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0" r:id="rId1"/>
  </p:sldMasterIdLst>
  <p:notesMasterIdLst>
    <p:notesMasterId r:id="rId44"/>
  </p:notesMasterIdLst>
  <p:handoutMasterIdLst>
    <p:handoutMasterId r:id="rId45"/>
  </p:handoutMasterIdLst>
  <p:sldIdLst>
    <p:sldId id="257" r:id="rId2"/>
    <p:sldId id="608" r:id="rId3"/>
    <p:sldId id="299" r:id="rId4"/>
    <p:sldId id="549" r:id="rId5"/>
    <p:sldId id="597" r:id="rId6"/>
    <p:sldId id="598" r:id="rId7"/>
    <p:sldId id="599" r:id="rId8"/>
    <p:sldId id="600" r:id="rId9"/>
    <p:sldId id="601" r:id="rId10"/>
    <p:sldId id="524" r:id="rId11"/>
    <p:sldId id="602" r:id="rId12"/>
    <p:sldId id="586" r:id="rId13"/>
    <p:sldId id="560" r:id="rId14"/>
    <p:sldId id="527" r:id="rId15"/>
    <p:sldId id="528" r:id="rId16"/>
    <p:sldId id="529" r:id="rId17"/>
    <p:sldId id="530" r:id="rId18"/>
    <p:sldId id="271" r:id="rId19"/>
    <p:sldId id="300" r:id="rId20"/>
    <p:sldId id="564" r:id="rId21"/>
    <p:sldId id="568" r:id="rId22"/>
    <p:sldId id="304" r:id="rId23"/>
    <p:sldId id="305" r:id="rId24"/>
    <p:sldId id="325" r:id="rId25"/>
    <p:sldId id="552" r:id="rId26"/>
    <p:sldId id="621" r:id="rId27"/>
    <p:sldId id="534" r:id="rId28"/>
    <p:sldId id="593" r:id="rId29"/>
    <p:sldId id="594" r:id="rId30"/>
    <p:sldId id="610" r:id="rId31"/>
    <p:sldId id="612" r:id="rId32"/>
    <p:sldId id="613" r:id="rId33"/>
    <p:sldId id="614" r:id="rId34"/>
    <p:sldId id="617" r:id="rId35"/>
    <p:sldId id="616" r:id="rId36"/>
    <p:sldId id="604" r:id="rId37"/>
    <p:sldId id="606" r:id="rId38"/>
    <p:sldId id="559" r:id="rId39"/>
    <p:sldId id="619" r:id="rId40"/>
    <p:sldId id="620" r:id="rId41"/>
    <p:sldId id="562" r:id="rId42"/>
    <p:sldId id="453" r:id="rId43"/>
  </p:sldIdLst>
  <p:sldSz cx="9144000" cy="6858000" type="screen4x3"/>
  <p:notesSz cx="6735763" cy="9869488"/>
  <p:defaultTextStyle>
    <a:defPPr>
      <a:defRPr lang="ja-JP"/>
    </a:defPPr>
    <a:lvl1pPr algn="ctr" rtl="0" fontAlgn="base">
      <a:spcBef>
        <a:spcPct val="0"/>
      </a:spcBef>
      <a:spcAft>
        <a:spcPct val="0"/>
      </a:spcAft>
      <a:defRPr kumimoji="1" sz="1000" b="1" kern="1200">
        <a:solidFill>
          <a:schemeClr val="tx1"/>
        </a:solidFill>
        <a:latin typeface="HG丸ｺﾞｼｯｸM-PRO" pitchFamily="50" charset="-128"/>
        <a:ea typeface="HG丸ｺﾞｼｯｸM-PRO" pitchFamily="50" charset="-128"/>
        <a:cs typeface="+mn-cs"/>
      </a:defRPr>
    </a:lvl1pPr>
    <a:lvl2pPr marL="457200" algn="ctr" rtl="0" fontAlgn="base">
      <a:spcBef>
        <a:spcPct val="0"/>
      </a:spcBef>
      <a:spcAft>
        <a:spcPct val="0"/>
      </a:spcAft>
      <a:defRPr kumimoji="1" sz="1000" b="1" kern="1200">
        <a:solidFill>
          <a:schemeClr val="tx1"/>
        </a:solidFill>
        <a:latin typeface="HG丸ｺﾞｼｯｸM-PRO" pitchFamily="50" charset="-128"/>
        <a:ea typeface="HG丸ｺﾞｼｯｸM-PRO" pitchFamily="50" charset="-128"/>
        <a:cs typeface="+mn-cs"/>
      </a:defRPr>
    </a:lvl2pPr>
    <a:lvl3pPr marL="914400" algn="ctr" rtl="0" fontAlgn="base">
      <a:spcBef>
        <a:spcPct val="0"/>
      </a:spcBef>
      <a:spcAft>
        <a:spcPct val="0"/>
      </a:spcAft>
      <a:defRPr kumimoji="1" sz="1000" b="1" kern="1200">
        <a:solidFill>
          <a:schemeClr val="tx1"/>
        </a:solidFill>
        <a:latin typeface="HG丸ｺﾞｼｯｸM-PRO" pitchFamily="50" charset="-128"/>
        <a:ea typeface="HG丸ｺﾞｼｯｸM-PRO" pitchFamily="50" charset="-128"/>
        <a:cs typeface="+mn-cs"/>
      </a:defRPr>
    </a:lvl3pPr>
    <a:lvl4pPr marL="1371600" algn="ctr" rtl="0" fontAlgn="base">
      <a:spcBef>
        <a:spcPct val="0"/>
      </a:spcBef>
      <a:spcAft>
        <a:spcPct val="0"/>
      </a:spcAft>
      <a:defRPr kumimoji="1" sz="1000" b="1" kern="1200">
        <a:solidFill>
          <a:schemeClr val="tx1"/>
        </a:solidFill>
        <a:latin typeface="HG丸ｺﾞｼｯｸM-PRO" pitchFamily="50" charset="-128"/>
        <a:ea typeface="HG丸ｺﾞｼｯｸM-PRO" pitchFamily="50" charset="-128"/>
        <a:cs typeface="+mn-cs"/>
      </a:defRPr>
    </a:lvl4pPr>
    <a:lvl5pPr marL="1828800" algn="ctr" rtl="0" fontAlgn="base">
      <a:spcBef>
        <a:spcPct val="0"/>
      </a:spcBef>
      <a:spcAft>
        <a:spcPct val="0"/>
      </a:spcAft>
      <a:defRPr kumimoji="1" sz="1000" b="1" kern="1200">
        <a:solidFill>
          <a:schemeClr val="tx1"/>
        </a:solidFill>
        <a:latin typeface="HG丸ｺﾞｼｯｸM-PRO" pitchFamily="50" charset="-128"/>
        <a:ea typeface="HG丸ｺﾞｼｯｸM-PRO" pitchFamily="50" charset="-128"/>
        <a:cs typeface="+mn-cs"/>
      </a:defRPr>
    </a:lvl5pPr>
    <a:lvl6pPr marL="2286000" algn="l" defTabSz="914400" rtl="0" eaLnBrk="1" latinLnBrk="0" hangingPunct="1">
      <a:defRPr kumimoji="1" sz="1000" b="1" kern="1200">
        <a:solidFill>
          <a:schemeClr val="tx1"/>
        </a:solidFill>
        <a:latin typeface="HG丸ｺﾞｼｯｸM-PRO" pitchFamily="50" charset="-128"/>
        <a:ea typeface="HG丸ｺﾞｼｯｸM-PRO" pitchFamily="50" charset="-128"/>
        <a:cs typeface="+mn-cs"/>
      </a:defRPr>
    </a:lvl6pPr>
    <a:lvl7pPr marL="2743200" algn="l" defTabSz="914400" rtl="0" eaLnBrk="1" latinLnBrk="0" hangingPunct="1">
      <a:defRPr kumimoji="1" sz="1000" b="1" kern="1200">
        <a:solidFill>
          <a:schemeClr val="tx1"/>
        </a:solidFill>
        <a:latin typeface="HG丸ｺﾞｼｯｸM-PRO" pitchFamily="50" charset="-128"/>
        <a:ea typeface="HG丸ｺﾞｼｯｸM-PRO" pitchFamily="50" charset="-128"/>
        <a:cs typeface="+mn-cs"/>
      </a:defRPr>
    </a:lvl7pPr>
    <a:lvl8pPr marL="3200400" algn="l" defTabSz="914400" rtl="0" eaLnBrk="1" latinLnBrk="0" hangingPunct="1">
      <a:defRPr kumimoji="1" sz="1000" b="1" kern="1200">
        <a:solidFill>
          <a:schemeClr val="tx1"/>
        </a:solidFill>
        <a:latin typeface="HG丸ｺﾞｼｯｸM-PRO" pitchFamily="50" charset="-128"/>
        <a:ea typeface="HG丸ｺﾞｼｯｸM-PRO" pitchFamily="50" charset="-128"/>
        <a:cs typeface="+mn-cs"/>
      </a:defRPr>
    </a:lvl8pPr>
    <a:lvl9pPr marL="3657600" algn="l" defTabSz="914400" rtl="0" eaLnBrk="1" latinLnBrk="0" hangingPunct="1">
      <a:defRPr kumimoji="1" sz="1000" b="1" kern="1200">
        <a:solidFill>
          <a:schemeClr val="tx1"/>
        </a:solidFill>
        <a:latin typeface="HG丸ｺﾞｼｯｸM-PRO" pitchFamily="50" charset="-128"/>
        <a:ea typeface="HG丸ｺﾞｼｯｸM-PRO"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3CC"/>
    <a:srgbClr val="33CC33"/>
    <a:srgbClr val="99CCFF"/>
    <a:srgbClr val="9999FF"/>
    <a:srgbClr val="CCFFCC"/>
    <a:srgbClr val="CCCCFF"/>
    <a:srgbClr val="66FF99"/>
    <a:srgbClr val="FFFF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59" autoAdjust="0"/>
    <p:restoredTop sz="58725" autoAdjust="0"/>
  </p:normalViewPr>
  <p:slideViewPr>
    <p:cSldViewPr>
      <p:cViewPr>
        <p:scale>
          <a:sx n="100" d="100"/>
          <a:sy n="100" d="100"/>
        </p:scale>
        <p:origin x="-18"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846"/>
    </p:cViewPr>
  </p:sorterViewPr>
  <p:notesViewPr>
    <p:cSldViewPr>
      <p:cViewPr>
        <p:scale>
          <a:sx n="125" d="100"/>
          <a:sy n="125" d="100"/>
        </p:scale>
        <p:origin x="-900" y="1356"/>
      </p:cViewPr>
      <p:guideLst>
        <p:guide orient="horz" pos="3108"/>
        <p:guide pos="2122"/>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7"/>
            <a:ext cx="3511550" cy="493713"/>
          </a:xfrm>
          <a:prstGeom prst="rect">
            <a:avLst/>
          </a:prstGeom>
          <a:noFill/>
          <a:ln w="9525">
            <a:noFill/>
            <a:miter lim="800000"/>
            <a:headEnd/>
            <a:tailEnd/>
          </a:ln>
          <a:effectLst/>
        </p:spPr>
        <p:txBody>
          <a:bodyPr vert="horz" wrap="square" lIns="94699" tIns="47344" rIns="94699" bIns="47344" numCol="1" anchor="t" anchorCtr="0" compatLnSpc="1">
            <a:prstTxWarp prst="textNoShape">
              <a:avLst/>
            </a:prstTxWarp>
          </a:bodyPr>
          <a:lstStyle>
            <a:lvl1pPr algn="l" defTabSz="948078">
              <a:defRPr sz="1200" b="0">
                <a:latin typeface="Arial" charset="0"/>
                <a:ea typeface="ＭＳ Ｐゴシック" pitchFamily="50" charset="-128"/>
              </a:defRPr>
            </a:lvl1pPr>
          </a:lstStyle>
          <a:p>
            <a:pPr>
              <a:defRPr/>
            </a:pPr>
            <a:r>
              <a:rPr lang="zh-CN" altLang="en-US" smtClean="0"/>
              <a:t>第</a:t>
            </a:r>
            <a:r>
              <a:rPr lang="en-US" altLang="zh-CN" smtClean="0"/>
              <a:t>95</a:t>
            </a:r>
            <a:r>
              <a:rPr lang="zh-CN" altLang="en-US" smtClean="0"/>
              <a:t>回全国図書館大会 第</a:t>
            </a:r>
            <a:r>
              <a:rPr lang="en-US" altLang="zh-CN" smtClean="0"/>
              <a:t>5</a:t>
            </a:r>
            <a:r>
              <a:rPr lang="zh-CN" altLang="en-US" smtClean="0"/>
              <a:t>分科会</a:t>
            </a:r>
            <a:endParaRPr lang="en-US" altLang="ja-JP"/>
          </a:p>
        </p:txBody>
      </p:sp>
      <p:sp>
        <p:nvSpPr>
          <p:cNvPr id="105475" name="Rectangle 3"/>
          <p:cNvSpPr>
            <a:spLocks noGrp="1" noChangeArrowheads="1"/>
          </p:cNvSpPr>
          <p:nvPr>
            <p:ph type="dt" sz="quarter" idx="1"/>
          </p:nvPr>
        </p:nvSpPr>
        <p:spPr bwMode="auto">
          <a:xfrm>
            <a:off x="3816358" y="7"/>
            <a:ext cx="2917825" cy="493713"/>
          </a:xfrm>
          <a:prstGeom prst="rect">
            <a:avLst/>
          </a:prstGeom>
          <a:noFill/>
          <a:ln w="9525">
            <a:noFill/>
            <a:miter lim="800000"/>
            <a:headEnd/>
            <a:tailEnd/>
          </a:ln>
          <a:effectLst/>
        </p:spPr>
        <p:txBody>
          <a:bodyPr vert="horz" wrap="square" lIns="94699" tIns="47344" rIns="94699" bIns="47344" numCol="1" anchor="t" anchorCtr="0" compatLnSpc="1">
            <a:prstTxWarp prst="textNoShape">
              <a:avLst/>
            </a:prstTxWarp>
          </a:bodyPr>
          <a:lstStyle>
            <a:lvl1pPr algn="r" defTabSz="948078">
              <a:defRPr sz="1200" b="0">
                <a:latin typeface="Arial" charset="0"/>
                <a:ea typeface="ＭＳ Ｐゴシック" pitchFamily="50" charset="-128"/>
              </a:defRPr>
            </a:lvl1pPr>
          </a:lstStyle>
          <a:p>
            <a:pPr>
              <a:defRPr/>
            </a:pPr>
            <a:r>
              <a:rPr lang="en-US" altLang="ja-JP" smtClean="0"/>
              <a:t>2009/10/30</a:t>
            </a:r>
            <a:endParaRPr lang="en-US" altLang="ja-JP"/>
          </a:p>
        </p:txBody>
      </p:sp>
      <p:sp>
        <p:nvSpPr>
          <p:cNvPr id="105476" name="Rectangle 4"/>
          <p:cNvSpPr>
            <a:spLocks noGrp="1" noChangeArrowheads="1"/>
          </p:cNvSpPr>
          <p:nvPr>
            <p:ph type="ftr" sz="quarter" idx="2"/>
          </p:nvPr>
        </p:nvSpPr>
        <p:spPr bwMode="auto">
          <a:xfrm>
            <a:off x="8" y="9375781"/>
            <a:ext cx="2917825" cy="492126"/>
          </a:xfrm>
          <a:prstGeom prst="rect">
            <a:avLst/>
          </a:prstGeom>
          <a:noFill/>
          <a:ln w="9525">
            <a:noFill/>
            <a:miter lim="800000"/>
            <a:headEnd/>
            <a:tailEnd/>
          </a:ln>
          <a:effectLst/>
        </p:spPr>
        <p:txBody>
          <a:bodyPr vert="horz" wrap="square" lIns="94699" tIns="47344" rIns="94699" bIns="47344" numCol="1" anchor="b" anchorCtr="0" compatLnSpc="1">
            <a:prstTxWarp prst="textNoShape">
              <a:avLst/>
            </a:prstTxWarp>
          </a:bodyPr>
          <a:lstStyle>
            <a:lvl1pPr algn="l" defTabSz="948078">
              <a:defRPr sz="1200" b="0">
                <a:latin typeface="Arial" charset="0"/>
                <a:ea typeface="ＭＳ Ｐゴシック" pitchFamily="50" charset="-128"/>
              </a:defRPr>
            </a:lvl1pPr>
          </a:lstStyle>
          <a:p>
            <a:pPr>
              <a:defRPr/>
            </a:pPr>
            <a:r>
              <a:rPr lang="en-US" altLang="ja-JP"/>
              <a:t>National Diet Library (NDL)</a:t>
            </a:r>
          </a:p>
        </p:txBody>
      </p:sp>
      <p:sp>
        <p:nvSpPr>
          <p:cNvPr id="105477" name="Rectangle 5"/>
          <p:cNvSpPr>
            <a:spLocks noGrp="1" noChangeArrowheads="1"/>
          </p:cNvSpPr>
          <p:nvPr>
            <p:ph type="sldNum" sz="quarter" idx="3"/>
          </p:nvPr>
        </p:nvSpPr>
        <p:spPr bwMode="auto">
          <a:xfrm>
            <a:off x="3816358" y="9375781"/>
            <a:ext cx="2917825" cy="492126"/>
          </a:xfrm>
          <a:prstGeom prst="rect">
            <a:avLst/>
          </a:prstGeom>
          <a:noFill/>
          <a:ln w="9525">
            <a:noFill/>
            <a:miter lim="800000"/>
            <a:headEnd/>
            <a:tailEnd/>
          </a:ln>
          <a:effectLst/>
        </p:spPr>
        <p:txBody>
          <a:bodyPr vert="horz" wrap="square" lIns="94699" tIns="47344" rIns="94699" bIns="47344" numCol="1" anchor="b" anchorCtr="0" compatLnSpc="1">
            <a:prstTxWarp prst="textNoShape">
              <a:avLst/>
            </a:prstTxWarp>
          </a:bodyPr>
          <a:lstStyle>
            <a:lvl1pPr algn="r" defTabSz="948078">
              <a:defRPr sz="1200" b="0">
                <a:latin typeface="Arial" charset="0"/>
                <a:ea typeface="ＭＳ Ｐゴシック" pitchFamily="50" charset="-128"/>
              </a:defRPr>
            </a:lvl1pPr>
          </a:lstStyle>
          <a:p>
            <a:pPr>
              <a:defRPr/>
            </a:pPr>
            <a:fld id="{0CA7C04A-BBA5-4663-B7A0-3BB36F7EC98A}" type="slidenum">
              <a:rPr lang="en-US" altLang="ja-JP"/>
              <a:pPr>
                <a:defRPr/>
              </a:pPr>
              <a:t>&lt;#&gt;</a:t>
            </a:fld>
            <a:endParaRPr lang="en-US" altLang="ja-JP"/>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7"/>
            <a:ext cx="3511550" cy="493713"/>
          </a:xfrm>
          <a:prstGeom prst="rect">
            <a:avLst/>
          </a:prstGeom>
          <a:noFill/>
          <a:ln w="9525">
            <a:noFill/>
            <a:miter lim="800000"/>
            <a:headEnd/>
            <a:tailEnd/>
          </a:ln>
          <a:effectLst/>
        </p:spPr>
        <p:txBody>
          <a:bodyPr vert="horz" wrap="square" lIns="94699" tIns="47344" rIns="94699" bIns="47344" numCol="1" anchor="t" anchorCtr="0" compatLnSpc="1">
            <a:prstTxWarp prst="textNoShape">
              <a:avLst/>
            </a:prstTxWarp>
          </a:bodyPr>
          <a:lstStyle>
            <a:lvl1pPr algn="l" defTabSz="948078">
              <a:defRPr sz="1200" b="0">
                <a:latin typeface="Arial" charset="0"/>
                <a:ea typeface="ＭＳ Ｐゴシック" pitchFamily="50" charset="-128"/>
              </a:defRPr>
            </a:lvl1pPr>
          </a:lstStyle>
          <a:p>
            <a:pPr>
              <a:defRPr/>
            </a:pPr>
            <a:r>
              <a:rPr lang="zh-CN" altLang="en-US" smtClean="0"/>
              <a:t>第</a:t>
            </a:r>
            <a:r>
              <a:rPr lang="en-US" altLang="zh-CN" smtClean="0"/>
              <a:t>95</a:t>
            </a:r>
            <a:r>
              <a:rPr lang="zh-CN" altLang="en-US" smtClean="0"/>
              <a:t>回全国図書館大会 第</a:t>
            </a:r>
            <a:r>
              <a:rPr lang="en-US" altLang="zh-CN" smtClean="0"/>
              <a:t>5</a:t>
            </a:r>
            <a:r>
              <a:rPr lang="zh-CN" altLang="en-US" smtClean="0"/>
              <a:t>分科会</a:t>
            </a:r>
            <a:endParaRPr lang="en-US" altLang="ja-JP"/>
          </a:p>
        </p:txBody>
      </p:sp>
      <p:sp>
        <p:nvSpPr>
          <p:cNvPr id="4099" name="Rectangle 3"/>
          <p:cNvSpPr>
            <a:spLocks noGrp="1" noChangeArrowheads="1"/>
          </p:cNvSpPr>
          <p:nvPr>
            <p:ph type="dt" idx="1"/>
          </p:nvPr>
        </p:nvSpPr>
        <p:spPr bwMode="auto">
          <a:xfrm>
            <a:off x="3816358" y="7"/>
            <a:ext cx="2917825" cy="493713"/>
          </a:xfrm>
          <a:prstGeom prst="rect">
            <a:avLst/>
          </a:prstGeom>
          <a:noFill/>
          <a:ln w="9525">
            <a:noFill/>
            <a:miter lim="800000"/>
            <a:headEnd/>
            <a:tailEnd/>
          </a:ln>
          <a:effectLst/>
        </p:spPr>
        <p:txBody>
          <a:bodyPr vert="horz" wrap="square" lIns="94699" tIns="47344" rIns="94699" bIns="47344" numCol="1" anchor="t" anchorCtr="0" compatLnSpc="1">
            <a:prstTxWarp prst="textNoShape">
              <a:avLst/>
            </a:prstTxWarp>
          </a:bodyPr>
          <a:lstStyle>
            <a:lvl1pPr algn="r" defTabSz="948078">
              <a:defRPr sz="1200" b="0">
                <a:latin typeface="Arial" charset="0"/>
                <a:ea typeface="ＭＳ Ｐゴシック" pitchFamily="50" charset="-128"/>
              </a:defRPr>
            </a:lvl1pPr>
          </a:lstStyle>
          <a:p>
            <a:pPr>
              <a:defRPr/>
            </a:pPr>
            <a:r>
              <a:rPr lang="en-US" altLang="ja-JP" smtClean="0"/>
              <a:t>2009/10/30</a:t>
            </a:r>
            <a:endParaRPr lang="en-US" altLang="ja-JP"/>
          </a:p>
        </p:txBody>
      </p:sp>
      <p:sp>
        <p:nvSpPr>
          <p:cNvPr id="73732" name="Rectangle 4"/>
          <p:cNvSpPr>
            <a:spLocks noGrp="1" noRot="1" noChangeAspect="1" noChangeArrowheads="1" noTextEdit="1"/>
          </p:cNvSpPr>
          <p:nvPr>
            <p:ph type="sldImg" idx="2"/>
          </p:nvPr>
        </p:nvSpPr>
        <p:spPr bwMode="auto">
          <a:xfrm>
            <a:off x="901700" y="741363"/>
            <a:ext cx="4932363" cy="3700462"/>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73107" y="4687895"/>
            <a:ext cx="5389563" cy="4440237"/>
          </a:xfrm>
          <a:prstGeom prst="rect">
            <a:avLst/>
          </a:prstGeom>
          <a:noFill/>
          <a:ln w="9525">
            <a:noFill/>
            <a:miter lim="800000"/>
            <a:headEnd/>
            <a:tailEnd/>
          </a:ln>
          <a:effectLst/>
        </p:spPr>
        <p:txBody>
          <a:bodyPr vert="horz" wrap="square" lIns="94699" tIns="47344" rIns="94699" bIns="47344"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4102" name="Rectangle 6"/>
          <p:cNvSpPr>
            <a:spLocks noGrp="1" noChangeArrowheads="1"/>
          </p:cNvSpPr>
          <p:nvPr>
            <p:ph type="ftr" sz="quarter" idx="4"/>
          </p:nvPr>
        </p:nvSpPr>
        <p:spPr bwMode="auto">
          <a:xfrm>
            <a:off x="8" y="9375781"/>
            <a:ext cx="2917825" cy="492126"/>
          </a:xfrm>
          <a:prstGeom prst="rect">
            <a:avLst/>
          </a:prstGeom>
          <a:noFill/>
          <a:ln w="9525">
            <a:noFill/>
            <a:miter lim="800000"/>
            <a:headEnd/>
            <a:tailEnd/>
          </a:ln>
          <a:effectLst/>
        </p:spPr>
        <p:txBody>
          <a:bodyPr vert="horz" wrap="square" lIns="94699" tIns="47344" rIns="94699" bIns="47344" numCol="1" anchor="b" anchorCtr="0" compatLnSpc="1">
            <a:prstTxWarp prst="textNoShape">
              <a:avLst/>
            </a:prstTxWarp>
          </a:bodyPr>
          <a:lstStyle>
            <a:lvl1pPr algn="l" defTabSz="948078">
              <a:defRPr sz="1200" b="0">
                <a:latin typeface="Arial" charset="0"/>
                <a:ea typeface="ＭＳ Ｐゴシック" pitchFamily="50" charset="-128"/>
              </a:defRPr>
            </a:lvl1pPr>
          </a:lstStyle>
          <a:p>
            <a:pPr>
              <a:defRPr/>
            </a:pPr>
            <a:r>
              <a:rPr lang="en-US" altLang="ja-JP"/>
              <a:t>National Diet Library (NDL)</a:t>
            </a:r>
          </a:p>
        </p:txBody>
      </p:sp>
      <p:sp>
        <p:nvSpPr>
          <p:cNvPr id="4103" name="Rectangle 7"/>
          <p:cNvSpPr>
            <a:spLocks noGrp="1" noChangeArrowheads="1"/>
          </p:cNvSpPr>
          <p:nvPr>
            <p:ph type="sldNum" sz="quarter" idx="5"/>
          </p:nvPr>
        </p:nvSpPr>
        <p:spPr bwMode="auto">
          <a:xfrm>
            <a:off x="3816358" y="9375781"/>
            <a:ext cx="2917825" cy="492126"/>
          </a:xfrm>
          <a:prstGeom prst="rect">
            <a:avLst/>
          </a:prstGeom>
          <a:noFill/>
          <a:ln w="9525">
            <a:noFill/>
            <a:miter lim="800000"/>
            <a:headEnd/>
            <a:tailEnd/>
          </a:ln>
          <a:effectLst/>
        </p:spPr>
        <p:txBody>
          <a:bodyPr vert="horz" wrap="square" lIns="94699" tIns="47344" rIns="94699" bIns="47344" numCol="1" anchor="b" anchorCtr="0" compatLnSpc="1">
            <a:prstTxWarp prst="textNoShape">
              <a:avLst/>
            </a:prstTxWarp>
          </a:bodyPr>
          <a:lstStyle>
            <a:lvl1pPr algn="r" defTabSz="948078">
              <a:defRPr sz="1200" b="0">
                <a:latin typeface="Arial" charset="0"/>
                <a:ea typeface="ＭＳ Ｐゴシック" pitchFamily="50" charset="-128"/>
              </a:defRPr>
            </a:lvl1pPr>
          </a:lstStyle>
          <a:p>
            <a:pPr>
              <a:defRPr/>
            </a:pPr>
            <a:fld id="{943F94FD-84BF-4AA4-B4BF-7AA4E66D91A2}" type="slidenum">
              <a:rPr lang="en-US" altLang="ja-JP"/>
              <a:pPr>
                <a:defRPr/>
              </a:pPr>
              <a:t>&lt;#&gt;</a:t>
            </a:fld>
            <a:endParaRPr lang="en-US" altLang="ja-JP"/>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a:noFill/>
        </p:spPr>
        <p:txBody>
          <a:bodyPr/>
          <a:lstStyle/>
          <a:p>
            <a:pPr defTabSz="945432"/>
            <a:r>
              <a:rPr lang="zh-CN" altLang="en-US" dirty="0" smtClean="0">
                <a:ea typeface="ＭＳ Ｐゴシック" charset="-128"/>
              </a:rPr>
              <a:t>第</a:t>
            </a:r>
            <a:r>
              <a:rPr lang="en-US" altLang="zh-CN" dirty="0" smtClean="0">
                <a:ea typeface="ＭＳ Ｐゴシック" charset="-128"/>
              </a:rPr>
              <a:t>95</a:t>
            </a:r>
            <a:r>
              <a:rPr lang="zh-CN" altLang="en-US" dirty="0" smtClean="0">
                <a:ea typeface="ＭＳ Ｐゴシック" charset="-128"/>
              </a:rPr>
              <a:t>回全国図書館大会 第</a:t>
            </a:r>
            <a:r>
              <a:rPr lang="en-US" altLang="zh-CN" dirty="0" smtClean="0">
                <a:ea typeface="ＭＳ Ｐゴシック" charset="-128"/>
              </a:rPr>
              <a:t>5</a:t>
            </a:r>
            <a:r>
              <a:rPr lang="zh-CN" altLang="en-US" dirty="0" smtClean="0">
                <a:ea typeface="ＭＳ Ｐゴシック" charset="-128"/>
              </a:rPr>
              <a:t>分科会</a:t>
            </a:r>
            <a:endParaRPr lang="en-US" altLang="ja-JP" dirty="0" smtClean="0">
              <a:ea typeface="ＭＳ Ｐゴシック" charset="-128"/>
            </a:endParaRPr>
          </a:p>
        </p:txBody>
      </p:sp>
      <p:sp>
        <p:nvSpPr>
          <p:cNvPr id="74755" name="Rectangle 6"/>
          <p:cNvSpPr>
            <a:spLocks noGrp="1" noChangeArrowheads="1"/>
          </p:cNvSpPr>
          <p:nvPr>
            <p:ph type="ftr" sz="quarter" idx="4"/>
          </p:nvPr>
        </p:nvSpPr>
        <p:spPr>
          <a:noFill/>
        </p:spPr>
        <p:txBody>
          <a:bodyPr/>
          <a:lstStyle/>
          <a:p>
            <a:pPr defTabSz="945432"/>
            <a:r>
              <a:rPr lang="en-US" altLang="ja-JP" dirty="0" smtClean="0">
                <a:ea typeface="ＭＳ Ｐゴシック" charset="-128"/>
              </a:rPr>
              <a:t>National Diet Library (NDL)</a:t>
            </a:r>
          </a:p>
        </p:txBody>
      </p:sp>
      <p:sp>
        <p:nvSpPr>
          <p:cNvPr id="74756" name="Rectangle 7"/>
          <p:cNvSpPr>
            <a:spLocks noGrp="1" noChangeArrowheads="1"/>
          </p:cNvSpPr>
          <p:nvPr>
            <p:ph type="sldNum" sz="quarter" idx="5"/>
          </p:nvPr>
        </p:nvSpPr>
        <p:spPr>
          <a:noFill/>
        </p:spPr>
        <p:txBody>
          <a:bodyPr/>
          <a:lstStyle/>
          <a:p>
            <a:pPr defTabSz="945432"/>
            <a:fld id="{94A93D42-3759-4D87-8F78-E54C93733456}" type="slidenum">
              <a:rPr lang="en-US" altLang="ja-JP" smtClean="0">
                <a:ea typeface="ＭＳ Ｐゴシック" charset="-128"/>
              </a:rPr>
              <a:pPr defTabSz="945432"/>
              <a:t>1</a:t>
            </a:fld>
            <a:endParaRPr lang="en-US" altLang="ja-JP" dirty="0" smtClean="0">
              <a:ea typeface="ＭＳ Ｐゴシック" charset="-128"/>
            </a:endParaRPr>
          </a:p>
        </p:txBody>
      </p:sp>
      <p:sp>
        <p:nvSpPr>
          <p:cNvPr id="74757" name="Rectangle 2"/>
          <p:cNvSpPr>
            <a:spLocks noGrp="1" noRot="1" noChangeAspect="1" noChangeArrowheads="1" noTextEdit="1"/>
          </p:cNvSpPr>
          <p:nvPr>
            <p:ph type="sldImg"/>
          </p:nvPr>
        </p:nvSpPr>
        <p:spPr>
          <a:ln/>
        </p:spPr>
      </p:sp>
      <p:sp>
        <p:nvSpPr>
          <p:cNvPr id="74758" name="Rectangle 3"/>
          <p:cNvSpPr>
            <a:spLocks noGrp="1" noChangeArrowheads="1"/>
          </p:cNvSpPr>
          <p:nvPr>
            <p:ph type="body" idx="1"/>
          </p:nvPr>
        </p:nvSpPr>
        <p:spPr>
          <a:noFill/>
          <a:ln/>
        </p:spPr>
        <p:txBody>
          <a:bodyPr/>
          <a:lstStyle/>
          <a:p>
            <a:pPr eaLnBrk="1" hangingPunct="1"/>
            <a:endParaRPr lang="ja-JP" altLang="en-US" u="sng" dirty="0" smtClean="0">
              <a:ea typeface="ＭＳ Ｐ明朝" charset="-128"/>
            </a:endParaRPr>
          </a:p>
        </p:txBody>
      </p:sp>
      <p:sp>
        <p:nvSpPr>
          <p:cNvPr id="74759" name="日付プレースホルダ 6"/>
          <p:cNvSpPr>
            <a:spLocks noGrp="1"/>
          </p:cNvSpPr>
          <p:nvPr>
            <p:ph type="dt" sz="quarter" idx="1"/>
          </p:nvPr>
        </p:nvSpPr>
        <p:spPr>
          <a:noFill/>
        </p:spPr>
        <p:txBody>
          <a:bodyPr/>
          <a:lstStyle/>
          <a:p>
            <a:pPr defTabSz="945432"/>
            <a:r>
              <a:rPr lang="en-US" altLang="ja-JP" dirty="0" smtClean="0">
                <a:ea typeface="ＭＳ Ｐゴシック" charset="-128"/>
              </a:rPr>
              <a:t>2009/10/30</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hdr" sz="quarter"/>
          </p:nvPr>
        </p:nvSpPr>
        <p:spPr>
          <a:noFill/>
        </p:spPr>
        <p:txBody>
          <a:bodyPr/>
          <a:lstStyle/>
          <a:p>
            <a:pPr defTabSz="945432"/>
            <a:r>
              <a:rPr lang="zh-CN" altLang="en-US" dirty="0" smtClean="0">
                <a:ea typeface="ＭＳ Ｐゴシック" charset="-128"/>
              </a:rPr>
              <a:t>第</a:t>
            </a:r>
            <a:r>
              <a:rPr lang="en-US" altLang="zh-CN" dirty="0" smtClean="0">
                <a:ea typeface="ＭＳ Ｐゴシック" charset="-128"/>
              </a:rPr>
              <a:t>95</a:t>
            </a:r>
            <a:r>
              <a:rPr lang="zh-CN" altLang="en-US" dirty="0" smtClean="0">
                <a:ea typeface="ＭＳ Ｐゴシック" charset="-128"/>
              </a:rPr>
              <a:t>回全国図書館大会 第</a:t>
            </a:r>
            <a:r>
              <a:rPr lang="en-US" altLang="zh-CN" dirty="0" smtClean="0">
                <a:ea typeface="ＭＳ Ｐゴシック" charset="-128"/>
              </a:rPr>
              <a:t>5</a:t>
            </a:r>
            <a:r>
              <a:rPr lang="zh-CN" altLang="en-US" dirty="0" smtClean="0">
                <a:ea typeface="ＭＳ Ｐゴシック" charset="-128"/>
              </a:rPr>
              <a:t>分科会</a:t>
            </a:r>
            <a:endParaRPr lang="en-US" altLang="ja-JP" dirty="0" smtClean="0">
              <a:ea typeface="ＭＳ Ｐゴシック" charset="-128"/>
            </a:endParaRPr>
          </a:p>
        </p:txBody>
      </p:sp>
      <p:sp>
        <p:nvSpPr>
          <p:cNvPr id="141315" name="Rectangle 6"/>
          <p:cNvSpPr>
            <a:spLocks noGrp="1" noChangeArrowheads="1"/>
          </p:cNvSpPr>
          <p:nvPr>
            <p:ph type="ftr" sz="quarter" idx="4"/>
          </p:nvPr>
        </p:nvSpPr>
        <p:spPr>
          <a:noFill/>
        </p:spPr>
        <p:txBody>
          <a:bodyPr/>
          <a:lstStyle/>
          <a:p>
            <a:pPr defTabSz="945432"/>
            <a:r>
              <a:rPr lang="en-US" altLang="ja-JP" dirty="0" smtClean="0">
                <a:ea typeface="ＭＳ Ｐゴシック" charset="-128"/>
              </a:rPr>
              <a:t>National Diet Library (NDL)</a:t>
            </a:r>
          </a:p>
        </p:txBody>
      </p:sp>
      <p:sp>
        <p:nvSpPr>
          <p:cNvPr id="141316" name="Rectangle 7"/>
          <p:cNvSpPr>
            <a:spLocks noGrp="1" noChangeArrowheads="1"/>
          </p:cNvSpPr>
          <p:nvPr>
            <p:ph type="sldNum" sz="quarter" idx="5"/>
          </p:nvPr>
        </p:nvSpPr>
        <p:spPr>
          <a:noFill/>
        </p:spPr>
        <p:txBody>
          <a:bodyPr/>
          <a:lstStyle/>
          <a:p>
            <a:pPr defTabSz="945432"/>
            <a:fld id="{010E8F47-D1FD-4A44-8287-97A34E0C3CB9}" type="slidenum">
              <a:rPr lang="en-US" altLang="ja-JP" smtClean="0">
                <a:ea typeface="ＭＳ Ｐゴシック" charset="-128"/>
              </a:rPr>
              <a:pPr defTabSz="945432"/>
              <a:t>10</a:t>
            </a:fld>
            <a:endParaRPr lang="en-US" altLang="ja-JP" dirty="0" smtClean="0">
              <a:ea typeface="ＭＳ Ｐゴシック" charset="-128"/>
            </a:endParaRPr>
          </a:p>
        </p:txBody>
      </p:sp>
      <p:sp>
        <p:nvSpPr>
          <p:cNvPr id="141317" name="Rectangle 2"/>
          <p:cNvSpPr>
            <a:spLocks noGrp="1" noRot="1" noChangeAspect="1" noChangeArrowheads="1" noTextEdit="1"/>
          </p:cNvSpPr>
          <p:nvPr>
            <p:ph type="sldImg"/>
          </p:nvPr>
        </p:nvSpPr>
        <p:spPr>
          <a:xfrm>
            <a:off x="1106488" y="290513"/>
            <a:ext cx="4094162" cy="3071812"/>
          </a:xfrm>
          <a:ln/>
        </p:spPr>
      </p:sp>
      <p:sp>
        <p:nvSpPr>
          <p:cNvPr id="141318" name="Rectangle 3"/>
          <p:cNvSpPr>
            <a:spLocks noGrp="1" noChangeArrowheads="1"/>
          </p:cNvSpPr>
          <p:nvPr>
            <p:ph type="body" idx="1"/>
          </p:nvPr>
        </p:nvSpPr>
        <p:spPr>
          <a:xfrm>
            <a:off x="317501" y="3433763"/>
            <a:ext cx="6032500" cy="6254750"/>
          </a:xfrm>
          <a:noFill/>
          <a:ln/>
        </p:spPr>
        <p:txBody>
          <a:bodyPr/>
          <a:lstStyle/>
          <a:p>
            <a:pPr eaLnBrk="1" hangingPunct="1">
              <a:lnSpc>
                <a:spcPct val="80000"/>
              </a:lnSpc>
            </a:pPr>
            <a:endParaRPr lang="ja-JP" altLang="en-US" sz="1000" dirty="0" smtClean="0">
              <a:ea typeface="ＭＳ Ｐ明朝" charset="-128"/>
            </a:endParaRPr>
          </a:p>
        </p:txBody>
      </p:sp>
      <p:sp>
        <p:nvSpPr>
          <p:cNvPr id="141319" name="日付プレースホルダ 6"/>
          <p:cNvSpPr>
            <a:spLocks noGrp="1"/>
          </p:cNvSpPr>
          <p:nvPr>
            <p:ph type="dt" sz="quarter" idx="1"/>
          </p:nvPr>
        </p:nvSpPr>
        <p:spPr>
          <a:noFill/>
        </p:spPr>
        <p:txBody>
          <a:bodyPr/>
          <a:lstStyle/>
          <a:p>
            <a:pPr defTabSz="945432"/>
            <a:r>
              <a:rPr lang="en-US" altLang="ja-JP" dirty="0" smtClean="0">
                <a:ea typeface="ＭＳ Ｐゴシック" charset="-128"/>
              </a:rPr>
              <a:t>2009/10/30</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hdr" sz="quarter"/>
          </p:nvPr>
        </p:nvSpPr>
        <p:spPr>
          <a:noFill/>
        </p:spPr>
        <p:txBody>
          <a:bodyPr/>
          <a:lstStyle/>
          <a:p>
            <a:pPr defTabSz="945432"/>
            <a:r>
              <a:rPr lang="zh-CN" altLang="en-US" dirty="0" smtClean="0">
                <a:ea typeface="ＭＳ Ｐゴシック" charset="-128"/>
              </a:rPr>
              <a:t>第</a:t>
            </a:r>
            <a:r>
              <a:rPr lang="en-US" altLang="zh-CN" dirty="0" smtClean="0">
                <a:ea typeface="ＭＳ Ｐゴシック" charset="-128"/>
              </a:rPr>
              <a:t>95</a:t>
            </a:r>
            <a:r>
              <a:rPr lang="zh-CN" altLang="en-US" dirty="0" smtClean="0">
                <a:ea typeface="ＭＳ Ｐゴシック" charset="-128"/>
              </a:rPr>
              <a:t>回全国図書館大会 第</a:t>
            </a:r>
            <a:r>
              <a:rPr lang="en-US" altLang="zh-CN" dirty="0" smtClean="0">
                <a:ea typeface="ＭＳ Ｐゴシック" charset="-128"/>
              </a:rPr>
              <a:t>5</a:t>
            </a:r>
            <a:r>
              <a:rPr lang="zh-CN" altLang="en-US" dirty="0" smtClean="0">
                <a:ea typeface="ＭＳ Ｐゴシック" charset="-128"/>
              </a:rPr>
              <a:t>分科会</a:t>
            </a:r>
            <a:endParaRPr lang="en-US" altLang="ja-JP" dirty="0" smtClean="0">
              <a:ea typeface="ＭＳ Ｐゴシック" charset="-128"/>
            </a:endParaRPr>
          </a:p>
        </p:txBody>
      </p:sp>
      <p:sp>
        <p:nvSpPr>
          <p:cNvPr id="141315" name="Rectangle 6"/>
          <p:cNvSpPr>
            <a:spLocks noGrp="1" noChangeArrowheads="1"/>
          </p:cNvSpPr>
          <p:nvPr>
            <p:ph type="ftr" sz="quarter" idx="4"/>
          </p:nvPr>
        </p:nvSpPr>
        <p:spPr>
          <a:noFill/>
        </p:spPr>
        <p:txBody>
          <a:bodyPr/>
          <a:lstStyle/>
          <a:p>
            <a:pPr defTabSz="945432"/>
            <a:r>
              <a:rPr lang="en-US" altLang="ja-JP" dirty="0" smtClean="0">
                <a:ea typeface="ＭＳ Ｐゴシック" charset="-128"/>
              </a:rPr>
              <a:t>National Diet Library (NDL)</a:t>
            </a:r>
          </a:p>
        </p:txBody>
      </p:sp>
      <p:sp>
        <p:nvSpPr>
          <p:cNvPr id="141316" name="Rectangle 7"/>
          <p:cNvSpPr>
            <a:spLocks noGrp="1" noChangeArrowheads="1"/>
          </p:cNvSpPr>
          <p:nvPr>
            <p:ph type="sldNum" sz="quarter" idx="5"/>
          </p:nvPr>
        </p:nvSpPr>
        <p:spPr>
          <a:noFill/>
        </p:spPr>
        <p:txBody>
          <a:bodyPr/>
          <a:lstStyle/>
          <a:p>
            <a:pPr defTabSz="945432"/>
            <a:fld id="{010E8F47-D1FD-4A44-8287-97A34E0C3CB9}" type="slidenum">
              <a:rPr lang="en-US" altLang="ja-JP" smtClean="0">
                <a:ea typeface="ＭＳ Ｐゴシック" charset="-128"/>
              </a:rPr>
              <a:pPr defTabSz="945432"/>
              <a:t>11</a:t>
            </a:fld>
            <a:endParaRPr lang="en-US" altLang="ja-JP" dirty="0" smtClean="0">
              <a:ea typeface="ＭＳ Ｐゴシック" charset="-128"/>
            </a:endParaRPr>
          </a:p>
        </p:txBody>
      </p:sp>
      <p:sp>
        <p:nvSpPr>
          <p:cNvPr id="141317" name="Rectangle 2"/>
          <p:cNvSpPr>
            <a:spLocks noGrp="1" noRot="1" noChangeAspect="1" noChangeArrowheads="1" noTextEdit="1"/>
          </p:cNvSpPr>
          <p:nvPr>
            <p:ph type="sldImg"/>
          </p:nvPr>
        </p:nvSpPr>
        <p:spPr>
          <a:xfrm>
            <a:off x="1106488" y="290513"/>
            <a:ext cx="4094162" cy="3071812"/>
          </a:xfrm>
          <a:ln/>
        </p:spPr>
      </p:sp>
      <p:sp>
        <p:nvSpPr>
          <p:cNvPr id="141318" name="Rectangle 3"/>
          <p:cNvSpPr>
            <a:spLocks noGrp="1" noChangeArrowheads="1"/>
          </p:cNvSpPr>
          <p:nvPr>
            <p:ph type="body" idx="1"/>
          </p:nvPr>
        </p:nvSpPr>
        <p:spPr>
          <a:xfrm>
            <a:off x="317501" y="3433763"/>
            <a:ext cx="6032500" cy="6254750"/>
          </a:xfrm>
          <a:noFill/>
          <a:ln/>
        </p:spPr>
        <p:txBody>
          <a:bodyPr/>
          <a:lstStyle/>
          <a:p>
            <a:pPr marL="245875" indent="-245875" eaLnBrk="1" hangingPunct="1">
              <a:lnSpc>
                <a:spcPct val="80000"/>
              </a:lnSpc>
            </a:pPr>
            <a:endParaRPr lang="ja-JP" altLang="en-US" sz="1000" dirty="0" smtClean="0">
              <a:ea typeface="ＭＳ Ｐ明朝" charset="-128"/>
            </a:endParaRPr>
          </a:p>
        </p:txBody>
      </p:sp>
      <p:sp>
        <p:nvSpPr>
          <p:cNvPr id="141319" name="日付プレースホルダ 6"/>
          <p:cNvSpPr>
            <a:spLocks noGrp="1"/>
          </p:cNvSpPr>
          <p:nvPr>
            <p:ph type="dt" sz="quarter" idx="1"/>
          </p:nvPr>
        </p:nvSpPr>
        <p:spPr>
          <a:noFill/>
        </p:spPr>
        <p:txBody>
          <a:bodyPr/>
          <a:lstStyle/>
          <a:p>
            <a:pPr defTabSz="945432"/>
            <a:r>
              <a:rPr lang="en-US" altLang="ja-JP" dirty="0" smtClean="0">
                <a:ea typeface="ＭＳ Ｐゴシック" charset="-128"/>
              </a:rPr>
              <a:t>2009/10/30</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ヘッダー プレースホルダ 3"/>
          <p:cNvSpPr>
            <a:spLocks noGrp="1"/>
          </p:cNvSpPr>
          <p:nvPr>
            <p:ph type="hdr" sz="quarter" idx="10"/>
          </p:nvPr>
        </p:nvSpPr>
        <p:spPr/>
        <p:txBody>
          <a:bodyPr/>
          <a:lstStyle/>
          <a:p>
            <a:pPr>
              <a:defRPr/>
            </a:pPr>
            <a:r>
              <a:rPr lang="zh-CN" altLang="en-US" smtClean="0"/>
              <a:t>第</a:t>
            </a:r>
            <a:r>
              <a:rPr lang="en-US" altLang="zh-CN" smtClean="0"/>
              <a:t>95</a:t>
            </a:r>
            <a:r>
              <a:rPr lang="zh-CN" altLang="en-US" smtClean="0"/>
              <a:t>回全国図書館大会 第</a:t>
            </a:r>
            <a:r>
              <a:rPr lang="en-US" altLang="zh-CN" smtClean="0"/>
              <a:t>5</a:t>
            </a:r>
            <a:r>
              <a:rPr lang="zh-CN" altLang="en-US" smtClean="0"/>
              <a:t>分科会</a:t>
            </a:r>
            <a:endParaRPr lang="en-US" altLang="ja-JP"/>
          </a:p>
        </p:txBody>
      </p:sp>
      <p:sp>
        <p:nvSpPr>
          <p:cNvPr id="5" name="日付プレースホルダ 4"/>
          <p:cNvSpPr>
            <a:spLocks noGrp="1"/>
          </p:cNvSpPr>
          <p:nvPr>
            <p:ph type="dt" idx="11"/>
          </p:nvPr>
        </p:nvSpPr>
        <p:spPr/>
        <p:txBody>
          <a:bodyPr/>
          <a:lstStyle/>
          <a:p>
            <a:pPr>
              <a:defRPr/>
            </a:pPr>
            <a:r>
              <a:rPr lang="en-US" altLang="ja-JP" smtClean="0"/>
              <a:t>2009/10/30</a:t>
            </a:r>
            <a:endParaRPr lang="en-US" altLang="ja-JP"/>
          </a:p>
        </p:txBody>
      </p:sp>
      <p:sp>
        <p:nvSpPr>
          <p:cNvPr id="6" name="フッター プレースホルダ 5"/>
          <p:cNvSpPr>
            <a:spLocks noGrp="1"/>
          </p:cNvSpPr>
          <p:nvPr>
            <p:ph type="ftr" sz="quarter" idx="12"/>
          </p:nvPr>
        </p:nvSpPr>
        <p:spPr/>
        <p:txBody>
          <a:bodyPr/>
          <a:lstStyle/>
          <a:p>
            <a:pPr>
              <a:defRPr/>
            </a:pPr>
            <a:r>
              <a:rPr lang="en-US" altLang="ja-JP" smtClean="0"/>
              <a:t>National Diet Library (NDL)</a:t>
            </a:r>
            <a:endParaRPr lang="en-US" altLang="ja-JP"/>
          </a:p>
        </p:txBody>
      </p:sp>
      <p:sp>
        <p:nvSpPr>
          <p:cNvPr id="7" name="スライド番号プレースホルダ 6"/>
          <p:cNvSpPr>
            <a:spLocks noGrp="1"/>
          </p:cNvSpPr>
          <p:nvPr>
            <p:ph type="sldNum" sz="quarter" idx="13"/>
          </p:nvPr>
        </p:nvSpPr>
        <p:spPr/>
        <p:txBody>
          <a:bodyPr/>
          <a:lstStyle/>
          <a:p>
            <a:pPr>
              <a:defRPr/>
            </a:pPr>
            <a:fld id="{943F94FD-84BF-4AA4-B4BF-7AA4E66D91A2}" type="slidenum">
              <a:rPr lang="en-US" altLang="ja-JP" smtClean="0"/>
              <a:pPr>
                <a:defRPr/>
              </a:pPr>
              <a:t>12</a:t>
            </a:fld>
            <a:endParaRPr lang="en-US" altLang="ja-JP"/>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a:xfrm>
            <a:off x="673107" y="4452519"/>
            <a:ext cx="5389563" cy="5416970"/>
          </a:xfrm>
        </p:spPr>
        <p:txBody>
          <a:bodyPr>
            <a:normAutofit fontScale="70000" lnSpcReduction="20000"/>
          </a:bodyPr>
          <a:lstStyle/>
          <a:p>
            <a:endParaRPr kumimoji="1" lang="ja-JP" altLang="en-US" dirty="0"/>
          </a:p>
        </p:txBody>
      </p:sp>
      <p:sp>
        <p:nvSpPr>
          <p:cNvPr id="4" name="ヘッダー プレースホルダ 3"/>
          <p:cNvSpPr>
            <a:spLocks noGrp="1"/>
          </p:cNvSpPr>
          <p:nvPr>
            <p:ph type="hdr" sz="quarter" idx="10"/>
          </p:nvPr>
        </p:nvSpPr>
        <p:spPr/>
        <p:txBody>
          <a:bodyPr/>
          <a:lstStyle/>
          <a:p>
            <a:pPr>
              <a:defRPr/>
            </a:pPr>
            <a:r>
              <a:rPr lang="zh-CN" altLang="en-US" smtClean="0"/>
              <a:t>第</a:t>
            </a:r>
            <a:r>
              <a:rPr lang="en-US" altLang="zh-CN" smtClean="0"/>
              <a:t>95</a:t>
            </a:r>
            <a:r>
              <a:rPr lang="zh-CN" altLang="en-US" smtClean="0"/>
              <a:t>回全国図書館大会 第</a:t>
            </a:r>
            <a:r>
              <a:rPr lang="en-US" altLang="zh-CN" smtClean="0"/>
              <a:t>5</a:t>
            </a:r>
            <a:r>
              <a:rPr lang="zh-CN" altLang="en-US" smtClean="0"/>
              <a:t>分科会</a:t>
            </a:r>
            <a:endParaRPr lang="en-US" altLang="ja-JP"/>
          </a:p>
        </p:txBody>
      </p:sp>
      <p:sp>
        <p:nvSpPr>
          <p:cNvPr id="5" name="日付プレースホルダ 4"/>
          <p:cNvSpPr>
            <a:spLocks noGrp="1"/>
          </p:cNvSpPr>
          <p:nvPr>
            <p:ph type="dt" idx="11"/>
          </p:nvPr>
        </p:nvSpPr>
        <p:spPr/>
        <p:txBody>
          <a:bodyPr/>
          <a:lstStyle/>
          <a:p>
            <a:pPr>
              <a:defRPr/>
            </a:pPr>
            <a:r>
              <a:rPr lang="en-US" altLang="ja-JP" smtClean="0"/>
              <a:t>2009/10/30</a:t>
            </a:r>
            <a:endParaRPr lang="en-US" altLang="ja-JP"/>
          </a:p>
        </p:txBody>
      </p:sp>
      <p:sp>
        <p:nvSpPr>
          <p:cNvPr id="6" name="フッター プレースホルダ 5"/>
          <p:cNvSpPr>
            <a:spLocks noGrp="1"/>
          </p:cNvSpPr>
          <p:nvPr>
            <p:ph type="ftr" sz="quarter" idx="12"/>
          </p:nvPr>
        </p:nvSpPr>
        <p:spPr/>
        <p:txBody>
          <a:bodyPr/>
          <a:lstStyle/>
          <a:p>
            <a:pPr>
              <a:defRPr/>
            </a:pPr>
            <a:r>
              <a:rPr lang="en-US" altLang="ja-JP" dirty="0" smtClean="0"/>
              <a:t>National Diet Library (NDL)</a:t>
            </a:r>
            <a:endParaRPr lang="en-US" altLang="ja-JP" dirty="0"/>
          </a:p>
        </p:txBody>
      </p:sp>
      <p:sp>
        <p:nvSpPr>
          <p:cNvPr id="7" name="スライド番号プレースホルダ 6"/>
          <p:cNvSpPr>
            <a:spLocks noGrp="1"/>
          </p:cNvSpPr>
          <p:nvPr>
            <p:ph type="sldNum" sz="quarter" idx="13"/>
          </p:nvPr>
        </p:nvSpPr>
        <p:spPr/>
        <p:txBody>
          <a:bodyPr/>
          <a:lstStyle/>
          <a:p>
            <a:pPr>
              <a:defRPr/>
            </a:pPr>
            <a:fld id="{943F94FD-84BF-4AA4-B4BF-7AA4E66D91A2}" type="slidenum">
              <a:rPr lang="en-US" altLang="ja-JP" smtClean="0"/>
              <a:pPr>
                <a:defRPr/>
              </a:pPr>
              <a:t>13</a:t>
            </a:fld>
            <a:endParaRPr lang="en-US" altLang="ja-JP"/>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a:noFill/>
        </p:spPr>
        <p:txBody>
          <a:bodyPr/>
          <a:lstStyle/>
          <a:p>
            <a:r>
              <a:rPr lang="zh-CN" altLang="en-US" smtClean="0"/>
              <a:t>第</a:t>
            </a:r>
            <a:r>
              <a:rPr lang="en-US" altLang="zh-CN" smtClean="0"/>
              <a:t>95</a:t>
            </a:r>
            <a:r>
              <a:rPr lang="zh-CN" altLang="en-US" smtClean="0"/>
              <a:t>回全国図書館大会 第</a:t>
            </a:r>
            <a:r>
              <a:rPr lang="en-US" altLang="zh-CN" smtClean="0"/>
              <a:t>5</a:t>
            </a:r>
            <a:r>
              <a:rPr lang="zh-CN" altLang="en-US" smtClean="0"/>
              <a:t>分科会</a:t>
            </a:r>
            <a:endParaRPr lang="en-US" altLang="ja-JP" smtClean="0"/>
          </a:p>
        </p:txBody>
      </p:sp>
      <p:sp>
        <p:nvSpPr>
          <p:cNvPr id="24579" name="Rectangle 6"/>
          <p:cNvSpPr>
            <a:spLocks noGrp="1" noChangeArrowheads="1"/>
          </p:cNvSpPr>
          <p:nvPr>
            <p:ph type="ftr" sz="quarter" idx="4"/>
          </p:nvPr>
        </p:nvSpPr>
        <p:spPr>
          <a:noFill/>
        </p:spPr>
        <p:txBody>
          <a:bodyPr/>
          <a:lstStyle/>
          <a:p>
            <a:r>
              <a:rPr lang="en-US" altLang="ja-JP" smtClean="0"/>
              <a:t>National Diet Library (NDL)</a:t>
            </a:r>
          </a:p>
        </p:txBody>
      </p:sp>
      <p:sp>
        <p:nvSpPr>
          <p:cNvPr id="24580" name="Rectangle 7"/>
          <p:cNvSpPr>
            <a:spLocks noGrp="1" noChangeArrowheads="1"/>
          </p:cNvSpPr>
          <p:nvPr>
            <p:ph type="sldNum" sz="quarter" idx="5"/>
          </p:nvPr>
        </p:nvSpPr>
        <p:spPr>
          <a:noFill/>
        </p:spPr>
        <p:txBody>
          <a:bodyPr/>
          <a:lstStyle/>
          <a:p>
            <a:fld id="{3FB66812-30B6-40A1-93A6-192956954E49}" type="slidenum">
              <a:rPr lang="en-US" altLang="ja-JP" smtClean="0"/>
              <a:pPr/>
              <a:t>14</a:t>
            </a:fld>
            <a:endParaRPr lang="en-US" altLang="ja-JP" smtClean="0"/>
          </a:p>
        </p:txBody>
      </p:sp>
      <p:sp>
        <p:nvSpPr>
          <p:cNvPr id="24581" name="Rectangle 2"/>
          <p:cNvSpPr>
            <a:spLocks noGrp="1" noRot="1" noChangeAspect="1" noChangeArrowheads="1" noTextEdit="1"/>
          </p:cNvSpPr>
          <p:nvPr>
            <p:ph type="sldImg"/>
          </p:nvPr>
        </p:nvSpPr>
        <p:spPr>
          <a:xfrm>
            <a:off x="866775" y="290513"/>
            <a:ext cx="4937125" cy="3703637"/>
          </a:xfrm>
          <a:ln/>
        </p:spPr>
      </p:sp>
      <p:sp>
        <p:nvSpPr>
          <p:cNvPr id="24582" name="Rectangle 3"/>
          <p:cNvSpPr>
            <a:spLocks noGrp="1" noChangeArrowheads="1"/>
          </p:cNvSpPr>
          <p:nvPr>
            <p:ph type="body" idx="1"/>
          </p:nvPr>
        </p:nvSpPr>
        <p:spPr>
          <a:xfrm>
            <a:off x="673106" y="4006052"/>
            <a:ext cx="5838049" cy="5863437"/>
          </a:xfrm>
          <a:noFill/>
          <a:ln/>
        </p:spPr>
        <p:txBody>
          <a:bodyPr/>
          <a:lstStyle/>
          <a:p>
            <a:pPr eaLnBrk="1" hangingPunct="1">
              <a:lnSpc>
                <a:spcPct val="80000"/>
              </a:lnSpc>
            </a:pPr>
            <a:endParaRPr lang="ja-JP" altLang="en-US" sz="900"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smtClean="0"/>
              <a:t>第</a:t>
            </a:r>
            <a:r>
              <a:rPr lang="en-US" altLang="zh-CN" smtClean="0"/>
              <a:t>95</a:t>
            </a:r>
            <a:r>
              <a:rPr lang="zh-CN" altLang="en-US" smtClean="0"/>
              <a:t>回全国図書館大会 第</a:t>
            </a:r>
            <a:r>
              <a:rPr lang="en-US" altLang="zh-CN" smtClean="0"/>
              <a:t>5</a:t>
            </a:r>
            <a:r>
              <a:rPr lang="zh-CN" altLang="en-US" smtClean="0"/>
              <a:t>分科会</a:t>
            </a:r>
            <a:endParaRPr lang="en-US" altLang="ja-JP"/>
          </a:p>
        </p:txBody>
      </p:sp>
      <p:sp>
        <p:nvSpPr>
          <p:cNvPr id="6" name="Rectangle 6"/>
          <p:cNvSpPr>
            <a:spLocks noGrp="1" noChangeArrowheads="1"/>
          </p:cNvSpPr>
          <p:nvPr>
            <p:ph type="ftr" sz="quarter" idx="4"/>
          </p:nvPr>
        </p:nvSpPr>
        <p:spPr>
          <a:ln/>
        </p:spPr>
        <p:txBody>
          <a:bodyPr/>
          <a:lstStyle/>
          <a:p>
            <a:r>
              <a:rPr lang="en-US" altLang="ja-JP"/>
              <a:t>National Diet Library (NDL)</a:t>
            </a:r>
          </a:p>
        </p:txBody>
      </p:sp>
      <p:sp>
        <p:nvSpPr>
          <p:cNvPr id="7" name="Rectangle 7"/>
          <p:cNvSpPr>
            <a:spLocks noGrp="1" noChangeArrowheads="1"/>
          </p:cNvSpPr>
          <p:nvPr>
            <p:ph type="sldNum" sz="quarter" idx="5"/>
          </p:nvPr>
        </p:nvSpPr>
        <p:spPr>
          <a:ln/>
        </p:spPr>
        <p:txBody>
          <a:bodyPr/>
          <a:lstStyle/>
          <a:p>
            <a:fld id="{1F14601E-A550-4A3F-A4E2-889C0E14B77B}" type="slidenum">
              <a:rPr lang="en-US" altLang="ja-JP"/>
              <a:pPr/>
              <a:t>15</a:t>
            </a:fld>
            <a:endParaRPr lang="en-US" altLang="ja-JP"/>
          </a:p>
        </p:txBody>
      </p:sp>
      <p:sp>
        <p:nvSpPr>
          <p:cNvPr id="492546" name="Rectangle 2"/>
          <p:cNvSpPr>
            <a:spLocks noGrp="1" noRot="1" noChangeAspect="1" noChangeArrowheads="1" noTextEdit="1"/>
          </p:cNvSpPr>
          <p:nvPr>
            <p:ph type="sldImg"/>
          </p:nvPr>
        </p:nvSpPr>
        <p:spPr>
          <a:xfrm>
            <a:off x="1512888" y="328613"/>
            <a:ext cx="3643312" cy="2733675"/>
          </a:xfrm>
          <a:ln/>
        </p:spPr>
      </p:sp>
      <p:sp>
        <p:nvSpPr>
          <p:cNvPr id="492547" name="Rectangle 3"/>
          <p:cNvSpPr>
            <a:spLocks noGrp="1" noChangeArrowheads="1"/>
          </p:cNvSpPr>
          <p:nvPr>
            <p:ph type="body" idx="1"/>
          </p:nvPr>
        </p:nvSpPr>
        <p:spPr>
          <a:xfrm>
            <a:off x="342901" y="3135313"/>
            <a:ext cx="6121400" cy="5992812"/>
          </a:xfrm>
        </p:spPr>
        <p:txBody>
          <a:bodyPr/>
          <a:lstStyle/>
          <a:p>
            <a:endParaRPr lang="ja-JP" altLang="ja-JP" sz="14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smtClean="0"/>
              <a:t>第</a:t>
            </a:r>
            <a:r>
              <a:rPr lang="en-US" altLang="zh-CN" smtClean="0"/>
              <a:t>95</a:t>
            </a:r>
            <a:r>
              <a:rPr lang="zh-CN" altLang="en-US" smtClean="0"/>
              <a:t>回全国図書館大会 第</a:t>
            </a:r>
            <a:r>
              <a:rPr lang="en-US" altLang="zh-CN" smtClean="0"/>
              <a:t>5</a:t>
            </a:r>
            <a:r>
              <a:rPr lang="zh-CN" altLang="en-US" smtClean="0"/>
              <a:t>分科会</a:t>
            </a:r>
            <a:endParaRPr lang="en-US" altLang="ja-JP"/>
          </a:p>
        </p:txBody>
      </p:sp>
      <p:sp>
        <p:nvSpPr>
          <p:cNvPr id="6" name="Rectangle 6"/>
          <p:cNvSpPr>
            <a:spLocks noGrp="1" noChangeArrowheads="1"/>
          </p:cNvSpPr>
          <p:nvPr>
            <p:ph type="ftr" sz="quarter" idx="4"/>
          </p:nvPr>
        </p:nvSpPr>
        <p:spPr>
          <a:ln/>
        </p:spPr>
        <p:txBody>
          <a:bodyPr/>
          <a:lstStyle/>
          <a:p>
            <a:r>
              <a:rPr lang="en-US" altLang="ja-JP"/>
              <a:t>National Diet Library (NDL)</a:t>
            </a:r>
          </a:p>
        </p:txBody>
      </p:sp>
      <p:sp>
        <p:nvSpPr>
          <p:cNvPr id="7" name="Rectangle 7"/>
          <p:cNvSpPr>
            <a:spLocks noGrp="1" noChangeArrowheads="1"/>
          </p:cNvSpPr>
          <p:nvPr>
            <p:ph type="sldNum" sz="quarter" idx="5"/>
          </p:nvPr>
        </p:nvSpPr>
        <p:spPr>
          <a:ln/>
        </p:spPr>
        <p:txBody>
          <a:bodyPr/>
          <a:lstStyle/>
          <a:p>
            <a:fld id="{FDDEE4EA-808D-4F2D-AD87-0D79C63A913E}" type="slidenum">
              <a:rPr lang="en-US" altLang="ja-JP"/>
              <a:pPr/>
              <a:t>16</a:t>
            </a:fld>
            <a:endParaRPr lang="en-US" altLang="ja-JP"/>
          </a:p>
        </p:txBody>
      </p:sp>
      <p:sp>
        <p:nvSpPr>
          <p:cNvPr id="494594" name="Rectangle 2"/>
          <p:cNvSpPr>
            <a:spLocks noGrp="1" noRot="1" noChangeAspect="1" noChangeArrowheads="1" noTextEdit="1"/>
          </p:cNvSpPr>
          <p:nvPr>
            <p:ph type="sldImg"/>
          </p:nvPr>
        </p:nvSpPr>
        <p:spPr>
          <a:xfrm>
            <a:off x="1512888" y="328613"/>
            <a:ext cx="3643312" cy="2733675"/>
          </a:xfrm>
          <a:ln/>
        </p:spPr>
      </p:sp>
      <p:sp>
        <p:nvSpPr>
          <p:cNvPr id="494595" name="Rectangle 3"/>
          <p:cNvSpPr>
            <a:spLocks noGrp="1" noChangeArrowheads="1"/>
          </p:cNvSpPr>
          <p:nvPr>
            <p:ph type="body" idx="1"/>
          </p:nvPr>
        </p:nvSpPr>
        <p:spPr>
          <a:xfrm>
            <a:off x="342901" y="3135313"/>
            <a:ext cx="6121400" cy="5992812"/>
          </a:xfrm>
        </p:spPr>
        <p:txBody>
          <a:bodyPr/>
          <a:lstStyle/>
          <a:p>
            <a:endParaRPr lang="ja-JP" altLang="ja-JP" sz="14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smtClean="0"/>
              <a:t>第</a:t>
            </a:r>
            <a:r>
              <a:rPr lang="en-US" altLang="zh-CN" smtClean="0"/>
              <a:t>95</a:t>
            </a:r>
            <a:r>
              <a:rPr lang="zh-CN" altLang="en-US" smtClean="0"/>
              <a:t>回全国図書館大会 第</a:t>
            </a:r>
            <a:r>
              <a:rPr lang="en-US" altLang="zh-CN" smtClean="0"/>
              <a:t>5</a:t>
            </a:r>
            <a:r>
              <a:rPr lang="zh-CN" altLang="en-US" smtClean="0"/>
              <a:t>分科会</a:t>
            </a:r>
            <a:endParaRPr lang="en-US" altLang="ja-JP"/>
          </a:p>
        </p:txBody>
      </p:sp>
      <p:sp>
        <p:nvSpPr>
          <p:cNvPr id="6" name="Rectangle 6"/>
          <p:cNvSpPr>
            <a:spLocks noGrp="1" noChangeArrowheads="1"/>
          </p:cNvSpPr>
          <p:nvPr>
            <p:ph type="ftr" sz="quarter" idx="4"/>
          </p:nvPr>
        </p:nvSpPr>
        <p:spPr>
          <a:ln/>
        </p:spPr>
        <p:txBody>
          <a:bodyPr/>
          <a:lstStyle/>
          <a:p>
            <a:r>
              <a:rPr lang="en-US" altLang="ja-JP"/>
              <a:t>National Diet Library (NDL)</a:t>
            </a:r>
          </a:p>
        </p:txBody>
      </p:sp>
      <p:sp>
        <p:nvSpPr>
          <p:cNvPr id="7" name="Rectangle 7"/>
          <p:cNvSpPr>
            <a:spLocks noGrp="1" noChangeArrowheads="1"/>
          </p:cNvSpPr>
          <p:nvPr>
            <p:ph type="sldNum" sz="quarter" idx="5"/>
          </p:nvPr>
        </p:nvSpPr>
        <p:spPr>
          <a:ln/>
        </p:spPr>
        <p:txBody>
          <a:bodyPr/>
          <a:lstStyle/>
          <a:p>
            <a:fld id="{7BEA7866-4660-4B5E-A404-145AFB6BE60C}" type="slidenum">
              <a:rPr lang="en-US" altLang="ja-JP"/>
              <a:pPr/>
              <a:t>17</a:t>
            </a:fld>
            <a:endParaRPr lang="en-US" altLang="ja-JP"/>
          </a:p>
        </p:txBody>
      </p:sp>
      <p:sp>
        <p:nvSpPr>
          <p:cNvPr id="496642" name="Rectangle 2"/>
          <p:cNvSpPr>
            <a:spLocks noGrp="1" noRot="1" noChangeAspect="1" noChangeArrowheads="1" noTextEdit="1"/>
          </p:cNvSpPr>
          <p:nvPr>
            <p:ph type="sldImg"/>
          </p:nvPr>
        </p:nvSpPr>
        <p:spPr>
          <a:xfrm>
            <a:off x="1512888" y="328613"/>
            <a:ext cx="3643312" cy="2733675"/>
          </a:xfrm>
          <a:ln/>
        </p:spPr>
      </p:sp>
      <p:sp>
        <p:nvSpPr>
          <p:cNvPr id="496643" name="Rectangle 3"/>
          <p:cNvSpPr>
            <a:spLocks noGrp="1" noChangeArrowheads="1"/>
          </p:cNvSpPr>
          <p:nvPr>
            <p:ph type="body" idx="1"/>
          </p:nvPr>
        </p:nvSpPr>
        <p:spPr>
          <a:xfrm>
            <a:off x="342901" y="3135313"/>
            <a:ext cx="6121400" cy="5992812"/>
          </a:xfrm>
        </p:spPr>
        <p:txBody>
          <a:bodyPr/>
          <a:lstStyle/>
          <a:p>
            <a:endParaRPr lang="ja-JP" altLang="ja-JP" sz="1400" u="sng"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p:spPr>
        <p:txBody>
          <a:bodyPr/>
          <a:lstStyle/>
          <a:p>
            <a:pPr defTabSz="945432"/>
            <a:r>
              <a:rPr lang="zh-CN" altLang="en-US" dirty="0" smtClean="0">
                <a:ea typeface="ＭＳ Ｐゴシック" charset="-128"/>
              </a:rPr>
              <a:t>第</a:t>
            </a:r>
            <a:r>
              <a:rPr lang="en-US" altLang="zh-CN" dirty="0" smtClean="0">
                <a:ea typeface="ＭＳ Ｐゴシック" charset="-128"/>
              </a:rPr>
              <a:t>95</a:t>
            </a:r>
            <a:r>
              <a:rPr lang="zh-CN" altLang="en-US" dirty="0" smtClean="0">
                <a:ea typeface="ＭＳ Ｐゴシック" charset="-128"/>
              </a:rPr>
              <a:t>回全国図書館大会 第</a:t>
            </a:r>
            <a:r>
              <a:rPr lang="en-US" altLang="zh-CN" dirty="0" smtClean="0">
                <a:ea typeface="ＭＳ Ｐゴシック" charset="-128"/>
              </a:rPr>
              <a:t>5</a:t>
            </a:r>
            <a:r>
              <a:rPr lang="zh-CN" altLang="en-US" dirty="0" smtClean="0">
                <a:ea typeface="ＭＳ Ｐゴシック" charset="-128"/>
              </a:rPr>
              <a:t>分科会</a:t>
            </a:r>
            <a:endParaRPr lang="en-US" altLang="ja-JP" dirty="0" smtClean="0">
              <a:ea typeface="ＭＳ Ｐゴシック" charset="-128"/>
            </a:endParaRPr>
          </a:p>
        </p:txBody>
      </p:sp>
      <p:sp>
        <p:nvSpPr>
          <p:cNvPr id="77827" name="Rectangle 6"/>
          <p:cNvSpPr>
            <a:spLocks noGrp="1" noChangeArrowheads="1"/>
          </p:cNvSpPr>
          <p:nvPr>
            <p:ph type="ftr" sz="quarter" idx="4"/>
          </p:nvPr>
        </p:nvSpPr>
        <p:spPr>
          <a:noFill/>
        </p:spPr>
        <p:txBody>
          <a:bodyPr/>
          <a:lstStyle/>
          <a:p>
            <a:pPr defTabSz="945432"/>
            <a:r>
              <a:rPr lang="en-US" altLang="ja-JP" dirty="0" smtClean="0">
                <a:ea typeface="ＭＳ Ｐゴシック" charset="-128"/>
              </a:rPr>
              <a:t>National Diet Library (NDL)</a:t>
            </a:r>
          </a:p>
        </p:txBody>
      </p:sp>
      <p:sp>
        <p:nvSpPr>
          <p:cNvPr id="77828" name="Rectangle 7"/>
          <p:cNvSpPr>
            <a:spLocks noGrp="1" noChangeArrowheads="1"/>
          </p:cNvSpPr>
          <p:nvPr>
            <p:ph type="sldNum" sz="quarter" idx="5"/>
          </p:nvPr>
        </p:nvSpPr>
        <p:spPr>
          <a:noFill/>
        </p:spPr>
        <p:txBody>
          <a:bodyPr/>
          <a:lstStyle/>
          <a:p>
            <a:pPr defTabSz="945432"/>
            <a:fld id="{C0B8C6EA-CDF8-4072-B554-8097718D604D}" type="slidenum">
              <a:rPr lang="en-US" altLang="ja-JP" smtClean="0">
                <a:ea typeface="ＭＳ Ｐゴシック" charset="-128"/>
              </a:rPr>
              <a:pPr defTabSz="945432"/>
              <a:t>18</a:t>
            </a:fld>
            <a:endParaRPr lang="en-US" altLang="ja-JP" dirty="0" smtClean="0">
              <a:ea typeface="ＭＳ Ｐゴシック" charset="-128"/>
            </a:endParaRPr>
          </a:p>
        </p:txBody>
      </p:sp>
      <p:sp>
        <p:nvSpPr>
          <p:cNvPr id="77829" name="Rectangle 2"/>
          <p:cNvSpPr>
            <a:spLocks noGrp="1" noRot="1" noChangeAspect="1" noChangeArrowheads="1" noTextEdit="1"/>
          </p:cNvSpPr>
          <p:nvPr>
            <p:ph type="sldImg"/>
          </p:nvPr>
        </p:nvSpPr>
        <p:spPr>
          <a:xfrm>
            <a:off x="1020763" y="330200"/>
            <a:ext cx="4560887" cy="3422650"/>
          </a:xfrm>
          <a:ln/>
        </p:spPr>
      </p:sp>
      <p:sp>
        <p:nvSpPr>
          <p:cNvPr id="77830" name="Rectangle 3"/>
          <p:cNvSpPr>
            <a:spLocks noGrp="1" noChangeArrowheads="1"/>
          </p:cNvSpPr>
          <p:nvPr>
            <p:ph type="body" idx="1"/>
          </p:nvPr>
        </p:nvSpPr>
        <p:spPr>
          <a:xfrm>
            <a:off x="344496" y="4589464"/>
            <a:ext cx="6119812" cy="4535487"/>
          </a:xfrm>
          <a:noFill/>
          <a:ln/>
        </p:spPr>
        <p:txBody>
          <a:bodyPr/>
          <a:lstStyle/>
          <a:p>
            <a:endParaRPr lang="ja-JP" altLang="en-US" u="sng" dirty="0" smtClean="0">
              <a:ea typeface="ＭＳ Ｐ明朝" charset="-128"/>
            </a:endParaRPr>
          </a:p>
        </p:txBody>
      </p:sp>
      <p:sp>
        <p:nvSpPr>
          <p:cNvPr id="77831" name="日付プレースホルダ 6"/>
          <p:cNvSpPr>
            <a:spLocks noGrp="1"/>
          </p:cNvSpPr>
          <p:nvPr>
            <p:ph type="dt" sz="quarter" idx="1"/>
          </p:nvPr>
        </p:nvSpPr>
        <p:spPr>
          <a:noFill/>
        </p:spPr>
        <p:txBody>
          <a:bodyPr/>
          <a:lstStyle/>
          <a:p>
            <a:pPr defTabSz="945432"/>
            <a:r>
              <a:rPr lang="en-US" altLang="ja-JP" dirty="0" smtClean="0">
                <a:ea typeface="ＭＳ Ｐゴシック" charset="-128"/>
              </a:rPr>
              <a:t>2009/10/30</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p:spPr>
        <p:txBody>
          <a:bodyPr/>
          <a:lstStyle/>
          <a:p>
            <a:pPr defTabSz="945432"/>
            <a:r>
              <a:rPr lang="zh-CN" altLang="en-US" dirty="0" smtClean="0">
                <a:ea typeface="ＭＳ Ｐゴシック" charset="-128"/>
              </a:rPr>
              <a:t>第</a:t>
            </a:r>
            <a:r>
              <a:rPr lang="en-US" altLang="zh-CN" dirty="0" smtClean="0">
                <a:ea typeface="ＭＳ Ｐゴシック" charset="-128"/>
              </a:rPr>
              <a:t>95</a:t>
            </a:r>
            <a:r>
              <a:rPr lang="zh-CN" altLang="en-US" dirty="0" smtClean="0">
                <a:ea typeface="ＭＳ Ｐゴシック" charset="-128"/>
              </a:rPr>
              <a:t>回全国図書館大会 第</a:t>
            </a:r>
            <a:r>
              <a:rPr lang="en-US" altLang="zh-CN" dirty="0" smtClean="0">
                <a:ea typeface="ＭＳ Ｐゴシック" charset="-128"/>
              </a:rPr>
              <a:t>5</a:t>
            </a:r>
            <a:r>
              <a:rPr lang="zh-CN" altLang="en-US" dirty="0" smtClean="0">
                <a:ea typeface="ＭＳ Ｐゴシック" charset="-128"/>
              </a:rPr>
              <a:t>分科会</a:t>
            </a:r>
            <a:endParaRPr lang="en-US" altLang="ja-JP" dirty="0" smtClean="0">
              <a:ea typeface="ＭＳ Ｐゴシック" charset="-128"/>
            </a:endParaRPr>
          </a:p>
        </p:txBody>
      </p:sp>
      <p:sp>
        <p:nvSpPr>
          <p:cNvPr id="79875" name="Rectangle 6"/>
          <p:cNvSpPr>
            <a:spLocks noGrp="1" noChangeArrowheads="1"/>
          </p:cNvSpPr>
          <p:nvPr>
            <p:ph type="ftr" sz="quarter" idx="4"/>
          </p:nvPr>
        </p:nvSpPr>
        <p:spPr>
          <a:noFill/>
        </p:spPr>
        <p:txBody>
          <a:bodyPr/>
          <a:lstStyle/>
          <a:p>
            <a:pPr defTabSz="945432"/>
            <a:r>
              <a:rPr lang="en-US" altLang="ja-JP" dirty="0" smtClean="0">
                <a:ea typeface="ＭＳ Ｐゴシック" charset="-128"/>
              </a:rPr>
              <a:t>National Diet Library (NDL)</a:t>
            </a:r>
          </a:p>
        </p:txBody>
      </p:sp>
      <p:sp>
        <p:nvSpPr>
          <p:cNvPr id="79876" name="Rectangle 7"/>
          <p:cNvSpPr>
            <a:spLocks noGrp="1" noChangeArrowheads="1"/>
          </p:cNvSpPr>
          <p:nvPr>
            <p:ph type="sldNum" sz="quarter" idx="5"/>
          </p:nvPr>
        </p:nvSpPr>
        <p:spPr>
          <a:noFill/>
        </p:spPr>
        <p:txBody>
          <a:bodyPr/>
          <a:lstStyle/>
          <a:p>
            <a:pPr defTabSz="945432"/>
            <a:fld id="{7837BDA7-BA14-4A8E-AF2F-11FD8FE1D7ED}" type="slidenum">
              <a:rPr lang="en-US" altLang="ja-JP" smtClean="0">
                <a:ea typeface="ＭＳ Ｐゴシック" charset="-128"/>
              </a:rPr>
              <a:pPr defTabSz="945432"/>
              <a:t>19</a:t>
            </a:fld>
            <a:endParaRPr lang="en-US" altLang="ja-JP" dirty="0" smtClean="0">
              <a:ea typeface="ＭＳ Ｐゴシック" charset="-128"/>
            </a:endParaRPr>
          </a:p>
        </p:txBody>
      </p:sp>
      <p:sp>
        <p:nvSpPr>
          <p:cNvPr id="79877" name="Rectangle 2"/>
          <p:cNvSpPr>
            <a:spLocks noGrp="1" noRot="1" noChangeAspect="1" noChangeArrowheads="1" noTextEdit="1"/>
          </p:cNvSpPr>
          <p:nvPr>
            <p:ph type="sldImg"/>
          </p:nvPr>
        </p:nvSpPr>
        <p:spPr>
          <a:xfrm>
            <a:off x="1511300" y="327025"/>
            <a:ext cx="3644900" cy="2735263"/>
          </a:xfrm>
          <a:ln/>
        </p:spPr>
      </p:sp>
      <p:sp>
        <p:nvSpPr>
          <p:cNvPr id="79878" name="Rectangle 3"/>
          <p:cNvSpPr>
            <a:spLocks noGrp="1" noChangeArrowheads="1"/>
          </p:cNvSpPr>
          <p:nvPr>
            <p:ph type="body" idx="1"/>
          </p:nvPr>
        </p:nvSpPr>
        <p:spPr>
          <a:xfrm>
            <a:off x="342901" y="3135313"/>
            <a:ext cx="6121400" cy="5992812"/>
          </a:xfrm>
          <a:noFill/>
          <a:ln/>
        </p:spPr>
        <p:txBody>
          <a:bodyPr/>
          <a:lstStyle/>
          <a:p>
            <a:pPr eaLnBrk="1" hangingPunct="1"/>
            <a:endParaRPr lang="en-US" altLang="ja-JP" dirty="0" smtClean="0">
              <a:ea typeface="ＭＳ Ｐ明朝" charset="-128"/>
            </a:endParaRPr>
          </a:p>
        </p:txBody>
      </p:sp>
      <p:sp>
        <p:nvSpPr>
          <p:cNvPr id="79879" name="日付プレースホルダ 6"/>
          <p:cNvSpPr>
            <a:spLocks noGrp="1"/>
          </p:cNvSpPr>
          <p:nvPr>
            <p:ph type="dt" sz="quarter" idx="1"/>
          </p:nvPr>
        </p:nvSpPr>
        <p:spPr>
          <a:noFill/>
        </p:spPr>
        <p:txBody>
          <a:bodyPr/>
          <a:lstStyle/>
          <a:p>
            <a:pPr defTabSz="945432"/>
            <a:r>
              <a:rPr lang="en-US" altLang="ja-JP" dirty="0" smtClean="0">
                <a:ea typeface="ＭＳ Ｐゴシック" charset="-128"/>
              </a:rPr>
              <a:t>2009/10/30</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noFill/>
        </p:spPr>
        <p:txBody>
          <a:bodyPr/>
          <a:lstStyle/>
          <a:p>
            <a:pPr defTabSz="945432"/>
            <a:r>
              <a:rPr lang="zh-CN" altLang="en-US" dirty="0" smtClean="0">
                <a:ea typeface="ＭＳ Ｐゴシック" charset="-128"/>
              </a:rPr>
              <a:t>第</a:t>
            </a:r>
            <a:r>
              <a:rPr lang="en-US" altLang="zh-CN" dirty="0" smtClean="0">
                <a:ea typeface="ＭＳ Ｐゴシック" charset="-128"/>
              </a:rPr>
              <a:t>95</a:t>
            </a:r>
            <a:r>
              <a:rPr lang="zh-CN" altLang="en-US" dirty="0" smtClean="0">
                <a:ea typeface="ＭＳ Ｐゴシック" charset="-128"/>
              </a:rPr>
              <a:t>回全国図書館大会 第</a:t>
            </a:r>
            <a:r>
              <a:rPr lang="en-US" altLang="zh-CN" dirty="0" smtClean="0">
                <a:ea typeface="ＭＳ Ｐゴシック" charset="-128"/>
              </a:rPr>
              <a:t>5</a:t>
            </a:r>
            <a:r>
              <a:rPr lang="zh-CN" altLang="en-US" dirty="0" smtClean="0">
                <a:ea typeface="ＭＳ Ｐゴシック" charset="-128"/>
              </a:rPr>
              <a:t>分科会</a:t>
            </a:r>
            <a:endParaRPr lang="en-US" altLang="ja-JP" dirty="0" smtClean="0">
              <a:ea typeface="ＭＳ Ｐゴシック" charset="-128"/>
            </a:endParaRPr>
          </a:p>
        </p:txBody>
      </p:sp>
      <p:sp>
        <p:nvSpPr>
          <p:cNvPr id="75779" name="Rectangle 6"/>
          <p:cNvSpPr>
            <a:spLocks noGrp="1" noChangeArrowheads="1"/>
          </p:cNvSpPr>
          <p:nvPr>
            <p:ph type="ftr" sz="quarter" idx="4"/>
          </p:nvPr>
        </p:nvSpPr>
        <p:spPr>
          <a:noFill/>
        </p:spPr>
        <p:txBody>
          <a:bodyPr/>
          <a:lstStyle/>
          <a:p>
            <a:pPr defTabSz="945432"/>
            <a:r>
              <a:rPr lang="en-US" altLang="ja-JP" dirty="0" smtClean="0">
                <a:ea typeface="ＭＳ Ｐゴシック" charset="-128"/>
              </a:rPr>
              <a:t>National Diet Library (NDL)</a:t>
            </a:r>
          </a:p>
        </p:txBody>
      </p:sp>
      <p:sp>
        <p:nvSpPr>
          <p:cNvPr id="75780" name="Rectangle 7"/>
          <p:cNvSpPr>
            <a:spLocks noGrp="1" noChangeArrowheads="1"/>
          </p:cNvSpPr>
          <p:nvPr>
            <p:ph type="sldNum" sz="quarter" idx="5"/>
          </p:nvPr>
        </p:nvSpPr>
        <p:spPr>
          <a:noFill/>
        </p:spPr>
        <p:txBody>
          <a:bodyPr/>
          <a:lstStyle/>
          <a:p>
            <a:pPr defTabSz="945432"/>
            <a:fld id="{EF5AB549-DD19-4D32-A81A-92FA4DCCD0B2}" type="slidenum">
              <a:rPr lang="en-US" altLang="ja-JP" smtClean="0">
                <a:ea typeface="ＭＳ Ｐゴシック" charset="-128"/>
              </a:rPr>
              <a:pPr defTabSz="945432"/>
              <a:t>2</a:t>
            </a:fld>
            <a:endParaRPr lang="en-US" altLang="ja-JP" dirty="0" smtClean="0">
              <a:ea typeface="ＭＳ Ｐゴシック" charset="-128"/>
            </a:endParaRPr>
          </a:p>
        </p:txBody>
      </p:sp>
      <p:sp>
        <p:nvSpPr>
          <p:cNvPr id="75781" name="Rectangle 2"/>
          <p:cNvSpPr>
            <a:spLocks noGrp="1" noRot="1" noChangeAspect="1" noChangeArrowheads="1" noTextEdit="1"/>
          </p:cNvSpPr>
          <p:nvPr>
            <p:ph type="sldImg"/>
          </p:nvPr>
        </p:nvSpPr>
        <p:spPr>
          <a:xfrm>
            <a:off x="901700" y="741363"/>
            <a:ext cx="4933950" cy="3700462"/>
          </a:xfrm>
          <a:ln/>
        </p:spPr>
      </p:sp>
      <p:sp>
        <p:nvSpPr>
          <p:cNvPr id="75782" name="Rectangle 3"/>
          <p:cNvSpPr>
            <a:spLocks noGrp="1" noChangeArrowheads="1"/>
          </p:cNvSpPr>
          <p:nvPr>
            <p:ph type="body" idx="1"/>
          </p:nvPr>
        </p:nvSpPr>
        <p:spPr>
          <a:xfrm>
            <a:off x="673107" y="4687895"/>
            <a:ext cx="5766608" cy="4440237"/>
          </a:xfrm>
          <a:noFill/>
          <a:ln/>
        </p:spPr>
        <p:txBody>
          <a:bodyPr/>
          <a:lstStyle/>
          <a:p>
            <a:pPr eaLnBrk="1" hangingPunct="1"/>
            <a:endParaRPr lang="en-US" altLang="ja-JP" i="0" u="sng" dirty="0" smtClean="0">
              <a:ea typeface="ＭＳ Ｐ明朝" charset="-128"/>
            </a:endParaRPr>
          </a:p>
        </p:txBody>
      </p:sp>
      <p:sp>
        <p:nvSpPr>
          <p:cNvPr id="75783" name="日付プレースホルダ 6"/>
          <p:cNvSpPr>
            <a:spLocks noGrp="1"/>
          </p:cNvSpPr>
          <p:nvPr>
            <p:ph type="dt" sz="quarter" idx="1"/>
          </p:nvPr>
        </p:nvSpPr>
        <p:spPr>
          <a:noFill/>
        </p:spPr>
        <p:txBody>
          <a:bodyPr/>
          <a:lstStyle/>
          <a:p>
            <a:pPr defTabSz="945432"/>
            <a:r>
              <a:rPr lang="en-US" altLang="ja-JP" dirty="0" smtClean="0">
                <a:ea typeface="ＭＳ Ｐゴシック" charset="-128"/>
              </a:rPr>
              <a:t>2009/10/30</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National Diet Library (NDL)</a:t>
            </a:r>
          </a:p>
        </p:txBody>
      </p:sp>
      <p:sp>
        <p:nvSpPr>
          <p:cNvPr id="7" name="Rectangle 7"/>
          <p:cNvSpPr>
            <a:spLocks noGrp="1" noChangeArrowheads="1"/>
          </p:cNvSpPr>
          <p:nvPr>
            <p:ph type="sldNum" sz="quarter" idx="5"/>
          </p:nvPr>
        </p:nvSpPr>
        <p:spPr>
          <a:ln/>
        </p:spPr>
        <p:txBody>
          <a:bodyPr/>
          <a:lstStyle/>
          <a:p>
            <a:fld id="{A29DA4A9-37F8-4DA8-BE6B-E8BD2E216F1F}" type="slidenum">
              <a:rPr lang="en-US" altLang="ja-JP"/>
              <a:pPr/>
              <a:t>20</a:t>
            </a:fld>
            <a:endParaRPr lang="en-US" altLang="ja-JP"/>
          </a:p>
        </p:txBody>
      </p:sp>
      <p:sp>
        <p:nvSpPr>
          <p:cNvPr id="826370" name="Rectangle 2"/>
          <p:cNvSpPr>
            <a:spLocks noGrp="1" noRot="1" noChangeAspect="1" noChangeArrowheads="1" noTextEdit="1"/>
          </p:cNvSpPr>
          <p:nvPr>
            <p:ph type="sldImg"/>
          </p:nvPr>
        </p:nvSpPr>
        <p:spPr>
          <a:ln/>
        </p:spPr>
      </p:sp>
      <p:sp>
        <p:nvSpPr>
          <p:cNvPr id="826371" name="Rectangle 3"/>
          <p:cNvSpPr>
            <a:spLocks noGrp="1" noChangeArrowheads="1"/>
          </p:cNvSpPr>
          <p:nvPr>
            <p:ph type="body" idx="1"/>
          </p:nvPr>
        </p:nvSpPr>
        <p:spPr/>
        <p:txBody>
          <a:bodyPr/>
          <a:lstStyle/>
          <a:p>
            <a:endParaRPr lang="ja-JP"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National Diet Library (NDL)</a:t>
            </a:r>
          </a:p>
        </p:txBody>
      </p:sp>
      <p:sp>
        <p:nvSpPr>
          <p:cNvPr id="7" name="Rectangle 7"/>
          <p:cNvSpPr>
            <a:spLocks noGrp="1" noChangeArrowheads="1"/>
          </p:cNvSpPr>
          <p:nvPr>
            <p:ph type="sldNum" sz="quarter" idx="5"/>
          </p:nvPr>
        </p:nvSpPr>
        <p:spPr>
          <a:ln/>
        </p:spPr>
        <p:txBody>
          <a:bodyPr/>
          <a:lstStyle/>
          <a:p>
            <a:fld id="{D332C236-DB60-48F2-BE7C-485064127DF6}" type="slidenum">
              <a:rPr lang="en-US" altLang="ja-JP"/>
              <a:pPr/>
              <a:t>21</a:t>
            </a:fld>
            <a:endParaRPr lang="en-US" altLang="ja-JP"/>
          </a:p>
        </p:txBody>
      </p:sp>
      <p:sp>
        <p:nvSpPr>
          <p:cNvPr id="793602" name="Rectangle 2"/>
          <p:cNvSpPr>
            <a:spLocks noGrp="1" noRot="1" noChangeAspect="1" noChangeArrowheads="1" noTextEdit="1"/>
          </p:cNvSpPr>
          <p:nvPr>
            <p:ph type="sldImg"/>
          </p:nvPr>
        </p:nvSpPr>
        <p:spPr>
          <a:ln/>
        </p:spPr>
      </p:sp>
      <p:sp>
        <p:nvSpPr>
          <p:cNvPr id="793603" name="Rectangle 3"/>
          <p:cNvSpPr>
            <a:spLocks noGrp="1" noChangeArrowheads="1"/>
          </p:cNvSpPr>
          <p:nvPr>
            <p:ph type="body" idx="1"/>
          </p:nvPr>
        </p:nvSpPr>
        <p:spPr/>
        <p:txBody>
          <a:bodyPr/>
          <a:lstStyle/>
          <a:p>
            <a:endParaRPr lang="ja-JP" altLang="en-US" dirty="0">
              <a:solidFill>
                <a:srgbClr val="FF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a:noFill/>
        </p:spPr>
        <p:txBody>
          <a:bodyPr/>
          <a:lstStyle/>
          <a:p>
            <a:pPr defTabSz="945432"/>
            <a:r>
              <a:rPr lang="zh-CN" altLang="en-US" dirty="0" smtClean="0">
                <a:ea typeface="ＭＳ Ｐゴシック" charset="-128"/>
              </a:rPr>
              <a:t>第</a:t>
            </a:r>
            <a:r>
              <a:rPr lang="en-US" altLang="zh-CN" dirty="0" smtClean="0">
                <a:ea typeface="ＭＳ Ｐゴシック" charset="-128"/>
              </a:rPr>
              <a:t>95</a:t>
            </a:r>
            <a:r>
              <a:rPr lang="zh-CN" altLang="en-US" dirty="0" smtClean="0">
                <a:ea typeface="ＭＳ Ｐゴシック" charset="-128"/>
              </a:rPr>
              <a:t>回全国図書館大会 第</a:t>
            </a:r>
            <a:r>
              <a:rPr lang="en-US" altLang="zh-CN" dirty="0" smtClean="0">
                <a:ea typeface="ＭＳ Ｐゴシック" charset="-128"/>
              </a:rPr>
              <a:t>5</a:t>
            </a:r>
            <a:r>
              <a:rPr lang="zh-CN" altLang="en-US" dirty="0" smtClean="0">
                <a:ea typeface="ＭＳ Ｐゴシック" charset="-128"/>
              </a:rPr>
              <a:t>分科会</a:t>
            </a:r>
            <a:endParaRPr lang="en-US" altLang="ja-JP" dirty="0" smtClean="0">
              <a:ea typeface="ＭＳ Ｐゴシック" charset="-128"/>
            </a:endParaRPr>
          </a:p>
        </p:txBody>
      </p:sp>
      <p:sp>
        <p:nvSpPr>
          <p:cNvPr id="91139" name="Rectangle 6"/>
          <p:cNvSpPr>
            <a:spLocks noGrp="1" noChangeArrowheads="1"/>
          </p:cNvSpPr>
          <p:nvPr>
            <p:ph type="ftr" sz="quarter" idx="4"/>
          </p:nvPr>
        </p:nvSpPr>
        <p:spPr>
          <a:noFill/>
        </p:spPr>
        <p:txBody>
          <a:bodyPr/>
          <a:lstStyle/>
          <a:p>
            <a:pPr defTabSz="945432"/>
            <a:r>
              <a:rPr lang="en-US" altLang="ja-JP" dirty="0" smtClean="0">
                <a:ea typeface="ＭＳ Ｐゴシック" charset="-128"/>
              </a:rPr>
              <a:t>National Diet Library (NDL)</a:t>
            </a:r>
          </a:p>
        </p:txBody>
      </p:sp>
      <p:sp>
        <p:nvSpPr>
          <p:cNvPr id="91140" name="Rectangle 7"/>
          <p:cNvSpPr>
            <a:spLocks noGrp="1" noChangeArrowheads="1"/>
          </p:cNvSpPr>
          <p:nvPr>
            <p:ph type="sldNum" sz="quarter" idx="5"/>
          </p:nvPr>
        </p:nvSpPr>
        <p:spPr>
          <a:noFill/>
        </p:spPr>
        <p:txBody>
          <a:bodyPr/>
          <a:lstStyle/>
          <a:p>
            <a:pPr defTabSz="945432"/>
            <a:fld id="{07509DAD-3649-47C8-BBDD-5F632054F975}" type="slidenum">
              <a:rPr lang="en-US" altLang="ja-JP" smtClean="0">
                <a:ea typeface="ＭＳ Ｐゴシック" charset="-128"/>
              </a:rPr>
              <a:pPr defTabSz="945432"/>
              <a:t>22</a:t>
            </a:fld>
            <a:endParaRPr lang="en-US" altLang="ja-JP" dirty="0" smtClean="0">
              <a:ea typeface="ＭＳ Ｐゴシック" charset="-128"/>
            </a:endParaRPr>
          </a:p>
        </p:txBody>
      </p:sp>
      <p:sp>
        <p:nvSpPr>
          <p:cNvPr id="91141" name="Rectangle 2"/>
          <p:cNvSpPr>
            <a:spLocks noGrp="1" noRot="1" noChangeAspect="1" noChangeArrowheads="1" noTextEdit="1"/>
          </p:cNvSpPr>
          <p:nvPr>
            <p:ph type="sldImg"/>
          </p:nvPr>
        </p:nvSpPr>
        <p:spPr>
          <a:ln/>
        </p:spPr>
      </p:sp>
      <p:sp>
        <p:nvSpPr>
          <p:cNvPr id="91142" name="Rectangle 3"/>
          <p:cNvSpPr>
            <a:spLocks noGrp="1" noChangeArrowheads="1"/>
          </p:cNvSpPr>
          <p:nvPr>
            <p:ph type="body" idx="1"/>
          </p:nvPr>
        </p:nvSpPr>
        <p:spPr>
          <a:noFill/>
          <a:ln/>
        </p:spPr>
        <p:txBody>
          <a:bodyPr/>
          <a:lstStyle/>
          <a:p>
            <a:pPr eaLnBrk="1" hangingPunct="1"/>
            <a:endParaRPr lang="ja-JP" altLang="en-US" dirty="0" smtClean="0">
              <a:latin typeface="ＭＳ Ｐ明朝" pitchFamily="18" charset="-128"/>
            </a:endParaRPr>
          </a:p>
        </p:txBody>
      </p:sp>
      <p:sp>
        <p:nvSpPr>
          <p:cNvPr id="91143" name="日付プレースホルダ 6"/>
          <p:cNvSpPr>
            <a:spLocks noGrp="1"/>
          </p:cNvSpPr>
          <p:nvPr>
            <p:ph type="dt" sz="quarter" idx="1"/>
          </p:nvPr>
        </p:nvSpPr>
        <p:spPr>
          <a:noFill/>
        </p:spPr>
        <p:txBody>
          <a:bodyPr/>
          <a:lstStyle/>
          <a:p>
            <a:pPr defTabSz="945432"/>
            <a:r>
              <a:rPr lang="en-US" altLang="ja-JP" dirty="0" smtClean="0">
                <a:ea typeface="ＭＳ Ｐゴシック" charset="-128"/>
              </a:rPr>
              <a:t>2009/10/30</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a:noFill/>
        </p:spPr>
        <p:txBody>
          <a:bodyPr/>
          <a:lstStyle/>
          <a:p>
            <a:pPr defTabSz="945432"/>
            <a:r>
              <a:rPr lang="zh-CN" altLang="en-US" dirty="0" smtClean="0">
                <a:ea typeface="ＭＳ Ｐゴシック" charset="-128"/>
              </a:rPr>
              <a:t>第</a:t>
            </a:r>
            <a:r>
              <a:rPr lang="en-US" altLang="zh-CN" dirty="0" smtClean="0">
                <a:ea typeface="ＭＳ Ｐゴシック" charset="-128"/>
              </a:rPr>
              <a:t>95</a:t>
            </a:r>
            <a:r>
              <a:rPr lang="zh-CN" altLang="en-US" dirty="0" smtClean="0">
                <a:ea typeface="ＭＳ Ｐゴシック" charset="-128"/>
              </a:rPr>
              <a:t>回全国図書館大会 第</a:t>
            </a:r>
            <a:r>
              <a:rPr lang="en-US" altLang="zh-CN" dirty="0" smtClean="0">
                <a:ea typeface="ＭＳ Ｐゴシック" charset="-128"/>
              </a:rPr>
              <a:t>5</a:t>
            </a:r>
            <a:r>
              <a:rPr lang="zh-CN" altLang="en-US" dirty="0" smtClean="0">
                <a:ea typeface="ＭＳ Ｐゴシック" charset="-128"/>
              </a:rPr>
              <a:t>分科会</a:t>
            </a:r>
            <a:endParaRPr lang="en-US" altLang="ja-JP" dirty="0" smtClean="0">
              <a:ea typeface="ＭＳ Ｐゴシック" charset="-128"/>
            </a:endParaRPr>
          </a:p>
        </p:txBody>
      </p:sp>
      <p:sp>
        <p:nvSpPr>
          <p:cNvPr id="93187" name="Rectangle 6"/>
          <p:cNvSpPr>
            <a:spLocks noGrp="1" noChangeArrowheads="1"/>
          </p:cNvSpPr>
          <p:nvPr>
            <p:ph type="ftr" sz="quarter" idx="4"/>
          </p:nvPr>
        </p:nvSpPr>
        <p:spPr>
          <a:noFill/>
        </p:spPr>
        <p:txBody>
          <a:bodyPr/>
          <a:lstStyle/>
          <a:p>
            <a:pPr defTabSz="945432"/>
            <a:r>
              <a:rPr lang="en-US" altLang="ja-JP" dirty="0" smtClean="0">
                <a:ea typeface="ＭＳ Ｐゴシック" charset="-128"/>
              </a:rPr>
              <a:t>National Diet Library (NDL)</a:t>
            </a:r>
          </a:p>
        </p:txBody>
      </p:sp>
      <p:sp>
        <p:nvSpPr>
          <p:cNvPr id="93188" name="Rectangle 7"/>
          <p:cNvSpPr>
            <a:spLocks noGrp="1" noChangeArrowheads="1"/>
          </p:cNvSpPr>
          <p:nvPr>
            <p:ph type="sldNum" sz="quarter" idx="5"/>
          </p:nvPr>
        </p:nvSpPr>
        <p:spPr>
          <a:noFill/>
        </p:spPr>
        <p:txBody>
          <a:bodyPr/>
          <a:lstStyle/>
          <a:p>
            <a:pPr defTabSz="945432"/>
            <a:fld id="{26EE7472-F012-43B4-BAEF-9E0F40F62BBE}" type="slidenum">
              <a:rPr lang="en-US" altLang="ja-JP" smtClean="0">
                <a:ea typeface="ＭＳ Ｐゴシック" charset="-128"/>
              </a:rPr>
              <a:pPr defTabSz="945432"/>
              <a:t>23</a:t>
            </a:fld>
            <a:endParaRPr lang="en-US" altLang="ja-JP" dirty="0" smtClean="0">
              <a:ea typeface="ＭＳ Ｐゴシック" charset="-128"/>
            </a:endParaRPr>
          </a:p>
        </p:txBody>
      </p:sp>
      <p:sp>
        <p:nvSpPr>
          <p:cNvPr id="93189" name="Rectangle 2"/>
          <p:cNvSpPr>
            <a:spLocks noGrp="1" noRot="1" noChangeAspect="1" noChangeArrowheads="1" noTextEdit="1"/>
          </p:cNvSpPr>
          <p:nvPr>
            <p:ph type="sldImg"/>
          </p:nvPr>
        </p:nvSpPr>
        <p:spPr>
          <a:xfrm>
            <a:off x="906463" y="739775"/>
            <a:ext cx="4933950" cy="3702050"/>
          </a:xfrm>
          <a:ln/>
        </p:spPr>
      </p:sp>
      <p:sp>
        <p:nvSpPr>
          <p:cNvPr id="93190" name="Rectangle 3"/>
          <p:cNvSpPr>
            <a:spLocks noGrp="1" noChangeArrowheads="1"/>
          </p:cNvSpPr>
          <p:nvPr>
            <p:ph type="body" idx="1"/>
          </p:nvPr>
        </p:nvSpPr>
        <p:spPr>
          <a:xfrm>
            <a:off x="673107" y="4687888"/>
            <a:ext cx="5389563" cy="4441825"/>
          </a:xfrm>
          <a:noFill/>
          <a:ln/>
        </p:spPr>
        <p:txBody>
          <a:bodyPr/>
          <a:lstStyle/>
          <a:p>
            <a:pPr eaLnBrk="1" hangingPunct="1"/>
            <a:endParaRPr lang="ja-JP" altLang="en-US" b="1" u="sng" dirty="0" smtClean="0">
              <a:ea typeface="ＭＳ Ｐ明朝" charset="-128"/>
            </a:endParaRPr>
          </a:p>
        </p:txBody>
      </p:sp>
      <p:sp>
        <p:nvSpPr>
          <p:cNvPr id="93191" name="日付プレースホルダ 6"/>
          <p:cNvSpPr>
            <a:spLocks noGrp="1"/>
          </p:cNvSpPr>
          <p:nvPr>
            <p:ph type="dt" sz="quarter" idx="1"/>
          </p:nvPr>
        </p:nvSpPr>
        <p:spPr>
          <a:noFill/>
        </p:spPr>
        <p:txBody>
          <a:bodyPr/>
          <a:lstStyle/>
          <a:p>
            <a:pPr defTabSz="945432"/>
            <a:r>
              <a:rPr lang="en-US" altLang="ja-JP" dirty="0" smtClean="0">
                <a:ea typeface="ＭＳ Ｐゴシック" charset="-128"/>
              </a:rPr>
              <a:t>2009/10/30</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a:noFill/>
        </p:spPr>
        <p:txBody>
          <a:bodyPr/>
          <a:lstStyle/>
          <a:p>
            <a:pPr defTabSz="945432"/>
            <a:r>
              <a:rPr lang="zh-CN" altLang="en-US" dirty="0" smtClean="0">
                <a:ea typeface="ＭＳ Ｐゴシック" charset="-128"/>
              </a:rPr>
              <a:t>第</a:t>
            </a:r>
            <a:r>
              <a:rPr lang="en-US" altLang="zh-CN" dirty="0" smtClean="0">
                <a:ea typeface="ＭＳ Ｐゴシック" charset="-128"/>
              </a:rPr>
              <a:t>95</a:t>
            </a:r>
            <a:r>
              <a:rPr lang="zh-CN" altLang="en-US" dirty="0" smtClean="0">
                <a:ea typeface="ＭＳ Ｐゴシック" charset="-128"/>
              </a:rPr>
              <a:t>回全国図書館大会 第</a:t>
            </a:r>
            <a:r>
              <a:rPr lang="en-US" altLang="zh-CN" dirty="0" smtClean="0">
                <a:ea typeface="ＭＳ Ｐゴシック" charset="-128"/>
              </a:rPr>
              <a:t>5</a:t>
            </a:r>
            <a:r>
              <a:rPr lang="zh-CN" altLang="en-US" dirty="0" smtClean="0">
                <a:ea typeface="ＭＳ Ｐゴシック" charset="-128"/>
              </a:rPr>
              <a:t>分科会</a:t>
            </a:r>
            <a:endParaRPr lang="en-US" altLang="ja-JP" dirty="0" smtClean="0">
              <a:ea typeface="ＭＳ Ｐゴシック" charset="-128"/>
            </a:endParaRPr>
          </a:p>
        </p:txBody>
      </p:sp>
      <p:sp>
        <p:nvSpPr>
          <p:cNvPr id="94211" name="Rectangle 6"/>
          <p:cNvSpPr>
            <a:spLocks noGrp="1" noChangeArrowheads="1"/>
          </p:cNvSpPr>
          <p:nvPr>
            <p:ph type="ftr" sz="quarter" idx="4"/>
          </p:nvPr>
        </p:nvSpPr>
        <p:spPr>
          <a:noFill/>
        </p:spPr>
        <p:txBody>
          <a:bodyPr/>
          <a:lstStyle/>
          <a:p>
            <a:pPr defTabSz="945432"/>
            <a:r>
              <a:rPr lang="en-US" altLang="ja-JP" dirty="0" smtClean="0">
                <a:ea typeface="ＭＳ Ｐゴシック" charset="-128"/>
              </a:rPr>
              <a:t>National Diet Library (NDL)</a:t>
            </a:r>
          </a:p>
        </p:txBody>
      </p:sp>
      <p:sp>
        <p:nvSpPr>
          <p:cNvPr id="94212" name="Rectangle 7"/>
          <p:cNvSpPr>
            <a:spLocks noGrp="1" noChangeArrowheads="1"/>
          </p:cNvSpPr>
          <p:nvPr>
            <p:ph type="sldNum" sz="quarter" idx="5"/>
          </p:nvPr>
        </p:nvSpPr>
        <p:spPr>
          <a:noFill/>
        </p:spPr>
        <p:txBody>
          <a:bodyPr/>
          <a:lstStyle/>
          <a:p>
            <a:pPr defTabSz="945432"/>
            <a:fld id="{0660F035-6F5B-4DFD-8CD1-5B9554C83BF9}" type="slidenum">
              <a:rPr lang="en-US" altLang="ja-JP" smtClean="0">
                <a:ea typeface="ＭＳ Ｐゴシック" charset="-128"/>
              </a:rPr>
              <a:pPr defTabSz="945432"/>
              <a:t>24</a:t>
            </a:fld>
            <a:endParaRPr lang="en-US" altLang="ja-JP" dirty="0" smtClean="0">
              <a:ea typeface="ＭＳ Ｐゴシック" charset="-128"/>
            </a:endParaRPr>
          </a:p>
        </p:txBody>
      </p:sp>
      <p:sp>
        <p:nvSpPr>
          <p:cNvPr id="94213" name="Rectangle 2"/>
          <p:cNvSpPr>
            <a:spLocks noGrp="1" noRot="1" noChangeAspect="1" noChangeArrowheads="1" noTextEdit="1"/>
          </p:cNvSpPr>
          <p:nvPr>
            <p:ph type="sldImg"/>
          </p:nvPr>
        </p:nvSpPr>
        <p:spPr>
          <a:ln/>
        </p:spPr>
      </p:sp>
      <p:sp>
        <p:nvSpPr>
          <p:cNvPr id="94214" name="Rectangle 3"/>
          <p:cNvSpPr>
            <a:spLocks noGrp="1" noChangeArrowheads="1"/>
          </p:cNvSpPr>
          <p:nvPr>
            <p:ph type="body" idx="1"/>
          </p:nvPr>
        </p:nvSpPr>
        <p:spPr>
          <a:noFill/>
          <a:ln/>
        </p:spPr>
        <p:txBody>
          <a:bodyPr/>
          <a:lstStyle/>
          <a:p>
            <a:pPr eaLnBrk="1" hangingPunct="1"/>
            <a:endParaRPr lang="ja-JP" altLang="en-US" dirty="0" smtClean="0">
              <a:ea typeface="ＭＳ Ｐ明朝" charset="-128"/>
            </a:endParaRPr>
          </a:p>
        </p:txBody>
      </p:sp>
      <p:sp>
        <p:nvSpPr>
          <p:cNvPr id="94215" name="日付プレースホルダ 6"/>
          <p:cNvSpPr>
            <a:spLocks noGrp="1"/>
          </p:cNvSpPr>
          <p:nvPr>
            <p:ph type="dt" sz="quarter" idx="1"/>
          </p:nvPr>
        </p:nvSpPr>
        <p:spPr>
          <a:noFill/>
        </p:spPr>
        <p:txBody>
          <a:bodyPr/>
          <a:lstStyle/>
          <a:p>
            <a:pPr defTabSz="945432"/>
            <a:r>
              <a:rPr lang="en-US" altLang="ja-JP" dirty="0" smtClean="0">
                <a:ea typeface="ＭＳ Ｐゴシック" charset="-128"/>
              </a:rPr>
              <a:t>2009/10/30</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ヘッダー プレースホルダ 3"/>
          <p:cNvSpPr>
            <a:spLocks noGrp="1"/>
          </p:cNvSpPr>
          <p:nvPr>
            <p:ph type="hdr" sz="quarter" idx="10"/>
          </p:nvPr>
        </p:nvSpPr>
        <p:spPr/>
        <p:txBody>
          <a:bodyPr/>
          <a:lstStyle/>
          <a:p>
            <a:pPr>
              <a:defRPr/>
            </a:pPr>
            <a:r>
              <a:rPr lang="zh-CN" altLang="en-US" smtClean="0"/>
              <a:t>第</a:t>
            </a:r>
            <a:r>
              <a:rPr lang="en-US" altLang="zh-CN" smtClean="0"/>
              <a:t>95</a:t>
            </a:r>
            <a:r>
              <a:rPr lang="zh-CN" altLang="en-US" smtClean="0"/>
              <a:t>回全国図書館大会 第</a:t>
            </a:r>
            <a:r>
              <a:rPr lang="en-US" altLang="zh-CN" smtClean="0"/>
              <a:t>5</a:t>
            </a:r>
            <a:r>
              <a:rPr lang="zh-CN" altLang="en-US" smtClean="0"/>
              <a:t>分科会</a:t>
            </a:r>
            <a:endParaRPr lang="en-US" altLang="ja-JP"/>
          </a:p>
        </p:txBody>
      </p:sp>
      <p:sp>
        <p:nvSpPr>
          <p:cNvPr id="5" name="日付プレースホルダ 4"/>
          <p:cNvSpPr>
            <a:spLocks noGrp="1"/>
          </p:cNvSpPr>
          <p:nvPr>
            <p:ph type="dt" idx="11"/>
          </p:nvPr>
        </p:nvSpPr>
        <p:spPr/>
        <p:txBody>
          <a:bodyPr/>
          <a:lstStyle/>
          <a:p>
            <a:pPr>
              <a:defRPr/>
            </a:pPr>
            <a:r>
              <a:rPr lang="en-US" altLang="ja-JP" smtClean="0"/>
              <a:t>2009/10/30</a:t>
            </a:r>
            <a:endParaRPr lang="en-US" altLang="ja-JP"/>
          </a:p>
        </p:txBody>
      </p:sp>
      <p:sp>
        <p:nvSpPr>
          <p:cNvPr id="6" name="フッター プレースホルダ 5"/>
          <p:cNvSpPr>
            <a:spLocks noGrp="1"/>
          </p:cNvSpPr>
          <p:nvPr>
            <p:ph type="ftr" sz="quarter" idx="12"/>
          </p:nvPr>
        </p:nvSpPr>
        <p:spPr/>
        <p:txBody>
          <a:bodyPr/>
          <a:lstStyle/>
          <a:p>
            <a:pPr>
              <a:defRPr/>
            </a:pPr>
            <a:r>
              <a:rPr lang="en-US" altLang="ja-JP" smtClean="0"/>
              <a:t>National Diet Library (NDL)</a:t>
            </a:r>
            <a:endParaRPr lang="en-US" altLang="ja-JP"/>
          </a:p>
        </p:txBody>
      </p:sp>
      <p:sp>
        <p:nvSpPr>
          <p:cNvPr id="7" name="スライド番号プレースホルダ 6"/>
          <p:cNvSpPr>
            <a:spLocks noGrp="1"/>
          </p:cNvSpPr>
          <p:nvPr>
            <p:ph type="sldNum" sz="quarter" idx="13"/>
          </p:nvPr>
        </p:nvSpPr>
        <p:spPr/>
        <p:txBody>
          <a:bodyPr/>
          <a:lstStyle/>
          <a:p>
            <a:pPr>
              <a:defRPr/>
            </a:pPr>
            <a:fld id="{943F94FD-84BF-4AA4-B4BF-7AA4E66D91A2}" type="slidenum">
              <a:rPr lang="en-US" altLang="ja-JP" smtClean="0"/>
              <a:pPr>
                <a:defRPr/>
              </a:pPr>
              <a:t>25</a:t>
            </a:fld>
            <a:endParaRPr lang="en-US" altLang="ja-JP"/>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a:noFill/>
        </p:spPr>
        <p:txBody>
          <a:bodyPr/>
          <a:lstStyle/>
          <a:p>
            <a:pPr defTabSz="945432"/>
            <a:r>
              <a:rPr lang="zh-CN" altLang="en-US" dirty="0" smtClean="0">
                <a:ea typeface="ＭＳ Ｐゴシック" charset="-128"/>
              </a:rPr>
              <a:t>第</a:t>
            </a:r>
            <a:r>
              <a:rPr lang="en-US" altLang="zh-CN" dirty="0" smtClean="0">
                <a:ea typeface="ＭＳ Ｐゴシック" charset="-128"/>
              </a:rPr>
              <a:t>95</a:t>
            </a:r>
            <a:r>
              <a:rPr lang="zh-CN" altLang="en-US" dirty="0" smtClean="0">
                <a:ea typeface="ＭＳ Ｐゴシック" charset="-128"/>
              </a:rPr>
              <a:t>回全国図書館大会 第</a:t>
            </a:r>
            <a:r>
              <a:rPr lang="en-US" altLang="zh-CN" dirty="0" smtClean="0">
                <a:ea typeface="ＭＳ Ｐゴシック" charset="-128"/>
              </a:rPr>
              <a:t>5</a:t>
            </a:r>
            <a:r>
              <a:rPr lang="zh-CN" altLang="en-US" dirty="0" smtClean="0">
                <a:ea typeface="ＭＳ Ｐゴシック" charset="-128"/>
              </a:rPr>
              <a:t>分科会</a:t>
            </a:r>
            <a:endParaRPr lang="en-US" altLang="ja-JP" dirty="0" smtClean="0">
              <a:ea typeface="ＭＳ Ｐゴシック" charset="-128"/>
            </a:endParaRPr>
          </a:p>
        </p:txBody>
      </p:sp>
      <p:sp>
        <p:nvSpPr>
          <p:cNvPr id="133123" name="Rectangle 6"/>
          <p:cNvSpPr>
            <a:spLocks noGrp="1" noChangeArrowheads="1"/>
          </p:cNvSpPr>
          <p:nvPr>
            <p:ph type="ftr" sz="quarter" idx="4"/>
          </p:nvPr>
        </p:nvSpPr>
        <p:spPr>
          <a:noFill/>
        </p:spPr>
        <p:txBody>
          <a:bodyPr/>
          <a:lstStyle/>
          <a:p>
            <a:pPr defTabSz="945432"/>
            <a:r>
              <a:rPr lang="en-US" altLang="ja-JP" dirty="0" smtClean="0">
                <a:ea typeface="ＭＳ Ｐゴシック" charset="-128"/>
              </a:rPr>
              <a:t>National Diet Library (NDL)</a:t>
            </a:r>
          </a:p>
        </p:txBody>
      </p:sp>
      <p:sp>
        <p:nvSpPr>
          <p:cNvPr id="133124" name="Rectangle 7"/>
          <p:cNvSpPr>
            <a:spLocks noGrp="1" noChangeArrowheads="1"/>
          </p:cNvSpPr>
          <p:nvPr>
            <p:ph type="sldNum" sz="quarter" idx="5"/>
          </p:nvPr>
        </p:nvSpPr>
        <p:spPr>
          <a:noFill/>
        </p:spPr>
        <p:txBody>
          <a:bodyPr/>
          <a:lstStyle/>
          <a:p>
            <a:pPr defTabSz="945432"/>
            <a:fld id="{96A2EBB2-6A18-4C30-B2E1-525EF19D3EF9}" type="slidenum">
              <a:rPr lang="en-US" altLang="ja-JP" smtClean="0">
                <a:ea typeface="ＭＳ Ｐゴシック" charset="-128"/>
              </a:rPr>
              <a:pPr defTabSz="945432"/>
              <a:t>26</a:t>
            </a:fld>
            <a:endParaRPr lang="en-US" altLang="ja-JP" dirty="0" smtClean="0">
              <a:ea typeface="ＭＳ Ｐゴシック" charset="-128"/>
            </a:endParaRPr>
          </a:p>
        </p:txBody>
      </p:sp>
      <p:sp>
        <p:nvSpPr>
          <p:cNvPr id="133125" name="Rectangle 2"/>
          <p:cNvSpPr>
            <a:spLocks noGrp="1" noRot="1" noChangeAspect="1" noChangeArrowheads="1" noTextEdit="1"/>
          </p:cNvSpPr>
          <p:nvPr>
            <p:ph type="sldImg"/>
          </p:nvPr>
        </p:nvSpPr>
        <p:spPr>
          <a:xfrm>
            <a:off x="901700" y="741363"/>
            <a:ext cx="4933950" cy="3700462"/>
          </a:xfrm>
          <a:ln/>
        </p:spPr>
      </p:sp>
      <p:sp>
        <p:nvSpPr>
          <p:cNvPr id="133126" name="Rectangle 3"/>
          <p:cNvSpPr>
            <a:spLocks noGrp="1" noChangeArrowheads="1"/>
          </p:cNvSpPr>
          <p:nvPr>
            <p:ph type="body" idx="1"/>
          </p:nvPr>
        </p:nvSpPr>
        <p:spPr>
          <a:noFill/>
          <a:ln/>
        </p:spPr>
        <p:txBody>
          <a:bodyPr/>
          <a:lstStyle/>
          <a:p>
            <a:pPr marL="226839" indent="-226839" eaLnBrk="1" hangingPunct="1"/>
            <a:endParaRPr lang="ja-JP" altLang="en-US" sz="1000" dirty="0" smtClean="0">
              <a:ea typeface="ＭＳ Ｐ明朝" charset="-128"/>
            </a:endParaRPr>
          </a:p>
        </p:txBody>
      </p:sp>
      <p:sp>
        <p:nvSpPr>
          <p:cNvPr id="133127" name="日付プレースホルダ 6"/>
          <p:cNvSpPr>
            <a:spLocks noGrp="1"/>
          </p:cNvSpPr>
          <p:nvPr>
            <p:ph type="dt" sz="quarter" idx="1"/>
          </p:nvPr>
        </p:nvSpPr>
        <p:spPr>
          <a:noFill/>
        </p:spPr>
        <p:txBody>
          <a:bodyPr/>
          <a:lstStyle/>
          <a:p>
            <a:pPr defTabSz="945432"/>
            <a:r>
              <a:rPr lang="en-US" altLang="ja-JP" dirty="0" smtClean="0">
                <a:ea typeface="ＭＳ Ｐゴシック" charset="-128"/>
              </a:rPr>
              <a:t>2009/10/30</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a:noFill/>
        </p:spPr>
        <p:txBody>
          <a:bodyPr/>
          <a:lstStyle/>
          <a:p>
            <a:pPr defTabSz="947212"/>
            <a:r>
              <a:rPr lang="en-US" altLang="ja-JP" dirty="0" smtClean="0">
                <a:ea typeface="ＭＳ Ｐゴシック" charset="-128"/>
              </a:rPr>
              <a:t>DA/PORTA </a:t>
            </a:r>
            <a:r>
              <a:rPr lang="en-US" altLang="ja-JP" dirty="0" err="1" smtClean="0">
                <a:ea typeface="ＭＳ Ｐゴシック" charset="-128"/>
              </a:rPr>
              <a:t>全体マスタースライド</a:t>
            </a:r>
            <a:endParaRPr lang="en-US" altLang="ja-JP" dirty="0" smtClean="0">
              <a:ea typeface="ＭＳ Ｐゴシック" charset="-128"/>
            </a:endParaRPr>
          </a:p>
        </p:txBody>
      </p:sp>
      <p:sp>
        <p:nvSpPr>
          <p:cNvPr id="9219" name="Rectangle 6"/>
          <p:cNvSpPr>
            <a:spLocks noGrp="1" noChangeArrowheads="1"/>
          </p:cNvSpPr>
          <p:nvPr>
            <p:ph type="ftr" sz="quarter" idx="4"/>
          </p:nvPr>
        </p:nvSpPr>
        <p:spPr>
          <a:noFill/>
        </p:spPr>
        <p:txBody>
          <a:bodyPr/>
          <a:lstStyle/>
          <a:p>
            <a:pPr defTabSz="947212"/>
            <a:r>
              <a:rPr lang="en-US" altLang="ja-JP" dirty="0" smtClean="0">
                <a:ea typeface="ＭＳ Ｐゴシック" charset="-128"/>
              </a:rPr>
              <a:t>National Diet Library (NDL)</a:t>
            </a:r>
          </a:p>
        </p:txBody>
      </p:sp>
      <p:sp>
        <p:nvSpPr>
          <p:cNvPr id="9220" name="Rectangle 7"/>
          <p:cNvSpPr>
            <a:spLocks noGrp="1" noChangeArrowheads="1"/>
          </p:cNvSpPr>
          <p:nvPr>
            <p:ph type="sldNum" sz="quarter" idx="5"/>
          </p:nvPr>
        </p:nvSpPr>
        <p:spPr>
          <a:noFill/>
        </p:spPr>
        <p:txBody>
          <a:bodyPr/>
          <a:lstStyle/>
          <a:p>
            <a:pPr defTabSz="947212"/>
            <a:fld id="{0254B1C0-A638-4B33-AE3B-D0F2163078CB}" type="slidenum">
              <a:rPr lang="en-US" altLang="ja-JP" smtClean="0">
                <a:ea typeface="ＭＳ Ｐゴシック" charset="-128"/>
              </a:rPr>
              <a:pPr defTabSz="947212"/>
              <a:t>27</a:t>
            </a:fld>
            <a:endParaRPr lang="en-US" altLang="ja-JP" dirty="0" smtClean="0">
              <a:ea typeface="ＭＳ Ｐゴシック" charset="-128"/>
            </a:endParaRPr>
          </a:p>
        </p:txBody>
      </p:sp>
      <p:sp>
        <p:nvSpPr>
          <p:cNvPr id="9221" name="Rectangle 2"/>
          <p:cNvSpPr>
            <a:spLocks noGrp="1" noRot="1" noChangeAspect="1" noChangeArrowheads="1" noTextEdit="1"/>
          </p:cNvSpPr>
          <p:nvPr>
            <p:ph type="sldImg"/>
          </p:nvPr>
        </p:nvSpPr>
        <p:spPr>
          <a:xfrm>
            <a:off x="942975" y="363538"/>
            <a:ext cx="4927600" cy="3697287"/>
          </a:xfrm>
          <a:ln/>
        </p:spPr>
      </p:sp>
      <p:sp>
        <p:nvSpPr>
          <p:cNvPr id="9222" name="Rectangle 3"/>
          <p:cNvSpPr>
            <a:spLocks noGrp="1" noChangeArrowheads="1"/>
          </p:cNvSpPr>
          <p:nvPr>
            <p:ph type="body" idx="1"/>
          </p:nvPr>
        </p:nvSpPr>
        <p:spPr>
          <a:xfrm>
            <a:off x="223869" y="4077212"/>
            <a:ext cx="6216571" cy="5050918"/>
          </a:xfrm>
          <a:noFill/>
          <a:ln/>
        </p:spPr>
        <p:txBody>
          <a:bodyPr/>
          <a:lstStyle/>
          <a:p>
            <a:pPr eaLnBrk="1" hangingPunct="1"/>
            <a:endParaRPr lang="ja-JP" altLang="ja-JP" dirty="0" smtClean="0">
              <a:ea typeface="ＭＳ Ｐ明朝"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831850" y="288925"/>
            <a:ext cx="5146675" cy="3860800"/>
          </a:xfrm>
        </p:spPr>
      </p:sp>
      <p:sp>
        <p:nvSpPr>
          <p:cNvPr id="3" name="ノート プレースホルダ 2"/>
          <p:cNvSpPr>
            <a:spLocks noGrp="1"/>
          </p:cNvSpPr>
          <p:nvPr>
            <p:ph type="body" idx="1"/>
          </p:nvPr>
        </p:nvSpPr>
        <p:spPr>
          <a:xfrm>
            <a:off x="81734" y="4148927"/>
            <a:ext cx="6572296" cy="6786611"/>
          </a:xfrm>
        </p:spPr>
        <p:txBody>
          <a:bodyPr lIns="91390" tIns="45692" rIns="91390" bIns="45692">
            <a:noAutofit/>
          </a:bodyPr>
          <a:lstStyle/>
          <a:p>
            <a:endParaRPr kumimoji="1" lang="ja-JP" altLang="en-US" dirty="0"/>
          </a:p>
        </p:txBody>
      </p:sp>
      <p:sp>
        <p:nvSpPr>
          <p:cNvPr id="4" name="スライド番号プレースホルダ 3"/>
          <p:cNvSpPr>
            <a:spLocks noGrp="1"/>
          </p:cNvSpPr>
          <p:nvPr>
            <p:ph type="sldNum" sz="quarter" idx="10"/>
          </p:nvPr>
        </p:nvSpPr>
        <p:spPr>
          <a:xfrm>
            <a:off x="6214636" y="9375781"/>
            <a:ext cx="519546" cy="492126"/>
          </a:xfrm>
        </p:spPr>
        <p:txBody>
          <a:bodyPr lIns="91390" tIns="45692" rIns="91390" bIns="45692"/>
          <a:lstStyle/>
          <a:p>
            <a:fld id="{ABE1EF58-0341-4939-9227-899A80B03586}" type="slidenum">
              <a:rPr lang="en-US" altLang="ja-JP" i="1" smtClean="0"/>
              <a:pPr/>
              <a:t>28</a:t>
            </a:fld>
            <a:endParaRPr kumimoji="1" lang="ja-JP" altLang="en-US" i="1"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a:xfrm>
            <a:off x="673107" y="4687893"/>
            <a:ext cx="5389563" cy="4890321"/>
          </a:xfrm>
        </p:spPr>
        <p:txBody>
          <a:bodyPr>
            <a:normAutofit/>
          </a:bodyPr>
          <a:lstStyle/>
          <a:p>
            <a:endParaRPr kumimoji="1" lang="ja-JP" altLang="en-US" dirty="0"/>
          </a:p>
        </p:txBody>
      </p:sp>
      <p:sp>
        <p:nvSpPr>
          <p:cNvPr id="4" name="ヘッダー プレースホルダ 3"/>
          <p:cNvSpPr>
            <a:spLocks noGrp="1"/>
          </p:cNvSpPr>
          <p:nvPr>
            <p:ph type="hdr" sz="quarter" idx="10"/>
          </p:nvPr>
        </p:nvSpPr>
        <p:spPr/>
        <p:txBody>
          <a:bodyPr/>
          <a:lstStyle/>
          <a:p>
            <a:pPr>
              <a:defRPr/>
            </a:pPr>
            <a:r>
              <a:rPr lang="zh-CN" altLang="en-US" smtClean="0"/>
              <a:t>第</a:t>
            </a:r>
            <a:r>
              <a:rPr lang="en-US" altLang="zh-CN" smtClean="0"/>
              <a:t>95</a:t>
            </a:r>
            <a:r>
              <a:rPr lang="zh-CN" altLang="en-US" smtClean="0"/>
              <a:t>回全国図書館大会 第</a:t>
            </a:r>
            <a:r>
              <a:rPr lang="en-US" altLang="zh-CN" smtClean="0"/>
              <a:t>5</a:t>
            </a:r>
            <a:r>
              <a:rPr lang="zh-CN" altLang="en-US" smtClean="0"/>
              <a:t>分科会</a:t>
            </a:r>
            <a:endParaRPr lang="en-US" altLang="ja-JP"/>
          </a:p>
        </p:txBody>
      </p:sp>
      <p:sp>
        <p:nvSpPr>
          <p:cNvPr id="5" name="日付プレースホルダ 4"/>
          <p:cNvSpPr>
            <a:spLocks noGrp="1"/>
          </p:cNvSpPr>
          <p:nvPr>
            <p:ph type="dt" idx="11"/>
          </p:nvPr>
        </p:nvSpPr>
        <p:spPr/>
        <p:txBody>
          <a:bodyPr/>
          <a:lstStyle/>
          <a:p>
            <a:pPr>
              <a:defRPr/>
            </a:pPr>
            <a:r>
              <a:rPr lang="en-US" altLang="ja-JP" smtClean="0"/>
              <a:t>2009/10/30</a:t>
            </a:r>
            <a:endParaRPr lang="en-US" altLang="ja-JP"/>
          </a:p>
        </p:txBody>
      </p:sp>
      <p:sp>
        <p:nvSpPr>
          <p:cNvPr id="6" name="フッター プレースホルダ 5"/>
          <p:cNvSpPr>
            <a:spLocks noGrp="1"/>
          </p:cNvSpPr>
          <p:nvPr>
            <p:ph type="ftr" sz="quarter" idx="12"/>
          </p:nvPr>
        </p:nvSpPr>
        <p:spPr/>
        <p:txBody>
          <a:bodyPr/>
          <a:lstStyle/>
          <a:p>
            <a:pPr>
              <a:defRPr/>
            </a:pPr>
            <a:r>
              <a:rPr lang="en-US" altLang="ja-JP" smtClean="0"/>
              <a:t>National Diet Library (NDL)</a:t>
            </a:r>
            <a:endParaRPr lang="en-US" altLang="ja-JP"/>
          </a:p>
        </p:txBody>
      </p:sp>
      <p:sp>
        <p:nvSpPr>
          <p:cNvPr id="7" name="スライド番号プレースホルダ 6"/>
          <p:cNvSpPr>
            <a:spLocks noGrp="1"/>
          </p:cNvSpPr>
          <p:nvPr>
            <p:ph type="sldNum" sz="quarter" idx="13"/>
          </p:nvPr>
        </p:nvSpPr>
        <p:spPr/>
        <p:txBody>
          <a:bodyPr/>
          <a:lstStyle/>
          <a:p>
            <a:pPr>
              <a:defRPr/>
            </a:pPr>
            <a:fld id="{943F94FD-84BF-4AA4-B4BF-7AA4E66D91A2}" type="slidenum">
              <a:rPr lang="en-US" altLang="ja-JP" smtClean="0"/>
              <a:pPr>
                <a:defRPr/>
              </a:pPr>
              <a:t>29</a:t>
            </a:fld>
            <a:endParaRPr lang="en-US" altLang="ja-JP"/>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a:noFill/>
        </p:spPr>
        <p:txBody>
          <a:bodyPr/>
          <a:lstStyle/>
          <a:p>
            <a:pPr defTabSz="945432"/>
            <a:r>
              <a:rPr lang="zh-CN" altLang="en-US" dirty="0" smtClean="0">
                <a:ea typeface="ＭＳ Ｐゴシック" charset="-128"/>
              </a:rPr>
              <a:t>第</a:t>
            </a:r>
            <a:r>
              <a:rPr lang="en-US" altLang="zh-CN" dirty="0" smtClean="0">
                <a:ea typeface="ＭＳ Ｐゴシック" charset="-128"/>
              </a:rPr>
              <a:t>95</a:t>
            </a:r>
            <a:r>
              <a:rPr lang="zh-CN" altLang="en-US" dirty="0" smtClean="0">
                <a:ea typeface="ＭＳ Ｐゴシック" charset="-128"/>
              </a:rPr>
              <a:t>回全国図書館大会 第</a:t>
            </a:r>
            <a:r>
              <a:rPr lang="en-US" altLang="zh-CN" dirty="0" smtClean="0">
                <a:ea typeface="ＭＳ Ｐゴシック" charset="-128"/>
              </a:rPr>
              <a:t>5</a:t>
            </a:r>
            <a:r>
              <a:rPr lang="zh-CN" altLang="en-US" dirty="0" smtClean="0">
                <a:ea typeface="ＭＳ Ｐゴシック" charset="-128"/>
              </a:rPr>
              <a:t>分科会</a:t>
            </a:r>
            <a:endParaRPr lang="en-US" altLang="ja-JP" dirty="0" smtClean="0">
              <a:ea typeface="ＭＳ Ｐゴシック" charset="-128"/>
            </a:endParaRPr>
          </a:p>
        </p:txBody>
      </p:sp>
      <p:sp>
        <p:nvSpPr>
          <p:cNvPr id="76803" name="Rectangle 6"/>
          <p:cNvSpPr>
            <a:spLocks noGrp="1" noChangeArrowheads="1"/>
          </p:cNvSpPr>
          <p:nvPr>
            <p:ph type="ftr" sz="quarter" idx="4"/>
          </p:nvPr>
        </p:nvSpPr>
        <p:spPr>
          <a:noFill/>
        </p:spPr>
        <p:txBody>
          <a:bodyPr/>
          <a:lstStyle/>
          <a:p>
            <a:pPr defTabSz="945432"/>
            <a:r>
              <a:rPr lang="en-US" altLang="ja-JP" dirty="0" smtClean="0">
                <a:ea typeface="ＭＳ Ｐゴシック" charset="-128"/>
              </a:rPr>
              <a:t>National Diet Library (NDL)</a:t>
            </a:r>
          </a:p>
        </p:txBody>
      </p:sp>
      <p:sp>
        <p:nvSpPr>
          <p:cNvPr id="76804" name="Rectangle 7"/>
          <p:cNvSpPr>
            <a:spLocks noGrp="1" noChangeArrowheads="1"/>
          </p:cNvSpPr>
          <p:nvPr>
            <p:ph type="sldNum" sz="quarter" idx="5"/>
          </p:nvPr>
        </p:nvSpPr>
        <p:spPr>
          <a:noFill/>
        </p:spPr>
        <p:txBody>
          <a:bodyPr/>
          <a:lstStyle/>
          <a:p>
            <a:pPr defTabSz="945432"/>
            <a:fld id="{CE1DFC05-3B33-4FEE-80E0-EAB8DCDB8484}" type="slidenum">
              <a:rPr lang="en-US" altLang="ja-JP" smtClean="0">
                <a:ea typeface="ＭＳ Ｐゴシック" charset="-128"/>
              </a:rPr>
              <a:pPr defTabSz="945432"/>
              <a:t>3</a:t>
            </a:fld>
            <a:endParaRPr lang="en-US" altLang="ja-JP" dirty="0" smtClean="0">
              <a:ea typeface="ＭＳ Ｐゴシック" charset="-128"/>
            </a:endParaRPr>
          </a:p>
        </p:txBody>
      </p:sp>
      <p:sp>
        <p:nvSpPr>
          <p:cNvPr id="76805" name="Rectangle 2"/>
          <p:cNvSpPr>
            <a:spLocks noGrp="1" noRot="1" noChangeAspect="1" noChangeArrowheads="1" noTextEdit="1"/>
          </p:cNvSpPr>
          <p:nvPr>
            <p:ph type="sldImg"/>
          </p:nvPr>
        </p:nvSpPr>
        <p:spPr>
          <a:ln/>
        </p:spPr>
      </p:sp>
      <p:sp>
        <p:nvSpPr>
          <p:cNvPr id="76806" name="Rectangle 3"/>
          <p:cNvSpPr>
            <a:spLocks noGrp="1" noChangeArrowheads="1"/>
          </p:cNvSpPr>
          <p:nvPr>
            <p:ph type="body" idx="1"/>
          </p:nvPr>
        </p:nvSpPr>
        <p:spPr>
          <a:xfrm>
            <a:off x="295325" y="4505981"/>
            <a:ext cx="6216571" cy="4440237"/>
          </a:xfrm>
          <a:noFill/>
          <a:ln/>
        </p:spPr>
        <p:txBody>
          <a:bodyPr/>
          <a:lstStyle/>
          <a:p>
            <a:pPr eaLnBrk="1" hangingPunct="1"/>
            <a:endParaRPr lang="ja-JP" altLang="en-US" dirty="0" smtClean="0">
              <a:ea typeface="ＭＳ Ｐ明朝" charset="-128"/>
            </a:endParaRPr>
          </a:p>
        </p:txBody>
      </p:sp>
      <p:sp>
        <p:nvSpPr>
          <p:cNvPr id="76807" name="日付プレースホルダ 6"/>
          <p:cNvSpPr>
            <a:spLocks noGrp="1"/>
          </p:cNvSpPr>
          <p:nvPr>
            <p:ph type="dt" sz="quarter" idx="1"/>
          </p:nvPr>
        </p:nvSpPr>
        <p:spPr>
          <a:noFill/>
        </p:spPr>
        <p:txBody>
          <a:bodyPr/>
          <a:lstStyle/>
          <a:p>
            <a:pPr defTabSz="945432"/>
            <a:r>
              <a:rPr lang="en-US" altLang="ja-JP" dirty="0" smtClean="0">
                <a:ea typeface="ＭＳ Ｐゴシック" charset="-128"/>
              </a:rPr>
              <a:t>2009/10/30</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p>
            <a:fld id="{11157010-F04B-47A3-8EE7-CA71CAF17E78}" type="slidenum">
              <a:rPr lang="en-US" altLang="ja-JP" smtClean="0"/>
              <a:pPr/>
              <a:t>30</a:t>
            </a:fld>
            <a:endParaRPr lang="en-US" altLang="ja-JP" smtClean="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p:spPr>
        <p:txBody>
          <a:bodyPr/>
          <a:lstStyle/>
          <a:p>
            <a:pPr eaLnBrk="1" hangingPunct="1"/>
            <a:endParaRPr lang="ja-JP" altLang="ja-JP"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ヘッダー プレースホルダ 3"/>
          <p:cNvSpPr>
            <a:spLocks noGrp="1"/>
          </p:cNvSpPr>
          <p:nvPr>
            <p:ph type="hdr" sz="quarter" idx="10"/>
          </p:nvPr>
        </p:nvSpPr>
        <p:spPr/>
        <p:txBody>
          <a:bodyPr/>
          <a:lstStyle/>
          <a:p>
            <a:pPr>
              <a:defRPr/>
            </a:pPr>
            <a:r>
              <a:rPr lang="zh-CN" altLang="en-US" smtClean="0"/>
              <a:t>第</a:t>
            </a:r>
            <a:r>
              <a:rPr lang="en-US" altLang="zh-CN" smtClean="0"/>
              <a:t>95</a:t>
            </a:r>
            <a:r>
              <a:rPr lang="zh-CN" altLang="en-US" smtClean="0"/>
              <a:t>回全国図書館大会 第</a:t>
            </a:r>
            <a:r>
              <a:rPr lang="en-US" altLang="zh-CN" smtClean="0"/>
              <a:t>5</a:t>
            </a:r>
            <a:r>
              <a:rPr lang="zh-CN" altLang="en-US" smtClean="0"/>
              <a:t>分科会</a:t>
            </a:r>
            <a:endParaRPr lang="en-US" altLang="ja-JP"/>
          </a:p>
        </p:txBody>
      </p:sp>
      <p:sp>
        <p:nvSpPr>
          <p:cNvPr id="5" name="日付プレースホルダ 4"/>
          <p:cNvSpPr>
            <a:spLocks noGrp="1"/>
          </p:cNvSpPr>
          <p:nvPr>
            <p:ph type="dt" idx="11"/>
          </p:nvPr>
        </p:nvSpPr>
        <p:spPr/>
        <p:txBody>
          <a:bodyPr/>
          <a:lstStyle/>
          <a:p>
            <a:pPr>
              <a:defRPr/>
            </a:pPr>
            <a:r>
              <a:rPr lang="en-US" altLang="ja-JP" smtClean="0"/>
              <a:t>2009/10/30</a:t>
            </a:r>
            <a:endParaRPr lang="en-US" altLang="ja-JP"/>
          </a:p>
        </p:txBody>
      </p:sp>
      <p:sp>
        <p:nvSpPr>
          <p:cNvPr id="6" name="フッター プレースホルダ 5"/>
          <p:cNvSpPr>
            <a:spLocks noGrp="1"/>
          </p:cNvSpPr>
          <p:nvPr>
            <p:ph type="ftr" sz="quarter" idx="12"/>
          </p:nvPr>
        </p:nvSpPr>
        <p:spPr/>
        <p:txBody>
          <a:bodyPr/>
          <a:lstStyle/>
          <a:p>
            <a:pPr>
              <a:defRPr/>
            </a:pPr>
            <a:r>
              <a:rPr lang="en-US" altLang="ja-JP" smtClean="0"/>
              <a:t>National Diet Library (NDL)</a:t>
            </a:r>
            <a:endParaRPr lang="en-US" altLang="ja-JP"/>
          </a:p>
        </p:txBody>
      </p:sp>
      <p:sp>
        <p:nvSpPr>
          <p:cNvPr id="7" name="スライド番号プレースホルダ 6"/>
          <p:cNvSpPr>
            <a:spLocks noGrp="1"/>
          </p:cNvSpPr>
          <p:nvPr>
            <p:ph type="sldNum" sz="quarter" idx="13"/>
          </p:nvPr>
        </p:nvSpPr>
        <p:spPr/>
        <p:txBody>
          <a:bodyPr/>
          <a:lstStyle/>
          <a:p>
            <a:pPr>
              <a:defRPr/>
            </a:pPr>
            <a:fld id="{943F94FD-84BF-4AA4-B4BF-7AA4E66D91A2}" type="slidenum">
              <a:rPr lang="en-US" altLang="ja-JP" smtClean="0"/>
              <a:pPr>
                <a:defRPr/>
              </a:pPr>
              <a:t>31</a:t>
            </a:fld>
            <a:endParaRPr lang="en-US" altLang="ja-JP"/>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ヘッダー プレースホルダ 3"/>
          <p:cNvSpPr>
            <a:spLocks noGrp="1"/>
          </p:cNvSpPr>
          <p:nvPr>
            <p:ph type="hdr" sz="quarter" idx="10"/>
          </p:nvPr>
        </p:nvSpPr>
        <p:spPr/>
        <p:txBody>
          <a:bodyPr/>
          <a:lstStyle/>
          <a:p>
            <a:pPr>
              <a:defRPr/>
            </a:pPr>
            <a:r>
              <a:rPr lang="zh-CN" altLang="en-US" smtClean="0"/>
              <a:t>第</a:t>
            </a:r>
            <a:r>
              <a:rPr lang="en-US" altLang="zh-CN" smtClean="0"/>
              <a:t>95</a:t>
            </a:r>
            <a:r>
              <a:rPr lang="zh-CN" altLang="en-US" smtClean="0"/>
              <a:t>回全国図書館大会 第</a:t>
            </a:r>
            <a:r>
              <a:rPr lang="en-US" altLang="zh-CN" smtClean="0"/>
              <a:t>5</a:t>
            </a:r>
            <a:r>
              <a:rPr lang="zh-CN" altLang="en-US" smtClean="0"/>
              <a:t>分科会</a:t>
            </a:r>
            <a:endParaRPr lang="en-US" altLang="ja-JP"/>
          </a:p>
        </p:txBody>
      </p:sp>
      <p:sp>
        <p:nvSpPr>
          <p:cNvPr id="5" name="日付プレースホルダ 4"/>
          <p:cNvSpPr>
            <a:spLocks noGrp="1"/>
          </p:cNvSpPr>
          <p:nvPr>
            <p:ph type="dt" idx="11"/>
          </p:nvPr>
        </p:nvSpPr>
        <p:spPr/>
        <p:txBody>
          <a:bodyPr/>
          <a:lstStyle/>
          <a:p>
            <a:pPr>
              <a:defRPr/>
            </a:pPr>
            <a:r>
              <a:rPr lang="en-US" altLang="ja-JP" smtClean="0"/>
              <a:t>2009/10/30</a:t>
            </a:r>
            <a:endParaRPr lang="en-US" altLang="ja-JP"/>
          </a:p>
        </p:txBody>
      </p:sp>
      <p:sp>
        <p:nvSpPr>
          <p:cNvPr id="6" name="フッター プレースホルダ 5"/>
          <p:cNvSpPr>
            <a:spLocks noGrp="1"/>
          </p:cNvSpPr>
          <p:nvPr>
            <p:ph type="ftr" sz="quarter" idx="12"/>
          </p:nvPr>
        </p:nvSpPr>
        <p:spPr/>
        <p:txBody>
          <a:bodyPr/>
          <a:lstStyle/>
          <a:p>
            <a:pPr>
              <a:defRPr/>
            </a:pPr>
            <a:r>
              <a:rPr lang="en-US" altLang="ja-JP" smtClean="0"/>
              <a:t>National Diet Library (NDL)</a:t>
            </a:r>
            <a:endParaRPr lang="en-US" altLang="ja-JP"/>
          </a:p>
        </p:txBody>
      </p:sp>
      <p:sp>
        <p:nvSpPr>
          <p:cNvPr id="7" name="スライド番号プレースホルダ 6"/>
          <p:cNvSpPr>
            <a:spLocks noGrp="1"/>
          </p:cNvSpPr>
          <p:nvPr>
            <p:ph type="sldNum" sz="quarter" idx="13"/>
          </p:nvPr>
        </p:nvSpPr>
        <p:spPr/>
        <p:txBody>
          <a:bodyPr/>
          <a:lstStyle/>
          <a:p>
            <a:pPr>
              <a:defRPr/>
            </a:pPr>
            <a:fld id="{943F94FD-84BF-4AA4-B4BF-7AA4E66D91A2}" type="slidenum">
              <a:rPr lang="en-US" altLang="ja-JP" smtClean="0"/>
              <a:pPr>
                <a:defRPr/>
              </a:pPr>
              <a:t>32</a:t>
            </a:fld>
            <a:endParaRPr lang="en-US" altLang="ja-JP"/>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ヘッダー プレースホルダ 3"/>
          <p:cNvSpPr>
            <a:spLocks noGrp="1"/>
          </p:cNvSpPr>
          <p:nvPr>
            <p:ph type="hdr" sz="quarter" idx="10"/>
          </p:nvPr>
        </p:nvSpPr>
        <p:spPr/>
        <p:txBody>
          <a:bodyPr/>
          <a:lstStyle/>
          <a:p>
            <a:pPr>
              <a:defRPr/>
            </a:pPr>
            <a:r>
              <a:rPr lang="zh-CN" altLang="en-US" smtClean="0"/>
              <a:t>第</a:t>
            </a:r>
            <a:r>
              <a:rPr lang="en-US" altLang="zh-CN" smtClean="0"/>
              <a:t>95</a:t>
            </a:r>
            <a:r>
              <a:rPr lang="zh-CN" altLang="en-US" smtClean="0"/>
              <a:t>回全国図書館大会 第</a:t>
            </a:r>
            <a:r>
              <a:rPr lang="en-US" altLang="zh-CN" smtClean="0"/>
              <a:t>5</a:t>
            </a:r>
            <a:r>
              <a:rPr lang="zh-CN" altLang="en-US" smtClean="0"/>
              <a:t>分科会</a:t>
            </a:r>
            <a:endParaRPr lang="en-US" altLang="ja-JP"/>
          </a:p>
        </p:txBody>
      </p:sp>
      <p:sp>
        <p:nvSpPr>
          <p:cNvPr id="5" name="日付プレースホルダ 4"/>
          <p:cNvSpPr>
            <a:spLocks noGrp="1"/>
          </p:cNvSpPr>
          <p:nvPr>
            <p:ph type="dt" idx="11"/>
          </p:nvPr>
        </p:nvSpPr>
        <p:spPr/>
        <p:txBody>
          <a:bodyPr/>
          <a:lstStyle/>
          <a:p>
            <a:pPr>
              <a:defRPr/>
            </a:pPr>
            <a:r>
              <a:rPr lang="en-US" altLang="ja-JP" smtClean="0"/>
              <a:t>2009/10/30</a:t>
            </a:r>
            <a:endParaRPr lang="en-US" altLang="ja-JP"/>
          </a:p>
        </p:txBody>
      </p:sp>
      <p:sp>
        <p:nvSpPr>
          <p:cNvPr id="6" name="フッター プレースホルダ 5"/>
          <p:cNvSpPr>
            <a:spLocks noGrp="1"/>
          </p:cNvSpPr>
          <p:nvPr>
            <p:ph type="ftr" sz="quarter" idx="12"/>
          </p:nvPr>
        </p:nvSpPr>
        <p:spPr/>
        <p:txBody>
          <a:bodyPr/>
          <a:lstStyle/>
          <a:p>
            <a:pPr>
              <a:defRPr/>
            </a:pPr>
            <a:r>
              <a:rPr lang="en-US" altLang="ja-JP" smtClean="0"/>
              <a:t>National Diet Library (NDL)</a:t>
            </a:r>
            <a:endParaRPr lang="en-US" altLang="ja-JP"/>
          </a:p>
        </p:txBody>
      </p:sp>
      <p:sp>
        <p:nvSpPr>
          <p:cNvPr id="7" name="スライド番号プレースホルダ 6"/>
          <p:cNvSpPr>
            <a:spLocks noGrp="1"/>
          </p:cNvSpPr>
          <p:nvPr>
            <p:ph type="sldNum" sz="quarter" idx="13"/>
          </p:nvPr>
        </p:nvSpPr>
        <p:spPr/>
        <p:txBody>
          <a:bodyPr/>
          <a:lstStyle/>
          <a:p>
            <a:pPr>
              <a:defRPr/>
            </a:pPr>
            <a:fld id="{943F94FD-84BF-4AA4-B4BF-7AA4E66D91A2}" type="slidenum">
              <a:rPr lang="en-US" altLang="ja-JP" smtClean="0"/>
              <a:pPr>
                <a:defRPr/>
              </a:pPr>
              <a:t>33</a:t>
            </a:fld>
            <a:endParaRPr lang="en-US" altLang="ja-JP"/>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2EDFFCEF-2155-4196-AE76-9F2433814DFA}" type="slidenum">
              <a:rPr lang="ja-JP" altLang="en-US"/>
              <a:pPr/>
              <a:t>34</a:t>
            </a:fld>
            <a:endParaRPr lang="en-US" altLang="ja-JP"/>
          </a:p>
        </p:txBody>
      </p:sp>
      <p:sp>
        <p:nvSpPr>
          <p:cNvPr id="1016834" name="Rectangle 2"/>
          <p:cNvSpPr>
            <a:spLocks noGrp="1" noRot="1" noChangeAspect="1" noChangeArrowheads="1" noTextEdit="1"/>
          </p:cNvSpPr>
          <p:nvPr>
            <p:ph type="sldImg"/>
          </p:nvPr>
        </p:nvSpPr>
        <p:spPr>
          <a:ln/>
        </p:spPr>
      </p:sp>
      <p:sp>
        <p:nvSpPr>
          <p:cNvPr id="1016835" name="Rectangle 3"/>
          <p:cNvSpPr>
            <a:spLocks noGrp="1" noChangeArrowheads="1"/>
          </p:cNvSpPr>
          <p:nvPr>
            <p:ph type="body" idx="1"/>
          </p:nvPr>
        </p:nvSpPr>
        <p:spPr/>
        <p:txBody>
          <a:bodyPr/>
          <a:lstStyle/>
          <a:p>
            <a:endParaRPr lang="ja-JP"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001713" y="741363"/>
            <a:ext cx="4732337" cy="3549650"/>
          </a:xfrm>
        </p:spPr>
      </p:sp>
      <p:sp>
        <p:nvSpPr>
          <p:cNvPr id="3" name="ノート プレースホルダ 2"/>
          <p:cNvSpPr>
            <a:spLocks noGrp="1"/>
          </p:cNvSpPr>
          <p:nvPr>
            <p:ph type="body" idx="1"/>
          </p:nvPr>
        </p:nvSpPr>
        <p:spPr>
          <a:xfrm>
            <a:off x="673105" y="4291803"/>
            <a:ext cx="6062658" cy="5577687"/>
          </a:xfrm>
        </p:spPr>
        <p:txBody>
          <a:bodyPr>
            <a:normAutofit fontScale="85000" lnSpcReduction="20000"/>
          </a:bodyPr>
          <a:lstStyle/>
          <a:p>
            <a:endParaRPr kumimoji="1" lang="ja-JP" altLang="en-US" dirty="0"/>
          </a:p>
        </p:txBody>
      </p:sp>
      <p:sp>
        <p:nvSpPr>
          <p:cNvPr id="4" name="ヘッダー プレースホルダ 3"/>
          <p:cNvSpPr>
            <a:spLocks noGrp="1"/>
          </p:cNvSpPr>
          <p:nvPr>
            <p:ph type="hdr" sz="quarter" idx="10"/>
          </p:nvPr>
        </p:nvSpPr>
        <p:spPr/>
        <p:txBody>
          <a:bodyPr/>
          <a:lstStyle/>
          <a:p>
            <a:pPr>
              <a:defRPr/>
            </a:pPr>
            <a:r>
              <a:rPr lang="zh-CN" altLang="en-US" smtClean="0"/>
              <a:t>第</a:t>
            </a:r>
            <a:r>
              <a:rPr lang="en-US" altLang="zh-CN" smtClean="0"/>
              <a:t>95</a:t>
            </a:r>
            <a:r>
              <a:rPr lang="zh-CN" altLang="en-US" smtClean="0"/>
              <a:t>回全国図書館大会 第</a:t>
            </a:r>
            <a:r>
              <a:rPr lang="en-US" altLang="zh-CN" smtClean="0"/>
              <a:t>5</a:t>
            </a:r>
            <a:r>
              <a:rPr lang="zh-CN" altLang="en-US" smtClean="0"/>
              <a:t>分科会</a:t>
            </a:r>
            <a:endParaRPr lang="en-US" altLang="ja-JP"/>
          </a:p>
        </p:txBody>
      </p:sp>
      <p:sp>
        <p:nvSpPr>
          <p:cNvPr id="5" name="日付プレースホルダ 4"/>
          <p:cNvSpPr>
            <a:spLocks noGrp="1"/>
          </p:cNvSpPr>
          <p:nvPr>
            <p:ph type="dt" idx="11"/>
          </p:nvPr>
        </p:nvSpPr>
        <p:spPr/>
        <p:txBody>
          <a:bodyPr/>
          <a:lstStyle/>
          <a:p>
            <a:pPr>
              <a:defRPr/>
            </a:pPr>
            <a:r>
              <a:rPr lang="en-US" altLang="ja-JP" smtClean="0"/>
              <a:t>2009/10/30</a:t>
            </a:r>
            <a:endParaRPr lang="en-US" altLang="ja-JP"/>
          </a:p>
        </p:txBody>
      </p:sp>
      <p:sp>
        <p:nvSpPr>
          <p:cNvPr id="6" name="フッター プレースホルダ 5"/>
          <p:cNvSpPr>
            <a:spLocks noGrp="1"/>
          </p:cNvSpPr>
          <p:nvPr>
            <p:ph type="ftr" sz="quarter" idx="12"/>
          </p:nvPr>
        </p:nvSpPr>
        <p:spPr/>
        <p:txBody>
          <a:bodyPr/>
          <a:lstStyle/>
          <a:p>
            <a:pPr>
              <a:defRPr/>
            </a:pPr>
            <a:r>
              <a:rPr lang="en-US" altLang="ja-JP" smtClean="0"/>
              <a:t>National Diet Library (NDL)</a:t>
            </a:r>
            <a:endParaRPr lang="en-US" altLang="ja-JP"/>
          </a:p>
        </p:txBody>
      </p:sp>
      <p:sp>
        <p:nvSpPr>
          <p:cNvPr id="7" name="スライド番号プレースホルダ 6"/>
          <p:cNvSpPr>
            <a:spLocks noGrp="1"/>
          </p:cNvSpPr>
          <p:nvPr>
            <p:ph type="sldNum" sz="quarter" idx="13"/>
          </p:nvPr>
        </p:nvSpPr>
        <p:spPr/>
        <p:txBody>
          <a:bodyPr/>
          <a:lstStyle/>
          <a:p>
            <a:pPr>
              <a:defRPr/>
            </a:pPr>
            <a:fld id="{943F94FD-84BF-4AA4-B4BF-7AA4E66D91A2}" type="slidenum">
              <a:rPr lang="en-US" altLang="ja-JP" smtClean="0"/>
              <a:pPr>
                <a:defRPr/>
              </a:pPr>
              <a:t>35</a:t>
            </a:fld>
            <a:endParaRPr lang="en-US" altLang="ja-JP"/>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866775" y="219075"/>
            <a:ext cx="4937125" cy="3703638"/>
          </a:xfrm>
        </p:spPr>
      </p:sp>
      <p:sp>
        <p:nvSpPr>
          <p:cNvPr id="3" name="ノート プレースホルダ 2"/>
          <p:cNvSpPr>
            <a:spLocks noGrp="1"/>
          </p:cNvSpPr>
          <p:nvPr>
            <p:ph type="body" idx="1"/>
          </p:nvPr>
        </p:nvSpPr>
        <p:spPr>
          <a:xfrm>
            <a:off x="296047" y="3934614"/>
            <a:ext cx="6439716" cy="5934876"/>
          </a:xfrm>
        </p:spPr>
        <p:txBody>
          <a:bodyPr>
            <a:normAutofit/>
          </a:bodyPr>
          <a:lstStyle/>
          <a:p>
            <a:endParaRPr kumimoji="1" lang="ja-JP" altLang="en-US" dirty="0"/>
          </a:p>
        </p:txBody>
      </p:sp>
      <p:sp>
        <p:nvSpPr>
          <p:cNvPr id="4" name="ヘッダー プレースホルダ 3"/>
          <p:cNvSpPr>
            <a:spLocks noGrp="1"/>
          </p:cNvSpPr>
          <p:nvPr>
            <p:ph type="hdr" sz="quarter" idx="10"/>
          </p:nvPr>
        </p:nvSpPr>
        <p:spPr/>
        <p:txBody>
          <a:bodyPr/>
          <a:lstStyle/>
          <a:p>
            <a:pPr>
              <a:defRPr/>
            </a:pPr>
            <a:r>
              <a:rPr lang="zh-CN" altLang="en-US" smtClean="0"/>
              <a:t>第</a:t>
            </a:r>
            <a:r>
              <a:rPr lang="en-US" altLang="zh-CN" smtClean="0"/>
              <a:t>95</a:t>
            </a:r>
            <a:r>
              <a:rPr lang="zh-CN" altLang="en-US" smtClean="0"/>
              <a:t>回全国図書館大会 第</a:t>
            </a:r>
            <a:r>
              <a:rPr lang="en-US" altLang="zh-CN" smtClean="0"/>
              <a:t>5</a:t>
            </a:r>
            <a:r>
              <a:rPr lang="zh-CN" altLang="en-US" smtClean="0"/>
              <a:t>分科会</a:t>
            </a:r>
            <a:endParaRPr lang="en-US" altLang="ja-JP"/>
          </a:p>
        </p:txBody>
      </p:sp>
      <p:sp>
        <p:nvSpPr>
          <p:cNvPr id="5" name="日付プレースホルダ 4"/>
          <p:cNvSpPr>
            <a:spLocks noGrp="1"/>
          </p:cNvSpPr>
          <p:nvPr>
            <p:ph type="dt" idx="11"/>
          </p:nvPr>
        </p:nvSpPr>
        <p:spPr/>
        <p:txBody>
          <a:bodyPr/>
          <a:lstStyle/>
          <a:p>
            <a:pPr>
              <a:defRPr/>
            </a:pPr>
            <a:r>
              <a:rPr lang="en-US" altLang="ja-JP" smtClean="0"/>
              <a:t>2009/10/30</a:t>
            </a:r>
            <a:endParaRPr lang="en-US" altLang="ja-JP"/>
          </a:p>
        </p:txBody>
      </p:sp>
      <p:sp>
        <p:nvSpPr>
          <p:cNvPr id="6" name="フッター プレースホルダ 5"/>
          <p:cNvSpPr>
            <a:spLocks noGrp="1"/>
          </p:cNvSpPr>
          <p:nvPr>
            <p:ph type="ftr" sz="quarter" idx="12"/>
          </p:nvPr>
        </p:nvSpPr>
        <p:spPr/>
        <p:txBody>
          <a:bodyPr/>
          <a:lstStyle/>
          <a:p>
            <a:pPr>
              <a:defRPr/>
            </a:pPr>
            <a:r>
              <a:rPr lang="en-US" altLang="ja-JP" smtClean="0"/>
              <a:t>National Diet Library (NDL)</a:t>
            </a:r>
            <a:endParaRPr lang="en-US" altLang="ja-JP"/>
          </a:p>
        </p:txBody>
      </p:sp>
      <p:sp>
        <p:nvSpPr>
          <p:cNvPr id="7" name="スライド番号プレースホルダ 6"/>
          <p:cNvSpPr>
            <a:spLocks noGrp="1"/>
          </p:cNvSpPr>
          <p:nvPr>
            <p:ph type="sldNum" sz="quarter" idx="13"/>
          </p:nvPr>
        </p:nvSpPr>
        <p:spPr/>
        <p:txBody>
          <a:bodyPr/>
          <a:lstStyle/>
          <a:p>
            <a:pPr>
              <a:defRPr/>
            </a:pPr>
            <a:fld id="{943F94FD-84BF-4AA4-B4BF-7AA4E66D91A2}" type="slidenum">
              <a:rPr lang="en-US" altLang="ja-JP" smtClean="0"/>
              <a:pPr>
                <a:defRPr/>
              </a:pPr>
              <a:t>36</a:t>
            </a:fld>
            <a:endParaRPr lang="en-US" altLang="ja-JP"/>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866775" y="219075"/>
            <a:ext cx="4937125" cy="3703638"/>
          </a:xfrm>
        </p:spPr>
      </p:sp>
      <p:sp>
        <p:nvSpPr>
          <p:cNvPr id="3" name="ノート プレースホルダ 2"/>
          <p:cNvSpPr>
            <a:spLocks noGrp="1"/>
          </p:cNvSpPr>
          <p:nvPr>
            <p:ph type="body" idx="1"/>
          </p:nvPr>
        </p:nvSpPr>
        <p:spPr>
          <a:xfrm>
            <a:off x="673106" y="3934613"/>
            <a:ext cx="5909486" cy="5715038"/>
          </a:xfrm>
        </p:spPr>
        <p:txBody>
          <a:bodyPr>
            <a:normAutofit lnSpcReduction="10000"/>
          </a:bodyPr>
          <a:lstStyle/>
          <a:p>
            <a:endParaRPr kumimoji="1" lang="ja-JP" altLang="en-US" dirty="0"/>
          </a:p>
        </p:txBody>
      </p:sp>
      <p:sp>
        <p:nvSpPr>
          <p:cNvPr id="4" name="ヘッダー プレースホルダ 3"/>
          <p:cNvSpPr>
            <a:spLocks noGrp="1"/>
          </p:cNvSpPr>
          <p:nvPr>
            <p:ph type="hdr" sz="quarter" idx="10"/>
          </p:nvPr>
        </p:nvSpPr>
        <p:spPr/>
        <p:txBody>
          <a:bodyPr/>
          <a:lstStyle/>
          <a:p>
            <a:pPr>
              <a:defRPr/>
            </a:pPr>
            <a:r>
              <a:rPr lang="zh-CN" altLang="en-US" smtClean="0"/>
              <a:t>第</a:t>
            </a:r>
            <a:r>
              <a:rPr lang="en-US" altLang="zh-CN" smtClean="0"/>
              <a:t>95</a:t>
            </a:r>
            <a:r>
              <a:rPr lang="zh-CN" altLang="en-US" smtClean="0"/>
              <a:t>回全国図書館大会 第</a:t>
            </a:r>
            <a:r>
              <a:rPr lang="en-US" altLang="zh-CN" smtClean="0"/>
              <a:t>5</a:t>
            </a:r>
            <a:r>
              <a:rPr lang="zh-CN" altLang="en-US" smtClean="0"/>
              <a:t>分科会</a:t>
            </a:r>
            <a:endParaRPr lang="en-US" altLang="ja-JP"/>
          </a:p>
        </p:txBody>
      </p:sp>
      <p:sp>
        <p:nvSpPr>
          <p:cNvPr id="5" name="日付プレースホルダ 4"/>
          <p:cNvSpPr>
            <a:spLocks noGrp="1"/>
          </p:cNvSpPr>
          <p:nvPr>
            <p:ph type="dt" idx="11"/>
          </p:nvPr>
        </p:nvSpPr>
        <p:spPr/>
        <p:txBody>
          <a:bodyPr/>
          <a:lstStyle/>
          <a:p>
            <a:pPr>
              <a:defRPr/>
            </a:pPr>
            <a:r>
              <a:rPr lang="en-US" altLang="ja-JP" smtClean="0"/>
              <a:t>2009/10/30</a:t>
            </a:r>
            <a:endParaRPr lang="en-US" altLang="ja-JP"/>
          </a:p>
        </p:txBody>
      </p:sp>
      <p:sp>
        <p:nvSpPr>
          <p:cNvPr id="6" name="フッター プレースホルダ 5"/>
          <p:cNvSpPr>
            <a:spLocks noGrp="1"/>
          </p:cNvSpPr>
          <p:nvPr>
            <p:ph type="ftr" sz="quarter" idx="12"/>
          </p:nvPr>
        </p:nvSpPr>
        <p:spPr/>
        <p:txBody>
          <a:bodyPr/>
          <a:lstStyle/>
          <a:p>
            <a:pPr>
              <a:defRPr/>
            </a:pPr>
            <a:r>
              <a:rPr lang="en-US" altLang="ja-JP" smtClean="0"/>
              <a:t>National Diet Library (NDL)</a:t>
            </a:r>
            <a:endParaRPr lang="en-US" altLang="ja-JP"/>
          </a:p>
        </p:txBody>
      </p:sp>
      <p:sp>
        <p:nvSpPr>
          <p:cNvPr id="7" name="スライド番号プレースホルダ 6"/>
          <p:cNvSpPr>
            <a:spLocks noGrp="1"/>
          </p:cNvSpPr>
          <p:nvPr>
            <p:ph type="sldNum" sz="quarter" idx="13"/>
          </p:nvPr>
        </p:nvSpPr>
        <p:spPr/>
        <p:txBody>
          <a:bodyPr/>
          <a:lstStyle/>
          <a:p>
            <a:pPr>
              <a:defRPr/>
            </a:pPr>
            <a:fld id="{943F94FD-84BF-4AA4-B4BF-7AA4E66D91A2}" type="slidenum">
              <a:rPr lang="en-US" altLang="ja-JP" smtClean="0"/>
              <a:pPr>
                <a:defRPr/>
              </a:pPr>
              <a:t>37</a:t>
            </a:fld>
            <a:endParaRPr lang="en-US" altLang="ja-JP"/>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a:noFill/>
        </p:spPr>
        <p:txBody>
          <a:bodyPr/>
          <a:lstStyle/>
          <a:p>
            <a:pPr defTabSz="945432"/>
            <a:r>
              <a:rPr lang="zh-CN" altLang="en-US" dirty="0" smtClean="0"/>
              <a:t>情報学会月例会</a:t>
            </a:r>
            <a:endParaRPr lang="en-US" altLang="ja-JP" dirty="0" smtClean="0"/>
          </a:p>
        </p:txBody>
      </p:sp>
      <p:sp>
        <p:nvSpPr>
          <p:cNvPr id="143363" name="Rectangle 6"/>
          <p:cNvSpPr>
            <a:spLocks noGrp="1" noChangeArrowheads="1"/>
          </p:cNvSpPr>
          <p:nvPr>
            <p:ph type="ftr" sz="quarter" idx="4"/>
          </p:nvPr>
        </p:nvSpPr>
        <p:spPr>
          <a:noFill/>
        </p:spPr>
        <p:txBody>
          <a:bodyPr/>
          <a:lstStyle/>
          <a:p>
            <a:pPr defTabSz="945432"/>
            <a:r>
              <a:rPr lang="en-US" altLang="ja-JP" dirty="0" smtClean="0"/>
              <a:t>National Diet Library (NDL)</a:t>
            </a:r>
          </a:p>
        </p:txBody>
      </p:sp>
      <p:sp>
        <p:nvSpPr>
          <p:cNvPr id="143364" name="Rectangle 7"/>
          <p:cNvSpPr>
            <a:spLocks noGrp="1" noChangeArrowheads="1"/>
          </p:cNvSpPr>
          <p:nvPr>
            <p:ph type="sldNum" sz="quarter" idx="5"/>
          </p:nvPr>
        </p:nvSpPr>
        <p:spPr>
          <a:noFill/>
        </p:spPr>
        <p:txBody>
          <a:bodyPr/>
          <a:lstStyle/>
          <a:p>
            <a:pPr defTabSz="945432"/>
            <a:fld id="{80FECA62-E6C6-4098-88F0-D1C63FA40D20}" type="slidenum">
              <a:rPr lang="en-US" altLang="ja-JP" smtClean="0"/>
              <a:pPr defTabSz="945432"/>
              <a:t>38</a:t>
            </a:fld>
            <a:endParaRPr lang="en-US" altLang="ja-JP" dirty="0" smtClean="0"/>
          </a:p>
        </p:txBody>
      </p:sp>
      <p:sp>
        <p:nvSpPr>
          <p:cNvPr id="143365" name="Rectangle 2"/>
          <p:cNvSpPr>
            <a:spLocks noGrp="1" noRot="1" noChangeAspect="1" noChangeArrowheads="1" noTextEdit="1"/>
          </p:cNvSpPr>
          <p:nvPr>
            <p:ph type="sldImg"/>
          </p:nvPr>
        </p:nvSpPr>
        <p:spPr>
          <a:ln/>
        </p:spPr>
      </p:sp>
      <p:sp>
        <p:nvSpPr>
          <p:cNvPr id="143366" name="Rectangle 3"/>
          <p:cNvSpPr>
            <a:spLocks noGrp="1" noChangeArrowheads="1"/>
          </p:cNvSpPr>
          <p:nvPr>
            <p:ph type="body" idx="1"/>
          </p:nvPr>
        </p:nvSpPr>
        <p:spPr>
          <a:noFill/>
          <a:ln/>
        </p:spPr>
        <p:txBody>
          <a:bodyPr/>
          <a:lstStyle/>
          <a:p>
            <a:pPr marL="226839" indent="-226839" eaLnBrk="1" hangingPunct="1"/>
            <a:endParaRPr lang="ja-JP" altLang="en-US" dirty="0" smtClean="0"/>
          </a:p>
        </p:txBody>
      </p:sp>
      <p:sp>
        <p:nvSpPr>
          <p:cNvPr id="143367" name="日付プレースホルダ 6"/>
          <p:cNvSpPr>
            <a:spLocks noGrp="1"/>
          </p:cNvSpPr>
          <p:nvPr>
            <p:ph type="dt" sz="quarter" idx="1"/>
          </p:nvPr>
        </p:nvSpPr>
        <p:spPr>
          <a:noFill/>
        </p:spPr>
        <p:txBody>
          <a:bodyPr/>
          <a:lstStyle/>
          <a:p>
            <a:pPr defTabSz="945432"/>
            <a:r>
              <a:rPr lang="en-US" altLang="ja-JP" dirty="0" smtClean="0"/>
              <a:t>2009/1/31</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noFill/>
        </p:spPr>
        <p:txBody>
          <a:bodyPr/>
          <a:lstStyle/>
          <a:p>
            <a:pPr defTabSz="945432"/>
            <a:r>
              <a:rPr lang="zh-CN" altLang="en-US" dirty="0" smtClean="0">
                <a:ea typeface="ＭＳ Ｐゴシック" charset="-128"/>
              </a:rPr>
              <a:t>第</a:t>
            </a:r>
            <a:r>
              <a:rPr lang="en-US" altLang="zh-CN" dirty="0" smtClean="0">
                <a:ea typeface="ＭＳ Ｐゴシック" charset="-128"/>
              </a:rPr>
              <a:t>95</a:t>
            </a:r>
            <a:r>
              <a:rPr lang="zh-CN" altLang="en-US" dirty="0" smtClean="0">
                <a:ea typeface="ＭＳ Ｐゴシック" charset="-128"/>
              </a:rPr>
              <a:t>回全国図書館大会 第</a:t>
            </a:r>
            <a:r>
              <a:rPr lang="en-US" altLang="zh-CN" dirty="0" smtClean="0">
                <a:ea typeface="ＭＳ Ｐゴシック" charset="-128"/>
              </a:rPr>
              <a:t>5</a:t>
            </a:r>
            <a:r>
              <a:rPr lang="zh-CN" altLang="en-US" dirty="0" smtClean="0">
                <a:ea typeface="ＭＳ Ｐゴシック" charset="-128"/>
              </a:rPr>
              <a:t>分科会</a:t>
            </a:r>
            <a:endParaRPr lang="en-US" altLang="ja-JP" dirty="0" smtClean="0">
              <a:ea typeface="ＭＳ Ｐゴシック" charset="-128"/>
            </a:endParaRPr>
          </a:p>
        </p:txBody>
      </p:sp>
      <p:sp>
        <p:nvSpPr>
          <p:cNvPr id="75779" name="Rectangle 6"/>
          <p:cNvSpPr>
            <a:spLocks noGrp="1" noChangeArrowheads="1"/>
          </p:cNvSpPr>
          <p:nvPr>
            <p:ph type="ftr" sz="quarter" idx="4"/>
          </p:nvPr>
        </p:nvSpPr>
        <p:spPr>
          <a:noFill/>
        </p:spPr>
        <p:txBody>
          <a:bodyPr/>
          <a:lstStyle/>
          <a:p>
            <a:pPr defTabSz="945432"/>
            <a:r>
              <a:rPr lang="en-US" altLang="ja-JP" dirty="0" smtClean="0">
                <a:ea typeface="ＭＳ Ｐゴシック" charset="-128"/>
              </a:rPr>
              <a:t>National Diet Library (NDL)</a:t>
            </a:r>
          </a:p>
        </p:txBody>
      </p:sp>
      <p:sp>
        <p:nvSpPr>
          <p:cNvPr id="75780" name="Rectangle 7"/>
          <p:cNvSpPr>
            <a:spLocks noGrp="1" noChangeArrowheads="1"/>
          </p:cNvSpPr>
          <p:nvPr>
            <p:ph type="sldNum" sz="quarter" idx="5"/>
          </p:nvPr>
        </p:nvSpPr>
        <p:spPr>
          <a:noFill/>
        </p:spPr>
        <p:txBody>
          <a:bodyPr/>
          <a:lstStyle/>
          <a:p>
            <a:pPr defTabSz="945432"/>
            <a:fld id="{EF5AB549-DD19-4D32-A81A-92FA4DCCD0B2}" type="slidenum">
              <a:rPr lang="en-US" altLang="ja-JP" smtClean="0">
                <a:ea typeface="ＭＳ Ｐゴシック" charset="-128"/>
              </a:rPr>
              <a:pPr defTabSz="945432"/>
              <a:t>39</a:t>
            </a:fld>
            <a:endParaRPr lang="en-US" altLang="ja-JP" dirty="0" smtClean="0">
              <a:ea typeface="ＭＳ Ｐゴシック" charset="-128"/>
            </a:endParaRPr>
          </a:p>
        </p:txBody>
      </p:sp>
      <p:sp>
        <p:nvSpPr>
          <p:cNvPr id="75781" name="Rectangle 2"/>
          <p:cNvSpPr>
            <a:spLocks noGrp="1" noRot="1" noChangeAspect="1" noChangeArrowheads="1" noTextEdit="1"/>
          </p:cNvSpPr>
          <p:nvPr>
            <p:ph type="sldImg"/>
          </p:nvPr>
        </p:nvSpPr>
        <p:spPr>
          <a:xfrm>
            <a:off x="1143000" y="290513"/>
            <a:ext cx="4383088" cy="3287712"/>
          </a:xfrm>
          <a:ln/>
        </p:spPr>
      </p:sp>
      <p:sp>
        <p:nvSpPr>
          <p:cNvPr id="75782" name="Rectangle 3"/>
          <p:cNvSpPr>
            <a:spLocks noGrp="1" noChangeArrowheads="1"/>
          </p:cNvSpPr>
          <p:nvPr>
            <p:ph type="body" idx="1"/>
          </p:nvPr>
        </p:nvSpPr>
        <p:spPr>
          <a:xfrm>
            <a:off x="224610" y="3577423"/>
            <a:ext cx="6511154" cy="5929354"/>
          </a:xfrm>
          <a:noFill/>
          <a:ln/>
        </p:spPr>
        <p:txBody>
          <a:bodyPr/>
          <a:lstStyle/>
          <a:p>
            <a:pPr lvl="2"/>
            <a:endParaRPr lang="en-US" altLang="ja-JP" sz="1600" dirty="0" smtClean="0"/>
          </a:p>
        </p:txBody>
      </p:sp>
      <p:sp>
        <p:nvSpPr>
          <p:cNvPr id="75783" name="日付プレースホルダ 6"/>
          <p:cNvSpPr>
            <a:spLocks noGrp="1"/>
          </p:cNvSpPr>
          <p:nvPr>
            <p:ph type="dt" sz="quarter" idx="1"/>
          </p:nvPr>
        </p:nvSpPr>
        <p:spPr>
          <a:noFill/>
        </p:spPr>
        <p:txBody>
          <a:bodyPr/>
          <a:lstStyle/>
          <a:p>
            <a:pPr defTabSz="945432"/>
            <a:r>
              <a:rPr lang="en-US" altLang="ja-JP" dirty="0" smtClean="0">
                <a:ea typeface="ＭＳ Ｐゴシック" charset="-128"/>
              </a:rPr>
              <a:t>2009/10/30</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a:xfrm>
            <a:off x="673107" y="4505979"/>
            <a:ext cx="5389563" cy="6000931"/>
          </a:xfrm>
        </p:spPr>
        <p:txBody>
          <a:bodyPr>
            <a:normAutofit fontScale="47500" lnSpcReduction="20000"/>
          </a:bodyPr>
          <a:lstStyle/>
          <a:p>
            <a:endParaRPr kumimoji="1" lang="ja-JP" altLang="en-US" dirty="0"/>
          </a:p>
        </p:txBody>
      </p:sp>
      <p:sp>
        <p:nvSpPr>
          <p:cNvPr id="4" name="ヘッダー プレースホルダ 3"/>
          <p:cNvSpPr>
            <a:spLocks noGrp="1"/>
          </p:cNvSpPr>
          <p:nvPr>
            <p:ph type="hdr" sz="quarter" idx="10"/>
          </p:nvPr>
        </p:nvSpPr>
        <p:spPr/>
        <p:txBody>
          <a:bodyPr/>
          <a:lstStyle/>
          <a:p>
            <a:pPr>
              <a:defRPr/>
            </a:pPr>
            <a:r>
              <a:rPr lang="zh-CN" altLang="en-US" smtClean="0"/>
              <a:t>第</a:t>
            </a:r>
            <a:r>
              <a:rPr lang="en-US" altLang="zh-CN" smtClean="0"/>
              <a:t>95</a:t>
            </a:r>
            <a:r>
              <a:rPr lang="zh-CN" altLang="en-US" smtClean="0"/>
              <a:t>回全国図書館大会 第</a:t>
            </a:r>
            <a:r>
              <a:rPr lang="en-US" altLang="zh-CN" smtClean="0"/>
              <a:t>5</a:t>
            </a:r>
            <a:r>
              <a:rPr lang="zh-CN" altLang="en-US" smtClean="0"/>
              <a:t>分科会</a:t>
            </a:r>
            <a:endParaRPr lang="en-US" altLang="ja-JP"/>
          </a:p>
        </p:txBody>
      </p:sp>
      <p:sp>
        <p:nvSpPr>
          <p:cNvPr id="5" name="日付プレースホルダ 4"/>
          <p:cNvSpPr>
            <a:spLocks noGrp="1"/>
          </p:cNvSpPr>
          <p:nvPr>
            <p:ph type="dt" idx="11"/>
          </p:nvPr>
        </p:nvSpPr>
        <p:spPr/>
        <p:txBody>
          <a:bodyPr/>
          <a:lstStyle/>
          <a:p>
            <a:pPr>
              <a:defRPr/>
            </a:pPr>
            <a:r>
              <a:rPr lang="en-US" altLang="ja-JP" smtClean="0"/>
              <a:t>2009/10/30</a:t>
            </a:r>
            <a:endParaRPr lang="en-US" altLang="ja-JP"/>
          </a:p>
        </p:txBody>
      </p:sp>
      <p:sp>
        <p:nvSpPr>
          <p:cNvPr id="6" name="フッター プレースホルダ 5"/>
          <p:cNvSpPr>
            <a:spLocks noGrp="1"/>
          </p:cNvSpPr>
          <p:nvPr>
            <p:ph type="ftr" sz="quarter" idx="12"/>
          </p:nvPr>
        </p:nvSpPr>
        <p:spPr/>
        <p:txBody>
          <a:bodyPr/>
          <a:lstStyle/>
          <a:p>
            <a:pPr>
              <a:defRPr/>
            </a:pPr>
            <a:r>
              <a:rPr lang="en-US" altLang="ja-JP" smtClean="0"/>
              <a:t>National Diet Library (NDL)</a:t>
            </a:r>
            <a:endParaRPr lang="en-US" altLang="ja-JP"/>
          </a:p>
        </p:txBody>
      </p:sp>
      <p:sp>
        <p:nvSpPr>
          <p:cNvPr id="7" name="スライド番号プレースホルダ 6"/>
          <p:cNvSpPr>
            <a:spLocks noGrp="1"/>
          </p:cNvSpPr>
          <p:nvPr>
            <p:ph type="sldNum" sz="quarter" idx="13"/>
          </p:nvPr>
        </p:nvSpPr>
        <p:spPr/>
        <p:txBody>
          <a:bodyPr/>
          <a:lstStyle/>
          <a:p>
            <a:pPr>
              <a:defRPr/>
            </a:pPr>
            <a:fld id="{943F94FD-84BF-4AA4-B4BF-7AA4E66D91A2}" type="slidenum">
              <a:rPr lang="en-US" altLang="ja-JP" smtClean="0"/>
              <a:pPr>
                <a:defRPr/>
              </a:pPr>
              <a:t>4</a:t>
            </a:fld>
            <a:endParaRPr lang="en-US" altLang="ja-JP"/>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noFill/>
        </p:spPr>
        <p:txBody>
          <a:bodyPr/>
          <a:lstStyle/>
          <a:p>
            <a:pPr defTabSz="945432"/>
            <a:r>
              <a:rPr lang="zh-CN" altLang="en-US" dirty="0" smtClean="0">
                <a:ea typeface="ＭＳ Ｐゴシック" charset="-128"/>
              </a:rPr>
              <a:t>第</a:t>
            </a:r>
            <a:r>
              <a:rPr lang="en-US" altLang="zh-CN" dirty="0" smtClean="0">
                <a:ea typeface="ＭＳ Ｐゴシック" charset="-128"/>
              </a:rPr>
              <a:t>95</a:t>
            </a:r>
            <a:r>
              <a:rPr lang="zh-CN" altLang="en-US" dirty="0" smtClean="0">
                <a:ea typeface="ＭＳ Ｐゴシック" charset="-128"/>
              </a:rPr>
              <a:t>回全国図書館大会 第</a:t>
            </a:r>
            <a:r>
              <a:rPr lang="en-US" altLang="zh-CN" dirty="0" smtClean="0">
                <a:ea typeface="ＭＳ Ｐゴシック" charset="-128"/>
              </a:rPr>
              <a:t>5</a:t>
            </a:r>
            <a:r>
              <a:rPr lang="zh-CN" altLang="en-US" dirty="0" smtClean="0">
                <a:ea typeface="ＭＳ Ｐゴシック" charset="-128"/>
              </a:rPr>
              <a:t>分科会</a:t>
            </a:r>
            <a:endParaRPr lang="en-US" altLang="ja-JP" dirty="0" smtClean="0">
              <a:ea typeface="ＭＳ Ｐゴシック" charset="-128"/>
            </a:endParaRPr>
          </a:p>
        </p:txBody>
      </p:sp>
      <p:sp>
        <p:nvSpPr>
          <p:cNvPr id="75779" name="Rectangle 6"/>
          <p:cNvSpPr>
            <a:spLocks noGrp="1" noChangeArrowheads="1"/>
          </p:cNvSpPr>
          <p:nvPr>
            <p:ph type="ftr" sz="quarter" idx="4"/>
          </p:nvPr>
        </p:nvSpPr>
        <p:spPr>
          <a:noFill/>
        </p:spPr>
        <p:txBody>
          <a:bodyPr/>
          <a:lstStyle/>
          <a:p>
            <a:pPr defTabSz="945432"/>
            <a:r>
              <a:rPr lang="en-US" altLang="ja-JP" dirty="0" smtClean="0">
                <a:ea typeface="ＭＳ Ｐゴシック" charset="-128"/>
              </a:rPr>
              <a:t>National Diet Library (NDL)</a:t>
            </a:r>
          </a:p>
        </p:txBody>
      </p:sp>
      <p:sp>
        <p:nvSpPr>
          <p:cNvPr id="75780" name="Rectangle 7"/>
          <p:cNvSpPr>
            <a:spLocks noGrp="1" noChangeArrowheads="1"/>
          </p:cNvSpPr>
          <p:nvPr>
            <p:ph type="sldNum" sz="quarter" idx="5"/>
          </p:nvPr>
        </p:nvSpPr>
        <p:spPr>
          <a:noFill/>
        </p:spPr>
        <p:txBody>
          <a:bodyPr/>
          <a:lstStyle/>
          <a:p>
            <a:pPr defTabSz="945432"/>
            <a:fld id="{EF5AB549-DD19-4D32-A81A-92FA4DCCD0B2}" type="slidenum">
              <a:rPr lang="en-US" altLang="ja-JP" smtClean="0">
                <a:ea typeface="ＭＳ Ｐゴシック" charset="-128"/>
              </a:rPr>
              <a:pPr defTabSz="945432"/>
              <a:t>40</a:t>
            </a:fld>
            <a:endParaRPr lang="en-US" altLang="ja-JP" dirty="0" smtClean="0">
              <a:ea typeface="ＭＳ Ｐゴシック" charset="-128"/>
            </a:endParaRPr>
          </a:p>
        </p:txBody>
      </p:sp>
      <p:sp>
        <p:nvSpPr>
          <p:cNvPr id="75781" name="Rectangle 2"/>
          <p:cNvSpPr>
            <a:spLocks noGrp="1" noRot="1" noChangeAspect="1" noChangeArrowheads="1" noTextEdit="1"/>
          </p:cNvSpPr>
          <p:nvPr>
            <p:ph type="sldImg"/>
          </p:nvPr>
        </p:nvSpPr>
        <p:spPr>
          <a:xfrm>
            <a:off x="866775" y="219075"/>
            <a:ext cx="4935538" cy="3703638"/>
          </a:xfrm>
          <a:ln/>
        </p:spPr>
      </p:sp>
      <p:sp>
        <p:nvSpPr>
          <p:cNvPr id="75782" name="Rectangle 3"/>
          <p:cNvSpPr>
            <a:spLocks noGrp="1" noChangeArrowheads="1"/>
          </p:cNvSpPr>
          <p:nvPr>
            <p:ph type="body" idx="1"/>
          </p:nvPr>
        </p:nvSpPr>
        <p:spPr>
          <a:xfrm>
            <a:off x="673106" y="3934613"/>
            <a:ext cx="5909486" cy="5193518"/>
          </a:xfrm>
          <a:noFill/>
          <a:ln/>
        </p:spPr>
        <p:txBody>
          <a:bodyPr/>
          <a:lstStyle/>
          <a:p>
            <a:pPr eaLnBrk="1" hangingPunct="1"/>
            <a:endParaRPr lang="en-US" altLang="ja-JP" i="1" dirty="0" smtClean="0">
              <a:ea typeface="ＭＳ Ｐ明朝" charset="-128"/>
            </a:endParaRPr>
          </a:p>
        </p:txBody>
      </p:sp>
      <p:sp>
        <p:nvSpPr>
          <p:cNvPr id="75783" name="日付プレースホルダ 6"/>
          <p:cNvSpPr>
            <a:spLocks noGrp="1"/>
          </p:cNvSpPr>
          <p:nvPr>
            <p:ph type="dt" sz="quarter" idx="1"/>
          </p:nvPr>
        </p:nvSpPr>
        <p:spPr>
          <a:noFill/>
        </p:spPr>
        <p:txBody>
          <a:bodyPr/>
          <a:lstStyle/>
          <a:p>
            <a:pPr defTabSz="945432"/>
            <a:r>
              <a:rPr lang="en-US" altLang="ja-JP" dirty="0" smtClean="0">
                <a:ea typeface="ＭＳ Ｐゴシック" charset="-128"/>
              </a:rPr>
              <a:t>2009/10/30</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smtClean="0"/>
              <a:t>第</a:t>
            </a:r>
            <a:r>
              <a:rPr lang="en-US" altLang="zh-CN" smtClean="0"/>
              <a:t>95</a:t>
            </a:r>
            <a:r>
              <a:rPr lang="zh-CN" altLang="en-US" smtClean="0"/>
              <a:t>回全国図書館大会 第</a:t>
            </a:r>
            <a:r>
              <a:rPr lang="en-US" altLang="zh-CN" smtClean="0"/>
              <a:t>5</a:t>
            </a:r>
            <a:r>
              <a:rPr lang="zh-CN" altLang="en-US" smtClean="0"/>
              <a:t>分科会</a:t>
            </a:r>
            <a:endParaRPr lang="en-US" altLang="ja-JP"/>
          </a:p>
        </p:txBody>
      </p:sp>
      <p:sp>
        <p:nvSpPr>
          <p:cNvPr id="6" name="Rectangle 6"/>
          <p:cNvSpPr>
            <a:spLocks noGrp="1" noChangeArrowheads="1"/>
          </p:cNvSpPr>
          <p:nvPr>
            <p:ph type="ftr" sz="quarter" idx="4"/>
          </p:nvPr>
        </p:nvSpPr>
        <p:spPr>
          <a:ln/>
        </p:spPr>
        <p:txBody>
          <a:bodyPr/>
          <a:lstStyle/>
          <a:p>
            <a:r>
              <a:rPr lang="en-US" altLang="ja-JP"/>
              <a:t>National Diet Library (NDL)</a:t>
            </a:r>
          </a:p>
        </p:txBody>
      </p:sp>
      <p:sp>
        <p:nvSpPr>
          <p:cNvPr id="7" name="Rectangle 7"/>
          <p:cNvSpPr>
            <a:spLocks noGrp="1" noChangeArrowheads="1"/>
          </p:cNvSpPr>
          <p:nvPr>
            <p:ph type="sldNum" sz="quarter" idx="5"/>
          </p:nvPr>
        </p:nvSpPr>
        <p:spPr>
          <a:ln/>
        </p:spPr>
        <p:txBody>
          <a:bodyPr/>
          <a:lstStyle/>
          <a:p>
            <a:fld id="{79E326F1-58EC-4AA0-8154-4346F4594C09}" type="slidenum">
              <a:rPr lang="en-US" altLang="ja-JP"/>
              <a:pPr/>
              <a:t>41</a:t>
            </a:fld>
            <a:endParaRPr lang="en-US" altLang="ja-JP"/>
          </a:p>
        </p:txBody>
      </p:sp>
      <p:sp>
        <p:nvSpPr>
          <p:cNvPr id="490498" name="Rectangle 2"/>
          <p:cNvSpPr>
            <a:spLocks noGrp="1" noRot="1" noChangeAspect="1" noChangeArrowheads="1" noTextEdit="1"/>
          </p:cNvSpPr>
          <p:nvPr>
            <p:ph type="sldImg"/>
          </p:nvPr>
        </p:nvSpPr>
        <p:spPr>
          <a:xfrm>
            <a:off x="866775" y="290513"/>
            <a:ext cx="4937125" cy="3703637"/>
          </a:xfrm>
          <a:ln/>
        </p:spPr>
      </p:sp>
      <p:sp>
        <p:nvSpPr>
          <p:cNvPr id="490499" name="Rectangle 3"/>
          <p:cNvSpPr>
            <a:spLocks noGrp="1" noChangeArrowheads="1"/>
          </p:cNvSpPr>
          <p:nvPr>
            <p:ph type="body" idx="1"/>
          </p:nvPr>
        </p:nvSpPr>
        <p:spPr>
          <a:xfrm>
            <a:off x="673106" y="4077489"/>
            <a:ext cx="5909486" cy="5050642"/>
          </a:xfrm>
        </p:spPr>
        <p:txBody>
          <a:bodyPr/>
          <a:lstStyle/>
          <a:p>
            <a:endParaRPr lang="en-US" altLang="ja-JP"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hdr" sz="quarter"/>
          </p:nvPr>
        </p:nvSpPr>
        <p:spPr>
          <a:noFill/>
        </p:spPr>
        <p:txBody>
          <a:bodyPr/>
          <a:lstStyle/>
          <a:p>
            <a:pPr defTabSz="945432"/>
            <a:r>
              <a:rPr lang="zh-CN" altLang="en-US" dirty="0" smtClean="0">
                <a:ea typeface="ＭＳ Ｐゴシック" charset="-128"/>
              </a:rPr>
              <a:t>第</a:t>
            </a:r>
            <a:r>
              <a:rPr lang="en-US" altLang="zh-CN" dirty="0" smtClean="0">
                <a:ea typeface="ＭＳ Ｐゴシック" charset="-128"/>
              </a:rPr>
              <a:t>95</a:t>
            </a:r>
            <a:r>
              <a:rPr lang="zh-CN" altLang="en-US" dirty="0" smtClean="0">
                <a:ea typeface="ＭＳ Ｐゴシック" charset="-128"/>
              </a:rPr>
              <a:t>回全国図書館大会 第</a:t>
            </a:r>
            <a:r>
              <a:rPr lang="en-US" altLang="zh-CN" dirty="0" smtClean="0">
                <a:ea typeface="ＭＳ Ｐゴシック" charset="-128"/>
              </a:rPr>
              <a:t>5</a:t>
            </a:r>
            <a:r>
              <a:rPr lang="zh-CN" altLang="en-US" dirty="0" smtClean="0">
                <a:ea typeface="ＭＳ Ｐゴシック" charset="-128"/>
              </a:rPr>
              <a:t>分科会</a:t>
            </a:r>
            <a:endParaRPr lang="en-US" altLang="ja-JP" dirty="0" smtClean="0">
              <a:ea typeface="ＭＳ Ｐゴシック" charset="-128"/>
            </a:endParaRPr>
          </a:p>
        </p:txBody>
      </p:sp>
      <p:sp>
        <p:nvSpPr>
          <p:cNvPr id="144387" name="Rectangle 6"/>
          <p:cNvSpPr>
            <a:spLocks noGrp="1" noChangeArrowheads="1"/>
          </p:cNvSpPr>
          <p:nvPr>
            <p:ph type="ftr" sz="quarter" idx="4"/>
          </p:nvPr>
        </p:nvSpPr>
        <p:spPr>
          <a:noFill/>
        </p:spPr>
        <p:txBody>
          <a:bodyPr/>
          <a:lstStyle/>
          <a:p>
            <a:pPr defTabSz="945432"/>
            <a:r>
              <a:rPr lang="en-US" altLang="ja-JP" dirty="0" smtClean="0">
                <a:ea typeface="ＭＳ Ｐゴシック" charset="-128"/>
              </a:rPr>
              <a:t>National Diet Library (NDL)</a:t>
            </a:r>
          </a:p>
        </p:txBody>
      </p:sp>
      <p:sp>
        <p:nvSpPr>
          <p:cNvPr id="144388" name="Rectangle 7"/>
          <p:cNvSpPr>
            <a:spLocks noGrp="1" noChangeArrowheads="1"/>
          </p:cNvSpPr>
          <p:nvPr>
            <p:ph type="sldNum" sz="quarter" idx="5"/>
          </p:nvPr>
        </p:nvSpPr>
        <p:spPr>
          <a:noFill/>
        </p:spPr>
        <p:txBody>
          <a:bodyPr/>
          <a:lstStyle/>
          <a:p>
            <a:pPr defTabSz="945432"/>
            <a:fld id="{FD604A1A-4C98-4265-A01C-BDCCCD30B981}" type="slidenum">
              <a:rPr lang="en-US" altLang="ja-JP" smtClean="0">
                <a:ea typeface="ＭＳ Ｐゴシック" charset="-128"/>
              </a:rPr>
              <a:pPr defTabSz="945432"/>
              <a:t>42</a:t>
            </a:fld>
            <a:endParaRPr lang="en-US" altLang="ja-JP" dirty="0" smtClean="0">
              <a:ea typeface="ＭＳ Ｐゴシック" charset="-128"/>
            </a:endParaRPr>
          </a:p>
        </p:txBody>
      </p:sp>
      <p:sp>
        <p:nvSpPr>
          <p:cNvPr id="144389" name="Rectangle 2"/>
          <p:cNvSpPr>
            <a:spLocks noGrp="1" noRot="1" noChangeAspect="1" noChangeArrowheads="1" noTextEdit="1"/>
          </p:cNvSpPr>
          <p:nvPr>
            <p:ph type="sldImg"/>
          </p:nvPr>
        </p:nvSpPr>
        <p:spPr>
          <a:xfrm>
            <a:off x="1444625" y="363538"/>
            <a:ext cx="3776663" cy="2833687"/>
          </a:xfrm>
          <a:ln/>
        </p:spPr>
      </p:sp>
      <p:sp>
        <p:nvSpPr>
          <p:cNvPr id="144390" name="Rectangle 3"/>
          <p:cNvSpPr>
            <a:spLocks noGrp="1" noChangeArrowheads="1"/>
          </p:cNvSpPr>
          <p:nvPr>
            <p:ph type="body" idx="1"/>
          </p:nvPr>
        </p:nvSpPr>
        <p:spPr>
          <a:xfrm>
            <a:off x="223870" y="3219680"/>
            <a:ext cx="6216570" cy="5908450"/>
          </a:xfrm>
          <a:noFill/>
          <a:ln/>
        </p:spPr>
        <p:txBody>
          <a:bodyPr/>
          <a:lstStyle/>
          <a:p>
            <a:pPr marL="683698" lvl="1" indent="-226839" eaLnBrk="1" hangingPunct="1"/>
            <a:endParaRPr lang="en-US" altLang="ja-JP" sz="1000" dirty="0" smtClean="0">
              <a:solidFill>
                <a:srgbClr val="FF0000"/>
              </a:solidFill>
              <a:ea typeface="ＭＳ Ｐ明朝" charset="-128"/>
            </a:endParaRPr>
          </a:p>
        </p:txBody>
      </p:sp>
      <p:sp>
        <p:nvSpPr>
          <p:cNvPr id="144391" name="日付プレースホルダ 6"/>
          <p:cNvSpPr>
            <a:spLocks noGrp="1"/>
          </p:cNvSpPr>
          <p:nvPr>
            <p:ph type="dt" sz="quarter" idx="1"/>
          </p:nvPr>
        </p:nvSpPr>
        <p:spPr>
          <a:noFill/>
        </p:spPr>
        <p:txBody>
          <a:bodyPr/>
          <a:lstStyle/>
          <a:p>
            <a:pPr defTabSz="945432"/>
            <a:r>
              <a:rPr lang="en-US" altLang="ja-JP" dirty="0" smtClean="0">
                <a:ea typeface="ＭＳ Ｐゴシック" charset="-128"/>
              </a:rPr>
              <a:t>2009/10/30</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298450" y="288925"/>
            <a:ext cx="6213475" cy="4660900"/>
          </a:xfrm>
        </p:spPr>
      </p:sp>
      <p:sp>
        <p:nvSpPr>
          <p:cNvPr id="3" name="ノート プレースホルダ 2"/>
          <p:cNvSpPr>
            <a:spLocks noGrp="1"/>
          </p:cNvSpPr>
          <p:nvPr>
            <p:ph type="body" idx="1"/>
          </p:nvPr>
        </p:nvSpPr>
        <p:spPr>
          <a:xfrm>
            <a:off x="673107" y="5149129"/>
            <a:ext cx="5389563" cy="3979003"/>
          </a:xfrm>
        </p:spPr>
        <p:txBody>
          <a:bodyPr>
            <a:normAutofit lnSpcReduction="10000"/>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BE1EF58-0341-4939-9227-899A80B03586}" type="slidenum">
              <a:rPr lang="en-US" altLang="ja-JP" smtClean="0"/>
              <a:pPr/>
              <a:t>5</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a:noFill/>
        </p:spPr>
        <p:txBody>
          <a:bodyPr/>
          <a:lstStyle/>
          <a:p>
            <a:pPr defTabSz="945432"/>
            <a:r>
              <a:rPr lang="zh-CN" altLang="en-US" dirty="0" smtClean="0">
                <a:ea typeface="ＭＳ Ｐゴシック" charset="-128"/>
              </a:rPr>
              <a:t>第</a:t>
            </a:r>
            <a:r>
              <a:rPr lang="en-US" altLang="zh-CN" dirty="0" smtClean="0">
                <a:ea typeface="ＭＳ Ｐゴシック" charset="-128"/>
              </a:rPr>
              <a:t>95</a:t>
            </a:r>
            <a:r>
              <a:rPr lang="zh-CN" altLang="en-US" dirty="0" smtClean="0">
                <a:ea typeface="ＭＳ Ｐゴシック" charset="-128"/>
              </a:rPr>
              <a:t>回全国図書館大会 第</a:t>
            </a:r>
            <a:r>
              <a:rPr lang="en-US" altLang="zh-CN" dirty="0" smtClean="0">
                <a:ea typeface="ＭＳ Ｐゴシック" charset="-128"/>
              </a:rPr>
              <a:t>5</a:t>
            </a:r>
            <a:r>
              <a:rPr lang="zh-CN" altLang="en-US" dirty="0" smtClean="0">
                <a:ea typeface="ＭＳ Ｐゴシック" charset="-128"/>
              </a:rPr>
              <a:t>分科会</a:t>
            </a:r>
            <a:endParaRPr lang="en-US" altLang="ja-JP" dirty="0" smtClean="0">
              <a:ea typeface="ＭＳ Ｐゴシック" charset="-128"/>
            </a:endParaRPr>
          </a:p>
        </p:txBody>
      </p:sp>
      <p:sp>
        <p:nvSpPr>
          <p:cNvPr id="119811" name="Rectangle 6"/>
          <p:cNvSpPr>
            <a:spLocks noGrp="1" noChangeArrowheads="1"/>
          </p:cNvSpPr>
          <p:nvPr>
            <p:ph type="ftr" sz="quarter" idx="4"/>
          </p:nvPr>
        </p:nvSpPr>
        <p:spPr>
          <a:noFill/>
        </p:spPr>
        <p:txBody>
          <a:bodyPr/>
          <a:lstStyle/>
          <a:p>
            <a:pPr defTabSz="945432"/>
            <a:r>
              <a:rPr lang="en-US" altLang="ja-JP" dirty="0" smtClean="0">
                <a:ea typeface="ＭＳ Ｐゴシック" charset="-128"/>
              </a:rPr>
              <a:t>National Diet Library (NDL)</a:t>
            </a:r>
          </a:p>
        </p:txBody>
      </p:sp>
      <p:sp>
        <p:nvSpPr>
          <p:cNvPr id="119812" name="Rectangle 7"/>
          <p:cNvSpPr>
            <a:spLocks noGrp="1" noChangeArrowheads="1"/>
          </p:cNvSpPr>
          <p:nvPr>
            <p:ph type="sldNum" sz="quarter" idx="5"/>
          </p:nvPr>
        </p:nvSpPr>
        <p:spPr>
          <a:noFill/>
        </p:spPr>
        <p:txBody>
          <a:bodyPr/>
          <a:lstStyle/>
          <a:p>
            <a:pPr defTabSz="945432"/>
            <a:fld id="{B6646E3D-845D-42BF-9C07-D2C1CABAFD75}" type="slidenum">
              <a:rPr lang="en-US" altLang="ja-JP" smtClean="0">
                <a:ea typeface="ＭＳ Ｐゴシック" charset="-128"/>
              </a:rPr>
              <a:pPr defTabSz="945432"/>
              <a:t>6</a:t>
            </a:fld>
            <a:endParaRPr lang="en-US" altLang="ja-JP" dirty="0" smtClean="0">
              <a:ea typeface="ＭＳ Ｐゴシック" charset="-128"/>
            </a:endParaRPr>
          </a:p>
        </p:txBody>
      </p:sp>
      <p:sp>
        <p:nvSpPr>
          <p:cNvPr id="119813" name="Rectangle 2"/>
          <p:cNvSpPr>
            <a:spLocks noGrp="1" noRot="1" noChangeAspect="1" noChangeArrowheads="1" noTextEdit="1"/>
          </p:cNvSpPr>
          <p:nvPr>
            <p:ph type="sldImg"/>
          </p:nvPr>
        </p:nvSpPr>
        <p:spPr>
          <a:xfrm>
            <a:off x="1106488" y="290513"/>
            <a:ext cx="4665662" cy="3500437"/>
          </a:xfrm>
          <a:ln/>
        </p:spPr>
      </p:sp>
      <p:sp>
        <p:nvSpPr>
          <p:cNvPr id="119814" name="Rectangle 3"/>
          <p:cNvSpPr>
            <a:spLocks noGrp="1" noChangeArrowheads="1"/>
          </p:cNvSpPr>
          <p:nvPr>
            <p:ph type="body" idx="1"/>
          </p:nvPr>
        </p:nvSpPr>
        <p:spPr>
          <a:xfrm>
            <a:off x="153172" y="3791369"/>
            <a:ext cx="6582592" cy="6078125"/>
          </a:xfrm>
          <a:noFill/>
          <a:ln/>
        </p:spPr>
        <p:txBody>
          <a:bodyPr/>
          <a:lstStyle/>
          <a:p>
            <a:pPr marL="245875" indent="-245875">
              <a:lnSpc>
                <a:spcPct val="80000"/>
              </a:lnSpc>
            </a:pPr>
            <a:endParaRPr lang="ja-JP" altLang="en-US" sz="1000" u="sng" dirty="0" smtClean="0">
              <a:ea typeface="ＭＳ Ｐ明朝" charset="-128"/>
            </a:endParaRPr>
          </a:p>
        </p:txBody>
      </p:sp>
      <p:sp>
        <p:nvSpPr>
          <p:cNvPr id="119815" name="日付プレースホルダ 6"/>
          <p:cNvSpPr>
            <a:spLocks noGrp="1"/>
          </p:cNvSpPr>
          <p:nvPr>
            <p:ph type="dt" sz="quarter" idx="1"/>
          </p:nvPr>
        </p:nvSpPr>
        <p:spPr>
          <a:noFill/>
        </p:spPr>
        <p:txBody>
          <a:bodyPr/>
          <a:lstStyle/>
          <a:p>
            <a:pPr defTabSz="945432"/>
            <a:r>
              <a:rPr lang="en-US" altLang="ja-JP" dirty="0" smtClean="0">
                <a:ea typeface="ＭＳ Ｐゴシック" charset="-128"/>
              </a:rPr>
              <a:t>2009/10/30</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a:noFill/>
        </p:spPr>
        <p:txBody>
          <a:bodyPr/>
          <a:lstStyle/>
          <a:p>
            <a:pPr defTabSz="945432"/>
            <a:r>
              <a:rPr lang="zh-CN" altLang="en-US" dirty="0" smtClean="0">
                <a:ea typeface="ＭＳ Ｐゴシック" charset="-128"/>
              </a:rPr>
              <a:t>第</a:t>
            </a:r>
            <a:r>
              <a:rPr lang="en-US" altLang="zh-CN" dirty="0" smtClean="0">
                <a:ea typeface="ＭＳ Ｐゴシック" charset="-128"/>
              </a:rPr>
              <a:t>95</a:t>
            </a:r>
            <a:r>
              <a:rPr lang="zh-CN" altLang="en-US" dirty="0" smtClean="0">
                <a:ea typeface="ＭＳ Ｐゴシック" charset="-128"/>
              </a:rPr>
              <a:t>回全国図書館大会 第</a:t>
            </a:r>
            <a:r>
              <a:rPr lang="en-US" altLang="zh-CN" dirty="0" smtClean="0">
                <a:ea typeface="ＭＳ Ｐゴシック" charset="-128"/>
              </a:rPr>
              <a:t>5</a:t>
            </a:r>
            <a:r>
              <a:rPr lang="zh-CN" altLang="en-US" dirty="0" smtClean="0">
                <a:ea typeface="ＭＳ Ｐゴシック" charset="-128"/>
              </a:rPr>
              <a:t>分科会</a:t>
            </a:r>
            <a:endParaRPr lang="en-US" altLang="ja-JP" dirty="0" smtClean="0">
              <a:ea typeface="ＭＳ Ｐゴシック" charset="-128"/>
            </a:endParaRPr>
          </a:p>
        </p:txBody>
      </p:sp>
      <p:sp>
        <p:nvSpPr>
          <p:cNvPr id="116739" name="Rectangle 6"/>
          <p:cNvSpPr>
            <a:spLocks noGrp="1" noChangeArrowheads="1"/>
          </p:cNvSpPr>
          <p:nvPr>
            <p:ph type="ftr" sz="quarter" idx="4"/>
          </p:nvPr>
        </p:nvSpPr>
        <p:spPr>
          <a:noFill/>
        </p:spPr>
        <p:txBody>
          <a:bodyPr/>
          <a:lstStyle/>
          <a:p>
            <a:pPr defTabSz="945432"/>
            <a:r>
              <a:rPr lang="en-US" altLang="ja-JP" dirty="0" smtClean="0">
                <a:ea typeface="ＭＳ Ｐゴシック" charset="-128"/>
              </a:rPr>
              <a:t>National Diet Library (NDL)</a:t>
            </a:r>
          </a:p>
        </p:txBody>
      </p:sp>
      <p:sp>
        <p:nvSpPr>
          <p:cNvPr id="116740" name="Rectangle 7"/>
          <p:cNvSpPr>
            <a:spLocks noGrp="1" noChangeArrowheads="1"/>
          </p:cNvSpPr>
          <p:nvPr>
            <p:ph type="sldNum" sz="quarter" idx="5"/>
          </p:nvPr>
        </p:nvSpPr>
        <p:spPr>
          <a:noFill/>
        </p:spPr>
        <p:txBody>
          <a:bodyPr/>
          <a:lstStyle/>
          <a:p>
            <a:pPr defTabSz="945432"/>
            <a:fld id="{F22F7007-B324-42FF-BF11-92092D46A286}" type="slidenum">
              <a:rPr lang="en-US" altLang="ja-JP" smtClean="0">
                <a:ea typeface="ＭＳ Ｐゴシック" charset="-128"/>
              </a:rPr>
              <a:pPr defTabSz="945432"/>
              <a:t>7</a:t>
            </a:fld>
            <a:endParaRPr lang="en-US" altLang="ja-JP" dirty="0" smtClean="0">
              <a:ea typeface="ＭＳ Ｐゴシック" charset="-128"/>
            </a:endParaRPr>
          </a:p>
        </p:txBody>
      </p:sp>
      <p:sp>
        <p:nvSpPr>
          <p:cNvPr id="116741" name="Rectangle 2"/>
          <p:cNvSpPr>
            <a:spLocks noGrp="1" noRot="1" noChangeAspect="1" noChangeArrowheads="1" noTextEdit="1"/>
          </p:cNvSpPr>
          <p:nvPr>
            <p:ph type="sldImg"/>
          </p:nvPr>
        </p:nvSpPr>
        <p:spPr>
          <a:xfrm>
            <a:off x="1908175" y="352425"/>
            <a:ext cx="2776538" cy="2081213"/>
          </a:xfrm>
          <a:ln/>
        </p:spPr>
      </p:sp>
      <p:sp>
        <p:nvSpPr>
          <p:cNvPr id="116742" name="Rectangle 3"/>
          <p:cNvSpPr>
            <a:spLocks noGrp="1" noChangeArrowheads="1"/>
          </p:cNvSpPr>
          <p:nvPr>
            <p:ph type="body" idx="1"/>
          </p:nvPr>
        </p:nvSpPr>
        <p:spPr>
          <a:xfrm>
            <a:off x="152414" y="2433611"/>
            <a:ext cx="6583350" cy="7291420"/>
          </a:xfrm>
          <a:noFill/>
          <a:ln/>
        </p:spPr>
        <p:txBody>
          <a:bodyPr/>
          <a:lstStyle/>
          <a:p>
            <a:pPr marL="226839" indent="-226839" defTabSz="914349">
              <a:lnSpc>
                <a:spcPct val="80000"/>
              </a:lnSpc>
              <a:defRPr/>
            </a:pPr>
            <a:endParaRPr lang="ja-JP" altLang="en-US" sz="1100" b="1" u="sng" dirty="0" smtClean="0">
              <a:latin typeface="ＭＳ Ｐ明朝" pitchFamily="18" charset="-128"/>
            </a:endParaRPr>
          </a:p>
        </p:txBody>
      </p:sp>
      <p:sp>
        <p:nvSpPr>
          <p:cNvPr id="116743" name="日付プレースホルダ 6"/>
          <p:cNvSpPr>
            <a:spLocks noGrp="1"/>
          </p:cNvSpPr>
          <p:nvPr>
            <p:ph type="dt" sz="quarter" idx="1"/>
          </p:nvPr>
        </p:nvSpPr>
        <p:spPr>
          <a:noFill/>
        </p:spPr>
        <p:txBody>
          <a:bodyPr/>
          <a:lstStyle/>
          <a:p>
            <a:pPr defTabSz="945432"/>
            <a:r>
              <a:rPr lang="en-US" altLang="ja-JP" dirty="0" smtClean="0">
                <a:ea typeface="ＭＳ Ｐゴシック" charset="-128"/>
              </a:rPr>
              <a:t>2009/10/30</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a:noFill/>
        </p:spPr>
        <p:txBody>
          <a:bodyPr/>
          <a:lstStyle/>
          <a:p>
            <a:pPr defTabSz="945432"/>
            <a:r>
              <a:rPr lang="zh-CN" altLang="en-US" dirty="0" smtClean="0">
                <a:ea typeface="ＭＳ Ｐゴシック" charset="-128"/>
              </a:rPr>
              <a:t>第</a:t>
            </a:r>
            <a:r>
              <a:rPr lang="en-US" altLang="zh-CN" dirty="0" smtClean="0">
                <a:ea typeface="ＭＳ Ｐゴシック" charset="-128"/>
              </a:rPr>
              <a:t>95</a:t>
            </a:r>
            <a:r>
              <a:rPr lang="zh-CN" altLang="en-US" dirty="0" smtClean="0">
                <a:ea typeface="ＭＳ Ｐゴシック" charset="-128"/>
              </a:rPr>
              <a:t>回全国図書館大会 第</a:t>
            </a:r>
            <a:r>
              <a:rPr lang="en-US" altLang="zh-CN" dirty="0" smtClean="0">
                <a:ea typeface="ＭＳ Ｐゴシック" charset="-128"/>
              </a:rPr>
              <a:t>5</a:t>
            </a:r>
            <a:r>
              <a:rPr lang="zh-CN" altLang="en-US" dirty="0" smtClean="0">
                <a:ea typeface="ＭＳ Ｐゴシック" charset="-128"/>
              </a:rPr>
              <a:t>分科会</a:t>
            </a:r>
            <a:endParaRPr lang="en-US" altLang="ja-JP" dirty="0" smtClean="0">
              <a:ea typeface="ＭＳ Ｐゴシック" charset="-128"/>
            </a:endParaRPr>
          </a:p>
        </p:txBody>
      </p:sp>
      <p:sp>
        <p:nvSpPr>
          <p:cNvPr id="113667" name="Rectangle 6"/>
          <p:cNvSpPr>
            <a:spLocks noGrp="1" noChangeArrowheads="1"/>
          </p:cNvSpPr>
          <p:nvPr>
            <p:ph type="ftr" sz="quarter" idx="4"/>
          </p:nvPr>
        </p:nvSpPr>
        <p:spPr>
          <a:noFill/>
        </p:spPr>
        <p:txBody>
          <a:bodyPr/>
          <a:lstStyle/>
          <a:p>
            <a:pPr defTabSz="945432"/>
            <a:r>
              <a:rPr lang="en-US" altLang="ja-JP" dirty="0" smtClean="0">
                <a:ea typeface="ＭＳ Ｐゴシック" charset="-128"/>
              </a:rPr>
              <a:t>National Diet Library (NDL)</a:t>
            </a:r>
          </a:p>
        </p:txBody>
      </p:sp>
      <p:sp>
        <p:nvSpPr>
          <p:cNvPr id="113668" name="Rectangle 7"/>
          <p:cNvSpPr>
            <a:spLocks noGrp="1" noChangeArrowheads="1"/>
          </p:cNvSpPr>
          <p:nvPr>
            <p:ph type="sldNum" sz="quarter" idx="5"/>
          </p:nvPr>
        </p:nvSpPr>
        <p:spPr>
          <a:noFill/>
        </p:spPr>
        <p:txBody>
          <a:bodyPr/>
          <a:lstStyle/>
          <a:p>
            <a:pPr defTabSz="945432"/>
            <a:fld id="{9A21F091-2266-4C07-9A46-1FFB7BC351BD}" type="slidenum">
              <a:rPr lang="en-US" altLang="ja-JP" smtClean="0">
                <a:ea typeface="ＭＳ Ｐゴシック" charset="-128"/>
              </a:rPr>
              <a:pPr defTabSz="945432"/>
              <a:t>8</a:t>
            </a:fld>
            <a:endParaRPr lang="en-US" altLang="ja-JP" dirty="0" smtClean="0">
              <a:ea typeface="ＭＳ Ｐゴシック" charset="-128"/>
            </a:endParaRPr>
          </a:p>
        </p:txBody>
      </p:sp>
      <p:sp>
        <p:nvSpPr>
          <p:cNvPr id="113669" name="Rectangle 2"/>
          <p:cNvSpPr>
            <a:spLocks noGrp="1" noRot="1" noChangeAspect="1" noChangeArrowheads="1" noTextEdit="1"/>
          </p:cNvSpPr>
          <p:nvPr>
            <p:ph type="sldImg"/>
          </p:nvPr>
        </p:nvSpPr>
        <p:spPr>
          <a:xfrm>
            <a:off x="1549400" y="363538"/>
            <a:ext cx="3711575" cy="2784475"/>
          </a:xfrm>
          <a:ln/>
        </p:spPr>
      </p:sp>
      <p:sp>
        <p:nvSpPr>
          <p:cNvPr id="113670" name="Rectangle 3"/>
          <p:cNvSpPr>
            <a:spLocks noGrp="1" noChangeArrowheads="1"/>
          </p:cNvSpPr>
          <p:nvPr>
            <p:ph type="body" idx="1"/>
          </p:nvPr>
        </p:nvSpPr>
        <p:spPr>
          <a:xfrm>
            <a:off x="295324" y="3148796"/>
            <a:ext cx="6288027" cy="5979335"/>
          </a:xfrm>
          <a:noFill/>
          <a:ln/>
        </p:spPr>
        <p:txBody>
          <a:bodyPr>
            <a:noAutofit/>
          </a:bodyPr>
          <a:lstStyle/>
          <a:p>
            <a:pPr marL="226839" indent="-226839"/>
            <a:endParaRPr lang="ja-JP" altLang="en-US" sz="600" dirty="0" smtClean="0">
              <a:latin typeface="ＭＳ Ｐ明朝" pitchFamily="18" charset="-128"/>
            </a:endParaRPr>
          </a:p>
        </p:txBody>
      </p:sp>
      <p:sp>
        <p:nvSpPr>
          <p:cNvPr id="113671" name="日付プレースホルダ 6"/>
          <p:cNvSpPr>
            <a:spLocks noGrp="1"/>
          </p:cNvSpPr>
          <p:nvPr>
            <p:ph type="dt" sz="quarter" idx="1"/>
          </p:nvPr>
        </p:nvSpPr>
        <p:spPr>
          <a:noFill/>
        </p:spPr>
        <p:txBody>
          <a:bodyPr/>
          <a:lstStyle/>
          <a:p>
            <a:pPr defTabSz="945432"/>
            <a:r>
              <a:rPr lang="en-US" altLang="ja-JP" dirty="0" smtClean="0">
                <a:ea typeface="ＭＳ Ｐゴシック" charset="-128"/>
              </a:rPr>
              <a:t>2009/10/30</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a:noFill/>
        </p:spPr>
        <p:txBody>
          <a:bodyPr/>
          <a:lstStyle/>
          <a:p>
            <a:pPr defTabSz="945432"/>
            <a:r>
              <a:rPr lang="zh-CN" altLang="en-US" dirty="0" smtClean="0">
                <a:ea typeface="ＭＳ Ｐゴシック" charset="-128"/>
              </a:rPr>
              <a:t>第</a:t>
            </a:r>
            <a:r>
              <a:rPr lang="en-US" altLang="zh-CN" dirty="0" smtClean="0">
                <a:ea typeface="ＭＳ Ｐゴシック" charset="-128"/>
              </a:rPr>
              <a:t>95</a:t>
            </a:r>
            <a:r>
              <a:rPr lang="zh-CN" altLang="en-US" dirty="0" smtClean="0">
                <a:ea typeface="ＭＳ Ｐゴシック" charset="-128"/>
              </a:rPr>
              <a:t>回全国図書館大会 第</a:t>
            </a:r>
            <a:r>
              <a:rPr lang="en-US" altLang="zh-CN" dirty="0" smtClean="0">
                <a:ea typeface="ＭＳ Ｐゴシック" charset="-128"/>
              </a:rPr>
              <a:t>5</a:t>
            </a:r>
            <a:r>
              <a:rPr lang="zh-CN" altLang="en-US" dirty="0" smtClean="0">
                <a:ea typeface="ＭＳ Ｐゴシック" charset="-128"/>
              </a:rPr>
              <a:t>分科会</a:t>
            </a:r>
            <a:endParaRPr lang="en-US" altLang="ja-JP" dirty="0" smtClean="0">
              <a:ea typeface="ＭＳ Ｐゴシック" charset="-128"/>
            </a:endParaRPr>
          </a:p>
        </p:txBody>
      </p:sp>
      <p:sp>
        <p:nvSpPr>
          <p:cNvPr id="112643" name="Rectangle 6"/>
          <p:cNvSpPr>
            <a:spLocks noGrp="1" noChangeArrowheads="1"/>
          </p:cNvSpPr>
          <p:nvPr>
            <p:ph type="ftr" sz="quarter" idx="4"/>
          </p:nvPr>
        </p:nvSpPr>
        <p:spPr>
          <a:noFill/>
        </p:spPr>
        <p:txBody>
          <a:bodyPr/>
          <a:lstStyle/>
          <a:p>
            <a:pPr defTabSz="945432"/>
            <a:r>
              <a:rPr lang="en-US" altLang="ja-JP" dirty="0" smtClean="0">
                <a:ea typeface="ＭＳ Ｐゴシック" charset="-128"/>
              </a:rPr>
              <a:t>National Diet Library (NDL)</a:t>
            </a:r>
          </a:p>
        </p:txBody>
      </p:sp>
      <p:sp>
        <p:nvSpPr>
          <p:cNvPr id="112644" name="Rectangle 7"/>
          <p:cNvSpPr>
            <a:spLocks noGrp="1" noChangeArrowheads="1"/>
          </p:cNvSpPr>
          <p:nvPr>
            <p:ph type="sldNum" sz="quarter" idx="5"/>
          </p:nvPr>
        </p:nvSpPr>
        <p:spPr>
          <a:noFill/>
        </p:spPr>
        <p:txBody>
          <a:bodyPr/>
          <a:lstStyle/>
          <a:p>
            <a:pPr defTabSz="945432"/>
            <a:fld id="{F6B04839-C7B5-4A5F-A895-1BC4ADAAC69F}" type="slidenum">
              <a:rPr lang="en-US" altLang="ja-JP" smtClean="0">
                <a:ea typeface="ＭＳ Ｐゴシック" charset="-128"/>
              </a:rPr>
              <a:pPr defTabSz="945432"/>
              <a:t>9</a:t>
            </a:fld>
            <a:endParaRPr lang="en-US" altLang="ja-JP" dirty="0" smtClean="0">
              <a:ea typeface="ＭＳ Ｐゴシック" charset="-128"/>
            </a:endParaRPr>
          </a:p>
        </p:txBody>
      </p:sp>
      <p:sp>
        <p:nvSpPr>
          <p:cNvPr id="112645" name="Rectangle 2"/>
          <p:cNvSpPr>
            <a:spLocks noGrp="1" noRot="1" noChangeAspect="1" noChangeArrowheads="1" noTextEdit="1"/>
          </p:cNvSpPr>
          <p:nvPr>
            <p:ph type="sldImg"/>
          </p:nvPr>
        </p:nvSpPr>
        <p:spPr>
          <a:xfrm>
            <a:off x="901700" y="741363"/>
            <a:ext cx="4933950" cy="3700462"/>
          </a:xfrm>
          <a:ln/>
        </p:spPr>
      </p:sp>
      <p:sp>
        <p:nvSpPr>
          <p:cNvPr id="112646" name="Rectangle 3"/>
          <p:cNvSpPr>
            <a:spLocks noGrp="1" noChangeArrowheads="1"/>
          </p:cNvSpPr>
          <p:nvPr>
            <p:ph type="body" idx="1"/>
          </p:nvPr>
        </p:nvSpPr>
        <p:spPr>
          <a:noFill/>
          <a:ln/>
        </p:spPr>
        <p:txBody>
          <a:bodyPr/>
          <a:lstStyle/>
          <a:p>
            <a:pPr marL="226839" indent="-226839"/>
            <a:endParaRPr lang="en-US" altLang="ja-JP" dirty="0" smtClean="0">
              <a:ea typeface="ＭＳ Ｐ明朝" charset="-128"/>
            </a:endParaRPr>
          </a:p>
        </p:txBody>
      </p:sp>
      <p:sp>
        <p:nvSpPr>
          <p:cNvPr id="112647" name="日付プレースホルダ 6"/>
          <p:cNvSpPr>
            <a:spLocks noGrp="1"/>
          </p:cNvSpPr>
          <p:nvPr>
            <p:ph type="dt" sz="quarter" idx="1"/>
          </p:nvPr>
        </p:nvSpPr>
        <p:spPr>
          <a:noFill/>
        </p:spPr>
        <p:txBody>
          <a:bodyPr/>
          <a:lstStyle/>
          <a:p>
            <a:pPr defTabSz="945432"/>
            <a:r>
              <a:rPr lang="en-US" altLang="ja-JP" dirty="0" smtClean="0">
                <a:ea typeface="ＭＳ Ｐゴシック" charset="-128"/>
              </a:rPr>
              <a:t>2009/10/30</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1">
        <a:schemeClr val="bg1"/>
      </p:bgRef>
    </p:bg>
    <p:spTree>
      <p:nvGrpSpPr>
        <p:cNvPr id="1" name=""/>
        <p:cNvGrpSpPr/>
        <p:nvPr/>
      </p:nvGrpSpPr>
      <p:grpSpPr>
        <a:xfrm>
          <a:off x="0" y="0"/>
          <a:ext cx="0" cy="0"/>
          <a:chOff x="0" y="0"/>
          <a:chExt cx="0" cy="0"/>
        </a:xfrm>
      </p:grpSpPr>
      <p:sp>
        <p:nvSpPr>
          <p:cNvPr id="8" name="タイトル 7"/>
          <p:cNvSpPr>
            <a:spLocks noGrp="1"/>
          </p:cNvSpPr>
          <p:nvPr>
            <p:ph type="ctrTitle"/>
          </p:nvPr>
        </p:nvSpPr>
        <p:spPr>
          <a:xfrm>
            <a:off x="2286000" y="3124200"/>
            <a:ext cx="6172200" cy="1894362"/>
          </a:xfrm>
        </p:spPr>
        <p:txBody>
          <a:bodyPr/>
          <a:lstStyle>
            <a:lvl1pPr>
              <a:defRPr b="1"/>
            </a:lvl1pPr>
          </a:lstStyle>
          <a:p>
            <a:r>
              <a:rPr kumimoji="0" lang="ja-JP" altLang="en-US" smtClean="0"/>
              <a:t>マスタ タイトルの書式設定</a:t>
            </a:r>
            <a:endParaRPr kumimoji="0" lang="en-US"/>
          </a:p>
        </p:txBody>
      </p:sp>
      <p:sp>
        <p:nvSpPr>
          <p:cNvPr id="9" name="サブタイトル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 サブタイトルの書式設定</a:t>
            </a:r>
            <a:endParaRPr kumimoji="0" lang="en-US"/>
          </a:p>
        </p:txBody>
      </p:sp>
      <p:sp>
        <p:nvSpPr>
          <p:cNvPr id="28" name="日付プレースホルダ 27"/>
          <p:cNvSpPr>
            <a:spLocks noGrp="1"/>
          </p:cNvSpPr>
          <p:nvPr>
            <p:ph type="dt" sz="half" idx="10"/>
          </p:nvPr>
        </p:nvSpPr>
        <p:spPr bwMode="auto">
          <a:xfrm rot="5400000">
            <a:off x="7764621" y="1174097"/>
            <a:ext cx="2286000" cy="381000"/>
          </a:xfrm>
        </p:spPr>
        <p:txBody>
          <a:bodyPr/>
          <a:lstStyle/>
          <a:p>
            <a:pPr>
              <a:defRPr/>
            </a:pPr>
            <a:endParaRPr lang="en-US" altLang="ja-JP"/>
          </a:p>
        </p:txBody>
      </p:sp>
      <p:sp>
        <p:nvSpPr>
          <p:cNvPr id="17" name="フッター プレースホルダ 16"/>
          <p:cNvSpPr>
            <a:spLocks noGrp="1"/>
          </p:cNvSpPr>
          <p:nvPr>
            <p:ph type="ftr" sz="quarter" idx="11"/>
          </p:nvPr>
        </p:nvSpPr>
        <p:spPr bwMode="auto">
          <a:xfrm rot="5400000">
            <a:off x="7077269" y="4181669"/>
            <a:ext cx="3657600" cy="384048"/>
          </a:xfrm>
        </p:spPr>
        <p:txBody>
          <a:bodyPr/>
          <a:lstStyle/>
          <a:p>
            <a:pPr>
              <a:defRPr/>
            </a:pPr>
            <a:r>
              <a:rPr lang="en-US" altLang="zh-CN" smtClean="0"/>
              <a:t>National Diet Library (NDL)</a:t>
            </a:r>
            <a:endParaRPr lang="en-US" altLang="ja-JP"/>
          </a:p>
        </p:txBody>
      </p:sp>
      <p:sp>
        <p:nvSpPr>
          <p:cNvPr id="10" name="正方形/長方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正方形/長方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正方形/長方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正方形/長方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線コネクタ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線コネクタ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線コネクタ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線コネクタ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線コネクタ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線コネクタ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正方形/長方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円/楕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円/楕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円/楕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円/楕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円/楕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スライド番号プレースホルダ 28"/>
          <p:cNvSpPr>
            <a:spLocks noGrp="1"/>
          </p:cNvSpPr>
          <p:nvPr>
            <p:ph type="sldNum" sz="quarter" idx="12"/>
          </p:nvPr>
        </p:nvSpPr>
        <p:spPr bwMode="auto">
          <a:xfrm>
            <a:off x="1325544" y="4928702"/>
            <a:ext cx="609600" cy="517524"/>
          </a:xfrm>
        </p:spPr>
        <p:txBody>
          <a:bodyPr/>
          <a:lstStyle/>
          <a:p>
            <a:pPr>
              <a:defRPr/>
            </a:pPr>
            <a:fld id="{893CF15C-C477-469B-8D93-E3815554E790}" type="slidenum">
              <a:rPr lang="en-US" altLang="ja-JP" smtClean="0"/>
              <a:pPr>
                <a:defRPr/>
              </a:pPr>
              <a:t>&lt;#&gt;</a:t>
            </a:fld>
            <a:endParaRPr lang="en-US" altLang="ja-JP"/>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pPr>
              <a:defRPr/>
            </a:pPr>
            <a:endParaRPr lang="en-US" altLang="ja-JP"/>
          </a:p>
        </p:txBody>
      </p:sp>
      <p:sp>
        <p:nvSpPr>
          <p:cNvPr id="5" name="フッター プレースホルダ 4"/>
          <p:cNvSpPr>
            <a:spLocks noGrp="1"/>
          </p:cNvSpPr>
          <p:nvPr>
            <p:ph type="ftr" sz="quarter" idx="11"/>
          </p:nvPr>
        </p:nvSpPr>
        <p:spPr/>
        <p:txBody>
          <a:bodyPr/>
          <a:lstStyle/>
          <a:p>
            <a:pPr>
              <a:defRPr/>
            </a:pPr>
            <a:r>
              <a:rPr lang="en-US" altLang="zh-CN" smtClean="0"/>
              <a:t>National Diet Library (NDL)</a:t>
            </a:r>
            <a:endParaRPr lang="en-US" altLang="ja-JP"/>
          </a:p>
        </p:txBody>
      </p:sp>
      <p:sp>
        <p:nvSpPr>
          <p:cNvPr id="6" name="スライド番号プレースホルダ 5"/>
          <p:cNvSpPr>
            <a:spLocks noGrp="1"/>
          </p:cNvSpPr>
          <p:nvPr>
            <p:ph type="sldNum" sz="quarter" idx="12"/>
          </p:nvPr>
        </p:nvSpPr>
        <p:spPr/>
        <p:txBody>
          <a:bodyPr/>
          <a:lstStyle/>
          <a:p>
            <a:pPr>
              <a:defRPr/>
            </a:pPr>
            <a:fld id="{191251FF-AE4B-4F4E-BBD7-0AD390348A02}" type="slidenum">
              <a:rPr lang="en-US" altLang="ja-JP" smtClean="0"/>
              <a:pPr>
                <a:defRPr/>
              </a:pPr>
              <a:t>&lt;#&gt;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9"/>
            <a:ext cx="1676400" cy="5851525"/>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pPr>
              <a:defRPr/>
            </a:pPr>
            <a:endParaRPr lang="en-US" altLang="ja-JP"/>
          </a:p>
        </p:txBody>
      </p:sp>
      <p:sp>
        <p:nvSpPr>
          <p:cNvPr id="5" name="フッター プレースホルダ 4"/>
          <p:cNvSpPr>
            <a:spLocks noGrp="1"/>
          </p:cNvSpPr>
          <p:nvPr>
            <p:ph type="ftr" sz="quarter" idx="11"/>
          </p:nvPr>
        </p:nvSpPr>
        <p:spPr/>
        <p:txBody>
          <a:bodyPr/>
          <a:lstStyle/>
          <a:p>
            <a:pPr>
              <a:defRPr/>
            </a:pPr>
            <a:r>
              <a:rPr lang="en-US" altLang="zh-CN" smtClean="0"/>
              <a:t>National Diet Library (NDL)</a:t>
            </a:r>
            <a:endParaRPr lang="en-US" altLang="ja-JP"/>
          </a:p>
        </p:txBody>
      </p:sp>
      <p:sp>
        <p:nvSpPr>
          <p:cNvPr id="6" name="スライド番号プレースホルダ 5"/>
          <p:cNvSpPr>
            <a:spLocks noGrp="1"/>
          </p:cNvSpPr>
          <p:nvPr>
            <p:ph type="sldNum" sz="quarter" idx="12"/>
          </p:nvPr>
        </p:nvSpPr>
        <p:spPr/>
        <p:txBody>
          <a:bodyPr/>
          <a:lstStyle/>
          <a:p>
            <a:pPr>
              <a:defRPr/>
            </a:pPr>
            <a:fld id="{122769E2-A48F-479C-92E4-0D1CACDBA7EB}" type="slidenum">
              <a:rPr lang="en-US" altLang="ja-JP" smtClean="0"/>
              <a:pPr>
                <a:defRPr/>
              </a:pPr>
              <a:t>&lt;#&gt;</a:t>
            </a:fld>
            <a:endParaRPr lang="en-US" altLang="ja-JP"/>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7813"/>
            <a:ext cx="8229600" cy="1139825"/>
          </a:xfrm>
        </p:spPr>
        <p:txBody>
          <a:bodyPr/>
          <a:lstStyle/>
          <a:p>
            <a:r>
              <a:rPr lang="ja-JP" altLang="en-US" smtClean="0"/>
              <a:t>マスタ タイトルの書式設定</a:t>
            </a:r>
            <a:endParaRPr lang="ja-JP" altLang="en-US"/>
          </a:p>
        </p:txBody>
      </p:sp>
      <p:sp>
        <p:nvSpPr>
          <p:cNvPr id="3" name="表プレースホルダ 2"/>
          <p:cNvSpPr>
            <a:spLocks noGrp="1"/>
          </p:cNvSpPr>
          <p:nvPr>
            <p:ph type="tbl" idx="1"/>
          </p:nvPr>
        </p:nvSpPr>
        <p:spPr>
          <a:xfrm>
            <a:off x="457200" y="1600200"/>
            <a:ext cx="8229600" cy="4530725"/>
          </a:xfrm>
        </p:spPr>
        <p:txBody>
          <a:bodyPr/>
          <a:lstStyle/>
          <a:p>
            <a:pPr lvl="0"/>
            <a:endParaRPr lang="ja-JP"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smtClean="0"/>
              <a:t>National Diet Library (NDL)</a:t>
            </a: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C17D08B1-187B-4F65-945D-57EF7B04EA8A}" type="slidenum">
              <a:rPr lang="en-US" altLang="ja-JP"/>
              <a:pPr>
                <a:defRPr/>
              </a:pPr>
              <a:t>&lt;#&gt;</a:t>
            </a:fld>
            <a:endParaRPr lang="en-US" altLang="ja-JP"/>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タイトル、コンテンツ、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85750" y="80963"/>
            <a:ext cx="8570913" cy="515937"/>
          </a:xfrm>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503238" y="763588"/>
            <a:ext cx="3900487" cy="5545137"/>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quarter" idx="2"/>
          </p:nvPr>
        </p:nvSpPr>
        <p:spPr>
          <a:xfrm>
            <a:off x="4556125" y="763588"/>
            <a:ext cx="3902075" cy="2695575"/>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コンテンツ プレースホルダ 4"/>
          <p:cNvSpPr>
            <a:spLocks noGrp="1"/>
          </p:cNvSpPr>
          <p:nvPr>
            <p:ph sz="quarter" idx="3"/>
          </p:nvPr>
        </p:nvSpPr>
        <p:spPr>
          <a:xfrm>
            <a:off x="4556125" y="3611563"/>
            <a:ext cx="3902075" cy="2697162"/>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6" name="スライド番号プレースホルダ 5"/>
          <p:cNvSpPr>
            <a:spLocks noGrp="1"/>
          </p:cNvSpPr>
          <p:nvPr>
            <p:ph type="sldNum" sz="quarter" idx="10"/>
          </p:nvPr>
        </p:nvSpPr>
        <p:spPr>
          <a:xfrm>
            <a:off x="3629025" y="6464300"/>
            <a:ext cx="1905000" cy="312738"/>
          </a:xfrm>
        </p:spPr>
        <p:txBody>
          <a:bodyPr/>
          <a:lstStyle>
            <a:lvl1pPr>
              <a:defRPr/>
            </a:lvl1pPr>
          </a:lstStyle>
          <a:p>
            <a:fld id="{F483ADC8-79DA-479A-80A4-38528DF28CB3}" type="slidenum">
              <a:rPr lang="en-US" altLang="ja-JP"/>
              <a:pPr/>
              <a:t>&lt;#&gt;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8" name="コンテンツ プレースホルダ 7"/>
          <p:cNvSpPr>
            <a:spLocks noGrp="1"/>
          </p:cNvSpPr>
          <p:nvPr>
            <p:ph sz="quarter" idx="1"/>
          </p:nvPr>
        </p:nvSpPr>
        <p:spPr>
          <a:xfrm>
            <a:off x="457200" y="1600200"/>
            <a:ext cx="7467600" cy="4873752"/>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4"/>
          </p:nvPr>
        </p:nvSpPr>
        <p:spPr/>
        <p:txBody>
          <a:bodyPr rtlCol="0"/>
          <a:lstStyle/>
          <a:p>
            <a:pPr>
              <a:defRPr/>
            </a:pPr>
            <a:endParaRPr lang="en-US" altLang="ja-JP"/>
          </a:p>
        </p:txBody>
      </p:sp>
      <p:sp>
        <p:nvSpPr>
          <p:cNvPr id="9" name="スライド番号プレースホルダ 8"/>
          <p:cNvSpPr>
            <a:spLocks noGrp="1"/>
          </p:cNvSpPr>
          <p:nvPr>
            <p:ph type="sldNum" sz="quarter" idx="15"/>
          </p:nvPr>
        </p:nvSpPr>
        <p:spPr/>
        <p:txBody>
          <a:bodyPr rtlCol="0"/>
          <a:lstStyle/>
          <a:p>
            <a:pPr>
              <a:defRPr/>
            </a:pPr>
            <a:fld id="{8F9B926E-BC0B-409E-8F4F-491A1AB00D14}" type="slidenum">
              <a:rPr lang="en-US" altLang="ja-JP" smtClean="0"/>
              <a:pPr>
                <a:defRPr/>
              </a:pPr>
              <a:t>&lt;#&gt;</a:t>
            </a:fld>
            <a:endParaRPr lang="en-US" altLang="ja-JP"/>
          </a:p>
        </p:txBody>
      </p:sp>
      <p:sp>
        <p:nvSpPr>
          <p:cNvPr id="10" name="フッター プレースホルダ 9"/>
          <p:cNvSpPr>
            <a:spLocks noGrp="1"/>
          </p:cNvSpPr>
          <p:nvPr>
            <p:ph type="ftr" sz="quarter" idx="16"/>
          </p:nvPr>
        </p:nvSpPr>
        <p:spPr/>
        <p:txBody>
          <a:bodyPr rtlCol="0"/>
          <a:lstStyle/>
          <a:p>
            <a:pPr>
              <a:defRPr/>
            </a:pPr>
            <a:r>
              <a:rPr lang="en-US" altLang="zh-CN" smtClean="0"/>
              <a:t>National Diet Library (NDL)</a:t>
            </a:r>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2286000" y="2895600"/>
            <a:ext cx="6172200" cy="2053590"/>
          </a:xfrm>
        </p:spPr>
        <p:txBody>
          <a:bodyPr/>
          <a:lstStyle>
            <a:lvl1pPr algn="l">
              <a:buNone/>
              <a:defRPr sz="3000" b="1" cap="small" baseline="0"/>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bwMode="auto">
          <a:xfrm rot="5400000">
            <a:off x="7763256" y="1170432"/>
            <a:ext cx="2286000" cy="381000"/>
          </a:xfrm>
        </p:spPr>
        <p:txBody>
          <a:bodyPr/>
          <a:lstStyle/>
          <a:p>
            <a:pPr>
              <a:defRPr/>
            </a:pPr>
            <a:endParaRPr lang="en-US" altLang="ja-JP"/>
          </a:p>
        </p:txBody>
      </p:sp>
      <p:sp>
        <p:nvSpPr>
          <p:cNvPr id="5" name="フッター プレースホルダ 4"/>
          <p:cNvSpPr>
            <a:spLocks noGrp="1"/>
          </p:cNvSpPr>
          <p:nvPr>
            <p:ph type="ftr" sz="quarter" idx="11"/>
          </p:nvPr>
        </p:nvSpPr>
        <p:spPr bwMode="auto">
          <a:xfrm rot="5400000">
            <a:off x="7077456" y="4178808"/>
            <a:ext cx="3657600" cy="384048"/>
          </a:xfrm>
        </p:spPr>
        <p:txBody>
          <a:bodyPr/>
          <a:lstStyle/>
          <a:p>
            <a:pPr>
              <a:defRPr/>
            </a:pPr>
            <a:r>
              <a:rPr lang="en-US" altLang="zh-CN" smtClean="0"/>
              <a:t>National Diet Library (NDL)</a:t>
            </a:r>
            <a:endParaRPr lang="en-US" altLang="ja-JP"/>
          </a:p>
        </p:txBody>
      </p:sp>
      <p:sp>
        <p:nvSpPr>
          <p:cNvPr id="9" name="正方形/長方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正方形/長方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線コネクタ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線コネクタ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線コネクタ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線コネクタ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線コネクタ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正方形/長方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円/楕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円/楕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円/楕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円/楕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円/楕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線コネクタ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スライド番号プレースホルダ 5"/>
          <p:cNvSpPr>
            <a:spLocks noGrp="1"/>
          </p:cNvSpPr>
          <p:nvPr>
            <p:ph type="sldNum" sz="quarter" idx="12"/>
          </p:nvPr>
        </p:nvSpPr>
        <p:spPr bwMode="auto">
          <a:xfrm>
            <a:off x="1340616" y="4928702"/>
            <a:ext cx="609600" cy="517524"/>
          </a:xfrm>
        </p:spPr>
        <p:txBody>
          <a:bodyPr/>
          <a:lstStyle/>
          <a:p>
            <a:pPr>
              <a:defRPr/>
            </a:pPr>
            <a:fld id="{83392F17-E173-405B-A694-2848EBF65736}" type="slidenum">
              <a:rPr lang="en-US" altLang="ja-JP" smtClean="0"/>
              <a:pPr>
                <a:defRPr/>
              </a:pPr>
              <a:t>&lt;#&gt;</a:t>
            </a:fld>
            <a:endParaRPr lang="en-US" altLang="ja-JP"/>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5" name="日付プレースホルダ 4"/>
          <p:cNvSpPr>
            <a:spLocks noGrp="1"/>
          </p:cNvSpPr>
          <p:nvPr>
            <p:ph type="dt" sz="half" idx="10"/>
          </p:nvPr>
        </p:nvSpPr>
        <p:spPr/>
        <p:txBody>
          <a:bodyPr/>
          <a:lstStyle/>
          <a:p>
            <a:pPr>
              <a:defRPr/>
            </a:pPr>
            <a:endParaRPr lang="en-US" altLang="ja-JP"/>
          </a:p>
        </p:txBody>
      </p:sp>
      <p:sp>
        <p:nvSpPr>
          <p:cNvPr id="6" name="フッター プレースホルダ 5"/>
          <p:cNvSpPr>
            <a:spLocks noGrp="1"/>
          </p:cNvSpPr>
          <p:nvPr>
            <p:ph type="ftr" sz="quarter" idx="11"/>
          </p:nvPr>
        </p:nvSpPr>
        <p:spPr/>
        <p:txBody>
          <a:bodyPr/>
          <a:lstStyle/>
          <a:p>
            <a:pPr>
              <a:defRPr/>
            </a:pPr>
            <a:r>
              <a:rPr lang="en-US" altLang="zh-CN" smtClean="0"/>
              <a:t>National Diet Library (NDL)</a:t>
            </a:r>
            <a:endParaRPr lang="en-US" altLang="ja-JP"/>
          </a:p>
        </p:txBody>
      </p:sp>
      <p:sp>
        <p:nvSpPr>
          <p:cNvPr id="7" name="スライド番号プレースホルダ 6"/>
          <p:cNvSpPr>
            <a:spLocks noGrp="1"/>
          </p:cNvSpPr>
          <p:nvPr>
            <p:ph type="sldNum" sz="quarter" idx="12"/>
          </p:nvPr>
        </p:nvSpPr>
        <p:spPr/>
        <p:txBody>
          <a:bodyPr/>
          <a:lstStyle/>
          <a:p>
            <a:pPr>
              <a:defRPr/>
            </a:pPr>
            <a:fld id="{0B2B34E5-7F87-43F8-8E50-7B4643C98316}" type="slidenum">
              <a:rPr lang="en-US" altLang="ja-JP" smtClean="0"/>
              <a:pPr>
                <a:defRPr/>
              </a:pPr>
              <a:t>&lt;#&gt;</a:t>
            </a:fld>
            <a:endParaRPr lang="en-US" altLang="ja-JP"/>
          </a:p>
        </p:txBody>
      </p:sp>
      <p:sp>
        <p:nvSpPr>
          <p:cNvPr id="9" name="コンテンツ プレースホルダ 8"/>
          <p:cNvSpPr>
            <a:spLocks noGrp="1"/>
          </p:cNvSpPr>
          <p:nvPr>
            <p:ph sz="quarter" idx="1"/>
          </p:nvPr>
        </p:nvSpPr>
        <p:spPr>
          <a:xfrm>
            <a:off x="457200" y="1600200"/>
            <a:ext cx="3657600" cy="4572000"/>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1" name="コンテンツ プレースホルダ 10"/>
          <p:cNvSpPr>
            <a:spLocks noGrp="1"/>
          </p:cNvSpPr>
          <p:nvPr>
            <p:ph sz="quarter" idx="2"/>
          </p:nvPr>
        </p:nvSpPr>
        <p:spPr>
          <a:xfrm>
            <a:off x="4270248" y="1600200"/>
            <a:ext cx="3657600" cy="4572000"/>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7543800" cy="1143000"/>
          </a:xfrm>
        </p:spPr>
        <p:txBody>
          <a:bodyPr anchor="b"/>
          <a:lstStyle>
            <a:lvl1pPr>
              <a:defRPr/>
            </a:lvl1pPr>
          </a:lstStyle>
          <a:p>
            <a:r>
              <a:rPr kumimoji="0" lang="ja-JP" altLang="en-US" smtClean="0"/>
              <a:t>マスタ タイトルの書式設定</a:t>
            </a:r>
            <a:endParaRPr kumimoji="0" lang="en-US"/>
          </a:p>
        </p:txBody>
      </p:sp>
      <p:sp>
        <p:nvSpPr>
          <p:cNvPr id="7" name="日付プレースホルダ 6"/>
          <p:cNvSpPr>
            <a:spLocks noGrp="1"/>
          </p:cNvSpPr>
          <p:nvPr>
            <p:ph type="dt" sz="half" idx="10"/>
          </p:nvPr>
        </p:nvSpPr>
        <p:spPr/>
        <p:txBody>
          <a:bodyPr/>
          <a:lstStyle/>
          <a:p>
            <a:pPr>
              <a:defRPr/>
            </a:pPr>
            <a:endParaRPr lang="en-US" altLang="ja-JP"/>
          </a:p>
        </p:txBody>
      </p:sp>
      <p:sp>
        <p:nvSpPr>
          <p:cNvPr id="8" name="フッター プレースホルダ 7"/>
          <p:cNvSpPr>
            <a:spLocks noGrp="1"/>
          </p:cNvSpPr>
          <p:nvPr>
            <p:ph type="ftr" sz="quarter" idx="11"/>
          </p:nvPr>
        </p:nvSpPr>
        <p:spPr/>
        <p:txBody>
          <a:bodyPr/>
          <a:lstStyle/>
          <a:p>
            <a:pPr>
              <a:defRPr/>
            </a:pPr>
            <a:r>
              <a:rPr lang="en-US" altLang="zh-CN" smtClean="0"/>
              <a:t>National Diet Library (NDL)</a:t>
            </a:r>
            <a:endParaRPr lang="en-US" altLang="ja-JP"/>
          </a:p>
        </p:txBody>
      </p:sp>
      <p:sp>
        <p:nvSpPr>
          <p:cNvPr id="9" name="スライド番号プレースホルダ 8"/>
          <p:cNvSpPr>
            <a:spLocks noGrp="1"/>
          </p:cNvSpPr>
          <p:nvPr>
            <p:ph type="sldNum" sz="quarter" idx="12"/>
          </p:nvPr>
        </p:nvSpPr>
        <p:spPr/>
        <p:txBody>
          <a:bodyPr/>
          <a:lstStyle/>
          <a:p>
            <a:pPr>
              <a:defRPr/>
            </a:pPr>
            <a:fld id="{4B71BFEF-358A-498C-9F39-E78A2A5B7184}" type="slidenum">
              <a:rPr lang="en-US" altLang="ja-JP" smtClean="0"/>
              <a:pPr>
                <a:defRPr/>
              </a:pPr>
              <a:t>&lt;#&gt;</a:t>
            </a:fld>
            <a:endParaRPr lang="en-US" altLang="ja-JP"/>
          </a:p>
        </p:txBody>
      </p:sp>
      <p:sp>
        <p:nvSpPr>
          <p:cNvPr id="11" name="コンテンツ プレースホルダ 10"/>
          <p:cNvSpPr>
            <a:spLocks noGrp="1"/>
          </p:cNvSpPr>
          <p:nvPr>
            <p:ph sz="quarter" idx="2"/>
          </p:nvPr>
        </p:nvSpPr>
        <p:spPr>
          <a:xfrm>
            <a:off x="457200" y="2362200"/>
            <a:ext cx="3657600" cy="3886200"/>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3" name="コンテンツ プレースホルダ 12"/>
          <p:cNvSpPr>
            <a:spLocks noGrp="1"/>
          </p:cNvSpPr>
          <p:nvPr>
            <p:ph sz="quarter" idx="4"/>
          </p:nvPr>
        </p:nvSpPr>
        <p:spPr>
          <a:xfrm>
            <a:off x="4371975" y="2362200"/>
            <a:ext cx="3657600" cy="3886200"/>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2" name="テキスト プレースホルダ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ja-JP" altLang="en-US" smtClean="0"/>
              <a:t>マスタ テキストの書式設定</a:t>
            </a:r>
          </a:p>
        </p:txBody>
      </p:sp>
      <p:sp>
        <p:nvSpPr>
          <p:cNvPr id="14" name="テキスト プレースホルダ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ja-JP" altLang="en-US" smtClean="0"/>
              <a:t>マスタ テキストの書式設定</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6" name="日付プレースホルダ 5"/>
          <p:cNvSpPr>
            <a:spLocks noGrp="1"/>
          </p:cNvSpPr>
          <p:nvPr>
            <p:ph type="dt" sz="half" idx="10"/>
          </p:nvPr>
        </p:nvSpPr>
        <p:spPr/>
        <p:txBody>
          <a:bodyPr rtlCol="0"/>
          <a:lstStyle/>
          <a:p>
            <a:pPr>
              <a:defRPr/>
            </a:pPr>
            <a:endParaRPr lang="en-US" altLang="ja-JP"/>
          </a:p>
        </p:txBody>
      </p:sp>
      <p:sp>
        <p:nvSpPr>
          <p:cNvPr id="7" name="スライド番号プレースホルダ 6"/>
          <p:cNvSpPr>
            <a:spLocks noGrp="1"/>
          </p:cNvSpPr>
          <p:nvPr>
            <p:ph type="sldNum" sz="quarter" idx="11"/>
          </p:nvPr>
        </p:nvSpPr>
        <p:spPr>
          <a:xfrm>
            <a:off x="8143900" y="6336792"/>
            <a:ext cx="609600" cy="521208"/>
          </a:xfrm>
        </p:spPr>
        <p:txBody>
          <a:bodyPr rtlCol="0"/>
          <a:lstStyle>
            <a:lvl1pPr>
              <a:defRPr>
                <a:solidFill>
                  <a:schemeClr val="tx1"/>
                </a:solidFill>
              </a:defRPr>
            </a:lvl1pPr>
          </a:lstStyle>
          <a:p>
            <a:pPr>
              <a:defRPr/>
            </a:pPr>
            <a:fld id="{DFA1AA98-C5D7-43DB-8850-82B4698A43C7}" type="slidenum">
              <a:rPr lang="en-US" altLang="ja-JP" smtClean="0"/>
              <a:pPr>
                <a:defRPr/>
              </a:pPr>
              <a:t>&lt;#&gt;</a:t>
            </a:fld>
            <a:endParaRPr lang="en-US" altLang="ja-JP" dirty="0"/>
          </a:p>
        </p:txBody>
      </p:sp>
      <p:sp>
        <p:nvSpPr>
          <p:cNvPr id="8" name="フッター プレースホルダ 7"/>
          <p:cNvSpPr>
            <a:spLocks noGrp="1"/>
          </p:cNvSpPr>
          <p:nvPr>
            <p:ph type="ftr" sz="quarter" idx="12"/>
          </p:nvPr>
        </p:nvSpPr>
        <p:spPr/>
        <p:txBody>
          <a:bodyPr rtlCol="0"/>
          <a:lstStyle/>
          <a:p>
            <a:pPr>
              <a:defRPr/>
            </a:pPr>
            <a:r>
              <a:rPr lang="en-US" altLang="zh-CN" smtClean="0"/>
              <a:t>National Diet Library (NDL)</a:t>
            </a:r>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pPr>
              <a:defRPr/>
            </a:pPr>
            <a:endParaRPr lang="en-US" altLang="ja-JP"/>
          </a:p>
        </p:txBody>
      </p:sp>
      <p:sp>
        <p:nvSpPr>
          <p:cNvPr id="3" name="フッター プレースホルダ 2"/>
          <p:cNvSpPr>
            <a:spLocks noGrp="1"/>
          </p:cNvSpPr>
          <p:nvPr>
            <p:ph type="ftr" sz="quarter" idx="11"/>
          </p:nvPr>
        </p:nvSpPr>
        <p:spPr/>
        <p:txBody>
          <a:bodyPr/>
          <a:lstStyle/>
          <a:p>
            <a:pPr>
              <a:defRPr/>
            </a:pPr>
            <a:r>
              <a:rPr lang="en-US" altLang="zh-CN" smtClean="0"/>
              <a:t>National Diet Library (NDL)</a:t>
            </a:r>
            <a:endParaRPr lang="en-US" altLang="ja-JP"/>
          </a:p>
        </p:txBody>
      </p:sp>
      <p:sp>
        <p:nvSpPr>
          <p:cNvPr id="4" name="スライド番号プレースホルダ 3"/>
          <p:cNvSpPr>
            <a:spLocks noGrp="1"/>
          </p:cNvSpPr>
          <p:nvPr>
            <p:ph type="sldNum" sz="quarter" idx="12"/>
          </p:nvPr>
        </p:nvSpPr>
        <p:spPr/>
        <p:txBody>
          <a:bodyPr/>
          <a:lstStyle/>
          <a:p>
            <a:pPr>
              <a:defRPr/>
            </a:pPr>
            <a:fld id="{5E01A3F1-1B83-445B-BF5A-0EC45AD259D9}" type="slidenum">
              <a:rPr lang="en-US" altLang="ja-JP" smtClean="0"/>
              <a:pPr>
                <a:defRPr/>
              </a:pPr>
              <a:t>&lt;#&gt;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bg>
      <p:bgRef idx="1001">
        <a:schemeClr val="bg1"/>
      </p:bgRef>
    </p:bg>
    <p:spTree>
      <p:nvGrpSpPr>
        <p:cNvPr id="1" name=""/>
        <p:cNvGrpSpPr/>
        <p:nvPr/>
      </p:nvGrpSpPr>
      <p:grpSpPr>
        <a:xfrm>
          <a:off x="0" y="0"/>
          <a:ext cx="0" cy="0"/>
          <a:chOff x="0" y="0"/>
          <a:chExt cx="0" cy="0"/>
        </a:xfrm>
      </p:grpSpPr>
      <p:sp>
        <p:nvSpPr>
          <p:cNvPr id="10" name="直線コネクタ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タイトル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 テキストの書式設定</a:t>
            </a:r>
          </a:p>
        </p:txBody>
      </p:sp>
      <p:sp>
        <p:nvSpPr>
          <p:cNvPr id="8" name="直線コネクタ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線コネクタ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線コネクタ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正方形/長方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線コネクタ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円/楕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コンテンツ プレースホルダ 17"/>
          <p:cNvSpPr>
            <a:spLocks noGrp="1"/>
          </p:cNvSpPr>
          <p:nvPr>
            <p:ph sz="quarter" idx="1"/>
          </p:nvPr>
        </p:nvSpPr>
        <p:spPr>
          <a:xfrm>
            <a:off x="304800" y="274320"/>
            <a:ext cx="5638800" cy="6327648"/>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21" name="日付プレースホルダ 20"/>
          <p:cNvSpPr>
            <a:spLocks noGrp="1"/>
          </p:cNvSpPr>
          <p:nvPr>
            <p:ph type="dt" sz="half" idx="14"/>
          </p:nvPr>
        </p:nvSpPr>
        <p:spPr/>
        <p:txBody>
          <a:bodyPr rtlCol="0"/>
          <a:lstStyle/>
          <a:p>
            <a:pPr>
              <a:defRPr/>
            </a:pPr>
            <a:endParaRPr lang="en-US" altLang="ja-JP"/>
          </a:p>
        </p:txBody>
      </p:sp>
      <p:sp>
        <p:nvSpPr>
          <p:cNvPr id="22" name="スライド番号プレースホルダ 21"/>
          <p:cNvSpPr>
            <a:spLocks noGrp="1"/>
          </p:cNvSpPr>
          <p:nvPr>
            <p:ph type="sldNum" sz="quarter" idx="15"/>
          </p:nvPr>
        </p:nvSpPr>
        <p:spPr/>
        <p:txBody>
          <a:bodyPr rtlCol="0"/>
          <a:lstStyle/>
          <a:p>
            <a:pPr>
              <a:defRPr/>
            </a:pPr>
            <a:fld id="{CBAC88ED-0B13-448E-B13C-0C2B22388227}" type="slidenum">
              <a:rPr lang="en-US" altLang="ja-JP" smtClean="0"/>
              <a:pPr>
                <a:defRPr/>
              </a:pPr>
              <a:t>&lt;#&gt;</a:t>
            </a:fld>
            <a:endParaRPr lang="en-US" altLang="ja-JP"/>
          </a:p>
        </p:txBody>
      </p:sp>
      <p:sp>
        <p:nvSpPr>
          <p:cNvPr id="23" name="フッター プレースホルダ 22"/>
          <p:cNvSpPr>
            <a:spLocks noGrp="1"/>
          </p:cNvSpPr>
          <p:nvPr>
            <p:ph type="ftr" sz="quarter" idx="16"/>
          </p:nvPr>
        </p:nvSpPr>
        <p:spPr/>
        <p:txBody>
          <a:bodyPr rtlCol="0"/>
          <a:lstStyle/>
          <a:p>
            <a:pPr>
              <a:defRPr/>
            </a:pPr>
            <a:r>
              <a:rPr lang="en-US" altLang="zh-CN" smtClean="0"/>
              <a:t>National Diet Library (NDL)</a:t>
            </a:r>
            <a:endParaRPr lang="en-US" altLang="ja-JP"/>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9" name="直線コネクタ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円/楕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タイトル 1"/>
          <p:cNvSpPr>
            <a:spLocks noGrp="1"/>
          </p:cNvSpPr>
          <p:nvPr>
            <p:ph type="title"/>
          </p:nvPr>
        </p:nvSpPr>
        <p:spPr>
          <a:xfrm rot="5400000">
            <a:off x="3350133" y="3200400"/>
            <a:ext cx="6309360" cy="457200"/>
          </a:xfrm>
        </p:spPr>
        <p:txBody>
          <a:bodyPr anchor="b"/>
          <a:lstStyle>
            <a:lvl1pPr algn="l">
              <a:buNone/>
              <a:defRPr sz="2000" b="1"/>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ja-JP" altLang="en-US" smtClean="0"/>
              <a:t>アイコンをクリックして図を追加</a:t>
            </a:r>
            <a:endParaRPr kumimoji="0" lang="en-US" dirty="0"/>
          </a:p>
        </p:txBody>
      </p:sp>
      <p:sp>
        <p:nvSpPr>
          <p:cNvPr id="4" name="テキスト プレースホルダ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ja-JP" altLang="en-US" smtClean="0"/>
              <a:t>マスタ テキストの書式設定</a:t>
            </a:r>
          </a:p>
        </p:txBody>
      </p:sp>
      <p:sp>
        <p:nvSpPr>
          <p:cNvPr id="10" name="直線コネクタ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正方形/長方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線コネクタ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線コネクタ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線コネクタ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付プレースホルダ 16"/>
          <p:cNvSpPr>
            <a:spLocks noGrp="1"/>
          </p:cNvSpPr>
          <p:nvPr>
            <p:ph type="dt" sz="half" idx="10"/>
          </p:nvPr>
        </p:nvSpPr>
        <p:spPr/>
        <p:txBody>
          <a:bodyPr rtlCol="0"/>
          <a:lstStyle/>
          <a:p>
            <a:pPr>
              <a:defRPr/>
            </a:pPr>
            <a:endParaRPr lang="en-US" altLang="ja-JP"/>
          </a:p>
        </p:txBody>
      </p:sp>
      <p:sp>
        <p:nvSpPr>
          <p:cNvPr id="18" name="スライド番号プレースホルダ 17"/>
          <p:cNvSpPr>
            <a:spLocks noGrp="1"/>
          </p:cNvSpPr>
          <p:nvPr>
            <p:ph type="sldNum" sz="quarter" idx="11"/>
          </p:nvPr>
        </p:nvSpPr>
        <p:spPr/>
        <p:txBody>
          <a:bodyPr rtlCol="0"/>
          <a:lstStyle/>
          <a:p>
            <a:pPr>
              <a:defRPr/>
            </a:pPr>
            <a:fld id="{65503544-2904-4827-9D82-1ED5358644E8}" type="slidenum">
              <a:rPr lang="en-US" altLang="ja-JP" smtClean="0"/>
              <a:pPr>
                <a:defRPr/>
              </a:pPr>
              <a:t>&lt;#&gt;</a:t>
            </a:fld>
            <a:endParaRPr lang="en-US" altLang="ja-JP"/>
          </a:p>
        </p:txBody>
      </p:sp>
      <p:sp>
        <p:nvSpPr>
          <p:cNvPr id="21" name="フッター プレースホルダ 20"/>
          <p:cNvSpPr>
            <a:spLocks noGrp="1"/>
          </p:cNvSpPr>
          <p:nvPr>
            <p:ph type="ftr" sz="quarter" idx="12"/>
          </p:nvPr>
        </p:nvSpPr>
        <p:spPr/>
        <p:txBody>
          <a:bodyPr rtlCol="0"/>
          <a:lstStyle/>
          <a:p>
            <a:pPr>
              <a:defRPr/>
            </a:pPr>
            <a:r>
              <a:rPr lang="en-US" altLang="zh-CN" smtClean="0"/>
              <a:t>National Diet Library (NDL)</a:t>
            </a:r>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線コネクタ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タイトル プレースホルダ 21"/>
          <p:cNvSpPr>
            <a:spLocks noGrp="1"/>
          </p:cNvSpPr>
          <p:nvPr>
            <p:ph type="title"/>
          </p:nvPr>
        </p:nvSpPr>
        <p:spPr>
          <a:xfrm>
            <a:off x="457200" y="274638"/>
            <a:ext cx="7467600" cy="1143000"/>
          </a:xfrm>
          <a:prstGeom prst="rect">
            <a:avLst/>
          </a:prstGeom>
        </p:spPr>
        <p:txBody>
          <a:bodyPr vert="horz" anchor="b">
            <a:normAutofit/>
          </a:bodyPr>
          <a:lstStyle/>
          <a:p>
            <a:r>
              <a:rPr kumimoji="0" lang="ja-JP" altLang="en-US" smtClean="0"/>
              <a:t>マスタ タイトルの書式設定</a:t>
            </a:r>
            <a:endParaRPr kumimoji="0" lang="en-US"/>
          </a:p>
        </p:txBody>
      </p:sp>
      <p:sp>
        <p:nvSpPr>
          <p:cNvPr id="13" name="テキスト プレースホルダ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4" name="日付プレースホルダ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defRPr/>
            </a:pPr>
            <a:endParaRPr lang="en-US" altLang="ja-JP"/>
          </a:p>
        </p:txBody>
      </p:sp>
      <p:sp>
        <p:nvSpPr>
          <p:cNvPr id="3" name="フッター プレースホルダ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defRPr/>
            </a:pPr>
            <a:r>
              <a:rPr lang="en-US" altLang="zh-CN" smtClean="0"/>
              <a:t>National Diet Library (NDL)</a:t>
            </a:r>
            <a:endParaRPr lang="en-US" altLang="ja-JP"/>
          </a:p>
        </p:txBody>
      </p:sp>
      <p:sp>
        <p:nvSpPr>
          <p:cNvPr id="7" name="直線コネクタ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線コネクタ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正方形/長方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線コネクタ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円/楕円 11"/>
          <p:cNvSpPr/>
          <p:nvPr/>
        </p:nvSpPr>
        <p:spPr>
          <a:xfrm>
            <a:off x="8143900" y="6215082"/>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スライド番号プレースホルダ 22"/>
          <p:cNvSpPr>
            <a:spLocks noGrp="1"/>
          </p:cNvSpPr>
          <p:nvPr>
            <p:ph type="sldNum" sz="quarter" idx="4"/>
          </p:nvPr>
        </p:nvSpPr>
        <p:spPr>
          <a:xfrm>
            <a:off x="8143900" y="6215082"/>
            <a:ext cx="609600" cy="521208"/>
          </a:xfrm>
          <a:prstGeom prst="rect">
            <a:avLst/>
          </a:prstGeom>
        </p:spPr>
        <p:txBody>
          <a:bodyPr vert="horz" anchor="ctr"/>
          <a:lstStyle>
            <a:lvl1pPr algn="ctr" eaLnBrk="1" latinLnBrk="0" hangingPunct="1">
              <a:defRPr kumimoji="0" sz="1400" b="1">
                <a:solidFill>
                  <a:srgbClr val="FFFFFF"/>
                </a:solidFill>
              </a:defRPr>
            </a:lvl1pPr>
          </a:lstStyle>
          <a:p>
            <a:pPr>
              <a:defRPr/>
            </a:pPr>
            <a:fld id="{210D32E5-EC77-435C-B5F7-53F60C355408}" type="slidenum">
              <a:rPr lang="en-US" altLang="ja-JP" smtClean="0"/>
              <a:pPr>
                <a:defRPr/>
              </a:pPr>
              <a:t>&lt;#&gt;</a:t>
            </a:fld>
            <a:endParaRPr lang="en-US" altLang="ja-JP"/>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4" r:id="rId13"/>
  </p:sldLayoutIdLst>
  <p:hf hdr="0" ftr="0" dt="0"/>
  <p:txStyles>
    <p:titleStyle>
      <a:lvl1pPr algn="l" rtl="0" eaLnBrk="1" latinLnBrk="0" hangingPunct="1">
        <a:spcBef>
          <a:spcPct val="0"/>
        </a:spcBef>
        <a:buNone/>
        <a:defRPr kumimoji="1"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1"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1"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1"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1"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1"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1"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1"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1"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1" sz="1400" kern="1200" baseline="0">
          <a:solidFill>
            <a:schemeClr val="tx2"/>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hyperlink" Target="http://www.jagat.or.jp/" TargetMode="External"/><Relationship Id="rId4" Type="http://schemas.openxmlformats.org/officeDocument/2006/relationships/hyperlink" Target="http://www.google.co.jp/url?sa=t&amp;ct=res&amp;cd=1&amp;url=http://www.jepa.or.jp/&amp;ei=GhYxSLKqG4KcswKi-MUe&amp;usg=AFQjCNElKyO0VDZqJNZiiTyF8nY30sEcIw&amp;sig2=mDlg4m5U59C-8g-rfcBYOw"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wmf"/><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notesSlide" Target="../notesSlides/notesSlide12.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22.xml"/><Relationship Id="rId7"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oleObject" Target="../embeddings/oleObject8.bin"/><Relationship Id="rId5" Type="http://schemas.openxmlformats.org/officeDocument/2006/relationships/oleObject" Target="../embeddings/oleObject2.bin"/><Relationship Id="rId10" Type="http://schemas.openxmlformats.org/officeDocument/2006/relationships/oleObject" Target="../embeddings/oleObject7.bin"/><Relationship Id="rId4" Type="http://schemas.openxmlformats.org/officeDocument/2006/relationships/oleObject" Target="../embeddings/oleObject1.bin"/><Relationship Id="rId9" Type="http://schemas.openxmlformats.org/officeDocument/2006/relationships/oleObject" Target="../embeddings/oleObject6.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www.ndl.go.jp/jp/aboutus/vision_60th.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www.ndl.go.jp/" TargetMode="External"/><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23850" y="685800"/>
            <a:ext cx="8134350" cy="2127250"/>
          </a:xfrm>
        </p:spPr>
        <p:txBody>
          <a:bodyPr>
            <a:normAutofit/>
          </a:bodyPr>
          <a:lstStyle/>
          <a:p>
            <a:pPr>
              <a:defRPr/>
            </a:pPr>
            <a:r>
              <a:rPr lang="ja-JP" altLang="en-US" sz="4000" dirty="0" smtClean="0">
                <a:latin typeface="HG丸ｺﾞｼｯｸM-PRO" pitchFamily="50" charset="-128"/>
                <a:ea typeface="HG丸ｺﾞｼｯｸM-PRO" pitchFamily="50" charset="-128"/>
              </a:rPr>
              <a:t>国立国会図書館における</a:t>
            </a:r>
            <a:r>
              <a:rPr lang="en-US" altLang="ja-JP" sz="4000" dirty="0" smtClean="0">
                <a:latin typeface="HG丸ｺﾞｼｯｸM-PRO" pitchFamily="50" charset="-128"/>
                <a:ea typeface="HG丸ｺﾞｼｯｸM-PRO" pitchFamily="50" charset="-128"/>
              </a:rPr>
              <a:t/>
            </a:r>
            <a:br>
              <a:rPr lang="en-US" altLang="ja-JP" sz="4000" dirty="0" smtClean="0">
                <a:latin typeface="HG丸ｺﾞｼｯｸM-PRO" pitchFamily="50" charset="-128"/>
                <a:ea typeface="HG丸ｺﾞｼｯｸM-PRO" pitchFamily="50" charset="-128"/>
              </a:rPr>
            </a:br>
            <a:r>
              <a:rPr lang="ja-JP" altLang="en-US" sz="4000" dirty="0" smtClean="0">
                <a:latin typeface="HG丸ｺﾞｼｯｸM-PRO" pitchFamily="50" charset="-128"/>
                <a:ea typeface="HG丸ｺﾞｼｯｸM-PRO" pitchFamily="50" charset="-128"/>
              </a:rPr>
              <a:t>情報探索サービスの新たな展開</a:t>
            </a:r>
            <a:r>
              <a:rPr lang="en-US" altLang="ja-JP" sz="3200" dirty="0" smtClean="0">
                <a:latin typeface="HG丸ｺﾞｼｯｸM-PRO" pitchFamily="50" charset="-128"/>
                <a:ea typeface="HG丸ｺﾞｼｯｸM-PRO" pitchFamily="50" charset="-128"/>
              </a:rPr>
              <a:t/>
            </a:r>
            <a:br>
              <a:rPr lang="en-US" altLang="ja-JP" sz="3200" dirty="0" smtClean="0">
                <a:latin typeface="HG丸ｺﾞｼｯｸM-PRO" pitchFamily="50" charset="-128"/>
                <a:ea typeface="HG丸ｺﾞｼｯｸM-PRO" pitchFamily="50" charset="-128"/>
              </a:rPr>
            </a:br>
            <a:endParaRPr lang="ja-JP" altLang="en-US" sz="3100" dirty="0" smtClean="0">
              <a:latin typeface="HG丸ｺﾞｼｯｸM-PRO" pitchFamily="50" charset="-128"/>
              <a:ea typeface="HG丸ｺﾞｼｯｸM-PRO" pitchFamily="50" charset="-128"/>
            </a:endParaRPr>
          </a:p>
        </p:txBody>
      </p:sp>
      <p:sp>
        <p:nvSpPr>
          <p:cNvPr id="7171" name="Rectangle 3"/>
          <p:cNvSpPr>
            <a:spLocks noGrp="1" noChangeArrowheads="1"/>
          </p:cNvSpPr>
          <p:nvPr>
            <p:ph type="subTitle" idx="1"/>
          </p:nvPr>
        </p:nvSpPr>
        <p:spPr/>
        <p:txBody>
          <a:bodyPr>
            <a:normAutofit fontScale="62500" lnSpcReduction="20000"/>
          </a:bodyPr>
          <a:lstStyle/>
          <a:p>
            <a:pPr algn="r" eaLnBrk="1" hangingPunct="1"/>
            <a:endParaRPr lang="en-US" altLang="ja-JP" sz="2500" dirty="0" smtClean="0">
              <a:solidFill>
                <a:schemeClr val="tx2"/>
              </a:solidFill>
              <a:latin typeface="HG丸ｺﾞｼｯｸM-PRO" pitchFamily="50" charset="-128"/>
              <a:ea typeface="HG丸ｺﾞｼｯｸM-PRO" pitchFamily="50" charset="-128"/>
            </a:endParaRPr>
          </a:p>
          <a:p>
            <a:pPr algn="r" eaLnBrk="1" hangingPunct="1"/>
            <a:endParaRPr lang="en-US" altLang="ja-JP" sz="2500" dirty="0" smtClean="0">
              <a:solidFill>
                <a:schemeClr val="tx2"/>
              </a:solidFill>
              <a:latin typeface="HG丸ｺﾞｼｯｸM-PRO" pitchFamily="50" charset="-128"/>
              <a:ea typeface="HG丸ｺﾞｼｯｸM-PRO" pitchFamily="50" charset="-128"/>
            </a:endParaRPr>
          </a:p>
          <a:p>
            <a:pPr algn="r" eaLnBrk="1" hangingPunct="1"/>
            <a:r>
              <a:rPr lang="ja-JP" altLang="en-US" sz="2500" dirty="0" smtClean="0">
                <a:solidFill>
                  <a:schemeClr val="tx2"/>
                </a:solidFill>
                <a:latin typeface="HG丸ｺﾞｼｯｸM-PRO" pitchFamily="50" charset="-128"/>
                <a:ea typeface="HG丸ｺﾞｼｯｸM-PRO" pitchFamily="50" charset="-128"/>
              </a:rPr>
              <a:t>平成</a:t>
            </a:r>
            <a:r>
              <a:rPr lang="en-US" altLang="ja-JP" sz="2500" dirty="0" smtClean="0">
                <a:solidFill>
                  <a:schemeClr val="tx2"/>
                </a:solidFill>
                <a:latin typeface="HG丸ｺﾞｼｯｸM-PRO" pitchFamily="50" charset="-128"/>
                <a:ea typeface="HG丸ｺﾞｼｯｸM-PRO" pitchFamily="50" charset="-128"/>
              </a:rPr>
              <a:t>21</a:t>
            </a:r>
            <a:r>
              <a:rPr lang="ja-JP" altLang="en-US" sz="2500" dirty="0" smtClean="0">
                <a:solidFill>
                  <a:schemeClr val="tx2"/>
                </a:solidFill>
                <a:latin typeface="HG丸ｺﾞｼｯｸM-PRO" pitchFamily="50" charset="-128"/>
                <a:ea typeface="HG丸ｺﾞｼｯｸM-PRO" pitchFamily="50" charset="-128"/>
              </a:rPr>
              <a:t>年</a:t>
            </a:r>
            <a:r>
              <a:rPr lang="en-US" altLang="ja-JP" sz="2500" dirty="0" smtClean="0">
                <a:latin typeface="HG丸ｺﾞｼｯｸM-PRO" pitchFamily="50" charset="-128"/>
                <a:ea typeface="HG丸ｺﾞｼｯｸM-PRO" pitchFamily="50" charset="-128"/>
              </a:rPr>
              <a:t>10</a:t>
            </a:r>
            <a:r>
              <a:rPr lang="ja-JP" altLang="en-US" sz="2500" dirty="0" smtClean="0">
                <a:solidFill>
                  <a:schemeClr val="tx2"/>
                </a:solidFill>
                <a:latin typeface="HG丸ｺﾞｼｯｸM-PRO" pitchFamily="50" charset="-128"/>
                <a:ea typeface="HG丸ｺﾞｼｯｸM-PRO" pitchFamily="50" charset="-128"/>
              </a:rPr>
              <a:t>月</a:t>
            </a:r>
            <a:r>
              <a:rPr lang="en-US" altLang="ja-JP" sz="2500" dirty="0" smtClean="0">
                <a:solidFill>
                  <a:schemeClr val="tx2"/>
                </a:solidFill>
                <a:latin typeface="HG丸ｺﾞｼｯｸM-PRO" pitchFamily="50" charset="-128"/>
                <a:ea typeface="HG丸ｺﾞｼｯｸM-PRO" pitchFamily="50" charset="-128"/>
              </a:rPr>
              <a:t>30</a:t>
            </a:r>
            <a:r>
              <a:rPr lang="ja-JP" altLang="en-US" sz="2500" dirty="0" smtClean="0">
                <a:solidFill>
                  <a:schemeClr val="tx2"/>
                </a:solidFill>
                <a:latin typeface="HG丸ｺﾞｼｯｸM-PRO" pitchFamily="50" charset="-128"/>
                <a:ea typeface="HG丸ｺﾞｼｯｸM-PRO" pitchFamily="50" charset="-128"/>
              </a:rPr>
              <a:t>日</a:t>
            </a:r>
          </a:p>
          <a:p>
            <a:pPr algn="r" eaLnBrk="1" hangingPunct="1"/>
            <a:r>
              <a:rPr lang="ja-JP" altLang="en-US" sz="2500" dirty="0" smtClean="0">
                <a:solidFill>
                  <a:schemeClr val="tx2"/>
                </a:solidFill>
                <a:latin typeface="HG丸ｺﾞｼｯｸM-PRO" pitchFamily="50" charset="-128"/>
                <a:ea typeface="HG丸ｺﾞｼｯｸM-PRO" pitchFamily="50" charset="-128"/>
              </a:rPr>
              <a:t>国立国会図書館</a:t>
            </a:r>
          </a:p>
          <a:p>
            <a:pPr algn="r" eaLnBrk="1" hangingPunct="1"/>
            <a:r>
              <a:rPr lang="ja-JP" altLang="en-US" sz="2500" dirty="0" smtClean="0">
                <a:solidFill>
                  <a:schemeClr val="tx2"/>
                </a:solidFill>
                <a:latin typeface="HG丸ｺﾞｼｯｸM-PRO" pitchFamily="50" charset="-128"/>
                <a:ea typeface="HG丸ｺﾞｼｯｸM-PRO" pitchFamily="50" charset="-128"/>
              </a:rPr>
              <a:t>中山　正樹</a:t>
            </a:r>
          </a:p>
        </p:txBody>
      </p:sp>
      <p:sp>
        <p:nvSpPr>
          <p:cNvPr id="7172" name="正方形/長方形 3"/>
          <p:cNvSpPr>
            <a:spLocks noChangeArrowheads="1"/>
          </p:cNvSpPr>
          <p:nvPr/>
        </p:nvSpPr>
        <p:spPr bwMode="auto">
          <a:xfrm>
            <a:off x="5342959" y="285728"/>
            <a:ext cx="3817072" cy="338554"/>
          </a:xfrm>
          <a:prstGeom prst="rect">
            <a:avLst/>
          </a:prstGeom>
          <a:noFill/>
          <a:ln w="9525">
            <a:noFill/>
            <a:miter lim="800000"/>
            <a:headEnd/>
            <a:tailEnd/>
          </a:ln>
        </p:spPr>
        <p:txBody>
          <a:bodyPr wrap="none">
            <a:spAutoFit/>
          </a:bodyPr>
          <a:lstStyle/>
          <a:p>
            <a:r>
              <a:rPr lang="en-US" altLang="ja-JP" sz="1600" dirty="0" smtClean="0">
                <a:solidFill>
                  <a:schemeClr val="accent2"/>
                </a:solidFill>
              </a:rPr>
              <a:t>【</a:t>
            </a:r>
            <a:r>
              <a:rPr lang="ja-JP" altLang="en-US" sz="1600" dirty="0" smtClean="0">
                <a:solidFill>
                  <a:schemeClr val="accent2"/>
                </a:solidFill>
              </a:rPr>
              <a:t>第</a:t>
            </a:r>
            <a:r>
              <a:rPr lang="en-US" altLang="ja-JP" sz="1600" dirty="0" smtClean="0">
                <a:solidFill>
                  <a:schemeClr val="accent2"/>
                </a:solidFill>
              </a:rPr>
              <a:t>95</a:t>
            </a:r>
            <a:r>
              <a:rPr lang="ja-JP" altLang="en-US" sz="1600" dirty="0" smtClean="0">
                <a:solidFill>
                  <a:schemeClr val="accent2"/>
                </a:solidFill>
              </a:rPr>
              <a:t>回全国図書館大会 第</a:t>
            </a:r>
            <a:r>
              <a:rPr lang="en-US" altLang="ja-JP" sz="1600" dirty="0" smtClean="0">
                <a:solidFill>
                  <a:schemeClr val="accent2"/>
                </a:solidFill>
              </a:rPr>
              <a:t>5</a:t>
            </a:r>
            <a:r>
              <a:rPr lang="ja-JP" altLang="en-US" sz="1600" dirty="0" smtClean="0">
                <a:solidFill>
                  <a:schemeClr val="accent2"/>
                </a:solidFill>
              </a:rPr>
              <a:t>分科会</a:t>
            </a:r>
            <a:r>
              <a:rPr lang="en-US" altLang="ja-JP" sz="1600" dirty="0" smtClean="0">
                <a:solidFill>
                  <a:schemeClr val="accent2"/>
                </a:solidFill>
              </a:rPr>
              <a:t>】</a:t>
            </a:r>
            <a:endParaRPr lang="ja-JP" altLang="en-US" sz="1600" dirty="0">
              <a:solidFill>
                <a:schemeClr val="accent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a:xfrm>
            <a:off x="395288" y="0"/>
            <a:ext cx="8507412" cy="1179513"/>
          </a:xfrm>
        </p:spPr>
        <p:txBody>
          <a:bodyPr>
            <a:normAutofit fontScale="90000"/>
          </a:bodyPr>
          <a:lstStyle/>
          <a:p>
            <a:r>
              <a:rPr lang="ja-JP" altLang="en-US" sz="3200" dirty="0" smtClean="0">
                <a:latin typeface="HG丸ｺﾞｼｯｸM-PRO" pitchFamily="50" charset="-128"/>
                <a:ea typeface="HG丸ｺﾞｼｯｸM-PRO" pitchFamily="50" charset="-128"/>
              </a:rPr>
              <a:t/>
            </a:r>
            <a:br>
              <a:rPr lang="ja-JP" altLang="en-US" sz="3200" dirty="0" smtClean="0">
                <a:latin typeface="HG丸ｺﾞｼｯｸM-PRO" pitchFamily="50" charset="-128"/>
                <a:ea typeface="HG丸ｺﾞｼｯｸM-PRO" pitchFamily="50" charset="-128"/>
              </a:rPr>
            </a:br>
            <a:r>
              <a:rPr lang="ja-JP" altLang="en-US" sz="3200" dirty="0" smtClean="0">
                <a:latin typeface="HG丸ｺﾞｼｯｸM-PRO" pitchFamily="50" charset="-128"/>
                <a:ea typeface="HG丸ｺﾞｼｯｸM-PRO" pitchFamily="50" charset="-128"/>
              </a:rPr>
              <a:t>人と情報が関係付けられたサービス</a:t>
            </a:r>
            <a:r>
              <a:rPr lang="en-US" altLang="ja-JP" sz="3200" dirty="0" smtClean="0">
                <a:latin typeface="HG丸ｺﾞｼｯｸM-PRO" pitchFamily="50" charset="-128"/>
                <a:ea typeface="HG丸ｺﾞｼｯｸM-PRO" pitchFamily="50" charset="-128"/>
              </a:rPr>
              <a:t/>
            </a:r>
            <a:br>
              <a:rPr lang="en-US" altLang="ja-JP" sz="3200" dirty="0" smtClean="0">
                <a:latin typeface="HG丸ｺﾞｼｯｸM-PRO" pitchFamily="50" charset="-128"/>
                <a:ea typeface="HG丸ｺﾞｼｯｸM-PRO" pitchFamily="50" charset="-128"/>
              </a:rPr>
            </a:br>
            <a:r>
              <a:rPr lang="ja-JP" altLang="en-US" sz="3100" dirty="0" smtClean="0">
                <a:latin typeface="HG丸ｺﾞｼｯｸM-PRO" pitchFamily="50" charset="-128"/>
                <a:ea typeface="HG丸ｺﾞｼｯｸM-PRO" pitchFamily="50" charset="-128"/>
              </a:rPr>
              <a:t>（クラウドの世界でのサービスの連携）</a:t>
            </a:r>
          </a:p>
        </p:txBody>
      </p:sp>
      <p:sp>
        <p:nvSpPr>
          <p:cNvPr id="69636" name="AutoShape 3"/>
          <p:cNvSpPr>
            <a:spLocks noChangeArrowheads="1"/>
          </p:cNvSpPr>
          <p:nvPr/>
        </p:nvSpPr>
        <p:spPr bwMode="auto">
          <a:xfrm>
            <a:off x="466725" y="3999230"/>
            <a:ext cx="5618163" cy="272415"/>
          </a:xfrm>
          <a:prstGeom prst="roundRect">
            <a:avLst>
              <a:gd name="adj" fmla="val 16667"/>
            </a:avLst>
          </a:prstGeom>
          <a:solidFill>
            <a:srgbClr val="E5FFFF"/>
          </a:solidFill>
          <a:ln w="3175" algn="ctr">
            <a:solidFill>
              <a:srgbClr val="3333CC"/>
            </a:solidFill>
            <a:round/>
            <a:headEnd/>
            <a:tailEnd/>
          </a:ln>
        </p:spPr>
        <p:txBody>
          <a:bodyPr anchor="ctr">
            <a:spAutoFit/>
          </a:bodyPr>
          <a:lstStyle/>
          <a:p>
            <a:endParaRPr lang="ja-JP" altLang="en-US"/>
          </a:p>
        </p:txBody>
      </p:sp>
      <p:sp>
        <p:nvSpPr>
          <p:cNvPr id="69637" name="Oval 4"/>
          <p:cNvSpPr>
            <a:spLocks noChangeArrowheads="1"/>
          </p:cNvSpPr>
          <p:nvPr/>
        </p:nvSpPr>
        <p:spPr bwMode="auto">
          <a:xfrm rot="-1045479">
            <a:off x="2306638" y="1179513"/>
            <a:ext cx="1982787" cy="4824412"/>
          </a:xfrm>
          <a:prstGeom prst="ellipse">
            <a:avLst/>
          </a:prstGeom>
          <a:gradFill rotWithShape="1">
            <a:gsLst>
              <a:gs pos="0">
                <a:schemeClr val="bg1">
                  <a:alpha val="46999"/>
                </a:schemeClr>
              </a:gs>
              <a:gs pos="100000">
                <a:srgbClr val="FFFF99">
                  <a:alpha val="48000"/>
                </a:srgbClr>
              </a:gs>
            </a:gsLst>
            <a:path path="shape">
              <a:fillToRect l="50000" t="50000" r="50000" b="50000"/>
            </a:path>
          </a:gradFill>
          <a:ln w="9525" algn="ctr">
            <a:solidFill>
              <a:schemeClr val="tx1"/>
            </a:solidFill>
            <a:round/>
            <a:headEnd/>
            <a:tailEnd/>
          </a:ln>
        </p:spPr>
        <p:txBody>
          <a:bodyPr/>
          <a:lstStyle/>
          <a:p>
            <a:endParaRPr lang="ja-JP" altLang="ja-JP" b="0"/>
          </a:p>
        </p:txBody>
      </p:sp>
      <p:sp>
        <p:nvSpPr>
          <p:cNvPr id="69638" name="Oval 5"/>
          <p:cNvSpPr>
            <a:spLocks noChangeArrowheads="1"/>
          </p:cNvSpPr>
          <p:nvPr/>
        </p:nvSpPr>
        <p:spPr bwMode="auto">
          <a:xfrm rot="1642690">
            <a:off x="9396413" y="1052513"/>
            <a:ext cx="855662" cy="1255712"/>
          </a:xfrm>
          <a:prstGeom prst="ellipse">
            <a:avLst/>
          </a:prstGeom>
          <a:gradFill rotWithShape="1">
            <a:gsLst>
              <a:gs pos="0">
                <a:schemeClr val="bg1">
                  <a:alpha val="48000"/>
                </a:schemeClr>
              </a:gs>
              <a:gs pos="100000">
                <a:srgbClr val="99FF99">
                  <a:alpha val="45000"/>
                </a:srgbClr>
              </a:gs>
            </a:gsLst>
            <a:path path="shape">
              <a:fillToRect l="50000" t="50000" r="50000" b="50000"/>
            </a:path>
          </a:gradFill>
          <a:ln w="9525" algn="ctr">
            <a:solidFill>
              <a:schemeClr val="tx1"/>
            </a:solidFill>
            <a:round/>
            <a:headEnd/>
            <a:tailEnd/>
          </a:ln>
        </p:spPr>
        <p:txBody>
          <a:bodyPr/>
          <a:lstStyle/>
          <a:p>
            <a:endParaRPr lang="ja-JP" altLang="ja-JP" b="0"/>
          </a:p>
        </p:txBody>
      </p:sp>
      <p:cxnSp>
        <p:nvCxnSpPr>
          <p:cNvPr id="69639" name="AutoShape 6"/>
          <p:cNvCxnSpPr>
            <a:cxnSpLocks noChangeShapeType="1"/>
          </p:cNvCxnSpPr>
          <p:nvPr/>
        </p:nvCxnSpPr>
        <p:spPr bwMode="auto">
          <a:xfrm rot="5400000" flipH="1">
            <a:off x="8766175" y="2332038"/>
            <a:ext cx="1622425" cy="73025"/>
          </a:xfrm>
          <a:prstGeom prst="curvedConnector3">
            <a:avLst>
              <a:gd name="adj1" fmla="val 50194"/>
            </a:avLst>
          </a:prstGeom>
          <a:noFill/>
          <a:ln w="12700">
            <a:solidFill>
              <a:srgbClr val="FF0000"/>
            </a:solidFill>
            <a:round/>
            <a:headEnd/>
            <a:tailEnd type="triangle" w="med" len="med"/>
          </a:ln>
        </p:spPr>
      </p:cxnSp>
      <p:sp>
        <p:nvSpPr>
          <p:cNvPr id="1096711" name="Oval 7"/>
          <p:cNvSpPr>
            <a:spLocks noChangeArrowheads="1"/>
          </p:cNvSpPr>
          <p:nvPr/>
        </p:nvSpPr>
        <p:spPr bwMode="auto">
          <a:xfrm>
            <a:off x="6588125" y="1484313"/>
            <a:ext cx="2303463" cy="4087827"/>
          </a:xfrm>
          <a:prstGeom prst="ellipse">
            <a:avLst/>
          </a:prstGeom>
          <a:gradFill rotWithShape="1">
            <a:gsLst>
              <a:gs pos="0">
                <a:srgbClr val="3366FF">
                  <a:gamma/>
                  <a:tint val="0"/>
                  <a:invGamma/>
                </a:srgbClr>
              </a:gs>
              <a:gs pos="100000">
                <a:srgbClr val="3366FF"/>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r>
              <a:rPr lang="ja-JP" altLang="en-US" sz="1200"/>
              <a:t>ユーザ群</a:t>
            </a:r>
          </a:p>
        </p:txBody>
      </p:sp>
      <p:sp>
        <p:nvSpPr>
          <p:cNvPr id="69641" name="Oval 8"/>
          <p:cNvSpPr>
            <a:spLocks noChangeArrowheads="1"/>
          </p:cNvSpPr>
          <p:nvPr/>
        </p:nvSpPr>
        <p:spPr bwMode="auto">
          <a:xfrm>
            <a:off x="9756775" y="3500438"/>
            <a:ext cx="1584325" cy="411162"/>
          </a:xfrm>
          <a:prstGeom prst="ellipse">
            <a:avLst/>
          </a:prstGeom>
          <a:gradFill rotWithShape="1">
            <a:gsLst>
              <a:gs pos="0">
                <a:srgbClr val="FFFFFF"/>
              </a:gs>
              <a:gs pos="100000">
                <a:srgbClr val="33CCCC"/>
              </a:gs>
            </a:gsLst>
            <a:path path="shape">
              <a:fillToRect l="50000" t="50000" r="50000" b="50000"/>
            </a:path>
          </a:gradFill>
          <a:ln w="9525" algn="ctr">
            <a:solidFill>
              <a:schemeClr val="tx1"/>
            </a:solidFill>
            <a:round/>
            <a:headEnd/>
            <a:tailEnd/>
          </a:ln>
        </p:spPr>
        <p:txBody>
          <a:bodyPr wrap="none" anchor="ctr"/>
          <a:lstStyle/>
          <a:p>
            <a:r>
              <a:rPr lang="en-US" altLang="ja-JP" sz="900" b="0"/>
              <a:t>NII GeNii</a:t>
            </a:r>
          </a:p>
        </p:txBody>
      </p:sp>
      <p:sp>
        <p:nvSpPr>
          <p:cNvPr id="69642" name="AutoShape 9"/>
          <p:cNvSpPr>
            <a:spLocks noChangeArrowheads="1"/>
          </p:cNvSpPr>
          <p:nvPr/>
        </p:nvSpPr>
        <p:spPr bwMode="auto">
          <a:xfrm>
            <a:off x="539750" y="1557338"/>
            <a:ext cx="3673475" cy="2376487"/>
          </a:xfrm>
          <a:prstGeom prst="cloudCallout">
            <a:avLst>
              <a:gd name="adj1" fmla="val -40708"/>
              <a:gd name="adj2" fmla="val 35639"/>
            </a:avLst>
          </a:prstGeom>
          <a:gradFill rotWithShape="1">
            <a:gsLst>
              <a:gs pos="0">
                <a:schemeClr val="bg1"/>
              </a:gs>
              <a:gs pos="100000">
                <a:srgbClr val="99FF99"/>
              </a:gs>
            </a:gsLst>
            <a:path path="rect">
              <a:fillToRect l="50000" t="50000" r="50000" b="50000"/>
            </a:path>
          </a:gradFill>
          <a:ln w="12700">
            <a:solidFill>
              <a:srgbClr val="6699FF"/>
            </a:solidFill>
            <a:round/>
            <a:headEnd/>
            <a:tailEnd/>
          </a:ln>
        </p:spPr>
        <p:txBody>
          <a:bodyPr anchor="ctr"/>
          <a:lstStyle/>
          <a:p>
            <a:endParaRPr lang="ja-JP" altLang="ja-JP"/>
          </a:p>
        </p:txBody>
      </p:sp>
      <p:sp>
        <p:nvSpPr>
          <p:cNvPr id="69643" name="Rectangle 10"/>
          <p:cNvSpPr>
            <a:spLocks noChangeArrowheads="1"/>
          </p:cNvSpPr>
          <p:nvPr/>
        </p:nvSpPr>
        <p:spPr bwMode="auto">
          <a:xfrm>
            <a:off x="1284793" y="1773238"/>
            <a:ext cx="1011815" cy="338554"/>
          </a:xfrm>
          <a:prstGeom prst="rect">
            <a:avLst/>
          </a:prstGeom>
          <a:noFill/>
          <a:ln w="38100" algn="ctr">
            <a:noFill/>
            <a:miter lim="800000"/>
            <a:headEnd/>
            <a:tailEnd/>
          </a:ln>
        </p:spPr>
        <p:txBody>
          <a:bodyPr wrap="none">
            <a:spAutoFit/>
          </a:bodyPr>
          <a:lstStyle/>
          <a:p>
            <a:r>
              <a:rPr lang="ja-JP" altLang="en-US" sz="1600">
                <a:solidFill>
                  <a:srgbClr val="008000"/>
                </a:solidFill>
              </a:rPr>
              <a:t>クラウド</a:t>
            </a:r>
          </a:p>
        </p:txBody>
      </p:sp>
      <p:sp>
        <p:nvSpPr>
          <p:cNvPr id="69644" name="AutoShape 11"/>
          <p:cNvSpPr>
            <a:spLocks noChangeArrowheads="1"/>
          </p:cNvSpPr>
          <p:nvPr/>
        </p:nvSpPr>
        <p:spPr bwMode="auto">
          <a:xfrm>
            <a:off x="684213" y="3716338"/>
            <a:ext cx="4321175" cy="2809875"/>
          </a:xfrm>
          <a:prstGeom prst="cloudCallout">
            <a:avLst>
              <a:gd name="adj1" fmla="val -27111"/>
              <a:gd name="adj2" fmla="val 37852"/>
            </a:avLst>
          </a:prstGeom>
          <a:gradFill rotWithShape="1">
            <a:gsLst>
              <a:gs pos="0">
                <a:schemeClr val="bg1"/>
              </a:gs>
              <a:gs pos="100000">
                <a:srgbClr val="99FF99"/>
              </a:gs>
            </a:gsLst>
            <a:path path="rect">
              <a:fillToRect l="50000" t="50000" r="50000" b="50000"/>
            </a:path>
          </a:gradFill>
          <a:ln w="12700">
            <a:solidFill>
              <a:srgbClr val="6699FF"/>
            </a:solidFill>
            <a:round/>
            <a:headEnd/>
            <a:tailEnd/>
          </a:ln>
        </p:spPr>
        <p:txBody>
          <a:bodyPr anchor="ctr"/>
          <a:lstStyle/>
          <a:p>
            <a:endParaRPr lang="ja-JP" altLang="ja-JP"/>
          </a:p>
        </p:txBody>
      </p:sp>
      <p:sp>
        <p:nvSpPr>
          <p:cNvPr id="69645" name="Rectangle 12"/>
          <p:cNvSpPr>
            <a:spLocks noChangeArrowheads="1"/>
          </p:cNvSpPr>
          <p:nvPr/>
        </p:nvSpPr>
        <p:spPr bwMode="auto">
          <a:xfrm>
            <a:off x="819656" y="5516563"/>
            <a:ext cx="1011815" cy="338554"/>
          </a:xfrm>
          <a:prstGeom prst="rect">
            <a:avLst/>
          </a:prstGeom>
          <a:noFill/>
          <a:ln w="38100" algn="ctr">
            <a:noFill/>
            <a:miter lim="800000"/>
            <a:headEnd/>
            <a:tailEnd/>
          </a:ln>
        </p:spPr>
        <p:txBody>
          <a:bodyPr wrap="none">
            <a:spAutoFit/>
          </a:bodyPr>
          <a:lstStyle/>
          <a:p>
            <a:r>
              <a:rPr lang="ja-JP" altLang="en-US" sz="1600">
                <a:solidFill>
                  <a:srgbClr val="008000"/>
                </a:solidFill>
              </a:rPr>
              <a:t>クラウド</a:t>
            </a:r>
          </a:p>
        </p:txBody>
      </p:sp>
      <p:sp>
        <p:nvSpPr>
          <p:cNvPr id="69646" name="Oval 13"/>
          <p:cNvSpPr>
            <a:spLocks noChangeArrowheads="1"/>
          </p:cNvSpPr>
          <p:nvPr/>
        </p:nvSpPr>
        <p:spPr bwMode="auto">
          <a:xfrm rot="-2306923">
            <a:off x="1331913" y="2349500"/>
            <a:ext cx="1655762" cy="2879725"/>
          </a:xfrm>
          <a:prstGeom prst="ellipse">
            <a:avLst/>
          </a:prstGeom>
          <a:gradFill rotWithShape="1">
            <a:gsLst>
              <a:gs pos="0">
                <a:srgbClr val="FFFFFF">
                  <a:alpha val="53000"/>
                </a:srgbClr>
              </a:gs>
              <a:gs pos="100000">
                <a:srgbClr val="FF99CC">
                  <a:alpha val="51999"/>
                </a:srgbClr>
              </a:gs>
            </a:gsLst>
            <a:path path="shape">
              <a:fillToRect l="50000" t="50000" r="50000" b="50000"/>
            </a:path>
          </a:gradFill>
          <a:ln w="9525" algn="ctr">
            <a:solidFill>
              <a:schemeClr val="tx1"/>
            </a:solidFill>
            <a:round/>
            <a:headEnd/>
            <a:tailEnd/>
          </a:ln>
        </p:spPr>
        <p:txBody>
          <a:bodyPr wrap="none" anchor="ctr"/>
          <a:lstStyle/>
          <a:p>
            <a:endParaRPr lang="ja-JP" altLang="ja-JP" sz="1200"/>
          </a:p>
        </p:txBody>
      </p:sp>
      <p:sp>
        <p:nvSpPr>
          <p:cNvPr id="69647" name="Oval 14"/>
          <p:cNvSpPr>
            <a:spLocks noChangeArrowheads="1"/>
          </p:cNvSpPr>
          <p:nvPr/>
        </p:nvSpPr>
        <p:spPr bwMode="auto">
          <a:xfrm>
            <a:off x="971550" y="1989138"/>
            <a:ext cx="3095625" cy="1295400"/>
          </a:xfrm>
          <a:prstGeom prst="ellipse">
            <a:avLst/>
          </a:prstGeom>
          <a:gradFill rotWithShape="1">
            <a:gsLst>
              <a:gs pos="0">
                <a:srgbClr val="FFFFFF">
                  <a:alpha val="53000"/>
                </a:srgbClr>
              </a:gs>
              <a:gs pos="100000">
                <a:srgbClr val="FF99CC">
                  <a:alpha val="51999"/>
                </a:srgbClr>
              </a:gs>
            </a:gsLst>
            <a:path path="shape">
              <a:fillToRect l="50000" t="50000" r="50000" b="50000"/>
            </a:path>
          </a:gradFill>
          <a:ln w="9525" algn="ctr">
            <a:solidFill>
              <a:schemeClr val="tx1"/>
            </a:solidFill>
            <a:round/>
            <a:headEnd/>
            <a:tailEnd/>
          </a:ln>
        </p:spPr>
        <p:txBody>
          <a:bodyPr wrap="none" anchor="ctr"/>
          <a:lstStyle/>
          <a:p>
            <a:endParaRPr lang="ja-JP" altLang="ja-JP" sz="1200"/>
          </a:p>
        </p:txBody>
      </p:sp>
      <p:sp>
        <p:nvSpPr>
          <p:cNvPr id="1096719" name="Oval 15"/>
          <p:cNvSpPr>
            <a:spLocks noChangeArrowheads="1"/>
          </p:cNvSpPr>
          <p:nvPr/>
        </p:nvSpPr>
        <p:spPr bwMode="auto">
          <a:xfrm>
            <a:off x="2051050" y="2133600"/>
            <a:ext cx="1655763" cy="647700"/>
          </a:xfrm>
          <a:prstGeom prst="ellipse">
            <a:avLst/>
          </a:prstGeom>
          <a:gradFill rotWithShape="1">
            <a:gsLst>
              <a:gs pos="0">
                <a:srgbClr val="FF9933">
                  <a:gamma/>
                  <a:tint val="0"/>
                  <a:invGamma/>
                </a:srgbClr>
              </a:gs>
              <a:gs pos="100000">
                <a:srgbClr val="FF9933"/>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r>
              <a:rPr lang="ja-JP" altLang="en-US" sz="1200"/>
              <a:t>情報群</a:t>
            </a:r>
          </a:p>
        </p:txBody>
      </p:sp>
      <p:sp>
        <p:nvSpPr>
          <p:cNvPr id="1096720" name="Oval 16"/>
          <p:cNvSpPr>
            <a:spLocks noChangeArrowheads="1"/>
          </p:cNvSpPr>
          <p:nvPr/>
        </p:nvSpPr>
        <p:spPr bwMode="auto">
          <a:xfrm>
            <a:off x="6732588" y="2205038"/>
            <a:ext cx="2087562" cy="3938606"/>
          </a:xfrm>
          <a:prstGeom prst="ellipse">
            <a:avLst/>
          </a:prstGeom>
          <a:gradFill rotWithShape="1">
            <a:gsLst>
              <a:gs pos="0">
                <a:srgbClr val="3366FF">
                  <a:gamma/>
                  <a:tint val="0"/>
                  <a:invGamma/>
                </a:srgbClr>
              </a:gs>
              <a:gs pos="100000">
                <a:srgbClr val="3366FF"/>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r>
              <a:rPr lang="ja-JP" altLang="en-US" sz="1200"/>
              <a:t>ユーザ群</a:t>
            </a:r>
          </a:p>
        </p:txBody>
      </p:sp>
      <p:sp>
        <p:nvSpPr>
          <p:cNvPr id="69650" name="Oval 17"/>
          <p:cNvSpPr>
            <a:spLocks noChangeArrowheads="1"/>
          </p:cNvSpPr>
          <p:nvPr/>
        </p:nvSpPr>
        <p:spPr bwMode="auto">
          <a:xfrm>
            <a:off x="1476375" y="4365625"/>
            <a:ext cx="3095625" cy="1295400"/>
          </a:xfrm>
          <a:prstGeom prst="ellipse">
            <a:avLst/>
          </a:prstGeom>
          <a:gradFill rotWithShape="1">
            <a:gsLst>
              <a:gs pos="0">
                <a:srgbClr val="FFFFFF">
                  <a:alpha val="53000"/>
                </a:srgbClr>
              </a:gs>
              <a:gs pos="100000">
                <a:srgbClr val="FF99CC">
                  <a:alpha val="51999"/>
                </a:srgbClr>
              </a:gs>
            </a:gsLst>
            <a:path path="shape">
              <a:fillToRect l="50000" t="50000" r="50000" b="50000"/>
            </a:path>
          </a:gradFill>
          <a:ln w="9525" algn="ctr">
            <a:solidFill>
              <a:schemeClr val="tx1"/>
            </a:solidFill>
            <a:round/>
            <a:headEnd/>
            <a:tailEnd/>
          </a:ln>
        </p:spPr>
        <p:txBody>
          <a:bodyPr wrap="none" anchor="ctr"/>
          <a:lstStyle/>
          <a:p>
            <a:endParaRPr lang="ja-JP" altLang="ja-JP" sz="1200"/>
          </a:p>
        </p:txBody>
      </p:sp>
      <p:sp>
        <p:nvSpPr>
          <p:cNvPr id="1096722" name="Oval 18"/>
          <p:cNvSpPr>
            <a:spLocks noChangeArrowheads="1"/>
          </p:cNvSpPr>
          <p:nvPr/>
        </p:nvSpPr>
        <p:spPr bwMode="auto">
          <a:xfrm>
            <a:off x="2484438" y="4581525"/>
            <a:ext cx="1655762" cy="647700"/>
          </a:xfrm>
          <a:prstGeom prst="ellipse">
            <a:avLst/>
          </a:prstGeom>
          <a:gradFill rotWithShape="1">
            <a:gsLst>
              <a:gs pos="0">
                <a:srgbClr val="FF9933">
                  <a:gamma/>
                  <a:tint val="0"/>
                  <a:invGamma/>
                </a:srgbClr>
              </a:gs>
              <a:gs pos="100000">
                <a:srgbClr val="FF9933"/>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r>
              <a:rPr lang="ja-JP" altLang="en-US" sz="1200"/>
              <a:t>情報群</a:t>
            </a:r>
          </a:p>
        </p:txBody>
      </p:sp>
      <p:sp>
        <p:nvSpPr>
          <p:cNvPr id="1096723" name="Oval 19"/>
          <p:cNvSpPr>
            <a:spLocks noChangeArrowheads="1"/>
          </p:cNvSpPr>
          <p:nvPr/>
        </p:nvSpPr>
        <p:spPr bwMode="auto">
          <a:xfrm>
            <a:off x="1116013" y="4076700"/>
            <a:ext cx="1655762" cy="647700"/>
          </a:xfrm>
          <a:prstGeom prst="ellipse">
            <a:avLst/>
          </a:prstGeom>
          <a:gradFill rotWithShape="1">
            <a:gsLst>
              <a:gs pos="0">
                <a:srgbClr val="FF9933">
                  <a:gamma/>
                  <a:tint val="0"/>
                  <a:invGamma/>
                </a:srgbClr>
              </a:gs>
              <a:gs pos="100000">
                <a:srgbClr val="FF9933"/>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r>
              <a:rPr lang="ja-JP" altLang="en-US" sz="1200"/>
              <a:t>情報群</a:t>
            </a:r>
          </a:p>
        </p:txBody>
      </p:sp>
      <p:sp>
        <p:nvSpPr>
          <p:cNvPr id="69659" name="AutoShape 26"/>
          <p:cNvSpPr>
            <a:spLocks noChangeArrowheads="1"/>
          </p:cNvSpPr>
          <p:nvPr/>
        </p:nvSpPr>
        <p:spPr bwMode="auto">
          <a:xfrm>
            <a:off x="5214942" y="3571876"/>
            <a:ext cx="1333500" cy="1143008"/>
          </a:xfrm>
          <a:prstGeom prst="wedgeRoundRectCallout">
            <a:avLst>
              <a:gd name="adj1" fmla="val -89879"/>
              <a:gd name="adj2" fmla="val 9577"/>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1200" dirty="0">
                <a:solidFill>
                  <a:srgbClr val="0000FF"/>
                </a:solidFill>
              </a:rPr>
              <a:t>セマンティックウェブ技術</a:t>
            </a:r>
            <a:r>
              <a:rPr lang="ja-JP" altLang="en-US" sz="1200" dirty="0" smtClean="0">
                <a:solidFill>
                  <a:srgbClr val="0000FF"/>
                </a:solidFill>
              </a:rPr>
              <a:t>で自動的に情報のクラスタリングができる</a:t>
            </a:r>
            <a:endParaRPr lang="ja-JP" altLang="en-US" sz="1200" dirty="0">
              <a:solidFill>
                <a:srgbClr val="0000FF"/>
              </a:solidFill>
            </a:endParaRPr>
          </a:p>
        </p:txBody>
      </p:sp>
      <p:sp>
        <p:nvSpPr>
          <p:cNvPr id="69660" name="AutoShape 27"/>
          <p:cNvSpPr>
            <a:spLocks noChangeArrowheads="1"/>
          </p:cNvSpPr>
          <p:nvPr/>
        </p:nvSpPr>
        <p:spPr bwMode="auto">
          <a:xfrm>
            <a:off x="10001288" y="500042"/>
            <a:ext cx="1403350" cy="649287"/>
          </a:xfrm>
          <a:prstGeom prst="wedgeRoundRectCallout">
            <a:avLst>
              <a:gd name="adj1" fmla="val 36653"/>
              <a:gd name="adj2" fmla="val 189366"/>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1200" dirty="0">
                <a:solidFill>
                  <a:srgbClr val="0000FF"/>
                </a:solidFill>
              </a:rPr>
              <a:t>人と人、人と情報の関連で情報をクラスタリング</a:t>
            </a:r>
          </a:p>
        </p:txBody>
      </p:sp>
      <p:sp>
        <p:nvSpPr>
          <p:cNvPr id="69661" name="AutoShape 28"/>
          <p:cNvSpPr>
            <a:spLocks noChangeArrowheads="1"/>
          </p:cNvSpPr>
          <p:nvPr/>
        </p:nvSpPr>
        <p:spPr bwMode="auto">
          <a:xfrm rot="-1025199">
            <a:off x="4129088" y="3241675"/>
            <a:ext cx="2779712" cy="288925"/>
          </a:xfrm>
          <a:prstGeom prst="leftRightArrow">
            <a:avLst>
              <a:gd name="adj1" fmla="val 50000"/>
              <a:gd name="adj2" fmla="val 192418"/>
            </a:avLst>
          </a:prstGeom>
          <a:solidFill>
            <a:srgbClr val="99FF99"/>
          </a:solidFill>
          <a:ln w="38100" algn="ctr">
            <a:solidFill>
              <a:srgbClr val="6699FF"/>
            </a:solidFill>
            <a:miter lim="800000"/>
            <a:headEnd/>
            <a:tailEnd/>
          </a:ln>
        </p:spPr>
        <p:txBody>
          <a:bodyPr wrap="none" anchor="ctr"/>
          <a:lstStyle/>
          <a:p>
            <a:endParaRPr lang="ja-JP" altLang="en-US"/>
          </a:p>
        </p:txBody>
      </p:sp>
      <p:sp>
        <p:nvSpPr>
          <p:cNvPr id="69662" name="AutoShape 29"/>
          <p:cNvSpPr>
            <a:spLocks noChangeArrowheads="1"/>
          </p:cNvSpPr>
          <p:nvPr/>
        </p:nvSpPr>
        <p:spPr bwMode="auto">
          <a:xfrm>
            <a:off x="3995738" y="2420938"/>
            <a:ext cx="2779712" cy="288925"/>
          </a:xfrm>
          <a:prstGeom prst="leftRightArrow">
            <a:avLst>
              <a:gd name="adj1" fmla="val 50000"/>
              <a:gd name="adj2" fmla="val 192418"/>
            </a:avLst>
          </a:prstGeom>
          <a:solidFill>
            <a:srgbClr val="99FF99"/>
          </a:solidFill>
          <a:ln w="38100" algn="ctr">
            <a:solidFill>
              <a:srgbClr val="6699FF"/>
            </a:solidFill>
            <a:miter lim="800000"/>
            <a:headEnd/>
            <a:tailEnd/>
          </a:ln>
        </p:spPr>
        <p:txBody>
          <a:bodyPr wrap="none" anchor="ctr"/>
          <a:lstStyle/>
          <a:p>
            <a:endParaRPr lang="ja-JP" altLang="en-US"/>
          </a:p>
        </p:txBody>
      </p:sp>
      <p:sp>
        <p:nvSpPr>
          <p:cNvPr id="69663" name="AutoShape 30"/>
          <p:cNvSpPr>
            <a:spLocks noChangeArrowheads="1"/>
          </p:cNvSpPr>
          <p:nvPr/>
        </p:nvSpPr>
        <p:spPr bwMode="auto">
          <a:xfrm>
            <a:off x="9144000" y="0"/>
            <a:ext cx="1152525" cy="649287"/>
          </a:xfrm>
          <a:prstGeom prst="wedgeRoundRectCallout">
            <a:avLst>
              <a:gd name="adj1" fmla="val 81403"/>
              <a:gd name="adj2" fmla="val -10148"/>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1200" dirty="0">
                <a:solidFill>
                  <a:srgbClr val="0000FF"/>
                </a:solidFill>
              </a:rPr>
              <a:t>人と人の関連で情報をクラスタリング</a:t>
            </a:r>
          </a:p>
        </p:txBody>
      </p:sp>
      <p:sp>
        <p:nvSpPr>
          <p:cNvPr id="1096735" name="Oval 31"/>
          <p:cNvSpPr>
            <a:spLocks noChangeArrowheads="1"/>
          </p:cNvSpPr>
          <p:nvPr/>
        </p:nvSpPr>
        <p:spPr bwMode="auto">
          <a:xfrm>
            <a:off x="971550" y="2708275"/>
            <a:ext cx="1655763" cy="647700"/>
          </a:xfrm>
          <a:prstGeom prst="ellipse">
            <a:avLst/>
          </a:prstGeom>
          <a:gradFill rotWithShape="1">
            <a:gsLst>
              <a:gs pos="0">
                <a:srgbClr val="FF9933">
                  <a:gamma/>
                  <a:tint val="0"/>
                  <a:invGamma/>
                </a:srgbClr>
              </a:gs>
              <a:gs pos="100000">
                <a:srgbClr val="FF9933"/>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r>
              <a:rPr lang="ja-JP" altLang="en-US" sz="1200"/>
              <a:t>情報群</a:t>
            </a:r>
          </a:p>
        </p:txBody>
      </p:sp>
      <p:sp>
        <p:nvSpPr>
          <p:cNvPr id="69666" name="Rectangle 33"/>
          <p:cNvSpPr>
            <a:spLocks noChangeArrowheads="1"/>
          </p:cNvSpPr>
          <p:nvPr/>
        </p:nvSpPr>
        <p:spPr bwMode="auto">
          <a:xfrm>
            <a:off x="1322687" y="3573463"/>
            <a:ext cx="1218603" cy="338554"/>
          </a:xfrm>
          <a:prstGeom prst="rect">
            <a:avLst/>
          </a:prstGeom>
          <a:noFill/>
          <a:ln w="38100" algn="ctr">
            <a:noFill/>
            <a:miter lim="800000"/>
            <a:headEnd/>
            <a:tailEnd/>
          </a:ln>
        </p:spPr>
        <p:txBody>
          <a:bodyPr wrap="none">
            <a:spAutoFit/>
          </a:bodyPr>
          <a:lstStyle/>
          <a:p>
            <a:r>
              <a:rPr lang="ja-JP" altLang="en-US" sz="1600">
                <a:solidFill>
                  <a:srgbClr val="008000"/>
                </a:solidFill>
              </a:rPr>
              <a:t>サービス群</a:t>
            </a:r>
          </a:p>
        </p:txBody>
      </p:sp>
      <p:sp>
        <p:nvSpPr>
          <p:cNvPr id="69667" name="Rectangle 34"/>
          <p:cNvSpPr>
            <a:spLocks noChangeArrowheads="1"/>
          </p:cNvSpPr>
          <p:nvPr/>
        </p:nvSpPr>
        <p:spPr bwMode="auto">
          <a:xfrm>
            <a:off x="1610024" y="5157788"/>
            <a:ext cx="1218603" cy="338554"/>
          </a:xfrm>
          <a:prstGeom prst="rect">
            <a:avLst/>
          </a:prstGeom>
          <a:noFill/>
          <a:ln w="38100" algn="ctr">
            <a:noFill/>
            <a:miter lim="800000"/>
            <a:headEnd/>
            <a:tailEnd/>
          </a:ln>
        </p:spPr>
        <p:txBody>
          <a:bodyPr wrap="none">
            <a:spAutoFit/>
          </a:bodyPr>
          <a:lstStyle/>
          <a:p>
            <a:r>
              <a:rPr lang="ja-JP" altLang="en-US" sz="1600">
                <a:solidFill>
                  <a:srgbClr val="008000"/>
                </a:solidFill>
              </a:rPr>
              <a:t>サービス群</a:t>
            </a:r>
          </a:p>
        </p:txBody>
      </p:sp>
      <p:pic>
        <p:nvPicPr>
          <p:cNvPr id="69668" name="Picture 35" descr="MCj02320470000[1]"/>
          <p:cNvPicPr>
            <a:picLocks noChangeAspect="1" noChangeArrowheads="1"/>
          </p:cNvPicPr>
          <p:nvPr/>
        </p:nvPicPr>
        <p:blipFill>
          <a:blip r:embed="rId3" cstate="print"/>
          <a:srcRect/>
          <a:stretch>
            <a:fillRect/>
          </a:stretch>
        </p:blipFill>
        <p:spPr bwMode="auto">
          <a:xfrm>
            <a:off x="7956550" y="2205038"/>
            <a:ext cx="517525" cy="485775"/>
          </a:xfrm>
          <a:prstGeom prst="rect">
            <a:avLst/>
          </a:prstGeom>
          <a:noFill/>
          <a:ln w="9525">
            <a:noFill/>
            <a:miter lim="800000"/>
            <a:headEnd/>
            <a:tailEnd/>
          </a:ln>
        </p:spPr>
      </p:pic>
      <p:pic>
        <p:nvPicPr>
          <p:cNvPr id="69669" name="Picture 36" descr="MCj02320470000[1]"/>
          <p:cNvPicPr>
            <a:picLocks noChangeAspect="1" noChangeArrowheads="1"/>
          </p:cNvPicPr>
          <p:nvPr/>
        </p:nvPicPr>
        <p:blipFill>
          <a:blip r:embed="rId3" cstate="print"/>
          <a:srcRect/>
          <a:stretch>
            <a:fillRect/>
          </a:stretch>
        </p:blipFill>
        <p:spPr bwMode="auto">
          <a:xfrm>
            <a:off x="8101013" y="1557338"/>
            <a:ext cx="517525" cy="485775"/>
          </a:xfrm>
          <a:prstGeom prst="rect">
            <a:avLst/>
          </a:prstGeom>
          <a:noFill/>
          <a:ln w="9525">
            <a:noFill/>
            <a:miter lim="800000"/>
            <a:headEnd/>
            <a:tailEnd/>
          </a:ln>
        </p:spPr>
      </p:pic>
      <p:sp>
        <p:nvSpPr>
          <p:cNvPr id="38" name="AutoShape 72"/>
          <p:cNvSpPr>
            <a:spLocks noChangeArrowheads="1"/>
          </p:cNvSpPr>
          <p:nvPr/>
        </p:nvSpPr>
        <p:spPr bwMode="auto">
          <a:xfrm>
            <a:off x="4755241" y="5929330"/>
            <a:ext cx="3011824" cy="777061"/>
          </a:xfrm>
          <a:prstGeom prst="horizontalScroll">
            <a:avLst>
              <a:gd name="adj" fmla="val 12500"/>
            </a:avLst>
          </a:prstGeom>
          <a:gradFill rotWithShape="1">
            <a:gsLst>
              <a:gs pos="0">
                <a:srgbClr val="FFFF66"/>
              </a:gs>
              <a:gs pos="100000">
                <a:schemeClr val="bg1"/>
              </a:gs>
            </a:gsLst>
            <a:lin ang="0" scaled="1"/>
          </a:gradFill>
          <a:ln w="9525">
            <a:solidFill>
              <a:schemeClr val="tx1"/>
            </a:solidFill>
            <a:round/>
            <a:headEnd/>
            <a:tailEnd/>
          </a:ln>
        </p:spPr>
        <p:txBody>
          <a:bodyPr wrap="none" anchor="ctr">
            <a:spAutoFit/>
          </a:bodyPr>
          <a:lstStyle/>
          <a:p>
            <a:r>
              <a:rPr lang="ja-JP" altLang="en-US" sz="1600" dirty="0" smtClean="0">
                <a:solidFill>
                  <a:srgbClr val="0000FF"/>
                </a:solidFill>
              </a:rPr>
              <a:t>利用者は、情報、サービスの</a:t>
            </a:r>
            <a:endParaRPr lang="en-US" altLang="ja-JP" sz="1600" dirty="0" smtClean="0">
              <a:solidFill>
                <a:srgbClr val="0000FF"/>
              </a:solidFill>
            </a:endParaRPr>
          </a:p>
          <a:p>
            <a:r>
              <a:rPr lang="ja-JP" altLang="en-US" sz="1600" dirty="0" smtClean="0">
                <a:solidFill>
                  <a:srgbClr val="0000FF"/>
                </a:solidFill>
              </a:rPr>
              <a:t>所在場所を意識せず利用</a:t>
            </a:r>
          </a:p>
        </p:txBody>
      </p:sp>
      <p:sp>
        <p:nvSpPr>
          <p:cNvPr id="39" name="AutoShape 27"/>
          <p:cNvSpPr>
            <a:spLocks noChangeArrowheads="1"/>
          </p:cNvSpPr>
          <p:nvPr/>
        </p:nvSpPr>
        <p:spPr bwMode="auto">
          <a:xfrm>
            <a:off x="3786182" y="1214422"/>
            <a:ext cx="1403350" cy="857256"/>
          </a:xfrm>
          <a:prstGeom prst="wedgeRoundRectCallout">
            <a:avLst>
              <a:gd name="adj1" fmla="val -42080"/>
              <a:gd name="adj2" fmla="val 86875"/>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1200" dirty="0" smtClean="0">
                <a:solidFill>
                  <a:srgbClr val="0000FF"/>
                </a:solidFill>
              </a:rPr>
              <a:t>情報と情報の関連を通じて人と人のクラスタリングができる</a:t>
            </a:r>
            <a:endParaRPr lang="ja-JP" altLang="en-US" sz="1200" dirty="0">
              <a:solidFill>
                <a:srgbClr val="0000FF"/>
              </a:solidFill>
            </a:endParaRPr>
          </a:p>
        </p:txBody>
      </p:sp>
      <p:sp>
        <p:nvSpPr>
          <p:cNvPr id="40" name="AutoShape 27"/>
          <p:cNvSpPr>
            <a:spLocks noChangeArrowheads="1"/>
          </p:cNvSpPr>
          <p:nvPr/>
        </p:nvSpPr>
        <p:spPr bwMode="auto">
          <a:xfrm>
            <a:off x="142844" y="1142984"/>
            <a:ext cx="1403350" cy="857256"/>
          </a:xfrm>
          <a:prstGeom prst="wedgeRoundRectCallout">
            <a:avLst>
              <a:gd name="adj1" fmla="val -6786"/>
              <a:gd name="adj2" fmla="val 160949"/>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1200" dirty="0" smtClean="0">
                <a:solidFill>
                  <a:srgbClr val="0000FF"/>
                </a:solidFill>
              </a:rPr>
              <a:t>人と人の関連を通じて情報と情報のクラスタリングができる</a:t>
            </a:r>
            <a:endParaRPr lang="ja-JP" altLang="en-US" sz="1200" dirty="0">
              <a:solidFill>
                <a:srgbClr val="0000FF"/>
              </a:solidFill>
            </a:endParaRPr>
          </a:p>
        </p:txBody>
      </p:sp>
      <p:sp>
        <p:nvSpPr>
          <p:cNvPr id="41" name="AutoShape 27"/>
          <p:cNvSpPr>
            <a:spLocks noChangeArrowheads="1"/>
          </p:cNvSpPr>
          <p:nvPr/>
        </p:nvSpPr>
        <p:spPr bwMode="auto">
          <a:xfrm>
            <a:off x="2571736" y="5786454"/>
            <a:ext cx="1571636" cy="857256"/>
          </a:xfrm>
          <a:prstGeom prst="wedgeRoundRectCallout">
            <a:avLst>
              <a:gd name="adj1" fmla="val -21266"/>
              <a:gd name="adj2" fmla="val -101272"/>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1200" dirty="0" smtClean="0">
                <a:solidFill>
                  <a:srgbClr val="0000FF"/>
                </a:solidFill>
              </a:rPr>
              <a:t>複数のサービスが連携して、新たなサービスを形成</a:t>
            </a:r>
            <a:endParaRPr lang="ja-JP" altLang="en-US" sz="1200" dirty="0">
              <a:solidFill>
                <a:srgbClr val="0000FF"/>
              </a:solidFill>
            </a:endParaRPr>
          </a:p>
        </p:txBody>
      </p:sp>
      <p:sp>
        <p:nvSpPr>
          <p:cNvPr id="42" name="AutoShape 27"/>
          <p:cNvSpPr>
            <a:spLocks noChangeArrowheads="1"/>
          </p:cNvSpPr>
          <p:nvPr/>
        </p:nvSpPr>
        <p:spPr bwMode="auto">
          <a:xfrm>
            <a:off x="5143504" y="4929198"/>
            <a:ext cx="1571636" cy="714380"/>
          </a:xfrm>
          <a:prstGeom prst="wedgeRoundRectCallout">
            <a:avLst>
              <a:gd name="adj1" fmla="val -80256"/>
              <a:gd name="adj2" fmla="val -47939"/>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1200" dirty="0" smtClean="0">
                <a:solidFill>
                  <a:srgbClr val="0000FF"/>
                </a:solidFill>
              </a:rPr>
              <a:t>利用者は、自由にサービスを組み合せて利用</a:t>
            </a:r>
            <a:endParaRPr lang="ja-JP" altLang="en-US" sz="1200" dirty="0">
              <a:solidFill>
                <a:srgbClr val="0000FF"/>
              </a:solidFill>
            </a:endParaRPr>
          </a:p>
        </p:txBody>
      </p:sp>
      <p:sp>
        <p:nvSpPr>
          <p:cNvPr id="37" name="スライド番号プレースホルダ 36"/>
          <p:cNvSpPr>
            <a:spLocks noGrp="1"/>
          </p:cNvSpPr>
          <p:nvPr>
            <p:ph type="sldNum" sz="quarter" idx="11"/>
          </p:nvPr>
        </p:nvSpPr>
        <p:spPr/>
        <p:txBody>
          <a:bodyPr/>
          <a:lstStyle/>
          <a:p>
            <a:pPr>
              <a:defRPr/>
            </a:pPr>
            <a:fld id="{DFA1AA98-C5D7-43DB-8850-82B4698A43C7}" type="slidenum">
              <a:rPr lang="en-US" altLang="ja-JP" smtClean="0"/>
              <a:pPr>
                <a:defRPr/>
              </a:pPr>
              <a:t>10</a:t>
            </a:fld>
            <a:endParaRPr lang="en-US" altLang="ja-JP"/>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a:xfrm>
            <a:off x="142844" y="0"/>
            <a:ext cx="8507412" cy="1179513"/>
          </a:xfrm>
        </p:spPr>
        <p:txBody>
          <a:bodyPr>
            <a:normAutofit/>
          </a:bodyPr>
          <a:lstStyle/>
          <a:p>
            <a:r>
              <a:rPr lang="ja-JP" altLang="en-US" sz="3200" dirty="0" smtClean="0">
                <a:latin typeface="HG丸ｺﾞｼｯｸM-PRO" pitchFamily="50" charset="-128"/>
                <a:ea typeface="HG丸ｺﾞｼｯｸM-PRO" pitchFamily="50" charset="-128"/>
              </a:rPr>
              <a:t>情報探索サービスの将来像</a:t>
            </a:r>
            <a:r>
              <a:rPr lang="en-US" altLang="ja-JP" sz="3200" dirty="0" smtClean="0">
                <a:latin typeface="HG丸ｺﾞｼｯｸM-PRO" pitchFamily="50" charset="-128"/>
                <a:ea typeface="HG丸ｺﾞｼｯｸM-PRO" pitchFamily="50" charset="-128"/>
              </a:rPr>
              <a:t/>
            </a:r>
            <a:br>
              <a:rPr lang="en-US" altLang="ja-JP" sz="3200" dirty="0" smtClean="0">
                <a:latin typeface="HG丸ｺﾞｼｯｸM-PRO" pitchFamily="50" charset="-128"/>
                <a:ea typeface="HG丸ｺﾞｼｯｸM-PRO" pitchFamily="50" charset="-128"/>
              </a:rPr>
            </a:br>
            <a:r>
              <a:rPr lang="en-US" altLang="ja-JP" sz="2800" dirty="0" smtClean="0">
                <a:latin typeface="HG丸ｺﾞｼｯｸM-PRO" pitchFamily="50" charset="-128"/>
                <a:ea typeface="HG丸ｺﾞｼｯｸM-PRO" pitchFamily="50" charset="-128"/>
              </a:rPr>
              <a:t>(</a:t>
            </a:r>
            <a:r>
              <a:rPr lang="ja-JP" altLang="en-US" sz="2800" dirty="0" smtClean="0">
                <a:latin typeface="HG丸ｺﾞｼｯｸM-PRO" pitchFamily="50" charset="-128"/>
                <a:ea typeface="HG丸ｺﾞｼｯｸM-PRO" pitchFamily="50" charset="-128"/>
              </a:rPr>
              <a:t>クラウドの世界でのサービスの連携</a:t>
            </a:r>
            <a:r>
              <a:rPr lang="en-US" altLang="ja-JP" sz="2800" dirty="0" smtClean="0">
                <a:latin typeface="HG丸ｺﾞｼｯｸM-PRO" pitchFamily="50" charset="-128"/>
                <a:ea typeface="HG丸ｺﾞｼｯｸM-PRO" pitchFamily="50" charset="-128"/>
              </a:rPr>
              <a:t>)</a:t>
            </a:r>
            <a:endParaRPr lang="ja-JP" altLang="en-US" sz="2800" dirty="0" smtClean="0">
              <a:latin typeface="HG丸ｺﾞｼｯｸM-PRO" pitchFamily="50" charset="-128"/>
              <a:ea typeface="HG丸ｺﾞｼｯｸM-PRO" pitchFamily="50" charset="-128"/>
            </a:endParaRPr>
          </a:p>
        </p:txBody>
      </p:sp>
      <p:sp>
        <p:nvSpPr>
          <p:cNvPr id="69636" name="AutoShape 3"/>
          <p:cNvSpPr>
            <a:spLocks noChangeArrowheads="1"/>
          </p:cNvSpPr>
          <p:nvPr/>
        </p:nvSpPr>
        <p:spPr bwMode="auto">
          <a:xfrm>
            <a:off x="466725" y="3999230"/>
            <a:ext cx="5618163" cy="272415"/>
          </a:xfrm>
          <a:prstGeom prst="roundRect">
            <a:avLst>
              <a:gd name="adj" fmla="val 16667"/>
            </a:avLst>
          </a:prstGeom>
          <a:solidFill>
            <a:srgbClr val="E5FFFF"/>
          </a:solidFill>
          <a:ln w="3175" algn="ctr">
            <a:solidFill>
              <a:srgbClr val="3333CC"/>
            </a:solidFill>
            <a:round/>
            <a:headEnd/>
            <a:tailEnd/>
          </a:ln>
        </p:spPr>
        <p:txBody>
          <a:bodyPr anchor="ctr">
            <a:spAutoFit/>
          </a:bodyPr>
          <a:lstStyle/>
          <a:p>
            <a:endParaRPr lang="ja-JP" altLang="en-US"/>
          </a:p>
        </p:txBody>
      </p:sp>
      <p:sp>
        <p:nvSpPr>
          <p:cNvPr id="69637" name="Oval 4"/>
          <p:cNvSpPr>
            <a:spLocks noChangeArrowheads="1"/>
          </p:cNvSpPr>
          <p:nvPr/>
        </p:nvSpPr>
        <p:spPr bwMode="auto">
          <a:xfrm rot="-1045479">
            <a:off x="2306638" y="1179513"/>
            <a:ext cx="1982787" cy="4824412"/>
          </a:xfrm>
          <a:prstGeom prst="ellipse">
            <a:avLst/>
          </a:prstGeom>
          <a:gradFill rotWithShape="1">
            <a:gsLst>
              <a:gs pos="0">
                <a:schemeClr val="bg1">
                  <a:alpha val="46999"/>
                </a:schemeClr>
              </a:gs>
              <a:gs pos="100000">
                <a:srgbClr val="FFFF99">
                  <a:alpha val="48000"/>
                </a:srgbClr>
              </a:gs>
            </a:gsLst>
            <a:path path="shape">
              <a:fillToRect l="50000" t="50000" r="50000" b="50000"/>
            </a:path>
          </a:gradFill>
          <a:ln w="9525" algn="ctr">
            <a:solidFill>
              <a:schemeClr val="tx1"/>
            </a:solidFill>
            <a:round/>
            <a:headEnd/>
            <a:tailEnd/>
          </a:ln>
        </p:spPr>
        <p:txBody>
          <a:bodyPr/>
          <a:lstStyle/>
          <a:p>
            <a:endParaRPr lang="ja-JP" altLang="ja-JP" b="0"/>
          </a:p>
        </p:txBody>
      </p:sp>
      <p:sp>
        <p:nvSpPr>
          <p:cNvPr id="69638" name="Oval 5"/>
          <p:cNvSpPr>
            <a:spLocks noChangeArrowheads="1"/>
          </p:cNvSpPr>
          <p:nvPr/>
        </p:nvSpPr>
        <p:spPr bwMode="auto">
          <a:xfrm rot="1642690">
            <a:off x="9396413" y="1052513"/>
            <a:ext cx="855662" cy="1255712"/>
          </a:xfrm>
          <a:prstGeom prst="ellipse">
            <a:avLst/>
          </a:prstGeom>
          <a:gradFill rotWithShape="1">
            <a:gsLst>
              <a:gs pos="0">
                <a:schemeClr val="bg1">
                  <a:alpha val="48000"/>
                </a:schemeClr>
              </a:gs>
              <a:gs pos="100000">
                <a:srgbClr val="99FF99">
                  <a:alpha val="45000"/>
                </a:srgbClr>
              </a:gs>
            </a:gsLst>
            <a:path path="shape">
              <a:fillToRect l="50000" t="50000" r="50000" b="50000"/>
            </a:path>
          </a:gradFill>
          <a:ln w="9525" algn="ctr">
            <a:solidFill>
              <a:schemeClr val="tx1"/>
            </a:solidFill>
            <a:round/>
            <a:headEnd/>
            <a:tailEnd/>
          </a:ln>
        </p:spPr>
        <p:txBody>
          <a:bodyPr/>
          <a:lstStyle/>
          <a:p>
            <a:endParaRPr lang="ja-JP" altLang="ja-JP" b="0"/>
          </a:p>
        </p:txBody>
      </p:sp>
      <p:cxnSp>
        <p:nvCxnSpPr>
          <p:cNvPr id="69639" name="AutoShape 6"/>
          <p:cNvCxnSpPr>
            <a:cxnSpLocks noChangeShapeType="1"/>
          </p:cNvCxnSpPr>
          <p:nvPr/>
        </p:nvCxnSpPr>
        <p:spPr bwMode="auto">
          <a:xfrm rot="5400000" flipH="1">
            <a:off x="8766175" y="2332038"/>
            <a:ext cx="1622425" cy="73025"/>
          </a:xfrm>
          <a:prstGeom prst="curvedConnector3">
            <a:avLst>
              <a:gd name="adj1" fmla="val 50194"/>
            </a:avLst>
          </a:prstGeom>
          <a:noFill/>
          <a:ln w="12700">
            <a:solidFill>
              <a:srgbClr val="FF0000"/>
            </a:solidFill>
            <a:round/>
            <a:headEnd/>
            <a:tailEnd type="triangle" w="med" len="med"/>
          </a:ln>
        </p:spPr>
      </p:cxnSp>
      <p:sp>
        <p:nvSpPr>
          <p:cNvPr id="1096711" name="Oval 7"/>
          <p:cNvSpPr>
            <a:spLocks noChangeArrowheads="1"/>
          </p:cNvSpPr>
          <p:nvPr/>
        </p:nvSpPr>
        <p:spPr bwMode="auto">
          <a:xfrm>
            <a:off x="6840537" y="1714488"/>
            <a:ext cx="2303463" cy="4087827"/>
          </a:xfrm>
          <a:prstGeom prst="ellipse">
            <a:avLst/>
          </a:prstGeom>
          <a:gradFill rotWithShape="1">
            <a:gsLst>
              <a:gs pos="0">
                <a:srgbClr val="3366FF">
                  <a:gamma/>
                  <a:tint val="0"/>
                  <a:invGamma/>
                </a:srgbClr>
              </a:gs>
              <a:gs pos="100000">
                <a:srgbClr val="3366FF"/>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r>
              <a:rPr lang="ja-JP" altLang="en-US" sz="1200"/>
              <a:t>ユーザ群</a:t>
            </a:r>
          </a:p>
        </p:txBody>
      </p:sp>
      <p:sp>
        <p:nvSpPr>
          <p:cNvPr id="69641" name="Oval 8"/>
          <p:cNvSpPr>
            <a:spLocks noChangeArrowheads="1"/>
          </p:cNvSpPr>
          <p:nvPr/>
        </p:nvSpPr>
        <p:spPr bwMode="auto">
          <a:xfrm>
            <a:off x="9756775" y="3500438"/>
            <a:ext cx="1584325" cy="411162"/>
          </a:xfrm>
          <a:prstGeom prst="ellipse">
            <a:avLst/>
          </a:prstGeom>
          <a:gradFill rotWithShape="1">
            <a:gsLst>
              <a:gs pos="0">
                <a:srgbClr val="FFFFFF"/>
              </a:gs>
              <a:gs pos="100000">
                <a:srgbClr val="33CCCC"/>
              </a:gs>
            </a:gsLst>
            <a:path path="shape">
              <a:fillToRect l="50000" t="50000" r="50000" b="50000"/>
            </a:path>
          </a:gradFill>
          <a:ln w="9525" algn="ctr">
            <a:solidFill>
              <a:schemeClr val="tx1"/>
            </a:solidFill>
            <a:round/>
            <a:headEnd/>
            <a:tailEnd/>
          </a:ln>
        </p:spPr>
        <p:txBody>
          <a:bodyPr wrap="none" anchor="ctr"/>
          <a:lstStyle/>
          <a:p>
            <a:r>
              <a:rPr lang="en-US" altLang="ja-JP" sz="900" b="0"/>
              <a:t>NII GeNii</a:t>
            </a:r>
          </a:p>
        </p:txBody>
      </p:sp>
      <p:sp>
        <p:nvSpPr>
          <p:cNvPr id="69642" name="AutoShape 9"/>
          <p:cNvSpPr>
            <a:spLocks noChangeArrowheads="1"/>
          </p:cNvSpPr>
          <p:nvPr/>
        </p:nvSpPr>
        <p:spPr bwMode="auto">
          <a:xfrm>
            <a:off x="539750" y="1557338"/>
            <a:ext cx="3673475" cy="2376487"/>
          </a:xfrm>
          <a:prstGeom prst="cloudCallout">
            <a:avLst>
              <a:gd name="adj1" fmla="val -40708"/>
              <a:gd name="adj2" fmla="val 35639"/>
            </a:avLst>
          </a:prstGeom>
          <a:gradFill rotWithShape="1">
            <a:gsLst>
              <a:gs pos="0">
                <a:schemeClr val="bg1"/>
              </a:gs>
              <a:gs pos="100000">
                <a:srgbClr val="99FF99"/>
              </a:gs>
            </a:gsLst>
            <a:path path="rect">
              <a:fillToRect l="50000" t="50000" r="50000" b="50000"/>
            </a:path>
          </a:gradFill>
          <a:ln w="12700">
            <a:solidFill>
              <a:srgbClr val="6699FF"/>
            </a:solidFill>
            <a:round/>
            <a:headEnd/>
            <a:tailEnd/>
          </a:ln>
        </p:spPr>
        <p:txBody>
          <a:bodyPr anchor="ctr"/>
          <a:lstStyle/>
          <a:p>
            <a:endParaRPr lang="ja-JP" altLang="ja-JP"/>
          </a:p>
        </p:txBody>
      </p:sp>
      <p:sp>
        <p:nvSpPr>
          <p:cNvPr id="69643" name="Rectangle 10"/>
          <p:cNvSpPr>
            <a:spLocks noChangeArrowheads="1"/>
          </p:cNvSpPr>
          <p:nvPr/>
        </p:nvSpPr>
        <p:spPr bwMode="auto">
          <a:xfrm>
            <a:off x="785786" y="1500174"/>
            <a:ext cx="1011815" cy="338554"/>
          </a:xfrm>
          <a:prstGeom prst="rect">
            <a:avLst/>
          </a:prstGeom>
          <a:noFill/>
          <a:ln w="38100" algn="ctr">
            <a:noFill/>
            <a:miter lim="800000"/>
            <a:headEnd/>
            <a:tailEnd/>
          </a:ln>
        </p:spPr>
        <p:txBody>
          <a:bodyPr wrap="none">
            <a:spAutoFit/>
          </a:bodyPr>
          <a:lstStyle/>
          <a:p>
            <a:r>
              <a:rPr lang="ja-JP" altLang="en-US" sz="1600">
                <a:solidFill>
                  <a:srgbClr val="008000"/>
                </a:solidFill>
              </a:rPr>
              <a:t>クラウド</a:t>
            </a:r>
          </a:p>
        </p:txBody>
      </p:sp>
      <p:sp>
        <p:nvSpPr>
          <p:cNvPr id="69644" name="AutoShape 11"/>
          <p:cNvSpPr>
            <a:spLocks noChangeArrowheads="1"/>
          </p:cNvSpPr>
          <p:nvPr/>
        </p:nvSpPr>
        <p:spPr bwMode="auto">
          <a:xfrm>
            <a:off x="684213" y="3716338"/>
            <a:ext cx="4321175" cy="2809875"/>
          </a:xfrm>
          <a:prstGeom prst="cloudCallout">
            <a:avLst>
              <a:gd name="adj1" fmla="val -27111"/>
              <a:gd name="adj2" fmla="val 37852"/>
            </a:avLst>
          </a:prstGeom>
          <a:gradFill rotWithShape="1">
            <a:gsLst>
              <a:gs pos="0">
                <a:schemeClr val="bg1"/>
              </a:gs>
              <a:gs pos="100000">
                <a:srgbClr val="99FF99"/>
              </a:gs>
            </a:gsLst>
            <a:path path="rect">
              <a:fillToRect l="50000" t="50000" r="50000" b="50000"/>
            </a:path>
          </a:gradFill>
          <a:ln w="12700">
            <a:solidFill>
              <a:srgbClr val="6699FF"/>
            </a:solidFill>
            <a:round/>
            <a:headEnd/>
            <a:tailEnd/>
          </a:ln>
        </p:spPr>
        <p:txBody>
          <a:bodyPr anchor="ctr"/>
          <a:lstStyle/>
          <a:p>
            <a:endParaRPr lang="ja-JP" altLang="ja-JP"/>
          </a:p>
        </p:txBody>
      </p:sp>
      <p:sp>
        <p:nvSpPr>
          <p:cNvPr id="69645" name="Rectangle 12"/>
          <p:cNvSpPr>
            <a:spLocks noChangeArrowheads="1"/>
          </p:cNvSpPr>
          <p:nvPr/>
        </p:nvSpPr>
        <p:spPr bwMode="auto">
          <a:xfrm>
            <a:off x="819656" y="5516563"/>
            <a:ext cx="1011815" cy="338554"/>
          </a:xfrm>
          <a:prstGeom prst="rect">
            <a:avLst/>
          </a:prstGeom>
          <a:noFill/>
          <a:ln w="38100" algn="ctr">
            <a:noFill/>
            <a:miter lim="800000"/>
            <a:headEnd/>
            <a:tailEnd/>
          </a:ln>
        </p:spPr>
        <p:txBody>
          <a:bodyPr wrap="none">
            <a:spAutoFit/>
          </a:bodyPr>
          <a:lstStyle/>
          <a:p>
            <a:r>
              <a:rPr lang="ja-JP" altLang="en-US" sz="1600">
                <a:solidFill>
                  <a:srgbClr val="008000"/>
                </a:solidFill>
              </a:rPr>
              <a:t>クラウド</a:t>
            </a:r>
          </a:p>
        </p:txBody>
      </p:sp>
      <p:sp>
        <p:nvSpPr>
          <p:cNvPr id="69646" name="Oval 13"/>
          <p:cNvSpPr>
            <a:spLocks noChangeArrowheads="1"/>
          </p:cNvSpPr>
          <p:nvPr/>
        </p:nvSpPr>
        <p:spPr bwMode="auto">
          <a:xfrm rot="-2306923">
            <a:off x="1331913" y="2349500"/>
            <a:ext cx="1655762" cy="2879725"/>
          </a:xfrm>
          <a:prstGeom prst="ellipse">
            <a:avLst/>
          </a:prstGeom>
          <a:gradFill rotWithShape="1">
            <a:gsLst>
              <a:gs pos="0">
                <a:srgbClr val="FFFFFF">
                  <a:alpha val="53000"/>
                </a:srgbClr>
              </a:gs>
              <a:gs pos="100000">
                <a:srgbClr val="FF99CC">
                  <a:alpha val="51999"/>
                </a:srgbClr>
              </a:gs>
            </a:gsLst>
            <a:path path="shape">
              <a:fillToRect l="50000" t="50000" r="50000" b="50000"/>
            </a:path>
          </a:gradFill>
          <a:ln w="9525" algn="ctr">
            <a:solidFill>
              <a:schemeClr val="tx1"/>
            </a:solidFill>
            <a:round/>
            <a:headEnd/>
            <a:tailEnd/>
          </a:ln>
        </p:spPr>
        <p:txBody>
          <a:bodyPr wrap="none" anchor="ctr"/>
          <a:lstStyle/>
          <a:p>
            <a:endParaRPr lang="ja-JP" altLang="ja-JP" sz="1200"/>
          </a:p>
        </p:txBody>
      </p:sp>
      <p:sp>
        <p:nvSpPr>
          <p:cNvPr id="69647" name="Oval 14"/>
          <p:cNvSpPr>
            <a:spLocks noChangeArrowheads="1"/>
          </p:cNvSpPr>
          <p:nvPr/>
        </p:nvSpPr>
        <p:spPr bwMode="auto">
          <a:xfrm>
            <a:off x="971550" y="1989138"/>
            <a:ext cx="3095625" cy="1295400"/>
          </a:xfrm>
          <a:prstGeom prst="ellipse">
            <a:avLst/>
          </a:prstGeom>
          <a:gradFill rotWithShape="1">
            <a:gsLst>
              <a:gs pos="0">
                <a:srgbClr val="FFFFFF">
                  <a:alpha val="53000"/>
                </a:srgbClr>
              </a:gs>
              <a:gs pos="100000">
                <a:srgbClr val="FF99CC">
                  <a:alpha val="51999"/>
                </a:srgbClr>
              </a:gs>
            </a:gsLst>
            <a:path path="shape">
              <a:fillToRect l="50000" t="50000" r="50000" b="50000"/>
            </a:path>
          </a:gradFill>
          <a:ln w="9525" algn="ctr">
            <a:solidFill>
              <a:schemeClr val="tx1"/>
            </a:solidFill>
            <a:round/>
            <a:headEnd/>
            <a:tailEnd/>
          </a:ln>
        </p:spPr>
        <p:txBody>
          <a:bodyPr wrap="none" anchor="ctr"/>
          <a:lstStyle/>
          <a:p>
            <a:endParaRPr lang="ja-JP" altLang="ja-JP" sz="1200"/>
          </a:p>
        </p:txBody>
      </p:sp>
      <p:sp>
        <p:nvSpPr>
          <p:cNvPr id="1096720" name="Oval 16"/>
          <p:cNvSpPr>
            <a:spLocks noChangeArrowheads="1"/>
          </p:cNvSpPr>
          <p:nvPr/>
        </p:nvSpPr>
        <p:spPr bwMode="auto">
          <a:xfrm>
            <a:off x="6732588" y="2205038"/>
            <a:ext cx="2087562" cy="3938606"/>
          </a:xfrm>
          <a:prstGeom prst="ellipse">
            <a:avLst/>
          </a:prstGeom>
          <a:gradFill rotWithShape="1">
            <a:gsLst>
              <a:gs pos="0">
                <a:srgbClr val="3366FF">
                  <a:gamma/>
                  <a:tint val="0"/>
                  <a:invGamma/>
                </a:srgbClr>
              </a:gs>
              <a:gs pos="100000">
                <a:srgbClr val="3366FF"/>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r>
              <a:rPr lang="ja-JP" altLang="en-US" sz="1200"/>
              <a:t>ユーザ群</a:t>
            </a:r>
          </a:p>
        </p:txBody>
      </p:sp>
      <p:sp>
        <p:nvSpPr>
          <p:cNvPr id="69650" name="Oval 17"/>
          <p:cNvSpPr>
            <a:spLocks noChangeArrowheads="1"/>
          </p:cNvSpPr>
          <p:nvPr/>
        </p:nvSpPr>
        <p:spPr bwMode="auto">
          <a:xfrm>
            <a:off x="1476375" y="4365625"/>
            <a:ext cx="3095625" cy="1295400"/>
          </a:xfrm>
          <a:prstGeom prst="ellipse">
            <a:avLst/>
          </a:prstGeom>
          <a:gradFill rotWithShape="1">
            <a:gsLst>
              <a:gs pos="0">
                <a:srgbClr val="FFFFFF">
                  <a:alpha val="53000"/>
                </a:srgbClr>
              </a:gs>
              <a:gs pos="100000">
                <a:srgbClr val="FF99CC">
                  <a:alpha val="51999"/>
                </a:srgbClr>
              </a:gs>
            </a:gsLst>
            <a:path path="shape">
              <a:fillToRect l="50000" t="50000" r="50000" b="50000"/>
            </a:path>
          </a:gradFill>
          <a:ln w="9525" algn="ctr">
            <a:solidFill>
              <a:schemeClr val="tx1"/>
            </a:solidFill>
            <a:round/>
            <a:headEnd/>
            <a:tailEnd/>
          </a:ln>
        </p:spPr>
        <p:txBody>
          <a:bodyPr wrap="none" anchor="ctr"/>
          <a:lstStyle/>
          <a:p>
            <a:endParaRPr lang="ja-JP" altLang="ja-JP" sz="1200"/>
          </a:p>
        </p:txBody>
      </p:sp>
      <p:sp>
        <p:nvSpPr>
          <p:cNvPr id="69660" name="AutoShape 27"/>
          <p:cNvSpPr>
            <a:spLocks noChangeArrowheads="1"/>
          </p:cNvSpPr>
          <p:nvPr/>
        </p:nvSpPr>
        <p:spPr bwMode="auto">
          <a:xfrm>
            <a:off x="10001288" y="500042"/>
            <a:ext cx="1403350" cy="649287"/>
          </a:xfrm>
          <a:prstGeom prst="wedgeRoundRectCallout">
            <a:avLst>
              <a:gd name="adj1" fmla="val 36653"/>
              <a:gd name="adj2" fmla="val 189366"/>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1200" dirty="0">
                <a:solidFill>
                  <a:srgbClr val="0000FF"/>
                </a:solidFill>
              </a:rPr>
              <a:t>人と人、人と情報の関連で情報をクラスタリング</a:t>
            </a:r>
          </a:p>
        </p:txBody>
      </p:sp>
      <p:sp>
        <p:nvSpPr>
          <p:cNvPr id="69661" name="AutoShape 28"/>
          <p:cNvSpPr>
            <a:spLocks noChangeArrowheads="1"/>
          </p:cNvSpPr>
          <p:nvPr/>
        </p:nvSpPr>
        <p:spPr bwMode="auto">
          <a:xfrm>
            <a:off x="4286248" y="3357562"/>
            <a:ext cx="2735873" cy="288925"/>
          </a:xfrm>
          <a:prstGeom prst="leftRightArrow">
            <a:avLst>
              <a:gd name="adj1" fmla="val 50000"/>
              <a:gd name="adj2" fmla="val 192418"/>
            </a:avLst>
          </a:prstGeom>
          <a:solidFill>
            <a:srgbClr val="99FF99"/>
          </a:solidFill>
          <a:ln w="38100" algn="ctr">
            <a:solidFill>
              <a:srgbClr val="6699FF"/>
            </a:solidFill>
            <a:miter lim="800000"/>
            <a:headEnd/>
            <a:tailEnd/>
          </a:ln>
        </p:spPr>
        <p:txBody>
          <a:bodyPr wrap="none" anchor="ctr"/>
          <a:lstStyle/>
          <a:p>
            <a:endParaRPr lang="ja-JP" altLang="en-US"/>
          </a:p>
        </p:txBody>
      </p:sp>
      <p:sp>
        <p:nvSpPr>
          <p:cNvPr id="69662" name="AutoShape 29"/>
          <p:cNvSpPr>
            <a:spLocks noChangeArrowheads="1"/>
          </p:cNvSpPr>
          <p:nvPr/>
        </p:nvSpPr>
        <p:spPr bwMode="auto">
          <a:xfrm>
            <a:off x="6000760" y="4214818"/>
            <a:ext cx="1350952" cy="288925"/>
          </a:xfrm>
          <a:prstGeom prst="leftRightArrow">
            <a:avLst>
              <a:gd name="adj1" fmla="val 50000"/>
              <a:gd name="adj2" fmla="val 192418"/>
            </a:avLst>
          </a:prstGeom>
          <a:solidFill>
            <a:srgbClr val="99FF99"/>
          </a:solidFill>
          <a:ln w="38100" algn="ctr">
            <a:solidFill>
              <a:srgbClr val="6699FF"/>
            </a:solidFill>
            <a:miter lim="800000"/>
            <a:headEnd/>
            <a:tailEnd/>
          </a:ln>
        </p:spPr>
        <p:txBody>
          <a:bodyPr wrap="none" anchor="ctr"/>
          <a:lstStyle/>
          <a:p>
            <a:endParaRPr lang="ja-JP" altLang="en-US"/>
          </a:p>
        </p:txBody>
      </p:sp>
      <p:sp>
        <p:nvSpPr>
          <p:cNvPr id="69663" name="AutoShape 30"/>
          <p:cNvSpPr>
            <a:spLocks noChangeArrowheads="1"/>
          </p:cNvSpPr>
          <p:nvPr/>
        </p:nvSpPr>
        <p:spPr bwMode="auto">
          <a:xfrm>
            <a:off x="9144000" y="0"/>
            <a:ext cx="1152525" cy="649287"/>
          </a:xfrm>
          <a:prstGeom prst="wedgeRoundRectCallout">
            <a:avLst>
              <a:gd name="adj1" fmla="val 81403"/>
              <a:gd name="adj2" fmla="val -10148"/>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1200" dirty="0">
                <a:solidFill>
                  <a:srgbClr val="0000FF"/>
                </a:solidFill>
              </a:rPr>
              <a:t>人と人の関連で情報をクラスタリング</a:t>
            </a:r>
          </a:p>
        </p:txBody>
      </p:sp>
      <p:sp>
        <p:nvSpPr>
          <p:cNvPr id="69666" name="Rectangle 33"/>
          <p:cNvSpPr>
            <a:spLocks noChangeArrowheads="1"/>
          </p:cNvSpPr>
          <p:nvPr/>
        </p:nvSpPr>
        <p:spPr bwMode="auto">
          <a:xfrm>
            <a:off x="1322687" y="3573463"/>
            <a:ext cx="1218603" cy="338554"/>
          </a:xfrm>
          <a:prstGeom prst="rect">
            <a:avLst/>
          </a:prstGeom>
          <a:noFill/>
          <a:ln w="38100" algn="ctr">
            <a:noFill/>
            <a:miter lim="800000"/>
            <a:headEnd/>
            <a:tailEnd/>
          </a:ln>
        </p:spPr>
        <p:txBody>
          <a:bodyPr wrap="none">
            <a:spAutoFit/>
          </a:bodyPr>
          <a:lstStyle/>
          <a:p>
            <a:r>
              <a:rPr lang="ja-JP" altLang="en-US" sz="1600">
                <a:solidFill>
                  <a:srgbClr val="008000"/>
                </a:solidFill>
              </a:rPr>
              <a:t>サービス群</a:t>
            </a:r>
          </a:p>
        </p:txBody>
      </p:sp>
      <p:sp>
        <p:nvSpPr>
          <p:cNvPr id="69667" name="Rectangle 34"/>
          <p:cNvSpPr>
            <a:spLocks noChangeArrowheads="1"/>
          </p:cNvSpPr>
          <p:nvPr/>
        </p:nvSpPr>
        <p:spPr bwMode="auto">
          <a:xfrm>
            <a:off x="1610024" y="5157788"/>
            <a:ext cx="1218603" cy="338554"/>
          </a:xfrm>
          <a:prstGeom prst="rect">
            <a:avLst/>
          </a:prstGeom>
          <a:noFill/>
          <a:ln w="38100" algn="ctr">
            <a:noFill/>
            <a:miter lim="800000"/>
            <a:headEnd/>
            <a:tailEnd/>
          </a:ln>
        </p:spPr>
        <p:txBody>
          <a:bodyPr wrap="none">
            <a:spAutoFit/>
          </a:bodyPr>
          <a:lstStyle/>
          <a:p>
            <a:r>
              <a:rPr lang="ja-JP" altLang="en-US" sz="1600">
                <a:solidFill>
                  <a:srgbClr val="008000"/>
                </a:solidFill>
              </a:rPr>
              <a:t>サービス群</a:t>
            </a:r>
          </a:p>
        </p:txBody>
      </p:sp>
      <p:pic>
        <p:nvPicPr>
          <p:cNvPr id="69668" name="Picture 35" descr="MCj02320470000[1]"/>
          <p:cNvPicPr>
            <a:picLocks noChangeAspect="1" noChangeArrowheads="1"/>
          </p:cNvPicPr>
          <p:nvPr/>
        </p:nvPicPr>
        <p:blipFill>
          <a:blip r:embed="rId3" cstate="print"/>
          <a:srcRect/>
          <a:stretch>
            <a:fillRect/>
          </a:stretch>
        </p:blipFill>
        <p:spPr bwMode="auto">
          <a:xfrm>
            <a:off x="7786710" y="2357430"/>
            <a:ext cx="517525" cy="485775"/>
          </a:xfrm>
          <a:prstGeom prst="rect">
            <a:avLst/>
          </a:prstGeom>
          <a:noFill/>
          <a:ln w="9525">
            <a:noFill/>
            <a:miter lim="800000"/>
            <a:headEnd/>
            <a:tailEnd/>
          </a:ln>
        </p:spPr>
      </p:pic>
      <p:pic>
        <p:nvPicPr>
          <p:cNvPr id="69669" name="Picture 36" descr="MCj02320470000[1]"/>
          <p:cNvPicPr>
            <a:picLocks noChangeAspect="1" noChangeArrowheads="1"/>
          </p:cNvPicPr>
          <p:nvPr/>
        </p:nvPicPr>
        <p:blipFill>
          <a:blip r:embed="rId3" cstate="print"/>
          <a:srcRect/>
          <a:stretch>
            <a:fillRect/>
          </a:stretch>
        </p:blipFill>
        <p:spPr bwMode="auto">
          <a:xfrm>
            <a:off x="8101013" y="1557338"/>
            <a:ext cx="517525" cy="485775"/>
          </a:xfrm>
          <a:prstGeom prst="rect">
            <a:avLst/>
          </a:prstGeom>
          <a:noFill/>
          <a:ln w="9525">
            <a:noFill/>
            <a:miter lim="800000"/>
            <a:headEnd/>
            <a:tailEnd/>
          </a:ln>
        </p:spPr>
      </p:pic>
      <p:sp>
        <p:nvSpPr>
          <p:cNvPr id="38" name="AutoShape 72"/>
          <p:cNvSpPr>
            <a:spLocks noChangeArrowheads="1"/>
          </p:cNvSpPr>
          <p:nvPr/>
        </p:nvSpPr>
        <p:spPr bwMode="auto">
          <a:xfrm>
            <a:off x="4755241" y="5929330"/>
            <a:ext cx="3011824" cy="777061"/>
          </a:xfrm>
          <a:prstGeom prst="horizontalScroll">
            <a:avLst>
              <a:gd name="adj" fmla="val 12500"/>
            </a:avLst>
          </a:prstGeom>
          <a:gradFill rotWithShape="1">
            <a:gsLst>
              <a:gs pos="0">
                <a:srgbClr val="FFFF66"/>
              </a:gs>
              <a:gs pos="100000">
                <a:schemeClr val="bg1"/>
              </a:gs>
            </a:gsLst>
            <a:lin ang="0" scaled="1"/>
          </a:gradFill>
          <a:ln w="9525">
            <a:solidFill>
              <a:schemeClr val="tx1"/>
            </a:solidFill>
            <a:round/>
            <a:headEnd/>
            <a:tailEnd/>
          </a:ln>
        </p:spPr>
        <p:txBody>
          <a:bodyPr wrap="none" anchor="ctr">
            <a:spAutoFit/>
          </a:bodyPr>
          <a:lstStyle/>
          <a:p>
            <a:r>
              <a:rPr lang="ja-JP" altLang="en-US" sz="1600" dirty="0" smtClean="0">
                <a:solidFill>
                  <a:srgbClr val="0000FF"/>
                </a:solidFill>
              </a:rPr>
              <a:t>利用者は、情報、サービスの</a:t>
            </a:r>
            <a:endParaRPr lang="en-US" altLang="ja-JP" sz="1600" dirty="0" smtClean="0">
              <a:solidFill>
                <a:srgbClr val="0000FF"/>
              </a:solidFill>
            </a:endParaRPr>
          </a:p>
          <a:p>
            <a:r>
              <a:rPr lang="ja-JP" altLang="en-US" sz="1600" dirty="0" smtClean="0">
                <a:solidFill>
                  <a:srgbClr val="0000FF"/>
                </a:solidFill>
              </a:rPr>
              <a:t>所在場所を意識せず利用</a:t>
            </a:r>
          </a:p>
        </p:txBody>
      </p:sp>
      <p:sp>
        <p:nvSpPr>
          <p:cNvPr id="41" name="AutoShape 27"/>
          <p:cNvSpPr>
            <a:spLocks noChangeArrowheads="1"/>
          </p:cNvSpPr>
          <p:nvPr/>
        </p:nvSpPr>
        <p:spPr bwMode="auto">
          <a:xfrm>
            <a:off x="2571736" y="5786454"/>
            <a:ext cx="1571636" cy="857256"/>
          </a:xfrm>
          <a:prstGeom prst="wedgeRoundRectCallout">
            <a:avLst>
              <a:gd name="adj1" fmla="val -41583"/>
              <a:gd name="adj2" fmla="val -80955"/>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1200" dirty="0" smtClean="0">
                <a:solidFill>
                  <a:srgbClr val="0000FF"/>
                </a:solidFill>
              </a:rPr>
              <a:t>複数のサービスが連携して、新たなサービスを形成</a:t>
            </a:r>
            <a:endParaRPr lang="ja-JP" altLang="en-US" sz="1200" dirty="0">
              <a:solidFill>
                <a:srgbClr val="0000FF"/>
              </a:solidFill>
            </a:endParaRPr>
          </a:p>
        </p:txBody>
      </p:sp>
      <p:sp>
        <p:nvSpPr>
          <p:cNvPr id="42" name="AutoShape 27"/>
          <p:cNvSpPr>
            <a:spLocks noChangeArrowheads="1"/>
          </p:cNvSpPr>
          <p:nvPr/>
        </p:nvSpPr>
        <p:spPr bwMode="auto">
          <a:xfrm>
            <a:off x="7143768" y="5214950"/>
            <a:ext cx="1571636" cy="714380"/>
          </a:xfrm>
          <a:prstGeom prst="wedgeRoundRectCallout">
            <a:avLst>
              <a:gd name="adj1" fmla="val 8834"/>
              <a:gd name="adj2" fmla="val -102605"/>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1200" dirty="0" smtClean="0">
                <a:solidFill>
                  <a:srgbClr val="0000FF"/>
                </a:solidFill>
              </a:rPr>
              <a:t>利用者は、自由にサービスを組み合せて利用</a:t>
            </a:r>
            <a:endParaRPr lang="ja-JP" altLang="en-US" sz="1200" dirty="0">
              <a:solidFill>
                <a:srgbClr val="0000FF"/>
              </a:solidFill>
            </a:endParaRPr>
          </a:p>
        </p:txBody>
      </p:sp>
      <p:cxnSp>
        <p:nvCxnSpPr>
          <p:cNvPr id="59" name="直線矢印コネクタ 58"/>
          <p:cNvCxnSpPr>
            <a:stCxn id="58" idx="0"/>
            <a:endCxn id="56" idx="4"/>
          </p:cNvCxnSpPr>
          <p:nvPr/>
        </p:nvCxnSpPr>
        <p:spPr>
          <a:xfrm rot="16200000" flipV="1">
            <a:off x="3196819" y="1696628"/>
            <a:ext cx="1785950" cy="253604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58" idx="0"/>
            <a:endCxn id="57" idx="4"/>
          </p:cNvCxnSpPr>
          <p:nvPr/>
        </p:nvCxnSpPr>
        <p:spPr>
          <a:xfrm rot="5400000" flipH="1" flipV="1">
            <a:off x="4625578" y="3018232"/>
            <a:ext cx="1571636" cy="10715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stCxn id="58" idx="2"/>
            <a:endCxn id="1096735" idx="6"/>
          </p:cNvCxnSpPr>
          <p:nvPr/>
        </p:nvCxnSpPr>
        <p:spPr>
          <a:xfrm rot="10800000">
            <a:off x="2512988" y="2964653"/>
            <a:ext cx="1844699" cy="135732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stCxn id="58" idx="1"/>
            <a:endCxn id="51" idx="4"/>
          </p:cNvCxnSpPr>
          <p:nvPr/>
        </p:nvCxnSpPr>
        <p:spPr>
          <a:xfrm rot="16200000" flipV="1">
            <a:off x="3757489" y="3100503"/>
            <a:ext cx="850384" cy="93587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stCxn id="58" idx="2"/>
            <a:endCxn id="50" idx="7"/>
          </p:cNvCxnSpPr>
          <p:nvPr/>
        </p:nvCxnSpPr>
        <p:spPr>
          <a:xfrm rot="10800000" flipV="1">
            <a:off x="2236956" y="4321974"/>
            <a:ext cx="2120730" cy="96800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a:stCxn id="58" idx="3"/>
          </p:cNvCxnSpPr>
          <p:nvPr/>
        </p:nvCxnSpPr>
        <p:spPr>
          <a:xfrm rot="5400000">
            <a:off x="4364712" y="4643292"/>
            <a:ext cx="278880" cy="29293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stCxn id="58" idx="4"/>
            <a:endCxn id="54" idx="0"/>
          </p:cNvCxnSpPr>
          <p:nvPr/>
        </p:nvCxnSpPr>
        <p:spPr>
          <a:xfrm rot="16200000" flipH="1">
            <a:off x="5697148" y="4446991"/>
            <a:ext cx="142876" cy="82153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a:stCxn id="58" idx="0"/>
            <a:endCxn id="55" idx="4"/>
          </p:cNvCxnSpPr>
          <p:nvPr/>
        </p:nvCxnSpPr>
        <p:spPr>
          <a:xfrm rot="5400000" flipH="1" flipV="1">
            <a:off x="5304239" y="3411141"/>
            <a:ext cx="500066" cy="39290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5" name="AutoShape 29"/>
          <p:cNvSpPr>
            <a:spLocks noChangeArrowheads="1"/>
          </p:cNvSpPr>
          <p:nvPr/>
        </p:nvSpPr>
        <p:spPr bwMode="auto">
          <a:xfrm>
            <a:off x="6500826" y="2928934"/>
            <a:ext cx="1350952" cy="288925"/>
          </a:xfrm>
          <a:prstGeom prst="leftRightArrow">
            <a:avLst>
              <a:gd name="adj1" fmla="val 50000"/>
              <a:gd name="adj2" fmla="val 192418"/>
            </a:avLst>
          </a:prstGeom>
          <a:solidFill>
            <a:srgbClr val="99FF99"/>
          </a:solidFill>
          <a:ln w="38100" algn="ctr">
            <a:solidFill>
              <a:srgbClr val="6699FF"/>
            </a:solidFill>
            <a:miter lim="800000"/>
            <a:headEnd/>
            <a:tailEnd/>
          </a:ln>
        </p:spPr>
        <p:txBody>
          <a:bodyPr wrap="none" anchor="ctr"/>
          <a:lstStyle/>
          <a:p>
            <a:endParaRPr lang="ja-JP" altLang="en-US"/>
          </a:p>
        </p:txBody>
      </p:sp>
      <p:sp>
        <p:nvSpPr>
          <p:cNvPr id="1096735" name="Oval 31"/>
          <p:cNvSpPr>
            <a:spLocks noChangeArrowheads="1"/>
          </p:cNvSpPr>
          <p:nvPr/>
        </p:nvSpPr>
        <p:spPr bwMode="auto">
          <a:xfrm>
            <a:off x="642910" y="2571744"/>
            <a:ext cx="1870077" cy="785818"/>
          </a:xfrm>
          <a:prstGeom prst="ellipse">
            <a:avLst/>
          </a:prstGeom>
          <a:gradFill rotWithShape="1">
            <a:gsLst>
              <a:gs pos="0">
                <a:srgbClr val="FF9933">
                  <a:gamma/>
                  <a:tint val="0"/>
                  <a:invGamma/>
                </a:srgbClr>
              </a:gs>
              <a:gs pos="100000">
                <a:srgbClr val="FF9933"/>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normAutofit fontScale="77500" lnSpcReduction="20000"/>
          </a:bodyPr>
          <a:lstStyle/>
          <a:p>
            <a:pPr algn="l">
              <a:defRPr/>
            </a:pPr>
            <a:r>
              <a:rPr lang="ja-JP" altLang="en-US" sz="1200" b="0" dirty="0" smtClean="0"/>
              <a:t>（学術機関連携）</a:t>
            </a:r>
          </a:p>
          <a:p>
            <a:pPr algn="l">
              <a:buFontTx/>
              <a:buChar char="•"/>
              <a:defRPr/>
            </a:pPr>
            <a:r>
              <a:rPr lang="en-US" altLang="ja-JP" sz="1200" b="0" dirty="0" smtClean="0"/>
              <a:t>NII</a:t>
            </a:r>
            <a:r>
              <a:rPr lang="ja-JP" altLang="en-US" sz="1200" b="0" dirty="0" err="1" smtClean="0"/>
              <a:t>、</a:t>
            </a:r>
            <a:r>
              <a:rPr lang="en-US" altLang="ja-JP" sz="1200" b="0" dirty="0" smtClean="0"/>
              <a:t>JST</a:t>
            </a:r>
          </a:p>
          <a:p>
            <a:pPr algn="l">
              <a:buFontTx/>
              <a:buChar char="•"/>
              <a:defRPr/>
            </a:pPr>
            <a:r>
              <a:rPr lang="ja-JP" altLang="en-US" sz="1200" b="0" dirty="0" smtClean="0"/>
              <a:t>大学図書館</a:t>
            </a:r>
          </a:p>
          <a:p>
            <a:pPr algn="l">
              <a:buFontTx/>
              <a:buChar char="•"/>
              <a:defRPr/>
            </a:pPr>
            <a:r>
              <a:rPr lang="ja-JP" altLang="en-US" sz="1200" b="0" dirty="0" smtClean="0"/>
              <a:t>電子ジャーナル出版者</a:t>
            </a:r>
            <a:endParaRPr lang="ja-JP" altLang="en-US" sz="1200" b="0" dirty="0"/>
          </a:p>
        </p:txBody>
      </p:sp>
      <p:sp>
        <p:nvSpPr>
          <p:cNvPr id="49" name="Oval 31"/>
          <p:cNvSpPr>
            <a:spLocks noChangeArrowheads="1"/>
          </p:cNvSpPr>
          <p:nvPr/>
        </p:nvSpPr>
        <p:spPr bwMode="auto">
          <a:xfrm>
            <a:off x="1571604" y="3429000"/>
            <a:ext cx="2857520" cy="1214446"/>
          </a:xfrm>
          <a:prstGeom prst="ellipse">
            <a:avLst/>
          </a:prstGeom>
          <a:gradFill rotWithShape="1">
            <a:gsLst>
              <a:gs pos="0">
                <a:srgbClr val="FF9933">
                  <a:gamma/>
                  <a:tint val="0"/>
                  <a:invGamma/>
                </a:srgbClr>
              </a:gs>
              <a:gs pos="100000">
                <a:srgbClr val="FF9933"/>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normAutofit fontScale="85000" lnSpcReduction="20000"/>
          </a:bodyPr>
          <a:lstStyle/>
          <a:p>
            <a:pPr algn="l">
              <a:defRPr/>
            </a:pPr>
            <a:r>
              <a:rPr lang="ja-JP" altLang="en-US" sz="1200" b="0" dirty="0" smtClean="0"/>
              <a:t>（</a:t>
            </a:r>
            <a:r>
              <a:rPr lang="en-US" altLang="ja-JP" sz="1200" b="0" dirty="0" smtClean="0"/>
              <a:t>MLA</a:t>
            </a:r>
            <a:r>
              <a:rPr lang="ja-JP" altLang="en-US" sz="1200" b="0" dirty="0" smtClean="0"/>
              <a:t>連携）</a:t>
            </a:r>
          </a:p>
          <a:p>
            <a:pPr algn="l">
              <a:buFontTx/>
              <a:buChar char="•"/>
              <a:defRPr/>
            </a:pPr>
            <a:r>
              <a:rPr lang="ja-JP" altLang="en-US" sz="1200" b="0" dirty="0" smtClean="0"/>
              <a:t>国立公文書館</a:t>
            </a:r>
          </a:p>
          <a:p>
            <a:pPr algn="l">
              <a:buFontTx/>
              <a:buChar char="•"/>
              <a:defRPr/>
            </a:pPr>
            <a:r>
              <a:rPr lang="ja-JP" altLang="en-US" sz="1200" b="0" dirty="0" smtClean="0"/>
              <a:t>東京国立博物館</a:t>
            </a:r>
          </a:p>
          <a:p>
            <a:pPr algn="l">
              <a:buFontTx/>
              <a:buChar char="•"/>
              <a:defRPr/>
            </a:pPr>
            <a:r>
              <a:rPr lang="ja-JP" altLang="en-US" sz="1200" b="0" dirty="0" smtClean="0"/>
              <a:t>国立美術館</a:t>
            </a:r>
            <a:endParaRPr lang="en-US" altLang="ja-JP" sz="1200" b="0" dirty="0" smtClean="0"/>
          </a:p>
          <a:p>
            <a:pPr algn="l"/>
            <a:r>
              <a:rPr lang="ja-JP" altLang="en-US" sz="1200" b="0" dirty="0" smtClean="0"/>
              <a:t>人間文化研究機構（資源共有化）</a:t>
            </a:r>
          </a:p>
          <a:p>
            <a:pPr algn="l">
              <a:buFontTx/>
              <a:buChar char="•"/>
              <a:defRPr/>
            </a:pPr>
            <a:r>
              <a:rPr lang="ja-JP" altLang="en-US" sz="1200" b="0" dirty="0" smtClean="0"/>
              <a:t>各美術館、博物館、公文書館、図書館</a:t>
            </a:r>
            <a:endParaRPr lang="ja-JP" altLang="en-US" sz="1200" b="0" dirty="0"/>
          </a:p>
        </p:txBody>
      </p:sp>
      <p:sp>
        <p:nvSpPr>
          <p:cNvPr id="50" name="Oval 31"/>
          <p:cNvSpPr>
            <a:spLocks noChangeArrowheads="1"/>
          </p:cNvSpPr>
          <p:nvPr/>
        </p:nvSpPr>
        <p:spPr bwMode="auto">
          <a:xfrm>
            <a:off x="285720" y="5143512"/>
            <a:ext cx="2286016" cy="1000132"/>
          </a:xfrm>
          <a:prstGeom prst="ellipse">
            <a:avLst/>
          </a:prstGeom>
          <a:gradFill rotWithShape="1">
            <a:gsLst>
              <a:gs pos="0">
                <a:srgbClr val="FF9933">
                  <a:gamma/>
                  <a:tint val="0"/>
                  <a:invGamma/>
                </a:srgbClr>
              </a:gs>
              <a:gs pos="100000">
                <a:srgbClr val="FF9933"/>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normAutofit fontScale="85000" lnSpcReduction="20000"/>
          </a:bodyPr>
          <a:lstStyle/>
          <a:p>
            <a:pPr algn="l">
              <a:defRPr/>
            </a:pPr>
            <a:r>
              <a:rPr lang="ja-JP" altLang="en-US" sz="1200" b="0" dirty="0" smtClean="0"/>
              <a:t>（公共図書館連携）</a:t>
            </a:r>
          </a:p>
          <a:p>
            <a:pPr algn="l">
              <a:buFontTx/>
              <a:buChar char="•"/>
              <a:defRPr/>
            </a:pPr>
            <a:r>
              <a:rPr lang="ja-JP" altLang="en-US" sz="1200" b="0" dirty="0" smtClean="0"/>
              <a:t>都道府県立図書館</a:t>
            </a:r>
          </a:p>
          <a:p>
            <a:pPr algn="l">
              <a:buFontTx/>
              <a:buChar char="•"/>
              <a:defRPr/>
            </a:pPr>
            <a:r>
              <a:rPr lang="ja-JP" altLang="en-US" sz="1200" b="0" dirty="0" smtClean="0"/>
              <a:t>政令指定都市立図書館</a:t>
            </a:r>
          </a:p>
          <a:p>
            <a:pPr algn="l">
              <a:buFontTx/>
              <a:buChar char="•"/>
              <a:defRPr/>
            </a:pPr>
            <a:r>
              <a:rPr lang="ja-JP" altLang="en-US" sz="1200" b="0" dirty="0" smtClean="0"/>
              <a:t>市町村立図書館</a:t>
            </a:r>
          </a:p>
          <a:p>
            <a:pPr algn="l">
              <a:buFontTx/>
              <a:buChar char="•"/>
              <a:defRPr/>
            </a:pPr>
            <a:r>
              <a:rPr lang="ja-JP" altLang="en-US" sz="1200" b="0" dirty="0" smtClean="0"/>
              <a:t>専門図書館</a:t>
            </a:r>
            <a:endParaRPr lang="ja-JP" altLang="en-US" sz="1200" b="0" dirty="0"/>
          </a:p>
        </p:txBody>
      </p:sp>
      <p:sp>
        <p:nvSpPr>
          <p:cNvPr id="51" name="Oval 31"/>
          <p:cNvSpPr>
            <a:spLocks noChangeArrowheads="1"/>
          </p:cNvSpPr>
          <p:nvPr/>
        </p:nvSpPr>
        <p:spPr bwMode="auto">
          <a:xfrm>
            <a:off x="2500298" y="2000240"/>
            <a:ext cx="2428892" cy="1143008"/>
          </a:xfrm>
          <a:prstGeom prst="ellipse">
            <a:avLst/>
          </a:prstGeom>
          <a:gradFill rotWithShape="1">
            <a:gsLst>
              <a:gs pos="0">
                <a:srgbClr val="FF9933">
                  <a:gamma/>
                  <a:tint val="0"/>
                  <a:invGamma/>
                </a:srgbClr>
              </a:gs>
              <a:gs pos="100000">
                <a:srgbClr val="FF9933"/>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normAutofit fontScale="77500" lnSpcReduction="20000"/>
          </a:bodyPr>
          <a:lstStyle/>
          <a:p>
            <a:pPr algn="l">
              <a:defRPr/>
            </a:pPr>
            <a:r>
              <a:rPr lang="ja-JP" altLang="en-US" sz="1200" b="0" dirty="0" smtClean="0"/>
              <a:t>（出版者等との連携）</a:t>
            </a:r>
          </a:p>
          <a:p>
            <a:pPr algn="l">
              <a:buFontTx/>
              <a:buChar char="•"/>
              <a:defRPr/>
            </a:pPr>
            <a:r>
              <a:rPr lang="ja-JP" altLang="en-US" sz="1200" b="0" dirty="0" smtClean="0">
                <a:hlinkClick r:id="rId4"/>
              </a:rPr>
              <a:t>日本電子出版協会（</a:t>
            </a:r>
            <a:r>
              <a:rPr lang="en-US" altLang="ja-JP" sz="1200" b="0" dirty="0" smtClean="0">
                <a:hlinkClick r:id="rId4"/>
              </a:rPr>
              <a:t>JEPA</a:t>
            </a:r>
            <a:r>
              <a:rPr lang="ja-JP" altLang="en-US" sz="1200" b="0" dirty="0" smtClean="0">
                <a:hlinkClick r:id="rId4"/>
              </a:rPr>
              <a:t>）</a:t>
            </a:r>
            <a:endParaRPr lang="ja-JP" altLang="en-US" sz="1200" b="0" dirty="0" smtClean="0"/>
          </a:p>
          <a:p>
            <a:pPr algn="l">
              <a:buFontTx/>
              <a:buChar char="•"/>
              <a:defRPr/>
            </a:pPr>
            <a:r>
              <a:rPr lang="ja-JP" altLang="en-US" sz="1200" b="0" dirty="0" smtClean="0">
                <a:hlinkClick r:id="rId5"/>
              </a:rPr>
              <a:t>日本印刷技術協会（</a:t>
            </a:r>
            <a:r>
              <a:rPr lang="en-US" altLang="ja-JP" sz="1200" b="0" dirty="0" smtClean="0">
                <a:hlinkClick r:id="rId5"/>
              </a:rPr>
              <a:t>JAGAT</a:t>
            </a:r>
            <a:r>
              <a:rPr lang="ja-JP" altLang="en-US" sz="1200" b="0" dirty="0" smtClean="0">
                <a:hlinkClick r:id="rId5"/>
              </a:rPr>
              <a:t>） </a:t>
            </a:r>
            <a:endParaRPr lang="ja-JP" altLang="en-US" sz="1200" b="0" dirty="0" smtClean="0"/>
          </a:p>
          <a:p>
            <a:pPr algn="l">
              <a:buFontTx/>
              <a:buChar char="•"/>
              <a:defRPr/>
            </a:pPr>
            <a:r>
              <a:rPr lang="ja-JP" altLang="en-US" sz="1200" b="0" dirty="0" smtClean="0"/>
              <a:t>書籍出版者</a:t>
            </a:r>
          </a:p>
          <a:p>
            <a:pPr algn="l">
              <a:buFontTx/>
              <a:buChar char="•"/>
              <a:defRPr/>
            </a:pPr>
            <a:r>
              <a:rPr lang="ja-JP" altLang="en-US" sz="1200" b="0" dirty="0" smtClean="0"/>
              <a:t>電子書籍出版者</a:t>
            </a:r>
          </a:p>
          <a:p>
            <a:pPr algn="l">
              <a:buFontTx/>
              <a:buChar char="•"/>
              <a:defRPr/>
            </a:pPr>
            <a:r>
              <a:rPr lang="ja-JP" altLang="en-US" sz="1200" b="0" dirty="0" smtClean="0"/>
              <a:t>インターネット書籍販売者</a:t>
            </a:r>
            <a:endParaRPr lang="ja-JP" altLang="en-US" sz="1200" b="0" dirty="0"/>
          </a:p>
        </p:txBody>
      </p:sp>
      <p:sp>
        <p:nvSpPr>
          <p:cNvPr id="52" name="Oval 31"/>
          <p:cNvSpPr>
            <a:spLocks noChangeArrowheads="1"/>
          </p:cNvSpPr>
          <p:nvPr/>
        </p:nvSpPr>
        <p:spPr bwMode="auto">
          <a:xfrm>
            <a:off x="2500298" y="4786322"/>
            <a:ext cx="2286016" cy="928694"/>
          </a:xfrm>
          <a:prstGeom prst="ellipse">
            <a:avLst/>
          </a:prstGeom>
          <a:gradFill rotWithShape="1">
            <a:gsLst>
              <a:gs pos="0">
                <a:srgbClr val="FF9933">
                  <a:gamma/>
                  <a:tint val="0"/>
                  <a:invGamma/>
                </a:srgbClr>
              </a:gs>
              <a:gs pos="100000">
                <a:srgbClr val="FF9933"/>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normAutofit fontScale="92500" lnSpcReduction="20000"/>
          </a:bodyPr>
          <a:lstStyle/>
          <a:p>
            <a:pPr algn="l">
              <a:defRPr/>
            </a:pPr>
            <a:r>
              <a:rPr lang="ja-JP" altLang="en-US" sz="1200" b="0" dirty="0" smtClean="0"/>
              <a:t>（政府機関との連携）</a:t>
            </a:r>
          </a:p>
          <a:p>
            <a:pPr algn="l">
              <a:buFontTx/>
              <a:buChar char="•"/>
              <a:defRPr/>
            </a:pPr>
            <a:r>
              <a:rPr lang="en-US" altLang="ja-JP" sz="1200" b="0" dirty="0" smtClean="0"/>
              <a:t>e-GOV</a:t>
            </a:r>
            <a:r>
              <a:rPr lang="ja-JP" altLang="en-US" sz="1200" b="0" dirty="0" smtClean="0"/>
              <a:t>（総務省行政管理局）</a:t>
            </a:r>
          </a:p>
          <a:p>
            <a:pPr algn="l">
              <a:buFontTx/>
              <a:buChar char="•"/>
              <a:defRPr/>
            </a:pPr>
            <a:r>
              <a:rPr lang="ja-JP" altLang="en-US" sz="1200" b="0" dirty="0" smtClean="0"/>
              <a:t>各府省支部図書館</a:t>
            </a:r>
          </a:p>
          <a:p>
            <a:pPr algn="l">
              <a:buFontTx/>
              <a:buChar char="•"/>
              <a:defRPr/>
            </a:pPr>
            <a:r>
              <a:rPr lang="ja-JP" altLang="en-US" sz="1200" b="0" dirty="0" smtClean="0"/>
              <a:t>国立印刷局</a:t>
            </a:r>
            <a:endParaRPr lang="ja-JP" altLang="en-US" sz="1200" b="0" dirty="0"/>
          </a:p>
        </p:txBody>
      </p:sp>
      <p:sp>
        <p:nvSpPr>
          <p:cNvPr id="54" name="Oval 31"/>
          <p:cNvSpPr>
            <a:spLocks noChangeArrowheads="1"/>
          </p:cNvSpPr>
          <p:nvPr/>
        </p:nvSpPr>
        <p:spPr bwMode="auto">
          <a:xfrm>
            <a:off x="5143504" y="4929198"/>
            <a:ext cx="2071702" cy="571504"/>
          </a:xfrm>
          <a:prstGeom prst="ellipse">
            <a:avLst/>
          </a:prstGeom>
          <a:gradFill rotWithShape="1">
            <a:gsLst>
              <a:gs pos="0">
                <a:srgbClr val="FF9933">
                  <a:gamma/>
                  <a:tint val="0"/>
                  <a:invGamma/>
                </a:srgbClr>
              </a:gs>
              <a:gs pos="100000">
                <a:srgbClr val="FF9933"/>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normAutofit fontScale="70000" lnSpcReduction="20000"/>
          </a:bodyPr>
          <a:lstStyle/>
          <a:p>
            <a:pPr algn="l">
              <a:defRPr/>
            </a:pPr>
            <a:r>
              <a:rPr lang="ja-JP" altLang="en-US" sz="1200" b="0" dirty="0" smtClean="0"/>
              <a:t>（民間・個人サイト）</a:t>
            </a:r>
          </a:p>
          <a:p>
            <a:pPr algn="l">
              <a:buFontTx/>
              <a:buChar char="•"/>
              <a:defRPr/>
            </a:pPr>
            <a:r>
              <a:rPr lang="en-US" altLang="ja-JP" sz="1200" b="0" dirty="0" smtClean="0"/>
              <a:t>Blog</a:t>
            </a:r>
            <a:r>
              <a:rPr lang="ja-JP" altLang="en-US" sz="1200" b="0" dirty="0" err="1" smtClean="0"/>
              <a:t>、</a:t>
            </a:r>
            <a:r>
              <a:rPr lang="en-US" altLang="ja-JP" sz="1200" b="0" dirty="0" smtClean="0"/>
              <a:t>Wiki</a:t>
            </a:r>
            <a:r>
              <a:rPr lang="ja-JP" altLang="en-US" sz="1200" b="0" dirty="0" err="1" smtClean="0"/>
              <a:t>、</a:t>
            </a:r>
            <a:r>
              <a:rPr lang="en-US" altLang="ja-JP" sz="1200" b="0" dirty="0" smtClean="0"/>
              <a:t>SNS</a:t>
            </a:r>
            <a:r>
              <a:rPr lang="ja-JP" altLang="en-US" sz="1200" b="0" dirty="0" smtClean="0"/>
              <a:t>サイト</a:t>
            </a:r>
          </a:p>
          <a:p>
            <a:pPr algn="l">
              <a:buFontTx/>
              <a:buChar char="•"/>
              <a:defRPr/>
            </a:pPr>
            <a:r>
              <a:rPr lang="ja-JP" altLang="en-US" sz="1100" b="0" dirty="0" smtClean="0"/>
              <a:t>ソーシャルブックマークサイト</a:t>
            </a:r>
            <a:endParaRPr lang="ja-JP" altLang="en-US" sz="1400" b="0" dirty="0"/>
          </a:p>
        </p:txBody>
      </p:sp>
      <p:sp>
        <p:nvSpPr>
          <p:cNvPr id="55" name="Oval 31"/>
          <p:cNvSpPr>
            <a:spLocks noChangeArrowheads="1"/>
          </p:cNvSpPr>
          <p:nvPr/>
        </p:nvSpPr>
        <p:spPr bwMode="auto">
          <a:xfrm>
            <a:off x="4714876" y="2786058"/>
            <a:ext cx="2071702" cy="571504"/>
          </a:xfrm>
          <a:prstGeom prst="ellipse">
            <a:avLst/>
          </a:prstGeom>
          <a:gradFill rotWithShape="1">
            <a:gsLst>
              <a:gs pos="0">
                <a:srgbClr val="FF9933">
                  <a:gamma/>
                  <a:tint val="0"/>
                  <a:invGamma/>
                </a:srgbClr>
              </a:gs>
              <a:gs pos="100000">
                <a:srgbClr val="FF9933"/>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normAutofit fontScale="92500" lnSpcReduction="10000"/>
          </a:bodyPr>
          <a:lstStyle/>
          <a:p>
            <a:pPr algn="l">
              <a:defRPr/>
            </a:pPr>
            <a:r>
              <a:rPr lang="ja-JP" altLang="en-US" sz="1200" b="0" dirty="0" smtClean="0"/>
              <a:t>（商用ポータルサイト）</a:t>
            </a:r>
          </a:p>
          <a:p>
            <a:pPr algn="l">
              <a:buFontTx/>
              <a:buChar char="•"/>
              <a:defRPr/>
            </a:pPr>
            <a:r>
              <a:rPr lang="en-US" altLang="ja-JP" sz="1200" b="0" dirty="0" smtClean="0"/>
              <a:t>Google</a:t>
            </a:r>
            <a:r>
              <a:rPr lang="ja-JP" altLang="en-US" sz="1200" b="0" dirty="0" err="1" smtClean="0"/>
              <a:t>、</a:t>
            </a:r>
            <a:r>
              <a:rPr lang="en-US" altLang="ja-JP" sz="1200" b="0" dirty="0" smtClean="0"/>
              <a:t>Yahoo</a:t>
            </a:r>
            <a:r>
              <a:rPr lang="ja-JP" altLang="en-US" sz="1200" b="0" dirty="0" smtClean="0"/>
              <a:t>等</a:t>
            </a:r>
            <a:endParaRPr lang="ja-JP" altLang="en-US" sz="1200" b="0" dirty="0"/>
          </a:p>
        </p:txBody>
      </p:sp>
      <p:sp>
        <p:nvSpPr>
          <p:cNvPr id="56" name="Oval 31"/>
          <p:cNvSpPr>
            <a:spLocks noChangeArrowheads="1"/>
          </p:cNvSpPr>
          <p:nvPr/>
        </p:nvSpPr>
        <p:spPr bwMode="auto">
          <a:xfrm>
            <a:off x="1785918" y="1500174"/>
            <a:ext cx="2071702" cy="571504"/>
          </a:xfrm>
          <a:prstGeom prst="ellipse">
            <a:avLst/>
          </a:prstGeom>
          <a:gradFill rotWithShape="1">
            <a:gsLst>
              <a:gs pos="0">
                <a:srgbClr val="FF9933">
                  <a:gamma/>
                  <a:tint val="0"/>
                  <a:invGamma/>
                </a:srgbClr>
              </a:gs>
              <a:gs pos="100000">
                <a:srgbClr val="FF9933"/>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normAutofit fontScale="92500" lnSpcReduction="10000"/>
          </a:bodyPr>
          <a:lstStyle/>
          <a:p>
            <a:pPr algn="l">
              <a:defRPr/>
            </a:pPr>
            <a:r>
              <a:rPr lang="ja-JP" altLang="en-US" sz="1200" b="0" dirty="0" smtClean="0"/>
              <a:t>（</a:t>
            </a:r>
            <a:r>
              <a:rPr lang="en-US" altLang="ja-JP" sz="1200" b="0" dirty="0" smtClean="0"/>
              <a:t>CJK</a:t>
            </a:r>
            <a:r>
              <a:rPr lang="ja-JP" altLang="en-US" sz="1200" b="0" dirty="0" smtClean="0"/>
              <a:t>連携）</a:t>
            </a:r>
          </a:p>
          <a:p>
            <a:pPr algn="l">
              <a:buFontTx/>
              <a:buChar char="•"/>
              <a:defRPr/>
            </a:pPr>
            <a:r>
              <a:rPr lang="ja-JP" altLang="en-US" sz="1200" b="0" dirty="0" smtClean="0"/>
              <a:t>中国、日本、韓国</a:t>
            </a:r>
            <a:endParaRPr lang="ja-JP" altLang="en-US" sz="1200" b="0" dirty="0"/>
          </a:p>
        </p:txBody>
      </p:sp>
      <p:sp>
        <p:nvSpPr>
          <p:cNvPr id="57" name="Oval 31"/>
          <p:cNvSpPr>
            <a:spLocks noChangeArrowheads="1"/>
          </p:cNvSpPr>
          <p:nvPr/>
        </p:nvSpPr>
        <p:spPr bwMode="auto">
          <a:xfrm>
            <a:off x="4643438" y="1571612"/>
            <a:ext cx="1643074" cy="714380"/>
          </a:xfrm>
          <a:prstGeom prst="ellipse">
            <a:avLst/>
          </a:prstGeom>
          <a:gradFill rotWithShape="1">
            <a:gsLst>
              <a:gs pos="0">
                <a:srgbClr val="FF9933">
                  <a:gamma/>
                  <a:tint val="0"/>
                  <a:invGamma/>
                </a:srgbClr>
              </a:gs>
              <a:gs pos="100000">
                <a:srgbClr val="FF9933"/>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normAutofit fontScale="92500" lnSpcReduction="20000"/>
          </a:bodyPr>
          <a:lstStyle/>
          <a:p>
            <a:pPr algn="l">
              <a:defRPr/>
            </a:pPr>
            <a:r>
              <a:rPr lang="ja-JP" altLang="en-US" sz="1200" b="0" dirty="0" smtClean="0"/>
              <a:t>（国際連携）</a:t>
            </a:r>
          </a:p>
          <a:p>
            <a:pPr algn="l">
              <a:buFontTx/>
              <a:buChar char="•"/>
              <a:defRPr/>
            </a:pPr>
            <a:r>
              <a:rPr lang="en-US" altLang="ja-JP" sz="1200" b="0" dirty="0" smtClean="0"/>
              <a:t>WDL</a:t>
            </a:r>
          </a:p>
          <a:p>
            <a:pPr algn="l">
              <a:buFontTx/>
              <a:buChar char="•"/>
              <a:defRPr/>
            </a:pPr>
            <a:r>
              <a:rPr lang="en-US" altLang="ja-JP" sz="1200" b="0" dirty="0" err="1" smtClean="0"/>
              <a:t>Europeana</a:t>
            </a:r>
            <a:endParaRPr lang="en-US" altLang="ja-JP" sz="1200" b="0" dirty="0" smtClean="0"/>
          </a:p>
        </p:txBody>
      </p:sp>
      <p:sp>
        <p:nvSpPr>
          <p:cNvPr id="58" name="Oval 31"/>
          <p:cNvSpPr>
            <a:spLocks noChangeArrowheads="1"/>
          </p:cNvSpPr>
          <p:nvPr/>
        </p:nvSpPr>
        <p:spPr bwMode="auto">
          <a:xfrm>
            <a:off x="4357686" y="3857628"/>
            <a:ext cx="2000264" cy="928694"/>
          </a:xfrm>
          <a:prstGeom prst="ellipse">
            <a:avLst/>
          </a:prstGeom>
          <a:gradFill rotWithShape="1">
            <a:gsLst>
              <a:gs pos="0">
                <a:srgbClr val="FF9933">
                  <a:gamma/>
                  <a:tint val="0"/>
                  <a:invGamma/>
                </a:srgbClr>
              </a:gs>
              <a:gs pos="100000">
                <a:srgbClr val="FF9933"/>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normAutofit fontScale="62500" lnSpcReduction="20000"/>
          </a:bodyPr>
          <a:lstStyle/>
          <a:p>
            <a:pPr algn="l">
              <a:defRPr/>
            </a:pPr>
            <a:r>
              <a:rPr lang="ja-JP" altLang="en-US" sz="1200" b="0" dirty="0" smtClean="0"/>
              <a:t>（</a:t>
            </a:r>
            <a:r>
              <a:rPr lang="en-US" altLang="ja-JP" sz="1200" b="0" dirty="0" smtClean="0"/>
              <a:t>NDL</a:t>
            </a:r>
            <a:r>
              <a:rPr lang="ja-JP" altLang="en-US" sz="1200" b="0" dirty="0" smtClean="0"/>
              <a:t>）</a:t>
            </a:r>
          </a:p>
          <a:p>
            <a:pPr algn="l">
              <a:buFontTx/>
              <a:buChar char="•"/>
              <a:defRPr/>
            </a:pPr>
            <a:r>
              <a:rPr lang="en-US" altLang="ja-JP" sz="1400" b="0" dirty="0" smtClean="0"/>
              <a:t>NDL</a:t>
            </a:r>
            <a:r>
              <a:rPr lang="ja-JP" altLang="en-US" sz="1400" b="0" dirty="0" smtClean="0"/>
              <a:t>デジタルアーカイブ</a:t>
            </a:r>
            <a:endParaRPr lang="en-US" altLang="ja-JP" sz="1400" b="0" dirty="0" smtClean="0"/>
          </a:p>
          <a:p>
            <a:pPr algn="l">
              <a:buFontTx/>
              <a:buChar char="•"/>
              <a:defRPr/>
            </a:pPr>
            <a:r>
              <a:rPr lang="ja-JP" altLang="en-US" sz="1400" b="0" dirty="0" smtClean="0"/>
              <a:t>蔵書目録</a:t>
            </a:r>
            <a:endParaRPr lang="en-US" altLang="ja-JP" sz="1400" b="0" dirty="0" smtClean="0"/>
          </a:p>
          <a:p>
            <a:pPr algn="l">
              <a:buFontTx/>
              <a:buChar char="•"/>
              <a:defRPr/>
            </a:pPr>
            <a:r>
              <a:rPr lang="ja-JP" altLang="en-US" sz="1400" b="0" dirty="0" smtClean="0"/>
              <a:t>ナレッジ</a:t>
            </a:r>
            <a:endParaRPr lang="en-US" altLang="ja-JP" sz="1400" b="0" dirty="0" smtClean="0"/>
          </a:p>
          <a:p>
            <a:pPr algn="l">
              <a:buFontTx/>
              <a:buChar char="•"/>
              <a:defRPr/>
            </a:pPr>
            <a:r>
              <a:rPr lang="ja-JP" altLang="en-US" sz="1400" b="0" dirty="0" smtClean="0"/>
              <a:t>各種データベース</a:t>
            </a:r>
            <a:endParaRPr lang="ja-JP" altLang="en-US" sz="1400" b="0" dirty="0"/>
          </a:p>
        </p:txBody>
      </p:sp>
      <p:sp>
        <p:nvSpPr>
          <p:cNvPr id="87" name="AutoShape 72"/>
          <p:cNvSpPr>
            <a:spLocks noChangeArrowheads="1"/>
          </p:cNvSpPr>
          <p:nvPr/>
        </p:nvSpPr>
        <p:spPr bwMode="auto">
          <a:xfrm>
            <a:off x="6251949" y="428604"/>
            <a:ext cx="2800470" cy="858857"/>
          </a:xfrm>
          <a:prstGeom prst="horizontalScroll">
            <a:avLst>
              <a:gd name="adj" fmla="val 12500"/>
            </a:avLst>
          </a:prstGeom>
          <a:gradFill rotWithShape="1">
            <a:gsLst>
              <a:gs pos="0">
                <a:srgbClr val="FFFF66"/>
              </a:gs>
              <a:gs pos="100000">
                <a:schemeClr val="bg1"/>
              </a:gs>
            </a:gsLst>
            <a:lin ang="0" scaled="1"/>
          </a:gradFill>
          <a:ln w="9525">
            <a:solidFill>
              <a:schemeClr val="tx1"/>
            </a:solidFill>
            <a:round/>
            <a:headEnd/>
            <a:tailEnd/>
          </a:ln>
        </p:spPr>
        <p:txBody>
          <a:bodyPr wrap="none" anchor="ctr">
            <a:spAutoFit/>
          </a:bodyPr>
          <a:lstStyle/>
          <a:p>
            <a:r>
              <a:rPr lang="ja-JP" altLang="en-US" sz="1200" dirty="0" smtClean="0">
                <a:solidFill>
                  <a:srgbClr val="0000FF"/>
                </a:solidFill>
              </a:rPr>
              <a:t>・当館は巨大なデータプロバイダ</a:t>
            </a:r>
            <a:endParaRPr lang="en-US" altLang="ja-JP" sz="1200" dirty="0" smtClean="0">
              <a:solidFill>
                <a:srgbClr val="0000FF"/>
              </a:solidFill>
            </a:endParaRPr>
          </a:p>
          <a:p>
            <a:pPr marL="85725" indent="-85725"/>
            <a:r>
              <a:rPr lang="ja-JP" altLang="en-US" sz="1200" dirty="0" smtClean="0">
                <a:solidFill>
                  <a:srgbClr val="0000FF"/>
                </a:solidFill>
              </a:rPr>
              <a:t>・巨大なデータプロバイダとして、</a:t>
            </a:r>
            <a:endParaRPr lang="en-US" altLang="ja-JP" sz="1200" dirty="0" smtClean="0">
              <a:solidFill>
                <a:srgbClr val="0000FF"/>
              </a:solidFill>
            </a:endParaRPr>
          </a:p>
          <a:p>
            <a:pPr marL="85725" indent="-85725"/>
            <a:r>
              <a:rPr lang="ja-JP" altLang="en-US" sz="1200" dirty="0" smtClean="0">
                <a:solidFill>
                  <a:srgbClr val="0000FF"/>
                </a:solidFill>
              </a:rPr>
              <a:t>中核的なサービスプロバイダとなる</a:t>
            </a:r>
          </a:p>
        </p:txBody>
      </p:sp>
      <p:sp>
        <p:nvSpPr>
          <p:cNvPr id="60" name="スライド番号プレースホルダ 59"/>
          <p:cNvSpPr>
            <a:spLocks noGrp="1"/>
          </p:cNvSpPr>
          <p:nvPr>
            <p:ph type="sldNum" sz="quarter" idx="11"/>
          </p:nvPr>
        </p:nvSpPr>
        <p:spPr/>
        <p:txBody>
          <a:bodyPr/>
          <a:lstStyle/>
          <a:p>
            <a:pPr>
              <a:defRPr/>
            </a:pPr>
            <a:fld id="{DFA1AA98-C5D7-43DB-8850-82B4698A43C7}" type="slidenum">
              <a:rPr lang="en-US" altLang="ja-JP" smtClean="0"/>
              <a:pPr>
                <a:defRPr/>
              </a:pPr>
              <a:t>11</a:t>
            </a:fld>
            <a:endParaRPr lang="en-US" altLang="ja-JP"/>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3"/>
          <p:cNvSpPr>
            <a:spLocks noChangeArrowheads="1"/>
          </p:cNvSpPr>
          <p:nvPr/>
        </p:nvSpPr>
        <p:spPr bwMode="auto">
          <a:xfrm>
            <a:off x="285720" y="1428736"/>
            <a:ext cx="5286411" cy="5230835"/>
          </a:xfrm>
          <a:prstGeom prst="roundRect">
            <a:avLst>
              <a:gd name="adj" fmla="val 16667"/>
            </a:avLst>
          </a:prstGeom>
          <a:solidFill>
            <a:srgbClr val="E5FFFF"/>
          </a:solidFill>
          <a:ln w="3175" algn="ctr">
            <a:solidFill>
              <a:srgbClr val="3333CC"/>
            </a:solidFill>
            <a:round/>
            <a:headEnd/>
            <a:tailEnd/>
          </a:ln>
        </p:spPr>
        <p:txBody>
          <a:bodyPr wrap="square" anchor="t" anchorCtr="0">
            <a:noAutofit/>
          </a:bodyPr>
          <a:lstStyle/>
          <a:p>
            <a:pPr algn="l"/>
            <a:r>
              <a:rPr lang="ja-JP" altLang="en-US" dirty="0" smtClean="0"/>
              <a:t>クラウド（</a:t>
            </a:r>
            <a:r>
              <a:rPr lang="en-US" altLang="ja-JP" dirty="0" err="1" smtClean="0"/>
              <a:t>SaaS</a:t>
            </a:r>
            <a:r>
              <a:rPr lang="ja-JP" altLang="en-US" dirty="0" smtClean="0"/>
              <a:t>）</a:t>
            </a:r>
            <a:endParaRPr lang="ja-JP" altLang="en-US" dirty="0"/>
          </a:p>
        </p:txBody>
      </p:sp>
      <p:sp>
        <p:nvSpPr>
          <p:cNvPr id="107" name="フローチャート: 処理 106"/>
          <p:cNvSpPr/>
          <p:nvPr/>
        </p:nvSpPr>
        <p:spPr>
          <a:xfrm>
            <a:off x="1643042" y="3714752"/>
            <a:ext cx="1928826" cy="1785950"/>
          </a:xfrm>
          <a:prstGeom prst="flowChartProcess">
            <a:avLst/>
          </a:prstGeom>
          <a:gradFill flip="none" rotWithShape="1">
            <a:gsLst>
              <a:gs pos="0">
                <a:srgbClr val="CCFFCC">
                  <a:shade val="30000"/>
                  <a:satMod val="115000"/>
                </a:srgbClr>
              </a:gs>
              <a:gs pos="50000">
                <a:srgbClr val="CCFFCC">
                  <a:shade val="67500"/>
                  <a:satMod val="115000"/>
                </a:srgbClr>
              </a:gs>
              <a:gs pos="100000">
                <a:srgbClr val="CCFFCC">
                  <a:shade val="100000"/>
                  <a:satMod val="115000"/>
                </a:srgbClr>
              </a:gs>
            </a:gsLst>
            <a:path path="circle">
              <a:fillToRect l="100000" t="100000"/>
            </a:path>
            <a:tileRect r="-100000" b="-100000"/>
          </a:gradFill>
          <a:ln>
            <a:solidFill>
              <a:srgbClr val="00B050"/>
            </a:solidFill>
          </a:ln>
        </p:spPr>
        <p:style>
          <a:lnRef idx="2">
            <a:schemeClr val="accent4"/>
          </a:lnRef>
          <a:fillRef idx="1">
            <a:schemeClr val="lt1"/>
          </a:fillRef>
          <a:effectRef idx="0">
            <a:schemeClr val="accent4"/>
          </a:effectRef>
          <a:fontRef idx="minor">
            <a:schemeClr val="dk1"/>
          </a:fontRef>
        </p:style>
        <p:txBody>
          <a:bodyPr rtlCol="0" anchor="t" anchorCtr="0"/>
          <a:lstStyle/>
          <a:p>
            <a:pPr algn="l" rtl="0"/>
            <a:r>
              <a:rPr kumimoji="1" lang="en-US" altLang="ja-JP" sz="900" b="0" kern="1200" dirty="0" smtClean="0">
                <a:solidFill>
                  <a:prstClr val="black"/>
                </a:solidFill>
                <a:latin typeface="HG丸ｺﾞｼｯｸM-PRO" pitchFamily="50" charset="-128"/>
                <a:ea typeface="HG丸ｺﾞｼｯｸM-PRO" pitchFamily="50" charset="-128"/>
              </a:rPr>
              <a:t>Web</a:t>
            </a:r>
            <a:r>
              <a:rPr kumimoji="1" lang="ja-JP" altLang="en-US" sz="900" b="0" kern="1200" dirty="0" smtClean="0">
                <a:solidFill>
                  <a:prstClr val="black"/>
                </a:solidFill>
                <a:latin typeface="HG丸ｺﾞｼｯｸM-PRO" pitchFamily="50" charset="-128"/>
                <a:ea typeface="HG丸ｺﾞｼｯｸM-PRO" pitchFamily="50" charset="-128"/>
              </a:rPr>
              <a:t>サイト</a:t>
            </a:r>
            <a:endParaRPr kumimoji="1" lang="ja-JP" altLang="en-US" sz="900" b="0" kern="1200" dirty="0">
              <a:solidFill>
                <a:prstClr val="black"/>
              </a:solidFill>
              <a:latin typeface="HG丸ｺﾞｼｯｸM-PRO" pitchFamily="50" charset="-128"/>
              <a:ea typeface="HG丸ｺﾞｼｯｸM-PRO" pitchFamily="50" charset="-128"/>
            </a:endParaRPr>
          </a:p>
        </p:txBody>
      </p:sp>
      <p:sp>
        <p:nvSpPr>
          <p:cNvPr id="46" name="Oval 16"/>
          <p:cNvSpPr>
            <a:spLocks noChangeArrowheads="1"/>
          </p:cNvSpPr>
          <p:nvPr/>
        </p:nvSpPr>
        <p:spPr bwMode="auto">
          <a:xfrm>
            <a:off x="6143636" y="214290"/>
            <a:ext cx="2301876" cy="6643710"/>
          </a:xfrm>
          <a:prstGeom prst="ellipse">
            <a:avLst/>
          </a:prstGeom>
          <a:gradFill rotWithShape="1">
            <a:gsLst>
              <a:gs pos="0">
                <a:srgbClr val="3366FF">
                  <a:gamma/>
                  <a:tint val="0"/>
                  <a:invGamma/>
                </a:srgbClr>
              </a:gs>
              <a:gs pos="100000">
                <a:srgbClr val="3366FF"/>
              </a:gs>
            </a:gsLst>
            <a:path path="shape">
              <a:fillToRect l="50000" t="50000" r="50000" b="50000"/>
            </a:path>
          </a:gradFill>
          <a:ln w="28575" algn="ctr">
            <a:solidFill>
              <a:schemeClr val="tx1"/>
            </a:solidFill>
            <a:round/>
            <a:headEnd/>
            <a:tailEnd/>
          </a:ln>
          <a:effectLst>
            <a:outerShdw dist="107763" dir="2700000" algn="ctr" rotWithShape="0">
              <a:schemeClr val="bg2">
                <a:alpha val="50000"/>
              </a:schemeClr>
            </a:outerShdw>
          </a:effectLst>
        </p:spPr>
        <p:txBody>
          <a:bodyPr wrap="none" anchor="ctr"/>
          <a:lstStyle/>
          <a:p>
            <a:pPr>
              <a:defRPr/>
            </a:pPr>
            <a:r>
              <a:rPr lang="ja-JP" altLang="en-US" sz="1200"/>
              <a:t>ユーザ群</a:t>
            </a:r>
          </a:p>
        </p:txBody>
      </p:sp>
      <p:sp>
        <p:nvSpPr>
          <p:cNvPr id="2" name="タイトル 1"/>
          <p:cNvSpPr>
            <a:spLocks noGrp="1"/>
          </p:cNvSpPr>
          <p:nvPr>
            <p:ph type="title"/>
          </p:nvPr>
        </p:nvSpPr>
        <p:spPr>
          <a:xfrm>
            <a:off x="457200" y="142852"/>
            <a:ext cx="7467600" cy="1000132"/>
          </a:xfrm>
        </p:spPr>
        <p:txBody>
          <a:bodyPr>
            <a:normAutofit fontScale="90000"/>
          </a:bodyPr>
          <a:lstStyle/>
          <a:p>
            <a:r>
              <a:rPr lang="ja-JP" altLang="en-US" dirty="0" smtClean="0">
                <a:latin typeface="HG丸ｺﾞｼｯｸM-PRO" pitchFamily="50" charset="-128"/>
                <a:ea typeface="HG丸ｺﾞｼｯｸM-PRO" pitchFamily="50" charset="-128"/>
              </a:rPr>
              <a:t>クラウドの世界でのサービス例</a:t>
            </a:r>
            <a:r>
              <a:rPr lang="en-US" altLang="ja-JP" dirty="0" smtClean="0">
                <a:latin typeface="HG丸ｺﾞｼｯｸM-PRO" pitchFamily="50" charset="-128"/>
                <a:ea typeface="HG丸ｺﾞｼｯｸM-PRO" pitchFamily="50" charset="-128"/>
              </a:rPr>
              <a:t/>
            </a:r>
            <a:br>
              <a:rPr lang="en-US" altLang="ja-JP" dirty="0" smtClean="0">
                <a:latin typeface="HG丸ｺﾞｼｯｸM-PRO" pitchFamily="50" charset="-128"/>
                <a:ea typeface="HG丸ｺﾞｼｯｸM-PRO" pitchFamily="50" charset="-128"/>
              </a:rPr>
            </a:br>
            <a:r>
              <a:rPr lang="en-US" altLang="ja-JP" dirty="0" smtClean="0">
                <a:latin typeface="HG丸ｺﾞｼｯｸM-PRO" pitchFamily="50" charset="-128"/>
                <a:ea typeface="HG丸ｺﾞｼｯｸM-PRO" pitchFamily="50" charset="-128"/>
              </a:rPr>
              <a:t>Twitter</a:t>
            </a:r>
            <a:r>
              <a:rPr lang="ja-JP" altLang="en-US" dirty="0" smtClean="0">
                <a:latin typeface="HG丸ｺﾞｼｯｸM-PRO" pitchFamily="50" charset="-128"/>
                <a:ea typeface="HG丸ｺﾞｼｯｸM-PRO" pitchFamily="50" charset="-128"/>
              </a:rPr>
              <a:t>の世界</a:t>
            </a:r>
            <a:endParaRPr lang="ja-JP" altLang="en-US" dirty="0">
              <a:latin typeface="HG丸ｺﾞｼｯｸM-PRO" pitchFamily="50" charset="-128"/>
              <a:ea typeface="HG丸ｺﾞｼｯｸM-PRO" pitchFamily="50" charset="-128"/>
            </a:endParaRPr>
          </a:p>
        </p:txBody>
      </p:sp>
      <p:sp>
        <p:nvSpPr>
          <p:cNvPr id="3" name="フローチャート: 処理 2"/>
          <p:cNvSpPr/>
          <p:nvPr/>
        </p:nvSpPr>
        <p:spPr>
          <a:xfrm>
            <a:off x="6786578" y="5072074"/>
            <a:ext cx="1143008" cy="1143008"/>
          </a:xfrm>
          <a:prstGeom prst="flowChartProcess">
            <a:avLst/>
          </a:prstGeom>
          <a:gradFill flip="none" rotWithShape="1">
            <a:gsLst>
              <a:gs pos="0">
                <a:srgbClr val="99CCFF">
                  <a:shade val="30000"/>
                  <a:satMod val="115000"/>
                </a:srgbClr>
              </a:gs>
              <a:gs pos="50000">
                <a:srgbClr val="99CCFF">
                  <a:shade val="67500"/>
                  <a:satMod val="115000"/>
                </a:srgbClr>
              </a:gs>
              <a:gs pos="100000">
                <a:srgbClr val="99CCFF">
                  <a:shade val="100000"/>
                  <a:satMod val="115000"/>
                </a:srgbClr>
              </a:gs>
            </a:gsLst>
            <a:path path="circle">
              <a:fillToRect l="100000" t="100000"/>
            </a:path>
            <a:tileRect r="-100000" b="-100000"/>
          </a:gradFill>
          <a:ln>
            <a:solidFill>
              <a:srgbClr val="00B050"/>
            </a:solidFill>
          </a:ln>
        </p:spPr>
        <p:style>
          <a:lnRef idx="2">
            <a:schemeClr val="accent4"/>
          </a:lnRef>
          <a:fillRef idx="1">
            <a:schemeClr val="lt1"/>
          </a:fillRef>
          <a:effectRef idx="0">
            <a:schemeClr val="accent4"/>
          </a:effectRef>
          <a:fontRef idx="minor">
            <a:schemeClr val="dk1"/>
          </a:fontRef>
        </p:style>
        <p:txBody>
          <a:bodyPr rtlCol="0" anchor="t" anchorCtr="0"/>
          <a:lstStyle/>
          <a:p>
            <a:pPr algn="l" rtl="0"/>
            <a:r>
              <a:rPr lang="ja-JP" altLang="en-US" sz="900" b="0" dirty="0" smtClean="0">
                <a:solidFill>
                  <a:prstClr val="black"/>
                </a:solidFill>
                <a:latin typeface="HG丸ｺﾞｼｯｸM-PRO" pitchFamily="50" charset="-128"/>
                <a:ea typeface="HG丸ｺﾞｼｯｸM-PRO" pitchFamily="50" charset="-128"/>
              </a:rPr>
              <a:t>携帯クライアント</a:t>
            </a:r>
            <a:endParaRPr kumimoji="1" lang="ja-JP" altLang="en-US" sz="900" b="0" kern="1200" dirty="0">
              <a:solidFill>
                <a:prstClr val="black"/>
              </a:solidFill>
              <a:latin typeface="HG丸ｺﾞｼｯｸM-PRO" pitchFamily="50" charset="-128"/>
              <a:ea typeface="HG丸ｺﾞｼｯｸM-PRO" pitchFamily="50" charset="-128"/>
            </a:endParaRPr>
          </a:p>
        </p:txBody>
      </p:sp>
      <p:sp>
        <p:nvSpPr>
          <p:cNvPr id="4" name="フローチャート: 処理 3"/>
          <p:cNvSpPr/>
          <p:nvPr/>
        </p:nvSpPr>
        <p:spPr>
          <a:xfrm>
            <a:off x="6643702" y="714356"/>
            <a:ext cx="1857388" cy="1214446"/>
          </a:xfrm>
          <a:prstGeom prst="flowChartProcess">
            <a:avLst/>
          </a:prstGeom>
          <a:gradFill flip="none" rotWithShape="1">
            <a:gsLst>
              <a:gs pos="0">
                <a:srgbClr val="99CCFF">
                  <a:shade val="30000"/>
                  <a:satMod val="115000"/>
                </a:srgbClr>
              </a:gs>
              <a:gs pos="50000">
                <a:srgbClr val="99CCFF">
                  <a:shade val="67500"/>
                  <a:satMod val="115000"/>
                </a:srgbClr>
              </a:gs>
              <a:gs pos="100000">
                <a:srgbClr val="99CCFF">
                  <a:shade val="100000"/>
                  <a:satMod val="115000"/>
                </a:srgbClr>
              </a:gs>
            </a:gsLst>
            <a:path path="circle">
              <a:fillToRect l="100000" t="100000"/>
            </a:path>
            <a:tileRect r="-100000" b="-100000"/>
          </a:gradFill>
          <a:ln>
            <a:solidFill>
              <a:srgbClr val="00B050"/>
            </a:solidFill>
          </a:ln>
        </p:spPr>
        <p:style>
          <a:lnRef idx="2">
            <a:schemeClr val="accent4"/>
          </a:lnRef>
          <a:fillRef idx="1">
            <a:schemeClr val="lt1"/>
          </a:fillRef>
          <a:effectRef idx="0">
            <a:schemeClr val="accent4"/>
          </a:effectRef>
          <a:fontRef idx="minor">
            <a:schemeClr val="dk1"/>
          </a:fontRef>
        </p:style>
        <p:txBody>
          <a:bodyPr rtlCol="0" anchor="t" anchorCtr="0"/>
          <a:lstStyle/>
          <a:p>
            <a:pPr algn="l" rtl="0"/>
            <a:r>
              <a:rPr kumimoji="1" lang="en-US" altLang="ja-JP" sz="900" b="0" kern="1200" dirty="0" smtClean="0">
                <a:solidFill>
                  <a:prstClr val="black"/>
                </a:solidFill>
                <a:latin typeface="HG丸ｺﾞｼｯｸM-PRO" pitchFamily="50" charset="-128"/>
                <a:ea typeface="HG丸ｺﾞｼｯｸM-PRO" pitchFamily="50" charset="-128"/>
              </a:rPr>
              <a:t>PC</a:t>
            </a:r>
            <a:r>
              <a:rPr kumimoji="1" lang="ja-JP" altLang="en-US" sz="900" b="0" kern="1200" dirty="0" smtClean="0">
                <a:solidFill>
                  <a:prstClr val="black"/>
                </a:solidFill>
                <a:latin typeface="HG丸ｺﾞｼｯｸM-PRO" pitchFamily="50" charset="-128"/>
                <a:ea typeface="HG丸ｺﾞｼｯｸM-PRO" pitchFamily="50" charset="-128"/>
              </a:rPr>
              <a:t>クライアント</a:t>
            </a:r>
            <a:endParaRPr kumimoji="1" lang="ja-JP" altLang="en-US" sz="900" b="0" kern="1200" dirty="0">
              <a:solidFill>
                <a:prstClr val="black"/>
              </a:solidFill>
              <a:latin typeface="HG丸ｺﾞｼｯｸM-PRO" pitchFamily="50" charset="-128"/>
              <a:ea typeface="HG丸ｺﾞｼｯｸM-PRO" pitchFamily="50" charset="-128"/>
            </a:endParaRPr>
          </a:p>
        </p:txBody>
      </p:sp>
      <p:sp>
        <p:nvSpPr>
          <p:cNvPr id="5" name="フローチャート : 端子 4"/>
          <p:cNvSpPr/>
          <p:nvPr/>
        </p:nvSpPr>
        <p:spPr>
          <a:xfrm>
            <a:off x="6715140" y="928670"/>
            <a:ext cx="857256" cy="285752"/>
          </a:xfrm>
          <a:prstGeom prst="flowChartTerminator">
            <a:avLst/>
          </a:prstGeom>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rtl="0"/>
            <a:r>
              <a:rPr kumimoji="1" lang="en-US" altLang="ja-JP" sz="800" kern="1200" dirty="0" err="1" smtClean="0">
                <a:solidFill>
                  <a:prstClr val="black"/>
                </a:solidFill>
                <a:latin typeface="HG丸ｺﾞｼｯｸM-PRO" pitchFamily="50" charset="-128"/>
                <a:ea typeface="HG丸ｺﾞｼｯｸM-PRO" pitchFamily="50" charset="-128"/>
              </a:rPr>
              <a:t>TweetDeck</a:t>
            </a:r>
            <a:endParaRPr kumimoji="1" lang="en-US" altLang="ja-JP" sz="800" kern="1200" dirty="0">
              <a:solidFill>
                <a:prstClr val="black"/>
              </a:solidFill>
              <a:latin typeface="HG丸ｺﾞｼｯｸM-PRO" pitchFamily="50" charset="-128"/>
              <a:ea typeface="HG丸ｺﾞｼｯｸM-PRO" pitchFamily="50" charset="-128"/>
            </a:endParaRPr>
          </a:p>
        </p:txBody>
      </p:sp>
      <p:sp>
        <p:nvSpPr>
          <p:cNvPr id="6" name="フローチャート: 処理 5"/>
          <p:cNvSpPr/>
          <p:nvPr/>
        </p:nvSpPr>
        <p:spPr>
          <a:xfrm>
            <a:off x="1785918" y="4643446"/>
            <a:ext cx="1643074" cy="7143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kumimoji="1" lang="ja-JP" altLang="en-US" sz="700" b="0" kern="1200" dirty="0">
              <a:solidFill>
                <a:prstClr val="white"/>
              </a:solidFill>
              <a:latin typeface="HG丸ｺﾞｼｯｸM-PRO" pitchFamily="50" charset="-128"/>
              <a:ea typeface="HG丸ｺﾞｼｯｸM-PRO" pitchFamily="50" charset="-128"/>
            </a:endParaRPr>
          </a:p>
        </p:txBody>
      </p:sp>
      <p:sp>
        <p:nvSpPr>
          <p:cNvPr id="7" name="フローチャート : 磁気ディスク 6"/>
          <p:cNvSpPr/>
          <p:nvPr/>
        </p:nvSpPr>
        <p:spPr>
          <a:xfrm>
            <a:off x="2714612" y="4714884"/>
            <a:ext cx="642942" cy="571504"/>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rtl="0"/>
            <a:r>
              <a:rPr kumimoji="1" lang="en-US" altLang="ja-JP" b="0" kern="1200" dirty="0" smtClean="0">
                <a:solidFill>
                  <a:prstClr val="black"/>
                </a:solidFill>
                <a:latin typeface="HG丸ｺﾞｼｯｸM-PRO" pitchFamily="50" charset="-128"/>
                <a:ea typeface="HG丸ｺﾞｼｯｸM-PRO" pitchFamily="50" charset="-128"/>
              </a:rPr>
              <a:t>Twitter</a:t>
            </a:r>
          </a:p>
          <a:p>
            <a:pPr algn="ctr" rtl="0"/>
            <a:r>
              <a:rPr lang="en-US" altLang="ja-JP" b="0" dirty="0">
                <a:solidFill>
                  <a:prstClr val="black"/>
                </a:solidFill>
                <a:latin typeface="HG丸ｺﾞｼｯｸM-PRO" pitchFamily="50" charset="-128"/>
                <a:ea typeface="HG丸ｺﾞｼｯｸM-PRO" pitchFamily="50" charset="-128"/>
              </a:rPr>
              <a:t>DB</a:t>
            </a:r>
            <a:endParaRPr kumimoji="1" lang="en-US" altLang="ja-JP" b="0" kern="1200" dirty="0">
              <a:solidFill>
                <a:prstClr val="black"/>
              </a:solidFill>
              <a:latin typeface="HG丸ｺﾞｼｯｸM-PRO" pitchFamily="50" charset="-128"/>
              <a:ea typeface="HG丸ｺﾞｼｯｸM-PRO" pitchFamily="50" charset="-128"/>
            </a:endParaRPr>
          </a:p>
        </p:txBody>
      </p:sp>
      <p:sp>
        <p:nvSpPr>
          <p:cNvPr id="8" name="フローチャート : 磁気ディスク 7"/>
          <p:cNvSpPr/>
          <p:nvPr/>
        </p:nvSpPr>
        <p:spPr>
          <a:xfrm>
            <a:off x="1928794" y="4714884"/>
            <a:ext cx="642942" cy="571504"/>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rtl="0"/>
            <a:endParaRPr kumimoji="1" lang="en-US" altLang="ja-JP" sz="700" b="0" kern="1200" dirty="0">
              <a:solidFill>
                <a:prstClr val="black"/>
              </a:solidFill>
              <a:latin typeface="HG丸ｺﾞｼｯｸM-PRO" pitchFamily="50" charset="-128"/>
              <a:ea typeface="HG丸ｺﾞｼｯｸM-PRO" pitchFamily="50" charset="-128"/>
            </a:endParaRPr>
          </a:p>
        </p:txBody>
      </p:sp>
      <p:sp>
        <p:nvSpPr>
          <p:cNvPr id="11" name="フローチャート: 処理 10"/>
          <p:cNvSpPr/>
          <p:nvPr/>
        </p:nvSpPr>
        <p:spPr>
          <a:xfrm>
            <a:off x="6429388" y="2285992"/>
            <a:ext cx="2000264" cy="2571768"/>
          </a:xfrm>
          <a:prstGeom prst="flowChartProcess">
            <a:avLst/>
          </a:prstGeom>
          <a:gradFill flip="none" rotWithShape="1">
            <a:gsLst>
              <a:gs pos="0">
                <a:srgbClr val="99CCFF">
                  <a:shade val="30000"/>
                  <a:satMod val="115000"/>
                </a:srgbClr>
              </a:gs>
              <a:gs pos="50000">
                <a:srgbClr val="99CCFF">
                  <a:shade val="67500"/>
                  <a:satMod val="115000"/>
                </a:srgbClr>
              </a:gs>
              <a:gs pos="100000">
                <a:srgbClr val="99CCFF">
                  <a:shade val="100000"/>
                  <a:satMod val="115000"/>
                </a:srgbClr>
              </a:gs>
            </a:gsLst>
            <a:path path="circle">
              <a:fillToRect l="100000" t="100000"/>
            </a:path>
            <a:tileRect r="-100000" b="-100000"/>
          </a:gradFill>
          <a:ln>
            <a:solidFill>
              <a:srgbClr val="00B050"/>
            </a:solidFill>
          </a:ln>
        </p:spPr>
        <p:style>
          <a:lnRef idx="2">
            <a:schemeClr val="accent4"/>
          </a:lnRef>
          <a:fillRef idx="1">
            <a:schemeClr val="lt1"/>
          </a:fillRef>
          <a:effectRef idx="0">
            <a:schemeClr val="accent4"/>
          </a:effectRef>
          <a:fontRef idx="minor">
            <a:schemeClr val="dk1"/>
          </a:fontRef>
        </p:style>
        <p:txBody>
          <a:bodyPr rtlCol="0" anchor="t" anchorCtr="0"/>
          <a:lstStyle/>
          <a:p>
            <a:pPr algn="l" rtl="0"/>
            <a:r>
              <a:rPr lang="en-US" altLang="ja-JP" sz="900" b="0" dirty="0" err="1" smtClean="0">
                <a:solidFill>
                  <a:prstClr val="black"/>
                </a:solidFill>
                <a:latin typeface="HG丸ｺﾞｼｯｸM-PRO" pitchFamily="50" charset="-128"/>
                <a:ea typeface="HG丸ｺﾞｼｯｸM-PRO" pitchFamily="50" charset="-128"/>
              </a:rPr>
              <a:t>iPhone</a:t>
            </a:r>
            <a:r>
              <a:rPr lang="ja-JP" altLang="en-US" sz="900" b="0" dirty="0" smtClean="0">
                <a:solidFill>
                  <a:prstClr val="black"/>
                </a:solidFill>
                <a:latin typeface="HG丸ｺﾞｼｯｸM-PRO" pitchFamily="50" charset="-128"/>
                <a:ea typeface="HG丸ｺﾞｼｯｸM-PRO" pitchFamily="50" charset="-128"/>
              </a:rPr>
              <a:t>クライアント</a:t>
            </a:r>
            <a:endParaRPr kumimoji="1" lang="ja-JP" altLang="en-US" sz="900" b="0" kern="1200" dirty="0">
              <a:solidFill>
                <a:prstClr val="black"/>
              </a:solidFill>
              <a:latin typeface="HG丸ｺﾞｼｯｸM-PRO" pitchFamily="50" charset="-128"/>
              <a:ea typeface="HG丸ｺﾞｼｯｸM-PRO" pitchFamily="50" charset="-128"/>
            </a:endParaRPr>
          </a:p>
        </p:txBody>
      </p:sp>
      <p:sp>
        <p:nvSpPr>
          <p:cNvPr id="12" name="フローチャート: 処理 11"/>
          <p:cNvSpPr/>
          <p:nvPr/>
        </p:nvSpPr>
        <p:spPr>
          <a:xfrm>
            <a:off x="9501222" y="1071546"/>
            <a:ext cx="2428892" cy="1928826"/>
          </a:xfrm>
          <a:prstGeom prst="flowChartProcess">
            <a:avLst/>
          </a:prstGeom>
          <a:gradFill flip="none" rotWithShape="1">
            <a:gsLst>
              <a:gs pos="0">
                <a:srgbClr val="CCFFCC">
                  <a:shade val="30000"/>
                  <a:satMod val="115000"/>
                </a:srgbClr>
              </a:gs>
              <a:gs pos="50000">
                <a:srgbClr val="CCFFCC">
                  <a:shade val="67500"/>
                  <a:satMod val="115000"/>
                </a:srgbClr>
              </a:gs>
              <a:gs pos="100000">
                <a:srgbClr val="CCFFCC">
                  <a:shade val="100000"/>
                  <a:satMod val="115000"/>
                </a:srgbClr>
              </a:gs>
            </a:gsLst>
            <a:path path="circle">
              <a:fillToRect l="100000" t="100000"/>
            </a:path>
            <a:tileRect r="-100000" b="-100000"/>
          </a:gradFill>
          <a:ln>
            <a:solidFill>
              <a:srgbClr val="00B050"/>
            </a:solidFill>
          </a:ln>
        </p:spPr>
        <p:style>
          <a:lnRef idx="2">
            <a:schemeClr val="accent4"/>
          </a:lnRef>
          <a:fillRef idx="1">
            <a:schemeClr val="lt1"/>
          </a:fillRef>
          <a:effectRef idx="0">
            <a:schemeClr val="accent4"/>
          </a:effectRef>
          <a:fontRef idx="minor">
            <a:schemeClr val="dk1"/>
          </a:fontRef>
        </p:style>
        <p:txBody>
          <a:bodyPr rtlCol="0" anchor="t" anchorCtr="0"/>
          <a:lstStyle/>
          <a:p>
            <a:pPr algn="l" rtl="0"/>
            <a:r>
              <a:rPr kumimoji="1" lang="en-US" altLang="ja-JP" sz="900" b="0" kern="1200" dirty="0" smtClean="0">
                <a:solidFill>
                  <a:prstClr val="black"/>
                </a:solidFill>
                <a:latin typeface="HG丸ｺﾞｼｯｸM-PRO" pitchFamily="50" charset="-128"/>
                <a:ea typeface="HG丸ｺﾞｼｯｸM-PRO" pitchFamily="50" charset="-128"/>
              </a:rPr>
              <a:t>Web</a:t>
            </a:r>
            <a:r>
              <a:rPr kumimoji="1" lang="ja-JP" altLang="en-US" sz="900" b="0" kern="1200" dirty="0" smtClean="0">
                <a:solidFill>
                  <a:prstClr val="black"/>
                </a:solidFill>
                <a:latin typeface="HG丸ｺﾞｼｯｸM-PRO" pitchFamily="50" charset="-128"/>
                <a:ea typeface="HG丸ｺﾞｼｯｸM-PRO" pitchFamily="50" charset="-128"/>
              </a:rPr>
              <a:t>サイト</a:t>
            </a:r>
            <a:endParaRPr kumimoji="1" lang="en-US" altLang="ja-JP" sz="900" b="0" kern="1200" dirty="0" smtClean="0">
              <a:solidFill>
                <a:prstClr val="black"/>
              </a:solidFill>
              <a:latin typeface="HG丸ｺﾞｼｯｸM-PRO" pitchFamily="50" charset="-128"/>
              <a:ea typeface="HG丸ｺﾞｼｯｸM-PRO" pitchFamily="50" charset="-128"/>
            </a:endParaRPr>
          </a:p>
          <a:p>
            <a:pPr algn="l" rtl="0"/>
            <a:r>
              <a:rPr lang="en-US" altLang="ja-JP" sz="900" b="0" dirty="0" smtClean="0">
                <a:solidFill>
                  <a:prstClr val="black"/>
                </a:solidFill>
                <a:latin typeface="HG丸ｺﾞｼｯｸM-PRO" pitchFamily="50" charset="-128"/>
                <a:ea typeface="HG丸ｺﾞｼｯｸM-PRO" pitchFamily="50" charset="-128"/>
              </a:rPr>
              <a:t>Twitter</a:t>
            </a:r>
            <a:endParaRPr kumimoji="1" lang="ja-JP" altLang="en-US" sz="900" b="0" kern="1200" dirty="0">
              <a:solidFill>
                <a:prstClr val="black"/>
              </a:solidFill>
              <a:latin typeface="HG丸ｺﾞｼｯｸM-PRO" pitchFamily="50" charset="-128"/>
              <a:ea typeface="HG丸ｺﾞｼｯｸM-PRO" pitchFamily="50" charset="-128"/>
            </a:endParaRPr>
          </a:p>
        </p:txBody>
      </p:sp>
      <p:sp>
        <p:nvSpPr>
          <p:cNvPr id="13" name="フローチャート: 処理 12"/>
          <p:cNvSpPr/>
          <p:nvPr/>
        </p:nvSpPr>
        <p:spPr>
          <a:xfrm>
            <a:off x="9358346" y="3214686"/>
            <a:ext cx="2214578" cy="1143008"/>
          </a:xfrm>
          <a:prstGeom prst="flowChartProcess">
            <a:avLst/>
          </a:prstGeom>
          <a:gradFill flip="none" rotWithShape="1">
            <a:gsLst>
              <a:gs pos="0">
                <a:srgbClr val="CC99FF">
                  <a:shade val="30000"/>
                  <a:satMod val="115000"/>
                </a:srgbClr>
              </a:gs>
              <a:gs pos="50000">
                <a:srgbClr val="CC99FF">
                  <a:shade val="67500"/>
                  <a:satMod val="115000"/>
                </a:srgbClr>
              </a:gs>
              <a:gs pos="100000">
                <a:srgbClr val="CC99FF">
                  <a:shade val="100000"/>
                  <a:satMod val="115000"/>
                </a:srgbClr>
              </a:gs>
            </a:gsLst>
            <a:path path="circle">
              <a:fillToRect l="100000" t="100000"/>
            </a:path>
            <a:tileRect r="-100000" b="-100000"/>
          </a:gradFill>
          <a:ln>
            <a:solidFill>
              <a:srgbClr val="00B050"/>
            </a:solidFill>
          </a:ln>
        </p:spPr>
        <p:style>
          <a:lnRef idx="2">
            <a:schemeClr val="accent4"/>
          </a:lnRef>
          <a:fillRef idx="1">
            <a:schemeClr val="lt1"/>
          </a:fillRef>
          <a:effectRef idx="0">
            <a:schemeClr val="accent4"/>
          </a:effectRef>
          <a:fontRef idx="minor">
            <a:schemeClr val="dk1"/>
          </a:fontRef>
        </p:style>
        <p:txBody>
          <a:bodyPr rtlCol="0" anchor="t" anchorCtr="0"/>
          <a:lstStyle/>
          <a:p>
            <a:pPr algn="l" rtl="0"/>
            <a:r>
              <a:rPr kumimoji="1" lang="ja-JP" altLang="en-US" sz="900" b="0" kern="1200" dirty="0">
                <a:solidFill>
                  <a:prstClr val="black"/>
                </a:solidFill>
                <a:latin typeface="HG丸ｺﾞｼｯｸM-PRO" pitchFamily="50" charset="-128"/>
                <a:ea typeface="HG丸ｺﾞｼｯｸM-PRO" pitchFamily="50" charset="-128"/>
              </a:rPr>
              <a:t>外部実証実験サイト（組織化及び検索ナビゲーション）</a:t>
            </a:r>
          </a:p>
        </p:txBody>
      </p:sp>
      <p:pic>
        <p:nvPicPr>
          <p:cNvPr id="14" name="Picture 42" descr="MCj02320470000[1]"/>
          <p:cNvPicPr>
            <a:picLocks noChangeAspect="1" noChangeArrowheads="1"/>
          </p:cNvPicPr>
          <p:nvPr/>
        </p:nvPicPr>
        <p:blipFill>
          <a:blip r:embed="rId3" cstate="print"/>
          <a:srcRect/>
          <a:stretch>
            <a:fillRect/>
          </a:stretch>
        </p:blipFill>
        <p:spPr bwMode="auto">
          <a:xfrm>
            <a:off x="9501222" y="285728"/>
            <a:ext cx="733425" cy="688975"/>
          </a:xfrm>
          <a:prstGeom prst="rect">
            <a:avLst/>
          </a:prstGeom>
          <a:noFill/>
          <a:ln w="9525">
            <a:noFill/>
            <a:miter lim="800000"/>
            <a:headEnd/>
            <a:tailEnd/>
          </a:ln>
        </p:spPr>
      </p:pic>
      <p:pic>
        <p:nvPicPr>
          <p:cNvPr id="15" name="Picture 2"/>
          <p:cNvPicPr>
            <a:picLocks noChangeAspect="1" noChangeArrowheads="1"/>
          </p:cNvPicPr>
          <p:nvPr/>
        </p:nvPicPr>
        <p:blipFill>
          <a:blip r:embed="rId4" cstate="print"/>
          <a:srcRect/>
          <a:stretch>
            <a:fillRect/>
          </a:stretch>
        </p:blipFill>
        <p:spPr bwMode="auto">
          <a:xfrm>
            <a:off x="6858016" y="4000504"/>
            <a:ext cx="450059" cy="528641"/>
          </a:xfrm>
          <a:prstGeom prst="rect">
            <a:avLst/>
          </a:prstGeom>
          <a:noFill/>
          <a:ln w="38100" cap="flat" cmpd="sng" algn="ctr">
            <a:noFill/>
            <a:prstDash val="solid"/>
            <a:miter lim="800000"/>
            <a:headEnd/>
            <a:tailEnd/>
          </a:ln>
        </p:spPr>
      </p:pic>
      <p:pic>
        <p:nvPicPr>
          <p:cNvPr id="16" name="Picture 3"/>
          <p:cNvPicPr>
            <a:picLocks noChangeAspect="1" noChangeArrowheads="1"/>
          </p:cNvPicPr>
          <p:nvPr/>
        </p:nvPicPr>
        <p:blipFill>
          <a:blip r:embed="rId5" cstate="print"/>
          <a:srcRect/>
          <a:stretch>
            <a:fillRect/>
          </a:stretch>
        </p:blipFill>
        <p:spPr bwMode="auto">
          <a:xfrm>
            <a:off x="6786578" y="3214686"/>
            <a:ext cx="496306" cy="571504"/>
          </a:xfrm>
          <a:prstGeom prst="rect">
            <a:avLst/>
          </a:prstGeom>
          <a:noFill/>
          <a:ln w="38100" cap="flat" cmpd="sng" algn="ctr">
            <a:noFill/>
            <a:prstDash val="solid"/>
            <a:miter lim="800000"/>
            <a:headEnd/>
            <a:tailEnd/>
          </a:ln>
        </p:spPr>
      </p:pic>
      <p:pic>
        <p:nvPicPr>
          <p:cNvPr id="17" name="Picture 4"/>
          <p:cNvPicPr>
            <a:picLocks noChangeAspect="1" noChangeArrowheads="1"/>
          </p:cNvPicPr>
          <p:nvPr/>
        </p:nvPicPr>
        <p:blipFill>
          <a:blip r:embed="rId6" cstate="print"/>
          <a:srcRect/>
          <a:stretch>
            <a:fillRect/>
          </a:stretch>
        </p:blipFill>
        <p:spPr bwMode="auto">
          <a:xfrm>
            <a:off x="7500958" y="3357562"/>
            <a:ext cx="450059" cy="550072"/>
          </a:xfrm>
          <a:prstGeom prst="rect">
            <a:avLst/>
          </a:prstGeom>
          <a:noFill/>
          <a:ln w="38100" cap="flat" cmpd="sng" algn="ctr">
            <a:noFill/>
            <a:prstDash val="solid"/>
            <a:miter lim="800000"/>
            <a:headEnd/>
            <a:tailEnd/>
          </a:ln>
        </p:spPr>
      </p:pic>
      <p:pic>
        <p:nvPicPr>
          <p:cNvPr id="18" name="Picture 5"/>
          <p:cNvPicPr>
            <a:picLocks noChangeAspect="1" noChangeArrowheads="1"/>
          </p:cNvPicPr>
          <p:nvPr/>
        </p:nvPicPr>
        <p:blipFill>
          <a:blip r:embed="rId7" cstate="print"/>
          <a:srcRect/>
          <a:stretch>
            <a:fillRect/>
          </a:stretch>
        </p:blipFill>
        <p:spPr bwMode="auto">
          <a:xfrm>
            <a:off x="7715272" y="2714620"/>
            <a:ext cx="442916" cy="521498"/>
          </a:xfrm>
          <a:prstGeom prst="rect">
            <a:avLst/>
          </a:prstGeom>
          <a:noFill/>
          <a:ln w="38100" cap="flat" cmpd="sng" algn="ctr">
            <a:noFill/>
            <a:prstDash val="solid"/>
            <a:miter lim="800000"/>
            <a:headEnd/>
            <a:tailEnd/>
          </a:ln>
        </p:spPr>
      </p:pic>
      <p:pic>
        <p:nvPicPr>
          <p:cNvPr id="19" name="Picture 6"/>
          <p:cNvPicPr>
            <a:picLocks noChangeAspect="1" noChangeArrowheads="1"/>
          </p:cNvPicPr>
          <p:nvPr/>
        </p:nvPicPr>
        <p:blipFill>
          <a:blip r:embed="rId8" cstate="print"/>
          <a:srcRect/>
          <a:stretch>
            <a:fillRect/>
          </a:stretch>
        </p:blipFill>
        <p:spPr bwMode="auto">
          <a:xfrm>
            <a:off x="7929586" y="4000504"/>
            <a:ext cx="428628" cy="528641"/>
          </a:xfrm>
          <a:prstGeom prst="rect">
            <a:avLst/>
          </a:prstGeom>
          <a:noFill/>
          <a:ln w="38100" cap="flat" cmpd="sng" algn="ctr">
            <a:noFill/>
            <a:prstDash val="solid"/>
            <a:miter lim="800000"/>
            <a:headEnd/>
            <a:tailEnd/>
          </a:ln>
        </p:spPr>
      </p:pic>
      <p:pic>
        <p:nvPicPr>
          <p:cNvPr id="20" name="Picture 7"/>
          <p:cNvPicPr>
            <a:picLocks noChangeAspect="1" noChangeArrowheads="1"/>
          </p:cNvPicPr>
          <p:nvPr/>
        </p:nvPicPr>
        <p:blipFill>
          <a:blip r:embed="rId9" cstate="print"/>
          <a:srcRect/>
          <a:stretch>
            <a:fillRect/>
          </a:stretch>
        </p:blipFill>
        <p:spPr bwMode="auto">
          <a:xfrm>
            <a:off x="9286908" y="0"/>
            <a:ext cx="1095375" cy="238125"/>
          </a:xfrm>
          <a:prstGeom prst="rect">
            <a:avLst/>
          </a:prstGeom>
          <a:noFill/>
          <a:ln w="38100" cap="flat" cmpd="sng" algn="ctr">
            <a:noFill/>
            <a:prstDash val="solid"/>
            <a:miter lim="800000"/>
            <a:headEnd/>
            <a:tailEnd/>
          </a:ln>
        </p:spPr>
      </p:pic>
      <p:pic>
        <p:nvPicPr>
          <p:cNvPr id="21" name="Picture 8"/>
          <p:cNvPicPr>
            <a:picLocks noChangeAspect="1" noChangeArrowheads="1"/>
          </p:cNvPicPr>
          <p:nvPr/>
        </p:nvPicPr>
        <p:blipFill>
          <a:blip r:embed="rId10" cstate="print"/>
          <a:srcRect/>
          <a:stretch>
            <a:fillRect/>
          </a:stretch>
        </p:blipFill>
        <p:spPr bwMode="auto">
          <a:xfrm>
            <a:off x="1714480" y="3714752"/>
            <a:ext cx="1215031" cy="309562"/>
          </a:xfrm>
          <a:prstGeom prst="rect">
            <a:avLst/>
          </a:prstGeom>
          <a:noFill/>
          <a:ln w="38100" cap="flat" cmpd="sng" algn="ctr">
            <a:noFill/>
            <a:prstDash val="solid"/>
            <a:miter lim="800000"/>
            <a:headEnd/>
            <a:tailEnd/>
          </a:ln>
        </p:spPr>
      </p:pic>
      <p:pic>
        <p:nvPicPr>
          <p:cNvPr id="22" name="Picture 9"/>
          <p:cNvPicPr>
            <a:picLocks noChangeAspect="1" noChangeArrowheads="1"/>
          </p:cNvPicPr>
          <p:nvPr/>
        </p:nvPicPr>
        <p:blipFill>
          <a:blip r:embed="rId11" cstate="print"/>
          <a:srcRect/>
          <a:stretch>
            <a:fillRect/>
          </a:stretch>
        </p:blipFill>
        <p:spPr bwMode="auto">
          <a:xfrm>
            <a:off x="3857620" y="2428868"/>
            <a:ext cx="1071570" cy="332859"/>
          </a:xfrm>
          <a:prstGeom prst="rect">
            <a:avLst/>
          </a:prstGeom>
          <a:noFill/>
          <a:ln w="38100" cap="flat" cmpd="sng" algn="ctr">
            <a:noFill/>
            <a:prstDash val="solid"/>
            <a:miter lim="800000"/>
            <a:headEnd/>
            <a:tailEnd/>
          </a:ln>
        </p:spPr>
      </p:pic>
      <p:pic>
        <p:nvPicPr>
          <p:cNvPr id="24" name="Picture 12"/>
          <p:cNvPicPr>
            <a:picLocks noChangeAspect="1" noChangeArrowheads="1"/>
          </p:cNvPicPr>
          <p:nvPr/>
        </p:nvPicPr>
        <p:blipFill>
          <a:blip r:embed="rId12" cstate="print"/>
          <a:srcRect/>
          <a:stretch>
            <a:fillRect/>
          </a:stretch>
        </p:blipFill>
        <p:spPr bwMode="auto">
          <a:xfrm>
            <a:off x="2000232" y="1643050"/>
            <a:ext cx="1362075" cy="295275"/>
          </a:xfrm>
          <a:prstGeom prst="rect">
            <a:avLst/>
          </a:prstGeom>
          <a:noFill/>
          <a:ln w="38100" cap="flat" cmpd="sng" algn="ctr">
            <a:noFill/>
            <a:prstDash val="solid"/>
            <a:miter lim="800000"/>
            <a:headEnd/>
            <a:tailEnd/>
          </a:ln>
        </p:spPr>
      </p:pic>
      <p:pic>
        <p:nvPicPr>
          <p:cNvPr id="25" name="Picture 13"/>
          <p:cNvPicPr>
            <a:picLocks noChangeAspect="1" noChangeArrowheads="1"/>
          </p:cNvPicPr>
          <p:nvPr/>
        </p:nvPicPr>
        <p:blipFill>
          <a:blip r:embed="rId13" cstate="print"/>
          <a:srcRect/>
          <a:stretch>
            <a:fillRect/>
          </a:stretch>
        </p:blipFill>
        <p:spPr bwMode="auto">
          <a:xfrm>
            <a:off x="2143108" y="2143116"/>
            <a:ext cx="1512445" cy="285751"/>
          </a:xfrm>
          <a:prstGeom prst="rect">
            <a:avLst/>
          </a:prstGeom>
          <a:noFill/>
          <a:ln w="38100" cap="flat" cmpd="sng" algn="ctr">
            <a:noFill/>
            <a:prstDash val="solid"/>
            <a:miter lim="800000"/>
            <a:headEnd/>
            <a:tailEnd/>
          </a:ln>
        </p:spPr>
      </p:pic>
      <p:pic>
        <p:nvPicPr>
          <p:cNvPr id="26" name="Picture 14"/>
          <p:cNvPicPr>
            <a:picLocks noChangeAspect="1" noChangeArrowheads="1"/>
          </p:cNvPicPr>
          <p:nvPr/>
        </p:nvPicPr>
        <p:blipFill>
          <a:blip r:embed="rId14" cstate="print"/>
          <a:srcRect/>
          <a:stretch>
            <a:fillRect/>
          </a:stretch>
        </p:blipFill>
        <p:spPr bwMode="auto">
          <a:xfrm>
            <a:off x="6858016" y="2500306"/>
            <a:ext cx="535785" cy="614367"/>
          </a:xfrm>
          <a:prstGeom prst="rect">
            <a:avLst/>
          </a:prstGeom>
          <a:noFill/>
          <a:ln w="38100" cap="flat" cmpd="sng" algn="ctr">
            <a:noFill/>
            <a:prstDash val="solid"/>
            <a:miter lim="800000"/>
            <a:headEnd/>
            <a:tailEnd/>
          </a:ln>
        </p:spPr>
      </p:pic>
      <p:sp>
        <p:nvSpPr>
          <p:cNvPr id="27" name="雲形吹き出し 26"/>
          <p:cNvSpPr/>
          <p:nvPr/>
        </p:nvSpPr>
        <p:spPr>
          <a:xfrm>
            <a:off x="0" y="2143116"/>
            <a:ext cx="1643042" cy="2214578"/>
          </a:xfrm>
          <a:prstGeom prst="cloudCallout">
            <a:avLst>
              <a:gd name="adj1" fmla="val -11615"/>
              <a:gd name="adj2" fmla="val 2813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latin typeface="HG丸ｺﾞｼｯｸM-PRO" pitchFamily="50" charset="-128"/>
                <a:ea typeface="HG丸ｺﾞｼｯｸM-PRO" pitchFamily="50" charset="-128"/>
              </a:rPr>
              <a:t>各種</a:t>
            </a:r>
            <a:r>
              <a:rPr lang="en-US" altLang="ja-JP" dirty="0" smtClean="0">
                <a:solidFill>
                  <a:schemeClr val="tx1"/>
                </a:solidFill>
                <a:latin typeface="HG丸ｺﾞｼｯｸM-PRO" pitchFamily="50" charset="-128"/>
                <a:ea typeface="HG丸ｺﾞｼｯｸM-PRO" pitchFamily="50" charset="-128"/>
              </a:rPr>
              <a:t>Web</a:t>
            </a:r>
            <a:r>
              <a:rPr lang="ja-JP" altLang="en-US" dirty="0" smtClean="0">
                <a:solidFill>
                  <a:schemeClr val="tx1"/>
                </a:solidFill>
                <a:latin typeface="HG丸ｺﾞｼｯｸM-PRO" pitchFamily="50" charset="-128"/>
                <a:ea typeface="HG丸ｺﾞｼｯｸM-PRO" pitchFamily="50" charset="-128"/>
              </a:rPr>
              <a:t>サイト</a:t>
            </a:r>
            <a:endParaRPr lang="en-US" altLang="ja-JP" dirty="0" smtClean="0">
              <a:solidFill>
                <a:schemeClr val="tx1"/>
              </a:solidFill>
              <a:latin typeface="HG丸ｺﾞｼｯｸM-PRO" pitchFamily="50" charset="-128"/>
              <a:ea typeface="HG丸ｺﾞｼｯｸM-PRO" pitchFamily="50" charset="-128"/>
            </a:endParaRPr>
          </a:p>
          <a:p>
            <a:pPr algn="ctr"/>
            <a:r>
              <a:rPr kumimoji="1" lang="ja-JP" altLang="en-US" dirty="0" smtClean="0">
                <a:solidFill>
                  <a:schemeClr val="tx1"/>
                </a:solidFill>
                <a:latin typeface="HG丸ｺﾞｼｯｸM-PRO" pitchFamily="50" charset="-128"/>
                <a:ea typeface="HG丸ｺﾞｼｯｸM-PRO" pitchFamily="50" charset="-128"/>
              </a:rPr>
              <a:t>ニュースサイト</a:t>
            </a:r>
            <a:endParaRPr kumimoji="1" lang="en-US" altLang="ja-JP" dirty="0" smtClean="0">
              <a:solidFill>
                <a:schemeClr val="tx1"/>
              </a:solidFill>
              <a:latin typeface="HG丸ｺﾞｼｯｸM-PRO" pitchFamily="50" charset="-128"/>
              <a:ea typeface="HG丸ｺﾞｼｯｸM-PRO" pitchFamily="50" charset="-128"/>
            </a:endParaRPr>
          </a:p>
          <a:p>
            <a:pPr algn="ctr"/>
            <a:r>
              <a:rPr kumimoji="1" lang="en-US" altLang="ja-JP" dirty="0" smtClean="0">
                <a:solidFill>
                  <a:schemeClr val="tx1"/>
                </a:solidFill>
                <a:latin typeface="HG丸ｺﾞｼｯｸM-PRO" pitchFamily="50" charset="-128"/>
                <a:ea typeface="HG丸ｺﾞｼｯｸM-PRO" pitchFamily="50" charset="-128"/>
              </a:rPr>
              <a:t>SNS</a:t>
            </a:r>
            <a:r>
              <a:rPr kumimoji="1" lang="ja-JP" altLang="en-US" dirty="0" smtClean="0">
                <a:solidFill>
                  <a:schemeClr val="tx1"/>
                </a:solidFill>
                <a:latin typeface="HG丸ｺﾞｼｯｸM-PRO" pitchFamily="50" charset="-128"/>
                <a:ea typeface="HG丸ｺﾞｼｯｸM-PRO" pitchFamily="50" charset="-128"/>
              </a:rPr>
              <a:t>サイト</a:t>
            </a:r>
            <a:endParaRPr kumimoji="1" lang="en-US" altLang="ja-JP" dirty="0" smtClean="0">
              <a:solidFill>
                <a:schemeClr val="tx1"/>
              </a:solidFill>
              <a:latin typeface="HG丸ｺﾞｼｯｸM-PRO" pitchFamily="50" charset="-128"/>
              <a:ea typeface="HG丸ｺﾞｼｯｸM-PRO" pitchFamily="50" charset="-128"/>
            </a:endParaRPr>
          </a:p>
          <a:p>
            <a:pPr algn="ctr"/>
            <a:r>
              <a:rPr lang="en-US" altLang="ja-JP" dirty="0" smtClean="0">
                <a:solidFill>
                  <a:schemeClr val="tx1"/>
                </a:solidFill>
                <a:latin typeface="HG丸ｺﾞｼｯｸM-PRO" pitchFamily="50" charset="-128"/>
                <a:ea typeface="HG丸ｺﾞｼｯｸM-PRO" pitchFamily="50" charset="-128"/>
              </a:rPr>
              <a:t>Blog</a:t>
            </a:r>
            <a:endParaRPr lang="en-US" altLang="ja-JP" dirty="0">
              <a:solidFill>
                <a:schemeClr val="tx1"/>
              </a:solidFill>
              <a:latin typeface="HG丸ｺﾞｼｯｸM-PRO" pitchFamily="50" charset="-128"/>
              <a:ea typeface="HG丸ｺﾞｼｯｸM-PRO" pitchFamily="50" charset="-128"/>
            </a:endParaRPr>
          </a:p>
          <a:p>
            <a:pPr algn="ctr"/>
            <a:r>
              <a:rPr lang="ja-JP" altLang="en-US" dirty="0" smtClean="0">
                <a:solidFill>
                  <a:schemeClr val="tx1"/>
                </a:solidFill>
                <a:latin typeface="HG丸ｺﾞｼｯｸM-PRO" pitchFamily="50" charset="-128"/>
                <a:ea typeface="HG丸ｺﾞｼｯｸM-PRO" pitchFamily="50" charset="-128"/>
              </a:rPr>
              <a:t>。。。</a:t>
            </a:r>
            <a:endParaRPr lang="en-US" altLang="ja-JP" dirty="0" smtClean="0">
              <a:solidFill>
                <a:schemeClr val="tx1"/>
              </a:solidFill>
              <a:latin typeface="HG丸ｺﾞｼｯｸM-PRO" pitchFamily="50" charset="-128"/>
              <a:ea typeface="HG丸ｺﾞｼｯｸM-PRO" pitchFamily="50" charset="-128"/>
            </a:endParaRPr>
          </a:p>
        </p:txBody>
      </p:sp>
      <p:sp>
        <p:nvSpPr>
          <p:cNvPr id="28" name="フローチャート : 端子 27"/>
          <p:cNvSpPr/>
          <p:nvPr/>
        </p:nvSpPr>
        <p:spPr>
          <a:xfrm>
            <a:off x="7429520" y="1357298"/>
            <a:ext cx="714380" cy="214314"/>
          </a:xfrm>
          <a:prstGeom prst="flowChartTerminator">
            <a:avLst/>
          </a:prstGeom>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rtl="0"/>
            <a:r>
              <a:rPr kumimoji="1" lang="en-US" altLang="ja-JP" sz="800" kern="1200" dirty="0" smtClean="0">
                <a:solidFill>
                  <a:prstClr val="black"/>
                </a:solidFill>
                <a:latin typeface="HG丸ｺﾞｼｯｸM-PRO" pitchFamily="50" charset="-128"/>
                <a:ea typeface="HG丸ｺﾞｼｯｸM-PRO" pitchFamily="50" charset="-128"/>
              </a:rPr>
              <a:t>Tweet</a:t>
            </a:r>
            <a:endParaRPr kumimoji="1" lang="en-US" altLang="ja-JP" sz="800" kern="1200" dirty="0">
              <a:solidFill>
                <a:prstClr val="black"/>
              </a:solidFill>
              <a:latin typeface="HG丸ｺﾞｼｯｸM-PRO" pitchFamily="50" charset="-128"/>
              <a:ea typeface="HG丸ｺﾞｼｯｸM-PRO" pitchFamily="50" charset="-128"/>
            </a:endParaRPr>
          </a:p>
        </p:txBody>
      </p:sp>
      <p:sp>
        <p:nvSpPr>
          <p:cNvPr id="29" name="フローチャート : 端子 28"/>
          <p:cNvSpPr/>
          <p:nvPr/>
        </p:nvSpPr>
        <p:spPr>
          <a:xfrm>
            <a:off x="9358346" y="4572008"/>
            <a:ext cx="1000132" cy="285752"/>
          </a:xfrm>
          <a:prstGeom prst="flowChartTerminator">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rtl="0"/>
            <a:r>
              <a:rPr kumimoji="1" lang="en-US" altLang="ja-JP" sz="800" b="0" kern="1200" dirty="0" err="1" smtClean="0">
                <a:solidFill>
                  <a:prstClr val="black"/>
                </a:solidFill>
                <a:latin typeface="HG丸ｺﾞｼｯｸM-PRO" pitchFamily="50" charset="-128"/>
                <a:ea typeface="HG丸ｺﾞｼｯｸM-PRO" pitchFamily="50" charset="-128"/>
              </a:rPr>
              <a:t>MovaTwitter</a:t>
            </a:r>
            <a:endParaRPr kumimoji="1" lang="en-US" altLang="ja-JP" sz="800" b="0" kern="1200" dirty="0">
              <a:solidFill>
                <a:prstClr val="black"/>
              </a:solidFill>
              <a:latin typeface="HG丸ｺﾞｼｯｸM-PRO" pitchFamily="50" charset="-128"/>
              <a:ea typeface="HG丸ｺﾞｼｯｸM-PRO" pitchFamily="50" charset="-128"/>
            </a:endParaRPr>
          </a:p>
        </p:txBody>
      </p:sp>
      <p:pic>
        <p:nvPicPr>
          <p:cNvPr id="30" name="Picture 15"/>
          <p:cNvPicPr>
            <a:picLocks noChangeAspect="1" noChangeArrowheads="1"/>
          </p:cNvPicPr>
          <p:nvPr/>
        </p:nvPicPr>
        <p:blipFill>
          <a:blip r:embed="rId15" cstate="print"/>
          <a:srcRect/>
          <a:stretch>
            <a:fillRect/>
          </a:stretch>
        </p:blipFill>
        <p:spPr bwMode="auto">
          <a:xfrm>
            <a:off x="7072330" y="5286388"/>
            <a:ext cx="663788" cy="771523"/>
          </a:xfrm>
          <a:prstGeom prst="rect">
            <a:avLst/>
          </a:prstGeom>
          <a:noFill/>
          <a:ln w="38100" cap="flat" cmpd="sng" algn="ctr">
            <a:noFill/>
            <a:prstDash val="solid"/>
            <a:miter lim="800000"/>
            <a:headEnd/>
            <a:tailEnd/>
          </a:ln>
        </p:spPr>
      </p:pic>
      <p:cxnSp>
        <p:nvCxnSpPr>
          <p:cNvPr id="32" name="直線矢印コネクタ 31"/>
          <p:cNvCxnSpPr>
            <a:stCxn id="27" idx="2"/>
            <a:endCxn id="24" idx="1"/>
          </p:cNvCxnSpPr>
          <p:nvPr/>
        </p:nvCxnSpPr>
        <p:spPr>
          <a:xfrm flipV="1">
            <a:off x="1641673" y="1790688"/>
            <a:ext cx="358559" cy="145971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27" idx="2"/>
            <a:endCxn id="25" idx="1"/>
          </p:cNvCxnSpPr>
          <p:nvPr/>
        </p:nvCxnSpPr>
        <p:spPr>
          <a:xfrm flipV="1">
            <a:off x="1641673" y="2285992"/>
            <a:ext cx="501435" cy="96441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24" idx="2"/>
            <a:endCxn id="25" idx="0"/>
          </p:cNvCxnSpPr>
          <p:nvPr/>
        </p:nvCxnSpPr>
        <p:spPr>
          <a:xfrm rot="16200000" flipH="1">
            <a:off x="2687905" y="1931689"/>
            <a:ext cx="204791" cy="21806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7" idx="2"/>
            <a:endCxn id="21" idx="0"/>
          </p:cNvCxnSpPr>
          <p:nvPr/>
        </p:nvCxnSpPr>
        <p:spPr>
          <a:xfrm>
            <a:off x="1641673" y="3250405"/>
            <a:ext cx="680323" cy="4643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a:stCxn id="24" idx="3"/>
            <a:endCxn id="22" idx="1"/>
          </p:cNvCxnSpPr>
          <p:nvPr/>
        </p:nvCxnSpPr>
        <p:spPr>
          <a:xfrm>
            <a:off x="3362307" y="1790688"/>
            <a:ext cx="495313" cy="80461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a:stCxn id="21" idx="2"/>
            <a:endCxn id="88" idx="0"/>
          </p:cNvCxnSpPr>
          <p:nvPr/>
        </p:nvCxnSpPr>
        <p:spPr>
          <a:xfrm rot="16200000" flipH="1">
            <a:off x="2208738" y="4137572"/>
            <a:ext cx="261942" cy="35426"/>
          </a:xfrm>
          <a:prstGeom prst="curvedConnector3">
            <a:avLst>
              <a:gd name="adj1" fmla="val 50000"/>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曲線コネクタ 69"/>
          <p:cNvCxnSpPr>
            <a:stCxn id="27" idx="2"/>
            <a:endCxn id="22" idx="1"/>
          </p:cNvCxnSpPr>
          <p:nvPr/>
        </p:nvCxnSpPr>
        <p:spPr>
          <a:xfrm flipV="1">
            <a:off x="1641673" y="2595298"/>
            <a:ext cx="2215947" cy="65510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AutoShape 51"/>
          <p:cNvCxnSpPr>
            <a:cxnSpLocks noChangeShapeType="1"/>
            <a:stCxn id="27" idx="2"/>
            <a:endCxn id="22" idx="1"/>
          </p:cNvCxnSpPr>
          <p:nvPr/>
        </p:nvCxnSpPr>
        <p:spPr bwMode="auto">
          <a:xfrm flipV="1">
            <a:off x="1641673" y="2595298"/>
            <a:ext cx="2215947" cy="655107"/>
          </a:xfrm>
          <a:prstGeom prst="curvedConnector3">
            <a:avLst>
              <a:gd name="adj1" fmla="val 50000"/>
            </a:avLst>
          </a:prstGeom>
          <a:noFill/>
          <a:ln w="25400">
            <a:solidFill>
              <a:srgbClr val="FF0000"/>
            </a:solidFill>
            <a:round/>
            <a:headEnd/>
            <a:tailEnd type="triangle" w="med" len="med"/>
          </a:ln>
        </p:spPr>
      </p:cxnSp>
      <p:pic>
        <p:nvPicPr>
          <p:cNvPr id="180226" name="Picture 2"/>
          <p:cNvPicPr>
            <a:picLocks noChangeAspect="1" noChangeArrowheads="1"/>
          </p:cNvPicPr>
          <p:nvPr/>
        </p:nvPicPr>
        <p:blipFill>
          <a:blip r:embed="rId16" cstate="print"/>
          <a:srcRect/>
          <a:stretch>
            <a:fillRect/>
          </a:stretch>
        </p:blipFill>
        <p:spPr bwMode="auto">
          <a:xfrm>
            <a:off x="4143372" y="3500438"/>
            <a:ext cx="1233245" cy="285751"/>
          </a:xfrm>
          <a:prstGeom prst="rect">
            <a:avLst/>
          </a:prstGeom>
          <a:noFill/>
          <a:ln w="9525">
            <a:noFill/>
            <a:miter lim="800000"/>
            <a:headEnd/>
            <a:tailEnd/>
          </a:ln>
        </p:spPr>
      </p:pic>
      <p:pic>
        <p:nvPicPr>
          <p:cNvPr id="180227" name="Picture 3"/>
          <p:cNvPicPr>
            <a:picLocks noChangeAspect="1" noChangeArrowheads="1"/>
          </p:cNvPicPr>
          <p:nvPr/>
        </p:nvPicPr>
        <p:blipFill>
          <a:blip r:embed="rId17" cstate="print"/>
          <a:srcRect/>
          <a:stretch>
            <a:fillRect/>
          </a:stretch>
        </p:blipFill>
        <p:spPr bwMode="auto">
          <a:xfrm>
            <a:off x="3929058" y="4643446"/>
            <a:ext cx="1214446" cy="307888"/>
          </a:xfrm>
          <a:prstGeom prst="rect">
            <a:avLst/>
          </a:prstGeom>
          <a:noFill/>
          <a:ln w="9525">
            <a:noFill/>
            <a:miter lim="800000"/>
            <a:headEnd/>
            <a:tailEnd/>
          </a:ln>
        </p:spPr>
      </p:pic>
      <p:pic>
        <p:nvPicPr>
          <p:cNvPr id="180228" name="Picture 4"/>
          <p:cNvPicPr>
            <a:picLocks noChangeAspect="1" noChangeArrowheads="1"/>
          </p:cNvPicPr>
          <p:nvPr/>
        </p:nvPicPr>
        <p:blipFill>
          <a:blip r:embed="rId18" cstate="print"/>
          <a:srcRect/>
          <a:stretch>
            <a:fillRect/>
          </a:stretch>
        </p:blipFill>
        <p:spPr bwMode="auto">
          <a:xfrm>
            <a:off x="4572000" y="5214950"/>
            <a:ext cx="1218206" cy="285752"/>
          </a:xfrm>
          <a:prstGeom prst="rect">
            <a:avLst/>
          </a:prstGeom>
          <a:noFill/>
          <a:ln w="9525">
            <a:noFill/>
            <a:miter lim="800000"/>
            <a:headEnd/>
            <a:tailEnd/>
          </a:ln>
        </p:spPr>
      </p:pic>
      <p:pic>
        <p:nvPicPr>
          <p:cNvPr id="180229" name="Picture 5"/>
          <p:cNvPicPr>
            <a:picLocks noChangeAspect="1" noChangeArrowheads="1"/>
          </p:cNvPicPr>
          <p:nvPr/>
        </p:nvPicPr>
        <p:blipFill>
          <a:blip r:embed="rId19" cstate="print"/>
          <a:srcRect/>
          <a:stretch>
            <a:fillRect/>
          </a:stretch>
        </p:blipFill>
        <p:spPr bwMode="auto">
          <a:xfrm>
            <a:off x="-1357354" y="4714884"/>
            <a:ext cx="1135681" cy="285752"/>
          </a:xfrm>
          <a:prstGeom prst="rect">
            <a:avLst/>
          </a:prstGeom>
          <a:noFill/>
          <a:ln w="9525">
            <a:noFill/>
            <a:miter lim="800000"/>
            <a:headEnd/>
            <a:tailEnd/>
          </a:ln>
        </p:spPr>
      </p:pic>
      <p:cxnSp>
        <p:nvCxnSpPr>
          <p:cNvPr id="64" name="直線矢印コネクタ 56"/>
          <p:cNvCxnSpPr>
            <a:endCxn id="180226" idx="1"/>
          </p:cNvCxnSpPr>
          <p:nvPr/>
        </p:nvCxnSpPr>
        <p:spPr>
          <a:xfrm flipV="1">
            <a:off x="2643174" y="3643314"/>
            <a:ext cx="1500198" cy="857260"/>
          </a:xfrm>
          <a:prstGeom prst="curvedConnector3">
            <a:avLst>
              <a:gd name="adj1" fmla="val 50000"/>
            </a:avLst>
          </a:prstGeom>
          <a:ln w="254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直線矢印コネクタ 56"/>
          <p:cNvCxnSpPr>
            <a:stCxn id="88" idx="3"/>
            <a:endCxn id="180228" idx="1"/>
          </p:cNvCxnSpPr>
          <p:nvPr/>
        </p:nvCxnSpPr>
        <p:spPr>
          <a:xfrm>
            <a:off x="2857488" y="4429132"/>
            <a:ext cx="1714512" cy="928694"/>
          </a:xfrm>
          <a:prstGeom prst="curvedConnector3">
            <a:avLst>
              <a:gd name="adj1" fmla="val 50000"/>
            </a:avLst>
          </a:prstGeom>
          <a:ln w="254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直線矢印コネクタ 56"/>
          <p:cNvCxnSpPr>
            <a:stCxn id="88" idx="3"/>
            <a:endCxn id="22" idx="1"/>
          </p:cNvCxnSpPr>
          <p:nvPr/>
        </p:nvCxnSpPr>
        <p:spPr>
          <a:xfrm flipV="1">
            <a:off x="2857488" y="2595298"/>
            <a:ext cx="1000132" cy="1833834"/>
          </a:xfrm>
          <a:prstGeom prst="curvedConnector3">
            <a:avLst>
              <a:gd name="adj1" fmla="val 50000"/>
            </a:avLst>
          </a:prstGeom>
          <a:ln w="254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7" name="AutoShape 29"/>
          <p:cNvSpPr>
            <a:spLocks noChangeArrowheads="1"/>
          </p:cNvSpPr>
          <p:nvPr/>
        </p:nvSpPr>
        <p:spPr bwMode="auto">
          <a:xfrm>
            <a:off x="4714876" y="4000504"/>
            <a:ext cx="1989136" cy="428628"/>
          </a:xfrm>
          <a:prstGeom prst="leftRightArrow">
            <a:avLst>
              <a:gd name="adj1" fmla="val 50000"/>
              <a:gd name="adj2" fmla="val 192418"/>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ja-JP" altLang="en-US">
              <a:latin typeface="HG丸ｺﾞｼｯｸM-PRO" pitchFamily="50" charset="-128"/>
              <a:ea typeface="HG丸ｺﾞｼｯｸM-PRO" pitchFamily="50" charset="-128"/>
            </a:endParaRPr>
          </a:p>
        </p:txBody>
      </p:sp>
      <p:sp>
        <p:nvSpPr>
          <p:cNvPr id="9" name="フローチャート : 端子 8"/>
          <p:cNvSpPr/>
          <p:nvPr/>
        </p:nvSpPr>
        <p:spPr>
          <a:xfrm>
            <a:off x="5214942" y="4071942"/>
            <a:ext cx="1000132" cy="285752"/>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rtl="0"/>
            <a:r>
              <a:rPr kumimoji="1" lang="en-US" altLang="ja-JP" sz="800" b="0" kern="1200" dirty="0" err="1" smtClean="0">
                <a:solidFill>
                  <a:prstClr val="white"/>
                </a:solidFill>
                <a:latin typeface="HG丸ｺﾞｼｯｸM-PRO" pitchFamily="50" charset="-128"/>
                <a:ea typeface="HG丸ｺﾞｼｯｸM-PRO" pitchFamily="50" charset="-128"/>
              </a:rPr>
              <a:t>WebAPI</a:t>
            </a:r>
            <a:endParaRPr kumimoji="1" lang="en-US" altLang="ja-JP" sz="800" b="0" kern="1200" dirty="0">
              <a:solidFill>
                <a:prstClr val="white"/>
              </a:solidFill>
              <a:latin typeface="HG丸ｺﾞｼｯｸM-PRO" pitchFamily="50" charset="-128"/>
              <a:ea typeface="HG丸ｺﾞｼｯｸM-PRO" pitchFamily="50" charset="-128"/>
            </a:endParaRPr>
          </a:p>
        </p:txBody>
      </p:sp>
      <p:sp>
        <p:nvSpPr>
          <p:cNvPr id="88" name="フローチャート : 端子 87"/>
          <p:cNvSpPr/>
          <p:nvPr/>
        </p:nvSpPr>
        <p:spPr>
          <a:xfrm>
            <a:off x="1857356" y="4286256"/>
            <a:ext cx="1000132" cy="285752"/>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rtl="0"/>
            <a:r>
              <a:rPr kumimoji="1" lang="en-US" altLang="ja-JP" sz="800" b="0" kern="1200" dirty="0" err="1" smtClean="0">
                <a:solidFill>
                  <a:prstClr val="white"/>
                </a:solidFill>
                <a:latin typeface="HG丸ｺﾞｼｯｸM-PRO" pitchFamily="50" charset="-128"/>
                <a:ea typeface="HG丸ｺﾞｼｯｸM-PRO" pitchFamily="50" charset="-128"/>
              </a:rPr>
              <a:t>WebAPI</a:t>
            </a:r>
            <a:endParaRPr kumimoji="1" lang="en-US" altLang="ja-JP" sz="800" b="0" kern="1200" dirty="0">
              <a:solidFill>
                <a:prstClr val="white"/>
              </a:solidFill>
              <a:latin typeface="HG丸ｺﾞｼｯｸM-PRO" pitchFamily="50" charset="-128"/>
              <a:ea typeface="HG丸ｺﾞｼｯｸM-PRO" pitchFamily="50" charset="-128"/>
            </a:endParaRPr>
          </a:p>
        </p:txBody>
      </p:sp>
      <p:cxnSp>
        <p:nvCxnSpPr>
          <p:cNvPr id="110" name="直線矢印コネクタ 56"/>
          <p:cNvCxnSpPr>
            <a:endCxn id="180227" idx="1"/>
          </p:cNvCxnSpPr>
          <p:nvPr/>
        </p:nvCxnSpPr>
        <p:spPr>
          <a:xfrm>
            <a:off x="2857488" y="4429132"/>
            <a:ext cx="1071570" cy="368258"/>
          </a:xfrm>
          <a:prstGeom prst="curvedConnector3">
            <a:avLst>
              <a:gd name="adj1" fmla="val 50000"/>
            </a:avLst>
          </a:prstGeom>
          <a:ln w="254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3" name="Picture 10"/>
          <p:cNvPicPr>
            <a:picLocks noChangeAspect="1" noChangeArrowheads="1"/>
          </p:cNvPicPr>
          <p:nvPr/>
        </p:nvPicPr>
        <p:blipFill>
          <a:blip r:embed="rId20" cstate="print"/>
          <a:srcRect/>
          <a:stretch>
            <a:fillRect/>
          </a:stretch>
        </p:blipFill>
        <p:spPr bwMode="auto">
          <a:xfrm>
            <a:off x="-1357354" y="2357430"/>
            <a:ext cx="962025" cy="171450"/>
          </a:xfrm>
          <a:prstGeom prst="rect">
            <a:avLst/>
          </a:prstGeom>
          <a:noFill/>
          <a:ln w="38100" cap="flat" cmpd="sng" algn="ctr">
            <a:noFill/>
            <a:prstDash val="solid"/>
            <a:miter lim="800000"/>
            <a:headEnd/>
            <a:tailEnd/>
          </a:ln>
        </p:spPr>
      </p:pic>
      <p:pic>
        <p:nvPicPr>
          <p:cNvPr id="181250" name="Picture 2"/>
          <p:cNvPicPr>
            <a:picLocks noChangeAspect="1" noChangeArrowheads="1"/>
          </p:cNvPicPr>
          <p:nvPr/>
        </p:nvPicPr>
        <p:blipFill>
          <a:blip r:embed="rId21" cstate="print"/>
          <a:srcRect/>
          <a:stretch>
            <a:fillRect/>
          </a:stretch>
        </p:blipFill>
        <p:spPr bwMode="auto">
          <a:xfrm>
            <a:off x="4500562" y="5715016"/>
            <a:ext cx="1143008" cy="285752"/>
          </a:xfrm>
          <a:prstGeom prst="rect">
            <a:avLst/>
          </a:prstGeom>
          <a:noFill/>
          <a:ln w="9525">
            <a:noFill/>
            <a:miter lim="800000"/>
            <a:headEnd/>
            <a:tailEnd/>
          </a:ln>
        </p:spPr>
      </p:pic>
      <p:cxnSp>
        <p:nvCxnSpPr>
          <p:cNvPr id="114" name="直線矢印コネクタ 56"/>
          <p:cNvCxnSpPr>
            <a:stCxn id="88" idx="3"/>
            <a:endCxn id="181250" idx="1"/>
          </p:cNvCxnSpPr>
          <p:nvPr/>
        </p:nvCxnSpPr>
        <p:spPr>
          <a:xfrm>
            <a:off x="2857488" y="4429132"/>
            <a:ext cx="1643074" cy="1428760"/>
          </a:xfrm>
          <a:prstGeom prst="curvedConnector3">
            <a:avLst>
              <a:gd name="adj1" fmla="val 50000"/>
            </a:avLst>
          </a:prstGeom>
          <a:ln w="254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81251" name="Picture 3"/>
          <p:cNvPicPr>
            <a:picLocks noChangeAspect="1" noChangeArrowheads="1"/>
          </p:cNvPicPr>
          <p:nvPr/>
        </p:nvPicPr>
        <p:blipFill>
          <a:blip r:embed="rId22" cstate="print"/>
          <a:srcRect/>
          <a:stretch>
            <a:fillRect/>
          </a:stretch>
        </p:blipFill>
        <p:spPr bwMode="auto">
          <a:xfrm>
            <a:off x="4714876" y="2857496"/>
            <a:ext cx="1047745" cy="190499"/>
          </a:xfrm>
          <a:prstGeom prst="rect">
            <a:avLst/>
          </a:prstGeom>
          <a:noFill/>
          <a:ln w="9525">
            <a:noFill/>
            <a:miter lim="800000"/>
            <a:headEnd/>
            <a:tailEnd/>
          </a:ln>
        </p:spPr>
      </p:pic>
      <p:cxnSp>
        <p:nvCxnSpPr>
          <p:cNvPr id="121" name="直線矢印コネクタ 56"/>
          <p:cNvCxnSpPr>
            <a:stCxn id="88" idx="3"/>
            <a:endCxn id="181251" idx="1"/>
          </p:cNvCxnSpPr>
          <p:nvPr/>
        </p:nvCxnSpPr>
        <p:spPr>
          <a:xfrm flipV="1">
            <a:off x="2857488" y="2952746"/>
            <a:ext cx="1857388" cy="1476386"/>
          </a:xfrm>
          <a:prstGeom prst="curvedConnector3">
            <a:avLst>
              <a:gd name="adj1" fmla="val 50000"/>
            </a:avLst>
          </a:prstGeom>
          <a:ln w="254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2" name="直線矢印コネクタ 56"/>
          <p:cNvCxnSpPr>
            <a:stCxn id="181251" idx="0"/>
            <a:endCxn id="24" idx="3"/>
          </p:cNvCxnSpPr>
          <p:nvPr/>
        </p:nvCxnSpPr>
        <p:spPr>
          <a:xfrm rot="16200000" flipV="1">
            <a:off x="3767124" y="1385871"/>
            <a:ext cx="1066808" cy="1876442"/>
          </a:xfrm>
          <a:prstGeom prst="curvedConnector2">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9" name="テキスト ボックス 148"/>
          <p:cNvSpPr txBox="1"/>
          <p:nvPr/>
        </p:nvSpPr>
        <p:spPr>
          <a:xfrm>
            <a:off x="1500166" y="2071678"/>
            <a:ext cx="642942" cy="246221"/>
          </a:xfrm>
          <a:prstGeom prst="rect">
            <a:avLst/>
          </a:prstGeom>
          <a:noFill/>
        </p:spPr>
        <p:txBody>
          <a:bodyPr wrap="square" rtlCol="0">
            <a:spAutoFit/>
          </a:bodyPr>
          <a:lstStyle/>
          <a:p>
            <a:r>
              <a:rPr kumimoji="1" lang="en-US" altLang="ja-JP" dirty="0" smtClean="0"/>
              <a:t>RSS</a:t>
            </a:r>
            <a:endParaRPr kumimoji="1" lang="ja-JP" altLang="en-US" dirty="0"/>
          </a:p>
        </p:txBody>
      </p:sp>
      <p:sp>
        <p:nvSpPr>
          <p:cNvPr id="150" name="テキスト ボックス 149"/>
          <p:cNvSpPr txBox="1"/>
          <p:nvPr/>
        </p:nvSpPr>
        <p:spPr>
          <a:xfrm>
            <a:off x="3857620" y="1928802"/>
            <a:ext cx="642942" cy="246221"/>
          </a:xfrm>
          <a:prstGeom prst="rect">
            <a:avLst/>
          </a:prstGeom>
          <a:noFill/>
        </p:spPr>
        <p:txBody>
          <a:bodyPr wrap="square" rtlCol="0">
            <a:spAutoFit/>
          </a:bodyPr>
          <a:lstStyle/>
          <a:p>
            <a:r>
              <a:rPr kumimoji="1" lang="en-US" altLang="ja-JP" dirty="0" smtClean="0"/>
              <a:t>RSS</a:t>
            </a:r>
            <a:endParaRPr kumimoji="1" lang="ja-JP" altLang="en-US" dirty="0"/>
          </a:p>
        </p:txBody>
      </p:sp>
      <p:sp>
        <p:nvSpPr>
          <p:cNvPr id="151" name="AutoShape 32"/>
          <p:cNvSpPr>
            <a:spLocks noChangeArrowheads="1"/>
          </p:cNvSpPr>
          <p:nvPr/>
        </p:nvSpPr>
        <p:spPr bwMode="auto">
          <a:xfrm>
            <a:off x="4572000" y="857232"/>
            <a:ext cx="1476376" cy="928694"/>
          </a:xfrm>
          <a:prstGeom prst="wedgeRoundRectCallout">
            <a:avLst>
              <a:gd name="adj1" fmla="val -85000"/>
              <a:gd name="adj2" fmla="val 34036"/>
              <a:gd name="adj3" fmla="val 16667"/>
            </a:avLst>
          </a:prstGeom>
          <a:solidFill>
            <a:schemeClr val="bg1">
              <a:alpha val="70195"/>
            </a:schemeClr>
          </a:solidFill>
          <a:ln w="28575" algn="ctr">
            <a:solidFill>
              <a:srgbClr val="8E8E8E"/>
            </a:solidFill>
            <a:miter lim="800000"/>
            <a:headEnd/>
            <a:tailEnd/>
          </a:ln>
        </p:spPr>
        <p:txBody>
          <a:bodyPr/>
          <a:lstStyle/>
          <a:p>
            <a:pPr algn="l"/>
            <a:r>
              <a:rPr lang="en-US" altLang="ja-JP" sz="1200" dirty="0" err="1" smtClean="0">
                <a:solidFill>
                  <a:srgbClr val="0000FF"/>
                </a:solidFill>
              </a:rPr>
              <a:t>WebAPI</a:t>
            </a:r>
            <a:r>
              <a:rPr lang="ja-JP" altLang="en-US" sz="1200" dirty="0" smtClean="0">
                <a:solidFill>
                  <a:srgbClr val="0000FF"/>
                </a:solidFill>
              </a:rPr>
              <a:t>を利用して、連携した多様なサービスが出現</a:t>
            </a:r>
            <a:endParaRPr lang="ja-JP" altLang="en-US" sz="1200" dirty="0">
              <a:solidFill>
                <a:srgbClr val="0000FF"/>
              </a:solidFill>
            </a:endParaRPr>
          </a:p>
        </p:txBody>
      </p:sp>
      <p:sp>
        <p:nvSpPr>
          <p:cNvPr id="152" name="AutoShape 32"/>
          <p:cNvSpPr>
            <a:spLocks noChangeArrowheads="1"/>
          </p:cNvSpPr>
          <p:nvPr/>
        </p:nvSpPr>
        <p:spPr bwMode="auto">
          <a:xfrm>
            <a:off x="0" y="4357694"/>
            <a:ext cx="1333500" cy="720725"/>
          </a:xfrm>
          <a:prstGeom prst="wedgeRoundRectCallout">
            <a:avLst>
              <a:gd name="adj1" fmla="val 77857"/>
              <a:gd name="adj2" fmla="val -95816"/>
              <a:gd name="adj3" fmla="val 16667"/>
            </a:avLst>
          </a:prstGeom>
          <a:solidFill>
            <a:schemeClr val="bg1">
              <a:alpha val="70195"/>
            </a:schemeClr>
          </a:solidFill>
          <a:ln w="28575" algn="ctr">
            <a:solidFill>
              <a:srgbClr val="8E8E8E"/>
            </a:solidFill>
            <a:miter lim="800000"/>
            <a:headEnd/>
            <a:tailEnd/>
          </a:ln>
        </p:spPr>
        <p:txBody>
          <a:bodyPr/>
          <a:lstStyle/>
          <a:p>
            <a:pPr algn="l"/>
            <a:r>
              <a:rPr lang="en-US" altLang="ja-JP" sz="1200" dirty="0" smtClean="0">
                <a:solidFill>
                  <a:srgbClr val="0000FF"/>
                </a:solidFill>
              </a:rPr>
              <a:t>Twitter</a:t>
            </a:r>
            <a:r>
              <a:rPr lang="ja-JP" altLang="en-US" sz="1200" dirty="0" smtClean="0">
                <a:solidFill>
                  <a:srgbClr val="0000FF"/>
                </a:solidFill>
              </a:rPr>
              <a:t>のサイトは基本サービスのみ提供</a:t>
            </a:r>
            <a:endParaRPr lang="ja-JP" altLang="en-US" sz="1200" dirty="0">
              <a:solidFill>
                <a:srgbClr val="0000FF"/>
              </a:solidFill>
            </a:endParaRPr>
          </a:p>
        </p:txBody>
      </p:sp>
      <p:sp>
        <p:nvSpPr>
          <p:cNvPr id="153" name="AutoShape 32"/>
          <p:cNvSpPr>
            <a:spLocks noChangeArrowheads="1"/>
          </p:cNvSpPr>
          <p:nvPr/>
        </p:nvSpPr>
        <p:spPr bwMode="auto">
          <a:xfrm>
            <a:off x="5500694" y="5929330"/>
            <a:ext cx="1333500" cy="928670"/>
          </a:xfrm>
          <a:prstGeom prst="wedgeRoundRectCallout">
            <a:avLst>
              <a:gd name="adj1" fmla="val 33094"/>
              <a:gd name="adj2" fmla="val -185002"/>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1200" dirty="0" smtClean="0">
                <a:solidFill>
                  <a:srgbClr val="0000FF"/>
                </a:solidFill>
              </a:rPr>
              <a:t>ユーザは、利用局面に応じて、好きなアプリで閲覧可能</a:t>
            </a:r>
            <a:endParaRPr lang="ja-JP" altLang="en-US" sz="1200" dirty="0">
              <a:solidFill>
                <a:srgbClr val="0000FF"/>
              </a:solidFill>
            </a:endParaRPr>
          </a:p>
        </p:txBody>
      </p:sp>
      <p:sp>
        <p:nvSpPr>
          <p:cNvPr id="154" name="AutoShape 72"/>
          <p:cNvSpPr>
            <a:spLocks noChangeArrowheads="1"/>
          </p:cNvSpPr>
          <p:nvPr/>
        </p:nvSpPr>
        <p:spPr bwMode="auto">
          <a:xfrm>
            <a:off x="5357818" y="0"/>
            <a:ext cx="3500462" cy="642918"/>
          </a:xfrm>
          <a:prstGeom prst="horizontalScroll">
            <a:avLst>
              <a:gd name="adj" fmla="val 12500"/>
            </a:avLst>
          </a:prstGeom>
          <a:gradFill rotWithShape="1">
            <a:gsLst>
              <a:gs pos="0">
                <a:srgbClr val="FFFF66"/>
              </a:gs>
              <a:gs pos="100000">
                <a:schemeClr val="bg1"/>
              </a:gs>
            </a:gsLst>
            <a:lin ang="0" scaled="1"/>
          </a:gradFill>
          <a:ln w="9525">
            <a:solidFill>
              <a:schemeClr val="tx1"/>
            </a:solidFill>
            <a:round/>
            <a:headEnd/>
            <a:tailEnd/>
          </a:ln>
        </p:spPr>
        <p:txBody>
          <a:bodyPr wrap="none" anchor="ctr"/>
          <a:lstStyle/>
          <a:p>
            <a:r>
              <a:rPr lang="ja-JP" altLang="en-US" sz="1200" b="0" dirty="0" smtClean="0"/>
              <a:t>クラウドの世界でのサービスのマッシュアップ</a:t>
            </a:r>
            <a:endParaRPr lang="ja-JP" altLang="en-US" sz="1200" b="0" dirty="0"/>
          </a:p>
        </p:txBody>
      </p:sp>
      <p:pic>
        <p:nvPicPr>
          <p:cNvPr id="6145" name="Picture 1"/>
          <p:cNvPicPr>
            <a:picLocks noChangeAspect="1" noChangeArrowheads="1"/>
          </p:cNvPicPr>
          <p:nvPr/>
        </p:nvPicPr>
        <p:blipFill>
          <a:blip r:embed="rId23" cstate="print"/>
          <a:srcRect/>
          <a:stretch>
            <a:fillRect/>
          </a:stretch>
        </p:blipFill>
        <p:spPr bwMode="auto">
          <a:xfrm>
            <a:off x="7358082" y="4214818"/>
            <a:ext cx="447676" cy="531615"/>
          </a:xfrm>
          <a:prstGeom prst="rect">
            <a:avLst/>
          </a:prstGeom>
          <a:noFill/>
          <a:ln w="9525">
            <a:noFill/>
            <a:miter lim="800000"/>
            <a:headEnd/>
            <a:tailEnd/>
          </a:ln>
        </p:spPr>
      </p:pic>
      <p:cxnSp>
        <p:nvCxnSpPr>
          <p:cNvPr id="65" name="AutoShape 51"/>
          <p:cNvCxnSpPr>
            <a:cxnSpLocks noChangeShapeType="1"/>
            <a:stCxn id="26" idx="1"/>
            <a:endCxn id="25" idx="3"/>
          </p:cNvCxnSpPr>
          <p:nvPr/>
        </p:nvCxnSpPr>
        <p:spPr bwMode="auto">
          <a:xfrm rot="10800000">
            <a:off x="3655554" y="2285992"/>
            <a:ext cx="3202463" cy="521498"/>
          </a:xfrm>
          <a:prstGeom prst="curvedConnector3">
            <a:avLst>
              <a:gd name="adj1" fmla="val 50000"/>
            </a:avLst>
          </a:prstGeom>
          <a:noFill/>
          <a:ln w="25400">
            <a:solidFill>
              <a:srgbClr val="33CC33"/>
            </a:solidFill>
            <a:round/>
            <a:headEnd/>
            <a:tailEnd type="triangle" w="med" len="med"/>
          </a:ln>
        </p:spPr>
      </p:cxnSp>
      <p:cxnSp>
        <p:nvCxnSpPr>
          <p:cNvPr id="69" name="直線矢印コネクタ 51"/>
          <p:cNvCxnSpPr>
            <a:stCxn id="24" idx="3"/>
          </p:cNvCxnSpPr>
          <p:nvPr/>
        </p:nvCxnSpPr>
        <p:spPr>
          <a:xfrm>
            <a:off x="3362307" y="1790688"/>
            <a:ext cx="3495709" cy="923932"/>
          </a:xfrm>
          <a:prstGeom prst="curved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7" name="AutoShape 51"/>
          <p:cNvCxnSpPr>
            <a:cxnSpLocks noChangeShapeType="1"/>
            <a:stCxn id="26" idx="1"/>
            <a:endCxn id="88" idx="3"/>
          </p:cNvCxnSpPr>
          <p:nvPr/>
        </p:nvCxnSpPr>
        <p:spPr bwMode="auto">
          <a:xfrm rot="10800000" flipV="1">
            <a:off x="2857488" y="2807490"/>
            <a:ext cx="4000528" cy="1621642"/>
          </a:xfrm>
          <a:prstGeom prst="curvedConnector3">
            <a:avLst>
              <a:gd name="adj1" fmla="val 50000"/>
            </a:avLst>
          </a:prstGeom>
          <a:noFill/>
          <a:ln w="25400">
            <a:solidFill>
              <a:srgbClr val="33CC33"/>
            </a:solidFill>
            <a:round/>
            <a:headEnd/>
            <a:tailEnd type="triangle" w="med" len="med"/>
          </a:ln>
        </p:spPr>
      </p:cxnSp>
      <p:pic>
        <p:nvPicPr>
          <p:cNvPr id="6146" name="Picture 2"/>
          <p:cNvPicPr>
            <a:picLocks noChangeAspect="1" noChangeArrowheads="1"/>
          </p:cNvPicPr>
          <p:nvPr/>
        </p:nvPicPr>
        <p:blipFill>
          <a:blip r:embed="rId24" cstate="print"/>
          <a:srcRect/>
          <a:stretch>
            <a:fillRect/>
          </a:stretch>
        </p:blipFill>
        <p:spPr bwMode="auto">
          <a:xfrm>
            <a:off x="6572264" y="1428736"/>
            <a:ext cx="621678" cy="614364"/>
          </a:xfrm>
          <a:prstGeom prst="rect">
            <a:avLst/>
          </a:prstGeom>
          <a:noFill/>
          <a:ln w="9525">
            <a:noFill/>
            <a:miter lim="800000"/>
            <a:headEnd/>
            <a:tailEnd/>
          </a:ln>
        </p:spPr>
      </p:pic>
      <p:cxnSp>
        <p:nvCxnSpPr>
          <p:cNvPr id="92" name="AutoShape 51"/>
          <p:cNvCxnSpPr>
            <a:cxnSpLocks noChangeShapeType="1"/>
            <a:stCxn id="21" idx="3"/>
            <a:endCxn id="6146" idx="1"/>
          </p:cNvCxnSpPr>
          <p:nvPr/>
        </p:nvCxnSpPr>
        <p:spPr bwMode="auto">
          <a:xfrm flipV="1">
            <a:off x="2929511" y="1735918"/>
            <a:ext cx="3642753" cy="2133615"/>
          </a:xfrm>
          <a:prstGeom prst="curvedConnector3">
            <a:avLst>
              <a:gd name="adj1" fmla="val 50000"/>
            </a:avLst>
          </a:prstGeom>
          <a:noFill/>
          <a:ln w="25400">
            <a:solidFill>
              <a:srgbClr val="0033CC"/>
            </a:solidFill>
            <a:round/>
            <a:headEnd/>
            <a:tailEnd type="triangle" w="med" len="med"/>
          </a:ln>
        </p:spPr>
      </p:cxnSp>
      <p:pic>
        <p:nvPicPr>
          <p:cNvPr id="95" name="Picture 11"/>
          <p:cNvPicPr>
            <a:picLocks noChangeAspect="1" noChangeArrowheads="1"/>
          </p:cNvPicPr>
          <p:nvPr/>
        </p:nvPicPr>
        <p:blipFill>
          <a:blip r:embed="rId25" cstate="print"/>
          <a:srcRect/>
          <a:stretch>
            <a:fillRect/>
          </a:stretch>
        </p:blipFill>
        <p:spPr bwMode="auto">
          <a:xfrm>
            <a:off x="357158" y="3571876"/>
            <a:ext cx="838200" cy="609600"/>
          </a:xfrm>
          <a:prstGeom prst="rect">
            <a:avLst/>
          </a:prstGeom>
          <a:noFill/>
          <a:ln w="38100" cap="flat" cmpd="sng" algn="ctr">
            <a:noFill/>
            <a:prstDash val="solid"/>
            <a:miter lim="800000"/>
            <a:headEnd/>
            <a:tailEnd/>
          </a:ln>
        </p:spPr>
      </p:pic>
      <p:sp>
        <p:nvSpPr>
          <p:cNvPr id="96" name="AutoShape 12"/>
          <p:cNvSpPr>
            <a:spLocks noChangeArrowheads="1"/>
          </p:cNvSpPr>
          <p:nvPr/>
        </p:nvSpPr>
        <p:spPr bwMode="auto">
          <a:xfrm>
            <a:off x="285720" y="5143512"/>
            <a:ext cx="1428760" cy="571504"/>
          </a:xfrm>
          <a:prstGeom prst="wedgeRoundRectCallout">
            <a:avLst>
              <a:gd name="adj1" fmla="val 61774"/>
              <a:gd name="adj2" fmla="val -161645"/>
              <a:gd name="adj3" fmla="val 16667"/>
            </a:avLst>
          </a:prstGeom>
          <a:solidFill>
            <a:schemeClr val="bg1">
              <a:alpha val="70195"/>
            </a:schemeClr>
          </a:solidFill>
          <a:ln w="9525" algn="ctr">
            <a:solidFill>
              <a:srgbClr val="8E8E8E"/>
            </a:solidFill>
            <a:miter lim="800000"/>
            <a:headEnd/>
            <a:tailEnd/>
          </a:ln>
        </p:spPr>
        <p:txBody>
          <a:bodyPr/>
          <a:lstStyle/>
          <a:p>
            <a:r>
              <a:rPr lang="ja-JP" altLang="en-US" sz="1000" b="0" dirty="0" smtClean="0">
                <a:solidFill>
                  <a:srgbClr val="FF0000"/>
                </a:solidFill>
              </a:rPr>
              <a:t>認証</a:t>
            </a:r>
            <a:endParaRPr lang="en-US" altLang="ja-JP" sz="1000" b="0" dirty="0" smtClean="0">
              <a:solidFill>
                <a:srgbClr val="FF0000"/>
              </a:solidFill>
            </a:endParaRPr>
          </a:p>
          <a:p>
            <a:r>
              <a:rPr lang="ja-JP" altLang="en-US" b="0" dirty="0" smtClean="0">
                <a:solidFill>
                  <a:srgbClr val="FF0000"/>
                </a:solidFill>
              </a:rPr>
              <a:t>登録、変更、削除</a:t>
            </a:r>
            <a:endParaRPr lang="en-US" altLang="ja-JP" b="0" dirty="0" smtClean="0">
              <a:solidFill>
                <a:srgbClr val="FF0000"/>
              </a:solidFill>
            </a:endParaRPr>
          </a:p>
          <a:p>
            <a:r>
              <a:rPr lang="ja-JP" altLang="en-US" sz="1000" b="0" dirty="0">
                <a:solidFill>
                  <a:srgbClr val="FF0000"/>
                </a:solidFill>
              </a:rPr>
              <a:t>検索</a:t>
            </a:r>
            <a:endParaRPr lang="en-US" altLang="ja-JP" sz="1000" b="0" dirty="0" smtClean="0">
              <a:solidFill>
                <a:srgbClr val="FF0000"/>
              </a:solidFill>
            </a:endParaRPr>
          </a:p>
        </p:txBody>
      </p:sp>
      <p:sp>
        <p:nvSpPr>
          <p:cNvPr id="73" name="スライド番号プレースホルダ 72"/>
          <p:cNvSpPr>
            <a:spLocks noGrp="1"/>
          </p:cNvSpPr>
          <p:nvPr>
            <p:ph type="sldNum" sz="quarter" idx="11"/>
          </p:nvPr>
        </p:nvSpPr>
        <p:spPr/>
        <p:txBody>
          <a:bodyPr/>
          <a:lstStyle/>
          <a:p>
            <a:pPr>
              <a:defRPr/>
            </a:pPr>
            <a:fld id="{DFA1AA98-C5D7-43DB-8850-82B4698A43C7}" type="slidenum">
              <a:rPr lang="en-US" altLang="ja-JP" smtClean="0"/>
              <a:pPr>
                <a:defRPr/>
              </a:pPr>
              <a:t>12</a:t>
            </a:fld>
            <a:endParaRPr lang="en-US" altLang="ja-JP"/>
          </a:p>
        </p:txBody>
      </p:sp>
      <p:sp>
        <p:nvSpPr>
          <p:cNvPr id="71" name="Rectangle 4"/>
          <p:cNvSpPr>
            <a:spLocks noChangeArrowheads="1"/>
          </p:cNvSpPr>
          <p:nvPr/>
        </p:nvSpPr>
        <p:spPr bwMode="auto">
          <a:xfrm>
            <a:off x="250825" y="0"/>
            <a:ext cx="1152525" cy="360363"/>
          </a:xfrm>
          <a:prstGeom prst="rect">
            <a:avLst/>
          </a:prstGeom>
          <a:noFill/>
          <a:ln w="9525">
            <a:solidFill>
              <a:srgbClr val="FF0000"/>
            </a:solidFill>
            <a:miter lim="800000"/>
            <a:headEnd/>
            <a:tailEnd/>
          </a:ln>
          <a:effectLst/>
        </p:spPr>
        <p:txBody>
          <a:bodyPr wrap="none" anchor="ctr"/>
          <a:lstStyle/>
          <a:p>
            <a:pPr algn="ctr"/>
            <a:r>
              <a:rPr lang="ja-JP" altLang="en-US" dirty="0" smtClean="0">
                <a:solidFill>
                  <a:srgbClr val="FF0000"/>
                </a:solidFill>
              </a:rPr>
              <a:t>参考</a:t>
            </a:r>
            <a:endParaRPr lang="ja-JP" altLang="en-US" dirty="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57290" y="142852"/>
            <a:ext cx="6538906" cy="654032"/>
          </a:xfrm>
        </p:spPr>
        <p:txBody>
          <a:bodyPr>
            <a:normAutofit fontScale="90000"/>
          </a:bodyPr>
          <a:lstStyle/>
          <a:p>
            <a:r>
              <a:rPr lang="ja-JP" altLang="en-US" sz="2200" dirty="0" smtClean="0">
                <a:latin typeface="HG丸ｺﾞｼｯｸM-PRO" pitchFamily="50" charset="-128"/>
                <a:ea typeface="HG丸ｺﾞｼｯｸM-PRO" pitchFamily="50" charset="-128"/>
              </a:rPr>
              <a:t>クラウドの世界でのサービス例</a:t>
            </a:r>
            <a:r>
              <a:rPr lang="en-US" altLang="ja-JP" dirty="0" smtClean="0">
                <a:latin typeface="HG丸ｺﾞｼｯｸM-PRO" pitchFamily="50" charset="-128"/>
                <a:ea typeface="HG丸ｺﾞｼｯｸM-PRO" pitchFamily="50" charset="-128"/>
              </a:rPr>
              <a:t/>
            </a:r>
            <a:br>
              <a:rPr lang="en-US" altLang="ja-JP" dirty="0" smtClean="0">
                <a:latin typeface="HG丸ｺﾞｼｯｸM-PRO" pitchFamily="50" charset="-128"/>
                <a:ea typeface="HG丸ｺﾞｼｯｸM-PRO" pitchFamily="50" charset="-128"/>
              </a:rPr>
            </a:br>
            <a:r>
              <a:rPr lang="en-US" altLang="ja-JP" dirty="0" smtClean="0">
                <a:latin typeface="HG丸ｺﾞｼｯｸM-PRO" pitchFamily="50" charset="-128"/>
                <a:ea typeface="HG丸ｺﾞｼｯｸM-PRO" pitchFamily="50" charset="-128"/>
              </a:rPr>
              <a:t>Twitter</a:t>
            </a:r>
            <a:r>
              <a:rPr lang="ja-JP" altLang="en-US" dirty="0" smtClean="0">
                <a:latin typeface="HG丸ｺﾞｼｯｸM-PRO" pitchFamily="50" charset="-128"/>
                <a:ea typeface="HG丸ｺﾞｼｯｸM-PRO" pitchFamily="50" charset="-128"/>
              </a:rPr>
              <a:t>の普及とそのインパクト</a:t>
            </a:r>
            <a:endParaRPr kumimoji="1" lang="ja-JP" altLang="en-US" dirty="0">
              <a:latin typeface="HG丸ｺﾞｼｯｸM-PRO" pitchFamily="50" charset="-128"/>
              <a:ea typeface="HG丸ｺﾞｼｯｸM-PRO" pitchFamily="50" charset="-128"/>
            </a:endParaRPr>
          </a:p>
        </p:txBody>
      </p:sp>
      <p:sp>
        <p:nvSpPr>
          <p:cNvPr id="3" name="コンテンツ プレースホルダ 2"/>
          <p:cNvSpPr>
            <a:spLocks noGrp="1"/>
          </p:cNvSpPr>
          <p:nvPr>
            <p:ph sz="quarter" idx="1"/>
          </p:nvPr>
        </p:nvSpPr>
        <p:spPr>
          <a:xfrm>
            <a:off x="457200" y="785794"/>
            <a:ext cx="8329642" cy="4643470"/>
          </a:xfrm>
        </p:spPr>
        <p:style>
          <a:lnRef idx="1">
            <a:schemeClr val="accent4"/>
          </a:lnRef>
          <a:fillRef idx="2">
            <a:schemeClr val="accent4"/>
          </a:fillRef>
          <a:effectRef idx="1">
            <a:schemeClr val="accent4"/>
          </a:effectRef>
          <a:fontRef idx="minor">
            <a:schemeClr val="dk1"/>
          </a:fontRef>
        </p:style>
        <p:txBody>
          <a:bodyPr>
            <a:normAutofit fontScale="70000" lnSpcReduction="20000"/>
          </a:bodyPr>
          <a:lstStyle/>
          <a:p>
            <a:r>
              <a:rPr lang="ja-JP" altLang="en-US" dirty="0" smtClean="0">
                <a:latin typeface="HG丸ｺﾞｼｯｸM-PRO" pitchFamily="50" charset="-128"/>
                <a:ea typeface="HG丸ｺﾞｼｯｸM-PRO" pitchFamily="50" charset="-128"/>
              </a:rPr>
              <a:t>サービス面</a:t>
            </a:r>
            <a:endParaRPr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１４０字でメッセージを不特定多数向けに書き込める</a:t>
            </a:r>
            <a:endParaRPr lang="en-US" altLang="ja-JP" dirty="0" smtClean="0">
              <a:latin typeface="HG丸ｺﾞｼｯｸM-PRO" pitchFamily="50" charset="-128"/>
              <a:ea typeface="HG丸ｺﾞｼｯｸM-PRO" pitchFamily="50" charset="-128"/>
            </a:endParaRPr>
          </a:p>
          <a:p>
            <a:pPr lvl="1"/>
            <a:r>
              <a:rPr lang="en-US" altLang="ja-JP" dirty="0" smtClean="0">
                <a:latin typeface="HG丸ｺﾞｼｯｸM-PRO" pitchFamily="50" charset="-128"/>
                <a:ea typeface="HG丸ｺﾞｼｯｸM-PRO" pitchFamily="50" charset="-128"/>
              </a:rPr>
              <a:t>Reply</a:t>
            </a:r>
            <a:r>
              <a:rPr lang="ja-JP" altLang="en-US" dirty="0" smtClean="0">
                <a:latin typeface="HG丸ｺﾞｼｯｸM-PRO" pitchFamily="50" charset="-128"/>
                <a:ea typeface="HG丸ｺﾞｼｯｸM-PRO" pitchFamily="50" charset="-128"/>
              </a:rPr>
              <a:t>でコメントを付けられる</a:t>
            </a:r>
            <a:endParaRPr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引用したコメントも付けられる</a:t>
            </a:r>
            <a:endParaRPr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気に入った個人をフォローして、その人の発言を追うことができる</a:t>
            </a:r>
            <a:endParaRPr lang="en-US" altLang="ja-JP" dirty="0" smtClean="0">
              <a:latin typeface="HG丸ｺﾞｼｯｸM-PRO" pitchFamily="50" charset="-128"/>
              <a:ea typeface="HG丸ｺﾞｼｯｸM-PRO" pitchFamily="50" charset="-128"/>
            </a:endParaRPr>
          </a:p>
          <a:p>
            <a:r>
              <a:rPr lang="ja-JP" altLang="en-US" dirty="0" smtClean="0">
                <a:latin typeface="HG丸ｺﾞｼｯｸM-PRO" pitchFamily="50" charset="-128"/>
                <a:ea typeface="HG丸ｺﾞｼｯｸM-PRO" pitchFamily="50" charset="-128"/>
              </a:rPr>
              <a:t>仕組み面</a:t>
            </a:r>
          </a:p>
          <a:p>
            <a:pPr lvl="1"/>
            <a:r>
              <a:rPr lang="ja-JP" altLang="en-US" dirty="0" smtClean="0">
                <a:latin typeface="HG丸ｺﾞｼｯｸM-PRO" pitchFamily="50" charset="-128"/>
                <a:ea typeface="HG丸ｺﾞｼｯｸM-PRO" pitchFamily="50" charset="-128"/>
              </a:rPr>
              <a:t>何よりも仕組みが簡単。→全文検索エンジンが高速化されたことにより、平易なシステムで実現された。</a:t>
            </a:r>
          </a:p>
          <a:p>
            <a:pPr lvl="1"/>
            <a:r>
              <a:rPr lang="ja-JP" altLang="en-US" dirty="0" smtClean="0">
                <a:latin typeface="HG丸ｺﾞｼｯｸM-PRO" pitchFamily="50" charset="-128"/>
                <a:ea typeface="HG丸ｺﾞｼｯｸM-PRO" pitchFamily="50" charset="-128"/>
              </a:rPr>
              <a:t>発言が自分の</a:t>
            </a:r>
            <a:r>
              <a:rPr lang="en-US" altLang="ja-JP" dirty="0" smtClean="0">
                <a:latin typeface="HG丸ｺﾞｼｯｸM-PRO" pitchFamily="50" charset="-128"/>
                <a:ea typeface="HG丸ｺﾞｼｯｸM-PRO" pitchFamily="50" charset="-128"/>
              </a:rPr>
              <a:t>TL</a:t>
            </a:r>
            <a:r>
              <a:rPr lang="ja-JP" altLang="en-US" dirty="0" smtClean="0">
                <a:latin typeface="HG丸ｺﾞｼｯｸM-PRO" pitchFamily="50" charset="-128"/>
                <a:ea typeface="HG丸ｺﾞｼｯｸM-PRO" pitchFamily="50" charset="-128"/>
              </a:rPr>
              <a:t>に残る→</a:t>
            </a:r>
            <a:r>
              <a:rPr lang="en-US" altLang="ja-JP" dirty="0" smtClean="0">
                <a:latin typeface="HG丸ｺﾞｼｯｸM-PRO" pitchFamily="50" charset="-128"/>
                <a:ea typeface="HG丸ｺﾞｼｯｸM-PRO" pitchFamily="50" charset="-128"/>
              </a:rPr>
              <a:t>Blog</a:t>
            </a:r>
            <a:r>
              <a:rPr lang="ja-JP" altLang="en-US" dirty="0" smtClean="0">
                <a:latin typeface="HG丸ｺﾞｼｯｸM-PRO" pitchFamily="50" charset="-128"/>
                <a:ea typeface="HG丸ｺﾞｼｯｸM-PRO" pitchFamily="50" charset="-128"/>
              </a:rPr>
              <a:t>の</a:t>
            </a:r>
            <a:r>
              <a:rPr lang="en-US" altLang="ja-JP" dirty="0" smtClean="0">
                <a:latin typeface="HG丸ｺﾞｼｯｸM-PRO" pitchFamily="50" charset="-128"/>
                <a:ea typeface="HG丸ｺﾞｼｯｸM-PRO" pitchFamily="50" charset="-128"/>
              </a:rPr>
              <a:t>Trackback</a:t>
            </a:r>
            <a:r>
              <a:rPr lang="ja-JP" altLang="en-US" dirty="0" err="1" smtClean="0">
                <a:latin typeface="HG丸ｺﾞｼｯｸM-PRO" pitchFamily="50" charset="-128"/>
                <a:ea typeface="HG丸ｺﾞｼｯｸM-PRO" pitchFamily="50" charset="-128"/>
              </a:rPr>
              <a:t>のような</a:t>
            </a:r>
            <a:r>
              <a:rPr lang="ja-JP" altLang="en-US" dirty="0" smtClean="0">
                <a:latin typeface="HG丸ｺﾞｼｯｸM-PRO" pitchFamily="50" charset="-128"/>
                <a:ea typeface="HG丸ｺﾞｼｯｸM-PRO" pitchFamily="50" charset="-128"/>
              </a:rPr>
              <a:t>ものだが、</a:t>
            </a:r>
            <a:r>
              <a:rPr lang="en-US" altLang="ja-JP" dirty="0" smtClean="0">
                <a:latin typeface="HG丸ｺﾞｼｯｸM-PRO" pitchFamily="50" charset="-128"/>
                <a:ea typeface="HG丸ｺﾞｼｯｸM-PRO" pitchFamily="50" charset="-128"/>
              </a:rPr>
              <a:t>Trackback</a:t>
            </a:r>
            <a:r>
              <a:rPr lang="ja-JP" altLang="en-US" dirty="0" err="1" smtClean="0">
                <a:latin typeface="HG丸ｺﾞｼｯｸM-PRO" pitchFamily="50" charset="-128"/>
                <a:ea typeface="HG丸ｺﾞｼｯｸM-PRO" pitchFamily="50" charset="-128"/>
              </a:rPr>
              <a:t>のように</a:t>
            </a:r>
            <a:r>
              <a:rPr lang="ja-JP" altLang="en-US" dirty="0" smtClean="0">
                <a:latin typeface="HG丸ｺﾞｼｯｸM-PRO" pitchFamily="50" charset="-128"/>
                <a:ea typeface="HG丸ｺﾞｼｯｸM-PRO" pitchFamily="50" charset="-128"/>
              </a:rPr>
              <a:t>複雑な仕組みではない。（</a:t>
            </a:r>
            <a:r>
              <a:rPr lang="en-US" altLang="ja-JP" dirty="0" smtClean="0">
                <a:latin typeface="HG丸ｺﾞｼｯｸM-PRO" pitchFamily="50" charset="-128"/>
                <a:ea typeface="HG丸ｺﾞｼｯｸM-PRO" pitchFamily="50" charset="-128"/>
              </a:rPr>
              <a:t>Blog</a:t>
            </a:r>
            <a:r>
              <a:rPr lang="ja-JP" altLang="en-US" dirty="0" smtClean="0">
                <a:latin typeface="HG丸ｺﾞｼｯｸM-PRO" pitchFamily="50" charset="-128"/>
                <a:ea typeface="HG丸ｺﾞｼｯｸM-PRO" pitchFamily="50" charset="-128"/>
              </a:rPr>
              <a:t>のコメントとは根本的に異なる）</a:t>
            </a:r>
          </a:p>
          <a:p>
            <a:pPr lvl="1"/>
            <a:r>
              <a:rPr lang="ja-JP" altLang="en-US" dirty="0" smtClean="0">
                <a:latin typeface="HG丸ｺﾞｼｯｸM-PRO" pitchFamily="50" charset="-128"/>
                <a:ea typeface="HG丸ｺﾞｼｯｸM-PRO" pitchFamily="50" charset="-128"/>
              </a:rPr>
              <a:t>ハッシュタグとかで、ソーシャルタギングが容易→本文にタグを含む</a:t>
            </a:r>
            <a:r>
              <a:rPr lang="en-US" altLang="ja-JP" dirty="0" err="1" smtClean="0">
                <a:latin typeface="HG丸ｺﾞｼｯｸM-PRO" pitchFamily="50" charset="-128"/>
                <a:ea typeface="HG丸ｺﾞｼｯｸM-PRO" pitchFamily="50" charset="-128"/>
              </a:rPr>
              <a:t>MicroFormat</a:t>
            </a:r>
            <a:r>
              <a:rPr lang="ja-JP" altLang="en-US" dirty="0" err="1" smtClean="0">
                <a:latin typeface="HG丸ｺﾞｼｯｸM-PRO" pitchFamily="50" charset="-128"/>
                <a:ea typeface="HG丸ｺﾞｼｯｸM-PRO" pitchFamily="50" charset="-128"/>
              </a:rPr>
              <a:t>のような</a:t>
            </a:r>
            <a:r>
              <a:rPr lang="ja-JP" altLang="en-US" dirty="0" smtClean="0">
                <a:latin typeface="HG丸ｺﾞｼｯｸM-PRO" pitchFamily="50" charset="-128"/>
                <a:ea typeface="HG丸ｺﾞｼｯｸM-PRO" pitchFamily="50" charset="-128"/>
              </a:rPr>
              <a:t>もの。→セマンティクウェブへの道も開かれる</a:t>
            </a:r>
          </a:p>
          <a:p>
            <a:r>
              <a:rPr lang="ja-JP" altLang="en-US" dirty="0" smtClean="0">
                <a:latin typeface="HG丸ｺﾞｼｯｸM-PRO" pitchFamily="50" charset="-128"/>
                <a:ea typeface="HG丸ｺﾞｼｯｸM-PRO" pitchFamily="50" charset="-128"/>
              </a:rPr>
              <a:t>使いやすい</a:t>
            </a:r>
            <a:r>
              <a:rPr lang="en-US" altLang="ja-JP" dirty="0" smtClean="0">
                <a:latin typeface="HG丸ｺﾞｼｯｸM-PRO" pitchFamily="50" charset="-128"/>
                <a:ea typeface="HG丸ｺﾞｼｯｸM-PRO" pitchFamily="50" charset="-128"/>
              </a:rPr>
              <a:t>API</a:t>
            </a:r>
            <a:r>
              <a:rPr lang="ja-JP" altLang="en-US" dirty="0" smtClean="0">
                <a:latin typeface="HG丸ｺﾞｼｯｸM-PRO" pitchFamily="50" charset="-128"/>
                <a:ea typeface="HG丸ｺﾞｼｯｸM-PRO" pitchFamily="50" charset="-128"/>
              </a:rPr>
              <a:t>の公開</a:t>
            </a:r>
          </a:p>
          <a:p>
            <a:pPr lvl="1"/>
            <a:r>
              <a:rPr lang="ja-JP" altLang="en-US" dirty="0" smtClean="0">
                <a:latin typeface="HG丸ｺﾞｼｯｸM-PRO" pitchFamily="50" charset="-128"/>
                <a:ea typeface="HG丸ｺﾞｼｯｸM-PRO" pitchFamily="50" charset="-128"/>
              </a:rPr>
              <a:t>各種端末用に多数の閲覧・投稿アプリが生まれている→まさにいつでもどこでも</a:t>
            </a:r>
            <a:r>
              <a:rPr lang="ja-JP" altLang="en-US" dirty="0" err="1" smtClean="0">
                <a:latin typeface="HG丸ｺﾞｼｯｸM-PRO" pitchFamily="50" charset="-128"/>
                <a:ea typeface="HG丸ｺﾞｼｯｸM-PRO" pitchFamily="50" charset="-128"/>
              </a:rPr>
              <a:t>を</a:t>
            </a:r>
            <a:r>
              <a:rPr lang="ja-JP" altLang="en-US" dirty="0" smtClean="0">
                <a:latin typeface="HG丸ｺﾞｼｯｸM-PRO" pitchFamily="50" charset="-128"/>
                <a:ea typeface="HG丸ｺﾞｼｯｸM-PRO" pitchFamily="50" charset="-128"/>
              </a:rPr>
              <a:t>実現</a:t>
            </a:r>
          </a:p>
          <a:p>
            <a:pPr lvl="1"/>
            <a:r>
              <a:rPr lang="ja-JP" altLang="en-US" dirty="0" smtClean="0">
                <a:latin typeface="HG丸ｺﾞｼｯｸM-PRO" pitchFamily="50" charset="-128"/>
                <a:ea typeface="HG丸ｺﾞｼｯｸM-PRO" pitchFamily="50" charset="-128"/>
              </a:rPr>
              <a:t>ウェブサイト（ウェブサービス）、</a:t>
            </a:r>
            <a:r>
              <a:rPr lang="en-US" altLang="ja-JP" dirty="0" smtClean="0">
                <a:latin typeface="HG丸ｺﾞｼｯｸM-PRO" pitchFamily="50" charset="-128"/>
                <a:ea typeface="HG丸ｺﾞｼｯｸM-PRO" pitchFamily="50" charset="-128"/>
              </a:rPr>
              <a:t>PC</a:t>
            </a:r>
            <a:r>
              <a:rPr lang="ja-JP" altLang="en-US" dirty="0" smtClean="0">
                <a:latin typeface="HG丸ｺﾞｼｯｸM-PRO" pitchFamily="50" charset="-128"/>
                <a:ea typeface="HG丸ｺﾞｼｯｸM-PRO" pitchFamily="50" charset="-128"/>
              </a:rPr>
              <a:t>用アプリ、スマートフォン用アプリ、携帯（ウェブ、アプリ）</a:t>
            </a:r>
          </a:p>
          <a:p>
            <a:r>
              <a:rPr lang="ja-JP" altLang="en-US" dirty="0" smtClean="0">
                <a:latin typeface="HG丸ｺﾞｼｯｸM-PRO" pitchFamily="50" charset="-128"/>
                <a:ea typeface="HG丸ｺﾞｼｯｸM-PRO" pitchFamily="50" charset="-128"/>
              </a:rPr>
              <a:t>シンプルな</a:t>
            </a:r>
            <a:r>
              <a:rPr lang="en-US" altLang="ja-JP" dirty="0" smtClean="0">
                <a:latin typeface="HG丸ｺﾞｼｯｸM-PRO" pitchFamily="50" charset="-128"/>
                <a:ea typeface="HG丸ｺﾞｼｯｸM-PRO" pitchFamily="50" charset="-128"/>
              </a:rPr>
              <a:t>DB</a:t>
            </a:r>
            <a:r>
              <a:rPr lang="ja-JP" altLang="en-US" dirty="0" smtClean="0">
                <a:latin typeface="HG丸ｺﾞｼｯｸM-PRO" pitchFamily="50" charset="-128"/>
                <a:ea typeface="HG丸ｺﾞｼｯｸM-PRO" pitchFamily="50" charset="-128"/>
              </a:rPr>
              <a:t>構造、サービス機能</a:t>
            </a:r>
          </a:p>
          <a:p>
            <a:pPr lvl="1"/>
            <a:r>
              <a:rPr lang="ja-JP" altLang="en-US" dirty="0" smtClean="0">
                <a:latin typeface="HG丸ｺﾞｼｯｸM-PRO" pitchFamily="50" charset="-128"/>
                <a:ea typeface="HG丸ｺﾞｼｯｸM-PRO" pitchFamily="50" charset="-128"/>
              </a:rPr>
              <a:t>全文検索エンジンの高速化をフルに活用したサービスの提供</a:t>
            </a:r>
          </a:p>
          <a:p>
            <a:pPr lvl="1"/>
            <a:r>
              <a:rPr lang="ja-JP" altLang="en-US" dirty="0" smtClean="0">
                <a:latin typeface="HG丸ｺﾞｼｯｸM-PRO" pitchFamily="50" charset="-128"/>
                <a:ea typeface="HG丸ｺﾞｼｯｸM-PRO" pitchFamily="50" charset="-128"/>
              </a:rPr>
              <a:t>全文検索、ハッシュタグ検索、ユーザ検索</a:t>
            </a:r>
          </a:p>
        </p:txBody>
      </p:sp>
      <p:sp>
        <p:nvSpPr>
          <p:cNvPr id="6" name="スライド番号プレースホルダ 5"/>
          <p:cNvSpPr>
            <a:spLocks noGrp="1"/>
          </p:cNvSpPr>
          <p:nvPr>
            <p:ph type="sldNum" sz="quarter" idx="15"/>
          </p:nvPr>
        </p:nvSpPr>
        <p:spPr/>
        <p:txBody>
          <a:bodyPr/>
          <a:lstStyle/>
          <a:p>
            <a:pPr>
              <a:defRPr/>
            </a:pPr>
            <a:fld id="{8F9B926E-BC0B-409E-8F4F-491A1AB00D14}" type="slidenum">
              <a:rPr lang="en-US" altLang="ja-JP" smtClean="0"/>
              <a:pPr>
                <a:defRPr/>
              </a:pPr>
              <a:t>13</a:t>
            </a:fld>
            <a:endParaRPr lang="en-US" altLang="ja-JP"/>
          </a:p>
        </p:txBody>
      </p:sp>
      <p:sp>
        <p:nvSpPr>
          <p:cNvPr id="5" name="Rectangle 4"/>
          <p:cNvSpPr>
            <a:spLocks noChangeArrowheads="1"/>
          </p:cNvSpPr>
          <p:nvPr/>
        </p:nvSpPr>
        <p:spPr bwMode="auto">
          <a:xfrm>
            <a:off x="250825" y="0"/>
            <a:ext cx="1152525" cy="360363"/>
          </a:xfrm>
          <a:prstGeom prst="rect">
            <a:avLst/>
          </a:prstGeom>
          <a:noFill/>
          <a:ln w="9525">
            <a:solidFill>
              <a:srgbClr val="FF0000"/>
            </a:solidFill>
            <a:miter lim="800000"/>
            <a:headEnd/>
            <a:tailEnd/>
          </a:ln>
          <a:effectLst/>
        </p:spPr>
        <p:txBody>
          <a:bodyPr wrap="none" anchor="ctr"/>
          <a:lstStyle/>
          <a:p>
            <a:pPr algn="ctr"/>
            <a:r>
              <a:rPr lang="ja-JP" altLang="en-US" dirty="0" smtClean="0">
                <a:solidFill>
                  <a:srgbClr val="FF0000"/>
                </a:solidFill>
              </a:rPr>
              <a:t>参考</a:t>
            </a:r>
            <a:endParaRPr lang="ja-JP" altLang="en-US" dirty="0">
              <a:solidFill>
                <a:srgbClr val="FF0000"/>
              </a:solidFill>
            </a:endParaRPr>
          </a:p>
        </p:txBody>
      </p:sp>
      <p:sp>
        <p:nvSpPr>
          <p:cNvPr id="7" name="コンテンツ プレースホルダ 2"/>
          <p:cNvSpPr txBox="1">
            <a:spLocks/>
          </p:cNvSpPr>
          <p:nvPr/>
        </p:nvSpPr>
        <p:spPr>
          <a:xfrm>
            <a:off x="214282" y="5857892"/>
            <a:ext cx="8715436" cy="795342"/>
          </a:xfrm>
          <a:prstGeom prst="rect">
            <a:avLst/>
          </a:prstGeom>
        </p:spPr>
        <p:style>
          <a:lnRef idx="1">
            <a:schemeClr val="accent5"/>
          </a:lnRef>
          <a:fillRef idx="2">
            <a:schemeClr val="accent5"/>
          </a:fillRef>
          <a:effectRef idx="1">
            <a:schemeClr val="accent5"/>
          </a:effectRef>
          <a:fontRef idx="minor">
            <a:schemeClr val="dk1"/>
          </a:fontRef>
        </p:style>
        <p:txBody>
          <a:bodyPr vert="horz">
            <a:normAutofit fontScale="62500" lnSpcReduction="20000"/>
          </a:bodyPr>
          <a:lstStyle/>
          <a:p>
            <a:pPr marL="182880" indent="-274320" algn="l" fontAlgn="auto">
              <a:spcBef>
                <a:spcPct val="20000"/>
              </a:spcBef>
              <a:spcAft>
                <a:spcPts val="0"/>
              </a:spcAft>
              <a:buClr>
                <a:schemeClr val="accent1"/>
              </a:buClr>
              <a:buSzPct val="80000"/>
              <a:buFont typeface="Wingdings 2"/>
              <a:buChar char=""/>
            </a:pPr>
            <a:r>
              <a:rPr kumimoji="1" lang="ja-JP" altLang="en-US" sz="2100" b="0" i="0" u="none" strike="noStrike" kern="1200" cap="none" spc="0" normalizeH="0" baseline="0" noProof="0" dirty="0" smtClean="0">
                <a:ln>
                  <a:noFill/>
                </a:ln>
                <a:solidFill>
                  <a:schemeClr val="dk1"/>
                </a:solidFill>
                <a:effectLst/>
                <a:uLnTx/>
                <a:uFillTx/>
                <a:latin typeface="HG丸ｺﾞｼｯｸM-PRO" pitchFamily="50" charset="-128"/>
                <a:ea typeface="HG丸ｺﾞｼｯｸM-PRO" pitchFamily="50" charset="-128"/>
              </a:rPr>
              <a:t>ナレッジのもとになる知識の断片が流れている→引用をもとに、集め</a:t>
            </a:r>
            <a:r>
              <a:rPr lang="ja-JP" altLang="en-US" sz="2100" b="0" dirty="0" smtClean="0">
                <a:latin typeface="HG丸ｺﾞｼｯｸM-PRO" pitchFamily="50" charset="-128"/>
                <a:ea typeface="HG丸ｺﾞｼｯｸM-PRO" pitchFamily="50" charset="-128"/>
              </a:rPr>
              <a:t>て整理すれば、有効な知識となる</a:t>
            </a:r>
            <a:endParaRPr kumimoji="1" lang="en-US" altLang="ja-JP" sz="2100" b="0" i="0" u="none" strike="noStrike" kern="1200" cap="none" spc="0" normalizeH="0" baseline="0" noProof="0" dirty="0" smtClean="0">
              <a:ln>
                <a:noFill/>
              </a:ln>
              <a:solidFill>
                <a:schemeClr val="dk1"/>
              </a:solidFill>
              <a:effectLst/>
              <a:uLnTx/>
              <a:uFillTx/>
              <a:latin typeface="HG丸ｺﾞｼｯｸM-PRO" pitchFamily="50" charset="-128"/>
              <a:ea typeface="HG丸ｺﾞｼｯｸM-PRO" pitchFamily="50" charset="-128"/>
            </a:endParaRPr>
          </a:p>
          <a:p>
            <a:pPr marL="182880" indent="-274320" algn="l" fontAlgn="auto">
              <a:spcBef>
                <a:spcPct val="20000"/>
              </a:spcBef>
              <a:spcAft>
                <a:spcPts val="0"/>
              </a:spcAft>
              <a:buClr>
                <a:schemeClr val="accent1"/>
              </a:buClr>
              <a:buSzPct val="80000"/>
              <a:buFont typeface="Wingdings 2"/>
              <a:buChar char=""/>
            </a:pPr>
            <a:r>
              <a:rPr kumimoji="1" lang="ja-JP" altLang="en-US" sz="2100" b="0" i="0" u="none" strike="noStrike" kern="1200" cap="none" spc="0" normalizeH="0" baseline="0" noProof="0" dirty="0" smtClean="0">
                <a:ln>
                  <a:noFill/>
                </a:ln>
                <a:solidFill>
                  <a:schemeClr val="dk1"/>
                </a:solidFill>
                <a:effectLst/>
                <a:uLnTx/>
                <a:uFillTx/>
                <a:latin typeface="HG丸ｺﾞｼｯｸM-PRO" pitchFamily="50" charset="-128"/>
                <a:ea typeface="HG丸ｺﾞｼｯｸM-PRO" pitchFamily="50" charset="-128"/>
              </a:rPr>
              <a:t>ハッシュタグにより、組織化された情報としても利用できる</a:t>
            </a:r>
            <a:endParaRPr kumimoji="1" lang="en-US" altLang="ja-JP" sz="2100" b="0" i="0" u="none" strike="noStrike" kern="1200" cap="none" spc="0" normalizeH="0" baseline="0" noProof="0" dirty="0" smtClean="0">
              <a:ln>
                <a:noFill/>
              </a:ln>
              <a:solidFill>
                <a:schemeClr val="dk1"/>
              </a:solidFill>
              <a:effectLst/>
              <a:uLnTx/>
              <a:uFillTx/>
              <a:latin typeface="HG丸ｺﾞｼｯｸM-PRO" pitchFamily="50" charset="-128"/>
              <a:ea typeface="HG丸ｺﾞｼｯｸM-PRO" pitchFamily="50" charset="-128"/>
            </a:endParaRPr>
          </a:p>
          <a:p>
            <a:pPr marL="182880" indent="-274320" algn="l" fontAlgn="auto">
              <a:spcBef>
                <a:spcPct val="20000"/>
              </a:spcBef>
              <a:spcAft>
                <a:spcPts val="0"/>
              </a:spcAft>
              <a:buClr>
                <a:schemeClr val="accent1"/>
              </a:buClr>
              <a:buSzPct val="80000"/>
              <a:buFont typeface="Wingdings 2"/>
              <a:buChar char=""/>
            </a:pPr>
            <a:r>
              <a:rPr lang="en-US" altLang="ja-JP" sz="2100" b="0" dirty="0" smtClean="0">
                <a:latin typeface="HG丸ｺﾞｼｯｸM-PRO" pitchFamily="50" charset="-128"/>
                <a:ea typeface="HG丸ｺﾞｼｯｸM-PRO" pitchFamily="50" charset="-128"/>
              </a:rPr>
              <a:t>Twitter</a:t>
            </a:r>
            <a:r>
              <a:rPr lang="ja-JP" altLang="en-US" sz="2100" b="0" dirty="0" smtClean="0">
                <a:latin typeface="HG丸ｺﾞｼｯｸM-PRO" pitchFamily="50" charset="-128"/>
                <a:ea typeface="HG丸ｺﾞｼｯｸM-PRO" pitchFamily="50" charset="-128"/>
              </a:rPr>
              <a:t>小説で、ごく短編の小説、連載小説も出現→ケータイ小説よりも容易に普及する可能性もある</a:t>
            </a:r>
            <a:endParaRPr kumimoji="1" lang="ja-JP" altLang="en-US" sz="2100" b="0" i="0" u="none" strike="noStrike" kern="1200" cap="none" spc="0" normalizeH="0" baseline="0" noProof="0" dirty="0" smtClean="0">
              <a:ln>
                <a:noFill/>
              </a:ln>
              <a:solidFill>
                <a:schemeClr val="dk1"/>
              </a:solidFill>
              <a:effectLst/>
              <a:uLnTx/>
              <a:uFillTx/>
              <a:latin typeface="HG丸ｺﾞｼｯｸM-PRO" pitchFamily="50" charset="-128"/>
              <a:ea typeface="HG丸ｺﾞｼｯｸM-PRO" pitchFamily="50" charset="-128"/>
            </a:endParaRPr>
          </a:p>
        </p:txBody>
      </p:sp>
      <p:sp>
        <p:nvSpPr>
          <p:cNvPr id="8" name="下矢印 7"/>
          <p:cNvSpPr/>
          <p:nvPr/>
        </p:nvSpPr>
        <p:spPr>
          <a:xfrm>
            <a:off x="3714744" y="5500702"/>
            <a:ext cx="928694" cy="2857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itchFamily="50" charset="-128"/>
              <a:ea typeface="HG丸ｺﾞｼｯｸM-PRO" pitchFamily="50" charset="-128"/>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4354" name="Rectangle 2"/>
          <p:cNvSpPr>
            <a:spLocks noChangeArrowheads="1"/>
          </p:cNvSpPr>
          <p:nvPr/>
        </p:nvSpPr>
        <p:spPr bwMode="auto">
          <a:xfrm>
            <a:off x="323850" y="836613"/>
            <a:ext cx="4176712" cy="449247"/>
          </a:xfrm>
          <a:prstGeom prst="rect">
            <a:avLst/>
          </a:prstGeom>
          <a:solidFill>
            <a:srgbClr val="FFCCFF"/>
          </a:solidFill>
          <a:ln w="38100" algn="ctr">
            <a:solidFill>
              <a:srgbClr val="3333CC"/>
            </a:solidFill>
            <a:miter lim="800000"/>
            <a:headEnd/>
            <a:tailEnd/>
          </a:ln>
          <a:effectLst>
            <a:outerShdw dist="107763" dir="2700000" algn="ctr" rotWithShape="0">
              <a:schemeClr val="bg2">
                <a:alpha val="50000"/>
              </a:schemeClr>
            </a:outerShdw>
          </a:effectLst>
        </p:spPr>
        <p:txBody>
          <a:bodyPr/>
          <a:lstStyle/>
          <a:p>
            <a:pPr algn="l">
              <a:defRPr/>
            </a:pPr>
            <a:r>
              <a:rPr lang="ja-JP" altLang="en-US" sz="1050" dirty="0" smtClean="0">
                <a:solidFill>
                  <a:srgbClr val="3333CC"/>
                </a:solidFill>
              </a:rPr>
              <a:t>原作</a:t>
            </a:r>
            <a:endParaRPr lang="en-US" altLang="ja-JP" sz="1050" dirty="0" smtClean="0">
              <a:solidFill>
                <a:srgbClr val="3333CC"/>
              </a:solidFill>
            </a:endParaRPr>
          </a:p>
          <a:p>
            <a:pPr algn="l">
              <a:defRPr/>
            </a:pPr>
            <a:r>
              <a:rPr lang="en-US" altLang="ja-JP" sz="900" dirty="0" smtClean="0">
                <a:solidFill>
                  <a:srgbClr val="3333CC"/>
                </a:solidFill>
              </a:rPr>
              <a:t>(work)</a:t>
            </a:r>
            <a:endParaRPr lang="ja-JP" altLang="en-US" sz="900" dirty="0">
              <a:solidFill>
                <a:srgbClr val="3333CC"/>
              </a:solidFill>
            </a:endParaRPr>
          </a:p>
        </p:txBody>
      </p:sp>
      <p:sp>
        <p:nvSpPr>
          <p:cNvPr id="13316" name="Rectangle 3"/>
          <p:cNvSpPr>
            <a:spLocks noGrp="1" noChangeArrowheads="1"/>
          </p:cNvSpPr>
          <p:nvPr>
            <p:ph type="title"/>
          </p:nvPr>
        </p:nvSpPr>
        <p:spPr>
          <a:xfrm>
            <a:off x="250825" y="357166"/>
            <a:ext cx="8893175" cy="503237"/>
          </a:xfrm>
        </p:spPr>
        <p:txBody>
          <a:bodyPr>
            <a:normAutofit fontScale="90000"/>
          </a:bodyPr>
          <a:lstStyle/>
          <a:p>
            <a:r>
              <a:rPr lang="en-US" altLang="ja-JP" sz="1800" dirty="0" smtClean="0">
                <a:latin typeface="HG丸ｺﾞｼｯｸM-PRO" pitchFamily="50" charset="-128"/>
                <a:ea typeface="HG丸ｺﾞｼｯｸM-PRO" pitchFamily="50" charset="-128"/>
              </a:rPr>
              <a:t>【</a:t>
            </a:r>
            <a:r>
              <a:rPr lang="ja-JP" altLang="en-US" sz="1800" dirty="0" smtClean="0">
                <a:latin typeface="HG丸ｺﾞｼｯｸM-PRO" pitchFamily="50" charset="-128"/>
                <a:ea typeface="HG丸ｺﾞｼｯｸM-PRO" pitchFamily="50" charset="-128"/>
              </a:rPr>
              <a:t>情報と情報の関連付けの概念の一つ</a:t>
            </a:r>
            <a:r>
              <a:rPr lang="en-US" altLang="ja-JP" sz="1800" dirty="0" smtClean="0">
                <a:latin typeface="HG丸ｺﾞｼｯｸM-PRO" pitchFamily="50" charset="-128"/>
                <a:ea typeface="HG丸ｺﾞｼｯｸM-PRO" pitchFamily="50" charset="-128"/>
              </a:rPr>
              <a:t>】</a:t>
            </a:r>
            <a:r>
              <a:rPr lang="en-US" altLang="ja-JP" sz="2800" dirty="0" smtClean="0">
                <a:latin typeface="HG丸ｺﾞｼｯｸM-PRO" pitchFamily="50" charset="-128"/>
                <a:ea typeface="HG丸ｺﾞｼｯｸM-PRO" pitchFamily="50" charset="-128"/>
              </a:rPr>
              <a:t/>
            </a:r>
            <a:br>
              <a:rPr lang="en-US" altLang="ja-JP" sz="2800" dirty="0" smtClean="0">
                <a:latin typeface="HG丸ｺﾞｼｯｸM-PRO" pitchFamily="50" charset="-128"/>
                <a:ea typeface="HG丸ｺﾞｼｯｸM-PRO" pitchFamily="50" charset="-128"/>
              </a:rPr>
            </a:br>
            <a:r>
              <a:rPr lang="ja-JP" altLang="en-US" sz="2800" dirty="0" smtClean="0">
                <a:latin typeface="HG丸ｺﾞｼｯｸM-PRO" pitchFamily="50" charset="-128"/>
                <a:ea typeface="HG丸ｺﾞｼｯｸM-PRO" pitchFamily="50" charset="-128"/>
              </a:rPr>
              <a:t>利用の視点でのコンテンツの体系的整理の概念</a:t>
            </a:r>
          </a:p>
        </p:txBody>
      </p:sp>
      <p:sp>
        <p:nvSpPr>
          <p:cNvPr id="1124356" name="Rectangle 4"/>
          <p:cNvSpPr>
            <a:spLocks noChangeArrowheads="1"/>
          </p:cNvSpPr>
          <p:nvPr/>
        </p:nvSpPr>
        <p:spPr bwMode="auto">
          <a:xfrm>
            <a:off x="285720" y="1428737"/>
            <a:ext cx="3311525" cy="571504"/>
          </a:xfrm>
          <a:prstGeom prst="rect">
            <a:avLst/>
          </a:prstGeom>
          <a:solidFill>
            <a:srgbClr val="FFCCFF"/>
          </a:solidFill>
          <a:ln w="38100" algn="ctr">
            <a:solidFill>
              <a:srgbClr val="3333CC"/>
            </a:solidFill>
            <a:miter lim="800000"/>
            <a:headEnd/>
            <a:tailEnd/>
          </a:ln>
          <a:effectLst>
            <a:outerShdw dist="107763" dir="2700000" algn="ctr" rotWithShape="0">
              <a:schemeClr val="bg2">
                <a:alpha val="50000"/>
              </a:schemeClr>
            </a:outerShdw>
          </a:effectLst>
        </p:spPr>
        <p:txBody>
          <a:bodyPr/>
          <a:lstStyle/>
          <a:p>
            <a:pPr algn="l">
              <a:defRPr/>
            </a:pPr>
            <a:r>
              <a:rPr lang="ja-JP" altLang="en-US" sz="1050" dirty="0">
                <a:solidFill>
                  <a:srgbClr val="3333CC"/>
                </a:solidFill>
              </a:rPr>
              <a:t>著作</a:t>
            </a:r>
          </a:p>
          <a:p>
            <a:pPr algn="l">
              <a:defRPr/>
            </a:pPr>
            <a:r>
              <a:rPr lang="ja-JP" altLang="en-US" sz="1050" dirty="0">
                <a:solidFill>
                  <a:srgbClr val="3333CC"/>
                </a:solidFill>
              </a:rPr>
              <a:t>（</a:t>
            </a:r>
            <a:r>
              <a:rPr lang="ja-JP" altLang="en-US" sz="1050" b="0" dirty="0">
                <a:solidFill>
                  <a:srgbClr val="3333CC"/>
                </a:solidFill>
              </a:rPr>
              <a:t>書誌</a:t>
            </a:r>
          </a:p>
          <a:p>
            <a:pPr algn="l">
              <a:defRPr/>
            </a:pPr>
            <a:r>
              <a:rPr lang="ja-JP" altLang="en-US" sz="1050" b="0" dirty="0">
                <a:solidFill>
                  <a:srgbClr val="3333CC"/>
                </a:solidFill>
              </a:rPr>
              <a:t>ファミリー）</a:t>
            </a:r>
          </a:p>
        </p:txBody>
      </p:sp>
      <p:sp>
        <p:nvSpPr>
          <p:cNvPr id="13318" name="Rectangle 5"/>
          <p:cNvSpPr>
            <a:spLocks noChangeArrowheads="1"/>
          </p:cNvSpPr>
          <p:nvPr/>
        </p:nvSpPr>
        <p:spPr bwMode="auto">
          <a:xfrm>
            <a:off x="1075650" y="928670"/>
            <a:ext cx="1396536" cy="253916"/>
          </a:xfrm>
          <a:prstGeom prst="rect">
            <a:avLst/>
          </a:prstGeom>
          <a:solidFill>
            <a:srgbClr val="FFFFCC"/>
          </a:solidFill>
          <a:ln w="9525" algn="ctr">
            <a:solidFill>
              <a:srgbClr val="3333CC"/>
            </a:solidFill>
            <a:miter lim="800000"/>
            <a:headEnd/>
            <a:tailEnd/>
          </a:ln>
          <a:effectLst>
            <a:glow rad="228600">
              <a:schemeClr val="accent6">
                <a:satMod val="175000"/>
                <a:alpha val="40000"/>
              </a:schemeClr>
            </a:glow>
          </a:effectLst>
        </p:spPr>
        <p:txBody>
          <a:bodyPr wrap="none" anchor="ctr">
            <a:spAutoFit/>
          </a:bodyPr>
          <a:lstStyle/>
          <a:p>
            <a:r>
              <a:rPr lang="ja-JP" altLang="en-US" sz="1050"/>
              <a:t>源氏物語（紫式部）</a:t>
            </a:r>
          </a:p>
        </p:txBody>
      </p:sp>
      <p:sp>
        <p:nvSpPr>
          <p:cNvPr id="1124358" name="Rectangle 6"/>
          <p:cNvSpPr>
            <a:spLocks noChangeArrowheads="1"/>
          </p:cNvSpPr>
          <p:nvPr/>
        </p:nvSpPr>
        <p:spPr bwMode="auto">
          <a:xfrm>
            <a:off x="323850" y="2276475"/>
            <a:ext cx="8208963" cy="792163"/>
          </a:xfrm>
          <a:prstGeom prst="rect">
            <a:avLst/>
          </a:prstGeom>
          <a:solidFill>
            <a:srgbClr val="FFFFCC"/>
          </a:solidFill>
          <a:ln w="38100" algn="ctr">
            <a:solidFill>
              <a:srgbClr val="3333CC"/>
            </a:solidFill>
            <a:miter lim="800000"/>
            <a:headEnd/>
            <a:tailEnd/>
          </a:ln>
          <a:effectLst>
            <a:outerShdw dist="107763" dir="2700000" algn="ctr" rotWithShape="0">
              <a:schemeClr val="bg2">
                <a:alpha val="50000"/>
              </a:schemeClr>
            </a:outerShdw>
          </a:effectLst>
        </p:spPr>
        <p:txBody>
          <a:bodyPr wrap="none"/>
          <a:lstStyle/>
          <a:p>
            <a:pPr algn="l">
              <a:defRPr/>
            </a:pPr>
            <a:r>
              <a:rPr lang="ja-JP" altLang="en-US" sz="1050" dirty="0" smtClean="0">
                <a:solidFill>
                  <a:srgbClr val="3333CC"/>
                </a:solidFill>
              </a:rPr>
              <a:t>表現形</a:t>
            </a:r>
            <a:endParaRPr lang="en-US" altLang="ja-JP" sz="1050" dirty="0" smtClean="0">
              <a:solidFill>
                <a:srgbClr val="3333CC"/>
              </a:solidFill>
            </a:endParaRPr>
          </a:p>
          <a:p>
            <a:pPr algn="l">
              <a:defRPr/>
            </a:pPr>
            <a:r>
              <a:rPr lang="en-US" altLang="ja-JP" sz="1050" dirty="0" smtClean="0">
                <a:solidFill>
                  <a:srgbClr val="3333CC"/>
                </a:solidFill>
              </a:rPr>
              <a:t>(Expression)</a:t>
            </a:r>
            <a:endParaRPr lang="ja-JP" altLang="en-US" sz="1050" dirty="0" smtClean="0">
              <a:solidFill>
                <a:srgbClr val="3333CC"/>
              </a:solidFill>
            </a:endParaRPr>
          </a:p>
          <a:p>
            <a:pPr algn="l">
              <a:defRPr/>
            </a:pPr>
            <a:endParaRPr lang="ja-JP" altLang="en-US" sz="1050" dirty="0">
              <a:solidFill>
                <a:srgbClr val="3333CC"/>
              </a:solidFill>
            </a:endParaRPr>
          </a:p>
        </p:txBody>
      </p:sp>
      <p:sp>
        <p:nvSpPr>
          <p:cNvPr id="13320" name="Rectangle 7"/>
          <p:cNvSpPr>
            <a:spLocks noChangeArrowheads="1"/>
          </p:cNvSpPr>
          <p:nvPr/>
        </p:nvSpPr>
        <p:spPr bwMode="auto">
          <a:xfrm>
            <a:off x="1116013" y="2670175"/>
            <a:ext cx="453970" cy="253916"/>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b="0"/>
              <a:t>文字</a:t>
            </a:r>
            <a:endParaRPr lang="ja-JP" altLang="en-US" sz="1050">
              <a:solidFill>
                <a:srgbClr val="3333CC"/>
              </a:solidFill>
            </a:endParaRPr>
          </a:p>
        </p:txBody>
      </p:sp>
      <p:sp>
        <p:nvSpPr>
          <p:cNvPr id="13321" name="Rectangle 8"/>
          <p:cNvSpPr>
            <a:spLocks noChangeArrowheads="1"/>
          </p:cNvSpPr>
          <p:nvPr/>
        </p:nvSpPr>
        <p:spPr bwMode="auto">
          <a:xfrm>
            <a:off x="4536734" y="2489200"/>
            <a:ext cx="588623" cy="415498"/>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b="0"/>
              <a:t>動画</a:t>
            </a:r>
          </a:p>
          <a:p>
            <a:r>
              <a:rPr lang="ja-JP" altLang="en-US" sz="1050" b="0"/>
              <a:t>アニメ</a:t>
            </a:r>
            <a:endParaRPr lang="ja-JP" altLang="en-US" sz="1050">
              <a:solidFill>
                <a:srgbClr val="3333CC"/>
              </a:solidFill>
            </a:endParaRPr>
          </a:p>
        </p:txBody>
      </p:sp>
      <p:sp>
        <p:nvSpPr>
          <p:cNvPr id="13322" name="Rectangle 9"/>
          <p:cNvSpPr>
            <a:spLocks noChangeArrowheads="1"/>
          </p:cNvSpPr>
          <p:nvPr/>
        </p:nvSpPr>
        <p:spPr bwMode="auto">
          <a:xfrm>
            <a:off x="6952599" y="2492375"/>
            <a:ext cx="723275" cy="415498"/>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b="0"/>
              <a:t>音声</a:t>
            </a:r>
          </a:p>
          <a:p>
            <a:r>
              <a:rPr lang="ja-JP" altLang="en-US" sz="1050" b="0"/>
              <a:t>（朗読）</a:t>
            </a:r>
            <a:endParaRPr lang="ja-JP" altLang="en-US" sz="1050">
              <a:solidFill>
                <a:srgbClr val="3333CC"/>
              </a:solidFill>
            </a:endParaRPr>
          </a:p>
        </p:txBody>
      </p:sp>
      <p:sp>
        <p:nvSpPr>
          <p:cNvPr id="13323" name="Rectangle 10"/>
          <p:cNvSpPr>
            <a:spLocks noChangeArrowheads="1"/>
          </p:cNvSpPr>
          <p:nvPr/>
        </p:nvSpPr>
        <p:spPr bwMode="auto">
          <a:xfrm>
            <a:off x="2969241" y="2565400"/>
            <a:ext cx="588623" cy="253916"/>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b="0"/>
              <a:t>マンガ</a:t>
            </a:r>
          </a:p>
        </p:txBody>
      </p:sp>
      <p:sp>
        <p:nvSpPr>
          <p:cNvPr id="1124363" name="Rectangle 11"/>
          <p:cNvSpPr>
            <a:spLocks noChangeArrowheads="1"/>
          </p:cNvSpPr>
          <p:nvPr/>
        </p:nvSpPr>
        <p:spPr bwMode="auto">
          <a:xfrm>
            <a:off x="323850" y="3284538"/>
            <a:ext cx="8351838" cy="2160587"/>
          </a:xfrm>
          <a:prstGeom prst="rect">
            <a:avLst/>
          </a:prstGeom>
          <a:solidFill>
            <a:srgbClr val="CCECFF"/>
          </a:solidFill>
          <a:ln w="38100" algn="ctr">
            <a:solidFill>
              <a:srgbClr val="3333CC"/>
            </a:solidFill>
            <a:miter lim="800000"/>
            <a:headEnd/>
            <a:tailEnd/>
          </a:ln>
          <a:effectLst>
            <a:outerShdw dist="107763" dir="2700000" algn="ctr" rotWithShape="0">
              <a:schemeClr val="bg2">
                <a:alpha val="50000"/>
              </a:schemeClr>
            </a:outerShdw>
          </a:effectLst>
        </p:spPr>
        <p:txBody>
          <a:bodyPr wrap="none"/>
          <a:lstStyle/>
          <a:p>
            <a:pPr algn="l">
              <a:defRPr/>
            </a:pPr>
            <a:r>
              <a:rPr lang="ja-JP" altLang="en-US" sz="1050" dirty="0">
                <a:solidFill>
                  <a:srgbClr val="3333CC"/>
                </a:solidFill>
              </a:rPr>
              <a:t>体現形</a:t>
            </a:r>
            <a:br>
              <a:rPr lang="ja-JP" altLang="en-US" sz="1050" dirty="0">
                <a:solidFill>
                  <a:srgbClr val="3333CC"/>
                </a:solidFill>
              </a:rPr>
            </a:br>
            <a:r>
              <a:rPr lang="ja-JP" altLang="en-US" sz="1050" dirty="0">
                <a:solidFill>
                  <a:srgbClr val="3333CC"/>
                </a:solidFill>
              </a:rPr>
              <a:t>（</a:t>
            </a:r>
            <a:r>
              <a:rPr lang="ja-JP" altLang="en-US" sz="1050" dirty="0" smtClean="0">
                <a:solidFill>
                  <a:srgbClr val="3333CC"/>
                </a:solidFill>
              </a:rPr>
              <a:t>実現形）</a:t>
            </a:r>
            <a:endParaRPr lang="en-US" altLang="ja-JP" sz="1050" dirty="0" smtClean="0">
              <a:solidFill>
                <a:srgbClr val="3333CC"/>
              </a:solidFill>
            </a:endParaRPr>
          </a:p>
          <a:p>
            <a:pPr algn="l">
              <a:defRPr/>
            </a:pPr>
            <a:r>
              <a:rPr lang="en-US" altLang="ja-JP" sz="1050" dirty="0" smtClean="0">
                <a:solidFill>
                  <a:srgbClr val="3333CC"/>
                </a:solidFill>
              </a:rPr>
              <a:t>(Manifestation)</a:t>
            </a:r>
            <a:endParaRPr lang="ja-JP" altLang="en-US" sz="1050" dirty="0" smtClean="0">
              <a:solidFill>
                <a:srgbClr val="3333CC"/>
              </a:solidFill>
            </a:endParaRPr>
          </a:p>
          <a:p>
            <a:pPr algn="l">
              <a:defRPr/>
            </a:pPr>
            <a:endParaRPr lang="ja-JP" altLang="en-US" sz="1050" dirty="0">
              <a:solidFill>
                <a:srgbClr val="3333CC"/>
              </a:solidFill>
            </a:endParaRPr>
          </a:p>
        </p:txBody>
      </p:sp>
      <p:sp>
        <p:nvSpPr>
          <p:cNvPr id="13325" name="Rectangle 12"/>
          <p:cNvSpPr>
            <a:spLocks noChangeArrowheads="1"/>
          </p:cNvSpPr>
          <p:nvPr/>
        </p:nvSpPr>
        <p:spPr bwMode="auto">
          <a:xfrm>
            <a:off x="468313" y="4076700"/>
            <a:ext cx="588623" cy="253916"/>
          </a:xfrm>
          <a:prstGeom prst="rect">
            <a:avLst/>
          </a:prstGeom>
          <a:solidFill>
            <a:srgbClr val="FFFFCC"/>
          </a:solidFill>
          <a:ln w="9525" algn="ctr">
            <a:solidFill>
              <a:srgbClr val="3333CC"/>
            </a:solidFill>
            <a:miter lim="800000"/>
            <a:headEnd/>
            <a:tailEnd/>
          </a:ln>
          <a:effectLst>
            <a:glow rad="228600">
              <a:schemeClr val="accent6">
                <a:satMod val="175000"/>
                <a:alpha val="40000"/>
              </a:schemeClr>
            </a:glow>
          </a:effectLst>
        </p:spPr>
        <p:txBody>
          <a:bodyPr wrap="none" anchor="ctr">
            <a:spAutoFit/>
          </a:bodyPr>
          <a:lstStyle/>
          <a:p>
            <a:r>
              <a:rPr lang="ja-JP" altLang="en-US" sz="1050" b="0"/>
              <a:t>単行本</a:t>
            </a:r>
            <a:endParaRPr lang="ja-JP" altLang="en-US" sz="1050">
              <a:solidFill>
                <a:srgbClr val="3333CC"/>
              </a:solidFill>
            </a:endParaRPr>
          </a:p>
        </p:txBody>
      </p:sp>
      <p:sp>
        <p:nvSpPr>
          <p:cNvPr id="13326" name="Rectangle 13"/>
          <p:cNvSpPr>
            <a:spLocks noChangeArrowheads="1"/>
          </p:cNvSpPr>
          <p:nvPr/>
        </p:nvSpPr>
        <p:spPr bwMode="auto">
          <a:xfrm>
            <a:off x="468313" y="4437063"/>
            <a:ext cx="588623" cy="253916"/>
          </a:xfrm>
          <a:prstGeom prst="rect">
            <a:avLst/>
          </a:prstGeom>
          <a:solidFill>
            <a:srgbClr val="FFFFCC"/>
          </a:solidFill>
          <a:ln w="9525" algn="ctr">
            <a:solidFill>
              <a:srgbClr val="3333CC"/>
            </a:solidFill>
            <a:miter lim="800000"/>
            <a:headEnd/>
            <a:tailEnd/>
          </a:ln>
          <a:effectLst>
            <a:glow rad="228600">
              <a:schemeClr val="accent6">
                <a:satMod val="175000"/>
                <a:alpha val="40000"/>
              </a:schemeClr>
            </a:glow>
          </a:effectLst>
        </p:spPr>
        <p:txBody>
          <a:bodyPr wrap="none" anchor="ctr">
            <a:spAutoFit/>
          </a:bodyPr>
          <a:lstStyle/>
          <a:p>
            <a:r>
              <a:rPr lang="ja-JP" altLang="en-US" sz="1050" b="0"/>
              <a:t>文庫本</a:t>
            </a:r>
            <a:endParaRPr lang="ja-JP" altLang="en-US" sz="1050">
              <a:solidFill>
                <a:srgbClr val="3333CC"/>
              </a:solidFill>
            </a:endParaRPr>
          </a:p>
        </p:txBody>
      </p:sp>
      <p:sp>
        <p:nvSpPr>
          <p:cNvPr id="13327" name="Rectangle 14"/>
          <p:cNvSpPr>
            <a:spLocks noChangeArrowheads="1"/>
          </p:cNvSpPr>
          <p:nvPr/>
        </p:nvSpPr>
        <p:spPr bwMode="auto">
          <a:xfrm>
            <a:off x="1619250" y="3860800"/>
            <a:ext cx="453970" cy="253916"/>
          </a:xfrm>
          <a:prstGeom prst="rect">
            <a:avLst/>
          </a:prstGeom>
          <a:solidFill>
            <a:srgbClr val="FFFFCC"/>
          </a:solidFill>
          <a:ln w="9525" algn="ctr">
            <a:solidFill>
              <a:srgbClr val="3333CC"/>
            </a:solidFill>
            <a:miter lim="800000"/>
            <a:headEnd/>
            <a:tailEnd/>
          </a:ln>
          <a:effectLst>
            <a:glow rad="228600">
              <a:schemeClr val="accent6">
                <a:satMod val="175000"/>
                <a:alpha val="40000"/>
              </a:schemeClr>
            </a:glow>
          </a:effectLst>
        </p:spPr>
        <p:txBody>
          <a:bodyPr wrap="none" anchor="ctr">
            <a:spAutoFit/>
          </a:bodyPr>
          <a:lstStyle/>
          <a:p>
            <a:r>
              <a:rPr lang="ja-JP" altLang="en-US" sz="1050" b="0"/>
              <a:t>絵本</a:t>
            </a:r>
            <a:endParaRPr lang="ja-JP" altLang="en-US" sz="1050">
              <a:solidFill>
                <a:srgbClr val="3333CC"/>
              </a:solidFill>
            </a:endParaRPr>
          </a:p>
        </p:txBody>
      </p:sp>
      <p:sp>
        <p:nvSpPr>
          <p:cNvPr id="13328" name="Rectangle 15"/>
          <p:cNvSpPr>
            <a:spLocks noChangeArrowheads="1"/>
          </p:cNvSpPr>
          <p:nvPr/>
        </p:nvSpPr>
        <p:spPr bwMode="auto">
          <a:xfrm>
            <a:off x="1401835" y="4292600"/>
            <a:ext cx="723276" cy="253916"/>
          </a:xfrm>
          <a:prstGeom prst="rect">
            <a:avLst/>
          </a:prstGeom>
          <a:solidFill>
            <a:srgbClr val="FFFFCC"/>
          </a:solidFill>
          <a:ln w="9525" algn="ctr">
            <a:solidFill>
              <a:srgbClr val="3333CC"/>
            </a:solidFill>
            <a:miter lim="800000"/>
            <a:headEnd/>
            <a:tailEnd/>
          </a:ln>
          <a:effectLst>
            <a:glow rad="228600">
              <a:schemeClr val="accent6">
                <a:satMod val="175000"/>
                <a:alpha val="40000"/>
              </a:schemeClr>
            </a:glow>
          </a:effectLst>
        </p:spPr>
        <p:txBody>
          <a:bodyPr wrap="none" anchor="ctr">
            <a:spAutoFit/>
          </a:bodyPr>
          <a:lstStyle/>
          <a:p>
            <a:r>
              <a:rPr lang="ja-JP" altLang="en-US" sz="1050" b="0"/>
              <a:t>コミック</a:t>
            </a:r>
            <a:endParaRPr lang="ja-JP" altLang="en-US" sz="1050">
              <a:solidFill>
                <a:srgbClr val="3333CC"/>
              </a:solidFill>
            </a:endParaRPr>
          </a:p>
        </p:txBody>
      </p:sp>
      <p:sp>
        <p:nvSpPr>
          <p:cNvPr id="13329" name="Rectangle 16"/>
          <p:cNvSpPr>
            <a:spLocks noChangeArrowheads="1"/>
          </p:cNvSpPr>
          <p:nvPr/>
        </p:nvSpPr>
        <p:spPr bwMode="auto">
          <a:xfrm>
            <a:off x="3519147" y="3716338"/>
            <a:ext cx="1027846" cy="415498"/>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b="0"/>
              <a:t>デジタル</a:t>
            </a:r>
          </a:p>
          <a:p>
            <a:r>
              <a:rPr lang="ja-JP" altLang="en-US" sz="1050" b="0"/>
              <a:t>プレーン</a:t>
            </a:r>
            <a:r>
              <a:rPr lang="en-US" altLang="ja-JP" sz="1050" b="0"/>
              <a:t>Text</a:t>
            </a:r>
            <a:endParaRPr lang="en-US" altLang="ja-JP" sz="1050">
              <a:solidFill>
                <a:srgbClr val="3333CC"/>
              </a:solidFill>
            </a:endParaRPr>
          </a:p>
        </p:txBody>
      </p:sp>
      <p:sp>
        <p:nvSpPr>
          <p:cNvPr id="13330" name="Rectangle 17"/>
          <p:cNvSpPr>
            <a:spLocks noChangeArrowheads="1"/>
          </p:cNvSpPr>
          <p:nvPr/>
        </p:nvSpPr>
        <p:spPr bwMode="auto">
          <a:xfrm>
            <a:off x="4604966" y="3573463"/>
            <a:ext cx="857927" cy="415498"/>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b="0"/>
              <a:t>電子ブック</a:t>
            </a:r>
          </a:p>
          <a:p>
            <a:r>
              <a:rPr lang="en-US" altLang="ja-JP" sz="1050" b="0"/>
              <a:t>XMDF</a:t>
            </a:r>
            <a:endParaRPr lang="en-US" altLang="ja-JP" sz="1050">
              <a:solidFill>
                <a:srgbClr val="3333CC"/>
              </a:solidFill>
            </a:endParaRPr>
          </a:p>
        </p:txBody>
      </p:sp>
      <p:sp>
        <p:nvSpPr>
          <p:cNvPr id="13331" name="Rectangle 18"/>
          <p:cNvSpPr>
            <a:spLocks noChangeArrowheads="1"/>
          </p:cNvSpPr>
          <p:nvPr/>
        </p:nvSpPr>
        <p:spPr bwMode="auto">
          <a:xfrm>
            <a:off x="2434666" y="4508500"/>
            <a:ext cx="1149675" cy="415498"/>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b="0"/>
              <a:t>デジタル</a:t>
            </a:r>
          </a:p>
          <a:p>
            <a:r>
              <a:rPr lang="ja-JP" altLang="en-US" sz="1050" b="0"/>
              <a:t>テキスト化</a:t>
            </a:r>
            <a:r>
              <a:rPr lang="en-US" altLang="ja-JP" sz="1050" b="0"/>
              <a:t>PDF</a:t>
            </a:r>
            <a:endParaRPr lang="en-US" altLang="ja-JP" sz="1050">
              <a:solidFill>
                <a:srgbClr val="3333CC"/>
              </a:solidFill>
            </a:endParaRPr>
          </a:p>
        </p:txBody>
      </p:sp>
      <p:sp>
        <p:nvSpPr>
          <p:cNvPr id="13332" name="Rectangle 19"/>
          <p:cNvSpPr>
            <a:spLocks noChangeArrowheads="1"/>
          </p:cNvSpPr>
          <p:nvPr/>
        </p:nvSpPr>
        <p:spPr bwMode="auto">
          <a:xfrm>
            <a:off x="7286408" y="3644900"/>
            <a:ext cx="723275" cy="415498"/>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b="0"/>
              <a:t>デジタル</a:t>
            </a:r>
          </a:p>
          <a:p>
            <a:r>
              <a:rPr lang="en-US" altLang="ja-JP" sz="1050" b="0"/>
              <a:t>MP3</a:t>
            </a:r>
          </a:p>
        </p:txBody>
      </p:sp>
      <p:sp>
        <p:nvSpPr>
          <p:cNvPr id="13333" name="Rectangle 20"/>
          <p:cNvSpPr>
            <a:spLocks noChangeArrowheads="1"/>
          </p:cNvSpPr>
          <p:nvPr/>
        </p:nvSpPr>
        <p:spPr bwMode="auto">
          <a:xfrm>
            <a:off x="7789646" y="4149725"/>
            <a:ext cx="723275" cy="415498"/>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b="0"/>
              <a:t>デジタル</a:t>
            </a:r>
          </a:p>
          <a:p>
            <a:r>
              <a:rPr lang="en-US" altLang="ja-JP" sz="1050" b="0"/>
              <a:t>AAC</a:t>
            </a:r>
          </a:p>
        </p:txBody>
      </p:sp>
      <p:sp>
        <p:nvSpPr>
          <p:cNvPr id="13334" name="Rectangle 21"/>
          <p:cNvSpPr>
            <a:spLocks noChangeArrowheads="1"/>
          </p:cNvSpPr>
          <p:nvPr/>
        </p:nvSpPr>
        <p:spPr bwMode="auto">
          <a:xfrm>
            <a:off x="2364125" y="3573463"/>
            <a:ext cx="1015022" cy="415498"/>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b="0"/>
              <a:t>デジタル</a:t>
            </a:r>
          </a:p>
          <a:p>
            <a:r>
              <a:rPr lang="ja-JP" altLang="en-US" sz="1050" b="0"/>
              <a:t>スキャン</a:t>
            </a:r>
            <a:r>
              <a:rPr lang="en-US" altLang="ja-JP" sz="1050" b="0"/>
              <a:t>PDF</a:t>
            </a:r>
            <a:endParaRPr lang="en-US" altLang="ja-JP" sz="1050">
              <a:solidFill>
                <a:srgbClr val="3333CC"/>
              </a:solidFill>
            </a:endParaRPr>
          </a:p>
        </p:txBody>
      </p:sp>
      <p:sp>
        <p:nvSpPr>
          <p:cNvPr id="13335" name="Rectangle 22"/>
          <p:cNvSpPr>
            <a:spLocks noChangeArrowheads="1"/>
          </p:cNvSpPr>
          <p:nvPr/>
        </p:nvSpPr>
        <p:spPr bwMode="auto">
          <a:xfrm>
            <a:off x="5629058" y="3644900"/>
            <a:ext cx="723275" cy="415498"/>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b="0"/>
              <a:t>デジタル</a:t>
            </a:r>
          </a:p>
          <a:p>
            <a:r>
              <a:rPr lang="en-US" altLang="ja-JP" sz="1050" b="0"/>
              <a:t>MP4</a:t>
            </a:r>
            <a:endParaRPr lang="en-US" altLang="ja-JP" sz="1050">
              <a:solidFill>
                <a:srgbClr val="3333CC"/>
              </a:solidFill>
            </a:endParaRPr>
          </a:p>
        </p:txBody>
      </p:sp>
      <p:sp>
        <p:nvSpPr>
          <p:cNvPr id="13336" name="Rectangle 23"/>
          <p:cNvSpPr>
            <a:spLocks noChangeArrowheads="1"/>
          </p:cNvSpPr>
          <p:nvPr/>
        </p:nvSpPr>
        <p:spPr bwMode="auto">
          <a:xfrm>
            <a:off x="6133883" y="4221163"/>
            <a:ext cx="723275" cy="415498"/>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b="0"/>
              <a:t>デジタル</a:t>
            </a:r>
          </a:p>
          <a:p>
            <a:r>
              <a:rPr lang="en-US" altLang="ja-JP" sz="1050" b="0"/>
              <a:t>WMV</a:t>
            </a:r>
          </a:p>
        </p:txBody>
      </p:sp>
      <p:sp>
        <p:nvSpPr>
          <p:cNvPr id="13337" name="Rectangle 24"/>
          <p:cNvSpPr>
            <a:spLocks noChangeArrowheads="1"/>
          </p:cNvSpPr>
          <p:nvPr/>
        </p:nvSpPr>
        <p:spPr bwMode="auto">
          <a:xfrm>
            <a:off x="6997483" y="4149725"/>
            <a:ext cx="723275" cy="415498"/>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b="0"/>
              <a:t>デジタル</a:t>
            </a:r>
          </a:p>
          <a:p>
            <a:r>
              <a:rPr lang="en-US" altLang="ja-JP" sz="1050" b="0"/>
              <a:t>MWA</a:t>
            </a:r>
          </a:p>
        </p:txBody>
      </p:sp>
      <p:sp>
        <p:nvSpPr>
          <p:cNvPr id="13338" name="Rectangle 25"/>
          <p:cNvSpPr>
            <a:spLocks noChangeArrowheads="1"/>
          </p:cNvSpPr>
          <p:nvPr/>
        </p:nvSpPr>
        <p:spPr bwMode="auto">
          <a:xfrm>
            <a:off x="3685958" y="4365625"/>
            <a:ext cx="723275" cy="415498"/>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b="0"/>
              <a:t>デジタル</a:t>
            </a:r>
          </a:p>
          <a:p>
            <a:r>
              <a:rPr lang="en-US" altLang="ja-JP" sz="1050" b="0"/>
              <a:t>XML</a:t>
            </a:r>
            <a:endParaRPr lang="en-US" altLang="ja-JP" sz="1050">
              <a:solidFill>
                <a:srgbClr val="3333CC"/>
              </a:solidFill>
            </a:endParaRPr>
          </a:p>
        </p:txBody>
      </p:sp>
      <p:sp>
        <p:nvSpPr>
          <p:cNvPr id="13339" name="Rectangle 26"/>
          <p:cNvSpPr>
            <a:spLocks noChangeArrowheads="1"/>
          </p:cNvSpPr>
          <p:nvPr/>
        </p:nvSpPr>
        <p:spPr bwMode="auto">
          <a:xfrm>
            <a:off x="4533528" y="4144963"/>
            <a:ext cx="857927" cy="577081"/>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b="0"/>
              <a:t>電子ブック</a:t>
            </a:r>
          </a:p>
          <a:p>
            <a:r>
              <a:rPr lang="ja-JP" altLang="en-US" sz="1050" b="0"/>
              <a:t>携帯用</a:t>
            </a:r>
          </a:p>
          <a:p>
            <a:r>
              <a:rPr lang="en-US" altLang="ja-JP" sz="1050" b="0"/>
              <a:t>Docomo</a:t>
            </a:r>
            <a:endParaRPr lang="en-US" altLang="ja-JP" sz="1050">
              <a:solidFill>
                <a:srgbClr val="3333CC"/>
              </a:solidFill>
            </a:endParaRPr>
          </a:p>
        </p:txBody>
      </p:sp>
      <p:sp>
        <p:nvSpPr>
          <p:cNvPr id="13340" name="Rectangle 27"/>
          <p:cNvSpPr>
            <a:spLocks noChangeArrowheads="1"/>
          </p:cNvSpPr>
          <p:nvPr/>
        </p:nvSpPr>
        <p:spPr bwMode="auto">
          <a:xfrm>
            <a:off x="4308103" y="4797425"/>
            <a:ext cx="857927" cy="577081"/>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b="0"/>
              <a:t>電子ブック</a:t>
            </a:r>
          </a:p>
          <a:p>
            <a:r>
              <a:rPr lang="ja-JP" altLang="en-US" sz="1050" b="0"/>
              <a:t>携帯用</a:t>
            </a:r>
          </a:p>
          <a:p>
            <a:r>
              <a:rPr lang="en-US" altLang="ja-JP" sz="1050" b="0"/>
              <a:t>AU</a:t>
            </a:r>
            <a:endParaRPr lang="en-US" altLang="ja-JP" sz="1050">
              <a:solidFill>
                <a:srgbClr val="3333CC"/>
              </a:solidFill>
            </a:endParaRPr>
          </a:p>
        </p:txBody>
      </p:sp>
      <p:sp>
        <p:nvSpPr>
          <p:cNvPr id="13341" name="Rectangle 28"/>
          <p:cNvSpPr>
            <a:spLocks noChangeArrowheads="1"/>
          </p:cNvSpPr>
          <p:nvPr/>
        </p:nvSpPr>
        <p:spPr bwMode="auto">
          <a:xfrm>
            <a:off x="5244728" y="4797425"/>
            <a:ext cx="857927" cy="577081"/>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b="0"/>
              <a:t>電子ブック</a:t>
            </a:r>
          </a:p>
          <a:p>
            <a:r>
              <a:rPr lang="ja-JP" altLang="en-US" sz="1050" b="0"/>
              <a:t>携帯用</a:t>
            </a:r>
          </a:p>
          <a:p>
            <a:r>
              <a:rPr lang="en-US" altLang="ja-JP" sz="1050" b="0"/>
              <a:t>SoftBank</a:t>
            </a:r>
            <a:endParaRPr lang="en-US" altLang="ja-JP" sz="1050">
              <a:solidFill>
                <a:srgbClr val="3333CC"/>
              </a:solidFill>
            </a:endParaRPr>
          </a:p>
        </p:txBody>
      </p:sp>
      <p:sp>
        <p:nvSpPr>
          <p:cNvPr id="1124381" name="Rectangle 29"/>
          <p:cNvSpPr>
            <a:spLocks noChangeArrowheads="1"/>
          </p:cNvSpPr>
          <p:nvPr/>
        </p:nvSpPr>
        <p:spPr bwMode="auto">
          <a:xfrm>
            <a:off x="323850" y="5516563"/>
            <a:ext cx="8353425" cy="1008062"/>
          </a:xfrm>
          <a:prstGeom prst="rect">
            <a:avLst/>
          </a:prstGeom>
          <a:solidFill>
            <a:srgbClr val="CCFFCC"/>
          </a:solidFill>
          <a:ln w="38100" algn="ctr">
            <a:solidFill>
              <a:srgbClr val="3333CC"/>
            </a:solidFill>
            <a:miter lim="800000"/>
            <a:headEnd/>
            <a:tailEnd/>
          </a:ln>
          <a:effectLst>
            <a:outerShdw dist="107763" dir="2700000" algn="ctr" rotWithShape="0">
              <a:schemeClr val="bg2">
                <a:alpha val="50000"/>
              </a:schemeClr>
            </a:outerShdw>
          </a:effectLst>
        </p:spPr>
        <p:txBody>
          <a:bodyPr/>
          <a:lstStyle/>
          <a:p>
            <a:pPr algn="l">
              <a:defRPr/>
            </a:pPr>
            <a:r>
              <a:rPr lang="ja-JP" altLang="en-US" sz="1050" dirty="0">
                <a:solidFill>
                  <a:srgbClr val="3333CC"/>
                </a:solidFill>
              </a:rPr>
              <a:t>個別</a:t>
            </a:r>
            <a:r>
              <a:rPr lang="ja-JP" altLang="en-US" sz="1050" dirty="0" smtClean="0">
                <a:solidFill>
                  <a:srgbClr val="3333CC"/>
                </a:solidFill>
              </a:rPr>
              <a:t>資料</a:t>
            </a:r>
            <a:endParaRPr lang="en-US" altLang="ja-JP" sz="1050" dirty="0" smtClean="0">
              <a:solidFill>
                <a:srgbClr val="3333CC"/>
              </a:solidFill>
            </a:endParaRPr>
          </a:p>
          <a:p>
            <a:pPr algn="l">
              <a:defRPr/>
            </a:pPr>
            <a:r>
              <a:rPr lang="en-US" altLang="ja-JP" sz="1050" dirty="0" smtClean="0">
                <a:solidFill>
                  <a:srgbClr val="3333CC"/>
                </a:solidFill>
              </a:rPr>
              <a:t>(item)</a:t>
            </a:r>
            <a:endParaRPr lang="ja-JP" altLang="en-US" sz="1050" dirty="0" smtClean="0">
              <a:solidFill>
                <a:srgbClr val="3333CC"/>
              </a:solidFill>
            </a:endParaRPr>
          </a:p>
          <a:p>
            <a:pPr algn="l">
              <a:defRPr/>
            </a:pPr>
            <a:endParaRPr lang="ja-JP" altLang="en-US" sz="1050" dirty="0">
              <a:solidFill>
                <a:srgbClr val="3333CC"/>
              </a:solidFill>
            </a:endParaRPr>
          </a:p>
        </p:txBody>
      </p:sp>
      <p:sp>
        <p:nvSpPr>
          <p:cNvPr id="13343" name="Rectangle 30"/>
          <p:cNvSpPr>
            <a:spLocks noChangeArrowheads="1"/>
          </p:cNvSpPr>
          <p:nvPr/>
        </p:nvSpPr>
        <p:spPr bwMode="auto">
          <a:xfrm>
            <a:off x="1909763" y="2590800"/>
            <a:ext cx="588623" cy="415498"/>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b="0"/>
              <a:t>文字</a:t>
            </a:r>
          </a:p>
          <a:p>
            <a:r>
              <a:rPr lang="ja-JP" altLang="en-US" sz="1050" b="0"/>
              <a:t>英訳版</a:t>
            </a:r>
            <a:endParaRPr lang="ja-JP" altLang="en-US" sz="1050">
              <a:solidFill>
                <a:srgbClr val="3333CC"/>
              </a:solidFill>
            </a:endParaRPr>
          </a:p>
        </p:txBody>
      </p:sp>
      <p:sp>
        <p:nvSpPr>
          <p:cNvPr id="13344" name="Rectangle 31"/>
          <p:cNvSpPr>
            <a:spLocks noChangeArrowheads="1"/>
          </p:cNvSpPr>
          <p:nvPr/>
        </p:nvSpPr>
        <p:spPr bwMode="auto">
          <a:xfrm>
            <a:off x="827088" y="5949950"/>
            <a:ext cx="756938" cy="253916"/>
          </a:xfrm>
          <a:prstGeom prst="rect">
            <a:avLst/>
          </a:prstGeom>
          <a:solidFill>
            <a:srgbClr val="FFFFCC"/>
          </a:solidFill>
          <a:ln w="28575" algn="ctr">
            <a:solidFill>
              <a:srgbClr val="0000FF"/>
            </a:solidFill>
            <a:miter lim="800000"/>
            <a:headEnd/>
            <a:tailEnd/>
          </a:ln>
          <a:effectLst>
            <a:glow rad="228600">
              <a:schemeClr val="accent6">
                <a:satMod val="175000"/>
                <a:alpha val="40000"/>
              </a:schemeClr>
            </a:glow>
          </a:effectLst>
        </p:spPr>
        <p:txBody>
          <a:bodyPr wrap="none" anchor="ctr">
            <a:spAutoFit/>
          </a:bodyPr>
          <a:lstStyle/>
          <a:p>
            <a:r>
              <a:rPr lang="en-US" altLang="ja-JP" sz="1050" b="0"/>
              <a:t>NDL</a:t>
            </a:r>
            <a:r>
              <a:rPr lang="ja-JP" altLang="en-US" sz="1050" b="0"/>
              <a:t>蔵書</a:t>
            </a:r>
            <a:endParaRPr lang="ja-JP" altLang="en-US" sz="1050">
              <a:solidFill>
                <a:srgbClr val="3333CC"/>
              </a:solidFill>
            </a:endParaRPr>
          </a:p>
        </p:txBody>
      </p:sp>
      <p:sp>
        <p:nvSpPr>
          <p:cNvPr id="13345" name="Rectangle 32"/>
          <p:cNvSpPr>
            <a:spLocks noChangeArrowheads="1"/>
          </p:cNvSpPr>
          <p:nvPr/>
        </p:nvSpPr>
        <p:spPr bwMode="auto">
          <a:xfrm>
            <a:off x="1687466" y="5805488"/>
            <a:ext cx="787396" cy="415498"/>
          </a:xfrm>
          <a:prstGeom prst="rect">
            <a:avLst/>
          </a:prstGeom>
          <a:solidFill>
            <a:srgbClr val="FFFFCC"/>
          </a:solidFill>
          <a:ln w="28575" algn="ctr">
            <a:solidFill>
              <a:srgbClr val="0000FF"/>
            </a:solidFill>
            <a:miter lim="800000"/>
            <a:headEnd/>
            <a:tailEnd/>
          </a:ln>
          <a:effectLst>
            <a:glow rad="228600">
              <a:schemeClr val="accent6">
                <a:satMod val="175000"/>
                <a:alpha val="40000"/>
              </a:schemeClr>
            </a:glow>
          </a:effectLst>
        </p:spPr>
        <p:txBody>
          <a:bodyPr wrap="none" anchor="ctr">
            <a:spAutoFit/>
          </a:bodyPr>
          <a:lstStyle/>
          <a:p>
            <a:r>
              <a:rPr lang="en-US" altLang="ja-JP" sz="1050" b="0"/>
              <a:t>XX</a:t>
            </a:r>
            <a:r>
              <a:rPr lang="ja-JP" altLang="en-US" sz="1050" b="0"/>
              <a:t>図書館</a:t>
            </a:r>
          </a:p>
          <a:p>
            <a:r>
              <a:rPr lang="ja-JP" altLang="en-US" sz="1050" b="0"/>
              <a:t>蔵書</a:t>
            </a:r>
            <a:endParaRPr lang="ja-JP" altLang="en-US" sz="1050">
              <a:solidFill>
                <a:srgbClr val="3333CC"/>
              </a:solidFill>
            </a:endParaRPr>
          </a:p>
        </p:txBody>
      </p:sp>
      <p:sp>
        <p:nvSpPr>
          <p:cNvPr id="13346" name="Rectangle 33"/>
          <p:cNvSpPr>
            <a:spLocks noChangeArrowheads="1"/>
          </p:cNvSpPr>
          <p:nvPr/>
        </p:nvSpPr>
        <p:spPr bwMode="auto">
          <a:xfrm>
            <a:off x="3966082" y="5805488"/>
            <a:ext cx="1362874" cy="415498"/>
          </a:xfrm>
          <a:prstGeom prst="rect">
            <a:avLst/>
          </a:prstGeom>
          <a:solidFill>
            <a:srgbClr val="FFFFCC"/>
          </a:solidFill>
          <a:ln w="28575" algn="ctr">
            <a:solidFill>
              <a:srgbClr val="0000FF"/>
            </a:solidFill>
            <a:miter lim="800000"/>
            <a:headEnd/>
            <a:tailEnd/>
          </a:ln>
        </p:spPr>
        <p:txBody>
          <a:bodyPr wrap="none" anchor="ctr">
            <a:spAutoFit/>
          </a:bodyPr>
          <a:lstStyle/>
          <a:p>
            <a:r>
              <a:rPr lang="ja-JP" altLang="en-US" sz="1050" b="0"/>
              <a:t>デジタル</a:t>
            </a:r>
          </a:p>
          <a:p>
            <a:r>
              <a:rPr lang="en-US" altLang="ja-JP" sz="1050" b="0"/>
              <a:t>NDL</a:t>
            </a:r>
            <a:r>
              <a:rPr lang="ja-JP" altLang="en-US" sz="1050" b="0"/>
              <a:t>が</a:t>
            </a:r>
            <a:r>
              <a:rPr lang="en-US" altLang="ja-JP" sz="1050" b="0"/>
              <a:t>XX</a:t>
            </a:r>
            <a:r>
              <a:rPr lang="ja-JP" altLang="en-US" sz="1050" b="0"/>
              <a:t>から収集</a:t>
            </a:r>
            <a:endParaRPr lang="ja-JP" altLang="en-US" sz="1050">
              <a:solidFill>
                <a:srgbClr val="3333CC"/>
              </a:solidFill>
            </a:endParaRPr>
          </a:p>
        </p:txBody>
      </p:sp>
      <p:sp>
        <p:nvSpPr>
          <p:cNvPr id="13347" name="Rectangle 34"/>
          <p:cNvSpPr>
            <a:spLocks noChangeArrowheads="1"/>
          </p:cNvSpPr>
          <p:nvPr/>
        </p:nvSpPr>
        <p:spPr bwMode="auto">
          <a:xfrm>
            <a:off x="2600062" y="5805488"/>
            <a:ext cx="1298753" cy="415498"/>
          </a:xfrm>
          <a:prstGeom prst="rect">
            <a:avLst/>
          </a:prstGeom>
          <a:solidFill>
            <a:srgbClr val="FFFFCC"/>
          </a:solidFill>
          <a:ln w="28575" algn="ctr">
            <a:solidFill>
              <a:srgbClr val="0000FF"/>
            </a:solidFill>
            <a:miter lim="800000"/>
            <a:headEnd/>
            <a:tailEnd/>
          </a:ln>
        </p:spPr>
        <p:txBody>
          <a:bodyPr wrap="none" anchor="ctr">
            <a:spAutoFit/>
          </a:bodyPr>
          <a:lstStyle/>
          <a:p>
            <a:r>
              <a:rPr lang="ja-JP" altLang="en-US" sz="1050" b="0"/>
              <a:t>デジタル</a:t>
            </a:r>
          </a:p>
          <a:p>
            <a:r>
              <a:rPr lang="en-US" altLang="ja-JP" sz="1050" b="0"/>
              <a:t>NDL</a:t>
            </a:r>
            <a:r>
              <a:rPr lang="ja-JP" altLang="en-US" sz="1050" b="0"/>
              <a:t>がデジタル化</a:t>
            </a:r>
            <a:endParaRPr lang="ja-JP" altLang="en-US" sz="1050">
              <a:solidFill>
                <a:srgbClr val="3333CC"/>
              </a:solidFill>
            </a:endParaRPr>
          </a:p>
        </p:txBody>
      </p:sp>
      <p:sp>
        <p:nvSpPr>
          <p:cNvPr id="13348" name="Rectangle 35"/>
          <p:cNvSpPr>
            <a:spLocks noChangeArrowheads="1"/>
          </p:cNvSpPr>
          <p:nvPr/>
        </p:nvSpPr>
        <p:spPr bwMode="auto">
          <a:xfrm>
            <a:off x="5426784" y="5805488"/>
            <a:ext cx="787396" cy="415498"/>
          </a:xfrm>
          <a:prstGeom prst="rect">
            <a:avLst/>
          </a:prstGeom>
          <a:solidFill>
            <a:srgbClr val="FFFFCC"/>
          </a:solidFill>
          <a:ln w="28575" algn="ctr">
            <a:solidFill>
              <a:srgbClr val="0000FF"/>
            </a:solidFill>
            <a:miter lim="800000"/>
            <a:headEnd/>
            <a:tailEnd/>
          </a:ln>
        </p:spPr>
        <p:txBody>
          <a:bodyPr wrap="none" anchor="ctr">
            <a:spAutoFit/>
          </a:bodyPr>
          <a:lstStyle/>
          <a:p>
            <a:r>
              <a:rPr lang="ja-JP" altLang="en-US" sz="1050" b="0"/>
              <a:t>デジタル</a:t>
            </a:r>
          </a:p>
          <a:p>
            <a:r>
              <a:rPr lang="en-US" altLang="ja-JP" sz="1050" b="0"/>
              <a:t>XX</a:t>
            </a:r>
            <a:r>
              <a:rPr lang="ja-JP" altLang="en-US" sz="1050" b="0"/>
              <a:t>で公開</a:t>
            </a:r>
            <a:endParaRPr lang="ja-JP" altLang="en-US" sz="1050">
              <a:solidFill>
                <a:srgbClr val="3333CC"/>
              </a:solidFill>
            </a:endParaRPr>
          </a:p>
        </p:txBody>
      </p:sp>
      <p:sp>
        <p:nvSpPr>
          <p:cNvPr id="1124388" name="AutoShape 36"/>
          <p:cNvSpPr>
            <a:spLocks noChangeArrowheads="1"/>
          </p:cNvSpPr>
          <p:nvPr/>
        </p:nvSpPr>
        <p:spPr bwMode="auto">
          <a:xfrm>
            <a:off x="8496300" y="6308725"/>
            <a:ext cx="647700" cy="504825"/>
          </a:xfrm>
          <a:prstGeom prst="wedgeRectCallout">
            <a:avLst>
              <a:gd name="adj1" fmla="val -150245"/>
              <a:gd name="adj2" fmla="val -56602"/>
            </a:avLst>
          </a:prstGeom>
          <a:solidFill>
            <a:srgbClr val="FFFFCC"/>
          </a:solidFill>
          <a:ln w="38100" algn="ctr">
            <a:solidFill>
              <a:srgbClr val="3333CC"/>
            </a:solidFill>
            <a:miter lim="800000"/>
            <a:headEnd/>
            <a:tailEnd/>
          </a:ln>
          <a:effectLst>
            <a:outerShdw dist="107763" dir="2700000" algn="ctr" rotWithShape="0">
              <a:schemeClr val="bg2">
                <a:alpha val="50000"/>
              </a:schemeClr>
            </a:outerShdw>
          </a:effectLst>
        </p:spPr>
        <p:txBody>
          <a:bodyPr anchor="ctr"/>
          <a:lstStyle/>
          <a:p>
            <a:pPr>
              <a:defRPr/>
            </a:pPr>
            <a:r>
              <a:rPr lang="ja-JP" altLang="en-US" sz="1400" b="0">
                <a:solidFill>
                  <a:srgbClr val="3333CC"/>
                </a:solidFill>
              </a:rPr>
              <a:t>所蔵情報</a:t>
            </a:r>
          </a:p>
        </p:txBody>
      </p:sp>
      <p:cxnSp>
        <p:nvCxnSpPr>
          <p:cNvPr id="13350" name="AutoShape 37"/>
          <p:cNvCxnSpPr>
            <a:cxnSpLocks noChangeShapeType="1"/>
            <a:stCxn id="13318" idx="2"/>
            <a:endCxn id="13320" idx="0"/>
          </p:cNvCxnSpPr>
          <p:nvPr/>
        </p:nvCxnSpPr>
        <p:spPr bwMode="auto">
          <a:xfrm rot="5400000">
            <a:off x="814664" y="1710920"/>
            <a:ext cx="1487589" cy="430920"/>
          </a:xfrm>
          <a:prstGeom prst="straightConnector1">
            <a:avLst/>
          </a:prstGeom>
          <a:noFill/>
          <a:ln w="9525">
            <a:solidFill>
              <a:srgbClr val="33CC33"/>
            </a:solidFill>
            <a:round/>
            <a:headEnd/>
            <a:tailEnd type="triangle" w="med" len="med"/>
          </a:ln>
        </p:spPr>
      </p:cxnSp>
      <p:cxnSp>
        <p:nvCxnSpPr>
          <p:cNvPr id="13351" name="AutoShape 38"/>
          <p:cNvCxnSpPr>
            <a:cxnSpLocks noChangeShapeType="1"/>
            <a:stCxn id="13393" idx="2"/>
            <a:endCxn id="13321" idx="0"/>
          </p:cNvCxnSpPr>
          <p:nvPr/>
        </p:nvCxnSpPr>
        <p:spPr bwMode="auto">
          <a:xfrm rot="16200000" flipH="1">
            <a:off x="3520213" y="1178367"/>
            <a:ext cx="663672" cy="1957993"/>
          </a:xfrm>
          <a:prstGeom prst="straightConnector1">
            <a:avLst/>
          </a:prstGeom>
          <a:noFill/>
          <a:ln w="9525">
            <a:solidFill>
              <a:srgbClr val="FF0101"/>
            </a:solidFill>
            <a:round/>
            <a:headEnd/>
            <a:tailEnd type="triangle" w="med" len="med"/>
          </a:ln>
        </p:spPr>
      </p:cxnSp>
      <p:cxnSp>
        <p:nvCxnSpPr>
          <p:cNvPr id="13352" name="AutoShape 39"/>
          <p:cNvCxnSpPr>
            <a:cxnSpLocks noChangeShapeType="1"/>
            <a:stCxn id="13392" idx="2"/>
            <a:endCxn id="13322" idx="0"/>
          </p:cNvCxnSpPr>
          <p:nvPr/>
        </p:nvCxnSpPr>
        <p:spPr bwMode="auto">
          <a:xfrm rot="16200000" flipH="1">
            <a:off x="4133310" y="-688553"/>
            <a:ext cx="666847" cy="5695008"/>
          </a:xfrm>
          <a:prstGeom prst="straightConnector1">
            <a:avLst/>
          </a:prstGeom>
          <a:noFill/>
          <a:ln w="9525">
            <a:solidFill>
              <a:srgbClr val="FF0101"/>
            </a:solidFill>
            <a:round/>
            <a:headEnd/>
            <a:tailEnd type="triangle" w="med" len="med"/>
          </a:ln>
        </p:spPr>
      </p:cxnSp>
      <p:sp>
        <p:nvSpPr>
          <p:cNvPr id="1124392" name="AutoShape 40"/>
          <p:cNvSpPr>
            <a:spLocks noChangeArrowheads="1"/>
          </p:cNvSpPr>
          <p:nvPr/>
        </p:nvSpPr>
        <p:spPr bwMode="auto">
          <a:xfrm>
            <a:off x="8101013" y="4797425"/>
            <a:ext cx="1042987" cy="504825"/>
          </a:xfrm>
          <a:prstGeom prst="wedgeRectCallout">
            <a:avLst>
              <a:gd name="adj1" fmla="val -187139"/>
              <a:gd name="adj2" fmla="val -29560"/>
            </a:avLst>
          </a:prstGeom>
          <a:solidFill>
            <a:srgbClr val="FFFFCC"/>
          </a:solidFill>
          <a:ln w="38100" algn="ctr">
            <a:solidFill>
              <a:srgbClr val="3333CC"/>
            </a:solidFill>
            <a:miter lim="800000"/>
            <a:headEnd/>
            <a:tailEnd/>
          </a:ln>
          <a:effectLst>
            <a:outerShdw dist="107763" dir="2700000" algn="ctr" rotWithShape="0">
              <a:schemeClr val="bg2">
                <a:alpha val="50000"/>
              </a:schemeClr>
            </a:outerShdw>
          </a:effectLst>
        </p:spPr>
        <p:txBody>
          <a:bodyPr anchor="ctr"/>
          <a:lstStyle/>
          <a:p>
            <a:pPr>
              <a:defRPr/>
            </a:pPr>
            <a:r>
              <a:rPr lang="ja-JP" altLang="en-US" sz="1400" b="0" dirty="0">
                <a:solidFill>
                  <a:srgbClr val="3333CC"/>
                </a:solidFill>
              </a:rPr>
              <a:t>所蔵場所に無関係</a:t>
            </a:r>
          </a:p>
        </p:txBody>
      </p:sp>
      <p:sp>
        <p:nvSpPr>
          <p:cNvPr id="1124393" name="AutoShape 41"/>
          <p:cNvSpPr>
            <a:spLocks noChangeArrowheads="1"/>
          </p:cNvSpPr>
          <p:nvPr/>
        </p:nvSpPr>
        <p:spPr bwMode="auto">
          <a:xfrm>
            <a:off x="250825" y="4797425"/>
            <a:ext cx="1728788" cy="576263"/>
          </a:xfrm>
          <a:prstGeom prst="wedgeEllipseCallout">
            <a:avLst>
              <a:gd name="adj1" fmla="val 70111"/>
              <a:gd name="adj2" fmla="val -6199"/>
            </a:avLst>
          </a:prstGeom>
          <a:solidFill>
            <a:srgbClr val="FFFFCC"/>
          </a:solidFill>
          <a:ln w="38100" algn="ctr">
            <a:solidFill>
              <a:srgbClr val="00B050"/>
            </a:solidFill>
            <a:miter lim="800000"/>
            <a:headEnd/>
            <a:tailEnd/>
          </a:ln>
          <a:effectLst>
            <a:outerShdw dist="107763" dir="2700000" algn="ctr" rotWithShape="0">
              <a:schemeClr val="bg2">
                <a:alpha val="50000"/>
              </a:schemeClr>
            </a:outerShdw>
          </a:effectLst>
        </p:spPr>
        <p:txBody>
          <a:bodyPr anchor="ctr"/>
          <a:lstStyle/>
          <a:p>
            <a:pPr>
              <a:defRPr/>
            </a:pPr>
            <a:r>
              <a:rPr lang="ja-JP" altLang="en-US" sz="1400" dirty="0" smtClean="0">
                <a:solidFill>
                  <a:srgbClr val="00B050"/>
                </a:solidFill>
              </a:rPr>
              <a:t>体現形</a:t>
            </a:r>
            <a:r>
              <a:rPr lang="ja-JP" altLang="en-US" sz="1400" dirty="0">
                <a:solidFill>
                  <a:srgbClr val="00B050"/>
                </a:solidFill>
              </a:rPr>
              <a:t>の集合</a:t>
            </a:r>
            <a:r>
              <a:rPr lang="ja-JP" altLang="en-US" sz="1400" dirty="0" smtClean="0">
                <a:solidFill>
                  <a:srgbClr val="00B050"/>
                </a:solidFill>
              </a:rPr>
              <a:t>が目録</a:t>
            </a:r>
            <a:endParaRPr lang="ja-JP" altLang="en-US" sz="1400" dirty="0">
              <a:solidFill>
                <a:srgbClr val="00B050"/>
              </a:solidFill>
            </a:endParaRPr>
          </a:p>
        </p:txBody>
      </p:sp>
      <p:sp>
        <p:nvSpPr>
          <p:cNvPr id="1124394" name="AutoShape 42"/>
          <p:cNvSpPr>
            <a:spLocks noChangeArrowheads="1"/>
          </p:cNvSpPr>
          <p:nvPr/>
        </p:nvSpPr>
        <p:spPr bwMode="auto">
          <a:xfrm>
            <a:off x="2714612" y="6499225"/>
            <a:ext cx="2089150" cy="358775"/>
          </a:xfrm>
          <a:prstGeom prst="wedgeEllipseCallout">
            <a:avLst>
              <a:gd name="adj1" fmla="val -53495"/>
              <a:gd name="adj2" fmla="val -74338"/>
            </a:avLst>
          </a:prstGeom>
          <a:solidFill>
            <a:srgbClr val="FFFFCC"/>
          </a:solidFill>
          <a:ln w="38100" algn="ctr">
            <a:solidFill>
              <a:srgbClr val="C00000"/>
            </a:solidFill>
            <a:miter lim="800000"/>
            <a:headEnd/>
            <a:tailEnd/>
          </a:ln>
          <a:effectLst>
            <a:outerShdw dist="107763" dir="2700000" algn="ctr" rotWithShape="0">
              <a:schemeClr val="bg2">
                <a:alpha val="50000"/>
              </a:schemeClr>
            </a:outerShdw>
          </a:effectLst>
        </p:spPr>
        <p:txBody>
          <a:bodyPr anchor="ctr"/>
          <a:lstStyle/>
          <a:p>
            <a:pPr>
              <a:defRPr/>
            </a:pPr>
            <a:r>
              <a:rPr lang="ja-JP" altLang="en-US" sz="1400" dirty="0">
                <a:solidFill>
                  <a:srgbClr val="C00000"/>
                </a:solidFill>
              </a:rPr>
              <a:t>所蔵館毎情報</a:t>
            </a:r>
          </a:p>
        </p:txBody>
      </p:sp>
      <p:cxnSp>
        <p:nvCxnSpPr>
          <p:cNvPr id="13358" name="AutoShape 45"/>
          <p:cNvCxnSpPr>
            <a:cxnSpLocks noChangeShapeType="1"/>
            <a:stCxn id="13325" idx="2"/>
            <a:endCxn id="13344" idx="0"/>
          </p:cNvCxnSpPr>
          <p:nvPr/>
        </p:nvCxnSpPr>
        <p:spPr bwMode="auto">
          <a:xfrm rot="16200000" flipH="1">
            <a:off x="174424" y="4918817"/>
            <a:ext cx="1619334" cy="442932"/>
          </a:xfrm>
          <a:prstGeom prst="straightConnector1">
            <a:avLst/>
          </a:prstGeom>
          <a:noFill/>
          <a:ln w="9525">
            <a:solidFill>
              <a:srgbClr val="33CC33"/>
            </a:solidFill>
            <a:round/>
            <a:headEnd/>
            <a:tailEnd type="triangle" w="med" len="med"/>
          </a:ln>
        </p:spPr>
      </p:cxnSp>
      <p:cxnSp>
        <p:nvCxnSpPr>
          <p:cNvPr id="13359" name="AutoShape 46"/>
          <p:cNvCxnSpPr>
            <a:cxnSpLocks noChangeShapeType="1"/>
            <a:stCxn id="13325" idx="2"/>
            <a:endCxn id="13345" idx="0"/>
          </p:cNvCxnSpPr>
          <p:nvPr/>
        </p:nvCxnSpPr>
        <p:spPr bwMode="auto">
          <a:xfrm rot="16200000" flipH="1">
            <a:off x="684458" y="4408782"/>
            <a:ext cx="1474872" cy="1318539"/>
          </a:xfrm>
          <a:prstGeom prst="straightConnector1">
            <a:avLst/>
          </a:prstGeom>
          <a:noFill/>
          <a:ln w="9525">
            <a:solidFill>
              <a:srgbClr val="33CC33"/>
            </a:solidFill>
            <a:round/>
            <a:headEnd/>
            <a:tailEnd type="triangle" w="med" len="med"/>
          </a:ln>
        </p:spPr>
      </p:cxnSp>
      <p:cxnSp>
        <p:nvCxnSpPr>
          <p:cNvPr id="13360" name="AutoShape 47"/>
          <p:cNvCxnSpPr>
            <a:cxnSpLocks noChangeShapeType="1"/>
            <a:stCxn id="13328" idx="2"/>
            <a:endCxn id="13344" idx="0"/>
          </p:cNvCxnSpPr>
          <p:nvPr/>
        </p:nvCxnSpPr>
        <p:spPr bwMode="auto">
          <a:xfrm rot="5400000">
            <a:off x="782798" y="4969275"/>
            <a:ext cx="1403434" cy="557916"/>
          </a:xfrm>
          <a:prstGeom prst="straightConnector1">
            <a:avLst/>
          </a:prstGeom>
          <a:noFill/>
          <a:ln w="9525">
            <a:solidFill>
              <a:srgbClr val="33CC33"/>
            </a:solidFill>
            <a:round/>
            <a:headEnd/>
            <a:tailEnd type="triangle" w="med" len="med"/>
          </a:ln>
        </p:spPr>
      </p:cxnSp>
      <p:cxnSp>
        <p:nvCxnSpPr>
          <p:cNvPr id="13361" name="AutoShape 48"/>
          <p:cNvCxnSpPr>
            <a:cxnSpLocks noChangeShapeType="1"/>
            <a:stCxn id="13328" idx="2"/>
            <a:endCxn id="13345" idx="0"/>
          </p:cNvCxnSpPr>
          <p:nvPr/>
        </p:nvCxnSpPr>
        <p:spPr bwMode="auto">
          <a:xfrm rot="16200000" flipH="1">
            <a:off x="1292832" y="5017156"/>
            <a:ext cx="1258972" cy="317691"/>
          </a:xfrm>
          <a:prstGeom prst="straightConnector1">
            <a:avLst/>
          </a:prstGeom>
          <a:noFill/>
          <a:ln w="9525">
            <a:solidFill>
              <a:srgbClr val="33CC33"/>
            </a:solidFill>
            <a:round/>
            <a:headEnd/>
            <a:tailEnd type="triangle" w="med" len="med"/>
          </a:ln>
        </p:spPr>
      </p:cxnSp>
      <p:cxnSp>
        <p:nvCxnSpPr>
          <p:cNvPr id="13362" name="AutoShape 49"/>
          <p:cNvCxnSpPr>
            <a:cxnSpLocks noChangeShapeType="1"/>
            <a:stCxn id="13323" idx="2"/>
            <a:endCxn id="13328" idx="0"/>
          </p:cNvCxnSpPr>
          <p:nvPr/>
        </p:nvCxnSpPr>
        <p:spPr bwMode="auto">
          <a:xfrm rot="5400000">
            <a:off x="1776871" y="2805918"/>
            <a:ext cx="1473284" cy="1500080"/>
          </a:xfrm>
          <a:prstGeom prst="straightConnector1">
            <a:avLst/>
          </a:prstGeom>
          <a:noFill/>
          <a:ln w="9525">
            <a:solidFill>
              <a:srgbClr val="33CC33"/>
            </a:solidFill>
            <a:round/>
            <a:headEnd/>
            <a:tailEnd type="triangle" w="med" len="med"/>
          </a:ln>
        </p:spPr>
      </p:cxnSp>
      <p:cxnSp>
        <p:nvCxnSpPr>
          <p:cNvPr id="13363" name="AutoShape 50"/>
          <p:cNvCxnSpPr>
            <a:cxnSpLocks noChangeShapeType="1"/>
            <a:stCxn id="13320" idx="2"/>
            <a:endCxn id="13383" idx="0"/>
          </p:cNvCxnSpPr>
          <p:nvPr/>
        </p:nvCxnSpPr>
        <p:spPr bwMode="auto">
          <a:xfrm rot="16200000" flipH="1">
            <a:off x="1209127" y="3057962"/>
            <a:ext cx="504909" cy="237166"/>
          </a:xfrm>
          <a:prstGeom prst="straightConnector1">
            <a:avLst/>
          </a:prstGeom>
          <a:noFill/>
          <a:ln w="9525">
            <a:solidFill>
              <a:srgbClr val="33CC33"/>
            </a:solidFill>
            <a:round/>
            <a:headEnd/>
            <a:tailEnd type="triangle" w="med" len="med"/>
          </a:ln>
        </p:spPr>
      </p:cxnSp>
      <p:cxnSp>
        <p:nvCxnSpPr>
          <p:cNvPr id="13364" name="AutoShape 51"/>
          <p:cNvCxnSpPr>
            <a:cxnSpLocks noChangeShapeType="1"/>
            <a:stCxn id="13318" idx="2"/>
            <a:endCxn id="13393" idx="0"/>
          </p:cNvCxnSpPr>
          <p:nvPr/>
        </p:nvCxnSpPr>
        <p:spPr bwMode="auto">
          <a:xfrm rot="16200000" flipH="1">
            <a:off x="2128972" y="827531"/>
            <a:ext cx="389026" cy="1099135"/>
          </a:xfrm>
          <a:prstGeom prst="straightConnector1">
            <a:avLst/>
          </a:prstGeom>
          <a:noFill/>
          <a:ln w="9525">
            <a:solidFill>
              <a:srgbClr val="33CC33"/>
            </a:solidFill>
            <a:round/>
            <a:headEnd/>
            <a:tailEnd type="triangle" w="med" len="med"/>
          </a:ln>
        </p:spPr>
      </p:cxnSp>
      <p:cxnSp>
        <p:nvCxnSpPr>
          <p:cNvPr id="13365" name="AutoShape 52"/>
          <p:cNvCxnSpPr>
            <a:cxnSpLocks noChangeShapeType="1"/>
            <a:stCxn id="13320" idx="2"/>
            <a:endCxn id="13330" idx="0"/>
          </p:cNvCxnSpPr>
          <p:nvPr/>
        </p:nvCxnSpPr>
        <p:spPr bwMode="auto">
          <a:xfrm rot="16200000" flipH="1">
            <a:off x="2863778" y="1403311"/>
            <a:ext cx="649372" cy="3690932"/>
          </a:xfrm>
          <a:prstGeom prst="straightConnector1">
            <a:avLst/>
          </a:prstGeom>
          <a:noFill/>
          <a:ln w="9525">
            <a:solidFill>
              <a:srgbClr val="FF0101"/>
            </a:solidFill>
            <a:round/>
            <a:headEnd/>
            <a:tailEnd type="triangle" w="med" len="med"/>
          </a:ln>
        </p:spPr>
      </p:cxnSp>
      <p:cxnSp>
        <p:nvCxnSpPr>
          <p:cNvPr id="13366" name="AutoShape 53"/>
          <p:cNvCxnSpPr>
            <a:cxnSpLocks noChangeShapeType="1"/>
            <a:stCxn id="13330" idx="2"/>
            <a:endCxn id="13346" idx="0"/>
          </p:cNvCxnSpPr>
          <p:nvPr/>
        </p:nvCxnSpPr>
        <p:spPr bwMode="auto">
          <a:xfrm rot="5400000">
            <a:off x="3932462" y="4704019"/>
            <a:ext cx="1816527" cy="386411"/>
          </a:xfrm>
          <a:prstGeom prst="straightConnector1">
            <a:avLst/>
          </a:prstGeom>
          <a:noFill/>
          <a:ln w="9525">
            <a:solidFill>
              <a:srgbClr val="FF0101"/>
            </a:solidFill>
            <a:round/>
            <a:headEnd/>
            <a:tailEnd type="triangle" w="med" len="med"/>
          </a:ln>
        </p:spPr>
      </p:cxnSp>
      <p:cxnSp>
        <p:nvCxnSpPr>
          <p:cNvPr id="13367" name="AutoShape 54"/>
          <p:cNvCxnSpPr>
            <a:cxnSpLocks noChangeShapeType="1"/>
            <a:stCxn id="13330" idx="2"/>
            <a:endCxn id="13348" idx="0"/>
          </p:cNvCxnSpPr>
          <p:nvPr/>
        </p:nvCxnSpPr>
        <p:spPr bwMode="auto">
          <a:xfrm rot="16200000" flipH="1">
            <a:off x="4518943" y="4503948"/>
            <a:ext cx="1816527" cy="786552"/>
          </a:xfrm>
          <a:prstGeom prst="straightConnector1">
            <a:avLst/>
          </a:prstGeom>
          <a:noFill/>
          <a:ln w="9525">
            <a:solidFill>
              <a:srgbClr val="FF0101"/>
            </a:solidFill>
            <a:round/>
            <a:headEnd/>
            <a:tailEnd type="triangle" w="med" len="med"/>
          </a:ln>
        </p:spPr>
      </p:cxnSp>
      <p:cxnSp>
        <p:nvCxnSpPr>
          <p:cNvPr id="13368" name="AutoShape 55"/>
          <p:cNvCxnSpPr>
            <a:cxnSpLocks noChangeShapeType="1"/>
            <a:stCxn id="13325" idx="2"/>
            <a:endCxn id="13347" idx="0"/>
          </p:cNvCxnSpPr>
          <p:nvPr/>
        </p:nvCxnSpPr>
        <p:spPr bwMode="auto">
          <a:xfrm rot="16200000" flipH="1">
            <a:off x="1268596" y="3824645"/>
            <a:ext cx="1474872" cy="2486814"/>
          </a:xfrm>
          <a:prstGeom prst="straightConnector1">
            <a:avLst/>
          </a:prstGeom>
          <a:noFill/>
          <a:ln w="9525">
            <a:solidFill>
              <a:srgbClr val="FF0101"/>
            </a:solidFill>
            <a:round/>
            <a:headEnd/>
            <a:tailEnd type="triangle" w="med" len="med"/>
          </a:ln>
        </p:spPr>
      </p:cxnSp>
      <p:cxnSp>
        <p:nvCxnSpPr>
          <p:cNvPr id="13369" name="AutoShape 56"/>
          <p:cNvCxnSpPr>
            <a:cxnSpLocks noChangeShapeType="1"/>
            <a:stCxn id="13325" idx="3"/>
            <a:endCxn id="13334" idx="1"/>
          </p:cNvCxnSpPr>
          <p:nvPr/>
        </p:nvCxnSpPr>
        <p:spPr bwMode="auto">
          <a:xfrm flipV="1">
            <a:off x="1056936" y="3781212"/>
            <a:ext cx="1307189" cy="422446"/>
          </a:xfrm>
          <a:prstGeom prst="straightConnector1">
            <a:avLst/>
          </a:prstGeom>
          <a:noFill/>
          <a:ln w="9525">
            <a:solidFill>
              <a:srgbClr val="FF0101"/>
            </a:solidFill>
            <a:round/>
            <a:headEnd/>
            <a:tailEnd type="triangle" w="med" len="med"/>
          </a:ln>
        </p:spPr>
      </p:cxnSp>
      <p:cxnSp>
        <p:nvCxnSpPr>
          <p:cNvPr id="13370" name="AutoShape 57"/>
          <p:cNvCxnSpPr>
            <a:cxnSpLocks noChangeShapeType="1"/>
            <a:stCxn id="13334" idx="2"/>
            <a:endCxn id="13331" idx="0"/>
          </p:cNvCxnSpPr>
          <p:nvPr/>
        </p:nvCxnSpPr>
        <p:spPr bwMode="auto">
          <a:xfrm rot="16200000" flipH="1">
            <a:off x="2680801" y="4179796"/>
            <a:ext cx="519539" cy="137868"/>
          </a:xfrm>
          <a:prstGeom prst="straightConnector1">
            <a:avLst/>
          </a:prstGeom>
          <a:noFill/>
          <a:ln w="9525">
            <a:solidFill>
              <a:srgbClr val="FF0101"/>
            </a:solidFill>
            <a:round/>
            <a:headEnd/>
            <a:tailEnd type="triangle" w="med" len="med"/>
          </a:ln>
        </p:spPr>
      </p:cxnSp>
      <p:cxnSp>
        <p:nvCxnSpPr>
          <p:cNvPr id="13371" name="AutoShape 58"/>
          <p:cNvCxnSpPr>
            <a:cxnSpLocks noChangeShapeType="1"/>
            <a:stCxn id="13331" idx="2"/>
            <a:endCxn id="13347" idx="0"/>
          </p:cNvCxnSpPr>
          <p:nvPr/>
        </p:nvCxnSpPr>
        <p:spPr bwMode="auto">
          <a:xfrm rot="16200000" flipH="1">
            <a:off x="2688726" y="5244775"/>
            <a:ext cx="881490" cy="239935"/>
          </a:xfrm>
          <a:prstGeom prst="straightConnector1">
            <a:avLst/>
          </a:prstGeom>
          <a:noFill/>
          <a:ln w="9525">
            <a:solidFill>
              <a:srgbClr val="FF0101"/>
            </a:solidFill>
            <a:round/>
            <a:headEnd/>
            <a:tailEnd type="triangle" w="med" len="med"/>
          </a:ln>
        </p:spPr>
      </p:cxnSp>
      <p:cxnSp>
        <p:nvCxnSpPr>
          <p:cNvPr id="13372" name="AutoShape 59"/>
          <p:cNvCxnSpPr>
            <a:cxnSpLocks noChangeShapeType="1"/>
            <a:stCxn id="13321" idx="2"/>
            <a:endCxn id="13335" idx="0"/>
          </p:cNvCxnSpPr>
          <p:nvPr/>
        </p:nvCxnSpPr>
        <p:spPr bwMode="auto">
          <a:xfrm rot="16200000" flipH="1">
            <a:off x="5040770" y="2694974"/>
            <a:ext cx="740202" cy="1159650"/>
          </a:xfrm>
          <a:prstGeom prst="straightConnector1">
            <a:avLst/>
          </a:prstGeom>
          <a:noFill/>
          <a:ln w="9525">
            <a:solidFill>
              <a:srgbClr val="FF0101"/>
            </a:solidFill>
            <a:round/>
            <a:headEnd/>
            <a:tailEnd type="triangle" w="med" len="med"/>
          </a:ln>
        </p:spPr>
      </p:cxnSp>
      <p:cxnSp>
        <p:nvCxnSpPr>
          <p:cNvPr id="13373" name="AutoShape 60"/>
          <p:cNvCxnSpPr>
            <a:cxnSpLocks noChangeShapeType="1"/>
            <a:stCxn id="13321" idx="2"/>
            <a:endCxn id="13336" idx="0"/>
          </p:cNvCxnSpPr>
          <p:nvPr/>
        </p:nvCxnSpPr>
        <p:spPr bwMode="auto">
          <a:xfrm rot="16200000" flipH="1">
            <a:off x="5005051" y="2730692"/>
            <a:ext cx="1316465" cy="1664475"/>
          </a:xfrm>
          <a:prstGeom prst="straightConnector1">
            <a:avLst/>
          </a:prstGeom>
          <a:noFill/>
          <a:ln w="9525">
            <a:solidFill>
              <a:srgbClr val="FF0101"/>
            </a:solidFill>
            <a:round/>
            <a:headEnd/>
            <a:tailEnd type="triangle" w="med" len="med"/>
          </a:ln>
        </p:spPr>
      </p:cxnSp>
      <p:cxnSp>
        <p:nvCxnSpPr>
          <p:cNvPr id="13374" name="AutoShape 61"/>
          <p:cNvCxnSpPr>
            <a:cxnSpLocks noChangeShapeType="1"/>
            <a:stCxn id="13322" idx="2"/>
            <a:endCxn id="13332" idx="0"/>
          </p:cNvCxnSpPr>
          <p:nvPr/>
        </p:nvCxnSpPr>
        <p:spPr bwMode="auto">
          <a:xfrm rot="16200000" flipH="1">
            <a:off x="7112628" y="3109481"/>
            <a:ext cx="737027" cy="333809"/>
          </a:xfrm>
          <a:prstGeom prst="straightConnector1">
            <a:avLst/>
          </a:prstGeom>
          <a:noFill/>
          <a:ln w="9525">
            <a:solidFill>
              <a:srgbClr val="FF0101"/>
            </a:solidFill>
            <a:round/>
            <a:headEnd/>
            <a:tailEnd type="triangle" w="med" len="med"/>
          </a:ln>
        </p:spPr>
      </p:cxnSp>
      <p:cxnSp>
        <p:nvCxnSpPr>
          <p:cNvPr id="13375" name="AutoShape 62"/>
          <p:cNvCxnSpPr>
            <a:cxnSpLocks noChangeShapeType="1"/>
            <a:stCxn id="13322" idx="2"/>
            <a:endCxn id="13333" idx="0"/>
          </p:cNvCxnSpPr>
          <p:nvPr/>
        </p:nvCxnSpPr>
        <p:spPr bwMode="auto">
          <a:xfrm rot="16200000" flipH="1">
            <a:off x="7111834" y="3110275"/>
            <a:ext cx="1241852" cy="837047"/>
          </a:xfrm>
          <a:prstGeom prst="straightConnector1">
            <a:avLst/>
          </a:prstGeom>
          <a:noFill/>
          <a:ln w="9525">
            <a:solidFill>
              <a:srgbClr val="FF0101"/>
            </a:solidFill>
            <a:round/>
            <a:headEnd/>
            <a:tailEnd type="triangle" w="med" len="med"/>
          </a:ln>
        </p:spPr>
      </p:cxnSp>
      <p:cxnSp>
        <p:nvCxnSpPr>
          <p:cNvPr id="13376" name="AutoShape 63"/>
          <p:cNvCxnSpPr>
            <a:cxnSpLocks noChangeShapeType="1"/>
            <a:stCxn id="13332" idx="2"/>
            <a:endCxn id="13346" idx="0"/>
          </p:cNvCxnSpPr>
          <p:nvPr/>
        </p:nvCxnSpPr>
        <p:spPr bwMode="auto">
          <a:xfrm rot="5400000">
            <a:off x="5275238" y="3432680"/>
            <a:ext cx="1745090" cy="3000527"/>
          </a:xfrm>
          <a:prstGeom prst="straightConnector1">
            <a:avLst/>
          </a:prstGeom>
          <a:noFill/>
          <a:ln w="9525">
            <a:solidFill>
              <a:srgbClr val="FF0101"/>
            </a:solidFill>
            <a:round/>
            <a:headEnd/>
            <a:tailEnd type="triangle" w="med" len="med"/>
          </a:ln>
        </p:spPr>
      </p:cxnSp>
      <p:cxnSp>
        <p:nvCxnSpPr>
          <p:cNvPr id="13377" name="AutoShape 64"/>
          <p:cNvCxnSpPr>
            <a:cxnSpLocks noChangeShapeType="1"/>
            <a:stCxn id="13332" idx="2"/>
            <a:endCxn id="13348" idx="0"/>
          </p:cNvCxnSpPr>
          <p:nvPr/>
        </p:nvCxnSpPr>
        <p:spPr bwMode="auto">
          <a:xfrm rot="5400000">
            <a:off x="5861719" y="4019161"/>
            <a:ext cx="1745090" cy="1827564"/>
          </a:xfrm>
          <a:prstGeom prst="straightConnector1">
            <a:avLst/>
          </a:prstGeom>
          <a:noFill/>
          <a:ln w="9525">
            <a:solidFill>
              <a:srgbClr val="FF0101"/>
            </a:solidFill>
            <a:round/>
            <a:headEnd/>
            <a:tailEnd type="triangle" w="med" len="med"/>
          </a:ln>
        </p:spPr>
      </p:cxnSp>
      <p:cxnSp>
        <p:nvCxnSpPr>
          <p:cNvPr id="13378" name="AutoShape 65"/>
          <p:cNvCxnSpPr>
            <a:cxnSpLocks noChangeShapeType="1"/>
            <a:stCxn id="13334" idx="3"/>
            <a:endCxn id="13329" idx="1"/>
          </p:cNvCxnSpPr>
          <p:nvPr/>
        </p:nvCxnSpPr>
        <p:spPr bwMode="auto">
          <a:xfrm>
            <a:off x="3379147" y="3781212"/>
            <a:ext cx="140000" cy="142875"/>
          </a:xfrm>
          <a:prstGeom prst="straightConnector1">
            <a:avLst/>
          </a:prstGeom>
          <a:noFill/>
          <a:ln w="9525">
            <a:solidFill>
              <a:srgbClr val="FF0101"/>
            </a:solidFill>
            <a:round/>
            <a:headEnd/>
            <a:tailEnd type="triangle" w="med" len="med"/>
          </a:ln>
        </p:spPr>
      </p:cxnSp>
      <p:cxnSp>
        <p:nvCxnSpPr>
          <p:cNvPr id="13379" name="AutoShape 66"/>
          <p:cNvCxnSpPr>
            <a:cxnSpLocks noChangeShapeType="1"/>
            <a:stCxn id="13329" idx="2"/>
            <a:endCxn id="13338" idx="0"/>
          </p:cNvCxnSpPr>
          <p:nvPr/>
        </p:nvCxnSpPr>
        <p:spPr bwMode="auto">
          <a:xfrm rot="16200000" flipH="1">
            <a:off x="3923439" y="4241467"/>
            <a:ext cx="233789" cy="14526"/>
          </a:xfrm>
          <a:prstGeom prst="straightConnector1">
            <a:avLst/>
          </a:prstGeom>
          <a:noFill/>
          <a:ln w="9525">
            <a:solidFill>
              <a:srgbClr val="FF0101"/>
            </a:solidFill>
            <a:round/>
            <a:headEnd/>
            <a:tailEnd type="triangle" w="med" len="med"/>
          </a:ln>
        </p:spPr>
      </p:cxnSp>
      <p:cxnSp>
        <p:nvCxnSpPr>
          <p:cNvPr id="13380" name="AutoShape 67"/>
          <p:cNvCxnSpPr>
            <a:cxnSpLocks noChangeShapeType="1"/>
            <a:stCxn id="13338" idx="2"/>
            <a:endCxn id="13346" idx="0"/>
          </p:cNvCxnSpPr>
          <p:nvPr/>
        </p:nvCxnSpPr>
        <p:spPr bwMode="auto">
          <a:xfrm rot="16200000" flipH="1">
            <a:off x="3835375" y="4993343"/>
            <a:ext cx="1024365" cy="599923"/>
          </a:xfrm>
          <a:prstGeom prst="straightConnector1">
            <a:avLst/>
          </a:prstGeom>
          <a:noFill/>
          <a:ln w="9525">
            <a:solidFill>
              <a:srgbClr val="FF0101"/>
            </a:solidFill>
            <a:round/>
            <a:headEnd/>
            <a:tailEnd type="triangle" w="med" len="med"/>
          </a:ln>
        </p:spPr>
      </p:cxnSp>
      <p:cxnSp>
        <p:nvCxnSpPr>
          <p:cNvPr id="13381" name="AutoShape 68"/>
          <p:cNvCxnSpPr>
            <a:cxnSpLocks noChangeShapeType="1"/>
            <a:stCxn id="13334" idx="2"/>
            <a:endCxn id="13347" idx="0"/>
          </p:cNvCxnSpPr>
          <p:nvPr/>
        </p:nvCxnSpPr>
        <p:spPr bwMode="auto">
          <a:xfrm rot="16200000" flipH="1">
            <a:off x="2152274" y="4708322"/>
            <a:ext cx="1816527" cy="377803"/>
          </a:xfrm>
          <a:prstGeom prst="straightConnector1">
            <a:avLst/>
          </a:prstGeom>
          <a:noFill/>
          <a:ln w="9525">
            <a:solidFill>
              <a:srgbClr val="FF0101"/>
            </a:solidFill>
            <a:round/>
            <a:headEnd/>
            <a:tailEnd type="triangle" w="med" len="med"/>
          </a:ln>
        </p:spPr>
      </p:cxnSp>
      <p:cxnSp>
        <p:nvCxnSpPr>
          <p:cNvPr id="13382" name="AutoShape 69"/>
          <p:cNvCxnSpPr>
            <a:cxnSpLocks noChangeShapeType="1"/>
            <a:stCxn id="13320" idx="2"/>
            <a:endCxn id="13329" idx="0"/>
          </p:cNvCxnSpPr>
          <p:nvPr/>
        </p:nvCxnSpPr>
        <p:spPr bwMode="auto">
          <a:xfrm rot="16200000" flipH="1">
            <a:off x="2291911" y="1975178"/>
            <a:ext cx="792247" cy="2690072"/>
          </a:xfrm>
          <a:prstGeom prst="straightConnector1">
            <a:avLst/>
          </a:prstGeom>
          <a:noFill/>
          <a:ln w="9525">
            <a:solidFill>
              <a:srgbClr val="FF0101"/>
            </a:solidFill>
            <a:round/>
            <a:headEnd/>
            <a:tailEnd type="triangle" w="med" len="med"/>
          </a:ln>
        </p:spPr>
      </p:cxnSp>
      <p:sp>
        <p:nvSpPr>
          <p:cNvPr id="13383" name="Rectangle 70"/>
          <p:cNvSpPr>
            <a:spLocks noChangeArrowheads="1"/>
          </p:cNvSpPr>
          <p:nvPr/>
        </p:nvSpPr>
        <p:spPr bwMode="auto">
          <a:xfrm>
            <a:off x="1285852" y="3429000"/>
            <a:ext cx="588623" cy="415498"/>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dirty="0">
                <a:solidFill>
                  <a:srgbClr val="3333CC"/>
                </a:solidFill>
              </a:rPr>
              <a:t>印刷用</a:t>
            </a:r>
          </a:p>
          <a:p>
            <a:r>
              <a:rPr lang="ja-JP" altLang="en-US" sz="1050" dirty="0">
                <a:solidFill>
                  <a:srgbClr val="3333CC"/>
                </a:solidFill>
              </a:rPr>
              <a:t>原本</a:t>
            </a:r>
          </a:p>
        </p:txBody>
      </p:sp>
      <p:cxnSp>
        <p:nvCxnSpPr>
          <p:cNvPr id="13384" name="AutoShape 71"/>
          <p:cNvCxnSpPr>
            <a:cxnSpLocks noChangeShapeType="1"/>
            <a:stCxn id="13383" idx="2"/>
            <a:endCxn id="13325" idx="0"/>
          </p:cNvCxnSpPr>
          <p:nvPr/>
        </p:nvCxnSpPr>
        <p:spPr bwMode="auto">
          <a:xfrm rot="5400000">
            <a:off x="1055294" y="3551830"/>
            <a:ext cx="232202" cy="817539"/>
          </a:xfrm>
          <a:prstGeom prst="straightConnector1">
            <a:avLst/>
          </a:prstGeom>
          <a:noFill/>
          <a:ln w="9525">
            <a:solidFill>
              <a:srgbClr val="33CC33"/>
            </a:solidFill>
            <a:round/>
            <a:headEnd/>
            <a:tailEnd type="triangle" w="med" len="med"/>
          </a:ln>
        </p:spPr>
      </p:cxnSp>
      <p:sp>
        <p:nvSpPr>
          <p:cNvPr id="13385" name="AutoShape 72"/>
          <p:cNvSpPr>
            <a:spLocks noChangeArrowheads="1"/>
          </p:cNvSpPr>
          <p:nvPr/>
        </p:nvSpPr>
        <p:spPr bwMode="auto">
          <a:xfrm>
            <a:off x="6535750" y="714356"/>
            <a:ext cx="2608250" cy="949314"/>
          </a:xfrm>
          <a:prstGeom prst="horizontalScroll">
            <a:avLst>
              <a:gd name="adj" fmla="val 12500"/>
            </a:avLst>
          </a:prstGeom>
          <a:gradFill rotWithShape="1">
            <a:gsLst>
              <a:gs pos="0">
                <a:srgbClr val="FFFF66"/>
              </a:gs>
              <a:gs pos="100000">
                <a:schemeClr val="bg1"/>
              </a:gs>
            </a:gsLst>
            <a:lin ang="0" scaled="1"/>
          </a:gradFill>
          <a:ln w="9525">
            <a:solidFill>
              <a:schemeClr val="tx1"/>
            </a:solidFill>
            <a:round/>
            <a:headEnd/>
            <a:tailEnd/>
          </a:ln>
        </p:spPr>
        <p:txBody>
          <a:bodyPr wrap="none" anchor="ctr"/>
          <a:lstStyle/>
          <a:p>
            <a:r>
              <a:rPr lang="en-US" altLang="ja-JP" sz="1050" b="0" dirty="0">
                <a:solidFill>
                  <a:schemeClr val="accent2"/>
                </a:solidFill>
              </a:rPr>
              <a:t>『</a:t>
            </a:r>
            <a:r>
              <a:rPr lang="ja-JP" altLang="en-US" sz="1050" b="0" dirty="0" smtClean="0">
                <a:solidFill>
                  <a:schemeClr val="accent2"/>
                </a:solidFill>
              </a:rPr>
              <a:t>書誌レコードの</a:t>
            </a:r>
            <a:r>
              <a:rPr lang="ja-JP" altLang="en-US" sz="1050" b="0" dirty="0">
                <a:solidFill>
                  <a:schemeClr val="accent2"/>
                </a:solidFill>
              </a:rPr>
              <a:t>機能要件</a:t>
            </a:r>
            <a:br>
              <a:rPr lang="ja-JP" altLang="en-US" sz="1050" b="0" dirty="0">
                <a:solidFill>
                  <a:schemeClr val="accent2"/>
                </a:solidFill>
              </a:rPr>
            </a:br>
            <a:r>
              <a:rPr lang="ja-JP" altLang="en-US" sz="1050" b="0" dirty="0">
                <a:solidFill>
                  <a:schemeClr val="accent2"/>
                </a:solidFill>
              </a:rPr>
              <a:t>（</a:t>
            </a:r>
            <a:r>
              <a:rPr lang="en-US" altLang="ja-JP" sz="1050" b="0" dirty="0">
                <a:solidFill>
                  <a:schemeClr val="accent2"/>
                </a:solidFill>
              </a:rPr>
              <a:t>Functional Requirements </a:t>
            </a:r>
            <a:endParaRPr lang="en-US" altLang="ja-JP" sz="1050" b="0" dirty="0" smtClean="0">
              <a:solidFill>
                <a:schemeClr val="accent2"/>
              </a:solidFill>
            </a:endParaRPr>
          </a:p>
          <a:p>
            <a:r>
              <a:rPr lang="en-US" altLang="ja-JP" sz="1050" b="0" dirty="0" smtClean="0">
                <a:solidFill>
                  <a:schemeClr val="accent2"/>
                </a:solidFill>
              </a:rPr>
              <a:t>for </a:t>
            </a:r>
            <a:r>
              <a:rPr lang="en-US" altLang="ja-JP" sz="1050" b="0" dirty="0">
                <a:solidFill>
                  <a:schemeClr val="accent2"/>
                </a:solidFill>
              </a:rPr>
              <a:t>Bibliographic Records</a:t>
            </a:r>
            <a:r>
              <a:rPr lang="ja-JP" altLang="en-US" sz="1050" b="0" dirty="0">
                <a:solidFill>
                  <a:schemeClr val="accent2"/>
                </a:solidFill>
              </a:rPr>
              <a:t>：</a:t>
            </a:r>
            <a:r>
              <a:rPr lang="en-US" altLang="ja-JP" sz="1050" b="0" dirty="0">
                <a:solidFill>
                  <a:schemeClr val="accent2"/>
                </a:solidFill>
              </a:rPr>
              <a:t>FRBR</a:t>
            </a:r>
            <a:r>
              <a:rPr lang="ja-JP" altLang="en-US" sz="1050" b="0" dirty="0">
                <a:solidFill>
                  <a:schemeClr val="accent2"/>
                </a:solidFill>
              </a:rPr>
              <a:t>）</a:t>
            </a:r>
            <a:r>
              <a:rPr lang="en-US" altLang="ja-JP" sz="1050" b="0" dirty="0">
                <a:solidFill>
                  <a:schemeClr val="accent2"/>
                </a:solidFill>
              </a:rPr>
              <a:t>』</a:t>
            </a:r>
            <a:br>
              <a:rPr lang="en-US" altLang="ja-JP" sz="1050" b="0" dirty="0">
                <a:solidFill>
                  <a:schemeClr val="accent2"/>
                </a:solidFill>
              </a:rPr>
            </a:br>
            <a:r>
              <a:rPr lang="ja-JP" altLang="en-US" sz="1050" b="0" dirty="0">
                <a:solidFill>
                  <a:schemeClr val="accent2"/>
                </a:solidFill>
              </a:rPr>
              <a:t>モデルに基づいた資源の管理</a:t>
            </a:r>
          </a:p>
        </p:txBody>
      </p:sp>
      <p:sp>
        <p:nvSpPr>
          <p:cNvPr id="13387" name="Rectangle 74"/>
          <p:cNvSpPr>
            <a:spLocks noChangeArrowheads="1"/>
          </p:cNvSpPr>
          <p:nvPr/>
        </p:nvSpPr>
        <p:spPr bwMode="auto">
          <a:xfrm>
            <a:off x="6643688" y="3644900"/>
            <a:ext cx="453970" cy="415498"/>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b="0"/>
              <a:t>映画</a:t>
            </a:r>
          </a:p>
          <a:p>
            <a:endParaRPr lang="en-US" altLang="ja-JP" sz="1050">
              <a:solidFill>
                <a:srgbClr val="3333CC"/>
              </a:solidFill>
            </a:endParaRPr>
          </a:p>
        </p:txBody>
      </p:sp>
      <p:cxnSp>
        <p:nvCxnSpPr>
          <p:cNvPr id="13388" name="AutoShape 75"/>
          <p:cNvCxnSpPr>
            <a:cxnSpLocks noChangeShapeType="1"/>
            <a:stCxn id="13321" idx="2"/>
            <a:endCxn id="13387" idx="0"/>
          </p:cNvCxnSpPr>
          <p:nvPr/>
        </p:nvCxnSpPr>
        <p:spPr bwMode="auto">
          <a:xfrm rot="16200000" flipH="1">
            <a:off x="5480758" y="2254985"/>
            <a:ext cx="740202" cy="2039627"/>
          </a:xfrm>
          <a:prstGeom prst="straightConnector1">
            <a:avLst/>
          </a:prstGeom>
          <a:noFill/>
          <a:ln w="9525">
            <a:solidFill>
              <a:srgbClr val="FF0101"/>
            </a:solidFill>
            <a:round/>
            <a:headEnd/>
            <a:tailEnd type="triangle" w="med" len="med"/>
          </a:ln>
        </p:spPr>
      </p:cxnSp>
      <p:sp>
        <p:nvSpPr>
          <p:cNvPr id="13389" name="Rectangle 76"/>
          <p:cNvSpPr>
            <a:spLocks noChangeArrowheads="1"/>
          </p:cNvSpPr>
          <p:nvPr/>
        </p:nvSpPr>
        <p:spPr bwMode="auto">
          <a:xfrm>
            <a:off x="6435725" y="5805488"/>
            <a:ext cx="857927" cy="415498"/>
          </a:xfrm>
          <a:prstGeom prst="rect">
            <a:avLst/>
          </a:prstGeom>
          <a:solidFill>
            <a:srgbClr val="FFFFCC"/>
          </a:solidFill>
          <a:ln w="28575" algn="ctr">
            <a:solidFill>
              <a:srgbClr val="0000FF"/>
            </a:solidFill>
            <a:miter lim="800000"/>
            <a:headEnd/>
            <a:tailEnd/>
          </a:ln>
        </p:spPr>
        <p:txBody>
          <a:bodyPr wrap="none" anchor="ctr">
            <a:spAutoFit/>
          </a:bodyPr>
          <a:lstStyle/>
          <a:p>
            <a:r>
              <a:rPr lang="ja-JP" altLang="en-US" sz="1050" b="0"/>
              <a:t>国文学研究</a:t>
            </a:r>
          </a:p>
          <a:p>
            <a:r>
              <a:rPr lang="ja-JP" altLang="en-US" sz="1050" b="0"/>
              <a:t>資料館．．</a:t>
            </a:r>
            <a:endParaRPr lang="ja-JP" altLang="en-US" sz="1050">
              <a:solidFill>
                <a:srgbClr val="3333CC"/>
              </a:solidFill>
            </a:endParaRPr>
          </a:p>
        </p:txBody>
      </p:sp>
      <p:sp>
        <p:nvSpPr>
          <p:cNvPr id="13390" name="Rectangle 77"/>
          <p:cNvSpPr>
            <a:spLocks noChangeArrowheads="1"/>
          </p:cNvSpPr>
          <p:nvPr/>
        </p:nvSpPr>
        <p:spPr bwMode="auto">
          <a:xfrm>
            <a:off x="7389208" y="5805488"/>
            <a:ext cx="992579" cy="415498"/>
          </a:xfrm>
          <a:prstGeom prst="rect">
            <a:avLst/>
          </a:prstGeom>
          <a:solidFill>
            <a:srgbClr val="FFFFCC"/>
          </a:solidFill>
          <a:ln w="28575" algn="ctr">
            <a:solidFill>
              <a:srgbClr val="0000FF"/>
            </a:solidFill>
            <a:miter lim="800000"/>
            <a:headEnd/>
            <a:tailEnd/>
          </a:ln>
        </p:spPr>
        <p:txBody>
          <a:bodyPr wrap="none" anchor="ctr">
            <a:spAutoFit/>
          </a:bodyPr>
          <a:lstStyle/>
          <a:p>
            <a:r>
              <a:rPr lang="en-US" altLang="ja-JP" sz="1050" b="0"/>
              <a:t>XX</a:t>
            </a:r>
            <a:br>
              <a:rPr lang="en-US" altLang="ja-JP" sz="1050" b="0"/>
            </a:br>
            <a:r>
              <a:rPr lang="ja-JP" altLang="en-US" sz="1050" b="0"/>
              <a:t>ミュージアム</a:t>
            </a:r>
            <a:endParaRPr lang="ja-JP" altLang="en-US" sz="1050">
              <a:solidFill>
                <a:srgbClr val="3333CC"/>
              </a:solidFill>
            </a:endParaRPr>
          </a:p>
        </p:txBody>
      </p:sp>
      <p:sp>
        <p:nvSpPr>
          <p:cNvPr id="13392" name="Rectangle 79"/>
          <p:cNvSpPr>
            <a:spLocks noChangeArrowheads="1"/>
          </p:cNvSpPr>
          <p:nvPr/>
        </p:nvSpPr>
        <p:spPr bwMode="auto">
          <a:xfrm>
            <a:off x="1055613" y="1571612"/>
            <a:ext cx="1127232" cy="253916"/>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b="0" dirty="0"/>
              <a:t>テキスト・音声</a:t>
            </a:r>
            <a:endParaRPr lang="ja-JP" altLang="en-US" sz="1050" dirty="0">
              <a:solidFill>
                <a:srgbClr val="3333CC"/>
              </a:solidFill>
            </a:endParaRPr>
          </a:p>
        </p:txBody>
      </p:sp>
      <p:sp>
        <p:nvSpPr>
          <p:cNvPr id="13393" name="Rectangle 80"/>
          <p:cNvSpPr>
            <a:spLocks noChangeArrowheads="1"/>
          </p:cNvSpPr>
          <p:nvPr/>
        </p:nvSpPr>
        <p:spPr bwMode="auto">
          <a:xfrm>
            <a:off x="2376763" y="1571612"/>
            <a:ext cx="992579" cy="253916"/>
          </a:xfrm>
          <a:prstGeom prst="rect">
            <a:avLst/>
          </a:prstGeom>
          <a:solidFill>
            <a:srgbClr val="FFFFCC"/>
          </a:solidFill>
          <a:ln w="9525" algn="ctr">
            <a:solidFill>
              <a:srgbClr val="3333CC"/>
            </a:solidFill>
            <a:miter lim="800000"/>
            <a:headEnd/>
            <a:tailEnd/>
          </a:ln>
        </p:spPr>
        <p:txBody>
          <a:bodyPr wrap="none" anchor="ctr">
            <a:spAutoFit/>
          </a:bodyPr>
          <a:lstStyle/>
          <a:p>
            <a:r>
              <a:rPr lang="ja-JP" altLang="en-US" sz="1050" b="0" dirty="0"/>
              <a:t>マンガ・動画</a:t>
            </a:r>
          </a:p>
        </p:txBody>
      </p:sp>
      <p:cxnSp>
        <p:nvCxnSpPr>
          <p:cNvPr id="13394" name="AutoShape 81"/>
          <p:cNvCxnSpPr>
            <a:cxnSpLocks noChangeShapeType="1"/>
            <a:stCxn id="13393" idx="2"/>
            <a:endCxn id="13323" idx="0"/>
          </p:cNvCxnSpPr>
          <p:nvPr/>
        </p:nvCxnSpPr>
        <p:spPr bwMode="auto">
          <a:xfrm rot="16200000" flipH="1">
            <a:off x="2698367" y="2000214"/>
            <a:ext cx="739872" cy="390500"/>
          </a:xfrm>
          <a:prstGeom prst="straightConnector1">
            <a:avLst/>
          </a:prstGeom>
          <a:noFill/>
          <a:ln w="9525">
            <a:solidFill>
              <a:srgbClr val="33CC33"/>
            </a:solidFill>
            <a:round/>
            <a:headEnd/>
            <a:tailEnd type="triangle" w="med" len="med"/>
          </a:ln>
        </p:spPr>
      </p:cxnSp>
      <p:cxnSp>
        <p:nvCxnSpPr>
          <p:cNvPr id="13395" name="AutoShape 82"/>
          <p:cNvCxnSpPr>
            <a:cxnSpLocks noChangeShapeType="1"/>
            <a:stCxn id="13392" idx="2"/>
            <a:endCxn id="13343" idx="0"/>
          </p:cNvCxnSpPr>
          <p:nvPr/>
        </p:nvCxnSpPr>
        <p:spPr bwMode="auto">
          <a:xfrm rot="16200000" flipH="1">
            <a:off x="1529016" y="1915741"/>
            <a:ext cx="765272" cy="584846"/>
          </a:xfrm>
          <a:prstGeom prst="straightConnector1">
            <a:avLst/>
          </a:prstGeom>
          <a:noFill/>
          <a:ln w="9525">
            <a:solidFill>
              <a:srgbClr val="33CC33"/>
            </a:solidFill>
            <a:round/>
            <a:headEnd/>
            <a:tailEnd type="triangle" w="med" len="med"/>
          </a:ln>
        </p:spPr>
      </p:cxnSp>
      <p:sp>
        <p:nvSpPr>
          <p:cNvPr id="13396" name="AutoShape 37"/>
          <p:cNvSpPr>
            <a:spLocks noChangeArrowheads="1"/>
          </p:cNvSpPr>
          <p:nvPr/>
        </p:nvSpPr>
        <p:spPr bwMode="auto">
          <a:xfrm>
            <a:off x="5786446" y="1643050"/>
            <a:ext cx="3357554" cy="642942"/>
          </a:xfrm>
          <a:prstGeom prst="wedgeRoundRectCallout">
            <a:avLst>
              <a:gd name="adj1" fmla="val -66399"/>
              <a:gd name="adj2" fmla="val 43121"/>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900" b="0" dirty="0" smtClean="0">
                <a:solidFill>
                  <a:srgbClr val="0000FF"/>
                </a:solidFill>
              </a:rPr>
              <a:t>・組織化の精度レベルに応じた検索技術の適用が必要</a:t>
            </a:r>
            <a:endParaRPr lang="en-US" altLang="ja-JP" sz="900" b="0" dirty="0" smtClean="0">
              <a:solidFill>
                <a:srgbClr val="0000FF"/>
              </a:solidFill>
            </a:endParaRPr>
          </a:p>
          <a:p>
            <a:pPr algn="l"/>
            <a:r>
              <a:rPr lang="ja-JP" altLang="en-US" sz="900" b="0" dirty="0" smtClean="0">
                <a:solidFill>
                  <a:srgbClr val="0000FF"/>
                </a:solidFill>
              </a:rPr>
              <a:t>　クラスタリング検索、ファセット</a:t>
            </a:r>
            <a:r>
              <a:rPr lang="ja-JP" altLang="en-US" sz="900" dirty="0" smtClean="0">
                <a:solidFill>
                  <a:srgbClr val="0000FF"/>
                </a:solidFill>
              </a:rPr>
              <a:t>検索</a:t>
            </a:r>
            <a:r>
              <a:rPr lang="ja-JP" altLang="en-US" sz="900" b="0" dirty="0" smtClean="0">
                <a:solidFill>
                  <a:srgbClr val="0000FF"/>
                </a:solidFill>
              </a:rPr>
              <a:t>、あいまい検索</a:t>
            </a:r>
            <a:r>
              <a:rPr lang="ja-JP" altLang="en-US" sz="900" b="0" dirty="0" err="1" smtClean="0">
                <a:solidFill>
                  <a:srgbClr val="0000FF"/>
                </a:solidFill>
              </a:rPr>
              <a:t>．．．</a:t>
            </a:r>
            <a:endParaRPr lang="en-US" altLang="ja-JP" sz="900" b="0" dirty="0" smtClean="0">
              <a:solidFill>
                <a:srgbClr val="0000FF"/>
              </a:solidFill>
            </a:endParaRPr>
          </a:p>
          <a:p>
            <a:pPr algn="l"/>
            <a:r>
              <a:rPr lang="ja-JP" altLang="en-US" sz="900" b="0" dirty="0" smtClean="0">
                <a:solidFill>
                  <a:srgbClr val="0000FF"/>
                </a:solidFill>
              </a:rPr>
              <a:t>・情報と情報を関連付ける方法として、</a:t>
            </a:r>
            <a:endParaRPr lang="en-US" altLang="ja-JP" sz="900" b="0" dirty="0" smtClean="0">
              <a:solidFill>
                <a:srgbClr val="0000FF"/>
              </a:solidFill>
            </a:endParaRPr>
          </a:p>
          <a:p>
            <a:pPr algn="l"/>
            <a:r>
              <a:rPr lang="ja-JP" altLang="en-US" sz="900" b="0" dirty="0" smtClean="0">
                <a:solidFill>
                  <a:srgbClr val="0000FF"/>
                </a:solidFill>
              </a:rPr>
              <a:t>他に、トピックマップ等での</a:t>
            </a:r>
            <a:r>
              <a:rPr lang="ja-JP" altLang="en-US" sz="900" b="0" dirty="0">
                <a:solidFill>
                  <a:srgbClr val="0000FF"/>
                </a:solidFill>
              </a:rPr>
              <a:t>概念での体系化も</a:t>
            </a:r>
            <a:r>
              <a:rPr lang="ja-JP" altLang="en-US" sz="900" b="0" dirty="0" smtClean="0">
                <a:solidFill>
                  <a:srgbClr val="0000FF"/>
                </a:solidFill>
              </a:rPr>
              <a:t>ある</a:t>
            </a:r>
            <a:endParaRPr lang="en-US" altLang="ja-JP" sz="900" b="0" dirty="0" smtClean="0">
              <a:solidFill>
                <a:srgbClr val="0000FF"/>
              </a:solidFill>
            </a:endParaRPr>
          </a:p>
          <a:p>
            <a:pPr algn="l"/>
            <a:endParaRPr lang="en-US" altLang="ja-JP" sz="900" dirty="0" smtClean="0">
              <a:solidFill>
                <a:srgbClr val="0000FF"/>
              </a:solidFill>
            </a:endParaRPr>
          </a:p>
        </p:txBody>
      </p:sp>
      <p:sp>
        <p:nvSpPr>
          <p:cNvPr id="88" name="AutoShape 73"/>
          <p:cNvSpPr>
            <a:spLocks noChangeArrowheads="1"/>
          </p:cNvSpPr>
          <p:nvPr/>
        </p:nvSpPr>
        <p:spPr bwMode="auto">
          <a:xfrm>
            <a:off x="7143768" y="3143248"/>
            <a:ext cx="1785950" cy="433386"/>
          </a:xfrm>
          <a:prstGeom prst="wedgeEllipseCallout">
            <a:avLst>
              <a:gd name="adj1" fmla="val 16155"/>
              <a:gd name="adj2" fmla="val 130282"/>
            </a:avLst>
          </a:prstGeom>
          <a:solidFill>
            <a:srgbClr val="FFFFCC"/>
          </a:solidFill>
          <a:ln w="38100" algn="ctr">
            <a:solidFill>
              <a:srgbClr val="00B050"/>
            </a:solidFill>
            <a:miter lim="800000"/>
            <a:headEnd/>
            <a:tailEnd/>
          </a:ln>
          <a:effectLst>
            <a:outerShdw dist="107763" dir="2700000" algn="ctr" rotWithShape="0">
              <a:schemeClr val="bg2">
                <a:alpha val="50000"/>
              </a:schemeClr>
            </a:outerShdw>
          </a:effectLst>
        </p:spPr>
        <p:txBody>
          <a:bodyPr anchor="ctr"/>
          <a:lstStyle/>
          <a:p>
            <a:pPr>
              <a:defRPr/>
            </a:pPr>
            <a:r>
              <a:rPr lang="ja-JP" altLang="en-US" sz="1050" dirty="0" smtClean="0">
                <a:solidFill>
                  <a:srgbClr val="00B050"/>
                </a:solidFill>
              </a:rPr>
              <a:t>情報探索サービス</a:t>
            </a:r>
            <a:endParaRPr lang="en-US" altLang="ja-JP" sz="1050" dirty="0" smtClean="0">
              <a:solidFill>
                <a:srgbClr val="00B050"/>
              </a:solidFill>
            </a:endParaRPr>
          </a:p>
          <a:p>
            <a:pPr>
              <a:defRPr/>
            </a:pPr>
            <a:r>
              <a:rPr lang="ja-JP" altLang="en-US" sz="1050" dirty="0" smtClean="0">
                <a:solidFill>
                  <a:srgbClr val="00B050"/>
                </a:solidFill>
              </a:rPr>
              <a:t>目録検索</a:t>
            </a:r>
            <a:endParaRPr lang="ja-JP" altLang="en-US" sz="1050" dirty="0">
              <a:solidFill>
                <a:srgbClr val="00B050"/>
              </a:solidFill>
            </a:endParaRPr>
          </a:p>
        </p:txBody>
      </p:sp>
      <p:sp>
        <p:nvSpPr>
          <p:cNvPr id="84" name="Oval 190"/>
          <p:cNvSpPr>
            <a:spLocks noChangeArrowheads="1"/>
          </p:cNvSpPr>
          <p:nvPr/>
        </p:nvSpPr>
        <p:spPr bwMode="auto">
          <a:xfrm>
            <a:off x="214283" y="3929066"/>
            <a:ext cx="2500329" cy="2928934"/>
          </a:xfrm>
          <a:prstGeom prst="ellipse">
            <a:avLst/>
          </a:prstGeom>
          <a:noFill/>
          <a:ln w="38100" algn="ctr">
            <a:solidFill>
              <a:srgbClr val="C00000"/>
            </a:solidFill>
            <a:round/>
            <a:headEnd/>
            <a:tailEnd/>
          </a:ln>
        </p:spPr>
        <p:txBody>
          <a:bodyPr wrap="none" anchor="ctr"/>
          <a:lstStyle/>
          <a:p>
            <a:endParaRPr lang="ja-JP" altLang="en-US" sz="1050" dirty="0">
              <a:solidFill>
                <a:srgbClr val="C00000"/>
              </a:solidFill>
            </a:endParaRPr>
          </a:p>
        </p:txBody>
      </p:sp>
      <p:sp>
        <p:nvSpPr>
          <p:cNvPr id="86" name="Oval 190"/>
          <p:cNvSpPr>
            <a:spLocks noChangeArrowheads="1"/>
          </p:cNvSpPr>
          <p:nvPr/>
        </p:nvSpPr>
        <p:spPr bwMode="auto">
          <a:xfrm>
            <a:off x="357158" y="2571744"/>
            <a:ext cx="8501122" cy="2786082"/>
          </a:xfrm>
          <a:prstGeom prst="ellipse">
            <a:avLst/>
          </a:prstGeom>
          <a:noFill/>
          <a:ln w="38100" algn="ctr">
            <a:solidFill>
              <a:srgbClr val="00B050"/>
            </a:solidFill>
            <a:round/>
            <a:headEnd/>
            <a:tailEnd/>
          </a:ln>
        </p:spPr>
        <p:txBody>
          <a:bodyPr wrap="none" anchor="ctr"/>
          <a:lstStyle/>
          <a:p>
            <a:endParaRPr lang="ja-JP" altLang="en-US" sz="1050"/>
          </a:p>
        </p:txBody>
      </p:sp>
      <p:sp>
        <p:nvSpPr>
          <p:cNvPr id="100" name="星 7 99"/>
          <p:cNvSpPr/>
          <p:nvPr/>
        </p:nvSpPr>
        <p:spPr bwMode="auto">
          <a:xfrm>
            <a:off x="3714744" y="857232"/>
            <a:ext cx="2643206" cy="1143008"/>
          </a:xfrm>
          <a:prstGeom prst="star7">
            <a:avLst/>
          </a:prstGeom>
          <a:solidFill>
            <a:schemeClr val="bg1"/>
          </a:solidFill>
          <a:ln w="38100" cap="flat" cmpd="sng" algn="ctr">
            <a:solidFill>
              <a:srgbClr val="6699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ja-JP" altLang="en-US" sz="900" dirty="0" smtClean="0">
                <a:solidFill>
                  <a:srgbClr val="0000FF"/>
                </a:solidFill>
              </a:rPr>
              <a:t>情報探索ニーズは、</a:t>
            </a:r>
            <a:endParaRPr lang="en-US" altLang="ja-JP" sz="900" dirty="0" smtClean="0">
              <a:solidFill>
                <a:srgbClr val="0000FF"/>
              </a:solidFill>
            </a:endParaRPr>
          </a:p>
          <a:p>
            <a:r>
              <a:rPr lang="ja-JP" altLang="en-US" sz="900" dirty="0" smtClean="0">
                <a:solidFill>
                  <a:srgbClr val="0000FF"/>
                </a:solidFill>
              </a:rPr>
              <a:t>当館所蔵の紙資料だけではない。</a:t>
            </a:r>
            <a:endParaRPr lang="en-US" altLang="ja-JP" sz="900" dirty="0" smtClean="0">
              <a:solidFill>
                <a:srgbClr val="0000FF"/>
              </a:solidFill>
            </a:endParaRPr>
          </a:p>
          <a:p>
            <a:r>
              <a:rPr lang="ja-JP" altLang="en-US" sz="900" dirty="0" smtClean="0">
                <a:solidFill>
                  <a:srgbClr val="0000FF"/>
                </a:solidFill>
              </a:rPr>
              <a:t>・非所蔵資料</a:t>
            </a:r>
            <a:endParaRPr lang="en-US" altLang="ja-JP" sz="900" dirty="0" smtClean="0">
              <a:solidFill>
                <a:srgbClr val="0000FF"/>
              </a:solidFill>
            </a:endParaRPr>
          </a:p>
          <a:p>
            <a:r>
              <a:rPr lang="ja-JP" altLang="en-US" sz="900" dirty="0" smtClean="0">
                <a:solidFill>
                  <a:srgbClr val="0000FF"/>
                </a:solidFill>
              </a:rPr>
              <a:t>・ウェブ上の資料</a:t>
            </a:r>
            <a:endParaRPr lang="en-US" altLang="ja-JP" sz="900" dirty="0" smtClean="0">
              <a:solidFill>
                <a:srgbClr val="0000FF"/>
              </a:solidFill>
            </a:endParaRPr>
          </a:p>
          <a:p>
            <a:r>
              <a:rPr lang="ja-JP" altLang="en-US" sz="900" dirty="0" smtClean="0">
                <a:solidFill>
                  <a:srgbClr val="0000FF"/>
                </a:solidFill>
              </a:rPr>
              <a:t>を含めて目的とする情報の入手</a:t>
            </a:r>
            <a:endParaRPr lang="en-US" altLang="ja-JP" sz="900" dirty="0" smtClean="0">
              <a:solidFill>
                <a:srgbClr val="0000FF"/>
              </a:solidFill>
            </a:endParaRPr>
          </a:p>
        </p:txBody>
      </p:sp>
      <p:sp>
        <p:nvSpPr>
          <p:cNvPr id="89" name="Rectangle 5"/>
          <p:cNvSpPr>
            <a:spLocks noChangeArrowheads="1"/>
          </p:cNvSpPr>
          <p:nvPr/>
        </p:nvSpPr>
        <p:spPr bwMode="auto">
          <a:xfrm>
            <a:off x="2928926" y="960506"/>
            <a:ext cx="1396537" cy="253916"/>
          </a:xfrm>
          <a:prstGeom prst="rect">
            <a:avLst/>
          </a:prstGeom>
          <a:solidFill>
            <a:srgbClr val="FFFFCC"/>
          </a:solidFill>
          <a:ln w="9525" algn="ctr">
            <a:solidFill>
              <a:srgbClr val="3333CC"/>
            </a:solidFill>
            <a:miter lim="800000"/>
            <a:headEnd/>
            <a:tailEnd/>
          </a:ln>
          <a:effectLst>
            <a:glow rad="228600">
              <a:schemeClr val="accent6">
                <a:satMod val="175000"/>
                <a:alpha val="40000"/>
              </a:schemeClr>
            </a:glow>
          </a:effectLst>
        </p:spPr>
        <p:txBody>
          <a:bodyPr wrap="none" anchor="ctr">
            <a:spAutoFit/>
          </a:bodyPr>
          <a:lstStyle/>
          <a:p>
            <a:r>
              <a:rPr lang="ja-JP" altLang="en-US" sz="1050" dirty="0" smtClean="0"/>
              <a:t>枕草子（清少納言）</a:t>
            </a:r>
            <a:endParaRPr lang="ja-JP" altLang="en-US" sz="1050" dirty="0"/>
          </a:p>
        </p:txBody>
      </p:sp>
      <p:cxnSp>
        <p:nvCxnSpPr>
          <p:cNvPr id="90" name="AutoShape 51"/>
          <p:cNvCxnSpPr>
            <a:cxnSpLocks noChangeShapeType="1"/>
            <a:stCxn id="13318" idx="3"/>
            <a:endCxn id="89" idx="1"/>
          </p:cNvCxnSpPr>
          <p:nvPr/>
        </p:nvCxnSpPr>
        <p:spPr bwMode="auto">
          <a:xfrm>
            <a:off x="2472186" y="1055628"/>
            <a:ext cx="456740" cy="31836"/>
          </a:xfrm>
          <a:prstGeom prst="straightConnector1">
            <a:avLst/>
          </a:prstGeom>
          <a:noFill/>
          <a:ln w="9525">
            <a:solidFill>
              <a:srgbClr val="33CC33"/>
            </a:solidFill>
            <a:round/>
            <a:headEnd type="arrow" w="med" len="med"/>
            <a:tailEnd type="arrow" w="med" len="med"/>
          </a:ln>
        </p:spPr>
      </p:cxnSp>
      <p:sp>
        <p:nvSpPr>
          <p:cNvPr id="92" name="スライド番号プレースホルダ 91"/>
          <p:cNvSpPr>
            <a:spLocks noGrp="1"/>
          </p:cNvSpPr>
          <p:nvPr>
            <p:ph type="sldNum" sz="quarter" idx="11"/>
          </p:nvPr>
        </p:nvSpPr>
        <p:spPr/>
        <p:txBody>
          <a:bodyPr/>
          <a:lstStyle/>
          <a:p>
            <a:pPr>
              <a:defRPr/>
            </a:pPr>
            <a:fld id="{DFA1AA98-C5D7-43DB-8850-82B4698A43C7}" type="slidenum">
              <a:rPr lang="en-US" altLang="ja-JP" smtClean="0"/>
              <a:pPr>
                <a:defRPr/>
              </a:pPr>
              <a:t>14</a:t>
            </a:fld>
            <a:endParaRPr lang="en-US" altLang="ja-JP"/>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4" name="Rectangle 4"/>
          <p:cNvSpPr>
            <a:spLocks noGrp="1" noChangeArrowheads="1"/>
          </p:cNvSpPr>
          <p:nvPr>
            <p:ph type="title"/>
          </p:nvPr>
        </p:nvSpPr>
        <p:spPr>
          <a:xfrm>
            <a:off x="1331913" y="188913"/>
            <a:ext cx="7812087" cy="863600"/>
          </a:xfrm>
        </p:spPr>
        <p:txBody>
          <a:bodyPr>
            <a:normAutofit fontScale="90000"/>
          </a:bodyPr>
          <a:lstStyle/>
          <a:p>
            <a:pPr algn="ctr"/>
            <a:r>
              <a:rPr lang="ja-JP" altLang="en-US" sz="2800">
                <a:latin typeface="HG丸ｺﾞｼｯｸM-PRO" pitchFamily="50" charset="-128"/>
                <a:ea typeface="HG丸ｺﾞｼｯｸM-PRO" pitchFamily="50" charset="-128"/>
              </a:rPr>
              <a:t>所在や資料の形式を問わないワンストップサービス</a:t>
            </a:r>
            <a:br>
              <a:rPr lang="ja-JP" altLang="en-US" sz="2800">
                <a:latin typeface="HG丸ｺﾞｼｯｸM-PRO" pitchFamily="50" charset="-128"/>
                <a:ea typeface="HG丸ｺﾞｼｯｸM-PRO" pitchFamily="50" charset="-128"/>
              </a:rPr>
            </a:br>
            <a:r>
              <a:rPr lang="ja-JP" altLang="en-US" sz="2800">
                <a:latin typeface="HG丸ｺﾞｼｯｸM-PRO" pitchFamily="50" charset="-128"/>
                <a:ea typeface="HG丸ｺﾞｼｯｸM-PRO" pitchFamily="50" charset="-128"/>
              </a:rPr>
              <a:t>＜シングルソースマルチユースの統合検索＞</a:t>
            </a:r>
          </a:p>
        </p:txBody>
      </p:sp>
      <p:sp>
        <p:nvSpPr>
          <p:cNvPr id="491522" name="Rectangle 2"/>
          <p:cNvSpPr>
            <a:spLocks noChangeArrowheads="1"/>
          </p:cNvSpPr>
          <p:nvPr/>
        </p:nvSpPr>
        <p:spPr bwMode="auto">
          <a:xfrm>
            <a:off x="2484438" y="4941888"/>
            <a:ext cx="5688012" cy="1916112"/>
          </a:xfrm>
          <a:prstGeom prst="rect">
            <a:avLst/>
          </a:prstGeom>
          <a:gradFill rotWithShape="1">
            <a:gsLst>
              <a:gs pos="0">
                <a:srgbClr val="0099FF"/>
              </a:gs>
              <a:gs pos="50000">
                <a:schemeClr val="bg1"/>
              </a:gs>
              <a:gs pos="100000">
                <a:srgbClr val="0099FF"/>
              </a:gs>
            </a:gsLst>
            <a:lin ang="0" scaled="1"/>
          </a:gradFill>
          <a:ln w="9525">
            <a:solidFill>
              <a:schemeClr val="tx1"/>
            </a:solidFill>
            <a:miter lim="800000"/>
            <a:headEnd/>
            <a:tailEnd/>
          </a:ln>
          <a:effectLst/>
        </p:spPr>
        <p:txBody>
          <a:bodyPr wrap="none" anchor="ctr"/>
          <a:lstStyle/>
          <a:p>
            <a:endParaRPr lang="ja-JP" altLang="en-US"/>
          </a:p>
        </p:txBody>
      </p:sp>
      <p:sp>
        <p:nvSpPr>
          <p:cNvPr id="491523" name="Rectangle 3"/>
          <p:cNvSpPr>
            <a:spLocks noChangeArrowheads="1"/>
          </p:cNvSpPr>
          <p:nvPr/>
        </p:nvSpPr>
        <p:spPr bwMode="auto">
          <a:xfrm>
            <a:off x="1979613" y="2133600"/>
            <a:ext cx="6480175" cy="2735263"/>
          </a:xfrm>
          <a:prstGeom prst="rect">
            <a:avLst/>
          </a:prstGeom>
          <a:gradFill rotWithShape="1">
            <a:gsLst>
              <a:gs pos="0">
                <a:srgbClr val="99FF99"/>
              </a:gs>
              <a:gs pos="50000">
                <a:schemeClr val="bg1"/>
              </a:gs>
              <a:gs pos="100000">
                <a:srgbClr val="99FF99"/>
              </a:gs>
            </a:gsLst>
            <a:lin ang="0" scaled="1"/>
          </a:gradFill>
          <a:ln w="9525">
            <a:solidFill>
              <a:schemeClr val="tx1"/>
            </a:solidFill>
            <a:miter lim="800000"/>
            <a:headEnd/>
            <a:tailEnd/>
          </a:ln>
          <a:effectLst/>
        </p:spPr>
        <p:txBody>
          <a:bodyPr wrap="none"/>
          <a:lstStyle/>
          <a:p>
            <a:pPr algn="ctr"/>
            <a:r>
              <a:rPr lang="ja-JP" altLang="en-US" sz="900"/>
              <a:t>メタデータ検索</a:t>
            </a:r>
          </a:p>
        </p:txBody>
      </p:sp>
      <p:pic>
        <p:nvPicPr>
          <p:cNvPr id="491525" name="Picture 5" descr="MCj02320470000[1]"/>
          <p:cNvPicPr>
            <a:picLocks noChangeAspect="1" noChangeArrowheads="1"/>
          </p:cNvPicPr>
          <p:nvPr/>
        </p:nvPicPr>
        <p:blipFill>
          <a:blip r:embed="rId3" cstate="print"/>
          <a:srcRect/>
          <a:stretch>
            <a:fillRect/>
          </a:stretch>
        </p:blipFill>
        <p:spPr bwMode="auto">
          <a:xfrm>
            <a:off x="323850" y="2492375"/>
            <a:ext cx="733425" cy="688975"/>
          </a:xfrm>
          <a:prstGeom prst="rect">
            <a:avLst/>
          </a:prstGeom>
          <a:noFill/>
        </p:spPr>
      </p:pic>
      <p:sp>
        <p:nvSpPr>
          <p:cNvPr id="491526" name="Text Box 6"/>
          <p:cNvSpPr txBox="1">
            <a:spLocks noChangeArrowheads="1"/>
          </p:cNvSpPr>
          <p:nvPr/>
        </p:nvSpPr>
        <p:spPr bwMode="auto">
          <a:xfrm>
            <a:off x="323850" y="2205038"/>
            <a:ext cx="741363" cy="230832"/>
          </a:xfrm>
          <a:prstGeom prst="rect">
            <a:avLst/>
          </a:prstGeom>
          <a:noFill/>
          <a:ln w="19050">
            <a:noFill/>
            <a:miter lim="800000"/>
            <a:headEnd/>
            <a:tailEnd/>
          </a:ln>
          <a:effectLst/>
        </p:spPr>
        <p:txBody>
          <a:bodyPr>
            <a:spAutoFit/>
          </a:bodyPr>
          <a:lstStyle/>
          <a:p>
            <a:pPr>
              <a:spcBef>
                <a:spcPct val="50000"/>
              </a:spcBef>
            </a:pPr>
            <a:r>
              <a:rPr lang="ja-JP" altLang="en-US" sz="900" b="1"/>
              <a:t>ユーザ</a:t>
            </a:r>
          </a:p>
        </p:txBody>
      </p:sp>
      <p:sp>
        <p:nvSpPr>
          <p:cNvPr id="491527" name="AutoShape 7"/>
          <p:cNvSpPr>
            <a:spLocks noChangeArrowheads="1"/>
          </p:cNvSpPr>
          <p:nvPr/>
        </p:nvSpPr>
        <p:spPr bwMode="auto">
          <a:xfrm>
            <a:off x="2339975" y="2490788"/>
            <a:ext cx="1296988" cy="612775"/>
          </a:xfrm>
          <a:prstGeom prst="flowChartConnector">
            <a:avLst/>
          </a:prstGeom>
          <a:gradFill rotWithShape="1">
            <a:gsLst>
              <a:gs pos="0">
                <a:srgbClr val="99FF99"/>
              </a:gs>
              <a:gs pos="50000">
                <a:schemeClr val="bg1"/>
              </a:gs>
              <a:gs pos="100000">
                <a:srgbClr val="99FF99"/>
              </a:gs>
            </a:gsLst>
            <a:lin ang="5400000" scaled="1"/>
          </a:gradFill>
          <a:ln w="9525">
            <a:solidFill>
              <a:schemeClr val="tx1"/>
            </a:solidFill>
            <a:round/>
            <a:headEnd/>
            <a:tailEnd/>
          </a:ln>
          <a:effectLst/>
        </p:spPr>
        <p:txBody>
          <a:bodyPr wrap="none" anchor="ctr"/>
          <a:lstStyle/>
          <a:p>
            <a:pPr algn="ctr"/>
            <a:r>
              <a:rPr lang="ja-JP" altLang="en-US" sz="1400"/>
              <a:t>著作の発見</a:t>
            </a:r>
          </a:p>
          <a:p>
            <a:pPr algn="ctr"/>
            <a:r>
              <a:rPr lang="en-US" altLang="ja-JP" sz="1400"/>
              <a:t>(Find)</a:t>
            </a:r>
            <a:endParaRPr lang="en-US" altLang="ja-JP" sz="900"/>
          </a:p>
        </p:txBody>
      </p:sp>
      <p:sp>
        <p:nvSpPr>
          <p:cNvPr id="491528" name="AutoShape 8"/>
          <p:cNvSpPr>
            <a:spLocks noChangeArrowheads="1"/>
          </p:cNvSpPr>
          <p:nvPr/>
        </p:nvSpPr>
        <p:spPr bwMode="auto">
          <a:xfrm>
            <a:off x="2339975" y="3282950"/>
            <a:ext cx="1296988" cy="612775"/>
          </a:xfrm>
          <a:prstGeom prst="flowChartConnector">
            <a:avLst/>
          </a:prstGeom>
          <a:gradFill rotWithShape="1">
            <a:gsLst>
              <a:gs pos="0">
                <a:srgbClr val="99FF99"/>
              </a:gs>
              <a:gs pos="50000">
                <a:schemeClr val="bg1"/>
              </a:gs>
              <a:gs pos="100000">
                <a:srgbClr val="99FF99"/>
              </a:gs>
            </a:gsLst>
            <a:lin ang="5400000" scaled="1"/>
          </a:gradFill>
          <a:ln w="9525">
            <a:solidFill>
              <a:schemeClr val="tx1"/>
            </a:solidFill>
            <a:round/>
            <a:headEnd/>
            <a:tailEnd/>
          </a:ln>
          <a:effectLst/>
        </p:spPr>
        <p:txBody>
          <a:bodyPr wrap="none" anchor="ctr"/>
          <a:lstStyle/>
          <a:p>
            <a:pPr algn="ctr"/>
            <a:r>
              <a:rPr lang="ja-JP" altLang="en-US" sz="1400"/>
              <a:t>表現形の識別</a:t>
            </a:r>
          </a:p>
          <a:p>
            <a:pPr algn="ctr"/>
            <a:r>
              <a:rPr lang="en-US" altLang="ja-JP" sz="1400"/>
              <a:t>(Identify)</a:t>
            </a:r>
            <a:endParaRPr lang="en-US" altLang="ja-JP" sz="900"/>
          </a:p>
        </p:txBody>
      </p:sp>
      <p:sp>
        <p:nvSpPr>
          <p:cNvPr id="491529" name="AutoShape 9"/>
          <p:cNvSpPr>
            <a:spLocks noChangeArrowheads="1"/>
          </p:cNvSpPr>
          <p:nvPr/>
        </p:nvSpPr>
        <p:spPr bwMode="auto">
          <a:xfrm>
            <a:off x="3852863" y="3355975"/>
            <a:ext cx="1296987" cy="576263"/>
          </a:xfrm>
          <a:prstGeom prst="flowChartMagneticDrum">
            <a:avLst/>
          </a:prstGeom>
          <a:gradFill rotWithShape="1">
            <a:gsLst>
              <a:gs pos="0">
                <a:schemeClr val="bg1"/>
              </a:gs>
              <a:gs pos="100000">
                <a:srgbClr val="FF99CC"/>
              </a:gs>
            </a:gsLst>
            <a:lin ang="0" scaled="1"/>
          </a:gradFill>
          <a:ln w="9525">
            <a:solidFill>
              <a:schemeClr val="tx1"/>
            </a:solidFill>
            <a:round/>
            <a:headEnd/>
            <a:tailEnd/>
          </a:ln>
          <a:effectLst/>
        </p:spPr>
        <p:txBody>
          <a:bodyPr wrap="none" anchor="ctr"/>
          <a:lstStyle/>
          <a:p>
            <a:pPr algn="ctr"/>
            <a:r>
              <a:rPr lang="ja-JP" altLang="en-US" sz="1200"/>
              <a:t>表現形メタデータ</a:t>
            </a:r>
          </a:p>
          <a:p>
            <a:pPr algn="ctr"/>
            <a:r>
              <a:rPr lang="ja-JP" altLang="en-US" sz="1200"/>
              <a:t>（</a:t>
            </a:r>
            <a:r>
              <a:rPr lang="en-US" altLang="ja-JP" sz="1200"/>
              <a:t>Expression</a:t>
            </a:r>
            <a:r>
              <a:rPr lang="ja-JP" altLang="en-US" sz="1200"/>
              <a:t>）</a:t>
            </a:r>
          </a:p>
        </p:txBody>
      </p:sp>
      <p:sp>
        <p:nvSpPr>
          <p:cNvPr id="491530" name="AutoShape 10"/>
          <p:cNvSpPr>
            <a:spLocks noChangeArrowheads="1"/>
          </p:cNvSpPr>
          <p:nvPr/>
        </p:nvSpPr>
        <p:spPr bwMode="auto">
          <a:xfrm>
            <a:off x="2339975" y="4148138"/>
            <a:ext cx="1296988" cy="612775"/>
          </a:xfrm>
          <a:prstGeom prst="flowChartConnector">
            <a:avLst/>
          </a:prstGeom>
          <a:gradFill rotWithShape="1">
            <a:gsLst>
              <a:gs pos="0">
                <a:srgbClr val="99FF99"/>
              </a:gs>
              <a:gs pos="50000">
                <a:schemeClr val="bg1"/>
              </a:gs>
              <a:gs pos="100000">
                <a:srgbClr val="99FF99"/>
              </a:gs>
            </a:gsLst>
            <a:lin ang="5400000" scaled="1"/>
          </a:gradFill>
          <a:ln w="9525">
            <a:solidFill>
              <a:schemeClr val="tx1"/>
            </a:solidFill>
            <a:round/>
            <a:headEnd/>
            <a:tailEnd/>
          </a:ln>
          <a:effectLst/>
        </p:spPr>
        <p:txBody>
          <a:bodyPr wrap="none" anchor="ctr"/>
          <a:lstStyle/>
          <a:p>
            <a:pPr algn="ctr"/>
            <a:r>
              <a:rPr lang="ja-JP" altLang="en-US" sz="1400" dirty="0" smtClean="0"/>
              <a:t>体現形</a:t>
            </a:r>
            <a:r>
              <a:rPr lang="ja-JP" altLang="en-US" sz="1400" dirty="0"/>
              <a:t>の選択</a:t>
            </a:r>
          </a:p>
          <a:p>
            <a:pPr algn="ctr"/>
            <a:r>
              <a:rPr lang="en-US" altLang="ja-JP" sz="1400" dirty="0"/>
              <a:t>(Select)</a:t>
            </a:r>
            <a:endParaRPr lang="en-US" altLang="ja-JP" sz="900" dirty="0"/>
          </a:p>
        </p:txBody>
      </p:sp>
      <p:sp>
        <p:nvSpPr>
          <p:cNvPr id="491531" name="AutoShape 11"/>
          <p:cNvSpPr>
            <a:spLocks noChangeArrowheads="1"/>
          </p:cNvSpPr>
          <p:nvPr/>
        </p:nvSpPr>
        <p:spPr bwMode="auto">
          <a:xfrm>
            <a:off x="3852863" y="4148138"/>
            <a:ext cx="1296987" cy="576262"/>
          </a:xfrm>
          <a:prstGeom prst="flowChartMagneticDrum">
            <a:avLst/>
          </a:prstGeom>
          <a:gradFill rotWithShape="1">
            <a:gsLst>
              <a:gs pos="0">
                <a:schemeClr val="bg1"/>
              </a:gs>
              <a:gs pos="100000">
                <a:srgbClr val="FF99CC"/>
              </a:gs>
            </a:gsLst>
            <a:lin ang="0" scaled="1"/>
          </a:gradFill>
          <a:ln w="9525">
            <a:solidFill>
              <a:schemeClr val="tx1"/>
            </a:solidFill>
            <a:round/>
            <a:headEnd/>
            <a:tailEnd/>
          </a:ln>
          <a:effectLst/>
        </p:spPr>
        <p:txBody>
          <a:bodyPr wrap="none" anchor="ctr"/>
          <a:lstStyle/>
          <a:p>
            <a:pPr algn="ctr"/>
            <a:r>
              <a:rPr lang="ja-JP" altLang="en-US" sz="1200" dirty="0" smtClean="0"/>
              <a:t>体現形</a:t>
            </a:r>
            <a:r>
              <a:rPr lang="ja-JP" altLang="en-US" sz="1200" dirty="0"/>
              <a:t>メタデータ</a:t>
            </a:r>
          </a:p>
          <a:p>
            <a:pPr algn="ctr"/>
            <a:r>
              <a:rPr lang="ja-JP" altLang="en-US" sz="1200" dirty="0"/>
              <a:t>（</a:t>
            </a:r>
            <a:r>
              <a:rPr lang="en-US" altLang="ja-JP" sz="1200" dirty="0"/>
              <a:t>Manifestation</a:t>
            </a:r>
            <a:r>
              <a:rPr lang="ja-JP" altLang="en-US" sz="1200" dirty="0"/>
              <a:t>）</a:t>
            </a:r>
          </a:p>
        </p:txBody>
      </p:sp>
      <p:sp>
        <p:nvSpPr>
          <p:cNvPr id="491532" name="AutoShape 12"/>
          <p:cNvSpPr>
            <a:spLocks noChangeArrowheads="1"/>
          </p:cNvSpPr>
          <p:nvPr/>
        </p:nvSpPr>
        <p:spPr bwMode="auto">
          <a:xfrm>
            <a:off x="2555875" y="5157788"/>
            <a:ext cx="1296988" cy="612775"/>
          </a:xfrm>
          <a:prstGeom prst="flowChartConnector">
            <a:avLst/>
          </a:prstGeom>
          <a:gradFill rotWithShape="1">
            <a:gsLst>
              <a:gs pos="0">
                <a:srgbClr val="99FF99"/>
              </a:gs>
              <a:gs pos="50000">
                <a:schemeClr val="bg1"/>
              </a:gs>
              <a:gs pos="100000">
                <a:srgbClr val="99FF99"/>
              </a:gs>
            </a:gsLst>
            <a:lin ang="5400000" scaled="1"/>
          </a:gradFill>
          <a:ln w="9525">
            <a:solidFill>
              <a:schemeClr val="tx1"/>
            </a:solidFill>
            <a:round/>
            <a:headEnd/>
            <a:tailEnd/>
          </a:ln>
          <a:effectLst/>
        </p:spPr>
        <p:txBody>
          <a:bodyPr wrap="none" anchor="ctr"/>
          <a:lstStyle/>
          <a:p>
            <a:pPr algn="ctr"/>
            <a:r>
              <a:rPr lang="ja-JP" altLang="en-US" sz="1400"/>
              <a:t>個別資料の入手</a:t>
            </a:r>
          </a:p>
          <a:p>
            <a:pPr algn="ctr"/>
            <a:r>
              <a:rPr lang="en-US" altLang="ja-JP" sz="1400"/>
              <a:t>(Obtain)</a:t>
            </a:r>
            <a:endParaRPr lang="en-US" altLang="ja-JP" sz="900"/>
          </a:p>
        </p:txBody>
      </p:sp>
      <p:sp>
        <p:nvSpPr>
          <p:cNvPr id="491533" name="AutoShape 13"/>
          <p:cNvSpPr>
            <a:spLocks noChangeArrowheads="1"/>
          </p:cNvSpPr>
          <p:nvPr/>
        </p:nvSpPr>
        <p:spPr bwMode="auto">
          <a:xfrm>
            <a:off x="3635375" y="1052513"/>
            <a:ext cx="5041900" cy="1081087"/>
          </a:xfrm>
          <a:prstGeom prst="horizontalScroll">
            <a:avLst>
              <a:gd name="adj" fmla="val 12500"/>
            </a:avLst>
          </a:prstGeom>
          <a:gradFill rotWithShape="1">
            <a:gsLst>
              <a:gs pos="0">
                <a:srgbClr val="FFFF66"/>
              </a:gs>
              <a:gs pos="100000">
                <a:schemeClr val="bg1"/>
              </a:gs>
            </a:gsLst>
            <a:lin ang="0" scaled="1"/>
          </a:gradFill>
          <a:ln w="9525">
            <a:solidFill>
              <a:schemeClr val="tx1"/>
            </a:solidFill>
            <a:round/>
            <a:headEnd/>
            <a:tailEnd/>
          </a:ln>
          <a:effectLst/>
        </p:spPr>
        <p:txBody>
          <a:bodyPr wrap="none" anchor="ctr"/>
          <a:lstStyle/>
          <a:p>
            <a:pPr algn="ctr"/>
            <a:r>
              <a:rPr lang="en-US" altLang="ja-JP" sz="1400">
                <a:solidFill>
                  <a:schemeClr val="accent2"/>
                </a:solidFill>
              </a:rPr>
              <a:t>『</a:t>
            </a:r>
            <a:r>
              <a:rPr lang="ja-JP" altLang="en-US" sz="1400">
                <a:solidFill>
                  <a:schemeClr val="accent2"/>
                </a:solidFill>
              </a:rPr>
              <a:t>書誌的記録の機能要件</a:t>
            </a:r>
            <a:br>
              <a:rPr lang="ja-JP" altLang="en-US" sz="1400">
                <a:solidFill>
                  <a:schemeClr val="accent2"/>
                </a:solidFill>
              </a:rPr>
            </a:br>
            <a:r>
              <a:rPr lang="ja-JP" altLang="en-US" sz="1100">
                <a:solidFill>
                  <a:schemeClr val="accent2"/>
                </a:solidFill>
              </a:rPr>
              <a:t>（</a:t>
            </a:r>
            <a:r>
              <a:rPr lang="en-US" altLang="ja-JP" sz="1100">
                <a:solidFill>
                  <a:schemeClr val="accent2"/>
                </a:solidFill>
              </a:rPr>
              <a:t>Functional Requirements for Bibliographic Records</a:t>
            </a:r>
            <a:r>
              <a:rPr lang="ja-JP" altLang="en-US" sz="1100">
                <a:solidFill>
                  <a:schemeClr val="accent2"/>
                </a:solidFill>
              </a:rPr>
              <a:t>：</a:t>
            </a:r>
            <a:r>
              <a:rPr lang="en-US" altLang="ja-JP" sz="1100">
                <a:solidFill>
                  <a:schemeClr val="accent2"/>
                </a:solidFill>
              </a:rPr>
              <a:t>FRBR</a:t>
            </a:r>
            <a:r>
              <a:rPr lang="ja-JP" altLang="en-US" sz="1100">
                <a:solidFill>
                  <a:schemeClr val="accent2"/>
                </a:solidFill>
              </a:rPr>
              <a:t>）</a:t>
            </a:r>
            <a:r>
              <a:rPr lang="en-US" altLang="ja-JP" sz="1400">
                <a:solidFill>
                  <a:schemeClr val="accent2"/>
                </a:solidFill>
              </a:rPr>
              <a:t>』</a:t>
            </a:r>
            <a:br>
              <a:rPr lang="en-US" altLang="ja-JP" sz="1400">
                <a:solidFill>
                  <a:schemeClr val="accent2"/>
                </a:solidFill>
              </a:rPr>
            </a:br>
            <a:r>
              <a:rPr lang="ja-JP" altLang="en-US" sz="1200">
                <a:solidFill>
                  <a:schemeClr val="accent2"/>
                </a:solidFill>
              </a:rPr>
              <a:t>モデルに基づいた資源の管理</a:t>
            </a:r>
          </a:p>
        </p:txBody>
      </p:sp>
      <p:sp>
        <p:nvSpPr>
          <p:cNvPr id="491534" name="AutoShape 14"/>
          <p:cNvSpPr>
            <a:spLocks noChangeArrowheads="1"/>
          </p:cNvSpPr>
          <p:nvPr/>
        </p:nvSpPr>
        <p:spPr bwMode="auto">
          <a:xfrm>
            <a:off x="3852863" y="2490788"/>
            <a:ext cx="1296987" cy="576262"/>
          </a:xfrm>
          <a:prstGeom prst="flowChartMagneticDrum">
            <a:avLst/>
          </a:prstGeom>
          <a:gradFill rotWithShape="1">
            <a:gsLst>
              <a:gs pos="0">
                <a:schemeClr val="bg1"/>
              </a:gs>
              <a:gs pos="100000">
                <a:srgbClr val="FF99CC"/>
              </a:gs>
            </a:gsLst>
            <a:lin ang="0" scaled="1"/>
          </a:gradFill>
          <a:ln w="9525">
            <a:solidFill>
              <a:schemeClr val="tx1"/>
            </a:solidFill>
            <a:round/>
            <a:headEnd/>
            <a:tailEnd/>
          </a:ln>
          <a:effectLst/>
        </p:spPr>
        <p:txBody>
          <a:bodyPr wrap="none" anchor="ctr"/>
          <a:lstStyle/>
          <a:p>
            <a:pPr algn="ctr"/>
            <a:r>
              <a:rPr lang="ja-JP" altLang="en-US" sz="1200"/>
              <a:t>著作メタデータ</a:t>
            </a:r>
          </a:p>
          <a:p>
            <a:pPr algn="ctr"/>
            <a:r>
              <a:rPr lang="ja-JP" altLang="en-US" sz="1200"/>
              <a:t>（</a:t>
            </a:r>
            <a:r>
              <a:rPr lang="en-US" altLang="ja-JP" sz="1200"/>
              <a:t>work</a:t>
            </a:r>
            <a:r>
              <a:rPr lang="ja-JP" altLang="en-US" sz="1200"/>
              <a:t>）</a:t>
            </a:r>
          </a:p>
        </p:txBody>
      </p:sp>
      <p:sp>
        <p:nvSpPr>
          <p:cNvPr id="491535" name="AutoShape 15"/>
          <p:cNvSpPr>
            <a:spLocks noChangeArrowheads="1"/>
          </p:cNvSpPr>
          <p:nvPr/>
        </p:nvSpPr>
        <p:spPr bwMode="auto">
          <a:xfrm>
            <a:off x="5795963" y="2420938"/>
            <a:ext cx="2374900" cy="431800"/>
          </a:xfrm>
          <a:prstGeom prst="wedgeRectCallout">
            <a:avLst>
              <a:gd name="adj1" fmla="val -4880"/>
              <a:gd name="adj2" fmla="val -27574"/>
            </a:avLst>
          </a:prstGeom>
          <a:gradFill rotWithShape="1">
            <a:gsLst>
              <a:gs pos="0">
                <a:srgbClr val="66FFFF"/>
              </a:gs>
              <a:gs pos="50000">
                <a:schemeClr val="bg1"/>
              </a:gs>
              <a:gs pos="100000">
                <a:srgbClr val="66FFFF"/>
              </a:gs>
            </a:gsLst>
            <a:lin ang="5400000" scaled="1"/>
          </a:gradFill>
          <a:ln w="9525">
            <a:solidFill>
              <a:schemeClr val="tx1"/>
            </a:solidFill>
            <a:miter lim="800000"/>
            <a:headEnd/>
            <a:tailEnd/>
          </a:ln>
          <a:effectLst/>
        </p:spPr>
        <p:txBody>
          <a:bodyPr/>
          <a:lstStyle/>
          <a:p>
            <a:r>
              <a:rPr lang="ja-JP" altLang="en-US" sz="1100"/>
              <a:t>・書誌情報（記述メタデータ）</a:t>
            </a:r>
          </a:p>
        </p:txBody>
      </p:sp>
      <p:sp>
        <p:nvSpPr>
          <p:cNvPr id="491536" name="Text Box 16"/>
          <p:cNvSpPr txBox="1">
            <a:spLocks noChangeArrowheads="1"/>
          </p:cNvSpPr>
          <p:nvPr/>
        </p:nvSpPr>
        <p:spPr bwMode="auto">
          <a:xfrm>
            <a:off x="250824" y="6080125"/>
            <a:ext cx="3606795" cy="777875"/>
          </a:xfrm>
          <a:prstGeom prst="rect">
            <a:avLst/>
          </a:prstGeom>
          <a:noFill/>
          <a:ln w="9525">
            <a:noFill/>
            <a:miter lim="800000"/>
            <a:headEnd/>
            <a:tailEnd/>
          </a:ln>
          <a:effectLst/>
        </p:spPr>
        <p:txBody>
          <a:bodyPr wrap="square">
            <a:spAutoFit/>
          </a:bodyPr>
          <a:lstStyle/>
          <a:p>
            <a:pPr>
              <a:spcBef>
                <a:spcPct val="50000"/>
              </a:spcBef>
            </a:pPr>
            <a:r>
              <a:rPr lang="en-US" altLang="ja-JP" sz="1000" dirty="0"/>
              <a:t>【</a:t>
            </a:r>
            <a:r>
              <a:rPr lang="ja-JP" altLang="en-US" sz="1000" dirty="0"/>
              <a:t>参照</a:t>
            </a:r>
            <a:r>
              <a:rPr lang="en-US" altLang="ja-JP" sz="1000" dirty="0"/>
              <a:t>】</a:t>
            </a:r>
            <a:r>
              <a:rPr lang="ja-JP" altLang="en-US" sz="1000" dirty="0"/>
              <a:t>利用者の特性と環境に応じたリソース選択のためのメタデータスキーマモデル（両角彩子</a:t>
            </a:r>
            <a:r>
              <a:rPr lang="en-US" altLang="ja-JP" sz="1000" dirty="0"/>
              <a:t>,</a:t>
            </a:r>
            <a:r>
              <a:rPr lang="ja-JP" altLang="en-US" sz="1000" dirty="0"/>
              <a:t>杉本重雄）</a:t>
            </a:r>
          </a:p>
          <a:p>
            <a:pPr>
              <a:spcBef>
                <a:spcPct val="50000"/>
              </a:spcBef>
            </a:pPr>
            <a:r>
              <a:rPr lang="en-US" altLang="ja-JP" sz="1000" dirty="0"/>
              <a:t>http://www.dl.slis.tsukuba.ac.jp/DLjournal/No_29/2-moro/2-moro.html</a:t>
            </a:r>
          </a:p>
        </p:txBody>
      </p:sp>
      <p:sp>
        <p:nvSpPr>
          <p:cNvPr id="491537" name="AutoShape 17"/>
          <p:cNvSpPr>
            <a:spLocks noChangeArrowheads="1"/>
          </p:cNvSpPr>
          <p:nvPr/>
        </p:nvSpPr>
        <p:spPr bwMode="auto">
          <a:xfrm>
            <a:off x="1258888" y="2781300"/>
            <a:ext cx="792162" cy="360363"/>
          </a:xfrm>
          <a:prstGeom prst="rightArrow">
            <a:avLst>
              <a:gd name="adj1" fmla="val 50000"/>
              <a:gd name="adj2" fmla="val 54956"/>
            </a:avLst>
          </a:prstGeom>
          <a:gradFill rotWithShape="1">
            <a:gsLst>
              <a:gs pos="0">
                <a:srgbClr val="FF99CC"/>
              </a:gs>
              <a:gs pos="100000">
                <a:schemeClr val="bg1"/>
              </a:gs>
            </a:gsLst>
            <a:lin ang="2700000" scaled="1"/>
          </a:gradFill>
          <a:ln w="9525">
            <a:solidFill>
              <a:schemeClr val="tx1"/>
            </a:solidFill>
            <a:miter lim="800000"/>
            <a:headEnd/>
            <a:tailEnd/>
          </a:ln>
          <a:effectLst/>
        </p:spPr>
        <p:txBody>
          <a:bodyPr wrap="none" anchor="ctr"/>
          <a:lstStyle/>
          <a:p>
            <a:endParaRPr lang="ja-JP" altLang="en-US" sz="900"/>
          </a:p>
        </p:txBody>
      </p:sp>
      <p:sp>
        <p:nvSpPr>
          <p:cNvPr id="491538" name="AutoShape 18"/>
          <p:cNvSpPr>
            <a:spLocks noChangeArrowheads="1"/>
          </p:cNvSpPr>
          <p:nvPr/>
        </p:nvSpPr>
        <p:spPr bwMode="auto">
          <a:xfrm>
            <a:off x="6156325" y="5013325"/>
            <a:ext cx="1873250" cy="1584325"/>
          </a:xfrm>
          <a:prstGeom prst="flowChartMagneticDrum">
            <a:avLst/>
          </a:prstGeom>
          <a:gradFill rotWithShape="1">
            <a:gsLst>
              <a:gs pos="0">
                <a:schemeClr val="bg1"/>
              </a:gs>
              <a:gs pos="100000">
                <a:srgbClr val="FF99CC"/>
              </a:gs>
            </a:gsLst>
            <a:lin ang="0" scaled="1"/>
          </a:gradFill>
          <a:ln w="9525">
            <a:solidFill>
              <a:schemeClr val="tx1"/>
            </a:solidFill>
            <a:round/>
            <a:headEnd/>
            <a:tailEnd/>
          </a:ln>
          <a:effectLst/>
        </p:spPr>
        <p:txBody>
          <a:bodyPr wrap="none" anchor="ctr"/>
          <a:lstStyle/>
          <a:p>
            <a:pPr algn="ctr"/>
            <a:r>
              <a:rPr lang="ja-JP" altLang="en-US" sz="1400"/>
              <a:t>個別資料（</a:t>
            </a:r>
            <a:r>
              <a:rPr lang="en-US" altLang="ja-JP" sz="1400"/>
              <a:t>Item</a:t>
            </a:r>
            <a:r>
              <a:rPr lang="ja-JP" altLang="en-US" sz="1400"/>
              <a:t>）</a:t>
            </a:r>
          </a:p>
          <a:p>
            <a:pPr algn="ctr"/>
            <a:r>
              <a:rPr lang="ja-JP" altLang="en-US" sz="900"/>
              <a:t>ウェブ情報</a:t>
            </a:r>
          </a:p>
          <a:p>
            <a:pPr algn="ctr"/>
            <a:r>
              <a:rPr lang="ja-JP" altLang="en-US" sz="900"/>
              <a:t>・ｈｔｍｌ</a:t>
            </a:r>
            <a:r>
              <a:rPr lang="en-US" altLang="ja-JP" sz="900"/>
              <a:t>,xhtml</a:t>
            </a:r>
          </a:p>
          <a:p>
            <a:pPr algn="ctr"/>
            <a:r>
              <a:rPr lang="ja-JP" altLang="en-US" sz="900"/>
              <a:t>・ｐｄｆ</a:t>
            </a:r>
          </a:p>
          <a:p>
            <a:pPr algn="ctr"/>
            <a:r>
              <a:rPr lang="ja-JP" altLang="en-US" sz="900"/>
              <a:t>・動画</a:t>
            </a:r>
            <a:r>
              <a:rPr lang="en-US" altLang="ja-JP" sz="900"/>
              <a:t>(mpg2,…)</a:t>
            </a:r>
          </a:p>
          <a:p>
            <a:pPr algn="ctr"/>
            <a:r>
              <a:rPr lang="ja-JP" altLang="en-US" sz="900"/>
              <a:t>・画像</a:t>
            </a:r>
            <a:r>
              <a:rPr lang="en-US" altLang="ja-JP" sz="900"/>
              <a:t>(jpeg,jpeg2000,…)</a:t>
            </a:r>
          </a:p>
          <a:p>
            <a:pPr algn="ctr"/>
            <a:r>
              <a:rPr lang="ja-JP" altLang="en-US" sz="900"/>
              <a:t>・音声</a:t>
            </a:r>
            <a:r>
              <a:rPr lang="en-US" altLang="ja-JP" sz="900"/>
              <a:t>(mp3,aac,…)</a:t>
            </a:r>
          </a:p>
          <a:p>
            <a:pPr algn="ctr"/>
            <a:r>
              <a:rPr lang="ja-JP" altLang="en-US" sz="900"/>
              <a:t>・各種電子書籍</a:t>
            </a:r>
          </a:p>
          <a:p>
            <a:pPr algn="ctr"/>
            <a:r>
              <a:rPr lang="ja-JP" altLang="en-US" sz="900"/>
              <a:t>フォーマット</a:t>
            </a:r>
            <a:r>
              <a:rPr lang="en-US" altLang="ja-JP" sz="900"/>
              <a:t>(text,)</a:t>
            </a:r>
          </a:p>
          <a:p>
            <a:pPr algn="ctr"/>
            <a:endParaRPr lang="en-US" altLang="ja-JP" sz="800"/>
          </a:p>
        </p:txBody>
      </p:sp>
      <p:sp>
        <p:nvSpPr>
          <p:cNvPr id="491539" name="AutoShape 19"/>
          <p:cNvSpPr>
            <a:spLocks noChangeArrowheads="1"/>
          </p:cNvSpPr>
          <p:nvPr/>
        </p:nvSpPr>
        <p:spPr bwMode="auto">
          <a:xfrm>
            <a:off x="4427538" y="5084763"/>
            <a:ext cx="1439862" cy="792162"/>
          </a:xfrm>
          <a:prstGeom prst="flowChartMultidocument">
            <a:avLst/>
          </a:prstGeom>
          <a:gradFill rotWithShape="1">
            <a:gsLst>
              <a:gs pos="0">
                <a:schemeClr val="bg1"/>
              </a:gs>
              <a:gs pos="100000">
                <a:srgbClr val="FF99CC"/>
              </a:gs>
            </a:gsLst>
            <a:lin ang="0" scaled="1"/>
          </a:gradFill>
          <a:ln w="9525">
            <a:solidFill>
              <a:schemeClr val="tx1"/>
            </a:solidFill>
            <a:miter lim="800000"/>
            <a:headEnd/>
            <a:tailEnd/>
          </a:ln>
          <a:effectLst/>
        </p:spPr>
        <p:txBody>
          <a:bodyPr wrap="none" anchor="ctr"/>
          <a:lstStyle/>
          <a:p>
            <a:pPr algn="ctr"/>
            <a:r>
              <a:rPr lang="ja-JP" altLang="en-US" sz="1400" dirty="0"/>
              <a:t>個別資料（</a:t>
            </a:r>
            <a:r>
              <a:rPr lang="en-US" altLang="ja-JP" sz="1400" dirty="0"/>
              <a:t>Item</a:t>
            </a:r>
            <a:r>
              <a:rPr lang="ja-JP" altLang="en-US" sz="1400" dirty="0"/>
              <a:t>）</a:t>
            </a:r>
          </a:p>
          <a:p>
            <a:pPr algn="ctr"/>
            <a:r>
              <a:rPr lang="ja-JP" altLang="en-US" sz="1100" dirty="0"/>
              <a:t>単行本・文庫本</a:t>
            </a:r>
          </a:p>
        </p:txBody>
      </p:sp>
      <p:sp>
        <p:nvSpPr>
          <p:cNvPr id="491540" name="AutoShape 20"/>
          <p:cNvSpPr>
            <a:spLocks noChangeArrowheads="1"/>
          </p:cNvSpPr>
          <p:nvPr/>
        </p:nvSpPr>
        <p:spPr bwMode="auto">
          <a:xfrm>
            <a:off x="5148263" y="5876925"/>
            <a:ext cx="936625" cy="981075"/>
          </a:xfrm>
          <a:prstGeom prst="flowChartMagneticTape">
            <a:avLst/>
          </a:prstGeom>
          <a:gradFill rotWithShape="1">
            <a:gsLst>
              <a:gs pos="0">
                <a:schemeClr val="bg1"/>
              </a:gs>
              <a:gs pos="100000">
                <a:srgbClr val="FF99CC"/>
              </a:gs>
            </a:gsLst>
            <a:lin ang="0" scaled="1"/>
          </a:gradFill>
          <a:ln w="9525">
            <a:solidFill>
              <a:schemeClr val="tx1"/>
            </a:solidFill>
            <a:miter lim="800000"/>
            <a:headEnd/>
            <a:tailEnd/>
          </a:ln>
          <a:effectLst/>
        </p:spPr>
        <p:txBody>
          <a:bodyPr wrap="none" anchor="ctr"/>
          <a:lstStyle/>
          <a:p>
            <a:pPr algn="ctr"/>
            <a:r>
              <a:rPr lang="ja-JP" altLang="en-US" sz="1400" dirty="0"/>
              <a:t>個別資料（</a:t>
            </a:r>
            <a:r>
              <a:rPr lang="en-US" altLang="ja-JP" sz="1400" dirty="0"/>
              <a:t>Item</a:t>
            </a:r>
            <a:r>
              <a:rPr lang="ja-JP" altLang="en-US" sz="1400" dirty="0"/>
              <a:t>）</a:t>
            </a:r>
          </a:p>
          <a:p>
            <a:pPr algn="ctr"/>
            <a:r>
              <a:rPr lang="ja-JP" altLang="en-US" sz="1100" dirty="0"/>
              <a:t>パッケージ</a:t>
            </a:r>
          </a:p>
          <a:p>
            <a:pPr algn="ctr"/>
            <a:r>
              <a:rPr lang="ja-JP" altLang="en-US" sz="1100" dirty="0"/>
              <a:t>（</a:t>
            </a:r>
            <a:r>
              <a:rPr lang="en-US" altLang="ja-JP" sz="1100" dirty="0"/>
              <a:t>DVD</a:t>
            </a:r>
            <a:r>
              <a:rPr lang="ja-JP" altLang="en-US" sz="1100" dirty="0" err="1"/>
              <a:t>、</a:t>
            </a:r>
            <a:r>
              <a:rPr lang="en-US" altLang="ja-JP" sz="1100" dirty="0"/>
              <a:t>CD</a:t>
            </a:r>
            <a:r>
              <a:rPr lang="ja-JP" altLang="en-US" sz="1100" dirty="0"/>
              <a:t>等）</a:t>
            </a:r>
          </a:p>
          <a:p>
            <a:pPr algn="ctr"/>
            <a:endParaRPr lang="en-US" altLang="ja-JP" sz="1100" dirty="0"/>
          </a:p>
        </p:txBody>
      </p:sp>
      <p:sp>
        <p:nvSpPr>
          <p:cNvPr id="491541" name="AutoShape 21"/>
          <p:cNvSpPr>
            <a:spLocks noChangeArrowheads="1"/>
          </p:cNvSpPr>
          <p:nvPr/>
        </p:nvSpPr>
        <p:spPr bwMode="auto">
          <a:xfrm>
            <a:off x="539750" y="1196975"/>
            <a:ext cx="1331913" cy="720725"/>
          </a:xfrm>
          <a:prstGeom prst="cloudCallout">
            <a:avLst>
              <a:gd name="adj1" fmla="val 54769"/>
              <a:gd name="adj2" fmla="val 139866"/>
            </a:avLst>
          </a:prstGeom>
          <a:gradFill rotWithShape="1">
            <a:gsLst>
              <a:gs pos="0">
                <a:schemeClr val="bg1"/>
              </a:gs>
              <a:gs pos="100000">
                <a:srgbClr val="FFCC99"/>
              </a:gs>
            </a:gsLst>
            <a:path path="rect">
              <a:fillToRect l="50000" t="50000" r="50000" b="50000"/>
            </a:path>
          </a:gradFill>
          <a:ln w="9525">
            <a:solidFill>
              <a:schemeClr val="tx1"/>
            </a:solidFill>
            <a:round/>
            <a:headEnd/>
            <a:tailEnd/>
          </a:ln>
          <a:effectLst/>
        </p:spPr>
        <p:txBody>
          <a:bodyPr wrap="none"/>
          <a:lstStyle/>
          <a:p>
            <a:pPr algn="ctr"/>
            <a:r>
              <a:rPr lang="ja-JP" altLang="en-US" sz="1200"/>
              <a:t>ワンストップ</a:t>
            </a:r>
          </a:p>
          <a:p>
            <a:pPr algn="ctr"/>
            <a:r>
              <a:rPr lang="ja-JP" altLang="en-US" sz="1200"/>
              <a:t>サービス</a:t>
            </a:r>
          </a:p>
        </p:txBody>
      </p:sp>
      <p:sp>
        <p:nvSpPr>
          <p:cNvPr id="491542" name="AutoShape 22"/>
          <p:cNvSpPr>
            <a:spLocks noChangeArrowheads="1"/>
          </p:cNvSpPr>
          <p:nvPr/>
        </p:nvSpPr>
        <p:spPr bwMode="auto">
          <a:xfrm>
            <a:off x="5940425" y="2997200"/>
            <a:ext cx="2376488" cy="719138"/>
          </a:xfrm>
          <a:prstGeom prst="wedgeRectCallout">
            <a:avLst>
              <a:gd name="adj1" fmla="val -1569"/>
              <a:gd name="adj2" fmla="val -10046"/>
            </a:avLst>
          </a:prstGeom>
          <a:gradFill rotWithShape="1">
            <a:gsLst>
              <a:gs pos="0">
                <a:srgbClr val="66FFFF"/>
              </a:gs>
              <a:gs pos="50000">
                <a:schemeClr val="bg1"/>
              </a:gs>
              <a:gs pos="100000">
                <a:srgbClr val="66FFFF"/>
              </a:gs>
            </a:gsLst>
            <a:lin ang="5400000" scaled="1"/>
          </a:gradFill>
          <a:ln w="9525">
            <a:solidFill>
              <a:schemeClr val="tx1"/>
            </a:solidFill>
            <a:miter lim="800000"/>
            <a:headEnd/>
            <a:tailEnd/>
          </a:ln>
          <a:effectLst/>
        </p:spPr>
        <p:txBody>
          <a:bodyPr/>
          <a:lstStyle/>
          <a:p>
            <a:endParaRPr lang="ja-JP" altLang="ja-JP" sz="1100"/>
          </a:p>
        </p:txBody>
      </p:sp>
      <p:sp>
        <p:nvSpPr>
          <p:cNvPr id="491543" name="AutoShape 23"/>
          <p:cNvSpPr>
            <a:spLocks noChangeArrowheads="1"/>
          </p:cNvSpPr>
          <p:nvPr/>
        </p:nvSpPr>
        <p:spPr bwMode="auto">
          <a:xfrm>
            <a:off x="755650" y="4071942"/>
            <a:ext cx="1512888" cy="1517646"/>
          </a:xfrm>
          <a:prstGeom prst="curvedRightArrow">
            <a:avLst>
              <a:gd name="adj1" fmla="val 13177"/>
              <a:gd name="adj2" fmla="val 41739"/>
              <a:gd name="adj3" fmla="val 35259"/>
            </a:avLst>
          </a:prstGeom>
          <a:gradFill rotWithShape="1">
            <a:gsLst>
              <a:gs pos="0">
                <a:schemeClr val="bg1"/>
              </a:gs>
              <a:gs pos="100000">
                <a:srgbClr val="FF99CC"/>
              </a:gs>
            </a:gsLst>
            <a:lin ang="0" scaled="1"/>
          </a:gradFill>
          <a:ln w="9525">
            <a:solidFill>
              <a:schemeClr val="tx1"/>
            </a:solidFill>
            <a:miter lim="800000"/>
            <a:headEnd/>
            <a:tailEnd/>
          </a:ln>
          <a:effectLst/>
        </p:spPr>
        <p:txBody>
          <a:bodyPr wrap="none" anchor="ctr"/>
          <a:lstStyle/>
          <a:p>
            <a:endParaRPr lang="ja-JP" altLang="en-US" sz="900"/>
          </a:p>
        </p:txBody>
      </p:sp>
      <p:sp>
        <p:nvSpPr>
          <p:cNvPr id="491544" name="AutoShape 24"/>
          <p:cNvSpPr>
            <a:spLocks noChangeArrowheads="1"/>
          </p:cNvSpPr>
          <p:nvPr/>
        </p:nvSpPr>
        <p:spPr bwMode="auto">
          <a:xfrm>
            <a:off x="5795963" y="3068638"/>
            <a:ext cx="2376487" cy="719137"/>
          </a:xfrm>
          <a:prstGeom prst="wedgeRectCallout">
            <a:avLst>
              <a:gd name="adj1" fmla="val -1569"/>
              <a:gd name="adj2" fmla="val -10046"/>
            </a:avLst>
          </a:prstGeom>
          <a:gradFill rotWithShape="1">
            <a:gsLst>
              <a:gs pos="0">
                <a:srgbClr val="66FFFF"/>
              </a:gs>
              <a:gs pos="50000">
                <a:schemeClr val="bg1"/>
              </a:gs>
              <a:gs pos="100000">
                <a:srgbClr val="66FFFF"/>
              </a:gs>
            </a:gsLst>
            <a:lin ang="5400000" scaled="1"/>
          </a:gradFill>
          <a:ln w="9525">
            <a:solidFill>
              <a:schemeClr val="tx1"/>
            </a:solidFill>
            <a:miter lim="800000"/>
            <a:headEnd/>
            <a:tailEnd/>
          </a:ln>
          <a:effectLst/>
        </p:spPr>
        <p:txBody>
          <a:bodyPr/>
          <a:lstStyle/>
          <a:p>
            <a:r>
              <a:rPr lang="ja-JP" altLang="en-US" sz="1100"/>
              <a:t>・言語、利用対象者</a:t>
            </a:r>
          </a:p>
          <a:p>
            <a:r>
              <a:rPr lang="ja-JP" altLang="en-US" sz="1100"/>
              <a:t>・表現形式（冊子体、テキスト、動画、静止画、音声）</a:t>
            </a:r>
          </a:p>
        </p:txBody>
      </p:sp>
      <p:sp>
        <p:nvSpPr>
          <p:cNvPr id="491545" name="AutoShape 25"/>
          <p:cNvSpPr>
            <a:spLocks noChangeArrowheads="1"/>
          </p:cNvSpPr>
          <p:nvPr/>
        </p:nvSpPr>
        <p:spPr bwMode="auto">
          <a:xfrm>
            <a:off x="5940425" y="3860800"/>
            <a:ext cx="2447925" cy="792163"/>
          </a:xfrm>
          <a:prstGeom prst="wedgeRectCallout">
            <a:avLst>
              <a:gd name="adj1" fmla="val -4542"/>
              <a:gd name="adj2" fmla="val -9519"/>
            </a:avLst>
          </a:prstGeom>
          <a:gradFill rotWithShape="1">
            <a:gsLst>
              <a:gs pos="0">
                <a:srgbClr val="66FFFF"/>
              </a:gs>
              <a:gs pos="50000">
                <a:schemeClr val="bg1"/>
              </a:gs>
              <a:gs pos="100000">
                <a:srgbClr val="66FFFF"/>
              </a:gs>
            </a:gsLst>
            <a:lin ang="5400000" scaled="1"/>
          </a:gradFill>
          <a:ln w="9525">
            <a:solidFill>
              <a:schemeClr val="tx1"/>
            </a:solidFill>
            <a:miter lim="800000"/>
            <a:headEnd/>
            <a:tailEnd/>
          </a:ln>
          <a:effectLst/>
        </p:spPr>
        <p:txBody>
          <a:bodyPr/>
          <a:lstStyle/>
          <a:p>
            <a:endParaRPr lang="ja-JP" altLang="ja-JP" sz="1100" b="1"/>
          </a:p>
        </p:txBody>
      </p:sp>
      <p:sp>
        <p:nvSpPr>
          <p:cNvPr id="491546" name="AutoShape 26"/>
          <p:cNvSpPr>
            <a:spLocks noChangeArrowheads="1"/>
          </p:cNvSpPr>
          <p:nvPr/>
        </p:nvSpPr>
        <p:spPr bwMode="auto">
          <a:xfrm>
            <a:off x="5795963" y="3933825"/>
            <a:ext cx="2447925" cy="792163"/>
          </a:xfrm>
          <a:prstGeom prst="wedgeRectCallout">
            <a:avLst>
              <a:gd name="adj1" fmla="val -1556"/>
              <a:gd name="adj2" fmla="val -9519"/>
            </a:avLst>
          </a:prstGeom>
          <a:gradFill rotWithShape="1">
            <a:gsLst>
              <a:gs pos="0">
                <a:srgbClr val="66FFFF"/>
              </a:gs>
              <a:gs pos="50000">
                <a:schemeClr val="bg1"/>
              </a:gs>
              <a:gs pos="100000">
                <a:srgbClr val="66FFFF"/>
              </a:gs>
            </a:gsLst>
            <a:lin ang="5400000" scaled="1"/>
          </a:gradFill>
          <a:ln w="9525">
            <a:solidFill>
              <a:schemeClr val="tx1"/>
            </a:solidFill>
            <a:miter lim="800000"/>
            <a:headEnd/>
            <a:tailEnd/>
          </a:ln>
          <a:effectLst/>
        </p:spPr>
        <p:txBody>
          <a:bodyPr/>
          <a:lstStyle/>
          <a:p>
            <a:r>
              <a:rPr lang="ja-JP" altLang="en-US" sz="1100"/>
              <a:t>・デジタル化形式（</a:t>
            </a:r>
            <a:r>
              <a:rPr lang="en-US" altLang="ja-JP" sz="1100"/>
              <a:t>text</a:t>
            </a:r>
            <a:r>
              <a:rPr lang="ja-JP" altLang="en-US" sz="1100"/>
              <a:t>、</a:t>
            </a:r>
            <a:r>
              <a:rPr lang="en-US" altLang="ja-JP" sz="1100"/>
              <a:t>html</a:t>
            </a:r>
            <a:r>
              <a:rPr lang="ja-JP" altLang="en-US" sz="1100"/>
              <a:t>、</a:t>
            </a:r>
            <a:r>
              <a:rPr lang="en-US" altLang="ja-JP" sz="1100"/>
              <a:t>PDF</a:t>
            </a:r>
            <a:r>
              <a:rPr lang="ja-JP" altLang="en-US" sz="1100"/>
              <a:t>、</a:t>
            </a:r>
            <a:r>
              <a:rPr lang="en-US" altLang="ja-JP" sz="1100"/>
              <a:t>XMDF</a:t>
            </a:r>
            <a:r>
              <a:rPr lang="ja-JP" altLang="en-US" sz="1100"/>
              <a:t>、</a:t>
            </a:r>
            <a:r>
              <a:rPr lang="en-US" altLang="ja-JP" sz="1100"/>
              <a:t>eBook</a:t>
            </a:r>
            <a:r>
              <a:rPr lang="ja-JP" altLang="en-US" sz="1100"/>
              <a:t>形式、</a:t>
            </a:r>
            <a:r>
              <a:rPr lang="en-US" altLang="ja-JP" sz="1100"/>
              <a:t>MP3</a:t>
            </a:r>
            <a:r>
              <a:rPr lang="ja-JP" altLang="en-US" sz="1100"/>
              <a:t>、</a:t>
            </a:r>
            <a:r>
              <a:rPr lang="en-US" altLang="ja-JP" sz="1100"/>
              <a:t>AAC</a:t>
            </a:r>
            <a:r>
              <a:rPr lang="ja-JP" altLang="en-US" sz="1100"/>
              <a:t>、</a:t>
            </a:r>
            <a:r>
              <a:rPr lang="en-US" altLang="ja-JP" sz="1100"/>
              <a:t>WMA</a:t>
            </a:r>
            <a:r>
              <a:rPr lang="ja-JP" altLang="en-US" sz="1100"/>
              <a:t>形式）、アクセス条件</a:t>
            </a:r>
          </a:p>
          <a:p>
            <a:r>
              <a:rPr lang="ja-JP" altLang="en-US" sz="1100" b="1"/>
              <a:t>・所在場所</a:t>
            </a:r>
          </a:p>
        </p:txBody>
      </p:sp>
      <p:sp>
        <p:nvSpPr>
          <p:cNvPr id="491547" name="Rectangle 27"/>
          <p:cNvSpPr>
            <a:spLocks noChangeArrowheads="1"/>
          </p:cNvSpPr>
          <p:nvPr/>
        </p:nvSpPr>
        <p:spPr bwMode="auto">
          <a:xfrm>
            <a:off x="250825" y="0"/>
            <a:ext cx="1152525" cy="360363"/>
          </a:xfrm>
          <a:prstGeom prst="rect">
            <a:avLst/>
          </a:prstGeom>
          <a:noFill/>
          <a:ln w="9525">
            <a:solidFill>
              <a:srgbClr val="FF0000"/>
            </a:solidFill>
            <a:miter lim="800000"/>
            <a:headEnd/>
            <a:tailEnd/>
          </a:ln>
          <a:effectLst/>
        </p:spPr>
        <p:txBody>
          <a:bodyPr wrap="none" anchor="ctr"/>
          <a:lstStyle/>
          <a:p>
            <a:pPr algn="ctr"/>
            <a:r>
              <a:rPr lang="ja-JP" altLang="en-US" dirty="0" smtClean="0">
                <a:solidFill>
                  <a:srgbClr val="FF0000"/>
                </a:solidFill>
              </a:rPr>
              <a:t>参考</a:t>
            </a:r>
            <a:endParaRPr lang="ja-JP" altLang="en-US" dirty="0">
              <a:solidFill>
                <a:srgbClr val="FF0000"/>
              </a:solidFill>
            </a:endParaRPr>
          </a:p>
        </p:txBody>
      </p:sp>
      <p:sp>
        <p:nvSpPr>
          <p:cNvPr id="28" name="AutoShape 27"/>
          <p:cNvSpPr>
            <a:spLocks noChangeArrowheads="1"/>
          </p:cNvSpPr>
          <p:nvPr/>
        </p:nvSpPr>
        <p:spPr bwMode="auto">
          <a:xfrm>
            <a:off x="8072462" y="5357826"/>
            <a:ext cx="1071538" cy="285752"/>
          </a:xfrm>
          <a:prstGeom prst="wedgeRoundRectCallout">
            <a:avLst>
              <a:gd name="adj1" fmla="val -56983"/>
              <a:gd name="adj2" fmla="val 140208"/>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1200" dirty="0" smtClean="0">
                <a:solidFill>
                  <a:srgbClr val="0000FF"/>
                </a:solidFill>
              </a:rPr>
              <a:t>個体情報</a:t>
            </a:r>
            <a:endParaRPr lang="ja-JP" altLang="en-US" sz="1200" dirty="0">
              <a:solidFill>
                <a:srgbClr val="0000FF"/>
              </a:solidFill>
            </a:endParaRPr>
          </a:p>
        </p:txBody>
      </p:sp>
      <p:sp>
        <p:nvSpPr>
          <p:cNvPr id="31" name="スライド番号プレースホルダ 30"/>
          <p:cNvSpPr>
            <a:spLocks noGrp="1"/>
          </p:cNvSpPr>
          <p:nvPr>
            <p:ph type="sldNum" sz="quarter" idx="15"/>
          </p:nvPr>
        </p:nvSpPr>
        <p:spPr/>
        <p:txBody>
          <a:bodyPr/>
          <a:lstStyle/>
          <a:p>
            <a:pPr>
              <a:defRPr/>
            </a:pPr>
            <a:fld id="{8F9B926E-BC0B-409E-8F4F-491A1AB00D14}" type="slidenum">
              <a:rPr lang="en-US" altLang="ja-JP" smtClean="0"/>
              <a:pPr>
                <a:defRPr/>
              </a:pPr>
              <a:t>15</a:t>
            </a:fld>
            <a:endParaRPr lang="en-US" altLang="ja-JP"/>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5" name="Rectangle 7"/>
          <p:cNvSpPr>
            <a:spLocks noGrp="1" noChangeArrowheads="1"/>
          </p:cNvSpPr>
          <p:nvPr>
            <p:ph type="title"/>
          </p:nvPr>
        </p:nvSpPr>
        <p:spPr>
          <a:xfrm>
            <a:off x="250825" y="188913"/>
            <a:ext cx="8569325" cy="863600"/>
          </a:xfrm>
        </p:spPr>
        <p:txBody>
          <a:bodyPr>
            <a:normAutofit fontScale="90000"/>
          </a:bodyPr>
          <a:lstStyle/>
          <a:p>
            <a:pPr algn="ctr"/>
            <a:r>
              <a:rPr lang="ja-JP" altLang="en-US" sz="2800">
                <a:latin typeface="HG丸ｺﾞｼｯｸM-PRO" pitchFamily="50" charset="-128"/>
                <a:ea typeface="HG丸ｺﾞｼｯｸM-PRO" pitchFamily="50" charset="-128"/>
              </a:rPr>
              <a:t>利用者の特性や環境に応じた情報の選択</a:t>
            </a:r>
            <a:br>
              <a:rPr lang="ja-JP" altLang="en-US" sz="2800">
                <a:latin typeface="HG丸ｺﾞｼｯｸM-PRO" pitchFamily="50" charset="-128"/>
                <a:ea typeface="HG丸ｺﾞｼｯｸM-PRO" pitchFamily="50" charset="-128"/>
              </a:rPr>
            </a:br>
            <a:r>
              <a:rPr lang="ja-JP" altLang="en-US" sz="2800">
                <a:latin typeface="HG丸ｺﾞｼｯｸM-PRO" pitchFamily="50" charset="-128"/>
                <a:ea typeface="HG丸ｺﾞｼｯｸM-PRO" pitchFamily="50" charset="-128"/>
              </a:rPr>
              <a:t>＜マイポータル機能＞</a:t>
            </a:r>
          </a:p>
        </p:txBody>
      </p:sp>
      <p:sp>
        <p:nvSpPr>
          <p:cNvPr id="493570" name="Rectangle 2"/>
          <p:cNvSpPr>
            <a:spLocks noChangeArrowheads="1"/>
          </p:cNvSpPr>
          <p:nvPr/>
        </p:nvSpPr>
        <p:spPr bwMode="auto">
          <a:xfrm>
            <a:off x="4643438" y="4221163"/>
            <a:ext cx="3671887" cy="1223962"/>
          </a:xfrm>
          <a:prstGeom prst="rect">
            <a:avLst/>
          </a:prstGeom>
          <a:gradFill rotWithShape="1">
            <a:gsLst>
              <a:gs pos="0">
                <a:srgbClr val="0099FF"/>
              </a:gs>
              <a:gs pos="50000">
                <a:schemeClr val="bg1"/>
              </a:gs>
              <a:gs pos="100000">
                <a:srgbClr val="0099FF"/>
              </a:gs>
            </a:gsLst>
            <a:lin ang="0" scaled="1"/>
          </a:gradFill>
          <a:ln w="9525">
            <a:solidFill>
              <a:schemeClr val="tx1"/>
            </a:solidFill>
            <a:miter lim="800000"/>
            <a:headEnd/>
            <a:tailEnd/>
          </a:ln>
          <a:effectLst/>
        </p:spPr>
        <p:txBody>
          <a:bodyPr wrap="none" anchor="ctr"/>
          <a:lstStyle/>
          <a:p>
            <a:endParaRPr lang="ja-JP" altLang="en-US" sz="900"/>
          </a:p>
        </p:txBody>
      </p:sp>
      <p:sp>
        <p:nvSpPr>
          <p:cNvPr id="493571" name="Rectangle 3"/>
          <p:cNvSpPr>
            <a:spLocks noChangeArrowheads="1"/>
          </p:cNvSpPr>
          <p:nvPr/>
        </p:nvSpPr>
        <p:spPr bwMode="auto">
          <a:xfrm>
            <a:off x="4500563" y="4365625"/>
            <a:ext cx="3671887" cy="1223963"/>
          </a:xfrm>
          <a:prstGeom prst="rect">
            <a:avLst/>
          </a:prstGeom>
          <a:gradFill rotWithShape="1">
            <a:gsLst>
              <a:gs pos="0">
                <a:srgbClr val="0099FF"/>
              </a:gs>
              <a:gs pos="50000">
                <a:schemeClr val="bg1"/>
              </a:gs>
              <a:gs pos="100000">
                <a:srgbClr val="0099FF"/>
              </a:gs>
            </a:gsLst>
            <a:lin ang="0" scaled="1"/>
          </a:gradFill>
          <a:ln w="9525">
            <a:solidFill>
              <a:schemeClr val="tx1"/>
            </a:solidFill>
            <a:miter lim="800000"/>
            <a:headEnd/>
            <a:tailEnd/>
          </a:ln>
          <a:effectLst/>
        </p:spPr>
        <p:txBody>
          <a:bodyPr wrap="none"/>
          <a:lstStyle/>
          <a:p>
            <a:pPr algn="ctr"/>
            <a:r>
              <a:rPr lang="ja-JP" altLang="en-US" sz="1200"/>
              <a:t>所蔵サイト</a:t>
            </a:r>
          </a:p>
        </p:txBody>
      </p:sp>
      <p:sp>
        <p:nvSpPr>
          <p:cNvPr id="493572" name="Rectangle 4"/>
          <p:cNvSpPr>
            <a:spLocks noChangeArrowheads="1"/>
          </p:cNvSpPr>
          <p:nvPr/>
        </p:nvSpPr>
        <p:spPr bwMode="auto">
          <a:xfrm>
            <a:off x="1116013" y="1341438"/>
            <a:ext cx="1944687" cy="1798637"/>
          </a:xfrm>
          <a:prstGeom prst="rect">
            <a:avLst/>
          </a:prstGeom>
          <a:gradFill rotWithShape="1">
            <a:gsLst>
              <a:gs pos="0">
                <a:srgbClr val="FF99CC"/>
              </a:gs>
              <a:gs pos="50000">
                <a:schemeClr val="bg1"/>
              </a:gs>
              <a:gs pos="100000">
                <a:srgbClr val="FF99CC"/>
              </a:gs>
            </a:gsLst>
            <a:lin ang="0" scaled="1"/>
          </a:gradFill>
          <a:ln w="9525">
            <a:solidFill>
              <a:schemeClr val="tx1"/>
            </a:solidFill>
            <a:miter lim="800000"/>
            <a:headEnd/>
            <a:tailEnd/>
          </a:ln>
          <a:effectLst/>
        </p:spPr>
        <p:txBody>
          <a:bodyPr wrap="none" anchor="ctr"/>
          <a:lstStyle/>
          <a:p>
            <a:endParaRPr lang="ja-JP" altLang="en-US" sz="900"/>
          </a:p>
        </p:txBody>
      </p:sp>
      <p:sp>
        <p:nvSpPr>
          <p:cNvPr id="493573" name="Rectangle 5"/>
          <p:cNvSpPr>
            <a:spLocks noChangeArrowheads="1"/>
          </p:cNvSpPr>
          <p:nvPr/>
        </p:nvSpPr>
        <p:spPr bwMode="auto">
          <a:xfrm>
            <a:off x="1258888" y="4149725"/>
            <a:ext cx="1944687" cy="1798638"/>
          </a:xfrm>
          <a:prstGeom prst="rect">
            <a:avLst/>
          </a:prstGeom>
          <a:gradFill rotWithShape="1">
            <a:gsLst>
              <a:gs pos="0">
                <a:srgbClr val="FF99CC"/>
              </a:gs>
              <a:gs pos="50000">
                <a:schemeClr val="bg1"/>
              </a:gs>
              <a:gs pos="100000">
                <a:srgbClr val="FF99CC"/>
              </a:gs>
            </a:gsLst>
            <a:lin ang="0" scaled="1"/>
          </a:gradFill>
          <a:ln w="9525">
            <a:solidFill>
              <a:schemeClr val="tx1"/>
            </a:solidFill>
            <a:miter lim="800000"/>
            <a:headEnd/>
            <a:tailEnd/>
          </a:ln>
          <a:effectLst/>
        </p:spPr>
        <p:txBody>
          <a:bodyPr wrap="none" anchor="ctr"/>
          <a:lstStyle/>
          <a:p>
            <a:endParaRPr lang="ja-JP" altLang="en-US" sz="900"/>
          </a:p>
        </p:txBody>
      </p:sp>
      <p:sp>
        <p:nvSpPr>
          <p:cNvPr id="493574" name="Rectangle 6"/>
          <p:cNvSpPr>
            <a:spLocks noChangeArrowheads="1"/>
          </p:cNvSpPr>
          <p:nvPr/>
        </p:nvSpPr>
        <p:spPr bwMode="auto">
          <a:xfrm>
            <a:off x="4500563" y="1484313"/>
            <a:ext cx="3025775" cy="2305050"/>
          </a:xfrm>
          <a:prstGeom prst="rect">
            <a:avLst/>
          </a:prstGeom>
          <a:gradFill rotWithShape="1">
            <a:gsLst>
              <a:gs pos="0">
                <a:srgbClr val="99FF99"/>
              </a:gs>
              <a:gs pos="50000">
                <a:schemeClr val="bg1"/>
              </a:gs>
              <a:gs pos="100000">
                <a:srgbClr val="99FF99"/>
              </a:gs>
            </a:gsLst>
            <a:lin ang="0" scaled="1"/>
          </a:gradFill>
          <a:ln w="9525">
            <a:solidFill>
              <a:schemeClr val="tx1"/>
            </a:solidFill>
            <a:miter lim="800000"/>
            <a:headEnd/>
            <a:tailEnd/>
          </a:ln>
          <a:effectLst/>
        </p:spPr>
        <p:txBody>
          <a:bodyPr wrap="none"/>
          <a:lstStyle/>
          <a:p>
            <a:pPr algn="ctr"/>
            <a:r>
              <a:rPr lang="ja-JP" altLang="en-US" sz="1100"/>
              <a:t>メタデータ検索</a:t>
            </a:r>
          </a:p>
        </p:txBody>
      </p:sp>
      <p:pic>
        <p:nvPicPr>
          <p:cNvPr id="493576" name="Picture 8" descr="MCj02320470000[1]"/>
          <p:cNvPicPr>
            <a:picLocks noChangeAspect="1" noChangeArrowheads="1"/>
          </p:cNvPicPr>
          <p:nvPr/>
        </p:nvPicPr>
        <p:blipFill>
          <a:blip r:embed="rId3" cstate="print"/>
          <a:srcRect/>
          <a:stretch>
            <a:fillRect/>
          </a:stretch>
        </p:blipFill>
        <p:spPr bwMode="auto">
          <a:xfrm>
            <a:off x="323850" y="3068638"/>
            <a:ext cx="733425" cy="688975"/>
          </a:xfrm>
          <a:prstGeom prst="rect">
            <a:avLst/>
          </a:prstGeom>
          <a:noFill/>
        </p:spPr>
      </p:pic>
      <p:sp>
        <p:nvSpPr>
          <p:cNvPr id="493577" name="Text Box 9"/>
          <p:cNvSpPr txBox="1">
            <a:spLocks noChangeArrowheads="1"/>
          </p:cNvSpPr>
          <p:nvPr/>
        </p:nvSpPr>
        <p:spPr bwMode="auto">
          <a:xfrm>
            <a:off x="323850" y="2781300"/>
            <a:ext cx="741363" cy="244475"/>
          </a:xfrm>
          <a:prstGeom prst="rect">
            <a:avLst/>
          </a:prstGeom>
          <a:noFill/>
          <a:ln w="19050">
            <a:noFill/>
            <a:miter lim="800000"/>
            <a:headEnd/>
            <a:tailEnd/>
          </a:ln>
          <a:effectLst/>
        </p:spPr>
        <p:txBody>
          <a:bodyPr>
            <a:spAutoFit/>
          </a:bodyPr>
          <a:lstStyle/>
          <a:p>
            <a:pPr>
              <a:spcBef>
                <a:spcPct val="50000"/>
              </a:spcBef>
            </a:pPr>
            <a:r>
              <a:rPr lang="ja-JP" altLang="en-US" sz="1000" b="1"/>
              <a:t>ユーザ</a:t>
            </a:r>
          </a:p>
        </p:txBody>
      </p:sp>
      <p:sp>
        <p:nvSpPr>
          <p:cNvPr id="493578" name="AutoShape 10"/>
          <p:cNvSpPr>
            <a:spLocks noChangeArrowheads="1"/>
          </p:cNvSpPr>
          <p:nvPr/>
        </p:nvSpPr>
        <p:spPr bwMode="auto">
          <a:xfrm>
            <a:off x="4860925" y="1844675"/>
            <a:ext cx="900113" cy="460375"/>
          </a:xfrm>
          <a:prstGeom prst="flowChartConnector">
            <a:avLst/>
          </a:prstGeom>
          <a:gradFill rotWithShape="1">
            <a:gsLst>
              <a:gs pos="0">
                <a:srgbClr val="99FF99"/>
              </a:gs>
              <a:gs pos="50000">
                <a:schemeClr val="bg1"/>
              </a:gs>
              <a:gs pos="100000">
                <a:srgbClr val="99FF99"/>
              </a:gs>
            </a:gsLst>
            <a:lin ang="5400000" scaled="1"/>
          </a:gradFill>
          <a:ln w="9525">
            <a:solidFill>
              <a:schemeClr val="tx1"/>
            </a:solidFill>
            <a:round/>
            <a:headEnd/>
            <a:tailEnd/>
          </a:ln>
          <a:effectLst/>
        </p:spPr>
        <p:txBody>
          <a:bodyPr wrap="none" anchor="ctr"/>
          <a:lstStyle/>
          <a:p>
            <a:pPr algn="ctr"/>
            <a:r>
              <a:rPr lang="ja-JP" altLang="en-US" sz="900"/>
              <a:t>著作の発見</a:t>
            </a:r>
          </a:p>
          <a:p>
            <a:pPr algn="ctr"/>
            <a:r>
              <a:rPr lang="en-US" altLang="ja-JP" sz="900"/>
              <a:t>(Find)</a:t>
            </a:r>
            <a:endParaRPr lang="en-US" altLang="ja-JP" sz="600"/>
          </a:p>
        </p:txBody>
      </p:sp>
      <p:sp>
        <p:nvSpPr>
          <p:cNvPr id="493579" name="AutoShape 11"/>
          <p:cNvSpPr>
            <a:spLocks noChangeArrowheads="1"/>
          </p:cNvSpPr>
          <p:nvPr/>
        </p:nvSpPr>
        <p:spPr bwMode="auto">
          <a:xfrm>
            <a:off x="6227763" y="4654550"/>
            <a:ext cx="1296987" cy="576263"/>
          </a:xfrm>
          <a:prstGeom prst="flowChartMagneticDrum">
            <a:avLst/>
          </a:prstGeom>
          <a:gradFill rotWithShape="1">
            <a:gsLst>
              <a:gs pos="0">
                <a:schemeClr val="bg1"/>
              </a:gs>
              <a:gs pos="100000">
                <a:srgbClr val="FF99CC"/>
              </a:gs>
            </a:gsLst>
            <a:lin ang="0" scaled="1"/>
          </a:gradFill>
          <a:ln w="9525">
            <a:solidFill>
              <a:schemeClr val="tx1"/>
            </a:solidFill>
            <a:round/>
            <a:headEnd/>
            <a:tailEnd/>
          </a:ln>
          <a:effectLst/>
        </p:spPr>
        <p:txBody>
          <a:bodyPr wrap="none" anchor="ctr"/>
          <a:lstStyle/>
          <a:p>
            <a:pPr algn="ctr"/>
            <a:r>
              <a:rPr lang="ja-JP" altLang="en-US" sz="1400"/>
              <a:t>個別資料</a:t>
            </a:r>
          </a:p>
          <a:p>
            <a:pPr algn="ctr"/>
            <a:r>
              <a:rPr lang="ja-JP" altLang="en-US" sz="1400"/>
              <a:t>（</a:t>
            </a:r>
            <a:r>
              <a:rPr lang="en-US" altLang="ja-JP" sz="1400"/>
              <a:t>Item</a:t>
            </a:r>
            <a:r>
              <a:rPr lang="ja-JP" altLang="en-US" sz="1400"/>
              <a:t>）</a:t>
            </a:r>
          </a:p>
        </p:txBody>
      </p:sp>
      <p:sp>
        <p:nvSpPr>
          <p:cNvPr id="493580" name="AutoShape 12"/>
          <p:cNvSpPr>
            <a:spLocks noChangeArrowheads="1"/>
          </p:cNvSpPr>
          <p:nvPr/>
        </p:nvSpPr>
        <p:spPr bwMode="auto">
          <a:xfrm>
            <a:off x="4787900" y="2419350"/>
            <a:ext cx="900113" cy="460375"/>
          </a:xfrm>
          <a:prstGeom prst="flowChartConnector">
            <a:avLst/>
          </a:prstGeom>
          <a:gradFill rotWithShape="1">
            <a:gsLst>
              <a:gs pos="0">
                <a:srgbClr val="99FF99"/>
              </a:gs>
              <a:gs pos="50000">
                <a:schemeClr val="bg1"/>
              </a:gs>
              <a:gs pos="100000">
                <a:srgbClr val="99FF99"/>
              </a:gs>
            </a:gsLst>
            <a:lin ang="5400000" scaled="1"/>
          </a:gradFill>
          <a:ln w="9525">
            <a:solidFill>
              <a:schemeClr val="tx1"/>
            </a:solidFill>
            <a:round/>
            <a:headEnd/>
            <a:tailEnd/>
          </a:ln>
          <a:effectLst/>
        </p:spPr>
        <p:txBody>
          <a:bodyPr wrap="none" anchor="ctr"/>
          <a:lstStyle/>
          <a:p>
            <a:pPr algn="ctr"/>
            <a:r>
              <a:rPr lang="ja-JP" altLang="en-US" sz="900"/>
              <a:t>表現形の識別</a:t>
            </a:r>
          </a:p>
          <a:p>
            <a:pPr algn="ctr"/>
            <a:r>
              <a:rPr lang="en-US" altLang="ja-JP" sz="900"/>
              <a:t>(Identify)</a:t>
            </a:r>
            <a:endParaRPr lang="en-US" altLang="ja-JP" sz="600"/>
          </a:p>
        </p:txBody>
      </p:sp>
      <p:sp>
        <p:nvSpPr>
          <p:cNvPr id="493581" name="AutoShape 13"/>
          <p:cNvSpPr>
            <a:spLocks noChangeArrowheads="1"/>
          </p:cNvSpPr>
          <p:nvPr/>
        </p:nvSpPr>
        <p:spPr bwMode="auto">
          <a:xfrm>
            <a:off x="6300788" y="2492375"/>
            <a:ext cx="900112" cy="431800"/>
          </a:xfrm>
          <a:prstGeom prst="flowChartMagneticDrum">
            <a:avLst/>
          </a:prstGeom>
          <a:gradFill rotWithShape="1">
            <a:gsLst>
              <a:gs pos="0">
                <a:schemeClr val="bg1"/>
              </a:gs>
              <a:gs pos="100000">
                <a:srgbClr val="FF99CC"/>
              </a:gs>
            </a:gsLst>
            <a:lin ang="0" scaled="1"/>
          </a:gradFill>
          <a:ln w="9525">
            <a:solidFill>
              <a:schemeClr val="tx1"/>
            </a:solidFill>
            <a:round/>
            <a:headEnd/>
            <a:tailEnd/>
          </a:ln>
          <a:effectLst/>
        </p:spPr>
        <p:txBody>
          <a:bodyPr wrap="none" anchor="ctr"/>
          <a:lstStyle/>
          <a:p>
            <a:pPr algn="ctr"/>
            <a:r>
              <a:rPr lang="ja-JP" altLang="en-US" sz="900"/>
              <a:t>表現形</a:t>
            </a:r>
          </a:p>
          <a:p>
            <a:pPr algn="ctr"/>
            <a:r>
              <a:rPr lang="ja-JP" altLang="en-US" sz="900"/>
              <a:t>（</a:t>
            </a:r>
            <a:r>
              <a:rPr lang="en-US" altLang="ja-JP" sz="900"/>
              <a:t>Expression</a:t>
            </a:r>
            <a:r>
              <a:rPr lang="ja-JP" altLang="en-US" sz="900"/>
              <a:t>）</a:t>
            </a:r>
          </a:p>
        </p:txBody>
      </p:sp>
      <p:sp>
        <p:nvSpPr>
          <p:cNvPr id="493582" name="AutoShape 14"/>
          <p:cNvSpPr>
            <a:spLocks noChangeArrowheads="1"/>
          </p:cNvSpPr>
          <p:nvPr/>
        </p:nvSpPr>
        <p:spPr bwMode="auto">
          <a:xfrm>
            <a:off x="4787900" y="2995613"/>
            <a:ext cx="900113" cy="460375"/>
          </a:xfrm>
          <a:prstGeom prst="flowChartConnector">
            <a:avLst/>
          </a:prstGeom>
          <a:gradFill rotWithShape="1">
            <a:gsLst>
              <a:gs pos="0">
                <a:srgbClr val="99FF99"/>
              </a:gs>
              <a:gs pos="50000">
                <a:schemeClr val="bg1"/>
              </a:gs>
              <a:gs pos="100000">
                <a:srgbClr val="99FF99"/>
              </a:gs>
            </a:gsLst>
            <a:lin ang="5400000" scaled="1"/>
          </a:gradFill>
          <a:ln w="9525">
            <a:solidFill>
              <a:schemeClr val="tx1"/>
            </a:solidFill>
            <a:round/>
            <a:headEnd/>
            <a:tailEnd/>
          </a:ln>
          <a:effectLst/>
        </p:spPr>
        <p:txBody>
          <a:bodyPr wrap="none" anchor="ctr"/>
          <a:lstStyle/>
          <a:p>
            <a:pPr algn="ctr"/>
            <a:r>
              <a:rPr lang="ja-JP" altLang="en-US" sz="900" dirty="0" smtClean="0"/>
              <a:t>体現形</a:t>
            </a:r>
            <a:r>
              <a:rPr lang="ja-JP" altLang="en-US" sz="900" dirty="0"/>
              <a:t>の選択</a:t>
            </a:r>
          </a:p>
          <a:p>
            <a:pPr algn="ctr"/>
            <a:r>
              <a:rPr lang="en-US" altLang="ja-JP" sz="900" dirty="0"/>
              <a:t>(Select)</a:t>
            </a:r>
            <a:endParaRPr lang="en-US" altLang="ja-JP" sz="600" dirty="0"/>
          </a:p>
        </p:txBody>
      </p:sp>
      <p:sp>
        <p:nvSpPr>
          <p:cNvPr id="493583" name="AutoShape 15"/>
          <p:cNvSpPr>
            <a:spLocks noChangeArrowheads="1"/>
          </p:cNvSpPr>
          <p:nvPr/>
        </p:nvSpPr>
        <p:spPr bwMode="auto">
          <a:xfrm>
            <a:off x="6300788" y="3068638"/>
            <a:ext cx="900112" cy="431800"/>
          </a:xfrm>
          <a:prstGeom prst="flowChartMagneticDrum">
            <a:avLst/>
          </a:prstGeom>
          <a:gradFill rotWithShape="1">
            <a:gsLst>
              <a:gs pos="0">
                <a:schemeClr val="bg1"/>
              </a:gs>
              <a:gs pos="100000">
                <a:srgbClr val="FF99CC"/>
              </a:gs>
            </a:gsLst>
            <a:lin ang="0" scaled="1"/>
          </a:gradFill>
          <a:ln w="9525">
            <a:solidFill>
              <a:schemeClr val="tx1"/>
            </a:solidFill>
            <a:round/>
            <a:headEnd/>
            <a:tailEnd/>
          </a:ln>
          <a:effectLst/>
        </p:spPr>
        <p:txBody>
          <a:bodyPr wrap="none" anchor="ctr"/>
          <a:lstStyle/>
          <a:p>
            <a:pPr algn="ctr"/>
            <a:r>
              <a:rPr lang="ja-JP" altLang="en-US" sz="900" dirty="0" smtClean="0"/>
              <a:t>体現形</a:t>
            </a:r>
            <a:endParaRPr lang="ja-JP" altLang="en-US" sz="900" dirty="0"/>
          </a:p>
          <a:p>
            <a:pPr algn="ctr"/>
            <a:r>
              <a:rPr lang="ja-JP" altLang="en-US" sz="900" dirty="0"/>
              <a:t>（</a:t>
            </a:r>
            <a:r>
              <a:rPr lang="en-US" altLang="ja-JP" sz="900" dirty="0"/>
              <a:t>Manifestation</a:t>
            </a:r>
            <a:r>
              <a:rPr lang="ja-JP" altLang="en-US" sz="900" dirty="0"/>
              <a:t>）</a:t>
            </a:r>
          </a:p>
        </p:txBody>
      </p:sp>
      <p:sp>
        <p:nvSpPr>
          <p:cNvPr id="493584" name="AutoShape 16"/>
          <p:cNvSpPr>
            <a:spLocks noChangeArrowheads="1"/>
          </p:cNvSpPr>
          <p:nvPr/>
        </p:nvSpPr>
        <p:spPr bwMode="auto">
          <a:xfrm>
            <a:off x="4643438" y="4652963"/>
            <a:ext cx="1296987" cy="612775"/>
          </a:xfrm>
          <a:prstGeom prst="flowChartConnector">
            <a:avLst/>
          </a:prstGeom>
          <a:gradFill rotWithShape="1">
            <a:gsLst>
              <a:gs pos="0">
                <a:srgbClr val="99FF99"/>
              </a:gs>
              <a:gs pos="50000">
                <a:schemeClr val="bg1"/>
              </a:gs>
              <a:gs pos="100000">
                <a:srgbClr val="99FF99"/>
              </a:gs>
            </a:gsLst>
            <a:lin ang="5400000" scaled="1"/>
          </a:gradFill>
          <a:ln w="9525">
            <a:solidFill>
              <a:schemeClr val="tx1"/>
            </a:solidFill>
            <a:round/>
            <a:headEnd/>
            <a:tailEnd/>
          </a:ln>
          <a:effectLst/>
        </p:spPr>
        <p:txBody>
          <a:bodyPr wrap="none" anchor="ctr"/>
          <a:lstStyle/>
          <a:p>
            <a:pPr algn="ctr"/>
            <a:r>
              <a:rPr lang="ja-JP" altLang="en-US" sz="1400"/>
              <a:t>個別資料の入手</a:t>
            </a:r>
          </a:p>
          <a:p>
            <a:pPr algn="ctr"/>
            <a:r>
              <a:rPr lang="en-US" altLang="ja-JP" sz="1400"/>
              <a:t>(Obtain)</a:t>
            </a:r>
            <a:endParaRPr lang="en-US" altLang="ja-JP" sz="900"/>
          </a:p>
        </p:txBody>
      </p:sp>
      <p:sp>
        <p:nvSpPr>
          <p:cNvPr id="493585" name="AutoShape 17"/>
          <p:cNvSpPr>
            <a:spLocks noChangeArrowheads="1"/>
          </p:cNvSpPr>
          <p:nvPr/>
        </p:nvSpPr>
        <p:spPr bwMode="auto">
          <a:xfrm>
            <a:off x="1476375" y="5084763"/>
            <a:ext cx="1439863" cy="865187"/>
          </a:xfrm>
          <a:prstGeom prst="flowChartMagneticDrum">
            <a:avLst/>
          </a:prstGeom>
          <a:gradFill rotWithShape="1">
            <a:gsLst>
              <a:gs pos="0">
                <a:schemeClr val="bg1"/>
              </a:gs>
              <a:gs pos="100000">
                <a:srgbClr val="FF99CC"/>
              </a:gs>
            </a:gsLst>
            <a:lin ang="0" scaled="1"/>
          </a:gradFill>
          <a:ln w="9525">
            <a:solidFill>
              <a:schemeClr val="tx1"/>
            </a:solidFill>
            <a:round/>
            <a:headEnd/>
            <a:tailEnd/>
          </a:ln>
          <a:effectLst/>
        </p:spPr>
        <p:txBody>
          <a:bodyPr wrap="none" anchor="ctr"/>
          <a:lstStyle/>
          <a:p>
            <a:pPr algn="ctr"/>
            <a:r>
              <a:rPr lang="ja-JP" altLang="en-US" sz="1400"/>
              <a:t>利用者特性</a:t>
            </a:r>
          </a:p>
          <a:p>
            <a:pPr algn="ctr"/>
            <a:r>
              <a:rPr lang="en-US" altLang="ja-JP" sz="1400"/>
              <a:t>(Context)</a:t>
            </a:r>
          </a:p>
          <a:p>
            <a:pPr algn="ctr"/>
            <a:r>
              <a:rPr lang="ja-JP" altLang="en-US" sz="800"/>
              <a:t>（</a:t>
            </a:r>
            <a:r>
              <a:rPr lang="ja-JP" altLang="en-US" sz="900"/>
              <a:t>著作・表現形・実現形</a:t>
            </a:r>
          </a:p>
          <a:p>
            <a:pPr algn="ctr"/>
            <a:r>
              <a:rPr lang="ja-JP" altLang="en-US" sz="900"/>
              <a:t>・実現形に対する希望形式</a:t>
            </a:r>
            <a:r>
              <a:rPr lang="ja-JP" altLang="en-US" sz="800"/>
              <a:t>）</a:t>
            </a:r>
          </a:p>
        </p:txBody>
      </p:sp>
      <p:sp>
        <p:nvSpPr>
          <p:cNvPr id="493586" name="AutoShape 18"/>
          <p:cNvSpPr>
            <a:spLocks noChangeArrowheads="1"/>
          </p:cNvSpPr>
          <p:nvPr/>
        </p:nvSpPr>
        <p:spPr bwMode="auto">
          <a:xfrm>
            <a:off x="6300788" y="1916113"/>
            <a:ext cx="900112" cy="431800"/>
          </a:xfrm>
          <a:prstGeom prst="flowChartMagneticDrum">
            <a:avLst/>
          </a:prstGeom>
          <a:gradFill rotWithShape="1">
            <a:gsLst>
              <a:gs pos="0">
                <a:schemeClr val="bg1"/>
              </a:gs>
              <a:gs pos="100000">
                <a:srgbClr val="FF99CC"/>
              </a:gs>
            </a:gsLst>
            <a:lin ang="0" scaled="1"/>
          </a:gradFill>
          <a:ln w="9525">
            <a:solidFill>
              <a:schemeClr val="tx1"/>
            </a:solidFill>
            <a:round/>
            <a:headEnd/>
            <a:tailEnd/>
          </a:ln>
          <a:effectLst/>
        </p:spPr>
        <p:txBody>
          <a:bodyPr wrap="none" anchor="ctr"/>
          <a:lstStyle/>
          <a:p>
            <a:pPr algn="ctr"/>
            <a:r>
              <a:rPr lang="ja-JP" altLang="en-US" sz="900"/>
              <a:t>著作</a:t>
            </a:r>
          </a:p>
          <a:p>
            <a:pPr algn="ctr"/>
            <a:r>
              <a:rPr lang="ja-JP" altLang="en-US" sz="900"/>
              <a:t>（</a:t>
            </a:r>
            <a:r>
              <a:rPr lang="en-US" altLang="ja-JP" sz="900"/>
              <a:t>work</a:t>
            </a:r>
            <a:r>
              <a:rPr lang="ja-JP" altLang="en-US" sz="900"/>
              <a:t>）</a:t>
            </a:r>
          </a:p>
        </p:txBody>
      </p:sp>
      <p:sp>
        <p:nvSpPr>
          <p:cNvPr id="493587" name="AutoShape 19"/>
          <p:cNvSpPr>
            <a:spLocks noChangeArrowheads="1"/>
          </p:cNvSpPr>
          <p:nvPr/>
        </p:nvSpPr>
        <p:spPr bwMode="auto">
          <a:xfrm>
            <a:off x="1546225" y="4292600"/>
            <a:ext cx="1296988" cy="612775"/>
          </a:xfrm>
          <a:prstGeom prst="flowChartConnector">
            <a:avLst/>
          </a:prstGeom>
          <a:gradFill rotWithShape="1">
            <a:gsLst>
              <a:gs pos="0">
                <a:srgbClr val="99FF99"/>
              </a:gs>
              <a:gs pos="50000">
                <a:schemeClr val="bg1"/>
              </a:gs>
              <a:gs pos="100000">
                <a:srgbClr val="99FF99"/>
              </a:gs>
            </a:gsLst>
            <a:lin ang="5400000" scaled="1"/>
          </a:gradFill>
          <a:ln w="9525">
            <a:solidFill>
              <a:schemeClr val="tx1"/>
            </a:solidFill>
            <a:round/>
            <a:headEnd/>
            <a:tailEnd/>
          </a:ln>
          <a:effectLst/>
        </p:spPr>
        <p:txBody>
          <a:bodyPr wrap="none" anchor="ctr"/>
          <a:lstStyle/>
          <a:p>
            <a:pPr algn="ctr"/>
            <a:r>
              <a:rPr lang="ja-JP" altLang="en-US" sz="1400"/>
              <a:t>利用者特性の提示</a:t>
            </a:r>
          </a:p>
        </p:txBody>
      </p:sp>
      <p:sp>
        <p:nvSpPr>
          <p:cNvPr id="493588" name="AutoShape 20"/>
          <p:cNvSpPr>
            <a:spLocks noChangeArrowheads="1"/>
          </p:cNvSpPr>
          <p:nvPr/>
        </p:nvSpPr>
        <p:spPr bwMode="auto">
          <a:xfrm>
            <a:off x="1476375" y="1484313"/>
            <a:ext cx="1296988" cy="576262"/>
          </a:xfrm>
          <a:prstGeom prst="flowChartMagneticDrum">
            <a:avLst/>
          </a:prstGeom>
          <a:gradFill rotWithShape="1">
            <a:gsLst>
              <a:gs pos="0">
                <a:schemeClr val="bg1"/>
              </a:gs>
              <a:gs pos="100000">
                <a:srgbClr val="FF99CC"/>
              </a:gs>
            </a:gsLst>
            <a:lin ang="0" scaled="1"/>
          </a:gradFill>
          <a:ln w="9525">
            <a:solidFill>
              <a:schemeClr val="tx1"/>
            </a:solidFill>
            <a:round/>
            <a:headEnd/>
            <a:tailEnd/>
          </a:ln>
          <a:effectLst/>
        </p:spPr>
        <p:txBody>
          <a:bodyPr wrap="none" anchor="ctr"/>
          <a:lstStyle/>
          <a:p>
            <a:pPr algn="ctr"/>
            <a:r>
              <a:rPr lang="ja-JP" altLang="en-US" sz="1400"/>
              <a:t>利用環境属性</a:t>
            </a:r>
          </a:p>
          <a:p>
            <a:pPr algn="ctr"/>
            <a:r>
              <a:rPr lang="ja-JP" altLang="en-US" sz="1400"/>
              <a:t>（</a:t>
            </a:r>
            <a:r>
              <a:rPr lang="en-US" altLang="ja-JP" sz="1400"/>
              <a:t>Context</a:t>
            </a:r>
            <a:r>
              <a:rPr lang="ja-JP" altLang="en-US" sz="1400"/>
              <a:t>）</a:t>
            </a:r>
          </a:p>
        </p:txBody>
      </p:sp>
      <p:sp>
        <p:nvSpPr>
          <p:cNvPr id="493589" name="Text Box 21"/>
          <p:cNvSpPr txBox="1">
            <a:spLocks noChangeArrowheads="1"/>
          </p:cNvSpPr>
          <p:nvPr/>
        </p:nvSpPr>
        <p:spPr bwMode="auto">
          <a:xfrm>
            <a:off x="5643570" y="6021388"/>
            <a:ext cx="3500430" cy="777875"/>
          </a:xfrm>
          <a:prstGeom prst="rect">
            <a:avLst/>
          </a:prstGeom>
          <a:noFill/>
          <a:ln w="9525">
            <a:noFill/>
            <a:miter lim="800000"/>
            <a:headEnd/>
            <a:tailEnd/>
          </a:ln>
          <a:effectLst/>
        </p:spPr>
        <p:txBody>
          <a:bodyPr wrap="square">
            <a:spAutoFit/>
          </a:bodyPr>
          <a:lstStyle/>
          <a:p>
            <a:pPr>
              <a:spcBef>
                <a:spcPct val="50000"/>
              </a:spcBef>
            </a:pPr>
            <a:r>
              <a:rPr lang="en-US" altLang="ja-JP" sz="1000" dirty="0"/>
              <a:t>【</a:t>
            </a:r>
            <a:r>
              <a:rPr lang="ja-JP" altLang="en-US" sz="1000" dirty="0"/>
              <a:t>参照</a:t>
            </a:r>
            <a:r>
              <a:rPr lang="en-US" altLang="ja-JP" sz="1000" dirty="0"/>
              <a:t>】</a:t>
            </a:r>
            <a:r>
              <a:rPr lang="ja-JP" altLang="en-US" sz="1000" dirty="0"/>
              <a:t>利用者の特性と環境に応じたリソース選択のためのメタデータスキーマモデル（両角彩子</a:t>
            </a:r>
            <a:r>
              <a:rPr lang="en-US" altLang="ja-JP" sz="1000" dirty="0"/>
              <a:t>,</a:t>
            </a:r>
            <a:r>
              <a:rPr lang="ja-JP" altLang="en-US" sz="1000" dirty="0"/>
              <a:t>杉本重雄）</a:t>
            </a:r>
          </a:p>
          <a:p>
            <a:pPr>
              <a:spcBef>
                <a:spcPct val="50000"/>
              </a:spcBef>
            </a:pPr>
            <a:r>
              <a:rPr lang="en-US" altLang="ja-JP" sz="1000" dirty="0"/>
              <a:t>http://www.dl.slis.tsukuba.ac.jp/DLjournal/No_29/2-moro/2-moro.html</a:t>
            </a:r>
          </a:p>
        </p:txBody>
      </p:sp>
      <p:sp>
        <p:nvSpPr>
          <p:cNvPr id="493590" name="AutoShape 22"/>
          <p:cNvSpPr>
            <a:spLocks noChangeArrowheads="1"/>
          </p:cNvSpPr>
          <p:nvPr/>
        </p:nvSpPr>
        <p:spPr bwMode="auto">
          <a:xfrm>
            <a:off x="2987675" y="5661025"/>
            <a:ext cx="1944688" cy="1008063"/>
          </a:xfrm>
          <a:prstGeom prst="wedgeRectCallout">
            <a:avLst>
              <a:gd name="adj1" fmla="val -73431"/>
              <a:gd name="adj2" fmla="val -89528"/>
            </a:avLst>
          </a:prstGeom>
          <a:gradFill rotWithShape="1">
            <a:gsLst>
              <a:gs pos="0">
                <a:srgbClr val="66FFFF"/>
              </a:gs>
              <a:gs pos="50000">
                <a:schemeClr val="bg1"/>
              </a:gs>
              <a:gs pos="100000">
                <a:srgbClr val="66FFFF"/>
              </a:gs>
            </a:gsLst>
            <a:lin ang="5400000" scaled="1"/>
          </a:gradFill>
          <a:ln w="9525">
            <a:solidFill>
              <a:schemeClr val="tx1"/>
            </a:solidFill>
            <a:miter lim="800000"/>
            <a:headEnd/>
            <a:tailEnd/>
          </a:ln>
          <a:effectLst/>
        </p:spPr>
        <p:txBody>
          <a:bodyPr/>
          <a:lstStyle/>
          <a:p>
            <a:pPr algn="ctr"/>
            <a:r>
              <a:rPr lang="ja-JP" altLang="en-US" sz="1100"/>
              <a:t>利用者の嗜好等</a:t>
            </a:r>
          </a:p>
          <a:p>
            <a:r>
              <a:rPr lang="ja-JP" altLang="en-US" sz="1100"/>
              <a:t>・小説、写真、マンガ？</a:t>
            </a:r>
          </a:p>
          <a:p>
            <a:r>
              <a:rPr lang="ja-JP" altLang="en-US" sz="1100"/>
              <a:t>・小学生向け、成人向け、専門家向け？</a:t>
            </a:r>
          </a:p>
          <a:p>
            <a:r>
              <a:rPr lang="ja-JP" altLang="en-US" sz="1100"/>
              <a:t>・テキスト、画像、音声？</a:t>
            </a:r>
          </a:p>
          <a:p>
            <a:r>
              <a:rPr lang="ja-JP" altLang="en-US" sz="1100"/>
              <a:t>・</a:t>
            </a:r>
          </a:p>
        </p:txBody>
      </p:sp>
      <p:sp>
        <p:nvSpPr>
          <p:cNvPr id="493591" name="AutoShape 23"/>
          <p:cNvSpPr>
            <a:spLocks noChangeArrowheads="1"/>
          </p:cNvSpPr>
          <p:nvPr/>
        </p:nvSpPr>
        <p:spPr bwMode="auto">
          <a:xfrm>
            <a:off x="1187450" y="3213100"/>
            <a:ext cx="3313113" cy="360363"/>
          </a:xfrm>
          <a:prstGeom prst="rightArrow">
            <a:avLst>
              <a:gd name="adj1" fmla="val 50000"/>
              <a:gd name="adj2" fmla="val 229846"/>
            </a:avLst>
          </a:prstGeom>
          <a:gradFill rotWithShape="1">
            <a:gsLst>
              <a:gs pos="0">
                <a:srgbClr val="FF99CC"/>
              </a:gs>
              <a:gs pos="100000">
                <a:schemeClr val="bg1"/>
              </a:gs>
            </a:gsLst>
            <a:lin ang="2700000" scaled="1"/>
          </a:gradFill>
          <a:ln w="9525">
            <a:solidFill>
              <a:schemeClr val="tx1"/>
            </a:solidFill>
            <a:miter lim="800000"/>
            <a:headEnd/>
            <a:tailEnd/>
          </a:ln>
          <a:effectLst/>
        </p:spPr>
        <p:txBody>
          <a:bodyPr wrap="none" anchor="ctr"/>
          <a:lstStyle/>
          <a:p>
            <a:endParaRPr lang="ja-JP" altLang="en-US" sz="900"/>
          </a:p>
        </p:txBody>
      </p:sp>
      <p:sp>
        <p:nvSpPr>
          <p:cNvPr id="493592" name="AutoShape 24"/>
          <p:cNvSpPr>
            <a:spLocks noChangeArrowheads="1"/>
          </p:cNvSpPr>
          <p:nvPr/>
        </p:nvSpPr>
        <p:spPr bwMode="auto">
          <a:xfrm rot="16200000">
            <a:off x="1618457" y="3790156"/>
            <a:ext cx="793750" cy="360363"/>
          </a:xfrm>
          <a:prstGeom prst="rightArrow">
            <a:avLst>
              <a:gd name="adj1" fmla="val 50000"/>
              <a:gd name="adj2" fmla="val 55066"/>
            </a:avLst>
          </a:prstGeom>
          <a:gradFill rotWithShape="1">
            <a:gsLst>
              <a:gs pos="0">
                <a:srgbClr val="FF99CC"/>
              </a:gs>
              <a:gs pos="100000">
                <a:schemeClr val="bg1"/>
              </a:gs>
            </a:gsLst>
            <a:lin ang="2700000" scaled="1"/>
          </a:gradFill>
          <a:ln w="9525">
            <a:solidFill>
              <a:schemeClr val="tx1"/>
            </a:solidFill>
            <a:miter lim="800000"/>
            <a:headEnd/>
            <a:tailEnd/>
          </a:ln>
          <a:effectLst/>
        </p:spPr>
        <p:txBody>
          <a:bodyPr wrap="none" anchor="ctr"/>
          <a:lstStyle/>
          <a:p>
            <a:endParaRPr lang="ja-JP" altLang="en-US" sz="900"/>
          </a:p>
        </p:txBody>
      </p:sp>
      <p:sp>
        <p:nvSpPr>
          <p:cNvPr id="493593" name="AutoShape 25"/>
          <p:cNvSpPr>
            <a:spLocks noChangeArrowheads="1"/>
          </p:cNvSpPr>
          <p:nvPr/>
        </p:nvSpPr>
        <p:spPr bwMode="auto">
          <a:xfrm rot="5400000">
            <a:off x="1799432" y="2888456"/>
            <a:ext cx="431800" cy="360363"/>
          </a:xfrm>
          <a:prstGeom prst="rightArrow">
            <a:avLst>
              <a:gd name="adj1" fmla="val 50000"/>
              <a:gd name="adj2" fmla="val 29956"/>
            </a:avLst>
          </a:prstGeom>
          <a:gradFill rotWithShape="1">
            <a:gsLst>
              <a:gs pos="0">
                <a:srgbClr val="FF99CC"/>
              </a:gs>
              <a:gs pos="100000">
                <a:schemeClr val="bg1"/>
              </a:gs>
            </a:gsLst>
            <a:lin ang="2700000" scaled="1"/>
          </a:gradFill>
          <a:ln w="9525">
            <a:solidFill>
              <a:schemeClr val="tx1"/>
            </a:solidFill>
            <a:miter lim="800000"/>
            <a:headEnd/>
            <a:tailEnd/>
          </a:ln>
          <a:effectLst/>
        </p:spPr>
        <p:txBody>
          <a:bodyPr wrap="none" anchor="ctr"/>
          <a:lstStyle/>
          <a:p>
            <a:endParaRPr lang="ja-JP" altLang="en-US" sz="900"/>
          </a:p>
        </p:txBody>
      </p:sp>
      <p:sp>
        <p:nvSpPr>
          <p:cNvPr id="493594" name="AutoShape 26"/>
          <p:cNvSpPr>
            <a:spLocks noChangeArrowheads="1"/>
          </p:cNvSpPr>
          <p:nvPr/>
        </p:nvSpPr>
        <p:spPr bwMode="auto">
          <a:xfrm>
            <a:off x="2700338" y="1052513"/>
            <a:ext cx="2159000" cy="576262"/>
          </a:xfrm>
          <a:prstGeom prst="wedgeRectCallout">
            <a:avLst>
              <a:gd name="adj1" fmla="val -45588"/>
              <a:gd name="adj2" fmla="val 99310"/>
            </a:avLst>
          </a:prstGeom>
          <a:gradFill rotWithShape="1">
            <a:gsLst>
              <a:gs pos="0">
                <a:srgbClr val="66FFFF"/>
              </a:gs>
              <a:gs pos="50000">
                <a:schemeClr val="bg1"/>
              </a:gs>
              <a:gs pos="100000">
                <a:srgbClr val="66FFFF"/>
              </a:gs>
            </a:gsLst>
            <a:lin ang="5400000" scaled="1"/>
          </a:gradFill>
          <a:ln w="9525">
            <a:solidFill>
              <a:schemeClr val="tx1"/>
            </a:solidFill>
            <a:miter lim="800000"/>
            <a:headEnd/>
            <a:tailEnd/>
          </a:ln>
          <a:effectLst/>
        </p:spPr>
        <p:txBody>
          <a:bodyPr/>
          <a:lstStyle/>
          <a:p>
            <a:pPr algn="ctr"/>
            <a:r>
              <a:rPr lang="ja-JP" altLang="en-US" sz="1100"/>
              <a:t>利用環境の制約等</a:t>
            </a:r>
          </a:p>
          <a:p>
            <a:r>
              <a:rPr lang="ja-JP" altLang="en-US" sz="1100"/>
              <a:t>・利用場所、利用機器、通信速度、利用時間等</a:t>
            </a:r>
          </a:p>
        </p:txBody>
      </p:sp>
      <p:sp>
        <p:nvSpPr>
          <p:cNvPr id="493595" name="AutoShape 27"/>
          <p:cNvSpPr>
            <a:spLocks noChangeArrowheads="1"/>
          </p:cNvSpPr>
          <p:nvPr/>
        </p:nvSpPr>
        <p:spPr bwMode="auto">
          <a:xfrm>
            <a:off x="323850" y="6281738"/>
            <a:ext cx="1800225" cy="576262"/>
          </a:xfrm>
          <a:prstGeom prst="horizontalScroll">
            <a:avLst>
              <a:gd name="adj" fmla="val 12500"/>
            </a:avLst>
          </a:prstGeom>
          <a:gradFill rotWithShape="1">
            <a:gsLst>
              <a:gs pos="0">
                <a:srgbClr val="FFFF66"/>
              </a:gs>
              <a:gs pos="100000">
                <a:schemeClr val="bg1"/>
              </a:gs>
            </a:gsLst>
            <a:lin ang="0" scaled="1"/>
          </a:gradFill>
          <a:ln w="9525">
            <a:solidFill>
              <a:schemeClr val="tx1"/>
            </a:solidFill>
            <a:round/>
            <a:headEnd/>
            <a:tailEnd/>
          </a:ln>
          <a:effectLst/>
        </p:spPr>
        <p:txBody>
          <a:bodyPr wrap="none" anchor="ctr"/>
          <a:lstStyle/>
          <a:p>
            <a:pPr algn="ctr"/>
            <a:r>
              <a:rPr lang="en-US" altLang="ja-JP" sz="1600">
                <a:solidFill>
                  <a:schemeClr val="tx2"/>
                </a:solidFill>
              </a:rPr>
              <a:t>Context</a:t>
            </a:r>
            <a:r>
              <a:rPr lang="ja-JP" altLang="en-US" sz="1600">
                <a:solidFill>
                  <a:schemeClr val="tx2"/>
                </a:solidFill>
              </a:rPr>
              <a:t>に応じた</a:t>
            </a:r>
          </a:p>
          <a:p>
            <a:pPr algn="ctr"/>
            <a:r>
              <a:rPr lang="ja-JP" altLang="en-US" sz="1600">
                <a:solidFill>
                  <a:schemeClr val="tx2"/>
                </a:solidFill>
              </a:rPr>
              <a:t>情報資源の選択</a:t>
            </a:r>
          </a:p>
        </p:txBody>
      </p:sp>
      <p:sp>
        <p:nvSpPr>
          <p:cNvPr id="493596" name="AutoShape 28"/>
          <p:cNvSpPr>
            <a:spLocks noChangeArrowheads="1"/>
          </p:cNvSpPr>
          <p:nvPr/>
        </p:nvSpPr>
        <p:spPr bwMode="auto">
          <a:xfrm>
            <a:off x="6083300" y="4799013"/>
            <a:ext cx="1296988" cy="576262"/>
          </a:xfrm>
          <a:prstGeom prst="flowChartMagneticDrum">
            <a:avLst/>
          </a:prstGeom>
          <a:gradFill rotWithShape="1">
            <a:gsLst>
              <a:gs pos="0">
                <a:schemeClr val="bg1"/>
              </a:gs>
              <a:gs pos="100000">
                <a:srgbClr val="FF99CC"/>
              </a:gs>
            </a:gsLst>
            <a:lin ang="0" scaled="1"/>
          </a:gradFill>
          <a:ln w="9525">
            <a:solidFill>
              <a:schemeClr val="tx1"/>
            </a:solidFill>
            <a:round/>
            <a:headEnd/>
            <a:tailEnd/>
          </a:ln>
          <a:effectLst/>
        </p:spPr>
        <p:txBody>
          <a:bodyPr wrap="none" anchor="ctr"/>
          <a:lstStyle/>
          <a:p>
            <a:pPr algn="ctr"/>
            <a:r>
              <a:rPr lang="ja-JP" altLang="en-US" sz="1400"/>
              <a:t>個別資料</a:t>
            </a:r>
          </a:p>
          <a:p>
            <a:pPr algn="ctr"/>
            <a:r>
              <a:rPr lang="ja-JP" altLang="en-US" sz="1400"/>
              <a:t>（</a:t>
            </a:r>
            <a:r>
              <a:rPr lang="en-US" altLang="ja-JP" sz="1400"/>
              <a:t>Item</a:t>
            </a:r>
            <a:r>
              <a:rPr lang="ja-JP" altLang="en-US" sz="1400"/>
              <a:t>）</a:t>
            </a:r>
          </a:p>
        </p:txBody>
      </p:sp>
      <p:sp>
        <p:nvSpPr>
          <p:cNvPr id="493597" name="AutoShape 29"/>
          <p:cNvSpPr>
            <a:spLocks noChangeArrowheads="1"/>
          </p:cNvSpPr>
          <p:nvPr/>
        </p:nvSpPr>
        <p:spPr bwMode="auto">
          <a:xfrm>
            <a:off x="5940425" y="4941888"/>
            <a:ext cx="1296988" cy="576262"/>
          </a:xfrm>
          <a:prstGeom prst="flowChartMagneticDrum">
            <a:avLst/>
          </a:prstGeom>
          <a:gradFill rotWithShape="1">
            <a:gsLst>
              <a:gs pos="0">
                <a:schemeClr val="bg1"/>
              </a:gs>
              <a:gs pos="100000">
                <a:srgbClr val="FF99CC"/>
              </a:gs>
            </a:gsLst>
            <a:lin ang="0" scaled="1"/>
          </a:gradFill>
          <a:ln w="9525">
            <a:solidFill>
              <a:schemeClr val="tx1"/>
            </a:solidFill>
            <a:round/>
            <a:headEnd/>
            <a:tailEnd/>
          </a:ln>
          <a:effectLst/>
        </p:spPr>
        <p:txBody>
          <a:bodyPr wrap="none" anchor="ctr"/>
          <a:lstStyle/>
          <a:p>
            <a:pPr algn="ctr"/>
            <a:r>
              <a:rPr lang="ja-JP" altLang="en-US" sz="1400"/>
              <a:t>個別資料</a:t>
            </a:r>
          </a:p>
          <a:p>
            <a:pPr algn="ctr"/>
            <a:r>
              <a:rPr lang="ja-JP" altLang="en-US" sz="1400"/>
              <a:t>（</a:t>
            </a:r>
            <a:r>
              <a:rPr lang="en-US" altLang="ja-JP" sz="1400"/>
              <a:t>Item</a:t>
            </a:r>
            <a:r>
              <a:rPr lang="ja-JP" altLang="en-US" sz="1400"/>
              <a:t>）</a:t>
            </a:r>
          </a:p>
        </p:txBody>
      </p:sp>
      <p:sp>
        <p:nvSpPr>
          <p:cNvPr id="493598" name="AutoShape 30"/>
          <p:cNvSpPr>
            <a:spLocks noChangeArrowheads="1"/>
          </p:cNvSpPr>
          <p:nvPr/>
        </p:nvSpPr>
        <p:spPr bwMode="auto">
          <a:xfrm>
            <a:off x="1403350" y="2205038"/>
            <a:ext cx="1296988" cy="612775"/>
          </a:xfrm>
          <a:prstGeom prst="flowChartConnector">
            <a:avLst/>
          </a:prstGeom>
          <a:gradFill rotWithShape="1">
            <a:gsLst>
              <a:gs pos="0">
                <a:srgbClr val="99FF99"/>
              </a:gs>
              <a:gs pos="50000">
                <a:schemeClr val="bg1"/>
              </a:gs>
              <a:gs pos="100000">
                <a:srgbClr val="99FF99"/>
              </a:gs>
            </a:gsLst>
            <a:lin ang="5400000" scaled="1"/>
          </a:gradFill>
          <a:ln w="9525">
            <a:solidFill>
              <a:schemeClr val="tx1"/>
            </a:solidFill>
            <a:round/>
            <a:headEnd/>
            <a:tailEnd/>
          </a:ln>
          <a:effectLst/>
        </p:spPr>
        <p:txBody>
          <a:bodyPr wrap="none" anchor="ctr"/>
          <a:lstStyle/>
          <a:p>
            <a:pPr algn="ctr"/>
            <a:r>
              <a:rPr lang="ja-JP" altLang="en-US" sz="1400"/>
              <a:t>利用環境特性の提示</a:t>
            </a:r>
          </a:p>
        </p:txBody>
      </p:sp>
      <p:sp>
        <p:nvSpPr>
          <p:cNvPr id="493599" name="AutoShape 31"/>
          <p:cNvSpPr>
            <a:spLocks noChangeArrowheads="1"/>
          </p:cNvSpPr>
          <p:nvPr/>
        </p:nvSpPr>
        <p:spPr bwMode="auto">
          <a:xfrm>
            <a:off x="2771775" y="3429000"/>
            <a:ext cx="1657350" cy="1295400"/>
          </a:xfrm>
          <a:prstGeom prst="curvedRightArrow">
            <a:avLst>
              <a:gd name="adj1" fmla="val 9227"/>
              <a:gd name="adj2" fmla="val 29227"/>
              <a:gd name="adj3" fmla="val 45111"/>
            </a:avLst>
          </a:prstGeom>
          <a:gradFill rotWithShape="1">
            <a:gsLst>
              <a:gs pos="0">
                <a:schemeClr val="bg1"/>
              </a:gs>
              <a:gs pos="100000">
                <a:srgbClr val="FF99CC"/>
              </a:gs>
            </a:gsLst>
            <a:lin ang="0" scaled="1"/>
          </a:gradFill>
          <a:ln w="9525">
            <a:solidFill>
              <a:schemeClr val="tx1"/>
            </a:solidFill>
            <a:miter lim="800000"/>
            <a:headEnd/>
            <a:tailEnd/>
          </a:ln>
          <a:effectLst/>
        </p:spPr>
        <p:txBody>
          <a:bodyPr wrap="none" anchor="ctr"/>
          <a:lstStyle/>
          <a:p>
            <a:endParaRPr lang="ja-JP" altLang="en-US" sz="900"/>
          </a:p>
        </p:txBody>
      </p:sp>
      <p:sp>
        <p:nvSpPr>
          <p:cNvPr id="35" name="スライド番号プレースホルダ 34"/>
          <p:cNvSpPr>
            <a:spLocks noGrp="1"/>
          </p:cNvSpPr>
          <p:nvPr>
            <p:ph type="sldNum" sz="quarter" idx="15"/>
          </p:nvPr>
        </p:nvSpPr>
        <p:spPr/>
        <p:txBody>
          <a:bodyPr/>
          <a:lstStyle/>
          <a:p>
            <a:pPr>
              <a:defRPr/>
            </a:pPr>
            <a:fld id="{8F9B926E-BC0B-409E-8F4F-491A1AB00D14}" type="slidenum">
              <a:rPr lang="en-US" altLang="ja-JP" smtClean="0"/>
              <a:pPr>
                <a:defRPr/>
              </a:pPr>
              <a:t>16</a:t>
            </a:fld>
            <a:endParaRPr lang="en-US" altLang="ja-JP"/>
          </a:p>
        </p:txBody>
      </p:sp>
      <p:sp>
        <p:nvSpPr>
          <p:cNvPr id="34" name="Rectangle 27"/>
          <p:cNvSpPr>
            <a:spLocks noChangeArrowheads="1"/>
          </p:cNvSpPr>
          <p:nvPr/>
        </p:nvSpPr>
        <p:spPr bwMode="auto">
          <a:xfrm>
            <a:off x="403225" y="152400"/>
            <a:ext cx="1152525" cy="360363"/>
          </a:xfrm>
          <a:prstGeom prst="rect">
            <a:avLst/>
          </a:prstGeom>
          <a:noFill/>
          <a:ln w="9525">
            <a:solidFill>
              <a:srgbClr val="FF0000"/>
            </a:solidFill>
            <a:miter lim="800000"/>
            <a:headEnd/>
            <a:tailEnd/>
          </a:ln>
          <a:effectLst/>
        </p:spPr>
        <p:txBody>
          <a:bodyPr wrap="none" anchor="ctr"/>
          <a:lstStyle/>
          <a:p>
            <a:pPr algn="ctr"/>
            <a:r>
              <a:rPr lang="ja-JP" altLang="en-US" dirty="0" smtClean="0">
                <a:solidFill>
                  <a:srgbClr val="FF0000"/>
                </a:solidFill>
              </a:rPr>
              <a:t>参考</a:t>
            </a:r>
            <a:endParaRPr lang="ja-JP" altLang="en-US" dirty="0">
              <a:solidFill>
                <a:srgbClr val="FF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23" name="Rectangle 7"/>
          <p:cNvSpPr>
            <a:spLocks noGrp="1" noChangeArrowheads="1"/>
          </p:cNvSpPr>
          <p:nvPr>
            <p:ph type="title"/>
          </p:nvPr>
        </p:nvSpPr>
        <p:spPr>
          <a:xfrm>
            <a:off x="1116013" y="188913"/>
            <a:ext cx="8027987" cy="863600"/>
          </a:xfrm>
        </p:spPr>
        <p:txBody>
          <a:bodyPr>
            <a:normAutofit fontScale="90000"/>
          </a:bodyPr>
          <a:lstStyle/>
          <a:p>
            <a:pPr algn="ctr"/>
            <a:r>
              <a:rPr lang="ja-JP" altLang="en-US" sz="2800">
                <a:latin typeface="HG丸ｺﾞｼｯｸM-PRO" pitchFamily="50" charset="-128"/>
                <a:ea typeface="HG丸ｺﾞｼｯｸM-PRO" pitchFamily="50" charset="-128"/>
              </a:rPr>
              <a:t>提供元の語彙の違いや関連語も含めた情報の選択</a:t>
            </a:r>
            <a:br>
              <a:rPr lang="ja-JP" altLang="en-US" sz="2800">
                <a:latin typeface="HG丸ｺﾞｼｯｸM-PRO" pitchFamily="50" charset="-128"/>
                <a:ea typeface="HG丸ｺﾞｼｯｸM-PRO" pitchFamily="50" charset="-128"/>
              </a:rPr>
            </a:br>
            <a:r>
              <a:rPr lang="ja-JP" altLang="en-US" sz="2800">
                <a:latin typeface="HG丸ｺﾞｼｯｸM-PRO" pitchFamily="50" charset="-128"/>
                <a:ea typeface="HG丸ｺﾞｼｯｸM-PRO" pitchFamily="50" charset="-128"/>
              </a:rPr>
              <a:t>＜辞書を活用した検索機能＞</a:t>
            </a:r>
          </a:p>
        </p:txBody>
      </p:sp>
      <p:sp>
        <p:nvSpPr>
          <p:cNvPr id="495618" name="Rectangle 2"/>
          <p:cNvSpPr>
            <a:spLocks noChangeArrowheads="1"/>
          </p:cNvSpPr>
          <p:nvPr/>
        </p:nvSpPr>
        <p:spPr bwMode="auto">
          <a:xfrm>
            <a:off x="5653088" y="2492375"/>
            <a:ext cx="2447925" cy="2089150"/>
          </a:xfrm>
          <a:prstGeom prst="rect">
            <a:avLst/>
          </a:prstGeom>
          <a:gradFill rotWithShape="1">
            <a:gsLst>
              <a:gs pos="0">
                <a:srgbClr val="99FF99"/>
              </a:gs>
              <a:gs pos="50000">
                <a:schemeClr val="bg1"/>
              </a:gs>
              <a:gs pos="100000">
                <a:srgbClr val="99FF99"/>
              </a:gs>
            </a:gsLst>
            <a:lin ang="0" scaled="1"/>
          </a:gradFill>
          <a:ln w="9525">
            <a:solidFill>
              <a:schemeClr val="tx1"/>
            </a:solidFill>
            <a:miter lim="800000"/>
            <a:headEnd/>
            <a:tailEnd/>
          </a:ln>
          <a:effectLst/>
        </p:spPr>
        <p:txBody>
          <a:bodyPr wrap="none"/>
          <a:lstStyle/>
          <a:p>
            <a:pPr algn="ctr"/>
            <a:r>
              <a:rPr lang="ja-JP" altLang="en-US" sz="1200"/>
              <a:t>メタデータ検索</a:t>
            </a:r>
          </a:p>
        </p:txBody>
      </p:sp>
      <p:sp>
        <p:nvSpPr>
          <p:cNvPr id="495619" name="Rectangle 3"/>
          <p:cNvSpPr>
            <a:spLocks noChangeArrowheads="1"/>
          </p:cNvSpPr>
          <p:nvPr/>
        </p:nvSpPr>
        <p:spPr bwMode="auto">
          <a:xfrm>
            <a:off x="1116013" y="1557338"/>
            <a:ext cx="2952750" cy="2016125"/>
          </a:xfrm>
          <a:prstGeom prst="rect">
            <a:avLst/>
          </a:prstGeom>
          <a:gradFill rotWithShape="1">
            <a:gsLst>
              <a:gs pos="0">
                <a:srgbClr val="FF99CC"/>
              </a:gs>
              <a:gs pos="50000">
                <a:schemeClr val="bg1"/>
              </a:gs>
              <a:gs pos="100000">
                <a:srgbClr val="FF99CC"/>
              </a:gs>
            </a:gsLst>
            <a:lin ang="0" scaled="1"/>
          </a:gradFill>
          <a:ln w="9525">
            <a:solidFill>
              <a:schemeClr val="tx1"/>
            </a:solidFill>
            <a:miter lim="800000"/>
            <a:headEnd/>
            <a:tailEnd/>
          </a:ln>
          <a:effectLst/>
        </p:spPr>
        <p:txBody>
          <a:bodyPr wrap="none" anchor="ctr"/>
          <a:lstStyle/>
          <a:p>
            <a:endParaRPr lang="ja-JP" altLang="en-US" sz="900"/>
          </a:p>
        </p:txBody>
      </p:sp>
      <p:sp>
        <p:nvSpPr>
          <p:cNvPr id="495620" name="AutoShape 4"/>
          <p:cNvSpPr>
            <a:spLocks noChangeArrowheads="1"/>
          </p:cNvSpPr>
          <p:nvPr/>
        </p:nvSpPr>
        <p:spPr bwMode="auto">
          <a:xfrm rot="1352781">
            <a:off x="3635375" y="2852738"/>
            <a:ext cx="1873250" cy="360362"/>
          </a:xfrm>
          <a:prstGeom prst="rightArrow">
            <a:avLst>
              <a:gd name="adj1" fmla="val 50000"/>
              <a:gd name="adj2" fmla="val 129956"/>
            </a:avLst>
          </a:prstGeom>
          <a:gradFill rotWithShape="1">
            <a:gsLst>
              <a:gs pos="0">
                <a:srgbClr val="FFFF99"/>
              </a:gs>
              <a:gs pos="100000">
                <a:schemeClr val="bg1"/>
              </a:gs>
            </a:gsLst>
            <a:lin ang="2700000" scaled="1"/>
          </a:gradFill>
          <a:ln w="9525">
            <a:solidFill>
              <a:schemeClr val="tx1"/>
            </a:solidFill>
            <a:prstDash val="dash"/>
            <a:miter lim="800000"/>
            <a:headEnd/>
            <a:tailEnd/>
          </a:ln>
          <a:effectLst/>
        </p:spPr>
        <p:txBody>
          <a:bodyPr wrap="none" anchor="ctr"/>
          <a:lstStyle/>
          <a:p>
            <a:endParaRPr lang="ja-JP" altLang="en-US"/>
          </a:p>
        </p:txBody>
      </p:sp>
      <p:sp>
        <p:nvSpPr>
          <p:cNvPr id="495621" name="Rectangle 5"/>
          <p:cNvSpPr>
            <a:spLocks noChangeArrowheads="1"/>
          </p:cNvSpPr>
          <p:nvPr/>
        </p:nvSpPr>
        <p:spPr bwMode="auto">
          <a:xfrm>
            <a:off x="5868988" y="4941888"/>
            <a:ext cx="3167062" cy="1295400"/>
          </a:xfrm>
          <a:prstGeom prst="rect">
            <a:avLst/>
          </a:prstGeom>
          <a:gradFill rotWithShape="1">
            <a:gsLst>
              <a:gs pos="0">
                <a:srgbClr val="0099FF"/>
              </a:gs>
              <a:gs pos="50000">
                <a:schemeClr val="bg1"/>
              </a:gs>
              <a:gs pos="100000">
                <a:srgbClr val="0099FF"/>
              </a:gs>
            </a:gsLst>
            <a:lin ang="0" scaled="1"/>
          </a:gradFill>
          <a:ln w="9525">
            <a:solidFill>
              <a:schemeClr val="tx1"/>
            </a:solidFill>
            <a:miter lim="800000"/>
            <a:headEnd/>
            <a:tailEnd/>
          </a:ln>
          <a:effectLst/>
        </p:spPr>
        <p:txBody>
          <a:bodyPr wrap="none" anchor="ctr"/>
          <a:lstStyle/>
          <a:p>
            <a:endParaRPr lang="ja-JP" altLang="en-US" sz="900"/>
          </a:p>
        </p:txBody>
      </p:sp>
      <p:sp>
        <p:nvSpPr>
          <p:cNvPr id="495622" name="Rectangle 6"/>
          <p:cNvSpPr>
            <a:spLocks noChangeArrowheads="1"/>
          </p:cNvSpPr>
          <p:nvPr/>
        </p:nvSpPr>
        <p:spPr bwMode="auto">
          <a:xfrm>
            <a:off x="5726113" y="5084763"/>
            <a:ext cx="3167062" cy="1223962"/>
          </a:xfrm>
          <a:prstGeom prst="rect">
            <a:avLst/>
          </a:prstGeom>
          <a:gradFill rotWithShape="1">
            <a:gsLst>
              <a:gs pos="0">
                <a:srgbClr val="0099FF"/>
              </a:gs>
              <a:gs pos="50000">
                <a:schemeClr val="bg1"/>
              </a:gs>
              <a:gs pos="100000">
                <a:srgbClr val="0099FF"/>
              </a:gs>
            </a:gsLst>
            <a:lin ang="0" scaled="1"/>
          </a:gradFill>
          <a:ln w="9525">
            <a:solidFill>
              <a:schemeClr val="tx1"/>
            </a:solidFill>
            <a:miter lim="800000"/>
            <a:headEnd/>
            <a:tailEnd/>
          </a:ln>
          <a:effectLst/>
        </p:spPr>
        <p:txBody>
          <a:bodyPr wrap="none"/>
          <a:lstStyle/>
          <a:p>
            <a:pPr algn="ctr"/>
            <a:r>
              <a:rPr lang="ja-JP" altLang="en-US" sz="1200"/>
              <a:t>所蔵サイト</a:t>
            </a:r>
          </a:p>
        </p:txBody>
      </p:sp>
      <p:pic>
        <p:nvPicPr>
          <p:cNvPr id="495624" name="Picture 8" descr="MCj02320470000[1]"/>
          <p:cNvPicPr>
            <a:picLocks noChangeAspect="1" noChangeArrowheads="1"/>
          </p:cNvPicPr>
          <p:nvPr/>
        </p:nvPicPr>
        <p:blipFill>
          <a:blip r:embed="rId3" cstate="print"/>
          <a:srcRect/>
          <a:stretch>
            <a:fillRect/>
          </a:stretch>
        </p:blipFill>
        <p:spPr bwMode="auto">
          <a:xfrm>
            <a:off x="898525" y="3892550"/>
            <a:ext cx="733425" cy="688975"/>
          </a:xfrm>
          <a:prstGeom prst="rect">
            <a:avLst/>
          </a:prstGeom>
          <a:noFill/>
        </p:spPr>
      </p:pic>
      <p:sp>
        <p:nvSpPr>
          <p:cNvPr id="495625" name="Text Box 9"/>
          <p:cNvSpPr txBox="1">
            <a:spLocks noChangeArrowheads="1"/>
          </p:cNvSpPr>
          <p:nvPr/>
        </p:nvSpPr>
        <p:spPr bwMode="auto">
          <a:xfrm>
            <a:off x="900113" y="3689350"/>
            <a:ext cx="741362" cy="244475"/>
          </a:xfrm>
          <a:prstGeom prst="rect">
            <a:avLst/>
          </a:prstGeom>
          <a:noFill/>
          <a:ln w="19050">
            <a:noFill/>
            <a:miter lim="800000"/>
            <a:headEnd/>
            <a:tailEnd/>
          </a:ln>
          <a:effectLst/>
        </p:spPr>
        <p:txBody>
          <a:bodyPr>
            <a:spAutoFit/>
          </a:bodyPr>
          <a:lstStyle/>
          <a:p>
            <a:pPr>
              <a:spcBef>
                <a:spcPct val="50000"/>
              </a:spcBef>
            </a:pPr>
            <a:r>
              <a:rPr lang="ja-JP" altLang="en-US" sz="1000" b="1"/>
              <a:t>ユーザ</a:t>
            </a:r>
          </a:p>
        </p:txBody>
      </p:sp>
      <p:sp>
        <p:nvSpPr>
          <p:cNvPr id="495626" name="AutoShape 10"/>
          <p:cNvSpPr>
            <a:spLocks noChangeArrowheads="1"/>
          </p:cNvSpPr>
          <p:nvPr/>
        </p:nvSpPr>
        <p:spPr bwMode="auto">
          <a:xfrm>
            <a:off x="5942013" y="2852738"/>
            <a:ext cx="900112" cy="460375"/>
          </a:xfrm>
          <a:prstGeom prst="flowChartConnector">
            <a:avLst/>
          </a:prstGeom>
          <a:gradFill rotWithShape="1">
            <a:gsLst>
              <a:gs pos="0">
                <a:srgbClr val="99FF99"/>
              </a:gs>
              <a:gs pos="50000">
                <a:schemeClr val="bg1"/>
              </a:gs>
              <a:gs pos="100000">
                <a:srgbClr val="99FF99"/>
              </a:gs>
            </a:gsLst>
            <a:lin ang="5400000" scaled="1"/>
          </a:gradFill>
          <a:ln w="9525">
            <a:solidFill>
              <a:schemeClr val="tx1"/>
            </a:solidFill>
            <a:round/>
            <a:headEnd/>
            <a:tailEnd/>
          </a:ln>
          <a:effectLst/>
        </p:spPr>
        <p:txBody>
          <a:bodyPr wrap="none" anchor="ctr"/>
          <a:lstStyle/>
          <a:p>
            <a:pPr algn="ctr"/>
            <a:r>
              <a:rPr lang="ja-JP" altLang="en-US" sz="1000"/>
              <a:t>著作の発見</a:t>
            </a:r>
          </a:p>
          <a:p>
            <a:pPr algn="ctr"/>
            <a:r>
              <a:rPr lang="en-US" altLang="ja-JP" sz="1000"/>
              <a:t>(Find)</a:t>
            </a:r>
            <a:endParaRPr lang="en-US" altLang="ja-JP" sz="700"/>
          </a:p>
        </p:txBody>
      </p:sp>
      <p:sp>
        <p:nvSpPr>
          <p:cNvPr id="495627" name="AutoShape 11"/>
          <p:cNvSpPr>
            <a:spLocks noChangeArrowheads="1"/>
          </p:cNvSpPr>
          <p:nvPr/>
        </p:nvSpPr>
        <p:spPr bwMode="auto">
          <a:xfrm>
            <a:off x="7453313" y="5373688"/>
            <a:ext cx="1296987" cy="576262"/>
          </a:xfrm>
          <a:prstGeom prst="flowChartMagneticDrum">
            <a:avLst/>
          </a:prstGeom>
          <a:gradFill rotWithShape="1">
            <a:gsLst>
              <a:gs pos="0">
                <a:schemeClr val="bg1"/>
              </a:gs>
              <a:gs pos="100000">
                <a:srgbClr val="FF99CC"/>
              </a:gs>
            </a:gsLst>
            <a:lin ang="0" scaled="1"/>
          </a:gradFill>
          <a:ln w="9525">
            <a:solidFill>
              <a:schemeClr val="tx1"/>
            </a:solidFill>
            <a:round/>
            <a:headEnd/>
            <a:tailEnd/>
          </a:ln>
          <a:effectLst/>
        </p:spPr>
        <p:txBody>
          <a:bodyPr wrap="none" anchor="ctr"/>
          <a:lstStyle/>
          <a:p>
            <a:pPr algn="ctr"/>
            <a:r>
              <a:rPr lang="ja-JP" altLang="en-US" sz="1400"/>
              <a:t>個別資料</a:t>
            </a:r>
          </a:p>
          <a:p>
            <a:pPr algn="ctr"/>
            <a:r>
              <a:rPr lang="ja-JP" altLang="en-US" sz="1400"/>
              <a:t>（</a:t>
            </a:r>
            <a:r>
              <a:rPr lang="en-US" altLang="ja-JP" sz="1400"/>
              <a:t>Item</a:t>
            </a:r>
            <a:r>
              <a:rPr lang="ja-JP" altLang="en-US" sz="1400"/>
              <a:t>）</a:t>
            </a:r>
          </a:p>
        </p:txBody>
      </p:sp>
      <p:sp>
        <p:nvSpPr>
          <p:cNvPr id="495628" name="AutoShape 12"/>
          <p:cNvSpPr>
            <a:spLocks noChangeArrowheads="1"/>
          </p:cNvSpPr>
          <p:nvPr/>
        </p:nvSpPr>
        <p:spPr bwMode="auto">
          <a:xfrm>
            <a:off x="5942013" y="3427413"/>
            <a:ext cx="900112" cy="460375"/>
          </a:xfrm>
          <a:prstGeom prst="flowChartConnector">
            <a:avLst/>
          </a:prstGeom>
          <a:gradFill rotWithShape="1">
            <a:gsLst>
              <a:gs pos="0">
                <a:srgbClr val="99FF99"/>
              </a:gs>
              <a:gs pos="50000">
                <a:schemeClr val="bg1"/>
              </a:gs>
              <a:gs pos="100000">
                <a:srgbClr val="99FF99"/>
              </a:gs>
            </a:gsLst>
            <a:lin ang="5400000" scaled="1"/>
          </a:gradFill>
          <a:ln w="9525">
            <a:solidFill>
              <a:schemeClr val="tx1"/>
            </a:solidFill>
            <a:round/>
            <a:headEnd/>
            <a:tailEnd/>
          </a:ln>
          <a:effectLst/>
        </p:spPr>
        <p:txBody>
          <a:bodyPr wrap="none" anchor="ctr"/>
          <a:lstStyle/>
          <a:p>
            <a:pPr algn="ctr"/>
            <a:r>
              <a:rPr lang="ja-JP" altLang="en-US" sz="1000" dirty="0"/>
              <a:t>表現形の識別</a:t>
            </a:r>
          </a:p>
          <a:p>
            <a:pPr algn="ctr"/>
            <a:r>
              <a:rPr lang="en-US" altLang="ja-JP" sz="1000" dirty="0"/>
              <a:t>(Identify)</a:t>
            </a:r>
            <a:endParaRPr lang="en-US" altLang="ja-JP" sz="700" dirty="0"/>
          </a:p>
        </p:txBody>
      </p:sp>
      <p:sp>
        <p:nvSpPr>
          <p:cNvPr id="495629" name="AutoShape 13"/>
          <p:cNvSpPr>
            <a:spLocks noChangeArrowheads="1"/>
          </p:cNvSpPr>
          <p:nvPr/>
        </p:nvSpPr>
        <p:spPr bwMode="auto">
          <a:xfrm>
            <a:off x="7021513" y="3429000"/>
            <a:ext cx="900112" cy="431800"/>
          </a:xfrm>
          <a:prstGeom prst="flowChartMagneticDrum">
            <a:avLst/>
          </a:prstGeom>
          <a:gradFill rotWithShape="1">
            <a:gsLst>
              <a:gs pos="0">
                <a:schemeClr val="bg1"/>
              </a:gs>
              <a:gs pos="100000">
                <a:srgbClr val="FF99CC"/>
              </a:gs>
            </a:gsLst>
            <a:lin ang="0" scaled="1"/>
          </a:gradFill>
          <a:ln w="9525">
            <a:solidFill>
              <a:schemeClr val="tx1"/>
            </a:solidFill>
            <a:round/>
            <a:headEnd/>
            <a:tailEnd/>
          </a:ln>
          <a:effectLst/>
        </p:spPr>
        <p:txBody>
          <a:bodyPr wrap="none" anchor="ctr"/>
          <a:lstStyle/>
          <a:p>
            <a:pPr algn="ctr"/>
            <a:r>
              <a:rPr lang="ja-JP" altLang="en-US" sz="1000"/>
              <a:t>表現形</a:t>
            </a:r>
          </a:p>
          <a:p>
            <a:pPr algn="ctr"/>
            <a:r>
              <a:rPr lang="ja-JP" altLang="en-US" sz="1000"/>
              <a:t>（</a:t>
            </a:r>
            <a:r>
              <a:rPr lang="en-US" altLang="ja-JP" sz="1000"/>
              <a:t>Expression</a:t>
            </a:r>
            <a:r>
              <a:rPr lang="ja-JP" altLang="en-US" sz="1000"/>
              <a:t>）</a:t>
            </a:r>
          </a:p>
        </p:txBody>
      </p:sp>
      <p:sp>
        <p:nvSpPr>
          <p:cNvPr id="495630" name="AutoShape 14"/>
          <p:cNvSpPr>
            <a:spLocks noChangeArrowheads="1"/>
          </p:cNvSpPr>
          <p:nvPr/>
        </p:nvSpPr>
        <p:spPr bwMode="auto">
          <a:xfrm>
            <a:off x="5942013" y="4003675"/>
            <a:ext cx="900112" cy="460375"/>
          </a:xfrm>
          <a:prstGeom prst="flowChartConnector">
            <a:avLst/>
          </a:prstGeom>
          <a:gradFill rotWithShape="1">
            <a:gsLst>
              <a:gs pos="0">
                <a:srgbClr val="99FF99"/>
              </a:gs>
              <a:gs pos="50000">
                <a:schemeClr val="bg1"/>
              </a:gs>
              <a:gs pos="100000">
                <a:srgbClr val="99FF99"/>
              </a:gs>
            </a:gsLst>
            <a:lin ang="5400000" scaled="1"/>
          </a:gradFill>
          <a:ln w="9525">
            <a:solidFill>
              <a:schemeClr val="tx1"/>
            </a:solidFill>
            <a:round/>
            <a:headEnd/>
            <a:tailEnd/>
          </a:ln>
          <a:effectLst/>
        </p:spPr>
        <p:txBody>
          <a:bodyPr wrap="none" anchor="ctr"/>
          <a:lstStyle/>
          <a:p>
            <a:pPr algn="ctr"/>
            <a:r>
              <a:rPr lang="ja-JP" altLang="en-US" sz="1000" dirty="0" smtClean="0"/>
              <a:t>体現形</a:t>
            </a:r>
            <a:r>
              <a:rPr lang="ja-JP" altLang="en-US" sz="1000" dirty="0"/>
              <a:t>の選択</a:t>
            </a:r>
          </a:p>
          <a:p>
            <a:pPr algn="ctr"/>
            <a:r>
              <a:rPr lang="en-US" altLang="ja-JP" sz="1000" dirty="0"/>
              <a:t>(Select)</a:t>
            </a:r>
            <a:endParaRPr lang="en-US" altLang="ja-JP" sz="700" dirty="0"/>
          </a:p>
        </p:txBody>
      </p:sp>
      <p:sp>
        <p:nvSpPr>
          <p:cNvPr id="495631" name="AutoShape 15"/>
          <p:cNvSpPr>
            <a:spLocks noChangeArrowheads="1"/>
          </p:cNvSpPr>
          <p:nvPr/>
        </p:nvSpPr>
        <p:spPr bwMode="auto">
          <a:xfrm>
            <a:off x="7021513" y="4005263"/>
            <a:ext cx="900112" cy="431800"/>
          </a:xfrm>
          <a:prstGeom prst="flowChartMagneticDrum">
            <a:avLst/>
          </a:prstGeom>
          <a:gradFill rotWithShape="1">
            <a:gsLst>
              <a:gs pos="0">
                <a:schemeClr val="bg1"/>
              </a:gs>
              <a:gs pos="100000">
                <a:srgbClr val="FF99CC"/>
              </a:gs>
            </a:gsLst>
            <a:lin ang="0" scaled="1"/>
          </a:gradFill>
          <a:ln w="9525">
            <a:solidFill>
              <a:schemeClr val="tx1"/>
            </a:solidFill>
            <a:round/>
            <a:headEnd/>
            <a:tailEnd/>
          </a:ln>
          <a:effectLst/>
        </p:spPr>
        <p:txBody>
          <a:bodyPr wrap="none" anchor="ctr"/>
          <a:lstStyle/>
          <a:p>
            <a:pPr algn="ctr"/>
            <a:r>
              <a:rPr lang="ja-JP" altLang="en-US" sz="1000" dirty="0" smtClean="0"/>
              <a:t>体現形</a:t>
            </a:r>
            <a:endParaRPr lang="ja-JP" altLang="en-US" sz="1000" dirty="0"/>
          </a:p>
          <a:p>
            <a:pPr algn="ctr"/>
            <a:r>
              <a:rPr lang="ja-JP" altLang="en-US" sz="1000" dirty="0"/>
              <a:t>（</a:t>
            </a:r>
            <a:r>
              <a:rPr lang="en-US" altLang="ja-JP" sz="1000" dirty="0"/>
              <a:t>Manifestation</a:t>
            </a:r>
            <a:r>
              <a:rPr lang="ja-JP" altLang="en-US" sz="1000" dirty="0"/>
              <a:t>）</a:t>
            </a:r>
          </a:p>
        </p:txBody>
      </p:sp>
      <p:sp>
        <p:nvSpPr>
          <p:cNvPr id="495632" name="AutoShape 16"/>
          <p:cNvSpPr>
            <a:spLocks noChangeArrowheads="1"/>
          </p:cNvSpPr>
          <p:nvPr/>
        </p:nvSpPr>
        <p:spPr bwMode="auto">
          <a:xfrm>
            <a:off x="5868988" y="5300663"/>
            <a:ext cx="1296987" cy="612775"/>
          </a:xfrm>
          <a:prstGeom prst="flowChartConnector">
            <a:avLst/>
          </a:prstGeom>
          <a:gradFill rotWithShape="1">
            <a:gsLst>
              <a:gs pos="0">
                <a:srgbClr val="99FF99"/>
              </a:gs>
              <a:gs pos="50000">
                <a:schemeClr val="bg1"/>
              </a:gs>
              <a:gs pos="100000">
                <a:srgbClr val="99FF99"/>
              </a:gs>
            </a:gsLst>
            <a:lin ang="5400000" scaled="1"/>
          </a:gradFill>
          <a:ln w="9525">
            <a:solidFill>
              <a:schemeClr val="tx1"/>
            </a:solidFill>
            <a:round/>
            <a:headEnd/>
            <a:tailEnd/>
          </a:ln>
          <a:effectLst/>
        </p:spPr>
        <p:txBody>
          <a:bodyPr wrap="none" anchor="ctr"/>
          <a:lstStyle/>
          <a:p>
            <a:pPr algn="ctr"/>
            <a:r>
              <a:rPr lang="ja-JP" altLang="en-US" sz="1400"/>
              <a:t>個別資料の入手</a:t>
            </a:r>
          </a:p>
          <a:p>
            <a:pPr algn="ctr"/>
            <a:r>
              <a:rPr lang="en-US" altLang="ja-JP" sz="1400"/>
              <a:t>(Obtain)</a:t>
            </a:r>
            <a:endParaRPr lang="en-US" altLang="ja-JP" sz="900"/>
          </a:p>
        </p:txBody>
      </p:sp>
      <p:sp>
        <p:nvSpPr>
          <p:cNvPr id="495633" name="AutoShape 17"/>
          <p:cNvSpPr>
            <a:spLocks noChangeArrowheads="1"/>
          </p:cNvSpPr>
          <p:nvPr/>
        </p:nvSpPr>
        <p:spPr bwMode="auto">
          <a:xfrm>
            <a:off x="2052638" y="1773238"/>
            <a:ext cx="1439862" cy="1081087"/>
          </a:xfrm>
          <a:prstGeom prst="flowChartMagneticDrum">
            <a:avLst/>
          </a:prstGeom>
          <a:gradFill rotWithShape="1">
            <a:gsLst>
              <a:gs pos="0">
                <a:schemeClr val="bg1"/>
              </a:gs>
              <a:gs pos="100000">
                <a:srgbClr val="FF99CC"/>
              </a:gs>
            </a:gsLst>
            <a:lin ang="0" scaled="1"/>
          </a:gradFill>
          <a:ln w="9525">
            <a:solidFill>
              <a:schemeClr val="tx1"/>
            </a:solidFill>
            <a:round/>
            <a:headEnd/>
            <a:tailEnd/>
          </a:ln>
          <a:effectLst/>
        </p:spPr>
        <p:txBody>
          <a:bodyPr wrap="none" anchor="ctr"/>
          <a:lstStyle/>
          <a:p>
            <a:pPr algn="ctr"/>
            <a:r>
              <a:rPr lang="ja-JP" altLang="en-US" sz="1400"/>
              <a:t>オントロジー</a:t>
            </a:r>
          </a:p>
          <a:p>
            <a:pPr algn="ctr"/>
            <a:r>
              <a:rPr lang="ja-JP" altLang="en-US" sz="1400"/>
              <a:t>・統制語</a:t>
            </a:r>
          </a:p>
          <a:p>
            <a:pPr algn="ctr"/>
            <a:r>
              <a:rPr lang="ja-JP" altLang="en-US" sz="1400"/>
              <a:t>・シソーラス</a:t>
            </a:r>
          </a:p>
          <a:p>
            <a:pPr algn="ctr"/>
            <a:r>
              <a:rPr lang="ja-JP" altLang="en-US" sz="1400"/>
              <a:t>・人名典拠</a:t>
            </a:r>
            <a:endParaRPr lang="ja-JP" altLang="en-US" sz="800"/>
          </a:p>
        </p:txBody>
      </p:sp>
      <p:sp>
        <p:nvSpPr>
          <p:cNvPr id="495634" name="AutoShape 18"/>
          <p:cNvSpPr>
            <a:spLocks noChangeArrowheads="1"/>
          </p:cNvSpPr>
          <p:nvPr/>
        </p:nvSpPr>
        <p:spPr bwMode="auto">
          <a:xfrm>
            <a:off x="7021513" y="2852738"/>
            <a:ext cx="900112" cy="431800"/>
          </a:xfrm>
          <a:prstGeom prst="flowChartMagneticDrum">
            <a:avLst/>
          </a:prstGeom>
          <a:gradFill rotWithShape="1">
            <a:gsLst>
              <a:gs pos="0">
                <a:schemeClr val="bg1"/>
              </a:gs>
              <a:gs pos="100000">
                <a:srgbClr val="FF99CC"/>
              </a:gs>
            </a:gsLst>
            <a:lin ang="0" scaled="1"/>
          </a:gradFill>
          <a:ln w="9525">
            <a:solidFill>
              <a:schemeClr val="tx1"/>
            </a:solidFill>
            <a:round/>
            <a:headEnd/>
            <a:tailEnd/>
          </a:ln>
          <a:effectLst/>
        </p:spPr>
        <p:txBody>
          <a:bodyPr wrap="none" anchor="ctr"/>
          <a:lstStyle/>
          <a:p>
            <a:pPr algn="ctr"/>
            <a:r>
              <a:rPr lang="ja-JP" altLang="en-US" sz="1000"/>
              <a:t>著作</a:t>
            </a:r>
          </a:p>
          <a:p>
            <a:pPr algn="ctr"/>
            <a:r>
              <a:rPr lang="ja-JP" altLang="en-US" sz="1000"/>
              <a:t>（</a:t>
            </a:r>
            <a:r>
              <a:rPr lang="en-US" altLang="ja-JP" sz="1000"/>
              <a:t>work</a:t>
            </a:r>
            <a:r>
              <a:rPr lang="ja-JP" altLang="en-US" sz="1000"/>
              <a:t>）</a:t>
            </a:r>
          </a:p>
        </p:txBody>
      </p:sp>
      <p:sp>
        <p:nvSpPr>
          <p:cNvPr id="495635" name="AutoShape 19"/>
          <p:cNvSpPr>
            <a:spLocks noChangeArrowheads="1"/>
          </p:cNvSpPr>
          <p:nvPr/>
        </p:nvSpPr>
        <p:spPr bwMode="auto">
          <a:xfrm>
            <a:off x="2628900" y="2889250"/>
            <a:ext cx="1296988" cy="612775"/>
          </a:xfrm>
          <a:prstGeom prst="flowChartConnector">
            <a:avLst/>
          </a:prstGeom>
          <a:gradFill rotWithShape="1">
            <a:gsLst>
              <a:gs pos="0">
                <a:srgbClr val="99FF99"/>
              </a:gs>
              <a:gs pos="50000">
                <a:schemeClr val="bg1"/>
              </a:gs>
              <a:gs pos="100000">
                <a:srgbClr val="99FF99"/>
              </a:gs>
            </a:gsLst>
            <a:lin ang="5400000" scaled="1"/>
          </a:gradFill>
          <a:ln w="9525">
            <a:solidFill>
              <a:schemeClr val="tx1"/>
            </a:solidFill>
            <a:round/>
            <a:headEnd/>
            <a:tailEnd/>
          </a:ln>
          <a:effectLst/>
        </p:spPr>
        <p:txBody>
          <a:bodyPr wrap="none" anchor="ctr"/>
          <a:lstStyle/>
          <a:p>
            <a:pPr algn="ctr"/>
            <a:r>
              <a:rPr lang="ja-JP" altLang="en-US" sz="1400"/>
              <a:t>辞書検索</a:t>
            </a:r>
          </a:p>
        </p:txBody>
      </p:sp>
      <p:sp>
        <p:nvSpPr>
          <p:cNvPr id="495636" name="AutoShape 20"/>
          <p:cNvSpPr>
            <a:spLocks noChangeArrowheads="1"/>
          </p:cNvSpPr>
          <p:nvPr/>
        </p:nvSpPr>
        <p:spPr bwMode="auto">
          <a:xfrm>
            <a:off x="468313" y="981075"/>
            <a:ext cx="1800225" cy="865188"/>
          </a:xfrm>
          <a:prstGeom prst="wedgeRectCallout">
            <a:avLst>
              <a:gd name="adj1" fmla="val 36157"/>
              <a:gd name="adj2" fmla="val 62843"/>
            </a:avLst>
          </a:prstGeom>
          <a:gradFill rotWithShape="1">
            <a:gsLst>
              <a:gs pos="0">
                <a:srgbClr val="66FFFF"/>
              </a:gs>
              <a:gs pos="50000">
                <a:schemeClr val="bg1"/>
              </a:gs>
              <a:gs pos="100000">
                <a:srgbClr val="66FFFF"/>
              </a:gs>
            </a:gsLst>
            <a:lin ang="5400000" scaled="1"/>
          </a:gradFill>
          <a:ln w="9525">
            <a:solidFill>
              <a:schemeClr val="tx1"/>
            </a:solidFill>
            <a:miter lim="800000"/>
            <a:headEnd/>
            <a:tailEnd/>
          </a:ln>
          <a:effectLst/>
        </p:spPr>
        <p:txBody>
          <a:bodyPr/>
          <a:lstStyle/>
          <a:p>
            <a:pPr algn="ctr"/>
            <a:r>
              <a:rPr lang="ja-JP" altLang="en-US" sz="1100"/>
              <a:t>オントロジー</a:t>
            </a:r>
          </a:p>
          <a:p>
            <a:pPr algn="ctr"/>
            <a:r>
              <a:rPr lang="ja-JP" altLang="en-US" sz="1100"/>
              <a:t>・組織や分野の間での言葉の違いを吸収し、語彙体系を共有させるもの</a:t>
            </a:r>
          </a:p>
        </p:txBody>
      </p:sp>
      <p:sp>
        <p:nvSpPr>
          <p:cNvPr id="495637" name="AutoShape 21"/>
          <p:cNvSpPr>
            <a:spLocks noChangeArrowheads="1"/>
          </p:cNvSpPr>
          <p:nvPr/>
        </p:nvSpPr>
        <p:spPr bwMode="auto">
          <a:xfrm>
            <a:off x="1690688" y="3892550"/>
            <a:ext cx="3889375" cy="360363"/>
          </a:xfrm>
          <a:prstGeom prst="rightArrow">
            <a:avLst>
              <a:gd name="adj1" fmla="val 50000"/>
              <a:gd name="adj2" fmla="val 269823"/>
            </a:avLst>
          </a:prstGeom>
          <a:gradFill rotWithShape="1">
            <a:gsLst>
              <a:gs pos="0">
                <a:srgbClr val="FF99CC"/>
              </a:gs>
              <a:gs pos="100000">
                <a:schemeClr val="bg1"/>
              </a:gs>
            </a:gsLst>
            <a:lin ang="2700000" scaled="1"/>
          </a:gradFill>
          <a:ln w="9525">
            <a:solidFill>
              <a:schemeClr val="tx1"/>
            </a:solidFill>
            <a:miter lim="800000"/>
            <a:headEnd/>
            <a:tailEnd/>
          </a:ln>
          <a:effectLst/>
        </p:spPr>
        <p:txBody>
          <a:bodyPr wrap="none" anchor="ctr"/>
          <a:lstStyle/>
          <a:p>
            <a:endParaRPr lang="ja-JP" altLang="en-US"/>
          </a:p>
        </p:txBody>
      </p:sp>
      <p:sp>
        <p:nvSpPr>
          <p:cNvPr id="495638" name="AutoShape 22"/>
          <p:cNvSpPr>
            <a:spLocks noChangeArrowheads="1"/>
          </p:cNvSpPr>
          <p:nvPr/>
        </p:nvSpPr>
        <p:spPr bwMode="auto">
          <a:xfrm rot="5400000" flipV="1">
            <a:off x="3060701" y="3573462"/>
            <a:ext cx="360362" cy="360363"/>
          </a:xfrm>
          <a:prstGeom prst="rightArrow">
            <a:avLst>
              <a:gd name="adj1" fmla="val 50000"/>
              <a:gd name="adj2" fmla="val 25000"/>
            </a:avLst>
          </a:prstGeom>
          <a:gradFill rotWithShape="1">
            <a:gsLst>
              <a:gs pos="0">
                <a:srgbClr val="FF99CC"/>
              </a:gs>
              <a:gs pos="100000">
                <a:schemeClr val="bg1"/>
              </a:gs>
            </a:gsLst>
            <a:lin ang="2700000" scaled="1"/>
          </a:gradFill>
          <a:ln w="9525">
            <a:solidFill>
              <a:schemeClr val="tx1"/>
            </a:solidFill>
            <a:miter lim="800000"/>
            <a:headEnd/>
            <a:tailEnd/>
          </a:ln>
          <a:effectLst/>
        </p:spPr>
        <p:txBody>
          <a:bodyPr wrap="none" anchor="ctr"/>
          <a:lstStyle/>
          <a:p>
            <a:endParaRPr lang="ja-JP" altLang="en-US"/>
          </a:p>
        </p:txBody>
      </p:sp>
      <p:sp>
        <p:nvSpPr>
          <p:cNvPr id="495639" name="AutoShape 23"/>
          <p:cNvSpPr>
            <a:spLocks noChangeArrowheads="1"/>
          </p:cNvSpPr>
          <p:nvPr/>
        </p:nvSpPr>
        <p:spPr bwMode="auto">
          <a:xfrm>
            <a:off x="7308850" y="5518150"/>
            <a:ext cx="1296988" cy="576263"/>
          </a:xfrm>
          <a:prstGeom prst="flowChartMagneticDrum">
            <a:avLst/>
          </a:prstGeom>
          <a:gradFill rotWithShape="1">
            <a:gsLst>
              <a:gs pos="0">
                <a:schemeClr val="bg1"/>
              </a:gs>
              <a:gs pos="100000">
                <a:srgbClr val="FF99CC"/>
              </a:gs>
            </a:gsLst>
            <a:lin ang="0" scaled="1"/>
          </a:gradFill>
          <a:ln w="9525">
            <a:solidFill>
              <a:schemeClr val="tx1"/>
            </a:solidFill>
            <a:round/>
            <a:headEnd/>
            <a:tailEnd/>
          </a:ln>
          <a:effectLst/>
        </p:spPr>
        <p:txBody>
          <a:bodyPr wrap="none" anchor="ctr"/>
          <a:lstStyle/>
          <a:p>
            <a:pPr algn="ctr"/>
            <a:r>
              <a:rPr lang="ja-JP" altLang="en-US" sz="1400"/>
              <a:t>個別資料</a:t>
            </a:r>
          </a:p>
          <a:p>
            <a:pPr algn="ctr"/>
            <a:r>
              <a:rPr lang="ja-JP" altLang="en-US" sz="1400"/>
              <a:t>（</a:t>
            </a:r>
            <a:r>
              <a:rPr lang="en-US" altLang="ja-JP" sz="1400"/>
              <a:t>Item</a:t>
            </a:r>
            <a:r>
              <a:rPr lang="ja-JP" altLang="en-US" sz="1400"/>
              <a:t>）</a:t>
            </a:r>
          </a:p>
        </p:txBody>
      </p:sp>
      <p:sp>
        <p:nvSpPr>
          <p:cNvPr id="495640" name="AutoShape 24"/>
          <p:cNvSpPr>
            <a:spLocks noChangeArrowheads="1"/>
          </p:cNvSpPr>
          <p:nvPr/>
        </p:nvSpPr>
        <p:spPr bwMode="auto">
          <a:xfrm>
            <a:off x="7165975" y="5661025"/>
            <a:ext cx="1296988" cy="576263"/>
          </a:xfrm>
          <a:prstGeom prst="flowChartMagneticDrum">
            <a:avLst/>
          </a:prstGeom>
          <a:gradFill rotWithShape="1">
            <a:gsLst>
              <a:gs pos="0">
                <a:schemeClr val="bg1"/>
              </a:gs>
              <a:gs pos="100000">
                <a:srgbClr val="FF99CC"/>
              </a:gs>
            </a:gsLst>
            <a:lin ang="0" scaled="1"/>
          </a:gradFill>
          <a:ln w="9525">
            <a:solidFill>
              <a:schemeClr val="tx1"/>
            </a:solidFill>
            <a:round/>
            <a:headEnd/>
            <a:tailEnd/>
          </a:ln>
          <a:effectLst/>
        </p:spPr>
        <p:txBody>
          <a:bodyPr wrap="none" anchor="ctr"/>
          <a:lstStyle/>
          <a:p>
            <a:pPr algn="ctr"/>
            <a:r>
              <a:rPr lang="ja-JP" altLang="en-US" sz="1400"/>
              <a:t>個別資料</a:t>
            </a:r>
          </a:p>
          <a:p>
            <a:pPr algn="ctr"/>
            <a:r>
              <a:rPr lang="ja-JP" altLang="en-US" sz="1400"/>
              <a:t>（</a:t>
            </a:r>
            <a:r>
              <a:rPr lang="en-US" altLang="ja-JP" sz="1400"/>
              <a:t>Item</a:t>
            </a:r>
            <a:r>
              <a:rPr lang="ja-JP" altLang="en-US" sz="1400"/>
              <a:t>）</a:t>
            </a:r>
          </a:p>
        </p:txBody>
      </p:sp>
      <p:sp>
        <p:nvSpPr>
          <p:cNvPr id="495641" name="AutoShape 25"/>
          <p:cNvSpPr>
            <a:spLocks noChangeArrowheads="1"/>
          </p:cNvSpPr>
          <p:nvPr/>
        </p:nvSpPr>
        <p:spPr bwMode="auto">
          <a:xfrm>
            <a:off x="3851275" y="4221163"/>
            <a:ext cx="1657350" cy="1944687"/>
          </a:xfrm>
          <a:prstGeom prst="curvedRightArrow">
            <a:avLst>
              <a:gd name="adj1" fmla="val 10827"/>
              <a:gd name="adj2" fmla="val 34294"/>
              <a:gd name="adj3" fmla="val 35259"/>
            </a:avLst>
          </a:prstGeom>
          <a:gradFill rotWithShape="1">
            <a:gsLst>
              <a:gs pos="0">
                <a:schemeClr val="bg1"/>
              </a:gs>
              <a:gs pos="100000">
                <a:srgbClr val="FF99CC"/>
              </a:gs>
            </a:gsLst>
            <a:lin ang="0" scaled="1"/>
          </a:gradFill>
          <a:ln w="9525">
            <a:solidFill>
              <a:schemeClr val="tx1"/>
            </a:solidFill>
            <a:miter lim="800000"/>
            <a:headEnd/>
            <a:tailEnd/>
          </a:ln>
          <a:effectLst/>
        </p:spPr>
        <p:txBody>
          <a:bodyPr wrap="none" anchor="ctr"/>
          <a:lstStyle/>
          <a:p>
            <a:endParaRPr lang="ja-JP" altLang="en-US"/>
          </a:p>
        </p:txBody>
      </p:sp>
      <p:sp>
        <p:nvSpPr>
          <p:cNvPr id="495642" name="AutoShape 26"/>
          <p:cNvSpPr>
            <a:spLocks noChangeArrowheads="1"/>
          </p:cNvSpPr>
          <p:nvPr/>
        </p:nvSpPr>
        <p:spPr bwMode="auto">
          <a:xfrm>
            <a:off x="5435600" y="1196975"/>
            <a:ext cx="1547813" cy="1296988"/>
          </a:xfrm>
          <a:prstGeom prst="cloudCallout">
            <a:avLst>
              <a:gd name="adj1" fmla="val -96153"/>
              <a:gd name="adj2" fmla="val 52079"/>
            </a:avLst>
          </a:prstGeom>
          <a:gradFill rotWithShape="1">
            <a:gsLst>
              <a:gs pos="0">
                <a:schemeClr val="bg1"/>
              </a:gs>
              <a:gs pos="100000">
                <a:srgbClr val="FFCC99"/>
              </a:gs>
            </a:gsLst>
            <a:path path="rect">
              <a:fillToRect l="50000" t="50000" r="50000" b="50000"/>
            </a:path>
          </a:gradFill>
          <a:ln w="9525">
            <a:solidFill>
              <a:schemeClr val="tx1"/>
            </a:solidFill>
            <a:round/>
            <a:headEnd/>
            <a:tailEnd/>
          </a:ln>
          <a:effectLst/>
        </p:spPr>
        <p:txBody>
          <a:bodyPr wrap="none"/>
          <a:lstStyle/>
          <a:p>
            <a:pPr algn="ctr"/>
            <a:r>
              <a:rPr lang="ja-JP" altLang="en-US" sz="1200"/>
              <a:t>メタデータの付与時にも</a:t>
            </a:r>
            <a:br>
              <a:rPr lang="ja-JP" altLang="en-US" sz="1200"/>
            </a:br>
            <a:r>
              <a:rPr lang="ja-JP" altLang="en-US" sz="1200"/>
              <a:t>辞書を活用することにより、</a:t>
            </a:r>
            <a:br>
              <a:rPr lang="ja-JP" altLang="en-US" sz="1200"/>
            </a:br>
            <a:r>
              <a:rPr lang="ja-JP" altLang="en-US" sz="1200"/>
              <a:t>機械的な自動付与が</a:t>
            </a:r>
            <a:br>
              <a:rPr lang="ja-JP" altLang="en-US" sz="1200"/>
            </a:br>
            <a:r>
              <a:rPr lang="ja-JP" altLang="en-US" sz="1200"/>
              <a:t>可能になる。</a:t>
            </a:r>
          </a:p>
        </p:txBody>
      </p:sp>
      <p:sp>
        <p:nvSpPr>
          <p:cNvPr id="495643" name="AutoShape 27"/>
          <p:cNvSpPr>
            <a:spLocks noChangeArrowheads="1"/>
          </p:cNvSpPr>
          <p:nvPr/>
        </p:nvSpPr>
        <p:spPr bwMode="auto">
          <a:xfrm>
            <a:off x="571472" y="5157788"/>
            <a:ext cx="2271741" cy="576262"/>
          </a:xfrm>
          <a:prstGeom prst="horizontalScroll">
            <a:avLst>
              <a:gd name="adj" fmla="val 12500"/>
            </a:avLst>
          </a:prstGeom>
          <a:gradFill rotWithShape="1">
            <a:gsLst>
              <a:gs pos="0">
                <a:srgbClr val="FFFF66"/>
              </a:gs>
              <a:gs pos="100000">
                <a:schemeClr val="bg1"/>
              </a:gs>
            </a:gsLst>
            <a:lin ang="0" scaled="1"/>
          </a:gradFill>
          <a:ln w="9525">
            <a:solidFill>
              <a:schemeClr val="tx1"/>
            </a:solidFill>
            <a:round/>
            <a:headEnd/>
            <a:tailEnd/>
          </a:ln>
          <a:effectLst/>
        </p:spPr>
        <p:txBody>
          <a:bodyPr wrap="none" anchor="ctr"/>
          <a:lstStyle/>
          <a:p>
            <a:pPr algn="ctr"/>
            <a:r>
              <a:rPr lang="ja-JP" altLang="en-US" sz="1600" dirty="0">
                <a:solidFill>
                  <a:schemeClr val="tx2"/>
                </a:solidFill>
              </a:rPr>
              <a:t>セマンティックウェブ</a:t>
            </a:r>
          </a:p>
          <a:p>
            <a:pPr algn="ctr"/>
            <a:r>
              <a:rPr lang="ja-JP" altLang="en-US" sz="1600" dirty="0">
                <a:solidFill>
                  <a:schemeClr val="tx2"/>
                </a:solidFill>
              </a:rPr>
              <a:t>技術の活用</a:t>
            </a:r>
          </a:p>
        </p:txBody>
      </p:sp>
      <p:sp>
        <p:nvSpPr>
          <p:cNvPr id="495644" name="Text Box 28"/>
          <p:cNvSpPr txBox="1">
            <a:spLocks noChangeArrowheads="1"/>
          </p:cNvSpPr>
          <p:nvPr/>
        </p:nvSpPr>
        <p:spPr bwMode="auto">
          <a:xfrm>
            <a:off x="1187450" y="4581525"/>
            <a:ext cx="1079500" cy="396875"/>
          </a:xfrm>
          <a:prstGeom prst="rect">
            <a:avLst/>
          </a:prstGeom>
          <a:noFill/>
          <a:ln w="19050">
            <a:noFill/>
            <a:miter lim="800000"/>
            <a:headEnd/>
            <a:tailEnd/>
          </a:ln>
          <a:effectLst/>
        </p:spPr>
        <p:txBody>
          <a:bodyPr>
            <a:spAutoFit/>
          </a:bodyPr>
          <a:lstStyle/>
          <a:p>
            <a:pPr>
              <a:spcBef>
                <a:spcPct val="50000"/>
              </a:spcBef>
            </a:pPr>
            <a:r>
              <a:rPr lang="ja-JP" altLang="en-US" sz="1000">
                <a:solidFill>
                  <a:srgbClr val="FF0000"/>
                </a:solidFill>
              </a:rPr>
              <a:t>キーワード：</a:t>
            </a:r>
            <a:br>
              <a:rPr lang="ja-JP" altLang="en-US" sz="1000">
                <a:solidFill>
                  <a:srgbClr val="FF0000"/>
                </a:solidFill>
              </a:rPr>
            </a:br>
            <a:r>
              <a:rPr lang="ja-JP" altLang="en-US" sz="1000">
                <a:solidFill>
                  <a:srgbClr val="FF0000"/>
                </a:solidFill>
              </a:rPr>
              <a:t>コンピュータ？</a:t>
            </a:r>
          </a:p>
        </p:txBody>
      </p:sp>
      <p:sp>
        <p:nvSpPr>
          <p:cNvPr id="495645" name="Text Box 29"/>
          <p:cNvSpPr txBox="1">
            <a:spLocks noChangeArrowheads="1"/>
          </p:cNvSpPr>
          <p:nvPr/>
        </p:nvSpPr>
        <p:spPr bwMode="auto">
          <a:xfrm>
            <a:off x="2627313" y="4149725"/>
            <a:ext cx="1079500" cy="854075"/>
          </a:xfrm>
          <a:prstGeom prst="rect">
            <a:avLst/>
          </a:prstGeom>
          <a:noFill/>
          <a:ln w="19050">
            <a:noFill/>
            <a:miter lim="800000"/>
            <a:headEnd/>
            <a:tailEnd/>
          </a:ln>
          <a:effectLst/>
        </p:spPr>
        <p:txBody>
          <a:bodyPr>
            <a:spAutoFit/>
          </a:bodyPr>
          <a:lstStyle/>
          <a:p>
            <a:pPr>
              <a:spcBef>
                <a:spcPct val="50000"/>
              </a:spcBef>
            </a:pPr>
            <a:r>
              <a:rPr lang="ja-JP" altLang="en-US" sz="1000">
                <a:solidFill>
                  <a:srgbClr val="FF0000"/>
                </a:solidFill>
              </a:rPr>
              <a:t>検索語：</a:t>
            </a:r>
            <a:br>
              <a:rPr lang="ja-JP" altLang="en-US" sz="1000">
                <a:solidFill>
                  <a:srgbClr val="FF0000"/>
                </a:solidFill>
              </a:rPr>
            </a:br>
            <a:r>
              <a:rPr lang="ja-JP" altLang="en-US" sz="1000">
                <a:solidFill>
                  <a:srgbClr val="FF0000"/>
                </a:solidFill>
              </a:rPr>
              <a:t>コンピュータ？</a:t>
            </a:r>
            <a:br>
              <a:rPr lang="ja-JP" altLang="en-US" sz="1000">
                <a:solidFill>
                  <a:srgbClr val="FF0000"/>
                </a:solidFill>
              </a:rPr>
            </a:br>
            <a:r>
              <a:rPr lang="ja-JP" altLang="en-US" sz="1000">
                <a:solidFill>
                  <a:srgbClr val="FF0000"/>
                </a:solidFill>
              </a:rPr>
              <a:t>電子計算機？</a:t>
            </a:r>
            <a:br>
              <a:rPr lang="ja-JP" altLang="en-US" sz="1000">
                <a:solidFill>
                  <a:srgbClr val="FF0000"/>
                </a:solidFill>
              </a:rPr>
            </a:br>
            <a:r>
              <a:rPr lang="ja-JP" altLang="en-US" sz="1000">
                <a:solidFill>
                  <a:srgbClr val="FF0000"/>
                </a:solidFill>
              </a:rPr>
              <a:t>パソコン？</a:t>
            </a:r>
            <a:br>
              <a:rPr lang="ja-JP" altLang="en-US" sz="1000">
                <a:solidFill>
                  <a:srgbClr val="FF0000"/>
                </a:solidFill>
              </a:rPr>
            </a:br>
            <a:r>
              <a:rPr lang="en-US" altLang="ja-JP" sz="1000">
                <a:solidFill>
                  <a:srgbClr val="FF0000"/>
                </a:solidFill>
              </a:rPr>
              <a:t>PC</a:t>
            </a:r>
            <a:r>
              <a:rPr lang="ja-JP" altLang="en-US" sz="1000">
                <a:solidFill>
                  <a:srgbClr val="FF0000"/>
                </a:solidFill>
              </a:rPr>
              <a:t>？</a:t>
            </a:r>
          </a:p>
        </p:txBody>
      </p:sp>
      <p:sp>
        <p:nvSpPr>
          <p:cNvPr id="495646" name="AutoShape 30"/>
          <p:cNvSpPr>
            <a:spLocks noChangeArrowheads="1"/>
          </p:cNvSpPr>
          <p:nvPr/>
        </p:nvSpPr>
        <p:spPr bwMode="auto">
          <a:xfrm>
            <a:off x="3494088" y="1196975"/>
            <a:ext cx="1582737" cy="863600"/>
          </a:xfrm>
          <a:prstGeom prst="wedgeRectCallout">
            <a:avLst>
              <a:gd name="adj1" fmla="val -66648"/>
              <a:gd name="adj2" fmla="val 89704"/>
            </a:avLst>
          </a:prstGeom>
          <a:gradFill rotWithShape="1">
            <a:gsLst>
              <a:gs pos="0">
                <a:srgbClr val="66FFFF"/>
              </a:gs>
              <a:gs pos="50000">
                <a:schemeClr val="bg1"/>
              </a:gs>
              <a:gs pos="100000">
                <a:srgbClr val="66FFFF"/>
              </a:gs>
            </a:gsLst>
            <a:lin ang="5400000" scaled="1"/>
          </a:gradFill>
          <a:ln w="9525">
            <a:solidFill>
              <a:schemeClr val="tx1"/>
            </a:solidFill>
            <a:miter lim="800000"/>
            <a:headEnd/>
            <a:tailEnd/>
          </a:ln>
          <a:effectLst/>
        </p:spPr>
        <p:txBody>
          <a:bodyPr/>
          <a:lstStyle/>
          <a:p>
            <a:pPr algn="ctr"/>
            <a:r>
              <a:rPr lang="ja-JP" altLang="en-US" sz="1100"/>
              <a:t>シソーラス</a:t>
            </a:r>
          </a:p>
          <a:p>
            <a:pPr algn="ctr"/>
            <a:r>
              <a:rPr lang="ja-JP" altLang="en-US" sz="1100"/>
              <a:t>・統制語に関連する</a:t>
            </a:r>
          </a:p>
          <a:p>
            <a:pPr algn="ctr"/>
            <a:r>
              <a:rPr lang="ja-JP" altLang="en-US" sz="1100"/>
              <a:t>類義語、上位語、下位語、関連語を提示</a:t>
            </a:r>
          </a:p>
        </p:txBody>
      </p:sp>
      <p:sp>
        <p:nvSpPr>
          <p:cNvPr id="495647" name="AutoShape 31"/>
          <p:cNvSpPr>
            <a:spLocks noChangeArrowheads="1"/>
          </p:cNvSpPr>
          <p:nvPr/>
        </p:nvSpPr>
        <p:spPr bwMode="auto">
          <a:xfrm>
            <a:off x="1187450" y="2889250"/>
            <a:ext cx="1296988" cy="612775"/>
          </a:xfrm>
          <a:prstGeom prst="flowChartConnector">
            <a:avLst/>
          </a:prstGeom>
          <a:gradFill rotWithShape="1">
            <a:gsLst>
              <a:gs pos="0">
                <a:srgbClr val="99FF99"/>
              </a:gs>
              <a:gs pos="50000">
                <a:schemeClr val="bg1"/>
              </a:gs>
              <a:gs pos="100000">
                <a:srgbClr val="99FF99"/>
              </a:gs>
            </a:gsLst>
            <a:lin ang="5400000" scaled="1"/>
          </a:gradFill>
          <a:ln w="9525">
            <a:solidFill>
              <a:schemeClr val="tx1"/>
            </a:solidFill>
            <a:round/>
            <a:headEnd/>
            <a:tailEnd/>
          </a:ln>
          <a:effectLst/>
        </p:spPr>
        <p:txBody>
          <a:bodyPr wrap="none" anchor="ctr"/>
          <a:lstStyle/>
          <a:p>
            <a:pPr algn="ctr"/>
            <a:r>
              <a:rPr lang="ja-JP" altLang="en-US" sz="1400"/>
              <a:t>連想検索</a:t>
            </a:r>
          </a:p>
        </p:txBody>
      </p:sp>
      <p:sp>
        <p:nvSpPr>
          <p:cNvPr id="495648" name="AutoShape 32"/>
          <p:cNvSpPr>
            <a:spLocks noChangeArrowheads="1"/>
          </p:cNvSpPr>
          <p:nvPr/>
        </p:nvSpPr>
        <p:spPr bwMode="auto">
          <a:xfrm>
            <a:off x="5364163" y="4437063"/>
            <a:ext cx="1152525" cy="431800"/>
          </a:xfrm>
          <a:prstGeom prst="horizontalScroll">
            <a:avLst>
              <a:gd name="adj" fmla="val 12500"/>
            </a:avLst>
          </a:prstGeom>
          <a:gradFill rotWithShape="1">
            <a:gsLst>
              <a:gs pos="0">
                <a:srgbClr val="FFFF66"/>
              </a:gs>
              <a:gs pos="100000">
                <a:schemeClr val="bg1"/>
              </a:gs>
            </a:gsLst>
            <a:lin ang="0" scaled="1"/>
          </a:gradFill>
          <a:ln w="9525">
            <a:solidFill>
              <a:schemeClr val="tx1"/>
            </a:solidFill>
            <a:round/>
            <a:headEnd/>
            <a:tailEnd/>
          </a:ln>
          <a:effectLst/>
        </p:spPr>
        <p:txBody>
          <a:bodyPr wrap="none" anchor="ctr"/>
          <a:lstStyle/>
          <a:p>
            <a:pPr algn="ctr"/>
            <a:r>
              <a:rPr lang="en-US" altLang="ja-JP" sz="1000">
                <a:solidFill>
                  <a:schemeClr val="tx2"/>
                </a:solidFill>
              </a:rPr>
              <a:t>Context</a:t>
            </a:r>
            <a:r>
              <a:rPr lang="ja-JP" altLang="en-US" sz="1000">
                <a:solidFill>
                  <a:schemeClr val="tx2"/>
                </a:solidFill>
              </a:rPr>
              <a:t>に応じた</a:t>
            </a:r>
          </a:p>
          <a:p>
            <a:pPr algn="ctr"/>
            <a:r>
              <a:rPr lang="ja-JP" altLang="en-US" sz="1000">
                <a:solidFill>
                  <a:schemeClr val="tx2"/>
                </a:solidFill>
              </a:rPr>
              <a:t>情報資源の選択</a:t>
            </a:r>
          </a:p>
        </p:txBody>
      </p:sp>
      <p:sp>
        <p:nvSpPr>
          <p:cNvPr id="36" name="スライド番号プレースホルダ 35"/>
          <p:cNvSpPr>
            <a:spLocks noGrp="1"/>
          </p:cNvSpPr>
          <p:nvPr>
            <p:ph type="sldNum" sz="quarter" idx="15"/>
          </p:nvPr>
        </p:nvSpPr>
        <p:spPr/>
        <p:txBody>
          <a:bodyPr/>
          <a:lstStyle/>
          <a:p>
            <a:pPr>
              <a:defRPr/>
            </a:pPr>
            <a:fld id="{8F9B926E-BC0B-409E-8F4F-491A1AB00D14}" type="slidenum">
              <a:rPr lang="en-US" altLang="ja-JP" smtClean="0"/>
              <a:pPr>
                <a:defRPr/>
              </a:pPr>
              <a:t>17</a:t>
            </a:fld>
            <a:endParaRPr lang="en-US" altLang="ja-JP"/>
          </a:p>
        </p:txBody>
      </p:sp>
      <p:sp>
        <p:nvSpPr>
          <p:cNvPr id="35" name="Rectangle 27"/>
          <p:cNvSpPr>
            <a:spLocks noChangeArrowheads="1"/>
          </p:cNvSpPr>
          <p:nvPr/>
        </p:nvSpPr>
        <p:spPr bwMode="auto">
          <a:xfrm>
            <a:off x="403225" y="152400"/>
            <a:ext cx="1152525" cy="360363"/>
          </a:xfrm>
          <a:prstGeom prst="rect">
            <a:avLst/>
          </a:prstGeom>
          <a:noFill/>
          <a:ln w="9525">
            <a:solidFill>
              <a:srgbClr val="FF0000"/>
            </a:solidFill>
            <a:miter lim="800000"/>
            <a:headEnd/>
            <a:tailEnd/>
          </a:ln>
          <a:effectLst/>
        </p:spPr>
        <p:txBody>
          <a:bodyPr wrap="none" anchor="ctr"/>
          <a:lstStyle/>
          <a:p>
            <a:pPr algn="ctr"/>
            <a:r>
              <a:rPr lang="ja-JP" altLang="en-US" dirty="0" smtClean="0">
                <a:solidFill>
                  <a:srgbClr val="FF0000"/>
                </a:solidFill>
              </a:rPr>
              <a:t>参考</a:t>
            </a:r>
            <a:endParaRPr lang="ja-JP" altLang="en-US" dirty="0">
              <a:solidFill>
                <a:srgbClr val="FF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457200" y="277813"/>
            <a:ext cx="8229600" cy="631825"/>
          </a:xfrm>
        </p:spPr>
        <p:txBody>
          <a:bodyPr>
            <a:normAutofit fontScale="90000"/>
          </a:bodyPr>
          <a:lstStyle/>
          <a:p>
            <a:pPr algn="ctr" eaLnBrk="1" hangingPunct="1"/>
            <a:r>
              <a:rPr lang="ja-JP" altLang="en-US" sz="3600" b="1" dirty="0" smtClean="0">
                <a:latin typeface="HG丸ｺﾞｼｯｸM-PRO" pitchFamily="50" charset="-128"/>
                <a:ea typeface="HG丸ｺﾞｼｯｸM-PRO" pitchFamily="50" charset="-128"/>
              </a:rPr>
              <a:t>電子図書館中期計画</a:t>
            </a:r>
            <a:r>
              <a:rPr lang="en-US" altLang="ja-JP" sz="3600" b="1" dirty="0" smtClean="0">
                <a:latin typeface="HG丸ｺﾞｼｯｸM-PRO" pitchFamily="50" charset="-128"/>
                <a:ea typeface="HG丸ｺﾞｼｯｸM-PRO" pitchFamily="50" charset="-128"/>
              </a:rPr>
              <a:t>2004</a:t>
            </a:r>
            <a:endParaRPr lang="ja-JP" altLang="en-US" sz="3600" b="1" dirty="0" smtClean="0">
              <a:latin typeface="HG丸ｺﾞｼｯｸM-PRO" pitchFamily="50" charset="-128"/>
              <a:ea typeface="HG丸ｺﾞｼｯｸM-PRO" pitchFamily="50" charset="-128"/>
            </a:endParaRPr>
          </a:p>
        </p:txBody>
      </p:sp>
      <p:sp>
        <p:nvSpPr>
          <p:cNvPr id="10244" name="Rectangle 3"/>
          <p:cNvSpPr>
            <a:spLocks noGrp="1" noChangeArrowheads="1"/>
          </p:cNvSpPr>
          <p:nvPr>
            <p:ph sz="quarter" idx="1"/>
          </p:nvPr>
        </p:nvSpPr>
        <p:spPr>
          <a:xfrm>
            <a:off x="539750" y="3070225"/>
            <a:ext cx="8229600" cy="1319213"/>
          </a:xfrm>
        </p:spPr>
        <p:txBody>
          <a:bodyPr/>
          <a:lstStyle/>
          <a:p>
            <a:pPr eaLnBrk="1" hangingPunct="1">
              <a:lnSpc>
                <a:spcPct val="80000"/>
              </a:lnSpc>
            </a:pPr>
            <a:r>
              <a:rPr lang="en-US" altLang="ja-JP" sz="1600" b="1" dirty="0" smtClean="0">
                <a:latin typeface="HG丸ｺﾞｼｯｸM-PRO" pitchFamily="50" charset="-128"/>
                <a:ea typeface="HG丸ｺﾞｼｯｸM-PRO" pitchFamily="50" charset="-128"/>
              </a:rPr>
              <a:t>NDL</a:t>
            </a:r>
            <a:r>
              <a:rPr lang="ja-JP" altLang="en-US" sz="1600" b="1" dirty="0" smtClean="0">
                <a:latin typeface="HG丸ｺﾞｼｯｸM-PRO" pitchFamily="50" charset="-128"/>
                <a:ea typeface="HG丸ｺﾞｼｯｸM-PRO" pitchFamily="50" charset="-128"/>
              </a:rPr>
              <a:t>所蔵の資料の電子化の推進</a:t>
            </a:r>
          </a:p>
          <a:p>
            <a:pPr lvl="1" eaLnBrk="1" hangingPunct="1">
              <a:lnSpc>
                <a:spcPct val="80000"/>
              </a:lnSpc>
            </a:pPr>
            <a:r>
              <a:rPr lang="ja-JP" altLang="en-US" sz="1600" b="1" dirty="0" smtClean="0">
                <a:solidFill>
                  <a:schemeClr val="tx2"/>
                </a:solidFill>
                <a:latin typeface="HG丸ｺﾞｼｯｸM-PRO" pitchFamily="50" charset="-128"/>
                <a:ea typeface="HG丸ｺﾞｼｯｸM-PRO" pitchFamily="50" charset="-128"/>
              </a:rPr>
              <a:t>図書等のデジタル化</a:t>
            </a:r>
          </a:p>
          <a:p>
            <a:pPr eaLnBrk="1" hangingPunct="1">
              <a:lnSpc>
                <a:spcPct val="80000"/>
              </a:lnSpc>
            </a:pPr>
            <a:r>
              <a:rPr lang="ja-JP" altLang="en-US" sz="1800" b="1" dirty="0" smtClean="0">
                <a:latin typeface="HG丸ｺﾞｼｯｸM-PRO" pitchFamily="50" charset="-128"/>
                <a:ea typeface="HG丸ｺﾞｼｯｸM-PRO" pitchFamily="50" charset="-128"/>
              </a:rPr>
              <a:t>インターネット情報資源の収集と保存</a:t>
            </a:r>
          </a:p>
          <a:p>
            <a:pPr lvl="1" eaLnBrk="1" hangingPunct="1">
              <a:lnSpc>
                <a:spcPct val="80000"/>
              </a:lnSpc>
            </a:pPr>
            <a:r>
              <a:rPr lang="en-US" altLang="ja-JP" sz="1600" b="1" dirty="0" smtClean="0">
                <a:solidFill>
                  <a:schemeClr val="tx2"/>
                </a:solidFill>
                <a:latin typeface="HG丸ｺﾞｼｯｸM-PRO" pitchFamily="50" charset="-128"/>
                <a:ea typeface="HG丸ｺﾞｼｯｸM-PRO" pitchFamily="50" charset="-128"/>
              </a:rPr>
              <a:t>Web</a:t>
            </a:r>
            <a:r>
              <a:rPr lang="ja-JP" altLang="en-US" sz="1600" b="1" dirty="0" smtClean="0">
                <a:solidFill>
                  <a:schemeClr val="tx2"/>
                </a:solidFill>
                <a:latin typeface="HG丸ｺﾞｼｯｸM-PRO" pitchFamily="50" charset="-128"/>
                <a:ea typeface="HG丸ｺﾞｼｯｸM-PRO" pitchFamily="50" charset="-128"/>
              </a:rPr>
              <a:t>アーカイブとデジタル・デポジット</a:t>
            </a:r>
          </a:p>
          <a:p>
            <a:pPr lvl="1" eaLnBrk="1" hangingPunct="1">
              <a:lnSpc>
                <a:spcPct val="80000"/>
              </a:lnSpc>
            </a:pPr>
            <a:r>
              <a:rPr lang="ja-JP" altLang="en-US" sz="1600" b="1" dirty="0" smtClean="0">
                <a:solidFill>
                  <a:schemeClr val="tx2"/>
                </a:solidFill>
                <a:latin typeface="HG丸ｺﾞｼｯｸM-PRO" pitchFamily="50" charset="-128"/>
                <a:ea typeface="HG丸ｺﾞｼｯｸM-PRO" pitchFamily="50" charset="-128"/>
              </a:rPr>
              <a:t>長期保存対策</a:t>
            </a:r>
          </a:p>
          <a:p>
            <a:pPr eaLnBrk="1" hangingPunct="1">
              <a:lnSpc>
                <a:spcPct val="80000"/>
              </a:lnSpc>
              <a:buFont typeface="Wingdings" pitchFamily="2" charset="2"/>
              <a:buNone/>
            </a:pPr>
            <a:endParaRPr lang="en-US" altLang="ja-JP" sz="1800" dirty="0" smtClean="0">
              <a:solidFill>
                <a:schemeClr val="tx2"/>
              </a:solidFill>
              <a:latin typeface="HG丸ｺﾞｼｯｸM-PRO" pitchFamily="50" charset="-128"/>
              <a:ea typeface="HG丸ｺﾞｼｯｸM-PRO" pitchFamily="50" charset="-128"/>
            </a:endParaRPr>
          </a:p>
        </p:txBody>
      </p:sp>
      <p:sp>
        <p:nvSpPr>
          <p:cNvPr id="10245" name="Rectangle 4"/>
          <p:cNvSpPr>
            <a:spLocks noChangeArrowheads="1"/>
          </p:cNvSpPr>
          <p:nvPr/>
        </p:nvSpPr>
        <p:spPr bwMode="auto">
          <a:xfrm>
            <a:off x="685800" y="1125538"/>
            <a:ext cx="7772400" cy="1152525"/>
          </a:xfrm>
          <a:prstGeom prst="rect">
            <a:avLst/>
          </a:prstGeom>
          <a:solidFill>
            <a:schemeClr val="bg1"/>
          </a:solidFill>
          <a:ln w="9525">
            <a:noFill/>
            <a:miter lim="800000"/>
            <a:headEnd/>
            <a:tailEnd/>
          </a:ln>
        </p:spPr>
        <p:txBody>
          <a:bodyPr/>
          <a:lstStyle/>
          <a:p>
            <a:pPr marL="342900" indent="-342900" algn="l">
              <a:spcBef>
                <a:spcPct val="20000"/>
              </a:spcBef>
              <a:buClr>
                <a:schemeClr val="bg2"/>
              </a:buClr>
              <a:buSzPct val="75000"/>
              <a:buFont typeface="Wingdings" pitchFamily="2" charset="2"/>
              <a:buChar char="p"/>
            </a:pPr>
            <a:r>
              <a:rPr lang="ja-JP" altLang="en-US" sz="2000" dirty="0"/>
              <a:t>国のデジタルアーカイブの重要拠点となる</a:t>
            </a:r>
          </a:p>
          <a:p>
            <a:pPr marL="342900" indent="-342900" algn="l">
              <a:spcBef>
                <a:spcPct val="20000"/>
              </a:spcBef>
              <a:buClr>
                <a:schemeClr val="bg2"/>
              </a:buClr>
              <a:buSzPct val="75000"/>
              <a:buFont typeface="Wingdings" pitchFamily="2" charset="2"/>
              <a:buChar char="p"/>
            </a:pPr>
            <a:r>
              <a:rPr lang="ja-JP" altLang="en-US" sz="2000" dirty="0"/>
              <a:t>日本のデジタル情報全体へのナビゲーション総合サイトを構築する</a:t>
            </a:r>
            <a:endParaRPr lang="ja-JP" altLang="en-US" sz="2400" dirty="0"/>
          </a:p>
          <a:p>
            <a:pPr marL="342900" indent="-342900" algn="l">
              <a:spcBef>
                <a:spcPct val="20000"/>
              </a:spcBef>
              <a:buClr>
                <a:schemeClr val="bg2"/>
              </a:buClr>
              <a:buSzPct val="75000"/>
              <a:buFont typeface="Wingdings" pitchFamily="2" charset="2"/>
              <a:buNone/>
            </a:pPr>
            <a:r>
              <a:rPr lang="ja-JP" altLang="en-US" sz="2400" dirty="0"/>
              <a:t>　</a:t>
            </a:r>
          </a:p>
          <a:p>
            <a:pPr marL="342900" indent="-342900" algn="l">
              <a:spcBef>
                <a:spcPct val="20000"/>
              </a:spcBef>
              <a:buClr>
                <a:schemeClr val="bg2"/>
              </a:buClr>
              <a:buSzPct val="75000"/>
              <a:buFont typeface="Wingdings" pitchFamily="2" charset="2"/>
              <a:buNone/>
            </a:pPr>
            <a:endParaRPr lang="en-US" altLang="ja-JP" sz="2400" b="0" dirty="0"/>
          </a:p>
        </p:txBody>
      </p:sp>
      <p:sp>
        <p:nvSpPr>
          <p:cNvPr id="10246" name="AutoShape 5"/>
          <p:cNvSpPr>
            <a:spLocks noChangeArrowheads="1"/>
          </p:cNvSpPr>
          <p:nvPr/>
        </p:nvSpPr>
        <p:spPr bwMode="auto">
          <a:xfrm rot="1721730">
            <a:off x="5603875" y="1892300"/>
            <a:ext cx="719138" cy="788988"/>
          </a:xfrm>
          <a:prstGeom prst="downArrow">
            <a:avLst>
              <a:gd name="adj1" fmla="val 35713"/>
              <a:gd name="adj2" fmla="val 48121"/>
            </a:avLst>
          </a:prstGeom>
          <a:gradFill rotWithShape="0">
            <a:gsLst>
              <a:gs pos="0">
                <a:srgbClr val="0000CC"/>
              </a:gs>
              <a:gs pos="100000">
                <a:schemeClr val="bg1"/>
              </a:gs>
            </a:gsLst>
            <a:lin ang="5400000" scaled="1"/>
          </a:gradFill>
          <a:ln w="25400">
            <a:solidFill>
              <a:schemeClr val="tx1"/>
            </a:solidFill>
            <a:miter lim="800000"/>
            <a:headEnd/>
            <a:tailEnd/>
          </a:ln>
        </p:spPr>
        <p:txBody>
          <a:bodyPr wrap="none" anchor="ctr"/>
          <a:lstStyle/>
          <a:p>
            <a:endParaRPr lang="ja-JP" altLang="en-US"/>
          </a:p>
        </p:txBody>
      </p:sp>
      <p:sp>
        <p:nvSpPr>
          <p:cNvPr id="10247" name="Rectangle 6"/>
          <p:cNvSpPr>
            <a:spLocks noChangeArrowheads="1"/>
          </p:cNvSpPr>
          <p:nvPr/>
        </p:nvSpPr>
        <p:spPr bwMode="auto">
          <a:xfrm>
            <a:off x="250825" y="2557463"/>
            <a:ext cx="5219700" cy="512762"/>
          </a:xfrm>
          <a:prstGeom prst="rect">
            <a:avLst/>
          </a:prstGeom>
          <a:gradFill rotWithShape="0">
            <a:gsLst>
              <a:gs pos="0">
                <a:srgbClr val="FFCC00"/>
              </a:gs>
              <a:gs pos="100000">
                <a:schemeClr val="bg1"/>
              </a:gs>
            </a:gsLst>
            <a:lin ang="0" scaled="1"/>
          </a:gradFill>
          <a:ln w="25400">
            <a:solidFill>
              <a:schemeClr val="tx1"/>
            </a:solidFill>
            <a:miter lim="800000"/>
            <a:headEnd/>
            <a:tailEnd/>
          </a:ln>
        </p:spPr>
        <p:txBody>
          <a:bodyPr wrap="none" anchor="ctr"/>
          <a:lstStyle/>
          <a:p>
            <a:pPr algn="l"/>
            <a:r>
              <a:rPr lang="en-US" altLang="ja-JP" sz="2800" dirty="0"/>
              <a:t>① </a:t>
            </a:r>
            <a:r>
              <a:rPr lang="ja-JP" altLang="en-US" sz="2800" dirty="0"/>
              <a:t>デジタル･アーカイブの構築  </a:t>
            </a:r>
            <a:r>
              <a:rPr lang="ja-JP" altLang="en-US" sz="2800" dirty="0">
                <a:solidFill>
                  <a:schemeClr val="bg2"/>
                </a:solidFill>
              </a:rPr>
              <a:t>　</a:t>
            </a:r>
          </a:p>
        </p:txBody>
      </p:sp>
      <p:sp>
        <p:nvSpPr>
          <p:cNvPr id="10248" name="Rectangle 7"/>
          <p:cNvSpPr>
            <a:spLocks noChangeArrowheads="1"/>
          </p:cNvSpPr>
          <p:nvPr/>
        </p:nvSpPr>
        <p:spPr bwMode="auto">
          <a:xfrm>
            <a:off x="1187450" y="4365625"/>
            <a:ext cx="5472113" cy="512763"/>
          </a:xfrm>
          <a:prstGeom prst="rect">
            <a:avLst/>
          </a:prstGeom>
          <a:gradFill rotWithShape="0">
            <a:gsLst>
              <a:gs pos="0">
                <a:schemeClr val="folHlink"/>
              </a:gs>
              <a:gs pos="100000">
                <a:schemeClr val="bg1"/>
              </a:gs>
            </a:gsLst>
            <a:lin ang="0" scaled="1"/>
          </a:gradFill>
          <a:ln w="25400">
            <a:solidFill>
              <a:schemeClr val="tx1"/>
            </a:solidFill>
            <a:miter lim="800000"/>
            <a:headEnd/>
            <a:tailEnd/>
          </a:ln>
        </p:spPr>
        <p:txBody>
          <a:bodyPr wrap="none" anchor="ctr"/>
          <a:lstStyle/>
          <a:p>
            <a:pPr algn="l"/>
            <a:r>
              <a:rPr lang="en-US" altLang="ja-JP" sz="2800" dirty="0"/>
              <a:t>② </a:t>
            </a:r>
            <a:r>
              <a:rPr lang="ja-JP" altLang="en-US" sz="2800" dirty="0"/>
              <a:t>情報資源に関する情報の充実  　</a:t>
            </a:r>
          </a:p>
        </p:txBody>
      </p:sp>
      <p:sp>
        <p:nvSpPr>
          <p:cNvPr id="10249" name="Rectangle 8"/>
          <p:cNvSpPr>
            <a:spLocks noChangeArrowheads="1"/>
          </p:cNvSpPr>
          <p:nvPr/>
        </p:nvSpPr>
        <p:spPr bwMode="auto">
          <a:xfrm>
            <a:off x="2195513" y="5302250"/>
            <a:ext cx="6629400" cy="512763"/>
          </a:xfrm>
          <a:prstGeom prst="rect">
            <a:avLst/>
          </a:prstGeom>
          <a:gradFill rotWithShape="0">
            <a:gsLst>
              <a:gs pos="0">
                <a:srgbClr val="009900"/>
              </a:gs>
              <a:gs pos="100000">
                <a:schemeClr val="bg1"/>
              </a:gs>
            </a:gsLst>
            <a:lin ang="0" scaled="1"/>
          </a:gradFill>
          <a:ln w="25400">
            <a:solidFill>
              <a:schemeClr val="tx1"/>
            </a:solidFill>
            <a:miter lim="800000"/>
            <a:headEnd/>
            <a:tailEnd/>
          </a:ln>
        </p:spPr>
        <p:txBody>
          <a:bodyPr wrap="none" anchor="ctr"/>
          <a:lstStyle/>
          <a:p>
            <a:pPr algn="l"/>
            <a:r>
              <a:rPr lang="en-US" altLang="ja-JP" sz="2800" dirty="0"/>
              <a:t>③ </a:t>
            </a:r>
            <a:r>
              <a:rPr lang="ja-JP" altLang="en-US" sz="2800" dirty="0"/>
              <a:t>デジタル･アーカイブのポータル機能   　</a:t>
            </a:r>
          </a:p>
        </p:txBody>
      </p:sp>
      <p:sp>
        <p:nvSpPr>
          <p:cNvPr id="10250" name="Rectangle 9"/>
          <p:cNvSpPr>
            <a:spLocks noChangeArrowheads="1"/>
          </p:cNvSpPr>
          <p:nvPr/>
        </p:nvSpPr>
        <p:spPr bwMode="auto">
          <a:xfrm>
            <a:off x="6072198" y="2357430"/>
            <a:ext cx="2771775" cy="449263"/>
          </a:xfrm>
          <a:prstGeom prst="rect">
            <a:avLst/>
          </a:prstGeom>
          <a:noFill/>
          <a:ln w="9525">
            <a:noFill/>
            <a:miter lim="800000"/>
            <a:headEnd/>
            <a:tailEnd/>
          </a:ln>
        </p:spPr>
        <p:txBody>
          <a:bodyPr wrap="none" anchor="ctr"/>
          <a:lstStyle/>
          <a:p>
            <a:pPr algn="l"/>
            <a:r>
              <a:rPr lang="ja-JP" altLang="en-US" sz="2800" i="1" dirty="0">
                <a:solidFill>
                  <a:srgbClr val="FF3300"/>
                </a:solidFill>
              </a:rPr>
              <a:t>アクションプラン　　</a:t>
            </a:r>
          </a:p>
        </p:txBody>
      </p:sp>
      <p:sp>
        <p:nvSpPr>
          <p:cNvPr id="732170" name="AutoShape 10"/>
          <p:cNvSpPr>
            <a:spLocks noChangeArrowheads="1"/>
          </p:cNvSpPr>
          <p:nvPr/>
        </p:nvSpPr>
        <p:spPr bwMode="auto">
          <a:xfrm>
            <a:off x="1547813" y="5619750"/>
            <a:ext cx="936625" cy="546100"/>
          </a:xfrm>
          <a:prstGeom prst="star5">
            <a:avLst/>
          </a:prstGeom>
          <a:solidFill>
            <a:srgbClr val="FF0000"/>
          </a:solidFill>
          <a:ln w="9525" algn="ctr">
            <a:noFill/>
            <a:miter lim="800000"/>
            <a:headEnd/>
            <a:tailEnd/>
          </a:ln>
          <a:effectLst/>
        </p:spPr>
        <p:txBody>
          <a:bodyPr wrap="none" anchor="ctr"/>
          <a:lstStyle/>
          <a:p>
            <a:pPr>
              <a:defRPr/>
            </a:pPr>
            <a:endParaRPr lang="ja-JP" altLang="en-US"/>
          </a:p>
        </p:txBody>
      </p:sp>
      <p:sp>
        <p:nvSpPr>
          <p:cNvPr id="10252" name="Rectangle 11"/>
          <p:cNvSpPr>
            <a:spLocks noChangeArrowheads="1"/>
          </p:cNvSpPr>
          <p:nvPr/>
        </p:nvSpPr>
        <p:spPr bwMode="auto">
          <a:xfrm>
            <a:off x="1835150" y="4941888"/>
            <a:ext cx="4895850" cy="360362"/>
          </a:xfrm>
          <a:prstGeom prst="rect">
            <a:avLst/>
          </a:prstGeom>
          <a:noFill/>
          <a:ln w="9525">
            <a:noFill/>
            <a:miter lim="800000"/>
            <a:headEnd/>
            <a:tailEnd/>
          </a:ln>
        </p:spPr>
        <p:txBody>
          <a:bodyPr/>
          <a:lstStyle/>
          <a:p>
            <a:pPr marL="342900" indent="-342900" algn="l">
              <a:spcBef>
                <a:spcPct val="20000"/>
              </a:spcBef>
              <a:buClr>
                <a:schemeClr val="bg2"/>
              </a:buClr>
              <a:buSzPct val="75000"/>
              <a:buFont typeface="Wingdings" pitchFamily="2" charset="2"/>
              <a:buChar char="p"/>
            </a:pPr>
            <a:r>
              <a:rPr lang="ja-JP" altLang="en-US" sz="1800">
                <a:solidFill>
                  <a:schemeClr val="tx2"/>
                </a:solidFill>
              </a:rPr>
              <a:t>レファレンス情報、解題情報、統制語辞書類</a:t>
            </a:r>
            <a:endParaRPr lang="ja-JP" altLang="en-US" sz="1800" b="0">
              <a:solidFill>
                <a:schemeClr val="tx2"/>
              </a:solidFill>
            </a:endParaRPr>
          </a:p>
        </p:txBody>
      </p:sp>
      <p:sp>
        <p:nvSpPr>
          <p:cNvPr id="10253" name="Rectangle 12"/>
          <p:cNvSpPr>
            <a:spLocks noChangeArrowheads="1"/>
          </p:cNvSpPr>
          <p:nvPr/>
        </p:nvSpPr>
        <p:spPr bwMode="auto">
          <a:xfrm>
            <a:off x="2627313" y="5878513"/>
            <a:ext cx="6265862" cy="360362"/>
          </a:xfrm>
          <a:prstGeom prst="rect">
            <a:avLst/>
          </a:prstGeom>
          <a:noFill/>
          <a:ln w="9525">
            <a:noFill/>
            <a:miter lim="800000"/>
            <a:headEnd/>
            <a:tailEnd/>
          </a:ln>
        </p:spPr>
        <p:txBody>
          <a:bodyPr/>
          <a:lstStyle/>
          <a:p>
            <a:pPr marL="342900" indent="-342900" algn="l">
              <a:spcBef>
                <a:spcPct val="20000"/>
              </a:spcBef>
              <a:buClr>
                <a:schemeClr val="bg2"/>
              </a:buClr>
              <a:buSzPct val="75000"/>
              <a:buFont typeface="Wingdings" pitchFamily="2" charset="2"/>
              <a:buChar char="p"/>
            </a:pPr>
            <a:r>
              <a:rPr lang="ja-JP" altLang="en-US" sz="1800">
                <a:solidFill>
                  <a:schemeClr val="tx2"/>
                </a:solidFill>
              </a:rPr>
              <a:t>デジタルアーカイブの統合検索、ワンストップナビゲーション</a:t>
            </a:r>
          </a:p>
        </p:txBody>
      </p:sp>
      <p:sp>
        <p:nvSpPr>
          <p:cNvPr id="15" name="スライド番号プレースホルダ 14"/>
          <p:cNvSpPr>
            <a:spLocks noGrp="1"/>
          </p:cNvSpPr>
          <p:nvPr>
            <p:ph type="sldNum" sz="quarter" idx="15"/>
          </p:nvPr>
        </p:nvSpPr>
        <p:spPr/>
        <p:txBody>
          <a:bodyPr/>
          <a:lstStyle/>
          <a:p>
            <a:pPr>
              <a:defRPr/>
            </a:pPr>
            <a:fld id="{8F9B926E-BC0B-409E-8F4F-491A1AB00D14}" type="slidenum">
              <a:rPr lang="en-US" altLang="ja-JP" smtClean="0"/>
              <a:pPr>
                <a:defRPr/>
              </a:pPr>
              <a:t>18</a:t>
            </a:fld>
            <a:endParaRPr lang="en-US" altLang="ja-JP"/>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2"/>
          <p:cNvPicPr>
            <a:picLocks noChangeAspect="1" noChangeArrowheads="1"/>
          </p:cNvPicPr>
          <p:nvPr/>
        </p:nvPicPr>
        <p:blipFill>
          <a:blip r:embed="rId3" cstate="print"/>
          <a:srcRect/>
          <a:stretch>
            <a:fillRect/>
          </a:stretch>
        </p:blipFill>
        <p:spPr bwMode="auto">
          <a:xfrm>
            <a:off x="4495800" y="3352800"/>
            <a:ext cx="152400" cy="152400"/>
          </a:xfrm>
          <a:prstGeom prst="rect">
            <a:avLst/>
          </a:prstGeom>
          <a:noFill/>
          <a:ln w="9525" algn="ctr">
            <a:noFill/>
            <a:miter lim="800000"/>
            <a:headEnd/>
            <a:tailEnd/>
          </a:ln>
        </p:spPr>
      </p:pic>
      <p:pic>
        <p:nvPicPr>
          <p:cNvPr id="12292" name="Picture 3"/>
          <p:cNvPicPr>
            <a:picLocks noChangeAspect="1" noChangeArrowheads="1"/>
          </p:cNvPicPr>
          <p:nvPr/>
        </p:nvPicPr>
        <p:blipFill>
          <a:blip r:embed="rId4" cstate="print"/>
          <a:srcRect/>
          <a:stretch>
            <a:fillRect/>
          </a:stretch>
        </p:blipFill>
        <p:spPr bwMode="auto">
          <a:xfrm>
            <a:off x="395288" y="188913"/>
            <a:ext cx="8691562" cy="6419850"/>
          </a:xfrm>
          <a:prstGeom prst="rect">
            <a:avLst/>
          </a:prstGeom>
          <a:noFill/>
          <a:ln w="9525">
            <a:noFill/>
            <a:miter lim="800000"/>
            <a:headEnd/>
            <a:tailEnd/>
          </a:ln>
        </p:spPr>
      </p:pic>
      <p:sp>
        <p:nvSpPr>
          <p:cNvPr id="6" name="スライド番号プレースホルダ 5"/>
          <p:cNvSpPr>
            <a:spLocks noGrp="1"/>
          </p:cNvSpPr>
          <p:nvPr>
            <p:ph type="sldNum" sz="quarter" idx="12"/>
          </p:nvPr>
        </p:nvSpPr>
        <p:spPr/>
        <p:txBody>
          <a:bodyPr/>
          <a:lstStyle/>
          <a:p>
            <a:pPr>
              <a:defRPr/>
            </a:pPr>
            <a:fld id="{0B2B34E5-7F87-43F8-8E50-7B4643C98316}" type="slidenum">
              <a:rPr lang="en-US" altLang="ja-JP" smtClean="0"/>
              <a:pPr>
                <a:defRPr/>
              </a:pPr>
              <a:t>19</a:t>
            </a:fld>
            <a:endParaRPr lang="en-US" altLang="ja-JP"/>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457200" y="274638"/>
            <a:ext cx="7467600" cy="654032"/>
          </a:xfrm>
        </p:spPr>
        <p:txBody>
          <a:bodyPr/>
          <a:lstStyle/>
          <a:p>
            <a:pPr algn="ctr" eaLnBrk="1" hangingPunct="1"/>
            <a:r>
              <a:rPr lang="ja-JP" altLang="en-US" sz="3600" dirty="0" smtClean="0">
                <a:latin typeface="HG丸ｺﾞｼｯｸM-PRO" pitchFamily="50" charset="-128"/>
                <a:ea typeface="HG丸ｺﾞｼｯｸM-PRO" pitchFamily="50" charset="-128"/>
              </a:rPr>
              <a:t>今日のお話し</a:t>
            </a:r>
            <a:endParaRPr lang="ja-JP" altLang="en-US" dirty="0" smtClean="0">
              <a:latin typeface="HG丸ｺﾞｼｯｸM-PRO" pitchFamily="50" charset="-128"/>
              <a:ea typeface="HG丸ｺﾞｼｯｸM-PRO" pitchFamily="50" charset="-128"/>
            </a:endParaRPr>
          </a:p>
        </p:txBody>
      </p:sp>
      <p:sp>
        <p:nvSpPr>
          <p:cNvPr id="8196" name="Rectangle 3"/>
          <p:cNvSpPr>
            <a:spLocks noGrp="1" noChangeArrowheads="1"/>
          </p:cNvSpPr>
          <p:nvPr>
            <p:ph sz="quarter" idx="1"/>
          </p:nvPr>
        </p:nvSpPr>
        <p:spPr>
          <a:xfrm>
            <a:off x="285750" y="928670"/>
            <a:ext cx="4071936" cy="5715040"/>
          </a:xfrm>
          <a:solidFill>
            <a:srgbClr val="FFFFCC"/>
          </a:solidFill>
        </p:spPr>
        <p:txBody>
          <a:bodyPr>
            <a:noAutofit/>
          </a:bodyPr>
          <a:lstStyle/>
          <a:p>
            <a:pPr>
              <a:buFont typeface="Wingdings" pitchFamily="2" charset="2"/>
              <a:buChar char="l"/>
            </a:pPr>
            <a:r>
              <a:rPr lang="ja-JP" altLang="en-US" sz="1800" dirty="0" smtClean="0">
                <a:latin typeface="HG丸ｺﾞｼｯｸM-PRO" pitchFamily="50" charset="-128"/>
                <a:ea typeface="HG丸ｺﾞｼｯｸM-PRO" pitchFamily="50" charset="-128"/>
              </a:rPr>
              <a:t>背景</a:t>
            </a:r>
          </a:p>
          <a:p>
            <a:pPr lvl="1">
              <a:buFont typeface="Wingdings" pitchFamily="2" charset="2"/>
              <a:buChar char="l"/>
            </a:pPr>
            <a:r>
              <a:rPr lang="ja-JP" altLang="en-US" sz="1600" dirty="0" smtClean="0">
                <a:latin typeface="HG丸ｺﾞｼｯｸM-PRO" pitchFamily="50" charset="-128"/>
                <a:ea typeface="HG丸ｺﾞｼｯｸM-PRO" pitchFamily="50" charset="-128"/>
              </a:rPr>
              <a:t>「知識はわれらを豊かにする」</a:t>
            </a:r>
            <a:endParaRPr lang="en-US" altLang="ja-JP" sz="1600" dirty="0" smtClean="0">
              <a:latin typeface="HG丸ｺﾞｼｯｸM-PRO" pitchFamily="50" charset="-128"/>
              <a:ea typeface="HG丸ｺﾞｼｯｸM-PRO" pitchFamily="50" charset="-128"/>
            </a:endParaRPr>
          </a:p>
          <a:p>
            <a:pPr>
              <a:buFont typeface="Wingdings" pitchFamily="2" charset="2"/>
              <a:buChar char="l"/>
            </a:pPr>
            <a:r>
              <a:rPr lang="ja-JP" altLang="en-US" sz="1800" dirty="0" smtClean="0">
                <a:latin typeface="HG丸ｺﾞｼｯｸM-PRO" pitchFamily="50" charset="-128"/>
                <a:ea typeface="HG丸ｺﾞｼｯｸM-PRO" pitchFamily="50" charset="-128"/>
              </a:rPr>
              <a:t>現状の課題解決のために</a:t>
            </a:r>
            <a:endParaRPr lang="en-US" altLang="ja-JP" sz="1800" dirty="0" smtClean="0">
              <a:latin typeface="HG丸ｺﾞｼｯｸM-PRO" pitchFamily="50" charset="-128"/>
              <a:ea typeface="HG丸ｺﾞｼｯｸM-PRO" pitchFamily="50" charset="-128"/>
            </a:endParaRPr>
          </a:p>
          <a:p>
            <a:pPr lvl="1">
              <a:buFont typeface="Wingdings" pitchFamily="2" charset="2"/>
              <a:buChar char="l"/>
            </a:pPr>
            <a:r>
              <a:rPr lang="ja-JP" altLang="en-US" sz="1600" dirty="0" smtClean="0">
                <a:latin typeface="HG丸ｺﾞｼｯｸM-PRO" pitchFamily="50" charset="-128"/>
                <a:ea typeface="HG丸ｺﾞｼｯｸM-PRO" pitchFamily="50" charset="-128"/>
              </a:rPr>
              <a:t>現状の問題の再認識</a:t>
            </a:r>
            <a:endParaRPr lang="en-US" altLang="ja-JP" sz="1600" dirty="0" smtClean="0">
              <a:latin typeface="HG丸ｺﾞｼｯｸM-PRO" pitchFamily="50" charset="-128"/>
              <a:ea typeface="HG丸ｺﾞｼｯｸM-PRO" pitchFamily="50" charset="-128"/>
            </a:endParaRPr>
          </a:p>
          <a:p>
            <a:pPr lvl="1">
              <a:buFont typeface="Wingdings" pitchFamily="2" charset="2"/>
              <a:buChar char="l"/>
            </a:pPr>
            <a:r>
              <a:rPr lang="ja-JP" altLang="en-US" sz="1600" dirty="0" smtClean="0">
                <a:latin typeface="HG丸ｺﾞｼｯｸM-PRO" pitchFamily="50" charset="-128"/>
                <a:ea typeface="HG丸ｺﾞｼｯｸM-PRO" pitchFamily="50" charset="-128"/>
              </a:rPr>
              <a:t>情報の利活用のために実施すべきこと</a:t>
            </a:r>
            <a:endParaRPr lang="en-US" altLang="ja-JP" sz="1600" dirty="0" smtClean="0">
              <a:latin typeface="HG丸ｺﾞｼｯｸM-PRO" pitchFamily="50" charset="-128"/>
              <a:ea typeface="HG丸ｺﾞｼｯｸM-PRO" pitchFamily="50" charset="-128"/>
            </a:endParaRPr>
          </a:p>
          <a:p>
            <a:pPr lvl="2">
              <a:buFont typeface="Wingdings" pitchFamily="2" charset="2"/>
              <a:buChar char="l"/>
            </a:pPr>
            <a:r>
              <a:rPr lang="ja-JP" altLang="en-US" sz="1400" dirty="0" smtClean="0">
                <a:latin typeface="HG丸ｺﾞｼｯｸM-PRO" pitchFamily="50" charset="-128"/>
                <a:ea typeface="HG丸ｺﾞｼｯｸM-PRO" pitchFamily="50" charset="-128"/>
              </a:rPr>
              <a:t>多様なニーズの認識</a:t>
            </a:r>
            <a:endParaRPr lang="en-US" altLang="ja-JP" sz="1400" dirty="0" smtClean="0">
              <a:latin typeface="HG丸ｺﾞｼｯｸM-PRO" pitchFamily="50" charset="-128"/>
              <a:ea typeface="HG丸ｺﾞｼｯｸM-PRO" pitchFamily="50" charset="-128"/>
            </a:endParaRPr>
          </a:p>
          <a:p>
            <a:pPr lvl="2">
              <a:buFont typeface="Wingdings" pitchFamily="2" charset="2"/>
              <a:buChar char="l"/>
            </a:pPr>
            <a:r>
              <a:rPr lang="ja-JP" altLang="en-US" sz="1400" dirty="0" smtClean="0">
                <a:latin typeface="HG丸ｺﾞｼｯｸM-PRO" pitchFamily="50" charset="-128"/>
                <a:ea typeface="HG丸ｺﾞｼｯｸM-PRO" pitchFamily="50" charset="-128"/>
              </a:rPr>
              <a:t>情報の利活用のための仕組みの概念</a:t>
            </a:r>
            <a:endParaRPr lang="en-US" altLang="ja-JP" sz="1400" dirty="0" smtClean="0">
              <a:latin typeface="HG丸ｺﾞｼｯｸM-PRO" pitchFamily="50" charset="-128"/>
              <a:ea typeface="HG丸ｺﾞｼｯｸM-PRO" pitchFamily="50" charset="-128"/>
            </a:endParaRPr>
          </a:p>
          <a:p>
            <a:pPr lvl="2">
              <a:buFont typeface="Wingdings" pitchFamily="2" charset="2"/>
              <a:buChar char="l"/>
            </a:pPr>
            <a:r>
              <a:rPr lang="ja-JP" altLang="en-US" sz="1400" dirty="0" smtClean="0">
                <a:latin typeface="HG丸ｺﾞｼｯｸM-PRO" pitchFamily="50" charset="-128"/>
                <a:ea typeface="HG丸ｺﾞｼｯｸM-PRO" pitchFamily="50" charset="-128"/>
              </a:rPr>
              <a:t>クラウドの世界でのサービスの連携</a:t>
            </a:r>
            <a:endParaRPr lang="en-US" altLang="ja-JP" sz="1400" dirty="0" smtClean="0">
              <a:latin typeface="HG丸ｺﾞｼｯｸM-PRO" pitchFamily="50" charset="-128"/>
              <a:ea typeface="HG丸ｺﾞｼｯｸM-PRO" pitchFamily="50" charset="-128"/>
            </a:endParaRPr>
          </a:p>
          <a:p>
            <a:pPr lvl="2">
              <a:buFont typeface="Wingdings" pitchFamily="2" charset="2"/>
              <a:buChar char="l"/>
            </a:pPr>
            <a:r>
              <a:rPr lang="ja-JP" altLang="en-US" sz="1400" dirty="0" smtClean="0">
                <a:latin typeface="HG丸ｺﾞｼｯｸM-PRO" pitchFamily="50" charset="-128"/>
                <a:ea typeface="HG丸ｺﾞｼｯｸM-PRO" pitchFamily="50" charset="-128"/>
              </a:rPr>
              <a:t>情報探索サービスの将来像</a:t>
            </a:r>
            <a:r>
              <a:rPr lang="en-US" altLang="ja-JP" sz="1400" dirty="0" smtClean="0">
                <a:latin typeface="HG丸ｺﾞｼｯｸM-PRO" pitchFamily="50" charset="-128"/>
                <a:ea typeface="HG丸ｺﾞｼｯｸM-PRO" pitchFamily="50" charset="-128"/>
              </a:rPr>
              <a:t/>
            </a:r>
            <a:br>
              <a:rPr lang="en-US" altLang="ja-JP" sz="1400" dirty="0" smtClean="0">
                <a:latin typeface="HG丸ｺﾞｼｯｸM-PRO" pitchFamily="50" charset="-128"/>
                <a:ea typeface="HG丸ｺﾞｼｯｸM-PRO" pitchFamily="50" charset="-128"/>
              </a:rPr>
            </a:br>
            <a:r>
              <a:rPr lang="en-US" altLang="ja-JP" sz="1400" dirty="0" smtClean="0">
                <a:latin typeface="HG丸ｺﾞｼｯｸM-PRO" pitchFamily="50" charset="-128"/>
                <a:ea typeface="HG丸ｺﾞｼｯｸM-PRO" pitchFamily="50" charset="-128"/>
              </a:rPr>
              <a:t>(</a:t>
            </a:r>
            <a:r>
              <a:rPr lang="ja-JP" altLang="en-US" sz="1400" dirty="0" smtClean="0">
                <a:latin typeface="HG丸ｺﾞｼｯｸM-PRO" pitchFamily="50" charset="-128"/>
                <a:ea typeface="HG丸ｺﾞｼｯｸM-PRO" pitchFamily="50" charset="-128"/>
              </a:rPr>
              <a:t>クラウドの世界でのサービスの連携</a:t>
            </a:r>
            <a:r>
              <a:rPr lang="en-US" altLang="ja-JP" sz="1400" dirty="0" smtClean="0">
                <a:latin typeface="HG丸ｺﾞｼｯｸM-PRO" pitchFamily="50" charset="-128"/>
                <a:ea typeface="HG丸ｺﾞｼｯｸM-PRO" pitchFamily="50" charset="-128"/>
              </a:rPr>
              <a:t>)</a:t>
            </a:r>
          </a:p>
          <a:p>
            <a:pPr lvl="2">
              <a:buFont typeface="Wingdings" pitchFamily="2" charset="2"/>
              <a:buChar char="l"/>
            </a:pPr>
            <a:r>
              <a:rPr lang="ja-JP" altLang="en-US" sz="1400" dirty="0" smtClean="0">
                <a:latin typeface="HG丸ｺﾞｼｯｸM-PRO" pitchFamily="50" charset="-128"/>
                <a:ea typeface="HG丸ｺﾞｼｯｸM-PRO" pitchFamily="50" charset="-128"/>
              </a:rPr>
              <a:t>利用の視点でのコンテンツの体系的整理</a:t>
            </a:r>
            <a:endParaRPr lang="en-US" altLang="ja-JP" sz="1400" dirty="0" smtClean="0">
              <a:latin typeface="HG丸ｺﾞｼｯｸM-PRO" pitchFamily="50" charset="-128"/>
              <a:ea typeface="HG丸ｺﾞｼｯｸM-PRO" pitchFamily="50" charset="-128"/>
            </a:endParaRPr>
          </a:p>
          <a:p>
            <a:pPr>
              <a:buFont typeface="Wingdings" pitchFamily="2" charset="2"/>
              <a:buChar char="l"/>
            </a:pPr>
            <a:r>
              <a:rPr lang="ja-JP" altLang="en-US" sz="1800" dirty="0" smtClean="0">
                <a:latin typeface="HG丸ｺﾞｼｯｸM-PRO" pitchFamily="50" charset="-128"/>
                <a:ea typeface="HG丸ｺﾞｼｯｸM-PRO" pitchFamily="50" charset="-128"/>
              </a:rPr>
              <a:t>これまでの経緯</a:t>
            </a:r>
            <a:endParaRPr lang="en-US" altLang="ja-JP" sz="1800" dirty="0" smtClean="0">
              <a:latin typeface="HG丸ｺﾞｼｯｸM-PRO" pitchFamily="50" charset="-128"/>
              <a:ea typeface="HG丸ｺﾞｼｯｸM-PRO" pitchFamily="50" charset="-128"/>
            </a:endParaRPr>
          </a:p>
          <a:p>
            <a:pPr lvl="1">
              <a:buFont typeface="Wingdings" pitchFamily="2" charset="2"/>
              <a:buChar char="l"/>
            </a:pPr>
            <a:r>
              <a:rPr lang="ja-JP" altLang="en-US" sz="1600" dirty="0" smtClean="0">
                <a:latin typeface="HG丸ｺﾞｼｯｸM-PRO" pitchFamily="50" charset="-128"/>
                <a:ea typeface="HG丸ｺﾞｼｯｸM-PRO" pitchFamily="50" charset="-128"/>
              </a:rPr>
              <a:t>電子図書館中期計画</a:t>
            </a:r>
            <a:r>
              <a:rPr lang="en-US" altLang="ja-JP" sz="1600" dirty="0" smtClean="0">
                <a:latin typeface="HG丸ｺﾞｼｯｸM-PRO" pitchFamily="50" charset="-128"/>
                <a:ea typeface="HG丸ｺﾞｼｯｸM-PRO" pitchFamily="50" charset="-128"/>
              </a:rPr>
              <a:t>2004</a:t>
            </a:r>
          </a:p>
          <a:p>
            <a:pPr lvl="1">
              <a:buFont typeface="Wingdings" pitchFamily="2" charset="2"/>
              <a:buChar char="l"/>
            </a:pPr>
            <a:r>
              <a:rPr lang="en-US" altLang="ja-JP" sz="1600" dirty="0" smtClean="0">
                <a:latin typeface="HG丸ｺﾞｼｯｸM-PRO" pitchFamily="50" charset="-128"/>
                <a:ea typeface="HG丸ｺﾞｼｯｸM-PRO" pitchFamily="50" charset="-128"/>
              </a:rPr>
              <a:t>PORTA</a:t>
            </a:r>
            <a:r>
              <a:rPr lang="ja-JP" altLang="en-US" sz="1600" dirty="0" smtClean="0">
                <a:latin typeface="HG丸ｺﾞｼｯｸM-PRO" pitchFamily="50" charset="-128"/>
                <a:ea typeface="HG丸ｺﾞｼｯｸM-PRO" pitchFamily="50" charset="-128"/>
              </a:rPr>
              <a:t>の現状</a:t>
            </a:r>
            <a:endParaRPr lang="en-US" altLang="ja-JP" sz="1600" dirty="0" smtClean="0">
              <a:latin typeface="HG丸ｺﾞｼｯｸM-PRO" pitchFamily="50" charset="-128"/>
              <a:ea typeface="HG丸ｺﾞｼｯｸM-PRO" pitchFamily="50" charset="-128"/>
            </a:endParaRPr>
          </a:p>
          <a:p>
            <a:pPr lvl="2">
              <a:buFont typeface="Wingdings" pitchFamily="2" charset="2"/>
              <a:buChar char="l"/>
            </a:pPr>
            <a:r>
              <a:rPr lang="ja-JP" altLang="en-US" sz="1400" dirty="0" smtClean="0">
                <a:latin typeface="HG丸ｺﾞｼｯｸM-PRO" pitchFamily="50" charset="-128"/>
                <a:ea typeface="HG丸ｺﾞｼｯｸM-PRO" pitchFamily="50" charset="-128"/>
              </a:rPr>
              <a:t>経緯</a:t>
            </a:r>
            <a:endParaRPr lang="en-US" altLang="ja-JP" sz="1400" dirty="0" smtClean="0">
              <a:latin typeface="HG丸ｺﾞｼｯｸM-PRO" pitchFamily="50" charset="-128"/>
              <a:ea typeface="HG丸ｺﾞｼｯｸM-PRO" pitchFamily="50" charset="-128"/>
            </a:endParaRPr>
          </a:p>
          <a:p>
            <a:pPr lvl="2">
              <a:buFont typeface="Wingdings" pitchFamily="2" charset="2"/>
              <a:buChar char="l"/>
            </a:pPr>
            <a:r>
              <a:rPr lang="ja-JP" altLang="en-US" sz="1400" dirty="0" smtClean="0">
                <a:latin typeface="HG丸ｺﾞｼｯｸM-PRO" pitchFamily="50" charset="-128"/>
                <a:ea typeface="HG丸ｺﾞｼｯｸM-PRO" pitchFamily="50" charset="-128"/>
              </a:rPr>
              <a:t>統合検索の概念</a:t>
            </a:r>
            <a:endParaRPr lang="en-US" altLang="ja-JP" sz="1400" dirty="0" smtClean="0">
              <a:latin typeface="HG丸ｺﾞｼｯｸM-PRO" pitchFamily="50" charset="-128"/>
              <a:ea typeface="HG丸ｺﾞｼｯｸM-PRO" pitchFamily="50" charset="-128"/>
            </a:endParaRPr>
          </a:p>
          <a:p>
            <a:pPr lvl="2">
              <a:buFont typeface="Wingdings" pitchFamily="2" charset="2"/>
              <a:buChar char="l"/>
            </a:pPr>
            <a:r>
              <a:rPr lang="ja-JP" altLang="en-US" sz="1400" dirty="0" smtClean="0">
                <a:latin typeface="HG丸ｺﾞｼｯｸM-PRO" pitchFamily="50" charset="-128"/>
                <a:ea typeface="HG丸ｺﾞｼｯｸM-PRO" pitchFamily="50" charset="-128"/>
              </a:rPr>
              <a:t>メタデータ収集・横断検索の概念</a:t>
            </a:r>
            <a:endParaRPr lang="en-US" altLang="ja-JP" sz="1400" dirty="0" smtClean="0">
              <a:latin typeface="HG丸ｺﾞｼｯｸM-PRO" pitchFamily="50" charset="-128"/>
              <a:ea typeface="HG丸ｺﾞｼｯｸM-PRO" pitchFamily="50" charset="-128"/>
            </a:endParaRPr>
          </a:p>
          <a:p>
            <a:pPr lvl="2">
              <a:buFont typeface="Wingdings" pitchFamily="2" charset="2"/>
              <a:buChar char="l"/>
            </a:pPr>
            <a:r>
              <a:rPr lang="ja-JP" altLang="en-US" sz="1400" dirty="0" smtClean="0">
                <a:latin typeface="HG丸ｺﾞｼｯｸM-PRO" pitchFamily="50" charset="-128"/>
                <a:ea typeface="HG丸ｺﾞｼｯｸM-PRO" pitchFamily="50" charset="-128"/>
              </a:rPr>
              <a:t>連携のための共通仕様</a:t>
            </a:r>
            <a:endParaRPr lang="en-US" altLang="ja-JP" sz="1400" dirty="0" smtClean="0">
              <a:latin typeface="HG丸ｺﾞｼｯｸM-PRO" pitchFamily="50" charset="-128"/>
              <a:ea typeface="HG丸ｺﾞｼｯｸM-PRO" pitchFamily="50" charset="-128"/>
            </a:endParaRPr>
          </a:p>
          <a:p>
            <a:pPr lvl="2">
              <a:buFont typeface="Wingdings" pitchFamily="2" charset="2"/>
              <a:buChar char="l"/>
            </a:pPr>
            <a:r>
              <a:rPr lang="ja-JP" altLang="en-US" sz="1400" dirty="0" smtClean="0">
                <a:latin typeface="HG丸ｺﾞｼｯｸM-PRO" pitchFamily="50" charset="-128"/>
                <a:ea typeface="HG丸ｺﾞｼｯｸM-PRO" pitchFamily="50" charset="-128"/>
              </a:rPr>
              <a:t>メタデータの仕様の関係</a:t>
            </a:r>
            <a:endParaRPr lang="en-US" altLang="ja-JP" sz="1400" dirty="0" smtClean="0">
              <a:latin typeface="HG丸ｺﾞｼｯｸM-PRO" pitchFamily="50" charset="-128"/>
              <a:ea typeface="HG丸ｺﾞｼｯｸM-PRO" pitchFamily="50" charset="-128"/>
            </a:endParaRPr>
          </a:p>
        </p:txBody>
      </p:sp>
      <p:sp>
        <p:nvSpPr>
          <p:cNvPr id="12293" name="Rectangle 4"/>
          <p:cNvSpPr>
            <a:spLocks noGrp="1" noChangeArrowheads="1"/>
          </p:cNvSpPr>
          <p:nvPr>
            <p:ph sz="quarter" idx="2"/>
          </p:nvPr>
        </p:nvSpPr>
        <p:spPr>
          <a:xfrm>
            <a:off x="4500562" y="857232"/>
            <a:ext cx="4429126" cy="5786478"/>
          </a:xfrm>
          <a:solidFill>
            <a:srgbClr val="FFFFCC"/>
          </a:solidFill>
        </p:spPr>
        <p:txBody>
          <a:bodyPr>
            <a:normAutofit fontScale="85000" lnSpcReduction="20000"/>
          </a:bodyPr>
          <a:lstStyle/>
          <a:p>
            <a:pPr>
              <a:buFont typeface="Wingdings" pitchFamily="2" charset="2"/>
              <a:buChar char="l"/>
            </a:pPr>
            <a:r>
              <a:rPr lang="ja-JP" altLang="en-US" dirty="0" smtClean="0">
                <a:latin typeface="HG丸ｺﾞｼｯｸM-PRO" pitchFamily="50" charset="-128"/>
                <a:ea typeface="HG丸ｺﾞｼｯｸM-PRO" pitchFamily="50" charset="-128"/>
              </a:rPr>
              <a:t>当面の情報探索サービスがめざすもの</a:t>
            </a:r>
            <a:endParaRPr lang="en-US" altLang="ja-JP" dirty="0" smtClean="0">
              <a:latin typeface="HG丸ｺﾞｼｯｸM-PRO" pitchFamily="50" charset="-128"/>
              <a:ea typeface="HG丸ｺﾞｼｯｸM-PRO" pitchFamily="50" charset="-128"/>
            </a:endParaRPr>
          </a:p>
          <a:p>
            <a:pPr lvl="1">
              <a:buFont typeface="Wingdings" pitchFamily="2" charset="2"/>
              <a:buChar char="l"/>
            </a:pPr>
            <a:r>
              <a:rPr lang="ja-JP" altLang="en-US" dirty="0" smtClean="0">
                <a:latin typeface="HG丸ｺﾞｼｯｸM-PRO" pitchFamily="50" charset="-128"/>
                <a:ea typeface="HG丸ｺﾞｼｯｸM-PRO" pitchFamily="50" charset="-128"/>
              </a:rPr>
              <a:t>情報探索サービスのカバレージ</a:t>
            </a:r>
            <a:endParaRPr lang="en-US" altLang="ja-JP" dirty="0" smtClean="0">
              <a:latin typeface="HG丸ｺﾞｼｯｸM-PRO" pitchFamily="50" charset="-128"/>
              <a:ea typeface="HG丸ｺﾞｼｯｸM-PRO" pitchFamily="50" charset="-128"/>
            </a:endParaRPr>
          </a:p>
          <a:p>
            <a:pPr lvl="1">
              <a:buFont typeface="Wingdings" pitchFamily="2" charset="2"/>
              <a:buChar char="l"/>
            </a:pPr>
            <a:r>
              <a:rPr lang="ja-JP" altLang="en-US" dirty="0" smtClean="0">
                <a:latin typeface="HG丸ｺﾞｼｯｸM-PRO" pitchFamily="50" charset="-128"/>
                <a:ea typeface="HG丸ｺﾞｼｯｸM-PRO" pitchFamily="50" charset="-128"/>
              </a:rPr>
              <a:t>情報探索サービスが当面目指す方向性</a:t>
            </a:r>
            <a:endParaRPr lang="en-US" altLang="ja-JP" dirty="0" smtClean="0">
              <a:latin typeface="HG丸ｺﾞｼｯｸM-PRO" pitchFamily="50" charset="-128"/>
              <a:ea typeface="HG丸ｺﾞｼｯｸM-PRO" pitchFamily="50" charset="-128"/>
            </a:endParaRPr>
          </a:p>
          <a:p>
            <a:pPr lvl="1">
              <a:buFont typeface="Wingdings" pitchFamily="2" charset="2"/>
              <a:buChar char="l"/>
            </a:pPr>
            <a:r>
              <a:rPr lang="en-US" altLang="ja-JP" dirty="0" smtClean="0">
                <a:latin typeface="HG丸ｺﾞｼｯｸM-PRO" pitchFamily="50" charset="-128"/>
                <a:ea typeface="HG丸ｺﾞｼｯｸM-PRO" pitchFamily="50" charset="-128"/>
              </a:rPr>
              <a:t>24</a:t>
            </a:r>
            <a:r>
              <a:rPr lang="ja-JP" altLang="en-US" dirty="0" smtClean="0">
                <a:latin typeface="HG丸ｺﾞｼｯｸM-PRO" pitchFamily="50" charset="-128"/>
                <a:ea typeface="HG丸ｺﾞｼｯｸM-PRO" pitchFamily="50" charset="-128"/>
              </a:rPr>
              <a:t>年度正式公開に向けて</a:t>
            </a:r>
            <a:endParaRPr lang="en-US" altLang="ja-JP" dirty="0" smtClean="0">
              <a:latin typeface="HG丸ｺﾞｼｯｸM-PRO" pitchFamily="50" charset="-128"/>
              <a:ea typeface="HG丸ｺﾞｼｯｸM-PRO" pitchFamily="50" charset="-128"/>
            </a:endParaRPr>
          </a:p>
          <a:p>
            <a:pPr lvl="2">
              <a:buFont typeface="Wingdings" pitchFamily="2" charset="2"/>
              <a:buChar char="l"/>
            </a:pPr>
            <a:r>
              <a:rPr lang="ja-JP" altLang="en-US" dirty="0" smtClean="0">
                <a:latin typeface="HG丸ｺﾞｼｯｸM-PRO" pitchFamily="50" charset="-128"/>
                <a:ea typeface="HG丸ｺﾞｼｯｸM-PRO" pitchFamily="50" charset="-128"/>
              </a:rPr>
              <a:t>情報探索システムの機能モデル（</a:t>
            </a:r>
            <a:r>
              <a:rPr lang="en-US" altLang="ja-JP" dirty="0" smtClean="0">
                <a:latin typeface="HG丸ｺﾞｼｯｸM-PRO" pitchFamily="50" charset="-128"/>
                <a:ea typeface="HG丸ｺﾞｼｯｸM-PRO" pitchFamily="50" charset="-128"/>
              </a:rPr>
              <a:t>21FY</a:t>
            </a:r>
            <a:r>
              <a:rPr lang="ja-JP" altLang="en-US" dirty="0" smtClean="0">
                <a:latin typeface="HG丸ｺﾞｼｯｸM-PRO" pitchFamily="50" charset="-128"/>
                <a:ea typeface="HG丸ｺﾞｼｯｸM-PRO" pitchFamily="50" charset="-128"/>
              </a:rPr>
              <a:t>プロトタイプ）</a:t>
            </a:r>
            <a:endParaRPr lang="en-US" altLang="ja-JP" dirty="0" smtClean="0">
              <a:latin typeface="HG丸ｺﾞｼｯｸM-PRO" pitchFamily="50" charset="-128"/>
              <a:ea typeface="HG丸ｺﾞｼｯｸM-PRO" pitchFamily="50" charset="-128"/>
            </a:endParaRPr>
          </a:p>
          <a:p>
            <a:pPr lvl="2">
              <a:buFont typeface="Wingdings" pitchFamily="2" charset="2"/>
              <a:buChar char="l"/>
            </a:pPr>
            <a:r>
              <a:rPr lang="ja-JP" altLang="en-US" dirty="0" smtClean="0">
                <a:latin typeface="HG丸ｺﾞｼｯｸM-PRO" pitchFamily="50" charset="-128"/>
                <a:ea typeface="HG丸ｺﾞｼｯｸM-PRO" pitchFamily="50" charset="-128"/>
              </a:rPr>
              <a:t>情報探索システムの開発想定</a:t>
            </a:r>
          </a:p>
          <a:p>
            <a:pPr lvl="2">
              <a:buFont typeface="Wingdings" pitchFamily="2" charset="2"/>
              <a:buChar char="l"/>
            </a:pPr>
            <a:r>
              <a:rPr lang="ja-JP" altLang="en-US" dirty="0" smtClean="0">
                <a:latin typeface="HG丸ｺﾞｼｯｸM-PRO" pitchFamily="50" charset="-128"/>
                <a:ea typeface="HG丸ｺﾞｼｯｸM-PRO" pitchFamily="50" charset="-128"/>
              </a:rPr>
              <a:t>サービス要件・システム化要件定義</a:t>
            </a:r>
          </a:p>
          <a:p>
            <a:pPr lvl="2">
              <a:buFont typeface="Wingdings" pitchFamily="2" charset="2"/>
              <a:buChar char="l"/>
            </a:pPr>
            <a:r>
              <a:rPr lang="ja-JP" altLang="en-US" dirty="0" smtClean="0">
                <a:latin typeface="HG丸ｺﾞｼｯｸM-PRO" pitchFamily="50" charset="-128"/>
                <a:ea typeface="HG丸ｺﾞｼｯｸM-PRO" pitchFamily="50" charset="-128"/>
              </a:rPr>
              <a:t>各種調査</a:t>
            </a:r>
            <a:endParaRPr lang="en-US" altLang="ja-JP" dirty="0" smtClean="0">
              <a:latin typeface="HG丸ｺﾞｼｯｸM-PRO" pitchFamily="50" charset="-128"/>
              <a:ea typeface="HG丸ｺﾞｼｯｸM-PRO" pitchFamily="50" charset="-128"/>
            </a:endParaRPr>
          </a:p>
          <a:p>
            <a:pPr lvl="2">
              <a:buFont typeface="Wingdings" pitchFamily="2" charset="2"/>
              <a:buChar char="l"/>
            </a:pPr>
            <a:r>
              <a:rPr lang="ja-JP" altLang="en-US" dirty="0" smtClean="0">
                <a:latin typeface="HG丸ｺﾞｼｯｸM-PRO" pitchFamily="50" charset="-128"/>
                <a:ea typeface="HG丸ｺﾞｼｯｸM-PRO" pitchFamily="50" charset="-128"/>
              </a:rPr>
              <a:t>技術標準適用ガイドライン</a:t>
            </a:r>
            <a:endParaRPr lang="en-US" altLang="ja-JP" dirty="0" smtClean="0">
              <a:latin typeface="HG丸ｺﾞｼｯｸM-PRO" pitchFamily="50" charset="-128"/>
              <a:ea typeface="HG丸ｺﾞｼｯｸM-PRO" pitchFamily="50" charset="-128"/>
            </a:endParaRPr>
          </a:p>
          <a:p>
            <a:pPr lvl="1">
              <a:buFont typeface="Wingdings" pitchFamily="2" charset="2"/>
              <a:buChar char="l"/>
            </a:pPr>
            <a:r>
              <a:rPr lang="ja-JP" altLang="en-US" dirty="0" smtClean="0">
                <a:latin typeface="HG丸ｺﾞｼｯｸM-PRO" pitchFamily="50" charset="-128"/>
                <a:ea typeface="HG丸ｺﾞｼｯｸM-PRO" pitchFamily="50" charset="-128"/>
              </a:rPr>
              <a:t>今年度構築システム</a:t>
            </a:r>
            <a:endParaRPr lang="en-US" altLang="ja-JP" dirty="0" smtClean="0">
              <a:latin typeface="HG丸ｺﾞｼｯｸM-PRO" pitchFamily="50" charset="-128"/>
              <a:ea typeface="HG丸ｺﾞｼｯｸM-PRO" pitchFamily="50" charset="-128"/>
            </a:endParaRPr>
          </a:p>
          <a:p>
            <a:pPr lvl="2">
              <a:buFont typeface="Wingdings" pitchFamily="2" charset="2"/>
              <a:buChar char="l"/>
            </a:pPr>
            <a:r>
              <a:rPr lang="ja-JP" altLang="en-US" dirty="0" smtClean="0">
                <a:latin typeface="HG丸ｺﾞｼｯｸM-PRO" pitchFamily="50" charset="-128"/>
                <a:ea typeface="HG丸ｺﾞｼｯｸM-PRO" pitchFamily="50" charset="-128"/>
              </a:rPr>
              <a:t>プロトタイピングの基本方針</a:t>
            </a:r>
            <a:endParaRPr lang="en-US" altLang="ja-JP" dirty="0" smtClean="0">
              <a:latin typeface="HG丸ｺﾞｼｯｸM-PRO" pitchFamily="50" charset="-128"/>
              <a:ea typeface="HG丸ｺﾞｼｯｸM-PRO" pitchFamily="50" charset="-128"/>
            </a:endParaRPr>
          </a:p>
          <a:p>
            <a:pPr lvl="2">
              <a:buFont typeface="Wingdings" pitchFamily="2" charset="2"/>
              <a:buChar char="l"/>
            </a:pPr>
            <a:r>
              <a:rPr lang="ja-JP" altLang="en-US" dirty="0" smtClean="0">
                <a:latin typeface="HG丸ｺﾞｼｯｸM-PRO" pitchFamily="50" charset="-128"/>
                <a:ea typeface="HG丸ｺﾞｼｯｸM-PRO" pitchFamily="50" charset="-128"/>
              </a:rPr>
              <a:t>プロトタイプシステム機能の構成</a:t>
            </a:r>
            <a:endParaRPr lang="en-US" altLang="ja-JP" dirty="0" smtClean="0">
              <a:latin typeface="HG丸ｺﾞｼｯｸM-PRO" pitchFamily="50" charset="-128"/>
              <a:ea typeface="HG丸ｺﾞｼｯｸM-PRO" pitchFamily="50" charset="-128"/>
            </a:endParaRPr>
          </a:p>
          <a:p>
            <a:pPr lvl="1">
              <a:buFont typeface="Wingdings" pitchFamily="2" charset="2"/>
              <a:buChar char="l"/>
            </a:pPr>
            <a:r>
              <a:rPr lang="ja-JP" altLang="en-US" dirty="0" smtClean="0">
                <a:latin typeface="HG丸ｺﾞｼｯｸM-PRO" pitchFamily="50" charset="-128"/>
                <a:ea typeface="HG丸ｺﾞｼｯｸM-PRO" pitchFamily="50" charset="-128"/>
              </a:rPr>
              <a:t>構築・提供スケジュール（想定）</a:t>
            </a:r>
            <a:endParaRPr lang="en-US" altLang="ja-JP" dirty="0" smtClean="0">
              <a:latin typeface="HG丸ｺﾞｼｯｸM-PRO" pitchFamily="50" charset="-128"/>
              <a:ea typeface="HG丸ｺﾞｼｯｸM-PRO" pitchFamily="50" charset="-128"/>
            </a:endParaRPr>
          </a:p>
          <a:p>
            <a:pPr>
              <a:buFont typeface="Wingdings" pitchFamily="2" charset="2"/>
              <a:buChar char="l"/>
            </a:pPr>
            <a:r>
              <a:rPr lang="ja-JP" altLang="en-US" dirty="0" smtClean="0">
                <a:latin typeface="HG丸ｺﾞｼｯｸM-PRO" pitchFamily="50" charset="-128"/>
                <a:ea typeface="HG丸ｺﾞｼｯｸM-PRO" pitchFamily="50" charset="-128"/>
              </a:rPr>
              <a:t>関係機関との連携</a:t>
            </a:r>
            <a:endParaRPr lang="en-US" altLang="ja-JP" dirty="0" smtClean="0">
              <a:latin typeface="HG丸ｺﾞｼｯｸM-PRO" pitchFamily="50" charset="-128"/>
              <a:ea typeface="HG丸ｺﾞｼｯｸM-PRO" pitchFamily="50" charset="-128"/>
            </a:endParaRPr>
          </a:p>
          <a:p>
            <a:pPr lvl="1">
              <a:buFont typeface="Wingdings" pitchFamily="2" charset="2"/>
              <a:buChar char="l"/>
            </a:pPr>
            <a:r>
              <a:rPr lang="ja-JP" altLang="en-US" dirty="0" smtClean="0">
                <a:latin typeface="HG丸ｺﾞｼｯｸM-PRO" pitchFamily="50" charset="-128"/>
                <a:ea typeface="HG丸ｺﾞｼｯｸM-PRO" pitchFamily="50" charset="-128"/>
              </a:rPr>
              <a:t>大学図書館等との連携</a:t>
            </a:r>
            <a:endParaRPr lang="en-US" altLang="ja-JP" dirty="0" smtClean="0">
              <a:latin typeface="HG丸ｺﾞｼｯｸM-PRO" pitchFamily="50" charset="-128"/>
              <a:ea typeface="HG丸ｺﾞｼｯｸM-PRO" pitchFamily="50" charset="-128"/>
            </a:endParaRPr>
          </a:p>
          <a:p>
            <a:pPr lvl="1">
              <a:buFont typeface="Wingdings" pitchFamily="2" charset="2"/>
              <a:buChar char="l"/>
            </a:pPr>
            <a:r>
              <a:rPr lang="ja-JP" altLang="en-US" dirty="0" smtClean="0">
                <a:latin typeface="HG丸ｺﾞｼｯｸM-PRO" pitchFamily="50" charset="-128"/>
                <a:ea typeface="HG丸ｺﾞｼｯｸM-PRO" pitchFamily="50" charset="-128"/>
              </a:rPr>
              <a:t>公共図書館等との連携</a:t>
            </a:r>
            <a:endParaRPr lang="en-US" altLang="ja-JP" dirty="0" smtClean="0">
              <a:latin typeface="HG丸ｺﾞｼｯｸM-PRO" pitchFamily="50" charset="-128"/>
              <a:ea typeface="HG丸ｺﾞｼｯｸM-PRO" pitchFamily="50" charset="-128"/>
            </a:endParaRPr>
          </a:p>
          <a:p>
            <a:pPr lvl="1">
              <a:buFont typeface="Wingdings" pitchFamily="2" charset="2"/>
              <a:buChar char="l"/>
            </a:pPr>
            <a:endParaRPr lang="en-US" altLang="ja-JP" dirty="0" smtClean="0">
              <a:latin typeface="HG丸ｺﾞｼｯｸM-PRO" pitchFamily="50" charset="-128"/>
              <a:ea typeface="HG丸ｺﾞｼｯｸM-PRO" pitchFamily="50" charset="-128"/>
            </a:endParaRPr>
          </a:p>
          <a:p>
            <a:pPr>
              <a:buFont typeface="Wingdings" pitchFamily="2" charset="2"/>
              <a:buChar char="l"/>
            </a:pPr>
            <a:r>
              <a:rPr lang="ja-JP" altLang="en-US" dirty="0" smtClean="0">
                <a:latin typeface="HG丸ｺﾞｼｯｸM-PRO" pitchFamily="50" charset="-128"/>
                <a:ea typeface="HG丸ｺﾞｼｯｸM-PRO" pitchFamily="50" charset="-128"/>
              </a:rPr>
              <a:t>終わりに</a:t>
            </a:r>
          </a:p>
        </p:txBody>
      </p:sp>
      <p:sp>
        <p:nvSpPr>
          <p:cNvPr id="7" name="スライド番号プレースホルダ 6"/>
          <p:cNvSpPr>
            <a:spLocks noGrp="1"/>
          </p:cNvSpPr>
          <p:nvPr>
            <p:ph type="sldNum" sz="quarter" idx="12"/>
          </p:nvPr>
        </p:nvSpPr>
        <p:spPr/>
        <p:txBody>
          <a:bodyPr/>
          <a:lstStyle/>
          <a:p>
            <a:pPr>
              <a:defRPr/>
            </a:pPr>
            <a:fld id="{0B2B34E5-7F87-43F8-8E50-7B4643C98316}" type="slidenum">
              <a:rPr lang="en-US" altLang="ja-JP" smtClean="0"/>
              <a:pPr>
                <a:defRPr/>
              </a:pPr>
              <a:t>2</a:t>
            </a:fld>
            <a:endParaRPr lang="en-US" altLang="ja-JP"/>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6" name="Rectangle 4"/>
          <p:cNvSpPr>
            <a:spLocks noGrp="1" noChangeArrowheads="1"/>
          </p:cNvSpPr>
          <p:nvPr>
            <p:ph type="title"/>
          </p:nvPr>
        </p:nvSpPr>
        <p:spPr>
          <a:xfrm>
            <a:off x="250825" y="476250"/>
            <a:ext cx="8893175" cy="630238"/>
          </a:xfrm>
        </p:spPr>
        <p:txBody>
          <a:bodyPr>
            <a:normAutofit fontScale="90000"/>
          </a:bodyPr>
          <a:lstStyle/>
          <a:p>
            <a:pPr algn="ctr"/>
            <a:r>
              <a:rPr lang="en-US" altLang="ja-JP" sz="3600" dirty="0" smtClean="0">
                <a:latin typeface="HG丸ｺﾞｼｯｸM-PRO" pitchFamily="50" charset="-128"/>
                <a:ea typeface="HG丸ｺﾞｼｯｸM-PRO" pitchFamily="50" charset="-128"/>
              </a:rPr>
              <a:t>PORTA</a:t>
            </a:r>
            <a:r>
              <a:rPr lang="ja-JP" altLang="en-US" sz="3600" dirty="0">
                <a:latin typeface="HG丸ｺﾞｼｯｸM-PRO" pitchFamily="50" charset="-128"/>
                <a:ea typeface="HG丸ｺﾞｼｯｸM-PRO" pitchFamily="50" charset="-128"/>
              </a:rPr>
              <a:t>の現状</a:t>
            </a:r>
            <a:r>
              <a:rPr lang="ja-JP" altLang="en-US" sz="3200" dirty="0">
                <a:latin typeface="HG丸ｺﾞｼｯｸM-PRO" pitchFamily="50" charset="-128"/>
                <a:ea typeface="HG丸ｺﾞｼｯｸM-PRO" pitchFamily="50" charset="-128"/>
              </a:rPr>
              <a:t/>
            </a:r>
            <a:br>
              <a:rPr lang="ja-JP" altLang="en-US" sz="3200" dirty="0">
                <a:latin typeface="HG丸ｺﾞｼｯｸM-PRO" pitchFamily="50" charset="-128"/>
                <a:ea typeface="HG丸ｺﾞｼｯｸM-PRO" pitchFamily="50" charset="-128"/>
              </a:rPr>
            </a:br>
            <a:r>
              <a:rPr lang="ja-JP" altLang="en-US" sz="2800" dirty="0">
                <a:latin typeface="HG丸ｺﾞｼｯｸM-PRO" pitchFamily="50" charset="-128"/>
                <a:ea typeface="HG丸ｺﾞｼｯｸM-PRO" pitchFamily="50" charset="-128"/>
              </a:rPr>
              <a:t>構想からプロトタイプ、正式提供までの経緯</a:t>
            </a:r>
          </a:p>
        </p:txBody>
      </p:sp>
      <p:graphicFrame>
        <p:nvGraphicFramePr>
          <p:cNvPr id="725128" name="Group 136"/>
          <p:cNvGraphicFramePr>
            <a:graphicFrameLocks noGrp="1"/>
          </p:cNvGraphicFramePr>
          <p:nvPr>
            <p:ph type="tbl" idx="1"/>
          </p:nvPr>
        </p:nvGraphicFramePr>
        <p:xfrm>
          <a:off x="468313" y="1052513"/>
          <a:ext cx="8207375" cy="4895088"/>
        </p:xfrm>
        <a:graphic>
          <a:graphicData uri="http://schemas.openxmlformats.org/drawingml/2006/table">
            <a:tbl>
              <a:tblPr/>
              <a:tblGrid>
                <a:gridCol w="1643062"/>
                <a:gridCol w="3036888"/>
                <a:gridCol w="3527425"/>
              </a:tblGrid>
              <a:tr h="4064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200" b="0" i="0" u="none" strike="noStrike" cap="none" normalizeH="0" baseline="0" dirty="0" smtClean="0">
                          <a:ln>
                            <a:noFill/>
                          </a:ln>
                          <a:solidFill>
                            <a:schemeClr val="tx1"/>
                          </a:solidFill>
                          <a:effectLst/>
                          <a:latin typeface="Verdana" pitchFamily="34" charset="0"/>
                          <a:ea typeface="ＭＳ Ｐゴシック" charset="-128"/>
                        </a:rPr>
                        <a:t>年月</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200" b="0" i="0" u="none" strike="noStrike" cap="none" normalizeH="0" baseline="0" smtClean="0">
                          <a:ln>
                            <a:noFill/>
                          </a:ln>
                          <a:solidFill>
                            <a:schemeClr val="tx1"/>
                          </a:solidFill>
                          <a:effectLst/>
                          <a:latin typeface="Verdana" pitchFamily="34" charset="0"/>
                          <a:ea typeface="ＭＳ Ｐゴシック" charset="-128"/>
                        </a:rPr>
                        <a:t>イベント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200" b="0" i="0" u="none" strike="noStrike" cap="none" normalizeH="0" baseline="0" smtClean="0">
                          <a:ln>
                            <a:noFill/>
                          </a:ln>
                          <a:solidFill>
                            <a:schemeClr val="tx1"/>
                          </a:solidFill>
                          <a:effectLst/>
                          <a:latin typeface="Verdana" pitchFamily="34" charset="0"/>
                          <a:ea typeface="ＭＳ Ｐゴシック" charset="-128"/>
                        </a:rPr>
                        <a:t>概要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ja-JP" sz="1600" b="0" i="0" u="none" strike="noStrike" cap="none" normalizeH="0" baseline="0" smtClean="0">
                          <a:ln>
                            <a:noFill/>
                          </a:ln>
                          <a:solidFill>
                            <a:schemeClr val="tx1"/>
                          </a:solidFill>
                          <a:effectLst/>
                          <a:latin typeface="Verdana" pitchFamily="34" charset="0"/>
                          <a:ea typeface="ＭＳ Ｐゴシック" charset="-128"/>
                        </a:rPr>
                        <a:t>2004</a:t>
                      </a:r>
                      <a:r>
                        <a:rPr kumimoji="1" lang="ja-JP" altLang="en-US" sz="1600" b="0" i="0" u="none" strike="noStrike" cap="none" normalizeH="0" baseline="0" smtClean="0">
                          <a:ln>
                            <a:noFill/>
                          </a:ln>
                          <a:solidFill>
                            <a:schemeClr val="tx1"/>
                          </a:solidFill>
                          <a:effectLst/>
                          <a:latin typeface="Verdana" pitchFamily="34" charset="0"/>
                          <a:ea typeface="ＭＳ Ｐゴシック" charset="-128"/>
                        </a:rPr>
                        <a:t>年</a:t>
                      </a:r>
                      <a:r>
                        <a:rPr kumimoji="1" lang="en-US" altLang="ja-JP" sz="1600" b="0" i="0" u="none" strike="noStrike" cap="none" normalizeH="0" baseline="0" smtClean="0">
                          <a:ln>
                            <a:noFill/>
                          </a:ln>
                          <a:solidFill>
                            <a:schemeClr val="tx1"/>
                          </a:solidFill>
                          <a:effectLst/>
                          <a:latin typeface="Verdana" pitchFamily="34" charset="0"/>
                          <a:ea typeface="ＭＳ Ｐゴシック" charset="-128"/>
                        </a:rPr>
                        <a:t>2</a:t>
                      </a:r>
                      <a:r>
                        <a:rPr kumimoji="1" lang="ja-JP" altLang="en-US" sz="1600" b="0" i="0" u="none" strike="noStrike" cap="none" normalizeH="0" baseline="0" smtClean="0">
                          <a:ln>
                            <a:noFill/>
                          </a:ln>
                          <a:solidFill>
                            <a:schemeClr val="tx1"/>
                          </a:solidFill>
                          <a:effectLst/>
                          <a:latin typeface="Verdana" pitchFamily="34" charset="0"/>
                          <a:ea typeface="ＭＳ Ｐゴシック" charset="-128"/>
                        </a:rPr>
                        <a:t>月</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600" b="1" i="0" u="none" strike="noStrike" cap="none" normalizeH="0" baseline="0" dirty="0" smtClean="0">
                          <a:ln>
                            <a:noFill/>
                          </a:ln>
                          <a:solidFill>
                            <a:srgbClr val="FF0000"/>
                          </a:solidFill>
                          <a:effectLst/>
                          <a:latin typeface="Verdana" pitchFamily="34" charset="0"/>
                          <a:ea typeface="ＭＳ Ｐゴシック" charset="-128"/>
                        </a:rPr>
                        <a:t>電子図書館中期計画</a:t>
                      </a:r>
                      <a:r>
                        <a:rPr kumimoji="1" lang="en-US" altLang="ja-JP" sz="1600" b="1" i="0" u="none" strike="noStrike" cap="none" normalizeH="0" baseline="0" dirty="0" smtClean="0">
                          <a:ln>
                            <a:noFill/>
                          </a:ln>
                          <a:solidFill>
                            <a:srgbClr val="FF0000"/>
                          </a:solidFill>
                          <a:effectLst/>
                          <a:latin typeface="Verdana" pitchFamily="34" charset="0"/>
                          <a:ea typeface="ＭＳ Ｐゴシック" charset="-128"/>
                        </a:rPr>
                        <a:t>2004</a:t>
                      </a:r>
                      <a:r>
                        <a:rPr kumimoji="1" lang="ja-JP" altLang="en-US" sz="1600" b="1" i="0" u="none" strike="noStrike" cap="none" normalizeH="0" baseline="0" dirty="0" smtClean="0">
                          <a:ln>
                            <a:noFill/>
                          </a:ln>
                          <a:solidFill>
                            <a:schemeClr val="tx1"/>
                          </a:solidFill>
                          <a:effectLst/>
                          <a:latin typeface="Verdana" pitchFamily="34" charset="0"/>
                          <a:ea typeface="ＭＳ Ｐゴシック" charset="-128"/>
                        </a:rPr>
                        <a:t>策定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200" b="0" i="0" u="none" strike="noStrike" cap="none" normalizeH="0" baseline="0" smtClean="0">
                          <a:ln>
                            <a:noFill/>
                          </a:ln>
                          <a:solidFill>
                            <a:schemeClr val="tx1"/>
                          </a:solidFill>
                          <a:effectLst/>
                          <a:latin typeface="Verdana" pitchFamily="34" charset="0"/>
                          <a:ea typeface="ＭＳ Ｐゴシック" charset="-128"/>
                        </a:rPr>
                        <a:t>ポータルは、</a:t>
                      </a:r>
                      <a:r>
                        <a:rPr kumimoji="1" lang="en-US" altLang="ja-JP" sz="1200" b="0" i="0" u="none" strike="noStrike" cap="none" normalizeH="0" baseline="0" smtClean="0">
                          <a:ln>
                            <a:noFill/>
                          </a:ln>
                          <a:solidFill>
                            <a:schemeClr val="tx1"/>
                          </a:solidFill>
                          <a:effectLst/>
                          <a:latin typeface="Verdana" pitchFamily="34" charset="0"/>
                          <a:ea typeface="ＭＳ Ｐゴシック" charset="-128"/>
                        </a:rPr>
                        <a:t>3</a:t>
                      </a:r>
                      <a:r>
                        <a:rPr kumimoji="1" lang="ja-JP" altLang="en-US" sz="1200" b="0" i="0" u="none" strike="noStrike" cap="none" normalizeH="0" baseline="0" smtClean="0">
                          <a:ln>
                            <a:noFill/>
                          </a:ln>
                          <a:solidFill>
                            <a:schemeClr val="tx1"/>
                          </a:solidFill>
                          <a:effectLst/>
                          <a:latin typeface="Verdana" pitchFamily="34" charset="0"/>
                          <a:ea typeface="ＭＳ Ｐゴシック" charset="-128"/>
                        </a:rPr>
                        <a:t>つの柱のうちの１つ。</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ja-JP" sz="1600" b="0" i="0" u="none" strike="noStrike" cap="none" normalizeH="0" baseline="0" dirty="0" smtClean="0">
                          <a:ln>
                            <a:noFill/>
                          </a:ln>
                          <a:solidFill>
                            <a:schemeClr val="tx1"/>
                          </a:solidFill>
                          <a:effectLst/>
                          <a:latin typeface="Verdana" pitchFamily="34" charset="0"/>
                          <a:ea typeface="ＭＳ Ｐゴシック" charset="-128"/>
                        </a:rPr>
                        <a:t>2004</a:t>
                      </a:r>
                      <a:r>
                        <a:rPr kumimoji="1" lang="ja-JP" altLang="en-US" sz="1600" b="0" i="0" u="none" strike="noStrike" cap="none" normalizeH="0" baseline="0" dirty="0" smtClean="0">
                          <a:ln>
                            <a:noFill/>
                          </a:ln>
                          <a:solidFill>
                            <a:schemeClr val="tx1"/>
                          </a:solidFill>
                          <a:effectLst/>
                          <a:latin typeface="Verdana" pitchFamily="34" charset="0"/>
                          <a:ea typeface="ＭＳ Ｐゴシック" charset="-128"/>
                        </a:rPr>
                        <a:t>年</a:t>
                      </a:r>
                      <a:r>
                        <a:rPr kumimoji="1" lang="en-US" altLang="ja-JP" sz="1600" b="0" i="0" u="none" strike="noStrike" cap="none" normalizeH="0" baseline="0" dirty="0" smtClean="0">
                          <a:ln>
                            <a:noFill/>
                          </a:ln>
                          <a:solidFill>
                            <a:schemeClr val="tx1"/>
                          </a:solidFill>
                          <a:effectLst/>
                          <a:latin typeface="Verdana" pitchFamily="34" charset="0"/>
                          <a:ea typeface="ＭＳ Ｐゴシック" charset="-128"/>
                        </a:rPr>
                        <a:t>10</a:t>
                      </a:r>
                      <a:r>
                        <a:rPr kumimoji="1" lang="ja-JP" altLang="en-US" sz="1600" b="0" i="0" u="none" strike="noStrike" cap="none" normalizeH="0" baseline="0" dirty="0" smtClean="0">
                          <a:ln>
                            <a:noFill/>
                          </a:ln>
                          <a:solidFill>
                            <a:schemeClr val="tx1"/>
                          </a:solidFill>
                          <a:effectLst/>
                          <a:latin typeface="Verdana" pitchFamily="34" charset="0"/>
                          <a:ea typeface="ＭＳ Ｐゴシック" charset="-128"/>
                        </a:rPr>
                        <a:t>月</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600" b="1" i="0" u="none" strike="noStrike" cap="none" normalizeH="0" baseline="0" dirty="0" smtClean="0">
                          <a:ln>
                            <a:noFill/>
                          </a:ln>
                          <a:solidFill>
                            <a:schemeClr val="tx1"/>
                          </a:solidFill>
                          <a:effectLst/>
                          <a:latin typeface="Verdana" pitchFamily="34" charset="0"/>
                          <a:ea typeface="ＭＳ Ｐゴシック" charset="-128"/>
                        </a:rPr>
                        <a:t>プロトタイプ開発開始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200" b="0" i="0" u="none" strike="noStrike" cap="none" normalizeH="0" baseline="0" smtClean="0">
                          <a:ln>
                            <a:noFill/>
                          </a:ln>
                          <a:solidFill>
                            <a:schemeClr val="tx1"/>
                          </a:solidFill>
                          <a:effectLst/>
                          <a:latin typeface="Verdana" pitchFamily="34" charset="0"/>
                          <a:ea typeface="ＭＳ Ｐゴシック" charset="-128"/>
                        </a:rPr>
                        <a:t>複数台の</a:t>
                      </a:r>
                      <a:r>
                        <a:rPr kumimoji="1" lang="en-US" altLang="ja-JP" sz="1200" b="0" i="0" u="none" strike="noStrike" cap="none" normalizeH="0" baseline="0" smtClean="0">
                          <a:ln>
                            <a:noFill/>
                          </a:ln>
                          <a:solidFill>
                            <a:schemeClr val="tx1"/>
                          </a:solidFill>
                          <a:effectLst/>
                          <a:latin typeface="Verdana" pitchFamily="34" charset="0"/>
                          <a:ea typeface="ＭＳ Ｐゴシック" charset="-128"/>
                        </a:rPr>
                        <a:t>PC</a:t>
                      </a:r>
                      <a:r>
                        <a:rPr kumimoji="1" lang="ja-JP" altLang="en-US" sz="1200" b="0" i="0" u="none" strike="noStrike" cap="none" normalizeH="0" baseline="0" smtClean="0">
                          <a:ln>
                            <a:noFill/>
                          </a:ln>
                          <a:solidFill>
                            <a:schemeClr val="tx1"/>
                          </a:solidFill>
                          <a:effectLst/>
                          <a:latin typeface="Verdana" pitchFamily="34" charset="0"/>
                          <a:ea typeface="ＭＳ Ｐゴシック" charset="-128"/>
                        </a:rPr>
                        <a:t>に、 </a:t>
                      </a:r>
                      <a:r>
                        <a:rPr kumimoji="1" lang="en-US" altLang="ja-JP" sz="1200" b="0" i="0" u="none" strike="noStrike" cap="none" normalizeH="0" baseline="0" smtClean="0">
                          <a:ln>
                            <a:noFill/>
                          </a:ln>
                          <a:solidFill>
                            <a:schemeClr val="tx1"/>
                          </a:solidFill>
                          <a:effectLst/>
                          <a:latin typeface="Verdana" pitchFamily="34" charset="0"/>
                          <a:ea typeface="ＭＳ Ｐゴシック" charset="-128"/>
                        </a:rPr>
                        <a:t>SOA</a:t>
                      </a:r>
                      <a:r>
                        <a:rPr kumimoji="1" lang="ja-JP" altLang="en-US" sz="1200" b="0" i="0" u="none" strike="noStrike" cap="none" normalizeH="0" baseline="0" smtClean="0">
                          <a:ln>
                            <a:noFill/>
                          </a:ln>
                          <a:solidFill>
                            <a:schemeClr val="tx1"/>
                          </a:solidFill>
                          <a:effectLst/>
                          <a:latin typeface="Verdana" pitchFamily="34" charset="0"/>
                          <a:ea typeface="ＭＳ Ｐゴシック" charset="-128"/>
                        </a:rPr>
                        <a:t>指向で機能分散した形で設計・構築。各種標準プロトコルを実装。</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ja-JP" sz="1200" b="0" i="0" u="none" strike="noStrike" cap="none" normalizeH="0" baseline="0" smtClean="0">
                          <a:ln>
                            <a:noFill/>
                          </a:ln>
                          <a:solidFill>
                            <a:schemeClr val="tx1"/>
                          </a:solidFill>
                          <a:effectLst/>
                          <a:latin typeface="Verdana" pitchFamily="34" charset="0"/>
                          <a:ea typeface="ＭＳ Ｐゴシック" charset="-128"/>
                        </a:rPr>
                        <a:t>OSS</a:t>
                      </a:r>
                      <a:r>
                        <a:rPr kumimoji="1" lang="ja-JP" altLang="en-US" sz="1200" b="0" i="0" u="none" strike="noStrike" cap="none" normalizeH="0" baseline="0" smtClean="0">
                          <a:ln>
                            <a:noFill/>
                          </a:ln>
                          <a:solidFill>
                            <a:schemeClr val="tx1"/>
                          </a:solidFill>
                          <a:effectLst/>
                          <a:latin typeface="Verdana" pitchFamily="34" charset="0"/>
                          <a:ea typeface="ＭＳ Ｐゴシック" charset="-128"/>
                        </a:rPr>
                        <a:t>のみで構築。</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ja-JP" sz="1200" b="0" i="0" u="none" strike="noStrike" cap="none" normalizeH="0" baseline="0" smtClean="0">
                          <a:ln>
                            <a:noFill/>
                          </a:ln>
                          <a:solidFill>
                            <a:schemeClr val="tx1"/>
                          </a:solidFill>
                          <a:effectLst/>
                          <a:latin typeface="Verdana" pitchFamily="34" charset="0"/>
                          <a:ea typeface="ＭＳ Ｐゴシック" charset="-128"/>
                        </a:rPr>
                        <a:t>NII</a:t>
                      </a:r>
                      <a:r>
                        <a:rPr kumimoji="1" lang="ja-JP" altLang="en-US" sz="1200" b="0" i="0" u="none" strike="noStrike" cap="none" normalizeH="0" baseline="0" smtClean="0">
                          <a:ln>
                            <a:noFill/>
                          </a:ln>
                          <a:solidFill>
                            <a:schemeClr val="tx1"/>
                          </a:solidFill>
                          <a:effectLst/>
                          <a:latin typeface="Verdana" pitchFamily="34" charset="0"/>
                          <a:ea typeface="ＭＳ Ｐゴシック" charset="-128"/>
                        </a:rPr>
                        <a:t>高野先生にアドバイスを受ける。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ja-JP" sz="1600" b="0" i="0" u="none" strike="noStrike" cap="none" normalizeH="0" baseline="0" smtClean="0">
                          <a:ln>
                            <a:noFill/>
                          </a:ln>
                          <a:solidFill>
                            <a:schemeClr val="tx1"/>
                          </a:solidFill>
                          <a:effectLst/>
                          <a:latin typeface="Verdana" pitchFamily="34" charset="0"/>
                          <a:ea typeface="ＭＳ Ｐゴシック" charset="-128"/>
                        </a:rPr>
                        <a:t>2005</a:t>
                      </a:r>
                      <a:r>
                        <a:rPr kumimoji="1" lang="ja-JP" altLang="en-US" sz="1600" b="0" i="0" u="none" strike="noStrike" cap="none" normalizeH="0" baseline="0" smtClean="0">
                          <a:ln>
                            <a:noFill/>
                          </a:ln>
                          <a:solidFill>
                            <a:schemeClr val="tx1"/>
                          </a:solidFill>
                          <a:effectLst/>
                          <a:latin typeface="Verdana" pitchFamily="34" charset="0"/>
                          <a:ea typeface="ＭＳ Ｐゴシック" charset="-128"/>
                        </a:rPr>
                        <a:t>年</a:t>
                      </a:r>
                      <a:r>
                        <a:rPr kumimoji="1" lang="en-US" altLang="ja-JP" sz="1600" b="0" i="0" u="none" strike="noStrike" cap="none" normalizeH="0" baseline="0" smtClean="0">
                          <a:ln>
                            <a:noFill/>
                          </a:ln>
                          <a:solidFill>
                            <a:schemeClr val="tx1"/>
                          </a:solidFill>
                          <a:effectLst/>
                          <a:latin typeface="Verdana" pitchFamily="34" charset="0"/>
                          <a:ea typeface="ＭＳ Ｐゴシック" charset="-128"/>
                        </a:rPr>
                        <a:t>7</a:t>
                      </a:r>
                      <a:r>
                        <a:rPr kumimoji="1" lang="ja-JP" altLang="en-US" sz="1600" b="0" i="0" u="none" strike="noStrike" cap="none" normalizeH="0" baseline="0" smtClean="0">
                          <a:ln>
                            <a:noFill/>
                          </a:ln>
                          <a:solidFill>
                            <a:schemeClr val="tx1"/>
                          </a:solidFill>
                          <a:effectLst/>
                          <a:latin typeface="Verdana" pitchFamily="34" charset="0"/>
                          <a:ea typeface="ＭＳ Ｐゴシック" charset="-128"/>
                        </a:rPr>
                        <a:t>月</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600" b="1" i="0" u="none" strike="noStrike" cap="none" normalizeH="0" baseline="0" dirty="0" smtClean="0">
                          <a:ln>
                            <a:noFill/>
                          </a:ln>
                          <a:solidFill>
                            <a:srgbClr val="FF0000"/>
                          </a:solidFill>
                          <a:effectLst/>
                          <a:latin typeface="Verdana" pitchFamily="34" charset="0"/>
                          <a:ea typeface="ＭＳ Ｐゴシック" charset="-128"/>
                        </a:rPr>
                        <a:t>プロトタイプ試験公開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200" b="0" i="0" u="none" strike="noStrike" cap="none" normalizeH="0" baseline="0" smtClean="0">
                          <a:ln>
                            <a:noFill/>
                          </a:ln>
                          <a:solidFill>
                            <a:schemeClr val="tx1"/>
                          </a:solidFill>
                          <a:effectLst/>
                          <a:latin typeface="Verdana" pitchFamily="34" charset="0"/>
                          <a:ea typeface="ＭＳ Ｐゴシック" charset="-128"/>
                        </a:rPr>
                        <a:t>サービスの有用性、適用技術の妥当性を検証。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ja-JP" sz="1600" b="0" i="0" u="none" strike="noStrike" cap="none" normalizeH="0" baseline="0" smtClean="0">
                          <a:ln>
                            <a:noFill/>
                          </a:ln>
                          <a:solidFill>
                            <a:schemeClr val="tx1"/>
                          </a:solidFill>
                          <a:effectLst/>
                          <a:latin typeface="Verdana" pitchFamily="34" charset="0"/>
                          <a:ea typeface="ＭＳ Ｐゴシック" charset="-128"/>
                        </a:rPr>
                        <a:t>2005</a:t>
                      </a:r>
                      <a:r>
                        <a:rPr kumimoji="1" lang="ja-JP" altLang="en-US" sz="1600" b="0" i="0" u="none" strike="noStrike" cap="none" normalizeH="0" baseline="0" smtClean="0">
                          <a:ln>
                            <a:noFill/>
                          </a:ln>
                          <a:solidFill>
                            <a:schemeClr val="tx1"/>
                          </a:solidFill>
                          <a:effectLst/>
                          <a:latin typeface="Verdana" pitchFamily="34" charset="0"/>
                          <a:ea typeface="ＭＳ Ｐゴシック" charset="-128"/>
                        </a:rPr>
                        <a:t>年</a:t>
                      </a:r>
                      <a:r>
                        <a:rPr kumimoji="1" lang="en-US" altLang="ja-JP" sz="1600" b="0" i="0" u="none" strike="noStrike" cap="none" normalizeH="0" baseline="0" smtClean="0">
                          <a:ln>
                            <a:noFill/>
                          </a:ln>
                          <a:solidFill>
                            <a:schemeClr val="tx1"/>
                          </a:solidFill>
                          <a:effectLst/>
                          <a:latin typeface="Verdana" pitchFamily="34" charset="0"/>
                          <a:ea typeface="ＭＳ Ｐゴシック" charset="-128"/>
                        </a:rPr>
                        <a:t>10</a:t>
                      </a:r>
                      <a:r>
                        <a:rPr kumimoji="1" lang="ja-JP" altLang="en-US" sz="1600" b="0" i="0" u="none" strike="noStrike" cap="none" normalizeH="0" baseline="0" smtClean="0">
                          <a:ln>
                            <a:noFill/>
                          </a:ln>
                          <a:solidFill>
                            <a:schemeClr val="tx1"/>
                          </a:solidFill>
                          <a:effectLst/>
                          <a:latin typeface="Verdana" pitchFamily="34" charset="0"/>
                          <a:ea typeface="ＭＳ Ｐゴシック" charset="-128"/>
                        </a:rPr>
                        <a:t>月</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600" b="1" i="0" u="none" strike="noStrike" cap="none" normalizeH="0" baseline="0" smtClean="0">
                          <a:ln>
                            <a:noFill/>
                          </a:ln>
                          <a:solidFill>
                            <a:schemeClr val="tx1"/>
                          </a:solidFill>
                          <a:effectLst/>
                          <a:latin typeface="Verdana" pitchFamily="34" charset="0"/>
                          <a:ea typeface="ＭＳ Ｐゴシック" charset="-128"/>
                        </a:rPr>
                        <a:t>正式版設計・開発開始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200" b="0" i="0" u="none" strike="noStrike" cap="none" normalizeH="0" baseline="0" smtClean="0">
                          <a:ln>
                            <a:noFill/>
                          </a:ln>
                          <a:solidFill>
                            <a:schemeClr val="tx1"/>
                          </a:solidFill>
                          <a:effectLst/>
                          <a:latin typeface="Verdana" pitchFamily="34" charset="0"/>
                          <a:ea typeface="ＭＳ Ｐゴシック" charset="-128"/>
                        </a:rPr>
                        <a:t>実運用規模を想定。</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200" b="0" i="0" u="none" strike="noStrike" cap="none" normalizeH="0" baseline="0" smtClean="0">
                          <a:ln>
                            <a:noFill/>
                          </a:ln>
                          <a:solidFill>
                            <a:schemeClr val="tx1"/>
                          </a:solidFill>
                          <a:effectLst/>
                          <a:latin typeface="Verdana" pitchFamily="34" charset="0"/>
                          <a:ea typeface="ＭＳ Ｐゴシック" charset="-128"/>
                        </a:rPr>
                        <a:t>・大量アクセス、大量データ、大量ユーザ対応</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200" b="0" i="0" u="none" strike="noStrike" cap="none" normalizeH="0" baseline="0" smtClean="0">
                          <a:ln>
                            <a:noFill/>
                          </a:ln>
                          <a:solidFill>
                            <a:schemeClr val="tx1"/>
                          </a:solidFill>
                          <a:effectLst/>
                          <a:latin typeface="Verdana" pitchFamily="34" charset="0"/>
                          <a:ea typeface="ＭＳ Ｐゴシック" charset="-128"/>
                        </a:rPr>
                        <a:t>・拡張容易性、障害時運用継続性、環境変更容易性</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200" b="0" i="0" u="none" strike="noStrike" cap="none" normalizeH="0" baseline="0" smtClean="0">
                          <a:ln>
                            <a:noFill/>
                          </a:ln>
                          <a:solidFill>
                            <a:schemeClr val="tx1"/>
                          </a:solidFill>
                          <a:effectLst/>
                          <a:latin typeface="Verdana" pitchFamily="34" charset="0"/>
                          <a:ea typeface="ＭＳ Ｐゴシック" charset="-128"/>
                        </a:rPr>
                        <a:t>・直感的操作性</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200" b="0" i="0" u="none" strike="noStrike" cap="none" normalizeH="0" baseline="0" smtClean="0">
                          <a:ln>
                            <a:noFill/>
                          </a:ln>
                          <a:solidFill>
                            <a:schemeClr val="tx1"/>
                          </a:solidFill>
                          <a:effectLst/>
                          <a:latin typeface="Verdana" pitchFamily="34" charset="0"/>
                          <a:ea typeface="ＭＳ Ｐゴシック" charset="-128"/>
                        </a:rPr>
                        <a:t>・可能な限り、先進技術の適用を目指す。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397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ja-JP" sz="1600" b="0" i="0" u="none" strike="noStrike" cap="none" normalizeH="0" baseline="0" smtClean="0">
                          <a:ln>
                            <a:noFill/>
                          </a:ln>
                          <a:solidFill>
                            <a:schemeClr val="tx1"/>
                          </a:solidFill>
                          <a:effectLst/>
                          <a:latin typeface="Verdana" pitchFamily="34" charset="0"/>
                          <a:ea typeface="ＭＳ Ｐゴシック" charset="-128"/>
                        </a:rPr>
                        <a:t>2007</a:t>
                      </a:r>
                      <a:r>
                        <a:rPr kumimoji="1" lang="ja-JP" altLang="en-US" sz="1600" b="0" i="0" u="none" strike="noStrike" cap="none" normalizeH="0" baseline="0" smtClean="0">
                          <a:ln>
                            <a:noFill/>
                          </a:ln>
                          <a:solidFill>
                            <a:schemeClr val="tx1"/>
                          </a:solidFill>
                          <a:effectLst/>
                          <a:latin typeface="Verdana" pitchFamily="34" charset="0"/>
                          <a:ea typeface="ＭＳ Ｐゴシック" charset="-128"/>
                        </a:rPr>
                        <a:t>年</a:t>
                      </a:r>
                      <a:r>
                        <a:rPr kumimoji="1" lang="en-US" altLang="ja-JP" sz="1600" b="0" i="0" u="none" strike="noStrike" cap="none" normalizeH="0" baseline="0" smtClean="0">
                          <a:ln>
                            <a:noFill/>
                          </a:ln>
                          <a:solidFill>
                            <a:schemeClr val="tx1"/>
                          </a:solidFill>
                          <a:effectLst/>
                          <a:latin typeface="Verdana" pitchFamily="34" charset="0"/>
                          <a:ea typeface="ＭＳ Ｐゴシック" charset="-128"/>
                        </a:rPr>
                        <a:t>10</a:t>
                      </a:r>
                      <a:r>
                        <a:rPr kumimoji="1" lang="ja-JP" altLang="en-US" sz="1600" b="0" i="0" u="none" strike="noStrike" cap="none" normalizeH="0" baseline="0" smtClean="0">
                          <a:ln>
                            <a:noFill/>
                          </a:ln>
                          <a:solidFill>
                            <a:schemeClr val="tx1"/>
                          </a:solidFill>
                          <a:effectLst/>
                          <a:latin typeface="Verdana" pitchFamily="34" charset="0"/>
                          <a:ea typeface="ＭＳ Ｐゴシック" charset="-128"/>
                        </a:rPr>
                        <a:t>月</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600" b="1" i="0" u="none" strike="noStrike" cap="none" normalizeH="0" baseline="0" dirty="0" smtClean="0">
                          <a:ln>
                            <a:noFill/>
                          </a:ln>
                          <a:solidFill>
                            <a:srgbClr val="FF0000"/>
                          </a:solidFill>
                          <a:effectLst/>
                          <a:latin typeface="Verdana" pitchFamily="34" charset="0"/>
                          <a:ea typeface="ＭＳ Ｐゴシック" charset="-128"/>
                        </a:rPr>
                        <a:t>正式版公開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200" b="0" i="0" u="none" strike="noStrike" cap="none" normalizeH="0" baseline="0" smtClean="0">
                          <a:ln>
                            <a:noFill/>
                          </a:ln>
                          <a:solidFill>
                            <a:schemeClr val="tx1"/>
                          </a:solidFill>
                          <a:effectLst/>
                          <a:latin typeface="Verdana" pitchFamily="34" charset="0"/>
                          <a:ea typeface="ＭＳ Ｐゴシック" charset="-128"/>
                        </a:rPr>
                        <a:t>バグ対応のため公開が遅れる。</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200" b="0" i="0" u="none" strike="noStrike" cap="none" normalizeH="0" baseline="0" smtClean="0">
                          <a:ln>
                            <a:noFill/>
                          </a:ln>
                          <a:solidFill>
                            <a:schemeClr val="tx1"/>
                          </a:solidFill>
                          <a:effectLst/>
                          <a:latin typeface="Verdana" pitchFamily="34" charset="0"/>
                          <a:ea typeface="ＭＳ Ｐゴシック" charset="-128"/>
                        </a:rPr>
                        <a:t>依然として、レスポンスが遅く、性能向上、バグ対応中．．．．</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ja-JP" sz="1600" b="0" i="0" u="none" strike="noStrike" cap="none" normalizeH="0" baseline="0" smtClean="0">
                          <a:ln>
                            <a:noFill/>
                          </a:ln>
                          <a:solidFill>
                            <a:schemeClr val="tx1"/>
                          </a:solidFill>
                          <a:effectLst/>
                          <a:latin typeface="Verdana" pitchFamily="34" charset="0"/>
                          <a:ea typeface="ＭＳ Ｐゴシック" charset="-128"/>
                        </a:rPr>
                        <a:t>2008</a:t>
                      </a:r>
                      <a:r>
                        <a:rPr kumimoji="1" lang="ja-JP" altLang="en-US" sz="1600" b="0" i="0" u="none" strike="noStrike" cap="none" normalizeH="0" baseline="0" smtClean="0">
                          <a:ln>
                            <a:noFill/>
                          </a:ln>
                          <a:solidFill>
                            <a:schemeClr val="tx1"/>
                          </a:solidFill>
                          <a:effectLst/>
                          <a:latin typeface="Verdana" pitchFamily="34" charset="0"/>
                          <a:ea typeface="ＭＳ Ｐゴシック" charset="-128"/>
                        </a:rPr>
                        <a:t>年</a:t>
                      </a:r>
                      <a:r>
                        <a:rPr kumimoji="1" lang="en-US" altLang="ja-JP" sz="1600" b="0" i="0" u="none" strike="noStrike" cap="none" normalizeH="0" baseline="0" smtClean="0">
                          <a:ln>
                            <a:noFill/>
                          </a:ln>
                          <a:solidFill>
                            <a:schemeClr val="tx1"/>
                          </a:solidFill>
                          <a:effectLst/>
                          <a:latin typeface="Verdana" pitchFamily="34" charset="0"/>
                          <a:ea typeface="ＭＳ Ｐゴシック" charset="-128"/>
                        </a:rPr>
                        <a:t>10</a:t>
                      </a:r>
                      <a:r>
                        <a:rPr kumimoji="1" lang="ja-JP" altLang="en-US" sz="1600" b="0" i="0" u="none" strike="noStrike" cap="none" normalizeH="0" baseline="0" smtClean="0">
                          <a:ln>
                            <a:noFill/>
                          </a:ln>
                          <a:solidFill>
                            <a:schemeClr val="tx1"/>
                          </a:solidFill>
                          <a:effectLst/>
                          <a:latin typeface="Verdana" pitchFamily="34" charset="0"/>
                          <a:ea typeface="ＭＳ Ｐゴシック" charset="-128"/>
                        </a:rPr>
                        <a:t>月</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200" b="0" i="0" u="none" strike="noStrike" cap="none" normalizeH="0" baseline="0" smtClean="0">
                          <a:ln>
                            <a:noFill/>
                          </a:ln>
                          <a:solidFill>
                            <a:schemeClr val="tx1"/>
                          </a:solidFill>
                          <a:effectLst/>
                          <a:latin typeface="Verdana" pitchFamily="34" charset="0"/>
                          <a:ea typeface="ＭＳ Ｐゴシック" charset="-128"/>
                        </a:rPr>
                        <a:t>機能強化開始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200" b="0" i="0" u="none" strike="noStrike" cap="none" normalizeH="0" baseline="0" smtClean="0">
                          <a:ln>
                            <a:noFill/>
                          </a:ln>
                          <a:solidFill>
                            <a:schemeClr val="tx1"/>
                          </a:solidFill>
                          <a:effectLst/>
                          <a:latin typeface="Verdana" pitchFamily="34" charset="0"/>
                          <a:ea typeface="ＭＳ Ｐゴシック" charset="-128"/>
                        </a:rPr>
                        <a:t>・検索機能の改善</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ja-JP" altLang="en-US" sz="1200" b="0" i="0" u="none" strike="noStrike" cap="none" normalizeH="0" baseline="0" smtClean="0">
                          <a:ln>
                            <a:noFill/>
                          </a:ln>
                          <a:solidFill>
                            <a:schemeClr val="tx1"/>
                          </a:solidFill>
                          <a:effectLst/>
                          <a:latin typeface="Verdana" pitchFamily="34" charset="0"/>
                          <a:ea typeface="ＭＳ Ｐゴシック" charset="-128"/>
                        </a:rPr>
                        <a:t>・データプロバイダ登録機能の改善</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ja-JP" sz="1600" b="0" i="0" u="none" strike="noStrike" cap="none" normalizeH="0" baseline="0" smtClean="0">
                          <a:ln>
                            <a:noFill/>
                          </a:ln>
                          <a:solidFill>
                            <a:schemeClr val="tx1"/>
                          </a:solidFill>
                          <a:effectLst/>
                          <a:latin typeface="Verdana" pitchFamily="34" charset="0"/>
                          <a:ea typeface="ＭＳ Ｐゴシック" charset="-128"/>
                        </a:rPr>
                        <a:t>2009</a:t>
                      </a:r>
                      <a:r>
                        <a:rPr kumimoji="1" lang="ja-JP" altLang="en-US" sz="1600" b="0" i="0" u="none" strike="noStrike" cap="none" normalizeH="0" baseline="0" smtClean="0">
                          <a:ln>
                            <a:noFill/>
                          </a:ln>
                          <a:solidFill>
                            <a:schemeClr val="tx1"/>
                          </a:solidFill>
                          <a:effectLst/>
                          <a:latin typeface="Verdana" pitchFamily="34" charset="0"/>
                          <a:ea typeface="ＭＳ Ｐゴシック" charset="-128"/>
                        </a:rPr>
                        <a:t>年</a:t>
                      </a:r>
                      <a:r>
                        <a:rPr kumimoji="1" lang="en-US" altLang="ja-JP" sz="1600" b="0" i="0" u="none" strike="noStrike" cap="none" normalizeH="0" baseline="0" smtClean="0">
                          <a:ln>
                            <a:noFill/>
                          </a:ln>
                          <a:solidFill>
                            <a:schemeClr val="tx1"/>
                          </a:solidFill>
                          <a:effectLst/>
                          <a:latin typeface="Verdana" pitchFamily="34" charset="0"/>
                          <a:ea typeface="ＭＳ Ｐゴシック" charset="-128"/>
                        </a:rPr>
                        <a:t>7</a:t>
                      </a:r>
                      <a:r>
                        <a:rPr kumimoji="1" lang="ja-JP" altLang="en-US" sz="1600" b="0" i="0" u="none" strike="noStrike" cap="none" normalizeH="0" baseline="0" smtClean="0">
                          <a:ln>
                            <a:noFill/>
                          </a:ln>
                          <a:solidFill>
                            <a:schemeClr val="tx1"/>
                          </a:solidFill>
                          <a:effectLst/>
                          <a:latin typeface="Verdana" pitchFamily="34" charset="0"/>
                          <a:ea typeface="ＭＳ Ｐゴシック" charset="-128"/>
                        </a:rPr>
                        <a:t>月</a:t>
                      </a:r>
                      <a:r>
                        <a:rPr kumimoji="1" lang="en-US" altLang="ja-JP" sz="1600" b="0" i="0" u="none" strike="noStrike" cap="none" normalizeH="0" baseline="0" smtClean="0">
                          <a:ln>
                            <a:noFill/>
                          </a:ln>
                          <a:solidFill>
                            <a:schemeClr val="tx1"/>
                          </a:solidFill>
                          <a:effectLst/>
                          <a:latin typeface="Verdana" pitchFamily="34" charset="0"/>
                          <a:ea typeface="ＭＳ Ｐゴシック" charset="-128"/>
                        </a:rPr>
                        <a:t>7</a:t>
                      </a:r>
                      <a:r>
                        <a:rPr kumimoji="1" lang="ja-JP" altLang="en-US" sz="1600" b="0" i="0" u="none" strike="noStrike" cap="none" normalizeH="0" baseline="0" smtClean="0">
                          <a:ln>
                            <a:noFill/>
                          </a:ln>
                          <a:solidFill>
                            <a:schemeClr val="tx1"/>
                          </a:solidFill>
                          <a:effectLst/>
                          <a:latin typeface="Verdana" pitchFamily="34" charset="0"/>
                          <a:ea typeface="ＭＳ Ｐゴシック" charset="-128"/>
                        </a:rPr>
                        <a:t>日</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ja-JP" sz="1600" b="1" i="0" u="none" strike="noStrike" cap="none" normalizeH="0" baseline="0" dirty="0" smtClean="0">
                          <a:ln>
                            <a:noFill/>
                          </a:ln>
                          <a:solidFill>
                            <a:srgbClr val="FF0000"/>
                          </a:solidFill>
                          <a:effectLst/>
                          <a:latin typeface="Verdana" pitchFamily="34" charset="0"/>
                          <a:ea typeface="ＭＳ Ｐゴシック" charset="-128"/>
                        </a:rPr>
                        <a:t>PORTA</a:t>
                      </a:r>
                      <a:r>
                        <a:rPr kumimoji="1" lang="ja-JP" altLang="en-US" sz="1600" b="1" i="0" u="none" strike="noStrike" cap="none" normalizeH="0" baseline="0" dirty="0" smtClean="0">
                          <a:ln>
                            <a:noFill/>
                          </a:ln>
                          <a:solidFill>
                            <a:srgbClr val="FF0000"/>
                          </a:solidFill>
                          <a:effectLst/>
                          <a:latin typeface="Verdana" pitchFamily="34" charset="0"/>
                          <a:ea typeface="ＭＳ Ｐゴシック" charset="-128"/>
                        </a:rPr>
                        <a:t>リニューアル</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1" lang="en-US" altLang="ja-JP" sz="1200" b="0" i="0" u="none" strike="noStrike" cap="none" normalizeH="0" baseline="0" smtClean="0">
                          <a:ln>
                            <a:noFill/>
                          </a:ln>
                          <a:solidFill>
                            <a:schemeClr val="tx1"/>
                          </a:solidFill>
                          <a:effectLst/>
                          <a:latin typeface="Verdana" pitchFamily="34" charset="0"/>
                          <a:ea typeface="ＭＳ Ｐゴシック" charset="-128"/>
                        </a:rPr>
                        <a:t>NDL</a:t>
                      </a:r>
                      <a:r>
                        <a:rPr kumimoji="1" lang="ja-JP" altLang="en-US" sz="1200" b="0" i="0" u="none" strike="noStrike" cap="none" normalizeH="0" baseline="0" smtClean="0">
                          <a:ln>
                            <a:noFill/>
                          </a:ln>
                          <a:solidFill>
                            <a:schemeClr val="tx1"/>
                          </a:solidFill>
                          <a:effectLst/>
                          <a:latin typeface="Verdana" pitchFamily="34" charset="0"/>
                          <a:ea typeface="ＭＳ Ｐゴシック" charset="-128"/>
                        </a:rPr>
                        <a:t>デジタルアーカイブシステムとして共通のシステム基盤で提供</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6" name="スライド番号プレースホルダ 5"/>
          <p:cNvSpPr>
            <a:spLocks noGrp="1"/>
          </p:cNvSpPr>
          <p:nvPr>
            <p:ph type="sldNum" sz="quarter" idx="12"/>
          </p:nvPr>
        </p:nvSpPr>
        <p:spPr/>
        <p:txBody>
          <a:bodyPr/>
          <a:lstStyle/>
          <a:p>
            <a:pPr>
              <a:defRPr/>
            </a:pPr>
            <a:fld id="{C17D08B1-187B-4F65-945D-57EF7B04EA8A}" type="slidenum">
              <a:rPr lang="en-US" altLang="ja-JP" smtClean="0"/>
              <a:pPr>
                <a:defRPr/>
              </a:pPr>
              <a:t>20</a:t>
            </a:fld>
            <a:endParaRPr lang="en-US" altLang="ja-JP"/>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617" name="Rectangle 41"/>
          <p:cNvSpPr>
            <a:spLocks noGrp="1" noChangeArrowheads="1"/>
          </p:cNvSpPr>
          <p:nvPr>
            <p:ph type="title"/>
          </p:nvPr>
        </p:nvSpPr>
        <p:spPr>
          <a:xfrm>
            <a:off x="250825" y="277813"/>
            <a:ext cx="8893175" cy="847725"/>
          </a:xfrm>
          <a:noFill/>
          <a:ln/>
        </p:spPr>
        <p:txBody>
          <a:bodyPr/>
          <a:lstStyle/>
          <a:p>
            <a:r>
              <a:rPr lang="ja-JP" altLang="en-US" sz="3400" dirty="0" smtClean="0">
                <a:latin typeface="HG丸ｺﾞｼｯｸM-PRO" pitchFamily="50" charset="-128"/>
                <a:ea typeface="HG丸ｺﾞｼｯｸM-PRO" pitchFamily="50" charset="-128"/>
              </a:rPr>
              <a:t>統合検索サービスの提供の概念</a:t>
            </a:r>
            <a:endParaRPr lang="ja-JP" altLang="en-US" sz="3400" dirty="0">
              <a:latin typeface="HG丸ｺﾞｼｯｸM-PRO" pitchFamily="50" charset="-128"/>
              <a:ea typeface="HG丸ｺﾞｼｯｸM-PRO" pitchFamily="50" charset="-128"/>
            </a:endParaRPr>
          </a:p>
        </p:txBody>
      </p:sp>
      <p:sp>
        <p:nvSpPr>
          <p:cNvPr id="792672" name="AutoShape 96"/>
          <p:cNvSpPr>
            <a:spLocks noChangeArrowheads="1"/>
          </p:cNvSpPr>
          <p:nvPr/>
        </p:nvSpPr>
        <p:spPr bwMode="auto">
          <a:xfrm>
            <a:off x="5795963" y="1412875"/>
            <a:ext cx="1081087" cy="72072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endParaRPr lang="ja-JP" altLang="ja-JP" sz="1200" b="0">
              <a:solidFill>
                <a:srgbClr val="663300"/>
              </a:solidFill>
            </a:endParaRPr>
          </a:p>
        </p:txBody>
      </p:sp>
      <p:sp>
        <p:nvSpPr>
          <p:cNvPr id="792671" name="AutoShape 95"/>
          <p:cNvSpPr>
            <a:spLocks noChangeArrowheads="1"/>
          </p:cNvSpPr>
          <p:nvPr/>
        </p:nvSpPr>
        <p:spPr bwMode="auto">
          <a:xfrm>
            <a:off x="5724525" y="1557338"/>
            <a:ext cx="1079500" cy="72072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endParaRPr lang="ja-JP" altLang="ja-JP" sz="1200" b="0">
              <a:solidFill>
                <a:srgbClr val="663300"/>
              </a:solidFill>
            </a:endParaRPr>
          </a:p>
        </p:txBody>
      </p:sp>
      <p:sp>
        <p:nvSpPr>
          <p:cNvPr id="792578" name="AutoShape 2"/>
          <p:cNvSpPr>
            <a:spLocks noChangeArrowheads="1"/>
          </p:cNvSpPr>
          <p:nvPr/>
        </p:nvSpPr>
        <p:spPr bwMode="auto">
          <a:xfrm>
            <a:off x="3143240" y="1500174"/>
            <a:ext cx="509582" cy="4246562"/>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vert="eaVert" wrap="none" anchor="ctr" anchorCtr="0"/>
          <a:lstStyle/>
          <a:p>
            <a:r>
              <a:rPr lang="ja-JP" altLang="en-US" sz="1800" b="0" dirty="0" smtClean="0">
                <a:solidFill>
                  <a:srgbClr val="663300"/>
                </a:solidFill>
              </a:rPr>
              <a:t>収集・横断検索機能</a:t>
            </a:r>
            <a:endParaRPr lang="ja-JP" altLang="en-US" sz="1800" b="0" dirty="0">
              <a:solidFill>
                <a:srgbClr val="663300"/>
              </a:solidFill>
            </a:endParaRPr>
          </a:p>
        </p:txBody>
      </p:sp>
      <p:sp>
        <p:nvSpPr>
          <p:cNvPr id="792579" name="Line 3"/>
          <p:cNvSpPr>
            <a:spLocks noChangeShapeType="1"/>
          </p:cNvSpPr>
          <p:nvPr/>
        </p:nvSpPr>
        <p:spPr bwMode="auto">
          <a:xfrm>
            <a:off x="6732588" y="2060575"/>
            <a:ext cx="647700" cy="0"/>
          </a:xfrm>
          <a:prstGeom prst="line">
            <a:avLst/>
          </a:prstGeom>
          <a:noFill/>
          <a:ln w="76200">
            <a:solidFill>
              <a:srgbClr val="C0C0C0">
                <a:alpha val="89999"/>
              </a:srgbClr>
            </a:solidFill>
            <a:round/>
            <a:headEnd/>
            <a:tailEnd type="triangle" w="med" len="med"/>
          </a:ln>
          <a:effectLst/>
        </p:spPr>
        <p:txBody>
          <a:bodyPr/>
          <a:lstStyle/>
          <a:p>
            <a:endParaRPr lang="ja-JP" altLang="en-US"/>
          </a:p>
        </p:txBody>
      </p:sp>
      <p:sp>
        <p:nvSpPr>
          <p:cNvPr id="792580" name="Line 4"/>
          <p:cNvSpPr>
            <a:spLocks noChangeShapeType="1"/>
          </p:cNvSpPr>
          <p:nvPr/>
        </p:nvSpPr>
        <p:spPr bwMode="auto">
          <a:xfrm flipH="1">
            <a:off x="6661150" y="1771650"/>
            <a:ext cx="769938" cy="0"/>
          </a:xfrm>
          <a:prstGeom prst="line">
            <a:avLst/>
          </a:prstGeom>
          <a:noFill/>
          <a:ln w="76200">
            <a:solidFill>
              <a:srgbClr val="C0C0C0">
                <a:alpha val="89999"/>
              </a:srgbClr>
            </a:solidFill>
            <a:round/>
            <a:headEnd/>
            <a:tailEnd type="triangle" w="med" len="med"/>
          </a:ln>
          <a:effectLst/>
        </p:spPr>
        <p:txBody>
          <a:bodyPr/>
          <a:lstStyle/>
          <a:p>
            <a:endParaRPr lang="ja-JP" altLang="en-US"/>
          </a:p>
        </p:txBody>
      </p:sp>
      <p:sp>
        <p:nvSpPr>
          <p:cNvPr id="792581" name="Line 5"/>
          <p:cNvSpPr>
            <a:spLocks noChangeShapeType="1"/>
          </p:cNvSpPr>
          <p:nvPr/>
        </p:nvSpPr>
        <p:spPr bwMode="auto">
          <a:xfrm flipH="1">
            <a:off x="4500563" y="2205038"/>
            <a:ext cx="1152525" cy="0"/>
          </a:xfrm>
          <a:prstGeom prst="line">
            <a:avLst/>
          </a:prstGeom>
          <a:noFill/>
          <a:ln w="101600">
            <a:solidFill>
              <a:srgbClr val="FF9900"/>
            </a:solidFill>
            <a:round/>
            <a:headEnd/>
            <a:tailEnd type="stealth" w="med" len="med"/>
          </a:ln>
          <a:effectLst>
            <a:outerShdw dist="35921" dir="2700000" algn="ctr" rotWithShape="0">
              <a:srgbClr val="C87700"/>
            </a:outerShdw>
          </a:effectLst>
        </p:spPr>
        <p:txBody>
          <a:bodyPr/>
          <a:lstStyle/>
          <a:p>
            <a:endParaRPr lang="ja-JP" altLang="en-US"/>
          </a:p>
        </p:txBody>
      </p:sp>
      <p:sp>
        <p:nvSpPr>
          <p:cNvPr id="792582" name="Line 6"/>
          <p:cNvSpPr>
            <a:spLocks noChangeShapeType="1"/>
          </p:cNvSpPr>
          <p:nvPr/>
        </p:nvSpPr>
        <p:spPr bwMode="auto">
          <a:xfrm>
            <a:off x="4498975" y="1841500"/>
            <a:ext cx="1152525" cy="0"/>
          </a:xfrm>
          <a:prstGeom prst="line">
            <a:avLst/>
          </a:prstGeom>
          <a:noFill/>
          <a:ln w="101600">
            <a:solidFill>
              <a:srgbClr val="FF9900"/>
            </a:solidFill>
            <a:round/>
            <a:headEnd/>
            <a:tailEnd type="stealth" w="med" len="med"/>
          </a:ln>
          <a:effectLst>
            <a:outerShdw dist="35921" dir="2700000" algn="ctr" rotWithShape="0">
              <a:srgbClr val="C87700"/>
            </a:outerShdw>
          </a:effectLst>
        </p:spPr>
        <p:txBody>
          <a:bodyPr/>
          <a:lstStyle/>
          <a:p>
            <a:endParaRPr lang="ja-JP" altLang="en-US"/>
          </a:p>
        </p:txBody>
      </p:sp>
      <p:sp>
        <p:nvSpPr>
          <p:cNvPr id="792583" name="Line 7"/>
          <p:cNvSpPr>
            <a:spLocks noChangeShapeType="1"/>
          </p:cNvSpPr>
          <p:nvPr/>
        </p:nvSpPr>
        <p:spPr bwMode="auto">
          <a:xfrm flipH="1">
            <a:off x="4572000" y="4868863"/>
            <a:ext cx="1871663" cy="0"/>
          </a:xfrm>
          <a:prstGeom prst="line">
            <a:avLst/>
          </a:prstGeom>
          <a:noFill/>
          <a:ln w="76200">
            <a:solidFill>
              <a:srgbClr val="C0C0C0">
                <a:alpha val="89999"/>
              </a:srgbClr>
            </a:solidFill>
            <a:round/>
            <a:headEnd/>
            <a:tailEnd type="triangle" w="med" len="med"/>
          </a:ln>
          <a:effectLst/>
        </p:spPr>
        <p:txBody>
          <a:bodyPr/>
          <a:lstStyle/>
          <a:p>
            <a:endParaRPr lang="ja-JP" altLang="en-US"/>
          </a:p>
        </p:txBody>
      </p:sp>
      <p:sp>
        <p:nvSpPr>
          <p:cNvPr id="792584" name="Line 8"/>
          <p:cNvSpPr>
            <a:spLocks noChangeShapeType="1"/>
          </p:cNvSpPr>
          <p:nvPr/>
        </p:nvSpPr>
        <p:spPr bwMode="auto">
          <a:xfrm>
            <a:off x="4572000" y="4581525"/>
            <a:ext cx="1944688" cy="0"/>
          </a:xfrm>
          <a:prstGeom prst="line">
            <a:avLst/>
          </a:prstGeom>
          <a:noFill/>
          <a:ln w="76200">
            <a:solidFill>
              <a:srgbClr val="C0C0C0">
                <a:alpha val="89999"/>
              </a:srgbClr>
            </a:solidFill>
            <a:round/>
            <a:headEnd/>
            <a:tailEnd type="triangle" w="med" len="med"/>
          </a:ln>
          <a:effectLst/>
        </p:spPr>
        <p:txBody>
          <a:bodyPr/>
          <a:lstStyle/>
          <a:p>
            <a:endParaRPr lang="ja-JP" altLang="en-US"/>
          </a:p>
        </p:txBody>
      </p:sp>
      <p:sp>
        <p:nvSpPr>
          <p:cNvPr id="792585" name="AutoShape 9"/>
          <p:cNvSpPr>
            <a:spLocks noChangeArrowheads="1"/>
          </p:cNvSpPr>
          <p:nvPr/>
        </p:nvSpPr>
        <p:spPr bwMode="auto">
          <a:xfrm>
            <a:off x="5072066" y="2708275"/>
            <a:ext cx="2163759" cy="719138"/>
          </a:xfrm>
          <a:prstGeom prst="wedgeRoundRectCallout">
            <a:avLst>
              <a:gd name="adj1" fmla="val -57403"/>
              <a:gd name="adj2" fmla="val -103861"/>
              <a:gd name="adj3" fmla="val 16667"/>
            </a:avLst>
          </a:prstGeom>
          <a:solidFill>
            <a:schemeClr val="bg1">
              <a:alpha val="70000"/>
            </a:schemeClr>
          </a:solidFill>
          <a:ln w="9525" algn="ctr">
            <a:solidFill>
              <a:srgbClr val="8E8E8E"/>
            </a:solidFill>
            <a:miter lim="800000"/>
            <a:headEnd/>
            <a:tailEnd/>
          </a:ln>
          <a:effectLst/>
        </p:spPr>
        <p:txBody>
          <a:bodyPr/>
          <a:lstStyle/>
          <a:p>
            <a:pPr algn="l"/>
            <a:r>
              <a:rPr lang="en-US" altLang="ja-JP" sz="1200" dirty="0">
                <a:solidFill>
                  <a:srgbClr val="C87700"/>
                </a:solidFill>
              </a:rPr>
              <a:t>PORTA</a:t>
            </a:r>
            <a:r>
              <a:rPr lang="ja-JP" altLang="en-US" sz="1200" dirty="0">
                <a:solidFill>
                  <a:srgbClr val="C87700"/>
                </a:solidFill>
              </a:rPr>
              <a:t>検索機能を利用するためのインタフェース</a:t>
            </a:r>
          </a:p>
          <a:p>
            <a:pPr algn="l"/>
            <a:r>
              <a:rPr lang="ja-JP" altLang="en-US" sz="1200" dirty="0">
                <a:solidFill>
                  <a:srgbClr val="C87700"/>
                </a:solidFill>
              </a:rPr>
              <a:t>（</a:t>
            </a:r>
            <a:r>
              <a:rPr lang="en-US" altLang="ja-JP" sz="1200" dirty="0">
                <a:solidFill>
                  <a:srgbClr val="C87700"/>
                </a:solidFill>
              </a:rPr>
              <a:t>OAI-PMH</a:t>
            </a:r>
            <a:r>
              <a:rPr lang="ja-JP" altLang="en-US" sz="1200" dirty="0" err="1">
                <a:solidFill>
                  <a:srgbClr val="C87700"/>
                </a:solidFill>
              </a:rPr>
              <a:t>、</a:t>
            </a:r>
            <a:r>
              <a:rPr lang="en-US" altLang="ja-JP" sz="1200" dirty="0">
                <a:solidFill>
                  <a:srgbClr val="C87700"/>
                </a:solidFill>
              </a:rPr>
              <a:t>SRW</a:t>
            </a:r>
            <a:r>
              <a:rPr lang="ja-JP" altLang="en-US" sz="1200" dirty="0">
                <a:solidFill>
                  <a:srgbClr val="C87700"/>
                </a:solidFill>
              </a:rPr>
              <a:t>等）</a:t>
            </a:r>
          </a:p>
        </p:txBody>
      </p:sp>
      <p:sp>
        <p:nvSpPr>
          <p:cNvPr id="792586" name="AutoShape 10"/>
          <p:cNvSpPr>
            <a:spLocks noChangeArrowheads="1"/>
          </p:cNvSpPr>
          <p:nvPr/>
        </p:nvSpPr>
        <p:spPr bwMode="auto">
          <a:xfrm>
            <a:off x="395288" y="1844675"/>
            <a:ext cx="1800225" cy="503238"/>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r>
              <a:rPr lang="ja-JP" altLang="en-US" sz="1400" b="0">
                <a:solidFill>
                  <a:srgbClr val="0000FF"/>
                </a:solidFill>
              </a:rPr>
              <a:t>国立公文書館</a:t>
            </a:r>
          </a:p>
        </p:txBody>
      </p:sp>
      <p:sp>
        <p:nvSpPr>
          <p:cNvPr id="792587" name="AutoShape 11"/>
          <p:cNvSpPr>
            <a:spLocks noChangeArrowheads="1"/>
          </p:cNvSpPr>
          <p:nvPr/>
        </p:nvSpPr>
        <p:spPr bwMode="auto">
          <a:xfrm>
            <a:off x="395288" y="2565400"/>
            <a:ext cx="1800225" cy="719138"/>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r>
              <a:rPr lang="en-US" altLang="ja-JP" sz="1400" b="0" dirty="0" smtClean="0">
                <a:solidFill>
                  <a:srgbClr val="336699"/>
                </a:solidFill>
              </a:rPr>
              <a:t>JST</a:t>
            </a:r>
            <a:endParaRPr lang="ja-JP" altLang="en-US" sz="1400" b="0" dirty="0">
              <a:solidFill>
                <a:srgbClr val="336699"/>
              </a:solidFill>
            </a:endParaRPr>
          </a:p>
          <a:p>
            <a:r>
              <a:rPr lang="en-US" altLang="ja-JP" sz="1400" b="0" dirty="0">
                <a:solidFill>
                  <a:srgbClr val="336699"/>
                </a:solidFill>
              </a:rPr>
              <a:t>J-Stage</a:t>
            </a:r>
          </a:p>
          <a:p>
            <a:r>
              <a:rPr lang="en-US" altLang="ja-JP" sz="1400" b="0" dirty="0" err="1" smtClean="0">
                <a:solidFill>
                  <a:srgbClr val="336699"/>
                </a:solidFill>
              </a:rPr>
              <a:t>Journal@rchive</a:t>
            </a:r>
            <a:r>
              <a:rPr lang="en-US" altLang="ja-JP" sz="1400" b="0" dirty="0" smtClean="0">
                <a:solidFill>
                  <a:srgbClr val="336699"/>
                </a:solidFill>
              </a:rPr>
              <a:t> </a:t>
            </a:r>
            <a:r>
              <a:rPr lang="en-US" altLang="ja-JP" sz="1050" b="0" dirty="0" smtClean="0">
                <a:solidFill>
                  <a:srgbClr val="336699"/>
                </a:solidFill>
              </a:rPr>
              <a:t>(</a:t>
            </a:r>
            <a:r>
              <a:rPr lang="ja-JP" altLang="en-US" sz="1050" b="0" dirty="0" smtClean="0">
                <a:solidFill>
                  <a:srgbClr val="336699"/>
                </a:solidFill>
              </a:rPr>
              <a:t>計画）</a:t>
            </a:r>
            <a:endParaRPr lang="en-US" altLang="ja-JP" sz="1400" b="0" dirty="0">
              <a:solidFill>
                <a:srgbClr val="336699"/>
              </a:solidFill>
            </a:endParaRPr>
          </a:p>
        </p:txBody>
      </p:sp>
      <p:sp>
        <p:nvSpPr>
          <p:cNvPr id="792588" name="AutoShape 12"/>
          <p:cNvSpPr>
            <a:spLocks noChangeArrowheads="1"/>
          </p:cNvSpPr>
          <p:nvPr/>
        </p:nvSpPr>
        <p:spPr bwMode="auto">
          <a:xfrm>
            <a:off x="7380288" y="476250"/>
            <a:ext cx="1512887" cy="790575"/>
          </a:xfrm>
          <a:prstGeom prst="wedgeRoundRectCallout">
            <a:avLst>
              <a:gd name="adj1" fmla="val -77282"/>
              <a:gd name="adj2" fmla="val 69681"/>
              <a:gd name="adj3" fmla="val 16667"/>
            </a:avLst>
          </a:prstGeom>
          <a:solidFill>
            <a:schemeClr val="bg1">
              <a:alpha val="70000"/>
            </a:schemeClr>
          </a:solidFill>
          <a:ln w="9525" algn="ctr">
            <a:solidFill>
              <a:srgbClr val="8E8E8E"/>
            </a:solidFill>
            <a:miter lim="800000"/>
            <a:headEnd/>
            <a:tailEnd/>
          </a:ln>
          <a:effectLst/>
        </p:spPr>
        <p:txBody>
          <a:bodyPr/>
          <a:lstStyle/>
          <a:p>
            <a:r>
              <a:rPr lang="ja-JP" altLang="en-US" sz="1200" b="0">
                <a:solidFill>
                  <a:srgbClr val="663300"/>
                </a:solidFill>
              </a:rPr>
              <a:t>各機関の既存サービスに</a:t>
            </a:r>
            <a:r>
              <a:rPr lang="ja-JP" altLang="en-US" sz="1200" b="0">
                <a:solidFill>
                  <a:srgbClr val="C87700"/>
                </a:solidFill>
              </a:rPr>
              <a:t>付加価値</a:t>
            </a:r>
            <a:r>
              <a:rPr lang="ja-JP" altLang="en-US" sz="1200" b="0">
                <a:solidFill>
                  <a:srgbClr val="663300"/>
                </a:solidFill>
              </a:rPr>
              <a:t>をつけたサービスの提供</a:t>
            </a:r>
          </a:p>
        </p:txBody>
      </p:sp>
      <p:grpSp>
        <p:nvGrpSpPr>
          <p:cNvPr id="2" name="Group 20"/>
          <p:cNvGrpSpPr>
            <a:grpSpLocks/>
          </p:cNvGrpSpPr>
          <p:nvPr/>
        </p:nvGrpSpPr>
        <p:grpSpPr bwMode="auto">
          <a:xfrm>
            <a:off x="9396413" y="1916113"/>
            <a:ext cx="719137" cy="792162"/>
            <a:chOff x="3696" y="1161"/>
            <a:chExt cx="609" cy="636"/>
          </a:xfrm>
        </p:grpSpPr>
        <p:sp>
          <p:nvSpPr>
            <p:cNvPr id="792597" name="AutoShape 21"/>
            <p:cNvSpPr>
              <a:spLocks noChangeArrowheads="1"/>
            </p:cNvSpPr>
            <p:nvPr/>
          </p:nvSpPr>
          <p:spPr bwMode="auto">
            <a:xfrm>
              <a:off x="3742" y="1161"/>
              <a:ext cx="195" cy="182"/>
            </a:xfrm>
            <a:prstGeom prst="flowChartConnector">
              <a:avLst/>
            </a:prstGeom>
            <a:gradFill rotWithShape="1">
              <a:gsLst>
                <a:gs pos="0">
                  <a:srgbClr val="DCEFF0"/>
                </a:gs>
                <a:gs pos="100000">
                  <a:schemeClr val="hlink"/>
                </a:gs>
              </a:gsLst>
              <a:path path="shape">
                <a:fillToRect l="50000" t="50000" r="50000" b="50000"/>
              </a:path>
            </a:gradFill>
            <a:ln w="9525">
              <a:solidFill>
                <a:srgbClr val="8E8E8E"/>
              </a:solidFill>
              <a:round/>
              <a:headEnd/>
              <a:tailEnd/>
            </a:ln>
            <a:effectLst>
              <a:outerShdw dist="35921" dir="2700000" algn="ctr" rotWithShape="0">
                <a:schemeClr val="bg2"/>
              </a:outerShdw>
            </a:effectLst>
          </p:spPr>
          <p:txBody>
            <a:bodyPr wrap="none" anchor="ctr"/>
            <a:lstStyle/>
            <a:p>
              <a:endParaRPr lang="ja-JP" altLang="en-US"/>
            </a:p>
          </p:txBody>
        </p:sp>
        <p:sp>
          <p:nvSpPr>
            <p:cNvPr id="792598" name="AutoShape 22"/>
            <p:cNvSpPr>
              <a:spLocks noChangeArrowheads="1"/>
            </p:cNvSpPr>
            <p:nvPr/>
          </p:nvSpPr>
          <p:spPr bwMode="auto">
            <a:xfrm>
              <a:off x="3696" y="1343"/>
              <a:ext cx="292" cy="318"/>
            </a:xfrm>
            <a:prstGeom prst="flowChartCollate">
              <a:avLst/>
            </a:prstGeom>
            <a:gradFill rotWithShape="1">
              <a:gsLst>
                <a:gs pos="0">
                  <a:srgbClr val="DCEFF0"/>
                </a:gs>
                <a:gs pos="100000">
                  <a:schemeClr val="hlink"/>
                </a:gs>
              </a:gsLst>
              <a:path path="shape">
                <a:fillToRect l="50000" t="50000" r="50000" b="50000"/>
              </a:path>
            </a:gradFill>
            <a:ln w="9525">
              <a:solidFill>
                <a:srgbClr val="8E8E8E"/>
              </a:solidFill>
              <a:miter lim="800000"/>
              <a:headEnd/>
              <a:tailEnd/>
            </a:ln>
            <a:effectLst>
              <a:outerShdw dist="35921" dir="2700000" algn="ctr" rotWithShape="0">
                <a:schemeClr val="bg2"/>
              </a:outerShdw>
            </a:effectLst>
          </p:spPr>
          <p:txBody>
            <a:bodyPr wrap="none" anchor="ctr"/>
            <a:lstStyle/>
            <a:p>
              <a:endParaRPr lang="ja-JP" altLang="en-US"/>
            </a:p>
          </p:txBody>
        </p:sp>
        <p:sp>
          <p:nvSpPr>
            <p:cNvPr id="792599" name="AutoShape 23"/>
            <p:cNvSpPr>
              <a:spLocks noChangeArrowheads="1"/>
            </p:cNvSpPr>
            <p:nvPr/>
          </p:nvSpPr>
          <p:spPr bwMode="auto">
            <a:xfrm>
              <a:off x="4059" y="1161"/>
              <a:ext cx="195" cy="182"/>
            </a:xfrm>
            <a:prstGeom prst="flowChartConnector">
              <a:avLst/>
            </a:prstGeom>
            <a:gradFill rotWithShape="1">
              <a:gsLst>
                <a:gs pos="0">
                  <a:srgbClr val="DCEFF0"/>
                </a:gs>
                <a:gs pos="100000">
                  <a:srgbClr val="2EB71B"/>
                </a:gs>
              </a:gsLst>
              <a:path path="shape">
                <a:fillToRect l="50000" t="50000" r="50000" b="50000"/>
              </a:path>
            </a:gradFill>
            <a:ln w="9525">
              <a:solidFill>
                <a:srgbClr val="8E8E8E"/>
              </a:solidFill>
              <a:round/>
              <a:headEnd/>
              <a:tailEnd/>
            </a:ln>
            <a:effectLst>
              <a:outerShdw dist="35921" dir="2700000" algn="ctr" rotWithShape="0">
                <a:schemeClr val="bg2"/>
              </a:outerShdw>
            </a:effectLst>
          </p:spPr>
          <p:txBody>
            <a:bodyPr wrap="none" anchor="ctr"/>
            <a:lstStyle/>
            <a:p>
              <a:endParaRPr lang="ja-JP" altLang="en-US"/>
            </a:p>
          </p:txBody>
        </p:sp>
        <p:sp>
          <p:nvSpPr>
            <p:cNvPr id="792600" name="AutoShape 24"/>
            <p:cNvSpPr>
              <a:spLocks noChangeArrowheads="1"/>
            </p:cNvSpPr>
            <p:nvPr/>
          </p:nvSpPr>
          <p:spPr bwMode="auto">
            <a:xfrm>
              <a:off x="4013" y="1343"/>
              <a:ext cx="292" cy="318"/>
            </a:xfrm>
            <a:prstGeom prst="flowChartCollate">
              <a:avLst/>
            </a:prstGeom>
            <a:gradFill rotWithShape="1">
              <a:gsLst>
                <a:gs pos="0">
                  <a:srgbClr val="DCEFF0"/>
                </a:gs>
                <a:gs pos="100000">
                  <a:srgbClr val="2EB71B"/>
                </a:gs>
              </a:gsLst>
              <a:path path="shape">
                <a:fillToRect l="50000" t="50000" r="50000" b="50000"/>
              </a:path>
            </a:gradFill>
            <a:ln w="9525">
              <a:solidFill>
                <a:srgbClr val="8E8E8E"/>
              </a:solidFill>
              <a:miter lim="800000"/>
              <a:headEnd/>
              <a:tailEnd/>
            </a:ln>
            <a:effectLst>
              <a:outerShdw dist="35921" dir="2700000" algn="ctr" rotWithShape="0">
                <a:schemeClr val="bg2"/>
              </a:outerShdw>
            </a:effectLst>
          </p:spPr>
          <p:txBody>
            <a:bodyPr wrap="none" anchor="ctr"/>
            <a:lstStyle/>
            <a:p>
              <a:endParaRPr lang="ja-JP" altLang="en-US"/>
            </a:p>
          </p:txBody>
        </p:sp>
        <p:sp>
          <p:nvSpPr>
            <p:cNvPr id="792601" name="AutoShape 25"/>
            <p:cNvSpPr>
              <a:spLocks noChangeArrowheads="1"/>
            </p:cNvSpPr>
            <p:nvPr/>
          </p:nvSpPr>
          <p:spPr bwMode="auto">
            <a:xfrm>
              <a:off x="3878" y="1226"/>
              <a:ext cx="227" cy="208"/>
            </a:xfrm>
            <a:prstGeom prst="flowChartConnector">
              <a:avLst/>
            </a:prstGeom>
            <a:gradFill rotWithShape="1">
              <a:gsLst>
                <a:gs pos="0">
                  <a:srgbClr val="DCEFF0"/>
                </a:gs>
                <a:gs pos="100000">
                  <a:srgbClr val="666699"/>
                </a:gs>
              </a:gsLst>
              <a:path path="shape">
                <a:fillToRect l="50000" t="50000" r="50000" b="50000"/>
              </a:path>
            </a:gradFill>
            <a:ln w="9525">
              <a:solidFill>
                <a:srgbClr val="8E8E8E"/>
              </a:solidFill>
              <a:round/>
              <a:headEnd/>
              <a:tailEnd/>
            </a:ln>
            <a:effectLst>
              <a:outerShdw dist="35921" dir="2700000" algn="ctr" rotWithShape="0">
                <a:schemeClr val="bg2"/>
              </a:outerShdw>
            </a:effectLst>
          </p:spPr>
          <p:txBody>
            <a:bodyPr wrap="none" anchor="ctr"/>
            <a:lstStyle/>
            <a:p>
              <a:endParaRPr lang="ja-JP" altLang="en-US"/>
            </a:p>
          </p:txBody>
        </p:sp>
        <p:sp>
          <p:nvSpPr>
            <p:cNvPr id="792602" name="AutoShape 26"/>
            <p:cNvSpPr>
              <a:spLocks noChangeArrowheads="1"/>
            </p:cNvSpPr>
            <p:nvPr/>
          </p:nvSpPr>
          <p:spPr bwMode="auto">
            <a:xfrm>
              <a:off x="3832" y="1434"/>
              <a:ext cx="341" cy="363"/>
            </a:xfrm>
            <a:prstGeom prst="flowChartCollate">
              <a:avLst/>
            </a:prstGeom>
            <a:gradFill rotWithShape="1">
              <a:gsLst>
                <a:gs pos="0">
                  <a:srgbClr val="DCEFF0"/>
                </a:gs>
                <a:gs pos="100000">
                  <a:srgbClr val="666699"/>
                </a:gs>
              </a:gsLst>
              <a:path path="shape">
                <a:fillToRect l="50000" t="50000" r="50000" b="50000"/>
              </a:path>
            </a:gradFill>
            <a:ln w="9525">
              <a:solidFill>
                <a:srgbClr val="8E8E8E"/>
              </a:solidFill>
              <a:miter lim="800000"/>
              <a:headEnd/>
              <a:tailEnd/>
            </a:ln>
            <a:effectLst>
              <a:outerShdw dist="35921" dir="2700000" algn="ctr" rotWithShape="0">
                <a:schemeClr val="bg2"/>
              </a:outerShdw>
            </a:effectLst>
          </p:spPr>
          <p:txBody>
            <a:bodyPr wrap="none" anchor="ctr"/>
            <a:lstStyle/>
            <a:p>
              <a:endParaRPr lang="ja-JP" altLang="en-US"/>
            </a:p>
          </p:txBody>
        </p:sp>
      </p:grpSp>
      <p:sp>
        <p:nvSpPr>
          <p:cNvPr id="792603" name="Text Box 27"/>
          <p:cNvSpPr txBox="1">
            <a:spLocks noChangeArrowheads="1"/>
          </p:cNvSpPr>
          <p:nvPr/>
        </p:nvSpPr>
        <p:spPr bwMode="auto">
          <a:xfrm>
            <a:off x="8243888" y="3213100"/>
            <a:ext cx="757237" cy="304800"/>
          </a:xfrm>
          <a:prstGeom prst="rect">
            <a:avLst/>
          </a:prstGeom>
          <a:noFill/>
          <a:ln w="9525">
            <a:noFill/>
            <a:miter lim="800000"/>
            <a:headEnd/>
            <a:tailEnd/>
          </a:ln>
          <a:effectLst/>
        </p:spPr>
        <p:txBody>
          <a:bodyPr>
            <a:spAutoFit/>
          </a:bodyPr>
          <a:lstStyle/>
          <a:p>
            <a:pPr algn="l">
              <a:spcBef>
                <a:spcPct val="50000"/>
              </a:spcBef>
            </a:pPr>
            <a:r>
              <a:rPr lang="ja-JP" altLang="en-US" sz="1400" b="0">
                <a:solidFill>
                  <a:srgbClr val="663300"/>
                </a:solidFill>
              </a:rPr>
              <a:t>ユーザ</a:t>
            </a:r>
          </a:p>
        </p:txBody>
      </p:sp>
      <p:sp>
        <p:nvSpPr>
          <p:cNvPr id="792604" name="Freeform 28"/>
          <p:cNvSpPr>
            <a:spLocks/>
          </p:cNvSpPr>
          <p:nvPr/>
        </p:nvSpPr>
        <p:spPr bwMode="auto">
          <a:xfrm>
            <a:off x="7610475" y="1936750"/>
            <a:ext cx="528638" cy="265113"/>
          </a:xfrm>
          <a:custGeom>
            <a:avLst/>
            <a:gdLst/>
            <a:ahLst/>
            <a:cxnLst>
              <a:cxn ang="0">
                <a:pos x="0" y="0"/>
              </a:cxn>
              <a:cxn ang="0">
                <a:pos x="227" y="45"/>
              </a:cxn>
              <a:cxn ang="0">
                <a:pos x="227" y="181"/>
              </a:cxn>
              <a:cxn ang="0">
                <a:pos x="91" y="272"/>
              </a:cxn>
              <a:cxn ang="0">
                <a:pos x="408" y="272"/>
              </a:cxn>
              <a:cxn ang="0">
                <a:pos x="272" y="181"/>
              </a:cxn>
              <a:cxn ang="0">
                <a:pos x="272" y="45"/>
              </a:cxn>
              <a:cxn ang="0">
                <a:pos x="454" y="0"/>
              </a:cxn>
            </a:cxnLst>
            <a:rect l="0" t="0" r="r" b="b"/>
            <a:pathLst>
              <a:path w="454" h="272">
                <a:moveTo>
                  <a:pt x="0" y="0"/>
                </a:moveTo>
                <a:lnTo>
                  <a:pt x="227" y="45"/>
                </a:lnTo>
                <a:lnTo>
                  <a:pt x="227" y="181"/>
                </a:lnTo>
                <a:lnTo>
                  <a:pt x="91" y="272"/>
                </a:lnTo>
                <a:lnTo>
                  <a:pt x="408" y="272"/>
                </a:lnTo>
                <a:lnTo>
                  <a:pt x="272" y="181"/>
                </a:lnTo>
                <a:lnTo>
                  <a:pt x="272" y="45"/>
                </a:lnTo>
                <a:lnTo>
                  <a:pt x="454" y="0"/>
                </a:lnTo>
              </a:path>
            </a:pathLst>
          </a:custGeom>
          <a:solidFill>
            <a:srgbClr val="2EB71B"/>
          </a:solidFill>
          <a:ln w="12700" cmpd="sng">
            <a:noFill/>
            <a:round/>
            <a:headEnd/>
            <a:tailEnd/>
          </a:ln>
          <a:effectLst/>
        </p:spPr>
        <p:txBody>
          <a:bodyPr/>
          <a:lstStyle/>
          <a:p>
            <a:endParaRPr lang="ja-JP" altLang="en-US"/>
          </a:p>
        </p:txBody>
      </p:sp>
      <p:grpSp>
        <p:nvGrpSpPr>
          <p:cNvPr id="3" name="Group 29"/>
          <p:cNvGrpSpPr>
            <a:grpSpLocks/>
          </p:cNvGrpSpPr>
          <p:nvPr/>
        </p:nvGrpSpPr>
        <p:grpSpPr bwMode="auto">
          <a:xfrm>
            <a:off x="7596188" y="1412875"/>
            <a:ext cx="576262" cy="501650"/>
            <a:chOff x="3833" y="1797"/>
            <a:chExt cx="363" cy="316"/>
          </a:xfrm>
        </p:grpSpPr>
        <p:sp>
          <p:nvSpPr>
            <p:cNvPr id="792606" name="AutoShape 30"/>
            <p:cNvSpPr>
              <a:spLocks noChangeArrowheads="1"/>
            </p:cNvSpPr>
            <p:nvPr/>
          </p:nvSpPr>
          <p:spPr bwMode="auto">
            <a:xfrm>
              <a:off x="3833" y="1797"/>
              <a:ext cx="363" cy="316"/>
            </a:xfrm>
            <a:prstGeom prst="flowChartAlternateProcess">
              <a:avLst/>
            </a:prstGeom>
            <a:solidFill>
              <a:srgbClr val="2EB71B"/>
            </a:solidFill>
            <a:ln w="9525">
              <a:noFill/>
              <a:miter lim="800000"/>
              <a:headEnd/>
              <a:tailEnd/>
            </a:ln>
            <a:effectLst/>
          </p:spPr>
          <p:txBody>
            <a:bodyPr wrap="none" anchor="ctr"/>
            <a:lstStyle/>
            <a:p>
              <a:endParaRPr lang="ja-JP" altLang="en-US"/>
            </a:p>
          </p:txBody>
        </p:sp>
        <p:sp>
          <p:nvSpPr>
            <p:cNvPr id="792607" name="AutoShape 31"/>
            <p:cNvSpPr>
              <a:spLocks noChangeArrowheads="1"/>
            </p:cNvSpPr>
            <p:nvPr/>
          </p:nvSpPr>
          <p:spPr bwMode="auto">
            <a:xfrm>
              <a:off x="3870" y="1842"/>
              <a:ext cx="290" cy="237"/>
            </a:xfrm>
            <a:prstGeom prst="flowChartAlternateProcess">
              <a:avLst/>
            </a:prstGeom>
            <a:gradFill rotWithShape="1">
              <a:gsLst>
                <a:gs pos="0">
                  <a:schemeClr val="bg1"/>
                </a:gs>
                <a:gs pos="100000">
                  <a:srgbClr val="DDDDDD"/>
                </a:gs>
              </a:gsLst>
              <a:lin ang="2700000" scaled="1"/>
            </a:gradFill>
            <a:ln w="9525">
              <a:noFill/>
              <a:miter lim="800000"/>
              <a:headEnd/>
              <a:tailEnd/>
            </a:ln>
            <a:effectLst/>
          </p:spPr>
          <p:txBody>
            <a:bodyPr wrap="none" anchor="ctr"/>
            <a:lstStyle/>
            <a:p>
              <a:endParaRPr lang="ja-JP" altLang="en-US"/>
            </a:p>
          </p:txBody>
        </p:sp>
      </p:grpSp>
      <p:grpSp>
        <p:nvGrpSpPr>
          <p:cNvPr id="4" name="Group 32"/>
          <p:cNvGrpSpPr>
            <a:grpSpLocks/>
          </p:cNvGrpSpPr>
          <p:nvPr/>
        </p:nvGrpSpPr>
        <p:grpSpPr bwMode="auto">
          <a:xfrm>
            <a:off x="7235825" y="1489075"/>
            <a:ext cx="576263" cy="788988"/>
            <a:chOff x="3606" y="1845"/>
            <a:chExt cx="363" cy="497"/>
          </a:xfrm>
        </p:grpSpPr>
        <p:sp>
          <p:nvSpPr>
            <p:cNvPr id="792609" name="AutoShape 33"/>
            <p:cNvSpPr>
              <a:spLocks noChangeArrowheads="1"/>
            </p:cNvSpPr>
            <p:nvPr/>
          </p:nvSpPr>
          <p:spPr bwMode="auto">
            <a:xfrm>
              <a:off x="3606" y="1845"/>
              <a:ext cx="363" cy="316"/>
            </a:xfrm>
            <a:prstGeom prst="flowChartAlternateProcess">
              <a:avLst/>
            </a:prstGeom>
            <a:solidFill>
              <a:schemeClr val="hlink"/>
            </a:solidFill>
            <a:ln w="9525">
              <a:noFill/>
              <a:miter lim="800000"/>
              <a:headEnd/>
              <a:tailEnd/>
            </a:ln>
            <a:effectLst/>
          </p:spPr>
          <p:txBody>
            <a:bodyPr wrap="none" anchor="ctr"/>
            <a:lstStyle/>
            <a:p>
              <a:endParaRPr lang="ja-JP" altLang="en-US"/>
            </a:p>
          </p:txBody>
        </p:sp>
        <p:sp>
          <p:nvSpPr>
            <p:cNvPr id="792610" name="Freeform 34"/>
            <p:cNvSpPr>
              <a:spLocks/>
            </p:cNvSpPr>
            <p:nvPr/>
          </p:nvSpPr>
          <p:spPr bwMode="auto">
            <a:xfrm>
              <a:off x="3615" y="2175"/>
              <a:ext cx="333" cy="167"/>
            </a:xfrm>
            <a:custGeom>
              <a:avLst/>
              <a:gdLst/>
              <a:ahLst/>
              <a:cxnLst>
                <a:cxn ang="0">
                  <a:pos x="0" y="0"/>
                </a:cxn>
                <a:cxn ang="0">
                  <a:pos x="227" y="45"/>
                </a:cxn>
                <a:cxn ang="0">
                  <a:pos x="227" y="181"/>
                </a:cxn>
                <a:cxn ang="0">
                  <a:pos x="91" y="272"/>
                </a:cxn>
                <a:cxn ang="0">
                  <a:pos x="408" y="272"/>
                </a:cxn>
                <a:cxn ang="0">
                  <a:pos x="272" y="181"/>
                </a:cxn>
                <a:cxn ang="0">
                  <a:pos x="272" y="45"/>
                </a:cxn>
                <a:cxn ang="0">
                  <a:pos x="454" y="0"/>
                </a:cxn>
              </a:cxnLst>
              <a:rect l="0" t="0" r="r" b="b"/>
              <a:pathLst>
                <a:path w="454" h="272">
                  <a:moveTo>
                    <a:pt x="0" y="0"/>
                  </a:moveTo>
                  <a:lnTo>
                    <a:pt x="227" y="45"/>
                  </a:lnTo>
                  <a:lnTo>
                    <a:pt x="227" y="181"/>
                  </a:lnTo>
                  <a:lnTo>
                    <a:pt x="91" y="272"/>
                  </a:lnTo>
                  <a:lnTo>
                    <a:pt x="408" y="272"/>
                  </a:lnTo>
                  <a:lnTo>
                    <a:pt x="272" y="181"/>
                  </a:lnTo>
                  <a:lnTo>
                    <a:pt x="272" y="45"/>
                  </a:lnTo>
                  <a:lnTo>
                    <a:pt x="454" y="0"/>
                  </a:lnTo>
                </a:path>
              </a:pathLst>
            </a:custGeom>
            <a:solidFill>
              <a:schemeClr val="hlink"/>
            </a:solidFill>
            <a:ln w="12700" cmpd="sng">
              <a:noFill/>
              <a:round/>
              <a:headEnd/>
              <a:tailEnd/>
            </a:ln>
            <a:effectLst/>
          </p:spPr>
          <p:txBody>
            <a:bodyPr/>
            <a:lstStyle/>
            <a:p>
              <a:endParaRPr lang="ja-JP" altLang="en-US"/>
            </a:p>
          </p:txBody>
        </p:sp>
        <p:sp>
          <p:nvSpPr>
            <p:cNvPr id="792611" name="AutoShape 35"/>
            <p:cNvSpPr>
              <a:spLocks noChangeArrowheads="1"/>
            </p:cNvSpPr>
            <p:nvPr/>
          </p:nvSpPr>
          <p:spPr bwMode="auto">
            <a:xfrm>
              <a:off x="3643" y="1890"/>
              <a:ext cx="290" cy="237"/>
            </a:xfrm>
            <a:prstGeom prst="flowChartAlternateProcess">
              <a:avLst/>
            </a:prstGeom>
            <a:gradFill rotWithShape="1">
              <a:gsLst>
                <a:gs pos="0">
                  <a:schemeClr val="bg1"/>
                </a:gs>
                <a:gs pos="100000">
                  <a:srgbClr val="DDDDDD"/>
                </a:gs>
              </a:gsLst>
              <a:lin ang="2700000" scaled="1"/>
            </a:gradFill>
            <a:ln w="9525">
              <a:noFill/>
              <a:miter lim="800000"/>
              <a:headEnd/>
              <a:tailEnd/>
            </a:ln>
            <a:effectLst/>
          </p:spPr>
          <p:txBody>
            <a:bodyPr wrap="none" anchor="ctr"/>
            <a:lstStyle/>
            <a:p>
              <a:endParaRPr lang="ja-JP" altLang="en-US"/>
            </a:p>
          </p:txBody>
        </p:sp>
      </p:grpSp>
      <p:grpSp>
        <p:nvGrpSpPr>
          <p:cNvPr id="5" name="Group 36"/>
          <p:cNvGrpSpPr>
            <a:grpSpLocks/>
          </p:cNvGrpSpPr>
          <p:nvPr/>
        </p:nvGrpSpPr>
        <p:grpSpPr bwMode="auto">
          <a:xfrm>
            <a:off x="7380288" y="1700213"/>
            <a:ext cx="720725" cy="790575"/>
            <a:chOff x="3696" y="2025"/>
            <a:chExt cx="454" cy="498"/>
          </a:xfrm>
        </p:grpSpPr>
        <p:sp>
          <p:nvSpPr>
            <p:cNvPr id="792613" name="AutoShape 37"/>
            <p:cNvSpPr>
              <a:spLocks noChangeArrowheads="1"/>
            </p:cNvSpPr>
            <p:nvPr/>
          </p:nvSpPr>
          <p:spPr bwMode="auto">
            <a:xfrm>
              <a:off x="3696" y="2025"/>
              <a:ext cx="454" cy="317"/>
            </a:xfrm>
            <a:prstGeom prst="flowChartAlternateProcess">
              <a:avLst/>
            </a:prstGeom>
            <a:solidFill>
              <a:srgbClr val="666699"/>
            </a:solidFill>
            <a:ln w="9525">
              <a:noFill/>
              <a:miter lim="800000"/>
              <a:headEnd/>
              <a:tailEnd/>
            </a:ln>
            <a:effectLst/>
          </p:spPr>
          <p:txBody>
            <a:bodyPr wrap="none" anchor="ctr"/>
            <a:lstStyle/>
            <a:p>
              <a:endParaRPr lang="ja-JP" altLang="en-US"/>
            </a:p>
          </p:txBody>
        </p:sp>
        <p:sp>
          <p:nvSpPr>
            <p:cNvPr id="792614" name="Freeform 38"/>
            <p:cNvSpPr>
              <a:spLocks/>
            </p:cNvSpPr>
            <p:nvPr/>
          </p:nvSpPr>
          <p:spPr bwMode="auto">
            <a:xfrm>
              <a:off x="3707" y="2356"/>
              <a:ext cx="417" cy="167"/>
            </a:xfrm>
            <a:custGeom>
              <a:avLst/>
              <a:gdLst/>
              <a:ahLst/>
              <a:cxnLst>
                <a:cxn ang="0">
                  <a:pos x="0" y="0"/>
                </a:cxn>
                <a:cxn ang="0">
                  <a:pos x="227" y="45"/>
                </a:cxn>
                <a:cxn ang="0">
                  <a:pos x="227" y="181"/>
                </a:cxn>
                <a:cxn ang="0">
                  <a:pos x="91" y="272"/>
                </a:cxn>
                <a:cxn ang="0">
                  <a:pos x="408" y="272"/>
                </a:cxn>
                <a:cxn ang="0">
                  <a:pos x="272" y="181"/>
                </a:cxn>
                <a:cxn ang="0">
                  <a:pos x="272" y="45"/>
                </a:cxn>
                <a:cxn ang="0">
                  <a:pos x="454" y="0"/>
                </a:cxn>
              </a:cxnLst>
              <a:rect l="0" t="0" r="r" b="b"/>
              <a:pathLst>
                <a:path w="454" h="272">
                  <a:moveTo>
                    <a:pt x="0" y="0"/>
                  </a:moveTo>
                  <a:lnTo>
                    <a:pt x="227" y="45"/>
                  </a:lnTo>
                  <a:lnTo>
                    <a:pt x="227" y="181"/>
                  </a:lnTo>
                  <a:lnTo>
                    <a:pt x="91" y="272"/>
                  </a:lnTo>
                  <a:lnTo>
                    <a:pt x="408" y="272"/>
                  </a:lnTo>
                  <a:lnTo>
                    <a:pt x="272" y="181"/>
                  </a:lnTo>
                  <a:lnTo>
                    <a:pt x="272" y="45"/>
                  </a:lnTo>
                  <a:lnTo>
                    <a:pt x="454" y="0"/>
                  </a:lnTo>
                </a:path>
              </a:pathLst>
            </a:custGeom>
            <a:solidFill>
              <a:srgbClr val="666699"/>
            </a:solidFill>
            <a:ln w="12700" cmpd="sng">
              <a:noFill/>
              <a:round/>
              <a:headEnd/>
              <a:tailEnd/>
            </a:ln>
            <a:effectLst/>
          </p:spPr>
          <p:txBody>
            <a:bodyPr/>
            <a:lstStyle/>
            <a:p>
              <a:endParaRPr lang="ja-JP" altLang="en-US"/>
            </a:p>
          </p:txBody>
        </p:sp>
        <p:sp>
          <p:nvSpPr>
            <p:cNvPr id="792615" name="AutoShape 39"/>
            <p:cNvSpPr>
              <a:spLocks noChangeArrowheads="1"/>
            </p:cNvSpPr>
            <p:nvPr/>
          </p:nvSpPr>
          <p:spPr bwMode="auto">
            <a:xfrm>
              <a:off x="3742" y="2070"/>
              <a:ext cx="363" cy="238"/>
            </a:xfrm>
            <a:prstGeom prst="flowChartAlternateProcess">
              <a:avLst/>
            </a:prstGeom>
            <a:gradFill rotWithShape="1">
              <a:gsLst>
                <a:gs pos="0">
                  <a:schemeClr val="bg1"/>
                </a:gs>
                <a:gs pos="100000">
                  <a:srgbClr val="DDDDDD"/>
                </a:gs>
              </a:gsLst>
              <a:lin ang="2700000" scaled="1"/>
            </a:gradFill>
            <a:ln w="9525">
              <a:noFill/>
              <a:miter lim="800000"/>
              <a:headEnd/>
              <a:tailEnd/>
            </a:ln>
            <a:effectLst/>
          </p:spPr>
          <p:txBody>
            <a:bodyPr wrap="none" anchor="ctr"/>
            <a:lstStyle/>
            <a:p>
              <a:endParaRPr lang="ja-JP" altLang="en-US"/>
            </a:p>
          </p:txBody>
        </p:sp>
      </p:grpSp>
      <p:sp>
        <p:nvSpPr>
          <p:cNvPr id="792616" name="Line 40"/>
          <p:cNvSpPr>
            <a:spLocks noChangeShapeType="1"/>
          </p:cNvSpPr>
          <p:nvPr/>
        </p:nvSpPr>
        <p:spPr bwMode="auto">
          <a:xfrm>
            <a:off x="2195513" y="1628775"/>
            <a:ext cx="1152525" cy="0"/>
          </a:xfrm>
          <a:prstGeom prst="line">
            <a:avLst/>
          </a:prstGeom>
          <a:noFill/>
          <a:ln w="101600">
            <a:solidFill>
              <a:srgbClr val="0000FF"/>
            </a:solidFill>
            <a:round/>
            <a:headEnd/>
            <a:tailEnd type="stealth" w="med" len="med"/>
          </a:ln>
          <a:effectLst>
            <a:outerShdw dist="35921" dir="2700000" algn="ctr" rotWithShape="0">
              <a:srgbClr val="C87700"/>
            </a:outerShdw>
          </a:effectLst>
        </p:spPr>
        <p:txBody>
          <a:bodyPr/>
          <a:lstStyle/>
          <a:p>
            <a:endParaRPr lang="ja-JP" altLang="en-US"/>
          </a:p>
        </p:txBody>
      </p:sp>
      <p:sp>
        <p:nvSpPr>
          <p:cNvPr id="792618" name="Line 42"/>
          <p:cNvSpPr>
            <a:spLocks noChangeShapeType="1"/>
          </p:cNvSpPr>
          <p:nvPr/>
        </p:nvSpPr>
        <p:spPr bwMode="auto">
          <a:xfrm>
            <a:off x="2195513" y="2060575"/>
            <a:ext cx="1152525" cy="0"/>
          </a:xfrm>
          <a:prstGeom prst="line">
            <a:avLst/>
          </a:prstGeom>
          <a:noFill/>
          <a:ln w="101600">
            <a:solidFill>
              <a:srgbClr val="0000FF"/>
            </a:solidFill>
            <a:round/>
            <a:headEnd/>
            <a:tailEnd type="stealth" w="med" len="med"/>
          </a:ln>
          <a:effectLst>
            <a:outerShdw dist="35921" dir="2700000" algn="ctr" rotWithShape="0">
              <a:srgbClr val="C87700"/>
            </a:outerShdw>
          </a:effectLst>
        </p:spPr>
        <p:txBody>
          <a:bodyPr/>
          <a:lstStyle/>
          <a:p>
            <a:endParaRPr lang="ja-JP" altLang="en-US"/>
          </a:p>
        </p:txBody>
      </p:sp>
      <p:sp>
        <p:nvSpPr>
          <p:cNvPr id="792619" name="Line 43"/>
          <p:cNvSpPr>
            <a:spLocks noChangeShapeType="1"/>
          </p:cNvSpPr>
          <p:nvPr/>
        </p:nvSpPr>
        <p:spPr bwMode="auto">
          <a:xfrm>
            <a:off x="2195513" y="4652963"/>
            <a:ext cx="1081087" cy="0"/>
          </a:xfrm>
          <a:prstGeom prst="line">
            <a:avLst/>
          </a:prstGeom>
          <a:noFill/>
          <a:ln w="101600">
            <a:solidFill>
              <a:srgbClr val="0000FF"/>
            </a:solidFill>
            <a:round/>
            <a:headEnd/>
            <a:tailEnd type="stealth" w="med" len="med"/>
          </a:ln>
          <a:effectLst>
            <a:outerShdw dist="35921" dir="2700000" algn="ctr" rotWithShape="0">
              <a:srgbClr val="C87700"/>
            </a:outerShdw>
          </a:effectLst>
        </p:spPr>
        <p:txBody>
          <a:bodyPr/>
          <a:lstStyle/>
          <a:p>
            <a:endParaRPr lang="ja-JP" altLang="en-US"/>
          </a:p>
        </p:txBody>
      </p:sp>
      <p:sp>
        <p:nvSpPr>
          <p:cNvPr id="792620" name="AutoShape 44"/>
          <p:cNvSpPr>
            <a:spLocks noChangeArrowheads="1"/>
          </p:cNvSpPr>
          <p:nvPr/>
        </p:nvSpPr>
        <p:spPr bwMode="auto">
          <a:xfrm>
            <a:off x="468313" y="5302250"/>
            <a:ext cx="1727200" cy="649288"/>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r>
              <a:rPr lang="ja-JP" altLang="en-US" sz="1400" b="0">
                <a:solidFill>
                  <a:srgbClr val="0000FF"/>
                </a:solidFill>
              </a:rPr>
              <a:t>他デジタル</a:t>
            </a:r>
          </a:p>
          <a:p>
            <a:r>
              <a:rPr lang="ja-JP" altLang="en-US" sz="1400" b="0">
                <a:solidFill>
                  <a:srgbClr val="0000FF"/>
                </a:solidFill>
              </a:rPr>
              <a:t>アーカイブ</a:t>
            </a:r>
          </a:p>
        </p:txBody>
      </p:sp>
      <p:sp>
        <p:nvSpPr>
          <p:cNvPr id="792621" name="AutoShape 45"/>
          <p:cNvSpPr>
            <a:spLocks noChangeArrowheads="1"/>
          </p:cNvSpPr>
          <p:nvPr/>
        </p:nvSpPr>
        <p:spPr bwMode="auto">
          <a:xfrm>
            <a:off x="395288" y="4149725"/>
            <a:ext cx="1800225" cy="1008063"/>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r>
              <a:rPr lang="en-US" altLang="ja-JP" sz="1400">
                <a:solidFill>
                  <a:srgbClr val="663300"/>
                </a:solidFill>
              </a:rPr>
              <a:t>NDL</a:t>
            </a:r>
          </a:p>
          <a:p>
            <a:r>
              <a:rPr lang="ja-JP" altLang="en-US" sz="1400" b="0">
                <a:solidFill>
                  <a:srgbClr val="663300"/>
                </a:solidFill>
              </a:rPr>
              <a:t>･デジタルデポジット</a:t>
            </a:r>
          </a:p>
          <a:p>
            <a:r>
              <a:rPr lang="ja-JP" altLang="en-US" sz="1200" b="0">
                <a:solidFill>
                  <a:srgbClr val="663300"/>
                </a:solidFill>
              </a:rPr>
              <a:t>・近代デジタルライブラリ</a:t>
            </a:r>
          </a:p>
          <a:p>
            <a:r>
              <a:rPr lang="ja-JP" altLang="en-US" sz="1200" b="0">
                <a:solidFill>
                  <a:srgbClr val="663300"/>
                </a:solidFill>
              </a:rPr>
              <a:t>・貴重書デジタルライブラリ</a:t>
            </a:r>
          </a:p>
          <a:p>
            <a:r>
              <a:rPr lang="ja-JP" altLang="en-US" sz="1200" b="0">
                <a:solidFill>
                  <a:srgbClr val="663300"/>
                </a:solidFill>
              </a:rPr>
              <a:t>・</a:t>
            </a:r>
            <a:r>
              <a:rPr lang="en-US" altLang="ja-JP" sz="1200" b="0">
                <a:solidFill>
                  <a:srgbClr val="663300"/>
                </a:solidFill>
              </a:rPr>
              <a:t>WARP</a:t>
            </a:r>
          </a:p>
          <a:p>
            <a:r>
              <a:rPr lang="ja-JP" altLang="en-US" sz="1200" b="0">
                <a:solidFill>
                  <a:srgbClr val="663300"/>
                </a:solidFill>
              </a:rPr>
              <a:t>．．．．</a:t>
            </a:r>
          </a:p>
        </p:txBody>
      </p:sp>
      <p:sp>
        <p:nvSpPr>
          <p:cNvPr id="792622" name="AutoShape 46"/>
          <p:cNvSpPr>
            <a:spLocks noChangeArrowheads="1"/>
          </p:cNvSpPr>
          <p:nvPr/>
        </p:nvSpPr>
        <p:spPr bwMode="auto">
          <a:xfrm>
            <a:off x="2916238" y="5805488"/>
            <a:ext cx="1873250" cy="863600"/>
          </a:xfrm>
          <a:prstGeom prst="wedgeRoundRectCallout">
            <a:avLst>
              <a:gd name="adj1" fmla="val -72713"/>
              <a:gd name="adj2" fmla="val -167278"/>
              <a:gd name="adj3" fmla="val 16667"/>
            </a:avLst>
          </a:prstGeom>
          <a:solidFill>
            <a:schemeClr val="bg1">
              <a:alpha val="70000"/>
            </a:schemeClr>
          </a:solidFill>
          <a:ln w="9525" algn="ctr">
            <a:solidFill>
              <a:srgbClr val="8E8E8E"/>
            </a:solidFill>
            <a:miter lim="800000"/>
            <a:headEnd/>
            <a:tailEnd/>
          </a:ln>
          <a:effectLst/>
        </p:spPr>
        <p:txBody>
          <a:bodyPr/>
          <a:lstStyle/>
          <a:p>
            <a:pPr algn="l"/>
            <a:r>
              <a:rPr lang="ja-JP" altLang="en-US" sz="1200">
                <a:solidFill>
                  <a:srgbClr val="C87700"/>
                </a:solidFill>
              </a:rPr>
              <a:t>統合検索のためのインタフェース</a:t>
            </a:r>
          </a:p>
          <a:p>
            <a:pPr algn="l"/>
            <a:r>
              <a:rPr lang="ja-JP" altLang="en-US" sz="1200">
                <a:solidFill>
                  <a:srgbClr val="C87700"/>
                </a:solidFill>
              </a:rPr>
              <a:t>（</a:t>
            </a:r>
            <a:r>
              <a:rPr lang="en-US" altLang="ja-JP" sz="1200">
                <a:solidFill>
                  <a:srgbClr val="C87700"/>
                </a:solidFill>
              </a:rPr>
              <a:t>OAI-PMH</a:t>
            </a:r>
            <a:r>
              <a:rPr lang="ja-JP" altLang="en-US" sz="1200">
                <a:solidFill>
                  <a:srgbClr val="C87700"/>
                </a:solidFill>
              </a:rPr>
              <a:t>、</a:t>
            </a:r>
            <a:r>
              <a:rPr lang="en-US" altLang="ja-JP" sz="1200">
                <a:solidFill>
                  <a:srgbClr val="C87700"/>
                </a:solidFill>
              </a:rPr>
              <a:t>SRW</a:t>
            </a:r>
            <a:r>
              <a:rPr lang="ja-JP" altLang="en-US" sz="1200">
                <a:solidFill>
                  <a:srgbClr val="C87700"/>
                </a:solidFill>
              </a:rPr>
              <a:t>、</a:t>
            </a:r>
            <a:r>
              <a:rPr lang="en-US" altLang="ja-JP" sz="1200">
                <a:solidFill>
                  <a:srgbClr val="C87700"/>
                </a:solidFill>
              </a:rPr>
              <a:t>Z39.50</a:t>
            </a:r>
            <a:r>
              <a:rPr lang="ja-JP" altLang="en-US" sz="1200">
                <a:solidFill>
                  <a:srgbClr val="C87700"/>
                </a:solidFill>
              </a:rPr>
              <a:t>等）</a:t>
            </a:r>
          </a:p>
        </p:txBody>
      </p:sp>
      <p:sp>
        <p:nvSpPr>
          <p:cNvPr id="792623" name="Line 47"/>
          <p:cNvSpPr>
            <a:spLocks noChangeShapeType="1"/>
          </p:cNvSpPr>
          <p:nvPr/>
        </p:nvSpPr>
        <p:spPr bwMode="auto">
          <a:xfrm>
            <a:off x="2195513" y="5445125"/>
            <a:ext cx="1081087" cy="0"/>
          </a:xfrm>
          <a:prstGeom prst="line">
            <a:avLst/>
          </a:prstGeom>
          <a:noFill/>
          <a:ln w="101600">
            <a:solidFill>
              <a:srgbClr val="0000FF"/>
            </a:solidFill>
            <a:round/>
            <a:headEnd/>
            <a:tailEnd type="stealth" w="med" len="med"/>
          </a:ln>
          <a:effectLst>
            <a:outerShdw dist="35921" dir="2700000" algn="ctr" rotWithShape="0">
              <a:srgbClr val="C87700"/>
            </a:outerShdw>
          </a:effectLst>
        </p:spPr>
        <p:txBody>
          <a:bodyPr/>
          <a:lstStyle/>
          <a:p>
            <a:endParaRPr lang="ja-JP" altLang="en-US"/>
          </a:p>
        </p:txBody>
      </p:sp>
      <p:sp>
        <p:nvSpPr>
          <p:cNvPr id="792624" name="AutoShape 48"/>
          <p:cNvSpPr>
            <a:spLocks noChangeArrowheads="1"/>
          </p:cNvSpPr>
          <p:nvPr/>
        </p:nvSpPr>
        <p:spPr bwMode="auto">
          <a:xfrm>
            <a:off x="5580063" y="1700213"/>
            <a:ext cx="1152525" cy="72072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r>
              <a:rPr lang="ja-JP" altLang="en-US" sz="1200" b="0">
                <a:solidFill>
                  <a:srgbClr val="663300"/>
                </a:solidFill>
              </a:rPr>
              <a:t>・各図書館</a:t>
            </a:r>
          </a:p>
          <a:p>
            <a:r>
              <a:rPr lang="ja-JP" altLang="en-US" sz="1200" b="0">
                <a:solidFill>
                  <a:srgbClr val="663300"/>
                </a:solidFill>
              </a:rPr>
              <a:t>・他システム</a:t>
            </a:r>
          </a:p>
          <a:p>
            <a:r>
              <a:rPr lang="ja-JP" altLang="en-US" sz="1200" b="0">
                <a:solidFill>
                  <a:srgbClr val="663300"/>
                </a:solidFill>
              </a:rPr>
              <a:t>・</a:t>
            </a:r>
            <a:r>
              <a:rPr lang="en-US" altLang="ja-JP" sz="1200" b="0">
                <a:solidFill>
                  <a:srgbClr val="663300"/>
                </a:solidFill>
              </a:rPr>
              <a:t>Google</a:t>
            </a:r>
            <a:r>
              <a:rPr lang="ja-JP" altLang="en-US" sz="1200" b="0">
                <a:solidFill>
                  <a:srgbClr val="663300"/>
                </a:solidFill>
              </a:rPr>
              <a:t>等</a:t>
            </a:r>
          </a:p>
        </p:txBody>
      </p:sp>
      <p:sp>
        <p:nvSpPr>
          <p:cNvPr id="792625" name="AutoShape 49"/>
          <p:cNvSpPr>
            <a:spLocks noChangeArrowheads="1"/>
          </p:cNvSpPr>
          <p:nvPr/>
        </p:nvSpPr>
        <p:spPr bwMode="auto">
          <a:xfrm>
            <a:off x="395288" y="1196975"/>
            <a:ext cx="1800225" cy="576263"/>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r>
              <a:rPr lang="ja-JP" altLang="en-US" sz="1400" b="0">
                <a:solidFill>
                  <a:srgbClr val="0000FF"/>
                </a:solidFill>
              </a:rPr>
              <a:t>岡山デジタル</a:t>
            </a:r>
          </a:p>
          <a:p>
            <a:r>
              <a:rPr lang="ja-JP" altLang="en-US" sz="1400" b="0">
                <a:solidFill>
                  <a:srgbClr val="0000FF"/>
                </a:solidFill>
              </a:rPr>
              <a:t>大百科</a:t>
            </a:r>
          </a:p>
        </p:txBody>
      </p:sp>
      <p:sp>
        <p:nvSpPr>
          <p:cNvPr id="792626" name="AutoShape 50"/>
          <p:cNvSpPr>
            <a:spLocks noChangeArrowheads="1"/>
          </p:cNvSpPr>
          <p:nvPr/>
        </p:nvSpPr>
        <p:spPr bwMode="auto">
          <a:xfrm>
            <a:off x="323850" y="5446713"/>
            <a:ext cx="1727200" cy="649287"/>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r>
              <a:rPr lang="ja-JP" altLang="en-US" sz="1400" b="0">
                <a:solidFill>
                  <a:srgbClr val="0000FF"/>
                </a:solidFill>
              </a:rPr>
              <a:t>他デジタル</a:t>
            </a:r>
          </a:p>
          <a:p>
            <a:r>
              <a:rPr lang="ja-JP" altLang="en-US" sz="1400" b="0">
                <a:solidFill>
                  <a:srgbClr val="0000FF"/>
                </a:solidFill>
              </a:rPr>
              <a:t>アーカイブ</a:t>
            </a:r>
          </a:p>
        </p:txBody>
      </p:sp>
      <p:sp>
        <p:nvSpPr>
          <p:cNvPr id="792627" name="AutoShape 51"/>
          <p:cNvSpPr>
            <a:spLocks noChangeArrowheads="1"/>
          </p:cNvSpPr>
          <p:nvPr/>
        </p:nvSpPr>
        <p:spPr bwMode="auto">
          <a:xfrm>
            <a:off x="179388" y="5589588"/>
            <a:ext cx="1727200" cy="649287"/>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r>
              <a:rPr lang="ja-JP" altLang="en-US" sz="1400" b="0">
                <a:solidFill>
                  <a:srgbClr val="0000FF"/>
                </a:solidFill>
              </a:rPr>
              <a:t>他デジタル</a:t>
            </a:r>
          </a:p>
          <a:p>
            <a:r>
              <a:rPr lang="ja-JP" altLang="en-US" sz="1400" b="0">
                <a:solidFill>
                  <a:srgbClr val="0000FF"/>
                </a:solidFill>
              </a:rPr>
              <a:t>アーカイブ</a:t>
            </a:r>
          </a:p>
        </p:txBody>
      </p:sp>
      <p:grpSp>
        <p:nvGrpSpPr>
          <p:cNvPr id="6" name="Group 52"/>
          <p:cNvGrpSpPr>
            <a:grpSpLocks noChangeAspect="1"/>
          </p:cNvGrpSpPr>
          <p:nvPr/>
        </p:nvGrpSpPr>
        <p:grpSpPr bwMode="auto">
          <a:xfrm>
            <a:off x="9324984" y="4292600"/>
            <a:ext cx="835026" cy="2305050"/>
            <a:chOff x="4785" y="2704"/>
            <a:chExt cx="526" cy="1452"/>
          </a:xfrm>
        </p:grpSpPr>
        <p:sp>
          <p:nvSpPr>
            <p:cNvPr id="792629" name="AutoShape 53"/>
            <p:cNvSpPr>
              <a:spLocks noChangeAspect="1" noChangeArrowheads="1" noTextEdit="1"/>
            </p:cNvSpPr>
            <p:nvPr/>
          </p:nvSpPr>
          <p:spPr bwMode="auto">
            <a:xfrm>
              <a:off x="4785" y="2704"/>
              <a:ext cx="496" cy="1449"/>
            </a:xfrm>
            <a:prstGeom prst="rect">
              <a:avLst/>
            </a:prstGeom>
            <a:noFill/>
            <a:ln w="9525">
              <a:noFill/>
              <a:miter lim="800000"/>
              <a:headEnd/>
              <a:tailEnd/>
            </a:ln>
          </p:spPr>
          <p:txBody>
            <a:bodyPr/>
            <a:lstStyle/>
            <a:p>
              <a:endParaRPr lang="ja-JP" altLang="en-US"/>
            </a:p>
          </p:txBody>
        </p:sp>
        <p:pic>
          <p:nvPicPr>
            <p:cNvPr id="792630" name="Picture 54"/>
            <p:cNvPicPr>
              <a:picLocks noChangeAspect="1" noChangeArrowheads="1"/>
            </p:cNvPicPr>
            <p:nvPr/>
          </p:nvPicPr>
          <p:blipFill>
            <a:blip r:embed="rId3" cstate="print"/>
            <a:srcRect/>
            <a:stretch>
              <a:fillRect/>
            </a:stretch>
          </p:blipFill>
          <p:spPr bwMode="auto">
            <a:xfrm>
              <a:off x="4809" y="3394"/>
              <a:ext cx="468" cy="354"/>
            </a:xfrm>
            <a:prstGeom prst="rect">
              <a:avLst/>
            </a:prstGeom>
            <a:noFill/>
            <a:ln w="9525">
              <a:noFill/>
              <a:miter lim="800000"/>
              <a:headEnd/>
              <a:tailEnd/>
            </a:ln>
          </p:spPr>
        </p:pic>
        <p:sp>
          <p:nvSpPr>
            <p:cNvPr id="792631" name="Freeform 55"/>
            <p:cNvSpPr>
              <a:spLocks/>
            </p:cNvSpPr>
            <p:nvPr/>
          </p:nvSpPr>
          <p:spPr bwMode="auto">
            <a:xfrm>
              <a:off x="4818" y="3406"/>
              <a:ext cx="453" cy="353"/>
            </a:xfrm>
            <a:custGeom>
              <a:avLst/>
              <a:gdLst/>
              <a:ahLst/>
              <a:cxnLst>
                <a:cxn ang="0">
                  <a:pos x="0" y="807"/>
                </a:cxn>
                <a:cxn ang="0">
                  <a:pos x="0" y="0"/>
                </a:cxn>
                <a:cxn ang="0">
                  <a:pos x="1209" y="0"/>
                </a:cxn>
                <a:cxn ang="0">
                  <a:pos x="1209" y="807"/>
                </a:cxn>
                <a:cxn ang="0">
                  <a:pos x="604" y="807"/>
                </a:cxn>
                <a:cxn ang="0">
                  <a:pos x="0" y="807"/>
                </a:cxn>
              </a:cxnLst>
              <a:rect l="0" t="0" r="r" b="b"/>
              <a:pathLst>
                <a:path w="1209" h="941">
                  <a:moveTo>
                    <a:pt x="0" y="807"/>
                  </a:moveTo>
                  <a:lnTo>
                    <a:pt x="0" y="0"/>
                  </a:lnTo>
                  <a:lnTo>
                    <a:pt x="1209" y="0"/>
                  </a:lnTo>
                  <a:lnTo>
                    <a:pt x="1209" y="807"/>
                  </a:lnTo>
                  <a:cubicBezTo>
                    <a:pt x="1030" y="672"/>
                    <a:pt x="783" y="672"/>
                    <a:pt x="604" y="807"/>
                  </a:cubicBezTo>
                  <a:cubicBezTo>
                    <a:pt x="425" y="941"/>
                    <a:pt x="179" y="941"/>
                    <a:pt x="0" y="807"/>
                  </a:cubicBezTo>
                  <a:close/>
                </a:path>
              </a:pathLst>
            </a:custGeom>
            <a:noFill/>
            <a:ln w="3175" cap="rnd">
              <a:solidFill>
                <a:srgbClr val="000000"/>
              </a:solidFill>
              <a:prstDash val="solid"/>
              <a:round/>
              <a:headEnd/>
              <a:tailEnd/>
            </a:ln>
          </p:spPr>
          <p:txBody>
            <a:bodyPr/>
            <a:lstStyle/>
            <a:p>
              <a:endParaRPr lang="ja-JP" altLang="en-US"/>
            </a:p>
          </p:txBody>
        </p:sp>
        <p:sp>
          <p:nvSpPr>
            <p:cNvPr id="792632" name="Rectangle 56"/>
            <p:cNvSpPr>
              <a:spLocks noChangeArrowheads="1"/>
            </p:cNvSpPr>
            <p:nvPr/>
          </p:nvSpPr>
          <p:spPr bwMode="auto">
            <a:xfrm>
              <a:off x="4857" y="3424"/>
              <a:ext cx="256" cy="77"/>
            </a:xfrm>
            <a:prstGeom prst="rect">
              <a:avLst/>
            </a:prstGeom>
            <a:noFill/>
            <a:ln w="9525">
              <a:noFill/>
              <a:miter lim="800000"/>
              <a:headEnd/>
              <a:tailEnd/>
            </a:ln>
          </p:spPr>
          <p:txBody>
            <a:bodyPr wrap="none" lIns="0" tIns="0" rIns="0" bIns="0">
              <a:spAutoFit/>
            </a:bodyPr>
            <a:lstStyle/>
            <a:p>
              <a:pPr algn="l"/>
              <a:r>
                <a:rPr lang="ja-JP" altLang="en-US" sz="800" b="0">
                  <a:solidFill>
                    <a:srgbClr val="000000"/>
                  </a:solidFill>
                </a:rPr>
                <a:t>統合検索</a:t>
              </a:r>
              <a:endParaRPr lang="ja-JP" altLang="en-US" sz="1800" b="0">
                <a:solidFill>
                  <a:schemeClr val="tx1"/>
                </a:solidFill>
              </a:endParaRPr>
            </a:p>
          </p:txBody>
        </p:sp>
        <p:sp>
          <p:nvSpPr>
            <p:cNvPr id="792633" name="Rectangle 57"/>
            <p:cNvSpPr>
              <a:spLocks noChangeArrowheads="1"/>
            </p:cNvSpPr>
            <p:nvPr/>
          </p:nvSpPr>
          <p:spPr bwMode="auto">
            <a:xfrm>
              <a:off x="5109" y="3424"/>
              <a:ext cx="129" cy="78"/>
            </a:xfrm>
            <a:prstGeom prst="rect">
              <a:avLst/>
            </a:prstGeom>
            <a:noFill/>
            <a:ln w="9525">
              <a:noFill/>
              <a:miter lim="800000"/>
              <a:headEnd/>
              <a:tailEnd/>
            </a:ln>
          </p:spPr>
          <p:txBody>
            <a:bodyPr wrap="none" lIns="0" tIns="0" rIns="0" bIns="0">
              <a:spAutoFit/>
            </a:bodyPr>
            <a:lstStyle/>
            <a:p>
              <a:pPr algn="l"/>
              <a:r>
                <a:rPr lang="ja-JP" altLang="en-US" sz="800" b="0">
                  <a:solidFill>
                    <a:srgbClr val="000000"/>
                  </a:solidFill>
                </a:rPr>
                <a:t>のた</a:t>
              </a:r>
              <a:endParaRPr lang="ja-JP" altLang="en-US" sz="1800" b="0">
                <a:solidFill>
                  <a:schemeClr val="tx1"/>
                </a:solidFill>
              </a:endParaRPr>
            </a:p>
          </p:txBody>
        </p:sp>
        <p:sp>
          <p:nvSpPr>
            <p:cNvPr id="792634" name="Rectangle 58"/>
            <p:cNvSpPr>
              <a:spLocks noChangeArrowheads="1"/>
            </p:cNvSpPr>
            <p:nvPr/>
          </p:nvSpPr>
          <p:spPr bwMode="auto">
            <a:xfrm>
              <a:off x="4851" y="3502"/>
              <a:ext cx="129" cy="78"/>
            </a:xfrm>
            <a:prstGeom prst="rect">
              <a:avLst/>
            </a:prstGeom>
            <a:noFill/>
            <a:ln w="9525">
              <a:noFill/>
              <a:miter lim="800000"/>
              <a:headEnd/>
              <a:tailEnd/>
            </a:ln>
          </p:spPr>
          <p:txBody>
            <a:bodyPr wrap="none" lIns="0" tIns="0" rIns="0" bIns="0">
              <a:spAutoFit/>
            </a:bodyPr>
            <a:lstStyle/>
            <a:p>
              <a:pPr algn="l"/>
              <a:r>
                <a:rPr lang="ja-JP" altLang="en-US" sz="800" b="0">
                  <a:solidFill>
                    <a:srgbClr val="000000"/>
                  </a:solidFill>
                </a:rPr>
                <a:t>めの</a:t>
              </a:r>
              <a:endParaRPr lang="ja-JP" altLang="en-US" sz="1800" b="0">
                <a:solidFill>
                  <a:schemeClr val="tx1"/>
                </a:solidFill>
              </a:endParaRPr>
            </a:p>
          </p:txBody>
        </p:sp>
        <p:sp>
          <p:nvSpPr>
            <p:cNvPr id="792635" name="Rectangle 59"/>
            <p:cNvSpPr>
              <a:spLocks noChangeArrowheads="1"/>
            </p:cNvSpPr>
            <p:nvPr/>
          </p:nvSpPr>
          <p:spPr bwMode="auto">
            <a:xfrm>
              <a:off x="4977" y="3502"/>
              <a:ext cx="323" cy="78"/>
            </a:xfrm>
            <a:prstGeom prst="rect">
              <a:avLst/>
            </a:prstGeom>
            <a:noFill/>
            <a:ln w="9525">
              <a:noFill/>
              <a:miter lim="800000"/>
              <a:headEnd/>
              <a:tailEnd/>
            </a:ln>
          </p:spPr>
          <p:txBody>
            <a:bodyPr wrap="none" lIns="0" tIns="0" rIns="0" bIns="0">
              <a:spAutoFit/>
            </a:bodyPr>
            <a:lstStyle/>
            <a:p>
              <a:pPr algn="l"/>
              <a:r>
                <a:rPr lang="ja-JP" altLang="en-US" sz="800" b="0">
                  <a:solidFill>
                    <a:srgbClr val="000000"/>
                  </a:solidFill>
                </a:rPr>
                <a:t>ガイドライ</a:t>
              </a:r>
              <a:endParaRPr lang="ja-JP" altLang="en-US" sz="1800" b="0">
                <a:solidFill>
                  <a:schemeClr val="tx1"/>
                </a:solidFill>
              </a:endParaRPr>
            </a:p>
          </p:txBody>
        </p:sp>
        <p:sp>
          <p:nvSpPr>
            <p:cNvPr id="792636" name="Rectangle 60"/>
            <p:cNvSpPr>
              <a:spLocks noChangeArrowheads="1"/>
            </p:cNvSpPr>
            <p:nvPr/>
          </p:nvSpPr>
          <p:spPr bwMode="auto">
            <a:xfrm>
              <a:off x="5019" y="3580"/>
              <a:ext cx="65" cy="78"/>
            </a:xfrm>
            <a:prstGeom prst="rect">
              <a:avLst/>
            </a:prstGeom>
            <a:noFill/>
            <a:ln w="9525">
              <a:noFill/>
              <a:miter lim="800000"/>
              <a:headEnd/>
              <a:tailEnd/>
            </a:ln>
          </p:spPr>
          <p:txBody>
            <a:bodyPr wrap="none" lIns="0" tIns="0" rIns="0" bIns="0">
              <a:spAutoFit/>
            </a:bodyPr>
            <a:lstStyle/>
            <a:p>
              <a:pPr algn="l"/>
              <a:r>
                <a:rPr lang="ja-JP" altLang="en-US" sz="800" b="0">
                  <a:solidFill>
                    <a:srgbClr val="000000"/>
                  </a:solidFill>
                </a:rPr>
                <a:t>ン</a:t>
              </a:r>
              <a:endParaRPr lang="ja-JP" altLang="en-US" sz="1800" b="0">
                <a:solidFill>
                  <a:schemeClr val="tx1"/>
                </a:solidFill>
              </a:endParaRPr>
            </a:p>
          </p:txBody>
        </p:sp>
        <p:pic>
          <p:nvPicPr>
            <p:cNvPr id="792637" name="Picture 61"/>
            <p:cNvPicPr>
              <a:picLocks noChangeAspect="1" noChangeArrowheads="1"/>
            </p:cNvPicPr>
            <p:nvPr/>
          </p:nvPicPr>
          <p:blipFill>
            <a:blip r:embed="rId4" cstate="print"/>
            <a:srcRect/>
            <a:stretch>
              <a:fillRect/>
            </a:stretch>
          </p:blipFill>
          <p:spPr bwMode="auto">
            <a:xfrm>
              <a:off x="4809" y="3796"/>
              <a:ext cx="468" cy="354"/>
            </a:xfrm>
            <a:prstGeom prst="rect">
              <a:avLst/>
            </a:prstGeom>
            <a:noFill/>
            <a:ln w="9525">
              <a:noFill/>
              <a:miter lim="800000"/>
              <a:headEnd/>
              <a:tailEnd/>
            </a:ln>
          </p:spPr>
        </p:pic>
        <p:sp>
          <p:nvSpPr>
            <p:cNvPr id="792638" name="Freeform 62"/>
            <p:cNvSpPr>
              <a:spLocks/>
            </p:cNvSpPr>
            <p:nvPr/>
          </p:nvSpPr>
          <p:spPr bwMode="auto">
            <a:xfrm>
              <a:off x="4818" y="3803"/>
              <a:ext cx="453" cy="353"/>
            </a:xfrm>
            <a:custGeom>
              <a:avLst/>
              <a:gdLst/>
              <a:ahLst/>
              <a:cxnLst>
                <a:cxn ang="0">
                  <a:pos x="0" y="806"/>
                </a:cxn>
                <a:cxn ang="0">
                  <a:pos x="0" y="0"/>
                </a:cxn>
                <a:cxn ang="0">
                  <a:pos x="1209" y="0"/>
                </a:cxn>
                <a:cxn ang="0">
                  <a:pos x="1209" y="806"/>
                </a:cxn>
                <a:cxn ang="0">
                  <a:pos x="604" y="806"/>
                </a:cxn>
                <a:cxn ang="0">
                  <a:pos x="0" y="806"/>
                </a:cxn>
              </a:cxnLst>
              <a:rect l="0" t="0" r="r" b="b"/>
              <a:pathLst>
                <a:path w="1209" h="940">
                  <a:moveTo>
                    <a:pt x="0" y="806"/>
                  </a:moveTo>
                  <a:lnTo>
                    <a:pt x="0" y="0"/>
                  </a:lnTo>
                  <a:lnTo>
                    <a:pt x="1209" y="0"/>
                  </a:lnTo>
                  <a:lnTo>
                    <a:pt x="1209" y="806"/>
                  </a:lnTo>
                  <a:cubicBezTo>
                    <a:pt x="1030" y="672"/>
                    <a:pt x="783" y="672"/>
                    <a:pt x="604" y="806"/>
                  </a:cubicBezTo>
                  <a:cubicBezTo>
                    <a:pt x="425" y="940"/>
                    <a:pt x="179" y="940"/>
                    <a:pt x="0" y="806"/>
                  </a:cubicBezTo>
                  <a:close/>
                </a:path>
              </a:pathLst>
            </a:custGeom>
            <a:noFill/>
            <a:ln w="3175" cap="rnd">
              <a:solidFill>
                <a:srgbClr val="000000"/>
              </a:solidFill>
              <a:prstDash val="solid"/>
              <a:round/>
              <a:headEnd/>
              <a:tailEnd/>
            </a:ln>
          </p:spPr>
          <p:txBody>
            <a:bodyPr/>
            <a:lstStyle/>
            <a:p>
              <a:endParaRPr lang="ja-JP" altLang="en-US"/>
            </a:p>
          </p:txBody>
        </p:sp>
        <p:sp>
          <p:nvSpPr>
            <p:cNvPr id="792639" name="Rectangle 63"/>
            <p:cNvSpPr>
              <a:spLocks noChangeArrowheads="1"/>
            </p:cNvSpPr>
            <p:nvPr/>
          </p:nvSpPr>
          <p:spPr bwMode="auto">
            <a:xfrm>
              <a:off x="4851" y="3826"/>
              <a:ext cx="256" cy="77"/>
            </a:xfrm>
            <a:prstGeom prst="rect">
              <a:avLst/>
            </a:prstGeom>
            <a:noFill/>
            <a:ln w="9525">
              <a:noFill/>
              <a:miter lim="800000"/>
              <a:headEnd/>
              <a:tailEnd/>
            </a:ln>
          </p:spPr>
          <p:txBody>
            <a:bodyPr wrap="none" lIns="0" tIns="0" rIns="0" bIns="0">
              <a:spAutoFit/>
            </a:bodyPr>
            <a:lstStyle/>
            <a:p>
              <a:pPr algn="l"/>
              <a:r>
                <a:rPr lang="ja-JP" altLang="en-US" sz="800" b="0">
                  <a:solidFill>
                    <a:srgbClr val="000000"/>
                  </a:solidFill>
                </a:rPr>
                <a:t>検索機能</a:t>
              </a:r>
              <a:endParaRPr lang="ja-JP" altLang="en-US" sz="1800" b="0">
                <a:solidFill>
                  <a:schemeClr val="tx1"/>
                </a:solidFill>
              </a:endParaRPr>
            </a:p>
          </p:txBody>
        </p:sp>
        <p:sp>
          <p:nvSpPr>
            <p:cNvPr id="792640" name="Rectangle 64"/>
            <p:cNvSpPr>
              <a:spLocks noChangeArrowheads="1"/>
            </p:cNvSpPr>
            <p:nvPr/>
          </p:nvSpPr>
          <p:spPr bwMode="auto">
            <a:xfrm>
              <a:off x="5109" y="3826"/>
              <a:ext cx="64" cy="77"/>
            </a:xfrm>
            <a:prstGeom prst="rect">
              <a:avLst/>
            </a:prstGeom>
            <a:noFill/>
            <a:ln w="9525">
              <a:noFill/>
              <a:miter lim="800000"/>
              <a:headEnd/>
              <a:tailEnd/>
            </a:ln>
          </p:spPr>
          <p:txBody>
            <a:bodyPr wrap="none" lIns="0" tIns="0" rIns="0" bIns="0">
              <a:spAutoFit/>
            </a:bodyPr>
            <a:lstStyle/>
            <a:p>
              <a:pPr algn="l"/>
              <a:r>
                <a:rPr lang="ja-JP" altLang="en-US" sz="800" b="0">
                  <a:solidFill>
                    <a:srgbClr val="000000"/>
                  </a:solidFill>
                </a:rPr>
                <a:t>の</a:t>
              </a:r>
              <a:endParaRPr lang="ja-JP" altLang="en-US" sz="1800" b="0">
                <a:solidFill>
                  <a:schemeClr val="tx1"/>
                </a:solidFill>
              </a:endParaRPr>
            </a:p>
          </p:txBody>
        </p:sp>
        <p:sp>
          <p:nvSpPr>
            <p:cNvPr id="792641" name="Rectangle 65"/>
            <p:cNvSpPr>
              <a:spLocks noChangeArrowheads="1"/>
            </p:cNvSpPr>
            <p:nvPr/>
          </p:nvSpPr>
          <p:spPr bwMode="auto">
            <a:xfrm>
              <a:off x="5175" y="3826"/>
              <a:ext cx="64" cy="77"/>
            </a:xfrm>
            <a:prstGeom prst="rect">
              <a:avLst/>
            </a:prstGeom>
            <a:noFill/>
            <a:ln w="9525">
              <a:noFill/>
              <a:miter lim="800000"/>
              <a:headEnd/>
              <a:tailEnd/>
            </a:ln>
          </p:spPr>
          <p:txBody>
            <a:bodyPr wrap="none" lIns="0" tIns="0" rIns="0" bIns="0">
              <a:spAutoFit/>
            </a:bodyPr>
            <a:lstStyle/>
            <a:p>
              <a:pPr algn="l"/>
              <a:r>
                <a:rPr lang="ja-JP" altLang="en-US" sz="800" b="0">
                  <a:solidFill>
                    <a:srgbClr val="000000"/>
                  </a:solidFill>
                </a:rPr>
                <a:t>提</a:t>
              </a:r>
              <a:endParaRPr lang="ja-JP" altLang="en-US" sz="1800" b="0">
                <a:solidFill>
                  <a:schemeClr val="tx1"/>
                </a:solidFill>
              </a:endParaRPr>
            </a:p>
          </p:txBody>
        </p:sp>
        <p:sp>
          <p:nvSpPr>
            <p:cNvPr id="792642" name="Rectangle 66"/>
            <p:cNvSpPr>
              <a:spLocks noChangeArrowheads="1"/>
            </p:cNvSpPr>
            <p:nvPr/>
          </p:nvSpPr>
          <p:spPr bwMode="auto">
            <a:xfrm>
              <a:off x="4857" y="3898"/>
              <a:ext cx="64" cy="77"/>
            </a:xfrm>
            <a:prstGeom prst="rect">
              <a:avLst/>
            </a:prstGeom>
            <a:noFill/>
            <a:ln w="9525">
              <a:noFill/>
              <a:miter lim="800000"/>
              <a:headEnd/>
              <a:tailEnd/>
            </a:ln>
          </p:spPr>
          <p:txBody>
            <a:bodyPr wrap="none" lIns="0" tIns="0" rIns="0" bIns="0">
              <a:spAutoFit/>
            </a:bodyPr>
            <a:lstStyle/>
            <a:p>
              <a:pPr algn="l"/>
              <a:r>
                <a:rPr lang="ja-JP" altLang="en-US" sz="800" b="0">
                  <a:solidFill>
                    <a:srgbClr val="000000"/>
                  </a:solidFill>
                </a:rPr>
                <a:t>供</a:t>
              </a:r>
              <a:endParaRPr lang="ja-JP" altLang="en-US" sz="1800" b="0">
                <a:solidFill>
                  <a:schemeClr val="tx1"/>
                </a:solidFill>
              </a:endParaRPr>
            </a:p>
          </p:txBody>
        </p:sp>
        <p:sp>
          <p:nvSpPr>
            <p:cNvPr id="792643" name="Rectangle 67"/>
            <p:cNvSpPr>
              <a:spLocks noChangeArrowheads="1"/>
            </p:cNvSpPr>
            <p:nvPr/>
          </p:nvSpPr>
          <p:spPr bwMode="auto">
            <a:xfrm>
              <a:off x="4923" y="3898"/>
              <a:ext cx="258" cy="78"/>
            </a:xfrm>
            <a:prstGeom prst="rect">
              <a:avLst/>
            </a:prstGeom>
            <a:noFill/>
            <a:ln w="9525">
              <a:noFill/>
              <a:miter lim="800000"/>
              <a:headEnd/>
              <a:tailEnd/>
            </a:ln>
          </p:spPr>
          <p:txBody>
            <a:bodyPr wrap="none" lIns="0" tIns="0" rIns="0" bIns="0">
              <a:spAutoFit/>
            </a:bodyPr>
            <a:lstStyle/>
            <a:p>
              <a:pPr algn="l"/>
              <a:r>
                <a:rPr lang="ja-JP" altLang="en-US" sz="800" b="0">
                  <a:solidFill>
                    <a:srgbClr val="000000"/>
                  </a:solidFill>
                </a:rPr>
                <a:t>のための</a:t>
              </a:r>
              <a:endParaRPr lang="ja-JP" altLang="en-US" sz="1800" b="0">
                <a:solidFill>
                  <a:schemeClr val="tx1"/>
                </a:solidFill>
              </a:endParaRPr>
            </a:p>
          </p:txBody>
        </p:sp>
        <p:sp>
          <p:nvSpPr>
            <p:cNvPr id="792644" name="Rectangle 68"/>
            <p:cNvSpPr>
              <a:spLocks noChangeArrowheads="1"/>
            </p:cNvSpPr>
            <p:nvPr/>
          </p:nvSpPr>
          <p:spPr bwMode="auto">
            <a:xfrm>
              <a:off x="5169" y="3898"/>
              <a:ext cx="65" cy="78"/>
            </a:xfrm>
            <a:prstGeom prst="rect">
              <a:avLst/>
            </a:prstGeom>
            <a:noFill/>
            <a:ln w="9525">
              <a:noFill/>
              <a:miter lim="800000"/>
              <a:headEnd/>
              <a:tailEnd/>
            </a:ln>
          </p:spPr>
          <p:txBody>
            <a:bodyPr wrap="none" lIns="0" tIns="0" rIns="0" bIns="0">
              <a:spAutoFit/>
            </a:bodyPr>
            <a:lstStyle/>
            <a:p>
              <a:pPr algn="l"/>
              <a:r>
                <a:rPr lang="ja-JP" altLang="en-US" sz="800" b="0">
                  <a:solidFill>
                    <a:srgbClr val="000000"/>
                  </a:solidFill>
                </a:rPr>
                <a:t>ガ</a:t>
              </a:r>
              <a:endParaRPr lang="ja-JP" altLang="en-US" sz="1800" b="0">
                <a:solidFill>
                  <a:schemeClr val="tx1"/>
                </a:solidFill>
              </a:endParaRPr>
            </a:p>
          </p:txBody>
        </p:sp>
        <p:sp>
          <p:nvSpPr>
            <p:cNvPr id="792645" name="Rectangle 69"/>
            <p:cNvSpPr>
              <a:spLocks noChangeArrowheads="1"/>
            </p:cNvSpPr>
            <p:nvPr/>
          </p:nvSpPr>
          <p:spPr bwMode="auto">
            <a:xfrm>
              <a:off x="4917" y="3976"/>
              <a:ext cx="323" cy="78"/>
            </a:xfrm>
            <a:prstGeom prst="rect">
              <a:avLst/>
            </a:prstGeom>
            <a:noFill/>
            <a:ln w="9525">
              <a:noFill/>
              <a:miter lim="800000"/>
              <a:headEnd/>
              <a:tailEnd/>
            </a:ln>
          </p:spPr>
          <p:txBody>
            <a:bodyPr wrap="none" lIns="0" tIns="0" rIns="0" bIns="0">
              <a:spAutoFit/>
            </a:bodyPr>
            <a:lstStyle/>
            <a:p>
              <a:pPr algn="l"/>
              <a:r>
                <a:rPr lang="ja-JP" altLang="en-US" sz="800" b="0">
                  <a:solidFill>
                    <a:srgbClr val="000000"/>
                  </a:solidFill>
                </a:rPr>
                <a:t>イドライン</a:t>
              </a:r>
              <a:endParaRPr lang="ja-JP" altLang="en-US" sz="1800" b="0">
                <a:solidFill>
                  <a:schemeClr val="tx1"/>
                </a:solidFill>
              </a:endParaRPr>
            </a:p>
          </p:txBody>
        </p:sp>
        <p:pic>
          <p:nvPicPr>
            <p:cNvPr id="792646" name="Picture 70"/>
            <p:cNvPicPr>
              <a:picLocks noChangeAspect="1" noChangeArrowheads="1"/>
            </p:cNvPicPr>
            <p:nvPr/>
          </p:nvPicPr>
          <p:blipFill>
            <a:blip r:embed="rId5" cstate="print"/>
            <a:srcRect/>
            <a:stretch>
              <a:fillRect/>
            </a:stretch>
          </p:blipFill>
          <p:spPr bwMode="auto">
            <a:xfrm>
              <a:off x="4809" y="2998"/>
              <a:ext cx="468" cy="342"/>
            </a:xfrm>
            <a:prstGeom prst="rect">
              <a:avLst/>
            </a:prstGeom>
            <a:noFill/>
            <a:ln w="9525">
              <a:noFill/>
              <a:miter lim="800000"/>
              <a:headEnd/>
              <a:tailEnd/>
            </a:ln>
          </p:spPr>
        </p:pic>
        <p:sp>
          <p:nvSpPr>
            <p:cNvPr id="792647" name="Freeform 71"/>
            <p:cNvSpPr>
              <a:spLocks/>
            </p:cNvSpPr>
            <p:nvPr/>
          </p:nvSpPr>
          <p:spPr bwMode="auto">
            <a:xfrm>
              <a:off x="4818" y="3009"/>
              <a:ext cx="453" cy="342"/>
            </a:xfrm>
            <a:custGeom>
              <a:avLst/>
              <a:gdLst/>
              <a:ahLst/>
              <a:cxnLst>
                <a:cxn ang="0">
                  <a:pos x="0" y="776"/>
                </a:cxn>
                <a:cxn ang="0">
                  <a:pos x="0" y="0"/>
                </a:cxn>
                <a:cxn ang="0">
                  <a:pos x="1209" y="0"/>
                </a:cxn>
                <a:cxn ang="0">
                  <a:pos x="1209" y="776"/>
                </a:cxn>
                <a:cxn ang="0">
                  <a:pos x="604" y="776"/>
                </a:cxn>
                <a:cxn ang="0">
                  <a:pos x="0" y="776"/>
                </a:cxn>
              </a:cxnLst>
              <a:rect l="0" t="0" r="r" b="b"/>
              <a:pathLst>
                <a:path w="1209" h="911">
                  <a:moveTo>
                    <a:pt x="0" y="776"/>
                  </a:moveTo>
                  <a:lnTo>
                    <a:pt x="0" y="0"/>
                  </a:lnTo>
                  <a:lnTo>
                    <a:pt x="1209" y="0"/>
                  </a:lnTo>
                  <a:lnTo>
                    <a:pt x="1209" y="776"/>
                  </a:lnTo>
                  <a:cubicBezTo>
                    <a:pt x="1030" y="642"/>
                    <a:pt x="783" y="642"/>
                    <a:pt x="604" y="776"/>
                  </a:cubicBezTo>
                  <a:cubicBezTo>
                    <a:pt x="425" y="911"/>
                    <a:pt x="179" y="911"/>
                    <a:pt x="0" y="776"/>
                  </a:cubicBezTo>
                  <a:close/>
                </a:path>
              </a:pathLst>
            </a:custGeom>
            <a:noFill/>
            <a:ln w="3175" cap="rnd">
              <a:solidFill>
                <a:srgbClr val="000000"/>
              </a:solidFill>
              <a:prstDash val="solid"/>
              <a:round/>
              <a:headEnd/>
              <a:tailEnd/>
            </a:ln>
          </p:spPr>
          <p:txBody>
            <a:bodyPr/>
            <a:lstStyle/>
            <a:p>
              <a:endParaRPr lang="ja-JP" altLang="en-US"/>
            </a:p>
          </p:txBody>
        </p:sp>
        <p:sp>
          <p:nvSpPr>
            <p:cNvPr id="792648" name="Rectangle 72"/>
            <p:cNvSpPr>
              <a:spLocks noChangeArrowheads="1"/>
            </p:cNvSpPr>
            <p:nvPr/>
          </p:nvSpPr>
          <p:spPr bwMode="auto">
            <a:xfrm>
              <a:off x="4839" y="3022"/>
              <a:ext cx="105" cy="78"/>
            </a:xfrm>
            <a:prstGeom prst="rect">
              <a:avLst/>
            </a:prstGeom>
            <a:noFill/>
            <a:ln w="9525">
              <a:noFill/>
              <a:miter lim="800000"/>
              <a:headEnd/>
              <a:tailEnd/>
            </a:ln>
          </p:spPr>
          <p:txBody>
            <a:bodyPr wrap="none" lIns="0" tIns="0" rIns="0" bIns="0">
              <a:spAutoFit/>
            </a:bodyPr>
            <a:lstStyle/>
            <a:p>
              <a:pPr algn="l"/>
              <a:r>
                <a:rPr lang="en-US" altLang="ja-JP" sz="800" b="0">
                  <a:solidFill>
                    <a:srgbClr val="000000"/>
                  </a:solidFill>
                </a:rPr>
                <a:t>DA</a:t>
              </a:r>
              <a:endParaRPr lang="en-US" altLang="ja-JP" sz="1800" b="0">
                <a:solidFill>
                  <a:schemeClr val="tx1"/>
                </a:solidFill>
              </a:endParaRPr>
            </a:p>
          </p:txBody>
        </p:sp>
        <p:sp>
          <p:nvSpPr>
            <p:cNvPr id="792649" name="Rectangle 73"/>
            <p:cNvSpPr>
              <a:spLocks noChangeArrowheads="1"/>
            </p:cNvSpPr>
            <p:nvPr/>
          </p:nvSpPr>
          <p:spPr bwMode="auto">
            <a:xfrm>
              <a:off x="4923" y="3022"/>
              <a:ext cx="388" cy="78"/>
            </a:xfrm>
            <a:prstGeom prst="rect">
              <a:avLst/>
            </a:prstGeom>
            <a:noFill/>
            <a:ln w="9525">
              <a:noFill/>
              <a:miter lim="800000"/>
              <a:headEnd/>
              <a:tailEnd/>
            </a:ln>
          </p:spPr>
          <p:txBody>
            <a:bodyPr wrap="none" lIns="0" tIns="0" rIns="0" bIns="0">
              <a:spAutoFit/>
            </a:bodyPr>
            <a:lstStyle/>
            <a:p>
              <a:pPr algn="l"/>
              <a:r>
                <a:rPr lang="ja-JP" altLang="en-US" sz="800" b="0">
                  <a:solidFill>
                    <a:srgbClr val="000000"/>
                  </a:solidFill>
                </a:rPr>
                <a:t>メタデータス</a:t>
              </a:r>
              <a:endParaRPr lang="ja-JP" altLang="en-US" sz="1800" b="0">
                <a:solidFill>
                  <a:schemeClr val="tx1"/>
                </a:solidFill>
              </a:endParaRPr>
            </a:p>
          </p:txBody>
        </p:sp>
        <p:sp>
          <p:nvSpPr>
            <p:cNvPr id="792650" name="Rectangle 74"/>
            <p:cNvSpPr>
              <a:spLocks noChangeArrowheads="1"/>
            </p:cNvSpPr>
            <p:nvPr/>
          </p:nvSpPr>
          <p:spPr bwMode="auto">
            <a:xfrm>
              <a:off x="4851" y="3100"/>
              <a:ext cx="452" cy="78"/>
            </a:xfrm>
            <a:prstGeom prst="rect">
              <a:avLst/>
            </a:prstGeom>
            <a:noFill/>
            <a:ln w="9525">
              <a:noFill/>
              <a:miter lim="800000"/>
              <a:headEnd/>
              <a:tailEnd/>
            </a:ln>
          </p:spPr>
          <p:txBody>
            <a:bodyPr wrap="none" lIns="0" tIns="0" rIns="0" bIns="0">
              <a:spAutoFit/>
            </a:bodyPr>
            <a:lstStyle/>
            <a:p>
              <a:pPr algn="l"/>
              <a:r>
                <a:rPr lang="ja-JP" altLang="en-US" sz="800" b="0">
                  <a:solidFill>
                    <a:srgbClr val="000000"/>
                  </a:solidFill>
                </a:rPr>
                <a:t>キーマガイドラ</a:t>
              </a:r>
              <a:endParaRPr lang="ja-JP" altLang="en-US" sz="1800" b="0">
                <a:solidFill>
                  <a:schemeClr val="tx1"/>
                </a:solidFill>
              </a:endParaRPr>
            </a:p>
          </p:txBody>
        </p:sp>
        <p:sp>
          <p:nvSpPr>
            <p:cNvPr id="792651" name="Rectangle 75"/>
            <p:cNvSpPr>
              <a:spLocks noChangeArrowheads="1"/>
            </p:cNvSpPr>
            <p:nvPr/>
          </p:nvSpPr>
          <p:spPr bwMode="auto">
            <a:xfrm>
              <a:off x="4989" y="3178"/>
              <a:ext cx="129" cy="78"/>
            </a:xfrm>
            <a:prstGeom prst="rect">
              <a:avLst/>
            </a:prstGeom>
            <a:noFill/>
            <a:ln w="9525">
              <a:noFill/>
              <a:miter lim="800000"/>
              <a:headEnd/>
              <a:tailEnd/>
            </a:ln>
          </p:spPr>
          <p:txBody>
            <a:bodyPr wrap="none" lIns="0" tIns="0" rIns="0" bIns="0">
              <a:spAutoFit/>
            </a:bodyPr>
            <a:lstStyle/>
            <a:p>
              <a:pPr algn="l"/>
              <a:r>
                <a:rPr lang="ja-JP" altLang="en-US" sz="800" b="0">
                  <a:solidFill>
                    <a:srgbClr val="000000"/>
                  </a:solidFill>
                </a:rPr>
                <a:t>イン</a:t>
              </a:r>
              <a:endParaRPr lang="ja-JP" altLang="en-US" sz="1800" b="0">
                <a:solidFill>
                  <a:schemeClr val="tx1"/>
                </a:solidFill>
              </a:endParaRPr>
            </a:p>
          </p:txBody>
        </p:sp>
        <p:pic>
          <p:nvPicPr>
            <p:cNvPr id="792652" name="Picture 76"/>
            <p:cNvPicPr>
              <a:picLocks noChangeAspect="1" noChangeArrowheads="1"/>
            </p:cNvPicPr>
            <p:nvPr/>
          </p:nvPicPr>
          <p:blipFill>
            <a:blip r:embed="rId6" cstate="print"/>
            <a:srcRect/>
            <a:stretch>
              <a:fillRect/>
            </a:stretch>
          </p:blipFill>
          <p:spPr bwMode="auto">
            <a:xfrm>
              <a:off x="4785" y="2704"/>
              <a:ext cx="492" cy="252"/>
            </a:xfrm>
            <a:prstGeom prst="rect">
              <a:avLst/>
            </a:prstGeom>
            <a:noFill/>
            <a:ln w="9525">
              <a:noFill/>
              <a:miter lim="800000"/>
              <a:headEnd/>
              <a:tailEnd/>
            </a:ln>
          </p:spPr>
        </p:pic>
        <p:sp>
          <p:nvSpPr>
            <p:cNvPr id="792653" name="Freeform 77"/>
            <p:cNvSpPr>
              <a:spLocks/>
            </p:cNvSpPr>
            <p:nvPr/>
          </p:nvSpPr>
          <p:spPr bwMode="auto">
            <a:xfrm>
              <a:off x="4795" y="2714"/>
              <a:ext cx="476" cy="248"/>
            </a:xfrm>
            <a:custGeom>
              <a:avLst/>
              <a:gdLst/>
              <a:ahLst/>
              <a:cxnLst>
                <a:cxn ang="0">
                  <a:pos x="0" y="556"/>
                </a:cxn>
                <a:cxn ang="0">
                  <a:pos x="0" y="0"/>
                </a:cxn>
                <a:cxn ang="0">
                  <a:pos x="1270" y="0"/>
                </a:cxn>
                <a:cxn ang="0">
                  <a:pos x="1270" y="556"/>
                </a:cxn>
                <a:cxn ang="0">
                  <a:pos x="635" y="556"/>
                </a:cxn>
                <a:cxn ang="0">
                  <a:pos x="0" y="556"/>
                </a:cxn>
              </a:cxnLst>
              <a:rect l="0" t="0" r="r" b="b"/>
              <a:pathLst>
                <a:path w="1270" h="661">
                  <a:moveTo>
                    <a:pt x="0" y="556"/>
                  </a:moveTo>
                  <a:lnTo>
                    <a:pt x="0" y="0"/>
                  </a:lnTo>
                  <a:lnTo>
                    <a:pt x="1270" y="0"/>
                  </a:lnTo>
                  <a:lnTo>
                    <a:pt x="1270" y="556"/>
                  </a:lnTo>
                  <a:cubicBezTo>
                    <a:pt x="1072" y="450"/>
                    <a:pt x="833" y="450"/>
                    <a:pt x="635" y="556"/>
                  </a:cubicBezTo>
                  <a:cubicBezTo>
                    <a:pt x="437" y="661"/>
                    <a:pt x="198" y="661"/>
                    <a:pt x="0" y="556"/>
                  </a:cubicBezTo>
                  <a:close/>
                </a:path>
              </a:pathLst>
            </a:custGeom>
            <a:noFill/>
            <a:ln w="3175" cap="rnd">
              <a:solidFill>
                <a:srgbClr val="000000"/>
              </a:solidFill>
              <a:prstDash val="solid"/>
              <a:round/>
              <a:headEnd/>
              <a:tailEnd/>
            </a:ln>
          </p:spPr>
          <p:txBody>
            <a:bodyPr/>
            <a:lstStyle/>
            <a:p>
              <a:endParaRPr lang="ja-JP" altLang="en-US"/>
            </a:p>
          </p:txBody>
        </p:sp>
        <p:sp>
          <p:nvSpPr>
            <p:cNvPr id="792654" name="Rectangle 78"/>
            <p:cNvSpPr>
              <a:spLocks noChangeArrowheads="1"/>
            </p:cNvSpPr>
            <p:nvPr/>
          </p:nvSpPr>
          <p:spPr bwMode="auto">
            <a:xfrm>
              <a:off x="4827" y="2728"/>
              <a:ext cx="258" cy="78"/>
            </a:xfrm>
            <a:prstGeom prst="rect">
              <a:avLst/>
            </a:prstGeom>
            <a:noFill/>
            <a:ln w="9525">
              <a:noFill/>
              <a:miter lim="800000"/>
              <a:headEnd/>
              <a:tailEnd/>
            </a:ln>
          </p:spPr>
          <p:txBody>
            <a:bodyPr wrap="none" lIns="0" tIns="0" rIns="0" bIns="0">
              <a:spAutoFit/>
            </a:bodyPr>
            <a:lstStyle/>
            <a:p>
              <a:pPr algn="l"/>
              <a:r>
                <a:rPr lang="ja-JP" altLang="en-US" sz="800" b="0">
                  <a:solidFill>
                    <a:srgbClr val="000000"/>
                  </a:solidFill>
                </a:rPr>
                <a:t>デジタル</a:t>
              </a:r>
              <a:endParaRPr lang="ja-JP" altLang="en-US" sz="1800" b="0">
                <a:solidFill>
                  <a:schemeClr val="tx1"/>
                </a:solidFill>
              </a:endParaRPr>
            </a:p>
          </p:txBody>
        </p:sp>
        <p:sp>
          <p:nvSpPr>
            <p:cNvPr id="792655" name="Rectangle 79"/>
            <p:cNvSpPr>
              <a:spLocks noChangeArrowheads="1"/>
            </p:cNvSpPr>
            <p:nvPr/>
          </p:nvSpPr>
          <p:spPr bwMode="auto">
            <a:xfrm>
              <a:off x="5061" y="2728"/>
              <a:ext cx="64" cy="77"/>
            </a:xfrm>
            <a:prstGeom prst="rect">
              <a:avLst/>
            </a:prstGeom>
            <a:noFill/>
            <a:ln w="9525">
              <a:noFill/>
              <a:miter lim="800000"/>
              <a:headEnd/>
              <a:tailEnd/>
            </a:ln>
          </p:spPr>
          <p:txBody>
            <a:bodyPr wrap="none" lIns="0" tIns="0" rIns="0" bIns="0">
              <a:spAutoFit/>
            </a:bodyPr>
            <a:lstStyle/>
            <a:p>
              <a:pPr algn="l"/>
              <a:r>
                <a:rPr lang="ja-JP" altLang="en-US" sz="800" b="0">
                  <a:solidFill>
                    <a:srgbClr val="000000"/>
                  </a:solidFill>
                </a:rPr>
                <a:t>化</a:t>
              </a:r>
              <a:endParaRPr lang="ja-JP" altLang="en-US" sz="1800" b="0">
                <a:solidFill>
                  <a:schemeClr val="tx1"/>
                </a:solidFill>
              </a:endParaRPr>
            </a:p>
          </p:txBody>
        </p:sp>
        <p:sp>
          <p:nvSpPr>
            <p:cNvPr id="792656" name="Rectangle 80"/>
            <p:cNvSpPr>
              <a:spLocks noChangeArrowheads="1"/>
            </p:cNvSpPr>
            <p:nvPr/>
          </p:nvSpPr>
          <p:spPr bwMode="auto">
            <a:xfrm>
              <a:off x="5127" y="2728"/>
              <a:ext cx="129" cy="78"/>
            </a:xfrm>
            <a:prstGeom prst="rect">
              <a:avLst/>
            </a:prstGeom>
            <a:noFill/>
            <a:ln w="9525">
              <a:noFill/>
              <a:miter lim="800000"/>
              <a:headEnd/>
              <a:tailEnd/>
            </a:ln>
          </p:spPr>
          <p:txBody>
            <a:bodyPr wrap="none" lIns="0" tIns="0" rIns="0" bIns="0">
              <a:spAutoFit/>
            </a:bodyPr>
            <a:lstStyle/>
            <a:p>
              <a:pPr algn="l"/>
              <a:r>
                <a:rPr lang="ja-JP" altLang="en-US" sz="800" b="0">
                  <a:solidFill>
                    <a:srgbClr val="000000"/>
                  </a:solidFill>
                </a:rPr>
                <a:t>ガイ</a:t>
              </a:r>
              <a:endParaRPr lang="ja-JP" altLang="en-US" sz="1800" b="0">
                <a:solidFill>
                  <a:schemeClr val="tx1"/>
                </a:solidFill>
              </a:endParaRPr>
            </a:p>
          </p:txBody>
        </p:sp>
        <p:sp>
          <p:nvSpPr>
            <p:cNvPr id="792657" name="Rectangle 81"/>
            <p:cNvSpPr>
              <a:spLocks noChangeArrowheads="1"/>
            </p:cNvSpPr>
            <p:nvPr/>
          </p:nvSpPr>
          <p:spPr bwMode="auto">
            <a:xfrm>
              <a:off x="4929" y="2806"/>
              <a:ext cx="258" cy="78"/>
            </a:xfrm>
            <a:prstGeom prst="rect">
              <a:avLst/>
            </a:prstGeom>
            <a:noFill/>
            <a:ln w="9525">
              <a:noFill/>
              <a:miter lim="800000"/>
              <a:headEnd/>
              <a:tailEnd/>
            </a:ln>
          </p:spPr>
          <p:txBody>
            <a:bodyPr wrap="none" lIns="0" tIns="0" rIns="0" bIns="0">
              <a:spAutoFit/>
            </a:bodyPr>
            <a:lstStyle/>
            <a:p>
              <a:pPr algn="l"/>
              <a:r>
                <a:rPr lang="ja-JP" altLang="en-US" sz="800" b="0">
                  <a:solidFill>
                    <a:srgbClr val="000000"/>
                  </a:solidFill>
                </a:rPr>
                <a:t>ドライン</a:t>
              </a:r>
              <a:endParaRPr lang="ja-JP" altLang="en-US" sz="1800" b="0">
                <a:solidFill>
                  <a:schemeClr val="tx1"/>
                </a:solidFill>
              </a:endParaRPr>
            </a:p>
          </p:txBody>
        </p:sp>
      </p:grpSp>
      <p:sp>
        <p:nvSpPr>
          <p:cNvPr id="792658" name="AutoShape 82"/>
          <p:cNvSpPr>
            <a:spLocks noChangeArrowheads="1"/>
          </p:cNvSpPr>
          <p:nvPr/>
        </p:nvSpPr>
        <p:spPr bwMode="auto">
          <a:xfrm>
            <a:off x="4356100" y="5229225"/>
            <a:ext cx="2232025" cy="792163"/>
          </a:xfrm>
          <a:prstGeom prst="cloudCallout">
            <a:avLst>
              <a:gd name="adj1" fmla="val -51282"/>
              <a:gd name="adj2" fmla="val -97296"/>
            </a:avLst>
          </a:prstGeom>
          <a:gradFill rotWithShape="1">
            <a:gsLst>
              <a:gs pos="0">
                <a:schemeClr val="bg1"/>
              </a:gs>
              <a:gs pos="100000">
                <a:srgbClr val="FFCC99"/>
              </a:gs>
            </a:gsLst>
            <a:path path="rect">
              <a:fillToRect l="50000" t="50000" r="50000" b="50000"/>
            </a:path>
          </a:gradFill>
          <a:ln w="28575">
            <a:solidFill>
              <a:srgbClr val="FF3300"/>
            </a:solidFill>
            <a:round/>
            <a:headEnd/>
            <a:tailEnd/>
          </a:ln>
          <a:effectLst/>
        </p:spPr>
        <p:txBody>
          <a:bodyPr/>
          <a:lstStyle/>
          <a:p>
            <a:r>
              <a:rPr lang="ja-JP" altLang="en-US" sz="1400">
                <a:solidFill>
                  <a:srgbClr val="FF3300"/>
                </a:solidFill>
              </a:rPr>
              <a:t>アクセスの入り口を広く多様に</a:t>
            </a:r>
          </a:p>
        </p:txBody>
      </p:sp>
      <p:sp>
        <p:nvSpPr>
          <p:cNvPr id="792659" name="Line 83"/>
          <p:cNvSpPr>
            <a:spLocks noChangeShapeType="1"/>
          </p:cNvSpPr>
          <p:nvPr/>
        </p:nvSpPr>
        <p:spPr bwMode="auto">
          <a:xfrm>
            <a:off x="2195513" y="2852738"/>
            <a:ext cx="936625" cy="0"/>
          </a:xfrm>
          <a:prstGeom prst="line">
            <a:avLst/>
          </a:prstGeom>
          <a:noFill/>
          <a:ln w="101600">
            <a:solidFill>
              <a:srgbClr val="33CC33"/>
            </a:solidFill>
            <a:round/>
            <a:headEnd/>
            <a:tailEnd type="stealth" w="med" len="med"/>
          </a:ln>
          <a:effectLst>
            <a:outerShdw dist="35921" dir="2700000" algn="ctr" rotWithShape="0">
              <a:srgbClr val="C87700"/>
            </a:outerShdw>
          </a:effectLst>
        </p:spPr>
        <p:txBody>
          <a:bodyPr/>
          <a:lstStyle/>
          <a:p>
            <a:endParaRPr lang="ja-JP" altLang="en-US"/>
          </a:p>
        </p:txBody>
      </p:sp>
      <p:grpSp>
        <p:nvGrpSpPr>
          <p:cNvPr id="7" name="Group 84"/>
          <p:cNvGrpSpPr>
            <a:grpSpLocks/>
          </p:cNvGrpSpPr>
          <p:nvPr/>
        </p:nvGrpSpPr>
        <p:grpSpPr bwMode="auto">
          <a:xfrm>
            <a:off x="8243888" y="2349500"/>
            <a:ext cx="719137" cy="792163"/>
            <a:chOff x="3696" y="1161"/>
            <a:chExt cx="609" cy="636"/>
          </a:xfrm>
        </p:grpSpPr>
        <p:sp>
          <p:nvSpPr>
            <p:cNvPr id="792661" name="AutoShape 85"/>
            <p:cNvSpPr>
              <a:spLocks noChangeArrowheads="1"/>
            </p:cNvSpPr>
            <p:nvPr/>
          </p:nvSpPr>
          <p:spPr bwMode="auto">
            <a:xfrm>
              <a:off x="3742" y="1161"/>
              <a:ext cx="195" cy="182"/>
            </a:xfrm>
            <a:prstGeom prst="flowChartConnector">
              <a:avLst/>
            </a:prstGeom>
            <a:gradFill rotWithShape="1">
              <a:gsLst>
                <a:gs pos="0">
                  <a:srgbClr val="DCEFF0"/>
                </a:gs>
                <a:gs pos="100000">
                  <a:schemeClr val="hlink"/>
                </a:gs>
              </a:gsLst>
              <a:path path="shape">
                <a:fillToRect l="50000" t="50000" r="50000" b="50000"/>
              </a:path>
            </a:gradFill>
            <a:ln w="9525">
              <a:solidFill>
                <a:srgbClr val="8E8E8E"/>
              </a:solidFill>
              <a:round/>
              <a:headEnd/>
              <a:tailEnd/>
            </a:ln>
            <a:effectLst>
              <a:outerShdw dist="35921" dir="2700000" algn="ctr" rotWithShape="0">
                <a:schemeClr val="bg2"/>
              </a:outerShdw>
            </a:effectLst>
          </p:spPr>
          <p:txBody>
            <a:bodyPr wrap="none" anchor="ctr"/>
            <a:lstStyle/>
            <a:p>
              <a:endParaRPr lang="ja-JP" altLang="en-US"/>
            </a:p>
          </p:txBody>
        </p:sp>
        <p:sp>
          <p:nvSpPr>
            <p:cNvPr id="792662" name="AutoShape 86"/>
            <p:cNvSpPr>
              <a:spLocks noChangeArrowheads="1"/>
            </p:cNvSpPr>
            <p:nvPr/>
          </p:nvSpPr>
          <p:spPr bwMode="auto">
            <a:xfrm>
              <a:off x="3696" y="1343"/>
              <a:ext cx="292" cy="318"/>
            </a:xfrm>
            <a:prstGeom prst="flowChartCollate">
              <a:avLst/>
            </a:prstGeom>
            <a:gradFill rotWithShape="1">
              <a:gsLst>
                <a:gs pos="0">
                  <a:srgbClr val="DCEFF0"/>
                </a:gs>
                <a:gs pos="100000">
                  <a:schemeClr val="hlink"/>
                </a:gs>
              </a:gsLst>
              <a:path path="shape">
                <a:fillToRect l="50000" t="50000" r="50000" b="50000"/>
              </a:path>
            </a:gradFill>
            <a:ln w="9525">
              <a:solidFill>
                <a:srgbClr val="8E8E8E"/>
              </a:solidFill>
              <a:miter lim="800000"/>
              <a:headEnd/>
              <a:tailEnd/>
            </a:ln>
            <a:effectLst>
              <a:outerShdw dist="35921" dir="2700000" algn="ctr" rotWithShape="0">
                <a:schemeClr val="bg2"/>
              </a:outerShdw>
            </a:effectLst>
          </p:spPr>
          <p:txBody>
            <a:bodyPr wrap="none" anchor="ctr"/>
            <a:lstStyle/>
            <a:p>
              <a:endParaRPr lang="ja-JP" altLang="en-US"/>
            </a:p>
          </p:txBody>
        </p:sp>
        <p:sp>
          <p:nvSpPr>
            <p:cNvPr id="792663" name="AutoShape 87"/>
            <p:cNvSpPr>
              <a:spLocks noChangeArrowheads="1"/>
            </p:cNvSpPr>
            <p:nvPr/>
          </p:nvSpPr>
          <p:spPr bwMode="auto">
            <a:xfrm>
              <a:off x="4059" y="1161"/>
              <a:ext cx="195" cy="182"/>
            </a:xfrm>
            <a:prstGeom prst="flowChartConnector">
              <a:avLst/>
            </a:prstGeom>
            <a:gradFill rotWithShape="1">
              <a:gsLst>
                <a:gs pos="0">
                  <a:srgbClr val="DCEFF0"/>
                </a:gs>
                <a:gs pos="100000">
                  <a:srgbClr val="2EB71B"/>
                </a:gs>
              </a:gsLst>
              <a:path path="shape">
                <a:fillToRect l="50000" t="50000" r="50000" b="50000"/>
              </a:path>
            </a:gradFill>
            <a:ln w="9525">
              <a:solidFill>
                <a:srgbClr val="8E8E8E"/>
              </a:solidFill>
              <a:round/>
              <a:headEnd/>
              <a:tailEnd/>
            </a:ln>
            <a:effectLst>
              <a:outerShdw dist="35921" dir="2700000" algn="ctr" rotWithShape="0">
                <a:schemeClr val="bg2"/>
              </a:outerShdw>
            </a:effectLst>
          </p:spPr>
          <p:txBody>
            <a:bodyPr wrap="none" anchor="ctr"/>
            <a:lstStyle/>
            <a:p>
              <a:endParaRPr lang="ja-JP" altLang="en-US"/>
            </a:p>
          </p:txBody>
        </p:sp>
        <p:sp>
          <p:nvSpPr>
            <p:cNvPr id="792664" name="AutoShape 88"/>
            <p:cNvSpPr>
              <a:spLocks noChangeArrowheads="1"/>
            </p:cNvSpPr>
            <p:nvPr/>
          </p:nvSpPr>
          <p:spPr bwMode="auto">
            <a:xfrm>
              <a:off x="4013" y="1343"/>
              <a:ext cx="292" cy="318"/>
            </a:xfrm>
            <a:prstGeom prst="flowChartCollate">
              <a:avLst/>
            </a:prstGeom>
            <a:gradFill rotWithShape="1">
              <a:gsLst>
                <a:gs pos="0">
                  <a:srgbClr val="DCEFF0"/>
                </a:gs>
                <a:gs pos="100000">
                  <a:srgbClr val="2EB71B"/>
                </a:gs>
              </a:gsLst>
              <a:path path="shape">
                <a:fillToRect l="50000" t="50000" r="50000" b="50000"/>
              </a:path>
            </a:gradFill>
            <a:ln w="9525">
              <a:solidFill>
                <a:srgbClr val="8E8E8E"/>
              </a:solidFill>
              <a:miter lim="800000"/>
              <a:headEnd/>
              <a:tailEnd/>
            </a:ln>
            <a:effectLst>
              <a:outerShdw dist="35921" dir="2700000" algn="ctr" rotWithShape="0">
                <a:schemeClr val="bg2"/>
              </a:outerShdw>
            </a:effectLst>
          </p:spPr>
          <p:txBody>
            <a:bodyPr wrap="none" anchor="ctr"/>
            <a:lstStyle/>
            <a:p>
              <a:endParaRPr lang="ja-JP" altLang="en-US"/>
            </a:p>
          </p:txBody>
        </p:sp>
        <p:sp>
          <p:nvSpPr>
            <p:cNvPr id="792665" name="AutoShape 89"/>
            <p:cNvSpPr>
              <a:spLocks noChangeArrowheads="1"/>
            </p:cNvSpPr>
            <p:nvPr/>
          </p:nvSpPr>
          <p:spPr bwMode="auto">
            <a:xfrm>
              <a:off x="3878" y="1226"/>
              <a:ext cx="227" cy="208"/>
            </a:xfrm>
            <a:prstGeom prst="flowChartConnector">
              <a:avLst/>
            </a:prstGeom>
            <a:gradFill rotWithShape="1">
              <a:gsLst>
                <a:gs pos="0">
                  <a:srgbClr val="DCEFF0"/>
                </a:gs>
                <a:gs pos="100000">
                  <a:srgbClr val="666699"/>
                </a:gs>
              </a:gsLst>
              <a:path path="shape">
                <a:fillToRect l="50000" t="50000" r="50000" b="50000"/>
              </a:path>
            </a:gradFill>
            <a:ln w="9525">
              <a:solidFill>
                <a:srgbClr val="8E8E8E"/>
              </a:solidFill>
              <a:round/>
              <a:headEnd/>
              <a:tailEnd/>
            </a:ln>
            <a:effectLst>
              <a:outerShdw dist="35921" dir="2700000" algn="ctr" rotWithShape="0">
                <a:schemeClr val="bg2"/>
              </a:outerShdw>
            </a:effectLst>
          </p:spPr>
          <p:txBody>
            <a:bodyPr wrap="none" anchor="ctr"/>
            <a:lstStyle/>
            <a:p>
              <a:endParaRPr lang="ja-JP" altLang="en-US"/>
            </a:p>
          </p:txBody>
        </p:sp>
        <p:sp>
          <p:nvSpPr>
            <p:cNvPr id="792666" name="AutoShape 90"/>
            <p:cNvSpPr>
              <a:spLocks noChangeArrowheads="1"/>
            </p:cNvSpPr>
            <p:nvPr/>
          </p:nvSpPr>
          <p:spPr bwMode="auto">
            <a:xfrm>
              <a:off x="3832" y="1434"/>
              <a:ext cx="341" cy="363"/>
            </a:xfrm>
            <a:prstGeom prst="flowChartCollate">
              <a:avLst/>
            </a:prstGeom>
            <a:gradFill rotWithShape="1">
              <a:gsLst>
                <a:gs pos="0">
                  <a:srgbClr val="DCEFF0"/>
                </a:gs>
                <a:gs pos="100000">
                  <a:srgbClr val="666699"/>
                </a:gs>
              </a:gsLst>
              <a:path path="shape">
                <a:fillToRect l="50000" t="50000" r="50000" b="50000"/>
              </a:path>
            </a:gradFill>
            <a:ln w="9525">
              <a:solidFill>
                <a:srgbClr val="8E8E8E"/>
              </a:solidFill>
              <a:miter lim="800000"/>
              <a:headEnd/>
              <a:tailEnd/>
            </a:ln>
            <a:effectLst>
              <a:outerShdw dist="35921" dir="2700000" algn="ctr" rotWithShape="0">
                <a:schemeClr val="bg2"/>
              </a:outerShdw>
            </a:effectLst>
          </p:spPr>
          <p:txBody>
            <a:bodyPr wrap="none" anchor="ctr"/>
            <a:lstStyle/>
            <a:p>
              <a:endParaRPr lang="ja-JP" altLang="en-US"/>
            </a:p>
          </p:txBody>
        </p:sp>
      </p:grpSp>
      <p:grpSp>
        <p:nvGrpSpPr>
          <p:cNvPr id="8" name="Group 91"/>
          <p:cNvGrpSpPr>
            <a:grpSpLocks/>
          </p:cNvGrpSpPr>
          <p:nvPr/>
        </p:nvGrpSpPr>
        <p:grpSpPr bwMode="auto">
          <a:xfrm>
            <a:off x="6588125" y="4437063"/>
            <a:ext cx="720725" cy="790575"/>
            <a:chOff x="3696" y="2025"/>
            <a:chExt cx="454" cy="498"/>
          </a:xfrm>
        </p:grpSpPr>
        <p:sp>
          <p:nvSpPr>
            <p:cNvPr id="792668" name="AutoShape 92"/>
            <p:cNvSpPr>
              <a:spLocks noChangeArrowheads="1"/>
            </p:cNvSpPr>
            <p:nvPr/>
          </p:nvSpPr>
          <p:spPr bwMode="auto">
            <a:xfrm>
              <a:off x="3696" y="2025"/>
              <a:ext cx="454" cy="317"/>
            </a:xfrm>
            <a:prstGeom prst="flowChartAlternateProcess">
              <a:avLst/>
            </a:prstGeom>
            <a:solidFill>
              <a:srgbClr val="666699"/>
            </a:solidFill>
            <a:ln w="9525">
              <a:noFill/>
              <a:miter lim="800000"/>
              <a:headEnd/>
              <a:tailEnd/>
            </a:ln>
            <a:effectLst/>
          </p:spPr>
          <p:txBody>
            <a:bodyPr wrap="none" anchor="ctr"/>
            <a:lstStyle/>
            <a:p>
              <a:endParaRPr lang="ja-JP" altLang="en-US"/>
            </a:p>
          </p:txBody>
        </p:sp>
        <p:sp>
          <p:nvSpPr>
            <p:cNvPr id="792669" name="Freeform 93"/>
            <p:cNvSpPr>
              <a:spLocks/>
            </p:cNvSpPr>
            <p:nvPr/>
          </p:nvSpPr>
          <p:spPr bwMode="auto">
            <a:xfrm>
              <a:off x="3707" y="2356"/>
              <a:ext cx="417" cy="167"/>
            </a:xfrm>
            <a:custGeom>
              <a:avLst/>
              <a:gdLst/>
              <a:ahLst/>
              <a:cxnLst>
                <a:cxn ang="0">
                  <a:pos x="0" y="0"/>
                </a:cxn>
                <a:cxn ang="0">
                  <a:pos x="227" y="45"/>
                </a:cxn>
                <a:cxn ang="0">
                  <a:pos x="227" y="181"/>
                </a:cxn>
                <a:cxn ang="0">
                  <a:pos x="91" y="272"/>
                </a:cxn>
                <a:cxn ang="0">
                  <a:pos x="408" y="272"/>
                </a:cxn>
                <a:cxn ang="0">
                  <a:pos x="272" y="181"/>
                </a:cxn>
                <a:cxn ang="0">
                  <a:pos x="272" y="45"/>
                </a:cxn>
                <a:cxn ang="0">
                  <a:pos x="454" y="0"/>
                </a:cxn>
              </a:cxnLst>
              <a:rect l="0" t="0" r="r" b="b"/>
              <a:pathLst>
                <a:path w="454" h="272">
                  <a:moveTo>
                    <a:pt x="0" y="0"/>
                  </a:moveTo>
                  <a:lnTo>
                    <a:pt x="227" y="45"/>
                  </a:lnTo>
                  <a:lnTo>
                    <a:pt x="227" y="181"/>
                  </a:lnTo>
                  <a:lnTo>
                    <a:pt x="91" y="272"/>
                  </a:lnTo>
                  <a:lnTo>
                    <a:pt x="408" y="272"/>
                  </a:lnTo>
                  <a:lnTo>
                    <a:pt x="272" y="181"/>
                  </a:lnTo>
                  <a:lnTo>
                    <a:pt x="272" y="45"/>
                  </a:lnTo>
                  <a:lnTo>
                    <a:pt x="454" y="0"/>
                  </a:lnTo>
                </a:path>
              </a:pathLst>
            </a:custGeom>
            <a:solidFill>
              <a:srgbClr val="666699"/>
            </a:solidFill>
            <a:ln w="12700" cmpd="sng">
              <a:noFill/>
              <a:round/>
              <a:headEnd/>
              <a:tailEnd/>
            </a:ln>
            <a:effectLst/>
          </p:spPr>
          <p:txBody>
            <a:bodyPr/>
            <a:lstStyle/>
            <a:p>
              <a:endParaRPr lang="ja-JP" altLang="en-US"/>
            </a:p>
          </p:txBody>
        </p:sp>
        <p:sp>
          <p:nvSpPr>
            <p:cNvPr id="792670" name="AutoShape 94"/>
            <p:cNvSpPr>
              <a:spLocks noChangeArrowheads="1"/>
            </p:cNvSpPr>
            <p:nvPr/>
          </p:nvSpPr>
          <p:spPr bwMode="auto">
            <a:xfrm>
              <a:off x="3742" y="2070"/>
              <a:ext cx="363" cy="238"/>
            </a:xfrm>
            <a:prstGeom prst="flowChartAlternateProcess">
              <a:avLst/>
            </a:prstGeom>
            <a:gradFill rotWithShape="1">
              <a:gsLst>
                <a:gs pos="0">
                  <a:schemeClr val="bg1"/>
                </a:gs>
                <a:gs pos="100000">
                  <a:srgbClr val="DDDDDD"/>
                </a:gs>
              </a:gsLst>
              <a:lin ang="2700000" scaled="1"/>
            </a:gradFill>
            <a:ln w="9525">
              <a:noFill/>
              <a:miter lim="800000"/>
              <a:headEnd/>
              <a:tailEnd/>
            </a:ln>
            <a:effectLst/>
          </p:spPr>
          <p:txBody>
            <a:bodyPr wrap="none" anchor="ctr"/>
            <a:lstStyle/>
            <a:p>
              <a:endParaRPr lang="ja-JP" altLang="en-US"/>
            </a:p>
          </p:txBody>
        </p:sp>
      </p:grpSp>
      <p:sp>
        <p:nvSpPr>
          <p:cNvPr id="792673" name="Line 97"/>
          <p:cNvSpPr>
            <a:spLocks noChangeShapeType="1"/>
          </p:cNvSpPr>
          <p:nvPr/>
        </p:nvSpPr>
        <p:spPr bwMode="auto">
          <a:xfrm flipH="1">
            <a:off x="4572000" y="4005263"/>
            <a:ext cx="1152525" cy="0"/>
          </a:xfrm>
          <a:prstGeom prst="line">
            <a:avLst/>
          </a:prstGeom>
          <a:noFill/>
          <a:ln w="101600">
            <a:solidFill>
              <a:srgbClr val="FF9900"/>
            </a:solidFill>
            <a:round/>
            <a:headEnd/>
            <a:tailEnd type="stealth" w="med" len="med"/>
          </a:ln>
          <a:effectLst>
            <a:outerShdw dist="35921" dir="2700000" algn="ctr" rotWithShape="0">
              <a:srgbClr val="C87700"/>
            </a:outerShdw>
          </a:effectLst>
        </p:spPr>
        <p:txBody>
          <a:bodyPr/>
          <a:lstStyle/>
          <a:p>
            <a:endParaRPr lang="ja-JP" altLang="en-US"/>
          </a:p>
        </p:txBody>
      </p:sp>
      <p:sp>
        <p:nvSpPr>
          <p:cNvPr id="792674" name="Line 98"/>
          <p:cNvSpPr>
            <a:spLocks noChangeShapeType="1"/>
          </p:cNvSpPr>
          <p:nvPr/>
        </p:nvSpPr>
        <p:spPr bwMode="auto">
          <a:xfrm>
            <a:off x="4570413" y="3641725"/>
            <a:ext cx="1152525" cy="0"/>
          </a:xfrm>
          <a:prstGeom prst="line">
            <a:avLst/>
          </a:prstGeom>
          <a:noFill/>
          <a:ln w="101600">
            <a:solidFill>
              <a:srgbClr val="FF9900"/>
            </a:solidFill>
            <a:round/>
            <a:headEnd/>
            <a:tailEnd type="stealth" w="med" len="med"/>
          </a:ln>
          <a:effectLst>
            <a:outerShdw dist="35921" dir="2700000" algn="ctr" rotWithShape="0">
              <a:srgbClr val="C87700"/>
            </a:outerShdw>
          </a:effectLst>
        </p:spPr>
        <p:txBody>
          <a:bodyPr/>
          <a:lstStyle/>
          <a:p>
            <a:endParaRPr lang="ja-JP" altLang="en-US"/>
          </a:p>
        </p:txBody>
      </p:sp>
      <p:sp>
        <p:nvSpPr>
          <p:cNvPr id="792675" name="AutoShape 99"/>
          <p:cNvSpPr>
            <a:spLocks noChangeArrowheads="1"/>
          </p:cNvSpPr>
          <p:nvPr/>
        </p:nvSpPr>
        <p:spPr bwMode="auto">
          <a:xfrm>
            <a:off x="5651500" y="3500438"/>
            <a:ext cx="1225550" cy="72072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r>
              <a:rPr lang="ja-JP" altLang="en-US" sz="1200" b="0" dirty="0">
                <a:solidFill>
                  <a:srgbClr val="663300"/>
                </a:solidFill>
              </a:rPr>
              <a:t>ブラウザ機能拡張</a:t>
            </a:r>
          </a:p>
          <a:p>
            <a:r>
              <a:rPr lang="ja-JP" altLang="en-US" sz="1200" b="0" dirty="0">
                <a:solidFill>
                  <a:srgbClr val="663300"/>
                </a:solidFill>
              </a:rPr>
              <a:t>・</a:t>
            </a:r>
            <a:r>
              <a:rPr lang="en-US" altLang="ja-JP" sz="1200" b="0" dirty="0">
                <a:solidFill>
                  <a:srgbClr val="663300"/>
                </a:solidFill>
              </a:rPr>
              <a:t>Firefox</a:t>
            </a:r>
            <a:r>
              <a:rPr lang="ja-JP" altLang="en-US" sz="1200" b="0" dirty="0">
                <a:solidFill>
                  <a:srgbClr val="663300"/>
                </a:solidFill>
              </a:rPr>
              <a:t>検索バー</a:t>
            </a:r>
            <a:br>
              <a:rPr lang="ja-JP" altLang="en-US" sz="1200" b="0" dirty="0">
                <a:solidFill>
                  <a:srgbClr val="663300"/>
                </a:solidFill>
              </a:rPr>
            </a:br>
            <a:r>
              <a:rPr lang="ja-JP" altLang="en-US" sz="1200" b="0" dirty="0">
                <a:solidFill>
                  <a:srgbClr val="663300"/>
                </a:solidFill>
              </a:rPr>
              <a:t>・</a:t>
            </a:r>
            <a:r>
              <a:rPr lang="en-US" altLang="ja-JP" sz="1200" b="0" dirty="0">
                <a:solidFill>
                  <a:srgbClr val="663300"/>
                </a:solidFill>
              </a:rPr>
              <a:t>Google</a:t>
            </a:r>
            <a:r>
              <a:rPr lang="ja-JP" altLang="en-US" sz="1200" b="0" dirty="0">
                <a:solidFill>
                  <a:srgbClr val="663300"/>
                </a:solidFill>
              </a:rPr>
              <a:t>ツールバー</a:t>
            </a:r>
          </a:p>
        </p:txBody>
      </p:sp>
      <p:sp>
        <p:nvSpPr>
          <p:cNvPr id="792676" name="AutoShape 100"/>
          <p:cNvSpPr>
            <a:spLocks noChangeArrowheads="1"/>
          </p:cNvSpPr>
          <p:nvPr/>
        </p:nvSpPr>
        <p:spPr bwMode="auto">
          <a:xfrm>
            <a:off x="395288" y="3429000"/>
            <a:ext cx="1800225" cy="57467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r>
              <a:rPr lang="en-US" altLang="ja-JP" sz="1400" b="0" dirty="0" smtClean="0">
                <a:solidFill>
                  <a:srgbClr val="336699"/>
                </a:solidFill>
              </a:rPr>
              <a:t>NII</a:t>
            </a:r>
            <a:endParaRPr lang="ja-JP" altLang="en-US" sz="1400" b="0" dirty="0">
              <a:solidFill>
                <a:srgbClr val="336699"/>
              </a:solidFill>
            </a:endParaRPr>
          </a:p>
          <a:p>
            <a:r>
              <a:rPr lang="en-US" altLang="ja-JP" sz="1400" b="0" dirty="0" err="1">
                <a:solidFill>
                  <a:srgbClr val="336699"/>
                </a:solidFill>
              </a:rPr>
              <a:t>CiNii</a:t>
            </a:r>
            <a:r>
              <a:rPr lang="ja-JP" altLang="en-US" sz="1400" b="0" dirty="0" err="1" smtClean="0">
                <a:solidFill>
                  <a:srgbClr val="336699"/>
                </a:solidFill>
              </a:rPr>
              <a:t>、</a:t>
            </a:r>
            <a:r>
              <a:rPr lang="en-US" altLang="ja-JP" sz="1400" b="0" dirty="0" smtClean="0">
                <a:solidFill>
                  <a:srgbClr val="336699"/>
                </a:solidFill>
              </a:rPr>
              <a:t>JAIRO</a:t>
            </a:r>
            <a:endParaRPr lang="en-US" altLang="ja-JP" sz="1400" b="0" dirty="0">
              <a:solidFill>
                <a:srgbClr val="336699"/>
              </a:solidFill>
            </a:endParaRPr>
          </a:p>
        </p:txBody>
      </p:sp>
      <p:sp>
        <p:nvSpPr>
          <p:cNvPr id="792677" name="Line 101"/>
          <p:cNvSpPr>
            <a:spLocks noChangeShapeType="1"/>
          </p:cNvSpPr>
          <p:nvPr/>
        </p:nvSpPr>
        <p:spPr bwMode="auto">
          <a:xfrm flipV="1">
            <a:off x="2195513" y="3644900"/>
            <a:ext cx="936625" cy="0"/>
          </a:xfrm>
          <a:prstGeom prst="line">
            <a:avLst/>
          </a:prstGeom>
          <a:noFill/>
          <a:ln w="101600">
            <a:solidFill>
              <a:srgbClr val="33CC33"/>
            </a:solidFill>
            <a:round/>
            <a:headEnd/>
            <a:tailEnd type="stealth" w="med" len="med"/>
          </a:ln>
          <a:effectLst>
            <a:outerShdw dist="35921" dir="2700000" algn="ctr" rotWithShape="0">
              <a:srgbClr val="C87700"/>
            </a:outerShdw>
          </a:effectLst>
        </p:spPr>
        <p:txBody>
          <a:bodyPr/>
          <a:lstStyle/>
          <a:p>
            <a:endParaRPr lang="ja-JP" altLang="en-US"/>
          </a:p>
        </p:txBody>
      </p:sp>
      <p:sp>
        <p:nvSpPr>
          <p:cNvPr id="792678" name="Line 102"/>
          <p:cNvSpPr>
            <a:spLocks noChangeShapeType="1"/>
          </p:cNvSpPr>
          <p:nvPr/>
        </p:nvSpPr>
        <p:spPr bwMode="auto">
          <a:xfrm>
            <a:off x="2195513" y="5661025"/>
            <a:ext cx="1152525" cy="0"/>
          </a:xfrm>
          <a:prstGeom prst="line">
            <a:avLst/>
          </a:prstGeom>
          <a:noFill/>
          <a:ln w="101600">
            <a:solidFill>
              <a:srgbClr val="33CC33"/>
            </a:solidFill>
            <a:round/>
            <a:headEnd/>
            <a:tailEnd type="stealth" w="med" len="med"/>
          </a:ln>
          <a:effectLst>
            <a:outerShdw dist="35921" dir="2700000" algn="ctr" rotWithShape="0">
              <a:srgbClr val="C87700"/>
            </a:outerShdw>
          </a:effectLst>
        </p:spPr>
        <p:txBody>
          <a:bodyPr/>
          <a:lstStyle/>
          <a:p>
            <a:endParaRPr lang="ja-JP" altLang="en-US"/>
          </a:p>
        </p:txBody>
      </p:sp>
      <p:grpSp>
        <p:nvGrpSpPr>
          <p:cNvPr id="9" name="Group 103"/>
          <p:cNvGrpSpPr>
            <a:grpSpLocks/>
          </p:cNvGrpSpPr>
          <p:nvPr/>
        </p:nvGrpSpPr>
        <p:grpSpPr bwMode="auto">
          <a:xfrm>
            <a:off x="7524750" y="3573463"/>
            <a:ext cx="720725" cy="790575"/>
            <a:chOff x="3696" y="2025"/>
            <a:chExt cx="454" cy="498"/>
          </a:xfrm>
        </p:grpSpPr>
        <p:sp>
          <p:nvSpPr>
            <p:cNvPr id="792680" name="AutoShape 104"/>
            <p:cNvSpPr>
              <a:spLocks noChangeArrowheads="1"/>
            </p:cNvSpPr>
            <p:nvPr/>
          </p:nvSpPr>
          <p:spPr bwMode="auto">
            <a:xfrm>
              <a:off x="3696" y="2025"/>
              <a:ext cx="454" cy="317"/>
            </a:xfrm>
            <a:prstGeom prst="flowChartAlternateProcess">
              <a:avLst/>
            </a:prstGeom>
            <a:solidFill>
              <a:srgbClr val="666699"/>
            </a:solidFill>
            <a:ln w="9525">
              <a:noFill/>
              <a:miter lim="800000"/>
              <a:headEnd/>
              <a:tailEnd/>
            </a:ln>
            <a:effectLst/>
          </p:spPr>
          <p:txBody>
            <a:bodyPr wrap="none" anchor="ctr"/>
            <a:lstStyle/>
            <a:p>
              <a:endParaRPr lang="ja-JP" altLang="en-US"/>
            </a:p>
          </p:txBody>
        </p:sp>
        <p:sp>
          <p:nvSpPr>
            <p:cNvPr id="792681" name="Freeform 105"/>
            <p:cNvSpPr>
              <a:spLocks/>
            </p:cNvSpPr>
            <p:nvPr/>
          </p:nvSpPr>
          <p:spPr bwMode="auto">
            <a:xfrm>
              <a:off x="3707" y="2356"/>
              <a:ext cx="417" cy="167"/>
            </a:xfrm>
            <a:custGeom>
              <a:avLst/>
              <a:gdLst/>
              <a:ahLst/>
              <a:cxnLst>
                <a:cxn ang="0">
                  <a:pos x="0" y="0"/>
                </a:cxn>
                <a:cxn ang="0">
                  <a:pos x="227" y="45"/>
                </a:cxn>
                <a:cxn ang="0">
                  <a:pos x="227" y="181"/>
                </a:cxn>
                <a:cxn ang="0">
                  <a:pos x="91" y="272"/>
                </a:cxn>
                <a:cxn ang="0">
                  <a:pos x="408" y="272"/>
                </a:cxn>
                <a:cxn ang="0">
                  <a:pos x="272" y="181"/>
                </a:cxn>
                <a:cxn ang="0">
                  <a:pos x="272" y="45"/>
                </a:cxn>
                <a:cxn ang="0">
                  <a:pos x="454" y="0"/>
                </a:cxn>
              </a:cxnLst>
              <a:rect l="0" t="0" r="r" b="b"/>
              <a:pathLst>
                <a:path w="454" h="272">
                  <a:moveTo>
                    <a:pt x="0" y="0"/>
                  </a:moveTo>
                  <a:lnTo>
                    <a:pt x="227" y="45"/>
                  </a:lnTo>
                  <a:lnTo>
                    <a:pt x="227" y="181"/>
                  </a:lnTo>
                  <a:lnTo>
                    <a:pt x="91" y="272"/>
                  </a:lnTo>
                  <a:lnTo>
                    <a:pt x="408" y="272"/>
                  </a:lnTo>
                  <a:lnTo>
                    <a:pt x="272" y="181"/>
                  </a:lnTo>
                  <a:lnTo>
                    <a:pt x="272" y="45"/>
                  </a:lnTo>
                  <a:lnTo>
                    <a:pt x="454" y="0"/>
                  </a:lnTo>
                </a:path>
              </a:pathLst>
            </a:custGeom>
            <a:solidFill>
              <a:srgbClr val="666699"/>
            </a:solidFill>
            <a:ln w="12700" cmpd="sng">
              <a:noFill/>
              <a:round/>
              <a:headEnd/>
              <a:tailEnd/>
            </a:ln>
            <a:effectLst/>
          </p:spPr>
          <p:txBody>
            <a:bodyPr/>
            <a:lstStyle/>
            <a:p>
              <a:endParaRPr lang="ja-JP" altLang="en-US"/>
            </a:p>
          </p:txBody>
        </p:sp>
        <p:sp>
          <p:nvSpPr>
            <p:cNvPr id="792682" name="AutoShape 106"/>
            <p:cNvSpPr>
              <a:spLocks noChangeArrowheads="1"/>
            </p:cNvSpPr>
            <p:nvPr/>
          </p:nvSpPr>
          <p:spPr bwMode="auto">
            <a:xfrm>
              <a:off x="3742" y="2070"/>
              <a:ext cx="363" cy="238"/>
            </a:xfrm>
            <a:prstGeom prst="flowChartAlternateProcess">
              <a:avLst/>
            </a:prstGeom>
            <a:gradFill rotWithShape="1">
              <a:gsLst>
                <a:gs pos="0">
                  <a:schemeClr val="bg1"/>
                </a:gs>
                <a:gs pos="100000">
                  <a:srgbClr val="DDDDDD"/>
                </a:gs>
              </a:gsLst>
              <a:lin ang="2700000" scaled="1"/>
            </a:gradFill>
            <a:ln w="9525">
              <a:noFill/>
              <a:miter lim="800000"/>
              <a:headEnd/>
              <a:tailEnd/>
            </a:ln>
            <a:effectLst/>
          </p:spPr>
          <p:txBody>
            <a:bodyPr wrap="none" anchor="ctr"/>
            <a:lstStyle/>
            <a:p>
              <a:endParaRPr lang="ja-JP" altLang="en-US"/>
            </a:p>
          </p:txBody>
        </p:sp>
      </p:grpSp>
      <p:sp>
        <p:nvSpPr>
          <p:cNvPr id="792683" name="Line 107"/>
          <p:cNvSpPr>
            <a:spLocks noChangeShapeType="1"/>
          </p:cNvSpPr>
          <p:nvPr/>
        </p:nvSpPr>
        <p:spPr bwMode="auto">
          <a:xfrm>
            <a:off x="6948488" y="3933825"/>
            <a:ext cx="647700" cy="0"/>
          </a:xfrm>
          <a:prstGeom prst="line">
            <a:avLst/>
          </a:prstGeom>
          <a:noFill/>
          <a:ln w="76200">
            <a:solidFill>
              <a:srgbClr val="C0C0C0">
                <a:alpha val="89999"/>
              </a:srgbClr>
            </a:solidFill>
            <a:round/>
            <a:headEnd/>
            <a:tailEnd type="triangle" w="med" len="med"/>
          </a:ln>
          <a:effectLst/>
        </p:spPr>
        <p:txBody>
          <a:bodyPr/>
          <a:lstStyle/>
          <a:p>
            <a:endParaRPr lang="ja-JP" altLang="en-US"/>
          </a:p>
        </p:txBody>
      </p:sp>
      <p:sp>
        <p:nvSpPr>
          <p:cNvPr id="792684" name="Line 108"/>
          <p:cNvSpPr>
            <a:spLocks noChangeShapeType="1"/>
          </p:cNvSpPr>
          <p:nvPr/>
        </p:nvSpPr>
        <p:spPr bwMode="auto">
          <a:xfrm flipH="1">
            <a:off x="6877050" y="3716338"/>
            <a:ext cx="647700" cy="0"/>
          </a:xfrm>
          <a:prstGeom prst="line">
            <a:avLst/>
          </a:prstGeom>
          <a:noFill/>
          <a:ln w="76200">
            <a:solidFill>
              <a:srgbClr val="C0C0C0">
                <a:alpha val="89999"/>
              </a:srgbClr>
            </a:solidFill>
            <a:round/>
            <a:headEnd/>
            <a:tailEnd type="triangle" w="med" len="med"/>
          </a:ln>
          <a:effectLst/>
        </p:spPr>
        <p:txBody>
          <a:bodyPr/>
          <a:lstStyle/>
          <a:p>
            <a:endParaRPr lang="ja-JP" altLang="en-US"/>
          </a:p>
        </p:txBody>
      </p:sp>
      <p:sp>
        <p:nvSpPr>
          <p:cNvPr id="792689" name="Line 113"/>
          <p:cNvSpPr>
            <a:spLocks noChangeShapeType="1"/>
          </p:cNvSpPr>
          <p:nvPr/>
        </p:nvSpPr>
        <p:spPr bwMode="auto">
          <a:xfrm>
            <a:off x="8172450" y="1989138"/>
            <a:ext cx="360363" cy="287337"/>
          </a:xfrm>
          <a:prstGeom prst="line">
            <a:avLst/>
          </a:prstGeom>
          <a:noFill/>
          <a:ln w="76200">
            <a:solidFill>
              <a:srgbClr val="C0C0C0">
                <a:alpha val="89999"/>
              </a:srgbClr>
            </a:solidFill>
            <a:round/>
            <a:headEnd/>
            <a:tailEnd type="triangle" w="med" len="med"/>
          </a:ln>
          <a:effectLst/>
        </p:spPr>
        <p:txBody>
          <a:bodyPr/>
          <a:lstStyle/>
          <a:p>
            <a:endParaRPr lang="ja-JP" altLang="en-US"/>
          </a:p>
        </p:txBody>
      </p:sp>
      <p:sp>
        <p:nvSpPr>
          <p:cNvPr id="792690" name="Line 114"/>
          <p:cNvSpPr>
            <a:spLocks noChangeShapeType="1"/>
          </p:cNvSpPr>
          <p:nvPr/>
        </p:nvSpPr>
        <p:spPr bwMode="auto">
          <a:xfrm flipV="1">
            <a:off x="7740650" y="2924175"/>
            <a:ext cx="431800" cy="576263"/>
          </a:xfrm>
          <a:prstGeom prst="line">
            <a:avLst/>
          </a:prstGeom>
          <a:noFill/>
          <a:ln w="76200">
            <a:solidFill>
              <a:srgbClr val="C0C0C0">
                <a:alpha val="89999"/>
              </a:srgbClr>
            </a:solidFill>
            <a:round/>
            <a:headEnd/>
            <a:tailEnd type="triangle" w="med" len="med"/>
          </a:ln>
          <a:effectLst/>
        </p:spPr>
        <p:txBody>
          <a:bodyPr/>
          <a:lstStyle/>
          <a:p>
            <a:endParaRPr lang="ja-JP" altLang="en-US"/>
          </a:p>
        </p:txBody>
      </p:sp>
      <p:sp>
        <p:nvSpPr>
          <p:cNvPr id="792595" name="Text Box 19"/>
          <p:cNvSpPr txBox="1">
            <a:spLocks noChangeArrowheads="1"/>
          </p:cNvSpPr>
          <p:nvPr/>
        </p:nvSpPr>
        <p:spPr bwMode="auto">
          <a:xfrm>
            <a:off x="6516688" y="4437063"/>
            <a:ext cx="865187" cy="646331"/>
          </a:xfrm>
          <a:prstGeom prst="rect">
            <a:avLst/>
          </a:prstGeom>
          <a:noFill/>
          <a:ln w="9525">
            <a:noFill/>
            <a:miter lim="800000"/>
            <a:headEnd/>
            <a:tailEnd/>
          </a:ln>
          <a:effectLst/>
        </p:spPr>
        <p:txBody>
          <a:bodyPr>
            <a:spAutoFit/>
          </a:bodyPr>
          <a:lstStyle/>
          <a:p>
            <a:pPr>
              <a:spcBef>
                <a:spcPct val="50000"/>
              </a:spcBef>
            </a:pPr>
            <a:r>
              <a:rPr lang="en-US" altLang="ja-JP" sz="1200" b="0">
                <a:solidFill>
                  <a:srgbClr val="663300"/>
                </a:solidFill>
              </a:rPr>
              <a:t>PORTA</a:t>
            </a:r>
            <a:br>
              <a:rPr lang="en-US" altLang="ja-JP" sz="1200" b="0">
                <a:solidFill>
                  <a:srgbClr val="663300"/>
                </a:solidFill>
              </a:rPr>
            </a:br>
            <a:r>
              <a:rPr lang="ja-JP" altLang="en-US" sz="1200" b="0">
                <a:solidFill>
                  <a:srgbClr val="663300"/>
                </a:solidFill>
              </a:rPr>
              <a:t>ホームページ</a:t>
            </a:r>
          </a:p>
        </p:txBody>
      </p:sp>
      <p:sp>
        <p:nvSpPr>
          <p:cNvPr id="792691" name="Text Box 115"/>
          <p:cNvSpPr txBox="1">
            <a:spLocks noChangeArrowheads="1"/>
          </p:cNvSpPr>
          <p:nvPr/>
        </p:nvSpPr>
        <p:spPr bwMode="auto">
          <a:xfrm>
            <a:off x="7308850" y="1700213"/>
            <a:ext cx="865188" cy="457200"/>
          </a:xfrm>
          <a:prstGeom prst="rect">
            <a:avLst/>
          </a:prstGeom>
          <a:noFill/>
          <a:ln w="9525">
            <a:noFill/>
            <a:miter lim="800000"/>
            <a:headEnd/>
            <a:tailEnd/>
          </a:ln>
          <a:effectLst/>
        </p:spPr>
        <p:txBody>
          <a:bodyPr>
            <a:spAutoFit/>
          </a:bodyPr>
          <a:lstStyle/>
          <a:p>
            <a:pPr>
              <a:spcBef>
                <a:spcPct val="50000"/>
              </a:spcBef>
            </a:pPr>
            <a:r>
              <a:rPr lang="ja-JP" altLang="en-US" sz="1200" b="0">
                <a:solidFill>
                  <a:srgbClr val="663300"/>
                </a:solidFill>
              </a:rPr>
              <a:t>各機関ページ</a:t>
            </a:r>
          </a:p>
        </p:txBody>
      </p:sp>
      <p:sp>
        <p:nvSpPr>
          <p:cNvPr id="792694" name="AutoShape 118"/>
          <p:cNvSpPr>
            <a:spLocks noChangeArrowheads="1"/>
          </p:cNvSpPr>
          <p:nvPr/>
        </p:nvSpPr>
        <p:spPr bwMode="auto">
          <a:xfrm>
            <a:off x="5651500" y="5805488"/>
            <a:ext cx="3241675" cy="863600"/>
          </a:xfrm>
          <a:prstGeom prst="wedgeRoundRectCallout">
            <a:avLst>
              <a:gd name="adj1" fmla="val -41579"/>
              <a:gd name="adj2" fmla="val -77574"/>
              <a:gd name="adj3" fmla="val 16667"/>
            </a:avLst>
          </a:prstGeom>
          <a:solidFill>
            <a:schemeClr val="bg1">
              <a:alpha val="70000"/>
            </a:schemeClr>
          </a:solidFill>
          <a:ln w="9525" algn="ctr">
            <a:solidFill>
              <a:srgbClr val="8E8E8E"/>
            </a:solidFill>
            <a:miter lim="800000"/>
            <a:headEnd/>
            <a:tailEnd/>
          </a:ln>
          <a:effectLst/>
        </p:spPr>
        <p:txBody>
          <a:bodyPr/>
          <a:lstStyle/>
          <a:p>
            <a:pPr algn="l"/>
            <a:r>
              <a:rPr lang="ja-JP" altLang="en-US" sz="1200">
                <a:solidFill>
                  <a:srgbClr val="C87700"/>
                </a:solidFill>
              </a:rPr>
              <a:t>・統合検索のためのインタフェースが実装されることを目指す。</a:t>
            </a:r>
          </a:p>
          <a:p>
            <a:pPr algn="l"/>
            <a:r>
              <a:rPr lang="ja-JP" altLang="en-US" sz="1200">
                <a:solidFill>
                  <a:srgbClr val="C87700"/>
                </a:solidFill>
              </a:rPr>
              <a:t>・各機関のサービスで</a:t>
            </a:r>
            <a:r>
              <a:rPr lang="en-US" altLang="ja-JP" sz="1200">
                <a:solidFill>
                  <a:srgbClr val="C87700"/>
                </a:solidFill>
              </a:rPr>
              <a:t>PORTA</a:t>
            </a:r>
            <a:r>
              <a:rPr lang="ja-JP" altLang="en-US" sz="1200">
                <a:solidFill>
                  <a:srgbClr val="C87700"/>
                </a:solidFill>
              </a:rPr>
              <a:t>の統合検索機能が利用されることを目指す。</a:t>
            </a:r>
          </a:p>
          <a:p>
            <a:pPr algn="l"/>
            <a:endParaRPr lang="en-US" altLang="ja-JP" sz="1200">
              <a:solidFill>
                <a:srgbClr val="C87700"/>
              </a:solidFill>
            </a:endParaRPr>
          </a:p>
        </p:txBody>
      </p:sp>
      <p:sp>
        <p:nvSpPr>
          <p:cNvPr id="792696" name="AutoShape 120"/>
          <p:cNvSpPr>
            <a:spLocks noChangeArrowheads="1"/>
          </p:cNvSpPr>
          <p:nvPr/>
        </p:nvSpPr>
        <p:spPr bwMode="auto">
          <a:xfrm>
            <a:off x="7451725" y="4581525"/>
            <a:ext cx="1547813" cy="719138"/>
          </a:xfrm>
          <a:prstGeom prst="wedgeRoundRectCallout">
            <a:avLst>
              <a:gd name="adj1" fmla="val -89282"/>
              <a:gd name="adj2" fmla="val -120639"/>
              <a:gd name="adj3" fmla="val 16667"/>
            </a:avLst>
          </a:prstGeom>
          <a:solidFill>
            <a:schemeClr val="bg1">
              <a:alpha val="70000"/>
            </a:schemeClr>
          </a:solidFill>
          <a:ln w="9525" algn="ctr">
            <a:solidFill>
              <a:srgbClr val="8E8E8E"/>
            </a:solidFill>
            <a:miter lim="800000"/>
            <a:headEnd/>
            <a:tailEnd/>
          </a:ln>
          <a:effectLst/>
        </p:spPr>
        <p:txBody>
          <a:bodyPr/>
          <a:lstStyle/>
          <a:p>
            <a:pPr algn="l"/>
            <a:r>
              <a:rPr lang="en-US" altLang="ja-JP" sz="1200" dirty="0">
                <a:solidFill>
                  <a:srgbClr val="C87700"/>
                </a:solidFill>
              </a:rPr>
              <a:t>PORTA</a:t>
            </a:r>
            <a:r>
              <a:rPr lang="ja-JP" altLang="en-US" sz="1200" dirty="0">
                <a:solidFill>
                  <a:srgbClr val="C87700"/>
                </a:solidFill>
              </a:rPr>
              <a:t>のホームページを見ていなくても検索が可能</a:t>
            </a:r>
          </a:p>
        </p:txBody>
      </p:sp>
      <p:sp>
        <p:nvSpPr>
          <p:cNvPr id="112" name="スライド番号プレースホルダ 111"/>
          <p:cNvSpPr>
            <a:spLocks noGrp="1"/>
          </p:cNvSpPr>
          <p:nvPr>
            <p:ph type="sldNum" sz="quarter" idx="15"/>
          </p:nvPr>
        </p:nvSpPr>
        <p:spPr/>
        <p:txBody>
          <a:bodyPr/>
          <a:lstStyle/>
          <a:p>
            <a:pPr>
              <a:defRPr/>
            </a:pPr>
            <a:fld id="{8F9B926E-BC0B-409E-8F4F-491A1AB00D14}" type="slidenum">
              <a:rPr lang="en-US" altLang="ja-JP" smtClean="0"/>
              <a:pPr>
                <a:defRPr/>
              </a:pPr>
              <a:t>21</a:t>
            </a:fld>
            <a:endParaRPr lang="en-US" altLang="ja-JP"/>
          </a:p>
        </p:txBody>
      </p:sp>
      <p:sp>
        <p:nvSpPr>
          <p:cNvPr id="110" name="AutoShape 2"/>
          <p:cNvSpPr>
            <a:spLocks noChangeArrowheads="1"/>
          </p:cNvSpPr>
          <p:nvPr/>
        </p:nvSpPr>
        <p:spPr bwMode="auto">
          <a:xfrm>
            <a:off x="4071934" y="1500174"/>
            <a:ext cx="509582" cy="4246562"/>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vert="eaVert" wrap="none" anchor="ctr" anchorCtr="0"/>
          <a:lstStyle/>
          <a:p>
            <a:r>
              <a:rPr lang="ja-JP" altLang="en-US" sz="1800" b="0" dirty="0" smtClean="0">
                <a:solidFill>
                  <a:srgbClr val="663300"/>
                </a:solidFill>
              </a:rPr>
              <a:t>提供機能</a:t>
            </a:r>
            <a:endParaRPr lang="ja-JP" altLang="en-US" sz="1800" b="0" dirty="0">
              <a:solidFill>
                <a:srgbClr val="663300"/>
              </a:solidFill>
            </a:endParaRPr>
          </a:p>
        </p:txBody>
      </p:sp>
      <p:sp>
        <p:nvSpPr>
          <p:cNvPr id="111" name="Line 6"/>
          <p:cNvSpPr>
            <a:spLocks noChangeShapeType="1"/>
          </p:cNvSpPr>
          <p:nvPr/>
        </p:nvSpPr>
        <p:spPr bwMode="auto">
          <a:xfrm>
            <a:off x="3571868" y="3643314"/>
            <a:ext cx="642942" cy="0"/>
          </a:xfrm>
          <a:prstGeom prst="line">
            <a:avLst/>
          </a:prstGeom>
          <a:noFill/>
          <a:ln w="101600">
            <a:solidFill>
              <a:srgbClr val="FF9900"/>
            </a:solidFill>
            <a:round/>
            <a:headEnd type="triangle"/>
            <a:tailEnd type="stealth" w="med" len="med"/>
          </a:ln>
          <a:effectLst>
            <a:outerShdw dist="35921" dir="2700000" algn="ctr" rotWithShape="0">
              <a:srgbClr val="C87700"/>
            </a:outerShdw>
          </a:effectLst>
        </p:spPr>
        <p:txBody>
          <a:bodyPr/>
          <a:lstStyle/>
          <a:p>
            <a:endParaRPr lang="ja-JP"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1" name="Rectangle 4"/>
          <p:cNvSpPr>
            <a:spLocks noGrp="1" noChangeArrowheads="1"/>
          </p:cNvSpPr>
          <p:nvPr>
            <p:ph type="title"/>
          </p:nvPr>
        </p:nvSpPr>
        <p:spPr>
          <a:xfrm>
            <a:off x="468313" y="404813"/>
            <a:ext cx="8229600" cy="774700"/>
          </a:xfrm>
        </p:spPr>
        <p:txBody>
          <a:bodyPr>
            <a:normAutofit fontScale="90000"/>
          </a:bodyPr>
          <a:lstStyle/>
          <a:p>
            <a:pPr eaLnBrk="1" hangingPunct="1"/>
            <a:r>
              <a:rPr lang="en-US" altLang="ja-JP" sz="3200" dirty="0" smtClean="0">
                <a:latin typeface="HG丸ｺﾞｼｯｸM-PRO" pitchFamily="50" charset="-128"/>
                <a:ea typeface="HG丸ｺﾞｼｯｸM-PRO" pitchFamily="50" charset="-128"/>
              </a:rPr>
              <a:t/>
            </a:r>
            <a:br>
              <a:rPr lang="en-US" altLang="ja-JP" sz="3200" dirty="0" smtClean="0">
                <a:latin typeface="HG丸ｺﾞｼｯｸM-PRO" pitchFamily="50" charset="-128"/>
                <a:ea typeface="HG丸ｺﾞｼｯｸM-PRO" pitchFamily="50" charset="-128"/>
              </a:rPr>
            </a:br>
            <a:r>
              <a:rPr lang="ja-JP" altLang="en-US" sz="4000" dirty="0" smtClean="0">
                <a:latin typeface="HG丸ｺﾞｼｯｸM-PRO" pitchFamily="50" charset="-128"/>
                <a:ea typeface="HG丸ｺﾞｼｯｸM-PRO" pitchFamily="50" charset="-128"/>
              </a:rPr>
              <a:t>メタデータ収集・横断検索の概念</a:t>
            </a:r>
          </a:p>
        </p:txBody>
      </p:sp>
      <p:sp>
        <p:nvSpPr>
          <p:cNvPr id="2059" name="AutoShape 106"/>
          <p:cNvSpPr>
            <a:spLocks noChangeArrowheads="1"/>
          </p:cNvSpPr>
          <p:nvPr/>
        </p:nvSpPr>
        <p:spPr bwMode="auto">
          <a:xfrm>
            <a:off x="1403350" y="1412875"/>
            <a:ext cx="1008063" cy="5256213"/>
          </a:xfrm>
          <a:prstGeom prst="roundRect">
            <a:avLst>
              <a:gd name="adj" fmla="val 16667"/>
            </a:avLst>
          </a:prstGeom>
          <a:gradFill rotWithShape="1">
            <a:gsLst>
              <a:gs pos="0">
                <a:schemeClr val="bg1"/>
              </a:gs>
              <a:gs pos="100000">
                <a:srgbClr val="CCFFFF"/>
              </a:gs>
            </a:gsLst>
            <a:path path="shape">
              <a:fillToRect l="50000" t="50000" r="50000" b="50000"/>
            </a:path>
          </a:gradFill>
          <a:ln w="9525" algn="ctr">
            <a:solidFill>
              <a:schemeClr val="tx1"/>
            </a:solidFill>
            <a:round/>
            <a:headEnd/>
            <a:tailEnd/>
          </a:ln>
        </p:spPr>
        <p:txBody>
          <a:bodyPr wrap="none"/>
          <a:lstStyle/>
          <a:p>
            <a:pPr algn="l"/>
            <a:endParaRPr lang="ja-JP" altLang="ja-JP" sz="1400" b="0"/>
          </a:p>
        </p:txBody>
      </p:sp>
      <p:sp>
        <p:nvSpPr>
          <p:cNvPr id="2060" name="AutoShape 62"/>
          <p:cNvSpPr>
            <a:spLocks noChangeArrowheads="1"/>
          </p:cNvSpPr>
          <p:nvPr/>
        </p:nvSpPr>
        <p:spPr bwMode="auto">
          <a:xfrm>
            <a:off x="2987675" y="3789363"/>
            <a:ext cx="1511300" cy="1296987"/>
          </a:xfrm>
          <a:prstGeom prst="roundRect">
            <a:avLst>
              <a:gd name="adj" fmla="val 16667"/>
            </a:avLst>
          </a:prstGeom>
          <a:gradFill rotWithShape="1">
            <a:gsLst>
              <a:gs pos="0">
                <a:schemeClr val="bg1"/>
              </a:gs>
              <a:gs pos="100000">
                <a:srgbClr val="FFFF99"/>
              </a:gs>
            </a:gsLst>
            <a:path path="shape">
              <a:fillToRect l="50000" t="50000" r="50000" b="50000"/>
            </a:path>
          </a:gradFill>
          <a:ln w="9525" algn="ctr">
            <a:solidFill>
              <a:schemeClr val="tx1"/>
            </a:solidFill>
            <a:round/>
            <a:headEnd/>
            <a:tailEnd/>
          </a:ln>
        </p:spPr>
        <p:txBody>
          <a:bodyPr wrap="none"/>
          <a:lstStyle/>
          <a:p>
            <a:pPr algn="l"/>
            <a:r>
              <a:rPr lang="ja-JP" altLang="en-US" sz="1400" b="0"/>
              <a:t>ハーベスト機能</a:t>
            </a:r>
          </a:p>
        </p:txBody>
      </p:sp>
      <p:sp>
        <p:nvSpPr>
          <p:cNvPr id="2062" name="AutoShape 5"/>
          <p:cNvSpPr>
            <a:spLocks noChangeArrowheads="1"/>
          </p:cNvSpPr>
          <p:nvPr/>
        </p:nvSpPr>
        <p:spPr bwMode="auto">
          <a:xfrm>
            <a:off x="2484438" y="1773238"/>
            <a:ext cx="2016125" cy="1943100"/>
          </a:xfrm>
          <a:prstGeom prst="roundRect">
            <a:avLst>
              <a:gd name="adj" fmla="val 16667"/>
            </a:avLst>
          </a:prstGeom>
          <a:gradFill rotWithShape="1">
            <a:gsLst>
              <a:gs pos="0">
                <a:schemeClr val="bg1"/>
              </a:gs>
              <a:gs pos="100000">
                <a:srgbClr val="FFFF99"/>
              </a:gs>
            </a:gsLst>
            <a:path path="shape">
              <a:fillToRect l="50000" t="50000" r="50000" b="50000"/>
            </a:path>
          </a:gradFill>
          <a:ln w="9525" algn="ctr">
            <a:solidFill>
              <a:schemeClr val="tx1"/>
            </a:solidFill>
            <a:round/>
            <a:headEnd/>
            <a:tailEnd/>
          </a:ln>
        </p:spPr>
        <p:txBody>
          <a:bodyPr wrap="none"/>
          <a:lstStyle/>
          <a:p>
            <a:pPr algn="l"/>
            <a:r>
              <a:rPr lang="ja-JP" altLang="en-US" sz="1400" b="0"/>
              <a:t>横断検索機能</a:t>
            </a:r>
          </a:p>
        </p:txBody>
      </p:sp>
      <p:sp>
        <p:nvSpPr>
          <p:cNvPr id="2063" name="Oval 6"/>
          <p:cNvSpPr>
            <a:spLocks noChangeArrowheads="1"/>
          </p:cNvSpPr>
          <p:nvPr/>
        </p:nvSpPr>
        <p:spPr bwMode="auto">
          <a:xfrm>
            <a:off x="3168789" y="4638596"/>
            <a:ext cx="1125260" cy="346234"/>
          </a:xfrm>
          <a:prstGeom prst="ellipse">
            <a:avLst/>
          </a:prstGeom>
          <a:gradFill rotWithShape="1">
            <a:gsLst>
              <a:gs pos="0">
                <a:schemeClr val="bg1"/>
              </a:gs>
              <a:gs pos="100000">
                <a:srgbClr val="FFCC00"/>
              </a:gs>
            </a:gsLst>
            <a:path path="shape">
              <a:fillToRect l="50000" t="50000" r="50000" b="50000"/>
            </a:path>
          </a:gradFill>
          <a:ln w="9525" algn="ctr">
            <a:solidFill>
              <a:schemeClr val="tx1"/>
            </a:solidFill>
            <a:round/>
            <a:headEnd/>
            <a:tailEnd/>
          </a:ln>
        </p:spPr>
        <p:txBody>
          <a:bodyPr wrap="none" anchor="ctr">
            <a:spAutoFit/>
          </a:bodyPr>
          <a:lstStyle/>
          <a:p>
            <a:r>
              <a:rPr lang="en-US" altLang="ja-JP" b="0"/>
              <a:t>OAI-PMH</a:t>
            </a:r>
          </a:p>
        </p:txBody>
      </p:sp>
      <p:sp>
        <p:nvSpPr>
          <p:cNvPr id="2064" name="Oval 7"/>
          <p:cNvSpPr>
            <a:spLocks noChangeArrowheads="1"/>
          </p:cNvSpPr>
          <p:nvPr/>
        </p:nvSpPr>
        <p:spPr bwMode="auto">
          <a:xfrm>
            <a:off x="2896776" y="2117646"/>
            <a:ext cx="1316861" cy="346234"/>
          </a:xfrm>
          <a:prstGeom prst="ellipse">
            <a:avLst/>
          </a:prstGeom>
          <a:gradFill rotWithShape="1">
            <a:gsLst>
              <a:gs pos="0">
                <a:schemeClr val="bg1"/>
              </a:gs>
              <a:gs pos="100000">
                <a:srgbClr val="FFCC00"/>
              </a:gs>
            </a:gsLst>
            <a:path path="shape">
              <a:fillToRect l="50000" t="50000" r="50000" b="50000"/>
            </a:path>
          </a:gradFill>
          <a:ln w="9525" algn="ctr">
            <a:solidFill>
              <a:schemeClr val="tx1"/>
            </a:solidFill>
            <a:round/>
            <a:headEnd/>
            <a:tailEnd/>
          </a:ln>
        </p:spPr>
        <p:txBody>
          <a:bodyPr wrap="none" anchor="ctr">
            <a:spAutoFit/>
          </a:bodyPr>
          <a:lstStyle/>
          <a:p>
            <a:r>
              <a:rPr lang="en-US" altLang="ja-JP" b="0"/>
              <a:t>SRU/SOAP</a:t>
            </a:r>
          </a:p>
        </p:txBody>
      </p:sp>
      <p:sp>
        <p:nvSpPr>
          <p:cNvPr id="2065" name="Oval 8"/>
          <p:cNvSpPr>
            <a:spLocks noChangeArrowheads="1"/>
          </p:cNvSpPr>
          <p:nvPr/>
        </p:nvSpPr>
        <p:spPr bwMode="auto">
          <a:xfrm>
            <a:off x="2881087" y="2909808"/>
            <a:ext cx="1154564" cy="346234"/>
          </a:xfrm>
          <a:prstGeom prst="ellipse">
            <a:avLst/>
          </a:prstGeom>
          <a:gradFill rotWithShape="1">
            <a:gsLst>
              <a:gs pos="0">
                <a:schemeClr val="bg1"/>
              </a:gs>
              <a:gs pos="100000">
                <a:srgbClr val="FFCC00"/>
              </a:gs>
            </a:gsLst>
            <a:path path="shape">
              <a:fillToRect l="50000" t="50000" r="50000" b="50000"/>
            </a:path>
          </a:gradFill>
          <a:ln w="9525" algn="ctr">
            <a:solidFill>
              <a:schemeClr val="tx1"/>
            </a:solidFill>
            <a:round/>
            <a:headEnd/>
            <a:tailEnd/>
          </a:ln>
        </p:spPr>
        <p:txBody>
          <a:bodyPr wrap="none" anchor="ctr">
            <a:spAutoFit/>
          </a:bodyPr>
          <a:lstStyle/>
          <a:p>
            <a:r>
              <a:rPr lang="en-US" altLang="ja-JP" b="0"/>
              <a:t>OpenURL</a:t>
            </a:r>
          </a:p>
        </p:txBody>
      </p:sp>
      <p:sp>
        <p:nvSpPr>
          <p:cNvPr id="2066" name="Oval 9"/>
          <p:cNvSpPr>
            <a:spLocks noChangeArrowheads="1"/>
          </p:cNvSpPr>
          <p:nvPr/>
        </p:nvSpPr>
        <p:spPr bwMode="auto">
          <a:xfrm>
            <a:off x="2809291" y="3270171"/>
            <a:ext cx="1409281" cy="346234"/>
          </a:xfrm>
          <a:prstGeom prst="ellipse">
            <a:avLst/>
          </a:prstGeom>
          <a:gradFill rotWithShape="1">
            <a:gsLst>
              <a:gs pos="0">
                <a:schemeClr val="bg1"/>
              </a:gs>
              <a:gs pos="100000">
                <a:srgbClr val="FFCC00"/>
              </a:gs>
            </a:gsLst>
            <a:path path="shape">
              <a:fillToRect l="50000" t="50000" r="50000" b="50000"/>
            </a:path>
          </a:gradFill>
          <a:ln w="9525" algn="ctr">
            <a:solidFill>
              <a:schemeClr val="tx1"/>
            </a:solidFill>
            <a:round/>
            <a:headEnd/>
            <a:tailEnd/>
          </a:ln>
        </p:spPr>
        <p:txBody>
          <a:bodyPr wrap="none" anchor="ctr">
            <a:spAutoFit/>
          </a:bodyPr>
          <a:lstStyle/>
          <a:p>
            <a:r>
              <a:rPr lang="en-US" altLang="ja-JP" b="0"/>
              <a:t>OpenSearch</a:t>
            </a:r>
          </a:p>
        </p:txBody>
      </p:sp>
      <p:cxnSp>
        <p:nvCxnSpPr>
          <p:cNvPr id="2067" name="AutoShape 10"/>
          <p:cNvCxnSpPr>
            <a:cxnSpLocks noChangeShapeType="1"/>
            <a:stCxn id="788527" idx="0"/>
            <a:endCxn id="2063" idx="2"/>
          </p:cNvCxnSpPr>
          <p:nvPr/>
        </p:nvCxnSpPr>
        <p:spPr bwMode="auto">
          <a:xfrm rot="5400000" flipH="1" flipV="1">
            <a:off x="2809846" y="5098287"/>
            <a:ext cx="645517" cy="72370"/>
          </a:xfrm>
          <a:prstGeom prst="straightConnector1">
            <a:avLst/>
          </a:prstGeom>
          <a:noFill/>
          <a:ln w="19050">
            <a:solidFill>
              <a:srgbClr val="0000FF"/>
            </a:solidFill>
            <a:round/>
            <a:headEnd/>
            <a:tailEnd type="triangle" w="med" len="med"/>
          </a:ln>
        </p:spPr>
      </p:cxnSp>
      <p:cxnSp>
        <p:nvCxnSpPr>
          <p:cNvPr id="2068" name="AutoShape 11"/>
          <p:cNvCxnSpPr>
            <a:cxnSpLocks noChangeShapeType="1"/>
            <a:stCxn id="788516" idx="4"/>
            <a:endCxn id="2064" idx="2"/>
          </p:cNvCxnSpPr>
          <p:nvPr/>
        </p:nvCxnSpPr>
        <p:spPr bwMode="auto">
          <a:xfrm>
            <a:off x="2049463" y="1969105"/>
            <a:ext cx="847313" cy="321658"/>
          </a:xfrm>
          <a:prstGeom prst="straightConnector1">
            <a:avLst/>
          </a:prstGeom>
          <a:noFill/>
          <a:ln w="19050">
            <a:solidFill>
              <a:srgbClr val="FF0101"/>
            </a:solidFill>
            <a:round/>
            <a:headEnd/>
            <a:tailEnd type="triangle" w="med" len="med"/>
          </a:ln>
        </p:spPr>
      </p:cxnSp>
      <p:cxnSp>
        <p:nvCxnSpPr>
          <p:cNvPr id="2069" name="AutoShape 12"/>
          <p:cNvCxnSpPr>
            <a:cxnSpLocks noChangeShapeType="1"/>
            <a:stCxn id="788535" idx="0"/>
            <a:endCxn id="2065" idx="2"/>
          </p:cNvCxnSpPr>
          <p:nvPr/>
        </p:nvCxnSpPr>
        <p:spPr bwMode="auto">
          <a:xfrm rot="5400000" flipH="1" flipV="1">
            <a:off x="2408268" y="2668606"/>
            <a:ext cx="58499" cy="887139"/>
          </a:xfrm>
          <a:prstGeom prst="straightConnector1">
            <a:avLst/>
          </a:prstGeom>
          <a:noFill/>
          <a:ln w="19050">
            <a:solidFill>
              <a:srgbClr val="FF0101"/>
            </a:solidFill>
            <a:round/>
            <a:headEnd/>
            <a:tailEnd type="triangle" w="med" len="med"/>
          </a:ln>
        </p:spPr>
      </p:cxnSp>
      <p:cxnSp>
        <p:nvCxnSpPr>
          <p:cNvPr id="2070" name="AutoShape 13"/>
          <p:cNvCxnSpPr>
            <a:cxnSpLocks noChangeShapeType="1"/>
            <a:stCxn id="788541" idx="2"/>
            <a:endCxn id="2066" idx="2"/>
          </p:cNvCxnSpPr>
          <p:nvPr/>
        </p:nvCxnSpPr>
        <p:spPr bwMode="auto">
          <a:xfrm rot="10800000" flipH="1">
            <a:off x="1938433" y="3443289"/>
            <a:ext cx="870858" cy="428315"/>
          </a:xfrm>
          <a:prstGeom prst="straightConnector1">
            <a:avLst/>
          </a:prstGeom>
          <a:noFill/>
          <a:ln w="19050">
            <a:solidFill>
              <a:srgbClr val="FF0101"/>
            </a:solidFill>
            <a:round/>
            <a:headEnd/>
            <a:tailEnd type="triangle" w="med" len="med"/>
          </a:ln>
        </p:spPr>
      </p:cxnSp>
      <p:cxnSp>
        <p:nvCxnSpPr>
          <p:cNvPr id="2071" name="AutoShape 14"/>
          <p:cNvCxnSpPr>
            <a:cxnSpLocks noChangeShapeType="1"/>
            <a:stCxn id="2063" idx="6"/>
            <a:endCxn id="788504" idx="1"/>
          </p:cNvCxnSpPr>
          <p:nvPr/>
        </p:nvCxnSpPr>
        <p:spPr bwMode="auto">
          <a:xfrm flipV="1">
            <a:off x="4294049" y="4056856"/>
            <a:ext cx="422414" cy="754857"/>
          </a:xfrm>
          <a:prstGeom prst="straightConnector1">
            <a:avLst/>
          </a:prstGeom>
          <a:noFill/>
          <a:ln w="19050">
            <a:solidFill>
              <a:srgbClr val="0000FF"/>
            </a:solidFill>
            <a:round/>
            <a:headEnd/>
            <a:tailEnd type="triangle" w="med" len="med"/>
          </a:ln>
        </p:spPr>
      </p:cxnSp>
      <p:cxnSp>
        <p:nvCxnSpPr>
          <p:cNvPr id="2072" name="AutoShape 15"/>
          <p:cNvCxnSpPr>
            <a:cxnSpLocks noChangeShapeType="1"/>
            <a:stCxn id="2064" idx="6"/>
            <a:endCxn id="788505" idx="1"/>
          </p:cNvCxnSpPr>
          <p:nvPr/>
        </p:nvCxnSpPr>
        <p:spPr bwMode="auto">
          <a:xfrm>
            <a:off x="4213637" y="2290763"/>
            <a:ext cx="718726" cy="151606"/>
          </a:xfrm>
          <a:prstGeom prst="straightConnector1">
            <a:avLst/>
          </a:prstGeom>
          <a:noFill/>
          <a:ln w="19050">
            <a:solidFill>
              <a:srgbClr val="FF0101"/>
            </a:solidFill>
            <a:round/>
            <a:headEnd/>
            <a:tailEnd type="triangle" w="med" len="med"/>
          </a:ln>
        </p:spPr>
      </p:cxnSp>
      <p:cxnSp>
        <p:nvCxnSpPr>
          <p:cNvPr id="2073" name="AutoShape 16"/>
          <p:cNvCxnSpPr>
            <a:cxnSpLocks noChangeShapeType="1"/>
            <a:stCxn id="2065" idx="6"/>
            <a:endCxn id="788505" idx="1"/>
          </p:cNvCxnSpPr>
          <p:nvPr/>
        </p:nvCxnSpPr>
        <p:spPr bwMode="auto">
          <a:xfrm flipV="1">
            <a:off x="4035651" y="2442369"/>
            <a:ext cx="896712" cy="640556"/>
          </a:xfrm>
          <a:prstGeom prst="straightConnector1">
            <a:avLst/>
          </a:prstGeom>
          <a:noFill/>
          <a:ln w="19050">
            <a:solidFill>
              <a:srgbClr val="FF0101"/>
            </a:solidFill>
            <a:round/>
            <a:headEnd/>
            <a:tailEnd type="triangle" w="med" len="med"/>
          </a:ln>
        </p:spPr>
      </p:cxnSp>
      <p:cxnSp>
        <p:nvCxnSpPr>
          <p:cNvPr id="2074" name="AutoShape 17"/>
          <p:cNvCxnSpPr>
            <a:cxnSpLocks noChangeShapeType="1"/>
            <a:stCxn id="2066" idx="6"/>
            <a:endCxn id="788505" idx="1"/>
          </p:cNvCxnSpPr>
          <p:nvPr/>
        </p:nvCxnSpPr>
        <p:spPr bwMode="auto">
          <a:xfrm flipV="1">
            <a:off x="4218572" y="2442369"/>
            <a:ext cx="713791" cy="1000919"/>
          </a:xfrm>
          <a:prstGeom prst="straightConnector1">
            <a:avLst/>
          </a:prstGeom>
          <a:noFill/>
          <a:ln w="19050">
            <a:solidFill>
              <a:srgbClr val="FF0101"/>
            </a:solidFill>
            <a:round/>
            <a:headEnd/>
            <a:tailEnd type="triangle" w="med" len="med"/>
          </a:ln>
        </p:spPr>
      </p:cxnSp>
      <p:sp>
        <p:nvSpPr>
          <p:cNvPr id="2075" name="Oval 18"/>
          <p:cNvSpPr>
            <a:spLocks noChangeArrowheads="1"/>
          </p:cNvSpPr>
          <p:nvPr/>
        </p:nvSpPr>
        <p:spPr bwMode="auto">
          <a:xfrm>
            <a:off x="2521481" y="2551033"/>
            <a:ext cx="956201" cy="346234"/>
          </a:xfrm>
          <a:prstGeom prst="ellipse">
            <a:avLst/>
          </a:prstGeom>
          <a:gradFill rotWithShape="1">
            <a:gsLst>
              <a:gs pos="0">
                <a:schemeClr val="bg1"/>
              </a:gs>
              <a:gs pos="100000">
                <a:srgbClr val="FFCC00"/>
              </a:gs>
            </a:gsLst>
            <a:path path="shape">
              <a:fillToRect l="50000" t="50000" r="50000" b="50000"/>
            </a:path>
          </a:gradFill>
          <a:ln w="9525" algn="ctr">
            <a:solidFill>
              <a:schemeClr val="tx1"/>
            </a:solidFill>
            <a:round/>
            <a:headEnd/>
            <a:tailEnd/>
          </a:ln>
        </p:spPr>
        <p:txBody>
          <a:bodyPr wrap="none" anchor="ctr">
            <a:spAutoFit/>
          </a:bodyPr>
          <a:lstStyle/>
          <a:p>
            <a:r>
              <a:rPr lang="en-US" altLang="ja-JP" b="0"/>
              <a:t>Z39.50</a:t>
            </a:r>
          </a:p>
        </p:txBody>
      </p:sp>
      <p:cxnSp>
        <p:nvCxnSpPr>
          <p:cNvPr id="2076" name="AutoShape 20"/>
          <p:cNvCxnSpPr>
            <a:cxnSpLocks noChangeShapeType="1"/>
            <a:stCxn id="2075" idx="0"/>
            <a:endCxn id="2064" idx="4"/>
          </p:cNvCxnSpPr>
          <p:nvPr/>
        </p:nvCxnSpPr>
        <p:spPr bwMode="auto">
          <a:xfrm rot="5400000" flipH="1" flipV="1">
            <a:off x="3233818" y="2229645"/>
            <a:ext cx="87153" cy="555625"/>
          </a:xfrm>
          <a:prstGeom prst="straightConnector1">
            <a:avLst/>
          </a:prstGeom>
          <a:noFill/>
          <a:ln w="19050">
            <a:solidFill>
              <a:srgbClr val="FF0101"/>
            </a:solidFill>
            <a:round/>
            <a:headEnd/>
            <a:tailEnd type="triangle" w="med" len="med"/>
          </a:ln>
        </p:spPr>
      </p:cxnSp>
      <p:sp>
        <p:nvSpPr>
          <p:cNvPr id="2077" name="Oval 21"/>
          <p:cNvSpPr>
            <a:spLocks noChangeArrowheads="1"/>
          </p:cNvSpPr>
          <p:nvPr/>
        </p:nvSpPr>
        <p:spPr bwMode="auto">
          <a:xfrm>
            <a:off x="3385295" y="4206796"/>
            <a:ext cx="654148" cy="346234"/>
          </a:xfrm>
          <a:prstGeom prst="ellipse">
            <a:avLst/>
          </a:prstGeom>
          <a:gradFill rotWithShape="1">
            <a:gsLst>
              <a:gs pos="0">
                <a:schemeClr val="bg1"/>
              </a:gs>
              <a:gs pos="100000">
                <a:srgbClr val="FFCC00"/>
              </a:gs>
            </a:gsLst>
            <a:path path="shape">
              <a:fillToRect l="50000" t="50000" r="50000" b="50000"/>
            </a:path>
          </a:gradFill>
          <a:ln w="9525" algn="ctr">
            <a:solidFill>
              <a:schemeClr val="tx1"/>
            </a:solidFill>
            <a:round/>
            <a:headEnd/>
            <a:tailEnd/>
          </a:ln>
        </p:spPr>
        <p:txBody>
          <a:bodyPr wrap="none" anchor="ctr">
            <a:spAutoFit/>
          </a:bodyPr>
          <a:lstStyle/>
          <a:p>
            <a:r>
              <a:rPr lang="en-US" altLang="ja-JP" b="0"/>
              <a:t>RSS</a:t>
            </a:r>
          </a:p>
        </p:txBody>
      </p:sp>
      <p:cxnSp>
        <p:nvCxnSpPr>
          <p:cNvPr id="2078" name="AutoShape 22"/>
          <p:cNvCxnSpPr>
            <a:cxnSpLocks noChangeShapeType="1"/>
            <a:stCxn id="788547" idx="0"/>
            <a:endCxn id="2077" idx="2"/>
          </p:cNvCxnSpPr>
          <p:nvPr/>
        </p:nvCxnSpPr>
        <p:spPr bwMode="auto">
          <a:xfrm rot="5400000" flipH="1" flipV="1">
            <a:off x="2660372" y="3713490"/>
            <a:ext cx="58499" cy="1391347"/>
          </a:xfrm>
          <a:prstGeom prst="straightConnector1">
            <a:avLst/>
          </a:prstGeom>
          <a:noFill/>
          <a:ln w="19050">
            <a:solidFill>
              <a:srgbClr val="0000FF"/>
            </a:solidFill>
            <a:round/>
            <a:headEnd/>
            <a:tailEnd type="triangle" w="med" len="med"/>
          </a:ln>
        </p:spPr>
      </p:cxnSp>
      <p:cxnSp>
        <p:nvCxnSpPr>
          <p:cNvPr id="2079" name="AutoShape 23"/>
          <p:cNvCxnSpPr>
            <a:cxnSpLocks noChangeShapeType="1"/>
            <a:stCxn id="2077" idx="6"/>
            <a:endCxn id="788504" idx="1"/>
          </p:cNvCxnSpPr>
          <p:nvPr/>
        </p:nvCxnSpPr>
        <p:spPr bwMode="auto">
          <a:xfrm flipV="1">
            <a:off x="4039443" y="4056856"/>
            <a:ext cx="677020" cy="323057"/>
          </a:xfrm>
          <a:prstGeom prst="straightConnector1">
            <a:avLst/>
          </a:prstGeom>
          <a:noFill/>
          <a:ln w="19050">
            <a:solidFill>
              <a:srgbClr val="0000FF"/>
            </a:solidFill>
            <a:round/>
            <a:headEnd/>
            <a:tailEnd type="triangle" w="med" len="med"/>
          </a:ln>
        </p:spPr>
      </p:cxnSp>
      <p:sp>
        <p:nvSpPr>
          <p:cNvPr id="788504" name="AutoShape 24"/>
          <p:cNvSpPr>
            <a:spLocks noChangeArrowheads="1"/>
          </p:cNvSpPr>
          <p:nvPr/>
        </p:nvSpPr>
        <p:spPr bwMode="auto">
          <a:xfrm>
            <a:off x="4716463" y="3801467"/>
            <a:ext cx="1370012" cy="510778"/>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a:solidFill>
                  <a:schemeClr val="accent2"/>
                </a:solidFill>
              </a:rPr>
              <a:t>メタデータ</a:t>
            </a:r>
            <a:br>
              <a:rPr lang="ja-JP" altLang="en-US" sz="1200">
                <a:solidFill>
                  <a:schemeClr val="accent2"/>
                </a:solidFill>
              </a:rPr>
            </a:br>
            <a:r>
              <a:rPr lang="ja-JP" altLang="en-US" sz="1200">
                <a:solidFill>
                  <a:schemeClr val="accent2"/>
                </a:solidFill>
              </a:rPr>
              <a:t>ハーベスト機能</a:t>
            </a:r>
          </a:p>
        </p:txBody>
      </p:sp>
      <p:sp>
        <p:nvSpPr>
          <p:cNvPr id="788505" name="AutoShape 25"/>
          <p:cNvSpPr>
            <a:spLocks noChangeArrowheads="1"/>
          </p:cNvSpPr>
          <p:nvPr/>
        </p:nvSpPr>
        <p:spPr bwMode="auto">
          <a:xfrm>
            <a:off x="4932363" y="2289135"/>
            <a:ext cx="1349375"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a:solidFill>
                  <a:schemeClr val="accent2"/>
                </a:solidFill>
              </a:rPr>
              <a:t>横断検索機能</a:t>
            </a:r>
          </a:p>
        </p:txBody>
      </p:sp>
      <p:sp>
        <p:nvSpPr>
          <p:cNvPr id="788506" name="AutoShape 26"/>
          <p:cNvSpPr>
            <a:spLocks noChangeArrowheads="1"/>
          </p:cNvSpPr>
          <p:nvPr/>
        </p:nvSpPr>
        <p:spPr bwMode="auto">
          <a:xfrm>
            <a:off x="6877050" y="2709863"/>
            <a:ext cx="792163" cy="503237"/>
          </a:xfrm>
          <a:prstGeom prst="can">
            <a:avLst>
              <a:gd name="adj" fmla="val 25000"/>
            </a:avLst>
          </a:prstGeom>
          <a:gradFill rotWithShape="1">
            <a:gsLst>
              <a:gs pos="0">
                <a:srgbClr val="33CCCC">
                  <a:gamma/>
                  <a:tint val="0"/>
                  <a:invGamma/>
                </a:srgbClr>
              </a:gs>
              <a:gs pos="100000">
                <a:srgbClr val="33CCCC"/>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r>
              <a:rPr lang="ja-JP" altLang="en-US" sz="1200" b="0"/>
              <a:t>全文</a:t>
            </a:r>
          </a:p>
          <a:p>
            <a:pPr>
              <a:defRPr/>
            </a:pPr>
            <a:r>
              <a:rPr lang="ja-JP" altLang="en-US" sz="1200" b="0"/>
              <a:t>インデックス</a:t>
            </a:r>
            <a:endParaRPr lang="ja-JP" altLang="en-US" sz="800" b="0"/>
          </a:p>
        </p:txBody>
      </p:sp>
      <p:sp>
        <p:nvSpPr>
          <p:cNvPr id="788507" name="AutoShape 27"/>
          <p:cNvSpPr>
            <a:spLocks noChangeArrowheads="1"/>
          </p:cNvSpPr>
          <p:nvPr/>
        </p:nvSpPr>
        <p:spPr bwMode="auto">
          <a:xfrm>
            <a:off x="6948488" y="5157788"/>
            <a:ext cx="792162" cy="503237"/>
          </a:xfrm>
          <a:prstGeom prst="can">
            <a:avLst>
              <a:gd name="adj" fmla="val 25000"/>
            </a:avLst>
          </a:prstGeom>
          <a:gradFill rotWithShape="1">
            <a:gsLst>
              <a:gs pos="0">
                <a:srgbClr val="33CCCC">
                  <a:gamma/>
                  <a:tint val="0"/>
                  <a:invGamma/>
                </a:srgbClr>
              </a:gs>
              <a:gs pos="100000">
                <a:srgbClr val="33CCCC"/>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r>
              <a:rPr lang="ja-JP" altLang="en-US" sz="1200" b="0"/>
              <a:t>連想検索</a:t>
            </a:r>
          </a:p>
          <a:p>
            <a:pPr>
              <a:defRPr/>
            </a:pPr>
            <a:r>
              <a:rPr lang="ja-JP" altLang="en-US" sz="1200" b="0"/>
              <a:t>インデックス</a:t>
            </a:r>
            <a:endParaRPr lang="ja-JP" altLang="en-US" sz="800" b="0"/>
          </a:p>
        </p:txBody>
      </p:sp>
      <p:sp>
        <p:nvSpPr>
          <p:cNvPr id="788508" name="AutoShape 28"/>
          <p:cNvSpPr>
            <a:spLocks noChangeArrowheads="1"/>
          </p:cNvSpPr>
          <p:nvPr/>
        </p:nvSpPr>
        <p:spPr bwMode="auto">
          <a:xfrm>
            <a:off x="6732588" y="2146260"/>
            <a:ext cx="996950"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a:solidFill>
                  <a:schemeClr val="accent2"/>
                </a:solidFill>
              </a:rPr>
              <a:t>全文検索</a:t>
            </a:r>
          </a:p>
        </p:txBody>
      </p:sp>
      <p:sp>
        <p:nvSpPr>
          <p:cNvPr id="788509" name="AutoShape 29"/>
          <p:cNvSpPr>
            <a:spLocks noChangeArrowheads="1"/>
          </p:cNvSpPr>
          <p:nvPr/>
        </p:nvSpPr>
        <p:spPr bwMode="auto">
          <a:xfrm>
            <a:off x="6804025" y="4665623"/>
            <a:ext cx="996950"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a:solidFill>
                  <a:schemeClr val="accent2"/>
                </a:solidFill>
              </a:rPr>
              <a:t>連想検索</a:t>
            </a:r>
          </a:p>
        </p:txBody>
      </p:sp>
      <p:sp>
        <p:nvSpPr>
          <p:cNvPr id="788510" name="AutoShape 30"/>
          <p:cNvSpPr>
            <a:spLocks noChangeArrowheads="1"/>
          </p:cNvSpPr>
          <p:nvPr/>
        </p:nvSpPr>
        <p:spPr bwMode="auto">
          <a:xfrm>
            <a:off x="7885113" y="1569442"/>
            <a:ext cx="1017587" cy="510778"/>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a:solidFill>
                  <a:schemeClr val="accent2"/>
                </a:solidFill>
              </a:rPr>
              <a:t>統合検索</a:t>
            </a:r>
          </a:p>
          <a:p>
            <a:pPr>
              <a:defRPr/>
            </a:pPr>
            <a:r>
              <a:rPr lang="ja-JP" altLang="en-US" sz="1200">
                <a:solidFill>
                  <a:schemeClr val="accent2"/>
                </a:solidFill>
              </a:rPr>
              <a:t>機能</a:t>
            </a:r>
          </a:p>
        </p:txBody>
      </p:sp>
      <p:sp>
        <p:nvSpPr>
          <p:cNvPr id="788511" name="AutoShape 31"/>
          <p:cNvSpPr>
            <a:spLocks noChangeArrowheads="1"/>
          </p:cNvSpPr>
          <p:nvPr/>
        </p:nvSpPr>
        <p:spPr bwMode="auto">
          <a:xfrm>
            <a:off x="5364163" y="4652963"/>
            <a:ext cx="792162" cy="503237"/>
          </a:xfrm>
          <a:prstGeom prst="can">
            <a:avLst>
              <a:gd name="adj" fmla="val 25000"/>
            </a:avLst>
          </a:prstGeom>
          <a:gradFill rotWithShape="1">
            <a:gsLst>
              <a:gs pos="0">
                <a:srgbClr val="33CCCC">
                  <a:gamma/>
                  <a:tint val="0"/>
                  <a:invGamma/>
                </a:srgbClr>
              </a:gs>
              <a:gs pos="100000">
                <a:srgbClr val="33CCCC"/>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r>
              <a:rPr lang="ja-JP" altLang="en-US" sz="1200" b="0"/>
              <a:t>メタデータ</a:t>
            </a:r>
          </a:p>
          <a:p>
            <a:pPr>
              <a:defRPr/>
            </a:pPr>
            <a:r>
              <a:rPr lang="en-US" altLang="ja-JP" sz="1200" b="0"/>
              <a:t>DB</a:t>
            </a:r>
            <a:endParaRPr lang="en-US" altLang="ja-JP" sz="800" b="0"/>
          </a:p>
        </p:txBody>
      </p:sp>
      <p:grpSp>
        <p:nvGrpSpPr>
          <p:cNvPr id="2088" name="Group 32"/>
          <p:cNvGrpSpPr>
            <a:grpSpLocks/>
          </p:cNvGrpSpPr>
          <p:nvPr/>
        </p:nvGrpSpPr>
        <p:grpSpPr bwMode="auto">
          <a:xfrm>
            <a:off x="1546225" y="1628775"/>
            <a:ext cx="503238" cy="576263"/>
            <a:chOff x="2200" y="2478"/>
            <a:chExt cx="349" cy="276"/>
          </a:xfrm>
        </p:grpSpPr>
        <p:grpSp>
          <p:nvGrpSpPr>
            <p:cNvPr id="2150" name="Group 33"/>
            <p:cNvGrpSpPr>
              <a:grpSpLocks/>
            </p:cNvGrpSpPr>
            <p:nvPr/>
          </p:nvGrpSpPr>
          <p:grpSpPr bwMode="auto">
            <a:xfrm>
              <a:off x="2200" y="2478"/>
              <a:ext cx="266" cy="276"/>
              <a:chOff x="2296" y="1071"/>
              <a:chExt cx="266" cy="276"/>
            </a:xfrm>
          </p:grpSpPr>
          <p:graphicFrame>
            <p:nvGraphicFramePr>
              <p:cNvPr id="2057" name="Object 34"/>
              <p:cNvGraphicFramePr>
                <a:graphicFrameLocks noChangeAspect="1"/>
              </p:cNvGraphicFramePr>
              <p:nvPr/>
            </p:nvGraphicFramePr>
            <p:xfrm>
              <a:off x="2296" y="1071"/>
              <a:ext cx="216" cy="276"/>
            </p:xfrm>
            <a:graphic>
              <a:graphicData uri="http://schemas.openxmlformats.org/presentationml/2006/ole">
                <p:oleObj spid="_x0000_s2057" name="Visio" r:id="rId4" imgW="738530" imgH="941222" progId="Visio.Drawing.11">
                  <p:embed/>
                </p:oleObj>
              </a:graphicData>
            </a:graphic>
          </p:graphicFrame>
          <p:sp>
            <p:nvSpPr>
              <p:cNvPr id="788515" name="AutoShape 35"/>
              <p:cNvSpPr>
                <a:spLocks noChangeArrowheads="1"/>
              </p:cNvSpPr>
              <p:nvPr/>
            </p:nvSpPr>
            <p:spPr bwMode="auto">
              <a:xfrm>
                <a:off x="2472" y="1161"/>
                <a:ext cx="90" cy="137"/>
              </a:xfrm>
              <a:prstGeom prst="can">
                <a:avLst>
                  <a:gd name="adj" fmla="val 38056"/>
                </a:avLst>
              </a:prstGeom>
              <a:gradFill rotWithShape="1">
                <a:gsLst>
                  <a:gs pos="0">
                    <a:srgbClr val="FF3300"/>
                  </a:gs>
                  <a:gs pos="50000">
                    <a:schemeClr val="bg1"/>
                  </a:gs>
                  <a:gs pos="100000">
                    <a:srgbClr val="FF3300"/>
                  </a:gs>
                </a:gsLst>
                <a:lin ang="0" scaled="1"/>
              </a:gradFill>
              <a:ln w="12700">
                <a:noFill/>
                <a:round/>
                <a:headEnd/>
                <a:tailEnd/>
              </a:ln>
              <a:effectLst/>
            </p:spPr>
            <p:txBody>
              <a:bodyPr wrap="none" anchor="ctr"/>
              <a:lstStyle/>
              <a:p>
                <a:pPr>
                  <a:defRPr/>
                </a:pPr>
                <a:endParaRPr lang="ja-JP" altLang="en-US"/>
              </a:p>
            </p:txBody>
          </p:sp>
        </p:grpSp>
        <p:sp>
          <p:nvSpPr>
            <p:cNvPr id="788516" name="AutoShape 36"/>
            <p:cNvSpPr>
              <a:spLocks noChangeArrowheads="1"/>
            </p:cNvSpPr>
            <p:nvPr/>
          </p:nvSpPr>
          <p:spPr bwMode="auto">
            <a:xfrm>
              <a:off x="2472" y="2568"/>
              <a:ext cx="77" cy="146"/>
            </a:xfrm>
            <a:prstGeom prst="can">
              <a:avLst>
                <a:gd name="adj" fmla="val 47403"/>
              </a:avLst>
            </a:prstGeom>
            <a:gradFill rotWithShape="1">
              <a:gsLst>
                <a:gs pos="0">
                  <a:srgbClr val="0000FF"/>
                </a:gs>
                <a:gs pos="50000">
                  <a:schemeClr val="bg1"/>
                </a:gs>
                <a:gs pos="100000">
                  <a:srgbClr val="0000FF"/>
                </a:gs>
              </a:gsLst>
              <a:lin ang="0" scaled="1"/>
            </a:gradFill>
            <a:ln w="12700">
              <a:noFill/>
              <a:round/>
              <a:headEnd/>
              <a:tailEnd/>
            </a:ln>
            <a:effectLst/>
          </p:spPr>
          <p:txBody>
            <a:bodyPr wrap="none" anchor="ctr"/>
            <a:lstStyle/>
            <a:p>
              <a:pPr>
                <a:defRPr/>
              </a:pPr>
              <a:endParaRPr lang="ja-JP" altLang="en-US"/>
            </a:p>
          </p:txBody>
        </p:sp>
      </p:grpSp>
      <p:grpSp>
        <p:nvGrpSpPr>
          <p:cNvPr id="2089" name="Group 37"/>
          <p:cNvGrpSpPr>
            <a:grpSpLocks/>
          </p:cNvGrpSpPr>
          <p:nvPr/>
        </p:nvGrpSpPr>
        <p:grpSpPr bwMode="auto">
          <a:xfrm>
            <a:off x="1546225" y="2276475"/>
            <a:ext cx="503238" cy="503238"/>
            <a:chOff x="2200" y="2478"/>
            <a:chExt cx="349" cy="276"/>
          </a:xfrm>
        </p:grpSpPr>
        <p:grpSp>
          <p:nvGrpSpPr>
            <p:cNvPr id="2147" name="Group 38"/>
            <p:cNvGrpSpPr>
              <a:grpSpLocks/>
            </p:cNvGrpSpPr>
            <p:nvPr/>
          </p:nvGrpSpPr>
          <p:grpSpPr bwMode="auto">
            <a:xfrm>
              <a:off x="2200" y="2478"/>
              <a:ext cx="266" cy="276"/>
              <a:chOff x="2296" y="1071"/>
              <a:chExt cx="266" cy="276"/>
            </a:xfrm>
          </p:grpSpPr>
          <p:graphicFrame>
            <p:nvGraphicFramePr>
              <p:cNvPr id="2056" name="Object 39"/>
              <p:cNvGraphicFramePr>
                <a:graphicFrameLocks noChangeAspect="1"/>
              </p:cNvGraphicFramePr>
              <p:nvPr/>
            </p:nvGraphicFramePr>
            <p:xfrm>
              <a:off x="2296" y="1071"/>
              <a:ext cx="216" cy="276"/>
            </p:xfrm>
            <a:graphic>
              <a:graphicData uri="http://schemas.openxmlformats.org/presentationml/2006/ole">
                <p:oleObj spid="_x0000_s2056" name="Visio" r:id="rId5" imgW="738530" imgH="941222" progId="Visio.Drawing.11">
                  <p:embed/>
                </p:oleObj>
              </a:graphicData>
            </a:graphic>
          </p:graphicFrame>
          <p:sp>
            <p:nvSpPr>
              <p:cNvPr id="788520" name="AutoShape 40"/>
              <p:cNvSpPr>
                <a:spLocks noChangeArrowheads="1"/>
              </p:cNvSpPr>
              <p:nvPr/>
            </p:nvSpPr>
            <p:spPr bwMode="auto">
              <a:xfrm>
                <a:off x="2472" y="1162"/>
                <a:ext cx="90" cy="138"/>
              </a:xfrm>
              <a:prstGeom prst="can">
                <a:avLst>
                  <a:gd name="adj" fmla="val 38056"/>
                </a:avLst>
              </a:prstGeom>
              <a:gradFill rotWithShape="1">
                <a:gsLst>
                  <a:gs pos="0">
                    <a:srgbClr val="FF3300"/>
                  </a:gs>
                  <a:gs pos="50000">
                    <a:schemeClr val="bg1"/>
                  </a:gs>
                  <a:gs pos="100000">
                    <a:srgbClr val="FF3300"/>
                  </a:gs>
                </a:gsLst>
                <a:lin ang="0" scaled="1"/>
              </a:gradFill>
              <a:ln w="12700">
                <a:noFill/>
                <a:round/>
                <a:headEnd/>
                <a:tailEnd/>
              </a:ln>
              <a:effectLst/>
            </p:spPr>
            <p:txBody>
              <a:bodyPr wrap="none" anchor="ctr"/>
              <a:lstStyle/>
              <a:p>
                <a:pPr>
                  <a:defRPr/>
                </a:pPr>
                <a:endParaRPr lang="ja-JP" altLang="en-US"/>
              </a:p>
            </p:txBody>
          </p:sp>
        </p:grpSp>
        <p:sp>
          <p:nvSpPr>
            <p:cNvPr id="788521" name="AutoShape 41"/>
            <p:cNvSpPr>
              <a:spLocks noChangeArrowheads="1"/>
            </p:cNvSpPr>
            <p:nvPr/>
          </p:nvSpPr>
          <p:spPr bwMode="auto">
            <a:xfrm>
              <a:off x="2472" y="2568"/>
              <a:ext cx="77" cy="146"/>
            </a:xfrm>
            <a:prstGeom prst="can">
              <a:avLst>
                <a:gd name="adj" fmla="val 47403"/>
              </a:avLst>
            </a:prstGeom>
            <a:gradFill rotWithShape="1">
              <a:gsLst>
                <a:gs pos="0">
                  <a:srgbClr val="0000FF"/>
                </a:gs>
                <a:gs pos="50000">
                  <a:schemeClr val="bg1"/>
                </a:gs>
                <a:gs pos="100000">
                  <a:srgbClr val="0000FF"/>
                </a:gs>
              </a:gsLst>
              <a:lin ang="0" scaled="1"/>
            </a:gradFill>
            <a:ln w="12700">
              <a:noFill/>
              <a:round/>
              <a:headEnd/>
              <a:tailEnd/>
            </a:ln>
            <a:effectLst/>
          </p:spPr>
          <p:txBody>
            <a:bodyPr wrap="none" anchor="ctr"/>
            <a:lstStyle/>
            <a:p>
              <a:pPr>
                <a:defRPr/>
              </a:pPr>
              <a:endParaRPr lang="ja-JP" altLang="en-US"/>
            </a:p>
          </p:txBody>
        </p:sp>
      </p:grpSp>
      <p:grpSp>
        <p:nvGrpSpPr>
          <p:cNvPr id="2090" name="Group 42"/>
          <p:cNvGrpSpPr>
            <a:grpSpLocks/>
          </p:cNvGrpSpPr>
          <p:nvPr/>
        </p:nvGrpSpPr>
        <p:grpSpPr bwMode="auto">
          <a:xfrm>
            <a:off x="1546225" y="4868863"/>
            <a:ext cx="504825" cy="503237"/>
            <a:chOff x="2200" y="2478"/>
            <a:chExt cx="349" cy="276"/>
          </a:xfrm>
        </p:grpSpPr>
        <p:grpSp>
          <p:nvGrpSpPr>
            <p:cNvPr id="2144" name="Group 43"/>
            <p:cNvGrpSpPr>
              <a:grpSpLocks/>
            </p:cNvGrpSpPr>
            <p:nvPr/>
          </p:nvGrpSpPr>
          <p:grpSpPr bwMode="auto">
            <a:xfrm>
              <a:off x="2200" y="2478"/>
              <a:ext cx="266" cy="276"/>
              <a:chOff x="2296" y="1071"/>
              <a:chExt cx="266" cy="276"/>
            </a:xfrm>
          </p:grpSpPr>
          <p:graphicFrame>
            <p:nvGraphicFramePr>
              <p:cNvPr id="2055" name="Object 44"/>
              <p:cNvGraphicFramePr>
                <a:graphicFrameLocks noChangeAspect="1"/>
              </p:cNvGraphicFramePr>
              <p:nvPr/>
            </p:nvGraphicFramePr>
            <p:xfrm>
              <a:off x="2296" y="1071"/>
              <a:ext cx="216" cy="276"/>
            </p:xfrm>
            <a:graphic>
              <a:graphicData uri="http://schemas.openxmlformats.org/presentationml/2006/ole">
                <p:oleObj spid="_x0000_s2055" name="Visio" r:id="rId6" imgW="738530" imgH="941222" progId="Visio.Drawing.11">
                  <p:embed/>
                </p:oleObj>
              </a:graphicData>
            </a:graphic>
          </p:graphicFrame>
          <p:sp>
            <p:nvSpPr>
              <p:cNvPr id="788525" name="AutoShape 45"/>
              <p:cNvSpPr>
                <a:spLocks noChangeArrowheads="1"/>
              </p:cNvSpPr>
              <p:nvPr/>
            </p:nvSpPr>
            <p:spPr bwMode="auto">
              <a:xfrm>
                <a:off x="2472" y="1162"/>
                <a:ext cx="90" cy="138"/>
              </a:xfrm>
              <a:prstGeom prst="can">
                <a:avLst>
                  <a:gd name="adj" fmla="val 38056"/>
                </a:avLst>
              </a:prstGeom>
              <a:gradFill rotWithShape="1">
                <a:gsLst>
                  <a:gs pos="0">
                    <a:srgbClr val="FF3300"/>
                  </a:gs>
                  <a:gs pos="50000">
                    <a:schemeClr val="bg1"/>
                  </a:gs>
                  <a:gs pos="100000">
                    <a:srgbClr val="FF3300"/>
                  </a:gs>
                </a:gsLst>
                <a:lin ang="0" scaled="1"/>
              </a:gradFill>
              <a:ln w="12700">
                <a:noFill/>
                <a:round/>
                <a:headEnd/>
                <a:tailEnd/>
              </a:ln>
              <a:effectLst/>
            </p:spPr>
            <p:txBody>
              <a:bodyPr wrap="none" anchor="ctr"/>
              <a:lstStyle/>
              <a:p>
                <a:pPr>
                  <a:defRPr/>
                </a:pPr>
                <a:endParaRPr lang="ja-JP" altLang="en-US"/>
              </a:p>
            </p:txBody>
          </p:sp>
        </p:grpSp>
        <p:sp>
          <p:nvSpPr>
            <p:cNvPr id="788526" name="AutoShape 46"/>
            <p:cNvSpPr>
              <a:spLocks noChangeArrowheads="1"/>
            </p:cNvSpPr>
            <p:nvPr/>
          </p:nvSpPr>
          <p:spPr bwMode="auto">
            <a:xfrm>
              <a:off x="2472" y="2568"/>
              <a:ext cx="77" cy="146"/>
            </a:xfrm>
            <a:prstGeom prst="can">
              <a:avLst>
                <a:gd name="adj" fmla="val 47403"/>
              </a:avLst>
            </a:prstGeom>
            <a:gradFill rotWithShape="1">
              <a:gsLst>
                <a:gs pos="0">
                  <a:srgbClr val="0000FF"/>
                </a:gs>
                <a:gs pos="50000">
                  <a:schemeClr val="bg1"/>
                </a:gs>
                <a:gs pos="100000">
                  <a:srgbClr val="0000FF"/>
                </a:gs>
              </a:gsLst>
              <a:lin ang="0" scaled="1"/>
            </a:gradFill>
            <a:ln w="12700">
              <a:noFill/>
              <a:round/>
              <a:headEnd/>
              <a:tailEnd/>
            </a:ln>
            <a:effectLst/>
          </p:spPr>
          <p:txBody>
            <a:bodyPr wrap="none" anchor="ctr"/>
            <a:lstStyle/>
            <a:p>
              <a:pPr>
                <a:defRPr/>
              </a:pPr>
              <a:endParaRPr lang="ja-JP" altLang="en-US"/>
            </a:p>
          </p:txBody>
        </p:sp>
      </p:grpSp>
      <p:sp>
        <p:nvSpPr>
          <p:cNvPr id="788527" name="AutoShape 47"/>
          <p:cNvSpPr>
            <a:spLocks noChangeArrowheads="1"/>
          </p:cNvSpPr>
          <p:nvPr/>
        </p:nvSpPr>
        <p:spPr bwMode="auto">
          <a:xfrm>
            <a:off x="2411413" y="5457230"/>
            <a:ext cx="1370012" cy="510778"/>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a:solidFill>
                  <a:schemeClr val="accent2"/>
                </a:solidFill>
              </a:rPr>
              <a:t>仮データプロバイダ機能</a:t>
            </a:r>
          </a:p>
        </p:txBody>
      </p:sp>
      <p:sp>
        <p:nvSpPr>
          <p:cNvPr id="788528" name="AutoShape 48"/>
          <p:cNvSpPr>
            <a:spLocks noChangeArrowheads="1"/>
          </p:cNvSpPr>
          <p:nvPr/>
        </p:nvSpPr>
        <p:spPr bwMode="auto">
          <a:xfrm>
            <a:off x="3276600" y="6165850"/>
            <a:ext cx="792163" cy="503238"/>
          </a:xfrm>
          <a:prstGeom prst="can">
            <a:avLst>
              <a:gd name="adj" fmla="val 25000"/>
            </a:avLst>
          </a:prstGeom>
          <a:gradFill rotWithShape="1">
            <a:gsLst>
              <a:gs pos="0">
                <a:srgbClr val="33CCCC">
                  <a:gamma/>
                  <a:tint val="0"/>
                  <a:invGamma/>
                </a:srgbClr>
              </a:gs>
              <a:gs pos="100000">
                <a:srgbClr val="33CCCC"/>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r>
              <a:rPr lang="ja-JP" altLang="en-US" sz="1200" b="0"/>
              <a:t>メタデータ</a:t>
            </a:r>
          </a:p>
          <a:p>
            <a:pPr>
              <a:defRPr/>
            </a:pPr>
            <a:r>
              <a:rPr lang="ja-JP" altLang="en-US" sz="1200" b="0"/>
              <a:t>仮</a:t>
            </a:r>
            <a:r>
              <a:rPr lang="en-US" altLang="ja-JP" sz="1200" b="0"/>
              <a:t>DB</a:t>
            </a:r>
            <a:endParaRPr lang="en-US" altLang="ja-JP" sz="800" b="0"/>
          </a:p>
        </p:txBody>
      </p:sp>
      <p:cxnSp>
        <p:nvCxnSpPr>
          <p:cNvPr id="2093" name="AutoShape 49"/>
          <p:cNvCxnSpPr>
            <a:cxnSpLocks noChangeShapeType="1"/>
            <a:stCxn id="788526" idx="4"/>
            <a:endCxn id="2063" idx="2"/>
          </p:cNvCxnSpPr>
          <p:nvPr/>
        </p:nvCxnSpPr>
        <p:spPr bwMode="auto">
          <a:xfrm flipV="1">
            <a:off x="2051050" y="4811713"/>
            <a:ext cx="1117739" cy="354352"/>
          </a:xfrm>
          <a:prstGeom prst="straightConnector1">
            <a:avLst/>
          </a:prstGeom>
          <a:noFill/>
          <a:ln w="19050">
            <a:solidFill>
              <a:srgbClr val="0000FF"/>
            </a:solidFill>
            <a:round/>
            <a:headEnd/>
            <a:tailEnd type="triangle" w="med" len="med"/>
          </a:ln>
        </p:spPr>
      </p:cxnSp>
      <p:cxnSp>
        <p:nvCxnSpPr>
          <p:cNvPr id="2094" name="AutoShape 50"/>
          <p:cNvCxnSpPr>
            <a:cxnSpLocks noChangeShapeType="1"/>
            <a:stCxn id="788552" idx="4"/>
            <a:endCxn id="788527" idx="1"/>
          </p:cNvCxnSpPr>
          <p:nvPr/>
        </p:nvCxnSpPr>
        <p:spPr bwMode="auto">
          <a:xfrm flipV="1">
            <a:off x="2051050" y="5712619"/>
            <a:ext cx="360363" cy="101146"/>
          </a:xfrm>
          <a:prstGeom prst="straightConnector1">
            <a:avLst/>
          </a:prstGeom>
          <a:noFill/>
          <a:ln w="19050">
            <a:solidFill>
              <a:srgbClr val="0000FF"/>
            </a:solidFill>
            <a:round/>
            <a:headEnd/>
            <a:tailEnd type="triangle" w="med" len="med"/>
          </a:ln>
        </p:spPr>
      </p:cxnSp>
      <p:grpSp>
        <p:nvGrpSpPr>
          <p:cNvPr id="2095" name="Group 51"/>
          <p:cNvGrpSpPr>
            <a:grpSpLocks/>
          </p:cNvGrpSpPr>
          <p:nvPr/>
        </p:nvGrpSpPr>
        <p:grpSpPr bwMode="auto">
          <a:xfrm>
            <a:off x="1546225" y="2924175"/>
            <a:ext cx="503238" cy="504825"/>
            <a:chOff x="2200" y="2478"/>
            <a:chExt cx="349" cy="276"/>
          </a:xfrm>
        </p:grpSpPr>
        <p:grpSp>
          <p:nvGrpSpPr>
            <p:cNvPr id="2141" name="Group 52"/>
            <p:cNvGrpSpPr>
              <a:grpSpLocks/>
            </p:cNvGrpSpPr>
            <p:nvPr/>
          </p:nvGrpSpPr>
          <p:grpSpPr bwMode="auto">
            <a:xfrm>
              <a:off x="2200" y="2478"/>
              <a:ext cx="266" cy="276"/>
              <a:chOff x="2296" y="1071"/>
              <a:chExt cx="266" cy="276"/>
            </a:xfrm>
          </p:grpSpPr>
          <p:graphicFrame>
            <p:nvGraphicFramePr>
              <p:cNvPr id="2054" name="Object 53"/>
              <p:cNvGraphicFramePr>
                <a:graphicFrameLocks noChangeAspect="1"/>
              </p:cNvGraphicFramePr>
              <p:nvPr/>
            </p:nvGraphicFramePr>
            <p:xfrm>
              <a:off x="2296" y="1071"/>
              <a:ext cx="216" cy="276"/>
            </p:xfrm>
            <a:graphic>
              <a:graphicData uri="http://schemas.openxmlformats.org/presentationml/2006/ole">
                <p:oleObj spid="_x0000_s2054" name="Visio" r:id="rId7" imgW="738530" imgH="941222" progId="Visio.Drawing.11">
                  <p:embed/>
                </p:oleObj>
              </a:graphicData>
            </a:graphic>
          </p:graphicFrame>
          <p:sp>
            <p:nvSpPr>
              <p:cNvPr id="788534" name="AutoShape 54"/>
              <p:cNvSpPr>
                <a:spLocks noChangeArrowheads="1"/>
              </p:cNvSpPr>
              <p:nvPr/>
            </p:nvSpPr>
            <p:spPr bwMode="auto">
              <a:xfrm>
                <a:off x="2472" y="1162"/>
                <a:ext cx="90" cy="137"/>
              </a:xfrm>
              <a:prstGeom prst="can">
                <a:avLst>
                  <a:gd name="adj" fmla="val 38056"/>
                </a:avLst>
              </a:prstGeom>
              <a:gradFill rotWithShape="1">
                <a:gsLst>
                  <a:gs pos="0">
                    <a:srgbClr val="FF3300"/>
                  </a:gs>
                  <a:gs pos="50000">
                    <a:schemeClr val="bg1"/>
                  </a:gs>
                  <a:gs pos="100000">
                    <a:srgbClr val="FF3300"/>
                  </a:gs>
                </a:gsLst>
                <a:lin ang="0" scaled="1"/>
              </a:gradFill>
              <a:ln w="12700">
                <a:noFill/>
                <a:round/>
                <a:headEnd/>
                <a:tailEnd/>
              </a:ln>
              <a:effectLst/>
            </p:spPr>
            <p:txBody>
              <a:bodyPr wrap="none" anchor="ctr"/>
              <a:lstStyle/>
              <a:p>
                <a:pPr>
                  <a:defRPr/>
                </a:pPr>
                <a:endParaRPr lang="ja-JP" altLang="en-US"/>
              </a:p>
            </p:txBody>
          </p:sp>
        </p:grpSp>
        <p:sp>
          <p:nvSpPr>
            <p:cNvPr id="788535" name="AutoShape 55"/>
            <p:cNvSpPr>
              <a:spLocks noChangeArrowheads="1"/>
            </p:cNvSpPr>
            <p:nvPr/>
          </p:nvSpPr>
          <p:spPr bwMode="auto">
            <a:xfrm>
              <a:off x="2472" y="2568"/>
              <a:ext cx="77" cy="146"/>
            </a:xfrm>
            <a:prstGeom prst="can">
              <a:avLst>
                <a:gd name="adj" fmla="val 47403"/>
              </a:avLst>
            </a:prstGeom>
            <a:gradFill rotWithShape="1">
              <a:gsLst>
                <a:gs pos="0">
                  <a:srgbClr val="0000FF"/>
                </a:gs>
                <a:gs pos="50000">
                  <a:schemeClr val="bg1"/>
                </a:gs>
                <a:gs pos="100000">
                  <a:srgbClr val="0000FF"/>
                </a:gs>
              </a:gsLst>
              <a:lin ang="0" scaled="1"/>
            </a:gradFill>
            <a:ln w="12700">
              <a:noFill/>
              <a:round/>
              <a:headEnd/>
              <a:tailEnd/>
            </a:ln>
            <a:effectLst/>
          </p:spPr>
          <p:txBody>
            <a:bodyPr wrap="none" anchor="ctr"/>
            <a:lstStyle/>
            <a:p>
              <a:pPr>
                <a:defRPr/>
              </a:pPr>
              <a:endParaRPr lang="ja-JP" altLang="en-US"/>
            </a:p>
          </p:txBody>
        </p:sp>
      </p:grpSp>
      <p:cxnSp>
        <p:nvCxnSpPr>
          <p:cNvPr id="2096" name="AutoShape 56"/>
          <p:cNvCxnSpPr>
            <a:cxnSpLocks noChangeShapeType="1"/>
            <a:stCxn id="788521" idx="0"/>
            <a:endCxn id="2075" idx="2"/>
          </p:cNvCxnSpPr>
          <p:nvPr/>
        </p:nvCxnSpPr>
        <p:spPr bwMode="auto">
          <a:xfrm rot="16200000" flipH="1">
            <a:off x="2142242" y="2344912"/>
            <a:ext cx="230944" cy="527533"/>
          </a:xfrm>
          <a:prstGeom prst="straightConnector1">
            <a:avLst/>
          </a:prstGeom>
          <a:noFill/>
          <a:ln w="19050">
            <a:solidFill>
              <a:srgbClr val="FF0101"/>
            </a:solidFill>
            <a:round/>
            <a:headEnd/>
            <a:tailEnd type="triangle" w="med" len="med"/>
          </a:ln>
        </p:spPr>
      </p:cxnSp>
      <p:grpSp>
        <p:nvGrpSpPr>
          <p:cNvPr id="2097" name="Group 57"/>
          <p:cNvGrpSpPr>
            <a:grpSpLocks/>
          </p:cNvGrpSpPr>
          <p:nvPr/>
        </p:nvGrpSpPr>
        <p:grpSpPr bwMode="auto">
          <a:xfrm>
            <a:off x="1546225" y="3573463"/>
            <a:ext cx="503238" cy="504825"/>
            <a:chOff x="2200" y="2478"/>
            <a:chExt cx="349" cy="276"/>
          </a:xfrm>
        </p:grpSpPr>
        <p:grpSp>
          <p:nvGrpSpPr>
            <p:cNvPr id="2138" name="Group 58"/>
            <p:cNvGrpSpPr>
              <a:grpSpLocks/>
            </p:cNvGrpSpPr>
            <p:nvPr/>
          </p:nvGrpSpPr>
          <p:grpSpPr bwMode="auto">
            <a:xfrm>
              <a:off x="2200" y="2478"/>
              <a:ext cx="266" cy="276"/>
              <a:chOff x="2296" y="1071"/>
              <a:chExt cx="266" cy="276"/>
            </a:xfrm>
          </p:grpSpPr>
          <p:graphicFrame>
            <p:nvGraphicFramePr>
              <p:cNvPr id="2053" name="Object 59"/>
              <p:cNvGraphicFramePr>
                <a:graphicFrameLocks noChangeAspect="1"/>
              </p:cNvGraphicFramePr>
              <p:nvPr/>
            </p:nvGraphicFramePr>
            <p:xfrm>
              <a:off x="2296" y="1071"/>
              <a:ext cx="216" cy="276"/>
            </p:xfrm>
            <a:graphic>
              <a:graphicData uri="http://schemas.openxmlformats.org/presentationml/2006/ole">
                <p:oleObj spid="_x0000_s2053" name="Visio" r:id="rId8" imgW="738530" imgH="941222" progId="Visio.Drawing.11">
                  <p:embed/>
                </p:oleObj>
              </a:graphicData>
            </a:graphic>
          </p:graphicFrame>
          <p:sp>
            <p:nvSpPr>
              <p:cNvPr id="788540" name="AutoShape 60"/>
              <p:cNvSpPr>
                <a:spLocks noChangeArrowheads="1"/>
              </p:cNvSpPr>
              <p:nvPr/>
            </p:nvSpPr>
            <p:spPr bwMode="auto">
              <a:xfrm>
                <a:off x="2472" y="1162"/>
                <a:ext cx="90" cy="137"/>
              </a:xfrm>
              <a:prstGeom prst="can">
                <a:avLst>
                  <a:gd name="adj" fmla="val 38056"/>
                </a:avLst>
              </a:prstGeom>
              <a:gradFill rotWithShape="1">
                <a:gsLst>
                  <a:gs pos="0">
                    <a:srgbClr val="FF3300"/>
                  </a:gs>
                  <a:gs pos="50000">
                    <a:schemeClr val="bg1"/>
                  </a:gs>
                  <a:gs pos="100000">
                    <a:srgbClr val="FF3300"/>
                  </a:gs>
                </a:gsLst>
                <a:lin ang="0" scaled="1"/>
              </a:gradFill>
              <a:ln w="12700">
                <a:noFill/>
                <a:round/>
                <a:headEnd/>
                <a:tailEnd/>
              </a:ln>
              <a:effectLst/>
            </p:spPr>
            <p:txBody>
              <a:bodyPr wrap="none" anchor="ctr"/>
              <a:lstStyle/>
              <a:p>
                <a:pPr>
                  <a:defRPr/>
                </a:pPr>
                <a:endParaRPr lang="ja-JP" altLang="en-US"/>
              </a:p>
            </p:txBody>
          </p:sp>
        </p:grpSp>
        <p:sp>
          <p:nvSpPr>
            <p:cNvPr id="788541" name="AutoShape 61"/>
            <p:cNvSpPr>
              <a:spLocks noChangeArrowheads="1"/>
            </p:cNvSpPr>
            <p:nvPr/>
          </p:nvSpPr>
          <p:spPr bwMode="auto">
            <a:xfrm>
              <a:off x="2472" y="2568"/>
              <a:ext cx="77" cy="146"/>
            </a:xfrm>
            <a:prstGeom prst="can">
              <a:avLst>
                <a:gd name="adj" fmla="val 47403"/>
              </a:avLst>
            </a:prstGeom>
            <a:gradFill rotWithShape="1">
              <a:gsLst>
                <a:gs pos="0">
                  <a:srgbClr val="0000FF"/>
                </a:gs>
                <a:gs pos="50000">
                  <a:schemeClr val="bg1"/>
                </a:gs>
                <a:gs pos="100000">
                  <a:srgbClr val="0000FF"/>
                </a:gs>
              </a:gsLst>
              <a:lin ang="0" scaled="1"/>
            </a:gradFill>
            <a:ln w="12700">
              <a:noFill/>
              <a:round/>
              <a:headEnd/>
              <a:tailEnd/>
            </a:ln>
            <a:effectLst/>
          </p:spPr>
          <p:txBody>
            <a:bodyPr wrap="none" anchor="ctr"/>
            <a:lstStyle/>
            <a:p>
              <a:pPr>
                <a:defRPr/>
              </a:pPr>
              <a:endParaRPr lang="ja-JP" altLang="en-US"/>
            </a:p>
          </p:txBody>
        </p:sp>
      </p:grpSp>
      <p:grpSp>
        <p:nvGrpSpPr>
          <p:cNvPr id="2098" name="Group 63"/>
          <p:cNvGrpSpPr>
            <a:grpSpLocks/>
          </p:cNvGrpSpPr>
          <p:nvPr/>
        </p:nvGrpSpPr>
        <p:grpSpPr bwMode="auto">
          <a:xfrm>
            <a:off x="1546225" y="4221163"/>
            <a:ext cx="503238" cy="504825"/>
            <a:chOff x="2200" y="2478"/>
            <a:chExt cx="349" cy="276"/>
          </a:xfrm>
        </p:grpSpPr>
        <p:grpSp>
          <p:nvGrpSpPr>
            <p:cNvPr id="2135" name="Group 64"/>
            <p:cNvGrpSpPr>
              <a:grpSpLocks/>
            </p:cNvGrpSpPr>
            <p:nvPr/>
          </p:nvGrpSpPr>
          <p:grpSpPr bwMode="auto">
            <a:xfrm>
              <a:off x="2200" y="2478"/>
              <a:ext cx="266" cy="276"/>
              <a:chOff x="2296" y="1071"/>
              <a:chExt cx="266" cy="276"/>
            </a:xfrm>
          </p:grpSpPr>
          <p:graphicFrame>
            <p:nvGraphicFramePr>
              <p:cNvPr id="2052" name="Object 65"/>
              <p:cNvGraphicFramePr>
                <a:graphicFrameLocks noChangeAspect="1"/>
              </p:cNvGraphicFramePr>
              <p:nvPr/>
            </p:nvGraphicFramePr>
            <p:xfrm>
              <a:off x="2296" y="1071"/>
              <a:ext cx="216" cy="276"/>
            </p:xfrm>
            <a:graphic>
              <a:graphicData uri="http://schemas.openxmlformats.org/presentationml/2006/ole">
                <p:oleObj spid="_x0000_s2052" name="Visio" r:id="rId9" imgW="738530" imgH="941222" progId="Visio.Drawing.11">
                  <p:embed/>
                </p:oleObj>
              </a:graphicData>
            </a:graphic>
          </p:graphicFrame>
          <p:sp>
            <p:nvSpPr>
              <p:cNvPr id="788546" name="AutoShape 66"/>
              <p:cNvSpPr>
                <a:spLocks noChangeArrowheads="1"/>
              </p:cNvSpPr>
              <p:nvPr/>
            </p:nvSpPr>
            <p:spPr bwMode="auto">
              <a:xfrm>
                <a:off x="2472" y="1162"/>
                <a:ext cx="90" cy="137"/>
              </a:xfrm>
              <a:prstGeom prst="can">
                <a:avLst>
                  <a:gd name="adj" fmla="val 38056"/>
                </a:avLst>
              </a:prstGeom>
              <a:gradFill rotWithShape="1">
                <a:gsLst>
                  <a:gs pos="0">
                    <a:srgbClr val="FF3300"/>
                  </a:gs>
                  <a:gs pos="50000">
                    <a:schemeClr val="bg1"/>
                  </a:gs>
                  <a:gs pos="100000">
                    <a:srgbClr val="FF3300"/>
                  </a:gs>
                </a:gsLst>
                <a:lin ang="0" scaled="1"/>
              </a:gradFill>
              <a:ln w="12700">
                <a:noFill/>
                <a:round/>
                <a:headEnd/>
                <a:tailEnd/>
              </a:ln>
              <a:effectLst/>
            </p:spPr>
            <p:txBody>
              <a:bodyPr wrap="none" anchor="ctr"/>
              <a:lstStyle/>
              <a:p>
                <a:pPr>
                  <a:defRPr/>
                </a:pPr>
                <a:endParaRPr lang="ja-JP" altLang="en-US"/>
              </a:p>
            </p:txBody>
          </p:sp>
        </p:grpSp>
        <p:sp>
          <p:nvSpPr>
            <p:cNvPr id="788547" name="AutoShape 67"/>
            <p:cNvSpPr>
              <a:spLocks noChangeArrowheads="1"/>
            </p:cNvSpPr>
            <p:nvPr/>
          </p:nvSpPr>
          <p:spPr bwMode="auto">
            <a:xfrm>
              <a:off x="2472" y="2568"/>
              <a:ext cx="77" cy="146"/>
            </a:xfrm>
            <a:prstGeom prst="can">
              <a:avLst>
                <a:gd name="adj" fmla="val 47403"/>
              </a:avLst>
            </a:prstGeom>
            <a:gradFill rotWithShape="1">
              <a:gsLst>
                <a:gs pos="0">
                  <a:srgbClr val="0000FF"/>
                </a:gs>
                <a:gs pos="50000">
                  <a:schemeClr val="bg1"/>
                </a:gs>
                <a:gs pos="100000">
                  <a:srgbClr val="0000FF"/>
                </a:gs>
              </a:gsLst>
              <a:lin ang="0" scaled="1"/>
            </a:gradFill>
            <a:ln w="12700">
              <a:noFill/>
              <a:round/>
              <a:headEnd/>
              <a:tailEnd/>
            </a:ln>
            <a:effectLst/>
          </p:spPr>
          <p:txBody>
            <a:bodyPr wrap="none" anchor="ctr"/>
            <a:lstStyle/>
            <a:p>
              <a:pPr>
                <a:defRPr/>
              </a:pPr>
              <a:endParaRPr lang="ja-JP" altLang="en-US"/>
            </a:p>
          </p:txBody>
        </p:sp>
      </p:grpSp>
      <p:grpSp>
        <p:nvGrpSpPr>
          <p:cNvPr id="2099" name="Group 68"/>
          <p:cNvGrpSpPr>
            <a:grpSpLocks/>
          </p:cNvGrpSpPr>
          <p:nvPr/>
        </p:nvGrpSpPr>
        <p:grpSpPr bwMode="auto">
          <a:xfrm>
            <a:off x="1546225" y="5516563"/>
            <a:ext cx="504825" cy="503237"/>
            <a:chOff x="2200" y="2478"/>
            <a:chExt cx="349" cy="276"/>
          </a:xfrm>
        </p:grpSpPr>
        <p:grpSp>
          <p:nvGrpSpPr>
            <p:cNvPr id="2132" name="Group 69"/>
            <p:cNvGrpSpPr>
              <a:grpSpLocks/>
            </p:cNvGrpSpPr>
            <p:nvPr/>
          </p:nvGrpSpPr>
          <p:grpSpPr bwMode="auto">
            <a:xfrm>
              <a:off x="2200" y="2478"/>
              <a:ext cx="266" cy="276"/>
              <a:chOff x="2296" y="1071"/>
              <a:chExt cx="266" cy="276"/>
            </a:xfrm>
          </p:grpSpPr>
          <p:graphicFrame>
            <p:nvGraphicFramePr>
              <p:cNvPr id="2051" name="Object 70"/>
              <p:cNvGraphicFramePr>
                <a:graphicFrameLocks noChangeAspect="1"/>
              </p:cNvGraphicFramePr>
              <p:nvPr/>
            </p:nvGraphicFramePr>
            <p:xfrm>
              <a:off x="2296" y="1071"/>
              <a:ext cx="216" cy="276"/>
            </p:xfrm>
            <a:graphic>
              <a:graphicData uri="http://schemas.openxmlformats.org/presentationml/2006/ole">
                <p:oleObj spid="_x0000_s2051" name="Visio" r:id="rId10" imgW="738530" imgH="941222" progId="Visio.Drawing.11">
                  <p:embed/>
                </p:oleObj>
              </a:graphicData>
            </a:graphic>
          </p:graphicFrame>
          <p:sp>
            <p:nvSpPr>
              <p:cNvPr id="788551" name="AutoShape 71"/>
              <p:cNvSpPr>
                <a:spLocks noChangeArrowheads="1"/>
              </p:cNvSpPr>
              <p:nvPr/>
            </p:nvSpPr>
            <p:spPr bwMode="auto">
              <a:xfrm>
                <a:off x="2472" y="1162"/>
                <a:ext cx="90" cy="138"/>
              </a:xfrm>
              <a:prstGeom prst="can">
                <a:avLst>
                  <a:gd name="adj" fmla="val 38056"/>
                </a:avLst>
              </a:prstGeom>
              <a:gradFill rotWithShape="1">
                <a:gsLst>
                  <a:gs pos="0">
                    <a:srgbClr val="FF3300"/>
                  </a:gs>
                  <a:gs pos="50000">
                    <a:schemeClr val="bg1"/>
                  </a:gs>
                  <a:gs pos="100000">
                    <a:srgbClr val="FF3300"/>
                  </a:gs>
                </a:gsLst>
                <a:lin ang="0" scaled="1"/>
              </a:gradFill>
              <a:ln w="12700">
                <a:noFill/>
                <a:round/>
                <a:headEnd/>
                <a:tailEnd/>
              </a:ln>
              <a:effectLst/>
            </p:spPr>
            <p:txBody>
              <a:bodyPr wrap="none" anchor="ctr"/>
              <a:lstStyle/>
              <a:p>
                <a:pPr>
                  <a:defRPr/>
                </a:pPr>
                <a:endParaRPr lang="ja-JP" altLang="en-US"/>
              </a:p>
            </p:txBody>
          </p:sp>
        </p:grpSp>
        <p:sp>
          <p:nvSpPr>
            <p:cNvPr id="788552" name="AutoShape 72"/>
            <p:cNvSpPr>
              <a:spLocks noChangeArrowheads="1"/>
            </p:cNvSpPr>
            <p:nvPr/>
          </p:nvSpPr>
          <p:spPr bwMode="auto">
            <a:xfrm>
              <a:off x="2472" y="2568"/>
              <a:ext cx="77" cy="146"/>
            </a:xfrm>
            <a:prstGeom prst="can">
              <a:avLst>
                <a:gd name="adj" fmla="val 47403"/>
              </a:avLst>
            </a:prstGeom>
            <a:gradFill rotWithShape="1">
              <a:gsLst>
                <a:gs pos="0">
                  <a:srgbClr val="0000FF"/>
                </a:gs>
                <a:gs pos="50000">
                  <a:schemeClr val="bg1"/>
                </a:gs>
                <a:gs pos="100000">
                  <a:srgbClr val="0000FF"/>
                </a:gs>
              </a:gsLst>
              <a:lin ang="0" scaled="1"/>
            </a:gradFill>
            <a:ln w="12700">
              <a:noFill/>
              <a:round/>
              <a:headEnd/>
              <a:tailEnd/>
            </a:ln>
            <a:effectLst/>
          </p:spPr>
          <p:txBody>
            <a:bodyPr wrap="none" anchor="ctr"/>
            <a:lstStyle/>
            <a:p>
              <a:pPr>
                <a:defRPr/>
              </a:pPr>
              <a:endParaRPr lang="ja-JP" altLang="en-US"/>
            </a:p>
          </p:txBody>
        </p:sp>
      </p:grpSp>
      <p:cxnSp>
        <p:nvCxnSpPr>
          <p:cNvPr id="2100" name="AutoShape 73"/>
          <p:cNvCxnSpPr>
            <a:cxnSpLocks noChangeShapeType="1"/>
            <a:stCxn id="788505" idx="3"/>
            <a:endCxn id="788508" idx="1"/>
          </p:cNvCxnSpPr>
          <p:nvPr/>
        </p:nvCxnSpPr>
        <p:spPr bwMode="auto">
          <a:xfrm flipV="1">
            <a:off x="6281738" y="2299494"/>
            <a:ext cx="450850" cy="142875"/>
          </a:xfrm>
          <a:prstGeom prst="straightConnector1">
            <a:avLst/>
          </a:prstGeom>
          <a:noFill/>
          <a:ln w="19050">
            <a:solidFill>
              <a:srgbClr val="FF0101"/>
            </a:solidFill>
            <a:round/>
            <a:headEnd/>
            <a:tailEnd type="triangle" w="med" len="med"/>
          </a:ln>
        </p:spPr>
      </p:cxnSp>
      <p:cxnSp>
        <p:nvCxnSpPr>
          <p:cNvPr id="2101" name="AutoShape 74"/>
          <p:cNvCxnSpPr>
            <a:cxnSpLocks noChangeShapeType="1"/>
            <a:stCxn id="788504" idx="2"/>
            <a:endCxn id="788511" idx="1"/>
          </p:cNvCxnSpPr>
          <p:nvPr/>
        </p:nvCxnSpPr>
        <p:spPr bwMode="auto">
          <a:xfrm rot="16200000" flipH="1">
            <a:off x="5410497" y="4303216"/>
            <a:ext cx="340718" cy="358775"/>
          </a:xfrm>
          <a:prstGeom prst="straightConnector1">
            <a:avLst/>
          </a:prstGeom>
          <a:noFill/>
          <a:ln w="19050">
            <a:solidFill>
              <a:srgbClr val="0000FF"/>
            </a:solidFill>
            <a:round/>
            <a:headEnd/>
            <a:tailEnd type="triangle" w="med" len="med"/>
          </a:ln>
        </p:spPr>
      </p:cxnSp>
      <p:cxnSp>
        <p:nvCxnSpPr>
          <p:cNvPr id="2102" name="AutoShape 75"/>
          <p:cNvCxnSpPr>
            <a:cxnSpLocks noChangeShapeType="1"/>
            <a:stCxn id="788511" idx="4"/>
            <a:endCxn id="788509" idx="1"/>
          </p:cNvCxnSpPr>
          <p:nvPr/>
        </p:nvCxnSpPr>
        <p:spPr bwMode="auto">
          <a:xfrm flipV="1">
            <a:off x="6156325" y="4818857"/>
            <a:ext cx="647700" cy="85725"/>
          </a:xfrm>
          <a:prstGeom prst="straightConnector1">
            <a:avLst/>
          </a:prstGeom>
          <a:noFill/>
          <a:ln w="19050">
            <a:solidFill>
              <a:srgbClr val="0000FF"/>
            </a:solidFill>
            <a:round/>
            <a:headEnd/>
            <a:tailEnd type="triangle" w="med" len="med"/>
          </a:ln>
        </p:spPr>
      </p:cxnSp>
      <p:cxnSp>
        <p:nvCxnSpPr>
          <p:cNvPr id="2103" name="AutoShape 76"/>
          <p:cNvCxnSpPr>
            <a:cxnSpLocks noChangeShapeType="1"/>
            <a:stCxn id="788511" idx="4"/>
            <a:endCxn id="788508" idx="1"/>
          </p:cNvCxnSpPr>
          <p:nvPr/>
        </p:nvCxnSpPr>
        <p:spPr bwMode="auto">
          <a:xfrm flipV="1">
            <a:off x="6156325" y="2299494"/>
            <a:ext cx="576263" cy="2605088"/>
          </a:xfrm>
          <a:prstGeom prst="straightConnector1">
            <a:avLst/>
          </a:prstGeom>
          <a:noFill/>
          <a:ln w="19050">
            <a:solidFill>
              <a:srgbClr val="0000FF"/>
            </a:solidFill>
            <a:round/>
            <a:headEnd/>
            <a:tailEnd type="triangle" w="med" len="med"/>
          </a:ln>
        </p:spPr>
      </p:cxnSp>
      <p:cxnSp>
        <p:nvCxnSpPr>
          <p:cNvPr id="2104" name="AutoShape 77"/>
          <p:cNvCxnSpPr>
            <a:cxnSpLocks noChangeShapeType="1"/>
            <a:stCxn id="788508" idx="2"/>
            <a:endCxn id="788506" idx="1"/>
          </p:cNvCxnSpPr>
          <p:nvPr/>
        </p:nvCxnSpPr>
        <p:spPr bwMode="auto">
          <a:xfrm rot="16200000" flipH="1">
            <a:off x="7123529" y="2560260"/>
            <a:ext cx="257136" cy="42069"/>
          </a:xfrm>
          <a:prstGeom prst="straightConnector1">
            <a:avLst/>
          </a:prstGeom>
          <a:noFill/>
          <a:ln w="19050">
            <a:solidFill>
              <a:srgbClr val="0000FF"/>
            </a:solidFill>
            <a:round/>
            <a:headEnd/>
            <a:tailEnd type="triangle" w="med" len="med"/>
          </a:ln>
        </p:spPr>
      </p:cxnSp>
      <p:cxnSp>
        <p:nvCxnSpPr>
          <p:cNvPr id="2105" name="AutoShape 78"/>
          <p:cNvCxnSpPr>
            <a:cxnSpLocks noChangeShapeType="1"/>
            <a:stCxn id="788509" idx="2"/>
            <a:endCxn id="788507" idx="1"/>
          </p:cNvCxnSpPr>
          <p:nvPr/>
        </p:nvCxnSpPr>
        <p:spPr bwMode="auto">
          <a:xfrm rot="16200000" flipH="1">
            <a:off x="7230685" y="5043904"/>
            <a:ext cx="185698" cy="42069"/>
          </a:xfrm>
          <a:prstGeom prst="straightConnector1">
            <a:avLst/>
          </a:prstGeom>
          <a:noFill/>
          <a:ln w="19050">
            <a:solidFill>
              <a:srgbClr val="0000FF"/>
            </a:solidFill>
            <a:round/>
            <a:headEnd/>
            <a:tailEnd type="triangle" w="med" len="med"/>
          </a:ln>
        </p:spPr>
      </p:cxnSp>
      <p:sp>
        <p:nvSpPr>
          <p:cNvPr id="788560" name="AutoShape 80"/>
          <p:cNvSpPr>
            <a:spLocks noChangeArrowheads="1"/>
          </p:cNvSpPr>
          <p:nvPr/>
        </p:nvSpPr>
        <p:spPr bwMode="auto">
          <a:xfrm>
            <a:off x="6877050" y="3933825"/>
            <a:ext cx="792163" cy="503238"/>
          </a:xfrm>
          <a:prstGeom prst="can">
            <a:avLst>
              <a:gd name="adj" fmla="val 25000"/>
            </a:avLst>
          </a:prstGeom>
          <a:gradFill rotWithShape="1">
            <a:gsLst>
              <a:gs pos="0">
                <a:srgbClr val="33CCCC">
                  <a:gamma/>
                  <a:tint val="0"/>
                  <a:invGamma/>
                </a:srgbClr>
              </a:gs>
              <a:gs pos="100000">
                <a:srgbClr val="33CCCC"/>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r>
              <a:rPr lang="ja-JP" altLang="en-US" sz="1200" b="0"/>
              <a:t>全文</a:t>
            </a:r>
          </a:p>
          <a:p>
            <a:pPr>
              <a:defRPr/>
            </a:pPr>
            <a:r>
              <a:rPr lang="ja-JP" altLang="en-US" sz="1200" b="0"/>
              <a:t>インデックス</a:t>
            </a:r>
            <a:endParaRPr lang="ja-JP" altLang="en-US" sz="800" b="0"/>
          </a:p>
        </p:txBody>
      </p:sp>
      <p:sp>
        <p:nvSpPr>
          <p:cNvPr id="788561" name="AutoShape 81"/>
          <p:cNvSpPr>
            <a:spLocks noChangeArrowheads="1"/>
          </p:cNvSpPr>
          <p:nvPr/>
        </p:nvSpPr>
        <p:spPr bwMode="auto">
          <a:xfrm>
            <a:off x="6732588" y="3441660"/>
            <a:ext cx="996950"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a:solidFill>
                  <a:schemeClr val="accent2"/>
                </a:solidFill>
              </a:rPr>
              <a:t>詳細検索</a:t>
            </a:r>
          </a:p>
        </p:txBody>
      </p:sp>
      <p:cxnSp>
        <p:nvCxnSpPr>
          <p:cNvPr id="2108" name="AutoShape 82"/>
          <p:cNvCxnSpPr>
            <a:cxnSpLocks noChangeShapeType="1"/>
            <a:stCxn id="788561" idx="2"/>
            <a:endCxn id="788560" idx="1"/>
          </p:cNvCxnSpPr>
          <p:nvPr/>
        </p:nvCxnSpPr>
        <p:spPr bwMode="auto">
          <a:xfrm rot="16200000" flipH="1">
            <a:off x="7159248" y="3819941"/>
            <a:ext cx="185698" cy="42069"/>
          </a:xfrm>
          <a:prstGeom prst="straightConnector1">
            <a:avLst/>
          </a:prstGeom>
          <a:noFill/>
          <a:ln w="19050">
            <a:solidFill>
              <a:srgbClr val="0000FF"/>
            </a:solidFill>
            <a:round/>
            <a:headEnd/>
            <a:tailEnd type="triangle" w="med" len="med"/>
          </a:ln>
        </p:spPr>
      </p:cxnSp>
      <p:cxnSp>
        <p:nvCxnSpPr>
          <p:cNvPr id="2109" name="AutoShape 83"/>
          <p:cNvCxnSpPr>
            <a:cxnSpLocks noChangeShapeType="1"/>
            <a:stCxn id="788511" idx="4"/>
            <a:endCxn id="788561" idx="1"/>
          </p:cNvCxnSpPr>
          <p:nvPr/>
        </p:nvCxnSpPr>
        <p:spPr bwMode="auto">
          <a:xfrm flipV="1">
            <a:off x="6156325" y="3594894"/>
            <a:ext cx="576263" cy="1309688"/>
          </a:xfrm>
          <a:prstGeom prst="straightConnector1">
            <a:avLst/>
          </a:prstGeom>
          <a:noFill/>
          <a:ln w="19050">
            <a:solidFill>
              <a:srgbClr val="0000FF"/>
            </a:solidFill>
            <a:round/>
            <a:headEnd/>
            <a:tailEnd type="triangle" w="med" len="med"/>
          </a:ln>
        </p:spPr>
      </p:cxnSp>
      <p:cxnSp>
        <p:nvCxnSpPr>
          <p:cNvPr id="2110" name="AutoShape 84"/>
          <p:cNvCxnSpPr>
            <a:cxnSpLocks noChangeShapeType="1"/>
            <a:stCxn id="788509" idx="3"/>
            <a:endCxn id="788510" idx="2"/>
          </p:cNvCxnSpPr>
          <p:nvPr/>
        </p:nvCxnSpPr>
        <p:spPr bwMode="auto">
          <a:xfrm flipV="1">
            <a:off x="7800975" y="2080220"/>
            <a:ext cx="592932" cy="2738637"/>
          </a:xfrm>
          <a:prstGeom prst="straightConnector1">
            <a:avLst/>
          </a:prstGeom>
          <a:noFill/>
          <a:ln w="19050">
            <a:solidFill>
              <a:srgbClr val="0000FF"/>
            </a:solidFill>
            <a:round/>
            <a:headEnd/>
            <a:tailEnd type="triangle" w="med" len="med"/>
          </a:ln>
        </p:spPr>
      </p:cxnSp>
      <p:cxnSp>
        <p:nvCxnSpPr>
          <p:cNvPr id="2111" name="AutoShape 85"/>
          <p:cNvCxnSpPr>
            <a:cxnSpLocks noChangeShapeType="1"/>
            <a:stCxn id="788508" idx="3"/>
            <a:endCxn id="788510" idx="2"/>
          </p:cNvCxnSpPr>
          <p:nvPr/>
        </p:nvCxnSpPr>
        <p:spPr bwMode="auto">
          <a:xfrm flipV="1">
            <a:off x="7729538" y="2080220"/>
            <a:ext cx="664369" cy="219274"/>
          </a:xfrm>
          <a:prstGeom prst="straightConnector1">
            <a:avLst/>
          </a:prstGeom>
          <a:noFill/>
          <a:ln w="19050">
            <a:solidFill>
              <a:srgbClr val="FF0101"/>
            </a:solidFill>
            <a:round/>
            <a:headEnd/>
            <a:tailEnd type="triangle" w="med" len="med"/>
          </a:ln>
        </p:spPr>
      </p:cxnSp>
      <p:cxnSp>
        <p:nvCxnSpPr>
          <p:cNvPr id="2112" name="AutoShape 86"/>
          <p:cNvCxnSpPr>
            <a:cxnSpLocks noChangeShapeType="1"/>
            <a:stCxn id="788561" idx="3"/>
            <a:endCxn id="788510" idx="2"/>
          </p:cNvCxnSpPr>
          <p:nvPr/>
        </p:nvCxnSpPr>
        <p:spPr bwMode="auto">
          <a:xfrm flipV="1">
            <a:off x="7729538" y="2080220"/>
            <a:ext cx="664369" cy="1514674"/>
          </a:xfrm>
          <a:prstGeom prst="straightConnector1">
            <a:avLst/>
          </a:prstGeom>
          <a:noFill/>
          <a:ln w="19050">
            <a:solidFill>
              <a:srgbClr val="0000FF"/>
            </a:solidFill>
            <a:round/>
            <a:headEnd/>
            <a:tailEnd type="triangle" w="med" len="med"/>
          </a:ln>
        </p:spPr>
      </p:cxnSp>
      <p:sp>
        <p:nvSpPr>
          <p:cNvPr id="2113" name="AutoShape 87"/>
          <p:cNvSpPr>
            <a:spLocks noChangeArrowheads="1"/>
          </p:cNvSpPr>
          <p:nvPr/>
        </p:nvSpPr>
        <p:spPr bwMode="auto">
          <a:xfrm>
            <a:off x="179388" y="1557338"/>
            <a:ext cx="1225550" cy="287337"/>
          </a:xfrm>
          <a:prstGeom prst="wedgeRoundRectCallout">
            <a:avLst>
              <a:gd name="adj1" fmla="val 62954"/>
              <a:gd name="adj2" fmla="val 124032"/>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900" b="0">
                <a:solidFill>
                  <a:srgbClr val="0000FF"/>
                </a:solidFill>
              </a:rPr>
              <a:t>国立公文書館等</a:t>
            </a:r>
          </a:p>
        </p:txBody>
      </p:sp>
      <p:cxnSp>
        <p:nvCxnSpPr>
          <p:cNvPr id="2114" name="AutoShape 88"/>
          <p:cNvCxnSpPr>
            <a:cxnSpLocks noChangeShapeType="1"/>
            <a:stCxn id="788527" idx="2"/>
            <a:endCxn id="788528" idx="1"/>
          </p:cNvCxnSpPr>
          <p:nvPr/>
        </p:nvCxnSpPr>
        <p:spPr bwMode="auto">
          <a:xfrm rot="16200000" flipH="1">
            <a:off x="3285629" y="5778797"/>
            <a:ext cx="197842" cy="576263"/>
          </a:xfrm>
          <a:prstGeom prst="straightConnector1">
            <a:avLst/>
          </a:prstGeom>
          <a:noFill/>
          <a:ln w="19050">
            <a:solidFill>
              <a:srgbClr val="0000FF"/>
            </a:solidFill>
            <a:round/>
            <a:headEnd/>
            <a:tailEnd type="triangle" w="med" len="med"/>
          </a:ln>
        </p:spPr>
      </p:cxnSp>
      <p:grpSp>
        <p:nvGrpSpPr>
          <p:cNvPr id="2115" name="Group 89"/>
          <p:cNvGrpSpPr>
            <a:grpSpLocks/>
          </p:cNvGrpSpPr>
          <p:nvPr/>
        </p:nvGrpSpPr>
        <p:grpSpPr bwMode="auto">
          <a:xfrm>
            <a:off x="1547813" y="6092825"/>
            <a:ext cx="504825" cy="503238"/>
            <a:chOff x="2200" y="2478"/>
            <a:chExt cx="349" cy="276"/>
          </a:xfrm>
        </p:grpSpPr>
        <p:grpSp>
          <p:nvGrpSpPr>
            <p:cNvPr id="2129" name="Group 90"/>
            <p:cNvGrpSpPr>
              <a:grpSpLocks/>
            </p:cNvGrpSpPr>
            <p:nvPr/>
          </p:nvGrpSpPr>
          <p:grpSpPr bwMode="auto">
            <a:xfrm>
              <a:off x="2200" y="2478"/>
              <a:ext cx="266" cy="276"/>
              <a:chOff x="2296" y="1071"/>
              <a:chExt cx="266" cy="276"/>
            </a:xfrm>
          </p:grpSpPr>
          <p:graphicFrame>
            <p:nvGraphicFramePr>
              <p:cNvPr id="2050" name="Object 91"/>
              <p:cNvGraphicFramePr>
                <a:graphicFrameLocks noChangeAspect="1"/>
              </p:cNvGraphicFramePr>
              <p:nvPr/>
            </p:nvGraphicFramePr>
            <p:xfrm>
              <a:off x="2296" y="1071"/>
              <a:ext cx="216" cy="276"/>
            </p:xfrm>
            <a:graphic>
              <a:graphicData uri="http://schemas.openxmlformats.org/presentationml/2006/ole">
                <p:oleObj spid="_x0000_s2050" name="Visio" r:id="rId11" imgW="738530" imgH="941222" progId="Visio.Drawing.11">
                  <p:embed/>
                </p:oleObj>
              </a:graphicData>
            </a:graphic>
          </p:graphicFrame>
          <p:sp>
            <p:nvSpPr>
              <p:cNvPr id="788572" name="AutoShape 92"/>
              <p:cNvSpPr>
                <a:spLocks noChangeArrowheads="1"/>
              </p:cNvSpPr>
              <p:nvPr/>
            </p:nvSpPr>
            <p:spPr bwMode="auto">
              <a:xfrm>
                <a:off x="2472" y="1162"/>
                <a:ext cx="90" cy="138"/>
              </a:xfrm>
              <a:prstGeom prst="can">
                <a:avLst>
                  <a:gd name="adj" fmla="val 38056"/>
                </a:avLst>
              </a:prstGeom>
              <a:gradFill rotWithShape="1">
                <a:gsLst>
                  <a:gs pos="0">
                    <a:srgbClr val="FF3300"/>
                  </a:gs>
                  <a:gs pos="50000">
                    <a:schemeClr val="bg1"/>
                  </a:gs>
                  <a:gs pos="100000">
                    <a:srgbClr val="FF3300"/>
                  </a:gs>
                </a:gsLst>
                <a:lin ang="0" scaled="1"/>
              </a:gradFill>
              <a:ln w="12700">
                <a:noFill/>
                <a:round/>
                <a:headEnd/>
                <a:tailEnd/>
              </a:ln>
              <a:effectLst/>
            </p:spPr>
            <p:txBody>
              <a:bodyPr wrap="none" anchor="ctr"/>
              <a:lstStyle/>
              <a:p>
                <a:pPr>
                  <a:defRPr/>
                </a:pPr>
                <a:endParaRPr lang="ja-JP" altLang="en-US"/>
              </a:p>
            </p:txBody>
          </p:sp>
        </p:grpSp>
        <p:sp>
          <p:nvSpPr>
            <p:cNvPr id="788573" name="AutoShape 93"/>
            <p:cNvSpPr>
              <a:spLocks noChangeArrowheads="1"/>
            </p:cNvSpPr>
            <p:nvPr/>
          </p:nvSpPr>
          <p:spPr bwMode="auto">
            <a:xfrm>
              <a:off x="2472" y="2568"/>
              <a:ext cx="77" cy="146"/>
            </a:xfrm>
            <a:prstGeom prst="can">
              <a:avLst>
                <a:gd name="adj" fmla="val 47403"/>
              </a:avLst>
            </a:prstGeom>
            <a:gradFill rotWithShape="1">
              <a:gsLst>
                <a:gs pos="0">
                  <a:srgbClr val="0000FF"/>
                </a:gs>
                <a:gs pos="50000">
                  <a:schemeClr val="bg1"/>
                </a:gs>
                <a:gs pos="100000">
                  <a:srgbClr val="0000FF"/>
                </a:gs>
              </a:gsLst>
              <a:lin ang="0" scaled="1"/>
            </a:gradFill>
            <a:ln w="12700">
              <a:noFill/>
              <a:round/>
              <a:headEnd/>
              <a:tailEnd/>
            </a:ln>
            <a:effectLst/>
          </p:spPr>
          <p:txBody>
            <a:bodyPr wrap="none" anchor="ctr"/>
            <a:lstStyle/>
            <a:p>
              <a:pPr>
                <a:defRPr/>
              </a:pPr>
              <a:endParaRPr lang="ja-JP" altLang="en-US"/>
            </a:p>
          </p:txBody>
        </p:sp>
      </p:grpSp>
      <p:cxnSp>
        <p:nvCxnSpPr>
          <p:cNvPr id="2116" name="AutoShape 94"/>
          <p:cNvCxnSpPr>
            <a:cxnSpLocks noChangeShapeType="1"/>
            <a:stCxn id="788573" idx="4"/>
            <a:endCxn id="788527" idx="1"/>
          </p:cNvCxnSpPr>
          <p:nvPr/>
        </p:nvCxnSpPr>
        <p:spPr bwMode="auto">
          <a:xfrm flipV="1">
            <a:off x="2052638" y="5712619"/>
            <a:ext cx="358775" cy="677408"/>
          </a:xfrm>
          <a:prstGeom prst="straightConnector1">
            <a:avLst/>
          </a:prstGeom>
          <a:noFill/>
          <a:ln w="19050">
            <a:solidFill>
              <a:srgbClr val="0000FF"/>
            </a:solidFill>
            <a:round/>
            <a:headEnd/>
            <a:tailEnd type="triangle" w="med" len="med"/>
          </a:ln>
        </p:spPr>
      </p:cxnSp>
      <p:cxnSp>
        <p:nvCxnSpPr>
          <p:cNvPr id="2117" name="AutoShape 95"/>
          <p:cNvCxnSpPr>
            <a:cxnSpLocks noChangeShapeType="1"/>
            <a:stCxn id="788505" idx="3"/>
            <a:endCxn id="788561" idx="1"/>
          </p:cNvCxnSpPr>
          <p:nvPr/>
        </p:nvCxnSpPr>
        <p:spPr bwMode="auto">
          <a:xfrm>
            <a:off x="6281738" y="2442369"/>
            <a:ext cx="450850" cy="1152525"/>
          </a:xfrm>
          <a:prstGeom prst="straightConnector1">
            <a:avLst/>
          </a:prstGeom>
          <a:noFill/>
          <a:ln w="19050">
            <a:solidFill>
              <a:srgbClr val="FF0101"/>
            </a:solidFill>
            <a:round/>
            <a:headEnd/>
            <a:tailEnd type="triangle" w="med" len="med"/>
          </a:ln>
        </p:spPr>
      </p:cxnSp>
      <p:cxnSp>
        <p:nvCxnSpPr>
          <p:cNvPr id="2118" name="AutoShape 96"/>
          <p:cNvCxnSpPr>
            <a:cxnSpLocks noChangeShapeType="1"/>
            <a:stCxn id="788505" idx="3"/>
            <a:endCxn id="788509" idx="1"/>
          </p:cNvCxnSpPr>
          <p:nvPr/>
        </p:nvCxnSpPr>
        <p:spPr bwMode="auto">
          <a:xfrm>
            <a:off x="6281738" y="2442369"/>
            <a:ext cx="522287" cy="2376488"/>
          </a:xfrm>
          <a:prstGeom prst="straightConnector1">
            <a:avLst/>
          </a:prstGeom>
          <a:noFill/>
          <a:ln w="19050">
            <a:solidFill>
              <a:srgbClr val="FF0101"/>
            </a:solidFill>
            <a:prstDash val="dash"/>
            <a:round/>
            <a:headEnd/>
            <a:tailEnd type="triangle" w="med" len="med"/>
          </a:ln>
        </p:spPr>
      </p:cxnSp>
      <p:sp>
        <p:nvSpPr>
          <p:cNvPr id="2119" name="AutoShape 97"/>
          <p:cNvSpPr>
            <a:spLocks noChangeArrowheads="1"/>
          </p:cNvSpPr>
          <p:nvPr/>
        </p:nvSpPr>
        <p:spPr bwMode="auto">
          <a:xfrm>
            <a:off x="179388" y="2133600"/>
            <a:ext cx="1296987" cy="287338"/>
          </a:xfrm>
          <a:prstGeom prst="wedgeRoundRectCallout">
            <a:avLst>
              <a:gd name="adj1" fmla="val 52815"/>
              <a:gd name="adj2" fmla="val 87019"/>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900" b="0">
                <a:solidFill>
                  <a:srgbClr val="0000FF"/>
                </a:solidFill>
              </a:rPr>
              <a:t>デジタル岡山大百科</a:t>
            </a:r>
          </a:p>
        </p:txBody>
      </p:sp>
      <p:sp>
        <p:nvSpPr>
          <p:cNvPr id="2120" name="AutoShape 98"/>
          <p:cNvSpPr>
            <a:spLocks noChangeArrowheads="1"/>
          </p:cNvSpPr>
          <p:nvPr/>
        </p:nvSpPr>
        <p:spPr bwMode="auto">
          <a:xfrm>
            <a:off x="179388" y="3500438"/>
            <a:ext cx="1296987" cy="287337"/>
          </a:xfrm>
          <a:prstGeom prst="wedgeRoundRectCallout">
            <a:avLst>
              <a:gd name="adj1" fmla="val 55755"/>
              <a:gd name="adj2" fmla="val 47236"/>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900" b="0">
                <a:solidFill>
                  <a:srgbClr val="0000FF"/>
                </a:solidFill>
              </a:rPr>
              <a:t>農林水産情報</a:t>
            </a:r>
          </a:p>
        </p:txBody>
      </p:sp>
      <p:sp>
        <p:nvSpPr>
          <p:cNvPr id="2121" name="AutoShape 99"/>
          <p:cNvSpPr>
            <a:spLocks noChangeArrowheads="1"/>
          </p:cNvSpPr>
          <p:nvPr/>
        </p:nvSpPr>
        <p:spPr bwMode="auto">
          <a:xfrm>
            <a:off x="179388" y="4149725"/>
            <a:ext cx="1296987" cy="358775"/>
          </a:xfrm>
          <a:prstGeom prst="wedgeRoundRectCallout">
            <a:avLst>
              <a:gd name="adj1" fmla="val 52815"/>
              <a:gd name="adj2" fmla="val 66370"/>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900" b="0">
                <a:solidFill>
                  <a:srgbClr val="0000FF"/>
                </a:solidFill>
              </a:rPr>
              <a:t>新著マップ、レファ協、カレントアウェアネス</a:t>
            </a:r>
          </a:p>
        </p:txBody>
      </p:sp>
      <p:sp>
        <p:nvSpPr>
          <p:cNvPr id="2122" name="AutoShape 100"/>
          <p:cNvSpPr>
            <a:spLocks noChangeArrowheads="1"/>
          </p:cNvSpPr>
          <p:nvPr/>
        </p:nvSpPr>
        <p:spPr bwMode="auto">
          <a:xfrm>
            <a:off x="179388" y="4868863"/>
            <a:ext cx="1296987" cy="504825"/>
          </a:xfrm>
          <a:prstGeom prst="wedgeRoundRectCallout">
            <a:avLst>
              <a:gd name="adj1" fmla="val 60648"/>
              <a:gd name="adj2" fmla="val 21069"/>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900" b="0">
                <a:solidFill>
                  <a:srgbClr val="0000FF"/>
                </a:solidFill>
              </a:rPr>
              <a:t>一橋大学、京都大学、</a:t>
            </a:r>
          </a:p>
          <a:p>
            <a:pPr algn="l"/>
            <a:r>
              <a:rPr lang="ja-JP" altLang="en-US" sz="900" b="0">
                <a:solidFill>
                  <a:srgbClr val="0000FF"/>
                </a:solidFill>
              </a:rPr>
              <a:t>近デジ、貴重書</a:t>
            </a:r>
            <a:r>
              <a:rPr lang="en-US" altLang="ja-JP" sz="900" b="0">
                <a:solidFill>
                  <a:srgbClr val="0000FF"/>
                </a:solidFill>
              </a:rPr>
              <a:t>DB</a:t>
            </a:r>
            <a:r>
              <a:rPr lang="ja-JP" altLang="en-US" sz="900" b="0">
                <a:solidFill>
                  <a:srgbClr val="0000FF"/>
                </a:solidFill>
              </a:rPr>
              <a:t>等</a:t>
            </a:r>
          </a:p>
        </p:txBody>
      </p:sp>
      <p:sp>
        <p:nvSpPr>
          <p:cNvPr id="2123" name="AutoShape 101"/>
          <p:cNvSpPr>
            <a:spLocks noChangeArrowheads="1"/>
          </p:cNvSpPr>
          <p:nvPr/>
        </p:nvSpPr>
        <p:spPr bwMode="auto">
          <a:xfrm>
            <a:off x="179388" y="5661025"/>
            <a:ext cx="1296987" cy="360363"/>
          </a:xfrm>
          <a:prstGeom prst="wedgeRoundRectCallout">
            <a:avLst>
              <a:gd name="adj1" fmla="val 56731"/>
              <a:gd name="adj2" fmla="val 41190"/>
              <a:gd name="adj3" fmla="val 16667"/>
            </a:avLst>
          </a:prstGeom>
          <a:solidFill>
            <a:schemeClr val="bg1">
              <a:alpha val="70195"/>
            </a:schemeClr>
          </a:solidFill>
          <a:ln w="28575" algn="ctr">
            <a:solidFill>
              <a:srgbClr val="8E8E8E"/>
            </a:solidFill>
            <a:miter lim="800000"/>
            <a:headEnd/>
            <a:tailEnd/>
          </a:ln>
        </p:spPr>
        <p:txBody>
          <a:bodyPr/>
          <a:lstStyle/>
          <a:p>
            <a:pPr algn="l"/>
            <a:r>
              <a:rPr lang="en-US" altLang="ja-JP" sz="900" b="0">
                <a:solidFill>
                  <a:srgbClr val="FF3300"/>
                </a:solidFill>
              </a:rPr>
              <a:t>NDL</a:t>
            </a:r>
            <a:r>
              <a:rPr lang="ja-JP" altLang="en-US" sz="900" b="0">
                <a:solidFill>
                  <a:srgbClr val="FF3300"/>
                </a:solidFill>
              </a:rPr>
              <a:t>蔵書目録、雑誌記事索引等</a:t>
            </a:r>
          </a:p>
        </p:txBody>
      </p:sp>
      <p:sp>
        <p:nvSpPr>
          <p:cNvPr id="2124" name="AutoShape 102"/>
          <p:cNvSpPr>
            <a:spLocks noChangeArrowheads="1"/>
          </p:cNvSpPr>
          <p:nvPr/>
        </p:nvSpPr>
        <p:spPr bwMode="auto">
          <a:xfrm>
            <a:off x="179388" y="6092825"/>
            <a:ext cx="1296987" cy="215900"/>
          </a:xfrm>
          <a:prstGeom prst="wedgeRoundRectCallout">
            <a:avLst>
              <a:gd name="adj1" fmla="val 53796"/>
              <a:gd name="adj2" fmla="val 143384"/>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900" b="0">
                <a:solidFill>
                  <a:srgbClr val="FF3300"/>
                </a:solidFill>
              </a:rPr>
              <a:t>日本ペンクラブ等</a:t>
            </a:r>
          </a:p>
        </p:txBody>
      </p:sp>
      <p:sp>
        <p:nvSpPr>
          <p:cNvPr id="2125" name="AutoShape 103"/>
          <p:cNvSpPr>
            <a:spLocks noChangeArrowheads="1"/>
          </p:cNvSpPr>
          <p:nvPr/>
        </p:nvSpPr>
        <p:spPr bwMode="auto">
          <a:xfrm>
            <a:off x="5003800" y="5516563"/>
            <a:ext cx="1296988" cy="576262"/>
          </a:xfrm>
          <a:prstGeom prst="wedgeRoundRectCallout">
            <a:avLst>
              <a:gd name="adj1" fmla="val 77417"/>
              <a:gd name="adj2" fmla="val -205921"/>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900" b="0">
                <a:solidFill>
                  <a:srgbClr val="0000FF"/>
                </a:solidFill>
              </a:rPr>
              <a:t>連想検索の分散</a:t>
            </a:r>
            <a:r>
              <a:rPr lang="en-US" altLang="ja-JP" sz="900" b="0">
                <a:solidFill>
                  <a:srgbClr val="0000FF"/>
                </a:solidFill>
              </a:rPr>
              <a:t>DB</a:t>
            </a:r>
            <a:r>
              <a:rPr lang="ja-JP" altLang="en-US" sz="900" b="0">
                <a:solidFill>
                  <a:srgbClr val="0000FF"/>
                </a:solidFill>
              </a:rPr>
              <a:t>機能を利用させていただければ。</a:t>
            </a:r>
          </a:p>
        </p:txBody>
      </p:sp>
      <p:sp>
        <p:nvSpPr>
          <p:cNvPr id="788585" name="AutoShape 105"/>
          <p:cNvSpPr>
            <a:spLocks noChangeArrowheads="1"/>
          </p:cNvSpPr>
          <p:nvPr/>
        </p:nvSpPr>
        <p:spPr bwMode="auto">
          <a:xfrm>
            <a:off x="6588125" y="5589588"/>
            <a:ext cx="2447925" cy="1268412"/>
          </a:xfrm>
          <a:prstGeom prst="horizontalScroll">
            <a:avLst>
              <a:gd name="adj" fmla="val 12500"/>
            </a:avLst>
          </a:prstGeom>
          <a:gradFill rotWithShape="1">
            <a:gsLst>
              <a:gs pos="0">
                <a:srgbClr val="FFFF99"/>
              </a:gs>
              <a:gs pos="50000">
                <a:schemeClr val="bg1"/>
              </a:gs>
              <a:gs pos="100000">
                <a:srgbClr val="FFFF99"/>
              </a:gs>
            </a:gsLst>
            <a:lin ang="5400000" scaled="1"/>
          </a:gradFill>
          <a:ln w="9525">
            <a:solidFill>
              <a:srgbClr val="C5C5C5"/>
            </a:solidFill>
            <a:round/>
            <a:headEnd/>
            <a:tailEnd/>
          </a:ln>
          <a:effectLst/>
        </p:spPr>
        <p:txBody>
          <a:bodyPr anchor="ctr"/>
          <a:lstStyle/>
          <a:p>
            <a:pPr algn="l">
              <a:defRPr/>
            </a:pPr>
            <a:r>
              <a:rPr lang="ja-JP" altLang="en-US" sz="1200" b="0">
                <a:solidFill>
                  <a:srgbClr val="663300"/>
                </a:solidFill>
              </a:rPr>
              <a:t>・共通インタフェースが実装されている</a:t>
            </a:r>
            <a:r>
              <a:rPr lang="en-US" altLang="ja-JP" sz="1200" b="0">
                <a:solidFill>
                  <a:srgbClr val="663300"/>
                </a:solidFill>
              </a:rPr>
              <a:t>DB</a:t>
            </a:r>
            <a:r>
              <a:rPr lang="ja-JP" altLang="en-US" sz="1200" b="0">
                <a:solidFill>
                  <a:srgbClr val="663300"/>
                </a:solidFill>
              </a:rPr>
              <a:t>は容易に統合検索が可能</a:t>
            </a:r>
          </a:p>
          <a:p>
            <a:pPr algn="l">
              <a:defRPr/>
            </a:pPr>
            <a:r>
              <a:rPr lang="ja-JP" altLang="en-US" sz="1200" b="0">
                <a:solidFill>
                  <a:srgbClr val="663300"/>
                </a:solidFill>
              </a:rPr>
              <a:t>・共通インタフェース実装の普及により、</a:t>
            </a:r>
            <a:r>
              <a:rPr lang="en-US" altLang="ja-JP" sz="1200" b="0">
                <a:solidFill>
                  <a:srgbClr val="663300"/>
                </a:solidFill>
              </a:rPr>
              <a:t>DB</a:t>
            </a:r>
            <a:r>
              <a:rPr lang="ja-JP" altLang="en-US" sz="1200" b="0">
                <a:solidFill>
                  <a:srgbClr val="663300"/>
                </a:solidFill>
              </a:rPr>
              <a:t>の可視化を目指す。</a:t>
            </a:r>
          </a:p>
        </p:txBody>
      </p:sp>
      <p:sp>
        <p:nvSpPr>
          <p:cNvPr id="788587" name="AutoShape 107"/>
          <p:cNvSpPr>
            <a:spLocks noChangeArrowheads="1"/>
          </p:cNvSpPr>
          <p:nvPr/>
        </p:nvSpPr>
        <p:spPr bwMode="auto">
          <a:xfrm>
            <a:off x="4786314" y="1226526"/>
            <a:ext cx="1370012" cy="510778"/>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a:solidFill>
                  <a:schemeClr val="accent2"/>
                </a:solidFill>
              </a:rPr>
              <a:t>データプロバイダ管理機能</a:t>
            </a:r>
          </a:p>
        </p:txBody>
      </p:sp>
      <p:cxnSp>
        <p:nvCxnSpPr>
          <p:cNvPr id="2128" name="AutoShape 108"/>
          <p:cNvCxnSpPr>
            <a:cxnSpLocks noChangeShapeType="1"/>
            <a:stCxn id="788587" idx="1"/>
            <a:endCxn id="2059" idx="0"/>
          </p:cNvCxnSpPr>
          <p:nvPr/>
        </p:nvCxnSpPr>
        <p:spPr bwMode="auto">
          <a:xfrm rot="10800000">
            <a:off x="1907382" y="1412875"/>
            <a:ext cx="2878932" cy="69040"/>
          </a:xfrm>
          <a:prstGeom prst="straightConnector1">
            <a:avLst/>
          </a:prstGeom>
          <a:noFill/>
          <a:ln w="19050">
            <a:solidFill>
              <a:srgbClr val="FF0101"/>
            </a:solidFill>
            <a:round/>
            <a:headEnd/>
            <a:tailEnd type="triangle" w="med" len="med"/>
          </a:ln>
        </p:spPr>
      </p:cxnSp>
      <p:sp>
        <p:nvSpPr>
          <p:cNvPr id="106" name="スライド番号プレースホルダ 105"/>
          <p:cNvSpPr>
            <a:spLocks noGrp="1"/>
          </p:cNvSpPr>
          <p:nvPr>
            <p:ph type="sldNum" sz="quarter" idx="11"/>
          </p:nvPr>
        </p:nvSpPr>
        <p:spPr/>
        <p:txBody>
          <a:bodyPr/>
          <a:lstStyle/>
          <a:p>
            <a:pPr>
              <a:defRPr/>
            </a:pPr>
            <a:fld id="{DFA1AA98-C5D7-43DB-8850-82B4698A43C7}" type="slidenum">
              <a:rPr lang="en-US" altLang="ja-JP" smtClean="0"/>
              <a:pPr>
                <a:defRPr/>
              </a:pPr>
              <a:t>22</a:t>
            </a:fld>
            <a:endParaRPr lang="en-US" altLang="ja-JP"/>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428596" y="620713"/>
            <a:ext cx="7366000" cy="431800"/>
          </a:xfrm>
        </p:spPr>
        <p:txBody>
          <a:bodyPr>
            <a:normAutofit fontScale="90000"/>
          </a:bodyPr>
          <a:lstStyle/>
          <a:p>
            <a:pPr eaLnBrk="1" hangingPunct="1"/>
            <a:r>
              <a:rPr lang="ja-JP" altLang="en-US" sz="3200" dirty="0" smtClean="0">
                <a:latin typeface="HG丸ｺﾞｼｯｸM-PRO" pitchFamily="50" charset="-128"/>
                <a:ea typeface="HG丸ｺﾞｼｯｸM-PRO" pitchFamily="50" charset="-128"/>
              </a:rPr>
              <a:t/>
            </a:r>
            <a:br>
              <a:rPr lang="ja-JP" altLang="en-US" sz="3200" dirty="0" smtClean="0">
                <a:latin typeface="HG丸ｺﾞｼｯｸM-PRO" pitchFamily="50" charset="-128"/>
                <a:ea typeface="HG丸ｺﾞｼｯｸM-PRO" pitchFamily="50" charset="-128"/>
              </a:rPr>
            </a:br>
            <a:r>
              <a:rPr lang="ja-JP" altLang="en-US" sz="3600" dirty="0" smtClean="0">
                <a:latin typeface="HG丸ｺﾞｼｯｸM-PRO" pitchFamily="50" charset="-128"/>
                <a:ea typeface="HG丸ｺﾞｼｯｸM-PRO" pitchFamily="50" charset="-128"/>
              </a:rPr>
              <a:t>連携のための共通仕様</a:t>
            </a:r>
          </a:p>
        </p:txBody>
      </p:sp>
      <p:graphicFrame>
        <p:nvGraphicFramePr>
          <p:cNvPr id="790674" name="Group 146"/>
          <p:cNvGraphicFramePr>
            <a:graphicFrameLocks noGrp="1"/>
          </p:cNvGraphicFramePr>
          <p:nvPr/>
        </p:nvGraphicFramePr>
        <p:xfrm>
          <a:off x="180975" y="1125538"/>
          <a:ext cx="5327650" cy="5411153"/>
        </p:xfrm>
        <a:graphic>
          <a:graphicData uri="http://schemas.openxmlformats.org/drawingml/2006/table">
            <a:tbl>
              <a:tblPr/>
              <a:tblGrid>
                <a:gridCol w="503238"/>
                <a:gridCol w="1079500"/>
                <a:gridCol w="3744912"/>
              </a:tblGrid>
              <a:tr h="180975">
                <a:tc>
                  <a:txBody>
                    <a:bodyPr/>
                    <a:lstStyle/>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endParaRPr kumimoji="1" lang="ja-JP" altLang="ja-JP" sz="1300" b="0" i="0" u="none" strike="noStrike" cap="none" normalizeH="0" baseline="0" dirty="0" smtClean="0">
                        <a:ln>
                          <a:noFill/>
                        </a:ln>
                        <a:solidFill>
                          <a:schemeClr val="tx1"/>
                        </a:solidFill>
                        <a:effectLst/>
                        <a:latin typeface="Verdana" pitchFamily="34" charset="0"/>
                        <a:ea typeface="ＭＳ Ｐゴシック" pitchFamily="50" charset="-128"/>
                      </a:endParaRPr>
                    </a:p>
                  </a:txBody>
                  <a:tcPr anchor="ctr" horzOverflow="overflow">
                    <a:lnL w="254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gridSpan="2">
                  <a:txBody>
                    <a:bodyPr/>
                    <a:lstStyle/>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300" b="0" i="0" u="none" strike="noStrike" cap="none" normalizeH="0" baseline="0" smtClean="0">
                          <a:ln>
                            <a:noFill/>
                          </a:ln>
                          <a:solidFill>
                            <a:schemeClr val="tx1"/>
                          </a:solidFill>
                          <a:effectLst/>
                          <a:latin typeface="Verdana" pitchFamily="34" charset="0"/>
                          <a:ea typeface="ＭＳ Ｐゴシック" pitchFamily="50" charset="-128"/>
                        </a:rPr>
                        <a:t>メタデータ形式</a:t>
                      </a:r>
                    </a:p>
                  </a:txBody>
                  <a:tcPr anchor="ctr" horzOverflow="overflow">
                    <a:lnL w="12700" cap="flat" cmpd="sng" algn="ctr">
                      <a:solidFill>
                        <a:schemeClr val="tx1"/>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hMerge="1">
                  <a:txBody>
                    <a:bodyPr/>
                    <a:lstStyle/>
                    <a:p>
                      <a:endParaRPr kumimoji="1" lang="ja-JP" altLang="en-US"/>
                    </a:p>
                  </a:txBody>
                  <a:tcPr/>
                </a:tc>
              </a:tr>
              <a:tr h="190500">
                <a:tc rowSpan="14">
                  <a:txBody>
                    <a:bodyPr/>
                    <a:lstStyle/>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300" b="0" i="0" u="none" strike="noStrike" cap="none" normalizeH="0" baseline="0" smtClean="0">
                          <a:ln>
                            <a:noFill/>
                          </a:ln>
                          <a:solidFill>
                            <a:schemeClr val="tx1"/>
                          </a:solidFill>
                          <a:effectLst/>
                          <a:latin typeface="Verdana" pitchFamily="34" charset="0"/>
                          <a:ea typeface="ＭＳ Ｐゴシック" pitchFamily="50" charset="-128"/>
                        </a:rPr>
                        <a:t>コ</a:t>
                      </a:r>
                    </a:p>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300" b="0" i="0" u="none" strike="noStrike" cap="none" normalizeH="0" baseline="0" smtClean="0">
                          <a:ln>
                            <a:noFill/>
                          </a:ln>
                          <a:solidFill>
                            <a:schemeClr val="tx1"/>
                          </a:solidFill>
                          <a:effectLst/>
                          <a:latin typeface="Verdana" pitchFamily="34" charset="0"/>
                          <a:ea typeface="ＭＳ Ｐゴシック" pitchFamily="50" charset="-128"/>
                        </a:rPr>
                        <a:t>ン</a:t>
                      </a:r>
                    </a:p>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300" b="0" i="0" u="none" strike="noStrike" cap="none" normalizeH="0" baseline="0" smtClean="0">
                          <a:ln>
                            <a:noFill/>
                          </a:ln>
                          <a:solidFill>
                            <a:schemeClr val="tx1"/>
                          </a:solidFill>
                          <a:effectLst/>
                          <a:latin typeface="Verdana" pitchFamily="34" charset="0"/>
                          <a:ea typeface="ＭＳ Ｐゴシック" pitchFamily="50" charset="-128"/>
                        </a:rPr>
                        <a:t>テ</a:t>
                      </a:r>
                    </a:p>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300" b="0" i="0" u="none" strike="noStrike" cap="none" normalizeH="0" baseline="0" smtClean="0">
                          <a:ln>
                            <a:noFill/>
                          </a:ln>
                          <a:solidFill>
                            <a:schemeClr val="tx1"/>
                          </a:solidFill>
                          <a:effectLst/>
                          <a:latin typeface="Verdana" pitchFamily="34" charset="0"/>
                          <a:ea typeface="ＭＳ Ｐゴシック" pitchFamily="50" charset="-128"/>
                        </a:rPr>
                        <a:t>ン</a:t>
                      </a:r>
                    </a:p>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300" b="0" i="0" u="none" strike="noStrike" cap="none" normalizeH="0" baseline="0" smtClean="0">
                          <a:ln>
                            <a:noFill/>
                          </a:ln>
                          <a:solidFill>
                            <a:schemeClr val="tx1"/>
                          </a:solidFill>
                          <a:effectLst/>
                          <a:latin typeface="Verdana" pitchFamily="34" charset="0"/>
                          <a:ea typeface="ＭＳ Ｐゴシック" pitchFamily="50" charset="-128"/>
                        </a:rPr>
                        <a:t>ツ</a:t>
                      </a: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rowSpan="4">
                  <a:txBody>
                    <a:bodyPr/>
                    <a:lstStyle/>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dirty="0" smtClean="0">
                          <a:ln>
                            <a:noFill/>
                          </a:ln>
                          <a:solidFill>
                            <a:schemeClr val="tx1"/>
                          </a:solidFill>
                          <a:effectLst/>
                          <a:latin typeface="Verdana" pitchFamily="34" charset="0"/>
                          <a:ea typeface="ＭＳ Ｐゴシック" pitchFamily="50" charset="-128"/>
                        </a:rPr>
                        <a:t>DC</a:t>
                      </a:r>
                      <a:r>
                        <a:rPr kumimoji="1" lang="ja-JP" altLang="en-US" sz="1300" b="0" i="0" u="none" strike="noStrike" cap="none" normalizeH="0" baseline="0" dirty="0" smtClean="0">
                          <a:ln>
                            <a:noFill/>
                          </a:ln>
                          <a:solidFill>
                            <a:schemeClr val="tx1"/>
                          </a:solidFill>
                          <a:effectLst/>
                          <a:latin typeface="Verdana" pitchFamily="34" charset="0"/>
                          <a:ea typeface="ＭＳ Ｐゴシック" pitchFamily="50" charset="-128"/>
                        </a:rPr>
                        <a:t>系</a:t>
                      </a:r>
                      <a:endParaRPr kumimoji="1" lang="en-US" altLang="ja-JP" sz="1300" b="0" i="0" u="none" strike="noStrike" cap="none" normalizeH="0" baseline="0" dirty="0" smtClean="0">
                        <a:ln>
                          <a:noFill/>
                        </a:ln>
                        <a:solidFill>
                          <a:schemeClr val="tx1"/>
                        </a:solidFill>
                        <a:effectLst/>
                        <a:latin typeface="Verdana" pitchFamily="34" charset="0"/>
                        <a:ea typeface="ＭＳ Ｐゴシック" pitchFamily="50" charset="-128"/>
                      </a:endParaRPr>
                    </a:p>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dirty="0" smtClean="0">
                          <a:ln>
                            <a:noFill/>
                          </a:ln>
                          <a:solidFill>
                            <a:schemeClr val="tx1"/>
                          </a:solidFill>
                          <a:effectLst/>
                          <a:latin typeface="Verdana" pitchFamily="34" charset="0"/>
                          <a:ea typeface="ＭＳ Ｐゴシック" pitchFamily="50" charset="-128"/>
                        </a:rPr>
                        <a:t>(Dublin Core)</a:t>
                      </a:r>
                      <a:endParaRPr kumimoji="1" lang="ja-JP" altLang="en-US" sz="1300" b="0" i="0" u="none" strike="noStrike" cap="none" normalizeH="0" baseline="0" dirty="0" smtClean="0">
                        <a:ln>
                          <a:noFill/>
                        </a:ln>
                        <a:solidFill>
                          <a:schemeClr val="tx1"/>
                        </a:solidFill>
                        <a:effectLst/>
                        <a:latin typeface="Verdana" pitchFamily="34" charset="0"/>
                        <a:ea typeface="ＭＳ Ｐゴシック" pitchFamily="50"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smtClean="0">
                          <a:ln>
                            <a:noFill/>
                          </a:ln>
                          <a:solidFill>
                            <a:schemeClr val="tx1"/>
                          </a:solidFill>
                          <a:effectLst/>
                          <a:latin typeface="Verdana" pitchFamily="34" charset="0"/>
                          <a:ea typeface="ＭＳ Ｐゴシック" pitchFamily="50" charset="-128"/>
                        </a:rPr>
                        <a:t>DC-NDL</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2888">
                <a:tc vMerge="1">
                  <a:txBody>
                    <a:bodyPr/>
                    <a:lstStyle/>
                    <a:p>
                      <a:endParaRPr kumimoji="1" lang="ja-JP" altLang="en-US"/>
                    </a:p>
                  </a:txBody>
                  <a:tcPr/>
                </a:tc>
                <a:tc vMerge="1">
                  <a:txBody>
                    <a:bodyPr/>
                    <a:lstStyle/>
                    <a:p>
                      <a:endParaRPr kumimoji="1" lang="ja-JP" altLang="en-US"/>
                    </a:p>
                  </a:txBody>
                  <a:tcPr/>
                </a:tc>
                <a:tc>
                  <a:txBody>
                    <a:body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smtClean="0">
                          <a:ln>
                            <a:noFill/>
                          </a:ln>
                          <a:solidFill>
                            <a:schemeClr val="tx1"/>
                          </a:solidFill>
                          <a:effectLst/>
                          <a:latin typeface="Verdana" pitchFamily="34" charset="0"/>
                          <a:ea typeface="ＭＳ Ｐゴシック" pitchFamily="50" charset="-128"/>
                        </a:rPr>
                        <a:t>Junii</a:t>
                      </a:r>
                      <a:r>
                        <a:rPr kumimoji="1" lang="ja-JP" altLang="en-US" sz="1300" b="0" i="0" u="none" strike="noStrike" cap="none" normalizeH="0" baseline="0" smtClean="0">
                          <a:ln>
                            <a:noFill/>
                          </a:ln>
                          <a:solidFill>
                            <a:schemeClr val="tx1"/>
                          </a:solidFill>
                          <a:effectLst/>
                          <a:latin typeface="Verdana" pitchFamily="34" charset="0"/>
                          <a:ea typeface="ＭＳ Ｐゴシック" pitchFamily="50" charset="-128"/>
                        </a:rPr>
                        <a:t>、</a:t>
                      </a:r>
                      <a:r>
                        <a:rPr kumimoji="1" lang="en-US" altLang="ja-JP" sz="1300" b="0" i="0" u="none" strike="noStrike" cap="none" normalizeH="0" baseline="0" smtClean="0">
                          <a:ln>
                            <a:noFill/>
                          </a:ln>
                          <a:solidFill>
                            <a:schemeClr val="tx1"/>
                          </a:solidFill>
                          <a:effectLst/>
                          <a:latin typeface="Verdana" pitchFamily="34" charset="0"/>
                          <a:ea typeface="ＭＳ Ｐゴシック" pitchFamily="50" charset="-128"/>
                        </a:rPr>
                        <a:t>Junii2</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00025">
                <a:tc vMerge="1">
                  <a:txBody>
                    <a:bodyPr/>
                    <a:lstStyle/>
                    <a:p>
                      <a:endParaRPr kumimoji="1" lang="ja-JP" altLang="en-US"/>
                    </a:p>
                  </a:txBody>
                  <a:tcPr/>
                </a:tc>
                <a:tc vMerge="1">
                  <a:txBody>
                    <a:bodyPr/>
                    <a:lstStyle/>
                    <a:p>
                      <a:endParaRPr kumimoji="1" lang="ja-JP" altLang="en-US"/>
                    </a:p>
                  </a:txBody>
                  <a:tcPr/>
                </a:tc>
                <a:tc>
                  <a:txBody>
                    <a:body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dirty="0" smtClean="0">
                          <a:ln>
                            <a:noFill/>
                          </a:ln>
                          <a:solidFill>
                            <a:schemeClr val="tx1"/>
                          </a:solidFill>
                          <a:effectLst/>
                          <a:latin typeface="Verdana" pitchFamily="34" charset="0"/>
                          <a:ea typeface="ＭＳ Ｐゴシック" pitchFamily="50" charset="-128"/>
                        </a:rPr>
                        <a:t>RSS2.0</a:t>
                      </a:r>
                      <a:r>
                        <a:rPr kumimoji="1" lang="ja-JP" altLang="en-US" sz="1300" b="0" i="0" u="none" strike="noStrike" cap="none" normalizeH="0" baseline="0" dirty="0" smtClean="0">
                          <a:ln>
                            <a:noFill/>
                          </a:ln>
                          <a:solidFill>
                            <a:schemeClr val="tx1"/>
                          </a:solidFill>
                          <a:effectLst/>
                          <a:latin typeface="Verdana" pitchFamily="34" charset="0"/>
                          <a:ea typeface="ＭＳ Ｐゴシック" pitchFamily="50" charset="-128"/>
                        </a:rPr>
                        <a:t>に</a:t>
                      </a:r>
                      <a:r>
                        <a:rPr kumimoji="1" lang="en-US" altLang="ja-JP" sz="1300" b="0" i="0" u="none" strike="noStrike" cap="none" normalizeH="0" baseline="0" dirty="0" smtClean="0">
                          <a:ln>
                            <a:noFill/>
                          </a:ln>
                          <a:solidFill>
                            <a:schemeClr val="tx1"/>
                          </a:solidFill>
                          <a:effectLst/>
                          <a:latin typeface="Verdana" pitchFamily="34" charset="0"/>
                          <a:ea typeface="ＭＳ Ｐゴシック" pitchFamily="50" charset="-128"/>
                        </a:rPr>
                        <a:t>DC-NDL</a:t>
                      </a:r>
                      <a:r>
                        <a:rPr kumimoji="1" lang="ja-JP" altLang="en-US" sz="1300" b="0" i="0" u="none" strike="noStrike" cap="none" normalizeH="0" baseline="0" dirty="0" smtClean="0">
                          <a:ln>
                            <a:noFill/>
                          </a:ln>
                          <a:solidFill>
                            <a:schemeClr val="tx1"/>
                          </a:solidFill>
                          <a:effectLst/>
                          <a:latin typeface="Verdana" pitchFamily="34" charset="0"/>
                          <a:ea typeface="ＭＳ Ｐゴシック" pitchFamily="50" charset="-128"/>
                        </a:rPr>
                        <a:t>要素を拡張</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80975">
                <a:tc vMerge="1">
                  <a:txBody>
                    <a:bodyPr/>
                    <a:lstStyle/>
                    <a:p>
                      <a:endParaRPr kumimoji="1" lang="ja-JP" altLang="en-US"/>
                    </a:p>
                  </a:txBody>
                  <a:tcPr/>
                </a:tc>
                <a:tc vMerge="1">
                  <a:txBody>
                    <a:bodyPr/>
                    <a:lstStyle/>
                    <a:p>
                      <a:endParaRPr kumimoji="1" lang="ja-JP" altLang="en-US"/>
                    </a:p>
                  </a:txBody>
                  <a:tcPr/>
                </a:tc>
                <a:tc>
                  <a:txBody>
                    <a:body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smtClean="0">
                          <a:ln>
                            <a:noFill/>
                          </a:ln>
                          <a:solidFill>
                            <a:schemeClr val="tx1"/>
                          </a:solidFill>
                          <a:effectLst/>
                          <a:latin typeface="Verdana" pitchFamily="34" charset="0"/>
                          <a:ea typeface="ＭＳ Ｐゴシック" pitchFamily="50" charset="-128"/>
                        </a:rPr>
                        <a:t>oai_dc</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2888">
                <a:tc vMerge="1">
                  <a:txBody>
                    <a:bodyPr/>
                    <a:lstStyle/>
                    <a:p>
                      <a:endParaRPr kumimoji="1" lang="ja-JP" altLang="en-US"/>
                    </a:p>
                  </a:txBody>
                  <a:tcPr/>
                </a:tc>
                <a:tc rowSpan="5">
                  <a:txBody>
                    <a:bodyPr/>
                    <a:lstStyle/>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smtClean="0">
                          <a:ln>
                            <a:noFill/>
                          </a:ln>
                          <a:solidFill>
                            <a:schemeClr val="tx1"/>
                          </a:solidFill>
                          <a:effectLst/>
                          <a:latin typeface="Verdana" pitchFamily="34" charset="0"/>
                          <a:ea typeface="ＭＳ Ｐゴシック" pitchFamily="50" charset="-128"/>
                        </a:rPr>
                        <a:t>RSS</a:t>
                      </a:r>
                      <a:r>
                        <a:rPr kumimoji="1" lang="ja-JP" altLang="en-US" sz="1300" b="0" i="0" u="none" strike="noStrike" cap="none" normalizeH="0" baseline="0" smtClean="0">
                          <a:ln>
                            <a:noFill/>
                          </a:ln>
                          <a:solidFill>
                            <a:schemeClr val="tx1"/>
                          </a:solidFill>
                          <a:effectLst/>
                          <a:latin typeface="Verdana" pitchFamily="34" charset="0"/>
                          <a:ea typeface="ＭＳ Ｐゴシック" pitchFamily="50" charset="-128"/>
                        </a:rPr>
                        <a:t>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smtClean="0">
                          <a:ln>
                            <a:noFill/>
                          </a:ln>
                          <a:solidFill>
                            <a:schemeClr val="tx1"/>
                          </a:solidFill>
                          <a:effectLst/>
                          <a:latin typeface="Verdana" pitchFamily="34" charset="0"/>
                          <a:ea typeface="ＭＳ Ｐゴシック" pitchFamily="50" charset="-128"/>
                        </a:rPr>
                        <a:t>RSS1.0</a:t>
                      </a:r>
                      <a:r>
                        <a:rPr kumimoji="1" lang="ja-JP" altLang="en-US" sz="1300" b="0" i="0" u="none" strike="noStrike" cap="none" normalizeH="0" baseline="0" smtClean="0">
                          <a:ln>
                            <a:noFill/>
                          </a:ln>
                          <a:solidFill>
                            <a:schemeClr val="tx1"/>
                          </a:solidFill>
                          <a:effectLst/>
                          <a:latin typeface="Verdana" pitchFamily="34" charset="0"/>
                          <a:ea typeface="ＭＳ Ｐゴシック" pitchFamily="50" charset="-128"/>
                        </a:rPr>
                        <a:t>形式</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90513">
                <a:tc vMerge="1">
                  <a:txBody>
                    <a:bodyPr/>
                    <a:lstStyle/>
                    <a:p>
                      <a:endParaRPr kumimoji="1" lang="ja-JP" altLang="en-US"/>
                    </a:p>
                  </a:txBody>
                  <a:tcPr/>
                </a:tc>
                <a:tc vMerge="1">
                  <a:txBody>
                    <a:bodyPr/>
                    <a:lstStyle/>
                    <a:p>
                      <a:endParaRPr kumimoji="1" lang="ja-JP" altLang="en-US"/>
                    </a:p>
                  </a:txBody>
                  <a:tcPr/>
                </a:tc>
                <a:tc>
                  <a:txBody>
                    <a:body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dirty="0" smtClean="0">
                          <a:ln>
                            <a:noFill/>
                          </a:ln>
                          <a:solidFill>
                            <a:schemeClr val="tx1"/>
                          </a:solidFill>
                          <a:effectLst/>
                          <a:latin typeface="Verdana" pitchFamily="34" charset="0"/>
                          <a:ea typeface="ＭＳ Ｐゴシック" pitchFamily="50" charset="-128"/>
                        </a:rPr>
                        <a:t>RSS1.0</a:t>
                      </a:r>
                      <a:r>
                        <a:rPr kumimoji="1" lang="ja-JP" altLang="en-US" sz="1300" b="0" i="0" u="none" strike="noStrike" cap="none" normalizeH="0" baseline="0" dirty="0" smtClean="0">
                          <a:ln>
                            <a:noFill/>
                          </a:ln>
                          <a:solidFill>
                            <a:schemeClr val="tx1"/>
                          </a:solidFill>
                          <a:effectLst/>
                          <a:latin typeface="Verdana" pitchFamily="34" charset="0"/>
                          <a:ea typeface="ＭＳ Ｐゴシック" pitchFamily="50" charset="-128"/>
                        </a:rPr>
                        <a:t>に</a:t>
                      </a:r>
                      <a:r>
                        <a:rPr kumimoji="1" lang="en-US" altLang="ja-JP" sz="1300" b="0" i="0" u="none" strike="noStrike" cap="none" normalizeH="0" baseline="0" dirty="0" smtClean="0">
                          <a:ln>
                            <a:noFill/>
                          </a:ln>
                          <a:solidFill>
                            <a:schemeClr val="tx1"/>
                          </a:solidFill>
                          <a:effectLst/>
                          <a:latin typeface="Verdana" pitchFamily="34" charset="0"/>
                          <a:ea typeface="ＭＳ Ｐゴシック" pitchFamily="50" charset="-128"/>
                        </a:rPr>
                        <a:t>Dublin Core</a:t>
                      </a:r>
                      <a:r>
                        <a:rPr kumimoji="1" lang="ja-JP" altLang="en-US" sz="1300" b="0" i="0" u="none" strike="noStrike" cap="none" normalizeH="0" baseline="0" dirty="0" smtClean="0">
                          <a:ln>
                            <a:noFill/>
                          </a:ln>
                          <a:solidFill>
                            <a:schemeClr val="tx1"/>
                          </a:solidFill>
                          <a:effectLst/>
                          <a:latin typeface="Verdana" pitchFamily="34" charset="0"/>
                          <a:ea typeface="ＭＳ Ｐゴシック" pitchFamily="50" charset="-128"/>
                        </a:rPr>
                        <a:t>モジュールを追加</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4475">
                <a:tc vMerge="1">
                  <a:txBody>
                    <a:bodyPr/>
                    <a:lstStyle/>
                    <a:p>
                      <a:endParaRPr kumimoji="1" lang="ja-JP" altLang="en-US"/>
                    </a:p>
                  </a:txBody>
                  <a:tcPr/>
                </a:tc>
                <a:tc vMerge="1">
                  <a:txBody>
                    <a:bodyPr/>
                    <a:lstStyle/>
                    <a:p>
                      <a:endParaRPr kumimoji="1" lang="ja-JP" altLang="en-US"/>
                    </a:p>
                  </a:txBody>
                  <a:tcPr/>
                </a:tc>
                <a:tc>
                  <a:txBody>
                    <a:body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smtClean="0">
                          <a:ln>
                            <a:noFill/>
                          </a:ln>
                          <a:solidFill>
                            <a:schemeClr val="tx1"/>
                          </a:solidFill>
                          <a:effectLst/>
                          <a:latin typeface="Verdana" pitchFamily="34" charset="0"/>
                          <a:ea typeface="ＭＳ Ｐゴシック" pitchFamily="50" charset="-128"/>
                        </a:rPr>
                        <a:t>RSS2.0</a:t>
                      </a:r>
                      <a:r>
                        <a:rPr kumimoji="1" lang="ja-JP" altLang="en-US" sz="1300" b="0" i="0" u="none" strike="noStrike" cap="none" normalizeH="0" baseline="0" smtClean="0">
                          <a:ln>
                            <a:noFill/>
                          </a:ln>
                          <a:solidFill>
                            <a:schemeClr val="tx1"/>
                          </a:solidFill>
                          <a:effectLst/>
                          <a:latin typeface="Verdana" pitchFamily="34" charset="0"/>
                          <a:ea typeface="ＭＳ Ｐゴシック" pitchFamily="50" charset="-128"/>
                        </a:rPr>
                        <a:t>形式、</a:t>
                      </a:r>
                      <a:r>
                        <a:rPr kumimoji="1" lang="en-US" altLang="ja-JP" sz="1300" b="0" i="0" u="none" strike="noStrike" cap="none" normalizeH="0" baseline="0" smtClean="0">
                          <a:ln>
                            <a:noFill/>
                          </a:ln>
                          <a:solidFill>
                            <a:schemeClr val="tx1"/>
                          </a:solidFill>
                          <a:effectLst/>
                          <a:latin typeface="Verdana" pitchFamily="34" charset="0"/>
                          <a:ea typeface="ＭＳ Ｐゴシック" pitchFamily="50" charset="-128"/>
                        </a:rPr>
                        <a:t>Podcast</a:t>
                      </a:r>
                      <a:r>
                        <a:rPr kumimoji="1" lang="ja-JP" altLang="en-US" sz="1300" b="0" i="0" u="none" strike="noStrike" cap="none" normalizeH="0" baseline="0" smtClean="0">
                          <a:ln>
                            <a:noFill/>
                          </a:ln>
                          <a:solidFill>
                            <a:schemeClr val="tx1"/>
                          </a:solidFill>
                          <a:effectLst/>
                          <a:latin typeface="Verdana" pitchFamily="34" charset="0"/>
                          <a:ea typeface="ＭＳ Ｐゴシック" pitchFamily="50" charset="-128"/>
                        </a:rPr>
                        <a:t>形式</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2888">
                <a:tc vMerge="1">
                  <a:txBody>
                    <a:bodyPr/>
                    <a:lstStyle/>
                    <a:p>
                      <a:endParaRPr kumimoji="1" lang="ja-JP" altLang="en-US"/>
                    </a:p>
                  </a:txBody>
                  <a:tcPr/>
                </a:tc>
                <a:tc vMerge="1">
                  <a:txBody>
                    <a:bodyPr/>
                    <a:lstStyle/>
                    <a:p>
                      <a:endParaRPr kumimoji="1" lang="ja-JP" altLang="en-US"/>
                    </a:p>
                  </a:txBody>
                  <a:tcPr/>
                </a:tc>
                <a:tc>
                  <a:txBody>
                    <a:body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smtClean="0">
                          <a:ln>
                            <a:noFill/>
                          </a:ln>
                          <a:solidFill>
                            <a:schemeClr val="tx1"/>
                          </a:solidFill>
                          <a:effectLst/>
                          <a:latin typeface="Verdana" pitchFamily="34" charset="0"/>
                          <a:ea typeface="ＭＳ Ｐゴシック" pitchFamily="50" charset="-128"/>
                        </a:rPr>
                        <a:t>OpenSearch</a:t>
                      </a:r>
                      <a:r>
                        <a:rPr kumimoji="1" lang="ja-JP" altLang="en-US" sz="1300" b="0" i="0" u="none" strike="noStrike" cap="none" normalizeH="0" baseline="0" smtClean="0">
                          <a:ln>
                            <a:noFill/>
                          </a:ln>
                          <a:solidFill>
                            <a:schemeClr val="tx1"/>
                          </a:solidFill>
                          <a:effectLst/>
                          <a:latin typeface="Verdana" pitchFamily="34" charset="0"/>
                          <a:ea typeface="ＭＳ Ｐゴシック" pitchFamily="50" charset="-128"/>
                        </a:rPr>
                        <a:t>形式</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2888">
                <a:tc vMerge="1">
                  <a:txBody>
                    <a:bodyPr/>
                    <a:lstStyle/>
                    <a:p>
                      <a:endParaRPr kumimoji="1" lang="ja-JP" altLang="en-US"/>
                    </a:p>
                  </a:txBody>
                  <a:tcPr/>
                </a:tc>
                <a:tc vMerge="1">
                  <a:txBody>
                    <a:bodyPr/>
                    <a:lstStyle/>
                    <a:p>
                      <a:endParaRPr kumimoji="1" lang="ja-JP" altLang="en-US"/>
                    </a:p>
                  </a:txBody>
                  <a:tcPr/>
                </a:tc>
                <a:tc>
                  <a:txBody>
                    <a:body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smtClean="0">
                          <a:ln>
                            <a:noFill/>
                          </a:ln>
                          <a:solidFill>
                            <a:schemeClr val="tx1"/>
                          </a:solidFill>
                          <a:effectLst/>
                          <a:latin typeface="Verdana" pitchFamily="34" charset="0"/>
                          <a:ea typeface="ＭＳ Ｐゴシック" pitchFamily="50" charset="-128"/>
                        </a:rPr>
                        <a:t>Atom0.3</a:t>
                      </a:r>
                      <a:r>
                        <a:rPr kumimoji="1" lang="ja-JP" altLang="en-US" sz="1300" b="0" i="0" u="none" strike="noStrike" cap="none" normalizeH="0" baseline="0" smtClean="0">
                          <a:ln>
                            <a:noFill/>
                          </a:ln>
                          <a:solidFill>
                            <a:schemeClr val="tx1"/>
                          </a:solidFill>
                          <a:effectLst/>
                          <a:latin typeface="Verdana" pitchFamily="34" charset="0"/>
                          <a:ea typeface="ＭＳ Ｐゴシック" pitchFamily="50" charset="-128"/>
                        </a:rPr>
                        <a:t>形式</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4475">
                <a:tc vMerge="1">
                  <a:txBody>
                    <a:bodyPr/>
                    <a:lstStyle/>
                    <a:p>
                      <a:endParaRPr kumimoji="1" lang="ja-JP" altLang="en-US"/>
                    </a:p>
                  </a:txBody>
                  <a:tcPr/>
                </a:tc>
                <a:tc>
                  <a:txBody>
                    <a:bodyPr/>
                    <a:lstStyle/>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smtClean="0">
                          <a:ln>
                            <a:noFill/>
                          </a:ln>
                          <a:solidFill>
                            <a:schemeClr val="tx1"/>
                          </a:solidFill>
                          <a:effectLst/>
                          <a:latin typeface="Verdana" pitchFamily="34" charset="0"/>
                          <a:ea typeface="ＭＳ Ｐゴシック" pitchFamily="50" charset="-128"/>
                        </a:rPr>
                        <a:t>MODS</a:t>
                      </a:r>
                      <a:r>
                        <a:rPr kumimoji="1" lang="ja-JP" altLang="en-US" sz="1300" b="0" i="0" u="none" strike="noStrike" cap="none" normalizeH="0" baseline="0" smtClean="0">
                          <a:ln>
                            <a:noFill/>
                          </a:ln>
                          <a:solidFill>
                            <a:schemeClr val="tx1"/>
                          </a:solidFill>
                          <a:effectLst/>
                          <a:latin typeface="Verdana" pitchFamily="34" charset="0"/>
                          <a:ea typeface="ＭＳ Ｐゴシック" pitchFamily="50" charset="-128"/>
                        </a:rPr>
                        <a:t>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smtClean="0">
                          <a:ln>
                            <a:noFill/>
                          </a:ln>
                          <a:solidFill>
                            <a:schemeClr val="tx1"/>
                          </a:solidFill>
                          <a:effectLst/>
                          <a:latin typeface="Verdana" pitchFamily="34" charset="0"/>
                          <a:ea typeface="ＭＳ Ｐゴシック" pitchFamily="50" charset="-128"/>
                        </a:rPr>
                        <a:t>NDL-DA</a:t>
                      </a:r>
                      <a:r>
                        <a:rPr kumimoji="1" lang="ja-JP" altLang="en-US" sz="1300" b="0" i="0" u="none" strike="noStrike" cap="none" normalizeH="0" baseline="0" smtClean="0">
                          <a:ln>
                            <a:noFill/>
                          </a:ln>
                          <a:solidFill>
                            <a:schemeClr val="tx1"/>
                          </a:solidFill>
                          <a:effectLst/>
                          <a:latin typeface="Verdana" pitchFamily="34" charset="0"/>
                          <a:ea typeface="ＭＳ Ｐゴシック" pitchFamily="50" charset="-128"/>
                        </a:rPr>
                        <a:t>メタデータスキーマ</a:t>
                      </a:r>
                      <a:r>
                        <a:rPr kumimoji="1" lang="en-US" altLang="ja-JP" sz="1300" b="0" i="0" u="none" strike="noStrike" cap="none" normalizeH="0" baseline="0" smtClean="0">
                          <a:ln>
                            <a:noFill/>
                          </a:ln>
                          <a:solidFill>
                            <a:schemeClr val="tx1"/>
                          </a:solidFill>
                          <a:effectLst/>
                          <a:latin typeface="Verdana" pitchFamily="34" charset="0"/>
                          <a:ea typeface="ＭＳ Ｐゴシック" pitchFamily="50" charset="-128"/>
                        </a:rPr>
                        <a:t>(METS,MODS</a:t>
                      </a:r>
                      <a:r>
                        <a:rPr kumimoji="1" lang="ja-JP" altLang="en-US" sz="1300" b="0" i="0" u="none" strike="noStrike" cap="none" normalizeH="0" baseline="0" smtClean="0">
                          <a:ln>
                            <a:noFill/>
                          </a:ln>
                          <a:solidFill>
                            <a:schemeClr val="tx1"/>
                          </a:solidFill>
                          <a:effectLst/>
                          <a:latin typeface="Verdana" pitchFamily="34" charset="0"/>
                          <a:ea typeface="ＭＳ Ｐゴシック" pitchFamily="50" charset="-128"/>
                        </a:rPr>
                        <a:t>準拠</a:t>
                      </a:r>
                      <a:r>
                        <a:rPr kumimoji="1" lang="en-US" altLang="ja-JP" sz="1300" b="0" i="0" u="none" strike="noStrike" cap="none" normalizeH="0" baseline="0" smtClean="0">
                          <a:ln>
                            <a:noFill/>
                          </a:ln>
                          <a:solidFill>
                            <a:schemeClr val="tx1"/>
                          </a:solidFill>
                          <a:effectLst/>
                          <a:latin typeface="Verdana" pitchFamily="34" charset="0"/>
                          <a:ea typeface="ＭＳ Ｐゴシック" pitchFamily="50" charset="-128"/>
                        </a:rPr>
                        <a:t>)</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4475">
                <a:tc vMerge="1">
                  <a:txBody>
                    <a:bodyPr/>
                    <a:lstStyle/>
                    <a:p>
                      <a:endParaRPr kumimoji="1" lang="ja-JP" altLang="en-US"/>
                    </a:p>
                  </a:txBody>
                  <a:tcPr/>
                </a:tc>
                <a:tc>
                  <a:txBody>
                    <a:bodyPr/>
                    <a:lstStyle/>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endParaRPr kumimoji="1" lang="ja-JP" altLang="ja-JP" sz="1300" b="0" i="0" u="none" strike="noStrike" cap="none" normalizeH="0" baseline="0" smtClean="0">
                        <a:ln>
                          <a:noFill/>
                        </a:ln>
                        <a:solidFill>
                          <a:schemeClr val="tx1"/>
                        </a:solidFill>
                        <a:effectLst/>
                        <a:latin typeface="Verdana" pitchFamily="34" charset="0"/>
                        <a:ea typeface="ＭＳ Ｐゴシック" pitchFamily="50"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endParaRPr kumimoji="1" lang="ja-JP" altLang="ja-JP" sz="1300" b="0" i="0" u="none" strike="noStrike" cap="none" normalizeH="0" baseline="0" smtClean="0">
                        <a:ln>
                          <a:noFill/>
                        </a:ln>
                        <a:solidFill>
                          <a:schemeClr val="tx1"/>
                        </a:solidFill>
                        <a:effectLst/>
                        <a:latin typeface="Verdana" pitchFamily="34" charset="0"/>
                        <a:ea typeface="ＭＳ Ｐゴシック" pitchFamily="50" charset="-128"/>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4475">
                <a:tc vMerge="1">
                  <a:txBody>
                    <a:bodyPr/>
                    <a:lstStyle/>
                    <a:p>
                      <a:endParaRPr kumimoji="1" lang="ja-JP" altLang="en-US"/>
                    </a:p>
                  </a:txBody>
                  <a:tcPr/>
                </a:tc>
                <a:tc>
                  <a:txBody>
                    <a:bodyPr/>
                    <a:lstStyle/>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smtClean="0">
                          <a:ln>
                            <a:noFill/>
                          </a:ln>
                          <a:solidFill>
                            <a:schemeClr val="tx1"/>
                          </a:solidFill>
                          <a:effectLst/>
                          <a:latin typeface="Verdana" pitchFamily="34" charset="0"/>
                          <a:ea typeface="ＭＳ Ｐゴシック" pitchFamily="50" charset="-128"/>
                        </a:rPr>
                        <a:t>MARC</a:t>
                      </a:r>
                      <a:r>
                        <a:rPr kumimoji="1" lang="ja-JP" altLang="en-US" sz="1300" b="0" i="0" u="none" strike="noStrike" cap="none" normalizeH="0" baseline="0" smtClean="0">
                          <a:ln>
                            <a:noFill/>
                          </a:ln>
                          <a:solidFill>
                            <a:schemeClr val="tx1"/>
                          </a:solidFill>
                          <a:effectLst/>
                          <a:latin typeface="Verdana" pitchFamily="34" charset="0"/>
                          <a:ea typeface="ＭＳ Ｐゴシック" pitchFamily="50" charset="-128"/>
                        </a:rPr>
                        <a:t>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dirty="0" smtClean="0">
                          <a:ln>
                            <a:noFill/>
                          </a:ln>
                          <a:solidFill>
                            <a:schemeClr val="tx1"/>
                          </a:solidFill>
                          <a:effectLst/>
                          <a:latin typeface="Verdana" pitchFamily="34" charset="0"/>
                          <a:ea typeface="ＭＳ Ｐゴシック" pitchFamily="50" charset="-128"/>
                        </a:rPr>
                        <a:t>JAPAN/MARC(M)</a:t>
                      </a:r>
                      <a:r>
                        <a:rPr kumimoji="1" lang="ja-JP" altLang="en-US" sz="1300" b="0" i="0" u="none" strike="noStrike" cap="none" normalizeH="0" baseline="0" dirty="0" err="1" smtClean="0">
                          <a:ln>
                            <a:noFill/>
                          </a:ln>
                          <a:solidFill>
                            <a:schemeClr val="tx1"/>
                          </a:solidFill>
                          <a:effectLst/>
                          <a:latin typeface="Verdana" pitchFamily="34" charset="0"/>
                          <a:ea typeface="ＭＳ Ｐゴシック" pitchFamily="50" charset="-128"/>
                        </a:rPr>
                        <a:t>、</a:t>
                      </a:r>
                      <a:r>
                        <a:rPr kumimoji="1" lang="en-US" altLang="ja-JP" sz="1300" b="0" i="0" u="none" strike="noStrike" cap="none" normalizeH="0" baseline="0" dirty="0" smtClean="0">
                          <a:ln>
                            <a:noFill/>
                          </a:ln>
                          <a:solidFill>
                            <a:schemeClr val="tx1"/>
                          </a:solidFill>
                          <a:effectLst/>
                          <a:latin typeface="Verdana" pitchFamily="34" charset="0"/>
                          <a:ea typeface="ＭＳ Ｐゴシック" pitchFamily="50" charset="-128"/>
                        </a:rPr>
                        <a:t>JAPAN/MARC(S)</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2888">
                <a:tc vMerge="1">
                  <a:txBody>
                    <a:bodyPr/>
                    <a:lstStyle/>
                    <a:p>
                      <a:endParaRPr kumimoji="1" lang="ja-JP" altLang="en-US"/>
                    </a:p>
                  </a:txBody>
                  <a:tcPr/>
                </a:tc>
                <a:tc rowSpan="2">
                  <a:txBody>
                    <a:bodyPr/>
                    <a:lstStyle/>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300" b="0" i="0" u="none" strike="noStrike" cap="none" normalizeH="0" baseline="0" smtClean="0">
                          <a:ln>
                            <a:noFill/>
                          </a:ln>
                          <a:solidFill>
                            <a:schemeClr val="tx1"/>
                          </a:solidFill>
                          <a:effectLst/>
                          <a:latin typeface="Verdana" pitchFamily="34" charset="0"/>
                          <a:ea typeface="ＭＳ Ｐゴシック" pitchFamily="50" charset="-128"/>
                        </a:rPr>
                        <a:t>その他</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dirty="0" smtClean="0">
                          <a:ln>
                            <a:noFill/>
                          </a:ln>
                          <a:solidFill>
                            <a:schemeClr val="tx1"/>
                          </a:solidFill>
                          <a:effectLst/>
                          <a:latin typeface="Verdana" pitchFamily="34" charset="0"/>
                          <a:ea typeface="ＭＳ Ｐゴシック" pitchFamily="50" charset="-128"/>
                        </a:rPr>
                        <a:t>SRU/SOAP(SRW)</a:t>
                      </a:r>
                      <a:r>
                        <a:rPr kumimoji="1" lang="ja-JP" altLang="en-US" sz="1300" b="0" i="0" u="none" strike="noStrike" cap="none" normalizeH="0" baseline="0" dirty="0" err="1" smtClean="0">
                          <a:ln>
                            <a:noFill/>
                          </a:ln>
                          <a:solidFill>
                            <a:schemeClr val="tx1"/>
                          </a:solidFill>
                          <a:effectLst/>
                          <a:latin typeface="Verdana" pitchFamily="34" charset="0"/>
                          <a:ea typeface="ＭＳ Ｐゴシック" pitchFamily="50" charset="-128"/>
                        </a:rPr>
                        <a:t>、</a:t>
                      </a:r>
                      <a:r>
                        <a:rPr kumimoji="1" lang="en-US" altLang="ja-JP" sz="1300" b="0" i="0" u="none" strike="noStrike" cap="none" normalizeH="0" baseline="0" dirty="0" smtClean="0">
                          <a:ln>
                            <a:noFill/>
                          </a:ln>
                          <a:solidFill>
                            <a:schemeClr val="tx1"/>
                          </a:solidFill>
                          <a:effectLst/>
                          <a:latin typeface="Verdana" pitchFamily="34" charset="0"/>
                          <a:ea typeface="ＭＳ Ｐゴシック" pitchFamily="50" charset="-128"/>
                        </a:rPr>
                        <a:t>Z39.50</a:t>
                      </a:r>
                      <a:r>
                        <a:rPr kumimoji="1" lang="ja-JP" altLang="en-US" sz="1300" b="0" i="0" u="none" strike="noStrike" cap="none" normalizeH="0" baseline="0" dirty="0" smtClean="0">
                          <a:ln>
                            <a:noFill/>
                          </a:ln>
                          <a:solidFill>
                            <a:schemeClr val="tx1"/>
                          </a:solidFill>
                          <a:effectLst/>
                          <a:latin typeface="Verdana" pitchFamily="34" charset="0"/>
                          <a:ea typeface="ＭＳ Ｐゴシック" pitchFamily="50" charset="-128"/>
                        </a:rPr>
                        <a:t>等に準拠した仕様</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8925">
                <a:tc vMerge="1">
                  <a:txBody>
                    <a:bodyPr/>
                    <a:lstStyle/>
                    <a:p>
                      <a:endParaRPr kumimoji="1" lang="ja-JP" altLang="en-US"/>
                    </a:p>
                  </a:txBody>
                  <a:tcPr/>
                </a:tc>
                <a:tc vMerge="1">
                  <a:txBody>
                    <a:bodyPr/>
                    <a:lstStyle/>
                    <a:p>
                      <a:endParaRPr kumimoji="1" lang="ja-JP" altLang="en-US"/>
                    </a:p>
                  </a:txBody>
                  <a:tcPr/>
                </a:tc>
                <a:tc>
                  <a:txBody>
                    <a:body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300" b="0" i="0" u="none" strike="noStrike" cap="none" normalizeH="0" baseline="0" dirty="0" smtClean="0">
                          <a:ln>
                            <a:noFill/>
                          </a:ln>
                          <a:solidFill>
                            <a:schemeClr val="tx1"/>
                          </a:solidFill>
                          <a:effectLst/>
                          <a:latin typeface="Verdana" pitchFamily="34" charset="0"/>
                          <a:ea typeface="ＭＳ Ｐゴシック" pitchFamily="50" charset="-128"/>
                        </a:rPr>
                        <a:t>標準仕様での提供が困難な場合は、データプロバイダ独自仕様も考慮</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4475">
                <a:tc rowSpan="3" gridSpan="2">
                  <a:txBody>
                    <a:bodyPr/>
                    <a:lstStyle/>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300" b="0" i="0" u="none" strike="noStrike" cap="none" normalizeH="0" baseline="0" smtClean="0">
                          <a:ln>
                            <a:noFill/>
                          </a:ln>
                          <a:solidFill>
                            <a:schemeClr val="tx1"/>
                          </a:solidFill>
                          <a:effectLst/>
                          <a:latin typeface="Verdana" pitchFamily="34" charset="0"/>
                          <a:ea typeface="ＭＳ Ｐゴシック" pitchFamily="50" charset="-128"/>
                        </a:rPr>
                        <a:t>サイト情報もしくは</a:t>
                      </a:r>
                    </a:p>
                    <a:p>
                      <a:pPr marL="342900" marR="0" lvl="0" indent="-34290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300" b="0" i="0" u="none" strike="noStrike" cap="none" normalizeH="0" baseline="0" smtClean="0">
                          <a:ln>
                            <a:noFill/>
                          </a:ln>
                          <a:solidFill>
                            <a:schemeClr val="tx1"/>
                          </a:solidFill>
                          <a:effectLst/>
                          <a:latin typeface="Verdana" pitchFamily="34" charset="0"/>
                          <a:ea typeface="ＭＳ Ｐゴシック" pitchFamily="50" charset="-128"/>
                        </a:rPr>
                        <a:t>サイト内基点情報</a:t>
                      </a: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rowSpan="3" hMerge="1">
                  <a:txBody>
                    <a:bodyPr/>
                    <a:lstStyle/>
                    <a:p>
                      <a:endParaRPr kumimoji="1" lang="ja-JP" altLang="en-US"/>
                    </a:p>
                  </a:txBody>
                  <a:tcPr/>
                </a:tc>
                <a:tc>
                  <a:txBody>
                    <a:body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smtClean="0">
                          <a:ln>
                            <a:noFill/>
                          </a:ln>
                          <a:solidFill>
                            <a:schemeClr val="tx1"/>
                          </a:solidFill>
                          <a:effectLst/>
                          <a:latin typeface="Verdana" pitchFamily="34" charset="0"/>
                          <a:ea typeface="ＭＳ Ｐゴシック" pitchFamily="50" charset="-128"/>
                        </a:rPr>
                        <a:t>OPML</a:t>
                      </a:r>
                      <a:r>
                        <a:rPr kumimoji="1" lang="ja-JP" altLang="en-US" sz="1300" b="0" i="0" u="none" strike="noStrike" cap="none" normalizeH="0" baseline="0" smtClean="0">
                          <a:ln>
                            <a:noFill/>
                          </a:ln>
                          <a:solidFill>
                            <a:schemeClr val="tx1"/>
                          </a:solidFill>
                          <a:effectLst/>
                          <a:latin typeface="Verdana" pitchFamily="34" charset="0"/>
                          <a:ea typeface="ＭＳ Ｐゴシック" pitchFamily="50" charset="-128"/>
                        </a:rPr>
                        <a:t>形式（</a:t>
                      </a:r>
                      <a:r>
                        <a:rPr kumimoji="1" lang="en-US" altLang="ja-JP" sz="1300" b="0" i="0" u="none" strike="noStrike" cap="none" normalizeH="0" baseline="0" smtClean="0">
                          <a:ln>
                            <a:noFill/>
                          </a:ln>
                          <a:solidFill>
                            <a:schemeClr val="tx1"/>
                          </a:solidFill>
                          <a:effectLst/>
                          <a:latin typeface="Verdana" pitchFamily="34" charset="0"/>
                          <a:ea typeface="ＭＳ Ｐゴシック" pitchFamily="50" charset="-128"/>
                        </a:rPr>
                        <a:t>RSS</a:t>
                      </a:r>
                      <a:r>
                        <a:rPr kumimoji="1" lang="ja-JP" altLang="en-US" sz="1300" b="0" i="0" u="none" strike="noStrike" cap="none" normalizeH="0" baseline="0" smtClean="0">
                          <a:ln>
                            <a:noFill/>
                          </a:ln>
                          <a:solidFill>
                            <a:schemeClr val="tx1"/>
                          </a:solidFill>
                          <a:effectLst/>
                          <a:latin typeface="Verdana" pitchFamily="34" charset="0"/>
                          <a:ea typeface="ＭＳ Ｐゴシック" pitchFamily="50" charset="-128"/>
                        </a:rPr>
                        <a:t>リスト）</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42888">
                <a:tc gridSpan="2" vMerge="1">
                  <a:txBody>
                    <a:bodyPr/>
                    <a:lstStyle/>
                    <a:p>
                      <a:endParaRPr kumimoji="1" lang="ja-JP" altLang="en-US"/>
                    </a:p>
                  </a:txBody>
                  <a:tcPr/>
                </a:tc>
                <a:tc hMerge="1" vMerge="1">
                  <a:txBody>
                    <a:bodyPr/>
                    <a:lstStyle/>
                    <a:p>
                      <a:endParaRPr kumimoji="1" lang="ja-JP" altLang="en-US"/>
                    </a:p>
                  </a:txBody>
                  <a:tcPr/>
                </a:tc>
                <a:tc>
                  <a:txBody>
                    <a:body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smtClean="0">
                          <a:ln>
                            <a:noFill/>
                          </a:ln>
                          <a:solidFill>
                            <a:schemeClr val="tx1"/>
                          </a:solidFill>
                          <a:effectLst/>
                          <a:latin typeface="Verdana" pitchFamily="34" charset="0"/>
                          <a:ea typeface="ＭＳ Ｐゴシック" pitchFamily="50" charset="-128"/>
                        </a:rPr>
                        <a:t>Google SiteMap</a:t>
                      </a:r>
                      <a:r>
                        <a:rPr kumimoji="1" lang="ja-JP" altLang="en-US" sz="1300" b="0" i="0" u="none" strike="noStrike" cap="none" normalizeH="0" baseline="0" smtClean="0">
                          <a:ln>
                            <a:noFill/>
                          </a:ln>
                          <a:solidFill>
                            <a:schemeClr val="tx1"/>
                          </a:solidFill>
                          <a:effectLst/>
                          <a:latin typeface="Verdana" pitchFamily="34" charset="0"/>
                          <a:ea typeface="ＭＳ Ｐゴシック" pitchFamily="50" charset="-128"/>
                        </a:rPr>
                        <a:t>形式 （適用検討中）</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88925">
                <a:tc gridSpan="2" vMerge="1">
                  <a:txBody>
                    <a:bodyPr/>
                    <a:lstStyle/>
                    <a:p>
                      <a:endParaRPr kumimoji="1" lang="ja-JP" altLang="en-US"/>
                    </a:p>
                  </a:txBody>
                  <a:tcPr/>
                </a:tc>
                <a:tc hMerge="1" vMerge="1">
                  <a:txBody>
                    <a:bodyPr/>
                    <a:lstStyle/>
                    <a:p>
                      <a:endParaRPr kumimoji="1" lang="ja-JP" altLang="en-US"/>
                    </a:p>
                  </a:txBody>
                  <a:tcPr/>
                </a:tc>
                <a:tc>
                  <a:txBody>
                    <a:bodyPr/>
                    <a:lstStyle/>
                    <a:p>
                      <a:pPr marL="342900" marR="0" lvl="0" indent="-34290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smtClean="0">
                          <a:ln>
                            <a:noFill/>
                          </a:ln>
                          <a:solidFill>
                            <a:schemeClr val="tx1"/>
                          </a:solidFill>
                          <a:effectLst/>
                          <a:latin typeface="Verdana" pitchFamily="34" charset="0"/>
                          <a:ea typeface="ＭＳ Ｐゴシック" pitchFamily="50" charset="-128"/>
                        </a:rPr>
                        <a:t>UDDI</a:t>
                      </a:r>
                      <a:r>
                        <a:rPr kumimoji="1" lang="ja-JP" altLang="en-US" sz="1300" b="0" i="0" u="none" strike="noStrike" cap="none" normalizeH="0" baseline="0" smtClean="0">
                          <a:ln>
                            <a:noFill/>
                          </a:ln>
                          <a:solidFill>
                            <a:schemeClr val="tx1"/>
                          </a:solidFill>
                          <a:effectLst/>
                          <a:latin typeface="Verdana" pitchFamily="34" charset="0"/>
                          <a:ea typeface="ＭＳ Ｐゴシック" pitchFamily="50" charset="-128"/>
                        </a:rPr>
                        <a:t>ディレクトリ形式（拡張仕様）</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790580" name="Group 52"/>
          <p:cNvGraphicFramePr>
            <a:graphicFrameLocks noGrp="1"/>
          </p:cNvGraphicFramePr>
          <p:nvPr/>
        </p:nvGraphicFramePr>
        <p:xfrm>
          <a:off x="5724525" y="2060575"/>
          <a:ext cx="3240088" cy="3192466"/>
        </p:xfrm>
        <a:graphic>
          <a:graphicData uri="http://schemas.openxmlformats.org/drawingml/2006/table">
            <a:tbl>
              <a:tblPr/>
              <a:tblGrid>
                <a:gridCol w="1106488"/>
                <a:gridCol w="2133600"/>
              </a:tblGrid>
              <a:tr h="319088">
                <a:tc gridSpan="2">
                  <a:txBody>
                    <a:bodyPr/>
                    <a:lstStyle/>
                    <a:p>
                      <a:pPr marL="0" marR="0" lvl="0" indent="0" algn="ctr"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300" b="0" i="0" u="none" strike="noStrike" cap="none" normalizeH="0" baseline="0" dirty="0" smtClean="0">
                          <a:ln>
                            <a:noFill/>
                          </a:ln>
                          <a:solidFill>
                            <a:schemeClr val="tx1"/>
                          </a:solidFill>
                          <a:effectLst/>
                          <a:latin typeface="Verdana" pitchFamily="34" charset="0"/>
                          <a:ea typeface="ＭＳ Ｐゴシック" pitchFamily="50" charset="-128"/>
                        </a:rPr>
                        <a:t>通信プロトコル</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hMerge="1">
                  <a:txBody>
                    <a:bodyPr/>
                    <a:lstStyle/>
                    <a:p>
                      <a:endParaRPr kumimoji="1" lang="ja-JP" altLang="en-US"/>
                    </a:p>
                  </a:txBody>
                  <a:tcPr/>
                </a:tc>
              </a:tr>
              <a:tr h="319088">
                <a:tc rowSpan="2">
                  <a:txBody>
                    <a:body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300" b="0" i="0" u="none" strike="noStrike" cap="none" normalizeH="0" baseline="0" smtClean="0">
                          <a:ln>
                            <a:noFill/>
                          </a:ln>
                          <a:solidFill>
                            <a:schemeClr val="tx1"/>
                          </a:solidFill>
                          <a:effectLst/>
                          <a:latin typeface="Verdana" pitchFamily="34" charset="0"/>
                          <a:ea typeface="ＭＳ Ｐゴシック" pitchFamily="50" charset="-128"/>
                        </a:rPr>
                        <a:t>ハーベスト</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smtClean="0">
                          <a:ln>
                            <a:noFill/>
                          </a:ln>
                          <a:solidFill>
                            <a:schemeClr val="tx1"/>
                          </a:solidFill>
                          <a:effectLst/>
                          <a:latin typeface="Verdana" pitchFamily="34" charset="0"/>
                          <a:ea typeface="ＭＳ Ｐゴシック" pitchFamily="50" charset="-128"/>
                        </a:rPr>
                        <a:t>OAI-PMH</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19088">
                <a:tc vMerge="1">
                  <a:txBody>
                    <a:bodyPr/>
                    <a:lstStyle/>
                    <a:p>
                      <a:endParaRPr kumimoji="1" lang="ja-JP" altLang="en-US"/>
                    </a:p>
                  </a:txBody>
                  <a:tcPr/>
                </a:tc>
                <a:tc>
                  <a:txBody>
                    <a:body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smtClean="0">
                          <a:ln>
                            <a:noFill/>
                          </a:ln>
                          <a:solidFill>
                            <a:schemeClr val="tx1"/>
                          </a:solidFill>
                          <a:effectLst/>
                          <a:latin typeface="Verdana" pitchFamily="34" charset="0"/>
                          <a:ea typeface="ＭＳ Ｐゴシック" pitchFamily="50" charset="-128"/>
                        </a:rPr>
                        <a:t>RSS</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19088">
                <a:tc rowSpan="3">
                  <a:txBody>
                    <a:body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300" b="0" i="0" u="none" strike="noStrike" cap="none" normalizeH="0" baseline="0" smtClean="0">
                          <a:ln>
                            <a:noFill/>
                          </a:ln>
                          <a:solidFill>
                            <a:schemeClr val="tx1"/>
                          </a:solidFill>
                          <a:effectLst/>
                          <a:latin typeface="Verdana" pitchFamily="34" charset="0"/>
                          <a:ea typeface="ＭＳ Ｐゴシック" pitchFamily="50" charset="-128"/>
                        </a:rPr>
                        <a:t>横断検索</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dirty="0" smtClean="0">
                          <a:ln>
                            <a:noFill/>
                          </a:ln>
                          <a:solidFill>
                            <a:schemeClr val="tx1"/>
                          </a:solidFill>
                          <a:effectLst/>
                          <a:latin typeface="Verdana" pitchFamily="34" charset="0"/>
                          <a:ea typeface="ＭＳ Ｐゴシック" pitchFamily="50" charset="-128"/>
                        </a:rPr>
                        <a:t>SRU/SOAP(SRW)</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19088">
                <a:tc vMerge="1">
                  <a:txBody>
                    <a:bodyPr/>
                    <a:lstStyle/>
                    <a:p>
                      <a:endParaRPr kumimoji="1" lang="ja-JP" altLang="en-US"/>
                    </a:p>
                  </a:txBody>
                  <a:tcPr/>
                </a:tc>
                <a:tc>
                  <a:txBody>
                    <a:body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smtClean="0">
                          <a:ln>
                            <a:noFill/>
                          </a:ln>
                          <a:solidFill>
                            <a:schemeClr val="tx1"/>
                          </a:solidFill>
                          <a:effectLst/>
                          <a:latin typeface="Verdana" pitchFamily="34" charset="0"/>
                          <a:ea typeface="ＭＳ Ｐゴシック" pitchFamily="50" charset="-128"/>
                        </a:rPr>
                        <a:t>Z39.50</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19088">
                <a:tc vMerge="1">
                  <a:txBody>
                    <a:bodyPr/>
                    <a:lstStyle/>
                    <a:p>
                      <a:endParaRPr kumimoji="1" lang="ja-JP" altLang="en-US"/>
                    </a:p>
                  </a:txBody>
                  <a:tcPr/>
                </a:tc>
                <a:tc>
                  <a:txBody>
                    <a:body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smtClean="0">
                          <a:ln>
                            <a:noFill/>
                          </a:ln>
                          <a:solidFill>
                            <a:schemeClr val="tx1"/>
                          </a:solidFill>
                          <a:effectLst/>
                          <a:latin typeface="Verdana" pitchFamily="34" charset="0"/>
                          <a:ea typeface="ＭＳ Ｐゴシック" pitchFamily="50" charset="-128"/>
                        </a:rPr>
                        <a:t>OpenSearch</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17500">
                <a:tc>
                  <a:txBody>
                    <a:body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100" b="0" i="0" u="none" strike="noStrike" cap="none" normalizeH="0" baseline="0" smtClean="0">
                          <a:ln>
                            <a:noFill/>
                          </a:ln>
                          <a:solidFill>
                            <a:schemeClr val="tx1"/>
                          </a:solidFill>
                          <a:effectLst/>
                          <a:latin typeface="Verdana" pitchFamily="34" charset="0"/>
                          <a:ea typeface="ＭＳ Ｐゴシック" pitchFamily="50" charset="-128"/>
                        </a:rPr>
                        <a:t>リンクリゾルバ</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smtClean="0">
                          <a:ln>
                            <a:noFill/>
                          </a:ln>
                          <a:solidFill>
                            <a:schemeClr val="tx1"/>
                          </a:solidFill>
                          <a:effectLst/>
                          <a:latin typeface="Verdana" pitchFamily="34" charset="0"/>
                          <a:ea typeface="ＭＳ Ｐゴシック" pitchFamily="50" charset="-128"/>
                        </a:rPr>
                        <a:t>OpenURL</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547688">
                <a:tc rowSpan="2">
                  <a:txBody>
                    <a:body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ja-JP" altLang="en-US" sz="1300" b="0" i="0" u="none" strike="noStrike" cap="none" normalizeH="0" baseline="0" smtClean="0">
                          <a:ln>
                            <a:noFill/>
                          </a:ln>
                          <a:solidFill>
                            <a:schemeClr val="tx1"/>
                          </a:solidFill>
                          <a:effectLst/>
                          <a:latin typeface="Verdana" pitchFamily="34" charset="0"/>
                          <a:ea typeface="ＭＳ Ｐゴシック" pitchFamily="50" charset="-128"/>
                        </a:rPr>
                        <a:t>サービス連携</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smtClean="0">
                          <a:ln>
                            <a:noFill/>
                          </a:ln>
                          <a:solidFill>
                            <a:schemeClr val="tx1"/>
                          </a:solidFill>
                          <a:effectLst/>
                          <a:latin typeface="Verdana" pitchFamily="34" charset="0"/>
                          <a:ea typeface="ＭＳ Ｐゴシック" pitchFamily="50" charset="-128"/>
                        </a:rPr>
                        <a:t>Web</a:t>
                      </a:r>
                      <a:r>
                        <a:rPr kumimoji="1" lang="ja-JP" altLang="en-US" sz="1300" b="0" i="0" u="none" strike="noStrike" cap="none" normalizeH="0" baseline="0" smtClean="0">
                          <a:ln>
                            <a:noFill/>
                          </a:ln>
                          <a:solidFill>
                            <a:schemeClr val="tx1"/>
                          </a:solidFill>
                          <a:effectLst/>
                          <a:latin typeface="Verdana" pitchFamily="34" charset="0"/>
                          <a:ea typeface="ＭＳ Ｐゴシック" pitchFamily="50" charset="-128"/>
                        </a:rPr>
                        <a:t>サービス</a:t>
                      </a:r>
                      <a:r>
                        <a:rPr kumimoji="1" lang="en-US" altLang="ja-JP" sz="1300" b="0" i="0" u="none" strike="noStrike" cap="none" normalizeH="0" baseline="0" smtClean="0">
                          <a:ln>
                            <a:noFill/>
                          </a:ln>
                          <a:solidFill>
                            <a:schemeClr val="tx1"/>
                          </a:solidFill>
                          <a:effectLst/>
                          <a:latin typeface="Verdana" pitchFamily="34" charset="0"/>
                          <a:ea typeface="ＭＳ Ｐゴシック" pitchFamily="50" charset="-128"/>
                        </a:rPr>
                        <a:t>API</a:t>
                      </a:r>
                      <a:r>
                        <a:rPr kumimoji="1" lang="ja-JP" altLang="en-US" sz="1300" b="0" i="0" u="none" strike="noStrike" cap="none" normalizeH="0" baseline="0" smtClean="0">
                          <a:ln>
                            <a:noFill/>
                          </a:ln>
                          <a:solidFill>
                            <a:schemeClr val="tx1"/>
                          </a:solidFill>
                          <a:effectLst/>
                          <a:latin typeface="Verdana" pitchFamily="34" charset="0"/>
                          <a:ea typeface="ＭＳ Ｐゴシック" pitchFamily="50" charset="-128"/>
                        </a:rPr>
                        <a:t>によるシステム連携　</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12750">
                <a:tc vMerge="1">
                  <a:txBody>
                    <a:bodyPr/>
                    <a:lstStyle/>
                    <a:p>
                      <a:endParaRPr kumimoji="1" lang="ja-JP" altLang="en-US"/>
                    </a:p>
                  </a:txBody>
                  <a:tcPr/>
                </a:tc>
                <a:tc>
                  <a:txBody>
                    <a:bodyPr/>
                    <a:lstStyle/>
                    <a:p>
                      <a:pPr marL="0" marR="0" lvl="0" indent="0" algn="l" defTabSz="914400" rtl="0" eaLnBrk="1" fontAlgn="ctr" latinLnBrk="0" hangingPunct="1">
                        <a:lnSpc>
                          <a:spcPct val="100000"/>
                        </a:lnSpc>
                        <a:spcBef>
                          <a:spcPct val="0"/>
                        </a:spcBef>
                        <a:spcAft>
                          <a:spcPct val="0"/>
                        </a:spcAft>
                        <a:buClr>
                          <a:schemeClr val="bg2"/>
                        </a:buClr>
                        <a:buSzPct val="75000"/>
                        <a:buFont typeface="Wingdings" pitchFamily="2" charset="2"/>
                        <a:buNone/>
                        <a:tabLst/>
                      </a:pPr>
                      <a:r>
                        <a:rPr kumimoji="1" lang="en-US" altLang="ja-JP" sz="1300" b="0" i="0" u="none" strike="noStrike" cap="none" normalizeH="0" baseline="0" dirty="0" smtClean="0">
                          <a:ln>
                            <a:noFill/>
                          </a:ln>
                          <a:solidFill>
                            <a:schemeClr val="tx1"/>
                          </a:solidFill>
                          <a:effectLst/>
                          <a:latin typeface="Verdana" pitchFamily="34" charset="0"/>
                          <a:ea typeface="ＭＳ Ｐゴシック" pitchFamily="50" charset="-128"/>
                        </a:rPr>
                        <a:t>UDDI</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790608" name="AutoShape 80"/>
          <p:cNvSpPr>
            <a:spLocks noChangeArrowheads="1"/>
          </p:cNvSpPr>
          <p:nvPr/>
        </p:nvSpPr>
        <p:spPr bwMode="auto">
          <a:xfrm>
            <a:off x="5651500" y="5084763"/>
            <a:ext cx="3097213" cy="1584325"/>
          </a:xfrm>
          <a:prstGeom prst="horizontalScroll">
            <a:avLst>
              <a:gd name="adj" fmla="val 12500"/>
            </a:avLst>
          </a:prstGeom>
          <a:gradFill rotWithShape="1">
            <a:gsLst>
              <a:gs pos="0">
                <a:srgbClr val="FFFF99"/>
              </a:gs>
              <a:gs pos="50000">
                <a:schemeClr val="bg1"/>
              </a:gs>
              <a:gs pos="100000">
                <a:srgbClr val="FFFF99"/>
              </a:gs>
            </a:gsLst>
            <a:lin ang="5400000" scaled="1"/>
          </a:gradFill>
          <a:ln w="9525">
            <a:solidFill>
              <a:srgbClr val="C5C5C5"/>
            </a:solidFill>
            <a:round/>
            <a:headEnd/>
            <a:tailEnd/>
          </a:ln>
          <a:effectLst/>
        </p:spPr>
        <p:txBody>
          <a:bodyPr anchor="ctr"/>
          <a:lstStyle/>
          <a:p>
            <a:pPr>
              <a:defRPr/>
            </a:pPr>
            <a:r>
              <a:rPr lang="ja-JP" altLang="en-US" sz="1600" b="0">
                <a:solidFill>
                  <a:srgbClr val="663300"/>
                </a:solidFill>
              </a:rPr>
              <a:t>ー方針ー</a:t>
            </a:r>
          </a:p>
          <a:p>
            <a:pPr algn="l">
              <a:buFontTx/>
              <a:buChar char="•"/>
              <a:defRPr/>
            </a:pPr>
            <a:r>
              <a:rPr lang="ja-JP" altLang="en-US" sz="1400" b="0">
                <a:solidFill>
                  <a:srgbClr val="663300"/>
                </a:solidFill>
              </a:rPr>
              <a:t>市場で広く普及している、もしくは、普及が見込まれる複数の仕様を可能な限り受け入れる。</a:t>
            </a:r>
          </a:p>
          <a:p>
            <a:pPr algn="l">
              <a:buFontTx/>
              <a:buChar char="•"/>
              <a:defRPr/>
            </a:pPr>
            <a:r>
              <a:rPr lang="ja-JP" altLang="en-US" sz="1400" b="0">
                <a:solidFill>
                  <a:srgbClr val="663300"/>
                </a:solidFill>
              </a:rPr>
              <a:t>（最低限のメタデータであっても受け入れて利用する）</a:t>
            </a:r>
          </a:p>
        </p:txBody>
      </p:sp>
      <p:sp>
        <p:nvSpPr>
          <p:cNvPr id="23637" name="Rectangle 81"/>
          <p:cNvSpPr>
            <a:spLocks noChangeArrowheads="1"/>
          </p:cNvSpPr>
          <p:nvPr/>
        </p:nvSpPr>
        <p:spPr bwMode="auto">
          <a:xfrm>
            <a:off x="5580063" y="836613"/>
            <a:ext cx="3455987" cy="1079500"/>
          </a:xfrm>
          <a:prstGeom prst="rect">
            <a:avLst/>
          </a:prstGeom>
          <a:solidFill>
            <a:schemeClr val="accent2"/>
          </a:solidFill>
          <a:ln w="9525" algn="ctr">
            <a:solidFill>
              <a:schemeClr val="bg1"/>
            </a:solidFill>
            <a:miter lim="800000"/>
            <a:headEnd/>
            <a:tailEnd/>
          </a:ln>
        </p:spPr>
        <p:txBody>
          <a:bodyPr wrap="none" anchorCtr="1"/>
          <a:lstStyle/>
          <a:p>
            <a:r>
              <a:rPr lang="ja-JP" altLang="en-US" sz="1600" b="0">
                <a:solidFill>
                  <a:schemeClr val="bg1"/>
                </a:solidFill>
              </a:rPr>
              <a:t>通信プロトコル</a:t>
            </a:r>
          </a:p>
        </p:txBody>
      </p:sp>
      <p:sp>
        <p:nvSpPr>
          <p:cNvPr id="23638" name="Rectangle 82"/>
          <p:cNvSpPr>
            <a:spLocks noChangeArrowheads="1"/>
          </p:cNvSpPr>
          <p:nvPr/>
        </p:nvSpPr>
        <p:spPr bwMode="auto">
          <a:xfrm>
            <a:off x="5722938" y="1196975"/>
            <a:ext cx="3168650" cy="720725"/>
          </a:xfrm>
          <a:prstGeom prst="rect">
            <a:avLst/>
          </a:prstGeom>
          <a:solidFill>
            <a:srgbClr val="FF6600"/>
          </a:solidFill>
          <a:ln w="9525" algn="ctr">
            <a:solidFill>
              <a:schemeClr val="bg1"/>
            </a:solidFill>
            <a:miter lim="800000"/>
            <a:headEnd/>
            <a:tailEnd/>
          </a:ln>
        </p:spPr>
        <p:txBody>
          <a:bodyPr wrap="none" anchorCtr="1"/>
          <a:lstStyle/>
          <a:p>
            <a:r>
              <a:rPr lang="ja-JP" altLang="en-US" sz="1600" b="0">
                <a:solidFill>
                  <a:schemeClr val="bg1"/>
                </a:solidFill>
              </a:rPr>
              <a:t>メタデータ記述要素</a:t>
            </a:r>
          </a:p>
        </p:txBody>
      </p:sp>
      <p:sp>
        <p:nvSpPr>
          <p:cNvPr id="23639" name="Rectangle 83"/>
          <p:cNvSpPr>
            <a:spLocks noChangeArrowheads="1"/>
          </p:cNvSpPr>
          <p:nvPr/>
        </p:nvSpPr>
        <p:spPr bwMode="auto">
          <a:xfrm>
            <a:off x="5938838" y="1557338"/>
            <a:ext cx="2736850" cy="360362"/>
          </a:xfrm>
          <a:prstGeom prst="rect">
            <a:avLst/>
          </a:prstGeom>
          <a:solidFill>
            <a:srgbClr val="FF0000"/>
          </a:solidFill>
          <a:ln w="9525" algn="ctr">
            <a:solidFill>
              <a:schemeClr val="bg1"/>
            </a:solidFill>
            <a:miter lim="800000"/>
            <a:headEnd/>
            <a:tailEnd/>
          </a:ln>
        </p:spPr>
        <p:txBody>
          <a:bodyPr wrap="none" anchor="ctr"/>
          <a:lstStyle/>
          <a:p>
            <a:r>
              <a:rPr lang="ja-JP" altLang="en-US" sz="1600" b="0">
                <a:solidFill>
                  <a:schemeClr val="bg1"/>
                </a:solidFill>
              </a:rPr>
              <a:t>メタデータ記述規則</a:t>
            </a:r>
          </a:p>
        </p:txBody>
      </p:sp>
      <p:sp>
        <p:nvSpPr>
          <p:cNvPr id="23640" name="AutoShape 84"/>
          <p:cNvSpPr>
            <a:spLocks/>
          </p:cNvSpPr>
          <p:nvPr/>
        </p:nvSpPr>
        <p:spPr bwMode="auto">
          <a:xfrm>
            <a:off x="9180513" y="836613"/>
            <a:ext cx="142875" cy="1152525"/>
          </a:xfrm>
          <a:prstGeom prst="rightBrace">
            <a:avLst>
              <a:gd name="adj1" fmla="val 67222"/>
              <a:gd name="adj2" fmla="val 50079"/>
            </a:avLst>
          </a:prstGeom>
          <a:noFill/>
          <a:ln w="9525">
            <a:solidFill>
              <a:srgbClr val="3E1F00"/>
            </a:solidFill>
            <a:round/>
            <a:headEnd/>
            <a:tailEnd/>
          </a:ln>
        </p:spPr>
        <p:txBody>
          <a:bodyPr wrap="none" anchor="ctr"/>
          <a:lstStyle/>
          <a:p>
            <a:endParaRPr lang="ja-JP" altLang="en-US"/>
          </a:p>
        </p:txBody>
      </p:sp>
      <p:sp>
        <p:nvSpPr>
          <p:cNvPr id="23641" name="Rectangle 85"/>
          <p:cNvSpPr>
            <a:spLocks noChangeArrowheads="1"/>
          </p:cNvSpPr>
          <p:nvPr/>
        </p:nvSpPr>
        <p:spPr bwMode="auto">
          <a:xfrm>
            <a:off x="179388" y="0"/>
            <a:ext cx="1152525" cy="360363"/>
          </a:xfrm>
          <a:prstGeom prst="rect">
            <a:avLst/>
          </a:prstGeom>
          <a:noFill/>
          <a:ln w="9525">
            <a:solidFill>
              <a:srgbClr val="FF0000"/>
            </a:solidFill>
            <a:miter lim="800000"/>
            <a:headEnd/>
            <a:tailEnd/>
          </a:ln>
        </p:spPr>
        <p:txBody>
          <a:bodyPr wrap="none" anchor="ctr"/>
          <a:lstStyle/>
          <a:p>
            <a:r>
              <a:rPr lang="ja-JP" altLang="en-US" sz="1800" b="0">
                <a:solidFill>
                  <a:srgbClr val="FF0000"/>
                </a:solidFill>
              </a:rPr>
              <a:t>参考</a:t>
            </a:r>
          </a:p>
        </p:txBody>
      </p:sp>
      <p:sp>
        <p:nvSpPr>
          <p:cNvPr id="13" name="スライド番号プレースホルダ 12"/>
          <p:cNvSpPr>
            <a:spLocks noGrp="1"/>
          </p:cNvSpPr>
          <p:nvPr>
            <p:ph type="sldNum" sz="quarter" idx="15"/>
          </p:nvPr>
        </p:nvSpPr>
        <p:spPr/>
        <p:txBody>
          <a:bodyPr/>
          <a:lstStyle/>
          <a:p>
            <a:pPr>
              <a:defRPr/>
            </a:pPr>
            <a:fld id="{8F9B926E-BC0B-409E-8F4F-491A1AB00D14}" type="slidenum">
              <a:rPr lang="en-US" altLang="ja-JP" smtClean="0"/>
              <a:pPr>
                <a:defRPr/>
              </a:pPr>
              <a:t>23</a:t>
            </a:fld>
            <a:endParaRPr lang="en-US" altLang="ja-JP"/>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4"/>
          <p:cNvSpPr>
            <a:spLocks noGrp="1" noChangeArrowheads="1"/>
          </p:cNvSpPr>
          <p:nvPr>
            <p:ph type="title"/>
          </p:nvPr>
        </p:nvSpPr>
        <p:spPr>
          <a:xfrm>
            <a:off x="457200" y="274638"/>
            <a:ext cx="7467600" cy="654032"/>
          </a:xfrm>
        </p:spPr>
        <p:txBody>
          <a:bodyPr>
            <a:normAutofit fontScale="90000"/>
          </a:bodyPr>
          <a:lstStyle/>
          <a:p>
            <a:pPr eaLnBrk="1" hangingPunct="1"/>
            <a:r>
              <a:rPr lang="ja-JP" altLang="en-US" sz="4000" dirty="0" smtClean="0">
                <a:latin typeface="HG丸ｺﾞｼｯｸM-PRO" pitchFamily="50" charset="-128"/>
                <a:ea typeface="HG丸ｺﾞｼｯｸM-PRO" pitchFamily="50" charset="-128"/>
              </a:rPr>
              <a:t/>
            </a:r>
            <a:br>
              <a:rPr lang="ja-JP" altLang="en-US" sz="4000" dirty="0" smtClean="0">
                <a:latin typeface="HG丸ｺﾞｼｯｸM-PRO" pitchFamily="50" charset="-128"/>
                <a:ea typeface="HG丸ｺﾞｼｯｸM-PRO" pitchFamily="50" charset="-128"/>
              </a:rPr>
            </a:br>
            <a:r>
              <a:rPr lang="ja-JP" altLang="en-US" sz="4000" dirty="0" smtClean="0">
                <a:latin typeface="HG丸ｺﾞｼｯｸM-PRO" pitchFamily="50" charset="-128"/>
                <a:ea typeface="HG丸ｺﾞｼｯｸM-PRO" pitchFamily="50" charset="-128"/>
              </a:rPr>
              <a:t>メタデータの仕様の関係</a:t>
            </a:r>
          </a:p>
        </p:txBody>
      </p:sp>
      <p:sp>
        <p:nvSpPr>
          <p:cNvPr id="24579" name="Oval 42"/>
          <p:cNvSpPr>
            <a:spLocks noChangeArrowheads="1"/>
          </p:cNvSpPr>
          <p:nvPr/>
        </p:nvSpPr>
        <p:spPr bwMode="auto">
          <a:xfrm>
            <a:off x="5508625" y="3644900"/>
            <a:ext cx="3635375" cy="3213100"/>
          </a:xfrm>
          <a:prstGeom prst="ellipse">
            <a:avLst/>
          </a:prstGeom>
          <a:gradFill rotWithShape="1">
            <a:gsLst>
              <a:gs pos="0">
                <a:schemeClr val="bg1"/>
              </a:gs>
              <a:gs pos="100000">
                <a:srgbClr val="66FFFF"/>
              </a:gs>
            </a:gsLst>
            <a:path path="shape">
              <a:fillToRect l="50000" t="50000" r="50000" b="50000"/>
            </a:path>
          </a:gradFill>
          <a:ln w="9525" algn="ctr">
            <a:solidFill>
              <a:schemeClr val="tx1"/>
            </a:solidFill>
            <a:round/>
            <a:headEnd/>
            <a:tailEnd/>
          </a:ln>
        </p:spPr>
        <p:txBody>
          <a:bodyPr wrap="none"/>
          <a:lstStyle/>
          <a:p>
            <a:endParaRPr lang="ja-JP" altLang="ja-JP" b="0"/>
          </a:p>
        </p:txBody>
      </p:sp>
      <p:sp>
        <p:nvSpPr>
          <p:cNvPr id="828432" name="AutoShape 16"/>
          <p:cNvSpPr>
            <a:spLocks noChangeArrowheads="1"/>
          </p:cNvSpPr>
          <p:nvPr/>
        </p:nvSpPr>
        <p:spPr bwMode="auto">
          <a:xfrm>
            <a:off x="6011863" y="4049713"/>
            <a:ext cx="2447925" cy="2808287"/>
          </a:xfrm>
          <a:prstGeom prst="can">
            <a:avLst>
              <a:gd name="adj" fmla="val 28680"/>
            </a:avLst>
          </a:prstGeom>
          <a:gradFill rotWithShape="1">
            <a:gsLst>
              <a:gs pos="0">
                <a:schemeClr val="accent1">
                  <a:gamma/>
                  <a:tint val="0"/>
                  <a:invGamma/>
                </a:schemeClr>
              </a:gs>
              <a:gs pos="100000">
                <a:schemeClr val="accent1"/>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r>
              <a:rPr lang="en-US" altLang="ja-JP" sz="1200" b="0"/>
              <a:t>DB</a:t>
            </a:r>
            <a:endParaRPr lang="en-US" altLang="ja-JP" sz="800" b="0"/>
          </a:p>
        </p:txBody>
      </p:sp>
      <p:sp>
        <p:nvSpPr>
          <p:cNvPr id="24582" name="Oval 5"/>
          <p:cNvSpPr>
            <a:spLocks noChangeArrowheads="1"/>
          </p:cNvSpPr>
          <p:nvPr/>
        </p:nvSpPr>
        <p:spPr bwMode="auto">
          <a:xfrm>
            <a:off x="5795963" y="1484313"/>
            <a:ext cx="3024187" cy="1368425"/>
          </a:xfrm>
          <a:prstGeom prst="ellipse">
            <a:avLst/>
          </a:prstGeom>
          <a:gradFill rotWithShape="1">
            <a:gsLst>
              <a:gs pos="0">
                <a:schemeClr val="bg1"/>
              </a:gs>
              <a:gs pos="100000">
                <a:srgbClr val="66FFFF"/>
              </a:gs>
            </a:gsLst>
            <a:path path="shape">
              <a:fillToRect l="50000" t="50000" r="50000" b="50000"/>
            </a:path>
          </a:gradFill>
          <a:ln w="9525" algn="ctr">
            <a:solidFill>
              <a:schemeClr val="tx1"/>
            </a:solidFill>
            <a:round/>
            <a:headEnd/>
            <a:tailEnd/>
          </a:ln>
        </p:spPr>
        <p:txBody>
          <a:bodyPr wrap="none"/>
          <a:lstStyle/>
          <a:p>
            <a:endParaRPr lang="ja-JP" altLang="ja-JP" b="0"/>
          </a:p>
        </p:txBody>
      </p:sp>
      <p:sp>
        <p:nvSpPr>
          <p:cNvPr id="828424" name="AutoShape 8"/>
          <p:cNvSpPr>
            <a:spLocks noChangeArrowheads="1"/>
          </p:cNvSpPr>
          <p:nvPr/>
        </p:nvSpPr>
        <p:spPr bwMode="auto">
          <a:xfrm>
            <a:off x="1908175" y="1628775"/>
            <a:ext cx="1008063" cy="503238"/>
          </a:xfrm>
          <a:prstGeom prst="can">
            <a:avLst>
              <a:gd name="adj" fmla="val 25000"/>
            </a:avLst>
          </a:prstGeom>
          <a:gradFill rotWithShape="1">
            <a:gsLst>
              <a:gs pos="0">
                <a:schemeClr val="accent1">
                  <a:gamma/>
                  <a:tint val="0"/>
                  <a:invGamma/>
                </a:schemeClr>
              </a:gs>
              <a:gs pos="100000">
                <a:schemeClr val="accent1"/>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r>
              <a:rPr lang="ja-JP" altLang="en-US" sz="1200" b="0"/>
              <a:t>刊行物</a:t>
            </a:r>
          </a:p>
          <a:p>
            <a:pPr>
              <a:defRPr/>
            </a:pPr>
            <a:r>
              <a:rPr lang="ja-JP" altLang="en-US" sz="1200" b="0"/>
              <a:t>デジタル化</a:t>
            </a:r>
            <a:endParaRPr lang="ja-JP" altLang="en-US" sz="800" b="0"/>
          </a:p>
        </p:txBody>
      </p:sp>
      <p:sp>
        <p:nvSpPr>
          <p:cNvPr id="24584" name="Oval 10"/>
          <p:cNvSpPr>
            <a:spLocks noChangeArrowheads="1"/>
          </p:cNvSpPr>
          <p:nvPr/>
        </p:nvSpPr>
        <p:spPr bwMode="auto">
          <a:xfrm>
            <a:off x="1331913" y="1412875"/>
            <a:ext cx="2735262" cy="3816350"/>
          </a:xfrm>
          <a:prstGeom prst="ellipse">
            <a:avLst/>
          </a:prstGeom>
          <a:gradFill rotWithShape="1">
            <a:gsLst>
              <a:gs pos="0">
                <a:schemeClr val="bg1"/>
              </a:gs>
              <a:gs pos="100000">
                <a:srgbClr val="FFCC00"/>
              </a:gs>
            </a:gsLst>
            <a:path path="shape">
              <a:fillToRect l="50000" t="50000" r="50000" b="50000"/>
            </a:path>
          </a:gradFill>
          <a:ln w="9525" algn="ctr">
            <a:solidFill>
              <a:schemeClr val="tx1"/>
            </a:solidFill>
            <a:round/>
            <a:headEnd/>
            <a:tailEnd/>
          </a:ln>
        </p:spPr>
        <p:txBody>
          <a:bodyPr/>
          <a:lstStyle/>
          <a:p>
            <a:endParaRPr lang="ja-JP" altLang="ja-JP" b="0"/>
          </a:p>
        </p:txBody>
      </p:sp>
      <p:sp>
        <p:nvSpPr>
          <p:cNvPr id="24585" name="Text Box 11"/>
          <p:cNvSpPr txBox="1">
            <a:spLocks noChangeArrowheads="1"/>
          </p:cNvSpPr>
          <p:nvPr/>
        </p:nvSpPr>
        <p:spPr bwMode="auto">
          <a:xfrm>
            <a:off x="6586538" y="4410075"/>
            <a:ext cx="1584325" cy="1803400"/>
          </a:xfrm>
          <a:prstGeom prst="rect">
            <a:avLst/>
          </a:prstGeom>
          <a:solidFill>
            <a:srgbClr val="CCFFFF"/>
          </a:solidFill>
          <a:ln w="9525">
            <a:solidFill>
              <a:schemeClr val="tx1"/>
            </a:solidFill>
            <a:miter lim="800000"/>
            <a:headEnd/>
            <a:tailEnd/>
          </a:ln>
        </p:spPr>
        <p:txBody>
          <a:bodyPr>
            <a:spAutoFit/>
          </a:bodyPr>
          <a:lstStyle/>
          <a:p>
            <a:pPr algn="l"/>
            <a:r>
              <a:rPr lang="en-US" altLang="ja-JP" sz="1400" b="0"/>
              <a:t>METS</a:t>
            </a:r>
          </a:p>
          <a:p>
            <a:endParaRPr lang="en-US" altLang="ja-JP" sz="1400" b="0"/>
          </a:p>
          <a:p>
            <a:endParaRPr lang="en-US" altLang="ja-JP" sz="1400" b="0"/>
          </a:p>
          <a:p>
            <a:endParaRPr lang="en-US" altLang="ja-JP" sz="1400" b="0"/>
          </a:p>
          <a:p>
            <a:endParaRPr lang="en-US" altLang="ja-JP" sz="1400" b="0"/>
          </a:p>
          <a:p>
            <a:endParaRPr lang="en-US" altLang="ja-JP" sz="1400" b="0"/>
          </a:p>
          <a:p>
            <a:endParaRPr lang="en-US" altLang="ja-JP" sz="1400" b="0"/>
          </a:p>
          <a:p>
            <a:endParaRPr lang="en-US" altLang="ja-JP" sz="1400" b="0"/>
          </a:p>
        </p:txBody>
      </p:sp>
      <p:sp>
        <p:nvSpPr>
          <p:cNvPr id="24586" name="Text Box 12"/>
          <p:cNvSpPr txBox="1">
            <a:spLocks noChangeArrowheads="1"/>
          </p:cNvSpPr>
          <p:nvPr/>
        </p:nvSpPr>
        <p:spPr bwMode="auto">
          <a:xfrm>
            <a:off x="6586538" y="6210300"/>
            <a:ext cx="1584325" cy="314325"/>
          </a:xfrm>
          <a:prstGeom prst="rect">
            <a:avLst/>
          </a:prstGeom>
          <a:solidFill>
            <a:srgbClr val="FFFF99"/>
          </a:solidFill>
          <a:ln w="9525">
            <a:solidFill>
              <a:schemeClr val="tx1"/>
            </a:solidFill>
            <a:miter lim="800000"/>
            <a:headEnd/>
            <a:tailEnd/>
          </a:ln>
        </p:spPr>
        <p:txBody>
          <a:bodyPr>
            <a:spAutoFit/>
          </a:bodyPr>
          <a:lstStyle/>
          <a:p>
            <a:r>
              <a:rPr lang="ja-JP" altLang="en-US" sz="1400" b="0"/>
              <a:t>コンテンツ</a:t>
            </a:r>
          </a:p>
        </p:txBody>
      </p:sp>
      <p:sp>
        <p:nvSpPr>
          <p:cNvPr id="24587" name="Text Box 13"/>
          <p:cNvSpPr txBox="1">
            <a:spLocks noChangeArrowheads="1"/>
          </p:cNvSpPr>
          <p:nvPr/>
        </p:nvSpPr>
        <p:spPr bwMode="auto">
          <a:xfrm>
            <a:off x="6731000" y="4733925"/>
            <a:ext cx="1295400" cy="553998"/>
          </a:xfrm>
          <a:prstGeom prst="rect">
            <a:avLst/>
          </a:prstGeom>
          <a:solidFill>
            <a:srgbClr val="FF99CC"/>
          </a:solidFill>
          <a:ln w="9525">
            <a:solidFill>
              <a:schemeClr val="tx1"/>
            </a:solidFill>
            <a:miter lim="800000"/>
            <a:headEnd/>
            <a:tailEnd/>
          </a:ln>
        </p:spPr>
        <p:txBody>
          <a:bodyPr>
            <a:spAutoFit/>
          </a:bodyPr>
          <a:lstStyle/>
          <a:p>
            <a:r>
              <a:rPr lang="ja-JP" altLang="en-US" sz="1200" b="0"/>
              <a:t>記述メタデータ</a:t>
            </a:r>
            <a:r>
              <a:rPr lang="ja-JP" altLang="en-US" sz="900" b="0"/>
              <a:t>（各種記述規則・要素）</a:t>
            </a:r>
          </a:p>
        </p:txBody>
      </p:sp>
      <p:sp>
        <p:nvSpPr>
          <p:cNvPr id="24588" name="Text Box 14"/>
          <p:cNvSpPr txBox="1">
            <a:spLocks noChangeArrowheads="1"/>
          </p:cNvSpPr>
          <p:nvPr/>
        </p:nvSpPr>
        <p:spPr bwMode="auto">
          <a:xfrm>
            <a:off x="6731000" y="5200650"/>
            <a:ext cx="1295400" cy="831850"/>
          </a:xfrm>
          <a:prstGeom prst="rect">
            <a:avLst/>
          </a:prstGeom>
          <a:solidFill>
            <a:srgbClr val="CCFFCC"/>
          </a:solidFill>
          <a:ln w="9525">
            <a:solidFill>
              <a:schemeClr val="tx1"/>
            </a:solidFill>
            <a:miter lim="800000"/>
            <a:headEnd/>
            <a:tailEnd/>
          </a:ln>
        </p:spPr>
        <p:txBody>
          <a:bodyPr>
            <a:spAutoFit/>
          </a:bodyPr>
          <a:lstStyle/>
          <a:p>
            <a:r>
              <a:rPr lang="ja-JP" altLang="en-US" sz="1200" b="0"/>
              <a:t>技術メタデータ</a:t>
            </a:r>
          </a:p>
          <a:p>
            <a:r>
              <a:rPr lang="ja-JP" altLang="en-US" sz="1200" b="0"/>
              <a:t>権利メタデータ</a:t>
            </a:r>
          </a:p>
          <a:p>
            <a:r>
              <a:rPr lang="ja-JP" altLang="en-US" sz="1200" b="0"/>
              <a:t>保存メタデータ</a:t>
            </a:r>
          </a:p>
          <a:p>
            <a:r>
              <a:rPr lang="ja-JP" altLang="en-US" sz="1200" b="0"/>
              <a:t>管理メタデータ</a:t>
            </a:r>
          </a:p>
        </p:txBody>
      </p:sp>
      <p:sp>
        <p:nvSpPr>
          <p:cNvPr id="24589" name="Text Box 17"/>
          <p:cNvSpPr txBox="1">
            <a:spLocks noChangeArrowheads="1"/>
          </p:cNvSpPr>
          <p:nvPr/>
        </p:nvSpPr>
        <p:spPr bwMode="auto">
          <a:xfrm>
            <a:off x="6443663" y="4122738"/>
            <a:ext cx="1368425" cy="274637"/>
          </a:xfrm>
          <a:prstGeom prst="rect">
            <a:avLst/>
          </a:prstGeom>
          <a:noFill/>
          <a:ln w="38100" algn="ctr">
            <a:noFill/>
            <a:miter lim="800000"/>
            <a:headEnd/>
            <a:tailEnd/>
          </a:ln>
        </p:spPr>
        <p:txBody>
          <a:bodyPr>
            <a:spAutoFit/>
          </a:bodyPr>
          <a:lstStyle/>
          <a:p>
            <a:pPr>
              <a:spcBef>
                <a:spcPct val="50000"/>
              </a:spcBef>
            </a:pPr>
            <a:r>
              <a:rPr lang="ja-JP" altLang="en-US" sz="1200">
                <a:solidFill>
                  <a:srgbClr val="3333CC"/>
                </a:solidFill>
              </a:rPr>
              <a:t>保存機能</a:t>
            </a:r>
          </a:p>
        </p:txBody>
      </p:sp>
      <p:sp>
        <p:nvSpPr>
          <p:cNvPr id="24590" name="Text Box 18"/>
          <p:cNvSpPr txBox="1">
            <a:spLocks noChangeArrowheads="1"/>
          </p:cNvSpPr>
          <p:nvPr/>
        </p:nvSpPr>
        <p:spPr bwMode="auto">
          <a:xfrm>
            <a:off x="6659563" y="1557338"/>
            <a:ext cx="1698651" cy="276999"/>
          </a:xfrm>
          <a:prstGeom prst="rect">
            <a:avLst/>
          </a:prstGeom>
          <a:noFill/>
          <a:ln w="38100" algn="ctr">
            <a:noFill/>
            <a:miter lim="800000"/>
            <a:headEnd/>
            <a:tailEnd/>
          </a:ln>
        </p:spPr>
        <p:txBody>
          <a:bodyPr wrap="square">
            <a:spAutoFit/>
          </a:bodyPr>
          <a:lstStyle/>
          <a:p>
            <a:pPr>
              <a:spcBef>
                <a:spcPct val="50000"/>
              </a:spcBef>
            </a:pPr>
            <a:r>
              <a:rPr lang="ja-JP" altLang="en-US" sz="1200" dirty="0" smtClean="0">
                <a:solidFill>
                  <a:srgbClr val="3333CC"/>
                </a:solidFill>
              </a:rPr>
              <a:t>情報探索サービス</a:t>
            </a:r>
            <a:endParaRPr lang="en-US" altLang="ja-JP" sz="1200" dirty="0">
              <a:solidFill>
                <a:srgbClr val="3333CC"/>
              </a:solidFill>
            </a:endParaRPr>
          </a:p>
        </p:txBody>
      </p:sp>
      <p:sp>
        <p:nvSpPr>
          <p:cNvPr id="828435" name="AutoShape 19"/>
          <p:cNvSpPr>
            <a:spLocks noChangeArrowheads="1"/>
          </p:cNvSpPr>
          <p:nvPr/>
        </p:nvSpPr>
        <p:spPr bwMode="auto">
          <a:xfrm>
            <a:off x="6948488" y="1989138"/>
            <a:ext cx="1584325" cy="792162"/>
          </a:xfrm>
          <a:prstGeom prst="can">
            <a:avLst>
              <a:gd name="adj" fmla="val 25000"/>
            </a:avLst>
          </a:prstGeom>
          <a:gradFill rotWithShape="1">
            <a:gsLst>
              <a:gs pos="0">
                <a:srgbClr val="66FFFF">
                  <a:gamma/>
                  <a:tint val="0"/>
                  <a:invGamma/>
                </a:srgbClr>
              </a:gs>
              <a:gs pos="100000">
                <a:srgbClr val="66FFFF"/>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endParaRPr lang="ja-JP" altLang="ja-JP" sz="800" b="0"/>
          </a:p>
        </p:txBody>
      </p:sp>
      <p:sp>
        <p:nvSpPr>
          <p:cNvPr id="24592" name="Text Box 15"/>
          <p:cNvSpPr txBox="1">
            <a:spLocks noChangeArrowheads="1"/>
          </p:cNvSpPr>
          <p:nvPr/>
        </p:nvSpPr>
        <p:spPr bwMode="auto">
          <a:xfrm>
            <a:off x="7092950" y="2349500"/>
            <a:ext cx="1295400" cy="406400"/>
          </a:xfrm>
          <a:prstGeom prst="rect">
            <a:avLst/>
          </a:prstGeom>
          <a:solidFill>
            <a:srgbClr val="FF99CC"/>
          </a:solidFill>
          <a:ln w="9525">
            <a:solidFill>
              <a:schemeClr val="tx1"/>
            </a:solidFill>
            <a:miter lim="800000"/>
            <a:headEnd/>
            <a:tailEnd/>
          </a:ln>
        </p:spPr>
        <p:txBody>
          <a:bodyPr>
            <a:spAutoFit/>
          </a:bodyPr>
          <a:lstStyle/>
          <a:p>
            <a:r>
              <a:rPr lang="ja-JP" altLang="en-US" b="0"/>
              <a:t>記述メタデータ</a:t>
            </a:r>
            <a:br>
              <a:rPr lang="ja-JP" altLang="en-US" b="0"/>
            </a:br>
            <a:r>
              <a:rPr lang="ja-JP" altLang="en-US" b="0"/>
              <a:t>（</a:t>
            </a:r>
            <a:r>
              <a:rPr lang="en-US" altLang="ja-JP" b="0"/>
              <a:t>DC-NDL</a:t>
            </a:r>
            <a:r>
              <a:rPr lang="ja-JP" altLang="en-US" b="0"/>
              <a:t>）</a:t>
            </a:r>
          </a:p>
        </p:txBody>
      </p:sp>
      <p:sp>
        <p:nvSpPr>
          <p:cNvPr id="24593" name="Rectangle 20"/>
          <p:cNvSpPr>
            <a:spLocks noChangeArrowheads="1"/>
          </p:cNvSpPr>
          <p:nvPr/>
        </p:nvSpPr>
        <p:spPr bwMode="auto">
          <a:xfrm>
            <a:off x="7451725" y="1989138"/>
            <a:ext cx="635000" cy="244475"/>
          </a:xfrm>
          <a:prstGeom prst="rect">
            <a:avLst/>
          </a:prstGeom>
          <a:noFill/>
          <a:ln w="38100" algn="ctr">
            <a:noFill/>
            <a:miter lim="800000"/>
            <a:headEnd/>
            <a:tailEnd/>
          </a:ln>
        </p:spPr>
        <p:txBody>
          <a:bodyPr wrap="none">
            <a:spAutoFit/>
          </a:bodyPr>
          <a:lstStyle/>
          <a:p>
            <a:r>
              <a:rPr lang="ja-JP" altLang="en-US" b="0"/>
              <a:t>メタ</a:t>
            </a:r>
            <a:r>
              <a:rPr lang="en-US" altLang="ja-JP" b="0"/>
              <a:t>DB</a:t>
            </a:r>
          </a:p>
        </p:txBody>
      </p:sp>
      <p:sp>
        <p:nvSpPr>
          <p:cNvPr id="828437" name="AutoShape 21"/>
          <p:cNvSpPr>
            <a:spLocks noChangeArrowheads="1"/>
          </p:cNvSpPr>
          <p:nvPr/>
        </p:nvSpPr>
        <p:spPr bwMode="auto">
          <a:xfrm>
            <a:off x="4794250" y="2736850"/>
            <a:ext cx="1570038" cy="425648"/>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dirty="0" smtClean="0">
                <a:solidFill>
                  <a:schemeClr val="accent2"/>
                </a:solidFill>
              </a:rPr>
              <a:t>メタデータ収集</a:t>
            </a:r>
            <a:endParaRPr lang="ja-JP" altLang="en-US" dirty="0">
              <a:solidFill>
                <a:schemeClr val="accent2"/>
              </a:solidFill>
            </a:endParaRPr>
          </a:p>
          <a:p>
            <a:pPr>
              <a:defRPr/>
            </a:pPr>
            <a:r>
              <a:rPr lang="ja-JP" altLang="en-US" sz="900" dirty="0">
                <a:solidFill>
                  <a:schemeClr val="accent2"/>
                </a:solidFill>
              </a:rPr>
              <a:t>（</a:t>
            </a:r>
            <a:r>
              <a:rPr lang="en-US" altLang="ja-JP" sz="900" dirty="0">
                <a:solidFill>
                  <a:schemeClr val="accent2"/>
                </a:solidFill>
              </a:rPr>
              <a:t>DC</a:t>
            </a:r>
            <a:r>
              <a:rPr lang="ja-JP" altLang="en-US" sz="900" dirty="0">
                <a:solidFill>
                  <a:schemeClr val="accent2"/>
                </a:solidFill>
              </a:rPr>
              <a:t>にマッピング）</a:t>
            </a:r>
          </a:p>
        </p:txBody>
      </p:sp>
      <p:sp>
        <p:nvSpPr>
          <p:cNvPr id="828439" name="AutoShape 23"/>
          <p:cNvSpPr>
            <a:spLocks noChangeArrowheads="1"/>
          </p:cNvSpPr>
          <p:nvPr/>
        </p:nvSpPr>
        <p:spPr bwMode="auto">
          <a:xfrm>
            <a:off x="1692275" y="1700213"/>
            <a:ext cx="504825" cy="360362"/>
          </a:xfrm>
          <a:prstGeom prst="can">
            <a:avLst>
              <a:gd name="adj" fmla="val 25000"/>
            </a:avLst>
          </a:prstGeom>
          <a:gradFill rotWithShape="1">
            <a:gsLst>
              <a:gs pos="0">
                <a:schemeClr val="accent1">
                  <a:gamma/>
                  <a:tint val="0"/>
                  <a:invGamma/>
                </a:schemeClr>
              </a:gs>
              <a:gs pos="100000">
                <a:schemeClr val="accent1"/>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r>
              <a:rPr lang="ja-JP" altLang="en-US" sz="1200" b="0"/>
              <a:t>音声</a:t>
            </a:r>
            <a:endParaRPr lang="ja-JP" altLang="en-US" sz="800" b="0"/>
          </a:p>
        </p:txBody>
      </p:sp>
      <p:sp>
        <p:nvSpPr>
          <p:cNvPr id="828440" name="AutoShape 24"/>
          <p:cNvSpPr>
            <a:spLocks noChangeArrowheads="1"/>
          </p:cNvSpPr>
          <p:nvPr/>
        </p:nvSpPr>
        <p:spPr bwMode="auto">
          <a:xfrm>
            <a:off x="1619250" y="2565400"/>
            <a:ext cx="1873250" cy="577850"/>
          </a:xfrm>
          <a:prstGeom prst="can">
            <a:avLst>
              <a:gd name="adj" fmla="val 25000"/>
            </a:avLst>
          </a:prstGeom>
          <a:gradFill rotWithShape="1">
            <a:gsLst>
              <a:gs pos="0">
                <a:schemeClr val="accent1">
                  <a:gamma/>
                  <a:tint val="0"/>
                  <a:invGamma/>
                </a:schemeClr>
              </a:gs>
              <a:gs pos="100000">
                <a:schemeClr val="accent1"/>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r>
              <a:rPr lang="ja-JP" altLang="en-US" sz="1200" b="0"/>
              <a:t>図書館資料デジタル化</a:t>
            </a:r>
            <a:endParaRPr lang="ja-JP" altLang="en-US" sz="800" b="0"/>
          </a:p>
        </p:txBody>
      </p:sp>
      <p:sp>
        <p:nvSpPr>
          <p:cNvPr id="24597" name="AutoShape 25"/>
          <p:cNvSpPr>
            <a:spLocks noChangeArrowheads="1"/>
          </p:cNvSpPr>
          <p:nvPr/>
        </p:nvSpPr>
        <p:spPr bwMode="auto">
          <a:xfrm>
            <a:off x="304790" y="2507169"/>
            <a:ext cx="1101746" cy="346650"/>
          </a:xfrm>
          <a:prstGeom prst="flowChartMultidocument">
            <a:avLst/>
          </a:prstGeom>
          <a:gradFill rotWithShape="1">
            <a:gsLst>
              <a:gs pos="0">
                <a:schemeClr val="bg1"/>
              </a:gs>
              <a:gs pos="100000">
                <a:schemeClr val="accent1"/>
              </a:gs>
            </a:gsLst>
            <a:path path="rect">
              <a:fillToRect l="50000" t="50000" r="50000" b="50000"/>
            </a:path>
          </a:gradFill>
          <a:ln w="9525">
            <a:solidFill>
              <a:srgbClr val="3333CC"/>
            </a:solidFill>
            <a:miter lim="800000"/>
            <a:headEnd/>
            <a:tailEnd/>
          </a:ln>
        </p:spPr>
        <p:txBody>
          <a:bodyPr wrap="none" anchor="ctr">
            <a:spAutoFit/>
          </a:bodyPr>
          <a:lstStyle/>
          <a:p>
            <a:r>
              <a:rPr lang="ja-JP" altLang="en-US" sz="1200" b="0"/>
              <a:t>図書館資料</a:t>
            </a:r>
          </a:p>
        </p:txBody>
      </p:sp>
      <p:sp>
        <p:nvSpPr>
          <p:cNvPr id="24598" name="Rectangle 26"/>
          <p:cNvSpPr>
            <a:spLocks noChangeArrowheads="1"/>
          </p:cNvSpPr>
          <p:nvPr/>
        </p:nvSpPr>
        <p:spPr bwMode="auto">
          <a:xfrm>
            <a:off x="1331913" y="1412875"/>
            <a:ext cx="1200150" cy="244475"/>
          </a:xfrm>
          <a:prstGeom prst="rect">
            <a:avLst/>
          </a:prstGeom>
          <a:noFill/>
          <a:ln w="38100" algn="ctr">
            <a:noFill/>
            <a:miter lim="800000"/>
            <a:headEnd/>
            <a:tailEnd/>
          </a:ln>
        </p:spPr>
        <p:txBody>
          <a:bodyPr wrap="none">
            <a:spAutoFit/>
          </a:bodyPr>
          <a:lstStyle/>
          <a:p>
            <a:r>
              <a:rPr lang="ja-JP" altLang="en-US" b="0"/>
              <a:t>ネットワーク情報</a:t>
            </a:r>
          </a:p>
        </p:txBody>
      </p:sp>
      <p:sp>
        <p:nvSpPr>
          <p:cNvPr id="828443" name="AutoShape 27"/>
          <p:cNvSpPr>
            <a:spLocks noChangeArrowheads="1"/>
          </p:cNvSpPr>
          <p:nvPr/>
        </p:nvSpPr>
        <p:spPr bwMode="auto">
          <a:xfrm>
            <a:off x="1403350" y="2060575"/>
            <a:ext cx="647700" cy="358775"/>
          </a:xfrm>
          <a:prstGeom prst="can">
            <a:avLst>
              <a:gd name="adj" fmla="val 25000"/>
            </a:avLst>
          </a:prstGeom>
          <a:gradFill rotWithShape="1">
            <a:gsLst>
              <a:gs pos="0">
                <a:schemeClr val="accent1">
                  <a:gamma/>
                  <a:tint val="0"/>
                  <a:invGamma/>
                </a:schemeClr>
              </a:gs>
              <a:gs pos="100000">
                <a:schemeClr val="accent1"/>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r>
              <a:rPr lang="ja-JP" altLang="en-US" sz="1200" b="0"/>
              <a:t>動画</a:t>
            </a:r>
            <a:endParaRPr lang="ja-JP" altLang="en-US" sz="800" b="0"/>
          </a:p>
        </p:txBody>
      </p:sp>
      <p:sp>
        <p:nvSpPr>
          <p:cNvPr id="828444" name="AutoShape 28"/>
          <p:cNvSpPr>
            <a:spLocks noChangeArrowheads="1"/>
          </p:cNvSpPr>
          <p:nvPr/>
        </p:nvSpPr>
        <p:spPr bwMode="auto">
          <a:xfrm>
            <a:off x="2124075" y="2133600"/>
            <a:ext cx="647700" cy="358775"/>
          </a:xfrm>
          <a:prstGeom prst="can">
            <a:avLst>
              <a:gd name="adj" fmla="val 25000"/>
            </a:avLst>
          </a:prstGeom>
          <a:gradFill rotWithShape="1">
            <a:gsLst>
              <a:gs pos="0">
                <a:schemeClr val="accent1">
                  <a:gamma/>
                  <a:tint val="0"/>
                  <a:invGamma/>
                </a:schemeClr>
              </a:gs>
              <a:gs pos="100000">
                <a:schemeClr val="accent1"/>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r>
              <a:rPr lang="ja-JP" altLang="en-US" sz="1200" b="0"/>
              <a:t>静止画</a:t>
            </a:r>
            <a:endParaRPr lang="ja-JP" altLang="en-US" sz="800" b="0"/>
          </a:p>
        </p:txBody>
      </p:sp>
      <p:sp>
        <p:nvSpPr>
          <p:cNvPr id="24601" name="Oval 30"/>
          <p:cNvSpPr>
            <a:spLocks noChangeArrowheads="1"/>
          </p:cNvSpPr>
          <p:nvPr/>
        </p:nvSpPr>
        <p:spPr bwMode="auto">
          <a:xfrm>
            <a:off x="611188" y="5273675"/>
            <a:ext cx="2519362" cy="1323975"/>
          </a:xfrm>
          <a:prstGeom prst="ellipse">
            <a:avLst/>
          </a:prstGeom>
          <a:gradFill rotWithShape="1">
            <a:gsLst>
              <a:gs pos="0">
                <a:schemeClr val="bg1"/>
              </a:gs>
              <a:gs pos="100000">
                <a:srgbClr val="FFCC00"/>
              </a:gs>
            </a:gsLst>
            <a:path path="shape">
              <a:fillToRect l="50000" t="50000" r="50000" b="50000"/>
            </a:path>
          </a:gradFill>
          <a:ln w="9525" algn="ctr">
            <a:solidFill>
              <a:schemeClr val="tx1"/>
            </a:solidFill>
            <a:round/>
            <a:headEnd/>
            <a:tailEnd/>
          </a:ln>
        </p:spPr>
        <p:txBody>
          <a:bodyPr/>
          <a:lstStyle/>
          <a:p>
            <a:endParaRPr lang="ja-JP" altLang="ja-JP" b="0"/>
          </a:p>
        </p:txBody>
      </p:sp>
      <p:sp>
        <p:nvSpPr>
          <p:cNvPr id="24602" name="Rectangle 31"/>
          <p:cNvSpPr>
            <a:spLocks noChangeArrowheads="1"/>
          </p:cNvSpPr>
          <p:nvPr/>
        </p:nvSpPr>
        <p:spPr bwMode="auto">
          <a:xfrm>
            <a:off x="1466850" y="5418138"/>
            <a:ext cx="1073150" cy="244475"/>
          </a:xfrm>
          <a:prstGeom prst="rect">
            <a:avLst/>
          </a:prstGeom>
          <a:noFill/>
          <a:ln w="38100" algn="ctr">
            <a:noFill/>
            <a:miter lim="800000"/>
            <a:headEnd/>
            <a:tailEnd/>
          </a:ln>
        </p:spPr>
        <p:txBody>
          <a:bodyPr wrap="none">
            <a:spAutoFit/>
          </a:bodyPr>
          <a:lstStyle/>
          <a:p>
            <a:r>
              <a:rPr lang="ja-JP" altLang="en-US" b="0"/>
              <a:t>パッケージ情報</a:t>
            </a:r>
          </a:p>
        </p:txBody>
      </p:sp>
      <p:sp>
        <p:nvSpPr>
          <p:cNvPr id="828448" name="AutoShape 32"/>
          <p:cNvSpPr>
            <a:spLocks noChangeArrowheads="1"/>
          </p:cNvSpPr>
          <p:nvPr/>
        </p:nvSpPr>
        <p:spPr bwMode="auto">
          <a:xfrm>
            <a:off x="827088" y="5705475"/>
            <a:ext cx="431800" cy="360363"/>
          </a:xfrm>
          <a:prstGeom prst="can">
            <a:avLst>
              <a:gd name="adj" fmla="val 25000"/>
            </a:avLst>
          </a:prstGeom>
          <a:gradFill rotWithShape="1">
            <a:gsLst>
              <a:gs pos="0">
                <a:schemeClr val="accent1">
                  <a:gamma/>
                  <a:tint val="0"/>
                  <a:invGamma/>
                </a:schemeClr>
              </a:gs>
              <a:gs pos="100000">
                <a:schemeClr val="accent1"/>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r>
              <a:rPr lang="en-US" altLang="ja-JP" sz="1200" b="0"/>
              <a:t>CD</a:t>
            </a:r>
            <a:endParaRPr lang="en-US" altLang="ja-JP" sz="800" b="0"/>
          </a:p>
        </p:txBody>
      </p:sp>
      <p:sp>
        <p:nvSpPr>
          <p:cNvPr id="828449" name="AutoShape 33"/>
          <p:cNvSpPr>
            <a:spLocks noChangeArrowheads="1"/>
          </p:cNvSpPr>
          <p:nvPr/>
        </p:nvSpPr>
        <p:spPr bwMode="auto">
          <a:xfrm>
            <a:off x="1403350" y="5634038"/>
            <a:ext cx="360363" cy="431800"/>
          </a:xfrm>
          <a:prstGeom prst="can">
            <a:avLst>
              <a:gd name="adj" fmla="val 29956"/>
            </a:avLst>
          </a:prstGeom>
          <a:gradFill rotWithShape="1">
            <a:gsLst>
              <a:gs pos="0">
                <a:schemeClr val="accent1">
                  <a:gamma/>
                  <a:tint val="0"/>
                  <a:invGamma/>
                </a:schemeClr>
              </a:gs>
              <a:gs pos="100000">
                <a:schemeClr val="accent1"/>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r>
              <a:rPr lang="en-US" altLang="ja-JP" sz="1200" b="0"/>
              <a:t>DVD</a:t>
            </a:r>
            <a:endParaRPr lang="en-US" altLang="ja-JP" sz="800" b="0"/>
          </a:p>
        </p:txBody>
      </p:sp>
      <p:sp>
        <p:nvSpPr>
          <p:cNvPr id="828450" name="AutoShape 34"/>
          <p:cNvSpPr>
            <a:spLocks noChangeArrowheads="1"/>
          </p:cNvSpPr>
          <p:nvPr/>
        </p:nvSpPr>
        <p:spPr bwMode="auto">
          <a:xfrm>
            <a:off x="1474788" y="6137275"/>
            <a:ext cx="431800" cy="358775"/>
          </a:xfrm>
          <a:prstGeom prst="can">
            <a:avLst>
              <a:gd name="adj" fmla="val 25000"/>
            </a:avLst>
          </a:prstGeom>
          <a:gradFill rotWithShape="1">
            <a:gsLst>
              <a:gs pos="0">
                <a:schemeClr val="accent1">
                  <a:gamma/>
                  <a:tint val="0"/>
                  <a:invGamma/>
                </a:schemeClr>
              </a:gs>
              <a:gs pos="100000">
                <a:schemeClr val="accent1"/>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r>
              <a:rPr lang="en-US" altLang="ja-JP" sz="1200" b="0"/>
              <a:t>VTR</a:t>
            </a:r>
            <a:endParaRPr lang="en-US" altLang="ja-JP" sz="800" b="0"/>
          </a:p>
        </p:txBody>
      </p:sp>
      <p:sp>
        <p:nvSpPr>
          <p:cNvPr id="828451" name="AutoShape 35"/>
          <p:cNvSpPr>
            <a:spLocks noChangeArrowheads="1"/>
          </p:cNvSpPr>
          <p:nvPr/>
        </p:nvSpPr>
        <p:spPr bwMode="auto">
          <a:xfrm>
            <a:off x="827088" y="6281738"/>
            <a:ext cx="504825" cy="287337"/>
          </a:xfrm>
          <a:prstGeom prst="can">
            <a:avLst>
              <a:gd name="adj" fmla="val 25000"/>
            </a:avLst>
          </a:prstGeom>
          <a:gradFill rotWithShape="1">
            <a:gsLst>
              <a:gs pos="0">
                <a:schemeClr val="accent1">
                  <a:gamma/>
                  <a:tint val="0"/>
                  <a:invGamma/>
                </a:schemeClr>
              </a:gs>
              <a:gs pos="100000">
                <a:schemeClr val="accent1"/>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r>
              <a:rPr lang="ja-JP" altLang="en-US" sz="1200" b="0"/>
              <a:t>ゲーム</a:t>
            </a:r>
            <a:endParaRPr lang="ja-JP" altLang="en-US" sz="800" b="0"/>
          </a:p>
        </p:txBody>
      </p:sp>
      <p:cxnSp>
        <p:nvCxnSpPr>
          <p:cNvPr id="24607" name="AutoShape 36"/>
          <p:cNvCxnSpPr>
            <a:cxnSpLocks noChangeShapeType="1"/>
            <a:stCxn id="828437" idx="3"/>
            <a:endCxn id="24592" idx="1"/>
          </p:cNvCxnSpPr>
          <p:nvPr/>
        </p:nvCxnSpPr>
        <p:spPr bwMode="auto">
          <a:xfrm flipV="1">
            <a:off x="6364288" y="2552700"/>
            <a:ext cx="728662" cy="396974"/>
          </a:xfrm>
          <a:prstGeom prst="straightConnector1">
            <a:avLst/>
          </a:prstGeom>
          <a:noFill/>
          <a:ln w="19050">
            <a:solidFill>
              <a:srgbClr val="0000FF"/>
            </a:solidFill>
            <a:round/>
            <a:headEnd/>
            <a:tailEnd type="triangle" w="med" len="med"/>
          </a:ln>
        </p:spPr>
      </p:cxnSp>
      <p:cxnSp>
        <p:nvCxnSpPr>
          <p:cNvPr id="24608" name="AutoShape 37"/>
          <p:cNvCxnSpPr>
            <a:cxnSpLocks noChangeShapeType="1"/>
            <a:stCxn id="24618" idx="3"/>
            <a:endCxn id="828437" idx="1"/>
          </p:cNvCxnSpPr>
          <p:nvPr/>
        </p:nvCxnSpPr>
        <p:spPr bwMode="auto">
          <a:xfrm flipV="1">
            <a:off x="3635375" y="2949674"/>
            <a:ext cx="1158875" cy="250726"/>
          </a:xfrm>
          <a:prstGeom prst="straightConnector1">
            <a:avLst/>
          </a:prstGeom>
          <a:noFill/>
          <a:ln w="19050">
            <a:solidFill>
              <a:srgbClr val="0000FF"/>
            </a:solidFill>
            <a:round/>
            <a:headEnd/>
            <a:tailEnd type="triangle" w="med" len="med"/>
          </a:ln>
        </p:spPr>
      </p:cxnSp>
      <p:sp>
        <p:nvSpPr>
          <p:cNvPr id="828454" name="AutoShape 38"/>
          <p:cNvSpPr>
            <a:spLocks noChangeArrowheads="1"/>
          </p:cNvSpPr>
          <p:nvPr/>
        </p:nvSpPr>
        <p:spPr bwMode="auto">
          <a:xfrm>
            <a:off x="4140200" y="5445125"/>
            <a:ext cx="1374775" cy="584200"/>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900">
                <a:solidFill>
                  <a:schemeClr val="accent2"/>
                </a:solidFill>
              </a:rPr>
              <a:t>コンテンツ交換</a:t>
            </a:r>
          </a:p>
          <a:p>
            <a:pPr>
              <a:defRPr/>
            </a:pPr>
            <a:r>
              <a:rPr lang="ja-JP" altLang="en-US" sz="900">
                <a:solidFill>
                  <a:schemeClr val="accent2"/>
                </a:solidFill>
              </a:rPr>
              <a:t>（可能な限り情報パッケージの形で）</a:t>
            </a:r>
          </a:p>
        </p:txBody>
      </p:sp>
      <p:sp>
        <p:nvSpPr>
          <p:cNvPr id="828455" name="AutoShape 39"/>
          <p:cNvSpPr>
            <a:spLocks noChangeArrowheads="1"/>
          </p:cNvSpPr>
          <p:nvPr/>
        </p:nvSpPr>
        <p:spPr bwMode="auto">
          <a:xfrm>
            <a:off x="7038975" y="3355380"/>
            <a:ext cx="1370013" cy="510778"/>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en-US" altLang="ja-JP" sz="1200">
                <a:solidFill>
                  <a:schemeClr val="accent2"/>
                </a:solidFill>
              </a:rPr>
              <a:t>DC</a:t>
            </a:r>
            <a:r>
              <a:rPr lang="ja-JP" altLang="en-US" sz="1200">
                <a:solidFill>
                  <a:schemeClr val="accent2"/>
                </a:solidFill>
              </a:rPr>
              <a:t>－</a:t>
            </a:r>
            <a:r>
              <a:rPr lang="en-US" altLang="ja-JP" sz="1200">
                <a:solidFill>
                  <a:schemeClr val="accent2"/>
                </a:solidFill>
              </a:rPr>
              <a:t>NDL</a:t>
            </a:r>
            <a:r>
              <a:rPr lang="ja-JP" altLang="en-US" sz="1200">
                <a:solidFill>
                  <a:schemeClr val="accent2"/>
                </a:solidFill>
              </a:rPr>
              <a:t>にマッピング</a:t>
            </a:r>
          </a:p>
        </p:txBody>
      </p:sp>
      <p:cxnSp>
        <p:nvCxnSpPr>
          <p:cNvPr id="24611" name="AutoShape 40"/>
          <p:cNvCxnSpPr>
            <a:cxnSpLocks noChangeShapeType="1"/>
            <a:stCxn id="828455" idx="0"/>
            <a:endCxn id="24592" idx="2"/>
          </p:cNvCxnSpPr>
          <p:nvPr/>
        </p:nvCxnSpPr>
        <p:spPr bwMode="auto">
          <a:xfrm rot="5400000" flipH="1" flipV="1">
            <a:off x="7432576" y="3047306"/>
            <a:ext cx="599480" cy="16668"/>
          </a:xfrm>
          <a:prstGeom prst="straightConnector1">
            <a:avLst/>
          </a:prstGeom>
          <a:noFill/>
          <a:ln w="19050">
            <a:solidFill>
              <a:srgbClr val="0000FF"/>
            </a:solidFill>
            <a:round/>
            <a:headEnd/>
            <a:tailEnd type="triangle" w="med" len="med"/>
          </a:ln>
        </p:spPr>
      </p:cxnSp>
      <p:cxnSp>
        <p:nvCxnSpPr>
          <p:cNvPr id="24612" name="AutoShape 41"/>
          <p:cNvCxnSpPr>
            <a:cxnSpLocks noChangeShapeType="1"/>
            <a:stCxn id="24587" idx="0"/>
            <a:endCxn id="828455" idx="2"/>
          </p:cNvCxnSpPr>
          <p:nvPr/>
        </p:nvCxnSpPr>
        <p:spPr bwMode="auto">
          <a:xfrm rot="5400000" flipH="1" flipV="1">
            <a:off x="7117458" y="4127401"/>
            <a:ext cx="867767" cy="345282"/>
          </a:xfrm>
          <a:prstGeom prst="straightConnector1">
            <a:avLst/>
          </a:prstGeom>
          <a:noFill/>
          <a:ln w="19050">
            <a:solidFill>
              <a:srgbClr val="0000FF"/>
            </a:solidFill>
            <a:round/>
            <a:headEnd/>
            <a:tailEnd type="triangle" w="med" len="med"/>
          </a:ln>
        </p:spPr>
      </p:cxnSp>
      <p:sp>
        <p:nvSpPr>
          <p:cNvPr id="24613" name="Text Box 43"/>
          <p:cNvSpPr txBox="1">
            <a:spLocks noChangeArrowheads="1"/>
          </p:cNvSpPr>
          <p:nvPr/>
        </p:nvSpPr>
        <p:spPr bwMode="auto">
          <a:xfrm>
            <a:off x="5580063" y="3789363"/>
            <a:ext cx="1368425" cy="274637"/>
          </a:xfrm>
          <a:prstGeom prst="rect">
            <a:avLst/>
          </a:prstGeom>
          <a:noFill/>
          <a:ln w="38100" algn="ctr">
            <a:noFill/>
            <a:miter lim="800000"/>
            <a:headEnd/>
            <a:tailEnd/>
          </a:ln>
        </p:spPr>
        <p:txBody>
          <a:bodyPr>
            <a:spAutoFit/>
          </a:bodyPr>
          <a:lstStyle/>
          <a:p>
            <a:pPr>
              <a:spcBef>
                <a:spcPct val="50000"/>
              </a:spcBef>
            </a:pPr>
            <a:r>
              <a:rPr lang="en-US" altLang="ja-JP" sz="1200">
                <a:solidFill>
                  <a:srgbClr val="3333CC"/>
                </a:solidFill>
              </a:rPr>
              <a:t>DA</a:t>
            </a:r>
            <a:r>
              <a:rPr lang="ja-JP" altLang="en-US" sz="1200">
                <a:solidFill>
                  <a:srgbClr val="3333CC"/>
                </a:solidFill>
              </a:rPr>
              <a:t>システム</a:t>
            </a:r>
          </a:p>
        </p:txBody>
      </p:sp>
      <p:cxnSp>
        <p:nvCxnSpPr>
          <p:cNvPr id="24614" name="AutoShape 44"/>
          <p:cNvCxnSpPr>
            <a:cxnSpLocks noChangeShapeType="1"/>
            <a:stCxn id="24619" idx="3"/>
            <a:endCxn id="828437" idx="1"/>
          </p:cNvCxnSpPr>
          <p:nvPr/>
        </p:nvCxnSpPr>
        <p:spPr bwMode="auto">
          <a:xfrm>
            <a:off x="4138613" y="2336800"/>
            <a:ext cx="655637" cy="612874"/>
          </a:xfrm>
          <a:prstGeom prst="straightConnector1">
            <a:avLst/>
          </a:prstGeom>
          <a:noFill/>
          <a:ln w="19050">
            <a:solidFill>
              <a:srgbClr val="0000FF"/>
            </a:solidFill>
            <a:round/>
            <a:headEnd/>
            <a:tailEnd type="triangle" w="med" len="med"/>
          </a:ln>
        </p:spPr>
      </p:cxnSp>
      <p:cxnSp>
        <p:nvCxnSpPr>
          <p:cNvPr id="24615" name="AutoShape 45"/>
          <p:cNvCxnSpPr>
            <a:cxnSpLocks noChangeShapeType="1"/>
            <a:stCxn id="24601" idx="6"/>
            <a:endCxn id="828454" idx="1"/>
          </p:cNvCxnSpPr>
          <p:nvPr/>
        </p:nvCxnSpPr>
        <p:spPr bwMode="auto">
          <a:xfrm flipV="1">
            <a:off x="3130550" y="5737225"/>
            <a:ext cx="990600" cy="198438"/>
          </a:xfrm>
          <a:prstGeom prst="straightConnector1">
            <a:avLst/>
          </a:prstGeom>
          <a:noFill/>
          <a:ln w="19050">
            <a:solidFill>
              <a:srgbClr val="FF0101"/>
            </a:solidFill>
            <a:round/>
            <a:headEnd/>
            <a:tailEnd type="triangle" w="med" len="med"/>
          </a:ln>
        </p:spPr>
      </p:cxnSp>
      <p:cxnSp>
        <p:nvCxnSpPr>
          <p:cNvPr id="24616" name="AutoShape 46"/>
          <p:cNvCxnSpPr>
            <a:cxnSpLocks noChangeShapeType="1"/>
            <a:stCxn id="828454" idx="3"/>
            <a:endCxn id="24585" idx="1"/>
          </p:cNvCxnSpPr>
          <p:nvPr/>
        </p:nvCxnSpPr>
        <p:spPr bwMode="auto">
          <a:xfrm flipV="1">
            <a:off x="5534025" y="5311775"/>
            <a:ext cx="1052513" cy="425450"/>
          </a:xfrm>
          <a:prstGeom prst="straightConnector1">
            <a:avLst/>
          </a:prstGeom>
          <a:noFill/>
          <a:ln w="19050">
            <a:solidFill>
              <a:srgbClr val="FF0101"/>
            </a:solidFill>
            <a:round/>
            <a:headEnd type="triangle" w="med" len="med"/>
            <a:tailEnd type="triangle" w="med" len="med"/>
          </a:ln>
        </p:spPr>
      </p:cxnSp>
      <p:cxnSp>
        <p:nvCxnSpPr>
          <p:cNvPr id="24617" name="AutoShape 47"/>
          <p:cNvCxnSpPr>
            <a:cxnSpLocks noChangeShapeType="1"/>
            <a:stCxn id="24584" idx="4"/>
            <a:endCxn id="828454" idx="1"/>
          </p:cNvCxnSpPr>
          <p:nvPr/>
        </p:nvCxnSpPr>
        <p:spPr bwMode="auto">
          <a:xfrm>
            <a:off x="2700338" y="5229225"/>
            <a:ext cx="1420812" cy="508000"/>
          </a:xfrm>
          <a:prstGeom prst="straightConnector1">
            <a:avLst/>
          </a:prstGeom>
          <a:noFill/>
          <a:ln w="19050">
            <a:solidFill>
              <a:srgbClr val="FF0101"/>
            </a:solidFill>
            <a:round/>
            <a:headEnd/>
            <a:tailEnd type="triangle" w="med" len="med"/>
          </a:ln>
        </p:spPr>
      </p:cxnSp>
      <p:sp>
        <p:nvSpPr>
          <p:cNvPr id="24618" name="Text Box 48"/>
          <p:cNvSpPr txBox="1">
            <a:spLocks noChangeArrowheads="1"/>
          </p:cNvSpPr>
          <p:nvPr/>
        </p:nvSpPr>
        <p:spPr bwMode="auto">
          <a:xfrm>
            <a:off x="2339975" y="2997200"/>
            <a:ext cx="1295400" cy="406400"/>
          </a:xfrm>
          <a:prstGeom prst="rect">
            <a:avLst/>
          </a:prstGeom>
          <a:solidFill>
            <a:srgbClr val="FF99CC"/>
          </a:solidFill>
          <a:ln w="9525">
            <a:solidFill>
              <a:schemeClr val="tx1"/>
            </a:solidFill>
            <a:miter lim="800000"/>
            <a:headEnd/>
            <a:tailEnd/>
          </a:ln>
        </p:spPr>
        <p:txBody>
          <a:bodyPr>
            <a:spAutoFit/>
          </a:bodyPr>
          <a:lstStyle/>
          <a:p>
            <a:r>
              <a:rPr lang="ja-JP" altLang="en-US" b="0"/>
              <a:t>記述メタデータ（</a:t>
            </a:r>
            <a:r>
              <a:rPr lang="en-US" altLang="ja-JP" b="0"/>
              <a:t>ISBD/MODS</a:t>
            </a:r>
            <a:r>
              <a:rPr lang="ja-JP" altLang="en-US" b="0"/>
              <a:t>）</a:t>
            </a:r>
          </a:p>
        </p:txBody>
      </p:sp>
      <p:sp>
        <p:nvSpPr>
          <p:cNvPr id="24619" name="Text Box 49"/>
          <p:cNvSpPr txBox="1">
            <a:spLocks noChangeArrowheads="1"/>
          </p:cNvSpPr>
          <p:nvPr/>
        </p:nvSpPr>
        <p:spPr bwMode="auto">
          <a:xfrm>
            <a:off x="2843213" y="2133600"/>
            <a:ext cx="1295400" cy="406400"/>
          </a:xfrm>
          <a:prstGeom prst="rect">
            <a:avLst/>
          </a:prstGeom>
          <a:solidFill>
            <a:srgbClr val="FF99CC"/>
          </a:solidFill>
          <a:ln w="9525">
            <a:solidFill>
              <a:schemeClr val="tx1"/>
            </a:solidFill>
            <a:miter lim="800000"/>
            <a:headEnd/>
            <a:tailEnd/>
          </a:ln>
        </p:spPr>
        <p:txBody>
          <a:bodyPr>
            <a:spAutoFit/>
          </a:bodyPr>
          <a:lstStyle/>
          <a:p>
            <a:r>
              <a:rPr lang="ja-JP" altLang="en-US" b="0"/>
              <a:t>記述メタデータ</a:t>
            </a:r>
          </a:p>
          <a:p>
            <a:r>
              <a:rPr lang="ja-JP" altLang="en-US" b="0"/>
              <a:t>（各種記述要素）</a:t>
            </a:r>
          </a:p>
        </p:txBody>
      </p:sp>
      <p:sp>
        <p:nvSpPr>
          <p:cNvPr id="24620" name="Text Box 50"/>
          <p:cNvSpPr txBox="1">
            <a:spLocks noChangeArrowheads="1"/>
          </p:cNvSpPr>
          <p:nvPr/>
        </p:nvSpPr>
        <p:spPr bwMode="auto">
          <a:xfrm>
            <a:off x="1979613" y="5734050"/>
            <a:ext cx="1295400" cy="523220"/>
          </a:xfrm>
          <a:prstGeom prst="rect">
            <a:avLst/>
          </a:prstGeom>
          <a:solidFill>
            <a:srgbClr val="FF99CC"/>
          </a:solidFill>
          <a:ln w="9525">
            <a:solidFill>
              <a:schemeClr val="tx1"/>
            </a:solidFill>
            <a:miter lim="800000"/>
            <a:headEnd/>
            <a:tailEnd/>
          </a:ln>
        </p:spPr>
        <p:txBody>
          <a:bodyPr>
            <a:spAutoFit/>
          </a:bodyPr>
          <a:lstStyle/>
          <a:p>
            <a:r>
              <a:rPr lang="ja-JP" altLang="en-US" b="0"/>
              <a:t>記述メタデータ</a:t>
            </a:r>
          </a:p>
          <a:p>
            <a:r>
              <a:rPr lang="ja-JP" altLang="en-US" sz="900" b="0"/>
              <a:t>（各種記述規則・要素）</a:t>
            </a:r>
          </a:p>
        </p:txBody>
      </p:sp>
      <p:cxnSp>
        <p:nvCxnSpPr>
          <p:cNvPr id="24621" name="AutoShape 51"/>
          <p:cNvCxnSpPr>
            <a:cxnSpLocks noChangeShapeType="1"/>
            <a:stCxn id="24620" idx="3"/>
            <a:endCxn id="828437" idx="1"/>
          </p:cNvCxnSpPr>
          <p:nvPr/>
        </p:nvCxnSpPr>
        <p:spPr bwMode="auto">
          <a:xfrm flipV="1">
            <a:off x="3275013" y="2949674"/>
            <a:ext cx="1519237" cy="3045986"/>
          </a:xfrm>
          <a:prstGeom prst="straightConnector1">
            <a:avLst/>
          </a:prstGeom>
          <a:noFill/>
          <a:ln w="19050">
            <a:solidFill>
              <a:srgbClr val="0000FF"/>
            </a:solidFill>
            <a:round/>
            <a:headEnd/>
            <a:tailEnd type="triangle" w="med" len="med"/>
          </a:ln>
        </p:spPr>
      </p:cxnSp>
      <p:cxnSp>
        <p:nvCxnSpPr>
          <p:cNvPr id="24622" name="AutoShape 53"/>
          <p:cNvCxnSpPr>
            <a:cxnSpLocks noChangeShapeType="1"/>
            <a:stCxn id="24597" idx="3"/>
            <a:endCxn id="828440" idx="2"/>
          </p:cNvCxnSpPr>
          <p:nvPr/>
        </p:nvCxnSpPr>
        <p:spPr bwMode="auto">
          <a:xfrm>
            <a:off x="1406536" y="2680494"/>
            <a:ext cx="212714" cy="173831"/>
          </a:xfrm>
          <a:prstGeom prst="straightConnector1">
            <a:avLst/>
          </a:prstGeom>
          <a:noFill/>
          <a:ln w="19050">
            <a:solidFill>
              <a:srgbClr val="0000FF"/>
            </a:solidFill>
            <a:round/>
            <a:headEnd/>
            <a:tailEnd type="triangle" w="med" len="med"/>
          </a:ln>
        </p:spPr>
      </p:cxnSp>
      <p:sp>
        <p:nvSpPr>
          <p:cNvPr id="24623" name="Text Box 55"/>
          <p:cNvSpPr txBox="1">
            <a:spLocks noChangeArrowheads="1"/>
          </p:cNvSpPr>
          <p:nvPr/>
        </p:nvSpPr>
        <p:spPr bwMode="auto">
          <a:xfrm>
            <a:off x="395288" y="2781300"/>
            <a:ext cx="1079500" cy="553998"/>
          </a:xfrm>
          <a:prstGeom prst="rect">
            <a:avLst/>
          </a:prstGeom>
          <a:solidFill>
            <a:srgbClr val="FF99CC"/>
          </a:solidFill>
          <a:ln w="9525">
            <a:solidFill>
              <a:schemeClr val="tx1"/>
            </a:solidFill>
            <a:miter lim="800000"/>
            <a:headEnd/>
            <a:tailEnd/>
          </a:ln>
        </p:spPr>
        <p:txBody>
          <a:bodyPr>
            <a:spAutoFit/>
          </a:bodyPr>
          <a:lstStyle/>
          <a:p>
            <a:r>
              <a:rPr lang="ja-JP" altLang="en-US" b="0"/>
              <a:t>記述メタデータ（</a:t>
            </a:r>
            <a:r>
              <a:rPr lang="en-US" altLang="ja-JP" b="0"/>
              <a:t>ISBD/MARC</a:t>
            </a:r>
            <a:r>
              <a:rPr lang="ja-JP" altLang="en-US" b="0"/>
              <a:t>）</a:t>
            </a:r>
          </a:p>
        </p:txBody>
      </p:sp>
      <p:sp>
        <p:nvSpPr>
          <p:cNvPr id="828474" name="AutoShape 58"/>
          <p:cNvSpPr>
            <a:spLocks noChangeArrowheads="1"/>
          </p:cNvSpPr>
          <p:nvPr/>
        </p:nvSpPr>
        <p:spPr bwMode="auto">
          <a:xfrm>
            <a:off x="1547813" y="3429000"/>
            <a:ext cx="1873250" cy="577850"/>
          </a:xfrm>
          <a:prstGeom prst="can">
            <a:avLst>
              <a:gd name="adj" fmla="val 25000"/>
            </a:avLst>
          </a:prstGeom>
          <a:gradFill rotWithShape="1">
            <a:gsLst>
              <a:gs pos="0">
                <a:schemeClr val="accent1">
                  <a:gamma/>
                  <a:tint val="0"/>
                  <a:invGamma/>
                </a:schemeClr>
              </a:gs>
              <a:gs pos="100000">
                <a:schemeClr val="accent1"/>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r>
              <a:rPr lang="ja-JP" altLang="en-US" sz="1200" b="0"/>
              <a:t>記録史料デジタル化</a:t>
            </a:r>
            <a:endParaRPr lang="ja-JP" altLang="en-US" sz="800" b="0"/>
          </a:p>
        </p:txBody>
      </p:sp>
      <p:sp>
        <p:nvSpPr>
          <p:cNvPr id="828475" name="AutoShape 59"/>
          <p:cNvSpPr>
            <a:spLocks noChangeArrowheads="1"/>
          </p:cNvSpPr>
          <p:nvPr/>
        </p:nvSpPr>
        <p:spPr bwMode="auto">
          <a:xfrm>
            <a:off x="1619250" y="4221163"/>
            <a:ext cx="1873250" cy="577850"/>
          </a:xfrm>
          <a:prstGeom prst="can">
            <a:avLst>
              <a:gd name="adj" fmla="val 25000"/>
            </a:avLst>
          </a:prstGeom>
          <a:gradFill rotWithShape="1">
            <a:gsLst>
              <a:gs pos="0">
                <a:schemeClr val="accent1">
                  <a:gamma/>
                  <a:tint val="0"/>
                  <a:invGamma/>
                </a:schemeClr>
              </a:gs>
              <a:gs pos="100000">
                <a:schemeClr val="accent1"/>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r>
              <a:rPr lang="ja-JP" altLang="en-US" sz="1200" b="0"/>
              <a:t>博物館資料デジタル化</a:t>
            </a:r>
            <a:endParaRPr lang="ja-JP" altLang="en-US" sz="800" b="0"/>
          </a:p>
        </p:txBody>
      </p:sp>
      <p:sp>
        <p:nvSpPr>
          <p:cNvPr id="24626" name="Text Box 56"/>
          <p:cNvSpPr txBox="1">
            <a:spLocks noChangeArrowheads="1"/>
          </p:cNvSpPr>
          <p:nvPr/>
        </p:nvSpPr>
        <p:spPr bwMode="auto">
          <a:xfrm>
            <a:off x="2339975" y="3860800"/>
            <a:ext cx="1295400" cy="406400"/>
          </a:xfrm>
          <a:prstGeom prst="rect">
            <a:avLst/>
          </a:prstGeom>
          <a:solidFill>
            <a:srgbClr val="FF99CC"/>
          </a:solidFill>
          <a:ln w="9525">
            <a:solidFill>
              <a:schemeClr val="tx1"/>
            </a:solidFill>
            <a:miter lim="800000"/>
            <a:headEnd/>
            <a:tailEnd/>
          </a:ln>
        </p:spPr>
        <p:txBody>
          <a:bodyPr>
            <a:spAutoFit/>
          </a:bodyPr>
          <a:lstStyle/>
          <a:p>
            <a:r>
              <a:rPr lang="ja-JP" altLang="en-US" b="0"/>
              <a:t>記述メタデータ（</a:t>
            </a:r>
            <a:r>
              <a:rPr lang="en-US" altLang="ja-JP" b="0"/>
              <a:t>ISAD/EAD</a:t>
            </a:r>
            <a:r>
              <a:rPr lang="ja-JP" altLang="en-US" b="0"/>
              <a:t>）</a:t>
            </a:r>
          </a:p>
        </p:txBody>
      </p:sp>
      <p:sp>
        <p:nvSpPr>
          <p:cNvPr id="24627" name="Text Box 57"/>
          <p:cNvSpPr txBox="1">
            <a:spLocks noChangeArrowheads="1"/>
          </p:cNvSpPr>
          <p:nvPr/>
        </p:nvSpPr>
        <p:spPr bwMode="auto">
          <a:xfrm>
            <a:off x="2339975" y="4724400"/>
            <a:ext cx="1295400" cy="406400"/>
          </a:xfrm>
          <a:prstGeom prst="rect">
            <a:avLst/>
          </a:prstGeom>
          <a:solidFill>
            <a:srgbClr val="FF99CC"/>
          </a:solidFill>
          <a:ln w="9525">
            <a:solidFill>
              <a:schemeClr val="tx1"/>
            </a:solidFill>
            <a:miter lim="800000"/>
            <a:headEnd/>
            <a:tailEnd/>
          </a:ln>
        </p:spPr>
        <p:txBody>
          <a:bodyPr>
            <a:spAutoFit/>
          </a:bodyPr>
          <a:lstStyle/>
          <a:p>
            <a:r>
              <a:rPr lang="ja-JP" altLang="en-US" b="0"/>
              <a:t>記述メタデータ</a:t>
            </a:r>
          </a:p>
          <a:p>
            <a:r>
              <a:rPr lang="ja-JP" altLang="en-US" b="0"/>
              <a:t>（</a:t>
            </a:r>
            <a:r>
              <a:rPr lang="en-US" altLang="ja-JP" b="0"/>
              <a:t>IGMOI/</a:t>
            </a:r>
            <a:r>
              <a:rPr lang="ja-JP" altLang="en-US" b="0"/>
              <a:t>？）</a:t>
            </a:r>
          </a:p>
        </p:txBody>
      </p:sp>
      <p:cxnSp>
        <p:nvCxnSpPr>
          <p:cNvPr id="24628" name="AutoShape 60"/>
          <p:cNvCxnSpPr>
            <a:cxnSpLocks noChangeShapeType="1"/>
            <a:stCxn id="24626" idx="3"/>
            <a:endCxn id="828437" idx="1"/>
          </p:cNvCxnSpPr>
          <p:nvPr/>
        </p:nvCxnSpPr>
        <p:spPr bwMode="auto">
          <a:xfrm flipV="1">
            <a:off x="3635375" y="2949674"/>
            <a:ext cx="1158875" cy="1114326"/>
          </a:xfrm>
          <a:prstGeom prst="straightConnector1">
            <a:avLst/>
          </a:prstGeom>
          <a:noFill/>
          <a:ln w="19050">
            <a:solidFill>
              <a:srgbClr val="0000FF"/>
            </a:solidFill>
            <a:prstDash val="dash"/>
            <a:round/>
            <a:headEnd/>
            <a:tailEnd type="triangle" w="med" len="med"/>
          </a:ln>
        </p:spPr>
      </p:cxnSp>
      <p:cxnSp>
        <p:nvCxnSpPr>
          <p:cNvPr id="24629" name="AutoShape 61"/>
          <p:cNvCxnSpPr>
            <a:cxnSpLocks noChangeShapeType="1"/>
            <a:stCxn id="24627" idx="3"/>
            <a:endCxn id="828437" idx="1"/>
          </p:cNvCxnSpPr>
          <p:nvPr/>
        </p:nvCxnSpPr>
        <p:spPr bwMode="auto">
          <a:xfrm flipV="1">
            <a:off x="3635375" y="2949674"/>
            <a:ext cx="1158875" cy="1977926"/>
          </a:xfrm>
          <a:prstGeom prst="straightConnector1">
            <a:avLst/>
          </a:prstGeom>
          <a:noFill/>
          <a:ln w="19050">
            <a:solidFill>
              <a:srgbClr val="0000FF"/>
            </a:solidFill>
            <a:prstDash val="dash"/>
            <a:round/>
            <a:headEnd/>
            <a:tailEnd type="triangle" w="med" len="med"/>
          </a:ln>
        </p:spPr>
      </p:cxnSp>
      <p:sp>
        <p:nvSpPr>
          <p:cNvPr id="24630" name="AutoShape 62"/>
          <p:cNvSpPr>
            <a:spLocks noChangeArrowheads="1"/>
          </p:cNvSpPr>
          <p:nvPr/>
        </p:nvSpPr>
        <p:spPr bwMode="auto">
          <a:xfrm>
            <a:off x="4716463" y="4365625"/>
            <a:ext cx="1296987" cy="935038"/>
          </a:xfrm>
          <a:prstGeom prst="wedgeRoundRectCallout">
            <a:avLst>
              <a:gd name="adj1" fmla="val 94065"/>
              <a:gd name="adj2" fmla="val -1273"/>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900" b="0">
                <a:solidFill>
                  <a:srgbClr val="0000FF"/>
                </a:solidFill>
              </a:rPr>
              <a:t>保存時に</a:t>
            </a:r>
            <a:r>
              <a:rPr lang="en-US" altLang="ja-JP" sz="900" b="0">
                <a:solidFill>
                  <a:srgbClr val="0000FF"/>
                </a:solidFill>
              </a:rPr>
              <a:t>MODS</a:t>
            </a:r>
            <a:r>
              <a:rPr lang="ja-JP" altLang="en-US" sz="900" b="0">
                <a:solidFill>
                  <a:srgbClr val="0000FF"/>
                </a:solidFill>
              </a:rPr>
              <a:t>にマッピングすることはやめた。</a:t>
            </a:r>
          </a:p>
          <a:p>
            <a:pPr algn="l"/>
            <a:r>
              <a:rPr lang="ja-JP" altLang="en-US" sz="900" b="0">
                <a:solidFill>
                  <a:srgbClr val="0000FF"/>
                </a:solidFill>
              </a:rPr>
              <a:t>無理にマッピングして、情報を欠落させない。</a:t>
            </a:r>
          </a:p>
        </p:txBody>
      </p:sp>
      <p:sp>
        <p:nvSpPr>
          <p:cNvPr id="24631" name="AutoShape 63"/>
          <p:cNvSpPr>
            <a:spLocks noChangeArrowheads="1"/>
          </p:cNvSpPr>
          <p:nvPr/>
        </p:nvSpPr>
        <p:spPr bwMode="auto">
          <a:xfrm>
            <a:off x="4427538" y="3644900"/>
            <a:ext cx="1296987" cy="647700"/>
          </a:xfrm>
          <a:prstGeom prst="wedgeRoundRectCallout">
            <a:avLst>
              <a:gd name="adj1" fmla="val 32741"/>
              <a:gd name="adj2" fmla="val -106370"/>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900" b="0">
                <a:solidFill>
                  <a:srgbClr val="0000FF"/>
                </a:solidFill>
              </a:rPr>
              <a:t>統合検索のために、最大公約数の記述要素に無理にでもマッピング</a:t>
            </a:r>
          </a:p>
        </p:txBody>
      </p:sp>
      <p:sp>
        <p:nvSpPr>
          <p:cNvPr id="828480" name="AutoShape 64"/>
          <p:cNvSpPr>
            <a:spLocks noChangeArrowheads="1"/>
          </p:cNvSpPr>
          <p:nvPr/>
        </p:nvSpPr>
        <p:spPr bwMode="auto">
          <a:xfrm>
            <a:off x="2555875" y="1412875"/>
            <a:ext cx="936625" cy="360363"/>
          </a:xfrm>
          <a:prstGeom prst="can">
            <a:avLst>
              <a:gd name="adj" fmla="val 25000"/>
            </a:avLst>
          </a:prstGeom>
          <a:gradFill rotWithShape="1">
            <a:gsLst>
              <a:gs pos="0">
                <a:schemeClr val="accent1">
                  <a:gamma/>
                  <a:tint val="0"/>
                  <a:invGamma/>
                </a:schemeClr>
              </a:gs>
              <a:gs pos="100000">
                <a:schemeClr val="accent1"/>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r>
              <a:rPr lang="ja-JP" altLang="en-US" sz="1200" b="0"/>
              <a:t>ウェブページ</a:t>
            </a:r>
            <a:endParaRPr lang="ja-JP" altLang="en-US" sz="800" b="0"/>
          </a:p>
        </p:txBody>
      </p:sp>
      <p:sp>
        <p:nvSpPr>
          <p:cNvPr id="24633" name="Text Box 65"/>
          <p:cNvSpPr txBox="1">
            <a:spLocks noChangeArrowheads="1"/>
          </p:cNvSpPr>
          <p:nvPr/>
        </p:nvSpPr>
        <p:spPr bwMode="auto">
          <a:xfrm>
            <a:off x="3419475" y="1557338"/>
            <a:ext cx="1079500" cy="406400"/>
          </a:xfrm>
          <a:prstGeom prst="rect">
            <a:avLst/>
          </a:prstGeom>
          <a:solidFill>
            <a:srgbClr val="FF99CC"/>
          </a:solidFill>
          <a:ln w="9525">
            <a:solidFill>
              <a:schemeClr val="tx1"/>
            </a:solidFill>
            <a:miter lim="800000"/>
            <a:headEnd/>
            <a:tailEnd/>
          </a:ln>
        </p:spPr>
        <p:txBody>
          <a:bodyPr>
            <a:spAutoFit/>
          </a:bodyPr>
          <a:lstStyle/>
          <a:p>
            <a:r>
              <a:rPr lang="ja-JP" altLang="en-US" b="0"/>
              <a:t>記述メタデータ</a:t>
            </a:r>
          </a:p>
          <a:p>
            <a:r>
              <a:rPr lang="ja-JP" altLang="en-US" b="0"/>
              <a:t>（</a:t>
            </a:r>
            <a:r>
              <a:rPr lang="en-US" altLang="ja-JP" b="0"/>
              <a:t>DC</a:t>
            </a:r>
            <a:r>
              <a:rPr lang="ja-JP" altLang="en-US" b="0"/>
              <a:t>）</a:t>
            </a:r>
          </a:p>
        </p:txBody>
      </p:sp>
      <p:cxnSp>
        <p:nvCxnSpPr>
          <p:cNvPr id="24634" name="AutoShape 66"/>
          <p:cNvCxnSpPr>
            <a:cxnSpLocks noChangeShapeType="1"/>
            <a:stCxn id="24633" idx="2"/>
            <a:endCxn id="828437" idx="1"/>
          </p:cNvCxnSpPr>
          <p:nvPr/>
        </p:nvCxnSpPr>
        <p:spPr bwMode="auto">
          <a:xfrm rot="16200000" flipH="1">
            <a:off x="3883769" y="2039193"/>
            <a:ext cx="985936" cy="835025"/>
          </a:xfrm>
          <a:prstGeom prst="straightConnector1">
            <a:avLst/>
          </a:prstGeom>
          <a:noFill/>
          <a:ln w="19050">
            <a:solidFill>
              <a:srgbClr val="0000FF"/>
            </a:solidFill>
            <a:round/>
            <a:headEnd/>
            <a:tailEnd type="triangle" w="med" len="med"/>
          </a:ln>
        </p:spPr>
      </p:cxnSp>
      <p:sp>
        <p:nvSpPr>
          <p:cNvPr id="828483" name="AutoShape 67"/>
          <p:cNvSpPr>
            <a:spLocks noChangeArrowheads="1"/>
          </p:cNvSpPr>
          <p:nvPr/>
        </p:nvSpPr>
        <p:spPr bwMode="auto">
          <a:xfrm>
            <a:off x="4932363" y="1424980"/>
            <a:ext cx="1638300" cy="510778"/>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en-US" altLang="ja-JP" sz="1200">
                <a:solidFill>
                  <a:schemeClr val="accent2"/>
                </a:solidFill>
              </a:rPr>
              <a:t>Web</a:t>
            </a:r>
            <a:r>
              <a:rPr lang="ja-JP" altLang="en-US" sz="1200">
                <a:solidFill>
                  <a:schemeClr val="accent2"/>
                </a:solidFill>
              </a:rPr>
              <a:t>サービス連携</a:t>
            </a:r>
          </a:p>
          <a:p>
            <a:pPr>
              <a:defRPr/>
            </a:pPr>
            <a:endParaRPr lang="en-US" altLang="ja-JP" sz="1200">
              <a:solidFill>
                <a:schemeClr val="accent2"/>
              </a:solidFill>
            </a:endParaRPr>
          </a:p>
        </p:txBody>
      </p:sp>
      <p:sp>
        <p:nvSpPr>
          <p:cNvPr id="828445" name="AutoShape 29"/>
          <p:cNvSpPr>
            <a:spLocks noChangeArrowheads="1"/>
          </p:cNvSpPr>
          <p:nvPr/>
        </p:nvSpPr>
        <p:spPr bwMode="auto">
          <a:xfrm>
            <a:off x="4716463" y="1700213"/>
            <a:ext cx="1647825" cy="635000"/>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a:solidFill>
                  <a:schemeClr val="accent2"/>
                </a:solidFill>
              </a:rPr>
              <a:t>横断検索</a:t>
            </a:r>
          </a:p>
          <a:p>
            <a:pPr>
              <a:defRPr/>
            </a:pPr>
            <a:r>
              <a:rPr lang="ja-JP" altLang="en-US" sz="900">
                <a:solidFill>
                  <a:schemeClr val="accent2"/>
                </a:solidFill>
              </a:rPr>
              <a:t>（検索結果はプロトコルによる）</a:t>
            </a:r>
          </a:p>
        </p:txBody>
      </p:sp>
      <p:sp>
        <p:nvSpPr>
          <p:cNvPr id="24637" name="AutoShape 68"/>
          <p:cNvSpPr>
            <a:spLocks noChangeArrowheads="1"/>
          </p:cNvSpPr>
          <p:nvPr/>
        </p:nvSpPr>
        <p:spPr bwMode="auto">
          <a:xfrm>
            <a:off x="6443663" y="692150"/>
            <a:ext cx="1441450" cy="504825"/>
          </a:xfrm>
          <a:prstGeom prst="wedgeRoundRectCallout">
            <a:avLst>
              <a:gd name="adj1" fmla="val -84583"/>
              <a:gd name="adj2" fmla="val 97801"/>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900" b="0">
                <a:solidFill>
                  <a:srgbClr val="0000FF"/>
                </a:solidFill>
              </a:rPr>
              <a:t>将来的には、メタデータ検索ではなく、サービス連携を目指す</a:t>
            </a:r>
          </a:p>
        </p:txBody>
      </p:sp>
      <p:sp>
        <p:nvSpPr>
          <p:cNvPr id="24638" name="Rectangle 69"/>
          <p:cNvSpPr>
            <a:spLocks noChangeArrowheads="1"/>
          </p:cNvSpPr>
          <p:nvPr/>
        </p:nvSpPr>
        <p:spPr bwMode="auto">
          <a:xfrm>
            <a:off x="179388" y="0"/>
            <a:ext cx="1152525" cy="360363"/>
          </a:xfrm>
          <a:prstGeom prst="rect">
            <a:avLst/>
          </a:prstGeom>
          <a:noFill/>
          <a:ln w="9525">
            <a:solidFill>
              <a:srgbClr val="FF0000"/>
            </a:solidFill>
            <a:miter lim="800000"/>
            <a:headEnd/>
            <a:tailEnd/>
          </a:ln>
        </p:spPr>
        <p:txBody>
          <a:bodyPr wrap="none" anchor="ctr"/>
          <a:lstStyle/>
          <a:p>
            <a:r>
              <a:rPr lang="ja-JP" altLang="en-US" sz="1800" b="0">
                <a:solidFill>
                  <a:srgbClr val="FF0000"/>
                </a:solidFill>
              </a:rPr>
              <a:t>参考</a:t>
            </a:r>
          </a:p>
        </p:txBody>
      </p:sp>
      <p:pic>
        <p:nvPicPr>
          <p:cNvPr id="24639" name="Picture 70" descr="j0404159[1]"/>
          <p:cNvPicPr>
            <a:picLocks noChangeAspect="1" noChangeArrowheads="1"/>
          </p:cNvPicPr>
          <p:nvPr/>
        </p:nvPicPr>
        <p:blipFill>
          <a:blip r:embed="rId3" cstate="print"/>
          <a:srcRect/>
          <a:stretch>
            <a:fillRect/>
          </a:stretch>
        </p:blipFill>
        <p:spPr bwMode="auto">
          <a:xfrm>
            <a:off x="3203575" y="5986463"/>
            <a:ext cx="868363" cy="871537"/>
          </a:xfrm>
          <a:prstGeom prst="rect">
            <a:avLst/>
          </a:prstGeom>
          <a:noFill/>
          <a:ln w="9525">
            <a:noFill/>
            <a:miter lim="800000"/>
            <a:headEnd/>
            <a:tailEnd/>
          </a:ln>
        </p:spPr>
      </p:pic>
      <p:cxnSp>
        <p:nvCxnSpPr>
          <p:cNvPr id="24640" name="AutoShape 71"/>
          <p:cNvCxnSpPr>
            <a:cxnSpLocks noChangeShapeType="1"/>
            <a:endCxn id="828454" idx="2"/>
          </p:cNvCxnSpPr>
          <p:nvPr/>
        </p:nvCxnSpPr>
        <p:spPr bwMode="auto">
          <a:xfrm flipV="1">
            <a:off x="4071938" y="6048375"/>
            <a:ext cx="755650" cy="374650"/>
          </a:xfrm>
          <a:prstGeom prst="straightConnector1">
            <a:avLst/>
          </a:prstGeom>
          <a:noFill/>
          <a:ln w="19050">
            <a:solidFill>
              <a:srgbClr val="FF0101"/>
            </a:solidFill>
            <a:round/>
            <a:headEnd type="triangle" w="med" len="med"/>
            <a:tailEnd type="triangle" w="med" len="med"/>
          </a:ln>
        </p:spPr>
      </p:cxnSp>
      <p:sp>
        <p:nvSpPr>
          <p:cNvPr id="66" name="スライド番号プレースホルダ 65"/>
          <p:cNvSpPr>
            <a:spLocks noGrp="1"/>
          </p:cNvSpPr>
          <p:nvPr>
            <p:ph type="sldNum" sz="quarter" idx="11"/>
          </p:nvPr>
        </p:nvSpPr>
        <p:spPr/>
        <p:txBody>
          <a:bodyPr/>
          <a:lstStyle/>
          <a:p>
            <a:pPr>
              <a:defRPr/>
            </a:pPr>
            <a:fld id="{DFA1AA98-C5D7-43DB-8850-82B4698A43C7}" type="slidenum">
              <a:rPr lang="en-US" altLang="ja-JP" smtClean="0"/>
              <a:pPr>
                <a:defRPr/>
              </a:pPr>
              <a:t>24</a:t>
            </a:fld>
            <a:endParaRPr lang="en-US" altLang="ja-JP"/>
          </a:p>
        </p:txBody>
      </p:sp>
      <p:cxnSp>
        <p:nvCxnSpPr>
          <p:cNvPr id="65" name="AutoShape 37"/>
          <p:cNvCxnSpPr>
            <a:cxnSpLocks noChangeShapeType="1"/>
            <a:stCxn id="24623" idx="3"/>
            <a:endCxn id="828437" idx="1"/>
          </p:cNvCxnSpPr>
          <p:nvPr/>
        </p:nvCxnSpPr>
        <p:spPr bwMode="auto">
          <a:xfrm flipV="1">
            <a:off x="1474788" y="2949674"/>
            <a:ext cx="3319462" cy="108625"/>
          </a:xfrm>
          <a:prstGeom prst="straightConnector1">
            <a:avLst/>
          </a:prstGeom>
          <a:noFill/>
          <a:ln w="19050">
            <a:solidFill>
              <a:srgbClr val="0000FF"/>
            </a:solidFill>
            <a:round/>
            <a:headEnd/>
            <a:tailEnd type="triangle" w="med" len="med"/>
          </a:ln>
        </p:spPr>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ctrTitle"/>
          </p:nvPr>
        </p:nvSpPr>
        <p:spPr>
          <a:xfrm>
            <a:off x="1285852" y="571480"/>
            <a:ext cx="7029456" cy="876304"/>
          </a:xfrm>
        </p:spPr>
        <p:txBody>
          <a:bodyPr>
            <a:normAutofit/>
          </a:bodyPr>
          <a:lstStyle/>
          <a:p>
            <a:r>
              <a:rPr kumimoji="1" lang="ja-JP" altLang="en-US" dirty="0" smtClean="0">
                <a:latin typeface="HG丸ｺﾞｼｯｸM-PRO" pitchFamily="50" charset="-128"/>
                <a:ea typeface="HG丸ｺﾞｼｯｸM-PRO" pitchFamily="50" charset="-128"/>
              </a:rPr>
              <a:t>当面の情報探索サービスが目指すもの</a:t>
            </a:r>
            <a:endParaRPr kumimoji="1" lang="ja-JP" altLang="en-US" dirty="0">
              <a:latin typeface="HG丸ｺﾞｼｯｸM-PRO" pitchFamily="50" charset="-128"/>
              <a:ea typeface="HG丸ｺﾞｼｯｸM-PRO" pitchFamily="50" charset="-128"/>
            </a:endParaRPr>
          </a:p>
        </p:txBody>
      </p:sp>
      <p:sp>
        <p:nvSpPr>
          <p:cNvPr id="4" name="サブタイトル 3"/>
          <p:cNvSpPr>
            <a:spLocks noGrp="1"/>
          </p:cNvSpPr>
          <p:nvPr>
            <p:ph type="subTitle" idx="1"/>
          </p:nvPr>
        </p:nvSpPr>
        <p:spPr>
          <a:xfrm>
            <a:off x="2286000" y="1714488"/>
            <a:ext cx="6572280" cy="4857784"/>
          </a:xfrm>
        </p:spPr>
        <p:txBody>
          <a:bodyPr>
            <a:normAutofit fontScale="92500" lnSpcReduction="10000"/>
          </a:bodyPr>
          <a:lstStyle/>
          <a:p>
            <a:pPr>
              <a:buFont typeface="Wingdings" pitchFamily="2" charset="2"/>
              <a:buChar char="l"/>
            </a:pPr>
            <a:r>
              <a:rPr lang="ja-JP" altLang="en-US" dirty="0" smtClean="0">
                <a:latin typeface="HG丸ｺﾞｼｯｸM-PRO" pitchFamily="50" charset="-128"/>
                <a:ea typeface="HG丸ｺﾞｼｯｸM-PRO" pitchFamily="50" charset="-128"/>
              </a:rPr>
              <a:t>情報探索サービスのカバレージ</a:t>
            </a:r>
            <a:endParaRPr lang="en-US" altLang="ja-JP" dirty="0" smtClean="0">
              <a:latin typeface="HG丸ｺﾞｼｯｸM-PRO" pitchFamily="50" charset="-128"/>
              <a:ea typeface="HG丸ｺﾞｼｯｸM-PRO" pitchFamily="50" charset="-128"/>
            </a:endParaRPr>
          </a:p>
          <a:p>
            <a:pPr>
              <a:buFont typeface="Wingdings" pitchFamily="2" charset="2"/>
              <a:buChar char="l"/>
            </a:pPr>
            <a:r>
              <a:rPr lang="ja-JP" altLang="en-US" dirty="0" smtClean="0">
                <a:latin typeface="HG丸ｺﾞｼｯｸM-PRO" pitchFamily="50" charset="-128"/>
                <a:ea typeface="HG丸ｺﾞｼｯｸM-PRO" pitchFamily="50" charset="-128"/>
              </a:rPr>
              <a:t>情報探索サービスが当面目指す方向性</a:t>
            </a:r>
            <a:endParaRPr lang="en-US" altLang="ja-JP" dirty="0" smtClean="0">
              <a:latin typeface="HG丸ｺﾞｼｯｸM-PRO" pitchFamily="50" charset="-128"/>
              <a:ea typeface="HG丸ｺﾞｼｯｸM-PRO" pitchFamily="50" charset="-128"/>
            </a:endParaRPr>
          </a:p>
          <a:p>
            <a:pPr>
              <a:buFont typeface="Wingdings" pitchFamily="2" charset="2"/>
              <a:buChar char="l"/>
            </a:pPr>
            <a:r>
              <a:rPr lang="en-US" altLang="ja-JP" dirty="0" smtClean="0">
                <a:latin typeface="HG丸ｺﾞｼｯｸM-PRO" pitchFamily="50" charset="-128"/>
                <a:ea typeface="HG丸ｺﾞｼｯｸM-PRO" pitchFamily="50" charset="-128"/>
              </a:rPr>
              <a:t>24</a:t>
            </a:r>
            <a:r>
              <a:rPr lang="ja-JP" altLang="en-US" dirty="0" smtClean="0">
                <a:latin typeface="HG丸ｺﾞｼｯｸM-PRO" pitchFamily="50" charset="-128"/>
                <a:ea typeface="HG丸ｺﾞｼｯｸM-PRO" pitchFamily="50" charset="-128"/>
              </a:rPr>
              <a:t>年度正式公開に向けて</a:t>
            </a:r>
            <a:endParaRPr lang="en-US" altLang="ja-JP" dirty="0" smtClean="0">
              <a:latin typeface="HG丸ｺﾞｼｯｸM-PRO" pitchFamily="50" charset="-128"/>
              <a:ea typeface="HG丸ｺﾞｼｯｸM-PRO" pitchFamily="50" charset="-128"/>
            </a:endParaRPr>
          </a:p>
          <a:p>
            <a:pPr lvl="1" algn="l">
              <a:buFont typeface="Wingdings" pitchFamily="2" charset="2"/>
              <a:buChar char="l"/>
            </a:pPr>
            <a:r>
              <a:rPr lang="ja-JP" altLang="en-US" dirty="0" smtClean="0">
                <a:latin typeface="HG丸ｺﾞｼｯｸM-PRO" pitchFamily="50" charset="-128"/>
                <a:ea typeface="HG丸ｺﾞｼｯｸM-PRO" pitchFamily="50" charset="-128"/>
              </a:rPr>
              <a:t>情報探索システムの機能モデル（</a:t>
            </a:r>
            <a:r>
              <a:rPr lang="en-US" altLang="ja-JP" dirty="0" smtClean="0">
                <a:latin typeface="HG丸ｺﾞｼｯｸM-PRO" pitchFamily="50" charset="-128"/>
                <a:ea typeface="HG丸ｺﾞｼｯｸM-PRO" pitchFamily="50" charset="-128"/>
              </a:rPr>
              <a:t>21FY</a:t>
            </a:r>
            <a:r>
              <a:rPr lang="ja-JP" altLang="en-US" dirty="0" smtClean="0">
                <a:latin typeface="HG丸ｺﾞｼｯｸM-PRO" pitchFamily="50" charset="-128"/>
                <a:ea typeface="HG丸ｺﾞｼｯｸM-PRO" pitchFamily="50" charset="-128"/>
              </a:rPr>
              <a:t>プロトタイプ）</a:t>
            </a:r>
            <a:endParaRPr lang="en-US" altLang="ja-JP" dirty="0" smtClean="0">
              <a:latin typeface="HG丸ｺﾞｼｯｸM-PRO" pitchFamily="50" charset="-128"/>
              <a:ea typeface="HG丸ｺﾞｼｯｸM-PRO" pitchFamily="50" charset="-128"/>
            </a:endParaRPr>
          </a:p>
          <a:p>
            <a:pPr lvl="1" algn="l">
              <a:buFont typeface="Wingdings" pitchFamily="2" charset="2"/>
              <a:buChar char="l"/>
            </a:pPr>
            <a:r>
              <a:rPr lang="ja-JP" altLang="en-US" dirty="0" smtClean="0">
                <a:latin typeface="HG丸ｺﾞｼｯｸM-PRO" pitchFamily="50" charset="-128"/>
                <a:ea typeface="HG丸ｺﾞｼｯｸM-PRO" pitchFamily="50" charset="-128"/>
              </a:rPr>
              <a:t>情報探索システムの開発想定</a:t>
            </a:r>
          </a:p>
          <a:p>
            <a:pPr lvl="1" algn="l">
              <a:buFont typeface="Wingdings" pitchFamily="2" charset="2"/>
              <a:buChar char="l"/>
            </a:pPr>
            <a:r>
              <a:rPr lang="ja-JP" altLang="en-US" dirty="0" smtClean="0">
                <a:latin typeface="HG丸ｺﾞｼｯｸM-PRO" pitchFamily="50" charset="-128"/>
                <a:ea typeface="HG丸ｺﾞｼｯｸM-PRO" pitchFamily="50" charset="-128"/>
              </a:rPr>
              <a:t>サービス要件定義・システム化要件定義</a:t>
            </a:r>
          </a:p>
          <a:p>
            <a:pPr lvl="1" algn="l">
              <a:buFont typeface="Wingdings" pitchFamily="2" charset="2"/>
              <a:buChar char="l"/>
            </a:pPr>
            <a:r>
              <a:rPr lang="ja-JP" altLang="en-US" dirty="0" smtClean="0">
                <a:latin typeface="HG丸ｺﾞｼｯｸM-PRO" pitchFamily="50" charset="-128"/>
                <a:ea typeface="HG丸ｺﾞｼｯｸM-PRO" pitchFamily="50" charset="-128"/>
              </a:rPr>
              <a:t>利用者ニーズ調査の作業内容</a:t>
            </a:r>
            <a:endParaRPr lang="en-US" altLang="ja-JP" dirty="0" smtClean="0">
              <a:latin typeface="HG丸ｺﾞｼｯｸM-PRO" pitchFamily="50" charset="-128"/>
              <a:ea typeface="HG丸ｺﾞｼｯｸM-PRO" pitchFamily="50" charset="-128"/>
            </a:endParaRPr>
          </a:p>
          <a:p>
            <a:pPr lvl="1" algn="l">
              <a:buFont typeface="Wingdings" pitchFamily="2" charset="2"/>
              <a:buChar char="l"/>
            </a:pPr>
            <a:r>
              <a:rPr lang="ja-JP" altLang="en-US" dirty="0" smtClean="0">
                <a:latin typeface="HG丸ｺﾞｼｯｸM-PRO" pitchFamily="50" charset="-128"/>
                <a:ea typeface="HG丸ｺﾞｼｯｸM-PRO" pitchFamily="50" charset="-128"/>
              </a:rPr>
              <a:t>外部サービス動向調査の作業内容</a:t>
            </a:r>
            <a:endParaRPr lang="en-US" altLang="ja-JP" dirty="0" smtClean="0">
              <a:latin typeface="HG丸ｺﾞｼｯｸM-PRO" pitchFamily="50" charset="-128"/>
              <a:ea typeface="HG丸ｺﾞｼｯｸM-PRO" pitchFamily="50" charset="-128"/>
            </a:endParaRPr>
          </a:p>
          <a:p>
            <a:pPr lvl="1" algn="l">
              <a:buFont typeface="Wingdings" pitchFamily="2" charset="2"/>
              <a:buChar char="l"/>
            </a:pPr>
            <a:r>
              <a:rPr lang="ja-JP" altLang="en-US" dirty="0" smtClean="0">
                <a:latin typeface="HG丸ｺﾞｼｯｸM-PRO" pitchFamily="50" charset="-128"/>
                <a:ea typeface="HG丸ｺﾞｼｯｸM-PRO" pitchFamily="50" charset="-128"/>
              </a:rPr>
              <a:t>技術・製品開発及び適用動向調査の作業内容</a:t>
            </a:r>
            <a:endParaRPr lang="en-US" altLang="ja-JP" dirty="0" smtClean="0">
              <a:latin typeface="HG丸ｺﾞｼｯｸM-PRO" pitchFamily="50" charset="-128"/>
              <a:ea typeface="HG丸ｺﾞｼｯｸM-PRO" pitchFamily="50" charset="-128"/>
            </a:endParaRPr>
          </a:p>
          <a:p>
            <a:pPr lvl="1" algn="l">
              <a:buFont typeface="Wingdings" pitchFamily="2" charset="2"/>
              <a:buChar char="l"/>
            </a:pPr>
            <a:r>
              <a:rPr lang="ja-JP" altLang="en-US" dirty="0" smtClean="0">
                <a:latin typeface="HG丸ｺﾞｼｯｸM-PRO" pitchFamily="50" charset="-128"/>
                <a:ea typeface="HG丸ｺﾞｼｯｸM-PRO" pitchFamily="50" charset="-128"/>
              </a:rPr>
              <a:t>技術標準適用ガイドライン策定</a:t>
            </a:r>
            <a:endParaRPr lang="en-US" altLang="ja-JP" dirty="0" smtClean="0">
              <a:latin typeface="HG丸ｺﾞｼｯｸM-PRO" pitchFamily="50" charset="-128"/>
              <a:ea typeface="HG丸ｺﾞｼｯｸM-PRO" pitchFamily="50" charset="-128"/>
            </a:endParaRPr>
          </a:p>
          <a:p>
            <a:pPr>
              <a:buFont typeface="Wingdings" pitchFamily="2" charset="2"/>
              <a:buChar char="l"/>
            </a:pPr>
            <a:r>
              <a:rPr lang="ja-JP" altLang="en-US" dirty="0" smtClean="0">
                <a:latin typeface="HG丸ｺﾞｼｯｸM-PRO" pitchFamily="50" charset="-128"/>
                <a:ea typeface="HG丸ｺﾞｼｯｸM-PRO" pitchFamily="50" charset="-128"/>
              </a:rPr>
              <a:t>今年度構築システム</a:t>
            </a:r>
            <a:endParaRPr lang="en-US" altLang="ja-JP" dirty="0" smtClean="0">
              <a:latin typeface="HG丸ｺﾞｼｯｸM-PRO" pitchFamily="50" charset="-128"/>
              <a:ea typeface="HG丸ｺﾞｼｯｸM-PRO" pitchFamily="50" charset="-128"/>
            </a:endParaRPr>
          </a:p>
          <a:p>
            <a:pPr lvl="1" algn="l">
              <a:buFont typeface="Wingdings" pitchFamily="2" charset="2"/>
              <a:buChar char="l"/>
            </a:pPr>
            <a:r>
              <a:rPr lang="ja-JP" altLang="en-US" dirty="0" smtClean="0">
                <a:latin typeface="HG丸ｺﾞｼｯｸM-PRO" pitchFamily="50" charset="-128"/>
                <a:ea typeface="HG丸ｺﾞｼｯｸM-PRO" pitchFamily="50" charset="-128"/>
              </a:rPr>
              <a:t>プロトタイピングの基本方針</a:t>
            </a:r>
            <a:endParaRPr lang="en-US" altLang="ja-JP" dirty="0" smtClean="0">
              <a:latin typeface="HG丸ｺﾞｼｯｸM-PRO" pitchFamily="50" charset="-128"/>
              <a:ea typeface="HG丸ｺﾞｼｯｸM-PRO" pitchFamily="50" charset="-128"/>
            </a:endParaRPr>
          </a:p>
          <a:p>
            <a:pPr lvl="1" algn="l">
              <a:buFont typeface="Wingdings" pitchFamily="2" charset="2"/>
              <a:buChar char="l"/>
            </a:pPr>
            <a:r>
              <a:rPr lang="ja-JP" altLang="en-US" dirty="0" smtClean="0">
                <a:latin typeface="HG丸ｺﾞｼｯｸM-PRO" pitchFamily="50" charset="-128"/>
                <a:ea typeface="HG丸ｺﾞｼｯｸM-PRO" pitchFamily="50" charset="-128"/>
              </a:rPr>
              <a:t>プロトタイプシステム機能の構成</a:t>
            </a:r>
            <a:endParaRPr lang="en-US" altLang="ja-JP" dirty="0" smtClean="0">
              <a:latin typeface="HG丸ｺﾞｼｯｸM-PRO" pitchFamily="50" charset="-128"/>
              <a:ea typeface="HG丸ｺﾞｼｯｸM-PRO" pitchFamily="50" charset="-128"/>
            </a:endParaRPr>
          </a:p>
          <a:p>
            <a:pPr>
              <a:buFont typeface="Wingdings" pitchFamily="2" charset="2"/>
              <a:buChar char="l"/>
            </a:pPr>
            <a:r>
              <a:rPr lang="ja-JP" altLang="en-US" dirty="0" smtClean="0">
                <a:latin typeface="HG丸ｺﾞｼｯｸM-PRO" pitchFamily="50" charset="-128"/>
                <a:ea typeface="HG丸ｺﾞｼｯｸM-PRO" pitchFamily="50" charset="-128"/>
              </a:rPr>
              <a:t>情報探索サービスの構築・提供スケジュール（想定）</a:t>
            </a:r>
            <a:endParaRPr lang="en-US" altLang="ja-JP" dirty="0" smtClean="0">
              <a:latin typeface="HG丸ｺﾞｼｯｸM-PRO" pitchFamily="50" charset="-128"/>
              <a:ea typeface="HG丸ｺﾞｼｯｸM-PRO" pitchFamily="50" charset="-128"/>
            </a:endParaRPr>
          </a:p>
        </p:txBody>
      </p:sp>
      <p:sp>
        <p:nvSpPr>
          <p:cNvPr id="5" name="Rectangle 27"/>
          <p:cNvSpPr>
            <a:spLocks noChangeArrowheads="1"/>
          </p:cNvSpPr>
          <p:nvPr/>
        </p:nvSpPr>
        <p:spPr bwMode="auto">
          <a:xfrm>
            <a:off x="250825" y="0"/>
            <a:ext cx="1152525" cy="360363"/>
          </a:xfrm>
          <a:prstGeom prst="rect">
            <a:avLst/>
          </a:prstGeom>
          <a:noFill/>
          <a:ln w="9525">
            <a:solidFill>
              <a:srgbClr val="FF0000"/>
            </a:solidFill>
            <a:miter lim="800000"/>
            <a:headEnd/>
            <a:tailEnd/>
          </a:ln>
          <a:effectLst/>
        </p:spPr>
        <p:txBody>
          <a:bodyPr wrap="none" anchor="ctr"/>
          <a:lstStyle/>
          <a:p>
            <a:pPr algn="ctr"/>
            <a:r>
              <a:rPr lang="ja-JP" altLang="en-US" dirty="0" smtClean="0">
                <a:solidFill>
                  <a:srgbClr val="FF0000"/>
                </a:solidFill>
              </a:rPr>
              <a:t>目次</a:t>
            </a:r>
            <a:endParaRPr lang="ja-JP" altLang="en-US" dirty="0">
              <a:solidFill>
                <a:srgbClr val="FF0000"/>
              </a:solidFill>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a:xfrm>
            <a:off x="285720" y="285728"/>
            <a:ext cx="8496300" cy="558800"/>
          </a:xfrm>
        </p:spPr>
        <p:txBody>
          <a:bodyPr>
            <a:normAutofit fontScale="90000"/>
          </a:bodyPr>
          <a:lstStyle/>
          <a:p>
            <a:pPr eaLnBrk="1" hangingPunct="1"/>
            <a:r>
              <a:rPr lang="ja-JP" altLang="en-US" sz="3600" dirty="0" smtClean="0">
                <a:latin typeface="HG丸ｺﾞｼｯｸM-PRO" pitchFamily="50" charset="-128"/>
                <a:ea typeface="HG丸ｺﾞｼｯｸM-PRO" pitchFamily="50" charset="-128"/>
              </a:rPr>
              <a:t>情報探索サービスのカバレージ</a:t>
            </a:r>
          </a:p>
        </p:txBody>
      </p:sp>
      <p:sp>
        <p:nvSpPr>
          <p:cNvPr id="62469" name="AutoShape 4"/>
          <p:cNvSpPr>
            <a:spLocks noChangeArrowheads="1"/>
          </p:cNvSpPr>
          <p:nvPr/>
        </p:nvSpPr>
        <p:spPr bwMode="auto">
          <a:xfrm>
            <a:off x="1692275" y="2617788"/>
            <a:ext cx="2025650" cy="1314450"/>
          </a:xfrm>
          <a:prstGeom prst="roundRect">
            <a:avLst>
              <a:gd name="adj" fmla="val 16667"/>
            </a:avLst>
          </a:prstGeom>
          <a:solidFill>
            <a:srgbClr val="FFFFCC"/>
          </a:solidFill>
          <a:ln w="12700" algn="ctr">
            <a:solidFill>
              <a:srgbClr val="3333CC"/>
            </a:solidFill>
            <a:round/>
            <a:headEnd/>
            <a:tailEnd/>
          </a:ln>
        </p:spPr>
        <p:txBody>
          <a:bodyPr anchor="ctr"/>
          <a:lstStyle/>
          <a:p>
            <a:r>
              <a:rPr lang="ja-JP" altLang="en-US" sz="1600">
                <a:solidFill>
                  <a:srgbClr val="3333CC"/>
                </a:solidFill>
              </a:rPr>
              <a:t>表層ウェブ</a:t>
            </a:r>
            <a:br>
              <a:rPr lang="ja-JP" altLang="en-US" sz="1600">
                <a:solidFill>
                  <a:srgbClr val="3333CC"/>
                </a:solidFill>
              </a:rPr>
            </a:br>
            <a:r>
              <a:rPr lang="ja-JP" altLang="en-US" sz="1400">
                <a:solidFill>
                  <a:srgbClr val="3333CC"/>
                </a:solidFill>
              </a:rPr>
              <a:t>（現在のページ）</a:t>
            </a:r>
          </a:p>
        </p:txBody>
      </p:sp>
      <p:sp>
        <p:nvSpPr>
          <p:cNvPr id="62470" name="AutoShape 5"/>
          <p:cNvSpPr>
            <a:spLocks noChangeArrowheads="1"/>
          </p:cNvSpPr>
          <p:nvPr/>
        </p:nvSpPr>
        <p:spPr bwMode="auto">
          <a:xfrm>
            <a:off x="1774825" y="4003675"/>
            <a:ext cx="3640138" cy="863600"/>
          </a:xfrm>
          <a:prstGeom prst="roundRect">
            <a:avLst>
              <a:gd name="adj" fmla="val 16667"/>
            </a:avLst>
          </a:prstGeom>
          <a:gradFill rotWithShape="1">
            <a:gsLst>
              <a:gs pos="0">
                <a:schemeClr val="bg1"/>
              </a:gs>
              <a:gs pos="100000">
                <a:srgbClr val="E5FFFF"/>
              </a:gs>
            </a:gsLst>
            <a:path path="shape">
              <a:fillToRect l="50000" t="50000" r="50000" b="50000"/>
            </a:path>
          </a:gradFill>
          <a:ln w="12700" algn="ctr">
            <a:solidFill>
              <a:srgbClr val="3333CC"/>
            </a:solidFill>
            <a:round/>
            <a:headEnd/>
            <a:tailEnd/>
          </a:ln>
        </p:spPr>
        <p:txBody>
          <a:bodyPr anchor="ctr"/>
          <a:lstStyle/>
          <a:p>
            <a:r>
              <a:rPr lang="ja-JP" altLang="en-US" sz="1600" dirty="0">
                <a:solidFill>
                  <a:srgbClr val="3333CC"/>
                </a:solidFill>
              </a:rPr>
              <a:t>深層ウェブ</a:t>
            </a:r>
          </a:p>
        </p:txBody>
      </p:sp>
      <p:sp>
        <p:nvSpPr>
          <p:cNvPr id="62471" name="AutoShape 6"/>
          <p:cNvSpPr>
            <a:spLocks noChangeArrowheads="1"/>
          </p:cNvSpPr>
          <p:nvPr/>
        </p:nvSpPr>
        <p:spPr bwMode="auto">
          <a:xfrm>
            <a:off x="3770313" y="2636838"/>
            <a:ext cx="1676400" cy="1295400"/>
          </a:xfrm>
          <a:prstGeom prst="roundRect">
            <a:avLst>
              <a:gd name="adj" fmla="val 16667"/>
            </a:avLst>
          </a:prstGeom>
          <a:gradFill rotWithShape="1">
            <a:gsLst>
              <a:gs pos="0">
                <a:schemeClr val="bg1"/>
              </a:gs>
              <a:gs pos="100000">
                <a:srgbClr val="E5FFFF"/>
              </a:gs>
            </a:gsLst>
            <a:path path="shape">
              <a:fillToRect l="50000" t="50000" r="50000" b="50000"/>
            </a:path>
          </a:gradFill>
          <a:ln w="12700" algn="ctr">
            <a:solidFill>
              <a:srgbClr val="3333CC"/>
            </a:solidFill>
            <a:round/>
            <a:headEnd/>
            <a:tailEnd/>
          </a:ln>
        </p:spPr>
        <p:txBody>
          <a:bodyPr anchor="ctr"/>
          <a:lstStyle/>
          <a:p>
            <a:r>
              <a:rPr lang="ja-JP" altLang="en-US" sz="1600">
                <a:solidFill>
                  <a:srgbClr val="3333CC"/>
                </a:solidFill>
              </a:rPr>
              <a:t>表層ウェブ</a:t>
            </a:r>
            <a:br>
              <a:rPr lang="ja-JP" altLang="en-US" sz="1600">
                <a:solidFill>
                  <a:srgbClr val="3333CC"/>
                </a:solidFill>
              </a:rPr>
            </a:br>
            <a:r>
              <a:rPr lang="ja-JP" altLang="en-US" sz="1400">
                <a:solidFill>
                  <a:srgbClr val="3333CC"/>
                </a:solidFill>
              </a:rPr>
              <a:t>（過去のページ）</a:t>
            </a:r>
          </a:p>
        </p:txBody>
      </p:sp>
      <p:sp>
        <p:nvSpPr>
          <p:cNvPr id="62472" name="AutoShape 7"/>
          <p:cNvSpPr>
            <a:spLocks noChangeArrowheads="1"/>
          </p:cNvSpPr>
          <p:nvPr/>
        </p:nvSpPr>
        <p:spPr bwMode="auto">
          <a:xfrm>
            <a:off x="323850" y="1844675"/>
            <a:ext cx="2663825" cy="433388"/>
          </a:xfrm>
          <a:prstGeom prst="wedgeRoundRectCallout">
            <a:avLst>
              <a:gd name="adj1" fmla="val 28486"/>
              <a:gd name="adj2" fmla="val 134616"/>
              <a:gd name="adj3" fmla="val 16667"/>
            </a:avLst>
          </a:prstGeom>
          <a:solidFill>
            <a:schemeClr val="bg1">
              <a:alpha val="70195"/>
            </a:schemeClr>
          </a:solidFill>
          <a:ln w="28575" algn="ctr">
            <a:solidFill>
              <a:srgbClr val="8E8E8E"/>
            </a:solidFill>
            <a:miter lim="800000"/>
            <a:headEnd/>
            <a:tailEnd/>
          </a:ln>
        </p:spPr>
        <p:txBody>
          <a:bodyPr/>
          <a:lstStyle/>
          <a:p>
            <a:pPr algn="l"/>
            <a:r>
              <a:rPr lang="en-US" altLang="ja-JP" sz="1400" b="0">
                <a:solidFill>
                  <a:srgbClr val="0000FF"/>
                </a:solidFill>
              </a:rPr>
              <a:t>Yahoo</a:t>
            </a:r>
            <a:r>
              <a:rPr lang="en-US" altLang="ja-JP" sz="1400"/>
              <a:t> </a:t>
            </a:r>
            <a:r>
              <a:rPr lang="ja-JP" altLang="en-US" sz="1400"/>
              <a:t>、</a:t>
            </a:r>
            <a:r>
              <a:rPr lang="en-US" altLang="ja-JP" sz="1600" b="0">
                <a:solidFill>
                  <a:srgbClr val="0000FF"/>
                </a:solidFill>
              </a:rPr>
              <a:t>Google</a:t>
            </a:r>
            <a:r>
              <a:rPr lang="ja-JP" altLang="en-US" sz="1600" b="0">
                <a:solidFill>
                  <a:srgbClr val="0000FF"/>
                </a:solidFill>
              </a:rPr>
              <a:t>等で案内</a:t>
            </a:r>
          </a:p>
        </p:txBody>
      </p:sp>
      <p:sp>
        <p:nvSpPr>
          <p:cNvPr id="62473" name="AutoShape 8"/>
          <p:cNvSpPr>
            <a:spLocks noChangeArrowheads="1"/>
          </p:cNvSpPr>
          <p:nvPr/>
        </p:nvSpPr>
        <p:spPr bwMode="auto">
          <a:xfrm>
            <a:off x="5715008" y="3214686"/>
            <a:ext cx="2952750" cy="358775"/>
          </a:xfrm>
          <a:prstGeom prst="wedgeRoundRectCallout">
            <a:avLst>
              <a:gd name="adj1" fmla="val -58926"/>
              <a:gd name="adj2" fmla="val -32743"/>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1600" b="0" dirty="0" smtClean="0">
                <a:solidFill>
                  <a:srgbClr val="0000FF"/>
                </a:solidFill>
              </a:rPr>
              <a:t>・</a:t>
            </a:r>
            <a:r>
              <a:rPr lang="en-US" altLang="ja-JP" sz="1600" b="0" dirty="0" smtClean="0">
                <a:solidFill>
                  <a:srgbClr val="0000FF"/>
                </a:solidFill>
              </a:rPr>
              <a:t>WARP</a:t>
            </a:r>
            <a:r>
              <a:rPr lang="ja-JP" altLang="en-US" sz="1600" b="0" dirty="0" smtClean="0">
                <a:solidFill>
                  <a:srgbClr val="0000FF"/>
                </a:solidFill>
              </a:rPr>
              <a:t>で</a:t>
            </a:r>
            <a:r>
              <a:rPr lang="ja-JP" altLang="en-US" sz="1600" b="0" dirty="0">
                <a:solidFill>
                  <a:srgbClr val="0000FF"/>
                </a:solidFill>
              </a:rPr>
              <a:t>収集</a:t>
            </a:r>
          </a:p>
        </p:txBody>
      </p:sp>
      <p:sp>
        <p:nvSpPr>
          <p:cNvPr id="62474" name="AutoShape 9"/>
          <p:cNvSpPr>
            <a:spLocks noChangeArrowheads="1"/>
          </p:cNvSpPr>
          <p:nvPr/>
        </p:nvSpPr>
        <p:spPr bwMode="auto">
          <a:xfrm>
            <a:off x="5572132" y="5000636"/>
            <a:ext cx="3429024" cy="360362"/>
          </a:xfrm>
          <a:prstGeom prst="wedgeRoundRectCallout">
            <a:avLst>
              <a:gd name="adj1" fmla="val -64171"/>
              <a:gd name="adj2" fmla="val -137224"/>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1600" b="0" dirty="0">
                <a:solidFill>
                  <a:srgbClr val="0000FF"/>
                </a:solidFill>
              </a:rPr>
              <a:t>・</a:t>
            </a:r>
            <a:r>
              <a:rPr lang="en-US" altLang="ja-JP" sz="1600" b="0" dirty="0">
                <a:solidFill>
                  <a:srgbClr val="0000FF"/>
                </a:solidFill>
              </a:rPr>
              <a:t>NDL</a:t>
            </a:r>
            <a:r>
              <a:rPr lang="ja-JP" altLang="en-US" sz="1600" b="0" dirty="0">
                <a:solidFill>
                  <a:srgbClr val="0000FF"/>
                </a:solidFill>
              </a:rPr>
              <a:t>デジタルデポジットで収集</a:t>
            </a:r>
          </a:p>
        </p:txBody>
      </p:sp>
      <p:sp>
        <p:nvSpPr>
          <p:cNvPr id="62475" name="AutoShape 10"/>
          <p:cNvSpPr>
            <a:spLocks noChangeArrowheads="1"/>
          </p:cNvSpPr>
          <p:nvPr/>
        </p:nvSpPr>
        <p:spPr bwMode="auto">
          <a:xfrm>
            <a:off x="6000760" y="4000504"/>
            <a:ext cx="2520950" cy="504825"/>
          </a:xfrm>
          <a:prstGeom prst="wedgeRoundRectCallout">
            <a:avLst>
              <a:gd name="adj1" fmla="val -70591"/>
              <a:gd name="adj2" fmla="val -123270"/>
              <a:gd name="adj3" fmla="val 16667"/>
            </a:avLst>
          </a:prstGeom>
          <a:solidFill>
            <a:schemeClr val="bg1">
              <a:alpha val="70195"/>
            </a:schemeClr>
          </a:solidFill>
          <a:ln w="28575" algn="ctr">
            <a:solidFill>
              <a:srgbClr val="8E8E8E"/>
            </a:solidFill>
            <a:miter lim="800000"/>
            <a:headEnd/>
            <a:tailEnd/>
          </a:ln>
        </p:spPr>
        <p:txBody>
          <a:bodyPr/>
          <a:lstStyle/>
          <a:p>
            <a:pPr algn="l"/>
            <a:endParaRPr lang="ja-JP" altLang="ja-JP" sz="1200" b="0">
              <a:solidFill>
                <a:srgbClr val="0000FF"/>
              </a:solidFill>
            </a:endParaRPr>
          </a:p>
        </p:txBody>
      </p:sp>
      <p:sp>
        <p:nvSpPr>
          <p:cNvPr id="62476" name="AutoShape 11"/>
          <p:cNvSpPr>
            <a:spLocks noChangeArrowheads="1"/>
          </p:cNvSpPr>
          <p:nvPr/>
        </p:nvSpPr>
        <p:spPr bwMode="auto">
          <a:xfrm>
            <a:off x="6000760" y="4000504"/>
            <a:ext cx="2520950" cy="504825"/>
          </a:xfrm>
          <a:prstGeom prst="wedgeRoundRectCallout">
            <a:avLst>
              <a:gd name="adj1" fmla="val -74309"/>
              <a:gd name="adj2" fmla="val 25157"/>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1600" b="0" dirty="0">
                <a:solidFill>
                  <a:srgbClr val="0000FF"/>
                </a:solidFill>
              </a:rPr>
              <a:t>・</a:t>
            </a:r>
            <a:r>
              <a:rPr lang="en-US" altLang="ja-JP" sz="1600" b="0" dirty="0" smtClean="0">
                <a:solidFill>
                  <a:srgbClr val="0000FF"/>
                </a:solidFill>
              </a:rPr>
              <a:t>PORTA</a:t>
            </a:r>
            <a:r>
              <a:rPr lang="ja-JP" altLang="en-US" sz="1600" b="0" dirty="0" smtClean="0">
                <a:solidFill>
                  <a:srgbClr val="0000FF"/>
                </a:solidFill>
              </a:rPr>
              <a:t>で</a:t>
            </a:r>
            <a:r>
              <a:rPr lang="ja-JP" altLang="en-US" sz="1600" b="0" dirty="0">
                <a:solidFill>
                  <a:srgbClr val="0000FF"/>
                </a:solidFill>
              </a:rPr>
              <a:t>統合検索</a:t>
            </a:r>
          </a:p>
        </p:txBody>
      </p:sp>
      <p:sp>
        <p:nvSpPr>
          <p:cNvPr id="12" name="AutoShape 6"/>
          <p:cNvSpPr>
            <a:spLocks noChangeArrowheads="1"/>
          </p:cNvSpPr>
          <p:nvPr/>
        </p:nvSpPr>
        <p:spPr bwMode="auto">
          <a:xfrm>
            <a:off x="0" y="2428868"/>
            <a:ext cx="2071670" cy="928694"/>
          </a:xfrm>
          <a:prstGeom prst="cloudCallout">
            <a:avLst>
              <a:gd name="adj1" fmla="val 45739"/>
              <a:gd name="adj2" fmla="val 82228"/>
            </a:avLst>
          </a:prstGeom>
          <a:gradFill rotWithShape="1">
            <a:gsLst>
              <a:gs pos="0">
                <a:schemeClr val="bg1"/>
              </a:gs>
              <a:gs pos="100000">
                <a:srgbClr val="FFCC99"/>
              </a:gs>
            </a:gsLst>
            <a:path path="rect">
              <a:fillToRect l="50000" t="50000" r="50000" b="50000"/>
            </a:path>
          </a:gradFill>
          <a:ln w="9525">
            <a:solidFill>
              <a:schemeClr val="tx1"/>
            </a:solidFill>
            <a:round/>
            <a:headEnd/>
            <a:tailEnd/>
          </a:ln>
          <a:effectLst/>
        </p:spPr>
        <p:txBody>
          <a:bodyPr>
            <a:normAutofit/>
          </a:bodyPr>
          <a:lstStyle/>
          <a:p>
            <a:pPr marL="0" lvl="1"/>
            <a:r>
              <a:rPr lang="ja-JP" altLang="en-US" dirty="0" smtClean="0"/>
              <a:t>検索ロボット（クローラ）で検索できるウェブページ</a:t>
            </a:r>
            <a:endParaRPr lang="ja-JP" altLang="en-US" dirty="0"/>
          </a:p>
        </p:txBody>
      </p:sp>
      <p:sp>
        <p:nvSpPr>
          <p:cNvPr id="13" name="AutoShape 6"/>
          <p:cNvSpPr>
            <a:spLocks noChangeArrowheads="1"/>
          </p:cNvSpPr>
          <p:nvPr/>
        </p:nvSpPr>
        <p:spPr bwMode="auto">
          <a:xfrm>
            <a:off x="142844" y="4071942"/>
            <a:ext cx="2428892" cy="785818"/>
          </a:xfrm>
          <a:prstGeom prst="cloudCallout">
            <a:avLst>
              <a:gd name="adj1" fmla="val 62412"/>
              <a:gd name="adj2" fmla="val -31508"/>
            </a:avLst>
          </a:prstGeom>
          <a:gradFill rotWithShape="1">
            <a:gsLst>
              <a:gs pos="0">
                <a:schemeClr val="bg1"/>
              </a:gs>
              <a:gs pos="100000">
                <a:srgbClr val="FFCC99"/>
              </a:gs>
            </a:gsLst>
            <a:path path="rect">
              <a:fillToRect l="50000" t="50000" r="50000" b="50000"/>
            </a:path>
          </a:gradFill>
          <a:ln w="9525">
            <a:solidFill>
              <a:schemeClr val="tx1"/>
            </a:solidFill>
            <a:round/>
            <a:headEnd/>
            <a:tailEnd/>
          </a:ln>
          <a:effectLst/>
        </p:spPr>
        <p:txBody>
          <a:bodyPr/>
          <a:lstStyle/>
          <a:p>
            <a:pPr marL="0" lvl="1"/>
            <a:r>
              <a:rPr lang="ja-JP" altLang="en-US" dirty="0" smtClean="0"/>
              <a:t>検索の条件等を入力しなければ見られないページ</a:t>
            </a:r>
            <a:endParaRPr lang="ja-JP" altLang="en-US" dirty="0"/>
          </a:p>
        </p:txBody>
      </p:sp>
      <p:sp>
        <p:nvSpPr>
          <p:cNvPr id="14" name="AutoShape 6"/>
          <p:cNvSpPr>
            <a:spLocks noChangeArrowheads="1"/>
          </p:cNvSpPr>
          <p:nvPr/>
        </p:nvSpPr>
        <p:spPr bwMode="auto">
          <a:xfrm>
            <a:off x="142844" y="4786322"/>
            <a:ext cx="2428892" cy="714380"/>
          </a:xfrm>
          <a:prstGeom prst="cloudCallout">
            <a:avLst>
              <a:gd name="adj1" fmla="val 62020"/>
              <a:gd name="adj2" fmla="val -71630"/>
            </a:avLst>
          </a:prstGeom>
          <a:gradFill rotWithShape="1">
            <a:gsLst>
              <a:gs pos="0">
                <a:schemeClr val="bg1"/>
              </a:gs>
              <a:gs pos="100000">
                <a:srgbClr val="FFCC99"/>
              </a:gs>
            </a:gsLst>
            <a:path path="rect">
              <a:fillToRect l="50000" t="50000" r="50000" b="50000"/>
            </a:path>
          </a:gradFill>
          <a:ln w="9525">
            <a:solidFill>
              <a:schemeClr val="tx1"/>
            </a:solidFill>
            <a:round/>
            <a:headEnd/>
            <a:tailEnd/>
          </a:ln>
          <a:effectLst/>
        </p:spPr>
        <p:txBody>
          <a:bodyPr/>
          <a:lstStyle/>
          <a:p>
            <a:pPr marL="0" lvl="1"/>
            <a:r>
              <a:rPr lang="ja-JP" altLang="en-US" dirty="0" smtClean="0"/>
              <a:t>利用者認証しなければ見られないページ</a:t>
            </a:r>
            <a:endParaRPr lang="ja-JP" altLang="en-US" dirty="0"/>
          </a:p>
        </p:txBody>
      </p:sp>
      <p:sp>
        <p:nvSpPr>
          <p:cNvPr id="17" name="スライド番号プレースホルダ 16"/>
          <p:cNvSpPr>
            <a:spLocks noGrp="1"/>
          </p:cNvSpPr>
          <p:nvPr>
            <p:ph type="sldNum" sz="quarter" idx="15"/>
          </p:nvPr>
        </p:nvSpPr>
        <p:spPr/>
        <p:txBody>
          <a:bodyPr/>
          <a:lstStyle/>
          <a:p>
            <a:pPr>
              <a:defRPr/>
            </a:pPr>
            <a:fld id="{8F9B926E-BC0B-409E-8F4F-491A1AB00D14}" type="slidenum">
              <a:rPr lang="en-US" altLang="ja-JP" smtClean="0"/>
              <a:pPr>
                <a:defRPr/>
              </a:pPr>
              <a:t>26</a:t>
            </a:fld>
            <a:endParaRPr lang="en-US" altLang="ja-JP"/>
          </a:p>
        </p:txBody>
      </p:sp>
      <p:sp>
        <p:nvSpPr>
          <p:cNvPr id="16" name="AutoShape 8"/>
          <p:cNvSpPr>
            <a:spLocks noChangeArrowheads="1"/>
          </p:cNvSpPr>
          <p:nvPr/>
        </p:nvSpPr>
        <p:spPr bwMode="auto">
          <a:xfrm>
            <a:off x="4143372" y="1142984"/>
            <a:ext cx="2952750" cy="358775"/>
          </a:xfrm>
          <a:prstGeom prst="wedgeRoundRectCallout">
            <a:avLst>
              <a:gd name="adj1" fmla="val -11829"/>
              <a:gd name="adj2" fmla="val 166372"/>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a:lstStyle/>
          <a:p>
            <a:pPr algn="l"/>
            <a:r>
              <a:rPr lang="ja-JP" altLang="en-US" sz="1600" b="0" dirty="0" smtClean="0">
                <a:solidFill>
                  <a:srgbClr val="0000FF"/>
                </a:solidFill>
                <a:latin typeface="HG丸ｺﾞｼｯｸM-PRO" pitchFamily="50" charset="-128"/>
                <a:ea typeface="HG丸ｺﾞｼｯｸM-PRO" pitchFamily="50" charset="-128"/>
              </a:rPr>
              <a:t>・情報探索サービスで統合検索</a:t>
            </a:r>
            <a:endParaRPr lang="ja-JP" altLang="en-US" sz="1600" b="0" dirty="0">
              <a:solidFill>
                <a:srgbClr val="0000FF"/>
              </a:solidFill>
              <a:latin typeface="HG丸ｺﾞｼｯｸM-PRO" pitchFamily="50" charset="-128"/>
              <a:ea typeface="HG丸ｺﾞｼｯｸM-PRO" pitchFamily="50" charset="-128"/>
            </a:endParaRPr>
          </a:p>
        </p:txBody>
      </p:sp>
      <p:sp>
        <p:nvSpPr>
          <p:cNvPr id="18" name="AutoShape 6"/>
          <p:cNvSpPr>
            <a:spLocks noChangeArrowheads="1"/>
          </p:cNvSpPr>
          <p:nvPr/>
        </p:nvSpPr>
        <p:spPr bwMode="auto">
          <a:xfrm>
            <a:off x="5643570" y="2571744"/>
            <a:ext cx="3000396" cy="500066"/>
          </a:xfrm>
          <a:prstGeom prst="roundRect">
            <a:avLst>
              <a:gd name="adj" fmla="val 16667"/>
            </a:avLst>
          </a:prstGeom>
          <a:ln>
            <a:headEnd/>
            <a:tailEnd/>
          </a:ln>
        </p:spPr>
        <p:style>
          <a:lnRef idx="1">
            <a:schemeClr val="accent4"/>
          </a:lnRef>
          <a:fillRef idx="2">
            <a:schemeClr val="accent4"/>
          </a:fillRef>
          <a:effectRef idx="1">
            <a:schemeClr val="accent4"/>
          </a:effectRef>
          <a:fontRef idx="minor">
            <a:schemeClr val="dk1"/>
          </a:fontRef>
        </p:style>
        <p:txBody>
          <a:bodyPr anchor="ctr"/>
          <a:lstStyle/>
          <a:p>
            <a:r>
              <a:rPr lang="ja-JP" altLang="en-US" sz="1400" dirty="0" smtClean="0">
                <a:solidFill>
                  <a:srgbClr val="3333CC"/>
                </a:solidFill>
                <a:latin typeface="HG丸ｺﾞｼｯｸM-PRO" pitchFamily="50" charset="-128"/>
                <a:ea typeface="HG丸ｺﾞｼｯｸM-PRO" pitchFamily="50" charset="-128"/>
              </a:rPr>
              <a:t>冊子体資料</a:t>
            </a:r>
            <a:endParaRPr lang="ja-JP" altLang="en-US" sz="1400" dirty="0">
              <a:solidFill>
                <a:srgbClr val="3333CC"/>
              </a:solidFill>
              <a:latin typeface="HG丸ｺﾞｼｯｸM-PRO" pitchFamily="50" charset="-128"/>
              <a:ea typeface="HG丸ｺﾞｼｯｸM-PRO" pitchFamily="50" charset="-128"/>
            </a:endParaRPr>
          </a:p>
        </p:txBody>
      </p:sp>
      <p:sp>
        <p:nvSpPr>
          <p:cNvPr id="19" name="左中かっこ 18"/>
          <p:cNvSpPr/>
          <p:nvPr/>
        </p:nvSpPr>
        <p:spPr>
          <a:xfrm rot="5400000">
            <a:off x="4964909" y="-1035875"/>
            <a:ext cx="642942" cy="6572296"/>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HG丸ｺﾞｼｯｸM-PRO" pitchFamily="50" charset="-128"/>
              <a:ea typeface="HG丸ｺﾞｼｯｸM-PRO" pitchFamily="50" charset="-128"/>
            </a:endParaRPr>
          </a:p>
        </p:txBody>
      </p:sp>
      <p:sp>
        <p:nvSpPr>
          <p:cNvPr id="20" name="AutoShape 11"/>
          <p:cNvSpPr>
            <a:spLocks noChangeArrowheads="1"/>
          </p:cNvSpPr>
          <p:nvPr/>
        </p:nvSpPr>
        <p:spPr bwMode="auto">
          <a:xfrm>
            <a:off x="6623050" y="1643050"/>
            <a:ext cx="2520950" cy="504825"/>
          </a:xfrm>
          <a:prstGeom prst="wedgeRoundRectCallout">
            <a:avLst>
              <a:gd name="adj1" fmla="val -41815"/>
              <a:gd name="adj2" fmla="val 132705"/>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sz="1600" b="0" dirty="0" smtClean="0">
                <a:solidFill>
                  <a:srgbClr val="0000FF"/>
                </a:solidFill>
              </a:rPr>
              <a:t>・総合目録で</a:t>
            </a:r>
            <a:r>
              <a:rPr lang="ja-JP" altLang="en-US" sz="1600" b="0" dirty="0">
                <a:solidFill>
                  <a:srgbClr val="0000FF"/>
                </a:solidFill>
              </a:rPr>
              <a:t>統合検索</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AutoShape 6"/>
          <p:cNvSpPr>
            <a:spLocks noChangeArrowheads="1"/>
          </p:cNvSpPr>
          <p:nvPr/>
        </p:nvSpPr>
        <p:spPr bwMode="auto">
          <a:xfrm>
            <a:off x="2071688" y="928670"/>
            <a:ext cx="4071937" cy="3643331"/>
          </a:xfrm>
          <a:prstGeom prst="roundRect">
            <a:avLst>
              <a:gd name="adj" fmla="val 16667"/>
            </a:avLst>
          </a:prstGeom>
          <a:ln>
            <a:headEnd/>
            <a:tailEnd/>
          </a:ln>
        </p:spPr>
        <p:style>
          <a:lnRef idx="1">
            <a:schemeClr val="accent6"/>
          </a:lnRef>
          <a:fillRef idx="3">
            <a:schemeClr val="accent6"/>
          </a:fillRef>
          <a:effectRef idx="2">
            <a:schemeClr val="accent6"/>
          </a:effectRef>
          <a:fontRef idx="minor">
            <a:schemeClr val="lt1"/>
          </a:fontRef>
        </p:style>
        <p:txBody>
          <a:bodyPr anchor="ctr"/>
          <a:lstStyle/>
          <a:p>
            <a:pPr>
              <a:defRPr/>
            </a:pPr>
            <a:endParaRPr lang="ja-JP" altLang="en-US" sz="1600" b="0" dirty="0">
              <a:solidFill>
                <a:schemeClr val="accent2"/>
              </a:solidFill>
              <a:latin typeface="HG丸ｺﾞｼｯｸM-PRO" pitchFamily="50" charset="-128"/>
              <a:ea typeface="HG丸ｺﾞｼｯｸM-PRO" pitchFamily="50" charset="-128"/>
            </a:endParaRPr>
          </a:p>
        </p:txBody>
      </p:sp>
      <p:sp>
        <p:nvSpPr>
          <p:cNvPr id="70" name="AutoShape 6"/>
          <p:cNvSpPr>
            <a:spLocks noChangeArrowheads="1"/>
          </p:cNvSpPr>
          <p:nvPr/>
        </p:nvSpPr>
        <p:spPr bwMode="auto">
          <a:xfrm>
            <a:off x="2071688" y="4929188"/>
            <a:ext cx="3929062" cy="1428750"/>
          </a:xfrm>
          <a:prstGeom prst="roundRect">
            <a:avLst>
              <a:gd name="adj" fmla="val 16667"/>
            </a:avLst>
          </a:prstGeom>
          <a:solidFill>
            <a:srgbClr val="FFFFCC"/>
          </a:solidFill>
          <a:ln w="12700">
            <a:solidFill>
              <a:schemeClr val="accent2"/>
            </a:solidFill>
            <a:round/>
            <a:headEnd/>
            <a:tailEnd/>
          </a:ln>
          <a:effectLst>
            <a:outerShdw dist="107763" dir="2700000" algn="ctr" rotWithShape="0">
              <a:schemeClr val="bg2">
                <a:alpha val="50000"/>
              </a:schemeClr>
            </a:outerShdw>
          </a:effectLst>
        </p:spPr>
        <p:txBody>
          <a:bodyPr anchor="ctr"/>
          <a:lstStyle/>
          <a:p>
            <a:pPr>
              <a:defRPr/>
            </a:pPr>
            <a:endParaRPr lang="ja-JP" altLang="en-US" sz="1600" b="0" dirty="0">
              <a:solidFill>
                <a:schemeClr val="accent2"/>
              </a:solidFill>
            </a:endParaRPr>
          </a:p>
        </p:txBody>
      </p:sp>
      <p:sp>
        <p:nvSpPr>
          <p:cNvPr id="4102" name="Oval 2"/>
          <p:cNvSpPr>
            <a:spLocks noChangeArrowheads="1"/>
          </p:cNvSpPr>
          <p:nvPr/>
        </p:nvSpPr>
        <p:spPr bwMode="auto">
          <a:xfrm>
            <a:off x="571472" y="2786058"/>
            <a:ext cx="1042987" cy="935037"/>
          </a:xfrm>
          <a:prstGeom prst="ellipse">
            <a:avLst/>
          </a:prstGeom>
          <a:gradFill rotWithShape="1">
            <a:gsLst>
              <a:gs pos="0">
                <a:srgbClr val="FFFFFF"/>
              </a:gs>
              <a:gs pos="100000">
                <a:srgbClr val="3366FF"/>
              </a:gs>
            </a:gsLst>
            <a:path path="shape">
              <a:fillToRect l="50000" t="50000" r="50000" b="50000"/>
            </a:path>
          </a:gradFill>
          <a:ln w="9525" algn="ctr">
            <a:solidFill>
              <a:schemeClr val="tx1"/>
            </a:solidFill>
            <a:round/>
            <a:headEnd/>
            <a:tailEnd/>
          </a:ln>
        </p:spPr>
        <p:txBody>
          <a:bodyPr wrap="none" anchor="ctr"/>
          <a:lstStyle/>
          <a:p>
            <a:r>
              <a:rPr lang="ja-JP" altLang="en-US" sz="1200" b="0"/>
              <a:t>民間</a:t>
            </a:r>
          </a:p>
          <a:p>
            <a:r>
              <a:rPr lang="ja-JP" altLang="en-US" sz="1200" b="0"/>
              <a:t>その他機関</a:t>
            </a:r>
          </a:p>
          <a:p>
            <a:r>
              <a:rPr lang="en-US" altLang="ja-JP" sz="1200" b="0"/>
              <a:t>Q&amp;A</a:t>
            </a:r>
          </a:p>
          <a:p>
            <a:endParaRPr lang="en-US" altLang="ja-JP" sz="800" b="0"/>
          </a:p>
        </p:txBody>
      </p:sp>
      <p:sp>
        <p:nvSpPr>
          <p:cNvPr id="4103" name="Oval 3"/>
          <p:cNvSpPr>
            <a:spLocks noChangeArrowheads="1"/>
          </p:cNvSpPr>
          <p:nvPr/>
        </p:nvSpPr>
        <p:spPr bwMode="auto">
          <a:xfrm>
            <a:off x="6072188" y="4500563"/>
            <a:ext cx="1204912" cy="1133475"/>
          </a:xfrm>
          <a:prstGeom prst="ellipse">
            <a:avLst/>
          </a:prstGeom>
          <a:gradFill rotWithShape="1">
            <a:gsLst>
              <a:gs pos="0">
                <a:srgbClr val="FFFFFF"/>
              </a:gs>
              <a:gs pos="100000">
                <a:srgbClr val="33CCCC"/>
              </a:gs>
            </a:gsLst>
            <a:path path="shape">
              <a:fillToRect l="50000" t="50000" r="50000" b="50000"/>
            </a:path>
          </a:gradFill>
          <a:ln w="9525" algn="ctr">
            <a:solidFill>
              <a:schemeClr val="tx1"/>
            </a:solidFill>
            <a:round/>
            <a:headEnd/>
            <a:tailEnd/>
          </a:ln>
        </p:spPr>
        <p:txBody>
          <a:bodyPr wrap="none" anchor="ctr"/>
          <a:lstStyle/>
          <a:p>
            <a:r>
              <a:rPr lang="ja-JP" altLang="en-US" sz="1400" b="0" dirty="0" smtClean="0"/>
              <a:t>各デジタル</a:t>
            </a:r>
          </a:p>
          <a:p>
            <a:r>
              <a:rPr lang="ja-JP" altLang="en-US" sz="1400" b="0" dirty="0" smtClean="0"/>
              <a:t>アーカイブ</a:t>
            </a:r>
          </a:p>
          <a:p>
            <a:r>
              <a:rPr lang="ja-JP" altLang="en-US" sz="800" b="0" dirty="0" smtClean="0"/>
              <a:t>（</a:t>
            </a:r>
            <a:r>
              <a:rPr lang="en-US" altLang="ja-JP" sz="800" b="0" dirty="0" smtClean="0"/>
              <a:t>DA</a:t>
            </a:r>
            <a:r>
              <a:rPr lang="ja-JP" altLang="en-US" sz="800" b="0" dirty="0" smtClean="0"/>
              <a:t>検索）</a:t>
            </a:r>
            <a:endParaRPr lang="ja-JP" altLang="en-US" sz="800" b="0" dirty="0"/>
          </a:p>
        </p:txBody>
      </p:sp>
      <p:sp>
        <p:nvSpPr>
          <p:cNvPr id="4104" name="Oval 4"/>
          <p:cNvSpPr>
            <a:spLocks noChangeArrowheads="1"/>
          </p:cNvSpPr>
          <p:nvPr/>
        </p:nvSpPr>
        <p:spPr bwMode="auto">
          <a:xfrm>
            <a:off x="1000125" y="4000500"/>
            <a:ext cx="936625" cy="936625"/>
          </a:xfrm>
          <a:prstGeom prst="ellipse">
            <a:avLst/>
          </a:prstGeom>
          <a:gradFill rotWithShape="1">
            <a:gsLst>
              <a:gs pos="0">
                <a:srgbClr val="FFFFFF"/>
              </a:gs>
              <a:gs pos="100000">
                <a:srgbClr val="FF9933"/>
              </a:gs>
            </a:gsLst>
            <a:path path="shape">
              <a:fillToRect l="50000" t="50000" r="50000" b="50000"/>
            </a:path>
          </a:gradFill>
          <a:ln w="9525" algn="ctr">
            <a:solidFill>
              <a:schemeClr val="tx1"/>
            </a:solidFill>
            <a:round/>
            <a:headEnd/>
            <a:tailEnd/>
          </a:ln>
        </p:spPr>
        <p:txBody>
          <a:bodyPr wrap="none" anchor="ctr"/>
          <a:lstStyle/>
          <a:p>
            <a:r>
              <a:rPr lang="en-US" altLang="ja-JP" sz="1400" b="0" dirty="0" err="1"/>
              <a:t>Webcat</a:t>
            </a:r>
            <a:endParaRPr lang="en-US" altLang="ja-JP" sz="1400" b="0" dirty="0"/>
          </a:p>
          <a:p>
            <a:r>
              <a:rPr lang="en-US" altLang="ja-JP" sz="1400" b="0" dirty="0"/>
              <a:t>Plus</a:t>
            </a:r>
          </a:p>
          <a:p>
            <a:r>
              <a:rPr lang="ja-JP" altLang="en-US" sz="800" b="0" dirty="0"/>
              <a:t>（大学蔵書目録情報）</a:t>
            </a:r>
          </a:p>
        </p:txBody>
      </p:sp>
      <p:sp>
        <p:nvSpPr>
          <p:cNvPr id="4105" name="Rectangle 5"/>
          <p:cNvSpPr>
            <a:spLocks noGrp="1" noChangeArrowheads="1"/>
          </p:cNvSpPr>
          <p:nvPr>
            <p:ph type="title"/>
          </p:nvPr>
        </p:nvSpPr>
        <p:spPr>
          <a:xfrm>
            <a:off x="428596" y="214290"/>
            <a:ext cx="7586663" cy="571504"/>
          </a:xfrm>
        </p:spPr>
        <p:txBody>
          <a:bodyPr>
            <a:normAutofit fontScale="90000"/>
          </a:bodyPr>
          <a:lstStyle/>
          <a:p>
            <a:pPr eaLnBrk="1" hangingPunct="1"/>
            <a:r>
              <a:rPr lang="en-US" altLang="ja-JP" sz="2200" dirty="0" smtClean="0">
                <a:latin typeface="HG丸ｺﾞｼｯｸM-PRO" pitchFamily="50" charset="-128"/>
                <a:ea typeface="HG丸ｺﾞｼｯｸM-PRO" pitchFamily="50" charset="-128"/>
              </a:rPr>
              <a:t>【</a:t>
            </a:r>
            <a:r>
              <a:rPr lang="ja-JP" altLang="en-US" sz="2200" dirty="0" smtClean="0">
                <a:latin typeface="HG丸ｺﾞｼｯｸM-PRO" pitchFamily="50" charset="-128"/>
                <a:ea typeface="HG丸ｺﾞｼｯｸM-PRO" pitchFamily="50" charset="-128"/>
              </a:rPr>
              <a:t>現在目指している形</a:t>
            </a:r>
            <a:r>
              <a:rPr lang="en-US" altLang="ja-JP" sz="2200" dirty="0" smtClean="0">
                <a:latin typeface="HG丸ｺﾞｼｯｸM-PRO" pitchFamily="50" charset="-128"/>
                <a:ea typeface="HG丸ｺﾞｼｯｸM-PRO" pitchFamily="50" charset="-128"/>
              </a:rPr>
              <a:t>】</a:t>
            </a:r>
            <a:r>
              <a:rPr lang="en-US" altLang="ja-JP" sz="3200" dirty="0" smtClean="0">
                <a:latin typeface="HG丸ｺﾞｼｯｸM-PRO" pitchFamily="50" charset="-128"/>
                <a:ea typeface="HG丸ｺﾞｼｯｸM-PRO" pitchFamily="50" charset="-128"/>
              </a:rPr>
              <a:t/>
            </a:r>
            <a:br>
              <a:rPr lang="en-US" altLang="ja-JP" sz="3200" dirty="0" smtClean="0">
                <a:latin typeface="HG丸ｺﾞｼｯｸM-PRO" pitchFamily="50" charset="-128"/>
                <a:ea typeface="HG丸ｺﾞｼｯｸM-PRO" pitchFamily="50" charset="-128"/>
              </a:rPr>
            </a:br>
            <a:r>
              <a:rPr lang="ja-JP" altLang="en-US" sz="3200" dirty="0" smtClean="0">
                <a:latin typeface="HG丸ｺﾞｼｯｸM-PRO" pitchFamily="50" charset="-128"/>
                <a:ea typeface="HG丸ｺﾞｼｯｸM-PRO" pitchFamily="50" charset="-128"/>
              </a:rPr>
              <a:t>情報探索サービスが当面目指す方向性</a:t>
            </a:r>
            <a:endParaRPr lang="ja-JP" altLang="en-US" sz="4000" dirty="0" smtClean="0">
              <a:latin typeface="HG丸ｺﾞｼｯｸM-PRO" pitchFamily="50" charset="-128"/>
              <a:ea typeface="HG丸ｺﾞｼｯｸM-PRO" pitchFamily="50" charset="-128"/>
            </a:endParaRPr>
          </a:p>
        </p:txBody>
      </p:sp>
      <p:sp>
        <p:nvSpPr>
          <p:cNvPr id="4106" name="AutoShape 7"/>
          <p:cNvSpPr>
            <a:spLocks noChangeArrowheads="1"/>
          </p:cNvSpPr>
          <p:nvPr/>
        </p:nvSpPr>
        <p:spPr bwMode="auto">
          <a:xfrm rot="-8158390">
            <a:off x="6006564" y="-1641758"/>
            <a:ext cx="5327650" cy="552211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1441 w 21600"/>
              <a:gd name="T13" fmla="*/ 0 h 21600"/>
              <a:gd name="T14" fmla="*/ 20159 w 21600"/>
              <a:gd name="T15" fmla="*/ 10699 h 21600"/>
            </a:gdLst>
            <a:ahLst/>
            <a:cxnLst>
              <a:cxn ang="T8">
                <a:pos x="T0" y="T1"/>
              </a:cxn>
              <a:cxn ang="T9">
                <a:pos x="T2" y="T3"/>
              </a:cxn>
              <a:cxn ang="T10">
                <a:pos x="T4" y="T5"/>
              </a:cxn>
              <a:cxn ang="T11">
                <a:pos x="T6" y="T7"/>
              </a:cxn>
            </a:cxnLst>
            <a:rect l="T12" t="T13" r="T14" b="T15"/>
            <a:pathLst>
              <a:path w="21600" h="21600">
                <a:moveTo>
                  <a:pt x="10650" y="10662"/>
                </a:moveTo>
                <a:cubicBezTo>
                  <a:pt x="10689" y="10620"/>
                  <a:pt x="10743" y="10596"/>
                  <a:pt x="10800" y="10597"/>
                </a:cubicBezTo>
                <a:cubicBezTo>
                  <a:pt x="10856" y="10597"/>
                  <a:pt x="10910" y="10620"/>
                  <a:pt x="10949" y="10662"/>
                </a:cubicBezTo>
                <a:lnTo>
                  <a:pt x="18748" y="3487"/>
                </a:lnTo>
                <a:cubicBezTo>
                  <a:pt x="16702" y="1264"/>
                  <a:pt x="13820" y="-1"/>
                  <a:pt x="10799" y="0"/>
                </a:cubicBezTo>
                <a:cubicBezTo>
                  <a:pt x="7779" y="0"/>
                  <a:pt x="4897" y="1264"/>
                  <a:pt x="2851" y="3487"/>
                </a:cubicBezTo>
                <a:close/>
              </a:path>
            </a:pathLst>
          </a:custGeom>
          <a:gradFill rotWithShape="1">
            <a:gsLst>
              <a:gs pos="0">
                <a:srgbClr val="FF0000">
                  <a:alpha val="79999"/>
                </a:srgbClr>
              </a:gs>
              <a:gs pos="100000">
                <a:srgbClr val="FFE7E7"/>
              </a:gs>
            </a:gsLst>
            <a:lin ang="2700000" scaled="1"/>
          </a:gradFill>
          <a:ln w="9525" algn="ctr">
            <a:solidFill>
              <a:schemeClr val="tx1"/>
            </a:solidFill>
            <a:miter lim="800000"/>
            <a:headEnd/>
            <a:tailEnd/>
          </a:ln>
        </p:spPr>
        <p:txBody>
          <a:bodyPr rot="10800000" wrap="none" anchor="ctr"/>
          <a:lstStyle/>
          <a:p>
            <a:endParaRPr lang="en-US" altLang="ja-JP" sz="2000" b="0"/>
          </a:p>
          <a:p>
            <a:endParaRPr lang="en-US" altLang="ja-JP" sz="2000" b="0"/>
          </a:p>
          <a:p>
            <a:endParaRPr lang="en-US" altLang="ja-JP" sz="2000" b="0"/>
          </a:p>
          <a:p>
            <a:endParaRPr lang="en-US" altLang="ja-JP" sz="900" b="0"/>
          </a:p>
        </p:txBody>
      </p:sp>
      <p:sp>
        <p:nvSpPr>
          <p:cNvPr id="784392" name="AutoShape 8"/>
          <p:cNvSpPr>
            <a:spLocks noChangeArrowheads="1"/>
          </p:cNvSpPr>
          <p:nvPr/>
        </p:nvSpPr>
        <p:spPr bwMode="auto">
          <a:xfrm>
            <a:off x="4714875" y="5143500"/>
            <a:ext cx="1160463" cy="935038"/>
          </a:xfrm>
          <a:prstGeom prst="can">
            <a:avLst>
              <a:gd name="adj" fmla="val 25000"/>
            </a:avLst>
          </a:prstGeom>
          <a:gradFill rotWithShape="1">
            <a:gsLst>
              <a:gs pos="0">
                <a:srgbClr val="33CCCC">
                  <a:gamma/>
                  <a:tint val="0"/>
                  <a:invGamma/>
                </a:srgbClr>
              </a:gs>
              <a:gs pos="100000">
                <a:srgbClr val="33CCCC"/>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r>
              <a:rPr lang="en-US" altLang="ja-JP" sz="1200" b="0" dirty="0"/>
              <a:t>NDL</a:t>
            </a:r>
            <a:r>
              <a:rPr lang="ja-JP" altLang="en-US" sz="1200" b="0" dirty="0"/>
              <a:t>デジタル</a:t>
            </a:r>
          </a:p>
          <a:p>
            <a:pPr>
              <a:defRPr/>
            </a:pPr>
            <a:r>
              <a:rPr lang="ja-JP" altLang="en-US" sz="1200" b="0" dirty="0"/>
              <a:t>アーカイブ</a:t>
            </a:r>
          </a:p>
        </p:txBody>
      </p:sp>
      <p:sp>
        <p:nvSpPr>
          <p:cNvPr id="784393" name="AutoShape 9"/>
          <p:cNvSpPr>
            <a:spLocks noChangeArrowheads="1"/>
          </p:cNvSpPr>
          <p:nvPr/>
        </p:nvSpPr>
        <p:spPr bwMode="auto">
          <a:xfrm>
            <a:off x="2285984" y="1857364"/>
            <a:ext cx="863600" cy="936625"/>
          </a:xfrm>
          <a:prstGeom prst="can">
            <a:avLst>
              <a:gd name="adj" fmla="val 27114"/>
            </a:avLst>
          </a:prstGeom>
          <a:gradFill rotWithShape="1">
            <a:gsLst>
              <a:gs pos="0">
                <a:srgbClr val="CC99FF">
                  <a:gamma/>
                  <a:tint val="0"/>
                  <a:invGamma/>
                </a:srgbClr>
              </a:gs>
              <a:gs pos="100000">
                <a:srgbClr val="CC99FF"/>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r>
              <a:rPr lang="ja-JP" altLang="en-US" sz="1200" b="0" dirty="0"/>
              <a:t>検索を</a:t>
            </a:r>
            <a:endParaRPr lang="en-US" altLang="ja-JP" sz="1200" b="0" dirty="0"/>
          </a:p>
          <a:p>
            <a:pPr>
              <a:defRPr/>
            </a:pPr>
            <a:r>
              <a:rPr lang="ja-JP" altLang="en-US" sz="1200" b="0" dirty="0"/>
              <a:t>支援する</a:t>
            </a:r>
            <a:endParaRPr lang="en-US" altLang="ja-JP" sz="1200" b="0" dirty="0"/>
          </a:p>
          <a:p>
            <a:pPr>
              <a:defRPr/>
            </a:pPr>
            <a:r>
              <a:rPr lang="ja-JP" altLang="en-US" sz="1200" b="0" dirty="0"/>
              <a:t>機能・情報</a:t>
            </a:r>
          </a:p>
          <a:p>
            <a:pPr>
              <a:defRPr/>
            </a:pPr>
            <a:r>
              <a:rPr lang="ja-JP" altLang="en-US" sz="800" b="0" dirty="0"/>
              <a:t>（知識情報）</a:t>
            </a:r>
          </a:p>
        </p:txBody>
      </p:sp>
      <p:sp>
        <p:nvSpPr>
          <p:cNvPr id="4109" name="Oval 10"/>
          <p:cNvSpPr>
            <a:spLocks noChangeArrowheads="1"/>
          </p:cNvSpPr>
          <p:nvPr/>
        </p:nvSpPr>
        <p:spPr bwMode="auto">
          <a:xfrm>
            <a:off x="3357563" y="3357563"/>
            <a:ext cx="1150937" cy="1079500"/>
          </a:xfrm>
          <a:prstGeom prst="ellipse">
            <a:avLst/>
          </a:prstGeom>
          <a:gradFill rotWithShape="1">
            <a:gsLst>
              <a:gs pos="0">
                <a:srgbClr val="FFFFFF"/>
              </a:gs>
              <a:gs pos="100000">
                <a:srgbClr val="FF9933"/>
              </a:gs>
            </a:gsLst>
            <a:path path="shape">
              <a:fillToRect l="50000" t="50000" r="50000" b="50000"/>
            </a:path>
          </a:gradFill>
          <a:ln w="9525" algn="ctr">
            <a:solidFill>
              <a:schemeClr val="tx1"/>
            </a:solidFill>
            <a:round/>
            <a:headEnd/>
            <a:tailEnd/>
          </a:ln>
        </p:spPr>
        <p:txBody>
          <a:bodyPr wrap="none" anchor="ctr"/>
          <a:lstStyle/>
          <a:p>
            <a:r>
              <a:rPr lang="ja-JP" altLang="en-US" sz="1400" b="0" dirty="0"/>
              <a:t>紙の総合</a:t>
            </a:r>
            <a:r>
              <a:rPr lang="ja-JP" altLang="en-US" sz="1400" b="0" dirty="0" smtClean="0"/>
              <a:t>目録</a:t>
            </a:r>
            <a:endParaRPr lang="ja-JP" altLang="en-US" sz="1400" b="0" dirty="0"/>
          </a:p>
        </p:txBody>
      </p:sp>
      <p:grpSp>
        <p:nvGrpSpPr>
          <p:cNvPr id="2" name="Group 11"/>
          <p:cNvGrpSpPr>
            <a:grpSpLocks/>
          </p:cNvGrpSpPr>
          <p:nvPr/>
        </p:nvGrpSpPr>
        <p:grpSpPr bwMode="auto">
          <a:xfrm>
            <a:off x="539750" y="1484313"/>
            <a:ext cx="1476375" cy="1081087"/>
            <a:chOff x="4150" y="2931"/>
            <a:chExt cx="1451" cy="862"/>
          </a:xfrm>
        </p:grpSpPr>
        <p:sp>
          <p:nvSpPr>
            <p:cNvPr id="4167" name="AutoShape 12"/>
            <p:cNvSpPr>
              <a:spLocks noChangeArrowheads="1"/>
            </p:cNvSpPr>
            <p:nvPr/>
          </p:nvSpPr>
          <p:spPr bwMode="auto">
            <a:xfrm>
              <a:off x="4150" y="2931"/>
              <a:ext cx="1362" cy="680"/>
            </a:xfrm>
            <a:prstGeom prst="cloudCallout">
              <a:avLst>
                <a:gd name="adj1" fmla="val 3083"/>
                <a:gd name="adj2" fmla="val 27500"/>
              </a:avLst>
            </a:prstGeom>
            <a:ln>
              <a:headEnd/>
              <a:tailEnd/>
            </a:ln>
          </p:spPr>
          <p:style>
            <a:lnRef idx="3">
              <a:schemeClr val="lt1"/>
            </a:lnRef>
            <a:fillRef idx="1">
              <a:schemeClr val="accent3"/>
            </a:fillRef>
            <a:effectRef idx="1">
              <a:schemeClr val="accent3"/>
            </a:effectRef>
            <a:fontRef idx="minor">
              <a:schemeClr val="lt1"/>
            </a:fontRef>
          </p:style>
          <p:txBody>
            <a:bodyPr lIns="0" rIns="0" anchor="ctr"/>
            <a:lstStyle/>
            <a:p>
              <a:r>
                <a:rPr lang="ja-JP" altLang="en-US" sz="900" b="0" dirty="0">
                  <a:latin typeface="HG丸ｺﾞｼｯｸM-PRO" pitchFamily="50" charset="-128"/>
                  <a:ea typeface="HG丸ｺﾞｼｯｸM-PRO" pitchFamily="50" charset="-128"/>
                </a:rPr>
                <a:t>インターネット上の</a:t>
              </a:r>
            </a:p>
            <a:p>
              <a:r>
                <a:rPr lang="ja-JP" altLang="en-US" sz="900" b="0" dirty="0" smtClean="0">
                  <a:latin typeface="HG丸ｺﾞｼｯｸM-PRO" pitchFamily="50" charset="-128"/>
                  <a:ea typeface="HG丸ｺﾞｼｯｸM-PRO" pitchFamily="50" charset="-128"/>
                </a:rPr>
                <a:t>各種サービス</a:t>
              </a:r>
              <a:endParaRPr lang="ja-JP" altLang="en-US" sz="900" b="0" dirty="0">
                <a:latin typeface="HG丸ｺﾞｼｯｸM-PRO" pitchFamily="50" charset="-128"/>
                <a:ea typeface="HG丸ｺﾞｼｯｸM-PRO" pitchFamily="50" charset="-128"/>
              </a:endParaRPr>
            </a:p>
          </p:txBody>
        </p:sp>
        <p:grpSp>
          <p:nvGrpSpPr>
            <p:cNvPr id="3" name="Group 13"/>
            <p:cNvGrpSpPr>
              <a:grpSpLocks/>
            </p:cNvGrpSpPr>
            <p:nvPr/>
          </p:nvGrpSpPr>
          <p:grpSpPr bwMode="auto">
            <a:xfrm>
              <a:off x="4150" y="3430"/>
              <a:ext cx="1451" cy="363"/>
              <a:chOff x="4150" y="3475"/>
              <a:chExt cx="1451" cy="363"/>
            </a:xfrm>
          </p:grpSpPr>
          <p:sp>
            <p:nvSpPr>
              <p:cNvPr id="4169" name="AutoShape 14"/>
              <p:cNvSpPr>
                <a:spLocks noChangeArrowheads="1"/>
              </p:cNvSpPr>
              <p:nvPr/>
            </p:nvSpPr>
            <p:spPr bwMode="auto">
              <a:xfrm>
                <a:off x="4150" y="3475"/>
                <a:ext cx="454" cy="363"/>
              </a:xfrm>
              <a:prstGeom prst="can">
                <a:avLst>
                  <a:gd name="adj" fmla="val 25000"/>
                </a:avLst>
              </a:prstGeom>
              <a:ln>
                <a:headEnd/>
                <a:tailEnd/>
              </a:ln>
            </p:spPr>
            <p:style>
              <a:lnRef idx="3">
                <a:schemeClr val="lt1"/>
              </a:lnRef>
              <a:fillRef idx="1">
                <a:schemeClr val="accent3"/>
              </a:fillRef>
              <a:effectRef idx="1">
                <a:schemeClr val="accent3"/>
              </a:effectRef>
              <a:fontRef idx="minor">
                <a:schemeClr val="lt1"/>
              </a:fontRef>
            </p:style>
            <p:txBody>
              <a:bodyPr wrap="none" anchor="ctr"/>
              <a:lstStyle/>
              <a:p>
                <a:endParaRPr lang="ja-JP" altLang="en-US">
                  <a:latin typeface="HG丸ｺﾞｼｯｸM-PRO" pitchFamily="50" charset="-128"/>
                  <a:ea typeface="HG丸ｺﾞｼｯｸM-PRO" pitchFamily="50" charset="-128"/>
                </a:endParaRPr>
              </a:p>
            </p:txBody>
          </p:sp>
          <p:sp>
            <p:nvSpPr>
              <p:cNvPr id="4170" name="AutoShape 15"/>
              <p:cNvSpPr>
                <a:spLocks noChangeArrowheads="1"/>
              </p:cNvSpPr>
              <p:nvPr/>
            </p:nvSpPr>
            <p:spPr bwMode="auto">
              <a:xfrm>
                <a:off x="4648" y="3475"/>
                <a:ext cx="454" cy="363"/>
              </a:xfrm>
              <a:prstGeom prst="can">
                <a:avLst>
                  <a:gd name="adj" fmla="val 25000"/>
                </a:avLst>
              </a:prstGeom>
              <a:ln>
                <a:headEnd/>
                <a:tailEnd/>
              </a:ln>
            </p:spPr>
            <p:style>
              <a:lnRef idx="3">
                <a:schemeClr val="lt1"/>
              </a:lnRef>
              <a:fillRef idx="1">
                <a:schemeClr val="accent3"/>
              </a:fillRef>
              <a:effectRef idx="1">
                <a:schemeClr val="accent3"/>
              </a:effectRef>
              <a:fontRef idx="minor">
                <a:schemeClr val="lt1"/>
              </a:fontRef>
            </p:style>
            <p:txBody>
              <a:bodyPr wrap="none" anchor="ctr"/>
              <a:lstStyle/>
              <a:p>
                <a:endParaRPr lang="ja-JP" altLang="en-US">
                  <a:latin typeface="HG丸ｺﾞｼｯｸM-PRO" pitchFamily="50" charset="-128"/>
                  <a:ea typeface="HG丸ｺﾞｼｯｸM-PRO" pitchFamily="50" charset="-128"/>
                </a:endParaRPr>
              </a:p>
            </p:txBody>
          </p:sp>
          <p:sp>
            <p:nvSpPr>
              <p:cNvPr id="4171" name="AutoShape 16"/>
              <p:cNvSpPr>
                <a:spLocks noChangeArrowheads="1"/>
              </p:cNvSpPr>
              <p:nvPr/>
            </p:nvSpPr>
            <p:spPr bwMode="auto">
              <a:xfrm>
                <a:off x="5147" y="3475"/>
                <a:ext cx="454" cy="363"/>
              </a:xfrm>
              <a:prstGeom prst="can">
                <a:avLst>
                  <a:gd name="adj" fmla="val 25000"/>
                </a:avLst>
              </a:prstGeom>
              <a:ln>
                <a:headEnd/>
                <a:tailEnd/>
              </a:ln>
            </p:spPr>
            <p:style>
              <a:lnRef idx="3">
                <a:schemeClr val="lt1"/>
              </a:lnRef>
              <a:fillRef idx="1">
                <a:schemeClr val="accent3"/>
              </a:fillRef>
              <a:effectRef idx="1">
                <a:schemeClr val="accent3"/>
              </a:effectRef>
              <a:fontRef idx="minor">
                <a:schemeClr val="lt1"/>
              </a:fontRef>
            </p:style>
            <p:txBody>
              <a:bodyPr wrap="none" anchor="ctr"/>
              <a:lstStyle/>
              <a:p>
                <a:endParaRPr lang="ja-JP" altLang="en-US">
                  <a:latin typeface="HG丸ｺﾞｼｯｸM-PRO" pitchFamily="50" charset="-128"/>
                  <a:ea typeface="HG丸ｺﾞｼｯｸM-PRO" pitchFamily="50" charset="-128"/>
                </a:endParaRPr>
              </a:p>
            </p:txBody>
          </p:sp>
        </p:grpSp>
      </p:grpSp>
      <p:sp>
        <p:nvSpPr>
          <p:cNvPr id="4112" name="Text Box 18"/>
          <p:cNvSpPr txBox="1">
            <a:spLocks noChangeArrowheads="1"/>
          </p:cNvSpPr>
          <p:nvPr/>
        </p:nvSpPr>
        <p:spPr bwMode="auto">
          <a:xfrm rot="2672277">
            <a:off x="5645752" y="2112545"/>
            <a:ext cx="3168650" cy="488950"/>
          </a:xfrm>
          <a:prstGeom prst="rect">
            <a:avLst/>
          </a:prstGeom>
          <a:noFill/>
          <a:ln w="9525" algn="ctr">
            <a:noFill/>
            <a:miter lim="800000"/>
            <a:headEnd/>
            <a:tailEnd/>
          </a:ln>
        </p:spPr>
        <p:txBody>
          <a:bodyPr>
            <a:spAutoFit/>
          </a:bodyPr>
          <a:lstStyle/>
          <a:p>
            <a:r>
              <a:rPr lang="en-US" altLang="ja-JP" sz="1600" b="0" dirty="0"/>
              <a:t>Google / Yahoo!</a:t>
            </a:r>
          </a:p>
          <a:p>
            <a:r>
              <a:rPr lang="ja-JP" altLang="en-US" b="0" dirty="0"/>
              <a:t>（検索機能）</a:t>
            </a:r>
          </a:p>
        </p:txBody>
      </p:sp>
      <p:sp>
        <p:nvSpPr>
          <p:cNvPr id="4113" name="Oval 19"/>
          <p:cNvSpPr>
            <a:spLocks noChangeArrowheads="1"/>
          </p:cNvSpPr>
          <p:nvPr/>
        </p:nvSpPr>
        <p:spPr bwMode="auto">
          <a:xfrm>
            <a:off x="4500563" y="3357563"/>
            <a:ext cx="1204912" cy="1131887"/>
          </a:xfrm>
          <a:prstGeom prst="ellipse">
            <a:avLst/>
          </a:prstGeom>
          <a:gradFill rotWithShape="1">
            <a:gsLst>
              <a:gs pos="0">
                <a:srgbClr val="FFFFFF"/>
              </a:gs>
              <a:gs pos="100000">
                <a:srgbClr val="33CCCC"/>
              </a:gs>
            </a:gsLst>
            <a:path path="shape">
              <a:fillToRect l="50000" t="50000" r="50000" b="50000"/>
            </a:path>
          </a:gradFill>
          <a:ln w="9525" algn="ctr">
            <a:solidFill>
              <a:schemeClr val="tx1"/>
            </a:solidFill>
            <a:round/>
            <a:headEnd/>
            <a:tailEnd/>
          </a:ln>
        </p:spPr>
        <p:txBody>
          <a:bodyPr wrap="none" anchor="ctr"/>
          <a:lstStyle/>
          <a:p>
            <a:r>
              <a:rPr lang="ja-JP" altLang="en-US" sz="1400" b="0" dirty="0"/>
              <a:t>デジタルの</a:t>
            </a:r>
            <a:br>
              <a:rPr lang="ja-JP" altLang="en-US" sz="1400" b="0" dirty="0"/>
            </a:br>
            <a:r>
              <a:rPr lang="ja-JP" altLang="en-US" sz="1400" b="0" dirty="0"/>
              <a:t>総合</a:t>
            </a:r>
            <a:r>
              <a:rPr lang="ja-JP" altLang="en-US" sz="1400" b="0" dirty="0" smtClean="0"/>
              <a:t>目録</a:t>
            </a:r>
            <a:endParaRPr lang="ja-JP" altLang="en-US" sz="1400" b="0" dirty="0"/>
          </a:p>
        </p:txBody>
      </p:sp>
      <p:sp>
        <p:nvSpPr>
          <p:cNvPr id="4114" name="Line 20"/>
          <p:cNvSpPr>
            <a:spLocks noChangeShapeType="1"/>
          </p:cNvSpPr>
          <p:nvPr/>
        </p:nvSpPr>
        <p:spPr bwMode="auto">
          <a:xfrm>
            <a:off x="4356100" y="5443538"/>
            <a:ext cx="0" cy="431800"/>
          </a:xfrm>
          <a:prstGeom prst="line">
            <a:avLst/>
          </a:prstGeom>
          <a:noFill/>
          <a:ln w="19050">
            <a:solidFill>
              <a:srgbClr val="FF0000"/>
            </a:solidFill>
            <a:prstDash val="sysDot"/>
            <a:round/>
            <a:headEnd type="stealth" w="lg" len="lg"/>
            <a:tailEnd type="none" w="lg" len="lg"/>
          </a:ln>
        </p:spPr>
        <p:txBody>
          <a:bodyPr wrap="none" anchor="ctr"/>
          <a:lstStyle/>
          <a:p>
            <a:endParaRPr lang="ja-JP" altLang="en-US"/>
          </a:p>
        </p:txBody>
      </p:sp>
      <p:sp>
        <p:nvSpPr>
          <p:cNvPr id="784405" name="AutoShape 21"/>
          <p:cNvSpPr>
            <a:spLocks noChangeArrowheads="1"/>
          </p:cNvSpPr>
          <p:nvPr/>
        </p:nvSpPr>
        <p:spPr bwMode="auto">
          <a:xfrm>
            <a:off x="3500438" y="5143500"/>
            <a:ext cx="1006475" cy="935038"/>
          </a:xfrm>
          <a:prstGeom prst="can">
            <a:avLst>
              <a:gd name="adj" fmla="val 25000"/>
            </a:avLst>
          </a:prstGeom>
          <a:gradFill rotWithShape="1">
            <a:gsLst>
              <a:gs pos="0">
                <a:srgbClr val="FF9933">
                  <a:gamma/>
                  <a:tint val="0"/>
                  <a:invGamma/>
                </a:srgbClr>
              </a:gs>
              <a:gs pos="100000">
                <a:srgbClr val="FF9933"/>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r>
              <a:rPr lang="en-US" altLang="ja-JP" sz="1400" b="0" dirty="0"/>
              <a:t>NDL</a:t>
            </a:r>
            <a:r>
              <a:rPr lang="ja-JP" altLang="en-US" sz="1400" b="0" dirty="0"/>
              <a:t>蔵書</a:t>
            </a:r>
          </a:p>
        </p:txBody>
      </p:sp>
      <p:sp>
        <p:nvSpPr>
          <p:cNvPr id="4116" name="Line 22"/>
          <p:cNvSpPr>
            <a:spLocks noChangeShapeType="1"/>
          </p:cNvSpPr>
          <p:nvPr/>
        </p:nvSpPr>
        <p:spPr bwMode="auto">
          <a:xfrm>
            <a:off x="2484438" y="5514975"/>
            <a:ext cx="0" cy="431800"/>
          </a:xfrm>
          <a:prstGeom prst="line">
            <a:avLst/>
          </a:prstGeom>
          <a:noFill/>
          <a:ln w="19050">
            <a:solidFill>
              <a:srgbClr val="FF0000"/>
            </a:solidFill>
            <a:prstDash val="sysDot"/>
            <a:round/>
            <a:headEnd type="stealth" w="lg" len="lg"/>
            <a:tailEnd type="none" w="lg" len="lg"/>
          </a:ln>
        </p:spPr>
        <p:txBody>
          <a:bodyPr wrap="none" anchor="ctr"/>
          <a:lstStyle/>
          <a:p>
            <a:endParaRPr lang="ja-JP" altLang="en-US"/>
          </a:p>
        </p:txBody>
      </p:sp>
      <p:sp>
        <p:nvSpPr>
          <p:cNvPr id="4117" name="Line 23"/>
          <p:cNvSpPr>
            <a:spLocks noChangeShapeType="1"/>
          </p:cNvSpPr>
          <p:nvPr/>
        </p:nvSpPr>
        <p:spPr bwMode="auto">
          <a:xfrm>
            <a:off x="4357688" y="2857500"/>
            <a:ext cx="714375" cy="571500"/>
          </a:xfrm>
          <a:prstGeom prst="line">
            <a:avLst/>
          </a:prstGeom>
          <a:noFill/>
          <a:ln w="76200">
            <a:solidFill>
              <a:srgbClr val="000000">
                <a:alpha val="70195"/>
              </a:srgbClr>
            </a:solidFill>
            <a:round/>
            <a:headEnd/>
            <a:tailEnd type="stealth" w="med" len="med"/>
          </a:ln>
        </p:spPr>
        <p:txBody>
          <a:bodyPr wrap="none" anchor="ctr"/>
          <a:lstStyle/>
          <a:p>
            <a:endParaRPr lang="ja-JP" altLang="en-US"/>
          </a:p>
        </p:txBody>
      </p:sp>
      <p:grpSp>
        <p:nvGrpSpPr>
          <p:cNvPr id="4" name="Group 24"/>
          <p:cNvGrpSpPr>
            <a:grpSpLocks/>
          </p:cNvGrpSpPr>
          <p:nvPr/>
        </p:nvGrpSpPr>
        <p:grpSpPr bwMode="auto">
          <a:xfrm>
            <a:off x="7072330" y="4000501"/>
            <a:ext cx="1714480" cy="1057722"/>
            <a:chOff x="3107" y="3521"/>
            <a:chExt cx="1270" cy="579"/>
          </a:xfrm>
        </p:grpSpPr>
        <p:grpSp>
          <p:nvGrpSpPr>
            <p:cNvPr id="5" name="Group 25"/>
            <p:cNvGrpSpPr>
              <a:grpSpLocks/>
            </p:cNvGrpSpPr>
            <p:nvPr/>
          </p:nvGrpSpPr>
          <p:grpSpPr bwMode="auto">
            <a:xfrm>
              <a:off x="3107" y="3521"/>
              <a:ext cx="1270" cy="468"/>
              <a:chOff x="2971" y="3521"/>
              <a:chExt cx="1723" cy="635"/>
            </a:xfrm>
          </p:grpSpPr>
          <p:grpSp>
            <p:nvGrpSpPr>
              <p:cNvPr id="6" name="Group 26"/>
              <p:cNvGrpSpPr>
                <a:grpSpLocks/>
              </p:cNvGrpSpPr>
              <p:nvPr/>
            </p:nvGrpSpPr>
            <p:grpSpPr bwMode="auto">
              <a:xfrm>
                <a:off x="2971" y="3521"/>
                <a:ext cx="1451" cy="363"/>
                <a:chOff x="4150" y="3475"/>
                <a:chExt cx="1451" cy="363"/>
              </a:xfrm>
            </p:grpSpPr>
            <p:sp>
              <p:nvSpPr>
                <p:cNvPr id="4164" name="AutoShape 27"/>
                <p:cNvSpPr>
                  <a:spLocks noChangeArrowheads="1"/>
                </p:cNvSpPr>
                <p:nvPr/>
              </p:nvSpPr>
              <p:spPr bwMode="auto">
                <a:xfrm>
                  <a:off x="4150" y="3475"/>
                  <a:ext cx="454" cy="363"/>
                </a:xfrm>
                <a:prstGeom prst="can">
                  <a:avLst>
                    <a:gd name="adj" fmla="val 25000"/>
                  </a:avLst>
                </a:prstGeom>
                <a:solidFill>
                  <a:srgbClr val="C0C0C0"/>
                </a:solidFill>
                <a:ln w="9525">
                  <a:solidFill>
                    <a:schemeClr val="tx1"/>
                  </a:solidFill>
                  <a:round/>
                  <a:headEnd/>
                  <a:tailEnd/>
                </a:ln>
              </p:spPr>
              <p:txBody>
                <a:bodyPr wrap="none" anchor="ctr"/>
                <a:lstStyle/>
                <a:p>
                  <a:endParaRPr lang="ja-JP" altLang="en-US"/>
                </a:p>
              </p:txBody>
            </p:sp>
            <p:sp>
              <p:nvSpPr>
                <p:cNvPr id="4165" name="AutoShape 28"/>
                <p:cNvSpPr>
                  <a:spLocks noChangeArrowheads="1"/>
                </p:cNvSpPr>
                <p:nvPr/>
              </p:nvSpPr>
              <p:spPr bwMode="auto">
                <a:xfrm>
                  <a:off x="4648" y="3475"/>
                  <a:ext cx="454" cy="363"/>
                </a:xfrm>
                <a:prstGeom prst="can">
                  <a:avLst>
                    <a:gd name="adj" fmla="val 25000"/>
                  </a:avLst>
                </a:prstGeom>
                <a:solidFill>
                  <a:srgbClr val="C0C0C0"/>
                </a:solidFill>
                <a:ln w="9525">
                  <a:solidFill>
                    <a:schemeClr val="tx1"/>
                  </a:solidFill>
                  <a:round/>
                  <a:headEnd/>
                  <a:tailEnd/>
                </a:ln>
              </p:spPr>
              <p:txBody>
                <a:bodyPr wrap="none" anchor="ctr"/>
                <a:lstStyle/>
                <a:p>
                  <a:endParaRPr lang="ja-JP" altLang="en-US"/>
                </a:p>
              </p:txBody>
            </p:sp>
            <p:sp>
              <p:nvSpPr>
                <p:cNvPr id="4166" name="AutoShape 29"/>
                <p:cNvSpPr>
                  <a:spLocks noChangeArrowheads="1"/>
                </p:cNvSpPr>
                <p:nvPr/>
              </p:nvSpPr>
              <p:spPr bwMode="auto">
                <a:xfrm>
                  <a:off x="5147" y="3475"/>
                  <a:ext cx="454" cy="363"/>
                </a:xfrm>
                <a:prstGeom prst="can">
                  <a:avLst>
                    <a:gd name="adj" fmla="val 25000"/>
                  </a:avLst>
                </a:prstGeom>
                <a:solidFill>
                  <a:srgbClr val="C0C0C0"/>
                </a:solidFill>
                <a:ln w="9525">
                  <a:solidFill>
                    <a:schemeClr val="tx1"/>
                  </a:solidFill>
                  <a:round/>
                  <a:headEnd/>
                  <a:tailEnd/>
                </a:ln>
              </p:spPr>
              <p:txBody>
                <a:bodyPr wrap="none" anchor="ctr"/>
                <a:lstStyle/>
                <a:p>
                  <a:endParaRPr lang="ja-JP" altLang="en-US"/>
                </a:p>
              </p:txBody>
            </p:sp>
          </p:grpSp>
          <p:grpSp>
            <p:nvGrpSpPr>
              <p:cNvPr id="7" name="Group 30"/>
              <p:cNvGrpSpPr>
                <a:grpSpLocks/>
              </p:cNvGrpSpPr>
              <p:nvPr/>
            </p:nvGrpSpPr>
            <p:grpSpPr bwMode="auto">
              <a:xfrm>
                <a:off x="3107" y="3657"/>
                <a:ext cx="1451" cy="363"/>
                <a:chOff x="4150" y="3475"/>
                <a:chExt cx="1451" cy="363"/>
              </a:xfrm>
            </p:grpSpPr>
            <p:sp>
              <p:nvSpPr>
                <p:cNvPr id="4161" name="AutoShape 31"/>
                <p:cNvSpPr>
                  <a:spLocks noChangeArrowheads="1"/>
                </p:cNvSpPr>
                <p:nvPr/>
              </p:nvSpPr>
              <p:spPr bwMode="auto">
                <a:xfrm>
                  <a:off x="4150" y="3475"/>
                  <a:ext cx="454" cy="363"/>
                </a:xfrm>
                <a:prstGeom prst="can">
                  <a:avLst>
                    <a:gd name="adj" fmla="val 25000"/>
                  </a:avLst>
                </a:prstGeom>
                <a:solidFill>
                  <a:srgbClr val="C0C0C0"/>
                </a:solidFill>
                <a:ln w="9525">
                  <a:solidFill>
                    <a:schemeClr val="tx1"/>
                  </a:solidFill>
                  <a:round/>
                  <a:headEnd/>
                  <a:tailEnd/>
                </a:ln>
              </p:spPr>
              <p:txBody>
                <a:bodyPr wrap="none" anchor="ctr"/>
                <a:lstStyle/>
                <a:p>
                  <a:endParaRPr lang="ja-JP" altLang="en-US"/>
                </a:p>
              </p:txBody>
            </p:sp>
            <p:sp>
              <p:nvSpPr>
                <p:cNvPr id="4162" name="AutoShape 32"/>
                <p:cNvSpPr>
                  <a:spLocks noChangeArrowheads="1"/>
                </p:cNvSpPr>
                <p:nvPr/>
              </p:nvSpPr>
              <p:spPr bwMode="auto">
                <a:xfrm>
                  <a:off x="4648" y="3475"/>
                  <a:ext cx="454" cy="363"/>
                </a:xfrm>
                <a:prstGeom prst="can">
                  <a:avLst>
                    <a:gd name="adj" fmla="val 25000"/>
                  </a:avLst>
                </a:prstGeom>
                <a:solidFill>
                  <a:srgbClr val="C0C0C0"/>
                </a:solidFill>
                <a:ln w="9525">
                  <a:solidFill>
                    <a:schemeClr val="tx1"/>
                  </a:solidFill>
                  <a:round/>
                  <a:headEnd/>
                  <a:tailEnd/>
                </a:ln>
              </p:spPr>
              <p:txBody>
                <a:bodyPr wrap="none" anchor="ctr"/>
                <a:lstStyle/>
                <a:p>
                  <a:endParaRPr lang="ja-JP" altLang="en-US"/>
                </a:p>
              </p:txBody>
            </p:sp>
            <p:sp>
              <p:nvSpPr>
                <p:cNvPr id="4163" name="AutoShape 33"/>
                <p:cNvSpPr>
                  <a:spLocks noChangeArrowheads="1"/>
                </p:cNvSpPr>
                <p:nvPr/>
              </p:nvSpPr>
              <p:spPr bwMode="auto">
                <a:xfrm>
                  <a:off x="5147" y="3475"/>
                  <a:ext cx="454" cy="363"/>
                </a:xfrm>
                <a:prstGeom prst="can">
                  <a:avLst>
                    <a:gd name="adj" fmla="val 25000"/>
                  </a:avLst>
                </a:prstGeom>
                <a:solidFill>
                  <a:srgbClr val="C0C0C0"/>
                </a:solidFill>
                <a:ln w="9525">
                  <a:solidFill>
                    <a:schemeClr val="tx1"/>
                  </a:solidFill>
                  <a:round/>
                  <a:headEnd/>
                  <a:tailEnd/>
                </a:ln>
              </p:spPr>
              <p:txBody>
                <a:bodyPr wrap="none" anchor="ctr"/>
                <a:lstStyle/>
                <a:p>
                  <a:endParaRPr lang="ja-JP" altLang="en-US"/>
                </a:p>
              </p:txBody>
            </p:sp>
          </p:grpSp>
          <p:grpSp>
            <p:nvGrpSpPr>
              <p:cNvPr id="8" name="Group 34"/>
              <p:cNvGrpSpPr>
                <a:grpSpLocks/>
              </p:cNvGrpSpPr>
              <p:nvPr/>
            </p:nvGrpSpPr>
            <p:grpSpPr bwMode="auto">
              <a:xfrm>
                <a:off x="3243" y="3793"/>
                <a:ext cx="1451" cy="363"/>
                <a:chOff x="4150" y="3475"/>
                <a:chExt cx="1451" cy="363"/>
              </a:xfrm>
            </p:grpSpPr>
            <p:sp>
              <p:nvSpPr>
                <p:cNvPr id="4158" name="AutoShape 35"/>
                <p:cNvSpPr>
                  <a:spLocks noChangeArrowheads="1"/>
                </p:cNvSpPr>
                <p:nvPr/>
              </p:nvSpPr>
              <p:spPr bwMode="auto">
                <a:xfrm>
                  <a:off x="4150" y="3475"/>
                  <a:ext cx="454" cy="363"/>
                </a:xfrm>
                <a:prstGeom prst="can">
                  <a:avLst>
                    <a:gd name="adj" fmla="val 25000"/>
                  </a:avLst>
                </a:prstGeom>
                <a:solidFill>
                  <a:srgbClr val="C0C0C0"/>
                </a:solidFill>
                <a:ln w="9525">
                  <a:solidFill>
                    <a:schemeClr val="tx1"/>
                  </a:solidFill>
                  <a:round/>
                  <a:headEnd/>
                  <a:tailEnd/>
                </a:ln>
              </p:spPr>
              <p:txBody>
                <a:bodyPr wrap="none" anchor="ctr"/>
                <a:lstStyle/>
                <a:p>
                  <a:endParaRPr lang="ja-JP" altLang="en-US"/>
                </a:p>
              </p:txBody>
            </p:sp>
            <p:sp>
              <p:nvSpPr>
                <p:cNvPr id="4159" name="AutoShape 36"/>
                <p:cNvSpPr>
                  <a:spLocks noChangeArrowheads="1"/>
                </p:cNvSpPr>
                <p:nvPr/>
              </p:nvSpPr>
              <p:spPr bwMode="auto">
                <a:xfrm>
                  <a:off x="4648" y="3475"/>
                  <a:ext cx="454" cy="363"/>
                </a:xfrm>
                <a:prstGeom prst="can">
                  <a:avLst>
                    <a:gd name="adj" fmla="val 25000"/>
                  </a:avLst>
                </a:prstGeom>
                <a:solidFill>
                  <a:srgbClr val="C0C0C0"/>
                </a:solidFill>
                <a:ln w="9525">
                  <a:solidFill>
                    <a:schemeClr val="tx1"/>
                  </a:solidFill>
                  <a:round/>
                  <a:headEnd/>
                  <a:tailEnd/>
                </a:ln>
              </p:spPr>
              <p:txBody>
                <a:bodyPr wrap="none" anchor="ctr"/>
                <a:lstStyle/>
                <a:p>
                  <a:endParaRPr lang="ja-JP" altLang="en-US"/>
                </a:p>
              </p:txBody>
            </p:sp>
            <p:sp>
              <p:nvSpPr>
                <p:cNvPr id="4160" name="AutoShape 37"/>
                <p:cNvSpPr>
                  <a:spLocks noChangeArrowheads="1"/>
                </p:cNvSpPr>
                <p:nvPr/>
              </p:nvSpPr>
              <p:spPr bwMode="auto">
                <a:xfrm>
                  <a:off x="5147" y="3475"/>
                  <a:ext cx="454" cy="363"/>
                </a:xfrm>
                <a:prstGeom prst="can">
                  <a:avLst>
                    <a:gd name="adj" fmla="val 25000"/>
                  </a:avLst>
                </a:prstGeom>
                <a:solidFill>
                  <a:srgbClr val="C0C0C0"/>
                </a:solidFill>
                <a:ln w="9525">
                  <a:solidFill>
                    <a:schemeClr val="tx1"/>
                  </a:solidFill>
                  <a:round/>
                  <a:headEnd/>
                  <a:tailEnd/>
                </a:ln>
              </p:spPr>
              <p:txBody>
                <a:bodyPr wrap="none" anchor="ctr"/>
                <a:lstStyle/>
                <a:p>
                  <a:endParaRPr lang="ja-JP" altLang="en-US"/>
                </a:p>
              </p:txBody>
            </p:sp>
          </p:grpSp>
        </p:grpSp>
        <p:sp>
          <p:nvSpPr>
            <p:cNvPr id="4154" name="Text Box 38"/>
            <p:cNvSpPr txBox="1">
              <a:spLocks noChangeArrowheads="1"/>
            </p:cNvSpPr>
            <p:nvPr/>
          </p:nvSpPr>
          <p:spPr bwMode="auto">
            <a:xfrm>
              <a:off x="3198" y="3974"/>
              <a:ext cx="1179" cy="126"/>
            </a:xfrm>
            <a:prstGeom prst="rect">
              <a:avLst/>
            </a:prstGeom>
            <a:noFill/>
            <a:ln w="9525" algn="ctr">
              <a:noFill/>
              <a:miter lim="800000"/>
              <a:headEnd/>
              <a:tailEnd/>
            </a:ln>
          </p:spPr>
          <p:txBody>
            <a:bodyPr>
              <a:spAutoFit/>
            </a:bodyPr>
            <a:lstStyle/>
            <a:p>
              <a:pPr>
                <a:spcBef>
                  <a:spcPct val="50000"/>
                </a:spcBef>
              </a:pPr>
              <a:r>
                <a:rPr lang="en-US" altLang="ja-JP" sz="900" b="0" dirty="0"/>
                <a:t>NDL</a:t>
              </a:r>
              <a:r>
                <a:rPr lang="ja-JP" altLang="en-US" sz="900" b="0" dirty="0"/>
                <a:t>の各種</a:t>
              </a:r>
              <a:r>
                <a:rPr lang="en-US" altLang="ja-JP" sz="900" b="0" dirty="0"/>
                <a:t>DB</a:t>
              </a:r>
              <a:r>
                <a:rPr lang="ja-JP" altLang="en-US" sz="900" b="0" dirty="0" err="1"/>
                <a:t>、</a:t>
              </a:r>
              <a:r>
                <a:rPr lang="ja-JP" altLang="en-US" sz="900" b="0" dirty="0"/>
                <a:t>サービス</a:t>
              </a:r>
            </a:p>
          </p:txBody>
        </p:sp>
      </p:grpSp>
      <p:sp>
        <p:nvSpPr>
          <p:cNvPr id="4119" name="Line 39"/>
          <p:cNvSpPr>
            <a:spLocks noChangeShapeType="1"/>
          </p:cNvSpPr>
          <p:nvPr/>
        </p:nvSpPr>
        <p:spPr bwMode="auto">
          <a:xfrm>
            <a:off x="4857751" y="2714625"/>
            <a:ext cx="2286018" cy="1357317"/>
          </a:xfrm>
          <a:prstGeom prst="line">
            <a:avLst/>
          </a:prstGeom>
          <a:noFill/>
          <a:ln w="76200">
            <a:solidFill>
              <a:srgbClr val="000000">
                <a:alpha val="70195"/>
              </a:srgbClr>
            </a:solidFill>
            <a:round/>
            <a:headEnd/>
            <a:tailEnd type="stealth" w="med" len="med"/>
          </a:ln>
        </p:spPr>
        <p:txBody>
          <a:bodyPr wrap="none" anchor="ctr"/>
          <a:lstStyle/>
          <a:p>
            <a:endParaRPr lang="ja-JP" altLang="en-US"/>
          </a:p>
        </p:txBody>
      </p:sp>
      <p:sp>
        <p:nvSpPr>
          <p:cNvPr id="4120" name="Line 40"/>
          <p:cNvSpPr>
            <a:spLocks noChangeShapeType="1"/>
          </p:cNvSpPr>
          <p:nvPr/>
        </p:nvSpPr>
        <p:spPr bwMode="auto">
          <a:xfrm flipH="1">
            <a:off x="3929063" y="2857500"/>
            <a:ext cx="214312" cy="571500"/>
          </a:xfrm>
          <a:prstGeom prst="line">
            <a:avLst/>
          </a:prstGeom>
          <a:noFill/>
          <a:ln w="76200">
            <a:solidFill>
              <a:srgbClr val="000000">
                <a:alpha val="70195"/>
              </a:srgbClr>
            </a:solidFill>
            <a:round/>
            <a:headEnd/>
            <a:tailEnd type="stealth" w="med" len="med"/>
          </a:ln>
        </p:spPr>
        <p:txBody>
          <a:bodyPr wrap="none" anchor="ctr"/>
          <a:lstStyle/>
          <a:p>
            <a:endParaRPr lang="ja-JP" altLang="en-US"/>
          </a:p>
        </p:txBody>
      </p:sp>
      <p:sp>
        <p:nvSpPr>
          <p:cNvPr id="784425" name="Oval 41"/>
          <p:cNvSpPr>
            <a:spLocks noChangeArrowheads="1"/>
          </p:cNvSpPr>
          <p:nvPr/>
        </p:nvSpPr>
        <p:spPr bwMode="auto">
          <a:xfrm>
            <a:off x="3635375" y="1844675"/>
            <a:ext cx="1651005" cy="1368425"/>
          </a:xfrm>
          <a:prstGeom prst="ellipse">
            <a:avLst/>
          </a:prstGeom>
          <a:gradFill rotWithShape="1">
            <a:gsLst>
              <a:gs pos="0">
                <a:schemeClr val="accent2">
                  <a:gamma/>
                  <a:tint val="0"/>
                  <a:invGamma/>
                </a:schemeClr>
              </a:gs>
              <a:gs pos="100000">
                <a:schemeClr val="accent2"/>
              </a:gs>
            </a:gsLst>
            <a:path path="shape">
              <a:fillToRect l="50000" t="50000" r="50000" b="50000"/>
            </a:path>
          </a:gradFill>
          <a:ln w="9525" algn="ctr">
            <a:solidFill>
              <a:schemeClr val="tx1"/>
            </a:solidFill>
            <a:round/>
            <a:headEnd/>
            <a:tailEnd/>
          </a:ln>
          <a:effectLst/>
        </p:spPr>
        <p:txBody>
          <a:bodyPr wrap="none" anchor="ctr"/>
          <a:lstStyle/>
          <a:p>
            <a:pPr>
              <a:defRPr/>
            </a:pPr>
            <a:r>
              <a:rPr lang="ja-JP" altLang="en-US" sz="1600" dirty="0" smtClean="0"/>
              <a:t>統合検索</a:t>
            </a:r>
            <a:endParaRPr lang="en-US" altLang="ja-JP" sz="1600" dirty="0" smtClean="0"/>
          </a:p>
          <a:p>
            <a:pPr>
              <a:defRPr/>
            </a:pPr>
            <a:r>
              <a:rPr lang="ja-JP" altLang="en-US" sz="1600" dirty="0" smtClean="0"/>
              <a:t>サービス</a:t>
            </a:r>
            <a:endParaRPr lang="ja-JP" altLang="en-US" sz="1600" dirty="0"/>
          </a:p>
        </p:txBody>
      </p:sp>
      <p:sp>
        <p:nvSpPr>
          <p:cNvPr id="4124" name="Line 46"/>
          <p:cNvSpPr>
            <a:spLocks noChangeShapeType="1"/>
          </p:cNvSpPr>
          <p:nvPr/>
        </p:nvSpPr>
        <p:spPr bwMode="auto">
          <a:xfrm flipH="1">
            <a:off x="1692275" y="1844675"/>
            <a:ext cx="1943100" cy="0"/>
          </a:xfrm>
          <a:prstGeom prst="line">
            <a:avLst/>
          </a:prstGeom>
          <a:noFill/>
          <a:ln w="38100">
            <a:solidFill>
              <a:srgbClr val="FF0000"/>
            </a:solidFill>
            <a:prstDash val="sysDot"/>
            <a:round/>
            <a:headEnd type="stealth" w="lg" len="lg"/>
            <a:tailEnd type="stealth" w="lg" len="lg"/>
          </a:ln>
        </p:spPr>
        <p:txBody>
          <a:bodyPr wrap="none" anchor="ctr"/>
          <a:lstStyle/>
          <a:p>
            <a:endParaRPr lang="ja-JP" altLang="en-US"/>
          </a:p>
        </p:txBody>
      </p:sp>
      <p:sp>
        <p:nvSpPr>
          <p:cNvPr id="4125" name="Freeform 47"/>
          <p:cNvSpPr>
            <a:spLocks/>
          </p:cNvSpPr>
          <p:nvPr/>
        </p:nvSpPr>
        <p:spPr bwMode="auto">
          <a:xfrm rot="-618982">
            <a:off x="4644398" y="1543328"/>
            <a:ext cx="2899094" cy="519794"/>
          </a:xfrm>
          <a:custGeom>
            <a:avLst/>
            <a:gdLst>
              <a:gd name="T0" fmla="*/ 2147483647 w 2540"/>
              <a:gd name="T1" fmla="*/ 2147483647 h 582"/>
              <a:gd name="T2" fmla="*/ 2147483647 w 2540"/>
              <a:gd name="T3" fmla="*/ 2147483647 h 582"/>
              <a:gd name="T4" fmla="*/ 0 w 2540"/>
              <a:gd name="T5" fmla="*/ 2147483647 h 582"/>
              <a:gd name="T6" fmla="*/ 0 60000 65536"/>
              <a:gd name="T7" fmla="*/ 0 60000 65536"/>
              <a:gd name="T8" fmla="*/ 0 60000 65536"/>
              <a:gd name="T9" fmla="*/ 0 w 2540"/>
              <a:gd name="T10" fmla="*/ 0 h 582"/>
              <a:gd name="T11" fmla="*/ 2540 w 2540"/>
              <a:gd name="T12" fmla="*/ 582 h 582"/>
            </a:gdLst>
            <a:ahLst/>
            <a:cxnLst>
              <a:cxn ang="T6">
                <a:pos x="T0" y="T1"/>
              </a:cxn>
              <a:cxn ang="T7">
                <a:pos x="T2" y="T3"/>
              </a:cxn>
              <a:cxn ang="T8">
                <a:pos x="T4" y="T5"/>
              </a:cxn>
            </a:cxnLst>
            <a:rect l="T9" t="T10" r="T11" b="T12"/>
            <a:pathLst>
              <a:path w="2540" h="582">
                <a:moveTo>
                  <a:pt x="2540" y="355"/>
                </a:moveTo>
                <a:cubicBezTo>
                  <a:pt x="2048" y="177"/>
                  <a:pt x="1557" y="0"/>
                  <a:pt x="1134" y="38"/>
                </a:cubicBezTo>
                <a:cubicBezTo>
                  <a:pt x="711" y="76"/>
                  <a:pt x="355" y="329"/>
                  <a:pt x="0" y="582"/>
                </a:cubicBezTo>
              </a:path>
            </a:pathLst>
          </a:custGeom>
          <a:noFill/>
          <a:ln w="76200">
            <a:solidFill>
              <a:srgbClr val="FF0000"/>
            </a:solidFill>
            <a:round/>
            <a:headEnd/>
            <a:tailEnd type="stealth" w="med" len="lg"/>
          </a:ln>
        </p:spPr>
        <p:txBody>
          <a:bodyPr wrap="none" anchor="ctr"/>
          <a:lstStyle/>
          <a:p>
            <a:endParaRPr lang="ja-JP" altLang="en-US"/>
          </a:p>
        </p:txBody>
      </p:sp>
      <p:sp>
        <p:nvSpPr>
          <p:cNvPr id="4126" name="Line 48"/>
          <p:cNvSpPr>
            <a:spLocks noChangeShapeType="1"/>
          </p:cNvSpPr>
          <p:nvPr/>
        </p:nvSpPr>
        <p:spPr bwMode="auto">
          <a:xfrm flipH="1">
            <a:off x="3275013" y="2420938"/>
            <a:ext cx="576262" cy="0"/>
          </a:xfrm>
          <a:prstGeom prst="line">
            <a:avLst/>
          </a:prstGeom>
          <a:noFill/>
          <a:ln w="38100">
            <a:solidFill>
              <a:srgbClr val="FF0000"/>
            </a:solidFill>
            <a:prstDash val="sysDot"/>
            <a:round/>
            <a:headEnd type="stealth" w="lg" len="lg"/>
            <a:tailEnd type="none" w="lg" len="lg"/>
          </a:ln>
        </p:spPr>
        <p:txBody>
          <a:bodyPr wrap="none" anchor="ctr"/>
          <a:lstStyle/>
          <a:p>
            <a:endParaRPr lang="ja-JP" altLang="en-US"/>
          </a:p>
        </p:txBody>
      </p:sp>
      <p:sp>
        <p:nvSpPr>
          <p:cNvPr id="4128" name="Oval 50"/>
          <p:cNvSpPr>
            <a:spLocks noChangeArrowheads="1"/>
          </p:cNvSpPr>
          <p:nvPr/>
        </p:nvSpPr>
        <p:spPr bwMode="auto">
          <a:xfrm>
            <a:off x="214313" y="4572000"/>
            <a:ext cx="936625" cy="936625"/>
          </a:xfrm>
          <a:prstGeom prst="ellipse">
            <a:avLst/>
          </a:prstGeom>
          <a:gradFill rotWithShape="1">
            <a:gsLst>
              <a:gs pos="0">
                <a:srgbClr val="FFFFFF"/>
              </a:gs>
              <a:gs pos="100000">
                <a:srgbClr val="FF9933"/>
              </a:gs>
            </a:gsLst>
            <a:path path="shape">
              <a:fillToRect l="50000" t="50000" r="50000" b="50000"/>
            </a:path>
          </a:gradFill>
          <a:ln w="9525" algn="ctr">
            <a:solidFill>
              <a:schemeClr val="tx1"/>
            </a:solidFill>
            <a:round/>
            <a:headEnd/>
            <a:tailEnd/>
          </a:ln>
        </p:spPr>
        <p:txBody>
          <a:bodyPr wrap="none" anchor="ctr"/>
          <a:lstStyle/>
          <a:p>
            <a:r>
              <a:rPr lang="ja-JP" altLang="en-US" sz="1400" b="0"/>
              <a:t>各図書館</a:t>
            </a:r>
          </a:p>
          <a:p>
            <a:r>
              <a:rPr lang="ja-JP" altLang="en-US" sz="1400" b="0"/>
              <a:t>蔵書目録</a:t>
            </a:r>
          </a:p>
          <a:p>
            <a:r>
              <a:rPr lang="ja-JP" altLang="en-US" sz="800" b="0"/>
              <a:t>（公共図書館</a:t>
            </a:r>
            <a:br>
              <a:rPr lang="ja-JP" altLang="en-US" sz="800" b="0"/>
            </a:br>
            <a:r>
              <a:rPr lang="ja-JP" altLang="en-US" sz="800" b="0"/>
              <a:t>蔵書目録情報）</a:t>
            </a:r>
          </a:p>
        </p:txBody>
      </p:sp>
      <p:sp>
        <p:nvSpPr>
          <p:cNvPr id="4129" name="Oval 51"/>
          <p:cNvSpPr>
            <a:spLocks noChangeArrowheads="1"/>
          </p:cNvSpPr>
          <p:nvPr/>
        </p:nvSpPr>
        <p:spPr bwMode="auto">
          <a:xfrm>
            <a:off x="6429375" y="5143500"/>
            <a:ext cx="1204913" cy="1133475"/>
          </a:xfrm>
          <a:prstGeom prst="ellipse">
            <a:avLst/>
          </a:prstGeom>
          <a:gradFill rotWithShape="1">
            <a:gsLst>
              <a:gs pos="0">
                <a:srgbClr val="FFFFFF"/>
              </a:gs>
              <a:gs pos="100000">
                <a:srgbClr val="33CCCC"/>
              </a:gs>
            </a:gsLst>
            <a:path path="shape">
              <a:fillToRect l="50000" t="50000" r="50000" b="50000"/>
            </a:path>
          </a:gradFill>
          <a:ln w="9525" algn="ctr">
            <a:solidFill>
              <a:schemeClr val="tx1"/>
            </a:solidFill>
            <a:round/>
            <a:headEnd/>
            <a:tailEnd/>
          </a:ln>
        </p:spPr>
        <p:txBody>
          <a:bodyPr wrap="none" anchor="ctr"/>
          <a:lstStyle/>
          <a:p>
            <a:r>
              <a:rPr lang="ja-JP" altLang="en-US" sz="1400" b="0" dirty="0"/>
              <a:t>各デジタル</a:t>
            </a:r>
          </a:p>
          <a:p>
            <a:r>
              <a:rPr lang="ja-JP" altLang="en-US" sz="1400" b="0" dirty="0"/>
              <a:t>アーカイブ</a:t>
            </a:r>
          </a:p>
          <a:p>
            <a:r>
              <a:rPr lang="ja-JP" altLang="en-US" sz="800" b="0" dirty="0"/>
              <a:t>（</a:t>
            </a:r>
            <a:r>
              <a:rPr lang="en-US" altLang="ja-JP" sz="800" b="0" dirty="0"/>
              <a:t>DA</a:t>
            </a:r>
            <a:r>
              <a:rPr lang="ja-JP" altLang="en-US" sz="800" b="0" dirty="0"/>
              <a:t>検索）</a:t>
            </a:r>
          </a:p>
        </p:txBody>
      </p:sp>
      <p:sp>
        <p:nvSpPr>
          <p:cNvPr id="4130" name="Line 52"/>
          <p:cNvSpPr>
            <a:spLocks noChangeShapeType="1"/>
          </p:cNvSpPr>
          <p:nvPr/>
        </p:nvSpPr>
        <p:spPr bwMode="auto">
          <a:xfrm>
            <a:off x="3857625" y="4429125"/>
            <a:ext cx="71438" cy="714375"/>
          </a:xfrm>
          <a:prstGeom prst="line">
            <a:avLst/>
          </a:prstGeom>
          <a:noFill/>
          <a:ln w="19050">
            <a:solidFill>
              <a:srgbClr val="FF0000"/>
            </a:solidFill>
            <a:prstDash val="sysDot"/>
            <a:round/>
            <a:headEnd type="stealth" w="lg" len="lg"/>
            <a:tailEnd type="none" w="lg" len="lg"/>
          </a:ln>
        </p:spPr>
        <p:txBody>
          <a:bodyPr wrap="none" anchor="ctr"/>
          <a:lstStyle/>
          <a:p>
            <a:endParaRPr lang="ja-JP" altLang="en-US"/>
          </a:p>
        </p:txBody>
      </p:sp>
      <p:sp>
        <p:nvSpPr>
          <p:cNvPr id="4131" name="Line 53"/>
          <p:cNvSpPr>
            <a:spLocks noChangeShapeType="1"/>
          </p:cNvSpPr>
          <p:nvPr/>
        </p:nvSpPr>
        <p:spPr bwMode="auto">
          <a:xfrm>
            <a:off x="5143500" y="4500563"/>
            <a:ext cx="142875" cy="642937"/>
          </a:xfrm>
          <a:prstGeom prst="line">
            <a:avLst/>
          </a:prstGeom>
          <a:noFill/>
          <a:ln w="19050">
            <a:solidFill>
              <a:srgbClr val="FF0000"/>
            </a:solidFill>
            <a:prstDash val="sysDot"/>
            <a:round/>
            <a:headEnd type="stealth" w="lg" len="lg"/>
            <a:tailEnd type="none" w="lg" len="lg"/>
          </a:ln>
        </p:spPr>
        <p:txBody>
          <a:bodyPr wrap="none" anchor="ctr"/>
          <a:lstStyle/>
          <a:p>
            <a:endParaRPr lang="ja-JP" altLang="en-US"/>
          </a:p>
        </p:txBody>
      </p:sp>
      <p:pic>
        <p:nvPicPr>
          <p:cNvPr id="4132" name="Picture 54" descr="MCj03967340000[1]"/>
          <p:cNvPicPr>
            <a:picLocks noChangeAspect="1" noChangeArrowheads="1"/>
          </p:cNvPicPr>
          <p:nvPr/>
        </p:nvPicPr>
        <p:blipFill>
          <a:blip r:embed="rId3" cstate="print"/>
          <a:srcRect/>
          <a:stretch>
            <a:fillRect/>
          </a:stretch>
        </p:blipFill>
        <p:spPr bwMode="auto">
          <a:xfrm flipH="1">
            <a:off x="7164388" y="1341438"/>
            <a:ext cx="1154112" cy="1154112"/>
          </a:xfrm>
          <a:prstGeom prst="rect">
            <a:avLst/>
          </a:prstGeom>
          <a:noFill/>
          <a:ln w="9525">
            <a:noFill/>
            <a:miter lim="800000"/>
            <a:headEnd/>
            <a:tailEnd/>
          </a:ln>
        </p:spPr>
      </p:pic>
      <p:sp>
        <p:nvSpPr>
          <p:cNvPr id="4133" name="Oval 55"/>
          <p:cNvSpPr>
            <a:spLocks noChangeArrowheads="1"/>
          </p:cNvSpPr>
          <p:nvPr/>
        </p:nvSpPr>
        <p:spPr bwMode="auto">
          <a:xfrm>
            <a:off x="2143125" y="3286125"/>
            <a:ext cx="1223963" cy="1223963"/>
          </a:xfrm>
          <a:prstGeom prst="ellipse">
            <a:avLst/>
          </a:prstGeom>
          <a:gradFill rotWithShape="1">
            <a:gsLst>
              <a:gs pos="0">
                <a:srgbClr val="FFFFFF"/>
              </a:gs>
              <a:gs pos="100000">
                <a:srgbClr val="3366FF"/>
              </a:gs>
            </a:gsLst>
            <a:path path="shape">
              <a:fillToRect l="50000" t="50000" r="50000" b="50000"/>
            </a:path>
          </a:gradFill>
          <a:ln w="9525" algn="ctr">
            <a:solidFill>
              <a:schemeClr val="tx1"/>
            </a:solidFill>
            <a:round/>
            <a:headEnd/>
            <a:tailEnd/>
          </a:ln>
        </p:spPr>
        <p:txBody>
          <a:bodyPr wrap="none" anchor="ctr"/>
          <a:lstStyle/>
          <a:p>
            <a:r>
              <a:rPr lang="ja-JP" altLang="en-US" sz="1200" b="0" dirty="0"/>
              <a:t>レファレンス</a:t>
            </a:r>
          </a:p>
          <a:p>
            <a:r>
              <a:rPr lang="ja-JP" altLang="en-US" sz="1200" b="0" dirty="0"/>
              <a:t>情報の総合目録</a:t>
            </a:r>
            <a:endParaRPr lang="en-US" altLang="ja-JP" sz="1200" b="0" dirty="0"/>
          </a:p>
          <a:p>
            <a:endParaRPr lang="en-US" altLang="ja-JP" sz="700" b="0" dirty="0"/>
          </a:p>
        </p:txBody>
      </p:sp>
      <p:sp>
        <p:nvSpPr>
          <p:cNvPr id="4134" name="Oval 56"/>
          <p:cNvSpPr>
            <a:spLocks noChangeArrowheads="1"/>
          </p:cNvSpPr>
          <p:nvPr/>
        </p:nvSpPr>
        <p:spPr bwMode="auto">
          <a:xfrm>
            <a:off x="179388" y="3284538"/>
            <a:ext cx="1042987" cy="935037"/>
          </a:xfrm>
          <a:prstGeom prst="ellipse">
            <a:avLst/>
          </a:prstGeom>
          <a:gradFill rotWithShape="1">
            <a:gsLst>
              <a:gs pos="0">
                <a:srgbClr val="FFFFFF"/>
              </a:gs>
              <a:gs pos="100000">
                <a:srgbClr val="3366FF"/>
              </a:gs>
            </a:gsLst>
            <a:path path="shape">
              <a:fillToRect l="50000" t="50000" r="50000" b="50000"/>
            </a:path>
          </a:gradFill>
          <a:ln w="9525" algn="ctr">
            <a:solidFill>
              <a:schemeClr val="tx1"/>
            </a:solidFill>
            <a:round/>
            <a:headEnd/>
            <a:tailEnd/>
          </a:ln>
        </p:spPr>
        <p:txBody>
          <a:bodyPr wrap="none" anchor="ctr"/>
          <a:lstStyle/>
          <a:p>
            <a:r>
              <a:rPr lang="ja-JP" altLang="en-US" sz="1200" b="0"/>
              <a:t>各図書館</a:t>
            </a:r>
          </a:p>
          <a:p>
            <a:r>
              <a:rPr lang="ja-JP" altLang="en-US" sz="1200" b="0"/>
              <a:t>レファレンス</a:t>
            </a:r>
          </a:p>
          <a:p>
            <a:endParaRPr lang="en-US" altLang="ja-JP" sz="800" b="0"/>
          </a:p>
        </p:txBody>
      </p:sp>
      <p:sp>
        <p:nvSpPr>
          <p:cNvPr id="784441" name="AutoShape 57"/>
          <p:cNvSpPr>
            <a:spLocks noChangeArrowheads="1"/>
          </p:cNvSpPr>
          <p:nvPr/>
        </p:nvSpPr>
        <p:spPr bwMode="auto">
          <a:xfrm>
            <a:off x="2428875" y="5143500"/>
            <a:ext cx="792163" cy="865188"/>
          </a:xfrm>
          <a:prstGeom prst="can">
            <a:avLst>
              <a:gd name="adj" fmla="val 27305"/>
            </a:avLst>
          </a:prstGeom>
          <a:gradFill rotWithShape="1">
            <a:gsLst>
              <a:gs pos="0">
                <a:srgbClr val="FFFFFF"/>
              </a:gs>
              <a:gs pos="100000">
                <a:srgbClr val="3366FF"/>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r>
              <a:rPr lang="en-US" altLang="ja-JP" sz="1200" b="0"/>
              <a:t>NDL</a:t>
            </a:r>
          </a:p>
          <a:p>
            <a:pPr>
              <a:defRPr/>
            </a:pPr>
            <a:r>
              <a:rPr lang="ja-JP" altLang="en-US" sz="1200" b="0"/>
              <a:t>レファレンス</a:t>
            </a:r>
          </a:p>
        </p:txBody>
      </p:sp>
      <p:sp>
        <p:nvSpPr>
          <p:cNvPr id="4136" name="Line 58"/>
          <p:cNvSpPr>
            <a:spLocks noChangeShapeType="1"/>
          </p:cNvSpPr>
          <p:nvPr/>
        </p:nvSpPr>
        <p:spPr bwMode="auto">
          <a:xfrm flipH="1">
            <a:off x="3071813" y="2928938"/>
            <a:ext cx="714375" cy="428625"/>
          </a:xfrm>
          <a:prstGeom prst="line">
            <a:avLst/>
          </a:prstGeom>
          <a:noFill/>
          <a:ln w="76200">
            <a:solidFill>
              <a:srgbClr val="000000">
                <a:alpha val="70195"/>
              </a:srgbClr>
            </a:solidFill>
            <a:round/>
            <a:headEnd/>
            <a:tailEnd type="stealth" w="med" len="med"/>
          </a:ln>
        </p:spPr>
        <p:txBody>
          <a:bodyPr wrap="none" anchor="ctr"/>
          <a:lstStyle/>
          <a:p>
            <a:endParaRPr lang="ja-JP" altLang="en-US"/>
          </a:p>
        </p:txBody>
      </p:sp>
      <p:sp>
        <p:nvSpPr>
          <p:cNvPr id="4137" name="Line 59"/>
          <p:cNvSpPr>
            <a:spLocks noChangeShapeType="1"/>
          </p:cNvSpPr>
          <p:nvPr/>
        </p:nvSpPr>
        <p:spPr bwMode="auto">
          <a:xfrm flipH="1" flipV="1">
            <a:off x="1214438" y="3714750"/>
            <a:ext cx="1000125" cy="71438"/>
          </a:xfrm>
          <a:prstGeom prst="line">
            <a:avLst/>
          </a:prstGeom>
          <a:noFill/>
          <a:ln w="19050">
            <a:solidFill>
              <a:srgbClr val="FF0000"/>
            </a:solidFill>
            <a:prstDash val="sysDot"/>
            <a:round/>
            <a:headEnd type="stealth" w="lg" len="lg"/>
            <a:tailEnd type="none" w="lg" len="lg"/>
          </a:ln>
        </p:spPr>
        <p:txBody>
          <a:bodyPr wrap="none" anchor="ctr"/>
          <a:lstStyle/>
          <a:p>
            <a:endParaRPr lang="ja-JP" altLang="en-US"/>
          </a:p>
        </p:txBody>
      </p:sp>
      <p:sp>
        <p:nvSpPr>
          <p:cNvPr id="4138" name="Line 60"/>
          <p:cNvSpPr>
            <a:spLocks noChangeShapeType="1"/>
          </p:cNvSpPr>
          <p:nvPr/>
        </p:nvSpPr>
        <p:spPr bwMode="auto">
          <a:xfrm>
            <a:off x="2719388" y="4500563"/>
            <a:ext cx="66675" cy="642937"/>
          </a:xfrm>
          <a:prstGeom prst="line">
            <a:avLst/>
          </a:prstGeom>
          <a:noFill/>
          <a:ln w="19050">
            <a:solidFill>
              <a:srgbClr val="FF0000"/>
            </a:solidFill>
            <a:prstDash val="sysDot"/>
            <a:round/>
            <a:headEnd type="stealth" w="lg" len="lg"/>
            <a:tailEnd type="none" w="lg" len="lg"/>
          </a:ln>
        </p:spPr>
        <p:txBody>
          <a:bodyPr wrap="none" anchor="ctr"/>
          <a:lstStyle/>
          <a:p>
            <a:endParaRPr lang="ja-JP" altLang="en-US"/>
          </a:p>
        </p:txBody>
      </p:sp>
      <p:sp>
        <p:nvSpPr>
          <p:cNvPr id="784450" name="Oval 66"/>
          <p:cNvSpPr>
            <a:spLocks noChangeArrowheads="1"/>
          </p:cNvSpPr>
          <p:nvPr/>
        </p:nvSpPr>
        <p:spPr bwMode="auto">
          <a:xfrm>
            <a:off x="7596188" y="2708275"/>
            <a:ext cx="1150937" cy="865188"/>
          </a:xfrm>
          <a:prstGeom prst="ellipse">
            <a:avLst/>
          </a:prstGeom>
          <a:gradFill rotWithShape="1">
            <a:gsLst>
              <a:gs pos="0">
                <a:schemeClr val="accent2">
                  <a:gamma/>
                  <a:tint val="0"/>
                  <a:invGamma/>
                </a:schemeClr>
              </a:gs>
              <a:gs pos="100000">
                <a:schemeClr val="accent2"/>
              </a:gs>
            </a:gsLst>
            <a:path path="shape">
              <a:fillToRect l="50000" t="50000" r="50000" b="50000"/>
            </a:path>
          </a:gradFill>
          <a:ln w="9525" algn="ctr">
            <a:solidFill>
              <a:schemeClr val="tx1"/>
            </a:solidFill>
            <a:round/>
            <a:headEnd/>
            <a:tailEnd/>
          </a:ln>
          <a:effectLst/>
        </p:spPr>
        <p:txBody>
          <a:bodyPr wrap="none" anchor="ctr"/>
          <a:lstStyle/>
          <a:p>
            <a:pPr>
              <a:defRPr/>
            </a:pPr>
            <a:r>
              <a:rPr lang="ja-JP" altLang="en-US" sz="1400" dirty="0" smtClean="0"/>
              <a:t>他機関</a:t>
            </a:r>
            <a:endParaRPr lang="en-US" altLang="ja-JP" sz="1400" dirty="0" smtClean="0"/>
          </a:p>
          <a:p>
            <a:pPr>
              <a:defRPr/>
            </a:pPr>
            <a:r>
              <a:rPr lang="ja-JP" altLang="en-US" sz="1400" dirty="0" smtClean="0"/>
              <a:t>各種</a:t>
            </a:r>
            <a:endParaRPr lang="ja-JP" altLang="en-US" sz="1400" dirty="0"/>
          </a:p>
          <a:p>
            <a:pPr>
              <a:defRPr/>
            </a:pPr>
            <a:r>
              <a:rPr lang="ja-JP" altLang="en-US" sz="1400" dirty="0"/>
              <a:t>ポータルサイト</a:t>
            </a:r>
            <a:endParaRPr lang="ja-JP" altLang="en-US" sz="800" dirty="0"/>
          </a:p>
        </p:txBody>
      </p:sp>
      <p:sp>
        <p:nvSpPr>
          <p:cNvPr id="4147" name="Line 59"/>
          <p:cNvSpPr>
            <a:spLocks noChangeShapeType="1"/>
          </p:cNvSpPr>
          <p:nvPr/>
        </p:nvSpPr>
        <p:spPr bwMode="auto">
          <a:xfrm flipH="1">
            <a:off x="1857375" y="4214813"/>
            <a:ext cx="1643063" cy="285750"/>
          </a:xfrm>
          <a:prstGeom prst="line">
            <a:avLst/>
          </a:prstGeom>
          <a:noFill/>
          <a:ln w="19050">
            <a:solidFill>
              <a:srgbClr val="FF0000"/>
            </a:solidFill>
            <a:prstDash val="sysDot"/>
            <a:round/>
            <a:headEnd type="stealth" w="lg" len="lg"/>
            <a:tailEnd type="none" w="lg" len="lg"/>
          </a:ln>
        </p:spPr>
        <p:txBody>
          <a:bodyPr wrap="none" anchor="ctr"/>
          <a:lstStyle/>
          <a:p>
            <a:endParaRPr lang="ja-JP" altLang="en-US"/>
          </a:p>
        </p:txBody>
      </p:sp>
      <p:sp>
        <p:nvSpPr>
          <p:cNvPr id="4151" name="Line 59"/>
          <p:cNvSpPr>
            <a:spLocks noChangeShapeType="1"/>
          </p:cNvSpPr>
          <p:nvPr/>
        </p:nvSpPr>
        <p:spPr bwMode="auto">
          <a:xfrm>
            <a:off x="5572125" y="4214813"/>
            <a:ext cx="857250" cy="428625"/>
          </a:xfrm>
          <a:prstGeom prst="line">
            <a:avLst/>
          </a:prstGeom>
          <a:noFill/>
          <a:ln w="19050">
            <a:solidFill>
              <a:srgbClr val="FF0000"/>
            </a:solidFill>
            <a:prstDash val="sysDot"/>
            <a:round/>
            <a:headEnd type="stealth" w="lg" len="lg"/>
            <a:tailEnd type="none" w="lg" len="lg"/>
          </a:ln>
        </p:spPr>
        <p:txBody>
          <a:bodyPr wrap="none" anchor="ctr"/>
          <a:lstStyle/>
          <a:p>
            <a:endParaRPr lang="ja-JP" altLang="en-US"/>
          </a:p>
        </p:txBody>
      </p:sp>
      <p:sp>
        <p:nvSpPr>
          <p:cNvPr id="74" name="Oval 19"/>
          <p:cNvSpPr>
            <a:spLocks noChangeArrowheads="1"/>
          </p:cNvSpPr>
          <p:nvPr/>
        </p:nvSpPr>
        <p:spPr bwMode="auto">
          <a:xfrm>
            <a:off x="4786314" y="857232"/>
            <a:ext cx="1204912" cy="500066"/>
          </a:xfrm>
          <a:prstGeom prst="roundRect">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r>
              <a:rPr lang="en-US" altLang="ja-JP" sz="1050" dirty="0" smtClean="0">
                <a:latin typeface="HG丸ｺﾞｼｯｸM-PRO" pitchFamily="50" charset="-128"/>
                <a:ea typeface="HG丸ｺﾞｼｯｸM-PRO" pitchFamily="50" charset="-128"/>
              </a:rPr>
              <a:t>PORTA</a:t>
            </a:r>
          </a:p>
          <a:p>
            <a:r>
              <a:rPr lang="ja-JP" altLang="en-US" sz="1050" dirty="0" smtClean="0">
                <a:latin typeface="HG丸ｺﾞｼｯｸM-PRO" pitchFamily="50" charset="-128"/>
                <a:ea typeface="HG丸ｺﾞｼｯｸM-PRO" pitchFamily="50" charset="-128"/>
              </a:rPr>
              <a:t>検索窓</a:t>
            </a:r>
            <a:endParaRPr lang="ja-JP" altLang="en-US" sz="900" dirty="0">
              <a:latin typeface="HG丸ｺﾞｼｯｸM-PRO" pitchFamily="50" charset="-128"/>
              <a:ea typeface="HG丸ｺﾞｼｯｸM-PRO" pitchFamily="50" charset="-128"/>
            </a:endParaRPr>
          </a:p>
        </p:txBody>
      </p:sp>
      <p:sp>
        <p:nvSpPr>
          <p:cNvPr id="75" name="Oval 10"/>
          <p:cNvSpPr>
            <a:spLocks noChangeArrowheads="1"/>
          </p:cNvSpPr>
          <p:nvPr/>
        </p:nvSpPr>
        <p:spPr bwMode="auto">
          <a:xfrm>
            <a:off x="3500430" y="857232"/>
            <a:ext cx="1150937" cy="500066"/>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r>
              <a:rPr lang="ja-JP" altLang="en-US" sz="900" dirty="0" smtClean="0">
                <a:latin typeface="HG丸ｺﾞｼｯｸM-PRO" pitchFamily="50" charset="-128"/>
                <a:ea typeface="HG丸ｺﾞｼｯｸM-PRO" pitchFamily="50" charset="-128"/>
              </a:rPr>
              <a:t>公共図書館総合目録</a:t>
            </a:r>
            <a:endParaRPr lang="en-US" altLang="ja-JP" sz="900" dirty="0" smtClean="0">
              <a:latin typeface="HG丸ｺﾞｼｯｸM-PRO" pitchFamily="50" charset="-128"/>
              <a:ea typeface="HG丸ｺﾞｼｯｸM-PRO" pitchFamily="50" charset="-128"/>
            </a:endParaRPr>
          </a:p>
          <a:p>
            <a:r>
              <a:rPr lang="ja-JP" altLang="en-US" sz="900" dirty="0" smtClean="0">
                <a:latin typeface="HG丸ｺﾞｼｯｸM-PRO" pitchFamily="50" charset="-128"/>
                <a:ea typeface="HG丸ｺﾞｼｯｸM-PRO" pitchFamily="50" charset="-128"/>
              </a:rPr>
              <a:t>（ゆにかねっと）</a:t>
            </a:r>
            <a:endParaRPr lang="en-US" altLang="ja-JP" sz="900" dirty="0" smtClean="0">
              <a:latin typeface="HG丸ｺﾞｼｯｸM-PRO" pitchFamily="50" charset="-128"/>
              <a:ea typeface="HG丸ｺﾞｼｯｸM-PRO" pitchFamily="50" charset="-128"/>
            </a:endParaRPr>
          </a:p>
          <a:p>
            <a:r>
              <a:rPr lang="ja-JP" altLang="en-US" sz="900" dirty="0" smtClean="0">
                <a:latin typeface="HG丸ｺﾞｼｯｸM-PRO" pitchFamily="50" charset="-128"/>
                <a:ea typeface="HG丸ｺﾞｼｯｸM-PRO" pitchFamily="50" charset="-128"/>
              </a:rPr>
              <a:t>検索窓</a:t>
            </a:r>
            <a:endParaRPr lang="ja-JP" altLang="en-US" sz="900" dirty="0">
              <a:latin typeface="HG丸ｺﾞｼｯｸM-PRO" pitchFamily="50" charset="-128"/>
              <a:ea typeface="HG丸ｺﾞｼｯｸM-PRO" pitchFamily="50" charset="-128"/>
            </a:endParaRPr>
          </a:p>
        </p:txBody>
      </p:sp>
      <p:sp>
        <p:nvSpPr>
          <p:cNvPr id="77" name="Oval 55"/>
          <p:cNvSpPr>
            <a:spLocks noChangeArrowheads="1"/>
          </p:cNvSpPr>
          <p:nvPr/>
        </p:nvSpPr>
        <p:spPr bwMode="auto">
          <a:xfrm>
            <a:off x="2071670" y="857232"/>
            <a:ext cx="1223963" cy="50006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r>
              <a:rPr lang="ja-JP" altLang="en-US" sz="1100" dirty="0" smtClean="0">
                <a:latin typeface="HG丸ｺﾞｼｯｸM-PRO" pitchFamily="50" charset="-128"/>
                <a:ea typeface="HG丸ｺﾞｼｯｸM-PRO" pitchFamily="50" charset="-128"/>
              </a:rPr>
              <a:t>レファレンス</a:t>
            </a:r>
            <a:endParaRPr lang="en-US" altLang="ja-JP" sz="1100" dirty="0" smtClean="0">
              <a:latin typeface="HG丸ｺﾞｼｯｸM-PRO" pitchFamily="50" charset="-128"/>
              <a:ea typeface="HG丸ｺﾞｼｯｸM-PRO" pitchFamily="50" charset="-128"/>
            </a:endParaRPr>
          </a:p>
          <a:p>
            <a:r>
              <a:rPr lang="ja-JP" altLang="en-US" sz="1100" dirty="0" smtClean="0">
                <a:latin typeface="HG丸ｺﾞｼｯｸM-PRO" pitchFamily="50" charset="-128"/>
                <a:ea typeface="HG丸ｺﾞｼｯｸM-PRO" pitchFamily="50" charset="-128"/>
              </a:rPr>
              <a:t>協同</a:t>
            </a:r>
            <a:r>
              <a:rPr lang="en-US" altLang="ja-JP" sz="1100" dirty="0" smtClean="0">
                <a:latin typeface="HG丸ｺﾞｼｯｸM-PRO" pitchFamily="50" charset="-128"/>
                <a:ea typeface="HG丸ｺﾞｼｯｸM-PRO" pitchFamily="50" charset="-128"/>
              </a:rPr>
              <a:t>DB</a:t>
            </a:r>
          </a:p>
          <a:p>
            <a:r>
              <a:rPr lang="ja-JP" altLang="en-US" sz="1100" dirty="0" smtClean="0">
                <a:latin typeface="HG丸ｺﾞｼｯｸM-PRO" pitchFamily="50" charset="-128"/>
                <a:ea typeface="HG丸ｺﾞｼｯｸM-PRO" pitchFamily="50" charset="-128"/>
              </a:rPr>
              <a:t>検索窓</a:t>
            </a:r>
            <a:endParaRPr lang="en-US" altLang="ja-JP" sz="1100" dirty="0">
              <a:latin typeface="HG丸ｺﾞｼｯｸM-PRO" pitchFamily="50" charset="-128"/>
              <a:ea typeface="HG丸ｺﾞｼｯｸM-PRO" pitchFamily="50" charset="-128"/>
            </a:endParaRPr>
          </a:p>
        </p:txBody>
      </p:sp>
      <p:sp>
        <p:nvSpPr>
          <p:cNvPr id="78" name="Line 39"/>
          <p:cNvSpPr>
            <a:spLocks noChangeShapeType="1"/>
          </p:cNvSpPr>
          <p:nvPr/>
        </p:nvSpPr>
        <p:spPr bwMode="auto">
          <a:xfrm flipH="1">
            <a:off x="4500560" y="1357298"/>
            <a:ext cx="571505" cy="571505"/>
          </a:xfrm>
          <a:prstGeom prst="line">
            <a:avLst/>
          </a:prstGeom>
          <a:noFill/>
          <a:ln w="76200">
            <a:solidFill>
              <a:srgbClr val="000000">
                <a:alpha val="70195"/>
              </a:srgbClr>
            </a:solidFill>
            <a:round/>
            <a:headEnd/>
            <a:tailEnd type="stealth" w="med" len="med"/>
          </a:ln>
        </p:spPr>
        <p:txBody>
          <a:bodyPr wrap="none" anchor="ctr"/>
          <a:lstStyle/>
          <a:p>
            <a:endParaRPr lang="ja-JP" altLang="en-US"/>
          </a:p>
        </p:txBody>
      </p:sp>
      <p:sp>
        <p:nvSpPr>
          <p:cNvPr id="79" name="Line 39"/>
          <p:cNvSpPr>
            <a:spLocks noChangeShapeType="1"/>
          </p:cNvSpPr>
          <p:nvPr/>
        </p:nvSpPr>
        <p:spPr bwMode="auto">
          <a:xfrm>
            <a:off x="4071934" y="1357298"/>
            <a:ext cx="214314" cy="500067"/>
          </a:xfrm>
          <a:prstGeom prst="line">
            <a:avLst/>
          </a:prstGeom>
          <a:noFill/>
          <a:ln w="76200">
            <a:solidFill>
              <a:srgbClr val="000000">
                <a:alpha val="70195"/>
              </a:srgbClr>
            </a:solidFill>
            <a:round/>
            <a:headEnd/>
            <a:tailEnd type="stealth" w="med" len="med"/>
          </a:ln>
        </p:spPr>
        <p:txBody>
          <a:bodyPr wrap="none" anchor="ctr"/>
          <a:lstStyle/>
          <a:p>
            <a:endParaRPr lang="ja-JP" altLang="en-US"/>
          </a:p>
        </p:txBody>
      </p:sp>
      <p:sp>
        <p:nvSpPr>
          <p:cNvPr id="80" name="Line 39"/>
          <p:cNvSpPr>
            <a:spLocks noChangeShapeType="1"/>
          </p:cNvSpPr>
          <p:nvPr/>
        </p:nvSpPr>
        <p:spPr bwMode="auto">
          <a:xfrm>
            <a:off x="2928926" y="1357299"/>
            <a:ext cx="1071570" cy="571504"/>
          </a:xfrm>
          <a:prstGeom prst="line">
            <a:avLst/>
          </a:prstGeom>
          <a:noFill/>
          <a:ln w="76200">
            <a:solidFill>
              <a:srgbClr val="000000">
                <a:alpha val="70195"/>
              </a:srgbClr>
            </a:solidFill>
            <a:round/>
            <a:headEnd/>
            <a:tailEnd type="stealth" w="med" len="med"/>
          </a:ln>
        </p:spPr>
        <p:txBody>
          <a:bodyPr wrap="none" anchor="ctr"/>
          <a:lstStyle/>
          <a:p>
            <a:endParaRPr lang="ja-JP" altLang="en-US"/>
          </a:p>
        </p:txBody>
      </p:sp>
      <p:sp>
        <p:nvSpPr>
          <p:cNvPr id="81" name="AutoShape 9"/>
          <p:cNvSpPr>
            <a:spLocks noChangeArrowheads="1"/>
          </p:cNvSpPr>
          <p:nvPr/>
        </p:nvSpPr>
        <p:spPr bwMode="auto">
          <a:xfrm>
            <a:off x="3929058" y="2786058"/>
            <a:ext cx="863600" cy="507997"/>
          </a:xfrm>
          <a:prstGeom prst="can">
            <a:avLst>
              <a:gd name="adj" fmla="val 27114"/>
            </a:avLst>
          </a:prstGeom>
          <a:gradFill rotWithShape="1">
            <a:gsLst>
              <a:gs pos="0">
                <a:srgbClr val="CC99FF">
                  <a:gamma/>
                  <a:tint val="0"/>
                  <a:invGamma/>
                </a:srgbClr>
              </a:gs>
              <a:gs pos="100000">
                <a:srgbClr val="CC99FF"/>
              </a:gs>
            </a:gsLst>
            <a:path path="rect">
              <a:fillToRect l="50000" t="50000" r="50000" b="50000"/>
            </a:path>
          </a:gradFill>
          <a:ln w="9525">
            <a:solidFill>
              <a:schemeClr val="tx1"/>
            </a:solidFill>
            <a:round/>
            <a:headEnd/>
            <a:tailEnd/>
          </a:ln>
          <a:effectLst>
            <a:outerShdw dist="35921" dir="2700000" algn="ctr" rotWithShape="0">
              <a:schemeClr val="bg2"/>
            </a:outerShdw>
          </a:effectLst>
        </p:spPr>
        <p:txBody>
          <a:bodyPr wrap="none" anchor="ctr"/>
          <a:lstStyle/>
          <a:p>
            <a:pPr>
              <a:defRPr/>
            </a:pPr>
            <a:r>
              <a:rPr lang="ja-JP" altLang="en-US" sz="1100" dirty="0" smtClean="0"/>
              <a:t>統合</a:t>
            </a:r>
            <a:endParaRPr lang="en-US" altLang="ja-JP" sz="1100" dirty="0" smtClean="0"/>
          </a:p>
          <a:p>
            <a:pPr>
              <a:defRPr/>
            </a:pPr>
            <a:r>
              <a:rPr lang="ja-JP" altLang="en-US" sz="1100" dirty="0" smtClean="0"/>
              <a:t>メタデータ</a:t>
            </a:r>
            <a:endParaRPr lang="en-US" altLang="ja-JP" sz="1100" dirty="0" smtClean="0"/>
          </a:p>
          <a:p>
            <a:pPr>
              <a:defRPr/>
            </a:pPr>
            <a:r>
              <a:rPr lang="en-US" altLang="ja-JP" sz="1100" dirty="0" smtClean="0"/>
              <a:t>DB</a:t>
            </a:r>
            <a:endParaRPr lang="ja-JP" altLang="en-US" sz="800" dirty="0"/>
          </a:p>
        </p:txBody>
      </p:sp>
      <p:sp>
        <p:nvSpPr>
          <p:cNvPr id="82" name="Oval 56"/>
          <p:cNvSpPr>
            <a:spLocks noChangeArrowheads="1"/>
          </p:cNvSpPr>
          <p:nvPr/>
        </p:nvSpPr>
        <p:spPr bwMode="auto">
          <a:xfrm>
            <a:off x="3000364" y="2357430"/>
            <a:ext cx="1042987" cy="571504"/>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r>
              <a:rPr lang="ja-JP" altLang="en-US" sz="1050" b="0" dirty="0" smtClean="0">
                <a:latin typeface="HG丸ｺﾞｼｯｸM-PRO" pitchFamily="50" charset="-128"/>
                <a:ea typeface="HG丸ｺﾞｼｯｸM-PRO" pitchFamily="50" charset="-128"/>
              </a:rPr>
              <a:t>検索付加価値</a:t>
            </a:r>
            <a:endParaRPr lang="en-US" altLang="ja-JP" sz="1050" b="0" dirty="0" smtClean="0">
              <a:latin typeface="HG丸ｺﾞｼｯｸM-PRO" pitchFamily="50" charset="-128"/>
              <a:ea typeface="HG丸ｺﾞｼｯｸM-PRO" pitchFamily="50" charset="-128"/>
            </a:endParaRPr>
          </a:p>
          <a:p>
            <a:r>
              <a:rPr lang="ja-JP" altLang="en-US" sz="1050" b="0" dirty="0" smtClean="0">
                <a:latin typeface="HG丸ｺﾞｼｯｸM-PRO" pitchFamily="50" charset="-128"/>
                <a:ea typeface="HG丸ｺﾞｼｯｸM-PRO" pitchFamily="50" charset="-128"/>
              </a:rPr>
              <a:t>サービス</a:t>
            </a:r>
            <a:endParaRPr lang="en-US" altLang="ja-JP" sz="1050" b="0" dirty="0">
              <a:latin typeface="HG丸ｺﾞｼｯｸM-PRO" pitchFamily="50" charset="-128"/>
              <a:ea typeface="HG丸ｺﾞｼｯｸM-PRO" pitchFamily="50" charset="-128"/>
            </a:endParaRPr>
          </a:p>
        </p:txBody>
      </p:sp>
      <p:sp>
        <p:nvSpPr>
          <p:cNvPr id="84" name="Oval 56"/>
          <p:cNvSpPr>
            <a:spLocks noChangeArrowheads="1"/>
          </p:cNvSpPr>
          <p:nvPr/>
        </p:nvSpPr>
        <p:spPr bwMode="auto">
          <a:xfrm>
            <a:off x="3786182" y="1714488"/>
            <a:ext cx="1042987" cy="357190"/>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r>
              <a:rPr lang="ja-JP" altLang="en-US" sz="1050" b="0" dirty="0" smtClean="0">
                <a:latin typeface="HG丸ｺﾞｼｯｸM-PRO" pitchFamily="50" charset="-128"/>
                <a:ea typeface="HG丸ｺﾞｼｯｸM-PRO" pitchFamily="50" charset="-128"/>
              </a:rPr>
              <a:t>情報の選別</a:t>
            </a:r>
            <a:endParaRPr lang="en-US" altLang="ja-JP" sz="1050" b="0" dirty="0">
              <a:latin typeface="HG丸ｺﾞｼｯｸM-PRO" pitchFamily="50" charset="-128"/>
              <a:ea typeface="HG丸ｺﾞｼｯｸM-PRO" pitchFamily="50" charset="-128"/>
            </a:endParaRPr>
          </a:p>
        </p:txBody>
      </p:sp>
      <p:sp>
        <p:nvSpPr>
          <p:cNvPr id="85" name="Oval 56"/>
          <p:cNvSpPr>
            <a:spLocks noChangeArrowheads="1"/>
          </p:cNvSpPr>
          <p:nvPr/>
        </p:nvSpPr>
        <p:spPr bwMode="auto">
          <a:xfrm>
            <a:off x="3000364" y="3071810"/>
            <a:ext cx="1042987" cy="357190"/>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r>
              <a:rPr lang="ja-JP" altLang="en-US" sz="1050" b="0" dirty="0" smtClean="0">
                <a:latin typeface="HG丸ｺﾞｼｯｸM-PRO" pitchFamily="50" charset="-128"/>
                <a:ea typeface="HG丸ｺﾞｼｯｸM-PRO" pitchFamily="50" charset="-128"/>
              </a:rPr>
              <a:t>情報の集合知化</a:t>
            </a:r>
            <a:endParaRPr lang="en-US" altLang="ja-JP" sz="1050" b="0" dirty="0">
              <a:latin typeface="HG丸ｺﾞｼｯｸM-PRO" pitchFamily="50" charset="-128"/>
              <a:ea typeface="HG丸ｺﾞｼｯｸM-PRO" pitchFamily="50" charset="-128"/>
            </a:endParaRPr>
          </a:p>
        </p:txBody>
      </p:sp>
      <p:sp>
        <p:nvSpPr>
          <p:cNvPr id="86" name="Freeform 47"/>
          <p:cNvSpPr>
            <a:spLocks/>
          </p:cNvSpPr>
          <p:nvPr/>
        </p:nvSpPr>
        <p:spPr bwMode="auto">
          <a:xfrm rot="1127363">
            <a:off x="4911775" y="2211136"/>
            <a:ext cx="2758462" cy="633791"/>
          </a:xfrm>
          <a:custGeom>
            <a:avLst/>
            <a:gdLst>
              <a:gd name="T0" fmla="*/ 2147483647 w 2540"/>
              <a:gd name="T1" fmla="*/ 2147483647 h 582"/>
              <a:gd name="T2" fmla="*/ 2147483647 w 2540"/>
              <a:gd name="T3" fmla="*/ 2147483647 h 582"/>
              <a:gd name="T4" fmla="*/ 0 w 2540"/>
              <a:gd name="T5" fmla="*/ 2147483647 h 582"/>
              <a:gd name="T6" fmla="*/ 0 60000 65536"/>
              <a:gd name="T7" fmla="*/ 0 60000 65536"/>
              <a:gd name="T8" fmla="*/ 0 60000 65536"/>
              <a:gd name="T9" fmla="*/ 0 w 2540"/>
              <a:gd name="T10" fmla="*/ 0 h 582"/>
              <a:gd name="T11" fmla="*/ 2540 w 2540"/>
              <a:gd name="T12" fmla="*/ 582 h 582"/>
            </a:gdLst>
            <a:ahLst/>
            <a:cxnLst>
              <a:cxn ang="T6">
                <a:pos x="T0" y="T1"/>
              </a:cxn>
              <a:cxn ang="T7">
                <a:pos x="T2" y="T3"/>
              </a:cxn>
              <a:cxn ang="T8">
                <a:pos x="T4" y="T5"/>
              </a:cxn>
            </a:cxnLst>
            <a:rect l="T9" t="T10" r="T11" b="T12"/>
            <a:pathLst>
              <a:path w="2540" h="582">
                <a:moveTo>
                  <a:pt x="2540" y="355"/>
                </a:moveTo>
                <a:cubicBezTo>
                  <a:pt x="2048" y="177"/>
                  <a:pt x="1557" y="0"/>
                  <a:pt x="1134" y="38"/>
                </a:cubicBezTo>
                <a:cubicBezTo>
                  <a:pt x="711" y="76"/>
                  <a:pt x="355" y="329"/>
                  <a:pt x="0" y="582"/>
                </a:cubicBezTo>
              </a:path>
            </a:pathLst>
          </a:custGeom>
          <a:noFill/>
          <a:ln w="76200">
            <a:solidFill>
              <a:srgbClr val="33CC33"/>
            </a:solidFill>
            <a:round/>
            <a:headEnd/>
            <a:tailEnd type="stealth" w="med" len="lg"/>
          </a:ln>
        </p:spPr>
        <p:txBody>
          <a:bodyPr wrap="none" anchor="ctr"/>
          <a:lstStyle/>
          <a:p>
            <a:endParaRPr lang="ja-JP" altLang="en-US"/>
          </a:p>
        </p:txBody>
      </p:sp>
      <p:sp>
        <p:nvSpPr>
          <p:cNvPr id="87" name="Freeform 47"/>
          <p:cNvSpPr>
            <a:spLocks/>
          </p:cNvSpPr>
          <p:nvPr/>
        </p:nvSpPr>
        <p:spPr bwMode="auto">
          <a:xfrm rot="14792463" flipV="1">
            <a:off x="7947816" y="2276036"/>
            <a:ext cx="834766" cy="259186"/>
          </a:xfrm>
          <a:custGeom>
            <a:avLst/>
            <a:gdLst>
              <a:gd name="T0" fmla="*/ 2147483647 w 2540"/>
              <a:gd name="T1" fmla="*/ 2147483647 h 582"/>
              <a:gd name="T2" fmla="*/ 2147483647 w 2540"/>
              <a:gd name="T3" fmla="*/ 2147483647 h 582"/>
              <a:gd name="T4" fmla="*/ 0 w 2540"/>
              <a:gd name="T5" fmla="*/ 2147483647 h 582"/>
              <a:gd name="T6" fmla="*/ 0 60000 65536"/>
              <a:gd name="T7" fmla="*/ 0 60000 65536"/>
              <a:gd name="T8" fmla="*/ 0 60000 65536"/>
              <a:gd name="T9" fmla="*/ 0 w 2540"/>
              <a:gd name="T10" fmla="*/ 0 h 582"/>
              <a:gd name="T11" fmla="*/ 2540 w 2540"/>
              <a:gd name="T12" fmla="*/ 582 h 582"/>
            </a:gdLst>
            <a:ahLst/>
            <a:cxnLst>
              <a:cxn ang="T6">
                <a:pos x="T0" y="T1"/>
              </a:cxn>
              <a:cxn ang="T7">
                <a:pos x="T2" y="T3"/>
              </a:cxn>
              <a:cxn ang="T8">
                <a:pos x="T4" y="T5"/>
              </a:cxn>
            </a:cxnLst>
            <a:rect l="T9" t="T10" r="T11" b="T12"/>
            <a:pathLst>
              <a:path w="2540" h="582">
                <a:moveTo>
                  <a:pt x="2540" y="355"/>
                </a:moveTo>
                <a:cubicBezTo>
                  <a:pt x="2048" y="177"/>
                  <a:pt x="1557" y="0"/>
                  <a:pt x="1134" y="38"/>
                </a:cubicBezTo>
                <a:cubicBezTo>
                  <a:pt x="711" y="76"/>
                  <a:pt x="355" y="329"/>
                  <a:pt x="0" y="582"/>
                </a:cubicBezTo>
              </a:path>
            </a:pathLst>
          </a:custGeom>
          <a:noFill/>
          <a:ln w="76200">
            <a:solidFill>
              <a:srgbClr val="FF0000"/>
            </a:solidFill>
            <a:round/>
            <a:headEnd/>
            <a:tailEnd type="stealth" w="med" len="lg"/>
          </a:ln>
        </p:spPr>
        <p:txBody>
          <a:bodyPr wrap="none" anchor="ctr"/>
          <a:lstStyle/>
          <a:p>
            <a:endParaRPr lang="ja-JP" altLang="en-US"/>
          </a:p>
        </p:txBody>
      </p:sp>
      <p:sp>
        <p:nvSpPr>
          <p:cNvPr id="72" name="Freeform 47"/>
          <p:cNvSpPr>
            <a:spLocks/>
          </p:cNvSpPr>
          <p:nvPr/>
        </p:nvSpPr>
        <p:spPr bwMode="auto">
          <a:xfrm rot="1172805">
            <a:off x="5576709" y="834818"/>
            <a:ext cx="2067242" cy="383444"/>
          </a:xfrm>
          <a:custGeom>
            <a:avLst/>
            <a:gdLst>
              <a:gd name="T0" fmla="*/ 2147483647 w 2540"/>
              <a:gd name="T1" fmla="*/ 2147483647 h 582"/>
              <a:gd name="T2" fmla="*/ 2147483647 w 2540"/>
              <a:gd name="T3" fmla="*/ 2147483647 h 582"/>
              <a:gd name="T4" fmla="*/ 0 w 2540"/>
              <a:gd name="T5" fmla="*/ 2147483647 h 582"/>
              <a:gd name="T6" fmla="*/ 0 60000 65536"/>
              <a:gd name="T7" fmla="*/ 0 60000 65536"/>
              <a:gd name="T8" fmla="*/ 0 60000 65536"/>
              <a:gd name="T9" fmla="*/ 0 w 2540"/>
              <a:gd name="T10" fmla="*/ 0 h 582"/>
              <a:gd name="T11" fmla="*/ 2540 w 2540"/>
              <a:gd name="T12" fmla="*/ 582 h 582"/>
            </a:gdLst>
            <a:ahLst/>
            <a:cxnLst>
              <a:cxn ang="T6">
                <a:pos x="T0" y="T1"/>
              </a:cxn>
              <a:cxn ang="T7">
                <a:pos x="T2" y="T3"/>
              </a:cxn>
              <a:cxn ang="T8">
                <a:pos x="T4" y="T5"/>
              </a:cxn>
            </a:cxnLst>
            <a:rect l="T9" t="T10" r="T11" b="T12"/>
            <a:pathLst>
              <a:path w="2540" h="582">
                <a:moveTo>
                  <a:pt x="2540" y="355"/>
                </a:moveTo>
                <a:cubicBezTo>
                  <a:pt x="2048" y="177"/>
                  <a:pt x="1557" y="0"/>
                  <a:pt x="1134" y="38"/>
                </a:cubicBezTo>
                <a:cubicBezTo>
                  <a:pt x="711" y="76"/>
                  <a:pt x="355" y="329"/>
                  <a:pt x="0" y="582"/>
                </a:cubicBezTo>
              </a:path>
            </a:pathLst>
          </a:custGeom>
          <a:noFill/>
          <a:ln w="76200">
            <a:solidFill>
              <a:srgbClr val="FF0000"/>
            </a:solidFill>
            <a:round/>
            <a:headEnd/>
            <a:tailEnd type="stealth" w="med" len="lg"/>
          </a:ln>
        </p:spPr>
        <p:txBody>
          <a:bodyPr wrap="none" anchor="ctr"/>
          <a:lstStyle/>
          <a:p>
            <a:endParaRPr lang="ja-JP" altLang="en-US"/>
          </a:p>
        </p:txBody>
      </p:sp>
      <p:sp>
        <p:nvSpPr>
          <p:cNvPr id="76" name="スライド番号プレースホルダ 75"/>
          <p:cNvSpPr>
            <a:spLocks noGrp="1"/>
          </p:cNvSpPr>
          <p:nvPr>
            <p:ph type="sldNum" sz="quarter" idx="15"/>
          </p:nvPr>
        </p:nvSpPr>
        <p:spPr/>
        <p:txBody>
          <a:bodyPr/>
          <a:lstStyle/>
          <a:p>
            <a:pPr>
              <a:defRPr/>
            </a:pPr>
            <a:fld id="{8F9B926E-BC0B-409E-8F4F-491A1AB00D14}" type="slidenum">
              <a:rPr lang="en-US" altLang="ja-JP" smtClean="0"/>
              <a:pPr>
                <a:defRPr/>
              </a:pPr>
              <a:t>27</a:t>
            </a:fld>
            <a:endParaRPr lang="en-US" altLang="ja-JP"/>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フローチャート: 処理 485"/>
          <p:cNvSpPr/>
          <p:nvPr/>
        </p:nvSpPr>
        <p:spPr>
          <a:xfrm>
            <a:off x="7072330" y="2928934"/>
            <a:ext cx="1785950" cy="714380"/>
          </a:xfrm>
          <a:prstGeom prst="flowChartProcess">
            <a:avLst/>
          </a:prstGeom>
          <a:gradFill flip="none" rotWithShape="1">
            <a:gsLst>
              <a:gs pos="0">
                <a:srgbClr val="CC99FF">
                  <a:shade val="30000"/>
                  <a:satMod val="115000"/>
                </a:srgbClr>
              </a:gs>
              <a:gs pos="50000">
                <a:srgbClr val="CC99FF">
                  <a:shade val="67500"/>
                  <a:satMod val="115000"/>
                </a:srgbClr>
              </a:gs>
              <a:gs pos="100000">
                <a:srgbClr val="CC99FF">
                  <a:shade val="100000"/>
                  <a:satMod val="115000"/>
                </a:srgbClr>
              </a:gs>
            </a:gsLst>
            <a:path path="circle">
              <a:fillToRect l="100000" t="100000"/>
            </a:path>
            <a:tileRect r="-100000" b="-100000"/>
          </a:gradFill>
          <a:ln>
            <a:solidFill>
              <a:srgbClr val="00B050"/>
            </a:solidFill>
          </a:ln>
        </p:spPr>
        <p:style>
          <a:lnRef idx="2">
            <a:schemeClr val="accent4"/>
          </a:lnRef>
          <a:fillRef idx="1">
            <a:schemeClr val="lt1"/>
          </a:fillRef>
          <a:effectRef idx="0">
            <a:schemeClr val="accent4"/>
          </a:effectRef>
          <a:fontRef idx="minor">
            <a:schemeClr val="dk1"/>
          </a:fontRef>
        </p:style>
        <p:txBody>
          <a:bodyPr rtlCol="0" anchor="t" anchorCtr="0"/>
          <a:lstStyle/>
          <a:p>
            <a:r>
              <a:rPr kumimoji="1" lang="ja-JP" altLang="en-US" sz="900" b="0" u="sng" dirty="0" smtClean="0">
                <a:latin typeface="HG丸ｺﾞｼｯｸM-PRO" pitchFamily="50" charset="-128"/>
                <a:ea typeface="HG丸ｺﾞｼｯｸM-PRO" pitchFamily="50" charset="-128"/>
              </a:rPr>
              <a:t>外部</a:t>
            </a:r>
            <a:r>
              <a:rPr kumimoji="1" lang="en-US" altLang="ja-JP" sz="900" b="0" u="sng" dirty="0" smtClean="0">
                <a:latin typeface="HG丸ｺﾞｼｯｸM-PRO" pitchFamily="50" charset="-128"/>
                <a:ea typeface="HG丸ｺﾞｼｯｸM-PRO" pitchFamily="50" charset="-128"/>
              </a:rPr>
              <a:t>Web</a:t>
            </a:r>
            <a:r>
              <a:rPr kumimoji="1" lang="ja-JP" altLang="en-US" sz="900" b="0" u="sng" dirty="0" smtClean="0">
                <a:latin typeface="HG丸ｺﾞｼｯｸM-PRO" pitchFamily="50" charset="-128"/>
                <a:ea typeface="HG丸ｺﾞｼｯｸM-PRO" pitchFamily="50" charset="-128"/>
              </a:rPr>
              <a:t>サービス</a:t>
            </a:r>
            <a:endParaRPr kumimoji="1" lang="ja-JP" altLang="en-US" sz="900" b="0" u="sng" dirty="0">
              <a:latin typeface="HG丸ｺﾞｼｯｸM-PRO" pitchFamily="50" charset="-128"/>
              <a:ea typeface="HG丸ｺﾞｼｯｸM-PRO" pitchFamily="50" charset="-128"/>
            </a:endParaRPr>
          </a:p>
        </p:txBody>
      </p:sp>
      <p:sp>
        <p:nvSpPr>
          <p:cNvPr id="302" name="フローチャート: 処理 301"/>
          <p:cNvSpPr/>
          <p:nvPr/>
        </p:nvSpPr>
        <p:spPr>
          <a:xfrm>
            <a:off x="214282" y="642918"/>
            <a:ext cx="2214578" cy="1143008"/>
          </a:xfrm>
          <a:prstGeom prst="flowChartProcess">
            <a:avLst/>
          </a:prstGeom>
          <a:gradFill flip="none" rotWithShape="1">
            <a:gsLst>
              <a:gs pos="0">
                <a:srgbClr val="CC99FF">
                  <a:shade val="30000"/>
                  <a:satMod val="115000"/>
                </a:srgbClr>
              </a:gs>
              <a:gs pos="50000">
                <a:srgbClr val="CC99FF">
                  <a:shade val="67500"/>
                  <a:satMod val="115000"/>
                </a:srgbClr>
              </a:gs>
              <a:gs pos="100000">
                <a:srgbClr val="CC99FF">
                  <a:shade val="100000"/>
                  <a:satMod val="115000"/>
                </a:srgbClr>
              </a:gs>
            </a:gsLst>
            <a:path path="circle">
              <a:fillToRect l="100000" t="100000"/>
            </a:path>
            <a:tileRect r="-100000" b="-100000"/>
          </a:gradFill>
          <a:ln>
            <a:solidFill>
              <a:srgbClr val="00B050"/>
            </a:solidFill>
          </a:ln>
        </p:spPr>
        <p:style>
          <a:lnRef idx="2">
            <a:schemeClr val="accent4"/>
          </a:lnRef>
          <a:fillRef idx="1">
            <a:schemeClr val="lt1"/>
          </a:fillRef>
          <a:effectRef idx="0">
            <a:schemeClr val="accent4"/>
          </a:effectRef>
          <a:fontRef idx="minor">
            <a:schemeClr val="dk1"/>
          </a:fontRef>
        </p:style>
        <p:txBody>
          <a:bodyPr rtlCol="0" anchor="t" anchorCtr="0"/>
          <a:lstStyle/>
          <a:p>
            <a:r>
              <a:rPr kumimoji="1" lang="ja-JP" altLang="en-US" sz="900" b="0" u="sng" dirty="0" smtClean="0">
                <a:latin typeface="HG丸ｺﾞｼｯｸM-PRO" pitchFamily="50" charset="-128"/>
                <a:ea typeface="HG丸ｺﾞｼｯｸM-PRO" pitchFamily="50" charset="-128"/>
              </a:rPr>
              <a:t>外部</a:t>
            </a:r>
            <a:r>
              <a:rPr kumimoji="1" lang="en-US" altLang="ja-JP" sz="900" b="0" u="sng" dirty="0" smtClean="0">
                <a:latin typeface="HG丸ｺﾞｼｯｸM-PRO" pitchFamily="50" charset="-128"/>
                <a:ea typeface="HG丸ｺﾞｼｯｸM-PRO" pitchFamily="50" charset="-128"/>
              </a:rPr>
              <a:t>Web</a:t>
            </a:r>
            <a:r>
              <a:rPr kumimoji="1" lang="ja-JP" altLang="en-US" sz="900" b="0" u="sng" dirty="0" smtClean="0">
                <a:latin typeface="HG丸ｺﾞｼｯｸM-PRO" pitchFamily="50" charset="-128"/>
                <a:ea typeface="HG丸ｺﾞｼｯｸM-PRO" pitchFamily="50" charset="-128"/>
              </a:rPr>
              <a:t>サービス</a:t>
            </a:r>
            <a:endParaRPr kumimoji="1" lang="ja-JP" altLang="en-US" sz="900" b="0" u="sng" dirty="0">
              <a:latin typeface="HG丸ｺﾞｼｯｸM-PRO" pitchFamily="50" charset="-128"/>
              <a:ea typeface="HG丸ｺﾞｼｯｸM-PRO" pitchFamily="50" charset="-128"/>
            </a:endParaRPr>
          </a:p>
        </p:txBody>
      </p:sp>
      <p:sp>
        <p:nvSpPr>
          <p:cNvPr id="206" name="フローチャート: 処理 205"/>
          <p:cNvSpPr/>
          <p:nvPr/>
        </p:nvSpPr>
        <p:spPr>
          <a:xfrm>
            <a:off x="1357290" y="3071810"/>
            <a:ext cx="4357718" cy="1643074"/>
          </a:xfrm>
          <a:prstGeom prst="flowChartProcess">
            <a:avLst/>
          </a:prstGeom>
          <a:gradFill flip="none" rotWithShape="1">
            <a:gsLst>
              <a:gs pos="0">
                <a:srgbClr val="99CCFF">
                  <a:shade val="30000"/>
                  <a:satMod val="115000"/>
                </a:srgbClr>
              </a:gs>
              <a:gs pos="50000">
                <a:srgbClr val="99CCFF">
                  <a:shade val="67500"/>
                  <a:satMod val="115000"/>
                </a:srgbClr>
              </a:gs>
              <a:gs pos="100000">
                <a:srgbClr val="99CCFF">
                  <a:shade val="100000"/>
                  <a:satMod val="115000"/>
                </a:srgbClr>
              </a:gs>
            </a:gsLst>
            <a:path path="circle">
              <a:fillToRect l="100000" t="100000"/>
            </a:path>
            <a:tileRect r="-100000" b="-100000"/>
          </a:gradFill>
          <a:ln>
            <a:solidFill>
              <a:srgbClr val="00B050"/>
            </a:solidFill>
          </a:ln>
        </p:spPr>
        <p:style>
          <a:lnRef idx="2">
            <a:schemeClr val="accent4"/>
          </a:lnRef>
          <a:fillRef idx="1">
            <a:schemeClr val="lt1"/>
          </a:fillRef>
          <a:effectRef idx="0">
            <a:schemeClr val="accent4"/>
          </a:effectRef>
          <a:fontRef idx="minor">
            <a:schemeClr val="dk1"/>
          </a:fontRef>
        </p:style>
        <p:txBody>
          <a:bodyPr rtlCol="0" anchor="t" anchorCtr="0"/>
          <a:lstStyle/>
          <a:p>
            <a:endParaRPr kumimoji="1" lang="en-US" altLang="ja-JP" sz="900" b="0" dirty="0" smtClean="0">
              <a:latin typeface="HG丸ｺﾞｼｯｸM-PRO" pitchFamily="50" charset="-128"/>
              <a:ea typeface="HG丸ｺﾞｼｯｸM-PRO" pitchFamily="50" charset="-128"/>
            </a:endParaRPr>
          </a:p>
          <a:p>
            <a:r>
              <a:rPr kumimoji="1" lang="ja-JP" altLang="en-US" sz="900" b="0" dirty="0" smtClean="0">
                <a:latin typeface="HG丸ｺﾞｼｯｸM-PRO" pitchFamily="50" charset="-128"/>
                <a:ea typeface="HG丸ｺﾞｼｯｸM-PRO" pitchFamily="50" charset="-128"/>
              </a:rPr>
              <a:t>データ管理機能</a:t>
            </a:r>
            <a:endParaRPr kumimoji="1" lang="ja-JP" altLang="en-US" sz="900" b="0" dirty="0">
              <a:latin typeface="HG丸ｺﾞｼｯｸM-PRO" pitchFamily="50" charset="-128"/>
              <a:ea typeface="HG丸ｺﾞｼｯｸM-PRO" pitchFamily="50" charset="-128"/>
            </a:endParaRPr>
          </a:p>
        </p:txBody>
      </p:sp>
      <p:sp>
        <p:nvSpPr>
          <p:cNvPr id="203" name="フローチャート: 処理 202"/>
          <p:cNvSpPr/>
          <p:nvPr/>
        </p:nvSpPr>
        <p:spPr>
          <a:xfrm>
            <a:off x="4286248" y="3143248"/>
            <a:ext cx="1285884" cy="50006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b="0" dirty="0">
              <a:latin typeface="HG丸ｺﾞｼｯｸM-PRO" pitchFamily="50" charset="-128"/>
              <a:ea typeface="HG丸ｺﾞｼｯｸM-PRO" pitchFamily="50" charset="-128"/>
            </a:endParaRPr>
          </a:p>
        </p:txBody>
      </p:sp>
      <p:sp>
        <p:nvSpPr>
          <p:cNvPr id="191" name="フローチャート: 処理 190"/>
          <p:cNvSpPr/>
          <p:nvPr/>
        </p:nvSpPr>
        <p:spPr>
          <a:xfrm>
            <a:off x="4857752" y="3714752"/>
            <a:ext cx="714380" cy="8572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b="0" dirty="0">
              <a:latin typeface="HG丸ｺﾞｼｯｸM-PRO" pitchFamily="50" charset="-128"/>
              <a:ea typeface="HG丸ｺﾞｼｯｸM-PRO" pitchFamily="50" charset="-128"/>
            </a:endParaRPr>
          </a:p>
        </p:txBody>
      </p:sp>
      <p:sp>
        <p:nvSpPr>
          <p:cNvPr id="204" name="フローチャート : 端子 203"/>
          <p:cNvSpPr/>
          <p:nvPr/>
        </p:nvSpPr>
        <p:spPr>
          <a:xfrm>
            <a:off x="7215206" y="3143248"/>
            <a:ext cx="857224" cy="428628"/>
          </a:xfrm>
          <a:prstGeom prst="flowChartTerminator">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endParaRPr kumimoji="1" lang="en-US" altLang="ja-JP" sz="1000" b="0" dirty="0" smtClean="0">
              <a:latin typeface="HG丸ｺﾞｼｯｸM-PRO" pitchFamily="50" charset="-128"/>
              <a:ea typeface="HG丸ｺﾞｼｯｸM-PRO" pitchFamily="50" charset="-128"/>
            </a:endParaRPr>
          </a:p>
        </p:txBody>
      </p:sp>
      <p:sp>
        <p:nvSpPr>
          <p:cNvPr id="116" name="フローチャート : 端子 115"/>
          <p:cNvSpPr/>
          <p:nvPr/>
        </p:nvSpPr>
        <p:spPr>
          <a:xfrm>
            <a:off x="2000232" y="2857496"/>
            <a:ext cx="1000132" cy="285752"/>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r>
              <a:rPr kumimoji="1" lang="en-US" altLang="ja-JP" sz="800" b="0" dirty="0" smtClean="0">
                <a:latin typeface="HG丸ｺﾞｼｯｸM-PRO" pitchFamily="50" charset="-128"/>
                <a:ea typeface="HG丸ｺﾞｼｯｸM-PRO" pitchFamily="50" charset="-128"/>
              </a:rPr>
              <a:t>SRU/SOAP</a:t>
            </a:r>
          </a:p>
        </p:txBody>
      </p:sp>
      <p:sp>
        <p:nvSpPr>
          <p:cNvPr id="163" name="フローチャート: 処理 162"/>
          <p:cNvSpPr/>
          <p:nvPr/>
        </p:nvSpPr>
        <p:spPr>
          <a:xfrm>
            <a:off x="2643174" y="571480"/>
            <a:ext cx="4071966" cy="1071570"/>
          </a:xfrm>
          <a:prstGeom prst="flowChartProcess">
            <a:avLst/>
          </a:prstGeom>
          <a:gradFill flip="none" rotWithShape="1">
            <a:gsLst>
              <a:gs pos="0">
                <a:srgbClr val="CCFFCC">
                  <a:shade val="30000"/>
                  <a:satMod val="115000"/>
                </a:srgbClr>
              </a:gs>
              <a:gs pos="50000">
                <a:srgbClr val="CCFFCC">
                  <a:shade val="67500"/>
                  <a:satMod val="115000"/>
                </a:srgbClr>
              </a:gs>
              <a:gs pos="100000">
                <a:srgbClr val="CCFFCC">
                  <a:shade val="100000"/>
                  <a:satMod val="115000"/>
                </a:srgbClr>
              </a:gs>
            </a:gsLst>
            <a:path path="circle">
              <a:fillToRect l="100000" t="100000"/>
            </a:path>
            <a:tileRect r="-100000" b="-100000"/>
          </a:gradFill>
          <a:ln>
            <a:solidFill>
              <a:srgbClr val="00B050"/>
            </a:solidFill>
          </a:ln>
        </p:spPr>
        <p:style>
          <a:lnRef idx="2">
            <a:schemeClr val="accent4"/>
          </a:lnRef>
          <a:fillRef idx="1">
            <a:schemeClr val="lt1"/>
          </a:fillRef>
          <a:effectRef idx="0">
            <a:schemeClr val="accent4"/>
          </a:effectRef>
          <a:fontRef idx="minor">
            <a:schemeClr val="dk1"/>
          </a:fontRef>
        </p:style>
        <p:txBody>
          <a:bodyPr rtlCol="0" anchor="t" anchorCtr="0"/>
          <a:lstStyle/>
          <a:p>
            <a:r>
              <a:rPr kumimoji="1" lang="en-US" altLang="ja-JP" sz="900" b="0" dirty="0" smtClean="0">
                <a:latin typeface="HG丸ｺﾞｼｯｸM-PRO" pitchFamily="50" charset="-128"/>
                <a:ea typeface="HG丸ｺﾞｼｯｸM-PRO" pitchFamily="50" charset="-128"/>
              </a:rPr>
              <a:t>NDL</a:t>
            </a:r>
            <a:r>
              <a:rPr kumimoji="1" lang="ja-JP" altLang="en-US" sz="900" b="0" dirty="0" smtClean="0">
                <a:latin typeface="HG丸ｺﾞｼｯｸM-PRO" pitchFamily="50" charset="-128"/>
                <a:ea typeface="HG丸ｺﾞｼｯｸM-PRO" pitchFamily="50" charset="-128"/>
              </a:rPr>
              <a:t>　</a:t>
            </a:r>
            <a:r>
              <a:rPr kumimoji="1" lang="en-US" altLang="ja-JP" sz="900" b="0" dirty="0" smtClean="0">
                <a:latin typeface="HG丸ｺﾞｼｯｸM-PRO" pitchFamily="50" charset="-128"/>
                <a:ea typeface="HG丸ｺﾞｼｯｸM-PRO" pitchFamily="50" charset="-128"/>
              </a:rPr>
              <a:t>GUI</a:t>
            </a:r>
            <a:r>
              <a:rPr kumimoji="1" lang="ja-JP" altLang="en-US" sz="900" b="0" dirty="0" smtClean="0">
                <a:latin typeface="HG丸ｺﾞｼｯｸM-PRO" pitchFamily="50" charset="-128"/>
                <a:ea typeface="HG丸ｺﾞｼｯｸM-PRO" pitchFamily="50" charset="-128"/>
              </a:rPr>
              <a:t>サービス</a:t>
            </a:r>
            <a:endParaRPr kumimoji="1" lang="ja-JP" altLang="en-US" sz="900" b="0" dirty="0">
              <a:latin typeface="HG丸ｺﾞｼｯｸM-PRO" pitchFamily="50" charset="-128"/>
              <a:ea typeface="HG丸ｺﾞｼｯｸM-PRO" pitchFamily="50" charset="-128"/>
            </a:endParaRPr>
          </a:p>
        </p:txBody>
      </p:sp>
      <p:sp>
        <p:nvSpPr>
          <p:cNvPr id="46" name="フローチャート: 処理 45"/>
          <p:cNvSpPr/>
          <p:nvPr/>
        </p:nvSpPr>
        <p:spPr>
          <a:xfrm>
            <a:off x="1357290" y="4786322"/>
            <a:ext cx="4357718" cy="928694"/>
          </a:xfrm>
          <a:prstGeom prst="flowChartProcess">
            <a:avLst/>
          </a:prstGeom>
          <a:gradFill flip="none" rotWithShape="1">
            <a:gsLst>
              <a:gs pos="0">
                <a:srgbClr val="99CCFF">
                  <a:shade val="30000"/>
                  <a:satMod val="115000"/>
                </a:srgbClr>
              </a:gs>
              <a:gs pos="50000">
                <a:srgbClr val="99CCFF">
                  <a:shade val="67500"/>
                  <a:satMod val="115000"/>
                </a:srgbClr>
              </a:gs>
              <a:gs pos="100000">
                <a:srgbClr val="99CCFF">
                  <a:shade val="100000"/>
                  <a:satMod val="115000"/>
                </a:srgbClr>
              </a:gs>
            </a:gsLst>
            <a:path path="circle">
              <a:fillToRect l="100000" t="100000"/>
            </a:path>
            <a:tileRect r="-100000" b="-100000"/>
          </a:gradFill>
          <a:ln>
            <a:solidFill>
              <a:srgbClr val="00B050"/>
            </a:solidFill>
          </a:ln>
        </p:spPr>
        <p:style>
          <a:lnRef idx="2">
            <a:schemeClr val="accent4"/>
          </a:lnRef>
          <a:fillRef idx="1">
            <a:schemeClr val="lt1"/>
          </a:fillRef>
          <a:effectRef idx="0">
            <a:schemeClr val="accent4"/>
          </a:effectRef>
          <a:fontRef idx="minor">
            <a:schemeClr val="dk1"/>
          </a:fontRef>
        </p:style>
        <p:txBody>
          <a:bodyPr rtlCol="0" anchor="t" anchorCtr="0"/>
          <a:lstStyle/>
          <a:p>
            <a:r>
              <a:rPr kumimoji="1" lang="ja-JP" altLang="en-US" sz="900" b="0" dirty="0" smtClean="0">
                <a:latin typeface="HG丸ｺﾞｼｯｸM-PRO" pitchFamily="50" charset="-128"/>
                <a:ea typeface="HG丸ｺﾞｼｯｸM-PRO" pitchFamily="50" charset="-128"/>
              </a:rPr>
              <a:t>収集機能</a:t>
            </a:r>
            <a:endParaRPr kumimoji="1" lang="ja-JP" altLang="en-US" sz="900" b="0" dirty="0">
              <a:latin typeface="HG丸ｺﾞｼｯｸM-PRO" pitchFamily="50" charset="-128"/>
              <a:ea typeface="HG丸ｺﾞｼｯｸM-PRO" pitchFamily="50" charset="-128"/>
            </a:endParaRPr>
          </a:p>
        </p:txBody>
      </p:sp>
      <p:sp>
        <p:nvSpPr>
          <p:cNvPr id="45" name="フローチャート: 処理 44"/>
          <p:cNvSpPr/>
          <p:nvPr/>
        </p:nvSpPr>
        <p:spPr>
          <a:xfrm>
            <a:off x="6357950" y="3714752"/>
            <a:ext cx="2428892" cy="1571636"/>
          </a:xfrm>
          <a:prstGeom prst="flowChartProcess">
            <a:avLst/>
          </a:prstGeom>
          <a:gradFill flip="none" rotWithShape="1">
            <a:gsLst>
              <a:gs pos="0">
                <a:srgbClr val="99CCFF">
                  <a:shade val="30000"/>
                  <a:satMod val="115000"/>
                </a:srgbClr>
              </a:gs>
              <a:gs pos="50000">
                <a:srgbClr val="99CCFF">
                  <a:shade val="67500"/>
                  <a:satMod val="115000"/>
                </a:srgbClr>
              </a:gs>
              <a:gs pos="100000">
                <a:srgbClr val="99CCFF">
                  <a:shade val="100000"/>
                  <a:satMod val="115000"/>
                </a:srgbClr>
              </a:gs>
            </a:gsLst>
            <a:path path="circle">
              <a:fillToRect l="100000" t="100000"/>
            </a:path>
            <a:tileRect r="-100000" b="-100000"/>
          </a:gradFill>
          <a:ln>
            <a:solidFill>
              <a:srgbClr val="00B050"/>
            </a:solidFill>
          </a:ln>
        </p:spPr>
        <p:style>
          <a:lnRef idx="2">
            <a:schemeClr val="accent4"/>
          </a:lnRef>
          <a:fillRef idx="1">
            <a:schemeClr val="lt1"/>
          </a:fillRef>
          <a:effectRef idx="0">
            <a:schemeClr val="accent4"/>
          </a:effectRef>
          <a:fontRef idx="minor">
            <a:schemeClr val="dk1"/>
          </a:fontRef>
        </p:style>
        <p:txBody>
          <a:bodyPr rtlCol="0" anchor="t" anchorCtr="0"/>
          <a:lstStyle/>
          <a:p>
            <a:r>
              <a:rPr kumimoji="1" lang="ja-JP" altLang="en-US" sz="900" b="0" dirty="0" smtClean="0">
                <a:latin typeface="HG丸ｺﾞｼｯｸM-PRO" pitchFamily="50" charset="-128"/>
                <a:ea typeface="HG丸ｺﾞｼｯｸM-PRO" pitchFamily="50" charset="-128"/>
              </a:rPr>
              <a:t>組織化機能</a:t>
            </a:r>
            <a:endParaRPr kumimoji="1" lang="ja-JP" altLang="en-US" sz="900" b="0" dirty="0">
              <a:latin typeface="HG丸ｺﾞｼｯｸM-PRO" pitchFamily="50" charset="-128"/>
              <a:ea typeface="HG丸ｺﾞｼｯｸM-PRO" pitchFamily="50" charset="-128"/>
            </a:endParaRPr>
          </a:p>
        </p:txBody>
      </p:sp>
      <p:sp>
        <p:nvSpPr>
          <p:cNvPr id="37" name="フローチャート: 処理 36"/>
          <p:cNvSpPr/>
          <p:nvPr/>
        </p:nvSpPr>
        <p:spPr>
          <a:xfrm>
            <a:off x="642910" y="2000240"/>
            <a:ext cx="6572296" cy="857256"/>
          </a:xfrm>
          <a:prstGeom prst="flowChartProcess">
            <a:avLst/>
          </a:prstGeom>
          <a:gradFill flip="none" rotWithShape="1">
            <a:gsLst>
              <a:gs pos="0">
                <a:srgbClr val="CCFFCC">
                  <a:shade val="30000"/>
                  <a:satMod val="115000"/>
                </a:srgbClr>
              </a:gs>
              <a:gs pos="50000">
                <a:srgbClr val="CCFFCC">
                  <a:shade val="67500"/>
                  <a:satMod val="115000"/>
                </a:srgbClr>
              </a:gs>
              <a:gs pos="100000">
                <a:srgbClr val="CCFFCC">
                  <a:shade val="100000"/>
                  <a:satMod val="115000"/>
                </a:srgbClr>
              </a:gs>
            </a:gsLst>
            <a:path path="circle">
              <a:fillToRect l="100000" t="100000"/>
            </a:path>
            <a:tileRect r="-100000" b="-100000"/>
          </a:gradFill>
          <a:ln>
            <a:solidFill>
              <a:srgbClr val="00B050"/>
            </a:solidFill>
          </a:ln>
        </p:spPr>
        <p:style>
          <a:lnRef idx="2">
            <a:schemeClr val="accent4"/>
          </a:lnRef>
          <a:fillRef idx="1">
            <a:schemeClr val="lt1"/>
          </a:fillRef>
          <a:effectRef idx="0">
            <a:schemeClr val="accent4"/>
          </a:effectRef>
          <a:fontRef idx="minor">
            <a:schemeClr val="dk1"/>
          </a:fontRef>
        </p:style>
        <p:txBody>
          <a:bodyPr rtlCol="0" anchor="t" anchorCtr="0"/>
          <a:lstStyle/>
          <a:p>
            <a:endParaRPr kumimoji="1" lang="en-US" altLang="ja-JP" sz="900" b="0" dirty="0" smtClean="0">
              <a:latin typeface="HG丸ｺﾞｼｯｸM-PRO" pitchFamily="50" charset="-128"/>
              <a:ea typeface="HG丸ｺﾞｼｯｸM-PRO" pitchFamily="50" charset="-128"/>
            </a:endParaRPr>
          </a:p>
          <a:p>
            <a:r>
              <a:rPr kumimoji="1" lang="ja-JP" altLang="en-US" sz="900" b="0" dirty="0" smtClean="0">
                <a:latin typeface="HG丸ｺﾞｼｯｸM-PRO" pitchFamily="50" charset="-128"/>
                <a:ea typeface="HG丸ｺﾞｼｯｸM-PRO" pitchFamily="50" charset="-128"/>
              </a:rPr>
              <a:t>検索付加価値サービス</a:t>
            </a:r>
            <a:endParaRPr kumimoji="1" lang="ja-JP" altLang="en-US" sz="900" b="0" dirty="0">
              <a:latin typeface="HG丸ｺﾞｼｯｸM-PRO" pitchFamily="50" charset="-128"/>
              <a:ea typeface="HG丸ｺﾞｼｯｸM-PRO" pitchFamily="50" charset="-128"/>
            </a:endParaRPr>
          </a:p>
        </p:txBody>
      </p:sp>
      <p:sp>
        <p:nvSpPr>
          <p:cNvPr id="41" name="フローチャート : 端子 40"/>
          <p:cNvSpPr/>
          <p:nvPr/>
        </p:nvSpPr>
        <p:spPr>
          <a:xfrm>
            <a:off x="4714876" y="5429264"/>
            <a:ext cx="1000132" cy="214314"/>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rmAutofit fontScale="55000" lnSpcReduction="20000"/>
          </a:bodyPr>
          <a:lstStyle/>
          <a:p>
            <a:pPr algn="ctr"/>
            <a:r>
              <a:rPr kumimoji="1" lang="ja-JP" altLang="en-US" sz="800" b="0" dirty="0" smtClean="0">
                <a:latin typeface="HG丸ｺﾞｼｯｸM-PRO" pitchFamily="50" charset="-128"/>
                <a:ea typeface="HG丸ｺﾞｼｯｸM-PRO" pitchFamily="50" charset="-128"/>
              </a:rPr>
              <a:t>収集用</a:t>
            </a:r>
            <a:r>
              <a:rPr kumimoji="1" lang="en-US" altLang="ja-JP" sz="800" b="0" dirty="0" smtClean="0">
                <a:latin typeface="HG丸ｺﾞｼｯｸM-PRO" pitchFamily="50" charset="-128"/>
                <a:ea typeface="HG丸ｺﾞｼｯｸM-PRO" pitchFamily="50" charset="-128"/>
              </a:rPr>
              <a:t>API</a:t>
            </a:r>
          </a:p>
        </p:txBody>
      </p:sp>
      <p:sp>
        <p:nvSpPr>
          <p:cNvPr id="40" name="フローチャート : 端子 39"/>
          <p:cNvSpPr/>
          <p:nvPr/>
        </p:nvSpPr>
        <p:spPr>
          <a:xfrm>
            <a:off x="4643438" y="5500702"/>
            <a:ext cx="1000132" cy="214314"/>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rmAutofit fontScale="55000" lnSpcReduction="20000"/>
          </a:bodyPr>
          <a:lstStyle/>
          <a:p>
            <a:pPr algn="ctr"/>
            <a:r>
              <a:rPr kumimoji="1" lang="ja-JP" altLang="en-US" sz="800" b="0" dirty="0" smtClean="0">
                <a:latin typeface="HG丸ｺﾞｼｯｸM-PRO" pitchFamily="50" charset="-128"/>
                <a:ea typeface="HG丸ｺﾞｼｯｸM-PRO" pitchFamily="50" charset="-128"/>
              </a:rPr>
              <a:t>収集用</a:t>
            </a:r>
            <a:r>
              <a:rPr kumimoji="1" lang="en-US" altLang="ja-JP" sz="800" b="0" dirty="0" smtClean="0">
                <a:latin typeface="HG丸ｺﾞｼｯｸM-PRO" pitchFamily="50" charset="-128"/>
                <a:ea typeface="HG丸ｺﾞｼｯｸM-PRO" pitchFamily="50" charset="-128"/>
              </a:rPr>
              <a:t>API</a:t>
            </a:r>
          </a:p>
        </p:txBody>
      </p:sp>
      <p:sp>
        <p:nvSpPr>
          <p:cNvPr id="39" name="フローチャート : 端子 38"/>
          <p:cNvSpPr/>
          <p:nvPr/>
        </p:nvSpPr>
        <p:spPr>
          <a:xfrm>
            <a:off x="4143372" y="1857364"/>
            <a:ext cx="1000132" cy="285752"/>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rmAutofit lnSpcReduction="10000"/>
          </a:bodyPr>
          <a:lstStyle/>
          <a:p>
            <a:pPr algn="ctr"/>
            <a:r>
              <a:rPr kumimoji="1" lang="en-US" altLang="ja-JP" sz="800" b="0" dirty="0" smtClean="0">
                <a:latin typeface="HG丸ｺﾞｼｯｸM-PRO" pitchFamily="50" charset="-128"/>
                <a:ea typeface="HG丸ｺﾞｼｯｸM-PRO" pitchFamily="50" charset="-128"/>
              </a:rPr>
              <a:t>SRU/SOAP</a:t>
            </a:r>
          </a:p>
        </p:txBody>
      </p:sp>
      <p:sp>
        <p:nvSpPr>
          <p:cNvPr id="38" name="フローチャート : 端子 37"/>
          <p:cNvSpPr/>
          <p:nvPr/>
        </p:nvSpPr>
        <p:spPr>
          <a:xfrm>
            <a:off x="6429388" y="1785926"/>
            <a:ext cx="1000132" cy="285752"/>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r>
              <a:rPr kumimoji="1" lang="en-US" altLang="ja-JP" sz="700" b="0" dirty="0" smtClean="0">
                <a:latin typeface="HG丸ｺﾞｼｯｸM-PRO" pitchFamily="50" charset="-128"/>
                <a:ea typeface="HG丸ｺﾞｼｯｸM-PRO" pitchFamily="50" charset="-128"/>
              </a:rPr>
              <a:t>Web</a:t>
            </a:r>
            <a:r>
              <a:rPr kumimoji="1" lang="ja-JP" altLang="en-US" sz="700" b="0" dirty="0" smtClean="0">
                <a:latin typeface="HG丸ｺﾞｼｯｸM-PRO" pitchFamily="50" charset="-128"/>
                <a:ea typeface="HG丸ｺﾞｼｯｸM-PRO" pitchFamily="50" charset="-128"/>
              </a:rPr>
              <a:t>サービス</a:t>
            </a:r>
            <a:endParaRPr kumimoji="1" lang="en-US" altLang="ja-JP" sz="700" b="0" dirty="0" smtClean="0">
              <a:latin typeface="HG丸ｺﾞｼｯｸM-PRO" pitchFamily="50" charset="-128"/>
              <a:ea typeface="HG丸ｺﾞｼｯｸM-PRO" pitchFamily="50" charset="-128"/>
            </a:endParaRPr>
          </a:p>
          <a:p>
            <a:pPr algn="ctr"/>
            <a:r>
              <a:rPr kumimoji="1" lang="en-US" altLang="ja-JP" sz="700" b="0" dirty="0" smtClean="0">
                <a:latin typeface="HG丸ｺﾞｼｯｸM-PRO" pitchFamily="50" charset="-128"/>
                <a:ea typeface="HG丸ｺﾞｼｯｸM-PRO" pitchFamily="50" charset="-128"/>
              </a:rPr>
              <a:t>API</a:t>
            </a:r>
          </a:p>
        </p:txBody>
      </p:sp>
      <p:sp>
        <p:nvSpPr>
          <p:cNvPr id="31" name="フローチャート: 処理 30"/>
          <p:cNvSpPr/>
          <p:nvPr/>
        </p:nvSpPr>
        <p:spPr>
          <a:xfrm>
            <a:off x="2643174" y="6286520"/>
            <a:ext cx="928694" cy="357190"/>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900" b="0" dirty="0" smtClean="0">
                <a:latin typeface="HG丸ｺﾞｼｯｸM-PRO" pitchFamily="50" charset="-128"/>
                <a:ea typeface="HG丸ｺﾞｼｯｸM-PRO" pitchFamily="50" charset="-128"/>
              </a:rPr>
              <a:t>県域横断検索</a:t>
            </a:r>
            <a:endParaRPr kumimoji="1" lang="en-US" altLang="ja-JP" sz="900" b="0" dirty="0" smtClean="0">
              <a:latin typeface="HG丸ｺﾞｼｯｸM-PRO" pitchFamily="50" charset="-128"/>
              <a:ea typeface="HG丸ｺﾞｼｯｸM-PRO" pitchFamily="50" charset="-128"/>
            </a:endParaRPr>
          </a:p>
          <a:p>
            <a:pPr algn="ctr"/>
            <a:r>
              <a:rPr kumimoji="1" lang="ja-JP" altLang="en-US" sz="900" b="0" dirty="0" smtClean="0">
                <a:latin typeface="HG丸ｺﾞｼｯｸM-PRO" pitchFamily="50" charset="-128"/>
                <a:ea typeface="HG丸ｺﾞｼｯｸM-PRO" pitchFamily="50" charset="-128"/>
              </a:rPr>
              <a:t>参加図書館</a:t>
            </a:r>
            <a:endParaRPr kumimoji="1" lang="en-US" altLang="ja-JP" sz="900" b="0" dirty="0" smtClean="0">
              <a:latin typeface="HG丸ｺﾞｼｯｸM-PRO" pitchFamily="50" charset="-128"/>
              <a:ea typeface="HG丸ｺﾞｼｯｸM-PRO" pitchFamily="50" charset="-128"/>
            </a:endParaRPr>
          </a:p>
          <a:p>
            <a:pPr algn="ctr"/>
            <a:r>
              <a:rPr kumimoji="1" lang="ja-JP" altLang="en-US" sz="700" b="0" dirty="0" smtClean="0">
                <a:latin typeface="HG丸ｺﾞｼｯｸM-PRO" pitchFamily="50" charset="-128"/>
                <a:ea typeface="HG丸ｺﾞｼｯｸM-PRO" pitchFamily="50" charset="-128"/>
              </a:rPr>
              <a:t>（岡山県立図書館）</a:t>
            </a:r>
            <a:endParaRPr kumimoji="1" lang="ja-JP" altLang="en-US" sz="700" b="0" dirty="0">
              <a:latin typeface="HG丸ｺﾞｼｯｸM-PRO" pitchFamily="50" charset="-128"/>
              <a:ea typeface="HG丸ｺﾞｼｯｸM-PRO" pitchFamily="50" charset="-128"/>
            </a:endParaRPr>
          </a:p>
        </p:txBody>
      </p:sp>
      <p:sp>
        <p:nvSpPr>
          <p:cNvPr id="18" name="フローチャート: 処理 17"/>
          <p:cNvSpPr/>
          <p:nvPr/>
        </p:nvSpPr>
        <p:spPr>
          <a:xfrm>
            <a:off x="3571868" y="3714752"/>
            <a:ext cx="928694" cy="64294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b="0" dirty="0">
              <a:latin typeface="HG丸ｺﾞｼｯｸM-PRO" pitchFamily="50" charset="-128"/>
              <a:ea typeface="HG丸ｺﾞｼｯｸM-PRO" pitchFamily="50" charset="-128"/>
            </a:endParaRPr>
          </a:p>
        </p:txBody>
      </p:sp>
      <p:sp>
        <p:nvSpPr>
          <p:cNvPr id="2" name="タイトル 1"/>
          <p:cNvSpPr>
            <a:spLocks noGrp="1"/>
          </p:cNvSpPr>
          <p:nvPr>
            <p:ph type="title"/>
          </p:nvPr>
        </p:nvSpPr>
        <p:spPr>
          <a:xfrm>
            <a:off x="176234" y="71414"/>
            <a:ext cx="7753352" cy="511156"/>
          </a:xfrm>
        </p:spPr>
        <p:txBody>
          <a:bodyPr>
            <a:normAutofit fontScale="90000"/>
          </a:bodyPr>
          <a:lstStyle/>
          <a:p>
            <a:r>
              <a:rPr kumimoji="1" lang="ja-JP" altLang="en-US" dirty="0" smtClean="0">
                <a:latin typeface="HG丸ｺﾞｼｯｸM-PRO" pitchFamily="50" charset="-128"/>
                <a:ea typeface="HG丸ｺﾞｼｯｸM-PRO" pitchFamily="50" charset="-128"/>
              </a:rPr>
              <a:t>情報探索システムの機能モデル </a:t>
            </a:r>
            <a:r>
              <a:rPr kumimoji="1" lang="en-US" altLang="ja-JP" sz="2200" dirty="0" smtClean="0">
                <a:latin typeface="HG丸ｺﾞｼｯｸM-PRO" pitchFamily="50" charset="-128"/>
                <a:ea typeface="HG丸ｺﾞｼｯｸM-PRO" pitchFamily="50" charset="-128"/>
              </a:rPr>
              <a:t>(21FY</a:t>
            </a:r>
            <a:r>
              <a:rPr lang="ja-JP" altLang="en-US" sz="2200" dirty="0" smtClean="0">
                <a:latin typeface="HG丸ｺﾞｼｯｸM-PRO" pitchFamily="50" charset="-128"/>
                <a:ea typeface="HG丸ｺﾞｼｯｸM-PRO" pitchFamily="50" charset="-128"/>
              </a:rPr>
              <a:t>プロトタイプ</a:t>
            </a:r>
            <a:r>
              <a:rPr kumimoji="1" lang="en-US" altLang="ja-JP" sz="2200" dirty="0" smtClean="0">
                <a:latin typeface="HG丸ｺﾞｼｯｸM-PRO" pitchFamily="50" charset="-128"/>
                <a:ea typeface="HG丸ｺﾞｼｯｸM-PRO" pitchFamily="50" charset="-128"/>
              </a:rPr>
              <a:t>)</a:t>
            </a:r>
            <a:endParaRPr kumimoji="1" lang="ja-JP" altLang="en-US" sz="1800" dirty="0">
              <a:latin typeface="HG丸ｺﾞｼｯｸM-PRO" pitchFamily="50" charset="-128"/>
              <a:ea typeface="HG丸ｺﾞｼｯｸM-PRO" pitchFamily="50" charset="-128"/>
            </a:endParaRPr>
          </a:p>
        </p:txBody>
      </p:sp>
      <p:sp>
        <p:nvSpPr>
          <p:cNvPr id="4" name="フローチャート : 端子 3"/>
          <p:cNvSpPr/>
          <p:nvPr/>
        </p:nvSpPr>
        <p:spPr>
          <a:xfrm>
            <a:off x="1428728" y="4929198"/>
            <a:ext cx="1428760" cy="428628"/>
          </a:xfrm>
          <a:prstGeom prst="flowChartTerminator">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ja-JP" altLang="en-US" sz="800" b="0" dirty="0" smtClean="0">
                <a:latin typeface="HG丸ｺﾞｼｯｸM-PRO" pitchFamily="50" charset="-128"/>
                <a:ea typeface="HG丸ｺﾞｼｯｸM-PRO" pitchFamily="50" charset="-128"/>
              </a:rPr>
              <a:t>横断検索機能</a:t>
            </a:r>
            <a:endParaRPr kumimoji="1" lang="en-US" altLang="ja-JP" sz="800" b="0" dirty="0" smtClean="0">
              <a:latin typeface="HG丸ｺﾞｼｯｸM-PRO" pitchFamily="50" charset="-128"/>
              <a:ea typeface="HG丸ｺﾞｼｯｸM-PRO" pitchFamily="50" charset="-128"/>
            </a:endParaRPr>
          </a:p>
          <a:p>
            <a:pPr algn="ctr"/>
            <a:r>
              <a:rPr kumimoji="1" lang="ja-JP" altLang="en-US" sz="800" b="0" dirty="0" smtClean="0">
                <a:latin typeface="HG丸ｺﾞｼｯｸM-PRO" pitchFamily="50" charset="-128"/>
                <a:ea typeface="HG丸ｺﾞｼｯｸM-PRO" pitchFamily="50" charset="-128"/>
              </a:rPr>
              <a:t>（</a:t>
            </a:r>
            <a:r>
              <a:rPr kumimoji="1" lang="en-US" altLang="ja-JP" sz="800" b="0" dirty="0" smtClean="0">
                <a:latin typeface="HG丸ｺﾞｼｯｸM-PRO" pitchFamily="50" charset="-128"/>
                <a:ea typeface="HG丸ｺﾞｼｯｸM-PRO" pitchFamily="50" charset="-128"/>
              </a:rPr>
              <a:t>PORTA</a:t>
            </a:r>
            <a:r>
              <a:rPr kumimoji="1" lang="ja-JP" altLang="en-US" sz="800" b="0" dirty="0" smtClean="0">
                <a:latin typeface="HG丸ｺﾞｼｯｸM-PRO" pitchFamily="50" charset="-128"/>
                <a:ea typeface="HG丸ｺﾞｼｯｸM-PRO" pitchFamily="50" charset="-128"/>
              </a:rPr>
              <a:t>サーバ複製）</a:t>
            </a:r>
            <a:endParaRPr kumimoji="1" lang="en-US" altLang="ja-JP" sz="800" b="0" dirty="0" smtClean="0">
              <a:latin typeface="HG丸ｺﾞｼｯｸM-PRO" pitchFamily="50" charset="-128"/>
              <a:ea typeface="HG丸ｺﾞｼｯｸM-PRO" pitchFamily="50" charset="-128"/>
            </a:endParaRPr>
          </a:p>
        </p:txBody>
      </p:sp>
      <p:sp>
        <p:nvSpPr>
          <p:cNvPr id="6" name="フローチャート : 磁気ディスク 5"/>
          <p:cNvSpPr/>
          <p:nvPr/>
        </p:nvSpPr>
        <p:spPr>
          <a:xfrm>
            <a:off x="3643306" y="3786190"/>
            <a:ext cx="785818" cy="500066"/>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700" b="0" dirty="0" smtClean="0">
                <a:latin typeface="HG丸ｺﾞｼｯｸM-PRO" pitchFamily="50" charset="-128"/>
                <a:ea typeface="HG丸ｺﾞｼｯｸM-PRO" pitchFamily="50" charset="-128"/>
              </a:rPr>
              <a:t>収集した検索用メタデータ</a:t>
            </a:r>
            <a:endParaRPr kumimoji="1" lang="en-US" altLang="ja-JP" sz="700" b="0" dirty="0" smtClean="0">
              <a:latin typeface="HG丸ｺﾞｼｯｸM-PRO" pitchFamily="50" charset="-128"/>
              <a:ea typeface="HG丸ｺﾞｼｯｸM-PRO" pitchFamily="50" charset="-128"/>
            </a:endParaRPr>
          </a:p>
          <a:p>
            <a:pPr algn="ctr"/>
            <a:r>
              <a:rPr kumimoji="1" lang="ja-JP" altLang="en-US" sz="700" b="0" dirty="0" smtClean="0">
                <a:latin typeface="HG丸ｺﾞｼｯｸM-PRO" pitchFamily="50" charset="-128"/>
                <a:ea typeface="HG丸ｺﾞｼｯｸM-PRO" pitchFamily="50" charset="-128"/>
              </a:rPr>
              <a:t>（</a:t>
            </a:r>
            <a:r>
              <a:rPr kumimoji="1" lang="en-US" altLang="ja-JP" sz="700" b="0" dirty="0" smtClean="0">
                <a:latin typeface="HG丸ｺﾞｼｯｸM-PRO" pitchFamily="50" charset="-128"/>
                <a:ea typeface="HG丸ｺﾞｼｯｸM-PRO" pitchFamily="50" charset="-128"/>
              </a:rPr>
              <a:t>DC-NDL</a:t>
            </a:r>
            <a:r>
              <a:rPr kumimoji="1" lang="ja-JP" altLang="en-US" sz="700" b="0" dirty="0" smtClean="0">
                <a:latin typeface="HG丸ｺﾞｼｯｸM-PRO" pitchFamily="50" charset="-128"/>
                <a:ea typeface="HG丸ｺﾞｼｯｸM-PRO" pitchFamily="50" charset="-128"/>
              </a:rPr>
              <a:t>項目）</a:t>
            </a:r>
            <a:endParaRPr kumimoji="1" lang="en-US" altLang="ja-JP" sz="700" b="0" dirty="0" smtClean="0">
              <a:latin typeface="HG丸ｺﾞｼｯｸM-PRO" pitchFamily="50" charset="-128"/>
              <a:ea typeface="HG丸ｺﾞｼｯｸM-PRO" pitchFamily="50" charset="-128"/>
            </a:endParaRPr>
          </a:p>
        </p:txBody>
      </p:sp>
      <p:sp>
        <p:nvSpPr>
          <p:cNvPr id="10" name="フローチャート : 端子 9"/>
          <p:cNvSpPr/>
          <p:nvPr/>
        </p:nvSpPr>
        <p:spPr>
          <a:xfrm>
            <a:off x="1428728" y="2285992"/>
            <a:ext cx="1000132" cy="428628"/>
          </a:xfrm>
          <a:prstGeom prst="flowChartTerminator">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ja-JP" altLang="en-US" sz="800" b="0" dirty="0" smtClean="0">
                <a:latin typeface="HG丸ｺﾞｼｯｸM-PRO" pitchFamily="50" charset="-128"/>
                <a:ea typeface="HG丸ｺﾞｼｯｸM-PRO" pitchFamily="50" charset="-128"/>
              </a:rPr>
              <a:t>統合検索機能</a:t>
            </a:r>
            <a:endParaRPr kumimoji="1" lang="en-US" altLang="ja-JP" sz="800" b="0" dirty="0" smtClean="0">
              <a:latin typeface="HG丸ｺﾞｼｯｸM-PRO" pitchFamily="50" charset="-128"/>
              <a:ea typeface="HG丸ｺﾞｼｯｸM-PRO" pitchFamily="50" charset="-128"/>
            </a:endParaRPr>
          </a:p>
          <a:p>
            <a:pPr algn="ctr"/>
            <a:r>
              <a:rPr kumimoji="1" lang="ja-JP" altLang="en-US" sz="800" b="0" dirty="0" smtClean="0">
                <a:latin typeface="HG丸ｺﾞｼｯｸM-PRO" pitchFamily="50" charset="-128"/>
                <a:ea typeface="HG丸ｺﾞｼｯｸM-PRO" pitchFamily="50" charset="-128"/>
              </a:rPr>
              <a:t>（収集メタ＋横断検索）</a:t>
            </a:r>
            <a:endParaRPr kumimoji="1" lang="en-US" altLang="ja-JP" sz="800" b="0" dirty="0" smtClean="0">
              <a:latin typeface="HG丸ｺﾞｼｯｸM-PRO" pitchFamily="50" charset="-128"/>
              <a:ea typeface="HG丸ｺﾞｼｯｸM-PRO" pitchFamily="50" charset="-128"/>
            </a:endParaRPr>
          </a:p>
        </p:txBody>
      </p:sp>
      <p:sp>
        <p:nvSpPr>
          <p:cNvPr id="11" name="フローチャート : 端子 10"/>
          <p:cNvSpPr/>
          <p:nvPr/>
        </p:nvSpPr>
        <p:spPr>
          <a:xfrm>
            <a:off x="-1214478" y="2071678"/>
            <a:ext cx="1000132" cy="285752"/>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rmAutofit fontScale="92500"/>
          </a:bodyPr>
          <a:lstStyle/>
          <a:p>
            <a:pPr algn="ctr"/>
            <a:r>
              <a:rPr kumimoji="1" lang="ja-JP" altLang="en-US" sz="800" b="0" dirty="0" smtClean="0">
                <a:latin typeface="HG丸ｺﾞｼｯｸM-PRO" pitchFamily="50" charset="-128"/>
                <a:ea typeface="HG丸ｺﾞｼｯｸM-PRO" pitchFamily="50" charset="-128"/>
              </a:rPr>
              <a:t>検索サービス</a:t>
            </a:r>
            <a:r>
              <a:rPr kumimoji="1" lang="en-US" altLang="ja-JP" sz="800" b="0" dirty="0" smtClean="0">
                <a:latin typeface="HG丸ｺﾞｼｯｸM-PRO" pitchFamily="50" charset="-128"/>
                <a:ea typeface="HG丸ｺﾞｼｯｸM-PRO" pitchFamily="50" charset="-128"/>
              </a:rPr>
              <a:t>API</a:t>
            </a:r>
          </a:p>
        </p:txBody>
      </p:sp>
      <p:sp>
        <p:nvSpPr>
          <p:cNvPr id="12" name="フローチャート : 端子 11"/>
          <p:cNvSpPr/>
          <p:nvPr/>
        </p:nvSpPr>
        <p:spPr>
          <a:xfrm>
            <a:off x="4572000" y="5572140"/>
            <a:ext cx="1000132" cy="214314"/>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r>
              <a:rPr kumimoji="1" lang="ja-JP" altLang="en-US" sz="800" b="0" dirty="0" smtClean="0">
                <a:latin typeface="HG丸ｺﾞｼｯｸM-PRO" pitchFamily="50" charset="-128"/>
                <a:ea typeface="HG丸ｺﾞｼｯｸM-PRO" pitchFamily="50" charset="-128"/>
              </a:rPr>
              <a:t>メタデータ収集用</a:t>
            </a:r>
            <a:r>
              <a:rPr kumimoji="1" lang="en-US" altLang="ja-JP" sz="800" b="0" dirty="0" smtClean="0">
                <a:latin typeface="HG丸ｺﾞｼｯｸM-PRO" pitchFamily="50" charset="-128"/>
                <a:ea typeface="HG丸ｺﾞｼｯｸM-PRO" pitchFamily="50" charset="-128"/>
              </a:rPr>
              <a:t>API</a:t>
            </a:r>
          </a:p>
        </p:txBody>
      </p:sp>
      <p:sp>
        <p:nvSpPr>
          <p:cNvPr id="13" name="フローチャート : 端子 12"/>
          <p:cNvSpPr/>
          <p:nvPr/>
        </p:nvSpPr>
        <p:spPr>
          <a:xfrm>
            <a:off x="2285984" y="5500702"/>
            <a:ext cx="1000132" cy="214314"/>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rmAutofit fontScale="55000" lnSpcReduction="20000"/>
          </a:bodyPr>
          <a:lstStyle/>
          <a:p>
            <a:pPr algn="ctr"/>
            <a:r>
              <a:rPr kumimoji="1" lang="ja-JP" altLang="en-US" sz="800" b="0" dirty="0" smtClean="0">
                <a:latin typeface="HG丸ｺﾞｼｯｸM-PRO" pitchFamily="50" charset="-128"/>
                <a:ea typeface="HG丸ｺﾞｼｯｸM-PRO" pitchFamily="50" charset="-128"/>
              </a:rPr>
              <a:t>横断検索</a:t>
            </a:r>
            <a:r>
              <a:rPr kumimoji="1" lang="en-US" altLang="ja-JP" sz="800" b="0" dirty="0" smtClean="0">
                <a:latin typeface="HG丸ｺﾞｼｯｸM-PRO" pitchFamily="50" charset="-128"/>
                <a:ea typeface="HG丸ｺﾞｼｯｸM-PRO" pitchFamily="50" charset="-128"/>
              </a:rPr>
              <a:t>API</a:t>
            </a:r>
          </a:p>
        </p:txBody>
      </p:sp>
      <p:sp>
        <p:nvSpPr>
          <p:cNvPr id="14" name="フローチャート : 端子 13"/>
          <p:cNvSpPr/>
          <p:nvPr/>
        </p:nvSpPr>
        <p:spPr>
          <a:xfrm>
            <a:off x="4357686" y="4929198"/>
            <a:ext cx="1357322" cy="357190"/>
          </a:xfrm>
          <a:prstGeom prst="flowChartTerminator">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ja-JP" altLang="en-US" sz="800" b="0" dirty="0" smtClean="0">
                <a:latin typeface="HG丸ｺﾞｼｯｸM-PRO" pitchFamily="50" charset="-128"/>
                <a:ea typeface="HG丸ｺﾞｼｯｸM-PRO" pitchFamily="50" charset="-128"/>
              </a:rPr>
              <a:t>メタデータ収集機能</a:t>
            </a:r>
            <a:endParaRPr kumimoji="1" lang="en-US" altLang="ja-JP" sz="800" b="0" dirty="0" smtClean="0">
              <a:latin typeface="HG丸ｺﾞｼｯｸM-PRO" pitchFamily="50" charset="-128"/>
              <a:ea typeface="HG丸ｺﾞｼｯｸM-PRO" pitchFamily="50" charset="-128"/>
            </a:endParaRPr>
          </a:p>
          <a:p>
            <a:pPr algn="ctr"/>
            <a:r>
              <a:rPr kumimoji="1" lang="ja-JP" altLang="en-US" sz="800" b="0" dirty="0" smtClean="0">
                <a:latin typeface="HG丸ｺﾞｼｯｸM-PRO" pitchFamily="50" charset="-128"/>
                <a:ea typeface="HG丸ｺﾞｼｯｸM-PRO" pitchFamily="50" charset="-128"/>
              </a:rPr>
              <a:t>（</a:t>
            </a:r>
            <a:r>
              <a:rPr kumimoji="1" lang="en-US" altLang="ja-JP" sz="800" b="0" dirty="0" smtClean="0">
                <a:latin typeface="HG丸ｺﾞｼｯｸM-PRO" pitchFamily="50" charset="-128"/>
                <a:ea typeface="HG丸ｺﾞｼｯｸM-PRO" pitchFamily="50" charset="-128"/>
              </a:rPr>
              <a:t>PORTA</a:t>
            </a:r>
            <a:r>
              <a:rPr kumimoji="1" lang="ja-JP" altLang="en-US" sz="800" b="0" dirty="0" smtClean="0">
                <a:latin typeface="HG丸ｺﾞｼｯｸM-PRO" pitchFamily="50" charset="-128"/>
                <a:ea typeface="HG丸ｺﾞｼｯｸM-PRO" pitchFamily="50" charset="-128"/>
              </a:rPr>
              <a:t>サーバ複製）</a:t>
            </a:r>
            <a:endParaRPr kumimoji="1" lang="en-US" altLang="ja-JP" sz="800" b="0" dirty="0" smtClean="0">
              <a:latin typeface="HG丸ｺﾞｼｯｸM-PRO" pitchFamily="50" charset="-128"/>
              <a:ea typeface="HG丸ｺﾞｼｯｸM-PRO" pitchFamily="50" charset="-128"/>
            </a:endParaRPr>
          </a:p>
        </p:txBody>
      </p:sp>
      <p:sp>
        <p:nvSpPr>
          <p:cNvPr id="17" name="フローチャート : 端子 16"/>
          <p:cNvSpPr/>
          <p:nvPr/>
        </p:nvSpPr>
        <p:spPr>
          <a:xfrm>
            <a:off x="6715140" y="4000504"/>
            <a:ext cx="1071570" cy="357190"/>
          </a:xfrm>
          <a:prstGeom prst="flowChartTerminator">
            <a:avLst/>
          </a:prstGeom>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sz="800" b="0" dirty="0" smtClean="0">
                <a:latin typeface="HG丸ｺﾞｼｯｸM-PRO" pitchFamily="50" charset="-128"/>
                <a:ea typeface="HG丸ｺﾞｼｯｸM-PRO" pitchFamily="50" charset="-128"/>
              </a:rPr>
              <a:t>総合目録</a:t>
            </a:r>
            <a:endParaRPr kumimoji="1" lang="en-US" altLang="ja-JP" sz="800" b="0" dirty="0" smtClean="0">
              <a:latin typeface="HG丸ｺﾞｼｯｸM-PRO" pitchFamily="50" charset="-128"/>
              <a:ea typeface="HG丸ｺﾞｼｯｸM-PRO" pitchFamily="50" charset="-128"/>
            </a:endParaRPr>
          </a:p>
          <a:p>
            <a:pPr algn="ctr"/>
            <a:r>
              <a:rPr kumimoji="1" lang="ja-JP" altLang="en-US" sz="800" b="0" dirty="0" smtClean="0">
                <a:latin typeface="HG丸ｺﾞｼｯｸM-PRO" pitchFamily="50" charset="-128"/>
                <a:ea typeface="HG丸ｺﾞｼｯｸM-PRO" pitchFamily="50" charset="-128"/>
              </a:rPr>
              <a:t>組織化機能</a:t>
            </a:r>
            <a:endParaRPr kumimoji="1" lang="en-US" altLang="ja-JP" sz="800" b="0" dirty="0" smtClean="0">
              <a:latin typeface="HG丸ｺﾞｼｯｸM-PRO" pitchFamily="50" charset="-128"/>
              <a:ea typeface="HG丸ｺﾞｼｯｸM-PRO" pitchFamily="50" charset="-128"/>
            </a:endParaRPr>
          </a:p>
        </p:txBody>
      </p:sp>
      <p:sp>
        <p:nvSpPr>
          <p:cNvPr id="21" name="フローチャート : 磁気ディスク 20"/>
          <p:cNvSpPr/>
          <p:nvPr/>
        </p:nvSpPr>
        <p:spPr>
          <a:xfrm>
            <a:off x="5000628" y="3214686"/>
            <a:ext cx="500066" cy="35719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700" b="0" dirty="0" smtClean="0">
                <a:latin typeface="HG丸ｺﾞｼｯｸM-PRO" pitchFamily="50" charset="-128"/>
                <a:ea typeface="HG丸ｺﾞｼｯｸM-PRO" pitchFamily="50" charset="-128"/>
              </a:rPr>
              <a:t>件名</a:t>
            </a:r>
            <a:endParaRPr kumimoji="1" lang="en-US" altLang="ja-JP" sz="700" b="0" dirty="0" smtClean="0">
              <a:latin typeface="HG丸ｺﾞｼｯｸM-PRO" pitchFamily="50" charset="-128"/>
              <a:ea typeface="HG丸ｺﾞｼｯｸM-PRO" pitchFamily="50" charset="-128"/>
            </a:endParaRPr>
          </a:p>
          <a:p>
            <a:pPr algn="ctr"/>
            <a:r>
              <a:rPr kumimoji="1" lang="ja-JP" altLang="en-US" sz="700" b="0" dirty="0" smtClean="0">
                <a:latin typeface="HG丸ｺﾞｼｯｸM-PRO" pitchFamily="50" charset="-128"/>
                <a:ea typeface="HG丸ｺﾞｼｯｸM-PRO" pitchFamily="50" charset="-128"/>
              </a:rPr>
              <a:t>典拠</a:t>
            </a:r>
            <a:endParaRPr kumimoji="1" lang="ja-JP" altLang="en-US" sz="700" b="0" dirty="0">
              <a:latin typeface="HG丸ｺﾞｼｯｸM-PRO" pitchFamily="50" charset="-128"/>
              <a:ea typeface="HG丸ｺﾞｼｯｸM-PRO" pitchFamily="50" charset="-128"/>
            </a:endParaRPr>
          </a:p>
        </p:txBody>
      </p:sp>
      <p:sp>
        <p:nvSpPr>
          <p:cNvPr id="29" name="フローチャート: 処理 28"/>
          <p:cNvSpPr/>
          <p:nvPr/>
        </p:nvSpPr>
        <p:spPr>
          <a:xfrm>
            <a:off x="7072330" y="6286520"/>
            <a:ext cx="1357322" cy="428628"/>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900" b="0" dirty="0" smtClean="0">
                <a:latin typeface="HG丸ｺﾞｼｯｸM-PRO" pitchFamily="50" charset="-128"/>
                <a:ea typeface="HG丸ｺﾞｼｯｸM-PRO" pitchFamily="50" charset="-128"/>
              </a:rPr>
              <a:t>現行基盤システム</a:t>
            </a:r>
            <a:endParaRPr kumimoji="1" lang="en-US" altLang="ja-JP" sz="900" b="0" dirty="0" smtClean="0">
              <a:latin typeface="HG丸ｺﾞｼｯｸM-PRO" pitchFamily="50" charset="-128"/>
              <a:ea typeface="HG丸ｺﾞｼｯｸM-PRO" pitchFamily="50" charset="-128"/>
            </a:endParaRPr>
          </a:p>
          <a:p>
            <a:pPr algn="ctr"/>
            <a:r>
              <a:rPr kumimoji="1" lang="ja-JP" altLang="en-US" sz="900" b="0" dirty="0" smtClean="0">
                <a:latin typeface="HG丸ｺﾞｼｯｸM-PRO" pitchFamily="50" charset="-128"/>
                <a:ea typeface="HG丸ｺﾞｼｯｸM-PRO" pitchFamily="50" charset="-128"/>
              </a:rPr>
              <a:t>（和図書・洋図書・和雑誌・雑誌記事索引等）</a:t>
            </a:r>
            <a:endParaRPr kumimoji="1" lang="en-US" altLang="ja-JP" sz="900" b="0" dirty="0" smtClean="0">
              <a:latin typeface="HG丸ｺﾞｼｯｸM-PRO" pitchFamily="50" charset="-128"/>
              <a:ea typeface="HG丸ｺﾞｼｯｸM-PRO" pitchFamily="50" charset="-128"/>
            </a:endParaRPr>
          </a:p>
        </p:txBody>
      </p:sp>
      <p:sp>
        <p:nvSpPr>
          <p:cNvPr id="30" name="フローチャート: 処理 29"/>
          <p:cNvSpPr/>
          <p:nvPr/>
        </p:nvSpPr>
        <p:spPr>
          <a:xfrm>
            <a:off x="3643306" y="6286520"/>
            <a:ext cx="1143008" cy="357190"/>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900" b="0" dirty="0" err="1" smtClean="0">
                <a:latin typeface="HG丸ｺﾞｼｯｸM-PRO" pitchFamily="50" charset="-128"/>
                <a:ea typeface="HG丸ｺﾞｼｯｸM-PRO" pitchFamily="50" charset="-128"/>
              </a:rPr>
              <a:t>ゆにかねっ</a:t>
            </a:r>
            <a:r>
              <a:rPr kumimoji="1" lang="ja-JP" altLang="en-US" sz="900" b="0" dirty="0" smtClean="0">
                <a:latin typeface="HG丸ｺﾞｼｯｸM-PRO" pitchFamily="50" charset="-128"/>
                <a:ea typeface="HG丸ｺﾞｼｯｸM-PRO" pitchFamily="50" charset="-128"/>
              </a:rPr>
              <a:t>と</a:t>
            </a:r>
            <a:endParaRPr kumimoji="1" lang="en-US" altLang="ja-JP" sz="900" b="0" dirty="0" smtClean="0">
              <a:latin typeface="HG丸ｺﾞｼｯｸM-PRO" pitchFamily="50" charset="-128"/>
              <a:ea typeface="HG丸ｺﾞｼｯｸM-PRO" pitchFamily="50" charset="-128"/>
            </a:endParaRPr>
          </a:p>
          <a:p>
            <a:pPr algn="ctr"/>
            <a:r>
              <a:rPr kumimoji="1" lang="ja-JP" altLang="en-US" sz="900" b="0" dirty="0" smtClean="0">
                <a:latin typeface="HG丸ｺﾞｼｯｸM-PRO" pitchFamily="50" charset="-128"/>
                <a:ea typeface="HG丸ｺﾞｼｯｸM-PRO" pitchFamily="50" charset="-128"/>
              </a:rPr>
              <a:t>（提供館所蔵資料）</a:t>
            </a:r>
            <a:endParaRPr kumimoji="1" lang="ja-JP" altLang="en-US" sz="900" b="0" dirty="0">
              <a:latin typeface="HG丸ｺﾞｼｯｸM-PRO" pitchFamily="50" charset="-128"/>
              <a:ea typeface="HG丸ｺﾞｼｯｸM-PRO" pitchFamily="50" charset="-128"/>
            </a:endParaRPr>
          </a:p>
        </p:txBody>
      </p:sp>
      <p:sp>
        <p:nvSpPr>
          <p:cNvPr id="33" name="フローチャート: 処理 32"/>
          <p:cNvSpPr/>
          <p:nvPr/>
        </p:nvSpPr>
        <p:spPr>
          <a:xfrm>
            <a:off x="5715008" y="6215082"/>
            <a:ext cx="1285884" cy="57148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900" b="0" dirty="0" smtClean="0">
                <a:latin typeface="HG丸ｺﾞｼｯｸM-PRO" pitchFamily="50" charset="-128"/>
                <a:ea typeface="HG丸ｺﾞｼｯｸM-PRO" pitchFamily="50" charset="-128"/>
              </a:rPr>
              <a:t>NDL-DA</a:t>
            </a:r>
            <a:r>
              <a:rPr kumimoji="1" lang="ja-JP" altLang="en-US" sz="900" b="0" dirty="0" smtClean="0">
                <a:latin typeface="HG丸ｺﾞｼｯｸM-PRO" pitchFamily="50" charset="-128"/>
                <a:ea typeface="HG丸ｺﾞｼｯｸM-PRO" pitchFamily="50" charset="-128"/>
              </a:rPr>
              <a:t>システム</a:t>
            </a:r>
            <a:endParaRPr kumimoji="1" lang="en-US" altLang="ja-JP" sz="900" b="0" dirty="0" smtClean="0">
              <a:latin typeface="HG丸ｺﾞｼｯｸM-PRO" pitchFamily="50" charset="-128"/>
              <a:ea typeface="HG丸ｺﾞｼｯｸM-PRO" pitchFamily="50" charset="-128"/>
            </a:endParaRPr>
          </a:p>
          <a:p>
            <a:pPr algn="ctr"/>
            <a:r>
              <a:rPr kumimoji="1" lang="en-US" altLang="ja-JP" sz="900" b="0" dirty="0" smtClean="0">
                <a:latin typeface="HG丸ｺﾞｼｯｸM-PRO" pitchFamily="50" charset="-128"/>
                <a:ea typeface="HG丸ｺﾞｼｯｸM-PRO" pitchFamily="50" charset="-128"/>
              </a:rPr>
              <a:t>(</a:t>
            </a:r>
            <a:r>
              <a:rPr kumimoji="1" lang="ja-JP" altLang="en-US" sz="900" b="0" dirty="0" smtClean="0">
                <a:latin typeface="HG丸ｺﾞｼｯｸM-PRO" pitchFamily="50" charset="-128"/>
                <a:ea typeface="HG丸ｺﾞｼｯｸM-PRO" pitchFamily="50" charset="-128"/>
              </a:rPr>
              <a:t>近デジ・貴重書・大規模デジタル化・歴史的音源等</a:t>
            </a:r>
            <a:r>
              <a:rPr kumimoji="1" lang="en-US" altLang="ja-JP" sz="900" b="0" dirty="0" smtClean="0">
                <a:latin typeface="HG丸ｺﾞｼｯｸM-PRO" pitchFamily="50" charset="-128"/>
                <a:ea typeface="HG丸ｺﾞｼｯｸM-PRO" pitchFamily="50" charset="-128"/>
              </a:rPr>
              <a:t>)</a:t>
            </a:r>
          </a:p>
        </p:txBody>
      </p:sp>
      <p:sp>
        <p:nvSpPr>
          <p:cNvPr id="34" name="フローチャート: 処理 33"/>
          <p:cNvSpPr/>
          <p:nvPr/>
        </p:nvSpPr>
        <p:spPr>
          <a:xfrm>
            <a:off x="-1571668" y="5857892"/>
            <a:ext cx="1285884" cy="357190"/>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900" b="0" dirty="0" smtClean="0">
                <a:latin typeface="HG丸ｺﾞｼｯｸM-PRO" pitchFamily="50" charset="-128"/>
                <a:ea typeface="HG丸ｺﾞｼｯｸM-PRO" pitchFamily="50" charset="-128"/>
              </a:rPr>
              <a:t>他図書館蔵書目録</a:t>
            </a:r>
            <a:endParaRPr kumimoji="1" lang="ja-JP" altLang="en-US" sz="900" b="0" dirty="0">
              <a:latin typeface="HG丸ｺﾞｼｯｸM-PRO" pitchFamily="50" charset="-128"/>
              <a:ea typeface="HG丸ｺﾞｼｯｸM-PRO" pitchFamily="50" charset="-128"/>
            </a:endParaRPr>
          </a:p>
        </p:txBody>
      </p:sp>
      <p:sp>
        <p:nvSpPr>
          <p:cNvPr id="35" name="フローチャート: 処理 34"/>
          <p:cNvSpPr/>
          <p:nvPr/>
        </p:nvSpPr>
        <p:spPr>
          <a:xfrm>
            <a:off x="142844" y="6286520"/>
            <a:ext cx="1000164" cy="357190"/>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900" b="0" dirty="0" smtClean="0">
                <a:latin typeface="HG丸ｺﾞｼｯｸM-PRO" pitchFamily="50" charset="-128"/>
                <a:ea typeface="HG丸ｺﾞｼｯｸM-PRO" pitchFamily="50" charset="-128"/>
              </a:rPr>
              <a:t>PORTA</a:t>
            </a:r>
          </a:p>
          <a:p>
            <a:pPr algn="ctr"/>
            <a:r>
              <a:rPr kumimoji="1" lang="ja-JP" altLang="en-US" sz="900" b="0" dirty="0" smtClean="0">
                <a:latin typeface="HG丸ｺﾞｼｯｸM-PRO" pitchFamily="50" charset="-128"/>
                <a:ea typeface="HG丸ｺﾞｼｯｸM-PRO" pitchFamily="50" charset="-128"/>
              </a:rPr>
              <a:t>横断検索先</a:t>
            </a:r>
            <a:endParaRPr kumimoji="1" lang="ja-JP" altLang="en-US" sz="900" b="0" dirty="0">
              <a:latin typeface="HG丸ｺﾞｼｯｸM-PRO" pitchFamily="50" charset="-128"/>
              <a:ea typeface="HG丸ｺﾞｼｯｸM-PRO" pitchFamily="50" charset="-128"/>
            </a:endParaRPr>
          </a:p>
        </p:txBody>
      </p:sp>
      <p:sp>
        <p:nvSpPr>
          <p:cNvPr id="36" name="フローチャート: 処理 35"/>
          <p:cNvSpPr/>
          <p:nvPr/>
        </p:nvSpPr>
        <p:spPr>
          <a:xfrm>
            <a:off x="1285852" y="6286520"/>
            <a:ext cx="1285884" cy="357190"/>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900" b="0" dirty="0" smtClean="0">
                <a:latin typeface="HG丸ｺﾞｼｯｸM-PRO" pitchFamily="50" charset="-128"/>
                <a:ea typeface="HG丸ｺﾞｼｯｸM-PRO" pitchFamily="50" charset="-128"/>
              </a:rPr>
              <a:t>PORTA</a:t>
            </a:r>
          </a:p>
          <a:p>
            <a:pPr algn="ctr"/>
            <a:r>
              <a:rPr kumimoji="1" lang="ja-JP" altLang="en-US" sz="900" b="0" dirty="0" smtClean="0">
                <a:latin typeface="HG丸ｺﾞｼｯｸM-PRO" pitchFamily="50" charset="-128"/>
                <a:ea typeface="HG丸ｺﾞｼｯｸM-PRO" pitchFamily="50" charset="-128"/>
              </a:rPr>
              <a:t>ハーベスト先</a:t>
            </a:r>
            <a:endParaRPr kumimoji="1" lang="ja-JP" altLang="en-US" sz="900" b="0" dirty="0">
              <a:latin typeface="HG丸ｺﾞｼｯｸM-PRO" pitchFamily="50" charset="-128"/>
              <a:ea typeface="HG丸ｺﾞｼｯｸM-PRO" pitchFamily="50" charset="-128"/>
            </a:endParaRPr>
          </a:p>
        </p:txBody>
      </p:sp>
      <p:sp>
        <p:nvSpPr>
          <p:cNvPr id="42" name="フローチャート : 端子 41"/>
          <p:cNvSpPr/>
          <p:nvPr/>
        </p:nvSpPr>
        <p:spPr>
          <a:xfrm>
            <a:off x="2214546" y="5572140"/>
            <a:ext cx="1000132" cy="214314"/>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rmAutofit fontScale="55000" lnSpcReduction="20000"/>
          </a:bodyPr>
          <a:lstStyle/>
          <a:p>
            <a:pPr algn="ctr"/>
            <a:r>
              <a:rPr kumimoji="1" lang="ja-JP" altLang="en-US" sz="800" b="0" dirty="0" smtClean="0">
                <a:latin typeface="HG丸ｺﾞｼｯｸM-PRO" pitchFamily="50" charset="-128"/>
                <a:ea typeface="HG丸ｺﾞｼｯｸM-PRO" pitchFamily="50" charset="-128"/>
              </a:rPr>
              <a:t>横断検索</a:t>
            </a:r>
            <a:r>
              <a:rPr kumimoji="1" lang="en-US" altLang="ja-JP" sz="800" b="0" dirty="0" smtClean="0">
                <a:latin typeface="HG丸ｺﾞｼｯｸM-PRO" pitchFamily="50" charset="-128"/>
                <a:ea typeface="HG丸ｺﾞｼｯｸM-PRO" pitchFamily="50" charset="-128"/>
              </a:rPr>
              <a:t>API</a:t>
            </a:r>
          </a:p>
        </p:txBody>
      </p:sp>
      <p:sp>
        <p:nvSpPr>
          <p:cNvPr id="43" name="フローチャート : 端子 42"/>
          <p:cNvSpPr/>
          <p:nvPr/>
        </p:nvSpPr>
        <p:spPr>
          <a:xfrm>
            <a:off x="2143108" y="5643578"/>
            <a:ext cx="1000132" cy="214314"/>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r>
              <a:rPr kumimoji="1" lang="ja-JP" altLang="en-US" sz="800" b="0" dirty="0" smtClean="0">
                <a:latin typeface="HG丸ｺﾞｼｯｸM-PRO" pitchFamily="50" charset="-128"/>
                <a:ea typeface="HG丸ｺﾞｼｯｸM-PRO" pitchFamily="50" charset="-128"/>
              </a:rPr>
              <a:t>横断検索</a:t>
            </a:r>
            <a:r>
              <a:rPr kumimoji="1" lang="en-US" altLang="ja-JP" sz="800" b="0" dirty="0" smtClean="0">
                <a:latin typeface="HG丸ｺﾞｼｯｸM-PRO" pitchFamily="50" charset="-128"/>
                <a:ea typeface="HG丸ｺﾞｼｯｸM-PRO" pitchFamily="50" charset="-128"/>
              </a:rPr>
              <a:t>API</a:t>
            </a:r>
          </a:p>
        </p:txBody>
      </p:sp>
      <p:sp>
        <p:nvSpPr>
          <p:cNvPr id="60" name="フローチャート: 処理 59"/>
          <p:cNvSpPr/>
          <p:nvPr/>
        </p:nvSpPr>
        <p:spPr>
          <a:xfrm>
            <a:off x="7715272" y="714356"/>
            <a:ext cx="1071570" cy="2143140"/>
          </a:xfrm>
          <a:prstGeom prst="flowChartProcess">
            <a:avLst/>
          </a:prstGeom>
          <a:gradFill flip="none" rotWithShape="1">
            <a:gsLst>
              <a:gs pos="0">
                <a:srgbClr val="CC99FF">
                  <a:shade val="30000"/>
                  <a:satMod val="115000"/>
                </a:srgbClr>
              </a:gs>
              <a:gs pos="50000">
                <a:srgbClr val="CC99FF">
                  <a:shade val="67500"/>
                  <a:satMod val="115000"/>
                </a:srgbClr>
              </a:gs>
              <a:gs pos="100000">
                <a:srgbClr val="CC99FF">
                  <a:shade val="100000"/>
                  <a:satMod val="115000"/>
                </a:srgbClr>
              </a:gs>
            </a:gsLst>
            <a:path path="circle">
              <a:fillToRect l="100000" t="100000"/>
            </a:path>
            <a:tileRect r="-100000" b="-100000"/>
          </a:gradFill>
          <a:ln>
            <a:solidFill>
              <a:srgbClr val="00B050"/>
            </a:solidFill>
          </a:ln>
        </p:spPr>
        <p:style>
          <a:lnRef idx="2">
            <a:schemeClr val="accent4"/>
          </a:lnRef>
          <a:fillRef idx="1">
            <a:schemeClr val="lt1"/>
          </a:fillRef>
          <a:effectRef idx="0">
            <a:schemeClr val="accent4"/>
          </a:effectRef>
          <a:fontRef idx="minor">
            <a:schemeClr val="dk1"/>
          </a:fontRef>
        </p:style>
        <p:txBody>
          <a:bodyPr rtlCol="0" anchor="t" anchorCtr="0"/>
          <a:lstStyle/>
          <a:p>
            <a:r>
              <a:rPr kumimoji="1" lang="ja-JP" altLang="en-US" sz="900" b="0" dirty="0" smtClean="0">
                <a:latin typeface="HG丸ｺﾞｼｯｸM-PRO" pitchFamily="50" charset="-128"/>
                <a:ea typeface="HG丸ｺﾞｼｯｸM-PRO" pitchFamily="50" charset="-128"/>
              </a:rPr>
              <a:t>外部実証実験サイト（組織化及び検索ナビゲーション）</a:t>
            </a:r>
            <a:endParaRPr kumimoji="1" lang="ja-JP" altLang="en-US" sz="900" b="0" dirty="0">
              <a:latin typeface="HG丸ｺﾞｼｯｸM-PRO" pitchFamily="50" charset="-128"/>
              <a:ea typeface="HG丸ｺﾞｼｯｸM-PRO" pitchFamily="50" charset="-128"/>
            </a:endParaRPr>
          </a:p>
        </p:txBody>
      </p:sp>
      <p:sp>
        <p:nvSpPr>
          <p:cNvPr id="61" name="フローチャート : 端子 60"/>
          <p:cNvSpPr/>
          <p:nvPr/>
        </p:nvSpPr>
        <p:spPr>
          <a:xfrm>
            <a:off x="7929586" y="2357430"/>
            <a:ext cx="785818" cy="357190"/>
          </a:xfrm>
          <a:prstGeom prst="flowChartTerminator">
            <a:avLst/>
          </a:prstGeom>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sz="800" b="0" dirty="0" smtClean="0">
                <a:latin typeface="HG丸ｺﾞｼｯｸM-PRO" pitchFamily="50" charset="-128"/>
                <a:ea typeface="HG丸ｺﾞｼｯｸM-PRO" pitchFamily="50" charset="-128"/>
              </a:rPr>
              <a:t>研究機関</a:t>
            </a:r>
            <a:endParaRPr kumimoji="1" lang="en-US" altLang="ja-JP" sz="800" b="0" dirty="0" smtClean="0">
              <a:latin typeface="HG丸ｺﾞｼｯｸM-PRO" pitchFamily="50" charset="-128"/>
              <a:ea typeface="HG丸ｺﾞｼｯｸM-PRO" pitchFamily="50" charset="-128"/>
            </a:endParaRPr>
          </a:p>
        </p:txBody>
      </p:sp>
      <p:sp>
        <p:nvSpPr>
          <p:cNvPr id="63" name="フローチャート : 端子 62"/>
          <p:cNvSpPr/>
          <p:nvPr/>
        </p:nvSpPr>
        <p:spPr>
          <a:xfrm>
            <a:off x="6429388" y="2500306"/>
            <a:ext cx="1000132" cy="285752"/>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r>
              <a:rPr kumimoji="1" lang="en-US" altLang="ja-JP" sz="800" b="0" dirty="0" smtClean="0">
                <a:latin typeface="HG丸ｺﾞｼｯｸM-PRO" pitchFamily="50" charset="-128"/>
                <a:ea typeface="HG丸ｺﾞｼｯｸM-PRO" pitchFamily="50" charset="-128"/>
              </a:rPr>
              <a:t>OAI-PMH</a:t>
            </a:r>
          </a:p>
        </p:txBody>
      </p:sp>
      <p:cxnSp>
        <p:nvCxnSpPr>
          <p:cNvPr id="69" name="曲線コネクタ 68"/>
          <p:cNvCxnSpPr>
            <a:stCxn id="114" idx="3"/>
            <a:endCxn id="113" idx="1"/>
          </p:cNvCxnSpPr>
          <p:nvPr/>
        </p:nvCxnSpPr>
        <p:spPr>
          <a:xfrm flipV="1">
            <a:off x="7429520" y="2143116"/>
            <a:ext cx="500066" cy="142876"/>
          </a:xfrm>
          <a:prstGeom prst="curvedConnector3">
            <a:avLst>
              <a:gd name="adj1" fmla="val 50000"/>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2" name="フローチャート : 端子 71"/>
          <p:cNvSpPr/>
          <p:nvPr/>
        </p:nvSpPr>
        <p:spPr>
          <a:xfrm>
            <a:off x="3857620" y="4572008"/>
            <a:ext cx="1000132" cy="214314"/>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r>
              <a:rPr kumimoji="1" lang="en-US" altLang="ja-JP" sz="800" b="0" dirty="0" smtClean="0">
                <a:latin typeface="HG丸ｺﾞｼｯｸM-PRO" pitchFamily="50" charset="-128"/>
                <a:ea typeface="HG丸ｺﾞｼｯｸM-PRO" pitchFamily="50" charset="-128"/>
              </a:rPr>
              <a:t>OAI-PMH</a:t>
            </a:r>
          </a:p>
        </p:txBody>
      </p:sp>
      <p:cxnSp>
        <p:nvCxnSpPr>
          <p:cNvPr id="87" name="曲線コネクタ 86"/>
          <p:cNvCxnSpPr>
            <a:stCxn id="166" idx="3"/>
            <a:endCxn id="17" idx="1"/>
          </p:cNvCxnSpPr>
          <p:nvPr/>
        </p:nvCxnSpPr>
        <p:spPr>
          <a:xfrm>
            <a:off x="6500826" y="4071942"/>
            <a:ext cx="214314" cy="107157"/>
          </a:xfrm>
          <a:prstGeom prst="curvedConnector3">
            <a:avLst>
              <a:gd name="adj1" fmla="val 50000"/>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曲線コネクタ 114"/>
          <p:cNvCxnSpPr/>
          <p:nvPr/>
        </p:nvCxnSpPr>
        <p:spPr>
          <a:xfrm rot="16200000" flipV="1">
            <a:off x="-839429" y="5054215"/>
            <a:ext cx="142876" cy="607223"/>
          </a:xfrm>
          <a:prstGeom prst="curvedConnector3">
            <a:avLst>
              <a:gd name="adj1" fmla="val 50000"/>
            </a:avLst>
          </a:prstGeom>
          <a:ln w="190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9" name="フローチャート : 端子 118"/>
          <p:cNvSpPr/>
          <p:nvPr/>
        </p:nvSpPr>
        <p:spPr>
          <a:xfrm>
            <a:off x="-1428792" y="2500306"/>
            <a:ext cx="1143008" cy="285752"/>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r>
              <a:rPr kumimoji="1" lang="ja-JP" altLang="en-US" sz="800" b="0" dirty="0" smtClean="0">
                <a:latin typeface="HG丸ｺﾞｼｯｸM-PRO" pitchFamily="50" charset="-128"/>
                <a:ea typeface="HG丸ｺﾞｼｯｸM-PRO" pitchFamily="50" charset="-128"/>
              </a:rPr>
              <a:t>配信および閲覧サービス提供</a:t>
            </a:r>
            <a:r>
              <a:rPr kumimoji="1" lang="en-US" altLang="ja-JP" sz="800" b="0" dirty="0" smtClean="0">
                <a:latin typeface="HG丸ｺﾞｼｯｸM-PRO" pitchFamily="50" charset="-128"/>
                <a:ea typeface="HG丸ｺﾞｼｯｸM-PRO" pitchFamily="50" charset="-128"/>
              </a:rPr>
              <a:t>API</a:t>
            </a:r>
          </a:p>
        </p:txBody>
      </p:sp>
      <p:cxnSp>
        <p:nvCxnSpPr>
          <p:cNvPr id="120" name="曲線コネクタ 119"/>
          <p:cNvCxnSpPr>
            <a:endCxn id="119" idx="2"/>
          </p:cNvCxnSpPr>
          <p:nvPr/>
        </p:nvCxnSpPr>
        <p:spPr>
          <a:xfrm rot="16200000" flipV="1">
            <a:off x="-803709" y="2732479"/>
            <a:ext cx="285752" cy="392909"/>
          </a:xfrm>
          <a:prstGeom prst="curvedConnector3">
            <a:avLst>
              <a:gd name="adj1" fmla="val 50000"/>
            </a:avLst>
          </a:prstGeom>
          <a:ln w="190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4" name="曲線コネクタ 133"/>
          <p:cNvCxnSpPr>
            <a:stCxn id="12" idx="2"/>
            <a:endCxn id="29" idx="0"/>
          </p:cNvCxnSpPr>
          <p:nvPr/>
        </p:nvCxnSpPr>
        <p:spPr>
          <a:xfrm rot="16200000" flipH="1">
            <a:off x="6161495" y="4697024"/>
            <a:ext cx="500066" cy="2678925"/>
          </a:xfrm>
          <a:prstGeom prst="curvedConnector3">
            <a:avLst>
              <a:gd name="adj1" fmla="val 50000"/>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曲線コネクタ 136"/>
          <p:cNvCxnSpPr>
            <a:stCxn id="12" idx="2"/>
            <a:endCxn id="33" idx="0"/>
          </p:cNvCxnSpPr>
          <p:nvPr/>
        </p:nvCxnSpPr>
        <p:spPr>
          <a:xfrm rot="16200000" flipH="1">
            <a:off x="5500694" y="5357826"/>
            <a:ext cx="428628" cy="1285884"/>
          </a:xfrm>
          <a:prstGeom prst="curvedConnector3">
            <a:avLst>
              <a:gd name="adj1" fmla="val 50000"/>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3" name="フローチャート : 端子 142"/>
          <p:cNvSpPr/>
          <p:nvPr/>
        </p:nvSpPr>
        <p:spPr>
          <a:xfrm>
            <a:off x="1571604" y="4572008"/>
            <a:ext cx="1000132" cy="214314"/>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r>
              <a:rPr kumimoji="1" lang="en-US" altLang="ja-JP" sz="700" b="0" dirty="0" smtClean="0">
                <a:latin typeface="HG丸ｺﾞｼｯｸM-PRO" pitchFamily="50" charset="-128"/>
                <a:ea typeface="HG丸ｺﾞｼｯｸM-PRO" pitchFamily="50" charset="-128"/>
              </a:rPr>
              <a:t>SRU/SOAP</a:t>
            </a:r>
          </a:p>
        </p:txBody>
      </p:sp>
      <p:cxnSp>
        <p:nvCxnSpPr>
          <p:cNvPr id="144" name="曲線コネクタ 143"/>
          <p:cNvCxnSpPr/>
          <p:nvPr/>
        </p:nvCxnSpPr>
        <p:spPr>
          <a:xfrm rot="5400000" flipH="1" flipV="1">
            <a:off x="-1500230" y="5286388"/>
            <a:ext cx="857256" cy="285752"/>
          </a:xfrm>
          <a:prstGeom prst="curvedConnector3">
            <a:avLst>
              <a:gd name="adj1" fmla="val 50000"/>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3" name="曲線コネクタ 152"/>
          <p:cNvCxnSpPr/>
          <p:nvPr/>
        </p:nvCxnSpPr>
        <p:spPr>
          <a:xfrm rot="10800000">
            <a:off x="4714876" y="4714884"/>
            <a:ext cx="357190" cy="214314"/>
          </a:xfrm>
          <a:prstGeom prst="curvedConnector3">
            <a:avLst>
              <a:gd name="adj1" fmla="val 50000"/>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6" name="曲線コネクタ 155"/>
          <p:cNvCxnSpPr>
            <a:stCxn id="72" idx="0"/>
            <a:endCxn id="18" idx="2"/>
          </p:cNvCxnSpPr>
          <p:nvPr/>
        </p:nvCxnSpPr>
        <p:spPr>
          <a:xfrm rot="16200000" flipV="1">
            <a:off x="4089794" y="4304115"/>
            <a:ext cx="214314" cy="321471"/>
          </a:xfrm>
          <a:prstGeom prst="curvedConnector3">
            <a:avLst>
              <a:gd name="adj1" fmla="val 50000"/>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5" name="フローチャート : 端子 164"/>
          <p:cNvSpPr/>
          <p:nvPr/>
        </p:nvSpPr>
        <p:spPr>
          <a:xfrm>
            <a:off x="3714744" y="2214554"/>
            <a:ext cx="1000132" cy="357190"/>
          </a:xfrm>
          <a:prstGeom prst="flowChartTerminator">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ja-JP" altLang="en-US" sz="800" b="0" dirty="0" smtClean="0">
                <a:latin typeface="HG丸ｺﾞｼｯｸM-PRO" pitchFamily="50" charset="-128"/>
                <a:ea typeface="HG丸ｺﾞｼｯｸM-PRO" pitchFamily="50" charset="-128"/>
              </a:rPr>
              <a:t>ファセット検索</a:t>
            </a:r>
            <a:endParaRPr kumimoji="1" lang="en-US" altLang="ja-JP" sz="800" b="0" dirty="0" smtClean="0">
              <a:latin typeface="HG丸ｺﾞｼｯｸM-PRO" pitchFamily="50" charset="-128"/>
              <a:ea typeface="HG丸ｺﾞｼｯｸM-PRO" pitchFamily="50" charset="-128"/>
            </a:endParaRPr>
          </a:p>
          <a:p>
            <a:pPr algn="ctr"/>
            <a:r>
              <a:rPr kumimoji="1" lang="ja-JP" altLang="en-US" sz="800" b="0" dirty="0" err="1" smtClean="0">
                <a:latin typeface="HG丸ｺﾞｼｯｸM-PRO" pitchFamily="50" charset="-128"/>
                <a:ea typeface="HG丸ｺﾞｼｯｸM-PRO" pitchFamily="50" charset="-128"/>
              </a:rPr>
              <a:t>．．．．．</a:t>
            </a:r>
            <a:endParaRPr kumimoji="1" lang="en-US" altLang="ja-JP" sz="800" b="0" dirty="0" smtClean="0">
              <a:latin typeface="HG丸ｺﾞｼｯｸM-PRO" pitchFamily="50" charset="-128"/>
              <a:ea typeface="HG丸ｺﾞｼｯｸM-PRO" pitchFamily="50" charset="-128"/>
            </a:endParaRPr>
          </a:p>
        </p:txBody>
      </p:sp>
      <p:cxnSp>
        <p:nvCxnSpPr>
          <p:cNvPr id="199" name="曲線コネクタ 198"/>
          <p:cNvCxnSpPr>
            <a:stCxn id="41" idx="0"/>
            <a:endCxn id="14" idx="2"/>
          </p:cNvCxnSpPr>
          <p:nvPr/>
        </p:nvCxnSpPr>
        <p:spPr>
          <a:xfrm rot="16200000" flipV="1">
            <a:off x="5054207" y="5268528"/>
            <a:ext cx="142876" cy="178595"/>
          </a:xfrm>
          <a:prstGeom prst="curvedConnector3">
            <a:avLst>
              <a:gd name="adj1" fmla="val 50000"/>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2" name="フローチャート : 端子 221"/>
          <p:cNvSpPr/>
          <p:nvPr/>
        </p:nvSpPr>
        <p:spPr>
          <a:xfrm>
            <a:off x="3071802" y="2857496"/>
            <a:ext cx="1000132" cy="285752"/>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r>
              <a:rPr kumimoji="1" lang="ja-JP" altLang="en-US" sz="800" b="0" dirty="0" smtClean="0">
                <a:latin typeface="HG丸ｺﾞｼｯｸM-PRO" pitchFamily="50" charset="-128"/>
                <a:ea typeface="HG丸ｺﾞｼｯｸM-PRO" pitchFamily="50" charset="-128"/>
              </a:rPr>
              <a:t>典拠情報提供</a:t>
            </a:r>
            <a:endParaRPr kumimoji="1" lang="en-US" altLang="ja-JP" sz="800" b="0" dirty="0" smtClean="0">
              <a:latin typeface="HG丸ｺﾞｼｯｸM-PRO" pitchFamily="50" charset="-128"/>
              <a:ea typeface="HG丸ｺﾞｼｯｸM-PRO" pitchFamily="50" charset="-128"/>
            </a:endParaRPr>
          </a:p>
          <a:p>
            <a:pPr algn="ctr"/>
            <a:r>
              <a:rPr kumimoji="1" lang="ja-JP" altLang="en-US" sz="800" b="0" dirty="0" smtClean="0">
                <a:latin typeface="HG丸ｺﾞｼｯｸM-PRO" pitchFamily="50" charset="-128"/>
                <a:ea typeface="HG丸ｺﾞｼｯｸM-PRO" pitchFamily="50" charset="-128"/>
              </a:rPr>
              <a:t>サービス</a:t>
            </a:r>
            <a:r>
              <a:rPr kumimoji="1" lang="en-US" altLang="ja-JP" sz="800" b="0" dirty="0" smtClean="0">
                <a:latin typeface="HG丸ｺﾞｼｯｸM-PRO" pitchFamily="50" charset="-128"/>
                <a:ea typeface="HG丸ｺﾞｼｯｸM-PRO" pitchFamily="50" charset="-128"/>
              </a:rPr>
              <a:t>API</a:t>
            </a:r>
          </a:p>
        </p:txBody>
      </p:sp>
      <p:cxnSp>
        <p:nvCxnSpPr>
          <p:cNvPr id="235" name="曲線コネクタ 234"/>
          <p:cNvCxnSpPr>
            <a:stCxn id="18" idx="3"/>
            <a:endCxn id="191" idx="1"/>
          </p:cNvCxnSpPr>
          <p:nvPr/>
        </p:nvCxnSpPr>
        <p:spPr>
          <a:xfrm>
            <a:off x="4500562" y="4036223"/>
            <a:ext cx="357190" cy="107157"/>
          </a:xfrm>
          <a:prstGeom prst="curvedConnector3">
            <a:avLst>
              <a:gd name="adj1" fmla="val 50000"/>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8" name="テキスト ボックス 237"/>
          <p:cNvSpPr txBox="1"/>
          <p:nvPr/>
        </p:nvSpPr>
        <p:spPr>
          <a:xfrm>
            <a:off x="6572264" y="6000768"/>
            <a:ext cx="1500198" cy="215444"/>
          </a:xfrm>
          <a:prstGeom prst="rect">
            <a:avLst/>
          </a:prstGeom>
          <a:noFill/>
        </p:spPr>
        <p:txBody>
          <a:bodyPr wrap="square" rtlCol="0">
            <a:spAutoFit/>
          </a:bodyPr>
          <a:lstStyle/>
          <a:p>
            <a:r>
              <a:rPr kumimoji="1" lang="ja-JP" altLang="en-US" sz="800" b="0" dirty="0" smtClean="0"/>
              <a:t>統合書誌</a:t>
            </a:r>
            <a:r>
              <a:rPr kumimoji="1" lang="en-US" altLang="ja-JP" sz="800" b="0" dirty="0" smtClean="0"/>
              <a:t>XML</a:t>
            </a:r>
            <a:r>
              <a:rPr kumimoji="1" lang="ja-JP" altLang="en-US" sz="800" b="0" dirty="0" smtClean="0"/>
              <a:t>ファイル転送</a:t>
            </a:r>
            <a:endParaRPr kumimoji="1" lang="ja-JP" altLang="en-US" sz="800" b="0" dirty="0"/>
          </a:p>
        </p:txBody>
      </p:sp>
      <p:sp>
        <p:nvSpPr>
          <p:cNvPr id="268" name="フローチャート : 端子 267"/>
          <p:cNvSpPr/>
          <p:nvPr/>
        </p:nvSpPr>
        <p:spPr>
          <a:xfrm>
            <a:off x="3428992" y="5500702"/>
            <a:ext cx="857256" cy="285752"/>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r>
              <a:rPr kumimoji="1" lang="ja-JP" altLang="en-US" sz="800" b="0" dirty="0" smtClean="0">
                <a:latin typeface="HG丸ｺﾞｼｯｸM-PRO" pitchFamily="50" charset="-128"/>
                <a:ea typeface="HG丸ｺﾞｼｯｸM-PRO" pitchFamily="50" charset="-128"/>
              </a:rPr>
              <a:t>一次情報収集</a:t>
            </a:r>
            <a:r>
              <a:rPr kumimoji="1" lang="en-US" altLang="ja-JP" sz="800" b="0" dirty="0" smtClean="0">
                <a:latin typeface="HG丸ｺﾞｼｯｸM-PRO" pitchFamily="50" charset="-128"/>
                <a:ea typeface="HG丸ｺﾞｼｯｸM-PRO" pitchFamily="50" charset="-128"/>
              </a:rPr>
              <a:t>API</a:t>
            </a:r>
          </a:p>
        </p:txBody>
      </p:sp>
      <p:cxnSp>
        <p:nvCxnSpPr>
          <p:cNvPr id="272" name="曲線コネクタ 271"/>
          <p:cNvCxnSpPr>
            <a:stCxn id="268" idx="2"/>
            <a:endCxn id="33" idx="0"/>
          </p:cNvCxnSpPr>
          <p:nvPr/>
        </p:nvCxnSpPr>
        <p:spPr>
          <a:xfrm rot="16200000" flipH="1">
            <a:off x="4893471" y="4750603"/>
            <a:ext cx="428628" cy="2500330"/>
          </a:xfrm>
          <a:prstGeom prst="curvedConnector3">
            <a:avLst>
              <a:gd name="adj1" fmla="val 50000"/>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80" name="フローチャート : 端子 279"/>
          <p:cNvSpPr/>
          <p:nvPr/>
        </p:nvSpPr>
        <p:spPr>
          <a:xfrm>
            <a:off x="3643306" y="2285992"/>
            <a:ext cx="1000132" cy="357190"/>
          </a:xfrm>
          <a:prstGeom prst="flowChartTerminator">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ja-JP" altLang="en-US" sz="800" b="0" dirty="0" smtClean="0">
                <a:latin typeface="HG丸ｺﾞｼｯｸM-PRO" pitchFamily="50" charset="-128"/>
                <a:ea typeface="HG丸ｺﾞｼｯｸM-PRO" pitchFamily="50" charset="-128"/>
              </a:rPr>
              <a:t>ファセット検索</a:t>
            </a:r>
            <a:endParaRPr kumimoji="1" lang="en-US" altLang="ja-JP" sz="800" b="0" dirty="0" smtClean="0">
              <a:latin typeface="HG丸ｺﾞｼｯｸM-PRO" pitchFamily="50" charset="-128"/>
              <a:ea typeface="HG丸ｺﾞｼｯｸM-PRO" pitchFamily="50" charset="-128"/>
            </a:endParaRPr>
          </a:p>
          <a:p>
            <a:pPr algn="ctr"/>
            <a:r>
              <a:rPr kumimoji="1" lang="ja-JP" altLang="en-US" sz="800" b="0" dirty="0" err="1" smtClean="0">
                <a:latin typeface="HG丸ｺﾞｼｯｸM-PRO" pitchFamily="50" charset="-128"/>
                <a:ea typeface="HG丸ｺﾞｼｯｸM-PRO" pitchFamily="50" charset="-128"/>
              </a:rPr>
              <a:t>．．．．．</a:t>
            </a:r>
            <a:endParaRPr kumimoji="1" lang="en-US" altLang="ja-JP" sz="800" b="0" dirty="0" smtClean="0">
              <a:latin typeface="HG丸ｺﾞｼｯｸM-PRO" pitchFamily="50" charset="-128"/>
              <a:ea typeface="HG丸ｺﾞｼｯｸM-PRO" pitchFamily="50" charset="-128"/>
            </a:endParaRPr>
          </a:p>
        </p:txBody>
      </p:sp>
      <p:sp>
        <p:nvSpPr>
          <p:cNvPr id="281" name="フローチャート : 端子 280"/>
          <p:cNvSpPr/>
          <p:nvPr/>
        </p:nvSpPr>
        <p:spPr>
          <a:xfrm>
            <a:off x="3571868" y="2357430"/>
            <a:ext cx="1000132" cy="357190"/>
          </a:xfrm>
          <a:prstGeom prst="flowChartTerminator">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ja-JP" altLang="en-US" sz="800" b="0" dirty="0" smtClean="0">
                <a:latin typeface="HG丸ｺﾞｼｯｸM-PRO" pitchFamily="50" charset="-128"/>
                <a:ea typeface="HG丸ｺﾞｼｯｸM-PRO" pitchFamily="50" charset="-128"/>
              </a:rPr>
              <a:t>ファセット検索</a:t>
            </a:r>
            <a:endParaRPr kumimoji="1" lang="en-US" altLang="ja-JP" sz="800" b="0" dirty="0" smtClean="0">
              <a:latin typeface="HG丸ｺﾞｼｯｸM-PRO" pitchFamily="50" charset="-128"/>
              <a:ea typeface="HG丸ｺﾞｼｯｸM-PRO" pitchFamily="50" charset="-128"/>
            </a:endParaRPr>
          </a:p>
          <a:p>
            <a:pPr algn="ctr"/>
            <a:r>
              <a:rPr kumimoji="1" lang="ja-JP" altLang="en-US" sz="800" b="0" dirty="0" err="1" smtClean="0">
                <a:latin typeface="HG丸ｺﾞｼｯｸM-PRO" pitchFamily="50" charset="-128"/>
                <a:ea typeface="HG丸ｺﾞｼｯｸM-PRO" pitchFamily="50" charset="-128"/>
              </a:rPr>
              <a:t>．．．．．</a:t>
            </a:r>
            <a:endParaRPr kumimoji="1" lang="en-US" altLang="ja-JP" sz="800" b="0" dirty="0" smtClean="0">
              <a:latin typeface="HG丸ｺﾞｼｯｸM-PRO" pitchFamily="50" charset="-128"/>
              <a:ea typeface="HG丸ｺﾞｼｯｸM-PRO" pitchFamily="50" charset="-128"/>
            </a:endParaRPr>
          </a:p>
        </p:txBody>
      </p:sp>
      <p:cxnSp>
        <p:nvCxnSpPr>
          <p:cNvPr id="345" name="曲線コネクタ 344"/>
          <p:cNvCxnSpPr>
            <a:stCxn id="352" idx="1"/>
            <a:endCxn id="170" idx="3"/>
          </p:cNvCxnSpPr>
          <p:nvPr/>
        </p:nvCxnSpPr>
        <p:spPr>
          <a:xfrm rot="10800000">
            <a:off x="6286512" y="2643182"/>
            <a:ext cx="928694" cy="785818"/>
          </a:xfrm>
          <a:prstGeom prst="curvedConnector3">
            <a:avLst>
              <a:gd name="adj1" fmla="val 50000"/>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52" name="フローチャート : 端子 351"/>
          <p:cNvSpPr/>
          <p:nvPr/>
        </p:nvSpPr>
        <p:spPr>
          <a:xfrm>
            <a:off x="7215206" y="3214686"/>
            <a:ext cx="785818" cy="428628"/>
          </a:xfrm>
          <a:prstGeom prst="flowChartTerminator">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lang="ja-JP" altLang="en-US" b="0" dirty="0" smtClean="0">
                <a:latin typeface="HG丸ｺﾞｼｯｸM-PRO" pitchFamily="50" charset="-128"/>
                <a:ea typeface="HG丸ｺﾞｼｯｸM-PRO" pitchFamily="50" charset="-128"/>
              </a:rPr>
              <a:t>リンクターゲット</a:t>
            </a:r>
            <a:endParaRPr kumimoji="1" lang="en-US" altLang="ja-JP" sz="1000" b="0" dirty="0" smtClean="0">
              <a:latin typeface="HG丸ｺﾞｼｯｸM-PRO" pitchFamily="50" charset="-128"/>
              <a:ea typeface="HG丸ｺﾞｼｯｸM-PRO" pitchFamily="50" charset="-128"/>
            </a:endParaRPr>
          </a:p>
        </p:txBody>
      </p:sp>
      <p:sp>
        <p:nvSpPr>
          <p:cNvPr id="113" name="フローチャート : 端子 112"/>
          <p:cNvSpPr/>
          <p:nvPr/>
        </p:nvSpPr>
        <p:spPr>
          <a:xfrm>
            <a:off x="7929586" y="2000240"/>
            <a:ext cx="785818" cy="285752"/>
          </a:xfrm>
          <a:prstGeom prst="flowChartTerminator">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ja-JP" altLang="en-US" sz="800" b="0" dirty="0" smtClean="0">
                <a:latin typeface="HG丸ｺﾞｼｯｸM-PRO" pitchFamily="50" charset="-128"/>
                <a:ea typeface="HG丸ｺﾞｼｯｸM-PRO" pitchFamily="50" charset="-128"/>
              </a:rPr>
              <a:t>想・イマジン</a:t>
            </a:r>
            <a:endParaRPr kumimoji="1" lang="en-US" altLang="ja-JP" sz="800" b="0" dirty="0" smtClean="0">
              <a:latin typeface="HG丸ｺﾞｼｯｸM-PRO" pitchFamily="50" charset="-128"/>
              <a:ea typeface="HG丸ｺﾞｼｯｸM-PRO" pitchFamily="50" charset="-128"/>
            </a:endParaRPr>
          </a:p>
          <a:p>
            <a:pPr algn="ctr"/>
            <a:r>
              <a:rPr kumimoji="1" lang="ja-JP" altLang="en-US" sz="800" b="0" dirty="0" smtClean="0">
                <a:latin typeface="HG丸ｺﾞｼｯｸM-PRO" pitchFamily="50" charset="-128"/>
                <a:ea typeface="HG丸ｺﾞｼｯｸM-PRO" pitchFamily="50" charset="-128"/>
              </a:rPr>
              <a:t>連想検索</a:t>
            </a:r>
            <a:endParaRPr kumimoji="1" lang="en-US" altLang="ja-JP" sz="800" b="0" dirty="0" smtClean="0">
              <a:latin typeface="HG丸ｺﾞｼｯｸM-PRO" pitchFamily="50" charset="-128"/>
              <a:ea typeface="HG丸ｺﾞｼｯｸM-PRO" pitchFamily="50" charset="-128"/>
            </a:endParaRPr>
          </a:p>
        </p:txBody>
      </p:sp>
      <p:sp>
        <p:nvSpPr>
          <p:cNvPr id="167" name="フローチャート : 端子 166"/>
          <p:cNvSpPr/>
          <p:nvPr/>
        </p:nvSpPr>
        <p:spPr>
          <a:xfrm>
            <a:off x="5643570" y="3857628"/>
            <a:ext cx="857256" cy="285752"/>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r>
              <a:rPr kumimoji="1" lang="en-US" altLang="ja-JP" sz="800" b="0" dirty="0" smtClean="0">
                <a:latin typeface="HG丸ｺﾞｼｯｸM-PRO" pitchFamily="50" charset="-128"/>
                <a:ea typeface="HG丸ｺﾞｼｯｸM-PRO" pitchFamily="50" charset="-128"/>
              </a:rPr>
              <a:t>DB</a:t>
            </a:r>
            <a:r>
              <a:rPr kumimoji="1" lang="ja-JP" altLang="en-US" sz="800" b="0" dirty="0" smtClean="0">
                <a:latin typeface="HG丸ｺﾞｼｯｸM-PRO" pitchFamily="50" charset="-128"/>
                <a:ea typeface="HG丸ｺﾞｼｯｸM-PRO" pitchFamily="50" charset="-128"/>
              </a:rPr>
              <a:t>アクセス</a:t>
            </a:r>
            <a:endParaRPr kumimoji="1" lang="en-US" altLang="ja-JP" sz="800" b="0" dirty="0" smtClean="0">
              <a:latin typeface="HG丸ｺﾞｼｯｸM-PRO" pitchFamily="50" charset="-128"/>
              <a:ea typeface="HG丸ｺﾞｼｯｸM-PRO" pitchFamily="50" charset="-128"/>
            </a:endParaRPr>
          </a:p>
          <a:p>
            <a:pPr algn="ctr"/>
            <a:r>
              <a:rPr kumimoji="1" lang="en-US" altLang="ja-JP" sz="800" b="0" dirty="0" smtClean="0">
                <a:latin typeface="HG丸ｺﾞｼｯｸM-PRO" pitchFamily="50" charset="-128"/>
                <a:ea typeface="HG丸ｺﾞｼｯｸM-PRO" pitchFamily="50" charset="-128"/>
              </a:rPr>
              <a:t>API</a:t>
            </a:r>
          </a:p>
        </p:txBody>
      </p:sp>
      <p:sp>
        <p:nvSpPr>
          <p:cNvPr id="166" name="フローチャート : 端子 165"/>
          <p:cNvSpPr/>
          <p:nvPr/>
        </p:nvSpPr>
        <p:spPr>
          <a:xfrm>
            <a:off x="5643570" y="3929066"/>
            <a:ext cx="857256" cy="285752"/>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r>
              <a:rPr kumimoji="1" lang="en-US" altLang="ja-JP" sz="800" b="0" dirty="0" smtClean="0">
                <a:latin typeface="HG丸ｺﾞｼｯｸM-PRO" pitchFamily="50" charset="-128"/>
                <a:ea typeface="HG丸ｺﾞｼｯｸM-PRO" pitchFamily="50" charset="-128"/>
              </a:rPr>
              <a:t>DB</a:t>
            </a:r>
            <a:r>
              <a:rPr kumimoji="1" lang="ja-JP" altLang="en-US" sz="800" b="0" dirty="0" smtClean="0">
                <a:latin typeface="HG丸ｺﾞｼｯｸM-PRO" pitchFamily="50" charset="-128"/>
                <a:ea typeface="HG丸ｺﾞｼｯｸM-PRO" pitchFamily="50" charset="-128"/>
              </a:rPr>
              <a:t>アクセス</a:t>
            </a:r>
            <a:endParaRPr kumimoji="1" lang="en-US" altLang="ja-JP" sz="800" b="0" dirty="0" smtClean="0">
              <a:latin typeface="HG丸ｺﾞｼｯｸM-PRO" pitchFamily="50" charset="-128"/>
              <a:ea typeface="HG丸ｺﾞｼｯｸM-PRO" pitchFamily="50" charset="-128"/>
            </a:endParaRPr>
          </a:p>
          <a:p>
            <a:pPr algn="ctr"/>
            <a:r>
              <a:rPr kumimoji="1" lang="en-US" altLang="ja-JP" sz="800" b="0" dirty="0" smtClean="0">
                <a:latin typeface="HG丸ｺﾞｼｯｸM-PRO" pitchFamily="50" charset="-128"/>
                <a:ea typeface="HG丸ｺﾞｼｯｸM-PRO" pitchFamily="50" charset="-128"/>
              </a:rPr>
              <a:t>API</a:t>
            </a:r>
          </a:p>
        </p:txBody>
      </p:sp>
      <p:sp>
        <p:nvSpPr>
          <p:cNvPr id="75" name="フローチャート : 端子 74"/>
          <p:cNvSpPr/>
          <p:nvPr/>
        </p:nvSpPr>
        <p:spPr>
          <a:xfrm>
            <a:off x="5500694" y="4000504"/>
            <a:ext cx="857256" cy="285752"/>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r>
              <a:rPr kumimoji="1" lang="en-US" altLang="ja-JP" sz="800" b="0" dirty="0" smtClean="0">
                <a:latin typeface="HG丸ｺﾞｼｯｸM-PRO" pitchFamily="50" charset="-128"/>
                <a:ea typeface="HG丸ｺﾞｼｯｸM-PRO" pitchFamily="50" charset="-128"/>
              </a:rPr>
              <a:t>DB</a:t>
            </a:r>
            <a:r>
              <a:rPr kumimoji="1" lang="ja-JP" altLang="en-US" sz="800" b="0" dirty="0" smtClean="0">
                <a:latin typeface="HG丸ｺﾞｼｯｸM-PRO" pitchFamily="50" charset="-128"/>
                <a:ea typeface="HG丸ｺﾞｼｯｸM-PRO" pitchFamily="50" charset="-128"/>
              </a:rPr>
              <a:t>アクセス</a:t>
            </a:r>
            <a:endParaRPr kumimoji="1" lang="en-US" altLang="ja-JP" sz="800" b="0" dirty="0" smtClean="0">
              <a:latin typeface="HG丸ｺﾞｼｯｸM-PRO" pitchFamily="50" charset="-128"/>
              <a:ea typeface="HG丸ｺﾞｼｯｸM-PRO" pitchFamily="50" charset="-128"/>
            </a:endParaRPr>
          </a:p>
          <a:p>
            <a:pPr algn="ctr"/>
            <a:r>
              <a:rPr kumimoji="1" lang="en-US" altLang="ja-JP" sz="800" b="0" dirty="0" smtClean="0">
                <a:latin typeface="HG丸ｺﾞｼｯｸM-PRO" pitchFamily="50" charset="-128"/>
                <a:ea typeface="HG丸ｺﾞｼｯｸM-PRO" pitchFamily="50" charset="-128"/>
              </a:rPr>
              <a:t>API</a:t>
            </a:r>
          </a:p>
        </p:txBody>
      </p:sp>
      <p:sp>
        <p:nvSpPr>
          <p:cNvPr id="231" name="AutoShape 12"/>
          <p:cNvSpPr>
            <a:spLocks noChangeArrowheads="1"/>
          </p:cNvSpPr>
          <p:nvPr/>
        </p:nvSpPr>
        <p:spPr bwMode="auto">
          <a:xfrm>
            <a:off x="9429784" y="4357694"/>
            <a:ext cx="1571604" cy="928694"/>
          </a:xfrm>
          <a:prstGeom prst="wedgeRoundRectCallout">
            <a:avLst>
              <a:gd name="adj1" fmla="val -56772"/>
              <a:gd name="adj2" fmla="val 39837"/>
              <a:gd name="adj3" fmla="val 16667"/>
            </a:avLst>
          </a:prstGeom>
          <a:solidFill>
            <a:schemeClr val="bg1">
              <a:alpha val="70195"/>
            </a:schemeClr>
          </a:solidFill>
          <a:ln w="9525" algn="ctr">
            <a:solidFill>
              <a:srgbClr val="8E8E8E"/>
            </a:solidFill>
            <a:miter lim="800000"/>
            <a:headEnd/>
            <a:tailEnd/>
          </a:ln>
          <a:effectLst>
            <a:glow rad="228600">
              <a:schemeClr val="accent4">
                <a:satMod val="175000"/>
                <a:alpha val="40000"/>
              </a:schemeClr>
            </a:glow>
          </a:effectLst>
        </p:spPr>
        <p:txBody>
          <a:bodyPr/>
          <a:lstStyle/>
          <a:p>
            <a:r>
              <a:rPr lang="ja-JP" altLang="en-US" sz="1000" b="0" dirty="0" smtClean="0">
                <a:solidFill>
                  <a:srgbClr val="663300"/>
                </a:solidFill>
              </a:rPr>
              <a:t>テストベッド（実証実験環境）として、将来のクラウドへの移行を考慮して、データセンターでのホスティングを想定</a:t>
            </a:r>
            <a:endParaRPr lang="ja-JP" altLang="en-US" sz="1000" b="0" dirty="0">
              <a:solidFill>
                <a:srgbClr val="663300"/>
              </a:solidFill>
            </a:endParaRPr>
          </a:p>
        </p:txBody>
      </p:sp>
      <p:sp>
        <p:nvSpPr>
          <p:cNvPr id="226" name="フローチャート : 端子 225"/>
          <p:cNvSpPr/>
          <p:nvPr/>
        </p:nvSpPr>
        <p:spPr>
          <a:xfrm>
            <a:off x="2714612" y="785794"/>
            <a:ext cx="1000132" cy="285752"/>
          </a:xfrm>
          <a:prstGeom prst="flowChartTerminator">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ja-JP" altLang="en-US" sz="800" b="0" dirty="0" smtClean="0">
                <a:latin typeface="HG丸ｺﾞｼｯｸM-PRO" pitchFamily="50" charset="-128"/>
                <a:ea typeface="HG丸ｺﾞｼｯｸM-PRO" pitchFamily="50" charset="-128"/>
              </a:rPr>
              <a:t>簡易検索窓</a:t>
            </a:r>
            <a:endParaRPr kumimoji="1" lang="en-US" altLang="ja-JP" sz="800" b="0" dirty="0" smtClean="0">
              <a:latin typeface="HG丸ｺﾞｼｯｸM-PRO" pitchFamily="50" charset="-128"/>
              <a:ea typeface="HG丸ｺﾞｼｯｸM-PRO" pitchFamily="50" charset="-128"/>
            </a:endParaRPr>
          </a:p>
        </p:txBody>
      </p:sp>
      <p:sp>
        <p:nvSpPr>
          <p:cNvPr id="157" name="フローチャート: 処理 156"/>
          <p:cNvSpPr/>
          <p:nvPr/>
        </p:nvSpPr>
        <p:spPr>
          <a:xfrm>
            <a:off x="1785918" y="3500438"/>
            <a:ext cx="1643074" cy="7143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b="0" dirty="0">
              <a:latin typeface="HG丸ｺﾞｼｯｸM-PRO" pitchFamily="50" charset="-128"/>
              <a:ea typeface="HG丸ｺﾞｼｯｸM-PRO" pitchFamily="50" charset="-128"/>
            </a:endParaRPr>
          </a:p>
        </p:txBody>
      </p:sp>
      <p:sp>
        <p:nvSpPr>
          <p:cNvPr id="162" name="フローチャート : 磁気ディスク 161"/>
          <p:cNvSpPr/>
          <p:nvPr/>
        </p:nvSpPr>
        <p:spPr>
          <a:xfrm>
            <a:off x="2714612" y="3571876"/>
            <a:ext cx="642942" cy="571504"/>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700" b="0" dirty="0" smtClean="0">
                <a:latin typeface="HG丸ｺﾞｼｯｸM-PRO" pitchFamily="50" charset="-128"/>
                <a:ea typeface="HG丸ｺﾞｼｯｸM-PRO" pitchFamily="50" charset="-128"/>
              </a:rPr>
              <a:t>メタデータ</a:t>
            </a:r>
            <a:endParaRPr kumimoji="1" lang="en-US" altLang="ja-JP" sz="700" b="0" dirty="0" smtClean="0">
              <a:latin typeface="HG丸ｺﾞｼｯｸM-PRO" pitchFamily="50" charset="-128"/>
              <a:ea typeface="HG丸ｺﾞｼｯｸM-PRO" pitchFamily="50" charset="-128"/>
            </a:endParaRPr>
          </a:p>
          <a:p>
            <a:pPr algn="ctr"/>
            <a:r>
              <a:rPr kumimoji="1" lang="ja-JP" altLang="en-US" sz="700" b="0" dirty="0" smtClean="0">
                <a:latin typeface="HG丸ｺﾞｼｯｸM-PRO" pitchFamily="50" charset="-128"/>
                <a:ea typeface="HG丸ｺﾞｼｯｸM-PRO" pitchFamily="50" charset="-128"/>
              </a:rPr>
              <a:t>全文検索</a:t>
            </a:r>
            <a:endParaRPr kumimoji="1" lang="en-US" altLang="ja-JP" sz="700" b="0" dirty="0" smtClean="0">
              <a:latin typeface="HG丸ｺﾞｼｯｸM-PRO" pitchFamily="50" charset="-128"/>
              <a:ea typeface="HG丸ｺﾞｼｯｸM-PRO" pitchFamily="50" charset="-128"/>
            </a:endParaRPr>
          </a:p>
          <a:p>
            <a:pPr algn="ctr"/>
            <a:r>
              <a:rPr kumimoji="1" lang="ja-JP" altLang="en-US" sz="700" b="0" dirty="0" smtClean="0">
                <a:latin typeface="HG丸ｺﾞｼｯｸM-PRO" pitchFamily="50" charset="-128"/>
                <a:ea typeface="HG丸ｺﾞｼｯｸM-PRO" pitchFamily="50" charset="-128"/>
              </a:rPr>
              <a:t>インデックス</a:t>
            </a:r>
            <a:endParaRPr kumimoji="1" lang="en-US" altLang="ja-JP" sz="700" b="0" dirty="0" smtClean="0">
              <a:latin typeface="HG丸ｺﾞｼｯｸM-PRO" pitchFamily="50" charset="-128"/>
              <a:ea typeface="HG丸ｺﾞｼｯｸM-PRO" pitchFamily="50" charset="-128"/>
            </a:endParaRPr>
          </a:p>
        </p:txBody>
      </p:sp>
      <p:cxnSp>
        <p:nvCxnSpPr>
          <p:cNvPr id="171" name="曲線コネクタ 170"/>
          <p:cNvCxnSpPr>
            <a:stCxn id="157" idx="0"/>
            <a:endCxn id="116" idx="2"/>
          </p:cNvCxnSpPr>
          <p:nvPr/>
        </p:nvCxnSpPr>
        <p:spPr>
          <a:xfrm rot="16200000" flipV="1">
            <a:off x="2375282" y="3268264"/>
            <a:ext cx="357190" cy="107157"/>
          </a:xfrm>
          <a:prstGeom prst="curvedConnector3">
            <a:avLst>
              <a:gd name="adj1" fmla="val 50000"/>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9" name="AutoShape 12"/>
          <p:cNvSpPr>
            <a:spLocks noChangeArrowheads="1"/>
          </p:cNvSpPr>
          <p:nvPr/>
        </p:nvSpPr>
        <p:spPr bwMode="auto">
          <a:xfrm>
            <a:off x="9644098" y="4572008"/>
            <a:ext cx="1571604" cy="928694"/>
          </a:xfrm>
          <a:prstGeom prst="wedgeRoundRectCallout">
            <a:avLst>
              <a:gd name="adj1" fmla="val -68893"/>
              <a:gd name="adj2" fmla="val 48041"/>
              <a:gd name="adj3" fmla="val 16667"/>
            </a:avLst>
          </a:prstGeom>
          <a:solidFill>
            <a:schemeClr val="bg1">
              <a:alpha val="70195"/>
            </a:schemeClr>
          </a:solidFill>
          <a:ln w="9525" algn="ctr">
            <a:solidFill>
              <a:srgbClr val="8E8E8E"/>
            </a:solidFill>
            <a:miter lim="800000"/>
            <a:headEnd/>
            <a:tailEnd/>
          </a:ln>
          <a:effectLst>
            <a:glow rad="228600">
              <a:schemeClr val="accent4">
                <a:satMod val="175000"/>
                <a:alpha val="40000"/>
              </a:schemeClr>
            </a:glow>
          </a:effectLst>
        </p:spPr>
        <p:txBody>
          <a:bodyPr/>
          <a:lstStyle/>
          <a:p>
            <a:r>
              <a:rPr lang="en-US" altLang="ja-JP" sz="1000" b="0" dirty="0" smtClean="0">
                <a:solidFill>
                  <a:srgbClr val="663300"/>
                </a:solidFill>
              </a:rPr>
              <a:t>PORTA</a:t>
            </a:r>
            <a:r>
              <a:rPr lang="ja-JP" altLang="en-US" sz="1000" b="0" dirty="0" smtClean="0">
                <a:solidFill>
                  <a:srgbClr val="663300"/>
                </a:solidFill>
              </a:rPr>
              <a:t>の収集及び横断検索機能モジュール（</a:t>
            </a:r>
            <a:r>
              <a:rPr lang="en-US" altLang="ja-JP" sz="1000" b="0" dirty="0" smtClean="0">
                <a:solidFill>
                  <a:srgbClr val="663300"/>
                </a:solidFill>
              </a:rPr>
              <a:t>Web</a:t>
            </a:r>
            <a:r>
              <a:rPr lang="ja-JP" altLang="en-US" sz="1000" b="0" dirty="0" smtClean="0">
                <a:solidFill>
                  <a:srgbClr val="663300"/>
                </a:solidFill>
              </a:rPr>
              <a:t>サービス）の流用を想定</a:t>
            </a:r>
            <a:endParaRPr lang="ja-JP" altLang="en-US" sz="1000" b="0" dirty="0">
              <a:solidFill>
                <a:srgbClr val="663300"/>
              </a:solidFill>
            </a:endParaRPr>
          </a:p>
        </p:txBody>
      </p:sp>
      <p:sp>
        <p:nvSpPr>
          <p:cNvPr id="180" name="AutoShape 12"/>
          <p:cNvSpPr>
            <a:spLocks noChangeArrowheads="1"/>
          </p:cNvSpPr>
          <p:nvPr/>
        </p:nvSpPr>
        <p:spPr bwMode="auto">
          <a:xfrm>
            <a:off x="9286908" y="3571876"/>
            <a:ext cx="1571604" cy="428628"/>
          </a:xfrm>
          <a:prstGeom prst="wedgeRoundRectCallout">
            <a:avLst>
              <a:gd name="adj1" fmla="val -44044"/>
              <a:gd name="adj2" fmla="val 47699"/>
              <a:gd name="adj3" fmla="val 16667"/>
            </a:avLst>
          </a:prstGeom>
          <a:solidFill>
            <a:schemeClr val="bg1">
              <a:alpha val="70195"/>
            </a:schemeClr>
          </a:solidFill>
          <a:ln w="9525" algn="ctr">
            <a:solidFill>
              <a:srgbClr val="8E8E8E"/>
            </a:solidFill>
            <a:miter lim="800000"/>
            <a:headEnd/>
            <a:tailEnd/>
          </a:ln>
          <a:effectLst>
            <a:glow rad="228600">
              <a:schemeClr val="accent4">
                <a:satMod val="175000"/>
                <a:alpha val="40000"/>
              </a:schemeClr>
            </a:glow>
          </a:effectLst>
        </p:spPr>
        <p:txBody>
          <a:bodyPr/>
          <a:lstStyle/>
          <a:p>
            <a:r>
              <a:rPr lang="ja-JP" altLang="en-US" sz="1000" b="0" dirty="0" smtClean="0">
                <a:solidFill>
                  <a:srgbClr val="663300"/>
                </a:solidFill>
              </a:rPr>
              <a:t>オープンソース</a:t>
            </a:r>
            <a:r>
              <a:rPr lang="en-US" altLang="ja-JP" sz="1000" b="0" dirty="0" smtClean="0">
                <a:solidFill>
                  <a:srgbClr val="663300"/>
                </a:solidFill>
              </a:rPr>
              <a:t>Next-L</a:t>
            </a:r>
            <a:r>
              <a:rPr lang="ja-JP" altLang="en-US" sz="1000" b="0" dirty="0" smtClean="0">
                <a:solidFill>
                  <a:srgbClr val="663300"/>
                </a:solidFill>
              </a:rPr>
              <a:t>の</a:t>
            </a:r>
            <a:r>
              <a:rPr lang="en-US" altLang="ja-JP" sz="1000" b="0" dirty="0" smtClean="0">
                <a:solidFill>
                  <a:srgbClr val="663300"/>
                </a:solidFill>
              </a:rPr>
              <a:t>FRBR</a:t>
            </a:r>
            <a:r>
              <a:rPr lang="ja-JP" altLang="en-US" sz="1000" b="0" dirty="0" smtClean="0">
                <a:solidFill>
                  <a:srgbClr val="663300"/>
                </a:solidFill>
              </a:rPr>
              <a:t>機能の利用を想定</a:t>
            </a:r>
            <a:endParaRPr lang="ja-JP" altLang="en-US" sz="1000" b="0" dirty="0">
              <a:solidFill>
                <a:srgbClr val="663300"/>
              </a:solidFill>
            </a:endParaRPr>
          </a:p>
        </p:txBody>
      </p:sp>
      <p:sp>
        <p:nvSpPr>
          <p:cNvPr id="182" name="AutoShape 12"/>
          <p:cNvSpPr>
            <a:spLocks noChangeArrowheads="1"/>
          </p:cNvSpPr>
          <p:nvPr/>
        </p:nvSpPr>
        <p:spPr bwMode="auto">
          <a:xfrm>
            <a:off x="9644098" y="857232"/>
            <a:ext cx="1571604" cy="428628"/>
          </a:xfrm>
          <a:prstGeom prst="wedgeRoundRectCallout">
            <a:avLst>
              <a:gd name="adj1" fmla="val -54348"/>
              <a:gd name="adj2" fmla="val 69921"/>
              <a:gd name="adj3" fmla="val 16667"/>
            </a:avLst>
          </a:prstGeom>
          <a:solidFill>
            <a:schemeClr val="bg1">
              <a:alpha val="70195"/>
            </a:schemeClr>
          </a:solidFill>
          <a:ln w="9525" algn="ctr">
            <a:solidFill>
              <a:srgbClr val="8E8E8E"/>
            </a:solidFill>
            <a:miter lim="800000"/>
            <a:headEnd/>
            <a:tailEnd/>
          </a:ln>
          <a:effectLst>
            <a:glow rad="228600">
              <a:schemeClr val="accent4">
                <a:satMod val="175000"/>
                <a:alpha val="40000"/>
              </a:schemeClr>
            </a:glow>
          </a:effectLst>
        </p:spPr>
        <p:txBody>
          <a:bodyPr/>
          <a:lstStyle/>
          <a:p>
            <a:r>
              <a:rPr lang="ja-JP" altLang="en-US" sz="1000" b="0" dirty="0" smtClean="0">
                <a:solidFill>
                  <a:srgbClr val="663300"/>
                </a:solidFill>
              </a:rPr>
              <a:t>外部の</a:t>
            </a:r>
            <a:r>
              <a:rPr lang="en-US" altLang="ja-JP" sz="1000" b="0" dirty="0" smtClean="0">
                <a:solidFill>
                  <a:srgbClr val="663300"/>
                </a:solidFill>
              </a:rPr>
              <a:t>Web</a:t>
            </a:r>
            <a:r>
              <a:rPr lang="ja-JP" altLang="en-US" sz="1000" b="0" dirty="0" smtClean="0">
                <a:solidFill>
                  <a:srgbClr val="663300"/>
                </a:solidFill>
              </a:rPr>
              <a:t>サービスとして連携を想定</a:t>
            </a:r>
            <a:endParaRPr lang="ja-JP" altLang="en-US" sz="1000" b="0" dirty="0">
              <a:solidFill>
                <a:srgbClr val="663300"/>
              </a:solidFill>
            </a:endParaRPr>
          </a:p>
        </p:txBody>
      </p:sp>
      <p:sp>
        <p:nvSpPr>
          <p:cNvPr id="183" name="AutoShape 12"/>
          <p:cNvSpPr>
            <a:spLocks noChangeArrowheads="1"/>
          </p:cNvSpPr>
          <p:nvPr/>
        </p:nvSpPr>
        <p:spPr bwMode="auto">
          <a:xfrm>
            <a:off x="-1714544" y="3071810"/>
            <a:ext cx="1571604" cy="785818"/>
          </a:xfrm>
          <a:prstGeom prst="wedgeRoundRectCallout">
            <a:avLst>
              <a:gd name="adj1" fmla="val 46260"/>
              <a:gd name="adj2" fmla="val 145628"/>
              <a:gd name="adj3" fmla="val 16667"/>
            </a:avLst>
          </a:prstGeom>
          <a:solidFill>
            <a:schemeClr val="bg1">
              <a:alpha val="70195"/>
            </a:schemeClr>
          </a:solidFill>
          <a:ln w="9525" algn="ctr">
            <a:solidFill>
              <a:srgbClr val="8E8E8E"/>
            </a:solidFill>
            <a:miter lim="800000"/>
            <a:headEnd/>
            <a:tailEnd/>
          </a:ln>
          <a:effectLst>
            <a:glow rad="228600">
              <a:schemeClr val="accent4">
                <a:satMod val="175000"/>
                <a:alpha val="40000"/>
              </a:schemeClr>
            </a:glow>
          </a:effectLst>
        </p:spPr>
        <p:txBody>
          <a:bodyPr/>
          <a:lstStyle/>
          <a:p>
            <a:r>
              <a:rPr lang="ja-JP" altLang="en-US" sz="1000" b="0" dirty="0" smtClean="0">
                <a:solidFill>
                  <a:srgbClr val="663300"/>
                </a:solidFill>
              </a:rPr>
              <a:t>オープンソースの分散ファイルシステムでの全文検索システムである</a:t>
            </a:r>
            <a:r>
              <a:rPr lang="en-US" altLang="ja-JP" sz="1000" b="0" dirty="0" err="1" smtClean="0">
                <a:solidFill>
                  <a:srgbClr val="663300"/>
                </a:solidFill>
              </a:rPr>
              <a:t>Hadoop</a:t>
            </a:r>
            <a:r>
              <a:rPr lang="ja-JP" altLang="en-US" sz="1000" b="0" dirty="0" smtClean="0">
                <a:solidFill>
                  <a:srgbClr val="663300"/>
                </a:solidFill>
              </a:rPr>
              <a:t>の利用を想定</a:t>
            </a:r>
            <a:endParaRPr lang="ja-JP" altLang="en-US" sz="1000" b="0" dirty="0">
              <a:solidFill>
                <a:srgbClr val="663300"/>
              </a:solidFill>
            </a:endParaRPr>
          </a:p>
        </p:txBody>
      </p:sp>
      <p:sp>
        <p:nvSpPr>
          <p:cNvPr id="185" name="AutoShape 12"/>
          <p:cNvSpPr>
            <a:spLocks noChangeArrowheads="1"/>
          </p:cNvSpPr>
          <p:nvPr/>
        </p:nvSpPr>
        <p:spPr bwMode="auto">
          <a:xfrm>
            <a:off x="-1785982" y="3929066"/>
            <a:ext cx="1571604" cy="785818"/>
          </a:xfrm>
          <a:prstGeom prst="wedgeRoundRectCallout">
            <a:avLst>
              <a:gd name="adj1" fmla="val 17775"/>
              <a:gd name="adj2" fmla="val 99567"/>
              <a:gd name="adj3" fmla="val 16667"/>
            </a:avLst>
          </a:prstGeom>
          <a:solidFill>
            <a:schemeClr val="bg1">
              <a:alpha val="70195"/>
            </a:schemeClr>
          </a:solidFill>
          <a:ln w="9525" algn="ctr">
            <a:solidFill>
              <a:srgbClr val="8E8E8E"/>
            </a:solidFill>
            <a:miter lim="800000"/>
            <a:headEnd/>
            <a:tailEnd/>
          </a:ln>
          <a:effectLst>
            <a:glow rad="228600">
              <a:schemeClr val="accent4">
                <a:satMod val="175000"/>
                <a:alpha val="40000"/>
              </a:schemeClr>
            </a:glow>
          </a:effectLst>
        </p:spPr>
        <p:txBody>
          <a:bodyPr/>
          <a:lstStyle/>
          <a:p>
            <a:r>
              <a:rPr lang="en-US" altLang="ja-JP" sz="1000" b="0" dirty="0" smtClean="0">
                <a:solidFill>
                  <a:srgbClr val="663300"/>
                </a:solidFill>
              </a:rPr>
              <a:t>PORTA</a:t>
            </a:r>
            <a:r>
              <a:rPr lang="ja-JP" altLang="en-US" sz="1000" b="0" dirty="0" smtClean="0">
                <a:solidFill>
                  <a:srgbClr val="663300"/>
                </a:solidFill>
              </a:rPr>
              <a:t>の</a:t>
            </a:r>
            <a:r>
              <a:rPr lang="en-US" altLang="ja-JP" sz="1000" b="0" dirty="0" smtClean="0">
                <a:solidFill>
                  <a:srgbClr val="663300"/>
                </a:solidFill>
              </a:rPr>
              <a:t>RDBMS</a:t>
            </a:r>
            <a:r>
              <a:rPr lang="ja-JP" altLang="en-US" sz="1000" b="0" dirty="0" smtClean="0">
                <a:solidFill>
                  <a:srgbClr val="663300"/>
                </a:solidFill>
              </a:rPr>
              <a:t>システムの流用を想定。</a:t>
            </a:r>
            <a:endParaRPr lang="en-US" altLang="ja-JP" sz="1000" b="0" dirty="0" smtClean="0">
              <a:solidFill>
                <a:srgbClr val="663300"/>
              </a:solidFill>
            </a:endParaRPr>
          </a:p>
          <a:p>
            <a:r>
              <a:rPr lang="ja-JP" altLang="en-US" sz="1000" b="0" dirty="0" smtClean="0">
                <a:solidFill>
                  <a:srgbClr val="663300"/>
                </a:solidFill>
              </a:rPr>
              <a:t>移行が困難であれば、</a:t>
            </a:r>
            <a:r>
              <a:rPr lang="en-US" altLang="ja-JP" sz="1000" b="0" dirty="0" err="1" smtClean="0">
                <a:solidFill>
                  <a:srgbClr val="663300"/>
                </a:solidFill>
              </a:rPr>
              <a:t>Dspace</a:t>
            </a:r>
            <a:r>
              <a:rPr lang="ja-JP" altLang="en-US" sz="1000" b="0" dirty="0" smtClean="0">
                <a:solidFill>
                  <a:srgbClr val="663300"/>
                </a:solidFill>
              </a:rPr>
              <a:t>の利用も想定。</a:t>
            </a:r>
            <a:endParaRPr lang="ja-JP" altLang="en-US" sz="1000" b="0" dirty="0">
              <a:solidFill>
                <a:srgbClr val="663300"/>
              </a:solidFill>
            </a:endParaRPr>
          </a:p>
        </p:txBody>
      </p:sp>
      <p:sp>
        <p:nvSpPr>
          <p:cNvPr id="186" name="AutoShape 12"/>
          <p:cNvSpPr>
            <a:spLocks noChangeArrowheads="1"/>
          </p:cNvSpPr>
          <p:nvPr/>
        </p:nvSpPr>
        <p:spPr bwMode="auto">
          <a:xfrm>
            <a:off x="-2000296" y="857232"/>
            <a:ext cx="1571604" cy="642942"/>
          </a:xfrm>
          <a:prstGeom prst="wedgeRoundRectCallout">
            <a:avLst>
              <a:gd name="adj1" fmla="val 69290"/>
              <a:gd name="adj2" fmla="val 1033"/>
              <a:gd name="adj3" fmla="val 16667"/>
            </a:avLst>
          </a:prstGeom>
          <a:solidFill>
            <a:schemeClr val="bg1">
              <a:alpha val="70195"/>
            </a:schemeClr>
          </a:solidFill>
          <a:ln w="9525" algn="ctr">
            <a:solidFill>
              <a:srgbClr val="8E8E8E"/>
            </a:solidFill>
            <a:miter lim="800000"/>
            <a:headEnd/>
            <a:tailEnd/>
          </a:ln>
          <a:effectLst>
            <a:glow rad="228600">
              <a:schemeClr val="accent4">
                <a:satMod val="175000"/>
                <a:alpha val="40000"/>
              </a:schemeClr>
            </a:glow>
          </a:effectLst>
        </p:spPr>
        <p:txBody>
          <a:bodyPr/>
          <a:lstStyle/>
          <a:p>
            <a:r>
              <a:rPr lang="ja-JP" altLang="en-US" sz="1000" b="0" dirty="0" smtClean="0">
                <a:solidFill>
                  <a:srgbClr val="663300"/>
                </a:solidFill>
              </a:rPr>
              <a:t>オープンソース</a:t>
            </a:r>
            <a:r>
              <a:rPr lang="en-US" altLang="ja-JP" sz="1000" b="0" dirty="0" smtClean="0">
                <a:solidFill>
                  <a:srgbClr val="663300"/>
                </a:solidFill>
              </a:rPr>
              <a:t>Next-L</a:t>
            </a:r>
            <a:r>
              <a:rPr lang="ja-JP" altLang="en-US" sz="1000" b="0" dirty="0" smtClean="0">
                <a:solidFill>
                  <a:srgbClr val="663300"/>
                </a:solidFill>
              </a:rPr>
              <a:t>の</a:t>
            </a:r>
            <a:r>
              <a:rPr lang="en-US" altLang="ja-JP" sz="1000" b="0" dirty="0" smtClean="0">
                <a:solidFill>
                  <a:srgbClr val="663300"/>
                </a:solidFill>
              </a:rPr>
              <a:t>GUI</a:t>
            </a:r>
            <a:r>
              <a:rPr lang="ja-JP" altLang="en-US" sz="1000" b="0" dirty="0" smtClean="0">
                <a:solidFill>
                  <a:srgbClr val="663300"/>
                </a:solidFill>
              </a:rPr>
              <a:t>フレームワークの利用を想定</a:t>
            </a:r>
            <a:endParaRPr lang="ja-JP" altLang="en-US" sz="1000" b="0" dirty="0">
              <a:solidFill>
                <a:srgbClr val="663300"/>
              </a:solidFill>
            </a:endParaRPr>
          </a:p>
        </p:txBody>
      </p:sp>
      <p:cxnSp>
        <p:nvCxnSpPr>
          <p:cNvPr id="221" name="曲線コネクタ 220"/>
          <p:cNvCxnSpPr>
            <a:stCxn id="157" idx="3"/>
            <a:endCxn id="18" idx="1"/>
          </p:cNvCxnSpPr>
          <p:nvPr/>
        </p:nvCxnSpPr>
        <p:spPr>
          <a:xfrm>
            <a:off x="3428992" y="3857628"/>
            <a:ext cx="142876" cy="178595"/>
          </a:xfrm>
          <a:prstGeom prst="curvedConnector3">
            <a:avLst>
              <a:gd name="adj1" fmla="val 50000"/>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5" name="AutoShape 12"/>
          <p:cNvSpPr>
            <a:spLocks noChangeArrowheads="1"/>
          </p:cNvSpPr>
          <p:nvPr/>
        </p:nvSpPr>
        <p:spPr bwMode="auto">
          <a:xfrm>
            <a:off x="-2071734" y="500042"/>
            <a:ext cx="1571604" cy="357190"/>
          </a:xfrm>
          <a:prstGeom prst="wedgeRoundRectCallout">
            <a:avLst>
              <a:gd name="adj1" fmla="val 63229"/>
              <a:gd name="adj2" fmla="val 36292"/>
              <a:gd name="adj3" fmla="val 16667"/>
            </a:avLst>
          </a:prstGeom>
          <a:solidFill>
            <a:schemeClr val="bg1">
              <a:alpha val="70195"/>
            </a:schemeClr>
          </a:solidFill>
          <a:ln w="9525" algn="ctr">
            <a:solidFill>
              <a:srgbClr val="8E8E8E"/>
            </a:solidFill>
            <a:miter lim="800000"/>
            <a:headEnd/>
            <a:tailEnd/>
          </a:ln>
          <a:effectLst>
            <a:glow rad="228600">
              <a:schemeClr val="accent4">
                <a:satMod val="175000"/>
                <a:alpha val="40000"/>
              </a:schemeClr>
            </a:glow>
          </a:effectLst>
        </p:spPr>
        <p:txBody>
          <a:bodyPr/>
          <a:lstStyle/>
          <a:p>
            <a:r>
              <a:rPr lang="ja-JP" altLang="en-US" sz="1000" b="0" dirty="0" smtClean="0">
                <a:solidFill>
                  <a:srgbClr val="663300"/>
                </a:solidFill>
              </a:rPr>
              <a:t>全文検索エンジンで実装</a:t>
            </a:r>
            <a:endParaRPr lang="ja-JP" altLang="en-US" sz="1000" b="0" dirty="0">
              <a:solidFill>
                <a:srgbClr val="663300"/>
              </a:solidFill>
            </a:endParaRPr>
          </a:p>
        </p:txBody>
      </p:sp>
      <p:cxnSp>
        <p:nvCxnSpPr>
          <p:cNvPr id="230" name="曲線コネクタ 229"/>
          <p:cNvCxnSpPr>
            <a:stCxn id="116" idx="0"/>
            <a:endCxn id="10" idx="2"/>
          </p:cNvCxnSpPr>
          <p:nvPr/>
        </p:nvCxnSpPr>
        <p:spPr>
          <a:xfrm rot="16200000" flipV="1">
            <a:off x="2143108" y="2500306"/>
            <a:ext cx="142876" cy="571504"/>
          </a:xfrm>
          <a:prstGeom prst="curvedConnector3">
            <a:avLst>
              <a:gd name="adj1" fmla="val 50000"/>
            </a:avLst>
          </a:prstGeom>
          <a:ln w="3810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0" name="フローチャート : 端子 109"/>
          <p:cNvSpPr/>
          <p:nvPr/>
        </p:nvSpPr>
        <p:spPr>
          <a:xfrm>
            <a:off x="5286380" y="2143116"/>
            <a:ext cx="1000132" cy="285752"/>
          </a:xfrm>
          <a:prstGeom prst="flowChartTerminator">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en-US" altLang="ja-JP" sz="800" b="0" dirty="0" err="1" smtClean="0">
                <a:latin typeface="HG丸ｺﾞｼｯｸM-PRO" pitchFamily="50" charset="-128"/>
                <a:ea typeface="HG丸ｺﾞｼｯｸM-PRO" pitchFamily="50" charset="-128"/>
              </a:rPr>
              <a:t>GETAssoc</a:t>
            </a:r>
            <a:endParaRPr kumimoji="1" lang="en-US" altLang="ja-JP" sz="800" b="0" dirty="0" smtClean="0">
              <a:latin typeface="HG丸ｺﾞｼｯｸM-PRO" pitchFamily="50" charset="-128"/>
              <a:ea typeface="HG丸ｺﾞｼｯｸM-PRO" pitchFamily="50" charset="-128"/>
            </a:endParaRPr>
          </a:p>
        </p:txBody>
      </p:sp>
      <p:sp>
        <p:nvSpPr>
          <p:cNvPr id="114" name="フローチャート : 端子 113"/>
          <p:cNvSpPr/>
          <p:nvPr/>
        </p:nvSpPr>
        <p:spPr>
          <a:xfrm>
            <a:off x="6429388" y="2143116"/>
            <a:ext cx="1000132" cy="285752"/>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r>
              <a:rPr kumimoji="1" lang="en-US" altLang="ja-JP" sz="800" b="0" dirty="0" err="1" smtClean="0">
                <a:latin typeface="HG丸ｺﾞｼｯｸM-PRO" pitchFamily="50" charset="-128"/>
                <a:ea typeface="HG丸ｺﾞｼｯｸM-PRO" pitchFamily="50" charset="-128"/>
              </a:rPr>
              <a:t>GETAssoc</a:t>
            </a:r>
            <a:endParaRPr kumimoji="1" lang="en-US" altLang="ja-JP" sz="800" b="0" dirty="0" smtClean="0">
              <a:latin typeface="HG丸ｺﾞｼｯｸM-PRO" pitchFamily="50" charset="-128"/>
              <a:ea typeface="HG丸ｺﾞｼｯｸM-PRO" pitchFamily="50" charset="-128"/>
            </a:endParaRPr>
          </a:p>
          <a:p>
            <a:pPr algn="ctr"/>
            <a:r>
              <a:rPr kumimoji="1" lang="en-US" altLang="ja-JP" sz="800" b="0" dirty="0" smtClean="0">
                <a:latin typeface="HG丸ｺﾞｼｯｸM-PRO" pitchFamily="50" charset="-128"/>
                <a:ea typeface="HG丸ｺﾞｼｯｸM-PRO" pitchFamily="50" charset="-128"/>
              </a:rPr>
              <a:t>API</a:t>
            </a:r>
          </a:p>
        </p:txBody>
      </p:sp>
      <p:cxnSp>
        <p:nvCxnSpPr>
          <p:cNvPr id="121" name="曲線コネクタ 120"/>
          <p:cNvCxnSpPr>
            <a:stCxn id="63" idx="3"/>
            <a:endCxn id="61" idx="1"/>
          </p:cNvCxnSpPr>
          <p:nvPr/>
        </p:nvCxnSpPr>
        <p:spPr>
          <a:xfrm flipV="1">
            <a:off x="7429520" y="2536025"/>
            <a:ext cx="500066" cy="107157"/>
          </a:xfrm>
          <a:prstGeom prst="curvedConnector3">
            <a:avLst>
              <a:gd name="adj1" fmla="val 50000"/>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4" name="曲線コネクタ 123"/>
          <p:cNvCxnSpPr>
            <a:stCxn id="110" idx="3"/>
            <a:endCxn id="114" idx="1"/>
          </p:cNvCxnSpPr>
          <p:nvPr/>
        </p:nvCxnSpPr>
        <p:spPr>
          <a:xfrm>
            <a:off x="6286512" y="2285992"/>
            <a:ext cx="142876" cy="1588"/>
          </a:xfrm>
          <a:prstGeom prst="curvedConnector3">
            <a:avLst>
              <a:gd name="adj1" fmla="val 50000"/>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8" name="フローチャート : 磁気ディスク 177"/>
          <p:cNvSpPr/>
          <p:nvPr/>
        </p:nvSpPr>
        <p:spPr>
          <a:xfrm>
            <a:off x="1928794" y="3571876"/>
            <a:ext cx="642942" cy="571504"/>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700" b="0" dirty="0" smtClean="0">
                <a:latin typeface="HG丸ｺﾞｼｯｸM-PRO" pitchFamily="50" charset="-128"/>
                <a:ea typeface="HG丸ｺﾞｼｯｸM-PRO" pitchFamily="50" charset="-128"/>
              </a:rPr>
              <a:t>本文</a:t>
            </a:r>
            <a:endParaRPr kumimoji="1" lang="en-US" altLang="ja-JP" sz="700" b="0" dirty="0" smtClean="0">
              <a:latin typeface="HG丸ｺﾞｼｯｸM-PRO" pitchFamily="50" charset="-128"/>
              <a:ea typeface="HG丸ｺﾞｼｯｸM-PRO" pitchFamily="50" charset="-128"/>
            </a:endParaRPr>
          </a:p>
          <a:p>
            <a:pPr algn="ctr"/>
            <a:r>
              <a:rPr kumimoji="1" lang="ja-JP" altLang="en-US" sz="700" b="0" dirty="0" smtClean="0">
                <a:latin typeface="HG丸ｺﾞｼｯｸM-PRO" pitchFamily="50" charset="-128"/>
                <a:ea typeface="HG丸ｺﾞｼｯｸM-PRO" pitchFamily="50" charset="-128"/>
              </a:rPr>
              <a:t>全文検索</a:t>
            </a:r>
            <a:endParaRPr kumimoji="1" lang="en-US" altLang="ja-JP" sz="700" b="0" dirty="0" smtClean="0">
              <a:latin typeface="HG丸ｺﾞｼｯｸM-PRO" pitchFamily="50" charset="-128"/>
              <a:ea typeface="HG丸ｺﾞｼｯｸM-PRO" pitchFamily="50" charset="-128"/>
            </a:endParaRPr>
          </a:p>
          <a:p>
            <a:pPr algn="ctr"/>
            <a:r>
              <a:rPr kumimoji="1" lang="ja-JP" altLang="en-US" sz="700" b="0" dirty="0" smtClean="0">
                <a:latin typeface="HG丸ｺﾞｼｯｸM-PRO" pitchFamily="50" charset="-128"/>
                <a:ea typeface="HG丸ｺﾞｼｯｸM-PRO" pitchFamily="50" charset="-128"/>
              </a:rPr>
              <a:t>インデックス</a:t>
            </a:r>
            <a:endParaRPr kumimoji="1" lang="en-US" altLang="ja-JP" sz="700" b="0" dirty="0" smtClean="0">
              <a:latin typeface="HG丸ｺﾞｼｯｸM-PRO" pitchFamily="50" charset="-128"/>
              <a:ea typeface="HG丸ｺﾞｼｯｸM-PRO" pitchFamily="50" charset="-128"/>
            </a:endParaRPr>
          </a:p>
        </p:txBody>
      </p:sp>
      <p:sp>
        <p:nvSpPr>
          <p:cNvPr id="188" name="フローチャート : 磁気ディスク 187"/>
          <p:cNvSpPr/>
          <p:nvPr/>
        </p:nvSpPr>
        <p:spPr>
          <a:xfrm>
            <a:off x="4929190" y="3786190"/>
            <a:ext cx="571504" cy="357190"/>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700" b="0" dirty="0" smtClean="0">
                <a:latin typeface="HG丸ｺﾞｼｯｸM-PRO" pitchFamily="50" charset="-128"/>
                <a:ea typeface="HG丸ｺﾞｼｯｸM-PRO" pitchFamily="50" charset="-128"/>
              </a:rPr>
              <a:t>著作・表現・体現</a:t>
            </a:r>
            <a:endParaRPr kumimoji="1" lang="ja-JP" altLang="en-US" sz="700" b="0" dirty="0">
              <a:latin typeface="HG丸ｺﾞｼｯｸM-PRO" pitchFamily="50" charset="-128"/>
              <a:ea typeface="HG丸ｺﾞｼｯｸM-PRO" pitchFamily="50" charset="-128"/>
            </a:endParaRPr>
          </a:p>
        </p:txBody>
      </p:sp>
      <p:sp>
        <p:nvSpPr>
          <p:cNvPr id="189" name="フローチャート : 磁気ディスク 188"/>
          <p:cNvSpPr/>
          <p:nvPr/>
        </p:nvSpPr>
        <p:spPr>
          <a:xfrm>
            <a:off x="4929190" y="4143380"/>
            <a:ext cx="571504" cy="357190"/>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700" b="0" dirty="0" smtClean="0">
                <a:latin typeface="HG丸ｺﾞｼｯｸM-PRO" pitchFamily="50" charset="-128"/>
                <a:ea typeface="HG丸ｺﾞｼｯｸM-PRO" pitchFamily="50" charset="-128"/>
              </a:rPr>
              <a:t>所蔵場所情報</a:t>
            </a:r>
            <a:endParaRPr kumimoji="1" lang="ja-JP" altLang="en-US" sz="700" b="0" dirty="0">
              <a:latin typeface="HG丸ｺﾞｼｯｸM-PRO" pitchFamily="50" charset="-128"/>
              <a:ea typeface="HG丸ｺﾞｼｯｸM-PRO" pitchFamily="50" charset="-128"/>
            </a:endParaRPr>
          </a:p>
        </p:txBody>
      </p:sp>
      <p:sp>
        <p:nvSpPr>
          <p:cNvPr id="201" name="フローチャート : 磁気ディスク 200"/>
          <p:cNvSpPr/>
          <p:nvPr/>
        </p:nvSpPr>
        <p:spPr>
          <a:xfrm>
            <a:off x="4357686" y="3214686"/>
            <a:ext cx="500066" cy="357190"/>
          </a:xfrm>
          <a:prstGeom prst="flowChartMagneticDisk">
            <a:avLst/>
          </a:prstGeom>
          <a:solidFill>
            <a:schemeClr val="bg1"/>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700" b="0" dirty="0" smtClean="0">
                <a:latin typeface="HG丸ｺﾞｼｯｸM-PRO" pitchFamily="50" charset="-128"/>
                <a:ea typeface="HG丸ｺﾞｼｯｸM-PRO" pitchFamily="50" charset="-128"/>
              </a:rPr>
              <a:t>著者名</a:t>
            </a:r>
            <a:endParaRPr kumimoji="1" lang="en-US" altLang="ja-JP" sz="700" b="0" dirty="0" smtClean="0">
              <a:latin typeface="HG丸ｺﾞｼｯｸM-PRO" pitchFamily="50" charset="-128"/>
              <a:ea typeface="HG丸ｺﾞｼｯｸM-PRO" pitchFamily="50" charset="-128"/>
            </a:endParaRPr>
          </a:p>
          <a:p>
            <a:pPr algn="ctr"/>
            <a:r>
              <a:rPr kumimoji="1" lang="ja-JP" altLang="en-US" sz="700" b="0" dirty="0" smtClean="0">
                <a:latin typeface="HG丸ｺﾞｼｯｸM-PRO" pitchFamily="50" charset="-128"/>
                <a:ea typeface="HG丸ｺﾞｼｯｸM-PRO" pitchFamily="50" charset="-128"/>
              </a:rPr>
              <a:t>典拠</a:t>
            </a:r>
            <a:endParaRPr kumimoji="1" lang="ja-JP" altLang="en-US" sz="700" b="0" dirty="0">
              <a:latin typeface="HG丸ｺﾞｼｯｸM-PRO" pitchFamily="50" charset="-128"/>
              <a:ea typeface="HG丸ｺﾞｼｯｸM-PRO" pitchFamily="50" charset="-128"/>
            </a:endParaRPr>
          </a:p>
        </p:txBody>
      </p:sp>
      <p:sp>
        <p:nvSpPr>
          <p:cNvPr id="229" name="フローチャート: 処理 228"/>
          <p:cNvSpPr/>
          <p:nvPr/>
        </p:nvSpPr>
        <p:spPr>
          <a:xfrm>
            <a:off x="4786314" y="6286520"/>
            <a:ext cx="928694" cy="35719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900" b="0" dirty="0" smtClean="0">
                <a:latin typeface="HG丸ｺﾞｼｯｸM-PRO" pitchFamily="50" charset="-128"/>
                <a:ea typeface="HG丸ｺﾞｼｯｸM-PRO" pitchFamily="50" charset="-128"/>
              </a:rPr>
              <a:t>当館</a:t>
            </a:r>
            <a:r>
              <a:rPr kumimoji="1" lang="en-US" altLang="ja-JP" sz="900" b="0" dirty="0" smtClean="0">
                <a:latin typeface="HG丸ｺﾞｼｯｸM-PRO" pitchFamily="50" charset="-128"/>
                <a:ea typeface="HG丸ｺﾞｼｯｸM-PRO" pitchFamily="50" charset="-128"/>
              </a:rPr>
              <a:t>HP</a:t>
            </a:r>
          </a:p>
          <a:p>
            <a:pPr algn="ctr"/>
            <a:r>
              <a:rPr kumimoji="1" lang="ja-JP" altLang="en-US" sz="900" b="0" dirty="0" smtClean="0">
                <a:latin typeface="HG丸ｺﾞｼｯｸM-PRO" pitchFamily="50" charset="-128"/>
                <a:ea typeface="HG丸ｺﾞｼｯｸM-PRO" pitchFamily="50" charset="-128"/>
              </a:rPr>
              <a:t>（当館刊行物等）</a:t>
            </a:r>
            <a:endParaRPr kumimoji="1" lang="en-US" altLang="ja-JP" sz="900" b="0" dirty="0" smtClean="0">
              <a:latin typeface="HG丸ｺﾞｼｯｸM-PRO" pitchFamily="50" charset="-128"/>
              <a:ea typeface="HG丸ｺﾞｼｯｸM-PRO" pitchFamily="50" charset="-128"/>
            </a:endParaRPr>
          </a:p>
        </p:txBody>
      </p:sp>
      <p:cxnSp>
        <p:nvCxnSpPr>
          <p:cNvPr id="232" name="曲線コネクタ 231"/>
          <p:cNvCxnSpPr>
            <a:stCxn id="229" idx="0"/>
            <a:endCxn id="268" idx="2"/>
          </p:cNvCxnSpPr>
          <p:nvPr/>
        </p:nvCxnSpPr>
        <p:spPr>
          <a:xfrm rot="16200000" flipV="1">
            <a:off x="4304108" y="5339966"/>
            <a:ext cx="500066" cy="1393041"/>
          </a:xfrm>
          <a:prstGeom prst="curvedConnector3">
            <a:avLst>
              <a:gd name="adj1" fmla="val 50000"/>
            </a:avLst>
          </a:prstGeom>
          <a:ln w="190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7" name="曲線コネクタ 236"/>
          <p:cNvCxnSpPr>
            <a:stCxn id="143" idx="0"/>
            <a:endCxn id="10" idx="2"/>
          </p:cNvCxnSpPr>
          <p:nvPr/>
        </p:nvCxnSpPr>
        <p:spPr>
          <a:xfrm rot="16200000" flipV="1">
            <a:off x="1071538" y="3571876"/>
            <a:ext cx="1857388" cy="142876"/>
          </a:xfrm>
          <a:prstGeom prst="curvedConnector3">
            <a:avLst>
              <a:gd name="adj1" fmla="val 50000"/>
            </a:avLst>
          </a:prstGeom>
          <a:ln w="3810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1" name="フローチャート : 端子 260"/>
          <p:cNvSpPr/>
          <p:nvPr/>
        </p:nvSpPr>
        <p:spPr>
          <a:xfrm>
            <a:off x="6715140" y="4429132"/>
            <a:ext cx="1071570" cy="357190"/>
          </a:xfrm>
          <a:prstGeom prst="flowChartTerminator">
            <a:avLst/>
          </a:prstGeom>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en-US" altLang="ja-JP" sz="800" b="0" dirty="0" smtClean="0">
                <a:latin typeface="HG丸ｺﾞｼｯｸM-PRO" pitchFamily="50" charset="-128"/>
                <a:ea typeface="HG丸ｺﾞｼｯｸM-PRO" pitchFamily="50" charset="-128"/>
              </a:rPr>
              <a:t>FRBR</a:t>
            </a:r>
            <a:r>
              <a:rPr kumimoji="1" lang="ja-JP" altLang="en-US" sz="800" b="0" dirty="0" smtClean="0">
                <a:latin typeface="HG丸ｺﾞｼｯｸM-PRO" pitchFamily="50" charset="-128"/>
                <a:ea typeface="HG丸ｺﾞｼｯｸM-PRO" pitchFamily="50" charset="-128"/>
              </a:rPr>
              <a:t>的</a:t>
            </a:r>
            <a:endParaRPr kumimoji="1" lang="en-US" altLang="ja-JP" sz="800" b="0" dirty="0" smtClean="0">
              <a:latin typeface="HG丸ｺﾞｼｯｸM-PRO" pitchFamily="50" charset="-128"/>
              <a:ea typeface="HG丸ｺﾞｼｯｸM-PRO" pitchFamily="50" charset="-128"/>
            </a:endParaRPr>
          </a:p>
          <a:p>
            <a:pPr algn="ctr"/>
            <a:r>
              <a:rPr kumimoji="1" lang="ja-JP" altLang="en-US" sz="800" b="0" dirty="0" smtClean="0">
                <a:latin typeface="HG丸ｺﾞｼｯｸM-PRO" pitchFamily="50" charset="-128"/>
                <a:ea typeface="HG丸ｺﾞｼｯｸM-PRO" pitchFamily="50" charset="-128"/>
              </a:rPr>
              <a:t>管理機能</a:t>
            </a:r>
            <a:endParaRPr kumimoji="1" lang="en-US" altLang="ja-JP" sz="800" b="0" dirty="0" smtClean="0">
              <a:latin typeface="HG丸ｺﾞｼｯｸM-PRO" pitchFamily="50" charset="-128"/>
              <a:ea typeface="HG丸ｺﾞｼｯｸM-PRO" pitchFamily="50" charset="-128"/>
            </a:endParaRPr>
          </a:p>
        </p:txBody>
      </p:sp>
      <p:sp>
        <p:nvSpPr>
          <p:cNvPr id="262" name="フローチャート : 端子 261"/>
          <p:cNvSpPr/>
          <p:nvPr/>
        </p:nvSpPr>
        <p:spPr>
          <a:xfrm>
            <a:off x="7929586" y="4000504"/>
            <a:ext cx="785818" cy="357190"/>
          </a:xfrm>
          <a:prstGeom prst="flowChartTerminator">
            <a:avLst/>
          </a:prstGeom>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sz="800" b="0" dirty="0" smtClean="0">
                <a:latin typeface="HG丸ｺﾞｼｯｸM-PRO" pitchFamily="50" charset="-128"/>
                <a:ea typeface="HG丸ｺﾞｼｯｸM-PRO" pitchFamily="50" charset="-128"/>
              </a:rPr>
              <a:t>書誌同定</a:t>
            </a:r>
            <a:endParaRPr kumimoji="1" lang="en-US" altLang="ja-JP" sz="800" b="0" dirty="0" smtClean="0">
              <a:latin typeface="HG丸ｺﾞｼｯｸM-PRO" pitchFamily="50" charset="-128"/>
              <a:ea typeface="HG丸ｺﾞｼｯｸM-PRO" pitchFamily="50" charset="-128"/>
            </a:endParaRPr>
          </a:p>
          <a:p>
            <a:pPr algn="ctr"/>
            <a:r>
              <a:rPr kumimoji="1" lang="ja-JP" altLang="en-US" sz="800" b="0" dirty="0" smtClean="0">
                <a:latin typeface="HG丸ｺﾞｼｯｸM-PRO" pitchFamily="50" charset="-128"/>
                <a:ea typeface="HG丸ｺﾞｼｯｸM-PRO" pitchFamily="50" charset="-128"/>
              </a:rPr>
              <a:t>実証実験</a:t>
            </a:r>
            <a:endParaRPr kumimoji="1" lang="en-US" altLang="ja-JP" sz="800" b="0" dirty="0" smtClean="0">
              <a:latin typeface="HG丸ｺﾞｼｯｸM-PRO" pitchFamily="50" charset="-128"/>
              <a:ea typeface="HG丸ｺﾞｼｯｸM-PRO" pitchFamily="50" charset="-128"/>
            </a:endParaRPr>
          </a:p>
        </p:txBody>
      </p:sp>
      <p:sp>
        <p:nvSpPr>
          <p:cNvPr id="270" name="フローチャート : 端子 269"/>
          <p:cNvSpPr/>
          <p:nvPr/>
        </p:nvSpPr>
        <p:spPr>
          <a:xfrm>
            <a:off x="3857620" y="642918"/>
            <a:ext cx="1500198" cy="285752"/>
          </a:xfrm>
          <a:prstGeom prst="flowChartTerminator">
            <a:avLst/>
          </a:prstGeom>
          <a:gradFill flip="none" rotWithShape="1">
            <a:gsLst>
              <a:gs pos="0">
                <a:schemeClr val="accent4">
                  <a:tint val="35000"/>
                  <a:satMod val="260000"/>
                </a:schemeClr>
              </a:gs>
              <a:gs pos="30000">
                <a:schemeClr val="accent4">
                  <a:tint val="38000"/>
                  <a:satMod val="260000"/>
                </a:schemeClr>
              </a:gs>
              <a:gs pos="75000">
                <a:schemeClr val="accent4">
                  <a:tint val="55000"/>
                  <a:satMod val="255000"/>
                </a:schemeClr>
              </a:gs>
              <a:gs pos="100000">
                <a:schemeClr val="accent4">
                  <a:tint val="70000"/>
                  <a:satMod val="255000"/>
                </a:schemeClr>
              </a:gs>
            </a:gsLst>
            <a:lin ang="2700000" scaled="1"/>
            <a:tileRect/>
          </a:gradFill>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ja-JP" altLang="en-US" sz="800" b="0" dirty="0" smtClean="0">
                <a:latin typeface="HG丸ｺﾞｼｯｸM-PRO" pitchFamily="50" charset="-128"/>
                <a:ea typeface="HG丸ｺﾞｼｯｸM-PRO" pitchFamily="50" charset="-128"/>
              </a:rPr>
              <a:t>情報探索ページ</a:t>
            </a:r>
            <a:endParaRPr kumimoji="1" lang="en-US" altLang="ja-JP" sz="800" b="0" dirty="0" smtClean="0">
              <a:latin typeface="HG丸ｺﾞｼｯｸM-PRO" pitchFamily="50" charset="-128"/>
              <a:ea typeface="HG丸ｺﾞｼｯｸM-PRO" pitchFamily="50" charset="-128"/>
            </a:endParaRPr>
          </a:p>
          <a:p>
            <a:pPr algn="ctr"/>
            <a:r>
              <a:rPr kumimoji="1" lang="ja-JP" altLang="en-US" sz="800" b="0" dirty="0" smtClean="0">
                <a:latin typeface="HG丸ｺﾞｼｯｸM-PRO" pitchFamily="50" charset="-128"/>
                <a:ea typeface="HG丸ｺﾞｼｯｸM-PRO" pitchFamily="50" charset="-128"/>
              </a:rPr>
              <a:t>（</a:t>
            </a:r>
            <a:r>
              <a:rPr kumimoji="1" lang="en-US" altLang="ja-JP" sz="800" b="0" dirty="0" smtClean="0">
                <a:latin typeface="HG丸ｺﾞｼｯｸM-PRO" pitchFamily="50" charset="-128"/>
                <a:ea typeface="HG丸ｺﾞｼｯｸM-PRO" pitchFamily="50" charset="-128"/>
              </a:rPr>
              <a:t>Web</a:t>
            </a:r>
            <a:r>
              <a:rPr kumimoji="1" lang="ja-JP" altLang="en-US" sz="800" b="0" dirty="0" smtClean="0">
                <a:latin typeface="HG丸ｺﾞｼｯｸM-PRO" pitchFamily="50" charset="-128"/>
                <a:ea typeface="HG丸ｺﾞｼｯｸM-PRO" pitchFamily="50" charset="-128"/>
              </a:rPr>
              <a:t>ページデザイン</a:t>
            </a:r>
            <a:endParaRPr kumimoji="1" lang="en-US" altLang="ja-JP" sz="800" b="0" dirty="0" smtClean="0">
              <a:latin typeface="HG丸ｺﾞｼｯｸM-PRO" pitchFamily="50" charset="-128"/>
              <a:ea typeface="HG丸ｺﾞｼｯｸM-PRO" pitchFamily="50" charset="-128"/>
            </a:endParaRPr>
          </a:p>
        </p:txBody>
      </p:sp>
      <p:sp>
        <p:nvSpPr>
          <p:cNvPr id="284" name="フローチャート : 端子 283"/>
          <p:cNvSpPr/>
          <p:nvPr/>
        </p:nvSpPr>
        <p:spPr>
          <a:xfrm>
            <a:off x="5429256" y="1285860"/>
            <a:ext cx="1000132" cy="285752"/>
          </a:xfrm>
          <a:prstGeom prst="flowChartTerminator">
            <a:avLst/>
          </a:prstGeom>
        </p:spPr>
        <p:style>
          <a:lnRef idx="2">
            <a:schemeClr val="accent4"/>
          </a:lnRef>
          <a:fillRef idx="1">
            <a:schemeClr val="lt1"/>
          </a:fillRef>
          <a:effectRef idx="0">
            <a:schemeClr val="accent4"/>
          </a:effectRef>
          <a:fontRef idx="minor">
            <a:schemeClr val="dk1"/>
          </a:fontRef>
        </p:style>
        <p:txBody>
          <a:bodyPr wrap="square" rtlCol="0" anchor="ctr">
            <a:noAutofit/>
          </a:bodyPr>
          <a:lstStyle/>
          <a:p>
            <a:pPr algn="ctr"/>
            <a:r>
              <a:rPr kumimoji="1" lang="ja-JP" altLang="en-US" sz="800" b="0" dirty="0" smtClean="0">
                <a:latin typeface="HG丸ｺﾞｼｯｸM-PRO" pitchFamily="50" charset="-128"/>
                <a:ea typeface="HG丸ｺﾞｼｯｸM-PRO" pitchFamily="50" charset="-128"/>
              </a:rPr>
              <a:t>典拠検索窓</a:t>
            </a:r>
            <a:endParaRPr kumimoji="1" lang="en-US" altLang="ja-JP" sz="800" b="0" dirty="0" smtClean="0">
              <a:latin typeface="HG丸ｺﾞｼｯｸM-PRO" pitchFamily="50" charset="-128"/>
              <a:ea typeface="HG丸ｺﾞｼｯｸM-PRO" pitchFamily="50" charset="-128"/>
            </a:endParaRPr>
          </a:p>
        </p:txBody>
      </p:sp>
      <p:cxnSp>
        <p:nvCxnSpPr>
          <p:cNvPr id="288" name="曲線コネクタ 287"/>
          <p:cNvCxnSpPr>
            <a:stCxn id="10" idx="0"/>
            <a:endCxn id="39" idx="2"/>
          </p:cNvCxnSpPr>
          <p:nvPr/>
        </p:nvCxnSpPr>
        <p:spPr>
          <a:xfrm rot="5400000" flipH="1" flipV="1">
            <a:off x="3214678" y="857232"/>
            <a:ext cx="142876" cy="2714644"/>
          </a:xfrm>
          <a:prstGeom prst="curvedConnector3">
            <a:avLst>
              <a:gd name="adj1" fmla="val 50000"/>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2" name="フローチャート : 端子 291"/>
          <p:cNvSpPr/>
          <p:nvPr/>
        </p:nvSpPr>
        <p:spPr>
          <a:xfrm>
            <a:off x="4214810" y="2857496"/>
            <a:ext cx="1000132" cy="285752"/>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r>
              <a:rPr kumimoji="1" lang="en-US" altLang="ja-JP" sz="800" b="0" dirty="0" smtClean="0">
                <a:latin typeface="HG丸ｺﾞｼｯｸM-PRO" pitchFamily="50" charset="-128"/>
                <a:ea typeface="HG丸ｺﾞｼｯｸM-PRO" pitchFamily="50" charset="-128"/>
              </a:rPr>
              <a:t>OAI-PMH</a:t>
            </a:r>
          </a:p>
        </p:txBody>
      </p:sp>
      <p:sp>
        <p:nvSpPr>
          <p:cNvPr id="295" name="フローチャート : 端子 294"/>
          <p:cNvSpPr/>
          <p:nvPr/>
        </p:nvSpPr>
        <p:spPr>
          <a:xfrm>
            <a:off x="1357290" y="1785926"/>
            <a:ext cx="1000132" cy="285752"/>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r>
              <a:rPr kumimoji="1" lang="en-US" altLang="ja-JP" sz="800" b="0" dirty="0" smtClean="0">
                <a:latin typeface="HG丸ｺﾞｼｯｸM-PRO" pitchFamily="50" charset="-128"/>
                <a:ea typeface="HG丸ｺﾞｼｯｸM-PRO" pitchFamily="50" charset="-128"/>
              </a:rPr>
              <a:t>OAI-PMH</a:t>
            </a:r>
          </a:p>
        </p:txBody>
      </p:sp>
      <p:cxnSp>
        <p:nvCxnSpPr>
          <p:cNvPr id="296" name="曲線コネクタ 295"/>
          <p:cNvCxnSpPr>
            <a:stCxn id="10" idx="0"/>
            <a:endCxn id="295" idx="2"/>
          </p:cNvCxnSpPr>
          <p:nvPr/>
        </p:nvCxnSpPr>
        <p:spPr>
          <a:xfrm rot="16200000" flipV="1">
            <a:off x="1785918" y="2143116"/>
            <a:ext cx="214314" cy="71438"/>
          </a:xfrm>
          <a:prstGeom prst="curvedConnector3">
            <a:avLst>
              <a:gd name="adj1" fmla="val 50000"/>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9" name="曲線コネクタ 298"/>
          <p:cNvCxnSpPr>
            <a:stCxn id="295" idx="0"/>
            <a:endCxn id="173" idx="3"/>
          </p:cNvCxnSpPr>
          <p:nvPr/>
        </p:nvCxnSpPr>
        <p:spPr>
          <a:xfrm rot="16200000" flipV="1">
            <a:off x="1446588" y="1375157"/>
            <a:ext cx="142876" cy="678661"/>
          </a:xfrm>
          <a:prstGeom prst="curvedConnector3">
            <a:avLst>
              <a:gd name="adj1" fmla="val 50000"/>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6" name="フローチャート : 端子 305"/>
          <p:cNvSpPr/>
          <p:nvPr/>
        </p:nvSpPr>
        <p:spPr>
          <a:xfrm>
            <a:off x="357158" y="857232"/>
            <a:ext cx="1000132" cy="285752"/>
          </a:xfrm>
          <a:prstGeom prst="flowChartTerminator">
            <a:avLst/>
          </a:prstGeom>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sz="800" b="0" dirty="0" smtClean="0">
                <a:latin typeface="HG丸ｺﾞｼｯｸM-PRO" pitchFamily="50" charset="-128"/>
                <a:ea typeface="HG丸ｺﾞｼｯｸM-PRO" pitchFamily="50" charset="-128"/>
              </a:rPr>
              <a:t>典拠データ</a:t>
            </a:r>
            <a:endParaRPr kumimoji="1" lang="en-US" altLang="ja-JP" sz="800" b="0" dirty="0" smtClean="0">
              <a:latin typeface="HG丸ｺﾞｼｯｸM-PRO" pitchFamily="50" charset="-128"/>
              <a:ea typeface="HG丸ｺﾞｼｯｸM-PRO" pitchFamily="50" charset="-128"/>
            </a:endParaRPr>
          </a:p>
          <a:p>
            <a:pPr algn="ctr"/>
            <a:r>
              <a:rPr kumimoji="1" lang="ja-JP" altLang="en-US" sz="800" b="0" dirty="0" smtClean="0">
                <a:latin typeface="HG丸ｺﾞｼｯｸM-PRO" pitchFamily="50" charset="-128"/>
                <a:ea typeface="HG丸ｺﾞｼｯｸM-PRO" pitchFamily="50" charset="-128"/>
              </a:rPr>
              <a:t>利用サイト</a:t>
            </a:r>
            <a:endParaRPr kumimoji="1" lang="en-US" altLang="ja-JP" sz="800" b="0" dirty="0" smtClean="0">
              <a:latin typeface="HG丸ｺﾞｼｯｸM-PRO" pitchFamily="50" charset="-128"/>
              <a:ea typeface="HG丸ｺﾞｼｯｸM-PRO" pitchFamily="50" charset="-128"/>
            </a:endParaRPr>
          </a:p>
        </p:txBody>
      </p:sp>
      <p:sp>
        <p:nvSpPr>
          <p:cNvPr id="309" name="フローチャート : 端子 308"/>
          <p:cNvSpPr/>
          <p:nvPr/>
        </p:nvSpPr>
        <p:spPr>
          <a:xfrm>
            <a:off x="2428860" y="1785926"/>
            <a:ext cx="1000132" cy="357190"/>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rmAutofit fontScale="77500" lnSpcReduction="20000"/>
          </a:bodyPr>
          <a:lstStyle/>
          <a:p>
            <a:pPr algn="ctr"/>
            <a:r>
              <a:rPr kumimoji="1" lang="ja-JP" altLang="en-US" sz="800" b="0" dirty="0" smtClean="0">
                <a:latin typeface="HG丸ｺﾞｼｯｸM-PRO" pitchFamily="50" charset="-128"/>
                <a:ea typeface="HG丸ｺﾞｼｯｸM-PRO" pitchFamily="50" charset="-128"/>
              </a:rPr>
              <a:t>辞書検索</a:t>
            </a:r>
            <a:endParaRPr kumimoji="1" lang="en-US" altLang="ja-JP" sz="800" b="0" dirty="0" smtClean="0">
              <a:latin typeface="HG丸ｺﾞｼｯｸM-PRO" pitchFamily="50" charset="-128"/>
              <a:ea typeface="HG丸ｺﾞｼｯｸM-PRO" pitchFamily="50" charset="-128"/>
            </a:endParaRPr>
          </a:p>
          <a:p>
            <a:pPr algn="ctr"/>
            <a:r>
              <a:rPr kumimoji="1" lang="ja-JP" altLang="en-US" sz="800" b="0" dirty="0" smtClean="0">
                <a:latin typeface="HG丸ｺﾞｼｯｸM-PRO" pitchFamily="50" charset="-128"/>
                <a:ea typeface="HG丸ｺﾞｼｯｸM-PRO" pitchFamily="50" charset="-128"/>
              </a:rPr>
              <a:t>サービス</a:t>
            </a:r>
            <a:r>
              <a:rPr kumimoji="1" lang="en-US" altLang="ja-JP" sz="800" b="0" dirty="0" smtClean="0">
                <a:latin typeface="HG丸ｺﾞｼｯｸM-PRO" pitchFamily="50" charset="-128"/>
                <a:ea typeface="HG丸ｺﾞｼｯｸM-PRO" pitchFamily="50" charset="-128"/>
              </a:rPr>
              <a:t>API</a:t>
            </a:r>
          </a:p>
        </p:txBody>
      </p:sp>
      <p:cxnSp>
        <p:nvCxnSpPr>
          <p:cNvPr id="316" name="曲線コネクタ 315"/>
          <p:cNvCxnSpPr>
            <a:stCxn id="309" idx="0"/>
            <a:endCxn id="306" idx="3"/>
          </p:cNvCxnSpPr>
          <p:nvPr/>
        </p:nvCxnSpPr>
        <p:spPr>
          <a:xfrm rot="16200000" flipV="1">
            <a:off x="1750199" y="607199"/>
            <a:ext cx="785818" cy="1571636"/>
          </a:xfrm>
          <a:prstGeom prst="curvedConnector2">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0" name="フローチャート : 端子 329"/>
          <p:cNvSpPr/>
          <p:nvPr/>
        </p:nvSpPr>
        <p:spPr>
          <a:xfrm>
            <a:off x="2428860" y="2428868"/>
            <a:ext cx="1071570" cy="285752"/>
          </a:xfrm>
          <a:prstGeom prst="flowChartTerminator">
            <a:avLst/>
          </a:prstGeom>
        </p:spPr>
        <p:style>
          <a:lnRef idx="2">
            <a:schemeClr val="accent4"/>
          </a:lnRef>
          <a:fillRef idx="1">
            <a:schemeClr val="lt1"/>
          </a:fillRef>
          <a:effectRef idx="0">
            <a:schemeClr val="accent4"/>
          </a:effectRef>
          <a:fontRef idx="minor">
            <a:schemeClr val="dk1"/>
          </a:fontRef>
        </p:style>
        <p:txBody>
          <a:bodyPr wrap="square" rtlCol="0" anchor="ctr">
            <a:noAutofit/>
          </a:bodyPr>
          <a:lstStyle/>
          <a:p>
            <a:pPr algn="ctr"/>
            <a:r>
              <a:rPr kumimoji="1" lang="ja-JP" altLang="en-US" sz="800" b="0" dirty="0" smtClean="0">
                <a:latin typeface="HG丸ｺﾞｼｯｸM-PRO" pitchFamily="50" charset="-128"/>
                <a:ea typeface="HG丸ｺﾞｼｯｸM-PRO" pitchFamily="50" charset="-128"/>
              </a:rPr>
              <a:t>辞書検索サービス</a:t>
            </a:r>
            <a:endParaRPr kumimoji="1" lang="en-US" altLang="ja-JP" sz="800" b="0" dirty="0" smtClean="0">
              <a:latin typeface="HG丸ｺﾞｼｯｸM-PRO" pitchFamily="50" charset="-128"/>
              <a:ea typeface="HG丸ｺﾞｼｯｸM-PRO" pitchFamily="50" charset="-128"/>
            </a:endParaRPr>
          </a:p>
        </p:txBody>
      </p:sp>
      <p:cxnSp>
        <p:nvCxnSpPr>
          <p:cNvPr id="335" name="曲線コネクタ 334"/>
          <p:cNvCxnSpPr>
            <a:stCxn id="330" idx="0"/>
            <a:endCxn id="309" idx="2"/>
          </p:cNvCxnSpPr>
          <p:nvPr/>
        </p:nvCxnSpPr>
        <p:spPr>
          <a:xfrm rot="16200000" flipV="1">
            <a:off x="2803910" y="2268132"/>
            <a:ext cx="285752" cy="35719"/>
          </a:xfrm>
          <a:prstGeom prst="curvedConnector3">
            <a:avLst>
              <a:gd name="adj1" fmla="val 50000"/>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8" name="曲線コネクタ 337"/>
          <p:cNvCxnSpPr>
            <a:stCxn id="222" idx="0"/>
            <a:endCxn id="330" idx="2"/>
          </p:cNvCxnSpPr>
          <p:nvPr/>
        </p:nvCxnSpPr>
        <p:spPr>
          <a:xfrm rot="16200000" flipV="1">
            <a:off x="3196819" y="2482446"/>
            <a:ext cx="142876" cy="607223"/>
          </a:xfrm>
          <a:prstGeom prst="curvedConnector3">
            <a:avLst>
              <a:gd name="adj1" fmla="val 50000"/>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1" name="曲線コネクタ 370"/>
          <p:cNvCxnSpPr>
            <a:stCxn id="538" idx="0"/>
            <a:endCxn id="178" idx="3"/>
          </p:cNvCxnSpPr>
          <p:nvPr/>
        </p:nvCxnSpPr>
        <p:spPr>
          <a:xfrm rot="16200000" flipV="1">
            <a:off x="2518158" y="3875487"/>
            <a:ext cx="428628" cy="964413"/>
          </a:xfrm>
          <a:prstGeom prst="curvedConnector3">
            <a:avLst>
              <a:gd name="adj1" fmla="val 50000"/>
            </a:avLst>
          </a:prstGeom>
          <a:ln w="190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6" name="曲線コネクタ 375"/>
          <p:cNvCxnSpPr>
            <a:stCxn id="421" idx="0"/>
            <a:endCxn id="538" idx="2"/>
          </p:cNvCxnSpPr>
          <p:nvPr/>
        </p:nvCxnSpPr>
        <p:spPr>
          <a:xfrm rot="16200000" flipV="1">
            <a:off x="3303976" y="4697024"/>
            <a:ext cx="214314" cy="392909"/>
          </a:xfrm>
          <a:prstGeom prst="curvedConnector3">
            <a:avLst>
              <a:gd name="adj1" fmla="val 50000"/>
            </a:avLst>
          </a:prstGeom>
          <a:ln w="190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9" name="曲線コネクタ 378"/>
          <p:cNvCxnSpPr>
            <a:stCxn id="33" idx="0"/>
            <a:endCxn id="268" idx="2"/>
          </p:cNvCxnSpPr>
          <p:nvPr/>
        </p:nvCxnSpPr>
        <p:spPr>
          <a:xfrm rot="16200000" flipV="1">
            <a:off x="4893471" y="4750603"/>
            <a:ext cx="428628" cy="2500330"/>
          </a:xfrm>
          <a:prstGeom prst="curvedConnector3">
            <a:avLst>
              <a:gd name="adj1" fmla="val 50000"/>
            </a:avLst>
          </a:prstGeom>
          <a:ln w="190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6" name="曲線コネクタ 415"/>
          <p:cNvCxnSpPr>
            <a:stCxn id="4" idx="0"/>
            <a:endCxn id="143" idx="2"/>
          </p:cNvCxnSpPr>
          <p:nvPr/>
        </p:nvCxnSpPr>
        <p:spPr>
          <a:xfrm rot="16200000" flipV="1">
            <a:off x="2035951" y="4822041"/>
            <a:ext cx="142876" cy="71438"/>
          </a:xfrm>
          <a:prstGeom prst="curvedConnector3">
            <a:avLst>
              <a:gd name="adj1" fmla="val 50000"/>
            </a:avLst>
          </a:prstGeom>
          <a:ln w="3810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1" name="フローチャート : 端子 420"/>
          <p:cNvSpPr/>
          <p:nvPr/>
        </p:nvSpPr>
        <p:spPr>
          <a:xfrm>
            <a:off x="2928926" y="5000636"/>
            <a:ext cx="1357322" cy="285752"/>
          </a:xfrm>
          <a:prstGeom prst="flowChartTerminator">
            <a:avLst/>
          </a:prstGeom>
          <a:solidFill>
            <a:schemeClr val="bg1"/>
          </a:solidFill>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ja-JP" altLang="en-US" sz="800" b="0" dirty="0" smtClean="0">
                <a:latin typeface="HG丸ｺﾞｼｯｸM-PRO" pitchFamily="50" charset="-128"/>
                <a:ea typeface="HG丸ｺﾞｼｯｸM-PRO" pitchFamily="50" charset="-128"/>
              </a:rPr>
              <a:t>本文（一次情報）</a:t>
            </a:r>
            <a:endParaRPr kumimoji="1" lang="en-US" altLang="ja-JP" sz="800" b="0" dirty="0" smtClean="0">
              <a:latin typeface="HG丸ｺﾞｼｯｸM-PRO" pitchFamily="50" charset="-128"/>
              <a:ea typeface="HG丸ｺﾞｼｯｸM-PRO" pitchFamily="50" charset="-128"/>
            </a:endParaRPr>
          </a:p>
          <a:p>
            <a:pPr algn="ctr"/>
            <a:r>
              <a:rPr kumimoji="1" lang="ja-JP" altLang="en-US" sz="800" b="0" dirty="0" smtClean="0">
                <a:latin typeface="HG丸ｺﾞｼｯｸM-PRO" pitchFamily="50" charset="-128"/>
                <a:ea typeface="HG丸ｺﾞｼｯｸM-PRO" pitchFamily="50" charset="-128"/>
              </a:rPr>
              <a:t>収集機能</a:t>
            </a:r>
            <a:endParaRPr kumimoji="1" lang="en-US" altLang="ja-JP" sz="800" b="0" dirty="0" smtClean="0">
              <a:latin typeface="HG丸ｺﾞｼｯｸM-PRO" pitchFamily="50" charset="-128"/>
              <a:ea typeface="HG丸ｺﾞｼｯｸM-PRO" pitchFamily="50" charset="-128"/>
            </a:endParaRPr>
          </a:p>
        </p:txBody>
      </p:sp>
      <p:cxnSp>
        <p:nvCxnSpPr>
          <p:cNvPr id="423" name="曲線コネクタ 422"/>
          <p:cNvCxnSpPr>
            <a:stCxn id="268" idx="0"/>
            <a:endCxn id="421" idx="2"/>
          </p:cNvCxnSpPr>
          <p:nvPr/>
        </p:nvCxnSpPr>
        <p:spPr>
          <a:xfrm rot="16200000" flipV="1">
            <a:off x="3625447" y="5268528"/>
            <a:ext cx="214314" cy="250033"/>
          </a:xfrm>
          <a:prstGeom prst="curvedConnector3">
            <a:avLst>
              <a:gd name="adj1" fmla="val 50000"/>
            </a:avLst>
          </a:prstGeom>
          <a:ln w="190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3" name="曲線コネクタ 432"/>
          <p:cNvCxnSpPr>
            <a:stCxn id="13" idx="0"/>
            <a:endCxn id="4" idx="2"/>
          </p:cNvCxnSpPr>
          <p:nvPr/>
        </p:nvCxnSpPr>
        <p:spPr>
          <a:xfrm rot="16200000" flipV="1">
            <a:off x="2393141" y="5107793"/>
            <a:ext cx="142876" cy="642942"/>
          </a:xfrm>
          <a:prstGeom prst="curvedConnector3">
            <a:avLst>
              <a:gd name="adj1" fmla="val 50000"/>
            </a:avLst>
          </a:prstGeom>
          <a:ln w="3810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9" name="曲線コネクタ 438"/>
          <p:cNvCxnSpPr>
            <a:stCxn id="12" idx="2"/>
            <a:endCxn id="30" idx="0"/>
          </p:cNvCxnSpPr>
          <p:nvPr/>
        </p:nvCxnSpPr>
        <p:spPr>
          <a:xfrm rot="5400000">
            <a:off x="4393405" y="5607859"/>
            <a:ext cx="500066" cy="857256"/>
          </a:xfrm>
          <a:prstGeom prst="curvedConnector3">
            <a:avLst>
              <a:gd name="adj1" fmla="val 50000"/>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2" name="曲線コネクタ 441"/>
          <p:cNvCxnSpPr>
            <a:stCxn id="31" idx="0"/>
            <a:endCxn id="43" idx="2"/>
          </p:cNvCxnSpPr>
          <p:nvPr/>
        </p:nvCxnSpPr>
        <p:spPr>
          <a:xfrm rot="16200000" flipV="1">
            <a:off x="2661034" y="5840032"/>
            <a:ext cx="428628" cy="464347"/>
          </a:xfrm>
          <a:prstGeom prst="curvedConnector3">
            <a:avLst>
              <a:gd name="adj1" fmla="val 50000"/>
            </a:avLst>
          </a:prstGeom>
          <a:ln w="190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5" name="曲線コネクタ 444"/>
          <p:cNvCxnSpPr>
            <a:stCxn id="12" idx="2"/>
            <a:endCxn id="36" idx="0"/>
          </p:cNvCxnSpPr>
          <p:nvPr/>
        </p:nvCxnSpPr>
        <p:spPr>
          <a:xfrm rot="5400000">
            <a:off x="3250397" y="4464851"/>
            <a:ext cx="500066" cy="3143272"/>
          </a:xfrm>
          <a:prstGeom prst="curvedConnector3">
            <a:avLst>
              <a:gd name="adj1" fmla="val 50000"/>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1" name="曲線コネクタ 450"/>
          <p:cNvCxnSpPr>
            <a:stCxn id="35" idx="0"/>
            <a:endCxn id="43" idx="2"/>
          </p:cNvCxnSpPr>
          <p:nvPr/>
        </p:nvCxnSpPr>
        <p:spPr>
          <a:xfrm rot="5400000" flipH="1" flipV="1">
            <a:off x="1428736" y="5072082"/>
            <a:ext cx="428628" cy="2000248"/>
          </a:xfrm>
          <a:prstGeom prst="curvedConnector3">
            <a:avLst>
              <a:gd name="adj1" fmla="val 50000"/>
            </a:avLst>
          </a:prstGeom>
          <a:ln w="190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7" name="曲線コネクタ 86"/>
          <p:cNvCxnSpPr>
            <a:stCxn id="166" idx="3"/>
            <a:endCxn id="261" idx="1"/>
          </p:cNvCxnSpPr>
          <p:nvPr/>
        </p:nvCxnSpPr>
        <p:spPr>
          <a:xfrm>
            <a:off x="6500826" y="4071942"/>
            <a:ext cx="214314" cy="535785"/>
          </a:xfrm>
          <a:prstGeom prst="curvedConnector3">
            <a:avLst>
              <a:gd name="adj1" fmla="val 50000"/>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2" name="フローチャート : 端子 491"/>
          <p:cNvSpPr/>
          <p:nvPr/>
        </p:nvSpPr>
        <p:spPr>
          <a:xfrm>
            <a:off x="2786050" y="1142984"/>
            <a:ext cx="1000132" cy="285752"/>
          </a:xfrm>
          <a:prstGeom prst="flowChartTerminator">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ja-JP" altLang="en-US" sz="800" b="0" dirty="0" smtClean="0">
                <a:latin typeface="HG丸ｺﾞｼｯｸM-PRO" pitchFamily="50" charset="-128"/>
                <a:ea typeface="HG丸ｺﾞｼｯｸM-PRO" pitchFamily="50" charset="-128"/>
              </a:rPr>
              <a:t>詳細検索窓</a:t>
            </a:r>
            <a:endParaRPr kumimoji="1" lang="en-US" altLang="ja-JP" sz="800" b="0" dirty="0" smtClean="0">
              <a:latin typeface="HG丸ｺﾞｼｯｸM-PRO" pitchFamily="50" charset="-128"/>
              <a:ea typeface="HG丸ｺﾞｼｯｸM-PRO" pitchFamily="50" charset="-128"/>
            </a:endParaRPr>
          </a:p>
        </p:txBody>
      </p:sp>
      <p:sp>
        <p:nvSpPr>
          <p:cNvPr id="493" name="フローチャート : 端子 492"/>
          <p:cNvSpPr/>
          <p:nvPr/>
        </p:nvSpPr>
        <p:spPr>
          <a:xfrm>
            <a:off x="4429124" y="1071546"/>
            <a:ext cx="1000132" cy="285752"/>
          </a:xfrm>
          <a:prstGeom prst="flowChartTerminator">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ja-JP" altLang="en-US" sz="800" b="0" dirty="0" smtClean="0">
                <a:latin typeface="HG丸ｺﾞｼｯｸM-PRO" pitchFamily="50" charset="-128"/>
                <a:ea typeface="HG丸ｺﾞｼｯｸM-PRO" pitchFamily="50" charset="-128"/>
              </a:rPr>
              <a:t>ファセット表示</a:t>
            </a:r>
            <a:endParaRPr kumimoji="1" lang="en-US" altLang="ja-JP" sz="800" b="0" dirty="0" smtClean="0">
              <a:latin typeface="HG丸ｺﾞｼｯｸM-PRO" pitchFamily="50" charset="-128"/>
              <a:ea typeface="HG丸ｺﾞｼｯｸM-PRO" pitchFamily="50" charset="-128"/>
            </a:endParaRPr>
          </a:p>
        </p:txBody>
      </p:sp>
      <p:sp>
        <p:nvSpPr>
          <p:cNvPr id="494" name="フローチャート : 端子 493"/>
          <p:cNvSpPr/>
          <p:nvPr/>
        </p:nvSpPr>
        <p:spPr>
          <a:xfrm>
            <a:off x="5500694" y="857232"/>
            <a:ext cx="1000132" cy="285752"/>
          </a:xfrm>
          <a:prstGeom prst="flowChartTerminator">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ja-JP" altLang="en-US" sz="800" b="0" dirty="0" smtClean="0">
                <a:latin typeface="HG丸ｺﾞｼｯｸM-PRO" pitchFamily="50" charset="-128"/>
                <a:ea typeface="HG丸ｺﾞｼｯｸM-PRO" pitchFamily="50" charset="-128"/>
              </a:rPr>
              <a:t>連想検索窓</a:t>
            </a:r>
            <a:endParaRPr kumimoji="1" lang="en-US" altLang="ja-JP" sz="800" b="0" dirty="0" smtClean="0">
              <a:latin typeface="HG丸ｺﾞｼｯｸM-PRO" pitchFamily="50" charset="-128"/>
              <a:ea typeface="HG丸ｺﾞｼｯｸM-PRO" pitchFamily="50" charset="-128"/>
            </a:endParaRPr>
          </a:p>
        </p:txBody>
      </p:sp>
      <p:sp>
        <p:nvSpPr>
          <p:cNvPr id="518" name="フローチャート : 端子 517"/>
          <p:cNvSpPr/>
          <p:nvPr/>
        </p:nvSpPr>
        <p:spPr>
          <a:xfrm>
            <a:off x="1357290" y="714356"/>
            <a:ext cx="1000132" cy="285752"/>
          </a:xfrm>
          <a:prstGeom prst="flowChartTerminator">
            <a:avLst/>
          </a:prstGeom>
          <a:solidFill>
            <a:schemeClr val="accent2"/>
          </a:solidFill>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sz="800" b="0" dirty="0" smtClean="0">
                <a:latin typeface="HG丸ｺﾞｼｯｸM-PRO" pitchFamily="50" charset="-128"/>
                <a:ea typeface="HG丸ｺﾞｼｯｸM-PRO" pitchFamily="50" charset="-128"/>
              </a:rPr>
              <a:t>他</a:t>
            </a:r>
            <a:r>
              <a:rPr kumimoji="1" lang="en-US" altLang="ja-JP" sz="800" b="0" dirty="0" smtClean="0">
                <a:latin typeface="HG丸ｺﾞｼｯｸM-PRO" pitchFamily="50" charset="-128"/>
                <a:ea typeface="HG丸ｺﾞｼｯｸM-PRO" pitchFamily="50" charset="-128"/>
              </a:rPr>
              <a:t>DB</a:t>
            </a:r>
            <a:r>
              <a:rPr kumimoji="1" lang="ja-JP" altLang="en-US" sz="800" b="0" dirty="0" smtClean="0">
                <a:latin typeface="HG丸ｺﾞｼｯｸM-PRO" pitchFamily="50" charset="-128"/>
                <a:ea typeface="HG丸ｺﾞｼｯｸM-PRO" pitchFamily="50" charset="-128"/>
              </a:rPr>
              <a:t>サービス</a:t>
            </a:r>
            <a:endParaRPr kumimoji="1" lang="en-US" altLang="ja-JP" sz="800" b="0" dirty="0" smtClean="0">
              <a:latin typeface="HG丸ｺﾞｼｯｸM-PRO" pitchFamily="50" charset="-128"/>
              <a:ea typeface="HG丸ｺﾞｼｯｸM-PRO" pitchFamily="50" charset="-128"/>
            </a:endParaRPr>
          </a:p>
          <a:p>
            <a:pPr algn="ctr"/>
            <a:r>
              <a:rPr kumimoji="1" lang="ja-JP" altLang="en-US" sz="800" b="0" dirty="0" smtClean="0">
                <a:latin typeface="HG丸ｺﾞｼｯｸM-PRO" pitchFamily="50" charset="-128"/>
                <a:ea typeface="HG丸ｺﾞｼｯｸM-PRO" pitchFamily="50" charset="-128"/>
              </a:rPr>
              <a:t>（リンクリゾルバ）</a:t>
            </a:r>
            <a:endParaRPr kumimoji="1" lang="en-US" altLang="ja-JP" sz="800" b="0" dirty="0" smtClean="0">
              <a:latin typeface="HG丸ｺﾞｼｯｸM-PRO" pitchFamily="50" charset="-128"/>
              <a:ea typeface="HG丸ｺﾞｼｯｸM-PRO" pitchFamily="50" charset="-128"/>
            </a:endParaRPr>
          </a:p>
        </p:txBody>
      </p:sp>
      <p:cxnSp>
        <p:nvCxnSpPr>
          <p:cNvPr id="519" name="曲線コネクタ 315"/>
          <p:cNvCxnSpPr>
            <a:stCxn id="163" idx="1"/>
            <a:endCxn id="518" idx="3"/>
          </p:cNvCxnSpPr>
          <p:nvPr/>
        </p:nvCxnSpPr>
        <p:spPr>
          <a:xfrm rot="10800000">
            <a:off x="2357422" y="857233"/>
            <a:ext cx="285752" cy="250033"/>
          </a:xfrm>
          <a:prstGeom prst="curvedConnector3">
            <a:avLst>
              <a:gd name="adj1" fmla="val 50000"/>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2" name="テキスト ボックス 521"/>
          <p:cNvSpPr txBox="1"/>
          <p:nvPr/>
        </p:nvSpPr>
        <p:spPr>
          <a:xfrm>
            <a:off x="1428728" y="1500174"/>
            <a:ext cx="571504" cy="215444"/>
          </a:xfrm>
          <a:prstGeom prst="rect">
            <a:avLst/>
          </a:prstGeom>
          <a:noFill/>
        </p:spPr>
        <p:txBody>
          <a:bodyPr wrap="square" rtlCol="0">
            <a:spAutoFit/>
          </a:bodyPr>
          <a:lstStyle/>
          <a:p>
            <a:r>
              <a:rPr kumimoji="1" lang="ja-JP" altLang="en-US" sz="800" b="0" dirty="0" smtClean="0"/>
              <a:t>体現形</a:t>
            </a:r>
            <a:endParaRPr kumimoji="1" lang="ja-JP" altLang="en-US" sz="800" b="0" dirty="0"/>
          </a:p>
        </p:txBody>
      </p:sp>
      <p:sp>
        <p:nvSpPr>
          <p:cNvPr id="523" name="フローチャート : 端子 522"/>
          <p:cNvSpPr/>
          <p:nvPr/>
        </p:nvSpPr>
        <p:spPr>
          <a:xfrm>
            <a:off x="7929586" y="1214422"/>
            <a:ext cx="785818" cy="357190"/>
          </a:xfrm>
          <a:prstGeom prst="flowChartTerminator">
            <a:avLst/>
          </a:prstGeom>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sz="800" b="0" dirty="0" smtClean="0">
                <a:latin typeface="HG丸ｺﾞｼｯｸM-PRO" pitchFamily="50" charset="-128"/>
                <a:ea typeface="HG丸ｺﾞｼｯｸM-PRO" pitchFamily="50" charset="-128"/>
              </a:rPr>
              <a:t>当館サービス利用サイト</a:t>
            </a:r>
            <a:endParaRPr kumimoji="1" lang="en-US" altLang="ja-JP" sz="800" b="0" dirty="0" smtClean="0">
              <a:latin typeface="HG丸ｺﾞｼｯｸM-PRO" pitchFamily="50" charset="-128"/>
              <a:ea typeface="HG丸ｺﾞｼｯｸM-PRO" pitchFamily="50" charset="-128"/>
            </a:endParaRPr>
          </a:p>
        </p:txBody>
      </p:sp>
      <p:cxnSp>
        <p:nvCxnSpPr>
          <p:cNvPr id="524" name="曲線コネクタ 523"/>
          <p:cNvCxnSpPr>
            <a:stCxn id="38" idx="3"/>
            <a:endCxn id="523" idx="1"/>
          </p:cNvCxnSpPr>
          <p:nvPr/>
        </p:nvCxnSpPr>
        <p:spPr>
          <a:xfrm flipV="1">
            <a:off x="7429520" y="1393017"/>
            <a:ext cx="500066" cy="535785"/>
          </a:xfrm>
          <a:prstGeom prst="curvedConnector3">
            <a:avLst>
              <a:gd name="adj1" fmla="val 50000"/>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8" name="フローチャート : 端子 537"/>
          <p:cNvSpPr/>
          <p:nvPr/>
        </p:nvSpPr>
        <p:spPr>
          <a:xfrm>
            <a:off x="2643174" y="4572008"/>
            <a:ext cx="1143008" cy="214314"/>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r>
              <a:rPr kumimoji="1" lang="en-US" altLang="ja-JP" sz="800" b="0" dirty="0" smtClean="0">
                <a:latin typeface="HG丸ｺﾞｼｯｸM-PRO" pitchFamily="50" charset="-128"/>
                <a:ea typeface="HG丸ｺﾞｼｯｸM-PRO" pitchFamily="50" charset="-128"/>
              </a:rPr>
              <a:t>Web</a:t>
            </a:r>
            <a:r>
              <a:rPr kumimoji="1" lang="ja-JP" altLang="en-US" sz="800" b="0" dirty="0" smtClean="0">
                <a:latin typeface="HG丸ｺﾞｼｯｸM-PRO" pitchFamily="50" charset="-128"/>
                <a:ea typeface="HG丸ｺﾞｼｯｸM-PRO" pitchFamily="50" charset="-128"/>
              </a:rPr>
              <a:t>サービス</a:t>
            </a:r>
            <a:r>
              <a:rPr kumimoji="1" lang="en-US" altLang="ja-JP" sz="800" b="0" dirty="0" smtClean="0">
                <a:latin typeface="HG丸ｺﾞｼｯｸM-PRO" pitchFamily="50" charset="-128"/>
                <a:ea typeface="HG丸ｺﾞｼｯｸM-PRO" pitchFamily="50" charset="-128"/>
              </a:rPr>
              <a:t>API</a:t>
            </a:r>
          </a:p>
        </p:txBody>
      </p:sp>
      <p:cxnSp>
        <p:nvCxnSpPr>
          <p:cNvPr id="549" name="曲線コネクタ 548"/>
          <p:cNvCxnSpPr>
            <a:stCxn id="39" idx="0"/>
            <a:endCxn id="523" idx="1"/>
          </p:cNvCxnSpPr>
          <p:nvPr/>
        </p:nvCxnSpPr>
        <p:spPr>
          <a:xfrm rot="5400000" flipH="1" flipV="1">
            <a:off x="6054339" y="-17883"/>
            <a:ext cx="464347" cy="3286148"/>
          </a:xfrm>
          <a:prstGeom prst="curvedConnector2">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5" name="曲線コネクタ 548"/>
          <p:cNvCxnSpPr>
            <a:stCxn id="39" idx="0"/>
            <a:endCxn id="163" idx="2"/>
          </p:cNvCxnSpPr>
          <p:nvPr/>
        </p:nvCxnSpPr>
        <p:spPr>
          <a:xfrm rot="5400000" flipH="1" flipV="1">
            <a:off x="4554140" y="1732348"/>
            <a:ext cx="214314" cy="35719"/>
          </a:xfrm>
          <a:prstGeom prst="curvedConnector3">
            <a:avLst>
              <a:gd name="adj1" fmla="val 50000"/>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9" name="テキスト ボックス 148"/>
          <p:cNvSpPr txBox="1"/>
          <p:nvPr/>
        </p:nvSpPr>
        <p:spPr>
          <a:xfrm>
            <a:off x="3500430" y="6072206"/>
            <a:ext cx="1643074" cy="215444"/>
          </a:xfrm>
          <a:prstGeom prst="rect">
            <a:avLst/>
          </a:prstGeom>
          <a:noFill/>
        </p:spPr>
        <p:txBody>
          <a:bodyPr wrap="square" rtlCol="0">
            <a:spAutoFit/>
          </a:bodyPr>
          <a:lstStyle/>
          <a:p>
            <a:r>
              <a:rPr kumimoji="1" lang="ja-JP" altLang="en-US" sz="800" b="0" dirty="0" smtClean="0"/>
              <a:t>総目共通フォーマット転送</a:t>
            </a:r>
            <a:endParaRPr kumimoji="1" lang="ja-JP" altLang="en-US" sz="800" b="0" dirty="0"/>
          </a:p>
        </p:txBody>
      </p:sp>
      <p:cxnSp>
        <p:nvCxnSpPr>
          <p:cNvPr id="158" name="曲線コネクタ 157"/>
          <p:cNvCxnSpPr>
            <a:stCxn id="161" idx="0"/>
            <a:endCxn id="175" idx="3"/>
          </p:cNvCxnSpPr>
          <p:nvPr/>
        </p:nvCxnSpPr>
        <p:spPr>
          <a:xfrm rot="16200000" flipV="1">
            <a:off x="571480" y="1571620"/>
            <a:ext cx="142876" cy="285736"/>
          </a:xfrm>
          <a:prstGeom prst="curvedConnector3">
            <a:avLst>
              <a:gd name="adj1" fmla="val 50000"/>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1" name="フローチャート : 端子 160"/>
          <p:cNvSpPr/>
          <p:nvPr/>
        </p:nvSpPr>
        <p:spPr>
          <a:xfrm>
            <a:off x="285720" y="1785926"/>
            <a:ext cx="1000132" cy="285752"/>
          </a:xfrm>
          <a:prstGeom prst="flowChartTermina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r>
              <a:rPr kumimoji="1" lang="en-US" altLang="ja-JP" sz="800" b="0" dirty="0" err="1" smtClean="0">
                <a:latin typeface="HG丸ｺﾞｼｯｸM-PRO" pitchFamily="50" charset="-128"/>
                <a:ea typeface="HG丸ｺﾞｼｯｸM-PRO" pitchFamily="50" charset="-128"/>
              </a:rPr>
              <a:t>OpenSearch</a:t>
            </a:r>
            <a:endParaRPr kumimoji="1" lang="en-US" altLang="ja-JP" sz="800" b="0" dirty="0" smtClean="0">
              <a:latin typeface="HG丸ｺﾞｼｯｸM-PRO" pitchFamily="50" charset="-128"/>
              <a:ea typeface="HG丸ｺﾞｼｯｸM-PRO" pitchFamily="50" charset="-128"/>
            </a:endParaRPr>
          </a:p>
          <a:p>
            <a:pPr algn="ctr"/>
            <a:r>
              <a:rPr kumimoji="1" lang="en-US" altLang="ja-JP" sz="800" b="0" dirty="0" smtClean="0">
                <a:latin typeface="HG丸ｺﾞｼｯｸM-PRO" pitchFamily="50" charset="-128"/>
                <a:ea typeface="HG丸ｺﾞｼｯｸM-PRO" pitchFamily="50" charset="-128"/>
              </a:rPr>
              <a:t>RSS</a:t>
            </a:r>
            <a:r>
              <a:rPr kumimoji="1" lang="ja-JP" altLang="en-US" sz="800" b="0" dirty="0" smtClean="0">
                <a:latin typeface="HG丸ｺﾞｼｯｸM-PRO" pitchFamily="50" charset="-128"/>
                <a:ea typeface="HG丸ｺﾞｼｯｸM-PRO" pitchFamily="50" charset="-128"/>
              </a:rPr>
              <a:t>配信</a:t>
            </a:r>
            <a:endParaRPr kumimoji="1" lang="en-US" altLang="ja-JP" sz="800" b="0" dirty="0" smtClean="0">
              <a:latin typeface="HG丸ｺﾞｼｯｸM-PRO" pitchFamily="50" charset="-128"/>
              <a:ea typeface="HG丸ｺﾞｼｯｸM-PRO" pitchFamily="50" charset="-128"/>
            </a:endParaRPr>
          </a:p>
        </p:txBody>
      </p:sp>
      <p:cxnSp>
        <p:nvCxnSpPr>
          <p:cNvPr id="169" name="曲線コネクタ 168"/>
          <p:cNvCxnSpPr>
            <a:stCxn id="10" idx="0"/>
            <a:endCxn id="161" idx="2"/>
          </p:cNvCxnSpPr>
          <p:nvPr/>
        </p:nvCxnSpPr>
        <p:spPr>
          <a:xfrm rot="16200000" flipV="1">
            <a:off x="1250133" y="1607331"/>
            <a:ext cx="214314" cy="1143008"/>
          </a:xfrm>
          <a:prstGeom prst="curvedConnector3">
            <a:avLst>
              <a:gd name="adj1" fmla="val 50000"/>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3" name="フローチャート : 磁気ディスク 172"/>
          <p:cNvSpPr/>
          <p:nvPr/>
        </p:nvSpPr>
        <p:spPr>
          <a:xfrm>
            <a:off x="857224" y="1214422"/>
            <a:ext cx="642942" cy="428628"/>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700" b="0" dirty="0" smtClean="0">
                <a:latin typeface="HG丸ｺﾞｼｯｸM-PRO" pitchFamily="50" charset="-128"/>
                <a:ea typeface="HG丸ｺﾞｼｯｸM-PRO" pitchFamily="50" charset="-128"/>
              </a:rPr>
              <a:t>全国書誌</a:t>
            </a:r>
            <a:endParaRPr kumimoji="1" lang="en-US" altLang="ja-JP" sz="700" b="0" dirty="0" smtClean="0">
              <a:latin typeface="HG丸ｺﾞｼｯｸM-PRO" pitchFamily="50" charset="-128"/>
              <a:ea typeface="HG丸ｺﾞｼｯｸM-PRO" pitchFamily="50" charset="-128"/>
            </a:endParaRPr>
          </a:p>
          <a:p>
            <a:pPr algn="ctr"/>
            <a:r>
              <a:rPr kumimoji="1" lang="ja-JP" altLang="en-US" sz="700" b="0" dirty="0" smtClean="0">
                <a:latin typeface="HG丸ｺﾞｼｯｸM-PRO" pitchFamily="50" charset="-128"/>
                <a:ea typeface="HG丸ｺﾞｼｯｸM-PRO" pitchFamily="50" charset="-128"/>
              </a:rPr>
              <a:t>プラス</a:t>
            </a:r>
            <a:endParaRPr kumimoji="1" lang="en-US" altLang="ja-JP" sz="700" b="0" dirty="0" smtClean="0">
              <a:latin typeface="HG丸ｺﾞｼｯｸM-PRO" pitchFamily="50" charset="-128"/>
              <a:ea typeface="HG丸ｺﾞｼｯｸM-PRO" pitchFamily="50" charset="-128"/>
            </a:endParaRPr>
          </a:p>
        </p:txBody>
      </p:sp>
      <p:sp>
        <p:nvSpPr>
          <p:cNvPr id="175" name="フローチャート : 磁気ディスク 174"/>
          <p:cNvSpPr/>
          <p:nvPr/>
        </p:nvSpPr>
        <p:spPr>
          <a:xfrm>
            <a:off x="285720" y="1357298"/>
            <a:ext cx="428660" cy="285752"/>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700" b="0" dirty="0" smtClean="0">
                <a:latin typeface="HG丸ｺﾞｼｯｸM-PRO" pitchFamily="50" charset="-128"/>
                <a:ea typeface="HG丸ｺﾞｼｯｸM-PRO" pitchFamily="50" charset="-128"/>
              </a:rPr>
              <a:t>新着</a:t>
            </a:r>
            <a:r>
              <a:rPr kumimoji="1" lang="en-US" altLang="ja-JP" sz="700" b="0" dirty="0" smtClean="0">
                <a:latin typeface="HG丸ｺﾞｼｯｸM-PRO" pitchFamily="50" charset="-128"/>
                <a:ea typeface="HG丸ｺﾞｼｯｸM-PRO" pitchFamily="50" charset="-128"/>
              </a:rPr>
              <a:t>RSS</a:t>
            </a:r>
          </a:p>
        </p:txBody>
      </p:sp>
      <p:sp>
        <p:nvSpPr>
          <p:cNvPr id="138" name="フローチャート: 処理 137"/>
          <p:cNvSpPr/>
          <p:nvPr/>
        </p:nvSpPr>
        <p:spPr>
          <a:xfrm>
            <a:off x="142844" y="3286124"/>
            <a:ext cx="1143008" cy="1928826"/>
          </a:xfrm>
          <a:prstGeom prst="flowChartProcess">
            <a:avLst/>
          </a:prstGeom>
          <a:gradFill flip="none" rotWithShape="1">
            <a:gsLst>
              <a:gs pos="0">
                <a:srgbClr val="CC99FF">
                  <a:shade val="30000"/>
                  <a:satMod val="115000"/>
                </a:srgbClr>
              </a:gs>
              <a:gs pos="50000">
                <a:srgbClr val="CC99FF">
                  <a:shade val="67500"/>
                  <a:satMod val="115000"/>
                </a:srgbClr>
              </a:gs>
              <a:gs pos="100000">
                <a:srgbClr val="CC99FF">
                  <a:shade val="100000"/>
                  <a:satMod val="115000"/>
                </a:srgbClr>
              </a:gs>
            </a:gsLst>
            <a:path path="circle">
              <a:fillToRect l="100000" t="100000"/>
            </a:path>
            <a:tileRect r="-100000" b="-100000"/>
          </a:gradFill>
          <a:ln>
            <a:solidFill>
              <a:srgbClr val="7030A0"/>
            </a:solidFill>
          </a:ln>
        </p:spPr>
        <p:style>
          <a:lnRef idx="2">
            <a:schemeClr val="accent4"/>
          </a:lnRef>
          <a:fillRef idx="1">
            <a:schemeClr val="lt1"/>
          </a:fillRef>
          <a:effectRef idx="0">
            <a:schemeClr val="accent4"/>
          </a:effectRef>
          <a:fontRef idx="minor">
            <a:schemeClr val="dk1"/>
          </a:fontRef>
        </p:style>
        <p:txBody>
          <a:bodyPr rtlCol="0" anchor="t" anchorCtr="0"/>
          <a:lstStyle/>
          <a:p>
            <a:r>
              <a:rPr kumimoji="1" lang="ja-JP" altLang="en-US" sz="900" b="0" dirty="0" smtClean="0">
                <a:latin typeface="HG丸ｺﾞｼｯｸM-PRO" pitchFamily="50" charset="-128"/>
                <a:ea typeface="HG丸ｺﾞｼｯｸM-PRO" pitchFamily="50" charset="-128"/>
              </a:rPr>
              <a:t>コンテンツ配信および閲覧提供サービス</a:t>
            </a:r>
            <a:endParaRPr kumimoji="1" lang="ja-JP" altLang="en-US" sz="900" b="0" dirty="0">
              <a:latin typeface="HG丸ｺﾞｼｯｸM-PRO" pitchFamily="50" charset="-128"/>
              <a:ea typeface="HG丸ｺﾞｼｯｸM-PRO" pitchFamily="50" charset="-128"/>
            </a:endParaRPr>
          </a:p>
        </p:txBody>
      </p:sp>
      <p:sp>
        <p:nvSpPr>
          <p:cNvPr id="139" name="フローチャート : 端子 138"/>
          <p:cNvSpPr/>
          <p:nvPr/>
        </p:nvSpPr>
        <p:spPr>
          <a:xfrm>
            <a:off x="214282" y="3714752"/>
            <a:ext cx="785818" cy="357190"/>
          </a:xfrm>
          <a:prstGeom prst="flowChartTerminator">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ja-JP" altLang="en-US" sz="800" b="0" dirty="0" smtClean="0">
                <a:latin typeface="HG丸ｺﾞｼｯｸM-PRO" pitchFamily="50" charset="-128"/>
                <a:ea typeface="HG丸ｺﾞｼｯｸM-PRO" pitchFamily="50" charset="-128"/>
              </a:rPr>
              <a:t>画像閲覧</a:t>
            </a:r>
            <a:endParaRPr kumimoji="1" lang="en-US" altLang="ja-JP" sz="800" b="0" dirty="0" smtClean="0">
              <a:latin typeface="HG丸ｺﾞｼｯｸM-PRO" pitchFamily="50" charset="-128"/>
              <a:ea typeface="HG丸ｺﾞｼｯｸM-PRO" pitchFamily="50" charset="-128"/>
            </a:endParaRPr>
          </a:p>
          <a:p>
            <a:pPr algn="ctr"/>
            <a:r>
              <a:rPr kumimoji="1" lang="ja-JP" altLang="en-US" sz="800" b="0" dirty="0" smtClean="0">
                <a:latin typeface="HG丸ｺﾞｼｯｸM-PRO" pitchFamily="50" charset="-128"/>
                <a:ea typeface="HG丸ｺﾞｼｯｸM-PRO" pitchFamily="50" charset="-128"/>
              </a:rPr>
              <a:t>機能</a:t>
            </a:r>
            <a:endParaRPr kumimoji="1" lang="en-US" altLang="ja-JP" sz="800" b="0" dirty="0" smtClean="0">
              <a:latin typeface="HG丸ｺﾞｼｯｸM-PRO" pitchFamily="50" charset="-128"/>
              <a:ea typeface="HG丸ｺﾞｼｯｸM-PRO" pitchFamily="50" charset="-128"/>
            </a:endParaRPr>
          </a:p>
        </p:txBody>
      </p:sp>
      <p:sp>
        <p:nvSpPr>
          <p:cNvPr id="140" name="フローチャート : 端子 139"/>
          <p:cNvSpPr/>
          <p:nvPr/>
        </p:nvSpPr>
        <p:spPr>
          <a:xfrm>
            <a:off x="142844" y="4429132"/>
            <a:ext cx="1000132" cy="357190"/>
          </a:xfrm>
          <a:prstGeom prst="flowChartTerminator">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en-US" altLang="ja-JP" sz="800" b="0" dirty="0" smtClean="0">
                <a:latin typeface="HG丸ｺﾞｼｯｸM-PRO" pitchFamily="50" charset="-128"/>
                <a:ea typeface="HG丸ｺﾞｼｯｸM-PRO" pitchFamily="50" charset="-128"/>
              </a:rPr>
              <a:t>PC,</a:t>
            </a:r>
            <a:r>
              <a:rPr kumimoji="1" lang="ja-JP" altLang="en-US" sz="800" b="0" dirty="0" smtClean="0">
                <a:latin typeface="HG丸ｺﾞｼｯｸM-PRO" pitchFamily="50" charset="-128"/>
                <a:ea typeface="HG丸ｺﾞｼｯｸM-PRO" pitchFamily="50" charset="-128"/>
              </a:rPr>
              <a:t>携帯端末等の特性を生かした閲覧機能</a:t>
            </a:r>
            <a:endParaRPr kumimoji="1" lang="en-US" altLang="ja-JP" sz="800" b="0" dirty="0" smtClean="0">
              <a:latin typeface="HG丸ｺﾞｼｯｸM-PRO" pitchFamily="50" charset="-128"/>
              <a:ea typeface="HG丸ｺﾞｼｯｸM-PRO" pitchFamily="50" charset="-128"/>
            </a:endParaRPr>
          </a:p>
        </p:txBody>
      </p:sp>
      <p:sp>
        <p:nvSpPr>
          <p:cNvPr id="150" name="フローチャート : 端子 149"/>
          <p:cNvSpPr/>
          <p:nvPr/>
        </p:nvSpPr>
        <p:spPr>
          <a:xfrm>
            <a:off x="7929586" y="1571612"/>
            <a:ext cx="785818" cy="357190"/>
          </a:xfrm>
          <a:prstGeom prst="flowChartTerminator">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ja-JP" altLang="en-US" sz="800" b="0" dirty="0" smtClean="0">
                <a:latin typeface="HG丸ｺﾞｼｯｸM-PRO" pitchFamily="50" charset="-128"/>
                <a:ea typeface="HG丸ｺﾞｼｯｸM-PRO" pitchFamily="50" charset="-128"/>
              </a:rPr>
              <a:t>翻訳</a:t>
            </a:r>
            <a:endParaRPr kumimoji="1" lang="en-US" altLang="ja-JP" sz="800" b="0" dirty="0" smtClean="0">
              <a:latin typeface="HG丸ｺﾞｼｯｸM-PRO" pitchFamily="50" charset="-128"/>
              <a:ea typeface="HG丸ｺﾞｼｯｸM-PRO" pitchFamily="50" charset="-128"/>
            </a:endParaRPr>
          </a:p>
          <a:p>
            <a:pPr algn="ctr"/>
            <a:r>
              <a:rPr kumimoji="1" lang="ja-JP" altLang="en-US" sz="800" b="0" dirty="0" smtClean="0">
                <a:latin typeface="HG丸ｺﾞｼｯｸM-PRO" pitchFamily="50" charset="-128"/>
                <a:ea typeface="HG丸ｺﾞｼｯｸM-PRO" pitchFamily="50" charset="-128"/>
              </a:rPr>
              <a:t>サービス</a:t>
            </a:r>
            <a:endParaRPr kumimoji="1" lang="en-US" altLang="ja-JP" sz="800" b="0" dirty="0" smtClean="0">
              <a:latin typeface="HG丸ｺﾞｼｯｸM-PRO" pitchFamily="50" charset="-128"/>
              <a:ea typeface="HG丸ｺﾞｼｯｸM-PRO" pitchFamily="50" charset="-128"/>
            </a:endParaRPr>
          </a:p>
        </p:txBody>
      </p:sp>
      <p:cxnSp>
        <p:nvCxnSpPr>
          <p:cNvPr id="151" name="曲線コネクタ 150"/>
          <p:cNvCxnSpPr>
            <a:stCxn id="38" idx="3"/>
            <a:endCxn id="150" idx="1"/>
          </p:cNvCxnSpPr>
          <p:nvPr/>
        </p:nvCxnSpPr>
        <p:spPr>
          <a:xfrm flipV="1">
            <a:off x="7429520" y="1750207"/>
            <a:ext cx="500066" cy="178595"/>
          </a:xfrm>
          <a:prstGeom prst="curvedConnector3">
            <a:avLst>
              <a:gd name="adj1" fmla="val 50000"/>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0" name="フローチャート : 端子 169"/>
          <p:cNvSpPr/>
          <p:nvPr/>
        </p:nvSpPr>
        <p:spPr>
          <a:xfrm>
            <a:off x="5286380" y="2500306"/>
            <a:ext cx="1000132" cy="285752"/>
          </a:xfrm>
          <a:prstGeom prst="flowChartTerminator">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ja-JP" altLang="en-US" sz="800" b="0" dirty="0" smtClean="0">
                <a:latin typeface="HG丸ｺﾞｼｯｸM-PRO" pitchFamily="50" charset="-128"/>
                <a:ea typeface="HG丸ｺﾞｼｯｸM-PRO" pitchFamily="50" charset="-128"/>
              </a:rPr>
              <a:t>リンクリゾルバ</a:t>
            </a:r>
            <a:endParaRPr kumimoji="1" lang="en-US" altLang="ja-JP" sz="800" b="0" dirty="0" smtClean="0">
              <a:latin typeface="HG丸ｺﾞｼｯｸM-PRO" pitchFamily="50" charset="-128"/>
              <a:ea typeface="HG丸ｺﾞｼｯｸM-PRO" pitchFamily="50" charset="-128"/>
            </a:endParaRPr>
          </a:p>
        </p:txBody>
      </p:sp>
      <p:sp>
        <p:nvSpPr>
          <p:cNvPr id="187" name="フローチャート : 端子 186"/>
          <p:cNvSpPr/>
          <p:nvPr/>
        </p:nvSpPr>
        <p:spPr>
          <a:xfrm>
            <a:off x="3428992" y="1428736"/>
            <a:ext cx="1000132" cy="214314"/>
          </a:xfrm>
          <a:prstGeom prst="flowChartTerminator">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ja-JP" altLang="en-US" sz="800" b="0" dirty="0" smtClean="0">
                <a:latin typeface="HG丸ｺﾞｼｯｸM-PRO" pitchFamily="50" charset="-128"/>
                <a:ea typeface="HG丸ｺﾞｼｯｸM-PRO" pitchFamily="50" charset="-128"/>
              </a:rPr>
              <a:t>ユーザ認証機能</a:t>
            </a:r>
            <a:endParaRPr kumimoji="1" lang="en-US" altLang="ja-JP" sz="800" b="0" dirty="0" smtClean="0">
              <a:latin typeface="HG丸ｺﾞｼｯｸM-PRO" pitchFamily="50" charset="-128"/>
              <a:ea typeface="HG丸ｺﾞｼｯｸM-PRO" pitchFamily="50" charset="-128"/>
            </a:endParaRPr>
          </a:p>
        </p:txBody>
      </p:sp>
      <p:sp>
        <p:nvSpPr>
          <p:cNvPr id="147" name="スライド番号プレースホルダ 146"/>
          <p:cNvSpPr>
            <a:spLocks noGrp="1"/>
          </p:cNvSpPr>
          <p:nvPr>
            <p:ph type="sldNum" sz="quarter" idx="11"/>
          </p:nvPr>
        </p:nvSpPr>
        <p:spPr/>
        <p:txBody>
          <a:bodyPr/>
          <a:lstStyle/>
          <a:p>
            <a:pPr>
              <a:defRPr/>
            </a:pPr>
            <a:fld id="{DFA1AA98-C5D7-43DB-8850-82B4698A43C7}" type="slidenum">
              <a:rPr lang="en-US" altLang="ja-JP" b="0" smtClean="0"/>
              <a:pPr>
                <a:defRPr/>
              </a:pPr>
              <a:t>28</a:t>
            </a:fld>
            <a:endParaRPr lang="en-US" altLang="ja-JP" b="0"/>
          </a:p>
        </p:txBody>
      </p:sp>
      <p:sp>
        <p:nvSpPr>
          <p:cNvPr id="145" name="AutoShape 12"/>
          <p:cNvSpPr>
            <a:spLocks noChangeArrowheads="1"/>
          </p:cNvSpPr>
          <p:nvPr/>
        </p:nvSpPr>
        <p:spPr bwMode="auto">
          <a:xfrm>
            <a:off x="7715272" y="142852"/>
            <a:ext cx="1071538" cy="357190"/>
          </a:xfrm>
          <a:prstGeom prst="wedgeRoundRectCallout">
            <a:avLst>
              <a:gd name="adj1" fmla="val -125939"/>
              <a:gd name="adj2" fmla="val 373460"/>
              <a:gd name="adj3" fmla="val 16667"/>
            </a:avLst>
          </a:prstGeom>
          <a:solidFill>
            <a:schemeClr val="bg1">
              <a:alpha val="70195"/>
            </a:schemeClr>
          </a:solidFill>
          <a:ln w="9525" algn="ctr">
            <a:solidFill>
              <a:srgbClr val="8E8E8E"/>
            </a:solidFill>
            <a:miter lim="800000"/>
            <a:headEnd/>
            <a:tailEnd/>
          </a:ln>
          <a:effectLst>
            <a:glow rad="228600">
              <a:schemeClr val="accent4">
                <a:satMod val="175000"/>
                <a:alpha val="40000"/>
              </a:schemeClr>
            </a:glow>
          </a:effectLst>
        </p:spPr>
        <p:txBody>
          <a:bodyPr/>
          <a:lstStyle/>
          <a:p>
            <a:r>
              <a:rPr lang="en-US" altLang="ja-JP" sz="1000" b="0" dirty="0" smtClean="0">
                <a:solidFill>
                  <a:srgbClr val="663300"/>
                </a:solidFill>
              </a:rPr>
              <a:t>API</a:t>
            </a:r>
            <a:r>
              <a:rPr lang="ja-JP" altLang="en-US" sz="1000" b="0" dirty="0" smtClean="0">
                <a:solidFill>
                  <a:srgbClr val="663300"/>
                </a:solidFill>
              </a:rPr>
              <a:t>を公開</a:t>
            </a:r>
            <a:endParaRPr lang="ja-JP" altLang="en-US" sz="1000" b="0" dirty="0">
              <a:solidFill>
                <a:srgbClr val="663300"/>
              </a:solidFill>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フリーフォーム 60"/>
          <p:cNvSpPr/>
          <p:nvPr/>
        </p:nvSpPr>
        <p:spPr>
          <a:xfrm>
            <a:off x="3962389" y="1071580"/>
            <a:ext cx="2971800" cy="2795589"/>
          </a:xfrm>
          <a:custGeom>
            <a:avLst/>
            <a:gdLst>
              <a:gd name="connsiteX0" fmla="*/ 47625 w 2971800"/>
              <a:gd name="connsiteY0" fmla="*/ 19050 h 2762250"/>
              <a:gd name="connsiteX1" fmla="*/ 2971800 w 2971800"/>
              <a:gd name="connsiteY1" fmla="*/ 19050 h 2762250"/>
              <a:gd name="connsiteX2" fmla="*/ 2962275 w 2971800"/>
              <a:gd name="connsiteY2" fmla="*/ 2762250 h 2762250"/>
              <a:gd name="connsiteX3" fmla="*/ 2019300 w 2971800"/>
              <a:gd name="connsiteY3" fmla="*/ 2752725 h 2762250"/>
              <a:gd name="connsiteX4" fmla="*/ 0 w 2971800"/>
              <a:gd name="connsiteY4" fmla="*/ 0 h 2762250"/>
              <a:gd name="connsiteX5" fmla="*/ 47625 w 2971800"/>
              <a:gd name="connsiteY5" fmla="*/ 19050 h 2762250"/>
              <a:gd name="connsiteX0" fmla="*/ 47625 w 2971800"/>
              <a:gd name="connsiteY0" fmla="*/ 19050 h 2795589"/>
              <a:gd name="connsiteX1" fmla="*/ 2971800 w 2971800"/>
              <a:gd name="connsiteY1" fmla="*/ 19050 h 2795589"/>
              <a:gd name="connsiteX2" fmla="*/ 2962275 w 2971800"/>
              <a:gd name="connsiteY2" fmla="*/ 2762250 h 2795589"/>
              <a:gd name="connsiteX3" fmla="*/ 2109809 w 2971800"/>
              <a:gd name="connsiteY3" fmla="*/ 2795589 h 2795589"/>
              <a:gd name="connsiteX4" fmla="*/ 0 w 2971800"/>
              <a:gd name="connsiteY4" fmla="*/ 0 h 2795589"/>
              <a:gd name="connsiteX5" fmla="*/ 47625 w 2971800"/>
              <a:gd name="connsiteY5" fmla="*/ 19050 h 279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1800" h="2795589">
                <a:moveTo>
                  <a:pt x="47625" y="19050"/>
                </a:moveTo>
                <a:lnTo>
                  <a:pt x="2971800" y="19050"/>
                </a:lnTo>
                <a:lnTo>
                  <a:pt x="2962275" y="2762250"/>
                </a:lnTo>
                <a:lnTo>
                  <a:pt x="2109809" y="2795589"/>
                </a:lnTo>
                <a:lnTo>
                  <a:pt x="0" y="0"/>
                </a:lnTo>
                <a:lnTo>
                  <a:pt x="47625" y="19050"/>
                </a:lnTo>
                <a:close/>
              </a:path>
            </a:pathLst>
          </a:cu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0">
              <a:latin typeface="HG丸ｺﾞｼｯｸM-PRO" pitchFamily="50" charset="-128"/>
              <a:ea typeface="HG丸ｺﾞｼｯｸM-PRO" pitchFamily="50" charset="-128"/>
            </a:endParaRPr>
          </a:p>
        </p:txBody>
      </p:sp>
      <p:sp>
        <p:nvSpPr>
          <p:cNvPr id="54" name="フリーフォーム 53"/>
          <p:cNvSpPr/>
          <p:nvPr/>
        </p:nvSpPr>
        <p:spPr>
          <a:xfrm>
            <a:off x="1643043" y="1081088"/>
            <a:ext cx="4252922" cy="2643206"/>
          </a:xfrm>
          <a:custGeom>
            <a:avLst/>
            <a:gdLst>
              <a:gd name="connsiteX0" fmla="*/ 0 w 4229100"/>
              <a:gd name="connsiteY0" fmla="*/ 9525 h 2781300"/>
              <a:gd name="connsiteX1" fmla="*/ 4219575 w 4229100"/>
              <a:gd name="connsiteY1" fmla="*/ 0 h 2781300"/>
              <a:gd name="connsiteX2" fmla="*/ 4229100 w 4229100"/>
              <a:gd name="connsiteY2" fmla="*/ 2781300 h 2781300"/>
              <a:gd name="connsiteX3" fmla="*/ 1981200 w 4229100"/>
              <a:gd name="connsiteY3" fmla="*/ 2781300 h 2781300"/>
              <a:gd name="connsiteX4" fmla="*/ 1981200 w 4229100"/>
              <a:gd name="connsiteY4" fmla="*/ 1476375 h 2781300"/>
              <a:gd name="connsiteX5" fmla="*/ 28575 w 4229100"/>
              <a:gd name="connsiteY5" fmla="*/ 1466850 h 2781300"/>
              <a:gd name="connsiteX6" fmla="*/ 0 w 4229100"/>
              <a:gd name="connsiteY6" fmla="*/ 9525 h 2781300"/>
              <a:gd name="connsiteX0" fmla="*/ 0 w 4229100"/>
              <a:gd name="connsiteY0" fmla="*/ 0 h 2771775"/>
              <a:gd name="connsiteX1" fmla="*/ 2119318 w 4229100"/>
              <a:gd name="connsiteY1" fmla="*/ 19032 h 2771775"/>
              <a:gd name="connsiteX2" fmla="*/ 4229100 w 4229100"/>
              <a:gd name="connsiteY2" fmla="*/ 2771775 h 2771775"/>
              <a:gd name="connsiteX3" fmla="*/ 1981200 w 4229100"/>
              <a:gd name="connsiteY3" fmla="*/ 2771775 h 2771775"/>
              <a:gd name="connsiteX4" fmla="*/ 1981200 w 4229100"/>
              <a:gd name="connsiteY4" fmla="*/ 1466850 h 2771775"/>
              <a:gd name="connsiteX5" fmla="*/ 28575 w 4229100"/>
              <a:gd name="connsiteY5" fmla="*/ 1457325 h 2771775"/>
              <a:gd name="connsiteX6" fmla="*/ 0 w 4229100"/>
              <a:gd name="connsiteY6" fmla="*/ 0 h 2771775"/>
              <a:gd name="connsiteX0" fmla="*/ 19041 w 4200525"/>
              <a:gd name="connsiteY0" fmla="*/ 0 h 2752743"/>
              <a:gd name="connsiteX1" fmla="*/ 2090743 w 4200525"/>
              <a:gd name="connsiteY1" fmla="*/ 0 h 2752743"/>
              <a:gd name="connsiteX2" fmla="*/ 4200525 w 4200525"/>
              <a:gd name="connsiteY2" fmla="*/ 2752743 h 2752743"/>
              <a:gd name="connsiteX3" fmla="*/ 1952625 w 4200525"/>
              <a:gd name="connsiteY3" fmla="*/ 2752743 h 2752743"/>
              <a:gd name="connsiteX4" fmla="*/ 1952625 w 4200525"/>
              <a:gd name="connsiteY4" fmla="*/ 1447818 h 2752743"/>
              <a:gd name="connsiteX5" fmla="*/ 0 w 4200525"/>
              <a:gd name="connsiteY5" fmla="*/ 1438293 h 2752743"/>
              <a:gd name="connsiteX6" fmla="*/ 19041 w 4200525"/>
              <a:gd name="connsiteY6" fmla="*/ 0 h 2752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0525" h="2752743">
                <a:moveTo>
                  <a:pt x="19041" y="0"/>
                </a:moveTo>
                <a:lnTo>
                  <a:pt x="2090743" y="0"/>
                </a:lnTo>
                <a:lnTo>
                  <a:pt x="4200525" y="2752743"/>
                </a:lnTo>
                <a:lnTo>
                  <a:pt x="1952625" y="2752743"/>
                </a:lnTo>
                <a:lnTo>
                  <a:pt x="1952625" y="1447818"/>
                </a:lnTo>
                <a:lnTo>
                  <a:pt x="0" y="1438293"/>
                </a:lnTo>
                <a:lnTo>
                  <a:pt x="19041" y="0"/>
                </a:lnTo>
                <a:close/>
              </a:path>
            </a:pathLst>
          </a:cu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en-US" altLang="ja-JP" b="0" dirty="0" smtClean="0">
              <a:latin typeface="HG丸ｺﾞｼｯｸM-PRO" pitchFamily="50" charset="-128"/>
              <a:ea typeface="HG丸ｺﾞｼｯｸM-PRO" pitchFamily="50" charset="-128"/>
            </a:endParaRPr>
          </a:p>
        </p:txBody>
      </p:sp>
      <p:sp>
        <p:nvSpPr>
          <p:cNvPr id="53" name="フリーフォーム 52"/>
          <p:cNvSpPr/>
          <p:nvPr/>
        </p:nvSpPr>
        <p:spPr>
          <a:xfrm>
            <a:off x="1643042" y="2652723"/>
            <a:ext cx="5711835" cy="3348045"/>
          </a:xfrm>
          <a:custGeom>
            <a:avLst/>
            <a:gdLst>
              <a:gd name="connsiteX0" fmla="*/ 0 w 5660572"/>
              <a:gd name="connsiteY0" fmla="*/ 0 h 4992915"/>
              <a:gd name="connsiteX1" fmla="*/ 29029 w 5660572"/>
              <a:gd name="connsiteY1" fmla="*/ 4992915 h 4992915"/>
              <a:gd name="connsiteX2" fmla="*/ 5660572 w 5660572"/>
              <a:gd name="connsiteY2" fmla="*/ 4992915 h 4992915"/>
              <a:gd name="connsiteX3" fmla="*/ 5646057 w 5660572"/>
              <a:gd name="connsiteY3" fmla="*/ 2859315 h 4992915"/>
              <a:gd name="connsiteX4" fmla="*/ 1901372 w 5660572"/>
              <a:gd name="connsiteY4" fmla="*/ 2859315 h 4992915"/>
              <a:gd name="connsiteX5" fmla="*/ 1886857 w 5660572"/>
              <a:gd name="connsiteY5" fmla="*/ 0 h 4992915"/>
              <a:gd name="connsiteX6" fmla="*/ 0 w 5660572"/>
              <a:gd name="connsiteY6" fmla="*/ 0 h 4992915"/>
              <a:gd name="connsiteX0" fmla="*/ 0 w 5660572"/>
              <a:gd name="connsiteY0" fmla="*/ 0 h 4992915"/>
              <a:gd name="connsiteX1" fmla="*/ 29029 w 5660572"/>
              <a:gd name="connsiteY1" fmla="*/ 4992915 h 4992915"/>
              <a:gd name="connsiteX2" fmla="*/ 5660572 w 5660572"/>
              <a:gd name="connsiteY2" fmla="*/ 4992915 h 4992915"/>
              <a:gd name="connsiteX3" fmla="*/ 5646057 w 5660572"/>
              <a:gd name="connsiteY3" fmla="*/ 2859315 h 4992915"/>
              <a:gd name="connsiteX4" fmla="*/ 1901372 w 5660572"/>
              <a:gd name="connsiteY4" fmla="*/ 2859315 h 4992915"/>
              <a:gd name="connsiteX5" fmla="*/ 1886857 w 5660572"/>
              <a:gd name="connsiteY5" fmla="*/ 0 h 4992915"/>
              <a:gd name="connsiteX6" fmla="*/ 0 w 5660572"/>
              <a:gd name="connsiteY6" fmla="*/ 0 h 4992915"/>
              <a:gd name="connsiteX0" fmla="*/ 0 w 5660572"/>
              <a:gd name="connsiteY0" fmla="*/ 0 h 4992915"/>
              <a:gd name="connsiteX1" fmla="*/ 29029 w 5660572"/>
              <a:gd name="connsiteY1" fmla="*/ 4992915 h 4992915"/>
              <a:gd name="connsiteX2" fmla="*/ 5660572 w 5660572"/>
              <a:gd name="connsiteY2" fmla="*/ 4992915 h 4992915"/>
              <a:gd name="connsiteX3" fmla="*/ 5646057 w 5660572"/>
              <a:gd name="connsiteY3" fmla="*/ 2859315 h 4992915"/>
              <a:gd name="connsiteX4" fmla="*/ 1901372 w 5660572"/>
              <a:gd name="connsiteY4" fmla="*/ 2859315 h 4992915"/>
              <a:gd name="connsiteX5" fmla="*/ 1886857 w 5660572"/>
              <a:gd name="connsiteY5" fmla="*/ 0 h 4992915"/>
              <a:gd name="connsiteX6" fmla="*/ 0 w 5660572"/>
              <a:gd name="connsiteY6" fmla="*/ 0 h 4992915"/>
              <a:gd name="connsiteX0" fmla="*/ 0 w 5639946"/>
              <a:gd name="connsiteY0" fmla="*/ 1644718 h 4992915"/>
              <a:gd name="connsiteX1" fmla="*/ 8403 w 5639946"/>
              <a:gd name="connsiteY1" fmla="*/ 4992915 h 4992915"/>
              <a:gd name="connsiteX2" fmla="*/ 5639946 w 5639946"/>
              <a:gd name="connsiteY2" fmla="*/ 4992915 h 4992915"/>
              <a:gd name="connsiteX3" fmla="*/ 5625431 w 5639946"/>
              <a:gd name="connsiteY3" fmla="*/ 2859315 h 4992915"/>
              <a:gd name="connsiteX4" fmla="*/ 1880746 w 5639946"/>
              <a:gd name="connsiteY4" fmla="*/ 2859315 h 4992915"/>
              <a:gd name="connsiteX5" fmla="*/ 1866231 w 5639946"/>
              <a:gd name="connsiteY5" fmla="*/ 0 h 4992915"/>
              <a:gd name="connsiteX6" fmla="*/ 0 w 5639946"/>
              <a:gd name="connsiteY6" fmla="*/ 1644718 h 4992915"/>
              <a:gd name="connsiteX0" fmla="*/ 0 w 5639946"/>
              <a:gd name="connsiteY0" fmla="*/ 0 h 3348197"/>
              <a:gd name="connsiteX1" fmla="*/ 8403 w 5639946"/>
              <a:gd name="connsiteY1" fmla="*/ 3348197 h 3348197"/>
              <a:gd name="connsiteX2" fmla="*/ 5639946 w 5639946"/>
              <a:gd name="connsiteY2" fmla="*/ 3348197 h 3348197"/>
              <a:gd name="connsiteX3" fmla="*/ 5625431 w 5639946"/>
              <a:gd name="connsiteY3" fmla="*/ 1214597 h 3348197"/>
              <a:gd name="connsiteX4" fmla="*/ 1880746 w 5639946"/>
              <a:gd name="connsiteY4" fmla="*/ 1214597 h 3348197"/>
              <a:gd name="connsiteX5" fmla="*/ 1928672 w 5639946"/>
              <a:gd name="connsiteY5" fmla="*/ 0 h 3348197"/>
              <a:gd name="connsiteX6" fmla="*/ 0 w 5639946"/>
              <a:gd name="connsiteY6" fmla="*/ 0 h 3348197"/>
              <a:gd name="connsiteX0" fmla="*/ 0 w 5639946"/>
              <a:gd name="connsiteY0" fmla="*/ 0 h 3348197"/>
              <a:gd name="connsiteX1" fmla="*/ 8403 w 5639946"/>
              <a:gd name="connsiteY1" fmla="*/ 3348197 h 3348197"/>
              <a:gd name="connsiteX2" fmla="*/ 5639946 w 5639946"/>
              <a:gd name="connsiteY2" fmla="*/ 3348197 h 3348197"/>
              <a:gd name="connsiteX3" fmla="*/ 5625431 w 5639946"/>
              <a:gd name="connsiteY3" fmla="*/ 1214597 h 3348197"/>
              <a:gd name="connsiteX4" fmla="*/ 1880746 w 5639946"/>
              <a:gd name="connsiteY4" fmla="*/ 1214597 h 3348197"/>
              <a:gd name="connsiteX5" fmla="*/ 1857239 w 5639946"/>
              <a:gd name="connsiteY5" fmla="*/ 0 h 3348197"/>
              <a:gd name="connsiteX6" fmla="*/ 0 w 5639946"/>
              <a:gd name="connsiteY6" fmla="*/ 0 h 3348197"/>
              <a:gd name="connsiteX0" fmla="*/ 0 w 5639946"/>
              <a:gd name="connsiteY0" fmla="*/ 0 h 3348197"/>
              <a:gd name="connsiteX1" fmla="*/ 8403 w 5639946"/>
              <a:gd name="connsiteY1" fmla="*/ 3348197 h 3348197"/>
              <a:gd name="connsiteX2" fmla="*/ 5639946 w 5639946"/>
              <a:gd name="connsiteY2" fmla="*/ 3348197 h 3348197"/>
              <a:gd name="connsiteX3" fmla="*/ 5625431 w 5639946"/>
              <a:gd name="connsiteY3" fmla="*/ 1214597 h 3348197"/>
              <a:gd name="connsiteX4" fmla="*/ 2021792 w 5639946"/>
              <a:gd name="connsiteY4" fmla="*/ 1214597 h 3348197"/>
              <a:gd name="connsiteX5" fmla="*/ 1857239 w 5639946"/>
              <a:gd name="connsiteY5" fmla="*/ 0 h 3348197"/>
              <a:gd name="connsiteX6" fmla="*/ 0 w 5639946"/>
              <a:gd name="connsiteY6" fmla="*/ 0 h 3348197"/>
              <a:gd name="connsiteX0" fmla="*/ 0 w 5639946"/>
              <a:gd name="connsiteY0" fmla="*/ 0 h 3348197"/>
              <a:gd name="connsiteX1" fmla="*/ 8403 w 5639946"/>
              <a:gd name="connsiteY1" fmla="*/ 3348197 h 3348197"/>
              <a:gd name="connsiteX2" fmla="*/ 5639946 w 5639946"/>
              <a:gd name="connsiteY2" fmla="*/ 3348197 h 3348197"/>
              <a:gd name="connsiteX3" fmla="*/ 5625431 w 5639946"/>
              <a:gd name="connsiteY3" fmla="*/ 1214597 h 3348197"/>
              <a:gd name="connsiteX4" fmla="*/ 2021792 w 5639946"/>
              <a:gd name="connsiteY4" fmla="*/ 1214597 h 3348197"/>
              <a:gd name="connsiteX5" fmla="*/ 1998285 w 5639946"/>
              <a:gd name="connsiteY5" fmla="*/ 0 h 3348197"/>
              <a:gd name="connsiteX6" fmla="*/ 0 w 5639946"/>
              <a:gd name="connsiteY6" fmla="*/ 0 h 3348197"/>
              <a:gd name="connsiteX0" fmla="*/ 0 w 5639946"/>
              <a:gd name="connsiteY0" fmla="*/ 0 h 3348197"/>
              <a:gd name="connsiteX1" fmla="*/ 8403 w 5639946"/>
              <a:gd name="connsiteY1" fmla="*/ 3348197 h 3348197"/>
              <a:gd name="connsiteX2" fmla="*/ 5639946 w 5639946"/>
              <a:gd name="connsiteY2" fmla="*/ 3348197 h 3348197"/>
              <a:gd name="connsiteX3" fmla="*/ 5625431 w 5639946"/>
              <a:gd name="connsiteY3" fmla="*/ 1214597 h 3348197"/>
              <a:gd name="connsiteX4" fmla="*/ 2021792 w 5639946"/>
              <a:gd name="connsiteY4" fmla="*/ 1214597 h 3348197"/>
              <a:gd name="connsiteX5" fmla="*/ 1998285 w 5639946"/>
              <a:gd name="connsiteY5" fmla="*/ 0 h 3348197"/>
              <a:gd name="connsiteX6" fmla="*/ 0 w 5639946"/>
              <a:gd name="connsiteY6" fmla="*/ 0 h 3348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39946" h="3348197">
                <a:moveTo>
                  <a:pt x="0" y="0"/>
                </a:moveTo>
                <a:lnTo>
                  <a:pt x="8403" y="3348197"/>
                </a:lnTo>
                <a:lnTo>
                  <a:pt x="5639946" y="3348197"/>
                </a:lnTo>
                <a:cubicBezTo>
                  <a:pt x="5635108" y="2636997"/>
                  <a:pt x="5630269" y="1925797"/>
                  <a:pt x="5625431" y="1214597"/>
                </a:cubicBezTo>
                <a:lnTo>
                  <a:pt x="2021792" y="1214597"/>
                </a:lnTo>
                <a:cubicBezTo>
                  <a:pt x="2016954" y="261492"/>
                  <a:pt x="2003123" y="953105"/>
                  <a:pt x="1998285" y="0"/>
                </a:cubicBezTo>
                <a:lnTo>
                  <a:pt x="0" y="0"/>
                </a:lnTo>
                <a:close/>
              </a:path>
            </a:pathLst>
          </a:custGeom>
          <a:solidFill>
            <a:srgbClr val="CC99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b="0">
              <a:latin typeface="HG丸ｺﾞｼｯｸM-PRO" pitchFamily="50" charset="-128"/>
              <a:ea typeface="HG丸ｺﾞｼｯｸM-PRO" pitchFamily="50" charset="-128"/>
            </a:endParaRPr>
          </a:p>
        </p:txBody>
      </p:sp>
      <p:sp>
        <p:nvSpPr>
          <p:cNvPr id="2055" name="Rectangle 8"/>
          <p:cNvSpPr>
            <a:spLocks noChangeArrowheads="1"/>
          </p:cNvSpPr>
          <p:nvPr/>
        </p:nvSpPr>
        <p:spPr bwMode="auto">
          <a:xfrm>
            <a:off x="1785918" y="1366839"/>
            <a:ext cx="1785950" cy="2428891"/>
          </a:xfrm>
          <a:prstGeom prst="rect">
            <a:avLst/>
          </a:prstGeom>
          <a:noFill/>
          <a:ln w="9525">
            <a:solidFill>
              <a:schemeClr val="tx1"/>
            </a:solidFill>
            <a:miter lim="800000"/>
            <a:headEnd/>
            <a:tailEnd/>
          </a:ln>
        </p:spPr>
        <p:txBody>
          <a:bodyPr wrap="none" anchor="ctr"/>
          <a:lstStyle/>
          <a:p>
            <a:endParaRPr lang="ja-JP" altLang="en-US" b="0"/>
          </a:p>
        </p:txBody>
      </p:sp>
      <p:sp>
        <p:nvSpPr>
          <p:cNvPr id="2" name="Rectangle 11"/>
          <p:cNvSpPr>
            <a:spLocks noChangeArrowheads="1"/>
          </p:cNvSpPr>
          <p:nvPr/>
        </p:nvSpPr>
        <p:spPr bwMode="auto">
          <a:xfrm>
            <a:off x="2357422" y="1652591"/>
            <a:ext cx="285756" cy="2000250"/>
          </a:xfrm>
          <a:prstGeom prst="rect">
            <a:avLst/>
          </a:prstGeom>
          <a:solidFill>
            <a:srgbClr val="FFFFFF"/>
          </a:solidFill>
          <a:ln w="9525">
            <a:solidFill>
              <a:schemeClr val="tx1"/>
            </a:solidFill>
            <a:miter lim="800000"/>
            <a:headEnd/>
            <a:tailEnd/>
          </a:ln>
        </p:spPr>
        <p:txBody>
          <a:bodyPr vert="wordArtVertRtl" wrap="none" anchor="ctr"/>
          <a:lstStyle/>
          <a:p>
            <a:pPr algn="ctr">
              <a:defRPr/>
            </a:pPr>
            <a:r>
              <a:rPr lang="ja-JP" altLang="en-US" sz="1200" b="0" dirty="0"/>
              <a:t>次世代ＯＰＡＣ相当</a:t>
            </a:r>
            <a:r>
              <a:rPr lang="ja-JP" altLang="en-US" sz="1200" b="0" dirty="0" smtClean="0"/>
              <a:t>機能</a:t>
            </a:r>
            <a:endParaRPr lang="en-US" altLang="ja-JP" sz="1200" b="0" dirty="0"/>
          </a:p>
        </p:txBody>
      </p:sp>
      <p:sp>
        <p:nvSpPr>
          <p:cNvPr id="2057" name="Rectangle 15"/>
          <p:cNvSpPr>
            <a:spLocks noChangeArrowheads="1"/>
          </p:cNvSpPr>
          <p:nvPr/>
        </p:nvSpPr>
        <p:spPr bwMode="auto">
          <a:xfrm>
            <a:off x="1857364" y="5581668"/>
            <a:ext cx="4751388" cy="300037"/>
          </a:xfrm>
          <a:prstGeom prst="rect">
            <a:avLst/>
          </a:prstGeom>
          <a:solidFill>
            <a:srgbClr val="CC99FF"/>
          </a:solidFill>
          <a:ln w="9525">
            <a:solidFill>
              <a:schemeClr val="tx1"/>
            </a:solidFill>
            <a:miter lim="800000"/>
            <a:headEnd/>
            <a:tailEnd/>
          </a:ln>
        </p:spPr>
        <p:txBody>
          <a:bodyPr wrap="none" anchor="ctr"/>
          <a:lstStyle/>
          <a:p>
            <a:pPr algn="ctr"/>
            <a:r>
              <a:rPr lang="en-US" altLang="ja-JP" sz="1400" b="0" dirty="0" smtClean="0"/>
              <a:t>NDL</a:t>
            </a:r>
            <a:r>
              <a:rPr lang="ja-JP" altLang="en-US" sz="1400" b="0" dirty="0"/>
              <a:t>ラボ</a:t>
            </a:r>
            <a:r>
              <a:rPr lang="ja-JP" altLang="en-US" sz="1400" b="0" dirty="0" smtClean="0"/>
              <a:t>設計</a:t>
            </a:r>
            <a:endParaRPr lang="ja-JP" altLang="en-US" sz="1400" b="0" dirty="0"/>
          </a:p>
        </p:txBody>
      </p:sp>
      <p:sp>
        <p:nvSpPr>
          <p:cNvPr id="2058" name="Rectangle 16"/>
          <p:cNvSpPr>
            <a:spLocks noChangeArrowheads="1"/>
          </p:cNvSpPr>
          <p:nvPr/>
        </p:nvSpPr>
        <p:spPr bwMode="auto">
          <a:xfrm>
            <a:off x="2643174" y="1652591"/>
            <a:ext cx="285751" cy="2000250"/>
          </a:xfrm>
          <a:prstGeom prst="rect">
            <a:avLst/>
          </a:prstGeom>
          <a:solidFill>
            <a:srgbClr val="FFFFFF"/>
          </a:solidFill>
          <a:ln w="9525">
            <a:solidFill>
              <a:schemeClr val="tx1"/>
            </a:solidFill>
            <a:miter lim="800000"/>
            <a:headEnd/>
            <a:tailEnd/>
          </a:ln>
        </p:spPr>
        <p:txBody>
          <a:bodyPr vert="wordArtVertRtl" wrap="none" anchor="ctr"/>
          <a:lstStyle/>
          <a:p>
            <a:pPr algn="ctr">
              <a:defRPr/>
            </a:pPr>
            <a:r>
              <a:rPr lang="ja-JP" altLang="en-US" sz="1200" b="0" dirty="0"/>
              <a:t>総合目録</a:t>
            </a:r>
            <a:r>
              <a:rPr lang="ja-JP" altLang="en-US" sz="1200" b="0" dirty="0" smtClean="0"/>
              <a:t>機能</a:t>
            </a:r>
            <a:endParaRPr lang="en-US" altLang="ja-JP" sz="1200" b="0" dirty="0"/>
          </a:p>
        </p:txBody>
      </p:sp>
      <p:sp>
        <p:nvSpPr>
          <p:cNvPr id="2059" name="Text Box 18"/>
          <p:cNvSpPr txBox="1">
            <a:spLocks noChangeArrowheads="1"/>
          </p:cNvSpPr>
          <p:nvPr/>
        </p:nvSpPr>
        <p:spPr bwMode="auto">
          <a:xfrm>
            <a:off x="2143108" y="1366839"/>
            <a:ext cx="792163" cy="244475"/>
          </a:xfrm>
          <a:prstGeom prst="rect">
            <a:avLst/>
          </a:prstGeom>
          <a:noFill/>
          <a:ln w="9525">
            <a:noFill/>
            <a:miter lim="800000"/>
            <a:headEnd/>
            <a:tailEnd/>
          </a:ln>
        </p:spPr>
        <p:txBody>
          <a:bodyPr>
            <a:spAutoFit/>
          </a:bodyPr>
          <a:lstStyle/>
          <a:p>
            <a:pPr algn="ctr">
              <a:spcBef>
                <a:spcPct val="50000"/>
              </a:spcBef>
            </a:pPr>
            <a:r>
              <a:rPr lang="ja-JP" altLang="en-US" sz="1000" b="0" dirty="0"/>
              <a:t>基本機能</a:t>
            </a:r>
          </a:p>
        </p:txBody>
      </p:sp>
      <p:sp>
        <p:nvSpPr>
          <p:cNvPr id="2060" name="Rectangle 19"/>
          <p:cNvSpPr>
            <a:spLocks noChangeArrowheads="1"/>
          </p:cNvSpPr>
          <p:nvPr/>
        </p:nvSpPr>
        <p:spPr bwMode="auto">
          <a:xfrm>
            <a:off x="3714739" y="1581153"/>
            <a:ext cx="944563" cy="2214577"/>
          </a:xfrm>
          <a:prstGeom prst="rect">
            <a:avLst/>
          </a:prstGeom>
          <a:noFill/>
          <a:ln w="9525">
            <a:solidFill>
              <a:schemeClr val="tx1"/>
            </a:solidFill>
            <a:miter lim="800000"/>
            <a:headEnd/>
            <a:tailEnd/>
          </a:ln>
        </p:spPr>
        <p:txBody>
          <a:bodyPr wrap="none" anchor="ctr"/>
          <a:lstStyle/>
          <a:p>
            <a:endParaRPr lang="ja-JP" altLang="en-US" b="0"/>
          </a:p>
        </p:txBody>
      </p:sp>
      <p:sp>
        <p:nvSpPr>
          <p:cNvPr id="2061" name="Rectangle 20"/>
          <p:cNvSpPr>
            <a:spLocks noChangeArrowheads="1"/>
          </p:cNvSpPr>
          <p:nvPr/>
        </p:nvSpPr>
        <p:spPr bwMode="auto">
          <a:xfrm>
            <a:off x="3214678" y="1652591"/>
            <a:ext cx="285750" cy="2000248"/>
          </a:xfrm>
          <a:prstGeom prst="rect">
            <a:avLst/>
          </a:prstGeom>
          <a:solidFill>
            <a:srgbClr val="FFFFFF"/>
          </a:solidFill>
          <a:ln w="9525">
            <a:solidFill>
              <a:schemeClr val="tx1"/>
            </a:solidFill>
            <a:miter lim="800000"/>
            <a:headEnd/>
            <a:tailEnd/>
          </a:ln>
        </p:spPr>
        <p:txBody>
          <a:bodyPr vert="eaVert" wrap="none" anchor="ctr"/>
          <a:lstStyle/>
          <a:p>
            <a:pPr algn="ctr"/>
            <a:r>
              <a:rPr lang="en-US" altLang="ja-JP" sz="1200" b="0" dirty="0"/>
              <a:t>GUI</a:t>
            </a:r>
            <a:r>
              <a:rPr lang="ja-JP" altLang="en-US" sz="1200" b="0" dirty="0" smtClean="0"/>
              <a:t>フレームワーク</a:t>
            </a:r>
            <a:endParaRPr lang="ja-JP" altLang="en-US" sz="1200" b="0" dirty="0"/>
          </a:p>
        </p:txBody>
      </p:sp>
      <p:sp>
        <p:nvSpPr>
          <p:cNvPr id="2062" name="Rectangle 21"/>
          <p:cNvSpPr>
            <a:spLocks noChangeArrowheads="1"/>
          </p:cNvSpPr>
          <p:nvPr/>
        </p:nvSpPr>
        <p:spPr bwMode="auto">
          <a:xfrm>
            <a:off x="3786177" y="1795467"/>
            <a:ext cx="428625" cy="1849451"/>
          </a:xfrm>
          <a:prstGeom prst="rect">
            <a:avLst/>
          </a:prstGeom>
          <a:solidFill>
            <a:srgbClr val="FFFFFF"/>
          </a:solidFill>
          <a:ln w="9525">
            <a:solidFill>
              <a:schemeClr val="tx1"/>
            </a:solidFill>
            <a:miter lim="800000"/>
            <a:headEnd/>
            <a:tailEnd/>
          </a:ln>
        </p:spPr>
        <p:txBody>
          <a:bodyPr vert="eaVert" wrap="none" anchor="ctr"/>
          <a:lstStyle/>
          <a:p>
            <a:pPr algn="ctr"/>
            <a:r>
              <a:rPr lang="ja-JP" altLang="en-US" sz="1200" b="0" dirty="0"/>
              <a:t>デジデポ閲覧機能・館内</a:t>
            </a:r>
            <a:r>
              <a:rPr lang="ja-JP" altLang="en-US" sz="1200" b="0" dirty="0" smtClean="0"/>
              <a:t>閲覧</a:t>
            </a:r>
            <a:endParaRPr lang="en-US" altLang="ja-JP" sz="1200" b="0" dirty="0" smtClean="0"/>
          </a:p>
          <a:p>
            <a:pPr algn="ctr"/>
            <a:r>
              <a:rPr lang="ja-JP" altLang="en-US" sz="1200" b="0" dirty="0" smtClean="0"/>
              <a:t>機能（</a:t>
            </a:r>
            <a:r>
              <a:rPr lang="en-US" altLang="ja-JP" sz="1200" b="0" dirty="0"/>
              <a:t>DA</a:t>
            </a:r>
            <a:r>
              <a:rPr lang="ja-JP" altLang="en-US" sz="1200" b="0" dirty="0" err="1"/>
              <a:t>にて</a:t>
            </a:r>
            <a:r>
              <a:rPr lang="ja-JP" altLang="en-US" sz="1200" b="0" dirty="0"/>
              <a:t>先行開発）</a:t>
            </a:r>
          </a:p>
        </p:txBody>
      </p:sp>
      <p:sp>
        <p:nvSpPr>
          <p:cNvPr id="2063" name="Text Box 22"/>
          <p:cNvSpPr txBox="1">
            <a:spLocks noChangeArrowheads="1"/>
          </p:cNvSpPr>
          <p:nvPr/>
        </p:nvSpPr>
        <p:spPr bwMode="auto">
          <a:xfrm>
            <a:off x="3571868" y="1581153"/>
            <a:ext cx="1143000" cy="246062"/>
          </a:xfrm>
          <a:prstGeom prst="rect">
            <a:avLst/>
          </a:prstGeom>
          <a:noFill/>
          <a:ln w="9525">
            <a:noFill/>
            <a:miter lim="800000"/>
            <a:headEnd/>
            <a:tailEnd/>
          </a:ln>
        </p:spPr>
        <p:txBody>
          <a:bodyPr>
            <a:spAutoFit/>
          </a:bodyPr>
          <a:lstStyle/>
          <a:p>
            <a:pPr algn="ctr">
              <a:spcBef>
                <a:spcPct val="50000"/>
              </a:spcBef>
            </a:pPr>
            <a:r>
              <a:rPr lang="ja-JP" altLang="en-US" sz="1000" b="0" dirty="0"/>
              <a:t>先行機能</a:t>
            </a:r>
          </a:p>
        </p:txBody>
      </p:sp>
      <p:sp>
        <p:nvSpPr>
          <p:cNvPr id="2064" name="Rectangle 23"/>
          <p:cNvSpPr>
            <a:spLocks noChangeArrowheads="1"/>
          </p:cNvSpPr>
          <p:nvPr/>
        </p:nvSpPr>
        <p:spPr bwMode="auto">
          <a:xfrm>
            <a:off x="4286239" y="1795467"/>
            <a:ext cx="285750" cy="1849451"/>
          </a:xfrm>
          <a:prstGeom prst="rect">
            <a:avLst/>
          </a:prstGeom>
          <a:solidFill>
            <a:srgbClr val="FFFFFF"/>
          </a:solidFill>
          <a:ln w="9525">
            <a:solidFill>
              <a:schemeClr val="tx1"/>
            </a:solidFill>
            <a:miter lim="800000"/>
            <a:headEnd/>
            <a:tailEnd/>
          </a:ln>
        </p:spPr>
        <p:txBody>
          <a:bodyPr vert="eaVert" wrap="none" anchor="ctr"/>
          <a:lstStyle/>
          <a:p>
            <a:pPr algn="ctr"/>
            <a:r>
              <a:rPr lang="ja-JP" altLang="en-US" sz="1200" b="0" dirty="0" smtClean="0"/>
              <a:t>自動組織化機能</a:t>
            </a:r>
            <a:endParaRPr lang="ja-JP" altLang="en-US" sz="1200" b="0" dirty="0"/>
          </a:p>
        </p:txBody>
      </p:sp>
      <p:sp>
        <p:nvSpPr>
          <p:cNvPr id="2065" name="Rectangle 24"/>
          <p:cNvSpPr>
            <a:spLocks noChangeArrowheads="1"/>
          </p:cNvSpPr>
          <p:nvPr/>
        </p:nvSpPr>
        <p:spPr bwMode="auto">
          <a:xfrm>
            <a:off x="4714864" y="1581153"/>
            <a:ext cx="1143000" cy="2214577"/>
          </a:xfrm>
          <a:prstGeom prst="rect">
            <a:avLst/>
          </a:prstGeom>
          <a:noFill/>
          <a:ln w="9525">
            <a:solidFill>
              <a:schemeClr val="tx1"/>
            </a:solidFill>
            <a:miter lim="800000"/>
            <a:headEnd/>
            <a:tailEnd/>
          </a:ln>
        </p:spPr>
        <p:txBody>
          <a:bodyPr wrap="none" anchor="ctr"/>
          <a:lstStyle/>
          <a:p>
            <a:endParaRPr lang="ja-JP" altLang="en-US" b="0"/>
          </a:p>
        </p:txBody>
      </p:sp>
      <p:sp>
        <p:nvSpPr>
          <p:cNvPr id="2066" name="Rectangle 25"/>
          <p:cNvSpPr>
            <a:spLocks noChangeArrowheads="1"/>
          </p:cNvSpPr>
          <p:nvPr/>
        </p:nvSpPr>
        <p:spPr bwMode="auto">
          <a:xfrm>
            <a:off x="5143489" y="1795467"/>
            <a:ext cx="285750" cy="1855801"/>
          </a:xfrm>
          <a:prstGeom prst="rect">
            <a:avLst/>
          </a:prstGeom>
          <a:solidFill>
            <a:srgbClr val="FFFFFF"/>
          </a:solidFill>
          <a:ln w="9525">
            <a:solidFill>
              <a:schemeClr val="tx1"/>
            </a:solidFill>
            <a:miter lim="800000"/>
            <a:headEnd/>
            <a:tailEnd/>
          </a:ln>
        </p:spPr>
        <p:txBody>
          <a:bodyPr vert="eaVert" wrap="none" anchor="ctr"/>
          <a:lstStyle/>
          <a:p>
            <a:pPr algn="ctr"/>
            <a:r>
              <a:rPr lang="ja-JP" altLang="en-US" sz="1100" b="0" dirty="0" smtClean="0"/>
              <a:t>関連する情報も含める技術</a:t>
            </a:r>
            <a:endParaRPr lang="ja-JP" altLang="en-US" sz="1100" b="0" dirty="0"/>
          </a:p>
        </p:txBody>
      </p:sp>
      <p:sp>
        <p:nvSpPr>
          <p:cNvPr id="2067" name="Rectangle 26"/>
          <p:cNvSpPr>
            <a:spLocks noChangeArrowheads="1"/>
          </p:cNvSpPr>
          <p:nvPr/>
        </p:nvSpPr>
        <p:spPr bwMode="auto">
          <a:xfrm>
            <a:off x="4786302" y="1795467"/>
            <a:ext cx="285750" cy="1855801"/>
          </a:xfrm>
          <a:prstGeom prst="rect">
            <a:avLst/>
          </a:prstGeom>
          <a:solidFill>
            <a:srgbClr val="FFFFFF"/>
          </a:solidFill>
          <a:ln w="9525">
            <a:solidFill>
              <a:schemeClr val="tx1"/>
            </a:solidFill>
            <a:miter lim="800000"/>
            <a:headEnd/>
            <a:tailEnd/>
          </a:ln>
        </p:spPr>
        <p:txBody>
          <a:bodyPr vert="eaVert" wrap="none" anchor="ctr"/>
          <a:lstStyle/>
          <a:p>
            <a:pPr algn="ctr"/>
            <a:r>
              <a:rPr lang="ja-JP" altLang="en-US" sz="1050" b="0" dirty="0" smtClean="0"/>
              <a:t>大量の情報から選別する技術</a:t>
            </a:r>
            <a:endParaRPr lang="ja-JP" altLang="en-US" sz="1050" b="0" dirty="0"/>
          </a:p>
        </p:txBody>
      </p:sp>
      <p:sp>
        <p:nvSpPr>
          <p:cNvPr id="2068" name="Text Box 27"/>
          <p:cNvSpPr txBox="1">
            <a:spLocks noChangeArrowheads="1"/>
          </p:cNvSpPr>
          <p:nvPr/>
        </p:nvSpPr>
        <p:spPr bwMode="auto">
          <a:xfrm>
            <a:off x="4714876" y="1581153"/>
            <a:ext cx="1071563" cy="246221"/>
          </a:xfrm>
          <a:prstGeom prst="rect">
            <a:avLst/>
          </a:prstGeom>
          <a:noFill/>
          <a:ln w="9525">
            <a:noFill/>
            <a:miter lim="800000"/>
            <a:headEnd/>
            <a:tailEnd/>
          </a:ln>
        </p:spPr>
        <p:txBody>
          <a:bodyPr>
            <a:spAutoFit/>
          </a:bodyPr>
          <a:lstStyle/>
          <a:p>
            <a:pPr algn="ctr">
              <a:spcBef>
                <a:spcPct val="50000"/>
              </a:spcBef>
            </a:pPr>
            <a:r>
              <a:rPr lang="ja-JP" altLang="en-US" sz="1000" b="0" dirty="0"/>
              <a:t>先進</a:t>
            </a:r>
            <a:r>
              <a:rPr lang="ja-JP" altLang="en-US" sz="1000" b="0" dirty="0" smtClean="0"/>
              <a:t>機能</a:t>
            </a:r>
            <a:endParaRPr lang="en-US" altLang="ja-JP" sz="1000" b="0" dirty="0"/>
          </a:p>
        </p:txBody>
      </p:sp>
      <p:sp>
        <p:nvSpPr>
          <p:cNvPr id="2069" name="Rectangle 28"/>
          <p:cNvSpPr>
            <a:spLocks noChangeArrowheads="1"/>
          </p:cNvSpPr>
          <p:nvPr/>
        </p:nvSpPr>
        <p:spPr bwMode="auto">
          <a:xfrm>
            <a:off x="6000766" y="1581153"/>
            <a:ext cx="857250" cy="2214577"/>
          </a:xfrm>
          <a:prstGeom prst="rect">
            <a:avLst/>
          </a:prstGeom>
          <a:solidFill>
            <a:srgbClr val="FFCCCC"/>
          </a:solidFill>
          <a:ln w="9525">
            <a:solidFill>
              <a:schemeClr val="tx1"/>
            </a:solidFill>
            <a:miter lim="800000"/>
            <a:headEnd/>
            <a:tailEnd/>
          </a:ln>
        </p:spPr>
        <p:txBody>
          <a:bodyPr wrap="none" anchor="ctr"/>
          <a:lstStyle/>
          <a:p>
            <a:endParaRPr lang="ja-JP" altLang="en-US" b="0"/>
          </a:p>
        </p:txBody>
      </p:sp>
      <p:sp>
        <p:nvSpPr>
          <p:cNvPr id="2070" name="Rectangle 29"/>
          <p:cNvSpPr>
            <a:spLocks noChangeArrowheads="1"/>
          </p:cNvSpPr>
          <p:nvPr/>
        </p:nvSpPr>
        <p:spPr bwMode="auto">
          <a:xfrm>
            <a:off x="6072198" y="1795467"/>
            <a:ext cx="285752" cy="1785939"/>
          </a:xfrm>
          <a:prstGeom prst="rect">
            <a:avLst/>
          </a:prstGeom>
          <a:solidFill>
            <a:srgbClr val="FFFFFF"/>
          </a:solidFill>
          <a:ln w="9525">
            <a:solidFill>
              <a:schemeClr val="tx1"/>
            </a:solidFill>
            <a:miter lim="800000"/>
            <a:headEnd/>
            <a:tailEnd/>
          </a:ln>
        </p:spPr>
        <p:txBody>
          <a:bodyPr vert="eaVert" wrap="none" anchor="ctr"/>
          <a:lstStyle/>
          <a:p>
            <a:pPr algn="ctr"/>
            <a:r>
              <a:rPr lang="ja-JP" altLang="en-US" sz="1200" b="0" dirty="0" smtClean="0"/>
              <a:t>・・・・・</a:t>
            </a:r>
            <a:endParaRPr lang="ja-JP" altLang="en-US" sz="1200" b="0" dirty="0"/>
          </a:p>
        </p:txBody>
      </p:sp>
      <p:sp>
        <p:nvSpPr>
          <p:cNvPr id="2071" name="Rectangle 30"/>
          <p:cNvSpPr>
            <a:spLocks noChangeArrowheads="1"/>
          </p:cNvSpPr>
          <p:nvPr/>
        </p:nvSpPr>
        <p:spPr bwMode="auto">
          <a:xfrm>
            <a:off x="6500826" y="1795467"/>
            <a:ext cx="285749" cy="1785950"/>
          </a:xfrm>
          <a:prstGeom prst="rect">
            <a:avLst/>
          </a:prstGeom>
          <a:solidFill>
            <a:srgbClr val="FFFFFF"/>
          </a:solidFill>
          <a:ln w="9525">
            <a:solidFill>
              <a:schemeClr val="tx1"/>
            </a:solidFill>
            <a:miter lim="800000"/>
            <a:headEnd/>
            <a:tailEnd/>
          </a:ln>
        </p:spPr>
        <p:txBody>
          <a:bodyPr vert="eaVert" wrap="none" anchor="ctr"/>
          <a:lstStyle/>
          <a:p>
            <a:pPr algn="ctr"/>
            <a:r>
              <a:rPr lang="ja-JP" altLang="en-US" sz="1200" b="0" dirty="0"/>
              <a:t>・・・・・</a:t>
            </a:r>
          </a:p>
        </p:txBody>
      </p:sp>
      <p:sp>
        <p:nvSpPr>
          <p:cNvPr id="2072" name="Text Box 31"/>
          <p:cNvSpPr txBox="1">
            <a:spLocks noChangeArrowheads="1"/>
          </p:cNvSpPr>
          <p:nvPr/>
        </p:nvSpPr>
        <p:spPr bwMode="auto">
          <a:xfrm>
            <a:off x="6000760" y="1581153"/>
            <a:ext cx="857250" cy="246221"/>
          </a:xfrm>
          <a:prstGeom prst="rect">
            <a:avLst/>
          </a:prstGeom>
          <a:noFill/>
          <a:ln w="9525">
            <a:noFill/>
            <a:miter lim="800000"/>
            <a:headEnd/>
            <a:tailEnd/>
          </a:ln>
        </p:spPr>
        <p:txBody>
          <a:bodyPr>
            <a:spAutoFit/>
          </a:bodyPr>
          <a:lstStyle/>
          <a:p>
            <a:pPr algn="ctr">
              <a:spcBef>
                <a:spcPct val="50000"/>
              </a:spcBef>
            </a:pPr>
            <a:r>
              <a:rPr lang="ja-JP" altLang="en-US" sz="1000" b="0" dirty="0"/>
              <a:t>次</a:t>
            </a:r>
            <a:r>
              <a:rPr lang="ja-JP" altLang="en-US" sz="1000" b="0" dirty="0" smtClean="0"/>
              <a:t>世代機能</a:t>
            </a:r>
            <a:endParaRPr lang="en-US" altLang="ja-JP" sz="1000" b="0" dirty="0"/>
          </a:p>
        </p:txBody>
      </p:sp>
      <p:sp>
        <p:nvSpPr>
          <p:cNvPr id="2082" name="Text Box 47"/>
          <p:cNvSpPr txBox="1">
            <a:spLocks noChangeArrowheads="1"/>
          </p:cNvSpPr>
          <p:nvPr/>
        </p:nvSpPr>
        <p:spPr bwMode="auto">
          <a:xfrm>
            <a:off x="285720" y="214290"/>
            <a:ext cx="8424863" cy="584775"/>
          </a:xfrm>
          <a:prstGeom prst="rect">
            <a:avLst/>
          </a:prstGeom>
          <a:noFill/>
          <a:ln w="9525">
            <a:noFill/>
            <a:miter lim="800000"/>
            <a:headEnd/>
            <a:tailEnd/>
          </a:ln>
        </p:spPr>
        <p:txBody>
          <a:bodyPr>
            <a:spAutoFit/>
          </a:bodyPr>
          <a:lstStyle/>
          <a:p>
            <a:pPr algn="ctr">
              <a:spcBef>
                <a:spcPct val="50000"/>
              </a:spcBef>
            </a:pPr>
            <a:r>
              <a:rPr lang="ja-JP" altLang="en-US" sz="3200" b="0" dirty="0" smtClean="0"/>
              <a:t>情報探索システムの開発想定</a:t>
            </a:r>
            <a:endParaRPr lang="ja-JP" altLang="en-US" sz="3200" b="0" dirty="0"/>
          </a:p>
        </p:txBody>
      </p:sp>
      <p:sp>
        <p:nvSpPr>
          <p:cNvPr id="2089" name="Rectangle 4"/>
          <p:cNvSpPr>
            <a:spLocks noChangeArrowheads="1"/>
          </p:cNvSpPr>
          <p:nvPr/>
        </p:nvSpPr>
        <p:spPr bwMode="auto">
          <a:xfrm>
            <a:off x="1857356" y="4867301"/>
            <a:ext cx="5286375" cy="285750"/>
          </a:xfrm>
          <a:prstGeom prst="rect">
            <a:avLst/>
          </a:prstGeom>
          <a:solidFill>
            <a:srgbClr val="FFC000"/>
          </a:solidFill>
          <a:ln w="9525">
            <a:solidFill>
              <a:schemeClr val="tx1"/>
            </a:solidFill>
            <a:miter lim="800000"/>
            <a:headEnd/>
            <a:tailEnd/>
          </a:ln>
        </p:spPr>
        <p:txBody>
          <a:bodyPr wrap="none" anchor="ctr"/>
          <a:lstStyle/>
          <a:p>
            <a:pPr algn="ctr"/>
            <a:r>
              <a:rPr lang="ja-JP" altLang="en-US" sz="1200" b="0" dirty="0" smtClean="0"/>
              <a:t>ミドルウェア（</a:t>
            </a:r>
            <a:r>
              <a:rPr lang="en-US" altLang="ja-JP" sz="1200" b="0" dirty="0" smtClean="0"/>
              <a:t>RDBMS,</a:t>
            </a:r>
            <a:r>
              <a:rPr lang="ja-JP" altLang="en-US" sz="1200" b="0" dirty="0" smtClean="0"/>
              <a:t>全文検索エンジン、分散ファイルシステム）</a:t>
            </a:r>
            <a:endParaRPr lang="ja-JP" altLang="en-US" sz="1200" b="0" dirty="0"/>
          </a:p>
        </p:txBody>
      </p:sp>
      <p:sp>
        <p:nvSpPr>
          <p:cNvPr id="2092" name="Rectangle 16"/>
          <p:cNvSpPr>
            <a:spLocks noChangeArrowheads="1"/>
          </p:cNvSpPr>
          <p:nvPr/>
        </p:nvSpPr>
        <p:spPr bwMode="auto">
          <a:xfrm>
            <a:off x="2928926" y="1652591"/>
            <a:ext cx="287338" cy="2000248"/>
          </a:xfrm>
          <a:prstGeom prst="rect">
            <a:avLst/>
          </a:prstGeom>
          <a:solidFill>
            <a:srgbClr val="FFFFFF"/>
          </a:solidFill>
          <a:ln w="9525">
            <a:solidFill>
              <a:schemeClr val="tx1"/>
            </a:solidFill>
            <a:miter lim="800000"/>
            <a:headEnd/>
            <a:tailEnd/>
          </a:ln>
        </p:spPr>
        <p:txBody>
          <a:bodyPr vert="eaVert" wrap="none" anchor="ctr"/>
          <a:lstStyle/>
          <a:p>
            <a:pPr algn="ctr"/>
            <a:r>
              <a:rPr lang="ja-JP" altLang="en-US" sz="1200" b="0" dirty="0" smtClean="0"/>
              <a:t>認証基盤・利用情報保護機能</a:t>
            </a:r>
            <a:endParaRPr lang="ja-JP" altLang="en-US" sz="1200" b="0" dirty="0"/>
          </a:p>
        </p:txBody>
      </p:sp>
      <p:sp>
        <p:nvSpPr>
          <p:cNvPr id="2096" name="Rectangle 26"/>
          <p:cNvSpPr>
            <a:spLocks noChangeArrowheads="1"/>
          </p:cNvSpPr>
          <p:nvPr/>
        </p:nvSpPr>
        <p:spPr bwMode="auto">
          <a:xfrm>
            <a:off x="5500677" y="1795467"/>
            <a:ext cx="285750" cy="1855801"/>
          </a:xfrm>
          <a:prstGeom prst="rect">
            <a:avLst/>
          </a:prstGeom>
          <a:solidFill>
            <a:srgbClr val="FFFFFF"/>
          </a:solidFill>
          <a:ln w="9525">
            <a:solidFill>
              <a:schemeClr val="tx1"/>
            </a:solidFill>
            <a:miter lim="800000"/>
            <a:headEnd/>
            <a:tailEnd/>
          </a:ln>
        </p:spPr>
        <p:txBody>
          <a:bodyPr vert="eaVert" wrap="none" anchor="ctr"/>
          <a:lstStyle/>
          <a:p>
            <a:pPr algn="ctr"/>
            <a:r>
              <a:rPr lang="ja-JP" altLang="en-US" sz="1100" b="0" dirty="0" smtClean="0"/>
              <a:t>セマンティックウェブ検索技術</a:t>
            </a:r>
            <a:endParaRPr lang="ja-JP" altLang="en-US" sz="1100" b="0" dirty="0"/>
          </a:p>
        </p:txBody>
      </p:sp>
      <p:sp>
        <p:nvSpPr>
          <p:cNvPr id="2097" name="Rectangle 29"/>
          <p:cNvSpPr>
            <a:spLocks noChangeArrowheads="1"/>
          </p:cNvSpPr>
          <p:nvPr/>
        </p:nvSpPr>
        <p:spPr bwMode="auto">
          <a:xfrm>
            <a:off x="7000892" y="1152543"/>
            <a:ext cx="357160" cy="2571750"/>
          </a:xfrm>
          <a:prstGeom prst="rect">
            <a:avLst/>
          </a:prstGeom>
          <a:solidFill>
            <a:srgbClr val="FFFFFF"/>
          </a:solidFill>
          <a:ln w="9525">
            <a:solidFill>
              <a:schemeClr val="tx1"/>
            </a:solidFill>
            <a:prstDash val="dash"/>
            <a:miter lim="800000"/>
            <a:headEnd/>
            <a:tailEnd/>
          </a:ln>
        </p:spPr>
        <p:txBody>
          <a:bodyPr vert="eaVert" wrap="none" anchor="ctr"/>
          <a:lstStyle/>
          <a:p>
            <a:pPr algn="ctr"/>
            <a:r>
              <a:rPr lang="ja-JP" altLang="en-US" sz="1200" b="0"/>
              <a:t>次期基盤システム</a:t>
            </a:r>
          </a:p>
        </p:txBody>
      </p:sp>
      <p:sp>
        <p:nvSpPr>
          <p:cNvPr id="2098" name="Rectangle 4"/>
          <p:cNvSpPr>
            <a:spLocks noChangeArrowheads="1"/>
          </p:cNvSpPr>
          <p:nvPr/>
        </p:nvSpPr>
        <p:spPr bwMode="auto">
          <a:xfrm>
            <a:off x="1857356" y="4295797"/>
            <a:ext cx="2786073" cy="500070"/>
          </a:xfrm>
          <a:prstGeom prst="rect">
            <a:avLst/>
          </a:prstGeom>
          <a:solidFill>
            <a:srgbClr val="99CCFF"/>
          </a:solidFill>
          <a:ln w="9525">
            <a:solidFill>
              <a:schemeClr val="tx1"/>
            </a:solidFill>
            <a:miter lim="800000"/>
            <a:headEnd/>
            <a:tailEnd/>
          </a:ln>
        </p:spPr>
        <p:txBody>
          <a:bodyPr wrap="none" anchor="ctr"/>
          <a:lstStyle/>
          <a:p>
            <a:pPr algn="ctr"/>
            <a:r>
              <a:rPr lang="ja-JP" altLang="en-US" sz="1400" b="0" dirty="0"/>
              <a:t>メタデータ</a:t>
            </a:r>
            <a:r>
              <a:rPr lang="en-US" altLang="ja-JP" sz="1400" b="0" dirty="0"/>
              <a:t>DB</a:t>
            </a:r>
            <a:r>
              <a:rPr lang="ja-JP" altLang="en-US" sz="1400" b="0" dirty="0" smtClean="0"/>
              <a:t>管理機能</a:t>
            </a:r>
            <a:endParaRPr lang="en-US" altLang="ja-JP" sz="1400" b="0" dirty="0" smtClean="0"/>
          </a:p>
          <a:p>
            <a:pPr algn="ctr"/>
            <a:r>
              <a:rPr lang="ja-JP" altLang="en-US" b="0" dirty="0" smtClean="0"/>
              <a:t>（検索用インデックス（</a:t>
            </a:r>
            <a:r>
              <a:rPr lang="ja-JP" altLang="en-US" b="0" dirty="0"/>
              <a:t>メタ）、全国書誌プラス）</a:t>
            </a:r>
          </a:p>
        </p:txBody>
      </p:sp>
      <p:sp>
        <p:nvSpPr>
          <p:cNvPr id="55" name="Text Box 18"/>
          <p:cNvSpPr txBox="1">
            <a:spLocks noChangeArrowheads="1"/>
          </p:cNvSpPr>
          <p:nvPr/>
        </p:nvSpPr>
        <p:spPr bwMode="auto">
          <a:xfrm>
            <a:off x="1857356" y="3867169"/>
            <a:ext cx="1214446" cy="307777"/>
          </a:xfrm>
          <a:prstGeom prst="rect">
            <a:avLst/>
          </a:prstGeom>
          <a:noFill/>
          <a:ln w="9525">
            <a:noFill/>
            <a:miter lim="800000"/>
            <a:headEnd/>
            <a:tailEnd/>
          </a:ln>
        </p:spPr>
        <p:txBody>
          <a:bodyPr wrap="square">
            <a:spAutoFit/>
          </a:bodyPr>
          <a:lstStyle/>
          <a:p>
            <a:pPr algn="ctr">
              <a:spcBef>
                <a:spcPct val="50000"/>
              </a:spcBef>
            </a:pPr>
            <a:r>
              <a:rPr lang="en-US" altLang="ja-JP" sz="1400" b="0" dirty="0" smtClean="0"/>
              <a:t>21</a:t>
            </a:r>
            <a:r>
              <a:rPr lang="ja-JP" altLang="en-US" sz="1400" b="0" dirty="0" smtClean="0"/>
              <a:t>年度開発</a:t>
            </a:r>
            <a:endParaRPr lang="ja-JP" altLang="en-US" sz="1400" b="0" dirty="0"/>
          </a:p>
        </p:txBody>
      </p:sp>
      <p:sp>
        <p:nvSpPr>
          <p:cNvPr id="56" name="Text Box 18"/>
          <p:cNvSpPr txBox="1">
            <a:spLocks noChangeArrowheads="1"/>
          </p:cNvSpPr>
          <p:nvPr/>
        </p:nvSpPr>
        <p:spPr bwMode="auto">
          <a:xfrm>
            <a:off x="1785918" y="1081087"/>
            <a:ext cx="2071702" cy="307777"/>
          </a:xfrm>
          <a:prstGeom prst="rect">
            <a:avLst/>
          </a:prstGeom>
          <a:noFill/>
          <a:ln w="9525">
            <a:noFill/>
            <a:miter lim="800000"/>
            <a:headEnd/>
            <a:tailEnd/>
          </a:ln>
        </p:spPr>
        <p:txBody>
          <a:bodyPr wrap="square">
            <a:spAutoFit/>
          </a:bodyPr>
          <a:lstStyle/>
          <a:p>
            <a:pPr algn="ctr">
              <a:spcBef>
                <a:spcPct val="50000"/>
              </a:spcBef>
            </a:pPr>
            <a:r>
              <a:rPr lang="en-US" altLang="ja-JP" sz="1400" b="0" dirty="0" smtClean="0"/>
              <a:t>22</a:t>
            </a:r>
            <a:r>
              <a:rPr lang="ja-JP" altLang="en-US" sz="1400" b="0" dirty="0" smtClean="0"/>
              <a:t>～</a:t>
            </a:r>
            <a:r>
              <a:rPr lang="en-US" altLang="ja-JP" sz="1400" b="0" dirty="0" smtClean="0"/>
              <a:t>23</a:t>
            </a:r>
            <a:r>
              <a:rPr lang="ja-JP" altLang="en-US" sz="1400" b="0" dirty="0" smtClean="0"/>
              <a:t>年度当館開発</a:t>
            </a:r>
            <a:endParaRPr lang="ja-JP" altLang="en-US" sz="1400" b="0" dirty="0"/>
          </a:p>
        </p:txBody>
      </p:sp>
      <p:sp>
        <p:nvSpPr>
          <p:cNvPr id="62" name="Text Box 18"/>
          <p:cNvSpPr txBox="1">
            <a:spLocks noChangeArrowheads="1"/>
          </p:cNvSpPr>
          <p:nvPr/>
        </p:nvSpPr>
        <p:spPr bwMode="auto">
          <a:xfrm>
            <a:off x="4214810" y="1081087"/>
            <a:ext cx="2786082" cy="523220"/>
          </a:xfrm>
          <a:prstGeom prst="rect">
            <a:avLst/>
          </a:prstGeom>
          <a:noFill/>
          <a:ln w="9525">
            <a:noFill/>
            <a:miter lim="800000"/>
            <a:headEnd/>
            <a:tailEnd/>
          </a:ln>
        </p:spPr>
        <p:txBody>
          <a:bodyPr wrap="square">
            <a:spAutoFit/>
          </a:bodyPr>
          <a:lstStyle/>
          <a:p>
            <a:pPr algn="ctr">
              <a:spcBef>
                <a:spcPct val="50000"/>
              </a:spcBef>
            </a:pPr>
            <a:r>
              <a:rPr lang="en-US" altLang="ja-JP" sz="1400" b="0" dirty="0" smtClean="0"/>
              <a:t>22</a:t>
            </a:r>
            <a:r>
              <a:rPr lang="ja-JP" altLang="en-US" sz="1400" b="0" dirty="0" smtClean="0"/>
              <a:t>～</a:t>
            </a:r>
            <a:r>
              <a:rPr lang="en-US" altLang="ja-JP" sz="1400" b="0" dirty="0" smtClean="0"/>
              <a:t>24</a:t>
            </a:r>
            <a:r>
              <a:rPr lang="ja-JP" altLang="en-US" sz="1400" b="0" dirty="0" smtClean="0"/>
              <a:t>年度 </a:t>
            </a:r>
            <a:r>
              <a:rPr lang="en-US" altLang="ja-JP" sz="1400" b="0" dirty="0"/>
              <a:t/>
            </a:r>
            <a:br>
              <a:rPr lang="en-US" altLang="ja-JP" sz="1400" b="0" dirty="0"/>
            </a:br>
            <a:r>
              <a:rPr lang="ja-JP" altLang="en-US" sz="1400" b="0" dirty="0" smtClean="0"/>
              <a:t>研究機関・サービスプロバイダ</a:t>
            </a:r>
            <a:endParaRPr lang="ja-JP" altLang="en-US" sz="1400" b="0" dirty="0"/>
          </a:p>
        </p:txBody>
      </p:sp>
      <p:sp>
        <p:nvSpPr>
          <p:cNvPr id="64" name="Rectangle 4"/>
          <p:cNvSpPr>
            <a:spLocks noChangeArrowheads="1"/>
          </p:cNvSpPr>
          <p:nvPr/>
        </p:nvSpPr>
        <p:spPr bwMode="auto">
          <a:xfrm>
            <a:off x="4643438" y="4295797"/>
            <a:ext cx="2143139" cy="500070"/>
          </a:xfrm>
          <a:prstGeom prst="rect">
            <a:avLst/>
          </a:prstGeom>
          <a:solidFill>
            <a:srgbClr val="99CCFF"/>
          </a:solidFill>
          <a:ln w="9525">
            <a:solidFill>
              <a:schemeClr val="tx1"/>
            </a:solidFill>
            <a:miter lim="800000"/>
            <a:headEnd/>
            <a:tailEnd/>
          </a:ln>
        </p:spPr>
        <p:txBody>
          <a:bodyPr wrap="none" anchor="ctr"/>
          <a:lstStyle/>
          <a:p>
            <a:pPr algn="ctr"/>
            <a:r>
              <a:rPr lang="ja-JP" altLang="en-US" sz="1400" b="0" dirty="0"/>
              <a:t>全文</a:t>
            </a:r>
            <a:r>
              <a:rPr lang="ja-JP" altLang="en-US" sz="1400" b="0" dirty="0" smtClean="0"/>
              <a:t>検索機能</a:t>
            </a:r>
            <a:endParaRPr lang="en-US" altLang="ja-JP" sz="1400" b="0" dirty="0" smtClean="0"/>
          </a:p>
        </p:txBody>
      </p:sp>
      <p:sp>
        <p:nvSpPr>
          <p:cNvPr id="67" name="AutoShape 12"/>
          <p:cNvSpPr>
            <a:spLocks noChangeArrowheads="1"/>
          </p:cNvSpPr>
          <p:nvPr/>
        </p:nvSpPr>
        <p:spPr bwMode="auto">
          <a:xfrm>
            <a:off x="357158" y="2000240"/>
            <a:ext cx="1071570" cy="500066"/>
          </a:xfrm>
          <a:prstGeom prst="wedgeRoundRectCallout">
            <a:avLst>
              <a:gd name="adj1" fmla="val 71833"/>
              <a:gd name="adj2" fmla="val 192063"/>
              <a:gd name="adj3" fmla="val 16667"/>
            </a:avLst>
          </a:prstGeom>
          <a:solidFill>
            <a:schemeClr val="bg1">
              <a:alpha val="70195"/>
            </a:schemeClr>
          </a:solidFill>
          <a:ln w="9525" algn="ctr">
            <a:solidFill>
              <a:srgbClr val="8E8E8E"/>
            </a:solidFill>
            <a:miter lim="800000"/>
            <a:headEnd/>
            <a:tailEnd/>
          </a:ln>
        </p:spPr>
        <p:txBody>
          <a:bodyPr/>
          <a:lstStyle/>
          <a:p>
            <a:r>
              <a:rPr lang="ja-JP" altLang="en-US" sz="1000" b="0" dirty="0" smtClean="0">
                <a:solidFill>
                  <a:srgbClr val="663300"/>
                </a:solidFill>
              </a:rPr>
              <a:t>紫の部分が</a:t>
            </a:r>
            <a:r>
              <a:rPr lang="en-US" altLang="ja-JP" sz="1000" b="0" dirty="0" smtClean="0">
                <a:solidFill>
                  <a:srgbClr val="663300"/>
                </a:solidFill>
              </a:rPr>
              <a:t>21FY</a:t>
            </a:r>
            <a:r>
              <a:rPr lang="ja-JP" altLang="en-US" sz="1000" b="0" dirty="0" smtClean="0">
                <a:solidFill>
                  <a:srgbClr val="663300"/>
                </a:solidFill>
              </a:rPr>
              <a:t>構築範囲</a:t>
            </a:r>
            <a:endParaRPr lang="en-US" altLang="ja-JP" sz="1000" b="0" dirty="0">
              <a:solidFill>
                <a:srgbClr val="663300"/>
              </a:solidFill>
            </a:endParaRPr>
          </a:p>
        </p:txBody>
      </p:sp>
      <p:sp>
        <p:nvSpPr>
          <p:cNvPr id="68" name="Rectangle 11"/>
          <p:cNvSpPr>
            <a:spLocks noChangeArrowheads="1"/>
          </p:cNvSpPr>
          <p:nvPr/>
        </p:nvSpPr>
        <p:spPr bwMode="auto">
          <a:xfrm>
            <a:off x="2071670" y="1652591"/>
            <a:ext cx="285756" cy="2000250"/>
          </a:xfrm>
          <a:prstGeom prst="rect">
            <a:avLst/>
          </a:prstGeom>
          <a:solidFill>
            <a:srgbClr val="FFFFFF"/>
          </a:solidFill>
          <a:ln w="9525">
            <a:solidFill>
              <a:schemeClr val="tx1"/>
            </a:solidFill>
            <a:miter lim="800000"/>
            <a:headEnd/>
            <a:tailEnd/>
          </a:ln>
        </p:spPr>
        <p:txBody>
          <a:bodyPr vert="wordArtVertRtl" wrap="none" anchor="ctr"/>
          <a:lstStyle/>
          <a:p>
            <a:pPr algn="ctr">
              <a:defRPr/>
            </a:pPr>
            <a:r>
              <a:rPr lang="ja-JP" altLang="en-US" sz="1200" b="0" dirty="0" smtClean="0"/>
              <a:t>分散横断検索機能</a:t>
            </a:r>
            <a:endParaRPr lang="en-US" altLang="ja-JP" sz="1200" b="0" dirty="0"/>
          </a:p>
        </p:txBody>
      </p:sp>
      <p:sp>
        <p:nvSpPr>
          <p:cNvPr id="69" name="Rectangle 11"/>
          <p:cNvSpPr>
            <a:spLocks noChangeArrowheads="1"/>
          </p:cNvSpPr>
          <p:nvPr/>
        </p:nvSpPr>
        <p:spPr bwMode="auto">
          <a:xfrm>
            <a:off x="1785918" y="1652591"/>
            <a:ext cx="285756" cy="2000250"/>
          </a:xfrm>
          <a:prstGeom prst="rect">
            <a:avLst/>
          </a:prstGeom>
          <a:solidFill>
            <a:srgbClr val="FFFFFF"/>
          </a:solidFill>
          <a:ln w="9525">
            <a:solidFill>
              <a:schemeClr val="tx1"/>
            </a:solidFill>
            <a:miter lim="800000"/>
            <a:headEnd/>
            <a:tailEnd/>
          </a:ln>
        </p:spPr>
        <p:txBody>
          <a:bodyPr vert="wordArtVertRtl" wrap="none" anchor="ctr"/>
          <a:lstStyle/>
          <a:p>
            <a:pPr algn="ctr">
              <a:defRPr/>
            </a:pPr>
            <a:r>
              <a:rPr lang="ja-JP" altLang="en-US" sz="1200" b="0" dirty="0" smtClean="0"/>
              <a:t>分散メタデータ収集機能</a:t>
            </a:r>
            <a:endParaRPr lang="en-US" altLang="ja-JP" sz="1200" b="0" dirty="0"/>
          </a:p>
        </p:txBody>
      </p:sp>
      <p:sp>
        <p:nvSpPr>
          <p:cNvPr id="70" name="Rectangle 4"/>
          <p:cNvSpPr>
            <a:spLocks noChangeArrowheads="1"/>
          </p:cNvSpPr>
          <p:nvPr/>
        </p:nvSpPr>
        <p:spPr bwMode="auto">
          <a:xfrm>
            <a:off x="1857356" y="5153053"/>
            <a:ext cx="5286375" cy="285750"/>
          </a:xfrm>
          <a:prstGeom prst="rect">
            <a:avLst/>
          </a:prstGeom>
          <a:solidFill>
            <a:srgbClr val="FFC000"/>
          </a:solidFill>
          <a:ln w="9525">
            <a:solidFill>
              <a:schemeClr val="tx1"/>
            </a:solidFill>
            <a:miter lim="800000"/>
            <a:headEnd/>
            <a:tailEnd/>
          </a:ln>
        </p:spPr>
        <p:txBody>
          <a:bodyPr wrap="none" anchor="ctr"/>
          <a:lstStyle/>
          <a:p>
            <a:pPr algn="ctr"/>
            <a:r>
              <a:rPr lang="ja-JP" altLang="en-US" sz="1200" b="0" dirty="0" smtClean="0"/>
              <a:t>ハードウェア（</a:t>
            </a:r>
            <a:r>
              <a:rPr lang="en-US" altLang="ja-JP" sz="1200" b="0" dirty="0" smtClean="0"/>
              <a:t>CPU</a:t>
            </a:r>
            <a:r>
              <a:rPr lang="ja-JP" altLang="en-US" sz="1200" b="0" dirty="0" err="1" smtClean="0"/>
              <a:t>、</a:t>
            </a:r>
            <a:r>
              <a:rPr lang="ja-JP" altLang="en-US" sz="1200" b="0" dirty="0" smtClean="0"/>
              <a:t>ストレージ）、ネットワーク、データセンター</a:t>
            </a:r>
            <a:endParaRPr lang="ja-JP" altLang="en-US" sz="1200" b="0" dirty="0"/>
          </a:p>
        </p:txBody>
      </p:sp>
      <p:sp>
        <p:nvSpPr>
          <p:cNvPr id="71" name="Rectangle 4"/>
          <p:cNvSpPr>
            <a:spLocks noChangeArrowheads="1"/>
          </p:cNvSpPr>
          <p:nvPr/>
        </p:nvSpPr>
        <p:spPr bwMode="auto">
          <a:xfrm>
            <a:off x="3000364" y="3938607"/>
            <a:ext cx="2786073" cy="295276"/>
          </a:xfrm>
          <a:prstGeom prst="rect">
            <a:avLst/>
          </a:prstGeom>
          <a:solidFill>
            <a:srgbClr val="99CCFF"/>
          </a:solidFill>
          <a:ln w="9525">
            <a:solidFill>
              <a:schemeClr val="tx1"/>
            </a:solidFill>
            <a:miter lim="800000"/>
            <a:headEnd/>
            <a:tailEnd/>
          </a:ln>
        </p:spPr>
        <p:txBody>
          <a:bodyPr wrap="none" anchor="ctr"/>
          <a:lstStyle/>
          <a:p>
            <a:pPr algn="ctr"/>
            <a:r>
              <a:rPr lang="ja-JP" altLang="en-US" sz="1200" b="0" dirty="0" smtClean="0"/>
              <a:t>各種</a:t>
            </a:r>
            <a:r>
              <a:rPr lang="en-US" altLang="ja-JP" sz="1200" b="0" dirty="0" smtClean="0"/>
              <a:t>API</a:t>
            </a:r>
            <a:endParaRPr lang="ja-JP" altLang="en-US" sz="1200" b="0" dirty="0"/>
          </a:p>
        </p:txBody>
      </p:sp>
      <p:sp>
        <p:nvSpPr>
          <p:cNvPr id="51" name="上下矢印 50"/>
          <p:cNvSpPr/>
          <p:nvPr/>
        </p:nvSpPr>
        <p:spPr>
          <a:xfrm>
            <a:off x="3143239" y="3795730"/>
            <a:ext cx="285753" cy="42862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b="0">
              <a:latin typeface="HG丸ｺﾞｼｯｸM-PRO" pitchFamily="50" charset="-128"/>
              <a:ea typeface="HG丸ｺﾞｼｯｸM-PRO" pitchFamily="50" charset="-128"/>
            </a:endParaRPr>
          </a:p>
        </p:txBody>
      </p:sp>
      <p:sp>
        <p:nvSpPr>
          <p:cNvPr id="52" name="上下矢印 51"/>
          <p:cNvSpPr/>
          <p:nvPr/>
        </p:nvSpPr>
        <p:spPr>
          <a:xfrm>
            <a:off x="6215052" y="3795730"/>
            <a:ext cx="285750" cy="42862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b="0">
              <a:latin typeface="HG丸ｺﾞｼｯｸM-PRO" pitchFamily="50" charset="-128"/>
              <a:ea typeface="HG丸ｺﾞｼｯｸM-PRO" pitchFamily="50" charset="-128"/>
            </a:endParaRPr>
          </a:p>
        </p:txBody>
      </p:sp>
      <p:sp>
        <p:nvSpPr>
          <p:cNvPr id="63" name="上下矢印 62"/>
          <p:cNvSpPr/>
          <p:nvPr/>
        </p:nvSpPr>
        <p:spPr>
          <a:xfrm>
            <a:off x="4786314" y="3795731"/>
            <a:ext cx="285753" cy="42862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b="0">
              <a:latin typeface="HG丸ｺﾞｼｯｸM-PRO" pitchFamily="50" charset="-128"/>
              <a:ea typeface="HG丸ｺﾞｼｯｸM-PRO" pitchFamily="50" charset="-128"/>
            </a:endParaRPr>
          </a:p>
        </p:txBody>
      </p:sp>
      <p:sp>
        <p:nvSpPr>
          <p:cNvPr id="77" name="AutoShape 12"/>
          <p:cNvSpPr>
            <a:spLocks noChangeArrowheads="1"/>
          </p:cNvSpPr>
          <p:nvPr/>
        </p:nvSpPr>
        <p:spPr bwMode="auto">
          <a:xfrm>
            <a:off x="7500958" y="928670"/>
            <a:ext cx="1285852" cy="571504"/>
          </a:xfrm>
          <a:prstGeom prst="wedgeRoundRectCallout">
            <a:avLst>
              <a:gd name="adj1" fmla="val -96885"/>
              <a:gd name="adj2" fmla="val 16978"/>
              <a:gd name="adj3" fmla="val 16667"/>
            </a:avLst>
          </a:prstGeom>
          <a:solidFill>
            <a:schemeClr val="bg1">
              <a:alpha val="70195"/>
            </a:schemeClr>
          </a:solidFill>
          <a:ln w="9525" algn="ctr">
            <a:solidFill>
              <a:srgbClr val="8E8E8E"/>
            </a:solidFill>
            <a:miter lim="800000"/>
            <a:headEnd/>
            <a:tailEnd/>
          </a:ln>
        </p:spPr>
        <p:txBody>
          <a:bodyPr/>
          <a:lstStyle/>
          <a:p>
            <a:r>
              <a:rPr lang="ja-JP" altLang="en-US" sz="1000" b="0" dirty="0" smtClean="0">
                <a:solidFill>
                  <a:srgbClr val="663300"/>
                </a:solidFill>
              </a:rPr>
              <a:t>実証実験環境</a:t>
            </a:r>
            <a:endParaRPr lang="en-US" altLang="ja-JP" sz="1000" b="0" dirty="0" smtClean="0">
              <a:solidFill>
                <a:srgbClr val="663300"/>
              </a:solidFill>
            </a:endParaRPr>
          </a:p>
          <a:p>
            <a:r>
              <a:rPr lang="ja-JP" altLang="en-US" sz="1000" b="0" dirty="0" smtClean="0">
                <a:solidFill>
                  <a:srgbClr val="663300"/>
                </a:solidFill>
              </a:rPr>
              <a:t>（テストベッド）</a:t>
            </a:r>
            <a:endParaRPr lang="en-US" altLang="ja-JP" sz="1000" b="0" dirty="0" smtClean="0">
              <a:solidFill>
                <a:srgbClr val="663300"/>
              </a:solidFill>
            </a:endParaRPr>
          </a:p>
          <a:p>
            <a:r>
              <a:rPr lang="ja-JP" altLang="en-US" b="0" dirty="0" smtClean="0">
                <a:solidFill>
                  <a:srgbClr val="663300"/>
                </a:solidFill>
              </a:rPr>
              <a:t>を利用して開発</a:t>
            </a:r>
            <a:endParaRPr lang="en-US" altLang="ja-JP" sz="1000" b="0" dirty="0">
              <a:solidFill>
                <a:srgbClr val="663300"/>
              </a:solidFill>
            </a:endParaRPr>
          </a:p>
        </p:txBody>
      </p:sp>
      <p:sp>
        <p:nvSpPr>
          <p:cNvPr id="76" name="スライド番号プレースホルダ 75"/>
          <p:cNvSpPr>
            <a:spLocks noGrp="1"/>
          </p:cNvSpPr>
          <p:nvPr>
            <p:ph type="sldNum" sz="quarter" idx="12"/>
          </p:nvPr>
        </p:nvSpPr>
        <p:spPr/>
        <p:txBody>
          <a:bodyPr/>
          <a:lstStyle/>
          <a:p>
            <a:pPr>
              <a:defRPr/>
            </a:pPr>
            <a:fld id="{5E01A3F1-1B83-445B-BF5A-0EC45AD259D9}" type="slidenum">
              <a:rPr lang="en-US" altLang="ja-JP" b="0" smtClean="0"/>
              <a:pPr>
                <a:defRPr/>
              </a:pPr>
              <a:t>29</a:t>
            </a:fld>
            <a:endParaRPr lang="en-US" altLang="ja-JP" b="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42844" y="214290"/>
            <a:ext cx="8786874" cy="630237"/>
          </a:xfrm>
        </p:spPr>
        <p:txBody>
          <a:bodyPr>
            <a:noAutofit/>
          </a:bodyPr>
          <a:lstStyle/>
          <a:p>
            <a:r>
              <a:rPr lang="ja-JP" altLang="en-US" sz="2000" dirty="0" smtClean="0">
                <a:latin typeface="HG丸ｺﾞｼｯｸM-PRO" pitchFamily="50" charset="-128"/>
                <a:ea typeface="HG丸ｺﾞｼｯｸM-PRO" pitchFamily="50" charset="-128"/>
              </a:rPr>
              <a:t>「知識はわれらを豊かにする」を</a:t>
            </a:r>
            <a:br>
              <a:rPr lang="ja-JP" altLang="en-US" sz="2000" dirty="0" smtClean="0">
                <a:latin typeface="HG丸ｺﾞｼｯｸM-PRO" pitchFamily="50" charset="-128"/>
                <a:ea typeface="HG丸ｺﾞｼｯｸM-PRO" pitchFamily="50" charset="-128"/>
              </a:rPr>
            </a:br>
            <a:r>
              <a:rPr lang="ja-JP" altLang="en-US" sz="2000" dirty="0" smtClean="0">
                <a:latin typeface="HG丸ｺﾞｼｯｸM-PRO" pitchFamily="50" charset="-128"/>
                <a:ea typeface="HG丸ｺﾞｼｯｸM-PRO" pitchFamily="50" charset="-128"/>
              </a:rPr>
              <a:t>　　　　　　　デジタルアーカイブ・情報探索サービスの観点からみて</a:t>
            </a:r>
          </a:p>
        </p:txBody>
      </p:sp>
      <p:sp>
        <p:nvSpPr>
          <p:cNvPr id="9220" name="AutoShape 3" descr="格子 (大)"/>
          <p:cNvSpPr>
            <a:spLocks noChangeArrowheads="1"/>
          </p:cNvSpPr>
          <p:nvPr/>
        </p:nvSpPr>
        <p:spPr bwMode="auto">
          <a:xfrm>
            <a:off x="250825" y="1484313"/>
            <a:ext cx="4608513" cy="865187"/>
          </a:xfrm>
          <a:prstGeom prst="roundRect">
            <a:avLst>
              <a:gd name="adj" fmla="val 16667"/>
            </a:avLst>
          </a:prstGeom>
          <a:pattFill prst="lgGrid">
            <a:fgClr>
              <a:srgbClr val="CCCCFF">
                <a:alpha val="70195"/>
              </a:srgbClr>
            </a:fgClr>
            <a:bgClr>
              <a:schemeClr val="bg1">
                <a:alpha val="70195"/>
              </a:schemeClr>
            </a:bgClr>
          </a:pattFill>
          <a:ln w="38100">
            <a:solidFill>
              <a:srgbClr val="666699"/>
            </a:solidFill>
            <a:round/>
            <a:headEnd/>
            <a:tailEnd/>
          </a:ln>
        </p:spPr>
        <p:txBody>
          <a:bodyPr anchor="ctr"/>
          <a:lstStyle/>
          <a:p>
            <a:pPr algn="l">
              <a:spcBef>
                <a:spcPct val="50000"/>
              </a:spcBef>
            </a:pPr>
            <a:r>
              <a:rPr lang="ja-JP" altLang="en-US" sz="1600"/>
              <a:t>（２）日本の知的活動の所産を網羅的に収集し、国民の共有資源として保存します</a:t>
            </a:r>
            <a:endParaRPr lang="ja-JP" altLang="en-US" sz="1600" b="0"/>
          </a:p>
        </p:txBody>
      </p:sp>
      <p:sp>
        <p:nvSpPr>
          <p:cNvPr id="9221" name="AutoShape 4" descr="格子 (大)"/>
          <p:cNvSpPr>
            <a:spLocks noChangeArrowheads="1"/>
          </p:cNvSpPr>
          <p:nvPr/>
        </p:nvSpPr>
        <p:spPr bwMode="auto">
          <a:xfrm>
            <a:off x="250825" y="3213100"/>
            <a:ext cx="4464050" cy="1079500"/>
          </a:xfrm>
          <a:prstGeom prst="roundRect">
            <a:avLst>
              <a:gd name="adj" fmla="val 16667"/>
            </a:avLst>
          </a:prstGeom>
          <a:pattFill prst="lgGrid">
            <a:fgClr>
              <a:srgbClr val="CCCCFF">
                <a:alpha val="70195"/>
              </a:srgbClr>
            </a:fgClr>
            <a:bgClr>
              <a:schemeClr val="bg1">
                <a:alpha val="70195"/>
              </a:schemeClr>
            </a:bgClr>
          </a:pattFill>
          <a:ln w="38100">
            <a:solidFill>
              <a:srgbClr val="666699"/>
            </a:solidFill>
            <a:round/>
            <a:headEnd/>
            <a:tailEnd/>
          </a:ln>
        </p:spPr>
        <p:txBody>
          <a:bodyPr anchor="ctr"/>
          <a:lstStyle/>
          <a:p>
            <a:pPr algn="l">
              <a:spcBef>
                <a:spcPct val="50000"/>
              </a:spcBef>
            </a:pPr>
            <a:r>
              <a:rPr lang="ja-JP" altLang="en-US" sz="1600"/>
              <a:t>（３）利用者が求める情報への迅速で的確なアクセスまたは案内できるようにします</a:t>
            </a:r>
          </a:p>
          <a:p>
            <a:pPr algn="l">
              <a:spcBef>
                <a:spcPct val="50000"/>
              </a:spcBef>
            </a:pPr>
            <a:r>
              <a:rPr lang="ja-JP" altLang="en-US" sz="1600"/>
              <a:t>（４）利用者がどこにいても、来館者と同様のサービスが受けられるように努めます</a:t>
            </a:r>
            <a:endParaRPr lang="ja-JP" altLang="en-US" sz="1600" b="0"/>
          </a:p>
        </p:txBody>
      </p:sp>
      <p:sp>
        <p:nvSpPr>
          <p:cNvPr id="778245" name="Rectangle 5"/>
          <p:cNvSpPr>
            <a:spLocks noChangeArrowheads="1"/>
          </p:cNvSpPr>
          <p:nvPr/>
        </p:nvSpPr>
        <p:spPr bwMode="auto">
          <a:xfrm>
            <a:off x="395288" y="4437063"/>
            <a:ext cx="2232025" cy="328612"/>
          </a:xfrm>
          <a:prstGeom prst="rect">
            <a:avLst/>
          </a:prstGeom>
          <a:gradFill rotWithShape="1">
            <a:gsLst>
              <a:gs pos="0">
                <a:schemeClr val="bg1"/>
              </a:gs>
              <a:gs pos="50000">
                <a:srgbClr val="FF66CC"/>
              </a:gs>
              <a:gs pos="100000">
                <a:schemeClr val="bg1"/>
              </a:gs>
            </a:gsLst>
            <a:lin ang="0" scaled="1"/>
          </a:gra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66CC"/>
            </a:extrusionClr>
          </a:sp3d>
        </p:spPr>
        <p:txBody>
          <a:bodyPr wrap="none" anchor="ctr">
            <a:flatTx/>
          </a:bodyPr>
          <a:lstStyle/>
          <a:p>
            <a:pPr>
              <a:defRPr/>
            </a:pPr>
            <a:r>
              <a:rPr lang="ja-JP" altLang="en-US" sz="1600" b="0"/>
              <a:t>提供可能にすること</a:t>
            </a:r>
          </a:p>
        </p:txBody>
      </p:sp>
      <p:sp>
        <p:nvSpPr>
          <p:cNvPr id="778246" name="AutoShape 6"/>
          <p:cNvSpPr>
            <a:spLocks noChangeArrowheads="1"/>
          </p:cNvSpPr>
          <p:nvPr/>
        </p:nvSpPr>
        <p:spPr bwMode="auto">
          <a:xfrm rot="5400000">
            <a:off x="3798094" y="3194844"/>
            <a:ext cx="539750" cy="3024188"/>
          </a:xfrm>
          <a:prstGeom prst="rightArrow">
            <a:avLst>
              <a:gd name="adj1" fmla="val 50000"/>
              <a:gd name="adj2" fmla="val 25000"/>
            </a:avLst>
          </a:prstGeom>
          <a:gradFill rotWithShape="1">
            <a:gsLst>
              <a:gs pos="0">
                <a:schemeClr val="bg1"/>
              </a:gs>
              <a:gs pos="50000">
                <a:srgbClr val="66FF66"/>
              </a:gs>
              <a:gs pos="100000">
                <a:schemeClr val="bg1"/>
              </a:gs>
            </a:gsLst>
            <a:lin ang="5400000" scaled="1"/>
          </a:gradFill>
          <a:ln w="9525">
            <a:solidFill>
              <a:schemeClr val="tx1"/>
            </a:solidFill>
            <a:miter lim="800000"/>
            <a:headEnd/>
            <a:tailEnd/>
          </a:ln>
          <a:effectLst>
            <a:outerShdw dist="35921" dir="2700000" algn="ctr" rotWithShape="0">
              <a:schemeClr val="bg2"/>
            </a:outerShdw>
          </a:effectLst>
        </p:spPr>
        <p:txBody>
          <a:bodyPr rot="10800000" vert="eaVert" wrap="none" anchor="ctr"/>
          <a:lstStyle/>
          <a:p>
            <a:pPr>
              <a:defRPr/>
            </a:pPr>
            <a:r>
              <a:rPr lang="ja-JP" altLang="en-US" sz="1800"/>
              <a:t>情報資源</a:t>
            </a:r>
          </a:p>
        </p:txBody>
      </p:sp>
      <p:sp>
        <p:nvSpPr>
          <p:cNvPr id="9224" name="Rectangle 7"/>
          <p:cNvSpPr>
            <a:spLocks noChangeArrowheads="1"/>
          </p:cNvSpPr>
          <p:nvPr/>
        </p:nvSpPr>
        <p:spPr bwMode="auto">
          <a:xfrm>
            <a:off x="2771775" y="908050"/>
            <a:ext cx="6192838" cy="535531"/>
          </a:xfrm>
          <a:prstGeom prst="rect">
            <a:avLst/>
          </a:prstGeom>
          <a:noFill/>
          <a:ln w="9525">
            <a:noFill/>
            <a:miter lim="800000"/>
            <a:headEnd/>
            <a:tailEnd/>
          </a:ln>
        </p:spPr>
        <p:txBody>
          <a:bodyPr>
            <a:spAutoFit/>
          </a:bodyPr>
          <a:lstStyle/>
          <a:p>
            <a:pPr algn="l">
              <a:lnSpc>
                <a:spcPct val="90000"/>
              </a:lnSpc>
            </a:pPr>
            <a:r>
              <a:rPr lang="ja-JP" altLang="en-US" sz="1600" dirty="0">
                <a:hlinkClick r:id="rId3"/>
              </a:rPr>
              <a:t>国立国会図書館</a:t>
            </a:r>
            <a:r>
              <a:rPr lang="en-US" altLang="ja-JP" sz="1600" dirty="0">
                <a:hlinkClick r:id="rId3"/>
              </a:rPr>
              <a:t>60</a:t>
            </a:r>
            <a:r>
              <a:rPr lang="ja-JP" altLang="en-US" sz="1600" dirty="0">
                <a:hlinkClick r:id="rId3"/>
              </a:rPr>
              <a:t>周年を迎えるに当たってのビジョン（長尾ビジョン）</a:t>
            </a:r>
            <a:endParaRPr lang="ja-JP" altLang="en-US" sz="1600" dirty="0"/>
          </a:p>
        </p:txBody>
      </p:sp>
      <p:pic>
        <p:nvPicPr>
          <p:cNvPr id="9225" name="Picture 8" descr="MCj02396970000[1]"/>
          <p:cNvPicPr>
            <a:picLocks noChangeAspect="1" noChangeArrowheads="1"/>
          </p:cNvPicPr>
          <p:nvPr/>
        </p:nvPicPr>
        <p:blipFill>
          <a:blip r:embed="rId4" cstate="print"/>
          <a:srcRect/>
          <a:stretch>
            <a:fillRect/>
          </a:stretch>
        </p:blipFill>
        <p:spPr bwMode="auto">
          <a:xfrm>
            <a:off x="0" y="4868863"/>
            <a:ext cx="1295400" cy="1036637"/>
          </a:xfrm>
          <a:prstGeom prst="rect">
            <a:avLst/>
          </a:prstGeom>
          <a:noFill/>
          <a:ln w="9525">
            <a:noFill/>
            <a:miter lim="800000"/>
            <a:headEnd/>
            <a:tailEnd/>
          </a:ln>
        </p:spPr>
      </p:pic>
      <p:sp>
        <p:nvSpPr>
          <p:cNvPr id="778249" name="Rectangle 9"/>
          <p:cNvSpPr>
            <a:spLocks noChangeArrowheads="1"/>
          </p:cNvSpPr>
          <p:nvPr/>
        </p:nvSpPr>
        <p:spPr bwMode="auto">
          <a:xfrm>
            <a:off x="611188" y="5157788"/>
            <a:ext cx="6408737" cy="1295400"/>
          </a:xfrm>
          <a:prstGeom prst="rect">
            <a:avLst/>
          </a:prstGeom>
          <a:gradFill rotWithShape="1">
            <a:gsLst>
              <a:gs pos="0">
                <a:srgbClr val="0099FF"/>
              </a:gs>
              <a:gs pos="50000">
                <a:schemeClr val="bg1"/>
              </a:gs>
              <a:gs pos="100000">
                <a:srgbClr val="0099FF"/>
              </a:gs>
            </a:gsLst>
            <a:lin ang="5400000" scaled="1"/>
          </a:gra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0099FF"/>
            </a:extrusionClr>
          </a:sp3d>
        </p:spPr>
        <p:txBody>
          <a:bodyPr wrap="none">
            <a:flatTx/>
          </a:bodyPr>
          <a:lstStyle/>
          <a:p>
            <a:pPr>
              <a:defRPr/>
            </a:pPr>
            <a:endParaRPr lang="ja-JP" altLang="ja-JP" sz="1600" b="0"/>
          </a:p>
        </p:txBody>
      </p:sp>
      <p:sp>
        <p:nvSpPr>
          <p:cNvPr id="778250" name="Rectangle 10"/>
          <p:cNvSpPr>
            <a:spLocks noChangeArrowheads="1"/>
          </p:cNvSpPr>
          <p:nvPr/>
        </p:nvSpPr>
        <p:spPr bwMode="auto">
          <a:xfrm>
            <a:off x="395288" y="2565400"/>
            <a:ext cx="2232025" cy="385763"/>
          </a:xfrm>
          <a:prstGeom prst="rect">
            <a:avLst/>
          </a:prstGeom>
          <a:gradFill rotWithShape="1">
            <a:gsLst>
              <a:gs pos="0">
                <a:schemeClr val="bg1"/>
              </a:gs>
              <a:gs pos="50000">
                <a:srgbClr val="66FF66"/>
              </a:gs>
              <a:gs pos="100000">
                <a:schemeClr val="bg1"/>
              </a:gs>
            </a:gsLst>
            <a:lin ang="0" scaled="1"/>
          </a:gra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66FF66"/>
            </a:extrusionClr>
          </a:sp3d>
        </p:spPr>
        <p:txBody>
          <a:bodyPr wrap="none" anchor="ctr">
            <a:flatTx/>
          </a:bodyPr>
          <a:lstStyle/>
          <a:p>
            <a:pPr>
              <a:defRPr/>
            </a:pPr>
            <a:r>
              <a:rPr lang="ja-JP" altLang="en-US" sz="1600" b="0"/>
              <a:t>収集・保存すること</a:t>
            </a:r>
          </a:p>
        </p:txBody>
      </p:sp>
      <p:sp>
        <p:nvSpPr>
          <p:cNvPr id="778251" name="Rectangle 11"/>
          <p:cNvSpPr>
            <a:spLocks noChangeArrowheads="1"/>
          </p:cNvSpPr>
          <p:nvPr/>
        </p:nvSpPr>
        <p:spPr bwMode="auto">
          <a:xfrm>
            <a:off x="1546225" y="6165850"/>
            <a:ext cx="4826000" cy="431800"/>
          </a:xfrm>
          <a:prstGeom prst="rect">
            <a:avLst/>
          </a:prstGeom>
          <a:gradFill rotWithShape="1">
            <a:gsLst>
              <a:gs pos="0">
                <a:srgbClr val="FFFF66"/>
              </a:gs>
              <a:gs pos="50000">
                <a:schemeClr val="bg1"/>
              </a:gs>
              <a:gs pos="100000">
                <a:srgbClr val="FFFF66"/>
              </a:gs>
            </a:gsLst>
            <a:lin ang="0" scaled="1"/>
          </a:gra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FFFF66"/>
            </a:extrusionClr>
          </a:sp3d>
        </p:spPr>
        <p:txBody>
          <a:bodyPr wrap="none" anchor="ctr">
            <a:flatTx/>
          </a:bodyPr>
          <a:lstStyle/>
          <a:p>
            <a:pPr>
              <a:defRPr/>
            </a:pPr>
            <a:r>
              <a:rPr lang="ja-JP" altLang="en-US" sz="1600"/>
              <a:t>物の流通から情報の流通に軸足が移行する時代</a:t>
            </a:r>
          </a:p>
        </p:txBody>
      </p:sp>
      <p:sp>
        <p:nvSpPr>
          <p:cNvPr id="778252" name="AutoShape 12"/>
          <p:cNvSpPr>
            <a:spLocks noChangeArrowheads="1"/>
          </p:cNvSpPr>
          <p:nvPr/>
        </p:nvSpPr>
        <p:spPr bwMode="auto">
          <a:xfrm>
            <a:off x="2698750" y="5300663"/>
            <a:ext cx="1081088" cy="792162"/>
          </a:xfrm>
          <a:prstGeom prst="rightArrow">
            <a:avLst>
              <a:gd name="adj1" fmla="val 50000"/>
              <a:gd name="adj2" fmla="val 34118"/>
            </a:avLst>
          </a:prstGeom>
          <a:gradFill rotWithShape="1">
            <a:gsLst>
              <a:gs pos="0">
                <a:schemeClr val="bg1"/>
              </a:gs>
              <a:gs pos="50000">
                <a:srgbClr val="66FF66"/>
              </a:gs>
              <a:gs pos="100000">
                <a:schemeClr val="bg1"/>
              </a:gs>
            </a:gsLst>
            <a:lin ang="5400000" scaled="1"/>
          </a:gradFill>
          <a:ln w="9525">
            <a:solidFill>
              <a:schemeClr val="tx1"/>
            </a:solidFill>
            <a:miter lim="800000"/>
            <a:headEnd/>
            <a:tailEnd/>
          </a:ln>
          <a:effectLst/>
        </p:spPr>
        <p:txBody>
          <a:bodyPr wrap="none" anchor="ctr"/>
          <a:lstStyle/>
          <a:p>
            <a:pPr>
              <a:defRPr/>
            </a:pPr>
            <a:r>
              <a:rPr lang="ja-JP" altLang="en-US" sz="1800"/>
              <a:t>収集</a:t>
            </a:r>
          </a:p>
        </p:txBody>
      </p:sp>
      <p:pic>
        <p:nvPicPr>
          <p:cNvPr id="9230" name="Picture 13" descr="j0223366"/>
          <p:cNvPicPr>
            <a:picLocks noChangeAspect="1" noChangeArrowheads="1"/>
          </p:cNvPicPr>
          <p:nvPr/>
        </p:nvPicPr>
        <p:blipFill>
          <a:blip r:embed="rId5" cstate="print"/>
          <a:srcRect/>
          <a:stretch>
            <a:fillRect/>
          </a:stretch>
        </p:blipFill>
        <p:spPr bwMode="auto">
          <a:xfrm>
            <a:off x="1906588" y="5445125"/>
            <a:ext cx="658812" cy="720725"/>
          </a:xfrm>
          <a:prstGeom prst="rect">
            <a:avLst/>
          </a:prstGeom>
          <a:noFill/>
          <a:ln w="9525">
            <a:noFill/>
            <a:miter lim="800000"/>
            <a:headEnd/>
            <a:tailEnd/>
          </a:ln>
        </p:spPr>
      </p:pic>
      <p:sp>
        <p:nvSpPr>
          <p:cNvPr id="9231" name="AutoShape 14"/>
          <p:cNvSpPr>
            <a:spLocks noChangeArrowheads="1"/>
          </p:cNvSpPr>
          <p:nvPr/>
        </p:nvSpPr>
        <p:spPr bwMode="auto">
          <a:xfrm>
            <a:off x="815916" y="5426879"/>
            <a:ext cx="924045" cy="731818"/>
          </a:xfrm>
          <a:prstGeom prst="flowChartMultidocument">
            <a:avLst/>
          </a:prstGeom>
          <a:gradFill rotWithShape="1">
            <a:gsLst>
              <a:gs pos="0">
                <a:schemeClr val="bg1"/>
              </a:gs>
              <a:gs pos="100000">
                <a:srgbClr val="99FF99"/>
              </a:gs>
            </a:gsLst>
            <a:lin ang="0" scaled="1"/>
          </a:gradFill>
          <a:ln w="9525">
            <a:solidFill>
              <a:schemeClr val="tx1"/>
            </a:solidFill>
            <a:miter lim="800000"/>
            <a:headEnd/>
            <a:tailEnd/>
          </a:ln>
        </p:spPr>
        <p:txBody>
          <a:bodyPr wrap="none" anchor="ctr">
            <a:spAutoFit/>
          </a:bodyPr>
          <a:lstStyle/>
          <a:p>
            <a:r>
              <a:rPr lang="ja-JP" altLang="en-US" sz="1600" b="0"/>
              <a:t>冊子体</a:t>
            </a:r>
          </a:p>
          <a:p>
            <a:r>
              <a:rPr lang="ja-JP" altLang="en-US" sz="1600" b="0"/>
              <a:t>資料</a:t>
            </a:r>
          </a:p>
        </p:txBody>
      </p:sp>
      <p:sp>
        <p:nvSpPr>
          <p:cNvPr id="778255" name="AutoShape 15"/>
          <p:cNvSpPr>
            <a:spLocks noChangeArrowheads="1"/>
          </p:cNvSpPr>
          <p:nvPr/>
        </p:nvSpPr>
        <p:spPr bwMode="auto">
          <a:xfrm>
            <a:off x="3779838" y="5179567"/>
            <a:ext cx="1365250" cy="1077218"/>
          </a:xfrm>
          <a:prstGeom prst="flowChartMagneticDrum">
            <a:avLst/>
          </a:prstGeom>
          <a:gradFill rotWithShape="1">
            <a:gsLst>
              <a:gs pos="0">
                <a:schemeClr val="bg1"/>
              </a:gs>
              <a:gs pos="100000">
                <a:srgbClr val="FF99CC"/>
              </a:gs>
            </a:gsLst>
            <a:lin ang="0" scaled="1"/>
          </a:gradFill>
          <a:ln w="9525">
            <a:solidFill>
              <a:schemeClr val="tx1"/>
            </a:solidFill>
            <a:round/>
            <a:headEnd/>
            <a:tailEnd/>
          </a:ln>
          <a:effectLst>
            <a:outerShdw dist="107763" dir="2700000" algn="ctr" rotWithShape="0">
              <a:schemeClr val="bg2">
                <a:alpha val="50000"/>
              </a:schemeClr>
            </a:outerShdw>
          </a:effectLst>
        </p:spPr>
        <p:txBody>
          <a:bodyPr anchor="ctr">
            <a:spAutoFit/>
          </a:bodyPr>
          <a:lstStyle/>
          <a:p>
            <a:pPr>
              <a:defRPr/>
            </a:pPr>
            <a:endParaRPr lang="en-US" altLang="ja-JP" sz="1600" b="0"/>
          </a:p>
          <a:p>
            <a:pPr>
              <a:defRPr/>
            </a:pPr>
            <a:r>
              <a:rPr lang="ja-JP" altLang="en-US" sz="1600" b="0"/>
              <a:t>　情報　</a:t>
            </a:r>
          </a:p>
          <a:p>
            <a:pPr>
              <a:defRPr/>
            </a:pPr>
            <a:endParaRPr lang="en-US" altLang="ja-JP" sz="1600" b="0"/>
          </a:p>
        </p:txBody>
      </p:sp>
      <p:sp>
        <p:nvSpPr>
          <p:cNvPr id="9233" name="AutoShape 16"/>
          <p:cNvSpPr>
            <a:spLocks noChangeArrowheads="1"/>
          </p:cNvSpPr>
          <p:nvPr/>
        </p:nvSpPr>
        <p:spPr bwMode="auto">
          <a:xfrm>
            <a:off x="6877050" y="5084763"/>
            <a:ext cx="2266950" cy="1106487"/>
          </a:xfrm>
          <a:prstGeom prst="cloudCallout">
            <a:avLst>
              <a:gd name="adj1" fmla="val -81861"/>
              <a:gd name="adj2" fmla="val -66787"/>
            </a:avLst>
          </a:prstGeom>
          <a:gradFill rotWithShape="1">
            <a:gsLst>
              <a:gs pos="0">
                <a:schemeClr val="bg1"/>
              </a:gs>
              <a:gs pos="100000">
                <a:srgbClr val="FFCC99"/>
              </a:gs>
            </a:gsLst>
            <a:path path="rect">
              <a:fillToRect l="50000" t="50000" r="50000" b="50000"/>
            </a:path>
          </a:gradFill>
          <a:ln w="9525">
            <a:solidFill>
              <a:schemeClr val="tx1"/>
            </a:solidFill>
            <a:round/>
            <a:headEnd/>
            <a:tailEnd/>
          </a:ln>
        </p:spPr>
        <p:txBody>
          <a:bodyPr/>
          <a:lstStyle/>
          <a:p>
            <a:r>
              <a:rPr lang="ja-JP" altLang="en-US" sz="1400" b="0"/>
              <a:t>関係機関と分担して、情報資源を知識として集積し提供</a:t>
            </a:r>
          </a:p>
        </p:txBody>
      </p:sp>
      <p:sp>
        <p:nvSpPr>
          <p:cNvPr id="9234" name="AutoShape 17" descr="格子 (大)"/>
          <p:cNvSpPr>
            <a:spLocks noChangeArrowheads="1"/>
          </p:cNvSpPr>
          <p:nvPr/>
        </p:nvSpPr>
        <p:spPr bwMode="auto">
          <a:xfrm>
            <a:off x="5940425" y="1341438"/>
            <a:ext cx="3024188" cy="865187"/>
          </a:xfrm>
          <a:prstGeom prst="roundRect">
            <a:avLst>
              <a:gd name="adj" fmla="val 16667"/>
            </a:avLst>
          </a:prstGeom>
          <a:pattFill prst="lgGrid">
            <a:fgClr>
              <a:srgbClr val="CCCCFF">
                <a:alpha val="70195"/>
              </a:srgbClr>
            </a:fgClr>
            <a:bgClr>
              <a:schemeClr val="bg1">
                <a:alpha val="70195"/>
              </a:schemeClr>
            </a:bgClr>
          </a:pattFill>
          <a:ln w="38100">
            <a:solidFill>
              <a:srgbClr val="666699"/>
            </a:solidFill>
            <a:round/>
            <a:headEnd/>
            <a:tailEnd/>
          </a:ln>
        </p:spPr>
        <p:txBody>
          <a:bodyPr anchor="ctr"/>
          <a:lstStyle/>
          <a:p>
            <a:pPr algn="l">
              <a:spcBef>
                <a:spcPct val="50000"/>
              </a:spcBef>
            </a:pPr>
            <a:r>
              <a:rPr lang="ja-JP" altLang="en-US" sz="1400" b="0"/>
              <a:t>（１）国会に対するサービスをより高度なものとし、立法補佐機能をさらに強化します</a:t>
            </a:r>
          </a:p>
        </p:txBody>
      </p:sp>
      <p:sp>
        <p:nvSpPr>
          <p:cNvPr id="9235" name="AutoShape 18" descr="格子 (大)"/>
          <p:cNvSpPr>
            <a:spLocks noChangeArrowheads="1"/>
          </p:cNvSpPr>
          <p:nvPr/>
        </p:nvSpPr>
        <p:spPr bwMode="auto">
          <a:xfrm>
            <a:off x="5940425" y="2276475"/>
            <a:ext cx="3024188" cy="865188"/>
          </a:xfrm>
          <a:prstGeom prst="roundRect">
            <a:avLst>
              <a:gd name="adj" fmla="val 16667"/>
            </a:avLst>
          </a:prstGeom>
          <a:pattFill prst="lgGrid">
            <a:fgClr>
              <a:srgbClr val="CCCCFF">
                <a:alpha val="70195"/>
              </a:srgbClr>
            </a:fgClr>
            <a:bgClr>
              <a:schemeClr val="bg1">
                <a:alpha val="70195"/>
              </a:schemeClr>
            </a:bgClr>
          </a:pattFill>
          <a:ln w="38100">
            <a:solidFill>
              <a:srgbClr val="666699"/>
            </a:solidFill>
            <a:round/>
            <a:headEnd/>
            <a:tailEnd/>
          </a:ln>
        </p:spPr>
        <p:txBody>
          <a:bodyPr anchor="ctr"/>
          <a:lstStyle/>
          <a:p>
            <a:pPr algn="l">
              <a:spcBef>
                <a:spcPct val="50000"/>
              </a:spcBef>
            </a:pPr>
            <a:r>
              <a:rPr lang="ja-JP" altLang="en-US" sz="1400" b="0"/>
              <a:t>（５）社会に多様で魅力的なサービスを提供し、国立国会図書館の認知度を高めます</a:t>
            </a:r>
          </a:p>
        </p:txBody>
      </p:sp>
      <p:sp>
        <p:nvSpPr>
          <p:cNvPr id="9236" name="AutoShape 19" descr="格子 (大)"/>
          <p:cNvSpPr>
            <a:spLocks noChangeArrowheads="1"/>
          </p:cNvSpPr>
          <p:nvPr/>
        </p:nvSpPr>
        <p:spPr bwMode="auto">
          <a:xfrm>
            <a:off x="5940425" y="3357563"/>
            <a:ext cx="3024188" cy="1584325"/>
          </a:xfrm>
          <a:prstGeom prst="roundRect">
            <a:avLst>
              <a:gd name="adj" fmla="val 16667"/>
            </a:avLst>
          </a:prstGeom>
          <a:pattFill prst="lgGrid">
            <a:fgClr>
              <a:srgbClr val="CCCCFF">
                <a:alpha val="70195"/>
              </a:srgbClr>
            </a:fgClr>
            <a:bgClr>
              <a:schemeClr val="bg1">
                <a:alpha val="70195"/>
              </a:schemeClr>
            </a:bgClr>
          </a:pattFill>
          <a:ln w="38100">
            <a:solidFill>
              <a:srgbClr val="666699"/>
            </a:solidFill>
            <a:round/>
            <a:headEnd/>
            <a:tailEnd/>
          </a:ln>
        </p:spPr>
        <p:txBody>
          <a:bodyPr anchor="ctr"/>
          <a:lstStyle/>
          <a:p>
            <a:pPr algn="l">
              <a:spcBef>
                <a:spcPct val="50000"/>
              </a:spcBef>
            </a:pPr>
            <a:r>
              <a:rPr lang="ja-JP" altLang="en-US" sz="1600"/>
              <a:t>（６）公共図書館をはじめとする国内の各図書館とより密接な連携・協力を進めます</a:t>
            </a:r>
          </a:p>
          <a:p>
            <a:pPr algn="l">
              <a:spcBef>
                <a:spcPct val="50000"/>
              </a:spcBef>
            </a:pPr>
            <a:r>
              <a:rPr lang="ja-JP" altLang="en-US" sz="1600"/>
              <a:t>（７）海外の図書館との密接な連携を行い、情報の共有・交換に努めます</a:t>
            </a:r>
            <a:endParaRPr lang="ja-JP" altLang="en-US" sz="1600" b="0"/>
          </a:p>
        </p:txBody>
      </p:sp>
      <p:sp>
        <p:nvSpPr>
          <p:cNvPr id="778260" name="Rectangle 20"/>
          <p:cNvSpPr>
            <a:spLocks noChangeArrowheads="1"/>
          </p:cNvSpPr>
          <p:nvPr/>
        </p:nvSpPr>
        <p:spPr bwMode="auto">
          <a:xfrm>
            <a:off x="5219700" y="2205038"/>
            <a:ext cx="504825" cy="2736850"/>
          </a:xfrm>
          <a:prstGeom prst="rect">
            <a:avLst/>
          </a:prstGeom>
          <a:gradFill rotWithShape="1">
            <a:gsLst>
              <a:gs pos="0">
                <a:srgbClr val="0099FF"/>
              </a:gs>
              <a:gs pos="50000">
                <a:schemeClr val="bg1"/>
              </a:gs>
              <a:gs pos="100000">
                <a:srgbClr val="0099FF"/>
              </a:gs>
            </a:gsLst>
            <a:lin ang="5400000" scaled="1"/>
          </a:gra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0099FF"/>
            </a:extrusionClr>
          </a:sp3d>
        </p:spPr>
        <p:txBody>
          <a:bodyPr vert="eaVert" wrap="none">
            <a:flatTx/>
          </a:bodyPr>
          <a:lstStyle/>
          <a:p>
            <a:pPr>
              <a:defRPr/>
            </a:pPr>
            <a:r>
              <a:rPr lang="ja-JP" altLang="en-US" sz="1600" b="0"/>
              <a:t>関係機関と協力して収集・提供</a:t>
            </a:r>
          </a:p>
        </p:txBody>
      </p:sp>
      <p:sp>
        <p:nvSpPr>
          <p:cNvPr id="778261" name="AutoShape 21"/>
          <p:cNvSpPr>
            <a:spLocks noChangeArrowheads="1"/>
          </p:cNvSpPr>
          <p:nvPr/>
        </p:nvSpPr>
        <p:spPr bwMode="auto">
          <a:xfrm>
            <a:off x="5219700" y="5300663"/>
            <a:ext cx="1081088" cy="792162"/>
          </a:xfrm>
          <a:prstGeom prst="rightArrow">
            <a:avLst>
              <a:gd name="adj1" fmla="val 50000"/>
              <a:gd name="adj2" fmla="val 34118"/>
            </a:avLst>
          </a:prstGeom>
          <a:gradFill rotWithShape="1">
            <a:gsLst>
              <a:gs pos="0">
                <a:schemeClr val="bg1"/>
              </a:gs>
              <a:gs pos="50000">
                <a:srgbClr val="66FF66"/>
              </a:gs>
              <a:gs pos="100000">
                <a:schemeClr val="bg1"/>
              </a:gs>
            </a:gsLst>
            <a:lin ang="5400000" scaled="1"/>
          </a:gradFill>
          <a:ln w="9525">
            <a:solidFill>
              <a:schemeClr val="tx1"/>
            </a:solidFill>
            <a:miter lim="800000"/>
            <a:headEnd/>
            <a:tailEnd/>
          </a:ln>
          <a:effectLst/>
        </p:spPr>
        <p:txBody>
          <a:bodyPr wrap="none" anchor="ctr"/>
          <a:lstStyle/>
          <a:p>
            <a:pPr>
              <a:defRPr/>
            </a:pPr>
            <a:r>
              <a:rPr lang="ja-JP" altLang="en-US" sz="1800"/>
              <a:t>提供</a:t>
            </a:r>
          </a:p>
        </p:txBody>
      </p:sp>
      <p:pic>
        <p:nvPicPr>
          <p:cNvPr id="9239" name="Picture 22" descr="MCj02320470000[1]"/>
          <p:cNvPicPr>
            <a:picLocks noChangeAspect="1" noChangeArrowheads="1"/>
          </p:cNvPicPr>
          <p:nvPr/>
        </p:nvPicPr>
        <p:blipFill>
          <a:blip r:embed="rId6" cstate="print"/>
          <a:srcRect/>
          <a:stretch>
            <a:fillRect/>
          </a:stretch>
        </p:blipFill>
        <p:spPr bwMode="auto">
          <a:xfrm>
            <a:off x="6300788" y="5445125"/>
            <a:ext cx="733425" cy="688975"/>
          </a:xfrm>
          <a:prstGeom prst="rect">
            <a:avLst/>
          </a:prstGeom>
          <a:noFill/>
          <a:ln w="9525">
            <a:noFill/>
            <a:miter lim="800000"/>
            <a:headEnd/>
            <a:tailEnd/>
          </a:ln>
        </p:spPr>
      </p:pic>
      <p:sp>
        <p:nvSpPr>
          <p:cNvPr id="25" name="スライド番号プレースホルダ 24"/>
          <p:cNvSpPr>
            <a:spLocks noGrp="1"/>
          </p:cNvSpPr>
          <p:nvPr>
            <p:ph type="sldNum" sz="quarter" idx="15"/>
          </p:nvPr>
        </p:nvSpPr>
        <p:spPr/>
        <p:txBody>
          <a:bodyPr/>
          <a:lstStyle/>
          <a:p>
            <a:pPr>
              <a:defRPr/>
            </a:pPr>
            <a:fld id="{8F9B926E-BC0B-409E-8F4F-491A1AB00D14}" type="slidenum">
              <a:rPr lang="en-US" altLang="ja-JP" smtClean="0"/>
              <a:pPr>
                <a:defRPr/>
              </a:pPr>
              <a:t>3</a:t>
            </a:fld>
            <a:endParaRPr lang="en-US" altLang="ja-JP"/>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5"/>
          <p:cNvGrpSpPr>
            <a:grpSpLocks/>
          </p:cNvGrpSpPr>
          <p:nvPr/>
        </p:nvGrpSpPr>
        <p:grpSpPr bwMode="auto">
          <a:xfrm>
            <a:off x="0" y="620713"/>
            <a:ext cx="9144000" cy="6237287"/>
            <a:chOff x="0" y="0"/>
            <a:chExt cx="5760" cy="4320"/>
          </a:xfrm>
        </p:grpSpPr>
        <p:sp>
          <p:nvSpPr>
            <p:cNvPr id="50" name="テキスト ボックス 49"/>
            <p:cNvSpPr txBox="1"/>
            <p:nvPr/>
          </p:nvSpPr>
          <p:spPr>
            <a:xfrm>
              <a:off x="3441" y="0"/>
              <a:ext cx="537" cy="171"/>
            </a:xfrm>
            <a:prstGeom prst="rect">
              <a:avLst/>
            </a:prstGeom>
            <a:noFill/>
          </p:spPr>
          <p:txBody>
            <a:bodyPr>
              <a:spAutoFit/>
            </a:bodyPr>
            <a:lstStyle/>
            <a:p>
              <a:pPr algn="ctr">
                <a:defRPr/>
              </a:pPr>
              <a:r>
                <a:rPr lang="en-US" altLang="ja-JP" b="0" dirty="0"/>
                <a:t>H21.12</a:t>
              </a:r>
              <a:endParaRPr lang="ja-JP" altLang="en-US" b="0" dirty="0"/>
            </a:p>
          </p:txBody>
        </p:sp>
        <p:sp>
          <p:nvSpPr>
            <p:cNvPr id="51" name="テキスト ボックス 50"/>
            <p:cNvSpPr txBox="1"/>
            <p:nvPr/>
          </p:nvSpPr>
          <p:spPr>
            <a:xfrm>
              <a:off x="5223" y="0"/>
              <a:ext cx="537" cy="171"/>
            </a:xfrm>
            <a:prstGeom prst="rect">
              <a:avLst/>
            </a:prstGeom>
            <a:noFill/>
          </p:spPr>
          <p:txBody>
            <a:bodyPr>
              <a:spAutoFit/>
            </a:bodyPr>
            <a:lstStyle/>
            <a:p>
              <a:pPr algn="ctr">
                <a:defRPr/>
              </a:pPr>
              <a:r>
                <a:rPr lang="en-US" altLang="ja-JP" b="0" dirty="0"/>
                <a:t>H22.2</a:t>
              </a:r>
              <a:endParaRPr lang="ja-JP" altLang="en-US" b="0" dirty="0"/>
            </a:p>
          </p:txBody>
        </p:sp>
        <p:sp>
          <p:nvSpPr>
            <p:cNvPr id="61" name="テキスト ボックス 60"/>
            <p:cNvSpPr txBox="1"/>
            <p:nvPr/>
          </p:nvSpPr>
          <p:spPr>
            <a:xfrm>
              <a:off x="2161" y="0"/>
              <a:ext cx="537" cy="171"/>
            </a:xfrm>
            <a:prstGeom prst="rect">
              <a:avLst/>
            </a:prstGeom>
            <a:noFill/>
          </p:spPr>
          <p:txBody>
            <a:bodyPr>
              <a:spAutoFit/>
            </a:bodyPr>
            <a:lstStyle/>
            <a:p>
              <a:pPr algn="ctr">
                <a:defRPr/>
              </a:pPr>
              <a:r>
                <a:rPr lang="en-US" altLang="ja-JP" b="0" dirty="0">
                  <a:solidFill>
                    <a:srgbClr val="FF0000"/>
                  </a:solidFill>
                </a:rPr>
                <a:t>H21.10</a:t>
              </a:r>
              <a:endParaRPr lang="ja-JP" altLang="en-US" b="0" dirty="0">
                <a:solidFill>
                  <a:srgbClr val="FF0000"/>
                </a:solidFill>
              </a:endParaRPr>
            </a:p>
          </p:txBody>
        </p:sp>
        <p:sp>
          <p:nvSpPr>
            <p:cNvPr id="2050" name="Freeform 41"/>
            <p:cNvSpPr>
              <a:spLocks/>
            </p:cNvSpPr>
            <p:nvPr/>
          </p:nvSpPr>
          <p:spPr bwMode="auto">
            <a:xfrm>
              <a:off x="4700" y="945"/>
              <a:ext cx="124" cy="460"/>
            </a:xfrm>
            <a:custGeom>
              <a:avLst/>
              <a:gdLst>
                <a:gd name="T0" fmla="*/ 0 w 598"/>
                <a:gd name="T1" fmla="*/ 0 h 642"/>
                <a:gd name="T2" fmla="*/ 21742 w 598"/>
                <a:gd name="T3" fmla="*/ 778474 h 642"/>
                <a:gd name="T4" fmla="*/ 142876 w 598"/>
                <a:gd name="T5" fmla="*/ 1554500 h 642"/>
                <a:gd name="T6" fmla="*/ 0 60000 65536"/>
                <a:gd name="T7" fmla="*/ 0 60000 65536"/>
                <a:gd name="T8" fmla="*/ 0 60000 65536"/>
                <a:gd name="T9" fmla="*/ 0 w 598"/>
                <a:gd name="T10" fmla="*/ 0 h 642"/>
                <a:gd name="T11" fmla="*/ 598 w 598"/>
                <a:gd name="T12" fmla="*/ 642 h 642"/>
              </a:gdLst>
              <a:ahLst/>
              <a:cxnLst>
                <a:cxn ang="T6">
                  <a:pos x="T0" y="T1"/>
                </a:cxn>
                <a:cxn ang="T7">
                  <a:pos x="T2" y="T3"/>
                </a:cxn>
                <a:cxn ang="T8">
                  <a:pos x="T4" y="T5"/>
                </a:cxn>
              </a:cxnLst>
              <a:rect l="T9" t="T10" r="T11" b="T12"/>
              <a:pathLst>
                <a:path w="598" h="642">
                  <a:moveTo>
                    <a:pt x="0" y="0"/>
                  </a:moveTo>
                  <a:cubicBezTo>
                    <a:pt x="4" y="219"/>
                    <a:pt x="18" y="250"/>
                    <a:pt x="91" y="318"/>
                  </a:cubicBezTo>
                  <a:cubicBezTo>
                    <a:pt x="162" y="393"/>
                    <a:pt x="435" y="642"/>
                    <a:pt x="598" y="635"/>
                  </a:cubicBezTo>
                </a:path>
              </a:pathLst>
            </a:custGeom>
            <a:noFill/>
            <a:ln w="63500">
              <a:solidFill>
                <a:srgbClr val="FF9900"/>
              </a:solidFill>
              <a:round/>
              <a:headEnd/>
              <a:tailEnd type="triangle" w="med" len="med"/>
            </a:ln>
          </p:spPr>
          <p:txBody>
            <a:bodyPr/>
            <a:lstStyle/>
            <a:p>
              <a:endParaRPr lang="ja-JP" altLang="en-US" b="0"/>
            </a:p>
          </p:txBody>
        </p:sp>
        <p:sp>
          <p:nvSpPr>
            <p:cNvPr id="2051" name="Line 48"/>
            <p:cNvSpPr>
              <a:spLocks noChangeShapeType="1"/>
            </p:cNvSpPr>
            <p:nvPr/>
          </p:nvSpPr>
          <p:spPr bwMode="auto">
            <a:xfrm flipH="1" flipV="1">
              <a:off x="4267" y="2235"/>
              <a:ext cx="16" cy="925"/>
            </a:xfrm>
            <a:prstGeom prst="line">
              <a:avLst/>
            </a:prstGeom>
            <a:noFill/>
            <a:ln w="114300">
              <a:solidFill>
                <a:srgbClr val="FFFF00"/>
              </a:solidFill>
              <a:round/>
              <a:headEnd/>
              <a:tailEnd type="triangle" w="med" len="med"/>
            </a:ln>
          </p:spPr>
          <p:txBody>
            <a:bodyPr/>
            <a:lstStyle/>
            <a:p>
              <a:endParaRPr lang="ja-JP" altLang="en-US" b="0"/>
            </a:p>
          </p:txBody>
        </p:sp>
        <p:cxnSp>
          <p:nvCxnSpPr>
            <p:cNvPr id="41" name="直線コネクタ 40"/>
            <p:cNvCxnSpPr>
              <a:cxnSpLocks noChangeShapeType="1"/>
            </p:cNvCxnSpPr>
            <p:nvPr/>
          </p:nvCxnSpPr>
          <p:spPr bwMode="auto">
            <a:xfrm>
              <a:off x="551" y="2484"/>
              <a:ext cx="5209" cy="7"/>
            </a:xfrm>
            <a:prstGeom prst="line">
              <a:avLst/>
            </a:prstGeom>
            <a:noFill/>
            <a:ln w="25400" cap="rnd" algn="ctr">
              <a:solidFill>
                <a:schemeClr val="tx1"/>
              </a:solidFill>
              <a:prstDash val="sysDot"/>
              <a:round/>
              <a:headEnd/>
              <a:tailEnd/>
            </a:ln>
          </p:spPr>
        </p:cxnSp>
        <p:cxnSp>
          <p:nvCxnSpPr>
            <p:cNvPr id="43" name="直線コネクタ 42"/>
            <p:cNvCxnSpPr/>
            <p:nvPr/>
          </p:nvCxnSpPr>
          <p:spPr>
            <a:xfrm rot="5400000">
              <a:off x="3904" y="1767"/>
              <a:ext cx="3122" cy="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rot="5400000">
              <a:off x="2170" y="1767"/>
              <a:ext cx="3122" cy="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055" name="Line 48"/>
            <p:cNvSpPr>
              <a:spLocks noChangeShapeType="1"/>
            </p:cNvSpPr>
            <p:nvPr/>
          </p:nvSpPr>
          <p:spPr bwMode="auto">
            <a:xfrm flipV="1">
              <a:off x="3193" y="2410"/>
              <a:ext cx="0" cy="537"/>
            </a:xfrm>
            <a:prstGeom prst="line">
              <a:avLst/>
            </a:prstGeom>
            <a:noFill/>
            <a:ln w="114300">
              <a:solidFill>
                <a:srgbClr val="FFFF00"/>
              </a:solidFill>
              <a:round/>
              <a:headEnd/>
              <a:tailEnd type="triangle" w="med" len="med"/>
            </a:ln>
          </p:spPr>
          <p:txBody>
            <a:bodyPr/>
            <a:lstStyle/>
            <a:p>
              <a:endParaRPr lang="ja-JP" altLang="en-US" b="0"/>
            </a:p>
          </p:txBody>
        </p:sp>
        <p:sp>
          <p:nvSpPr>
            <p:cNvPr id="2056" name="Rectangle 20"/>
            <p:cNvSpPr>
              <a:spLocks noChangeArrowheads="1"/>
            </p:cNvSpPr>
            <p:nvPr/>
          </p:nvSpPr>
          <p:spPr bwMode="auto">
            <a:xfrm>
              <a:off x="3909" y="3119"/>
              <a:ext cx="1739" cy="220"/>
            </a:xfrm>
            <a:prstGeom prst="rect">
              <a:avLst/>
            </a:prstGeom>
            <a:solidFill>
              <a:srgbClr val="CCFFCC"/>
            </a:solidFill>
            <a:ln w="9525">
              <a:solidFill>
                <a:schemeClr val="tx1"/>
              </a:solidFill>
              <a:miter lim="800000"/>
              <a:headEnd/>
              <a:tailEnd/>
            </a:ln>
          </p:spPr>
          <p:txBody>
            <a:bodyPr wrap="none" anchor="ctr"/>
            <a:lstStyle/>
            <a:p>
              <a:pPr algn="ctr"/>
              <a:r>
                <a:rPr lang="ja-JP" altLang="en-US" sz="1200" b="0"/>
                <a:t>ユーザビリティ・アクセシビリティ調査</a:t>
              </a:r>
            </a:p>
          </p:txBody>
        </p:sp>
        <p:sp>
          <p:nvSpPr>
            <p:cNvPr id="2059" name="Line 29"/>
            <p:cNvSpPr>
              <a:spLocks noChangeShapeType="1"/>
            </p:cNvSpPr>
            <p:nvPr/>
          </p:nvSpPr>
          <p:spPr bwMode="auto">
            <a:xfrm>
              <a:off x="1292" y="2190"/>
              <a:ext cx="291" cy="0"/>
            </a:xfrm>
            <a:prstGeom prst="line">
              <a:avLst/>
            </a:prstGeom>
            <a:noFill/>
            <a:ln w="127000">
              <a:solidFill>
                <a:srgbClr val="FF9900"/>
              </a:solidFill>
              <a:round/>
              <a:headEnd/>
              <a:tailEnd type="triangle" w="med" len="med"/>
            </a:ln>
          </p:spPr>
          <p:txBody>
            <a:bodyPr/>
            <a:lstStyle/>
            <a:p>
              <a:endParaRPr lang="ja-JP" altLang="en-US" b="0"/>
            </a:p>
          </p:txBody>
        </p:sp>
        <p:sp>
          <p:nvSpPr>
            <p:cNvPr id="2060" name="Line 31"/>
            <p:cNvSpPr>
              <a:spLocks noChangeShapeType="1"/>
            </p:cNvSpPr>
            <p:nvPr/>
          </p:nvSpPr>
          <p:spPr bwMode="auto">
            <a:xfrm>
              <a:off x="3689" y="2190"/>
              <a:ext cx="844" cy="9"/>
            </a:xfrm>
            <a:prstGeom prst="line">
              <a:avLst/>
            </a:prstGeom>
            <a:noFill/>
            <a:ln w="127000">
              <a:solidFill>
                <a:srgbClr val="FF9900"/>
              </a:solidFill>
              <a:round/>
              <a:headEnd/>
              <a:tailEnd type="triangle" w="med" len="med"/>
            </a:ln>
          </p:spPr>
          <p:txBody>
            <a:bodyPr/>
            <a:lstStyle/>
            <a:p>
              <a:endParaRPr lang="ja-JP" altLang="en-US" b="0"/>
            </a:p>
          </p:txBody>
        </p:sp>
        <p:sp>
          <p:nvSpPr>
            <p:cNvPr id="2062" name="Rectangle 5"/>
            <p:cNvSpPr>
              <a:spLocks noChangeArrowheads="1"/>
            </p:cNvSpPr>
            <p:nvPr/>
          </p:nvSpPr>
          <p:spPr bwMode="auto">
            <a:xfrm>
              <a:off x="4533" y="1405"/>
              <a:ext cx="931" cy="1005"/>
            </a:xfrm>
            <a:prstGeom prst="rect">
              <a:avLst/>
            </a:prstGeom>
            <a:solidFill>
              <a:schemeClr val="accent1"/>
            </a:solidFill>
            <a:ln w="31750">
              <a:solidFill>
                <a:schemeClr val="tx1"/>
              </a:solidFill>
              <a:miter lim="800000"/>
              <a:headEnd/>
              <a:tailEnd/>
            </a:ln>
          </p:spPr>
          <p:txBody>
            <a:bodyPr wrap="none" anchor="ctr"/>
            <a:lstStyle/>
            <a:p>
              <a:pPr algn="ctr"/>
              <a:r>
                <a:rPr lang="ja-JP" altLang="en-US" sz="2000" b="0"/>
                <a:t>システム化</a:t>
              </a:r>
              <a:endParaRPr lang="en-US" altLang="ja-JP" sz="2000" b="0"/>
            </a:p>
            <a:p>
              <a:pPr algn="ctr"/>
              <a:r>
                <a:rPr lang="ja-JP" altLang="en-US" sz="2000" b="0"/>
                <a:t>要件定義書</a:t>
              </a:r>
              <a:endParaRPr lang="en-US" altLang="ja-JP" sz="2000" b="0"/>
            </a:p>
          </p:txBody>
        </p:sp>
        <p:sp>
          <p:nvSpPr>
            <p:cNvPr id="2063" name="Line 31"/>
            <p:cNvSpPr>
              <a:spLocks noChangeShapeType="1"/>
            </p:cNvSpPr>
            <p:nvPr/>
          </p:nvSpPr>
          <p:spPr bwMode="auto">
            <a:xfrm>
              <a:off x="2161" y="2190"/>
              <a:ext cx="729" cy="0"/>
            </a:xfrm>
            <a:prstGeom prst="line">
              <a:avLst/>
            </a:prstGeom>
            <a:noFill/>
            <a:ln w="127000">
              <a:solidFill>
                <a:srgbClr val="FF9900"/>
              </a:solidFill>
              <a:round/>
              <a:headEnd/>
              <a:tailEnd type="triangle" w="med" len="med"/>
            </a:ln>
          </p:spPr>
          <p:txBody>
            <a:bodyPr/>
            <a:lstStyle/>
            <a:p>
              <a:endParaRPr lang="ja-JP" altLang="en-US" b="0"/>
            </a:p>
          </p:txBody>
        </p:sp>
        <p:sp>
          <p:nvSpPr>
            <p:cNvPr id="2064" name="Rectangle 5"/>
            <p:cNvSpPr>
              <a:spLocks noChangeArrowheads="1"/>
            </p:cNvSpPr>
            <p:nvPr/>
          </p:nvSpPr>
          <p:spPr bwMode="auto">
            <a:xfrm>
              <a:off x="2904" y="1933"/>
              <a:ext cx="826" cy="477"/>
            </a:xfrm>
            <a:prstGeom prst="rect">
              <a:avLst/>
            </a:prstGeom>
            <a:solidFill>
              <a:schemeClr val="accent1"/>
            </a:solidFill>
            <a:ln w="25400">
              <a:solidFill>
                <a:schemeClr val="tx1"/>
              </a:solidFill>
              <a:miter lim="800000"/>
              <a:headEnd/>
              <a:tailEnd/>
            </a:ln>
          </p:spPr>
          <p:txBody>
            <a:bodyPr wrap="none" anchor="ctr"/>
            <a:lstStyle/>
            <a:p>
              <a:pPr algn="ctr"/>
              <a:r>
                <a:rPr lang="ja-JP" altLang="en-US" sz="1600" b="0" dirty="0"/>
                <a:t>サービス</a:t>
              </a:r>
              <a:endParaRPr lang="en-US" altLang="ja-JP" sz="1600" b="0" dirty="0"/>
            </a:p>
            <a:p>
              <a:pPr algn="ctr"/>
              <a:r>
                <a:rPr lang="ja-JP" altLang="en-US" sz="1600" b="0" dirty="0"/>
                <a:t>要件定義書</a:t>
              </a:r>
              <a:endParaRPr lang="en-US" altLang="ja-JP" sz="1600" b="0" dirty="0"/>
            </a:p>
          </p:txBody>
        </p:sp>
        <p:cxnSp>
          <p:nvCxnSpPr>
            <p:cNvPr id="60" name="直線コネクタ 59"/>
            <p:cNvCxnSpPr/>
            <p:nvPr/>
          </p:nvCxnSpPr>
          <p:spPr>
            <a:xfrm rot="16200000" flipH="1">
              <a:off x="930" y="1767"/>
              <a:ext cx="312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2" name="テキスト ボックス 61"/>
            <p:cNvSpPr txBox="1">
              <a:spLocks noChangeArrowheads="1"/>
            </p:cNvSpPr>
            <p:nvPr/>
          </p:nvSpPr>
          <p:spPr bwMode="auto">
            <a:xfrm>
              <a:off x="4190" y="2325"/>
              <a:ext cx="204" cy="835"/>
            </a:xfrm>
            <a:prstGeom prst="rect">
              <a:avLst/>
            </a:prstGeom>
            <a:noFill/>
            <a:ln w="9525">
              <a:noFill/>
              <a:miter lim="800000"/>
              <a:headEnd/>
              <a:tailEnd/>
            </a:ln>
          </p:spPr>
          <p:txBody>
            <a:bodyPr vert="eaVert">
              <a:spAutoFit/>
            </a:bodyPr>
            <a:lstStyle/>
            <a:p>
              <a:pPr algn="ctr"/>
              <a:r>
                <a:rPr lang="ja-JP" altLang="en-US" sz="900" b="0">
                  <a:solidFill>
                    <a:srgbClr val="0070C0"/>
                  </a:solidFill>
                </a:rPr>
                <a:t>ガイドライン（案）</a:t>
              </a:r>
            </a:p>
          </p:txBody>
        </p:sp>
        <p:sp>
          <p:nvSpPr>
            <p:cNvPr id="2068" name="Rectangle 5"/>
            <p:cNvSpPr>
              <a:spLocks noChangeArrowheads="1"/>
            </p:cNvSpPr>
            <p:nvPr/>
          </p:nvSpPr>
          <p:spPr bwMode="auto">
            <a:xfrm>
              <a:off x="1583" y="1933"/>
              <a:ext cx="826" cy="477"/>
            </a:xfrm>
            <a:prstGeom prst="rect">
              <a:avLst/>
            </a:prstGeom>
            <a:solidFill>
              <a:schemeClr val="accent1"/>
            </a:solidFill>
            <a:ln w="9525">
              <a:solidFill>
                <a:schemeClr val="tx1"/>
              </a:solidFill>
              <a:miter lim="800000"/>
              <a:headEnd/>
              <a:tailEnd/>
            </a:ln>
          </p:spPr>
          <p:txBody>
            <a:bodyPr wrap="none" anchor="ctr"/>
            <a:lstStyle/>
            <a:p>
              <a:pPr algn="ctr"/>
              <a:r>
                <a:rPr lang="ja-JP" altLang="en-US" sz="1600" b="0" dirty="0"/>
                <a:t>サービス要件</a:t>
              </a:r>
              <a:endParaRPr lang="en-US" altLang="ja-JP" sz="1600" b="0" dirty="0"/>
            </a:p>
            <a:p>
              <a:pPr algn="ctr"/>
              <a:r>
                <a:rPr lang="ja-JP" altLang="en-US" sz="1400" b="0" dirty="0"/>
                <a:t>（当館シーズ　</a:t>
              </a:r>
              <a:endParaRPr lang="en-US" altLang="ja-JP" sz="1400" b="0" dirty="0"/>
            </a:p>
            <a:p>
              <a:pPr algn="ctr"/>
              <a:r>
                <a:rPr lang="ja-JP" altLang="en-US" sz="1400" b="0" dirty="0"/>
                <a:t>　取りまとめ）</a:t>
              </a:r>
            </a:p>
          </p:txBody>
        </p:sp>
        <p:sp>
          <p:nvSpPr>
            <p:cNvPr id="2069" name="Freeform 32"/>
            <p:cNvSpPr>
              <a:spLocks/>
            </p:cNvSpPr>
            <p:nvPr/>
          </p:nvSpPr>
          <p:spPr bwMode="auto">
            <a:xfrm>
              <a:off x="2615" y="908"/>
              <a:ext cx="277" cy="1157"/>
            </a:xfrm>
            <a:custGeom>
              <a:avLst/>
              <a:gdLst>
                <a:gd name="T0" fmla="*/ 15460 w 1085"/>
                <a:gd name="T1" fmla="*/ 0 h 836"/>
                <a:gd name="T2" fmla="*/ 79067 w 1085"/>
                <a:gd name="T3" fmla="*/ 1882028 h 836"/>
                <a:gd name="T4" fmla="*/ 479262 w 1085"/>
                <a:gd name="T5" fmla="*/ 2207815 h 836"/>
                <a:gd name="T6" fmla="*/ 0 60000 65536"/>
                <a:gd name="T7" fmla="*/ 0 60000 65536"/>
                <a:gd name="T8" fmla="*/ 0 60000 65536"/>
                <a:gd name="T9" fmla="*/ 0 w 1085"/>
                <a:gd name="T10" fmla="*/ 0 h 836"/>
                <a:gd name="T11" fmla="*/ 1085 w 1085"/>
                <a:gd name="T12" fmla="*/ 836 h 836"/>
              </a:gdLst>
              <a:ahLst/>
              <a:cxnLst>
                <a:cxn ang="T6">
                  <a:pos x="T0" y="T1"/>
                </a:cxn>
                <a:cxn ang="T7">
                  <a:pos x="T2" y="T3"/>
                </a:cxn>
                <a:cxn ang="T8">
                  <a:pos x="T4" y="T5"/>
                </a:cxn>
              </a:cxnLst>
              <a:rect l="T9" t="T10" r="T11" b="T12"/>
              <a:pathLst>
                <a:path w="1085" h="836">
                  <a:moveTo>
                    <a:pt x="35" y="0"/>
                  </a:moveTo>
                  <a:cubicBezTo>
                    <a:pt x="0" y="191"/>
                    <a:pt x="4" y="562"/>
                    <a:pt x="179" y="699"/>
                  </a:cubicBezTo>
                  <a:cubicBezTo>
                    <a:pt x="354" y="836"/>
                    <a:pt x="688" y="827"/>
                    <a:pt x="1085" y="820"/>
                  </a:cubicBezTo>
                </a:path>
              </a:pathLst>
            </a:custGeom>
            <a:noFill/>
            <a:ln w="114300">
              <a:solidFill>
                <a:srgbClr val="FFFF00"/>
              </a:solidFill>
              <a:round/>
              <a:headEnd/>
              <a:tailEnd type="triangle" w="med" len="med"/>
            </a:ln>
          </p:spPr>
          <p:txBody>
            <a:bodyPr/>
            <a:lstStyle/>
            <a:p>
              <a:endParaRPr lang="ja-JP" altLang="en-US" b="0"/>
            </a:p>
          </p:txBody>
        </p:sp>
        <p:sp>
          <p:nvSpPr>
            <p:cNvPr id="2070" name="Freeform 32"/>
            <p:cNvSpPr>
              <a:spLocks/>
            </p:cNvSpPr>
            <p:nvPr/>
          </p:nvSpPr>
          <p:spPr bwMode="auto">
            <a:xfrm>
              <a:off x="3235" y="1602"/>
              <a:ext cx="1298" cy="441"/>
            </a:xfrm>
            <a:custGeom>
              <a:avLst/>
              <a:gdLst>
                <a:gd name="T0" fmla="*/ 109187 w 950"/>
                <a:gd name="T1" fmla="*/ 0 h 595"/>
                <a:gd name="T2" fmla="*/ 337488 w 950"/>
                <a:gd name="T3" fmla="*/ 816915 h 595"/>
                <a:gd name="T4" fmla="*/ 2357455 w 950"/>
                <a:gd name="T5" fmla="*/ 837085 h 595"/>
                <a:gd name="T6" fmla="*/ 0 60000 65536"/>
                <a:gd name="T7" fmla="*/ 0 60000 65536"/>
                <a:gd name="T8" fmla="*/ 0 60000 65536"/>
                <a:gd name="T9" fmla="*/ 0 w 950"/>
                <a:gd name="T10" fmla="*/ 0 h 595"/>
                <a:gd name="T11" fmla="*/ 950 w 950"/>
                <a:gd name="T12" fmla="*/ 595 h 595"/>
              </a:gdLst>
              <a:ahLst/>
              <a:cxnLst>
                <a:cxn ang="T6">
                  <a:pos x="T0" y="T1"/>
                </a:cxn>
                <a:cxn ang="T7">
                  <a:pos x="T2" y="T3"/>
                </a:cxn>
                <a:cxn ang="T8">
                  <a:pos x="T4" y="T5"/>
                </a:cxn>
              </a:cxnLst>
              <a:rect l="T9" t="T10" r="T11" b="T12"/>
              <a:pathLst>
                <a:path w="950" h="595">
                  <a:moveTo>
                    <a:pt x="44" y="0"/>
                  </a:moveTo>
                  <a:cubicBezTo>
                    <a:pt x="41" y="6"/>
                    <a:pt x="0" y="518"/>
                    <a:pt x="136" y="567"/>
                  </a:cubicBezTo>
                  <a:cubicBezTo>
                    <a:pt x="266" y="595"/>
                    <a:pt x="560" y="590"/>
                    <a:pt x="950" y="581"/>
                  </a:cubicBezTo>
                </a:path>
              </a:pathLst>
            </a:custGeom>
            <a:noFill/>
            <a:ln w="50800">
              <a:solidFill>
                <a:srgbClr val="FF99CC"/>
              </a:solidFill>
              <a:round/>
              <a:headEnd/>
              <a:tailEnd type="triangle" w="med" len="med"/>
            </a:ln>
          </p:spPr>
          <p:txBody>
            <a:bodyPr/>
            <a:lstStyle/>
            <a:p>
              <a:endParaRPr lang="ja-JP" altLang="en-US" b="0"/>
            </a:p>
          </p:txBody>
        </p:sp>
        <p:sp>
          <p:nvSpPr>
            <p:cNvPr id="2071" name="Line 46"/>
            <p:cNvSpPr>
              <a:spLocks noChangeShapeType="1"/>
            </p:cNvSpPr>
            <p:nvPr/>
          </p:nvSpPr>
          <p:spPr bwMode="auto">
            <a:xfrm>
              <a:off x="4095" y="510"/>
              <a:ext cx="0" cy="1647"/>
            </a:xfrm>
            <a:prstGeom prst="line">
              <a:avLst/>
            </a:prstGeom>
            <a:noFill/>
            <a:ln w="114300">
              <a:solidFill>
                <a:srgbClr val="FFFF00"/>
              </a:solidFill>
              <a:round/>
              <a:headEnd/>
              <a:tailEnd type="triangle" w="med" len="med"/>
            </a:ln>
          </p:spPr>
          <p:txBody>
            <a:bodyPr/>
            <a:lstStyle/>
            <a:p>
              <a:endParaRPr lang="ja-JP" altLang="en-US" b="0"/>
            </a:p>
          </p:txBody>
        </p:sp>
        <p:sp>
          <p:nvSpPr>
            <p:cNvPr id="67" name="Oval 60"/>
            <p:cNvSpPr>
              <a:spLocks noChangeArrowheads="1"/>
            </p:cNvSpPr>
            <p:nvPr/>
          </p:nvSpPr>
          <p:spPr bwMode="auto">
            <a:xfrm>
              <a:off x="2835" y="1104"/>
              <a:ext cx="908" cy="276"/>
            </a:xfrm>
            <a:prstGeom prst="ellipse">
              <a:avLst/>
            </a:prstGeom>
            <a:solidFill>
              <a:srgbClr val="FF99CC"/>
            </a:solidFill>
            <a:ln w="9525">
              <a:noFill/>
              <a:round/>
              <a:headEnd/>
              <a:tailEnd/>
            </a:ln>
          </p:spPr>
          <p:txBody>
            <a:bodyPr wrap="none" anchor="ctr"/>
            <a:lstStyle/>
            <a:p>
              <a:pPr algn="ctr">
                <a:defRPr/>
              </a:pPr>
              <a:r>
                <a:rPr lang="ja-JP" altLang="en-US" sz="1200" b="0" dirty="0"/>
                <a:t>総合</a:t>
              </a:r>
              <a:r>
                <a:rPr lang="ja-JP" altLang="en-US" sz="1200" b="0" dirty="0" smtClean="0"/>
                <a:t>目録検討</a:t>
              </a:r>
              <a:r>
                <a:rPr lang="en-US" altLang="ja-JP" sz="1200" b="0" dirty="0" smtClean="0"/>
                <a:t>G</a:t>
              </a:r>
              <a:endParaRPr lang="ja-JP" altLang="en-US" sz="1200" b="0" dirty="0"/>
            </a:p>
          </p:txBody>
        </p:sp>
        <p:sp>
          <p:nvSpPr>
            <p:cNvPr id="2073" name="Rectangle 5"/>
            <p:cNvSpPr>
              <a:spLocks noChangeArrowheads="1"/>
            </p:cNvSpPr>
            <p:nvPr/>
          </p:nvSpPr>
          <p:spPr bwMode="auto">
            <a:xfrm>
              <a:off x="2970" y="1302"/>
              <a:ext cx="595" cy="300"/>
            </a:xfrm>
            <a:prstGeom prst="rect">
              <a:avLst/>
            </a:prstGeom>
            <a:solidFill>
              <a:schemeClr val="accent1"/>
            </a:solidFill>
            <a:ln w="9525">
              <a:solidFill>
                <a:schemeClr val="tx1"/>
              </a:solidFill>
              <a:miter lim="800000"/>
              <a:headEnd/>
              <a:tailEnd/>
            </a:ln>
          </p:spPr>
          <p:txBody>
            <a:bodyPr wrap="none" anchor="ctr"/>
            <a:lstStyle/>
            <a:p>
              <a:pPr algn="ctr"/>
              <a:r>
                <a:rPr lang="ja-JP" altLang="en-US" sz="1200" b="0" dirty="0" smtClean="0"/>
                <a:t>総合目録</a:t>
              </a:r>
              <a:endParaRPr lang="en-US" altLang="ja-JP" sz="1200" b="0" dirty="0" smtClean="0"/>
            </a:p>
            <a:p>
              <a:pPr algn="ctr"/>
              <a:r>
                <a:rPr lang="ja-JP" altLang="en-US" sz="1200" b="0" dirty="0" smtClean="0"/>
                <a:t>業務</a:t>
              </a:r>
              <a:r>
                <a:rPr lang="ja-JP" altLang="en-US" sz="1200" b="0" dirty="0"/>
                <a:t>要件</a:t>
              </a:r>
            </a:p>
          </p:txBody>
        </p:sp>
        <p:sp>
          <p:nvSpPr>
            <p:cNvPr id="2074" name="Rectangle 5"/>
            <p:cNvSpPr>
              <a:spLocks noChangeArrowheads="1"/>
            </p:cNvSpPr>
            <p:nvPr/>
          </p:nvSpPr>
          <p:spPr bwMode="auto">
            <a:xfrm>
              <a:off x="4140" y="779"/>
              <a:ext cx="1260" cy="374"/>
            </a:xfrm>
            <a:prstGeom prst="rect">
              <a:avLst/>
            </a:prstGeom>
            <a:solidFill>
              <a:schemeClr val="accent1"/>
            </a:solidFill>
            <a:ln w="9525">
              <a:solidFill>
                <a:schemeClr val="tx1"/>
              </a:solidFill>
              <a:miter lim="800000"/>
              <a:headEnd/>
              <a:tailEnd/>
            </a:ln>
          </p:spPr>
          <p:txBody>
            <a:bodyPr wrap="none" anchor="ctr"/>
            <a:lstStyle/>
            <a:p>
              <a:pPr algn="ctr"/>
              <a:r>
                <a:rPr lang="ja-JP" altLang="en-US" sz="1200" b="0" dirty="0" smtClean="0"/>
                <a:t>技術標準適用指針</a:t>
              </a:r>
              <a:endParaRPr lang="en-US" altLang="ja-JP" sz="1200" b="0" dirty="0" smtClean="0"/>
            </a:p>
            <a:p>
              <a:pPr algn="ctr"/>
              <a:r>
                <a:rPr lang="ja-JP" altLang="en-US" sz="1200" b="0" dirty="0" smtClean="0"/>
                <a:t>各技術標準適用ガイドライン</a:t>
              </a:r>
              <a:endParaRPr lang="ja-JP" altLang="en-US" sz="1200" b="0" dirty="0"/>
            </a:p>
          </p:txBody>
        </p:sp>
        <p:sp>
          <p:nvSpPr>
            <p:cNvPr id="2075" name="Oval 60"/>
            <p:cNvSpPr>
              <a:spLocks noChangeArrowheads="1"/>
            </p:cNvSpPr>
            <p:nvPr/>
          </p:nvSpPr>
          <p:spPr bwMode="auto">
            <a:xfrm>
              <a:off x="1418" y="2630"/>
              <a:ext cx="1115" cy="206"/>
            </a:xfrm>
            <a:prstGeom prst="ellipse">
              <a:avLst/>
            </a:prstGeom>
            <a:solidFill>
              <a:srgbClr val="FF99CC"/>
            </a:solidFill>
            <a:ln w="9525">
              <a:noFill/>
              <a:round/>
              <a:headEnd/>
              <a:tailEnd/>
            </a:ln>
          </p:spPr>
          <p:txBody>
            <a:bodyPr wrap="none" anchor="ctr"/>
            <a:lstStyle/>
            <a:p>
              <a:pPr algn="ctr"/>
              <a:r>
                <a:rPr lang="ja-JP" altLang="en-US" sz="1200" b="0" dirty="0" smtClean="0"/>
                <a:t>館内各検討</a:t>
              </a:r>
              <a:r>
                <a:rPr lang="en-US" altLang="ja-JP" sz="1200" b="0" dirty="0" smtClean="0"/>
                <a:t>G</a:t>
              </a:r>
              <a:endParaRPr lang="ja-JP" altLang="en-US" sz="1200" b="0" dirty="0"/>
            </a:p>
          </p:txBody>
        </p:sp>
        <p:sp>
          <p:nvSpPr>
            <p:cNvPr id="2076" name="Rectangle 20"/>
            <p:cNvSpPr>
              <a:spLocks noChangeArrowheads="1"/>
            </p:cNvSpPr>
            <p:nvPr/>
          </p:nvSpPr>
          <p:spPr bwMode="auto">
            <a:xfrm>
              <a:off x="2491" y="2961"/>
              <a:ext cx="1239" cy="220"/>
            </a:xfrm>
            <a:prstGeom prst="rect">
              <a:avLst/>
            </a:prstGeom>
            <a:solidFill>
              <a:srgbClr val="CCFFCC"/>
            </a:solidFill>
            <a:ln w="9525">
              <a:solidFill>
                <a:schemeClr val="tx1"/>
              </a:solidFill>
              <a:miter lim="800000"/>
              <a:headEnd/>
              <a:tailEnd/>
            </a:ln>
          </p:spPr>
          <p:txBody>
            <a:bodyPr wrap="none" anchor="ctr"/>
            <a:lstStyle/>
            <a:p>
              <a:pPr algn="ctr"/>
              <a:r>
                <a:rPr lang="ja-JP" altLang="en-US" sz="1200" b="0"/>
                <a:t>総合評価・アクセスログ分析</a:t>
              </a:r>
              <a:endParaRPr lang="en-US" altLang="ja-JP" sz="1200" b="0"/>
            </a:p>
          </p:txBody>
        </p:sp>
        <p:sp>
          <p:nvSpPr>
            <p:cNvPr id="2077" name="Freeform 32"/>
            <p:cNvSpPr>
              <a:spLocks/>
            </p:cNvSpPr>
            <p:nvPr/>
          </p:nvSpPr>
          <p:spPr bwMode="auto">
            <a:xfrm>
              <a:off x="1978" y="1305"/>
              <a:ext cx="824" cy="628"/>
            </a:xfrm>
            <a:custGeom>
              <a:avLst/>
              <a:gdLst>
                <a:gd name="T0" fmla="*/ 19299 w 3249"/>
                <a:gd name="T1" fmla="*/ 1222374 h 454"/>
                <a:gd name="T2" fmla="*/ 385100 w 3249"/>
                <a:gd name="T3" fmla="*/ 317710 h 454"/>
                <a:gd name="T4" fmla="*/ 1425044 w 3249"/>
                <a:gd name="T5" fmla="*/ 0 h 454"/>
                <a:gd name="T6" fmla="*/ 0 60000 65536"/>
                <a:gd name="T7" fmla="*/ 0 60000 65536"/>
                <a:gd name="T8" fmla="*/ 0 60000 65536"/>
                <a:gd name="T9" fmla="*/ 0 w 3249"/>
                <a:gd name="T10" fmla="*/ 0 h 454"/>
                <a:gd name="T11" fmla="*/ 3249 w 3249"/>
                <a:gd name="T12" fmla="*/ 454 h 454"/>
              </a:gdLst>
              <a:ahLst/>
              <a:cxnLst>
                <a:cxn ang="T6">
                  <a:pos x="T0" y="T1"/>
                </a:cxn>
                <a:cxn ang="T7">
                  <a:pos x="T2" y="T3"/>
                </a:cxn>
                <a:cxn ang="T8">
                  <a:pos x="T4" y="T5"/>
                </a:cxn>
              </a:cxnLst>
              <a:rect l="T9" t="T10" r="T11" b="T12"/>
              <a:pathLst>
                <a:path w="3249" h="454">
                  <a:moveTo>
                    <a:pt x="44" y="454"/>
                  </a:moveTo>
                  <a:cubicBezTo>
                    <a:pt x="0" y="352"/>
                    <a:pt x="344" y="194"/>
                    <a:pt x="878" y="118"/>
                  </a:cubicBezTo>
                  <a:cubicBezTo>
                    <a:pt x="1412" y="42"/>
                    <a:pt x="2451" y="8"/>
                    <a:pt x="3249" y="0"/>
                  </a:cubicBezTo>
                </a:path>
              </a:pathLst>
            </a:custGeom>
            <a:noFill/>
            <a:ln w="50800">
              <a:solidFill>
                <a:srgbClr val="FF99CC"/>
              </a:solidFill>
              <a:prstDash val="sysDash"/>
              <a:round/>
              <a:headEnd/>
              <a:tailEnd type="triangle" w="med" len="med"/>
            </a:ln>
          </p:spPr>
          <p:txBody>
            <a:bodyPr/>
            <a:lstStyle/>
            <a:p>
              <a:endParaRPr lang="ja-JP" altLang="en-US" b="0"/>
            </a:p>
          </p:txBody>
        </p:sp>
        <p:sp>
          <p:nvSpPr>
            <p:cNvPr id="2078" name="Freeform 32"/>
            <p:cNvSpPr>
              <a:spLocks/>
            </p:cNvSpPr>
            <p:nvPr/>
          </p:nvSpPr>
          <p:spPr bwMode="auto">
            <a:xfrm>
              <a:off x="1996" y="2410"/>
              <a:ext cx="41" cy="220"/>
            </a:xfrm>
            <a:custGeom>
              <a:avLst/>
              <a:gdLst>
                <a:gd name="T0" fmla="*/ 0 w 762"/>
                <a:gd name="T1" fmla="*/ 0 h 209"/>
                <a:gd name="T2" fmla="*/ 17062 w 762"/>
                <a:gd name="T3" fmla="*/ 180475 h 209"/>
                <a:gd name="T4" fmla="*/ 71437 w 762"/>
                <a:gd name="T5" fmla="*/ 428627 h 209"/>
                <a:gd name="T6" fmla="*/ 0 60000 65536"/>
                <a:gd name="T7" fmla="*/ 0 60000 65536"/>
                <a:gd name="T8" fmla="*/ 0 60000 65536"/>
                <a:gd name="T9" fmla="*/ 0 w 762"/>
                <a:gd name="T10" fmla="*/ 0 h 209"/>
                <a:gd name="T11" fmla="*/ 762 w 762"/>
                <a:gd name="T12" fmla="*/ 209 h 209"/>
              </a:gdLst>
              <a:ahLst/>
              <a:cxnLst>
                <a:cxn ang="T6">
                  <a:pos x="T0" y="T1"/>
                </a:cxn>
                <a:cxn ang="T7">
                  <a:pos x="T2" y="T3"/>
                </a:cxn>
                <a:cxn ang="T8">
                  <a:pos x="T4" y="T5"/>
                </a:cxn>
              </a:cxnLst>
              <a:rect l="T9" t="T10" r="T11" b="T12"/>
              <a:pathLst>
                <a:path w="762" h="209">
                  <a:moveTo>
                    <a:pt x="0" y="0"/>
                  </a:moveTo>
                  <a:cubicBezTo>
                    <a:pt x="83" y="91"/>
                    <a:pt x="55" y="53"/>
                    <a:pt x="182" y="88"/>
                  </a:cubicBezTo>
                  <a:cubicBezTo>
                    <a:pt x="309" y="123"/>
                    <a:pt x="203" y="141"/>
                    <a:pt x="762" y="209"/>
                  </a:cubicBezTo>
                </a:path>
              </a:pathLst>
            </a:custGeom>
            <a:noFill/>
            <a:ln w="50800">
              <a:solidFill>
                <a:srgbClr val="FF99CC"/>
              </a:solidFill>
              <a:prstDash val="sysDash"/>
              <a:round/>
              <a:headEnd/>
              <a:tailEnd type="triangle" w="med" len="med"/>
            </a:ln>
          </p:spPr>
          <p:txBody>
            <a:bodyPr/>
            <a:lstStyle/>
            <a:p>
              <a:endParaRPr lang="ja-JP" altLang="en-US" b="0"/>
            </a:p>
          </p:txBody>
        </p:sp>
        <p:sp>
          <p:nvSpPr>
            <p:cNvPr id="2079" name="Freeform 32"/>
            <p:cNvSpPr>
              <a:spLocks/>
            </p:cNvSpPr>
            <p:nvPr/>
          </p:nvSpPr>
          <p:spPr bwMode="auto">
            <a:xfrm>
              <a:off x="2491" y="2410"/>
              <a:ext cx="526" cy="366"/>
            </a:xfrm>
            <a:custGeom>
              <a:avLst/>
              <a:gdLst>
                <a:gd name="T0" fmla="*/ 0 w 3205"/>
                <a:gd name="T1" fmla="*/ 703888 h 379"/>
                <a:gd name="T2" fmla="*/ 606358 w 3205"/>
                <a:gd name="T3" fmla="*/ 521329 h 379"/>
                <a:gd name="T4" fmla="*/ 909395 w 3205"/>
                <a:gd name="T5" fmla="*/ 0 h 379"/>
                <a:gd name="T6" fmla="*/ 0 60000 65536"/>
                <a:gd name="T7" fmla="*/ 0 60000 65536"/>
                <a:gd name="T8" fmla="*/ 0 60000 65536"/>
                <a:gd name="T9" fmla="*/ 0 w 3205"/>
                <a:gd name="T10" fmla="*/ 0 h 379"/>
                <a:gd name="T11" fmla="*/ 3205 w 3205"/>
                <a:gd name="T12" fmla="*/ 379 h 379"/>
              </a:gdLst>
              <a:ahLst/>
              <a:cxnLst>
                <a:cxn ang="T6">
                  <a:pos x="T0" y="T1"/>
                </a:cxn>
                <a:cxn ang="T7">
                  <a:pos x="T2" y="T3"/>
                </a:cxn>
                <a:cxn ang="T8">
                  <a:pos x="T4" y="T5"/>
                </a:cxn>
              </a:cxnLst>
              <a:rect l="T9" t="T10" r="T11" b="T12"/>
              <a:pathLst>
                <a:path w="3205" h="379">
                  <a:moveTo>
                    <a:pt x="0" y="374"/>
                  </a:moveTo>
                  <a:cubicBezTo>
                    <a:pt x="721" y="379"/>
                    <a:pt x="1603" y="339"/>
                    <a:pt x="2137" y="277"/>
                  </a:cubicBezTo>
                  <a:cubicBezTo>
                    <a:pt x="2671" y="215"/>
                    <a:pt x="2693" y="178"/>
                    <a:pt x="3205" y="0"/>
                  </a:cubicBezTo>
                </a:path>
              </a:pathLst>
            </a:custGeom>
            <a:noFill/>
            <a:ln w="50800">
              <a:solidFill>
                <a:srgbClr val="FF99CC"/>
              </a:solidFill>
              <a:round/>
              <a:headEnd/>
              <a:tailEnd type="triangle" w="med" len="med"/>
            </a:ln>
          </p:spPr>
          <p:txBody>
            <a:bodyPr/>
            <a:lstStyle/>
            <a:p>
              <a:endParaRPr lang="ja-JP" altLang="en-US" b="0"/>
            </a:p>
          </p:txBody>
        </p:sp>
        <p:sp>
          <p:nvSpPr>
            <p:cNvPr id="2083" name="Rectangle 20"/>
            <p:cNvSpPr>
              <a:spLocks noChangeArrowheads="1"/>
            </p:cNvSpPr>
            <p:nvPr/>
          </p:nvSpPr>
          <p:spPr bwMode="auto">
            <a:xfrm>
              <a:off x="2161" y="354"/>
              <a:ext cx="2271" cy="184"/>
            </a:xfrm>
            <a:prstGeom prst="rect">
              <a:avLst/>
            </a:prstGeom>
            <a:solidFill>
              <a:srgbClr val="CCFFCC"/>
            </a:solidFill>
            <a:ln w="9525">
              <a:solidFill>
                <a:schemeClr val="tx1"/>
              </a:solidFill>
              <a:miter lim="800000"/>
              <a:headEnd/>
              <a:tailEnd/>
            </a:ln>
          </p:spPr>
          <p:txBody>
            <a:bodyPr wrap="none" anchor="ctr"/>
            <a:lstStyle/>
            <a:p>
              <a:pPr algn="ctr"/>
              <a:r>
                <a:rPr lang="ja-JP" altLang="en-US" sz="1200" b="0" dirty="0"/>
                <a:t>技術・製品開発及び適用動向調査</a:t>
              </a:r>
            </a:p>
          </p:txBody>
        </p:sp>
        <p:sp>
          <p:nvSpPr>
            <p:cNvPr id="2084" name="Rectangle 20"/>
            <p:cNvSpPr>
              <a:spLocks noChangeArrowheads="1"/>
            </p:cNvSpPr>
            <p:nvPr/>
          </p:nvSpPr>
          <p:spPr bwMode="auto">
            <a:xfrm>
              <a:off x="2160" y="708"/>
              <a:ext cx="1574" cy="159"/>
            </a:xfrm>
            <a:prstGeom prst="rect">
              <a:avLst/>
            </a:prstGeom>
            <a:solidFill>
              <a:srgbClr val="CCFFCC"/>
            </a:solidFill>
            <a:ln w="9525">
              <a:solidFill>
                <a:schemeClr val="tx1"/>
              </a:solidFill>
              <a:miter lim="800000"/>
              <a:headEnd/>
              <a:tailEnd/>
            </a:ln>
          </p:spPr>
          <p:txBody>
            <a:bodyPr wrap="none" anchor="ctr"/>
            <a:lstStyle/>
            <a:p>
              <a:pPr algn="ctr"/>
              <a:r>
                <a:rPr lang="ja-JP" altLang="en-US" sz="1200" b="0" dirty="0"/>
                <a:t>利用者ニーズ</a:t>
              </a:r>
              <a:r>
                <a:rPr lang="ja-JP" altLang="en-US" sz="1200" b="0" dirty="0" smtClean="0"/>
                <a:t>調査</a:t>
              </a:r>
              <a:endParaRPr lang="en-US" altLang="ja-JP" sz="1200" b="0" dirty="0"/>
            </a:p>
          </p:txBody>
        </p:sp>
        <p:sp>
          <p:nvSpPr>
            <p:cNvPr id="2089" name="Rectangle 41"/>
            <p:cNvSpPr>
              <a:spLocks noChangeArrowheads="1"/>
            </p:cNvSpPr>
            <p:nvPr/>
          </p:nvSpPr>
          <p:spPr bwMode="auto">
            <a:xfrm>
              <a:off x="3645" y="3838"/>
              <a:ext cx="1820" cy="363"/>
            </a:xfrm>
            <a:prstGeom prst="rect">
              <a:avLst/>
            </a:prstGeom>
            <a:solidFill>
              <a:srgbClr val="FF0000"/>
            </a:solidFill>
            <a:ln w="9525">
              <a:noFill/>
              <a:miter lim="800000"/>
              <a:headEnd/>
              <a:tailEnd/>
            </a:ln>
            <a:effectLst/>
          </p:spPr>
          <p:txBody>
            <a:bodyPr wrap="none" anchor="ctr"/>
            <a:lstStyle/>
            <a:p>
              <a:endParaRPr lang="ja-JP" altLang="en-US" b="0"/>
            </a:p>
          </p:txBody>
        </p:sp>
        <p:sp>
          <p:nvSpPr>
            <p:cNvPr id="2090" name="AutoShape 42"/>
            <p:cNvSpPr>
              <a:spLocks noChangeArrowheads="1"/>
            </p:cNvSpPr>
            <p:nvPr/>
          </p:nvSpPr>
          <p:spPr bwMode="auto">
            <a:xfrm rot="5400000">
              <a:off x="5270" y="3830"/>
              <a:ext cx="572" cy="408"/>
            </a:xfrm>
            <a:prstGeom prst="triangle">
              <a:avLst>
                <a:gd name="adj" fmla="val 50000"/>
              </a:avLst>
            </a:prstGeom>
            <a:solidFill>
              <a:srgbClr val="FF0000"/>
            </a:solidFill>
            <a:ln w="9525">
              <a:noFill/>
              <a:miter lim="800000"/>
              <a:headEnd/>
              <a:tailEnd/>
            </a:ln>
            <a:effectLst/>
          </p:spPr>
          <p:txBody>
            <a:bodyPr wrap="none" anchor="ctr"/>
            <a:lstStyle/>
            <a:p>
              <a:endParaRPr lang="ja-JP" altLang="en-US" b="0"/>
            </a:p>
          </p:txBody>
        </p:sp>
        <p:sp>
          <p:nvSpPr>
            <p:cNvPr id="2093" name="Rectangle 45"/>
            <p:cNvSpPr>
              <a:spLocks noChangeArrowheads="1"/>
            </p:cNvSpPr>
            <p:nvPr/>
          </p:nvSpPr>
          <p:spPr bwMode="auto">
            <a:xfrm>
              <a:off x="3742" y="3884"/>
              <a:ext cx="1769" cy="272"/>
            </a:xfrm>
            <a:prstGeom prst="rect">
              <a:avLst/>
            </a:prstGeom>
            <a:solidFill>
              <a:schemeClr val="bg1"/>
            </a:solidFill>
            <a:ln w="9525">
              <a:noFill/>
              <a:miter lim="800000"/>
              <a:headEnd/>
              <a:tailEnd/>
            </a:ln>
            <a:effectLst/>
          </p:spPr>
          <p:txBody>
            <a:bodyPr wrap="none" anchor="ctr"/>
            <a:lstStyle/>
            <a:p>
              <a:r>
                <a:rPr lang="ja-JP" altLang="en-US" sz="1400" b="0" dirty="0" smtClean="0"/>
                <a:t>テストベッド、基本機能</a:t>
              </a:r>
              <a:endParaRPr lang="en-US" altLang="ja-JP" sz="1400" b="0" dirty="0" smtClean="0"/>
            </a:p>
            <a:p>
              <a:pPr algn="ctr"/>
              <a:r>
                <a:rPr lang="ja-JP" altLang="en-US" sz="1400" b="0" dirty="0" smtClean="0"/>
                <a:t>構築</a:t>
              </a:r>
              <a:endParaRPr lang="ja-JP" altLang="en-US" sz="1400" b="0" dirty="0"/>
            </a:p>
          </p:txBody>
        </p:sp>
        <p:sp>
          <p:nvSpPr>
            <p:cNvPr id="2094" name="Line 46"/>
            <p:cNvSpPr>
              <a:spLocks noChangeShapeType="1"/>
            </p:cNvSpPr>
            <p:nvPr/>
          </p:nvSpPr>
          <p:spPr bwMode="auto">
            <a:xfrm>
              <a:off x="0" y="3521"/>
              <a:ext cx="5760" cy="0"/>
            </a:xfrm>
            <a:prstGeom prst="line">
              <a:avLst/>
            </a:prstGeom>
            <a:noFill/>
            <a:ln w="25400">
              <a:solidFill>
                <a:schemeClr val="tx1"/>
              </a:solidFill>
              <a:prstDash val="sysDot"/>
              <a:round/>
              <a:headEnd/>
              <a:tailEnd/>
            </a:ln>
            <a:effectLst/>
          </p:spPr>
          <p:txBody>
            <a:bodyPr/>
            <a:lstStyle/>
            <a:p>
              <a:endParaRPr lang="ja-JP" altLang="en-US" b="0"/>
            </a:p>
          </p:txBody>
        </p:sp>
        <p:sp>
          <p:nvSpPr>
            <p:cNvPr id="2101" name="AutoShape 53"/>
            <p:cNvSpPr>
              <a:spLocks noChangeArrowheads="1"/>
            </p:cNvSpPr>
            <p:nvPr/>
          </p:nvSpPr>
          <p:spPr bwMode="auto">
            <a:xfrm>
              <a:off x="113" y="659"/>
              <a:ext cx="272" cy="1727"/>
            </a:xfrm>
            <a:prstGeom prst="roundRect">
              <a:avLst>
                <a:gd name="adj" fmla="val 16667"/>
              </a:avLst>
            </a:prstGeom>
            <a:solidFill>
              <a:srgbClr val="FFFF00"/>
            </a:solidFill>
            <a:ln w="9525">
              <a:noFill/>
              <a:round/>
              <a:headEnd/>
              <a:tailEnd/>
            </a:ln>
            <a:effectLst/>
          </p:spPr>
          <p:txBody>
            <a:bodyPr vert="eaVert" wrap="none" anchor="ctr"/>
            <a:lstStyle/>
            <a:p>
              <a:pPr algn="ctr"/>
              <a:r>
                <a:rPr lang="ja-JP" altLang="en-US" sz="2000" b="0" dirty="0" smtClean="0"/>
                <a:t>正式システム</a:t>
              </a:r>
              <a:endParaRPr lang="ja-JP" altLang="en-US" sz="2000" b="0" dirty="0"/>
            </a:p>
          </p:txBody>
        </p:sp>
        <p:sp>
          <p:nvSpPr>
            <p:cNvPr id="2102" name="AutoShape 54"/>
            <p:cNvSpPr>
              <a:spLocks noChangeArrowheads="1"/>
            </p:cNvSpPr>
            <p:nvPr/>
          </p:nvSpPr>
          <p:spPr bwMode="auto">
            <a:xfrm>
              <a:off x="113" y="3612"/>
              <a:ext cx="272" cy="589"/>
            </a:xfrm>
            <a:prstGeom prst="roundRect">
              <a:avLst>
                <a:gd name="adj" fmla="val 16667"/>
              </a:avLst>
            </a:prstGeom>
            <a:solidFill>
              <a:srgbClr val="FFFF00"/>
            </a:solidFill>
            <a:ln w="9525">
              <a:noFill/>
              <a:round/>
              <a:headEnd/>
              <a:tailEnd/>
            </a:ln>
            <a:effectLst/>
          </p:spPr>
          <p:txBody>
            <a:bodyPr vert="eaVert" wrap="none" anchor="ctr"/>
            <a:lstStyle/>
            <a:p>
              <a:pPr algn="ctr"/>
              <a:r>
                <a:rPr lang="ja-JP" altLang="en-US" sz="1200" b="0"/>
                <a:t>プロトタイプ</a:t>
              </a:r>
            </a:p>
          </p:txBody>
        </p:sp>
      </p:grpSp>
      <p:sp>
        <p:nvSpPr>
          <p:cNvPr id="2104" name="Text Box 56"/>
          <p:cNvSpPr txBox="1">
            <a:spLocks noChangeArrowheads="1"/>
          </p:cNvSpPr>
          <p:nvPr/>
        </p:nvSpPr>
        <p:spPr bwMode="auto">
          <a:xfrm>
            <a:off x="714348" y="214290"/>
            <a:ext cx="7643866" cy="400110"/>
          </a:xfrm>
          <a:prstGeom prst="rect">
            <a:avLst/>
          </a:prstGeom>
          <a:noFill/>
          <a:ln w="9525">
            <a:noFill/>
            <a:miter lim="800000"/>
            <a:headEnd/>
            <a:tailEnd/>
          </a:ln>
          <a:effectLst/>
        </p:spPr>
        <p:txBody>
          <a:bodyPr wrap="square">
            <a:spAutoFit/>
          </a:bodyPr>
          <a:lstStyle/>
          <a:p>
            <a:pPr>
              <a:spcBef>
                <a:spcPct val="50000"/>
              </a:spcBef>
            </a:pPr>
            <a:r>
              <a:rPr lang="ja-JP" altLang="en-US" sz="2000" b="0" dirty="0"/>
              <a:t>サービス要件定義書・システム化要件定義書作成までの流れ</a:t>
            </a:r>
          </a:p>
        </p:txBody>
      </p:sp>
      <p:sp>
        <p:nvSpPr>
          <p:cNvPr id="53" name="Rectangle 5"/>
          <p:cNvSpPr>
            <a:spLocks noChangeArrowheads="1"/>
          </p:cNvSpPr>
          <p:nvPr/>
        </p:nvSpPr>
        <p:spPr bwMode="auto">
          <a:xfrm>
            <a:off x="3571868" y="6215082"/>
            <a:ext cx="1311275" cy="357190"/>
          </a:xfrm>
          <a:prstGeom prst="rect">
            <a:avLst/>
          </a:prstGeom>
          <a:solidFill>
            <a:schemeClr val="accent1"/>
          </a:solidFill>
          <a:ln w="25400">
            <a:solidFill>
              <a:schemeClr val="tx1"/>
            </a:solidFill>
            <a:miter lim="800000"/>
            <a:headEnd/>
            <a:tailEnd/>
          </a:ln>
        </p:spPr>
        <p:txBody>
          <a:bodyPr wrap="none" anchor="ctr"/>
          <a:lstStyle/>
          <a:p>
            <a:pPr algn="ctr"/>
            <a:r>
              <a:rPr lang="ja-JP" altLang="en-US" sz="1100" b="0" dirty="0" smtClean="0"/>
              <a:t>プロトタイプ</a:t>
            </a:r>
            <a:endParaRPr lang="en-US" altLang="ja-JP" sz="1100" b="0" dirty="0" smtClean="0"/>
          </a:p>
          <a:p>
            <a:pPr algn="ctr"/>
            <a:r>
              <a:rPr lang="ja-JP" altLang="en-US" sz="1100" b="0" dirty="0" smtClean="0"/>
              <a:t>仕様書</a:t>
            </a:r>
            <a:endParaRPr lang="en-US" altLang="ja-JP" sz="1100" b="0" dirty="0"/>
          </a:p>
        </p:txBody>
      </p:sp>
      <p:sp>
        <p:nvSpPr>
          <p:cNvPr id="55" name="Rectangle 20"/>
          <p:cNvSpPr>
            <a:spLocks noChangeArrowheads="1"/>
          </p:cNvSpPr>
          <p:nvPr/>
        </p:nvSpPr>
        <p:spPr bwMode="auto">
          <a:xfrm>
            <a:off x="3428992" y="1428737"/>
            <a:ext cx="2498725" cy="214314"/>
          </a:xfrm>
          <a:prstGeom prst="rect">
            <a:avLst/>
          </a:prstGeom>
          <a:solidFill>
            <a:srgbClr val="CCFFCC"/>
          </a:solidFill>
          <a:ln w="9525">
            <a:solidFill>
              <a:schemeClr val="tx1"/>
            </a:solidFill>
            <a:miter lim="800000"/>
            <a:headEnd/>
            <a:tailEnd/>
          </a:ln>
        </p:spPr>
        <p:txBody>
          <a:bodyPr wrap="none" anchor="ctr"/>
          <a:lstStyle/>
          <a:p>
            <a:pPr algn="ctr"/>
            <a:r>
              <a:rPr lang="ja-JP" altLang="en-US" sz="1200" b="0" dirty="0" smtClean="0"/>
              <a:t>外部</a:t>
            </a:r>
            <a:r>
              <a:rPr lang="ja-JP" altLang="en-US" sz="1200" b="0" dirty="0"/>
              <a:t>サービス動向調査</a:t>
            </a:r>
          </a:p>
        </p:txBody>
      </p:sp>
      <p:sp>
        <p:nvSpPr>
          <p:cNvPr id="56" name="AutoShape 73"/>
          <p:cNvSpPr>
            <a:spLocks noChangeArrowheads="1"/>
          </p:cNvSpPr>
          <p:nvPr/>
        </p:nvSpPr>
        <p:spPr bwMode="auto">
          <a:xfrm>
            <a:off x="1142976" y="1214422"/>
            <a:ext cx="2071702" cy="428628"/>
          </a:xfrm>
          <a:prstGeom prst="wedgeEllipseCallout">
            <a:avLst>
              <a:gd name="adj1" fmla="val 57418"/>
              <a:gd name="adj2" fmla="val 60708"/>
            </a:avLst>
          </a:prstGeom>
          <a:noFill/>
          <a:ln w="38100" algn="ctr">
            <a:solidFill>
              <a:srgbClr val="00B050"/>
            </a:solidFill>
            <a:miter lim="800000"/>
            <a:headEnd/>
            <a:tailEnd/>
          </a:ln>
          <a:effectLst>
            <a:outerShdw dist="107763" dir="2700000" algn="ctr" rotWithShape="0">
              <a:schemeClr val="bg2">
                <a:alpha val="50000"/>
              </a:schemeClr>
            </a:outerShdw>
          </a:effectLst>
        </p:spPr>
        <p:txBody>
          <a:bodyPr anchor="ctr"/>
          <a:lstStyle/>
          <a:p>
            <a:pPr>
              <a:defRPr/>
            </a:pPr>
            <a:r>
              <a:rPr lang="ja-JP" altLang="en-US" sz="1050" b="0" dirty="0" smtClean="0">
                <a:solidFill>
                  <a:srgbClr val="00B050"/>
                </a:solidFill>
              </a:rPr>
              <a:t>フォーカスグループインタビュー</a:t>
            </a:r>
            <a:endParaRPr lang="ja-JP" altLang="en-US" sz="1050" b="0" dirty="0">
              <a:solidFill>
                <a:srgbClr val="00B050"/>
              </a:solidFill>
            </a:endParaRPr>
          </a:p>
        </p:txBody>
      </p:sp>
      <p:sp>
        <p:nvSpPr>
          <p:cNvPr id="57" name="AutoShape 73"/>
          <p:cNvSpPr>
            <a:spLocks noChangeArrowheads="1"/>
          </p:cNvSpPr>
          <p:nvPr/>
        </p:nvSpPr>
        <p:spPr bwMode="auto">
          <a:xfrm>
            <a:off x="1428728" y="6000768"/>
            <a:ext cx="2071702" cy="428628"/>
          </a:xfrm>
          <a:prstGeom prst="wedgeEllipseCallout">
            <a:avLst>
              <a:gd name="adj1" fmla="val 49602"/>
              <a:gd name="adj2" fmla="val 69597"/>
            </a:avLst>
          </a:prstGeom>
          <a:noFill/>
          <a:ln w="38100" algn="ctr">
            <a:solidFill>
              <a:srgbClr val="00B050"/>
            </a:solidFill>
            <a:miter lim="800000"/>
            <a:headEnd/>
            <a:tailEnd/>
          </a:ln>
          <a:effectLst>
            <a:outerShdw dist="107763" dir="2700000" algn="ctr" rotWithShape="0">
              <a:schemeClr val="bg2">
                <a:alpha val="50000"/>
              </a:schemeClr>
            </a:outerShdw>
          </a:effectLst>
        </p:spPr>
        <p:txBody>
          <a:bodyPr anchor="ctr"/>
          <a:lstStyle/>
          <a:p>
            <a:pPr>
              <a:defRPr/>
            </a:pPr>
            <a:r>
              <a:rPr lang="ja-JP" altLang="en-US" sz="1200" b="0" dirty="0" smtClean="0">
                <a:solidFill>
                  <a:srgbClr val="00B050"/>
                </a:solidFill>
              </a:rPr>
              <a:t>有識者検討会</a:t>
            </a:r>
            <a:endParaRPr lang="ja-JP" altLang="en-US" sz="1200" b="0" dirty="0">
              <a:solidFill>
                <a:srgbClr val="00B050"/>
              </a:solidFill>
            </a:endParaRPr>
          </a:p>
        </p:txBody>
      </p:sp>
      <p:sp>
        <p:nvSpPr>
          <p:cNvPr id="58" name="AutoShape 73"/>
          <p:cNvSpPr>
            <a:spLocks noChangeArrowheads="1"/>
          </p:cNvSpPr>
          <p:nvPr/>
        </p:nvSpPr>
        <p:spPr bwMode="auto">
          <a:xfrm>
            <a:off x="1142976" y="1643050"/>
            <a:ext cx="2071702" cy="428628"/>
          </a:xfrm>
          <a:prstGeom prst="wedgeEllipseCallout">
            <a:avLst>
              <a:gd name="adj1" fmla="val 60177"/>
              <a:gd name="adj2" fmla="val -17069"/>
            </a:avLst>
          </a:prstGeom>
          <a:noFill/>
          <a:ln w="38100" algn="ctr">
            <a:solidFill>
              <a:srgbClr val="00B050"/>
            </a:solidFill>
            <a:miter lim="800000"/>
            <a:headEnd/>
            <a:tailEnd/>
          </a:ln>
          <a:effectLst>
            <a:outerShdw dist="107763" dir="2700000" algn="ctr" rotWithShape="0">
              <a:schemeClr val="bg2">
                <a:alpha val="50000"/>
              </a:schemeClr>
            </a:outerShdw>
          </a:effectLst>
        </p:spPr>
        <p:txBody>
          <a:bodyPr anchor="ctr"/>
          <a:lstStyle/>
          <a:p>
            <a:pPr>
              <a:defRPr/>
            </a:pPr>
            <a:r>
              <a:rPr lang="ja-JP" altLang="en-US" sz="1050" b="0" dirty="0" smtClean="0">
                <a:solidFill>
                  <a:srgbClr val="00B050"/>
                </a:solidFill>
              </a:rPr>
              <a:t>一般ユーザアンケート調査</a:t>
            </a:r>
            <a:endParaRPr lang="ja-JP" altLang="en-US" sz="1050" b="0" dirty="0">
              <a:solidFill>
                <a:srgbClr val="00B050"/>
              </a:solidFill>
            </a:endParaRPr>
          </a:p>
        </p:txBody>
      </p:sp>
      <p:sp>
        <p:nvSpPr>
          <p:cNvPr id="59" name="フローチャート : 書類 58"/>
          <p:cNvSpPr/>
          <p:nvPr/>
        </p:nvSpPr>
        <p:spPr>
          <a:xfrm>
            <a:off x="1285852" y="3571876"/>
            <a:ext cx="714380" cy="500066"/>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0" dirty="0" smtClean="0">
                <a:solidFill>
                  <a:schemeClr val="tx1"/>
                </a:solidFill>
                <a:latin typeface="HG丸ｺﾞｼｯｸM-PRO" pitchFamily="50" charset="-128"/>
                <a:ea typeface="HG丸ｺﾞｼｯｸM-PRO" pitchFamily="50" charset="-128"/>
              </a:rPr>
              <a:t>各種実施計画書</a:t>
            </a:r>
            <a:endParaRPr lang="en-US" altLang="ja-JP" b="0" dirty="0" smtClean="0">
              <a:solidFill>
                <a:schemeClr val="tx1"/>
              </a:solidFill>
              <a:latin typeface="HG丸ｺﾞｼｯｸM-PRO" pitchFamily="50" charset="-128"/>
              <a:ea typeface="HG丸ｺﾞｼｯｸM-PRO" pitchFamily="50" charset="-128"/>
            </a:endParaRPr>
          </a:p>
        </p:txBody>
      </p:sp>
      <p:sp>
        <p:nvSpPr>
          <p:cNvPr id="63" name="フローチャート : 書類 62"/>
          <p:cNvSpPr/>
          <p:nvPr/>
        </p:nvSpPr>
        <p:spPr>
          <a:xfrm>
            <a:off x="928662" y="2786058"/>
            <a:ext cx="857224" cy="35719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0" dirty="0" smtClean="0">
                <a:solidFill>
                  <a:schemeClr val="tx1"/>
                </a:solidFill>
                <a:latin typeface="HG丸ｺﾞｼｯｸM-PRO" pitchFamily="50" charset="-128"/>
                <a:ea typeface="HG丸ｺﾞｼｯｸM-PRO" pitchFamily="50" charset="-128"/>
              </a:rPr>
              <a:t>長尾ビジョン</a:t>
            </a:r>
            <a:endParaRPr lang="en-US" altLang="ja-JP" b="0" dirty="0" smtClean="0">
              <a:solidFill>
                <a:schemeClr val="tx1"/>
              </a:solidFill>
              <a:latin typeface="HG丸ｺﾞｼｯｸM-PRO" pitchFamily="50" charset="-128"/>
              <a:ea typeface="HG丸ｺﾞｼｯｸM-PRO" pitchFamily="50" charset="-128"/>
            </a:endParaRPr>
          </a:p>
        </p:txBody>
      </p:sp>
      <p:sp>
        <p:nvSpPr>
          <p:cNvPr id="64" name="Line 29"/>
          <p:cNvSpPr>
            <a:spLocks noChangeShapeType="1"/>
          </p:cNvSpPr>
          <p:nvPr/>
        </p:nvSpPr>
        <p:spPr bwMode="auto">
          <a:xfrm>
            <a:off x="1285852" y="3143248"/>
            <a:ext cx="357191" cy="428628"/>
          </a:xfrm>
          <a:prstGeom prst="line">
            <a:avLst/>
          </a:prstGeom>
          <a:noFill/>
          <a:ln w="127000">
            <a:solidFill>
              <a:srgbClr val="FF9900"/>
            </a:solidFill>
            <a:round/>
            <a:headEnd/>
            <a:tailEnd type="triangle" w="med" len="med"/>
          </a:ln>
        </p:spPr>
        <p:txBody>
          <a:bodyPr/>
          <a:lstStyle/>
          <a:p>
            <a:endParaRPr lang="ja-JP" altLang="en-US" b="0"/>
          </a:p>
        </p:txBody>
      </p:sp>
      <p:sp>
        <p:nvSpPr>
          <p:cNvPr id="68" name="スライド番号プレースホルダ 67"/>
          <p:cNvSpPr>
            <a:spLocks noGrp="1"/>
          </p:cNvSpPr>
          <p:nvPr>
            <p:ph type="sldNum" sz="quarter" idx="15"/>
          </p:nvPr>
        </p:nvSpPr>
        <p:spPr/>
        <p:txBody>
          <a:bodyPr/>
          <a:lstStyle/>
          <a:p>
            <a:pPr>
              <a:defRPr/>
            </a:pPr>
            <a:fld id="{8F9B926E-BC0B-409E-8F4F-491A1AB00D14}" type="slidenum">
              <a:rPr lang="en-US" altLang="ja-JP" b="0" smtClean="0"/>
              <a:pPr>
                <a:defRPr/>
              </a:pPr>
              <a:t>30</a:t>
            </a:fld>
            <a:endParaRPr lang="en-US" altLang="ja-JP" b="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ChangeArrowheads="1"/>
          </p:cNvSpPr>
          <p:nvPr>
            <p:ph type="title"/>
          </p:nvPr>
        </p:nvSpPr>
        <p:spPr>
          <a:xfrm>
            <a:off x="457200" y="274638"/>
            <a:ext cx="7467600" cy="582594"/>
          </a:xfrm>
        </p:spPr>
        <p:txBody>
          <a:bodyPr/>
          <a:lstStyle/>
          <a:p>
            <a:pPr>
              <a:buFontTx/>
              <a:buNone/>
            </a:pPr>
            <a:r>
              <a:rPr lang="ja-JP" altLang="en-US" dirty="0" smtClean="0">
                <a:solidFill>
                  <a:schemeClr val="tx1"/>
                </a:solidFill>
                <a:latin typeface="HG丸ｺﾞｼｯｸM-PRO" pitchFamily="50" charset="-128"/>
                <a:ea typeface="HG丸ｺﾞｼｯｸM-PRO" pitchFamily="50" charset="-128"/>
              </a:rPr>
              <a:t>利用者</a:t>
            </a:r>
            <a:r>
              <a:rPr lang="ja-JP" altLang="en-US" dirty="0">
                <a:solidFill>
                  <a:schemeClr val="tx1"/>
                </a:solidFill>
                <a:latin typeface="HG丸ｺﾞｼｯｸM-PRO" pitchFamily="50" charset="-128"/>
                <a:ea typeface="HG丸ｺﾞｼｯｸM-PRO" pitchFamily="50" charset="-128"/>
              </a:rPr>
              <a:t>ニーズ</a:t>
            </a:r>
            <a:r>
              <a:rPr lang="ja-JP" altLang="en-US" dirty="0" smtClean="0">
                <a:solidFill>
                  <a:schemeClr val="tx1"/>
                </a:solidFill>
                <a:latin typeface="HG丸ｺﾞｼｯｸM-PRO" pitchFamily="50" charset="-128"/>
                <a:ea typeface="HG丸ｺﾞｼｯｸM-PRO" pitchFamily="50" charset="-128"/>
              </a:rPr>
              <a:t>調査</a:t>
            </a:r>
            <a:endParaRPr lang="ja-JP" altLang="en-US" dirty="0">
              <a:solidFill>
                <a:schemeClr val="tx1"/>
              </a:solidFill>
              <a:latin typeface="HG丸ｺﾞｼｯｸM-PRO" pitchFamily="50" charset="-128"/>
              <a:ea typeface="HG丸ｺﾞｼｯｸM-PRO" pitchFamily="50" charset="-128"/>
            </a:endParaRPr>
          </a:p>
        </p:txBody>
      </p:sp>
      <p:sp>
        <p:nvSpPr>
          <p:cNvPr id="777219" name="Rectangle 3"/>
          <p:cNvSpPr>
            <a:spLocks noGrp="1" noChangeArrowheads="1"/>
          </p:cNvSpPr>
          <p:nvPr>
            <p:ph type="body" idx="1"/>
          </p:nvPr>
        </p:nvSpPr>
        <p:spPr>
          <a:xfrm>
            <a:off x="428596" y="928670"/>
            <a:ext cx="8286808" cy="5214974"/>
          </a:xfrm>
        </p:spPr>
        <p:style>
          <a:lnRef idx="2">
            <a:schemeClr val="accent1"/>
          </a:lnRef>
          <a:fillRef idx="1">
            <a:schemeClr val="lt1"/>
          </a:fillRef>
          <a:effectRef idx="0">
            <a:schemeClr val="accent1"/>
          </a:effectRef>
          <a:fontRef idx="minor">
            <a:schemeClr val="dk1"/>
          </a:fontRef>
        </p:style>
        <p:txBody>
          <a:bodyPr>
            <a:noAutofit/>
          </a:bodyPr>
          <a:lstStyle/>
          <a:p>
            <a:pPr>
              <a:lnSpc>
                <a:spcPct val="90000"/>
              </a:lnSpc>
            </a:pPr>
            <a:r>
              <a:rPr lang="ja-JP" altLang="en-US" sz="1800" u="sng" dirty="0" smtClean="0">
                <a:latin typeface="HG丸ｺﾞｼｯｸM-PRO" pitchFamily="50" charset="-128"/>
                <a:ea typeface="HG丸ｺﾞｼｯｸM-PRO" pitchFamily="50" charset="-128"/>
              </a:rPr>
              <a:t>フォーカスグループ</a:t>
            </a:r>
            <a:r>
              <a:rPr lang="ja-JP" altLang="en-US" sz="1800" u="sng" dirty="0">
                <a:latin typeface="HG丸ｺﾞｼｯｸM-PRO" pitchFamily="50" charset="-128"/>
                <a:ea typeface="HG丸ｺﾞｼｯｸM-PRO" pitchFamily="50" charset="-128"/>
              </a:rPr>
              <a:t>・インタビュー調査</a:t>
            </a:r>
          </a:p>
          <a:p>
            <a:pPr lvl="1">
              <a:lnSpc>
                <a:spcPct val="90000"/>
              </a:lnSpc>
            </a:pPr>
            <a:r>
              <a:rPr lang="ja-JP" altLang="en-US" sz="1600" dirty="0">
                <a:latin typeface="HG丸ｺﾞｼｯｸM-PRO" pitchFamily="50" charset="-128"/>
                <a:ea typeface="HG丸ｺﾞｼｯｸM-PRO" pitchFamily="50" charset="-128"/>
              </a:rPr>
              <a:t>ねらい</a:t>
            </a:r>
          </a:p>
          <a:p>
            <a:pPr lvl="2">
              <a:lnSpc>
                <a:spcPct val="90000"/>
              </a:lnSpc>
            </a:pPr>
            <a:r>
              <a:rPr lang="ja-JP" altLang="en-US" sz="1600" dirty="0">
                <a:latin typeface="HG丸ｺﾞｼｯｸM-PRO" pitchFamily="50" charset="-128"/>
                <a:ea typeface="HG丸ｺﾞｼｯｸM-PRO" pitchFamily="50" charset="-128"/>
              </a:rPr>
              <a:t>主に先進的なユーザー</a:t>
            </a:r>
            <a:r>
              <a:rPr lang="en-US" altLang="ja-JP" sz="1600" dirty="0">
                <a:latin typeface="HG丸ｺﾞｼｯｸM-PRO" pitchFamily="50" charset="-128"/>
                <a:ea typeface="HG丸ｺﾞｼｯｸM-PRO" pitchFamily="50" charset="-128"/>
              </a:rPr>
              <a:t>/</a:t>
            </a:r>
            <a:r>
              <a:rPr lang="ja-JP" altLang="en-US" sz="1600" dirty="0">
                <a:latin typeface="HG丸ｺﾞｼｯｸM-PRO" pitchFamily="50" charset="-128"/>
                <a:ea typeface="HG丸ｺﾞｼｯｸM-PRO" pitchFamily="50" charset="-128"/>
              </a:rPr>
              <a:t>有識者を対象に次期情報探索システムの必要機能を明らかにする。</a:t>
            </a:r>
          </a:p>
          <a:p>
            <a:pPr lvl="1">
              <a:lnSpc>
                <a:spcPct val="90000"/>
              </a:lnSpc>
            </a:pPr>
            <a:r>
              <a:rPr lang="ja-JP" altLang="en-US" sz="1600" dirty="0">
                <a:latin typeface="HG丸ｺﾞｼｯｸM-PRO" pitchFamily="50" charset="-128"/>
                <a:ea typeface="HG丸ｺﾞｼｯｸM-PRO" pitchFamily="50" charset="-128"/>
              </a:rPr>
              <a:t>対象</a:t>
            </a:r>
          </a:p>
          <a:p>
            <a:pPr lvl="2">
              <a:lnSpc>
                <a:spcPct val="90000"/>
              </a:lnSpc>
            </a:pPr>
            <a:r>
              <a:rPr lang="ja-JP" altLang="en-US" sz="1600" dirty="0">
                <a:latin typeface="HG丸ｺﾞｼｯｸM-PRO" pitchFamily="50" charset="-128"/>
                <a:ea typeface="HG丸ｺﾞｼｯｸM-PRO" pitchFamily="50" charset="-128"/>
              </a:rPr>
              <a:t>既存の図書館の概念に縛られない広い意見を収集できるようにする。</a:t>
            </a:r>
          </a:p>
          <a:p>
            <a:pPr lvl="2">
              <a:lnSpc>
                <a:spcPct val="90000"/>
              </a:lnSpc>
            </a:pPr>
            <a:r>
              <a:rPr lang="en-US" altLang="ja-JP" sz="1600" dirty="0">
                <a:latin typeface="HG丸ｺﾞｼｯｸM-PRO" pitchFamily="50" charset="-128"/>
                <a:ea typeface="HG丸ｺﾞｼｯｸM-PRO" pitchFamily="50" charset="-128"/>
              </a:rPr>
              <a:t>IT</a:t>
            </a:r>
            <a:r>
              <a:rPr lang="ja-JP" altLang="en-US" sz="1600" dirty="0">
                <a:latin typeface="HG丸ｺﾞｼｯｸM-PRO" pitchFamily="50" charset="-128"/>
                <a:ea typeface="HG丸ｺﾞｼｯｸM-PRO" pitchFamily="50" charset="-128"/>
              </a:rPr>
              <a:t>技術者、情報サービスの専門家、図書館・情報学の専門家、図書館員（大学、公共、専門）、</a:t>
            </a:r>
            <a:r>
              <a:rPr lang="en-US" altLang="ja-JP" sz="1600" dirty="0">
                <a:latin typeface="HG丸ｺﾞｼｯｸM-PRO" pitchFamily="50" charset="-128"/>
                <a:ea typeface="HG丸ｺﾞｼｯｸM-PRO" pitchFamily="50" charset="-128"/>
              </a:rPr>
              <a:t>Web</a:t>
            </a:r>
            <a:r>
              <a:rPr lang="ja-JP" altLang="en-US" sz="1600" dirty="0">
                <a:latin typeface="HG丸ｺﾞｼｯｸM-PRO" pitchFamily="50" charset="-128"/>
                <a:ea typeface="HG丸ｺﾞｼｯｸM-PRO" pitchFamily="50" charset="-128"/>
              </a:rPr>
              <a:t>アクティブユーザ、出版、編集、図書販売等、図書館利用ネットアクティブユーザ</a:t>
            </a:r>
            <a:r>
              <a:rPr lang="ja-JP" altLang="en-US" sz="1600" dirty="0" smtClean="0">
                <a:latin typeface="HG丸ｺﾞｼｯｸM-PRO" pitchFamily="50" charset="-128"/>
                <a:ea typeface="HG丸ｺﾞｼｯｸM-PRO" pitchFamily="50" charset="-128"/>
              </a:rPr>
              <a:t>等</a:t>
            </a:r>
            <a:endParaRPr lang="ja-JP" altLang="en-US" sz="1100" dirty="0">
              <a:latin typeface="HG丸ｺﾞｼｯｸM-PRO" pitchFamily="50" charset="-128"/>
              <a:ea typeface="HG丸ｺﾞｼｯｸM-PRO" pitchFamily="50" charset="-128"/>
            </a:endParaRPr>
          </a:p>
          <a:p>
            <a:pPr>
              <a:lnSpc>
                <a:spcPct val="90000"/>
              </a:lnSpc>
            </a:pPr>
            <a:r>
              <a:rPr lang="ja-JP" altLang="en-US" sz="1800" u="sng" dirty="0">
                <a:latin typeface="HG丸ｺﾞｼｯｸM-PRO" pitchFamily="50" charset="-128"/>
                <a:ea typeface="HG丸ｺﾞｼｯｸM-PRO" pitchFamily="50" charset="-128"/>
              </a:rPr>
              <a:t>一般ユーザアンケート調査</a:t>
            </a:r>
          </a:p>
          <a:p>
            <a:pPr lvl="1">
              <a:lnSpc>
                <a:spcPct val="90000"/>
              </a:lnSpc>
            </a:pPr>
            <a:r>
              <a:rPr lang="ja-JP" altLang="en-US" sz="1600" dirty="0">
                <a:latin typeface="HG丸ｺﾞｼｯｸM-PRO" pitchFamily="50" charset="-128"/>
                <a:ea typeface="HG丸ｺﾞｼｯｸM-PRO" pitchFamily="50" charset="-128"/>
              </a:rPr>
              <a:t>ねらい</a:t>
            </a:r>
          </a:p>
          <a:p>
            <a:pPr lvl="2">
              <a:lnSpc>
                <a:spcPct val="90000"/>
              </a:lnSpc>
            </a:pPr>
            <a:r>
              <a:rPr lang="ja-JP" altLang="en-US" sz="1600" dirty="0">
                <a:latin typeface="HG丸ｺﾞｼｯｸM-PRO" pitchFamily="50" charset="-128"/>
                <a:ea typeface="HG丸ｺﾞｼｯｸM-PRO" pitchFamily="50" charset="-128"/>
              </a:rPr>
              <a:t>先進的なユーザを対象と</a:t>
            </a:r>
            <a:r>
              <a:rPr lang="ja-JP" altLang="en-US" sz="1600" dirty="0" smtClean="0">
                <a:latin typeface="HG丸ｺﾞｼｯｸM-PRO" pitchFamily="50" charset="-128"/>
                <a:ea typeface="HG丸ｺﾞｼｯｸM-PRO" pitchFamily="50" charset="-128"/>
              </a:rPr>
              <a:t>したフォーカスグループインタビュー</a:t>
            </a:r>
            <a:r>
              <a:rPr lang="ja-JP" altLang="en-US" sz="1600" dirty="0">
                <a:latin typeface="HG丸ｺﾞｼｯｸM-PRO" pitchFamily="50" charset="-128"/>
                <a:ea typeface="HG丸ｺﾞｼｯｸM-PRO" pitchFamily="50" charset="-128"/>
              </a:rPr>
              <a:t>では得られない一般利用者のニーズを得る</a:t>
            </a:r>
          </a:p>
          <a:p>
            <a:pPr lvl="1">
              <a:lnSpc>
                <a:spcPct val="90000"/>
              </a:lnSpc>
            </a:pPr>
            <a:r>
              <a:rPr lang="ja-JP" altLang="en-US" sz="1600" dirty="0" smtClean="0">
                <a:latin typeface="HG丸ｺﾞｼｯｸM-PRO" pitchFamily="50" charset="-128"/>
                <a:ea typeface="HG丸ｺﾞｼｯｸM-PRO" pitchFamily="50" charset="-128"/>
              </a:rPr>
              <a:t>方法</a:t>
            </a:r>
          </a:p>
          <a:p>
            <a:pPr lvl="2">
              <a:lnSpc>
                <a:spcPct val="90000"/>
              </a:lnSpc>
            </a:pPr>
            <a:r>
              <a:rPr lang="ja-JP" altLang="en-US" sz="1600" dirty="0" smtClean="0">
                <a:latin typeface="HG丸ｺﾞｼｯｸM-PRO" pitchFamily="50" charset="-128"/>
                <a:ea typeface="HG丸ｺﾞｼｯｸM-PRO" pitchFamily="50" charset="-128"/>
              </a:rPr>
              <a:t>ウェブアンケート</a:t>
            </a:r>
            <a:endParaRPr lang="ja-JP" altLang="en-US" sz="1600" dirty="0">
              <a:latin typeface="HG丸ｺﾞｼｯｸM-PRO" pitchFamily="50" charset="-128"/>
              <a:ea typeface="HG丸ｺﾞｼｯｸM-PRO" pitchFamily="50" charset="-128"/>
            </a:endParaRPr>
          </a:p>
          <a:p>
            <a:pPr lvl="1">
              <a:lnSpc>
                <a:spcPct val="90000"/>
              </a:lnSpc>
            </a:pPr>
            <a:r>
              <a:rPr lang="ja-JP" altLang="en-US" sz="1600" dirty="0" smtClean="0">
                <a:latin typeface="HG丸ｺﾞｼｯｸM-PRO" pitchFamily="50" charset="-128"/>
                <a:ea typeface="HG丸ｺﾞｼｯｸM-PRO" pitchFamily="50" charset="-128"/>
              </a:rPr>
              <a:t>対象</a:t>
            </a:r>
            <a:endParaRPr lang="ja-JP" altLang="en-US" sz="1100" dirty="0">
              <a:latin typeface="HG丸ｺﾞｼｯｸM-PRO" pitchFamily="50" charset="-128"/>
              <a:ea typeface="HG丸ｺﾞｼｯｸM-PRO" pitchFamily="50" charset="-128"/>
            </a:endParaRPr>
          </a:p>
          <a:p>
            <a:pPr lvl="2">
              <a:lnSpc>
                <a:spcPct val="90000"/>
              </a:lnSpc>
            </a:pPr>
            <a:r>
              <a:rPr lang="ja-JP" altLang="en-US" sz="1600" dirty="0" smtClean="0">
                <a:latin typeface="HG丸ｺﾞｼｯｸM-PRO" pitchFamily="50" charset="-128"/>
                <a:ea typeface="HG丸ｺﾞｼｯｸM-PRO" pitchFamily="50" charset="-128"/>
              </a:rPr>
              <a:t>大学</a:t>
            </a:r>
            <a:r>
              <a:rPr lang="ja-JP" altLang="en-US" sz="1600" dirty="0">
                <a:latin typeface="HG丸ｺﾞｼｯｸM-PRO" pitchFamily="50" charset="-128"/>
                <a:ea typeface="HG丸ｺﾞｼｯｸM-PRO" pitchFamily="50" charset="-128"/>
              </a:rPr>
              <a:t>研究者、学生、民間企業の調査部門・企画部門・研究開発</a:t>
            </a:r>
            <a:r>
              <a:rPr lang="ja-JP" altLang="en-US" sz="1600" dirty="0" smtClean="0">
                <a:latin typeface="HG丸ｺﾞｼｯｸM-PRO" pitchFamily="50" charset="-128"/>
                <a:ea typeface="HG丸ｺﾞｼｯｸM-PRO" pitchFamily="50" charset="-128"/>
              </a:rPr>
              <a:t>部門</a:t>
            </a:r>
            <a:endParaRPr lang="ja-JP" altLang="en-US" sz="1600" dirty="0">
              <a:latin typeface="HG丸ｺﾞｼｯｸM-PRO" pitchFamily="50" charset="-128"/>
              <a:ea typeface="HG丸ｺﾞｼｯｸM-PRO" pitchFamily="50" charset="-128"/>
            </a:endParaRPr>
          </a:p>
          <a:p>
            <a:pPr lvl="2">
              <a:lnSpc>
                <a:spcPct val="90000"/>
              </a:lnSpc>
            </a:pPr>
            <a:r>
              <a:rPr lang="ja-JP" altLang="en-US" sz="1600" dirty="0" smtClean="0">
                <a:latin typeface="HG丸ｺﾞｼｯｸM-PRO" pitchFamily="50" charset="-128"/>
                <a:ea typeface="HG丸ｺﾞｼｯｸM-PRO" pitchFamily="50" charset="-128"/>
              </a:rPr>
              <a:t>普通にインターネットで情報検索を利用しているユーザ。</a:t>
            </a:r>
            <a:endParaRPr lang="ja-JP" altLang="en-US" sz="1600" dirty="0">
              <a:latin typeface="HG丸ｺﾞｼｯｸM-PRO" pitchFamily="50" charset="-128"/>
              <a:ea typeface="HG丸ｺﾞｼｯｸM-PRO" pitchFamily="50" charset="-128"/>
            </a:endParaRPr>
          </a:p>
          <a:p>
            <a:pPr lvl="2">
              <a:lnSpc>
                <a:spcPct val="90000"/>
              </a:lnSpc>
            </a:pPr>
            <a:r>
              <a:rPr lang="ja-JP" altLang="en-US" sz="1600" dirty="0">
                <a:latin typeface="HG丸ｺﾞｼｯｸM-PRO" pitchFamily="50" charset="-128"/>
                <a:ea typeface="HG丸ｺﾞｼｯｸM-PRO" pitchFamily="50" charset="-128"/>
              </a:rPr>
              <a:t>いずれの場合も、国立国会図書館の利用経験は前提としない。</a:t>
            </a:r>
          </a:p>
        </p:txBody>
      </p:sp>
      <p:sp>
        <p:nvSpPr>
          <p:cNvPr id="6" name="スライド番号プレースホルダ 5"/>
          <p:cNvSpPr>
            <a:spLocks noGrp="1"/>
          </p:cNvSpPr>
          <p:nvPr>
            <p:ph type="sldNum" sz="quarter" idx="15"/>
          </p:nvPr>
        </p:nvSpPr>
        <p:spPr/>
        <p:txBody>
          <a:bodyPr/>
          <a:lstStyle/>
          <a:p>
            <a:pPr>
              <a:defRPr/>
            </a:pPr>
            <a:fld id="{8F9B926E-BC0B-409E-8F4F-491A1AB00D14}" type="slidenum">
              <a:rPr lang="en-US" altLang="ja-JP" smtClean="0"/>
              <a:pPr>
                <a:defRPr/>
              </a:pPr>
              <a:t>31</a:t>
            </a:fld>
            <a:endParaRPr lang="en-US" altLang="ja-JP"/>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a:xfrm>
            <a:off x="457200" y="274638"/>
            <a:ext cx="7467600" cy="582594"/>
          </a:xfrm>
        </p:spPr>
        <p:txBody>
          <a:bodyPr/>
          <a:lstStyle/>
          <a:p>
            <a:pPr>
              <a:buFontTx/>
              <a:buNone/>
            </a:pPr>
            <a:r>
              <a:rPr lang="ja-JP" altLang="en-US" dirty="0" smtClean="0">
                <a:latin typeface="HG丸ｺﾞｼｯｸM-PRO" pitchFamily="50" charset="-128"/>
                <a:ea typeface="HG丸ｺﾞｼｯｸM-PRO" pitchFamily="50" charset="-128"/>
              </a:rPr>
              <a:t>外部</a:t>
            </a:r>
            <a:r>
              <a:rPr lang="ja-JP" altLang="en-US" dirty="0">
                <a:latin typeface="HG丸ｺﾞｼｯｸM-PRO" pitchFamily="50" charset="-128"/>
                <a:ea typeface="HG丸ｺﾞｼｯｸM-PRO" pitchFamily="50" charset="-128"/>
              </a:rPr>
              <a:t>サービス動向</a:t>
            </a:r>
            <a:r>
              <a:rPr lang="ja-JP" altLang="en-US" dirty="0" smtClean="0">
                <a:latin typeface="HG丸ｺﾞｼｯｸM-PRO" pitchFamily="50" charset="-128"/>
                <a:ea typeface="HG丸ｺﾞｼｯｸM-PRO" pitchFamily="50" charset="-128"/>
              </a:rPr>
              <a:t>調査</a:t>
            </a:r>
            <a:endParaRPr lang="ja-JP" altLang="en-US" dirty="0">
              <a:latin typeface="HG丸ｺﾞｼｯｸM-PRO" pitchFamily="50" charset="-128"/>
              <a:ea typeface="HG丸ｺﾞｼｯｸM-PRO" pitchFamily="50" charset="-128"/>
            </a:endParaRPr>
          </a:p>
        </p:txBody>
      </p:sp>
      <p:sp>
        <p:nvSpPr>
          <p:cNvPr id="726019" name="Rectangle 3"/>
          <p:cNvSpPr>
            <a:spLocks noGrp="1" noChangeArrowheads="1"/>
          </p:cNvSpPr>
          <p:nvPr>
            <p:ph type="body" idx="1"/>
          </p:nvPr>
        </p:nvSpPr>
        <p:spPr>
          <a:xfrm>
            <a:off x="681405" y="1179514"/>
            <a:ext cx="8176875" cy="5380037"/>
          </a:xfrm>
        </p:spPr>
        <p:style>
          <a:lnRef idx="2">
            <a:schemeClr val="accent1"/>
          </a:lnRef>
          <a:fillRef idx="1">
            <a:schemeClr val="lt1"/>
          </a:fillRef>
          <a:effectRef idx="0">
            <a:schemeClr val="accent1"/>
          </a:effectRef>
          <a:fontRef idx="minor">
            <a:schemeClr val="dk1"/>
          </a:fontRef>
        </p:style>
        <p:txBody>
          <a:bodyPr>
            <a:normAutofit fontScale="77500" lnSpcReduction="20000"/>
          </a:bodyPr>
          <a:lstStyle/>
          <a:p>
            <a:r>
              <a:rPr lang="ja-JP" altLang="en-US" b="1" dirty="0" smtClean="0">
                <a:latin typeface="HG丸ｺﾞｼｯｸM-PRO" pitchFamily="50" charset="-128"/>
                <a:ea typeface="HG丸ｺﾞｼｯｸM-PRO" pitchFamily="50" charset="-128"/>
              </a:rPr>
              <a:t>調査対象</a:t>
            </a:r>
          </a:p>
          <a:p>
            <a:pPr lvl="1"/>
            <a:r>
              <a:rPr lang="en-US" altLang="ja-JP" dirty="0" smtClean="0">
                <a:latin typeface="HG丸ｺﾞｼｯｸM-PRO" pitchFamily="50" charset="-128"/>
                <a:ea typeface="HG丸ｺﾞｼｯｸM-PRO" pitchFamily="50" charset="-128"/>
              </a:rPr>
              <a:t>NDL</a:t>
            </a:r>
            <a:r>
              <a:rPr lang="ja-JP" altLang="en-US" dirty="0" smtClean="0">
                <a:latin typeface="HG丸ｺﾞｼｯｸM-PRO" pitchFamily="50" charset="-128"/>
                <a:ea typeface="HG丸ｺﾞｼｯｸM-PRO" pitchFamily="50" charset="-128"/>
              </a:rPr>
              <a:t>サービスが補完されるサービスと、</a:t>
            </a:r>
            <a:r>
              <a:rPr lang="en-US" altLang="ja-JP" dirty="0" smtClean="0">
                <a:latin typeface="HG丸ｺﾞｼｯｸM-PRO" pitchFamily="50" charset="-128"/>
                <a:ea typeface="HG丸ｺﾞｼｯｸM-PRO" pitchFamily="50" charset="-128"/>
              </a:rPr>
              <a:t>NDL</a:t>
            </a:r>
            <a:r>
              <a:rPr lang="ja-JP" altLang="en-US" dirty="0" smtClean="0">
                <a:latin typeface="HG丸ｺﾞｼｯｸM-PRO" pitchFamily="50" charset="-128"/>
                <a:ea typeface="HG丸ｺﾞｼｯｸM-PRO" pitchFamily="50" charset="-128"/>
              </a:rPr>
              <a:t>によって補完されるサービス、技術的な連携と人的・組織的連携と広く考える。</a:t>
            </a:r>
          </a:p>
          <a:p>
            <a:pPr lvl="1"/>
            <a:r>
              <a:rPr lang="ja-JP" altLang="en-US" dirty="0" smtClean="0">
                <a:latin typeface="HG丸ｺﾞｼｯｸM-PRO" pitchFamily="50" charset="-128"/>
                <a:ea typeface="HG丸ｺﾞｼｯｸM-PRO" pitchFamily="50" charset="-128"/>
              </a:rPr>
              <a:t>商用</a:t>
            </a:r>
            <a:r>
              <a:rPr lang="en-US" altLang="ja-JP" dirty="0" smtClean="0">
                <a:latin typeface="HG丸ｺﾞｼｯｸM-PRO" pitchFamily="50" charset="-128"/>
                <a:ea typeface="HG丸ｺﾞｼｯｸM-PRO" pitchFamily="50" charset="-128"/>
              </a:rPr>
              <a:t>DB</a:t>
            </a:r>
            <a:r>
              <a:rPr lang="ja-JP" altLang="en-US" dirty="0" smtClean="0">
                <a:latin typeface="HG丸ｺﾞｼｯｸM-PRO" pitchFamily="50" charset="-128"/>
                <a:ea typeface="HG丸ｺﾞｼｯｸM-PRO" pitchFamily="50" charset="-128"/>
              </a:rPr>
              <a:t>事業者（書籍以外も含む）、書籍出版関連サービス事業者、図書館等</a:t>
            </a:r>
          </a:p>
          <a:p>
            <a:r>
              <a:rPr lang="ja-JP" altLang="en-US" b="1" dirty="0" smtClean="0">
                <a:latin typeface="HG丸ｺﾞｼｯｸM-PRO" pitchFamily="50" charset="-128"/>
                <a:ea typeface="HG丸ｺﾞｼｯｸM-PRO" pitchFamily="50" charset="-128"/>
              </a:rPr>
              <a:t>調査項目</a:t>
            </a:r>
            <a:endParaRPr lang="ja-JP" altLang="en-US" dirty="0">
              <a:latin typeface="HG丸ｺﾞｼｯｸM-PRO" pitchFamily="50" charset="-128"/>
              <a:ea typeface="HG丸ｺﾞｼｯｸM-PRO" pitchFamily="50" charset="-128"/>
            </a:endParaRPr>
          </a:p>
          <a:p>
            <a:pPr lvl="1"/>
            <a:r>
              <a:rPr lang="ja-JP" altLang="en-US" dirty="0">
                <a:latin typeface="HG丸ｺﾞｼｯｸM-PRO" pitchFamily="50" charset="-128"/>
                <a:ea typeface="HG丸ｺﾞｼｯｸM-PRO" pitchFamily="50" charset="-128"/>
              </a:rPr>
              <a:t>サービス構築の背景・経緯・目的</a:t>
            </a:r>
          </a:p>
          <a:p>
            <a:pPr lvl="1"/>
            <a:r>
              <a:rPr lang="ja-JP" altLang="en-US" dirty="0">
                <a:latin typeface="HG丸ｺﾞｼｯｸM-PRO" pitchFamily="50" charset="-128"/>
                <a:ea typeface="HG丸ｺﾞｼｯｸM-PRO" pitchFamily="50" charset="-128"/>
              </a:rPr>
              <a:t>サービス内容</a:t>
            </a:r>
          </a:p>
          <a:p>
            <a:pPr lvl="1"/>
            <a:r>
              <a:rPr lang="ja-JP" altLang="en-US" dirty="0">
                <a:latin typeface="HG丸ｺﾞｼｯｸM-PRO" pitchFamily="50" charset="-128"/>
                <a:ea typeface="HG丸ｺﾞｼｯｸM-PRO" pitchFamily="50" charset="-128"/>
              </a:rPr>
              <a:t>サービスの利用者・利用状況</a:t>
            </a:r>
          </a:p>
          <a:p>
            <a:pPr lvl="1"/>
            <a:r>
              <a:rPr lang="ja-JP" altLang="en-US" dirty="0">
                <a:latin typeface="HG丸ｺﾞｼｯｸM-PRO" pitchFamily="50" charset="-128"/>
                <a:ea typeface="HG丸ｺﾞｼｯｸM-PRO" pitchFamily="50" charset="-128"/>
              </a:rPr>
              <a:t>情報システム構成</a:t>
            </a:r>
          </a:p>
          <a:p>
            <a:pPr lvl="1"/>
            <a:r>
              <a:rPr lang="ja-JP" altLang="en-US" dirty="0">
                <a:latin typeface="HG丸ｺﾞｼｯｸM-PRO" pitchFamily="50" charset="-128"/>
                <a:ea typeface="HG丸ｺﾞｼｯｸM-PRO" pitchFamily="50" charset="-128"/>
              </a:rPr>
              <a:t>保有データの種類、及び利用法　（書誌、全文、レファレンス、機関リポジトリ、デジタルアーカイブ、等）</a:t>
            </a:r>
          </a:p>
          <a:p>
            <a:pPr lvl="1"/>
            <a:r>
              <a:rPr lang="ja-JP" altLang="en-US" dirty="0">
                <a:latin typeface="HG丸ｺﾞｼｯｸM-PRO" pitchFamily="50" charset="-128"/>
                <a:ea typeface="HG丸ｺﾞｼｯｸM-PRO" pitchFamily="50" charset="-128"/>
              </a:rPr>
              <a:t>採用技術</a:t>
            </a:r>
          </a:p>
          <a:p>
            <a:pPr lvl="2"/>
            <a:r>
              <a:rPr lang="ja-JP" altLang="en-US" dirty="0">
                <a:latin typeface="HG丸ｺﾞｼｯｸM-PRO" pitchFamily="50" charset="-128"/>
                <a:ea typeface="HG丸ｺﾞｼｯｸM-PRO" pitchFamily="50" charset="-128"/>
              </a:rPr>
              <a:t>情報探索技術　（ファセット検索、ラダリング型検索等）</a:t>
            </a:r>
          </a:p>
          <a:p>
            <a:pPr lvl="2"/>
            <a:r>
              <a:rPr lang="ja-JP" altLang="en-US" dirty="0">
                <a:latin typeface="HG丸ｺﾞｼｯｸM-PRO" pitchFamily="50" charset="-128"/>
                <a:ea typeface="HG丸ｺﾞｼｯｸM-PRO" pitchFamily="50" charset="-128"/>
              </a:rPr>
              <a:t>外部連携技術　</a:t>
            </a:r>
            <a:r>
              <a:rPr lang="ja-JP" altLang="en-US" dirty="0" smtClean="0">
                <a:latin typeface="HG丸ｺﾞｼｯｸM-PRO" pitchFamily="50" charset="-128"/>
                <a:ea typeface="HG丸ｺﾞｼｯｸM-PRO" pitchFamily="50" charset="-128"/>
              </a:rPr>
              <a:t>（</a:t>
            </a:r>
            <a:r>
              <a:rPr lang="en-US" altLang="ja-JP" dirty="0" smtClean="0">
                <a:latin typeface="HG丸ｺﾞｼｯｸM-PRO" pitchFamily="50" charset="-128"/>
                <a:ea typeface="HG丸ｺﾞｼｯｸM-PRO" pitchFamily="50" charset="-128"/>
              </a:rPr>
              <a:t>Web</a:t>
            </a:r>
            <a:r>
              <a:rPr lang="ja-JP" altLang="en-US" dirty="0" smtClean="0">
                <a:latin typeface="HG丸ｺﾞｼｯｸM-PRO" pitchFamily="50" charset="-128"/>
                <a:ea typeface="HG丸ｺﾞｼｯｸM-PRO" pitchFamily="50" charset="-128"/>
              </a:rPr>
              <a:t>サービス連携等</a:t>
            </a:r>
            <a:r>
              <a:rPr lang="ja-JP" altLang="en-US" dirty="0">
                <a:latin typeface="HG丸ｺﾞｼｯｸM-PRO" pitchFamily="50" charset="-128"/>
                <a:ea typeface="HG丸ｺﾞｼｯｸM-PRO" pitchFamily="50" charset="-128"/>
              </a:rPr>
              <a:t>）</a:t>
            </a:r>
          </a:p>
          <a:p>
            <a:pPr lvl="2"/>
            <a:r>
              <a:rPr lang="ja-JP" altLang="en-US" dirty="0">
                <a:latin typeface="HG丸ｺﾞｼｯｸM-PRO" pitchFamily="50" charset="-128"/>
                <a:ea typeface="HG丸ｺﾞｼｯｸM-PRO" pitchFamily="50" charset="-128"/>
              </a:rPr>
              <a:t>採用ソフトウェア　（パッケージ、オープンソース等）</a:t>
            </a:r>
          </a:p>
          <a:p>
            <a:pPr lvl="1"/>
            <a:r>
              <a:rPr lang="en-US" altLang="ja-JP" dirty="0">
                <a:latin typeface="HG丸ｺﾞｼｯｸM-PRO" pitchFamily="50" charset="-128"/>
                <a:ea typeface="HG丸ｺﾞｼｯｸM-PRO" pitchFamily="50" charset="-128"/>
              </a:rPr>
              <a:t>Web</a:t>
            </a:r>
            <a:r>
              <a:rPr lang="ja-JP" altLang="en-US" dirty="0">
                <a:latin typeface="HG丸ｺﾞｼｯｸM-PRO" pitchFamily="50" charset="-128"/>
                <a:ea typeface="HG丸ｺﾞｼｯｸM-PRO" pitchFamily="50" charset="-128"/>
              </a:rPr>
              <a:t>サービス等による外部への検索サービス</a:t>
            </a:r>
            <a:r>
              <a:rPr lang="en-US" altLang="ja-JP" dirty="0">
                <a:latin typeface="HG丸ｺﾞｼｯｸM-PRO" pitchFamily="50" charset="-128"/>
                <a:ea typeface="HG丸ｺﾞｼｯｸM-PRO" pitchFamily="50" charset="-128"/>
              </a:rPr>
              <a:t>API</a:t>
            </a:r>
            <a:r>
              <a:rPr lang="ja-JP" altLang="en-US" dirty="0">
                <a:latin typeface="HG丸ｺﾞｼｯｸM-PRO" pitchFamily="50" charset="-128"/>
                <a:ea typeface="HG丸ｺﾞｼｯｸM-PRO" pitchFamily="50" charset="-128"/>
              </a:rPr>
              <a:t>の整備状況</a:t>
            </a:r>
          </a:p>
          <a:p>
            <a:pPr lvl="1"/>
            <a:r>
              <a:rPr lang="ja-JP" altLang="en-US" dirty="0">
                <a:latin typeface="HG丸ｺﾞｼｯｸM-PRO" pitchFamily="50" charset="-128"/>
                <a:ea typeface="HG丸ｺﾞｼｯｸM-PRO" pitchFamily="50" charset="-128"/>
              </a:rPr>
              <a:t>サービス構築時の課題と解決</a:t>
            </a:r>
            <a:r>
              <a:rPr lang="ja-JP" altLang="en-US" dirty="0" smtClean="0">
                <a:latin typeface="HG丸ｺﾞｼｯｸM-PRO" pitchFamily="50" charset="-128"/>
                <a:ea typeface="HG丸ｺﾞｼｯｸM-PRO" pitchFamily="50" charset="-128"/>
              </a:rPr>
              <a:t>方法</a:t>
            </a:r>
            <a:endParaRPr lang="ja-JP" altLang="en-US" dirty="0">
              <a:latin typeface="HG丸ｺﾞｼｯｸM-PRO" pitchFamily="50" charset="-128"/>
              <a:ea typeface="HG丸ｺﾞｼｯｸM-PRO" pitchFamily="50" charset="-128"/>
            </a:endParaRPr>
          </a:p>
          <a:p>
            <a:pPr lvl="1"/>
            <a:r>
              <a:rPr lang="en-US" altLang="ja-JP" dirty="0">
                <a:latin typeface="HG丸ｺﾞｼｯｸM-PRO" pitchFamily="50" charset="-128"/>
                <a:ea typeface="HG丸ｺﾞｼｯｸM-PRO" pitchFamily="50" charset="-128"/>
              </a:rPr>
              <a:t>NDL</a:t>
            </a:r>
            <a:r>
              <a:rPr lang="ja-JP" altLang="en-US" dirty="0">
                <a:latin typeface="HG丸ｺﾞｼｯｸM-PRO" pitchFamily="50" charset="-128"/>
                <a:ea typeface="HG丸ｺﾞｼｯｸM-PRO" pitchFamily="50" charset="-128"/>
              </a:rPr>
              <a:t>情報探索サービスとの連携意向、連携の場合のインターフェース</a:t>
            </a:r>
            <a:r>
              <a:rPr lang="ja-JP" altLang="en-US" dirty="0" smtClean="0">
                <a:latin typeface="HG丸ｺﾞｼｯｸM-PRO" pitchFamily="50" charset="-128"/>
                <a:ea typeface="HG丸ｺﾞｼｯｸM-PRO" pitchFamily="50" charset="-128"/>
              </a:rPr>
              <a:t>要件</a:t>
            </a:r>
            <a:endParaRPr lang="ja-JP" altLang="en-US" dirty="0">
              <a:latin typeface="HG丸ｺﾞｼｯｸM-PRO" pitchFamily="50" charset="-128"/>
              <a:ea typeface="HG丸ｺﾞｼｯｸM-PRO" pitchFamily="50" charset="-128"/>
            </a:endParaRPr>
          </a:p>
          <a:p>
            <a:pPr lvl="1"/>
            <a:r>
              <a:rPr lang="ja-JP" altLang="en-US" dirty="0">
                <a:latin typeface="HG丸ｺﾞｼｯｸM-PRO" pitchFamily="50" charset="-128"/>
                <a:ea typeface="HG丸ｺﾞｼｯｸM-PRO" pitchFamily="50" charset="-128"/>
              </a:rPr>
              <a:t>今後の構想・予定・</a:t>
            </a:r>
            <a:r>
              <a:rPr lang="ja-JP" altLang="en-US" dirty="0" smtClean="0">
                <a:latin typeface="HG丸ｺﾞｼｯｸM-PRO" pitchFamily="50" charset="-128"/>
                <a:ea typeface="HG丸ｺﾞｼｯｸM-PRO" pitchFamily="50" charset="-128"/>
              </a:rPr>
              <a:t>課題</a:t>
            </a:r>
            <a:endParaRPr lang="ja-JP" altLang="en-US" dirty="0">
              <a:latin typeface="HG丸ｺﾞｼｯｸM-PRO" pitchFamily="50" charset="-128"/>
              <a:ea typeface="HG丸ｺﾞｼｯｸM-PRO" pitchFamily="50" charset="-128"/>
            </a:endParaRPr>
          </a:p>
        </p:txBody>
      </p:sp>
      <p:sp>
        <p:nvSpPr>
          <p:cNvPr id="6" name="スライド番号プレースホルダ 5"/>
          <p:cNvSpPr>
            <a:spLocks noGrp="1"/>
          </p:cNvSpPr>
          <p:nvPr>
            <p:ph type="sldNum" sz="quarter" idx="15"/>
          </p:nvPr>
        </p:nvSpPr>
        <p:spPr/>
        <p:txBody>
          <a:bodyPr/>
          <a:lstStyle/>
          <a:p>
            <a:pPr>
              <a:defRPr/>
            </a:pPr>
            <a:fld id="{8F9B926E-BC0B-409E-8F4F-491A1AB00D14}" type="slidenum">
              <a:rPr lang="en-US" altLang="ja-JP" smtClean="0"/>
              <a:pPr>
                <a:defRPr/>
              </a:pPr>
              <a:t>32</a:t>
            </a:fld>
            <a:endParaRPr lang="en-US" altLang="ja-JP"/>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457200" y="274638"/>
            <a:ext cx="8329642" cy="582594"/>
          </a:xfrm>
        </p:spPr>
        <p:txBody>
          <a:bodyPr/>
          <a:lstStyle/>
          <a:p>
            <a:pPr>
              <a:buFontTx/>
              <a:buNone/>
            </a:pPr>
            <a:r>
              <a:rPr lang="ja-JP" altLang="en-US" dirty="0" smtClean="0">
                <a:latin typeface="HG丸ｺﾞｼｯｸM-PRO" pitchFamily="50" charset="-128"/>
                <a:ea typeface="HG丸ｺﾞｼｯｸM-PRO" pitchFamily="50" charset="-128"/>
              </a:rPr>
              <a:t>技術</a:t>
            </a:r>
            <a:r>
              <a:rPr lang="ja-JP" altLang="en-US" dirty="0">
                <a:latin typeface="HG丸ｺﾞｼｯｸM-PRO" pitchFamily="50" charset="-128"/>
                <a:ea typeface="HG丸ｺﾞｼｯｸM-PRO" pitchFamily="50" charset="-128"/>
              </a:rPr>
              <a:t>・製品開発及び適用動向</a:t>
            </a:r>
            <a:r>
              <a:rPr lang="ja-JP" altLang="en-US" dirty="0" smtClean="0">
                <a:latin typeface="HG丸ｺﾞｼｯｸM-PRO" pitchFamily="50" charset="-128"/>
                <a:ea typeface="HG丸ｺﾞｼｯｸM-PRO" pitchFamily="50" charset="-128"/>
              </a:rPr>
              <a:t>調査</a:t>
            </a:r>
            <a:endParaRPr lang="ja-JP" altLang="en-US" dirty="0">
              <a:latin typeface="HG丸ｺﾞｼｯｸM-PRO" pitchFamily="50" charset="-128"/>
              <a:ea typeface="HG丸ｺﾞｼｯｸM-PRO" pitchFamily="50" charset="-128"/>
            </a:endParaRPr>
          </a:p>
        </p:txBody>
      </p:sp>
      <p:sp>
        <p:nvSpPr>
          <p:cNvPr id="729091" name="Rectangle 3"/>
          <p:cNvSpPr>
            <a:spLocks noGrp="1" noChangeArrowheads="1"/>
          </p:cNvSpPr>
          <p:nvPr>
            <p:ph type="body" idx="1"/>
          </p:nvPr>
        </p:nvSpPr>
        <p:spPr>
          <a:xfrm>
            <a:off x="714348" y="928670"/>
            <a:ext cx="7769469" cy="1985958"/>
          </a:xfrm>
        </p:spPr>
        <p:txBody>
          <a:bodyPr>
            <a:normAutofit fontScale="92500"/>
          </a:bodyPr>
          <a:lstStyle/>
          <a:p>
            <a:r>
              <a:rPr lang="ja-JP" altLang="en-US" dirty="0" smtClean="0">
                <a:latin typeface="HG丸ｺﾞｼｯｸM-PRO" pitchFamily="50" charset="-128"/>
                <a:ea typeface="HG丸ｺﾞｼｯｸM-PRO" pitchFamily="50" charset="-128"/>
              </a:rPr>
              <a:t>方針</a:t>
            </a:r>
            <a:endParaRPr lang="ja-JP" altLang="en-US" dirty="0">
              <a:latin typeface="HG丸ｺﾞｼｯｸM-PRO" pitchFamily="50" charset="-128"/>
              <a:ea typeface="HG丸ｺﾞｼｯｸM-PRO" pitchFamily="50" charset="-128"/>
            </a:endParaRPr>
          </a:p>
          <a:p>
            <a:pPr lvl="1"/>
            <a:r>
              <a:rPr lang="ja-JP" altLang="en-US" dirty="0">
                <a:latin typeface="HG丸ｺﾞｼｯｸM-PRO" pitchFamily="50" charset="-128"/>
                <a:ea typeface="HG丸ｺﾞｼｯｸM-PRO" pitchFamily="50" charset="-128"/>
              </a:rPr>
              <a:t>情報探索サービスのシステム化に当たって、実装可能又は将来的に実装可能となることが予想される情報技術を調査する</a:t>
            </a:r>
            <a:r>
              <a:rPr lang="ja-JP" altLang="en-US" dirty="0" smtClean="0">
                <a:latin typeface="HG丸ｺﾞｼｯｸM-PRO" pitchFamily="50" charset="-128"/>
                <a:ea typeface="HG丸ｺﾞｼｯｸM-PRO" pitchFamily="50" charset="-128"/>
              </a:rPr>
              <a:t>。</a:t>
            </a:r>
            <a:endParaRPr lang="ja-JP" altLang="en-US" sz="1000" dirty="0">
              <a:latin typeface="HG丸ｺﾞｼｯｸM-PRO" pitchFamily="50" charset="-128"/>
              <a:ea typeface="HG丸ｺﾞｼｯｸM-PRO" pitchFamily="50" charset="-128"/>
            </a:endParaRPr>
          </a:p>
          <a:p>
            <a:r>
              <a:rPr lang="ja-JP" altLang="en-US" dirty="0" smtClean="0">
                <a:latin typeface="HG丸ｺﾞｼｯｸM-PRO" pitchFamily="50" charset="-128"/>
                <a:ea typeface="HG丸ｺﾞｼｯｸM-PRO" pitchFamily="50" charset="-128"/>
              </a:rPr>
              <a:t>調査</a:t>
            </a:r>
            <a:r>
              <a:rPr lang="ja-JP" altLang="en-US" dirty="0">
                <a:latin typeface="HG丸ｺﾞｼｯｸM-PRO" pitchFamily="50" charset="-128"/>
                <a:ea typeface="HG丸ｺﾞｼｯｸM-PRO" pitchFamily="50" charset="-128"/>
              </a:rPr>
              <a:t>内容</a:t>
            </a:r>
            <a:br>
              <a:rPr lang="ja-JP" altLang="en-US" dirty="0">
                <a:latin typeface="HG丸ｺﾞｼｯｸM-PRO" pitchFamily="50" charset="-128"/>
                <a:ea typeface="HG丸ｺﾞｼｯｸM-PRO" pitchFamily="50" charset="-128"/>
              </a:rPr>
            </a:br>
            <a:r>
              <a:rPr lang="ja-JP" altLang="en-US" dirty="0">
                <a:latin typeface="HG丸ｺﾞｼｯｸM-PRO" pitchFamily="50" charset="-128"/>
                <a:ea typeface="HG丸ｺﾞｼｯｸM-PRO" pitchFamily="50" charset="-128"/>
              </a:rPr>
              <a:t>　</a:t>
            </a:r>
          </a:p>
        </p:txBody>
      </p:sp>
      <p:graphicFrame>
        <p:nvGraphicFramePr>
          <p:cNvPr id="729241" name="Group 153"/>
          <p:cNvGraphicFramePr>
            <a:graphicFrameLocks noGrp="1"/>
          </p:cNvGraphicFramePr>
          <p:nvPr/>
        </p:nvGraphicFramePr>
        <p:xfrm>
          <a:off x="285720" y="2571744"/>
          <a:ext cx="8501121" cy="4094872"/>
        </p:xfrm>
        <a:graphic>
          <a:graphicData uri="http://schemas.openxmlformats.org/drawingml/2006/table">
            <a:tbl>
              <a:tblPr/>
              <a:tblGrid>
                <a:gridCol w="346509"/>
                <a:gridCol w="2891717"/>
                <a:gridCol w="1690996"/>
                <a:gridCol w="3571899"/>
              </a:tblGrid>
              <a:tr h="2848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dirty="0" smtClean="0">
                          <a:ln>
                            <a:noFill/>
                          </a:ln>
                          <a:solidFill>
                            <a:srgbClr val="FFFFFF"/>
                          </a:solidFill>
                          <a:effectLst/>
                          <a:latin typeface="ＭＳ Ｐゴシック" charset="-128"/>
                          <a:ea typeface="ＭＳ Ｐゴシック" charset="-128"/>
                          <a:cs typeface="Times New Roman" pitchFamily="18" charset="0"/>
                        </a:rPr>
                        <a:t>No</a:t>
                      </a:r>
                    </a:p>
                  </a:txBody>
                  <a:tcPr marL="83077" marR="83077" marT="46800" marB="46800"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3E5E8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rgbClr val="FFFFFF"/>
                          </a:solidFill>
                          <a:effectLst/>
                          <a:latin typeface="ＭＳ Ｐゴシック" charset="-128"/>
                          <a:ea typeface="ＭＳ Ｐゴシック" charset="-128"/>
                          <a:cs typeface="Times New Roman" pitchFamily="18" charset="0"/>
                        </a:rPr>
                        <a:t>領域</a:t>
                      </a:r>
                    </a:p>
                  </a:txBody>
                  <a:tcPr marL="83077" marR="83077" marT="46800" marB="46800"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3E5E8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rgbClr val="FFFFFF"/>
                          </a:solidFill>
                          <a:effectLst/>
                          <a:latin typeface="ＭＳ Ｐゴシック" charset="-128"/>
                          <a:ea typeface="ＭＳ Ｐゴシック" charset="-128"/>
                          <a:cs typeface="Times New Roman" pitchFamily="18" charset="0"/>
                        </a:rPr>
                        <a:t>想定調査対象</a:t>
                      </a:r>
                    </a:p>
                  </a:txBody>
                  <a:tcPr marL="83077" marR="83077" marT="46800" marB="46800"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3E5E8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0" i="0" u="none" strike="noStrike" cap="none" normalizeH="0" baseline="0" smtClean="0">
                          <a:ln>
                            <a:noFill/>
                          </a:ln>
                          <a:solidFill>
                            <a:srgbClr val="FFFFFF"/>
                          </a:solidFill>
                          <a:effectLst/>
                          <a:latin typeface="ＭＳ Ｐゴシック" charset="-128"/>
                          <a:ea typeface="ＭＳ Ｐゴシック" charset="-128"/>
                          <a:cs typeface="Times New Roman" pitchFamily="18" charset="0"/>
                        </a:rPr>
                        <a:t>調査項目</a:t>
                      </a:r>
                    </a:p>
                  </a:txBody>
                  <a:tcPr marL="83077" marR="83077" marT="46800" marB="46800"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3E5E84"/>
                    </a:solidFill>
                  </a:tcPr>
                </a:tc>
              </a:tr>
              <a:tr h="134388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ＭＳ Ｐゴシック" charset="-128"/>
                          <a:ea typeface="ＭＳ Ｐゴシック" charset="-128"/>
                        </a:rPr>
                        <a:t>1</a:t>
                      </a:r>
                    </a:p>
                  </a:txBody>
                  <a:tcPr marL="83077" marR="83077" marT="46800" marB="46800"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D3DC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50" b="0" i="0" u="none" strike="noStrike" cap="none" normalizeH="0" baseline="0" dirty="0" smtClean="0">
                          <a:ln>
                            <a:noFill/>
                          </a:ln>
                          <a:solidFill>
                            <a:srgbClr val="000000"/>
                          </a:solidFill>
                          <a:effectLst/>
                          <a:latin typeface="ＭＳ Ｐゴシック" charset="-128"/>
                          <a:ea typeface="ＭＳ Ｐゴシック" charset="-128"/>
                        </a:rPr>
                        <a:t>・情報・知識の集合知化技術</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50" b="0" i="0" u="none" strike="noStrike" cap="none" normalizeH="0" baseline="0" dirty="0" smtClean="0">
                          <a:ln>
                            <a:noFill/>
                          </a:ln>
                          <a:solidFill>
                            <a:srgbClr val="000000"/>
                          </a:solidFill>
                          <a:effectLst/>
                          <a:latin typeface="ＭＳ Ｐゴシック" charset="-128"/>
                          <a:ea typeface="ＭＳ Ｐゴシック" charset="-128"/>
                        </a:rPr>
                        <a:t>・情報の組織化、情報と人の関連づけをする技術</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50" b="0" i="0" u="none" strike="noStrike" cap="none" normalizeH="0" baseline="0" dirty="0" smtClean="0">
                          <a:ln>
                            <a:noFill/>
                          </a:ln>
                          <a:solidFill>
                            <a:srgbClr val="000000"/>
                          </a:solidFill>
                          <a:effectLst/>
                          <a:latin typeface="ＭＳ Ｐゴシック" charset="-128"/>
                          <a:ea typeface="ＭＳ Ｐゴシック" charset="-128"/>
                        </a:rPr>
                        <a:t>・膨大な情報から的確な情報を選択する技術</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50" b="0" i="0" u="none" strike="noStrike" cap="none" normalizeH="0" baseline="0" dirty="0" smtClean="0">
                          <a:ln>
                            <a:noFill/>
                          </a:ln>
                          <a:solidFill>
                            <a:srgbClr val="000000"/>
                          </a:solidFill>
                          <a:effectLst/>
                          <a:latin typeface="ＭＳ Ｐゴシック" charset="-128"/>
                          <a:ea typeface="ＭＳ Ｐゴシック" charset="-128"/>
                        </a:rPr>
                        <a:t>・利用者属性・利用環境に応じた閲覧提供技術</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50" b="0" i="0" u="none" strike="noStrike" cap="none" normalizeH="0" baseline="0" dirty="0" smtClean="0">
                          <a:ln>
                            <a:noFill/>
                          </a:ln>
                          <a:solidFill>
                            <a:srgbClr val="000000"/>
                          </a:solidFill>
                          <a:effectLst/>
                          <a:latin typeface="ＭＳ Ｐゴシック" charset="-128"/>
                          <a:ea typeface="ＭＳ Ｐゴシック" charset="-128"/>
                        </a:rPr>
                        <a:t>・次世代検索技術　等</a:t>
                      </a:r>
                    </a:p>
                  </a:txBody>
                  <a:tcPr marL="83077" marR="83077" marT="46800" marB="46800"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D3DC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rgbClr val="000000"/>
                          </a:solidFill>
                          <a:effectLst/>
                          <a:latin typeface="ＭＳ Ｐゴシック" charset="-128"/>
                          <a:ea typeface="ＭＳ Ｐゴシック" charset="-128"/>
                          <a:cs typeface="Times New Roman" pitchFamily="18" charset="0"/>
                        </a:rPr>
                        <a:t>ファセット検索</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rgbClr val="000000"/>
                          </a:solidFill>
                          <a:effectLst/>
                          <a:latin typeface="ＭＳ Ｐゴシック" charset="-128"/>
                          <a:ea typeface="ＭＳ Ｐゴシック" charset="-128"/>
                          <a:cs typeface="Times New Roman" pitchFamily="18" charset="0"/>
                        </a:rPr>
                        <a:t>検索ナビゲーションサービス</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rgbClr val="000000"/>
                          </a:solidFill>
                          <a:effectLst/>
                          <a:latin typeface="ＭＳ Ｐゴシック" charset="-128"/>
                          <a:ea typeface="ＭＳ Ｐゴシック" charset="-128"/>
                          <a:cs typeface="Times New Roman" pitchFamily="18" charset="0"/>
                        </a:rPr>
                        <a:t>ソーシャルタギング</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rgbClr val="000000"/>
                          </a:solidFill>
                          <a:effectLst/>
                          <a:latin typeface="ＭＳ Ｐゴシック" charset="-128"/>
                          <a:ea typeface="ＭＳ Ｐゴシック" charset="-128"/>
                          <a:cs typeface="Times New Roman" pitchFamily="18" charset="0"/>
                        </a:rPr>
                        <a:t>リッテルナビゲータ</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rgbClr val="000000"/>
                          </a:solidFill>
                          <a:effectLst/>
                          <a:latin typeface="ＭＳ Ｐゴシック" charset="-128"/>
                          <a:ea typeface="ＭＳ Ｐゴシック" charset="-128"/>
                          <a:cs typeface="Times New Roman" pitchFamily="18" charset="0"/>
                        </a:rPr>
                        <a:t>ラダリング型検索</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0" i="0" u="none" strike="noStrike" cap="none" normalizeH="0" baseline="0" dirty="0" smtClean="0">
                          <a:ln>
                            <a:noFill/>
                          </a:ln>
                          <a:solidFill>
                            <a:srgbClr val="000000"/>
                          </a:solidFill>
                          <a:effectLst/>
                          <a:latin typeface="ＭＳ Ｐゴシック" charset="-128"/>
                          <a:ea typeface="ＭＳ Ｐゴシック" charset="-128"/>
                          <a:cs typeface="Times New Roman" pitchFamily="18" charset="0"/>
                        </a:rPr>
                        <a:t>など</a:t>
                      </a:r>
                    </a:p>
                  </a:txBody>
                  <a:tcPr marL="83077" marR="83077" marT="46800" marB="46800"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D3DC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rgbClr val="000000"/>
                          </a:solidFill>
                          <a:effectLst/>
                          <a:latin typeface="ＭＳ Ｐゴシック" charset="-128"/>
                          <a:ea typeface="ＭＳ Ｐゴシック" charset="-128"/>
                          <a:cs typeface="Times New Roman" pitchFamily="18" charset="0"/>
                        </a:rPr>
                        <a:t>1) </a:t>
                      </a:r>
                      <a:r>
                        <a:rPr kumimoji="1" lang="ja-JP" altLang="en-US" sz="1100" b="0" i="0" u="none" strike="noStrike" cap="none" normalizeH="0" baseline="0" dirty="0" smtClean="0">
                          <a:ln>
                            <a:noFill/>
                          </a:ln>
                          <a:solidFill>
                            <a:srgbClr val="000000"/>
                          </a:solidFill>
                          <a:effectLst/>
                          <a:latin typeface="ＭＳ Ｐゴシック" charset="-128"/>
                          <a:ea typeface="ＭＳ Ｐゴシック" charset="-128"/>
                          <a:cs typeface="Times New Roman" pitchFamily="18" charset="0"/>
                        </a:rPr>
                        <a:t>要素技術名</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rgbClr val="000000"/>
                          </a:solidFill>
                          <a:effectLst/>
                          <a:latin typeface="ＭＳ Ｐゴシック" charset="-128"/>
                          <a:ea typeface="ＭＳ Ｐゴシック" charset="-128"/>
                          <a:cs typeface="Times New Roman" pitchFamily="18" charset="0"/>
                        </a:rPr>
                        <a:t>2) </a:t>
                      </a:r>
                      <a:r>
                        <a:rPr kumimoji="1" lang="ja-JP" altLang="en-US" sz="1100" b="0" i="0" u="none" strike="noStrike" cap="none" normalizeH="0" baseline="0" dirty="0" smtClean="0">
                          <a:ln>
                            <a:noFill/>
                          </a:ln>
                          <a:solidFill>
                            <a:srgbClr val="000000"/>
                          </a:solidFill>
                          <a:effectLst/>
                          <a:latin typeface="ＭＳ Ｐゴシック" charset="-128"/>
                          <a:ea typeface="ＭＳ Ｐゴシック" charset="-128"/>
                          <a:cs typeface="Times New Roman" pitchFamily="18" charset="0"/>
                        </a:rPr>
                        <a:t>機能</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rgbClr val="000000"/>
                          </a:solidFill>
                          <a:effectLst/>
                          <a:latin typeface="ＭＳ Ｐゴシック" charset="-128"/>
                          <a:ea typeface="ＭＳ Ｐゴシック" charset="-128"/>
                          <a:cs typeface="Times New Roman" pitchFamily="18" charset="0"/>
                        </a:rPr>
                        <a:t>3) </a:t>
                      </a:r>
                      <a:r>
                        <a:rPr kumimoji="1" lang="ja-JP" altLang="en-US" sz="1100" b="0" i="0" u="none" strike="noStrike" cap="none" normalizeH="0" baseline="0" dirty="0" smtClean="0">
                          <a:ln>
                            <a:noFill/>
                          </a:ln>
                          <a:solidFill>
                            <a:srgbClr val="000000"/>
                          </a:solidFill>
                          <a:effectLst/>
                          <a:latin typeface="ＭＳ Ｐゴシック" charset="-128"/>
                          <a:ea typeface="ＭＳ Ｐゴシック" charset="-128"/>
                          <a:cs typeface="Times New Roman" pitchFamily="18" charset="0"/>
                        </a:rPr>
                        <a:t>ソフトウェア製品化の状況</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rgbClr val="000000"/>
                          </a:solidFill>
                          <a:effectLst/>
                          <a:latin typeface="ＭＳ Ｐゴシック" charset="-128"/>
                          <a:ea typeface="ＭＳ Ｐゴシック" charset="-128"/>
                          <a:cs typeface="Times New Roman" pitchFamily="18" charset="0"/>
                        </a:rPr>
                        <a:t>4) </a:t>
                      </a:r>
                      <a:r>
                        <a:rPr kumimoji="1" lang="ja-JP" altLang="en-US" sz="1100" b="0" i="0" u="none" strike="noStrike" cap="none" normalizeH="0" baseline="0" dirty="0" smtClean="0">
                          <a:ln>
                            <a:noFill/>
                          </a:ln>
                          <a:solidFill>
                            <a:srgbClr val="000000"/>
                          </a:solidFill>
                          <a:effectLst/>
                          <a:latin typeface="ＭＳ Ｐゴシック" charset="-128"/>
                          <a:ea typeface="ＭＳ Ｐゴシック" charset="-128"/>
                          <a:cs typeface="Times New Roman" pitchFamily="18" charset="0"/>
                        </a:rPr>
                        <a:t>情報システムにおける採用状況</a:t>
                      </a:r>
                      <a:endParaRPr kumimoji="1" lang="ja-JP" altLang="en-US" sz="1100" b="0" i="0" u="none" strike="noStrike" cap="none" normalizeH="0" baseline="30000" dirty="0" smtClean="0">
                        <a:ln>
                          <a:noFill/>
                        </a:ln>
                        <a:solidFill>
                          <a:srgbClr val="000000"/>
                        </a:solidFill>
                        <a:effectLst/>
                        <a:latin typeface="ＭＳ Ｐゴシック" charset="-128"/>
                        <a:ea typeface="ＭＳ Ｐゴシック" charset="-128"/>
                        <a:cs typeface="Times New Roman" pitchFamily="18" charset="0"/>
                      </a:endParaRPr>
                    </a:p>
                  </a:txBody>
                  <a:tcPr marL="83077" marR="83077" marT="46800" marB="46800"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D3DCE8"/>
                    </a:solidFill>
                  </a:tcPr>
                </a:tc>
              </a:tr>
              <a:tr h="176747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ＭＳ Ｐゴシック" charset="-128"/>
                          <a:ea typeface="ＭＳ Ｐゴシック" charset="-128"/>
                        </a:rPr>
                        <a:t>2</a:t>
                      </a:r>
                    </a:p>
                  </a:txBody>
                  <a:tcPr marL="83077" marR="83077" marT="46800" marB="46800"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D3DC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50" b="0" i="0" u="none" strike="noStrike" cap="none" normalizeH="0" baseline="0" dirty="0" smtClean="0">
                          <a:ln>
                            <a:noFill/>
                          </a:ln>
                          <a:solidFill>
                            <a:srgbClr val="000000"/>
                          </a:solidFill>
                          <a:effectLst/>
                          <a:latin typeface="ＭＳ Ｐゴシック" charset="-128"/>
                          <a:ea typeface="ＭＳ Ｐゴシック" charset="-128"/>
                        </a:rPr>
                        <a:t>デジタルコンテンツの配信管理システム調査</a:t>
                      </a:r>
                    </a:p>
                  </a:txBody>
                  <a:tcPr marL="83077" marR="83077" marT="46800" marB="46800"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D3DC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en-US" sz="1000" b="0" i="0" u="none" strike="noStrike" cap="none" normalizeH="0" baseline="0" dirty="0" smtClean="0">
                        <a:ln>
                          <a:noFill/>
                        </a:ln>
                        <a:solidFill>
                          <a:srgbClr val="000000"/>
                        </a:solidFill>
                        <a:effectLst/>
                        <a:latin typeface="ＭＳ Ｐゴシック" charset="-128"/>
                        <a:ea typeface="ＭＳ Ｐゴシック" charset="-128"/>
                        <a:cs typeface="Times New Roman" pitchFamily="18" charset="0"/>
                      </a:endParaRPr>
                    </a:p>
                  </a:txBody>
                  <a:tcPr marL="83077" marR="83077" marT="46800" marB="46800"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D3DC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rgbClr val="000000"/>
                          </a:solidFill>
                          <a:effectLst/>
                          <a:latin typeface="ＭＳ Ｐゴシック" charset="-128"/>
                          <a:ea typeface="ＭＳ Ｐゴシック" charset="-128"/>
                          <a:cs typeface="Times New Roman" pitchFamily="18" charset="0"/>
                        </a:rPr>
                        <a:t>1) </a:t>
                      </a:r>
                      <a:r>
                        <a:rPr kumimoji="1" lang="ja-JP" altLang="en-US" sz="1100" b="0" i="0" u="none" strike="noStrike" cap="none" normalizeH="0" baseline="0" dirty="0" smtClean="0">
                          <a:ln>
                            <a:noFill/>
                          </a:ln>
                          <a:solidFill>
                            <a:srgbClr val="000000"/>
                          </a:solidFill>
                          <a:effectLst/>
                          <a:latin typeface="ＭＳ Ｐゴシック" charset="-128"/>
                          <a:ea typeface="ＭＳ Ｐゴシック" charset="-128"/>
                          <a:cs typeface="Times New Roman" pitchFamily="18" charset="0"/>
                        </a:rPr>
                        <a:t>システム名、提供者名</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rgbClr val="000000"/>
                          </a:solidFill>
                          <a:effectLst/>
                          <a:latin typeface="ＭＳ Ｐゴシック" charset="-128"/>
                          <a:ea typeface="ＭＳ Ｐゴシック" charset="-128"/>
                          <a:cs typeface="Times New Roman" pitchFamily="18" charset="0"/>
                        </a:rPr>
                        <a:t>2) </a:t>
                      </a:r>
                      <a:r>
                        <a:rPr kumimoji="1" lang="ja-JP" altLang="en-US" sz="1100" b="0" i="0" u="none" strike="noStrike" cap="none" normalizeH="0" baseline="0" dirty="0" smtClean="0">
                          <a:ln>
                            <a:noFill/>
                          </a:ln>
                          <a:solidFill>
                            <a:srgbClr val="000000"/>
                          </a:solidFill>
                          <a:effectLst/>
                          <a:latin typeface="ＭＳ Ｐゴシック" charset="-128"/>
                          <a:ea typeface="ＭＳ Ｐゴシック" charset="-128"/>
                          <a:cs typeface="Times New Roman" pitchFamily="18" charset="0"/>
                        </a:rPr>
                        <a:t>商用ソフトウェア／オープンソースの区分</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rgbClr val="000000"/>
                          </a:solidFill>
                          <a:effectLst/>
                          <a:latin typeface="ＭＳ Ｐゴシック" charset="-128"/>
                          <a:ea typeface="ＭＳ Ｐゴシック" charset="-128"/>
                          <a:cs typeface="Times New Roman" pitchFamily="18" charset="0"/>
                        </a:rPr>
                        <a:t>3) </a:t>
                      </a:r>
                      <a:r>
                        <a:rPr kumimoji="1" lang="ja-JP" altLang="en-US" sz="1100" b="0" i="0" u="none" strike="noStrike" cap="none" normalizeH="0" baseline="0" dirty="0" smtClean="0">
                          <a:ln>
                            <a:noFill/>
                          </a:ln>
                          <a:solidFill>
                            <a:srgbClr val="000000"/>
                          </a:solidFill>
                          <a:effectLst/>
                          <a:latin typeface="ＭＳ Ｐゴシック" charset="-128"/>
                          <a:ea typeface="ＭＳ Ｐゴシック" charset="-128"/>
                          <a:cs typeface="Times New Roman" pitchFamily="18" charset="0"/>
                        </a:rPr>
                        <a:t>機能の概要</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100" b="0" i="0" u="none" strike="noStrike" cap="none" normalizeH="0" baseline="0" dirty="0" smtClean="0">
                          <a:ln>
                            <a:noFill/>
                          </a:ln>
                          <a:solidFill>
                            <a:srgbClr val="000000"/>
                          </a:solidFill>
                          <a:effectLst/>
                          <a:latin typeface="ＭＳ Ｐゴシック" charset="-128"/>
                          <a:ea typeface="ＭＳ Ｐゴシック" charset="-128"/>
                          <a:cs typeface="Times New Roman" pitchFamily="18" charset="0"/>
                        </a:rPr>
                        <a:t>　 （要素技術のサポート状況、</a:t>
                      </a:r>
                      <a:r>
                        <a:rPr kumimoji="1" lang="en-US" altLang="ja-JP" sz="1100" b="0" i="0" u="none" strike="noStrike" cap="none" normalizeH="0" baseline="0" dirty="0" smtClean="0">
                          <a:ln>
                            <a:noFill/>
                          </a:ln>
                          <a:solidFill>
                            <a:srgbClr val="000000"/>
                          </a:solidFill>
                          <a:effectLst/>
                          <a:latin typeface="ＭＳ Ｐゴシック" charset="-128"/>
                          <a:ea typeface="ＭＳ Ｐゴシック" charset="-128"/>
                          <a:cs typeface="Times New Roman" pitchFamily="18" charset="0"/>
                        </a:rPr>
                        <a:t>API</a:t>
                      </a:r>
                      <a:r>
                        <a:rPr kumimoji="1" lang="ja-JP" altLang="en-US" sz="1100" b="0" i="0" u="none" strike="noStrike" cap="none" normalizeH="0" baseline="0" dirty="0" smtClean="0">
                          <a:ln>
                            <a:noFill/>
                          </a:ln>
                          <a:solidFill>
                            <a:srgbClr val="000000"/>
                          </a:solidFill>
                          <a:effectLst/>
                          <a:latin typeface="ＭＳ Ｐゴシック" charset="-128"/>
                          <a:ea typeface="ＭＳ Ｐゴシック" charset="-128"/>
                          <a:cs typeface="Times New Roman" pitchFamily="18" charset="0"/>
                        </a:rPr>
                        <a:t>サポートの状況等を含む）</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rgbClr val="000000"/>
                          </a:solidFill>
                          <a:effectLst/>
                          <a:latin typeface="ＭＳ Ｐゴシック" charset="-128"/>
                          <a:ea typeface="ＭＳ Ｐゴシック" charset="-128"/>
                          <a:cs typeface="Times New Roman" pitchFamily="18" charset="0"/>
                        </a:rPr>
                        <a:t>4) </a:t>
                      </a:r>
                      <a:r>
                        <a:rPr kumimoji="1" lang="ja-JP" altLang="en-US" sz="1100" b="0" i="0" u="none" strike="noStrike" cap="none" normalizeH="0" baseline="0" dirty="0" smtClean="0">
                          <a:ln>
                            <a:noFill/>
                          </a:ln>
                          <a:solidFill>
                            <a:srgbClr val="000000"/>
                          </a:solidFill>
                          <a:effectLst/>
                          <a:latin typeface="ＭＳ Ｐゴシック" charset="-128"/>
                          <a:ea typeface="ＭＳ Ｐゴシック" charset="-128"/>
                          <a:cs typeface="Times New Roman" pitchFamily="18" charset="0"/>
                        </a:rPr>
                        <a:t>カスタマイジングの可否</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rgbClr val="000000"/>
                          </a:solidFill>
                          <a:effectLst/>
                          <a:latin typeface="ＭＳ Ｐゴシック" charset="-128"/>
                          <a:ea typeface="ＭＳ Ｐゴシック" charset="-128"/>
                          <a:cs typeface="Times New Roman" pitchFamily="18" charset="0"/>
                        </a:rPr>
                        <a:t>5) [</a:t>
                      </a:r>
                      <a:r>
                        <a:rPr kumimoji="1" lang="ja-JP" altLang="en-US" sz="1100" b="0" i="0" u="none" strike="noStrike" cap="none" normalizeH="0" baseline="0" dirty="0" smtClean="0">
                          <a:ln>
                            <a:noFill/>
                          </a:ln>
                          <a:solidFill>
                            <a:srgbClr val="000000"/>
                          </a:solidFill>
                          <a:effectLst/>
                          <a:latin typeface="ＭＳ Ｐゴシック" charset="-128"/>
                          <a:ea typeface="ＭＳ Ｐゴシック" charset="-128"/>
                          <a:cs typeface="Times New Roman" pitchFamily="18" charset="0"/>
                        </a:rPr>
                        <a:t>オープンソースの場合</a:t>
                      </a:r>
                      <a:r>
                        <a:rPr kumimoji="1" lang="en-US" altLang="ja-JP" sz="1100" b="0" i="0" u="none" strike="noStrike" cap="none" normalizeH="0" baseline="0" dirty="0" smtClean="0">
                          <a:ln>
                            <a:noFill/>
                          </a:ln>
                          <a:solidFill>
                            <a:srgbClr val="000000"/>
                          </a:solidFill>
                          <a:effectLst/>
                          <a:latin typeface="ＭＳ Ｐゴシック" charset="-128"/>
                          <a:ea typeface="ＭＳ Ｐゴシック" charset="-128"/>
                          <a:cs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100" b="0" i="0" u="none" strike="noStrike" cap="none" normalizeH="0" baseline="0" dirty="0" smtClean="0">
                          <a:ln>
                            <a:noFill/>
                          </a:ln>
                          <a:solidFill>
                            <a:srgbClr val="000000"/>
                          </a:solidFill>
                          <a:effectLst/>
                          <a:latin typeface="ＭＳ Ｐゴシック" charset="-128"/>
                          <a:ea typeface="ＭＳ Ｐゴシック" charset="-128"/>
                          <a:cs typeface="Times New Roman" pitchFamily="18" charset="0"/>
                        </a:rPr>
                        <a:t>　 維持管理の状況、運用サポートの状況、コミュニティの状況</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100" b="0" i="0" u="none" strike="noStrike" cap="none" normalizeH="0" baseline="0" dirty="0" smtClean="0">
                          <a:ln>
                            <a:noFill/>
                          </a:ln>
                          <a:solidFill>
                            <a:srgbClr val="000000"/>
                          </a:solidFill>
                          <a:effectLst/>
                          <a:latin typeface="ＭＳ Ｐゴシック" charset="-128"/>
                          <a:ea typeface="ＭＳ Ｐゴシック" charset="-128"/>
                          <a:cs typeface="Times New Roman" pitchFamily="18" charset="0"/>
                        </a:rPr>
                        <a:t>6) </a:t>
                      </a:r>
                      <a:r>
                        <a:rPr kumimoji="1" lang="ja-JP" altLang="en-US" sz="1100" b="0" i="0" u="none" strike="noStrike" cap="none" normalizeH="0" baseline="0" dirty="0" smtClean="0">
                          <a:ln>
                            <a:noFill/>
                          </a:ln>
                          <a:solidFill>
                            <a:srgbClr val="000000"/>
                          </a:solidFill>
                          <a:effectLst/>
                          <a:latin typeface="ＭＳ Ｐゴシック" charset="-128"/>
                          <a:ea typeface="ＭＳ Ｐゴシック" charset="-128"/>
                          <a:cs typeface="Times New Roman" pitchFamily="18" charset="0"/>
                        </a:rPr>
                        <a:t>提供価格</a:t>
                      </a:r>
                      <a:endParaRPr kumimoji="1" lang="ja-JP" altLang="en-US" sz="1100" b="0" i="0" u="none" strike="noStrike" cap="none" normalizeH="0" baseline="30000" dirty="0" smtClean="0">
                        <a:ln>
                          <a:noFill/>
                        </a:ln>
                        <a:solidFill>
                          <a:srgbClr val="000000"/>
                        </a:solidFill>
                        <a:effectLst/>
                        <a:latin typeface="ＭＳ Ｐゴシック" charset="-128"/>
                        <a:ea typeface="ＭＳ Ｐゴシック" charset="-128"/>
                        <a:cs typeface="Times New Roman" pitchFamily="18" charset="0"/>
                      </a:endParaRPr>
                    </a:p>
                  </a:txBody>
                  <a:tcPr marL="83077" marR="83077" marT="46800" marB="46800"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D3DCE8"/>
                    </a:solidFill>
                  </a:tcPr>
                </a:tc>
              </a:tr>
              <a:tr h="46139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000" b="0" i="0" u="none" strike="noStrike" cap="none" normalizeH="0" baseline="0" smtClean="0">
                          <a:ln>
                            <a:noFill/>
                          </a:ln>
                          <a:solidFill>
                            <a:srgbClr val="000000"/>
                          </a:solidFill>
                          <a:effectLst/>
                          <a:latin typeface="ＭＳ Ｐゴシック" charset="-128"/>
                          <a:ea typeface="ＭＳ Ｐゴシック" charset="-128"/>
                        </a:rPr>
                        <a:t>3</a:t>
                      </a:r>
                    </a:p>
                  </a:txBody>
                  <a:tcPr marL="83077" marR="83077" marT="46800" marB="46800"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D3DC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50" b="0" i="0" u="none" strike="noStrike" cap="none" normalizeH="0" baseline="0" dirty="0" smtClean="0">
                          <a:ln>
                            <a:noFill/>
                          </a:ln>
                          <a:solidFill>
                            <a:srgbClr val="000000"/>
                          </a:solidFill>
                          <a:effectLst/>
                          <a:latin typeface="ＭＳ Ｐゴシック" charset="-128"/>
                          <a:ea typeface="ＭＳ Ｐゴシック" charset="-128"/>
                        </a:rPr>
                        <a:t>米国議会図書館の</a:t>
                      </a:r>
                      <a:r>
                        <a:rPr kumimoji="1" lang="en-US" altLang="ja-JP" sz="1050" b="0" i="0" u="none" strike="noStrike" cap="none" normalizeH="0" baseline="0" dirty="0" smtClean="0">
                          <a:ln>
                            <a:noFill/>
                          </a:ln>
                          <a:solidFill>
                            <a:srgbClr val="000000"/>
                          </a:solidFill>
                          <a:effectLst/>
                          <a:latin typeface="ＭＳ Ｐゴシック" charset="-128"/>
                          <a:ea typeface="ＭＳ Ｐゴシック" charset="-128"/>
                        </a:rPr>
                        <a:t>World Digital Library (WDL)</a:t>
                      </a:r>
                      <a:r>
                        <a:rPr kumimoji="1" lang="ja-JP" altLang="en-US" sz="1050" b="0" i="0" u="none" strike="noStrike" cap="none" normalizeH="0" baseline="0" dirty="0" smtClean="0">
                          <a:ln>
                            <a:noFill/>
                          </a:ln>
                          <a:solidFill>
                            <a:srgbClr val="000000"/>
                          </a:solidFill>
                          <a:effectLst/>
                          <a:latin typeface="ＭＳ Ｐゴシック" charset="-128"/>
                          <a:ea typeface="ＭＳ Ｐゴシック" charset="-128"/>
                        </a:rPr>
                        <a:t>のシステム調査</a:t>
                      </a:r>
                    </a:p>
                  </a:txBody>
                  <a:tcPr marL="83077" marR="83077" marT="46800" marB="46800"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D3DC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000" b="0" i="0" u="none" strike="noStrike" cap="none" normalizeH="0" baseline="0" dirty="0" smtClean="0">
                        <a:ln>
                          <a:noFill/>
                        </a:ln>
                        <a:solidFill>
                          <a:srgbClr val="000000"/>
                        </a:solidFill>
                        <a:effectLst/>
                        <a:latin typeface="ＭＳ Ｐゴシック" charset="-128"/>
                        <a:ea typeface="ＭＳ Ｐゴシック" charset="-128"/>
                        <a:cs typeface="Times New Roman" pitchFamily="18" charset="0"/>
                      </a:endParaRPr>
                    </a:p>
                  </a:txBody>
                  <a:tcPr marL="83077" marR="83077" marT="46800" marB="46800"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D3DCE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100" b="0" i="0" u="none" strike="noStrike" cap="none" normalizeH="0" baseline="0" dirty="0" smtClean="0">
                          <a:ln>
                            <a:noFill/>
                          </a:ln>
                          <a:solidFill>
                            <a:srgbClr val="000000"/>
                          </a:solidFill>
                          <a:effectLst/>
                          <a:latin typeface="ＭＳ Ｐゴシック" charset="-128"/>
                          <a:ea typeface="ＭＳ Ｐゴシック" charset="-128"/>
                          <a:cs typeface="Times New Roman" pitchFamily="18" charset="0"/>
                        </a:rPr>
                        <a:t>「</a:t>
                      </a:r>
                      <a:r>
                        <a:rPr kumimoji="1" lang="en-US" altLang="ja-JP" sz="1100" b="0" i="0" u="none" strike="noStrike" cap="none" normalizeH="0" baseline="0" dirty="0" smtClean="0">
                          <a:ln>
                            <a:noFill/>
                          </a:ln>
                          <a:solidFill>
                            <a:srgbClr val="000000"/>
                          </a:solidFill>
                          <a:effectLst/>
                          <a:latin typeface="ＭＳ Ｐゴシック" charset="-128"/>
                          <a:ea typeface="ＭＳ Ｐゴシック" charset="-128"/>
                          <a:cs typeface="Times New Roman" pitchFamily="18" charset="0"/>
                        </a:rPr>
                        <a:t>4. </a:t>
                      </a:r>
                      <a:r>
                        <a:rPr kumimoji="1" lang="ja-JP" altLang="en-US" sz="1100" b="0" i="0" u="none" strike="noStrike" cap="none" normalizeH="0" baseline="0" dirty="0" smtClean="0">
                          <a:ln>
                            <a:noFill/>
                          </a:ln>
                          <a:solidFill>
                            <a:srgbClr val="000000"/>
                          </a:solidFill>
                          <a:effectLst/>
                          <a:latin typeface="ＭＳ Ｐゴシック" charset="-128"/>
                          <a:ea typeface="ＭＳ Ｐゴシック" charset="-128"/>
                          <a:cs typeface="Times New Roman" pitchFamily="18" charset="0"/>
                        </a:rPr>
                        <a:t>外部サービス動向調査の作業内容及び方法」と同様の調査項目とします。</a:t>
                      </a:r>
                    </a:p>
                  </a:txBody>
                  <a:tcPr marL="83077" marR="83077" marT="46800" marB="46800"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D3DCE8"/>
                    </a:solidFill>
                  </a:tcPr>
                </a:tc>
              </a:tr>
            </a:tbl>
          </a:graphicData>
        </a:graphic>
      </p:graphicFrame>
      <p:sp>
        <p:nvSpPr>
          <p:cNvPr id="8" name="スライド番号プレースホルダ 7"/>
          <p:cNvSpPr>
            <a:spLocks noGrp="1"/>
          </p:cNvSpPr>
          <p:nvPr>
            <p:ph type="sldNum" sz="quarter" idx="15"/>
          </p:nvPr>
        </p:nvSpPr>
        <p:spPr/>
        <p:txBody>
          <a:bodyPr/>
          <a:lstStyle/>
          <a:p>
            <a:pPr>
              <a:defRPr/>
            </a:pPr>
            <a:fld id="{8F9B926E-BC0B-409E-8F4F-491A1AB00D14}" type="slidenum">
              <a:rPr lang="en-US" altLang="ja-JP" smtClean="0"/>
              <a:pPr>
                <a:defRPr/>
              </a:pPr>
              <a:t>33</a:t>
            </a:fld>
            <a:endParaRPr lang="en-US" altLang="ja-JP"/>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27"/>
          <p:cNvGrpSpPr>
            <a:grpSpLocks/>
          </p:cNvGrpSpPr>
          <p:nvPr/>
        </p:nvGrpSpPr>
        <p:grpSpPr bwMode="auto">
          <a:xfrm>
            <a:off x="3816350" y="5229225"/>
            <a:ext cx="900113" cy="633413"/>
            <a:chOff x="2404" y="3294"/>
            <a:chExt cx="567" cy="399"/>
          </a:xfrm>
        </p:grpSpPr>
        <p:sp>
          <p:nvSpPr>
            <p:cNvPr id="900132" name="AutoShape 36"/>
            <p:cNvSpPr>
              <a:spLocks noChangeArrowheads="1"/>
            </p:cNvSpPr>
            <p:nvPr/>
          </p:nvSpPr>
          <p:spPr bwMode="auto">
            <a:xfrm>
              <a:off x="2404" y="3371"/>
              <a:ext cx="486" cy="322"/>
            </a:xfrm>
            <a:prstGeom prst="foldedCorner">
              <a:avLst>
                <a:gd name="adj" fmla="val 12500"/>
              </a:avLst>
            </a:prstGeom>
            <a:solidFill>
              <a:srgbClr val="99FF99"/>
            </a:solidFill>
            <a:ln w="15875">
              <a:solidFill>
                <a:schemeClr val="tx1"/>
              </a:solidFill>
              <a:round/>
              <a:headEnd/>
              <a:tailEnd/>
            </a:ln>
            <a:effectLst/>
          </p:spPr>
          <p:txBody>
            <a:bodyPr lIns="0" tIns="0" rIns="0" bIns="0" anchor="ctr"/>
            <a:lstStyle/>
            <a:p>
              <a:pPr defTabSz="803275"/>
              <a:r>
                <a:rPr lang="ja-JP" altLang="en-US" sz="900" b="1"/>
                <a:t>国会図書館様</a:t>
              </a:r>
            </a:p>
            <a:p>
              <a:pPr defTabSz="803275"/>
              <a:r>
                <a:rPr lang="ja-JP" altLang="en-US" sz="900" b="1"/>
                <a:t>技術標準適用指針</a:t>
              </a:r>
            </a:p>
          </p:txBody>
        </p:sp>
        <p:sp>
          <p:nvSpPr>
            <p:cNvPr id="900133" name="AutoShape 37"/>
            <p:cNvSpPr>
              <a:spLocks noChangeArrowheads="1"/>
            </p:cNvSpPr>
            <p:nvPr/>
          </p:nvSpPr>
          <p:spPr bwMode="auto">
            <a:xfrm>
              <a:off x="2445" y="3332"/>
              <a:ext cx="486" cy="323"/>
            </a:xfrm>
            <a:prstGeom prst="foldedCorner">
              <a:avLst>
                <a:gd name="adj" fmla="val 12500"/>
              </a:avLst>
            </a:prstGeom>
            <a:solidFill>
              <a:srgbClr val="99FF99"/>
            </a:solidFill>
            <a:ln w="15875">
              <a:solidFill>
                <a:schemeClr val="tx1"/>
              </a:solidFill>
              <a:round/>
              <a:headEnd/>
              <a:tailEnd/>
            </a:ln>
            <a:effectLst/>
          </p:spPr>
          <p:txBody>
            <a:bodyPr lIns="0" tIns="0" rIns="0" bIns="0" anchor="ctr"/>
            <a:lstStyle/>
            <a:p>
              <a:pPr defTabSz="803275"/>
              <a:r>
                <a:rPr lang="ja-JP" altLang="en-US" sz="900" b="1"/>
                <a:t>国会図書館様</a:t>
              </a:r>
            </a:p>
            <a:p>
              <a:pPr defTabSz="803275"/>
              <a:r>
                <a:rPr lang="ja-JP" altLang="en-US" sz="900" b="1"/>
                <a:t>技術標準適用指針</a:t>
              </a:r>
              <a:endParaRPr lang="en-US" altLang="ja-JP" sz="900" b="1"/>
            </a:p>
          </p:txBody>
        </p:sp>
        <p:sp>
          <p:nvSpPr>
            <p:cNvPr id="900134" name="AutoShape 38"/>
            <p:cNvSpPr>
              <a:spLocks noChangeArrowheads="1"/>
            </p:cNvSpPr>
            <p:nvPr/>
          </p:nvSpPr>
          <p:spPr bwMode="auto">
            <a:xfrm>
              <a:off x="2485" y="3294"/>
              <a:ext cx="486" cy="322"/>
            </a:xfrm>
            <a:prstGeom prst="foldedCorner">
              <a:avLst>
                <a:gd name="adj" fmla="val 12500"/>
              </a:avLst>
            </a:prstGeom>
            <a:solidFill>
              <a:srgbClr val="99FF99"/>
            </a:solidFill>
            <a:ln w="15875">
              <a:solidFill>
                <a:schemeClr val="tx1"/>
              </a:solidFill>
              <a:round/>
              <a:headEnd/>
              <a:tailEnd/>
            </a:ln>
            <a:effectLst/>
          </p:spPr>
          <p:txBody>
            <a:bodyPr lIns="0" tIns="0" rIns="0" bIns="0" anchor="ctr"/>
            <a:lstStyle/>
            <a:p>
              <a:pPr defTabSz="803275"/>
              <a:r>
                <a:rPr lang="ja-JP" altLang="en-US" sz="900" b="1" dirty="0"/>
                <a:t>国会図書館様</a:t>
              </a:r>
            </a:p>
            <a:p>
              <a:pPr defTabSz="803275"/>
              <a:r>
                <a:rPr lang="ja-JP" altLang="en-US" sz="900" b="1" dirty="0"/>
                <a:t>技術標準適用</a:t>
              </a:r>
              <a:r>
                <a:rPr lang="ja-JP" altLang="en-US" sz="900" b="1" dirty="0" smtClean="0"/>
                <a:t>指針（原則）</a:t>
              </a:r>
              <a:endParaRPr lang="ja-JP" altLang="en-US" sz="900" b="1" dirty="0"/>
            </a:p>
          </p:txBody>
        </p:sp>
      </p:grpSp>
      <p:sp>
        <p:nvSpPr>
          <p:cNvPr id="900098" name="Rectangle 2"/>
          <p:cNvSpPr>
            <a:spLocks noGrp="1" noChangeArrowheads="1"/>
          </p:cNvSpPr>
          <p:nvPr>
            <p:ph type="title"/>
          </p:nvPr>
        </p:nvSpPr>
        <p:spPr/>
        <p:txBody>
          <a:bodyPr>
            <a:noAutofit/>
          </a:bodyPr>
          <a:lstStyle/>
          <a:p>
            <a:r>
              <a:rPr lang="ja-JP" altLang="en-US" sz="2800" dirty="0" smtClean="0">
                <a:solidFill>
                  <a:schemeClr val="tx1"/>
                </a:solidFill>
                <a:latin typeface="HG丸ｺﾞｼｯｸM-PRO" pitchFamily="50" charset="-128"/>
                <a:ea typeface="HG丸ｺﾞｼｯｸM-PRO" pitchFamily="50" charset="-128"/>
              </a:rPr>
              <a:t>技術標準適用ガイドライン策定</a:t>
            </a:r>
            <a:endParaRPr lang="ja-JP" altLang="en-US" sz="2800" dirty="0">
              <a:solidFill>
                <a:schemeClr val="tx1"/>
              </a:solidFill>
              <a:latin typeface="HG丸ｺﾞｼｯｸM-PRO" pitchFamily="50" charset="-128"/>
              <a:ea typeface="HG丸ｺﾞｼｯｸM-PRO" pitchFamily="50" charset="-128"/>
            </a:endParaRPr>
          </a:p>
        </p:txBody>
      </p:sp>
      <p:grpSp>
        <p:nvGrpSpPr>
          <p:cNvPr id="3" name="Group 5"/>
          <p:cNvGrpSpPr>
            <a:grpSpLocks/>
          </p:cNvGrpSpPr>
          <p:nvPr/>
        </p:nvGrpSpPr>
        <p:grpSpPr bwMode="auto">
          <a:xfrm>
            <a:off x="6950075" y="4875213"/>
            <a:ext cx="2159000" cy="1541462"/>
            <a:chOff x="1134" y="3362"/>
            <a:chExt cx="1292" cy="912"/>
          </a:xfrm>
        </p:grpSpPr>
        <p:sp>
          <p:nvSpPr>
            <p:cNvPr id="900102" name="Rectangle 6"/>
            <p:cNvSpPr>
              <a:spLocks noChangeArrowheads="1"/>
            </p:cNvSpPr>
            <p:nvPr/>
          </p:nvSpPr>
          <p:spPr bwMode="auto">
            <a:xfrm>
              <a:off x="1134" y="3362"/>
              <a:ext cx="1292" cy="912"/>
            </a:xfrm>
            <a:prstGeom prst="rect">
              <a:avLst/>
            </a:prstGeom>
            <a:solidFill>
              <a:schemeClr val="bg1"/>
            </a:solidFill>
            <a:ln w="9525" algn="ctr">
              <a:solidFill>
                <a:schemeClr val="tx1"/>
              </a:solidFill>
              <a:miter lim="800000"/>
              <a:headEnd/>
              <a:tailEnd/>
            </a:ln>
            <a:effectLst/>
          </p:spPr>
          <p:txBody>
            <a:bodyPr wrap="none" lIns="54000" tIns="0" rIns="54000" bIns="0" anchor="ctr"/>
            <a:lstStyle/>
            <a:p>
              <a:endParaRPr lang="ja-JP" altLang="en-US"/>
            </a:p>
          </p:txBody>
        </p:sp>
        <p:sp>
          <p:nvSpPr>
            <p:cNvPr id="900103" name="Rectangle 7"/>
            <p:cNvSpPr>
              <a:spLocks noChangeArrowheads="1"/>
            </p:cNvSpPr>
            <p:nvPr/>
          </p:nvSpPr>
          <p:spPr bwMode="auto">
            <a:xfrm>
              <a:off x="1247" y="3521"/>
              <a:ext cx="1066" cy="227"/>
            </a:xfrm>
            <a:prstGeom prst="rect">
              <a:avLst/>
            </a:prstGeom>
            <a:solidFill>
              <a:schemeClr val="bg1"/>
            </a:solidFill>
            <a:ln w="9525" algn="ctr">
              <a:solidFill>
                <a:schemeClr val="tx1"/>
              </a:solidFill>
              <a:miter lim="800000"/>
              <a:headEnd/>
              <a:tailEnd/>
            </a:ln>
            <a:effectLst/>
          </p:spPr>
          <p:txBody>
            <a:bodyPr wrap="none" lIns="54000" tIns="0" rIns="54000" bIns="0"/>
            <a:lstStyle/>
            <a:p>
              <a:pPr algn="l" eaLnBrk="1" hangingPunct="1">
                <a:spcAft>
                  <a:spcPct val="0"/>
                </a:spcAft>
              </a:pPr>
              <a:r>
                <a:rPr kumimoji="1" lang="ja-JP" altLang="en-US" b="1">
                  <a:solidFill>
                    <a:schemeClr val="tx1"/>
                  </a:solidFill>
                </a:rPr>
                <a:t>テクノロジー概要</a:t>
              </a:r>
            </a:p>
          </p:txBody>
        </p:sp>
        <p:sp>
          <p:nvSpPr>
            <p:cNvPr id="900104" name="Rectangle 8"/>
            <p:cNvSpPr>
              <a:spLocks noChangeArrowheads="1"/>
            </p:cNvSpPr>
            <p:nvPr/>
          </p:nvSpPr>
          <p:spPr bwMode="auto">
            <a:xfrm>
              <a:off x="1247" y="3770"/>
              <a:ext cx="1066" cy="227"/>
            </a:xfrm>
            <a:prstGeom prst="rect">
              <a:avLst/>
            </a:prstGeom>
            <a:solidFill>
              <a:schemeClr val="bg1"/>
            </a:solidFill>
            <a:ln w="9525" algn="ctr">
              <a:solidFill>
                <a:schemeClr val="tx1"/>
              </a:solidFill>
              <a:miter lim="800000"/>
              <a:headEnd/>
              <a:tailEnd/>
            </a:ln>
            <a:effectLst/>
          </p:spPr>
          <p:txBody>
            <a:bodyPr wrap="none" lIns="54000" tIns="0" rIns="54000" bIns="0"/>
            <a:lstStyle/>
            <a:p>
              <a:pPr algn="l" eaLnBrk="1" hangingPunct="1">
                <a:spcAft>
                  <a:spcPct val="0"/>
                </a:spcAft>
              </a:pPr>
              <a:r>
                <a:rPr kumimoji="1" lang="ja-JP" altLang="en-US" b="1">
                  <a:solidFill>
                    <a:schemeClr val="tx1"/>
                  </a:solidFill>
                </a:rPr>
                <a:t>テクノロジー動向</a:t>
              </a:r>
            </a:p>
          </p:txBody>
        </p:sp>
        <p:sp>
          <p:nvSpPr>
            <p:cNvPr id="900105" name="Rectangle 9"/>
            <p:cNvSpPr>
              <a:spLocks noChangeArrowheads="1"/>
            </p:cNvSpPr>
            <p:nvPr/>
          </p:nvSpPr>
          <p:spPr bwMode="auto">
            <a:xfrm>
              <a:off x="1247" y="4020"/>
              <a:ext cx="1066" cy="227"/>
            </a:xfrm>
            <a:prstGeom prst="rect">
              <a:avLst/>
            </a:prstGeom>
            <a:solidFill>
              <a:schemeClr val="bg1"/>
            </a:solidFill>
            <a:ln w="9525" algn="ctr">
              <a:solidFill>
                <a:schemeClr val="tx1"/>
              </a:solidFill>
              <a:miter lim="800000"/>
              <a:headEnd/>
              <a:tailEnd/>
            </a:ln>
            <a:effectLst/>
          </p:spPr>
          <p:txBody>
            <a:bodyPr wrap="none" lIns="54000" tIns="0" rIns="54000" bIns="0"/>
            <a:lstStyle/>
            <a:p>
              <a:pPr algn="l" eaLnBrk="1" hangingPunct="1">
                <a:spcAft>
                  <a:spcPct val="0"/>
                </a:spcAft>
              </a:pPr>
              <a:r>
                <a:rPr kumimoji="1" lang="ja-JP" altLang="en-US" b="1">
                  <a:solidFill>
                    <a:schemeClr val="tx1"/>
                  </a:solidFill>
                </a:rPr>
                <a:t>技術標準選考理由</a:t>
              </a:r>
            </a:p>
          </p:txBody>
        </p:sp>
        <p:sp>
          <p:nvSpPr>
            <p:cNvPr id="900106" name="Text Box 10"/>
            <p:cNvSpPr txBox="1">
              <a:spLocks noChangeArrowheads="1"/>
            </p:cNvSpPr>
            <p:nvPr/>
          </p:nvSpPr>
          <p:spPr bwMode="auto">
            <a:xfrm>
              <a:off x="1552" y="3385"/>
              <a:ext cx="434" cy="109"/>
            </a:xfrm>
            <a:prstGeom prst="rect">
              <a:avLst/>
            </a:prstGeom>
            <a:solidFill>
              <a:schemeClr val="bg1"/>
            </a:solidFill>
            <a:ln w="9525" algn="ctr">
              <a:noFill/>
              <a:miter lim="800000"/>
              <a:headEnd/>
              <a:tailEnd/>
            </a:ln>
            <a:effectLst/>
          </p:spPr>
          <p:txBody>
            <a:bodyPr wrap="none" lIns="54000" tIns="0" rIns="54000" bIns="0">
              <a:spAutoFit/>
            </a:bodyPr>
            <a:lstStyle/>
            <a:p>
              <a:pPr eaLnBrk="1" hangingPunct="1">
                <a:spcAft>
                  <a:spcPct val="0"/>
                </a:spcAft>
              </a:pPr>
              <a:r>
                <a:rPr kumimoji="1" lang="ja-JP" altLang="en-US" sz="1200" b="1">
                  <a:solidFill>
                    <a:schemeClr val="tx1"/>
                  </a:solidFill>
                </a:rPr>
                <a:t>技術標準</a:t>
              </a:r>
            </a:p>
          </p:txBody>
        </p:sp>
      </p:grpSp>
      <p:grpSp>
        <p:nvGrpSpPr>
          <p:cNvPr id="4" name="Group 11"/>
          <p:cNvGrpSpPr>
            <a:grpSpLocks/>
          </p:cNvGrpSpPr>
          <p:nvPr/>
        </p:nvGrpSpPr>
        <p:grpSpPr bwMode="auto">
          <a:xfrm>
            <a:off x="6878638" y="4795838"/>
            <a:ext cx="2159000" cy="1541462"/>
            <a:chOff x="1134" y="3362"/>
            <a:chExt cx="1292" cy="912"/>
          </a:xfrm>
        </p:grpSpPr>
        <p:sp>
          <p:nvSpPr>
            <p:cNvPr id="900108" name="Rectangle 12"/>
            <p:cNvSpPr>
              <a:spLocks noChangeArrowheads="1"/>
            </p:cNvSpPr>
            <p:nvPr/>
          </p:nvSpPr>
          <p:spPr bwMode="auto">
            <a:xfrm>
              <a:off x="1134" y="3362"/>
              <a:ext cx="1292" cy="912"/>
            </a:xfrm>
            <a:prstGeom prst="rect">
              <a:avLst/>
            </a:prstGeom>
            <a:solidFill>
              <a:schemeClr val="bg1"/>
            </a:solidFill>
            <a:ln w="9525" algn="ctr">
              <a:solidFill>
                <a:schemeClr val="tx1"/>
              </a:solidFill>
              <a:miter lim="800000"/>
              <a:headEnd/>
              <a:tailEnd/>
            </a:ln>
            <a:effectLst/>
          </p:spPr>
          <p:txBody>
            <a:bodyPr wrap="none" lIns="54000" tIns="0" rIns="54000" bIns="0" anchor="ctr"/>
            <a:lstStyle/>
            <a:p>
              <a:endParaRPr lang="ja-JP" altLang="en-US"/>
            </a:p>
          </p:txBody>
        </p:sp>
        <p:sp>
          <p:nvSpPr>
            <p:cNvPr id="900109" name="Rectangle 13"/>
            <p:cNvSpPr>
              <a:spLocks noChangeArrowheads="1"/>
            </p:cNvSpPr>
            <p:nvPr/>
          </p:nvSpPr>
          <p:spPr bwMode="auto">
            <a:xfrm>
              <a:off x="1247" y="3521"/>
              <a:ext cx="1066" cy="227"/>
            </a:xfrm>
            <a:prstGeom prst="rect">
              <a:avLst/>
            </a:prstGeom>
            <a:solidFill>
              <a:schemeClr val="bg1"/>
            </a:solidFill>
            <a:ln w="9525" algn="ctr">
              <a:solidFill>
                <a:schemeClr val="tx1"/>
              </a:solidFill>
              <a:miter lim="800000"/>
              <a:headEnd/>
              <a:tailEnd/>
            </a:ln>
            <a:effectLst/>
          </p:spPr>
          <p:txBody>
            <a:bodyPr wrap="none" lIns="54000" tIns="0" rIns="54000" bIns="0"/>
            <a:lstStyle/>
            <a:p>
              <a:pPr algn="l" eaLnBrk="1" hangingPunct="1">
                <a:spcAft>
                  <a:spcPct val="0"/>
                </a:spcAft>
              </a:pPr>
              <a:r>
                <a:rPr kumimoji="1" lang="ja-JP" altLang="en-US" b="1">
                  <a:solidFill>
                    <a:schemeClr val="tx1"/>
                  </a:solidFill>
                </a:rPr>
                <a:t>テクノロジー概要</a:t>
              </a:r>
            </a:p>
          </p:txBody>
        </p:sp>
        <p:sp>
          <p:nvSpPr>
            <p:cNvPr id="900110" name="Rectangle 14"/>
            <p:cNvSpPr>
              <a:spLocks noChangeArrowheads="1"/>
            </p:cNvSpPr>
            <p:nvPr/>
          </p:nvSpPr>
          <p:spPr bwMode="auto">
            <a:xfrm>
              <a:off x="1247" y="3770"/>
              <a:ext cx="1066" cy="227"/>
            </a:xfrm>
            <a:prstGeom prst="rect">
              <a:avLst/>
            </a:prstGeom>
            <a:solidFill>
              <a:schemeClr val="bg1"/>
            </a:solidFill>
            <a:ln w="9525" algn="ctr">
              <a:solidFill>
                <a:schemeClr val="tx1"/>
              </a:solidFill>
              <a:miter lim="800000"/>
              <a:headEnd/>
              <a:tailEnd/>
            </a:ln>
            <a:effectLst/>
          </p:spPr>
          <p:txBody>
            <a:bodyPr wrap="none" lIns="54000" tIns="0" rIns="54000" bIns="0"/>
            <a:lstStyle/>
            <a:p>
              <a:pPr algn="l" eaLnBrk="1" hangingPunct="1">
                <a:spcAft>
                  <a:spcPct val="0"/>
                </a:spcAft>
              </a:pPr>
              <a:r>
                <a:rPr kumimoji="1" lang="ja-JP" altLang="en-US" b="1">
                  <a:solidFill>
                    <a:schemeClr val="tx1"/>
                  </a:solidFill>
                </a:rPr>
                <a:t>テクノロジー動向</a:t>
              </a:r>
            </a:p>
          </p:txBody>
        </p:sp>
        <p:sp>
          <p:nvSpPr>
            <p:cNvPr id="900111" name="Rectangle 15"/>
            <p:cNvSpPr>
              <a:spLocks noChangeArrowheads="1"/>
            </p:cNvSpPr>
            <p:nvPr/>
          </p:nvSpPr>
          <p:spPr bwMode="auto">
            <a:xfrm>
              <a:off x="1247" y="4020"/>
              <a:ext cx="1066" cy="227"/>
            </a:xfrm>
            <a:prstGeom prst="rect">
              <a:avLst/>
            </a:prstGeom>
            <a:solidFill>
              <a:schemeClr val="bg1"/>
            </a:solidFill>
            <a:ln w="9525" algn="ctr">
              <a:solidFill>
                <a:schemeClr val="tx1"/>
              </a:solidFill>
              <a:miter lim="800000"/>
              <a:headEnd/>
              <a:tailEnd/>
            </a:ln>
            <a:effectLst/>
          </p:spPr>
          <p:txBody>
            <a:bodyPr wrap="none" lIns="54000" tIns="0" rIns="54000" bIns="0"/>
            <a:lstStyle/>
            <a:p>
              <a:pPr algn="l" eaLnBrk="1" hangingPunct="1">
                <a:spcAft>
                  <a:spcPct val="0"/>
                </a:spcAft>
              </a:pPr>
              <a:r>
                <a:rPr kumimoji="1" lang="ja-JP" altLang="en-US" b="1">
                  <a:solidFill>
                    <a:schemeClr val="tx1"/>
                  </a:solidFill>
                </a:rPr>
                <a:t>技術標準選考理由</a:t>
              </a:r>
            </a:p>
          </p:txBody>
        </p:sp>
        <p:sp>
          <p:nvSpPr>
            <p:cNvPr id="900112" name="Text Box 16"/>
            <p:cNvSpPr txBox="1">
              <a:spLocks noChangeArrowheads="1"/>
            </p:cNvSpPr>
            <p:nvPr/>
          </p:nvSpPr>
          <p:spPr bwMode="auto">
            <a:xfrm>
              <a:off x="1552" y="3385"/>
              <a:ext cx="434" cy="109"/>
            </a:xfrm>
            <a:prstGeom prst="rect">
              <a:avLst/>
            </a:prstGeom>
            <a:solidFill>
              <a:schemeClr val="bg1"/>
            </a:solidFill>
            <a:ln w="9525" algn="ctr">
              <a:noFill/>
              <a:miter lim="800000"/>
              <a:headEnd/>
              <a:tailEnd/>
            </a:ln>
            <a:effectLst/>
          </p:spPr>
          <p:txBody>
            <a:bodyPr wrap="none" lIns="54000" tIns="0" rIns="54000" bIns="0">
              <a:spAutoFit/>
            </a:bodyPr>
            <a:lstStyle/>
            <a:p>
              <a:pPr eaLnBrk="1" hangingPunct="1">
                <a:spcAft>
                  <a:spcPct val="0"/>
                </a:spcAft>
              </a:pPr>
              <a:r>
                <a:rPr kumimoji="1" lang="ja-JP" altLang="en-US" sz="1200" b="1">
                  <a:solidFill>
                    <a:schemeClr val="tx1"/>
                  </a:solidFill>
                </a:rPr>
                <a:t>技術標準</a:t>
              </a:r>
            </a:p>
          </p:txBody>
        </p:sp>
      </p:grpSp>
      <p:grpSp>
        <p:nvGrpSpPr>
          <p:cNvPr id="5" name="Group 17"/>
          <p:cNvGrpSpPr>
            <a:grpSpLocks/>
          </p:cNvGrpSpPr>
          <p:nvPr/>
        </p:nvGrpSpPr>
        <p:grpSpPr bwMode="auto">
          <a:xfrm>
            <a:off x="6770688" y="4724400"/>
            <a:ext cx="2159000" cy="1541463"/>
            <a:chOff x="1134" y="3362"/>
            <a:chExt cx="1292" cy="912"/>
          </a:xfrm>
        </p:grpSpPr>
        <p:sp>
          <p:nvSpPr>
            <p:cNvPr id="900114" name="Rectangle 18"/>
            <p:cNvSpPr>
              <a:spLocks noChangeArrowheads="1"/>
            </p:cNvSpPr>
            <p:nvPr/>
          </p:nvSpPr>
          <p:spPr bwMode="auto">
            <a:xfrm>
              <a:off x="1134" y="3362"/>
              <a:ext cx="1292" cy="912"/>
            </a:xfrm>
            <a:prstGeom prst="rect">
              <a:avLst/>
            </a:prstGeom>
            <a:solidFill>
              <a:schemeClr val="bg1"/>
            </a:solidFill>
            <a:ln w="9525" algn="ctr">
              <a:solidFill>
                <a:schemeClr val="tx1"/>
              </a:solidFill>
              <a:miter lim="800000"/>
              <a:headEnd/>
              <a:tailEnd/>
            </a:ln>
            <a:effectLst/>
          </p:spPr>
          <p:txBody>
            <a:bodyPr wrap="none" lIns="54000" tIns="0" rIns="54000" bIns="0" anchor="ctr"/>
            <a:lstStyle/>
            <a:p>
              <a:endParaRPr lang="ja-JP" altLang="en-US"/>
            </a:p>
          </p:txBody>
        </p:sp>
        <p:sp>
          <p:nvSpPr>
            <p:cNvPr id="900115" name="Rectangle 19"/>
            <p:cNvSpPr>
              <a:spLocks noChangeArrowheads="1"/>
            </p:cNvSpPr>
            <p:nvPr/>
          </p:nvSpPr>
          <p:spPr bwMode="auto">
            <a:xfrm>
              <a:off x="1247" y="3521"/>
              <a:ext cx="1066" cy="227"/>
            </a:xfrm>
            <a:prstGeom prst="rect">
              <a:avLst/>
            </a:prstGeom>
            <a:solidFill>
              <a:schemeClr val="bg1"/>
            </a:solidFill>
            <a:ln w="9525" algn="ctr">
              <a:solidFill>
                <a:schemeClr val="tx1"/>
              </a:solidFill>
              <a:miter lim="800000"/>
              <a:headEnd/>
              <a:tailEnd/>
            </a:ln>
            <a:effectLst/>
          </p:spPr>
          <p:txBody>
            <a:bodyPr wrap="none" lIns="54000" tIns="0" rIns="54000" bIns="0"/>
            <a:lstStyle/>
            <a:p>
              <a:pPr algn="l" eaLnBrk="1" hangingPunct="1">
                <a:spcAft>
                  <a:spcPct val="0"/>
                </a:spcAft>
              </a:pPr>
              <a:r>
                <a:rPr kumimoji="1" lang="ja-JP" altLang="en-US" b="1">
                  <a:solidFill>
                    <a:schemeClr val="tx1"/>
                  </a:solidFill>
                </a:rPr>
                <a:t>テクノロジー概要</a:t>
              </a:r>
            </a:p>
          </p:txBody>
        </p:sp>
        <p:sp>
          <p:nvSpPr>
            <p:cNvPr id="900116" name="Rectangle 20"/>
            <p:cNvSpPr>
              <a:spLocks noChangeArrowheads="1"/>
            </p:cNvSpPr>
            <p:nvPr/>
          </p:nvSpPr>
          <p:spPr bwMode="auto">
            <a:xfrm>
              <a:off x="1247" y="3770"/>
              <a:ext cx="1066" cy="227"/>
            </a:xfrm>
            <a:prstGeom prst="rect">
              <a:avLst/>
            </a:prstGeom>
            <a:solidFill>
              <a:schemeClr val="bg1"/>
            </a:solidFill>
            <a:ln w="9525" algn="ctr">
              <a:solidFill>
                <a:schemeClr val="tx1"/>
              </a:solidFill>
              <a:miter lim="800000"/>
              <a:headEnd/>
              <a:tailEnd/>
            </a:ln>
            <a:effectLst/>
          </p:spPr>
          <p:txBody>
            <a:bodyPr wrap="none" lIns="54000" tIns="0" rIns="54000" bIns="0"/>
            <a:lstStyle/>
            <a:p>
              <a:pPr algn="l" eaLnBrk="1" hangingPunct="1">
                <a:spcAft>
                  <a:spcPct val="0"/>
                </a:spcAft>
              </a:pPr>
              <a:r>
                <a:rPr kumimoji="1" lang="ja-JP" altLang="en-US" b="1">
                  <a:solidFill>
                    <a:schemeClr val="tx1"/>
                  </a:solidFill>
                </a:rPr>
                <a:t>テクノロジー動向</a:t>
              </a:r>
            </a:p>
          </p:txBody>
        </p:sp>
        <p:sp>
          <p:nvSpPr>
            <p:cNvPr id="900117" name="Rectangle 21"/>
            <p:cNvSpPr>
              <a:spLocks noChangeArrowheads="1"/>
            </p:cNvSpPr>
            <p:nvPr/>
          </p:nvSpPr>
          <p:spPr bwMode="auto">
            <a:xfrm>
              <a:off x="1247" y="4020"/>
              <a:ext cx="1066" cy="227"/>
            </a:xfrm>
            <a:prstGeom prst="rect">
              <a:avLst/>
            </a:prstGeom>
            <a:solidFill>
              <a:schemeClr val="bg1"/>
            </a:solidFill>
            <a:ln w="9525" algn="ctr">
              <a:solidFill>
                <a:schemeClr val="tx1"/>
              </a:solidFill>
              <a:miter lim="800000"/>
              <a:headEnd/>
              <a:tailEnd/>
            </a:ln>
            <a:effectLst/>
          </p:spPr>
          <p:txBody>
            <a:bodyPr wrap="none" lIns="54000" tIns="0" rIns="54000" bIns="0"/>
            <a:lstStyle/>
            <a:p>
              <a:pPr algn="l" eaLnBrk="1" hangingPunct="1">
                <a:spcAft>
                  <a:spcPct val="0"/>
                </a:spcAft>
              </a:pPr>
              <a:r>
                <a:rPr kumimoji="1" lang="ja-JP" altLang="en-US" b="1">
                  <a:solidFill>
                    <a:schemeClr val="tx1"/>
                  </a:solidFill>
                </a:rPr>
                <a:t>技術標準選考理由</a:t>
              </a:r>
            </a:p>
          </p:txBody>
        </p:sp>
        <p:sp>
          <p:nvSpPr>
            <p:cNvPr id="900118" name="Text Box 22"/>
            <p:cNvSpPr txBox="1">
              <a:spLocks noChangeArrowheads="1"/>
            </p:cNvSpPr>
            <p:nvPr/>
          </p:nvSpPr>
          <p:spPr bwMode="auto">
            <a:xfrm>
              <a:off x="1552" y="3385"/>
              <a:ext cx="434" cy="109"/>
            </a:xfrm>
            <a:prstGeom prst="rect">
              <a:avLst/>
            </a:prstGeom>
            <a:solidFill>
              <a:schemeClr val="bg1"/>
            </a:solidFill>
            <a:ln w="9525" algn="ctr">
              <a:noFill/>
              <a:miter lim="800000"/>
              <a:headEnd/>
              <a:tailEnd/>
            </a:ln>
            <a:effectLst/>
          </p:spPr>
          <p:txBody>
            <a:bodyPr wrap="none" lIns="54000" tIns="0" rIns="54000" bIns="0">
              <a:spAutoFit/>
            </a:bodyPr>
            <a:lstStyle/>
            <a:p>
              <a:pPr eaLnBrk="1" hangingPunct="1">
                <a:spcAft>
                  <a:spcPct val="0"/>
                </a:spcAft>
              </a:pPr>
              <a:r>
                <a:rPr kumimoji="1" lang="ja-JP" altLang="en-US" sz="1200" b="1">
                  <a:solidFill>
                    <a:schemeClr val="tx1"/>
                  </a:solidFill>
                </a:rPr>
                <a:t>技術標準</a:t>
              </a:r>
            </a:p>
          </p:txBody>
        </p:sp>
      </p:grpSp>
      <p:grpSp>
        <p:nvGrpSpPr>
          <p:cNvPr id="6" name="Group 23"/>
          <p:cNvGrpSpPr>
            <a:grpSpLocks/>
          </p:cNvGrpSpPr>
          <p:nvPr/>
        </p:nvGrpSpPr>
        <p:grpSpPr bwMode="auto">
          <a:xfrm>
            <a:off x="6662738" y="4651375"/>
            <a:ext cx="2159000" cy="1541463"/>
            <a:chOff x="1134" y="3362"/>
            <a:chExt cx="1292" cy="912"/>
          </a:xfrm>
        </p:grpSpPr>
        <p:sp>
          <p:nvSpPr>
            <p:cNvPr id="900120" name="Rectangle 24"/>
            <p:cNvSpPr>
              <a:spLocks noChangeArrowheads="1"/>
            </p:cNvSpPr>
            <p:nvPr/>
          </p:nvSpPr>
          <p:spPr bwMode="auto">
            <a:xfrm>
              <a:off x="1134" y="3362"/>
              <a:ext cx="1292" cy="912"/>
            </a:xfrm>
            <a:prstGeom prst="rect">
              <a:avLst/>
            </a:prstGeom>
            <a:solidFill>
              <a:schemeClr val="bg1"/>
            </a:solidFill>
            <a:ln w="9525" algn="ctr">
              <a:solidFill>
                <a:schemeClr val="tx1"/>
              </a:solidFill>
              <a:miter lim="800000"/>
              <a:headEnd/>
              <a:tailEnd/>
            </a:ln>
            <a:effectLst/>
          </p:spPr>
          <p:txBody>
            <a:bodyPr wrap="none" lIns="54000" tIns="0" rIns="54000" bIns="0" anchor="ctr"/>
            <a:lstStyle/>
            <a:p>
              <a:endParaRPr lang="ja-JP" altLang="en-US"/>
            </a:p>
          </p:txBody>
        </p:sp>
        <p:sp>
          <p:nvSpPr>
            <p:cNvPr id="900121" name="Rectangle 25"/>
            <p:cNvSpPr>
              <a:spLocks noChangeArrowheads="1"/>
            </p:cNvSpPr>
            <p:nvPr/>
          </p:nvSpPr>
          <p:spPr bwMode="auto">
            <a:xfrm>
              <a:off x="1247" y="3521"/>
              <a:ext cx="1066" cy="227"/>
            </a:xfrm>
            <a:prstGeom prst="rect">
              <a:avLst/>
            </a:prstGeom>
            <a:solidFill>
              <a:schemeClr val="bg1"/>
            </a:solidFill>
            <a:ln w="9525" algn="ctr">
              <a:solidFill>
                <a:schemeClr val="tx1"/>
              </a:solidFill>
              <a:miter lim="800000"/>
              <a:headEnd/>
              <a:tailEnd/>
            </a:ln>
            <a:effectLst/>
          </p:spPr>
          <p:txBody>
            <a:bodyPr wrap="none" lIns="54000" tIns="0" rIns="54000" bIns="0"/>
            <a:lstStyle/>
            <a:p>
              <a:pPr algn="l" eaLnBrk="1" hangingPunct="1">
                <a:spcAft>
                  <a:spcPct val="0"/>
                </a:spcAft>
              </a:pPr>
              <a:r>
                <a:rPr kumimoji="1" lang="ja-JP" altLang="en-US" b="1">
                  <a:solidFill>
                    <a:schemeClr val="tx1"/>
                  </a:solidFill>
                </a:rPr>
                <a:t>テクノロジー概要</a:t>
              </a:r>
            </a:p>
          </p:txBody>
        </p:sp>
        <p:sp>
          <p:nvSpPr>
            <p:cNvPr id="900122" name="Rectangle 26"/>
            <p:cNvSpPr>
              <a:spLocks noChangeArrowheads="1"/>
            </p:cNvSpPr>
            <p:nvPr/>
          </p:nvSpPr>
          <p:spPr bwMode="auto">
            <a:xfrm>
              <a:off x="1247" y="3770"/>
              <a:ext cx="1066" cy="227"/>
            </a:xfrm>
            <a:prstGeom prst="rect">
              <a:avLst/>
            </a:prstGeom>
            <a:solidFill>
              <a:schemeClr val="bg1"/>
            </a:solidFill>
            <a:ln w="9525" algn="ctr">
              <a:solidFill>
                <a:schemeClr val="tx1"/>
              </a:solidFill>
              <a:miter lim="800000"/>
              <a:headEnd/>
              <a:tailEnd/>
            </a:ln>
            <a:effectLst/>
          </p:spPr>
          <p:txBody>
            <a:bodyPr wrap="none" lIns="54000" tIns="0" rIns="54000" bIns="0"/>
            <a:lstStyle/>
            <a:p>
              <a:pPr algn="l" eaLnBrk="1" hangingPunct="1">
                <a:spcAft>
                  <a:spcPct val="0"/>
                </a:spcAft>
              </a:pPr>
              <a:r>
                <a:rPr kumimoji="1" lang="ja-JP" altLang="en-US" b="1">
                  <a:solidFill>
                    <a:schemeClr val="tx1"/>
                  </a:solidFill>
                </a:rPr>
                <a:t>テクノロジー動向</a:t>
              </a:r>
            </a:p>
          </p:txBody>
        </p:sp>
        <p:sp>
          <p:nvSpPr>
            <p:cNvPr id="900123" name="Rectangle 27"/>
            <p:cNvSpPr>
              <a:spLocks noChangeArrowheads="1"/>
            </p:cNvSpPr>
            <p:nvPr/>
          </p:nvSpPr>
          <p:spPr bwMode="auto">
            <a:xfrm>
              <a:off x="1247" y="4020"/>
              <a:ext cx="1066" cy="227"/>
            </a:xfrm>
            <a:prstGeom prst="rect">
              <a:avLst/>
            </a:prstGeom>
            <a:solidFill>
              <a:schemeClr val="bg1"/>
            </a:solidFill>
            <a:ln w="9525" algn="ctr">
              <a:solidFill>
                <a:schemeClr val="tx1"/>
              </a:solidFill>
              <a:miter lim="800000"/>
              <a:headEnd/>
              <a:tailEnd/>
            </a:ln>
            <a:effectLst/>
          </p:spPr>
          <p:txBody>
            <a:bodyPr wrap="none" lIns="54000" tIns="0" rIns="54000" bIns="0"/>
            <a:lstStyle/>
            <a:p>
              <a:pPr algn="l" eaLnBrk="1" hangingPunct="1">
                <a:spcAft>
                  <a:spcPct val="0"/>
                </a:spcAft>
              </a:pPr>
              <a:r>
                <a:rPr kumimoji="1" lang="ja-JP" altLang="en-US" b="1">
                  <a:solidFill>
                    <a:schemeClr val="tx1"/>
                  </a:solidFill>
                </a:rPr>
                <a:t>技術標準選考理由</a:t>
              </a:r>
            </a:p>
          </p:txBody>
        </p:sp>
        <p:sp>
          <p:nvSpPr>
            <p:cNvPr id="900124" name="Text Box 28"/>
            <p:cNvSpPr txBox="1">
              <a:spLocks noChangeArrowheads="1"/>
            </p:cNvSpPr>
            <p:nvPr/>
          </p:nvSpPr>
          <p:spPr bwMode="auto">
            <a:xfrm>
              <a:off x="1552" y="3385"/>
              <a:ext cx="434" cy="109"/>
            </a:xfrm>
            <a:prstGeom prst="rect">
              <a:avLst/>
            </a:prstGeom>
            <a:solidFill>
              <a:schemeClr val="bg1"/>
            </a:solidFill>
            <a:ln w="9525" algn="ctr">
              <a:noFill/>
              <a:miter lim="800000"/>
              <a:headEnd/>
              <a:tailEnd/>
            </a:ln>
            <a:effectLst/>
          </p:spPr>
          <p:txBody>
            <a:bodyPr wrap="none" lIns="54000" tIns="0" rIns="54000" bIns="0">
              <a:spAutoFit/>
            </a:bodyPr>
            <a:lstStyle/>
            <a:p>
              <a:pPr eaLnBrk="1" hangingPunct="1">
                <a:spcAft>
                  <a:spcPct val="0"/>
                </a:spcAft>
              </a:pPr>
              <a:r>
                <a:rPr kumimoji="1" lang="ja-JP" altLang="en-US" sz="1200" b="1">
                  <a:solidFill>
                    <a:schemeClr val="tx1"/>
                  </a:solidFill>
                </a:rPr>
                <a:t>技術標準</a:t>
              </a:r>
            </a:p>
          </p:txBody>
        </p:sp>
      </p:grpSp>
      <p:sp>
        <p:nvSpPr>
          <p:cNvPr id="900125" name="Rectangle 29"/>
          <p:cNvSpPr>
            <a:spLocks noChangeArrowheads="1"/>
          </p:cNvSpPr>
          <p:nvPr/>
        </p:nvSpPr>
        <p:spPr bwMode="auto">
          <a:xfrm>
            <a:off x="6357950" y="4579938"/>
            <a:ext cx="2355838" cy="1541462"/>
          </a:xfrm>
          <a:prstGeom prst="rect">
            <a:avLst/>
          </a:prstGeom>
          <a:solidFill>
            <a:schemeClr val="bg1"/>
          </a:solidFill>
          <a:ln w="9525" algn="ctr">
            <a:solidFill>
              <a:schemeClr val="tx1"/>
            </a:solidFill>
            <a:miter lim="800000"/>
            <a:headEnd/>
            <a:tailEnd/>
          </a:ln>
          <a:effectLst/>
        </p:spPr>
        <p:txBody>
          <a:bodyPr wrap="none" lIns="54000" tIns="0" rIns="54000" bIns="0" anchor="ctr"/>
          <a:lstStyle/>
          <a:p>
            <a:endParaRPr lang="ja-JP" altLang="en-US"/>
          </a:p>
        </p:txBody>
      </p:sp>
      <p:sp>
        <p:nvSpPr>
          <p:cNvPr id="900126" name="Rectangle 30"/>
          <p:cNvSpPr>
            <a:spLocks noChangeArrowheads="1"/>
          </p:cNvSpPr>
          <p:nvPr/>
        </p:nvSpPr>
        <p:spPr bwMode="auto">
          <a:xfrm>
            <a:off x="6804025" y="4832350"/>
            <a:ext cx="1839941" cy="539750"/>
          </a:xfrm>
          <a:prstGeom prst="rect">
            <a:avLst/>
          </a:prstGeom>
          <a:solidFill>
            <a:srgbClr val="FFFF99"/>
          </a:solidFill>
          <a:ln w="9525" algn="ctr">
            <a:solidFill>
              <a:schemeClr val="tx1"/>
            </a:solidFill>
            <a:miter lim="800000"/>
            <a:headEnd/>
            <a:tailEnd/>
          </a:ln>
          <a:effectLst/>
        </p:spPr>
        <p:txBody>
          <a:bodyPr lIns="54000" tIns="0" rIns="54000" bIns="0"/>
          <a:lstStyle/>
          <a:p>
            <a:pPr algn="l" eaLnBrk="1" hangingPunct="1">
              <a:spcAft>
                <a:spcPct val="0"/>
              </a:spcAft>
            </a:pPr>
            <a:r>
              <a:rPr kumimoji="1" lang="ja-JP" altLang="en-US" sz="1200" b="1" dirty="0">
                <a:solidFill>
                  <a:schemeClr val="tx1"/>
                </a:solidFill>
              </a:rPr>
              <a:t>テクノロジー概要と動向</a:t>
            </a:r>
          </a:p>
        </p:txBody>
      </p:sp>
      <p:sp>
        <p:nvSpPr>
          <p:cNvPr id="900127" name="Rectangle 31"/>
          <p:cNvSpPr>
            <a:spLocks noChangeArrowheads="1"/>
          </p:cNvSpPr>
          <p:nvPr/>
        </p:nvSpPr>
        <p:spPr bwMode="auto">
          <a:xfrm>
            <a:off x="6805613" y="5408613"/>
            <a:ext cx="1838353" cy="612775"/>
          </a:xfrm>
          <a:prstGeom prst="rect">
            <a:avLst/>
          </a:prstGeom>
          <a:solidFill>
            <a:srgbClr val="FFFF99"/>
          </a:solidFill>
          <a:ln w="9525" algn="ctr">
            <a:solidFill>
              <a:schemeClr val="tx1"/>
            </a:solidFill>
            <a:miter lim="800000"/>
            <a:headEnd/>
            <a:tailEnd/>
          </a:ln>
          <a:effectLst/>
        </p:spPr>
        <p:txBody>
          <a:bodyPr lIns="54000" tIns="0" rIns="54000" bIns="0"/>
          <a:lstStyle/>
          <a:p>
            <a:pPr algn="l" eaLnBrk="1" hangingPunct="1">
              <a:spcAft>
                <a:spcPct val="0"/>
              </a:spcAft>
            </a:pPr>
            <a:r>
              <a:rPr kumimoji="1" lang="ja-JP" altLang="en-US" sz="1200" b="1" dirty="0">
                <a:solidFill>
                  <a:schemeClr val="tx1"/>
                </a:solidFill>
              </a:rPr>
              <a:t>技術標準と選定理由</a:t>
            </a:r>
          </a:p>
          <a:p>
            <a:pPr algn="l" eaLnBrk="1" hangingPunct="1">
              <a:spcAft>
                <a:spcPct val="0"/>
              </a:spcAft>
            </a:pPr>
            <a:r>
              <a:rPr kumimoji="1" lang="ja-JP" altLang="en-US" sz="1200" b="1" dirty="0">
                <a:solidFill>
                  <a:schemeClr val="tx1"/>
                </a:solidFill>
              </a:rPr>
              <a:t>（ガイドライン）</a:t>
            </a:r>
          </a:p>
        </p:txBody>
      </p:sp>
      <p:sp>
        <p:nvSpPr>
          <p:cNvPr id="900129" name="Text Box 33"/>
          <p:cNvSpPr txBox="1">
            <a:spLocks noChangeArrowheads="1"/>
          </p:cNvSpPr>
          <p:nvPr/>
        </p:nvSpPr>
        <p:spPr bwMode="auto">
          <a:xfrm>
            <a:off x="6619875" y="4616450"/>
            <a:ext cx="1538883" cy="153888"/>
          </a:xfrm>
          <a:prstGeom prst="rect">
            <a:avLst/>
          </a:prstGeom>
          <a:noFill/>
          <a:ln w="15875">
            <a:noFill/>
            <a:miter lim="800000"/>
            <a:headEnd/>
            <a:tailEnd/>
          </a:ln>
          <a:effectLst/>
        </p:spPr>
        <p:txBody>
          <a:bodyPr wrap="none" lIns="0" tIns="0" rIns="0" bIns="0">
            <a:spAutoFit/>
          </a:bodyPr>
          <a:lstStyle/>
          <a:p>
            <a:pPr algn="l" defTabSz="803275"/>
            <a:r>
              <a:rPr lang="ja-JP" altLang="en-US" b="1" dirty="0" smtClean="0"/>
              <a:t>技術</a:t>
            </a:r>
            <a:r>
              <a:rPr lang="ja-JP" altLang="en-US" b="1" dirty="0"/>
              <a:t>標準（ガイドライン）</a:t>
            </a:r>
            <a:endParaRPr lang="en-US" altLang="ja-JP" b="1" dirty="0"/>
          </a:p>
        </p:txBody>
      </p:sp>
      <p:sp>
        <p:nvSpPr>
          <p:cNvPr id="900319" name="AutoShape 223"/>
          <p:cNvSpPr>
            <a:spLocks noChangeArrowheads="1"/>
          </p:cNvSpPr>
          <p:nvPr/>
        </p:nvSpPr>
        <p:spPr bwMode="auto">
          <a:xfrm>
            <a:off x="3629025" y="4545013"/>
            <a:ext cx="1195388" cy="488950"/>
          </a:xfrm>
          <a:prstGeom prst="bevel">
            <a:avLst>
              <a:gd name="adj" fmla="val 12500"/>
            </a:avLst>
          </a:prstGeom>
          <a:solidFill>
            <a:schemeClr val="bg1"/>
          </a:solidFill>
          <a:ln w="15875">
            <a:solidFill>
              <a:schemeClr val="tx1"/>
            </a:solidFill>
            <a:miter lim="800000"/>
            <a:headEnd/>
            <a:tailEnd/>
          </a:ln>
          <a:effectLst/>
        </p:spPr>
        <p:txBody>
          <a:bodyPr lIns="0" tIns="0" rIns="0" bIns="0" anchor="ctr"/>
          <a:lstStyle/>
          <a:p>
            <a:pPr defTabSz="803275"/>
            <a:r>
              <a:rPr lang="ja-JP" altLang="en-US" sz="1200" b="1"/>
              <a:t>技術動向</a:t>
            </a:r>
          </a:p>
        </p:txBody>
      </p:sp>
      <p:sp>
        <p:nvSpPr>
          <p:cNvPr id="900322" name="Line 226"/>
          <p:cNvSpPr>
            <a:spLocks noChangeShapeType="1"/>
          </p:cNvSpPr>
          <p:nvPr/>
        </p:nvSpPr>
        <p:spPr bwMode="auto">
          <a:xfrm>
            <a:off x="5976938" y="3429000"/>
            <a:ext cx="1403350" cy="1116013"/>
          </a:xfrm>
          <a:prstGeom prst="line">
            <a:avLst/>
          </a:prstGeom>
          <a:noFill/>
          <a:ln w="15875">
            <a:solidFill>
              <a:srgbClr val="FF0000"/>
            </a:solidFill>
            <a:round/>
            <a:headEnd/>
            <a:tailEnd type="triangle" w="med" len="med"/>
          </a:ln>
          <a:effectLst/>
        </p:spPr>
        <p:txBody>
          <a:bodyPr lIns="0" tIns="0" rIns="0" bIns="0">
            <a:spAutoFit/>
          </a:bodyPr>
          <a:lstStyle/>
          <a:p>
            <a:endParaRPr lang="ja-JP" altLang="en-US"/>
          </a:p>
        </p:txBody>
      </p:sp>
      <p:sp>
        <p:nvSpPr>
          <p:cNvPr id="900323" name="Line 227"/>
          <p:cNvSpPr>
            <a:spLocks noChangeShapeType="1"/>
          </p:cNvSpPr>
          <p:nvPr/>
        </p:nvSpPr>
        <p:spPr bwMode="auto">
          <a:xfrm>
            <a:off x="5976938" y="3681413"/>
            <a:ext cx="1150937" cy="863600"/>
          </a:xfrm>
          <a:prstGeom prst="line">
            <a:avLst/>
          </a:prstGeom>
          <a:noFill/>
          <a:ln w="15875">
            <a:solidFill>
              <a:srgbClr val="FF0000"/>
            </a:solidFill>
            <a:round/>
            <a:headEnd/>
            <a:tailEnd type="triangle" w="med" len="med"/>
          </a:ln>
          <a:effectLst/>
        </p:spPr>
        <p:txBody>
          <a:bodyPr lIns="0" tIns="0" rIns="0" bIns="0">
            <a:spAutoFit/>
          </a:bodyPr>
          <a:lstStyle/>
          <a:p>
            <a:endParaRPr lang="ja-JP" altLang="en-US"/>
          </a:p>
        </p:txBody>
      </p:sp>
      <p:cxnSp>
        <p:nvCxnSpPr>
          <p:cNvPr id="900325" name="AutoShape 229"/>
          <p:cNvCxnSpPr>
            <a:cxnSpLocks noChangeShapeType="1"/>
            <a:stCxn id="900319" idx="0"/>
            <a:endCxn id="900126" idx="1"/>
          </p:cNvCxnSpPr>
          <p:nvPr/>
        </p:nvCxnSpPr>
        <p:spPr bwMode="auto">
          <a:xfrm>
            <a:off x="4824413" y="4789488"/>
            <a:ext cx="1979612" cy="312737"/>
          </a:xfrm>
          <a:prstGeom prst="straightConnector1">
            <a:avLst/>
          </a:prstGeom>
          <a:noFill/>
          <a:ln w="15875">
            <a:solidFill>
              <a:schemeClr val="tx1"/>
            </a:solidFill>
            <a:round/>
            <a:headEnd/>
            <a:tailEnd type="triangle" w="med" len="med"/>
          </a:ln>
          <a:effectLst/>
        </p:spPr>
      </p:cxnSp>
      <p:cxnSp>
        <p:nvCxnSpPr>
          <p:cNvPr id="900326" name="AutoShape 230"/>
          <p:cNvCxnSpPr>
            <a:cxnSpLocks noChangeShapeType="1"/>
            <a:stCxn id="900134" idx="3"/>
            <a:endCxn id="900127" idx="1"/>
          </p:cNvCxnSpPr>
          <p:nvPr/>
        </p:nvCxnSpPr>
        <p:spPr bwMode="auto">
          <a:xfrm>
            <a:off x="4716463" y="5484813"/>
            <a:ext cx="2089150" cy="230188"/>
          </a:xfrm>
          <a:prstGeom prst="straightConnector1">
            <a:avLst/>
          </a:prstGeom>
          <a:noFill/>
          <a:ln w="15875">
            <a:solidFill>
              <a:schemeClr val="tx1"/>
            </a:solidFill>
            <a:round/>
            <a:headEnd/>
            <a:tailEnd type="triangle" w="med" len="med"/>
          </a:ln>
          <a:effectLst/>
        </p:spPr>
      </p:cxnSp>
      <p:pic>
        <p:nvPicPr>
          <p:cNvPr id="900328" name="Picture 232" descr="j0199355"/>
          <p:cNvPicPr>
            <a:picLocks noChangeAspect="1" noChangeArrowheads="1"/>
          </p:cNvPicPr>
          <p:nvPr/>
        </p:nvPicPr>
        <p:blipFill>
          <a:blip r:embed="rId3" cstate="print"/>
          <a:srcRect/>
          <a:stretch>
            <a:fillRect/>
          </a:stretch>
        </p:blipFill>
        <p:spPr bwMode="auto">
          <a:xfrm>
            <a:off x="3851275" y="5949950"/>
            <a:ext cx="936625" cy="611188"/>
          </a:xfrm>
          <a:prstGeom prst="rect">
            <a:avLst/>
          </a:prstGeom>
          <a:noFill/>
        </p:spPr>
      </p:pic>
      <p:sp>
        <p:nvSpPr>
          <p:cNvPr id="900329" name="Text Box 233"/>
          <p:cNvSpPr txBox="1">
            <a:spLocks noChangeArrowheads="1"/>
          </p:cNvSpPr>
          <p:nvPr/>
        </p:nvSpPr>
        <p:spPr bwMode="auto">
          <a:xfrm>
            <a:off x="2879725" y="6092825"/>
            <a:ext cx="939800" cy="152400"/>
          </a:xfrm>
          <a:prstGeom prst="rect">
            <a:avLst/>
          </a:prstGeom>
          <a:noFill/>
          <a:ln w="15875">
            <a:noFill/>
            <a:miter lim="800000"/>
            <a:headEnd/>
            <a:tailEnd/>
          </a:ln>
          <a:effectLst/>
        </p:spPr>
        <p:txBody>
          <a:bodyPr wrap="none" lIns="0" tIns="0" rIns="0" bIns="0">
            <a:spAutoFit/>
          </a:bodyPr>
          <a:lstStyle/>
          <a:p>
            <a:pPr algn="l" defTabSz="803275"/>
            <a:r>
              <a:rPr lang="ja-JP" altLang="en-US" b="1"/>
              <a:t>経済産業省</a:t>
            </a:r>
            <a:r>
              <a:rPr lang="en-US" altLang="ja-JP" b="1"/>
              <a:t>TRM</a:t>
            </a:r>
          </a:p>
        </p:txBody>
      </p:sp>
      <p:cxnSp>
        <p:nvCxnSpPr>
          <p:cNvPr id="900330" name="AutoShape 234"/>
          <p:cNvCxnSpPr>
            <a:cxnSpLocks noChangeShapeType="1"/>
            <a:endCxn id="900127" idx="1"/>
          </p:cNvCxnSpPr>
          <p:nvPr/>
        </p:nvCxnSpPr>
        <p:spPr bwMode="auto">
          <a:xfrm flipV="1">
            <a:off x="4787900" y="5715001"/>
            <a:ext cx="2017713" cy="541338"/>
          </a:xfrm>
          <a:prstGeom prst="straightConnector1">
            <a:avLst/>
          </a:prstGeom>
          <a:noFill/>
          <a:ln w="15875">
            <a:solidFill>
              <a:schemeClr val="tx1"/>
            </a:solidFill>
            <a:prstDash val="dash"/>
            <a:round/>
            <a:headEnd/>
            <a:tailEnd type="triangle" w="med" len="med"/>
          </a:ln>
          <a:effectLst/>
        </p:spPr>
      </p:cxnSp>
      <p:cxnSp>
        <p:nvCxnSpPr>
          <p:cNvPr id="900331" name="AutoShape 235"/>
          <p:cNvCxnSpPr>
            <a:cxnSpLocks noChangeShapeType="1"/>
            <a:endCxn id="900126" idx="1"/>
          </p:cNvCxnSpPr>
          <p:nvPr/>
        </p:nvCxnSpPr>
        <p:spPr bwMode="auto">
          <a:xfrm flipV="1">
            <a:off x="4787900" y="5102225"/>
            <a:ext cx="2016125" cy="1154114"/>
          </a:xfrm>
          <a:prstGeom prst="straightConnector1">
            <a:avLst/>
          </a:prstGeom>
          <a:noFill/>
          <a:ln w="15875">
            <a:solidFill>
              <a:schemeClr val="tx1"/>
            </a:solidFill>
            <a:prstDash val="dash"/>
            <a:round/>
            <a:headEnd/>
            <a:tailEnd type="triangle" w="med" len="med"/>
          </a:ln>
          <a:effectLst/>
        </p:spPr>
      </p:cxnSp>
      <p:sp>
        <p:nvSpPr>
          <p:cNvPr id="900339" name="AutoShape 243"/>
          <p:cNvSpPr>
            <a:spLocks noChangeArrowheads="1"/>
          </p:cNvSpPr>
          <p:nvPr/>
        </p:nvSpPr>
        <p:spPr bwMode="auto">
          <a:xfrm>
            <a:off x="-571536" y="-170259"/>
            <a:ext cx="6804025" cy="170259"/>
          </a:xfrm>
          <a:prstGeom prst="roundRect">
            <a:avLst>
              <a:gd name="adj" fmla="val 16667"/>
            </a:avLst>
          </a:prstGeom>
          <a:solidFill>
            <a:srgbClr val="CCFFFF">
              <a:alpha val="20000"/>
            </a:srgbClr>
          </a:solidFill>
          <a:ln w="28575">
            <a:solidFill>
              <a:schemeClr val="accent2"/>
            </a:solidFill>
            <a:round/>
            <a:headEnd/>
            <a:tailEnd/>
          </a:ln>
          <a:effectLst/>
        </p:spPr>
        <p:txBody>
          <a:bodyPr lIns="0" tIns="0" rIns="0" bIns="0" anchor="ctr">
            <a:spAutoFit/>
          </a:bodyPr>
          <a:lstStyle/>
          <a:p>
            <a:endParaRPr lang="ja-JP" altLang="en-US"/>
          </a:p>
        </p:txBody>
      </p:sp>
      <p:grpSp>
        <p:nvGrpSpPr>
          <p:cNvPr id="11" name="Group 270"/>
          <p:cNvGrpSpPr>
            <a:grpSpLocks/>
          </p:cNvGrpSpPr>
          <p:nvPr/>
        </p:nvGrpSpPr>
        <p:grpSpPr bwMode="auto">
          <a:xfrm rot="2403057">
            <a:off x="3357427" y="5132225"/>
            <a:ext cx="471488" cy="171450"/>
            <a:chOff x="421" y="2865"/>
            <a:chExt cx="3259" cy="1114"/>
          </a:xfrm>
        </p:grpSpPr>
        <p:sp>
          <p:nvSpPr>
            <p:cNvPr id="900367" name="Freeform 271"/>
            <p:cNvSpPr>
              <a:spLocks/>
            </p:cNvSpPr>
            <p:nvPr/>
          </p:nvSpPr>
          <p:spPr bwMode="auto">
            <a:xfrm>
              <a:off x="421" y="3027"/>
              <a:ext cx="955" cy="952"/>
            </a:xfrm>
            <a:custGeom>
              <a:avLst/>
              <a:gdLst/>
              <a:ahLst/>
              <a:cxnLst>
                <a:cxn ang="0">
                  <a:pos x="4" y="0"/>
                </a:cxn>
                <a:cxn ang="0">
                  <a:pos x="0" y="0"/>
                </a:cxn>
                <a:cxn ang="0">
                  <a:pos x="904" y="4"/>
                </a:cxn>
                <a:cxn ang="0">
                  <a:pos x="925" y="75"/>
                </a:cxn>
                <a:cxn ang="0">
                  <a:pos x="954" y="382"/>
                </a:cxn>
                <a:cxn ang="0">
                  <a:pos x="954" y="707"/>
                </a:cxn>
                <a:cxn ang="0">
                  <a:pos x="942" y="811"/>
                </a:cxn>
                <a:cxn ang="0">
                  <a:pos x="925" y="915"/>
                </a:cxn>
                <a:cxn ang="0">
                  <a:pos x="4" y="951"/>
                </a:cxn>
                <a:cxn ang="0">
                  <a:pos x="4" y="0"/>
                </a:cxn>
                <a:cxn ang="0">
                  <a:pos x="4" y="0"/>
                </a:cxn>
              </a:cxnLst>
              <a:rect l="0" t="0" r="r" b="b"/>
              <a:pathLst>
                <a:path w="955" h="952">
                  <a:moveTo>
                    <a:pt x="4" y="0"/>
                  </a:moveTo>
                  <a:lnTo>
                    <a:pt x="0" y="0"/>
                  </a:lnTo>
                  <a:lnTo>
                    <a:pt x="904" y="4"/>
                  </a:lnTo>
                  <a:lnTo>
                    <a:pt x="925" y="75"/>
                  </a:lnTo>
                  <a:lnTo>
                    <a:pt x="954" y="382"/>
                  </a:lnTo>
                  <a:lnTo>
                    <a:pt x="954" y="707"/>
                  </a:lnTo>
                  <a:lnTo>
                    <a:pt x="942" y="811"/>
                  </a:lnTo>
                  <a:lnTo>
                    <a:pt x="925" y="915"/>
                  </a:lnTo>
                  <a:lnTo>
                    <a:pt x="4" y="951"/>
                  </a:lnTo>
                  <a:lnTo>
                    <a:pt x="4" y="0"/>
                  </a:lnTo>
                  <a:lnTo>
                    <a:pt x="4" y="0"/>
                  </a:lnTo>
                </a:path>
              </a:pathLst>
            </a:custGeom>
            <a:solidFill>
              <a:srgbClr val="104160"/>
            </a:solidFill>
            <a:ln w="9088" cap="flat" cmpd="sng">
              <a:solidFill>
                <a:srgbClr val="104160"/>
              </a:solidFill>
              <a:prstDash val="solid"/>
              <a:round/>
              <a:headEnd type="none" w="med" len="med"/>
              <a:tailEnd type="none" w="med" len="med"/>
            </a:ln>
            <a:effectLst/>
          </p:spPr>
          <p:txBody>
            <a:bodyPr/>
            <a:lstStyle/>
            <a:p>
              <a:endParaRPr lang="ja-JP" altLang="en-US"/>
            </a:p>
          </p:txBody>
        </p:sp>
        <p:sp>
          <p:nvSpPr>
            <p:cNvPr id="900368" name="Freeform 272"/>
            <p:cNvSpPr>
              <a:spLocks/>
            </p:cNvSpPr>
            <p:nvPr/>
          </p:nvSpPr>
          <p:spPr bwMode="auto">
            <a:xfrm>
              <a:off x="1299" y="3109"/>
              <a:ext cx="132" cy="698"/>
            </a:xfrm>
            <a:custGeom>
              <a:avLst/>
              <a:gdLst/>
              <a:ahLst/>
              <a:cxnLst>
                <a:cxn ang="0">
                  <a:pos x="70" y="0"/>
                </a:cxn>
                <a:cxn ang="0">
                  <a:pos x="92" y="9"/>
                </a:cxn>
                <a:cxn ang="0">
                  <a:pos x="131" y="697"/>
                </a:cxn>
                <a:cxn ang="0">
                  <a:pos x="0" y="281"/>
                </a:cxn>
                <a:cxn ang="0">
                  <a:pos x="70" y="0"/>
                </a:cxn>
                <a:cxn ang="0">
                  <a:pos x="70" y="0"/>
                </a:cxn>
              </a:cxnLst>
              <a:rect l="0" t="0" r="r" b="b"/>
              <a:pathLst>
                <a:path w="132" h="698">
                  <a:moveTo>
                    <a:pt x="70" y="0"/>
                  </a:moveTo>
                  <a:lnTo>
                    <a:pt x="92" y="9"/>
                  </a:lnTo>
                  <a:lnTo>
                    <a:pt x="131" y="697"/>
                  </a:lnTo>
                  <a:lnTo>
                    <a:pt x="0" y="281"/>
                  </a:lnTo>
                  <a:lnTo>
                    <a:pt x="70" y="0"/>
                  </a:lnTo>
                  <a:lnTo>
                    <a:pt x="70" y="0"/>
                  </a:lnTo>
                </a:path>
              </a:pathLst>
            </a:custGeom>
            <a:solidFill>
              <a:srgbClr val="404040"/>
            </a:solidFill>
            <a:ln w="9088" cap="flat" cmpd="sng">
              <a:solidFill>
                <a:srgbClr val="404040"/>
              </a:solidFill>
              <a:prstDash val="solid"/>
              <a:round/>
              <a:headEnd type="none" w="med" len="med"/>
              <a:tailEnd type="none" w="med" len="med"/>
            </a:ln>
            <a:effectLst/>
          </p:spPr>
          <p:txBody>
            <a:bodyPr/>
            <a:lstStyle/>
            <a:p>
              <a:endParaRPr lang="ja-JP" altLang="en-US"/>
            </a:p>
          </p:txBody>
        </p:sp>
        <p:sp>
          <p:nvSpPr>
            <p:cNvPr id="900369" name="Freeform 273"/>
            <p:cNvSpPr>
              <a:spLocks/>
            </p:cNvSpPr>
            <p:nvPr/>
          </p:nvSpPr>
          <p:spPr bwMode="auto">
            <a:xfrm>
              <a:off x="1240" y="2865"/>
              <a:ext cx="2440" cy="1105"/>
            </a:xfrm>
            <a:custGeom>
              <a:avLst/>
              <a:gdLst/>
              <a:ahLst/>
              <a:cxnLst>
                <a:cxn ang="0">
                  <a:pos x="211" y="278"/>
                </a:cxn>
                <a:cxn ang="0">
                  <a:pos x="487" y="149"/>
                </a:cxn>
                <a:cxn ang="0">
                  <a:pos x="772" y="33"/>
                </a:cxn>
                <a:cxn ang="0">
                  <a:pos x="935" y="16"/>
                </a:cxn>
                <a:cxn ang="0">
                  <a:pos x="1061" y="16"/>
                </a:cxn>
                <a:cxn ang="0">
                  <a:pos x="1171" y="4"/>
                </a:cxn>
                <a:cxn ang="0">
                  <a:pos x="1225" y="0"/>
                </a:cxn>
                <a:cxn ang="0">
                  <a:pos x="1260" y="5"/>
                </a:cxn>
                <a:cxn ang="0">
                  <a:pos x="1302" y="9"/>
                </a:cxn>
                <a:cxn ang="0">
                  <a:pos x="1363" y="2"/>
                </a:cxn>
                <a:cxn ang="0">
                  <a:pos x="1419" y="15"/>
                </a:cxn>
                <a:cxn ang="0">
                  <a:pos x="1507" y="13"/>
                </a:cxn>
                <a:cxn ang="0">
                  <a:pos x="1683" y="9"/>
                </a:cxn>
                <a:cxn ang="0">
                  <a:pos x="1878" y="12"/>
                </a:cxn>
                <a:cxn ang="0">
                  <a:pos x="2029" y="17"/>
                </a:cxn>
                <a:cxn ang="0">
                  <a:pos x="2135" y="17"/>
                </a:cxn>
                <a:cxn ang="0">
                  <a:pos x="2244" y="16"/>
                </a:cxn>
                <a:cxn ang="0">
                  <a:pos x="2344" y="25"/>
                </a:cxn>
                <a:cxn ang="0">
                  <a:pos x="2415" y="66"/>
                </a:cxn>
                <a:cxn ang="0">
                  <a:pos x="2439" y="143"/>
                </a:cxn>
                <a:cxn ang="0">
                  <a:pos x="2418" y="203"/>
                </a:cxn>
                <a:cxn ang="0">
                  <a:pos x="2224" y="236"/>
                </a:cxn>
                <a:cxn ang="0">
                  <a:pos x="2091" y="243"/>
                </a:cxn>
                <a:cxn ang="0">
                  <a:pos x="1958" y="252"/>
                </a:cxn>
                <a:cxn ang="0">
                  <a:pos x="1816" y="260"/>
                </a:cxn>
                <a:cxn ang="0">
                  <a:pos x="1683" y="305"/>
                </a:cxn>
                <a:cxn ang="0">
                  <a:pos x="1685" y="345"/>
                </a:cxn>
                <a:cxn ang="0">
                  <a:pos x="1660" y="367"/>
                </a:cxn>
                <a:cxn ang="0">
                  <a:pos x="1638" y="393"/>
                </a:cxn>
                <a:cxn ang="0">
                  <a:pos x="1617" y="420"/>
                </a:cxn>
                <a:cxn ang="0">
                  <a:pos x="1600" y="442"/>
                </a:cxn>
                <a:cxn ang="0">
                  <a:pos x="1608" y="475"/>
                </a:cxn>
                <a:cxn ang="0">
                  <a:pos x="1630" y="538"/>
                </a:cxn>
                <a:cxn ang="0">
                  <a:pos x="1636" y="583"/>
                </a:cxn>
                <a:cxn ang="0">
                  <a:pos x="1619" y="628"/>
                </a:cxn>
                <a:cxn ang="0">
                  <a:pos x="1577" y="674"/>
                </a:cxn>
                <a:cxn ang="0">
                  <a:pos x="1544" y="706"/>
                </a:cxn>
                <a:cxn ang="0">
                  <a:pos x="1452" y="729"/>
                </a:cxn>
                <a:cxn ang="0">
                  <a:pos x="1463" y="768"/>
                </a:cxn>
                <a:cxn ang="0">
                  <a:pos x="1472" y="819"/>
                </a:cxn>
                <a:cxn ang="0">
                  <a:pos x="1448" y="872"/>
                </a:cxn>
                <a:cxn ang="0">
                  <a:pos x="1399" y="914"/>
                </a:cxn>
                <a:cxn ang="0">
                  <a:pos x="1364" y="920"/>
                </a:cxn>
                <a:cxn ang="0">
                  <a:pos x="1303" y="947"/>
                </a:cxn>
                <a:cxn ang="0">
                  <a:pos x="1284" y="989"/>
                </a:cxn>
                <a:cxn ang="0">
                  <a:pos x="1257" y="1034"/>
                </a:cxn>
                <a:cxn ang="0">
                  <a:pos x="1221" y="1075"/>
                </a:cxn>
                <a:cxn ang="0">
                  <a:pos x="1171" y="1103"/>
                </a:cxn>
                <a:cxn ang="0">
                  <a:pos x="1090" y="1093"/>
                </a:cxn>
                <a:cxn ang="0">
                  <a:pos x="998" y="1052"/>
                </a:cxn>
                <a:cxn ang="0">
                  <a:pos x="915" y="1013"/>
                </a:cxn>
                <a:cxn ang="0">
                  <a:pos x="856" y="1003"/>
                </a:cxn>
                <a:cxn ang="0">
                  <a:pos x="836" y="1016"/>
                </a:cxn>
                <a:cxn ang="0">
                  <a:pos x="760" y="1018"/>
                </a:cxn>
                <a:cxn ang="0">
                  <a:pos x="707" y="1006"/>
                </a:cxn>
                <a:cxn ang="0">
                  <a:pos x="628" y="997"/>
                </a:cxn>
                <a:cxn ang="0">
                  <a:pos x="527" y="982"/>
                </a:cxn>
                <a:cxn ang="0">
                  <a:pos x="427" y="942"/>
                </a:cxn>
                <a:cxn ang="0">
                  <a:pos x="64" y="882"/>
                </a:cxn>
                <a:cxn ang="0">
                  <a:pos x="4" y="453"/>
                </a:cxn>
                <a:cxn ang="0">
                  <a:pos x="104" y="301"/>
                </a:cxn>
              </a:cxnLst>
              <a:rect l="0" t="0" r="r" b="b"/>
              <a:pathLst>
                <a:path w="2440" h="1105">
                  <a:moveTo>
                    <a:pt x="205" y="277"/>
                  </a:moveTo>
                  <a:lnTo>
                    <a:pt x="205" y="278"/>
                  </a:lnTo>
                  <a:lnTo>
                    <a:pt x="205" y="278"/>
                  </a:lnTo>
                  <a:lnTo>
                    <a:pt x="205" y="278"/>
                  </a:lnTo>
                  <a:lnTo>
                    <a:pt x="206" y="278"/>
                  </a:lnTo>
                  <a:lnTo>
                    <a:pt x="206" y="278"/>
                  </a:lnTo>
                  <a:lnTo>
                    <a:pt x="207" y="278"/>
                  </a:lnTo>
                  <a:lnTo>
                    <a:pt x="207" y="278"/>
                  </a:lnTo>
                  <a:lnTo>
                    <a:pt x="209" y="278"/>
                  </a:lnTo>
                  <a:lnTo>
                    <a:pt x="209" y="278"/>
                  </a:lnTo>
                  <a:lnTo>
                    <a:pt x="209" y="278"/>
                  </a:lnTo>
                  <a:lnTo>
                    <a:pt x="209" y="278"/>
                  </a:lnTo>
                  <a:lnTo>
                    <a:pt x="211" y="278"/>
                  </a:lnTo>
                  <a:lnTo>
                    <a:pt x="211" y="278"/>
                  </a:lnTo>
                  <a:lnTo>
                    <a:pt x="212" y="278"/>
                  </a:lnTo>
                  <a:lnTo>
                    <a:pt x="212" y="278"/>
                  </a:lnTo>
                  <a:lnTo>
                    <a:pt x="213" y="277"/>
                  </a:lnTo>
                  <a:lnTo>
                    <a:pt x="238" y="271"/>
                  </a:lnTo>
                  <a:lnTo>
                    <a:pt x="266" y="261"/>
                  </a:lnTo>
                  <a:lnTo>
                    <a:pt x="294" y="250"/>
                  </a:lnTo>
                  <a:lnTo>
                    <a:pt x="325" y="235"/>
                  </a:lnTo>
                  <a:lnTo>
                    <a:pt x="356" y="220"/>
                  </a:lnTo>
                  <a:lnTo>
                    <a:pt x="389" y="203"/>
                  </a:lnTo>
                  <a:lnTo>
                    <a:pt x="421" y="186"/>
                  </a:lnTo>
                  <a:lnTo>
                    <a:pt x="455" y="167"/>
                  </a:lnTo>
                  <a:lnTo>
                    <a:pt x="487" y="149"/>
                  </a:lnTo>
                  <a:lnTo>
                    <a:pt x="520" y="131"/>
                  </a:lnTo>
                  <a:lnTo>
                    <a:pt x="552" y="114"/>
                  </a:lnTo>
                  <a:lnTo>
                    <a:pt x="584" y="97"/>
                  </a:lnTo>
                  <a:lnTo>
                    <a:pt x="613" y="82"/>
                  </a:lnTo>
                  <a:lnTo>
                    <a:pt x="642" y="68"/>
                  </a:lnTo>
                  <a:lnTo>
                    <a:pt x="669" y="57"/>
                  </a:lnTo>
                  <a:lnTo>
                    <a:pt x="695" y="48"/>
                  </a:lnTo>
                  <a:lnTo>
                    <a:pt x="705" y="46"/>
                  </a:lnTo>
                  <a:lnTo>
                    <a:pt x="716" y="43"/>
                  </a:lnTo>
                  <a:lnTo>
                    <a:pt x="729" y="41"/>
                  </a:lnTo>
                  <a:lnTo>
                    <a:pt x="743" y="37"/>
                  </a:lnTo>
                  <a:lnTo>
                    <a:pt x="757" y="36"/>
                  </a:lnTo>
                  <a:lnTo>
                    <a:pt x="772" y="33"/>
                  </a:lnTo>
                  <a:lnTo>
                    <a:pt x="786" y="32"/>
                  </a:lnTo>
                  <a:lnTo>
                    <a:pt x="802" y="28"/>
                  </a:lnTo>
                  <a:lnTo>
                    <a:pt x="817" y="27"/>
                  </a:lnTo>
                  <a:lnTo>
                    <a:pt x="832" y="25"/>
                  </a:lnTo>
                  <a:lnTo>
                    <a:pt x="847" y="23"/>
                  </a:lnTo>
                  <a:lnTo>
                    <a:pt x="862" y="21"/>
                  </a:lnTo>
                  <a:lnTo>
                    <a:pt x="875" y="21"/>
                  </a:lnTo>
                  <a:lnTo>
                    <a:pt x="888" y="19"/>
                  </a:lnTo>
                  <a:lnTo>
                    <a:pt x="900" y="17"/>
                  </a:lnTo>
                  <a:lnTo>
                    <a:pt x="912" y="16"/>
                  </a:lnTo>
                  <a:lnTo>
                    <a:pt x="918" y="16"/>
                  </a:lnTo>
                  <a:lnTo>
                    <a:pt x="926" y="16"/>
                  </a:lnTo>
                  <a:lnTo>
                    <a:pt x="935" y="16"/>
                  </a:lnTo>
                  <a:lnTo>
                    <a:pt x="944" y="16"/>
                  </a:lnTo>
                  <a:lnTo>
                    <a:pt x="954" y="17"/>
                  </a:lnTo>
                  <a:lnTo>
                    <a:pt x="965" y="17"/>
                  </a:lnTo>
                  <a:lnTo>
                    <a:pt x="975" y="17"/>
                  </a:lnTo>
                  <a:lnTo>
                    <a:pt x="986" y="17"/>
                  </a:lnTo>
                  <a:lnTo>
                    <a:pt x="995" y="17"/>
                  </a:lnTo>
                  <a:lnTo>
                    <a:pt x="1006" y="17"/>
                  </a:lnTo>
                  <a:lnTo>
                    <a:pt x="1016" y="17"/>
                  </a:lnTo>
                  <a:lnTo>
                    <a:pt x="1027" y="17"/>
                  </a:lnTo>
                  <a:lnTo>
                    <a:pt x="1036" y="17"/>
                  </a:lnTo>
                  <a:lnTo>
                    <a:pt x="1045" y="17"/>
                  </a:lnTo>
                  <a:lnTo>
                    <a:pt x="1053" y="17"/>
                  </a:lnTo>
                  <a:lnTo>
                    <a:pt x="1061" y="16"/>
                  </a:lnTo>
                  <a:lnTo>
                    <a:pt x="1067" y="16"/>
                  </a:lnTo>
                  <a:lnTo>
                    <a:pt x="1074" y="16"/>
                  </a:lnTo>
                  <a:lnTo>
                    <a:pt x="1082" y="16"/>
                  </a:lnTo>
                  <a:lnTo>
                    <a:pt x="1091" y="14"/>
                  </a:lnTo>
                  <a:lnTo>
                    <a:pt x="1100" y="14"/>
                  </a:lnTo>
                  <a:lnTo>
                    <a:pt x="1109" y="12"/>
                  </a:lnTo>
                  <a:lnTo>
                    <a:pt x="1118" y="10"/>
                  </a:lnTo>
                  <a:lnTo>
                    <a:pt x="1128" y="9"/>
                  </a:lnTo>
                  <a:lnTo>
                    <a:pt x="1137" y="9"/>
                  </a:lnTo>
                  <a:lnTo>
                    <a:pt x="1146" y="7"/>
                  </a:lnTo>
                  <a:lnTo>
                    <a:pt x="1155" y="5"/>
                  </a:lnTo>
                  <a:lnTo>
                    <a:pt x="1164" y="4"/>
                  </a:lnTo>
                  <a:lnTo>
                    <a:pt x="1171" y="4"/>
                  </a:lnTo>
                  <a:lnTo>
                    <a:pt x="1180" y="2"/>
                  </a:lnTo>
                  <a:lnTo>
                    <a:pt x="1188" y="2"/>
                  </a:lnTo>
                  <a:lnTo>
                    <a:pt x="1195" y="0"/>
                  </a:lnTo>
                  <a:lnTo>
                    <a:pt x="1197" y="0"/>
                  </a:lnTo>
                  <a:lnTo>
                    <a:pt x="1199" y="0"/>
                  </a:lnTo>
                  <a:lnTo>
                    <a:pt x="1201" y="0"/>
                  </a:lnTo>
                  <a:lnTo>
                    <a:pt x="1205" y="0"/>
                  </a:lnTo>
                  <a:lnTo>
                    <a:pt x="1208" y="0"/>
                  </a:lnTo>
                  <a:lnTo>
                    <a:pt x="1211" y="0"/>
                  </a:lnTo>
                  <a:lnTo>
                    <a:pt x="1215" y="0"/>
                  </a:lnTo>
                  <a:lnTo>
                    <a:pt x="1218" y="0"/>
                  </a:lnTo>
                  <a:lnTo>
                    <a:pt x="1221" y="0"/>
                  </a:lnTo>
                  <a:lnTo>
                    <a:pt x="1225" y="0"/>
                  </a:lnTo>
                  <a:lnTo>
                    <a:pt x="1228" y="0"/>
                  </a:lnTo>
                  <a:lnTo>
                    <a:pt x="1232" y="0"/>
                  </a:lnTo>
                  <a:lnTo>
                    <a:pt x="1234" y="0"/>
                  </a:lnTo>
                  <a:lnTo>
                    <a:pt x="1237" y="0"/>
                  </a:lnTo>
                  <a:lnTo>
                    <a:pt x="1240" y="0"/>
                  </a:lnTo>
                  <a:lnTo>
                    <a:pt x="1243" y="0"/>
                  </a:lnTo>
                  <a:lnTo>
                    <a:pt x="1245" y="1"/>
                  </a:lnTo>
                  <a:lnTo>
                    <a:pt x="1247" y="1"/>
                  </a:lnTo>
                  <a:lnTo>
                    <a:pt x="1249" y="2"/>
                  </a:lnTo>
                  <a:lnTo>
                    <a:pt x="1252" y="2"/>
                  </a:lnTo>
                  <a:lnTo>
                    <a:pt x="1254" y="4"/>
                  </a:lnTo>
                  <a:lnTo>
                    <a:pt x="1258" y="4"/>
                  </a:lnTo>
                  <a:lnTo>
                    <a:pt x="1260" y="5"/>
                  </a:lnTo>
                  <a:lnTo>
                    <a:pt x="1264" y="5"/>
                  </a:lnTo>
                  <a:lnTo>
                    <a:pt x="1266" y="7"/>
                  </a:lnTo>
                  <a:lnTo>
                    <a:pt x="1269" y="7"/>
                  </a:lnTo>
                  <a:lnTo>
                    <a:pt x="1271" y="8"/>
                  </a:lnTo>
                  <a:lnTo>
                    <a:pt x="1275" y="8"/>
                  </a:lnTo>
                  <a:lnTo>
                    <a:pt x="1277" y="9"/>
                  </a:lnTo>
                  <a:lnTo>
                    <a:pt x="1279" y="9"/>
                  </a:lnTo>
                  <a:lnTo>
                    <a:pt x="1281" y="9"/>
                  </a:lnTo>
                  <a:lnTo>
                    <a:pt x="1285" y="9"/>
                  </a:lnTo>
                  <a:lnTo>
                    <a:pt x="1289" y="9"/>
                  </a:lnTo>
                  <a:lnTo>
                    <a:pt x="1293" y="9"/>
                  </a:lnTo>
                  <a:lnTo>
                    <a:pt x="1297" y="9"/>
                  </a:lnTo>
                  <a:lnTo>
                    <a:pt x="1302" y="9"/>
                  </a:lnTo>
                  <a:lnTo>
                    <a:pt x="1307" y="9"/>
                  </a:lnTo>
                  <a:lnTo>
                    <a:pt x="1312" y="7"/>
                  </a:lnTo>
                  <a:lnTo>
                    <a:pt x="1318" y="7"/>
                  </a:lnTo>
                  <a:lnTo>
                    <a:pt x="1323" y="5"/>
                  </a:lnTo>
                  <a:lnTo>
                    <a:pt x="1328" y="5"/>
                  </a:lnTo>
                  <a:lnTo>
                    <a:pt x="1333" y="4"/>
                  </a:lnTo>
                  <a:lnTo>
                    <a:pt x="1338" y="4"/>
                  </a:lnTo>
                  <a:lnTo>
                    <a:pt x="1343" y="2"/>
                  </a:lnTo>
                  <a:lnTo>
                    <a:pt x="1347" y="2"/>
                  </a:lnTo>
                  <a:lnTo>
                    <a:pt x="1352" y="1"/>
                  </a:lnTo>
                  <a:lnTo>
                    <a:pt x="1356" y="1"/>
                  </a:lnTo>
                  <a:lnTo>
                    <a:pt x="1361" y="0"/>
                  </a:lnTo>
                  <a:lnTo>
                    <a:pt x="1363" y="2"/>
                  </a:lnTo>
                  <a:lnTo>
                    <a:pt x="1366" y="2"/>
                  </a:lnTo>
                  <a:lnTo>
                    <a:pt x="1370" y="3"/>
                  </a:lnTo>
                  <a:lnTo>
                    <a:pt x="1374" y="3"/>
                  </a:lnTo>
                  <a:lnTo>
                    <a:pt x="1378" y="5"/>
                  </a:lnTo>
                  <a:lnTo>
                    <a:pt x="1383" y="6"/>
                  </a:lnTo>
                  <a:lnTo>
                    <a:pt x="1388" y="8"/>
                  </a:lnTo>
                  <a:lnTo>
                    <a:pt x="1393" y="8"/>
                  </a:lnTo>
                  <a:lnTo>
                    <a:pt x="1397" y="10"/>
                  </a:lnTo>
                  <a:lnTo>
                    <a:pt x="1402" y="12"/>
                  </a:lnTo>
                  <a:lnTo>
                    <a:pt x="1406" y="13"/>
                  </a:lnTo>
                  <a:lnTo>
                    <a:pt x="1411" y="13"/>
                  </a:lnTo>
                  <a:lnTo>
                    <a:pt x="1415" y="15"/>
                  </a:lnTo>
                  <a:lnTo>
                    <a:pt x="1419" y="15"/>
                  </a:lnTo>
                  <a:lnTo>
                    <a:pt x="1422" y="16"/>
                  </a:lnTo>
                  <a:lnTo>
                    <a:pt x="1427" y="16"/>
                  </a:lnTo>
                  <a:lnTo>
                    <a:pt x="1432" y="17"/>
                  </a:lnTo>
                  <a:lnTo>
                    <a:pt x="1438" y="17"/>
                  </a:lnTo>
                  <a:lnTo>
                    <a:pt x="1445" y="17"/>
                  </a:lnTo>
                  <a:lnTo>
                    <a:pt x="1452" y="17"/>
                  </a:lnTo>
                  <a:lnTo>
                    <a:pt x="1459" y="17"/>
                  </a:lnTo>
                  <a:lnTo>
                    <a:pt x="1467" y="16"/>
                  </a:lnTo>
                  <a:lnTo>
                    <a:pt x="1476" y="16"/>
                  </a:lnTo>
                  <a:lnTo>
                    <a:pt x="1485" y="14"/>
                  </a:lnTo>
                  <a:lnTo>
                    <a:pt x="1492" y="14"/>
                  </a:lnTo>
                  <a:lnTo>
                    <a:pt x="1500" y="13"/>
                  </a:lnTo>
                  <a:lnTo>
                    <a:pt x="1507" y="13"/>
                  </a:lnTo>
                  <a:lnTo>
                    <a:pt x="1516" y="11"/>
                  </a:lnTo>
                  <a:lnTo>
                    <a:pt x="1523" y="11"/>
                  </a:lnTo>
                  <a:lnTo>
                    <a:pt x="1531" y="10"/>
                  </a:lnTo>
                  <a:lnTo>
                    <a:pt x="1536" y="10"/>
                  </a:lnTo>
                  <a:lnTo>
                    <a:pt x="1544" y="9"/>
                  </a:lnTo>
                  <a:lnTo>
                    <a:pt x="1557" y="9"/>
                  </a:lnTo>
                  <a:lnTo>
                    <a:pt x="1571" y="9"/>
                  </a:lnTo>
                  <a:lnTo>
                    <a:pt x="1587" y="9"/>
                  </a:lnTo>
                  <a:lnTo>
                    <a:pt x="1605" y="9"/>
                  </a:lnTo>
                  <a:lnTo>
                    <a:pt x="1623" y="9"/>
                  </a:lnTo>
                  <a:lnTo>
                    <a:pt x="1643" y="9"/>
                  </a:lnTo>
                  <a:lnTo>
                    <a:pt x="1662" y="9"/>
                  </a:lnTo>
                  <a:lnTo>
                    <a:pt x="1683" y="9"/>
                  </a:lnTo>
                  <a:lnTo>
                    <a:pt x="1703" y="10"/>
                  </a:lnTo>
                  <a:lnTo>
                    <a:pt x="1722" y="10"/>
                  </a:lnTo>
                  <a:lnTo>
                    <a:pt x="1741" y="10"/>
                  </a:lnTo>
                  <a:lnTo>
                    <a:pt x="1760" y="10"/>
                  </a:lnTo>
                  <a:lnTo>
                    <a:pt x="1777" y="10"/>
                  </a:lnTo>
                  <a:lnTo>
                    <a:pt x="1794" y="10"/>
                  </a:lnTo>
                  <a:lnTo>
                    <a:pt x="1810" y="10"/>
                  </a:lnTo>
                  <a:lnTo>
                    <a:pt x="1825" y="9"/>
                  </a:lnTo>
                  <a:lnTo>
                    <a:pt x="1831" y="10"/>
                  </a:lnTo>
                  <a:lnTo>
                    <a:pt x="1840" y="10"/>
                  </a:lnTo>
                  <a:lnTo>
                    <a:pt x="1852" y="10"/>
                  </a:lnTo>
                  <a:lnTo>
                    <a:pt x="1865" y="10"/>
                  </a:lnTo>
                  <a:lnTo>
                    <a:pt x="1878" y="12"/>
                  </a:lnTo>
                  <a:lnTo>
                    <a:pt x="1894" y="12"/>
                  </a:lnTo>
                  <a:lnTo>
                    <a:pt x="1910" y="12"/>
                  </a:lnTo>
                  <a:lnTo>
                    <a:pt x="1926" y="12"/>
                  </a:lnTo>
                  <a:lnTo>
                    <a:pt x="1940" y="14"/>
                  </a:lnTo>
                  <a:lnTo>
                    <a:pt x="1956" y="14"/>
                  </a:lnTo>
                  <a:lnTo>
                    <a:pt x="1970" y="14"/>
                  </a:lnTo>
                  <a:lnTo>
                    <a:pt x="1983" y="14"/>
                  </a:lnTo>
                  <a:lnTo>
                    <a:pt x="1995" y="16"/>
                  </a:lnTo>
                  <a:lnTo>
                    <a:pt x="2004" y="16"/>
                  </a:lnTo>
                  <a:lnTo>
                    <a:pt x="2012" y="16"/>
                  </a:lnTo>
                  <a:lnTo>
                    <a:pt x="2017" y="16"/>
                  </a:lnTo>
                  <a:lnTo>
                    <a:pt x="2022" y="17"/>
                  </a:lnTo>
                  <a:lnTo>
                    <a:pt x="2029" y="17"/>
                  </a:lnTo>
                  <a:lnTo>
                    <a:pt x="2036" y="18"/>
                  </a:lnTo>
                  <a:lnTo>
                    <a:pt x="2044" y="18"/>
                  </a:lnTo>
                  <a:lnTo>
                    <a:pt x="2051" y="18"/>
                  </a:lnTo>
                  <a:lnTo>
                    <a:pt x="2060" y="18"/>
                  </a:lnTo>
                  <a:lnTo>
                    <a:pt x="2069" y="18"/>
                  </a:lnTo>
                  <a:lnTo>
                    <a:pt x="2078" y="17"/>
                  </a:lnTo>
                  <a:lnTo>
                    <a:pt x="2086" y="17"/>
                  </a:lnTo>
                  <a:lnTo>
                    <a:pt x="2096" y="17"/>
                  </a:lnTo>
                  <a:lnTo>
                    <a:pt x="2104" y="17"/>
                  </a:lnTo>
                  <a:lnTo>
                    <a:pt x="2113" y="17"/>
                  </a:lnTo>
                  <a:lnTo>
                    <a:pt x="2120" y="17"/>
                  </a:lnTo>
                  <a:lnTo>
                    <a:pt x="2128" y="17"/>
                  </a:lnTo>
                  <a:lnTo>
                    <a:pt x="2135" y="17"/>
                  </a:lnTo>
                  <a:lnTo>
                    <a:pt x="2142" y="16"/>
                  </a:lnTo>
                  <a:lnTo>
                    <a:pt x="2147" y="16"/>
                  </a:lnTo>
                  <a:lnTo>
                    <a:pt x="2154" y="16"/>
                  </a:lnTo>
                  <a:lnTo>
                    <a:pt x="2162" y="16"/>
                  </a:lnTo>
                  <a:lnTo>
                    <a:pt x="2171" y="16"/>
                  </a:lnTo>
                  <a:lnTo>
                    <a:pt x="2180" y="16"/>
                  </a:lnTo>
                  <a:lnTo>
                    <a:pt x="2189" y="16"/>
                  </a:lnTo>
                  <a:lnTo>
                    <a:pt x="2198" y="16"/>
                  </a:lnTo>
                  <a:lnTo>
                    <a:pt x="2208" y="16"/>
                  </a:lnTo>
                  <a:lnTo>
                    <a:pt x="2217" y="16"/>
                  </a:lnTo>
                  <a:lnTo>
                    <a:pt x="2226" y="16"/>
                  </a:lnTo>
                  <a:lnTo>
                    <a:pt x="2235" y="16"/>
                  </a:lnTo>
                  <a:lnTo>
                    <a:pt x="2244" y="16"/>
                  </a:lnTo>
                  <a:lnTo>
                    <a:pt x="2251" y="16"/>
                  </a:lnTo>
                  <a:lnTo>
                    <a:pt x="2259" y="16"/>
                  </a:lnTo>
                  <a:lnTo>
                    <a:pt x="2267" y="16"/>
                  </a:lnTo>
                  <a:lnTo>
                    <a:pt x="2274" y="16"/>
                  </a:lnTo>
                  <a:lnTo>
                    <a:pt x="2279" y="17"/>
                  </a:lnTo>
                  <a:lnTo>
                    <a:pt x="2285" y="17"/>
                  </a:lnTo>
                  <a:lnTo>
                    <a:pt x="2292" y="19"/>
                  </a:lnTo>
                  <a:lnTo>
                    <a:pt x="2301" y="19"/>
                  </a:lnTo>
                  <a:lnTo>
                    <a:pt x="2308" y="21"/>
                  </a:lnTo>
                  <a:lnTo>
                    <a:pt x="2317" y="21"/>
                  </a:lnTo>
                  <a:lnTo>
                    <a:pt x="2326" y="23"/>
                  </a:lnTo>
                  <a:lnTo>
                    <a:pt x="2336" y="23"/>
                  </a:lnTo>
                  <a:lnTo>
                    <a:pt x="2344" y="25"/>
                  </a:lnTo>
                  <a:lnTo>
                    <a:pt x="2353" y="27"/>
                  </a:lnTo>
                  <a:lnTo>
                    <a:pt x="2360" y="29"/>
                  </a:lnTo>
                  <a:lnTo>
                    <a:pt x="2370" y="29"/>
                  </a:lnTo>
                  <a:lnTo>
                    <a:pt x="2377" y="32"/>
                  </a:lnTo>
                  <a:lnTo>
                    <a:pt x="2384" y="34"/>
                  </a:lnTo>
                  <a:lnTo>
                    <a:pt x="2389" y="36"/>
                  </a:lnTo>
                  <a:lnTo>
                    <a:pt x="2395" y="38"/>
                  </a:lnTo>
                  <a:lnTo>
                    <a:pt x="2398" y="42"/>
                  </a:lnTo>
                  <a:lnTo>
                    <a:pt x="2402" y="45"/>
                  </a:lnTo>
                  <a:lnTo>
                    <a:pt x="2405" y="50"/>
                  </a:lnTo>
                  <a:lnTo>
                    <a:pt x="2409" y="54"/>
                  </a:lnTo>
                  <a:lnTo>
                    <a:pt x="2411" y="61"/>
                  </a:lnTo>
                  <a:lnTo>
                    <a:pt x="2415" y="66"/>
                  </a:lnTo>
                  <a:lnTo>
                    <a:pt x="2418" y="73"/>
                  </a:lnTo>
                  <a:lnTo>
                    <a:pt x="2422" y="79"/>
                  </a:lnTo>
                  <a:lnTo>
                    <a:pt x="2424" y="86"/>
                  </a:lnTo>
                  <a:lnTo>
                    <a:pt x="2427" y="93"/>
                  </a:lnTo>
                  <a:lnTo>
                    <a:pt x="2428" y="100"/>
                  </a:lnTo>
                  <a:lnTo>
                    <a:pt x="2431" y="105"/>
                  </a:lnTo>
                  <a:lnTo>
                    <a:pt x="2433" y="113"/>
                  </a:lnTo>
                  <a:lnTo>
                    <a:pt x="2435" y="118"/>
                  </a:lnTo>
                  <a:lnTo>
                    <a:pt x="2437" y="123"/>
                  </a:lnTo>
                  <a:lnTo>
                    <a:pt x="2439" y="127"/>
                  </a:lnTo>
                  <a:lnTo>
                    <a:pt x="2439" y="132"/>
                  </a:lnTo>
                  <a:lnTo>
                    <a:pt x="2439" y="137"/>
                  </a:lnTo>
                  <a:lnTo>
                    <a:pt x="2439" y="143"/>
                  </a:lnTo>
                  <a:lnTo>
                    <a:pt x="2439" y="148"/>
                  </a:lnTo>
                  <a:lnTo>
                    <a:pt x="2437" y="153"/>
                  </a:lnTo>
                  <a:lnTo>
                    <a:pt x="2437" y="158"/>
                  </a:lnTo>
                  <a:lnTo>
                    <a:pt x="2435" y="164"/>
                  </a:lnTo>
                  <a:lnTo>
                    <a:pt x="2435" y="167"/>
                  </a:lnTo>
                  <a:lnTo>
                    <a:pt x="2433" y="172"/>
                  </a:lnTo>
                  <a:lnTo>
                    <a:pt x="2431" y="177"/>
                  </a:lnTo>
                  <a:lnTo>
                    <a:pt x="2429" y="183"/>
                  </a:lnTo>
                  <a:lnTo>
                    <a:pt x="2428" y="186"/>
                  </a:lnTo>
                  <a:lnTo>
                    <a:pt x="2425" y="191"/>
                  </a:lnTo>
                  <a:lnTo>
                    <a:pt x="2423" y="195"/>
                  </a:lnTo>
                  <a:lnTo>
                    <a:pt x="2420" y="200"/>
                  </a:lnTo>
                  <a:lnTo>
                    <a:pt x="2418" y="203"/>
                  </a:lnTo>
                  <a:lnTo>
                    <a:pt x="2413" y="206"/>
                  </a:lnTo>
                  <a:lnTo>
                    <a:pt x="2406" y="210"/>
                  </a:lnTo>
                  <a:lnTo>
                    <a:pt x="2394" y="214"/>
                  </a:lnTo>
                  <a:lnTo>
                    <a:pt x="2381" y="216"/>
                  </a:lnTo>
                  <a:lnTo>
                    <a:pt x="2365" y="220"/>
                  </a:lnTo>
                  <a:lnTo>
                    <a:pt x="2348" y="221"/>
                  </a:lnTo>
                  <a:lnTo>
                    <a:pt x="2329" y="224"/>
                  </a:lnTo>
                  <a:lnTo>
                    <a:pt x="2311" y="226"/>
                  </a:lnTo>
                  <a:lnTo>
                    <a:pt x="2292" y="229"/>
                  </a:lnTo>
                  <a:lnTo>
                    <a:pt x="2273" y="231"/>
                  </a:lnTo>
                  <a:lnTo>
                    <a:pt x="2255" y="233"/>
                  </a:lnTo>
                  <a:lnTo>
                    <a:pt x="2239" y="235"/>
                  </a:lnTo>
                  <a:lnTo>
                    <a:pt x="2224" y="236"/>
                  </a:lnTo>
                  <a:lnTo>
                    <a:pt x="2213" y="238"/>
                  </a:lnTo>
                  <a:lnTo>
                    <a:pt x="2204" y="240"/>
                  </a:lnTo>
                  <a:lnTo>
                    <a:pt x="2198" y="240"/>
                  </a:lnTo>
                  <a:lnTo>
                    <a:pt x="2193" y="241"/>
                  </a:lnTo>
                  <a:lnTo>
                    <a:pt x="2186" y="241"/>
                  </a:lnTo>
                  <a:lnTo>
                    <a:pt x="2177" y="242"/>
                  </a:lnTo>
                  <a:lnTo>
                    <a:pt x="2167" y="242"/>
                  </a:lnTo>
                  <a:lnTo>
                    <a:pt x="2155" y="243"/>
                  </a:lnTo>
                  <a:lnTo>
                    <a:pt x="2144" y="243"/>
                  </a:lnTo>
                  <a:lnTo>
                    <a:pt x="2131" y="243"/>
                  </a:lnTo>
                  <a:lnTo>
                    <a:pt x="2118" y="243"/>
                  </a:lnTo>
                  <a:lnTo>
                    <a:pt x="2104" y="243"/>
                  </a:lnTo>
                  <a:lnTo>
                    <a:pt x="2091" y="243"/>
                  </a:lnTo>
                  <a:lnTo>
                    <a:pt x="2078" y="243"/>
                  </a:lnTo>
                  <a:lnTo>
                    <a:pt x="2066" y="243"/>
                  </a:lnTo>
                  <a:lnTo>
                    <a:pt x="2055" y="245"/>
                  </a:lnTo>
                  <a:lnTo>
                    <a:pt x="2046" y="245"/>
                  </a:lnTo>
                  <a:lnTo>
                    <a:pt x="2038" y="246"/>
                  </a:lnTo>
                  <a:lnTo>
                    <a:pt x="2033" y="246"/>
                  </a:lnTo>
                  <a:lnTo>
                    <a:pt x="2029" y="248"/>
                  </a:lnTo>
                  <a:lnTo>
                    <a:pt x="2022" y="248"/>
                  </a:lnTo>
                  <a:lnTo>
                    <a:pt x="2013" y="249"/>
                  </a:lnTo>
                  <a:lnTo>
                    <a:pt x="2001" y="249"/>
                  </a:lnTo>
                  <a:lnTo>
                    <a:pt x="1988" y="251"/>
                  </a:lnTo>
                  <a:lnTo>
                    <a:pt x="1974" y="251"/>
                  </a:lnTo>
                  <a:lnTo>
                    <a:pt x="1958" y="252"/>
                  </a:lnTo>
                  <a:lnTo>
                    <a:pt x="1943" y="252"/>
                  </a:lnTo>
                  <a:lnTo>
                    <a:pt x="1927" y="254"/>
                  </a:lnTo>
                  <a:lnTo>
                    <a:pt x="1912" y="254"/>
                  </a:lnTo>
                  <a:lnTo>
                    <a:pt x="1897" y="254"/>
                  </a:lnTo>
                  <a:lnTo>
                    <a:pt x="1884" y="254"/>
                  </a:lnTo>
                  <a:lnTo>
                    <a:pt x="1871" y="254"/>
                  </a:lnTo>
                  <a:lnTo>
                    <a:pt x="1862" y="254"/>
                  </a:lnTo>
                  <a:lnTo>
                    <a:pt x="1854" y="254"/>
                  </a:lnTo>
                  <a:lnTo>
                    <a:pt x="1850" y="254"/>
                  </a:lnTo>
                  <a:lnTo>
                    <a:pt x="1844" y="255"/>
                  </a:lnTo>
                  <a:lnTo>
                    <a:pt x="1837" y="256"/>
                  </a:lnTo>
                  <a:lnTo>
                    <a:pt x="1827" y="258"/>
                  </a:lnTo>
                  <a:lnTo>
                    <a:pt x="1816" y="260"/>
                  </a:lnTo>
                  <a:lnTo>
                    <a:pt x="1804" y="264"/>
                  </a:lnTo>
                  <a:lnTo>
                    <a:pt x="1791" y="266"/>
                  </a:lnTo>
                  <a:lnTo>
                    <a:pt x="1777" y="270"/>
                  </a:lnTo>
                  <a:lnTo>
                    <a:pt x="1764" y="272"/>
                  </a:lnTo>
                  <a:lnTo>
                    <a:pt x="1749" y="278"/>
                  </a:lnTo>
                  <a:lnTo>
                    <a:pt x="1736" y="281"/>
                  </a:lnTo>
                  <a:lnTo>
                    <a:pt x="1723" y="285"/>
                  </a:lnTo>
                  <a:lnTo>
                    <a:pt x="1712" y="289"/>
                  </a:lnTo>
                  <a:lnTo>
                    <a:pt x="1702" y="292"/>
                  </a:lnTo>
                  <a:lnTo>
                    <a:pt x="1694" y="296"/>
                  </a:lnTo>
                  <a:lnTo>
                    <a:pt x="1688" y="299"/>
                  </a:lnTo>
                  <a:lnTo>
                    <a:pt x="1685" y="302"/>
                  </a:lnTo>
                  <a:lnTo>
                    <a:pt x="1683" y="305"/>
                  </a:lnTo>
                  <a:lnTo>
                    <a:pt x="1682" y="306"/>
                  </a:lnTo>
                  <a:lnTo>
                    <a:pt x="1682" y="310"/>
                  </a:lnTo>
                  <a:lnTo>
                    <a:pt x="1682" y="312"/>
                  </a:lnTo>
                  <a:lnTo>
                    <a:pt x="1682" y="315"/>
                  </a:lnTo>
                  <a:lnTo>
                    <a:pt x="1682" y="319"/>
                  </a:lnTo>
                  <a:lnTo>
                    <a:pt x="1682" y="322"/>
                  </a:lnTo>
                  <a:lnTo>
                    <a:pt x="1683" y="325"/>
                  </a:lnTo>
                  <a:lnTo>
                    <a:pt x="1683" y="329"/>
                  </a:lnTo>
                  <a:lnTo>
                    <a:pt x="1683" y="333"/>
                  </a:lnTo>
                  <a:lnTo>
                    <a:pt x="1683" y="336"/>
                  </a:lnTo>
                  <a:lnTo>
                    <a:pt x="1685" y="339"/>
                  </a:lnTo>
                  <a:lnTo>
                    <a:pt x="1685" y="343"/>
                  </a:lnTo>
                  <a:lnTo>
                    <a:pt x="1685" y="345"/>
                  </a:lnTo>
                  <a:lnTo>
                    <a:pt x="1685" y="347"/>
                  </a:lnTo>
                  <a:lnTo>
                    <a:pt x="1685" y="349"/>
                  </a:lnTo>
                  <a:lnTo>
                    <a:pt x="1683" y="351"/>
                  </a:lnTo>
                  <a:lnTo>
                    <a:pt x="1682" y="353"/>
                  </a:lnTo>
                  <a:lnTo>
                    <a:pt x="1680" y="355"/>
                  </a:lnTo>
                  <a:lnTo>
                    <a:pt x="1678" y="356"/>
                  </a:lnTo>
                  <a:lnTo>
                    <a:pt x="1674" y="358"/>
                  </a:lnTo>
                  <a:lnTo>
                    <a:pt x="1673" y="360"/>
                  </a:lnTo>
                  <a:lnTo>
                    <a:pt x="1670" y="362"/>
                  </a:lnTo>
                  <a:lnTo>
                    <a:pt x="1669" y="362"/>
                  </a:lnTo>
                  <a:lnTo>
                    <a:pt x="1665" y="363"/>
                  </a:lnTo>
                  <a:lnTo>
                    <a:pt x="1663" y="365"/>
                  </a:lnTo>
                  <a:lnTo>
                    <a:pt x="1660" y="367"/>
                  </a:lnTo>
                  <a:lnTo>
                    <a:pt x="1658" y="368"/>
                  </a:lnTo>
                  <a:lnTo>
                    <a:pt x="1656" y="370"/>
                  </a:lnTo>
                  <a:lnTo>
                    <a:pt x="1654" y="371"/>
                  </a:lnTo>
                  <a:lnTo>
                    <a:pt x="1653" y="373"/>
                  </a:lnTo>
                  <a:lnTo>
                    <a:pt x="1652" y="373"/>
                  </a:lnTo>
                  <a:lnTo>
                    <a:pt x="1650" y="375"/>
                  </a:lnTo>
                  <a:lnTo>
                    <a:pt x="1648" y="377"/>
                  </a:lnTo>
                  <a:lnTo>
                    <a:pt x="1646" y="379"/>
                  </a:lnTo>
                  <a:lnTo>
                    <a:pt x="1645" y="381"/>
                  </a:lnTo>
                  <a:lnTo>
                    <a:pt x="1643" y="385"/>
                  </a:lnTo>
                  <a:lnTo>
                    <a:pt x="1641" y="387"/>
                  </a:lnTo>
                  <a:lnTo>
                    <a:pt x="1639" y="391"/>
                  </a:lnTo>
                  <a:lnTo>
                    <a:pt x="1638" y="393"/>
                  </a:lnTo>
                  <a:lnTo>
                    <a:pt x="1636" y="396"/>
                  </a:lnTo>
                  <a:lnTo>
                    <a:pt x="1634" y="399"/>
                  </a:lnTo>
                  <a:lnTo>
                    <a:pt x="1632" y="403"/>
                  </a:lnTo>
                  <a:lnTo>
                    <a:pt x="1630" y="405"/>
                  </a:lnTo>
                  <a:lnTo>
                    <a:pt x="1629" y="407"/>
                  </a:lnTo>
                  <a:lnTo>
                    <a:pt x="1627" y="409"/>
                  </a:lnTo>
                  <a:lnTo>
                    <a:pt x="1625" y="410"/>
                  </a:lnTo>
                  <a:lnTo>
                    <a:pt x="1625" y="411"/>
                  </a:lnTo>
                  <a:lnTo>
                    <a:pt x="1623" y="413"/>
                  </a:lnTo>
                  <a:lnTo>
                    <a:pt x="1622" y="415"/>
                  </a:lnTo>
                  <a:lnTo>
                    <a:pt x="1620" y="417"/>
                  </a:lnTo>
                  <a:lnTo>
                    <a:pt x="1619" y="418"/>
                  </a:lnTo>
                  <a:lnTo>
                    <a:pt x="1617" y="420"/>
                  </a:lnTo>
                  <a:lnTo>
                    <a:pt x="1616" y="422"/>
                  </a:lnTo>
                  <a:lnTo>
                    <a:pt x="1614" y="424"/>
                  </a:lnTo>
                  <a:lnTo>
                    <a:pt x="1612" y="424"/>
                  </a:lnTo>
                  <a:lnTo>
                    <a:pt x="1610" y="426"/>
                  </a:lnTo>
                  <a:lnTo>
                    <a:pt x="1608" y="428"/>
                  </a:lnTo>
                  <a:lnTo>
                    <a:pt x="1606" y="429"/>
                  </a:lnTo>
                  <a:lnTo>
                    <a:pt x="1604" y="431"/>
                  </a:lnTo>
                  <a:lnTo>
                    <a:pt x="1602" y="433"/>
                  </a:lnTo>
                  <a:lnTo>
                    <a:pt x="1602" y="435"/>
                  </a:lnTo>
                  <a:lnTo>
                    <a:pt x="1601" y="437"/>
                  </a:lnTo>
                  <a:lnTo>
                    <a:pt x="1601" y="437"/>
                  </a:lnTo>
                  <a:lnTo>
                    <a:pt x="1600" y="440"/>
                  </a:lnTo>
                  <a:lnTo>
                    <a:pt x="1600" y="442"/>
                  </a:lnTo>
                  <a:lnTo>
                    <a:pt x="1600" y="444"/>
                  </a:lnTo>
                  <a:lnTo>
                    <a:pt x="1601" y="446"/>
                  </a:lnTo>
                  <a:lnTo>
                    <a:pt x="1601" y="450"/>
                  </a:lnTo>
                  <a:lnTo>
                    <a:pt x="1602" y="451"/>
                  </a:lnTo>
                  <a:lnTo>
                    <a:pt x="1602" y="455"/>
                  </a:lnTo>
                  <a:lnTo>
                    <a:pt x="1604" y="457"/>
                  </a:lnTo>
                  <a:lnTo>
                    <a:pt x="1604" y="460"/>
                  </a:lnTo>
                  <a:lnTo>
                    <a:pt x="1605" y="463"/>
                  </a:lnTo>
                  <a:lnTo>
                    <a:pt x="1605" y="466"/>
                  </a:lnTo>
                  <a:lnTo>
                    <a:pt x="1606" y="468"/>
                  </a:lnTo>
                  <a:lnTo>
                    <a:pt x="1606" y="471"/>
                  </a:lnTo>
                  <a:lnTo>
                    <a:pt x="1608" y="473"/>
                  </a:lnTo>
                  <a:lnTo>
                    <a:pt x="1608" y="475"/>
                  </a:lnTo>
                  <a:lnTo>
                    <a:pt x="1610" y="476"/>
                  </a:lnTo>
                  <a:lnTo>
                    <a:pt x="1610" y="480"/>
                  </a:lnTo>
                  <a:lnTo>
                    <a:pt x="1611" y="485"/>
                  </a:lnTo>
                  <a:lnTo>
                    <a:pt x="1613" y="490"/>
                  </a:lnTo>
                  <a:lnTo>
                    <a:pt x="1614" y="494"/>
                  </a:lnTo>
                  <a:lnTo>
                    <a:pt x="1616" y="500"/>
                  </a:lnTo>
                  <a:lnTo>
                    <a:pt x="1618" y="505"/>
                  </a:lnTo>
                  <a:lnTo>
                    <a:pt x="1620" y="510"/>
                  </a:lnTo>
                  <a:lnTo>
                    <a:pt x="1623" y="515"/>
                  </a:lnTo>
                  <a:lnTo>
                    <a:pt x="1624" y="522"/>
                  </a:lnTo>
                  <a:lnTo>
                    <a:pt x="1626" y="527"/>
                  </a:lnTo>
                  <a:lnTo>
                    <a:pt x="1628" y="532"/>
                  </a:lnTo>
                  <a:lnTo>
                    <a:pt x="1630" y="538"/>
                  </a:lnTo>
                  <a:lnTo>
                    <a:pt x="1630" y="543"/>
                  </a:lnTo>
                  <a:lnTo>
                    <a:pt x="1632" y="547"/>
                  </a:lnTo>
                  <a:lnTo>
                    <a:pt x="1634" y="551"/>
                  </a:lnTo>
                  <a:lnTo>
                    <a:pt x="1635" y="555"/>
                  </a:lnTo>
                  <a:lnTo>
                    <a:pt x="1635" y="559"/>
                  </a:lnTo>
                  <a:lnTo>
                    <a:pt x="1635" y="561"/>
                  </a:lnTo>
                  <a:lnTo>
                    <a:pt x="1635" y="564"/>
                  </a:lnTo>
                  <a:lnTo>
                    <a:pt x="1635" y="566"/>
                  </a:lnTo>
                  <a:lnTo>
                    <a:pt x="1635" y="570"/>
                  </a:lnTo>
                  <a:lnTo>
                    <a:pt x="1635" y="573"/>
                  </a:lnTo>
                  <a:lnTo>
                    <a:pt x="1635" y="577"/>
                  </a:lnTo>
                  <a:lnTo>
                    <a:pt x="1636" y="580"/>
                  </a:lnTo>
                  <a:lnTo>
                    <a:pt x="1636" y="583"/>
                  </a:lnTo>
                  <a:lnTo>
                    <a:pt x="1636" y="587"/>
                  </a:lnTo>
                  <a:lnTo>
                    <a:pt x="1636" y="591"/>
                  </a:lnTo>
                  <a:lnTo>
                    <a:pt x="1636" y="594"/>
                  </a:lnTo>
                  <a:lnTo>
                    <a:pt x="1635" y="597"/>
                  </a:lnTo>
                  <a:lnTo>
                    <a:pt x="1635" y="599"/>
                  </a:lnTo>
                  <a:lnTo>
                    <a:pt x="1635" y="601"/>
                  </a:lnTo>
                  <a:lnTo>
                    <a:pt x="1635" y="603"/>
                  </a:lnTo>
                  <a:lnTo>
                    <a:pt x="1633" y="608"/>
                  </a:lnTo>
                  <a:lnTo>
                    <a:pt x="1631" y="612"/>
                  </a:lnTo>
                  <a:lnTo>
                    <a:pt x="1627" y="616"/>
                  </a:lnTo>
                  <a:lnTo>
                    <a:pt x="1626" y="619"/>
                  </a:lnTo>
                  <a:lnTo>
                    <a:pt x="1622" y="625"/>
                  </a:lnTo>
                  <a:lnTo>
                    <a:pt x="1619" y="628"/>
                  </a:lnTo>
                  <a:lnTo>
                    <a:pt x="1615" y="633"/>
                  </a:lnTo>
                  <a:lnTo>
                    <a:pt x="1612" y="636"/>
                  </a:lnTo>
                  <a:lnTo>
                    <a:pt x="1608" y="642"/>
                  </a:lnTo>
                  <a:lnTo>
                    <a:pt x="1604" y="646"/>
                  </a:lnTo>
                  <a:lnTo>
                    <a:pt x="1601" y="650"/>
                  </a:lnTo>
                  <a:lnTo>
                    <a:pt x="1597" y="654"/>
                  </a:lnTo>
                  <a:lnTo>
                    <a:pt x="1593" y="657"/>
                  </a:lnTo>
                  <a:lnTo>
                    <a:pt x="1590" y="661"/>
                  </a:lnTo>
                  <a:lnTo>
                    <a:pt x="1587" y="664"/>
                  </a:lnTo>
                  <a:lnTo>
                    <a:pt x="1585" y="666"/>
                  </a:lnTo>
                  <a:lnTo>
                    <a:pt x="1582" y="670"/>
                  </a:lnTo>
                  <a:lnTo>
                    <a:pt x="1580" y="671"/>
                  </a:lnTo>
                  <a:lnTo>
                    <a:pt x="1577" y="674"/>
                  </a:lnTo>
                  <a:lnTo>
                    <a:pt x="1575" y="676"/>
                  </a:lnTo>
                  <a:lnTo>
                    <a:pt x="1571" y="680"/>
                  </a:lnTo>
                  <a:lnTo>
                    <a:pt x="1570" y="682"/>
                  </a:lnTo>
                  <a:lnTo>
                    <a:pt x="1566" y="686"/>
                  </a:lnTo>
                  <a:lnTo>
                    <a:pt x="1565" y="687"/>
                  </a:lnTo>
                  <a:lnTo>
                    <a:pt x="1561" y="691"/>
                  </a:lnTo>
                  <a:lnTo>
                    <a:pt x="1558" y="694"/>
                  </a:lnTo>
                  <a:lnTo>
                    <a:pt x="1555" y="697"/>
                  </a:lnTo>
                  <a:lnTo>
                    <a:pt x="1553" y="699"/>
                  </a:lnTo>
                  <a:lnTo>
                    <a:pt x="1550" y="701"/>
                  </a:lnTo>
                  <a:lnTo>
                    <a:pt x="1548" y="703"/>
                  </a:lnTo>
                  <a:lnTo>
                    <a:pt x="1545" y="705"/>
                  </a:lnTo>
                  <a:lnTo>
                    <a:pt x="1544" y="706"/>
                  </a:lnTo>
                  <a:lnTo>
                    <a:pt x="1537" y="709"/>
                  </a:lnTo>
                  <a:lnTo>
                    <a:pt x="1532" y="711"/>
                  </a:lnTo>
                  <a:lnTo>
                    <a:pt x="1525" y="713"/>
                  </a:lnTo>
                  <a:lnTo>
                    <a:pt x="1519" y="714"/>
                  </a:lnTo>
                  <a:lnTo>
                    <a:pt x="1510" y="716"/>
                  </a:lnTo>
                  <a:lnTo>
                    <a:pt x="1503" y="717"/>
                  </a:lnTo>
                  <a:lnTo>
                    <a:pt x="1495" y="718"/>
                  </a:lnTo>
                  <a:lnTo>
                    <a:pt x="1488" y="718"/>
                  </a:lnTo>
                  <a:lnTo>
                    <a:pt x="1479" y="720"/>
                  </a:lnTo>
                  <a:lnTo>
                    <a:pt x="1472" y="722"/>
                  </a:lnTo>
                  <a:lnTo>
                    <a:pt x="1465" y="724"/>
                  </a:lnTo>
                  <a:lnTo>
                    <a:pt x="1458" y="726"/>
                  </a:lnTo>
                  <a:lnTo>
                    <a:pt x="1452" y="729"/>
                  </a:lnTo>
                  <a:lnTo>
                    <a:pt x="1448" y="731"/>
                  </a:lnTo>
                  <a:lnTo>
                    <a:pt x="1444" y="735"/>
                  </a:lnTo>
                  <a:lnTo>
                    <a:pt x="1443" y="737"/>
                  </a:lnTo>
                  <a:lnTo>
                    <a:pt x="1443" y="741"/>
                  </a:lnTo>
                  <a:lnTo>
                    <a:pt x="1443" y="743"/>
                  </a:lnTo>
                  <a:lnTo>
                    <a:pt x="1444" y="747"/>
                  </a:lnTo>
                  <a:lnTo>
                    <a:pt x="1446" y="749"/>
                  </a:lnTo>
                  <a:lnTo>
                    <a:pt x="1447" y="752"/>
                  </a:lnTo>
                  <a:lnTo>
                    <a:pt x="1450" y="756"/>
                  </a:lnTo>
                  <a:lnTo>
                    <a:pt x="1453" y="759"/>
                  </a:lnTo>
                  <a:lnTo>
                    <a:pt x="1457" y="761"/>
                  </a:lnTo>
                  <a:lnTo>
                    <a:pt x="1459" y="765"/>
                  </a:lnTo>
                  <a:lnTo>
                    <a:pt x="1463" y="768"/>
                  </a:lnTo>
                  <a:lnTo>
                    <a:pt x="1466" y="772"/>
                  </a:lnTo>
                  <a:lnTo>
                    <a:pt x="1469" y="774"/>
                  </a:lnTo>
                  <a:lnTo>
                    <a:pt x="1471" y="778"/>
                  </a:lnTo>
                  <a:lnTo>
                    <a:pt x="1473" y="780"/>
                  </a:lnTo>
                  <a:lnTo>
                    <a:pt x="1475" y="784"/>
                  </a:lnTo>
                  <a:lnTo>
                    <a:pt x="1476" y="786"/>
                  </a:lnTo>
                  <a:lnTo>
                    <a:pt x="1476" y="790"/>
                  </a:lnTo>
                  <a:lnTo>
                    <a:pt x="1476" y="794"/>
                  </a:lnTo>
                  <a:lnTo>
                    <a:pt x="1475" y="800"/>
                  </a:lnTo>
                  <a:lnTo>
                    <a:pt x="1475" y="803"/>
                  </a:lnTo>
                  <a:lnTo>
                    <a:pt x="1473" y="808"/>
                  </a:lnTo>
                  <a:lnTo>
                    <a:pt x="1473" y="813"/>
                  </a:lnTo>
                  <a:lnTo>
                    <a:pt x="1472" y="819"/>
                  </a:lnTo>
                  <a:lnTo>
                    <a:pt x="1472" y="822"/>
                  </a:lnTo>
                  <a:lnTo>
                    <a:pt x="1470" y="827"/>
                  </a:lnTo>
                  <a:lnTo>
                    <a:pt x="1468" y="832"/>
                  </a:lnTo>
                  <a:lnTo>
                    <a:pt x="1466" y="837"/>
                  </a:lnTo>
                  <a:lnTo>
                    <a:pt x="1465" y="841"/>
                  </a:lnTo>
                  <a:lnTo>
                    <a:pt x="1463" y="846"/>
                  </a:lnTo>
                  <a:lnTo>
                    <a:pt x="1462" y="850"/>
                  </a:lnTo>
                  <a:lnTo>
                    <a:pt x="1460" y="854"/>
                  </a:lnTo>
                  <a:lnTo>
                    <a:pt x="1459" y="856"/>
                  </a:lnTo>
                  <a:lnTo>
                    <a:pt x="1456" y="861"/>
                  </a:lnTo>
                  <a:lnTo>
                    <a:pt x="1454" y="865"/>
                  </a:lnTo>
                  <a:lnTo>
                    <a:pt x="1450" y="869"/>
                  </a:lnTo>
                  <a:lnTo>
                    <a:pt x="1448" y="872"/>
                  </a:lnTo>
                  <a:lnTo>
                    <a:pt x="1444" y="877"/>
                  </a:lnTo>
                  <a:lnTo>
                    <a:pt x="1440" y="881"/>
                  </a:lnTo>
                  <a:lnTo>
                    <a:pt x="1436" y="885"/>
                  </a:lnTo>
                  <a:lnTo>
                    <a:pt x="1433" y="888"/>
                  </a:lnTo>
                  <a:lnTo>
                    <a:pt x="1428" y="892"/>
                  </a:lnTo>
                  <a:lnTo>
                    <a:pt x="1424" y="896"/>
                  </a:lnTo>
                  <a:lnTo>
                    <a:pt x="1420" y="899"/>
                  </a:lnTo>
                  <a:lnTo>
                    <a:pt x="1416" y="902"/>
                  </a:lnTo>
                  <a:lnTo>
                    <a:pt x="1412" y="906"/>
                  </a:lnTo>
                  <a:lnTo>
                    <a:pt x="1409" y="908"/>
                  </a:lnTo>
                  <a:lnTo>
                    <a:pt x="1405" y="910"/>
                  </a:lnTo>
                  <a:lnTo>
                    <a:pt x="1402" y="912"/>
                  </a:lnTo>
                  <a:lnTo>
                    <a:pt x="1399" y="914"/>
                  </a:lnTo>
                  <a:lnTo>
                    <a:pt x="1397" y="914"/>
                  </a:lnTo>
                  <a:lnTo>
                    <a:pt x="1394" y="916"/>
                  </a:lnTo>
                  <a:lnTo>
                    <a:pt x="1393" y="916"/>
                  </a:lnTo>
                  <a:lnTo>
                    <a:pt x="1389" y="918"/>
                  </a:lnTo>
                  <a:lnTo>
                    <a:pt x="1386" y="918"/>
                  </a:lnTo>
                  <a:lnTo>
                    <a:pt x="1382" y="918"/>
                  </a:lnTo>
                  <a:lnTo>
                    <a:pt x="1381" y="918"/>
                  </a:lnTo>
                  <a:lnTo>
                    <a:pt x="1377" y="920"/>
                  </a:lnTo>
                  <a:lnTo>
                    <a:pt x="1374" y="920"/>
                  </a:lnTo>
                  <a:lnTo>
                    <a:pt x="1370" y="920"/>
                  </a:lnTo>
                  <a:lnTo>
                    <a:pt x="1369" y="920"/>
                  </a:lnTo>
                  <a:lnTo>
                    <a:pt x="1366" y="920"/>
                  </a:lnTo>
                  <a:lnTo>
                    <a:pt x="1364" y="920"/>
                  </a:lnTo>
                  <a:lnTo>
                    <a:pt x="1362" y="920"/>
                  </a:lnTo>
                  <a:lnTo>
                    <a:pt x="1361" y="920"/>
                  </a:lnTo>
                  <a:lnTo>
                    <a:pt x="1355" y="922"/>
                  </a:lnTo>
                  <a:lnTo>
                    <a:pt x="1350" y="923"/>
                  </a:lnTo>
                  <a:lnTo>
                    <a:pt x="1344" y="924"/>
                  </a:lnTo>
                  <a:lnTo>
                    <a:pt x="1339" y="926"/>
                  </a:lnTo>
                  <a:lnTo>
                    <a:pt x="1333" y="930"/>
                  </a:lnTo>
                  <a:lnTo>
                    <a:pt x="1328" y="931"/>
                  </a:lnTo>
                  <a:lnTo>
                    <a:pt x="1322" y="935"/>
                  </a:lnTo>
                  <a:lnTo>
                    <a:pt x="1317" y="937"/>
                  </a:lnTo>
                  <a:lnTo>
                    <a:pt x="1312" y="940"/>
                  </a:lnTo>
                  <a:lnTo>
                    <a:pt x="1307" y="944"/>
                  </a:lnTo>
                  <a:lnTo>
                    <a:pt x="1303" y="947"/>
                  </a:lnTo>
                  <a:lnTo>
                    <a:pt x="1300" y="950"/>
                  </a:lnTo>
                  <a:lnTo>
                    <a:pt x="1296" y="954"/>
                  </a:lnTo>
                  <a:lnTo>
                    <a:pt x="1294" y="955"/>
                  </a:lnTo>
                  <a:lnTo>
                    <a:pt x="1294" y="958"/>
                  </a:lnTo>
                  <a:lnTo>
                    <a:pt x="1294" y="960"/>
                  </a:lnTo>
                  <a:lnTo>
                    <a:pt x="1293" y="963"/>
                  </a:lnTo>
                  <a:lnTo>
                    <a:pt x="1293" y="966"/>
                  </a:lnTo>
                  <a:lnTo>
                    <a:pt x="1292" y="970"/>
                  </a:lnTo>
                  <a:lnTo>
                    <a:pt x="1291" y="973"/>
                  </a:lnTo>
                  <a:lnTo>
                    <a:pt x="1289" y="978"/>
                  </a:lnTo>
                  <a:lnTo>
                    <a:pt x="1287" y="981"/>
                  </a:lnTo>
                  <a:lnTo>
                    <a:pt x="1285" y="985"/>
                  </a:lnTo>
                  <a:lnTo>
                    <a:pt x="1284" y="989"/>
                  </a:lnTo>
                  <a:lnTo>
                    <a:pt x="1280" y="993"/>
                  </a:lnTo>
                  <a:lnTo>
                    <a:pt x="1278" y="997"/>
                  </a:lnTo>
                  <a:lnTo>
                    <a:pt x="1277" y="1000"/>
                  </a:lnTo>
                  <a:lnTo>
                    <a:pt x="1275" y="1004"/>
                  </a:lnTo>
                  <a:lnTo>
                    <a:pt x="1273" y="1008"/>
                  </a:lnTo>
                  <a:lnTo>
                    <a:pt x="1271" y="1011"/>
                  </a:lnTo>
                  <a:lnTo>
                    <a:pt x="1269" y="1014"/>
                  </a:lnTo>
                  <a:lnTo>
                    <a:pt x="1269" y="1016"/>
                  </a:lnTo>
                  <a:lnTo>
                    <a:pt x="1266" y="1019"/>
                  </a:lnTo>
                  <a:lnTo>
                    <a:pt x="1264" y="1023"/>
                  </a:lnTo>
                  <a:lnTo>
                    <a:pt x="1262" y="1026"/>
                  </a:lnTo>
                  <a:lnTo>
                    <a:pt x="1260" y="1029"/>
                  </a:lnTo>
                  <a:lnTo>
                    <a:pt x="1257" y="1034"/>
                  </a:lnTo>
                  <a:lnTo>
                    <a:pt x="1255" y="1038"/>
                  </a:lnTo>
                  <a:lnTo>
                    <a:pt x="1251" y="1042"/>
                  </a:lnTo>
                  <a:lnTo>
                    <a:pt x="1249" y="1045"/>
                  </a:lnTo>
                  <a:lnTo>
                    <a:pt x="1245" y="1050"/>
                  </a:lnTo>
                  <a:lnTo>
                    <a:pt x="1242" y="1053"/>
                  </a:lnTo>
                  <a:lnTo>
                    <a:pt x="1239" y="1057"/>
                  </a:lnTo>
                  <a:lnTo>
                    <a:pt x="1237" y="1060"/>
                  </a:lnTo>
                  <a:lnTo>
                    <a:pt x="1233" y="1063"/>
                  </a:lnTo>
                  <a:lnTo>
                    <a:pt x="1231" y="1066"/>
                  </a:lnTo>
                  <a:lnTo>
                    <a:pt x="1228" y="1068"/>
                  </a:lnTo>
                  <a:lnTo>
                    <a:pt x="1227" y="1070"/>
                  </a:lnTo>
                  <a:lnTo>
                    <a:pt x="1223" y="1074"/>
                  </a:lnTo>
                  <a:lnTo>
                    <a:pt x="1221" y="1075"/>
                  </a:lnTo>
                  <a:lnTo>
                    <a:pt x="1217" y="1078"/>
                  </a:lnTo>
                  <a:lnTo>
                    <a:pt x="1214" y="1080"/>
                  </a:lnTo>
                  <a:lnTo>
                    <a:pt x="1209" y="1084"/>
                  </a:lnTo>
                  <a:lnTo>
                    <a:pt x="1206" y="1085"/>
                  </a:lnTo>
                  <a:lnTo>
                    <a:pt x="1202" y="1088"/>
                  </a:lnTo>
                  <a:lnTo>
                    <a:pt x="1199" y="1090"/>
                  </a:lnTo>
                  <a:lnTo>
                    <a:pt x="1193" y="1094"/>
                  </a:lnTo>
                  <a:lnTo>
                    <a:pt x="1190" y="1095"/>
                  </a:lnTo>
                  <a:lnTo>
                    <a:pt x="1186" y="1097"/>
                  </a:lnTo>
                  <a:lnTo>
                    <a:pt x="1182" y="1099"/>
                  </a:lnTo>
                  <a:lnTo>
                    <a:pt x="1178" y="1101"/>
                  </a:lnTo>
                  <a:lnTo>
                    <a:pt x="1174" y="1102"/>
                  </a:lnTo>
                  <a:lnTo>
                    <a:pt x="1171" y="1103"/>
                  </a:lnTo>
                  <a:lnTo>
                    <a:pt x="1168" y="1103"/>
                  </a:lnTo>
                  <a:lnTo>
                    <a:pt x="1163" y="1104"/>
                  </a:lnTo>
                  <a:lnTo>
                    <a:pt x="1158" y="1104"/>
                  </a:lnTo>
                  <a:lnTo>
                    <a:pt x="1151" y="1104"/>
                  </a:lnTo>
                  <a:lnTo>
                    <a:pt x="1146" y="1104"/>
                  </a:lnTo>
                  <a:lnTo>
                    <a:pt x="1139" y="1104"/>
                  </a:lnTo>
                  <a:lnTo>
                    <a:pt x="1132" y="1103"/>
                  </a:lnTo>
                  <a:lnTo>
                    <a:pt x="1125" y="1101"/>
                  </a:lnTo>
                  <a:lnTo>
                    <a:pt x="1119" y="1100"/>
                  </a:lnTo>
                  <a:lnTo>
                    <a:pt x="1111" y="1098"/>
                  </a:lnTo>
                  <a:lnTo>
                    <a:pt x="1104" y="1097"/>
                  </a:lnTo>
                  <a:lnTo>
                    <a:pt x="1097" y="1095"/>
                  </a:lnTo>
                  <a:lnTo>
                    <a:pt x="1090" y="1093"/>
                  </a:lnTo>
                  <a:lnTo>
                    <a:pt x="1083" y="1092"/>
                  </a:lnTo>
                  <a:lnTo>
                    <a:pt x="1078" y="1090"/>
                  </a:lnTo>
                  <a:lnTo>
                    <a:pt x="1073" y="1088"/>
                  </a:lnTo>
                  <a:lnTo>
                    <a:pt x="1069" y="1085"/>
                  </a:lnTo>
                  <a:lnTo>
                    <a:pt x="1062" y="1084"/>
                  </a:lnTo>
                  <a:lnTo>
                    <a:pt x="1055" y="1081"/>
                  </a:lnTo>
                  <a:lnTo>
                    <a:pt x="1047" y="1078"/>
                  </a:lnTo>
                  <a:lnTo>
                    <a:pt x="1040" y="1074"/>
                  </a:lnTo>
                  <a:lnTo>
                    <a:pt x="1031" y="1071"/>
                  </a:lnTo>
                  <a:lnTo>
                    <a:pt x="1022" y="1066"/>
                  </a:lnTo>
                  <a:lnTo>
                    <a:pt x="1014" y="1061"/>
                  </a:lnTo>
                  <a:lnTo>
                    <a:pt x="1006" y="1056"/>
                  </a:lnTo>
                  <a:lnTo>
                    <a:pt x="998" y="1052"/>
                  </a:lnTo>
                  <a:lnTo>
                    <a:pt x="989" y="1047"/>
                  </a:lnTo>
                  <a:lnTo>
                    <a:pt x="981" y="1043"/>
                  </a:lnTo>
                  <a:lnTo>
                    <a:pt x="973" y="1037"/>
                  </a:lnTo>
                  <a:lnTo>
                    <a:pt x="965" y="1034"/>
                  </a:lnTo>
                  <a:lnTo>
                    <a:pt x="958" y="1029"/>
                  </a:lnTo>
                  <a:lnTo>
                    <a:pt x="951" y="1027"/>
                  </a:lnTo>
                  <a:lnTo>
                    <a:pt x="945" y="1024"/>
                  </a:lnTo>
                  <a:lnTo>
                    <a:pt x="940" y="1023"/>
                  </a:lnTo>
                  <a:lnTo>
                    <a:pt x="936" y="1021"/>
                  </a:lnTo>
                  <a:lnTo>
                    <a:pt x="931" y="1019"/>
                  </a:lnTo>
                  <a:lnTo>
                    <a:pt x="926" y="1016"/>
                  </a:lnTo>
                  <a:lnTo>
                    <a:pt x="920" y="1015"/>
                  </a:lnTo>
                  <a:lnTo>
                    <a:pt x="915" y="1013"/>
                  </a:lnTo>
                  <a:lnTo>
                    <a:pt x="909" y="1011"/>
                  </a:lnTo>
                  <a:lnTo>
                    <a:pt x="904" y="1008"/>
                  </a:lnTo>
                  <a:lnTo>
                    <a:pt x="897" y="1006"/>
                  </a:lnTo>
                  <a:lnTo>
                    <a:pt x="891" y="1005"/>
                  </a:lnTo>
                  <a:lnTo>
                    <a:pt x="886" y="1003"/>
                  </a:lnTo>
                  <a:lnTo>
                    <a:pt x="881" y="1002"/>
                  </a:lnTo>
                  <a:lnTo>
                    <a:pt x="875" y="1002"/>
                  </a:lnTo>
                  <a:lnTo>
                    <a:pt x="870" y="1000"/>
                  </a:lnTo>
                  <a:lnTo>
                    <a:pt x="865" y="1000"/>
                  </a:lnTo>
                  <a:lnTo>
                    <a:pt x="862" y="1000"/>
                  </a:lnTo>
                  <a:lnTo>
                    <a:pt x="860" y="1002"/>
                  </a:lnTo>
                  <a:lnTo>
                    <a:pt x="858" y="1002"/>
                  </a:lnTo>
                  <a:lnTo>
                    <a:pt x="856" y="1003"/>
                  </a:lnTo>
                  <a:lnTo>
                    <a:pt x="855" y="1003"/>
                  </a:lnTo>
                  <a:lnTo>
                    <a:pt x="854" y="1005"/>
                  </a:lnTo>
                  <a:lnTo>
                    <a:pt x="852" y="1006"/>
                  </a:lnTo>
                  <a:lnTo>
                    <a:pt x="850" y="1008"/>
                  </a:lnTo>
                  <a:lnTo>
                    <a:pt x="849" y="1008"/>
                  </a:lnTo>
                  <a:lnTo>
                    <a:pt x="847" y="1009"/>
                  </a:lnTo>
                  <a:lnTo>
                    <a:pt x="846" y="1011"/>
                  </a:lnTo>
                  <a:lnTo>
                    <a:pt x="844" y="1013"/>
                  </a:lnTo>
                  <a:lnTo>
                    <a:pt x="842" y="1013"/>
                  </a:lnTo>
                  <a:lnTo>
                    <a:pt x="840" y="1015"/>
                  </a:lnTo>
                  <a:lnTo>
                    <a:pt x="838" y="1015"/>
                  </a:lnTo>
                  <a:lnTo>
                    <a:pt x="836" y="1016"/>
                  </a:lnTo>
                  <a:lnTo>
                    <a:pt x="836" y="1016"/>
                  </a:lnTo>
                  <a:lnTo>
                    <a:pt x="831" y="1018"/>
                  </a:lnTo>
                  <a:lnTo>
                    <a:pt x="827" y="1018"/>
                  </a:lnTo>
                  <a:lnTo>
                    <a:pt x="821" y="1019"/>
                  </a:lnTo>
                  <a:lnTo>
                    <a:pt x="816" y="1019"/>
                  </a:lnTo>
                  <a:lnTo>
                    <a:pt x="809" y="1019"/>
                  </a:lnTo>
                  <a:lnTo>
                    <a:pt x="803" y="1019"/>
                  </a:lnTo>
                  <a:lnTo>
                    <a:pt x="797" y="1019"/>
                  </a:lnTo>
                  <a:lnTo>
                    <a:pt x="791" y="1019"/>
                  </a:lnTo>
                  <a:lnTo>
                    <a:pt x="784" y="1019"/>
                  </a:lnTo>
                  <a:lnTo>
                    <a:pt x="778" y="1019"/>
                  </a:lnTo>
                  <a:lnTo>
                    <a:pt x="771" y="1019"/>
                  </a:lnTo>
                  <a:lnTo>
                    <a:pt x="766" y="1018"/>
                  </a:lnTo>
                  <a:lnTo>
                    <a:pt x="760" y="1018"/>
                  </a:lnTo>
                  <a:lnTo>
                    <a:pt x="754" y="1018"/>
                  </a:lnTo>
                  <a:lnTo>
                    <a:pt x="750" y="1018"/>
                  </a:lnTo>
                  <a:lnTo>
                    <a:pt x="746" y="1016"/>
                  </a:lnTo>
                  <a:lnTo>
                    <a:pt x="743" y="1016"/>
                  </a:lnTo>
                  <a:lnTo>
                    <a:pt x="739" y="1015"/>
                  </a:lnTo>
                  <a:lnTo>
                    <a:pt x="735" y="1015"/>
                  </a:lnTo>
                  <a:lnTo>
                    <a:pt x="732" y="1013"/>
                  </a:lnTo>
                  <a:lnTo>
                    <a:pt x="727" y="1013"/>
                  </a:lnTo>
                  <a:lnTo>
                    <a:pt x="723" y="1012"/>
                  </a:lnTo>
                  <a:lnTo>
                    <a:pt x="719" y="1010"/>
                  </a:lnTo>
                  <a:lnTo>
                    <a:pt x="716" y="1008"/>
                  </a:lnTo>
                  <a:lnTo>
                    <a:pt x="710" y="1008"/>
                  </a:lnTo>
                  <a:lnTo>
                    <a:pt x="707" y="1006"/>
                  </a:lnTo>
                  <a:lnTo>
                    <a:pt x="703" y="1005"/>
                  </a:lnTo>
                  <a:lnTo>
                    <a:pt x="700" y="1003"/>
                  </a:lnTo>
                  <a:lnTo>
                    <a:pt x="696" y="1003"/>
                  </a:lnTo>
                  <a:lnTo>
                    <a:pt x="693" y="1002"/>
                  </a:lnTo>
                  <a:lnTo>
                    <a:pt x="689" y="1002"/>
                  </a:lnTo>
                  <a:lnTo>
                    <a:pt x="687" y="1000"/>
                  </a:lnTo>
                  <a:lnTo>
                    <a:pt x="680" y="1000"/>
                  </a:lnTo>
                  <a:lnTo>
                    <a:pt x="673" y="999"/>
                  </a:lnTo>
                  <a:lnTo>
                    <a:pt x="664" y="999"/>
                  </a:lnTo>
                  <a:lnTo>
                    <a:pt x="656" y="997"/>
                  </a:lnTo>
                  <a:lnTo>
                    <a:pt x="646" y="997"/>
                  </a:lnTo>
                  <a:lnTo>
                    <a:pt x="637" y="997"/>
                  </a:lnTo>
                  <a:lnTo>
                    <a:pt x="628" y="997"/>
                  </a:lnTo>
                  <a:lnTo>
                    <a:pt x="620" y="996"/>
                  </a:lnTo>
                  <a:lnTo>
                    <a:pt x="609" y="996"/>
                  </a:lnTo>
                  <a:lnTo>
                    <a:pt x="600" y="996"/>
                  </a:lnTo>
                  <a:lnTo>
                    <a:pt x="591" y="996"/>
                  </a:lnTo>
                  <a:lnTo>
                    <a:pt x="583" y="995"/>
                  </a:lnTo>
                  <a:lnTo>
                    <a:pt x="574" y="995"/>
                  </a:lnTo>
                  <a:lnTo>
                    <a:pt x="567" y="994"/>
                  </a:lnTo>
                  <a:lnTo>
                    <a:pt x="560" y="993"/>
                  </a:lnTo>
                  <a:lnTo>
                    <a:pt x="555" y="991"/>
                  </a:lnTo>
                  <a:lnTo>
                    <a:pt x="547" y="990"/>
                  </a:lnTo>
                  <a:lnTo>
                    <a:pt x="541" y="989"/>
                  </a:lnTo>
                  <a:lnTo>
                    <a:pt x="535" y="986"/>
                  </a:lnTo>
                  <a:lnTo>
                    <a:pt x="527" y="982"/>
                  </a:lnTo>
                  <a:lnTo>
                    <a:pt x="518" y="979"/>
                  </a:lnTo>
                  <a:lnTo>
                    <a:pt x="511" y="976"/>
                  </a:lnTo>
                  <a:lnTo>
                    <a:pt x="503" y="973"/>
                  </a:lnTo>
                  <a:lnTo>
                    <a:pt x="496" y="968"/>
                  </a:lnTo>
                  <a:lnTo>
                    <a:pt x="487" y="965"/>
                  </a:lnTo>
                  <a:lnTo>
                    <a:pt x="480" y="961"/>
                  </a:lnTo>
                  <a:lnTo>
                    <a:pt x="471" y="958"/>
                  </a:lnTo>
                  <a:lnTo>
                    <a:pt x="464" y="954"/>
                  </a:lnTo>
                  <a:lnTo>
                    <a:pt x="456" y="952"/>
                  </a:lnTo>
                  <a:lnTo>
                    <a:pt x="449" y="948"/>
                  </a:lnTo>
                  <a:lnTo>
                    <a:pt x="443" y="946"/>
                  </a:lnTo>
                  <a:lnTo>
                    <a:pt x="438" y="943"/>
                  </a:lnTo>
                  <a:lnTo>
                    <a:pt x="427" y="942"/>
                  </a:lnTo>
                  <a:lnTo>
                    <a:pt x="412" y="939"/>
                  </a:lnTo>
                  <a:lnTo>
                    <a:pt x="390" y="934"/>
                  </a:lnTo>
                  <a:lnTo>
                    <a:pt x="365" y="929"/>
                  </a:lnTo>
                  <a:lnTo>
                    <a:pt x="335" y="924"/>
                  </a:lnTo>
                  <a:lnTo>
                    <a:pt x="303" y="917"/>
                  </a:lnTo>
                  <a:lnTo>
                    <a:pt x="270" y="911"/>
                  </a:lnTo>
                  <a:lnTo>
                    <a:pt x="236" y="904"/>
                  </a:lnTo>
                  <a:lnTo>
                    <a:pt x="201" y="899"/>
                  </a:lnTo>
                  <a:lnTo>
                    <a:pt x="169" y="894"/>
                  </a:lnTo>
                  <a:lnTo>
                    <a:pt x="137" y="890"/>
                  </a:lnTo>
                  <a:lnTo>
                    <a:pt x="109" y="885"/>
                  </a:lnTo>
                  <a:lnTo>
                    <a:pt x="84" y="883"/>
                  </a:lnTo>
                  <a:lnTo>
                    <a:pt x="64" y="882"/>
                  </a:lnTo>
                  <a:lnTo>
                    <a:pt x="50" y="883"/>
                  </a:lnTo>
                  <a:lnTo>
                    <a:pt x="43" y="886"/>
                  </a:lnTo>
                  <a:lnTo>
                    <a:pt x="39" y="882"/>
                  </a:lnTo>
                  <a:lnTo>
                    <a:pt x="36" y="865"/>
                  </a:lnTo>
                  <a:lnTo>
                    <a:pt x="32" y="838"/>
                  </a:lnTo>
                  <a:lnTo>
                    <a:pt x="29" y="801"/>
                  </a:lnTo>
                  <a:lnTo>
                    <a:pt x="24" y="759"/>
                  </a:lnTo>
                  <a:lnTo>
                    <a:pt x="21" y="711"/>
                  </a:lnTo>
                  <a:lnTo>
                    <a:pt x="17" y="659"/>
                  </a:lnTo>
                  <a:lnTo>
                    <a:pt x="13" y="605"/>
                  </a:lnTo>
                  <a:lnTo>
                    <a:pt x="10" y="552"/>
                  </a:lnTo>
                  <a:lnTo>
                    <a:pt x="6" y="500"/>
                  </a:lnTo>
                  <a:lnTo>
                    <a:pt x="4" y="453"/>
                  </a:lnTo>
                  <a:lnTo>
                    <a:pt x="2" y="409"/>
                  </a:lnTo>
                  <a:lnTo>
                    <a:pt x="0" y="374"/>
                  </a:lnTo>
                  <a:lnTo>
                    <a:pt x="0" y="346"/>
                  </a:lnTo>
                  <a:lnTo>
                    <a:pt x="2" y="329"/>
                  </a:lnTo>
                  <a:lnTo>
                    <a:pt x="4" y="324"/>
                  </a:lnTo>
                  <a:lnTo>
                    <a:pt x="9" y="327"/>
                  </a:lnTo>
                  <a:lnTo>
                    <a:pt x="18" y="328"/>
                  </a:lnTo>
                  <a:lnTo>
                    <a:pt x="29" y="327"/>
                  </a:lnTo>
                  <a:lnTo>
                    <a:pt x="42" y="324"/>
                  </a:lnTo>
                  <a:lnTo>
                    <a:pt x="56" y="320"/>
                  </a:lnTo>
                  <a:lnTo>
                    <a:pt x="71" y="314"/>
                  </a:lnTo>
                  <a:lnTo>
                    <a:pt x="87" y="307"/>
                  </a:lnTo>
                  <a:lnTo>
                    <a:pt x="104" y="301"/>
                  </a:lnTo>
                  <a:lnTo>
                    <a:pt x="120" y="295"/>
                  </a:lnTo>
                  <a:lnTo>
                    <a:pt x="136" y="289"/>
                  </a:lnTo>
                  <a:lnTo>
                    <a:pt x="151" y="283"/>
                  </a:lnTo>
                  <a:lnTo>
                    <a:pt x="166" y="278"/>
                  </a:lnTo>
                  <a:lnTo>
                    <a:pt x="178" y="276"/>
                  </a:lnTo>
                  <a:lnTo>
                    <a:pt x="190" y="274"/>
                  </a:lnTo>
                  <a:lnTo>
                    <a:pt x="198" y="275"/>
                  </a:lnTo>
                  <a:lnTo>
                    <a:pt x="205" y="277"/>
                  </a:lnTo>
                  <a:lnTo>
                    <a:pt x="205" y="277"/>
                  </a:lnTo>
                </a:path>
              </a:pathLst>
            </a:custGeom>
            <a:solidFill>
              <a:srgbClr val="FF9F9F"/>
            </a:solidFill>
            <a:ln w="9088" cap="flat" cmpd="sng">
              <a:solidFill>
                <a:srgbClr val="008000"/>
              </a:solidFill>
              <a:prstDash val="solid"/>
              <a:round/>
              <a:headEnd type="none" w="med" len="med"/>
              <a:tailEnd type="none" w="med" len="med"/>
            </a:ln>
            <a:effectLst/>
          </p:spPr>
          <p:txBody>
            <a:bodyPr/>
            <a:lstStyle/>
            <a:p>
              <a:endParaRPr lang="ja-JP" altLang="en-US"/>
            </a:p>
          </p:txBody>
        </p:sp>
        <p:sp>
          <p:nvSpPr>
            <p:cNvPr id="900370" name="Freeform 274"/>
            <p:cNvSpPr>
              <a:spLocks/>
            </p:cNvSpPr>
            <p:nvPr/>
          </p:nvSpPr>
          <p:spPr bwMode="auto">
            <a:xfrm>
              <a:off x="960" y="3736"/>
              <a:ext cx="7" cy="7"/>
            </a:xfrm>
            <a:custGeom>
              <a:avLst/>
              <a:gdLst/>
              <a:ahLst/>
              <a:cxnLst>
                <a:cxn ang="0">
                  <a:pos x="2" y="6"/>
                </a:cxn>
                <a:cxn ang="0">
                  <a:pos x="6" y="3"/>
                </a:cxn>
                <a:cxn ang="0">
                  <a:pos x="0" y="0"/>
                </a:cxn>
                <a:cxn ang="0">
                  <a:pos x="1" y="0"/>
                </a:cxn>
                <a:cxn ang="0">
                  <a:pos x="1" y="0"/>
                </a:cxn>
                <a:cxn ang="0">
                  <a:pos x="1" y="0"/>
                </a:cxn>
                <a:cxn ang="0">
                  <a:pos x="1" y="0"/>
                </a:cxn>
                <a:cxn ang="0">
                  <a:pos x="2" y="0"/>
                </a:cxn>
                <a:cxn ang="0">
                  <a:pos x="2" y="0"/>
                </a:cxn>
                <a:cxn ang="0">
                  <a:pos x="2" y="0"/>
                </a:cxn>
                <a:cxn ang="0">
                  <a:pos x="2" y="0"/>
                </a:cxn>
                <a:cxn ang="0">
                  <a:pos x="2" y="0"/>
                </a:cxn>
                <a:cxn ang="0">
                  <a:pos x="2" y="0"/>
                </a:cxn>
                <a:cxn ang="0">
                  <a:pos x="2" y="0"/>
                </a:cxn>
                <a:cxn ang="0">
                  <a:pos x="2" y="0"/>
                </a:cxn>
                <a:cxn ang="0">
                  <a:pos x="2" y="1"/>
                </a:cxn>
                <a:cxn ang="0">
                  <a:pos x="2" y="1"/>
                </a:cxn>
                <a:cxn ang="0">
                  <a:pos x="2" y="3"/>
                </a:cxn>
                <a:cxn ang="0">
                  <a:pos x="2" y="3"/>
                </a:cxn>
                <a:cxn ang="0">
                  <a:pos x="2" y="3"/>
                </a:cxn>
                <a:cxn ang="0">
                  <a:pos x="2" y="3"/>
                </a:cxn>
                <a:cxn ang="0">
                  <a:pos x="2" y="3"/>
                </a:cxn>
                <a:cxn ang="0">
                  <a:pos x="2" y="3"/>
                </a:cxn>
                <a:cxn ang="0">
                  <a:pos x="2" y="4"/>
                </a:cxn>
                <a:cxn ang="0">
                  <a:pos x="2" y="4"/>
                </a:cxn>
                <a:cxn ang="0">
                  <a:pos x="2" y="4"/>
                </a:cxn>
                <a:cxn ang="0">
                  <a:pos x="2" y="5"/>
                </a:cxn>
                <a:cxn ang="0">
                  <a:pos x="2" y="5"/>
                </a:cxn>
                <a:cxn ang="0">
                  <a:pos x="2" y="5"/>
                </a:cxn>
                <a:cxn ang="0">
                  <a:pos x="2" y="5"/>
                </a:cxn>
                <a:cxn ang="0">
                  <a:pos x="2" y="6"/>
                </a:cxn>
                <a:cxn ang="0">
                  <a:pos x="2" y="6"/>
                </a:cxn>
                <a:cxn ang="0">
                  <a:pos x="2" y="6"/>
                </a:cxn>
                <a:cxn ang="0">
                  <a:pos x="2" y="6"/>
                </a:cxn>
              </a:cxnLst>
              <a:rect l="0" t="0" r="r" b="b"/>
              <a:pathLst>
                <a:path w="7" h="7">
                  <a:moveTo>
                    <a:pt x="2" y="6"/>
                  </a:moveTo>
                  <a:lnTo>
                    <a:pt x="6" y="3"/>
                  </a:lnTo>
                  <a:lnTo>
                    <a:pt x="0" y="0"/>
                  </a:lnTo>
                  <a:lnTo>
                    <a:pt x="1" y="0"/>
                  </a:lnTo>
                  <a:lnTo>
                    <a:pt x="1" y="0"/>
                  </a:lnTo>
                  <a:lnTo>
                    <a:pt x="1" y="0"/>
                  </a:lnTo>
                  <a:lnTo>
                    <a:pt x="1" y="0"/>
                  </a:lnTo>
                  <a:lnTo>
                    <a:pt x="2" y="0"/>
                  </a:lnTo>
                  <a:lnTo>
                    <a:pt x="2" y="0"/>
                  </a:lnTo>
                  <a:lnTo>
                    <a:pt x="2" y="0"/>
                  </a:lnTo>
                  <a:lnTo>
                    <a:pt x="2" y="0"/>
                  </a:lnTo>
                  <a:lnTo>
                    <a:pt x="2" y="0"/>
                  </a:lnTo>
                  <a:lnTo>
                    <a:pt x="2" y="0"/>
                  </a:lnTo>
                  <a:lnTo>
                    <a:pt x="2" y="0"/>
                  </a:lnTo>
                  <a:lnTo>
                    <a:pt x="2" y="0"/>
                  </a:lnTo>
                  <a:lnTo>
                    <a:pt x="2" y="1"/>
                  </a:lnTo>
                  <a:lnTo>
                    <a:pt x="2" y="1"/>
                  </a:lnTo>
                  <a:lnTo>
                    <a:pt x="2" y="3"/>
                  </a:lnTo>
                  <a:lnTo>
                    <a:pt x="2" y="3"/>
                  </a:lnTo>
                  <a:lnTo>
                    <a:pt x="2" y="3"/>
                  </a:lnTo>
                  <a:lnTo>
                    <a:pt x="2" y="3"/>
                  </a:lnTo>
                  <a:lnTo>
                    <a:pt x="2" y="3"/>
                  </a:lnTo>
                  <a:lnTo>
                    <a:pt x="2" y="3"/>
                  </a:lnTo>
                  <a:lnTo>
                    <a:pt x="2" y="4"/>
                  </a:lnTo>
                  <a:lnTo>
                    <a:pt x="2" y="4"/>
                  </a:lnTo>
                  <a:lnTo>
                    <a:pt x="2" y="4"/>
                  </a:lnTo>
                  <a:lnTo>
                    <a:pt x="2" y="5"/>
                  </a:lnTo>
                  <a:lnTo>
                    <a:pt x="2" y="5"/>
                  </a:lnTo>
                  <a:lnTo>
                    <a:pt x="2" y="5"/>
                  </a:lnTo>
                  <a:lnTo>
                    <a:pt x="2" y="5"/>
                  </a:lnTo>
                  <a:lnTo>
                    <a:pt x="2" y="6"/>
                  </a:lnTo>
                  <a:lnTo>
                    <a:pt x="2" y="6"/>
                  </a:lnTo>
                  <a:lnTo>
                    <a:pt x="2" y="6"/>
                  </a:lnTo>
                  <a:lnTo>
                    <a:pt x="2" y="6"/>
                  </a:lnTo>
                </a:path>
              </a:pathLst>
            </a:custGeom>
            <a:solidFill>
              <a:srgbClr val="FFFFFF"/>
            </a:solidFill>
            <a:ln w="9088" cap="flat" cmpd="sng">
              <a:solidFill>
                <a:srgbClr val="000000"/>
              </a:solidFill>
              <a:prstDash val="solid"/>
              <a:round/>
              <a:headEnd type="none" w="med" len="med"/>
              <a:tailEnd type="none" w="med" len="med"/>
            </a:ln>
            <a:effectLst/>
          </p:spPr>
          <p:txBody>
            <a:bodyPr/>
            <a:lstStyle/>
            <a:p>
              <a:endParaRPr lang="ja-JP" altLang="en-US"/>
            </a:p>
          </p:txBody>
        </p:sp>
        <p:sp>
          <p:nvSpPr>
            <p:cNvPr id="900371" name="Freeform 275"/>
            <p:cNvSpPr>
              <a:spLocks/>
            </p:cNvSpPr>
            <p:nvPr/>
          </p:nvSpPr>
          <p:spPr bwMode="auto">
            <a:xfrm>
              <a:off x="974" y="3753"/>
              <a:ext cx="10" cy="3"/>
            </a:xfrm>
            <a:custGeom>
              <a:avLst/>
              <a:gdLst/>
              <a:ahLst/>
              <a:cxnLst>
                <a:cxn ang="0">
                  <a:pos x="0" y="0"/>
                </a:cxn>
                <a:cxn ang="0">
                  <a:pos x="0" y="2"/>
                </a:cxn>
                <a:cxn ang="0">
                  <a:pos x="9" y="2"/>
                </a:cxn>
                <a:cxn ang="0">
                  <a:pos x="9" y="0"/>
                </a:cxn>
                <a:cxn ang="0">
                  <a:pos x="0" y="0"/>
                </a:cxn>
                <a:cxn ang="0">
                  <a:pos x="0" y="0"/>
                </a:cxn>
              </a:cxnLst>
              <a:rect l="0" t="0" r="r" b="b"/>
              <a:pathLst>
                <a:path w="10" h="3">
                  <a:moveTo>
                    <a:pt x="0" y="0"/>
                  </a:moveTo>
                  <a:lnTo>
                    <a:pt x="0" y="2"/>
                  </a:lnTo>
                  <a:lnTo>
                    <a:pt x="9" y="2"/>
                  </a:lnTo>
                  <a:lnTo>
                    <a:pt x="9" y="0"/>
                  </a:lnTo>
                  <a:lnTo>
                    <a:pt x="0" y="0"/>
                  </a:lnTo>
                  <a:lnTo>
                    <a:pt x="0" y="0"/>
                  </a:lnTo>
                </a:path>
              </a:pathLst>
            </a:custGeom>
            <a:solidFill>
              <a:srgbClr val="FFFFFF"/>
            </a:solidFill>
            <a:ln w="9088" cap="flat" cmpd="sng">
              <a:solidFill>
                <a:srgbClr val="000000"/>
              </a:solidFill>
              <a:prstDash val="solid"/>
              <a:round/>
              <a:headEnd type="none" w="med" len="med"/>
              <a:tailEnd type="none" w="med" len="med"/>
            </a:ln>
            <a:effectLst/>
          </p:spPr>
          <p:txBody>
            <a:bodyPr/>
            <a:lstStyle/>
            <a:p>
              <a:endParaRPr lang="ja-JP" altLang="en-US"/>
            </a:p>
          </p:txBody>
        </p:sp>
        <p:sp>
          <p:nvSpPr>
            <p:cNvPr id="900372" name="Freeform 276"/>
            <p:cNvSpPr>
              <a:spLocks/>
            </p:cNvSpPr>
            <p:nvPr/>
          </p:nvSpPr>
          <p:spPr bwMode="auto">
            <a:xfrm>
              <a:off x="1453" y="3490"/>
              <a:ext cx="572" cy="376"/>
            </a:xfrm>
            <a:custGeom>
              <a:avLst/>
              <a:gdLst/>
              <a:ahLst/>
              <a:cxnLst>
                <a:cxn ang="0">
                  <a:pos x="65" y="229"/>
                </a:cxn>
                <a:cxn ang="0">
                  <a:pos x="125" y="249"/>
                </a:cxn>
                <a:cxn ang="0">
                  <a:pos x="224" y="290"/>
                </a:cxn>
                <a:cxn ang="0">
                  <a:pos x="253" y="293"/>
                </a:cxn>
                <a:cxn ang="0">
                  <a:pos x="288" y="274"/>
                </a:cxn>
                <a:cxn ang="0">
                  <a:pos x="311" y="310"/>
                </a:cxn>
                <a:cxn ang="0">
                  <a:pos x="315" y="316"/>
                </a:cxn>
                <a:cxn ang="0">
                  <a:pos x="350" y="343"/>
                </a:cxn>
                <a:cxn ang="0">
                  <a:pos x="446" y="359"/>
                </a:cxn>
                <a:cxn ang="0">
                  <a:pos x="469" y="341"/>
                </a:cxn>
                <a:cxn ang="0">
                  <a:pos x="479" y="332"/>
                </a:cxn>
                <a:cxn ang="0">
                  <a:pos x="485" y="348"/>
                </a:cxn>
                <a:cxn ang="0">
                  <a:pos x="548" y="375"/>
                </a:cxn>
                <a:cxn ang="0">
                  <a:pos x="569" y="373"/>
                </a:cxn>
                <a:cxn ang="0">
                  <a:pos x="570" y="370"/>
                </a:cxn>
                <a:cxn ang="0">
                  <a:pos x="571" y="362"/>
                </a:cxn>
                <a:cxn ang="0">
                  <a:pos x="485" y="329"/>
                </a:cxn>
                <a:cxn ang="0">
                  <a:pos x="418" y="304"/>
                </a:cxn>
                <a:cxn ang="0">
                  <a:pos x="418" y="282"/>
                </a:cxn>
                <a:cxn ang="0">
                  <a:pos x="423" y="278"/>
                </a:cxn>
                <a:cxn ang="0">
                  <a:pos x="434" y="262"/>
                </a:cxn>
                <a:cxn ang="0">
                  <a:pos x="429" y="241"/>
                </a:cxn>
                <a:cxn ang="0">
                  <a:pos x="427" y="239"/>
                </a:cxn>
                <a:cxn ang="0">
                  <a:pos x="423" y="237"/>
                </a:cxn>
                <a:cxn ang="0">
                  <a:pos x="422" y="236"/>
                </a:cxn>
                <a:cxn ang="0">
                  <a:pos x="419" y="234"/>
                </a:cxn>
                <a:cxn ang="0">
                  <a:pos x="418" y="234"/>
                </a:cxn>
                <a:cxn ang="0">
                  <a:pos x="308" y="205"/>
                </a:cxn>
                <a:cxn ang="0">
                  <a:pos x="202" y="196"/>
                </a:cxn>
                <a:cxn ang="0">
                  <a:pos x="117" y="205"/>
                </a:cxn>
                <a:cxn ang="0">
                  <a:pos x="220" y="162"/>
                </a:cxn>
                <a:cxn ang="0">
                  <a:pos x="340" y="143"/>
                </a:cxn>
                <a:cxn ang="0">
                  <a:pos x="381" y="96"/>
                </a:cxn>
                <a:cxn ang="0">
                  <a:pos x="291" y="62"/>
                </a:cxn>
                <a:cxn ang="0">
                  <a:pos x="182" y="51"/>
                </a:cxn>
                <a:cxn ang="0">
                  <a:pos x="51" y="21"/>
                </a:cxn>
                <a:cxn ang="0">
                  <a:pos x="0" y="29"/>
                </a:cxn>
                <a:cxn ang="0">
                  <a:pos x="46" y="212"/>
                </a:cxn>
              </a:cxnLst>
              <a:rect l="0" t="0" r="r" b="b"/>
              <a:pathLst>
                <a:path w="572" h="376">
                  <a:moveTo>
                    <a:pt x="46" y="212"/>
                  </a:moveTo>
                  <a:lnTo>
                    <a:pt x="65" y="229"/>
                  </a:lnTo>
                  <a:lnTo>
                    <a:pt x="121" y="249"/>
                  </a:lnTo>
                  <a:lnTo>
                    <a:pt x="125" y="249"/>
                  </a:lnTo>
                  <a:lnTo>
                    <a:pt x="168" y="256"/>
                  </a:lnTo>
                  <a:lnTo>
                    <a:pt x="224" y="290"/>
                  </a:lnTo>
                  <a:lnTo>
                    <a:pt x="227" y="290"/>
                  </a:lnTo>
                  <a:lnTo>
                    <a:pt x="253" y="293"/>
                  </a:lnTo>
                  <a:lnTo>
                    <a:pt x="275" y="283"/>
                  </a:lnTo>
                  <a:lnTo>
                    <a:pt x="288" y="274"/>
                  </a:lnTo>
                  <a:lnTo>
                    <a:pt x="300" y="272"/>
                  </a:lnTo>
                  <a:lnTo>
                    <a:pt x="311" y="310"/>
                  </a:lnTo>
                  <a:lnTo>
                    <a:pt x="312" y="313"/>
                  </a:lnTo>
                  <a:lnTo>
                    <a:pt x="315" y="316"/>
                  </a:lnTo>
                  <a:lnTo>
                    <a:pt x="317" y="318"/>
                  </a:lnTo>
                  <a:lnTo>
                    <a:pt x="350" y="343"/>
                  </a:lnTo>
                  <a:lnTo>
                    <a:pt x="404" y="357"/>
                  </a:lnTo>
                  <a:lnTo>
                    <a:pt x="446" y="359"/>
                  </a:lnTo>
                  <a:lnTo>
                    <a:pt x="466" y="354"/>
                  </a:lnTo>
                  <a:lnTo>
                    <a:pt x="469" y="341"/>
                  </a:lnTo>
                  <a:lnTo>
                    <a:pt x="474" y="333"/>
                  </a:lnTo>
                  <a:lnTo>
                    <a:pt x="479" y="332"/>
                  </a:lnTo>
                  <a:lnTo>
                    <a:pt x="482" y="337"/>
                  </a:lnTo>
                  <a:lnTo>
                    <a:pt x="485" y="348"/>
                  </a:lnTo>
                  <a:lnTo>
                    <a:pt x="493" y="357"/>
                  </a:lnTo>
                  <a:lnTo>
                    <a:pt x="548" y="375"/>
                  </a:lnTo>
                  <a:lnTo>
                    <a:pt x="569" y="373"/>
                  </a:lnTo>
                  <a:lnTo>
                    <a:pt x="569" y="373"/>
                  </a:lnTo>
                  <a:lnTo>
                    <a:pt x="570" y="370"/>
                  </a:lnTo>
                  <a:lnTo>
                    <a:pt x="570" y="370"/>
                  </a:lnTo>
                  <a:lnTo>
                    <a:pt x="571" y="368"/>
                  </a:lnTo>
                  <a:lnTo>
                    <a:pt x="571" y="362"/>
                  </a:lnTo>
                  <a:lnTo>
                    <a:pt x="498" y="333"/>
                  </a:lnTo>
                  <a:lnTo>
                    <a:pt x="485" y="329"/>
                  </a:lnTo>
                  <a:lnTo>
                    <a:pt x="433" y="306"/>
                  </a:lnTo>
                  <a:lnTo>
                    <a:pt x="418" y="304"/>
                  </a:lnTo>
                  <a:lnTo>
                    <a:pt x="406" y="298"/>
                  </a:lnTo>
                  <a:lnTo>
                    <a:pt x="418" y="282"/>
                  </a:lnTo>
                  <a:lnTo>
                    <a:pt x="419" y="281"/>
                  </a:lnTo>
                  <a:lnTo>
                    <a:pt x="423" y="278"/>
                  </a:lnTo>
                  <a:lnTo>
                    <a:pt x="433" y="262"/>
                  </a:lnTo>
                  <a:lnTo>
                    <a:pt x="434" y="262"/>
                  </a:lnTo>
                  <a:lnTo>
                    <a:pt x="435" y="258"/>
                  </a:lnTo>
                  <a:lnTo>
                    <a:pt x="429" y="241"/>
                  </a:lnTo>
                  <a:lnTo>
                    <a:pt x="428" y="239"/>
                  </a:lnTo>
                  <a:lnTo>
                    <a:pt x="427" y="239"/>
                  </a:lnTo>
                  <a:lnTo>
                    <a:pt x="424" y="237"/>
                  </a:lnTo>
                  <a:lnTo>
                    <a:pt x="423" y="237"/>
                  </a:lnTo>
                  <a:lnTo>
                    <a:pt x="423" y="236"/>
                  </a:lnTo>
                  <a:lnTo>
                    <a:pt x="422" y="236"/>
                  </a:lnTo>
                  <a:lnTo>
                    <a:pt x="421" y="235"/>
                  </a:lnTo>
                  <a:lnTo>
                    <a:pt x="419" y="234"/>
                  </a:lnTo>
                  <a:lnTo>
                    <a:pt x="418" y="234"/>
                  </a:lnTo>
                  <a:lnTo>
                    <a:pt x="418" y="234"/>
                  </a:lnTo>
                  <a:lnTo>
                    <a:pt x="375" y="222"/>
                  </a:lnTo>
                  <a:lnTo>
                    <a:pt x="308" y="205"/>
                  </a:lnTo>
                  <a:lnTo>
                    <a:pt x="255" y="197"/>
                  </a:lnTo>
                  <a:lnTo>
                    <a:pt x="202" y="196"/>
                  </a:lnTo>
                  <a:lnTo>
                    <a:pt x="156" y="202"/>
                  </a:lnTo>
                  <a:lnTo>
                    <a:pt x="117" y="205"/>
                  </a:lnTo>
                  <a:lnTo>
                    <a:pt x="127" y="191"/>
                  </a:lnTo>
                  <a:lnTo>
                    <a:pt x="220" y="162"/>
                  </a:lnTo>
                  <a:lnTo>
                    <a:pt x="248" y="157"/>
                  </a:lnTo>
                  <a:lnTo>
                    <a:pt x="340" y="143"/>
                  </a:lnTo>
                  <a:lnTo>
                    <a:pt x="366" y="143"/>
                  </a:lnTo>
                  <a:lnTo>
                    <a:pt x="381" y="96"/>
                  </a:lnTo>
                  <a:lnTo>
                    <a:pt x="356" y="84"/>
                  </a:lnTo>
                  <a:lnTo>
                    <a:pt x="291" y="62"/>
                  </a:lnTo>
                  <a:lnTo>
                    <a:pt x="222" y="53"/>
                  </a:lnTo>
                  <a:lnTo>
                    <a:pt x="182" y="51"/>
                  </a:lnTo>
                  <a:lnTo>
                    <a:pt x="76" y="32"/>
                  </a:lnTo>
                  <a:lnTo>
                    <a:pt x="51" y="21"/>
                  </a:lnTo>
                  <a:lnTo>
                    <a:pt x="6" y="0"/>
                  </a:lnTo>
                  <a:lnTo>
                    <a:pt x="0" y="29"/>
                  </a:lnTo>
                  <a:lnTo>
                    <a:pt x="46" y="212"/>
                  </a:lnTo>
                  <a:lnTo>
                    <a:pt x="46" y="212"/>
                  </a:lnTo>
                </a:path>
              </a:pathLst>
            </a:custGeom>
            <a:solidFill>
              <a:srgbClr val="FFC0B6"/>
            </a:solidFill>
            <a:ln w="9525">
              <a:noFill/>
              <a:round/>
              <a:headEnd type="none" w="med" len="med"/>
              <a:tailEnd type="none" w="med" len="med"/>
            </a:ln>
            <a:effectLst/>
          </p:spPr>
          <p:txBody>
            <a:bodyPr/>
            <a:lstStyle/>
            <a:p>
              <a:endParaRPr lang="ja-JP" altLang="en-US"/>
            </a:p>
          </p:txBody>
        </p:sp>
        <p:sp>
          <p:nvSpPr>
            <p:cNvPr id="900373" name="Freeform 277"/>
            <p:cNvSpPr>
              <a:spLocks/>
            </p:cNvSpPr>
            <p:nvPr/>
          </p:nvSpPr>
          <p:spPr bwMode="auto">
            <a:xfrm>
              <a:off x="1913" y="3624"/>
              <a:ext cx="110" cy="116"/>
            </a:xfrm>
            <a:custGeom>
              <a:avLst/>
              <a:gdLst/>
              <a:ahLst/>
              <a:cxnLst>
                <a:cxn ang="0">
                  <a:pos x="76" y="115"/>
                </a:cxn>
                <a:cxn ang="0">
                  <a:pos x="89" y="102"/>
                </a:cxn>
                <a:cxn ang="0">
                  <a:pos x="97" y="85"/>
                </a:cxn>
                <a:cxn ang="0">
                  <a:pos x="107" y="67"/>
                </a:cxn>
                <a:cxn ang="0">
                  <a:pos x="109" y="42"/>
                </a:cxn>
                <a:cxn ang="0">
                  <a:pos x="109" y="37"/>
                </a:cxn>
                <a:cxn ang="0">
                  <a:pos x="105" y="34"/>
                </a:cxn>
                <a:cxn ang="0">
                  <a:pos x="97" y="31"/>
                </a:cxn>
                <a:cxn ang="0">
                  <a:pos x="91" y="26"/>
                </a:cxn>
                <a:cxn ang="0">
                  <a:pos x="82" y="20"/>
                </a:cxn>
                <a:cxn ang="0">
                  <a:pos x="65" y="9"/>
                </a:cxn>
                <a:cxn ang="0">
                  <a:pos x="51" y="3"/>
                </a:cxn>
                <a:cxn ang="0">
                  <a:pos x="28" y="0"/>
                </a:cxn>
                <a:cxn ang="0">
                  <a:pos x="19" y="6"/>
                </a:cxn>
                <a:cxn ang="0">
                  <a:pos x="11" y="17"/>
                </a:cxn>
                <a:cxn ang="0">
                  <a:pos x="3" y="34"/>
                </a:cxn>
                <a:cxn ang="0">
                  <a:pos x="0" y="50"/>
                </a:cxn>
                <a:cxn ang="0">
                  <a:pos x="0" y="66"/>
                </a:cxn>
                <a:cxn ang="0">
                  <a:pos x="10" y="81"/>
                </a:cxn>
                <a:cxn ang="0">
                  <a:pos x="22" y="92"/>
                </a:cxn>
                <a:cxn ang="0">
                  <a:pos x="35" y="99"/>
                </a:cxn>
                <a:cxn ang="0">
                  <a:pos x="54" y="110"/>
                </a:cxn>
                <a:cxn ang="0">
                  <a:pos x="76" y="115"/>
                </a:cxn>
                <a:cxn ang="0">
                  <a:pos x="76" y="115"/>
                </a:cxn>
              </a:cxnLst>
              <a:rect l="0" t="0" r="r" b="b"/>
              <a:pathLst>
                <a:path w="110" h="116">
                  <a:moveTo>
                    <a:pt x="76" y="115"/>
                  </a:moveTo>
                  <a:lnTo>
                    <a:pt x="89" y="102"/>
                  </a:lnTo>
                  <a:lnTo>
                    <a:pt x="97" y="85"/>
                  </a:lnTo>
                  <a:lnTo>
                    <a:pt x="107" y="67"/>
                  </a:lnTo>
                  <a:lnTo>
                    <a:pt x="109" y="42"/>
                  </a:lnTo>
                  <a:lnTo>
                    <a:pt x="109" y="37"/>
                  </a:lnTo>
                  <a:lnTo>
                    <a:pt x="105" y="34"/>
                  </a:lnTo>
                  <a:lnTo>
                    <a:pt x="97" y="31"/>
                  </a:lnTo>
                  <a:lnTo>
                    <a:pt x="91" y="26"/>
                  </a:lnTo>
                  <a:lnTo>
                    <a:pt x="82" y="20"/>
                  </a:lnTo>
                  <a:lnTo>
                    <a:pt x="65" y="9"/>
                  </a:lnTo>
                  <a:lnTo>
                    <a:pt x="51" y="3"/>
                  </a:lnTo>
                  <a:lnTo>
                    <a:pt x="28" y="0"/>
                  </a:lnTo>
                  <a:lnTo>
                    <a:pt x="19" y="6"/>
                  </a:lnTo>
                  <a:lnTo>
                    <a:pt x="11" y="17"/>
                  </a:lnTo>
                  <a:lnTo>
                    <a:pt x="3" y="34"/>
                  </a:lnTo>
                  <a:lnTo>
                    <a:pt x="0" y="50"/>
                  </a:lnTo>
                  <a:lnTo>
                    <a:pt x="0" y="66"/>
                  </a:lnTo>
                  <a:lnTo>
                    <a:pt x="10" y="81"/>
                  </a:lnTo>
                  <a:lnTo>
                    <a:pt x="22" y="92"/>
                  </a:lnTo>
                  <a:lnTo>
                    <a:pt x="35" y="99"/>
                  </a:lnTo>
                  <a:lnTo>
                    <a:pt x="54" y="110"/>
                  </a:lnTo>
                  <a:lnTo>
                    <a:pt x="76" y="115"/>
                  </a:lnTo>
                  <a:lnTo>
                    <a:pt x="76" y="115"/>
                  </a:lnTo>
                </a:path>
              </a:pathLst>
            </a:custGeom>
            <a:solidFill>
              <a:srgbClr val="FFE1DC"/>
            </a:solidFill>
            <a:ln w="9525">
              <a:noFill/>
              <a:round/>
              <a:headEnd type="none" w="med" len="med"/>
              <a:tailEnd type="none" w="med" len="med"/>
            </a:ln>
            <a:effectLst/>
          </p:spPr>
          <p:txBody>
            <a:bodyPr/>
            <a:lstStyle/>
            <a:p>
              <a:endParaRPr lang="ja-JP" altLang="en-US"/>
            </a:p>
          </p:txBody>
        </p:sp>
        <p:sp>
          <p:nvSpPr>
            <p:cNvPr id="900374" name="Freeform 278"/>
            <p:cNvSpPr>
              <a:spLocks/>
            </p:cNvSpPr>
            <p:nvPr/>
          </p:nvSpPr>
          <p:spPr bwMode="auto">
            <a:xfrm>
              <a:off x="1946" y="3667"/>
              <a:ext cx="542" cy="277"/>
            </a:xfrm>
            <a:custGeom>
              <a:avLst/>
              <a:gdLst/>
              <a:ahLst/>
              <a:cxnLst>
                <a:cxn ang="0">
                  <a:pos x="139" y="191"/>
                </a:cxn>
                <a:cxn ang="0">
                  <a:pos x="176" y="210"/>
                </a:cxn>
                <a:cxn ang="0">
                  <a:pos x="249" y="241"/>
                </a:cxn>
                <a:cxn ang="0">
                  <a:pos x="307" y="263"/>
                </a:cxn>
                <a:cxn ang="0">
                  <a:pos x="330" y="272"/>
                </a:cxn>
                <a:cxn ang="0">
                  <a:pos x="429" y="276"/>
                </a:cxn>
                <a:cxn ang="0">
                  <a:pos x="459" y="262"/>
                </a:cxn>
                <a:cxn ang="0">
                  <a:pos x="484" y="221"/>
                </a:cxn>
                <a:cxn ang="0">
                  <a:pos x="485" y="196"/>
                </a:cxn>
                <a:cxn ang="0">
                  <a:pos x="487" y="173"/>
                </a:cxn>
                <a:cxn ang="0">
                  <a:pos x="503" y="202"/>
                </a:cxn>
                <a:cxn ang="0">
                  <a:pos x="515" y="196"/>
                </a:cxn>
                <a:cxn ang="0">
                  <a:pos x="517" y="176"/>
                </a:cxn>
                <a:cxn ang="0">
                  <a:pos x="533" y="174"/>
                </a:cxn>
                <a:cxn ang="0">
                  <a:pos x="541" y="161"/>
                </a:cxn>
                <a:cxn ang="0">
                  <a:pos x="541" y="161"/>
                </a:cxn>
                <a:cxn ang="0">
                  <a:pos x="536" y="155"/>
                </a:cxn>
                <a:cxn ang="0">
                  <a:pos x="494" y="138"/>
                </a:cxn>
                <a:cxn ang="0">
                  <a:pos x="437" y="141"/>
                </a:cxn>
                <a:cxn ang="0">
                  <a:pos x="400" y="141"/>
                </a:cxn>
                <a:cxn ang="0">
                  <a:pos x="354" y="125"/>
                </a:cxn>
                <a:cxn ang="0">
                  <a:pos x="307" y="95"/>
                </a:cxn>
                <a:cxn ang="0">
                  <a:pos x="291" y="87"/>
                </a:cxn>
                <a:cxn ang="0">
                  <a:pos x="161" y="22"/>
                </a:cxn>
                <a:cxn ang="0">
                  <a:pos x="119" y="6"/>
                </a:cxn>
                <a:cxn ang="0">
                  <a:pos x="93" y="0"/>
                </a:cxn>
                <a:cxn ang="0">
                  <a:pos x="93" y="4"/>
                </a:cxn>
                <a:cxn ang="0">
                  <a:pos x="90" y="24"/>
                </a:cxn>
                <a:cxn ang="0">
                  <a:pos x="88" y="28"/>
                </a:cxn>
                <a:cxn ang="0">
                  <a:pos x="71" y="64"/>
                </a:cxn>
                <a:cxn ang="0">
                  <a:pos x="48" y="87"/>
                </a:cxn>
                <a:cxn ang="0">
                  <a:pos x="34" y="88"/>
                </a:cxn>
                <a:cxn ang="0">
                  <a:pos x="8" y="80"/>
                </a:cxn>
                <a:cxn ang="0">
                  <a:pos x="0" y="74"/>
                </a:cxn>
                <a:cxn ang="0">
                  <a:pos x="2" y="78"/>
                </a:cxn>
                <a:cxn ang="0">
                  <a:pos x="10" y="95"/>
                </a:cxn>
                <a:cxn ang="0">
                  <a:pos x="36" y="125"/>
                </a:cxn>
                <a:cxn ang="0">
                  <a:pos x="69" y="146"/>
                </a:cxn>
                <a:cxn ang="0">
                  <a:pos x="139" y="191"/>
                </a:cxn>
                <a:cxn ang="0">
                  <a:pos x="139" y="191"/>
                </a:cxn>
              </a:cxnLst>
              <a:rect l="0" t="0" r="r" b="b"/>
              <a:pathLst>
                <a:path w="542" h="277">
                  <a:moveTo>
                    <a:pt x="139" y="191"/>
                  </a:moveTo>
                  <a:lnTo>
                    <a:pt x="176" y="210"/>
                  </a:lnTo>
                  <a:lnTo>
                    <a:pt x="249" y="241"/>
                  </a:lnTo>
                  <a:lnTo>
                    <a:pt x="307" y="263"/>
                  </a:lnTo>
                  <a:lnTo>
                    <a:pt x="330" y="272"/>
                  </a:lnTo>
                  <a:lnTo>
                    <a:pt x="429" y="276"/>
                  </a:lnTo>
                  <a:lnTo>
                    <a:pt x="459" y="262"/>
                  </a:lnTo>
                  <a:lnTo>
                    <a:pt x="484" y="221"/>
                  </a:lnTo>
                  <a:lnTo>
                    <a:pt x="485" y="196"/>
                  </a:lnTo>
                  <a:lnTo>
                    <a:pt x="487" y="173"/>
                  </a:lnTo>
                  <a:lnTo>
                    <a:pt x="503" y="202"/>
                  </a:lnTo>
                  <a:lnTo>
                    <a:pt x="515" y="196"/>
                  </a:lnTo>
                  <a:lnTo>
                    <a:pt x="517" y="176"/>
                  </a:lnTo>
                  <a:lnTo>
                    <a:pt x="533" y="174"/>
                  </a:lnTo>
                  <a:lnTo>
                    <a:pt x="541" y="161"/>
                  </a:lnTo>
                  <a:lnTo>
                    <a:pt x="541" y="161"/>
                  </a:lnTo>
                  <a:lnTo>
                    <a:pt x="536" y="155"/>
                  </a:lnTo>
                  <a:lnTo>
                    <a:pt x="494" y="138"/>
                  </a:lnTo>
                  <a:lnTo>
                    <a:pt x="437" y="141"/>
                  </a:lnTo>
                  <a:lnTo>
                    <a:pt x="400" y="141"/>
                  </a:lnTo>
                  <a:lnTo>
                    <a:pt x="354" y="125"/>
                  </a:lnTo>
                  <a:lnTo>
                    <a:pt x="307" y="95"/>
                  </a:lnTo>
                  <a:lnTo>
                    <a:pt x="291" y="87"/>
                  </a:lnTo>
                  <a:lnTo>
                    <a:pt x="161" y="22"/>
                  </a:lnTo>
                  <a:lnTo>
                    <a:pt x="119" y="6"/>
                  </a:lnTo>
                  <a:lnTo>
                    <a:pt x="93" y="0"/>
                  </a:lnTo>
                  <a:lnTo>
                    <a:pt x="93" y="4"/>
                  </a:lnTo>
                  <a:lnTo>
                    <a:pt x="90" y="24"/>
                  </a:lnTo>
                  <a:lnTo>
                    <a:pt x="88" y="28"/>
                  </a:lnTo>
                  <a:lnTo>
                    <a:pt x="71" y="64"/>
                  </a:lnTo>
                  <a:lnTo>
                    <a:pt x="48" y="87"/>
                  </a:lnTo>
                  <a:lnTo>
                    <a:pt x="34" y="88"/>
                  </a:lnTo>
                  <a:lnTo>
                    <a:pt x="8" y="80"/>
                  </a:lnTo>
                  <a:lnTo>
                    <a:pt x="0" y="74"/>
                  </a:lnTo>
                  <a:lnTo>
                    <a:pt x="2" y="78"/>
                  </a:lnTo>
                  <a:lnTo>
                    <a:pt x="10" y="95"/>
                  </a:lnTo>
                  <a:lnTo>
                    <a:pt x="36" y="125"/>
                  </a:lnTo>
                  <a:lnTo>
                    <a:pt x="69" y="146"/>
                  </a:lnTo>
                  <a:lnTo>
                    <a:pt x="139" y="191"/>
                  </a:lnTo>
                  <a:lnTo>
                    <a:pt x="139" y="191"/>
                  </a:lnTo>
                </a:path>
              </a:pathLst>
            </a:custGeom>
            <a:solidFill>
              <a:srgbClr val="FFC0B6"/>
            </a:solidFill>
            <a:ln w="9525">
              <a:noFill/>
              <a:round/>
              <a:headEnd type="none" w="med" len="med"/>
              <a:tailEnd type="none" w="med" len="med"/>
            </a:ln>
            <a:effectLst/>
          </p:spPr>
          <p:txBody>
            <a:bodyPr/>
            <a:lstStyle/>
            <a:p>
              <a:endParaRPr lang="ja-JP" altLang="en-US"/>
            </a:p>
          </p:txBody>
        </p:sp>
        <p:sp>
          <p:nvSpPr>
            <p:cNvPr id="900375" name="Freeform 279"/>
            <p:cNvSpPr>
              <a:spLocks/>
            </p:cNvSpPr>
            <p:nvPr/>
          </p:nvSpPr>
          <p:spPr bwMode="auto">
            <a:xfrm>
              <a:off x="1952" y="3457"/>
              <a:ext cx="133" cy="152"/>
            </a:xfrm>
            <a:custGeom>
              <a:avLst/>
              <a:gdLst/>
              <a:ahLst/>
              <a:cxnLst>
                <a:cxn ang="0">
                  <a:pos x="25" y="131"/>
                </a:cxn>
                <a:cxn ang="0">
                  <a:pos x="30" y="134"/>
                </a:cxn>
                <a:cxn ang="0">
                  <a:pos x="55" y="146"/>
                </a:cxn>
                <a:cxn ang="0">
                  <a:pos x="70" y="150"/>
                </a:cxn>
                <a:cxn ang="0">
                  <a:pos x="90" y="151"/>
                </a:cxn>
                <a:cxn ang="0">
                  <a:pos x="113" y="137"/>
                </a:cxn>
                <a:cxn ang="0">
                  <a:pos x="122" y="121"/>
                </a:cxn>
                <a:cxn ang="0">
                  <a:pos x="130" y="91"/>
                </a:cxn>
                <a:cxn ang="0">
                  <a:pos x="132" y="76"/>
                </a:cxn>
                <a:cxn ang="0">
                  <a:pos x="128" y="60"/>
                </a:cxn>
                <a:cxn ang="0">
                  <a:pos x="117" y="41"/>
                </a:cxn>
                <a:cxn ang="0">
                  <a:pos x="105" y="28"/>
                </a:cxn>
                <a:cxn ang="0">
                  <a:pos x="93" y="20"/>
                </a:cxn>
                <a:cxn ang="0">
                  <a:pos x="79" y="9"/>
                </a:cxn>
                <a:cxn ang="0">
                  <a:pos x="68" y="2"/>
                </a:cxn>
                <a:cxn ang="0">
                  <a:pos x="57" y="0"/>
                </a:cxn>
                <a:cxn ang="0">
                  <a:pos x="41" y="2"/>
                </a:cxn>
                <a:cxn ang="0">
                  <a:pos x="27" y="17"/>
                </a:cxn>
                <a:cxn ang="0">
                  <a:pos x="15" y="33"/>
                </a:cxn>
                <a:cxn ang="0">
                  <a:pos x="4" y="46"/>
                </a:cxn>
                <a:cxn ang="0">
                  <a:pos x="0" y="63"/>
                </a:cxn>
                <a:cxn ang="0">
                  <a:pos x="0" y="87"/>
                </a:cxn>
                <a:cxn ang="0">
                  <a:pos x="2" y="102"/>
                </a:cxn>
                <a:cxn ang="0">
                  <a:pos x="13" y="123"/>
                </a:cxn>
                <a:cxn ang="0">
                  <a:pos x="25" y="131"/>
                </a:cxn>
                <a:cxn ang="0">
                  <a:pos x="25" y="131"/>
                </a:cxn>
              </a:cxnLst>
              <a:rect l="0" t="0" r="r" b="b"/>
              <a:pathLst>
                <a:path w="133" h="152">
                  <a:moveTo>
                    <a:pt x="25" y="131"/>
                  </a:moveTo>
                  <a:lnTo>
                    <a:pt x="30" y="134"/>
                  </a:lnTo>
                  <a:lnTo>
                    <a:pt x="55" y="146"/>
                  </a:lnTo>
                  <a:lnTo>
                    <a:pt x="70" y="150"/>
                  </a:lnTo>
                  <a:lnTo>
                    <a:pt x="90" y="151"/>
                  </a:lnTo>
                  <a:lnTo>
                    <a:pt x="113" y="137"/>
                  </a:lnTo>
                  <a:lnTo>
                    <a:pt x="122" y="121"/>
                  </a:lnTo>
                  <a:lnTo>
                    <a:pt x="130" y="91"/>
                  </a:lnTo>
                  <a:lnTo>
                    <a:pt x="132" y="76"/>
                  </a:lnTo>
                  <a:lnTo>
                    <a:pt x="128" y="60"/>
                  </a:lnTo>
                  <a:lnTo>
                    <a:pt x="117" y="41"/>
                  </a:lnTo>
                  <a:lnTo>
                    <a:pt x="105" y="28"/>
                  </a:lnTo>
                  <a:lnTo>
                    <a:pt x="93" y="20"/>
                  </a:lnTo>
                  <a:lnTo>
                    <a:pt x="79" y="9"/>
                  </a:lnTo>
                  <a:lnTo>
                    <a:pt x="68" y="2"/>
                  </a:lnTo>
                  <a:lnTo>
                    <a:pt x="57" y="0"/>
                  </a:lnTo>
                  <a:lnTo>
                    <a:pt x="41" y="2"/>
                  </a:lnTo>
                  <a:lnTo>
                    <a:pt x="27" y="17"/>
                  </a:lnTo>
                  <a:lnTo>
                    <a:pt x="15" y="33"/>
                  </a:lnTo>
                  <a:lnTo>
                    <a:pt x="4" y="46"/>
                  </a:lnTo>
                  <a:lnTo>
                    <a:pt x="0" y="63"/>
                  </a:lnTo>
                  <a:lnTo>
                    <a:pt x="0" y="87"/>
                  </a:lnTo>
                  <a:lnTo>
                    <a:pt x="2" y="102"/>
                  </a:lnTo>
                  <a:lnTo>
                    <a:pt x="13" y="123"/>
                  </a:lnTo>
                  <a:lnTo>
                    <a:pt x="25" y="131"/>
                  </a:lnTo>
                  <a:lnTo>
                    <a:pt x="25" y="131"/>
                  </a:lnTo>
                </a:path>
              </a:pathLst>
            </a:custGeom>
            <a:solidFill>
              <a:srgbClr val="FFE1DC"/>
            </a:solidFill>
            <a:ln w="9525">
              <a:noFill/>
              <a:round/>
              <a:headEnd type="none" w="med" len="med"/>
              <a:tailEnd type="none" w="med" len="med"/>
            </a:ln>
            <a:effectLst/>
          </p:spPr>
          <p:txBody>
            <a:bodyPr/>
            <a:lstStyle/>
            <a:p>
              <a:endParaRPr lang="ja-JP" altLang="en-US"/>
            </a:p>
          </p:txBody>
        </p:sp>
        <p:sp>
          <p:nvSpPr>
            <p:cNvPr id="900376" name="Freeform 280"/>
            <p:cNvSpPr>
              <a:spLocks/>
            </p:cNvSpPr>
            <p:nvPr/>
          </p:nvSpPr>
          <p:spPr bwMode="auto">
            <a:xfrm>
              <a:off x="1986" y="3443"/>
              <a:ext cx="668" cy="353"/>
            </a:xfrm>
            <a:custGeom>
              <a:avLst/>
              <a:gdLst/>
              <a:ahLst/>
              <a:cxnLst>
                <a:cxn ang="0">
                  <a:pos x="255" y="298"/>
                </a:cxn>
                <a:cxn ang="0">
                  <a:pos x="377" y="352"/>
                </a:cxn>
                <a:cxn ang="0">
                  <a:pos x="506" y="341"/>
                </a:cxn>
                <a:cxn ang="0">
                  <a:pos x="564" y="339"/>
                </a:cxn>
                <a:cxn ang="0">
                  <a:pos x="585" y="334"/>
                </a:cxn>
                <a:cxn ang="0">
                  <a:pos x="592" y="324"/>
                </a:cxn>
                <a:cxn ang="0">
                  <a:pos x="606" y="309"/>
                </a:cxn>
                <a:cxn ang="0">
                  <a:pos x="609" y="305"/>
                </a:cxn>
                <a:cxn ang="0">
                  <a:pos x="619" y="292"/>
                </a:cxn>
                <a:cxn ang="0">
                  <a:pos x="623" y="284"/>
                </a:cxn>
                <a:cxn ang="0">
                  <a:pos x="626" y="274"/>
                </a:cxn>
                <a:cxn ang="0">
                  <a:pos x="632" y="250"/>
                </a:cxn>
                <a:cxn ang="0">
                  <a:pos x="633" y="224"/>
                </a:cxn>
                <a:cxn ang="0">
                  <a:pos x="629" y="208"/>
                </a:cxn>
                <a:cxn ang="0">
                  <a:pos x="625" y="207"/>
                </a:cxn>
                <a:cxn ang="0">
                  <a:pos x="625" y="202"/>
                </a:cxn>
                <a:cxn ang="0">
                  <a:pos x="632" y="191"/>
                </a:cxn>
                <a:cxn ang="0">
                  <a:pos x="645" y="208"/>
                </a:cxn>
                <a:cxn ang="0">
                  <a:pos x="650" y="211"/>
                </a:cxn>
                <a:cxn ang="0">
                  <a:pos x="647" y="191"/>
                </a:cxn>
                <a:cxn ang="0">
                  <a:pos x="650" y="176"/>
                </a:cxn>
                <a:cxn ang="0">
                  <a:pos x="665" y="201"/>
                </a:cxn>
                <a:cxn ang="0">
                  <a:pos x="667" y="196"/>
                </a:cxn>
                <a:cxn ang="0">
                  <a:pos x="665" y="177"/>
                </a:cxn>
                <a:cxn ang="0">
                  <a:pos x="649" y="153"/>
                </a:cxn>
                <a:cxn ang="0">
                  <a:pos x="618" y="151"/>
                </a:cxn>
                <a:cxn ang="0">
                  <a:pos x="503" y="154"/>
                </a:cxn>
                <a:cxn ang="0">
                  <a:pos x="416" y="150"/>
                </a:cxn>
                <a:cxn ang="0">
                  <a:pos x="325" y="128"/>
                </a:cxn>
                <a:cxn ang="0">
                  <a:pos x="271" y="107"/>
                </a:cxn>
                <a:cxn ang="0">
                  <a:pos x="216" y="88"/>
                </a:cxn>
                <a:cxn ang="0">
                  <a:pos x="160" y="69"/>
                </a:cxn>
                <a:cxn ang="0">
                  <a:pos x="121" y="54"/>
                </a:cxn>
                <a:cxn ang="0">
                  <a:pos x="79" y="8"/>
                </a:cxn>
                <a:cxn ang="0">
                  <a:pos x="58" y="0"/>
                </a:cxn>
                <a:cxn ang="0">
                  <a:pos x="51" y="0"/>
                </a:cxn>
                <a:cxn ang="0">
                  <a:pos x="96" y="45"/>
                </a:cxn>
                <a:cxn ang="0">
                  <a:pos x="114" y="105"/>
                </a:cxn>
                <a:cxn ang="0">
                  <a:pos x="106" y="135"/>
                </a:cxn>
                <a:cxn ang="0">
                  <a:pos x="42" y="182"/>
                </a:cxn>
                <a:cxn ang="0">
                  <a:pos x="15" y="181"/>
                </a:cxn>
                <a:cxn ang="0">
                  <a:pos x="83" y="218"/>
                </a:cxn>
                <a:cxn ang="0">
                  <a:pos x="159" y="246"/>
                </a:cxn>
                <a:cxn ang="0">
                  <a:pos x="214" y="275"/>
                </a:cxn>
              </a:cxnLst>
              <a:rect l="0" t="0" r="r" b="b"/>
              <a:pathLst>
                <a:path w="668" h="353">
                  <a:moveTo>
                    <a:pt x="214" y="275"/>
                  </a:moveTo>
                  <a:lnTo>
                    <a:pt x="255" y="298"/>
                  </a:lnTo>
                  <a:lnTo>
                    <a:pt x="321" y="337"/>
                  </a:lnTo>
                  <a:lnTo>
                    <a:pt x="377" y="352"/>
                  </a:lnTo>
                  <a:lnTo>
                    <a:pt x="442" y="349"/>
                  </a:lnTo>
                  <a:lnTo>
                    <a:pt x="506" y="341"/>
                  </a:lnTo>
                  <a:lnTo>
                    <a:pt x="563" y="340"/>
                  </a:lnTo>
                  <a:lnTo>
                    <a:pt x="564" y="339"/>
                  </a:lnTo>
                  <a:lnTo>
                    <a:pt x="583" y="334"/>
                  </a:lnTo>
                  <a:lnTo>
                    <a:pt x="585" y="334"/>
                  </a:lnTo>
                  <a:lnTo>
                    <a:pt x="588" y="328"/>
                  </a:lnTo>
                  <a:lnTo>
                    <a:pt x="592" y="324"/>
                  </a:lnTo>
                  <a:lnTo>
                    <a:pt x="592" y="323"/>
                  </a:lnTo>
                  <a:lnTo>
                    <a:pt x="606" y="309"/>
                  </a:lnTo>
                  <a:lnTo>
                    <a:pt x="608" y="305"/>
                  </a:lnTo>
                  <a:lnTo>
                    <a:pt x="609" y="305"/>
                  </a:lnTo>
                  <a:lnTo>
                    <a:pt x="614" y="299"/>
                  </a:lnTo>
                  <a:lnTo>
                    <a:pt x="619" y="292"/>
                  </a:lnTo>
                  <a:lnTo>
                    <a:pt x="620" y="291"/>
                  </a:lnTo>
                  <a:lnTo>
                    <a:pt x="623" y="284"/>
                  </a:lnTo>
                  <a:lnTo>
                    <a:pt x="626" y="277"/>
                  </a:lnTo>
                  <a:lnTo>
                    <a:pt x="626" y="274"/>
                  </a:lnTo>
                  <a:lnTo>
                    <a:pt x="632" y="252"/>
                  </a:lnTo>
                  <a:lnTo>
                    <a:pt x="632" y="250"/>
                  </a:lnTo>
                  <a:lnTo>
                    <a:pt x="632" y="248"/>
                  </a:lnTo>
                  <a:lnTo>
                    <a:pt x="633" y="224"/>
                  </a:lnTo>
                  <a:lnTo>
                    <a:pt x="629" y="208"/>
                  </a:lnTo>
                  <a:lnTo>
                    <a:pt x="629" y="208"/>
                  </a:lnTo>
                  <a:lnTo>
                    <a:pt x="629" y="208"/>
                  </a:lnTo>
                  <a:lnTo>
                    <a:pt x="625" y="207"/>
                  </a:lnTo>
                  <a:lnTo>
                    <a:pt x="625" y="202"/>
                  </a:lnTo>
                  <a:lnTo>
                    <a:pt x="625" y="202"/>
                  </a:lnTo>
                  <a:lnTo>
                    <a:pt x="628" y="198"/>
                  </a:lnTo>
                  <a:lnTo>
                    <a:pt x="632" y="191"/>
                  </a:lnTo>
                  <a:lnTo>
                    <a:pt x="639" y="198"/>
                  </a:lnTo>
                  <a:lnTo>
                    <a:pt x="645" y="208"/>
                  </a:lnTo>
                  <a:lnTo>
                    <a:pt x="647" y="217"/>
                  </a:lnTo>
                  <a:lnTo>
                    <a:pt x="650" y="211"/>
                  </a:lnTo>
                  <a:lnTo>
                    <a:pt x="649" y="202"/>
                  </a:lnTo>
                  <a:lnTo>
                    <a:pt x="647" y="191"/>
                  </a:lnTo>
                  <a:lnTo>
                    <a:pt x="647" y="184"/>
                  </a:lnTo>
                  <a:lnTo>
                    <a:pt x="650" y="176"/>
                  </a:lnTo>
                  <a:lnTo>
                    <a:pt x="661" y="185"/>
                  </a:lnTo>
                  <a:lnTo>
                    <a:pt x="665" y="201"/>
                  </a:lnTo>
                  <a:lnTo>
                    <a:pt x="666" y="210"/>
                  </a:lnTo>
                  <a:lnTo>
                    <a:pt x="667" y="196"/>
                  </a:lnTo>
                  <a:lnTo>
                    <a:pt x="666" y="186"/>
                  </a:lnTo>
                  <a:lnTo>
                    <a:pt x="665" y="177"/>
                  </a:lnTo>
                  <a:lnTo>
                    <a:pt x="650" y="154"/>
                  </a:lnTo>
                  <a:lnTo>
                    <a:pt x="649" y="153"/>
                  </a:lnTo>
                  <a:lnTo>
                    <a:pt x="647" y="152"/>
                  </a:lnTo>
                  <a:lnTo>
                    <a:pt x="618" y="151"/>
                  </a:lnTo>
                  <a:lnTo>
                    <a:pt x="575" y="153"/>
                  </a:lnTo>
                  <a:lnTo>
                    <a:pt x="503" y="154"/>
                  </a:lnTo>
                  <a:lnTo>
                    <a:pt x="486" y="153"/>
                  </a:lnTo>
                  <a:lnTo>
                    <a:pt x="416" y="150"/>
                  </a:lnTo>
                  <a:lnTo>
                    <a:pt x="372" y="145"/>
                  </a:lnTo>
                  <a:lnTo>
                    <a:pt x="325" y="128"/>
                  </a:lnTo>
                  <a:lnTo>
                    <a:pt x="309" y="122"/>
                  </a:lnTo>
                  <a:lnTo>
                    <a:pt x="271" y="107"/>
                  </a:lnTo>
                  <a:lnTo>
                    <a:pt x="224" y="91"/>
                  </a:lnTo>
                  <a:lnTo>
                    <a:pt x="216" y="88"/>
                  </a:lnTo>
                  <a:lnTo>
                    <a:pt x="169" y="72"/>
                  </a:lnTo>
                  <a:lnTo>
                    <a:pt x="160" y="69"/>
                  </a:lnTo>
                  <a:lnTo>
                    <a:pt x="152" y="66"/>
                  </a:lnTo>
                  <a:lnTo>
                    <a:pt x="121" y="54"/>
                  </a:lnTo>
                  <a:lnTo>
                    <a:pt x="95" y="32"/>
                  </a:lnTo>
                  <a:lnTo>
                    <a:pt x="79" y="8"/>
                  </a:lnTo>
                  <a:lnTo>
                    <a:pt x="77" y="8"/>
                  </a:lnTo>
                  <a:lnTo>
                    <a:pt x="58" y="0"/>
                  </a:lnTo>
                  <a:lnTo>
                    <a:pt x="55" y="0"/>
                  </a:lnTo>
                  <a:lnTo>
                    <a:pt x="51" y="0"/>
                  </a:lnTo>
                  <a:lnTo>
                    <a:pt x="87" y="34"/>
                  </a:lnTo>
                  <a:lnTo>
                    <a:pt x="96" y="45"/>
                  </a:lnTo>
                  <a:lnTo>
                    <a:pt x="112" y="70"/>
                  </a:lnTo>
                  <a:lnTo>
                    <a:pt x="114" y="105"/>
                  </a:lnTo>
                  <a:lnTo>
                    <a:pt x="113" y="107"/>
                  </a:lnTo>
                  <a:lnTo>
                    <a:pt x="106" y="135"/>
                  </a:lnTo>
                  <a:lnTo>
                    <a:pt x="88" y="169"/>
                  </a:lnTo>
                  <a:lnTo>
                    <a:pt x="42" y="182"/>
                  </a:lnTo>
                  <a:lnTo>
                    <a:pt x="0" y="167"/>
                  </a:lnTo>
                  <a:lnTo>
                    <a:pt x="15" y="181"/>
                  </a:lnTo>
                  <a:lnTo>
                    <a:pt x="48" y="202"/>
                  </a:lnTo>
                  <a:lnTo>
                    <a:pt x="83" y="218"/>
                  </a:lnTo>
                  <a:lnTo>
                    <a:pt x="139" y="240"/>
                  </a:lnTo>
                  <a:lnTo>
                    <a:pt x="159" y="246"/>
                  </a:lnTo>
                  <a:lnTo>
                    <a:pt x="214" y="275"/>
                  </a:lnTo>
                  <a:lnTo>
                    <a:pt x="214" y="275"/>
                  </a:lnTo>
                </a:path>
              </a:pathLst>
            </a:custGeom>
            <a:solidFill>
              <a:srgbClr val="FFC0B6"/>
            </a:solidFill>
            <a:ln w="9525">
              <a:noFill/>
              <a:round/>
              <a:headEnd type="none" w="med" len="med"/>
              <a:tailEnd type="none" w="med" len="med"/>
            </a:ln>
            <a:effectLst/>
          </p:spPr>
          <p:txBody>
            <a:bodyPr/>
            <a:lstStyle/>
            <a:p>
              <a:endParaRPr lang="ja-JP" altLang="en-US"/>
            </a:p>
          </p:txBody>
        </p:sp>
        <p:sp>
          <p:nvSpPr>
            <p:cNvPr id="900377" name="Freeform 281"/>
            <p:cNvSpPr>
              <a:spLocks/>
            </p:cNvSpPr>
            <p:nvPr/>
          </p:nvSpPr>
          <p:spPr bwMode="auto">
            <a:xfrm>
              <a:off x="2019" y="2925"/>
              <a:ext cx="26" cy="2"/>
            </a:xfrm>
            <a:custGeom>
              <a:avLst/>
              <a:gdLst/>
              <a:ahLst/>
              <a:cxnLst>
                <a:cxn ang="0">
                  <a:pos x="25" y="1"/>
                </a:cxn>
                <a:cxn ang="0">
                  <a:pos x="0" y="0"/>
                </a:cxn>
                <a:cxn ang="0">
                  <a:pos x="19" y="1"/>
                </a:cxn>
                <a:cxn ang="0">
                  <a:pos x="25" y="1"/>
                </a:cxn>
                <a:cxn ang="0">
                  <a:pos x="25" y="1"/>
                </a:cxn>
              </a:cxnLst>
              <a:rect l="0" t="0" r="r" b="b"/>
              <a:pathLst>
                <a:path w="26" h="2">
                  <a:moveTo>
                    <a:pt x="25" y="1"/>
                  </a:moveTo>
                  <a:lnTo>
                    <a:pt x="0" y="0"/>
                  </a:lnTo>
                  <a:lnTo>
                    <a:pt x="19" y="1"/>
                  </a:lnTo>
                  <a:lnTo>
                    <a:pt x="25" y="1"/>
                  </a:lnTo>
                  <a:lnTo>
                    <a:pt x="25" y="1"/>
                  </a:lnTo>
                </a:path>
              </a:pathLst>
            </a:custGeom>
            <a:solidFill>
              <a:srgbClr val="FFFFFF"/>
            </a:solidFill>
            <a:ln w="9088" cap="flat" cmpd="sng">
              <a:solidFill>
                <a:srgbClr val="000000"/>
              </a:solidFill>
              <a:prstDash val="solid"/>
              <a:round/>
              <a:headEnd type="none" w="med" len="med"/>
              <a:tailEnd type="none" w="med" len="med"/>
            </a:ln>
            <a:effectLst/>
          </p:spPr>
          <p:txBody>
            <a:bodyPr/>
            <a:lstStyle/>
            <a:p>
              <a:endParaRPr lang="ja-JP" altLang="en-US"/>
            </a:p>
          </p:txBody>
        </p:sp>
        <p:sp>
          <p:nvSpPr>
            <p:cNvPr id="900378" name="Freeform 282"/>
            <p:cNvSpPr>
              <a:spLocks/>
            </p:cNvSpPr>
            <p:nvPr/>
          </p:nvSpPr>
          <p:spPr bwMode="auto">
            <a:xfrm>
              <a:off x="2087" y="3330"/>
              <a:ext cx="139" cy="139"/>
            </a:xfrm>
            <a:custGeom>
              <a:avLst/>
              <a:gdLst/>
              <a:ahLst/>
              <a:cxnLst>
                <a:cxn ang="0">
                  <a:pos x="60" y="138"/>
                </a:cxn>
                <a:cxn ang="0">
                  <a:pos x="102" y="133"/>
                </a:cxn>
                <a:cxn ang="0">
                  <a:pos x="138" y="70"/>
                </a:cxn>
                <a:cxn ang="0">
                  <a:pos x="137" y="28"/>
                </a:cxn>
                <a:cxn ang="0">
                  <a:pos x="108" y="17"/>
                </a:cxn>
                <a:cxn ang="0">
                  <a:pos x="81" y="14"/>
                </a:cxn>
                <a:cxn ang="0">
                  <a:pos x="80" y="14"/>
                </a:cxn>
                <a:cxn ang="0">
                  <a:pos x="45" y="0"/>
                </a:cxn>
                <a:cxn ang="0">
                  <a:pos x="0" y="43"/>
                </a:cxn>
                <a:cxn ang="0">
                  <a:pos x="1" y="102"/>
                </a:cxn>
                <a:cxn ang="0">
                  <a:pos x="60" y="138"/>
                </a:cxn>
                <a:cxn ang="0">
                  <a:pos x="60" y="138"/>
                </a:cxn>
              </a:cxnLst>
              <a:rect l="0" t="0" r="r" b="b"/>
              <a:pathLst>
                <a:path w="139" h="139">
                  <a:moveTo>
                    <a:pt x="60" y="138"/>
                  </a:moveTo>
                  <a:lnTo>
                    <a:pt x="102" y="133"/>
                  </a:lnTo>
                  <a:lnTo>
                    <a:pt x="138" y="70"/>
                  </a:lnTo>
                  <a:lnTo>
                    <a:pt x="137" y="28"/>
                  </a:lnTo>
                  <a:lnTo>
                    <a:pt x="108" y="17"/>
                  </a:lnTo>
                  <a:lnTo>
                    <a:pt x="81" y="14"/>
                  </a:lnTo>
                  <a:lnTo>
                    <a:pt x="80" y="14"/>
                  </a:lnTo>
                  <a:lnTo>
                    <a:pt x="45" y="0"/>
                  </a:lnTo>
                  <a:lnTo>
                    <a:pt x="0" y="43"/>
                  </a:lnTo>
                  <a:lnTo>
                    <a:pt x="1" y="102"/>
                  </a:lnTo>
                  <a:lnTo>
                    <a:pt x="60" y="138"/>
                  </a:lnTo>
                  <a:lnTo>
                    <a:pt x="60" y="138"/>
                  </a:lnTo>
                </a:path>
              </a:pathLst>
            </a:custGeom>
            <a:solidFill>
              <a:srgbClr val="FFE1DC"/>
            </a:solidFill>
            <a:ln w="9525">
              <a:noFill/>
              <a:round/>
              <a:headEnd type="none" w="med" len="med"/>
              <a:tailEnd type="none" w="med" len="med"/>
            </a:ln>
            <a:effectLst/>
          </p:spPr>
          <p:txBody>
            <a:bodyPr/>
            <a:lstStyle/>
            <a:p>
              <a:endParaRPr lang="ja-JP" altLang="en-US"/>
            </a:p>
          </p:txBody>
        </p:sp>
        <p:sp>
          <p:nvSpPr>
            <p:cNvPr id="900379" name="Freeform 283"/>
            <p:cNvSpPr>
              <a:spLocks/>
            </p:cNvSpPr>
            <p:nvPr/>
          </p:nvSpPr>
          <p:spPr bwMode="auto">
            <a:xfrm>
              <a:off x="2109" y="3296"/>
              <a:ext cx="734" cy="271"/>
            </a:xfrm>
            <a:custGeom>
              <a:avLst/>
              <a:gdLst/>
              <a:ahLst/>
              <a:cxnLst>
                <a:cxn ang="0">
                  <a:pos x="112" y="131"/>
                </a:cxn>
                <a:cxn ang="0">
                  <a:pos x="92" y="177"/>
                </a:cxn>
                <a:cxn ang="0">
                  <a:pos x="68" y="195"/>
                </a:cxn>
                <a:cxn ang="0">
                  <a:pos x="66" y="197"/>
                </a:cxn>
                <a:cxn ang="0">
                  <a:pos x="66" y="197"/>
                </a:cxn>
                <a:cxn ang="0">
                  <a:pos x="66" y="197"/>
                </a:cxn>
                <a:cxn ang="0">
                  <a:pos x="66" y="197"/>
                </a:cxn>
                <a:cxn ang="0">
                  <a:pos x="139" y="221"/>
                </a:cxn>
                <a:cxn ang="0">
                  <a:pos x="207" y="251"/>
                </a:cxn>
                <a:cxn ang="0">
                  <a:pos x="263" y="269"/>
                </a:cxn>
                <a:cxn ang="0">
                  <a:pos x="331" y="270"/>
                </a:cxn>
                <a:cxn ang="0">
                  <a:pos x="497" y="265"/>
                </a:cxn>
                <a:cxn ang="0">
                  <a:pos x="586" y="263"/>
                </a:cxn>
                <a:cxn ang="0">
                  <a:pos x="656" y="237"/>
                </a:cxn>
                <a:cxn ang="0">
                  <a:pos x="702" y="189"/>
                </a:cxn>
                <a:cxn ang="0">
                  <a:pos x="685" y="124"/>
                </a:cxn>
                <a:cxn ang="0">
                  <a:pos x="694" y="121"/>
                </a:cxn>
                <a:cxn ang="0">
                  <a:pos x="713" y="166"/>
                </a:cxn>
                <a:cxn ang="0">
                  <a:pos x="733" y="136"/>
                </a:cxn>
                <a:cxn ang="0">
                  <a:pos x="711" y="107"/>
                </a:cxn>
                <a:cxn ang="0">
                  <a:pos x="689" y="80"/>
                </a:cxn>
                <a:cxn ang="0">
                  <a:pos x="636" y="53"/>
                </a:cxn>
                <a:cxn ang="0">
                  <a:pos x="580" y="40"/>
                </a:cxn>
                <a:cxn ang="0">
                  <a:pos x="482" y="17"/>
                </a:cxn>
                <a:cxn ang="0">
                  <a:pos x="380" y="32"/>
                </a:cxn>
                <a:cxn ang="0">
                  <a:pos x="303" y="32"/>
                </a:cxn>
                <a:cxn ang="0">
                  <a:pos x="169" y="19"/>
                </a:cxn>
                <a:cxn ang="0">
                  <a:pos x="164" y="18"/>
                </a:cxn>
                <a:cxn ang="0">
                  <a:pos x="66" y="0"/>
                </a:cxn>
                <a:cxn ang="0">
                  <a:pos x="38" y="5"/>
                </a:cxn>
                <a:cxn ang="0">
                  <a:pos x="0" y="25"/>
                </a:cxn>
                <a:cxn ang="0">
                  <a:pos x="2" y="25"/>
                </a:cxn>
                <a:cxn ang="0">
                  <a:pos x="32" y="22"/>
                </a:cxn>
                <a:cxn ang="0">
                  <a:pos x="108" y="48"/>
                </a:cxn>
                <a:cxn ang="0">
                  <a:pos x="128" y="74"/>
                </a:cxn>
                <a:cxn ang="0">
                  <a:pos x="112" y="131"/>
                </a:cxn>
                <a:cxn ang="0">
                  <a:pos x="112" y="131"/>
                </a:cxn>
              </a:cxnLst>
              <a:rect l="0" t="0" r="r" b="b"/>
              <a:pathLst>
                <a:path w="734" h="271">
                  <a:moveTo>
                    <a:pt x="112" y="131"/>
                  </a:moveTo>
                  <a:lnTo>
                    <a:pt x="92" y="177"/>
                  </a:lnTo>
                  <a:lnTo>
                    <a:pt x="68" y="195"/>
                  </a:lnTo>
                  <a:lnTo>
                    <a:pt x="66" y="197"/>
                  </a:lnTo>
                  <a:lnTo>
                    <a:pt x="66" y="197"/>
                  </a:lnTo>
                  <a:lnTo>
                    <a:pt x="66" y="197"/>
                  </a:lnTo>
                  <a:lnTo>
                    <a:pt x="66" y="197"/>
                  </a:lnTo>
                  <a:lnTo>
                    <a:pt x="139" y="221"/>
                  </a:lnTo>
                  <a:lnTo>
                    <a:pt x="207" y="251"/>
                  </a:lnTo>
                  <a:lnTo>
                    <a:pt x="263" y="269"/>
                  </a:lnTo>
                  <a:lnTo>
                    <a:pt x="331" y="270"/>
                  </a:lnTo>
                  <a:lnTo>
                    <a:pt x="497" y="265"/>
                  </a:lnTo>
                  <a:lnTo>
                    <a:pt x="586" y="263"/>
                  </a:lnTo>
                  <a:lnTo>
                    <a:pt x="656" y="237"/>
                  </a:lnTo>
                  <a:lnTo>
                    <a:pt x="702" y="189"/>
                  </a:lnTo>
                  <a:lnTo>
                    <a:pt x="685" y="124"/>
                  </a:lnTo>
                  <a:lnTo>
                    <a:pt x="694" y="121"/>
                  </a:lnTo>
                  <a:lnTo>
                    <a:pt x="713" y="166"/>
                  </a:lnTo>
                  <a:lnTo>
                    <a:pt x="733" y="136"/>
                  </a:lnTo>
                  <a:lnTo>
                    <a:pt x="711" y="107"/>
                  </a:lnTo>
                  <a:lnTo>
                    <a:pt x="689" y="80"/>
                  </a:lnTo>
                  <a:lnTo>
                    <a:pt x="636" y="53"/>
                  </a:lnTo>
                  <a:lnTo>
                    <a:pt x="580" y="40"/>
                  </a:lnTo>
                  <a:lnTo>
                    <a:pt x="482" y="17"/>
                  </a:lnTo>
                  <a:lnTo>
                    <a:pt x="380" y="32"/>
                  </a:lnTo>
                  <a:lnTo>
                    <a:pt x="303" y="32"/>
                  </a:lnTo>
                  <a:lnTo>
                    <a:pt x="169" y="19"/>
                  </a:lnTo>
                  <a:lnTo>
                    <a:pt x="164" y="18"/>
                  </a:lnTo>
                  <a:lnTo>
                    <a:pt x="66" y="0"/>
                  </a:lnTo>
                  <a:lnTo>
                    <a:pt x="38" y="5"/>
                  </a:lnTo>
                  <a:lnTo>
                    <a:pt x="0" y="25"/>
                  </a:lnTo>
                  <a:lnTo>
                    <a:pt x="2" y="25"/>
                  </a:lnTo>
                  <a:lnTo>
                    <a:pt x="32" y="22"/>
                  </a:lnTo>
                  <a:lnTo>
                    <a:pt x="108" y="48"/>
                  </a:lnTo>
                  <a:lnTo>
                    <a:pt x="128" y="74"/>
                  </a:lnTo>
                  <a:lnTo>
                    <a:pt x="112" y="131"/>
                  </a:lnTo>
                  <a:lnTo>
                    <a:pt x="112" y="131"/>
                  </a:lnTo>
                </a:path>
              </a:pathLst>
            </a:custGeom>
            <a:solidFill>
              <a:srgbClr val="FFC0B6"/>
            </a:solidFill>
            <a:ln w="9525">
              <a:noFill/>
              <a:round/>
              <a:headEnd type="none" w="med" len="med"/>
              <a:tailEnd type="none" w="med" len="med"/>
            </a:ln>
            <a:effectLst/>
          </p:spPr>
          <p:txBody>
            <a:bodyPr/>
            <a:lstStyle/>
            <a:p>
              <a:endParaRPr lang="ja-JP" altLang="en-US"/>
            </a:p>
          </p:txBody>
        </p:sp>
        <p:sp>
          <p:nvSpPr>
            <p:cNvPr id="900380" name="Freeform 284"/>
            <p:cNvSpPr>
              <a:spLocks/>
            </p:cNvSpPr>
            <p:nvPr/>
          </p:nvSpPr>
          <p:spPr bwMode="auto">
            <a:xfrm>
              <a:off x="2664" y="3132"/>
              <a:ext cx="187" cy="66"/>
            </a:xfrm>
            <a:custGeom>
              <a:avLst/>
              <a:gdLst/>
              <a:ahLst/>
              <a:cxnLst>
                <a:cxn ang="0">
                  <a:pos x="78" y="64"/>
                </a:cxn>
                <a:cxn ang="0">
                  <a:pos x="83" y="65"/>
                </a:cxn>
                <a:cxn ang="0">
                  <a:pos x="184" y="16"/>
                </a:cxn>
                <a:cxn ang="0">
                  <a:pos x="186" y="6"/>
                </a:cxn>
                <a:cxn ang="0">
                  <a:pos x="169" y="2"/>
                </a:cxn>
                <a:cxn ang="0">
                  <a:pos x="165" y="2"/>
                </a:cxn>
                <a:cxn ang="0">
                  <a:pos x="5" y="0"/>
                </a:cxn>
                <a:cxn ang="0">
                  <a:pos x="4" y="1"/>
                </a:cxn>
                <a:cxn ang="0">
                  <a:pos x="3" y="2"/>
                </a:cxn>
                <a:cxn ang="0">
                  <a:pos x="0" y="27"/>
                </a:cxn>
                <a:cxn ang="0">
                  <a:pos x="78" y="64"/>
                </a:cxn>
                <a:cxn ang="0">
                  <a:pos x="78" y="64"/>
                </a:cxn>
              </a:cxnLst>
              <a:rect l="0" t="0" r="r" b="b"/>
              <a:pathLst>
                <a:path w="187" h="66">
                  <a:moveTo>
                    <a:pt x="78" y="64"/>
                  </a:moveTo>
                  <a:lnTo>
                    <a:pt x="83" y="65"/>
                  </a:lnTo>
                  <a:lnTo>
                    <a:pt x="184" y="16"/>
                  </a:lnTo>
                  <a:lnTo>
                    <a:pt x="186" y="6"/>
                  </a:lnTo>
                  <a:lnTo>
                    <a:pt x="169" y="2"/>
                  </a:lnTo>
                  <a:lnTo>
                    <a:pt x="165" y="2"/>
                  </a:lnTo>
                  <a:lnTo>
                    <a:pt x="5" y="0"/>
                  </a:lnTo>
                  <a:lnTo>
                    <a:pt x="4" y="1"/>
                  </a:lnTo>
                  <a:lnTo>
                    <a:pt x="3" y="2"/>
                  </a:lnTo>
                  <a:lnTo>
                    <a:pt x="0" y="27"/>
                  </a:lnTo>
                  <a:lnTo>
                    <a:pt x="78" y="64"/>
                  </a:lnTo>
                  <a:lnTo>
                    <a:pt x="78" y="64"/>
                  </a:lnTo>
                </a:path>
              </a:pathLst>
            </a:custGeom>
            <a:solidFill>
              <a:srgbClr val="FFE1DC"/>
            </a:solidFill>
            <a:ln w="9525">
              <a:noFill/>
              <a:round/>
              <a:headEnd type="none" w="med" len="med"/>
              <a:tailEnd type="none" w="med" len="med"/>
            </a:ln>
            <a:effectLst/>
          </p:spPr>
          <p:txBody>
            <a:bodyPr/>
            <a:lstStyle/>
            <a:p>
              <a:endParaRPr lang="ja-JP" altLang="en-US"/>
            </a:p>
          </p:txBody>
        </p:sp>
        <p:sp>
          <p:nvSpPr>
            <p:cNvPr id="900381" name="Freeform 285"/>
            <p:cNvSpPr>
              <a:spLocks/>
            </p:cNvSpPr>
            <p:nvPr/>
          </p:nvSpPr>
          <p:spPr bwMode="auto">
            <a:xfrm>
              <a:off x="1987" y="2870"/>
              <a:ext cx="1683" cy="212"/>
            </a:xfrm>
            <a:custGeom>
              <a:avLst/>
              <a:gdLst/>
              <a:ahLst/>
              <a:cxnLst>
                <a:cxn ang="0">
                  <a:pos x="383" y="66"/>
                </a:cxn>
                <a:cxn ang="0">
                  <a:pos x="317" y="81"/>
                </a:cxn>
                <a:cxn ang="0">
                  <a:pos x="31" y="47"/>
                </a:cxn>
                <a:cxn ang="0">
                  <a:pos x="38" y="23"/>
                </a:cxn>
                <a:cxn ang="0">
                  <a:pos x="128" y="10"/>
                </a:cxn>
                <a:cxn ang="0">
                  <a:pos x="391" y="2"/>
                </a:cxn>
                <a:cxn ang="0">
                  <a:pos x="536" y="4"/>
                </a:cxn>
                <a:cxn ang="0">
                  <a:pos x="621" y="9"/>
                </a:cxn>
                <a:cxn ang="0">
                  <a:pos x="868" y="11"/>
                </a:cxn>
                <a:cxn ang="0">
                  <a:pos x="1084" y="11"/>
                </a:cxn>
                <a:cxn ang="0">
                  <a:pos x="1246" y="11"/>
                </a:cxn>
                <a:cxn ang="0">
                  <a:pos x="1389" y="10"/>
                </a:cxn>
                <a:cxn ang="0">
                  <a:pos x="1532" y="12"/>
                </a:cxn>
                <a:cxn ang="0">
                  <a:pos x="1611" y="30"/>
                </a:cxn>
                <a:cxn ang="0">
                  <a:pos x="1655" y="58"/>
                </a:cxn>
                <a:cxn ang="0">
                  <a:pos x="1676" y="96"/>
                </a:cxn>
                <a:cxn ang="0">
                  <a:pos x="1682" y="146"/>
                </a:cxn>
                <a:cxn ang="0">
                  <a:pos x="1666" y="188"/>
                </a:cxn>
                <a:cxn ang="0">
                  <a:pos x="1614" y="211"/>
                </a:cxn>
                <a:cxn ang="0">
                  <a:pos x="1548" y="204"/>
                </a:cxn>
                <a:cxn ang="0">
                  <a:pos x="1466" y="193"/>
                </a:cxn>
                <a:cxn ang="0">
                  <a:pos x="1437" y="185"/>
                </a:cxn>
                <a:cxn ang="0">
                  <a:pos x="1407" y="142"/>
                </a:cxn>
                <a:cxn ang="0">
                  <a:pos x="1373" y="60"/>
                </a:cxn>
                <a:cxn ang="0">
                  <a:pos x="1352" y="109"/>
                </a:cxn>
                <a:cxn ang="0">
                  <a:pos x="1330" y="149"/>
                </a:cxn>
                <a:cxn ang="0">
                  <a:pos x="1312" y="153"/>
                </a:cxn>
                <a:cxn ang="0">
                  <a:pos x="1283" y="159"/>
                </a:cxn>
                <a:cxn ang="0">
                  <a:pos x="1248" y="167"/>
                </a:cxn>
                <a:cxn ang="0">
                  <a:pos x="1188" y="183"/>
                </a:cxn>
                <a:cxn ang="0">
                  <a:pos x="1125" y="188"/>
                </a:cxn>
                <a:cxn ang="0">
                  <a:pos x="1049" y="165"/>
                </a:cxn>
                <a:cxn ang="0">
                  <a:pos x="1039" y="119"/>
                </a:cxn>
                <a:cxn ang="0">
                  <a:pos x="1046" y="74"/>
                </a:cxn>
                <a:cxn ang="0">
                  <a:pos x="1046" y="32"/>
                </a:cxn>
                <a:cxn ang="0">
                  <a:pos x="1042" y="45"/>
                </a:cxn>
                <a:cxn ang="0">
                  <a:pos x="1030" y="70"/>
                </a:cxn>
                <a:cxn ang="0">
                  <a:pos x="1007" y="44"/>
                </a:cxn>
                <a:cxn ang="0">
                  <a:pos x="993" y="59"/>
                </a:cxn>
                <a:cxn ang="0">
                  <a:pos x="981" y="140"/>
                </a:cxn>
                <a:cxn ang="0">
                  <a:pos x="939" y="164"/>
                </a:cxn>
                <a:cxn ang="0">
                  <a:pos x="883" y="169"/>
                </a:cxn>
                <a:cxn ang="0">
                  <a:pos x="800" y="150"/>
                </a:cxn>
                <a:cxn ang="0">
                  <a:pos x="768" y="148"/>
                </a:cxn>
                <a:cxn ang="0">
                  <a:pos x="753" y="145"/>
                </a:cxn>
                <a:cxn ang="0">
                  <a:pos x="749" y="66"/>
                </a:cxn>
                <a:cxn ang="0">
                  <a:pos x="735" y="58"/>
                </a:cxn>
                <a:cxn ang="0">
                  <a:pos x="714" y="128"/>
                </a:cxn>
                <a:cxn ang="0">
                  <a:pos x="685" y="69"/>
                </a:cxn>
                <a:cxn ang="0">
                  <a:pos x="661" y="42"/>
                </a:cxn>
                <a:cxn ang="0">
                  <a:pos x="651" y="112"/>
                </a:cxn>
                <a:cxn ang="0">
                  <a:pos x="615" y="125"/>
                </a:cxn>
                <a:cxn ang="0">
                  <a:pos x="569" y="115"/>
                </a:cxn>
                <a:cxn ang="0">
                  <a:pos x="534" y="113"/>
                </a:cxn>
                <a:cxn ang="0">
                  <a:pos x="519" y="93"/>
                </a:cxn>
                <a:cxn ang="0">
                  <a:pos x="522" y="61"/>
                </a:cxn>
                <a:cxn ang="0">
                  <a:pos x="491" y="84"/>
                </a:cxn>
                <a:cxn ang="0">
                  <a:pos x="456" y="98"/>
                </a:cxn>
                <a:cxn ang="0">
                  <a:pos x="415" y="57"/>
                </a:cxn>
                <a:cxn ang="0">
                  <a:pos x="367" y="58"/>
                </a:cxn>
                <a:cxn ang="0">
                  <a:pos x="331" y="67"/>
                </a:cxn>
                <a:cxn ang="0">
                  <a:pos x="381" y="48"/>
                </a:cxn>
              </a:cxnLst>
              <a:rect l="0" t="0" r="r" b="b"/>
              <a:pathLst>
                <a:path w="1683" h="212">
                  <a:moveTo>
                    <a:pt x="399" y="43"/>
                  </a:moveTo>
                  <a:lnTo>
                    <a:pt x="397" y="44"/>
                  </a:lnTo>
                  <a:lnTo>
                    <a:pt x="397" y="46"/>
                  </a:lnTo>
                  <a:lnTo>
                    <a:pt x="395" y="48"/>
                  </a:lnTo>
                  <a:lnTo>
                    <a:pt x="394" y="50"/>
                  </a:lnTo>
                  <a:lnTo>
                    <a:pt x="392" y="53"/>
                  </a:lnTo>
                  <a:lnTo>
                    <a:pt x="391" y="57"/>
                  </a:lnTo>
                  <a:lnTo>
                    <a:pt x="388" y="60"/>
                  </a:lnTo>
                  <a:lnTo>
                    <a:pt x="386" y="63"/>
                  </a:lnTo>
                  <a:lnTo>
                    <a:pt x="383" y="66"/>
                  </a:lnTo>
                  <a:lnTo>
                    <a:pt x="380" y="70"/>
                  </a:lnTo>
                  <a:lnTo>
                    <a:pt x="376" y="74"/>
                  </a:lnTo>
                  <a:lnTo>
                    <a:pt x="374" y="76"/>
                  </a:lnTo>
                  <a:lnTo>
                    <a:pt x="371" y="78"/>
                  </a:lnTo>
                  <a:lnTo>
                    <a:pt x="368" y="80"/>
                  </a:lnTo>
                  <a:lnTo>
                    <a:pt x="364" y="82"/>
                  </a:lnTo>
                  <a:lnTo>
                    <a:pt x="362" y="82"/>
                  </a:lnTo>
                  <a:lnTo>
                    <a:pt x="352" y="82"/>
                  </a:lnTo>
                  <a:lnTo>
                    <a:pt x="338" y="82"/>
                  </a:lnTo>
                  <a:lnTo>
                    <a:pt x="317" y="81"/>
                  </a:lnTo>
                  <a:lnTo>
                    <a:pt x="292" y="79"/>
                  </a:lnTo>
                  <a:lnTo>
                    <a:pt x="264" y="78"/>
                  </a:lnTo>
                  <a:lnTo>
                    <a:pt x="234" y="74"/>
                  </a:lnTo>
                  <a:lnTo>
                    <a:pt x="202" y="71"/>
                  </a:lnTo>
                  <a:lnTo>
                    <a:pt x="170" y="66"/>
                  </a:lnTo>
                  <a:lnTo>
                    <a:pt x="137" y="63"/>
                  </a:lnTo>
                  <a:lnTo>
                    <a:pt x="106" y="59"/>
                  </a:lnTo>
                  <a:lnTo>
                    <a:pt x="78" y="56"/>
                  </a:lnTo>
                  <a:lnTo>
                    <a:pt x="52" y="51"/>
                  </a:lnTo>
                  <a:lnTo>
                    <a:pt x="31" y="47"/>
                  </a:lnTo>
                  <a:lnTo>
                    <a:pt x="14" y="43"/>
                  </a:lnTo>
                  <a:lnTo>
                    <a:pt x="3" y="40"/>
                  </a:lnTo>
                  <a:lnTo>
                    <a:pt x="0" y="36"/>
                  </a:lnTo>
                  <a:lnTo>
                    <a:pt x="0" y="34"/>
                  </a:lnTo>
                  <a:lnTo>
                    <a:pt x="3" y="32"/>
                  </a:lnTo>
                  <a:lnTo>
                    <a:pt x="7" y="30"/>
                  </a:lnTo>
                  <a:lnTo>
                    <a:pt x="14" y="28"/>
                  </a:lnTo>
                  <a:lnTo>
                    <a:pt x="20" y="27"/>
                  </a:lnTo>
                  <a:lnTo>
                    <a:pt x="30" y="25"/>
                  </a:lnTo>
                  <a:lnTo>
                    <a:pt x="38" y="23"/>
                  </a:lnTo>
                  <a:lnTo>
                    <a:pt x="49" y="21"/>
                  </a:lnTo>
                  <a:lnTo>
                    <a:pt x="57" y="21"/>
                  </a:lnTo>
                  <a:lnTo>
                    <a:pt x="68" y="19"/>
                  </a:lnTo>
                  <a:lnTo>
                    <a:pt x="78" y="17"/>
                  </a:lnTo>
                  <a:lnTo>
                    <a:pt x="88" y="15"/>
                  </a:lnTo>
                  <a:lnTo>
                    <a:pt x="96" y="15"/>
                  </a:lnTo>
                  <a:lnTo>
                    <a:pt x="104" y="13"/>
                  </a:lnTo>
                  <a:lnTo>
                    <a:pt x="110" y="12"/>
                  </a:lnTo>
                  <a:lnTo>
                    <a:pt x="116" y="11"/>
                  </a:lnTo>
                  <a:lnTo>
                    <a:pt x="128" y="10"/>
                  </a:lnTo>
                  <a:lnTo>
                    <a:pt x="145" y="8"/>
                  </a:lnTo>
                  <a:lnTo>
                    <a:pt x="165" y="7"/>
                  </a:lnTo>
                  <a:lnTo>
                    <a:pt x="189" y="5"/>
                  </a:lnTo>
                  <a:lnTo>
                    <a:pt x="215" y="5"/>
                  </a:lnTo>
                  <a:lnTo>
                    <a:pt x="243" y="4"/>
                  </a:lnTo>
                  <a:lnTo>
                    <a:pt x="273" y="4"/>
                  </a:lnTo>
                  <a:lnTo>
                    <a:pt x="304" y="2"/>
                  </a:lnTo>
                  <a:lnTo>
                    <a:pt x="333" y="2"/>
                  </a:lnTo>
                  <a:lnTo>
                    <a:pt x="363" y="2"/>
                  </a:lnTo>
                  <a:lnTo>
                    <a:pt x="391" y="2"/>
                  </a:lnTo>
                  <a:lnTo>
                    <a:pt x="418" y="1"/>
                  </a:lnTo>
                  <a:lnTo>
                    <a:pt x="442" y="1"/>
                  </a:lnTo>
                  <a:lnTo>
                    <a:pt x="463" y="1"/>
                  </a:lnTo>
                  <a:lnTo>
                    <a:pt x="481" y="1"/>
                  </a:lnTo>
                  <a:lnTo>
                    <a:pt x="495" y="0"/>
                  </a:lnTo>
                  <a:lnTo>
                    <a:pt x="503" y="2"/>
                  </a:lnTo>
                  <a:lnTo>
                    <a:pt x="512" y="2"/>
                  </a:lnTo>
                  <a:lnTo>
                    <a:pt x="520" y="2"/>
                  </a:lnTo>
                  <a:lnTo>
                    <a:pt x="529" y="2"/>
                  </a:lnTo>
                  <a:lnTo>
                    <a:pt x="536" y="4"/>
                  </a:lnTo>
                  <a:lnTo>
                    <a:pt x="545" y="4"/>
                  </a:lnTo>
                  <a:lnTo>
                    <a:pt x="553" y="5"/>
                  </a:lnTo>
                  <a:lnTo>
                    <a:pt x="562" y="5"/>
                  </a:lnTo>
                  <a:lnTo>
                    <a:pt x="569" y="7"/>
                  </a:lnTo>
                  <a:lnTo>
                    <a:pt x="578" y="7"/>
                  </a:lnTo>
                  <a:lnTo>
                    <a:pt x="585" y="8"/>
                  </a:lnTo>
                  <a:lnTo>
                    <a:pt x="595" y="8"/>
                  </a:lnTo>
                  <a:lnTo>
                    <a:pt x="603" y="9"/>
                  </a:lnTo>
                  <a:lnTo>
                    <a:pt x="612" y="9"/>
                  </a:lnTo>
                  <a:lnTo>
                    <a:pt x="621" y="9"/>
                  </a:lnTo>
                  <a:lnTo>
                    <a:pt x="631" y="8"/>
                  </a:lnTo>
                  <a:lnTo>
                    <a:pt x="647" y="9"/>
                  </a:lnTo>
                  <a:lnTo>
                    <a:pt x="668" y="9"/>
                  </a:lnTo>
                  <a:lnTo>
                    <a:pt x="691" y="9"/>
                  </a:lnTo>
                  <a:lnTo>
                    <a:pt x="718" y="9"/>
                  </a:lnTo>
                  <a:lnTo>
                    <a:pt x="745" y="9"/>
                  </a:lnTo>
                  <a:lnTo>
                    <a:pt x="775" y="9"/>
                  </a:lnTo>
                  <a:lnTo>
                    <a:pt x="805" y="9"/>
                  </a:lnTo>
                  <a:lnTo>
                    <a:pt x="838" y="9"/>
                  </a:lnTo>
                  <a:lnTo>
                    <a:pt x="868" y="11"/>
                  </a:lnTo>
                  <a:lnTo>
                    <a:pt x="899" y="11"/>
                  </a:lnTo>
                  <a:lnTo>
                    <a:pt x="928" y="11"/>
                  </a:lnTo>
                  <a:lnTo>
                    <a:pt x="957" y="11"/>
                  </a:lnTo>
                  <a:lnTo>
                    <a:pt x="983" y="11"/>
                  </a:lnTo>
                  <a:lnTo>
                    <a:pt x="1007" y="11"/>
                  </a:lnTo>
                  <a:lnTo>
                    <a:pt x="1028" y="11"/>
                  </a:lnTo>
                  <a:lnTo>
                    <a:pt x="1046" y="11"/>
                  </a:lnTo>
                  <a:lnTo>
                    <a:pt x="1057" y="11"/>
                  </a:lnTo>
                  <a:lnTo>
                    <a:pt x="1070" y="11"/>
                  </a:lnTo>
                  <a:lnTo>
                    <a:pt x="1084" y="11"/>
                  </a:lnTo>
                  <a:lnTo>
                    <a:pt x="1099" y="11"/>
                  </a:lnTo>
                  <a:lnTo>
                    <a:pt x="1115" y="11"/>
                  </a:lnTo>
                  <a:lnTo>
                    <a:pt x="1131" y="11"/>
                  </a:lnTo>
                  <a:lnTo>
                    <a:pt x="1147" y="11"/>
                  </a:lnTo>
                  <a:lnTo>
                    <a:pt x="1165" y="11"/>
                  </a:lnTo>
                  <a:lnTo>
                    <a:pt x="1181" y="11"/>
                  </a:lnTo>
                  <a:lnTo>
                    <a:pt x="1199" y="11"/>
                  </a:lnTo>
                  <a:lnTo>
                    <a:pt x="1215" y="11"/>
                  </a:lnTo>
                  <a:lnTo>
                    <a:pt x="1231" y="11"/>
                  </a:lnTo>
                  <a:lnTo>
                    <a:pt x="1246" y="11"/>
                  </a:lnTo>
                  <a:lnTo>
                    <a:pt x="1260" y="11"/>
                  </a:lnTo>
                  <a:lnTo>
                    <a:pt x="1273" y="11"/>
                  </a:lnTo>
                  <a:lnTo>
                    <a:pt x="1286" y="11"/>
                  </a:lnTo>
                  <a:lnTo>
                    <a:pt x="1298" y="11"/>
                  </a:lnTo>
                  <a:lnTo>
                    <a:pt x="1311" y="11"/>
                  </a:lnTo>
                  <a:lnTo>
                    <a:pt x="1325" y="11"/>
                  </a:lnTo>
                  <a:lnTo>
                    <a:pt x="1341" y="10"/>
                  </a:lnTo>
                  <a:lnTo>
                    <a:pt x="1357" y="10"/>
                  </a:lnTo>
                  <a:lnTo>
                    <a:pt x="1373" y="10"/>
                  </a:lnTo>
                  <a:lnTo>
                    <a:pt x="1389" y="10"/>
                  </a:lnTo>
                  <a:lnTo>
                    <a:pt x="1407" y="8"/>
                  </a:lnTo>
                  <a:lnTo>
                    <a:pt x="1423" y="8"/>
                  </a:lnTo>
                  <a:lnTo>
                    <a:pt x="1441" y="8"/>
                  </a:lnTo>
                  <a:lnTo>
                    <a:pt x="1457" y="8"/>
                  </a:lnTo>
                  <a:lnTo>
                    <a:pt x="1473" y="8"/>
                  </a:lnTo>
                  <a:lnTo>
                    <a:pt x="1487" y="9"/>
                  </a:lnTo>
                  <a:lnTo>
                    <a:pt x="1501" y="9"/>
                  </a:lnTo>
                  <a:lnTo>
                    <a:pt x="1514" y="11"/>
                  </a:lnTo>
                  <a:lnTo>
                    <a:pt x="1527" y="11"/>
                  </a:lnTo>
                  <a:lnTo>
                    <a:pt x="1532" y="12"/>
                  </a:lnTo>
                  <a:lnTo>
                    <a:pt x="1539" y="14"/>
                  </a:lnTo>
                  <a:lnTo>
                    <a:pt x="1546" y="16"/>
                  </a:lnTo>
                  <a:lnTo>
                    <a:pt x="1554" y="16"/>
                  </a:lnTo>
                  <a:lnTo>
                    <a:pt x="1561" y="18"/>
                  </a:lnTo>
                  <a:lnTo>
                    <a:pt x="1570" y="20"/>
                  </a:lnTo>
                  <a:lnTo>
                    <a:pt x="1578" y="21"/>
                  </a:lnTo>
                  <a:lnTo>
                    <a:pt x="1588" y="23"/>
                  </a:lnTo>
                  <a:lnTo>
                    <a:pt x="1595" y="26"/>
                  </a:lnTo>
                  <a:lnTo>
                    <a:pt x="1604" y="28"/>
                  </a:lnTo>
                  <a:lnTo>
                    <a:pt x="1611" y="30"/>
                  </a:lnTo>
                  <a:lnTo>
                    <a:pt x="1619" y="32"/>
                  </a:lnTo>
                  <a:lnTo>
                    <a:pt x="1626" y="36"/>
                  </a:lnTo>
                  <a:lnTo>
                    <a:pt x="1633" y="37"/>
                  </a:lnTo>
                  <a:lnTo>
                    <a:pt x="1638" y="41"/>
                  </a:lnTo>
                  <a:lnTo>
                    <a:pt x="1644" y="43"/>
                  </a:lnTo>
                  <a:lnTo>
                    <a:pt x="1646" y="46"/>
                  </a:lnTo>
                  <a:lnTo>
                    <a:pt x="1647" y="48"/>
                  </a:lnTo>
                  <a:lnTo>
                    <a:pt x="1649" y="52"/>
                  </a:lnTo>
                  <a:lnTo>
                    <a:pt x="1653" y="54"/>
                  </a:lnTo>
                  <a:lnTo>
                    <a:pt x="1655" y="58"/>
                  </a:lnTo>
                  <a:lnTo>
                    <a:pt x="1657" y="62"/>
                  </a:lnTo>
                  <a:lnTo>
                    <a:pt x="1659" y="65"/>
                  </a:lnTo>
                  <a:lnTo>
                    <a:pt x="1662" y="69"/>
                  </a:lnTo>
                  <a:lnTo>
                    <a:pt x="1664" y="74"/>
                  </a:lnTo>
                  <a:lnTo>
                    <a:pt x="1666" y="78"/>
                  </a:lnTo>
                  <a:lnTo>
                    <a:pt x="1668" y="82"/>
                  </a:lnTo>
                  <a:lnTo>
                    <a:pt x="1671" y="85"/>
                  </a:lnTo>
                  <a:lnTo>
                    <a:pt x="1672" y="89"/>
                  </a:lnTo>
                  <a:lnTo>
                    <a:pt x="1674" y="93"/>
                  </a:lnTo>
                  <a:lnTo>
                    <a:pt x="1676" y="96"/>
                  </a:lnTo>
                  <a:lnTo>
                    <a:pt x="1677" y="98"/>
                  </a:lnTo>
                  <a:lnTo>
                    <a:pt x="1677" y="103"/>
                  </a:lnTo>
                  <a:lnTo>
                    <a:pt x="1679" y="108"/>
                  </a:lnTo>
                  <a:lnTo>
                    <a:pt x="1679" y="113"/>
                  </a:lnTo>
                  <a:lnTo>
                    <a:pt x="1680" y="117"/>
                  </a:lnTo>
                  <a:lnTo>
                    <a:pt x="1680" y="124"/>
                  </a:lnTo>
                  <a:lnTo>
                    <a:pt x="1681" y="129"/>
                  </a:lnTo>
                  <a:lnTo>
                    <a:pt x="1681" y="134"/>
                  </a:lnTo>
                  <a:lnTo>
                    <a:pt x="1682" y="140"/>
                  </a:lnTo>
                  <a:lnTo>
                    <a:pt x="1682" y="146"/>
                  </a:lnTo>
                  <a:lnTo>
                    <a:pt x="1682" y="151"/>
                  </a:lnTo>
                  <a:lnTo>
                    <a:pt x="1682" y="157"/>
                  </a:lnTo>
                  <a:lnTo>
                    <a:pt x="1682" y="162"/>
                  </a:lnTo>
                  <a:lnTo>
                    <a:pt x="1680" y="167"/>
                  </a:lnTo>
                  <a:lnTo>
                    <a:pt x="1680" y="172"/>
                  </a:lnTo>
                  <a:lnTo>
                    <a:pt x="1678" y="175"/>
                  </a:lnTo>
                  <a:lnTo>
                    <a:pt x="1677" y="178"/>
                  </a:lnTo>
                  <a:lnTo>
                    <a:pt x="1674" y="181"/>
                  </a:lnTo>
                  <a:lnTo>
                    <a:pt x="1671" y="185"/>
                  </a:lnTo>
                  <a:lnTo>
                    <a:pt x="1666" y="188"/>
                  </a:lnTo>
                  <a:lnTo>
                    <a:pt x="1662" y="190"/>
                  </a:lnTo>
                  <a:lnTo>
                    <a:pt x="1657" y="194"/>
                  </a:lnTo>
                  <a:lnTo>
                    <a:pt x="1652" y="196"/>
                  </a:lnTo>
                  <a:lnTo>
                    <a:pt x="1647" y="199"/>
                  </a:lnTo>
                  <a:lnTo>
                    <a:pt x="1642" y="201"/>
                  </a:lnTo>
                  <a:lnTo>
                    <a:pt x="1636" y="204"/>
                  </a:lnTo>
                  <a:lnTo>
                    <a:pt x="1630" y="206"/>
                  </a:lnTo>
                  <a:lnTo>
                    <a:pt x="1625" y="207"/>
                  </a:lnTo>
                  <a:lnTo>
                    <a:pt x="1620" y="209"/>
                  </a:lnTo>
                  <a:lnTo>
                    <a:pt x="1614" y="211"/>
                  </a:lnTo>
                  <a:lnTo>
                    <a:pt x="1610" y="211"/>
                  </a:lnTo>
                  <a:lnTo>
                    <a:pt x="1605" y="211"/>
                  </a:lnTo>
                  <a:lnTo>
                    <a:pt x="1602" y="210"/>
                  </a:lnTo>
                  <a:lnTo>
                    <a:pt x="1597" y="210"/>
                  </a:lnTo>
                  <a:lnTo>
                    <a:pt x="1592" y="209"/>
                  </a:lnTo>
                  <a:lnTo>
                    <a:pt x="1585" y="209"/>
                  </a:lnTo>
                  <a:lnTo>
                    <a:pt x="1577" y="207"/>
                  </a:lnTo>
                  <a:lnTo>
                    <a:pt x="1567" y="207"/>
                  </a:lnTo>
                  <a:lnTo>
                    <a:pt x="1558" y="206"/>
                  </a:lnTo>
                  <a:lnTo>
                    <a:pt x="1548" y="204"/>
                  </a:lnTo>
                  <a:lnTo>
                    <a:pt x="1538" y="202"/>
                  </a:lnTo>
                  <a:lnTo>
                    <a:pt x="1526" y="202"/>
                  </a:lnTo>
                  <a:lnTo>
                    <a:pt x="1516" y="200"/>
                  </a:lnTo>
                  <a:lnTo>
                    <a:pt x="1505" y="199"/>
                  </a:lnTo>
                  <a:lnTo>
                    <a:pt x="1496" y="197"/>
                  </a:lnTo>
                  <a:lnTo>
                    <a:pt x="1487" y="197"/>
                  </a:lnTo>
                  <a:lnTo>
                    <a:pt x="1480" y="196"/>
                  </a:lnTo>
                  <a:lnTo>
                    <a:pt x="1473" y="195"/>
                  </a:lnTo>
                  <a:lnTo>
                    <a:pt x="1469" y="193"/>
                  </a:lnTo>
                  <a:lnTo>
                    <a:pt x="1466" y="193"/>
                  </a:lnTo>
                  <a:lnTo>
                    <a:pt x="1464" y="193"/>
                  </a:lnTo>
                  <a:lnTo>
                    <a:pt x="1460" y="193"/>
                  </a:lnTo>
                  <a:lnTo>
                    <a:pt x="1458" y="193"/>
                  </a:lnTo>
                  <a:lnTo>
                    <a:pt x="1455" y="193"/>
                  </a:lnTo>
                  <a:lnTo>
                    <a:pt x="1452" y="191"/>
                  </a:lnTo>
                  <a:lnTo>
                    <a:pt x="1448" y="190"/>
                  </a:lnTo>
                  <a:lnTo>
                    <a:pt x="1447" y="188"/>
                  </a:lnTo>
                  <a:lnTo>
                    <a:pt x="1443" y="188"/>
                  </a:lnTo>
                  <a:lnTo>
                    <a:pt x="1441" y="186"/>
                  </a:lnTo>
                  <a:lnTo>
                    <a:pt x="1437" y="185"/>
                  </a:lnTo>
                  <a:lnTo>
                    <a:pt x="1435" y="183"/>
                  </a:lnTo>
                  <a:lnTo>
                    <a:pt x="1432" y="183"/>
                  </a:lnTo>
                  <a:lnTo>
                    <a:pt x="1430" y="181"/>
                  </a:lnTo>
                  <a:lnTo>
                    <a:pt x="1429" y="180"/>
                  </a:lnTo>
                  <a:lnTo>
                    <a:pt x="1427" y="178"/>
                  </a:lnTo>
                  <a:lnTo>
                    <a:pt x="1422" y="174"/>
                  </a:lnTo>
                  <a:lnTo>
                    <a:pt x="1418" y="167"/>
                  </a:lnTo>
                  <a:lnTo>
                    <a:pt x="1414" y="159"/>
                  </a:lnTo>
                  <a:lnTo>
                    <a:pt x="1411" y="150"/>
                  </a:lnTo>
                  <a:lnTo>
                    <a:pt x="1407" y="142"/>
                  </a:lnTo>
                  <a:lnTo>
                    <a:pt x="1404" y="131"/>
                  </a:lnTo>
                  <a:lnTo>
                    <a:pt x="1400" y="120"/>
                  </a:lnTo>
                  <a:lnTo>
                    <a:pt x="1398" y="109"/>
                  </a:lnTo>
                  <a:lnTo>
                    <a:pt x="1395" y="100"/>
                  </a:lnTo>
                  <a:lnTo>
                    <a:pt x="1391" y="90"/>
                  </a:lnTo>
                  <a:lnTo>
                    <a:pt x="1388" y="82"/>
                  </a:lnTo>
                  <a:lnTo>
                    <a:pt x="1385" y="74"/>
                  </a:lnTo>
                  <a:lnTo>
                    <a:pt x="1381" y="68"/>
                  </a:lnTo>
                  <a:lnTo>
                    <a:pt x="1378" y="63"/>
                  </a:lnTo>
                  <a:lnTo>
                    <a:pt x="1373" y="60"/>
                  </a:lnTo>
                  <a:lnTo>
                    <a:pt x="1370" y="58"/>
                  </a:lnTo>
                  <a:lnTo>
                    <a:pt x="1366" y="60"/>
                  </a:lnTo>
                  <a:lnTo>
                    <a:pt x="1363" y="62"/>
                  </a:lnTo>
                  <a:lnTo>
                    <a:pt x="1362" y="67"/>
                  </a:lnTo>
                  <a:lnTo>
                    <a:pt x="1360" y="71"/>
                  </a:lnTo>
                  <a:lnTo>
                    <a:pt x="1358" y="78"/>
                  </a:lnTo>
                  <a:lnTo>
                    <a:pt x="1356" y="85"/>
                  </a:lnTo>
                  <a:lnTo>
                    <a:pt x="1354" y="93"/>
                  </a:lnTo>
                  <a:lnTo>
                    <a:pt x="1354" y="100"/>
                  </a:lnTo>
                  <a:lnTo>
                    <a:pt x="1352" y="109"/>
                  </a:lnTo>
                  <a:lnTo>
                    <a:pt x="1350" y="116"/>
                  </a:lnTo>
                  <a:lnTo>
                    <a:pt x="1349" y="124"/>
                  </a:lnTo>
                  <a:lnTo>
                    <a:pt x="1347" y="130"/>
                  </a:lnTo>
                  <a:lnTo>
                    <a:pt x="1344" y="137"/>
                  </a:lnTo>
                  <a:lnTo>
                    <a:pt x="1342" y="142"/>
                  </a:lnTo>
                  <a:lnTo>
                    <a:pt x="1339" y="146"/>
                  </a:lnTo>
                  <a:lnTo>
                    <a:pt x="1336" y="147"/>
                  </a:lnTo>
                  <a:lnTo>
                    <a:pt x="1334" y="148"/>
                  </a:lnTo>
                  <a:lnTo>
                    <a:pt x="1332" y="148"/>
                  </a:lnTo>
                  <a:lnTo>
                    <a:pt x="1330" y="149"/>
                  </a:lnTo>
                  <a:lnTo>
                    <a:pt x="1328" y="149"/>
                  </a:lnTo>
                  <a:lnTo>
                    <a:pt x="1326" y="151"/>
                  </a:lnTo>
                  <a:lnTo>
                    <a:pt x="1325" y="151"/>
                  </a:lnTo>
                  <a:lnTo>
                    <a:pt x="1323" y="151"/>
                  </a:lnTo>
                  <a:lnTo>
                    <a:pt x="1321" y="151"/>
                  </a:lnTo>
                  <a:lnTo>
                    <a:pt x="1319" y="153"/>
                  </a:lnTo>
                  <a:lnTo>
                    <a:pt x="1317" y="153"/>
                  </a:lnTo>
                  <a:lnTo>
                    <a:pt x="1315" y="153"/>
                  </a:lnTo>
                  <a:lnTo>
                    <a:pt x="1313" y="153"/>
                  </a:lnTo>
                  <a:lnTo>
                    <a:pt x="1312" y="153"/>
                  </a:lnTo>
                  <a:lnTo>
                    <a:pt x="1310" y="153"/>
                  </a:lnTo>
                  <a:lnTo>
                    <a:pt x="1308" y="153"/>
                  </a:lnTo>
                  <a:lnTo>
                    <a:pt x="1307" y="153"/>
                  </a:lnTo>
                  <a:lnTo>
                    <a:pt x="1304" y="154"/>
                  </a:lnTo>
                  <a:lnTo>
                    <a:pt x="1301" y="154"/>
                  </a:lnTo>
                  <a:lnTo>
                    <a:pt x="1298" y="156"/>
                  </a:lnTo>
                  <a:lnTo>
                    <a:pt x="1295" y="156"/>
                  </a:lnTo>
                  <a:lnTo>
                    <a:pt x="1290" y="158"/>
                  </a:lnTo>
                  <a:lnTo>
                    <a:pt x="1286" y="158"/>
                  </a:lnTo>
                  <a:lnTo>
                    <a:pt x="1283" y="159"/>
                  </a:lnTo>
                  <a:lnTo>
                    <a:pt x="1280" y="159"/>
                  </a:lnTo>
                  <a:lnTo>
                    <a:pt x="1274" y="161"/>
                  </a:lnTo>
                  <a:lnTo>
                    <a:pt x="1270" y="162"/>
                  </a:lnTo>
                  <a:lnTo>
                    <a:pt x="1267" y="163"/>
                  </a:lnTo>
                  <a:lnTo>
                    <a:pt x="1264" y="163"/>
                  </a:lnTo>
                  <a:lnTo>
                    <a:pt x="1260" y="165"/>
                  </a:lnTo>
                  <a:lnTo>
                    <a:pt x="1257" y="165"/>
                  </a:lnTo>
                  <a:lnTo>
                    <a:pt x="1255" y="165"/>
                  </a:lnTo>
                  <a:lnTo>
                    <a:pt x="1254" y="165"/>
                  </a:lnTo>
                  <a:lnTo>
                    <a:pt x="1248" y="167"/>
                  </a:lnTo>
                  <a:lnTo>
                    <a:pt x="1243" y="169"/>
                  </a:lnTo>
                  <a:lnTo>
                    <a:pt x="1237" y="170"/>
                  </a:lnTo>
                  <a:lnTo>
                    <a:pt x="1232" y="172"/>
                  </a:lnTo>
                  <a:lnTo>
                    <a:pt x="1225" y="174"/>
                  </a:lnTo>
                  <a:lnTo>
                    <a:pt x="1219" y="175"/>
                  </a:lnTo>
                  <a:lnTo>
                    <a:pt x="1213" y="177"/>
                  </a:lnTo>
                  <a:lnTo>
                    <a:pt x="1207" y="178"/>
                  </a:lnTo>
                  <a:lnTo>
                    <a:pt x="1200" y="180"/>
                  </a:lnTo>
                  <a:lnTo>
                    <a:pt x="1195" y="182"/>
                  </a:lnTo>
                  <a:lnTo>
                    <a:pt x="1188" y="183"/>
                  </a:lnTo>
                  <a:lnTo>
                    <a:pt x="1183" y="185"/>
                  </a:lnTo>
                  <a:lnTo>
                    <a:pt x="1177" y="186"/>
                  </a:lnTo>
                  <a:lnTo>
                    <a:pt x="1172" y="187"/>
                  </a:lnTo>
                  <a:lnTo>
                    <a:pt x="1166" y="188"/>
                  </a:lnTo>
                  <a:lnTo>
                    <a:pt x="1162" y="188"/>
                  </a:lnTo>
                  <a:lnTo>
                    <a:pt x="1155" y="188"/>
                  </a:lnTo>
                  <a:lnTo>
                    <a:pt x="1149" y="188"/>
                  </a:lnTo>
                  <a:lnTo>
                    <a:pt x="1141" y="188"/>
                  </a:lnTo>
                  <a:lnTo>
                    <a:pt x="1134" y="188"/>
                  </a:lnTo>
                  <a:lnTo>
                    <a:pt x="1125" y="188"/>
                  </a:lnTo>
                  <a:lnTo>
                    <a:pt x="1116" y="186"/>
                  </a:lnTo>
                  <a:lnTo>
                    <a:pt x="1108" y="184"/>
                  </a:lnTo>
                  <a:lnTo>
                    <a:pt x="1100" y="182"/>
                  </a:lnTo>
                  <a:lnTo>
                    <a:pt x="1091" y="181"/>
                  </a:lnTo>
                  <a:lnTo>
                    <a:pt x="1082" y="179"/>
                  </a:lnTo>
                  <a:lnTo>
                    <a:pt x="1075" y="177"/>
                  </a:lnTo>
                  <a:lnTo>
                    <a:pt x="1068" y="174"/>
                  </a:lnTo>
                  <a:lnTo>
                    <a:pt x="1061" y="172"/>
                  </a:lnTo>
                  <a:lnTo>
                    <a:pt x="1055" y="169"/>
                  </a:lnTo>
                  <a:lnTo>
                    <a:pt x="1049" y="165"/>
                  </a:lnTo>
                  <a:lnTo>
                    <a:pt x="1046" y="162"/>
                  </a:lnTo>
                  <a:lnTo>
                    <a:pt x="1042" y="160"/>
                  </a:lnTo>
                  <a:lnTo>
                    <a:pt x="1041" y="156"/>
                  </a:lnTo>
                  <a:lnTo>
                    <a:pt x="1039" y="152"/>
                  </a:lnTo>
                  <a:lnTo>
                    <a:pt x="1038" y="147"/>
                  </a:lnTo>
                  <a:lnTo>
                    <a:pt x="1037" y="142"/>
                  </a:lnTo>
                  <a:lnTo>
                    <a:pt x="1037" y="137"/>
                  </a:lnTo>
                  <a:lnTo>
                    <a:pt x="1037" y="131"/>
                  </a:lnTo>
                  <a:lnTo>
                    <a:pt x="1039" y="125"/>
                  </a:lnTo>
                  <a:lnTo>
                    <a:pt x="1039" y="119"/>
                  </a:lnTo>
                  <a:lnTo>
                    <a:pt x="1041" y="113"/>
                  </a:lnTo>
                  <a:lnTo>
                    <a:pt x="1041" y="108"/>
                  </a:lnTo>
                  <a:lnTo>
                    <a:pt x="1043" y="101"/>
                  </a:lnTo>
                  <a:lnTo>
                    <a:pt x="1043" y="97"/>
                  </a:lnTo>
                  <a:lnTo>
                    <a:pt x="1045" y="92"/>
                  </a:lnTo>
                  <a:lnTo>
                    <a:pt x="1045" y="87"/>
                  </a:lnTo>
                  <a:lnTo>
                    <a:pt x="1046" y="82"/>
                  </a:lnTo>
                  <a:lnTo>
                    <a:pt x="1046" y="81"/>
                  </a:lnTo>
                  <a:lnTo>
                    <a:pt x="1046" y="77"/>
                  </a:lnTo>
                  <a:lnTo>
                    <a:pt x="1046" y="74"/>
                  </a:lnTo>
                  <a:lnTo>
                    <a:pt x="1046" y="69"/>
                  </a:lnTo>
                  <a:lnTo>
                    <a:pt x="1046" y="65"/>
                  </a:lnTo>
                  <a:lnTo>
                    <a:pt x="1046" y="60"/>
                  </a:lnTo>
                  <a:lnTo>
                    <a:pt x="1046" y="55"/>
                  </a:lnTo>
                  <a:lnTo>
                    <a:pt x="1046" y="50"/>
                  </a:lnTo>
                  <a:lnTo>
                    <a:pt x="1046" y="46"/>
                  </a:lnTo>
                  <a:lnTo>
                    <a:pt x="1046" y="42"/>
                  </a:lnTo>
                  <a:lnTo>
                    <a:pt x="1046" y="38"/>
                  </a:lnTo>
                  <a:lnTo>
                    <a:pt x="1046" y="34"/>
                  </a:lnTo>
                  <a:lnTo>
                    <a:pt x="1046" y="32"/>
                  </a:lnTo>
                  <a:lnTo>
                    <a:pt x="1046" y="29"/>
                  </a:lnTo>
                  <a:lnTo>
                    <a:pt x="1046" y="28"/>
                  </a:lnTo>
                  <a:lnTo>
                    <a:pt x="1046" y="27"/>
                  </a:lnTo>
                  <a:lnTo>
                    <a:pt x="1044" y="28"/>
                  </a:lnTo>
                  <a:lnTo>
                    <a:pt x="1044" y="29"/>
                  </a:lnTo>
                  <a:lnTo>
                    <a:pt x="1043" y="32"/>
                  </a:lnTo>
                  <a:lnTo>
                    <a:pt x="1043" y="34"/>
                  </a:lnTo>
                  <a:lnTo>
                    <a:pt x="1042" y="38"/>
                  </a:lnTo>
                  <a:lnTo>
                    <a:pt x="1042" y="42"/>
                  </a:lnTo>
                  <a:lnTo>
                    <a:pt x="1042" y="45"/>
                  </a:lnTo>
                  <a:lnTo>
                    <a:pt x="1042" y="49"/>
                  </a:lnTo>
                  <a:lnTo>
                    <a:pt x="1041" y="53"/>
                  </a:lnTo>
                  <a:lnTo>
                    <a:pt x="1041" y="57"/>
                  </a:lnTo>
                  <a:lnTo>
                    <a:pt x="1039" y="61"/>
                  </a:lnTo>
                  <a:lnTo>
                    <a:pt x="1039" y="63"/>
                  </a:lnTo>
                  <a:lnTo>
                    <a:pt x="1037" y="67"/>
                  </a:lnTo>
                  <a:lnTo>
                    <a:pt x="1036" y="69"/>
                  </a:lnTo>
                  <a:lnTo>
                    <a:pt x="1034" y="70"/>
                  </a:lnTo>
                  <a:lnTo>
                    <a:pt x="1033" y="70"/>
                  </a:lnTo>
                  <a:lnTo>
                    <a:pt x="1030" y="70"/>
                  </a:lnTo>
                  <a:lnTo>
                    <a:pt x="1028" y="69"/>
                  </a:lnTo>
                  <a:lnTo>
                    <a:pt x="1026" y="68"/>
                  </a:lnTo>
                  <a:lnTo>
                    <a:pt x="1025" y="65"/>
                  </a:lnTo>
                  <a:lnTo>
                    <a:pt x="1021" y="63"/>
                  </a:lnTo>
                  <a:lnTo>
                    <a:pt x="1019" y="59"/>
                  </a:lnTo>
                  <a:lnTo>
                    <a:pt x="1016" y="56"/>
                  </a:lnTo>
                  <a:lnTo>
                    <a:pt x="1014" y="52"/>
                  </a:lnTo>
                  <a:lnTo>
                    <a:pt x="1011" y="50"/>
                  </a:lnTo>
                  <a:lnTo>
                    <a:pt x="1009" y="47"/>
                  </a:lnTo>
                  <a:lnTo>
                    <a:pt x="1007" y="44"/>
                  </a:lnTo>
                  <a:lnTo>
                    <a:pt x="1005" y="41"/>
                  </a:lnTo>
                  <a:lnTo>
                    <a:pt x="1003" y="39"/>
                  </a:lnTo>
                  <a:lnTo>
                    <a:pt x="1001" y="37"/>
                  </a:lnTo>
                  <a:lnTo>
                    <a:pt x="999" y="36"/>
                  </a:lnTo>
                  <a:lnTo>
                    <a:pt x="999" y="35"/>
                  </a:lnTo>
                  <a:lnTo>
                    <a:pt x="997" y="37"/>
                  </a:lnTo>
                  <a:lnTo>
                    <a:pt x="996" y="40"/>
                  </a:lnTo>
                  <a:lnTo>
                    <a:pt x="995" y="45"/>
                  </a:lnTo>
                  <a:lnTo>
                    <a:pt x="995" y="51"/>
                  </a:lnTo>
                  <a:lnTo>
                    <a:pt x="993" y="59"/>
                  </a:lnTo>
                  <a:lnTo>
                    <a:pt x="993" y="67"/>
                  </a:lnTo>
                  <a:lnTo>
                    <a:pt x="991" y="76"/>
                  </a:lnTo>
                  <a:lnTo>
                    <a:pt x="991" y="85"/>
                  </a:lnTo>
                  <a:lnTo>
                    <a:pt x="989" y="95"/>
                  </a:lnTo>
                  <a:lnTo>
                    <a:pt x="988" y="104"/>
                  </a:lnTo>
                  <a:lnTo>
                    <a:pt x="986" y="113"/>
                  </a:lnTo>
                  <a:lnTo>
                    <a:pt x="986" y="121"/>
                  </a:lnTo>
                  <a:lnTo>
                    <a:pt x="984" y="129"/>
                  </a:lnTo>
                  <a:lnTo>
                    <a:pt x="983" y="135"/>
                  </a:lnTo>
                  <a:lnTo>
                    <a:pt x="981" y="140"/>
                  </a:lnTo>
                  <a:lnTo>
                    <a:pt x="980" y="143"/>
                  </a:lnTo>
                  <a:lnTo>
                    <a:pt x="975" y="146"/>
                  </a:lnTo>
                  <a:lnTo>
                    <a:pt x="972" y="149"/>
                  </a:lnTo>
                  <a:lnTo>
                    <a:pt x="967" y="153"/>
                  </a:lnTo>
                  <a:lnTo>
                    <a:pt x="963" y="154"/>
                  </a:lnTo>
                  <a:lnTo>
                    <a:pt x="958" y="157"/>
                  </a:lnTo>
                  <a:lnTo>
                    <a:pt x="953" y="159"/>
                  </a:lnTo>
                  <a:lnTo>
                    <a:pt x="948" y="161"/>
                  </a:lnTo>
                  <a:lnTo>
                    <a:pt x="944" y="162"/>
                  </a:lnTo>
                  <a:lnTo>
                    <a:pt x="939" y="164"/>
                  </a:lnTo>
                  <a:lnTo>
                    <a:pt x="933" y="166"/>
                  </a:lnTo>
                  <a:lnTo>
                    <a:pt x="928" y="167"/>
                  </a:lnTo>
                  <a:lnTo>
                    <a:pt x="923" y="167"/>
                  </a:lnTo>
                  <a:lnTo>
                    <a:pt x="918" y="169"/>
                  </a:lnTo>
                  <a:lnTo>
                    <a:pt x="913" y="169"/>
                  </a:lnTo>
                  <a:lnTo>
                    <a:pt x="908" y="169"/>
                  </a:lnTo>
                  <a:lnTo>
                    <a:pt x="905" y="169"/>
                  </a:lnTo>
                  <a:lnTo>
                    <a:pt x="898" y="170"/>
                  </a:lnTo>
                  <a:lnTo>
                    <a:pt x="891" y="169"/>
                  </a:lnTo>
                  <a:lnTo>
                    <a:pt x="883" y="169"/>
                  </a:lnTo>
                  <a:lnTo>
                    <a:pt x="876" y="167"/>
                  </a:lnTo>
                  <a:lnTo>
                    <a:pt x="867" y="165"/>
                  </a:lnTo>
                  <a:lnTo>
                    <a:pt x="858" y="163"/>
                  </a:lnTo>
                  <a:lnTo>
                    <a:pt x="850" y="162"/>
                  </a:lnTo>
                  <a:lnTo>
                    <a:pt x="842" y="159"/>
                  </a:lnTo>
                  <a:lnTo>
                    <a:pt x="833" y="157"/>
                  </a:lnTo>
                  <a:lnTo>
                    <a:pt x="824" y="155"/>
                  </a:lnTo>
                  <a:lnTo>
                    <a:pt x="815" y="153"/>
                  </a:lnTo>
                  <a:lnTo>
                    <a:pt x="807" y="151"/>
                  </a:lnTo>
                  <a:lnTo>
                    <a:pt x="800" y="150"/>
                  </a:lnTo>
                  <a:lnTo>
                    <a:pt x="792" y="148"/>
                  </a:lnTo>
                  <a:lnTo>
                    <a:pt x="785" y="148"/>
                  </a:lnTo>
                  <a:lnTo>
                    <a:pt x="780" y="147"/>
                  </a:lnTo>
                  <a:lnTo>
                    <a:pt x="778" y="148"/>
                  </a:lnTo>
                  <a:lnTo>
                    <a:pt x="776" y="148"/>
                  </a:lnTo>
                  <a:lnTo>
                    <a:pt x="774" y="148"/>
                  </a:lnTo>
                  <a:lnTo>
                    <a:pt x="773" y="148"/>
                  </a:lnTo>
                  <a:lnTo>
                    <a:pt x="771" y="148"/>
                  </a:lnTo>
                  <a:lnTo>
                    <a:pt x="769" y="148"/>
                  </a:lnTo>
                  <a:lnTo>
                    <a:pt x="768" y="148"/>
                  </a:lnTo>
                  <a:lnTo>
                    <a:pt x="766" y="148"/>
                  </a:lnTo>
                  <a:lnTo>
                    <a:pt x="764" y="148"/>
                  </a:lnTo>
                  <a:lnTo>
                    <a:pt x="762" y="148"/>
                  </a:lnTo>
                  <a:lnTo>
                    <a:pt x="760" y="148"/>
                  </a:lnTo>
                  <a:lnTo>
                    <a:pt x="758" y="148"/>
                  </a:lnTo>
                  <a:lnTo>
                    <a:pt x="757" y="148"/>
                  </a:lnTo>
                  <a:lnTo>
                    <a:pt x="756" y="148"/>
                  </a:lnTo>
                  <a:lnTo>
                    <a:pt x="755" y="148"/>
                  </a:lnTo>
                  <a:lnTo>
                    <a:pt x="755" y="147"/>
                  </a:lnTo>
                  <a:lnTo>
                    <a:pt x="753" y="145"/>
                  </a:lnTo>
                  <a:lnTo>
                    <a:pt x="751" y="140"/>
                  </a:lnTo>
                  <a:lnTo>
                    <a:pt x="750" y="135"/>
                  </a:lnTo>
                  <a:lnTo>
                    <a:pt x="750" y="128"/>
                  </a:lnTo>
                  <a:lnTo>
                    <a:pt x="750" y="121"/>
                  </a:lnTo>
                  <a:lnTo>
                    <a:pt x="750" y="112"/>
                  </a:lnTo>
                  <a:lnTo>
                    <a:pt x="750" y="103"/>
                  </a:lnTo>
                  <a:lnTo>
                    <a:pt x="750" y="93"/>
                  </a:lnTo>
                  <a:lnTo>
                    <a:pt x="749" y="84"/>
                  </a:lnTo>
                  <a:lnTo>
                    <a:pt x="749" y="75"/>
                  </a:lnTo>
                  <a:lnTo>
                    <a:pt x="749" y="66"/>
                  </a:lnTo>
                  <a:lnTo>
                    <a:pt x="749" y="58"/>
                  </a:lnTo>
                  <a:lnTo>
                    <a:pt x="748" y="52"/>
                  </a:lnTo>
                  <a:lnTo>
                    <a:pt x="748" y="46"/>
                  </a:lnTo>
                  <a:lnTo>
                    <a:pt x="747" y="42"/>
                  </a:lnTo>
                  <a:lnTo>
                    <a:pt x="746" y="38"/>
                  </a:lnTo>
                  <a:lnTo>
                    <a:pt x="744" y="39"/>
                  </a:lnTo>
                  <a:lnTo>
                    <a:pt x="742" y="41"/>
                  </a:lnTo>
                  <a:lnTo>
                    <a:pt x="741" y="46"/>
                  </a:lnTo>
                  <a:lnTo>
                    <a:pt x="739" y="50"/>
                  </a:lnTo>
                  <a:lnTo>
                    <a:pt x="735" y="58"/>
                  </a:lnTo>
                  <a:lnTo>
                    <a:pt x="734" y="65"/>
                  </a:lnTo>
                  <a:lnTo>
                    <a:pt x="731" y="74"/>
                  </a:lnTo>
                  <a:lnTo>
                    <a:pt x="729" y="82"/>
                  </a:lnTo>
                  <a:lnTo>
                    <a:pt x="726" y="91"/>
                  </a:lnTo>
                  <a:lnTo>
                    <a:pt x="724" y="100"/>
                  </a:lnTo>
                  <a:lnTo>
                    <a:pt x="721" y="108"/>
                  </a:lnTo>
                  <a:lnTo>
                    <a:pt x="719" y="115"/>
                  </a:lnTo>
                  <a:lnTo>
                    <a:pt x="718" y="121"/>
                  </a:lnTo>
                  <a:lnTo>
                    <a:pt x="716" y="126"/>
                  </a:lnTo>
                  <a:lnTo>
                    <a:pt x="714" y="128"/>
                  </a:lnTo>
                  <a:lnTo>
                    <a:pt x="713" y="128"/>
                  </a:lnTo>
                  <a:lnTo>
                    <a:pt x="709" y="128"/>
                  </a:lnTo>
                  <a:lnTo>
                    <a:pt x="705" y="124"/>
                  </a:lnTo>
                  <a:lnTo>
                    <a:pt x="702" y="119"/>
                  </a:lnTo>
                  <a:lnTo>
                    <a:pt x="700" y="112"/>
                  </a:lnTo>
                  <a:lnTo>
                    <a:pt x="697" y="105"/>
                  </a:lnTo>
                  <a:lnTo>
                    <a:pt x="694" y="96"/>
                  </a:lnTo>
                  <a:lnTo>
                    <a:pt x="691" y="87"/>
                  </a:lnTo>
                  <a:lnTo>
                    <a:pt x="689" y="77"/>
                  </a:lnTo>
                  <a:lnTo>
                    <a:pt x="685" y="69"/>
                  </a:lnTo>
                  <a:lnTo>
                    <a:pt x="683" y="60"/>
                  </a:lnTo>
                  <a:lnTo>
                    <a:pt x="680" y="52"/>
                  </a:lnTo>
                  <a:lnTo>
                    <a:pt x="678" y="44"/>
                  </a:lnTo>
                  <a:lnTo>
                    <a:pt x="674" y="39"/>
                  </a:lnTo>
                  <a:lnTo>
                    <a:pt x="672" y="34"/>
                  </a:lnTo>
                  <a:lnTo>
                    <a:pt x="669" y="32"/>
                  </a:lnTo>
                  <a:lnTo>
                    <a:pt x="668" y="31"/>
                  </a:lnTo>
                  <a:lnTo>
                    <a:pt x="665" y="34"/>
                  </a:lnTo>
                  <a:lnTo>
                    <a:pt x="663" y="37"/>
                  </a:lnTo>
                  <a:lnTo>
                    <a:pt x="661" y="42"/>
                  </a:lnTo>
                  <a:lnTo>
                    <a:pt x="660" y="47"/>
                  </a:lnTo>
                  <a:lnTo>
                    <a:pt x="658" y="55"/>
                  </a:lnTo>
                  <a:lnTo>
                    <a:pt x="658" y="62"/>
                  </a:lnTo>
                  <a:lnTo>
                    <a:pt x="656" y="69"/>
                  </a:lnTo>
                  <a:lnTo>
                    <a:pt x="656" y="77"/>
                  </a:lnTo>
                  <a:lnTo>
                    <a:pt x="654" y="85"/>
                  </a:lnTo>
                  <a:lnTo>
                    <a:pt x="654" y="93"/>
                  </a:lnTo>
                  <a:lnTo>
                    <a:pt x="653" y="100"/>
                  </a:lnTo>
                  <a:lnTo>
                    <a:pt x="653" y="106"/>
                  </a:lnTo>
                  <a:lnTo>
                    <a:pt x="651" y="112"/>
                  </a:lnTo>
                  <a:lnTo>
                    <a:pt x="650" y="117"/>
                  </a:lnTo>
                  <a:lnTo>
                    <a:pt x="648" y="121"/>
                  </a:lnTo>
                  <a:lnTo>
                    <a:pt x="647" y="122"/>
                  </a:lnTo>
                  <a:lnTo>
                    <a:pt x="643" y="124"/>
                  </a:lnTo>
                  <a:lnTo>
                    <a:pt x="639" y="126"/>
                  </a:lnTo>
                  <a:lnTo>
                    <a:pt x="634" y="126"/>
                  </a:lnTo>
                  <a:lnTo>
                    <a:pt x="631" y="126"/>
                  </a:lnTo>
                  <a:lnTo>
                    <a:pt x="625" y="126"/>
                  </a:lnTo>
                  <a:lnTo>
                    <a:pt x="620" y="126"/>
                  </a:lnTo>
                  <a:lnTo>
                    <a:pt x="615" y="125"/>
                  </a:lnTo>
                  <a:lnTo>
                    <a:pt x="610" y="123"/>
                  </a:lnTo>
                  <a:lnTo>
                    <a:pt x="604" y="123"/>
                  </a:lnTo>
                  <a:lnTo>
                    <a:pt x="599" y="121"/>
                  </a:lnTo>
                  <a:lnTo>
                    <a:pt x="594" y="121"/>
                  </a:lnTo>
                  <a:lnTo>
                    <a:pt x="589" y="119"/>
                  </a:lnTo>
                  <a:lnTo>
                    <a:pt x="584" y="119"/>
                  </a:lnTo>
                  <a:lnTo>
                    <a:pt x="580" y="117"/>
                  </a:lnTo>
                  <a:lnTo>
                    <a:pt x="575" y="117"/>
                  </a:lnTo>
                  <a:lnTo>
                    <a:pt x="572" y="115"/>
                  </a:lnTo>
                  <a:lnTo>
                    <a:pt x="569" y="115"/>
                  </a:lnTo>
                  <a:lnTo>
                    <a:pt x="566" y="115"/>
                  </a:lnTo>
                  <a:lnTo>
                    <a:pt x="562" y="115"/>
                  </a:lnTo>
                  <a:lnTo>
                    <a:pt x="560" y="115"/>
                  </a:lnTo>
                  <a:lnTo>
                    <a:pt x="556" y="115"/>
                  </a:lnTo>
                  <a:lnTo>
                    <a:pt x="552" y="115"/>
                  </a:lnTo>
                  <a:lnTo>
                    <a:pt x="549" y="115"/>
                  </a:lnTo>
                  <a:lnTo>
                    <a:pt x="545" y="114"/>
                  </a:lnTo>
                  <a:lnTo>
                    <a:pt x="542" y="114"/>
                  </a:lnTo>
                  <a:lnTo>
                    <a:pt x="538" y="113"/>
                  </a:lnTo>
                  <a:lnTo>
                    <a:pt x="534" y="113"/>
                  </a:lnTo>
                  <a:lnTo>
                    <a:pt x="531" y="112"/>
                  </a:lnTo>
                  <a:lnTo>
                    <a:pt x="528" y="112"/>
                  </a:lnTo>
                  <a:lnTo>
                    <a:pt x="526" y="110"/>
                  </a:lnTo>
                  <a:lnTo>
                    <a:pt x="523" y="108"/>
                  </a:lnTo>
                  <a:lnTo>
                    <a:pt x="522" y="106"/>
                  </a:lnTo>
                  <a:lnTo>
                    <a:pt x="520" y="105"/>
                  </a:lnTo>
                  <a:lnTo>
                    <a:pt x="519" y="102"/>
                  </a:lnTo>
                  <a:lnTo>
                    <a:pt x="519" y="100"/>
                  </a:lnTo>
                  <a:lnTo>
                    <a:pt x="519" y="96"/>
                  </a:lnTo>
                  <a:lnTo>
                    <a:pt x="519" y="93"/>
                  </a:lnTo>
                  <a:lnTo>
                    <a:pt x="521" y="90"/>
                  </a:lnTo>
                  <a:lnTo>
                    <a:pt x="521" y="86"/>
                  </a:lnTo>
                  <a:lnTo>
                    <a:pt x="522" y="81"/>
                  </a:lnTo>
                  <a:lnTo>
                    <a:pt x="522" y="78"/>
                  </a:lnTo>
                  <a:lnTo>
                    <a:pt x="523" y="75"/>
                  </a:lnTo>
                  <a:lnTo>
                    <a:pt x="523" y="71"/>
                  </a:lnTo>
                  <a:lnTo>
                    <a:pt x="524" y="68"/>
                  </a:lnTo>
                  <a:lnTo>
                    <a:pt x="524" y="66"/>
                  </a:lnTo>
                  <a:lnTo>
                    <a:pt x="524" y="62"/>
                  </a:lnTo>
                  <a:lnTo>
                    <a:pt x="522" y="61"/>
                  </a:lnTo>
                  <a:lnTo>
                    <a:pt x="522" y="58"/>
                  </a:lnTo>
                  <a:lnTo>
                    <a:pt x="518" y="59"/>
                  </a:lnTo>
                  <a:lnTo>
                    <a:pt x="516" y="59"/>
                  </a:lnTo>
                  <a:lnTo>
                    <a:pt x="512" y="62"/>
                  </a:lnTo>
                  <a:lnTo>
                    <a:pt x="510" y="63"/>
                  </a:lnTo>
                  <a:lnTo>
                    <a:pt x="506" y="67"/>
                  </a:lnTo>
                  <a:lnTo>
                    <a:pt x="503" y="71"/>
                  </a:lnTo>
                  <a:lnTo>
                    <a:pt x="499" y="75"/>
                  </a:lnTo>
                  <a:lnTo>
                    <a:pt x="496" y="78"/>
                  </a:lnTo>
                  <a:lnTo>
                    <a:pt x="491" y="84"/>
                  </a:lnTo>
                  <a:lnTo>
                    <a:pt x="487" y="87"/>
                  </a:lnTo>
                  <a:lnTo>
                    <a:pt x="484" y="92"/>
                  </a:lnTo>
                  <a:lnTo>
                    <a:pt x="480" y="94"/>
                  </a:lnTo>
                  <a:lnTo>
                    <a:pt x="477" y="98"/>
                  </a:lnTo>
                  <a:lnTo>
                    <a:pt x="473" y="100"/>
                  </a:lnTo>
                  <a:lnTo>
                    <a:pt x="470" y="101"/>
                  </a:lnTo>
                  <a:lnTo>
                    <a:pt x="468" y="101"/>
                  </a:lnTo>
                  <a:lnTo>
                    <a:pt x="463" y="101"/>
                  </a:lnTo>
                  <a:lnTo>
                    <a:pt x="460" y="100"/>
                  </a:lnTo>
                  <a:lnTo>
                    <a:pt x="456" y="98"/>
                  </a:lnTo>
                  <a:lnTo>
                    <a:pt x="452" y="94"/>
                  </a:lnTo>
                  <a:lnTo>
                    <a:pt x="447" y="91"/>
                  </a:lnTo>
                  <a:lnTo>
                    <a:pt x="443" y="87"/>
                  </a:lnTo>
                  <a:lnTo>
                    <a:pt x="440" y="82"/>
                  </a:lnTo>
                  <a:lnTo>
                    <a:pt x="436" y="77"/>
                  </a:lnTo>
                  <a:lnTo>
                    <a:pt x="431" y="74"/>
                  </a:lnTo>
                  <a:lnTo>
                    <a:pt x="427" y="68"/>
                  </a:lnTo>
                  <a:lnTo>
                    <a:pt x="423" y="65"/>
                  </a:lnTo>
                  <a:lnTo>
                    <a:pt x="420" y="60"/>
                  </a:lnTo>
                  <a:lnTo>
                    <a:pt x="415" y="57"/>
                  </a:lnTo>
                  <a:lnTo>
                    <a:pt x="412" y="54"/>
                  </a:lnTo>
                  <a:lnTo>
                    <a:pt x="408" y="52"/>
                  </a:lnTo>
                  <a:lnTo>
                    <a:pt x="405" y="50"/>
                  </a:lnTo>
                  <a:lnTo>
                    <a:pt x="400" y="51"/>
                  </a:lnTo>
                  <a:lnTo>
                    <a:pt x="396" y="51"/>
                  </a:lnTo>
                  <a:lnTo>
                    <a:pt x="391" y="53"/>
                  </a:lnTo>
                  <a:lnTo>
                    <a:pt x="385" y="53"/>
                  </a:lnTo>
                  <a:lnTo>
                    <a:pt x="378" y="55"/>
                  </a:lnTo>
                  <a:lnTo>
                    <a:pt x="373" y="56"/>
                  </a:lnTo>
                  <a:lnTo>
                    <a:pt x="367" y="58"/>
                  </a:lnTo>
                  <a:lnTo>
                    <a:pt x="361" y="59"/>
                  </a:lnTo>
                  <a:lnTo>
                    <a:pt x="354" y="61"/>
                  </a:lnTo>
                  <a:lnTo>
                    <a:pt x="349" y="62"/>
                  </a:lnTo>
                  <a:lnTo>
                    <a:pt x="343" y="64"/>
                  </a:lnTo>
                  <a:lnTo>
                    <a:pt x="340" y="65"/>
                  </a:lnTo>
                  <a:lnTo>
                    <a:pt x="336" y="67"/>
                  </a:lnTo>
                  <a:lnTo>
                    <a:pt x="333" y="68"/>
                  </a:lnTo>
                  <a:lnTo>
                    <a:pt x="331" y="68"/>
                  </a:lnTo>
                  <a:lnTo>
                    <a:pt x="331" y="67"/>
                  </a:lnTo>
                  <a:lnTo>
                    <a:pt x="331" y="67"/>
                  </a:lnTo>
                  <a:lnTo>
                    <a:pt x="333" y="66"/>
                  </a:lnTo>
                  <a:lnTo>
                    <a:pt x="336" y="64"/>
                  </a:lnTo>
                  <a:lnTo>
                    <a:pt x="341" y="62"/>
                  </a:lnTo>
                  <a:lnTo>
                    <a:pt x="345" y="61"/>
                  </a:lnTo>
                  <a:lnTo>
                    <a:pt x="351" y="59"/>
                  </a:lnTo>
                  <a:lnTo>
                    <a:pt x="357" y="57"/>
                  </a:lnTo>
                  <a:lnTo>
                    <a:pt x="364" y="53"/>
                  </a:lnTo>
                  <a:lnTo>
                    <a:pt x="369" y="52"/>
                  </a:lnTo>
                  <a:lnTo>
                    <a:pt x="376" y="50"/>
                  </a:lnTo>
                  <a:lnTo>
                    <a:pt x="381" y="48"/>
                  </a:lnTo>
                  <a:lnTo>
                    <a:pt x="387" y="46"/>
                  </a:lnTo>
                  <a:lnTo>
                    <a:pt x="391" y="45"/>
                  </a:lnTo>
                  <a:lnTo>
                    <a:pt x="394" y="43"/>
                  </a:lnTo>
                  <a:lnTo>
                    <a:pt x="397" y="43"/>
                  </a:lnTo>
                  <a:lnTo>
                    <a:pt x="399" y="43"/>
                  </a:lnTo>
                  <a:lnTo>
                    <a:pt x="399" y="43"/>
                  </a:lnTo>
                </a:path>
              </a:pathLst>
            </a:custGeom>
            <a:solidFill>
              <a:srgbClr val="FFC0B6"/>
            </a:solidFill>
            <a:ln w="9525">
              <a:noFill/>
              <a:round/>
              <a:headEnd type="none" w="med" len="med"/>
              <a:tailEnd type="none" w="med" len="med"/>
            </a:ln>
            <a:effectLst/>
          </p:spPr>
          <p:txBody>
            <a:bodyPr/>
            <a:lstStyle/>
            <a:p>
              <a:endParaRPr lang="ja-JP" altLang="en-US"/>
            </a:p>
          </p:txBody>
        </p:sp>
        <p:sp>
          <p:nvSpPr>
            <p:cNvPr id="900382" name="Freeform 286"/>
            <p:cNvSpPr>
              <a:spLocks/>
            </p:cNvSpPr>
            <p:nvPr/>
          </p:nvSpPr>
          <p:spPr bwMode="auto">
            <a:xfrm flipH="1">
              <a:off x="1441" y="2899"/>
              <a:ext cx="1438" cy="602"/>
            </a:xfrm>
            <a:custGeom>
              <a:avLst/>
              <a:gdLst/>
              <a:ahLst/>
              <a:cxnLst>
                <a:cxn ang="0">
                  <a:pos x="105" y="579"/>
                </a:cxn>
                <a:cxn ang="0">
                  <a:pos x="351" y="579"/>
                </a:cxn>
                <a:cxn ang="0">
                  <a:pos x="633" y="390"/>
                </a:cxn>
                <a:cxn ang="0">
                  <a:pos x="637" y="221"/>
                </a:cxn>
                <a:cxn ang="0">
                  <a:pos x="637" y="220"/>
                </a:cxn>
                <a:cxn ang="0">
                  <a:pos x="637" y="219"/>
                </a:cxn>
                <a:cxn ang="0">
                  <a:pos x="637" y="217"/>
                </a:cxn>
                <a:cxn ang="0">
                  <a:pos x="637" y="215"/>
                </a:cxn>
                <a:cxn ang="0">
                  <a:pos x="638" y="215"/>
                </a:cxn>
                <a:cxn ang="0">
                  <a:pos x="639" y="212"/>
                </a:cxn>
                <a:cxn ang="0">
                  <a:pos x="639" y="211"/>
                </a:cxn>
                <a:cxn ang="0">
                  <a:pos x="639" y="209"/>
                </a:cxn>
                <a:cxn ang="0">
                  <a:pos x="639" y="209"/>
                </a:cxn>
                <a:cxn ang="0">
                  <a:pos x="639" y="207"/>
                </a:cxn>
                <a:cxn ang="0">
                  <a:pos x="640" y="205"/>
                </a:cxn>
                <a:cxn ang="0">
                  <a:pos x="641" y="204"/>
                </a:cxn>
                <a:cxn ang="0">
                  <a:pos x="641" y="203"/>
                </a:cxn>
                <a:cxn ang="0">
                  <a:pos x="643" y="202"/>
                </a:cxn>
                <a:cxn ang="0">
                  <a:pos x="644" y="201"/>
                </a:cxn>
                <a:cxn ang="0">
                  <a:pos x="651" y="202"/>
                </a:cxn>
                <a:cxn ang="0">
                  <a:pos x="743" y="275"/>
                </a:cxn>
                <a:cxn ang="0">
                  <a:pos x="877" y="170"/>
                </a:cxn>
                <a:cxn ang="0">
                  <a:pos x="890" y="287"/>
                </a:cxn>
                <a:cxn ang="0">
                  <a:pos x="1012" y="243"/>
                </a:cxn>
                <a:cxn ang="0">
                  <a:pos x="1081" y="373"/>
                </a:cxn>
                <a:cxn ang="0">
                  <a:pos x="1237" y="397"/>
                </a:cxn>
                <a:cxn ang="0">
                  <a:pos x="1379" y="388"/>
                </a:cxn>
                <a:cxn ang="0">
                  <a:pos x="1424" y="344"/>
                </a:cxn>
                <a:cxn ang="0">
                  <a:pos x="1434" y="293"/>
                </a:cxn>
                <a:cxn ang="0">
                  <a:pos x="1431" y="249"/>
                </a:cxn>
                <a:cxn ang="0">
                  <a:pos x="1424" y="250"/>
                </a:cxn>
                <a:cxn ang="0">
                  <a:pos x="1301" y="305"/>
                </a:cxn>
                <a:cxn ang="0">
                  <a:pos x="1217" y="273"/>
                </a:cxn>
                <a:cxn ang="0">
                  <a:pos x="1064" y="130"/>
                </a:cxn>
                <a:cxn ang="0">
                  <a:pos x="937" y="95"/>
                </a:cxn>
                <a:cxn ang="0">
                  <a:pos x="924" y="93"/>
                </a:cxn>
                <a:cxn ang="0">
                  <a:pos x="827" y="72"/>
                </a:cxn>
                <a:cxn ang="0">
                  <a:pos x="678" y="45"/>
                </a:cxn>
                <a:cxn ang="0">
                  <a:pos x="527" y="22"/>
                </a:cxn>
                <a:cxn ang="0">
                  <a:pos x="527" y="21"/>
                </a:cxn>
                <a:cxn ang="0">
                  <a:pos x="527" y="21"/>
                </a:cxn>
                <a:cxn ang="0">
                  <a:pos x="527" y="21"/>
                </a:cxn>
                <a:cxn ang="0">
                  <a:pos x="526" y="21"/>
                </a:cxn>
                <a:cxn ang="0">
                  <a:pos x="526" y="21"/>
                </a:cxn>
                <a:cxn ang="0">
                  <a:pos x="526" y="20"/>
                </a:cxn>
                <a:cxn ang="0">
                  <a:pos x="524" y="20"/>
                </a:cxn>
                <a:cxn ang="0">
                  <a:pos x="524" y="19"/>
                </a:cxn>
                <a:cxn ang="0">
                  <a:pos x="524" y="19"/>
                </a:cxn>
                <a:cxn ang="0">
                  <a:pos x="524" y="18"/>
                </a:cxn>
                <a:cxn ang="0">
                  <a:pos x="524" y="18"/>
                </a:cxn>
                <a:cxn ang="0">
                  <a:pos x="533" y="14"/>
                </a:cxn>
                <a:cxn ang="0">
                  <a:pos x="561" y="14"/>
                </a:cxn>
                <a:cxn ang="0">
                  <a:pos x="548" y="0"/>
                </a:cxn>
                <a:cxn ang="0">
                  <a:pos x="529" y="3"/>
                </a:cxn>
                <a:cxn ang="0">
                  <a:pos x="521" y="5"/>
                </a:cxn>
                <a:cxn ang="0">
                  <a:pos x="494" y="8"/>
                </a:cxn>
                <a:cxn ang="0">
                  <a:pos x="313" y="75"/>
                </a:cxn>
                <a:cxn ang="0">
                  <a:pos x="115" y="178"/>
                </a:cxn>
                <a:cxn ang="0">
                  <a:pos x="17" y="253"/>
                </a:cxn>
                <a:cxn ang="0">
                  <a:pos x="4" y="273"/>
                </a:cxn>
                <a:cxn ang="0">
                  <a:pos x="4" y="414"/>
                </a:cxn>
                <a:cxn ang="0">
                  <a:pos x="45" y="545"/>
                </a:cxn>
              </a:cxnLst>
              <a:rect l="0" t="0" r="r" b="b"/>
              <a:pathLst>
                <a:path w="1438" h="602">
                  <a:moveTo>
                    <a:pt x="45" y="545"/>
                  </a:moveTo>
                  <a:lnTo>
                    <a:pt x="105" y="579"/>
                  </a:lnTo>
                  <a:lnTo>
                    <a:pt x="201" y="601"/>
                  </a:lnTo>
                  <a:lnTo>
                    <a:pt x="351" y="579"/>
                  </a:lnTo>
                  <a:lnTo>
                    <a:pt x="470" y="519"/>
                  </a:lnTo>
                  <a:lnTo>
                    <a:pt x="633" y="390"/>
                  </a:lnTo>
                  <a:lnTo>
                    <a:pt x="676" y="287"/>
                  </a:lnTo>
                  <a:lnTo>
                    <a:pt x="637" y="221"/>
                  </a:lnTo>
                  <a:lnTo>
                    <a:pt x="637" y="220"/>
                  </a:lnTo>
                  <a:lnTo>
                    <a:pt x="637" y="220"/>
                  </a:lnTo>
                  <a:lnTo>
                    <a:pt x="637" y="220"/>
                  </a:lnTo>
                  <a:lnTo>
                    <a:pt x="637" y="219"/>
                  </a:lnTo>
                  <a:lnTo>
                    <a:pt x="637" y="218"/>
                  </a:lnTo>
                  <a:lnTo>
                    <a:pt x="637" y="217"/>
                  </a:lnTo>
                  <a:lnTo>
                    <a:pt x="637" y="217"/>
                  </a:lnTo>
                  <a:lnTo>
                    <a:pt x="637" y="215"/>
                  </a:lnTo>
                  <a:lnTo>
                    <a:pt x="638" y="215"/>
                  </a:lnTo>
                  <a:lnTo>
                    <a:pt x="638" y="215"/>
                  </a:lnTo>
                  <a:lnTo>
                    <a:pt x="638" y="213"/>
                  </a:lnTo>
                  <a:lnTo>
                    <a:pt x="639" y="212"/>
                  </a:lnTo>
                  <a:lnTo>
                    <a:pt x="639" y="212"/>
                  </a:lnTo>
                  <a:lnTo>
                    <a:pt x="639" y="211"/>
                  </a:lnTo>
                  <a:lnTo>
                    <a:pt x="639" y="210"/>
                  </a:lnTo>
                  <a:lnTo>
                    <a:pt x="639" y="209"/>
                  </a:lnTo>
                  <a:lnTo>
                    <a:pt x="639" y="209"/>
                  </a:lnTo>
                  <a:lnTo>
                    <a:pt x="639" y="209"/>
                  </a:lnTo>
                  <a:lnTo>
                    <a:pt x="639" y="207"/>
                  </a:lnTo>
                  <a:lnTo>
                    <a:pt x="639" y="207"/>
                  </a:lnTo>
                  <a:lnTo>
                    <a:pt x="640" y="206"/>
                  </a:lnTo>
                  <a:lnTo>
                    <a:pt x="640" y="205"/>
                  </a:lnTo>
                  <a:lnTo>
                    <a:pt x="640" y="205"/>
                  </a:lnTo>
                  <a:lnTo>
                    <a:pt x="641" y="204"/>
                  </a:lnTo>
                  <a:lnTo>
                    <a:pt x="641" y="203"/>
                  </a:lnTo>
                  <a:lnTo>
                    <a:pt x="641" y="203"/>
                  </a:lnTo>
                  <a:lnTo>
                    <a:pt x="641" y="202"/>
                  </a:lnTo>
                  <a:lnTo>
                    <a:pt x="643" y="202"/>
                  </a:lnTo>
                  <a:lnTo>
                    <a:pt x="643" y="201"/>
                  </a:lnTo>
                  <a:lnTo>
                    <a:pt x="644" y="201"/>
                  </a:lnTo>
                  <a:lnTo>
                    <a:pt x="646" y="201"/>
                  </a:lnTo>
                  <a:lnTo>
                    <a:pt x="651" y="202"/>
                  </a:lnTo>
                  <a:lnTo>
                    <a:pt x="688" y="225"/>
                  </a:lnTo>
                  <a:lnTo>
                    <a:pt x="743" y="275"/>
                  </a:lnTo>
                  <a:lnTo>
                    <a:pt x="833" y="281"/>
                  </a:lnTo>
                  <a:lnTo>
                    <a:pt x="877" y="170"/>
                  </a:lnTo>
                  <a:lnTo>
                    <a:pt x="901" y="209"/>
                  </a:lnTo>
                  <a:lnTo>
                    <a:pt x="890" y="287"/>
                  </a:lnTo>
                  <a:lnTo>
                    <a:pt x="958" y="328"/>
                  </a:lnTo>
                  <a:lnTo>
                    <a:pt x="1012" y="243"/>
                  </a:lnTo>
                  <a:lnTo>
                    <a:pt x="1012" y="300"/>
                  </a:lnTo>
                  <a:lnTo>
                    <a:pt x="1081" y="373"/>
                  </a:lnTo>
                  <a:lnTo>
                    <a:pt x="1169" y="390"/>
                  </a:lnTo>
                  <a:lnTo>
                    <a:pt x="1237" y="397"/>
                  </a:lnTo>
                  <a:lnTo>
                    <a:pt x="1299" y="400"/>
                  </a:lnTo>
                  <a:lnTo>
                    <a:pt x="1379" y="388"/>
                  </a:lnTo>
                  <a:lnTo>
                    <a:pt x="1422" y="345"/>
                  </a:lnTo>
                  <a:lnTo>
                    <a:pt x="1424" y="344"/>
                  </a:lnTo>
                  <a:lnTo>
                    <a:pt x="1434" y="295"/>
                  </a:lnTo>
                  <a:lnTo>
                    <a:pt x="1434" y="293"/>
                  </a:lnTo>
                  <a:lnTo>
                    <a:pt x="1437" y="257"/>
                  </a:lnTo>
                  <a:lnTo>
                    <a:pt x="1431" y="249"/>
                  </a:lnTo>
                  <a:lnTo>
                    <a:pt x="1430" y="248"/>
                  </a:lnTo>
                  <a:lnTo>
                    <a:pt x="1424" y="250"/>
                  </a:lnTo>
                  <a:lnTo>
                    <a:pt x="1407" y="260"/>
                  </a:lnTo>
                  <a:lnTo>
                    <a:pt x="1301" y="305"/>
                  </a:lnTo>
                  <a:lnTo>
                    <a:pt x="1277" y="300"/>
                  </a:lnTo>
                  <a:lnTo>
                    <a:pt x="1217" y="273"/>
                  </a:lnTo>
                  <a:lnTo>
                    <a:pt x="1200" y="210"/>
                  </a:lnTo>
                  <a:lnTo>
                    <a:pt x="1064" y="130"/>
                  </a:lnTo>
                  <a:lnTo>
                    <a:pt x="1006" y="114"/>
                  </a:lnTo>
                  <a:lnTo>
                    <a:pt x="937" y="95"/>
                  </a:lnTo>
                  <a:lnTo>
                    <a:pt x="934" y="95"/>
                  </a:lnTo>
                  <a:lnTo>
                    <a:pt x="924" y="93"/>
                  </a:lnTo>
                  <a:lnTo>
                    <a:pt x="919" y="93"/>
                  </a:lnTo>
                  <a:lnTo>
                    <a:pt x="827" y="72"/>
                  </a:lnTo>
                  <a:lnTo>
                    <a:pt x="735" y="50"/>
                  </a:lnTo>
                  <a:lnTo>
                    <a:pt x="678" y="45"/>
                  </a:lnTo>
                  <a:lnTo>
                    <a:pt x="527" y="22"/>
                  </a:lnTo>
                  <a:lnTo>
                    <a:pt x="527" y="22"/>
                  </a:lnTo>
                  <a:lnTo>
                    <a:pt x="527" y="21"/>
                  </a:lnTo>
                  <a:lnTo>
                    <a:pt x="527" y="21"/>
                  </a:lnTo>
                  <a:lnTo>
                    <a:pt x="527" y="21"/>
                  </a:lnTo>
                  <a:lnTo>
                    <a:pt x="527" y="21"/>
                  </a:lnTo>
                  <a:lnTo>
                    <a:pt x="527" y="21"/>
                  </a:lnTo>
                  <a:lnTo>
                    <a:pt x="527" y="21"/>
                  </a:lnTo>
                  <a:lnTo>
                    <a:pt x="527" y="21"/>
                  </a:lnTo>
                  <a:lnTo>
                    <a:pt x="526" y="21"/>
                  </a:lnTo>
                  <a:lnTo>
                    <a:pt x="526" y="21"/>
                  </a:lnTo>
                  <a:lnTo>
                    <a:pt x="526" y="21"/>
                  </a:lnTo>
                  <a:lnTo>
                    <a:pt x="526" y="21"/>
                  </a:lnTo>
                  <a:lnTo>
                    <a:pt x="526" y="20"/>
                  </a:lnTo>
                  <a:lnTo>
                    <a:pt x="526" y="20"/>
                  </a:lnTo>
                  <a:lnTo>
                    <a:pt x="524" y="20"/>
                  </a:lnTo>
                  <a:lnTo>
                    <a:pt x="524" y="19"/>
                  </a:lnTo>
                  <a:lnTo>
                    <a:pt x="524" y="19"/>
                  </a:lnTo>
                  <a:lnTo>
                    <a:pt x="524" y="19"/>
                  </a:lnTo>
                  <a:lnTo>
                    <a:pt x="524" y="19"/>
                  </a:lnTo>
                  <a:lnTo>
                    <a:pt x="524" y="18"/>
                  </a:lnTo>
                  <a:lnTo>
                    <a:pt x="524" y="18"/>
                  </a:lnTo>
                  <a:lnTo>
                    <a:pt x="524" y="18"/>
                  </a:lnTo>
                  <a:lnTo>
                    <a:pt x="524" y="18"/>
                  </a:lnTo>
                  <a:lnTo>
                    <a:pt x="524" y="18"/>
                  </a:lnTo>
                  <a:lnTo>
                    <a:pt x="533" y="14"/>
                  </a:lnTo>
                  <a:lnTo>
                    <a:pt x="539" y="13"/>
                  </a:lnTo>
                  <a:lnTo>
                    <a:pt x="561" y="14"/>
                  </a:lnTo>
                  <a:lnTo>
                    <a:pt x="564" y="14"/>
                  </a:lnTo>
                  <a:lnTo>
                    <a:pt x="548" y="0"/>
                  </a:lnTo>
                  <a:lnTo>
                    <a:pt x="543" y="2"/>
                  </a:lnTo>
                  <a:lnTo>
                    <a:pt x="529" y="3"/>
                  </a:lnTo>
                  <a:lnTo>
                    <a:pt x="524" y="4"/>
                  </a:lnTo>
                  <a:lnTo>
                    <a:pt x="521" y="5"/>
                  </a:lnTo>
                  <a:lnTo>
                    <a:pt x="500" y="7"/>
                  </a:lnTo>
                  <a:lnTo>
                    <a:pt x="494" y="8"/>
                  </a:lnTo>
                  <a:lnTo>
                    <a:pt x="441" y="18"/>
                  </a:lnTo>
                  <a:lnTo>
                    <a:pt x="313" y="75"/>
                  </a:lnTo>
                  <a:lnTo>
                    <a:pt x="202" y="137"/>
                  </a:lnTo>
                  <a:lnTo>
                    <a:pt x="115" y="178"/>
                  </a:lnTo>
                  <a:lnTo>
                    <a:pt x="61" y="210"/>
                  </a:lnTo>
                  <a:lnTo>
                    <a:pt x="17" y="253"/>
                  </a:lnTo>
                  <a:lnTo>
                    <a:pt x="4" y="271"/>
                  </a:lnTo>
                  <a:lnTo>
                    <a:pt x="4" y="273"/>
                  </a:lnTo>
                  <a:lnTo>
                    <a:pt x="0" y="312"/>
                  </a:lnTo>
                  <a:lnTo>
                    <a:pt x="4" y="414"/>
                  </a:lnTo>
                  <a:lnTo>
                    <a:pt x="3" y="498"/>
                  </a:lnTo>
                  <a:lnTo>
                    <a:pt x="45" y="545"/>
                  </a:lnTo>
                  <a:lnTo>
                    <a:pt x="45" y="545"/>
                  </a:lnTo>
                </a:path>
              </a:pathLst>
            </a:custGeom>
            <a:solidFill>
              <a:srgbClr val="FFC0B6"/>
            </a:solidFill>
            <a:ln w="9525">
              <a:noFill/>
              <a:round/>
              <a:headEnd type="none" w="med" len="med"/>
              <a:tailEnd type="none" w="med" len="med"/>
            </a:ln>
            <a:effectLst/>
          </p:spPr>
          <p:txBody>
            <a:bodyPr/>
            <a:lstStyle/>
            <a:p>
              <a:endParaRPr lang="ja-JP" altLang="en-US"/>
            </a:p>
          </p:txBody>
        </p:sp>
        <p:sp>
          <p:nvSpPr>
            <p:cNvPr id="900383" name="Freeform 287"/>
            <p:cNvSpPr>
              <a:spLocks/>
            </p:cNvSpPr>
            <p:nvPr/>
          </p:nvSpPr>
          <p:spPr bwMode="auto">
            <a:xfrm>
              <a:off x="1840" y="3214"/>
              <a:ext cx="738" cy="382"/>
            </a:xfrm>
            <a:custGeom>
              <a:avLst/>
              <a:gdLst/>
              <a:ahLst/>
              <a:cxnLst>
                <a:cxn ang="0">
                  <a:pos x="329" y="0"/>
                </a:cxn>
                <a:cxn ang="0">
                  <a:pos x="334" y="15"/>
                </a:cxn>
                <a:cxn ang="0">
                  <a:pos x="417" y="30"/>
                </a:cxn>
                <a:cxn ang="0">
                  <a:pos x="470" y="10"/>
                </a:cxn>
                <a:cxn ang="0">
                  <a:pos x="496" y="46"/>
                </a:cxn>
                <a:cxn ang="0">
                  <a:pos x="543" y="51"/>
                </a:cxn>
                <a:cxn ang="0">
                  <a:pos x="585" y="51"/>
                </a:cxn>
                <a:cxn ang="0">
                  <a:pos x="600" y="36"/>
                </a:cxn>
                <a:cxn ang="0">
                  <a:pos x="647" y="67"/>
                </a:cxn>
                <a:cxn ang="0">
                  <a:pos x="737" y="83"/>
                </a:cxn>
                <a:cxn ang="0">
                  <a:pos x="622" y="72"/>
                </a:cxn>
                <a:cxn ang="0">
                  <a:pos x="559" y="88"/>
                </a:cxn>
                <a:cxn ang="0">
                  <a:pos x="486" y="72"/>
                </a:cxn>
                <a:cxn ang="0">
                  <a:pos x="397" y="61"/>
                </a:cxn>
                <a:cxn ang="0">
                  <a:pos x="307" y="77"/>
                </a:cxn>
                <a:cxn ang="0">
                  <a:pos x="245" y="98"/>
                </a:cxn>
                <a:cxn ang="0">
                  <a:pos x="209" y="177"/>
                </a:cxn>
                <a:cxn ang="0">
                  <a:pos x="198" y="208"/>
                </a:cxn>
                <a:cxn ang="0">
                  <a:pos x="177" y="218"/>
                </a:cxn>
                <a:cxn ang="0">
                  <a:pos x="119" y="255"/>
                </a:cxn>
                <a:cxn ang="0">
                  <a:pos x="98" y="297"/>
                </a:cxn>
                <a:cxn ang="0">
                  <a:pos x="98" y="338"/>
                </a:cxn>
                <a:cxn ang="0">
                  <a:pos x="104" y="381"/>
                </a:cxn>
                <a:cxn ang="0">
                  <a:pos x="43" y="322"/>
                </a:cxn>
                <a:cxn ang="0">
                  <a:pos x="0" y="302"/>
                </a:cxn>
                <a:cxn ang="0">
                  <a:pos x="87" y="263"/>
                </a:cxn>
                <a:cxn ang="0">
                  <a:pos x="146" y="224"/>
                </a:cxn>
                <a:cxn ang="0">
                  <a:pos x="182" y="187"/>
                </a:cxn>
                <a:cxn ang="0">
                  <a:pos x="229" y="109"/>
                </a:cxn>
                <a:cxn ang="0">
                  <a:pos x="292" y="67"/>
                </a:cxn>
                <a:cxn ang="0">
                  <a:pos x="323" y="20"/>
                </a:cxn>
                <a:cxn ang="0">
                  <a:pos x="329" y="0"/>
                </a:cxn>
                <a:cxn ang="0">
                  <a:pos x="329" y="0"/>
                </a:cxn>
              </a:cxnLst>
              <a:rect l="0" t="0" r="r" b="b"/>
              <a:pathLst>
                <a:path w="738" h="382">
                  <a:moveTo>
                    <a:pt x="329" y="0"/>
                  </a:moveTo>
                  <a:lnTo>
                    <a:pt x="334" y="15"/>
                  </a:lnTo>
                  <a:lnTo>
                    <a:pt x="417" y="30"/>
                  </a:lnTo>
                  <a:lnTo>
                    <a:pt x="470" y="10"/>
                  </a:lnTo>
                  <a:lnTo>
                    <a:pt x="496" y="46"/>
                  </a:lnTo>
                  <a:lnTo>
                    <a:pt x="543" y="51"/>
                  </a:lnTo>
                  <a:lnTo>
                    <a:pt x="585" y="51"/>
                  </a:lnTo>
                  <a:lnTo>
                    <a:pt x="600" y="36"/>
                  </a:lnTo>
                  <a:lnTo>
                    <a:pt x="647" y="67"/>
                  </a:lnTo>
                  <a:lnTo>
                    <a:pt x="737" y="83"/>
                  </a:lnTo>
                  <a:lnTo>
                    <a:pt x="622" y="72"/>
                  </a:lnTo>
                  <a:lnTo>
                    <a:pt x="559" y="88"/>
                  </a:lnTo>
                  <a:lnTo>
                    <a:pt x="486" y="72"/>
                  </a:lnTo>
                  <a:lnTo>
                    <a:pt x="397" y="61"/>
                  </a:lnTo>
                  <a:lnTo>
                    <a:pt x="307" y="77"/>
                  </a:lnTo>
                  <a:lnTo>
                    <a:pt x="245" y="98"/>
                  </a:lnTo>
                  <a:lnTo>
                    <a:pt x="209" y="177"/>
                  </a:lnTo>
                  <a:lnTo>
                    <a:pt x="198" y="208"/>
                  </a:lnTo>
                  <a:lnTo>
                    <a:pt x="177" y="218"/>
                  </a:lnTo>
                  <a:lnTo>
                    <a:pt x="119" y="255"/>
                  </a:lnTo>
                  <a:lnTo>
                    <a:pt x="98" y="297"/>
                  </a:lnTo>
                  <a:lnTo>
                    <a:pt x="98" y="338"/>
                  </a:lnTo>
                  <a:lnTo>
                    <a:pt x="104" y="381"/>
                  </a:lnTo>
                  <a:lnTo>
                    <a:pt x="43" y="322"/>
                  </a:lnTo>
                  <a:lnTo>
                    <a:pt x="0" y="302"/>
                  </a:lnTo>
                  <a:lnTo>
                    <a:pt x="87" y="263"/>
                  </a:lnTo>
                  <a:lnTo>
                    <a:pt x="146" y="224"/>
                  </a:lnTo>
                  <a:lnTo>
                    <a:pt x="182" y="187"/>
                  </a:lnTo>
                  <a:lnTo>
                    <a:pt x="229" y="109"/>
                  </a:lnTo>
                  <a:lnTo>
                    <a:pt x="292" y="67"/>
                  </a:lnTo>
                  <a:lnTo>
                    <a:pt x="323" y="20"/>
                  </a:lnTo>
                  <a:lnTo>
                    <a:pt x="329" y="0"/>
                  </a:lnTo>
                  <a:lnTo>
                    <a:pt x="329" y="0"/>
                  </a:lnTo>
                </a:path>
              </a:pathLst>
            </a:custGeom>
            <a:solidFill>
              <a:srgbClr val="C20000"/>
            </a:solidFill>
            <a:ln w="9088" cap="flat" cmpd="sng">
              <a:solidFill>
                <a:srgbClr val="C20000"/>
              </a:solidFill>
              <a:prstDash val="solid"/>
              <a:round/>
              <a:headEnd type="none" w="med" len="med"/>
              <a:tailEnd type="none" w="med" len="med"/>
            </a:ln>
            <a:effectLst/>
          </p:spPr>
          <p:txBody>
            <a:bodyPr/>
            <a:lstStyle/>
            <a:p>
              <a:endParaRPr lang="ja-JP" altLang="en-US"/>
            </a:p>
          </p:txBody>
        </p:sp>
        <p:sp>
          <p:nvSpPr>
            <p:cNvPr id="900384" name="Freeform 288"/>
            <p:cNvSpPr>
              <a:spLocks/>
            </p:cNvSpPr>
            <p:nvPr/>
          </p:nvSpPr>
          <p:spPr bwMode="auto">
            <a:xfrm>
              <a:off x="2509" y="3010"/>
              <a:ext cx="503" cy="126"/>
            </a:xfrm>
            <a:custGeom>
              <a:avLst/>
              <a:gdLst/>
              <a:ahLst/>
              <a:cxnLst>
                <a:cxn ang="0">
                  <a:pos x="0" y="0"/>
                </a:cxn>
                <a:cxn ang="0">
                  <a:pos x="68" y="31"/>
                </a:cxn>
                <a:cxn ang="0">
                  <a:pos x="130" y="73"/>
                </a:cxn>
                <a:cxn ang="0">
                  <a:pos x="156" y="104"/>
                </a:cxn>
                <a:cxn ang="0">
                  <a:pos x="183" y="104"/>
                </a:cxn>
                <a:cxn ang="0">
                  <a:pos x="272" y="104"/>
                </a:cxn>
                <a:cxn ang="0">
                  <a:pos x="339" y="109"/>
                </a:cxn>
                <a:cxn ang="0">
                  <a:pos x="392" y="114"/>
                </a:cxn>
                <a:cxn ang="0">
                  <a:pos x="434" y="125"/>
                </a:cxn>
                <a:cxn ang="0">
                  <a:pos x="502" y="109"/>
                </a:cxn>
                <a:cxn ang="0">
                  <a:pos x="455" y="104"/>
                </a:cxn>
                <a:cxn ang="0">
                  <a:pos x="366" y="104"/>
                </a:cxn>
                <a:cxn ang="0">
                  <a:pos x="324" y="104"/>
                </a:cxn>
                <a:cxn ang="0">
                  <a:pos x="251" y="104"/>
                </a:cxn>
                <a:cxn ang="0">
                  <a:pos x="235" y="83"/>
                </a:cxn>
                <a:cxn ang="0">
                  <a:pos x="225" y="62"/>
                </a:cxn>
                <a:cxn ang="0">
                  <a:pos x="193" y="83"/>
                </a:cxn>
                <a:cxn ang="0">
                  <a:pos x="178" y="73"/>
                </a:cxn>
                <a:cxn ang="0">
                  <a:pos x="167" y="67"/>
                </a:cxn>
                <a:cxn ang="0">
                  <a:pos x="141" y="62"/>
                </a:cxn>
                <a:cxn ang="0">
                  <a:pos x="110" y="41"/>
                </a:cxn>
                <a:cxn ang="0">
                  <a:pos x="47" y="21"/>
                </a:cxn>
                <a:cxn ang="0">
                  <a:pos x="15" y="0"/>
                </a:cxn>
                <a:cxn ang="0">
                  <a:pos x="0" y="0"/>
                </a:cxn>
                <a:cxn ang="0">
                  <a:pos x="0" y="0"/>
                </a:cxn>
              </a:cxnLst>
              <a:rect l="0" t="0" r="r" b="b"/>
              <a:pathLst>
                <a:path w="503" h="126">
                  <a:moveTo>
                    <a:pt x="0" y="0"/>
                  </a:moveTo>
                  <a:lnTo>
                    <a:pt x="68" y="31"/>
                  </a:lnTo>
                  <a:lnTo>
                    <a:pt x="130" y="73"/>
                  </a:lnTo>
                  <a:lnTo>
                    <a:pt x="156" y="104"/>
                  </a:lnTo>
                  <a:lnTo>
                    <a:pt x="183" y="104"/>
                  </a:lnTo>
                  <a:lnTo>
                    <a:pt x="272" y="104"/>
                  </a:lnTo>
                  <a:lnTo>
                    <a:pt x="339" y="109"/>
                  </a:lnTo>
                  <a:lnTo>
                    <a:pt x="392" y="114"/>
                  </a:lnTo>
                  <a:lnTo>
                    <a:pt x="434" y="125"/>
                  </a:lnTo>
                  <a:lnTo>
                    <a:pt x="502" y="109"/>
                  </a:lnTo>
                  <a:lnTo>
                    <a:pt x="455" y="104"/>
                  </a:lnTo>
                  <a:lnTo>
                    <a:pt x="366" y="104"/>
                  </a:lnTo>
                  <a:lnTo>
                    <a:pt x="324" y="104"/>
                  </a:lnTo>
                  <a:lnTo>
                    <a:pt x="251" y="104"/>
                  </a:lnTo>
                  <a:lnTo>
                    <a:pt x="235" y="83"/>
                  </a:lnTo>
                  <a:lnTo>
                    <a:pt x="225" y="62"/>
                  </a:lnTo>
                  <a:lnTo>
                    <a:pt x="193" y="83"/>
                  </a:lnTo>
                  <a:lnTo>
                    <a:pt x="178" y="73"/>
                  </a:lnTo>
                  <a:lnTo>
                    <a:pt x="167" y="67"/>
                  </a:lnTo>
                  <a:lnTo>
                    <a:pt x="141" y="62"/>
                  </a:lnTo>
                  <a:lnTo>
                    <a:pt x="110" y="41"/>
                  </a:lnTo>
                  <a:lnTo>
                    <a:pt x="47" y="21"/>
                  </a:lnTo>
                  <a:lnTo>
                    <a:pt x="15" y="0"/>
                  </a:lnTo>
                  <a:lnTo>
                    <a:pt x="0" y="0"/>
                  </a:lnTo>
                  <a:lnTo>
                    <a:pt x="0" y="0"/>
                  </a:lnTo>
                </a:path>
              </a:pathLst>
            </a:custGeom>
            <a:solidFill>
              <a:srgbClr val="C20000"/>
            </a:solidFill>
            <a:ln w="9088" cap="flat" cmpd="sng">
              <a:solidFill>
                <a:srgbClr val="C20000"/>
              </a:solidFill>
              <a:prstDash val="solid"/>
              <a:round/>
              <a:headEnd type="none" w="med" len="med"/>
              <a:tailEnd type="none" w="med" len="med"/>
            </a:ln>
            <a:effectLst/>
          </p:spPr>
          <p:txBody>
            <a:bodyPr/>
            <a:lstStyle/>
            <a:p>
              <a:endParaRPr lang="ja-JP" altLang="en-US"/>
            </a:p>
          </p:txBody>
        </p:sp>
        <p:sp>
          <p:nvSpPr>
            <p:cNvPr id="900385" name="Freeform 289"/>
            <p:cNvSpPr>
              <a:spLocks/>
            </p:cNvSpPr>
            <p:nvPr/>
          </p:nvSpPr>
          <p:spPr bwMode="auto">
            <a:xfrm>
              <a:off x="1860" y="3539"/>
              <a:ext cx="86" cy="255"/>
            </a:xfrm>
            <a:custGeom>
              <a:avLst/>
              <a:gdLst/>
              <a:ahLst/>
              <a:cxnLst>
                <a:cxn ang="0">
                  <a:pos x="85" y="56"/>
                </a:cxn>
                <a:cxn ang="0">
                  <a:pos x="78" y="66"/>
                </a:cxn>
                <a:cxn ang="0">
                  <a:pos x="47" y="92"/>
                </a:cxn>
                <a:cxn ang="0">
                  <a:pos x="42" y="139"/>
                </a:cxn>
                <a:cxn ang="0">
                  <a:pos x="57" y="171"/>
                </a:cxn>
                <a:cxn ang="0">
                  <a:pos x="68" y="207"/>
                </a:cxn>
                <a:cxn ang="0">
                  <a:pos x="78" y="238"/>
                </a:cxn>
                <a:cxn ang="0">
                  <a:pos x="84" y="254"/>
                </a:cxn>
                <a:cxn ang="0">
                  <a:pos x="57" y="233"/>
                </a:cxn>
                <a:cxn ang="0">
                  <a:pos x="47" y="181"/>
                </a:cxn>
                <a:cxn ang="0">
                  <a:pos x="26" y="160"/>
                </a:cxn>
                <a:cxn ang="0">
                  <a:pos x="0" y="123"/>
                </a:cxn>
                <a:cxn ang="0">
                  <a:pos x="16" y="118"/>
                </a:cxn>
                <a:cxn ang="0">
                  <a:pos x="42" y="87"/>
                </a:cxn>
                <a:cxn ang="0">
                  <a:pos x="52" y="52"/>
                </a:cxn>
                <a:cxn ang="0">
                  <a:pos x="28" y="0"/>
                </a:cxn>
                <a:cxn ang="0">
                  <a:pos x="85" y="56"/>
                </a:cxn>
                <a:cxn ang="0">
                  <a:pos x="85" y="56"/>
                </a:cxn>
              </a:cxnLst>
              <a:rect l="0" t="0" r="r" b="b"/>
              <a:pathLst>
                <a:path w="86" h="255">
                  <a:moveTo>
                    <a:pt x="85" y="56"/>
                  </a:moveTo>
                  <a:lnTo>
                    <a:pt x="78" y="66"/>
                  </a:lnTo>
                  <a:lnTo>
                    <a:pt x="47" y="92"/>
                  </a:lnTo>
                  <a:lnTo>
                    <a:pt x="42" y="139"/>
                  </a:lnTo>
                  <a:lnTo>
                    <a:pt x="57" y="171"/>
                  </a:lnTo>
                  <a:lnTo>
                    <a:pt x="68" y="207"/>
                  </a:lnTo>
                  <a:lnTo>
                    <a:pt x="78" y="238"/>
                  </a:lnTo>
                  <a:lnTo>
                    <a:pt x="84" y="254"/>
                  </a:lnTo>
                  <a:lnTo>
                    <a:pt x="57" y="233"/>
                  </a:lnTo>
                  <a:lnTo>
                    <a:pt x="47" y="181"/>
                  </a:lnTo>
                  <a:lnTo>
                    <a:pt x="26" y="160"/>
                  </a:lnTo>
                  <a:lnTo>
                    <a:pt x="0" y="123"/>
                  </a:lnTo>
                  <a:lnTo>
                    <a:pt x="16" y="118"/>
                  </a:lnTo>
                  <a:lnTo>
                    <a:pt x="42" y="87"/>
                  </a:lnTo>
                  <a:lnTo>
                    <a:pt x="52" y="52"/>
                  </a:lnTo>
                  <a:lnTo>
                    <a:pt x="28" y="0"/>
                  </a:lnTo>
                  <a:lnTo>
                    <a:pt x="85" y="56"/>
                  </a:lnTo>
                  <a:lnTo>
                    <a:pt x="85" y="56"/>
                  </a:lnTo>
                </a:path>
              </a:pathLst>
            </a:custGeom>
            <a:solidFill>
              <a:srgbClr val="008000"/>
            </a:solidFill>
            <a:ln w="9088" cap="flat" cmpd="sng">
              <a:solidFill>
                <a:srgbClr val="008000"/>
              </a:solidFill>
              <a:prstDash val="solid"/>
              <a:round/>
              <a:headEnd type="none" w="med" len="med"/>
              <a:tailEnd type="none" w="med" len="med"/>
            </a:ln>
            <a:effectLst/>
          </p:spPr>
          <p:txBody>
            <a:bodyPr/>
            <a:lstStyle/>
            <a:p>
              <a:endParaRPr lang="ja-JP" altLang="en-US"/>
            </a:p>
          </p:txBody>
        </p:sp>
        <p:sp>
          <p:nvSpPr>
            <p:cNvPr id="900386" name="Freeform 290"/>
            <p:cNvSpPr>
              <a:spLocks/>
            </p:cNvSpPr>
            <p:nvPr/>
          </p:nvSpPr>
          <p:spPr bwMode="auto">
            <a:xfrm>
              <a:off x="1296" y="3509"/>
              <a:ext cx="372" cy="296"/>
            </a:xfrm>
            <a:custGeom>
              <a:avLst/>
              <a:gdLst/>
              <a:ahLst/>
              <a:cxnLst>
                <a:cxn ang="0">
                  <a:pos x="192" y="262"/>
                </a:cxn>
                <a:cxn ang="0">
                  <a:pos x="96" y="249"/>
                </a:cxn>
                <a:cxn ang="0">
                  <a:pos x="0" y="237"/>
                </a:cxn>
                <a:cxn ang="0">
                  <a:pos x="0" y="0"/>
                </a:cxn>
                <a:cxn ang="0">
                  <a:pos x="104" y="34"/>
                </a:cxn>
                <a:cxn ang="0">
                  <a:pos x="117" y="124"/>
                </a:cxn>
                <a:cxn ang="0">
                  <a:pos x="188" y="225"/>
                </a:cxn>
                <a:cxn ang="0">
                  <a:pos x="308" y="258"/>
                </a:cxn>
                <a:cxn ang="0">
                  <a:pos x="371" y="295"/>
                </a:cxn>
                <a:cxn ang="0">
                  <a:pos x="192" y="262"/>
                </a:cxn>
                <a:cxn ang="0">
                  <a:pos x="192" y="262"/>
                </a:cxn>
              </a:cxnLst>
              <a:rect l="0" t="0" r="r" b="b"/>
              <a:pathLst>
                <a:path w="372" h="296">
                  <a:moveTo>
                    <a:pt x="192" y="262"/>
                  </a:moveTo>
                  <a:lnTo>
                    <a:pt x="96" y="249"/>
                  </a:lnTo>
                  <a:lnTo>
                    <a:pt x="0" y="237"/>
                  </a:lnTo>
                  <a:lnTo>
                    <a:pt x="0" y="0"/>
                  </a:lnTo>
                  <a:lnTo>
                    <a:pt x="104" y="34"/>
                  </a:lnTo>
                  <a:lnTo>
                    <a:pt x="117" y="124"/>
                  </a:lnTo>
                  <a:lnTo>
                    <a:pt x="188" y="225"/>
                  </a:lnTo>
                  <a:lnTo>
                    <a:pt x="308" y="258"/>
                  </a:lnTo>
                  <a:lnTo>
                    <a:pt x="371" y="295"/>
                  </a:lnTo>
                  <a:lnTo>
                    <a:pt x="192" y="262"/>
                  </a:lnTo>
                  <a:lnTo>
                    <a:pt x="192" y="262"/>
                  </a:lnTo>
                </a:path>
              </a:pathLst>
            </a:custGeom>
            <a:solidFill>
              <a:srgbClr val="C20000"/>
            </a:solidFill>
            <a:ln w="9088" cap="flat" cmpd="sng">
              <a:solidFill>
                <a:srgbClr val="C20000"/>
              </a:solidFill>
              <a:prstDash val="solid"/>
              <a:round/>
              <a:headEnd type="none" w="med" len="med"/>
              <a:tailEnd type="none" w="med" len="med"/>
            </a:ln>
            <a:effectLst/>
          </p:spPr>
          <p:txBody>
            <a:bodyPr/>
            <a:lstStyle/>
            <a:p>
              <a:endParaRPr lang="ja-JP" altLang="en-US"/>
            </a:p>
          </p:txBody>
        </p:sp>
        <p:sp>
          <p:nvSpPr>
            <p:cNvPr id="900387" name="Freeform 291"/>
            <p:cNvSpPr>
              <a:spLocks/>
            </p:cNvSpPr>
            <p:nvPr/>
          </p:nvSpPr>
          <p:spPr bwMode="auto">
            <a:xfrm>
              <a:off x="895" y="3102"/>
              <a:ext cx="534" cy="743"/>
            </a:xfrm>
            <a:custGeom>
              <a:avLst/>
              <a:gdLst/>
              <a:ahLst/>
              <a:cxnLst>
                <a:cxn ang="0">
                  <a:pos x="478" y="33"/>
                </a:cxn>
                <a:cxn ang="0">
                  <a:pos x="467" y="63"/>
                </a:cxn>
                <a:cxn ang="0">
                  <a:pos x="457" y="94"/>
                </a:cxn>
                <a:cxn ang="0">
                  <a:pos x="447" y="132"/>
                </a:cxn>
                <a:cxn ang="0">
                  <a:pos x="439" y="174"/>
                </a:cxn>
                <a:cxn ang="0">
                  <a:pos x="433" y="214"/>
                </a:cxn>
                <a:cxn ang="0">
                  <a:pos x="435" y="245"/>
                </a:cxn>
                <a:cxn ang="0">
                  <a:pos x="440" y="291"/>
                </a:cxn>
                <a:cxn ang="0">
                  <a:pos x="446" y="340"/>
                </a:cxn>
                <a:cxn ang="0">
                  <a:pos x="454" y="381"/>
                </a:cxn>
                <a:cxn ang="0">
                  <a:pos x="458" y="405"/>
                </a:cxn>
                <a:cxn ang="0">
                  <a:pos x="462" y="432"/>
                </a:cxn>
                <a:cxn ang="0">
                  <a:pos x="468" y="462"/>
                </a:cxn>
                <a:cxn ang="0">
                  <a:pos x="475" y="492"/>
                </a:cxn>
                <a:cxn ang="0">
                  <a:pos x="482" y="522"/>
                </a:cxn>
                <a:cxn ang="0">
                  <a:pos x="486" y="549"/>
                </a:cxn>
                <a:cxn ang="0">
                  <a:pos x="490" y="574"/>
                </a:cxn>
                <a:cxn ang="0">
                  <a:pos x="499" y="609"/>
                </a:cxn>
                <a:cxn ang="0">
                  <a:pos x="512" y="645"/>
                </a:cxn>
                <a:cxn ang="0">
                  <a:pos x="523" y="680"/>
                </a:cxn>
                <a:cxn ang="0">
                  <a:pos x="531" y="703"/>
                </a:cxn>
                <a:cxn ang="0">
                  <a:pos x="529" y="713"/>
                </a:cxn>
                <a:cxn ang="0">
                  <a:pos x="499" y="723"/>
                </a:cxn>
                <a:cxn ang="0">
                  <a:pos x="448" y="731"/>
                </a:cxn>
                <a:cxn ang="0">
                  <a:pos x="392" y="737"/>
                </a:cxn>
                <a:cxn ang="0">
                  <a:pos x="343" y="740"/>
                </a:cxn>
                <a:cxn ang="0">
                  <a:pos x="315" y="739"/>
                </a:cxn>
                <a:cxn ang="0">
                  <a:pos x="262" y="738"/>
                </a:cxn>
                <a:cxn ang="0">
                  <a:pos x="210" y="738"/>
                </a:cxn>
                <a:cxn ang="0">
                  <a:pos x="162" y="741"/>
                </a:cxn>
                <a:cxn ang="0">
                  <a:pos x="124" y="742"/>
                </a:cxn>
                <a:cxn ang="0">
                  <a:pos x="97" y="742"/>
                </a:cxn>
                <a:cxn ang="0">
                  <a:pos x="82" y="727"/>
                </a:cxn>
                <a:cxn ang="0">
                  <a:pos x="61" y="662"/>
                </a:cxn>
                <a:cxn ang="0">
                  <a:pos x="39" y="564"/>
                </a:cxn>
                <a:cxn ang="0">
                  <a:pos x="16" y="459"/>
                </a:cxn>
                <a:cxn ang="0">
                  <a:pos x="3" y="364"/>
                </a:cxn>
                <a:cxn ang="0">
                  <a:pos x="1" y="298"/>
                </a:cxn>
                <a:cxn ang="0">
                  <a:pos x="1" y="227"/>
                </a:cxn>
                <a:cxn ang="0">
                  <a:pos x="1" y="153"/>
                </a:cxn>
                <a:cxn ang="0">
                  <a:pos x="4" y="84"/>
                </a:cxn>
                <a:cxn ang="0">
                  <a:pos x="9" y="33"/>
                </a:cxn>
                <a:cxn ang="0">
                  <a:pos x="17" y="9"/>
                </a:cxn>
                <a:cxn ang="0">
                  <a:pos x="61" y="5"/>
                </a:cxn>
                <a:cxn ang="0">
                  <a:pos x="158" y="2"/>
                </a:cxn>
                <a:cxn ang="0">
                  <a:pos x="276" y="0"/>
                </a:cxn>
                <a:cxn ang="0">
                  <a:pos x="393" y="0"/>
                </a:cxn>
                <a:cxn ang="0">
                  <a:pos x="477" y="3"/>
                </a:cxn>
                <a:cxn ang="0">
                  <a:pos x="493" y="4"/>
                </a:cxn>
                <a:cxn ang="0">
                  <a:pos x="490" y="6"/>
                </a:cxn>
                <a:cxn ang="0">
                  <a:pos x="490" y="7"/>
                </a:cxn>
                <a:cxn ang="0">
                  <a:pos x="488" y="11"/>
                </a:cxn>
                <a:cxn ang="0">
                  <a:pos x="488" y="12"/>
                </a:cxn>
                <a:cxn ang="0">
                  <a:pos x="488" y="12"/>
                </a:cxn>
              </a:cxnLst>
              <a:rect l="0" t="0" r="r" b="b"/>
              <a:pathLst>
                <a:path w="534" h="743">
                  <a:moveTo>
                    <a:pt x="488" y="12"/>
                  </a:moveTo>
                  <a:lnTo>
                    <a:pt x="482" y="23"/>
                  </a:lnTo>
                  <a:lnTo>
                    <a:pt x="478" y="33"/>
                  </a:lnTo>
                  <a:lnTo>
                    <a:pt x="474" y="43"/>
                  </a:lnTo>
                  <a:lnTo>
                    <a:pt x="470" y="52"/>
                  </a:lnTo>
                  <a:lnTo>
                    <a:pt x="467" y="63"/>
                  </a:lnTo>
                  <a:lnTo>
                    <a:pt x="463" y="73"/>
                  </a:lnTo>
                  <a:lnTo>
                    <a:pt x="459" y="84"/>
                  </a:lnTo>
                  <a:lnTo>
                    <a:pt x="457" y="94"/>
                  </a:lnTo>
                  <a:lnTo>
                    <a:pt x="454" y="106"/>
                  </a:lnTo>
                  <a:lnTo>
                    <a:pt x="451" y="118"/>
                  </a:lnTo>
                  <a:lnTo>
                    <a:pt x="447" y="132"/>
                  </a:lnTo>
                  <a:lnTo>
                    <a:pt x="445" y="144"/>
                  </a:lnTo>
                  <a:lnTo>
                    <a:pt x="442" y="160"/>
                  </a:lnTo>
                  <a:lnTo>
                    <a:pt x="439" y="174"/>
                  </a:lnTo>
                  <a:lnTo>
                    <a:pt x="436" y="191"/>
                  </a:lnTo>
                  <a:lnTo>
                    <a:pt x="434" y="207"/>
                  </a:lnTo>
                  <a:lnTo>
                    <a:pt x="433" y="214"/>
                  </a:lnTo>
                  <a:lnTo>
                    <a:pt x="433" y="222"/>
                  </a:lnTo>
                  <a:lnTo>
                    <a:pt x="433" y="234"/>
                  </a:lnTo>
                  <a:lnTo>
                    <a:pt x="435" y="245"/>
                  </a:lnTo>
                  <a:lnTo>
                    <a:pt x="437" y="260"/>
                  </a:lnTo>
                  <a:lnTo>
                    <a:pt x="438" y="275"/>
                  </a:lnTo>
                  <a:lnTo>
                    <a:pt x="440" y="291"/>
                  </a:lnTo>
                  <a:lnTo>
                    <a:pt x="443" y="307"/>
                  </a:lnTo>
                  <a:lnTo>
                    <a:pt x="445" y="324"/>
                  </a:lnTo>
                  <a:lnTo>
                    <a:pt x="446" y="340"/>
                  </a:lnTo>
                  <a:lnTo>
                    <a:pt x="448" y="355"/>
                  </a:lnTo>
                  <a:lnTo>
                    <a:pt x="452" y="368"/>
                  </a:lnTo>
                  <a:lnTo>
                    <a:pt x="454" y="381"/>
                  </a:lnTo>
                  <a:lnTo>
                    <a:pt x="455" y="392"/>
                  </a:lnTo>
                  <a:lnTo>
                    <a:pt x="457" y="400"/>
                  </a:lnTo>
                  <a:lnTo>
                    <a:pt x="458" y="405"/>
                  </a:lnTo>
                  <a:lnTo>
                    <a:pt x="459" y="414"/>
                  </a:lnTo>
                  <a:lnTo>
                    <a:pt x="461" y="423"/>
                  </a:lnTo>
                  <a:lnTo>
                    <a:pt x="462" y="432"/>
                  </a:lnTo>
                  <a:lnTo>
                    <a:pt x="464" y="441"/>
                  </a:lnTo>
                  <a:lnTo>
                    <a:pt x="466" y="452"/>
                  </a:lnTo>
                  <a:lnTo>
                    <a:pt x="468" y="462"/>
                  </a:lnTo>
                  <a:lnTo>
                    <a:pt x="470" y="473"/>
                  </a:lnTo>
                  <a:lnTo>
                    <a:pt x="473" y="481"/>
                  </a:lnTo>
                  <a:lnTo>
                    <a:pt x="475" y="492"/>
                  </a:lnTo>
                  <a:lnTo>
                    <a:pt x="477" y="502"/>
                  </a:lnTo>
                  <a:lnTo>
                    <a:pt x="478" y="513"/>
                  </a:lnTo>
                  <a:lnTo>
                    <a:pt x="482" y="522"/>
                  </a:lnTo>
                  <a:lnTo>
                    <a:pt x="483" y="531"/>
                  </a:lnTo>
                  <a:lnTo>
                    <a:pt x="485" y="540"/>
                  </a:lnTo>
                  <a:lnTo>
                    <a:pt x="486" y="549"/>
                  </a:lnTo>
                  <a:lnTo>
                    <a:pt x="488" y="556"/>
                  </a:lnTo>
                  <a:lnTo>
                    <a:pt x="488" y="565"/>
                  </a:lnTo>
                  <a:lnTo>
                    <a:pt x="490" y="574"/>
                  </a:lnTo>
                  <a:lnTo>
                    <a:pt x="492" y="585"/>
                  </a:lnTo>
                  <a:lnTo>
                    <a:pt x="496" y="596"/>
                  </a:lnTo>
                  <a:lnTo>
                    <a:pt x="499" y="609"/>
                  </a:lnTo>
                  <a:lnTo>
                    <a:pt x="503" y="620"/>
                  </a:lnTo>
                  <a:lnTo>
                    <a:pt x="507" y="633"/>
                  </a:lnTo>
                  <a:lnTo>
                    <a:pt x="512" y="645"/>
                  </a:lnTo>
                  <a:lnTo>
                    <a:pt x="515" y="657"/>
                  </a:lnTo>
                  <a:lnTo>
                    <a:pt x="519" y="669"/>
                  </a:lnTo>
                  <a:lnTo>
                    <a:pt x="523" y="680"/>
                  </a:lnTo>
                  <a:lnTo>
                    <a:pt x="527" y="688"/>
                  </a:lnTo>
                  <a:lnTo>
                    <a:pt x="528" y="697"/>
                  </a:lnTo>
                  <a:lnTo>
                    <a:pt x="531" y="703"/>
                  </a:lnTo>
                  <a:lnTo>
                    <a:pt x="532" y="707"/>
                  </a:lnTo>
                  <a:lnTo>
                    <a:pt x="533" y="708"/>
                  </a:lnTo>
                  <a:lnTo>
                    <a:pt x="529" y="713"/>
                  </a:lnTo>
                  <a:lnTo>
                    <a:pt x="522" y="717"/>
                  </a:lnTo>
                  <a:lnTo>
                    <a:pt x="511" y="720"/>
                  </a:lnTo>
                  <a:lnTo>
                    <a:pt x="499" y="723"/>
                  </a:lnTo>
                  <a:lnTo>
                    <a:pt x="483" y="726"/>
                  </a:lnTo>
                  <a:lnTo>
                    <a:pt x="466" y="729"/>
                  </a:lnTo>
                  <a:lnTo>
                    <a:pt x="448" y="731"/>
                  </a:lnTo>
                  <a:lnTo>
                    <a:pt x="430" y="733"/>
                  </a:lnTo>
                  <a:lnTo>
                    <a:pt x="411" y="736"/>
                  </a:lnTo>
                  <a:lnTo>
                    <a:pt x="392" y="737"/>
                  </a:lnTo>
                  <a:lnTo>
                    <a:pt x="374" y="739"/>
                  </a:lnTo>
                  <a:lnTo>
                    <a:pt x="358" y="739"/>
                  </a:lnTo>
                  <a:lnTo>
                    <a:pt x="343" y="740"/>
                  </a:lnTo>
                  <a:lnTo>
                    <a:pt x="331" y="740"/>
                  </a:lnTo>
                  <a:lnTo>
                    <a:pt x="320" y="740"/>
                  </a:lnTo>
                  <a:lnTo>
                    <a:pt x="315" y="739"/>
                  </a:lnTo>
                  <a:lnTo>
                    <a:pt x="297" y="739"/>
                  </a:lnTo>
                  <a:lnTo>
                    <a:pt x="279" y="738"/>
                  </a:lnTo>
                  <a:lnTo>
                    <a:pt x="262" y="738"/>
                  </a:lnTo>
                  <a:lnTo>
                    <a:pt x="244" y="737"/>
                  </a:lnTo>
                  <a:lnTo>
                    <a:pt x="227" y="738"/>
                  </a:lnTo>
                  <a:lnTo>
                    <a:pt x="210" y="738"/>
                  </a:lnTo>
                  <a:lnTo>
                    <a:pt x="193" y="739"/>
                  </a:lnTo>
                  <a:lnTo>
                    <a:pt x="178" y="739"/>
                  </a:lnTo>
                  <a:lnTo>
                    <a:pt x="162" y="741"/>
                  </a:lnTo>
                  <a:lnTo>
                    <a:pt x="148" y="741"/>
                  </a:lnTo>
                  <a:lnTo>
                    <a:pt x="135" y="742"/>
                  </a:lnTo>
                  <a:lnTo>
                    <a:pt x="124" y="742"/>
                  </a:lnTo>
                  <a:lnTo>
                    <a:pt x="112" y="742"/>
                  </a:lnTo>
                  <a:lnTo>
                    <a:pt x="104" y="742"/>
                  </a:lnTo>
                  <a:lnTo>
                    <a:pt x="97" y="742"/>
                  </a:lnTo>
                  <a:lnTo>
                    <a:pt x="93" y="741"/>
                  </a:lnTo>
                  <a:lnTo>
                    <a:pt x="88" y="738"/>
                  </a:lnTo>
                  <a:lnTo>
                    <a:pt x="82" y="727"/>
                  </a:lnTo>
                  <a:lnTo>
                    <a:pt x="76" y="710"/>
                  </a:lnTo>
                  <a:lnTo>
                    <a:pt x="69" y="688"/>
                  </a:lnTo>
                  <a:lnTo>
                    <a:pt x="61" y="662"/>
                  </a:lnTo>
                  <a:lnTo>
                    <a:pt x="54" y="632"/>
                  </a:lnTo>
                  <a:lnTo>
                    <a:pt x="46" y="599"/>
                  </a:lnTo>
                  <a:lnTo>
                    <a:pt x="39" y="564"/>
                  </a:lnTo>
                  <a:lnTo>
                    <a:pt x="30" y="530"/>
                  </a:lnTo>
                  <a:lnTo>
                    <a:pt x="23" y="494"/>
                  </a:lnTo>
                  <a:lnTo>
                    <a:pt x="16" y="459"/>
                  </a:lnTo>
                  <a:lnTo>
                    <a:pt x="11" y="425"/>
                  </a:lnTo>
                  <a:lnTo>
                    <a:pt x="6" y="393"/>
                  </a:lnTo>
                  <a:lnTo>
                    <a:pt x="3" y="364"/>
                  </a:lnTo>
                  <a:lnTo>
                    <a:pt x="0" y="340"/>
                  </a:lnTo>
                  <a:lnTo>
                    <a:pt x="1" y="318"/>
                  </a:lnTo>
                  <a:lnTo>
                    <a:pt x="1" y="298"/>
                  </a:lnTo>
                  <a:lnTo>
                    <a:pt x="1" y="276"/>
                  </a:lnTo>
                  <a:lnTo>
                    <a:pt x="1" y="253"/>
                  </a:lnTo>
                  <a:lnTo>
                    <a:pt x="1" y="227"/>
                  </a:lnTo>
                  <a:lnTo>
                    <a:pt x="1" y="203"/>
                  </a:lnTo>
                  <a:lnTo>
                    <a:pt x="1" y="178"/>
                  </a:lnTo>
                  <a:lnTo>
                    <a:pt x="1" y="153"/>
                  </a:lnTo>
                  <a:lnTo>
                    <a:pt x="3" y="128"/>
                  </a:lnTo>
                  <a:lnTo>
                    <a:pt x="3" y="106"/>
                  </a:lnTo>
                  <a:lnTo>
                    <a:pt x="4" y="84"/>
                  </a:lnTo>
                  <a:lnTo>
                    <a:pt x="5" y="65"/>
                  </a:lnTo>
                  <a:lnTo>
                    <a:pt x="7" y="47"/>
                  </a:lnTo>
                  <a:lnTo>
                    <a:pt x="9" y="33"/>
                  </a:lnTo>
                  <a:lnTo>
                    <a:pt x="11" y="20"/>
                  </a:lnTo>
                  <a:lnTo>
                    <a:pt x="13" y="14"/>
                  </a:lnTo>
                  <a:lnTo>
                    <a:pt x="17" y="9"/>
                  </a:lnTo>
                  <a:lnTo>
                    <a:pt x="24" y="9"/>
                  </a:lnTo>
                  <a:lnTo>
                    <a:pt x="39" y="7"/>
                  </a:lnTo>
                  <a:lnTo>
                    <a:pt x="61" y="5"/>
                  </a:lnTo>
                  <a:lnTo>
                    <a:pt x="89" y="3"/>
                  </a:lnTo>
                  <a:lnTo>
                    <a:pt x="121" y="3"/>
                  </a:lnTo>
                  <a:lnTo>
                    <a:pt x="158" y="2"/>
                  </a:lnTo>
                  <a:lnTo>
                    <a:pt x="196" y="2"/>
                  </a:lnTo>
                  <a:lnTo>
                    <a:pt x="236" y="0"/>
                  </a:lnTo>
                  <a:lnTo>
                    <a:pt x="276" y="0"/>
                  </a:lnTo>
                  <a:lnTo>
                    <a:pt x="318" y="0"/>
                  </a:lnTo>
                  <a:lnTo>
                    <a:pt x="356" y="0"/>
                  </a:lnTo>
                  <a:lnTo>
                    <a:pt x="393" y="0"/>
                  </a:lnTo>
                  <a:lnTo>
                    <a:pt x="425" y="1"/>
                  </a:lnTo>
                  <a:lnTo>
                    <a:pt x="454" y="1"/>
                  </a:lnTo>
                  <a:lnTo>
                    <a:pt x="477" y="3"/>
                  </a:lnTo>
                  <a:lnTo>
                    <a:pt x="494" y="3"/>
                  </a:lnTo>
                  <a:lnTo>
                    <a:pt x="493" y="4"/>
                  </a:lnTo>
                  <a:lnTo>
                    <a:pt x="493" y="4"/>
                  </a:lnTo>
                  <a:lnTo>
                    <a:pt x="492" y="4"/>
                  </a:lnTo>
                  <a:lnTo>
                    <a:pt x="492" y="4"/>
                  </a:lnTo>
                  <a:lnTo>
                    <a:pt x="490" y="6"/>
                  </a:lnTo>
                  <a:lnTo>
                    <a:pt x="490" y="6"/>
                  </a:lnTo>
                  <a:lnTo>
                    <a:pt x="490" y="7"/>
                  </a:lnTo>
                  <a:lnTo>
                    <a:pt x="490" y="7"/>
                  </a:lnTo>
                  <a:lnTo>
                    <a:pt x="489" y="9"/>
                  </a:lnTo>
                  <a:lnTo>
                    <a:pt x="489" y="9"/>
                  </a:lnTo>
                  <a:lnTo>
                    <a:pt x="488" y="11"/>
                  </a:lnTo>
                  <a:lnTo>
                    <a:pt x="488" y="11"/>
                  </a:lnTo>
                  <a:lnTo>
                    <a:pt x="488" y="12"/>
                  </a:lnTo>
                  <a:lnTo>
                    <a:pt x="488" y="12"/>
                  </a:lnTo>
                  <a:lnTo>
                    <a:pt x="488" y="12"/>
                  </a:lnTo>
                  <a:lnTo>
                    <a:pt x="488" y="12"/>
                  </a:lnTo>
                  <a:lnTo>
                    <a:pt x="488" y="12"/>
                  </a:lnTo>
                </a:path>
              </a:pathLst>
            </a:custGeom>
            <a:solidFill>
              <a:srgbClr val="E1E1E1"/>
            </a:solidFill>
            <a:ln w="9088" cap="flat" cmpd="sng">
              <a:solidFill>
                <a:srgbClr val="808080"/>
              </a:solidFill>
              <a:prstDash val="solid"/>
              <a:round/>
              <a:headEnd type="none" w="med" len="med"/>
              <a:tailEnd type="none" w="med" len="med"/>
            </a:ln>
            <a:effectLst/>
          </p:spPr>
          <p:txBody>
            <a:bodyPr/>
            <a:lstStyle/>
            <a:p>
              <a:endParaRPr lang="ja-JP" altLang="en-US"/>
            </a:p>
          </p:txBody>
        </p:sp>
        <p:sp>
          <p:nvSpPr>
            <p:cNvPr id="900388" name="Freeform 292"/>
            <p:cNvSpPr>
              <a:spLocks/>
            </p:cNvSpPr>
            <p:nvPr/>
          </p:nvSpPr>
          <p:spPr bwMode="auto">
            <a:xfrm>
              <a:off x="1196" y="3099"/>
              <a:ext cx="228" cy="748"/>
            </a:xfrm>
            <a:custGeom>
              <a:avLst/>
              <a:gdLst/>
              <a:ahLst/>
              <a:cxnLst>
                <a:cxn ang="0">
                  <a:pos x="227" y="717"/>
                </a:cxn>
                <a:cxn ang="0">
                  <a:pos x="38" y="747"/>
                </a:cxn>
                <a:cxn ang="0">
                  <a:pos x="0" y="17"/>
                </a:cxn>
                <a:cxn ang="0">
                  <a:pos x="94" y="0"/>
                </a:cxn>
                <a:cxn ang="0">
                  <a:pos x="51" y="269"/>
                </a:cxn>
                <a:cxn ang="0">
                  <a:pos x="85" y="499"/>
                </a:cxn>
                <a:cxn ang="0">
                  <a:pos x="167" y="615"/>
                </a:cxn>
                <a:cxn ang="0">
                  <a:pos x="218" y="709"/>
                </a:cxn>
                <a:cxn ang="0">
                  <a:pos x="227" y="717"/>
                </a:cxn>
                <a:cxn ang="0">
                  <a:pos x="227" y="717"/>
                </a:cxn>
              </a:cxnLst>
              <a:rect l="0" t="0" r="r" b="b"/>
              <a:pathLst>
                <a:path w="228" h="748">
                  <a:moveTo>
                    <a:pt x="227" y="717"/>
                  </a:moveTo>
                  <a:lnTo>
                    <a:pt x="38" y="747"/>
                  </a:lnTo>
                  <a:lnTo>
                    <a:pt x="0" y="17"/>
                  </a:lnTo>
                  <a:lnTo>
                    <a:pt x="94" y="0"/>
                  </a:lnTo>
                  <a:lnTo>
                    <a:pt x="51" y="269"/>
                  </a:lnTo>
                  <a:lnTo>
                    <a:pt x="85" y="499"/>
                  </a:lnTo>
                  <a:lnTo>
                    <a:pt x="167" y="615"/>
                  </a:lnTo>
                  <a:lnTo>
                    <a:pt x="218" y="709"/>
                  </a:lnTo>
                  <a:lnTo>
                    <a:pt x="227" y="717"/>
                  </a:lnTo>
                  <a:lnTo>
                    <a:pt x="227" y="717"/>
                  </a:lnTo>
                </a:path>
              </a:pathLst>
            </a:custGeom>
            <a:solidFill>
              <a:srgbClr val="C0C0C0"/>
            </a:solidFill>
            <a:ln w="9088" cap="flat" cmpd="sng">
              <a:solidFill>
                <a:srgbClr val="C0C0C0"/>
              </a:solidFill>
              <a:prstDash val="solid"/>
              <a:round/>
              <a:headEnd type="none" w="med" len="med"/>
              <a:tailEnd type="none" w="med" len="med"/>
            </a:ln>
            <a:effectLst/>
          </p:spPr>
          <p:txBody>
            <a:bodyPr/>
            <a:lstStyle/>
            <a:p>
              <a:endParaRPr lang="ja-JP" altLang="en-US"/>
            </a:p>
          </p:txBody>
        </p:sp>
        <p:sp>
          <p:nvSpPr>
            <p:cNvPr id="900389" name="Freeform 293"/>
            <p:cNvSpPr>
              <a:spLocks/>
            </p:cNvSpPr>
            <p:nvPr/>
          </p:nvSpPr>
          <p:spPr bwMode="auto">
            <a:xfrm>
              <a:off x="425" y="3014"/>
              <a:ext cx="922" cy="962"/>
            </a:xfrm>
            <a:custGeom>
              <a:avLst/>
              <a:gdLst/>
              <a:ahLst/>
              <a:cxnLst>
                <a:cxn ang="0">
                  <a:pos x="1" y="72"/>
                </a:cxn>
                <a:cxn ang="0">
                  <a:pos x="1" y="0"/>
                </a:cxn>
                <a:cxn ang="0">
                  <a:pos x="899" y="13"/>
                </a:cxn>
                <a:cxn ang="0">
                  <a:pos x="850" y="108"/>
                </a:cxn>
                <a:cxn ang="0">
                  <a:pos x="791" y="341"/>
                </a:cxn>
                <a:cxn ang="0">
                  <a:pos x="817" y="541"/>
                </a:cxn>
                <a:cxn ang="0">
                  <a:pos x="883" y="761"/>
                </a:cxn>
                <a:cxn ang="0">
                  <a:pos x="921" y="923"/>
                </a:cxn>
                <a:cxn ang="0">
                  <a:pos x="0" y="961"/>
                </a:cxn>
                <a:cxn ang="0">
                  <a:pos x="1" y="72"/>
                </a:cxn>
                <a:cxn ang="0">
                  <a:pos x="1" y="72"/>
                </a:cxn>
              </a:cxnLst>
              <a:rect l="0" t="0" r="r" b="b"/>
              <a:pathLst>
                <a:path w="922" h="962">
                  <a:moveTo>
                    <a:pt x="1" y="72"/>
                  </a:moveTo>
                  <a:lnTo>
                    <a:pt x="1" y="0"/>
                  </a:lnTo>
                  <a:lnTo>
                    <a:pt x="899" y="13"/>
                  </a:lnTo>
                  <a:lnTo>
                    <a:pt x="850" y="108"/>
                  </a:lnTo>
                  <a:lnTo>
                    <a:pt x="791" y="341"/>
                  </a:lnTo>
                  <a:lnTo>
                    <a:pt x="817" y="541"/>
                  </a:lnTo>
                  <a:lnTo>
                    <a:pt x="883" y="761"/>
                  </a:lnTo>
                  <a:lnTo>
                    <a:pt x="921" y="923"/>
                  </a:lnTo>
                  <a:lnTo>
                    <a:pt x="0" y="961"/>
                  </a:lnTo>
                  <a:lnTo>
                    <a:pt x="1" y="72"/>
                  </a:lnTo>
                  <a:lnTo>
                    <a:pt x="1" y="72"/>
                  </a:lnTo>
                </a:path>
              </a:pathLst>
            </a:custGeom>
            <a:solidFill>
              <a:srgbClr val="004080"/>
            </a:solidFill>
            <a:ln w="9088" cap="flat" cmpd="sng">
              <a:solidFill>
                <a:srgbClr val="000000"/>
              </a:solidFill>
              <a:prstDash val="solid"/>
              <a:round/>
              <a:headEnd type="none" w="med" len="med"/>
              <a:tailEnd type="none" w="med" len="med"/>
            </a:ln>
            <a:effectLst/>
          </p:spPr>
          <p:txBody>
            <a:bodyPr/>
            <a:lstStyle/>
            <a:p>
              <a:endParaRPr lang="ja-JP" altLang="en-US"/>
            </a:p>
          </p:txBody>
        </p:sp>
        <p:sp>
          <p:nvSpPr>
            <p:cNvPr id="900390" name="Freeform 294"/>
            <p:cNvSpPr>
              <a:spLocks/>
            </p:cNvSpPr>
            <p:nvPr/>
          </p:nvSpPr>
          <p:spPr bwMode="auto">
            <a:xfrm flipH="1">
              <a:off x="476" y="3513"/>
              <a:ext cx="841" cy="427"/>
            </a:xfrm>
            <a:custGeom>
              <a:avLst/>
              <a:gdLst/>
              <a:ahLst/>
              <a:cxnLst>
                <a:cxn ang="0">
                  <a:pos x="0" y="421"/>
                </a:cxn>
                <a:cxn ang="0">
                  <a:pos x="35" y="426"/>
                </a:cxn>
                <a:cxn ang="0">
                  <a:pos x="392" y="409"/>
                </a:cxn>
                <a:cxn ang="0">
                  <a:pos x="840" y="406"/>
                </a:cxn>
                <a:cxn ang="0">
                  <a:pos x="827" y="303"/>
                </a:cxn>
                <a:cxn ang="0">
                  <a:pos x="767" y="111"/>
                </a:cxn>
                <a:cxn ang="0">
                  <a:pos x="754" y="0"/>
                </a:cxn>
                <a:cxn ang="0">
                  <a:pos x="641" y="267"/>
                </a:cxn>
                <a:cxn ang="0">
                  <a:pos x="450" y="267"/>
                </a:cxn>
                <a:cxn ang="0">
                  <a:pos x="286" y="196"/>
                </a:cxn>
                <a:cxn ang="0">
                  <a:pos x="199" y="213"/>
                </a:cxn>
                <a:cxn ang="0">
                  <a:pos x="329" y="327"/>
                </a:cxn>
                <a:cxn ang="0">
                  <a:pos x="226" y="338"/>
                </a:cxn>
                <a:cxn ang="0">
                  <a:pos x="57" y="355"/>
                </a:cxn>
                <a:cxn ang="0">
                  <a:pos x="0" y="421"/>
                </a:cxn>
                <a:cxn ang="0">
                  <a:pos x="0" y="421"/>
                </a:cxn>
              </a:cxnLst>
              <a:rect l="0" t="0" r="r" b="b"/>
              <a:pathLst>
                <a:path w="841" h="427">
                  <a:moveTo>
                    <a:pt x="0" y="421"/>
                  </a:moveTo>
                  <a:lnTo>
                    <a:pt x="35" y="426"/>
                  </a:lnTo>
                  <a:lnTo>
                    <a:pt x="392" y="409"/>
                  </a:lnTo>
                  <a:lnTo>
                    <a:pt x="840" y="406"/>
                  </a:lnTo>
                  <a:lnTo>
                    <a:pt x="827" y="303"/>
                  </a:lnTo>
                  <a:lnTo>
                    <a:pt x="767" y="111"/>
                  </a:lnTo>
                  <a:lnTo>
                    <a:pt x="754" y="0"/>
                  </a:lnTo>
                  <a:lnTo>
                    <a:pt x="641" y="267"/>
                  </a:lnTo>
                  <a:lnTo>
                    <a:pt x="450" y="267"/>
                  </a:lnTo>
                  <a:lnTo>
                    <a:pt x="286" y="196"/>
                  </a:lnTo>
                  <a:lnTo>
                    <a:pt x="199" y="213"/>
                  </a:lnTo>
                  <a:lnTo>
                    <a:pt x="329" y="327"/>
                  </a:lnTo>
                  <a:lnTo>
                    <a:pt x="226" y="338"/>
                  </a:lnTo>
                  <a:lnTo>
                    <a:pt x="57" y="355"/>
                  </a:lnTo>
                  <a:lnTo>
                    <a:pt x="0" y="421"/>
                  </a:lnTo>
                  <a:lnTo>
                    <a:pt x="0" y="421"/>
                  </a:lnTo>
                </a:path>
              </a:pathLst>
            </a:custGeom>
            <a:solidFill>
              <a:srgbClr val="104160"/>
            </a:solidFill>
            <a:ln w="9088" cap="flat" cmpd="sng">
              <a:solidFill>
                <a:srgbClr val="104160"/>
              </a:solidFill>
              <a:prstDash val="solid"/>
              <a:round/>
              <a:headEnd type="none" w="med" len="med"/>
              <a:tailEnd type="none" w="med" len="med"/>
            </a:ln>
            <a:effectLst/>
          </p:spPr>
          <p:txBody>
            <a:bodyPr/>
            <a:lstStyle/>
            <a:p>
              <a:endParaRPr lang="ja-JP" altLang="en-US"/>
            </a:p>
          </p:txBody>
        </p:sp>
      </p:grpSp>
      <p:sp>
        <p:nvSpPr>
          <p:cNvPr id="900424" name="AutoShape 328"/>
          <p:cNvSpPr>
            <a:spLocks noChangeArrowheads="1"/>
          </p:cNvSpPr>
          <p:nvPr/>
        </p:nvSpPr>
        <p:spPr bwMode="auto">
          <a:xfrm>
            <a:off x="6732588" y="5306020"/>
            <a:ext cx="1835150" cy="170259"/>
          </a:xfrm>
          <a:prstGeom prst="roundRect">
            <a:avLst>
              <a:gd name="adj" fmla="val 16667"/>
            </a:avLst>
          </a:prstGeom>
          <a:solidFill>
            <a:srgbClr val="CCFFFF">
              <a:alpha val="20000"/>
            </a:srgbClr>
          </a:solidFill>
          <a:ln w="28575">
            <a:solidFill>
              <a:schemeClr val="accent2"/>
            </a:solidFill>
            <a:round/>
            <a:headEnd/>
            <a:tailEnd/>
          </a:ln>
          <a:effectLst/>
        </p:spPr>
        <p:txBody>
          <a:bodyPr lIns="0" tIns="0" rIns="0" bIns="0" anchor="ctr">
            <a:spAutoFit/>
          </a:bodyPr>
          <a:lstStyle/>
          <a:p>
            <a:endParaRPr lang="ja-JP" altLang="en-US"/>
          </a:p>
        </p:txBody>
      </p:sp>
      <p:grpSp>
        <p:nvGrpSpPr>
          <p:cNvPr id="12" name="Group 329"/>
          <p:cNvGrpSpPr>
            <a:grpSpLocks/>
          </p:cNvGrpSpPr>
          <p:nvPr/>
        </p:nvGrpSpPr>
        <p:grpSpPr bwMode="auto">
          <a:xfrm rot="2403057">
            <a:off x="5857757" y="4632159"/>
            <a:ext cx="471488" cy="171450"/>
            <a:chOff x="421" y="2865"/>
            <a:chExt cx="3259" cy="1114"/>
          </a:xfrm>
        </p:grpSpPr>
        <p:sp>
          <p:nvSpPr>
            <p:cNvPr id="900426" name="Freeform 330"/>
            <p:cNvSpPr>
              <a:spLocks/>
            </p:cNvSpPr>
            <p:nvPr/>
          </p:nvSpPr>
          <p:spPr bwMode="auto">
            <a:xfrm>
              <a:off x="421" y="3027"/>
              <a:ext cx="955" cy="952"/>
            </a:xfrm>
            <a:custGeom>
              <a:avLst/>
              <a:gdLst/>
              <a:ahLst/>
              <a:cxnLst>
                <a:cxn ang="0">
                  <a:pos x="4" y="0"/>
                </a:cxn>
                <a:cxn ang="0">
                  <a:pos x="0" y="0"/>
                </a:cxn>
                <a:cxn ang="0">
                  <a:pos x="904" y="4"/>
                </a:cxn>
                <a:cxn ang="0">
                  <a:pos x="925" y="75"/>
                </a:cxn>
                <a:cxn ang="0">
                  <a:pos x="954" y="382"/>
                </a:cxn>
                <a:cxn ang="0">
                  <a:pos x="954" y="707"/>
                </a:cxn>
                <a:cxn ang="0">
                  <a:pos x="942" y="811"/>
                </a:cxn>
                <a:cxn ang="0">
                  <a:pos x="925" y="915"/>
                </a:cxn>
                <a:cxn ang="0">
                  <a:pos x="4" y="951"/>
                </a:cxn>
                <a:cxn ang="0">
                  <a:pos x="4" y="0"/>
                </a:cxn>
                <a:cxn ang="0">
                  <a:pos x="4" y="0"/>
                </a:cxn>
              </a:cxnLst>
              <a:rect l="0" t="0" r="r" b="b"/>
              <a:pathLst>
                <a:path w="955" h="952">
                  <a:moveTo>
                    <a:pt x="4" y="0"/>
                  </a:moveTo>
                  <a:lnTo>
                    <a:pt x="0" y="0"/>
                  </a:lnTo>
                  <a:lnTo>
                    <a:pt x="904" y="4"/>
                  </a:lnTo>
                  <a:lnTo>
                    <a:pt x="925" y="75"/>
                  </a:lnTo>
                  <a:lnTo>
                    <a:pt x="954" y="382"/>
                  </a:lnTo>
                  <a:lnTo>
                    <a:pt x="954" y="707"/>
                  </a:lnTo>
                  <a:lnTo>
                    <a:pt x="942" y="811"/>
                  </a:lnTo>
                  <a:lnTo>
                    <a:pt x="925" y="915"/>
                  </a:lnTo>
                  <a:lnTo>
                    <a:pt x="4" y="951"/>
                  </a:lnTo>
                  <a:lnTo>
                    <a:pt x="4" y="0"/>
                  </a:lnTo>
                  <a:lnTo>
                    <a:pt x="4" y="0"/>
                  </a:lnTo>
                </a:path>
              </a:pathLst>
            </a:custGeom>
            <a:solidFill>
              <a:srgbClr val="104160"/>
            </a:solidFill>
            <a:ln w="9088" cap="flat" cmpd="sng">
              <a:solidFill>
                <a:srgbClr val="104160"/>
              </a:solidFill>
              <a:prstDash val="solid"/>
              <a:round/>
              <a:headEnd type="none" w="med" len="med"/>
              <a:tailEnd type="none" w="med" len="med"/>
            </a:ln>
            <a:effectLst/>
          </p:spPr>
          <p:txBody>
            <a:bodyPr/>
            <a:lstStyle/>
            <a:p>
              <a:endParaRPr lang="ja-JP" altLang="en-US"/>
            </a:p>
          </p:txBody>
        </p:sp>
        <p:sp>
          <p:nvSpPr>
            <p:cNvPr id="900427" name="Freeform 331"/>
            <p:cNvSpPr>
              <a:spLocks/>
            </p:cNvSpPr>
            <p:nvPr/>
          </p:nvSpPr>
          <p:spPr bwMode="auto">
            <a:xfrm>
              <a:off x="1299" y="3109"/>
              <a:ext cx="132" cy="698"/>
            </a:xfrm>
            <a:custGeom>
              <a:avLst/>
              <a:gdLst/>
              <a:ahLst/>
              <a:cxnLst>
                <a:cxn ang="0">
                  <a:pos x="70" y="0"/>
                </a:cxn>
                <a:cxn ang="0">
                  <a:pos x="92" y="9"/>
                </a:cxn>
                <a:cxn ang="0">
                  <a:pos x="131" y="697"/>
                </a:cxn>
                <a:cxn ang="0">
                  <a:pos x="0" y="281"/>
                </a:cxn>
                <a:cxn ang="0">
                  <a:pos x="70" y="0"/>
                </a:cxn>
                <a:cxn ang="0">
                  <a:pos x="70" y="0"/>
                </a:cxn>
              </a:cxnLst>
              <a:rect l="0" t="0" r="r" b="b"/>
              <a:pathLst>
                <a:path w="132" h="698">
                  <a:moveTo>
                    <a:pt x="70" y="0"/>
                  </a:moveTo>
                  <a:lnTo>
                    <a:pt x="92" y="9"/>
                  </a:lnTo>
                  <a:lnTo>
                    <a:pt x="131" y="697"/>
                  </a:lnTo>
                  <a:lnTo>
                    <a:pt x="0" y="281"/>
                  </a:lnTo>
                  <a:lnTo>
                    <a:pt x="70" y="0"/>
                  </a:lnTo>
                  <a:lnTo>
                    <a:pt x="70" y="0"/>
                  </a:lnTo>
                </a:path>
              </a:pathLst>
            </a:custGeom>
            <a:solidFill>
              <a:srgbClr val="404040"/>
            </a:solidFill>
            <a:ln w="9088" cap="flat" cmpd="sng">
              <a:solidFill>
                <a:srgbClr val="404040"/>
              </a:solidFill>
              <a:prstDash val="solid"/>
              <a:round/>
              <a:headEnd type="none" w="med" len="med"/>
              <a:tailEnd type="none" w="med" len="med"/>
            </a:ln>
            <a:effectLst/>
          </p:spPr>
          <p:txBody>
            <a:bodyPr/>
            <a:lstStyle/>
            <a:p>
              <a:endParaRPr lang="ja-JP" altLang="en-US"/>
            </a:p>
          </p:txBody>
        </p:sp>
        <p:sp>
          <p:nvSpPr>
            <p:cNvPr id="900428" name="Freeform 332"/>
            <p:cNvSpPr>
              <a:spLocks/>
            </p:cNvSpPr>
            <p:nvPr/>
          </p:nvSpPr>
          <p:spPr bwMode="auto">
            <a:xfrm>
              <a:off x="1240" y="2865"/>
              <a:ext cx="2440" cy="1105"/>
            </a:xfrm>
            <a:custGeom>
              <a:avLst/>
              <a:gdLst/>
              <a:ahLst/>
              <a:cxnLst>
                <a:cxn ang="0">
                  <a:pos x="211" y="278"/>
                </a:cxn>
                <a:cxn ang="0">
                  <a:pos x="487" y="149"/>
                </a:cxn>
                <a:cxn ang="0">
                  <a:pos x="772" y="33"/>
                </a:cxn>
                <a:cxn ang="0">
                  <a:pos x="935" y="16"/>
                </a:cxn>
                <a:cxn ang="0">
                  <a:pos x="1061" y="16"/>
                </a:cxn>
                <a:cxn ang="0">
                  <a:pos x="1171" y="4"/>
                </a:cxn>
                <a:cxn ang="0">
                  <a:pos x="1225" y="0"/>
                </a:cxn>
                <a:cxn ang="0">
                  <a:pos x="1260" y="5"/>
                </a:cxn>
                <a:cxn ang="0">
                  <a:pos x="1302" y="9"/>
                </a:cxn>
                <a:cxn ang="0">
                  <a:pos x="1363" y="2"/>
                </a:cxn>
                <a:cxn ang="0">
                  <a:pos x="1419" y="15"/>
                </a:cxn>
                <a:cxn ang="0">
                  <a:pos x="1507" y="13"/>
                </a:cxn>
                <a:cxn ang="0">
                  <a:pos x="1683" y="9"/>
                </a:cxn>
                <a:cxn ang="0">
                  <a:pos x="1878" y="12"/>
                </a:cxn>
                <a:cxn ang="0">
                  <a:pos x="2029" y="17"/>
                </a:cxn>
                <a:cxn ang="0">
                  <a:pos x="2135" y="17"/>
                </a:cxn>
                <a:cxn ang="0">
                  <a:pos x="2244" y="16"/>
                </a:cxn>
                <a:cxn ang="0">
                  <a:pos x="2344" y="25"/>
                </a:cxn>
                <a:cxn ang="0">
                  <a:pos x="2415" y="66"/>
                </a:cxn>
                <a:cxn ang="0">
                  <a:pos x="2439" y="143"/>
                </a:cxn>
                <a:cxn ang="0">
                  <a:pos x="2418" y="203"/>
                </a:cxn>
                <a:cxn ang="0">
                  <a:pos x="2224" y="236"/>
                </a:cxn>
                <a:cxn ang="0">
                  <a:pos x="2091" y="243"/>
                </a:cxn>
                <a:cxn ang="0">
                  <a:pos x="1958" y="252"/>
                </a:cxn>
                <a:cxn ang="0">
                  <a:pos x="1816" y="260"/>
                </a:cxn>
                <a:cxn ang="0">
                  <a:pos x="1683" y="305"/>
                </a:cxn>
                <a:cxn ang="0">
                  <a:pos x="1685" y="345"/>
                </a:cxn>
                <a:cxn ang="0">
                  <a:pos x="1660" y="367"/>
                </a:cxn>
                <a:cxn ang="0">
                  <a:pos x="1638" y="393"/>
                </a:cxn>
                <a:cxn ang="0">
                  <a:pos x="1617" y="420"/>
                </a:cxn>
                <a:cxn ang="0">
                  <a:pos x="1600" y="442"/>
                </a:cxn>
                <a:cxn ang="0">
                  <a:pos x="1608" y="475"/>
                </a:cxn>
                <a:cxn ang="0">
                  <a:pos x="1630" y="538"/>
                </a:cxn>
                <a:cxn ang="0">
                  <a:pos x="1636" y="583"/>
                </a:cxn>
                <a:cxn ang="0">
                  <a:pos x="1619" y="628"/>
                </a:cxn>
                <a:cxn ang="0">
                  <a:pos x="1577" y="674"/>
                </a:cxn>
                <a:cxn ang="0">
                  <a:pos x="1544" y="706"/>
                </a:cxn>
                <a:cxn ang="0">
                  <a:pos x="1452" y="729"/>
                </a:cxn>
                <a:cxn ang="0">
                  <a:pos x="1463" y="768"/>
                </a:cxn>
                <a:cxn ang="0">
                  <a:pos x="1472" y="819"/>
                </a:cxn>
                <a:cxn ang="0">
                  <a:pos x="1448" y="872"/>
                </a:cxn>
                <a:cxn ang="0">
                  <a:pos x="1399" y="914"/>
                </a:cxn>
                <a:cxn ang="0">
                  <a:pos x="1364" y="920"/>
                </a:cxn>
                <a:cxn ang="0">
                  <a:pos x="1303" y="947"/>
                </a:cxn>
                <a:cxn ang="0">
                  <a:pos x="1284" y="989"/>
                </a:cxn>
                <a:cxn ang="0">
                  <a:pos x="1257" y="1034"/>
                </a:cxn>
                <a:cxn ang="0">
                  <a:pos x="1221" y="1075"/>
                </a:cxn>
                <a:cxn ang="0">
                  <a:pos x="1171" y="1103"/>
                </a:cxn>
                <a:cxn ang="0">
                  <a:pos x="1090" y="1093"/>
                </a:cxn>
                <a:cxn ang="0">
                  <a:pos x="998" y="1052"/>
                </a:cxn>
                <a:cxn ang="0">
                  <a:pos x="915" y="1013"/>
                </a:cxn>
                <a:cxn ang="0">
                  <a:pos x="856" y="1003"/>
                </a:cxn>
                <a:cxn ang="0">
                  <a:pos x="836" y="1016"/>
                </a:cxn>
                <a:cxn ang="0">
                  <a:pos x="760" y="1018"/>
                </a:cxn>
                <a:cxn ang="0">
                  <a:pos x="707" y="1006"/>
                </a:cxn>
                <a:cxn ang="0">
                  <a:pos x="628" y="997"/>
                </a:cxn>
                <a:cxn ang="0">
                  <a:pos x="527" y="982"/>
                </a:cxn>
                <a:cxn ang="0">
                  <a:pos x="427" y="942"/>
                </a:cxn>
                <a:cxn ang="0">
                  <a:pos x="64" y="882"/>
                </a:cxn>
                <a:cxn ang="0">
                  <a:pos x="4" y="453"/>
                </a:cxn>
                <a:cxn ang="0">
                  <a:pos x="104" y="301"/>
                </a:cxn>
              </a:cxnLst>
              <a:rect l="0" t="0" r="r" b="b"/>
              <a:pathLst>
                <a:path w="2440" h="1105">
                  <a:moveTo>
                    <a:pt x="205" y="277"/>
                  </a:moveTo>
                  <a:lnTo>
                    <a:pt x="205" y="278"/>
                  </a:lnTo>
                  <a:lnTo>
                    <a:pt x="205" y="278"/>
                  </a:lnTo>
                  <a:lnTo>
                    <a:pt x="205" y="278"/>
                  </a:lnTo>
                  <a:lnTo>
                    <a:pt x="206" y="278"/>
                  </a:lnTo>
                  <a:lnTo>
                    <a:pt x="206" y="278"/>
                  </a:lnTo>
                  <a:lnTo>
                    <a:pt x="207" y="278"/>
                  </a:lnTo>
                  <a:lnTo>
                    <a:pt x="207" y="278"/>
                  </a:lnTo>
                  <a:lnTo>
                    <a:pt x="209" y="278"/>
                  </a:lnTo>
                  <a:lnTo>
                    <a:pt x="209" y="278"/>
                  </a:lnTo>
                  <a:lnTo>
                    <a:pt x="209" y="278"/>
                  </a:lnTo>
                  <a:lnTo>
                    <a:pt x="209" y="278"/>
                  </a:lnTo>
                  <a:lnTo>
                    <a:pt x="211" y="278"/>
                  </a:lnTo>
                  <a:lnTo>
                    <a:pt x="211" y="278"/>
                  </a:lnTo>
                  <a:lnTo>
                    <a:pt x="212" y="278"/>
                  </a:lnTo>
                  <a:lnTo>
                    <a:pt x="212" y="278"/>
                  </a:lnTo>
                  <a:lnTo>
                    <a:pt x="213" y="277"/>
                  </a:lnTo>
                  <a:lnTo>
                    <a:pt x="238" y="271"/>
                  </a:lnTo>
                  <a:lnTo>
                    <a:pt x="266" y="261"/>
                  </a:lnTo>
                  <a:lnTo>
                    <a:pt x="294" y="250"/>
                  </a:lnTo>
                  <a:lnTo>
                    <a:pt x="325" y="235"/>
                  </a:lnTo>
                  <a:lnTo>
                    <a:pt x="356" y="220"/>
                  </a:lnTo>
                  <a:lnTo>
                    <a:pt x="389" y="203"/>
                  </a:lnTo>
                  <a:lnTo>
                    <a:pt x="421" y="186"/>
                  </a:lnTo>
                  <a:lnTo>
                    <a:pt x="455" y="167"/>
                  </a:lnTo>
                  <a:lnTo>
                    <a:pt x="487" y="149"/>
                  </a:lnTo>
                  <a:lnTo>
                    <a:pt x="520" y="131"/>
                  </a:lnTo>
                  <a:lnTo>
                    <a:pt x="552" y="114"/>
                  </a:lnTo>
                  <a:lnTo>
                    <a:pt x="584" y="97"/>
                  </a:lnTo>
                  <a:lnTo>
                    <a:pt x="613" y="82"/>
                  </a:lnTo>
                  <a:lnTo>
                    <a:pt x="642" y="68"/>
                  </a:lnTo>
                  <a:lnTo>
                    <a:pt x="669" y="57"/>
                  </a:lnTo>
                  <a:lnTo>
                    <a:pt x="695" y="48"/>
                  </a:lnTo>
                  <a:lnTo>
                    <a:pt x="705" y="46"/>
                  </a:lnTo>
                  <a:lnTo>
                    <a:pt x="716" y="43"/>
                  </a:lnTo>
                  <a:lnTo>
                    <a:pt x="729" y="41"/>
                  </a:lnTo>
                  <a:lnTo>
                    <a:pt x="743" y="37"/>
                  </a:lnTo>
                  <a:lnTo>
                    <a:pt x="757" y="36"/>
                  </a:lnTo>
                  <a:lnTo>
                    <a:pt x="772" y="33"/>
                  </a:lnTo>
                  <a:lnTo>
                    <a:pt x="786" y="32"/>
                  </a:lnTo>
                  <a:lnTo>
                    <a:pt x="802" y="28"/>
                  </a:lnTo>
                  <a:lnTo>
                    <a:pt x="817" y="27"/>
                  </a:lnTo>
                  <a:lnTo>
                    <a:pt x="832" y="25"/>
                  </a:lnTo>
                  <a:lnTo>
                    <a:pt x="847" y="23"/>
                  </a:lnTo>
                  <a:lnTo>
                    <a:pt x="862" y="21"/>
                  </a:lnTo>
                  <a:lnTo>
                    <a:pt x="875" y="21"/>
                  </a:lnTo>
                  <a:lnTo>
                    <a:pt x="888" y="19"/>
                  </a:lnTo>
                  <a:lnTo>
                    <a:pt x="900" y="17"/>
                  </a:lnTo>
                  <a:lnTo>
                    <a:pt x="912" y="16"/>
                  </a:lnTo>
                  <a:lnTo>
                    <a:pt x="918" y="16"/>
                  </a:lnTo>
                  <a:lnTo>
                    <a:pt x="926" y="16"/>
                  </a:lnTo>
                  <a:lnTo>
                    <a:pt x="935" y="16"/>
                  </a:lnTo>
                  <a:lnTo>
                    <a:pt x="944" y="16"/>
                  </a:lnTo>
                  <a:lnTo>
                    <a:pt x="954" y="17"/>
                  </a:lnTo>
                  <a:lnTo>
                    <a:pt x="965" y="17"/>
                  </a:lnTo>
                  <a:lnTo>
                    <a:pt x="975" y="17"/>
                  </a:lnTo>
                  <a:lnTo>
                    <a:pt x="986" y="17"/>
                  </a:lnTo>
                  <a:lnTo>
                    <a:pt x="995" y="17"/>
                  </a:lnTo>
                  <a:lnTo>
                    <a:pt x="1006" y="17"/>
                  </a:lnTo>
                  <a:lnTo>
                    <a:pt x="1016" y="17"/>
                  </a:lnTo>
                  <a:lnTo>
                    <a:pt x="1027" y="17"/>
                  </a:lnTo>
                  <a:lnTo>
                    <a:pt x="1036" y="17"/>
                  </a:lnTo>
                  <a:lnTo>
                    <a:pt x="1045" y="17"/>
                  </a:lnTo>
                  <a:lnTo>
                    <a:pt x="1053" y="17"/>
                  </a:lnTo>
                  <a:lnTo>
                    <a:pt x="1061" y="16"/>
                  </a:lnTo>
                  <a:lnTo>
                    <a:pt x="1067" y="16"/>
                  </a:lnTo>
                  <a:lnTo>
                    <a:pt x="1074" y="16"/>
                  </a:lnTo>
                  <a:lnTo>
                    <a:pt x="1082" y="16"/>
                  </a:lnTo>
                  <a:lnTo>
                    <a:pt x="1091" y="14"/>
                  </a:lnTo>
                  <a:lnTo>
                    <a:pt x="1100" y="14"/>
                  </a:lnTo>
                  <a:lnTo>
                    <a:pt x="1109" y="12"/>
                  </a:lnTo>
                  <a:lnTo>
                    <a:pt x="1118" y="10"/>
                  </a:lnTo>
                  <a:lnTo>
                    <a:pt x="1128" y="9"/>
                  </a:lnTo>
                  <a:lnTo>
                    <a:pt x="1137" y="9"/>
                  </a:lnTo>
                  <a:lnTo>
                    <a:pt x="1146" y="7"/>
                  </a:lnTo>
                  <a:lnTo>
                    <a:pt x="1155" y="5"/>
                  </a:lnTo>
                  <a:lnTo>
                    <a:pt x="1164" y="4"/>
                  </a:lnTo>
                  <a:lnTo>
                    <a:pt x="1171" y="4"/>
                  </a:lnTo>
                  <a:lnTo>
                    <a:pt x="1180" y="2"/>
                  </a:lnTo>
                  <a:lnTo>
                    <a:pt x="1188" y="2"/>
                  </a:lnTo>
                  <a:lnTo>
                    <a:pt x="1195" y="0"/>
                  </a:lnTo>
                  <a:lnTo>
                    <a:pt x="1197" y="0"/>
                  </a:lnTo>
                  <a:lnTo>
                    <a:pt x="1199" y="0"/>
                  </a:lnTo>
                  <a:lnTo>
                    <a:pt x="1201" y="0"/>
                  </a:lnTo>
                  <a:lnTo>
                    <a:pt x="1205" y="0"/>
                  </a:lnTo>
                  <a:lnTo>
                    <a:pt x="1208" y="0"/>
                  </a:lnTo>
                  <a:lnTo>
                    <a:pt x="1211" y="0"/>
                  </a:lnTo>
                  <a:lnTo>
                    <a:pt x="1215" y="0"/>
                  </a:lnTo>
                  <a:lnTo>
                    <a:pt x="1218" y="0"/>
                  </a:lnTo>
                  <a:lnTo>
                    <a:pt x="1221" y="0"/>
                  </a:lnTo>
                  <a:lnTo>
                    <a:pt x="1225" y="0"/>
                  </a:lnTo>
                  <a:lnTo>
                    <a:pt x="1228" y="0"/>
                  </a:lnTo>
                  <a:lnTo>
                    <a:pt x="1232" y="0"/>
                  </a:lnTo>
                  <a:lnTo>
                    <a:pt x="1234" y="0"/>
                  </a:lnTo>
                  <a:lnTo>
                    <a:pt x="1237" y="0"/>
                  </a:lnTo>
                  <a:lnTo>
                    <a:pt x="1240" y="0"/>
                  </a:lnTo>
                  <a:lnTo>
                    <a:pt x="1243" y="0"/>
                  </a:lnTo>
                  <a:lnTo>
                    <a:pt x="1245" y="1"/>
                  </a:lnTo>
                  <a:lnTo>
                    <a:pt x="1247" y="1"/>
                  </a:lnTo>
                  <a:lnTo>
                    <a:pt x="1249" y="2"/>
                  </a:lnTo>
                  <a:lnTo>
                    <a:pt x="1252" y="2"/>
                  </a:lnTo>
                  <a:lnTo>
                    <a:pt x="1254" y="4"/>
                  </a:lnTo>
                  <a:lnTo>
                    <a:pt x="1258" y="4"/>
                  </a:lnTo>
                  <a:lnTo>
                    <a:pt x="1260" y="5"/>
                  </a:lnTo>
                  <a:lnTo>
                    <a:pt x="1264" y="5"/>
                  </a:lnTo>
                  <a:lnTo>
                    <a:pt x="1266" y="7"/>
                  </a:lnTo>
                  <a:lnTo>
                    <a:pt x="1269" y="7"/>
                  </a:lnTo>
                  <a:lnTo>
                    <a:pt x="1271" y="8"/>
                  </a:lnTo>
                  <a:lnTo>
                    <a:pt x="1275" y="8"/>
                  </a:lnTo>
                  <a:lnTo>
                    <a:pt x="1277" y="9"/>
                  </a:lnTo>
                  <a:lnTo>
                    <a:pt x="1279" y="9"/>
                  </a:lnTo>
                  <a:lnTo>
                    <a:pt x="1281" y="9"/>
                  </a:lnTo>
                  <a:lnTo>
                    <a:pt x="1285" y="9"/>
                  </a:lnTo>
                  <a:lnTo>
                    <a:pt x="1289" y="9"/>
                  </a:lnTo>
                  <a:lnTo>
                    <a:pt x="1293" y="9"/>
                  </a:lnTo>
                  <a:lnTo>
                    <a:pt x="1297" y="9"/>
                  </a:lnTo>
                  <a:lnTo>
                    <a:pt x="1302" y="9"/>
                  </a:lnTo>
                  <a:lnTo>
                    <a:pt x="1307" y="9"/>
                  </a:lnTo>
                  <a:lnTo>
                    <a:pt x="1312" y="7"/>
                  </a:lnTo>
                  <a:lnTo>
                    <a:pt x="1318" y="7"/>
                  </a:lnTo>
                  <a:lnTo>
                    <a:pt x="1323" y="5"/>
                  </a:lnTo>
                  <a:lnTo>
                    <a:pt x="1328" y="5"/>
                  </a:lnTo>
                  <a:lnTo>
                    <a:pt x="1333" y="4"/>
                  </a:lnTo>
                  <a:lnTo>
                    <a:pt x="1338" y="4"/>
                  </a:lnTo>
                  <a:lnTo>
                    <a:pt x="1343" y="2"/>
                  </a:lnTo>
                  <a:lnTo>
                    <a:pt x="1347" y="2"/>
                  </a:lnTo>
                  <a:lnTo>
                    <a:pt x="1352" y="1"/>
                  </a:lnTo>
                  <a:lnTo>
                    <a:pt x="1356" y="1"/>
                  </a:lnTo>
                  <a:lnTo>
                    <a:pt x="1361" y="0"/>
                  </a:lnTo>
                  <a:lnTo>
                    <a:pt x="1363" y="2"/>
                  </a:lnTo>
                  <a:lnTo>
                    <a:pt x="1366" y="2"/>
                  </a:lnTo>
                  <a:lnTo>
                    <a:pt x="1370" y="3"/>
                  </a:lnTo>
                  <a:lnTo>
                    <a:pt x="1374" y="3"/>
                  </a:lnTo>
                  <a:lnTo>
                    <a:pt x="1378" y="5"/>
                  </a:lnTo>
                  <a:lnTo>
                    <a:pt x="1383" y="6"/>
                  </a:lnTo>
                  <a:lnTo>
                    <a:pt x="1388" y="8"/>
                  </a:lnTo>
                  <a:lnTo>
                    <a:pt x="1393" y="8"/>
                  </a:lnTo>
                  <a:lnTo>
                    <a:pt x="1397" y="10"/>
                  </a:lnTo>
                  <a:lnTo>
                    <a:pt x="1402" y="12"/>
                  </a:lnTo>
                  <a:lnTo>
                    <a:pt x="1406" y="13"/>
                  </a:lnTo>
                  <a:lnTo>
                    <a:pt x="1411" y="13"/>
                  </a:lnTo>
                  <a:lnTo>
                    <a:pt x="1415" y="15"/>
                  </a:lnTo>
                  <a:lnTo>
                    <a:pt x="1419" y="15"/>
                  </a:lnTo>
                  <a:lnTo>
                    <a:pt x="1422" y="16"/>
                  </a:lnTo>
                  <a:lnTo>
                    <a:pt x="1427" y="16"/>
                  </a:lnTo>
                  <a:lnTo>
                    <a:pt x="1432" y="17"/>
                  </a:lnTo>
                  <a:lnTo>
                    <a:pt x="1438" y="17"/>
                  </a:lnTo>
                  <a:lnTo>
                    <a:pt x="1445" y="17"/>
                  </a:lnTo>
                  <a:lnTo>
                    <a:pt x="1452" y="17"/>
                  </a:lnTo>
                  <a:lnTo>
                    <a:pt x="1459" y="17"/>
                  </a:lnTo>
                  <a:lnTo>
                    <a:pt x="1467" y="16"/>
                  </a:lnTo>
                  <a:lnTo>
                    <a:pt x="1476" y="16"/>
                  </a:lnTo>
                  <a:lnTo>
                    <a:pt x="1485" y="14"/>
                  </a:lnTo>
                  <a:lnTo>
                    <a:pt x="1492" y="14"/>
                  </a:lnTo>
                  <a:lnTo>
                    <a:pt x="1500" y="13"/>
                  </a:lnTo>
                  <a:lnTo>
                    <a:pt x="1507" y="13"/>
                  </a:lnTo>
                  <a:lnTo>
                    <a:pt x="1516" y="11"/>
                  </a:lnTo>
                  <a:lnTo>
                    <a:pt x="1523" y="11"/>
                  </a:lnTo>
                  <a:lnTo>
                    <a:pt x="1531" y="10"/>
                  </a:lnTo>
                  <a:lnTo>
                    <a:pt x="1536" y="10"/>
                  </a:lnTo>
                  <a:lnTo>
                    <a:pt x="1544" y="9"/>
                  </a:lnTo>
                  <a:lnTo>
                    <a:pt x="1557" y="9"/>
                  </a:lnTo>
                  <a:lnTo>
                    <a:pt x="1571" y="9"/>
                  </a:lnTo>
                  <a:lnTo>
                    <a:pt x="1587" y="9"/>
                  </a:lnTo>
                  <a:lnTo>
                    <a:pt x="1605" y="9"/>
                  </a:lnTo>
                  <a:lnTo>
                    <a:pt x="1623" y="9"/>
                  </a:lnTo>
                  <a:lnTo>
                    <a:pt x="1643" y="9"/>
                  </a:lnTo>
                  <a:lnTo>
                    <a:pt x="1662" y="9"/>
                  </a:lnTo>
                  <a:lnTo>
                    <a:pt x="1683" y="9"/>
                  </a:lnTo>
                  <a:lnTo>
                    <a:pt x="1703" y="10"/>
                  </a:lnTo>
                  <a:lnTo>
                    <a:pt x="1722" y="10"/>
                  </a:lnTo>
                  <a:lnTo>
                    <a:pt x="1741" y="10"/>
                  </a:lnTo>
                  <a:lnTo>
                    <a:pt x="1760" y="10"/>
                  </a:lnTo>
                  <a:lnTo>
                    <a:pt x="1777" y="10"/>
                  </a:lnTo>
                  <a:lnTo>
                    <a:pt x="1794" y="10"/>
                  </a:lnTo>
                  <a:lnTo>
                    <a:pt x="1810" y="10"/>
                  </a:lnTo>
                  <a:lnTo>
                    <a:pt x="1825" y="9"/>
                  </a:lnTo>
                  <a:lnTo>
                    <a:pt x="1831" y="10"/>
                  </a:lnTo>
                  <a:lnTo>
                    <a:pt x="1840" y="10"/>
                  </a:lnTo>
                  <a:lnTo>
                    <a:pt x="1852" y="10"/>
                  </a:lnTo>
                  <a:lnTo>
                    <a:pt x="1865" y="10"/>
                  </a:lnTo>
                  <a:lnTo>
                    <a:pt x="1878" y="12"/>
                  </a:lnTo>
                  <a:lnTo>
                    <a:pt x="1894" y="12"/>
                  </a:lnTo>
                  <a:lnTo>
                    <a:pt x="1910" y="12"/>
                  </a:lnTo>
                  <a:lnTo>
                    <a:pt x="1926" y="12"/>
                  </a:lnTo>
                  <a:lnTo>
                    <a:pt x="1940" y="14"/>
                  </a:lnTo>
                  <a:lnTo>
                    <a:pt x="1956" y="14"/>
                  </a:lnTo>
                  <a:lnTo>
                    <a:pt x="1970" y="14"/>
                  </a:lnTo>
                  <a:lnTo>
                    <a:pt x="1983" y="14"/>
                  </a:lnTo>
                  <a:lnTo>
                    <a:pt x="1995" y="16"/>
                  </a:lnTo>
                  <a:lnTo>
                    <a:pt x="2004" y="16"/>
                  </a:lnTo>
                  <a:lnTo>
                    <a:pt x="2012" y="16"/>
                  </a:lnTo>
                  <a:lnTo>
                    <a:pt x="2017" y="16"/>
                  </a:lnTo>
                  <a:lnTo>
                    <a:pt x="2022" y="17"/>
                  </a:lnTo>
                  <a:lnTo>
                    <a:pt x="2029" y="17"/>
                  </a:lnTo>
                  <a:lnTo>
                    <a:pt x="2036" y="18"/>
                  </a:lnTo>
                  <a:lnTo>
                    <a:pt x="2044" y="18"/>
                  </a:lnTo>
                  <a:lnTo>
                    <a:pt x="2051" y="18"/>
                  </a:lnTo>
                  <a:lnTo>
                    <a:pt x="2060" y="18"/>
                  </a:lnTo>
                  <a:lnTo>
                    <a:pt x="2069" y="18"/>
                  </a:lnTo>
                  <a:lnTo>
                    <a:pt x="2078" y="17"/>
                  </a:lnTo>
                  <a:lnTo>
                    <a:pt x="2086" y="17"/>
                  </a:lnTo>
                  <a:lnTo>
                    <a:pt x="2096" y="17"/>
                  </a:lnTo>
                  <a:lnTo>
                    <a:pt x="2104" y="17"/>
                  </a:lnTo>
                  <a:lnTo>
                    <a:pt x="2113" y="17"/>
                  </a:lnTo>
                  <a:lnTo>
                    <a:pt x="2120" y="17"/>
                  </a:lnTo>
                  <a:lnTo>
                    <a:pt x="2128" y="17"/>
                  </a:lnTo>
                  <a:lnTo>
                    <a:pt x="2135" y="17"/>
                  </a:lnTo>
                  <a:lnTo>
                    <a:pt x="2142" y="16"/>
                  </a:lnTo>
                  <a:lnTo>
                    <a:pt x="2147" y="16"/>
                  </a:lnTo>
                  <a:lnTo>
                    <a:pt x="2154" y="16"/>
                  </a:lnTo>
                  <a:lnTo>
                    <a:pt x="2162" y="16"/>
                  </a:lnTo>
                  <a:lnTo>
                    <a:pt x="2171" y="16"/>
                  </a:lnTo>
                  <a:lnTo>
                    <a:pt x="2180" y="16"/>
                  </a:lnTo>
                  <a:lnTo>
                    <a:pt x="2189" y="16"/>
                  </a:lnTo>
                  <a:lnTo>
                    <a:pt x="2198" y="16"/>
                  </a:lnTo>
                  <a:lnTo>
                    <a:pt x="2208" y="16"/>
                  </a:lnTo>
                  <a:lnTo>
                    <a:pt x="2217" y="16"/>
                  </a:lnTo>
                  <a:lnTo>
                    <a:pt x="2226" y="16"/>
                  </a:lnTo>
                  <a:lnTo>
                    <a:pt x="2235" y="16"/>
                  </a:lnTo>
                  <a:lnTo>
                    <a:pt x="2244" y="16"/>
                  </a:lnTo>
                  <a:lnTo>
                    <a:pt x="2251" y="16"/>
                  </a:lnTo>
                  <a:lnTo>
                    <a:pt x="2259" y="16"/>
                  </a:lnTo>
                  <a:lnTo>
                    <a:pt x="2267" y="16"/>
                  </a:lnTo>
                  <a:lnTo>
                    <a:pt x="2274" y="16"/>
                  </a:lnTo>
                  <a:lnTo>
                    <a:pt x="2279" y="17"/>
                  </a:lnTo>
                  <a:lnTo>
                    <a:pt x="2285" y="17"/>
                  </a:lnTo>
                  <a:lnTo>
                    <a:pt x="2292" y="19"/>
                  </a:lnTo>
                  <a:lnTo>
                    <a:pt x="2301" y="19"/>
                  </a:lnTo>
                  <a:lnTo>
                    <a:pt x="2308" y="21"/>
                  </a:lnTo>
                  <a:lnTo>
                    <a:pt x="2317" y="21"/>
                  </a:lnTo>
                  <a:lnTo>
                    <a:pt x="2326" y="23"/>
                  </a:lnTo>
                  <a:lnTo>
                    <a:pt x="2336" y="23"/>
                  </a:lnTo>
                  <a:lnTo>
                    <a:pt x="2344" y="25"/>
                  </a:lnTo>
                  <a:lnTo>
                    <a:pt x="2353" y="27"/>
                  </a:lnTo>
                  <a:lnTo>
                    <a:pt x="2360" y="29"/>
                  </a:lnTo>
                  <a:lnTo>
                    <a:pt x="2370" y="29"/>
                  </a:lnTo>
                  <a:lnTo>
                    <a:pt x="2377" y="32"/>
                  </a:lnTo>
                  <a:lnTo>
                    <a:pt x="2384" y="34"/>
                  </a:lnTo>
                  <a:lnTo>
                    <a:pt x="2389" y="36"/>
                  </a:lnTo>
                  <a:lnTo>
                    <a:pt x="2395" y="38"/>
                  </a:lnTo>
                  <a:lnTo>
                    <a:pt x="2398" y="42"/>
                  </a:lnTo>
                  <a:lnTo>
                    <a:pt x="2402" y="45"/>
                  </a:lnTo>
                  <a:lnTo>
                    <a:pt x="2405" y="50"/>
                  </a:lnTo>
                  <a:lnTo>
                    <a:pt x="2409" y="54"/>
                  </a:lnTo>
                  <a:lnTo>
                    <a:pt x="2411" y="61"/>
                  </a:lnTo>
                  <a:lnTo>
                    <a:pt x="2415" y="66"/>
                  </a:lnTo>
                  <a:lnTo>
                    <a:pt x="2418" y="73"/>
                  </a:lnTo>
                  <a:lnTo>
                    <a:pt x="2422" y="79"/>
                  </a:lnTo>
                  <a:lnTo>
                    <a:pt x="2424" y="86"/>
                  </a:lnTo>
                  <a:lnTo>
                    <a:pt x="2427" y="93"/>
                  </a:lnTo>
                  <a:lnTo>
                    <a:pt x="2428" y="100"/>
                  </a:lnTo>
                  <a:lnTo>
                    <a:pt x="2431" y="105"/>
                  </a:lnTo>
                  <a:lnTo>
                    <a:pt x="2433" y="113"/>
                  </a:lnTo>
                  <a:lnTo>
                    <a:pt x="2435" y="118"/>
                  </a:lnTo>
                  <a:lnTo>
                    <a:pt x="2437" y="123"/>
                  </a:lnTo>
                  <a:lnTo>
                    <a:pt x="2439" y="127"/>
                  </a:lnTo>
                  <a:lnTo>
                    <a:pt x="2439" y="132"/>
                  </a:lnTo>
                  <a:lnTo>
                    <a:pt x="2439" y="137"/>
                  </a:lnTo>
                  <a:lnTo>
                    <a:pt x="2439" y="143"/>
                  </a:lnTo>
                  <a:lnTo>
                    <a:pt x="2439" y="148"/>
                  </a:lnTo>
                  <a:lnTo>
                    <a:pt x="2437" y="153"/>
                  </a:lnTo>
                  <a:lnTo>
                    <a:pt x="2437" y="158"/>
                  </a:lnTo>
                  <a:lnTo>
                    <a:pt x="2435" y="164"/>
                  </a:lnTo>
                  <a:lnTo>
                    <a:pt x="2435" y="167"/>
                  </a:lnTo>
                  <a:lnTo>
                    <a:pt x="2433" y="172"/>
                  </a:lnTo>
                  <a:lnTo>
                    <a:pt x="2431" y="177"/>
                  </a:lnTo>
                  <a:lnTo>
                    <a:pt x="2429" y="183"/>
                  </a:lnTo>
                  <a:lnTo>
                    <a:pt x="2428" y="186"/>
                  </a:lnTo>
                  <a:lnTo>
                    <a:pt x="2425" y="191"/>
                  </a:lnTo>
                  <a:lnTo>
                    <a:pt x="2423" y="195"/>
                  </a:lnTo>
                  <a:lnTo>
                    <a:pt x="2420" y="200"/>
                  </a:lnTo>
                  <a:lnTo>
                    <a:pt x="2418" y="203"/>
                  </a:lnTo>
                  <a:lnTo>
                    <a:pt x="2413" y="206"/>
                  </a:lnTo>
                  <a:lnTo>
                    <a:pt x="2406" y="210"/>
                  </a:lnTo>
                  <a:lnTo>
                    <a:pt x="2394" y="214"/>
                  </a:lnTo>
                  <a:lnTo>
                    <a:pt x="2381" y="216"/>
                  </a:lnTo>
                  <a:lnTo>
                    <a:pt x="2365" y="220"/>
                  </a:lnTo>
                  <a:lnTo>
                    <a:pt x="2348" y="221"/>
                  </a:lnTo>
                  <a:lnTo>
                    <a:pt x="2329" y="224"/>
                  </a:lnTo>
                  <a:lnTo>
                    <a:pt x="2311" y="226"/>
                  </a:lnTo>
                  <a:lnTo>
                    <a:pt x="2292" y="229"/>
                  </a:lnTo>
                  <a:lnTo>
                    <a:pt x="2273" y="231"/>
                  </a:lnTo>
                  <a:lnTo>
                    <a:pt x="2255" y="233"/>
                  </a:lnTo>
                  <a:lnTo>
                    <a:pt x="2239" y="235"/>
                  </a:lnTo>
                  <a:lnTo>
                    <a:pt x="2224" y="236"/>
                  </a:lnTo>
                  <a:lnTo>
                    <a:pt x="2213" y="238"/>
                  </a:lnTo>
                  <a:lnTo>
                    <a:pt x="2204" y="240"/>
                  </a:lnTo>
                  <a:lnTo>
                    <a:pt x="2198" y="240"/>
                  </a:lnTo>
                  <a:lnTo>
                    <a:pt x="2193" y="241"/>
                  </a:lnTo>
                  <a:lnTo>
                    <a:pt x="2186" y="241"/>
                  </a:lnTo>
                  <a:lnTo>
                    <a:pt x="2177" y="242"/>
                  </a:lnTo>
                  <a:lnTo>
                    <a:pt x="2167" y="242"/>
                  </a:lnTo>
                  <a:lnTo>
                    <a:pt x="2155" y="243"/>
                  </a:lnTo>
                  <a:lnTo>
                    <a:pt x="2144" y="243"/>
                  </a:lnTo>
                  <a:lnTo>
                    <a:pt x="2131" y="243"/>
                  </a:lnTo>
                  <a:lnTo>
                    <a:pt x="2118" y="243"/>
                  </a:lnTo>
                  <a:lnTo>
                    <a:pt x="2104" y="243"/>
                  </a:lnTo>
                  <a:lnTo>
                    <a:pt x="2091" y="243"/>
                  </a:lnTo>
                  <a:lnTo>
                    <a:pt x="2078" y="243"/>
                  </a:lnTo>
                  <a:lnTo>
                    <a:pt x="2066" y="243"/>
                  </a:lnTo>
                  <a:lnTo>
                    <a:pt x="2055" y="245"/>
                  </a:lnTo>
                  <a:lnTo>
                    <a:pt x="2046" y="245"/>
                  </a:lnTo>
                  <a:lnTo>
                    <a:pt x="2038" y="246"/>
                  </a:lnTo>
                  <a:lnTo>
                    <a:pt x="2033" y="246"/>
                  </a:lnTo>
                  <a:lnTo>
                    <a:pt x="2029" y="248"/>
                  </a:lnTo>
                  <a:lnTo>
                    <a:pt x="2022" y="248"/>
                  </a:lnTo>
                  <a:lnTo>
                    <a:pt x="2013" y="249"/>
                  </a:lnTo>
                  <a:lnTo>
                    <a:pt x="2001" y="249"/>
                  </a:lnTo>
                  <a:lnTo>
                    <a:pt x="1988" y="251"/>
                  </a:lnTo>
                  <a:lnTo>
                    <a:pt x="1974" y="251"/>
                  </a:lnTo>
                  <a:lnTo>
                    <a:pt x="1958" y="252"/>
                  </a:lnTo>
                  <a:lnTo>
                    <a:pt x="1943" y="252"/>
                  </a:lnTo>
                  <a:lnTo>
                    <a:pt x="1927" y="254"/>
                  </a:lnTo>
                  <a:lnTo>
                    <a:pt x="1912" y="254"/>
                  </a:lnTo>
                  <a:lnTo>
                    <a:pt x="1897" y="254"/>
                  </a:lnTo>
                  <a:lnTo>
                    <a:pt x="1884" y="254"/>
                  </a:lnTo>
                  <a:lnTo>
                    <a:pt x="1871" y="254"/>
                  </a:lnTo>
                  <a:lnTo>
                    <a:pt x="1862" y="254"/>
                  </a:lnTo>
                  <a:lnTo>
                    <a:pt x="1854" y="254"/>
                  </a:lnTo>
                  <a:lnTo>
                    <a:pt x="1850" y="254"/>
                  </a:lnTo>
                  <a:lnTo>
                    <a:pt x="1844" y="255"/>
                  </a:lnTo>
                  <a:lnTo>
                    <a:pt x="1837" y="256"/>
                  </a:lnTo>
                  <a:lnTo>
                    <a:pt x="1827" y="258"/>
                  </a:lnTo>
                  <a:lnTo>
                    <a:pt x="1816" y="260"/>
                  </a:lnTo>
                  <a:lnTo>
                    <a:pt x="1804" y="264"/>
                  </a:lnTo>
                  <a:lnTo>
                    <a:pt x="1791" y="266"/>
                  </a:lnTo>
                  <a:lnTo>
                    <a:pt x="1777" y="270"/>
                  </a:lnTo>
                  <a:lnTo>
                    <a:pt x="1764" y="272"/>
                  </a:lnTo>
                  <a:lnTo>
                    <a:pt x="1749" y="278"/>
                  </a:lnTo>
                  <a:lnTo>
                    <a:pt x="1736" y="281"/>
                  </a:lnTo>
                  <a:lnTo>
                    <a:pt x="1723" y="285"/>
                  </a:lnTo>
                  <a:lnTo>
                    <a:pt x="1712" y="289"/>
                  </a:lnTo>
                  <a:lnTo>
                    <a:pt x="1702" y="292"/>
                  </a:lnTo>
                  <a:lnTo>
                    <a:pt x="1694" y="296"/>
                  </a:lnTo>
                  <a:lnTo>
                    <a:pt x="1688" y="299"/>
                  </a:lnTo>
                  <a:lnTo>
                    <a:pt x="1685" y="302"/>
                  </a:lnTo>
                  <a:lnTo>
                    <a:pt x="1683" y="305"/>
                  </a:lnTo>
                  <a:lnTo>
                    <a:pt x="1682" y="306"/>
                  </a:lnTo>
                  <a:lnTo>
                    <a:pt x="1682" y="310"/>
                  </a:lnTo>
                  <a:lnTo>
                    <a:pt x="1682" y="312"/>
                  </a:lnTo>
                  <a:lnTo>
                    <a:pt x="1682" y="315"/>
                  </a:lnTo>
                  <a:lnTo>
                    <a:pt x="1682" y="319"/>
                  </a:lnTo>
                  <a:lnTo>
                    <a:pt x="1682" y="322"/>
                  </a:lnTo>
                  <a:lnTo>
                    <a:pt x="1683" y="325"/>
                  </a:lnTo>
                  <a:lnTo>
                    <a:pt x="1683" y="329"/>
                  </a:lnTo>
                  <a:lnTo>
                    <a:pt x="1683" y="333"/>
                  </a:lnTo>
                  <a:lnTo>
                    <a:pt x="1683" y="336"/>
                  </a:lnTo>
                  <a:lnTo>
                    <a:pt x="1685" y="339"/>
                  </a:lnTo>
                  <a:lnTo>
                    <a:pt x="1685" y="343"/>
                  </a:lnTo>
                  <a:lnTo>
                    <a:pt x="1685" y="345"/>
                  </a:lnTo>
                  <a:lnTo>
                    <a:pt x="1685" y="347"/>
                  </a:lnTo>
                  <a:lnTo>
                    <a:pt x="1685" y="349"/>
                  </a:lnTo>
                  <a:lnTo>
                    <a:pt x="1683" y="351"/>
                  </a:lnTo>
                  <a:lnTo>
                    <a:pt x="1682" y="353"/>
                  </a:lnTo>
                  <a:lnTo>
                    <a:pt x="1680" y="355"/>
                  </a:lnTo>
                  <a:lnTo>
                    <a:pt x="1678" y="356"/>
                  </a:lnTo>
                  <a:lnTo>
                    <a:pt x="1674" y="358"/>
                  </a:lnTo>
                  <a:lnTo>
                    <a:pt x="1673" y="360"/>
                  </a:lnTo>
                  <a:lnTo>
                    <a:pt x="1670" y="362"/>
                  </a:lnTo>
                  <a:lnTo>
                    <a:pt x="1669" y="362"/>
                  </a:lnTo>
                  <a:lnTo>
                    <a:pt x="1665" y="363"/>
                  </a:lnTo>
                  <a:lnTo>
                    <a:pt x="1663" y="365"/>
                  </a:lnTo>
                  <a:lnTo>
                    <a:pt x="1660" y="367"/>
                  </a:lnTo>
                  <a:lnTo>
                    <a:pt x="1658" y="368"/>
                  </a:lnTo>
                  <a:lnTo>
                    <a:pt x="1656" y="370"/>
                  </a:lnTo>
                  <a:lnTo>
                    <a:pt x="1654" y="371"/>
                  </a:lnTo>
                  <a:lnTo>
                    <a:pt x="1653" y="373"/>
                  </a:lnTo>
                  <a:lnTo>
                    <a:pt x="1652" y="373"/>
                  </a:lnTo>
                  <a:lnTo>
                    <a:pt x="1650" y="375"/>
                  </a:lnTo>
                  <a:lnTo>
                    <a:pt x="1648" y="377"/>
                  </a:lnTo>
                  <a:lnTo>
                    <a:pt x="1646" y="379"/>
                  </a:lnTo>
                  <a:lnTo>
                    <a:pt x="1645" y="381"/>
                  </a:lnTo>
                  <a:lnTo>
                    <a:pt x="1643" y="385"/>
                  </a:lnTo>
                  <a:lnTo>
                    <a:pt x="1641" y="387"/>
                  </a:lnTo>
                  <a:lnTo>
                    <a:pt x="1639" y="391"/>
                  </a:lnTo>
                  <a:lnTo>
                    <a:pt x="1638" y="393"/>
                  </a:lnTo>
                  <a:lnTo>
                    <a:pt x="1636" y="396"/>
                  </a:lnTo>
                  <a:lnTo>
                    <a:pt x="1634" y="399"/>
                  </a:lnTo>
                  <a:lnTo>
                    <a:pt x="1632" y="403"/>
                  </a:lnTo>
                  <a:lnTo>
                    <a:pt x="1630" y="405"/>
                  </a:lnTo>
                  <a:lnTo>
                    <a:pt x="1629" y="407"/>
                  </a:lnTo>
                  <a:lnTo>
                    <a:pt x="1627" y="409"/>
                  </a:lnTo>
                  <a:lnTo>
                    <a:pt x="1625" y="410"/>
                  </a:lnTo>
                  <a:lnTo>
                    <a:pt x="1625" y="411"/>
                  </a:lnTo>
                  <a:lnTo>
                    <a:pt x="1623" y="413"/>
                  </a:lnTo>
                  <a:lnTo>
                    <a:pt x="1622" y="415"/>
                  </a:lnTo>
                  <a:lnTo>
                    <a:pt x="1620" y="417"/>
                  </a:lnTo>
                  <a:lnTo>
                    <a:pt x="1619" y="418"/>
                  </a:lnTo>
                  <a:lnTo>
                    <a:pt x="1617" y="420"/>
                  </a:lnTo>
                  <a:lnTo>
                    <a:pt x="1616" y="422"/>
                  </a:lnTo>
                  <a:lnTo>
                    <a:pt x="1614" y="424"/>
                  </a:lnTo>
                  <a:lnTo>
                    <a:pt x="1612" y="424"/>
                  </a:lnTo>
                  <a:lnTo>
                    <a:pt x="1610" y="426"/>
                  </a:lnTo>
                  <a:lnTo>
                    <a:pt x="1608" y="428"/>
                  </a:lnTo>
                  <a:lnTo>
                    <a:pt x="1606" y="429"/>
                  </a:lnTo>
                  <a:lnTo>
                    <a:pt x="1604" y="431"/>
                  </a:lnTo>
                  <a:lnTo>
                    <a:pt x="1602" y="433"/>
                  </a:lnTo>
                  <a:lnTo>
                    <a:pt x="1602" y="435"/>
                  </a:lnTo>
                  <a:lnTo>
                    <a:pt x="1601" y="437"/>
                  </a:lnTo>
                  <a:lnTo>
                    <a:pt x="1601" y="437"/>
                  </a:lnTo>
                  <a:lnTo>
                    <a:pt x="1600" y="440"/>
                  </a:lnTo>
                  <a:lnTo>
                    <a:pt x="1600" y="442"/>
                  </a:lnTo>
                  <a:lnTo>
                    <a:pt x="1600" y="444"/>
                  </a:lnTo>
                  <a:lnTo>
                    <a:pt x="1601" y="446"/>
                  </a:lnTo>
                  <a:lnTo>
                    <a:pt x="1601" y="450"/>
                  </a:lnTo>
                  <a:lnTo>
                    <a:pt x="1602" y="451"/>
                  </a:lnTo>
                  <a:lnTo>
                    <a:pt x="1602" y="455"/>
                  </a:lnTo>
                  <a:lnTo>
                    <a:pt x="1604" y="457"/>
                  </a:lnTo>
                  <a:lnTo>
                    <a:pt x="1604" y="460"/>
                  </a:lnTo>
                  <a:lnTo>
                    <a:pt x="1605" y="463"/>
                  </a:lnTo>
                  <a:lnTo>
                    <a:pt x="1605" y="466"/>
                  </a:lnTo>
                  <a:lnTo>
                    <a:pt x="1606" y="468"/>
                  </a:lnTo>
                  <a:lnTo>
                    <a:pt x="1606" y="471"/>
                  </a:lnTo>
                  <a:lnTo>
                    <a:pt x="1608" y="473"/>
                  </a:lnTo>
                  <a:lnTo>
                    <a:pt x="1608" y="475"/>
                  </a:lnTo>
                  <a:lnTo>
                    <a:pt x="1610" y="476"/>
                  </a:lnTo>
                  <a:lnTo>
                    <a:pt x="1610" y="480"/>
                  </a:lnTo>
                  <a:lnTo>
                    <a:pt x="1611" y="485"/>
                  </a:lnTo>
                  <a:lnTo>
                    <a:pt x="1613" y="490"/>
                  </a:lnTo>
                  <a:lnTo>
                    <a:pt x="1614" y="494"/>
                  </a:lnTo>
                  <a:lnTo>
                    <a:pt x="1616" y="500"/>
                  </a:lnTo>
                  <a:lnTo>
                    <a:pt x="1618" y="505"/>
                  </a:lnTo>
                  <a:lnTo>
                    <a:pt x="1620" y="510"/>
                  </a:lnTo>
                  <a:lnTo>
                    <a:pt x="1623" y="515"/>
                  </a:lnTo>
                  <a:lnTo>
                    <a:pt x="1624" y="522"/>
                  </a:lnTo>
                  <a:lnTo>
                    <a:pt x="1626" y="527"/>
                  </a:lnTo>
                  <a:lnTo>
                    <a:pt x="1628" y="532"/>
                  </a:lnTo>
                  <a:lnTo>
                    <a:pt x="1630" y="538"/>
                  </a:lnTo>
                  <a:lnTo>
                    <a:pt x="1630" y="543"/>
                  </a:lnTo>
                  <a:lnTo>
                    <a:pt x="1632" y="547"/>
                  </a:lnTo>
                  <a:lnTo>
                    <a:pt x="1634" y="551"/>
                  </a:lnTo>
                  <a:lnTo>
                    <a:pt x="1635" y="555"/>
                  </a:lnTo>
                  <a:lnTo>
                    <a:pt x="1635" y="559"/>
                  </a:lnTo>
                  <a:lnTo>
                    <a:pt x="1635" y="561"/>
                  </a:lnTo>
                  <a:lnTo>
                    <a:pt x="1635" y="564"/>
                  </a:lnTo>
                  <a:lnTo>
                    <a:pt x="1635" y="566"/>
                  </a:lnTo>
                  <a:lnTo>
                    <a:pt x="1635" y="570"/>
                  </a:lnTo>
                  <a:lnTo>
                    <a:pt x="1635" y="573"/>
                  </a:lnTo>
                  <a:lnTo>
                    <a:pt x="1635" y="577"/>
                  </a:lnTo>
                  <a:lnTo>
                    <a:pt x="1636" y="580"/>
                  </a:lnTo>
                  <a:lnTo>
                    <a:pt x="1636" y="583"/>
                  </a:lnTo>
                  <a:lnTo>
                    <a:pt x="1636" y="587"/>
                  </a:lnTo>
                  <a:lnTo>
                    <a:pt x="1636" y="591"/>
                  </a:lnTo>
                  <a:lnTo>
                    <a:pt x="1636" y="594"/>
                  </a:lnTo>
                  <a:lnTo>
                    <a:pt x="1635" y="597"/>
                  </a:lnTo>
                  <a:lnTo>
                    <a:pt x="1635" y="599"/>
                  </a:lnTo>
                  <a:lnTo>
                    <a:pt x="1635" y="601"/>
                  </a:lnTo>
                  <a:lnTo>
                    <a:pt x="1635" y="603"/>
                  </a:lnTo>
                  <a:lnTo>
                    <a:pt x="1633" y="608"/>
                  </a:lnTo>
                  <a:lnTo>
                    <a:pt x="1631" y="612"/>
                  </a:lnTo>
                  <a:lnTo>
                    <a:pt x="1627" y="616"/>
                  </a:lnTo>
                  <a:lnTo>
                    <a:pt x="1626" y="619"/>
                  </a:lnTo>
                  <a:lnTo>
                    <a:pt x="1622" y="625"/>
                  </a:lnTo>
                  <a:lnTo>
                    <a:pt x="1619" y="628"/>
                  </a:lnTo>
                  <a:lnTo>
                    <a:pt x="1615" y="633"/>
                  </a:lnTo>
                  <a:lnTo>
                    <a:pt x="1612" y="636"/>
                  </a:lnTo>
                  <a:lnTo>
                    <a:pt x="1608" y="642"/>
                  </a:lnTo>
                  <a:lnTo>
                    <a:pt x="1604" y="646"/>
                  </a:lnTo>
                  <a:lnTo>
                    <a:pt x="1601" y="650"/>
                  </a:lnTo>
                  <a:lnTo>
                    <a:pt x="1597" y="654"/>
                  </a:lnTo>
                  <a:lnTo>
                    <a:pt x="1593" y="657"/>
                  </a:lnTo>
                  <a:lnTo>
                    <a:pt x="1590" y="661"/>
                  </a:lnTo>
                  <a:lnTo>
                    <a:pt x="1587" y="664"/>
                  </a:lnTo>
                  <a:lnTo>
                    <a:pt x="1585" y="666"/>
                  </a:lnTo>
                  <a:lnTo>
                    <a:pt x="1582" y="670"/>
                  </a:lnTo>
                  <a:lnTo>
                    <a:pt x="1580" y="671"/>
                  </a:lnTo>
                  <a:lnTo>
                    <a:pt x="1577" y="674"/>
                  </a:lnTo>
                  <a:lnTo>
                    <a:pt x="1575" y="676"/>
                  </a:lnTo>
                  <a:lnTo>
                    <a:pt x="1571" y="680"/>
                  </a:lnTo>
                  <a:lnTo>
                    <a:pt x="1570" y="682"/>
                  </a:lnTo>
                  <a:lnTo>
                    <a:pt x="1566" y="686"/>
                  </a:lnTo>
                  <a:lnTo>
                    <a:pt x="1565" y="687"/>
                  </a:lnTo>
                  <a:lnTo>
                    <a:pt x="1561" y="691"/>
                  </a:lnTo>
                  <a:lnTo>
                    <a:pt x="1558" y="694"/>
                  </a:lnTo>
                  <a:lnTo>
                    <a:pt x="1555" y="697"/>
                  </a:lnTo>
                  <a:lnTo>
                    <a:pt x="1553" y="699"/>
                  </a:lnTo>
                  <a:lnTo>
                    <a:pt x="1550" y="701"/>
                  </a:lnTo>
                  <a:lnTo>
                    <a:pt x="1548" y="703"/>
                  </a:lnTo>
                  <a:lnTo>
                    <a:pt x="1545" y="705"/>
                  </a:lnTo>
                  <a:lnTo>
                    <a:pt x="1544" y="706"/>
                  </a:lnTo>
                  <a:lnTo>
                    <a:pt x="1537" y="709"/>
                  </a:lnTo>
                  <a:lnTo>
                    <a:pt x="1532" y="711"/>
                  </a:lnTo>
                  <a:lnTo>
                    <a:pt x="1525" y="713"/>
                  </a:lnTo>
                  <a:lnTo>
                    <a:pt x="1519" y="714"/>
                  </a:lnTo>
                  <a:lnTo>
                    <a:pt x="1510" y="716"/>
                  </a:lnTo>
                  <a:lnTo>
                    <a:pt x="1503" y="717"/>
                  </a:lnTo>
                  <a:lnTo>
                    <a:pt x="1495" y="718"/>
                  </a:lnTo>
                  <a:lnTo>
                    <a:pt x="1488" y="718"/>
                  </a:lnTo>
                  <a:lnTo>
                    <a:pt x="1479" y="720"/>
                  </a:lnTo>
                  <a:lnTo>
                    <a:pt x="1472" y="722"/>
                  </a:lnTo>
                  <a:lnTo>
                    <a:pt x="1465" y="724"/>
                  </a:lnTo>
                  <a:lnTo>
                    <a:pt x="1458" y="726"/>
                  </a:lnTo>
                  <a:lnTo>
                    <a:pt x="1452" y="729"/>
                  </a:lnTo>
                  <a:lnTo>
                    <a:pt x="1448" y="731"/>
                  </a:lnTo>
                  <a:lnTo>
                    <a:pt x="1444" y="735"/>
                  </a:lnTo>
                  <a:lnTo>
                    <a:pt x="1443" y="737"/>
                  </a:lnTo>
                  <a:lnTo>
                    <a:pt x="1443" y="741"/>
                  </a:lnTo>
                  <a:lnTo>
                    <a:pt x="1443" y="743"/>
                  </a:lnTo>
                  <a:lnTo>
                    <a:pt x="1444" y="747"/>
                  </a:lnTo>
                  <a:lnTo>
                    <a:pt x="1446" y="749"/>
                  </a:lnTo>
                  <a:lnTo>
                    <a:pt x="1447" y="752"/>
                  </a:lnTo>
                  <a:lnTo>
                    <a:pt x="1450" y="756"/>
                  </a:lnTo>
                  <a:lnTo>
                    <a:pt x="1453" y="759"/>
                  </a:lnTo>
                  <a:lnTo>
                    <a:pt x="1457" y="761"/>
                  </a:lnTo>
                  <a:lnTo>
                    <a:pt x="1459" y="765"/>
                  </a:lnTo>
                  <a:lnTo>
                    <a:pt x="1463" y="768"/>
                  </a:lnTo>
                  <a:lnTo>
                    <a:pt x="1466" y="772"/>
                  </a:lnTo>
                  <a:lnTo>
                    <a:pt x="1469" y="774"/>
                  </a:lnTo>
                  <a:lnTo>
                    <a:pt x="1471" y="778"/>
                  </a:lnTo>
                  <a:lnTo>
                    <a:pt x="1473" y="780"/>
                  </a:lnTo>
                  <a:lnTo>
                    <a:pt x="1475" y="784"/>
                  </a:lnTo>
                  <a:lnTo>
                    <a:pt x="1476" y="786"/>
                  </a:lnTo>
                  <a:lnTo>
                    <a:pt x="1476" y="790"/>
                  </a:lnTo>
                  <a:lnTo>
                    <a:pt x="1476" y="794"/>
                  </a:lnTo>
                  <a:lnTo>
                    <a:pt x="1475" y="800"/>
                  </a:lnTo>
                  <a:lnTo>
                    <a:pt x="1475" y="803"/>
                  </a:lnTo>
                  <a:lnTo>
                    <a:pt x="1473" y="808"/>
                  </a:lnTo>
                  <a:lnTo>
                    <a:pt x="1473" y="813"/>
                  </a:lnTo>
                  <a:lnTo>
                    <a:pt x="1472" y="819"/>
                  </a:lnTo>
                  <a:lnTo>
                    <a:pt x="1472" y="822"/>
                  </a:lnTo>
                  <a:lnTo>
                    <a:pt x="1470" y="827"/>
                  </a:lnTo>
                  <a:lnTo>
                    <a:pt x="1468" y="832"/>
                  </a:lnTo>
                  <a:lnTo>
                    <a:pt x="1466" y="837"/>
                  </a:lnTo>
                  <a:lnTo>
                    <a:pt x="1465" y="841"/>
                  </a:lnTo>
                  <a:lnTo>
                    <a:pt x="1463" y="846"/>
                  </a:lnTo>
                  <a:lnTo>
                    <a:pt x="1462" y="850"/>
                  </a:lnTo>
                  <a:lnTo>
                    <a:pt x="1460" y="854"/>
                  </a:lnTo>
                  <a:lnTo>
                    <a:pt x="1459" y="856"/>
                  </a:lnTo>
                  <a:lnTo>
                    <a:pt x="1456" y="861"/>
                  </a:lnTo>
                  <a:lnTo>
                    <a:pt x="1454" y="865"/>
                  </a:lnTo>
                  <a:lnTo>
                    <a:pt x="1450" y="869"/>
                  </a:lnTo>
                  <a:lnTo>
                    <a:pt x="1448" y="872"/>
                  </a:lnTo>
                  <a:lnTo>
                    <a:pt x="1444" y="877"/>
                  </a:lnTo>
                  <a:lnTo>
                    <a:pt x="1440" y="881"/>
                  </a:lnTo>
                  <a:lnTo>
                    <a:pt x="1436" y="885"/>
                  </a:lnTo>
                  <a:lnTo>
                    <a:pt x="1433" y="888"/>
                  </a:lnTo>
                  <a:lnTo>
                    <a:pt x="1428" y="892"/>
                  </a:lnTo>
                  <a:lnTo>
                    <a:pt x="1424" y="896"/>
                  </a:lnTo>
                  <a:lnTo>
                    <a:pt x="1420" y="899"/>
                  </a:lnTo>
                  <a:lnTo>
                    <a:pt x="1416" y="902"/>
                  </a:lnTo>
                  <a:lnTo>
                    <a:pt x="1412" y="906"/>
                  </a:lnTo>
                  <a:lnTo>
                    <a:pt x="1409" y="908"/>
                  </a:lnTo>
                  <a:lnTo>
                    <a:pt x="1405" y="910"/>
                  </a:lnTo>
                  <a:lnTo>
                    <a:pt x="1402" y="912"/>
                  </a:lnTo>
                  <a:lnTo>
                    <a:pt x="1399" y="914"/>
                  </a:lnTo>
                  <a:lnTo>
                    <a:pt x="1397" y="914"/>
                  </a:lnTo>
                  <a:lnTo>
                    <a:pt x="1394" y="916"/>
                  </a:lnTo>
                  <a:lnTo>
                    <a:pt x="1393" y="916"/>
                  </a:lnTo>
                  <a:lnTo>
                    <a:pt x="1389" y="918"/>
                  </a:lnTo>
                  <a:lnTo>
                    <a:pt x="1386" y="918"/>
                  </a:lnTo>
                  <a:lnTo>
                    <a:pt x="1382" y="918"/>
                  </a:lnTo>
                  <a:lnTo>
                    <a:pt x="1381" y="918"/>
                  </a:lnTo>
                  <a:lnTo>
                    <a:pt x="1377" y="920"/>
                  </a:lnTo>
                  <a:lnTo>
                    <a:pt x="1374" y="920"/>
                  </a:lnTo>
                  <a:lnTo>
                    <a:pt x="1370" y="920"/>
                  </a:lnTo>
                  <a:lnTo>
                    <a:pt x="1369" y="920"/>
                  </a:lnTo>
                  <a:lnTo>
                    <a:pt x="1366" y="920"/>
                  </a:lnTo>
                  <a:lnTo>
                    <a:pt x="1364" y="920"/>
                  </a:lnTo>
                  <a:lnTo>
                    <a:pt x="1362" y="920"/>
                  </a:lnTo>
                  <a:lnTo>
                    <a:pt x="1361" y="920"/>
                  </a:lnTo>
                  <a:lnTo>
                    <a:pt x="1355" y="922"/>
                  </a:lnTo>
                  <a:lnTo>
                    <a:pt x="1350" y="923"/>
                  </a:lnTo>
                  <a:lnTo>
                    <a:pt x="1344" y="924"/>
                  </a:lnTo>
                  <a:lnTo>
                    <a:pt x="1339" y="926"/>
                  </a:lnTo>
                  <a:lnTo>
                    <a:pt x="1333" y="930"/>
                  </a:lnTo>
                  <a:lnTo>
                    <a:pt x="1328" y="931"/>
                  </a:lnTo>
                  <a:lnTo>
                    <a:pt x="1322" y="935"/>
                  </a:lnTo>
                  <a:lnTo>
                    <a:pt x="1317" y="937"/>
                  </a:lnTo>
                  <a:lnTo>
                    <a:pt x="1312" y="940"/>
                  </a:lnTo>
                  <a:lnTo>
                    <a:pt x="1307" y="944"/>
                  </a:lnTo>
                  <a:lnTo>
                    <a:pt x="1303" y="947"/>
                  </a:lnTo>
                  <a:lnTo>
                    <a:pt x="1300" y="950"/>
                  </a:lnTo>
                  <a:lnTo>
                    <a:pt x="1296" y="954"/>
                  </a:lnTo>
                  <a:lnTo>
                    <a:pt x="1294" y="955"/>
                  </a:lnTo>
                  <a:lnTo>
                    <a:pt x="1294" y="958"/>
                  </a:lnTo>
                  <a:lnTo>
                    <a:pt x="1294" y="960"/>
                  </a:lnTo>
                  <a:lnTo>
                    <a:pt x="1293" y="963"/>
                  </a:lnTo>
                  <a:lnTo>
                    <a:pt x="1293" y="966"/>
                  </a:lnTo>
                  <a:lnTo>
                    <a:pt x="1292" y="970"/>
                  </a:lnTo>
                  <a:lnTo>
                    <a:pt x="1291" y="973"/>
                  </a:lnTo>
                  <a:lnTo>
                    <a:pt x="1289" y="978"/>
                  </a:lnTo>
                  <a:lnTo>
                    <a:pt x="1287" y="981"/>
                  </a:lnTo>
                  <a:lnTo>
                    <a:pt x="1285" y="985"/>
                  </a:lnTo>
                  <a:lnTo>
                    <a:pt x="1284" y="989"/>
                  </a:lnTo>
                  <a:lnTo>
                    <a:pt x="1280" y="993"/>
                  </a:lnTo>
                  <a:lnTo>
                    <a:pt x="1278" y="997"/>
                  </a:lnTo>
                  <a:lnTo>
                    <a:pt x="1277" y="1000"/>
                  </a:lnTo>
                  <a:lnTo>
                    <a:pt x="1275" y="1004"/>
                  </a:lnTo>
                  <a:lnTo>
                    <a:pt x="1273" y="1008"/>
                  </a:lnTo>
                  <a:lnTo>
                    <a:pt x="1271" y="1011"/>
                  </a:lnTo>
                  <a:lnTo>
                    <a:pt x="1269" y="1014"/>
                  </a:lnTo>
                  <a:lnTo>
                    <a:pt x="1269" y="1016"/>
                  </a:lnTo>
                  <a:lnTo>
                    <a:pt x="1266" y="1019"/>
                  </a:lnTo>
                  <a:lnTo>
                    <a:pt x="1264" y="1023"/>
                  </a:lnTo>
                  <a:lnTo>
                    <a:pt x="1262" y="1026"/>
                  </a:lnTo>
                  <a:lnTo>
                    <a:pt x="1260" y="1029"/>
                  </a:lnTo>
                  <a:lnTo>
                    <a:pt x="1257" y="1034"/>
                  </a:lnTo>
                  <a:lnTo>
                    <a:pt x="1255" y="1038"/>
                  </a:lnTo>
                  <a:lnTo>
                    <a:pt x="1251" y="1042"/>
                  </a:lnTo>
                  <a:lnTo>
                    <a:pt x="1249" y="1045"/>
                  </a:lnTo>
                  <a:lnTo>
                    <a:pt x="1245" y="1050"/>
                  </a:lnTo>
                  <a:lnTo>
                    <a:pt x="1242" y="1053"/>
                  </a:lnTo>
                  <a:lnTo>
                    <a:pt x="1239" y="1057"/>
                  </a:lnTo>
                  <a:lnTo>
                    <a:pt x="1237" y="1060"/>
                  </a:lnTo>
                  <a:lnTo>
                    <a:pt x="1233" y="1063"/>
                  </a:lnTo>
                  <a:lnTo>
                    <a:pt x="1231" y="1066"/>
                  </a:lnTo>
                  <a:lnTo>
                    <a:pt x="1228" y="1068"/>
                  </a:lnTo>
                  <a:lnTo>
                    <a:pt x="1227" y="1070"/>
                  </a:lnTo>
                  <a:lnTo>
                    <a:pt x="1223" y="1074"/>
                  </a:lnTo>
                  <a:lnTo>
                    <a:pt x="1221" y="1075"/>
                  </a:lnTo>
                  <a:lnTo>
                    <a:pt x="1217" y="1078"/>
                  </a:lnTo>
                  <a:lnTo>
                    <a:pt x="1214" y="1080"/>
                  </a:lnTo>
                  <a:lnTo>
                    <a:pt x="1209" y="1084"/>
                  </a:lnTo>
                  <a:lnTo>
                    <a:pt x="1206" y="1085"/>
                  </a:lnTo>
                  <a:lnTo>
                    <a:pt x="1202" y="1088"/>
                  </a:lnTo>
                  <a:lnTo>
                    <a:pt x="1199" y="1090"/>
                  </a:lnTo>
                  <a:lnTo>
                    <a:pt x="1193" y="1094"/>
                  </a:lnTo>
                  <a:lnTo>
                    <a:pt x="1190" y="1095"/>
                  </a:lnTo>
                  <a:lnTo>
                    <a:pt x="1186" y="1097"/>
                  </a:lnTo>
                  <a:lnTo>
                    <a:pt x="1182" y="1099"/>
                  </a:lnTo>
                  <a:lnTo>
                    <a:pt x="1178" y="1101"/>
                  </a:lnTo>
                  <a:lnTo>
                    <a:pt x="1174" y="1102"/>
                  </a:lnTo>
                  <a:lnTo>
                    <a:pt x="1171" y="1103"/>
                  </a:lnTo>
                  <a:lnTo>
                    <a:pt x="1168" y="1103"/>
                  </a:lnTo>
                  <a:lnTo>
                    <a:pt x="1163" y="1104"/>
                  </a:lnTo>
                  <a:lnTo>
                    <a:pt x="1158" y="1104"/>
                  </a:lnTo>
                  <a:lnTo>
                    <a:pt x="1151" y="1104"/>
                  </a:lnTo>
                  <a:lnTo>
                    <a:pt x="1146" y="1104"/>
                  </a:lnTo>
                  <a:lnTo>
                    <a:pt x="1139" y="1104"/>
                  </a:lnTo>
                  <a:lnTo>
                    <a:pt x="1132" y="1103"/>
                  </a:lnTo>
                  <a:lnTo>
                    <a:pt x="1125" y="1101"/>
                  </a:lnTo>
                  <a:lnTo>
                    <a:pt x="1119" y="1100"/>
                  </a:lnTo>
                  <a:lnTo>
                    <a:pt x="1111" y="1098"/>
                  </a:lnTo>
                  <a:lnTo>
                    <a:pt x="1104" y="1097"/>
                  </a:lnTo>
                  <a:lnTo>
                    <a:pt x="1097" y="1095"/>
                  </a:lnTo>
                  <a:lnTo>
                    <a:pt x="1090" y="1093"/>
                  </a:lnTo>
                  <a:lnTo>
                    <a:pt x="1083" y="1092"/>
                  </a:lnTo>
                  <a:lnTo>
                    <a:pt x="1078" y="1090"/>
                  </a:lnTo>
                  <a:lnTo>
                    <a:pt x="1073" y="1088"/>
                  </a:lnTo>
                  <a:lnTo>
                    <a:pt x="1069" y="1085"/>
                  </a:lnTo>
                  <a:lnTo>
                    <a:pt x="1062" y="1084"/>
                  </a:lnTo>
                  <a:lnTo>
                    <a:pt x="1055" y="1081"/>
                  </a:lnTo>
                  <a:lnTo>
                    <a:pt x="1047" y="1078"/>
                  </a:lnTo>
                  <a:lnTo>
                    <a:pt x="1040" y="1074"/>
                  </a:lnTo>
                  <a:lnTo>
                    <a:pt x="1031" y="1071"/>
                  </a:lnTo>
                  <a:lnTo>
                    <a:pt x="1022" y="1066"/>
                  </a:lnTo>
                  <a:lnTo>
                    <a:pt x="1014" y="1061"/>
                  </a:lnTo>
                  <a:lnTo>
                    <a:pt x="1006" y="1056"/>
                  </a:lnTo>
                  <a:lnTo>
                    <a:pt x="998" y="1052"/>
                  </a:lnTo>
                  <a:lnTo>
                    <a:pt x="989" y="1047"/>
                  </a:lnTo>
                  <a:lnTo>
                    <a:pt x="981" y="1043"/>
                  </a:lnTo>
                  <a:lnTo>
                    <a:pt x="973" y="1037"/>
                  </a:lnTo>
                  <a:lnTo>
                    <a:pt x="965" y="1034"/>
                  </a:lnTo>
                  <a:lnTo>
                    <a:pt x="958" y="1029"/>
                  </a:lnTo>
                  <a:lnTo>
                    <a:pt x="951" y="1027"/>
                  </a:lnTo>
                  <a:lnTo>
                    <a:pt x="945" y="1024"/>
                  </a:lnTo>
                  <a:lnTo>
                    <a:pt x="940" y="1023"/>
                  </a:lnTo>
                  <a:lnTo>
                    <a:pt x="936" y="1021"/>
                  </a:lnTo>
                  <a:lnTo>
                    <a:pt x="931" y="1019"/>
                  </a:lnTo>
                  <a:lnTo>
                    <a:pt x="926" y="1016"/>
                  </a:lnTo>
                  <a:lnTo>
                    <a:pt x="920" y="1015"/>
                  </a:lnTo>
                  <a:lnTo>
                    <a:pt x="915" y="1013"/>
                  </a:lnTo>
                  <a:lnTo>
                    <a:pt x="909" y="1011"/>
                  </a:lnTo>
                  <a:lnTo>
                    <a:pt x="904" y="1008"/>
                  </a:lnTo>
                  <a:lnTo>
                    <a:pt x="897" y="1006"/>
                  </a:lnTo>
                  <a:lnTo>
                    <a:pt x="891" y="1005"/>
                  </a:lnTo>
                  <a:lnTo>
                    <a:pt x="886" y="1003"/>
                  </a:lnTo>
                  <a:lnTo>
                    <a:pt x="881" y="1002"/>
                  </a:lnTo>
                  <a:lnTo>
                    <a:pt x="875" y="1002"/>
                  </a:lnTo>
                  <a:lnTo>
                    <a:pt x="870" y="1000"/>
                  </a:lnTo>
                  <a:lnTo>
                    <a:pt x="865" y="1000"/>
                  </a:lnTo>
                  <a:lnTo>
                    <a:pt x="862" y="1000"/>
                  </a:lnTo>
                  <a:lnTo>
                    <a:pt x="860" y="1002"/>
                  </a:lnTo>
                  <a:lnTo>
                    <a:pt x="858" y="1002"/>
                  </a:lnTo>
                  <a:lnTo>
                    <a:pt x="856" y="1003"/>
                  </a:lnTo>
                  <a:lnTo>
                    <a:pt x="855" y="1003"/>
                  </a:lnTo>
                  <a:lnTo>
                    <a:pt x="854" y="1005"/>
                  </a:lnTo>
                  <a:lnTo>
                    <a:pt x="852" y="1006"/>
                  </a:lnTo>
                  <a:lnTo>
                    <a:pt x="850" y="1008"/>
                  </a:lnTo>
                  <a:lnTo>
                    <a:pt x="849" y="1008"/>
                  </a:lnTo>
                  <a:lnTo>
                    <a:pt x="847" y="1009"/>
                  </a:lnTo>
                  <a:lnTo>
                    <a:pt x="846" y="1011"/>
                  </a:lnTo>
                  <a:lnTo>
                    <a:pt x="844" y="1013"/>
                  </a:lnTo>
                  <a:lnTo>
                    <a:pt x="842" y="1013"/>
                  </a:lnTo>
                  <a:lnTo>
                    <a:pt x="840" y="1015"/>
                  </a:lnTo>
                  <a:lnTo>
                    <a:pt x="838" y="1015"/>
                  </a:lnTo>
                  <a:lnTo>
                    <a:pt x="836" y="1016"/>
                  </a:lnTo>
                  <a:lnTo>
                    <a:pt x="836" y="1016"/>
                  </a:lnTo>
                  <a:lnTo>
                    <a:pt x="831" y="1018"/>
                  </a:lnTo>
                  <a:lnTo>
                    <a:pt x="827" y="1018"/>
                  </a:lnTo>
                  <a:lnTo>
                    <a:pt x="821" y="1019"/>
                  </a:lnTo>
                  <a:lnTo>
                    <a:pt x="816" y="1019"/>
                  </a:lnTo>
                  <a:lnTo>
                    <a:pt x="809" y="1019"/>
                  </a:lnTo>
                  <a:lnTo>
                    <a:pt x="803" y="1019"/>
                  </a:lnTo>
                  <a:lnTo>
                    <a:pt x="797" y="1019"/>
                  </a:lnTo>
                  <a:lnTo>
                    <a:pt x="791" y="1019"/>
                  </a:lnTo>
                  <a:lnTo>
                    <a:pt x="784" y="1019"/>
                  </a:lnTo>
                  <a:lnTo>
                    <a:pt x="778" y="1019"/>
                  </a:lnTo>
                  <a:lnTo>
                    <a:pt x="771" y="1019"/>
                  </a:lnTo>
                  <a:lnTo>
                    <a:pt x="766" y="1018"/>
                  </a:lnTo>
                  <a:lnTo>
                    <a:pt x="760" y="1018"/>
                  </a:lnTo>
                  <a:lnTo>
                    <a:pt x="754" y="1018"/>
                  </a:lnTo>
                  <a:lnTo>
                    <a:pt x="750" y="1018"/>
                  </a:lnTo>
                  <a:lnTo>
                    <a:pt x="746" y="1016"/>
                  </a:lnTo>
                  <a:lnTo>
                    <a:pt x="743" y="1016"/>
                  </a:lnTo>
                  <a:lnTo>
                    <a:pt x="739" y="1015"/>
                  </a:lnTo>
                  <a:lnTo>
                    <a:pt x="735" y="1015"/>
                  </a:lnTo>
                  <a:lnTo>
                    <a:pt x="732" y="1013"/>
                  </a:lnTo>
                  <a:lnTo>
                    <a:pt x="727" y="1013"/>
                  </a:lnTo>
                  <a:lnTo>
                    <a:pt x="723" y="1012"/>
                  </a:lnTo>
                  <a:lnTo>
                    <a:pt x="719" y="1010"/>
                  </a:lnTo>
                  <a:lnTo>
                    <a:pt x="716" y="1008"/>
                  </a:lnTo>
                  <a:lnTo>
                    <a:pt x="710" y="1008"/>
                  </a:lnTo>
                  <a:lnTo>
                    <a:pt x="707" y="1006"/>
                  </a:lnTo>
                  <a:lnTo>
                    <a:pt x="703" y="1005"/>
                  </a:lnTo>
                  <a:lnTo>
                    <a:pt x="700" y="1003"/>
                  </a:lnTo>
                  <a:lnTo>
                    <a:pt x="696" y="1003"/>
                  </a:lnTo>
                  <a:lnTo>
                    <a:pt x="693" y="1002"/>
                  </a:lnTo>
                  <a:lnTo>
                    <a:pt x="689" y="1002"/>
                  </a:lnTo>
                  <a:lnTo>
                    <a:pt x="687" y="1000"/>
                  </a:lnTo>
                  <a:lnTo>
                    <a:pt x="680" y="1000"/>
                  </a:lnTo>
                  <a:lnTo>
                    <a:pt x="673" y="999"/>
                  </a:lnTo>
                  <a:lnTo>
                    <a:pt x="664" y="999"/>
                  </a:lnTo>
                  <a:lnTo>
                    <a:pt x="656" y="997"/>
                  </a:lnTo>
                  <a:lnTo>
                    <a:pt x="646" y="997"/>
                  </a:lnTo>
                  <a:lnTo>
                    <a:pt x="637" y="997"/>
                  </a:lnTo>
                  <a:lnTo>
                    <a:pt x="628" y="997"/>
                  </a:lnTo>
                  <a:lnTo>
                    <a:pt x="620" y="996"/>
                  </a:lnTo>
                  <a:lnTo>
                    <a:pt x="609" y="996"/>
                  </a:lnTo>
                  <a:lnTo>
                    <a:pt x="600" y="996"/>
                  </a:lnTo>
                  <a:lnTo>
                    <a:pt x="591" y="996"/>
                  </a:lnTo>
                  <a:lnTo>
                    <a:pt x="583" y="995"/>
                  </a:lnTo>
                  <a:lnTo>
                    <a:pt x="574" y="995"/>
                  </a:lnTo>
                  <a:lnTo>
                    <a:pt x="567" y="994"/>
                  </a:lnTo>
                  <a:lnTo>
                    <a:pt x="560" y="993"/>
                  </a:lnTo>
                  <a:lnTo>
                    <a:pt x="555" y="991"/>
                  </a:lnTo>
                  <a:lnTo>
                    <a:pt x="547" y="990"/>
                  </a:lnTo>
                  <a:lnTo>
                    <a:pt x="541" y="989"/>
                  </a:lnTo>
                  <a:lnTo>
                    <a:pt x="535" y="986"/>
                  </a:lnTo>
                  <a:lnTo>
                    <a:pt x="527" y="982"/>
                  </a:lnTo>
                  <a:lnTo>
                    <a:pt x="518" y="979"/>
                  </a:lnTo>
                  <a:lnTo>
                    <a:pt x="511" y="976"/>
                  </a:lnTo>
                  <a:lnTo>
                    <a:pt x="503" y="973"/>
                  </a:lnTo>
                  <a:lnTo>
                    <a:pt x="496" y="968"/>
                  </a:lnTo>
                  <a:lnTo>
                    <a:pt x="487" y="965"/>
                  </a:lnTo>
                  <a:lnTo>
                    <a:pt x="480" y="961"/>
                  </a:lnTo>
                  <a:lnTo>
                    <a:pt x="471" y="958"/>
                  </a:lnTo>
                  <a:lnTo>
                    <a:pt x="464" y="954"/>
                  </a:lnTo>
                  <a:lnTo>
                    <a:pt x="456" y="952"/>
                  </a:lnTo>
                  <a:lnTo>
                    <a:pt x="449" y="948"/>
                  </a:lnTo>
                  <a:lnTo>
                    <a:pt x="443" y="946"/>
                  </a:lnTo>
                  <a:lnTo>
                    <a:pt x="438" y="943"/>
                  </a:lnTo>
                  <a:lnTo>
                    <a:pt x="427" y="942"/>
                  </a:lnTo>
                  <a:lnTo>
                    <a:pt x="412" y="939"/>
                  </a:lnTo>
                  <a:lnTo>
                    <a:pt x="390" y="934"/>
                  </a:lnTo>
                  <a:lnTo>
                    <a:pt x="365" y="929"/>
                  </a:lnTo>
                  <a:lnTo>
                    <a:pt x="335" y="924"/>
                  </a:lnTo>
                  <a:lnTo>
                    <a:pt x="303" y="917"/>
                  </a:lnTo>
                  <a:lnTo>
                    <a:pt x="270" y="911"/>
                  </a:lnTo>
                  <a:lnTo>
                    <a:pt x="236" y="904"/>
                  </a:lnTo>
                  <a:lnTo>
                    <a:pt x="201" y="899"/>
                  </a:lnTo>
                  <a:lnTo>
                    <a:pt x="169" y="894"/>
                  </a:lnTo>
                  <a:lnTo>
                    <a:pt x="137" y="890"/>
                  </a:lnTo>
                  <a:lnTo>
                    <a:pt x="109" y="885"/>
                  </a:lnTo>
                  <a:lnTo>
                    <a:pt x="84" y="883"/>
                  </a:lnTo>
                  <a:lnTo>
                    <a:pt x="64" y="882"/>
                  </a:lnTo>
                  <a:lnTo>
                    <a:pt x="50" y="883"/>
                  </a:lnTo>
                  <a:lnTo>
                    <a:pt x="43" y="886"/>
                  </a:lnTo>
                  <a:lnTo>
                    <a:pt x="39" y="882"/>
                  </a:lnTo>
                  <a:lnTo>
                    <a:pt x="36" y="865"/>
                  </a:lnTo>
                  <a:lnTo>
                    <a:pt x="32" y="838"/>
                  </a:lnTo>
                  <a:lnTo>
                    <a:pt x="29" y="801"/>
                  </a:lnTo>
                  <a:lnTo>
                    <a:pt x="24" y="759"/>
                  </a:lnTo>
                  <a:lnTo>
                    <a:pt x="21" y="711"/>
                  </a:lnTo>
                  <a:lnTo>
                    <a:pt x="17" y="659"/>
                  </a:lnTo>
                  <a:lnTo>
                    <a:pt x="13" y="605"/>
                  </a:lnTo>
                  <a:lnTo>
                    <a:pt x="10" y="552"/>
                  </a:lnTo>
                  <a:lnTo>
                    <a:pt x="6" y="500"/>
                  </a:lnTo>
                  <a:lnTo>
                    <a:pt x="4" y="453"/>
                  </a:lnTo>
                  <a:lnTo>
                    <a:pt x="2" y="409"/>
                  </a:lnTo>
                  <a:lnTo>
                    <a:pt x="0" y="374"/>
                  </a:lnTo>
                  <a:lnTo>
                    <a:pt x="0" y="346"/>
                  </a:lnTo>
                  <a:lnTo>
                    <a:pt x="2" y="329"/>
                  </a:lnTo>
                  <a:lnTo>
                    <a:pt x="4" y="324"/>
                  </a:lnTo>
                  <a:lnTo>
                    <a:pt x="9" y="327"/>
                  </a:lnTo>
                  <a:lnTo>
                    <a:pt x="18" y="328"/>
                  </a:lnTo>
                  <a:lnTo>
                    <a:pt x="29" y="327"/>
                  </a:lnTo>
                  <a:lnTo>
                    <a:pt x="42" y="324"/>
                  </a:lnTo>
                  <a:lnTo>
                    <a:pt x="56" y="320"/>
                  </a:lnTo>
                  <a:lnTo>
                    <a:pt x="71" y="314"/>
                  </a:lnTo>
                  <a:lnTo>
                    <a:pt x="87" y="307"/>
                  </a:lnTo>
                  <a:lnTo>
                    <a:pt x="104" y="301"/>
                  </a:lnTo>
                  <a:lnTo>
                    <a:pt x="120" y="295"/>
                  </a:lnTo>
                  <a:lnTo>
                    <a:pt x="136" y="289"/>
                  </a:lnTo>
                  <a:lnTo>
                    <a:pt x="151" y="283"/>
                  </a:lnTo>
                  <a:lnTo>
                    <a:pt x="166" y="278"/>
                  </a:lnTo>
                  <a:lnTo>
                    <a:pt x="178" y="276"/>
                  </a:lnTo>
                  <a:lnTo>
                    <a:pt x="190" y="274"/>
                  </a:lnTo>
                  <a:lnTo>
                    <a:pt x="198" y="275"/>
                  </a:lnTo>
                  <a:lnTo>
                    <a:pt x="205" y="277"/>
                  </a:lnTo>
                  <a:lnTo>
                    <a:pt x="205" y="277"/>
                  </a:lnTo>
                </a:path>
              </a:pathLst>
            </a:custGeom>
            <a:solidFill>
              <a:srgbClr val="FF9F9F"/>
            </a:solidFill>
            <a:ln w="9088" cap="flat" cmpd="sng">
              <a:solidFill>
                <a:srgbClr val="008000"/>
              </a:solidFill>
              <a:prstDash val="solid"/>
              <a:round/>
              <a:headEnd type="none" w="med" len="med"/>
              <a:tailEnd type="none" w="med" len="med"/>
            </a:ln>
            <a:effectLst/>
          </p:spPr>
          <p:txBody>
            <a:bodyPr/>
            <a:lstStyle/>
            <a:p>
              <a:endParaRPr lang="ja-JP" altLang="en-US"/>
            </a:p>
          </p:txBody>
        </p:sp>
        <p:sp>
          <p:nvSpPr>
            <p:cNvPr id="900429" name="Freeform 333"/>
            <p:cNvSpPr>
              <a:spLocks/>
            </p:cNvSpPr>
            <p:nvPr/>
          </p:nvSpPr>
          <p:spPr bwMode="auto">
            <a:xfrm>
              <a:off x="960" y="3736"/>
              <a:ext cx="7" cy="7"/>
            </a:xfrm>
            <a:custGeom>
              <a:avLst/>
              <a:gdLst/>
              <a:ahLst/>
              <a:cxnLst>
                <a:cxn ang="0">
                  <a:pos x="2" y="6"/>
                </a:cxn>
                <a:cxn ang="0">
                  <a:pos x="6" y="3"/>
                </a:cxn>
                <a:cxn ang="0">
                  <a:pos x="0" y="0"/>
                </a:cxn>
                <a:cxn ang="0">
                  <a:pos x="1" y="0"/>
                </a:cxn>
                <a:cxn ang="0">
                  <a:pos x="1" y="0"/>
                </a:cxn>
                <a:cxn ang="0">
                  <a:pos x="1" y="0"/>
                </a:cxn>
                <a:cxn ang="0">
                  <a:pos x="1" y="0"/>
                </a:cxn>
                <a:cxn ang="0">
                  <a:pos x="2" y="0"/>
                </a:cxn>
                <a:cxn ang="0">
                  <a:pos x="2" y="0"/>
                </a:cxn>
                <a:cxn ang="0">
                  <a:pos x="2" y="0"/>
                </a:cxn>
                <a:cxn ang="0">
                  <a:pos x="2" y="0"/>
                </a:cxn>
                <a:cxn ang="0">
                  <a:pos x="2" y="0"/>
                </a:cxn>
                <a:cxn ang="0">
                  <a:pos x="2" y="0"/>
                </a:cxn>
                <a:cxn ang="0">
                  <a:pos x="2" y="0"/>
                </a:cxn>
                <a:cxn ang="0">
                  <a:pos x="2" y="0"/>
                </a:cxn>
                <a:cxn ang="0">
                  <a:pos x="2" y="1"/>
                </a:cxn>
                <a:cxn ang="0">
                  <a:pos x="2" y="1"/>
                </a:cxn>
                <a:cxn ang="0">
                  <a:pos x="2" y="3"/>
                </a:cxn>
                <a:cxn ang="0">
                  <a:pos x="2" y="3"/>
                </a:cxn>
                <a:cxn ang="0">
                  <a:pos x="2" y="3"/>
                </a:cxn>
                <a:cxn ang="0">
                  <a:pos x="2" y="3"/>
                </a:cxn>
                <a:cxn ang="0">
                  <a:pos x="2" y="3"/>
                </a:cxn>
                <a:cxn ang="0">
                  <a:pos x="2" y="3"/>
                </a:cxn>
                <a:cxn ang="0">
                  <a:pos x="2" y="4"/>
                </a:cxn>
                <a:cxn ang="0">
                  <a:pos x="2" y="4"/>
                </a:cxn>
                <a:cxn ang="0">
                  <a:pos x="2" y="4"/>
                </a:cxn>
                <a:cxn ang="0">
                  <a:pos x="2" y="5"/>
                </a:cxn>
                <a:cxn ang="0">
                  <a:pos x="2" y="5"/>
                </a:cxn>
                <a:cxn ang="0">
                  <a:pos x="2" y="5"/>
                </a:cxn>
                <a:cxn ang="0">
                  <a:pos x="2" y="5"/>
                </a:cxn>
                <a:cxn ang="0">
                  <a:pos x="2" y="6"/>
                </a:cxn>
                <a:cxn ang="0">
                  <a:pos x="2" y="6"/>
                </a:cxn>
                <a:cxn ang="0">
                  <a:pos x="2" y="6"/>
                </a:cxn>
                <a:cxn ang="0">
                  <a:pos x="2" y="6"/>
                </a:cxn>
              </a:cxnLst>
              <a:rect l="0" t="0" r="r" b="b"/>
              <a:pathLst>
                <a:path w="7" h="7">
                  <a:moveTo>
                    <a:pt x="2" y="6"/>
                  </a:moveTo>
                  <a:lnTo>
                    <a:pt x="6" y="3"/>
                  </a:lnTo>
                  <a:lnTo>
                    <a:pt x="0" y="0"/>
                  </a:lnTo>
                  <a:lnTo>
                    <a:pt x="1" y="0"/>
                  </a:lnTo>
                  <a:lnTo>
                    <a:pt x="1" y="0"/>
                  </a:lnTo>
                  <a:lnTo>
                    <a:pt x="1" y="0"/>
                  </a:lnTo>
                  <a:lnTo>
                    <a:pt x="1" y="0"/>
                  </a:lnTo>
                  <a:lnTo>
                    <a:pt x="2" y="0"/>
                  </a:lnTo>
                  <a:lnTo>
                    <a:pt x="2" y="0"/>
                  </a:lnTo>
                  <a:lnTo>
                    <a:pt x="2" y="0"/>
                  </a:lnTo>
                  <a:lnTo>
                    <a:pt x="2" y="0"/>
                  </a:lnTo>
                  <a:lnTo>
                    <a:pt x="2" y="0"/>
                  </a:lnTo>
                  <a:lnTo>
                    <a:pt x="2" y="0"/>
                  </a:lnTo>
                  <a:lnTo>
                    <a:pt x="2" y="0"/>
                  </a:lnTo>
                  <a:lnTo>
                    <a:pt x="2" y="0"/>
                  </a:lnTo>
                  <a:lnTo>
                    <a:pt x="2" y="1"/>
                  </a:lnTo>
                  <a:lnTo>
                    <a:pt x="2" y="1"/>
                  </a:lnTo>
                  <a:lnTo>
                    <a:pt x="2" y="3"/>
                  </a:lnTo>
                  <a:lnTo>
                    <a:pt x="2" y="3"/>
                  </a:lnTo>
                  <a:lnTo>
                    <a:pt x="2" y="3"/>
                  </a:lnTo>
                  <a:lnTo>
                    <a:pt x="2" y="3"/>
                  </a:lnTo>
                  <a:lnTo>
                    <a:pt x="2" y="3"/>
                  </a:lnTo>
                  <a:lnTo>
                    <a:pt x="2" y="3"/>
                  </a:lnTo>
                  <a:lnTo>
                    <a:pt x="2" y="4"/>
                  </a:lnTo>
                  <a:lnTo>
                    <a:pt x="2" y="4"/>
                  </a:lnTo>
                  <a:lnTo>
                    <a:pt x="2" y="4"/>
                  </a:lnTo>
                  <a:lnTo>
                    <a:pt x="2" y="5"/>
                  </a:lnTo>
                  <a:lnTo>
                    <a:pt x="2" y="5"/>
                  </a:lnTo>
                  <a:lnTo>
                    <a:pt x="2" y="5"/>
                  </a:lnTo>
                  <a:lnTo>
                    <a:pt x="2" y="5"/>
                  </a:lnTo>
                  <a:lnTo>
                    <a:pt x="2" y="6"/>
                  </a:lnTo>
                  <a:lnTo>
                    <a:pt x="2" y="6"/>
                  </a:lnTo>
                  <a:lnTo>
                    <a:pt x="2" y="6"/>
                  </a:lnTo>
                  <a:lnTo>
                    <a:pt x="2" y="6"/>
                  </a:lnTo>
                </a:path>
              </a:pathLst>
            </a:custGeom>
            <a:solidFill>
              <a:srgbClr val="FFFFFF"/>
            </a:solidFill>
            <a:ln w="9088" cap="flat" cmpd="sng">
              <a:solidFill>
                <a:srgbClr val="000000"/>
              </a:solidFill>
              <a:prstDash val="solid"/>
              <a:round/>
              <a:headEnd type="none" w="med" len="med"/>
              <a:tailEnd type="none" w="med" len="med"/>
            </a:ln>
            <a:effectLst/>
          </p:spPr>
          <p:txBody>
            <a:bodyPr/>
            <a:lstStyle/>
            <a:p>
              <a:endParaRPr lang="ja-JP" altLang="en-US"/>
            </a:p>
          </p:txBody>
        </p:sp>
        <p:sp>
          <p:nvSpPr>
            <p:cNvPr id="900430" name="Freeform 334"/>
            <p:cNvSpPr>
              <a:spLocks/>
            </p:cNvSpPr>
            <p:nvPr/>
          </p:nvSpPr>
          <p:spPr bwMode="auto">
            <a:xfrm>
              <a:off x="974" y="3753"/>
              <a:ext cx="10" cy="3"/>
            </a:xfrm>
            <a:custGeom>
              <a:avLst/>
              <a:gdLst/>
              <a:ahLst/>
              <a:cxnLst>
                <a:cxn ang="0">
                  <a:pos x="0" y="0"/>
                </a:cxn>
                <a:cxn ang="0">
                  <a:pos x="0" y="2"/>
                </a:cxn>
                <a:cxn ang="0">
                  <a:pos x="9" y="2"/>
                </a:cxn>
                <a:cxn ang="0">
                  <a:pos x="9" y="0"/>
                </a:cxn>
                <a:cxn ang="0">
                  <a:pos x="0" y="0"/>
                </a:cxn>
                <a:cxn ang="0">
                  <a:pos x="0" y="0"/>
                </a:cxn>
              </a:cxnLst>
              <a:rect l="0" t="0" r="r" b="b"/>
              <a:pathLst>
                <a:path w="10" h="3">
                  <a:moveTo>
                    <a:pt x="0" y="0"/>
                  </a:moveTo>
                  <a:lnTo>
                    <a:pt x="0" y="2"/>
                  </a:lnTo>
                  <a:lnTo>
                    <a:pt x="9" y="2"/>
                  </a:lnTo>
                  <a:lnTo>
                    <a:pt x="9" y="0"/>
                  </a:lnTo>
                  <a:lnTo>
                    <a:pt x="0" y="0"/>
                  </a:lnTo>
                  <a:lnTo>
                    <a:pt x="0" y="0"/>
                  </a:lnTo>
                </a:path>
              </a:pathLst>
            </a:custGeom>
            <a:solidFill>
              <a:srgbClr val="FFFFFF"/>
            </a:solidFill>
            <a:ln w="9088" cap="flat" cmpd="sng">
              <a:solidFill>
                <a:srgbClr val="000000"/>
              </a:solidFill>
              <a:prstDash val="solid"/>
              <a:round/>
              <a:headEnd type="none" w="med" len="med"/>
              <a:tailEnd type="none" w="med" len="med"/>
            </a:ln>
            <a:effectLst/>
          </p:spPr>
          <p:txBody>
            <a:bodyPr/>
            <a:lstStyle/>
            <a:p>
              <a:endParaRPr lang="ja-JP" altLang="en-US"/>
            </a:p>
          </p:txBody>
        </p:sp>
        <p:sp>
          <p:nvSpPr>
            <p:cNvPr id="900431" name="Freeform 335"/>
            <p:cNvSpPr>
              <a:spLocks/>
            </p:cNvSpPr>
            <p:nvPr/>
          </p:nvSpPr>
          <p:spPr bwMode="auto">
            <a:xfrm>
              <a:off x="1453" y="3490"/>
              <a:ext cx="572" cy="376"/>
            </a:xfrm>
            <a:custGeom>
              <a:avLst/>
              <a:gdLst/>
              <a:ahLst/>
              <a:cxnLst>
                <a:cxn ang="0">
                  <a:pos x="65" y="229"/>
                </a:cxn>
                <a:cxn ang="0">
                  <a:pos x="125" y="249"/>
                </a:cxn>
                <a:cxn ang="0">
                  <a:pos x="224" y="290"/>
                </a:cxn>
                <a:cxn ang="0">
                  <a:pos x="253" y="293"/>
                </a:cxn>
                <a:cxn ang="0">
                  <a:pos x="288" y="274"/>
                </a:cxn>
                <a:cxn ang="0">
                  <a:pos x="311" y="310"/>
                </a:cxn>
                <a:cxn ang="0">
                  <a:pos x="315" y="316"/>
                </a:cxn>
                <a:cxn ang="0">
                  <a:pos x="350" y="343"/>
                </a:cxn>
                <a:cxn ang="0">
                  <a:pos x="446" y="359"/>
                </a:cxn>
                <a:cxn ang="0">
                  <a:pos x="469" y="341"/>
                </a:cxn>
                <a:cxn ang="0">
                  <a:pos x="479" y="332"/>
                </a:cxn>
                <a:cxn ang="0">
                  <a:pos x="485" y="348"/>
                </a:cxn>
                <a:cxn ang="0">
                  <a:pos x="548" y="375"/>
                </a:cxn>
                <a:cxn ang="0">
                  <a:pos x="569" y="373"/>
                </a:cxn>
                <a:cxn ang="0">
                  <a:pos x="570" y="370"/>
                </a:cxn>
                <a:cxn ang="0">
                  <a:pos x="571" y="362"/>
                </a:cxn>
                <a:cxn ang="0">
                  <a:pos x="485" y="329"/>
                </a:cxn>
                <a:cxn ang="0">
                  <a:pos x="418" y="304"/>
                </a:cxn>
                <a:cxn ang="0">
                  <a:pos x="418" y="282"/>
                </a:cxn>
                <a:cxn ang="0">
                  <a:pos x="423" y="278"/>
                </a:cxn>
                <a:cxn ang="0">
                  <a:pos x="434" y="262"/>
                </a:cxn>
                <a:cxn ang="0">
                  <a:pos x="429" y="241"/>
                </a:cxn>
                <a:cxn ang="0">
                  <a:pos x="427" y="239"/>
                </a:cxn>
                <a:cxn ang="0">
                  <a:pos x="423" y="237"/>
                </a:cxn>
                <a:cxn ang="0">
                  <a:pos x="422" y="236"/>
                </a:cxn>
                <a:cxn ang="0">
                  <a:pos x="419" y="234"/>
                </a:cxn>
                <a:cxn ang="0">
                  <a:pos x="418" y="234"/>
                </a:cxn>
                <a:cxn ang="0">
                  <a:pos x="308" y="205"/>
                </a:cxn>
                <a:cxn ang="0">
                  <a:pos x="202" y="196"/>
                </a:cxn>
                <a:cxn ang="0">
                  <a:pos x="117" y="205"/>
                </a:cxn>
                <a:cxn ang="0">
                  <a:pos x="220" y="162"/>
                </a:cxn>
                <a:cxn ang="0">
                  <a:pos x="340" y="143"/>
                </a:cxn>
                <a:cxn ang="0">
                  <a:pos x="381" y="96"/>
                </a:cxn>
                <a:cxn ang="0">
                  <a:pos x="291" y="62"/>
                </a:cxn>
                <a:cxn ang="0">
                  <a:pos x="182" y="51"/>
                </a:cxn>
                <a:cxn ang="0">
                  <a:pos x="51" y="21"/>
                </a:cxn>
                <a:cxn ang="0">
                  <a:pos x="0" y="29"/>
                </a:cxn>
                <a:cxn ang="0">
                  <a:pos x="46" y="212"/>
                </a:cxn>
              </a:cxnLst>
              <a:rect l="0" t="0" r="r" b="b"/>
              <a:pathLst>
                <a:path w="572" h="376">
                  <a:moveTo>
                    <a:pt x="46" y="212"/>
                  </a:moveTo>
                  <a:lnTo>
                    <a:pt x="65" y="229"/>
                  </a:lnTo>
                  <a:lnTo>
                    <a:pt x="121" y="249"/>
                  </a:lnTo>
                  <a:lnTo>
                    <a:pt x="125" y="249"/>
                  </a:lnTo>
                  <a:lnTo>
                    <a:pt x="168" y="256"/>
                  </a:lnTo>
                  <a:lnTo>
                    <a:pt x="224" y="290"/>
                  </a:lnTo>
                  <a:lnTo>
                    <a:pt x="227" y="290"/>
                  </a:lnTo>
                  <a:lnTo>
                    <a:pt x="253" y="293"/>
                  </a:lnTo>
                  <a:lnTo>
                    <a:pt x="275" y="283"/>
                  </a:lnTo>
                  <a:lnTo>
                    <a:pt x="288" y="274"/>
                  </a:lnTo>
                  <a:lnTo>
                    <a:pt x="300" y="272"/>
                  </a:lnTo>
                  <a:lnTo>
                    <a:pt x="311" y="310"/>
                  </a:lnTo>
                  <a:lnTo>
                    <a:pt x="312" y="313"/>
                  </a:lnTo>
                  <a:lnTo>
                    <a:pt x="315" y="316"/>
                  </a:lnTo>
                  <a:lnTo>
                    <a:pt x="317" y="318"/>
                  </a:lnTo>
                  <a:lnTo>
                    <a:pt x="350" y="343"/>
                  </a:lnTo>
                  <a:lnTo>
                    <a:pt x="404" y="357"/>
                  </a:lnTo>
                  <a:lnTo>
                    <a:pt x="446" y="359"/>
                  </a:lnTo>
                  <a:lnTo>
                    <a:pt x="466" y="354"/>
                  </a:lnTo>
                  <a:lnTo>
                    <a:pt x="469" y="341"/>
                  </a:lnTo>
                  <a:lnTo>
                    <a:pt x="474" y="333"/>
                  </a:lnTo>
                  <a:lnTo>
                    <a:pt x="479" y="332"/>
                  </a:lnTo>
                  <a:lnTo>
                    <a:pt x="482" y="337"/>
                  </a:lnTo>
                  <a:lnTo>
                    <a:pt x="485" y="348"/>
                  </a:lnTo>
                  <a:lnTo>
                    <a:pt x="493" y="357"/>
                  </a:lnTo>
                  <a:lnTo>
                    <a:pt x="548" y="375"/>
                  </a:lnTo>
                  <a:lnTo>
                    <a:pt x="569" y="373"/>
                  </a:lnTo>
                  <a:lnTo>
                    <a:pt x="569" y="373"/>
                  </a:lnTo>
                  <a:lnTo>
                    <a:pt x="570" y="370"/>
                  </a:lnTo>
                  <a:lnTo>
                    <a:pt x="570" y="370"/>
                  </a:lnTo>
                  <a:lnTo>
                    <a:pt x="571" y="368"/>
                  </a:lnTo>
                  <a:lnTo>
                    <a:pt x="571" y="362"/>
                  </a:lnTo>
                  <a:lnTo>
                    <a:pt x="498" y="333"/>
                  </a:lnTo>
                  <a:lnTo>
                    <a:pt x="485" y="329"/>
                  </a:lnTo>
                  <a:lnTo>
                    <a:pt x="433" y="306"/>
                  </a:lnTo>
                  <a:lnTo>
                    <a:pt x="418" y="304"/>
                  </a:lnTo>
                  <a:lnTo>
                    <a:pt x="406" y="298"/>
                  </a:lnTo>
                  <a:lnTo>
                    <a:pt x="418" y="282"/>
                  </a:lnTo>
                  <a:lnTo>
                    <a:pt x="419" y="281"/>
                  </a:lnTo>
                  <a:lnTo>
                    <a:pt x="423" y="278"/>
                  </a:lnTo>
                  <a:lnTo>
                    <a:pt x="433" y="262"/>
                  </a:lnTo>
                  <a:lnTo>
                    <a:pt x="434" y="262"/>
                  </a:lnTo>
                  <a:lnTo>
                    <a:pt x="435" y="258"/>
                  </a:lnTo>
                  <a:lnTo>
                    <a:pt x="429" y="241"/>
                  </a:lnTo>
                  <a:lnTo>
                    <a:pt x="428" y="239"/>
                  </a:lnTo>
                  <a:lnTo>
                    <a:pt x="427" y="239"/>
                  </a:lnTo>
                  <a:lnTo>
                    <a:pt x="424" y="237"/>
                  </a:lnTo>
                  <a:lnTo>
                    <a:pt x="423" y="237"/>
                  </a:lnTo>
                  <a:lnTo>
                    <a:pt x="423" y="236"/>
                  </a:lnTo>
                  <a:lnTo>
                    <a:pt x="422" y="236"/>
                  </a:lnTo>
                  <a:lnTo>
                    <a:pt x="421" y="235"/>
                  </a:lnTo>
                  <a:lnTo>
                    <a:pt x="419" y="234"/>
                  </a:lnTo>
                  <a:lnTo>
                    <a:pt x="418" y="234"/>
                  </a:lnTo>
                  <a:lnTo>
                    <a:pt x="418" y="234"/>
                  </a:lnTo>
                  <a:lnTo>
                    <a:pt x="375" y="222"/>
                  </a:lnTo>
                  <a:lnTo>
                    <a:pt x="308" y="205"/>
                  </a:lnTo>
                  <a:lnTo>
                    <a:pt x="255" y="197"/>
                  </a:lnTo>
                  <a:lnTo>
                    <a:pt x="202" y="196"/>
                  </a:lnTo>
                  <a:lnTo>
                    <a:pt x="156" y="202"/>
                  </a:lnTo>
                  <a:lnTo>
                    <a:pt x="117" y="205"/>
                  </a:lnTo>
                  <a:lnTo>
                    <a:pt x="127" y="191"/>
                  </a:lnTo>
                  <a:lnTo>
                    <a:pt x="220" y="162"/>
                  </a:lnTo>
                  <a:lnTo>
                    <a:pt x="248" y="157"/>
                  </a:lnTo>
                  <a:lnTo>
                    <a:pt x="340" y="143"/>
                  </a:lnTo>
                  <a:lnTo>
                    <a:pt x="366" y="143"/>
                  </a:lnTo>
                  <a:lnTo>
                    <a:pt x="381" y="96"/>
                  </a:lnTo>
                  <a:lnTo>
                    <a:pt x="356" y="84"/>
                  </a:lnTo>
                  <a:lnTo>
                    <a:pt x="291" y="62"/>
                  </a:lnTo>
                  <a:lnTo>
                    <a:pt x="222" y="53"/>
                  </a:lnTo>
                  <a:lnTo>
                    <a:pt x="182" y="51"/>
                  </a:lnTo>
                  <a:lnTo>
                    <a:pt x="76" y="32"/>
                  </a:lnTo>
                  <a:lnTo>
                    <a:pt x="51" y="21"/>
                  </a:lnTo>
                  <a:lnTo>
                    <a:pt x="6" y="0"/>
                  </a:lnTo>
                  <a:lnTo>
                    <a:pt x="0" y="29"/>
                  </a:lnTo>
                  <a:lnTo>
                    <a:pt x="46" y="212"/>
                  </a:lnTo>
                  <a:lnTo>
                    <a:pt x="46" y="212"/>
                  </a:lnTo>
                </a:path>
              </a:pathLst>
            </a:custGeom>
            <a:solidFill>
              <a:srgbClr val="FFC0B6"/>
            </a:solidFill>
            <a:ln w="9525">
              <a:noFill/>
              <a:round/>
              <a:headEnd type="none" w="med" len="med"/>
              <a:tailEnd type="none" w="med" len="med"/>
            </a:ln>
            <a:effectLst/>
          </p:spPr>
          <p:txBody>
            <a:bodyPr/>
            <a:lstStyle/>
            <a:p>
              <a:endParaRPr lang="ja-JP" altLang="en-US"/>
            </a:p>
          </p:txBody>
        </p:sp>
        <p:sp>
          <p:nvSpPr>
            <p:cNvPr id="900432" name="Freeform 336"/>
            <p:cNvSpPr>
              <a:spLocks/>
            </p:cNvSpPr>
            <p:nvPr/>
          </p:nvSpPr>
          <p:spPr bwMode="auto">
            <a:xfrm>
              <a:off x="1913" y="3624"/>
              <a:ext cx="110" cy="116"/>
            </a:xfrm>
            <a:custGeom>
              <a:avLst/>
              <a:gdLst/>
              <a:ahLst/>
              <a:cxnLst>
                <a:cxn ang="0">
                  <a:pos x="76" y="115"/>
                </a:cxn>
                <a:cxn ang="0">
                  <a:pos x="89" y="102"/>
                </a:cxn>
                <a:cxn ang="0">
                  <a:pos x="97" y="85"/>
                </a:cxn>
                <a:cxn ang="0">
                  <a:pos x="107" y="67"/>
                </a:cxn>
                <a:cxn ang="0">
                  <a:pos x="109" y="42"/>
                </a:cxn>
                <a:cxn ang="0">
                  <a:pos x="109" y="37"/>
                </a:cxn>
                <a:cxn ang="0">
                  <a:pos x="105" y="34"/>
                </a:cxn>
                <a:cxn ang="0">
                  <a:pos x="97" y="31"/>
                </a:cxn>
                <a:cxn ang="0">
                  <a:pos x="91" y="26"/>
                </a:cxn>
                <a:cxn ang="0">
                  <a:pos x="82" y="20"/>
                </a:cxn>
                <a:cxn ang="0">
                  <a:pos x="65" y="9"/>
                </a:cxn>
                <a:cxn ang="0">
                  <a:pos x="51" y="3"/>
                </a:cxn>
                <a:cxn ang="0">
                  <a:pos x="28" y="0"/>
                </a:cxn>
                <a:cxn ang="0">
                  <a:pos x="19" y="6"/>
                </a:cxn>
                <a:cxn ang="0">
                  <a:pos x="11" y="17"/>
                </a:cxn>
                <a:cxn ang="0">
                  <a:pos x="3" y="34"/>
                </a:cxn>
                <a:cxn ang="0">
                  <a:pos x="0" y="50"/>
                </a:cxn>
                <a:cxn ang="0">
                  <a:pos x="0" y="66"/>
                </a:cxn>
                <a:cxn ang="0">
                  <a:pos x="10" y="81"/>
                </a:cxn>
                <a:cxn ang="0">
                  <a:pos x="22" y="92"/>
                </a:cxn>
                <a:cxn ang="0">
                  <a:pos x="35" y="99"/>
                </a:cxn>
                <a:cxn ang="0">
                  <a:pos x="54" y="110"/>
                </a:cxn>
                <a:cxn ang="0">
                  <a:pos x="76" y="115"/>
                </a:cxn>
                <a:cxn ang="0">
                  <a:pos x="76" y="115"/>
                </a:cxn>
              </a:cxnLst>
              <a:rect l="0" t="0" r="r" b="b"/>
              <a:pathLst>
                <a:path w="110" h="116">
                  <a:moveTo>
                    <a:pt x="76" y="115"/>
                  </a:moveTo>
                  <a:lnTo>
                    <a:pt x="89" y="102"/>
                  </a:lnTo>
                  <a:lnTo>
                    <a:pt x="97" y="85"/>
                  </a:lnTo>
                  <a:lnTo>
                    <a:pt x="107" y="67"/>
                  </a:lnTo>
                  <a:lnTo>
                    <a:pt x="109" y="42"/>
                  </a:lnTo>
                  <a:lnTo>
                    <a:pt x="109" y="37"/>
                  </a:lnTo>
                  <a:lnTo>
                    <a:pt x="105" y="34"/>
                  </a:lnTo>
                  <a:lnTo>
                    <a:pt x="97" y="31"/>
                  </a:lnTo>
                  <a:lnTo>
                    <a:pt x="91" y="26"/>
                  </a:lnTo>
                  <a:lnTo>
                    <a:pt x="82" y="20"/>
                  </a:lnTo>
                  <a:lnTo>
                    <a:pt x="65" y="9"/>
                  </a:lnTo>
                  <a:lnTo>
                    <a:pt x="51" y="3"/>
                  </a:lnTo>
                  <a:lnTo>
                    <a:pt x="28" y="0"/>
                  </a:lnTo>
                  <a:lnTo>
                    <a:pt x="19" y="6"/>
                  </a:lnTo>
                  <a:lnTo>
                    <a:pt x="11" y="17"/>
                  </a:lnTo>
                  <a:lnTo>
                    <a:pt x="3" y="34"/>
                  </a:lnTo>
                  <a:lnTo>
                    <a:pt x="0" y="50"/>
                  </a:lnTo>
                  <a:lnTo>
                    <a:pt x="0" y="66"/>
                  </a:lnTo>
                  <a:lnTo>
                    <a:pt x="10" y="81"/>
                  </a:lnTo>
                  <a:lnTo>
                    <a:pt x="22" y="92"/>
                  </a:lnTo>
                  <a:lnTo>
                    <a:pt x="35" y="99"/>
                  </a:lnTo>
                  <a:lnTo>
                    <a:pt x="54" y="110"/>
                  </a:lnTo>
                  <a:lnTo>
                    <a:pt x="76" y="115"/>
                  </a:lnTo>
                  <a:lnTo>
                    <a:pt x="76" y="115"/>
                  </a:lnTo>
                </a:path>
              </a:pathLst>
            </a:custGeom>
            <a:solidFill>
              <a:srgbClr val="FFE1DC"/>
            </a:solidFill>
            <a:ln w="9525">
              <a:noFill/>
              <a:round/>
              <a:headEnd type="none" w="med" len="med"/>
              <a:tailEnd type="none" w="med" len="med"/>
            </a:ln>
            <a:effectLst/>
          </p:spPr>
          <p:txBody>
            <a:bodyPr/>
            <a:lstStyle/>
            <a:p>
              <a:endParaRPr lang="ja-JP" altLang="en-US"/>
            </a:p>
          </p:txBody>
        </p:sp>
        <p:sp>
          <p:nvSpPr>
            <p:cNvPr id="900433" name="Freeform 337"/>
            <p:cNvSpPr>
              <a:spLocks/>
            </p:cNvSpPr>
            <p:nvPr/>
          </p:nvSpPr>
          <p:spPr bwMode="auto">
            <a:xfrm>
              <a:off x="1946" y="3667"/>
              <a:ext cx="542" cy="277"/>
            </a:xfrm>
            <a:custGeom>
              <a:avLst/>
              <a:gdLst/>
              <a:ahLst/>
              <a:cxnLst>
                <a:cxn ang="0">
                  <a:pos x="139" y="191"/>
                </a:cxn>
                <a:cxn ang="0">
                  <a:pos x="176" y="210"/>
                </a:cxn>
                <a:cxn ang="0">
                  <a:pos x="249" y="241"/>
                </a:cxn>
                <a:cxn ang="0">
                  <a:pos x="307" y="263"/>
                </a:cxn>
                <a:cxn ang="0">
                  <a:pos x="330" y="272"/>
                </a:cxn>
                <a:cxn ang="0">
                  <a:pos x="429" y="276"/>
                </a:cxn>
                <a:cxn ang="0">
                  <a:pos x="459" y="262"/>
                </a:cxn>
                <a:cxn ang="0">
                  <a:pos x="484" y="221"/>
                </a:cxn>
                <a:cxn ang="0">
                  <a:pos x="485" y="196"/>
                </a:cxn>
                <a:cxn ang="0">
                  <a:pos x="487" y="173"/>
                </a:cxn>
                <a:cxn ang="0">
                  <a:pos x="503" y="202"/>
                </a:cxn>
                <a:cxn ang="0">
                  <a:pos x="515" y="196"/>
                </a:cxn>
                <a:cxn ang="0">
                  <a:pos x="517" y="176"/>
                </a:cxn>
                <a:cxn ang="0">
                  <a:pos x="533" y="174"/>
                </a:cxn>
                <a:cxn ang="0">
                  <a:pos x="541" y="161"/>
                </a:cxn>
                <a:cxn ang="0">
                  <a:pos x="541" y="161"/>
                </a:cxn>
                <a:cxn ang="0">
                  <a:pos x="536" y="155"/>
                </a:cxn>
                <a:cxn ang="0">
                  <a:pos x="494" y="138"/>
                </a:cxn>
                <a:cxn ang="0">
                  <a:pos x="437" y="141"/>
                </a:cxn>
                <a:cxn ang="0">
                  <a:pos x="400" y="141"/>
                </a:cxn>
                <a:cxn ang="0">
                  <a:pos x="354" y="125"/>
                </a:cxn>
                <a:cxn ang="0">
                  <a:pos x="307" y="95"/>
                </a:cxn>
                <a:cxn ang="0">
                  <a:pos x="291" y="87"/>
                </a:cxn>
                <a:cxn ang="0">
                  <a:pos x="161" y="22"/>
                </a:cxn>
                <a:cxn ang="0">
                  <a:pos x="119" y="6"/>
                </a:cxn>
                <a:cxn ang="0">
                  <a:pos x="93" y="0"/>
                </a:cxn>
                <a:cxn ang="0">
                  <a:pos x="93" y="4"/>
                </a:cxn>
                <a:cxn ang="0">
                  <a:pos x="90" y="24"/>
                </a:cxn>
                <a:cxn ang="0">
                  <a:pos x="88" y="28"/>
                </a:cxn>
                <a:cxn ang="0">
                  <a:pos x="71" y="64"/>
                </a:cxn>
                <a:cxn ang="0">
                  <a:pos x="48" y="87"/>
                </a:cxn>
                <a:cxn ang="0">
                  <a:pos x="34" y="88"/>
                </a:cxn>
                <a:cxn ang="0">
                  <a:pos x="8" y="80"/>
                </a:cxn>
                <a:cxn ang="0">
                  <a:pos x="0" y="74"/>
                </a:cxn>
                <a:cxn ang="0">
                  <a:pos x="2" y="78"/>
                </a:cxn>
                <a:cxn ang="0">
                  <a:pos x="10" y="95"/>
                </a:cxn>
                <a:cxn ang="0">
                  <a:pos x="36" y="125"/>
                </a:cxn>
                <a:cxn ang="0">
                  <a:pos x="69" y="146"/>
                </a:cxn>
                <a:cxn ang="0">
                  <a:pos x="139" y="191"/>
                </a:cxn>
                <a:cxn ang="0">
                  <a:pos x="139" y="191"/>
                </a:cxn>
              </a:cxnLst>
              <a:rect l="0" t="0" r="r" b="b"/>
              <a:pathLst>
                <a:path w="542" h="277">
                  <a:moveTo>
                    <a:pt x="139" y="191"/>
                  </a:moveTo>
                  <a:lnTo>
                    <a:pt x="176" y="210"/>
                  </a:lnTo>
                  <a:lnTo>
                    <a:pt x="249" y="241"/>
                  </a:lnTo>
                  <a:lnTo>
                    <a:pt x="307" y="263"/>
                  </a:lnTo>
                  <a:lnTo>
                    <a:pt x="330" y="272"/>
                  </a:lnTo>
                  <a:lnTo>
                    <a:pt x="429" y="276"/>
                  </a:lnTo>
                  <a:lnTo>
                    <a:pt x="459" y="262"/>
                  </a:lnTo>
                  <a:lnTo>
                    <a:pt x="484" y="221"/>
                  </a:lnTo>
                  <a:lnTo>
                    <a:pt x="485" y="196"/>
                  </a:lnTo>
                  <a:lnTo>
                    <a:pt x="487" y="173"/>
                  </a:lnTo>
                  <a:lnTo>
                    <a:pt x="503" y="202"/>
                  </a:lnTo>
                  <a:lnTo>
                    <a:pt x="515" y="196"/>
                  </a:lnTo>
                  <a:lnTo>
                    <a:pt x="517" y="176"/>
                  </a:lnTo>
                  <a:lnTo>
                    <a:pt x="533" y="174"/>
                  </a:lnTo>
                  <a:lnTo>
                    <a:pt x="541" y="161"/>
                  </a:lnTo>
                  <a:lnTo>
                    <a:pt x="541" y="161"/>
                  </a:lnTo>
                  <a:lnTo>
                    <a:pt x="536" y="155"/>
                  </a:lnTo>
                  <a:lnTo>
                    <a:pt x="494" y="138"/>
                  </a:lnTo>
                  <a:lnTo>
                    <a:pt x="437" y="141"/>
                  </a:lnTo>
                  <a:lnTo>
                    <a:pt x="400" y="141"/>
                  </a:lnTo>
                  <a:lnTo>
                    <a:pt x="354" y="125"/>
                  </a:lnTo>
                  <a:lnTo>
                    <a:pt x="307" y="95"/>
                  </a:lnTo>
                  <a:lnTo>
                    <a:pt x="291" y="87"/>
                  </a:lnTo>
                  <a:lnTo>
                    <a:pt x="161" y="22"/>
                  </a:lnTo>
                  <a:lnTo>
                    <a:pt x="119" y="6"/>
                  </a:lnTo>
                  <a:lnTo>
                    <a:pt x="93" y="0"/>
                  </a:lnTo>
                  <a:lnTo>
                    <a:pt x="93" y="4"/>
                  </a:lnTo>
                  <a:lnTo>
                    <a:pt x="90" y="24"/>
                  </a:lnTo>
                  <a:lnTo>
                    <a:pt x="88" y="28"/>
                  </a:lnTo>
                  <a:lnTo>
                    <a:pt x="71" y="64"/>
                  </a:lnTo>
                  <a:lnTo>
                    <a:pt x="48" y="87"/>
                  </a:lnTo>
                  <a:lnTo>
                    <a:pt x="34" y="88"/>
                  </a:lnTo>
                  <a:lnTo>
                    <a:pt x="8" y="80"/>
                  </a:lnTo>
                  <a:lnTo>
                    <a:pt x="0" y="74"/>
                  </a:lnTo>
                  <a:lnTo>
                    <a:pt x="2" y="78"/>
                  </a:lnTo>
                  <a:lnTo>
                    <a:pt x="10" y="95"/>
                  </a:lnTo>
                  <a:lnTo>
                    <a:pt x="36" y="125"/>
                  </a:lnTo>
                  <a:lnTo>
                    <a:pt x="69" y="146"/>
                  </a:lnTo>
                  <a:lnTo>
                    <a:pt x="139" y="191"/>
                  </a:lnTo>
                  <a:lnTo>
                    <a:pt x="139" y="191"/>
                  </a:lnTo>
                </a:path>
              </a:pathLst>
            </a:custGeom>
            <a:solidFill>
              <a:srgbClr val="FFC0B6"/>
            </a:solidFill>
            <a:ln w="9525">
              <a:noFill/>
              <a:round/>
              <a:headEnd type="none" w="med" len="med"/>
              <a:tailEnd type="none" w="med" len="med"/>
            </a:ln>
            <a:effectLst/>
          </p:spPr>
          <p:txBody>
            <a:bodyPr/>
            <a:lstStyle/>
            <a:p>
              <a:endParaRPr lang="ja-JP" altLang="en-US"/>
            </a:p>
          </p:txBody>
        </p:sp>
        <p:sp>
          <p:nvSpPr>
            <p:cNvPr id="900434" name="Freeform 338"/>
            <p:cNvSpPr>
              <a:spLocks/>
            </p:cNvSpPr>
            <p:nvPr/>
          </p:nvSpPr>
          <p:spPr bwMode="auto">
            <a:xfrm>
              <a:off x="1952" y="3457"/>
              <a:ext cx="133" cy="152"/>
            </a:xfrm>
            <a:custGeom>
              <a:avLst/>
              <a:gdLst/>
              <a:ahLst/>
              <a:cxnLst>
                <a:cxn ang="0">
                  <a:pos x="25" y="131"/>
                </a:cxn>
                <a:cxn ang="0">
                  <a:pos x="30" y="134"/>
                </a:cxn>
                <a:cxn ang="0">
                  <a:pos x="55" y="146"/>
                </a:cxn>
                <a:cxn ang="0">
                  <a:pos x="70" y="150"/>
                </a:cxn>
                <a:cxn ang="0">
                  <a:pos x="90" y="151"/>
                </a:cxn>
                <a:cxn ang="0">
                  <a:pos x="113" y="137"/>
                </a:cxn>
                <a:cxn ang="0">
                  <a:pos x="122" y="121"/>
                </a:cxn>
                <a:cxn ang="0">
                  <a:pos x="130" y="91"/>
                </a:cxn>
                <a:cxn ang="0">
                  <a:pos x="132" y="76"/>
                </a:cxn>
                <a:cxn ang="0">
                  <a:pos x="128" y="60"/>
                </a:cxn>
                <a:cxn ang="0">
                  <a:pos x="117" y="41"/>
                </a:cxn>
                <a:cxn ang="0">
                  <a:pos x="105" y="28"/>
                </a:cxn>
                <a:cxn ang="0">
                  <a:pos x="93" y="20"/>
                </a:cxn>
                <a:cxn ang="0">
                  <a:pos x="79" y="9"/>
                </a:cxn>
                <a:cxn ang="0">
                  <a:pos x="68" y="2"/>
                </a:cxn>
                <a:cxn ang="0">
                  <a:pos x="57" y="0"/>
                </a:cxn>
                <a:cxn ang="0">
                  <a:pos x="41" y="2"/>
                </a:cxn>
                <a:cxn ang="0">
                  <a:pos x="27" y="17"/>
                </a:cxn>
                <a:cxn ang="0">
                  <a:pos x="15" y="33"/>
                </a:cxn>
                <a:cxn ang="0">
                  <a:pos x="4" y="46"/>
                </a:cxn>
                <a:cxn ang="0">
                  <a:pos x="0" y="63"/>
                </a:cxn>
                <a:cxn ang="0">
                  <a:pos x="0" y="87"/>
                </a:cxn>
                <a:cxn ang="0">
                  <a:pos x="2" y="102"/>
                </a:cxn>
                <a:cxn ang="0">
                  <a:pos x="13" y="123"/>
                </a:cxn>
                <a:cxn ang="0">
                  <a:pos x="25" y="131"/>
                </a:cxn>
                <a:cxn ang="0">
                  <a:pos x="25" y="131"/>
                </a:cxn>
              </a:cxnLst>
              <a:rect l="0" t="0" r="r" b="b"/>
              <a:pathLst>
                <a:path w="133" h="152">
                  <a:moveTo>
                    <a:pt x="25" y="131"/>
                  </a:moveTo>
                  <a:lnTo>
                    <a:pt x="30" y="134"/>
                  </a:lnTo>
                  <a:lnTo>
                    <a:pt x="55" y="146"/>
                  </a:lnTo>
                  <a:lnTo>
                    <a:pt x="70" y="150"/>
                  </a:lnTo>
                  <a:lnTo>
                    <a:pt x="90" y="151"/>
                  </a:lnTo>
                  <a:lnTo>
                    <a:pt x="113" y="137"/>
                  </a:lnTo>
                  <a:lnTo>
                    <a:pt x="122" y="121"/>
                  </a:lnTo>
                  <a:lnTo>
                    <a:pt x="130" y="91"/>
                  </a:lnTo>
                  <a:lnTo>
                    <a:pt x="132" y="76"/>
                  </a:lnTo>
                  <a:lnTo>
                    <a:pt x="128" y="60"/>
                  </a:lnTo>
                  <a:lnTo>
                    <a:pt x="117" y="41"/>
                  </a:lnTo>
                  <a:lnTo>
                    <a:pt x="105" y="28"/>
                  </a:lnTo>
                  <a:lnTo>
                    <a:pt x="93" y="20"/>
                  </a:lnTo>
                  <a:lnTo>
                    <a:pt x="79" y="9"/>
                  </a:lnTo>
                  <a:lnTo>
                    <a:pt x="68" y="2"/>
                  </a:lnTo>
                  <a:lnTo>
                    <a:pt x="57" y="0"/>
                  </a:lnTo>
                  <a:lnTo>
                    <a:pt x="41" y="2"/>
                  </a:lnTo>
                  <a:lnTo>
                    <a:pt x="27" y="17"/>
                  </a:lnTo>
                  <a:lnTo>
                    <a:pt x="15" y="33"/>
                  </a:lnTo>
                  <a:lnTo>
                    <a:pt x="4" y="46"/>
                  </a:lnTo>
                  <a:lnTo>
                    <a:pt x="0" y="63"/>
                  </a:lnTo>
                  <a:lnTo>
                    <a:pt x="0" y="87"/>
                  </a:lnTo>
                  <a:lnTo>
                    <a:pt x="2" y="102"/>
                  </a:lnTo>
                  <a:lnTo>
                    <a:pt x="13" y="123"/>
                  </a:lnTo>
                  <a:lnTo>
                    <a:pt x="25" y="131"/>
                  </a:lnTo>
                  <a:lnTo>
                    <a:pt x="25" y="131"/>
                  </a:lnTo>
                </a:path>
              </a:pathLst>
            </a:custGeom>
            <a:solidFill>
              <a:srgbClr val="FFE1DC"/>
            </a:solidFill>
            <a:ln w="9525">
              <a:noFill/>
              <a:round/>
              <a:headEnd type="none" w="med" len="med"/>
              <a:tailEnd type="none" w="med" len="med"/>
            </a:ln>
            <a:effectLst/>
          </p:spPr>
          <p:txBody>
            <a:bodyPr/>
            <a:lstStyle/>
            <a:p>
              <a:endParaRPr lang="ja-JP" altLang="en-US"/>
            </a:p>
          </p:txBody>
        </p:sp>
        <p:sp>
          <p:nvSpPr>
            <p:cNvPr id="900435" name="Freeform 339"/>
            <p:cNvSpPr>
              <a:spLocks/>
            </p:cNvSpPr>
            <p:nvPr/>
          </p:nvSpPr>
          <p:spPr bwMode="auto">
            <a:xfrm>
              <a:off x="1986" y="3443"/>
              <a:ext cx="668" cy="353"/>
            </a:xfrm>
            <a:custGeom>
              <a:avLst/>
              <a:gdLst/>
              <a:ahLst/>
              <a:cxnLst>
                <a:cxn ang="0">
                  <a:pos x="255" y="298"/>
                </a:cxn>
                <a:cxn ang="0">
                  <a:pos x="377" y="352"/>
                </a:cxn>
                <a:cxn ang="0">
                  <a:pos x="506" y="341"/>
                </a:cxn>
                <a:cxn ang="0">
                  <a:pos x="564" y="339"/>
                </a:cxn>
                <a:cxn ang="0">
                  <a:pos x="585" y="334"/>
                </a:cxn>
                <a:cxn ang="0">
                  <a:pos x="592" y="324"/>
                </a:cxn>
                <a:cxn ang="0">
                  <a:pos x="606" y="309"/>
                </a:cxn>
                <a:cxn ang="0">
                  <a:pos x="609" y="305"/>
                </a:cxn>
                <a:cxn ang="0">
                  <a:pos x="619" y="292"/>
                </a:cxn>
                <a:cxn ang="0">
                  <a:pos x="623" y="284"/>
                </a:cxn>
                <a:cxn ang="0">
                  <a:pos x="626" y="274"/>
                </a:cxn>
                <a:cxn ang="0">
                  <a:pos x="632" y="250"/>
                </a:cxn>
                <a:cxn ang="0">
                  <a:pos x="633" y="224"/>
                </a:cxn>
                <a:cxn ang="0">
                  <a:pos x="629" y="208"/>
                </a:cxn>
                <a:cxn ang="0">
                  <a:pos x="625" y="207"/>
                </a:cxn>
                <a:cxn ang="0">
                  <a:pos x="625" y="202"/>
                </a:cxn>
                <a:cxn ang="0">
                  <a:pos x="632" y="191"/>
                </a:cxn>
                <a:cxn ang="0">
                  <a:pos x="645" y="208"/>
                </a:cxn>
                <a:cxn ang="0">
                  <a:pos x="650" y="211"/>
                </a:cxn>
                <a:cxn ang="0">
                  <a:pos x="647" y="191"/>
                </a:cxn>
                <a:cxn ang="0">
                  <a:pos x="650" y="176"/>
                </a:cxn>
                <a:cxn ang="0">
                  <a:pos x="665" y="201"/>
                </a:cxn>
                <a:cxn ang="0">
                  <a:pos x="667" y="196"/>
                </a:cxn>
                <a:cxn ang="0">
                  <a:pos x="665" y="177"/>
                </a:cxn>
                <a:cxn ang="0">
                  <a:pos x="649" y="153"/>
                </a:cxn>
                <a:cxn ang="0">
                  <a:pos x="618" y="151"/>
                </a:cxn>
                <a:cxn ang="0">
                  <a:pos x="503" y="154"/>
                </a:cxn>
                <a:cxn ang="0">
                  <a:pos x="416" y="150"/>
                </a:cxn>
                <a:cxn ang="0">
                  <a:pos x="325" y="128"/>
                </a:cxn>
                <a:cxn ang="0">
                  <a:pos x="271" y="107"/>
                </a:cxn>
                <a:cxn ang="0">
                  <a:pos x="216" y="88"/>
                </a:cxn>
                <a:cxn ang="0">
                  <a:pos x="160" y="69"/>
                </a:cxn>
                <a:cxn ang="0">
                  <a:pos x="121" y="54"/>
                </a:cxn>
                <a:cxn ang="0">
                  <a:pos x="79" y="8"/>
                </a:cxn>
                <a:cxn ang="0">
                  <a:pos x="58" y="0"/>
                </a:cxn>
                <a:cxn ang="0">
                  <a:pos x="51" y="0"/>
                </a:cxn>
                <a:cxn ang="0">
                  <a:pos x="96" y="45"/>
                </a:cxn>
                <a:cxn ang="0">
                  <a:pos x="114" y="105"/>
                </a:cxn>
                <a:cxn ang="0">
                  <a:pos x="106" y="135"/>
                </a:cxn>
                <a:cxn ang="0">
                  <a:pos x="42" y="182"/>
                </a:cxn>
                <a:cxn ang="0">
                  <a:pos x="15" y="181"/>
                </a:cxn>
                <a:cxn ang="0">
                  <a:pos x="83" y="218"/>
                </a:cxn>
                <a:cxn ang="0">
                  <a:pos x="159" y="246"/>
                </a:cxn>
                <a:cxn ang="0">
                  <a:pos x="214" y="275"/>
                </a:cxn>
              </a:cxnLst>
              <a:rect l="0" t="0" r="r" b="b"/>
              <a:pathLst>
                <a:path w="668" h="353">
                  <a:moveTo>
                    <a:pt x="214" y="275"/>
                  </a:moveTo>
                  <a:lnTo>
                    <a:pt x="255" y="298"/>
                  </a:lnTo>
                  <a:lnTo>
                    <a:pt x="321" y="337"/>
                  </a:lnTo>
                  <a:lnTo>
                    <a:pt x="377" y="352"/>
                  </a:lnTo>
                  <a:lnTo>
                    <a:pt x="442" y="349"/>
                  </a:lnTo>
                  <a:lnTo>
                    <a:pt x="506" y="341"/>
                  </a:lnTo>
                  <a:lnTo>
                    <a:pt x="563" y="340"/>
                  </a:lnTo>
                  <a:lnTo>
                    <a:pt x="564" y="339"/>
                  </a:lnTo>
                  <a:lnTo>
                    <a:pt x="583" y="334"/>
                  </a:lnTo>
                  <a:lnTo>
                    <a:pt x="585" y="334"/>
                  </a:lnTo>
                  <a:lnTo>
                    <a:pt x="588" y="328"/>
                  </a:lnTo>
                  <a:lnTo>
                    <a:pt x="592" y="324"/>
                  </a:lnTo>
                  <a:lnTo>
                    <a:pt x="592" y="323"/>
                  </a:lnTo>
                  <a:lnTo>
                    <a:pt x="606" y="309"/>
                  </a:lnTo>
                  <a:lnTo>
                    <a:pt x="608" y="305"/>
                  </a:lnTo>
                  <a:lnTo>
                    <a:pt x="609" y="305"/>
                  </a:lnTo>
                  <a:lnTo>
                    <a:pt x="614" y="299"/>
                  </a:lnTo>
                  <a:lnTo>
                    <a:pt x="619" y="292"/>
                  </a:lnTo>
                  <a:lnTo>
                    <a:pt x="620" y="291"/>
                  </a:lnTo>
                  <a:lnTo>
                    <a:pt x="623" y="284"/>
                  </a:lnTo>
                  <a:lnTo>
                    <a:pt x="626" y="277"/>
                  </a:lnTo>
                  <a:lnTo>
                    <a:pt x="626" y="274"/>
                  </a:lnTo>
                  <a:lnTo>
                    <a:pt x="632" y="252"/>
                  </a:lnTo>
                  <a:lnTo>
                    <a:pt x="632" y="250"/>
                  </a:lnTo>
                  <a:lnTo>
                    <a:pt x="632" y="248"/>
                  </a:lnTo>
                  <a:lnTo>
                    <a:pt x="633" y="224"/>
                  </a:lnTo>
                  <a:lnTo>
                    <a:pt x="629" y="208"/>
                  </a:lnTo>
                  <a:lnTo>
                    <a:pt x="629" y="208"/>
                  </a:lnTo>
                  <a:lnTo>
                    <a:pt x="629" y="208"/>
                  </a:lnTo>
                  <a:lnTo>
                    <a:pt x="625" y="207"/>
                  </a:lnTo>
                  <a:lnTo>
                    <a:pt x="625" y="202"/>
                  </a:lnTo>
                  <a:lnTo>
                    <a:pt x="625" y="202"/>
                  </a:lnTo>
                  <a:lnTo>
                    <a:pt x="628" y="198"/>
                  </a:lnTo>
                  <a:lnTo>
                    <a:pt x="632" y="191"/>
                  </a:lnTo>
                  <a:lnTo>
                    <a:pt x="639" y="198"/>
                  </a:lnTo>
                  <a:lnTo>
                    <a:pt x="645" y="208"/>
                  </a:lnTo>
                  <a:lnTo>
                    <a:pt x="647" y="217"/>
                  </a:lnTo>
                  <a:lnTo>
                    <a:pt x="650" y="211"/>
                  </a:lnTo>
                  <a:lnTo>
                    <a:pt x="649" y="202"/>
                  </a:lnTo>
                  <a:lnTo>
                    <a:pt x="647" y="191"/>
                  </a:lnTo>
                  <a:lnTo>
                    <a:pt x="647" y="184"/>
                  </a:lnTo>
                  <a:lnTo>
                    <a:pt x="650" y="176"/>
                  </a:lnTo>
                  <a:lnTo>
                    <a:pt x="661" y="185"/>
                  </a:lnTo>
                  <a:lnTo>
                    <a:pt x="665" y="201"/>
                  </a:lnTo>
                  <a:lnTo>
                    <a:pt x="666" y="210"/>
                  </a:lnTo>
                  <a:lnTo>
                    <a:pt x="667" y="196"/>
                  </a:lnTo>
                  <a:lnTo>
                    <a:pt x="666" y="186"/>
                  </a:lnTo>
                  <a:lnTo>
                    <a:pt x="665" y="177"/>
                  </a:lnTo>
                  <a:lnTo>
                    <a:pt x="650" y="154"/>
                  </a:lnTo>
                  <a:lnTo>
                    <a:pt x="649" y="153"/>
                  </a:lnTo>
                  <a:lnTo>
                    <a:pt x="647" y="152"/>
                  </a:lnTo>
                  <a:lnTo>
                    <a:pt x="618" y="151"/>
                  </a:lnTo>
                  <a:lnTo>
                    <a:pt x="575" y="153"/>
                  </a:lnTo>
                  <a:lnTo>
                    <a:pt x="503" y="154"/>
                  </a:lnTo>
                  <a:lnTo>
                    <a:pt x="486" y="153"/>
                  </a:lnTo>
                  <a:lnTo>
                    <a:pt x="416" y="150"/>
                  </a:lnTo>
                  <a:lnTo>
                    <a:pt x="372" y="145"/>
                  </a:lnTo>
                  <a:lnTo>
                    <a:pt x="325" y="128"/>
                  </a:lnTo>
                  <a:lnTo>
                    <a:pt x="309" y="122"/>
                  </a:lnTo>
                  <a:lnTo>
                    <a:pt x="271" y="107"/>
                  </a:lnTo>
                  <a:lnTo>
                    <a:pt x="224" y="91"/>
                  </a:lnTo>
                  <a:lnTo>
                    <a:pt x="216" y="88"/>
                  </a:lnTo>
                  <a:lnTo>
                    <a:pt x="169" y="72"/>
                  </a:lnTo>
                  <a:lnTo>
                    <a:pt x="160" y="69"/>
                  </a:lnTo>
                  <a:lnTo>
                    <a:pt x="152" y="66"/>
                  </a:lnTo>
                  <a:lnTo>
                    <a:pt x="121" y="54"/>
                  </a:lnTo>
                  <a:lnTo>
                    <a:pt x="95" y="32"/>
                  </a:lnTo>
                  <a:lnTo>
                    <a:pt x="79" y="8"/>
                  </a:lnTo>
                  <a:lnTo>
                    <a:pt x="77" y="8"/>
                  </a:lnTo>
                  <a:lnTo>
                    <a:pt x="58" y="0"/>
                  </a:lnTo>
                  <a:lnTo>
                    <a:pt x="55" y="0"/>
                  </a:lnTo>
                  <a:lnTo>
                    <a:pt x="51" y="0"/>
                  </a:lnTo>
                  <a:lnTo>
                    <a:pt x="87" y="34"/>
                  </a:lnTo>
                  <a:lnTo>
                    <a:pt x="96" y="45"/>
                  </a:lnTo>
                  <a:lnTo>
                    <a:pt x="112" y="70"/>
                  </a:lnTo>
                  <a:lnTo>
                    <a:pt x="114" y="105"/>
                  </a:lnTo>
                  <a:lnTo>
                    <a:pt x="113" y="107"/>
                  </a:lnTo>
                  <a:lnTo>
                    <a:pt x="106" y="135"/>
                  </a:lnTo>
                  <a:lnTo>
                    <a:pt x="88" y="169"/>
                  </a:lnTo>
                  <a:lnTo>
                    <a:pt x="42" y="182"/>
                  </a:lnTo>
                  <a:lnTo>
                    <a:pt x="0" y="167"/>
                  </a:lnTo>
                  <a:lnTo>
                    <a:pt x="15" y="181"/>
                  </a:lnTo>
                  <a:lnTo>
                    <a:pt x="48" y="202"/>
                  </a:lnTo>
                  <a:lnTo>
                    <a:pt x="83" y="218"/>
                  </a:lnTo>
                  <a:lnTo>
                    <a:pt x="139" y="240"/>
                  </a:lnTo>
                  <a:lnTo>
                    <a:pt x="159" y="246"/>
                  </a:lnTo>
                  <a:lnTo>
                    <a:pt x="214" y="275"/>
                  </a:lnTo>
                  <a:lnTo>
                    <a:pt x="214" y="275"/>
                  </a:lnTo>
                </a:path>
              </a:pathLst>
            </a:custGeom>
            <a:solidFill>
              <a:srgbClr val="FFC0B6"/>
            </a:solidFill>
            <a:ln w="9525">
              <a:noFill/>
              <a:round/>
              <a:headEnd type="none" w="med" len="med"/>
              <a:tailEnd type="none" w="med" len="med"/>
            </a:ln>
            <a:effectLst/>
          </p:spPr>
          <p:txBody>
            <a:bodyPr/>
            <a:lstStyle/>
            <a:p>
              <a:endParaRPr lang="ja-JP" altLang="en-US"/>
            </a:p>
          </p:txBody>
        </p:sp>
        <p:sp>
          <p:nvSpPr>
            <p:cNvPr id="900436" name="Freeform 340"/>
            <p:cNvSpPr>
              <a:spLocks/>
            </p:cNvSpPr>
            <p:nvPr/>
          </p:nvSpPr>
          <p:spPr bwMode="auto">
            <a:xfrm>
              <a:off x="2019" y="2925"/>
              <a:ext cx="26" cy="2"/>
            </a:xfrm>
            <a:custGeom>
              <a:avLst/>
              <a:gdLst/>
              <a:ahLst/>
              <a:cxnLst>
                <a:cxn ang="0">
                  <a:pos x="25" y="1"/>
                </a:cxn>
                <a:cxn ang="0">
                  <a:pos x="0" y="0"/>
                </a:cxn>
                <a:cxn ang="0">
                  <a:pos x="19" y="1"/>
                </a:cxn>
                <a:cxn ang="0">
                  <a:pos x="25" y="1"/>
                </a:cxn>
                <a:cxn ang="0">
                  <a:pos x="25" y="1"/>
                </a:cxn>
              </a:cxnLst>
              <a:rect l="0" t="0" r="r" b="b"/>
              <a:pathLst>
                <a:path w="26" h="2">
                  <a:moveTo>
                    <a:pt x="25" y="1"/>
                  </a:moveTo>
                  <a:lnTo>
                    <a:pt x="0" y="0"/>
                  </a:lnTo>
                  <a:lnTo>
                    <a:pt x="19" y="1"/>
                  </a:lnTo>
                  <a:lnTo>
                    <a:pt x="25" y="1"/>
                  </a:lnTo>
                  <a:lnTo>
                    <a:pt x="25" y="1"/>
                  </a:lnTo>
                </a:path>
              </a:pathLst>
            </a:custGeom>
            <a:solidFill>
              <a:srgbClr val="FFFFFF"/>
            </a:solidFill>
            <a:ln w="9088" cap="flat" cmpd="sng">
              <a:solidFill>
                <a:srgbClr val="000000"/>
              </a:solidFill>
              <a:prstDash val="solid"/>
              <a:round/>
              <a:headEnd type="none" w="med" len="med"/>
              <a:tailEnd type="none" w="med" len="med"/>
            </a:ln>
            <a:effectLst/>
          </p:spPr>
          <p:txBody>
            <a:bodyPr/>
            <a:lstStyle/>
            <a:p>
              <a:endParaRPr lang="ja-JP" altLang="en-US"/>
            </a:p>
          </p:txBody>
        </p:sp>
        <p:sp>
          <p:nvSpPr>
            <p:cNvPr id="900437" name="Freeform 341"/>
            <p:cNvSpPr>
              <a:spLocks/>
            </p:cNvSpPr>
            <p:nvPr/>
          </p:nvSpPr>
          <p:spPr bwMode="auto">
            <a:xfrm>
              <a:off x="2087" y="3330"/>
              <a:ext cx="139" cy="139"/>
            </a:xfrm>
            <a:custGeom>
              <a:avLst/>
              <a:gdLst/>
              <a:ahLst/>
              <a:cxnLst>
                <a:cxn ang="0">
                  <a:pos x="60" y="138"/>
                </a:cxn>
                <a:cxn ang="0">
                  <a:pos x="102" y="133"/>
                </a:cxn>
                <a:cxn ang="0">
                  <a:pos x="138" y="70"/>
                </a:cxn>
                <a:cxn ang="0">
                  <a:pos x="137" y="28"/>
                </a:cxn>
                <a:cxn ang="0">
                  <a:pos x="108" y="17"/>
                </a:cxn>
                <a:cxn ang="0">
                  <a:pos x="81" y="14"/>
                </a:cxn>
                <a:cxn ang="0">
                  <a:pos x="80" y="14"/>
                </a:cxn>
                <a:cxn ang="0">
                  <a:pos x="45" y="0"/>
                </a:cxn>
                <a:cxn ang="0">
                  <a:pos x="0" y="43"/>
                </a:cxn>
                <a:cxn ang="0">
                  <a:pos x="1" y="102"/>
                </a:cxn>
                <a:cxn ang="0">
                  <a:pos x="60" y="138"/>
                </a:cxn>
                <a:cxn ang="0">
                  <a:pos x="60" y="138"/>
                </a:cxn>
              </a:cxnLst>
              <a:rect l="0" t="0" r="r" b="b"/>
              <a:pathLst>
                <a:path w="139" h="139">
                  <a:moveTo>
                    <a:pt x="60" y="138"/>
                  </a:moveTo>
                  <a:lnTo>
                    <a:pt x="102" y="133"/>
                  </a:lnTo>
                  <a:lnTo>
                    <a:pt x="138" y="70"/>
                  </a:lnTo>
                  <a:lnTo>
                    <a:pt x="137" y="28"/>
                  </a:lnTo>
                  <a:lnTo>
                    <a:pt x="108" y="17"/>
                  </a:lnTo>
                  <a:lnTo>
                    <a:pt x="81" y="14"/>
                  </a:lnTo>
                  <a:lnTo>
                    <a:pt x="80" y="14"/>
                  </a:lnTo>
                  <a:lnTo>
                    <a:pt x="45" y="0"/>
                  </a:lnTo>
                  <a:lnTo>
                    <a:pt x="0" y="43"/>
                  </a:lnTo>
                  <a:lnTo>
                    <a:pt x="1" y="102"/>
                  </a:lnTo>
                  <a:lnTo>
                    <a:pt x="60" y="138"/>
                  </a:lnTo>
                  <a:lnTo>
                    <a:pt x="60" y="138"/>
                  </a:lnTo>
                </a:path>
              </a:pathLst>
            </a:custGeom>
            <a:solidFill>
              <a:srgbClr val="FFE1DC"/>
            </a:solidFill>
            <a:ln w="9525">
              <a:noFill/>
              <a:round/>
              <a:headEnd type="none" w="med" len="med"/>
              <a:tailEnd type="none" w="med" len="med"/>
            </a:ln>
            <a:effectLst/>
          </p:spPr>
          <p:txBody>
            <a:bodyPr/>
            <a:lstStyle/>
            <a:p>
              <a:endParaRPr lang="ja-JP" altLang="en-US"/>
            </a:p>
          </p:txBody>
        </p:sp>
        <p:sp>
          <p:nvSpPr>
            <p:cNvPr id="900438" name="Freeform 342"/>
            <p:cNvSpPr>
              <a:spLocks/>
            </p:cNvSpPr>
            <p:nvPr/>
          </p:nvSpPr>
          <p:spPr bwMode="auto">
            <a:xfrm>
              <a:off x="2109" y="3296"/>
              <a:ext cx="734" cy="271"/>
            </a:xfrm>
            <a:custGeom>
              <a:avLst/>
              <a:gdLst/>
              <a:ahLst/>
              <a:cxnLst>
                <a:cxn ang="0">
                  <a:pos x="112" y="131"/>
                </a:cxn>
                <a:cxn ang="0">
                  <a:pos x="92" y="177"/>
                </a:cxn>
                <a:cxn ang="0">
                  <a:pos x="68" y="195"/>
                </a:cxn>
                <a:cxn ang="0">
                  <a:pos x="66" y="197"/>
                </a:cxn>
                <a:cxn ang="0">
                  <a:pos x="66" y="197"/>
                </a:cxn>
                <a:cxn ang="0">
                  <a:pos x="66" y="197"/>
                </a:cxn>
                <a:cxn ang="0">
                  <a:pos x="66" y="197"/>
                </a:cxn>
                <a:cxn ang="0">
                  <a:pos x="139" y="221"/>
                </a:cxn>
                <a:cxn ang="0">
                  <a:pos x="207" y="251"/>
                </a:cxn>
                <a:cxn ang="0">
                  <a:pos x="263" y="269"/>
                </a:cxn>
                <a:cxn ang="0">
                  <a:pos x="331" y="270"/>
                </a:cxn>
                <a:cxn ang="0">
                  <a:pos x="497" y="265"/>
                </a:cxn>
                <a:cxn ang="0">
                  <a:pos x="586" y="263"/>
                </a:cxn>
                <a:cxn ang="0">
                  <a:pos x="656" y="237"/>
                </a:cxn>
                <a:cxn ang="0">
                  <a:pos x="702" y="189"/>
                </a:cxn>
                <a:cxn ang="0">
                  <a:pos x="685" y="124"/>
                </a:cxn>
                <a:cxn ang="0">
                  <a:pos x="694" y="121"/>
                </a:cxn>
                <a:cxn ang="0">
                  <a:pos x="713" y="166"/>
                </a:cxn>
                <a:cxn ang="0">
                  <a:pos x="733" y="136"/>
                </a:cxn>
                <a:cxn ang="0">
                  <a:pos x="711" y="107"/>
                </a:cxn>
                <a:cxn ang="0">
                  <a:pos x="689" y="80"/>
                </a:cxn>
                <a:cxn ang="0">
                  <a:pos x="636" y="53"/>
                </a:cxn>
                <a:cxn ang="0">
                  <a:pos x="580" y="40"/>
                </a:cxn>
                <a:cxn ang="0">
                  <a:pos x="482" y="17"/>
                </a:cxn>
                <a:cxn ang="0">
                  <a:pos x="380" y="32"/>
                </a:cxn>
                <a:cxn ang="0">
                  <a:pos x="303" y="32"/>
                </a:cxn>
                <a:cxn ang="0">
                  <a:pos x="169" y="19"/>
                </a:cxn>
                <a:cxn ang="0">
                  <a:pos x="164" y="18"/>
                </a:cxn>
                <a:cxn ang="0">
                  <a:pos x="66" y="0"/>
                </a:cxn>
                <a:cxn ang="0">
                  <a:pos x="38" y="5"/>
                </a:cxn>
                <a:cxn ang="0">
                  <a:pos x="0" y="25"/>
                </a:cxn>
                <a:cxn ang="0">
                  <a:pos x="2" y="25"/>
                </a:cxn>
                <a:cxn ang="0">
                  <a:pos x="32" y="22"/>
                </a:cxn>
                <a:cxn ang="0">
                  <a:pos x="108" y="48"/>
                </a:cxn>
                <a:cxn ang="0">
                  <a:pos x="128" y="74"/>
                </a:cxn>
                <a:cxn ang="0">
                  <a:pos x="112" y="131"/>
                </a:cxn>
                <a:cxn ang="0">
                  <a:pos x="112" y="131"/>
                </a:cxn>
              </a:cxnLst>
              <a:rect l="0" t="0" r="r" b="b"/>
              <a:pathLst>
                <a:path w="734" h="271">
                  <a:moveTo>
                    <a:pt x="112" y="131"/>
                  </a:moveTo>
                  <a:lnTo>
                    <a:pt x="92" y="177"/>
                  </a:lnTo>
                  <a:lnTo>
                    <a:pt x="68" y="195"/>
                  </a:lnTo>
                  <a:lnTo>
                    <a:pt x="66" y="197"/>
                  </a:lnTo>
                  <a:lnTo>
                    <a:pt x="66" y="197"/>
                  </a:lnTo>
                  <a:lnTo>
                    <a:pt x="66" y="197"/>
                  </a:lnTo>
                  <a:lnTo>
                    <a:pt x="66" y="197"/>
                  </a:lnTo>
                  <a:lnTo>
                    <a:pt x="139" y="221"/>
                  </a:lnTo>
                  <a:lnTo>
                    <a:pt x="207" y="251"/>
                  </a:lnTo>
                  <a:lnTo>
                    <a:pt x="263" y="269"/>
                  </a:lnTo>
                  <a:lnTo>
                    <a:pt x="331" y="270"/>
                  </a:lnTo>
                  <a:lnTo>
                    <a:pt x="497" y="265"/>
                  </a:lnTo>
                  <a:lnTo>
                    <a:pt x="586" y="263"/>
                  </a:lnTo>
                  <a:lnTo>
                    <a:pt x="656" y="237"/>
                  </a:lnTo>
                  <a:lnTo>
                    <a:pt x="702" y="189"/>
                  </a:lnTo>
                  <a:lnTo>
                    <a:pt x="685" y="124"/>
                  </a:lnTo>
                  <a:lnTo>
                    <a:pt x="694" y="121"/>
                  </a:lnTo>
                  <a:lnTo>
                    <a:pt x="713" y="166"/>
                  </a:lnTo>
                  <a:lnTo>
                    <a:pt x="733" y="136"/>
                  </a:lnTo>
                  <a:lnTo>
                    <a:pt x="711" y="107"/>
                  </a:lnTo>
                  <a:lnTo>
                    <a:pt x="689" y="80"/>
                  </a:lnTo>
                  <a:lnTo>
                    <a:pt x="636" y="53"/>
                  </a:lnTo>
                  <a:lnTo>
                    <a:pt x="580" y="40"/>
                  </a:lnTo>
                  <a:lnTo>
                    <a:pt x="482" y="17"/>
                  </a:lnTo>
                  <a:lnTo>
                    <a:pt x="380" y="32"/>
                  </a:lnTo>
                  <a:lnTo>
                    <a:pt x="303" y="32"/>
                  </a:lnTo>
                  <a:lnTo>
                    <a:pt x="169" y="19"/>
                  </a:lnTo>
                  <a:lnTo>
                    <a:pt x="164" y="18"/>
                  </a:lnTo>
                  <a:lnTo>
                    <a:pt x="66" y="0"/>
                  </a:lnTo>
                  <a:lnTo>
                    <a:pt x="38" y="5"/>
                  </a:lnTo>
                  <a:lnTo>
                    <a:pt x="0" y="25"/>
                  </a:lnTo>
                  <a:lnTo>
                    <a:pt x="2" y="25"/>
                  </a:lnTo>
                  <a:lnTo>
                    <a:pt x="32" y="22"/>
                  </a:lnTo>
                  <a:lnTo>
                    <a:pt x="108" y="48"/>
                  </a:lnTo>
                  <a:lnTo>
                    <a:pt x="128" y="74"/>
                  </a:lnTo>
                  <a:lnTo>
                    <a:pt x="112" y="131"/>
                  </a:lnTo>
                  <a:lnTo>
                    <a:pt x="112" y="131"/>
                  </a:lnTo>
                </a:path>
              </a:pathLst>
            </a:custGeom>
            <a:solidFill>
              <a:srgbClr val="FFC0B6"/>
            </a:solidFill>
            <a:ln w="9525">
              <a:noFill/>
              <a:round/>
              <a:headEnd type="none" w="med" len="med"/>
              <a:tailEnd type="none" w="med" len="med"/>
            </a:ln>
            <a:effectLst/>
          </p:spPr>
          <p:txBody>
            <a:bodyPr/>
            <a:lstStyle/>
            <a:p>
              <a:endParaRPr lang="ja-JP" altLang="en-US"/>
            </a:p>
          </p:txBody>
        </p:sp>
        <p:sp>
          <p:nvSpPr>
            <p:cNvPr id="900439" name="Freeform 343"/>
            <p:cNvSpPr>
              <a:spLocks/>
            </p:cNvSpPr>
            <p:nvPr/>
          </p:nvSpPr>
          <p:spPr bwMode="auto">
            <a:xfrm>
              <a:off x="2664" y="3132"/>
              <a:ext cx="187" cy="66"/>
            </a:xfrm>
            <a:custGeom>
              <a:avLst/>
              <a:gdLst/>
              <a:ahLst/>
              <a:cxnLst>
                <a:cxn ang="0">
                  <a:pos x="78" y="64"/>
                </a:cxn>
                <a:cxn ang="0">
                  <a:pos x="83" y="65"/>
                </a:cxn>
                <a:cxn ang="0">
                  <a:pos x="184" y="16"/>
                </a:cxn>
                <a:cxn ang="0">
                  <a:pos x="186" y="6"/>
                </a:cxn>
                <a:cxn ang="0">
                  <a:pos x="169" y="2"/>
                </a:cxn>
                <a:cxn ang="0">
                  <a:pos x="165" y="2"/>
                </a:cxn>
                <a:cxn ang="0">
                  <a:pos x="5" y="0"/>
                </a:cxn>
                <a:cxn ang="0">
                  <a:pos x="4" y="1"/>
                </a:cxn>
                <a:cxn ang="0">
                  <a:pos x="3" y="2"/>
                </a:cxn>
                <a:cxn ang="0">
                  <a:pos x="0" y="27"/>
                </a:cxn>
                <a:cxn ang="0">
                  <a:pos x="78" y="64"/>
                </a:cxn>
                <a:cxn ang="0">
                  <a:pos x="78" y="64"/>
                </a:cxn>
              </a:cxnLst>
              <a:rect l="0" t="0" r="r" b="b"/>
              <a:pathLst>
                <a:path w="187" h="66">
                  <a:moveTo>
                    <a:pt x="78" y="64"/>
                  </a:moveTo>
                  <a:lnTo>
                    <a:pt x="83" y="65"/>
                  </a:lnTo>
                  <a:lnTo>
                    <a:pt x="184" y="16"/>
                  </a:lnTo>
                  <a:lnTo>
                    <a:pt x="186" y="6"/>
                  </a:lnTo>
                  <a:lnTo>
                    <a:pt x="169" y="2"/>
                  </a:lnTo>
                  <a:lnTo>
                    <a:pt x="165" y="2"/>
                  </a:lnTo>
                  <a:lnTo>
                    <a:pt x="5" y="0"/>
                  </a:lnTo>
                  <a:lnTo>
                    <a:pt x="4" y="1"/>
                  </a:lnTo>
                  <a:lnTo>
                    <a:pt x="3" y="2"/>
                  </a:lnTo>
                  <a:lnTo>
                    <a:pt x="0" y="27"/>
                  </a:lnTo>
                  <a:lnTo>
                    <a:pt x="78" y="64"/>
                  </a:lnTo>
                  <a:lnTo>
                    <a:pt x="78" y="64"/>
                  </a:lnTo>
                </a:path>
              </a:pathLst>
            </a:custGeom>
            <a:solidFill>
              <a:srgbClr val="FFE1DC"/>
            </a:solidFill>
            <a:ln w="9525">
              <a:noFill/>
              <a:round/>
              <a:headEnd type="none" w="med" len="med"/>
              <a:tailEnd type="none" w="med" len="med"/>
            </a:ln>
            <a:effectLst/>
          </p:spPr>
          <p:txBody>
            <a:bodyPr/>
            <a:lstStyle/>
            <a:p>
              <a:endParaRPr lang="ja-JP" altLang="en-US"/>
            </a:p>
          </p:txBody>
        </p:sp>
        <p:sp>
          <p:nvSpPr>
            <p:cNvPr id="900440" name="Freeform 344"/>
            <p:cNvSpPr>
              <a:spLocks/>
            </p:cNvSpPr>
            <p:nvPr/>
          </p:nvSpPr>
          <p:spPr bwMode="auto">
            <a:xfrm>
              <a:off x="1987" y="2870"/>
              <a:ext cx="1683" cy="212"/>
            </a:xfrm>
            <a:custGeom>
              <a:avLst/>
              <a:gdLst/>
              <a:ahLst/>
              <a:cxnLst>
                <a:cxn ang="0">
                  <a:pos x="383" y="66"/>
                </a:cxn>
                <a:cxn ang="0">
                  <a:pos x="317" y="81"/>
                </a:cxn>
                <a:cxn ang="0">
                  <a:pos x="31" y="47"/>
                </a:cxn>
                <a:cxn ang="0">
                  <a:pos x="38" y="23"/>
                </a:cxn>
                <a:cxn ang="0">
                  <a:pos x="128" y="10"/>
                </a:cxn>
                <a:cxn ang="0">
                  <a:pos x="391" y="2"/>
                </a:cxn>
                <a:cxn ang="0">
                  <a:pos x="536" y="4"/>
                </a:cxn>
                <a:cxn ang="0">
                  <a:pos x="621" y="9"/>
                </a:cxn>
                <a:cxn ang="0">
                  <a:pos x="868" y="11"/>
                </a:cxn>
                <a:cxn ang="0">
                  <a:pos x="1084" y="11"/>
                </a:cxn>
                <a:cxn ang="0">
                  <a:pos x="1246" y="11"/>
                </a:cxn>
                <a:cxn ang="0">
                  <a:pos x="1389" y="10"/>
                </a:cxn>
                <a:cxn ang="0">
                  <a:pos x="1532" y="12"/>
                </a:cxn>
                <a:cxn ang="0">
                  <a:pos x="1611" y="30"/>
                </a:cxn>
                <a:cxn ang="0">
                  <a:pos x="1655" y="58"/>
                </a:cxn>
                <a:cxn ang="0">
                  <a:pos x="1676" y="96"/>
                </a:cxn>
                <a:cxn ang="0">
                  <a:pos x="1682" y="146"/>
                </a:cxn>
                <a:cxn ang="0">
                  <a:pos x="1666" y="188"/>
                </a:cxn>
                <a:cxn ang="0">
                  <a:pos x="1614" y="211"/>
                </a:cxn>
                <a:cxn ang="0">
                  <a:pos x="1548" y="204"/>
                </a:cxn>
                <a:cxn ang="0">
                  <a:pos x="1466" y="193"/>
                </a:cxn>
                <a:cxn ang="0">
                  <a:pos x="1437" y="185"/>
                </a:cxn>
                <a:cxn ang="0">
                  <a:pos x="1407" y="142"/>
                </a:cxn>
                <a:cxn ang="0">
                  <a:pos x="1373" y="60"/>
                </a:cxn>
                <a:cxn ang="0">
                  <a:pos x="1352" y="109"/>
                </a:cxn>
                <a:cxn ang="0">
                  <a:pos x="1330" y="149"/>
                </a:cxn>
                <a:cxn ang="0">
                  <a:pos x="1312" y="153"/>
                </a:cxn>
                <a:cxn ang="0">
                  <a:pos x="1283" y="159"/>
                </a:cxn>
                <a:cxn ang="0">
                  <a:pos x="1248" y="167"/>
                </a:cxn>
                <a:cxn ang="0">
                  <a:pos x="1188" y="183"/>
                </a:cxn>
                <a:cxn ang="0">
                  <a:pos x="1125" y="188"/>
                </a:cxn>
                <a:cxn ang="0">
                  <a:pos x="1049" y="165"/>
                </a:cxn>
                <a:cxn ang="0">
                  <a:pos x="1039" y="119"/>
                </a:cxn>
                <a:cxn ang="0">
                  <a:pos x="1046" y="74"/>
                </a:cxn>
                <a:cxn ang="0">
                  <a:pos x="1046" y="32"/>
                </a:cxn>
                <a:cxn ang="0">
                  <a:pos x="1042" y="45"/>
                </a:cxn>
                <a:cxn ang="0">
                  <a:pos x="1030" y="70"/>
                </a:cxn>
                <a:cxn ang="0">
                  <a:pos x="1007" y="44"/>
                </a:cxn>
                <a:cxn ang="0">
                  <a:pos x="993" y="59"/>
                </a:cxn>
                <a:cxn ang="0">
                  <a:pos x="981" y="140"/>
                </a:cxn>
                <a:cxn ang="0">
                  <a:pos x="939" y="164"/>
                </a:cxn>
                <a:cxn ang="0">
                  <a:pos x="883" y="169"/>
                </a:cxn>
                <a:cxn ang="0">
                  <a:pos x="800" y="150"/>
                </a:cxn>
                <a:cxn ang="0">
                  <a:pos x="768" y="148"/>
                </a:cxn>
                <a:cxn ang="0">
                  <a:pos x="753" y="145"/>
                </a:cxn>
                <a:cxn ang="0">
                  <a:pos x="749" y="66"/>
                </a:cxn>
                <a:cxn ang="0">
                  <a:pos x="735" y="58"/>
                </a:cxn>
                <a:cxn ang="0">
                  <a:pos x="714" y="128"/>
                </a:cxn>
                <a:cxn ang="0">
                  <a:pos x="685" y="69"/>
                </a:cxn>
                <a:cxn ang="0">
                  <a:pos x="661" y="42"/>
                </a:cxn>
                <a:cxn ang="0">
                  <a:pos x="651" y="112"/>
                </a:cxn>
                <a:cxn ang="0">
                  <a:pos x="615" y="125"/>
                </a:cxn>
                <a:cxn ang="0">
                  <a:pos x="569" y="115"/>
                </a:cxn>
                <a:cxn ang="0">
                  <a:pos x="534" y="113"/>
                </a:cxn>
                <a:cxn ang="0">
                  <a:pos x="519" y="93"/>
                </a:cxn>
                <a:cxn ang="0">
                  <a:pos x="522" y="61"/>
                </a:cxn>
                <a:cxn ang="0">
                  <a:pos x="491" y="84"/>
                </a:cxn>
                <a:cxn ang="0">
                  <a:pos x="456" y="98"/>
                </a:cxn>
                <a:cxn ang="0">
                  <a:pos x="415" y="57"/>
                </a:cxn>
                <a:cxn ang="0">
                  <a:pos x="367" y="58"/>
                </a:cxn>
                <a:cxn ang="0">
                  <a:pos x="331" y="67"/>
                </a:cxn>
                <a:cxn ang="0">
                  <a:pos x="381" y="48"/>
                </a:cxn>
              </a:cxnLst>
              <a:rect l="0" t="0" r="r" b="b"/>
              <a:pathLst>
                <a:path w="1683" h="212">
                  <a:moveTo>
                    <a:pt x="399" y="43"/>
                  </a:moveTo>
                  <a:lnTo>
                    <a:pt x="397" y="44"/>
                  </a:lnTo>
                  <a:lnTo>
                    <a:pt x="397" y="46"/>
                  </a:lnTo>
                  <a:lnTo>
                    <a:pt x="395" y="48"/>
                  </a:lnTo>
                  <a:lnTo>
                    <a:pt x="394" y="50"/>
                  </a:lnTo>
                  <a:lnTo>
                    <a:pt x="392" y="53"/>
                  </a:lnTo>
                  <a:lnTo>
                    <a:pt x="391" y="57"/>
                  </a:lnTo>
                  <a:lnTo>
                    <a:pt x="388" y="60"/>
                  </a:lnTo>
                  <a:lnTo>
                    <a:pt x="386" y="63"/>
                  </a:lnTo>
                  <a:lnTo>
                    <a:pt x="383" y="66"/>
                  </a:lnTo>
                  <a:lnTo>
                    <a:pt x="380" y="70"/>
                  </a:lnTo>
                  <a:lnTo>
                    <a:pt x="376" y="74"/>
                  </a:lnTo>
                  <a:lnTo>
                    <a:pt x="374" y="76"/>
                  </a:lnTo>
                  <a:lnTo>
                    <a:pt x="371" y="78"/>
                  </a:lnTo>
                  <a:lnTo>
                    <a:pt x="368" y="80"/>
                  </a:lnTo>
                  <a:lnTo>
                    <a:pt x="364" y="82"/>
                  </a:lnTo>
                  <a:lnTo>
                    <a:pt x="362" y="82"/>
                  </a:lnTo>
                  <a:lnTo>
                    <a:pt x="352" y="82"/>
                  </a:lnTo>
                  <a:lnTo>
                    <a:pt x="338" y="82"/>
                  </a:lnTo>
                  <a:lnTo>
                    <a:pt x="317" y="81"/>
                  </a:lnTo>
                  <a:lnTo>
                    <a:pt x="292" y="79"/>
                  </a:lnTo>
                  <a:lnTo>
                    <a:pt x="264" y="78"/>
                  </a:lnTo>
                  <a:lnTo>
                    <a:pt x="234" y="74"/>
                  </a:lnTo>
                  <a:lnTo>
                    <a:pt x="202" y="71"/>
                  </a:lnTo>
                  <a:lnTo>
                    <a:pt x="170" y="66"/>
                  </a:lnTo>
                  <a:lnTo>
                    <a:pt x="137" y="63"/>
                  </a:lnTo>
                  <a:lnTo>
                    <a:pt x="106" y="59"/>
                  </a:lnTo>
                  <a:lnTo>
                    <a:pt x="78" y="56"/>
                  </a:lnTo>
                  <a:lnTo>
                    <a:pt x="52" y="51"/>
                  </a:lnTo>
                  <a:lnTo>
                    <a:pt x="31" y="47"/>
                  </a:lnTo>
                  <a:lnTo>
                    <a:pt x="14" y="43"/>
                  </a:lnTo>
                  <a:lnTo>
                    <a:pt x="3" y="40"/>
                  </a:lnTo>
                  <a:lnTo>
                    <a:pt x="0" y="36"/>
                  </a:lnTo>
                  <a:lnTo>
                    <a:pt x="0" y="34"/>
                  </a:lnTo>
                  <a:lnTo>
                    <a:pt x="3" y="32"/>
                  </a:lnTo>
                  <a:lnTo>
                    <a:pt x="7" y="30"/>
                  </a:lnTo>
                  <a:lnTo>
                    <a:pt x="14" y="28"/>
                  </a:lnTo>
                  <a:lnTo>
                    <a:pt x="20" y="27"/>
                  </a:lnTo>
                  <a:lnTo>
                    <a:pt x="30" y="25"/>
                  </a:lnTo>
                  <a:lnTo>
                    <a:pt x="38" y="23"/>
                  </a:lnTo>
                  <a:lnTo>
                    <a:pt x="49" y="21"/>
                  </a:lnTo>
                  <a:lnTo>
                    <a:pt x="57" y="21"/>
                  </a:lnTo>
                  <a:lnTo>
                    <a:pt x="68" y="19"/>
                  </a:lnTo>
                  <a:lnTo>
                    <a:pt x="78" y="17"/>
                  </a:lnTo>
                  <a:lnTo>
                    <a:pt x="88" y="15"/>
                  </a:lnTo>
                  <a:lnTo>
                    <a:pt x="96" y="15"/>
                  </a:lnTo>
                  <a:lnTo>
                    <a:pt x="104" y="13"/>
                  </a:lnTo>
                  <a:lnTo>
                    <a:pt x="110" y="12"/>
                  </a:lnTo>
                  <a:lnTo>
                    <a:pt x="116" y="11"/>
                  </a:lnTo>
                  <a:lnTo>
                    <a:pt x="128" y="10"/>
                  </a:lnTo>
                  <a:lnTo>
                    <a:pt x="145" y="8"/>
                  </a:lnTo>
                  <a:lnTo>
                    <a:pt x="165" y="7"/>
                  </a:lnTo>
                  <a:lnTo>
                    <a:pt x="189" y="5"/>
                  </a:lnTo>
                  <a:lnTo>
                    <a:pt x="215" y="5"/>
                  </a:lnTo>
                  <a:lnTo>
                    <a:pt x="243" y="4"/>
                  </a:lnTo>
                  <a:lnTo>
                    <a:pt x="273" y="4"/>
                  </a:lnTo>
                  <a:lnTo>
                    <a:pt x="304" y="2"/>
                  </a:lnTo>
                  <a:lnTo>
                    <a:pt x="333" y="2"/>
                  </a:lnTo>
                  <a:lnTo>
                    <a:pt x="363" y="2"/>
                  </a:lnTo>
                  <a:lnTo>
                    <a:pt x="391" y="2"/>
                  </a:lnTo>
                  <a:lnTo>
                    <a:pt x="418" y="1"/>
                  </a:lnTo>
                  <a:lnTo>
                    <a:pt x="442" y="1"/>
                  </a:lnTo>
                  <a:lnTo>
                    <a:pt x="463" y="1"/>
                  </a:lnTo>
                  <a:lnTo>
                    <a:pt x="481" y="1"/>
                  </a:lnTo>
                  <a:lnTo>
                    <a:pt x="495" y="0"/>
                  </a:lnTo>
                  <a:lnTo>
                    <a:pt x="503" y="2"/>
                  </a:lnTo>
                  <a:lnTo>
                    <a:pt x="512" y="2"/>
                  </a:lnTo>
                  <a:lnTo>
                    <a:pt x="520" y="2"/>
                  </a:lnTo>
                  <a:lnTo>
                    <a:pt x="529" y="2"/>
                  </a:lnTo>
                  <a:lnTo>
                    <a:pt x="536" y="4"/>
                  </a:lnTo>
                  <a:lnTo>
                    <a:pt x="545" y="4"/>
                  </a:lnTo>
                  <a:lnTo>
                    <a:pt x="553" y="5"/>
                  </a:lnTo>
                  <a:lnTo>
                    <a:pt x="562" y="5"/>
                  </a:lnTo>
                  <a:lnTo>
                    <a:pt x="569" y="7"/>
                  </a:lnTo>
                  <a:lnTo>
                    <a:pt x="578" y="7"/>
                  </a:lnTo>
                  <a:lnTo>
                    <a:pt x="585" y="8"/>
                  </a:lnTo>
                  <a:lnTo>
                    <a:pt x="595" y="8"/>
                  </a:lnTo>
                  <a:lnTo>
                    <a:pt x="603" y="9"/>
                  </a:lnTo>
                  <a:lnTo>
                    <a:pt x="612" y="9"/>
                  </a:lnTo>
                  <a:lnTo>
                    <a:pt x="621" y="9"/>
                  </a:lnTo>
                  <a:lnTo>
                    <a:pt x="631" y="8"/>
                  </a:lnTo>
                  <a:lnTo>
                    <a:pt x="647" y="9"/>
                  </a:lnTo>
                  <a:lnTo>
                    <a:pt x="668" y="9"/>
                  </a:lnTo>
                  <a:lnTo>
                    <a:pt x="691" y="9"/>
                  </a:lnTo>
                  <a:lnTo>
                    <a:pt x="718" y="9"/>
                  </a:lnTo>
                  <a:lnTo>
                    <a:pt x="745" y="9"/>
                  </a:lnTo>
                  <a:lnTo>
                    <a:pt x="775" y="9"/>
                  </a:lnTo>
                  <a:lnTo>
                    <a:pt x="805" y="9"/>
                  </a:lnTo>
                  <a:lnTo>
                    <a:pt x="838" y="9"/>
                  </a:lnTo>
                  <a:lnTo>
                    <a:pt x="868" y="11"/>
                  </a:lnTo>
                  <a:lnTo>
                    <a:pt x="899" y="11"/>
                  </a:lnTo>
                  <a:lnTo>
                    <a:pt x="928" y="11"/>
                  </a:lnTo>
                  <a:lnTo>
                    <a:pt x="957" y="11"/>
                  </a:lnTo>
                  <a:lnTo>
                    <a:pt x="983" y="11"/>
                  </a:lnTo>
                  <a:lnTo>
                    <a:pt x="1007" y="11"/>
                  </a:lnTo>
                  <a:lnTo>
                    <a:pt x="1028" y="11"/>
                  </a:lnTo>
                  <a:lnTo>
                    <a:pt x="1046" y="11"/>
                  </a:lnTo>
                  <a:lnTo>
                    <a:pt x="1057" y="11"/>
                  </a:lnTo>
                  <a:lnTo>
                    <a:pt x="1070" y="11"/>
                  </a:lnTo>
                  <a:lnTo>
                    <a:pt x="1084" y="11"/>
                  </a:lnTo>
                  <a:lnTo>
                    <a:pt x="1099" y="11"/>
                  </a:lnTo>
                  <a:lnTo>
                    <a:pt x="1115" y="11"/>
                  </a:lnTo>
                  <a:lnTo>
                    <a:pt x="1131" y="11"/>
                  </a:lnTo>
                  <a:lnTo>
                    <a:pt x="1147" y="11"/>
                  </a:lnTo>
                  <a:lnTo>
                    <a:pt x="1165" y="11"/>
                  </a:lnTo>
                  <a:lnTo>
                    <a:pt x="1181" y="11"/>
                  </a:lnTo>
                  <a:lnTo>
                    <a:pt x="1199" y="11"/>
                  </a:lnTo>
                  <a:lnTo>
                    <a:pt x="1215" y="11"/>
                  </a:lnTo>
                  <a:lnTo>
                    <a:pt x="1231" y="11"/>
                  </a:lnTo>
                  <a:lnTo>
                    <a:pt x="1246" y="11"/>
                  </a:lnTo>
                  <a:lnTo>
                    <a:pt x="1260" y="11"/>
                  </a:lnTo>
                  <a:lnTo>
                    <a:pt x="1273" y="11"/>
                  </a:lnTo>
                  <a:lnTo>
                    <a:pt x="1286" y="11"/>
                  </a:lnTo>
                  <a:lnTo>
                    <a:pt x="1298" y="11"/>
                  </a:lnTo>
                  <a:lnTo>
                    <a:pt x="1311" y="11"/>
                  </a:lnTo>
                  <a:lnTo>
                    <a:pt x="1325" y="11"/>
                  </a:lnTo>
                  <a:lnTo>
                    <a:pt x="1341" y="10"/>
                  </a:lnTo>
                  <a:lnTo>
                    <a:pt x="1357" y="10"/>
                  </a:lnTo>
                  <a:lnTo>
                    <a:pt x="1373" y="10"/>
                  </a:lnTo>
                  <a:lnTo>
                    <a:pt x="1389" y="10"/>
                  </a:lnTo>
                  <a:lnTo>
                    <a:pt x="1407" y="8"/>
                  </a:lnTo>
                  <a:lnTo>
                    <a:pt x="1423" y="8"/>
                  </a:lnTo>
                  <a:lnTo>
                    <a:pt x="1441" y="8"/>
                  </a:lnTo>
                  <a:lnTo>
                    <a:pt x="1457" y="8"/>
                  </a:lnTo>
                  <a:lnTo>
                    <a:pt x="1473" y="8"/>
                  </a:lnTo>
                  <a:lnTo>
                    <a:pt x="1487" y="9"/>
                  </a:lnTo>
                  <a:lnTo>
                    <a:pt x="1501" y="9"/>
                  </a:lnTo>
                  <a:lnTo>
                    <a:pt x="1514" y="11"/>
                  </a:lnTo>
                  <a:lnTo>
                    <a:pt x="1527" y="11"/>
                  </a:lnTo>
                  <a:lnTo>
                    <a:pt x="1532" y="12"/>
                  </a:lnTo>
                  <a:lnTo>
                    <a:pt x="1539" y="14"/>
                  </a:lnTo>
                  <a:lnTo>
                    <a:pt x="1546" y="16"/>
                  </a:lnTo>
                  <a:lnTo>
                    <a:pt x="1554" y="16"/>
                  </a:lnTo>
                  <a:lnTo>
                    <a:pt x="1561" y="18"/>
                  </a:lnTo>
                  <a:lnTo>
                    <a:pt x="1570" y="20"/>
                  </a:lnTo>
                  <a:lnTo>
                    <a:pt x="1578" y="21"/>
                  </a:lnTo>
                  <a:lnTo>
                    <a:pt x="1588" y="23"/>
                  </a:lnTo>
                  <a:lnTo>
                    <a:pt x="1595" y="26"/>
                  </a:lnTo>
                  <a:lnTo>
                    <a:pt x="1604" y="28"/>
                  </a:lnTo>
                  <a:lnTo>
                    <a:pt x="1611" y="30"/>
                  </a:lnTo>
                  <a:lnTo>
                    <a:pt x="1619" y="32"/>
                  </a:lnTo>
                  <a:lnTo>
                    <a:pt x="1626" y="36"/>
                  </a:lnTo>
                  <a:lnTo>
                    <a:pt x="1633" y="37"/>
                  </a:lnTo>
                  <a:lnTo>
                    <a:pt x="1638" y="41"/>
                  </a:lnTo>
                  <a:lnTo>
                    <a:pt x="1644" y="43"/>
                  </a:lnTo>
                  <a:lnTo>
                    <a:pt x="1646" y="46"/>
                  </a:lnTo>
                  <a:lnTo>
                    <a:pt x="1647" y="48"/>
                  </a:lnTo>
                  <a:lnTo>
                    <a:pt x="1649" y="52"/>
                  </a:lnTo>
                  <a:lnTo>
                    <a:pt x="1653" y="54"/>
                  </a:lnTo>
                  <a:lnTo>
                    <a:pt x="1655" y="58"/>
                  </a:lnTo>
                  <a:lnTo>
                    <a:pt x="1657" y="62"/>
                  </a:lnTo>
                  <a:lnTo>
                    <a:pt x="1659" y="65"/>
                  </a:lnTo>
                  <a:lnTo>
                    <a:pt x="1662" y="69"/>
                  </a:lnTo>
                  <a:lnTo>
                    <a:pt x="1664" y="74"/>
                  </a:lnTo>
                  <a:lnTo>
                    <a:pt x="1666" y="78"/>
                  </a:lnTo>
                  <a:lnTo>
                    <a:pt x="1668" y="82"/>
                  </a:lnTo>
                  <a:lnTo>
                    <a:pt x="1671" y="85"/>
                  </a:lnTo>
                  <a:lnTo>
                    <a:pt x="1672" y="89"/>
                  </a:lnTo>
                  <a:lnTo>
                    <a:pt x="1674" y="93"/>
                  </a:lnTo>
                  <a:lnTo>
                    <a:pt x="1676" y="96"/>
                  </a:lnTo>
                  <a:lnTo>
                    <a:pt x="1677" y="98"/>
                  </a:lnTo>
                  <a:lnTo>
                    <a:pt x="1677" y="103"/>
                  </a:lnTo>
                  <a:lnTo>
                    <a:pt x="1679" y="108"/>
                  </a:lnTo>
                  <a:lnTo>
                    <a:pt x="1679" y="113"/>
                  </a:lnTo>
                  <a:lnTo>
                    <a:pt x="1680" y="117"/>
                  </a:lnTo>
                  <a:lnTo>
                    <a:pt x="1680" y="124"/>
                  </a:lnTo>
                  <a:lnTo>
                    <a:pt x="1681" y="129"/>
                  </a:lnTo>
                  <a:lnTo>
                    <a:pt x="1681" y="134"/>
                  </a:lnTo>
                  <a:lnTo>
                    <a:pt x="1682" y="140"/>
                  </a:lnTo>
                  <a:lnTo>
                    <a:pt x="1682" y="146"/>
                  </a:lnTo>
                  <a:lnTo>
                    <a:pt x="1682" y="151"/>
                  </a:lnTo>
                  <a:lnTo>
                    <a:pt x="1682" y="157"/>
                  </a:lnTo>
                  <a:lnTo>
                    <a:pt x="1682" y="162"/>
                  </a:lnTo>
                  <a:lnTo>
                    <a:pt x="1680" y="167"/>
                  </a:lnTo>
                  <a:lnTo>
                    <a:pt x="1680" y="172"/>
                  </a:lnTo>
                  <a:lnTo>
                    <a:pt x="1678" y="175"/>
                  </a:lnTo>
                  <a:lnTo>
                    <a:pt x="1677" y="178"/>
                  </a:lnTo>
                  <a:lnTo>
                    <a:pt x="1674" y="181"/>
                  </a:lnTo>
                  <a:lnTo>
                    <a:pt x="1671" y="185"/>
                  </a:lnTo>
                  <a:lnTo>
                    <a:pt x="1666" y="188"/>
                  </a:lnTo>
                  <a:lnTo>
                    <a:pt x="1662" y="190"/>
                  </a:lnTo>
                  <a:lnTo>
                    <a:pt x="1657" y="194"/>
                  </a:lnTo>
                  <a:lnTo>
                    <a:pt x="1652" y="196"/>
                  </a:lnTo>
                  <a:lnTo>
                    <a:pt x="1647" y="199"/>
                  </a:lnTo>
                  <a:lnTo>
                    <a:pt x="1642" y="201"/>
                  </a:lnTo>
                  <a:lnTo>
                    <a:pt x="1636" y="204"/>
                  </a:lnTo>
                  <a:lnTo>
                    <a:pt x="1630" y="206"/>
                  </a:lnTo>
                  <a:lnTo>
                    <a:pt x="1625" y="207"/>
                  </a:lnTo>
                  <a:lnTo>
                    <a:pt x="1620" y="209"/>
                  </a:lnTo>
                  <a:lnTo>
                    <a:pt x="1614" y="211"/>
                  </a:lnTo>
                  <a:lnTo>
                    <a:pt x="1610" y="211"/>
                  </a:lnTo>
                  <a:lnTo>
                    <a:pt x="1605" y="211"/>
                  </a:lnTo>
                  <a:lnTo>
                    <a:pt x="1602" y="210"/>
                  </a:lnTo>
                  <a:lnTo>
                    <a:pt x="1597" y="210"/>
                  </a:lnTo>
                  <a:lnTo>
                    <a:pt x="1592" y="209"/>
                  </a:lnTo>
                  <a:lnTo>
                    <a:pt x="1585" y="209"/>
                  </a:lnTo>
                  <a:lnTo>
                    <a:pt x="1577" y="207"/>
                  </a:lnTo>
                  <a:lnTo>
                    <a:pt x="1567" y="207"/>
                  </a:lnTo>
                  <a:lnTo>
                    <a:pt x="1558" y="206"/>
                  </a:lnTo>
                  <a:lnTo>
                    <a:pt x="1548" y="204"/>
                  </a:lnTo>
                  <a:lnTo>
                    <a:pt x="1538" y="202"/>
                  </a:lnTo>
                  <a:lnTo>
                    <a:pt x="1526" y="202"/>
                  </a:lnTo>
                  <a:lnTo>
                    <a:pt x="1516" y="200"/>
                  </a:lnTo>
                  <a:lnTo>
                    <a:pt x="1505" y="199"/>
                  </a:lnTo>
                  <a:lnTo>
                    <a:pt x="1496" y="197"/>
                  </a:lnTo>
                  <a:lnTo>
                    <a:pt x="1487" y="197"/>
                  </a:lnTo>
                  <a:lnTo>
                    <a:pt x="1480" y="196"/>
                  </a:lnTo>
                  <a:lnTo>
                    <a:pt x="1473" y="195"/>
                  </a:lnTo>
                  <a:lnTo>
                    <a:pt x="1469" y="193"/>
                  </a:lnTo>
                  <a:lnTo>
                    <a:pt x="1466" y="193"/>
                  </a:lnTo>
                  <a:lnTo>
                    <a:pt x="1464" y="193"/>
                  </a:lnTo>
                  <a:lnTo>
                    <a:pt x="1460" y="193"/>
                  </a:lnTo>
                  <a:lnTo>
                    <a:pt x="1458" y="193"/>
                  </a:lnTo>
                  <a:lnTo>
                    <a:pt x="1455" y="193"/>
                  </a:lnTo>
                  <a:lnTo>
                    <a:pt x="1452" y="191"/>
                  </a:lnTo>
                  <a:lnTo>
                    <a:pt x="1448" y="190"/>
                  </a:lnTo>
                  <a:lnTo>
                    <a:pt x="1447" y="188"/>
                  </a:lnTo>
                  <a:lnTo>
                    <a:pt x="1443" y="188"/>
                  </a:lnTo>
                  <a:lnTo>
                    <a:pt x="1441" y="186"/>
                  </a:lnTo>
                  <a:lnTo>
                    <a:pt x="1437" y="185"/>
                  </a:lnTo>
                  <a:lnTo>
                    <a:pt x="1435" y="183"/>
                  </a:lnTo>
                  <a:lnTo>
                    <a:pt x="1432" y="183"/>
                  </a:lnTo>
                  <a:lnTo>
                    <a:pt x="1430" y="181"/>
                  </a:lnTo>
                  <a:lnTo>
                    <a:pt x="1429" y="180"/>
                  </a:lnTo>
                  <a:lnTo>
                    <a:pt x="1427" y="178"/>
                  </a:lnTo>
                  <a:lnTo>
                    <a:pt x="1422" y="174"/>
                  </a:lnTo>
                  <a:lnTo>
                    <a:pt x="1418" y="167"/>
                  </a:lnTo>
                  <a:lnTo>
                    <a:pt x="1414" y="159"/>
                  </a:lnTo>
                  <a:lnTo>
                    <a:pt x="1411" y="150"/>
                  </a:lnTo>
                  <a:lnTo>
                    <a:pt x="1407" y="142"/>
                  </a:lnTo>
                  <a:lnTo>
                    <a:pt x="1404" y="131"/>
                  </a:lnTo>
                  <a:lnTo>
                    <a:pt x="1400" y="120"/>
                  </a:lnTo>
                  <a:lnTo>
                    <a:pt x="1398" y="109"/>
                  </a:lnTo>
                  <a:lnTo>
                    <a:pt x="1395" y="100"/>
                  </a:lnTo>
                  <a:lnTo>
                    <a:pt x="1391" y="90"/>
                  </a:lnTo>
                  <a:lnTo>
                    <a:pt x="1388" y="82"/>
                  </a:lnTo>
                  <a:lnTo>
                    <a:pt x="1385" y="74"/>
                  </a:lnTo>
                  <a:lnTo>
                    <a:pt x="1381" y="68"/>
                  </a:lnTo>
                  <a:lnTo>
                    <a:pt x="1378" y="63"/>
                  </a:lnTo>
                  <a:lnTo>
                    <a:pt x="1373" y="60"/>
                  </a:lnTo>
                  <a:lnTo>
                    <a:pt x="1370" y="58"/>
                  </a:lnTo>
                  <a:lnTo>
                    <a:pt x="1366" y="60"/>
                  </a:lnTo>
                  <a:lnTo>
                    <a:pt x="1363" y="62"/>
                  </a:lnTo>
                  <a:lnTo>
                    <a:pt x="1362" y="67"/>
                  </a:lnTo>
                  <a:lnTo>
                    <a:pt x="1360" y="71"/>
                  </a:lnTo>
                  <a:lnTo>
                    <a:pt x="1358" y="78"/>
                  </a:lnTo>
                  <a:lnTo>
                    <a:pt x="1356" y="85"/>
                  </a:lnTo>
                  <a:lnTo>
                    <a:pt x="1354" y="93"/>
                  </a:lnTo>
                  <a:lnTo>
                    <a:pt x="1354" y="100"/>
                  </a:lnTo>
                  <a:lnTo>
                    <a:pt x="1352" y="109"/>
                  </a:lnTo>
                  <a:lnTo>
                    <a:pt x="1350" y="116"/>
                  </a:lnTo>
                  <a:lnTo>
                    <a:pt x="1349" y="124"/>
                  </a:lnTo>
                  <a:lnTo>
                    <a:pt x="1347" y="130"/>
                  </a:lnTo>
                  <a:lnTo>
                    <a:pt x="1344" y="137"/>
                  </a:lnTo>
                  <a:lnTo>
                    <a:pt x="1342" y="142"/>
                  </a:lnTo>
                  <a:lnTo>
                    <a:pt x="1339" y="146"/>
                  </a:lnTo>
                  <a:lnTo>
                    <a:pt x="1336" y="147"/>
                  </a:lnTo>
                  <a:lnTo>
                    <a:pt x="1334" y="148"/>
                  </a:lnTo>
                  <a:lnTo>
                    <a:pt x="1332" y="148"/>
                  </a:lnTo>
                  <a:lnTo>
                    <a:pt x="1330" y="149"/>
                  </a:lnTo>
                  <a:lnTo>
                    <a:pt x="1328" y="149"/>
                  </a:lnTo>
                  <a:lnTo>
                    <a:pt x="1326" y="151"/>
                  </a:lnTo>
                  <a:lnTo>
                    <a:pt x="1325" y="151"/>
                  </a:lnTo>
                  <a:lnTo>
                    <a:pt x="1323" y="151"/>
                  </a:lnTo>
                  <a:lnTo>
                    <a:pt x="1321" y="151"/>
                  </a:lnTo>
                  <a:lnTo>
                    <a:pt x="1319" y="153"/>
                  </a:lnTo>
                  <a:lnTo>
                    <a:pt x="1317" y="153"/>
                  </a:lnTo>
                  <a:lnTo>
                    <a:pt x="1315" y="153"/>
                  </a:lnTo>
                  <a:lnTo>
                    <a:pt x="1313" y="153"/>
                  </a:lnTo>
                  <a:lnTo>
                    <a:pt x="1312" y="153"/>
                  </a:lnTo>
                  <a:lnTo>
                    <a:pt x="1310" y="153"/>
                  </a:lnTo>
                  <a:lnTo>
                    <a:pt x="1308" y="153"/>
                  </a:lnTo>
                  <a:lnTo>
                    <a:pt x="1307" y="153"/>
                  </a:lnTo>
                  <a:lnTo>
                    <a:pt x="1304" y="154"/>
                  </a:lnTo>
                  <a:lnTo>
                    <a:pt x="1301" y="154"/>
                  </a:lnTo>
                  <a:lnTo>
                    <a:pt x="1298" y="156"/>
                  </a:lnTo>
                  <a:lnTo>
                    <a:pt x="1295" y="156"/>
                  </a:lnTo>
                  <a:lnTo>
                    <a:pt x="1290" y="158"/>
                  </a:lnTo>
                  <a:lnTo>
                    <a:pt x="1286" y="158"/>
                  </a:lnTo>
                  <a:lnTo>
                    <a:pt x="1283" y="159"/>
                  </a:lnTo>
                  <a:lnTo>
                    <a:pt x="1280" y="159"/>
                  </a:lnTo>
                  <a:lnTo>
                    <a:pt x="1274" y="161"/>
                  </a:lnTo>
                  <a:lnTo>
                    <a:pt x="1270" y="162"/>
                  </a:lnTo>
                  <a:lnTo>
                    <a:pt x="1267" y="163"/>
                  </a:lnTo>
                  <a:lnTo>
                    <a:pt x="1264" y="163"/>
                  </a:lnTo>
                  <a:lnTo>
                    <a:pt x="1260" y="165"/>
                  </a:lnTo>
                  <a:lnTo>
                    <a:pt x="1257" y="165"/>
                  </a:lnTo>
                  <a:lnTo>
                    <a:pt x="1255" y="165"/>
                  </a:lnTo>
                  <a:lnTo>
                    <a:pt x="1254" y="165"/>
                  </a:lnTo>
                  <a:lnTo>
                    <a:pt x="1248" y="167"/>
                  </a:lnTo>
                  <a:lnTo>
                    <a:pt x="1243" y="169"/>
                  </a:lnTo>
                  <a:lnTo>
                    <a:pt x="1237" y="170"/>
                  </a:lnTo>
                  <a:lnTo>
                    <a:pt x="1232" y="172"/>
                  </a:lnTo>
                  <a:lnTo>
                    <a:pt x="1225" y="174"/>
                  </a:lnTo>
                  <a:lnTo>
                    <a:pt x="1219" y="175"/>
                  </a:lnTo>
                  <a:lnTo>
                    <a:pt x="1213" y="177"/>
                  </a:lnTo>
                  <a:lnTo>
                    <a:pt x="1207" y="178"/>
                  </a:lnTo>
                  <a:lnTo>
                    <a:pt x="1200" y="180"/>
                  </a:lnTo>
                  <a:lnTo>
                    <a:pt x="1195" y="182"/>
                  </a:lnTo>
                  <a:lnTo>
                    <a:pt x="1188" y="183"/>
                  </a:lnTo>
                  <a:lnTo>
                    <a:pt x="1183" y="185"/>
                  </a:lnTo>
                  <a:lnTo>
                    <a:pt x="1177" y="186"/>
                  </a:lnTo>
                  <a:lnTo>
                    <a:pt x="1172" y="187"/>
                  </a:lnTo>
                  <a:lnTo>
                    <a:pt x="1166" y="188"/>
                  </a:lnTo>
                  <a:lnTo>
                    <a:pt x="1162" y="188"/>
                  </a:lnTo>
                  <a:lnTo>
                    <a:pt x="1155" y="188"/>
                  </a:lnTo>
                  <a:lnTo>
                    <a:pt x="1149" y="188"/>
                  </a:lnTo>
                  <a:lnTo>
                    <a:pt x="1141" y="188"/>
                  </a:lnTo>
                  <a:lnTo>
                    <a:pt x="1134" y="188"/>
                  </a:lnTo>
                  <a:lnTo>
                    <a:pt x="1125" y="188"/>
                  </a:lnTo>
                  <a:lnTo>
                    <a:pt x="1116" y="186"/>
                  </a:lnTo>
                  <a:lnTo>
                    <a:pt x="1108" y="184"/>
                  </a:lnTo>
                  <a:lnTo>
                    <a:pt x="1100" y="182"/>
                  </a:lnTo>
                  <a:lnTo>
                    <a:pt x="1091" y="181"/>
                  </a:lnTo>
                  <a:lnTo>
                    <a:pt x="1082" y="179"/>
                  </a:lnTo>
                  <a:lnTo>
                    <a:pt x="1075" y="177"/>
                  </a:lnTo>
                  <a:lnTo>
                    <a:pt x="1068" y="174"/>
                  </a:lnTo>
                  <a:lnTo>
                    <a:pt x="1061" y="172"/>
                  </a:lnTo>
                  <a:lnTo>
                    <a:pt x="1055" y="169"/>
                  </a:lnTo>
                  <a:lnTo>
                    <a:pt x="1049" y="165"/>
                  </a:lnTo>
                  <a:lnTo>
                    <a:pt x="1046" y="162"/>
                  </a:lnTo>
                  <a:lnTo>
                    <a:pt x="1042" y="160"/>
                  </a:lnTo>
                  <a:lnTo>
                    <a:pt x="1041" y="156"/>
                  </a:lnTo>
                  <a:lnTo>
                    <a:pt x="1039" y="152"/>
                  </a:lnTo>
                  <a:lnTo>
                    <a:pt x="1038" y="147"/>
                  </a:lnTo>
                  <a:lnTo>
                    <a:pt x="1037" y="142"/>
                  </a:lnTo>
                  <a:lnTo>
                    <a:pt x="1037" y="137"/>
                  </a:lnTo>
                  <a:lnTo>
                    <a:pt x="1037" y="131"/>
                  </a:lnTo>
                  <a:lnTo>
                    <a:pt x="1039" y="125"/>
                  </a:lnTo>
                  <a:lnTo>
                    <a:pt x="1039" y="119"/>
                  </a:lnTo>
                  <a:lnTo>
                    <a:pt x="1041" y="113"/>
                  </a:lnTo>
                  <a:lnTo>
                    <a:pt x="1041" y="108"/>
                  </a:lnTo>
                  <a:lnTo>
                    <a:pt x="1043" y="101"/>
                  </a:lnTo>
                  <a:lnTo>
                    <a:pt x="1043" y="97"/>
                  </a:lnTo>
                  <a:lnTo>
                    <a:pt x="1045" y="92"/>
                  </a:lnTo>
                  <a:lnTo>
                    <a:pt x="1045" y="87"/>
                  </a:lnTo>
                  <a:lnTo>
                    <a:pt x="1046" y="82"/>
                  </a:lnTo>
                  <a:lnTo>
                    <a:pt x="1046" y="81"/>
                  </a:lnTo>
                  <a:lnTo>
                    <a:pt x="1046" y="77"/>
                  </a:lnTo>
                  <a:lnTo>
                    <a:pt x="1046" y="74"/>
                  </a:lnTo>
                  <a:lnTo>
                    <a:pt x="1046" y="69"/>
                  </a:lnTo>
                  <a:lnTo>
                    <a:pt x="1046" y="65"/>
                  </a:lnTo>
                  <a:lnTo>
                    <a:pt x="1046" y="60"/>
                  </a:lnTo>
                  <a:lnTo>
                    <a:pt x="1046" y="55"/>
                  </a:lnTo>
                  <a:lnTo>
                    <a:pt x="1046" y="50"/>
                  </a:lnTo>
                  <a:lnTo>
                    <a:pt x="1046" y="46"/>
                  </a:lnTo>
                  <a:lnTo>
                    <a:pt x="1046" y="42"/>
                  </a:lnTo>
                  <a:lnTo>
                    <a:pt x="1046" y="38"/>
                  </a:lnTo>
                  <a:lnTo>
                    <a:pt x="1046" y="34"/>
                  </a:lnTo>
                  <a:lnTo>
                    <a:pt x="1046" y="32"/>
                  </a:lnTo>
                  <a:lnTo>
                    <a:pt x="1046" y="29"/>
                  </a:lnTo>
                  <a:lnTo>
                    <a:pt x="1046" y="28"/>
                  </a:lnTo>
                  <a:lnTo>
                    <a:pt x="1046" y="27"/>
                  </a:lnTo>
                  <a:lnTo>
                    <a:pt x="1044" y="28"/>
                  </a:lnTo>
                  <a:lnTo>
                    <a:pt x="1044" y="29"/>
                  </a:lnTo>
                  <a:lnTo>
                    <a:pt x="1043" y="32"/>
                  </a:lnTo>
                  <a:lnTo>
                    <a:pt x="1043" y="34"/>
                  </a:lnTo>
                  <a:lnTo>
                    <a:pt x="1042" y="38"/>
                  </a:lnTo>
                  <a:lnTo>
                    <a:pt x="1042" y="42"/>
                  </a:lnTo>
                  <a:lnTo>
                    <a:pt x="1042" y="45"/>
                  </a:lnTo>
                  <a:lnTo>
                    <a:pt x="1042" y="49"/>
                  </a:lnTo>
                  <a:lnTo>
                    <a:pt x="1041" y="53"/>
                  </a:lnTo>
                  <a:lnTo>
                    <a:pt x="1041" y="57"/>
                  </a:lnTo>
                  <a:lnTo>
                    <a:pt x="1039" y="61"/>
                  </a:lnTo>
                  <a:lnTo>
                    <a:pt x="1039" y="63"/>
                  </a:lnTo>
                  <a:lnTo>
                    <a:pt x="1037" y="67"/>
                  </a:lnTo>
                  <a:lnTo>
                    <a:pt x="1036" y="69"/>
                  </a:lnTo>
                  <a:lnTo>
                    <a:pt x="1034" y="70"/>
                  </a:lnTo>
                  <a:lnTo>
                    <a:pt x="1033" y="70"/>
                  </a:lnTo>
                  <a:lnTo>
                    <a:pt x="1030" y="70"/>
                  </a:lnTo>
                  <a:lnTo>
                    <a:pt x="1028" y="69"/>
                  </a:lnTo>
                  <a:lnTo>
                    <a:pt x="1026" y="68"/>
                  </a:lnTo>
                  <a:lnTo>
                    <a:pt x="1025" y="65"/>
                  </a:lnTo>
                  <a:lnTo>
                    <a:pt x="1021" y="63"/>
                  </a:lnTo>
                  <a:lnTo>
                    <a:pt x="1019" y="59"/>
                  </a:lnTo>
                  <a:lnTo>
                    <a:pt x="1016" y="56"/>
                  </a:lnTo>
                  <a:lnTo>
                    <a:pt x="1014" y="52"/>
                  </a:lnTo>
                  <a:lnTo>
                    <a:pt x="1011" y="50"/>
                  </a:lnTo>
                  <a:lnTo>
                    <a:pt x="1009" y="47"/>
                  </a:lnTo>
                  <a:lnTo>
                    <a:pt x="1007" y="44"/>
                  </a:lnTo>
                  <a:lnTo>
                    <a:pt x="1005" y="41"/>
                  </a:lnTo>
                  <a:lnTo>
                    <a:pt x="1003" y="39"/>
                  </a:lnTo>
                  <a:lnTo>
                    <a:pt x="1001" y="37"/>
                  </a:lnTo>
                  <a:lnTo>
                    <a:pt x="999" y="36"/>
                  </a:lnTo>
                  <a:lnTo>
                    <a:pt x="999" y="35"/>
                  </a:lnTo>
                  <a:lnTo>
                    <a:pt x="997" y="37"/>
                  </a:lnTo>
                  <a:lnTo>
                    <a:pt x="996" y="40"/>
                  </a:lnTo>
                  <a:lnTo>
                    <a:pt x="995" y="45"/>
                  </a:lnTo>
                  <a:lnTo>
                    <a:pt x="995" y="51"/>
                  </a:lnTo>
                  <a:lnTo>
                    <a:pt x="993" y="59"/>
                  </a:lnTo>
                  <a:lnTo>
                    <a:pt x="993" y="67"/>
                  </a:lnTo>
                  <a:lnTo>
                    <a:pt x="991" y="76"/>
                  </a:lnTo>
                  <a:lnTo>
                    <a:pt x="991" y="85"/>
                  </a:lnTo>
                  <a:lnTo>
                    <a:pt x="989" y="95"/>
                  </a:lnTo>
                  <a:lnTo>
                    <a:pt x="988" y="104"/>
                  </a:lnTo>
                  <a:lnTo>
                    <a:pt x="986" y="113"/>
                  </a:lnTo>
                  <a:lnTo>
                    <a:pt x="986" y="121"/>
                  </a:lnTo>
                  <a:lnTo>
                    <a:pt x="984" y="129"/>
                  </a:lnTo>
                  <a:lnTo>
                    <a:pt x="983" y="135"/>
                  </a:lnTo>
                  <a:lnTo>
                    <a:pt x="981" y="140"/>
                  </a:lnTo>
                  <a:lnTo>
                    <a:pt x="980" y="143"/>
                  </a:lnTo>
                  <a:lnTo>
                    <a:pt x="975" y="146"/>
                  </a:lnTo>
                  <a:lnTo>
                    <a:pt x="972" y="149"/>
                  </a:lnTo>
                  <a:lnTo>
                    <a:pt x="967" y="153"/>
                  </a:lnTo>
                  <a:lnTo>
                    <a:pt x="963" y="154"/>
                  </a:lnTo>
                  <a:lnTo>
                    <a:pt x="958" y="157"/>
                  </a:lnTo>
                  <a:lnTo>
                    <a:pt x="953" y="159"/>
                  </a:lnTo>
                  <a:lnTo>
                    <a:pt x="948" y="161"/>
                  </a:lnTo>
                  <a:lnTo>
                    <a:pt x="944" y="162"/>
                  </a:lnTo>
                  <a:lnTo>
                    <a:pt x="939" y="164"/>
                  </a:lnTo>
                  <a:lnTo>
                    <a:pt x="933" y="166"/>
                  </a:lnTo>
                  <a:lnTo>
                    <a:pt x="928" y="167"/>
                  </a:lnTo>
                  <a:lnTo>
                    <a:pt x="923" y="167"/>
                  </a:lnTo>
                  <a:lnTo>
                    <a:pt x="918" y="169"/>
                  </a:lnTo>
                  <a:lnTo>
                    <a:pt x="913" y="169"/>
                  </a:lnTo>
                  <a:lnTo>
                    <a:pt x="908" y="169"/>
                  </a:lnTo>
                  <a:lnTo>
                    <a:pt x="905" y="169"/>
                  </a:lnTo>
                  <a:lnTo>
                    <a:pt x="898" y="170"/>
                  </a:lnTo>
                  <a:lnTo>
                    <a:pt x="891" y="169"/>
                  </a:lnTo>
                  <a:lnTo>
                    <a:pt x="883" y="169"/>
                  </a:lnTo>
                  <a:lnTo>
                    <a:pt x="876" y="167"/>
                  </a:lnTo>
                  <a:lnTo>
                    <a:pt x="867" y="165"/>
                  </a:lnTo>
                  <a:lnTo>
                    <a:pt x="858" y="163"/>
                  </a:lnTo>
                  <a:lnTo>
                    <a:pt x="850" y="162"/>
                  </a:lnTo>
                  <a:lnTo>
                    <a:pt x="842" y="159"/>
                  </a:lnTo>
                  <a:lnTo>
                    <a:pt x="833" y="157"/>
                  </a:lnTo>
                  <a:lnTo>
                    <a:pt x="824" y="155"/>
                  </a:lnTo>
                  <a:lnTo>
                    <a:pt x="815" y="153"/>
                  </a:lnTo>
                  <a:lnTo>
                    <a:pt x="807" y="151"/>
                  </a:lnTo>
                  <a:lnTo>
                    <a:pt x="800" y="150"/>
                  </a:lnTo>
                  <a:lnTo>
                    <a:pt x="792" y="148"/>
                  </a:lnTo>
                  <a:lnTo>
                    <a:pt x="785" y="148"/>
                  </a:lnTo>
                  <a:lnTo>
                    <a:pt x="780" y="147"/>
                  </a:lnTo>
                  <a:lnTo>
                    <a:pt x="778" y="148"/>
                  </a:lnTo>
                  <a:lnTo>
                    <a:pt x="776" y="148"/>
                  </a:lnTo>
                  <a:lnTo>
                    <a:pt x="774" y="148"/>
                  </a:lnTo>
                  <a:lnTo>
                    <a:pt x="773" y="148"/>
                  </a:lnTo>
                  <a:lnTo>
                    <a:pt x="771" y="148"/>
                  </a:lnTo>
                  <a:lnTo>
                    <a:pt x="769" y="148"/>
                  </a:lnTo>
                  <a:lnTo>
                    <a:pt x="768" y="148"/>
                  </a:lnTo>
                  <a:lnTo>
                    <a:pt x="766" y="148"/>
                  </a:lnTo>
                  <a:lnTo>
                    <a:pt x="764" y="148"/>
                  </a:lnTo>
                  <a:lnTo>
                    <a:pt x="762" y="148"/>
                  </a:lnTo>
                  <a:lnTo>
                    <a:pt x="760" y="148"/>
                  </a:lnTo>
                  <a:lnTo>
                    <a:pt x="758" y="148"/>
                  </a:lnTo>
                  <a:lnTo>
                    <a:pt x="757" y="148"/>
                  </a:lnTo>
                  <a:lnTo>
                    <a:pt x="756" y="148"/>
                  </a:lnTo>
                  <a:lnTo>
                    <a:pt x="755" y="148"/>
                  </a:lnTo>
                  <a:lnTo>
                    <a:pt x="755" y="147"/>
                  </a:lnTo>
                  <a:lnTo>
                    <a:pt x="753" y="145"/>
                  </a:lnTo>
                  <a:lnTo>
                    <a:pt x="751" y="140"/>
                  </a:lnTo>
                  <a:lnTo>
                    <a:pt x="750" y="135"/>
                  </a:lnTo>
                  <a:lnTo>
                    <a:pt x="750" y="128"/>
                  </a:lnTo>
                  <a:lnTo>
                    <a:pt x="750" y="121"/>
                  </a:lnTo>
                  <a:lnTo>
                    <a:pt x="750" y="112"/>
                  </a:lnTo>
                  <a:lnTo>
                    <a:pt x="750" y="103"/>
                  </a:lnTo>
                  <a:lnTo>
                    <a:pt x="750" y="93"/>
                  </a:lnTo>
                  <a:lnTo>
                    <a:pt x="749" y="84"/>
                  </a:lnTo>
                  <a:lnTo>
                    <a:pt x="749" y="75"/>
                  </a:lnTo>
                  <a:lnTo>
                    <a:pt x="749" y="66"/>
                  </a:lnTo>
                  <a:lnTo>
                    <a:pt x="749" y="58"/>
                  </a:lnTo>
                  <a:lnTo>
                    <a:pt x="748" y="52"/>
                  </a:lnTo>
                  <a:lnTo>
                    <a:pt x="748" y="46"/>
                  </a:lnTo>
                  <a:lnTo>
                    <a:pt x="747" y="42"/>
                  </a:lnTo>
                  <a:lnTo>
                    <a:pt x="746" y="38"/>
                  </a:lnTo>
                  <a:lnTo>
                    <a:pt x="744" y="39"/>
                  </a:lnTo>
                  <a:lnTo>
                    <a:pt x="742" y="41"/>
                  </a:lnTo>
                  <a:lnTo>
                    <a:pt x="741" y="46"/>
                  </a:lnTo>
                  <a:lnTo>
                    <a:pt x="739" y="50"/>
                  </a:lnTo>
                  <a:lnTo>
                    <a:pt x="735" y="58"/>
                  </a:lnTo>
                  <a:lnTo>
                    <a:pt x="734" y="65"/>
                  </a:lnTo>
                  <a:lnTo>
                    <a:pt x="731" y="74"/>
                  </a:lnTo>
                  <a:lnTo>
                    <a:pt x="729" y="82"/>
                  </a:lnTo>
                  <a:lnTo>
                    <a:pt x="726" y="91"/>
                  </a:lnTo>
                  <a:lnTo>
                    <a:pt x="724" y="100"/>
                  </a:lnTo>
                  <a:lnTo>
                    <a:pt x="721" y="108"/>
                  </a:lnTo>
                  <a:lnTo>
                    <a:pt x="719" y="115"/>
                  </a:lnTo>
                  <a:lnTo>
                    <a:pt x="718" y="121"/>
                  </a:lnTo>
                  <a:lnTo>
                    <a:pt x="716" y="126"/>
                  </a:lnTo>
                  <a:lnTo>
                    <a:pt x="714" y="128"/>
                  </a:lnTo>
                  <a:lnTo>
                    <a:pt x="713" y="128"/>
                  </a:lnTo>
                  <a:lnTo>
                    <a:pt x="709" y="128"/>
                  </a:lnTo>
                  <a:lnTo>
                    <a:pt x="705" y="124"/>
                  </a:lnTo>
                  <a:lnTo>
                    <a:pt x="702" y="119"/>
                  </a:lnTo>
                  <a:lnTo>
                    <a:pt x="700" y="112"/>
                  </a:lnTo>
                  <a:lnTo>
                    <a:pt x="697" y="105"/>
                  </a:lnTo>
                  <a:lnTo>
                    <a:pt x="694" y="96"/>
                  </a:lnTo>
                  <a:lnTo>
                    <a:pt x="691" y="87"/>
                  </a:lnTo>
                  <a:lnTo>
                    <a:pt x="689" y="77"/>
                  </a:lnTo>
                  <a:lnTo>
                    <a:pt x="685" y="69"/>
                  </a:lnTo>
                  <a:lnTo>
                    <a:pt x="683" y="60"/>
                  </a:lnTo>
                  <a:lnTo>
                    <a:pt x="680" y="52"/>
                  </a:lnTo>
                  <a:lnTo>
                    <a:pt x="678" y="44"/>
                  </a:lnTo>
                  <a:lnTo>
                    <a:pt x="674" y="39"/>
                  </a:lnTo>
                  <a:lnTo>
                    <a:pt x="672" y="34"/>
                  </a:lnTo>
                  <a:lnTo>
                    <a:pt x="669" y="32"/>
                  </a:lnTo>
                  <a:lnTo>
                    <a:pt x="668" y="31"/>
                  </a:lnTo>
                  <a:lnTo>
                    <a:pt x="665" y="34"/>
                  </a:lnTo>
                  <a:lnTo>
                    <a:pt x="663" y="37"/>
                  </a:lnTo>
                  <a:lnTo>
                    <a:pt x="661" y="42"/>
                  </a:lnTo>
                  <a:lnTo>
                    <a:pt x="660" y="47"/>
                  </a:lnTo>
                  <a:lnTo>
                    <a:pt x="658" y="55"/>
                  </a:lnTo>
                  <a:lnTo>
                    <a:pt x="658" y="62"/>
                  </a:lnTo>
                  <a:lnTo>
                    <a:pt x="656" y="69"/>
                  </a:lnTo>
                  <a:lnTo>
                    <a:pt x="656" y="77"/>
                  </a:lnTo>
                  <a:lnTo>
                    <a:pt x="654" y="85"/>
                  </a:lnTo>
                  <a:lnTo>
                    <a:pt x="654" y="93"/>
                  </a:lnTo>
                  <a:lnTo>
                    <a:pt x="653" y="100"/>
                  </a:lnTo>
                  <a:lnTo>
                    <a:pt x="653" y="106"/>
                  </a:lnTo>
                  <a:lnTo>
                    <a:pt x="651" y="112"/>
                  </a:lnTo>
                  <a:lnTo>
                    <a:pt x="650" y="117"/>
                  </a:lnTo>
                  <a:lnTo>
                    <a:pt x="648" y="121"/>
                  </a:lnTo>
                  <a:lnTo>
                    <a:pt x="647" y="122"/>
                  </a:lnTo>
                  <a:lnTo>
                    <a:pt x="643" y="124"/>
                  </a:lnTo>
                  <a:lnTo>
                    <a:pt x="639" y="126"/>
                  </a:lnTo>
                  <a:lnTo>
                    <a:pt x="634" y="126"/>
                  </a:lnTo>
                  <a:lnTo>
                    <a:pt x="631" y="126"/>
                  </a:lnTo>
                  <a:lnTo>
                    <a:pt x="625" y="126"/>
                  </a:lnTo>
                  <a:lnTo>
                    <a:pt x="620" y="126"/>
                  </a:lnTo>
                  <a:lnTo>
                    <a:pt x="615" y="125"/>
                  </a:lnTo>
                  <a:lnTo>
                    <a:pt x="610" y="123"/>
                  </a:lnTo>
                  <a:lnTo>
                    <a:pt x="604" y="123"/>
                  </a:lnTo>
                  <a:lnTo>
                    <a:pt x="599" y="121"/>
                  </a:lnTo>
                  <a:lnTo>
                    <a:pt x="594" y="121"/>
                  </a:lnTo>
                  <a:lnTo>
                    <a:pt x="589" y="119"/>
                  </a:lnTo>
                  <a:lnTo>
                    <a:pt x="584" y="119"/>
                  </a:lnTo>
                  <a:lnTo>
                    <a:pt x="580" y="117"/>
                  </a:lnTo>
                  <a:lnTo>
                    <a:pt x="575" y="117"/>
                  </a:lnTo>
                  <a:lnTo>
                    <a:pt x="572" y="115"/>
                  </a:lnTo>
                  <a:lnTo>
                    <a:pt x="569" y="115"/>
                  </a:lnTo>
                  <a:lnTo>
                    <a:pt x="566" y="115"/>
                  </a:lnTo>
                  <a:lnTo>
                    <a:pt x="562" y="115"/>
                  </a:lnTo>
                  <a:lnTo>
                    <a:pt x="560" y="115"/>
                  </a:lnTo>
                  <a:lnTo>
                    <a:pt x="556" y="115"/>
                  </a:lnTo>
                  <a:lnTo>
                    <a:pt x="552" y="115"/>
                  </a:lnTo>
                  <a:lnTo>
                    <a:pt x="549" y="115"/>
                  </a:lnTo>
                  <a:lnTo>
                    <a:pt x="545" y="114"/>
                  </a:lnTo>
                  <a:lnTo>
                    <a:pt x="542" y="114"/>
                  </a:lnTo>
                  <a:lnTo>
                    <a:pt x="538" y="113"/>
                  </a:lnTo>
                  <a:lnTo>
                    <a:pt x="534" y="113"/>
                  </a:lnTo>
                  <a:lnTo>
                    <a:pt x="531" y="112"/>
                  </a:lnTo>
                  <a:lnTo>
                    <a:pt x="528" y="112"/>
                  </a:lnTo>
                  <a:lnTo>
                    <a:pt x="526" y="110"/>
                  </a:lnTo>
                  <a:lnTo>
                    <a:pt x="523" y="108"/>
                  </a:lnTo>
                  <a:lnTo>
                    <a:pt x="522" y="106"/>
                  </a:lnTo>
                  <a:lnTo>
                    <a:pt x="520" y="105"/>
                  </a:lnTo>
                  <a:lnTo>
                    <a:pt x="519" y="102"/>
                  </a:lnTo>
                  <a:lnTo>
                    <a:pt x="519" y="100"/>
                  </a:lnTo>
                  <a:lnTo>
                    <a:pt x="519" y="96"/>
                  </a:lnTo>
                  <a:lnTo>
                    <a:pt x="519" y="93"/>
                  </a:lnTo>
                  <a:lnTo>
                    <a:pt x="521" y="90"/>
                  </a:lnTo>
                  <a:lnTo>
                    <a:pt x="521" y="86"/>
                  </a:lnTo>
                  <a:lnTo>
                    <a:pt x="522" y="81"/>
                  </a:lnTo>
                  <a:lnTo>
                    <a:pt x="522" y="78"/>
                  </a:lnTo>
                  <a:lnTo>
                    <a:pt x="523" y="75"/>
                  </a:lnTo>
                  <a:lnTo>
                    <a:pt x="523" y="71"/>
                  </a:lnTo>
                  <a:lnTo>
                    <a:pt x="524" y="68"/>
                  </a:lnTo>
                  <a:lnTo>
                    <a:pt x="524" y="66"/>
                  </a:lnTo>
                  <a:lnTo>
                    <a:pt x="524" y="62"/>
                  </a:lnTo>
                  <a:lnTo>
                    <a:pt x="522" y="61"/>
                  </a:lnTo>
                  <a:lnTo>
                    <a:pt x="522" y="58"/>
                  </a:lnTo>
                  <a:lnTo>
                    <a:pt x="518" y="59"/>
                  </a:lnTo>
                  <a:lnTo>
                    <a:pt x="516" y="59"/>
                  </a:lnTo>
                  <a:lnTo>
                    <a:pt x="512" y="62"/>
                  </a:lnTo>
                  <a:lnTo>
                    <a:pt x="510" y="63"/>
                  </a:lnTo>
                  <a:lnTo>
                    <a:pt x="506" y="67"/>
                  </a:lnTo>
                  <a:lnTo>
                    <a:pt x="503" y="71"/>
                  </a:lnTo>
                  <a:lnTo>
                    <a:pt x="499" y="75"/>
                  </a:lnTo>
                  <a:lnTo>
                    <a:pt x="496" y="78"/>
                  </a:lnTo>
                  <a:lnTo>
                    <a:pt x="491" y="84"/>
                  </a:lnTo>
                  <a:lnTo>
                    <a:pt x="487" y="87"/>
                  </a:lnTo>
                  <a:lnTo>
                    <a:pt x="484" y="92"/>
                  </a:lnTo>
                  <a:lnTo>
                    <a:pt x="480" y="94"/>
                  </a:lnTo>
                  <a:lnTo>
                    <a:pt x="477" y="98"/>
                  </a:lnTo>
                  <a:lnTo>
                    <a:pt x="473" y="100"/>
                  </a:lnTo>
                  <a:lnTo>
                    <a:pt x="470" y="101"/>
                  </a:lnTo>
                  <a:lnTo>
                    <a:pt x="468" y="101"/>
                  </a:lnTo>
                  <a:lnTo>
                    <a:pt x="463" y="101"/>
                  </a:lnTo>
                  <a:lnTo>
                    <a:pt x="460" y="100"/>
                  </a:lnTo>
                  <a:lnTo>
                    <a:pt x="456" y="98"/>
                  </a:lnTo>
                  <a:lnTo>
                    <a:pt x="452" y="94"/>
                  </a:lnTo>
                  <a:lnTo>
                    <a:pt x="447" y="91"/>
                  </a:lnTo>
                  <a:lnTo>
                    <a:pt x="443" y="87"/>
                  </a:lnTo>
                  <a:lnTo>
                    <a:pt x="440" y="82"/>
                  </a:lnTo>
                  <a:lnTo>
                    <a:pt x="436" y="77"/>
                  </a:lnTo>
                  <a:lnTo>
                    <a:pt x="431" y="74"/>
                  </a:lnTo>
                  <a:lnTo>
                    <a:pt x="427" y="68"/>
                  </a:lnTo>
                  <a:lnTo>
                    <a:pt x="423" y="65"/>
                  </a:lnTo>
                  <a:lnTo>
                    <a:pt x="420" y="60"/>
                  </a:lnTo>
                  <a:lnTo>
                    <a:pt x="415" y="57"/>
                  </a:lnTo>
                  <a:lnTo>
                    <a:pt x="412" y="54"/>
                  </a:lnTo>
                  <a:lnTo>
                    <a:pt x="408" y="52"/>
                  </a:lnTo>
                  <a:lnTo>
                    <a:pt x="405" y="50"/>
                  </a:lnTo>
                  <a:lnTo>
                    <a:pt x="400" y="51"/>
                  </a:lnTo>
                  <a:lnTo>
                    <a:pt x="396" y="51"/>
                  </a:lnTo>
                  <a:lnTo>
                    <a:pt x="391" y="53"/>
                  </a:lnTo>
                  <a:lnTo>
                    <a:pt x="385" y="53"/>
                  </a:lnTo>
                  <a:lnTo>
                    <a:pt x="378" y="55"/>
                  </a:lnTo>
                  <a:lnTo>
                    <a:pt x="373" y="56"/>
                  </a:lnTo>
                  <a:lnTo>
                    <a:pt x="367" y="58"/>
                  </a:lnTo>
                  <a:lnTo>
                    <a:pt x="361" y="59"/>
                  </a:lnTo>
                  <a:lnTo>
                    <a:pt x="354" y="61"/>
                  </a:lnTo>
                  <a:lnTo>
                    <a:pt x="349" y="62"/>
                  </a:lnTo>
                  <a:lnTo>
                    <a:pt x="343" y="64"/>
                  </a:lnTo>
                  <a:lnTo>
                    <a:pt x="340" y="65"/>
                  </a:lnTo>
                  <a:lnTo>
                    <a:pt x="336" y="67"/>
                  </a:lnTo>
                  <a:lnTo>
                    <a:pt x="333" y="68"/>
                  </a:lnTo>
                  <a:lnTo>
                    <a:pt x="331" y="68"/>
                  </a:lnTo>
                  <a:lnTo>
                    <a:pt x="331" y="67"/>
                  </a:lnTo>
                  <a:lnTo>
                    <a:pt x="331" y="67"/>
                  </a:lnTo>
                  <a:lnTo>
                    <a:pt x="333" y="66"/>
                  </a:lnTo>
                  <a:lnTo>
                    <a:pt x="336" y="64"/>
                  </a:lnTo>
                  <a:lnTo>
                    <a:pt x="341" y="62"/>
                  </a:lnTo>
                  <a:lnTo>
                    <a:pt x="345" y="61"/>
                  </a:lnTo>
                  <a:lnTo>
                    <a:pt x="351" y="59"/>
                  </a:lnTo>
                  <a:lnTo>
                    <a:pt x="357" y="57"/>
                  </a:lnTo>
                  <a:lnTo>
                    <a:pt x="364" y="53"/>
                  </a:lnTo>
                  <a:lnTo>
                    <a:pt x="369" y="52"/>
                  </a:lnTo>
                  <a:lnTo>
                    <a:pt x="376" y="50"/>
                  </a:lnTo>
                  <a:lnTo>
                    <a:pt x="381" y="48"/>
                  </a:lnTo>
                  <a:lnTo>
                    <a:pt x="387" y="46"/>
                  </a:lnTo>
                  <a:lnTo>
                    <a:pt x="391" y="45"/>
                  </a:lnTo>
                  <a:lnTo>
                    <a:pt x="394" y="43"/>
                  </a:lnTo>
                  <a:lnTo>
                    <a:pt x="397" y="43"/>
                  </a:lnTo>
                  <a:lnTo>
                    <a:pt x="399" y="43"/>
                  </a:lnTo>
                  <a:lnTo>
                    <a:pt x="399" y="43"/>
                  </a:lnTo>
                </a:path>
              </a:pathLst>
            </a:custGeom>
            <a:solidFill>
              <a:srgbClr val="FFC0B6"/>
            </a:solidFill>
            <a:ln w="9525">
              <a:noFill/>
              <a:round/>
              <a:headEnd type="none" w="med" len="med"/>
              <a:tailEnd type="none" w="med" len="med"/>
            </a:ln>
            <a:effectLst/>
          </p:spPr>
          <p:txBody>
            <a:bodyPr/>
            <a:lstStyle/>
            <a:p>
              <a:endParaRPr lang="ja-JP" altLang="en-US"/>
            </a:p>
          </p:txBody>
        </p:sp>
        <p:sp>
          <p:nvSpPr>
            <p:cNvPr id="900441" name="Freeform 345"/>
            <p:cNvSpPr>
              <a:spLocks/>
            </p:cNvSpPr>
            <p:nvPr/>
          </p:nvSpPr>
          <p:spPr bwMode="auto">
            <a:xfrm flipH="1">
              <a:off x="1441" y="2899"/>
              <a:ext cx="1438" cy="602"/>
            </a:xfrm>
            <a:custGeom>
              <a:avLst/>
              <a:gdLst/>
              <a:ahLst/>
              <a:cxnLst>
                <a:cxn ang="0">
                  <a:pos x="105" y="579"/>
                </a:cxn>
                <a:cxn ang="0">
                  <a:pos x="351" y="579"/>
                </a:cxn>
                <a:cxn ang="0">
                  <a:pos x="633" y="390"/>
                </a:cxn>
                <a:cxn ang="0">
                  <a:pos x="637" y="221"/>
                </a:cxn>
                <a:cxn ang="0">
                  <a:pos x="637" y="220"/>
                </a:cxn>
                <a:cxn ang="0">
                  <a:pos x="637" y="219"/>
                </a:cxn>
                <a:cxn ang="0">
                  <a:pos x="637" y="217"/>
                </a:cxn>
                <a:cxn ang="0">
                  <a:pos x="637" y="215"/>
                </a:cxn>
                <a:cxn ang="0">
                  <a:pos x="638" y="215"/>
                </a:cxn>
                <a:cxn ang="0">
                  <a:pos x="639" y="212"/>
                </a:cxn>
                <a:cxn ang="0">
                  <a:pos x="639" y="211"/>
                </a:cxn>
                <a:cxn ang="0">
                  <a:pos x="639" y="209"/>
                </a:cxn>
                <a:cxn ang="0">
                  <a:pos x="639" y="209"/>
                </a:cxn>
                <a:cxn ang="0">
                  <a:pos x="639" y="207"/>
                </a:cxn>
                <a:cxn ang="0">
                  <a:pos x="640" y="205"/>
                </a:cxn>
                <a:cxn ang="0">
                  <a:pos x="641" y="204"/>
                </a:cxn>
                <a:cxn ang="0">
                  <a:pos x="641" y="203"/>
                </a:cxn>
                <a:cxn ang="0">
                  <a:pos x="643" y="202"/>
                </a:cxn>
                <a:cxn ang="0">
                  <a:pos x="644" y="201"/>
                </a:cxn>
                <a:cxn ang="0">
                  <a:pos x="651" y="202"/>
                </a:cxn>
                <a:cxn ang="0">
                  <a:pos x="743" y="275"/>
                </a:cxn>
                <a:cxn ang="0">
                  <a:pos x="877" y="170"/>
                </a:cxn>
                <a:cxn ang="0">
                  <a:pos x="890" y="287"/>
                </a:cxn>
                <a:cxn ang="0">
                  <a:pos x="1012" y="243"/>
                </a:cxn>
                <a:cxn ang="0">
                  <a:pos x="1081" y="373"/>
                </a:cxn>
                <a:cxn ang="0">
                  <a:pos x="1237" y="397"/>
                </a:cxn>
                <a:cxn ang="0">
                  <a:pos x="1379" y="388"/>
                </a:cxn>
                <a:cxn ang="0">
                  <a:pos x="1424" y="344"/>
                </a:cxn>
                <a:cxn ang="0">
                  <a:pos x="1434" y="293"/>
                </a:cxn>
                <a:cxn ang="0">
                  <a:pos x="1431" y="249"/>
                </a:cxn>
                <a:cxn ang="0">
                  <a:pos x="1424" y="250"/>
                </a:cxn>
                <a:cxn ang="0">
                  <a:pos x="1301" y="305"/>
                </a:cxn>
                <a:cxn ang="0">
                  <a:pos x="1217" y="273"/>
                </a:cxn>
                <a:cxn ang="0">
                  <a:pos x="1064" y="130"/>
                </a:cxn>
                <a:cxn ang="0">
                  <a:pos x="937" y="95"/>
                </a:cxn>
                <a:cxn ang="0">
                  <a:pos x="924" y="93"/>
                </a:cxn>
                <a:cxn ang="0">
                  <a:pos x="827" y="72"/>
                </a:cxn>
                <a:cxn ang="0">
                  <a:pos x="678" y="45"/>
                </a:cxn>
                <a:cxn ang="0">
                  <a:pos x="527" y="22"/>
                </a:cxn>
                <a:cxn ang="0">
                  <a:pos x="527" y="21"/>
                </a:cxn>
                <a:cxn ang="0">
                  <a:pos x="527" y="21"/>
                </a:cxn>
                <a:cxn ang="0">
                  <a:pos x="527" y="21"/>
                </a:cxn>
                <a:cxn ang="0">
                  <a:pos x="526" y="21"/>
                </a:cxn>
                <a:cxn ang="0">
                  <a:pos x="526" y="21"/>
                </a:cxn>
                <a:cxn ang="0">
                  <a:pos x="526" y="20"/>
                </a:cxn>
                <a:cxn ang="0">
                  <a:pos x="524" y="20"/>
                </a:cxn>
                <a:cxn ang="0">
                  <a:pos x="524" y="19"/>
                </a:cxn>
                <a:cxn ang="0">
                  <a:pos x="524" y="19"/>
                </a:cxn>
                <a:cxn ang="0">
                  <a:pos x="524" y="18"/>
                </a:cxn>
                <a:cxn ang="0">
                  <a:pos x="524" y="18"/>
                </a:cxn>
                <a:cxn ang="0">
                  <a:pos x="533" y="14"/>
                </a:cxn>
                <a:cxn ang="0">
                  <a:pos x="561" y="14"/>
                </a:cxn>
                <a:cxn ang="0">
                  <a:pos x="548" y="0"/>
                </a:cxn>
                <a:cxn ang="0">
                  <a:pos x="529" y="3"/>
                </a:cxn>
                <a:cxn ang="0">
                  <a:pos x="521" y="5"/>
                </a:cxn>
                <a:cxn ang="0">
                  <a:pos x="494" y="8"/>
                </a:cxn>
                <a:cxn ang="0">
                  <a:pos x="313" y="75"/>
                </a:cxn>
                <a:cxn ang="0">
                  <a:pos x="115" y="178"/>
                </a:cxn>
                <a:cxn ang="0">
                  <a:pos x="17" y="253"/>
                </a:cxn>
                <a:cxn ang="0">
                  <a:pos x="4" y="273"/>
                </a:cxn>
                <a:cxn ang="0">
                  <a:pos x="4" y="414"/>
                </a:cxn>
                <a:cxn ang="0">
                  <a:pos x="45" y="545"/>
                </a:cxn>
              </a:cxnLst>
              <a:rect l="0" t="0" r="r" b="b"/>
              <a:pathLst>
                <a:path w="1438" h="602">
                  <a:moveTo>
                    <a:pt x="45" y="545"/>
                  </a:moveTo>
                  <a:lnTo>
                    <a:pt x="105" y="579"/>
                  </a:lnTo>
                  <a:lnTo>
                    <a:pt x="201" y="601"/>
                  </a:lnTo>
                  <a:lnTo>
                    <a:pt x="351" y="579"/>
                  </a:lnTo>
                  <a:lnTo>
                    <a:pt x="470" y="519"/>
                  </a:lnTo>
                  <a:lnTo>
                    <a:pt x="633" y="390"/>
                  </a:lnTo>
                  <a:lnTo>
                    <a:pt x="676" y="287"/>
                  </a:lnTo>
                  <a:lnTo>
                    <a:pt x="637" y="221"/>
                  </a:lnTo>
                  <a:lnTo>
                    <a:pt x="637" y="220"/>
                  </a:lnTo>
                  <a:lnTo>
                    <a:pt x="637" y="220"/>
                  </a:lnTo>
                  <a:lnTo>
                    <a:pt x="637" y="220"/>
                  </a:lnTo>
                  <a:lnTo>
                    <a:pt x="637" y="219"/>
                  </a:lnTo>
                  <a:lnTo>
                    <a:pt x="637" y="218"/>
                  </a:lnTo>
                  <a:lnTo>
                    <a:pt x="637" y="217"/>
                  </a:lnTo>
                  <a:lnTo>
                    <a:pt x="637" y="217"/>
                  </a:lnTo>
                  <a:lnTo>
                    <a:pt x="637" y="215"/>
                  </a:lnTo>
                  <a:lnTo>
                    <a:pt x="638" y="215"/>
                  </a:lnTo>
                  <a:lnTo>
                    <a:pt x="638" y="215"/>
                  </a:lnTo>
                  <a:lnTo>
                    <a:pt x="638" y="213"/>
                  </a:lnTo>
                  <a:lnTo>
                    <a:pt x="639" y="212"/>
                  </a:lnTo>
                  <a:lnTo>
                    <a:pt x="639" y="212"/>
                  </a:lnTo>
                  <a:lnTo>
                    <a:pt x="639" y="211"/>
                  </a:lnTo>
                  <a:lnTo>
                    <a:pt x="639" y="210"/>
                  </a:lnTo>
                  <a:lnTo>
                    <a:pt x="639" y="209"/>
                  </a:lnTo>
                  <a:lnTo>
                    <a:pt x="639" y="209"/>
                  </a:lnTo>
                  <a:lnTo>
                    <a:pt x="639" y="209"/>
                  </a:lnTo>
                  <a:lnTo>
                    <a:pt x="639" y="207"/>
                  </a:lnTo>
                  <a:lnTo>
                    <a:pt x="639" y="207"/>
                  </a:lnTo>
                  <a:lnTo>
                    <a:pt x="640" y="206"/>
                  </a:lnTo>
                  <a:lnTo>
                    <a:pt x="640" y="205"/>
                  </a:lnTo>
                  <a:lnTo>
                    <a:pt x="640" y="205"/>
                  </a:lnTo>
                  <a:lnTo>
                    <a:pt x="641" y="204"/>
                  </a:lnTo>
                  <a:lnTo>
                    <a:pt x="641" y="203"/>
                  </a:lnTo>
                  <a:lnTo>
                    <a:pt x="641" y="203"/>
                  </a:lnTo>
                  <a:lnTo>
                    <a:pt x="641" y="202"/>
                  </a:lnTo>
                  <a:lnTo>
                    <a:pt x="643" y="202"/>
                  </a:lnTo>
                  <a:lnTo>
                    <a:pt x="643" y="201"/>
                  </a:lnTo>
                  <a:lnTo>
                    <a:pt x="644" y="201"/>
                  </a:lnTo>
                  <a:lnTo>
                    <a:pt x="646" y="201"/>
                  </a:lnTo>
                  <a:lnTo>
                    <a:pt x="651" y="202"/>
                  </a:lnTo>
                  <a:lnTo>
                    <a:pt x="688" y="225"/>
                  </a:lnTo>
                  <a:lnTo>
                    <a:pt x="743" y="275"/>
                  </a:lnTo>
                  <a:lnTo>
                    <a:pt x="833" y="281"/>
                  </a:lnTo>
                  <a:lnTo>
                    <a:pt x="877" y="170"/>
                  </a:lnTo>
                  <a:lnTo>
                    <a:pt x="901" y="209"/>
                  </a:lnTo>
                  <a:lnTo>
                    <a:pt x="890" y="287"/>
                  </a:lnTo>
                  <a:lnTo>
                    <a:pt x="958" y="328"/>
                  </a:lnTo>
                  <a:lnTo>
                    <a:pt x="1012" y="243"/>
                  </a:lnTo>
                  <a:lnTo>
                    <a:pt x="1012" y="300"/>
                  </a:lnTo>
                  <a:lnTo>
                    <a:pt x="1081" y="373"/>
                  </a:lnTo>
                  <a:lnTo>
                    <a:pt x="1169" y="390"/>
                  </a:lnTo>
                  <a:lnTo>
                    <a:pt x="1237" y="397"/>
                  </a:lnTo>
                  <a:lnTo>
                    <a:pt x="1299" y="400"/>
                  </a:lnTo>
                  <a:lnTo>
                    <a:pt x="1379" y="388"/>
                  </a:lnTo>
                  <a:lnTo>
                    <a:pt x="1422" y="345"/>
                  </a:lnTo>
                  <a:lnTo>
                    <a:pt x="1424" y="344"/>
                  </a:lnTo>
                  <a:lnTo>
                    <a:pt x="1434" y="295"/>
                  </a:lnTo>
                  <a:lnTo>
                    <a:pt x="1434" y="293"/>
                  </a:lnTo>
                  <a:lnTo>
                    <a:pt x="1437" y="257"/>
                  </a:lnTo>
                  <a:lnTo>
                    <a:pt x="1431" y="249"/>
                  </a:lnTo>
                  <a:lnTo>
                    <a:pt x="1430" y="248"/>
                  </a:lnTo>
                  <a:lnTo>
                    <a:pt x="1424" y="250"/>
                  </a:lnTo>
                  <a:lnTo>
                    <a:pt x="1407" y="260"/>
                  </a:lnTo>
                  <a:lnTo>
                    <a:pt x="1301" y="305"/>
                  </a:lnTo>
                  <a:lnTo>
                    <a:pt x="1277" y="300"/>
                  </a:lnTo>
                  <a:lnTo>
                    <a:pt x="1217" y="273"/>
                  </a:lnTo>
                  <a:lnTo>
                    <a:pt x="1200" y="210"/>
                  </a:lnTo>
                  <a:lnTo>
                    <a:pt x="1064" y="130"/>
                  </a:lnTo>
                  <a:lnTo>
                    <a:pt x="1006" y="114"/>
                  </a:lnTo>
                  <a:lnTo>
                    <a:pt x="937" y="95"/>
                  </a:lnTo>
                  <a:lnTo>
                    <a:pt x="934" y="95"/>
                  </a:lnTo>
                  <a:lnTo>
                    <a:pt x="924" y="93"/>
                  </a:lnTo>
                  <a:lnTo>
                    <a:pt x="919" y="93"/>
                  </a:lnTo>
                  <a:lnTo>
                    <a:pt x="827" y="72"/>
                  </a:lnTo>
                  <a:lnTo>
                    <a:pt x="735" y="50"/>
                  </a:lnTo>
                  <a:lnTo>
                    <a:pt x="678" y="45"/>
                  </a:lnTo>
                  <a:lnTo>
                    <a:pt x="527" y="22"/>
                  </a:lnTo>
                  <a:lnTo>
                    <a:pt x="527" y="22"/>
                  </a:lnTo>
                  <a:lnTo>
                    <a:pt x="527" y="21"/>
                  </a:lnTo>
                  <a:lnTo>
                    <a:pt x="527" y="21"/>
                  </a:lnTo>
                  <a:lnTo>
                    <a:pt x="527" y="21"/>
                  </a:lnTo>
                  <a:lnTo>
                    <a:pt x="527" y="21"/>
                  </a:lnTo>
                  <a:lnTo>
                    <a:pt x="527" y="21"/>
                  </a:lnTo>
                  <a:lnTo>
                    <a:pt x="527" y="21"/>
                  </a:lnTo>
                  <a:lnTo>
                    <a:pt x="527" y="21"/>
                  </a:lnTo>
                  <a:lnTo>
                    <a:pt x="526" y="21"/>
                  </a:lnTo>
                  <a:lnTo>
                    <a:pt x="526" y="21"/>
                  </a:lnTo>
                  <a:lnTo>
                    <a:pt x="526" y="21"/>
                  </a:lnTo>
                  <a:lnTo>
                    <a:pt x="526" y="21"/>
                  </a:lnTo>
                  <a:lnTo>
                    <a:pt x="526" y="20"/>
                  </a:lnTo>
                  <a:lnTo>
                    <a:pt x="526" y="20"/>
                  </a:lnTo>
                  <a:lnTo>
                    <a:pt x="524" y="20"/>
                  </a:lnTo>
                  <a:lnTo>
                    <a:pt x="524" y="19"/>
                  </a:lnTo>
                  <a:lnTo>
                    <a:pt x="524" y="19"/>
                  </a:lnTo>
                  <a:lnTo>
                    <a:pt x="524" y="19"/>
                  </a:lnTo>
                  <a:lnTo>
                    <a:pt x="524" y="19"/>
                  </a:lnTo>
                  <a:lnTo>
                    <a:pt x="524" y="18"/>
                  </a:lnTo>
                  <a:lnTo>
                    <a:pt x="524" y="18"/>
                  </a:lnTo>
                  <a:lnTo>
                    <a:pt x="524" y="18"/>
                  </a:lnTo>
                  <a:lnTo>
                    <a:pt x="524" y="18"/>
                  </a:lnTo>
                  <a:lnTo>
                    <a:pt x="524" y="18"/>
                  </a:lnTo>
                  <a:lnTo>
                    <a:pt x="533" y="14"/>
                  </a:lnTo>
                  <a:lnTo>
                    <a:pt x="539" y="13"/>
                  </a:lnTo>
                  <a:lnTo>
                    <a:pt x="561" y="14"/>
                  </a:lnTo>
                  <a:lnTo>
                    <a:pt x="564" y="14"/>
                  </a:lnTo>
                  <a:lnTo>
                    <a:pt x="548" y="0"/>
                  </a:lnTo>
                  <a:lnTo>
                    <a:pt x="543" y="2"/>
                  </a:lnTo>
                  <a:lnTo>
                    <a:pt x="529" y="3"/>
                  </a:lnTo>
                  <a:lnTo>
                    <a:pt x="524" y="4"/>
                  </a:lnTo>
                  <a:lnTo>
                    <a:pt x="521" y="5"/>
                  </a:lnTo>
                  <a:lnTo>
                    <a:pt x="500" y="7"/>
                  </a:lnTo>
                  <a:lnTo>
                    <a:pt x="494" y="8"/>
                  </a:lnTo>
                  <a:lnTo>
                    <a:pt x="441" y="18"/>
                  </a:lnTo>
                  <a:lnTo>
                    <a:pt x="313" y="75"/>
                  </a:lnTo>
                  <a:lnTo>
                    <a:pt x="202" y="137"/>
                  </a:lnTo>
                  <a:lnTo>
                    <a:pt x="115" y="178"/>
                  </a:lnTo>
                  <a:lnTo>
                    <a:pt x="61" y="210"/>
                  </a:lnTo>
                  <a:lnTo>
                    <a:pt x="17" y="253"/>
                  </a:lnTo>
                  <a:lnTo>
                    <a:pt x="4" y="271"/>
                  </a:lnTo>
                  <a:lnTo>
                    <a:pt x="4" y="273"/>
                  </a:lnTo>
                  <a:lnTo>
                    <a:pt x="0" y="312"/>
                  </a:lnTo>
                  <a:lnTo>
                    <a:pt x="4" y="414"/>
                  </a:lnTo>
                  <a:lnTo>
                    <a:pt x="3" y="498"/>
                  </a:lnTo>
                  <a:lnTo>
                    <a:pt x="45" y="545"/>
                  </a:lnTo>
                  <a:lnTo>
                    <a:pt x="45" y="545"/>
                  </a:lnTo>
                </a:path>
              </a:pathLst>
            </a:custGeom>
            <a:solidFill>
              <a:srgbClr val="FFC0B6"/>
            </a:solidFill>
            <a:ln w="9525">
              <a:noFill/>
              <a:round/>
              <a:headEnd type="none" w="med" len="med"/>
              <a:tailEnd type="none" w="med" len="med"/>
            </a:ln>
            <a:effectLst/>
          </p:spPr>
          <p:txBody>
            <a:bodyPr/>
            <a:lstStyle/>
            <a:p>
              <a:endParaRPr lang="ja-JP" altLang="en-US"/>
            </a:p>
          </p:txBody>
        </p:sp>
        <p:sp>
          <p:nvSpPr>
            <p:cNvPr id="900442" name="Freeform 346"/>
            <p:cNvSpPr>
              <a:spLocks/>
            </p:cNvSpPr>
            <p:nvPr/>
          </p:nvSpPr>
          <p:spPr bwMode="auto">
            <a:xfrm>
              <a:off x="1840" y="3214"/>
              <a:ext cx="738" cy="382"/>
            </a:xfrm>
            <a:custGeom>
              <a:avLst/>
              <a:gdLst/>
              <a:ahLst/>
              <a:cxnLst>
                <a:cxn ang="0">
                  <a:pos x="329" y="0"/>
                </a:cxn>
                <a:cxn ang="0">
                  <a:pos x="334" y="15"/>
                </a:cxn>
                <a:cxn ang="0">
                  <a:pos x="417" y="30"/>
                </a:cxn>
                <a:cxn ang="0">
                  <a:pos x="470" y="10"/>
                </a:cxn>
                <a:cxn ang="0">
                  <a:pos x="496" y="46"/>
                </a:cxn>
                <a:cxn ang="0">
                  <a:pos x="543" y="51"/>
                </a:cxn>
                <a:cxn ang="0">
                  <a:pos x="585" y="51"/>
                </a:cxn>
                <a:cxn ang="0">
                  <a:pos x="600" y="36"/>
                </a:cxn>
                <a:cxn ang="0">
                  <a:pos x="647" y="67"/>
                </a:cxn>
                <a:cxn ang="0">
                  <a:pos x="737" y="83"/>
                </a:cxn>
                <a:cxn ang="0">
                  <a:pos x="622" y="72"/>
                </a:cxn>
                <a:cxn ang="0">
                  <a:pos x="559" y="88"/>
                </a:cxn>
                <a:cxn ang="0">
                  <a:pos x="486" y="72"/>
                </a:cxn>
                <a:cxn ang="0">
                  <a:pos x="397" y="61"/>
                </a:cxn>
                <a:cxn ang="0">
                  <a:pos x="307" y="77"/>
                </a:cxn>
                <a:cxn ang="0">
                  <a:pos x="245" y="98"/>
                </a:cxn>
                <a:cxn ang="0">
                  <a:pos x="209" y="177"/>
                </a:cxn>
                <a:cxn ang="0">
                  <a:pos x="198" y="208"/>
                </a:cxn>
                <a:cxn ang="0">
                  <a:pos x="177" y="218"/>
                </a:cxn>
                <a:cxn ang="0">
                  <a:pos x="119" y="255"/>
                </a:cxn>
                <a:cxn ang="0">
                  <a:pos x="98" y="297"/>
                </a:cxn>
                <a:cxn ang="0">
                  <a:pos x="98" y="338"/>
                </a:cxn>
                <a:cxn ang="0">
                  <a:pos x="104" y="381"/>
                </a:cxn>
                <a:cxn ang="0">
                  <a:pos x="43" y="322"/>
                </a:cxn>
                <a:cxn ang="0">
                  <a:pos x="0" y="302"/>
                </a:cxn>
                <a:cxn ang="0">
                  <a:pos x="87" y="263"/>
                </a:cxn>
                <a:cxn ang="0">
                  <a:pos x="146" y="224"/>
                </a:cxn>
                <a:cxn ang="0">
                  <a:pos x="182" y="187"/>
                </a:cxn>
                <a:cxn ang="0">
                  <a:pos x="229" y="109"/>
                </a:cxn>
                <a:cxn ang="0">
                  <a:pos x="292" y="67"/>
                </a:cxn>
                <a:cxn ang="0">
                  <a:pos x="323" y="20"/>
                </a:cxn>
                <a:cxn ang="0">
                  <a:pos x="329" y="0"/>
                </a:cxn>
                <a:cxn ang="0">
                  <a:pos x="329" y="0"/>
                </a:cxn>
              </a:cxnLst>
              <a:rect l="0" t="0" r="r" b="b"/>
              <a:pathLst>
                <a:path w="738" h="382">
                  <a:moveTo>
                    <a:pt x="329" y="0"/>
                  </a:moveTo>
                  <a:lnTo>
                    <a:pt x="334" y="15"/>
                  </a:lnTo>
                  <a:lnTo>
                    <a:pt x="417" y="30"/>
                  </a:lnTo>
                  <a:lnTo>
                    <a:pt x="470" y="10"/>
                  </a:lnTo>
                  <a:lnTo>
                    <a:pt x="496" y="46"/>
                  </a:lnTo>
                  <a:lnTo>
                    <a:pt x="543" y="51"/>
                  </a:lnTo>
                  <a:lnTo>
                    <a:pt x="585" y="51"/>
                  </a:lnTo>
                  <a:lnTo>
                    <a:pt x="600" y="36"/>
                  </a:lnTo>
                  <a:lnTo>
                    <a:pt x="647" y="67"/>
                  </a:lnTo>
                  <a:lnTo>
                    <a:pt x="737" y="83"/>
                  </a:lnTo>
                  <a:lnTo>
                    <a:pt x="622" y="72"/>
                  </a:lnTo>
                  <a:lnTo>
                    <a:pt x="559" y="88"/>
                  </a:lnTo>
                  <a:lnTo>
                    <a:pt x="486" y="72"/>
                  </a:lnTo>
                  <a:lnTo>
                    <a:pt x="397" y="61"/>
                  </a:lnTo>
                  <a:lnTo>
                    <a:pt x="307" y="77"/>
                  </a:lnTo>
                  <a:lnTo>
                    <a:pt x="245" y="98"/>
                  </a:lnTo>
                  <a:lnTo>
                    <a:pt x="209" y="177"/>
                  </a:lnTo>
                  <a:lnTo>
                    <a:pt x="198" y="208"/>
                  </a:lnTo>
                  <a:lnTo>
                    <a:pt x="177" y="218"/>
                  </a:lnTo>
                  <a:lnTo>
                    <a:pt x="119" y="255"/>
                  </a:lnTo>
                  <a:lnTo>
                    <a:pt x="98" y="297"/>
                  </a:lnTo>
                  <a:lnTo>
                    <a:pt x="98" y="338"/>
                  </a:lnTo>
                  <a:lnTo>
                    <a:pt x="104" y="381"/>
                  </a:lnTo>
                  <a:lnTo>
                    <a:pt x="43" y="322"/>
                  </a:lnTo>
                  <a:lnTo>
                    <a:pt x="0" y="302"/>
                  </a:lnTo>
                  <a:lnTo>
                    <a:pt x="87" y="263"/>
                  </a:lnTo>
                  <a:lnTo>
                    <a:pt x="146" y="224"/>
                  </a:lnTo>
                  <a:lnTo>
                    <a:pt x="182" y="187"/>
                  </a:lnTo>
                  <a:lnTo>
                    <a:pt x="229" y="109"/>
                  </a:lnTo>
                  <a:lnTo>
                    <a:pt x="292" y="67"/>
                  </a:lnTo>
                  <a:lnTo>
                    <a:pt x="323" y="20"/>
                  </a:lnTo>
                  <a:lnTo>
                    <a:pt x="329" y="0"/>
                  </a:lnTo>
                  <a:lnTo>
                    <a:pt x="329" y="0"/>
                  </a:lnTo>
                </a:path>
              </a:pathLst>
            </a:custGeom>
            <a:solidFill>
              <a:srgbClr val="C20000"/>
            </a:solidFill>
            <a:ln w="9088" cap="flat" cmpd="sng">
              <a:solidFill>
                <a:srgbClr val="C20000"/>
              </a:solidFill>
              <a:prstDash val="solid"/>
              <a:round/>
              <a:headEnd type="none" w="med" len="med"/>
              <a:tailEnd type="none" w="med" len="med"/>
            </a:ln>
            <a:effectLst/>
          </p:spPr>
          <p:txBody>
            <a:bodyPr/>
            <a:lstStyle/>
            <a:p>
              <a:endParaRPr lang="ja-JP" altLang="en-US"/>
            </a:p>
          </p:txBody>
        </p:sp>
        <p:sp>
          <p:nvSpPr>
            <p:cNvPr id="900443" name="Freeform 347"/>
            <p:cNvSpPr>
              <a:spLocks/>
            </p:cNvSpPr>
            <p:nvPr/>
          </p:nvSpPr>
          <p:spPr bwMode="auto">
            <a:xfrm>
              <a:off x="2509" y="3010"/>
              <a:ext cx="503" cy="126"/>
            </a:xfrm>
            <a:custGeom>
              <a:avLst/>
              <a:gdLst/>
              <a:ahLst/>
              <a:cxnLst>
                <a:cxn ang="0">
                  <a:pos x="0" y="0"/>
                </a:cxn>
                <a:cxn ang="0">
                  <a:pos x="68" y="31"/>
                </a:cxn>
                <a:cxn ang="0">
                  <a:pos x="130" y="73"/>
                </a:cxn>
                <a:cxn ang="0">
                  <a:pos x="156" y="104"/>
                </a:cxn>
                <a:cxn ang="0">
                  <a:pos x="183" y="104"/>
                </a:cxn>
                <a:cxn ang="0">
                  <a:pos x="272" y="104"/>
                </a:cxn>
                <a:cxn ang="0">
                  <a:pos x="339" y="109"/>
                </a:cxn>
                <a:cxn ang="0">
                  <a:pos x="392" y="114"/>
                </a:cxn>
                <a:cxn ang="0">
                  <a:pos x="434" y="125"/>
                </a:cxn>
                <a:cxn ang="0">
                  <a:pos x="502" y="109"/>
                </a:cxn>
                <a:cxn ang="0">
                  <a:pos x="455" y="104"/>
                </a:cxn>
                <a:cxn ang="0">
                  <a:pos x="366" y="104"/>
                </a:cxn>
                <a:cxn ang="0">
                  <a:pos x="324" y="104"/>
                </a:cxn>
                <a:cxn ang="0">
                  <a:pos x="251" y="104"/>
                </a:cxn>
                <a:cxn ang="0">
                  <a:pos x="235" y="83"/>
                </a:cxn>
                <a:cxn ang="0">
                  <a:pos x="225" y="62"/>
                </a:cxn>
                <a:cxn ang="0">
                  <a:pos x="193" y="83"/>
                </a:cxn>
                <a:cxn ang="0">
                  <a:pos x="178" y="73"/>
                </a:cxn>
                <a:cxn ang="0">
                  <a:pos x="167" y="67"/>
                </a:cxn>
                <a:cxn ang="0">
                  <a:pos x="141" y="62"/>
                </a:cxn>
                <a:cxn ang="0">
                  <a:pos x="110" y="41"/>
                </a:cxn>
                <a:cxn ang="0">
                  <a:pos x="47" y="21"/>
                </a:cxn>
                <a:cxn ang="0">
                  <a:pos x="15" y="0"/>
                </a:cxn>
                <a:cxn ang="0">
                  <a:pos x="0" y="0"/>
                </a:cxn>
                <a:cxn ang="0">
                  <a:pos x="0" y="0"/>
                </a:cxn>
              </a:cxnLst>
              <a:rect l="0" t="0" r="r" b="b"/>
              <a:pathLst>
                <a:path w="503" h="126">
                  <a:moveTo>
                    <a:pt x="0" y="0"/>
                  </a:moveTo>
                  <a:lnTo>
                    <a:pt x="68" y="31"/>
                  </a:lnTo>
                  <a:lnTo>
                    <a:pt x="130" y="73"/>
                  </a:lnTo>
                  <a:lnTo>
                    <a:pt x="156" y="104"/>
                  </a:lnTo>
                  <a:lnTo>
                    <a:pt x="183" y="104"/>
                  </a:lnTo>
                  <a:lnTo>
                    <a:pt x="272" y="104"/>
                  </a:lnTo>
                  <a:lnTo>
                    <a:pt x="339" y="109"/>
                  </a:lnTo>
                  <a:lnTo>
                    <a:pt x="392" y="114"/>
                  </a:lnTo>
                  <a:lnTo>
                    <a:pt x="434" y="125"/>
                  </a:lnTo>
                  <a:lnTo>
                    <a:pt x="502" y="109"/>
                  </a:lnTo>
                  <a:lnTo>
                    <a:pt x="455" y="104"/>
                  </a:lnTo>
                  <a:lnTo>
                    <a:pt x="366" y="104"/>
                  </a:lnTo>
                  <a:lnTo>
                    <a:pt x="324" y="104"/>
                  </a:lnTo>
                  <a:lnTo>
                    <a:pt x="251" y="104"/>
                  </a:lnTo>
                  <a:lnTo>
                    <a:pt x="235" y="83"/>
                  </a:lnTo>
                  <a:lnTo>
                    <a:pt x="225" y="62"/>
                  </a:lnTo>
                  <a:lnTo>
                    <a:pt x="193" y="83"/>
                  </a:lnTo>
                  <a:lnTo>
                    <a:pt x="178" y="73"/>
                  </a:lnTo>
                  <a:lnTo>
                    <a:pt x="167" y="67"/>
                  </a:lnTo>
                  <a:lnTo>
                    <a:pt x="141" y="62"/>
                  </a:lnTo>
                  <a:lnTo>
                    <a:pt x="110" y="41"/>
                  </a:lnTo>
                  <a:lnTo>
                    <a:pt x="47" y="21"/>
                  </a:lnTo>
                  <a:lnTo>
                    <a:pt x="15" y="0"/>
                  </a:lnTo>
                  <a:lnTo>
                    <a:pt x="0" y="0"/>
                  </a:lnTo>
                  <a:lnTo>
                    <a:pt x="0" y="0"/>
                  </a:lnTo>
                </a:path>
              </a:pathLst>
            </a:custGeom>
            <a:solidFill>
              <a:srgbClr val="C20000"/>
            </a:solidFill>
            <a:ln w="9088" cap="flat" cmpd="sng">
              <a:solidFill>
                <a:srgbClr val="C20000"/>
              </a:solidFill>
              <a:prstDash val="solid"/>
              <a:round/>
              <a:headEnd type="none" w="med" len="med"/>
              <a:tailEnd type="none" w="med" len="med"/>
            </a:ln>
            <a:effectLst/>
          </p:spPr>
          <p:txBody>
            <a:bodyPr/>
            <a:lstStyle/>
            <a:p>
              <a:endParaRPr lang="ja-JP" altLang="en-US"/>
            </a:p>
          </p:txBody>
        </p:sp>
        <p:sp>
          <p:nvSpPr>
            <p:cNvPr id="900444" name="Freeform 348"/>
            <p:cNvSpPr>
              <a:spLocks/>
            </p:cNvSpPr>
            <p:nvPr/>
          </p:nvSpPr>
          <p:spPr bwMode="auto">
            <a:xfrm>
              <a:off x="1860" y="3539"/>
              <a:ext cx="86" cy="255"/>
            </a:xfrm>
            <a:custGeom>
              <a:avLst/>
              <a:gdLst/>
              <a:ahLst/>
              <a:cxnLst>
                <a:cxn ang="0">
                  <a:pos x="85" y="56"/>
                </a:cxn>
                <a:cxn ang="0">
                  <a:pos x="78" y="66"/>
                </a:cxn>
                <a:cxn ang="0">
                  <a:pos x="47" y="92"/>
                </a:cxn>
                <a:cxn ang="0">
                  <a:pos x="42" y="139"/>
                </a:cxn>
                <a:cxn ang="0">
                  <a:pos x="57" y="171"/>
                </a:cxn>
                <a:cxn ang="0">
                  <a:pos x="68" y="207"/>
                </a:cxn>
                <a:cxn ang="0">
                  <a:pos x="78" y="238"/>
                </a:cxn>
                <a:cxn ang="0">
                  <a:pos x="84" y="254"/>
                </a:cxn>
                <a:cxn ang="0">
                  <a:pos x="57" y="233"/>
                </a:cxn>
                <a:cxn ang="0">
                  <a:pos x="47" y="181"/>
                </a:cxn>
                <a:cxn ang="0">
                  <a:pos x="26" y="160"/>
                </a:cxn>
                <a:cxn ang="0">
                  <a:pos x="0" y="123"/>
                </a:cxn>
                <a:cxn ang="0">
                  <a:pos x="16" y="118"/>
                </a:cxn>
                <a:cxn ang="0">
                  <a:pos x="42" y="87"/>
                </a:cxn>
                <a:cxn ang="0">
                  <a:pos x="52" y="52"/>
                </a:cxn>
                <a:cxn ang="0">
                  <a:pos x="28" y="0"/>
                </a:cxn>
                <a:cxn ang="0">
                  <a:pos x="85" y="56"/>
                </a:cxn>
                <a:cxn ang="0">
                  <a:pos x="85" y="56"/>
                </a:cxn>
              </a:cxnLst>
              <a:rect l="0" t="0" r="r" b="b"/>
              <a:pathLst>
                <a:path w="86" h="255">
                  <a:moveTo>
                    <a:pt x="85" y="56"/>
                  </a:moveTo>
                  <a:lnTo>
                    <a:pt x="78" y="66"/>
                  </a:lnTo>
                  <a:lnTo>
                    <a:pt x="47" y="92"/>
                  </a:lnTo>
                  <a:lnTo>
                    <a:pt x="42" y="139"/>
                  </a:lnTo>
                  <a:lnTo>
                    <a:pt x="57" y="171"/>
                  </a:lnTo>
                  <a:lnTo>
                    <a:pt x="68" y="207"/>
                  </a:lnTo>
                  <a:lnTo>
                    <a:pt x="78" y="238"/>
                  </a:lnTo>
                  <a:lnTo>
                    <a:pt x="84" y="254"/>
                  </a:lnTo>
                  <a:lnTo>
                    <a:pt x="57" y="233"/>
                  </a:lnTo>
                  <a:lnTo>
                    <a:pt x="47" y="181"/>
                  </a:lnTo>
                  <a:lnTo>
                    <a:pt x="26" y="160"/>
                  </a:lnTo>
                  <a:lnTo>
                    <a:pt x="0" y="123"/>
                  </a:lnTo>
                  <a:lnTo>
                    <a:pt x="16" y="118"/>
                  </a:lnTo>
                  <a:lnTo>
                    <a:pt x="42" y="87"/>
                  </a:lnTo>
                  <a:lnTo>
                    <a:pt x="52" y="52"/>
                  </a:lnTo>
                  <a:lnTo>
                    <a:pt x="28" y="0"/>
                  </a:lnTo>
                  <a:lnTo>
                    <a:pt x="85" y="56"/>
                  </a:lnTo>
                  <a:lnTo>
                    <a:pt x="85" y="56"/>
                  </a:lnTo>
                </a:path>
              </a:pathLst>
            </a:custGeom>
            <a:solidFill>
              <a:srgbClr val="008000"/>
            </a:solidFill>
            <a:ln w="9088" cap="flat" cmpd="sng">
              <a:solidFill>
                <a:srgbClr val="008000"/>
              </a:solidFill>
              <a:prstDash val="solid"/>
              <a:round/>
              <a:headEnd type="none" w="med" len="med"/>
              <a:tailEnd type="none" w="med" len="med"/>
            </a:ln>
            <a:effectLst/>
          </p:spPr>
          <p:txBody>
            <a:bodyPr/>
            <a:lstStyle/>
            <a:p>
              <a:endParaRPr lang="ja-JP" altLang="en-US"/>
            </a:p>
          </p:txBody>
        </p:sp>
        <p:sp>
          <p:nvSpPr>
            <p:cNvPr id="900445" name="Freeform 349"/>
            <p:cNvSpPr>
              <a:spLocks/>
            </p:cNvSpPr>
            <p:nvPr/>
          </p:nvSpPr>
          <p:spPr bwMode="auto">
            <a:xfrm>
              <a:off x="1296" y="3509"/>
              <a:ext cx="372" cy="296"/>
            </a:xfrm>
            <a:custGeom>
              <a:avLst/>
              <a:gdLst/>
              <a:ahLst/>
              <a:cxnLst>
                <a:cxn ang="0">
                  <a:pos x="192" y="262"/>
                </a:cxn>
                <a:cxn ang="0">
                  <a:pos x="96" y="249"/>
                </a:cxn>
                <a:cxn ang="0">
                  <a:pos x="0" y="237"/>
                </a:cxn>
                <a:cxn ang="0">
                  <a:pos x="0" y="0"/>
                </a:cxn>
                <a:cxn ang="0">
                  <a:pos x="104" y="34"/>
                </a:cxn>
                <a:cxn ang="0">
                  <a:pos x="117" y="124"/>
                </a:cxn>
                <a:cxn ang="0">
                  <a:pos x="188" y="225"/>
                </a:cxn>
                <a:cxn ang="0">
                  <a:pos x="308" y="258"/>
                </a:cxn>
                <a:cxn ang="0">
                  <a:pos x="371" y="295"/>
                </a:cxn>
                <a:cxn ang="0">
                  <a:pos x="192" y="262"/>
                </a:cxn>
                <a:cxn ang="0">
                  <a:pos x="192" y="262"/>
                </a:cxn>
              </a:cxnLst>
              <a:rect l="0" t="0" r="r" b="b"/>
              <a:pathLst>
                <a:path w="372" h="296">
                  <a:moveTo>
                    <a:pt x="192" y="262"/>
                  </a:moveTo>
                  <a:lnTo>
                    <a:pt x="96" y="249"/>
                  </a:lnTo>
                  <a:lnTo>
                    <a:pt x="0" y="237"/>
                  </a:lnTo>
                  <a:lnTo>
                    <a:pt x="0" y="0"/>
                  </a:lnTo>
                  <a:lnTo>
                    <a:pt x="104" y="34"/>
                  </a:lnTo>
                  <a:lnTo>
                    <a:pt x="117" y="124"/>
                  </a:lnTo>
                  <a:lnTo>
                    <a:pt x="188" y="225"/>
                  </a:lnTo>
                  <a:lnTo>
                    <a:pt x="308" y="258"/>
                  </a:lnTo>
                  <a:lnTo>
                    <a:pt x="371" y="295"/>
                  </a:lnTo>
                  <a:lnTo>
                    <a:pt x="192" y="262"/>
                  </a:lnTo>
                  <a:lnTo>
                    <a:pt x="192" y="262"/>
                  </a:lnTo>
                </a:path>
              </a:pathLst>
            </a:custGeom>
            <a:solidFill>
              <a:srgbClr val="C20000"/>
            </a:solidFill>
            <a:ln w="9088" cap="flat" cmpd="sng">
              <a:solidFill>
                <a:srgbClr val="C20000"/>
              </a:solidFill>
              <a:prstDash val="solid"/>
              <a:round/>
              <a:headEnd type="none" w="med" len="med"/>
              <a:tailEnd type="none" w="med" len="med"/>
            </a:ln>
            <a:effectLst/>
          </p:spPr>
          <p:txBody>
            <a:bodyPr/>
            <a:lstStyle/>
            <a:p>
              <a:endParaRPr lang="ja-JP" altLang="en-US"/>
            </a:p>
          </p:txBody>
        </p:sp>
        <p:sp>
          <p:nvSpPr>
            <p:cNvPr id="900446" name="Freeform 350"/>
            <p:cNvSpPr>
              <a:spLocks/>
            </p:cNvSpPr>
            <p:nvPr/>
          </p:nvSpPr>
          <p:spPr bwMode="auto">
            <a:xfrm>
              <a:off x="895" y="3102"/>
              <a:ext cx="534" cy="743"/>
            </a:xfrm>
            <a:custGeom>
              <a:avLst/>
              <a:gdLst/>
              <a:ahLst/>
              <a:cxnLst>
                <a:cxn ang="0">
                  <a:pos x="478" y="33"/>
                </a:cxn>
                <a:cxn ang="0">
                  <a:pos x="467" y="63"/>
                </a:cxn>
                <a:cxn ang="0">
                  <a:pos x="457" y="94"/>
                </a:cxn>
                <a:cxn ang="0">
                  <a:pos x="447" y="132"/>
                </a:cxn>
                <a:cxn ang="0">
                  <a:pos x="439" y="174"/>
                </a:cxn>
                <a:cxn ang="0">
                  <a:pos x="433" y="214"/>
                </a:cxn>
                <a:cxn ang="0">
                  <a:pos x="435" y="245"/>
                </a:cxn>
                <a:cxn ang="0">
                  <a:pos x="440" y="291"/>
                </a:cxn>
                <a:cxn ang="0">
                  <a:pos x="446" y="340"/>
                </a:cxn>
                <a:cxn ang="0">
                  <a:pos x="454" y="381"/>
                </a:cxn>
                <a:cxn ang="0">
                  <a:pos x="458" y="405"/>
                </a:cxn>
                <a:cxn ang="0">
                  <a:pos x="462" y="432"/>
                </a:cxn>
                <a:cxn ang="0">
                  <a:pos x="468" y="462"/>
                </a:cxn>
                <a:cxn ang="0">
                  <a:pos x="475" y="492"/>
                </a:cxn>
                <a:cxn ang="0">
                  <a:pos x="482" y="522"/>
                </a:cxn>
                <a:cxn ang="0">
                  <a:pos x="486" y="549"/>
                </a:cxn>
                <a:cxn ang="0">
                  <a:pos x="490" y="574"/>
                </a:cxn>
                <a:cxn ang="0">
                  <a:pos x="499" y="609"/>
                </a:cxn>
                <a:cxn ang="0">
                  <a:pos x="512" y="645"/>
                </a:cxn>
                <a:cxn ang="0">
                  <a:pos x="523" y="680"/>
                </a:cxn>
                <a:cxn ang="0">
                  <a:pos x="531" y="703"/>
                </a:cxn>
                <a:cxn ang="0">
                  <a:pos x="529" y="713"/>
                </a:cxn>
                <a:cxn ang="0">
                  <a:pos x="499" y="723"/>
                </a:cxn>
                <a:cxn ang="0">
                  <a:pos x="448" y="731"/>
                </a:cxn>
                <a:cxn ang="0">
                  <a:pos x="392" y="737"/>
                </a:cxn>
                <a:cxn ang="0">
                  <a:pos x="343" y="740"/>
                </a:cxn>
                <a:cxn ang="0">
                  <a:pos x="315" y="739"/>
                </a:cxn>
                <a:cxn ang="0">
                  <a:pos x="262" y="738"/>
                </a:cxn>
                <a:cxn ang="0">
                  <a:pos x="210" y="738"/>
                </a:cxn>
                <a:cxn ang="0">
                  <a:pos x="162" y="741"/>
                </a:cxn>
                <a:cxn ang="0">
                  <a:pos x="124" y="742"/>
                </a:cxn>
                <a:cxn ang="0">
                  <a:pos x="97" y="742"/>
                </a:cxn>
                <a:cxn ang="0">
                  <a:pos x="82" y="727"/>
                </a:cxn>
                <a:cxn ang="0">
                  <a:pos x="61" y="662"/>
                </a:cxn>
                <a:cxn ang="0">
                  <a:pos x="39" y="564"/>
                </a:cxn>
                <a:cxn ang="0">
                  <a:pos x="16" y="459"/>
                </a:cxn>
                <a:cxn ang="0">
                  <a:pos x="3" y="364"/>
                </a:cxn>
                <a:cxn ang="0">
                  <a:pos x="1" y="298"/>
                </a:cxn>
                <a:cxn ang="0">
                  <a:pos x="1" y="227"/>
                </a:cxn>
                <a:cxn ang="0">
                  <a:pos x="1" y="153"/>
                </a:cxn>
                <a:cxn ang="0">
                  <a:pos x="4" y="84"/>
                </a:cxn>
                <a:cxn ang="0">
                  <a:pos x="9" y="33"/>
                </a:cxn>
                <a:cxn ang="0">
                  <a:pos x="17" y="9"/>
                </a:cxn>
                <a:cxn ang="0">
                  <a:pos x="61" y="5"/>
                </a:cxn>
                <a:cxn ang="0">
                  <a:pos x="158" y="2"/>
                </a:cxn>
                <a:cxn ang="0">
                  <a:pos x="276" y="0"/>
                </a:cxn>
                <a:cxn ang="0">
                  <a:pos x="393" y="0"/>
                </a:cxn>
                <a:cxn ang="0">
                  <a:pos x="477" y="3"/>
                </a:cxn>
                <a:cxn ang="0">
                  <a:pos x="493" y="4"/>
                </a:cxn>
                <a:cxn ang="0">
                  <a:pos x="490" y="6"/>
                </a:cxn>
                <a:cxn ang="0">
                  <a:pos x="490" y="7"/>
                </a:cxn>
                <a:cxn ang="0">
                  <a:pos x="488" y="11"/>
                </a:cxn>
                <a:cxn ang="0">
                  <a:pos x="488" y="12"/>
                </a:cxn>
                <a:cxn ang="0">
                  <a:pos x="488" y="12"/>
                </a:cxn>
              </a:cxnLst>
              <a:rect l="0" t="0" r="r" b="b"/>
              <a:pathLst>
                <a:path w="534" h="743">
                  <a:moveTo>
                    <a:pt x="488" y="12"/>
                  </a:moveTo>
                  <a:lnTo>
                    <a:pt x="482" y="23"/>
                  </a:lnTo>
                  <a:lnTo>
                    <a:pt x="478" y="33"/>
                  </a:lnTo>
                  <a:lnTo>
                    <a:pt x="474" y="43"/>
                  </a:lnTo>
                  <a:lnTo>
                    <a:pt x="470" y="52"/>
                  </a:lnTo>
                  <a:lnTo>
                    <a:pt x="467" y="63"/>
                  </a:lnTo>
                  <a:lnTo>
                    <a:pt x="463" y="73"/>
                  </a:lnTo>
                  <a:lnTo>
                    <a:pt x="459" y="84"/>
                  </a:lnTo>
                  <a:lnTo>
                    <a:pt x="457" y="94"/>
                  </a:lnTo>
                  <a:lnTo>
                    <a:pt x="454" y="106"/>
                  </a:lnTo>
                  <a:lnTo>
                    <a:pt x="451" y="118"/>
                  </a:lnTo>
                  <a:lnTo>
                    <a:pt x="447" y="132"/>
                  </a:lnTo>
                  <a:lnTo>
                    <a:pt x="445" y="144"/>
                  </a:lnTo>
                  <a:lnTo>
                    <a:pt x="442" y="160"/>
                  </a:lnTo>
                  <a:lnTo>
                    <a:pt x="439" y="174"/>
                  </a:lnTo>
                  <a:lnTo>
                    <a:pt x="436" y="191"/>
                  </a:lnTo>
                  <a:lnTo>
                    <a:pt x="434" y="207"/>
                  </a:lnTo>
                  <a:lnTo>
                    <a:pt x="433" y="214"/>
                  </a:lnTo>
                  <a:lnTo>
                    <a:pt x="433" y="222"/>
                  </a:lnTo>
                  <a:lnTo>
                    <a:pt x="433" y="234"/>
                  </a:lnTo>
                  <a:lnTo>
                    <a:pt x="435" y="245"/>
                  </a:lnTo>
                  <a:lnTo>
                    <a:pt x="437" y="260"/>
                  </a:lnTo>
                  <a:lnTo>
                    <a:pt x="438" y="275"/>
                  </a:lnTo>
                  <a:lnTo>
                    <a:pt x="440" y="291"/>
                  </a:lnTo>
                  <a:lnTo>
                    <a:pt x="443" y="307"/>
                  </a:lnTo>
                  <a:lnTo>
                    <a:pt x="445" y="324"/>
                  </a:lnTo>
                  <a:lnTo>
                    <a:pt x="446" y="340"/>
                  </a:lnTo>
                  <a:lnTo>
                    <a:pt x="448" y="355"/>
                  </a:lnTo>
                  <a:lnTo>
                    <a:pt x="452" y="368"/>
                  </a:lnTo>
                  <a:lnTo>
                    <a:pt x="454" y="381"/>
                  </a:lnTo>
                  <a:lnTo>
                    <a:pt x="455" y="392"/>
                  </a:lnTo>
                  <a:lnTo>
                    <a:pt x="457" y="400"/>
                  </a:lnTo>
                  <a:lnTo>
                    <a:pt x="458" y="405"/>
                  </a:lnTo>
                  <a:lnTo>
                    <a:pt x="459" y="414"/>
                  </a:lnTo>
                  <a:lnTo>
                    <a:pt x="461" y="423"/>
                  </a:lnTo>
                  <a:lnTo>
                    <a:pt x="462" y="432"/>
                  </a:lnTo>
                  <a:lnTo>
                    <a:pt x="464" y="441"/>
                  </a:lnTo>
                  <a:lnTo>
                    <a:pt x="466" y="452"/>
                  </a:lnTo>
                  <a:lnTo>
                    <a:pt x="468" y="462"/>
                  </a:lnTo>
                  <a:lnTo>
                    <a:pt x="470" y="473"/>
                  </a:lnTo>
                  <a:lnTo>
                    <a:pt x="473" y="481"/>
                  </a:lnTo>
                  <a:lnTo>
                    <a:pt x="475" y="492"/>
                  </a:lnTo>
                  <a:lnTo>
                    <a:pt x="477" y="502"/>
                  </a:lnTo>
                  <a:lnTo>
                    <a:pt x="478" y="513"/>
                  </a:lnTo>
                  <a:lnTo>
                    <a:pt x="482" y="522"/>
                  </a:lnTo>
                  <a:lnTo>
                    <a:pt x="483" y="531"/>
                  </a:lnTo>
                  <a:lnTo>
                    <a:pt x="485" y="540"/>
                  </a:lnTo>
                  <a:lnTo>
                    <a:pt x="486" y="549"/>
                  </a:lnTo>
                  <a:lnTo>
                    <a:pt x="488" y="556"/>
                  </a:lnTo>
                  <a:lnTo>
                    <a:pt x="488" y="565"/>
                  </a:lnTo>
                  <a:lnTo>
                    <a:pt x="490" y="574"/>
                  </a:lnTo>
                  <a:lnTo>
                    <a:pt x="492" y="585"/>
                  </a:lnTo>
                  <a:lnTo>
                    <a:pt x="496" y="596"/>
                  </a:lnTo>
                  <a:lnTo>
                    <a:pt x="499" y="609"/>
                  </a:lnTo>
                  <a:lnTo>
                    <a:pt x="503" y="620"/>
                  </a:lnTo>
                  <a:lnTo>
                    <a:pt x="507" y="633"/>
                  </a:lnTo>
                  <a:lnTo>
                    <a:pt x="512" y="645"/>
                  </a:lnTo>
                  <a:lnTo>
                    <a:pt x="515" y="657"/>
                  </a:lnTo>
                  <a:lnTo>
                    <a:pt x="519" y="669"/>
                  </a:lnTo>
                  <a:lnTo>
                    <a:pt x="523" y="680"/>
                  </a:lnTo>
                  <a:lnTo>
                    <a:pt x="527" y="688"/>
                  </a:lnTo>
                  <a:lnTo>
                    <a:pt x="528" y="697"/>
                  </a:lnTo>
                  <a:lnTo>
                    <a:pt x="531" y="703"/>
                  </a:lnTo>
                  <a:lnTo>
                    <a:pt x="532" y="707"/>
                  </a:lnTo>
                  <a:lnTo>
                    <a:pt x="533" y="708"/>
                  </a:lnTo>
                  <a:lnTo>
                    <a:pt x="529" y="713"/>
                  </a:lnTo>
                  <a:lnTo>
                    <a:pt x="522" y="717"/>
                  </a:lnTo>
                  <a:lnTo>
                    <a:pt x="511" y="720"/>
                  </a:lnTo>
                  <a:lnTo>
                    <a:pt x="499" y="723"/>
                  </a:lnTo>
                  <a:lnTo>
                    <a:pt x="483" y="726"/>
                  </a:lnTo>
                  <a:lnTo>
                    <a:pt x="466" y="729"/>
                  </a:lnTo>
                  <a:lnTo>
                    <a:pt x="448" y="731"/>
                  </a:lnTo>
                  <a:lnTo>
                    <a:pt x="430" y="733"/>
                  </a:lnTo>
                  <a:lnTo>
                    <a:pt x="411" y="736"/>
                  </a:lnTo>
                  <a:lnTo>
                    <a:pt x="392" y="737"/>
                  </a:lnTo>
                  <a:lnTo>
                    <a:pt x="374" y="739"/>
                  </a:lnTo>
                  <a:lnTo>
                    <a:pt x="358" y="739"/>
                  </a:lnTo>
                  <a:lnTo>
                    <a:pt x="343" y="740"/>
                  </a:lnTo>
                  <a:lnTo>
                    <a:pt x="331" y="740"/>
                  </a:lnTo>
                  <a:lnTo>
                    <a:pt x="320" y="740"/>
                  </a:lnTo>
                  <a:lnTo>
                    <a:pt x="315" y="739"/>
                  </a:lnTo>
                  <a:lnTo>
                    <a:pt x="297" y="739"/>
                  </a:lnTo>
                  <a:lnTo>
                    <a:pt x="279" y="738"/>
                  </a:lnTo>
                  <a:lnTo>
                    <a:pt x="262" y="738"/>
                  </a:lnTo>
                  <a:lnTo>
                    <a:pt x="244" y="737"/>
                  </a:lnTo>
                  <a:lnTo>
                    <a:pt x="227" y="738"/>
                  </a:lnTo>
                  <a:lnTo>
                    <a:pt x="210" y="738"/>
                  </a:lnTo>
                  <a:lnTo>
                    <a:pt x="193" y="739"/>
                  </a:lnTo>
                  <a:lnTo>
                    <a:pt x="178" y="739"/>
                  </a:lnTo>
                  <a:lnTo>
                    <a:pt x="162" y="741"/>
                  </a:lnTo>
                  <a:lnTo>
                    <a:pt x="148" y="741"/>
                  </a:lnTo>
                  <a:lnTo>
                    <a:pt x="135" y="742"/>
                  </a:lnTo>
                  <a:lnTo>
                    <a:pt x="124" y="742"/>
                  </a:lnTo>
                  <a:lnTo>
                    <a:pt x="112" y="742"/>
                  </a:lnTo>
                  <a:lnTo>
                    <a:pt x="104" y="742"/>
                  </a:lnTo>
                  <a:lnTo>
                    <a:pt x="97" y="742"/>
                  </a:lnTo>
                  <a:lnTo>
                    <a:pt x="93" y="741"/>
                  </a:lnTo>
                  <a:lnTo>
                    <a:pt x="88" y="738"/>
                  </a:lnTo>
                  <a:lnTo>
                    <a:pt x="82" y="727"/>
                  </a:lnTo>
                  <a:lnTo>
                    <a:pt x="76" y="710"/>
                  </a:lnTo>
                  <a:lnTo>
                    <a:pt x="69" y="688"/>
                  </a:lnTo>
                  <a:lnTo>
                    <a:pt x="61" y="662"/>
                  </a:lnTo>
                  <a:lnTo>
                    <a:pt x="54" y="632"/>
                  </a:lnTo>
                  <a:lnTo>
                    <a:pt x="46" y="599"/>
                  </a:lnTo>
                  <a:lnTo>
                    <a:pt x="39" y="564"/>
                  </a:lnTo>
                  <a:lnTo>
                    <a:pt x="30" y="530"/>
                  </a:lnTo>
                  <a:lnTo>
                    <a:pt x="23" y="494"/>
                  </a:lnTo>
                  <a:lnTo>
                    <a:pt x="16" y="459"/>
                  </a:lnTo>
                  <a:lnTo>
                    <a:pt x="11" y="425"/>
                  </a:lnTo>
                  <a:lnTo>
                    <a:pt x="6" y="393"/>
                  </a:lnTo>
                  <a:lnTo>
                    <a:pt x="3" y="364"/>
                  </a:lnTo>
                  <a:lnTo>
                    <a:pt x="0" y="340"/>
                  </a:lnTo>
                  <a:lnTo>
                    <a:pt x="1" y="318"/>
                  </a:lnTo>
                  <a:lnTo>
                    <a:pt x="1" y="298"/>
                  </a:lnTo>
                  <a:lnTo>
                    <a:pt x="1" y="276"/>
                  </a:lnTo>
                  <a:lnTo>
                    <a:pt x="1" y="253"/>
                  </a:lnTo>
                  <a:lnTo>
                    <a:pt x="1" y="227"/>
                  </a:lnTo>
                  <a:lnTo>
                    <a:pt x="1" y="203"/>
                  </a:lnTo>
                  <a:lnTo>
                    <a:pt x="1" y="178"/>
                  </a:lnTo>
                  <a:lnTo>
                    <a:pt x="1" y="153"/>
                  </a:lnTo>
                  <a:lnTo>
                    <a:pt x="3" y="128"/>
                  </a:lnTo>
                  <a:lnTo>
                    <a:pt x="3" y="106"/>
                  </a:lnTo>
                  <a:lnTo>
                    <a:pt x="4" y="84"/>
                  </a:lnTo>
                  <a:lnTo>
                    <a:pt x="5" y="65"/>
                  </a:lnTo>
                  <a:lnTo>
                    <a:pt x="7" y="47"/>
                  </a:lnTo>
                  <a:lnTo>
                    <a:pt x="9" y="33"/>
                  </a:lnTo>
                  <a:lnTo>
                    <a:pt x="11" y="20"/>
                  </a:lnTo>
                  <a:lnTo>
                    <a:pt x="13" y="14"/>
                  </a:lnTo>
                  <a:lnTo>
                    <a:pt x="17" y="9"/>
                  </a:lnTo>
                  <a:lnTo>
                    <a:pt x="24" y="9"/>
                  </a:lnTo>
                  <a:lnTo>
                    <a:pt x="39" y="7"/>
                  </a:lnTo>
                  <a:lnTo>
                    <a:pt x="61" y="5"/>
                  </a:lnTo>
                  <a:lnTo>
                    <a:pt x="89" y="3"/>
                  </a:lnTo>
                  <a:lnTo>
                    <a:pt x="121" y="3"/>
                  </a:lnTo>
                  <a:lnTo>
                    <a:pt x="158" y="2"/>
                  </a:lnTo>
                  <a:lnTo>
                    <a:pt x="196" y="2"/>
                  </a:lnTo>
                  <a:lnTo>
                    <a:pt x="236" y="0"/>
                  </a:lnTo>
                  <a:lnTo>
                    <a:pt x="276" y="0"/>
                  </a:lnTo>
                  <a:lnTo>
                    <a:pt x="318" y="0"/>
                  </a:lnTo>
                  <a:lnTo>
                    <a:pt x="356" y="0"/>
                  </a:lnTo>
                  <a:lnTo>
                    <a:pt x="393" y="0"/>
                  </a:lnTo>
                  <a:lnTo>
                    <a:pt x="425" y="1"/>
                  </a:lnTo>
                  <a:lnTo>
                    <a:pt x="454" y="1"/>
                  </a:lnTo>
                  <a:lnTo>
                    <a:pt x="477" y="3"/>
                  </a:lnTo>
                  <a:lnTo>
                    <a:pt x="494" y="3"/>
                  </a:lnTo>
                  <a:lnTo>
                    <a:pt x="493" y="4"/>
                  </a:lnTo>
                  <a:lnTo>
                    <a:pt x="493" y="4"/>
                  </a:lnTo>
                  <a:lnTo>
                    <a:pt x="492" y="4"/>
                  </a:lnTo>
                  <a:lnTo>
                    <a:pt x="492" y="4"/>
                  </a:lnTo>
                  <a:lnTo>
                    <a:pt x="490" y="6"/>
                  </a:lnTo>
                  <a:lnTo>
                    <a:pt x="490" y="6"/>
                  </a:lnTo>
                  <a:lnTo>
                    <a:pt x="490" y="7"/>
                  </a:lnTo>
                  <a:lnTo>
                    <a:pt x="490" y="7"/>
                  </a:lnTo>
                  <a:lnTo>
                    <a:pt x="489" y="9"/>
                  </a:lnTo>
                  <a:lnTo>
                    <a:pt x="489" y="9"/>
                  </a:lnTo>
                  <a:lnTo>
                    <a:pt x="488" y="11"/>
                  </a:lnTo>
                  <a:lnTo>
                    <a:pt x="488" y="11"/>
                  </a:lnTo>
                  <a:lnTo>
                    <a:pt x="488" y="12"/>
                  </a:lnTo>
                  <a:lnTo>
                    <a:pt x="488" y="12"/>
                  </a:lnTo>
                  <a:lnTo>
                    <a:pt x="488" y="12"/>
                  </a:lnTo>
                  <a:lnTo>
                    <a:pt x="488" y="12"/>
                  </a:lnTo>
                  <a:lnTo>
                    <a:pt x="488" y="12"/>
                  </a:lnTo>
                </a:path>
              </a:pathLst>
            </a:custGeom>
            <a:solidFill>
              <a:srgbClr val="E1E1E1"/>
            </a:solidFill>
            <a:ln w="9088" cap="flat" cmpd="sng">
              <a:solidFill>
                <a:srgbClr val="808080"/>
              </a:solidFill>
              <a:prstDash val="solid"/>
              <a:round/>
              <a:headEnd type="none" w="med" len="med"/>
              <a:tailEnd type="none" w="med" len="med"/>
            </a:ln>
            <a:effectLst/>
          </p:spPr>
          <p:txBody>
            <a:bodyPr/>
            <a:lstStyle/>
            <a:p>
              <a:endParaRPr lang="ja-JP" altLang="en-US"/>
            </a:p>
          </p:txBody>
        </p:sp>
        <p:sp>
          <p:nvSpPr>
            <p:cNvPr id="900447" name="Freeform 351"/>
            <p:cNvSpPr>
              <a:spLocks/>
            </p:cNvSpPr>
            <p:nvPr/>
          </p:nvSpPr>
          <p:spPr bwMode="auto">
            <a:xfrm>
              <a:off x="1196" y="3099"/>
              <a:ext cx="228" cy="748"/>
            </a:xfrm>
            <a:custGeom>
              <a:avLst/>
              <a:gdLst/>
              <a:ahLst/>
              <a:cxnLst>
                <a:cxn ang="0">
                  <a:pos x="227" y="717"/>
                </a:cxn>
                <a:cxn ang="0">
                  <a:pos x="38" y="747"/>
                </a:cxn>
                <a:cxn ang="0">
                  <a:pos x="0" y="17"/>
                </a:cxn>
                <a:cxn ang="0">
                  <a:pos x="94" y="0"/>
                </a:cxn>
                <a:cxn ang="0">
                  <a:pos x="51" y="269"/>
                </a:cxn>
                <a:cxn ang="0">
                  <a:pos x="85" y="499"/>
                </a:cxn>
                <a:cxn ang="0">
                  <a:pos x="167" y="615"/>
                </a:cxn>
                <a:cxn ang="0">
                  <a:pos x="218" y="709"/>
                </a:cxn>
                <a:cxn ang="0">
                  <a:pos x="227" y="717"/>
                </a:cxn>
                <a:cxn ang="0">
                  <a:pos x="227" y="717"/>
                </a:cxn>
              </a:cxnLst>
              <a:rect l="0" t="0" r="r" b="b"/>
              <a:pathLst>
                <a:path w="228" h="748">
                  <a:moveTo>
                    <a:pt x="227" y="717"/>
                  </a:moveTo>
                  <a:lnTo>
                    <a:pt x="38" y="747"/>
                  </a:lnTo>
                  <a:lnTo>
                    <a:pt x="0" y="17"/>
                  </a:lnTo>
                  <a:lnTo>
                    <a:pt x="94" y="0"/>
                  </a:lnTo>
                  <a:lnTo>
                    <a:pt x="51" y="269"/>
                  </a:lnTo>
                  <a:lnTo>
                    <a:pt x="85" y="499"/>
                  </a:lnTo>
                  <a:lnTo>
                    <a:pt x="167" y="615"/>
                  </a:lnTo>
                  <a:lnTo>
                    <a:pt x="218" y="709"/>
                  </a:lnTo>
                  <a:lnTo>
                    <a:pt x="227" y="717"/>
                  </a:lnTo>
                  <a:lnTo>
                    <a:pt x="227" y="717"/>
                  </a:lnTo>
                </a:path>
              </a:pathLst>
            </a:custGeom>
            <a:solidFill>
              <a:srgbClr val="C0C0C0"/>
            </a:solidFill>
            <a:ln w="9088" cap="flat" cmpd="sng">
              <a:solidFill>
                <a:srgbClr val="C0C0C0"/>
              </a:solidFill>
              <a:prstDash val="solid"/>
              <a:round/>
              <a:headEnd type="none" w="med" len="med"/>
              <a:tailEnd type="none" w="med" len="med"/>
            </a:ln>
            <a:effectLst/>
          </p:spPr>
          <p:txBody>
            <a:bodyPr/>
            <a:lstStyle/>
            <a:p>
              <a:endParaRPr lang="ja-JP" altLang="en-US"/>
            </a:p>
          </p:txBody>
        </p:sp>
        <p:sp>
          <p:nvSpPr>
            <p:cNvPr id="900448" name="Freeform 352"/>
            <p:cNvSpPr>
              <a:spLocks/>
            </p:cNvSpPr>
            <p:nvPr/>
          </p:nvSpPr>
          <p:spPr bwMode="auto">
            <a:xfrm>
              <a:off x="425" y="3014"/>
              <a:ext cx="922" cy="962"/>
            </a:xfrm>
            <a:custGeom>
              <a:avLst/>
              <a:gdLst/>
              <a:ahLst/>
              <a:cxnLst>
                <a:cxn ang="0">
                  <a:pos x="1" y="72"/>
                </a:cxn>
                <a:cxn ang="0">
                  <a:pos x="1" y="0"/>
                </a:cxn>
                <a:cxn ang="0">
                  <a:pos x="899" y="13"/>
                </a:cxn>
                <a:cxn ang="0">
                  <a:pos x="850" y="108"/>
                </a:cxn>
                <a:cxn ang="0">
                  <a:pos x="791" y="341"/>
                </a:cxn>
                <a:cxn ang="0">
                  <a:pos x="817" y="541"/>
                </a:cxn>
                <a:cxn ang="0">
                  <a:pos x="883" y="761"/>
                </a:cxn>
                <a:cxn ang="0">
                  <a:pos x="921" y="923"/>
                </a:cxn>
                <a:cxn ang="0">
                  <a:pos x="0" y="961"/>
                </a:cxn>
                <a:cxn ang="0">
                  <a:pos x="1" y="72"/>
                </a:cxn>
                <a:cxn ang="0">
                  <a:pos x="1" y="72"/>
                </a:cxn>
              </a:cxnLst>
              <a:rect l="0" t="0" r="r" b="b"/>
              <a:pathLst>
                <a:path w="922" h="962">
                  <a:moveTo>
                    <a:pt x="1" y="72"/>
                  </a:moveTo>
                  <a:lnTo>
                    <a:pt x="1" y="0"/>
                  </a:lnTo>
                  <a:lnTo>
                    <a:pt x="899" y="13"/>
                  </a:lnTo>
                  <a:lnTo>
                    <a:pt x="850" y="108"/>
                  </a:lnTo>
                  <a:lnTo>
                    <a:pt x="791" y="341"/>
                  </a:lnTo>
                  <a:lnTo>
                    <a:pt x="817" y="541"/>
                  </a:lnTo>
                  <a:lnTo>
                    <a:pt x="883" y="761"/>
                  </a:lnTo>
                  <a:lnTo>
                    <a:pt x="921" y="923"/>
                  </a:lnTo>
                  <a:lnTo>
                    <a:pt x="0" y="961"/>
                  </a:lnTo>
                  <a:lnTo>
                    <a:pt x="1" y="72"/>
                  </a:lnTo>
                  <a:lnTo>
                    <a:pt x="1" y="72"/>
                  </a:lnTo>
                </a:path>
              </a:pathLst>
            </a:custGeom>
            <a:solidFill>
              <a:srgbClr val="004080"/>
            </a:solidFill>
            <a:ln w="9088" cap="flat" cmpd="sng">
              <a:solidFill>
                <a:srgbClr val="000000"/>
              </a:solidFill>
              <a:prstDash val="solid"/>
              <a:round/>
              <a:headEnd type="none" w="med" len="med"/>
              <a:tailEnd type="none" w="med" len="med"/>
            </a:ln>
            <a:effectLst/>
          </p:spPr>
          <p:txBody>
            <a:bodyPr/>
            <a:lstStyle/>
            <a:p>
              <a:endParaRPr lang="ja-JP" altLang="en-US"/>
            </a:p>
          </p:txBody>
        </p:sp>
        <p:sp>
          <p:nvSpPr>
            <p:cNvPr id="900449" name="Freeform 353"/>
            <p:cNvSpPr>
              <a:spLocks/>
            </p:cNvSpPr>
            <p:nvPr/>
          </p:nvSpPr>
          <p:spPr bwMode="auto">
            <a:xfrm flipH="1">
              <a:off x="476" y="3513"/>
              <a:ext cx="841" cy="427"/>
            </a:xfrm>
            <a:custGeom>
              <a:avLst/>
              <a:gdLst/>
              <a:ahLst/>
              <a:cxnLst>
                <a:cxn ang="0">
                  <a:pos x="0" y="421"/>
                </a:cxn>
                <a:cxn ang="0">
                  <a:pos x="35" y="426"/>
                </a:cxn>
                <a:cxn ang="0">
                  <a:pos x="392" y="409"/>
                </a:cxn>
                <a:cxn ang="0">
                  <a:pos x="840" y="406"/>
                </a:cxn>
                <a:cxn ang="0">
                  <a:pos x="827" y="303"/>
                </a:cxn>
                <a:cxn ang="0">
                  <a:pos x="767" y="111"/>
                </a:cxn>
                <a:cxn ang="0">
                  <a:pos x="754" y="0"/>
                </a:cxn>
                <a:cxn ang="0">
                  <a:pos x="641" y="267"/>
                </a:cxn>
                <a:cxn ang="0">
                  <a:pos x="450" y="267"/>
                </a:cxn>
                <a:cxn ang="0">
                  <a:pos x="286" y="196"/>
                </a:cxn>
                <a:cxn ang="0">
                  <a:pos x="199" y="213"/>
                </a:cxn>
                <a:cxn ang="0">
                  <a:pos x="329" y="327"/>
                </a:cxn>
                <a:cxn ang="0">
                  <a:pos x="226" y="338"/>
                </a:cxn>
                <a:cxn ang="0">
                  <a:pos x="57" y="355"/>
                </a:cxn>
                <a:cxn ang="0">
                  <a:pos x="0" y="421"/>
                </a:cxn>
                <a:cxn ang="0">
                  <a:pos x="0" y="421"/>
                </a:cxn>
              </a:cxnLst>
              <a:rect l="0" t="0" r="r" b="b"/>
              <a:pathLst>
                <a:path w="841" h="427">
                  <a:moveTo>
                    <a:pt x="0" y="421"/>
                  </a:moveTo>
                  <a:lnTo>
                    <a:pt x="35" y="426"/>
                  </a:lnTo>
                  <a:lnTo>
                    <a:pt x="392" y="409"/>
                  </a:lnTo>
                  <a:lnTo>
                    <a:pt x="840" y="406"/>
                  </a:lnTo>
                  <a:lnTo>
                    <a:pt x="827" y="303"/>
                  </a:lnTo>
                  <a:lnTo>
                    <a:pt x="767" y="111"/>
                  </a:lnTo>
                  <a:lnTo>
                    <a:pt x="754" y="0"/>
                  </a:lnTo>
                  <a:lnTo>
                    <a:pt x="641" y="267"/>
                  </a:lnTo>
                  <a:lnTo>
                    <a:pt x="450" y="267"/>
                  </a:lnTo>
                  <a:lnTo>
                    <a:pt x="286" y="196"/>
                  </a:lnTo>
                  <a:lnTo>
                    <a:pt x="199" y="213"/>
                  </a:lnTo>
                  <a:lnTo>
                    <a:pt x="329" y="327"/>
                  </a:lnTo>
                  <a:lnTo>
                    <a:pt x="226" y="338"/>
                  </a:lnTo>
                  <a:lnTo>
                    <a:pt x="57" y="355"/>
                  </a:lnTo>
                  <a:lnTo>
                    <a:pt x="0" y="421"/>
                  </a:lnTo>
                  <a:lnTo>
                    <a:pt x="0" y="421"/>
                  </a:lnTo>
                </a:path>
              </a:pathLst>
            </a:custGeom>
            <a:solidFill>
              <a:srgbClr val="104160"/>
            </a:solidFill>
            <a:ln w="9088" cap="flat" cmpd="sng">
              <a:solidFill>
                <a:srgbClr val="104160"/>
              </a:solidFill>
              <a:prstDash val="solid"/>
              <a:round/>
              <a:headEnd type="none" w="med" len="med"/>
              <a:tailEnd type="none" w="med" len="med"/>
            </a:ln>
            <a:effectLst/>
          </p:spPr>
          <p:txBody>
            <a:bodyPr/>
            <a:lstStyle/>
            <a:p>
              <a:endParaRPr lang="ja-JP" altLang="en-US"/>
            </a:p>
          </p:txBody>
        </p:sp>
      </p:grpSp>
      <p:sp>
        <p:nvSpPr>
          <p:cNvPr id="302" name="スライド番号プレースホルダ 301"/>
          <p:cNvSpPr>
            <a:spLocks noGrp="1"/>
          </p:cNvSpPr>
          <p:nvPr>
            <p:ph type="sldNum" sz="quarter" idx="10"/>
          </p:nvPr>
        </p:nvSpPr>
        <p:spPr/>
        <p:txBody>
          <a:bodyPr/>
          <a:lstStyle/>
          <a:p>
            <a:fld id="{F483ADC8-79DA-479A-80A4-38528DF28CB3}" type="slidenum">
              <a:rPr lang="en-US" altLang="ja-JP" smtClean="0"/>
              <a:pPr/>
              <a:t>34</a:t>
            </a:fld>
            <a:endParaRPr lang="en-US" altLang="ja-JP"/>
          </a:p>
        </p:txBody>
      </p:sp>
      <p:pic>
        <p:nvPicPr>
          <p:cNvPr id="67586" name="Picture 2"/>
          <p:cNvPicPr>
            <a:picLocks noChangeAspect="1" noChangeArrowheads="1"/>
          </p:cNvPicPr>
          <p:nvPr/>
        </p:nvPicPr>
        <p:blipFill>
          <a:blip r:embed="rId4"/>
          <a:srcRect/>
          <a:stretch>
            <a:fillRect/>
          </a:stretch>
        </p:blipFill>
        <p:spPr bwMode="auto">
          <a:xfrm>
            <a:off x="357159" y="642918"/>
            <a:ext cx="6858048" cy="3846580"/>
          </a:xfrm>
          <a:prstGeom prst="rect">
            <a:avLst/>
          </a:prstGeom>
          <a:noFill/>
          <a:ln w="9525">
            <a:noFill/>
            <a:miter lim="800000"/>
            <a:headEnd/>
            <a:tailEnd/>
          </a:ln>
        </p:spPr>
      </p:pic>
      <p:sp>
        <p:nvSpPr>
          <p:cNvPr id="309" name="テキスト ボックス 308"/>
          <p:cNvSpPr txBox="1"/>
          <p:nvPr/>
        </p:nvSpPr>
        <p:spPr>
          <a:xfrm>
            <a:off x="428596" y="4572008"/>
            <a:ext cx="2214578" cy="400110"/>
          </a:xfrm>
          <a:prstGeom prst="rect">
            <a:avLst/>
          </a:prstGeom>
          <a:noFill/>
        </p:spPr>
        <p:txBody>
          <a:bodyPr wrap="square" rtlCol="0">
            <a:spAutoFit/>
          </a:bodyPr>
          <a:lstStyle/>
          <a:p>
            <a:r>
              <a:rPr kumimoji="1" lang="ja-JP" altLang="en-US" sz="2000" dirty="0" smtClean="0"/>
              <a:t>フレームワーク</a:t>
            </a:r>
            <a:endParaRPr kumimoji="1" lang="ja-JP" altLang="en-US" sz="20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1890" name="Rectangle 2"/>
          <p:cNvSpPr>
            <a:spLocks noGrp="1" noChangeArrowheads="1"/>
          </p:cNvSpPr>
          <p:nvPr>
            <p:ph type="title"/>
          </p:nvPr>
        </p:nvSpPr>
        <p:spPr>
          <a:xfrm>
            <a:off x="457200" y="277813"/>
            <a:ext cx="8229600" cy="507981"/>
          </a:xfrm>
        </p:spPr>
        <p:txBody>
          <a:bodyPr>
            <a:noAutofit/>
          </a:bodyPr>
          <a:lstStyle/>
          <a:p>
            <a:r>
              <a:rPr lang="ja-JP" altLang="en-US" sz="2800" dirty="0" smtClean="0">
                <a:solidFill>
                  <a:schemeClr val="tx1"/>
                </a:solidFill>
                <a:latin typeface="HG丸ｺﾞｼｯｸM-PRO" pitchFamily="50" charset="-128"/>
                <a:ea typeface="HG丸ｺﾞｼｯｸM-PRO" pitchFamily="50" charset="-128"/>
              </a:rPr>
              <a:t>技術</a:t>
            </a:r>
            <a:r>
              <a:rPr lang="ja-JP" altLang="en-US" sz="2800" dirty="0">
                <a:solidFill>
                  <a:schemeClr val="tx1"/>
                </a:solidFill>
                <a:latin typeface="HG丸ｺﾞｼｯｸM-PRO" pitchFamily="50" charset="-128"/>
                <a:ea typeface="HG丸ｺﾞｼｯｸM-PRO" pitchFamily="50" charset="-128"/>
              </a:rPr>
              <a:t>標準適用指針（一覧）</a:t>
            </a:r>
          </a:p>
        </p:txBody>
      </p:sp>
      <p:graphicFrame>
        <p:nvGraphicFramePr>
          <p:cNvPr id="1061891" name="Group 3"/>
          <p:cNvGraphicFramePr>
            <a:graphicFrameLocks noGrp="1"/>
          </p:cNvGraphicFramePr>
          <p:nvPr>
            <p:ph idx="1"/>
          </p:nvPr>
        </p:nvGraphicFramePr>
        <p:xfrm>
          <a:off x="285720" y="1000108"/>
          <a:ext cx="8353425" cy="4824443"/>
        </p:xfrm>
        <a:graphic>
          <a:graphicData uri="http://schemas.openxmlformats.org/drawingml/2006/table">
            <a:tbl>
              <a:tblPr/>
              <a:tblGrid>
                <a:gridCol w="1189038"/>
                <a:gridCol w="5976937"/>
                <a:gridCol w="1187450"/>
              </a:tblGrid>
              <a:tr h="476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400" b="1" i="0" u="none" strike="noStrike" cap="none" normalizeH="0" baseline="0" dirty="0" smtClean="0">
                          <a:ln>
                            <a:noFill/>
                          </a:ln>
                          <a:solidFill>
                            <a:schemeClr val="tx1"/>
                          </a:solidFill>
                          <a:effectLst/>
                          <a:latin typeface="Times New Roman" pitchFamily="18" charset="0"/>
                          <a:ea typeface="ＭＳ Ｐゴシック" charset="-128"/>
                        </a:rPr>
                        <a:t>適用指針番号</a:t>
                      </a: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400" b="1" i="0" u="none" strike="noStrike" cap="none" normalizeH="0" baseline="0" dirty="0" smtClean="0">
                          <a:ln>
                            <a:noFill/>
                          </a:ln>
                          <a:solidFill>
                            <a:schemeClr val="tx1"/>
                          </a:solidFill>
                          <a:effectLst/>
                          <a:latin typeface="Times New Roman" pitchFamily="18" charset="0"/>
                          <a:ea typeface="ＭＳ Ｐゴシック" charset="-128"/>
                        </a:rPr>
                        <a:t>適用指針の名称</a:t>
                      </a:r>
                    </a:p>
                  </a:txBody>
                  <a:tcPr marL="54000" marR="54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400" b="1" i="0" u="none" strike="noStrike" cap="none" normalizeH="0" baseline="0" dirty="0" smtClean="0">
                        <a:ln>
                          <a:noFill/>
                        </a:ln>
                        <a:solidFill>
                          <a:schemeClr val="tx1"/>
                        </a:solidFill>
                        <a:effectLst/>
                        <a:latin typeface="Times New Roman" pitchFamily="18" charset="0"/>
                        <a:ea typeface="ＭＳ Ｐゴシック" charset="-128"/>
                      </a:endParaRP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68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Times New Roman" pitchFamily="18" charset="0"/>
                          <a:ea typeface="ＭＳ Ｐゴシック" charset="-128"/>
                        </a:rPr>
                        <a:t>TD-01</a:t>
                      </a: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400" b="1" i="0" u="none" strike="noStrike" cap="none" normalizeH="0" baseline="0" dirty="0" smtClean="0">
                          <a:ln>
                            <a:noFill/>
                          </a:ln>
                          <a:solidFill>
                            <a:srgbClr val="FF0000"/>
                          </a:solidFill>
                          <a:effectLst/>
                          <a:latin typeface="Times New Roman" pitchFamily="18" charset="0"/>
                          <a:ea typeface="ＭＳ Ｐゴシック" charset="-128"/>
                        </a:rPr>
                        <a:t>利用者の利便性向上に資する技術の積極的な採用</a:t>
                      </a:r>
                    </a:p>
                  </a:txBody>
                  <a:tcPr marL="54000" marR="54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400" b="0" i="0" u="none" strike="noStrike" cap="none" normalizeH="0" baseline="0" smtClean="0">
                        <a:ln>
                          <a:noFill/>
                        </a:ln>
                        <a:solidFill>
                          <a:schemeClr val="tx1"/>
                        </a:solidFill>
                        <a:effectLst/>
                        <a:latin typeface="Times New Roman" pitchFamily="18" charset="0"/>
                        <a:ea typeface="ＭＳ Ｐゴシック" charset="-128"/>
                      </a:endParaRP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Times New Roman" pitchFamily="18" charset="0"/>
                          <a:ea typeface="ＭＳ Ｐゴシック" charset="-128"/>
                        </a:rPr>
                        <a:t>TD-02</a:t>
                      </a: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400" b="1" i="0" u="none" strike="noStrike" cap="none" normalizeH="0" baseline="0" dirty="0" smtClean="0">
                          <a:ln>
                            <a:noFill/>
                          </a:ln>
                          <a:solidFill>
                            <a:srgbClr val="FF0000"/>
                          </a:solidFill>
                          <a:effectLst/>
                          <a:latin typeface="Times New Roman" pitchFamily="18" charset="0"/>
                          <a:ea typeface="ＭＳ Ｐゴシック" charset="-128"/>
                        </a:rPr>
                        <a:t>オープンな標準に基づいた技術・仕様の採用</a:t>
                      </a:r>
                    </a:p>
                  </a:txBody>
                  <a:tcPr marL="54000" marR="54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400" b="0" i="0" u="none" strike="noStrike" cap="none" normalizeH="0" baseline="0" smtClean="0">
                        <a:ln>
                          <a:noFill/>
                        </a:ln>
                        <a:solidFill>
                          <a:schemeClr val="tx1"/>
                        </a:solidFill>
                        <a:effectLst/>
                        <a:latin typeface="Times New Roman" pitchFamily="18" charset="0"/>
                        <a:ea typeface="ＭＳ Ｐゴシック" charset="-128"/>
                      </a:endParaRP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Times New Roman" pitchFamily="18" charset="0"/>
                          <a:ea typeface="ＭＳ Ｐゴシック" charset="-128"/>
                        </a:rPr>
                        <a:t>TD-03</a:t>
                      </a: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Times New Roman" pitchFamily="18" charset="0"/>
                          <a:ea typeface="ＭＳ Ｐゴシック" charset="-128"/>
                        </a:rPr>
                        <a:t>技術・仕様の共通化</a:t>
                      </a:r>
                    </a:p>
                  </a:txBody>
                  <a:tcPr marL="54000" marR="54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400" b="0" i="0" u="none" strike="noStrike" cap="none" normalizeH="0" baseline="0" smtClean="0">
                        <a:ln>
                          <a:noFill/>
                        </a:ln>
                        <a:solidFill>
                          <a:schemeClr val="tx1"/>
                        </a:solidFill>
                        <a:effectLst/>
                        <a:latin typeface="Times New Roman" pitchFamily="18" charset="0"/>
                        <a:ea typeface="ＭＳ Ｐゴシック" charset="-128"/>
                      </a:endParaRP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Times New Roman" pitchFamily="18" charset="0"/>
                          <a:ea typeface="ＭＳ Ｐゴシック" charset="-128"/>
                        </a:rPr>
                        <a:t>TD-04</a:t>
                      </a: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400" b="1" i="0" u="none" strike="noStrike" cap="none" normalizeH="0" baseline="0" dirty="0" smtClean="0">
                          <a:ln>
                            <a:noFill/>
                          </a:ln>
                          <a:solidFill>
                            <a:srgbClr val="FF0000"/>
                          </a:solidFill>
                          <a:effectLst/>
                          <a:latin typeface="Times New Roman" pitchFamily="18" charset="0"/>
                          <a:ea typeface="ＭＳ Ｐゴシック" charset="-128"/>
                        </a:rPr>
                        <a:t>システムの特性に応じた成熟度を持つ技術の採用</a:t>
                      </a:r>
                    </a:p>
                  </a:txBody>
                  <a:tcPr marL="54000" marR="54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400" b="0" i="0" u="none" strike="noStrike" cap="none" normalizeH="0" baseline="0" dirty="0" smtClean="0">
                        <a:ln>
                          <a:noFill/>
                        </a:ln>
                        <a:solidFill>
                          <a:schemeClr val="tx1"/>
                        </a:solidFill>
                        <a:effectLst/>
                        <a:latin typeface="Times New Roman" pitchFamily="18" charset="0"/>
                        <a:ea typeface="ＭＳ Ｐゴシック" charset="-128"/>
                      </a:endParaRP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Times New Roman" pitchFamily="18" charset="0"/>
                          <a:ea typeface="ＭＳ Ｐゴシック" charset="-128"/>
                        </a:rPr>
                        <a:t>TD-05</a:t>
                      </a: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400" b="1" i="0" u="none" strike="noStrike" cap="none" normalizeH="0" baseline="0" dirty="0" smtClean="0">
                          <a:ln>
                            <a:noFill/>
                          </a:ln>
                          <a:solidFill>
                            <a:srgbClr val="FF0000"/>
                          </a:solidFill>
                          <a:effectLst/>
                          <a:latin typeface="Times New Roman" pitchFamily="18" charset="0"/>
                          <a:ea typeface="ＭＳ Ｐゴシック" charset="-128"/>
                        </a:rPr>
                        <a:t>パッケージ・ソフトウェアやオープンソース・ソフトウェアの活用</a:t>
                      </a:r>
                    </a:p>
                  </a:txBody>
                  <a:tcPr marL="54000" marR="54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400" b="0" i="0" u="none" strike="noStrike" cap="none" normalizeH="0" baseline="0" smtClean="0">
                        <a:ln>
                          <a:noFill/>
                        </a:ln>
                        <a:solidFill>
                          <a:schemeClr val="tx1"/>
                        </a:solidFill>
                        <a:effectLst/>
                        <a:latin typeface="Times New Roman" pitchFamily="18" charset="0"/>
                        <a:ea typeface="ＭＳ Ｐゴシック" charset="-128"/>
                      </a:endParaRP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Times New Roman" pitchFamily="18" charset="0"/>
                          <a:ea typeface="ＭＳ Ｐゴシック" charset="-128"/>
                        </a:rPr>
                        <a:t>TD-06</a:t>
                      </a: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Times New Roman" pitchFamily="18" charset="0"/>
                          <a:ea typeface="ＭＳ Ｐゴシック" charset="-128"/>
                        </a:rPr>
                        <a:t>資源の共同利用および柔軟な配分・拡張に資する技術の採用</a:t>
                      </a:r>
                      <a:endParaRPr kumimoji="1" lang="en-US" altLang="ja-JP" sz="1400" b="0" i="0" u="none" strike="noStrike" cap="none" normalizeH="0" baseline="0" smtClean="0">
                        <a:ln>
                          <a:noFill/>
                        </a:ln>
                        <a:solidFill>
                          <a:schemeClr val="tx1"/>
                        </a:solidFill>
                        <a:effectLst/>
                        <a:latin typeface="Times New Roman" pitchFamily="18" charset="0"/>
                        <a:ea typeface="ＭＳ Ｐゴシック" charset="-128"/>
                      </a:endParaRPr>
                    </a:p>
                  </a:txBody>
                  <a:tcPr marL="54000" marR="54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400" b="0" i="0" u="none" strike="noStrike" cap="none" normalizeH="0" baseline="0" smtClean="0">
                        <a:ln>
                          <a:noFill/>
                        </a:ln>
                        <a:solidFill>
                          <a:schemeClr val="tx1"/>
                        </a:solidFill>
                        <a:effectLst/>
                        <a:latin typeface="Times New Roman" pitchFamily="18" charset="0"/>
                        <a:ea typeface="ＭＳ Ｐゴシック" charset="-128"/>
                      </a:endParaRP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smtClean="0">
                          <a:ln>
                            <a:noFill/>
                          </a:ln>
                          <a:solidFill>
                            <a:schemeClr val="tx1"/>
                          </a:solidFill>
                          <a:effectLst/>
                          <a:latin typeface="Times New Roman" pitchFamily="18" charset="0"/>
                          <a:ea typeface="ＭＳ Ｐゴシック" charset="-128"/>
                        </a:rPr>
                        <a:t>TD-07</a:t>
                      </a: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Times New Roman" pitchFamily="18" charset="0"/>
                          <a:ea typeface="ＭＳ Ｐゴシック" charset="-128"/>
                        </a:rPr>
                        <a:t>システムの重要度に応じた障害対策技術の選択</a:t>
                      </a:r>
                    </a:p>
                  </a:txBody>
                  <a:tcPr marL="54000" marR="54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400" b="0" i="0" u="none" strike="noStrike" cap="none" normalizeH="0" baseline="0" smtClean="0">
                        <a:ln>
                          <a:noFill/>
                        </a:ln>
                        <a:solidFill>
                          <a:schemeClr val="tx1"/>
                        </a:solidFill>
                        <a:effectLst/>
                        <a:latin typeface="Times New Roman" pitchFamily="18" charset="0"/>
                        <a:ea typeface="ＭＳ Ｐゴシック" charset="-128"/>
                      </a:endParaRP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2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smtClean="0">
                          <a:ln>
                            <a:noFill/>
                          </a:ln>
                          <a:solidFill>
                            <a:schemeClr val="tx1"/>
                          </a:solidFill>
                          <a:effectLst/>
                          <a:latin typeface="Times New Roman" pitchFamily="18" charset="0"/>
                          <a:ea typeface="ＭＳ Ｐゴシック" charset="-128"/>
                        </a:rPr>
                        <a:t>TD-08</a:t>
                      </a: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Times New Roman" pitchFamily="18" charset="0"/>
                          <a:ea typeface="ＭＳ Ｐゴシック" charset="-128"/>
                        </a:rPr>
                        <a:t>情報セキュリティを考慮した技術の選択</a:t>
                      </a:r>
                    </a:p>
                  </a:txBody>
                  <a:tcPr marL="54000" marR="54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400" b="0" i="0" u="none" strike="noStrike" cap="none" normalizeH="0" baseline="0" smtClean="0">
                        <a:ln>
                          <a:noFill/>
                        </a:ln>
                        <a:solidFill>
                          <a:schemeClr val="tx1"/>
                        </a:solidFill>
                        <a:effectLst/>
                        <a:latin typeface="Times New Roman" pitchFamily="18" charset="0"/>
                        <a:ea typeface="ＭＳ Ｐゴシック" charset="-128"/>
                      </a:endParaRP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smtClean="0">
                          <a:ln>
                            <a:noFill/>
                          </a:ln>
                          <a:solidFill>
                            <a:schemeClr val="tx1"/>
                          </a:solidFill>
                          <a:effectLst/>
                          <a:latin typeface="Times New Roman" pitchFamily="18" charset="0"/>
                          <a:ea typeface="ＭＳ Ｐゴシック" charset="-128"/>
                        </a:rPr>
                        <a:t>TD-09</a:t>
                      </a: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Times New Roman" pitchFamily="18" charset="0"/>
                          <a:ea typeface="ＭＳ Ｐゴシック" charset="-128"/>
                        </a:rPr>
                        <a:t>運用・保守業務の集約化・共通化に資する技術の採用</a:t>
                      </a:r>
                    </a:p>
                  </a:txBody>
                  <a:tcPr marL="54000" marR="54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400" b="0" i="0" u="none" strike="noStrike" cap="none" normalizeH="0" baseline="0" dirty="0" smtClean="0">
                        <a:ln>
                          <a:noFill/>
                        </a:ln>
                        <a:solidFill>
                          <a:schemeClr val="tx1"/>
                        </a:solidFill>
                        <a:effectLst/>
                        <a:latin typeface="Times New Roman" pitchFamily="18" charset="0"/>
                        <a:ea typeface="ＭＳ Ｐゴシック" charset="-128"/>
                      </a:endParaRPr>
                    </a:p>
                  </a:txBody>
                  <a:tcPr marL="54000" marR="54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スライド番号プレースホルダ 6"/>
          <p:cNvSpPr>
            <a:spLocks noGrp="1"/>
          </p:cNvSpPr>
          <p:nvPr>
            <p:ph type="sldNum" sz="quarter" idx="12"/>
          </p:nvPr>
        </p:nvSpPr>
        <p:spPr/>
        <p:txBody>
          <a:bodyPr/>
          <a:lstStyle/>
          <a:p>
            <a:pPr>
              <a:defRPr/>
            </a:pPr>
            <a:fld id="{C17D08B1-187B-4F65-945D-57EF7B04EA8A}" type="slidenum">
              <a:rPr lang="en-US" altLang="ja-JP" smtClean="0"/>
              <a:pPr>
                <a:defRPr/>
              </a:pPr>
              <a:t>35</a:t>
            </a:fld>
            <a:endParaRPr lang="en-US" altLang="ja-JP"/>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457200" y="274638"/>
            <a:ext cx="7467600" cy="582594"/>
          </a:xfrm>
        </p:spPr>
        <p:txBody>
          <a:bodyPr/>
          <a:lstStyle/>
          <a:p>
            <a:r>
              <a:rPr kumimoji="1" lang="ja-JP" altLang="en-US" dirty="0" smtClean="0">
                <a:latin typeface="HG丸ｺﾞｼｯｸM-PRO" pitchFamily="50" charset="-128"/>
                <a:ea typeface="HG丸ｺﾞｼｯｸM-PRO" pitchFamily="50" charset="-128"/>
              </a:rPr>
              <a:t>プロトタイピングの基本方針</a:t>
            </a:r>
            <a:endParaRPr kumimoji="1" lang="ja-JP" altLang="en-US" dirty="0">
              <a:latin typeface="HG丸ｺﾞｼｯｸM-PRO" pitchFamily="50" charset="-128"/>
              <a:ea typeface="HG丸ｺﾞｼｯｸM-PRO" pitchFamily="50" charset="-128"/>
            </a:endParaRPr>
          </a:p>
        </p:txBody>
      </p:sp>
      <p:sp>
        <p:nvSpPr>
          <p:cNvPr id="4" name="コンテンツ プレースホルダ 3"/>
          <p:cNvSpPr>
            <a:spLocks noGrp="1"/>
          </p:cNvSpPr>
          <p:nvPr>
            <p:ph sz="quarter" idx="1"/>
          </p:nvPr>
        </p:nvSpPr>
        <p:spPr>
          <a:xfrm>
            <a:off x="457200" y="857232"/>
            <a:ext cx="7972452" cy="5786478"/>
          </a:xfr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pPr lvl="0"/>
            <a:r>
              <a:rPr lang="ja-JP" altLang="en-US" b="1" dirty="0" smtClean="0">
                <a:latin typeface="HG丸ｺﾞｼｯｸM-PRO" pitchFamily="50" charset="-128"/>
                <a:ea typeface="HG丸ｺﾞｼｯｸM-PRO" pitchFamily="50" charset="-128"/>
              </a:rPr>
              <a:t>ＮＤＬの新しい利用者サービスの方向性を打ち出す</a:t>
            </a:r>
            <a:endParaRPr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網羅性が保証された情報資源へ利用者をナビゲート</a:t>
            </a:r>
            <a:endParaRPr lang="en-US" altLang="ja-JP" dirty="0" smtClean="0">
              <a:latin typeface="HG丸ｺﾞｼｯｸM-PRO" pitchFamily="50" charset="-128"/>
              <a:ea typeface="HG丸ｺﾞｼｯｸM-PRO" pitchFamily="50" charset="-128"/>
            </a:endParaRPr>
          </a:p>
          <a:p>
            <a:pPr lvl="0"/>
            <a:r>
              <a:rPr lang="ja-JP" altLang="en-US" b="1" dirty="0" smtClean="0">
                <a:latin typeface="HG丸ｺﾞｼｯｸM-PRO" pitchFamily="50" charset="-128"/>
                <a:ea typeface="HG丸ｺﾞｼｯｸM-PRO" pitchFamily="50" charset="-128"/>
              </a:rPr>
              <a:t>利用者オリエンテッドでユーザビリティを追求する</a:t>
            </a:r>
            <a:endParaRPr lang="en-US" altLang="ja-JP" b="1"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利用者の検索プロセスを考慮したユーザインターフェースの提供</a:t>
            </a:r>
            <a:endParaRPr lang="en-US" altLang="ja-JP" dirty="0" smtClean="0">
              <a:latin typeface="HG丸ｺﾞｼｯｸM-PRO" pitchFamily="50" charset="-128"/>
              <a:ea typeface="HG丸ｺﾞｼｯｸM-PRO" pitchFamily="50" charset="-128"/>
            </a:endParaRPr>
          </a:p>
          <a:p>
            <a:pPr lvl="2"/>
            <a:r>
              <a:rPr lang="ja-JP" altLang="en-US" dirty="0" smtClean="0">
                <a:latin typeface="HG丸ｺﾞｼｯｸM-PRO" pitchFamily="50" charset="-128"/>
                <a:ea typeface="HG丸ｺﾞｼｯｸM-PRO" pitchFamily="50" charset="-128"/>
              </a:rPr>
              <a:t>旧来の</a:t>
            </a:r>
            <a:r>
              <a:rPr lang="en-US" altLang="ja-JP" dirty="0" smtClean="0">
                <a:latin typeface="HG丸ｺﾞｼｯｸM-PRO" pitchFamily="50" charset="-128"/>
                <a:ea typeface="HG丸ｺﾞｼｯｸM-PRO" pitchFamily="50" charset="-128"/>
              </a:rPr>
              <a:t>OPAC</a:t>
            </a:r>
            <a:r>
              <a:rPr lang="ja-JP" altLang="en-US" dirty="0" err="1" smtClean="0">
                <a:latin typeface="HG丸ｺﾞｼｯｸM-PRO" pitchFamily="50" charset="-128"/>
                <a:ea typeface="HG丸ｺﾞｼｯｸM-PRO" pitchFamily="50" charset="-128"/>
              </a:rPr>
              <a:t>のような</a:t>
            </a:r>
            <a:r>
              <a:rPr lang="ja-JP" altLang="en-US" dirty="0" smtClean="0">
                <a:latin typeface="HG丸ｺﾞｼｯｸM-PRO" pitchFamily="50" charset="-128"/>
                <a:ea typeface="HG丸ｺﾞｼｯｸM-PRO" pitchFamily="50" charset="-128"/>
              </a:rPr>
              <a:t>表示にはこだわらない。</a:t>
            </a:r>
            <a:endParaRPr lang="en-US" altLang="ja-JP" dirty="0" smtClean="0">
              <a:latin typeface="HG丸ｺﾞｼｯｸM-PRO" pitchFamily="50" charset="-128"/>
              <a:ea typeface="HG丸ｺﾞｼｯｸM-PRO" pitchFamily="50" charset="-128"/>
            </a:endParaRPr>
          </a:p>
          <a:p>
            <a:pPr lvl="0"/>
            <a:r>
              <a:rPr lang="ja-JP" altLang="en-US" b="1" dirty="0" smtClean="0">
                <a:latin typeface="HG丸ｺﾞｼｯｸM-PRO" pitchFamily="50" charset="-128"/>
                <a:ea typeface="HG丸ｺﾞｼｯｸM-PRO" pitchFamily="50" charset="-128"/>
              </a:rPr>
              <a:t>利用者をターゲッティングする</a:t>
            </a:r>
            <a:endParaRPr lang="en-US" altLang="ja-JP" dirty="0" smtClean="0">
              <a:latin typeface="HG丸ｺﾞｼｯｸM-PRO" pitchFamily="50" charset="-128"/>
              <a:ea typeface="HG丸ｺﾞｼｯｸM-PRO" pitchFamily="50" charset="-128"/>
            </a:endParaRPr>
          </a:p>
          <a:p>
            <a:pPr lvl="1"/>
            <a:r>
              <a:rPr lang="ja-JP" altLang="en-US" sz="2300" dirty="0" smtClean="0">
                <a:latin typeface="HG丸ｺﾞｼｯｸM-PRO" pitchFamily="50" charset="-128"/>
                <a:ea typeface="HG丸ｺﾞｼｯｸM-PRO" pitchFamily="50" charset="-128"/>
              </a:rPr>
              <a:t>あくまでも「一般ユーザ」。未利用者層を開拓</a:t>
            </a:r>
            <a:endParaRPr lang="en-US" altLang="ja-JP" sz="2300" dirty="0" smtClean="0">
              <a:latin typeface="HG丸ｺﾞｼｯｸM-PRO" pitchFamily="50" charset="-128"/>
              <a:ea typeface="HG丸ｺﾞｼｯｸM-PRO" pitchFamily="50" charset="-128"/>
            </a:endParaRPr>
          </a:p>
          <a:p>
            <a:pPr lvl="1"/>
            <a:r>
              <a:rPr lang="ja-JP" altLang="en-US" sz="2400" dirty="0" smtClean="0">
                <a:latin typeface="HG丸ｺﾞｼｯｸM-PRO" pitchFamily="50" charset="-128"/>
                <a:ea typeface="HG丸ｺﾞｼｯｸM-PRO" pitchFamily="50" charset="-128"/>
              </a:rPr>
              <a:t>確証をもった形での利用</a:t>
            </a:r>
          </a:p>
          <a:p>
            <a:pPr lvl="1"/>
            <a:r>
              <a:rPr lang="ja-JP" altLang="en-US" sz="2400" dirty="0" smtClean="0">
                <a:latin typeface="HG丸ｺﾞｼｯｸM-PRO" pitchFamily="50" charset="-128"/>
                <a:ea typeface="HG丸ｺﾞｼｯｸM-PRO" pitchFamily="50" charset="-128"/>
              </a:rPr>
              <a:t>試行錯誤によりたどり着いた利用</a:t>
            </a:r>
          </a:p>
          <a:p>
            <a:pPr lvl="0"/>
            <a:r>
              <a:rPr lang="ja-JP" altLang="en-US" b="1" dirty="0" smtClean="0">
                <a:latin typeface="HG丸ｺﾞｼｯｸM-PRO" pitchFamily="50" charset="-128"/>
                <a:ea typeface="HG丸ｺﾞｼｯｸM-PRO" pitchFamily="50" charset="-128"/>
              </a:rPr>
              <a:t>検索エンジン経由で訪れるユーザを重視する</a:t>
            </a:r>
            <a:endParaRPr lang="en-US" altLang="ja-JP" b="1"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ＮＤＬのサイトという認識なしに訪問したユーザを適切にナビゲートすることを重視</a:t>
            </a:r>
            <a:endParaRPr lang="en-US" altLang="ja-JP" dirty="0" smtClean="0">
              <a:latin typeface="HG丸ｺﾞｼｯｸM-PRO" pitchFamily="50" charset="-128"/>
              <a:ea typeface="HG丸ｺﾞｼｯｸM-PRO" pitchFamily="50" charset="-128"/>
            </a:endParaRPr>
          </a:p>
          <a:p>
            <a:pPr lvl="0"/>
            <a:r>
              <a:rPr lang="ja-JP" altLang="en-US" b="1" dirty="0" smtClean="0">
                <a:latin typeface="HG丸ｺﾞｼｯｸM-PRO" pitchFamily="50" charset="-128"/>
                <a:ea typeface="HG丸ｺﾞｼｯｸM-PRO" pitchFamily="50" charset="-128"/>
              </a:rPr>
              <a:t>デザイン・操作性を磨き上げる</a:t>
            </a:r>
            <a:endParaRPr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他の優れたアイデアや工夫は積極的に取り込み、無理なオリジナリティは追及しない。</a:t>
            </a:r>
            <a:r>
              <a:rPr lang="en-US" dirty="0" smtClean="0">
                <a:latin typeface="HG丸ｺﾞｼｯｸM-PRO" pitchFamily="50" charset="-128"/>
                <a:ea typeface="HG丸ｺﾞｼｯｸM-PRO" pitchFamily="50" charset="-128"/>
              </a:rPr>
              <a:t> </a:t>
            </a:r>
            <a:endParaRPr lang="ja-JP" altLang="en-US" dirty="0" smtClean="0">
              <a:latin typeface="HG丸ｺﾞｼｯｸM-PRO" pitchFamily="50" charset="-128"/>
              <a:ea typeface="HG丸ｺﾞｼｯｸM-PRO" pitchFamily="50" charset="-128"/>
            </a:endParaRPr>
          </a:p>
          <a:p>
            <a:pPr lvl="0"/>
            <a:r>
              <a:rPr lang="ja-JP" altLang="en-US" b="1" dirty="0" smtClean="0">
                <a:latin typeface="HG丸ｺﾞｼｯｸM-PRO" pitchFamily="50" charset="-128"/>
                <a:ea typeface="HG丸ｺﾞｼｯｸM-PRO" pitchFamily="50" charset="-128"/>
              </a:rPr>
              <a:t>「いつでも、どこでも」を実現する</a:t>
            </a:r>
            <a:endParaRPr lang="en-US" altLang="ja-JP" b="1"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携帯端末利用者にも、高い操作性とデザインの</a:t>
            </a:r>
            <a:r>
              <a:rPr lang="en-US" dirty="0" smtClean="0">
                <a:latin typeface="HG丸ｺﾞｼｯｸM-PRO" pitchFamily="50" charset="-128"/>
                <a:ea typeface="HG丸ｺﾞｼｯｸM-PRO" pitchFamily="50" charset="-128"/>
              </a:rPr>
              <a:t>GUI</a:t>
            </a:r>
            <a:r>
              <a:rPr lang="ja-JP" altLang="en-US" dirty="0" smtClean="0">
                <a:latin typeface="HG丸ｺﾞｼｯｸM-PRO" pitchFamily="50" charset="-128"/>
                <a:ea typeface="HG丸ｺﾞｼｯｸM-PRO" pitchFamily="50" charset="-128"/>
              </a:rPr>
              <a:t>を提供</a:t>
            </a:r>
            <a:endParaRPr lang="en-US" altLang="ja-JP" dirty="0" smtClean="0">
              <a:latin typeface="HG丸ｺﾞｼｯｸM-PRO" pitchFamily="50" charset="-128"/>
              <a:ea typeface="HG丸ｺﾞｼｯｸM-PRO" pitchFamily="50" charset="-128"/>
            </a:endParaRPr>
          </a:p>
          <a:p>
            <a:pPr lvl="0"/>
            <a:r>
              <a:rPr lang="ja-JP" altLang="en-US" b="1" dirty="0" smtClean="0">
                <a:latin typeface="HG丸ｺﾞｼｯｸM-PRO" pitchFamily="50" charset="-128"/>
                <a:ea typeface="HG丸ｺﾞｼｯｸM-PRO" pitchFamily="50" charset="-128"/>
              </a:rPr>
              <a:t>新しい付加価値を生み出す</a:t>
            </a:r>
            <a:endParaRPr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民間企業や非営利団体、個人が提供しているサービスとの連携や複数の異質なサービスの組み合わせ</a:t>
            </a:r>
            <a:endParaRPr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従来の図書館の枠にとらわれない自由な発想による付加価値創造の仕掛け</a:t>
            </a:r>
          </a:p>
          <a:p>
            <a:endParaRPr kumimoji="1" lang="ja-JP" altLang="en-US" dirty="0">
              <a:latin typeface="HG丸ｺﾞｼｯｸM-PRO" pitchFamily="50" charset="-128"/>
              <a:ea typeface="HG丸ｺﾞｼｯｸM-PRO" pitchFamily="50" charset="-128"/>
            </a:endParaRPr>
          </a:p>
        </p:txBody>
      </p:sp>
      <p:sp>
        <p:nvSpPr>
          <p:cNvPr id="7" name="スライド番号プレースホルダ 6"/>
          <p:cNvSpPr>
            <a:spLocks noGrp="1"/>
          </p:cNvSpPr>
          <p:nvPr>
            <p:ph type="sldNum" sz="quarter" idx="15"/>
          </p:nvPr>
        </p:nvSpPr>
        <p:spPr/>
        <p:txBody>
          <a:bodyPr/>
          <a:lstStyle/>
          <a:p>
            <a:pPr>
              <a:defRPr/>
            </a:pPr>
            <a:fld id="{8F9B926E-BC0B-409E-8F4F-491A1AB00D14}" type="slidenum">
              <a:rPr lang="en-US" altLang="ja-JP" smtClean="0"/>
              <a:pPr>
                <a:defRPr/>
              </a:pPr>
              <a:t>36</a:t>
            </a:fld>
            <a:endParaRPr lang="en-US" altLang="ja-JP"/>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457200" y="274638"/>
            <a:ext cx="7467600" cy="511156"/>
          </a:xfrm>
        </p:spPr>
        <p:txBody>
          <a:bodyPr>
            <a:noAutofit/>
          </a:bodyPr>
          <a:lstStyle/>
          <a:p>
            <a:r>
              <a:rPr kumimoji="1" lang="ja-JP" altLang="en-US" sz="2800" dirty="0" smtClean="0">
                <a:latin typeface="HG丸ｺﾞｼｯｸM-PRO" pitchFamily="50" charset="-128"/>
                <a:ea typeface="HG丸ｺﾞｼｯｸM-PRO" pitchFamily="50" charset="-128"/>
              </a:rPr>
              <a:t>プロトタイプシステム機能の構成</a:t>
            </a:r>
            <a:endParaRPr kumimoji="1" lang="ja-JP" altLang="en-US" sz="2800" dirty="0">
              <a:latin typeface="HG丸ｺﾞｼｯｸM-PRO" pitchFamily="50" charset="-128"/>
              <a:ea typeface="HG丸ｺﾞｼｯｸM-PRO" pitchFamily="50" charset="-128"/>
            </a:endParaRPr>
          </a:p>
        </p:txBody>
      </p:sp>
      <p:sp>
        <p:nvSpPr>
          <p:cNvPr id="4" name="コンテンツ プレースホルダ 3"/>
          <p:cNvSpPr>
            <a:spLocks noGrp="1"/>
          </p:cNvSpPr>
          <p:nvPr>
            <p:ph sz="quarter" idx="1"/>
          </p:nvPr>
        </p:nvSpPr>
        <p:spPr>
          <a:xfrm>
            <a:off x="457200" y="1000108"/>
            <a:ext cx="7467600" cy="5715040"/>
          </a:xfrm>
        </p:spPr>
        <p:style>
          <a:lnRef idx="2">
            <a:schemeClr val="accent5"/>
          </a:lnRef>
          <a:fillRef idx="1">
            <a:schemeClr val="lt1"/>
          </a:fillRef>
          <a:effectRef idx="0">
            <a:schemeClr val="accent5"/>
          </a:effectRef>
          <a:fontRef idx="minor">
            <a:schemeClr val="dk1"/>
          </a:fontRef>
        </p:style>
        <p:txBody>
          <a:bodyPr>
            <a:normAutofit fontScale="77500" lnSpcReduction="20000"/>
          </a:bodyPr>
          <a:lstStyle/>
          <a:p>
            <a:pPr lvl="0"/>
            <a:r>
              <a:rPr lang="ja-JP" altLang="en-US" b="1" dirty="0" smtClean="0">
                <a:latin typeface="HG丸ｺﾞｼｯｸM-PRO" pitchFamily="50" charset="-128"/>
                <a:ea typeface="HG丸ｺﾞｼｯｸM-PRO" pitchFamily="50" charset="-128"/>
              </a:rPr>
              <a:t>情報の収集</a:t>
            </a:r>
            <a:endParaRPr lang="ja-JP" altLang="en-US"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当館及び他機関のデータベースに格納された書籍、ジャーナル、雑誌、地図、画像、映像、音楽等のコンテンツのメタデータ</a:t>
            </a:r>
            <a:endParaRPr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ハーベスティングや横断検索</a:t>
            </a:r>
            <a:endParaRPr lang="en-US" altLang="ja-JP" dirty="0" smtClean="0">
              <a:latin typeface="HG丸ｺﾞｼｯｸM-PRO" pitchFamily="50" charset="-128"/>
              <a:ea typeface="HG丸ｺﾞｼｯｸM-PRO" pitchFamily="50" charset="-128"/>
            </a:endParaRPr>
          </a:p>
          <a:p>
            <a:pPr lvl="0"/>
            <a:r>
              <a:rPr lang="ja-JP" altLang="en-US" b="1" dirty="0" smtClean="0">
                <a:latin typeface="HG丸ｺﾞｼｯｸM-PRO" pitchFamily="50" charset="-128"/>
                <a:ea typeface="HG丸ｺﾞｼｯｸM-PRO" pitchFamily="50" charset="-128"/>
              </a:rPr>
              <a:t>情報の組織化</a:t>
            </a:r>
            <a:endParaRPr lang="ja-JP" altLang="en-US"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収集したメタデータについて、インデックスを作成して組織化</a:t>
            </a:r>
            <a:endParaRPr lang="en-US" altLang="ja-JP" dirty="0" smtClean="0">
              <a:latin typeface="HG丸ｺﾞｼｯｸM-PRO" pitchFamily="50" charset="-128"/>
              <a:ea typeface="HG丸ｺﾞｼｯｸM-PRO" pitchFamily="50" charset="-128"/>
            </a:endParaRPr>
          </a:p>
          <a:p>
            <a:pPr lvl="1"/>
            <a:r>
              <a:rPr lang="en-US" dirty="0" smtClean="0">
                <a:latin typeface="HG丸ｺﾞｼｯｸM-PRO" pitchFamily="50" charset="-128"/>
                <a:ea typeface="HG丸ｺﾞｼｯｸM-PRO" pitchFamily="50" charset="-128"/>
              </a:rPr>
              <a:t>DC-NDL</a:t>
            </a:r>
            <a:r>
              <a:rPr lang="ja-JP" altLang="en-US" dirty="0" smtClean="0">
                <a:latin typeface="HG丸ｺﾞｼｯｸM-PRO" pitchFamily="50" charset="-128"/>
                <a:ea typeface="HG丸ｺﾞｼｯｸM-PRO" pitchFamily="50" charset="-128"/>
              </a:rPr>
              <a:t>形式により体系化された形でデータベースに保管</a:t>
            </a:r>
            <a:endParaRPr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関連資料をグルーピングするなど、情報の構造的な見せ方も可能に</a:t>
            </a:r>
          </a:p>
          <a:p>
            <a:pPr lvl="0"/>
            <a:r>
              <a:rPr lang="ja-JP" altLang="en-US" b="1" dirty="0" smtClean="0">
                <a:latin typeface="HG丸ｺﾞｼｯｸM-PRO" pitchFamily="50" charset="-128"/>
                <a:ea typeface="HG丸ｺﾞｼｯｸM-PRO" pitchFamily="50" charset="-128"/>
              </a:rPr>
              <a:t>データ管理</a:t>
            </a:r>
            <a:endParaRPr lang="ja-JP" altLang="en-US"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情報探索サービス用に収集・組織化したデータを最新の状態で管理</a:t>
            </a:r>
          </a:p>
          <a:p>
            <a:pPr lvl="0"/>
            <a:r>
              <a:rPr lang="ja-JP" altLang="en-US" b="1" dirty="0" smtClean="0">
                <a:latin typeface="HG丸ｺﾞｼｯｸM-PRO" pitchFamily="50" charset="-128"/>
                <a:ea typeface="HG丸ｺﾞｼｯｸM-PRO" pitchFamily="50" charset="-128"/>
              </a:rPr>
              <a:t>情報の検索</a:t>
            </a:r>
            <a:endParaRPr lang="ja-JP" altLang="en-US"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情報探索サービスシステム内のデータベース及び全国の公共図書館等のサイトから、簡易検索、詳細検索その他様々な検索方法を提供</a:t>
            </a:r>
            <a:endParaRPr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その際、サジェスト機能やレファレンス情報、外部機関が提供する連想検索機能等のナビゲーションサービスを活用</a:t>
            </a:r>
          </a:p>
          <a:p>
            <a:pPr lvl="0"/>
            <a:r>
              <a:rPr lang="ja-JP" altLang="en-US" b="1" dirty="0" smtClean="0">
                <a:latin typeface="HG丸ｺﾞｼｯｸM-PRO" pitchFamily="50" charset="-128"/>
                <a:ea typeface="HG丸ｺﾞｼｯｸM-PRO" pitchFamily="50" charset="-128"/>
              </a:rPr>
              <a:t>付加価値サービスの提供</a:t>
            </a:r>
            <a:endParaRPr lang="ja-JP" altLang="en-US"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検索機能のほか、</a:t>
            </a:r>
            <a:r>
              <a:rPr lang="en-US" dirty="0" smtClean="0">
                <a:latin typeface="HG丸ｺﾞｼｯｸM-PRO" pitchFamily="50" charset="-128"/>
                <a:ea typeface="HG丸ｺﾞｼｯｸM-PRO" pitchFamily="50" charset="-128"/>
              </a:rPr>
              <a:t>RSS</a:t>
            </a:r>
            <a:r>
              <a:rPr lang="ja-JP" altLang="en-US" dirty="0" smtClean="0">
                <a:latin typeface="HG丸ｺﾞｼｯｸM-PRO" pitchFamily="50" charset="-128"/>
                <a:ea typeface="HG丸ｺﾞｼｯｸM-PRO" pitchFamily="50" charset="-128"/>
              </a:rPr>
              <a:t>配信やブックマーク機能など情報探索に役立つ検索以外のサービスも提供</a:t>
            </a:r>
            <a:endParaRPr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また、公共図書館等に対し、情報提供・収集用の</a:t>
            </a:r>
            <a:r>
              <a:rPr lang="en-US" dirty="0" smtClean="0">
                <a:latin typeface="HG丸ｺﾞｼｯｸM-PRO" pitchFamily="50" charset="-128"/>
                <a:ea typeface="HG丸ｺﾞｼｯｸM-PRO" pitchFamily="50" charset="-128"/>
              </a:rPr>
              <a:t>API</a:t>
            </a:r>
            <a:r>
              <a:rPr lang="ja-JP" altLang="en-US" dirty="0" smtClean="0">
                <a:latin typeface="HG丸ｺﾞｼｯｸM-PRO" pitchFamily="50" charset="-128"/>
                <a:ea typeface="HG丸ｺﾞｼｯｸM-PRO" pitchFamily="50" charset="-128"/>
              </a:rPr>
              <a:t>も提供</a:t>
            </a:r>
            <a:endParaRPr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民間企業や非営利団体、個人等と連携しながら、保有する情報資源を活用した様々なサービスを提供することを目指す</a:t>
            </a:r>
            <a:endParaRPr lang="ja-JP" altLang="en-US" dirty="0">
              <a:latin typeface="HG丸ｺﾞｼｯｸM-PRO" pitchFamily="50" charset="-128"/>
              <a:ea typeface="HG丸ｺﾞｼｯｸM-PRO" pitchFamily="50" charset="-128"/>
            </a:endParaRPr>
          </a:p>
        </p:txBody>
      </p:sp>
      <p:sp>
        <p:nvSpPr>
          <p:cNvPr id="7" name="スライド番号プレースホルダ 6"/>
          <p:cNvSpPr>
            <a:spLocks noGrp="1"/>
          </p:cNvSpPr>
          <p:nvPr>
            <p:ph type="sldNum" sz="quarter" idx="15"/>
          </p:nvPr>
        </p:nvSpPr>
        <p:spPr/>
        <p:txBody>
          <a:bodyPr/>
          <a:lstStyle/>
          <a:p>
            <a:pPr>
              <a:defRPr/>
            </a:pPr>
            <a:fld id="{8F9B926E-BC0B-409E-8F4F-491A1AB00D14}" type="slidenum">
              <a:rPr lang="en-US" altLang="ja-JP" smtClean="0"/>
              <a:pPr>
                <a:defRPr/>
              </a:pPr>
              <a:t>37</a:t>
            </a:fld>
            <a:endParaRPr lang="en-US" altLang="ja-JP"/>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a:xfrm>
            <a:off x="250825" y="0"/>
            <a:ext cx="8893175" cy="650857"/>
          </a:xfrm>
        </p:spPr>
        <p:txBody>
          <a:bodyPr>
            <a:normAutofit fontScale="90000"/>
          </a:bodyPr>
          <a:lstStyle/>
          <a:p>
            <a:pPr eaLnBrk="1" hangingPunct="1"/>
            <a:r>
              <a:rPr lang="en-US" altLang="ja-JP" sz="3200" dirty="0" smtClean="0">
                <a:latin typeface="HG丸ｺﾞｼｯｸM-PRO" pitchFamily="50" charset="-128"/>
                <a:ea typeface="HG丸ｺﾞｼｯｸM-PRO" pitchFamily="50" charset="-128"/>
              </a:rPr>
              <a:t/>
            </a:r>
            <a:br>
              <a:rPr lang="en-US" altLang="ja-JP" sz="3200" dirty="0" smtClean="0">
                <a:latin typeface="HG丸ｺﾞｼｯｸM-PRO" pitchFamily="50" charset="-128"/>
                <a:ea typeface="HG丸ｺﾞｼｯｸM-PRO" pitchFamily="50" charset="-128"/>
              </a:rPr>
            </a:br>
            <a:r>
              <a:rPr lang="ja-JP" altLang="en-US" sz="3200" dirty="0" smtClean="0">
                <a:latin typeface="HG丸ｺﾞｼｯｸM-PRO" pitchFamily="50" charset="-128"/>
                <a:ea typeface="HG丸ｺﾞｼｯｸM-PRO" pitchFamily="50" charset="-128"/>
              </a:rPr>
              <a:t>情報探索サービスの構築・提供スケジュール</a:t>
            </a:r>
            <a:r>
              <a:rPr lang="en-US" altLang="ja-JP" sz="3200" dirty="0" smtClean="0">
                <a:latin typeface="HG丸ｺﾞｼｯｸM-PRO" pitchFamily="50" charset="-128"/>
                <a:ea typeface="HG丸ｺﾞｼｯｸM-PRO" pitchFamily="50" charset="-128"/>
              </a:rPr>
              <a:t>(</a:t>
            </a:r>
            <a:r>
              <a:rPr lang="ja-JP" altLang="en-US" sz="3200" dirty="0" smtClean="0">
                <a:latin typeface="HG丸ｺﾞｼｯｸM-PRO" pitchFamily="50" charset="-128"/>
                <a:ea typeface="HG丸ｺﾞｼｯｸM-PRO" pitchFamily="50" charset="-128"/>
              </a:rPr>
              <a:t>想定</a:t>
            </a:r>
            <a:r>
              <a:rPr lang="en-US" altLang="ja-JP" sz="3200" dirty="0" smtClean="0">
                <a:latin typeface="HG丸ｺﾞｼｯｸM-PRO" pitchFamily="50" charset="-128"/>
                <a:ea typeface="HG丸ｺﾞｼｯｸM-PRO" pitchFamily="50" charset="-128"/>
              </a:rPr>
              <a:t>)</a:t>
            </a:r>
            <a:endParaRPr lang="ja-JP" altLang="en-US" sz="3200" dirty="0" smtClean="0">
              <a:latin typeface="HG丸ｺﾞｼｯｸM-PRO" pitchFamily="50" charset="-128"/>
              <a:ea typeface="HG丸ｺﾞｼｯｸM-PRO" pitchFamily="50" charset="-128"/>
            </a:endParaRPr>
          </a:p>
        </p:txBody>
      </p:sp>
      <p:graphicFrame>
        <p:nvGraphicFramePr>
          <p:cNvPr id="1097731" name="Group 3"/>
          <p:cNvGraphicFramePr>
            <a:graphicFrameLocks noGrp="1"/>
          </p:cNvGraphicFramePr>
          <p:nvPr/>
        </p:nvGraphicFramePr>
        <p:xfrm>
          <a:off x="323850" y="785794"/>
          <a:ext cx="8569325" cy="5234022"/>
        </p:xfrm>
        <a:graphic>
          <a:graphicData uri="http://schemas.openxmlformats.org/drawingml/2006/table">
            <a:tbl>
              <a:tblPr/>
              <a:tblGrid>
                <a:gridCol w="1527175"/>
                <a:gridCol w="966788"/>
                <a:gridCol w="962025"/>
                <a:gridCol w="1003300"/>
                <a:gridCol w="1055687"/>
                <a:gridCol w="1058863"/>
                <a:gridCol w="1058862"/>
                <a:gridCol w="936625"/>
              </a:tblGrid>
              <a:tr h="214314">
                <a:tc rowSpan="2">
                  <a:txBody>
                    <a:bodyPr/>
                    <a:lstStyle/>
                    <a:p>
                      <a:pPr marL="0" marR="0" lvl="0" indent="0" algn="ctr"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ja-JP" altLang="en-US" sz="1100" b="0" i="0" u="none" strike="noStrike" cap="none" normalizeH="0" baseline="0" dirty="0" smtClean="0">
                          <a:ln>
                            <a:noFill/>
                          </a:ln>
                          <a:solidFill>
                            <a:schemeClr val="tx1"/>
                          </a:solidFill>
                          <a:effectLst/>
                          <a:latin typeface="+mn-ea"/>
                          <a:ea typeface="+mn-ea"/>
                        </a:rPr>
                        <a:t>項目</a:t>
                      </a:r>
                    </a:p>
                  </a:txBody>
                  <a:tcPr marL="99060" marR="99060"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CCECFF"/>
                        </a:gs>
                        <a:gs pos="100000">
                          <a:srgbClr val="FFFFFF"/>
                        </a:gs>
                      </a:gsLst>
                      <a:lin ang="5400000" scaled="1"/>
                    </a:gradFill>
                  </a:tcPr>
                </a:tc>
                <a:tc gridSpan="4">
                  <a:txBody>
                    <a:bodyPr/>
                    <a:lstStyle/>
                    <a:p>
                      <a:pPr marL="0" marR="0" lvl="0" indent="0" algn="ctr"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ja-JP" altLang="en-US" sz="1100" b="0" i="0" u="none" strike="noStrike" cap="none" normalizeH="0" baseline="0" dirty="0" smtClean="0">
                          <a:ln>
                            <a:noFill/>
                          </a:ln>
                          <a:solidFill>
                            <a:schemeClr val="tx1"/>
                          </a:solidFill>
                          <a:effectLst/>
                          <a:latin typeface="ＭＳ Ｐゴシック" pitchFamily="50" charset="-128"/>
                          <a:ea typeface="ＭＳ Ｐゴシック" pitchFamily="50" charset="-128"/>
                        </a:rPr>
                        <a:t>平成</a:t>
                      </a:r>
                      <a:r>
                        <a:rPr kumimoji="0" lang="en-US" altLang="ja-JP" sz="1100" b="0" i="0" u="none" strike="noStrike" cap="none" normalizeH="0" baseline="0" dirty="0" smtClean="0">
                          <a:ln>
                            <a:noFill/>
                          </a:ln>
                          <a:solidFill>
                            <a:schemeClr val="tx1"/>
                          </a:solidFill>
                          <a:effectLst/>
                          <a:latin typeface="ＭＳ Ｐゴシック" pitchFamily="50" charset="-128"/>
                          <a:ea typeface="ＭＳ Ｐゴシック" pitchFamily="50" charset="-128"/>
                        </a:rPr>
                        <a:t>21</a:t>
                      </a:r>
                      <a:r>
                        <a:rPr kumimoji="0" lang="ja-JP" altLang="en-US" sz="1100" b="0" i="0" u="none" strike="noStrike" cap="none" normalizeH="0" baseline="0" dirty="0" smtClean="0">
                          <a:ln>
                            <a:noFill/>
                          </a:ln>
                          <a:solidFill>
                            <a:schemeClr val="tx1"/>
                          </a:solidFill>
                          <a:effectLst/>
                          <a:latin typeface="ＭＳ Ｐゴシック" pitchFamily="50" charset="-128"/>
                          <a:ea typeface="ＭＳ Ｐゴシック" pitchFamily="50" charset="-128"/>
                        </a:rPr>
                        <a:t>年度</a:t>
                      </a:r>
                      <a:endParaRPr kumimoji="0" lang="en-US" altLang="ja-JP" sz="11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CCECFF"/>
                        </a:gs>
                        <a:gs pos="100000">
                          <a:srgbClr val="FFFFFF"/>
                        </a:gs>
                      </a:gsLst>
                      <a:lin ang="5400000" scaled="1"/>
                    </a:gradFill>
                  </a:tcPr>
                </a:tc>
                <a:tc hMerge="1">
                  <a:txBody>
                    <a:bodyPr/>
                    <a:lstStyle/>
                    <a:p>
                      <a:pPr marL="0" marR="0" lvl="0" indent="0" algn="ctr"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endParaRPr kumimoji="0" lang="en-US" altLang="ja-JP" sz="11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CCECFF"/>
                        </a:gs>
                        <a:gs pos="100000">
                          <a:srgbClr val="FFFFFF"/>
                        </a:gs>
                      </a:gsLst>
                      <a:lin ang="5400000" scaled="1"/>
                    </a:gradFill>
                  </a:tcPr>
                </a:tc>
                <a:tc hMerge="1">
                  <a:txBody>
                    <a:bodyPr/>
                    <a:lstStyle/>
                    <a:p>
                      <a:pPr marL="0" marR="0" lvl="0" indent="0" algn="ctr"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endParaRPr kumimoji="0" lang="en-US" altLang="ja-JP" sz="11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CCECFF"/>
                        </a:gs>
                        <a:gs pos="100000">
                          <a:srgbClr val="FFFFFF"/>
                        </a:gs>
                      </a:gsLst>
                      <a:lin ang="5400000" scaled="1"/>
                    </a:gradFill>
                  </a:tcPr>
                </a:tc>
                <a:tc hMerge="1">
                  <a:txBody>
                    <a:bodyPr/>
                    <a:lstStyle/>
                    <a:p>
                      <a:pPr marL="0" marR="0" lvl="0" indent="0" algn="ctr"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endParaRPr kumimoji="0" lang="en-US" altLang="ja-JP" sz="11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CCECFF"/>
                        </a:gs>
                        <a:gs pos="100000">
                          <a:srgbClr val="FFFFFF"/>
                        </a:gs>
                      </a:gsLst>
                      <a:lin ang="5400000" scaled="1"/>
                    </a:gradFill>
                  </a:tcPr>
                </a:tc>
                <a:tc>
                  <a:txBody>
                    <a:bodyPr/>
                    <a:lstStyle/>
                    <a:p>
                      <a:pPr marL="0" marR="0" lvl="0" indent="0" algn="ctr"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ja-JP" altLang="en-US" sz="1100" b="0" i="0" u="none" strike="noStrike" cap="none" normalizeH="0" baseline="0" dirty="0" smtClean="0">
                          <a:ln>
                            <a:noFill/>
                          </a:ln>
                          <a:solidFill>
                            <a:schemeClr val="tx1"/>
                          </a:solidFill>
                          <a:effectLst/>
                          <a:latin typeface="ＭＳ Ｐゴシック" pitchFamily="50" charset="-128"/>
                          <a:ea typeface="ＭＳ Ｐゴシック" pitchFamily="50" charset="-128"/>
                        </a:rPr>
                        <a:t>平成</a:t>
                      </a:r>
                      <a:r>
                        <a:rPr kumimoji="0" lang="en-US" altLang="ja-JP" sz="1100" b="0" i="0" u="none" strike="noStrike" cap="none" normalizeH="0" baseline="0" dirty="0" smtClean="0">
                          <a:ln>
                            <a:noFill/>
                          </a:ln>
                          <a:solidFill>
                            <a:schemeClr val="tx1"/>
                          </a:solidFill>
                          <a:effectLst/>
                          <a:latin typeface="ＭＳ Ｐゴシック" pitchFamily="50" charset="-128"/>
                          <a:ea typeface="ＭＳ Ｐゴシック" pitchFamily="50" charset="-128"/>
                        </a:rPr>
                        <a:t>22</a:t>
                      </a:r>
                      <a:r>
                        <a:rPr kumimoji="0" lang="ja-JP" altLang="en-US" sz="1100" b="0" i="0" u="none" strike="noStrike" cap="none" normalizeH="0" baseline="0" dirty="0" smtClean="0">
                          <a:ln>
                            <a:noFill/>
                          </a:ln>
                          <a:solidFill>
                            <a:schemeClr val="tx1"/>
                          </a:solidFill>
                          <a:effectLst/>
                          <a:latin typeface="ＭＳ Ｐゴシック" pitchFamily="50" charset="-128"/>
                          <a:ea typeface="ＭＳ Ｐゴシック" pitchFamily="50" charset="-128"/>
                        </a:rPr>
                        <a:t>年度</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CCECFF"/>
                        </a:gs>
                        <a:gs pos="100000">
                          <a:srgbClr val="FFFFFF"/>
                        </a:gs>
                      </a:gsLst>
                      <a:lin ang="5400000" scaled="1"/>
                    </a:gradFill>
                  </a:tcPr>
                </a:tc>
                <a:tc>
                  <a:txBody>
                    <a:bodyPr/>
                    <a:lstStyle/>
                    <a:p>
                      <a:pPr marL="0" marR="0" lvl="0" indent="0" algn="ctr"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ja-JP" altLang="en-US" sz="1100" b="0" i="0" u="none" strike="noStrike" cap="none" normalizeH="0" baseline="0" dirty="0" smtClean="0">
                          <a:ln>
                            <a:noFill/>
                          </a:ln>
                          <a:solidFill>
                            <a:schemeClr val="tx1"/>
                          </a:solidFill>
                          <a:effectLst/>
                          <a:latin typeface="ＭＳ Ｐゴシック" pitchFamily="50" charset="-128"/>
                          <a:ea typeface="ＭＳ Ｐゴシック" pitchFamily="50" charset="-128"/>
                        </a:rPr>
                        <a:t>平成</a:t>
                      </a:r>
                      <a:r>
                        <a:rPr kumimoji="0" lang="en-US" altLang="ja-JP" sz="1100" b="0" i="0" u="none" strike="noStrike" cap="none" normalizeH="0" baseline="0" dirty="0" smtClean="0">
                          <a:ln>
                            <a:noFill/>
                          </a:ln>
                          <a:solidFill>
                            <a:schemeClr val="tx1"/>
                          </a:solidFill>
                          <a:effectLst/>
                          <a:latin typeface="ＭＳ Ｐゴシック" pitchFamily="50" charset="-128"/>
                          <a:ea typeface="ＭＳ Ｐゴシック" pitchFamily="50" charset="-128"/>
                        </a:rPr>
                        <a:t>23</a:t>
                      </a:r>
                      <a:r>
                        <a:rPr kumimoji="0" lang="ja-JP" altLang="en-US" sz="1100" b="0" i="0" u="none" strike="noStrike" cap="none" normalizeH="0" baseline="0" dirty="0" smtClean="0">
                          <a:ln>
                            <a:noFill/>
                          </a:ln>
                          <a:solidFill>
                            <a:schemeClr val="tx1"/>
                          </a:solidFill>
                          <a:effectLst/>
                          <a:latin typeface="ＭＳ Ｐゴシック" pitchFamily="50" charset="-128"/>
                          <a:ea typeface="ＭＳ Ｐゴシック" pitchFamily="50" charset="-128"/>
                        </a:rPr>
                        <a:t>年度</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CCECFF"/>
                        </a:gs>
                        <a:gs pos="100000">
                          <a:srgbClr val="FFFFFF"/>
                        </a:gs>
                      </a:gsLst>
                      <a:lin ang="5400000" scaled="1"/>
                    </a:gradFill>
                  </a:tcPr>
                </a:tc>
                <a:tc>
                  <a:txBody>
                    <a:bodyPr/>
                    <a:lstStyle/>
                    <a:p>
                      <a:pPr marL="0" marR="0" lvl="0" indent="0" algn="ctr"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ja-JP" altLang="en-US" sz="1100" b="0" i="0" u="none" strike="noStrike" cap="none" normalizeH="0" baseline="0" dirty="0" smtClean="0">
                          <a:ln>
                            <a:noFill/>
                          </a:ln>
                          <a:solidFill>
                            <a:schemeClr val="tx1"/>
                          </a:solidFill>
                          <a:effectLst/>
                          <a:latin typeface="ＭＳ Ｐゴシック" pitchFamily="50" charset="-128"/>
                          <a:ea typeface="ＭＳ Ｐゴシック" pitchFamily="50" charset="-128"/>
                        </a:rPr>
                        <a:t>平成</a:t>
                      </a:r>
                      <a:r>
                        <a:rPr kumimoji="0" lang="en-US" altLang="ja-JP" sz="1100" b="0" i="0" u="none" strike="noStrike" cap="none" normalizeH="0" baseline="0" dirty="0" smtClean="0">
                          <a:ln>
                            <a:noFill/>
                          </a:ln>
                          <a:solidFill>
                            <a:schemeClr val="tx1"/>
                          </a:solidFill>
                          <a:effectLst/>
                          <a:latin typeface="ＭＳ Ｐゴシック" pitchFamily="50" charset="-128"/>
                          <a:ea typeface="ＭＳ Ｐゴシック" pitchFamily="50" charset="-128"/>
                        </a:rPr>
                        <a:t>24</a:t>
                      </a:r>
                      <a:r>
                        <a:rPr kumimoji="0" lang="ja-JP" altLang="en-US" sz="1100" b="0" i="0" u="none" strike="noStrike" cap="none" normalizeH="0" baseline="0" dirty="0" smtClean="0">
                          <a:ln>
                            <a:noFill/>
                          </a:ln>
                          <a:solidFill>
                            <a:schemeClr val="tx1"/>
                          </a:solidFill>
                          <a:effectLst/>
                          <a:latin typeface="ＭＳ Ｐゴシック" pitchFamily="50" charset="-128"/>
                          <a:ea typeface="ＭＳ Ｐゴシック" pitchFamily="50" charset="-128"/>
                        </a:rPr>
                        <a:t>年度</a:t>
                      </a: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CCECFF"/>
                        </a:gs>
                        <a:gs pos="100000">
                          <a:srgbClr val="FFFFFF"/>
                        </a:gs>
                      </a:gsLst>
                      <a:lin ang="5400000" scaled="1"/>
                    </a:gradFill>
                  </a:tcPr>
                </a:tc>
              </a:tr>
              <a:tr h="225746">
                <a:tc vMerge="1">
                  <a:txBody>
                    <a:bodyPr/>
                    <a:lstStyle/>
                    <a:p>
                      <a:pPr marL="0" marR="0" lvl="0" indent="0" algn="ctr" defTabSz="914400" rtl="0" eaLnBrk="1" fontAlgn="t" latinLnBrk="0" hangingPunct="1">
                        <a:lnSpc>
                          <a:spcPct val="100000"/>
                        </a:lnSpc>
                        <a:spcBef>
                          <a:spcPct val="0"/>
                        </a:spcBef>
                        <a:spcAft>
                          <a:spcPct val="0"/>
                        </a:spcAft>
                        <a:buClr>
                          <a:schemeClr val="bg2"/>
                        </a:buClr>
                        <a:buSzPct val="75000"/>
                        <a:buFont typeface="Wingdings" pitchFamily="2" charset="2"/>
                        <a:buNone/>
                        <a:tabLst/>
                      </a:pPr>
                      <a:endParaRPr kumimoji="0" lang="ja-JP" altLang="en-US" sz="12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CCECFF"/>
                        </a:gs>
                        <a:gs pos="100000">
                          <a:srgbClr val="FFFFFF"/>
                        </a:gs>
                      </a:gsLst>
                      <a:lin ang="5400000" scaled="1"/>
                    </a:gradFill>
                  </a:tcPr>
                </a:tc>
                <a:tc>
                  <a:txBody>
                    <a:bodyPr/>
                    <a:lstStyle/>
                    <a:p>
                      <a:pPr marL="0" marR="0" lvl="0" indent="0" algn="ctr"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ja-JP" altLang="en-US" sz="1100" b="0" i="0" u="none" strike="noStrike" cap="none" normalizeH="0" baseline="0" dirty="0" smtClean="0">
                          <a:ln>
                            <a:noFill/>
                          </a:ln>
                          <a:solidFill>
                            <a:schemeClr val="tx1"/>
                          </a:solidFill>
                          <a:effectLst/>
                          <a:latin typeface="ＭＳ Ｐゴシック" pitchFamily="50" charset="-128"/>
                          <a:ea typeface="ＭＳ Ｐゴシック" pitchFamily="50" charset="-128"/>
                        </a:rPr>
                        <a:t>第</a:t>
                      </a:r>
                      <a:r>
                        <a:rPr kumimoji="0" lang="en-US" altLang="ja-JP" sz="1100" b="0" i="0" u="none" strike="noStrike" cap="none" normalizeH="0" baseline="0" dirty="0" smtClean="0">
                          <a:ln>
                            <a:noFill/>
                          </a:ln>
                          <a:solidFill>
                            <a:schemeClr val="tx1"/>
                          </a:solidFill>
                          <a:effectLst/>
                          <a:latin typeface="ＭＳ Ｐゴシック" pitchFamily="50" charset="-128"/>
                          <a:ea typeface="ＭＳ Ｐゴシック" pitchFamily="50" charset="-128"/>
                        </a:rPr>
                        <a:t>1</a:t>
                      </a:r>
                      <a:r>
                        <a:rPr kumimoji="0" lang="ja-JP" altLang="en-US" sz="1100" b="0" i="0" u="none" strike="noStrike" cap="none" normalizeH="0" baseline="0" dirty="0" smtClean="0">
                          <a:ln>
                            <a:noFill/>
                          </a:ln>
                          <a:solidFill>
                            <a:schemeClr val="tx1"/>
                          </a:solidFill>
                          <a:effectLst/>
                          <a:latin typeface="ＭＳ Ｐゴシック" pitchFamily="50" charset="-128"/>
                          <a:ea typeface="ＭＳ Ｐゴシック" pitchFamily="50" charset="-128"/>
                        </a:rPr>
                        <a:t>四半期</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CCECFF"/>
                        </a:gs>
                        <a:gs pos="100000">
                          <a:srgbClr val="FFFFFF"/>
                        </a:gs>
                      </a:gsLst>
                      <a:lin ang="5400000" scaled="1"/>
                    </a:gradFill>
                  </a:tcPr>
                </a:tc>
                <a:tc>
                  <a:txBody>
                    <a:bodyPr/>
                    <a:lstStyle/>
                    <a:p>
                      <a:pPr marL="0" marR="0" lvl="0" indent="0" algn="ctr"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ja-JP" altLang="en-US" sz="1100" b="0" i="0" u="none" strike="noStrike" cap="none" normalizeH="0" baseline="0" dirty="0" smtClean="0">
                          <a:ln>
                            <a:noFill/>
                          </a:ln>
                          <a:solidFill>
                            <a:schemeClr val="tx1"/>
                          </a:solidFill>
                          <a:effectLst/>
                          <a:latin typeface="ＭＳ Ｐゴシック" pitchFamily="50" charset="-128"/>
                          <a:ea typeface="ＭＳ Ｐゴシック" pitchFamily="50" charset="-128"/>
                        </a:rPr>
                        <a:t>第</a:t>
                      </a:r>
                      <a:r>
                        <a:rPr kumimoji="0" lang="en-US" altLang="ja-JP" sz="1100" b="0" i="0" u="none" strike="noStrike" cap="none" normalizeH="0" baseline="0" dirty="0" smtClean="0">
                          <a:ln>
                            <a:noFill/>
                          </a:ln>
                          <a:solidFill>
                            <a:schemeClr val="tx1"/>
                          </a:solidFill>
                          <a:effectLst/>
                          <a:latin typeface="ＭＳ Ｐゴシック" pitchFamily="50" charset="-128"/>
                          <a:ea typeface="ＭＳ Ｐゴシック" pitchFamily="50" charset="-128"/>
                        </a:rPr>
                        <a:t>2</a:t>
                      </a:r>
                      <a:r>
                        <a:rPr kumimoji="0" lang="ja-JP" altLang="en-US" sz="1100" b="0" i="0" u="none" strike="noStrike" cap="none" normalizeH="0" baseline="0" dirty="0" smtClean="0">
                          <a:ln>
                            <a:noFill/>
                          </a:ln>
                          <a:solidFill>
                            <a:schemeClr val="tx1"/>
                          </a:solidFill>
                          <a:effectLst/>
                          <a:latin typeface="ＭＳ Ｐゴシック" pitchFamily="50" charset="-128"/>
                          <a:ea typeface="ＭＳ Ｐゴシック" pitchFamily="50" charset="-128"/>
                        </a:rPr>
                        <a:t>四半期</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CCECFF"/>
                        </a:gs>
                        <a:gs pos="100000">
                          <a:srgbClr val="FFFFFF"/>
                        </a:gs>
                      </a:gsLst>
                      <a:lin ang="5400000" scaled="1"/>
                    </a:gradFill>
                  </a:tcPr>
                </a:tc>
                <a:tc>
                  <a:txBody>
                    <a:bodyPr/>
                    <a:lstStyle/>
                    <a:p>
                      <a:pPr marL="0" marR="0" lvl="0" indent="0" algn="ctr"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ja-JP" altLang="en-US" sz="1100" b="0" i="0" u="none" strike="noStrike" cap="none" normalizeH="0" baseline="0" dirty="0" smtClean="0">
                          <a:ln>
                            <a:noFill/>
                          </a:ln>
                          <a:solidFill>
                            <a:schemeClr val="tx1"/>
                          </a:solidFill>
                          <a:effectLst/>
                          <a:latin typeface="ＭＳ Ｐゴシック" pitchFamily="50" charset="-128"/>
                          <a:ea typeface="ＭＳ Ｐゴシック" pitchFamily="50" charset="-128"/>
                        </a:rPr>
                        <a:t>第</a:t>
                      </a:r>
                      <a:r>
                        <a:rPr kumimoji="0" lang="en-US" altLang="ja-JP" sz="1100" b="0" i="0" u="none" strike="noStrike" cap="none" normalizeH="0" baseline="0" dirty="0" smtClean="0">
                          <a:ln>
                            <a:noFill/>
                          </a:ln>
                          <a:solidFill>
                            <a:schemeClr val="tx1"/>
                          </a:solidFill>
                          <a:effectLst/>
                          <a:latin typeface="ＭＳ Ｐゴシック" pitchFamily="50" charset="-128"/>
                          <a:ea typeface="ＭＳ Ｐゴシック" pitchFamily="50" charset="-128"/>
                        </a:rPr>
                        <a:t>3</a:t>
                      </a:r>
                      <a:r>
                        <a:rPr kumimoji="0" lang="ja-JP" altLang="en-US" sz="1100" b="0" i="0" u="none" strike="noStrike" cap="none" normalizeH="0" baseline="0" dirty="0" smtClean="0">
                          <a:ln>
                            <a:noFill/>
                          </a:ln>
                          <a:solidFill>
                            <a:schemeClr val="tx1"/>
                          </a:solidFill>
                          <a:effectLst/>
                          <a:latin typeface="ＭＳ Ｐゴシック" pitchFamily="50" charset="-128"/>
                          <a:ea typeface="ＭＳ Ｐゴシック" pitchFamily="50" charset="-128"/>
                        </a:rPr>
                        <a:t>四半期</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CCECFF"/>
                        </a:gs>
                        <a:gs pos="100000">
                          <a:srgbClr val="FFFFFF"/>
                        </a:gs>
                      </a:gsLst>
                      <a:lin ang="5400000" scaled="1"/>
                    </a:gradFill>
                  </a:tcPr>
                </a:tc>
                <a:tc>
                  <a:txBody>
                    <a:bodyPr/>
                    <a:lstStyle/>
                    <a:p>
                      <a:pPr marL="0" marR="0" lvl="0" indent="0" algn="ctr" defTabSz="914400" rtl="0" eaLnBrk="1" fontAlgn="t" latinLnBrk="0" hangingPunct="1">
                        <a:lnSpc>
                          <a:spcPct val="100000"/>
                        </a:lnSpc>
                        <a:spcBef>
                          <a:spcPct val="0"/>
                        </a:spcBef>
                        <a:spcAft>
                          <a:spcPct val="0"/>
                        </a:spcAft>
                        <a:buClr>
                          <a:schemeClr val="bg2"/>
                        </a:buClr>
                        <a:buSzPct val="75000"/>
                        <a:buFont typeface="Wingdings" pitchFamily="2" charset="2"/>
                        <a:buNone/>
                        <a:tabLst/>
                        <a:defRPr/>
                      </a:pPr>
                      <a:r>
                        <a:rPr kumimoji="0" lang="ja-JP" altLang="en-US" sz="1100" b="0" i="0" u="none" strike="noStrike" cap="none" normalizeH="0" baseline="0" dirty="0" smtClean="0">
                          <a:ln>
                            <a:noFill/>
                          </a:ln>
                          <a:solidFill>
                            <a:schemeClr val="tx1"/>
                          </a:solidFill>
                          <a:effectLst/>
                          <a:latin typeface="ＭＳ Ｐゴシック" pitchFamily="50" charset="-128"/>
                          <a:ea typeface="ＭＳ Ｐゴシック" pitchFamily="50" charset="-128"/>
                        </a:rPr>
                        <a:t>第</a:t>
                      </a:r>
                      <a:r>
                        <a:rPr kumimoji="0" lang="en-US" altLang="ja-JP" sz="1100" b="0" i="0" u="none" strike="noStrike" cap="none" normalizeH="0" baseline="0" dirty="0" smtClean="0">
                          <a:ln>
                            <a:noFill/>
                          </a:ln>
                          <a:solidFill>
                            <a:schemeClr val="tx1"/>
                          </a:solidFill>
                          <a:effectLst/>
                          <a:latin typeface="ＭＳ Ｐゴシック" pitchFamily="50" charset="-128"/>
                          <a:ea typeface="ＭＳ Ｐゴシック" pitchFamily="50" charset="-128"/>
                        </a:rPr>
                        <a:t>4</a:t>
                      </a:r>
                      <a:r>
                        <a:rPr kumimoji="0" lang="ja-JP" altLang="en-US" sz="1100" b="0" i="0" u="none" strike="noStrike" cap="none" normalizeH="0" baseline="0" dirty="0" smtClean="0">
                          <a:ln>
                            <a:noFill/>
                          </a:ln>
                          <a:solidFill>
                            <a:schemeClr val="tx1"/>
                          </a:solidFill>
                          <a:effectLst/>
                          <a:latin typeface="ＭＳ Ｐゴシック" pitchFamily="50" charset="-128"/>
                          <a:ea typeface="ＭＳ Ｐゴシック" pitchFamily="50" charset="-128"/>
                        </a:rPr>
                        <a:t>四半期</a:t>
                      </a:r>
                    </a:p>
                  </a:txBody>
                  <a:tcPr marL="99060" marR="99060"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CCECFF"/>
                        </a:gs>
                        <a:gs pos="100000">
                          <a:srgbClr val="FFFFFF"/>
                        </a:gs>
                      </a:gsLst>
                      <a:lin ang="5400000" scaled="1"/>
                    </a:gradFill>
                  </a:tcPr>
                </a:tc>
                <a:tc>
                  <a:txBody>
                    <a:bodyPr/>
                    <a:lstStyle/>
                    <a:p>
                      <a:pPr marL="0" marR="0" lvl="0" indent="0" algn="ctr" defTabSz="914400" rtl="0" eaLnBrk="1" fontAlgn="t" latinLnBrk="0" hangingPunct="1">
                        <a:lnSpc>
                          <a:spcPct val="100000"/>
                        </a:lnSpc>
                        <a:spcBef>
                          <a:spcPct val="0"/>
                        </a:spcBef>
                        <a:spcAft>
                          <a:spcPct val="0"/>
                        </a:spcAft>
                        <a:buClr>
                          <a:schemeClr val="bg2"/>
                        </a:buClr>
                        <a:buSzPct val="75000"/>
                        <a:buFont typeface="Wingdings" pitchFamily="2" charset="2"/>
                        <a:buNone/>
                        <a:tabLst/>
                      </a:pPr>
                      <a:endParaRPr kumimoji="0" lang="ja-JP" altLang="en-US" sz="11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CCECFF"/>
                        </a:gs>
                        <a:gs pos="100000">
                          <a:srgbClr val="FFFFFF"/>
                        </a:gs>
                      </a:gsLst>
                      <a:lin ang="5400000" scaled="1"/>
                    </a:gradFill>
                  </a:tcPr>
                </a:tc>
                <a:tc>
                  <a:txBody>
                    <a:bodyPr/>
                    <a:lstStyle/>
                    <a:p>
                      <a:pPr marL="0" marR="0" lvl="0" indent="0" algn="ctr" defTabSz="914400" rtl="0" eaLnBrk="1" fontAlgn="t" latinLnBrk="0" hangingPunct="1">
                        <a:lnSpc>
                          <a:spcPct val="100000"/>
                        </a:lnSpc>
                        <a:spcBef>
                          <a:spcPct val="0"/>
                        </a:spcBef>
                        <a:spcAft>
                          <a:spcPct val="0"/>
                        </a:spcAft>
                        <a:buClr>
                          <a:schemeClr val="bg2"/>
                        </a:buClr>
                        <a:buSzPct val="75000"/>
                        <a:buFont typeface="Wingdings" pitchFamily="2" charset="2"/>
                        <a:buNone/>
                        <a:tabLst/>
                      </a:pPr>
                      <a:endParaRPr kumimoji="0" lang="ja-JP" altLang="en-US" sz="11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CCECFF"/>
                        </a:gs>
                        <a:gs pos="100000">
                          <a:srgbClr val="FFFFFF"/>
                        </a:gs>
                      </a:gsLst>
                      <a:lin ang="5400000" scaled="1"/>
                    </a:gradFill>
                  </a:tcPr>
                </a:tc>
                <a:tc>
                  <a:txBody>
                    <a:bodyPr/>
                    <a:lstStyle/>
                    <a:p>
                      <a:pPr marL="0" marR="0" lvl="0" indent="0" algn="ctr" defTabSz="914400" rtl="0" eaLnBrk="1" fontAlgn="t" latinLnBrk="0" hangingPunct="1">
                        <a:lnSpc>
                          <a:spcPct val="100000"/>
                        </a:lnSpc>
                        <a:spcBef>
                          <a:spcPct val="0"/>
                        </a:spcBef>
                        <a:spcAft>
                          <a:spcPct val="0"/>
                        </a:spcAft>
                        <a:buClr>
                          <a:schemeClr val="bg2"/>
                        </a:buClr>
                        <a:buSzPct val="75000"/>
                        <a:buFont typeface="Wingdings" pitchFamily="2" charset="2"/>
                        <a:buNone/>
                        <a:tabLst/>
                      </a:pPr>
                      <a:endParaRPr kumimoji="0" lang="ja-JP" altLang="en-US" sz="11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CCECFF"/>
                        </a:gs>
                        <a:gs pos="100000">
                          <a:srgbClr val="FFFFFF"/>
                        </a:gs>
                      </a:gsLst>
                      <a:lin ang="5400000" scaled="1"/>
                    </a:gradFill>
                  </a:tcPr>
                </a:tc>
              </a:tr>
              <a:tr h="682625">
                <a:tc>
                  <a:txBody>
                    <a:bodyPr/>
                    <a:lstStyle/>
                    <a:p>
                      <a:pPr marL="0" marR="0" lvl="0" indent="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ja-JP" altLang="en-US" sz="1200" b="0" i="0" u="none" strike="noStrike" cap="none" normalizeH="0" baseline="0" dirty="0" smtClean="0">
                          <a:ln>
                            <a:noFill/>
                          </a:ln>
                          <a:solidFill>
                            <a:schemeClr val="tx1"/>
                          </a:solidFill>
                          <a:effectLst/>
                          <a:latin typeface="+mn-ea"/>
                          <a:ea typeface="+mn-ea"/>
                        </a:rPr>
                        <a:t>インターネットサービス</a:t>
                      </a: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FFCCCC"/>
                        </a:gs>
                        <a:gs pos="100000">
                          <a:srgbClr val="FFFFFF"/>
                        </a:gs>
                      </a:gsLst>
                      <a:lin ang="5400000" scaled="1"/>
                    </a:gra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1" lang="ja-JP" altLang="ja-JP" sz="1000" b="1" i="0" u="none" strike="noStrike" cap="none" normalizeH="0" baseline="0" dirty="0" smtClean="0">
                        <a:ln>
                          <a:noFill/>
                        </a:ln>
                        <a:solidFill>
                          <a:schemeClr val="tx1"/>
                        </a:solidFill>
                        <a:effectLst/>
                        <a:latin typeface="Verdana" pitchFamily="34" charset="0"/>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682625">
                <a:tc>
                  <a:txBody>
                    <a:bodyPr/>
                    <a:lstStyle/>
                    <a:p>
                      <a:pPr marL="0" marR="0" lvl="0" indent="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ja-JP" altLang="en-US" sz="1200" b="1" i="0" u="none" strike="noStrike" cap="none" normalizeH="0" baseline="0" dirty="0" smtClean="0">
                          <a:ln>
                            <a:noFill/>
                          </a:ln>
                          <a:solidFill>
                            <a:schemeClr val="tx1"/>
                          </a:solidFill>
                          <a:effectLst/>
                          <a:latin typeface="ＭＳ Ｐゴシック" pitchFamily="50" charset="-128"/>
                          <a:ea typeface="ＭＳ Ｐゴシック" pitchFamily="50" charset="-128"/>
                        </a:rPr>
                        <a:t>世界規模のデジタルアーカイブ、書誌データベースの構築</a:t>
                      </a:r>
                      <a:endParaRPr kumimoji="0" lang="en-US" altLang="ja-JP" sz="1200" b="1" i="0" u="none" strike="noStrike" cap="none" normalizeH="0" baseline="0" dirty="0" smtClean="0">
                        <a:ln>
                          <a:noFill/>
                        </a:ln>
                        <a:solidFill>
                          <a:schemeClr val="tx1"/>
                        </a:solidFill>
                        <a:effectLst/>
                        <a:latin typeface="ＭＳ Ｐゴシック" pitchFamily="50" charset="-128"/>
                        <a:ea typeface="ＭＳ Ｐゴシック" pitchFamily="50" charset="-128"/>
                      </a:endParaRPr>
                    </a:p>
                    <a:p>
                      <a:pPr marL="0" marR="0" lvl="0" indent="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endParaRPr kumimoji="0" lang="ja-JP" altLang="en-US" sz="1200" b="1"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CCCC"/>
                        </a:gs>
                        <a:gs pos="100000">
                          <a:srgbClr val="FFFFFF"/>
                        </a:gs>
                      </a:gsLst>
                      <a:lin ang="5400000" scaled="1"/>
                    </a:gra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1" lang="ja-JP" altLang="ja-JP" sz="1000" b="1" i="0" u="none" strike="noStrike" cap="none" normalizeH="0" baseline="0" dirty="0" smtClean="0">
                        <a:ln>
                          <a:noFill/>
                        </a:ln>
                        <a:solidFill>
                          <a:schemeClr val="tx1"/>
                        </a:solidFill>
                        <a:effectLst/>
                        <a:latin typeface="Verdana" pitchFamily="34" charset="0"/>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93748">
                <a:tc>
                  <a:txBody>
                    <a:bodyPr/>
                    <a:lstStyle/>
                    <a:p>
                      <a:pPr marL="0" marR="0" lvl="0" indent="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ja-JP" altLang="en-US" sz="1200" b="1" i="0" u="none" strike="noStrike" cap="none" normalizeH="0" baseline="0" dirty="0" smtClean="0">
                          <a:ln>
                            <a:noFill/>
                          </a:ln>
                          <a:solidFill>
                            <a:schemeClr val="tx1"/>
                          </a:solidFill>
                          <a:effectLst/>
                          <a:latin typeface="ＭＳ Ｐゴシック" pitchFamily="50" charset="-128"/>
                          <a:ea typeface="ＭＳ Ｐゴシック" pitchFamily="50" charset="-128"/>
                        </a:rPr>
                        <a:t>関係機関と連携によるサービス提供</a:t>
                      </a: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99"/>
                        </a:gs>
                        <a:gs pos="100000">
                          <a:srgbClr val="FFFFFF"/>
                        </a:gs>
                      </a:gsLst>
                      <a:lin ang="5400000" scaled="1"/>
                    </a:gra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smtClean="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1" lang="ja-JP" altLang="ja-JP" sz="1000" b="1" i="0" u="none" strike="noStrike" cap="none" normalizeH="0" baseline="0" dirty="0" smtClean="0">
                        <a:ln>
                          <a:noFill/>
                        </a:ln>
                        <a:solidFill>
                          <a:schemeClr val="tx1"/>
                        </a:solidFill>
                        <a:effectLst/>
                        <a:latin typeface="Verdana" pitchFamily="34" charset="0"/>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942975">
                <a:tc>
                  <a:txBody>
                    <a:bodyPr/>
                    <a:lstStyle/>
                    <a:p>
                      <a:pPr marL="0" marR="0" lvl="0" indent="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ja-JP" altLang="en-US" sz="1200" b="1" i="0" u="none" strike="noStrike" cap="none" normalizeH="0" baseline="0" dirty="0" smtClean="0">
                          <a:ln>
                            <a:noFill/>
                          </a:ln>
                          <a:solidFill>
                            <a:schemeClr val="tx1"/>
                          </a:solidFill>
                          <a:effectLst/>
                          <a:latin typeface="ＭＳ Ｐゴシック" pitchFamily="50" charset="-128"/>
                          <a:ea typeface="ＭＳ Ｐゴシック" pitchFamily="50" charset="-128"/>
                        </a:rPr>
                        <a:t>情報探索サービス</a:t>
                      </a: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FF99"/>
                        </a:gs>
                        <a:gs pos="100000">
                          <a:srgbClr val="FFFFFF"/>
                        </a:gs>
                      </a:gsLst>
                      <a:lin ang="5400000" scaled="1"/>
                    </a:gra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smtClean="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117600">
                <a:tc>
                  <a:txBody>
                    <a:bodyPr/>
                    <a:lstStyle/>
                    <a:p>
                      <a:pPr marL="0" marR="0" lvl="0" indent="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ja-JP" altLang="en-US" sz="1200" b="0" i="0" u="none" strike="noStrike" cap="none" normalizeH="0" baseline="0" dirty="0" smtClean="0">
                          <a:ln>
                            <a:noFill/>
                          </a:ln>
                          <a:solidFill>
                            <a:schemeClr val="tx1"/>
                          </a:solidFill>
                          <a:effectLst/>
                          <a:latin typeface="+mn-ea"/>
                          <a:ea typeface="+mn-ea"/>
                        </a:rPr>
                        <a:t>デジタルアーカイブシステム</a:t>
                      </a:r>
                      <a:endParaRPr kumimoji="0" lang="en-US" altLang="ja-JP" sz="1200" b="0" i="0" u="none" strike="noStrike" cap="none" normalizeH="0" baseline="0" dirty="0" smtClean="0">
                        <a:ln>
                          <a:noFill/>
                        </a:ln>
                        <a:solidFill>
                          <a:schemeClr val="tx1"/>
                        </a:solidFill>
                        <a:effectLst/>
                        <a:latin typeface="+mn-ea"/>
                        <a:ea typeface="+mn-ea"/>
                      </a:endParaRPr>
                    </a:p>
                    <a:p>
                      <a:pPr marL="0" marR="0" lvl="0" indent="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ja-JP" altLang="en-US" sz="1200" b="0" i="0" u="none" strike="noStrike" cap="none" normalizeH="0" baseline="0" dirty="0" smtClean="0">
                          <a:ln>
                            <a:noFill/>
                          </a:ln>
                          <a:solidFill>
                            <a:schemeClr val="tx1"/>
                          </a:solidFill>
                          <a:effectLst/>
                          <a:latin typeface="+mn-ea"/>
                          <a:ea typeface="+mn-ea"/>
                        </a:rPr>
                        <a:t>次期図書館システム</a:t>
                      </a: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CCFFCC"/>
                        </a:gs>
                        <a:gs pos="100000">
                          <a:srgbClr val="FFFFFF"/>
                        </a:gs>
                      </a:gsLst>
                      <a:lin ang="5400000" scaled="1"/>
                    </a:gra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55954">
                <a:tc>
                  <a:txBody>
                    <a:bodyPr/>
                    <a:lstStyle/>
                    <a:p>
                      <a:pPr marL="0" marR="0" lvl="0" indent="0" algn="l" defTabSz="914400" rtl="0" eaLnBrk="1" fontAlgn="t" latinLnBrk="0" hangingPunct="1">
                        <a:lnSpc>
                          <a:spcPct val="100000"/>
                        </a:lnSpc>
                        <a:spcBef>
                          <a:spcPct val="0"/>
                        </a:spcBef>
                        <a:spcAft>
                          <a:spcPct val="0"/>
                        </a:spcAft>
                        <a:buClr>
                          <a:schemeClr val="bg2"/>
                        </a:buClr>
                        <a:buSzPct val="75000"/>
                        <a:buFont typeface="Wingdings" pitchFamily="2" charset="2"/>
                        <a:buNone/>
                        <a:tabLst/>
                      </a:pPr>
                      <a:r>
                        <a:rPr kumimoji="0" lang="ja-JP" altLang="en-US" sz="1200" b="0" i="0" u="none" strike="noStrike" cap="none" normalizeH="0" baseline="0" dirty="0" smtClean="0">
                          <a:ln>
                            <a:noFill/>
                          </a:ln>
                          <a:solidFill>
                            <a:schemeClr val="tx1"/>
                          </a:solidFill>
                          <a:effectLst/>
                          <a:latin typeface="+mn-ea"/>
                          <a:ea typeface="+mn-ea"/>
                        </a:rPr>
                        <a:t>インフラ</a:t>
                      </a:r>
                    </a:p>
                  </a:txBody>
                  <a:tcPr marL="99060" marR="9906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89535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ja-JP" altLang="ja-JP" sz="1400" b="0" i="0" u="none" strike="noStrike" cap="none" normalizeH="0" baseline="0" dirty="0" smtClean="0">
                        <a:ln>
                          <a:noFill/>
                        </a:ln>
                        <a:solidFill>
                          <a:schemeClr val="tx1"/>
                        </a:solidFill>
                        <a:effectLst/>
                        <a:latin typeface="ＭＳ Ｐゴシック" pitchFamily="50" charset="-128"/>
                        <a:ea typeface="ＭＳ Ｐゴシック" pitchFamily="50" charset="-128"/>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71747" name="右矢印 5"/>
          <p:cNvSpPr>
            <a:spLocks noChangeArrowheads="1"/>
          </p:cNvSpPr>
          <p:nvPr/>
        </p:nvSpPr>
        <p:spPr bwMode="auto">
          <a:xfrm>
            <a:off x="1928794" y="2732067"/>
            <a:ext cx="5500726" cy="357188"/>
          </a:xfrm>
          <a:prstGeom prst="rightArrow">
            <a:avLst>
              <a:gd name="adj1" fmla="val 50000"/>
              <a:gd name="adj2" fmla="val 21267"/>
            </a:avLst>
          </a:prstGeom>
          <a:solidFill>
            <a:srgbClr val="FFFFCC"/>
          </a:solidFill>
          <a:ln w="25400" algn="ctr">
            <a:solidFill>
              <a:srgbClr val="89A4A7"/>
            </a:solidFill>
            <a:miter lim="800000"/>
            <a:headEnd/>
            <a:tailEnd/>
          </a:ln>
        </p:spPr>
        <p:txBody>
          <a:bodyPr anchor="ctr"/>
          <a:lstStyle/>
          <a:p>
            <a:r>
              <a:rPr lang="en-US" altLang="ja-JP" sz="1000" b="1" dirty="0">
                <a:latin typeface="ＭＳ Ｐゴシック" pitchFamily="50" charset="-128"/>
                <a:ea typeface="ＭＳ Ｐゴシック" pitchFamily="50" charset="-128"/>
              </a:rPr>
              <a:t>MLA</a:t>
            </a:r>
            <a:r>
              <a:rPr lang="ja-JP" altLang="en-US" sz="1000" b="1" dirty="0">
                <a:latin typeface="ＭＳ Ｐゴシック" pitchFamily="50" charset="-128"/>
                <a:ea typeface="ＭＳ Ｐゴシック" pitchFamily="50" charset="-128"/>
              </a:rPr>
              <a:t>連携の合意（相互運用性等）</a:t>
            </a:r>
          </a:p>
        </p:txBody>
      </p:sp>
      <p:sp>
        <p:nvSpPr>
          <p:cNvPr id="71758" name="右矢印 5"/>
          <p:cNvSpPr>
            <a:spLocks noChangeArrowheads="1"/>
          </p:cNvSpPr>
          <p:nvPr/>
        </p:nvSpPr>
        <p:spPr bwMode="auto">
          <a:xfrm>
            <a:off x="5857884" y="4286256"/>
            <a:ext cx="3000396" cy="357190"/>
          </a:xfrm>
          <a:prstGeom prst="rightArrow">
            <a:avLst>
              <a:gd name="adj1" fmla="val 50000"/>
              <a:gd name="adj2" fmla="val 17583"/>
            </a:avLst>
          </a:prstGeom>
          <a:solidFill>
            <a:schemeClr val="accent1">
              <a:lumMod val="20000"/>
              <a:lumOff val="80000"/>
            </a:schemeClr>
          </a:solidFill>
          <a:ln w="25400" algn="ctr">
            <a:solidFill>
              <a:srgbClr val="89A4A7"/>
            </a:solidFill>
            <a:miter lim="800000"/>
            <a:headEnd/>
            <a:tailEnd/>
          </a:ln>
        </p:spPr>
        <p:txBody>
          <a:bodyPr anchor="ctr"/>
          <a:lstStyle/>
          <a:p>
            <a:r>
              <a:rPr lang="ja-JP" altLang="en-US" sz="1000" b="1" dirty="0" smtClean="0">
                <a:latin typeface="ＭＳ Ｐゴシック" pitchFamily="50" charset="-128"/>
                <a:ea typeface="ＭＳ Ｐゴシック" pitchFamily="50" charset="-128"/>
              </a:rPr>
              <a:t>多角的</a:t>
            </a:r>
            <a:r>
              <a:rPr lang="ja-JP" altLang="en-US" sz="1000" b="1" dirty="0">
                <a:latin typeface="ＭＳ Ｐゴシック" pitchFamily="50" charset="-128"/>
                <a:ea typeface="ＭＳ Ｐゴシック" pitchFamily="50" charset="-128"/>
              </a:rPr>
              <a:t>な利活用に関する研究開発</a:t>
            </a:r>
            <a:r>
              <a:rPr lang="ja-JP" altLang="en-US" sz="1000" b="1" dirty="0" smtClean="0">
                <a:latin typeface="ＭＳ Ｐゴシック" pitchFamily="50" charset="-128"/>
                <a:ea typeface="ＭＳ Ｐゴシック" pitchFamily="50" charset="-128"/>
              </a:rPr>
              <a:t>成果を順次適用</a:t>
            </a:r>
            <a:endParaRPr lang="ja-JP" altLang="en-US" sz="1000" b="1" dirty="0">
              <a:latin typeface="ＭＳ Ｐゴシック" pitchFamily="50" charset="-128"/>
              <a:ea typeface="ＭＳ Ｐゴシック" pitchFamily="50" charset="-128"/>
            </a:endParaRPr>
          </a:p>
        </p:txBody>
      </p:sp>
      <p:sp>
        <p:nvSpPr>
          <p:cNvPr id="71759" name="右矢印 5"/>
          <p:cNvSpPr>
            <a:spLocks noChangeArrowheads="1"/>
          </p:cNvSpPr>
          <p:nvPr/>
        </p:nvSpPr>
        <p:spPr bwMode="auto">
          <a:xfrm>
            <a:off x="10215602" y="3857628"/>
            <a:ext cx="1142976" cy="428628"/>
          </a:xfrm>
          <a:prstGeom prst="rightArrow">
            <a:avLst>
              <a:gd name="adj1" fmla="val 50000"/>
              <a:gd name="adj2" fmla="val 18465"/>
            </a:avLst>
          </a:prstGeom>
          <a:solidFill>
            <a:schemeClr val="accent1">
              <a:lumMod val="20000"/>
              <a:lumOff val="80000"/>
            </a:schemeClr>
          </a:solidFill>
          <a:ln w="25400" algn="ctr">
            <a:solidFill>
              <a:srgbClr val="89A4A7"/>
            </a:solidFill>
            <a:miter lim="800000"/>
            <a:headEnd/>
            <a:tailEnd/>
          </a:ln>
        </p:spPr>
        <p:txBody>
          <a:bodyPr anchor="ctr"/>
          <a:lstStyle/>
          <a:p>
            <a:r>
              <a:rPr lang="en-US" altLang="ja-JP" sz="1000" dirty="0" err="1">
                <a:latin typeface="Arial" charset="0"/>
                <a:ea typeface="ＭＳ Ｐゴシック" pitchFamily="50" charset="-128"/>
              </a:rPr>
              <a:t>SemanticWeb</a:t>
            </a:r>
            <a:r>
              <a:rPr lang="ja-JP" altLang="en-US" sz="1000" dirty="0">
                <a:latin typeface="Arial" charset="0"/>
                <a:ea typeface="ＭＳ Ｐゴシック" pitchFamily="50" charset="-128"/>
              </a:rPr>
              <a:t>サービス、</a:t>
            </a:r>
            <a:r>
              <a:rPr lang="en-US" altLang="ja-JP" sz="1000" dirty="0">
                <a:latin typeface="Arial" charset="0"/>
                <a:ea typeface="ＭＳ Ｐゴシック" pitchFamily="50" charset="-128"/>
              </a:rPr>
              <a:t>Ontology, </a:t>
            </a:r>
            <a:r>
              <a:rPr lang="en-US" altLang="ja-JP" sz="1000" dirty="0" err="1">
                <a:latin typeface="Arial" charset="0"/>
                <a:ea typeface="ＭＳ Ｐゴシック" pitchFamily="50" charset="-128"/>
              </a:rPr>
              <a:t>TopicMap</a:t>
            </a:r>
            <a:r>
              <a:rPr lang="ja-JP" altLang="en-US" sz="1000" dirty="0">
                <a:latin typeface="Arial" charset="0"/>
                <a:ea typeface="ＭＳ Ｐゴシック" pitchFamily="50" charset="-128"/>
              </a:rPr>
              <a:t>等の技術の適用</a:t>
            </a:r>
          </a:p>
        </p:txBody>
      </p:sp>
      <p:sp>
        <p:nvSpPr>
          <p:cNvPr id="71763" name="右矢印 5"/>
          <p:cNvSpPr>
            <a:spLocks noChangeArrowheads="1"/>
          </p:cNvSpPr>
          <p:nvPr/>
        </p:nvSpPr>
        <p:spPr bwMode="auto">
          <a:xfrm>
            <a:off x="1928794" y="2946381"/>
            <a:ext cx="6929486" cy="357188"/>
          </a:xfrm>
          <a:prstGeom prst="rightArrow">
            <a:avLst>
              <a:gd name="adj1" fmla="val 50000"/>
              <a:gd name="adj2" fmla="val 39736"/>
            </a:avLst>
          </a:prstGeom>
          <a:solidFill>
            <a:srgbClr val="FFFFCC"/>
          </a:solidFill>
          <a:ln w="25400" algn="ctr">
            <a:solidFill>
              <a:srgbClr val="89A4A7"/>
            </a:solidFill>
            <a:miter lim="800000"/>
            <a:headEnd/>
            <a:tailEnd/>
          </a:ln>
        </p:spPr>
        <p:txBody>
          <a:bodyPr anchor="ctr"/>
          <a:lstStyle/>
          <a:p>
            <a:r>
              <a:rPr lang="en-US" altLang="ja-JP" sz="1000" b="1" dirty="0">
                <a:latin typeface="ＭＳ Ｐゴシック" pitchFamily="50" charset="-128"/>
                <a:ea typeface="ＭＳ Ｐゴシック" pitchFamily="50" charset="-128"/>
              </a:rPr>
              <a:t>MLA</a:t>
            </a:r>
            <a:r>
              <a:rPr lang="ja-JP" altLang="en-US" sz="1000" b="1" dirty="0">
                <a:latin typeface="ＭＳ Ｐゴシック" pitchFamily="50" charset="-128"/>
                <a:ea typeface="ＭＳ Ｐゴシック" pitchFamily="50" charset="-128"/>
              </a:rPr>
              <a:t>・学術サイト連携</a:t>
            </a:r>
          </a:p>
        </p:txBody>
      </p:sp>
      <p:sp>
        <p:nvSpPr>
          <p:cNvPr id="71764" name="右矢印 5"/>
          <p:cNvSpPr>
            <a:spLocks noChangeArrowheads="1"/>
          </p:cNvSpPr>
          <p:nvPr/>
        </p:nvSpPr>
        <p:spPr bwMode="auto">
          <a:xfrm>
            <a:off x="6929454" y="3143248"/>
            <a:ext cx="1928826" cy="357188"/>
          </a:xfrm>
          <a:prstGeom prst="rightArrow">
            <a:avLst>
              <a:gd name="adj1" fmla="val 50000"/>
              <a:gd name="adj2" fmla="val 39720"/>
            </a:avLst>
          </a:prstGeom>
          <a:solidFill>
            <a:srgbClr val="FFFFCC"/>
          </a:solidFill>
          <a:ln w="25400" algn="ctr">
            <a:solidFill>
              <a:srgbClr val="89A4A7"/>
            </a:solidFill>
            <a:miter lim="800000"/>
            <a:headEnd/>
            <a:tailEnd/>
          </a:ln>
        </p:spPr>
        <p:txBody>
          <a:bodyPr anchor="ctr"/>
          <a:lstStyle/>
          <a:p>
            <a:r>
              <a:rPr lang="ja-JP" altLang="en-US" sz="1000" b="1" dirty="0">
                <a:latin typeface="ＭＳ Ｐゴシック" pitchFamily="50" charset="-128"/>
                <a:ea typeface="ＭＳ Ｐゴシック" pitchFamily="50" charset="-128"/>
              </a:rPr>
              <a:t>商用サイト連携</a:t>
            </a:r>
          </a:p>
        </p:txBody>
      </p:sp>
      <p:sp>
        <p:nvSpPr>
          <p:cNvPr id="71768" name="右矢印 5"/>
          <p:cNvSpPr>
            <a:spLocks noChangeArrowheads="1"/>
          </p:cNvSpPr>
          <p:nvPr/>
        </p:nvSpPr>
        <p:spPr bwMode="auto">
          <a:xfrm>
            <a:off x="4786314" y="4572008"/>
            <a:ext cx="4143404" cy="285752"/>
          </a:xfrm>
          <a:prstGeom prst="rightArrow">
            <a:avLst>
              <a:gd name="adj1" fmla="val 50000"/>
              <a:gd name="adj2" fmla="val 29528"/>
            </a:avLst>
          </a:prstGeom>
          <a:solidFill>
            <a:srgbClr val="CCFFCC"/>
          </a:solidFill>
          <a:ln w="25400" algn="ctr">
            <a:solidFill>
              <a:srgbClr val="89A4A7"/>
            </a:solidFill>
            <a:miter lim="800000"/>
            <a:headEnd/>
            <a:tailEnd/>
          </a:ln>
        </p:spPr>
        <p:txBody>
          <a:bodyPr anchor="ctr"/>
          <a:lstStyle/>
          <a:p>
            <a:r>
              <a:rPr lang="en-US" altLang="ja-JP" sz="1000" dirty="0" smtClean="0">
                <a:latin typeface="+mn-ea"/>
              </a:rPr>
              <a:t>DA</a:t>
            </a:r>
            <a:r>
              <a:rPr lang="ja-JP" altLang="en-US" sz="1000" dirty="0" smtClean="0">
                <a:latin typeface="+mn-ea"/>
              </a:rPr>
              <a:t>システム運用</a:t>
            </a:r>
            <a:endParaRPr lang="ja-JP" altLang="en-US" sz="1000" dirty="0">
              <a:latin typeface="+mn-ea"/>
            </a:endParaRPr>
          </a:p>
        </p:txBody>
      </p:sp>
      <p:sp>
        <p:nvSpPr>
          <p:cNvPr id="71777" name="右矢印 4"/>
          <p:cNvSpPr>
            <a:spLocks noChangeArrowheads="1"/>
          </p:cNvSpPr>
          <p:nvPr/>
        </p:nvSpPr>
        <p:spPr bwMode="auto">
          <a:xfrm>
            <a:off x="6858016" y="1928802"/>
            <a:ext cx="2000264" cy="504825"/>
          </a:xfrm>
          <a:prstGeom prst="rightArrow">
            <a:avLst>
              <a:gd name="adj1" fmla="val 50000"/>
              <a:gd name="adj2" fmla="val 49708"/>
            </a:avLst>
          </a:prstGeom>
          <a:solidFill>
            <a:srgbClr val="FFCCFF"/>
          </a:solidFill>
          <a:ln w="25400" algn="ctr">
            <a:solidFill>
              <a:srgbClr val="89A4A7"/>
            </a:solidFill>
            <a:miter lim="800000"/>
            <a:headEnd/>
            <a:tailEnd/>
          </a:ln>
        </p:spPr>
        <p:txBody>
          <a:bodyPr anchor="ctr"/>
          <a:lstStyle/>
          <a:p>
            <a:r>
              <a:rPr lang="en-US" altLang="ja-JP" sz="1000" b="1" dirty="0" err="1" smtClean="0">
                <a:latin typeface="ＭＳ Ｐゴシック" pitchFamily="50" charset="-128"/>
                <a:ea typeface="ＭＳ Ｐゴシック" pitchFamily="50" charset="-128"/>
              </a:rPr>
              <a:t>WorldDigitalLibrary</a:t>
            </a:r>
            <a:r>
              <a:rPr lang="en-US" altLang="ja-JP" sz="1000" b="1" dirty="0" smtClean="0">
                <a:latin typeface="ＭＳ Ｐゴシック" pitchFamily="50" charset="-128"/>
                <a:ea typeface="ＭＳ Ｐゴシック" pitchFamily="50" charset="-128"/>
              </a:rPr>
              <a:t/>
            </a:r>
            <a:br>
              <a:rPr lang="en-US" altLang="ja-JP" sz="1000" b="1" dirty="0" smtClean="0">
                <a:latin typeface="ＭＳ Ｐゴシック" pitchFamily="50" charset="-128"/>
                <a:ea typeface="ＭＳ Ｐゴシック" pitchFamily="50" charset="-128"/>
              </a:rPr>
            </a:br>
            <a:r>
              <a:rPr lang="ja-JP" altLang="en-US" sz="1000" b="1" dirty="0" smtClean="0">
                <a:latin typeface="ＭＳ Ｐゴシック" pitchFamily="50" charset="-128"/>
                <a:ea typeface="ＭＳ Ｐゴシック" pitchFamily="50" charset="-128"/>
              </a:rPr>
              <a:t>世界</a:t>
            </a:r>
            <a:r>
              <a:rPr lang="ja-JP" altLang="en-US" sz="1000" b="1" dirty="0">
                <a:latin typeface="ＭＳ Ｐゴシック" pitchFamily="50" charset="-128"/>
                <a:ea typeface="ＭＳ Ｐゴシック" pitchFamily="50" charset="-128"/>
              </a:rPr>
              <a:t>規模</a:t>
            </a:r>
            <a:r>
              <a:rPr lang="ja-JP" altLang="en-US" sz="1000" b="1" dirty="0" smtClean="0">
                <a:latin typeface="ＭＳ Ｐゴシック" pitchFamily="50" charset="-128"/>
                <a:ea typeface="ＭＳ Ｐゴシック" pitchFamily="50" charset="-128"/>
              </a:rPr>
              <a:t>のデジタルアーカイブ</a:t>
            </a:r>
            <a:endParaRPr lang="ja-JP" altLang="en-US" sz="1000" b="1" dirty="0">
              <a:latin typeface="ＭＳ Ｐゴシック" pitchFamily="50" charset="-128"/>
              <a:ea typeface="ＭＳ Ｐゴシック" pitchFamily="50" charset="-128"/>
            </a:endParaRPr>
          </a:p>
        </p:txBody>
      </p:sp>
      <p:sp>
        <p:nvSpPr>
          <p:cNvPr id="39" name="右矢印 5"/>
          <p:cNvSpPr>
            <a:spLocks noChangeArrowheads="1"/>
          </p:cNvSpPr>
          <p:nvPr/>
        </p:nvSpPr>
        <p:spPr bwMode="auto">
          <a:xfrm>
            <a:off x="5857884" y="5000636"/>
            <a:ext cx="1071570" cy="357187"/>
          </a:xfrm>
          <a:prstGeom prst="rightArrow">
            <a:avLst>
              <a:gd name="adj1" fmla="val 50000"/>
              <a:gd name="adj2" fmla="val 39736"/>
            </a:avLst>
          </a:prstGeom>
          <a:solidFill>
            <a:srgbClr val="CCCCFF"/>
          </a:solidFill>
          <a:ln w="25400" algn="ctr">
            <a:solidFill>
              <a:srgbClr val="89A4A7"/>
            </a:solidFill>
            <a:miter lim="800000"/>
            <a:headEnd/>
            <a:tailEnd/>
          </a:ln>
        </p:spPr>
        <p:txBody>
          <a:bodyPr anchor="ctr"/>
          <a:lstStyle/>
          <a:p>
            <a:r>
              <a:rPr lang="ja-JP" altLang="en-US" sz="1000" dirty="0" smtClean="0">
                <a:latin typeface="+mn-ea"/>
              </a:rPr>
              <a:t>次期基盤構築</a:t>
            </a:r>
            <a:endParaRPr lang="ja-JP" altLang="en-US" sz="1000" dirty="0">
              <a:latin typeface="+mn-ea"/>
            </a:endParaRPr>
          </a:p>
        </p:txBody>
      </p:sp>
      <p:sp>
        <p:nvSpPr>
          <p:cNvPr id="40" name="右矢印 5"/>
          <p:cNvSpPr>
            <a:spLocks noChangeArrowheads="1"/>
          </p:cNvSpPr>
          <p:nvPr/>
        </p:nvSpPr>
        <p:spPr bwMode="auto">
          <a:xfrm>
            <a:off x="6929454" y="5000636"/>
            <a:ext cx="857256" cy="357187"/>
          </a:xfrm>
          <a:prstGeom prst="rightArrow">
            <a:avLst>
              <a:gd name="adj1" fmla="val 50000"/>
              <a:gd name="adj2" fmla="val 39736"/>
            </a:avLst>
          </a:prstGeom>
          <a:solidFill>
            <a:srgbClr val="CCCCFF"/>
          </a:solidFill>
          <a:ln w="25400" algn="ctr">
            <a:solidFill>
              <a:srgbClr val="89A4A7"/>
            </a:solidFill>
            <a:miter lim="800000"/>
            <a:headEnd/>
            <a:tailEnd/>
          </a:ln>
        </p:spPr>
        <p:txBody>
          <a:bodyPr anchor="ctr"/>
          <a:lstStyle/>
          <a:p>
            <a:r>
              <a:rPr lang="ja-JP" altLang="en-US" sz="1000" dirty="0" smtClean="0">
                <a:latin typeface="+mn-ea"/>
              </a:rPr>
              <a:t>移行作業</a:t>
            </a:r>
            <a:endParaRPr lang="ja-JP" altLang="en-US" sz="1000" dirty="0">
              <a:latin typeface="+mn-ea"/>
            </a:endParaRPr>
          </a:p>
        </p:txBody>
      </p:sp>
      <p:sp>
        <p:nvSpPr>
          <p:cNvPr id="42" name="右矢印 5"/>
          <p:cNvSpPr>
            <a:spLocks noChangeArrowheads="1"/>
          </p:cNvSpPr>
          <p:nvPr/>
        </p:nvSpPr>
        <p:spPr bwMode="auto">
          <a:xfrm>
            <a:off x="3643306" y="5286388"/>
            <a:ext cx="2143140" cy="339743"/>
          </a:xfrm>
          <a:prstGeom prst="rightArrow">
            <a:avLst>
              <a:gd name="adj1" fmla="val 50000"/>
              <a:gd name="adj2" fmla="val 39736"/>
            </a:avLst>
          </a:prstGeom>
          <a:solidFill>
            <a:srgbClr val="CCCCFF"/>
          </a:solidFill>
          <a:ln w="25400" algn="ctr">
            <a:solidFill>
              <a:srgbClr val="89A4A7"/>
            </a:solidFill>
            <a:miter lim="800000"/>
            <a:headEnd/>
            <a:tailEnd/>
          </a:ln>
        </p:spPr>
        <p:txBody>
          <a:bodyPr anchor="ctr"/>
          <a:lstStyle/>
          <a:p>
            <a:r>
              <a:rPr lang="en-US" altLang="ja-JP" b="0" dirty="0" smtClean="0">
                <a:latin typeface="+mn-ea"/>
              </a:rPr>
              <a:t>RFC</a:t>
            </a:r>
            <a:r>
              <a:rPr lang="ja-JP" altLang="en-US" b="0" dirty="0" smtClean="0">
                <a:latin typeface="+mn-ea"/>
              </a:rPr>
              <a:t>・入札</a:t>
            </a:r>
            <a:endParaRPr lang="ja-JP" altLang="en-US" sz="1000" b="0" dirty="0">
              <a:latin typeface="+mn-ea"/>
            </a:endParaRPr>
          </a:p>
        </p:txBody>
      </p:sp>
      <p:sp>
        <p:nvSpPr>
          <p:cNvPr id="43" name="右矢印 5"/>
          <p:cNvSpPr>
            <a:spLocks noChangeArrowheads="1"/>
          </p:cNvSpPr>
          <p:nvPr/>
        </p:nvSpPr>
        <p:spPr bwMode="auto">
          <a:xfrm>
            <a:off x="5857884" y="5357826"/>
            <a:ext cx="1071570" cy="357187"/>
          </a:xfrm>
          <a:prstGeom prst="rightArrow">
            <a:avLst>
              <a:gd name="adj1" fmla="val 50000"/>
              <a:gd name="adj2" fmla="val 39736"/>
            </a:avLst>
          </a:prstGeom>
          <a:solidFill>
            <a:srgbClr val="CCCCFF"/>
          </a:solidFill>
          <a:ln w="25400" algn="ctr">
            <a:solidFill>
              <a:srgbClr val="89A4A7"/>
            </a:solidFill>
            <a:miter lim="800000"/>
            <a:headEnd/>
            <a:tailEnd/>
          </a:ln>
        </p:spPr>
        <p:txBody>
          <a:bodyPr anchor="ctr"/>
          <a:lstStyle/>
          <a:p>
            <a:r>
              <a:rPr lang="ja-JP" altLang="en-US" sz="1000" b="0" dirty="0" smtClean="0">
                <a:latin typeface="+mn-ea"/>
              </a:rPr>
              <a:t>インフラ調達</a:t>
            </a:r>
            <a:endParaRPr lang="ja-JP" altLang="en-US" sz="1000" b="0" dirty="0">
              <a:latin typeface="+mn-ea"/>
            </a:endParaRPr>
          </a:p>
        </p:txBody>
      </p:sp>
      <p:sp>
        <p:nvSpPr>
          <p:cNvPr id="44" name="右矢印 5"/>
          <p:cNvSpPr>
            <a:spLocks noChangeArrowheads="1"/>
          </p:cNvSpPr>
          <p:nvPr/>
        </p:nvSpPr>
        <p:spPr bwMode="auto">
          <a:xfrm>
            <a:off x="7858148" y="5072074"/>
            <a:ext cx="1143008" cy="214314"/>
          </a:xfrm>
          <a:prstGeom prst="flowChartProcess">
            <a:avLst/>
          </a:prstGeom>
          <a:solidFill>
            <a:srgbClr val="CCCCFF"/>
          </a:solidFill>
          <a:ln w="25400" algn="ctr">
            <a:solidFill>
              <a:srgbClr val="FF0000"/>
            </a:solidFill>
            <a:miter lim="800000"/>
            <a:headEnd/>
            <a:tailEnd/>
          </a:ln>
          <a:effectLst>
            <a:glow rad="228600">
              <a:schemeClr val="accent6">
                <a:satMod val="175000"/>
                <a:alpha val="40000"/>
              </a:schemeClr>
            </a:glow>
          </a:effectLst>
        </p:spPr>
        <p:txBody>
          <a:bodyPr anchor="ctr"/>
          <a:lstStyle/>
          <a:p>
            <a:r>
              <a:rPr lang="ja-JP" altLang="en-US" sz="800" dirty="0" smtClean="0">
                <a:solidFill>
                  <a:srgbClr val="C00000"/>
                </a:solidFill>
                <a:latin typeface="+mn-ea"/>
              </a:rPr>
              <a:t>次期図書館システム</a:t>
            </a:r>
            <a:endParaRPr lang="ja-JP" altLang="en-US" sz="800" dirty="0">
              <a:solidFill>
                <a:srgbClr val="C00000"/>
              </a:solidFill>
              <a:latin typeface="+mn-ea"/>
            </a:endParaRPr>
          </a:p>
        </p:txBody>
      </p:sp>
      <p:sp>
        <p:nvSpPr>
          <p:cNvPr id="45" name="右矢印 5"/>
          <p:cNvSpPr>
            <a:spLocks noChangeArrowheads="1"/>
          </p:cNvSpPr>
          <p:nvPr/>
        </p:nvSpPr>
        <p:spPr bwMode="auto">
          <a:xfrm>
            <a:off x="1857356" y="4660893"/>
            <a:ext cx="2928958" cy="339743"/>
          </a:xfrm>
          <a:prstGeom prst="rightArrow">
            <a:avLst>
              <a:gd name="adj1" fmla="val 50000"/>
              <a:gd name="adj2" fmla="val 29528"/>
            </a:avLst>
          </a:prstGeom>
          <a:solidFill>
            <a:srgbClr val="CCFFCC"/>
          </a:solidFill>
          <a:ln w="25400" algn="ctr">
            <a:solidFill>
              <a:srgbClr val="89A4A7"/>
            </a:solidFill>
            <a:miter lim="800000"/>
            <a:headEnd/>
            <a:tailEnd/>
          </a:ln>
        </p:spPr>
        <p:txBody>
          <a:bodyPr anchor="ctr"/>
          <a:lstStyle/>
          <a:p>
            <a:r>
              <a:rPr lang="ja-JP" altLang="en-US" sz="1000" dirty="0" smtClean="0">
                <a:latin typeface="+mn-ea"/>
              </a:rPr>
              <a:t>構築・運用準備</a:t>
            </a:r>
            <a:endParaRPr lang="ja-JP" altLang="en-US" sz="1000" dirty="0">
              <a:latin typeface="+mn-ea"/>
            </a:endParaRPr>
          </a:p>
        </p:txBody>
      </p:sp>
      <p:sp>
        <p:nvSpPr>
          <p:cNvPr id="48" name="右矢印 5"/>
          <p:cNvSpPr>
            <a:spLocks noChangeArrowheads="1"/>
          </p:cNvSpPr>
          <p:nvPr/>
        </p:nvSpPr>
        <p:spPr bwMode="auto">
          <a:xfrm>
            <a:off x="10001288" y="6000768"/>
            <a:ext cx="3071834" cy="571504"/>
          </a:xfrm>
          <a:prstGeom prst="rightArrow">
            <a:avLst>
              <a:gd name="adj1" fmla="val 50000"/>
              <a:gd name="adj2" fmla="val 39736"/>
            </a:avLst>
          </a:prstGeom>
          <a:solidFill>
            <a:srgbClr val="FFFFCC"/>
          </a:solidFill>
          <a:ln w="25400" algn="ctr">
            <a:solidFill>
              <a:srgbClr val="89A4A7"/>
            </a:solidFill>
            <a:miter lim="800000"/>
            <a:headEnd/>
            <a:tailEnd/>
          </a:ln>
        </p:spPr>
        <p:txBody>
          <a:bodyPr anchor="ctr"/>
          <a:lstStyle/>
          <a:p>
            <a:r>
              <a:rPr lang="ja-JP" altLang="en-US" sz="1000" dirty="0" smtClean="0">
                <a:latin typeface="Arial" charset="0"/>
                <a:ea typeface="ＭＳ Ｐゴシック" pitchFamily="50" charset="-128"/>
              </a:rPr>
              <a:t>紙とデジタルの業務システムは一体？</a:t>
            </a:r>
            <a:endParaRPr lang="en-US" altLang="ja-JP" sz="1000" dirty="0" smtClean="0">
              <a:latin typeface="Arial" charset="0"/>
              <a:ea typeface="ＭＳ Ｐゴシック" pitchFamily="50" charset="-128"/>
            </a:endParaRPr>
          </a:p>
        </p:txBody>
      </p:sp>
      <p:sp>
        <p:nvSpPr>
          <p:cNvPr id="52" name="右矢印 5"/>
          <p:cNvSpPr>
            <a:spLocks noChangeArrowheads="1"/>
          </p:cNvSpPr>
          <p:nvPr/>
        </p:nvSpPr>
        <p:spPr bwMode="auto">
          <a:xfrm>
            <a:off x="9929850" y="5000636"/>
            <a:ext cx="2071702" cy="360363"/>
          </a:xfrm>
          <a:prstGeom prst="rightArrow">
            <a:avLst>
              <a:gd name="adj1" fmla="val 50000"/>
              <a:gd name="adj2" fmla="val 29528"/>
            </a:avLst>
          </a:prstGeom>
          <a:solidFill>
            <a:srgbClr val="CCFFCC"/>
          </a:solidFill>
          <a:ln w="25400" algn="ctr">
            <a:solidFill>
              <a:srgbClr val="89A4A7"/>
            </a:solidFill>
            <a:miter lim="800000"/>
            <a:headEnd/>
            <a:tailEnd/>
          </a:ln>
        </p:spPr>
        <p:txBody>
          <a:bodyPr anchor="ctr"/>
          <a:lstStyle/>
          <a:p>
            <a:r>
              <a:rPr lang="ja-JP" altLang="en-US" sz="1000" dirty="0" smtClean="0">
                <a:latin typeface="Arial" charset="0"/>
                <a:ea typeface="ＭＳ Ｐゴシック" pitchFamily="50" charset="-128"/>
              </a:rPr>
              <a:t>次期</a:t>
            </a:r>
            <a:r>
              <a:rPr lang="en-US" altLang="ja-JP" sz="1000" dirty="0" smtClean="0">
                <a:latin typeface="Arial" charset="0"/>
                <a:ea typeface="ＭＳ Ｐゴシック" pitchFamily="50" charset="-128"/>
              </a:rPr>
              <a:t>DA</a:t>
            </a:r>
            <a:r>
              <a:rPr lang="ja-JP" altLang="en-US" sz="1000" dirty="0" smtClean="0">
                <a:latin typeface="Arial" charset="0"/>
                <a:ea typeface="ＭＳ Ｐゴシック" pitchFamily="50" charset="-128"/>
              </a:rPr>
              <a:t>システム運用</a:t>
            </a:r>
            <a:endParaRPr lang="ja-JP" altLang="en-US" sz="1000" dirty="0">
              <a:latin typeface="Arial" charset="0"/>
              <a:ea typeface="ＭＳ Ｐゴシック" pitchFamily="50" charset="-128"/>
            </a:endParaRPr>
          </a:p>
        </p:txBody>
      </p:sp>
      <p:sp>
        <p:nvSpPr>
          <p:cNvPr id="53" name="右矢印 4"/>
          <p:cNvSpPr>
            <a:spLocks noChangeArrowheads="1"/>
          </p:cNvSpPr>
          <p:nvPr/>
        </p:nvSpPr>
        <p:spPr bwMode="auto">
          <a:xfrm>
            <a:off x="5929322" y="2232001"/>
            <a:ext cx="2928958" cy="554057"/>
          </a:xfrm>
          <a:prstGeom prst="rightArrow">
            <a:avLst>
              <a:gd name="adj1" fmla="val 50000"/>
              <a:gd name="adj2" fmla="val 49708"/>
            </a:avLst>
          </a:prstGeom>
          <a:solidFill>
            <a:srgbClr val="FFCCFF"/>
          </a:solidFill>
          <a:ln w="25400" algn="ctr">
            <a:solidFill>
              <a:srgbClr val="89A4A7"/>
            </a:solidFill>
            <a:miter lim="800000"/>
            <a:headEnd/>
            <a:tailEnd/>
          </a:ln>
        </p:spPr>
        <p:txBody>
          <a:bodyPr anchor="ctr"/>
          <a:lstStyle/>
          <a:p>
            <a:r>
              <a:rPr lang="en-US" altLang="ja-JP" sz="1000" b="1" dirty="0" err="1" smtClean="0">
                <a:latin typeface="ＭＳ Ｐゴシック" pitchFamily="50" charset="-128"/>
                <a:ea typeface="ＭＳ Ｐゴシック" pitchFamily="50" charset="-128"/>
              </a:rPr>
              <a:t>WorldCat</a:t>
            </a:r>
            <a:r>
              <a:rPr lang="en-US" altLang="ja-JP" sz="1000" b="1" dirty="0" smtClean="0">
                <a:latin typeface="ＭＳ Ｐゴシック" pitchFamily="50" charset="-128"/>
                <a:ea typeface="ＭＳ Ｐゴシック" pitchFamily="50" charset="-128"/>
              </a:rPr>
              <a:t/>
            </a:r>
            <a:br>
              <a:rPr lang="en-US" altLang="ja-JP" sz="1000" b="1" dirty="0" smtClean="0">
                <a:latin typeface="ＭＳ Ｐゴシック" pitchFamily="50" charset="-128"/>
                <a:ea typeface="ＭＳ Ｐゴシック" pitchFamily="50" charset="-128"/>
              </a:rPr>
            </a:br>
            <a:r>
              <a:rPr lang="ja-JP" altLang="en-US" sz="1000" b="1" dirty="0" smtClean="0">
                <a:latin typeface="ＭＳ Ｐゴシック" pitchFamily="50" charset="-128"/>
                <a:ea typeface="ＭＳ Ｐゴシック" pitchFamily="50" charset="-128"/>
              </a:rPr>
              <a:t>世界</a:t>
            </a:r>
            <a:r>
              <a:rPr lang="ja-JP" altLang="en-US" sz="1000" b="1" dirty="0">
                <a:latin typeface="ＭＳ Ｐゴシック" pitchFamily="50" charset="-128"/>
                <a:ea typeface="ＭＳ Ｐゴシック" pitchFamily="50" charset="-128"/>
              </a:rPr>
              <a:t>規模</a:t>
            </a:r>
            <a:r>
              <a:rPr lang="ja-JP" altLang="en-US" sz="1000" b="1" dirty="0" smtClean="0">
                <a:latin typeface="ＭＳ Ｐゴシック" pitchFamily="50" charset="-128"/>
                <a:ea typeface="ＭＳ Ｐゴシック" pitchFamily="50" charset="-128"/>
              </a:rPr>
              <a:t>の書誌データベースへの書誌情報提供</a:t>
            </a:r>
            <a:endParaRPr lang="ja-JP" altLang="en-US" sz="1000" b="1" dirty="0">
              <a:latin typeface="ＭＳ Ｐゴシック" pitchFamily="50" charset="-128"/>
              <a:ea typeface="ＭＳ Ｐゴシック" pitchFamily="50" charset="-128"/>
            </a:endParaRPr>
          </a:p>
        </p:txBody>
      </p:sp>
      <p:sp>
        <p:nvSpPr>
          <p:cNvPr id="58" name="AutoShape 87"/>
          <p:cNvSpPr>
            <a:spLocks noChangeArrowheads="1"/>
          </p:cNvSpPr>
          <p:nvPr/>
        </p:nvSpPr>
        <p:spPr bwMode="auto">
          <a:xfrm>
            <a:off x="1857356" y="1428736"/>
            <a:ext cx="6858048" cy="428628"/>
          </a:xfrm>
          <a:custGeom>
            <a:avLst/>
            <a:gdLst>
              <a:gd name="connsiteX0" fmla="*/ 0 w 3857651"/>
              <a:gd name="connsiteY0" fmla="*/ 298450 h 298450"/>
              <a:gd name="connsiteX1" fmla="*/ 0 w 3857651"/>
              <a:gd name="connsiteY1" fmla="*/ 0 h 298450"/>
              <a:gd name="connsiteX2" fmla="*/ 3857651 w 3857651"/>
              <a:gd name="connsiteY2" fmla="*/ 298450 h 298450"/>
              <a:gd name="connsiteX3" fmla="*/ 0 w 3857651"/>
              <a:gd name="connsiteY3" fmla="*/ 298450 h 298450"/>
              <a:gd name="connsiteX0" fmla="*/ 0 w 3857651"/>
              <a:gd name="connsiteY0" fmla="*/ 298451 h 298451"/>
              <a:gd name="connsiteX1" fmla="*/ 0 w 3857651"/>
              <a:gd name="connsiteY1" fmla="*/ 1 h 298451"/>
              <a:gd name="connsiteX2" fmla="*/ 19 w 3857651"/>
              <a:gd name="connsiteY2" fmla="*/ 0 h 298451"/>
              <a:gd name="connsiteX3" fmla="*/ 3857651 w 3857651"/>
              <a:gd name="connsiteY3" fmla="*/ 298451 h 298451"/>
              <a:gd name="connsiteX4" fmla="*/ 0 w 3857651"/>
              <a:gd name="connsiteY4" fmla="*/ 298451 h 298451"/>
              <a:gd name="connsiteX0" fmla="*/ 0 w 3857651"/>
              <a:gd name="connsiteY0" fmla="*/ 298451 h 298451"/>
              <a:gd name="connsiteX1" fmla="*/ 0 w 3857651"/>
              <a:gd name="connsiteY1" fmla="*/ 1 h 298451"/>
              <a:gd name="connsiteX2" fmla="*/ 19 w 3857651"/>
              <a:gd name="connsiteY2" fmla="*/ 0 h 298451"/>
              <a:gd name="connsiteX3" fmla="*/ 3857651 w 3857651"/>
              <a:gd name="connsiteY3" fmla="*/ 12675 h 298451"/>
              <a:gd name="connsiteX4" fmla="*/ 0 w 3857651"/>
              <a:gd name="connsiteY4" fmla="*/ 298451 h 298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51" h="298451">
                <a:moveTo>
                  <a:pt x="0" y="298451"/>
                </a:moveTo>
                <a:lnTo>
                  <a:pt x="0" y="1"/>
                </a:lnTo>
                <a:cubicBezTo>
                  <a:pt x="6" y="1"/>
                  <a:pt x="13" y="0"/>
                  <a:pt x="19" y="0"/>
                </a:cubicBezTo>
                <a:lnTo>
                  <a:pt x="3857651" y="12675"/>
                </a:lnTo>
                <a:lnTo>
                  <a:pt x="0" y="298451"/>
                </a:lnTo>
                <a:close/>
              </a:path>
            </a:pathLst>
          </a:custGeom>
          <a:solidFill>
            <a:srgbClr val="FFFFCC"/>
          </a:solidFill>
          <a:ln w="38100" algn="ctr">
            <a:solidFill>
              <a:srgbClr val="CCCCFF"/>
            </a:solidFill>
            <a:miter lim="800000"/>
            <a:headEnd/>
            <a:tailEnd/>
          </a:ln>
        </p:spPr>
        <p:txBody>
          <a:bodyPr vert="horz" wrap="none" anchor="ctr"/>
          <a:lstStyle/>
          <a:p>
            <a:pPr algn="l"/>
            <a:r>
              <a:rPr lang="en-US" altLang="ja-JP" sz="1000" dirty="0" smtClean="0">
                <a:latin typeface="+mn-ea"/>
              </a:rPr>
              <a:t>Web2.0</a:t>
            </a:r>
          </a:p>
          <a:p>
            <a:pPr algn="l"/>
            <a:r>
              <a:rPr lang="ja-JP" altLang="en-US" sz="1000" dirty="0" smtClean="0">
                <a:latin typeface="+mn-ea"/>
              </a:rPr>
              <a:t>インターネット</a:t>
            </a:r>
            <a:r>
              <a:rPr lang="ja-JP" altLang="en-US" sz="1000" dirty="0">
                <a:latin typeface="+mn-ea"/>
              </a:rPr>
              <a:t>上</a:t>
            </a:r>
            <a:r>
              <a:rPr lang="ja-JP" altLang="en-US" sz="1000" dirty="0" smtClean="0">
                <a:latin typeface="+mn-ea"/>
              </a:rPr>
              <a:t>のサービスが連携</a:t>
            </a:r>
            <a:endParaRPr lang="ja-JP" altLang="en-US" sz="1000" dirty="0">
              <a:latin typeface="+mn-ea"/>
            </a:endParaRPr>
          </a:p>
        </p:txBody>
      </p:sp>
      <p:sp>
        <p:nvSpPr>
          <p:cNvPr id="59" name="右矢印 5"/>
          <p:cNvSpPr>
            <a:spLocks noChangeArrowheads="1"/>
          </p:cNvSpPr>
          <p:nvPr/>
        </p:nvSpPr>
        <p:spPr bwMode="auto">
          <a:xfrm>
            <a:off x="9644098" y="5357826"/>
            <a:ext cx="1928826" cy="428625"/>
          </a:xfrm>
          <a:prstGeom prst="rightArrow">
            <a:avLst>
              <a:gd name="adj1" fmla="val 50000"/>
              <a:gd name="adj2" fmla="val 39736"/>
            </a:avLst>
          </a:prstGeom>
          <a:solidFill>
            <a:srgbClr val="CCCCFF"/>
          </a:solidFill>
          <a:ln w="25400" algn="ctr">
            <a:solidFill>
              <a:srgbClr val="89A4A7"/>
            </a:solidFill>
            <a:miter lim="800000"/>
            <a:headEnd/>
            <a:tailEnd/>
          </a:ln>
        </p:spPr>
        <p:txBody>
          <a:bodyPr anchor="ctr"/>
          <a:lstStyle/>
          <a:p>
            <a:r>
              <a:rPr lang="ja-JP" altLang="en-US" sz="1000" dirty="0" smtClean="0">
                <a:latin typeface="Arial" charset="0"/>
                <a:ea typeface="ＭＳ Ｐゴシック" pitchFamily="50" charset="-128"/>
              </a:rPr>
              <a:t>次々期基盤システム</a:t>
            </a:r>
            <a:endParaRPr lang="ja-JP" altLang="en-US" sz="1000" dirty="0">
              <a:latin typeface="Arial" charset="0"/>
              <a:ea typeface="ＭＳ Ｐゴシック" pitchFamily="50" charset="-128"/>
            </a:endParaRPr>
          </a:p>
        </p:txBody>
      </p:sp>
      <p:sp>
        <p:nvSpPr>
          <p:cNvPr id="60" name="AutoShape 87"/>
          <p:cNvSpPr>
            <a:spLocks noChangeArrowheads="1"/>
          </p:cNvSpPr>
          <p:nvPr/>
        </p:nvSpPr>
        <p:spPr bwMode="auto">
          <a:xfrm>
            <a:off x="3786182" y="3357562"/>
            <a:ext cx="6072230" cy="268305"/>
          </a:xfrm>
          <a:prstGeom prst="rtTriangle">
            <a:avLst/>
          </a:prstGeom>
          <a:solidFill>
            <a:srgbClr val="FFFFCC"/>
          </a:solidFill>
          <a:ln w="38100" algn="ctr">
            <a:solidFill>
              <a:srgbClr val="CCCCFF"/>
            </a:solidFill>
            <a:miter lim="800000"/>
            <a:headEnd/>
            <a:tailEnd/>
          </a:ln>
        </p:spPr>
        <p:txBody>
          <a:bodyPr wrap="none" anchor="ctr"/>
          <a:lstStyle/>
          <a:p>
            <a:r>
              <a:rPr lang="ja-JP" altLang="en-US" sz="1000" b="1" dirty="0" smtClean="0">
                <a:latin typeface="ＭＳ Ｐゴシック" pitchFamily="50" charset="-128"/>
                <a:ea typeface="ＭＳ Ｐゴシック" pitchFamily="50" charset="-128"/>
              </a:rPr>
              <a:t>公共図書館等の</a:t>
            </a:r>
            <a:r>
              <a:rPr lang="en-US" altLang="ja-JP" sz="1000" b="1" dirty="0">
                <a:latin typeface="ＭＳ Ｐゴシック" pitchFamily="50" charset="-128"/>
                <a:ea typeface="ＭＳ Ｐゴシック" pitchFamily="50" charset="-128"/>
              </a:rPr>
              <a:t>DA</a:t>
            </a:r>
            <a:r>
              <a:rPr lang="ja-JP" altLang="en-US" sz="1000" b="1" dirty="0">
                <a:latin typeface="ＭＳ Ｐゴシック" pitchFamily="50" charset="-128"/>
                <a:ea typeface="ＭＳ Ｐゴシック" pitchFamily="50" charset="-128"/>
              </a:rPr>
              <a:t>構築支援・デジタル化支援</a:t>
            </a:r>
          </a:p>
        </p:txBody>
      </p:sp>
      <p:sp>
        <p:nvSpPr>
          <p:cNvPr id="63" name="右矢印 5"/>
          <p:cNvSpPr>
            <a:spLocks noChangeArrowheads="1"/>
          </p:cNvSpPr>
          <p:nvPr/>
        </p:nvSpPr>
        <p:spPr bwMode="auto">
          <a:xfrm>
            <a:off x="9786974" y="6491286"/>
            <a:ext cx="3071834" cy="366714"/>
          </a:xfrm>
          <a:prstGeom prst="rightArrow">
            <a:avLst>
              <a:gd name="adj1" fmla="val 50000"/>
              <a:gd name="adj2" fmla="val 39736"/>
            </a:avLst>
          </a:prstGeom>
          <a:solidFill>
            <a:srgbClr val="FFFFCC"/>
          </a:solidFill>
          <a:ln w="25400" algn="ctr">
            <a:solidFill>
              <a:srgbClr val="89A4A7"/>
            </a:solidFill>
            <a:miter lim="800000"/>
            <a:headEnd/>
            <a:tailEnd/>
          </a:ln>
        </p:spPr>
        <p:txBody>
          <a:bodyPr anchor="ctr"/>
          <a:lstStyle/>
          <a:p>
            <a:r>
              <a:rPr lang="ja-JP" altLang="en-US" sz="1000" dirty="0" smtClean="0">
                <a:latin typeface="Arial" charset="0"/>
                <a:ea typeface="ＭＳ Ｐゴシック" pitchFamily="50" charset="-128"/>
              </a:rPr>
              <a:t>開発は、東京に統合？</a:t>
            </a:r>
            <a:endParaRPr lang="ja-JP" altLang="en-US" sz="1000" dirty="0">
              <a:latin typeface="Arial" charset="0"/>
              <a:ea typeface="ＭＳ Ｐゴシック" pitchFamily="50" charset="-128"/>
            </a:endParaRPr>
          </a:p>
        </p:txBody>
      </p:sp>
      <p:sp>
        <p:nvSpPr>
          <p:cNvPr id="64" name="右矢印 5"/>
          <p:cNvSpPr>
            <a:spLocks noChangeArrowheads="1"/>
          </p:cNvSpPr>
          <p:nvPr/>
        </p:nvSpPr>
        <p:spPr bwMode="auto">
          <a:xfrm>
            <a:off x="5857884" y="4714885"/>
            <a:ext cx="2071702" cy="357190"/>
          </a:xfrm>
          <a:prstGeom prst="rightArrow">
            <a:avLst>
              <a:gd name="adj1" fmla="val 50000"/>
              <a:gd name="adj2" fmla="val 29528"/>
            </a:avLst>
          </a:prstGeom>
          <a:solidFill>
            <a:srgbClr val="CCFFCC"/>
          </a:solidFill>
          <a:ln w="25400" algn="ctr">
            <a:solidFill>
              <a:srgbClr val="89A4A7"/>
            </a:solidFill>
            <a:miter lim="800000"/>
            <a:headEnd/>
            <a:tailEnd/>
          </a:ln>
        </p:spPr>
        <p:txBody>
          <a:bodyPr anchor="ctr"/>
          <a:lstStyle/>
          <a:p>
            <a:r>
              <a:rPr lang="en-US" altLang="ja-JP" sz="1000" dirty="0" smtClean="0">
                <a:latin typeface="+mn-ea"/>
              </a:rPr>
              <a:t>DA</a:t>
            </a:r>
            <a:r>
              <a:rPr lang="ja-JP" altLang="en-US" sz="1000" dirty="0" smtClean="0">
                <a:latin typeface="+mn-ea"/>
              </a:rPr>
              <a:t>システム機能強化</a:t>
            </a:r>
            <a:endParaRPr lang="ja-JP" altLang="en-US" sz="1000" dirty="0">
              <a:latin typeface="+mn-ea"/>
            </a:endParaRPr>
          </a:p>
        </p:txBody>
      </p:sp>
      <p:sp>
        <p:nvSpPr>
          <p:cNvPr id="65" name="右矢印 5"/>
          <p:cNvSpPr>
            <a:spLocks noChangeArrowheads="1"/>
          </p:cNvSpPr>
          <p:nvPr/>
        </p:nvSpPr>
        <p:spPr bwMode="auto">
          <a:xfrm>
            <a:off x="8001024" y="4643446"/>
            <a:ext cx="928694" cy="360363"/>
          </a:xfrm>
          <a:prstGeom prst="rightArrow">
            <a:avLst>
              <a:gd name="adj1" fmla="val 50000"/>
              <a:gd name="adj2" fmla="val 29528"/>
            </a:avLst>
          </a:prstGeom>
          <a:solidFill>
            <a:srgbClr val="CCFFCC"/>
          </a:solidFill>
          <a:ln w="25400" algn="ctr">
            <a:solidFill>
              <a:srgbClr val="89A4A7"/>
            </a:solidFill>
            <a:miter lim="800000"/>
            <a:headEnd/>
            <a:tailEnd/>
          </a:ln>
        </p:spPr>
        <p:txBody>
          <a:bodyPr anchor="ctr"/>
          <a:lstStyle/>
          <a:p>
            <a:r>
              <a:rPr lang="ja-JP" altLang="en-US" sz="1000" dirty="0" smtClean="0">
                <a:latin typeface="+mn-ea"/>
              </a:rPr>
              <a:t>次期</a:t>
            </a:r>
            <a:r>
              <a:rPr lang="en-US" altLang="ja-JP" sz="1000" dirty="0" smtClean="0">
                <a:latin typeface="+mn-ea"/>
              </a:rPr>
              <a:t>DA</a:t>
            </a:r>
            <a:r>
              <a:rPr lang="ja-JP" altLang="en-US" sz="1000" dirty="0" smtClean="0">
                <a:latin typeface="+mn-ea"/>
              </a:rPr>
              <a:t>システム開発</a:t>
            </a:r>
            <a:endParaRPr lang="ja-JP" altLang="en-US" sz="1000" dirty="0">
              <a:latin typeface="+mn-ea"/>
            </a:endParaRPr>
          </a:p>
        </p:txBody>
      </p:sp>
      <p:sp>
        <p:nvSpPr>
          <p:cNvPr id="68" name="右矢印 5"/>
          <p:cNvSpPr>
            <a:spLocks noChangeArrowheads="1"/>
          </p:cNvSpPr>
          <p:nvPr/>
        </p:nvSpPr>
        <p:spPr bwMode="auto">
          <a:xfrm>
            <a:off x="10001288" y="4643446"/>
            <a:ext cx="1000132" cy="360363"/>
          </a:xfrm>
          <a:prstGeom prst="rightArrow">
            <a:avLst>
              <a:gd name="adj1" fmla="val 50000"/>
              <a:gd name="adj2" fmla="val 29528"/>
            </a:avLst>
          </a:prstGeom>
          <a:solidFill>
            <a:srgbClr val="CCFFCC"/>
          </a:solidFill>
          <a:ln w="25400" algn="ctr">
            <a:solidFill>
              <a:srgbClr val="89A4A7"/>
            </a:solidFill>
            <a:miter lim="800000"/>
            <a:headEnd/>
            <a:tailEnd/>
          </a:ln>
        </p:spPr>
        <p:txBody>
          <a:bodyPr anchor="ctr"/>
          <a:lstStyle/>
          <a:p>
            <a:r>
              <a:rPr lang="ja-JP" altLang="en-US" sz="1000" dirty="0" smtClean="0">
                <a:latin typeface="Arial" charset="0"/>
                <a:ea typeface="ＭＳ Ｐゴシック" pitchFamily="50" charset="-128"/>
              </a:rPr>
              <a:t>次々期</a:t>
            </a:r>
            <a:r>
              <a:rPr lang="en-US" altLang="ja-JP" sz="1000" dirty="0" smtClean="0">
                <a:latin typeface="Arial" charset="0"/>
                <a:ea typeface="ＭＳ Ｐゴシック" pitchFamily="50" charset="-128"/>
              </a:rPr>
              <a:t>DA</a:t>
            </a:r>
            <a:r>
              <a:rPr lang="ja-JP" altLang="en-US" sz="1000" dirty="0" smtClean="0">
                <a:latin typeface="Arial" charset="0"/>
                <a:ea typeface="ＭＳ Ｐゴシック" pitchFamily="50" charset="-128"/>
              </a:rPr>
              <a:t>システム</a:t>
            </a:r>
            <a:endParaRPr lang="ja-JP" altLang="en-US" sz="1000" dirty="0">
              <a:latin typeface="Arial" charset="0"/>
              <a:ea typeface="ＭＳ Ｐゴシック" pitchFamily="50" charset="-128"/>
            </a:endParaRPr>
          </a:p>
        </p:txBody>
      </p:sp>
      <p:sp>
        <p:nvSpPr>
          <p:cNvPr id="69" name="AutoShape 87"/>
          <p:cNvSpPr>
            <a:spLocks noChangeArrowheads="1"/>
          </p:cNvSpPr>
          <p:nvPr/>
        </p:nvSpPr>
        <p:spPr bwMode="auto">
          <a:xfrm>
            <a:off x="5929322" y="1500174"/>
            <a:ext cx="2928958" cy="428628"/>
          </a:xfrm>
          <a:custGeom>
            <a:avLst/>
            <a:gdLst>
              <a:gd name="connsiteX0" fmla="*/ 0 w 3857651"/>
              <a:gd name="connsiteY0" fmla="*/ 298450 h 298450"/>
              <a:gd name="connsiteX1" fmla="*/ 0 w 3857651"/>
              <a:gd name="connsiteY1" fmla="*/ 0 h 298450"/>
              <a:gd name="connsiteX2" fmla="*/ 3857651 w 3857651"/>
              <a:gd name="connsiteY2" fmla="*/ 298450 h 298450"/>
              <a:gd name="connsiteX3" fmla="*/ 0 w 3857651"/>
              <a:gd name="connsiteY3" fmla="*/ 298450 h 298450"/>
              <a:gd name="connsiteX0" fmla="*/ 0 w 3857651"/>
              <a:gd name="connsiteY0" fmla="*/ 298450 h 298450"/>
              <a:gd name="connsiteX1" fmla="*/ 3857620 w 3857651"/>
              <a:gd name="connsiteY1" fmla="*/ 0 h 298450"/>
              <a:gd name="connsiteX2" fmla="*/ 3857651 w 3857651"/>
              <a:gd name="connsiteY2" fmla="*/ 298450 h 298450"/>
              <a:gd name="connsiteX3" fmla="*/ 0 w 3857651"/>
              <a:gd name="connsiteY3" fmla="*/ 298450 h 298450"/>
            </a:gdLst>
            <a:ahLst/>
            <a:cxnLst>
              <a:cxn ang="0">
                <a:pos x="connsiteX0" y="connsiteY0"/>
              </a:cxn>
              <a:cxn ang="0">
                <a:pos x="connsiteX1" y="connsiteY1"/>
              </a:cxn>
              <a:cxn ang="0">
                <a:pos x="connsiteX2" y="connsiteY2"/>
              </a:cxn>
              <a:cxn ang="0">
                <a:pos x="connsiteX3" y="connsiteY3"/>
              </a:cxn>
            </a:cxnLst>
            <a:rect l="l" t="t" r="r" b="b"/>
            <a:pathLst>
              <a:path w="3857651" h="298450">
                <a:moveTo>
                  <a:pt x="0" y="298450"/>
                </a:moveTo>
                <a:lnTo>
                  <a:pt x="3857620" y="0"/>
                </a:lnTo>
                <a:cubicBezTo>
                  <a:pt x="3857630" y="99483"/>
                  <a:pt x="3857641" y="198967"/>
                  <a:pt x="3857651" y="298450"/>
                </a:cubicBezTo>
                <a:lnTo>
                  <a:pt x="0" y="298450"/>
                </a:lnTo>
                <a:close/>
              </a:path>
            </a:pathLst>
          </a:custGeom>
          <a:solidFill>
            <a:srgbClr val="FFFFCC"/>
          </a:solidFill>
          <a:ln w="38100" algn="ctr">
            <a:solidFill>
              <a:srgbClr val="9999FF"/>
            </a:solidFill>
            <a:miter lim="800000"/>
            <a:headEnd/>
            <a:tailEnd/>
          </a:ln>
        </p:spPr>
        <p:txBody>
          <a:bodyPr vert="horz" wrap="none" anchor="ctr"/>
          <a:lstStyle/>
          <a:p>
            <a:pPr algn="ctr"/>
            <a:r>
              <a:rPr lang="ja-JP" altLang="en-US" sz="1000" dirty="0" smtClean="0">
                <a:latin typeface="+mn-ea"/>
              </a:rPr>
              <a:t>クラウドコンピューティングの世界</a:t>
            </a:r>
            <a:endParaRPr lang="en-US" altLang="ja-JP" sz="1000" dirty="0" smtClean="0">
              <a:latin typeface="+mn-ea"/>
            </a:endParaRPr>
          </a:p>
          <a:p>
            <a:pPr algn="ctr"/>
            <a:r>
              <a:rPr lang="ja-JP" altLang="en-US" sz="1000" dirty="0" smtClean="0">
                <a:latin typeface="+mn-ea"/>
              </a:rPr>
              <a:t>インターネット上の資源を使ってサービスを展開</a:t>
            </a:r>
            <a:endParaRPr lang="ja-JP" altLang="en-US" sz="1000" dirty="0">
              <a:latin typeface="+mn-ea"/>
            </a:endParaRPr>
          </a:p>
        </p:txBody>
      </p:sp>
      <p:sp>
        <p:nvSpPr>
          <p:cNvPr id="57" name="AutoShape 87"/>
          <p:cNvSpPr>
            <a:spLocks noChangeArrowheads="1"/>
          </p:cNvSpPr>
          <p:nvPr/>
        </p:nvSpPr>
        <p:spPr bwMode="auto">
          <a:xfrm>
            <a:off x="5929322" y="3929066"/>
            <a:ext cx="2928958" cy="428628"/>
          </a:xfrm>
          <a:custGeom>
            <a:avLst/>
            <a:gdLst>
              <a:gd name="connsiteX0" fmla="*/ 0 w 3857651"/>
              <a:gd name="connsiteY0" fmla="*/ 298450 h 298450"/>
              <a:gd name="connsiteX1" fmla="*/ 0 w 3857651"/>
              <a:gd name="connsiteY1" fmla="*/ 0 h 298450"/>
              <a:gd name="connsiteX2" fmla="*/ 3857651 w 3857651"/>
              <a:gd name="connsiteY2" fmla="*/ 298450 h 298450"/>
              <a:gd name="connsiteX3" fmla="*/ 0 w 3857651"/>
              <a:gd name="connsiteY3" fmla="*/ 298450 h 298450"/>
              <a:gd name="connsiteX0" fmla="*/ 0 w 3857651"/>
              <a:gd name="connsiteY0" fmla="*/ 298450 h 298450"/>
              <a:gd name="connsiteX1" fmla="*/ 3857620 w 3857651"/>
              <a:gd name="connsiteY1" fmla="*/ 0 h 298450"/>
              <a:gd name="connsiteX2" fmla="*/ 3857651 w 3857651"/>
              <a:gd name="connsiteY2" fmla="*/ 298450 h 298450"/>
              <a:gd name="connsiteX3" fmla="*/ 0 w 3857651"/>
              <a:gd name="connsiteY3" fmla="*/ 298450 h 298450"/>
            </a:gdLst>
            <a:ahLst/>
            <a:cxnLst>
              <a:cxn ang="0">
                <a:pos x="connsiteX0" y="connsiteY0"/>
              </a:cxn>
              <a:cxn ang="0">
                <a:pos x="connsiteX1" y="connsiteY1"/>
              </a:cxn>
              <a:cxn ang="0">
                <a:pos x="connsiteX2" y="connsiteY2"/>
              </a:cxn>
              <a:cxn ang="0">
                <a:pos x="connsiteX3" y="connsiteY3"/>
              </a:cxn>
            </a:cxnLst>
            <a:rect l="l" t="t" r="r" b="b"/>
            <a:pathLst>
              <a:path w="3857651" h="298450">
                <a:moveTo>
                  <a:pt x="0" y="298450"/>
                </a:moveTo>
                <a:lnTo>
                  <a:pt x="3857620" y="0"/>
                </a:lnTo>
                <a:cubicBezTo>
                  <a:pt x="3857630" y="99483"/>
                  <a:pt x="3857641" y="198967"/>
                  <a:pt x="3857651" y="298450"/>
                </a:cubicBezTo>
                <a:lnTo>
                  <a:pt x="0" y="298450"/>
                </a:lnTo>
                <a:close/>
              </a:path>
            </a:pathLst>
          </a:custGeom>
          <a:solidFill>
            <a:srgbClr val="FFFFCC"/>
          </a:solidFill>
          <a:ln w="38100" algn="ctr">
            <a:solidFill>
              <a:srgbClr val="FF0000"/>
            </a:solidFill>
            <a:miter lim="800000"/>
            <a:headEnd/>
            <a:tailEnd/>
          </a:ln>
          <a:effectLst>
            <a:glow rad="228600">
              <a:schemeClr val="accent6">
                <a:satMod val="175000"/>
                <a:alpha val="40000"/>
              </a:schemeClr>
            </a:glow>
          </a:effectLst>
        </p:spPr>
        <p:txBody>
          <a:bodyPr vert="horz" wrap="none" anchor="ctr"/>
          <a:lstStyle/>
          <a:p>
            <a:endParaRPr lang="en-US" altLang="ja-JP" sz="1000" b="1" dirty="0" smtClean="0">
              <a:solidFill>
                <a:srgbClr val="C00000"/>
              </a:solidFill>
              <a:latin typeface="ＭＳ Ｐゴシック" pitchFamily="50" charset="-128"/>
              <a:ea typeface="ＭＳ Ｐゴシック" pitchFamily="50" charset="-128"/>
            </a:endParaRPr>
          </a:p>
          <a:p>
            <a:pPr algn="ctr"/>
            <a:r>
              <a:rPr lang="ja-JP" altLang="en-US" sz="1000" b="1" dirty="0" smtClean="0">
                <a:solidFill>
                  <a:srgbClr val="C00000"/>
                </a:solidFill>
                <a:latin typeface="ＭＳ Ｐゴシック" pitchFamily="50" charset="-128"/>
                <a:ea typeface="ＭＳ Ｐゴシック" pitchFamily="50" charset="-128"/>
              </a:rPr>
              <a:t>新情報検索サービス　順次サービス公開</a:t>
            </a:r>
            <a:endParaRPr lang="ja-JP" altLang="en-US" sz="1000" b="1" dirty="0">
              <a:solidFill>
                <a:srgbClr val="C00000"/>
              </a:solidFill>
              <a:latin typeface="ＭＳ Ｐゴシック" pitchFamily="50" charset="-128"/>
              <a:ea typeface="ＭＳ Ｐゴシック" pitchFamily="50" charset="-128"/>
            </a:endParaRPr>
          </a:p>
        </p:txBody>
      </p:sp>
      <p:sp>
        <p:nvSpPr>
          <p:cNvPr id="73" name="正方形/長方形 72"/>
          <p:cNvSpPr/>
          <p:nvPr/>
        </p:nvSpPr>
        <p:spPr>
          <a:xfrm>
            <a:off x="3643306" y="3675150"/>
            <a:ext cx="2040943" cy="253916"/>
          </a:xfrm>
          <a:prstGeom prst="rect">
            <a:avLst/>
          </a:prstGeom>
        </p:spPr>
        <p:txBody>
          <a:bodyPr wrap="none">
            <a:spAutoFit/>
          </a:bodyPr>
          <a:lstStyle/>
          <a:p>
            <a:pPr algn="l"/>
            <a:r>
              <a:rPr lang="ja-JP" altLang="en-US" sz="1050" b="1" dirty="0" smtClean="0">
                <a:latin typeface="ＭＳ Ｐゴシック" pitchFamily="50" charset="-128"/>
                <a:ea typeface="ＭＳ Ｐゴシック" pitchFamily="50" charset="-128"/>
              </a:rPr>
              <a:t>国のデジタルアーカイブポータル</a:t>
            </a:r>
            <a:endParaRPr lang="ja-JP" altLang="en-US" sz="1050" b="1" dirty="0">
              <a:latin typeface="ＭＳ Ｐゴシック" pitchFamily="50" charset="-128"/>
              <a:ea typeface="ＭＳ Ｐゴシック" pitchFamily="50" charset="-128"/>
            </a:endParaRPr>
          </a:p>
        </p:txBody>
      </p:sp>
      <p:sp>
        <p:nvSpPr>
          <p:cNvPr id="55" name="AutoShape 87"/>
          <p:cNvSpPr>
            <a:spLocks noChangeArrowheads="1"/>
          </p:cNvSpPr>
          <p:nvPr/>
        </p:nvSpPr>
        <p:spPr bwMode="auto">
          <a:xfrm>
            <a:off x="2214546" y="4000504"/>
            <a:ext cx="3571900" cy="357190"/>
          </a:xfrm>
          <a:custGeom>
            <a:avLst/>
            <a:gdLst>
              <a:gd name="connsiteX0" fmla="*/ 0 w 3857651"/>
              <a:gd name="connsiteY0" fmla="*/ 298450 h 298450"/>
              <a:gd name="connsiteX1" fmla="*/ 0 w 3857651"/>
              <a:gd name="connsiteY1" fmla="*/ 0 h 298450"/>
              <a:gd name="connsiteX2" fmla="*/ 3857651 w 3857651"/>
              <a:gd name="connsiteY2" fmla="*/ 298450 h 298450"/>
              <a:gd name="connsiteX3" fmla="*/ 0 w 3857651"/>
              <a:gd name="connsiteY3" fmla="*/ 298450 h 298450"/>
              <a:gd name="connsiteX0" fmla="*/ 0 w 3857651"/>
              <a:gd name="connsiteY0" fmla="*/ 298450 h 298450"/>
              <a:gd name="connsiteX1" fmla="*/ 3857620 w 3857651"/>
              <a:gd name="connsiteY1" fmla="*/ 0 h 298450"/>
              <a:gd name="connsiteX2" fmla="*/ 3857651 w 3857651"/>
              <a:gd name="connsiteY2" fmla="*/ 298450 h 298450"/>
              <a:gd name="connsiteX3" fmla="*/ 0 w 3857651"/>
              <a:gd name="connsiteY3" fmla="*/ 298450 h 298450"/>
            </a:gdLst>
            <a:ahLst/>
            <a:cxnLst>
              <a:cxn ang="0">
                <a:pos x="connsiteX0" y="connsiteY0"/>
              </a:cxn>
              <a:cxn ang="0">
                <a:pos x="connsiteX1" y="connsiteY1"/>
              </a:cxn>
              <a:cxn ang="0">
                <a:pos x="connsiteX2" y="connsiteY2"/>
              </a:cxn>
              <a:cxn ang="0">
                <a:pos x="connsiteX3" y="connsiteY3"/>
              </a:cxn>
            </a:cxnLst>
            <a:rect l="l" t="t" r="r" b="b"/>
            <a:pathLst>
              <a:path w="3857651" h="298450">
                <a:moveTo>
                  <a:pt x="0" y="298450"/>
                </a:moveTo>
                <a:lnTo>
                  <a:pt x="3857620" y="0"/>
                </a:lnTo>
                <a:cubicBezTo>
                  <a:pt x="3857630" y="99483"/>
                  <a:pt x="3857641" y="198967"/>
                  <a:pt x="3857651" y="298450"/>
                </a:cubicBezTo>
                <a:lnTo>
                  <a:pt x="0" y="298450"/>
                </a:lnTo>
                <a:close/>
              </a:path>
            </a:pathLst>
          </a:custGeom>
          <a:solidFill>
            <a:srgbClr val="FFFFCC"/>
          </a:solidFill>
          <a:ln w="38100" algn="ctr">
            <a:solidFill>
              <a:srgbClr val="9999FF"/>
            </a:solidFill>
            <a:miter lim="800000"/>
            <a:headEnd/>
            <a:tailEnd/>
          </a:ln>
        </p:spPr>
        <p:txBody>
          <a:bodyPr vert="horz" wrap="none" bIns="0" anchor="b"/>
          <a:lstStyle/>
          <a:p>
            <a:pPr algn="ctr"/>
            <a:r>
              <a:rPr lang="ja-JP" altLang="en-US" sz="1050" b="1" dirty="0" smtClean="0">
                <a:latin typeface="ＭＳ Ｐゴシック" pitchFamily="50" charset="-128"/>
                <a:ea typeface="ＭＳ Ｐゴシック" pitchFamily="50" charset="-128"/>
              </a:rPr>
              <a:t>システム化要件定義</a:t>
            </a:r>
            <a:endParaRPr lang="ja-JP" altLang="en-US" sz="1050" b="1" dirty="0">
              <a:latin typeface="ＭＳ Ｐゴシック" pitchFamily="50" charset="-128"/>
              <a:ea typeface="ＭＳ Ｐゴシック" pitchFamily="50" charset="-128"/>
            </a:endParaRPr>
          </a:p>
        </p:txBody>
      </p:sp>
      <p:sp>
        <p:nvSpPr>
          <p:cNvPr id="56" name="右矢印 5"/>
          <p:cNvSpPr>
            <a:spLocks noChangeArrowheads="1"/>
          </p:cNvSpPr>
          <p:nvPr/>
        </p:nvSpPr>
        <p:spPr bwMode="auto">
          <a:xfrm>
            <a:off x="2786050" y="4286256"/>
            <a:ext cx="3000396" cy="285752"/>
          </a:xfrm>
          <a:prstGeom prst="rightArrow">
            <a:avLst>
              <a:gd name="adj1" fmla="val 50000"/>
              <a:gd name="adj2" fmla="val 39736"/>
            </a:avLst>
          </a:prstGeom>
          <a:solidFill>
            <a:srgbClr val="FFFFCC"/>
          </a:solidFill>
          <a:ln w="25400" algn="ctr">
            <a:solidFill>
              <a:srgbClr val="89A4A7"/>
            </a:solidFill>
            <a:miter lim="800000"/>
            <a:headEnd/>
            <a:tailEnd/>
          </a:ln>
        </p:spPr>
        <p:txBody>
          <a:bodyPr anchor="ctr"/>
          <a:lstStyle/>
          <a:p>
            <a:r>
              <a:rPr lang="ja-JP" altLang="en-US" sz="1000" b="1" dirty="0" smtClean="0">
                <a:latin typeface="ＭＳ Ｐゴシック" pitchFamily="50" charset="-128"/>
                <a:ea typeface="ＭＳ Ｐゴシック" pitchFamily="50" charset="-128"/>
              </a:rPr>
              <a:t>プロトタイプ構築</a:t>
            </a:r>
            <a:endParaRPr lang="ja-JP" altLang="en-US" sz="1000" b="1" dirty="0">
              <a:latin typeface="ＭＳ Ｐゴシック" pitchFamily="50" charset="-128"/>
              <a:ea typeface="ＭＳ Ｐゴシック" pitchFamily="50" charset="-128"/>
            </a:endParaRPr>
          </a:p>
        </p:txBody>
      </p:sp>
      <p:sp>
        <p:nvSpPr>
          <p:cNvPr id="66" name="右矢印 5"/>
          <p:cNvSpPr>
            <a:spLocks noChangeArrowheads="1"/>
          </p:cNvSpPr>
          <p:nvPr/>
        </p:nvSpPr>
        <p:spPr bwMode="auto">
          <a:xfrm>
            <a:off x="2857488" y="3643314"/>
            <a:ext cx="6000792" cy="366714"/>
          </a:xfrm>
          <a:prstGeom prst="rightArrow">
            <a:avLst>
              <a:gd name="adj1" fmla="val 50000"/>
              <a:gd name="adj2" fmla="val 39736"/>
            </a:avLst>
          </a:prstGeom>
          <a:solidFill>
            <a:srgbClr val="FFFFCC"/>
          </a:solidFill>
          <a:ln w="25400" algn="ctr">
            <a:solidFill>
              <a:srgbClr val="89A4A7"/>
            </a:solidFill>
            <a:miter lim="800000"/>
            <a:headEnd/>
            <a:tailEnd/>
          </a:ln>
        </p:spPr>
        <p:txBody>
          <a:bodyPr anchor="ctr"/>
          <a:lstStyle/>
          <a:p>
            <a:r>
              <a:rPr lang="ja-JP" altLang="en-US" sz="1000" b="1" dirty="0" smtClean="0">
                <a:latin typeface="ＭＳ Ｐゴシック" pitchFamily="50" charset="-128"/>
                <a:ea typeface="ＭＳ Ｐゴシック" pitchFamily="50" charset="-128"/>
              </a:rPr>
              <a:t>新</a:t>
            </a:r>
            <a:r>
              <a:rPr lang="en-US" altLang="ja-JP" sz="1000" b="1" dirty="0" smtClean="0">
                <a:latin typeface="ＭＳ Ｐゴシック" pitchFamily="50" charset="-128"/>
                <a:ea typeface="ＭＳ Ｐゴシック" pitchFamily="50" charset="-128"/>
              </a:rPr>
              <a:t>PORTA</a:t>
            </a:r>
            <a:r>
              <a:rPr lang="ja-JP" altLang="en-US" sz="1000" b="1" dirty="0" smtClean="0">
                <a:latin typeface="ＭＳ Ｐゴシック" pitchFamily="50" charset="-128"/>
                <a:ea typeface="ＭＳ Ｐゴシック" pitchFamily="50" charset="-128"/>
              </a:rPr>
              <a:t>運用</a:t>
            </a:r>
            <a:endParaRPr lang="ja-JP" altLang="en-US" sz="1000" b="1" dirty="0">
              <a:latin typeface="ＭＳ Ｐゴシック" pitchFamily="50" charset="-128"/>
              <a:ea typeface="ＭＳ Ｐゴシック" pitchFamily="50" charset="-128"/>
            </a:endParaRPr>
          </a:p>
        </p:txBody>
      </p:sp>
      <p:sp>
        <p:nvSpPr>
          <p:cNvPr id="50" name="AutoShape 87"/>
          <p:cNvSpPr>
            <a:spLocks noChangeArrowheads="1"/>
          </p:cNvSpPr>
          <p:nvPr/>
        </p:nvSpPr>
        <p:spPr bwMode="auto">
          <a:xfrm>
            <a:off x="1857356" y="3929066"/>
            <a:ext cx="3071834" cy="357190"/>
          </a:xfrm>
          <a:custGeom>
            <a:avLst/>
            <a:gdLst>
              <a:gd name="connsiteX0" fmla="*/ 0 w 3857651"/>
              <a:gd name="connsiteY0" fmla="*/ 298450 h 298450"/>
              <a:gd name="connsiteX1" fmla="*/ 0 w 3857651"/>
              <a:gd name="connsiteY1" fmla="*/ 0 h 298450"/>
              <a:gd name="connsiteX2" fmla="*/ 3857651 w 3857651"/>
              <a:gd name="connsiteY2" fmla="*/ 298450 h 298450"/>
              <a:gd name="connsiteX3" fmla="*/ 0 w 3857651"/>
              <a:gd name="connsiteY3" fmla="*/ 298450 h 298450"/>
              <a:gd name="connsiteX0" fmla="*/ 0 w 3857651"/>
              <a:gd name="connsiteY0" fmla="*/ 298451 h 298451"/>
              <a:gd name="connsiteX1" fmla="*/ 0 w 3857651"/>
              <a:gd name="connsiteY1" fmla="*/ 1 h 298451"/>
              <a:gd name="connsiteX2" fmla="*/ 19 w 3857651"/>
              <a:gd name="connsiteY2" fmla="*/ 0 h 298451"/>
              <a:gd name="connsiteX3" fmla="*/ 3857651 w 3857651"/>
              <a:gd name="connsiteY3" fmla="*/ 298451 h 298451"/>
              <a:gd name="connsiteX4" fmla="*/ 0 w 3857651"/>
              <a:gd name="connsiteY4" fmla="*/ 298451 h 298451"/>
              <a:gd name="connsiteX0" fmla="*/ 0 w 3857651"/>
              <a:gd name="connsiteY0" fmla="*/ 298451 h 298451"/>
              <a:gd name="connsiteX1" fmla="*/ 0 w 3857651"/>
              <a:gd name="connsiteY1" fmla="*/ 1 h 298451"/>
              <a:gd name="connsiteX2" fmla="*/ 19 w 3857651"/>
              <a:gd name="connsiteY2" fmla="*/ 0 h 298451"/>
              <a:gd name="connsiteX3" fmla="*/ 3857651 w 3857651"/>
              <a:gd name="connsiteY3" fmla="*/ 12675 h 298451"/>
              <a:gd name="connsiteX4" fmla="*/ 0 w 3857651"/>
              <a:gd name="connsiteY4" fmla="*/ 298451 h 298451"/>
              <a:gd name="connsiteX0" fmla="*/ 0 w 3890980"/>
              <a:gd name="connsiteY0" fmla="*/ 298451 h 298451"/>
              <a:gd name="connsiteX1" fmla="*/ 0 w 3890980"/>
              <a:gd name="connsiteY1" fmla="*/ 1 h 298451"/>
              <a:gd name="connsiteX2" fmla="*/ 19 w 3890980"/>
              <a:gd name="connsiteY2" fmla="*/ 0 h 298451"/>
              <a:gd name="connsiteX3" fmla="*/ 3857651 w 3890980"/>
              <a:gd name="connsiteY3" fmla="*/ 12675 h 298451"/>
              <a:gd name="connsiteX4" fmla="*/ 0 w 3890980"/>
              <a:gd name="connsiteY4" fmla="*/ 298451 h 298451"/>
              <a:gd name="connsiteX0" fmla="*/ 0 w 3857651"/>
              <a:gd name="connsiteY0" fmla="*/ 298451 h 298451"/>
              <a:gd name="connsiteX1" fmla="*/ 0 w 3857651"/>
              <a:gd name="connsiteY1" fmla="*/ 1 h 298451"/>
              <a:gd name="connsiteX2" fmla="*/ 19 w 3857651"/>
              <a:gd name="connsiteY2" fmla="*/ 0 h 298451"/>
              <a:gd name="connsiteX3" fmla="*/ 3857651 w 3857651"/>
              <a:gd name="connsiteY3" fmla="*/ 12675 h 298451"/>
              <a:gd name="connsiteX4" fmla="*/ 0 w 3857651"/>
              <a:gd name="connsiteY4" fmla="*/ 298451 h 298451"/>
              <a:gd name="connsiteX0" fmla="*/ 0 w 4388002"/>
              <a:gd name="connsiteY0" fmla="*/ 298451 h 309947"/>
              <a:gd name="connsiteX1" fmla="*/ 0 w 4388002"/>
              <a:gd name="connsiteY1" fmla="*/ 1 h 309947"/>
              <a:gd name="connsiteX2" fmla="*/ 19 w 4388002"/>
              <a:gd name="connsiteY2" fmla="*/ 0 h 309947"/>
              <a:gd name="connsiteX3" fmla="*/ 3857651 w 4388002"/>
              <a:gd name="connsiteY3" fmla="*/ 12675 h 309947"/>
              <a:gd name="connsiteX4" fmla="*/ 2924926 w 4388002"/>
              <a:gd name="connsiteY4" fmla="*/ 108764 h 309947"/>
              <a:gd name="connsiteX5" fmla="*/ 0 w 4388002"/>
              <a:gd name="connsiteY5" fmla="*/ 298451 h 309947"/>
              <a:gd name="connsiteX0" fmla="*/ 0 w 4388002"/>
              <a:gd name="connsiteY0" fmla="*/ 298451 h 309947"/>
              <a:gd name="connsiteX1" fmla="*/ 0 w 4388002"/>
              <a:gd name="connsiteY1" fmla="*/ 1 h 309947"/>
              <a:gd name="connsiteX2" fmla="*/ 19 w 4388002"/>
              <a:gd name="connsiteY2" fmla="*/ 0 h 309947"/>
              <a:gd name="connsiteX3" fmla="*/ 3857651 w 4388002"/>
              <a:gd name="connsiteY3" fmla="*/ 12675 h 309947"/>
              <a:gd name="connsiteX4" fmla="*/ 2924926 w 4388002"/>
              <a:gd name="connsiteY4" fmla="*/ 108764 h 309947"/>
              <a:gd name="connsiteX5" fmla="*/ 0 w 4388002"/>
              <a:gd name="connsiteY5" fmla="*/ 298451 h 309947"/>
              <a:gd name="connsiteX0" fmla="*/ 0 w 4388002"/>
              <a:gd name="connsiteY0" fmla="*/ 298451 h 309947"/>
              <a:gd name="connsiteX1" fmla="*/ 0 w 4388002"/>
              <a:gd name="connsiteY1" fmla="*/ 1 h 309947"/>
              <a:gd name="connsiteX2" fmla="*/ 19 w 4388002"/>
              <a:gd name="connsiteY2" fmla="*/ 0 h 309947"/>
              <a:gd name="connsiteX3" fmla="*/ 3857651 w 4388002"/>
              <a:gd name="connsiteY3" fmla="*/ 12675 h 309947"/>
              <a:gd name="connsiteX4" fmla="*/ 2924926 w 4388002"/>
              <a:gd name="connsiteY4" fmla="*/ 108764 h 309947"/>
              <a:gd name="connsiteX5" fmla="*/ 0 w 4388002"/>
              <a:gd name="connsiteY5" fmla="*/ 298451 h 309947"/>
              <a:gd name="connsiteX0" fmla="*/ 0 w 4388002"/>
              <a:gd name="connsiteY0" fmla="*/ 298451 h 317021"/>
              <a:gd name="connsiteX1" fmla="*/ 0 w 4388002"/>
              <a:gd name="connsiteY1" fmla="*/ 1 h 317021"/>
              <a:gd name="connsiteX2" fmla="*/ 19 w 4388002"/>
              <a:gd name="connsiteY2" fmla="*/ 0 h 317021"/>
              <a:gd name="connsiteX3" fmla="*/ 3857651 w 4388002"/>
              <a:gd name="connsiteY3" fmla="*/ 12675 h 317021"/>
              <a:gd name="connsiteX4" fmla="*/ 2924926 w 4388002"/>
              <a:gd name="connsiteY4" fmla="*/ 108764 h 317021"/>
              <a:gd name="connsiteX5" fmla="*/ 2921522 w 4388002"/>
              <a:gd name="connsiteY5" fmla="*/ 111423 h 317021"/>
              <a:gd name="connsiteX6" fmla="*/ 0 w 4388002"/>
              <a:gd name="connsiteY6" fmla="*/ 298451 h 317021"/>
              <a:gd name="connsiteX0" fmla="*/ 0 w 4388002"/>
              <a:gd name="connsiteY0" fmla="*/ 298451 h 317021"/>
              <a:gd name="connsiteX1" fmla="*/ 0 w 4388002"/>
              <a:gd name="connsiteY1" fmla="*/ 1 h 317021"/>
              <a:gd name="connsiteX2" fmla="*/ 19 w 4388002"/>
              <a:gd name="connsiteY2" fmla="*/ 0 h 317021"/>
              <a:gd name="connsiteX3" fmla="*/ 3857651 w 4388002"/>
              <a:gd name="connsiteY3" fmla="*/ 12675 h 317021"/>
              <a:gd name="connsiteX4" fmla="*/ 2924926 w 4388002"/>
              <a:gd name="connsiteY4" fmla="*/ 108764 h 317021"/>
              <a:gd name="connsiteX5" fmla="*/ 2921522 w 4388002"/>
              <a:gd name="connsiteY5" fmla="*/ 111423 h 317021"/>
              <a:gd name="connsiteX6" fmla="*/ 0 w 4388002"/>
              <a:gd name="connsiteY6" fmla="*/ 298451 h 317021"/>
              <a:gd name="connsiteX0" fmla="*/ 0 w 4388002"/>
              <a:gd name="connsiteY0" fmla="*/ 298451 h 330857"/>
              <a:gd name="connsiteX1" fmla="*/ 0 w 4388002"/>
              <a:gd name="connsiteY1" fmla="*/ 1 h 330857"/>
              <a:gd name="connsiteX2" fmla="*/ 19 w 4388002"/>
              <a:gd name="connsiteY2" fmla="*/ 0 h 330857"/>
              <a:gd name="connsiteX3" fmla="*/ 3857651 w 4388002"/>
              <a:gd name="connsiteY3" fmla="*/ 12675 h 330857"/>
              <a:gd name="connsiteX4" fmla="*/ 2924926 w 4388002"/>
              <a:gd name="connsiteY4" fmla="*/ 108764 h 330857"/>
              <a:gd name="connsiteX5" fmla="*/ 2921522 w 4388002"/>
              <a:gd name="connsiteY5" fmla="*/ 111423 h 330857"/>
              <a:gd name="connsiteX6" fmla="*/ 1633813 w 4388002"/>
              <a:gd name="connsiteY6" fmla="*/ 194438 h 330857"/>
              <a:gd name="connsiteX7" fmla="*/ 0 w 4388002"/>
              <a:gd name="connsiteY7" fmla="*/ 298451 h 330857"/>
              <a:gd name="connsiteX0" fmla="*/ 0 w 4388002"/>
              <a:gd name="connsiteY0" fmla="*/ 298451 h 330857"/>
              <a:gd name="connsiteX1" fmla="*/ 0 w 4388002"/>
              <a:gd name="connsiteY1" fmla="*/ 1 h 330857"/>
              <a:gd name="connsiteX2" fmla="*/ 19 w 4388002"/>
              <a:gd name="connsiteY2" fmla="*/ 0 h 330857"/>
              <a:gd name="connsiteX3" fmla="*/ 3857651 w 4388002"/>
              <a:gd name="connsiteY3" fmla="*/ 12675 h 330857"/>
              <a:gd name="connsiteX4" fmla="*/ 2924926 w 4388002"/>
              <a:gd name="connsiteY4" fmla="*/ 108764 h 330857"/>
              <a:gd name="connsiteX5" fmla="*/ 2921522 w 4388002"/>
              <a:gd name="connsiteY5" fmla="*/ 111423 h 330857"/>
              <a:gd name="connsiteX6" fmla="*/ 1633813 w 4388002"/>
              <a:gd name="connsiteY6" fmla="*/ 194438 h 330857"/>
              <a:gd name="connsiteX7" fmla="*/ 0 w 4388002"/>
              <a:gd name="connsiteY7" fmla="*/ 298451 h 330857"/>
              <a:gd name="connsiteX0" fmla="*/ 0 w 4388002"/>
              <a:gd name="connsiteY0" fmla="*/ 298451 h 330857"/>
              <a:gd name="connsiteX1" fmla="*/ 0 w 4388002"/>
              <a:gd name="connsiteY1" fmla="*/ 1 h 330857"/>
              <a:gd name="connsiteX2" fmla="*/ 19 w 4388002"/>
              <a:gd name="connsiteY2" fmla="*/ 0 h 330857"/>
              <a:gd name="connsiteX3" fmla="*/ 3857651 w 4388002"/>
              <a:gd name="connsiteY3" fmla="*/ 12675 h 330857"/>
              <a:gd name="connsiteX4" fmla="*/ 2924926 w 4388002"/>
              <a:gd name="connsiteY4" fmla="*/ 108764 h 330857"/>
              <a:gd name="connsiteX5" fmla="*/ 2921522 w 4388002"/>
              <a:gd name="connsiteY5" fmla="*/ 111423 h 330857"/>
              <a:gd name="connsiteX6" fmla="*/ 1633813 w 4388002"/>
              <a:gd name="connsiteY6" fmla="*/ 194438 h 330857"/>
              <a:gd name="connsiteX7" fmla="*/ 0 w 4388002"/>
              <a:gd name="connsiteY7" fmla="*/ 298451 h 330857"/>
              <a:gd name="connsiteX0" fmla="*/ 0 w 4481343"/>
              <a:gd name="connsiteY0" fmla="*/ 298451 h 330857"/>
              <a:gd name="connsiteX1" fmla="*/ 0 w 4481343"/>
              <a:gd name="connsiteY1" fmla="*/ 1 h 330857"/>
              <a:gd name="connsiteX2" fmla="*/ 19 w 4481343"/>
              <a:gd name="connsiteY2" fmla="*/ 0 h 330857"/>
              <a:gd name="connsiteX3" fmla="*/ 3950992 w 4481343"/>
              <a:gd name="connsiteY3" fmla="*/ 12675 h 330857"/>
              <a:gd name="connsiteX4" fmla="*/ 2924926 w 4481343"/>
              <a:gd name="connsiteY4" fmla="*/ 108764 h 330857"/>
              <a:gd name="connsiteX5" fmla="*/ 2921522 w 4481343"/>
              <a:gd name="connsiteY5" fmla="*/ 111423 h 330857"/>
              <a:gd name="connsiteX6" fmla="*/ 1633813 w 4481343"/>
              <a:gd name="connsiteY6" fmla="*/ 194438 h 330857"/>
              <a:gd name="connsiteX7" fmla="*/ 0 w 4481343"/>
              <a:gd name="connsiteY7" fmla="*/ 298451 h 330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81343" h="330857">
                <a:moveTo>
                  <a:pt x="0" y="298451"/>
                </a:moveTo>
                <a:lnTo>
                  <a:pt x="0" y="1"/>
                </a:lnTo>
                <a:cubicBezTo>
                  <a:pt x="6" y="1"/>
                  <a:pt x="13" y="0"/>
                  <a:pt x="19" y="0"/>
                </a:cubicBezTo>
                <a:lnTo>
                  <a:pt x="3950992" y="12675"/>
                </a:lnTo>
                <a:cubicBezTo>
                  <a:pt x="4481343" y="24171"/>
                  <a:pt x="4359957" y="86344"/>
                  <a:pt x="2924926" y="108764"/>
                </a:cubicBezTo>
                <a:cubicBezTo>
                  <a:pt x="2768905" y="125222"/>
                  <a:pt x="3409010" y="79808"/>
                  <a:pt x="2921522" y="111423"/>
                </a:cubicBezTo>
                <a:lnTo>
                  <a:pt x="1633813" y="194438"/>
                </a:lnTo>
                <a:cubicBezTo>
                  <a:pt x="1146893" y="225609"/>
                  <a:pt x="233405" y="330857"/>
                  <a:pt x="0" y="298451"/>
                </a:cubicBezTo>
                <a:close/>
              </a:path>
            </a:pathLst>
          </a:custGeom>
          <a:solidFill>
            <a:srgbClr val="FFFFCC"/>
          </a:solidFill>
          <a:ln w="38100" algn="ctr">
            <a:solidFill>
              <a:srgbClr val="CCCCFF"/>
            </a:solidFill>
            <a:miter lim="800000"/>
            <a:headEnd/>
            <a:tailEnd/>
          </a:ln>
        </p:spPr>
        <p:txBody>
          <a:bodyPr vert="horz" wrap="none" anchor="t"/>
          <a:lstStyle/>
          <a:p>
            <a:pPr algn="l"/>
            <a:r>
              <a:rPr lang="ja-JP" altLang="en-US" sz="1000" b="1" dirty="0" smtClean="0">
                <a:latin typeface="ＭＳ Ｐゴシック" pitchFamily="50" charset="-128"/>
                <a:ea typeface="ＭＳ Ｐゴシック" pitchFamily="50" charset="-128"/>
              </a:rPr>
              <a:t>サービス要件定義</a:t>
            </a:r>
            <a:endParaRPr lang="ja-JP" altLang="en-US" sz="1000" b="1" dirty="0">
              <a:latin typeface="ＭＳ Ｐゴシック" pitchFamily="50" charset="-128"/>
              <a:ea typeface="ＭＳ Ｐゴシック" pitchFamily="50" charset="-128"/>
            </a:endParaRPr>
          </a:p>
        </p:txBody>
      </p:sp>
      <p:sp>
        <p:nvSpPr>
          <p:cNvPr id="70" name="AutoShape 87"/>
          <p:cNvSpPr>
            <a:spLocks noChangeArrowheads="1"/>
          </p:cNvSpPr>
          <p:nvPr/>
        </p:nvSpPr>
        <p:spPr bwMode="auto">
          <a:xfrm>
            <a:off x="5786446" y="3929066"/>
            <a:ext cx="3071834" cy="214314"/>
          </a:xfrm>
          <a:custGeom>
            <a:avLst/>
            <a:gdLst>
              <a:gd name="connsiteX0" fmla="*/ 0 w 3857651"/>
              <a:gd name="connsiteY0" fmla="*/ 298450 h 298450"/>
              <a:gd name="connsiteX1" fmla="*/ 0 w 3857651"/>
              <a:gd name="connsiteY1" fmla="*/ 0 h 298450"/>
              <a:gd name="connsiteX2" fmla="*/ 3857651 w 3857651"/>
              <a:gd name="connsiteY2" fmla="*/ 298450 h 298450"/>
              <a:gd name="connsiteX3" fmla="*/ 0 w 3857651"/>
              <a:gd name="connsiteY3" fmla="*/ 298450 h 298450"/>
              <a:gd name="connsiteX0" fmla="*/ 0 w 3857651"/>
              <a:gd name="connsiteY0" fmla="*/ 298451 h 298451"/>
              <a:gd name="connsiteX1" fmla="*/ 0 w 3857651"/>
              <a:gd name="connsiteY1" fmla="*/ 1 h 298451"/>
              <a:gd name="connsiteX2" fmla="*/ 19 w 3857651"/>
              <a:gd name="connsiteY2" fmla="*/ 0 h 298451"/>
              <a:gd name="connsiteX3" fmla="*/ 3857651 w 3857651"/>
              <a:gd name="connsiteY3" fmla="*/ 298451 h 298451"/>
              <a:gd name="connsiteX4" fmla="*/ 0 w 3857651"/>
              <a:gd name="connsiteY4" fmla="*/ 298451 h 298451"/>
              <a:gd name="connsiteX0" fmla="*/ 0 w 3857651"/>
              <a:gd name="connsiteY0" fmla="*/ 298451 h 298451"/>
              <a:gd name="connsiteX1" fmla="*/ 0 w 3857651"/>
              <a:gd name="connsiteY1" fmla="*/ 1 h 298451"/>
              <a:gd name="connsiteX2" fmla="*/ 19 w 3857651"/>
              <a:gd name="connsiteY2" fmla="*/ 0 h 298451"/>
              <a:gd name="connsiteX3" fmla="*/ 3857651 w 3857651"/>
              <a:gd name="connsiteY3" fmla="*/ 12675 h 298451"/>
              <a:gd name="connsiteX4" fmla="*/ 0 w 3857651"/>
              <a:gd name="connsiteY4" fmla="*/ 298451 h 298451"/>
              <a:gd name="connsiteX0" fmla="*/ 0 w 3890980"/>
              <a:gd name="connsiteY0" fmla="*/ 298451 h 298451"/>
              <a:gd name="connsiteX1" fmla="*/ 0 w 3890980"/>
              <a:gd name="connsiteY1" fmla="*/ 1 h 298451"/>
              <a:gd name="connsiteX2" fmla="*/ 19 w 3890980"/>
              <a:gd name="connsiteY2" fmla="*/ 0 h 298451"/>
              <a:gd name="connsiteX3" fmla="*/ 3857651 w 3890980"/>
              <a:gd name="connsiteY3" fmla="*/ 12675 h 298451"/>
              <a:gd name="connsiteX4" fmla="*/ 0 w 3890980"/>
              <a:gd name="connsiteY4" fmla="*/ 298451 h 298451"/>
              <a:gd name="connsiteX0" fmla="*/ 0 w 3857651"/>
              <a:gd name="connsiteY0" fmla="*/ 298451 h 298451"/>
              <a:gd name="connsiteX1" fmla="*/ 0 w 3857651"/>
              <a:gd name="connsiteY1" fmla="*/ 1 h 298451"/>
              <a:gd name="connsiteX2" fmla="*/ 19 w 3857651"/>
              <a:gd name="connsiteY2" fmla="*/ 0 h 298451"/>
              <a:gd name="connsiteX3" fmla="*/ 3857651 w 3857651"/>
              <a:gd name="connsiteY3" fmla="*/ 12675 h 298451"/>
              <a:gd name="connsiteX4" fmla="*/ 0 w 3857651"/>
              <a:gd name="connsiteY4" fmla="*/ 298451 h 298451"/>
              <a:gd name="connsiteX0" fmla="*/ 0 w 4388002"/>
              <a:gd name="connsiteY0" fmla="*/ 298451 h 309947"/>
              <a:gd name="connsiteX1" fmla="*/ 0 w 4388002"/>
              <a:gd name="connsiteY1" fmla="*/ 1 h 309947"/>
              <a:gd name="connsiteX2" fmla="*/ 19 w 4388002"/>
              <a:gd name="connsiteY2" fmla="*/ 0 h 309947"/>
              <a:gd name="connsiteX3" fmla="*/ 3857651 w 4388002"/>
              <a:gd name="connsiteY3" fmla="*/ 12675 h 309947"/>
              <a:gd name="connsiteX4" fmla="*/ 2924926 w 4388002"/>
              <a:gd name="connsiteY4" fmla="*/ 108764 h 309947"/>
              <a:gd name="connsiteX5" fmla="*/ 0 w 4388002"/>
              <a:gd name="connsiteY5" fmla="*/ 298451 h 309947"/>
              <a:gd name="connsiteX0" fmla="*/ 0 w 4388002"/>
              <a:gd name="connsiteY0" fmla="*/ 298451 h 309947"/>
              <a:gd name="connsiteX1" fmla="*/ 0 w 4388002"/>
              <a:gd name="connsiteY1" fmla="*/ 1 h 309947"/>
              <a:gd name="connsiteX2" fmla="*/ 19 w 4388002"/>
              <a:gd name="connsiteY2" fmla="*/ 0 h 309947"/>
              <a:gd name="connsiteX3" fmla="*/ 3857651 w 4388002"/>
              <a:gd name="connsiteY3" fmla="*/ 12675 h 309947"/>
              <a:gd name="connsiteX4" fmla="*/ 2924926 w 4388002"/>
              <a:gd name="connsiteY4" fmla="*/ 108764 h 309947"/>
              <a:gd name="connsiteX5" fmla="*/ 0 w 4388002"/>
              <a:gd name="connsiteY5" fmla="*/ 298451 h 309947"/>
              <a:gd name="connsiteX0" fmla="*/ 0 w 4388002"/>
              <a:gd name="connsiteY0" fmla="*/ 298451 h 309947"/>
              <a:gd name="connsiteX1" fmla="*/ 0 w 4388002"/>
              <a:gd name="connsiteY1" fmla="*/ 1 h 309947"/>
              <a:gd name="connsiteX2" fmla="*/ 19 w 4388002"/>
              <a:gd name="connsiteY2" fmla="*/ 0 h 309947"/>
              <a:gd name="connsiteX3" fmla="*/ 3857651 w 4388002"/>
              <a:gd name="connsiteY3" fmla="*/ 12675 h 309947"/>
              <a:gd name="connsiteX4" fmla="*/ 2924926 w 4388002"/>
              <a:gd name="connsiteY4" fmla="*/ 108764 h 309947"/>
              <a:gd name="connsiteX5" fmla="*/ 0 w 4388002"/>
              <a:gd name="connsiteY5" fmla="*/ 298451 h 309947"/>
              <a:gd name="connsiteX0" fmla="*/ 0 w 4388002"/>
              <a:gd name="connsiteY0" fmla="*/ 298451 h 317021"/>
              <a:gd name="connsiteX1" fmla="*/ 0 w 4388002"/>
              <a:gd name="connsiteY1" fmla="*/ 1 h 317021"/>
              <a:gd name="connsiteX2" fmla="*/ 19 w 4388002"/>
              <a:gd name="connsiteY2" fmla="*/ 0 h 317021"/>
              <a:gd name="connsiteX3" fmla="*/ 3857651 w 4388002"/>
              <a:gd name="connsiteY3" fmla="*/ 12675 h 317021"/>
              <a:gd name="connsiteX4" fmla="*/ 2924926 w 4388002"/>
              <a:gd name="connsiteY4" fmla="*/ 108764 h 317021"/>
              <a:gd name="connsiteX5" fmla="*/ 2921522 w 4388002"/>
              <a:gd name="connsiteY5" fmla="*/ 111423 h 317021"/>
              <a:gd name="connsiteX6" fmla="*/ 0 w 4388002"/>
              <a:gd name="connsiteY6" fmla="*/ 298451 h 317021"/>
              <a:gd name="connsiteX0" fmla="*/ 0 w 4388002"/>
              <a:gd name="connsiteY0" fmla="*/ 298451 h 317021"/>
              <a:gd name="connsiteX1" fmla="*/ 0 w 4388002"/>
              <a:gd name="connsiteY1" fmla="*/ 1 h 317021"/>
              <a:gd name="connsiteX2" fmla="*/ 19 w 4388002"/>
              <a:gd name="connsiteY2" fmla="*/ 0 h 317021"/>
              <a:gd name="connsiteX3" fmla="*/ 3857651 w 4388002"/>
              <a:gd name="connsiteY3" fmla="*/ 12675 h 317021"/>
              <a:gd name="connsiteX4" fmla="*/ 2924926 w 4388002"/>
              <a:gd name="connsiteY4" fmla="*/ 108764 h 317021"/>
              <a:gd name="connsiteX5" fmla="*/ 2921522 w 4388002"/>
              <a:gd name="connsiteY5" fmla="*/ 111423 h 317021"/>
              <a:gd name="connsiteX6" fmla="*/ 0 w 4388002"/>
              <a:gd name="connsiteY6" fmla="*/ 298451 h 317021"/>
              <a:gd name="connsiteX0" fmla="*/ 0 w 4388002"/>
              <a:gd name="connsiteY0" fmla="*/ 298451 h 330857"/>
              <a:gd name="connsiteX1" fmla="*/ 0 w 4388002"/>
              <a:gd name="connsiteY1" fmla="*/ 1 h 330857"/>
              <a:gd name="connsiteX2" fmla="*/ 19 w 4388002"/>
              <a:gd name="connsiteY2" fmla="*/ 0 h 330857"/>
              <a:gd name="connsiteX3" fmla="*/ 3857651 w 4388002"/>
              <a:gd name="connsiteY3" fmla="*/ 12675 h 330857"/>
              <a:gd name="connsiteX4" fmla="*/ 2924926 w 4388002"/>
              <a:gd name="connsiteY4" fmla="*/ 108764 h 330857"/>
              <a:gd name="connsiteX5" fmla="*/ 2921522 w 4388002"/>
              <a:gd name="connsiteY5" fmla="*/ 111423 h 330857"/>
              <a:gd name="connsiteX6" fmla="*/ 1633813 w 4388002"/>
              <a:gd name="connsiteY6" fmla="*/ 194438 h 330857"/>
              <a:gd name="connsiteX7" fmla="*/ 0 w 4388002"/>
              <a:gd name="connsiteY7" fmla="*/ 298451 h 330857"/>
              <a:gd name="connsiteX0" fmla="*/ 0 w 4388002"/>
              <a:gd name="connsiteY0" fmla="*/ 298451 h 330857"/>
              <a:gd name="connsiteX1" fmla="*/ 0 w 4388002"/>
              <a:gd name="connsiteY1" fmla="*/ 1 h 330857"/>
              <a:gd name="connsiteX2" fmla="*/ 19 w 4388002"/>
              <a:gd name="connsiteY2" fmla="*/ 0 h 330857"/>
              <a:gd name="connsiteX3" fmla="*/ 3857651 w 4388002"/>
              <a:gd name="connsiteY3" fmla="*/ 12675 h 330857"/>
              <a:gd name="connsiteX4" fmla="*/ 2924926 w 4388002"/>
              <a:gd name="connsiteY4" fmla="*/ 108764 h 330857"/>
              <a:gd name="connsiteX5" fmla="*/ 2921522 w 4388002"/>
              <a:gd name="connsiteY5" fmla="*/ 111423 h 330857"/>
              <a:gd name="connsiteX6" fmla="*/ 1633813 w 4388002"/>
              <a:gd name="connsiteY6" fmla="*/ 194438 h 330857"/>
              <a:gd name="connsiteX7" fmla="*/ 0 w 4388002"/>
              <a:gd name="connsiteY7" fmla="*/ 298451 h 330857"/>
              <a:gd name="connsiteX0" fmla="*/ 0 w 4388002"/>
              <a:gd name="connsiteY0" fmla="*/ 298451 h 330857"/>
              <a:gd name="connsiteX1" fmla="*/ 0 w 4388002"/>
              <a:gd name="connsiteY1" fmla="*/ 1 h 330857"/>
              <a:gd name="connsiteX2" fmla="*/ 19 w 4388002"/>
              <a:gd name="connsiteY2" fmla="*/ 0 h 330857"/>
              <a:gd name="connsiteX3" fmla="*/ 3857651 w 4388002"/>
              <a:gd name="connsiteY3" fmla="*/ 12675 h 330857"/>
              <a:gd name="connsiteX4" fmla="*/ 2924926 w 4388002"/>
              <a:gd name="connsiteY4" fmla="*/ 108764 h 330857"/>
              <a:gd name="connsiteX5" fmla="*/ 2921522 w 4388002"/>
              <a:gd name="connsiteY5" fmla="*/ 111423 h 330857"/>
              <a:gd name="connsiteX6" fmla="*/ 1633813 w 4388002"/>
              <a:gd name="connsiteY6" fmla="*/ 194438 h 330857"/>
              <a:gd name="connsiteX7" fmla="*/ 0 w 4388002"/>
              <a:gd name="connsiteY7" fmla="*/ 298451 h 330857"/>
              <a:gd name="connsiteX0" fmla="*/ 0 w 4481343"/>
              <a:gd name="connsiteY0" fmla="*/ 298451 h 330857"/>
              <a:gd name="connsiteX1" fmla="*/ 0 w 4481343"/>
              <a:gd name="connsiteY1" fmla="*/ 1 h 330857"/>
              <a:gd name="connsiteX2" fmla="*/ 19 w 4481343"/>
              <a:gd name="connsiteY2" fmla="*/ 0 h 330857"/>
              <a:gd name="connsiteX3" fmla="*/ 3950992 w 4481343"/>
              <a:gd name="connsiteY3" fmla="*/ 12675 h 330857"/>
              <a:gd name="connsiteX4" fmla="*/ 2924926 w 4481343"/>
              <a:gd name="connsiteY4" fmla="*/ 108764 h 330857"/>
              <a:gd name="connsiteX5" fmla="*/ 2921522 w 4481343"/>
              <a:gd name="connsiteY5" fmla="*/ 111423 h 330857"/>
              <a:gd name="connsiteX6" fmla="*/ 1633813 w 4481343"/>
              <a:gd name="connsiteY6" fmla="*/ 194438 h 330857"/>
              <a:gd name="connsiteX7" fmla="*/ 0 w 4481343"/>
              <a:gd name="connsiteY7" fmla="*/ 298451 h 330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81343" h="330857">
                <a:moveTo>
                  <a:pt x="0" y="298451"/>
                </a:moveTo>
                <a:lnTo>
                  <a:pt x="0" y="1"/>
                </a:lnTo>
                <a:cubicBezTo>
                  <a:pt x="6" y="1"/>
                  <a:pt x="13" y="0"/>
                  <a:pt x="19" y="0"/>
                </a:cubicBezTo>
                <a:lnTo>
                  <a:pt x="3950992" y="12675"/>
                </a:lnTo>
                <a:cubicBezTo>
                  <a:pt x="4481343" y="24171"/>
                  <a:pt x="4359957" y="86344"/>
                  <a:pt x="2924926" y="108764"/>
                </a:cubicBezTo>
                <a:cubicBezTo>
                  <a:pt x="2768905" y="125222"/>
                  <a:pt x="3409010" y="79808"/>
                  <a:pt x="2921522" y="111423"/>
                </a:cubicBezTo>
                <a:lnTo>
                  <a:pt x="1633813" y="194438"/>
                </a:lnTo>
                <a:cubicBezTo>
                  <a:pt x="1146893" y="225609"/>
                  <a:pt x="233405" y="330857"/>
                  <a:pt x="0" y="298451"/>
                </a:cubicBezTo>
                <a:close/>
              </a:path>
            </a:pathLst>
          </a:custGeom>
          <a:solidFill>
            <a:srgbClr val="FFFFCC"/>
          </a:solidFill>
          <a:ln w="38100" algn="ctr">
            <a:solidFill>
              <a:srgbClr val="CCCCFF"/>
            </a:solidFill>
            <a:miter lim="800000"/>
            <a:headEnd/>
            <a:tailEnd/>
          </a:ln>
        </p:spPr>
        <p:txBody>
          <a:bodyPr vert="horz" wrap="none" anchor="t"/>
          <a:lstStyle/>
          <a:p>
            <a:pPr algn="l"/>
            <a:r>
              <a:rPr lang="ja-JP" altLang="en-US" sz="1000" b="1" dirty="0" smtClean="0">
                <a:latin typeface="ＭＳ Ｐゴシック" pitchFamily="50" charset="-128"/>
                <a:ea typeface="ＭＳ Ｐゴシック" pitchFamily="50" charset="-128"/>
              </a:rPr>
              <a:t>順次機能強化</a:t>
            </a:r>
            <a:endParaRPr lang="ja-JP" altLang="en-US" sz="1000" b="1" dirty="0">
              <a:latin typeface="ＭＳ Ｐゴシック" pitchFamily="50" charset="-128"/>
              <a:ea typeface="ＭＳ Ｐゴシック" pitchFamily="50" charset="-128"/>
            </a:endParaRPr>
          </a:p>
        </p:txBody>
      </p:sp>
      <p:sp>
        <p:nvSpPr>
          <p:cNvPr id="71" name="右矢印 5"/>
          <p:cNvSpPr>
            <a:spLocks noChangeArrowheads="1"/>
          </p:cNvSpPr>
          <p:nvPr/>
        </p:nvSpPr>
        <p:spPr bwMode="auto">
          <a:xfrm>
            <a:off x="2857488" y="5643578"/>
            <a:ext cx="4000528" cy="428628"/>
          </a:xfrm>
          <a:prstGeom prst="rightArrow">
            <a:avLst>
              <a:gd name="adj1" fmla="val 50000"/>
              <a:gd name="adj2" fmla="val 39736"/>
            </a:avLst>
          </a:prstGeom>
          <a:solidFill>
            <a:srgbClr val="FFFFCC"/>
          </a:solidFill>
          <a:ln w="25400" algn="ctr">
            <a:solidFill>
              <a:srgbClr val="89A4A7"/>
            </a:solidFill>
            <a:miter lim="800000"/>
            <a:headEnd/>
            <a:tailEnd/>
          </a:ln>
        </p:spPr>
        <p:txBody>
          <a:bodyPr anchor="ctr"/>
          <a:lstStyle/>
          <a:p>
            <a:r>
              <a:rPr lang="ja-JP" altLang="en-US" sz="1000" b="1" dirty="0" smtClean="0">
                <a:latin typeface="ＭＳ Ｐゴシック" pitchFamily="50" charset="-128"/>
                <a:ea typeface="ＭＳ Ｐゴシック" pitchFamily="50" charset="-128"/>
              </a:rPr>
              <a:t>共通インフラの検討（ハード・ネットワーク・認証基盤等）</a:t>
            </a:r>
            <a:endParaRPr lang="en-US" altLang="ja-JP" sz="1000" b="1" dirty="0" smtClean="0">
              <a:latin typeface="ＭＳ Ｐゴシック" pitchFamily="50" charset="-128"/>
              <a:ea typeface="ＭＳ Ｐゴシック" pitchFamily="50" charset="-128"/>
            </a:endParaRPr>
          </a:p>
        </p:txBody>
      </p:sp>
      <p:sp>
        <p:nvSpPr>
          <p:cNvPr id="49" name="スライド番号プレースホルダ 48"/>
          <p:cNvSpPr>
            <a:spLocks noGrp="1"/>
          </p:cNvSpPr>
          <p:nvPr>
            <p:ph type="sldNum" sz="quarter" idx="11"/>
          </p:nvPr>
        </p:nvSpPr>
        <p:spPr/>
        <p:txBody>
          <a:bodyPr/>
          <a:lstStyle/>
          <a:p>
            <a:pPr>
              <a:defRPr/>
            </a:pPr>
            <a:fld id="{DFA1AA98-C5D7-43DB-8850-82B4698A43C7}" type="slidenum">
              <a:rPr lang="en-US" altLang="ja-JP" smtClean="0"/>
              <a:pPr>
                <a:defRPr/>
              </a:pPr>
              <a:t>38</a:t>
            </a:fld>
            <a:endParaRPr lang="en-US" altLang="ja-JP"/>
          </a:p>
        </p:txBody>
      </p:sp>
      <p:sp>
        <p:nvSpPr>
          <p:cNvPr id="46" name="右矢印 5"/>
          <p:cNvSpPr>
            <a:spLocks noChangeArrowheads="1"/>
          </p:cNvSpPr>
          <p:nvPr/>
        </p:nvSpPr>
        <p:spPr bwMode="auto">
          <a:xfrm>
            <a:off x="1857356" y="5072074"/>
            <a:ext cx="2143140" cy="339743"/>
          </a:xfrm>
          <a:prstGeom prst="rightArrow">
            <a:avLst>
              <a:gd name="adj1" fmla="val 50000"/>
              <a:gd name="adj2" fmla="val 39736"/>
            </a:avLst>
          </a:prstGeom>
          <a:solidFill>
            <a:srgbClr val="CCCCFF"/>
          </a:solidFill>
          <a:ln w="25400" algn="ctr">
            <a:solidFill>
              <a:srgbClr val="89A4A7"/>
            </a:solidFill>
            <a:miter lim="800000"/>
            <a:headEnd/>
            <a:tailEnd/>
          </a:ln>
        </p:spPr>
        <p:txBody>
          <a:bodyPr anchor="ctr"/>
          <a:lstStyle/>
          <a:p>
            <a:r>
              <a:rPr lang="ja-JP" altLang="en-US" b="0" dirty="0" smtClean="0">
                <a:latin typeface="+mn-ea"/>
              </a:rPr>
              <a:t>調達仕様書作成</a:t>
            </a:r>
            <a:endParaRPr lang="ja-JP" altLang="en-US" sz="1000" b="0" dirty="0">
              <a:latin typeface="+mn-ea"/>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428596" y="71414"/>
            <a:ext cx="7467600" cy="500066"/>
          </a:xfrm>
        </p:spPr>
        <p:txBody>
          <a:bodyPr>
            <a:normAutofit fontScale="90000"/>
          </a:bodyPr>
          <a:lstStyle/>
          <a:p>
            <a:pPr algn="ctr" eaLnBrk="1" hangingPunct="1"/>
            <a:r>
              <a:rPr lang="ja-JP" altLang="en-US" dirty="0" smtClean="0">
                <a:latin typeface="HG丸ｺﾞｼｯｸM-PRO" pitchFamily="50" charset="-128"/>
                <a:ea typeface="HG丸ｺﾞｼｯｸM-PRO" pitchFamily="50" charset="-128"/>
              </a:rPr>
              <a:t>大学図書館等との連携</a:t>
            </a:r>
          </a:p>
        </p:txBody>
      </p:sp>
      <p:sp>
        <p:nvSpPr>
          <p:cNvPr id="8196" name="Rectangle 3"/>
          <p:cNvSpPr>
            <a:spLocks noGrp="1" noChangeArrowheads="1"/>
          </p:cNvSpPr>
          <p:nvPr>
            <p:ph sz="quarter" idx="1"/>
          </p:nvPr>
        </p:nvSpPr>
        <p:spPr>
          <a:xfrm>
            <a:off x="214282" y="642918"/>
            <a:ext cx="4000498" cy="6000792"/>
          </a:xfrm>
          <a:solidFill>
            <a:srgbClr val="FFFFCC"/>
          </a:solidFill>
        </p:spPr>
        <p:txBody>
          <a:bodyPr>
            <a:normAutofit/>
          </a:bodyPr>
          <a:lstStyle/>
          <a:p>
            <a:r>
              <a:rPr lang="ja-JP" altLang="en-US" sz="1800" dirty="0" smtClean="0">
                <a:latin typeface="HG丸ｺﾞｼｯｸM-PRO" pitchFamily="50" charset="-128"/>
                <a:ea typeface="HG丸ｺﾞｼｯｸM-PRO" pitchFamily="50" charset="-128"/>
              </a:rPr>
              <a:t>現状</a:t>
            </a:r>
            <a:endParaRPr lang="en-US" altLang="ja-JP" sz="1800" dirty="0" smtClean="0">
              <a:latin typeface="HG丸ｺﾞｼｯｸM-PRO" pitchFamily="50" charset="-128"/>
              <a:ea typeface="HG丸ｺﾞｼｯｸM-PRO" pitchFamily="50" charset="-128"/>
            </a:endParaRPr>
          </a:p>
          <a:p>
            <a:r>
              <a:rPr lang="ja-JP" altLang="en-US" sz="1900" dirty="0" smtClean="0">
                <a:latin typeface="HG丸ｺﾞｼｯｸM-PRO" pitchFamily="50" charset="-128"/>
                <a:ea typeface="HG丸ｺﾞｼｯｸM-PRO" pitchFamily="50" charset="-128"/>
              </a:rPr>
              <a:t>システム連携</a:t>
            </a:r>
            <a:endParaRPr lang="en-US" altLang="ja-JP" sz="1900" dirty="0" smtClean="0">
              <a:latin typeface="HG丸ｺﾞｼｯｸM-PRO" pitchFamily="50" charset="-128"/>
              <a:ea typeface="HG丸ｺﾞｼｯｸM-PRO" pitchFamily="50" charset="-128"/>
            </a:endParaRPr>
          </a:p>
          <a:p>
            <a:pPr lvl="1"/>
            <a:r>
              <a:rPr lang="en-US" altLang="ja-JP" sz="1700" dirty="0" smtClean="0">
                <a:latin typeface="HG丸ｺﾞｼｯｸM-PRO" pitchFamily="50" charset="-128"/>
                <a:ea typeface="HG丸ｺﾞｼｯｸM-PRO" pitchFamily="50" charset="-128"/>
              </a:rPr>
              <a:t>NII</a:t>
            </a:r>
            <a:r>
              <a:rPr lang="ja-JP" altLang="en-US" sz="1700" dirty="0" smtClean="0">
                <a:latin typeface="HG丸ｺﾞｼｯｸM-PRO" pitchFamily="50" charset="-128"/>
                <a:ea typeface="HG丸ｺﾞｼｯｸM-PRO" pitchFamily="50" charset="-128"/>
              </a:rPr>
              <a:t>の</a:t>
            </a:r>
            <a:r>
              <a:rPr lang="en-US" altLang="ja-JP" sz="1700" dirty="0" err="1" smtClean="0">
                <a:latin typeface="HG丸ｺﾞｼｯｸM-PRO" pitchFamily="50" charset="-128"/>
                <a:ea typeface="HG丸ｺﾞｼｯｸM-PRO" pitchFamily="50" charset="-128"/>
              </a:rPr>
              <a:t>CiNii</a:t>
            </a:r>
            <a:r>
              <a:rPr lang="ja-JP" altLang="en-US" sz="1700" dirty="0" smtClean="0">
                <a:latin typeface="HG丸ｺﾞｼｯｸM-PRO" pitchFamily="50" charset="-128"/>
                <a:ea typeface="HG丸ｺﾞｼｯｸM-PRO" pitchFamily="50" charset="-128"/>
              </a:rPr>
              <a:t>（論文データベース・サービス）等との連携</a:t>
            </a:r>
            <a:endParaRPr lang="en-US" altLang="ja-JP" sz="1700" dirty="0" smtClean="0">
              <a:latin typeface="HG丸ｺﾞｼｯｸM-PRO" pitchFamily="50" charset="-128"/>
              <a:ea typeface="HG丸ｺﾞｼｯｸM-PRO" pitchFamily="50" charset="-128"/>
            </a:endParaRPr>
          </a:p>
          <a:p>
            <a:pPr lvl="2"/>
            <a:r>
              <a:rPr lang="en-US" altLang="ja-JP" sz="1400" dirty="0" smtClean="0">
                <a:latin typeface="HG丸ｺﾞｼｯｸM-PRO" pitchFamily="50" charset="-128"/>
                <a:ea typeface="HG丸ｺﾞｼｯｸM-PRO" pitchFamily="50" charset="-128"/>
              </a:rPr>
              <a:t>NDL-OPAC</a:t>
            </a:r>
            <a:r>
              <a:rPr lang="ja-JP" altLang="en-US" sz="1400" dirty="0" smtClean="0">
                <a:latin typeface="HG丸ｺﾞｼｯｸM-PRO" pitchFamily="50" charset="-128"/>
                <a:ea typeface="HG丸ｺﾞｼｯｸM-PRO" pitchFamily="50" charset="-128"/>
              </a:rPr>
              <a:t>→</a:t>
            </a:r>
            <a:r>
              <a:rPr lang="en-US" altLang="ja-JP" sz="1400" dirty="0" smtClean="0">
                <a:latin typeface="HG丸ｺﾞｼｯｸM-PRO" pitchFamily="50" charset="-128"/>
                <a:ea typeface="HG丸ｺﾞｼｯｸM-PRO" pitchFamily="50" charset="-128"/>
              </a:rPr>
              <a:t>(</a:t>
            </a:r>
            <a:r>
              <a:rPr lang="ja-JP" altLang="en-US" sz="1400" dirty="0" smtClean="0">
                <a:latin typeface="HG丸ｺﾞｼｯｸM-PRO" pitchFamily="50" charset="-128"/>
                <a:ea typeface="HG丸ｺﾞｼｯｸM-PRO" pitchFamily="50" charset="-128"/>
              </a:rPr>
              <a:t>リンクリゾルバ</a:t>
            </a:r>
            <a:r>
              <a:rPr lang="en-US" altLang="ja-JP" sz="1400" dirty="0" smtClean="0">
                <a:latin typeface="HG丸ｺﾞｼｯｸM-PRO" pitchFamily="50" charset="-128"/>
                <a:ea typeface="HG丸ｺﾞｼｯｸM-PRO" pitchFamily="50" charset="-128"/>
              </a:rPr>
              <a:t>)</a:t>
            </a:r>
            <a:r>
              <a:rPr lang="ja-JP" altLang="en-US" sz="1400" dirty="0" smtClean="0">
                <a:latin typeface="HG丸ｺﾞｼｯｸM-PRO" pitchFamily="50" charset="-128"/>
                <a:ea typeface="HG丸ｺﾞｼｯｸM-PRO" pitchFamily="50" charset="-128"/>
              </a:rPr>
              <a:t>→</a:t>
            </a:r>
            <a:r>
              <a:rPr lang="en-US" altLang="ja-JP" sz="1400" dirty="0" err="1" smtClean="0">
                <a:latin typeface="HG丸ｺﾞｼｯｸM-PRO" pitchFamily="50" charset="-128"/>
                <a:ea typeface="HG丸ｺﾞｼｯｸM-PRO" pitchFamily="50" charset="-128"/>
              </a:rPr>
              <a:t>CiNii</a:t>
            </a:r>
            <a:r>
              <a:rPr lang="ja-JP" altLang="en-US" sz="1400" dirty="0" smtClean="0">
                <a:latin typeface="HG丸ｺﾞｼｯｸM-PRO" pitchFamily="50" charset="-128"/>
                <a:ea typeface="HG丸ｺﾞｼｯｸM-PRO" pitchFamily="50" charset="-128"/>
              </a:rPr>
              <a:t>（</a:t>
            </a:r>
            <a:r>
              <a:rPr lang="en-US" altLang="ja-JP" sz="1400" dirty="0" smtClean="0">
                <a:latin typeface="HG丸ｺﾞｼｯｸM-PRO" pitchFamily="50" charset="-128"/>
                <a:ea typeface="HG丸ｺﾞｼｯｸM-PRO" pitchFamily="50" charset="-128"/>
              </a:rPr>
              <a:t>21</a:t>
            </a:r>
            <a:r>
              <a:rPr lang="ja-JP" altLang="en-US" sz="1400" dirty="0" smtClean="0">
                <a:latin typeface="HG丸ｺﾞｼｯｸM-PRO" pitchFamily="50" charset="-128"/>
                <a:ea typeface="HG丸ｺﾞｼｯｸM-PRO" pitchFamily="50" charset="-128"/>
              </a:rPr>
              <a:t>年</a:t>
            </a:r>
            <a:r>
              <a:rPr lang="en-US" altLang="ja-JP" sz="1400" dirty="0" smtClean="0">
                <a:latin typeface="HG丸ｺﾞｼｯｸM-PRO" pitchFamily="50" charset="-128"/>
                <a:ea typeface="HG丸ｺﾞｼｯｸM-PRO" pitchFamily="50" charset="-128"/>
              </a:rPr>
              <a:t>9</a:t>
            </a:r>
            <a:r>
              <a:rPr lang="ja-JP" altLang="en-US" sz="1400" dirty="0" smtClean="0">
                <a:latin typeface="HG丸ｺﾞｼｯｸM-PRO" pitchFamily="50" charset="-128"/>
                <a:ea typeface="HG丸ｺﾞｼｯｸM-PRO" pitchFamily="50" charset="-128"/>
              </a:rPr>
              <a:t>月）</a:t>
            </a:r>
            <a:endParaRPr lang="en-US" altLang="ja-JP" sz="1400" dirty="0" smtClean="0">
              <a:latin typeface="HG丸ｺﾞｼｯｸM-PRO" pitchFamily="50" charset="-128"/>
              <a:ea typeface="HG丸ｺﾞｼｯｸM-PRO" pitchFamily="50" charset="-128"/>
            </a:endParaRPr>
          </a:p>
          <a:p>
            <a:pPr lvl="2"/>
            <a:r>
              <a:rPr lang="en-US" altLang="ja-JP" sz="1400" dirty="0" err="1" smtClean="0">
                <a:latin typeface="HG丸ｺﾞｼｯｸM-PRO" pitchFamily="50" charset="-128"/>
                <a:ea typeface="HG丸ｺﾞｼｯｸM-PRO" pitchFamily="50" charset="-128"/>
              </a:rPr>
              <a:t>CiNii</a:t>
            </a:r>
            <a:r>
              <a:rPr lang="ja-JP" altLang="en-US" sz="1400" dirty="0" smtClean="0">
                <a:latin typeface="HG丸ｺﾞｼｯｸM-PRO" pitchFamily="50" charset="-128"/>
                <a:ea typeface="HG丸ｺﾞｼｯｸM-PRO" pitchFamily="50" charset="-128"/>
              </a:rPr>
              <a:t>→</a:t>
            </a:r>
            <a:r>
              <a:rPr lang="en-US" altLang="ja-JP" sz="1400" dirty="0" smtClean="0">
                <a:latin typeface="HG丸ｺﾞｼｯｸM-PRO" pitchFamily="50" charset="-128"/>
                <a:ea typeface="HG丸ｺﾞｼｯｸM-PRO" pitchFamily="50" charset="-128"/>
              </a:rPr>
              <a:t>NDL-OPAC</a:t>
            </a:r>
            <a:r>
              <a:rPr lang="ja-JP" altLang="en-US" sz="1400" dirty="0" smtClean="0">
                <a:latin typeface="HG丸ｺﾞｼｯｸM-PRO" pitchFamily="50" charset="-128"/>
                <a:ea typeface="HG丸ｺﾞｼｯｸM-PRO" pitchFamily="50" charset="-128"/>
              </a:rPr>
              <a:t>雑誌記事索引（</a:t>
            </a:r>
            <a:r>
              <a:rPr lang="en-US" altLang="ja-JP" sz="1400" dirty="0" smtClean="0">
                <a:latin typeface="HG丸ｺﾞｼｯｸM-PRO" pitchFamily="50" charset="-128"/>
                <a:ea typeface="HG丸ｺﾞｼｯｸM-PRO" pitchFamily="50" charset="-128"/>
              </a:rPr>
              <a:t>21</a:t>
            </a:r>
            <a:r>
              <a:rPr lang="ja-JP" altLang="en-US" sz="1400" dirty="0" smtClean="0">
                <a:latin typeface="HG丸ｺﾞｼｯｸM-PRO" pitchFamily="50" charset="-128"/>
                <a:ea typeface="HG丸ｺﾞｼｯｸM-PRO" pitchFamily="50" charset="-128"/>
              </a:rPr>
              <a:t>年中）</a:t>
            </a:r>
            <a:endParaRPr lang="en-US" altLang="ja-JP" sz="1400" dirty="0" smtClean="0">
              <a:latin typeface="HG丸ｺﾞｼｯｸM-PRO" pitchFamily="50" charset="-128"/>
              <a:ea typeface="HG丸ｺﾞｼｯｸM-PRO" pitchFamily="50" charset="-128"/>
            </a:endParaRPr>
          </a:p>
          <a:p>
            <a:pPr lvl="2"/>
            <a:r>
              <a:rPr lang="en-US" altLang="ja-JP" sz="1400" dirty="0" smtClean="0">
                <a:latin typeface="HG丸ｺﾞｼｯｸM-PRO" pitchFamily="50" charset="-128"/>
                <a:ea typeface="HG丸ｺﾞｼｯｸM-PRO" pitchFamily="50" charset="-128"/>
              </a:rPr>
              <a:t>PORTA</a:t>
            </a:r>
            <a:r>
              <a:rPr lang="ja-JP" altLang="en-US" sz="1400" dirty="0" smtClean="0">
                <a:latin typeface="HG丸ｺﾞｼｯｸM-PRO" pitchFamily="50" charset="-128"/>
                <a:ea typeface="HG丸ｺﾞｼｯｸM-PRO" pitchFamily="50" charset="-128"/>
              </a:rPr>
              <a:t>→</a:t>
            </a:r>
            <a:r>
              <a:rPr lang="en-US" altLang="ja-JP" sz="1400" dirty="0" err="1" smtClean="0">
                <a:latin typeface="HG丸ｺﾞｼｯｸM-PRO" pitchFamily="50" charset="-128"/>
                <a:ea typeface="HG丸ｺﾞｼｯｸM-PRO" pitchFamily="50" charset="-128"/>
              </a:rPr>
              <a:t>CiNii</a:t>
            </a:r>
            <a:r>
              <a:rPr lang="ja-JP" altLang="en-US" sz="1400" dirty="0" smtClean="0">
                <a:latin typeface="HG丸ｺﾞｼｯｸM-PRO" pitchFamily="50" charset="-128"/>
                <a:ea typeface="HG丸ｺﾞｼｯｸM-PRO" pitchFamily="50" charset="-128"/>
              </a:rPr>
              <a:t>（</a:t>
            </a:r>
            <a:r>
              <a:rPr lang="en-US" altLang="ja-JP" sz="1400" dirty="0" smtClean="0">
                <a:latin typeface="HG丸ｺﾞｼｯｸM-PRO" pitchFamily="50" charset="-128"/>
                <a:ea typeface="HG丸ｺﾞｼｯｸM-PRO" pitchFamily="50" charset="-128"/>
              </a:rPr>
              <a:t>21</a:t>
            </a:r>
            <a:r>
              <a:rPr lang="ja-JP" altLang="en-US" sz="1400" dirty="0" smtClean="0">
                <a:latin typeface="HG丸ｺﾞｼｯｸM-PRO" pitchFamily="50" charset="-128"/>
                <a:ea typeface="HG丸ｺﾞｼｯｸM-PRO" pitchFamily="50" charset="-128"/>
              </a:rPr>
              <a:t>年</a:t>
            </a:r>
            <a:r>
              <a:rPr lang="en-US" altLang="ja-JP" sz="1400" dirty="0" smtClean="0">
                <a:latin typeface="HG丸ｺﾞｼｯｸM-PRO" pitchFamily="50" charset="-128"/>
                <a:ea typeface="HG丸ｺﾞｼｯｸM-PRO" pitchFamily="50" charset="-128"/>
              </a:rPr>
              <a:t>7</a:t>
            </a:r>
            <a:r>
              <a:rPr lang="ja-JP" altLang="en-US" sz="1400" dirty="0" smtClean="0">
                <a:latin typeface="HG丸ｺﾞｼｯｸM-PRO" pitchFamily="50" charset="-128"/>
                <a:ea typeface="HG丸ｺﾞｼｯｸM-PRO" pitchFamily="50" charset="-128"/>
              </a:rPr>
              <a:t>月）</a:t>
            </a:r>
            <a:endParaRPr lang="en-US" altLang="ja-JP" sz="1400" dirty="0" smtClean="0">
              <a:latin typeface="HG丸ｺﾞｼｯｸM-PRO" pitchFamily="50" charset="-128"/>
              <a:ea typeface="HG丸ｺﾞｼｯｸM-PRO" pitchFamily="50" charset="-128"/>
            </a:endParaRPr>
          </a:p>
          <a:p>
            <a:pPr lvl="1"/>
            <a:r>
              <a:rPr lang="en-US" altLang="ja-JP" sz="1700" dirty="0" err="1" smtClean="0">
                <a:latin typeface="HG丸ｺﾞｼｯｸM-PRO" pitchFamily="50" charset="-128"/>
                <a:ea typeface="HG丸ｺﾞｼｯｸM-PRO" pitchFamily="50" charset="-128"/>
              </a:rPr>
              <a:t>GeNii</a:t>
            </a:r>
            <a:r>
              <a:rPr lang="ja-JP" altLang="en-US" sz="1700" dirty="0" err="1" smtClean="0">
                <a:latin typeface="HG丸ｺﾞｼｯｸM-PRO" pitchFamily="50" charset="-128"/>
                <a:ea typeface="HG丸ｺﾞｼｯｸM-PRO" pitchFamily="50" charset="-128"/>
              </a:rPr>
              <a:t>、</a:t>
            </a:r>
            <a:r>
              <a:rPr lang="en-US" altLang="ja-JP" sz="1700" dirty="0" err="1" smtClean="0">
                <a:latin typeface="HG丸ｺﾞｼｯｸM-PRO" pitchFamily="50" charset="-128"/>
                <a:ea typeface="HG丸ｺﾞｼｯｸM-PRO" pitchFamily="50" charset="-128"/>
              </a:rPr>
              <a:t>Webcat</a:t>
            </a:r>
            <a:r>
              <a:rPr lang="en-US" altLang="ja-JP" sz="1700" dirty="0" smtClean="0">
                <a:latin typeface="HG丸ｺﾞｼｯｸM-PRO" pitchFamily="50" charset="-128"/>
                <a:ea typeface="HG丸ｺﾞｼｯｸM-PRO" pitchFamily="50" charset="-128"/>
              </a:rPr>
              <a:t>-plus</a:t>
            </a:r>
            <a:r>
              <a:rPr lang="ja-JP" altLang="en-US" sz="1700" dirty="0" smtClean="0">
                <a:latin typeface="HG丸ｺﾞｼｯｸM-PRO" pitchFamily="50" charset="-128"/>
                <a:ea typeface="HG丸ｺﾞｼｯｸM-PRO" pitchFamily="50" charset="-128"/>
              </a:rPr>
              <a:t>との連携</a:t>
            </a:r>
            <a:endParaRPr lang="en-US" altLang="ja-JP" sz="1700" dirty="0" smtClean="0">
              <a:latin typeface="HG丸ｺﾞｼｯｸM-PRO" pitchFamily="50" charset="-128"/>
              <a:ea typeface="HG丸ｺﾞｼｯｸM-PRO" pitchFamily="50" charset="-128"/>
            </a:endParaRPr>
          </a:p>
          <a:p>
            <a:pPr lvl="2"/>
            <a:r>
              <a:rPr lang="en-US" altLang="ja-JP" sz="1400" dirty="0" smtClean="0">
                <a:latin typeface="HG丸ｺﾞｼｯｸM-PRO" pitchFamily="50" charset="-128"/>
                <a:ea typeface="HG丸ｺﾞｼｯｸM-PRO" pitchFamily="50" charset="-128"/>
              </a:rPr>
              <a:t>NDL-OPAC</a:t>
            </a:r>
            <a:r>
              <a:rPr lang="ja-JP" altLang="en-US" sz="1400" dirty="0" err="1" smtClean="0">
                <a:latin typeface="HG丸ｺﾞｼｯｸM-PRO" pitchFamily="50" charset="-128"/>
                <a:ea typeface="HG丸ｺﾞｼｯｸM-PRO" pitchFamily="50" charset="-128"/>
              </a:rPr>
              <a:t>、</a:t>
            </a:r>
            <a:r>
              <a:rPr lang="en-US" altLang="ja-JP" sz="1400" dirty="0" smtClean="0">
                <a:latin typeface="HG丸ｺﾞｼｯｸM-PRO" pitchFamily="50" charset="-128"/>
                <a:ea typeface="HG丸ｺﾞｼｯｸM-PRO" pitchFamily="50" charset="-128"/>
              </a:rPr>
              <a:t>PORTA</a:t>
            </a:r>
            <a:r>
              <a:rPr lang="ja-JP" altLang="en-US" sz="1400" dirty="0" smtClean="0">
                <a:latin typeface="HG丸ｺﾞｼｯｸM-PRO" pitchFamily="50" charset="-128"/>
                <a:ea typeface="HG丸ｺﾞｼｯｸM-PRO" pitchFamily="50" charset="-128"/>
              </a:rPr>
              <a:t> →</a:t>
            </a:r>
            <a:r>
              <a:rPr lang="en-US" altLang="ja-JP" sz="1400" dirty="0" smtClean="0">
                <a:latin typeface="HG丸ｺﾞｼｯｸM-PRO" pitchFamily="50" charset="-128"/>
                <a:ea typeface="HG丸ｺﾞｼｯｸM-PRO" pitchFamily="50" charset="-128"/>
              </a:rPr>
              <a:t>(</a:t>
            </a:r>
            <a:r>
              <a:rPr lang="ja-JP" altLang="en-US" sz="1400" dirty="0" smtClean="0">
                <a:latin typeface="HG丸ｺﾞｼｯｸM-PRO" pitchFamily="50" charset="-128"/>
                <a:ea typeface="HG丸ｺﾞｼｯｸM-PRO" pitchFamily="50" charset="-128"/>
              </a:rPr>
              <a:t>リンクリゾルバ</a:t>
            </a:r>
            <a:r>
              <a:rPr lang="en-US" altLang="ja-JP" sz="1400" dirty="0" smtClean="0">
                <a:latin typeface="HG丸ｺﾞｼｯｸM-PRO" pitchFamily="50" charset="-128"/>
                <a:ea typeface="HG丸ｺﾞｼｯｸM-PRO" pitchFamily="50" charset="-128"/>
              </a:rPr>
              <a:t>)</a:t>
            </a:r>
            <a:r>
              <a:rPr lang="ja-JP" altLang="en-US" sz="1400" dirty="0" smtClean="0">
                <a:latin typeface="HG丸ｺﾞｼｯｸM-PRO" pitchFamily="50" charset="-128"/>
                <a:ea typeface="HG丸ｺﾞｼｯｸM-PRO" pitchFamily="50" charset="-128"/>
              </a:rPr>
              <a:t>→</a:t>
            </a:r>
            <a:r>
              <a:rPr lang="en-US" altLang="ja-JP" sz="1400" dirty="0" smtClean="0">
                <a:latin typeface="HG丸ｺﾞｼｯｸM-PRO" pitchFamily="50" charset="-128"/>
                <a:ea typeface="HG丸ｺﾞｼｯｸM-PRO" pitchFamily="50" charset="-128"/>
              </a:rPr>
              <a:t> </a:t>
            </a:r>
            <a:r>
              <a:rPr lang="en-US" altLang="ja-JP" sz="1400" dirty="0" err="1" smtClean="0">
                <a:latin typeface="HG丸ｺﾞｼｯｸM-PRO" pitchFamily="50" charset="-128"/>
                <a:ea typeface="HG丸ｺﾞｼｯｸM-PRO" pitchFamily="50" charset="-128"/>
              </a:rPr>
              <a:t>GeNii</a:t>
            </a:r>
            <a:r>
              <a:rPr lang="ja-JP" altLang="en-US" sz="1400" dirty="0" err="1" smtClean="0">
                <a:latin typeface="HG丸ｺﾞｼｯｸM-PRO" pitchFamily="50" charset="-128"/>
                <a:ea typeface="HG丸ｺﾞｼｯｸM-PRO" pitchFamily="50" charset="-128"/>
              </a:rPr>
              <a:t>、</a:t>
            </a:r>
            <a:r>
              <a:rPr lang="en-US" altLang="ja-JP" sz="1400" dirty="0" err="1" smtClean="0">
                <a:latin typeface="HG丸ｺﾞｼｯｸM-PRO" pitchFamily="50" charset="-128"/>
                <a:ea typeface="HG丸ｺﾞｼｯｸM-PRO" pitchFamily="50" charset="-128"/>
              </a:rPr>
              <a:t>Webcat</a:t>
            </a:r>
            <a:r>
              <a:rPr lang="en-US" altLang="ja-JP" sz="1400" dirty="0" smtClean="0">
                <a:latin typeface="HG丸ｺﾞｼｯｸM-PRO" pitchFamily="50" charset="-128"/>
                <a:ea typeface="HG丸ｺﾞｼｯｸM-PRO" pitchFamily="50" charset="-128"/>
              </a:rPr>
              <a:t>-plus</a:t>
            </a:r>
            <a:r>
              <a:rPr lang="ja-JP" altLang="en-US" sz="1400" dirty="0" smtClean="0">
                <a:latin typeface="HG丸ｺﾞｼｯｸM-PRO" pitchFamily="50" charset="-128"/>
                <a:ea typeface="HG丸ｺﾞｼｯｸM-PRO" pitchFamily="50" charset="-128"/>
              </a:rPr>
              <a:t> （</a:t>
            </a:r>
            <a:r>
              <a:rPr lang="en-US" altLang="ja-JP" sz="1400" dirty="0" smtClean="0">
                <a:latin typeface="HG丸ｺﾞｼｯｸM-PRO" pitchFamily="50" charset="-128"/>
                <a:ea typeface="HG丸ｺﾞｼｯｸM-PRO" pitchFamily="50" charset="-128"/>
              </a:rPr>
              <a:t>21</a:t>
            </a:r>
            <a:r>
              <a:rPr lang="ja-JP" altLang="en-US" sz="1400" dirty="0" smtClean="0">
                <a:latin typeface="HG丸ｺﾞｼｯｸM-PRO" pitchFamily="50" charset="-128"/>
                <a:ea typeface="HG丸ｺﾞｼｯｸM-PRO" pitchFamily="50" charset="-128"/>
              </a:rPr>
              <a:t>年</a:t>
            </a:r>
            <a:r>
              <a:rPr lang="en-US" altLang="ja-JP" sz="1400" dirty="0" smtClean="0">
                <a:latin typeface="HG丸ｺﾞｼｯｸM-PRO" pitchFamily="50" charset="-128"/>
                <a:ea typeface="HG丸ｺﾞｼｯｸM-PRO" pitchFamily="50" charset="-128"/>
              </a:rPr>
              <a:t>9</a:t>
            </a:r>
            <a:r>
              <a:rPr lang="ja-JP" altLang="en-US" sz="1400" dirty="0" smtClean="0">
                <a:latin typeface="HG丸ｺﾞｼｯｸM-PRO" pitchFamily="50" charset="-128"/>
                <a:ea typeface="HG丸ｺﾞｼｯｸM-PRO" pitchFamily="50" charset="-128"/>
              </a:rPr>
              <a:t>月）</a:t>
            </a:r>
            <a:endParaRPr lang="en-US" altLang="ja-JP" sz="1400" dirty="0" smtClean="0">
              <a:latin typeface="HG丸ｺﾞｼｯｸM-PRO" pitchFamily="50" charset="-128"/>
              <a:ea typeface="HG丸ｺﾞｼｯｸM-PRO" pitchFamily="50" charset="-128"/>
            </a:endParaRPr>
          </a:p>
          <a:p>
            <a:pPr lvl="1"/>
            <a:r>
              <a:rPr lang="en-US" altLang="ja-JP" sz="1700" dirty="0" smtClean="0">
                <a:latin typeface="HG丸ｺﾞｼｯｸM-PRO" pitchFamily="50" charset="-128"/>
                <a:ea typeface="HG丸ｺﾞｼｯｸM-PRO" pitchFamily="50" charset="-128"/>
              </a:rPr>
              <a:t>JAIRO</a:t>
            </a:r>
            <a:r>
              <a:rPr lang="ja-JP" altLang="en-US" sz="1700" dirty="0" smtClean="0">
                <a:latin typeface="HG丸ｺﾞｼｯｸM-PRO" pitchFamily="50" charset="-128"/>
                <a:ea typeface="HG丸ｺﾞｼｯｸM-PRO" pitchFamily="50" charset="-128"/>
              </a:rPr>
              <a:t>（大学機関リポジトリポータル）との連携</a:t>
            </a:r>
            <a:endParaRPr lang="en-US" altLang="ja-JP" sz="1700" dirty="0" smtClean="0">
              <a:latin typeface="HG丸ｺﾞｼｯｸM-PRO" pitchFamily="50" charset="-128"/>
              <a:ea typeface="HG丸ｺﾞｼｯｸM-PRO" pitchFamily="50" charset="-128"/>
            </a:endParaRPr>
          </a:p>
          <a:p>
            <a:pPr lvl="2"/>
            <a:r>
              <a:rPr lang="en-US" altLang="ja-JP" sz="1400" dirty="0" smtClean="0">
                <a:latin typeface="HG丸ｺﾞｼｯｸM-PRO" pitchFamily="50" charset="-128"/>
                <a:ea typeface="HG丸ｺﾞｼｯｸM-PRO" pitchFamily="50" charset="-128"/>
              </a:rPr>
              <a:t>PORTA</a:t>
            </a:r>
            <a:r>
              <a:rPr lang="ja-JP" altLang="en-US" sz="1400" dirty="0" smtClean="0">
                <a:latin typeface="HG丸ｺﾞｼｯｸM-PRO" pitchFamily="50" charset="-128"/>
                <a:ea typeface="HG丸ｺﾞｼｯｸM-PRO" pitchFamily="50" charset="-128"/>
              </a:rPr>
              <a:t>→</a:t>
            </a:r>
            <a:r>
              <a:rPr lang="en-US" altLang="ja-JP" sz="1400" dirty="0" smtClean="0">
                <a:latin typeface="HG丸ｺﾞｼｯｸM-PRO" pitchFamily="50" charset="-128"/>
                <a:ea typeface="HG丸ｺﾞｼｯｸM-PRO" pitchFamily="50" charset="-128"/>
              </a:rPr>
              <a:t>(</a:t>
            </a:r>
            <a:r>
              <a:rPr lang="ja-JP" altLang="en-US" sz="1400" dirty="0" smtClean="0">
                <a:latin typeface="HG丸ｺﾞｼｯｸM-PRO" pitchFamily="50" charset="-128"/>
                <a:ea typeface="HG丸ｺﾞｼｯｸM-PRO" pitchFamily="50" charset="-128"/>
              </a:rPr>
              <a:t>統合検索</a:t>
            </a:r>
            <a:r>
              <a:rPr lang="en-US" altLang="ja-JP" sz="1400" dirty="0" smtClean="0">
                <a:latin typeface="HG丸ｺﾞｼｯｸM-PRO" pitchFamily="50" charset="-128"/>
                <a:ea typeface="HG丸ｺﾞｼｯｸM-PRO" pitchFamily="50" charset="-128"/>
              </a:rPr>
              <a:t>)</a:t>
            </a:r>
            <a:r>
              <a:rPr lang="ja-JP" altLang="en-US" sz="1400" dirty="0" smtClean="0">
                <a:latin typeface="HG丸ｺﾞｼｯｸM-PRO" pitchFamily="50" charset="-128"/>
                <a:ea typeface="HG丸ｺﾞｼｯｸM-PRO" pitchFamily="50" charset="-128"/>
              </a:rPr>
              <a:t>→</a:t>
            </a:r>
            <a:r>
              <a:rPr lang="en-US" altLang="ja-JP" sz="1400" dirty="0" smtClean="0">
                <a:latin typeface="HG丸ｺﾞｼｯｸM-PRO" pitchFamily="50" charset="-128"/>
                <a:ea typeface="HG丸ｺﾞｼｯｸM-PRO" pitchFamily="50" charset="-128"/>
              </a:rPr>
              <a:t>JAIRO</a:t>
            </a:r>
          </a:p>
          <a:p>
            <a:pPr lvl="3"/>
            <a:r>
              <a:rPr lang="ja-JP" altLang="en-US" sz="1400" dirty="0" smtClean="0">
                <a:latin typeface="HG丸ｺﾞｼｯｸM-PRO" pitchFamily="50" charset="-128"/>
                <a:ea typeface="HG丸ｺﾞｼｯｸM-PRO" pitchFamily="50" charset="-128"/>
              </a:rPr>
              <a:t>各大学の機関リポジトリ内の情報へナビゲート（</a:t>
            </a:r>
            <a:r>
              <a:rPr lang="en-US" altLang="ja-JP" sz="1400" dirty="0" smtClean="0">
                <a:latin typeface="HG丸ｺﾞｼｯｸM-PRO" pitchFamily="50" charset="-128"/>
                <a:ea typeface="HG丸ｺﾞｼｯｸM-PRO" pitchFamily="50" charset="-128"/>
              </a:rPr>
              <a:t>21</a:t>
            </a:r>
            <a:r>
              <a:rPr lang="ja-JP" altLang="en-US" sz="1400" dirty="0" smtClean="0">
                <a:latin typeface="HG丸ｺﾞｼｯｸM-PRO" pitchFamily="50" charset="-128"/>
                <a:ea typeface="HG丸ｺﾞｼｯｸM-PRO" pitchFamily="50" charset="-128"/>
              </a:rPr>
              <a:t>年</a:t>
            </a:r>
            <a:r>
              <a:rPr lang="en-US" altLang="ja-JP" sz="1400" dirty="0" smtClean="0">
                <a:latin typeface="HG丸ｺﾞｼｯｸM-PRO" pitchFamily="50" charset="-128"/>
                <a:ea typeface="HG丸ｺﾞｼｯｸM-PRO" pitchFamily="50" charset="-128"/>
              </a:rPr>
              <a:t>7</a:t>
            </a:r>
            <a:r>
              <a:rPr lang="ja-JP" altLang="en-US" sz="1400" dirty="0" smtClean="0">
                <a:latin typeface="HG丸ｺﾞｼｯｸM-PRO" pitchFamily="50" charset="-128"/>
                <a:ea typeface="HG丸ｺﾞｼｯｸM-PRO" pitchFamily="50" charset="-128"/>
              </a:rPr>
              <a:t>月）</a:t>
            </a:r>
          </a:p>
        </p:txBody>
      </p:sp>
      <p:sp>
        <p:nvSpPr>
          <p:cNvPr id="12293" name="Rectangle 4"/>
          <p:cNvSpPr>
            <a:spLocks noGrp="1" noChangeArrowheads="1"/>
          </p:cNvSpPr>
          <p:nvPr>
            <p:ph sz="quarter" idx="2"/>
          </p:nvPr>
        </p:nvSpPr>
        <p:spPr>
          <a:xfrm>
            <a:off x="4286248" y="571480"/>
            <a:ext cx="4714908" cy="6286520"/>
          </a:xfrm>
          <a:solidFill>
            <a:srgbClr val="FFFFCC"/>
          </a:solidFill>
        </p:spPr>
        <p:txBody>
          <a:bodyPr>
            <a:noAutofit/>
          </a:bodyPr>
          <a:lstStyle/>
          <a:p>
            <a:pPr>
              <a:buFont typeface="Wingdings" pitchFamily="2" charset="2"/>
              <a:buChar char="l"/>
            </a:pPr>
            <a:r>
              <a:rPr lang="ja-JP" altLang="en-US" sz="1800" dirty="0" smtClean="0">
                <a:latin typeface="HG丸ｺﾞｼｯｸM-PRO" pitchFamily="50" charset="-128"/>
                <a:ea typeface="HG丸ｺﾞｼｯｸM-PRO" pitchFamily="50" charset="-128"/>
              </a:rPr>
              <a:t>今後（想定）</a:t>
            </a:r>
            <a:endParaRPr lang="en-US" altLang="ja-JP" sz="1800" dirty="0" smtClean="0">
              <a:latin typeface="HG丸ｺﾞｼｯｸM-PRO" pitchFamily="50" charset="-128"/>
              <a:ea typeface="HG丸ｺﾞｼｯｸM-PRO" pitchFamily="50" charset="-128"/>
            </a:endParaRPr>
          </a:p>
          <a:p>
            <a:pPr>
              <a:buFont typeface="Wingdings" pitchFamily="2" charset="2"/>
              <a:buChar char="l"/>
            </a:pPr>
            <a:r>
              <a:rPr lang="ja-JP" altLang="en-US" sz="1600" dirty="0" smtClean="0">
                <a:latin typeface="HG丸ｺﾞｼｯｸM-PRO" pitchFamily="50" charset="-128"/>
                <a:ea typeface="HG丸ｺﾞｼｯｸM-PRO" pitchFamily="50" charset="-128"/>
              </a:rPr>
              <a:t>情報探索サービス（</a:t>
            </a:r>
            <a:r>
              <a:rPr lang="en-US" altLang="ja-JP" sz="1600" dirty="0" smtClean="0">
                <a:latin typeface="HG丸ｺﾞｼｯｸM-PRO" pitchFamily="50" charset="-128"/>
                <a:ea typeface="HG丸ｺﾞｼｯｸM-PRO" pitchFamily="50" charset="-128"/>
              </a:rPr>
              <a:t>24</a:t>
            </a:r>
            <a:r>
              <a:rPr lang="ja-JP" altLang="en-US" sz="1600" dirty="0" smtClean="0">
                <a:latin typeface="HG丸ｺﾞｼｯｸM-PRO" pitchFamily="50" charset="-128"/>
                <a:ea typeface="HG丸ｺﾞｼｯｸM-PRO" pitchFamily="50" charset="-128"/>
              </a:rPr>
              <a:t>年</a:t>
            </a:r>
            <a:r>
              <a:rPr lang="en-US" altLang="ja-JP" sz="1600" dirty="0" smtClean="0">
                <a:latin typeface="HG丸ｺﾞｼｯｸM-PRO" pitchFamily="50" charset="-128"/>
                <a:ea typeface="HG丸ｺﾞｼｯｸM-PRO" pitchFamily="50" charset="-128"/>
              </a:rPr>
              <a:t>1</a:t>
            </a:r>
            <a:r>
              <a:rPr lang="ja-JP" altLang="en-US" sz="1600" dirty="0" smtClean="0">
                <a:latin typeface="HG丸ｺﾞｼｯｸM-PRO" pitchFamily="50" charset="-128"/>
                <a:ea typeface="HG丸ｺﾞｼｯｸM-PRO" pitchFamily="50" charset="-128"/>
              </a:rPr>
              <a:t>月正式公開予定）</a:t>
            </a:r>
            <a:endParaRPr lang="en-US" altLang="ja-JP" sz="1600" dirty="0" smtClean="0">
              <a:latin typeface="HG丸ｺﾞｼｯｸM-PRO" pitchFamily="50" charset="-128"/>
              <a:ea typeface="HG丸ｺﾞｼｯｸM-PRO" pitchFamily="50" charset="-128"/>
            </a:endParaRPr>
          </a:p>
          <a:p>
            <a:pPr lvl="1">
              <a:buFont typeface="Wingdings" pitchFamily="2" charset="2"/>
              <a:buChar char="l"/>
            </a:pPr>
            <a:r>
              <a:rPr lang="ja-JP" altLang="en-US" sz="1400" dirty="0" smtClean="0">
                <a:latin typeface="HG丸ｺﾞｼｯｸM-PRO" pitchFamily="50" charset="-128"/>
                <a:ea typeface="HG丸ｺﾞｼｯｸM-PRO" pitchFamily="50" charset="-128"/>
              </a:rPr>
              <a:t>画像、テキスト、音声と冊子体資料の統合検索</a:t>
            </a:r>
            <a:endParaRPr lang="en-US" altLang="ja-JP" sz="1400" dirty="0" smtClean="0">
              <a:latin typeface="HG丸ｺﾞｼｯｸM-PRO" pitchFamily="50" charset="-128"/>
              <a:ea typeface="HG丸ｺﾞｼｯｸM-PRO" pitchFamily="50" charset="-128"/>
            </a:endParaRPr>
          </a:p>
          <a:p>
            <a:pPr lvl="1">
              <a:buFont typeface="Wingdings" pitchFamily="2" charset="2"/>
              <a:buChar char="l"/>
            </a:pPr>
            <a:r>
              <a:rPr lang="en-US" altLang="ja-JP" sz="1400" dirty="0" smtClean="0">
                <a:latin typeface="HG丸ｺﾞｼｯｸM-PRO" pitchFamily="50" charset="-128"/>
                <a:ea typeface="HG丸ｺﾞｼｯｸM-PRO" pitchFamily="50" charset="-128"/>
              </a:rPr>
              <a:t>NII</a:t>
            </a:r>
            <a:r>
              <a:rPr lang="ja-JP" altLang="en-US" sz="1400" dirty="0" err="1" smtClean="0">
                <a:latin typeface="HG丸ｺﾞｼｯｸM-PRO" pitchFamily="50" charset="-128"/>
                <a:ea typeface="HG丸ｺﾞｼｯｸM-PRO" pitchFamily="50" charset="-128"/>
              </a:rPr>
              <a:t>、</a:t>
            </a:r>
            <a:r>
              <a:rPr lang="en-US" altLang="ja-JP" sz="1400" dirty="0" smtClean="0">
                <a:latin typeface="HG丸ｺﾞｼｯｸM-PRO" pitchFamily="50" charset="-128"/>
                <a:ea typeface="HG丸ｺﾞｼｯｸM-PRO" pitchFamily="50" charset="-128"/>
              </a:rPr>
              <a:t>JST</a:t>
            </a:r>
            <a:r>
              <a:rPr lang="ja-JP" altLang="en-US" sz="1400" dirty="0" err="1" smtClean="0">
                <a:latin typeface="HG丸ｺﾞｼｯｸM-PRO" pitchFamily="50" charset="-128"/>
                <a:ea typeface="HG丸ｺﾞｼｯｸM-PRO" pitchFamily="50" charset="-128"/>
              </a:rPr>
              <a:t>、</a:t>
            </a:r>
            <a:r>
              <a:rPr lang="ja-JP" altLang="en-US" sz="1400" dirty="0" smtClean="0">
                <a:latin typeface="HG丸ｺﾞｼｯｸM-PRO" pitchFamily="50" charset="-128"/>
                <a:ea typeface="HG丸ｺﾞｼｯｸM-PRO" pitchFamily="50" charset="-128"/>
              </a:rPr>
              <a:t>当館（総合目録、</a:t>
            </a:r>
            <a:r>
              <a:rPr lang="en-US" altLang="ja-JP" sz="1400" dirty="0" smtClean="0">
                <a:latin typeface="HG丸ｺﾞｼｯｸM-PRO" pitchFamily="50" charset="-128"/>
                <a:ea typeface="HG丸ｺﾞｼｯｸM-PRO" pitchFamily="50" charset="-128"/>
              </a:rPr>
              <a:t>PORTA</a:t>
            </a:r>
            <a:r>
              <a:rPr lang="ja-JP" altLang="en-US" sz="1400" dirty="0" smtClean="0">
                <a:latin typeface="HG丸ｺﾞｼｯｸM-PRO" pitchFamily="50" charset="-128"/>
                <a:ea typeface="HG丸ｺﾞｼｯｸM-PRO" pitchFamily="50" charset="-128"/>
              </a:rPr>
              <a:t>）に加えて、電子ジャーナル、電子書籍、商用</a:t>
            </a:r>
            <a:r>
              <a:rPr lang="en-US" altLang="ja-JP" sz="1400" dirty="0" smtClean="0">
                <a:latin typeface="HG丸ｺﾞｼｯｸM-PRO" pitchFamily="50" charset="-128"/>
                <a:ea typeface="HG丸ｺﾞｼｯｸM-PRO" pitchFamily="50" charset="-128"/>
              </a:rPr>
              <a:t>DB</a:t>
            </a:r>
            <a:r>
              <a:rPr lang="ja-JP" altLang="en-US" sz="1400" dirty="0" smtClean="0">
                <a:latin typeface="HG丸ｺﾞｼｯｸM-PRO" pitchFamily="50" charset="-128"/>
                <a:ea typeface="HG丸ｺﾞｼｯｸM-PRO" pitchFamily="50" charset="-128"/>
              </a:rPr>
              <a:t>等を統合検索し、一次情報へナビゲート</a:t>
            </a:r>
            <a:endParaRPr lang="en-US" altLang="ja-JP" sz="1400" dirty="0" smtClean="0">
              <a:latin typeface="HG丸ｺﾞｼｯｸM-PRO" pitchFamily="50" charset="-128"/>
              <a:ea typeface="HG丸ｺﾞｼｯｸM-PRO" pitchFamily="50" charset="-128"/>
            </a:endParaRPr>
          </a:p>
          <a:p>
            <a:pPr lvl="1">
              <a:buFont typeface="Wingdings" pitchFamily="2" charset="2"/>
              <a:buChar char="l"/>
            </a:pPr>
            <a:r>
              <a:rPr lang="ja-JP" altLang="en-US" sz="1400" dirty="0" smtClean="0">
                <a:latin typeface="HG丸ｺﾞｼｯｸM-PRO" pitchFamily="50" charset="-128"/>
                <a:ea typeface="HG丸ｺﾞｼｯｸM-PRO" pitchFamily="50" charset="-128"/>
              </a:rPr>
              <a:t>情報探索サービステストベッド</a:t>
            </a:r>
            <a:r>
              <a:rPr lang="en-US" altLang="ja-JP" sz="1400" dirty="0" smtClean="0">
                <a:latin typeface="HG丸ｺﾞｼｯｸM-PRO" pitchFamily="50" charset="-128"/>
                <a:ea typeface="HG丸ｺﾞｼｯｸM-PRO" pitchFamily="50" charset="-128"/>
              </a:rPr>
              <a:t>(NDL</a:t>
            </a:r>
            <a:r>
              <a:rPr lang="ja-JP" altLang="en-US" sz="1400" dirty="0" smtClean="0">
                <a:latin typeface="HG丸ｺﾞｼｯｸM-PRO" pitchFamily="50" charset="-128"/>
                <a:ea typeface="HG丸ｺﾞｼｯｸM-PRO" pitchFamily="50" charset="-128"/>
              </a:rPr>
              <a:t>ラボ</a:t>
            </a:r>
            <a:r>
              <a:rPr lang="en-US" altLang="ja-JP" sz="1400" dirty="0" smtClean="0">
                <a:latin typeface="HG丸ｺﾞｼｯｸM-PRO" pitchFamily="50" charset="-128"/>
                <a:ea typeface="HG丸ｺﾞｼｯｸM-PRO" pitchFamily="50" charset="-128"/>
              </a:rPr>
              <a:t>(</a:t>
            </a:r>
            <a:r>
              <a:rPr lang="ja-JP" altLang="en-US" sz="1400" dirty="0" smtClean="0">
                <a:latin typeface="HG丸ｺﾞｼｯｸM-PRO" pitchFamily="50" charset="-128"/>
                <a:ea typeface="HG丸ｺﾞｼｯｸM-PRO" pitchFamily="50" charset="-128"/>
              </a:rPr>
              <a:t>仮称</a:t>
            </a:r>
            <a:r>
              <a:rPr lang="en-US" altLang="ja-JP" sz="1400" dirty="0" smtClean="0">
                <a:latin typeface="HG丸ｺﾞｼｯｸM-PRO" pitchFamily="50" charset="-128"/>
                <a:ea typeface="HG丸ｺﾞｼｯｸM-PRO" pitchFamily="50" charset="-128"/>
              </a:rPr>
              <a:t>))</a:t>
            </a:r>
          </a:p>
          <a:p>
            <a:pPr lvl="2">
              <a:buFont typeface="Wingdings" pitchFamily="2" charset="2"/>
              <a:buChar char="l"/>
            </a:pPr>
            <a:r>
              <a:rPr lang="ja-JP" altLang="en-US" sz="1100" dirty="0" smtClean="0">
                <a:latin typeface="HG丸ｺﾞｼｯｸM-PRO" pitchFamily="50" charset="-128"/>
                <a:ea typeface="HG丸ｺﾞｼｯｸM-PRO" pitchFamily="50" charset="-128"/>
              </a:rPr>
              <a:t>保有している情報資源（メタデータ、デジタルコンテンツ）を研究開発等へ</a:t>
            </a:r>
            <a:r>
              <a:rPr lang="en-US" altLang="ja-JP" sz="1100" dirty="0" smtClean="0">
                <a:latin typeface="HG丸ｺﾞｼｯｸM-PRO" pitchFamily="50" charset="-128"/>
                <a:ea typeface="HG丸ｺﾞｼｯｸM-PRO" pitchFamily="50" charset="-128"/>
              </a:rPr>
              <a:t>API</a:t>
            </a:r>
            <a:r>
              <a:rPr lang="ja-JP" altLang="en-US" sz="1100" dirty="0" smtClean="0">
                <a:latin typeface="HG丸ｺﾞｼｯｸM-PRO" pitchFamily="50" charset="-128"/>
                <a:ea typeface="HG丸ｺﾞｼｯｸM-PRO" pitchFamily="50" charset="-128"/>
              </a:rPr>
              <a:t>を通じて提供。</a:t>
            </a:r>
            <a:endParaRPr lang="en-US" altLang="ja-JP" sz="1100" dirty="0" smtClean="0">
              <a:latin typeface="HG丸ｺﾞｼｯｸM-PRO" pitchFamily="50" charset="-128"/>
              <a:ea typeface="HG丸ｺﾞｼｯｸM-PRO" pitchFamily="50" charset="-128"/>
            </a:endParaRPr>
          </a:p>
          <a:p>
            <a:pPr lvl="2">
              <a:buFont typeface="Wingdings" pitchFamily="2" charset="2"/>
              <a:buChar char="l"/>
            </a:pPr>
            <a:r>
              <a:rPr lang="ja-JP" altLang="en-US" sz="1100" dirty="0" smtClean="0">
                <a:latin typeface="HG丸ｺﾞｼｯｸM-PRO" pitchFamily="50" charset="-128"/>
                <a:ea typeface="HG丸ｺﾞｼｯｸM-PRO" pitchFamily="50" charset="-128"/>
              </a:rPr>
              <a:t>成果を当館システムに適用できることを期待</a:t>
            </a:r>
            <a:endParaRPr lang="en-US" altLang="ja-JP" sz="1100" dirty="0" smtClean="0">
              <a:latin typeface="HG丸ｺﾞｼｯｸM-PRO" pitchFamily="50" charset="-128"/>
              <a:ea typeface="HG丸ｺﾞｼｯｸM-PRO" pitchFamily="50" charset="-128"/>
            </a:endParaRPr>
          </a:p>
          <a:p>
            <a:pPr>
              <a:buFont typeface="Wingdings" pitchFamily="2" charset="2"/>
              <a:buChar char="l"/>
            </a:pPr>
            <a:r>
              <a:rPr lang="ja-JP" altLang="en-US" sz="1600" dirty="0" smtClean="0">
                <a:latin typeface="HG丸ｺﾞｼｯｸM-PRO" pitchFamily="50" charset="-128"/>
                <a:ea typeface="HG丸ｺﾞｼｯｸM-PRO" pitchFamily="50" charset="-128"/>
              </a:rPr>
              <a:t>次期図書館システム（</a:t>
            </a:r>
            <a:r>
              <a:rPr lang="en-US" altLang="ja-JP" sz="1600" dirty="0" smtClean="0">
                <a:latin typeface="HG丸ｺﾞｼｯｸM-PRO" pitchFamily="50" charset="-128"/>
                <a:ea typeface="HG丸ｺﾞｼｯｸM-PRO" pitchFamily="50" charset="-128"/>
              </a:rPr>
              <a:t>24</a:t>
            </a:r>
            <a:r>
              <a:rPr lang="ja-JP" altLang="en-US" sz="1600" dirty="0" smtClean="0">
                <a:latin typeface="HG丸ｺﾞｼｯｸM-PRO" pitchFamily="50" charset="-128"/>
                <a:ea typeface="HG丸ｺﾞｼｯｸM-PRO" pitchFamily="50" charset="-128"/>
              </a:rPr>
              <a:t>年</a:t>
            </a:r>
            <a:r>
              <a:rPr lang="en-US" altLang="ja-JP" sz="1600" dirty="0" smtClean="0">
                <a:latin typeface="HG丸ｺﾞｼｯｸM-PRO" pitchFamily="50" charset="-128"/>
                <a:ea typeface="HG丸ｺﾞｼｯｸM-PRO" pitchFamily="50" charset="-128"/>
              </a:rPr>
              <a:t>1</a:t>
            </a:r>
            <a:r>
              <a:rPr lang="ja-JP" altLang="en-US" sz="1600" dirty="0" smtClean="0">
                <a:latin typeface="HG丸ｺﾞｼｯｸM-PRO" pitchFamily="50" charset="-128"/>
                <a:ea typeface="HG丸ｺﾞｼｯｸM-PRO" pitchFamily="50" charset="-128"/>
              </a:rPr>
              <a:t>月稼働）</a:t>
            </a:r>
            <a:endParaRPr lang="en-US" altLang="ja-JP" sz="1600" dirty="0" smtClean="0">
              <a:latin typeface="HG丸ｺﾞｼｯｸM-PRO" pitchFamily="50" charset="-128"/>
              <a:ea typeface="HG丸ｺﾞｼｯｸM-PRO" pitchFamily="50" charset="-128"/>
            </a:endParaRPr>
          </a:p>
          <a:p>
            <a:pPr lvl="1">
              <a:buFont typeface="Wingdings" pitchFamily="2" charset="2"/>
              <a:buChar char="l"/>
            </a:pPr>
            <a:r>
              <a:rPr lang="en-US" altLang="ja-JP" sz="1400" dirty="0" smtClean="0">
                <a:latin typeface="HG丸ｺﾞｼｯｸM-PRO" pitchFamily="50" charset="-128"/>
                <a:ea typeface="HG丸ｺﾞｼｯｸM-PRO" pitchFamily="50" charset="-128"/>
              </a:rPr>
              <a:t>MARC21</a:t>
            </a:r>
            <a:r>
              <a:rPr lang="ja-JP" altLang="en-US" sz="1400" dirty="0" smtClean="0">
                <a:latin typeface="HG丸ｺﾞｼｯｸM-PRO" pitchFamily="50" charset="-128"/>
                <a:ea typeface="HG丸ｺﾞｼｯｸM-PRO" pitchFamily="50" charset="-128"/>
              </a:rPr>
              <a:t>で、世界に日本語書誌を提供</a:t>
            </a:r>
            <a:endParaRPr lang="en-US" altLang="ja-JP" sz="1400" dirty="0" smtClean="0">
              <a:latin typeface="HG丸ｺﾞｼｯｸM-PRO" pitchFamily="50" charset="-128"/>
              <a:ea typeface="HG丸ｺﾞｼｯｸM-PRO" pitchFamily="50" charset="-128"/>
            </a:endParaRPr>
          </a:p>
          <a:p>
            <a:pPr lvl="1">
              <a:buFont typeface="Wingdings" pitchFamily="2" charset="2"/>
              <a:buChar char="l"/>
            </a:pPr>
            <a:r>
              <a:rPr lang="ja-JP" altLang="en-US" sz="1400" dirty="0" smtClean="0">
                <a:latin typeface="HG丸ｺﾞｼｯｸM-PRO" pitchFamily="50" charset="-128"/>
                <a:ea typeface="HG丸ｺﾞｼｯｸM-PRO" pitchFamily="50" charset="-128"/>
              </a:rPr>
              <a:t>件名典拠をウェブサービスで提供</a:t>
            </a:r>
            <a:endParaRPr lang="en-US" altLang="ja-JP" sz="1400" dirty="0" smtClean="0">
              <a:latin typeface="HG丸ｺﾞｼｯｸM-PRO" pitchFamily="50" charset="-128"/>
              <a:ea typeface="HG丸ｺﾞｼｯｸM-PRO" pitchFamily="50" charset="-128"/>
            </a:endParaRPr>
          </a:p>
          <a:p>
            <a:pPr lvl="1">
              <a:buFont typeface="Wingdings" pitchFamily="2" charset="2"/>
              <a:buChar char="l"/>
            </a:pPr>
            <a:r>
              <a:rPr lang="ja-JP" altLang="en-US" sz="1400" dirty="0" smtClean="0">
                <a:latin typeface="HG丸ｺﾞｼｯｸM-PRO" pitchFamily="50" charset="-128"/>
                <a:ea typeface="HG丸ｺﾞｼｯｸM-PRO" pitchFamily="50" charset="-128"/>
              </a:rPr>
              <a:t>書誌をウェブサービスで、リアルタイムに提供</a:t>
            </a:r>
            <a:endParaRPr lang="en-US" altLang="ja-JP" sz="1400" dirty="0" smtClean="0">
              <a:latin typeface="HG丸ｺﾞｼｯｸM-PRO" pitchFamily="50" charset="-128"/>
              <a:ea typeface="HG丸ｺﾞｼｯｸM-PRO" pitchFamily="50" charset="-128"/>
            </a:endParaRPr>
          </a:p>
          <a:p>
            <a:pPr>
              <a:buFont typeface="Wingdings" pitchFamily="2" charset="2"/>
              <a:buChar char="l"/>
            </a:pPr>
            <a:r>
              <a:rPr lang="ja-JP" altLang="en-US" sz="1600" dirty="0" smtClean="0">
                <a:latin typeface="HG丸ｺﾞｼｯｸM-PRO" pitchFamily="50" charset="-128"/>
                <a:ea typeface="HG丸ｺﾞｼｯｸM-PRO" pitchFamily="50" charset="-128"/>
              </a:rPr>
              <a:t>デジタル化された学術情報流通の協調、効率的な棲み分け</a:t>
            </a:r>
            <a:endParaRPr lang="en-US" altLang="ja-JP" sz="1600" dirty="0" smtClean="0">
              <a:latin typeface="HG丸ｺﾞｼｯｸM-PRO" pitchFamily="50" charset="-128"/>
              <a:ea typeface="HG丸ｺﾞｼｯｸM-PRO" pitchFamily="50" charset="-128"/>
            </a:endParaRPr>
          </a:p>
          <a:p>
            <a:pPr lvl="1">
              <a:buFont typeface="Wingdings" pitchFamily="2" charset="2"/>
              <a:buChar char="l"/>
            </a:pPr>
            <a:r>
              <a:rPr lang="ja-JP" altLang="en-US" sz="1400" dirty="0" smtClean="0">
                <a:latin typeface="HG丸ｺﾞｼｯｸM-PRO" pitchFamily="50" charset="-128"/>
                <a:ea typeface="HG丸ｺﾞｼｯｸM-PRO" pitchFamily="50" charset="-128"/>
              </a:rPr>
              <a:t>学位論文のデジタル化、収集、保存</a:t>
            </a:r>
            <a:endParaRPr lang="en-US" altLang="ja-JP" sz="1400" dirty="0" smtClean="0">
              <a:latin typeface="HG丸ｺﾞｼｯｸM-PRO" pitchFamily="50" charset="-128"/>
              <a:ea typeface="HG丸ｺﾞｼｯｸM-PRO" pitchFamily="50" charset="-128"/>
            </a:endParaRPr>
          </a:p>
          <a:p>
            <a:pPr lvl="1">
              <a:buFont typeface="Wingdings" pitchFamily="2" charset="2"/>
              <a:buChar char="l"/>
            </a:pPr>
            <a:r>
              <a:rPr lang="ja-JP" altLang="en-US" sz="1400" dirty="0" smtClean="0">
                <a:latin typeface="HG丸ｺﾞｼｯｸM-PRO" pitchFamily="50" charset="-128"/>
                <a:ea typeface="HG丸ｺﾞｼｯｸM-PRO" pitchFamily="50" charset="-128"/>
              </a:rPr>
              <a:t>メタデータの標準化と相互運用、永続的識別子付与</a:t>
            </a:r>
            <a:endParaRPr lang="en-US" altLang="ja-JP" sz="1400" dirty="0" smtClean="0">
              <a:latin typeface="HG丸ｺﾞｼｯｸM-PRO" pitchFamily="50" charset="-128"/>
              <a:ea typeface="HG丸ｺﾞｼｯｸM-PRO" pitchFamily="50" charset="-128"/>
            </a:endParaRPr>
          </a:p>
          <a:p>
            <a:pPr lvl="1">
              <a:buFont typeface="Wingdings" pitchFamily="2" charset="2"/>
              <a:buChar char="l"/>
            </a:pPr>
            <a:r>
              <a:rPr lang="ja-JP" altLang="en-US" sz="1400" dirty="0" smtClean="0">
                <a:latin typeface="HG丸ｺﾞｼｯｸM-PRO" pitchFamily="50" charset="-128"/>
                <a:ea typeface="HG丸ｺﾞｼｯｸM-PRO" pitchFamily="50" charset="-128"/>
              </a:rPr>
              <a:t>学位論文のポータルサイトの構築</a:t>
            </a:r>
            <a:endParaRPr lang="en-US" altLang="ja-JP" sz="1400" dirty="0" smtClean="0">
              <a:latin typeface="HG丸ｺﾞｼｯｸM-PRO" pitchFamily="50" charset="-128"/>
              <a:ea typeface="HG丸ｺﾞｼｯｸM-PRO" pitchFamily="50" charset="-128"/>
            </a:endParaRPr>
          </a:p>
          <a:p>
            <a:pPr lvl="1">
              <a:buFont typeface="Wingdings" pitchFamily="2" charset="2"/>
              <a:buChar char="l"/>
            </a:pPr>
            <a:r>
              <a:rPr lang="ja-JP" altLang="en-US" sz="1400" dirty="0" smtClean="0">
                <a:latin typeface="HG丸ｺﾞｼｯｸM-PRO" pitchFamily="50" charset="-128"/>
                <a:ea typeface="HG丸ｺﾞｼｯｸM-PRO" pitchFamily="50" charset="-128"/>
              </a:rPr>
              <a:t>著作権処理</a:t>
            </a:r>
            <a:endParaRPr lang="en-US" altLang="ja-JP" sz="1400" dirty="0" smtClean="0">
              <a:latin typeface="HG丸ｺﾞｼｯｸM-PRO" pitchFamily="50" charset="-128"/>
              <a:ea typeface="HG丸ｺﾞｼｯｸM-PRO" pitchFamily="50" charset="-128"/>
            </a:endParaRPr>
          </a:p>
          <a:p>
            <a:pPr>
              <a:buFont typeface="Wingdings" pitchFamily="2" charset="2"/>
              <a:buChar char="l"/>
            </a:pPr>
            <a:r>
              <a:rPr lang="ja-JP" altLang="en-US" sz="1600" dirty="0" smtClean="0">
                <a:latin typeface="HG丸ｺﾞｼｯｸM-PRO" pitchFamily="50" charset="-128"/>
                <a:ea typeface="HG丸ｺﾞｼｯｸM-PRO" pitchFamily="50" charset="-128"/>
              </a:rPr>
              <a:t>機関リポジトリのアクセスの保証</a:t>
            </a:r>
            <a:endParaRPr lang="en-US" altLang="ja-JP" sz="1600" dirty="0" smtClean="0">
              <a:latin typeface="HG丸ｺﾞｼｯｸM-PRO" pitchFamily="50" charset="-128"/>
              <a:ea typeface="HG丸ｺﾞｼｯｸM-PRO" pitchFamily="50" charset="-128"/>
            </a:endParaRPr>
          </a:p>
          <a:p>
            <a:pPr lvl="1">
              <a:buFont typeface="Wingdings" pitchFamily="2" charset="2"/>
              <a:buChar char="l"/>
            </a:pPr>
            <a:r>
              <a:rPr lang="ja-JP" altLang="en-US" sz="1400" dirty="0" smtClean="0">
                <a:latin typeface="HG丸ｺﾞｼｯｸM-PRO" pitchFamily="50" charset="-128"/>
                <a:ea typeface="HG丸ｺﾞｼｯｸM-PRO" pitchFamily="50" charset="-128"/>
              </a:rPr>
              <a:t>長期保存、障害時代替提供</a:t>
            </a:r>
            <a:r>
              <a:rPr lang="en-US" altLang="ja-JP" sz="1400" dirty="0" smtClean="0">
                <a:latin typeface="HG丸ｺﾞｼｯｸM-PRO" pitchFamily="50" charset="-128"/>
                <a:ea typeface="HG丸ｺﾞｼｯｸM-PRO" pitchFamily="50" charset="-128"/>
              </a:rPr>
              <a:t>(</a:t>
            </a:r>
            <a:r>
              <a:rPr lang="ja-JP" altLang="en-US" sz="1400" dirty="0" smtClean="0">
                <a:latin typeface="HG丸ｺﾞｼｯｸM-PRO" pitchFamily="50" charset="-128"/>
                <a:ea typeface="HG丸ｺﾞｼｯｸM-PRO" pitchFamily="50" charset="-128"/>
              </a:rPr>
              <a:t>ダークアーカイブ</a:t>
            </a:r>
            <a:r>
              <a:rPr lang="en-US" altLang="ja-JP" sz="1400" dirty="0" smtClean="0">
                <a:latin typeface="HG丸ｺﾞｼｯｸM-PRO" pitchFamily="50" charset="-128"/>
                <a:ea typeface="HG丸ｺﾞｼｯｸM-PRO" pitchFamily="50" charset="-128"/>
              </a:rPr>
              <a:t>)</a:t>
            </a:r>
          </a:p>
        </p:txBody>
      </p:sp>
      <p:sp>
        <p:nvSpPr>
          <p:cNvPr id="7" name="スライド番号プレースホルダ 6"/>
          <p:cNvSpPr>
            <a:spLocks noGrp="1"/>
          </p:cNvSpPr>
          <p:nvPr>
            <p:ph type="sldNum" sz="quarter" idx="12"/>
          </p:nvPr>
        </p:nvSpPr>
        <p:spPr/>
        <p:txBody>
          <a:bodyPr/>
          <a:lstStyle/>
          <a:p>
            <a:pPr>
              <a:defRPr/>
            </a:pPr>
            <a:fld id="{0B2B34E5-7F87-43F8-8E50-7B4643C98316}" type="slidenum">
              <a:rPr lang="en-US" altLang="ja-JP" smtClean="0"/>
              <a:pPr>
                <a:defRPr/>
              </a:pPr>
              <a:t>39</a:t>
            </a:fld>
            <a:endParaRPr lang="en-US" altLang="ja-JP"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ctrTitle"/>
          </p:nvPr>
        </p:nvSpPr>
        <p:spPr>
          <a:xfrm>
            <a:off x="1142976" y="428604"/>
            <a:ext cx="6172200" cy="661990"/>
          </a:xfrm>
        </p:spPr>
        <p:txBody>
          <a:bodyPr>
            <a:noAutofit/>
          </a:bodyPr>
          <a:lstStyle/>
          <a:p>
            <a:r>
              <a:rPr kumimoji="1" lang="ja-JP" altLang="en-US" sz="4000" dirty="0" smtClean="0">
                <a:latin typeface="HG丸ｺﾞｼｯｸM-PRO" pitchFamily="50" charset="-128"/>
                <a:ea typeface="HG丸ｺﾞｼｯｸM-PRO" pitchFamily="50" charset="-128"/>
              </a:rPr>
              <a:t>現状の問題点の再認識</a:t>
            </a:r>
            <a:endParaRPr kumimoji="1" lang="ja-JP" altLang="en-US" sz="4000" dirty="0">
              <a:latin typeface="HG丸ｺﾞｼｯｸM-PRO" pitchFamily="50" charset="-128"/>
              <a:ea typeface="HG丸ｺﾞｼｯｸM-PRO" pitchFamily="50" charset="-128"/>
            </a:endParaRPr>
          </a:p>
        </p:txBody>
      </p:sp>
      <p:sp>
        <p:nvSpPr>
          <p:cNvPr id="5" name="AutoShape 3"/>
          <p:cNvSpPr>
            <a:spLocks noChangeArrowheads="1"/>
          </p:cNvSpPr>
          <p:nvPr/>
        </p:nvSpPr>
        <p:spPr bwMode="auto">
          <a:xfrm>
            <a:off x="428596" y="1285860"/>
            <a:ext cx="4537075" cy="720725"/>
          </a:xfrm>
          <a:prstGeom prst="star24">
            <a:avLst>
              <a:gd name="adj" fmla="val 37500"/>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800" b="0" dirty="0">
                <a:solidFill>
                  <a:srgbClr val="0000FF"/>
                </a:solidFill>
              </a:rPr>
              <a:t>指数的に増大するデジタル情報</a:t>
            </a:r>
          </a:p>
        </p:txBody>
      </p:sp>
      <p:sp>
        <p:nvSpPr>
          <p:cNvPr id="6" name="AutoShape 4"/>
          <p:cNvSpPr>
            <a:spLocks noChangeArrowheads="1"/>
          </p:cNvSpPr>
          <p:nvPr/>
        </p:nvSpPr>
        <p:spPr bwMode="auto">
          <a:xfrm>
            <a:off x="714348" y="2428868"/>
            <a:ext cx="3600450" cy="1008063"/>
          </a:xfrm>
          <a:prstGeom prst="star24">
            <a:avLst>
              <a:gd name="adj" fmla="val 37500"/>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800" b="0" dirty="0">
                <a:solidFill>
                  <a:srgbClr val="0033CC"/>
                </a:solidFill>
              </a:rPr>
              <a:t>情報探索行動の目的は</a:t>
            </a:r>
          </a:p>
          <a:p>
            <a:pPr>
              <a:defRPr/>
            </a:pPr>
            <a:r>
              <a:rPr lang="ja-JP" altLang="en-US" sz="1800" b="0" dirty="0" err="1">
                <a:solidFill>
                  <a:srgbClr val="0033CC"/>
                </a:solidFill>
              </a:rPr>
              <a:t>、</a:t>
            </a:r>
            <a:r>
              <a:rPr lang="ja-JP" altLang="en-US" sz="1800" b="0" dirty="0">
                <a:solidFill>
                  <a:srgbClr val="0033CC"/>
                </a:solidFill>
              </a:rPr>
              <a:t>まさに問題・課題の解決</a:t>
            </a:r>
            <a:r>
              <a:rPr lang="ja-JP" altLang="en-US" sz="1800" dirty="0"/>
              <a:t> </a:t>
            </a:r>
          </a:p>
        </p:txBody>
      </p:sp>
      <p:sp>
        <p:nvSpPr>
          <p:cNvPr id="7" name="AutoShape 5"/>
          <p:cNvSpPr>
            <a:spLocks noChangeArrowheads="1"/>
          </p:cNvSpPr>
          <p:nvPr/>
        </p:nvSpPr>
        <p:spPr bwMode="auto">
          <a:xfrm>
            <a:off x="0" y="4786322"/>
            <a:ext cx="3313112" cy="935037"/>
          </a:xfrm>
          <a:prstGeom prst="star24">
            <a:avLst>
              <a:gd name="adj" fmla="val 37500"/>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600" b="0" dirty="0" smtClean="0">
                <a:solidFill>
                  <a:srgbClr val="0000FF"/>
                </a:solidFill>
              </a:rPr>
              <a:t>インターネット情報を</a:t>
            </a:r>
            <a:endParaRPr lang="en-US" altLang="ja-JP" sz="1600" b="0" dirty="0" smtClean="0">
              <a:solidFill>
                <a:srgbClr val="0000FF"/>
              </a:solidFill>
            </a:endParaRPr>
          </a:p>
          <a:p>
            <a:pPr>
              <a:defRPr/>
            </a:pPr>
            <a:r>
              <a:rPr lang="ja-JP" altLang="en-US" sz="1600" b="0" dirty="0" smtClean="0">
                <a:solidFill>
                  <a:srgbClr val="0000FF"/>
                </a:solidFill>
              </a:rPr>
              <a:t>専門家</a:t>
            </a:r>
            <a:r>
              <a:rPr lang="ja-JP" altLang="en-US" sz="1600" b="0" dirty="0">
                <a:solidFill>
                  <a:srgbClr val="0000FF"/>
                </a:solidFill>
              </a:rPr>
              <a:t>の人海戦術</a:t>
            </a:r>
            <a:r>
              <a:rPr lang="ja-JP" altLang="en-US" sz="1600" b="0" dirty="0" smtClean="0">
                <a:solidFill>
                  <a:srgbClr val="0000FF"/>
                </a:solidFill>
              </a:rPr>
              <a:t>で組織化は</a:t>
            </a:r>
            <a:r>
              <a:rPr lang="ja-JP" altLang="en-US" sz="1600" b="0" dirty="0">
                <a:solidFill>
                  <a:srgbClr val="0000FF"/>
                </a:solidFill>
              </a:rPr>
              <a:t>無理</a:t>
            </a:r>
            <a:endParaRPr lang="ja-JP" altLang="en-US" sz="1800" b="0" dirty="0">
              <a:solidFill>
                <a:srgbClr val="0000FF"/>
              </a:solidFill>
            </a:endParaRPr>
          </a:p>
        </p:txBody>
      </p:sp>
      <p:sp>
        <p:nvSpPr>
          <p:cNvPr id="8" name="AutoShape 6"/>
          <p:cNvSpPr>
            <a:spLocks noChangeArrowheads="1"/>
          </p:cNvSpPr>
          <p:nvPr/>
        </p:nvSpPr>
        <p:spPr bwMode="auto">
          <a:xfrm>
            <a:off x="5286380" y="4643446"/>
            <a:ext cx="3311525" cy="863600"/>
          </a:xfrm>
          <a:prstGeom prst="star24">
            <a:avLst>
              <a:gd name="adj" fmla="val 37500"/>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600" b="0" dirty="0">
                <a:solidFill>
                  <a:srgbClr val="0000FF"/>
                </a:solidFill>
              </a:rPr>
              <a:t>人の知の集合は</a:t>
            </a:r>
          </a:p>
          <a:p>
            <a:pPr>
              <a:defRPr/>
            </a:pPr>
            <a:r>
              <a:rPr lang="ja-JP" altLang="en-US" sz="1600" b="0" dirty="0">
                <a:solidFill>
                  <a:srgbClr val="0000FF"/>
                </a:solidFill>
              </a:rPr>
              <a:t>専門家をしのぐ</a:t>
            </a:r>
          </a:p>
        </p:txBody>
      </p:sp>
      <p:sp>
        <p:nvSpPr>
          <p:cNvPr id="9" name="AutoShape 7"/>
          <p:cNvSpPr>
            <a:spLocks noChangeArrowheads="1"/>
          </p:cNvSpPr>
          <p:nvPr/>
        </p:nvSpPr>
        <p:spPr bwMode="auto">
          <a:xfrm>
            <a:off x="1714480" y="3786190"/>
            <a:ext cx="4392613" cy="1008062"/>
          </a:xfrm>
          <a:prstGeom prst="star24">
            <a:avLst>
              <a:gd name="adj" fmla="val 37500"/>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600" b="0" dirty="0">
                <a:solidFill>
                  <a:srgbClr val="0000FF"/>
                </a:solidFill>
              </a:rPr>
              <a:t>インターネット上の</a:t>
            </a:r>
            <a:r>
              <a:rPr lang="ja-JP" altLang="en-US" sz="1600" b="0" dirty="0" smtClean="0">
                <a:solidFill>
                  <a:srgbClr val="0000FF"/>
                </a:solidFill>
              </a:rPr>
              <a:t>情報の</a:t>
            </a:r>
            <a:endParaRPr lang="ja-JP" altLang="en-US" sz="1600" b="0" dirty="0">
              <a:solidFill>
                <a:srgbClr val="0000FF"/>
              </a:solidFill>
            </a:endParaRPr>
          </a:p>
          <a:p>
            <a:pPr>
              <a:defRPr/>
            </a:pPr>
            <a:r>
              <a:rPr lang="ja-JP" altLang="en-US" sz="1600" b="0" dirty="0">
                <a:solidFill>
                  <a:srgbClr val="0000FF"/>
                </a:solidFill>
              </a:rPr>
              <a:t>すべてを</a:t>
            </a:r>
            <a:r>
              <a:rPr lang="ja-JP" altLang="en-US" sz="1600" b="0" dirty="0" smtClean="0">
                <a:solidFill>
                  <a:srgbClr val="0000FF"/>
                </a:solidFill>
              </a:rPr>
              <a:t>収集し、提供する</a:t>
            </a:r>
            <a:r>
              <a:rPr lang="ja-JP" altLang="en-US" sz="1600" b="0" dirty="0">
                <a:solidFill>
                  <a:srgbClr val="0000FF"/>
                </a:solidFill>
              </a:rPr>
              <a:t>ことは不可能</a:t>
            </a:r>
          </a:p>
        </p:txBody>
      </p:sp>
      <p:sp>
        <p:nvSpPr>
          <p:cNvPr id="10" name="AutoShape 8"/>
          <p:cNvSpPr>
            <a:spLocks noChangeArrowheads="1"/>
          </p:cNvSpPr>
          <p:nvPr/>
        </p:nvSpPr>
        <p:spPr bwMode="auto">
          <a:xfrm>
            <a:off x="4572000" y="2786058"/>
            <a:ext cx="3887788" cy="1225550"/>
          </a:xfrm>
          <a:prstGeom prst="star24">
            <a:avLst>
              <a:gd name="adj" fmla="val 37500"/>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800" b="0" dirty="0">
                <a:solidFill>
                  <a:srgbClr val="0000FF"/>
                </a:solidFill>
              </a:rPr>
              <a:t>インターネットで見られないものは</a:t>
            </a:r>
          </a:p>
          <a:p>
            <a:pPr>
              <a:defRPr/>
            </a:pPr>
            <a:r>
              <a:rPr lang="ja-JP" altLang="en-US" sz="1800" b="0" dirty="0">
                <a:solidFill>
                  <a:srgbClr val="0000FF"/>
                </a:solidFill>
              </a:rPr>
              <a:t>ないも同然</a:t>
            </a:r>
          </a:p>
        </p:txBody>
      </p:sp>
      <p:sp>
        <p:nvSpPr>
          <p:cNvPr id="11" name="AutoShape 9"/>
          <p:cNvSpPr>
            <a:spLocks noChangeArrowheads="1"/>
          </p:cNvSpPr>
          <p:nvPr/>
        </p:nvSpPr>
        <p:spPr bwMode="auto">
          <a:xfrm>
            <a:off x="4535487" y="1428736"/>
            <a:ext cx="4608513" cy="1225550"/>
          </a:xfrm>
          <a:prstGeom prst="star24">
            <a:avLst>
              <a:gd name="adj" fmla="val 37500"/>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800" b="0" dirty="0">
                <a:solidFill>
                  <a:srgbClr val="0033CC"/>
                </a:solidFill>
              </a:rPr>
              <a:t>有用な情報</a:t>
            </a:r>
            <a:r>
              <a:rPr lang="ja-JP" altLang="en-US" sz="1800" b="0" dirty="0" smtClean="0">
                <a:solidFill>
                  <a:srgbClr val="0033CC"/>
                </a:solidFill>
              </a:rPr>
              <a:t>は、</a:t>
            </a:r>
            <a:r>
              <a:rPr lang="ja-JP" altLang="en-US" sz="1800" b="0" dirty="0">
                <a:solidFill>
                  <a:srgbClr val="0033CC"/>
                </a:solidFill>
              </a:rPr>
              <a:t>民間、個人の</a:t>
            </a:r>
          </a:p>
          <a:p>
            <a:pPr>
              <a:defRPr/>
            </a:pPr>
            <a:r>
              <a:rPr lang="ja-JP" altLang="en-US" sz="1800" b="0" dirty="0">
                <a:solidFill>
                  <a:srgbClr val="0033CC"/>
                </a:solidFill>
              </a:rPr>
              <a:t>データベース、ブログ等に多く存在</a:t>
            </a:r>
          </a:p>
        </p:txBody>
      </p:sp>
      <p:sp>
        <p:nvSpPr>
          <p:cNvPr id="12" name="AutoShape 10"/>
          <p:cNvSpPr>
            <a:spLocks noChangeArrowheads="1"/>
          </p:cNvSpPr>
          <p:nvPr/>
        </p:nvSpPr>
        <p:spPr bwMode="auto">
          <a:xfrm>
            <a:off x="2214546" y="5643578"/>
            <a:ext cx="3600450" cy="1008062"/>
          </a:xfrm>
          <a:prstGeom prst="star24">
            <a:avLst>
              <a:gd name="adj" fmla="val 37500"/>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800" b="0" dirty="0" smtClean="0">
                <a:solidFill>
                  <a:srgbClr val="0033CC"/>
                </a:solidFill>
              </a:rPr>
              <a:t>クラウドコンピュータの普及で</a:t>
            </a:r>
            <a:endParaRPr lang="en-US" altLang="ja-JP" sz="1800" b="0" dirty="0" smtClean="0">
              <a:solidFill>
                <a:srgbClr val="0033CC"/>
              </a:solidFill>
            </a:endParaRPr>
          </a:p>
          <a:p>
            <a:pPr>
              <a:defRPr/>
            </a:pPr>
            <a:r>
              <a:rPr lang="ja-JP" altLang="en-US" sz="1800" b="0" dirty="0" smtClean="0">
                <a:solidFill>
                  <a:srgbClr val="0033CC"/>
                </a:solidFill>
              </a:rPr>
              <a:t>サービス連携が進む</a:t>
            </a:r>
            <a:endParaRPr lang="ja-JP" altLang="en-US" sz="1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457200" y="142852"/>
            <a:ext cx="7467600" cy="500066"/>
          </a:xfrm>
        </p:spPr>
        <p:txBody>
          <a:bodyPr>
            <a:normAutofit fontScale="90000"/>
          </a:bodyPr>
          <a:lstStyle/>
          <a:p>
            <a:pPr algn="ctr" eaLnBrk="1" hangingPunct="1"/>
            <a:r>
              <a:rPr lang="ja-JP" altLang="en-US" dirty="0" smtClean="0">
                <a:latin typeface="HG丸ｺﾞｼｯｸM-PRO" pitchFamily="50" charset="-128"/>
                <a:ea typeface="HG丸ｺﾞｼｯｸM-PRO" pitchFamily="50" charset="-128"/>
              </a:rPr>
              <a:t>公共図書館等との連携</a:t>
            </a:r>
          </a:p>
        </p:txBody>
      </p:sp>
      <p:sp>
        <p:nvSpPr>
          <p:cNvPr id="8196" name="Rectangle 3"/>
          <p:cNvSpPr>
            <a:spLocks noGrp="1" noChangeArrowheads="1"/>
          </p:cNvSpPr>
          <p:nvPr>
            <p:ph sz="quarter" idx="1"/>
          </p:nvPr>
        </p:nvSpPr>
        <p:spPr>
          <a:xfrm>
            <a:off x="142844" y="785794"/>
            <a:ext cx="8786874" cy="5000660"/>
          </a:xfrm>
          <a:solidFill>
            <a:srgbClr val="FFFFCC"/>
          </a:solidFill>
        </p:spPr>
        <p:txBody>
          <a:bodyPr>
            <a:normAutofit fontScale="85000" lnSpcReduction="20000"/>
          </a:bodyPr>
          <a:lstStyle/>
          <a:p>
            <a:r>
              <a:rPr lang="ja-JP" altLang="en-US" dirty="0" smtClean="0">
                <a:latin typeface="HG丸ｺﾞｼｯｸM-PRO" pitchFamily="50" charset="-128"/>
                <a:ea typeface="HG丸ｺﾞｼｯｸM-PRO" pitchFamily="50" charset="-128"/>
              </a:rPr>
              <a:t>全国公共図書館総合目録ネットワーク</a:t>
            </a:r>
            <a:endParaRPr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情報探索サービスの中で、デジタルコンテンツと統合したサービスとして強化</a:t>
            </a:r>
            <a:endParaRPr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新規参加館は、国際標準</a:t>
            </a:r>
            <a:r>
              <a:rPr lang="en-US" altLang="ja-JP" dirty="0" smtClean="0">
                <a:latin typeface="HG丸ｺﾞｼｯｸM-PRO" pitchFamily="50" charset="-128"/>
                <a:ea typeface="HG丸ｺﾞｼｯｸM-PRO" pitchFamily="50" charset="-128"/>
              </a:rPr>
              <a:t>(OAI-PMH</a:t>
            </a:r>
            <a:r>
              <a:rPr lang="ja-JP" altLang="en-US" dirty="0" err="1" smtClean="0">
                <a:latin typeface="HG丸ｺﾞｼｯｸM-PRO" pitchFamily="50" charset="-128"/>
                <a:ea typeface="HG丸ｺﾞｼｯｸM-PRO" pitchFamily="50" charset="-128"/>
              </a:rPr>
              <a:t>、</a:t>
            </a:r>
            <a:r>
              <a:rPr lang="en-US" altLang="ja-JP" dirty="0" smtClean="0">
                <a:latin typeface="HG丸ｺﾞｼｯｸM-PRO" pitchFamily="50" charset="-128"/>
                <a:ea typeface="HG丸ｺﾞｼｯｸM-PRO" pitchFamily="50" charset="-128"/>
              </a:rPr>
              <a:t>DC</a:t>
            </a:r>
            <a:r>
              <a:rPr lang="ja-JP" altLang="en-US" dirty="0" smtClean="0">
                <a:latin typeface="HG丸ｺﾞｼｯｸM-PRO" pitchFamily="50" charset="-128"/>
                <a:ea typeface="HG丸ｺﾞｼｯｸM-PRO" pitchFamily="50" charset="-128"/>
              </a:rPr>
              <a:t>等</a:t>
            </a:r>
            <a:r>
              <a:rPr lang="en-US" altLang="ja-JP" dirty="0" smtClean="0">
                <a:latin typeface="HG丸ｺﾞｼｯｸM-PRO" pitchFamily="50" charset="-128"/>
                <a:ea typeface="HG丸ｺﾞｼｯｸM-PRO" pitchFamily="50" charset="-128"/>
              </a:rPr>
              <a:t>)</a:t>
            </a:r>
            <a:r>
              <a:rPr lang="ja-JP" altLang="en-US" dirty="0" err="1" smtClean="0">
                <a:latin typeface="HG丸ｺﾞｼｯｸM-PRO" pitchFamily="50" charset="-128"/>
                <a:ea typeface="HG丸ｺﾞｼｯｸM-PRO" pitchFamily="50" charset="-128"/>
              </a:rPr>
              <a:t>での</a:t>
            </a:r>
            <a:r>
              <a:rPr lang="ja-JP" altLang="en-US" dirty="0" smtClean="0">
                <a:latin typeface="HG丸ｺﾞｼｯｸM-PRO" pitchFamily="50" charset="-128"/>
                <a:ea typeface="HG丸ｺﾞｼｯｸM-PRO" pitchFamily="50" charset="-128"/>
              </a:rPr>
              <a:t>メタデータハーベストを検討</a:t>
            </a:r>
            <a:endParaRPr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横断検索による参加館の拡大も視野に</a:t>
            </a:r>
            <a:endParaRPr lang="en-US" altLang="ja-JP" dirty="0" smtClean="0">
              <a:latin typeface="HG丸ｺﾞｼｯｸM-PRO" pitchFamily="50" charset="-128"/>
              <a:ea typeface="HG丸ｺﾞｼｯｸM-PRO" pitchFamily="50" charset="-128"/>
            </a:endParaRPr>
          </a:p>
          <a:p>
            <a:r>
              <a:rPr lang="ja-JP" altLang="en-US" dirty="0" smtClean="0">
                <a:latin typeface="HG丸ｺﾞｼｯｸM-PRO" pitchFamily="50" charset="-128"/>
                <a:ea typeface="HG丸ｺﾞｼｯｸM-PRO" pitchFamily="50" charset="-128"/>
              </a:rPr>
              <a:t>レファレンス協同データベース</a:t>
            </a:r>
            <a:endParaRPr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参加図書館の拡大</a:t>
            </a:r>
            <a:endParaRPr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検索・更新</a:t>
            </a:r>
            <a:r>
              <a:rPr lang="en-US" altLang="ja-JP" dirty="0" smtClean="0">
                <a:latin typeface="HG丸ｺﾞｼｯｸM-PRO" pitchFamily="50" charset="-128"/>
                <a:ea typeface="HG丸ｺﾞｼｯｸM-PRO" pitchFamily="50" charset="-128"/>
              </a:rPr>
              <a:t>API</a:t>
            </a:r>
            <a:r>
              <a:rPr lang="ja-JP" altLang="en-US" dirty="0" smtClean="0">
                <a:latin typeface="HG丸ｺﾞｼｯｸM-PRO" pitchFamily="50" charset="-128"/>
                <a:ea typeface="HG丸ｺﾞｼｯｸM-PRO" pitchFamily="50" charset="-128"/>
              </a:rPr>
              <a:t>の実装を想定</a:t>
            </a:r>
            <a:endParaRPr lang="en-US" altLang="ja-JP" dirty="0" smtClean="0">
              <a:latin typeface="HG丸ｺﾞｼｯｸM-PRO" pitchFamily="50" charset="-128"/>
              <a:ea typeface="HG丸ｺﾞｼｯｸM-PRO" pitchFamily="50" charset="-128"/>
            </a:endParaRPr>
          </a:p>
          <a:p>
            <a:r>
              <a:rPr lang="ja-JP" altLang="en-US" dirty="0" smtClean="0">
                <a:latin typeface="HG丸ｺﾞｼｯｸM-PRO" pitchFamily="50" charset="-128"/>
                <a:ea typeface="HG丸ｺﾞｼｯｸM-PRO" pitchFamily="50" charset="-128"/>
              </a:rPr>
              <a:t>地域デジタルアーカイブの構築支援</a:t>
            </a:r>
            <a:endParaRPr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地域資料のデジタル化→デジタル化等ガイドライン、メタデータ記述要素、記述規則ガイドラインの提示</a:t>
            </a:r>
            <a:endParaRPr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地域デジタルアーカイブ構築支援</a:t>
            </a:r>
            <a:endParaRPr lang="en-US" altLang="ja-JP" dirty="0" smtClean="0">
              <a:latin typeface="HG丸ｺﾞｼｯｸM-PRO" pitchFamily="50" charset="-128"/>
              <a:ea typeface="HG丸ｺﾞｼｯｸM-PRO" pitchFamily="50" charset="-128"/>
            </a:endParaRPr>
          </a:p>
          <a:p>
            <a:pPr lvl="2"/>
            <a:r>
              <a:rPr lang="en-US" altLang="ja-JP" dirty="0" smtClean="0">
                <a:latin typeface="HG丸ｺﾞｼｯｸM-PRO" pitchFamily="50" charset="-128"/>
                <a:ea typeface="HG丸ｺﾞｼｯｸM-PRO" pitchFamily="50" charset="-128"/>
              </a:rPr>
              <a:t>NDL</a:t>
            </a:r>
            <a:r>
              <a:rPr lang="ja-JP" altLang="en-US" dirty="0" smtClean="0">
                <a:latin typeface="HG丸ｺﾞｼｯｸM-PRO" pitchFamily="50" charset="-128"/>
                <a:ea typeface="HG丸ｺﾞｼｯｸM-PRO" pitchFamily="50" charset="-128"/>
              </a:rPr>
              <a:t>デジタルデポジットシステムの</a:t>
            </a:r>
            <a:r>
              <a:rPr lang="en-US" altLang="ja-JP" dirty="0" smtClean="0">
                <a:latin typeface="HG丸ｺﾞｼｯｸM-PRO" pitchFamily="50" charset="-128"/>
                <a:ea typeface="HG丸ｺﾞｼｯｸM-PRO" pitchFamily="50" charset="-128"/>
              </a:rPr>
              <a:t>OSS</a:t>
            </a:r>
            <a:r>
              <a:rPr lang="ja-JP" altLang="en-US" dirty="0" err="1" smtClean="0">
                <a:latin typeface="HG丸ｺﾞｼｯｸM-PRO" pitchFamily="50" charset="-128"/>
                <a:ea typeface="HG丸ｺﾞｼｯｸM-PRO" pitchFamily="50" charset="-128"/>
              </a:rPr>
              <a:t>での</a:t>
            </a:r>
            <a:r>
              <a:rPr lang="ja-JP" altLang="en-US" dirty="0" smtClean="0">
                <a:latin typeface="HG丸ｺﾞｼｯｸM-PRO" pitchFamily="50" charset="-128"/>
                <a:ea typeface="HG丸ｺﾞｼｯｸM-PRO" pitchFamily="50" charset="-128"/>
              </a:rPr>
              <a:t>提供、</a:t>
            </a:r>
            <a:r>
              <a:rPr lang="en-US" altLang="ja-JP" dirty="0" smtClean="0">
                <a:latin typeface="HG丸ｺﾞｼｯｸM-PRO" pitchFamily="50" charset="-128"/>
                <a:ea typeface="HG丸ｺﾞｼｯｸM-PRO" pitchFamily="50" charset="-128"/>
              </a:rPr>
              <a:t>ASP</a:t>
            </a:r>
            <a:r>
              <a:rPr lang="ja-JP" altLang="en-US" dirty="0" err="1" smtClean="0">
                <a:latin typeface="HG丸ｺﾞｼｯｸM-PRO" pitchFamily="50" charset="-128"/>
                <a:ea typeface="HG丸ｺﾞｼｯｸM-PRO" pitchFamily="50" charset="-128"/>
              </a:rPr>
              <a:t>、</a:t>
            </a:r>
            <a:r>
              <a:rPr lang="en-US" altLang="ja-JP" dirty="0" err="1" smtClean="0">
                <a:latin typeface="HG丸ｺﾞｼｯｸM-PRO" pitchFamily="50" charset="-128"/>
                <a:ea typeface="HG丸ｺﾞｼｯｸM-PRO" pitchFamily="50" charset="-128"/>
              </a:rPr>
              <a:t>SaaS</a:t>
            </a:r>
            <a:r>
              <a:rPr lang="ja-JP" altLang="en-US" dirty="0" err="1" smtClean="0">
                <a:latin typeface="HG丸ｺﾞｼｯｸM-PRO" pitchFamily="50" charset="-128"/>
                <a:ea typeface="HG丸ｺﾞｼｯｸM-PRO" pitchFamily="50" charset="-128"/>
              </a:rPr>
              <a:t>での</a:t>
            </a:r>
            <a:r>
              <a:rPr lang="ja-JP" altLang="en-US" dirty="0" smtClean="0">
                <a:latin typeface="HG丸ｺﾞｼｯｸM-PRO" pitchFamily="50" charset="-128"/>
                <a:ea typeface="HG丸ｺﾞｼｯｸM-PRO" pitchFamily="50" charset="-128"/>
              </a:rPr>
              <a:t>実現も視野に</a:t>
            </a:r>
            <a:endParaRPr lang="en-US" altLang="ja-JP" dirty="0" smtClean="0">
              <a:latin typeface="HG丸ｺﾞｼｯｸM-PRO" pitchFamily="50" charset="-128"/>
              <a:ea typeface="HG丸ｺﾞｼｯｸM-PRO" pitchFamily="50" charset="-128"/>
            </a:endParaRPr>
          </a:p>
          <a:p>
            <a:pPr lvl="2"/>
            <a:r>
              <a:rPr lang="ja-JP" altLang="en-US" dirty="0" smtClean="0">
                <a:latin typeface="HG丸ｺﾞｼｯｸM-PRO" pitchFamily="50" charset="-128"/>
                <a:ea typeface="HG丸ｺﾞｼｯｸM-PRO" pitchFamily="50" charset="-128"/>
              </a:rPr>
              <a:t>地域デジタルアーカイブの長期保存、バックアップも想定</a:t>
            </a:r>
            <a:endParaRPr lang="en-US" altLang="ja-JP" dirty="0" smtClean="0">
              <a:latin typeface="HG丸ｺﾞｼｯｸM-PRO" pitchFamily="50" charset="-128"/>
              <a:ea typeface="HG丸ｺﾞｼｯｸM-PRO" pitchFamily="50" charset="-128"/>
            </a:endParaRPr>
          </a:p>
          <a:p>
            <a:pPr lvl="1"/>
            <a:r>
              <a:rPr lang="ja-JP" altLang="en-US" dirty="0" smtClean="0">
                <a:latin typeface="HG丸ｺﾞｼｯｸM-PRO" pitchFamily="50" charset="-128"/>
                <a:ea typeface="HG丸ｺﾞｼｯｸM-PRO" pitchFamily="50" charset="-128"/>
              </a:rPr>
              <a:t>地域デジタルアーカイブの統合検索サービスの構築支援</a:t>
            </a:r>
            <a:endParaRPr lang="en-US" altLang="ja-JP" dirty="0" smtClean="0">
              <a:latin typeface="HG丸ｺﾞｼｯｸM-PRO" pitchFamily="50" charset="-128"/>
              <a:ea typeface="HG丸ｺﾞｼｯｸM-PRO" pitchFamily="50" charset="-128"/>
            </a:endParaRPr>
          </a:p>
          <a:p>
            <a:pPr lvl="2"/>
            <a:r>
              <a:rPr lang="ja-JP" altLang="en-US" dirty="0" smtClean="0">
                <a:latin typeface="HG丸ｺﾞｼｯｸM-PRO" pitchFamily="50" charset="-128"/>
                <a:ea typeface="HG丸ｺﾞｼｯｸM-PRO" pitchFamily="50" charset="-128"/>
              </a:rPr>
              <a:t>情報探索サービスの</a:t>
            </a:r>
            <a:r>
              <a:rPr lang="en-US" altLang="ja-JP" dirty="0" smtClean="0">
                <a:latin typeface="HG丸ｺﾞｼｯｸM-PRO" pitchFamily="50" charset="-128"/>
                <a:ea typeface="HG丸ｺﾞｼｯｸM-PRO" pitchFamily="50" charset="-128"/>
              </a:rPr>
              <a:t>OSS</a:t>
            </a:r>
            <a:r>
              <a:rPr lang="ja-JP" altLang="en-US" dirty="0" err="1" smtClean="0">
                <a:latin typeface="HG丸ｺﾞｼｯｸM-PRO" pitchFamily="50" charset="-128"/>
                <a:ea typeface="HG丸ｺﾞｼｯｸM-PRO" pitchFamily="50" charset="-128"/>
              </a:rPr>
              <a:t>での</a:t>
            </a:r>
            <a:r>
              <a:rPr lang="ja-JP" altLang="en-US" dirty="0" smtClean="0">
                <a:latin typeface="HG丸ｺﾞｼｯｸM-PRO" pitchFamily="50" charset="-128"/>
                <a:ea typeface="HG丸ｺﾞｼｯｸM-PRO" pitchFamily="50" charset="-128"/>
              </a:rPr>
              <a:t>提供も検討</a:t>
            </a:r>
            <a:endParaRPr lang="en-US" altLang="ja-JP" dirty="0" smtClean="0">
              <a:latin typeface="HG丸ｺﾞｼｯｸM-PRO" pitchFamily="50" charset="-128"/>
              <a:ea typeface="HG丸ｺﾞｼｯｸM-PRO" pitchFamily="50" charset="-128"/>
            </a:endParaRPr>
          </a:p>
          <a:p>
            <a:pPr lvl="2"/>
            <a:r>
              <a:rPr lang="ja-JP" altLang="en-US" dirty="0" smtClean="0">
                <a:latin typeface="HG丸ｺﾞｼｯｸM-PRO" pitchFamily="50" charset="-128"/>
                <a:ea typeface="HG丸ｺﾞｼｯｸM-PRO" pitchFamily="50" charset="-128"/>
              </a:rPr>
              <a:t>各公共図書館の検索サービスに、情報探索サービスを組み込むことを支援</a:t>
            </a:r>
            <a:endParaRPr lang="en-US" altLang="ja-JP" dirty="0" smtClean="0">
              <a:latin typeface="HG丸ｺﾞｼｯｸM-PRO" pitchFamily="50" charset="-128"/>
              <a:ea typeface="HG丸ｺﾞｼｯｸM-PRO" pitchFamily="50" charset="-128"/>
            </a:endParaRPr>
          </a:p>
        </p:txBody>
      </p:sp>
      <p:sp>
        <p:nvSpPr>
          <p:cNvPr id="6" name="Rectangle 17"/>
          <p:cNvSpPr>
            <a:spLocks noChangeArrowheads="1"/>
          </p:cNvSpPr>
          <p:nvPr/>
        </p:nvSpPr>
        <p:spPr bwMode="auto">
          <a:xfrm>
            <a:off x="642910" y="5929330"/>
            <a:ext cx="7429552" cy="738664"/>
          </a:xfrm>
          <a:prstGeom prst="rect">
            <a:avLst/>
          </a:prstGeom>
          <a:solidFill>
            <a:srgbClr val="FFFFCC"/>
          </a:solidFill>
          <a:ln w="38100" algn="ctr">
            <a:solidFill>
              <a:srgbClr val="3333CC"/>
            </a:solidFill>
            <a:miter lim="800000"/>
            <a:headEnd/>
            <a:tailEnd/>
          </a:ln>
          <a:effectLst>
            <a:outerShdw dist="107763" dir="2700000" algn="ctr" rotWithShape="0">
              <a:schemeClr val="bg2">
                <a:alpha val="50000"/>
              </a:schemeClr>
            </a:outerShdw>
          </a:effectLst>
        </p:spPr>
        <p:txBody>
          <a:bodyPr wrap="square" anchor="ctr">
            <a:spAutoFit/>
          </a:bodyPr>
          <a:lstStyle/>
          <a:p>
            <a:pPr>
              <a:defRPr/>
            </a:pPr>
            <a:r>
              <a:rPr lang="en-US" altLang="ja-JP" sz="2400" b="0" dirty="0">
                <a:solidFill>
                  <a:schemeClr val="tx2"/>
                </a:solidFill>
              </a:rPr>
              <a:t>⇒</a:t>
            </a:r>
            <a:r>
              <a:rPr lang="ja-JP" altLang="en-US" sz="2400" b="0" dirty="0">
                <a:solidFill>
                  <a:schemeClr val="tx2"/>
                </a:solidFill>
              </a:rPr>
              <a:t>　</a:t>
            </a:r>
            <a:r>
              <a:rPr lang="ja-JP" altLang="en-US" sz="1800" dirty="0">
                <a:solidFill>
                  <a:schemeClr val="folHlink"/>
                </a:solidFill>
              </a:rPr>
              <a:t>図書館の郷土資料がインタネットで発見され利活用が進む</a:t>
            </a:r>
          </a:p>
          <a:p>
            <a:pPr>
              <a:defRPr/>
            </a:pPr>
            <a:r>
              <a:rPr lang="ja-JP" altLang="en-US" sz="1800" dirty="0" smtClean="0">
                <a:solidFill>
                  <a:schemeClr val="folHlink"/>
                </a:solidFill>
              </a:rPr>
              <a:t>各図書館のサイト</a:t>
            </a:r>
            <a:r>
              <a:rPr lang="ja-JP" altLang="en-US" sz="1800" dirty="0">
                <a:solidFill>
                  <a:schemeClr val="folHlink"/>
                </a:solidFill>
              </a:rPr>
              <a:t>や来館での利用者が増える</a:t>
            </a:r>
            <a:endParaRPr lang="ja-JP" altLang="en-US" sz="1800" b="0" dirty="0">
              <a:solidFill>
                <a:schemeClr val="folHlink"/>
              </a:solidFill>
            </a:endParaRPr>
          </a:p>
        </p:txBody>
      </p:sp>
      <p:sp>
        <p:nvSpPr>
          <p:cNvPr id="8" name="下矢印 7"/>
          <p:cNvSpPr/>
          <p:nvPr/>
        </p:nvSpPr>
        <p:spPr>
          <a:xfrm>
            <a:off x="3571868" y="5572140"/>
            <a:ext cx="1071570"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itchFamily="50" charset="-128"/>
              <a:ea typeface="HG丸ｺﾞｼｯｸM-PRO" pitchFamily="50" charset="-128"/>
            </a:endParaRPr>
          </a:p>
        </p:txBody>
      </p:sp>
      <p:sp>
        <p:nvSpPr>
          <p:cNvPr id="11" name="スライド番号プレースホルダ 10"/>
          <p:cNvSpPr>
            <a:spLocks noGrp="1"/>
          </p:cNvSpPr>
          <p:nvPr>
            <p:ph type="sldNum" sz="quarter" idx="12"/>
          </p:nvPr>
        </p:nvSpPr>
        <p:spPr/>
        <p:txBody>
          <a:bodyPr/>
          <a:lstStyle/>
          <a:p>
            <a:pPr>
              <a:defRPr/>
            </a:pPr>
            <a:fld id="{0B2B34E5-7F87-43F8-8E50-7B4643C98316}" type="slidenum">
              <a:rPr lang="en-US" altLang="ja-JP" smtClean="0"/>
              <a:pPr>
                <a:defRPr/>
              </a:pPr>
              <a:t>40</a:t>
            </a:fld>
            <a:endParaRPr lang="en-US" altLang="ja-JP"/>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a:xfrm>
            <a:off x="1071538" y="428604"/>
            <a:ext cx="7715336" cy="654032"/>
          </a:xfrm>
        </p:spPr>
        <p:txBody>
          <a:bodyPr>
            <a:normAutofit fontScale="90000"/>
          </a:bodyPr>
          <a:lstStyle/>
          <a:p>
            <a:r>
              <a:rPr lang="en-US" altLang="ja-JP" sz="3200" dirty="0" smtClean="0">
                <a:latin typeface="HG丸ｺﾞｼｯｸM-PRO" pitchFamily="50" charset="-128"/>
                <a:ea typeface="HG丸ｺﾞｼｯｸM-PRO" pitchFamily="50" charset="-128"/>
              </a:rPr>
              <a:t>24</a:t>
            </a:r>
            <a:r>
              <a:rPr lang="ja-JP" altLang="en-US" sz="3200" dirty="0" smtClean="0">
                <a:latin typeface="HG丸ｺﾞｼｯｸM-PRO" pitchFamily="50" charset="-128"/>
                <a:ea typeface="HG丸ｺﾞｼｯｸM-PRO" pitchFamily="50" charset="-128"/>
              </a:rPr>
              <a:t>年頃に提供する情報探索システムの技術要素（想定）</a:t>
            </a:r>
            <a:endParaRPr lang="ja-JP" altLang="en-US" sz="4000" dirty="0">
              <a:latin typeface="HG丸ｺﾞｼｯｸM-PRO" pitchFamily="50" charset="-128"/>
              <a:ea typeface="HG丸ｺﾞｼｯｸM-PRO" pitchFamily="50" charset="-128"/>
            </a:endParaRPr>
          </a:p>
        </p:txBody>
      </p:sp>
      <p:sp>
        <p:nvSpPr>
          <p:cNvPr id="489475" name="Rectangle 3"/>
          <p:cNvSpPr>
            <a:spLocks noGrp="1" noChangeArrowheads="1"/>
          </p:cNvSpPr>
          <p:nvPr>
            <p:ph sz="quarter" idx="1"/>
          </p:nvPr>
        </p:nvSpPr>
        <p:spPr>
          <a:xfrm>
            <a:off x="457200" y="1285860"/>
            <a:ext cx="8435975" cy="5286412"/>
          </a:xfrm>
        </p:spPr>
        <p:txBody>
          <a:bodyPr>
            <a:normAutofit lnSpcReduction="10000"/>
          </a:bodyPr>
          <a:lstStyle/>
          <a:p>
            <a:pPr marL="533400" indent="-533400">
              <a:lnSpc>
                <a:spcPct val="80000"/>
              </a:lnSpc>
            </a:pPr>
            <a:r>
              <a:rPr lang="ja-JP" altLang="en-US" dirty="0" smtClean="0">
                <a:latin typeface="HG丸ｺﾞｼｯｸM-PRO" pitchFamily="50" charset="-128"/>
                <a:ea typeface="HG丸ｺﾞｼｯｸM-PRO" pitchFamily="50" charset="-128"/>
              </a:rPr>
              <a:t>メタデータの統合検索から、全文統合検索へ</a:t>
            </a:r>
            <a:endParaRPr lang="en-US" altLang="ja-JP" sz="2400" dirty="0" smtClean="0">
              <a:latin typeface="HG丸ｺﾞｼｯｸM-PRO" pitchFamily="50" charset="-128"/>
              <a:ea typeface="HG丸ｺﾞｼｯｸM-PRO" pitchFamily="50" charset="-128"/>
            </a:endParaRPr>
          </a:p>
          <a:p>
            <a:pPr marL="533400" indent="-533400">
              <a:lnSpc>
                <a:spcPct val="80000"/>
              </a:lnSpc>
            </a:pPr>
            <a:r>
              <a:rPr lang="ja-JP" altLang="en-US" sz="2400" dirty="0" smtClean="0">
                <a:latin typeface="HG丸ｺﾞｼｯｸM-PRO" pitchFamily="50" charset="-128"/>
                <a:ea typeface="HG丸ｺﾞｼｯｸM-PRO" pitchFamily="50" charset="-128"/>
              </a:rPr>
              <a:t>知識の集合知化</a:t>
            </a:r>
            <a:endParaRPr lang="en-US" altLang="ja-JP" sz="2400" dirty="0" smtClean="0">
              <a:latin typeface="HG丸ｺﾞｼｯｸM-PRO" pitchFamily="50" charset="-128"/>
              <a:ea typeface="HG丸ｺﾞｼｯｸM-PRO" pitchFamily="50" charset="-128"/>
            </a:endParaRPr>
          </a:p>
          <a:p>
            <a:pPr marL="899160" lvl="1" indent="-533400">
              <a:lnSpc>
                <a:spcPct val="80000"/>
              </a:lnSpc>
            </a:pPr>
            <a:r>
              <a:rPr lang="ja-JP" altLang="en-US" sz="2100" dirty="0" smtClean="0">
                <a:latin typeface="HG丸ｺﾞｼｯｸM-PRO" pitchFamily="50" charset="-128"/>
                <a:ea typeface="HG丸ｺﾞｼｯｸM-PRO" pitchFamily="50" charset="-128"/>
              </a:rPr>
              <a:t>集合</a:t>
            </a:r>
            <a:r>
              <a:rPr lang="ja-JP" altLang="en-US" sz="2100" dirty="0">
                <a:latin typeface="HG丸ｺﾞｼｯｸM-PRO" pitchFamily="50" charset="-128"/>
                <a:ea typeface="HG丸ｺﾞｼｯｸM-PRO" pitchFamily="50" charset="-128"/>
              </a:rPr>
              <a:t>知を利用する</a:t>
            </a:r>
            <a:r>
              <a:rPr lang="en-US" altLang="ja-JP" sz="2100" dirty="0">
                <a:latin typeface="HG丸ｺﾞｼｯｸM-PRO" pitchFamily="50" charset="-128"/>
                <a:ea typeface="HG丸ｺﾞｼｯｸM-PRO" pitchFamily="50" charset="-128"/>
              </a:rPr>
              <a:t>Web2.0</a:t>
            </a:r>
            <a:r>
              <a:rPr lang="ja-JP" altLang="en-US" sz="2100" dirty="0">
                <a:latin typeface="HG丸ｺﾞｼｯｸM-PRO" pitchFamily="50" charset="-128"/>
                <a:ea typeface="HG丸ｺﾞｼｯｸM-PRO" pitchFamily="50" charset="-128"/>
              </a:rPr>
              <a:t>から、意味的情報の相互利用の</a:t>
            </a:r>
            <a:r>
              <a:rPr lang="en-US" altLang="ja-JP" sz="2100" dirty="0">
                <a:latin typeface="HG丸ｺﾞｼｯｸM-PRO" pitchFamily="50" charset="-128"/>
                <a:ea typeface="HG丸ｺﾞｼｯｸM-PRO" pitchFamily="50" charset="-128"/>
              </a:rPr>
              <a:t>Web3.0</a:t>
            </a:r>
            <a:r>
              <a:rPr lang="ja-JP" altLang="en-US" sz="2100" dirty="0">
                <a:latin typeface="HG丸ｺﾞｼｯｸM-PRO" pitchFamily="50" charset="-128"/>
                <a:ea typeface="HG丸ｺﾞｼｯｸM-PRO" pitchFamily="50" charset="-128"/>
              </a:rPr>
              <a:t>へ</a:t>
            </a:r>
          </a:p>
          <a:p>
            <a:pPr marL="914400" lvl="1" indent="-457200">
              <a:lnSpc>
                <a:spcPct val="80000"/>
              </a:lnSpc>
            </a:pPr>
            <a:r>
              <a:rPr lang="en-US" altLang="ja-JP" sz="2000" dirty="0">
                <a:latin typeface="HG丸ｺﾞｼｯｸM-PRO" pitchFamily="50" charset="-128"/>
                <a:ea typeface="HG丸ｺﾞｼｯｸM-PRO" pitchFamily="50" charset="-128"/>
              </a:rPr>
              <a:t>Web2.0</a:t>
            </a:r>
            <a:r>
              <a:rPr lang="ja-JP" altLang="en-US" sz="2000" dirty="0">
                <a:latin typeface="HG丸ｺﾞｼｯｸM-PRO" pitchFamily="50" charset="-128"/>
                <a:ea typeface="HG丸ｺﾞｼｯｸM-PRO" pitchFamily="50" charset="-128"/>
              </a:rPr>
              <a:t>：</a:t>
            </a:r>
            <a:r>
              <a:rPr lang="en-US" altLang="ja-JP" sz="2000" dirty="0">
                <a:latin typeface="HG丸ｺﾞｼｯｸM-PRO" pitchFamily="50" charset="-128"/>
                <a:ea typeface="HG丸ｺﾞｼｯｸM-PRO" pitchFamily="50" charset="-128"/>
              </a:rPr>
              <a:t>Blog</a:t>
            </a:r>
            <a:r>
              <a:rPr lang="ja-JP" altLang="en-US" sz="2000" dirty="0" err="1">
                <a:latin typeface="HG丸ｺﾞｼｯｸM-PRO" pitchFamily="50" charset="-128"/>
                <a:ea typeface="HG丸ｺﾞｼｯｸM-PRO" pitchFamily="50" charset="-128"/>
              </a:rPr>
              <a:t>、</a:t>
            </a:r>
            <a:r>
              <a:rPr lang="en-US" altLang="ja-JP" sz="2000" dirty="0" err="1">
                <a:latin typeface="HG丸ｺﾞｼｯｸM-PRO" pitchFamily="50" charset="-128"/>
                <a:ea typeface="HG丸ｺﾞｼｯｸM-PRO" pitchFamily="50" charset="-128"/>
              </a:rPr>
              <a:t>Forksonomy</a:t>
            </a:r>
            <a:r>
              <a:rPr lang="ja-JP" altLang="en-US" sz="2000" dirty="0" err="1">
                <a:latin typeface="HG丸ｺﾞｼｯｸM-PRO" pitchFamily="50" charset="-128"/>
                <a:ea typeface="HG丸ｺﾞｼｯｸM-PRO" pitchFamily="50" charset="-128"/>
              </a:rPr>
              <a:t>、</a:t>
            </a:r>
            <a:r>
              <a:rPr lang="en-US" altLang="ja-JP" sz="2000" dirty="0">
                <a:latin typeface="HG丸ｺﾞｼｯｸM-PRO" pitchFamily="50" charset="-128"/>
                <a:ea typeface="HG丸ｺﾞｼｯｸM-PRO" pitchFamily="50" charset="-128"/>
              </a:rPr>
              <a:t>Ajax</a:t>
            </a:r>
            <a:r>
              <a:rPr lang="ja-JP" altLang="en-US" sz="2000" dirty="0" err="1">
                <a:latin typeface="HG丸ｺﾞｼｯｸM-PRO" pitchFamily="50" charset="-128"/>
                <a:ea typeface="HG丸ｺﾞｼｯｸM-PRO" pitchFamily="50" charset="-128"/>
              </a:rPr>
              <a:t>、</a:t>
            </a:r>
            <a:r>
              <a:rPr lang="en-US" altLang="ja-JP" sz="2000" dirty="0" err="1">
                <a:latin typeface="HG丸ｺﾞｼｯｸM-PRO" pitchFamily="50" charset="-128"/>
                <a:ea typeface="HG丸ｺﾞｼｯｸM-PRO" pitchFamily="50" charset="-128"/>
              </a:rPr>
              <a:t>Mashup</a:t>
            </a:r>
            <a:r>
              <a:rPr lang="ja-JP" altLang="en-US" sz="2000" dirty="0" err="1">
                <a:latin typeface="HG丸ｺﾞｼｯｸM-PRO" pitchFamily="50" charset="-128"/>
                <a:ea typeface="HG丸ｺﾞｼｯｸM-PRO" pitchFamily="50" charset="-128"/>
              </a:rPr>
              <a:t>、</a:t>
            </a:r>
            <a:r>
              <a:rPr lang="en-US" altLang="ja-JP" sz="2000" dirty="0">
                <a:latin typeface="HG丸ｺﾞｼｯｸM-PRO" pitchFamily="50" charset="-128"/>
                <a:ea typeface="HG丸ｺﾞｼｯｸM-PRO" pitchFamily="50" charset="-128"/>
              </a:rPr>
              <a:t>Long Tail</a:t>
            </a:r>
          </a:p>
          <a:p>
            <a:pPr marL="914400" lvl="1" indent="-457200">
              <a:lnSpc>
                <a:spcPct val="80000"/>
              </a:lnSpc>
            </a:pPr>
            <a:r>
              <a:rPr lang="en-US" altLang="ja-JP" sz="2000" dirty="0">
                <a:latin typeface="HG丸ｺﾞｼｯｸM-PRO" pitchFamily="50" charset="-128"/>
                <a:ea typeface="HG丸ｺﾞｼｯｸM-PRO" pitchFamily="50" charset="-128"/>
              </a:rPr>
              <a:t>Web3.0</a:t>
            </a:r>
            <a:r>
              <a:rPr lang="ja-JP" altLang="en-US" sz="2000" dirty="0">
                <a:latin typeface="HG丸ｺﾞｼｯｸM-PRO" pitchFamily="50" charset="-128"/>
                <a:ea typeface="HG丸ｺﾞｼｯｸM-PRO" pitchFamily="50" charset="-128"/>
              </a:rPr>
              <a:t>：</a:t>
            </a:r>
            <a:r>
              <a:rPr lang="en-US" altLang="ja-JP" sz="2000" dirty="0">
                <a:latin typeface="HG丸ｺﾞｼｯｸM-PRO" pitchFamily="50" charset="-128"/>
                <a:ea typeface="HG丸ｺﾞｼｯｸM-PRO" pitchFamily="50" charset="-128"/>
              </a:rPr>
              <a:t>RDF</a:t>
            </a:r>
            <a:r>
              <a:rPr lang="ja-JP" altLang="en-US" sz="2000" dirty="0" err="1">
                <a:latin typeface="HG丸ｺﾞｼｯｸM-PRO" pitchFamily="50" charset="-128"/>
                <a:ea typeface="HG丸ｺﾞｼｯｸM-PRO" pitchFamily="50" charset="-128"/>
              </a:rPr>
              <a:t>、</a:t>
            </a:r>
            <a:r>
              <a:rPr lang="en-US" altLang="ja-JP" sz="2000" dirty="0">
                <a:latin typeface="HG丸ｺﾞｼｯｸM-PRO" pitchFamily="50" charset="-128"/>
                <a:ea typeface="HG丸ｺﾞｼｯｸM-PRO" pitchFamily="50" charset="-128"/>
              </a:rPr>
              <a:t>SKOS</a:t>
            </a:r>
            <a:r>
              <a:rPr lang="ja-JP" altLang="en-US" sz="2000" dirty="0" err="1">
                <a:latin typeface="HG丸ｺﾞｼｯｸM-PRO" pitchFamily="50" charset="-128"/>
                <a:ea typeface="HG丸ｺﾞｼｯｸM-PRO" pitchFamily="50" charset="-128"/>
              </a:rPr>
              <a:t>、</a:t>
            </a:r>
            <a:r>
              <a:rPr lang="ja-JP" altLang="en-US" sz="2000" dirty="0">
                <a:latin typeface="HG丸ｺﾞｼｯｸM-PRO" pitchFamily="50" charset="-128"/>
                <a:ea typeface="HG丸ｺﾞｼｯｸM-PRO" pitchFamily="50" charset="-128"/>
              </a:rPr>
              <a:t>オントロジー、</a:t>
            </a:r>
            <a:r>
              <a:rPr lang="en-US" altLang="ja-JP" sz="2000" dirty="0">
                <a:latin typeface="HG丸ｺﾞｼｯｸM-PRO" pitchFamily="50" charset="-128"/>
                <a:ea typeface="HG丸ｺﾞｼｯｸM-PRO" pitchFamily="50" charset="-128"/>
              </a:rPr>
              <a:t>GRDDL</a:t>
            </a:r>
            <a:r>
              <a:rPr lang="ja-JP" altLang="en-US" sz="2000" dirty="0" err="1">
                <a:latin typeface="HG丸ｺﾞｼｯｸM-PRO" pitchFamily="50" charset="-128"/>
                <a:ea typeface="HG丸ｺﾞｼｯｸM-PRO" pitchFamily="50" charset="-128"/>
              </a:rPr>
              <a:t>、</a:t>
            </a:r>
            <a:r>
              <a:rPr lang="en-US" altLang="ja-JP" sz="2000" dirty="0" smtClean="0">
                <a:latin typeface="HG丸ｺﾞｼｯｸM-PRO" pitchFamily="50" charset="-128"/>
                <a:ea typeface="HG丸ｺﾞｼｯｸM-PRO" pitchFamily="50" charset="-128"/>
              </a:rPr>
              <a:t>SPARQL</a:t>
            </a:r>
          </a:p>
          <a:p>
            <a:pPr marL="914400" lvl="1" indent="-457200">
              <a:lnSpc>
                <a:spcPct val="80000"/>
              </a:lnSpc>
            </a:pPr>
            <a:r>
              <a:rPr lang="en-US" altLang="ja-JP" sz="2000" dirty="0" smtClean="0">
                <a:latin typeface="HG丸ｺﾞｼｯｸM-PRO" pitchFamily="50" charset="-128"/>
                <a:ea typeface="HG丸ｺﾞｼｯｸM-PRO" pitchFamily="50" charset="-128"/>
              </a:rPr>
              <a:t>Twitter</a:t>
            </a:r>
            <a:r>
              <a:rPr lang="ja-JP" altLang="en-US" sz="2000" dirty="0" smtClean="0">
                <a:latin typeface="HG丸ｺﾞｼｯｸM-PRO" pitchFamily="50" charset="-128"/>
                <a:ea typeface="HG丸ｺﾞｼｯｸM-PRO" pitchFamily="50" charset="-128"/>
              </a:rPr>
              <a:t>等により、</a:t>
            </a:r>
            <a:r>
              <a:rPr lang="en-US" altLang="ja-JP" sz="2000" dirty="0" err="1" smtClean="0">
                <a:latin typeface="HG丸ｺﾞｼｯｸM-PRO" pitchFamily="50" charset="-128"/>
                <a:ea typeface="HG丸ｺﾞｼｯｸM-PRO" pitchFamily="50" charset="-128"/>
              </a:rPr>
              <a:t>MicroFormat</a:t>
            </a:r>
            <a:r>
              <a:rPr lang="ja-JP" altLang="en-US" sz="2000" dirty="0" err="1" smtClean="0">
                <a:latin typeface="HG丸ｺﾞｼｯｸM-PRO" pitchFamily="50" charset="-128"/>
                <a:ea typeface="HG丸ｺﾞｼｯｸM-PRO" pitchFamily="50" charset="-128"/>
              </a:rPr>
              <a:t>、</a:t>
            </a:r>
            <a:r>
              <a:rPr lang="ja-JP" altLang="en-US" sz="2000" dirty="0" smtClean="0">
                <a:latin typeface="HG丸ｺﾞｼｯｸM-PRO" pitchFamily="50" charset="-128"/>
                <a:ea typeface="HG丸ｺﾞｼｯｸM-PRO" pitchFamily="50" charset="-128"/>
              </a:rPr>
              <a:t>ソーシャルタギングの発展が加速</a:t>
            </a:r>
            <a:endParaRPr lang="en-US" altLang="ja-JP" sz="2000" dirty="0">
              <a:latin typeface="HG丸ｺﾞｼｯｸM-PRO" pitchFamily="50" charset="-128"/>
              <a:ea typeface="HG丸ｺﾞｼｯｸM-PRO" pitchFamily="50" charset="-128"/>
            </a:endParaRPr>
          </a:p>
          <a:p>
            <a:pPr marL="533400" indent="-533400">
              <a:lnSpc>
                <a:spcPct val="80000"/>
              </a:lnSpc>
            </a:pPr>
            <a:r>
              <a:rPr lang="ja-JP" altLang="en-US" sz="2400" dirty="0" smtClean="0">
                <a:latin typeface="HG丸ｺﾞｼｯｸM-PRO" pitchFamily="50" charset="-128"/>
                <a:ea typeface="HG丸ｺﾞｼｯｸM-PRO" pitchFamily="50" charset="-128"/>
              </a:rPr>
              <a:t>システム連携</a:t>
            </a:r>
            <a:endParaRPr lang="en-US" altLang="ja-JP" sz="2400" dirty="0" smtClean="0">
              <a:latin typeface="HG丸ｺﾞｼｯｸM-PRO" pitchFamily="50" charset="-128"/>
              <a:ea typeface="HG丸ｺﾞｼｯｸM-PRO" pitchFamily="50" charset="-128"/>
            </a:endParaRPr>
          </a:p>
          <a:p>
            <a:pPr marL="899160" lvl="1" indent="-533400">
              <a:lnSpc>
                <a:spcPct val="80000"/>
              </a:lnSpc>
            </a:pPr>
            <a:r>
              <a:rPr lang="ja-JP" altLang="en-US" sz="2100" dirty="0" smtClean="0">
                <a:latin typeface="HG丸ｺﾞｼｯｸM-PRO" pitchFamily="50" charset="-128"/>
                <a:ea typeface="HG丸ｺﾞｼｯｸM-PRO" pitchFamily="50" charset="-128"/>
              </a:rPr>
              <a:t>関係</a:t>
            </a:r>
            <a:r>
              <a:rPr lang="ja-JP" altLang="en-US" sz="2100" dirty="0">
                <a:latin typeface="HG丸ｺﾞｼｯｸM-PRO" pitchFamily="50" charset="-128"/>
                <a:ea typeface="HG丸ｺﾞｼｯｸM-PRO" pitchFamily="50" charset="-128"/>
              </a:rPr>
              <a:t>機関に</a:t>
            </a:r>
            <a:r>
              <a:rPr lang="ja-JP" altLang="en-US" sz="2100" dirty="0" smtClean="0">
                <a:latin typeface="HG丸ｺﾞｼｯｸM-PRO" pitchFamily="50" charset="-128"/>
                <a:ea typeface="HG丸ｺﾞｼｯｸM-PRO" pitchFamily="50" charset="-128"/>
              </a:rPr>
              <a:t>よるサービスの共同</a:t>
            </a:r>
            <a:r>
              <a:rPr lang="ja-JP" altLang="en-US" sz="2100" dirty="0">
                <a:latin typeface="HG丸ｺﾞｼｯｸM-PRO" pitchFamily="50" charset="-128"/>
                <a:ea typeface="HG丸ｺﾞｼｯｸM-PRO" pitchFamily="50" charset="-128"/>
              </a:rPr>
              <a:t>構築、オープンソースの利用、</a:t>
            </a:r>
            <a:r>
              <a:rPr lang="ja-JP" altLang="en-US" sz="2100" dirty="0" smtClean="0">
                <a:latin typeface="HG丸ｺﾞｼｯｸM-PRO" pitchFamily="50" charset="-128"/>
                <a:ea typeface="HG丸ｺﾞｼｯｸM-PRO" pitchFamily="50" charset="-128"/>
              </a:rPr>
              <a:t>マッシュアップ</a:t>
            </a:r>
            <a:endParaRPr lang="ja-JP" altLang="en-US" sz="2100" dirty="0">
              <a:latin typeface="HG丸ｺﾞｼｯｸM-PRO" pitchFamily="50" charset="-128"/>
              <a:ea typeface="HG丸ｺﾞｼｯｸM-PRO" pitchFamily="50" charset="-128"/>
            </a:endParaRPr>
          </a:p>
          <a:p>
            <a:pPr marL="533400" indent="-533400">
              <a:lnSpc>
                <a:spcPct val="80000"/>
              </a:lnSpc>
            </a:pPr>
            <a:r>
              <a:rPr lang="ja-JP" altLang="en-US" sz="2400" dirty="0" smtClean="0">
                <a:latin typeface="HG丸ｺﾞｼｯｸM-PRO" pitchFamily="50" charset="-128"/>
                <a:ea typeface="HG丸ｺﾞｼｯｸM-PRO" pitchFamily="50" charset="-128"/>
              </a:rPr>
              <a:t>サービス連携</a:t>
            </a:r>
            <a:endParaRPr lang="en-US" altLang="ja-JP" sz="2400" dirty="0" smtClean="0">
              <a:latin typeface="HG丸ｺﾞｼｯｸM-PRO" pitchFamily="50" charset="-128"/>
              <a:ea typeface="HG丸ｺﾞｼｯｸM-PRO" pitchFamily="50" charset="-128"/>
            </a:endParaRPr>
          </a:p>
          <a:p>
            <a:pPr marL="899160" lvl="1" indent="-533400">
              <a:lnSpc>
                <a:spcPct val="80000"/>
              </a:lnSpc>
            </a:pPr>
            <a:r>
              <a:rPr lang="ja-JP" altLang="en-US" sz="2100" dirty="0" smtClean="0">
                <a:latin typeface="HG丸ｺﾞｼｯｸM-PRO" pitchFamily="50" charset="-128"/>
                <a:ea typeface="HG丸ｺﾞｼｯｸM-PRO" pitchFamily="50" charset="-128"/>
              </a:rPr>
              <a:t>統合検索から、ウェブサービスの協調によるサービスへ</a:t>
            </a:r>
            <a:endParaRPr lang="en-US" altLang="ja-JP" sz="2100" dirty="0" smtClean="0">
              <a:latin typeface="HG丸ｺﾞｼｯｸM-PRO" pitchFamily="50" charset="-128"/>
              <a:ea typeface="HG丸ｺﾞｼｯｸM-PRO" pitchFamily="50" charset="-128"/>
            </a:endParaRPr>
          </a:p>
          <a:p>
            <a:pPr marL="914400" lvl="1" indent="-457200">
              <a:lnSpc>
                <a:spcPct val="80000"/>
              </a:lnSpc>
            </a:pPr>
            <a:r>
              <a:rPr lang="ja-JP" altLang="en-US" sz="2000" dirty="0" smtClean="0">
                <a:latin typeface="HG丸ｺﾞｼｯｸM-PRO" pitchFamily="50" charset="-128"/>
                <a:ea typeface="HG丸ｺﾞｼｯｸM-PRO" pitchFamily="50" charset="-128"/>
              </a:rPr>
              <a:t>デジタルコンテンツのメタデータ</a:t>
            </a:r>
            <a:r>
              <a:rPr lang="ja-JP" altLang="en-US" sz="2000" dirty="0">
                <a:latin typeface="HG丸ｺﾞｼｯｸM-PRO" pitchFamily="50" charset="-128"/>
                <a:ea typeface="HG丸ｺﾞｼｯｸM-PRO" pitchFamily="50" charset="-128"/>
              </a:rPr>
              <a:t>を発生源に近い所で作成。さらにメタデータの自動付与技術の適用</a:t>
            </a:r>
          </a:p>
          <a:p>
            <a:pPr marL="914400" lvl="1" indent="-457200">
              <a:lnSpc>
                <a:spcPct val="80000"/>
              </a:lnSpc>
            </a:pPr>
            <a:r>
              <a:rPr lang="ja-JP" altLang="en-US" sz="2000" dirty="0" smtClean="0">
                <a:latin typeface="HG丸ｺﾞｼｯｸM-PRO" pitchFamily="50" charset="-128"/>
                <a:ea typeface="HG丸ｺﾞｼｯｸM-PRO" pitchFamily="50" charset="-128"/>
              </a:rPr>
              <a:t>デジタルコンテンツも含めて、書誌的事項で体系的にクラスタリング</a:t>
            </a:r>
            <a:endParaRPr lang="en-US" altLang="ja-JP" sz="2000" dirty="0" smtClean="0">
              <a:latin typeface="HG丸ｺﾞｼｯｸM-PRO" pitchFamily="50" charset="-128"/>
              <a:ea typeface="HG丸ｺﾞｼｯｸM-PRO" pitchFamily="50" charset="-128"/>
            </a:endParaRPr>
          </a:p>
          <a:p>
            <a:pPr marL="548640" indent="-457200">
              <a:lnSpc>
                <a:spcPct val="80000"/>
              </a:lnSpc>
            </a:pPr>
            <a:r>
              <a:rPr lang="ja-JP" altLang="en-US" sz="2300" dirty="0" smtClean="0">
                <a:latin typeface="HG丸ｺﾞｼｯｸM-PRO" pitchFamily="50" charset="-128"/>
                <a:ea typeface="HG丸ｺﾞｼｯｸM-PRO" pitchFamily="50" charset="-128"/>
              </a:rPr>
              <a:t>ユーザ環境は、</a:t>
            </a:r>
            <a:r>
              <a:rPr lang="en-US" altLang="ja-JP" sz="2300" dirty="0" smtClean="0">
                <a:latin typeface="HG丸ｺﾞｼｯｸM-PRO" pitchFamily="50" charset="-128"/>
                <a:ea typeface="HG丸ｺﾞｼｯｸM-PRO" pitchFamily="50" charset="-128"/>
              </a:rPr>
              <a:t>PC</a:t>
            </a:r>
            <a:r>
              <a:rPr lang="ja-JP" altLang="en-US" sz="2300" dirty="0" smtClean="0">
                <a:latin typeface="HG丸ｺﾞｼｯｸM-PRO" pitchFamily="50" charset="-128"/>
                <a:ea typeface="HG丸ｺﾞｼｯｸM-PRO" pitchFamily="50" charset="-128"/>
              </a:rPr>
              <a:t>からモバイル機器へ</a:t>
            </a:r>
            <a:endParaRPr lang="ja-JP" altLang="en-US" sz="2300" dirty="0">
              <a:latin typeface="HG丸ｺﾞｼｯｸM-PRO" pitchFamily="50" charset="-128"/>
              <a:ea typeface="HG丸ｺﾞｼｯｸM-PRO" pitchFamily="50" charset="-128"/>
            </a:endParaRPr>
          </a:p>
        </p:txBody>
      </p:sp>
      <p:sp>
        <p:nvSpPr>
          <p:cNvPr id="489476" name="Rectangle 4"/>
          <p:cNvSpPr>
            <a:spLocks noChangeArrowheads="1"/>
          </p:cNvSpPr>
          <p:nvPr/>
        </p:nvSpPr>
        <p:spPr bwMode="auto">
          <a:xfrm>
            <a:off x="214282" y="0"/>
            <a:ext cx="1152525" cy="360363"/>
          </a:xfrm>
          <a:prstGeom prst="rect">
            <a:avLst/>
          </a:prstGeom>
          <a:noFill/>
          <a:ln w="9525">
            <a:solidFill>
              <a:srgbClr val="FF0000"/>
            </a:solidFill>
            <a:miter lim="800000"/>
            <a:headEnd/>
            <a:tailEnd/>
          </a:ln>
          <a:effectLst/>
        </p:spPr>
        <p:txBody>
          <a:bodyPr wrap="none" anchor="ctr"/>
          <a:lstStyle/>
          <a:p>
            <a:pPr algn="ctr"/>
            <a:r>
              <a:rPr lang="ja-JP" altLang="en-US" dirty="0" smtClean="0">
                <a:solidFill>
                  <a:srgbClr val="FF0000"/>
                </a:solidFill>
              </a:rPr>
              <a:t>参考</a:t>
            </a:r>
            <a:endParaRPr lang="ja-JP" altLang="en-US" dirty="0">
              <a:solidFill>
                <a:srgbClr val="FF0000"/>
              </a:solidFill>
            </a:endParaRPr>
          </a:p>
        </p:txBody>
      </p:sp>
      <p:sp>
        <p:nvSpPr>
          <p:cNvPr id="7" name="スライド番号プレースホルダ 6"/>
          <p:cNvSpPr>
            <a:spLocks noGrp="1"/>
          </p:cNvSpPr>
          <p:nvPr>
            <p:ph type="sldNum" sz="quarter" idx="15"/>
          </p:nvPr>
        </p:nvSpPr>
        <p:spPr/>
        <p:txBody>
          <a:bodyPr/>
          <a:lstStyle/>
          <a:p>
            <a:pPr>
              <a:defRPr/>
            </a:pPr>
            <a:fld id="{8F9B926E-BC0B-409E-8F4F-491A1AB00D14}" type="slidenum">
              <a:rPr lang="en-US" altLang="ja-JP" smtClean="0"/>
              <a:pPr>
                <a:defRPr/>
              </a:pPr>
              <a:t>41</a:t>
            </a:fld>
            <a:endParaRPr lang="en-US" altLang="ja-JP"/>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ctrTitle"/>
          </p:nvPr>
        </p:nvSpPr>
        <p:spPr>
          <a:xfrm>
            <a:off x="611188" y="260350"/>
            <a:ext cx="7772400" cy="655638"/>
          </a:xfrm>
        </p:spPr>
        <p:txBody>
          <a:bodyPr>
            <a:normAutofit fontScale="90000"/>
          </a:bodyPr>
          <a:lstStyle/>
          <a:p>
            <a:pPr eaLnBrk="1" hangingPunct="1"/>
            <a:r>
              <a:rPr lang="ja-JP" altLang="en-US" sz="4400" smtClean="0">
                <a:latin typeface="HG丸ｺﾞｼｯｸM-PRO" pitchFamily="50" charset="-128"/>
                <a:ea typeface="HG丸ｺﾞｼｯｸM-PRO" pitchFamily="50" charset="-128"/>
              </a:rPr>
              <a:t>終わりに</a:t>
            </a:r>
          </a:p>
        </p:txBody>
      </p:sp>
      <p:sp>
        <p:nvSpPr>
          <p:cNvPr id="1098755" name="Rectangle 3"/>
          <p:cNvSpPr>
            <a:spLocks noGrp="1" noChangeArrowheads="1"/>
          </p:cNvSpPr>
          <p:nvPr>
            <p:ph type="subTitle" idx="1"/>
          </p:nvPr>
        </p:nvSpPr>
        <p:spPr>
          <a:xfrm>
            <a:off x="395288" y="3270250"/>
            <a:ext cx="8208962" cy="2822575"/>
          </a:xfrm>
        </p:spPr>
        <p:txBody>
          <a:bodyPr/>
          <a:lstStyle/>
          <a:p>
            <a:pPr algn="r" eaLnBrk="1" hangingPunct="1"/>
            <a:r>
              <a:rPr lang="ja-JP" altLang="en-US" sz="2400" dirty="0" smtClean="0">
                <a:solidFill>
                  <a:schemeClr val="accent2"/>
                </a:solidFill>
                <a:latin typeface="HG丸ｺﾞｼｯｸM-PRO" pitchFamily="50" charset="-128"/>
                <a:ea typeface="HG丸ｺﾞｼｯｸM-PRO" pitchFamily="50" charset="-128"/>
              </a:rPr>
              <a:t>国立国会図書館</a:t>
            </a:r>
            <a:r>
              <a:rPr lang="en-US" altLang="ja-JP" sz="2400" dirty="0" smtClean="0">
                <a:solidFill>
                  <a:schemeClr val="accent2"/>
                </a:solidFill>
                <a:latin typeface="HG丸ｺﾞｼｯｸM-PRO" pitchFamily="50" charset="-128"/>
                <a:ea typeface="HG丸ｺﾞｼｯｸM-PRO" pitchFamily="50" charset="-128"/>
              </a:rPr>
              <a:t>:</a:t>
            </a:r>
            <a:r>
              <a:rPr lang="en-US" altLang="ja-JP" sz="2400" dirty="0" smtClean="0">
                <a:solidFill>
                  <a:srgbClr val="3333FF"/>
                </a:solidFill>
                <a:latin typeface="HG丸ｺﾞｼｯｸM-PRO" pitchFamily="50" charset="-128"/>
                <a:ea typeface="HG丸ｺﾞｼｯｸM-PRO" pitchFamily="50" charset="-128"/>
              </a:rPr>
              <a:t> </a:t>
            </a:r>
            <a:r>
              <a:rPr lang="en-US" altLang="ja-JP" sz="2400" dirty="0" smtClean="0">
                <a:solidFill>
                  <a:srgbClr val="3333FF"/>
                </a:solidFill>
                <a:latin typeface="+mj-ea"/>
                <a:ea typeface="+mj-ea"/>
                <a:hlinkClick r:id="rId3"/>
              </a:rPr>
              <a:t>http://www.ndl.go.jp</a:t>
            </a:r>
            <a:endParaRPr lang="en-US" altLang="ja-JP" sz="2400" dirty="0" smtClean="0">
              <a:solidFill>
                <a:srgbClr val="3333FF"/>
              </a:solidFill>
              <a:latin typeface="+mj-ea"/>
              <a:ea typeface="+mj-ea"/>
            </a:endParaRPr>
          </a:p>
          <a:p>
            <a:pPr algn="r" eaLnBrk="1" hangingPunct="1"/>
            <a:endParaRPr lang="en-US" altLang="ja-JP" sz="2400" dirty="0" smtClean="0">
              <a:solidFill>
                <a:srgbClr val="3333FF"/>
              </a:solidFill>
              <a:latin typeface="HG丸ｺﾞｼｯｸM-PRO" pitchFamily="50" charset="-128"/>
              <a:ea typeface="HG丸ｺﾞｼｯｸM-PRO" pitchFamily="50" charset="-128"/>
            </a:endParaRPr>
          </a:p>
        </p:txBody>
      </p:sp>
      <p:sp>
        <p:nvSpPr>
          <p:cNvPr id="1098756" name="Rectangle 4"/>
          <p:cNvSpPr>
            <a:spLocks noChangeArrowheads="1"/>
          </p:cNvSpPr>
          <p:nvPr/>
        </p:nvSpPr>
        <p:spPr bwMode="auto">
          <a:xfrm>
            <a:off x="827088" y="5734050"/>
            <a:ext cx="7772400" cy="823913"/>
          </a:xfrm>
          <a:prstGeom prst="rect">
            <a:avLst/>
          </a:prstGeom>
          <a:noFill/>
          <a:ln w="9525">
            <a:noFill/>
            <a:miter lim="800000"/>
            <a:headEnd/>
            <a:tailEnd/>
          </a:ln>
        </p:spPr>
        <p:txBody>
          <a:bodyPr anchor="b"/>
          <a:lstStyle/>
          <a:p>
            <a:r>
              <a:rPr lang="ja-JP" altLang="en-US" sz="3200" b="0">
                <a:solidFill>
                  <a:schemeClr val="tx2"/>
                </a:solidFill>
              </a:rPr>
              <a:t>ご静聴ありがとうございました</a:t>
            </a:r>
          </a:p>
        </p:txBody>
      </p:sp>
      <p:sp>
        <p:nvSpPr>
          <p:cNvPr id="1098757" name="Rectangle 5"/>
          <p:cNvSpPr>
            <a:spLocks noChangeArrowheads="1"/>
          </p:cNvSpPr>
          <p:nvPr/>
        </p:nvSpPr>
        <p:spPr bwMode="auto">
          <a:xfrm>
            <a:off x="250825" y="1125538"/>
            <a:ext cx="8713788" cy="1660520"/>
          </a:xfrm>
          <a:prstGeom prst="rect">
            <a:avLst/>
          </a:prstGeom>
          <a:noFill/>
          <a:ln w="9525">
            <a:noFill/>
            <a:miter lim="800000"/>
            <a:headEnd/>
            <a:tailEnd/>
          </a:ln>
        </p:spPr>
        <p:txBody>
          <a:bodyPr/>
          <a:lstStyle/>
          <a:p>
            <a:pPr lvl="1" algn="l">
              <a:buFont typeface="Arial" pitchFamily="34" charset="0"/>
              <a:buChar char="•"/>
            </a:pPr>
            <a:endParaRPr lang="en-US" altLang="ja-JP" sz="1600" b="0" dirty="0" smtClean="0"/>
          </a:p>
          <a:p>
            <a:pPr lvl="1" algn="l">
              <a:buFont typeface="Arial" pitchFamily="34" charset="0"/>
              <a:buChar char="•"/>
            </a:pPr>
            <a:r>
              <a:rPr lang="ja-JP" altLang="en-US" sz="1600" b="0" dirty="0" smtClean="0"/>
              <a:t>膨大な情報を知識として活用して、新たな知識の創造をめざす</a:t>
            </a:r>
            <a:r>
              <a:rPr lang="en-US" altLang="ja-JP" sz="1600" b="0" dirty="0" smtClean="0"/>
              <a:t/>
            </a:r>
            <a:br>
              <a:rPr lang="en-US" altLang="ja-JP" sz="1600" b="0" dirty="0" smtClean="0"/>
            </a:br>
            <a:r>
              <a:rPr lang="ja-JP" altLang="en-US" sz="1600" b="0" dirty="0" smtClean="0"/>
              <a:t>→「知識はわれらを豊かにする」への実現手段の一つ</a:t>
            </a:r>
          </a:p>
          <a:p>
            <a:pPr lvl="1" algn="l">
              <a:buFont typeface="Arial" pitchFamily="34" charset="0"/>
              <a:buChar char="•"/>
            </a:pPr>
            <a:r>
              <a:rPr lang="ja-JP" altLang="en-US" sz="1600" b="0" dirty="0" smtClean="0"/>
              <a:t>現状で確立した技術では実現が困難</a:t>
            </a:r>
          </a:p>
          <a:p>
            <a:pPr lvl="1" algn="l">
              <a:buFont typeface="Arial" pitchFamily="34" charset="0"/>
              <a:buChar char="•"/>
            </a:pPr>
            <a:r>
              <a:rPr lang="ja-JP" altLang="en-US" sz="1600" b="0" dirty="0" smtClean="0"/>
              <a:t>研究開発成果の実用化の実証実験環境の構築</a:t>
            </a:r>
          </a:p>
          <a:p>
            <a:pPr lvl="1" algn="l">
              <a:buFont typeface="Arial" pitchFamily="34" charset="0"/>
              <a:buChar char="•"/>
            </a:pPr>
            <a:r>
              <a:rPr lang="ja-JP" altLang="en-US" sz="1600" b="0" dirty="0" smtClean="0"/>
              <a:t>実証実験環境の資源を活用して、より先進的なサービスの実用化実験の実施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98757"/>
                                        </p:tgtEl>
                                        <p:attrNameLst>
                                          <p:attrName>style.visibility</p:attrName>
                                        </p:attrNameLst>
                                      </p:cBhvr>
                                      <p:to>
                                        <p:strVal val="visible"/>
                                      </p:to>
                                    </p:set>
                                    <p:anim calcmode="lin" valueType="num">
                                      <p:cBhvr additive="base">
                                        <p:cTn id="7" dur="500" fill="hold"/>
                                        <p:tgtEl>
                                          <p:spTgt spid="1098757"/>
                                        </p:tgtEl>
                                        <p:attrNameLst>
                                          <p:attrName>ppt_x</p:attrName>
                                        </p:attrNameLst>
                                      </p:cBhvr>
                                      <p:tavLst>
                                        <p:tav tm="0">
                                          <p:val>
                                            <p:strVal val="0-#ppt_w/2"/>
                                          </p:val>
                                        </p:tav>
                                        <p:tav tm="100000">
                                          <p:val>
                                            <p:strVal val="#ppt_x"/>
                                          </p:val>
                                        </p:tav>
                                      </p:tavLst>
                                    </p:anim>
                                    <p:anim calcmode="lin" valueType="num">
                                      <p:cBhvr additive="base">
                                        <p:cTn id="8" dur="500" fill="hold"/>
                                        <p:tgtEl>
                                          <p:spTgt spid="109875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98755">
                                            <p:txEl>
                                              <p:pRg st="0" end="0"/>
                                            </p:txEl>
                                          </p:spTgt>
                                        </p:tgtEl>
                                        <p:attrNameLst>
                                          <p:attrName>style.visibility</p:attrName>
                                        </p:attrNameLst>
                                      </p:cBhvr>
                                      <p:to>
                                        <p:strVal val="visible"/>
                                      </p:to>
                                    </p:set>
                                    <p:anim calcmode="lin" valueType="num">
                                      <p:cBhvr additive="base">
                                        <p:cTn id="13" dur="500" fill="hold"/>
                                        <p:tgtEl>
                                          <p:spTgt spid="1098755">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987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98756"/>
                                        </p:tgtEl>
                                        <p:attrNameLst>
                                          <p:attrName>style.visibility</p:attrName>
                                        </p:attrNameLst>
                                      </p:cBhvr>
                                      <p:to>
                                        <p:strVal val="visible"/>
                                      </p:to>
                                    </p:set>
                                    <p:anim calcmode="lin" valueType="num">
                                      <p:cBhvr additive="base">
                                        <p:cTn id="19" dur="500" fill="hold"/>
                                        <p:tgtEl>
                                          <p:spTgt spid="1098756"/>
                                        </p:tgtEl>
                                        <p:attrNameLst>
                                          <p:attrName>ppt_x</p:attrName>
                                        </p:attrNameLst>
                                      </p:cBhvr>
                                      <p:tavLst>
                                        <p:tav tm="0">
                                          <p:val>
                                            <p:strVal val="#ppt_x"/>
                                          </p:val>
                                        </p:tav>
                                        <p:tav tm="100000">
                                          <p:val>
                                            <p:strVal val="#ppt_x"/>
                                          </p:val>
                                        </p:tav>
                                      </p:tavLst>
                                    </p:anim>
                                    <p:anim calcmode="lin" valueType="num">
                                      <p:cBhvr additive="base">
                                        <p:cTn id="20" dur="500" fill="hold"/>
                                        <p:tgtEl>
                                          <p:spTgt spid="10987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8755" grpId="0" build="p"/>
      <p:bldP spid="1098756" grpId="0"/>
      <p:bldP spid="10987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282" y="285728"/>
            <a:ext cx="8429684" cy="357190"/>
          </a:xfrm>
        </p:spPr>
        <p:txBody>
          <a:bodyPr>
            <a:noAutofit/>
          </a:bodyPr>
          <a:lstStyle/>
          <a:p>
            <a:r>
              <a:rPr kumimoji="1" lang="ja-JP" altLang="en-US" sz="3200" dirty="0" smtClean="0">
                <a:latin typeface="HG丸ｺﾞｼｯｸM-PRO" pitchFamily="50" charset="-128"/>
                <a:ea typeface="HG丸ｺﾞｼｯｸM-PRO" pitchFamily="50" charset="-128"/>
              </a:rPr>
              <a:t>多様なユーザニーズの認識</a:t>
            </a:r>
            <a:r>
              <a:rPr lang="ja-JP" altLang="en-US" sz="1800" dirty="0" smtClean="0">
                <a:latin typeface="HG丸ｺﾞｼｯｸM-PRO" pitchFamily="50" charset="-128"/>
                <a:ea typeface="HG丸ｺﾞｼｯｸM-PRO" pitchFamily="50" charset="-128"/>
              </a:rPr>
              <a:t>（現在、調査実施中）</a:t>
            </a:r>
            <a:endParaRPr kumimoji="1" lang="ja-JP" altLang="en-US" sz="1800" dirty="0">
              <a:latin typeface="HG丸ｺﾞｼｯｸM-PRO" pitchFamily="50" charset="-128"/>
              <a:ea typeface="HG丸ｺﾞｼｯｸM-PRO" pitchFamily="50" charset="-128"/>
            </a:endParaRPr>
          </a:p>
        </p:txBody>
      </p:sp>
      <p:sp>
        <p:nvSpPr>
          <p:cNvPr id="76" name="フローチャート : 代替処理 75"/>
          <p:cNvSpPr/>
          <p:nvPr/>
        </p:nvSpPr>
        <p:spPr>
          <a:xfrm>
            <a:off x="642910" y="4357694"/>
            <a:ext cx="1928826" cy="1928826"/>
          </a:xfrm>
          <a:prstGeom prst="flowChartAlternateProcess">
            <a:avLst/>
          </a:prstGeom>
        </p:spPr>
        <p:style>
          <a:lnRef idx="2">
            <a:schemeClr val="accent5"/>
          </a:lnRef>
          <a:fillRef idx="1">
            <a:schemeClr val="lt1"/>
          </a:fillRef>
          <a:effectRef idx="0">
            <a:schemeClr val="accent5"/>
          </a:effectRef>
          <a:fontRef idx="minor">
            <a:schemeClr val="dk1"/>
          </a:fontRef>
        </p:style>
        <p:txBody>
          <a:bodyPr wrap="none" rtlCol="0" anchor="t" anchorCtr="0">
            <a:noAutofit/>
          </a:bodyPr>
          <a:lstStyle/>
          <a:p>
            <a:pPr algn="ctr"/>
            <a:r>
              <a:rPr kumimoji="1" lang="ja-JP" altLang="en-US" sz="900" b="0" dirty="0" smtClean="0">
                <a:latin typeface="HG丸ｺﾞｼｯｸM-PRO" pitchFamily="50" charset="-128"/>
                <a:ea typeface="HG丸ｺﾞｼｯｸM-PRO" pitchFamily="50" charset="-128"/>
              </a:rPr>
              <a:t>利用目的２</a:t>
            </a:r>
            <a:endParaRPr kumimoji="1" lang="en-US" altLang="ja-JP" sz="900" b="0" dirty="0" smtClean="0">
              <a:latin typeface="HG丸ｺﾞｼｯｸM-PRO" pitchFamily="50" charset="-128"/>
              <a:ea typeface="HG丸ｺﾞｼｯｸM-PRO" pitchFamily="50" charset="-128"/>
            </a:endParaRPr>
          </a:p>
        </p:txBody>
      </p:sp>
      <p:sp>
        <p:nvSpPr>
          <p:cNvPr id="77" name="正方形/長方形 76"/>
          <p:cNvSpPr/>
          <p:nvPr/>
        </p:nvSpPr>
        <p:spPr>
          <a:xfrm>
            <a:off x="825164" y="5142382"/>
            <a:ext cx="1685078" cy="230832"/>
          </a:xfrm>
          <a:prstGeom prst="rect">
            <a:avLst/>
          </a:prstGeom>
        </p:spPr>
        <p:style>
          <a:lnRef idx="1">
            <a:schemeClr val="accent4"/>
          </a:lnRef>
          <a:fillRef idx="2">
            <a:schemeClr val="accent4"/>
          </a:fillRef>
          <a:effectRef idx="1">
            <a:schemeClr val="accent4"/>
          </a:effectRef>
          <a:fontRef idx="minor">
            <a:schemeClr val="dk1"/>
          </a:fontRef>
        </p:style>
        <p:txBody>
          <a:bodyPr wrap="none" rtlCol="0" anchor="ctr">
            <a:spAutoFit/>
          </a:bodyPr>
          <a:lstStyle/>
          <a:p>
            <a:pPr algn="ctr"/>
            <a:r>
              <a:rPr kumimoji="1" lang="ja-JP" altLang="en-US" sz="900" b="0" dirty="0" smtClean="0">
                <a:latin typeface="HG丸ｺﾞｼｯｸM-PRO" pitchFamily="50" charset="-128"/>
                <a:ea typeface="HG丸ｺﾞｼｯｸM-PRO" pitchFamily="50" charset="-128"/>
              </a:rPr>
              <a:t>最新の専門情報を閲覧したい</a:t>
            </a:r>
            <a:endParaRPr kumimoji="1" lang="en-US" altLang="ja-JP" sz="900" b="0" dirty="0" smtClean="0">
              <a:latin typeface="HG丸ｺﾞｼｯｸM-PRO" pitchFamily="50" charset="-128"/>
              <a:ea typeface="HG丸ｺﾞｼｯｸM-PRO" pitchFamily="50" charset="-128"/>
            </a:endParaRPr>
          </a:p>
        </p:txBody>
      </p:sp>
      <p:sp>
        <p:nvSpPr>
          <p:cNvPr id="78" name="正方形/長方形 77"/>
          <p:cNvSpPr/>
          <p:nvPr/>
        </p:nvSpPr>
        <p:spPr>
          <a:xfrm>
            <a:off x="825966" y="5499572"/>
            <a:ext cx="1338828" cy="230832"/>
          </a:xfrm>
          <a:prstGeom prst="rect">
            <a:avLst/>
          </a:prstGeom>
        </p:spPr>
        <p:style>
          <a:lnRef idx="1">
            <a:schemeClr val="accent4"/>
          </a:lnRef>
          <a:fillRef idx="2">
            <a:schemeClr val="accent4"/>
          </a:fillRef>
          <a:effectRef idx="1">
            <a:schemeClr val="accent4"/>
          </a:effectRef>
          <a:fontRef idx="minor">
            <a:schemeClr val="dk1"/>
          </a:fontRef>
        </p:style>
        <p:txBody>
          <a:bodyPr wrap="none" rtlCol="0" anchor="ctr">
            <a:spAutoFit/>
          </a:bodyPr>
          <a:lstStyle/>
          <a:p>
            <a:pPr algn="ctr"/>
            <a:r>
              <a:rPr kumimoji="1" lang="ja-JP" altLang="en-US" sz="900" b="0" dirty="0" smtClean="0">
                <a:latin typeface="HG丸ｺﾞｼｯｸM-PRO" pitchFamily="50" charset="-128"/>
                <a:ea typeface="HG丸ｺﾞｼｯｸM-PRO" pitchFamily="50" charset="-128"/>
              </a:rPr>
              <a:t>古い文献を閲覧したい</a:t>
            </a:r>
            <a:endParaRPr kumimoji="1" lang="en-US" altLang="ja-JP" sz="900" b="0" dirty="0" smtClean="0">
              <a:latin typeface="HG丸ｺﾞｼｯｸM-PRO" pitchFamily="50" charset="-128"/>
              <a:ea typeface="HG丸ｺﾞｼｯｸM-PRO" pitchFamily="50" charset="-128"/>
            </a:endParaRPr>
          </a:p>
        </p:txBody>
      </p:sp>
      <p:sp>
        <p:nvSpPr>
          <p:cNvPr id="80" name="正方形/長方形 79"/>
          <p:cNvSpPr/>
          <p:nvPr/>
        </p:nvSpPr>
        <p:spPr>
          <a:xfrm>
            <a:off x="714452" y="4714884"/>
            <a:ext cx="1915910"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nchor="ctr">
            <a:spAutoFit/>
          </a:bodyPr>
          <a:lstStyle/>
          <a:p>
            <a:pPr algn="ctr"/>
            <a:r>
              <a:rPr kumimoji="1" lang="ja-JP" altLang="en-US" sz="900" b="0" dirty="0" smtClean="0">
                <a:latin typeface="HG丸ｺﾞｼｯｸM-PRO" pitchFamily="50" charset="-128"/>
                <a:ea typeface="HG丸ｺﾞｼｯｸM-PRO" pitchFamily="50" charset="-128"/>
              </a:rPr>
              <a:t>ごく普通の書店や電子出版サイト</a:t>
            </a:r>
            <a:endParaRPr kumimoji="1" lang="en-US" altLang="ja-JP" sz="900" b="0" dirty="0" smtClean="0">
              <a:latin typeface="HG丸ｺﾞｼｯｸM-PRO" pitchFamily="50" charset="-128"/>
              <a:ea typeface="HG丸ｺﾞｼｯｸM-PRO" pitchFamily="50" charset="-128"/>
            </a:endParaRPr>
          </a:p>
          <a:p>
            <a:pPr algn="ctr"/>
            <a:r>
              <a:rPr kumimoji="1" lang="ja-JP" altLang="en-US" sz="900" b="0" dirty="0" smtClean="0">
                <a:latin typeface="HG丸ｺﾞｼｯｸM-PRO" pitchFamily="50" charset="-128"/>
                <a:ea typeface="HG丸ｺﾞｼｯｸM-PRO" pitchFamily="50" charset="-128"/>
              </a:rPr>
              <a:t>にあるものを読みたい</a:t>
            </a:r>
            <a:endParaRPr kumimoji="1" lang="en-US" altLang="ja-JP" sz="900" b="0" dirty="0" smtClean="0">
              <a:latin typeface="HG丸ｺﾞｼｯｸM-PRO" pitchFamily="50" charset="-128"/>
              <a:ea typeface="HG丸ｺﾞｼｯｸM-PRO" pitchFamily="50" charset="-128"/>
            </a:endParaRPr>
          </a:p>
        </p:txBody>
      </p:sp>
      <p:sp>
        <p:nvSpPr>
          <p:cNvPr id="81" name="正方形/長方形 80"/>
          <p:cNvSpPr/>
          <p:nvPr/>
        </p:nvSpPr>
        <p:spPr>
          <a:xfrm>
            <a:off x="822759" y="5856762"/>
            <a:ext cx="1685078" cy="230832"/>
          </a:xfrm>
          <a:prstGeom prst="rect">
            <a:avLst/>
          </a:prstGeom>
        </p:spPr>
        <p:style>
          <a:lnRef idx="1">
            <a:schemeClr val="accent4"/>
          </a:lnRef>
          <a:fillRef idx="2">
            <a:schemeClr val="accent4"/>
          </a:fillRef>
          <a:effectRef idx="1">
            <a:schemeClr val="accent4"/>
          </a:effectRef>
          <a:fontRef idx="minor">
            <a:schemeClr val="dk1"/>
          </a:fontRef>
        </p:style>
        <p:txBody>
          <a:bodyPr wrap="none" rtlCol="0" anchor="ctr">
            <a:spAutoFit/>
          </a:bodyPr>
          <a:lstStyle/>
          <a:p>
            <a:pPr algn="ctr"/>
            <a:r>
              <a:rPr kumimoji="1" lang="ja-JP" altLang="en-US" sz="900" b="0" dirty="0" smtClean="0">
                <a:latin typeface="HG丸ｺﾞｼｯｸM-PRO" pitchFamily="50" charset="-128"/>
                <a:ea typeface="HG丸ｺﾞｼｯｸM-PRO" pitchFamily="50" charset="-128"/>
              </a:rPr>
              <a:t>古い文献の現物を閲覧したい</a:t>
            </a:r>
            <a:endParaRPr kumimoji="1" lang="en-US" altLang="ja-JP" sz="900" b="0" dirty="0" smtClean="0">
              <a:latin typeface="HG丸ｺﾞｼｯｸM-PRO" pitchFamily="50" charset="-128"/>
              <a:ea typeface="HG丸ｺﾞｼｯｸM-PRO" pitchFamily="50" charset="-128"/>
            </a:endParaRPr>
          </a:p>
        </p:txBody>
      </p:sp>
      <p:sp>
        <p:nvSpPr>
          <p:cNvPr id="82" name="フローチャート : 代替処理 81"/>
          <p:cNvSpPr/>
          <p:nvPr/>
        </p:nvSpPr>
        <p:spPr>
          <a:xfrm>
            <a:off x="642910" y="714356"/>
            <a:ext cx="2286016" cy="3429024"/>
          </a:xfrm>
          <a:prstGeom prst="flowChartAlternateProcess">
            <a:avLst/>
          </a:prstGeom>
        </p:spPr>
        <p:style>
          <a:lnRef idx="2">
            <a:schemeClr val="accent5"/>
          </a:lnRef>
          <a:fillRef idx="1">
            <a:schemeClr val="lt1"/>
          </a:fillRef>
          <a:effectRef idx="0">
            <a:schemeClr val="accent5"/>
          </a:effectRef>
          <a:fontRef idx="minor">
            <a:schemeClr val="dk1"/>
          </a:fontRef>
        </p:style>
        <p:txBody>
          <a:bodyPr wrap="none" rtlCol="0" anchor="t" anchorCtr="0">
            <a:noAutofit/>
          </a:bodyPr>
          <a:lstStyle/>
          <a:p>
            <a:pPr algn="ctr"/>
            <a:r>
              <a:rPr kumimoji="1" lang="ja-JP" altLang="en-US" sz="900" b="0" dirty="0" smtClean="0">
                <a:latin typeface="HG丸ｺﾞｼｯｸM-PRO" pitchFamily="50" charset="-128"/>
                <a:ea typeface="HG丸ｺﾞｼｯｸM-PRO" pitchFamily="50" charset="-128"/>
              </a:rPr>
              <a:t>利用目的１</a:t>
            </a:r>
            <a:endParaRPr kumimoji="1" lang="en-US" altLang="ja-JP" sz="900" b="0" dirty="0" smtClean="0">
              <a:latin typeface="HG丸ｺﾞｼｯｸM-PRO" pitchFamily="50" charset="-128"/>
              <a:ea typeface="HG丸ｺﾞｼｯｸM-PRO" pitchFamily="50" charset="-128"/>
            </a:endParaRPr>
          </a:p>
        </p:txBody>
      </p:sp>
      <p:sp>
        <p:nvSpPr>
          <p:cNvPr id="83" name="正方形/長方形 82"/>
          <p:cNvSpPr/>
          <p:nvPr/>
        </p:nvSpPr>
        <p:spPr>
          <a:xfrm>
            <a:off x="785786" y="3631172"/>
            <a:ext cx="1569660"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nchor="ctr">
            <a:spAutoFit/>
          </a:bodyPr>
          <a:lstStyle/>
          <a:p>
            <a:pPr algn="ctr"/>
            <a:r>
              <a:rPr kumimoji="1" lang="ja-JP" altLang="en-US" sz="900" b="0" dirty="0" smtClean="0">
                <a:latin typeface="HG丸ｺﾞｼｯｸM-PRO" pitchFamily="50" charset="-128"/>
                <a:ea typeface="HG丸ｺﾞｼｯｸM-PRO" pitchFamily="50" charset="-128"/>
              </a:rPr>
              <a:t>当館蔵書検索＋複写申込み</a:t>
            </a:r>
            <a:endParaRPr kumimoji="1" lang="en-US" altLang="ja-JP" sz="900" b="0" dirty="0" smtClean="0">
              <a:latin typeface="HG丸ｺﾞｼｯｸM-PRO" pitchFamily="50" charset="-128"/>
              <a:ea typeface="HG丸ｺﾞｼｯｸM-PRO" pitchFamily="50" charset="-128"/>
            </a:endParaRPr>
          </a:p>
          <a:p>
            <a:pPr algn="ctr"/>
            <a:r>
              <a:rPr kumimoji="1" lang="ja-JP" altLang="en-US" sz="900" b="0" dirty="0" smtClean="0">
                <a:latin typeface="HG丸ｺﾞｼｯｸM-PRO" pitchFamily="50" charset="-128"/>
                <a:ea typeface="HG丸ｺﾞｼｯｸM-PRO" pitchFamily="50" charset="-128"/>
              </a:rPr>
              <a:t>をしたい（</a:t>
            </a:r>
            <a:r>
              <a:rPr kumimoji="1" lang="en-US" altLang="ja-JP" sz="900" b="0" dirty="0" smtClean="0">
                <a:latin typeface="HG丸ｺﾞｼｯｸM-PRO" pitchFamily="50" charset="-128"/>
                <a:ea typeface="HG丸ｺﾞｼｯｸM-PRO" pitchFamily="50" charset="-128"/>
              </a:rPr>
              <a:t>NDL-OPAC</a:t>
            </a:r>
            <a:r>
              <a:rPr kumimoji="1" lang="ja-JP" altLang="en-US" sz="900" b="0" dirty="0" smtClean="0">
                <a:latin typeface="HG丸ｺﾞｼｯｸM-PRO" pitchFamily="50" charset="-128"/>
                <a:ea typeface="HG丸ｺﾞｼｯｸM-PRO" pitchFamily="50" charset="-128"/>
              </a:rPr>
              <a:t>）</a:t>
            </a:r>
            <a:endParaRPr kumimoji="1" lang="en-US" altLang="ja-JP" sz="900" b="0" dirty="0" smtClean="0">
              <a:latin typeface="HG丸ｺﾞｼｯｸM-PRO" pitchFamily="50" charset="-128"/>
              <a:ea typeface="HG丸ｺﾞｼｯｸM-PRO" pitchFamily="50" charset="-128"/>
            </a:endParaRPr>
          </a:p>
        </p:txBody>
      </p:sp>
      <p:sp>
        <p:nvSpPr>
          <p:cNvPr id="84" name="正方形/長方形 83"/>
          <p:cNvSpPr/>
          <p:nvPr/>
        </p:nvSpPr>
        <p:spPr>
          <a:xfrm>
            <a:off x="755491" y="1071546"/>
            <a:ext cx="1685078" cy="784830"/>
          </a:xfrm>
          <a:prstGeom prst="rect">
            <a:avLst/>
          </a:prstGeom>
        </p:spPr>
        <p:style>
          <a:lnRef idx="1">
            <a:schemeClr val="accent6"/>
          </a:lnRef>
          <a:fillRef idx="2">
            <a:schemeClr val="accent6"/>
          </a:fillRef>
          <a:effectRef idx="1">
            <a:schemeClr val="accent6"/>
          </a:effectRef>
          <a:fontRef idx="minor">
            <a:schemeClr val="dk1"/>
          </a:fontRef>
        </p:style>
        <p:txBody>
          <a:bodyPr wrap="none" rtlCol="0" anchor="ctr">
            <a:spAutoFit/>
          </a:bodyPr>
          <a:lstStyle/>
          <a:p>
            <a:pPr algn="ctr"/>
            <a:r>
              <a:rPr kumimoji="1" lang="ja-JP" altLang="en-US" sz="900" b="0" dirty="0" smtClean="0">
                <a:latin typeface="HG丸ｺﾞｼｯｸM-PRO" pitchFamily="50" charset="-128"/>
                <a:ea typeface="HG丸ｺﾞｼｯｸM-PRO" pitchFamily="50" charset="-128"/>
              </a:rPr>
              <a:t>デジタル・冊子体の区別なく</a:t>
            </a:r>
            <a:endParaRPr kumimoji="1" lang="en-US" altLang="ja-JP" sz="900" b="0" dirty="0" smtClean="0">
              <a:latin typeface="HG丸ｺﾞｼｯｸM-PRO" pitchFamily="50" charset="-128"/>
              <a:ea typeface="HG丸ｺﾞｼｯｸM-PRO" pitchFamily="50" charset="-128"/>
            </a:endParaRPr>
          </a:p>
          <a:p>
            <a:pPr algn="ctr"/>
            <a:r>
              <a:rPr kumimoji="1" lang="ja-JP" altLang="en-US" sz="900" b="0" dirty="0" smtClean="0">
                <a:latin typeface="HG丸ｺﾞｼｯｸM-PRO" pitchFamily="50" charset="-128"/>
                <a:ea typeface="HG丸ｺﾞｼｯｸM-PRO" pitchFamily="50" charset="-128"/>
              </a:rPr>
              <a:t>また、所蔵場所に関係なく、</a:t>
            </a:r>
            <a:endParaRPr kumimoji="1" lang="en-US" altLang="ja-JP" sz="900" b="0" dirty="0" smtClean="0">
              <a:latin typeface="HG丸ｺﾞｼｯｸM-PRO" pitchFamily="50" charset="-128"/>
              <a:ea typeface="HG丸ｺﾞｼｯｸM-PRO" pitchFamily="50" charset="-128"/>
            </a:endParaRPr>
          </a:p>
          <a:p>
            <a:pPr algn="ctr"/>
            <a:r>
              <a:rPr kumimoji="1" lang="ja-JP" altLang="en-US" sz="900" b="0" dirty="0" smtClean="0">
                <a:latin typeface="HG丸ｺﾞｼｯｸM-PRO" pitchFamily="50" charset="-128"/>
                <a:ea typeface="HG丸ｺﾞｼｯｸM-PRO" pitchFamily="50" charset="-128"/>
              </a:rPr>
              <a:t>閲覧しやすいものを</a:t>
            </a:r>
            <a:endParaRPr kumimoji="1" lang="en-US" altLang="ja-JP" sz="900" b="0" dirty="0" smtClean="0">
              <a:latin typeface="HG丸ｺﾞｼｯｸM-PRO" pitchFamily="50" charset="-128"/>
              <a:ea typeface="HG丸ｺﾞｼｯｸM-PRO" pitchFamily="50" charset="-128"/>
            </a:endParaRPr>
          </a:p>
          <a:p>
            <a:pPr algn="ctr"/>
            <a:r>
              <a:rPr kumimoji="1" lang="ja-JP" altLang="en-US" sz="900" b="0" dirty="0" smtClean="0">
                <a:latin typeface="HG丸ｺﾞｼｯｸM-PRO" pitchFamily="50" charset="-128"/>
                <a:ea typeface="HG丸ｺﾞｼｯｸM-PRO" pitchFamily="50" charset="-128"/>
              </a:rPr>
              <a:t>検索・利用したい</a:t>
            </a:r>
            <a:endParaRPr kumimoji="1" lang="en-US" altLang="ja-JP" sz="900" b="0" dirty="0" smtClean="0">
              <a:latin typeface="HG丸ｺﾞｼｯｸM-PRO" pitchFamily="50" charset="-128"/>
              <a:ea typeface="HG丸ｺﾞｼｯｸM-PRO" pitchFamily="50" charset="-128"/>
            </a:endParaRPr>
          </a:p>
          <a:p>
            <a:pPr algn="ctr"/>
            <a:r>
              <a:rPr kumimoji="1" lang="ja-JP" altLang="en-US" sz="900" b="0" dirty="0" smtClean="0">
                <a:latin typeface="HG丸ｺﾞｼｯｸM-PRO" pitchFamily="50" charset="-128"/>
                <a:ea typeface="HG丸ｺﾞｼｯｸM-PRO" pitchFamily="50" charset="-128"/>
              </a:rPr>
              <a:t>（情報探索の基本サービス）</a:t>
            </a:r>
            <a:endParaRPr kumimoji="1" lang="en-US" altLang="ja-JP" sz="900" b="0" dirty="0" smtClean="0">
              <a:latin typeface="HG丸ｺﾞｼｯｸM-PRO" pitchFamily="50" charset="-128"/>
              <a:ea typeface="HG丸ｺﾞｼｯｸM-PRO" pitchFamily="50" charset="-128"/>
            </a:endParaRPr>
          </a:p>
        </p:txBody>
      </p:sp>
      <p:sp>
        <p:nvSpPr>
          <p:cNvPr id="85" name="正方形/長方形 84"/>
          <p:cNvSpPr/>
          <p:nvPr/>
        </p:nvSpPr>
        <p:spPr>
          <a:xfrm>
            <a:off x="650112" y="3064045"/>
            <a:ext cx="2146743" cy="507831"/>
          </a:xfrm>
          <a:prstGeom prst="rect">
            <a:avLst/>
          </a:prstGeom>
        </p:spPr>
        <p:style>
          <a:lnRef idx="1">
            <a:schemeClr val="accent6"/>
          </a:lnRef>
          <a:fillRef idx="2">
            <a:schemeClr val="accent6"/>
          </a:fillRef>
          <a:effectRef idx="1">
            <a:schemeClr val="accent6"/>
          </a:effectRef>
          <a:fontRef idx="minor">
            <a:schemeClr val="dk1"/>
          </a:fontRef>
        </p:style>
        <p:txBody>
          <a:bodyPr wrap="none" rtlCol="0" anchor="ctr">
            <a:spAutoFit/>
          </a:bodyPr>
          <a:lstStyle/>
          <a:p>
            <a:pPr algn="ctr"/>
            <a:r>
              <a:rPr kumimoji="1" lang="ja-JP" altLang="en-US" sz="900" b="0" dirty="0" smtClean="0">
                <a:latin typeface="HG丸ｺﾞｼｯｸM-PRO" pitchFamily="50" charset="-128"/>
                <a:ea typeface="HG丸ｺﾞｼｯｸM-PRO" pitchFamily="50" charset="-128"/>
              </a:rPr>
              <a:t>所蔵場所に関係なく目録検索</a:t>
            </a:r>
            <a:endParaRPr kumimoji="1" lang="en-US" altLang="ja-JP" sz="900" b="0" dirty="0" smtClean="0">
              <a:latin typeface="HG丸ｺﾞｼｯｸM-PRO" pitchFamily="50" charset="-128"/>
              <a:ea typeface="HG丸ｺﾞｼｯｸM-PRO" pitchFamily="50" charset="-128"/>
            </a:endParaRPr>
          </a:p>
          <a:p>
            <a:pPr algn="ctr"/>
            <a:r>
              <a:rPr kumimoji="1" lang="ja-JP" altLang="en-US" sz="900" b="0" dirty="0" smtClean="0">
                <a:latin typeface="HG丸ｺﾞｼｯｸM-PRO" pitchFamily="50" charset="-128"/>
                <a:ea typeface="HG丸ｺﾞｼｯｸM-PRO" pitchFamily="50" charset="-128"/>
              </a:rPr>
              <a:t>アクセスのしやすいところを優先的に</a:t>
            </a:r>
            <a:endParaRPr kumimoji="1" lang="en-US" altLang="ja-JP" sz="900" b="0" dirty="0" smtClean="0">
              <a:latin typeface="HG丸ｺﾞｼｯｸM-PRO" pitchFamily="50" charset="-128"/>
              <a:ea typeface="HG丸ｺﾞｼｯｸM-PRO" pitchFamily="50" charset="-128"/>
            </a:endParaRPr>
          </a:p>
          <a:p>
            <a:pPr algn="ctr"/>
            <a:r>
              <a:rPr kumimoji="1" lang="ja-JP" altLang="en-US" sz="900" b="0" dirty="0" smtClean="0">
                <a:latin typeface="HG丸ｺﾞｼｯｸM-PRO" pitchFamily="50" charset="-128"/>
                <a:ea typeface="HG丸ｺﾞｼｯｸM-PRO" pitchFamily="50" charset="-128"/>
              </a:rPr>
              <a:t>案内してほしい（総合目録）</a:t>
            </a:r>
            <a:endParaRPr kumimoji="1" lang="en-US" altLang="ja-JP" sz="900" b="0" dirty="0" smtClean="0">
              <a:latin typeface="HG丸ｺﾞｼｯｸM-PRO" pitchFamily="50" charset="-128"/>
              <a:ea typeface="HG丸ｺﾞｼｯｸM-PRO" pitchFamily="50" charset="-128"/>
            </a:endParaRPr>
          </a:p>
        </p:txBody>
      </p:sp>
      <p:sp>
        <p:nvSpPr>
          <p:cNvPr id="86" name="正方形/長方形 85"/>
          <p:cNvSpPr/>
          <p:nvPr/>
        </p:nvSpPr>
        <p:spPr>
          <a:xfrm>
            <a:off x="714452" y="1928802"/>
            <a:ext cx="1864614" cy="507831"/>
          </a:xfrm>
          <a:prstGeom prst="rect">
            <a:avLst/>
          </a:prstGeom>
        </p:spPr>
        <p:style>
          <a:lnRef idx="1">
            <a:schemeClr val="accent6"/>
          </a:lnRef>
          <a:fillRef idx="2">
            <a:schemeClr val="accent6"/>
          </a:fillRef>
          <a:effectRef idx="1">
            <a:schemeClr val="accent6"/>
          </a:effectRef>
          <a:fontRef idx="minor">
            <a:schemeClr val="dk1"/>
          </a:fontRef>
        </p:style>
        <p:txBody>
          <a:bodyPr wrap="none" rtlCol="0" anchor="ctr">
            <a:spAutoFit/>
          </a:bodyPr>
          <a:lstStyle/>
          <a:p>
            <a:pPr algn="ctr"/>
            <a:r>
              <a:rPr kumimoji="1" lang="en-US" altLang="ja-JP" sz="900" b="0" dirty="0" smtClean="0">
                <a:latin typeface="HG丸ｺﾞｼｯｸM-PRO" pitchFamily="50" charset="-128"/>
                <a:ea typeface="HG丸ｺﾞｼｯｸM-PRO" pitchFamily="50" charset="-128"/>
              </a:rPr>
              <a:t>Google</a:t>
            </a:r>
            <a:r>
              <a:rPr kumimoji="1" lang="ja-JP" altLang="en-US" sz="900" b="0" dirty="0" smtClean="0">
                <a:latin typeface="HG丸ｺﾞｼｯｸM-PRO" pitchFamily="50" charset="-128"/>
                <a:ea typeface="HG丸ｺﾞｼｯｸM-PRO" pitchFamily="50" charset="-128"/>
              </a:rPr>
              <a:t>などの検索エンジンでは</a:t>
            </a:r>
            <a:endParaRPr kumimoji="1" lang="en-US" altLang="ja-JP" sz="900" b="0" dirty="0" smtClean="0">
              <a:latin typeface="HG丸ｺﾞｼｯｸM-PRO" pitchFamily="50" charset="-128"/>
              <a:ea typeface="HG丸ｺﾞｼｯｸM-PRO" pitchFamily="50" charset="-128"/>
            </a:endParaRPr>
          </a:p>
          <a:p>
            <a:pPr algn="ctr"/>
            <a:r>
              <a:rPr kumimoji="1" lang="ja-JP" altLang="en-US" sz="900" b="0" dirty="0" smtClean="0">
                <a:latin typeface="HG丸ｺﾞｼｯｸM-PRO" pitchFamily="50" charset="-128"/>
                <a:ea typeface="HG丸ｺﾞｼｯｸM-PRO" pitchFamily="50" charset="-128"/>
              </a:rPr>
              <a:t>得られない情報への手掛かりが</a:t>
            </a:r>
            <a:endParaRPr kumimoji="1" lang="en-US" altLang="ja-JP" sz="900" b="0" dirty="0" smtClean="0">
              <a:latin typeface="HG丸ｺﾞｼｯｸM-PRO" pitchFamily="50" charset="-128"/>
              <a:ea typeface="HG丸ｺﾞｼｯｸM-PRO" pitchFamily="50" charset="-128"/>
            </a:endParaRPr>
          </a:p>
          <a:p>
            <a:pPr algn="ctr"/>
            <a:r>
              <a:rPr kumimoji="1" lang="ja-JP" altLang="en-US" sz="900" b="0" dirty="0" smtClean="0">
                <a:latin typeface="HG丸ｺﾞｼｯｸM-PRO" pitchFamily="50" charset="-128"/>
                <a:ea typeface="HG丸ｺﾞｼｯｸM-PRO" pitchFamily="50" charset="-128"/>
              </a:rPr>
              <a:t>ほしい（リサーチナビ）</a:t>
            </a:r>
            <a:endParaRPr kumimoji="1" lang="en-US" altLang="ja-JP" sz="900" b="0" dirty="0" smtClean="0">
              <a:latin typeface="HG丸ｺﾞｼｯｸM-PRO" pitchFamily="50" charset="-128"/>
              <a:ea typeface="HG丸ｺﾞｼｯｸM-PRO" pitchFamily="50" charset="-128"/>
            </a:endParaRPr>
          </a:p>
        </p:txBody>
      </p:sp>
      <p:sp>
        <p:nvSpPr>
          <p:cNvPr id="87" name="正方形/長方形 86"/>
          <p:cNvSpPr/>
          <p:nvPr/>
        </p:nvSpPr>
        <p:spPr>
          <a:xfrm>
            <a:off x="686400" y="2492541"/>
            <a:ext cx="2262158" cy="507831"/>
          </a:xfrm>
          <a:prstGeom prst="rect">
            <a:avLst/>
          </a:prstGeom>
        </p:spPr>
        <p:style>
          <a:lnRef idx="1">
            <a:schemeClr val="accent6"/>
          </a:lnRef>
          <a:fillRef idx="2">
            <a:schemeClr val="accent6"/>
          </a:fillRef>
          <a:effectRef idx="1">
            <a:schemeClr val="accent6"/>
          </a:effectRef>
          <a:fontRef idx="minor">
            <a:schemeClr val="dk1"/>
          </a:fontRef>
        </p:style>
        <p:txBody>
          <a:bodyPr wrap="none" rtlCol="0" anchor="ctr">
            <a:spAutoFit/>
          </a:bodyPr>
          <a:lstStyle/>
          <a:p>
            <a:pPr algn="ctr"/>
            <a:r>
              <a:rPr kumimoji="1" lang="ja-JP" altLang="en-US" sz="900" b="0" dirty="0" smtClean="0">
                <a:latin typeface="HG丸ｺﾞｼｯｸM-PRO" pitchFamily="50" charset="-128"/>
                <a:ea typeface="HG丸ｺﾞｼｯｸM-PRO" pitchFamily="50" charset="-128"/>
              </a:rPr>
              <a:t>デジタルコンテンツだけを、所蔵場所に</a:t>
            </a:r>
            <a:endParaRPr kumimoji="1" lang="en-US" altLang="ja-JP" sz="900" b="0" dirty="0" smtClean="0">
              <a:latin typeface="HG丸ｺﾞｼｯｸM-PRO" pitchFamily="50" charset="-128"/>
              <a:ea typeface="HG丸ｺﾞｼｯｸM-PRO" pitchFamily="50" charset="-128"/>
            </a:endParaRPr>
          </a:p>
          <a:p>
            <a:pPr algn="ctr"/>
            <a:r>
              <a:rPr kumimoji="1" lang="ja-JP" altLang="en-US" sz="900" b="0" dirty="0" smtClean="0">
                <a:latin typeface="HG丸ｺﾞｼｯｸM-PRO" pitchFamily="50" charset="-128"/>
                <a:ea typeface="HG丸ｺﾞｼｯｸM-PRO" pitchFamily="50" charset="-128"/>
              </a:rPr>
              <a:t>関係なく、閲覧しやすいものを</a:t>
            </a:r>
            <a:endParaRPr kumimoji="1" lang="en-US" altLang="ja-JP" sz="900" b="0" dirty="0" smtClean="0">
              <a:latin typeface="HG丸ｺﾞｼｯｸM-PRO" pitchFamily="50" charset="-128"/>
              <a:ea typeface="HG丸ｺﾞｼｯｸM-PRO" pitchFamily="50" charset="-128"/>
            </a:endParaRPr>
          </a:p>
          <a:p>
            <a:pPr algn="ctr"/>
            <a:r>
              <a:rPr kumimoji="1" lang="ja-JP" altLang="en-US" sz="900" b="0" dirty="0" smtClean="0">
                <a:latin typeface="HG丸ｺﾞｼｯｸM-PRO" pitchFamily="50" charset="-128"/>
                <a:ea typeface="HG丸ｺﾞｼｯｸM-PRO" pitchFamily="50" charset="-128"/>
              </a:rPr>
              <a:t>検索・利用したい（</a:t>
            </a:r>
            <a:r>
              <a:rPr kumimoji="1" lang="en-US" altLang="ja-JP" sz="900" b="0" dirty="0" smtClean="0">
                <a:latin typeface="HG丸ｺﾞｼｯｸM-PRO" pitchFamily="50" charset="-128"/>
                <a:ea typeface="HG丸ｺﾞｼｯｸM-PRO" pitchFamily="50" charset="-128"/>
              </a:rPr>
              <a:t>PORTA</a:t>
            </a:r>
            <a:r>
              <a:rPr kumimoji="1" lang="ja-JP" altLang="en-US" sz="900" b="0" dirty="0" smtClean="0">
                <a:latin typeface="HG丸ｺﾞｼｯｸM-PRO" pitchFamily="50" charset="-128"/>
                <a:ea typeface="HG丸ｺﾞｼｯｸM-PRO" pitchFamily="50" charset="-128"/>
              </a:rPr>
              <a:t>）</a:t>
            </a:r>
            <a:endParaRPr kumimoji="1" lang="en-US" altLang="ja-JP" sz="900" b="0" dirty="0" smtClean="0">
              <a:latin typeface="HG丸ｺﾞｼｯｸM-PRO" pitchFamily="50" charset="-128"/>
              <a:ea typeface="HG丸ｺﾞｼｯｸM-PRO" pitchFamily="50" charset="-128"/>
            </a:endParaRPr>
          </a:p>
        </p:txBody>
      </p:sp>
      <p:sp>
        <p:nvSpPr>
          <p:cNvPr id="88" name="フローチャート : 代替処理 87"/>
          <p:cNvSpPr/>
          <p:nvPr/>
        </p:nvSpPr>
        <p:spPr>
          <a:xfrm>
            <a:off x="6929454" y="714356"/>
            <a:ext cx="2071702" cy="3071834"/>
          </a:xfrm>
          <a:prstGeom prst="flowChartAlternateProcess">
            <a:avLst/>
          </a:prstGeom>
        </p:spPr>
        <p:style>
          <a:lnRef idx="2">
            <a:schemeClr val="accent5"/>
          </a:lnRef>
          <a:fillRef idx="1">
            <a:schemeClr val="lt1"/>
          </a:fillRef>
          <a:effectRef idx="0">
            <a:schemeClr val="accent5"/>
          </a:effectRef>
          <a:fontRef idx="minor">
            <a:schemeClr val="dk1"/>
          </a:fontRef>
        </p:style>
        <p:txBody>
          <a:bodyPr wrap="none" rtlCol="0" anchor="t" anchorCtr="0">
            <a:noAutofit/>
          </a:bodyPr>
          <a:lstStyle/>
          <a:p>
            <a:pPr algn="ctr"/>
            <a:r>
              <a:rPr kumimoji="1" lang="ja-JP" altLang="en-US" sz="900" b="0" dirty="0" smtClean="0">
                <a:latin typeface="HG丸ｺﾞｼｯｸM-PRO" pitchFamily="50" charset="-128"/>
                <a:ea typeface="HG丸ｺﾞｼｯｸM-PRO" pitchFamily="50" charset="-128"/>
              </a:rPr>
              <a:t>利用場所</a:t>
            </a:r>
            <a:endParaRPr kumimoji="1" lang="en-US" altLang="ja-JP" sz="900" b="0" dirty="0" smtClean="0">
              <a:latin typeface="HG丸ｺﾞｼｯｸM-PRO" pitchFamily="50" charset="-128"/>
              <a:ea typeface="HG丸ｺﾞｼｯｸM-PRO" pitchFamily="50" charset="-128"/>
            </a:endParaRPr>
          </a:p>
        </p:txBody>
      </p:sp>
      <p:sp>
        <p:nvSpPr>
          <p:cNvPr id="89" name="フローチャート : 代替処理 88"/>
          <p:cNvSpPr/>
          <p:nvPr/>
        </p:nvSpPr>
        <p:spPr>
          <a:xfrm>
            <a:off x="3000364" y="714356"/>
            <a:ext cx="1785950" cy="2857520"/>
          </a:xfrm>
          <a:prstGeom prst="flowChartAlternateProcess">
            <a:avLst/>
          </a:prstGeom>
        </p:spPr>
        <p:style>
          <a:lnRef idx="2">
            <a:schemeClr val="accent5"/>
          </a:lnRef>
          <a:fillRef idx="1">
            <a:schemeClr val="lt1"/>
          </a:fillRef>
          <a:effectRef idx="0">
            <a:schemeClr val="accent5"/>
          </a:effectRef>
          <a:fontRef idx="minor">
            <a:schemeClr val="dk1"/>
          </a:fontRef>
        </p:style>
        <p:txBody>
          <a:bodyPr wrap="none" rtlCol="0" anchor="t" anchorCtr="0">
            <a:noAutofit/>
          </a:bodyPr>
          <a:lstStyle/>
          <a:p>
            <a:pPr algn="ctr"/>
            <a:r>
              <a:rPr kumimoji="1" lang="ja-JP" altLang="en-US" sz="900" b="0" dirty="0" smtClean="0">
                <a:latin typeface="HG丸ｺﾞｼｯｸM-PRO" pitchFamily="50" charset="-128"/>
                <a:ea typeface="HG丸ｺﾞｼｯｸM-PRO" pitchFamily="50" charset="-128"/>
              </a:rPr>
              <a:t>利用者種別１</a:t>
            </a:r>
            <a:endParaRPr kumimoji="1" lang="en-US" altLang="ja-JP" sz="900" b="0" dirty="0" smtClean="0">
              <a:latin typeface="HG丸ｺﾞｼｯｸM-PRO" pitchFamily="50" charset="-128"/>
              <a:ea typeface="HG丸ｺﾞｼｯｸM-PRO" pitchFamily="50" charset="-128"/>
            </a:endParaRPr>
          </a:p>
        </p:txBody>
      </p:sp>
      <p:sp>
        <p:nvSpPr>
          <p:cNvPr id="90" name="正方形/長方形 89"/>
          <p:cNvSpPr/>
          <p:nvPr/>
        </p:nvSpPr>
        <p:spPr>
          <a:xfrm>
            <a:off x="7033500" y="1000108"/>
            <a:ext cx="1454245" cy="507831"/>
          </a:xfrm>
          <a:prstGeom prst="rect">
            <a:avLst/>
          </a:prstGeom>
        </p:spPr>
        <p:style>
          <a:lnRef idx="1">
            <a:schemeClr val="accent6"/>
          </a:lnRef>
          <a:fillRef idx="2">
            <a:schemeClr val="accent6"/>
          </a:fillRef>
          <a:effectRef idx="1">
            <a:schemeClr val="accent6"/>
          </a:effectRef>
          <a:fontRef idx="minor">
            <a:schemeClr val="dk1"/>
          </a:fontRef>
        </p:style>
        <p:txBody>
          <a:bodyPr wrap="none" rtlCol="0" anchor="ctr">
            <a:spAutoFit/>
          </a:bodyPr>
          <a:lstStyle/>
          <a:p>
            <a:pPr algn="ctr"/>
            <a:r>
              <a:rPr kumimoji="1" lang="ja-JP" altLang="en-US" sz="900" b="0" dirty="0" smtClean="0">
                <a:latin typeface="HG丸ｺﾞｼｯｸM-PRO" pitchFamily="50" charset="-128"/>
                <a:ea typeface="HG丸ｺﾞｼｯｸM-PRO" pitchFamily="50" charset="-128"/>
              </a:rPr>
              <a:t>屋内</a:t>
            </a:r>
            <a:endParaRPr kumimoji="1" lang="en-US" altLang="ja-JP" sz="900" b="0" dirty="0" smtClean="0">
              <a:latin typeface="HG丸ｺﾞｼｯｸM-PRO" pitchFamily="50" charset="-128"/>
              <a:ea typeface="HG丸ｺﾞｼｯｸM-PRO" pitchFamily="50" charset="-128"/>
            </a:endParaRPr>
          </a:p>
          <a:p>
            <a:pPr algn="ctr"/>
            <a:r>
              <a:rPr kumimoji="1" lang="ja-JP" altLang="en-US" sz="900" b="0" dirty="0" smtClean="0">
                <a:latin typeface="HG丸ｺﾞｼｯｸM-PRO" pitchFamily="50" charset="-128"/>
                <a:ea typeface="HG丸ｺﾞｼｯｸM-PRO" pitchFamily="50" charset="-128"/>
              </a:rPr>
              <a:t>公開されているデジタル</a:t>
            </a:r>
            <a:endParaRPr kumimoji="1" lang="en-US" altLang="ja-JP" sz="900" b="0" dirty="0" smtClean="0">
              <a:latin typeface="HG丸ｺﾞｼｯｸM-PRO" pitchFamily="50" charset="-128"/>
              <a:ea typeface="HG丸ｺﾞｼｯｸM-PRO" pitchFamily="50" charset="-128"/>
            </a:endParaRPr>
          </a:p>
          <a:p>
            <a:pPr algn="ctr"/>
            <a:r>
              <a:rPr kumimoji="1" lang="ja-JP" altLang="en-US" sz="900" b="0" dirty="0" smtClean="0">
                <a:latin typeface="HG丸ｺﾞｼｯｸM-PRO" pitchFamily="50" charset="-128"/>
                <a:ea typeface="HG丸ｺﾞｼｯｸM-PRO" pitchFamily="50" charset="-128"/>
              </a:rPr>
              <a:t>コンテンツだけ見たい</a:t>
            </a:r>
            <a:endParaRPr kumimoji="1" lang="en-US" altLang="ja-JP" sz="900" b="0" dirty="0" smtClean="0">
              <a:latin typeface="HG丸ｺﾞｼｯｸM-PRO" pitchFamily="50" charset="-128"/>
              <a:ea typeface="HG丸ｺﾞｼｯｸM-PRO" pitchFamily="50" charset="-128"/>
            </a:endParaRPr>
          </a:p>
        </p:txBody>
      </p:sp>
      <p:sp>
        <p:nvSpPr>
          <p:cNvPr id="91" name="正方形/長方形 90"/>
          <p:cNvSpPr/>
          <p:nvPr/>
        </p:nvSpPr>
        <p:spPr>
          <a:xfrm>
            <a:off x="6992180" y="1571612"/>
            <a:ext cx="2031325" cy="784830"/>
          </a:xfrm>
          <a:prstGeom prst="rect">
            <a:avLst/>
          </a:prstGeom>
        </p:spPr>
        <p:style>
          <a:lnRef idx="1">
            <a:schemeClr val="accent6"/>
          </a:lnRef>
          <a:fillRef idx="2">
            <a:schemeClr val="accent6"/>
          </a:fillRef>
          <a:effectRef idx="1">
            <a:schemeClr val="accent6"/>
          </a:effectRef>
          <a:fontRef idx="minor">
            <a:schemeClr val="dk1"/>
          </a:fontRef>
        </p:style>
        <p:txBody>
          <a:bodyPr wrap="none" rtlCol="0" anchor="ctr">
            <a:spAutoFit/>
          </a:bodyPr>
          <a:lstStyle/>
          <a:p>
            <a:pPr algn="ctr"/>
            <a:r>
              <a:rPr kumimoji="1" lang="ja-JP" altLang="en-US" sz="900" b="0" dirty="0" smtClean="0">
                <a:latin typeface="HG丸ｺﾞｼｯｸM-PRO" pitchFamily="50" charset="-128"/>
                <a:ea typeface="HG丸ｺﾞｼｯｸM-PRO" pitchFamily="50" charset="-128"/>
              </a:rPr>
              <a:t>移動中、移動先</a:t>
            </a:r>
            <a:endParaRPr kumimoji="1" lang="en-US" altLang="ja-JP" sz="900" b="0" dirty="0" smtClean="0">
              <a:latin typeface="HG丸ｺﾞｼｯｸM-PRO" pitchFamily="50" charset="-128"/>
              <a:ea typeface="HG丸ｺﾞｼｯｸM-PRO" pitchFamily="50" charset="-128"/>
            </a:endParaRPr>
          </a:p>
          <a:p>
            <a:pPr algn="ctr"/>
            <a:r>
              <a:rPr kumimoji="1" lang="ja-JP" altLang="en-US" sz="900" b="0" dirty="0" smtClean="0">
                <a:latin typeface="HG丸ｺﾞｼｯｸM-PRO" pitchFamily="50" charset="-128"/>
                <a:ea typeface="HG丸ｺﾞｼｯｸM-PRO" pitchFamily="50" charset="-128"/>
              </a:rPr>
              <a:t>ネットブック、スマートフォンや</a:t>
            </a:r>
            <a:endParaRPr kumimoji="1" lang="en-US" altLang="ja-JP" sz="900" b="0" dirty="0" smtClean="0">
              <a:latin typeface="HG丸ｺﾞｼｯｸM-PRO" pitchFamily="50" charset="-128"/>
              <a:ea typeface="HG丸ｺﾞｼｯｸM-PRO" pitchFamily="50" charset="-128"/>
            </a:endParaRPr>
          </a:p>
          <a:p>
            <a:pPr algn="ctr"/>
            <a:r>
              <a:rPr kumimoji="1" lang="ja-JP" altLang="en-US" sz="900" b="0" dirty="0" smtClean="0">
                <a:latin typeface="HG丸ｺﾞｼｯｸM-PRO" pitchFamily="50" charset="-128"/>
                <a:ea typeface="HG丸ｺﾞｼｯｸM-PRO" pitchFamily="50" charset="-128"/>
              </a:rPr>
              <a:t>携帯電話で見られるコンテンツだけ</a:t>
            </a:r>
            <a:endParaRPr kumimoji="1" lang="en-US" altLang="ja-JP" sz="900" b="0" dirty="0" smtClean="0">
              <a:latin typeface="HG丸ｺﾞｼｯｸM-PRO" pitchFamily="50" charset="-128"/>
              <a:ea typeface="HG丸ｺﾞｼｯｸM-PRO" pitchFamily="50" charset="-128"/>
            </a:endParaRPr>
          </a:p>
          <a:p>
            <a:pPr algn="ctr"/>
            <a:r>
              <a:rPr kumimoji="1" lang="ja-JP" altLang="en-US" sz="900" b="0" dirty="0" smtClean="0">
                <a:latin typeface="HG丸ｺﾞｼｯｸM-PRO" pitchFamily="50" charset="-128"/>
                <a:ea typeface="HG丸ｺﾞｼｯｸM-PRO" pitchFamily="50" charset="-128"/>
              </a:rPr>
              <a:t>見たい</a:t>
            </a:r>
            <a:endParaRPr kumimoji="1" lang="en-US" altLang="ja-JP" sz="900" b="0" dirty="0" smtClean="0">
              <a:latin typeface="HG丸ｺﾞｼｯｸM-PRO" pitchFamily="50" charset="-128"/>
              <a:ea typeface="HG丸ｺﾞｼｯｸM-PRO" pitchFamily="50" charset="-128"/>
            </a:endParaRPr>
          </a:p>
          <a:p>
            <a:pPr algn="ctr"/>
            <a:endParaRPr kumimoji="1" lang="en-US" altLang="ja-JP" sz="900" b="0" dirty="0" smtClean="0">
              <a:latin typeface="HG丸ｺﾞｼｯｸM-PRO" pitchFamily="50" charset="-128"/>
              <a:ea typeface="HG丸ｺﾞｼｯｸM-PRO" pitchFamily="50" charset="-128"/>
            </a:endParaRPr>
          </a:p>
        </p:txBody>
      </p:sp>
      <p:sp>
        <p:nvSpPr>
          <p:cNvPr id="92" name="正方形/長方形 91"/>
          <p:cNvSpPr/>
          <p:nvPr/>
        </p:nvSpPr>
        <p:spPr>
          <a:xfrm>
            <a:off x="6903109" y="2428868"/>
            <a:ext cx="2031326" cy="646331"/>
          </a:xfrm>
          <a:prstGeom prst="rect">
            <a:avLst/>
          </a:prstGeom>
        </p:spPr>
        <p:style>
          <a:lnRef idx="1">
            <a:schemeClr val="accent4"/>
          </a:lnRef>
          <a:fillRef idx="2">
            <a:schemeClr val="accent4"/>
          </a:fillRef>
          <a:effectRef idx="1">
            <a:schemeClr val="accent4"/>
          </a:effectRef>
          <a:fontRef idx="minor">
            <a:schemeClr val="dk1"/>
          </a:fontRef>
        </p:style>
        <p:txBody>
          <a:bodyPr wrap="none" rtlCol="0" anchor="ctr">
            <a:spAutoFit/>
          </a:bodyPr>
          <a:lstStyle/>
          <a:p>
            <a:pPr algn="ctr"/>
            <a:r>
              <a:rPr kumimoji="1" lang="en-US" altLang="ja-JP" sz="900" b="0" dirty="0" smtClean="0">
                <a:latin typeface="HG丸ｺﾞｼｯｸM-PRO" pitchFamily="50" charset="-128"/>
                <a:ea typeface="HG丸ｺﾞｼｯｸM-PRO" pitchFamily="50" charset="-128"/>
              </a:rPr>
              <a:t>NDL</a:t>
            </a:r>
            <a:r>
              <a:rPr kumimoji="1" lang="ja-JP" altLang="en-US" sz="900" b="0" dirty="0" smtClean="0">
                <a:latin typeface="HG丸ｺﾞｼｯｸM-PRO" pitchFamily="50" charset="-128"/>
                <a:ea typeface="HG丸ｺﾞｼｯｸM-PRO" pitchFamily="50" charset="-128"/>
              </a:rPr>
              <a:t>館内</a:t>
            </a:r>
            <a:endParaRPr kumimoji="1" lang="en-US" altLang="ja-JP" sz="900" b="0" dirty="0" smtClean="0">
              <a:latin typeface="HG丸ｺﾞｼｯｸM-PRO" pitchFamily="50" charset="-128"/>
              <a:ea typeface="HG丸ｺﾞｼｯｸM-PRO" pitchFamily="50" charset="-128"/>
            </a:endParaRPr>
          </a:p>
          <a:p>
            <a:pPr algn="ctr"/>
            <a:r>
              <a:rPr kumimoji="1" lang="en-US" altLang="ja-JP" sz="900" b="0" dirty="0" smtClean="0">
                <a:latin typeface="HG丸ｺﾞｼｯｸM-PRO" pitchFamily="50" charset="-128"/>
                <a:ea typeface="HG丸ｺﾞｼｯｸM-PRO" pitchFamily="50" charset="-128"/>
              </a:rPr>
              <a:t>NDL</a:t>
            </a:r>
            <a:r>
              <a:rPr kumimoji="1" lang="ja-JP" altLang="en-US" sz="900" b="0" dirty="0" smtClean="0">
                <a:latin typeface="HG丸ｺﾞｼｯｸM-PRO" pitchFamily="50" charset="-128"/>
                <a:ea typeface="HG丸ｺﾞｼｯｸM-PRO" pitchFamily="50" charset="-128"/>
              </a:rPr>
              <a:t>が所蔵している資料、</a:t>
            </a:r>
            <a:endParaRPr kumimoji="1" lang="en-US" altLang="ja-JP" sz="900" b="0" dirty="0" smtClean="0">
              <a:latin typeface="HG丸ｺﾞｼｯｸM-PRO" pitchFamily="50" charset="-128"/>
              <a:ea typeface="HG丸ｺﾞｼｯｸM-PRO" pitchFamily="50" charset="-128"/>
            </a:endParaRPr>
          </a:p>
          <a:p>
            <a:pPr algn="ctr"/>
            <a:r>
              <a:rPr kumimoji="1" lang="ja-JP" altLang="en-US" sz="900" b="0" dirty="0" smtClean="0">
                <a:latin typeface="HG丸ｺﾞｼｯｸM-PRO" pitchFamily="50" charset="-128"/>
                <a:ea typeface="HG丸ｺﾞｼｯｸM-PRO" pitchFamily="50" charset="-128"/>
              </a:rPr>
              <a:t>館内でしか見られないコンテンツも</a:t>
            </a:r>
            <a:endParaRPr kumimoji="1" lang="en-US" altLang="ja-JP" sz="900" b="0" dirty="0" smtClean="0">
              <a:latin typeface="HG丸ｺﾞｼｯｸM-PRO" pitchFamily="50" charset="-128"/>
              <a:ea typeface="HG丸ｺﾞｼｯｸM-PRO" pitchFamily="50" charset="-128"/>
            </a:endParaRPr>
          </a:p>
          <a:p>
            <a:pPr algn="ctr"/>
            <a:r>
              <a:rPr kumimoji="1" lang="ja-JP" altLang="en-US" sz="900" b="0" dirty="0" smtClean="0">
                <a:latin typeface="HG丸ｺﾞｼｯｸM-PRO" pitchFamily="50" charset="-128"/>
                <a:ea typeface="HG丸ｺﾞｼｯｸM-PRO" pitchFamily="50" charset="-128"/>
              </a:rPr>
              <a:t>合わせて見たい</a:t>
            </a:r>
            <a:endParaRPr kumimoji="1" lang="en-US" altLang="ja-JP" sz="900" b="0" dirty="0" smtClean="0">
              <a:latin typeface="HG丸ｺﾞｼｯｸM-PRO" pitchFamily="50" charset="-128"/>
              <a:ea typeface="HG丸ｺﾞｼｯｸM-PRO" pitchFamily="50" charset="-128"/>
            </a:endParaRPr>
          </a:p>
        </p:txBody>
      </p:sp>
      <p:sp>
        <p:nvSpPr>
          <p:cNvPr id="98" name="正方形/長方形 97"/>
          <p:cNvSpPr/>
          <p:nvPr/>
        </p:nvSpPr>
        <p:spPr>
          <a:xfrm>
            <a:off x="7139064" y="3143248"/>
            <a:ext cx="1569661" cy="507831"/>
          </a:xfrm>
          <a:prstGeom prst="rect">
            <a:avLst/>
          </a:prstGeom>
        </p:spPr>
        <p:style>
          <a:lnRef idx="1">
            <a:schemeClr val="accent4"/>
          </a:lnRef>
          <a:fillRef idx="2">
            <a:schemeClr val="accent4"/>
          </a:fillRef>
          <a:effectRef idx="1">
            <a:schemeClr val="accent4"/>
          </a:effectRef>
          <a:fontRef idx="minor">
            <a:schemeClr val="dk1"/>
          </a:fontRef>
        </p:style>
        <p:txBody>
          <a:bodyPr wrap="none" rtlCol="0" anchor="ctr">
            <a:spAutoFit/>
          </a:bodyPr>
          <a:lstStyle/>
          <a:p>
            <a:pPr algn="ctr"/>
            <a:r>
              <a:rPr kumimoji="1" lang="ja-JP" altLang="en-US" sz="900" b="0" dirty="0" smtClean="0">
                <a:latin typeface="HG丸ｺﾞｼｯｸM-PRO" pitchFamily="50" charset="-128"/>
                <a:ea typeface="HG丸ｺﾞｼｯｸM-PRO" pitchFamily="50" charset="-128"/>
              </a:rPr>
              <a:t>公共図書館内</a:t>
            </a:r>
            <a:endParaRPr kumimoji="1" lang="en-US" altLang="ja-JP" sz="900" b="0" dirty="0" smtClean="0">
              <a:latin typeface="HG丸ｺﾞｼｯｸM-PRO" pitchFamily="50" charset="-128"/>
              <a:ea typeface="HG丸ｺﾞｼｯｸM-PRO" pitchFamily="50" charset="-128"/>
            </a:endParaRPr>
          </a:p>
          <a:p>
            <a:pPr algn="ctr"/>
            <a:r>
              <a:rPr kumimoji="1" lang="ja-JP" altLang="en-US" sz="900" b="0" dirty="0" smtClean="0">
                <a:latin typeface="HG丸ｺﾞｼｯｸM-PRO" pitchFamily="50" charset="-128"/>
                <a:ea typeface="HG丸ｺﾞｼｯｸM-PRO" pitchFamily="50" charset="-128"/>
              </a:rPr>
              <a:t>近くの図書館にあるものも</a:t>
            </a:r>
            <a:endParaRPr kumimoji="1" lang="en-US" altLang="ja-JP" sz="900" b="0" dirty="0" smtClean="0">
              <a:latin typeface="HG丸ｺﾞｼｯｸM-PRO" pitchFamily="50" charset="-128"/>
              <a:ea typeface="HG丸ｺﾞｼｯｸM-PRO" pitchFamily="50" charset="-128"/>
            </a:endParaRPr>
          </a:p>
          <a:p>
            <a:pPr algn="ctr"/>
            <a:r>
              <a:rPr kumimoji="1" lang="ja-JP" altLang="en-US" sz="900" b="0" dirty="0" smtClean="0">
                <a:latin typeface="HG丸ｺﾞｼｯｸM-PRO" pitchFamily="50" charset="-128"/>
                <a:ea typeface="HG丸ｺﾞｼｯｸM-PRO" pitchFamily="50" charset="-128"/>
              </a:rPr>
              <a:t>合わせて見たい</a:t>
            </a:r>
            <a:endParaRPr kumimoji="1" lang="en-US" altLang="ja-JP" sz="900" b="0" dirty="0" smtClean="0">
              <a:latin typeface="HG丸ｺﾞｼｯｸM-PRO" pitchFamily="50" charset="-128"/>
              <a:ea typeface="HG丸ｺﾞｼｯｸM-PRO" pitchFamily="50" charset="-128"/>
            </a:endParaRPr>
          </a:p>
        </p:txBody>
      </p:sp>
      <p:sp>
        <p:nvSpPr>
          <p:cNvPr id="99" name="正方形/長方形 98"/>
          <p:cNvSpPr/>
          <p:nvPr/>
        </p:nvSpPr>
        <p:spPr>
          <a:xfrm>
            <a:off x="3204258" y="1071546"/>
            <a:ext cx="1107997"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nchor="ctr">
            <a:spAutoFit/>
          </a:bodyPr>
          <a:lstStyle/>
          <a:p>
            <a:pPr algn="ctr"/>
            <a:r>
              <a:rPr kumimoji="1" lang="ja-JP" altLang="en-US" sz="900" b="0" dirty="0" smtClean="0">
                <a:latin typeface="HG丸ｺﾞｼｯｸM-PRO" pitchFamily="50" charset="-128"/>
                <a:ea typeface="HG丸ｺﾞｼｯｸM-PRO" pitchFamily="50" charset="-128"/>
              </a:rPr>
              <a:t>健常者：</a:t>
            </a:r>
            <a:endParaRPr kumimoji="1" lang="en-US" altLang="ja-JP" sz="900" b="0" dirty="0" smtClean="0">
              <a:latin typeface="HG丸ｺﾞｼｯｸM-PRO" pitchFamily="50" charset="-128"/>
              <a:ea typeface="HG丸ｺﾞｼｯｸM-PRO" pitchFamily="50" charset="-128"/>
            </a:endParaRPr>
          </a:p>
          <a:p>
            <a:pPr algn="ctr"/>
            <a:r>
              <a:rPr kumimoji="1" lang="ja-JP" altLang="en-US" sz="900" b="0" dirty="0" smtClean="0">
                <a:latin typeface="HG丸ｺﾞｼｯｸM-PRO" pitchFamily="50" charset="-128"/>
                <a:ea typeface="HG丸ｺﾞｼｯｸM-PRO" pitchFamily="50" charset="-128"/>
              </a:rPr>
              <a:t>読み易ければいい</a:t>
            </a:r>
            <a:endParaRPr kumimoji="1" lang="en-US" altLang="ja-JP" sz="900" b="0" dirty="0" smtClean="0">
              <a:latin typeface="HG丸ｺﾞｼｯｸM-PRO" pitchFamily="50" charset="-128"/>
              <a:ea typeface="HG丸ｺﾞｼｯｸM-PRO" pitchFamily="50" charset="-128"/>
            </a:endParaRPr>
          </a:p>
        </p:txBody>
      </p:sp>
      <p:sp>
        <p:nvSpPr>
          <p:cNvPr id="100" name="正方形/長方形 99"/>
          <p:cNvSpPr/>
          <p:nvPr/>
        </p:nvSpPr>
        <p:spPr>
          <a:xfrm>
            <a:off x="3079921" y="1555094"/>
            <a:ext cx="1685078" cy="507831"/>
          </a:xfrm>
          <a:prstGeom prst="rect">
            <a:avLst/>
          </a:prstGeom>
        </p:spPr>
        <p:style>
          <a:lnRef idx="1">
            <a:schemeClr val="accent4"/>
          </a:lnRef>
          <a:fillRef idx="2">
            <a:schemeClr val="accent4"/>
          </a:fillRef>
          <a:effectRef idx="1">
            <a:schemeClr val="accent4"/>
          </a:effectRef>
          <a:fontRef idx="minor">
            <a:schemeClr val="dk1"/>
          </a:fontRef>
        </p:style>
        <p:txBody>
          <a:bodyPr wrap="none" rtlCol="0" anchor="ctr">
            <a:spAutoFit/>
          </a:bodyPr>
          <a:lstStyle/>
          <a:p>
            <a:pPr algn="ctr"/>
            <a:r>
              <a:rPr kumimoji="1" lang="ja-JP" altLang="en-US" sz="900" b="0" dirty="0" smtClean="0">
                <a:latin typeface="HG丸ｺﾞｼｯｸM-PRO" pitchFamily="50" charset="-128"/>
                <a:ea typeface="HG丸ｺﾞｼｯｸM-PRO" pitchFamily="50" charset="-128"/>
              </a:rPr>
              <a:t>視覚障害者：</a:t>
            </a:r>
            <a:endParaRPr kumimoji="1" lang="en-US" altLang="ja-JP" sz="900" b="0" dirty="0" smtClean="0">
              <a:latin typeface="HG丸ｺﾞｼｯｸM-PRO" pitchFamily="50" charset="-128"/>
              <a:ea typeface="HG丸ｺﾞｼｯｸM-PRO" pitchFamily="50" charset="-128"/>
            </a:endParaRPr>
          </a:p>
          <a:p>
            <a:pPr algn="ctr"/>
            <a:r>
              <a:rPr kumimoji="1" lang="ja-JP" altLang="en-US" sz="900" b="0" dirty="0" smtClean="0">
                <a:latin typeface="HG丸ｺﾞｼｯｸM-PRO" pitchFamily="50" charset="-128"/>
                <a:ea typeface="HG丸ｺﾞｼｯｸM-PRO" pitchFamily="50" charset="-128"/>
              </a:rPr>
              <a:t>画像、動画はいらない</a:t>
            </a:r>
            <a:endParaRPr kumimoji="1" lang="en-US" altLang="ja-JP" sz="900" b="0" dirty="0" smtClean="0">
              <a:latin typeface="HG丸ｺﾞｼｯｸM-PRO" pitchFamily="50" charset="-128"/>
              <a:ea typeface="HG丸ｺﾞｼｯｸM-PRO" pitchFamily="50" charset="-128"/>
            </a:endParaRPr>
          </a:p>
          <a:p>
            <a:pPr algn="ctr"/>
            <a:r>
              <a:rPr kumimoji="1" lang="ja-JP" altLang="en-US" sz="900" b="0" dirty="0" smtClean="0">
                <a:latin typeface="HG丸ｺﾞｼｯｸM-PRO" pitchFamily="50" charset="-128"/>
                <a:ea typeface="HG丸ｺﾞｼｯｸM-PRO" pitchFamily="50" charset="-128"/>
              </a:rPr>
              <a:t>大きな字か、音声で聴きたい</a:t>
            </a:r>
            <a:endParaRPr kumimoji="1" lang="en-US" altLang="ja-JP" sz="900" b="0" dirty="0" smtClean="0">
              <a:latin typeface="HG丸ｺﾞｼｯｸM-PRO" pitchFamily="50" charset="-128"/>
              <a:ea typeface="HG丸ｺﾞｼｯｸM-PRO" pitchFamily="50" charset="-128"/>
            </a:endParaRPr>
          </a:p>
        </p:txBody>
      </p:sp>
      <p:sp>
        <p:nvSpPr>
          <p:cNvPr id="101" name="正方形/長方形 100"/>
          <p:cNvSpPr/>
          <p:nvPr/>
        </p:nvSpPr>
        <p:spPr>
          <a:xfrm>
            <a:off x="3185824" y="2143116"/>
            <a:ext cx="1107997"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nchor="ctr">
            <a:spAutoFit/>
          </a:bodyPr>
          <a:lstStyle/>
          <a:p>
            <a:pPr algn="ctr"/>
            <a:r>
              <a:rPr kumimoji="1" lang="ja-JP" altLang="en-US" sz="900" b="0" dirty="0" smtClean="0">
                <a:latin typeface="HG丸ｺﾞｼｯｸM-PRO" pitchFamily="50" charset="-128"/>
                <a:ea typeface="HG丸ｺﾞｼｯｸM-PRO" pitchFamily="50" charset="-128"/>
              </a:rPr>
              <a:t>高齢者</a:t>
            </a:r>
            <a:endParaRPr kumimoji="1" lang="en-US" altLang="ja-JP" sz="900" b="0" dirty="0" smtClean="0">
              <a:latin typeface="HG丸ｺﾞｼｯｸM-PRO" pitchFamily="50" charset="-128"/>
              <a:ea typeface="HG丸ｺﾞｼｯｸM-PRO" pitchFamily="50" charset="-128"/>
            </a:endParaRPr>
          </a:p>
          <a:p>
            <a:pPr algn="ctr"/>
            <a:r>
              <a:rPr kumimoji="1" lang="ja-JP" altLang="en-US" sz="900" b="0" dirty="0" smtClean="0">
                <a:latin typeface="HG丸ｺﾞｼｯｸM-PRO" pitchFamily="50" charset="-128"/>
                <a:ea typeface="HG丸ｺﾞｼｯｸM-PRO" pitchFamily="50" charset="-128"/>
              </a:rPr>
              <a:t>大きな字で見たい</a:t>
            </a:r>
            <a:endParaRPr kumimoji="1" lang="en-US" altLang="ja-JP" sz="900" b="0" dirty="0" smtClean="0">
              <a:latin typeface="HG丸ｺﾞｼｯｸM-PRO" pitchFamily="50" charset="-128"/>
              <a:ea typeface="HG丸ｺﾞｼｯｸM-PRO" pitchFamily="50" charset="-128"/>
            </a:endParaRPr>
          </a:p>
        </p:txBody>
      </p:sp>
      <p:sp>
        <p:nvSpPr>
          <p:cNvPr id="114" name="正方形/長方形 113"/>
          <p:cNvSpPr/>
          <p:nvPr/>
        </p:nvSpPr>
        <p:spPr>
          <a:xfrm>
            <a:off x="3185824" y="2571744"/>
            <a:ext cx="1338828" cy="507831"/>
          </a:xfrm>
          <a:prstGeom prst="rect">
            <a:avLst/>
          </a:prstGeom>
        </p:spPr>
        <p:style>
          <a:lnRef idx="1">
            <a:schemeClr val="accent4"/>
          </a:lnRef>
          <a:fillRef idx="2">
            <a:schemeClr val="accent4"/>
          </a:fillRef>
          <a:effectRef idx="1">
            <a:schemeClr val="accent4"/>
          </a:effectRef>
          <a:fontRef idx="minor">
            <a:schemeClr val="dk1"/>
          </a:fontRef>
        </p:style>
        <p:txBody>
          <a:bodyPr wrap="none" rtlCol="0" anchor="ctr">
            <a:spAutoFit/>
          </a:bodyPr>
          <a:lstStyle/>
          <a:p>
            <a:pPr algn="ctr"/>
            <a:r>
              <a:rPr kumimoji="1" lang="ja-JP" altLang="en-US" sz="900" b="0" dirty="0" smtClean="0">
                <a:latin typeface="HG丸ｺﾞｼｯｸM-PRO" pitchFamily="50" charset="-128"/>
                <a:ea typeface="HG丸ｺﾞｼｯｸM-PRO" pitchFamily="50" charset="-128"/>
              </a:rPr>
              <a:t>子ども</a:t>
            </a:r>
            <a:endParaRPr kumimoji="1" lang="en-US" altLang="ja-JP" sz="900" b="0" dirty="0" smtClean="0">
              <a:latin typeface="HG丸ｺﾞｼｯｸM-PRO" pitchFamily="50" charset="-128"/>
              <a:ea typeface="HG丸ｺﾞｼｯｸM-PRO" pitchFamily="50" charset="-128"/>
            </a:endParaRPr>
          </a:p>
          <a:p>
            <a:pPr algn="ctr"/>
            <a:r>
              <a:rPr kumimoji="1" lang="ja-JP" altLang="en-US" sz="900" b="0" dirty="0" smtClean="0">
                <a:latin typeface="HG丸ｺﾞｼｯｸM-PRO" pitchFamily="50" charset="-128"/>
                <a:ea typeface="HG丸ｺﾞｼｯｸM-PRO" pitchFamily="50" charset="-128"/>
              </a:rPr>
              <a:t>やさしい漢字で見たい</a:t>
            </a:r>
            <a:endParaRPr kumimoji="1" lang="en-US" altLang="ja-JP" sz="900" b="0" dirty="0" smtClean="0">
              <a:latin typeface="HG丸ｺﾞｼｯｸM-PRO" pitchFamily="50" charset="-128"/>
              <a:ea typeface="HG丸ｺﾞｼｯｸM-PRO" pitchFamily="50" charset="-128"/>
            </a:endParaRPr>
          </a:p>
          <a:p>
            <a:pPr algn="ctr"/>
            <a:r>
              <a:rPr kumimoji="1" lang="ja-JP" altLang="en-US" sz="900" b="0" dirty="0" smtClean="0">
                <a:latin typeface="HG丸ｺﾞｼｯｸM-PRO" pitchFamily="50" charset="-128"/>
                <a:ea typeface="HG丸ｺﾞｼｯｸM-PRO" pitchFamily="50" charset="-128"/>
              </a:rPr>
              <a:t>児童向けだけを見たい</a:t>
            </a:r>
            <a:endParaRPr kumimoji="1" lang="en-US" altLang="ja-JP" sz="900" b="0" dirty="0" smtClean="0">
              <a:latin typeface="HG丸ｺﾞｼｯｸM-PRO" pitchFamily="50" charset="-128"/>
              <a:ea typeface="HG丸ｺﾞｼｯｸM-PRO" pitchFamily="50" charset="-128"/>
            </a:endParaRPr>
          </a:p>
        </p:txBody>
      </p:sp>
      <p:sp>
        <p:nvSpPr>
          <p:cNvPr id="118" name="フローチャート : 代替処理 117"/>
          <p:cNvSpPr/>
          <p:nvPr/>
        </p:nvSpPr>
        <p:spPr>
          <a:xfrm>
            <a:off x="4929190" y="714356"/>
            <a:ext cx="1714512" cy="2857520"/>
          </a:xfrm>
          <a:prstGeom prst="flowChartAlternateProcess">
            <a:avLst/>
          </a:prstGeom>
        </p:spPr>
        <p:style>
          <a:lnRef idx="2">
            <a:schemeClr val="accent5"/>
          </a:lnRef>
          <a:fillRef idx="1">
            <a:schemeClr val="lt1"/>
          </a:fillRef>
          <a:effectRef idx="0">
            <a:schemeClr val="accent5"/>
          </a:effectRef>
          <a:fontRef idx="minor">
            <a:schemeClr val="dk1"/>
          </a:fontRef>
        </p:style>
        <p:txBody>
          <a:bodyPr wrap="none" rtlCol="0" anchor="t" anchorCtr="0">
            <a:noAutofit/>
          </a:bodyPr>
          <a:lstStyle/>
          <a:p>
            <a:pPr algn="ctr"/>
            <a:r>
              <a:rPr kumimoji="1" lang="ja-JP" altLang="en-US" sz="900" b="0" dirty="0" smtClean="0">
                <a:latin typeface="HG丸ｺﾞｼｯｸM-PRO" pitchFamily="50" charset="-128"/>
                <a:ea typeface="HG丸ｺﾞｼｯｸM-PRO" pitchFamily="50" charset="-128"/>
              </a:rPr>
              <a:t>利用者種別２</a:t>
            </a:r>
            <a:endParaRPr kumimoji="1" lang="en-US" altLang="ja-JP" sz="900" b="0" dirty="0" smtClean="0">
              <a:latin typeface="HG丸ｺﾞｼｯｸM-PRO" pitchFamily="50" charset="-128"/>
              <a:ea typeface="HG丸ｺﾞｼｯｸM-PRO" pitchFamily="50" charset="-128"/>
            </a:endParaRPr>
          </a:p>
        </p:txBody>
      </p:sp>
      <p:sp>
        <p:nvSpPr>
          <p:cNvPr id="119" name="正方形/長方形 118"/>
          <p:cNvSpPr/>
          <p:nvPr/>
        </p:nvSpPr>
        <p:spPr>
          <a:xfrm>
            <a:off x="5072066" y="1071546"/>
            <a:ext cx="761747" cy="230832"/>
          </a:xfrm>
          <a:prstGeom prst="rect">
            <a:avLst/>
          </a:prstGeom>
        </p:spPr>
        <p:style>
          <a:lnRef idx="1">
            <a:schemeClr val="accent6"/>
          </a:lnRef>
          <a:fillRef idx="2">
            <a:schemeClr val="accent6"/>
          </a:fillRef>
          <a:effectRef idx="1">
            <a:schemeClr val="accent6"/>
          </a:effectRef>
          <a:fontRef idx="minor">
            <a:schemeClr val="dk1"/>
          </a:fontRef>
        </p:style>
        <p:txBody>
          <a:bodyPr wrap="none" rtlCol="0" anchor="ctr">
            <a:spAutoFit/>
          </a:bodyPr>
          <a:lstStyle/>
          <a:p>
            <a:pPr algn="ctr"/>
            <a:r>
              <a:rPr kumimoji="1" lang="ja-JP" altLang="en-US" sz="900" b="0" dirty="0" smtClean="0">
                <a:latin typeface="HG丸ｺﾞｼｯｸM-PRO" pitchFamily="50" charset="-128"/>
                <a:ea typeface="HG丸ｺﾞｼｯｸM-PRO" pitchFamily="50" charset="-128"/>
              </a:rPr>
              <a:t>一般利用者</a:t>
            </a:r>
            <a:endParaRPr kumimoji="1" lang="en-US" altLang="ja-JP" sz="900" b="0" dirty="0" smtClean="0">
              <a:latin typeface="HG丸ｺﾞｼｯｸM-PRO" pitchFamily="50" charset="-128"/>
              <a:ea typeface="HG丸ｺﾞｼｯｸM-PRO" pitchFamily="50" charset="-128"/>
            </a:endParaRPr>
          </a:p>
        </p:txBody>
      </p:sp>
      <p:sp>
        <p:nvSpPr>
          <p:cNvPr id="120" name="正方形/長方形 119"/>
          <p:cNvSpPr/>
          <p:nvPr/>
        </p:nvSpPr>
        <p:spPr>
          <a:xfrm>
            <a:off x="5060452" y="1428736"/>
            <a:ext cx="1569661"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nchor="ctr">
            <a:spAutoFit/>
          </a:bodyPr>
          <a:lstStyle/>
          <a:p>
            <a:pPr algn="ctr"/>
            <a:r>
              <a:rPr kumimoji="1" lang="ja-JP" altLang="en-US" sz="900" b="0" dirty="0" smtClean="0">
                <a:latin typeface="HG丸ｺﾞｼｯｸM-PRO" pitchFamily="50" charset="-128"/>
                <a:ea typeface="HG丸ｺﾞｼｯｸM-PRO" pitchFamily="50" charset="-128"/>
              </a:rPr>
              <a:t>専門家</a:t>
            </a:r>
            <a:endParaRPr kumimoji="1" lang="en-US" altLang="ja-JP" sz="900" b="0" dirty="0" smtClean="0">
              <a:latin typeface="HG丸ｺﾞｼｯｸM-PRO" pitchFamily="50" charset="-128"/>
              <a:ea typeface="HG丸ｺﾞｼｯｸM-PRO" pitchFamily="50" charset="-128"/>
            </a:endParaRPr>
          </a:p>
          <a:p>
            <a:pPr algn="ctr"/>
            <a:r>
              <a:rPr kumimoji="1" lang="ja-JP" altLang="en-US" sz="900" b="0" dirty="0" smtClean="0">
                <a:latin typeface="HG丸ｺﾞｼｯｸM-PRO" pitchFamily="50" charset="-128"/>
                <a:ea typeface="HG丸ｺﾞｼｯｸM-PRO" pitchFamily="50" charset="-128"/>
              </a:rPr>
              <a:t>専門分野の文献だけ見たい</a:t>
            </a:r>
            <a:endParaRPr kumimoji="1" lang="en-US" altLang="ja-JP" sz="900" b="0" dirty="0" smtClean="0">
              <a:latin typeface="HG丸ｺﾞｼｯｸM-PRO" pitchFamily="50" charset="-128"/>
              <a:ea typeface="HG丸ｺﾞｼｯｸM-PRO" pitchFamily="50" charset="-128"/>
            </a:endParaRPr>
          </a:p>
        </p:txBody>
      </p:sp>
      <p:sp>
        <p:nvSpPr>
          <p:cNvPr id="121" name="正方形/長方形 120"/>
          <p:cNvSpPr/>
          <p:nvPr/>
        </p:nvSpPr>
        <p:spPr>
          <a:xfrm>
            <a:off x="5021572" y="2071678"/>
            <a:ext cx="1518365" cy="507831"/>
          </a:xfrm>
          <a:prstGeom prst="rect">
            <a:avLst/>
          </a:prstGeom>
        </p:spPr>
        <p:style>
          <a:lnRef idx="1">
            <a:schemeClr val="accent4"/>
          </a:lnRef>
          <a:fillRef idx="2">
            <a:schemeClr val="accent4"/>
          </a:fillRef>
          <a:effectRef idx="1">
            <a:schemeClr val="accent4"/>
          </a:effectRef>
          <a:fontRef idx="minor">
            <a:schemeClr val="dk1"/>
          </a:fontRef>
        </p:style>
        <p:txBody>
          <a:bodyPr wrap="none" rtlCol="0" anchor="ctr">
            <a:spAutoFit/>
          </a:bodyPr>
          <a:lstStyle/>
          <a:p>
            <a:pPr algn="ctr"/>
            <a:r>
              <a:rPr kumimoji="1" lang="ja-JP" altLang="en-US" sz="900" b="0" dirty="0" smtClean="0">
                <a:latin typeface="HG丸ｺﾞｼｯｸM-PRO" pitchFamily="50" charset="-128"/>
                <a:ea typeface="HG丸ｺﾞｼｯｸM-PRO" pitchFamily="50" charset="-128"/>
              </a:rPr>
              <a:t>リサーチャー</a:t>
            </a:r>
            <a:endParaRPr kumimoji="1" lang="en-US" altLang="ja-JP" sz="900" b="0" dirty="0" smtClean="0">
              <a:latin typeface="HG丸ｺﾞｼｯｸM-PRO" pitchFamily="50" charset="-128"/>
              <a:ea typeface="HG丸ｺﾞｼｯｸM-PRO" pitchFamily="50" charset="-128"/>
            </a:endParaRPr>
          </a:p>
          <a:p>
            <a:pPr algn="ctr"/>
            <a:r>
              <a:rPr kumimoji="1" lang="ja-JP" altLang="en-US" sz="900" b="0" dirty="0" smtClean="0">
                <a:latin typeface="HG丸ｺﾞｼｯｸM-PRO" pitchFamily="50" charset="-128"/>
                <a:ea typeface="HG丸ｺﾞｼｯｸM-PRO" pitchFamily="50" charset="-128"/>
              </a:rPr>
              <a:t>辺りが付けられるので、</a:t>
            </a:r>
            <a:endParaRPr kumimoji="1" lang="en-US" altLang="ja-JP" sz="900" b="0" dirty="0" smtClean="0">
              <a:latin typeface="HG丸ｺﾞｼｯｸM-PRO" pitchFamily="50" charset="-128"/>
              <a:ea typeface="HG丸ｺﾞｼｯｸM-PRO" pitchFamily="50" charset="-128"/>
            </a:endParaRPr>
          </a:p>
          <a:p>
            <a:pPr algn="ctr"/>
            <a:r>
              <a:rPr kumimoji="1" lang="en-US" altLang="ja-JP" sz="900" b="0" dirty="0" smtClean="0">
                <a:latin typeface="HG丸ｺﾞｼｯｸM-PRO" pitchFamily="50" charset="-128"/>
                <a:ea typeface="HG丸ｺﾞｼｯｸM-PRO" pitchFamily="50" charset="-128"/>
              </a:rPr>
              <a:t>DB</a:t>
            </a:r>
            <a:r>
              <a:rPr kumimoji="1" lang="ja-JP" altLang="en-US" sz="900" b="0" dirty="0" smtClean="0">
                <a:latin typeface="HG丸ｺﾞｼｯｸM-PRO" pitchFamily="50" charset="-128"/>
                <a:ea typeface="HG丸ｺﾞｼｯｸM-PRO" pitchFamily="50" charset="-128"/>
              </a:rPr>
              <a:t>を選択して検索したい</a:t>
            </a:r>
            <a:endParaRPr kumimoji="1" lang="en-US" altLang="ja-JP" sz="900" b="0" dirty="0" smtClean="0">
              <a:latin typeface="HG丸ｺﾞｼｯｸM-PRO" pitchFamily="50" charset="-128"/>
              <a:ea typeface="HG丸ｺﾞｼｯｸM-PRO" pitchFamily="50" charset="-128"/>
            </a:endParaRPr>
          </a:p>
        </p:txBody>
      </p:sp>
      <p:sp>
        <p:nvSpPr>
          <p:cNvPr id="122" name="正方形/長方形 121"/>
          <p:cNvSpPr/>
          <p:nvPr/>
        </p:nvSpPr>
        <p:spPr>
          <a:xfrm>
            <a:off x="5041610" y="2857496"/>
            <a:ext cx="1569660"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nchor="ctr">
            <a:spAutoFit/>
          </a:bodyPr>
          <a:lstStyle/>
          <a:p>
            <a:pPr algn="ctr"/>
            <a:r>
              <a:rPr kumimoji="1" lang="ja-JP" altLang="en-US" sz="900" b="0" dirty="0" smtClean="0">
                <a:latin typeface="HG丸ｺﾞｼｯｸM-PRO" pitchFamily="50" charset="-128"/>
                <a:ea typeface="HG丸ｺﾞｼｯｸM-PRO" pitchFamily="50" charset="-128"/>
              </a:rPr>
              <a:t>国会議員</a:t>
            </a:r>
            <a:endParaRPr kumimoji="1" lang="en-US" altLang="ja-JP" sz="900" b="0" dirty="0" smtClean="0">
              <a:latin typeface="HG丸ｺﾞｼｯｸM-PRO" pitchFamily="50" charset="-128"/>
              <a:ea typeface="HG丸ｺﾞｼｯｸM-PRO" pitchFamily="50" charset="-128"/>
            </a:endParaRPr>
          </a:p>
          <a:p>
            <a:pPr algn="ctr"/>
            <a:r>
              <a:rPr kumimoji="1" lang="ja-JP" altLang="en-US" sz="900" b="0" dirty="0" smtClean="0">
                <a:latin typeface="HG丸ｺﾞｼｯｸM-PRO" pitchFamily="50" charset="-128"/>
                <a:ea typeface="HG丸ｺﾞｼｯｸM-PRO" pitchFamily="50" charset="-128"/>
              </a:rPr>
              <a:t>出典が明確な回答がほしい</a:t>
            </a:r>
            <a:endParaRPr kumimoji="1" lang="en-US" altLang="ja-JP" sz="900" b="0" dirty="0" smtClean="0">
              <a:latin typeface="HG丸ｺﾞｼｯｸM-PRO" pitchFamily="50" charset="-128"/>
              <a:ea typeface="HG丸ｺﾞｼｯｸM-PRO" pitchFamily="50" charset="-128"/>
            </a:endParaRPr>
          </a:p>
        </p:txBody>
      </p:sp>
      <p:sp>
        <p:nvSpPr>
          <p:cNvPr id="126" name="フローチャート : 代替処理 125"/>
          <p:cNvSpPr/>
          <p:nvPr/>
        </p:nvSpPr>
        <p:spPr>
          <a:xfrm>
            <a:off x="6072198" y="3643314"/>
            <a:ext cx="1643042" cy="3143272"/>
          </a:xfrm>
          <a:prstGeom prst="flowChartAlternateProcess">
            <a:avLst/>
          </a:prstGeom>
        </p:spPr>
        <p:style>
          <a:lnRef idx="2">
            <a:schemeClr val="accent5"/>
          </a:lnRef>
          <a:fillRef idx="1">
            <a:schemeClr val="lt1"/>
          </a:fillRef>
          <a:effectRef idx="0">
            <a:schemeClr val="accent5"/>
          </a:effectRef>
          <a:fontRef idx="minor">
            <a:schemeClr val="dk1"/>
          </a:fontRef>
        </p:style>
        <p:txBody>
          <a:bodyPr wrap="none" rtlCol="0" anchor="t" anchorCtr="0">
            <a:noAutofit/>
          </a:bodyPr>
          <a:lstStyle/>
          <a:p>
            <a:pPr algn="ctr"/>
            <a:r>
              <a:rPr kumimoji="1" lang="ja-JP" altLang="en-US" sz="900" b="0" dirty="0" smtClean="0">
                <a:latin typeface="HG丸ｺﾞｼｯｸM-PRO" pitchFamily="50" charset="-128"/>
                <a:ea typeface="HG丸ｺﾞｼｯｸM-PRO" pitchFamily="50" charset="-128"/>
              </a:rPr>
              <a:t>利用機器</a:t>
            </a:r>
            <a:endParaRPr kumimoji="1" lang="en-US" altLang="ja-JP" sz="900" b="0" dirty="0" smtClean="0">
              <a:latin typeface="HG丸ｺﾞｼｯｸM-PRO" pitchFamily="50" charset="-128"/>
              <a:ea typeface="HG丸ｺﾞｼｯｸM-PRO" pitchFamily="50" charset="-128"/>
            </a:endParaRPr>
          </a:p>
        </p:txBody>
      </p:sp>
      <p:sp>
        <p:nvSpPr>
          <p:cNvPr id="127" name="正方形/長方形 126"/>
          <p:cNvSpPr/>
          <p:nvPr/>
        </p:nvSpPr>
        <p:spPr>
          <a:xfrm>
            <a:off x="6164639" y="3999374"/>
            <a:ext cx="819455" cy="230832"/>
          </a:xfrm>
          <a:prstGeom prst="rect">
            <a:avLst/>
          </a:prstGeom>
        </p:spPr>
        <p:style>
          <a:lnRef idx="1">
            <a:schemeClr val="accent6"/>
          </a:lnRef>
          <a:fillRef idx="2">
            <a:schemeClr val="accent6"/>
          </a:fillRef>
          <a:effectRef idx="1">
            <a:schemeClr val="accent6"/>
          </a:effectRef>
          <a:fontRef idx="minor">
            <a:schemeClr val="dk1"/>
          </a:fontRef>
        </p:style>
        <p:txBody>
          <a:bodyPr wrap="none" rtlCol="0" anchor="ctr">
            <a:spAutoFit/>
          </a:bodyPr>
          <a:lstStyle/>
          <a:p>
            <a:pPr algn="ctr"/>
            <a:r>
              <a:rPr kumimoji="1" lang="ja-JP" altLang="en-US" sz="900" b="0" dirty="0" smtClean="0">
                <a:latin typeface="HG丸ｺﾞｼｯｸM-PRO" pitchFamily="50" charset="-128"/>
                <a:ea typeface="HG丸ｺﾞｼｯｸM-PRO" pitchFamily="50" charset="-128"/>
              </a:rPr>
              <a:t>屋内設置</a:t>
            </a:r>
            <a:r>
              <a:rPr kumimoji="1" lang="en-US" altLang="ja-JP" sz="900" b="0" dirty="0" smtClean="0">
                <a:latin typeface="HG丸ｺﾞｼｯｸM-PRO" pitchFamily="50" charset="-128"/>
                <a:ea typeface="HG丸ｺﾞｼｯｸM-PRO" pitchFamily="50" charset="-128"/>
              </a:rPr>
              <a:t>PC</a:t>
            </a:r>
          </a:p>
        </p:txBody>
      </p:sp>
      <p:sp>
        <p:nvSpPr>
          <p:cNvPr id="128" name="正方形/長方形 127"/>
          <p:cNvSpPr/>
          <p:nvPr/>
        </p:nvSpPr>
        <p:spPr>
          <a:xfrm>
            <a:off x="6165544" y="4713754"/>
            <a:ext cx="877163" cy="230832"/>
          </a:xfrm>
          <a:prstGeom prst="rect">
            <a:avLst/>
          </a:prstGeom>
        </p:spPr>
        <p:style>
          <a:lnRef idx="1">
            <a:schemeClr val="accent4"/>
          </a:lnRef>
          <a:fillRef idx="2">
            <a:schemeClr val="accent4"/>
          </a:fillRef>
          <a:effectRef idx="1">
            <a:schemeClr val="accent4"/>
          </a:effectRef>
          <a:fontRef idx="minor">
            <a:schemeClr val="dk1"/>
          </a:fontRef>
        </p:style>
        <p:txBody>
          <a:bodyPr wrap="none" rtlCol="0" anchor="ctr">
            <a:spAutoFit/>
          </a:bodyPr>
          <a:lstStyle/>
          <a:p>
            <a:pPr algn="ctr"/>
            <a:r>
              <a:rPr kumimoji="1" lang="ja-JP" altLang="en-US" sz="900" b="0" dirty="0" smtClean="0">
                <a:latin typeface="HG丸ｺﾞｼｯｸM-PRO" pitchFamily="50" charset="-128"/>
                <a:ea typeface="HG丸ｺﾞｼｯｸM-PRO" pitchFamily="50" charset="-128"/>
              </a:rPr>
              <a:t>ネットブック</a:t>
            </a:r>
            <a:endParaRPr kumimoji="1" lang="en-US" altLang="ja-JP" sz="900" b="0" dirty="0" smtClean="0">
              <a:latin typeface="HG丸ｺﾞｼｯｸM-PRO" pitchFamily="50" charset="-128"/>
              <a:ea typeface="HG丸ｺﾞｼｯｸM-PRO" pitchFamily="50" charset="-128"/>
            </a:endParaRPr>
          </a:p>
        </p:txBody>
      </p:sp>
      <p:sp>
        <p:nvSpPr>
          <p:cNvPr id="132" name="正方形/長方形 131"/>
          <p:cNvSpPr/>
          <p:nvPr/>
        </p:nvSpPr>
        <p:spPr>
          <a:xfrm>
            <a:off x="6210427" y="5070944"/>
            <a:ext cx="1082349"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nchor="ctr">
            <a:spAutoFit/>
          </a:bodyPr>
          <a:lstStyle/>
          <a:p>
            <a:pPr algn="ctr"/>
            <a:r>
              <a:rPr kumimoji="1" lang="ja-JP" altLang="en-US" sz="900" b="0" dirty="0" smtClean="0">
                <a:latin typeface="HG丸ｺﾞｼｯｸM-PRO" pitchFamily="50" charset="-128"/>
                <a:ea typeface="HG丸ｺﾞｼｯｸM-PRO" pitchFamily="50" charset="-128"/>
              </a:rPr>
              <a:t>スマートフォン</a:t>
            </a:r>
            <a:endParaRPr kumimoji="1" lang="en-US" altLang="ja-JP" sz="900" b="0" dirty="0" smtClean="0">
              <a:latin typeface="HG丸ｺﾞｼｯｸM-PRO" pitchFamily="50" charset="-128"/>
              <a:ea typeface="HG丸ｺﾞｼｯｸM-PRO" pitchFamily="50" charset="-128"/>
            </a:endParaRPr>
          </a:p>
          <a:p>
            <a:pPr algn="ctr"/>
            <a:r>
              <a:rPr kumimoji="1" lang="en-US" altLang="ja-JP" sz="900" b="0" dirty="0" err="1" smtClean="0">
                <a:latin typeface="HG丸ｺﾞｼｯｸM-PRO" pitchFamily="50" charset="-128"/>
                <a:ea typeface="HG丸ｺﾞｼｯｸM-PRO" pitchFamily="50" charset="-128"/>
              </a:rPr>
              <a:t>iPhone,Android</a:t>
            </a:r>
            <a:endParaRPr kumimoji="1" lang="en-US" altLang="ja-JP" sz="900" b="0" dirty="0" smtClean="0">
              <a:latin typeface="HG丸ｺﾞｼｯｸM-PRO" pitchFamily="50" charset="-128"/>
              <a:ea typeface="HG丸ｺﾞｼｯｸM-PRO" pitchFamily="50" charset="-128"/>
            </a:endParaRPr>
          </a:p>
        </p:txBody>
      </p:sp>
      <p:sp>
        <p:nvSpPr>
          <p:cNvPr id="133" name="正方形/長方形 132"/>
          <p:cNvSpPr/>
          <p:nvPr/>
        </p:nvSpPr>
        <p:spPr>
          <a:xfrm>
            <a:off x="6242488" y="5499572"/>
            <a:ext cx="646331" cy="230832"/>
          </a:xfrm>
          <a:prstGeom prst="rect">
            <a:avLst/>
          </a:prstGeom>
        </p:spPr>
        <p:style>
          <a:lnRef idx="1">
            <a:schemeClr val="accent6"/>
          </a:lnRef>
          <a:fillRef idx="2">
            <a:schemeClr val="accent6"/>
          </a:fillRef>
          <a:effectRef idx="1">
            <a:schemeClr val="accent6"/>
          </a:effectRef>
          <a:fontRef idx="minor">
            <a:schemeClr val="dk1"/>
          </a:fontRef>
        </p:style>
        <p:txBody>
          <a:bodyPr wrap="none" rtlCol="0" anchor="ctr">
            <a:spAutoFit/>
          </a:bodyPr>
          <a:lstStyle/>
          <a:p>
            <a:pPr algn="ctr"/>
            <a:r>
              <a:rPr kumimoji="1" lang="ja-JP" altLang="en-US" sz="900" b="0" dirty="0" smtClean="0">
                <a:latin typeface="HG丸ｺﾞｼｯｸM-PRO" pitchFamily="50" charset="-128"/>
                <a:ea typeface="HG丸ｺﾞｼｯｸM-PRO" pitchFamily="50" charset="-128"/>
              </a:rPr>
              <a:t>携帯電話</a:t>
            </a:r>
            <a:endParaRPr kumimoji="1" lang="en-US" altLang="ja-JP" sz="900" b="0" dirty="0" smtClean="0">
              <a:latin typeface="HG丸ｺﾞｼｯｸM-PRO" pitchFamily="50" charset="-128"/>
              <a:ea typeface="HG丸ｺﾞｼｯｸM-PRO" pitchFamily="50" charset="-128"/>
            </a:endParaRPr>
          </a:p>
        </p:txBody>
      </p:sp>
      <p:sp>
        <p:nvSpPr>
          <p:cNvPr id="134" name="正方形/長方形 133"/>
          <p:cNvSpPr/>
          <p:nvPr/>
        </p:nvSpPr>
        <p:spPr>
          <a:xfrm>
            <a:off x="6130173" y="4356564"/>
            <a:ext cx="1633782" cy="230832"/>
          </a:xfrm>
          <a:prstGeom prst="rect">
            <a:avLst/>
          </a:prstGeom>
        </p:spPr>
        <p:style>
          <a:lnRef idx="1">
            <a:schemeClr val="accent4"/>
          </a:lnRef>
          <a:fillRef idx="2">
            <a:schemeClr val="accent4"/>
          </a:fillRef>
          <a:effectRef idx="1">
            <a:schemeClr val="accent4"/>
          </a:effectRef>
          <a:fontRef idx="minor">
            <a:schemeClr val="dk1"/>
          </a:fontRef>
        </p:style>
        <p:txBody>
          <a:bodyPr wrap="none" rtlCol="0" anchor="ctr">
            <a:spAutoFit/>
          </a:bodyPr>
          <a:lstStyle/>
          <a:p>
            <a:pPr algn="ctr"/>
            <a:r>
              <a:rPr kumimoji="1" lang="ja-JP" altLang="en-US" sz="900" b="0" dirty="0" smtClean="0">
                <a:latin typeface="HG丸ｺﾞｼｯｸM-PRO" pitchFamily="50" charset="-128"/>
                <a:ea typeface="HG丸ｺﾞｼｯｸM-PRO" pitchFamily="50" charset="-128"/>
              </a:rPr>
              <a:t>家庭用</a:t>
            </a:r>
            <a:r>
              <a:rPr kumimoji="1" lang="en-US" altLang="ja-JP" sz="900" b="0" dirty="0" smtClean="0">
                <a:latin typeface="HG丸ｺﾞｼｯｸM-PRO" pitchFamily="50" charset="-128"/>
                <a:ea typeface="HG丸ｺﾞｼｯｸM-PRO" pitchFamily="50" charset="-128"/>
              </a:rPr>
              <a:t>TV</a:t>
            </a:r>
            <a:r>
              <a:rPr kumimoji="1" lang="ja-JP" altLang="en-US" sz="900" b="0" dirty="0" err="1" smtClean="0">
                <a:latin typeface="HG丸ｺﾞｼｯｸM-PRO" pitchFamily="50" charset="-128"/>
                <a:ea typeface="HG丸ｺﾞｼｯｸM-PRO" pitchFamily="50" charset="-128"/>
              </a:rPr>
              <a:t>、</a:t>
            </a:r>
            <a:r>
              <a:rPr kumimoji="1" lang="ja-JP" altLang="en-US" sz="900" b="0" dirty="0" smtClean="0">
                <a:latin typeface="HG丸ｺﾞｼｯｸM-PRO" pitchFamily="50" charset="-128"/>
                <a:ea typeface="HG丸ｺﾞｼｯｸM-PRO" pitchFamily="50" charset="-128"/>
              </a:rPr>
              <a:t>家庭用ゲーム機</a:t>
            </a:r>
            <a:endParaRPr kumimoji="1" lang="en-US" altLang="ja-JP" sz="900" b="0" dirty="0" smtClean="0">
              <a:latin typeface="HG丸ｺﾞｼｯｸM-PRO" pitchFamily="50" charset="-128"/>
              <a:ea typeface="HG丸ｺﾞｼｯｸM-PRO" pitchFamily="50" charset="-128"/>
            </a:endParaRPr>
          </a:p>
        </p:txBody>
      </p:sp>
      <p:sp>
        <p:nvSpPr>
          <p:cNvPr id="135" name="正方形/長方形 134"/>
          <p:cNvSpPr/>
          <p:nvPr/>
        </p:nvSpPr>
        <p:spPr>
          <a:xfrm>
            <a:off x="6169552" y="5786454"/>
            <a:ext cx="1223412" cy="507831"/>
          </a:xfrm>
          <a:prstGeom prst="rect">
            <a:avLst/>
          </a:prstGeom>
        </p:spPr>
        <p:style>
          <a:lnRef idx="1">
            <a:schemeClr val="accent4"/>
          </a:lnRef>
          <a:fillRef idx="2">
            <a:schemeClr val="accent4"/>
          </a:fillRef>
          <a:effectRef idx="1">
            <a:schemeClr val="accent4"/>
          </a:effectRef>
          <a:fontRef idx="minor">
            <a:schemeClr val="dk1"/>
          </a:fontRef>
        </p:style>
        <p:txBody>
          <a:bodyPr wrap="none" rtlCol="0" anchor="ctr">
            <a:spAutoFit/>
          </a:bodyPr>
          <a:lstStyle/>
          <a:p>
            <a:pPr algn="ctr"/>
            <a:r>
              <a:rPr kumimoji="1" lang="ja-JP" altLang="en-US" sz="900" b="0" dirty="0" smtClean="0">
                <a:latin typeface="HG丸ｺﾞｼｯｸM-PRO" pitchFamily="50" charset="-128"/>
                <a:ea typeface="HG丸ｺﾞｼｯｸM-PRO" pitchFamily="50" charset="-128"/>
              </a:rPr>
              <a:t>来館者用</a:t>
            </a:r>
            <a:r>
              <a:rPr kumimoji="1" lang="en-US" altLang="ja-JP" sz="900" b="0" dirty="0" smtClean="0">
                <a:latin typeface="HG丸ｺﾞｼｯｸM-PRO" pitchFamily="50" charset="-128"/>
                <a:ea typeface="HG丸ｺﾞｼｯｸM-PRO" pitchFamily="50" charset="-128"/>
              </a:rPr>
              <a:t>PC</a:t>
            </a:r>
          </a:p>
          <a:p>
            <a:pPr algn="ctr"/>
            <a:r>
              <a:rPr kumimoji="1" lang="ja-JP" altLang="en-US" sz="900" b="0" dirty="0" smtClean="0">
                <a:latin typeface="HG丸ｺﾞｼｯｸM-PRO" pitchFamily="50" charset="-128"/>
                <a:ea typeface="HG丸ｺﾞｼｯｸM-PRO" pitchFamily="50" charset="-128"/>
              </a:rPr>
              <a:t>タッチパネル、</a:t>
            </a:r>
            <a:endParaRPr kumimoji="1" lang="en-US" altLang="ja-JP" sz="900" b="0" dirty="0" smtClean="0">
              <a:latin typeface="HG丸ｺﾞｼｯｸM-PRO" pitchFamily="50" charset="-128"/>
              <a:ea typeface="HG丸ｺﾞｼｯｸM-PRO" pitchFamily="50" charset="-128"/>
            </a:endParaRPr>
          </a:p>
          <a:p>
            <a:pPr algn="ctr"/>
            <a:r>
              <a:rPr kumimoji="1" lang="ja-JP" altLang="en-US" sz="900" b="0" dirty="0" smtClean="0">
                <a:latin typeface="HG丸ｺﾞｼｯｸM-PRO" pitchFamily="50" charset="-128"/>
                <a:ea typeface="HG丸ｺﾞｼｯｸM-PRO" pitchFamily="50" charset="-128"/>
              </a:rPr>
              <a:t>キーボード、マウス</a:t>
            </a:r>
            <a:endParaRPr kumimoji="1" lang="en-US" altLang="ja-JP" sz="900" b="0" dirty="0" smtClean="0">
              <a:latin typeface="HG丸ｺﾞｼｯｸM-PRO" pitchFamily="50" charset="-128"/>
              <a:ea typeface="HG丸ｺﾞｼｯｸM-PRO" pitchFamily="50" charset="-128"/>
            </a:endParaRPr>
          </a:p>
        </p:txBody>
      </p:sp>
      <p:sp>
        <p:nvSpPr>
          <p:cNvPr id="136" name="正方形/長方形 135"/>
          <p:cNvSpPr/>
          <p:nvPr/>
        </p:nvSpPr>
        <p:spPr>
          <a:xfrm>
            <a:off x="6205619" y="6357958"/>
            <a:ext cx="1107996"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nchor="ctr">
            <a:spAutoFit/>
          </a:bodyPr>
          <a:lstStyle/>
          <a:p>
            <a:pPr algn="ctr"/>
            <a:r>
              <a:rPr kumimoji="1" lang="ja-JP" altLang="en-US" sz="900" b="0" dirty="0" smtClean="0">
                <a:latin typeface="HG丸ｺﾞｼｯｸM-PRO" pitchFamily="50" charset="-128"/>
                <a:ea typeface="HG丸ｺﾞｼｯｸM-PRO" pitchFamily="50" charset="-128"/>
              </a:rPr>
              <a:t>大型タッチパネル</a:t>
            </a:r>
            <a:endParaRPr kumimoji="1" lang="en-US" altLang="ja-JP" sz="900" b="0" dirty="0" smtClean="0">
              <a:latin typeface="HG丸ｺﾞｼｯｸM-PRO" pitchFamily="50" charset="-128"/>
              <a:ea typeface="HG丸ｺﾞｼｯｸM-PRO" pitchFamily="50" charset="-128"/>
            </a:endParaRPr>
          </a:p>
          <a:p>
            <a:pPr algn="ctr"/>
            <a:r>
              <a:rPr kumimoji="1" lang="ja-JP" altLang="en-US" sz="900" b="0" dirty="0" smtClean="0">
                <a:latin typeface="HG丸ｺﾞｼｯｸM-PRO" pitchFamily="50" charset="-128"/>
                <a:ea typeface="HG丸ｺﾞｼｯｸM-PRO" pitchFamily="50" charset="-128"/>
              </a:rPr>
              <a:t>キオスク端末</a:t>
            </a:r>
            <a:endParaRPr kumimoji="1" lang="en-US" altLang="ja-JP" sz="900" b="0" dirty="0" smtClean="0">
              <a:latin typeface="HG丸ｺﾞｼｯｸM-PRO" pitchFamily="50" charset="-128"/>
              <a:ea typeface="HG丸ｺﾞｼｯｸM-PRO" pitchFamily="50" charset="-128"/>
            </a:endParaRPr>
          </a:p>
        </p:txBody>
      </p:sp>
      <p:sp>
        <p:nvSpPr>
          <p:cNvPr id="137" name="円/楕円 136"/>
          <p:cNvSpPr/>
          <p:nvPr/>
        </p:nvSpPr>
        <p:spPr>
          <a:xfrm>
            <a:off x="2857488" y="4000504"/>
            <a:ext cx="3071834" cy="1714511"/>
          </a:xfrm>
          <a:prstGeom prst="ellipse">
            <a:avLst/>
          </a:prstGeom>
          <a:solidFill>
            <a:srgbClr val="FFF6B7"/>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600" b="0">
              <a:latin typeface="HG丸ｺﾞｼｯｸM-PRO" pitchFamily="50" charset="-128"/>
              <a:ea typeface="HG丸ｺﾞｼｯｸM-PRO" pitchFamily="50" charset="-128"/>
            </a:endParaRPr>
          </a:p>
        </p:txBody>
      </p:sp>
      <p:sp>
        <p:nvSpPr>
          <p:cNvPr id="138" name="円/楕円 137"/>
          <p:cNvSpPr/>
          <p:nvPr/>
        </p:nvSpPr>
        <p:spPr>
          <a:xfrm>
            <a:off x="2714612" y="6000768"/>
            <a:ext cx="3286148" cy="714380"/>
          </a:xfrm>
          <a:prstGeom prst="ellipse">
            <a:avLst/>
          </a:prstGeom>
          <a:solidFill>
            <a:srgbClr val="CCFFCC"/>
          </a:solidFill>
          <a:ln>
            <a:solidFill>
              <a:srgbClr val="00B05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sz="1600" b="0">
              <a:latin typeface="HG丸ｺﾞｼｯｸM-PRO" pitchFamily="50" charset="-128"/>
              <a:ea typeface="HG丸ｺﾞｼｯｸM-PRO" pitchFamily="50" charset="-128"/>
            </a:endParaRPr>
          </a:p>
        </p:txBody>
      </p:sp>
      <p:sp>
        <p:nvSpPr>
          <p:cNvPr id="139" name="テキスト ボックス 138"/>
          <p:cNvSpPr txBox="1"/>
          <p:nvPr/>
        </p:nvSpPr>
        <p:spPr>
          <a:xfrm>
            <a:off x="3500430" y="4214818"/>
            <a:ext cx="1500198" cy="338554"/>
          </a:xfrm>
          <a:prstGeom prst="rect">
            <a:avLst/>
          </a:prstGeom>
          <a:noFill/>
        </p:spPr>
        <p:txBody>
          <a:bodyPr wrap="square" rtlCol="0">
            <a:spAutoFit/>
          </a:bodyPr>
          <a:lstStyle/>
          <a:p>
            <a:pPr algn="ctr"/>
            <a:r>
              <a:rPr kumimoji="1" lang="ja-JP" altLang="en-US" sz="1600" b="0" dirty="0" smtClean="0"/>
              <a:t>サービス要件</a:t>
            </a:r>
            <a:endParaRPr kumimoji="1" lang="ja-JP" altLang="en-US" sz="1600" b="0" dirty="0"/>
          </a:p>
        </p:txBody>
      </p:sp>
      <p:cxnSp>
        <p:nvCxnSpPr>
          <p:cNvPr id="140" name="直線矢印コネクタ 139"/>
          <p:cNvCxnSpPr>
            <a:endCxn id="137" idx="1"/>
          </p:cNvCxnSpPr>
          <p:nvPr/>
        </p:nvCxnSpPr>
        <p:spPr>
          <a:xfrm rot="16200000" flipH="1">
            <a:off x="2921156" y="3865396"/>
            <a:ext cx="393960" cy="378424"/>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直線矢印コネクタ 142"/>
          <p:cNvCxnSpPr>
            <a:endCxn id="137" idx="2"/>
          </p:cNvCxnSpPr>
          <p:nvPr/>
        </p:nvCxnSpPr>
        <p:spPr>
          <a:xfrm>
            <a:off x="2571736" y="4750603"/>
            <a:ext cx="285752" cy="107157"/>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2" name="直線矢印コネクタ 151"/>
          <p:cNvCxnSpPr>
            <a:stCxn id="89" idx="2"/>
            <a:endCxn id="137" idx="0"/>
          </p:cNvCxnSpPr>
          <p:nvPr/>
        </p:nvCxnSpPr>
        <p:spPr>
          <a:xfrm rot="16200000" flipH="1">
            <a:off x="3929058" y="3536157"/>
            <a:ext cx="428628" cy="500066"/>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6" name="直線矢印コネクタ 155"/>
          <p:cNvCxnSpPr>
            <a:stCxn id="118" idx="2"/>
          </p:cNvCxnSpPr>
          <p:nvPr/>
        </p:nvCxnSpPr>
        <p:spPr>
          <a:xfrm rot="5400000">
            <a:off x="5000627" y="3214687"/>
            <a:ext cx="428630" cy="1143008"/>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9" name="直線矢印コネクタ 158"/>
          <p:cNvCxnSpPr>
            <a:endCxn id="137" idx="7"/>
          </p:cNvCxnSpPr>
          <p:nvPr/>
        </p:nvCxnSpPr>
        <p:spPr>
          <a:xfrm rot="10800000" flipV="1">
            <a:off x="5479462" y="3357560"/>
            <a:ext cx="1449996" cy="894028"/>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1" name="直線矢印コネクタ 170"/>
          <p:cNvCxnSpPr>
            <a:endCxn id="137" idx="6"/>
          </p:cNvCxnSpPr>
          <p:nvPr/>
        </p:nvCxnSpPr>
        <p:spPr>
          <a:xfrm rot="10800000" flipV="1">
            <a:off x="5929322" y="4786328"/>
            <a:ext cx="142876" cy="71432"/>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4" name="正方形/長方形 173"/>
          <p:cNvSpPr/>
          <p:nvPr/>
        </p:nvSpPr>
        <p:spPr>
          <a:xfrm>
            <a:off x="2877735" y="4500570"/>
            <a:ext cx="2492990" cy="230832"/>
          </a:xfrm>
          <a:prstGeom prst="rect">
            <a:avLst/>
          </a:prstGeom>
        </p:spPr>
        <p:style>
          <a:lnRef idx="1">
            <a:schemeClr val="accent3"/>
          </a:lnRef>
          <a:fillRef idx="2">
            <a:schemeClr val="accent3"/>
          </a:fillRef>
          <a:effectRef idx="1">
            <a:schemeClr val="accent3"/>
          </a:effectRef>
          <a:fontRef idx="minor">
            <a:schemeClr val="dk1"/>
          </a:fontRef>
        </p:style>
        <p:txBody>
          <a:bodyPr wrap="none" rtlCol="0" anchor="ctr">
            <a:spAutoFit/>
          </a:bodyPr>
          <a:lstStyle/>
          <a:p>
            <a:pPr algn="ctr"/>
            <a:r>
              <a:rPr kumimoji="1" lang="ja-JP" altLang="en-US" sz="900" b="0" dirty="0" smtClean="0">
                <a:latin typeface="HG丸ｺﾞｼｯｸM-PRO" pitchFamily="50" charset="-128"/>
                <a:ea typeface="HG丸ｺﾞｼｯｸM-PRO" pitchFamily="50" charset="-128"/>
              </a:rPr>
              <a:t>全てのインターネット情報を検索対象とする</a:t>
            </a:r>
            <a:endParaRPr kumimoji="1" lang="en-US" altLang="ja-JP" sz="900" b="0" dirty="0" smtClean="0">
              <a:latin typeface="HG丸ｺﾞｼｯｸM-PRO" pitchFamily="50" charset="-128"/>
              <a:ea typeface="HG丸ｺﾞｼｯｸM-PRO" pitchFamily="50" charset="-128"/>
            </a:endParaRPr>
          </a:p>
        </p:txBody>
      </p:sp>
      <p:sp>
        <p:nvSpPr>
          <p:cNvPr id="176" name="正方形/長方形 175"/>
          <p:cNvSpPr/>
          <p:nvPr/>
        </p:nvSpPr>
        <p:spPr>
          <a:xfrm>
            <a:off x="2779952" y="4786322"/>
            <a:ext cx="3531736" cy="230832"/>
          </a:xfrm>
          <a:prstGeom prst="rect">
            <a:avLst/>
          </a:prstGeom>
        </p:spPr>
        <p:style>
          <a:lnRef idx="1">
            <a:schemeClr val="accent3"/>
          </a:lnRef>
          <a:fillRef idx="2">
            <a:schemeClr val="accent3"/>
          </a:fillRef>
          <a:effectRef idx="1">
            <a:schemeClr val="accent3"/>
          </a:effectRef>
          <a:fontRef idx="minor">
            <a:schemeClr val="dk1"/>
          </a:fontRef>
        </p:style>
        <p:txBody>
          <a:bodyPr wrap="none" rtlCol="0" anchor="ctr">
            <a:spAutoFit/>
          </a:bodyPr>
          <a:lstStyle/>
          <a:p>
            <a:pPr algn="ctr"/>
            <a:r>
              <a:rPr kumimoji="1" lang="ja-JP" altLang="en-US" sz="900" b="0" dirty="0" smtClean="0">
                <a:latin typeface="HG丸ｺﾞｼｯｸM-PRO" pitchFamily="50" charset="-128"/>
                <a:ea typeface="HG丸ｺﾞｼｯｸM-PRO" pitchFamily="50" charset="-128"/>
              </a:rPr>
              <a:t>目的、環境、スキルに応じて、あらかじめ絞り込めるようにする</a:t>
            </a:r>
            <a:endParaRPr kumimoji="1" lang="en-US" altLang="ja-JP" sz="900" b="0" dirty="0" smtClean="0">
              <a:latin typeface="HG丸ｺﾞｼｯｸM-PRO" pitchFamily="50" charset="-128"/>
              <a:ea typeface="HG丸ｺﾞｼｯｸM-PRO" pitchFamily="50" charset="-128"/>
            </a:endParaRPr>
          </a:p>
        </p:txBody>
      </p:sp>
      <p:sp>
        <p:nvSpPr>
          <p:cNvPr id="177" name="正方形/長方形 176"/>
          <p:cNvSpPr/>
          <p:nvPr/>
        </p:nvSpPr>
        <p:spPr>
          <a:xfrm>
            <a:off x="2954679" y="5072074"/>
            <a:ext cx="2031326" cy="230832"/>
          </a:xfrm>
          <a:prstGeom prst="rect">
            <a:avLst/>
          </a:prstGeom>
        </p:spPr>
        <p:style>
          <a:lnRef idx="1">
            <a:schemeClr val="accent3"/>
          </a:lnRef>
          <a:fillRef idx="2">
            <a:schemeClr val="accent3"/>
          </a:fillRef>
          <a:effectRef idx="1">
            <a:schemeClr val="accent3"/>
          </a:effectRef>
          <a:fontRef idx="minor">
            <a:schemeClr val="dk1"/>
          </a:fontRef>
        </p:style>
        <p:txBody>
          <a:bodyPr wrap="none" rtlCol="0" anchor="ctr">
            <a:spAutoFit/>
          </a:bodyPr>
          <a:lstStyle/>
          <a:p>
            <a:pPr algn="ctr"/>
            <a:r>
              <a:rPr kumimoji="1" lang="ja-JP" altLang="en-US" sz="900" b="0" dirty="0" smtClean="0">
                <a:latin typeface="HG丸ｺﾞｼｯｸM-PRO" pitchFamily="50" charset="-128"/>
                <a:ea typeface="HG丸ｺﾞｼｯｸM-PRO" pitchFamily="50" charset="-128"/>
              </a:rPr>
              <a:t>目的に近いものを優先的に表示する</a:t>
            </a:r>
            <a:endParaRPr kumimoji="1" lang="en-US" altLang="ja-JP" sz="900" b="0" dirty="0" smtClean="0">
              <a:latin typeface="HG丸ｺﾞｼｯｸM-PRO" pitchFamily="50" charset="-128"/>
              <a:ea typeface="HG丸ｺﾞｼｯｸM-PRO" pitchFamily="50" charset="-128"/>
            </a:endParaRPr>
          </a:p>
        </p:txBody>
      </p:sp>
      <p:sp>
        <p:nvSpPr>
          <p:cNvPr id="179" name="正方形/長方形 178"/>
          <p:cNvSpPr/>
          <p:nvPr/>
        </p:nvSpPr>
        <p:spPr>
          <a:xfrm>
            <a:off x="2820828" y="5357826"/>
            <a:ext cx="2723824" cy="230832"/>
          </a:xfrm>
          <a:prstGeom prst="rect">
            <a:avLst/>
          </a:prstGeom>
        </p:spPr>
        <p:style>
          <a:lnRef idx="1">
            <a:schemeClr val="accent3"/>
          </a:lnRef>
          <a:fillRef idx="2">
            <a:schemeClr val="accent3"/>
          </a:fillRef>
          <a:effectRef idx="1">
            <a:schemeClr val="accent3"/>
          </a:effectRef>
          <a:fontRef idx="minor">
            <a:schemeClr val="dk1"/>
          </a:fontRef>
        </p:style>
        <p:txBody>
          <a:bodyPr wrap="none" rtlCol="0" anchor="ctr">
            <a:spAutoFit/>
          </a:bodyPr>
          <a:lstStyle/>
          <a:p>
            <a:pPr algn="ctr"/>
            <a:r>
              <a:rPr kumimoji="1" lang="ja-JP" altLang="en-US" sz="900" b="0" dirty="0" smtClean="0">
                <a:latin typeface="HG丸ｺﾞｼｯｸM-PRO" pitchFamily="50" charset="-128"/>
                <a:ea typeface="HG丸ｺﾞｼｯｸM-PRO" pitchFamily="50" charset="-128"/>
              </a:rPr>
              <a:t>ヒットするものがなくても、次の手段を提示する</a:t>
            </a:r>
            <a:endParaRPr kumimoji="1" lang="en-US" altLang="ja-JP" sz="900" b="0" dirty="0" smtClean="0">
              <a:latin typeface="HG丸ｺﾞｼｯｸM-PRO" pitchFamily="50" charset="-128"/>
              <a:ea typeface="HG丸ｺﾞｼｯｸM-PRO" pitchFamily="50" charset="-128"/>
            </a:endParaRPr>
          </a:p>
        </p:txBody>
      </p:sp>
      <p:cxnSp>
        <p:nvCxnSpPr>
          <p:cNvPr id="182" name="直線矢印コネクタ 181"/>
          <p:cNvCxnSpPr>
            <a:stCxn id="137" idx="4"/>
            <a:endCxn id="138" idx="0"/>
          </p:cNvCxnSpPr>
          <p:nvPr/>
        </p:nvCxnSpPr>
        <p:spPr>
          <a:xfrm rot="5400000">
            <a:off x="4232670" y="5840032"/>
            <a:ext cx="285753" cy="35719"/>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2" name="テキスト ボックス 221"/>
          <p:cNvSpPr txBox="1"/>
          <p:nvPr/>
        </p:nvSpPr>
        <p:spPr>
          <a:xfrm>
            <a:off x="3428992" y="6072206"/>
            <a:ext cx="1785950" cy="584775"/>
          </a:xfrm>
          <a:prstGeom prst="rect">
            <a:avLst/>
          </a:prstGeom>
          <a:noFill/>
        </p:spPr>
        <p:txBody>
          <a:bodyPr wrap="square" rtlCol="0">
            <a:spAutoFit/>
          </a:bodyPr>
          <a:lstStyle/>
          <a:p>
            <a:pPr algn="ctr"/>
            <a:r>
              <a:rPr kumimoji="1" lang="ja-JP" altLang="en-US" sz="1600" b="0" dirty="0" smtClean="0"/>
              <a:t>システム化要件</a:t>
            </a:r>
            <a:endParaRPr kumimoji="1" lang="en-US" altLang="ja-JP" sz="1600" b="0" dirty="0" smtClean="0"/>
          </a:p>
          <a:p>
            <a:pPr algn="ctr"/>
            <a:r>
              <a:rPr kumimoji="1" lang="ja-JP" altLang="en-US" sz="1600" b="0" dirty="0" smtClean="0"/>
              <a:t>（実現化方法）</a:t>
            </a:r>
            <a:endParaRPr kumimoji="1" lang="ja-JP" altLang="en-US" sz="1600" b="0" dirty="0"/>
          </a:p>
        </p:txBody>
      </p:sp>
      <p:sp>
        <p:nvSpPr>
          <p:cNvPr id="54" name="スライド番号プレースホルダ 53"/>
          <p:cNvSpPr>
            <a:spLocks noGrp="1"/>
          </p:cNvSpPr>
          <p:nvPr>
            <p:ph type="sldNum" sz="quarter" idx="11"/>
          </p:nvPr>
        </p:nvSpPr>
        <p:spPr/>
        <p:txBody>
          <a:bodyPr/>
          <a:lstStyle/>
          <a:p>
            <a:pPr>
              <a:defRPr/>
            </a:pPr>
            <a:fld id="{DFA1AA98-C5D7-43DB-8850-82B4698A43C7}" type="slidenum">
              <a:rPr lang="en-US" altLang="ja-JP" smtClean="0"/>
              <a:pPr>
                <a:defRPr/>
              </a:pPr>
              <a:t>5</a:t>
            </a:fld>
            <a:endParaRPr lang="en-US" altLang="ja-JP"/>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457200" y="274638"/>
            <a:ext cx="7467600" cy="511156"/>
          </a:xfrm>
        </p:spPr>
        <p:txBody>
          <a:bodyPr>
            <a:normAutofit fontScale="90000"/>
          </a:bodyPr>
          <a:lstStyle/>
          <a:p>
            <a:pPr eaLnBrk="1" hangingPunct="1"/>
            <a:r>
              <a:rPr lang="ja-JP" altLang="en-US" sz="4000" dirty="0" smtClean="0">
                <a:latin typeface="HG丸ｺﾞｼｯｸM-PRO" pitchFamily="50" charset="-128"/>
                <a:ea typeface="HG丸ｺﾞｼｯｸM-PRO" pitchFamily="50" charset="-128"/>
              </a:rPr>
              <a:t/>
            </a:r>
            <a:br>
              <a:rPr lang="ja-JP" altLang="en-US" sz="4000" dirty="0" smtClean="0">
                <a:latin typeface="HG丸ｺﾞｼｯｸM-PRO" pitchFamily="50" charset="-128"/>
                <a:ea typeface="HG丸ｺﾞｼｯｸM-PRO" pitchFamily="50" charset="-128"/>
              </a:rPr>
            </a:br>
            <a:r>
              <a:rPr lang="ja-JP" altLang="en-US" sz="4000" dirty="0" smtClean="0">
                <a:latin typeface="HG丸ｺﾞｼｯｸM-PRO" pitchFamily="50" charset="-128"/>
                <a:ea typeface="HG丸ｺﾞｼｯｸM-PRO" pitchFamily="50" charset="-128"/>
              </a:rPr>
              <a:t>検索に関するユーザニーズ</a:t>
            </a:r>
          </a:p>
        </p:txBody>
      </p:sp>
      <p:sp>
        <p:nvSpPr>
          <p:cNvPr id="1043459" name="AutoShape 3"/>
          <p:cNvSpPr>
            <a:spLocks noChangeArrowheads="1"/>
          </p:cNvSpPr>
          <p:nvPr/>
        </p:nvSpPr>
        <p:spPr bwMode="auto">
          <a:xfrm>
            <a:off x="323850" y="1714488"/>
            <a:ext cx="3319456" cy="1285884"/>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400" dirty="0" smtClean="0"/>
              <a:t>情報の選択範囲の拡大・絞り込み</a:t>
            </a:r>
            <a:endParaRPr lang="en-US" altLang="ja-JP" sz="1400" dirty="0" smtClean="0"/>
          </a:p>
          <a:p>
            <a:pPr>
              <a:defRPr/>
            </a:pPr>
            <a:r>
              <a:rPr lang="ja-JP" altLang="en-US" sz="1400" dirty="0" smtClean="0">
                <a:solidFill>
                  <a:srgbClr val="0000FF"/>
                </a:solidFill>
              </a:rPr>
              <a:t>・検索キーワードが曖昧なので、</a:t>
            </a:r>
            <a:endParaRPr lang="en-US" altLang="ja-JP" sz="1400" dirty="0" smtClean="0">
              <a:solidFill>
                <a:srgbClr val="0000FF"/>
              </a:solidFill>
            </a:endParaRPr>
          </a:p>
          <a:p>
            <a:pPr>
              <a:defRPr/>
            </a:pPr>
            <a:r>
              <a:rPr lang="ja-JP" altLang="en-US" sz="1400" dirty="0" smtClean="0">
                <a:solidFill>
                  <a:srgbClr val="0000FF"/>
                </a:solidFill>
              </a:rPr>
              <a:t>関連する情報も提示して</a:t>
            </a:r>
            <a:endParaRPr lang="en-US" altLang="ja-JP" sz="1400" dirty="0" smtClean="0">
              <a:solidFill>
                <a:srgbClr val="0000FF"/>
              </a:solidFill>
            </a:endParaRPr>
          </a:p>
          <a:p>
            <a:pPr>
              <a:defRPr/>
            </a:pPr>
            <a:r>
              <a:rPr lang="ja-JP" altLang="en-US" sz="1400" dirty="0" smtClean="0">
                <a:solidFill>
                  <a:srgbClr val="0000FF"/>
                </a:solidFill>
              </a:rPr>
              <a:t>ほしい</a:t>
            </a:r>
            <a:r>
              <a:rPr lang="ja-JP" altLang="en-US" sz="1400" b="0" dirty="0" smtClean="0">
                <a:solidFill>
                  <a:srgbClr val="0000FF"/>
                </a:solidFill>
              </a:rPr>
              <a:t>情報</a:t>
            </a:r>
            <a:r>
              <a:rPr lang="ja-JP" altLang="en-US" sz="1400" b="0" dirty="0">
                <a:solidFill>
                  <a:srgbClr val="0000FF"/>
                </a:solidFill>
              </a:rPr>
              <a:t>の選択範囲の拡大</a:t>
            </a:r>
          </a:p>
          <a:p>
            <a:pPr>
              <a:defRPr/>
            </a:pPr>
            <a:r>
              <a:rPr lang="ja-JP" altLang="en-US" sz="1400" b="0" dirty="0" smtClean="0">
                <a:solidFill>
                  <a:srgbClr val="0000FF"/>
                </a:solidFill>
              </a:rPr>
              <a:t>・検索目的の分野の情報のみに</a:t>
            </a:r>
            <a:endParaRPr lang="en-US" altLang="ja-JP" sz="1400" b="0" dirty="0" smtClean="0">
              <a:solidFill>
                <a:srgbClr val="0000FF"/>
              </a:solidFill>
            </a:endParaRPr>
          </a:p>
          <a:p>
            <a:pPr>
              <a:defRPr/>
            </a:pPr>
            <a:r>
              <a:rPr lang="ja-JP" altLang="en-US" sz="1400" dirty="0" smtClean="0">
                <a:solidFill>
                  <a:srgbClr val="0000FF"/>
                </a:solidFill>
              </a:rPr>
              <a:t>絞り込みたい</a:t>
            </a:r>
            <a:endParaRPr lang="ja-JP" altLang="en-US" sz="1400" b="0" dirty="0">
              <a:solidFill>
                <a:srgbClr val="0000FF"/>
              </a:solidFill>
            </a:endParaRPr>
          </a:p>
        </p:txBody>
      </p:sp>
      <p:cxnSp>
        <p:nvCxnSpPr>
          <p:cNvPr id="50181" name="AutoShape 4"/>
          <p:cNvCxnSpPr>
            <a:cxnSpLocks noChangeShapeType="1"/>
            <a:stCxn id="1043459" idx="3"/>
            <a:endCxn id="1043468" idx="1"/>
          </p:cNvCxnSpPr>
          <p:nvPr/>
        </p:nvCxnSpPr>
        <p:spPr bwMode="auto">
          <a:xfrm flipV="1">
            <a:off x="3643306" y="1725598"/>
            <a:ext cx="714380" cy="631832"/>
          </a:xfrm>
          <a:prstGeom prst="straightConnector1">
            <a:avLst/>
          </a:prstGeom>
          <a:noFill/>
          <a:ln w="38100">
            <a:solidFill>
              <a:srgbClr val="6699FF"/>
            </a:solidFill>
            <a:round/>
            <a:headEnd/>
            <a:tailEnd type="triangle" w="med" len="med"/>
          </a:ln>
        </p:spPr>
      </p:cxnSp>
      <p:sp>
        <p:nvSpPr>
          <p:cNvPr id="1043461" name="AutoShape 5"/>
          <p:cNvSpPr>
            <a:spLocks noChangeArrowheads="1"/>
          </p:cNvSpPr>
          <p:nvPr/>
        </p:nvSpPr>
        <p:spPr bwMode="auto">
          <a:xfrm>
            <a:off x="4429124" y="2226659"/>
            <a:ext cx="1370013" cy="510778"/>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dirty="0">
                <a:solidFill>
                  <a:schemeClr val="accent2"/>
                </a:solidFill>
              </a:rPr>
              <a:t>多角的な絞込み検索</a:t>
            </a:r>
          </a:p>
        </p:txBody>
      </p:sp>
      <p:cxnSp>
        <p:nvCxnSpPr>
          <p:cNvPr id="50183" name="AutoShape 6"/>
          <p:cNvCxnSpPr>
            <a:cxnSpLocks noChangeShapeType="1"/>
            <a:stCxn id="1043459" idx="3"/>
            <a:endCxn id="1043461" idx="1"/>
          </p:cNvCxnSpPr>
          <p:nvPr/>
        </p:nvCxnSpPr>
        <p:spPr bwMode="auto">
          <a:xfrm>
            <a:off x="3643306" y="2357430"/>
            <a:ext cx="785818" cy="124618"/>
          </a:xfrm>
          <a:prstGeom prst="straightConnector1">
            <a:avLst/>
          </a:prstGeom>
          <a:noFill/>
          <a:ln w="38100">
            <a:solidFill>
              <a:srgbClr val="6699FF"/>
            </a:solidFill>
            <a:round/>
            <a:headEnd/>
            <a:tailEnd type="triangle" w="med" len="med"/>
          </a:ln>
        </p:spPr>
      </p:cxnSp>
      <p:sp>
        <p:nvSpPr>
          <p:cNvPr id="1043463" name="AutoShape 7"/>
          <p:cNvSpPr>
            <a:spLocks noChangeArrowheads="1"/>
          </p:cNvSpPr>
          <p:nvPr/>
        </p:nvSpPr>
        <p:spPr bwMode="auto">
          <a:xfrm>
            <a:off x="357158" y="3571876"/>
            <a:ext cx="3357586" cy="1143008"/>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400" b="0" dirty="0" smtClean="0"/>
              <a:t>利用者属性・利用環境に応じた情報閲覧</a:t>
            </a:r>
            <a:endParaRPr lang="en-US" altLang="ja-JP" sz="1400" b="0" dirty="0" smtClean="0"/>
          </a:p>
          <a:p>
            <a:pPr>
              <a:defRPr/>
            </a:pPr>
            <a:r>
              <a:rPr lang="ja-JP" altLang="en-US" sz="1400" b="0" dirty="0" smtClean="0">
                <a:solidFill>
                  <a:srgbClr val="0000FF"/>
                </a:solidFill>
              </a:rPr>
              <a:t>・自分に趣味、嗜好、専門分野に</a:t>
            </a:r>
            <a:endParaRPr lang="en-US" altLang="ja-JP" sz="1400" b="0" dirty="0" smtClean="0">
              <a:solidFill>
                <a:srgbClr val="0000FF"/>
              </a:solidFill>
            </a:endParaRPr>
          </a:p>
          <a:p>
            <a:pPr>
              <a:defRPr/>
            </a:pPr>
            <a:r>
              <a:rPr lang="ja-JP" altLang="en-US" sz="1400" dirty="0" smtClean="0">
                <a:solidFill>
                  <a:srgbClr val="0000FF"/>
                </a:solidFill>
              </a:rPr>
              <a:t>合ったものだけに絞り込みたい</a:t>
            </a:r>
            <a:endParaRPr lang="en-US" altLang="ja-JP" sz="1400" dirty="0" smtClean="0">
              <a:solidFill>
                <a:srgbClr val="0000FF"/>
              </a:solidFill>
            </a:endParaRPr>
          </a:p>
          <a:p>
            <a:pPr>
              <a:defRPr/>
            </a:pPr>
            <a:r>
              <a:rPr lang="ja-JP" altLang="en-US" sz="1400" b="0" dirty="0" smtClean="0">
                <a:solidFill>
                  <a:srgbClr val="0000FF"/>
                </a:solidFill>
              </a:rPr>
              <a:t>・自分がいる環境で閲覧可能な</a:t>
            </a:r>
            <a:endParaRPr lang="en-US" altLang="ja-JP" sz="1400" b="0" dirty="0" smtClean="0">
              <a:solidFill>
                <a:srgbClr val="0000FF"/>
              </a:solidFill>
            </a:endParaRPr>
          </a:p>
          <a:p>
            <a:pPr>
              <a:defRPr/>
            </a:pPr>
            <a:r>
              <a:rPr lang="ja-JP" altLang="en-US" sz="1400" dirty="0" smtClean="0">
                <a:solidFill>
                  <a:srgbClr val="0000FF"/>
                </a:solidFill>
              </a:rPr>
              <a:t>ものだけに絞り込みたい</a:t>
            </a:r>
            <a:endParaRPr lang="ja-JP" altLang="en-US" sz="1400" b="0" dirty="0">
              <a:solidFill>
                <a:srgbClr val="0000FF"/>
              </a:solidFill>
            </a:endParaRPr>
          </a:p>
        </p:txBody>
      </p:sp>
      <p:sp>
        <p:nvSpPr>
          <p:cNvPr id="1043464" name="AutoShape 8"/>
          <p:cNvSpPr>
            <a:spLocks noChangeArrowheads="1"/>
          </p:cNvSpPr>
          <p:nvPr/>
        </p:nvSpPr>
        <p:spPr bwMode="auto">
          <a:xfrm>
            <a:off x="5286380" y="4572008"/>
            <a:ext cx="1531937" cy="736600"/>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a:solidFill>
                  <a:schemeClr val="accent2"/>
                </a:solidFill>
              </a:rPr>
              <a:t>知識レベル・専門領域・趣味嗜好に応じた閲覧機能</a:t>
            </a:r>
          </a:p>
        </p:txBody>
      </p:sp>
      <p:cxnSp>
        <p:nvCxnSpPr>
          <p:cNvPr id="50186" name="AutoShape 9"/>
          <p:cNvCxnSpPr>
            <a:cxnSpLocks noChangeShapeType="1"/>
            <a:stCxn id="1043459" idx="2"/>
            <a:endCxn id="1043463" idx="0"/>
          </p:cNvCxnSpPr>
          <p:nvPr/>
        </p:nvCxnSpPr>
        <p:spPr bwMode="auto">
          <a:xfrm rot="16200000" flipH="1">
            <a:off x="1724012" y="3259937"/>
            <a:ext cx="571504" cy="52373"/>
          </a:xfrm>
          <a:prstGeom prst="straightConnector1">
            <a:avLst/>
          </a:prstGeom>
          <a:noFill/>
          <a:ln w="38100">
            <a:solidFill>
              <a:srgbClr val="6699FF"/>
            </a:solidFill>
            <a:round/>
            <a:headEnd/>
            <a:tailEnd type="triangle" w="med" len="med"/>
          </a:ln>
        </p:spPr>
      </p:cxnSp>
      <p:cxnSp>
        <p:nvCxnSpPr>
          <p:cNvPr id="50187" name="AutoShape 10"/>
          <p:cNvCxnSpPr>
            <a:cxnSpLocks noChangeShapeType="1"/>
            <a:stCxn id="1043463" idx="3"/>
            <a:endCxn id="1043464" idx="1"/>
          </p:cNvCxnSpPr>
          <p:nvPr/>
        </p:nvCxnSpPr>
        <p:spPr bwMode="auto">
          <a:xfrm>
            <a:off x="3714744" y="4143380"/>
            <a:ext cx="1571636" cy="796928"/>
          </a:xfrm>
          <a:prstGeom prst="straightConnector1">
            <a:avLst/>
          </a:prstGeom>
          <a:noFill/>
          <a:ln w="38100">
            <a:solidFill>
              <a:srgbClr val="6699FF"/>
            </a:solidFill>
            <a:round/>
            <a:headEnd/>
            <a:tailEnd type="triangle" w="med" len="med"/>
          </a:ln>
        </p:spPr>
      </p:cxnSp>
      <p:sp>
        <p:nvSpPr>
          <p:cNvPr id="1043467" name="AutoShape 11"/>
          <p:cNvSpPr>
            <a:spLocks noChangeArrowheads="1"/>
          </p:cNvSpPr>
          <p:nvPr/>
        </p:nvSpPr>
        <p:spPr bwMode="auto">
          <a:xfrm>
            <a:off x="5286380" y="5441368"/>
            <a:ext cx="1512887" cy="510778"/>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a:solidFill>
                  <a:schemeClr val="accent2"/>
                </a:solidFill>
              </a:rPr>
              <a:t>利用機器に応じた閲覧機能</a:t>
            </a:r>
          </a:p>
        </p:txBody>
      </p:sp>
      <p:sp>
        <p:nvSpPr>
          <p:cNvPr id="1043468" name="AutoShape 12"/>
          <p:cNvSpPr>
            <a:spLocks noChangeArrowheads="1"/>
          </p:cNvSpPr>
          <p:nvPr/>
        </p:nvSpPr>
        <p:spPr bwMode="auto">
          <a:xfrm>
            <a:off x="4357686" y="1357298"/>
            <a:ext cx="1531938" cy="736600"/>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dirty="0">
                <a:solidFill>
                  <a:schemeClr val="accent2"/>
                </a:solidFill>
              </a:rPr>
              <a:t>膨大な情報から的確な情報を選択する機能</a:t>
            </a:r>
          </a:p>
        </p:txBody>
      </p:sp>
      <p:sp>
        <p:nvSpPr>
          <p:cNvPr id="1043472" name="AutoShape 16"/>
          <p:cNvSpPr>
            <a:spLocks noChangeArrowheads="1"/>
          </p:cNvSpPr>
          <p:nvPr/>
        </p:nvSpPr>
        <p:spPr bwMode="auto">
          <a:xfrm>
            <a:off x="6157911" y="1716073"/>
            <a:ext cx="1657350" cy="715089"/>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dirty="0">
                <a:solidFill>
                  <a:schemeClr val="accent2"/>
                </a:solidFill>
              </a:rPr>
              <a:t>意味的関連を考慮した多様な</a:t>
            </a:r>
            <a:r>
              <a:rPr lang="ja-JP" altLang="en-US" sz="1200" dirty="0" smtClean="0">
                <a:solidFill>
                  <a:schemeClr val="accent2"/>
                </a:solidFill>
              </a:rPr>
              <a:t>検索を可能にする</a:t>
            </a:r>
            <a:endParaRPr lang="ja-JP" altLang="en-US" sz="1200" dirty="0">
              <a:solidFill>
                <a:schemeClr val="accent2"/>
              </a:solidFill>
            </a:endParaRPr>
          </a:p>
        </p:txBody>
      </p:sp>
      <p:cxnSp>
        <p:nvCxnSpPr>
          <p:cNvPr id="50194" name="AutoShape 17"/>
          <p:cNvCxnSpPr>
            <a:cxnSpLocks noChangeShapeType="1"/>
            <a:stCxn id="1043468" idx="3"/>
            <a:endCxn id="1043472" idx="1"/>
          </p:cNvCxnSpPr>
          <p:nvPr/>
        </p:nvCxnSpPr>
        <p:spPr bwMode="auto">
          <a:xfrm>
            <a:off x="5889624" y="1725598"/>
            <a:ext cx="268287" cy="348020"/>
          </a:xfrm>
          <a:prstGeom prst="straightConnector1">
            <a:avLst/>
          </a:prstGeom>
          <a:noFill/>
          <a:ln w="38100">
            <a:solidFill>
              <a:srgbClr val="6699FF"/>
            </a:solidFill>
            <a:round/>
            <a:headEnd/>
            <a:tailEnd type="triangle" w="med" len="med"/>
          </a:ln>
        </p:spPr>
      </p:cxnSp>
      <p:sp>
        <p:nvSpPr>
          <p:cNvPr id="1043475" name="AutoShape 19"/>
          <p:cNvSpPr>
            <a:spLocks noChangeArrowheads="1"/>
          </p:cNvSpPr>
          <p:nvPr/>
        </p:nvSpPr>
        <p:spPr bwMode="auto">
          <a:xfrm>
            <a:off x="6215074" y="2643182"/>
            <a:ext cx="1643074"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wrap="square" anchor="ctr">
            <a:spAutoFit/>
          </a:bodyPr>
          <a:lstStyle/>
          <a:p>
            <a:pPr>
              <a:defRPr/>
            </a:pPr>
            <a:r>
              <a:rPr lang="ja-JP" altLang="en-US" sz="1200" dirty="0">
                <a:solidFill>
                  <a:schemeClr val="accent2"/>
                </a:solidFill>
              </a:rPr>
              <a:t>言語横断検索機能</a:t>
            </a:r>
          </a:p>
        </p:txBody>
      </p:sp>
      <p:cxnSp>
        <p:nvCxnSpPr>
          <p:cNvPr id="50199" name="AutoShape 22"/>
          <p:cNvCxnSpPr>
            <a:cxnSpLocks noChangeShapeType="1"/>
            <a:stCxn id="1043468" idx="3"/>
            <a:endCxn id="1043475" idx="1"/>
          </p:cNvCxnSpPr>
          <p:nvPr/>
        </p:nvCxnSpPr>
        <p:spPr bwMode="auto">
          <a:xfrm>
            <a:off x="5889624" y="1725598"/>
            <a:ext cx="325450" cy="1070818"/>
          </a:xfrm>
          <a:prstGeom prst="straightConnector1">
            <a:avLst/>
          </a:prstGeom>
          <a:noFill/>
          <a:ln w="38100">
            <a:solidFill>
              <a:srgbClr val="6699FF"/>
            </a:solidFill>
            <a:round/>
            <a:headEnd/>
            <a:tailEnd type="triangle" w="med" len="med"/>
          </a:ln>
        </p:spPr>
      </p:cxnSp>
      <p:cxnSp>
        <p:nvCxnSpPr>
          <p:cNvPr id="50212" name="AutoShape 35"/>
          <p:cNvCxnSpPr>
            <a:cxnSpLocks noChangeShapeType="1"/>
            <a:stCxn id="1043463" idx="3"/>
            <a:endCxn id="1043467" idx="1"/>
          </p:cNvCxnSpPr>
          <p:nvPr/>
        </p:nvCxnSpPr>
        <p:spPr bwMode="auto">
          <a:xfrm>
            <a:off x="3714744" y="4143380"/>
            <a:ext cx="1571636" cy="1553377"/>
          </a:xfrm>
          <a:prstGeom prst="straightConnector1">
            <a:avLst/>
          </a:prstGeom>
          <a:noFill/>
          <a:ln w="38100">
            <a:solidFill>
              <a:srgbClr val="6699FF"/>
            </a:solidFill>
            <a:round/>
            <a:headEnd/>
            <a:tailEnd type="triangle" w="med" len="med"/>
          </a:ln>
        </p:spPr>
      </p:cxnSp>
      <p:sp>
        <p:nvSpPr>
          <p:cNvPr id="1043492" name="AutoShape 36"/>
          <p:cNvSpPr>
            <a:spLocks noChangeArrowheads="1"/>
          </p:cNvSpPr>
          <p:nvPr/>
        </p:nvSpPr>
        <p:spPr bwMode="auto">
          <a:xfrm>
            <a:off x="4214810" y="3298784"/>
            <a:ext cx="1770063"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a:solidFill>
                  <a:schemeClr val="accent2"/>
                </a:solidFill>
              </a:rPr>
              <a:t>レコメンデーション</a:t>
            </a:r>
          </a:p>
        </p:txBody>
      </p:sp>
      <p:cxnSp>
        <p:nvCxnSpPr>
          <p:cNvPr id="50214" name="AutoShape 37"/>
          <p:cNvCxnSpPr>
            <a:cxnSpLocks noChangeShapeType="1"/>
            <a:stCxn id="1043459" idx="3"/>
            <a:endCxn id="1043492" idx="1"/>
          </p:cNvCxnSpPr>
          <p:nvPr/>
        </p:nvCxnSpPr>
        <p:spPr bwMode="auto">
          <a:xfrm>
            <a:off x="3643306" y="2357430"/>
            <a:ext cx="571504" cy="1094588"/>
          </a:xfrm>
          <a:prstGeom prst="straightConnector1">
            <a:avLst/>
          </a:prstGeom>
          <a:noFill/>
          <a:ln w="38100">
            <a:solidFill>
              <a:srgbClr val="6699FF"/>
            </a:solidFill>
            <a:round/>
            <a:headEnd/>
            <a:tailEnd type="triangle" w="med" len="med"/>
          </a:ln>
        </p:spPr>
      </p:cxnSp>
      <p:sp>
        <p:nvSpPr>
          <p:cNvPr id="1043496" name="AutoShape 40"/>
          <p:cNvSpPr>
            <a:spLocks noChangeArrowheads="1"/>
          </p:cNvSpPr>
          <p:nvPr/>
        </p:nvSpPr>
        <p:spPr bwMode="auto">
          <a:xfrm>
            <a:off x="5214942" y="6084866"/>
            <a:ext cx="2233612"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a:solidFill>
                  <a:schemeClr val="accent2"/>
                </a:solidFill>
              </a:rPr>
              <a:t>利用場所に応じた閲覧環境</a:t>
            </a:r>
          </a:p>
        </p:txBody>
      </p:sp>
      <p:cxnSp>
        <p:nvCxnSpPr>
          <p:cNvPr id="50220" name="AutoShape 43"/>
          <p:cNvCxnSpPr>
            <a:cxnSpLocks noChangeShapeType="1"/>
            <a:stCxn id="1043463" idx="3"/>
            <a:endCxn id="1043496" idx="1"/>
          </p:cNvCxnSpPr>
          <p:nvPr/>
        </p:nvCxnSpPr>
        <p:spPr bwMode="auto">
          <a:xfrm>
            <a:off x="3714744" y="4143380"/>
            <a:ext cx="1500198" cy="2094720"/>
          </a:xfrm>
          <a:prstGeom prst="straightConnector1">
            <a:avLst/>
          </a:prstGeom>
          <a:noFill/>
          <a:ln w="38100">
            <a:solidFill>
              <a:srgbClr val="6699FF"/>
            </a:solidFill>
            <a:round/>
            <a:headEnd/>
            <a:tailEnd type="triangle" w="med" len="med"/>
          </a:ln>
        </p:spPr>
      </p:cxnSp>
      <p:sp>
        <p:nvSpPr>
          <p:cNvPr id="41" name="AutoShape 19"/>
          <p:cNvSpPr>
            <a:spLocks noChangeArrowheads="1"/>
          </p:cNvSpPr>
          <p:nvPr/>
        </p:nvSpPr>
        <p:spPr bwMode="auto">
          <a:xfrm>
            <a:off x="6215074" y="3214686"/>
            <a:ext cx="1643074"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wrap="square" anchor="ctr">
            <a:spAutoFit/>
          </a:bodyPr>
          <a:lstStyle/>
          <a:p>
            <a:pPr>
              <a:defRPr/>
            </a:pPr>
            <a:r>
              <a:rPr lang="ja-JP" altLang="en-US" sz="1200" dirty="0" smtClean="0">
                <a:solidFill>
                  <a:schemeClr val="accent2"/>
                </a:solidFill>
              </a:rPr>
              <a:t>・・・・・・</a:t>
            </a:r>
            <a:endParaRPr lang="ja-JP" altLang="en-US" sz="1200" dirty="0">
              <a:solidFill>
                <a:schemeClr val="accent2"/>
              </a:solidFill>
            </a:endParaRPr>
          </a:p>
        </p:txBody>
      </p:sp>
      <p:cxnSp>
        <p:nvCxnSpPr>
          <p:cNvPr id="42" name="AutoShape 22"/>
          <p:cNvCxnSpPr>
            <a:cxnSpLocks noChangeShapeType="1"/>
            <a:stCxn id="1043468" idx="3"/>
            <a:endCxn id="41" idx="1"/>
          </p:cNvCxnSpPr>
          <p:nvPr/>
        </p:nvCxnSpPr>
        <p:spPr bwMode="auto">
          <a:xfrm>
            <a:off x="5889624" y="1725598"/>
            <a:ext cx="325450" cy="1642322"/>
          </a:xfrm>
          <a:prstGeom prst="straightConnector1">
            <a:avLst/>
          </a:prstGeom>
          <a:noFill/>
          <a:ln w="38100">
            <a:solidFill>
              <a:srgbClr val="6699FF"/>
            </a:solidFill>
            <a:round/>
            <a:headEnd/>
            <a:tailEnd type="triangle" w="med" len="med"/>
          </a:ln>
        </p:spPr>
      </p:cxnSp>
      <p:sp>
        <p:nvSpPr>
          <p:cNvPr id="60" name="下矢印 59"/>
          <p:cNvSpPr/>
          <p:nvPr/>
        </p:nvSpPr>
        <p:spPr>
          <a:xfrm>
            <a:off x="1000100" y="4929198"/>
            <a:ext cx="857256"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itchFamily="50" charset="-128"/>
              <a:ea typeface="HG丸ｺﾞｼｯｸM-PRO" pitchFamily="50" charset="-128"/>
            </a:endParaRPr>
          </a:p>
        </p:txBody>
      </p:sp>
      <p:sp>
        <p:nvSpPr>
          <p:cNvPr id="61" name="AutoShape 45"/>
          <p:cNvSpPr>
            <a:spLocks noChangeArrowheads="1"/>
          </p:cNvSpPr>
          <p:nvPr/>
        </p:nvSpPr>
        <p:spPr bwMode="auto">
          <a:xfrm>
            <a:off x="6429388" y="785794"/>
            <a:ext cx="1785950" cy="285752"/>
          </a:xfrm>
          <a:prstGeom prst="wedgeRoundRectCallout">
            <a:avLst>
              <a:gd name="adj1" fmla="val -40936"/>
              <a:gd name="adj2" fmla="val 199203"/>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b="0" dirty="0" smtClean="0">
                <a:solidFill>
                  <a:srgbClr val="0000FF"/>
                </a:solidFill>
              </a:rPr>
              <a:t>研究開発成果が必要</a:t>
            </a:r>
            <a:endParaRPr lang="ja-JP" altLang="en-US" b="0" dirty="0">
              <a:solidFill>
                <a:srgbClr val="0000FF"/>
              </a:solidFill>
            </a:endParaRPr>
          </a:p>
        </p:txBody>
      </p:sp>
      <p:sp>
        <p:nvSpPr>
          <p:cNvPr id="62" name="雲 61"/>
          <p:cNvSpPr/>
          <p:nvPr/>
        </p:nvSpPr>
        <p:spPr>
          <a:xfrm>
            <a:off x="142844" y="5357826"/>
            <a:ext cx="2071702" cy="928694"/>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solidFill>
                  <a:schemeClr val="tx1"/>
                </a:solidFill>
                <a:latin typeface="HG丸ｺﾞｼｯｸM-PRO" pitchFamily="50" charset="-128"/>
                <a:ea typeface="HG丸ｺﾞｼｯｸM-PRO" pitchFamily="50" charset="-128"/>
              </a:rPr>
              <a:t>情報が組織化されている必要がある</a:t>
            </a:r>
            <a:endParaRPr kumimoji="1" lang="ja-JP" altLang="en-US" sz="1400" dirty="0">
              <a:solidFill>
                <a:schemeClr val="tx1"/>
              </a:solidFill>
              <a:latin typeface="HG丸ｺﾞｼｯｸM-PRO" pitchFamily="50" charset="-128"/>
              <a:ea typeface="HG丸ｺﾞｼｯｸM-PRO" pitchFamily="50" charset="-128"/>
            </a:endParaRPr>
          </a:p>
        </p:txBody>
      </p:sp>
      <p:sp>
        <p:nvSpPr>
          <p:cNvPr id="65" name="AutoShape 15"/>
          <p:cNvSpPr>
            <a:spLocks noChangeArrowheads="1"/>
          </p:cNvSpPr>
          <p:nvPr/>
        </p:nvSpPr>
        <p:spPr bwMode="auto">
          <a:xfrm>
            <a:off x="5300409" y="4013164"/>
            <a:ext cx="1584841"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wrap="none" anchor="ctr">
            <a:spAutoFit/>
          </a:bodyPr>
          <a:lstStyle/>
          <a:p>
            <a:pPr>
              <a:defRPr/>
            </a:pPr>
            <a:r>
              <a:rPr lang="ja-JP" altLang="en-US" sz="1200">
                <a:solidFill>
                  <a:schemeClr val="accent2"/>
                </a:solidFill>
              </a:rPr>
              <a:t>パーソナライズ機能</a:t>
            </a:r>
          </a:p>
        </p:txBody>
      </p:sp>
      <p:cxnSp>
        <p:nvCxnSpPr>
          <p:cNvPr id="66" name="AutoShape 10"/>
          <p:cNvCxnSpPr>
            <a:cxnSpLocks noChangeShapeType="1"/>
            <a:stCxn id="1043463" idx="3"/>
            <a:endCxn id="65" idx="1"/>
          </p:cNvCxnSpPr>
          <p:nvPr/>
        </p:nvCxnSpPr>
        <p:spPr bwMode="auto">
          <a:xfrm>
            <a:off x="3714744" y="4143380"/>
            <a:ext cx="1585665" cy="23018"/>
          </a:xfrm>
          <a:prstGeom prst="straightConnector1">
            <a:avLst/>
          </a:prstGeom>
          <a:noFill/>
          <a:ln w="38100">
            <a:solidFill>
              <a:srgbClr val="6699FF"/>
            </a:solidFill>
            <a:round/>
            <a:headEnd/>
            <a:tailEnd type="triangle" w="med" len="med"/>
          </a:ln>
        </p:spPr>
      </p:cxnSp>
      <p:sp>
        <p:nvSpPr>
          <p:cNvPr id="69" name="雲 68"/>
          <p:cNvSpPr/>
          <p:nvPr/>
        </p:nvSpPr>
        <p:spPr>
          <a:xfrm>
            <a:off x="2214546" y="5286388"/>
            <a:ext cx="2428892" cy="1143008"/>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200" dirty="0" smtClean="0">
                <a:solidFill>
                  <a:schemeClr val="tx1"/>
                </a:solidFill>
                <a:latin typeface="HG丸ｺﾞｼｯｸM-PRO" pitchFamily="50" charset="-128"/>
                <a:ea typeface="HG丸ｺﾞｼｯｸM-PRO" pitchFamily="50" charset="-128"/>
              </a:rPr>
              <a:t>多様な利用者ニーズに応えるためには、様々な分野、形態毎に、網羅的にアクセス可能になっている必要がある</a:t>
            </a:r>
            <a:endParaRPr kumimoji="1" lang="ja-JP" altLang="en-US" sz="1200" dirty="0">
              <a:solidFill>
                <a:schemeClr val="tx1"/>
              </a:solidFill>
              <a:latin typeface="HG丸ｺﾞｼｯｸM-PRO" pitchFamily="50" charset="-128"/>
              <a:ea typeface="HG丸ｺﾞｼｯｸM-PRO" pitchFamily="50" charset="-128"/>
            </a:endParaRPr>
          </a:p>
        </p:txBody>
      </p:sp>
      <p:sp>
        <p:nvSpPr>
          <p:cNvPr id="70" name="下矢印 69"/>
          <p:cNvSpPr/>
          <p:nvPr/>
        </p:nvSpPr>
        <p:spPr>
          <a:xfrm>
            <a:off x="2428860" y="4929198"/>
            <a:ext cx="857256"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itchFamily="50" charset="-128"/>
              <a:ea typeface="HG丸ｺﾞｼｯｸM-PRO" pitchFamily="50" charset="-128"/>
            </a:endParaRPr>
          </a:p>
        </p:txBody>
      </p:sp>
      <p:sp>
        <p:nvSpPr>
          <p:cNvPr id="33" name="スライド番号プレースホルダ 32"/>
          <p:cNvSpPr>
            <a:spLocks noGrp="1"/>
          </p:cNvSpPr>
          <p:nvPr>
            <p:ph type="sldNum" sz="quarter" idx="11"/>
          </p:nvPr>
        </p:nvSpPr>
        <p:spPr/>
        <p:txBody>
          <a:bodyPr/>
          <a:lstStyle/>
          <a:p>
            <a:pPr>
              <a:defRPr/>
            </a:pPr>
            <a:fld id="{DFA1AA98-C5D7-43DB-8850-82B4698A43C7}" type="slidenum">
              <a:rPr lang="en-US" altLang="ja-JP" smtClean="0"/>
              <a:pPr>
                <a:defRPr/>
              </a:pPr>
              <a:t>6</a:t>
            </a:fld>
            <a:endParaRPr lang="en-US" altLang="ja-JP"/>
          </a:p>
        </p:txBody>
      </p:sp>
      <p:sp>
        <p:nvSpPr>
          <p:cNvPr id="32" name="下矢印 31"/>
          <p:cNvSpPr/>
          <p:nvPr/>
        </p:nvSpPr>
        <p:spPr>
          <a:xfrm>
            <a:off x="714348" y="6286520"/>
            <a:ext cx="857256"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itchFamily="50" charset="-128"/>
              <a:ea typeface="HG丸ｺﾞｼｯｸM-PRO" pitchFamily="50" charset="-128"/>
            </a:endParaRPr>
          </a:p>
        </p:txBody>
      </p:sp>
      <p:sp>
        <p:nvSpPr>
          <p:cNvPr id="34" name="下矢印 33"/>
          <p:cNvSpPr/>
          <p:nvPr/>
        </p:nvSpPr>
        <p:spPr>
          <a:xfrm>
            <a:off x="2857488" y="6357958"/>
            <a:ext cx="857256"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itchFamily="50" charset="-128"/>
              <a:ea typeface="HG丸ｺﾞｼｯｸM-PRO" pitchFamily="50"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428596" y="214290"/>
            <a:ext cx="7467600" cy="500066"/>
          </a:xfrm>
        </p:spPr>
        <p:txBody>
          <a:bodyPr>
            <a:normAutofit fontScale="90000"/>
          </a:bodyPr>
          <a:lstStyle/>
          <a:p>
            <a:pPr eaLnBrk="1" hangingPunct="1"/>
            <a:r>
              <a:rPr lang="ja-JP" altLang="en-US" sz="4000" dirty="0" smtClean="0">
                <a:latin typeface="HG丸ｺﾞｼｯｸM-PRO" pitchFamily="50" charset="-128"/>
                <a:ea typeface="HG丸ｺﾞｼｯｸM-PRO" pitchFamily="50" charset="-128"/>
              </a:rPr>
              <a:t>情報の組織化</a:t>
            </a:r>
          </a:p>
        </p:txBody>
      </p:sp>
      <p:sp>
        <p:nvSpPr>
          <p:cNvPr id="1041411" name="AutoShape 3"/>
          <p:cNvSpPr>
            <a:spLocks noChangeArrowheads="1"/>
          </p:cNvSpPr>
          <p:nvPr/>
        </p:nvSpPr>
        <p:spPr bwMode="auto">
          <a:xfrm>
            <a:off x="207500" y="2138751"/>
            <a:ext cx="1469302" cy="340519"/>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spAutoFit/>
          </a:bodyPr>
          <a:lstStyle/>
          <a:p>
            <a:pPr>
              <a:defRPr/>
            </a:pPr>
            <a:r>
              <a:rPr lang="ja-JP" altLang="en-US" sz="1400" b="0" dirty="0">
                <a:solidFill>
                  <a:srgbClr val="0000FF"/>
                </a:solidFill>
              </a:rPr>
              <a:t>情報の属性付与</a:t>
            </a:r>
          </a:p>
        </p:txBody>
      </p:sp>
      <p:sp>
        <p:nvSpPr>
          <p:cNvPr id="1041412" name="AutoShape 4"/>
          <p:cNvSpPr>
            <a:spLocks noChangeArrowheads="1"/>
          </p:cNvSpPr>
          <p:nvPr/>
        </p:nvSpPr>
        <p:spPr bwMode="auto">
          <a:xfrm>
            <a:off x="328077" y="3276877"/>
            <a:ext cx="1310700" cy="578882"/>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spAutoFit/>
          </a:bodyPr>
          <a:lstStyle/>
          <a:p>
            <a:pPr>
              <a:defRPr/>
            </a:pPr>
            <a:r>
              <a:rPr lang="ja-JP" altLang="en-US" sz="1400" b="0" dirty="0">
                <a:solidFill>
                  <a:srgbClr val="0000FF"/>
                </a:solidFill>
              </a:rPr>
              <a:t>情報と情報の</a:t>
            </a:r>
          </a:p>
          <a:p>
            <a:pPr>
              <a:defRPr/>
            </a:pPr>
            <a:r>
              <a:rPr lang="ja-JP" altLang="en-US" sz="1400" b="0" dirty="0">
                <a:solidFill>
                  <a:srgbClr val="0000FF"/>
                </a:solidFill>
              </a:rPr>
              <a:t>関連付け</a:t>
            </a:r>
          </a:p>
        </p:txBody>
      </p:sp>
      <p:sp>
        <p:nvSpPr>
          <p:cNvPr id="1041413" name="AutoShape 5"/>
          <p:cNvSpPr>
            <a:spLocks noChangeArrowheads="1"/>
          </p:cNvSpPr>
          <p:nvPr/>
        </p:nvSpPr>
        <p:spPr bwMode="auto">
          <a:xfrm>
            <a:off x="4584293" y="655022"/>
            <a:ext cx="1913751" cy="510778"/>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wrap="none" anchor="ctr">
            <a:spAutoFit/>
          </a:bodyPr>
          <a:lstStyle/>
          <a:p>
            <a:pPr>
              <a:defRPr/>
            </a:pPr>
            <a:r>
              <a:rPr lang="ja-JP" altLang="en-US" sz="1200">
                <a:solidFill>
                  <a:schemeClr val="accent2"/>
                </a:solidFill>
              </a:rPr>
              <a:t>自動組織化</a:t>
            </a:r>
            <a:br>
              <a:rPr lang="ja-JP" altLang="en-US" sz="1200">
                <a:solidFill>
                  <a:schemeClr val="accent2"/>
                </a:solidFill>
              </a:rPr>
            </a:br>
            <a:r>
              <a:rPr lang="ja-JP" altLang="en-US" sz="1200">
                <a:solidFill>
                  <a:schemeClr val="accent2"/>
                </a:solidFill>
              </a:rPr>
              <a:t>（自動メタデータ付与）</a:t>
            </a:r>
          </a:p>
        </p:txBody>
      </p:sp>
      <p:sp>
        <p:nvSpPr>
          <p:cNvPr id="1041414" name="AutoShape 6"/>
          <p:cNvSpPr>
            <a:spLocks noChangeArrowheads="1"/>
          </p:cNvSpPr>
          <p:nvPr/>
        </p:nvSpPr>
        <p:spPr bwMode="auto">
          <a:xfrm>
            <a:off x="2148208" y="2870156"/>
            <a:ext cx="2517100"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wrap="none" anchor="ctr">
            <a:spAutoFit/>
          </a:bodyPr>
          <a:lstStyle/>
          <a:p>
            <a:pPr>
              <a:defRPr/>
            </a:pPr>
            <a:r>
              <a:rPr lang="ja-JP" altLang="en-US" sz="1200">
                <a:solidFill>
                  <a:schemeClr val="accent2"/>
                </a:solidFill>
              </a:rPr>
              <a:t>セマンティックウェブ技術の適用</a:t>
            </a:r>
          </a:p>
        </p:txBody>
      </p:sp>
      <p:sp>
        <p:nvSpPr>
          <p:cNvPr id="1041415" name="AutoShape 7"/>
          <p:cNvSpPr>
            <a:spLocks noChangeArrowheads="1"/>
          </p:cNvSpPr>
          <p:nvPr/>
        </p:nvSpPr>
        <p:spPr bwMode="auto">
          <a:xfrm>
            <a:off x="7169020" y="857232"/>
            <a:ext cx="1667987" cy="578882"/>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spAutoFit/>
          </a:bodyPr>
          <a:lstStyle/>
          <a:p>
            <a:pPr>
              <a:defRPr/>
            </a:pPr>
            <a:r>
              <a:rPr lang="ja-JP" altLang="en-US" sz="1400" b="0" dirty="0" smtClean="0">
                <a:solidFill>
                  <a:srgbClr val="0000FF"/>
                </a:solidFill>
              </a:rPr>
              <a:t>利用者の</a:t>
            </a:r>
            <a:endParaRPr lang="ja-JP" altLang="en-US" sz="1400" b="0" dirty="0">
              <a:solidFill>
                <a:srgbClr val="0000FF"/>
              </a:solidFill>
            </a:endParaRPr>
          </a:p>
          <a:p>
            <a:pPr>
              <a:defRPr/>
            </a:pPr>
            <a:r>
              <a:rPr lang="ja-JP" altLang="en-US" sz="1400" b="0" dirty="0" smtClean="0">
                <a:solidFill>
                  <a:srgbClr val="0000FF"/>
                </a:solidFill>
              </a:rPr>
              <a:t>属性・知識の活用</a:t>
            </a:r>
            <a:endParaRPr lang="ja-JP" altLang="en-US" sz="1400" b="0" dirty="0">
              <a:solidFill>
                <a:srgbClr val="0000FF"/>
              </a:solidFill>
            </a:endParaRPr>
          </a:p>
        </p:txBody>
      </p:sp>
      <p:sp>
        <p:nvSpPr>
          <p:cNvPr id="1041416" name="AutoShape 8"/>
          <p:cNvSpPr>
            <a:spLocks noChangeArrowheads="1"/>
          </p:cNvSpPr>
          <p:nvPr/>
        </p:nvSpPr>
        <p:spPr bwMode="auto">
          <a:xfrm>
            <a:off x="7059074" y="4777075"/>
            <a:ext cx="955199" cy="578882"/>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spAutoFit/>
          </a:bodyPr>
          <a:lstStyle/>
          <a:p>
            <a:pPr>
              <a:defRPr/>
            </a:pPr>
            <a:r>
              <a:rPr lang="ja-JP" altLang="en-US" sz="1400" b="0" dirty="0">
                <a:solidFill>
                  <a:srgbClr val="0000FF"/>
                </a:solidFill>
              </a:rPr>
              <a:t>人と人の</a:t>
            </a:r>
          </a:p>
          <a:p>
            <a:pPr>
              <a:defRPr/>
            </a:pPr>
            <a:r>
              <a:rPr lang="ja-JP" altLang="en-US" sz="1400" b="0" dirty="0">
                <a:solidFill>
                  <a:srgbClr val="0000FF"/>
                </a:solidFill>
              </a:rPr>
              <a:t>関連付け</a:t>
            </a:r>
          </a:p>
        </p:txBody>
      </p:sp>
      <p:sp>
        <p:nvSpPr>
          <p:cNvPr id="1041417" name="AutoShape 9"/>
          <p:cNvSpPr>
            <a:spLocks noChangeArrowheads="1"/>
          </p:cNvSpPr>
          <p:nvPr/>
        </p:nvSpPr>
        <p:spPr bwMode="auto">
          <a:xfrm>
            <a:off x="2939186" y="4777075"/>
            <a:ext cx="1852732" cy="578882"/>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spAutoFit/>
          </a:bodyPr>
          <a:lstStyle/>
          <a:p>
            <a:pPr>
              <a:defRPr/>
            </a:pPr>
            <a:r>
              <a:rPr lang="ja-JP" altLang="en-US" sz="1400" b="0" dirty="0">
                <a:solidFill>
                  <a:srgbClr val="0000FF"/>
                </a:solidFill>
              </a:rPr>
              <a:t>情報と利用した人の</a:t>
            </a:r>
          </a:p>
          <a:p>
            <a:pPr>
              <a:defRPr/>
            </a:pPr>
            <a:r>
              <a:rPr lang="ja-JP" altLang="en-US" sz="1400" b="0" dirty="0">
                <a:solidFill>
                  <a:srgbClr val="0000FF"/>
                </a:solidFill>
              </a:rPr>
              <a:t>関係付け</a:t>
            </a:r>
          </a:p>
        </p:txBody>
      </p:sp>
      <p:cxnSp>
        <p:nvCxnSpPr>
          <p:cNvPr id="47116" name="AutoShape 11"/>
          <p:cNvCxnSpPr>
            <a:cxnSpLocks noChangeShapeType="1"/>
            <a:stCxn id="170" idx="3"/>
            <a:endCxn id="1041416" idx="0"/>
          </p:cNvCxnSpPr>
          <p:nvPr/>
        </p:nvCxnSpPr>
        <p:spPr bwMode="auto">
          <a:xfrm>
            <a:off x="6691316" y="4398770"/>
            <a:ext cx="845358" cy="378305"/>
          </a:xfrm>
          <a:prstGeom prst="straightConnector1">
            <a:avLst/>
          </a:prstGeom>
          <a:noFill/>
          <a:ln w="38100">
            <a:solidFill>
              <a:srgbClr val="6699FF"/>
            </a:solidFill>
            <a:round/>
            <a:headEnd/>
            <a:tailEnd type="triangle" w="med" len="med"/>
          </a:ln>
        </p:spPr>
      </p:cxnSp>
      <p:cxnSp>
        <p:nvCxnSpPr>
          <p:cNvPr id="47117" name="AutoShape 12"/>
          <p:cNvCxnSpPr>
            <a:cxnSpLocks noChangeShapeType="1"/>
            <a:stCxn id="1041411" idx="2"/>
            <a:endCxn id="1041412" idx="0"/>
          </p:cNvCxnSpPr>
          <p:nvPr/>
        </p:nvCxnSpPr>
        <p:spPr bwMode="auto">
          <a:xfrm rot="16200000" flipH="1">
            <a:off x="563986" y="2857435"/>
            <a:ext cx="797607" cy="41276"/>
          </a:xfrm>
          <a:prstGeom prst="straightConnector1">
            <a:avLst/>
          </a:prstGeom>
          <a:noFill/>
          <a:ln w="38100">
            <a:solidFill>
              <a:srgbClr val="6699FF"/>
            </a:solidFill>
            <a:round/>
            <a:headEnd/>
            <a:tailEnd type="triangle" w="med" len="med"/>
          </a:ln>
        </p:spPr>
      </p:cxnSp>
      <p:cxnSp>
        <p:nvCxnSpPr>
          <p:cNvPr id="47118" name="AutoShape 13"/>
          <p:cNvCxnSpPr>
            <a:cxnSpLocks noChangeShapeType="1"/>
            <a:stCxn id="1041412" idx="3"/>
            <a:endCxn id="1041417" idx="1"/>
          </p:cNvCxnSpPr>
          <p:nvPr/>
        </p:nvCxnSpPr>
        <p:spPr bwMode="auto">
          <a:xfrm>
            <a:off x="1638777" y="3566318"/>
            <a:ext cx="1300409" cy="1500198"/>
          </a:xfrm>
          <a:prstGeom prst="straightConnector1">
            <a:avLst/>
          </a:prstGeom>
          <a:noFill/>
          <a:ln w="38100">
            <a:solidFill>
              <a:srgbClr val="6699FF"/>
            </a:solidFill>
            <a:round/>
            <a:headEnd/>
            <a:tailEnd type="triangle" w="med" len="med"/>
          </a:ln>
        </p:spPr>
      </p:cxnSp>
      <p:cxnSp>
        <p:nvCxnSpPr>
          <p:cNvPr id="47119" name="AutoShape 14"/>
          <p:cNvCxnSpPr>
            <a:cxnSpLocks noChangeShapeType="1"/>
            <a:stCxn id="1041416" idx="1"/>
            <a:endCxn id="1041417" idx="3"/>
          </p:cNvCxnSpPr>
          <p:nvPr/>
        </p:nvCxnSpPr>
        <p:spPr bwMode="auto">
          <a:xfrm rot="10800000">
            <a:off x="4791918" y="5066516"/>
            <a:ext cx="2267156" cy="1588"/>
          </a:xfrm>
          <a:prstGeom prst="straightConnector1">
            <a:avLst/>
          </a:prstGeom>
          <a:noFill/>
          <a:ln w="38100">
            <a:solidFill>
              <a:srgbClr val="6699FF"/>
            </a:solidFill>
            <a:round/>
            <a:headEnd/>
            <a:tailEnd type="triangle" w="med" len="med"/>
          </a:ln>
        </p:spPr>
      </p:cxnSp>
      <p:cxnSp>
        <p:nvCxnSpPr>
          <p:cNvPr id="47121" name="AutoShape 16"/>
          <p:cNvCxnSpPr>
            <a:cxnSpLocks noChangeShapeType="1"/>
            <a:stCxn id="1041430" idx="3"/>
            <a:endCxn id="1041413" idx="1"/>
          </p:cNvCxnSpPr>
          <p:nvPr/>
        </p:nvCxnSpPr>
        <p:spPr bwMode="auto">
          <a:xfrm flipV="1">
            <a:off x="4181578" y="910411"/>
            <a:ext cx="402715" cy="671559"/>
          </a:xfrm>
          <a:prstGeom prst="straightConnector1">
            <a:avLst/>
          </a:prstGeom>
          <a:noFill/>
          <a:ln w="38100">
            <a:solidFill>
              <a:srgbClr val="6699FF"/>
            </a:solidFill>
            <a:round/>
            <a:headEnd/>
            <a:tailEnd type="triangle" w="med" len="med"/>
          </a:ln>
        </p:spPr>
      </p:cxnSp>
      <p:cxnSp>
        <p:nvCxnSpPr>
          <p:cNvPr id="47122" name="AutoShape 17"/>
          <p:cNvCxnSpPr>
            <a:cxnSpLocks noChangeShapeType="1"/>
            <a:stCxn id="1041412" idx="3"/>
            <a:endCxn id="1041414" idx="1"/>
          </p:cNvCxnSpPr>
          <p:nvPr/>
        </p:nvCxnSpPr>
        <p:spPr bwMode="auto">
          <a:xfrm flipV="1">
            <a:off x="1638777" y="3023390"/>
            <a:ext cx="509431" cy="542928"/>
          </a:xfrm>
          <a:prstGeom prst="straightConnector1">
            <a:avLst/>
          </a:prstGeom>
          <a:noFill/>
          <a:ln w="38100">
            <a:solidFill>
              <a:srgbClr val="6699FF"/>
            </a:solidFill>
            <a:round/>
            <a:headEnd/>
            <a:tailEnd type="triangle" w="med" len="med"/>
          </a:ln>
        </p:spPr>
      </p:cxnSp>
      <p:sp>
        <p:nvSpPr>
          <p:cNvPr id="1041426" name="AutoShape 18"/>
          <p:cNvSpPr>
            <a:spLocks noChangeArrowheads="1"/>
          </p:cNvSpPr>
          <p:nvPr/>
        </p:nvSpPr>
        <p:spPr bwMode="auto">
          <a:xfrm>
            <a:off x="2500298" y="2214554"/>
            <a:ext cx="2034786"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wrap="none" anchor="ctr">
            <a:spAutoFit/>
          </a:bodyPr>
          <a:lstStyle/>
          <a:p>
            <a:pPr>
              <a:defRPr/>
            </a:pPr>
            <a:r>
              <a:rPr lang="en-US" altLang="ja-JP" sz="1200" dirty="0" smtClean="0">
                <a:solidFill>
                  <a:schemeClr val="accent2"/>
                </a:solidFill>
              </a:rPr>
              <a:t>FRBR</a:t>
            </a:r>
            <a:r>
              <a:rPr lang="ja-JP" altLang="en-US" sz="1200" dirty="0" smtClean="0">
                <a:solidFill>
                  <a:schemeClr val="accent2"/>
                </a:solidFill>
              </a:rPr>
              <a:t>的な概念</a:t>
            </a:r>
            <a:r>
              <a:rPr lang="ja-JP" altLang="en-US" sz="1200" dirty="0">
                <a:solidFill>
                  <a:schemeClr val="accent2"/>
                </a:solidFill>
              </a:rPr>
              <a:t>での組織化</a:t>
            </a:r>
          </a:p>
        </p:txBody>
      </p:sp>
      <p:cxnSp>
        <p:nvCxnSpPr>
          <p:cNvPr id="47124" name="AutoShape 19"/>
          <p:cNvCxnSpPr>
            <a:cxnSpLocks noChangeShapeType="1"/>
            <a:stCxn id="1041430" idx="2"/>
            <a:endCxn id="1041426" idx="0"/>
          </p:cNvCxnSpPr>
          <p:nvPr/>
        </p:nvCxnSpPr>
        <p:spPr bwMode="auto">
          <a:xfrm rot="16200000" flipH="1">
            <a:off x="3136061" y="1832923"/>
            <a:ext cx="479351" cy="283910"/>
          </a:xfrm>
          <a:prstGeom prst="straightConnector1">
            <a:avLst/>
          </a:prstGeom>
          <a:noFill/>
          <a:ln w="38100">
            <a:solidFill>
              <a:srgbClr val="6699FF"/>
            </a:solidFill>
            <a:round/>
            <a:headEnd/>
            <a:tailEnd type="triangle" w="med" len="med"/>
          </a:ln>
        </p:spPr>
      </p:cxnSp>
      <p:sp>
        <p:nvSpPr>
          <p:cNvPr id="1041428" name="AutoShape 20"/>
          <p:cNvSpPr>
            <a:spLocks noChangeArrowheads="1"/>
          </p:cNvSpPr>
          <p:nvPr/>
        </p:nvSpPr>
        <p:spPr bwMode="auto">
          <a:xfrm>
            <a:off x="8001436" y="2084338"/>
            <a:ext cx="1129427"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wrap="none" anchor="ctr">
            <a:spAutoFit/>
          </a:bodyPr>
          <a:lstStyle/>
          <a:p>
            <a:pPr>
              <a:defRPr/>
            </a:pPr>
            <a:r>
              <a:rPr lang="ja-JP" altLang="en-US" sz="1200">
                <a:solidFill>
                  <a:schemeClr val="accent2"/>
                </a:solidFill>
              </a:rPr>
              <a:t>個人情報保護</a:t>
            </a:r>
          </a:p>
        </p:txBody>
      </p:sp>
      <p:cxnSp>
        <p:nvCxnSpPr>
          <p:cNvPr id="47126" name="AutoShape 21"/>
          <p:cNvCxnSpPr>
            <a:cxnSpLocks noChangeShapeType="1"/>
            <a:stCxn id="1041415" idx="2"/>
            <a:endCxn id="1041428" idx="0"/>
          </p:cNvCxnSpPr>
          <p:nvPr/>
        </p:nvCxnSpPr>
        <p:spPr bwMode="auto">
          <a:xfrm rot="16200000" flipH="1">
            <a:off x="7960470" y="1478658"/>
            <a:ext cx="648224" cy="563136"/>
          </a:xfrm>
          <a:prstGeom prst="straightConnector1">
            <a:avLst/>
          </a:prstGeom>
          <a:noFill/>
          <a:ln w="38100">
            <a:solidFill>
              <a:srgbClr val="6699FF"/>
            </a:solidFill>
            <a:round/>
            <a:headEnd/>
            <a:tailEnd type="triangle" w="med" len="med"/>
          </a:ln>
        </p:spPr>
      </p:cxnSp>
      <p:sp>
        <p:nvSpPr>
          <p:cNvPr id="1041430" name="AutoShape 22"/>
          <p:cNvSpPr>
            <a:spLocks noChangeArrowheads="1"/>
          </p:cNvSpPr>
          <p:nvPr/>
        </p:nvSpPr>
        <p:spPr bwMode="auto">
          <a:xfrm>
            <a:off x="2285984" y="1428736"/>
            <a:ext cx="1895594"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wrap="none" anchor="ctr">
            <a:spAutoFit/>
          </a:bodyPr>
          <a:lstStyle/>
          <a:p>
            <a:pPr>
              <a:defRPr/>
            </a:pPr>
            <a:r>
              <a:rPr lang="ja-JP" altLang="en-US" sz="1200" dirty="0">
                <a:solidFill>
                  <a:schemeClr val="accent2"/>
                </a:solidFill>
              </a:rPr>
              <a:t>組織化を容易に</a:t>
            </a:r>
            <a:r>
              <a:rPr lang="ja-JP" altLang="en-US" sz="1200" dirty="0" smtClean="0">
                <a:solidFill>
                  <a:schemeClr val="accent2"/>
                </a:solidFill>
              </a:rPr>
              <a:t>する機能</a:t>
            </a:r>
            <a:endParaRPr lang="ja-JP" altLang="en-US" sz="1200" dirty="0">
              <a:solidFill>
                <a:schemeClr val="accent2"/>
              </a:solidFill>
            </a:endParaRPr>
          </a:p>
        </p:txBody>
      </p:sp>
      <p:cxnSp>
        <p:nvCxnSpPr>
          <p:cNvPr id="47128" name="AutoShape 23"/>
          <p:cNvCxnSpPr>
            <a:cxnSpLocks noChangeShapeType="1"/>
            <a:stCxn id="1041411" idx="3"/>
            <a:endCxn id="1041430" idx="1"/>
          </p:cNvCxnSpPr>
          <p:nvPr/>
        </p:nvCxnSpPr>
        <p:spPr bwMode="auto">
          <a:xfrm flipV="1">
            <a:off x="1676802" y="1581970"/>
            <a:ext cx="609182" cy="727041"/>
          </a:xfrm>
          <a:prstGeom prst="straightConnector1">
            <a:avLst/>
          </a:prstGeom>
          <a:noFill/>
          <a:ln w="38100">
            <a:solidFill>
              <a:srgbClr val="6699FF"/>
            </a:solidFill>
            <a:round/>
            <a:headEnd/>
            <a:tailEnd type="triangle" w="med" len="med"/>
          </a:ln>
        </p:spPr>
      </p:cxnSp>
      <p:sp>
        <p:nvSpPr>
          <p:cNvPr id="1041432" name="AutoShape 24"/>
          <p:cNvSpPr>
            <a:spLocks noChangeArrowheads="1"/>
          </p:cNvSpPr>
          <p:nvPr/>
        </p:nvSpPr>
        <p:spPr bwMode="auto">
          <a:xfrm>
            <a:off x="5011681" y="2084338"/>
            <a:ext cx="1895594"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wrap="none" anchor="ctr">
            <a:spAutoFit/>
          </a:bodyPr>
          <a:lstStyle/>
          <a:p>
            <a:pPr>
              <a:defRPr/>
            </a:pPr>
            <a:r>
              <a:rPr lang="ja-JP" altLang="en-US" sz="1200">
                <a:solidFill>
                  <a:schemeClr val="accent2"/>
                </a:solidFill>
              </a:rPr>
              <a:t>利用履歴を管理する機能</a:t>
            </a:r>
          </a:p>
        </p:txBody>
      </p:sp>
      <p:sp>
        <p:nvSpPr>
          <p:cNvPr id="1041433" name="AutoShape 25"/>
          <p:cNvSpPr>
            <a:spLocks noChangeArrowheads="1"/>
          </p:cNvSpPr>
          <p:nvPr/>
        </p:nvSpPr>
        <p:spPr bwMode="auto">
          <a:xfrm>
            <a:off x="4724440" y="1441396"/>
            <a:ext cx="2050971"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wrap="none" anchor="ctr">
            <a:spAutoFit/>
          </a:bodyPr>
          <a:lstStyle/>
          <a:p>
            <a:pPr>
              <a:defRPr/>
            </a:pPr>
            <a:r>
              <a:rPr lang="ja-JP" altLang="en-US" sz="1200">
                <a:solidFill>
                  <a:schemeClr val="accent2"/>
                </a:solidFill>
              </a:rPr>
              <a:t>利用者属性を管理する機能</a:t>
            </a:r>
          </a:p>
        </p:txBody>
      </p:sp>
      <p:cxnSp>
        <p:nvCxnSpPr>
          <p:cNvPr id="47131" name="AutoShape 26"/>
          <p:cNvCxnSpPr>
            <a:cxnSpLocks noChangeShapeType="1"/>
            <a:stCxn id="1041415" idx="1"/>
            <a:endCxn id="1041433" idx="3"/>
          </p:cNvCxnSpPr>
          <p:nvPr/>
        </p:nvCxnSpPr>
        <p:spPr bwMode="auto">
          <a:xfrm rot="10800000" flipV="1">
            <a:off x="6775412" y="1146672"/>
            <a:ext cx="393609" cy="447957"/>
          </a:xfrm>
          <a:prstGeom prst="straightConnector1">
            <a:avLst/>
          </a:prstGeom>
          <a:noFill/>
          <a:ln w="38100">
            <a:solidFill>
              <a:srgbClr val="6699FF"/>
            </a:solidFill>
            <a:round/>
            <a:headEnd/>
            <a:tailEnd type="triangle" w="med" len="med"/>
          </a:ln>
        </p:spPr>
      </p:cxnSp>
      <p:cxnSp>
        <p:nvCxnSpPr>
          <p:cNvPr id="47132" name="AutoShape 27"/>
          <p:cNvCxnSpPr>
            <a:cxnSpLocks noChangeShapeType="1"/>
            <a:stCxn id="1041415" idx="2"/>
            <a:endCxn id="166" idx="3"/>
          </p:cNvCxnSpPr>
          <p:nvPr/>
        </p:nvCxnSpPr>
        <p:spPr bwMode="auto">
          <a:xfrm rot="5400000">
            <a:off x="6886507" y="1528261"/>
            <a:ext cx="1208655" cy="1024360"/>
          </a:xfrm>
          <a:prstGeom prst="straightConnector1">
            <a:avLst/>
          </a:prstGeom>
          <a:noFill/>
          <a:ln w="38100">
            <a:solidFill>
              <a:srgbClr val="6699FF"/>
            </a:solidFill>
            <a:round/>
            <a:headEnd/>
            <a:tailEnd type="triangle" w="med" len="med"/>
          </a:ln>
        </p:spPr>
      </p:cxnSp>
      <p:sp>
        <p:nvSpPr>
          <p:cNvPr id="1041449" name="AutoShape 41"/>
          <p:cNvSpPr>
            <a:spLocks noChangeArrowheads="1"/>
          </p:cNvSpPr>
          <p:nvPr/>
        </p:nvSpPr>
        <p:spPr bwMode="auto">
          <a:xfrm>
            <a:off x="2504741" y="785794"/>
            <a:ext cx="1443158"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wrap="none" anchor="ctr">
            <a:spAutoFit/>
          </a:bodyPr>
          <a:lstStyle/>
          <a:p>
            <a:pPr>
              <a:defRPr/>
            </a:pPr>
            <a:r>
              <a:rPr lang="ja-JP" altLang="en-US" sz="1200" dirty="0" smtClean="0">
                <a:solidFill>
                  <a:schemeClr val="accent2"/>
                </a:solidFill>
              </a:rPr>
              <a:t>データマイニング</a:t>
            </a:r>
            <a:endParaRPr lang="ja-JP" altLang="en-US" sz="1200" dirty="0">
              <a:solidFill>
                <a:schemeClr val="accent2"/>
              </a:solidFill>
            </a:endParaRPr>
          </a:p>
        </p:txBody>
      </p:sp>
      <p:cxnSp>
        <p:nvCxnSpPr>
          <p:cNvPr id="47147" name="AutoShape 42"/>
          <p:cNvCxnSpPr>
            <a:cxnSpLocks noChangeShapeType="1"/>
            <a:stCxn id="1041411" idx="3"/>
            <a:endCxn id="1041449" idx="1"/>
          </p:cNvCxnSpPr>
          <p:nvPr/>
        </p:nvCxnSpPr>
        <p:spPr bwMode="auto">
          <a:xfrm flipV="1">
            <a:off x="1676802" y="939028"/>
            <a:ext cx="827939" cy="1369983"/>
          </a:xfrm>
          <a:prstGeom prst="straightConnector1">
            <a:avLst/>
          </a:prstGeom>
          <a:noFill/>
          <a:ln w="38100">
            <a:solidFill>
              <a:srgbClr val="6699FF"/>
            </a:solidFill>
            <a:round/>
            <a:headEnd/>
            <a:tailEnd type="triangle" w="med" len="med"/>
          </a:ln>
        </p:spPr>
      </p:cxnSp>
      <p:cxnSp>
        <p:nvCxnSpPr>
          <p:cNvPr id="47153" name="AutoShape 48"/>
          <p:cNvCxnSpPr>
            <a:cxnSpLocks noChangeShapeType="1"/>
            <a:stCxn id="1041449" idx="3"/>
            <a:endCxn id="1041413" idx="1"/>
          </p:cNvCxnSpPr>
          <p:nvPr/>
        </p:nvCxnSpPr>
        <p:spPr bwMode="auto">
          <a:xfrm flipV="1">
            <a:off x="3947899" y="910411"/>
            <a:ext cx="636394" cy="28617"/>
          </a:xfrm>
          <a:prstGeom prst="straightConnector1">
            <a:avLst/>
          </a:prstGeom>
          <a:noFill/>
          <a:ln w="38100">
            <a:solidFill>
              <a:srgbClr val="6699FF"/>
            </a:solidFill>
            <a:round/>
            <a:headEnd/>
            <a:tailEnd type="triangle" w="med" len="med"/>
          </a:ln>
        </p:spPr>
      </p:cxnSp>
      <p:sp>
        <p:nvSpPr>
          <p:cNvPr id="139" name="下矢印 138"/>
          <p:cNvSpPr/>
          <p:nvPr/>
        </p:nvSpPr>
        <p:spPr>
          <a:xfrm>
            <a:off x="3428992" y="5357826"/>
            <a:ext cx="857256"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itchFamily="50" charset="-128"/>
              <a:ea typeface="HG丸ｺﾞｼｯｸM-PRO" pitchFamily="50" charset="-128"/>
            </a:endParaRPr>
          </a:p>
        </p:txBody>
      </p:sp>
      <p:sp>
        <p:nvSpPr>
          <p:cNvPr id="140" name="雲 139"/>
          <p:cNvSpPr/>
          <p:nvPr/>
        </p:nvSpPr>
        <p:spPr>
          <a:xfrm>
            <a:off x="2571736" y="5715016"/>
            <a:ext cx="2714644" cy="928694"/>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z="1600" dirty="0" smtClean="0">
                <a:solidFill>
                  <a:schemeClr val="tx1"/>
                </a:solidFill>
                <a:latin typeface="HG丸ｺﾞｼｯｸM-PRO" pitchFamily="50" charset="-128"/>
                <a:ea typeface="HG丸ｺﾞｼｯｸM-PRO" pitchFamily="50" charset="-128"/>
              </a:rPr>
              <a:t>これにより、ある程度、組織化が可能</a:t>
            </a:r>
            <a:endParaRPr kumimoji="1" lang="ja-JP" altLang="en-US" sz="1600" dirty="0">
              <a:solidFill>
                <a:schemeClr val="tx1"/>
              </a:solidFill>
              <a:latin typeface="HG丸ｺﾞｼｯｸM-PRO" pitchFamily="50" charset="-128"/>
              <a:ea typeface="HG丸ｺﾞｼｯｸM-PRO" pitchFamily="50" charset="-128"/>
            </a:endParaRPr>
          </a:p>
        </p:txBody>
      </p:sp>
      <p:sp>
        <p:nvSpPr>
          <p:cNvPr id="141" name="雲 140"/>
          <p:cNvSpPr/>
          <p:nvPr/>
        </p:nvSpPr>
        <p:spPr>
          <a:xfrm>
            <a:off x="0" y="642918"/>
            <a:ext cx="2071702" cy="928694"/>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solidFill>
                  <a:schemeClr val="tx1"/>
                </a:solidFill>
                <a:latin typeface="HG丸ｺﾞｼｯｸM-PRO" pitchFamily="50" charset="-128"/>
                <a:ea typeface="HG丸ｺﾞｼｯｸM-PRO" pitchFamily="50" charset="-128"/>
              </a:rPr>
              <a:t>情報が組織化されている必要がある</a:t>
            </a:r>
            <a:endParaRPr kumimoji="1" lang="ja-JP" altLang="en-US" sz="1400" dirty="0">
              <a:solidFill>
                <a:schemeClr val="tx1"/>
              </a:solidFill>
              <a:latin typeface="HG丸ｺﾞｼｯｸM-PRO" pitchFamily="50" charset="-128"/>
              <a:ea typeface="HG丸ｺﾞｼｯｸM-PRO" pitchFamily="50" charset="-128"/>
            </a:endParaRPr>
          </a:p>
        </p:txBody>
      </p:sp>
      <p:sp>
        <p:nvSpPr>
          <p:cNvPr id="166" name="AutoShape 4"/>
          <p:cNvSpPr>
            <a:spLocks noChangeArrowheads="1"/>
          </p:cNvSpPr>
          <p:nvPr/>
        </p:nvSpPr>
        <p:spPr bwMode="auto">
          <a:xfrm>
            <a:off x="5143504" y="2500306"/>
            <a:ext cx="1835150" cy="28892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400" b="0" dirty="0">
                <a:solidFill>
                  <a:srgbClr val="0000FF"/>
                </a:solidFill>
              </a:rPr>
              <a:t>専門家の知識を集約</a:t>
            </a:r>
          </a:p>
        </p:txBody>
      </p:sp>
      <p:sp>
        <p:nvSpPr>
          <p:cNvPr id="167" name="AutoShape 5"/>
          <p:cNvSpPr>
            <a:spLocks noChangeArrowheads="1"/>
          </p:cNvSpPr>
          <p:nvPr/>
        </p:nvSpPr>
        <p:spPr bwMode="auto">
          <a:xfrm>
            <a:off x="5214942" y="3643314"/>
            <a:ext cx="1835150" cy="28892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400" b="0" dirty="0">
                <a:solidFill>
                  <a:srgbClr val="0000FF"/>
                </a:solidFill>
              </a:rPr>
              <a:t>個人の知識を集約</a:t>
            </a:r>
          </a:p>
        </p:txBody>
      </p:sp>
      <p:sp>
        <p:nvSpPr>
          <p:cNvPr id="168" name="AutoShape 8"/>
          <p:cNvSpPr>
            <a:spLocks noChangeArrowheads="1"/>
          </p:cNvSpPr>
          <p:nvPr/>
        </p:nvSpPr>
        <p:spPr bwMode="auto">
          <a:xfrm>
            <a:off x="4857752" y="3012476"/>
            <a:ext cx="1370013" cy="510778"/>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dirty="0">
                <a:solidFill>
                  <a:schemeClr val="accent2"/>
                </a:solidFill>
              </a:rPr>
              <a:t>ナレッジのデータベース化</a:t>
            </a:r>
          </a:p>
        </p:txBody>
      </p:sp>
      <p:cxnSp>
        <p:nvCxnSpPr>
          <p:cNvPr id="169" name="AutoShape 11"/>
          <p:cNvCxnSpPr>
            <a:cxnSpLocks noChangeShapeType="1"/>
            <a:stCxn id="166" idx="2"/>
            <a:endCxn id="168" idx="0"/>
          </p:cNvCxnSpPr>
          <p:nvPr/>
        </p:nvCxnSpPr>
        <p:spPr bwMode="auto">
          <a:xfrm rot="5400000">
            <a:off x="5690297" y="2641693"/>
            <a:ext cx="223245" cy="518320"/>
          </a:xfrm>
          <a:prstGeom prst="straightConnector1">
            <a:avLst/>
          </a:prstGeom>
          <a:noFill/>
          <a:ln w="38100">
            <a:solidFill>
              <a:srgbClr val="6699FF"/>
            </a:solidFill>
            <a:round/>
            <a:headEnd/>
            <a:tailEnd type="triangle" w="med" len="med"/>
          </a:ln>
        </p:spPr>
      </p:cxnSp>
      <p:sp>
        <p:nvSpPr>
          <p:cNvPr id="170" name="AutoShape 30"/>
          <p:cNvSpPr>
            <a:spLocks noChangeArrowheads="1"/>
          </p:cNvSpPr>
          <p:nvPr/>
        </p:nvSpPr>
        <p:spPr bwMode="auto">
          <a:xfrm>
            <a:off x="5000628" y="4041225"/>
            <a:ext cx="1690688" cy="715089"/>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dirty="0">
                <a:solidFill>
                  <a:schemeClr val="accent2"/>
                </a:solidFill>
              </a:rPr>
              <a:t>ソーシャルネットワーク</a:t>
            </a:r>
          </a:p>
          <a:p>
            <a:pPr>
              <a:defRPr/>
            </a:pPr>
            <a:r>
              <a:rPr lang="ja-JP" altLang="en-US" sz="1200" dirty="0">
                <a:solidFill>
                  <a:schemeClr val="accent2"/>
                </a:solidFill>
              </a:rPr>
              <a:t>フォークソノミー</a:t>
            </a:r>
          </a:p>
        </p:txBody>
      </p:sp>
      <p:cxnSp>
        <p:nvCxnSpPr>
          <p:cNvPr id="171" name="AutoShape 31"/>
          <p:cNvCxnSpPr>
            <a:cxnSpLocks noChangeShapeType="1"/>
            <a:stCxn id="167" idx="2"/>
            <a:endCxn id="170" idx="0"/>
          </p:cNvCxnSpPr>
          <p:nvPr/>
        </p:nvCxnSpPr>
        <p:spPr bwMode="auto">
          <a:xfrm rot="5400000">
            <a:off x="5934752" y="3843460"/>
            <a:ext cx="108986" cy="286545"/>
          </a:xfrm>
          <a:prstGeom prst="straightConnector1">
            <a:avLst/>
          </a:prstGeom>
          <a:noFill/>
          <a:ln w="38100">
            <a:solidFill>
              <a:srgbClr val="6699FF"/>
            </a:solidFill>
            <a:round/>
            <a:headEnd/>
            <a:tailEnd type="triangle" w="med" len="med"/>
          </a:ln>
        </p:spPr>
      </p:cxnSp>
      <p:cxnSp>
        <p:nvCxnSpPr>
          <p:cNvPr id="201" name="AutoShape 27"/>
          <p:cNvCxnSpPr>
            <a:cxnSpLocks noChangeShapeType="1"/>
            <a:stCxn id="1041415" idx="1"/>
            <a:endCxn id="1041432" idx="3"/>
          </p:cNvCxnSpPr>
          <p:nvPr/>
        </p:nvCxnSpPr>
        <p:spPr bwMode="auto">
          <a:xfrm rot="10800000" flipV="1">
            <a:off x="6907276" y="1146672"/>
            <a:ext cx="261745" cy="1090899"/>
          </a:xfrm>
          <a:prstGeom prst="straightConnector1">
            <a:avLst/>
          </a:prstGeom>
          <a:noFill/>
          <a:ln w="38100">
            <a:solidFill>
              <a:srgbClr val="6699FF"/>
            </a:solidFill>
            <a:round/>
            <a:headEnd/>
            <a:tailEnd type="triangle" w="med" len="med"/>
          </a:ln>
        </p:spPr>
      </p:cxnSp>
      <p:cxnSp>
        <p:nvCxnSpPr>
          <p:cNvPr id="204" name="AutoShape 27"/>
          <p:cNvCxnSpPr>
            <a:cxnSpLocks noChangeShapeType="1"/>
            <a:stCxn id="1041415" idx="2"/>
            <a:endCxn id="167" idx="3"/>
          </p:cNvCxnSpPr>
          <p:nvPr/>
        </p:nvCxnSpPr>
        <p:spPr bwMode="auto">
          <a:xfrm rot="5400000">
            <a:off x="6350722" y="2135484"/>
            <a:ext cx="2351663" cy="952922"/>
          </a:xfrm>
          <a:prstGeom prst="straightConnector1">
            <a:avLst/>
          </a:prstGeom>
          <a:noFill/>
          <a:ln w="38100">
            <a:solidFill>
              <a:srgbClr val="6699FF"/>
            </a:solidFill>
            <a:round/>
            <a:headEnd/>
            <a:tailEnd type="triangle" w="med" len="med"/>
          </a:ln>
        </p:spPr>
      </p:cxnSp>
      <p:cxnSp>
        <p:nvCxnSpPr>
          <p:cNvPr id="210" name="AutoShape 27"/>
          <p:cNvCxnSpPr>
            <a:cxnSpLocks noChangeShapeType="1"/>
            <a:stCxn id="1041415" idx="2"/>
            <a:endCxn id="1041416" idx="0"/>
          </p:cNvCxnSpPr>
          <p:nvPr/>
        </p:nvCxnSpPr>
        <p:spPr bwMode="auto">
          <a:xfrm rot="5400000">
            <a:off x="6099364" y="2873424"/>
            <a:ext cx="3340961" cy="466340"/>
          </a:xfrm>
          <a:prstGeom prst="straightConnector1">
            <a:avLst/>
          </a:prstGeom>
          <a:noFill/>
          <a:ln w="38100">
            <a:solidFill>
              <a:srgbClr val="6699FF"/>
            </a:solidFill>
            <a:round/>
            <a:headEnd/>
            <a:tailEnd type="triangle" w="med" len="med"/>
          </a:ln>
        </p:spPr>
      </p:cxnSp>
      <p:sp>
        <p:nvSpPr>
          <p:cNvPr id="216" name="下矢印 215"/>
          <p:cNvSpPr/>
          <p:nvPr/>
        </p:nvSpPr>
        <p:spPr>
          <a:xfrm>
            <a:off x="571472" y="1714488"/>
            <a:ext cx="857256"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itchFamily="50" charset="-128"/>
              <a:ea typeface="HG丸ｺﾞｼｯｸM-PRO" pitchFamily="50" charset="-128"/>
            </a:endParaRPr>
          </a:p>
        </p:txBody>
      </p:sp>
      <p:sp>
        <p:nvSpPr>
          <p:cNvPr id="44" name="スライド番号プレースホルダ 43"/>
          <p:cNvSpPr>
            <a:spLocks noGrp="1"/>
          </p:cNvSpPr>
          <p:nvPr>
            <p:ph type="sldNum" sz="quarter" idx="11"/>
          </p:nvPr>
        </p:nvSpPr>
        <p:spPr/>
        <p:txBody>
          <a:bodyPr/>
          <a:lstStyle/>
          <a:p>
            <a:pPr>
              <a:defRPr/>
            </a:pPr>
            <a:fld id="{DFA1AA98-C5D7-43DB-8850-82B4698A43C7}" type="slidenum">
              <a:rPr lang="en-US" altLang="ja-JP" smtClean="0"/>
              <a:pPr>
                <a:defRPr/>
              </a:pPr>
              <a:t>7</a:t>
            </a:fld>
            <a:endParaRPr lang="en-US" altLang="ja-JP"/>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500034" y="214290"/>
            <a:ext cx="8229600" cy="774700"/>
          </a:xfrm>
        </p:spPr>
        <p:txBody>
          <a:bodyPr>
            <a:normAutofit fontScale="90000"/>
          </a:bodyPr>
          <a:lstStyle/>
          <a:p>
            <a:pPr eaLnBrk="1" hangingPunct="1"/>
            <a:r>
              <a:rPr lang="ja-JP" altLang="en-US" sz="4000" dirty="0" smtClean="0">
                <a:latin typeface="HG丸ｺﾞｼｯｸM-PRO" pitchFamily="50" charset="-128"/>
                <a:ea typeface="HG丸ｺﾞｼｯｸM-PRO" pitchFamily="50" charset="-128"/>
              </a:rPr>
              <a:t>情報の「見える化」、集合知化、保存</a:t>
            </a:r>
          </a:p>
        </p:txBody>
      </p:sp>
      <p:sp>
        <p:nvSpPr>
          <p:cNvPr id="1035267" name="AutoShape 3"/>
          <p:cNvSpPr>
            <a:spLocks noChangeArrowheads="1"/>
          </p:cNvSpPr>
          <p:nvPr/>
        </p:nvSpPr>
        <p:spPr bwMode="auto">
          <a:xfrm>
            <a:off x="428596" y="2786058"/>
            <a:ext cx="1584325" cy="50482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400" b="0" dirty="0">
                <a:solidFill>
                  <a:srgbClr val="0000FF"/>
                </a:solidFill>
              </a:rPr>
              <a:t>情報の「見える化」</a:t>
            </a:r>
          </a:p>
          <a:p>
            <a:pPr>
              <a:defRPr/>
            </a:pPr>
            <a:r>
              <a:rPr lang="ja-JP" altLang="en-US" sz="1400" b="0" dirty="0">
                <a:solidFill>
                  <a:srgbClr val="0000FF"/>
                </a:solidFill>
              </a:rPr>
              <a:t>（可視化）</a:t>
            </a:r>
          </a:p>
        </p:txBody>
      </p:sp>
      <p:sp>
        <p:nvSpPr>
          <p:cNvPr id="1035268" name="AutoShape 4"/>
          <p:cNvSpPr>
            <a:spLocks noChangeArrowheads="1"/>
          </p:cNvSpPr>
          <p:nvPr/>
        </p:nvSpPr>
        <p:spPr bwMode="auto">
          <a:xfrm>
            <a:off x="5143504" y="3798850"/>
            <a:ext cx="1349375"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en-US" altLang="ja-JP" sz="1200" dirty="0">
                <a:solidFill>
                  <a:schemeClr val="accent2"/>
                </a:solidFill>
              </a:rPr>
              <a:t>API</a:t>
            </a:r>
            <a:r>
              <a:rPr lang="ja-JP" altLang="en-US" sz="1200" dirty="0">
                <a:solidFill>
                  <a:schemeClr val="accent2"/>
                </a:solidFill>
              </a:rPr>
              <a:t>の実装</a:t>
            </a:r>
          </a:p>
        </p:txBody>
      </p:sp>
      <p:cxnSp>
        <p:nvCxnSpPr>
          <p:cNvPr id="44038" name="AutoShape 5"/>
          <p:cNvCxnSpPr>
            <a:cxnSpLocks noChangeShapeType="1"/>
            <a:stCxn id="116" idx="3"/>
            <a:endCxn id="1035268" idx="1"/>
          </p:cNvCxnSpPr>
          <p:nvPr/>
        </p:nvCxnSpPr>
        <p:spPr bwMode="auto">
          <a:xfrm>
            <a:off x="2278037" y="3725110"/>
            <a:ext cx="2865467" cy="226974"/>
          </a:xfrm>
          <a:prstGeom prst="straightConnector1">
            <a:avLst/>
          </a:prstGeom>
          <a:noFill/>
          <a:ln w="38100">
            <a:solidFill>
              <a:srgbClr val="6699FF"/>
            </a:solidFill>
            <a:round/>
            <a:headEnd/>
            <a:tailEnd type="triangle" w="med" len="med"/>
          </a:ln>
        </p:spPr>
      </p:cxnSp>
      <p:sp>
        <p:nvSpPr>
          <p:cNvPr id="1035270" name="AutoShape 6"/>
          <p:cNvSpPr>
            <a:spLocks noChangeArrowheads="1"/>
          </p:cNvSpPr>
          <p:nvPr/>
        </p:nvSpPr>
        <p:spPr bwMode="auto">
          <a:xfrm>
            <a:off x="2643174" y="2584404"/>
            <a:ext cx="1349375"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a:solidFill>
                  <a:schemeClr val="accent2"/>
                </a:solidFill>
              </a:rPr>
              <a:t>デジタル化</a:t>
            </a:r>
          </a:p>
        </p:txBody>
      </p:sp>
      <p:cxnSp>
        <p:nvCxnSpPr>
          <p:cNvPr id="44040" name="AutoShape 7"/>
          <p:cNvCxnSpPr>
            <a:cxnSpLocks noChangeShapeType="1"/>
            <a:stCxn id="1035267" idx="3"/>
            <a:endCxn id="1035270" idx="1"/>
          </p:cNvCxnSpPr>
          <p:nvPr/>
        </p:nvCxnSpPr>
        <p:spPr bwMode="auto">
          <a:xfrm flipV="1">
            <a:off x="2012921" y="2737638"/>
            <a:ext cx="630253" cy="300833"/>
          </a:xfrm>
          <a:prstGeom prst="straightConnector1">
            <a:avLst/>
          </a:prstGeom>
          <a:noFill/>
          <a:ln w="38100">
            <a:solidFill>
              <a:srgbClr val="6699FF"/>
            </a:solidFill>
            <a:round/>
            <a:headEnd/>
            <a:tailEnd type="triangle" w="med" len="med"/>
          </a:ln>
        </p:spPr>
      </p:cxnSp>
      <p:sp>
        <p:nvSpPr>
          <p:cNvPr id="1035281" name="AutoShape 17"/>
          <p:cNvSpPr>
            <a:spLocks noChangeArrowheads="1"/>
          </p:cNvSpPr>
          <p:nvPr/>
        </p:nvSpPr>
        <p:spPr bwMode="auto">
          <a:xfrm>
            <a:off x="3571868" y="3227346"/>
            <a:ext cx="1349375"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a:solidFill>
                  <a:schemeClr val="accent2"/>
                </a:solidFill>
              </a:rPr>
              <a:t>フルテキスト化</a:t>
            </a:r>
          </a:p>
        </p:txBody>
      </p:sp>
      <p:cxnSp>
        <p:nvCxnSpPr>
          <p:cNvPr id="44054" name="AutoShape 21"/>
          <p:cNvCxnSpPr>
            <a:cxnSpLocks noChangeShapeType="1"/>
            <a:stCxn id="1035270" idx="2"/>
            <a:endCxn id="1035281" idx="0"/>
          </p:cNvCxnSpPr>
          <p:nvPr/>
        </p:nvCxnSpPr>
        <p:spPr bwMode="auto">
          <a:xfrm rot="16200000" flipH="1">
            <a:off x="3613972" y="2594761"/>
            <a:ext cx="336475" cy="928694"/>
          </a:xfrm>
          <a:prstGeom prst="straightConnector1">
            <a:avLst/>
          </a:prstGeom>
          <a:noFill/>
          <a:ln w="38100">
            <a:solidFill>
              <a:srgbClr val="6699FF"/>
            </a:solidFill>
            <a:round/>
            <a:headEnd/>
            <a:tailEnd type="triangle" w="med" len="med"/>
          </a:ln>
        </p:spPr>
      </p:cxnSp>
      <p:sp>
        <p:nvSpPr>
          <p:cNvPr id="44" name="AutoShape 3"/>
          <p:cNvSpPr>
            <a:spLocks noChangeArrowheads="1"/>
          </p:cNvSpPr>
          <p:nvPr/>
        </p:nvSpPr>
        <p:spPr bwMode="auto">
          <a:xfrm>
            <a:off x="571472" y="5000636"/>
            <a:ext cx="2016125" cy="287337"/>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400" b="0" dirty="0">
                <a:solidFill>
                  <a:srgbClr val="0000FF"/>
                </a:solidFill>
              </a:rPr>
              <a:t>情報を全体で集合知化</a:t>
            </a:r>
          </a:p>
        </p:txBody>
      </p:sp>
      <p:sp>
        <p:nvSpPr>
          <p:cNvPr id="50" name="AutoShape 9"/>
          <p:cNvSpPr>
            <a:spLocks noChangeArrowheads="1"/>
          </p:cNvSpPr>
          <p:nvPr/>
        </p:nvSpPr>
        <p:spPr bwMode="auto">
          <a:xfrm>
            <a:off x="3643306" y="5000636"/>
            <a:ext cx="1370012" cy="510778"/>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dirty="0">
                <a:solidFill>
                  <a:schemeClr val="accent2"/>
                </a:solidFill>
              </a:rPr>
              <a:t>提供者同士が</a:t>
            </a:r>
          </a:p>
          <a:p>
            <a:pPr>
              <a:defRPr/>
            </a:pPr>
            <a:r>
              <a:rPr lang="ja-JP" altLang="en-US" sz="1200" dirty="0" smtClean="0">
                <a:solidFill>
                  <a:schemeClr val="accent2"/>
                </a:solidFill>
              </a:rPr>
              <a:t>サービス連携</a:t>
            </a:r>
            <a:endParaRPr lang="ja-JP" altLang="en-US" sz="1200" dirty="0">
              <a:solidFill>
                <a:schemeClr val="accent2"/>
              </a:solidFill>
            </a:endParaRPr>
          </a:p>
        </p:txBody>
      </p:sp>
      <p:cxnSp>
        <p:nvCxnSpPr>
          <p:cNvPr id="51" name="AutoShape 10"/>
          <p:cNvCxnSpPr>
            <a:cxnSpLocks noChangeShapeType="1"/>
            <a:stCxn id="44" idx="3"/>
            <a:endCxn id="50" idx="1"/>
          </p:cNvCxnSpPr>
          <p:nvPr/>
        </p:nvCxnSpPr>
        <p:spPr bwMode="auto">
          <a:xfrm>
            <a:off x="2587597" y="5144305"/>
            <a:ext cx="1055709" cy="111720"/>
          </a:xfrm>
          <a:prstGeom prst="straightConnector1">
            <a:avLst/>
          </a:prstGeom>
          <a:noFill/>
          <a:ln w="38100">
            <a:solidFill>
              <a:srgbClr val="6699FF"/>
            </a:solidFill>
            <a:round/>
            <a:headEnd/>
            <a:tailEnd type="triangle" w="med" len="med"/>
          </a:ln>
        </p:spPr>
      </p:cxnSp>
      <p:sp>
        <p:nvSpPr>
          <p:cNvPr id="68" name="AutoShape 3"/>
          <p:cNvSpPr>
            <a:spLocks noChangeArrowheads="1"/>
          </p:cNvSpPr>
          <p:nvPr/>
        </p:nvSpPr>
        <p:spPr bwMode="auto">
          <a:xfrm>
            <a:off x="714348" y="5715016"/>
            <a:ext cx="2016125" cy="287337"/>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400" b="0" dirty="0">
                <a:solidFill>
                  <a:srgbClr val="0000FF"/>
                </a:solidFill>
              </a:rPr>
              <a:t>集合知</a:t>
            </a:r>
            <a:r>
              <a:rPr lang="ja-JP" altLang="en-US" sz="1400" b="0" dirty="0" smtClean="0">
                <a:solidFill>
                  <a:srgbClr val="0000FF"/>
                </a:solidFill>
              </a:rPr>
              <a:t>の保存</a:t>
            </a:r>
            <a:endParaRPr lang="ja-JP" altLang="en-US" sz="1400" b="0" dirty="0">
              <a:solidFill>
                <a:srgbClr val="0000FF"/>
              </a:solidFill>
            </a:endParaRPr>
          </a:p>
        </p:txBody>
      </p:sp>
      <p:sp>
        <p:nvSpPr>
          <p:cNvPr id="69" name="AutoShape 4"/>
          <p:cNvSpPr>
            <a:spLocks noChangeArrowheads="1"/>
          </p:cNvSpPr>
          <p:nvPr/>
        </p:nvSpPr>
        <p:spPr bwMode="auto">
          <a:xfrm>
            <a:off x="2000232" y="6143644"/>
            <a:ext cx="1349375"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dirty="0" smtClean="0">
                <a:solidFill>
                  <a:schemeClr val="accent2"/>
                </a:solidFill>
              </a:rPr>
              <a:t>コンテンツ収集</a:t>
            </a:r>
            <a:endParaRPr lang="ja-JP" altLang="en-US" sz="1200" dirty="0">
              <a:solidFill>
                <a:schemeClr val="accent2"/>
              </a:solidFill>
            </a:endParaRPr>
          </a:p>
        </p:txBody>
      </p:sp>
      <p:sp>
        <p:nvSpPr>
          <p:cNvPr id="70" name="AutoShape 5"/>
          <p:cNvSpPr>
            <a:spLocks noChangeArrowheads="1"/>
          </p:cNvSpPr>
          <p:nvPr/>
        </p:nvSpPr>
        <p:spPr bwMode="auto">
          <a:xfrm>
            <a:off x="5643570" y="5941990"/>
            <a:ext cx="1349375"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a:solidFill>
                  <a:schemeClr val="accent2"/>
                </a:solidFill>
              </a:rPr>
              <a:t>長期保存</a:t>
            </a:r>
          </a:p>
        </p:txBody>
      </p:sp>
      <p:cxnSp>
        <p:nvCxnSpPr>
          <p:cNvPr id="71" name="AutoShape 6"/>
          <p:cNvCxnSpPr>
            <a:cxnSpLocks noChangeShapeType="1"/>
            <a:stCxn id="68" idx="2"/>
            <a:endCxn id="69" idx="1"/>
          </p:cNvCxnSpPr>
          <p:nvPr/>
        </p:nvCxnSpPr>
        <p:spPr bwMode="auto">
          <a:xfrm rot="16200000" flipH="1">
            <a:off x="1714059" y="6010704"/>
            <a:ext cx="294525" cy="277821"/>
          </a:xfrm>
          <a:prstGeom prst="straightConnector1">
            <a:avLst/>
          </a:prstGeom>
          <a:noFill/>
          <a:ln w="38100">
            <a:solidFill>
              <a:srgbClr val="6699FF"/>
            </a:solidFill>
            <a:round/>
            <a:headEnd/>
            <a:tailEnd type="triangle" w="med" len="med"/>
          </a:ln>
        </p:spPr>
      </p:cxnSp>
      <p:cxnSp>
        <p:nvCxnSpPr>
          <p:cNvPr id="72" name="AutoShape 7"/>
          <p:cNvCxnSpPr>
            <a:cxnSpLocks noChangeShapeType="1"/>
            <a:stCxn id="69" idx="3"/>
            <a:endCxn id="85" idx="1"/>
          </p:cNvCxnSpPr>
          <p:nvPr/>
        </p:nvCxnSpPr>
        <p:spPr bwMode="auto">
          <a:xfrm flipV="1">
            <a:off x="3349607" y="6011127"/>
            <a:ext cx="293699" cy="285751"/>
          </a:xfrm>
          <a:prstGeom prst="straightConnector1">
            <a:avLst/>
          </a:prstGeom>
          <a:noFill/>
          <a:ln w="38100">
            <a:solidFill>
              <a:srgbClr val="6699FF"/>
            </a:solidFill>
            <a:round/>
            <a:headEnd/>
            <a:tailEnd type="triangle" w="med" len="med"/>
          </a:ln>
        </p:spPr>
      </p:cxnSp>
      <p:sp>
        <p:nvSpPr>
          <p:cNvPr id="37" name="AutoShape 4"/>
          <p:cNvSpPr>
            <a:spLocks noChangeArrowheads="1"/>
          </p:cNvSpPr>
          <p:nvPr/>
        </p:nvSpPr>
        <p:spPr bwMode="auto">
          <a:xfrm>
            <a:off x="4071934" y="4357695"/>
            <a:ext cx="1778003"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wrap="square" anchor="ctr">
            <a:spAutoFit/>
          </a:bodyPr>
          <a:lstStyle/>
          <a:p>
            <a:pPr>
              <a:defRPr/>
            </a:pPr>
            <a:r>
              <a:rPr lang="ja-JP" altLang="en-US" sz="1200" dirty="0" smtClean="0">
                <a:solidFill>
                  <a:schemeClr val="accent2"/>
                </a:solidFill>
              </a:rPr>
              <a:t>メタデータハーベスト</a:t>
            </a:r>
            <a:endParaRPr lang="ja-JP" altLang="en-US" sz="1200" dirty="0">
              <a:solidFill>
                <a:schemeClr val="accent2"/>
              </a:solidFill>
            </a:endParaRPr>
          </a:p>
        </p:txBody>
      </p:sp>
      <p:sp>
        <p:nvSpPr>
          <p:cNvPr id="38" name="AutoShape 4"/>
          <p:cNvSpPr>
            <a:spLocks noChangeArrowheads="1"/>
          </p:cNvSpPr>
          <p:nvPr/>
        </p:nvSpPr>
        <p:spPr bwMode="auto">
          <a:xfrm>
            <a:off x="6286512" y="4357694"/>
            <a:ext cx="1349375"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dirty="0" smtClean="0">
                <a:solidFill>
                  <a:schemeClr val="accent2"/>
                </a:solidFill>
              </a:rPr>
              <a:t>横断検索</a:t>
            </a:r>
            <a:endParaRPr lang="ja-JP" altLang="en-US" sz="1200" dirty="0">
              <a:solidFill>
                <a:schemeClr val="accent2"/>
              </a:solidFill>
            </a:endParaRPr>
          </a:p>
        </p:txBody>
      </p:sp>
      <p:cxnSp>
        <p:nvCxnSpPr>
          <p:cNvPr id="39" name="AutoShape 5"/>
          <p:cNvCxnSpPr>
            <a:cxnSpLocks noChangeShapeType="1"/>
            <a:stCxn id="1035268" idx="2"/>
            <a:endCxn id="37" idx="0"/>
          </p:cNvCxnSpPr>
          <p:nvPr/>
        </p:nvCxnSpPr>
        <p:spPr bwMode="auto">
          <a:xfrm rot="5400000">
            <a:off x="5263375" y="3802878"/>
            <a:ext cx="252378" cy="857256"/>
          </a:xfrm>
          <a:prstGeom prst="straightConnector1">
            <a:avLst/>
          </a:prstGeom>
          <a:noFill/>
          <a:ln w="38100">
            <a:solidFill>
              <a:srgbClr val="6699FF"/>
            </a:solidFill>
            <a:round/>
            <a:headEnd/>
            <a:tailEnd type="triangle" w="med" len="med"/>
          </a:ln>
        </p:spPr>
      </p:cxnSp>
      <p:cxnSp>
        <p:nvCxnSpPr>
          <p:cNvPr id="42" name="AutoShape 5"/>
          <p:cNvCxnSpPr>
            <a:cxnSpLocks noChangeShapeType="1"/>
            <a:stCxn id="1035268" idx="2"/>
            <a:endCxn id="38" idx="0"/>
          </p:cNvCxnSpPr>
          <p:nvPr/>
        </p:nvCxnSpPr>
        <p:spPr bwMode="auto">
          <a:xfrm rot="16200000" flipH="1">
            <a:off x="6263508" y="3660001"/>
            <a:ext cx="252377" cy="1143008"/>
          </a:xfrm>
          <a:prstGeom prst="straightConnector1">
            <a:avLst/>
          </a:prstGeom>
          <a:noFill/>
          <a:ln w="38100">
            <a:solidFill>
              <a:srgbClr val="6699FF"/>
            </a:solidFill>
            <a:round/>
            <a:headEnd/>
            <a:tailEnd type="triangle" w="med" len="med"/>
          </a:ln>
        </p:spPr>
      </p:cxnSp>
      <p:cxnSp>
        <p:nvCxnSpPr>
          <p:cNvPr id="60" name="AutoShape 5"/>
          <p:cNvCxnSpPr>
            <a:cxnSpLocks noChangeShapeType="1"/>
            <a:stCxn id="37" idx="2"/>
            <a:endCxn id="44" idx="0"/>
          </p:cNvCxnSpPr>
          <p:nvPr/>
        </p:nvCxnSpPr>
        <p:spPr bwMode="auto">
          <a:xfrm rot="5400000">
            <a:off x="3101999" y="3141699"/>
            <a:ext cx="336474" cy="3381401"/>
          </a:xfrm>
          <a:prstGeom prst="straightConnector1">
            <a:avLst/>
          </a:prstGeom>
          <a:noFill/>
          <a:ln w="38100">
            <a:solidFill>
              <a:srgbClr val="6699FF"/>
            </a:solidFill>
            <a:round/>
            <a:headEnd/>
            <a:tailEnd type="triangle" w="med" len="med"/>
          </a:ln>
        </p:spPr>
      </p:cxnSp>
      <p:sp>
        <p:nvSpPr>
          <p:cNvPr id="81" name="AutoShape 45"/>
          <p:cNvSpPr>
            <a:spLocks noChangeArrowheads="1"/>
          </p:cNvSpPr>
          <p:nvPr/>
        </p:nvSpPr>
        <p:spPr bwMode="auto">
          <a:xfrm>
            <a:off x="4214810" y="1071546"/>
            <a:ext cx="2000264" cy="571504"/>
          </a:xfrm>
          <a:prstGeom prst="wedgeRoundRectCallout">
            <a:avLst>
              <a:gd name="adj1" fmla="val -111450"/>
              <a:gd name="adj2" fmla="val -11611"/>
              <a:gd name="adj3" fmla="val 16667"/>
            </a:avLst>
          </a:prstGeom>
          <a:solidFill>
            <a:schemeClr val="bg1">
              <a:alpha val="70195"/>
            </a:schemeClr>
          </a:solidFill>
          <a:ln w="28575" algn="ctr">
            <a:solidFill>
              <a:srgbClr val="8E8E8E"/>
            </a:solidFill>
            <a:miter lim="800000"/>
            <a:headEnd/>
            <a:tailEnd/>
          </a:ln>
        </p:spPr>
        <p:txBody>
          <a:bodyPr/>
          <a:lstStyle/>
          <a:p>
            <a:pPr algn="l"/>
            <a:r>
              <a:rPr lang="ja-JP" altLang="en-US" dirty="0" smtClean="0">
                <a:solidFill>
                  <a:srgbClr val="0000FF"/>
                </a:solidFill>
              </a:rPr>
              <a:t>現在、公開されている情報</a:t>
            </a:r>
            <a:endParaRPr lang="en-US" altLang="ja-JP" dirty="0" smtClean="0">
              <a:solidFill>
                <a:srgbClr val="0000FF"/>
              </a:solidFill>
            </a:endParaRPr>
          </a:p>
          <a:p>
            <a:pPr algn="l"/>
            <a:r>
              <a:rPr lang="ja-JP" altLang="en-US" dirty="0" smtClean="0">
                <a:solidFill>
                  <a:srgbClr val="0000FF"/>
                </a:solidFill>
              </a:rPr>
              <a:t>　（表層、深層）</a:t>
            </a:r>
            <a:endParaRPr lang="en-US" altLang="ja-JP" dirty="0" smtClean="0">
              <a:solidFill>
                <a:srgbClr val="0000FF"/>
              </a:solidFill>
            </a:endParaRPr>
          </a:p>
          <a:p>
            <a:pPr algn="l"/>
            <a:r>
              <a:rPr lang="ja-JP" altLang="en-US" dirty="0" smtClean="0">
                <a:solidFill>
                  <a:srgbClr val="0000FF"/>
                </a:solidFill>
              </a:rPr>
              <a:t>過去、公開されていた情報</a:t>
            </a:r>
            <a:endParaRPr lang="ja-JP" altLang="en-US" dirty="0">
              <a:solidFill>
                <a:srgbClr val="0000FF"/>
              </a:solidFill>
            </a:endParaRPr>
          </a:p>
        </p:txBody>
      </p:sp>
      <p:sp>
        <p:nvSpPr>
          <p:cNvPr id="85" name="AutoShape 4"/>
          <p:cNvSpPr>
            <a:spLocks noChangeArrowheads="1"/>
          </p:cNvSpPr>
          <p:nvPr/>
        </p:nvSpPr>
        <p:spPr bwMode="auto">
          <a:xfrm>
            <a:off x="3643306" y="5857893"/>
            <a:ext cx="1500198"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wrap="square" anchor="ctr">
            <a:spAutoFit/>
          </a:bodyPr>
          <a:lstStyle/>
          <a:p>
            <a:pPr>
              <a:defRPr/>
            </a:pPr>
            <a:r>
              <a:rPr lang="ja-JP" altLang="en-US" sz="1200" dirty="0" smtClean="0">
                <a:solidFill>
                  <a:schemeClr val="accent2"/>
                </a:solidFill>
              </a:rPr>
              <a:t>ウェブアーカイブ</a:t>
            </a:r>
            <a:endParaRPr lang="ja-JP" altLang="en-US" sz="1200" dirty="0">
              <a:solidFill>
                <a:schemeClr val="accent2"/>
              </a:solidFill>
            </a:endParaRPr>
          </a:p>
        </p:txBody>
      </p:sp>
      <p:sp>
        <p:nvSpPr>
          <p:cNvPr id="86" name="AutoShape 4"/>
          <p:cNvSpPr>
            <a:spLocks noChangeArrowheads="1"/>
          </p:cNvSpPr>
          <p:nvPr/>
        </p:nvSpPr>
        <p:spPr bwMode="auto">
          <a:xfrm>
            <a:off x="3643306" y="6357959"/>
            <a:ext cx="1643074"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wrap="square" anchor="ctr">
            <a:spAutoFit/>
          </a:bodyPr>
          <a:lstStyle/>
          <a:p>
            <a:pPr>
              <a:defRPr/>
            </a:pPr>
            <a:r>
              <a:rPr lang="ja-JP" altLang="en-US" sz="1200" dirty="0" smtClean="0">
                <a:solidFill>
                  <a:schemeClr val="accent2"/>
                </a:solidFill>
              </a:rPr>
              <a:t>デジタルデポジット</a:t>
            </a:r>
            <a:endParaRPr lang="ja-JP" altLang="en-US" sz="1200" dirty="0">
              <a:solidFill>
                <a:schemeClr val="accent2"/>
              </a:solidFill>
            </a:endParaRPr>
          </a:p>
        </p:txBody>
      </p:sp>
      <p:cxnSp>
        <p:nvCxnSpPr>
          <p:cNvPr id="88" name="AutoShape 7"/>
          <p:cNvCxnSpPr>
            <a:cxnSpLocks noChangeShapeType="1"/>
            <a:stCxn id="69" idx="3"/>
            <a:endCxn id="86" idx="1"/>
          </p:cNvCxnSpPr>
          <p:nvPr/>
        </p:nvCxnSpPr>
        <p:spPr bwMode="auto">
          <a:xfrm>
            <a:off x="3349607" y="6296878"/>
            <a:ext cx="293699" cy="214315"/>
          </a:xfrm>
          <a:prstGeom prst="straightConnector1">
            <a:avLst/>
          </a:prstGeom>
          <a:noFill/>
          <a:ln w="38100">
            <a:solidFill>
              <a:srgbClr val="6699FF"/>
            </a:solidFill>
            <a:round/>
            <a:headEnd/>
            <a:tailEnd type="triangle" w="med" len="med"/>
          </a:ln>
        </p:spPr>
      </p:cxnSp>
      <p:cxnSp>
        <p:nvCxnSpPr>
          <p:cNvPr id="91" name="AutoShape 7"/>
          <p:cNvCxnSpPr>
            <a:cxnSpLocks noChangeShapeType="1"/>
            <a:stCxn id="86" idx="3"/>
            <a:endCxn id="70" idx="1"/>
          </p:cNvCxnSpPr>
          <p:nvPr/>
        </p:nvCxnSpPr>
        <p:spPr bwMode="auto">
          <a:xfrm flipV="1">
            <a:off x="5286380" y="6095224"/>
            <a:ext cx="357190" cy="415969"/>
          </a:xfrm>
          <a:prstGeom prst="straightConnector1">
            <a:avLst/>
          </a:prstGeom>
          <a:noFill/>
          <a:ln w="38100">
            <a:solidFill>
              <a:srgbClr val="6699FF"/>
            </a:solidFill>
            <a:round/>
            <a:headEnd/>
            <a:tailEnd type="triangle" w="med" len="med"/>
          </a:ln>
        </p:spPr>
      </p:cxnSp>
      <p:cxnSp>
        <p:nvCxnSpPr>
          <p:cNvPr id="94" name="AutoShape 7"/>
          <p:cNvCxnSpPr>
            <a:cxnSpLocks noChangeShapeType="1"/>
            <a:stCxn id="85" idx="3"/>
            <a:endCxn id="70" idx="1"/>
          </p:cNvCxnSpPr>
          <p:nvPr/>
        </p:nvCxnSpPr>
        <p:spPr bwMode="auto">
          <a:xfrm>
            <a:off x="5143504" y="6011127"/>
            <a:ext cx="500066" cy="84097"/>
          </a:xfrm>
          <a:prstGeom prst="straightConnector1">
            <a:avLst/>
          </a:prstGeom>
          <a:noFill/>
          <a:ln w="38100">
            <a:solidFill>
              <a:srgbClr val="6699FF"/>
            </a:solidFill>
            <a:round/>
            <a:headEnd/>
            <a:tailEnd type="triangle" w="med" len="med"/>
          </a:ln>
        </p:spPr>
      </p:cxnSp>
      <p:cxnSp>
        <p:nvCxnSpPr>
          <p:cNvPr id="105" name="AutoShape 21"/>
          <p:cNvCxnSpPr>
            <a:cxnSpLocks noChangeShapeType="1"/>
            <a:stCxn id="50" idx="3"/>
            <a:endCxn id="106" idx="1"/>
          </p:cNvCxnSpPr>
          <p:nvPr/>
        </p:nvCxnSpPr>
        <p:spPr bwMode="auto">
          <a:xfrm>
            <a:off x="5013318" y="5256025"/>
            <a:ext cx="558814" cy="112159"/>
          </a:xfrm>
          <a:prstGeom prst="straightConnector1">
            <a:avLst/>
          </a:prstGeom>
          <a:noFill/>
          <a:ln w="38100">
            <a:solidFill>
              <a:srgbClr val="6699FF"/>
            </a:solidFill>
            <a:round/>
            <a:headEnd/>
            <a:tailEnd type="triangle" w="med" len="med"/>
          </a:ln>
        </p:spPr>
      </p:cxnSp>
      <p:sp>
        <p:nvSpPr>
          <p:cNvPr id="106" name="AutoShape 9"/>
          <p:cNvSpPr>
            <a:spLocks noChangeArrowheads="1"/>
          </p:cNvSpPr>
          <p:nvPr/>
        </p:nvSpPr>
        <p:spPr bwMode="auto">
          <a:xfrm>
            <a:off x="5572132" y="5214950"/>
            <a:ext cx="1370012"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dirty="0" smtClean="0">
                <a:solidFill>
                  <a:schemeClr val="accent2"/>
                </a:solidFill>
              </a:rPr>
              <a:t>統合検索</a:t>
            </a:r>
            <a:endParaRPr lang="ja-JP" altLang="en-US" sz="1200" dirty="0">
              <a:solidFill>
                <a:schemeClr val="accent2"/>
              </a:solidFill>
            </a:endParaRPr>
          </a:p>
        </p:txBody>
      </p:sp>
      <p:cxnSp>
        <p:nvCxnSpPr>
          <p:cNvPr id="110" name="AutoShape 21"/>
          <p:cNvCxnSpPr>
            <a:cxnSpLocks noChangeShapeType="1"/>
            <a:stCxn id="1035281" idx="2"/>
            <a:endCxn id="44" idx="0"/>
          </p:cNvCxnSpPr>
          <p:nvPr/>
        </p:nvCxnSpPr>
        <p:spPr bwMode="auto">
          <a:xfrm rot="5400000">
            <a:off x="2179635" y="2933714"/>
            <a:ext cx="1466823" cy="2667021"/>
          </a:xfrm>
          <a:prstGeom prst="straightConnector1">
            <a:avLst/>
          </a:prstGeom>
          <a:noFill/>
          <a:ln w="38100">
            <a:solidFill>
              <a:srgbClr val="6699FF"/>
            </a:solidFill>
            <a:round/>
            <a:headEnd/>
            <a:tailEnd type="triangle" w="med" len="med"/>
          </a:ln>
        </p:spPr>
      </p:cxnSp>
      <p:cxnSp>
        <p:nvCxnSpPr>
          <p:cNvPr id="113" name="AutoShape 21"/>
          <p:cNvCxnSpPr>
            <a:cxnSpLocks noChangeShapeType="1"/>
            <a:stCxn id="1035270" idx="2"/>
            <a:endCxn id="44" idx="0"/>
          </p:cNvCxnSpPr>
          <p:nvPr/>
        </p:nvCxnSpPr>
        <p:spPr bwMode="auto">
          <a:xfrm rot="5400000">
            <a:off x="1393817" y="3076590"/>
            <a:ext cx="2109765" cy="1738327"/>
          </a:xfrm>
          <a:prstGeom prst="straightConnector1">
            <a:avLst/>
          </a:prstGeom>
          <a:noFill/>
          <a:ln w="38100">
            <a:solidFill>
              <a:srgbClr val="6699FF"/>
            </a:solidFill>
            <a:round/>
            <a:headEnd/>
            <a:tailEnd type="triangle" w="med" len="med"/>
          </a:ln>
        </p:spPr>
      </p:cxnSp>
      <p:sp>
        <p:nvSpPr>
          <p:cNvPr id="116" name="AutoShape 6"/>
          <p:cNvSpPr>
            <a:spLocks noChangeArrowheads="1"/>
          </p:cNvSpPr>
          <p:nvPr/>
        </p:nvSpPr>
        <p:spPr bwMode="auto">
          <a:xfrm>
            <a:off x="928662" y="3571876"/>
            <a:ext cx="1349375"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dirty="0" smtClean="0">
                <a:solidFill>
                  <a:schemeClr val="accent2"/>
                </a:solidFill>
              </a:rPr>
              <a:t>データベース化</a:t>
            </a:r>
            <a:endParaRPr lang="ja-JP" altLang="en-US" sz="1200" dirty="0">
              <a:solidFill>
                <a:schemeClr val="accent2"/>
              </a:solidFill>
            </a:endParaRPr>
          </a:p>
        </p:txBody>
      </p:sp>
      <p:cxnSp>
        <p:nvCxnSpPr>
          <p:cNvPr id="118" name="AutoShape 7"/>
          <p:cNvCxnSpPr>
            <a:cxnSpLocks noChangeShapeType="1"/>
            <a:stCxn id="1035267" idx="2"/>
            <a:endCxn id="116" idx="0"/>
          </p:cNvCxnSpPr>
          <p:nvPr/>
        </p:nvCxnSpPr>
        <p:spPr bwMode="auto">
          <a:xfrm rot="16200000" flipH="1">
            <a:off x="1271558" y="3240083"/>
            <a:ext cx="280993" cy="382591"/>
          </a:xfrm>
          <a:prstGeom prst="straightConnector1">
            <a:avLst/>
          </a:prstGeom>
          <a:noFill/>
          <a:ln w="38100">
            <a:solidFill>
              <a:srgbClr val="6699FF"/>
            </a:solidFill>
            <a:round/>
            <a:headEnd/>
            <a:tailEnd type="triangle" w="med" len="med"/>
          </a:ln>
        </p:spPr>
      </p:cxnSp>
      <p:cxnSp>
        <p:nvCxnSpPr>
          <p:cNvPr id="121" name="AutoShape 7"/>
          <p:cNvCxnSpPr>
            <a:cxnSpLocks noChangeShapeType="1"/>
            <a:stCxn id="116" idx="2"/>
            <a:endCxn id="44" idx="0"/>
          </p:cNvCxnSpPr>
          <p:nvPr/>
        </p:nvCxnSpPr>
        <p:spPr bwMode="auto">
          <a:xfrm rot="5400000">
            <a:off x="1030297" y="4427582"/>
            <a:ext cx="1122293" cy="23815"/>
          </a:xfrm>
          <a:prstGeom prst="straightConnector1">
            <a:avLst/>
          </a:prstGeom>
          <a:noFill/>
          <a:ln w="38100">
            <a:solidFill>
              <a:srgbClr val="6699FF"/>
            </a:solidFill>
            <a:round/>
            <a:headEnd/>
            <a:tailEnd type="triangle" w="med" len="med"/>
          </a:ln>
        </p:spPr>
      </p:cxnSp>
      <p:cxnSp>
        <p:nvCxnSpPr>
          <p:cNvPr id="124" name="AutoShape 7"/>
          <p:cNvCxnSpPr>
            <a:cxnSpLocks noChangeShapeType="1"/>
            <a:stCxn id="44" idx="2"/>
            <a:endCxn id="68" idx="0"/>
          </p:cNvCxnSpPr>
          <p:nvPr/>
        </p:nvCxnSpPr>
        <p:spPr bwMode="auto">
          <a:xfrm rot="16200000" flipH="1">
            <a:off x="1437452" y="5430056"/>
            <a:ext cx="427043" cy="142876"/>
          </a:xfrm>
          <a:prstGeom prst="straightConnector1">
            <a:avLst/>
          </a:prstGeom>
          <a:noFill/>
          <a:ln w="38100">
            <a:solidFill>
              <a:srgbClr val="6699FF"/>
            </a:solidFill>
            <a:round/>
            <a:headEnd/>
            <a:tailEnd type="triangle" w="med" len="med"/>
          </a:ln>
        </p:spPr>
      </p:cxnSp>
      <p:sp>
        <p:nvSpPr>
          <p:cNvPr id="43" name="スライド番号プレースホルダ 42"/>
          <p:cNvSpPr>
            <a:spLocks noGrp="1"/>
          </p:cNvSpPr>
          <p:nvPr>
            <p:ph type="sldNum" sz="quarter" idx="11"/>
          </p:nvPr>
        </p:nvSpPr>
        <p:spPr/>
        <p:txBody>
          <a:bodyPr/>
          <a:lstStyle/>
          <a:p>
            <a:pPr>
              <a:defRPr/>
            </a:pPr>
            <a:fld id="{DFA1AA98-C5D7-43DB-8850-82B4698A43C7}" type="slidenum">
              <a:rPr lang="en-US" altLang="ja-JP" smtClean="0"/>
              <a:pPr>
                <a:defRPr/>
              </a:pPr>
              <a:t>8</a:t>
            </a:fld>
            <a:endParaRPr lang="en-US" altLang="ja-JP"/>
          </a:p>
        </p:txBody>
      </p:sp>
      <p:sp>
        <p:nvSpPr>
          <p:cNvPr id="40" name="雲 39"/>
          <p:cNvSpPr/>
          <p:nvPr/>
        </p:nvSpPr>
        <p:spPr>
          <a:xfrm>
            <a:off x="357158" y="1142984"/>
            <a:ext cx="2428892" cy="1143008"/>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200" dirty="0" smtClean="0">
                <a:solidFill>
                  <a:schemeClr val="tx1"/>
                </a:solidFill>
                <a:latin typeface="HG丸ｺﾞｼｯｸM-PRO" pitchFamily="50" charset="-128"/>
                <a:ea typeface="HG丸ｺﾞｼｯｸM-PRO" pitchFamily="50" charset="-128"/>
              </a:rPr>
              <a:t>多様な利用者ニーズに応えるためには、様々な分野、形態毎に、網羅的にアクセス可能になっている必要がある</a:t>
            </a:r>
            <a:endParaRPr kumimoji="1" lang="ja-JP" altLang="en-US" sz="1200" dirty="0">
              <a:solidFill>
                <a:schemeClr val="tx1"/>
              </a:solidFill>
              <a:latin typeface="HG丸ｺﾞｼｯｸM-PRO" pitchFamily="50" charset="-128"/>
              <a:ea typeface="HG丸ｺﾞｼｯｸM-PRO" pitchFamily="50" charset="-128"/>
            </a:endParaRPr>
          </a:p>
        </p:txBody>
      </p:sp>
      <p:sp>
        <p:nvSpPr>
          <p:cNvPr id="41" name="下矢印 40"/>
          <p:cNvSpPr/>
          <p:nvPr/>
        </p:nvSpPr>
        <p:spPr>
          <a:xfrm>
            <a:off x="1071538" y="2357430"/>
            <a:ext cx="857256"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itchFamily="50" charset="-128"/>
              <a:ea typeface="HG丸ｺﾞｼｯｸM-PRO" pitchFamily="50" charset="-128"/>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4" name="Rectangle 5"/>
          <p:cNvSpPr>
            <a:spLocks noGrp="1" noChangeArrowheads="1"/>
          </p:cNvSpPr>
          <p:nvPr>
            <p:ph type="title"/>
          </p:nvPr>
        </p:nvSpPr>
        <p:spPr>
          <a:xfrm>
            <a:off x="457200" y="277813"/>
            <a:ext cx="8507413" cy="650857"/>
          </a:xfrm>
        </p:spPr>
        <p:txBody>
          <a:bodyPr>
            <a:normAutofit fontScale="90000"/>
          </a:bodyPr>
          <a:lstStyle/>
          <a:p>
            <a:pPr eaLnBrk="1" hangingPunct="1"/>
            <a:r>
              <a:rPr lang="ja-JP" altLang="en-US" sz="4000" dirty="0" smtClean="0">
                <a:latin typeface="HG丸ｺﾞｼｯｸM-PRO" pitchFamily="50" charset="-128"/>
                <a:ea typeface="HG丸ｺﾞｼｯｸM-PRO" pitchFamily="50" charset="-128"/>
              </a:rPr>
              <a:t>情報の利活用のための仕組みの概念</a:t>
            </a:r>
          </a:p>
        </p:txBody>
      </p:sp>
      <p:sp>
        <p:nvSpPr>
          <p:cNvPr id="43011" name="Oval 2"/>
          <p:cNvSpPr>
            <a:spLocks noChangeArrowheads="1"/>
          </p:cNvSpPr>
          <p:nvPr/>
        </p:nvSpPr>
        <p:spPr bwMode="auto">
          <a:xfrm rot="-5400000">
            <a:off x="3848865" y="1508929"/>
            <a:ext cx="1150938" cy="7848600"/>
          </a:xfrm>
          <a:prstGeom prst="ellipse">
            <a:avLst/>
          </a:prstGeom>
          <a:gradFill rotWithShape="1">
            <a:gsLst>
              <a:gs pos="0">
                <a:schemeClr val="bg1">
                  <a:alpha val="46999"/>
                </a:schemeClr>
              </a:gs>
              <a:gs pos="100000">
                <a:srgbClr val="FFFF99">
                  <a:alpha val="48000"/>
                </a:srgbClr>
              </a:gs>
            </a:gsLst>
            <a:path path="shape">
              <a:fillToRect l="50000" t="50000" r="50000" b="50000"/>
            </a:path>
          </a:gradFill>
          <a:ln w="9525" algn="ctr">
            <a:solidFill>
              <a:schemeClr val="tx1"/>
            </a:solidFill>
            <a:round/>
            <a:headEnd/>
            <a:tailEnd/>
          </a:ln>
        </p:spPr>
        <p:txBody>
          <a:bodyPr vert="eaVert"/>
          <a:lstStyle/>
          <a:p>
            <a:endParaRPr lang="ja-JP" altLang="ja-JP" b="0"/>
          </a:p>
        </p:txBody>
      </p:sp>
      <p:sp>
        <p:nvSpPr>
          <p:cNvPr id="43012" name="Oval 3"/>
          <p:cNvSpPr>
            <a:spLocks noChangeArrowheads="1"/>
          </p:cNvSpPr>
          <p:nvPr/>
        </p:nvSpPr>
        <p:spPr bwMode="auto">
          <a:xfrm>
            <a:off x="1071538" y="3349632"/>
            <a:ext cx="6408737" cy="1079500"/>
          </a:xfrm>
          <a:prstGeom prst="ellipse">
            <a:avLst/>
          </a:prstGeom>
          <a:gradFill rotWithShape="1">
            <a:gsLst>
              <a:gs pos="0">
                <a:srgbClr val="FFFFFF">
                  <a:alpha val="53000"/>
                </a:srgbClr>
              </a:gs>
              <a:gs pos="100000">
                <a:srgbClr val="FF99CC">
                  <a:alpha val="51999"/>
                </a:srgbClr>
              </a:gs>
            </a:gsLst>
            <a:path path="shape">
              <a:fillToRect l="50000" t="50000" r="50000" b="50000"/>
            </a:path>
          </a:gradFill>
          <a:ln w="9525" algn="ctr">
            <a:solidFill>
              <a:schemeClr val="tx1"/>
            </a:solidFill>
            <a:round/>
            <a:headEnd/>
            <a:tailEnd/>
          </a:ln>
        </p:spPr>
        <p:txBody>
          <a:bodyPr wrap="none" anchor="ctr"/>
          <a:lstStyle/>
          <a:p>
            <a:endParaRPr lang="ja-JP" altLang="ja-JP" sz="1200"/>
          </a:p>
        </p:txBody>
      </p:sp>
      <p:sp>
        <p:nvSpPr>
          <p:cNvPr id="43013" name="Oval 4"/>
          <p:cNvSpPr>
            <a:spLocks noChangeArrowheads="1"/>
          </p:cNvSpPr>
          <p:nvPr/>
        </p:nvSpPr>
        <p:spPr bwMode="auto">
          <a:xfrm rot="-5400000">
            <a:off x="3606002" y="-605661"/>
            <a:ext cx="1360495" cy="6000792"/>
          </a:xfrm>
          <a:prstGeom prst="ellipse">
            <a:avLst/>
          </a:prstGeom>
          <a:gradFill rotWithShape="1">
            <a:gsLst>
              <a:gs pos="0">
                <a:schemeClr val="bg1">
                  <a:alpha val="51999"/>
                </a:schemeClr>
              </a:gs>
              <a:gs pos="100000">
                <a:srgbClr val="CCFFFF">
                  <a:alpha val="48000"/>
                </a:srgbClr>
              </a:gs>
            </a:gsLst>
            <a:path path="shape">
              <a:fillToRect l="50000" t="50000" r="50000" b="50000"/>
            </a:path>
          </a:gradFill>
          <a:ln w="9525" algn="ctr">
            <a:solidFill>
              <a:schemeClr val="tx1"/>
            </a:solidFill>
            <a:round/>
            <a:headEnd/>
            <a:tailEnd/>
          </a:ln>
        </p:spPr>
        <p:txBody>
          <a:bodyPr vert="eaVert"/>
          <a:lstStyle/>
          <a:p>
            <a:endParaRPr lang="ja-JP" altLang="ja-JP" b="0"/>
          </a:p>
        </p:txBody>
      </p:sp>
      <p:sp>
        <p:nvSpPr>
          <p:cNvPr id="1031174" name="AutoShape 6"/>
          <p:cNvSpPr>
            <a:spLocks noChangeArrowheads="1"/>
          </p:cNvSpPr>
          <p:nvPr/>
        </p:nvSpPr>
        <p:spPr bwMode="auto">
          <a:xfrm>
            <a:off x="2928926" y="2857496"/>
            <a:ext cx="2519362" cy="28892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400" b="0" dirty="0" smtClean="0">
                <a:solidFill>
                  <a:srgbClr val="0000FF"/>
                </a:solidFill>
              </a:rPr>
              <a:t>検索・閲覧サービス</a:t>
            </a:r>
            <a:endParaRPr lang="ja-JP" altLang="en-US" sz="1400" b="0" dirty="0">
              <a:solidFill>
                <a:srgbClr val="0000FF"/>
              </a:solidFill>
            </a:endParaRPr>
          </a:p>
        </p:txBody>
      </p:sp>
      <p:cxnSp>
        <p:nvCxnSpPr>
          <p:cNvPr id="43023" name="AutoShape 14"/>
          <p:cNvCxnSpPr>
            <a:cxnSpLocks noChangeShapeType="1"/>
            <a:stCxn id="38" idx="0"/>
            <a:endCxn id="1031174" idx="2"/>
          </p:cNvCxnSpPr>
          <p:nvPr/>
        </p:nvCxnSpPr>
        <p:spPr bwMode="auto">
          <a:xfrm rot="5400000" flipH="1" flipV="1">
            <a:off x="3908407" y="3212308"/>
            <a:ext cx="346087" cy="214314"/>
          </a:xfrm>
          <a:prstGeom prst="straightConnector1">
            <a:avLst/>
          </a:prstGeom>
          <a:noFill/>
          <a:ln w="38100">
            <a:solidFill>
              <a:srgbClr val="6699FF"/>
            </a:solidFill>
            <a:round/>
            <a:headEnd/>
            <a:tailEnd type="triangle" w="med" len="med"/>
          </a:ln>
        </p:spPr>
      </p:cxnSp>
      <p:cxnSp>
        <p:nvCxnSpPr>
          <p:cNvPr id="43024" name="AutoShape 15"/>
          <p:cNvCxnSpPr>
            <a:cxnSpLocks noChangeShapeType="1"/>
            <a:stCxn id="39" idx="0"/>
            <a:endCxn id="49" idx="2"/>
          </p:cNvCxnSpPr>
          <p:nvPr/>
        </p:nvCxnSpPr>
        <p:spPr bwMode="auto">
          <a:xfrm rot="16200000" flipV="1">
            <a:off x="3223843" y="3678681"/>
            <a:ext cx="630157" cy="1870877"/>
          </a:xfrm>
          <a:prstGeom prst="straightConnector1">
            <a:avLst/>
          </a:prstGeom>
          <a:noFill/>
          <a:ln w="38100">
            <a:solidFill>
              <a:srgbClr val="6699FF"/>
            </a:solidFill>
            <a:round/>
            <a:headEnd/>
            <a:tailEnd type="triangle" w="med" len="med"/>
          </a:ln>
        </p:spPr>
      </p:cxnSp>
      <p:cxnSp>
        <p:nvCxnSpPr>
          <p:cNvPr id="43035" name="AutoShape 26"/>
          <p:cNvCxnSpPr>
            <a:cxnSpLocks noChangeShapeType="1"/>
          </p:cNvCxnSpPr>
          <p:nvPr/>
        </p:nvCxnSpPr>
        <p:spPr bwMode="auto">
          <a:xfrm>
            <a:off x="5929322" y="5635648"/>
            <a:ext cx="0" cy="215900"/>
          </a:xfrm>
          <a:prstGeom prst="straightConnector1">
            <a:avLst/>
          </a:prstGeom>
          <a:noFill/>
          <a:ln w="38100">
            <a:solidFill>
              <a:srgbClr val="6699FF"/>
            </a:solidFill>
            <a:round/>
            <a:headEnd/>
            <a:tailEnd type="triangle" w="med" len="med"/>
          </a:ln>
        </p:spPr>
      </p:cxnSp>
      <p:cxnSp>
        <p:nvCxnSpPr>
          <p:cNvPr id="43038" name="AutoShape 29"/>
          <p:cNvCxnSpPr>
            <a:cxnSpLocks noChangeShapeType="1"/>
            <a:stCxn id="40" idx="0"/>
            <a:endCxn id="39" idx="2"/>
          </p:cNvCxnSpPr>
          <p:nvPr/>
        </p:nvCxnSpPr>
        <p:spPr bwMode="auto">
          <a:xfrm rot="5400000" flipH="1" flipV="1">
            <a:off x="3701243" y="4727586"/>
            <a:ext cx="282579" cy="1263654"/>
          </a:xfrm>
          <a:prstGeom prst="straightConnector1">
            <a:avLst/>
          </a:prstGeom>
          <a:noFill/>
          <a:ln w="38100">
            <a:solidFill>
              <a:srgbClr val="6699FF"/>
            </a:solidFill>
            <a:round/>
            <a:headEnd/>
            <a:tailEnd type="triangle" w="med" len="med"/>
          </a:ln>
        </p:spPr>
      </p:cxnSp>
      <p:sp>
        <p:nvSpPr>
          <p:cNvPr id="30" name="テキスト ボックス 29"/>
          <p:cNvSpPr txBox="1"/>
          <p:nvPr/>
        </p:nvSpPr>
        <p:spPr>
          <a:xfrm>
            <a:off x="428596" y="5000636"/>
            <a:ext cx="1785950" cy="523220"/>
          </a:xfrm>
          <a:prstGeom prst="rect">
            <a:avLst/>
          </a:prstGeom>
          <a:noFill/>
        </p:spPr>
        <p:txBody>
          <a:bodyPr wrap="square" rtlCol="0">
            <a:spAutoFit/>
          </a:bodyPr>
          <a:lstStyle/>
          <a:p>
            <a:r>
              <a:rPr kumimoji="1" lang="ja-JP" altLang="en-US" sz="2800" b="0" dirty="0" smtClean="0"/>
              <a:t>収集</a:t>
            </a:r>
            <a:endParaRPr kumimoji="1" lang="ja-JP" altLang="en-US" sz="2800" b="0" dirty="0"/>
          </a:p>
        </p:txBody>
      </p:sp>
      <p:sp>
        <p:nvSpPr>
          <p:cNvPr id="31" name="テキスト ボックス 30"/>
          <p:cNvSpPr txBox="1"/>
          <p:nvPr/>
        </p:nvSpPr>
        <p:spPr>
          <a:xfrm>
            <a:off x="285720" y="3429000"/>
            <a:ext cx="1785950" cy="523220"/>
          </a:xfrm>
          <a:prstGeom prst="rect">
            <a:avLst/>
          </a:prstGeom>
          <a:noFill/>
        </p:spPr>
        <p:txBody>
          <a:bodyPr wrap="square" rtlCol="0">
            <a:spAutoFit/>
          </a:bodyPr>
          <a:lstStyle/>
          <a:p>
            <a:r>
              <a:rPr kumimoji="1" lang="ja-JP" altLang="en-US" sz="2800" b="0" dirty="0" smtClean="0"/>
              <a:t>組織化</a:t>
            </a:r>
            <a:endParaRPr kumimoji="1" lang="ja-JP" altLang="en-US" sz="2800" b="0" dirty="0"/>
          </a:p>
        </p:txBody>
      </p:sp>
      <p:sp>
        <p:nvSpPr>
          <p:cNvPr id="32" name="テキスト ボックス 31"/>
          <p:cNvSpPr txBox="1"/>
          <p:nvPr/>
        </p:nvSpPr>
        <p:spPr>
          <a:xfrm>
            <a:off x="0" y="2285992"/>
            <a:ext cx="2285984" cy="461665"/>
          </a:xfrm>
          <a:prstGeom prst="rect">
            <a:avLst/>
          </a:prstGeom>
          <a:noFill/>
        </p:spPr>
        <p:txBody>
          <a:bodyPr wrap="square" rtlCol="0">
            <a:spAutoFit/>
          </a:bodyPr>
          <a:lstStyle/>
          <a:p>
            <a:r>
              <a:rPr kumimoji="1" lang="ja-JP" altLang="en-US" sz="2400" b="0" dirty="0" smtClean="0"/>
              <a:t>提供（検索）</a:t>
            </a:r>
            <a:endParaRPr kumimoji="1" lang="ja-JP" altLang="en-US" sz="2400" b="0" dirty="0"/>
          </a:p>
        </p:txBody>
      </p:sp>
      <p:sp>
        <p:nvSpPr>
          <p:cNvPr id="33" name="AutoShape 6"/>
          <p:cNvSpPr>
            <a:spLocks noChangeArrowheads="1"/>
          </p:cNvSpPr>
          <p:nvPr/>
        </p:nvSpPr>
        <p:spPr bwMode="auto">
          <a:xfrm>
            <a:off x="2357422" y="2428868"/>
            <a:ext cx="1349375"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en-US" altLang="ja-JP" sz="1200" dirty="0" smtClean="0">
                <a:solidFill>
                  <a:schemeClr val="accent2"/>
                </a:solidFill>
              </a:rPr>
              <a:t>GUI</a:t>
            </a:r>
            <a:r>
              <a:rPr lang="ja-JP" altLang="en-US" sz="1200" dirty="0" smtClean="0">
                <a:solidFill>
                  <a:schemeClr val="accent2"/>
                </a:solidFill>
              </a:rPr>
              <a:t>の提供</a:t>
            </a:r>
            <a:endParaRPr lang="ja-JP" altLang="en-US" sz="1200" dirty="0">
              <a:solidFill>
                <a:schemeClr val="accent2"/>
              </a:solidFill>
            </a:endParaRPr>
          </a:p>
        </p:txBody>
      </p:sp>
      <p:sp>
        <p:nvSpPr>
          <p:cNvPr id="34" name="AutoShape 6"/>
          <p:cNvSpPr>
            <a:spLocks noChangeArrowheads="1"/>
          </p:cNvSpPr>
          <p:nvPr/>
        </p:nvSpPr>
        <p:spPr bwMode="auto">
          <a:xfrm>
            <a:off x="4429124" y="2428868"/>
            <a:ext cx="1349375"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en-US" altLang="ja-JP" sz="1200" dirty="0" smtClean="0">
                <a:solidFill>
                  <a:schemeClr val="accent2"/>
                </a:solidFill>
              </a:rPr>
              <a:t>API</a:t>
            </a:r>
            <a:r>
              <a:rPr lang="ja-JP" altLang="en-US" sz="1200" dirty="0" smtClean="0">
                <a:solidFill>
                  <a:schemeClr val="accent2"/>
                </a:solidFill>
              </a:rPr>
              <a:t>の提供</a:t>
            </a:r>
            <a:endParaRPr lang="ja-JP" altLang="en-US" sz="1200" dirty="0">
              <a:solidFill>
                <a:schemeClr val="accent2"/>
              </a:solidFill>
            </a:endParaRPr>
          </a:p>
        </p:txBody>
      </p:sp>
      <p:sp>
        <p:nvSpPr>
          <p:cNvPr id="35" name="AutoShape 6"/>
          <p:cNvSpPr>
            <a:spLocks noChangeArrowheads="1"/>
          </p:cNvSpPr>
          <p:nvPr/>
        </p:nvSpPr>
        <p:spPr bwMode="auto">
          <a:xfrm>
            <a:off x="1000100" y="1857364"/>
            <a:ext cx="2519362" cy="28892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400" b="0" dirty="0" smtClean="0">
                <a:solidFill>
                  <a:srgbClr val="0000FF"/>
                </a:solidFill>
              </a:rPr>
              <a:t>直接サービス</a:t>
            </a:r>
            <a:endParaRPr lang="ja-JP" altLang="en-US" sz="1400" b="0" dirty="0">
              <a:solidFill>
                <a:srgbClr val="0000FF"/>
              </a:solidFill>
            </a:endParaRPr>
          </a:p>
        </p:txBody>
      </p:sp>
      <p:sp>
        <p:nvSpPr>
          <p:cNvPr id="36" name="AutoShape 6"/>
          <p:cNvSpPr>
            <a:spLocks noChangeArrowheads="1"/>
          </p:cNvSpPr>
          <p:nvPr/>
        </p:nvSpPr>
        <p:spPr bwMode="auto">
          <a:xfrm>
            <a:off x="4000496" y="1857364"/>
            <a:ext cx="2519362" cy="28892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400" b="0" dirty="0" smtClean="0">
                <a:solidFill>
                  <a:srgbClr val="0000FF"/>
                </a:solidFill>
              </a:rPr>
              <a:t>間接サービス</a:t>
            </a:r>
            <a:endParaRPr lang="ja-JP" altLang="en-US" sz="1400" b="0" dirty="0">
              <a:solidFill>
                <a:srgbClr val="0000FF"/>
              </a:solidFill>
            </a:endParaRPr>
          </a:p>
        </p:txBody>
      </p:sp>
      <p:sp>
        <p:nvSpPr>
          <p:cNvPr id="38" name="AutoShape 6"/>
          <p:cNvSpPr>
            <a:spLocks noChangeArrowheads="1"/>
          </p:cNvSpPr>
          <p:nvPr/>
        </p:nvSpPr>
        <p:spPr bwMode="auto">
          <a:xfrm>
            <a:off x="2714612" y="3492508"/>
            <a:ext cx="2519362" cy="28892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400" b="0" dirty="0" smtClean="0">
                <a:solidFill>
                  <a:srgbClr val="0000FF"/>
                </a:solidFill>
              </a:rPr>
              <a:t>情報の組織化</a:t>
            </a:r>
            <a:endParaRPr lang="ja-JP" altLang="en-US" sz="1400" b="0" dirty="0">
              <a:solidFill>
                <a:srgbClr val="0000FF"/>
              </a:solidFill>
            </a:endParaRPr>
          </a:p>
        </p:txBody>
      </p:sp>
      <p:sp>
        <p:nvSpPr>
          <p:cNvPr id="39" name="AutoShape 6"/>
          <p:cNvSpPr>
            <a:spLocks noChangeArrowheads="1"/>
          </p:cNvSpPr>
          <p:nvPr/>
        </p:nvSpPr>
        <p:spPr bwMode="auto">
          <a:xfrm>
            <a:off x="3214678" y="4929198"/>
            <a:ext cx="2519362" cy="288925"/>
          </a:xfrm>
          <a:prstGeom prst="flowChartAlternateProcess">
            <a:avLst/>
          </a:prstGeom>
          <a:gradFill rotWithShape="1">
            <a:gsLst>
              <a:gs pos="0">
                <a:srgbClr val="DDDDDD"/>
              </a:gs>
              <a:gs pos="50000">
                <a:schemeClr val="bg1"/>
              </a:gs>
              <a:gs pos="100000">
                <a:srgbClr val="DDDDDD"/>
              </a:gs>
            </a:gsLst>
            <a:lin ang="2700000" scaled="1"/>
          </a:gradFill>
          <a:ln w="9525" algn="ctr">
            <a:solidFill>
              <a:schemeClr val="bg2"/>
            </a:solidFill>
            <a:miter lim="800000"/>
            <a:headEnd/>
            <a:tailEnd/>
          </a:ln>
          <a:effectLst>
            <a:outerShdw dist="35921" dir="2700000" algn="ctr" rotWithShape="0">
              <a:schemeClr val="bg2"/>
            </a:outerShdw>
          </a:effectLst>
        </p:spPr>
        <p:txBody>
          <a:bodyPr wrap="none" anchor="ctr"/>
          <a:lstStyle/>
          <a:p>
            <a:pPr>
              <a:defRPr/>
            </a:pPr>
            <a:r>
              <a:rPr lang="ja-JP" altLang="en-US" sz="1400" dirty="0" smtClean="0">
                <a:solidFill>
                  <a:srgbClr val="0000FF"/>
                </a:solidFill>
              </a:rPr>
              <a:t>情報を全体で集合</a:t>
            </a:r>
            <a:r>
              <a:rPr lang="ja-JP" altLang="en-US" sz="1400" b="0" dirty="0" smtClean="0">
                <a:solidFill>
                  <a:srgbClr val="0000FF"/>
                </a:solidFill>
              </a:rPr>
              <a:t>知化</a:t>
            </a:r>
            <a:endParaRPr lang="ja-JP" altLang="en-US" sz="1400" b="0" dirty="0">
              <a:solidFill>
                <a:srgbClr val="0000FF"/>
              </a:solidFill>
            </a:endParaRPr>
          </a:p>
        </p:txBody>
      </p:sp>
      <p:sp>
        <p:nvSpPr>
          <p:cNvPr id="40" name="AutoShape 4"/>
          <p:cNvSpPr>
            <a:spLocks noChangeArrowheads="1"/>
          </p:cNvSpPr>
          <p:nvPr/>
        </p:nvSpPr>
        <p:spPr bwMode="auto">
          <a:xfrm>
            <a:off x="2214546" y="5500702"/>
            <a:ext cx="1992317"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wrap="square" anchor="ctr">
            <a:spAutoFit/>
          </a:bodyPr>
          <a:lstStyle/>
          <a:p>
            <a:pPr>
              <a:defRPr/>
            </a:pPr>
            <a:r>
              <a:rPr lang="ja-JP" altLang="en-US" sz="1200" dirty="0" smtClean="0">
                <a:solidFill>
                  <a:schemeClr val="accent2"/>
                </a:solidFill>
              </a:rPr>
              <a:t>メタデータハーベスト</a:t>
            </a:r>
            <a:endParaRPr lang="ja-JP" altLang="en-US" sz="1200" dirty="0">
              <a:solidFill>
                <a:schemeClr val="accent2"/>
              </a:solidFill>
            </a:endParaRPr>
          </a:p>
        </p:txBody>
      </p:sp>
      <p:sp>
        <p:nvSpPr>
          <p:cNvPr id="41" name="AutoShape 4"/>
          <p:cNvSpPr>
            <a:spLocks noChangeArrowheads="1"/>
          </p:cNvSpPr>
          <p:nvPr/>
        </p:nvSpPr>
        <p:spPr bwMode="auto">
          <a:xfrm>
            <a:off x="4643438" y="5500702"/>
            <a:ext cx="1349375"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anchor="ctr">
            <a:spAutoFit/>
          </a:bodyPr>
          <a:lstStyle/>
          <a:p>
            <a:pPr>
              <a:defRPr/>
            </a:pPr>
            <a:r>
              <a:rPr lang="ja-JP" altLang="en-US" sz="1200" dirty="0" smtClean="0">
                <a:solidFill>
                  <a:schemeClr val="accent2"/>
                </a:solidFill>
              </a:rPr>
              <a:t>横断検索</a:t>
            </a:r>
            <a:endParaRPr lang="ja-JP" altLang="en-US" sz="1200" dirty="0">
              <a:solidFill>
                <a:schemeClr val="accent2"/>
              </a:solidFill>
            </a:endParaRPr>
          </a:p>
        </p:txBody>
      </p:sp>
      <p:cxnSp>
        <p:nvCxnSpPr>
          <p:cNvPr id="44" name="AutoShape 29"/>
          <p:cNvCxnSpPr>
            <a:cxnSpLocks noChangeShapeType="1"/>
            <a:stCxn id="41" idx="0"/>
            <a:endCxn id="39" idx="2"/>
          </p:cNvCxnSpPr>
          <p:nvPr/>
        </p:nvCxnSpPr>
        <p:spPr bwMode="auto">
          <a:xfrm rot="16200000" flipV="1">
            <a:off x="4754954" y="4937529"/>
            <a:ext cx="282579" cy="843767"/>
          </a:xfrm>
          <a:prstGeom prst="straightConnector1">
            <a:avLst/>
          </a:prstGeom>
          <a:noFill/>
          <a:ln w="38100">
            <a:solidFill>
              <a:srgbClr val="6699FF"/>
            </a:solidFill>
            <a:round/>
            <a:headEnd/>
            <a:tailEnd type="triangle" w="med" len="med"/>
          </a:ln>
        </p:spPr>
      </p:cxnSp>
      <p:sp>
        <p:nvSpPr>
          <p:cNvPr id="49" name="AutoShape 4"/>
          <p:cNvSpPr>
            <a:spLocks noChangeArrowheads="1"/>
          </p:cNvSpPr>
          <p:nvPr/>
        </p:nvSpPr>
        <p:spPr bwMode="auto">
          <a:xfrm>
            <a:off x="1785918" y="3992574"/>
            <a:ext cx="1635127"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wrap="square" anchor="ctr">
            <a:spAutoFit/>
          </a:bodyPr>
          <a:lstStyle/>
          <a:p>
            <a:pPr>
              <a:defRPr/>
            </a:pPr>
            <a:r>
              <a:rPr lang="ja-JP" altLang="en-US" sz="1200" dirty="0" smtClean="0">
                <a:solidFill>
                  <a:schemeClr val="accent2"/>
                </a:solidFill>
              </a:rPr>
              <a:t>人手による組織化</a:t>
            </a:r>
            <a:endParaRPr lang="ja-JP" altLang="en-US" sz="1200" dirty="0">
              <a:solidFill>
                <a:schemeClr val="accent2"/>
              </a:solidFill>
            </a:endParaRPr>
          </a:p>
        </p:txBody>
      </p:sp>
      <p:sp>
        <p:nvSpPr>
          <p:cNvPr id="50" name="AutoShape 4"/>
          <p:cNvSpPr>
            <a:spLocks noChangeArrowheads="1"/>
          </p:cNvSpPr>
          <p:nvPr/>
        </p:nvSpPr>
        <p:spPr bwMode="auto">
          <a:xfrm>
            <a:off x="4214810" y="3992574"/>
            <a:ext cx="1635127" cy="306467"/>
          </a:xfrm>
          <a:prstGeom prst="roundRect">
            <a:avLst>
              <a:gd name="adj" fmla="val 16667"/>
            </a:avLst>
          </a:prstGeom>
          <a:solidFill>
            <a:srgbClr val="FFFFCC"/>
          </a:solidFill>
          <a:ln w="38100">
            <a:solidFill>
              <a:schemeClr val="accent2"/>
            </a:solidFill>
            <a:round/>
            <a:headEnd/>
            <a:tailEnd/>
          </a:ln>
          <a:effectLst>
            <a:outerShdw dist="107763" dir="2700000" algn="ctr" rotWithShape="0">
              <a:schemeClr val="bg2">
                <a:alpha val="50000"/>
              </a:schemeClr>
            </a:outerShdw>
          </a:effectLst>
        </p:spPr>
        <p:txBody>
          <a:bodyPr wrap="square" anchor="ctr">
            <a:spAutoFit/>
          </a:bodyPr>
          <a:lstStyle/>
          <a:p>
            <a:pPr>
              <a:defRPr/>
            </a:pPr>
            <a:r>
              <a:rPr lang="ja-JP" altLang="en-US" sz="1200" dirty="0" smtClean="0">
                <a:solidFill>
                  <a:schemeClr val="accent2"/>
                </a:solidFill>
              </a:rPr>
              <a:t>自動組織化</a:t>
            </a:r>
            <a:endParaRPr lang="ja-JP" altLang="en-US" sz="1200" dirty="0">
              <a:solidFill>
                <a:schemeClr val="accent2"/>
              </a:solidFill>
            </a:endParaRPr>
          </a:p>
        </p:txBody>
      </p:sp>
      <p:cxnSp>
        <p:nvCxnSpPr>
          <p:cNvPr id="52" name="AutoShape 15"/>
          <p:cNvCxnSpPr>
            <a:cxnSpLocks noChangeShapeType="1"/>
            <a:stCxn id="39" idx="0"/>
            <a:endCxn id="50" idx="2"/>
          </p:cNvCxnSpPr>
          <p:nvPr/>
        </p:nvCxnSpPr>
        <p:spPr bwMode="auto">
          <a:xfrm rot="5400000" flipH="1" flipV="1">
            <a:off x="4438288" y="4335113"/>
            <a:ext cx="630157" cy="558015"/>
          </a:xfrm>
          <a:prstGeom prst="straightConnector1">
            <a:avLst/>
          </a:prstGeom>
          <a:noFill/>
          <a:ln w="38100">
            <a:solidFill>
              <a:srgbClr val="6699FF"/>
            </a:solidFill>
            <a:round/>
            <a:headEnd/>
            <a:tailEnd type="triangle" w="med" len="med"/>
          </a:ln>
        </p:spPr>
      </p:cxnSp>
      <p:cxnSp>
        <p:nvCxnSpPr>
          <p:cNvPr id="55" name="AutoShape 15"/>
          <p:cNvCxnSpPr>
            <a:cxnSpLocks noChangeShapeType="1"/>
            <a:stCxn id="50" idx="0"/>
            <a:endCxn id="38" idx="2"/>
          </p:cNvCxnSpPr>
          <p:nvPr/>
        </p:nvCxnSpPr>
        <p:spPr bwMode="auto">
          <a:xfrm rot="16200000" flipV="1">
            <a:off x="4397764" y="3357963"/>
            <a:ext cx="211141" cy="1058081"/>
          </a:xfrm>
          <a:prstGeom prst="straightConnector1">
            <a:avLst/>
          </a:prstGeom>
          <a:noFill/>
          <a:ln w="38100">
            <a:solidFill>
              <a:srgbClr val="6699FF"/>
            </a:solidFill>
            <a:round/>
            <a:headEnd/>
            <a:tailEnd type="triangle" w="med" len="med"/>
          </a:ln>
        </p:spPr>
      </p:cxnSp>
      <p:cxnSp>
        <p:nvCxnSpPr>
          <p:cNvPr id="58" name="AutoShape 15"/>
          <p:cNvCxnSpPr>
            <a:cxnSpLocks noChangeShapeType="1"/>
            <a:stCxn id="49" idx="0"/>
            <a:endCxn id="38" idx="2"/>
          </p:cNvCxnSpPr>
          <p:nvPr/>
        </p:nvCxnSpPr>
        <p:spPr bwMode="auto">
          <a:xfrm rot="5400000" flipH="1" flipV="1">
            <a:off x="3183317" y="3201599"/>
            <a:ext cx="211141" cy="1370811"/>
          </a:xfrm>
          <a:prstGeom prst="straightConnector1">
            <a:avLst/>
          </a:prstGeom>
          <a:noFill/>
          <a:ln w="38100">
            <a:solidFill>
              <a:srgbClr val="6699FF"/>
            </a:solidFill>
            <a:round/>
            <a:headEnd/>
            <a:tailEnd type="triangle" w="med" len="med"/>
          </a:ln>
        </p:spPr>
      </p:cxnSp>
      <p:cxnSp>
        <p:nvCxnSpPr>
          <p:cNvPr id="64" name="AutoShape 14"/>
          <p:cNvCxnSpPr>
            <a:cxnSpLocks noChangeShapeType="1"/>
            <a:stCxn id="1031174" idx="0"/>
            <a:endCxn id="34" idx="2"/>
          </p:cNvCxnSpPr>
          <p:nvPr/>
        </p:nvCxnSpPr>
        <p:spPr bwMode="auto">
          <a:xfrm rot="5400000" flipH="1" flipV="1">
            <a:off x="4585129" y="2338814"/>
            <a:ext cx="122161" cy="915205"/>
          </a:xfrm>
          <a:prstGeom prst="straightConnector1">
            <a:avLst/>
          </a:prstGeom>
          <a:noFill/>
          <a:ln w="38100">
            <a:solidFill>
              <a:srgbClr val="6699FF"/>
            </a:solidFill>
            <a:round/>
            <a:headEnd/>
            <a:tailEnd type="triangle" w="med" len="med"/>
          </a:ln>
        </p:spPr>
      </p:cxnSp>
      <p:cxnSp>
        <p:nvCxnSpPr>
          <p:cNvPr id="67" name="AutoShape 14"/>
          <p:cNvCxnSpPr>
            <a:cxnSpLocks noChangeShapeType="1"/>
            <a:stCxn id="1031174" idx="0"/>
            <a:endCxn id="33" idx="2"/>
          </p:cNvCxnSpPr>
          <p:nvPr/>
        </p:nvCxnSpPr>
        <p:spPr bwMode="auto">
          <a:xfrm rot="16200000" flipV="1">
            <a:off x="3549279" y="2218167"/>
            <a:ext cx="122161" cy="1156497"/>
          </a:xfrm>
          <a:prstGeom prst="straightConnector1">
            <a:avLst/>
          </a:prstGeom>
          <a:noFill/>
          <a:ln w="38100">
            <a:solidFill>
              <a:srgbClr val="6699FF"/>
            </a:solidFill>
            <a:round/>
            <a:headEnd/>
            <a:tailEnd type="triangle" w="med" len="med"/>
          </a:ln>
        </p:spPr>
      </p:cxnSp>
      <p:cxnSp>
        <p:nvCxnSpPr>
          <p:cNvPr id="70" name="AutoShape 14"/>
          <p:cNvCxnSpPr>
            <a:cxnSpLocks noChangeShapeType="1"/>
            <a:stCxn id="33" idx="0"/>
            <a:endCxn id="35" idx="2"/>
          </p:cNvCxnSpPr>
          <p:nvPr/>
        </p:nvCxnSpPr>
        <p:spPr bwMode="auto">
          <a:xfrm rot="16200000" flipV="1">
            <a:off x="2504657" y="1901414"/>
            <a:ext cx="282579" cy="772329"/>
          </a:xfrm>
          <a:prstGeom prst="straightConnector1">
            <a:avLst/>
          </a:prstGeom>
          <a:noFill/>
          <a:ln w="38100">
            <a:solidFill>
              <a:srgbClr val="6699FF"/>
            </a:solidFill>
            <a:round/>
            <a:headEnd/>
            <a:tailEnd type="triangle" w="med" len="med"/>
          </a:ln>
        </p:spPr>
      </p:cxnSp>
      <p:cxnSp>
        <p:nvCxnSpPr>
          <p:cNvPr id="73" name="AutoShape 14"/>
          <p:cNvCxnSpPr>
            <a:cxnSpLocks noChangeShapeType="1"/>
            <a:stCxn id="34" idx="0"/>
            <a:endCxn id="36" idx="2"/>
          </p:cNvCxnSpPr>
          <p:nvPr/>
        </p:nvCxnSpPr>
        <p:spPr bwMode="auto">
          <a:xfrm rot="5400000" flipH="1" flipV="1">
            <a:off x="5040705" y="2209397"/>
            <a:ext cx="282579" cy="156365"/>
          </a:xfrm>
          <a:prstGeom prst="straightConnector1">
            <a:avLst/>
          </a:prstGeom>
          <a:noFill/>
          <a:ln w="38100">
            <a:solidFill>
              <a:srgbClr val="FFC000"/>
            </a:solidFill>
            <a:round/>
            <a:headEnd/>
            <a:tailEnd type="triangle" w="med" len="med"/>
          </a:ln>
        </p:spPr>
      </p:cxnSp>
      <p:grpSp>
        <p:nvGrpSpPr>
          <p:cNvPr id="2" name="Group 84"/>
          <p:cNvGrpSpPr>
            <a:grpSpLocks/>
          </p:cNvGrpSpPr>
          <p:nvPr/>
        </p:nvGrpSpPr>
        <p:grpSpPr bwMode="auto">
          <a:xfrm>
            <a:off x="3143240" y="857232"/>
            <a:ext cx="500066" cy="571504"/>
            <a:chOff x="3696" y="1161"/>
            <a:chExt cx="609" cy="636"/>
          </a:xfrm>
        </p:grpSpPr>
        <p:sp>
          <p:nvSpPr>
            <p:cNvPr id="87" name="AutoShape 85"/>
            <p:cNvSpPr>
              <a:spLocks noChangeArrowheads="1"/>
            </p:cNvSpPr>
            <p:nvPr/>
          </p:nvSpPr>
          <p:spPr bwMode="auto">
            <a:xfrm>
              <a:off x="3742" y="1161"/>
              <a:ext cx="195" cy="182"/>
            </a:xfrm>
            <a:prstGeom prst="flowChartConnector">
              <a:avLst/>
            </a:prstGeom>
            <a:gradFill rotWithShape="1">
              <a:gsLst>
                <a:gs pos="0">
                  <a:srgbClr val="DCEFF0"/>
                </a:gs>
                <a:gs pos="100000">
                  <a:schemeClr val="hlink"/>
                </a:gs>
              </a:gsLst>
              <a:path path="shape">
                <a:fillToRect l="50000" t="50000" r="50000" b="50000"/>
              </a:path>
            </a:gradFill>
            <a:ln w="9525">
              <a:solidFill>
                <a:srgbClr val="8E8E8E"/>
              </a:solidFill>
              <a:round/>
              <a:headEnd/>
              <a:tailEnd/>
            </a:ln>
            <a:effectLst>
              <a:outerShdw dist="35921" dir="2700000" algn="ctr" rotWithShape="0">
                <a:schemeClr val="bg2"/>
              </a:outerShdw>
            </a:effectLst>
          </p:spPr>
          <p:txBody>
            <a:bodyPr wrap="none" anchor="ctr"/>
            <a:lstStyle/>
            <a:p>
              <a:endParaRPr lang="ja-JP" altLang="en-US"/>
            </a:p>
          </p:txBody>
        </p:sp>
        <p:sp>
          <p:nvSpPr>
            <p:cNvPr id="88" name="AutoShape 86"/>
            <p:cNvSpPr>
              <a:spLocks noChangeArrowheads="1"/>
            </p:cNvSpPr>
            <p:nvPr/>
          </p:nvSpPr>
          <p:spPr bwMode="auto">
            <a:xfrm>
              <a:off x="3696" y="1343"/>
              <a:ext cx="292" cy="318"/>
            </a:xfrm>
            <a:prstGeom prst="flowChartCollate">
              <a:avLst/>
            </a:prstGeom>
            <a:gradFill rotWithShape="1">
              <a:gsLst>
                <a:gs pos="0">
                  <a:srgbClr val="DCEFF0"/>
                </a:gs>
                <a:gs pos="100000">
                  <a:schemeClr val="hlink"/>
                </a:gs>
              </a:gsLst>
              <a:path path="shape">
                <a:fillToRect l="50000" t="50000" r="50000" b="50000"/>
              </a:path>
            </a:gradFill>
            <a:ln w="9525">
              <a:solidFill>
                <a:srgbClr val="8E8E8E"/>
              </a:solidFill>
              <a:miter lim="800000"/>
              <a:headEnd/>
              <a:tailEnd/>
            </a:ln>
            <a:effectLst>
              <a:outerShdw dist="35921" dir="2700000" algn="ctr" rotWithShape="0">
                <a:schemeClr val="bg2"/>
              </a:outerShdw>
            </a:effectLst>
          </p:spPr>
          <p:txBody>
            <a:bodyPr wrap="none" anchor="ctr"/>
            <a:lstStyle/>
            <a:p>
              <a:endParaRPr lang="ja-JP" altLang="en-US"/>
            </a:p>
          </p:txBody>
        </p:sp>
        <p:sp>
          <p:nvSpPr>
            <p:cNvPr id="89" name="AutoShape 87"/>
            <p:cNvSpPr>
              <a:spLocks noChangeArrowheads="1"/>
            </p:cNvSpPr>
            <p:nvPr/>
          </p:nvSpPr>
          <p:spPr bwMode="auto">
            <a:xfrm>
              <a:off x="4059" y="1161"/>
              <a:ext cx="195" cy="182"/>
            </a:xfrm>
            <a:prstGeom prst="flowChartConnector">
              <a:avLst/>
            </a:prstGeom>
            <a:gradFill rotWithShape="1">
              <a:gsLst>
                <a:gs pos="0">
                  <a:srgbClr val="DCEFF0"/>
                </a:gs>
                <a:gs pos="100000">
                  <a:srgbClr val="2EB71B"/>
                </a:gs>
              </a:gsLst>
              <a:path path="shape">
                <a:fillToRect l="50000" t="50000" r="50000" b="50000"/>
              </a:path>
            </a:gradFill>
            <a:ln w="9525">
              <a:solidFill>
                <a:srgbClr val="8E8E8E"/>
              </a:solidFill>
              <a:round/>
              <a:headEnd/>
              <a:tailEnd/>
            </a:ln>
            <a:effectLst>
              <a:outerShdw dist="35921" dir="2700000" algn="ctr" rotWithShape="0">
                <a:schemeClr val="bg2"/>
              </a:outerShdw>
            </a:effectLst>
          </p:spPr>
          <p:txBody>
            <a:bodyPr wrap="none" anchor="ctr"/>
            <a:lstStyle/>
            <a:p>
              <a:endParaRPr lang="ja-JP" altLang="en-US"/>
            </a:p>
          </p:txBody>
        </p:sp>
        <p:sp>
          <p:nvSpPr>
            <p:cNvPr id="90" name="AutoShape 88"/>
            <p:cNvSpPr>
              <a:spLocks noChangeArrowheads="1"/>
            </p:cNvSpPr>
            <p:nvPr/>
          </p:nvSpPr>
          <p:spPr bwMode="auto">
            <a:xfrm>
              <a:off x="4013" y="1343"/>
              <a:ext cx="292" cy="318"/>
            </a:xfrm>
            <a:prstGeom prst="flowChartCollate">
              <a:avLst/>
            </a:prstGeom>
            <a:gradFill rotWithShape="1">
              <a:gsLst>
                <a:gs pos="0">
                  <a:srgbClr val="DCEFF0"/>
                </a:gs>
                <a:gs pos="100000">
                  <a:srgbClr val="2EB71B"/>
                </a:gs>
              </a:gsLst>
              <a:path path="shape">
                <a:fillToRect l="50000" t="50000" r="50000" b="50000"/>
              </a:path>
            </a:gradFill>
            <a:ln w="9525">
              <a:solidFill>
                <a:srgbClr val="8E8E8E"/>
              </a:solidFill>
              <a:miter lim="800000"/>
              <a:headEnd/>
              <a:tailEnd/>
            </a:ln>
            <a:effectLst>
              <a:outerShdw dist="35921" dir="2700000" algn="ctr" rotWithShape="0">
                <a:schemeClr val="bg2"/>
              </a:outerShdw>
            </a:effectLst>
          </p:spPr>
          <p:txBody>
            <a:bodyPr wrap="none" anchor="ctr"/>
            <a:lstStyle/>
            <a:p>
              <a:endParaRPr lang="ja-JP" altLang="en-US"/>
            </a:p>
          </p:txBody>
        </p:sp>
        <p:sp>
          <p:nvSpPr>
            <p:cNvPr id="91" name="AutoShape 89"/>
            <p:cNvSpPr>
              <a:spLocks noChangeArrowheads="1"/>
            </p:cNvSpPr>
            <p:nvPr/>
          </p:nvSpPr>
          <p:spPr bwMode="auto">
            <a:xfrm>
              <a:off x="3878" y="1226"/>
              <a:ext cx="227" cy="208"/>
            </a:xfrm>
            <a:prstGeom prst="flowChartConnector">
              <a:avLst/>
            </a:prstGeom>
            <a:gradFill rotWithShape="1">
              <a:gsLst>
                <a:gs pos="0">
                  <a:srgbClr val="DCEFF0"/>
                </a:gs>
                <a:gs pos="100000">
                  <a:srgbClr val="666699"/>
                </a:gs>
              </a:gsLst>
              <a:path path="shape">
                <a:fillToRect l="50000" t="50000" r="50000" b="50000"/>
              </a:path>
            </a:gradFill>
            <a:ln w="9525">
              <a:solidFill>
                <a:srgbClr val="8E8E8E"/>
              </a:solidFill>
              <a:round/>
              <a:headEnd/>
              <a:tailEnd/>
            </a:ln>
            <a:effectLst>
              <a:outerShdw dist="35921" dir="2700000" algn="ctr" rotWithShape="0">
                <a:schemeClr val="bg2"/>
              </a:outerShdw>
            </a:effectLst>
          </p:spPr>
          <p:txBody>
            <a:bodyPr wrap="none" anchor="ctr"/>
            <a:lstStyle/>
            <a:p>
              <a:endParaRPr lang="ja-JP" altLang="en-US"/>
            </a:p>
          </p:txBody>
        </p:sp>
        <p:sp>
          <p:nvSpPr>
            <p:cNvPr id="92" name="AutoShape 90"/>
            <p:cNvSpPr>
              <a:spLocks noChangeArrowheads="1"/>
            </p:cNvSpPr>
            <p:nvPr/>
          </p:nvSpPr>
          <p:spPr bwMode="auto">
            <a:xfrm>
              <a:off x="3832" y="1434"/>
              <a:ext cx="341" cy="363"/>
            </a:xfrm>
            <a:prstGeom prst="flowChartCollate">
              <a:avLst/>
            </a:prstGeom>
            <a:gradFill rotWithShape="1">
              <a:gsLst>
                <a:gs pos="0">
                  <a:srgbClr val="DCEFF0"/>
                </a:gs>
                <a:gs pos="100000">
                  <a:srgbClr val="666699"/>
                </a:gs>
              </a:gsLst>
              <a:path path="shape">
                <a:fillToRect l="50000" t="50000" r="50000" b="50000"/>
              </a:path>
            </a:gradFill>
            <a:ln w="9525">
              <a:solidFill>
                <a:srgbClr val="8E8E8E"/>
              </a:solidFill>
              <a:miter lim="800000"/>
              <a:headEnd/>
              <a:tailEnd/>
            </a:ln>
            <a:effectLst>
              <a:outerShdw dist="35921" dir="2700000" algn="ctr" rotWithShape="0">
                <a:schemeClr val="bg2"/>
              </a:outerShdw>
            </a:effectLst>
          </p:spPr>
          <p:txBody>
            <a:bodyPr wrap="none" anchor="ctr"/>
            <a:lstStyle/>
            <a:p>
              <a:endParaRPr lang="ja-JP" altLang="en-US"/>
            </a:p>
          </p:txBody>
        </p:sp>
      </p:grpSp>
      <p:sp>
        <p:nvSpPr>
          <p:cNvPr id="93" name="mainfrm"/>
          <p:cNvSpPr>
            <a:spLocks noEditPoints="1" noChangeArrowheads="1"/>
          </p:cNvSpPr>
          <p:nvPr/>
        </p:nvSpPr>
        <p:spPr bwMode="auto">
          <a:xfrm>
            <a:off x="4714876" y="1000108"/>
            <a:ext cx="587377" cy="576262"/>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C0C0C0"/>
          </a:solidFill>
          <a:ln w="9525">
            <a:solidFill>
              <a:srgbClr val="000000"/>
            </a:solidFill>
            <a:miter lim="800000"/>
            <a:headEnd/>
            <a:tailEnd/>
          </a:ln>
        </p:spPr>
        <p:txBody>
          <a:bodyPr/>
          <a:lstStyle/>
          <a:p>
            <a:endParaRPr lang="ja-JP" altLang="en-US"/>
          </a:p>
        </p:txBody>
      </p:sp>
      <p:cxnSp>
        <p:nvCxnSpPr>
          <p:cNvPr id="94" name="AutoShape 14"/>
          <p:cNvCxnSpPr>
            <a:cxnSpLocks noChangeShapeType="1"/>
            <a:stCxn id="35" idx="0"/>
            <a:endCxn id="88" idx="1"/>
          </p:cNvCxnSpPr>
          <p:nvPr/>
        </p:nvCxnSpPr>
        <p:spPr bwMode="auto">
          <a:xfrm rot="5400000" flipH="1" flipV="1">
            <a:off x="2414597" y="1008836"/>
            <a:ext cx="693712" cy="1003344"/>
          </a:xfrm>
          <a:prstGeom prst="straightConnector1">
            <a:avLst/>
          </a:prstGeom>
          <a:noFill/>
          <a:ln w="38100">
            <a:solidFill>
              <a:srgbClr val="6699FF"/>
            </a:solidFill>
            <a:round/>
            <a:headEnd/>
            <a:tailEnd type="triangle" w="med" len="med"/>
          </a:ln>
        </p:spPr>
      </p:cxnSp>
      <p:cxnSp>
        <p:nvCxnSpPr>
          <p:cNvPr id="97" name="AutoShape 14"/>
          <p:cNvCxnSpPr>
            <a:cxnSpLocks noChangeShapeType="1"/>
            <a:stCxn id="93" idx="7"/>
            <a:endCxn id="90" idx="1"/>
          </p:cNvCxnSpPr>
          <p:nvPr/>
        </p:nvCxnSpPr>
        <p:spPr bwMode="auto">
          <a:xfrm flipH="1" flipV="1">
            <a:off x="3523422" y="1163652"/>
            <a:ext cx="1191454" cy="124587"/>
          </a:xfrm>
          <a:prstGeom prst="straightConnector1">
            <a:avLst/>
          </a:prstGeom>
          <a:noFill/>
          <a:ln w="38100">
            <a:solidFill>
              <a:srgbClr val="6699FF"/>
            </a:solidFill>
            <a:round/>
            <a:headEnd/>
            <a:tailEnd type="triangle" w="med" len="med"/>
          </a:ln>
        </p:spPr>
      </p:cxnSp>
      <p:cxnSp>
        <p:nvCxnSpPr>
          <p:cNvPr id="111" name="AutoShape 14"/>
          <p:cNvCxnSpPr>
            <a:cxnSpLocks noChangeShapeType="1"/>
            <a:stCxn id="36" idx="0"/>
            <a:endCxn id="93" idx="5"/>
          </p:cNvCxnSpPr>
          <p:nvPr/>
        </p:nvCxnSpPr>
        <p:spPr bwMode="auto">
          <a:xfrm rot="16200000" flipV="1">
            <a:off x="4993874" y="1591061"/>
            <a:ext cx="280994" cy="251612"/>
          </a:xfrm>
          <a:prstGeom prst="straightConnector1">
            <a:avLst/>
          </a:prstGeom>
          <a:noFill/>
          <a:ln w="38100">
            <a:solidFill>
              <a:srgbClr val="FFC000"/>
            </a:solidFill>
            <a:round/>
            <a:headEnd/>
            <a:tailEnd type="triangle" w="med" len="med"/>
          </a:ln>
        </p:spPr>
      </p:cxnSp>
      <p:sp>
        <p:nvSpPr>
          <p:cNvPr id="114" name="mainfrm"/>
          <p:cNvSpPr>
            <a:spLocks noEditPoints="1" noChangeArrowheads="1"/>
          </p:cNvSpPr>
          <p:nvPr/>
        </p:nvSpPr>
        <p:spPr bwMode="auto">
          <a:xfrm>
            <a:off x="7929586" y="2571744"/>
            <a:ext cx="587377" cy="576262"/>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C0C0C0"/>
          </a:solidFill>
          <a:ln w="9525">
            <a:solidFill>
              <a:srgbClr val="000000"/>
            </a:solidFill>
            <a:miter lim="800000"/>
            <a:headEnd/>
            <a:tailEnd/>
          </a:ln>
        </p:spPr>
        <p:txBody>
          <a:bodyPr/>
          <a:lstStyle/>
          <a:p>
            <a:endParaRPr lang="ja-JP" altLang="en-US"/>
          </a:p>
        </p:txBody>
      </p:sp>
      <p:cxnSp>
        <p:nvCxnSpPr>
          <p:cNvPr id="115" name="AutoShape 14"/>
          <p:cNvCxnSpPr>
            <a:cxnSpLocks noChangeShapeType="1"/>
            <a:stCxn id="1031174" idx="3"/>
            <a:endCxn id="114" idx="7"/>
          </p:cNvCxnSpPr>
          <p:nvPr/>
        </p:nvCxnSpPr>
        <p:spPr bwMode="auto">
          <a:xfrm flipV="1">
            <a:off x="5448288" y="2859875"/>
            <a:ext cx="2481298" cy="142084"/>
          </a:xfrm>
          <a:prstGeom prst="straightConnector1">
            <a:avLst/>
          </a:prstGeom>
          <a:noFill/>
          <a:ln w="38100">
            <a:solidFill>
              <a:srgbClr val="FFC000"/>
            </a:solidFill>
            <a:round/>
            <a:headEnd/>
            <a:tailEnd type="triangle" w="med" len="med"/>
          </a:ln>
        </p:spPr>
      </p:cxnSp>
      <p:cxnSp>
        <p:nvCxnSpPr>
          <p:cNvPr id="118" name="AutoShape 14"/>
          <p:cNvCxnSpPr>
            <a:cxnSpLocks noChangeShapeType="1"/>
            <a:stCxn id="38" idx="3"/>
            <a:endCxn id="114" idx="7"/>
          </p:cNvCxnSpPr>
          <p:nvPr/>
        </p:nvCxnSpPr>
        <p:spPr bwMode="auto">
          <a:xfrm flipV="1">
            <a:off x="5233974" y="2859875"/>
            <a:ext cx="2695612" cy="777096"/>
          </a:xfrm>
          <a:prstGeom prst="straightConnector1">
            <a:avLst/>
          </a:prstGeom>
          <a:noFill/>
          <a:ln w="38100">
            <a:solidFill>
              <a:srgbClr val="FFC000"/>
            </a:solidFill>
            <a:round/>
            <a:headEnd/>
            <a:tailEnd type="triangle" w="med" len="med"/>
          </a:ln>
        </p:spPr>
      </p:cxnSp>
      <p:sp>
        <p:nvSpPr>
          <p:cNvPr id="121" name="Oval 3"/>
          <p:cNvSpPr>
            <a:spLocks noChangeArrowheads="1"/>
          </p:cNvSpPr>
          <p:nvPr/>
        </p:nvSpPr>
        <p:spPr bwMode="auto">
          <a:xfrm>
            <a:off x="7572396" y="1214422"/>
            <a:ext cx="1346163" cy="3786214"/>
          </a:xfrm>
          <a:prstGeom prst="ellipse">
            <a:avLst/>
          </a:prstGeom>
          <a:gradFill rotWithShape="1">
            <a:gsLst>
              <a:gs pos="0">
                <a:srgbClr val="FFFFFF">
                  <a:alpha val="53000"/>
                </a:srgbClr>
              </a:gs>
              <a:gs pos="100000">
                <a:srgbClr val="FF99CC">
                  <a:alpha val="51999"/>
                </a:srgbClr>
              </a:gs>
            </a:gsLst>
            <a:path path="shape">
              <a:fillToRect l="50000" t="50000" r="50000" b="50000"/>
            </a:path>
          </a:gradFill>
          <a:ln w="9525" algn="ctr">
            <a:solidFill>
              <a:schemeClr val="tx1"/>
            </a:solidFill>
            <a:round/>
            <a:headEnd/>
            <a:tailEnd/>
          </a:ln>
        </p:spPr>
        <p:txBody>
          <a:bodyPr wrap="none" anchor="ctr"/>
          <a:lstStyle/>
          <a:p>
            <a:endParaRPr lang="ja-JP" altLang="ja-JP" sz="1200"/>
          </a:p>
        </p:txBody>
      </p:sp>
      <p:sp>
        <p:nvSpPr>
          <p:cNvPr id="122" name="テキスト ボックス 121"/>
          <p:cNvSpPr txBox="1"/>
          <p:nvPr/>
        </p:nvSpPr>
        <p:spPr>
          <a:xfrm>
            <a:off x="7429520" y="1714488"/>
            <a:ext cx="1571636" cy="400110"/>
          </a:xfrm>
          <a:prstGeom prst="rect">
            <a:avLst/>
          </a:prstGeom>
          <a:noFill/>
        </p:spPr>
        <p:txBody>
          <a:bodyPr wrap="square" rtlCol="0">
            <a:spAutoFit/>
          </a:bodyPr>
          <a:lstStyle/>
          <a:p>
            <a:r>
              <a:rPr kumimoji="1" lang="ja-JP" altLang="en-US" b="0" dirty="0" smtClean="0"/>
              <a:t>外部サービス</a:t>
            </a:r>
            <a:endParaRPr kumimoji="1" lang="en-US" altLang="ja-JP" b="0" dirty="0" smtClean="0"/>
          </a:p>
          <a:p>
            <a:r>
              <a:rPr kumimoji="1" lang="ja-JP" altLang="en-US" dirty="0" smtClean="0"/>
              <a:t>を利用</a:t>
            </a:r>
            <a:endParaRPr kumimoji="1" lang="ja-JP" altLang="en-US" b="0" dirty="0"/>
          </a:p>
        </p:txBody>
      </p:sp>
      <p:sp>
        <p:nvSpPr>
          <p:cNvPr id="126" name="フローチャート : 端子 125"/>
          <p:cNvSpPr/>
          <p:nvPr/>
        </p:nvSpPr>
        <p:spPr>
          <a:xfrm>
            <a:off x="7429552" y="6143644"/>
            <a:ext cx="857224" cy="428628"/>
          </a:xfrm>
          <a:prstGeom prst="flowChartTerminator">
            <a:avLst/>
          </a:prstGeom>
          <a:solidFill>
            <a:srgbClr val="99FF99"/>
          </a:solidFill>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endParaRPr kumimoji="1" lang="en-US" altLang="ja-JP" sz="1000" dirty="0" smtClean="0">
              <a:latin typeface="HG丸ｺﾞｼｯｸM-PRO" pitchFamily="50" charset="-128"/>
              <a:ea typeface="HG丸ｺﾞｼｯｸM-PRO" pitchFamily="50" charset="-128"/>
            </a:endParaRPr>
          </a:p>
        </p:txBody>
      </p:sp>
      <p:sp>
        <p:nvSpPr>
          <p:cNvPr id="127" name="フローチャート: 処理 126"/>
          <p:cNvSpPr/>
          <p:nvPr/>
        </p:nvSpPr>
        <p:spPr>
          <a:xfrm>
            <a:off x="4143372" y="6215082"/>
            <a:ext cx="1285884" cy="357190"/>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900" dirty="0" smtClean="0">
                <a:latin typeface="HG丸ｺﾞｼｯｸM-PRO" pitchFamily="50" charset="-128"/>
                <a:ea typeface="HG丸ｺﾞｼｯｸM-PRO" pitchFamily="50" charset="-128"/>
              </a:rPr>
              <a:t>他図書館蔵書目録</a:t>
            </a:r>
            <a:endParaRPr kumimoji="1" lang="ja-JP" altLang="en-US" sz="900" dirty="0">
              <a:latin typeface="HG丸ｺﾞｼｯｸM-PRO" pitchFamily="50" charset="-128"/>
              <a:ea typeface="HG丸ｺﾞｼｯｸM-PRO" pitchFamily="50" charset="-128"/>
            </a:endParaRPr>
          </a:p>
        </p:txBody>
      </p:sp>
      <p:sp>
        <p:nvSpPr>
          <p:cNvPr id="128" name="フローチャート: 処理 127"/>
          <p:cNvSpPr/>
          <p:nvPr/>
        </p:nvSpPr>
        <p:spPr>
          <a:xfrm>
            <a:off x="4000496" y="6286520"/>
            <a:ext cx="1285884" cy="357190"/>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900" dirty="0" smtClean="0">
                <a:latin typeface="HG丸ｺﾞｼｯｸM-PRO" pitchFamily="50" charset="-128"/>
                <a:ea typeface="HG丸ｺﾞｼｯｸM-PRO" pitchFamily="50" charset="-128"/>
              </a:rPr>
              <a:t>他図書館蔵書目録</a:t>
            </a:r>
            <a:endParaRPr kumimoji="1" lang="ja-JP" altLang="en-US" sz="900" dirty="0">
              <a:latin typeface="HG丸ｺﾞｼｯｸM-PRO" pitchFamily="50" charset="-128"/>
              <a:ea typeface="HG丸ｺﾞｼｯｸM-PRO" pitchFamily="50" charset="-128"/>
            </a:endParaRPr>
          </a:p>
        </p:txBody>
      </p:sp>
      <p:sp>
        <p:nvSpPr>
          <p:cNvPr id="129" name="フローチャート: 処理 128"/>
          <p:cNvSpPr/>
          <p:nvPr/>
        </p:nvSpPr>
        <p:spPr>
          <a:xfrm>
            <a:off x="5715008" y="6215082"/>
            <a:ext cx="1428760" cy="500066"/>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900" dirty="0" smtClean="0">
                <a:latin typeface="HG丸ｺﾞｼｯｸM-PRO" pitchFamily="50" charset="-128"/>
                <a:ea typeface="HG丸ｺﾞｼｯｸM-PRO" pitchFamily="50" charset="-128"/>
              </a:rPr>
              <a:t>次期基盤システム</a:t>
            </a:r>
            <a:endParaRPr kumimoji="1" lang="en-US" altLang="ja-JP" sz="900" dirty="0" smtClean="0">
              <a:latin typeface="HG丸ｺﾞｼｯｸM-PRO" pitchFamily="50" charset="-128"/>
              <a:ea typeface="HG丸ｺﾞｼｯｸM-PRO" pitchFamily="50" charset="-128"/>
            </a:endParaRPr>
          </a:p>
          <a:p>
            <a:pPr algn="ctr"/>
            <a:r>
              <a:rPr kumimoji="1" lang="ja-JP" altLang="en-US" sz="900" dirty="0" smtClean="0">
                <a:latin typeface="HG丸ｺﾞｼｯｸM-PRO" pitchFamily="50" charset="-128"/>
                <a:ea typeface="HG丸ｺﾞｼｯｸM-PRO" pitchFamily="50" charset="-128"/>
              </a:rPr>
              <a:t>（</a:t>
            </a:r>
            <a:r>
              <a:rPr kumimoji="1" lang="en-US" altLang="ja-JP" sz="900" dirty="0" smtClean="0">
                <a:latin typeface="HG丸ｺﾞｼｯｸM-PRO" pitchFamily="50" charset="-128"/>
                <a:ea typeface="HG丸ｺﾞｼｯｸM-PRO" pitchFamily="50" charset="-128"/>
              </a:rPr>
              <a:t>ILS</a:t>
            </a:r>
            <a:r>
              <a:rPr kumimoji="1" lang="ja-JP" altLang="en-US" sz="900" dirty="0" smtClean="0">
                <a:latin typeface="HG丸ｺﾞｼｯｸM-PRO" pitchFamily="50" charset="-128"/>
                <a:ea typeface="HG丸ｺﾞｼｯｸM-PRO" pitchFamily="50" charset="-128"/>
              </a:rPr>
              <a:t>パッケージ）</a:t>
            </a:r>
            <a:endParaRPr kumimoji="1" lang="ja-JP" altLang="en-US" sz="900" dirty="0">
              <a:latin typeface="HG丸ｺﾞｼｯｸM-PRO" pitchFamily="50" charset="-128"/>
              <a:ea typeface="HG丸ｺﾞｼｯｸM-PRO" pitchFamily="50" charset="-128"/>
            </a:endParaRPr>
          </a:p>
        </p:txBody>
      </p:sp>
      <p:sp>
        <p:nvSpPr>
          <p:cNvPr id="130" name="フローチャート: 処理 129"/>
          <p:cNvSpPr/>
          <p:nvPr/>
        </p:nvSpPr>
        <p:spPr>
          <a:xfrm>
            <a:off x="3857620" y="6357958"/>
            <a:ext cx="1285884" cy="357190"/>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900" dirty="0" smtClean="0">
                <a:latin typeface="HG丸ｺﾞｼｯｸM-PRO" pitchFamily="50" charset="-128"/>
                <a:ea typeface="HG丸ｺﾞｼｯｸM-PRO" pitchFamily="50" charset="-128"/>
              </a:rPr>
              <a:t>図書館・関係機関</a:t>
            </a:r>
            <a:endParaRPr kumimoji="1" lang="en-US" altLang="ja-JP" sz="900" dirty="0" smtClean="0">
              <a:latin typeface="HG丸ｺﾞｼｯｸM-PRO" pitchFamily="50" charset="-128"/>
              <a:ea typeface="HG丸ｺﾞｼｯｸM-PRO" pitchFamily="50" charset="-128"/>
            </a:endParaRPr>
          </a:p>
          <a:p>
            <a:pPr algn="ctr"/>
            <a:r>
              <a:rPr kumimoji="1" lang="ja-JP" altLang="en-US" sz="900" dirty="0" smtClean="0">
                <a:latin typeface="HG丸ｺﾞｼｯｸM-PRO" pitchFamily="50" charset="-128"/>
                <a:ea typeface="HG丸ｺﾞｼｯｸM-PRO" pitchFamily="50" charset="-128"/>
              </a:rPr>
              <a:t>蔵書目録</a:t>
            </a:r>
            <a:endParaRPr kumimoji="1" lang="ja-JP" altLang="en-US" sz="900" dirty="0">
              <a:latin typeface="HG丸ｺﾞｼｯｸM-PRO" pitchFamily="50" charset="-128"/>
              <a:ea typeface="HG丸ｺﾞｼｯｸM-PRO" pitchFamily="50" charset="-128"/>
            </a:endParaRPr>
          </a:p>
        </p:txBody>
      </p:sp>
      <p:sp>
        <p:nvSpPr>
          <p:cNvPr id="131" name="フローチャート: 処理 130"/>
          <p:cNvSpPr/>
          <p:nvPr/>
        </p:nvSpPr>
        <p:spPr>
          <a:xfrm>
            <a:off x="2214546" y="6215082"/>
            <a:ext cx="1428760" cy="500066"/>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900" dirty="0" smtClean="0">
                <a:latin typeface="HG丸ｺﾞｼｯｸM-PRO" pitchFamily="50" charset="-128"/>
                <a:ea typeface="HG丸ｺﾞｼｯｸM-PRO" pitchFamily="50" charset="-128"/>
              </a:rPr>
              <a:t>NDL</a:t>
            </a:r>
            <a:r>
              <a:rPr kumimoji="1" lang="ja-JP" altLang="en-US" sz="900" dirty="0" smtClean="0">
                <a:latin typeface="HG丸ｺﾞｼｯｸM-PRO" pitchFamily="50" charset="-128"/>
                <a:ea typeface="HG丸ｺﾞｼｯｸM-PRO" pitchFamily="50" charset="-128"/>
              </a:rPr>
              <a:t>デジタルアーカイブ</a:t>
            </a:r>
            <a:endParaRPr kumimoji="1" lang="en-US" altLang="ja-JP" sz="900" dirty="0" smtClean="0">
              <a:latin typeface="HG丸ｺﾞｼｯｸM-PRO" pitchFamily="50" charset="-128"/>
              <a:ea typeface="HG丸ｺﾞｼｯｸM-PRO" pitchFamily="50" charset="-128"/>
            </a:endParaRPr>
          </a:p>
          <a:p>
            <a:pPr algn="ctr"/>
            <a:r>
              <a:rPr kumimoji="1" lang="ja-JP" altLang="en-US" sz="900" dirty="0" smtClean="0">
                <a:latin typeface="HG丸ｺﾞｼｯｸM-PRO" pitchFamily="50" charset="-128"/>
                <a:ea typeface="HG丸ｺﾞｼｯｸM-PRO" pitchFamily="50" charset="-128"/>
              </a:rPr>
              <a:t>システム</a:t>
            </a:r>
            <a:endParaRPr kumimoji="1" lang="ja-JP" altLang="en-US" sz="900" dirty="0">
              <a:latin typeface="HG丸ｺﾞｼｯｸM-PRO" pitchFamily="50" charset="-128"/>
              <a:ea typeface="HG丸ｺﾞｼｯｸM-PRO" pitchFamily="50" charset="-128"/>
            </a:endParaRPr>
          </a:p>
        </p:txBody>
      </p:sp>
      <p:sp>
        <p:nvSpPr>
          <p:cNvPr id="132" name="フローチャート: 処理 131"/>
          <p:cNvSpPr/>
          <p:nvPr/>
        </p:nvSpPr>
        <p:spPr>
          <a:xfrm>
            <a:off x="642910" y="6215082"/>
            <a:ext cx="1285884" cy="357190"/>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900" dirty="0" smtClean="0">
                <a:latin typeface="HG丸ｺﾞｼｯｸM-PRO" pitchFamily="50" charset="-128"/>
                <a:ea typeface="HG丸ｺﾞｼｯｸM-PRO" pitchFamily="50" charset="-128"/>
              </a:rPr>
              <a:t>他図書館蔵書目録</a:t>
            </a:r>
            <a:endParaRPr kumimoji="1" lang="ja-JP" altLang="en-US" sz="900" dirty="0">
              <a:latin typeface="HG丸ｺﾞｼｯｸM-PRO" pitchFamily="50" charset="-128"/>
              <a:ea typeface="HG丸ｺﾞｼｯｸM-PRO" pitchFamily="50" charset="-128"/>
            </a:endParaRPr>
          </a:p>
        </p:txBody>
      </p:sp>
      <p:sp>
        <p:nvSpPr>
          <p:cNvPr id="133" name="フローチャート: 処理 132"/>
          <p:cNvSpPr/>
          <p:nvPr/>
        </p:nvSpPr>
        <p:spPr>
          <a:xfrm>
            <a:off x="500034" y="6286520"/>
            <a:ext cx="1285884" cy="357190"/>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900" dirty="0" smtClean="0">
                <a:latin typeface="HG丸ｺﾞｼｯｸM-PRO" pitchFamily="50" charset="-128"/>
                <a:ea typeface="HG丸ｺﾞｼｯｸM-PRO" pitchFamily="50" charset="-128"/>
              </a:rPr>
              <a:t>他図書館蔵書目録</a:t>
            </a:r>
            <a:endParaRPr kumimoji="1" lang="ja-JP" altLang="en-US" sz="900" dirty="0">
              <a:latin typeface="HG丸ｺﾞｼｯｸM-PRO" pitchFamily="50" charset="-128"/>
              <a:ea typeface="HG丸ｺﾞｼｯｸM-PRO" pitchFamily="50" charset="-128"/>
            </a:endParaRPr>
          </a:p>
        </p:txBody>
      </p:sp>
      <p:sp>
        <p:nvSpPr>
          <p:cNvPr id="134" name="フローチャート: 処理 133"/>
          <p:cNvSpPr/>
          <p:nvPr/>
        </p:nvSpPr>
        <p:spPr>
          <a:xfrm>
            <a:off x="357158" y="6357958"/>
            <a:ext cx="1285884" cy="357190"/>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900" dirty="0" smtClean="0">
                <a:latin typeface="HG丸ｺﾞｼｯｸM-PRO" pitchFamily="50" charset="-128"/>
                <a:ea typeface="HG丸ｺﾞｼｯｸM-PRO" pitchFamily="50" charset="-128"/>
              </a:rPr>
              <a:t>他機関デジタルアーカイブ</a:t>
            </a:r>
            <a:endParaRPr kumimoji="1" lang="ja-JP" altLang="en-US" sz="900" dirty="0">
              <a:latin typeface="HG丸ｺﾞｼｯｸM-PRO" pitchFamily="50" charset="-128"/>
              <a:ea typeface="HG丸ｺﾞｼｯｸM-PRO" pitchFamily="50" charset="-128"/>
            </a:endParaRPr>
          </a:p>
        </p:txBody>
      </p:sp>
      <p:sp>
        <p:nvSpPr>
          <p:cNvPr id="137" name="フローチャート : 端子 136"/>
          <p:cNvSpPr/>
          <p:nvPr/>
        </p:nvSpPr>
        <p:spPr>
          <a:xfrm>
            <a:off x="7358114" y="6215082"/>
            <a:ext cx="857224" cy="428628"/>
          </a:xfrm>
          <a:prstGeom prst="flowChartTerminator">
            <a:avLst/>
          </a:prstGeom>
          <a:solidFill>
            <a:srgbClr val="99FF99"/>
          </a:solidFill>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kumimoji="1" lang="ja-JP" altLang="en-US" sz="1000" dirty="0" smtClean="0">
                <a:latin typeface="HG丸ｺﾞｼｯｸM-PRO" pitchFamily="50" charset="-128"/>
                <a:ea typeface="HG丸ｺﾞｼｯｸM-PRO" pitchFamily="50" charset="-128"/>
              </a:rPr>
              <a:t>他サービス</a:t>
            </a:r>
            <a:endParaRPr kumimoji="1" lang="en-US" altLang="ja-JP" sz="1000" dirty="0" smtClean="0">
              <a:latin typeface="HG丸ｺﾞｼｯｸM-PRO" pitchFamily="50" charset="-128"/>
              <a:ea typeface="HG丸ｺﾞｼｯｸM-PRO" pitchFamily="50" charset="-128"/>
            </a:endParaRPr>
          </a:p>
          <a:p>
            <a:pPr algn="ctr"/>
            <a:r>
              <a:rPr kumimoji="1" lang="ja-JP" altLang="en-US" sz="1000" dirty="0" smtClean="0">
                <a:latin typeface="HG丸ｺﾞｼｯｸM-PRO" pitchFamily="50" charset="-128"/>
                <a:ea typeface="HG丸ｺﾞｼｯｸM-PRO" pitchFamily="50" charset="-128"/>
              </a:rPr>
              <a:t>提供者</a:t>
            </a:r>
            <a:endParaRPr kumimoji="1" lang="en-US" altLang="ja-JP" sz="1000" dirty="0" smtClean="0">
              <a:latin typeface="HG丸ｺﾞｼｯｸM-PRO" pitchFamily="50" charset="-128"/>
              <a:ea typeface="HG丸ｺﾞｼｯｸM-PRO" pitchFamily="50" charset="-128"/>
            </a:endParaRPr>
          </a:p>
        </p:txBody>
      </p:sp>
      <p:sp>
        <p:nvSpPr>
          <p:cNvPr id="144" name="右中かっこ 143"/>
          <p:cNvSpPr/>
          <p:nvPr/>
        </p:nvSpPr>
        <p:spPr>
          <a:xfrm rot="16200000">
            <a:off x="4250529" y="2035959"/>
            <a:ext cx="428628" cy="8072494"/>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HG丸ｺﾞｼｯｸM-PRO" pitchFamily="50" charset="-128"/>
              <a:ea typeface="HG丸ｺﾞｼｯｸM-PRO" pitchFamily="50" charset="-128"/>
            </a:endParaRPr>
          </a:p>
        </p:txBody>
      </p:sp>
      <p:sp>
        <p:nvSpPr>
          <p:cNvPr id="147" name="テキスト ボックス 146"/>
          <p:cNvSpPr txBox="1"/>
          <p:nvPr/>
        </p:nvSpPr>
        <p:spPr>
          <a:xfrm>
            <a:off x="5429256" y="928670"/>
            <a:ext cx="1571636" cy="400110"/>
          </a:xfrm>
          <a:prstGeom prst="rect">
            <a:avLst/>
          </a:prstGeom>
          <a:noFill/>
        </p:spPr>
        <p:txBody>
          <a:bodyPr wrap="square" rtlCol="0">
            <a:spAutoFit/>
          </a:bodyPr>
          <a:lstStyle/>
          <a:p>
            <a:r>
              <a:rPr kumimoji="1" lang="ja-JP" altLang="en-US" b="0" dirty="0" smtClean="0"/>
              <a:t>外部サービス</a:t>
            </a:r>
            <a:endParaRPr kumimoji="1" lang="en-US" altLang="ja-JP" b="0" dirty="0" smtClean="0"/>
          </a:p>
          <a:p>
            <a:r>
              <a:rPr kumimoji="1" lang="ja-JP" altLang="en-US" b="0" dirty="0" smtClean="0"/>
              <a:t>へ提供</a:t>
            </a:r>
            <a:endParaRPr kumimoji="1" lang="ja-JP" altLang="en-US" b="0" dirty="0"/>
          </a:p>
        </p:txBody>
      </p:sp>
      <p:sp>
        <p:nvSpPr>
          <p:cNvPr id="62" name="スライド番号プレースホルダ 61"/>
          <p:cNvSpPr>
            <a:spLocks noGrp="1"/>
          </p:cNvSpPr>
          <p:nvPr>
            <p:ph type="sldNum" sz="quarter" idx="11"/>
          </p:nvPr>
        </p:nvSpPr>
        <p:spPr/>
        <p:txBody>
          <a:bodyPr/>
          <a:lstStyle/>
          <a:p>
            <a:pPr>
              <a:defRPr/>
            </a:pPr>
            <a:fld id="{DFA1AA98-C5D7-43DB-8850-82B4698A43C7}" type="slidenum">
              <a:rPr lang="en-US" altLang="ja-JP" smtClean="0"/>
              <a:pPr>
                <a:defRPr/>
              </a:pPr>
              <a:t>9</a:t>
            </a:fld>
            <a:endParaRPr lang="en-US" altLang="ja-JP"/>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スパイス">
  <a:themeElements>
    <a:clrScheme name="スパイス">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スパイス">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スパイス">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Level</Template>
  <TotalTime>164318</TotalTime>
  <Words>7043</Words>
  <Application>Microsoft Office PowerPoint</Application>
  <PresentationFormat>画面に合わせる (4:3)</PresentationFormat>
  <Paragraphs>1627</Paragraphs>
  <Slides>42</Slides>
  <Notes>42</Notes>
  <HiddenSlides>1</HiddenSlides>
  <MMClips>0</MMClips>
  <ScaleCrop>false</ScaleCrop>
  <HeadingPairs>
    <vt:vector size="6" baseType="variant">
      <vt:variant>
        <vt:lpstr>テーマ</vt:lpstr>
      </vt:variant>
      <vt:variant>
        <vt:i4>1</vt:i4>
      </vt:variant>
      <vt:variant>
        <vt:lpstr>埋め込まれた OLE サーバー</vt:lpstr>
      </vt:variant>
      <vt:variant>
        <vt:i4>1</vt:i4>
      </vt:variant>
      <vt:variant>
        <vt:lpstr>スライド タイトル</vt:lpstr>
      </vt:variant>
      <vt:variant>
        <vt:i4>42</vt:i4>
      </vt:variant>
    </vt:vector>
  </HeadingPairs>
  <TitlesOfParts>
    <vt:vector size="44" baseType="lpstr">
      <vt:lpstr>1_スパイス</vt:lpstr>
      <vt:lpstr>Visio</vt:lpstr>
      <vt:lpstr>国立国会図書館における 情報探索サービスの新たな展開 </vt:lpstr>
      <vt:lpstr>今日のお話し</vt:lpstr>
      <vt:lpstr>「知識はわれらを豊かにする」を 　　　　　　　デジタルアーカイブ・情報探索サービスの観点からみて</vt:lpstr>
      <vt:lpstr>現状の問題点の再認識</vt:lpstr>
      <vt:lpstr>多様なユーザニーズの認識（現在、調査実施中）</vt:lpstr>
      <vt:lpstr> 検索に関するユーザニーズ</vt:lpstr>
      <vt:lpstr>情報の組織化</vt:lpstr>
      <vt:lpstr>情報の「見える化」、集合知化、保存</vt:lpstr>
      <vt:lpstr>情報の利活用のための仕組みの概念</vt:lpstr>
      <vt:lpstr> 人と情報が関係付けられたサービス （クラウドの世界でのサービスの連携）</vt:lpstr>
      <vt:lpstr>情報探索サービスの将来像 (クラウドの世界でのサービスの連携)</vt:lpstr>
      <vt:lpstr>クラウドの世界でのサービス例 Twitterの世界</vt:lpstr>
      <vt:lpstr>クラウドの世界でのサービス例 Twitterの普及とそのインパクト</vt:lpstr>
      <vt:lpstr>【情報と情報の関連付けの概念の一つ】 利用の視点でのコンテンツの体系的整理の概念</vt:lpstr>
      <vt:lpstr>所在や資料の形式を問わないワンストップサービス ＜シングルソースマルチユースの統合検索＞</vt:lpstr>
      <vt:lpstr>利用者の特性や環境に応じた情報の選択 ＜マイポータル機能＞</vt:lpstr>
      <vt:lpstr>提供元の語彙の違いや関連語も含めた情報の選択 ＜辞書を活用した検索機能＞</vt:lpstr>
      <vt:lpstr>電子図書館中期計画2004</vt:lpstr>
      <vt:lpstr>スライド 19</vt:lpstr>
      <vt:lpstr>PORTAの現状 構想からプロトタイプ、正式提供までの経緯</vt:lpstr>
      <vt:lpstr>統合検索サービスの提供の概念</vt:lpstr>
      <vt:lpstr> メタデータ収集・横断検索の概念</vt:lpstr>
      <vt:lpstr> 連携のための共通仕様</vt:lpstr>
      <vt:lpstr> メタデータの仕様の関係</vt:lpstr>
      <vt:lpstr>当面の情報探索サービスが目指すもの</vt:lpstr>
      <vt:lpstr>情報探索サービスのカバレージ</vt:lpstr>
      <vt:lpstr>【現在目指している形】 情報探索サービスが当面目指す方向性</vt:lpstr>
      <vt:lpstr>情報探索システムの機能モデル (21FYプロトタイプ)</vt:lpstr>
      <vt:lpstr>スライド 29</vt:lpstr>
      <vt:lpstr>スライド 30</vt:lpstr>
      <vt:lpstr>利用者ニーズ調査</vt:lpstr>
      <vt:lpstr>外部サービス動向調査</vt:lpstr>
      <vt:lpstr>技術・製品開発及び適用動向調査</vt:lpstr>
      <vt:lpstr>技術標準適用ガイドライン策定</vt:lpstr>
      <vt:lpstr>技術標準適用指針（一覧）</vt:lpstr>
      <vt:lpstr>プロトタイピングの基本方針</vt:lpstr>
      <vt:lpstr>プロトタイプシステム機能の構成</vt:lpstr>
      <vt:lpstr> 情報探索サービスの構築・提供スケジュール(想定)</vt:lpstr>
      <vt:lpstr>大学図書館等との連携</vt:lpstr>
      <vt:lpstr>公共図書館等との連携</vt:lpstr>
      <vt:lpstr>24年頃に提供する情報探索システムの技術要素（想定）</vt:lpstr>
      <vt:lpstr>終わりに</vt:lpstr>
    </vt:vector>
  </TitlesOfParts>
  <Company>国立国会図書館</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第95回全国図書館大会 第五分科会</dc:title>
  <dc:creator>国立国会図書館</dc:creator>
  <cp:lastModifiedBy>ndl</cp:lastModifiedBy>
  <cp:revision>1890</cp:revision>
  <dcterms:created xsi:type="dcterms:W3CDTF">2006-05-25T04:42:36Z</dcterms:created>
  <dcterms:modified xsi:type="dcterms:W3CDTF">2009-11-02T00:48:29Z</dcterms:modified>
</cp:coreProperties>
</file>