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72" r:id="rId3"/>
    <p:sldMasterId id="2147483687" r:id="rId4"/>
  </p:sldMasterIdLst>
  <p:notesMasterIdLst>
    <p:notesMasterId r:id="rId18"/>
  </p:notesMasterIdLst>
  <p:sldIdLst>
    <p:sldId id="256" r:id="rId5"/>
    <p:sldId id="288" r:id="rId6"/>
    <p:sldId id="325" r:id="rId7"/>
    <p:sldId id="315" r:id="rId8"/>
    <p:sldId id="316" r:id="rId9"/>
    <p:sldId id="318" r:id="rId10"/>
    <p:sldId id="321" r:id="rId11"/>
    <p:sldId id="323" r:id="rId12"/>
    <p:sldId id="324" r:id="rId13"/>
    <p:sldId id="326" r:id="rId14"/>
    <p:sldId id="327" r:id="rId15"/>
    <p:sldId id="281" r:id="rId16"/>
    <p:sldId id="328" r:id="rId1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E99"/>
    <a:srgbClr val="20B5B8"/>
    <a:srgbClr val="9CBC59"/>
    <a:srgbClr val="274468"/>
    <a:srgbClr val="4D81BE"/>
    <a:srgbClr val="8163A3"/>
    <a:srgbClr val="4DADC7"/>
    <a:srgbClr val="F39647"/>
    <a:srgbClr val="C04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7871" autoAdjust="0"/>
  </p:normalViewPr>
  <p:slideViewPr>
    <p:cSldViewPr snapToGrid="0" snapToObjects="1">
      <p:cViewPr varScale="1">
        <p:scale>
          <a:sx n="72" d="100"/>
          <a:sy n="72" d="100"/>
        </p:scale>
        <p:origin x="1507" y="58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4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5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6D452-4BFF-3249-96EE-E3C303022FFD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F6E18-8393-884B-A6EE-1DAB3A3F23C1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82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gradFill flip="none" rotWithShape="1">
          <a:gsLst>
            <a:gs pos="0">
              <a:srgbClr val="006E99"/>
            </a:gs>
            <a:gs pos="100000">
              <a:srgbClr val="20B5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185526-EF30-5A40-ACF5-4F8B5C3B5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0327B3-822E-C44A-9185-7145C1AB2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DAF5ED-D7DA-834E-A0E1-25F893F04F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9027" y="4025900"/>
            <a:ext cx="240665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27 de </a:t>
            </a:r>
            <a:r>
              <a:rPr lang="es-ES" dirty="0" err="1"/>
              <a:t>Juliol</a:t>
            </a:r>
            <a:r>
              <a:rPr lang="es-ES" dirty="0"/>
              <a:t> de 2020</a:t>
            </a:r>
          </a:p>
        </p:txBody>
      </p:sp>
    </p:spTree>
    <p:extLst>
      <p:ext uri="{BB962C8B-B14F-4D97-AF65-F5344CB8AC3E}">
        <p14:creationId xmlns:p14="http://schemas.microsoft.com/office/powerpoint/2010/main" val="116328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4">
          <p15:clr>
            <a:srgbClr val="FBAE40"/>
          </p15:clr>
        </p15:guide>
        <p15:guide id="2" pos="6271">
          <p15:clr>
            <a:srgbClr val="FBAE40"/>
          </p15:clr>
        </p15:guide>
        <p15:guide id="3" orient="horz" pos="4468">
          <p15:clr>
            <a:srgbClr val="FBAE40"/>
          </p15:clr>
        </p15:guide>
        <p15:guide id="4" pos="465">
          <p15:clr>
            <a:srgbClr val="FBAE40"/>
          </p15:clr>
        </p15:guide>
        <p15:guide id="5" orient="horz" pos="4195">
          <p15:clr>
            <a:srgbClr val="FBAE40"/>
          </p15:clr>
        </p15:guide>
        <p15:guide id="6" orient="horz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6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8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515" y="1803001"/>
            <a:ext cx="7789862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85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04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79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15BE-09F2-3442-8B27-2993E693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1237197"/>
            <a:ext cx="8018860" cy="2631887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06158-021C-6B4C-A219-AB3AD2E4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3663C-D009-844A-B962-01B304A5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E914C-F978-AB4B-A836-AD9A3A93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AFE75-2F1F-B64F-969F-18964EA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064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3A151-5631-3D43-A3EE-B54C1B25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E5F0E-EE10-784D-92E0-942F2721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03632-B7C7-2544-B42E-2AEEFBF5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F5A8-CCC0-A742-8DF8-50548ABC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09DCE-6F92-964B-8A46-DD6AAEC2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8406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41064-D9B2-9D4F-AE2A-111CC852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C52D7-58C4-8346-A2C8-C45F8114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AB1DB-84F4-0540-980A-F657766F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0FCE1-F704-B24B-86AD-11F8914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607BC-1B87-F645-8B0E-34BDD6B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2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5FCA-33A6-D24C-8F7B-8D694445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1A3F2-6C95-2646-97FB-A9246356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811D3-3B64-8B4E-BFF3-31B41303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25C68-3A0D-EC4C-81D7-34BFFF66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536CA3-9F60-B543-835A-28146BFA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526D7-31A8-3F40-8A58-C839C65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9096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3BAE-9519-4647-B30C-65C24C68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0EE4E-A7EB-7143-A7E8-BC9BD4A3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A74B85-7593-D841-8283-DD5F52E0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761381"/>
            <a:ext cx="45231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DE1A7-45C8-8643-ACED-044B3D33E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0EC188-034F-044E-8611-68955829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DDDB89-B9AA-7546-9D1A-40B2DA0B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9450FE-FED2-C94A-BB10-3DBB0B22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7D97C-C400-EC49-8138-B1AD7406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58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7C5E2CCE-27D2-3F4D-9BD1-028284135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1249" y="4671078"/>
            <a:ext cx="4527550" cy="73025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035"/>
              </a:lnSpc>
              <a:buNone/>
              <a:def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Accions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 de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transferència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91425451-2D3A-4A47-AE36-C2C09D84AF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4899" y="3386551"/>
            <a:ext cx="4527550" cy="73025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035"/>
              </a:lnSpc>
              <a:buNone/>
              <a:def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Objectiu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composició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abast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governança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8894ACA-7816-DD4E-B220-739A19374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7599" y="1936664"/>
            <a:ext cx="4527550" cy="815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79" b="1" i="0" kern="1200" spc="40" baseline="0" dirty="0" smtClean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La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Xarxa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 Marítima 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de Catalunya: una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oportunitat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i una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necessitat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6FA2D8-61BD-EF4F-938E-84597AB290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1373" y="1895432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FE467183-13A3-9440-8D78-AC9CFDA21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1373" y="3328227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02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9322B602-9636-0A4E-83E1-AE00B7B4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373" y="4626628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8365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580-C788-E549-BE52-BDDF637D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A5172-29F4-1946-A9B8-A8D6CDF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9FAE54-ABA2-7A43-B905-F2C6501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B4A6C6-5238-4B4A-8214-0ECB420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8773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7267A8-C33F-8C45-B7D1-CEFEE066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7D1CF-0170-1945-B722-CA421A34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5524B3-1F65-3040-8617-63C58928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73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38BC-3DD7-F54F-BE3B-3D97CF1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0447A-0E01-564E-8B9A-D39CB285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FB5D0-8DBF-AF4D-ABE3-B51C440E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09A7C-7B00-AC43-B937-A1A9C59B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BE7C8-E64F-AF4C-8990-AC4DA270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6DF1E-0B91-A949-B1DF-FC3F2B45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5487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22970-9333-944E-948D-46F91DB5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615695-EED8-DA49-8070-B15AB4C9A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0F12A-80AC-D140-A9D5-BB4A4B9B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77838-4750-0840-BEE4-7A612D4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F6C8A-5019-2542-BF8A-D9C8479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84143-FCA3-6746-9060-E6CA1E14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429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1622-109D-5644-987C-6FB513B3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7DA3FD-185D-214D-AB59-ADF19102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C2B69-56B1-4441-97F1-DFB11A7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94C90-F8FF-2B4F-B9E6-177948BF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F4E96-F457-3F41-AB6E-A16BF715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436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808DE-DBCF-544A-948E-5F5EAEB6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E2C08-3F55-7449-B3A6-1414B763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402483"/>
            <a:ext cx="6782619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37B32-F298-F14F-A466-692738F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1BFE9-F6F9-D740-A87A-3DD7A40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6632B-DCA4-3F4D-A57E-ACD8E45A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703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gradFill flip="none" rotWithShape="1">
          <a:gsLst>
            <a:gs pos="0">
              <a:srgbClr val="006E99"/>
            </a:gs>
            <a:gs pos="100000">
              <a:srgbClr val="20B5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185526-EF30-5A40-ACF5-4F8B5C3B5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0327B3-822E-C44A-9185-7145C1AB2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DAF5ED-D7DA-834E-A0E1-25F893F04F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9027" y="4025900"/>
            <a:ext cx="240665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27 de </a:t>
            </a:r>
            <a:r>
              <a:rPr lang="es-ES" dirty="0" err="1"/>
              <a:t>Juliol</a:t>
            </a:r>
            <a:r>
              <a:rPr lang="es-ES" dirty="0"/>
              <a:t> de 2020</a:t>
            </a:r>
          </a:p>
        </p:txBody>
      </p:sp>
    </p:spTree>
    <p:extLst>
      <p:ext uri="{BB962C8B-B14F-4D97-AF65-F5344CB8AC3E}">
        <p14:creationId xmlns:p14="http://schemas.microsoft.com/office/powerpoint/2010/main" val="528901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4">
          <p15:clr>
            <a:srgbClr val="FBAE40"/>
          </p15:clr>
        </p15:guide>
        <p15:guide id="2" pos="6271">
          <p15:clr>
            <a:srgbClr val="FBAE40"/>
          </p15:clr>
        </p15:guide>
        <p15:guide id="3" orient="horz" pos="4468">
          <p15:clr>
            <a:srgbClr val="FBAE40"/>
          </p15:clr>
        </p15:guide>
        <p15:guide id="4" pos="465">
          <p15:clr>
            <a:srgbClr val="FBAE40"/>
          </p15:clr>
        </p15:guide>
        <p15:guide id="5" orient="horz" pos="4195">
          <p15:clr>
            <a:srgbClr val="FBAE40"/>
          </p15:clr>
        </p15:guide>
        <p15:guide id="6" orient="horz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D2A4D4-F328-5141-BA8E-FF934DF2882B}"/>
              </a:ext>
            </a:extLst>
          </p:cNvPr>
          <p:cNvSpPr txBox="1"/>
          <p:nvPr userDrawn="1"/>
        </p:nvSpPr>
        <p:spPr>
          <a:xfrm>
            <a:off x="1682169" y="5093637"/>
            <a:ext cx="732747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50" b="1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Directora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 </a:t>
            </a:r>
            <a:r>
              <a:rPr lang="es-ES" sz="1450" b="0" i="0" kern="1200" dirty="0" err="1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lourdes.reig@upc.edu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  |  </a:t>
            </a:r>
            <a:r>
              <a:rPr lang="es-ES" sz="1450" b="1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Promotor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 </a:t>
            </a:r>
            <a:r>
              <a:rPr lang="es-ES" sz="1450" b="0" i="0" kern="1200" dirty="0" err="1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pbou@fbg.ub.edu</a:t>
            </a:r>
            <a:endParaRPr lang="es-ES" sz="1450" b="0" i="0" kern="1200" dirty="0">
              <a:solidFill>
                <a:schemeClr val="tx1"/>
              </a:solidFill>
              <a:effectLst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534EDF-9C76-2144-82F0-51EED9124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1621" y="2228733"/>
            <a:ext cx="3644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C1FD90F-971F-E947-B924-2DE3952FA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7863" y="1968500"/>
            <a:ext cx="7789862" cy="28257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ca-ES" sz="18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268288" marR="0" lvl="0" indent="-2682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b="1" i="0" dirty="0">
                <a:solidFill>
                  <a:srgbClr val="20B5B8"/>
                </a:solidFill>
                <a:latin typeface="Montserrat SemiBold" pitchFamily="2" charset="77"/>
              </a:rPr>
              <a:t>I.  </a:t>
            </a:r>
            <a:r>
              <a:rPr lang="ca-ES" b="1" i="0" dirty="0">
                <a:latin typeface="Montserrat SemiBold" pitchFamily="2" charset="77"/>
              </a:rPr>
              <a:t>Faci clic per modificar els estils de text </a:t>
            </a:r>
            <a:br>
              <a:rPr lang="ca-ES" b="1" i="0" dirty="0">
                <a:latin typeface="Montserrat SemiBold" pitchFamily="2" charset="77"/>
              </a:rPr>
            </a:br>
            <a:r>
              <a:rPr lang="ca-ES" b="1" i="0" dirty="0">
                <a:latin typeface="Montserrat SemiBold" pitchFamily="2" charset="77"/>
              </a:rPr>
              <a:t>del patró</a:t>
            </a:r>
          </a:p>
          <a:p>
            <a:pPr marL="268288" marR="0" lvl="0" indent="-1317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b="0" i="0" dirty="0">
              <a:latin typeface="Montserrat" pitchFamily="2" charset="77"/>
            </a:endParaRPr>
          </a:p>
          <a:p>
            <a:pPr marL="249238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b="0" i="0" dirty="0">
                <a:latin typeface="Montserrat" pitchFamily="2" charset="77"/>
              </a:rPr>
              <a:t>Text de </a:t>
            </a:r>
            <a:r>
              <a:rPr lang="es-ES" sz="1400" b="1" i="0" dirty="0" err="1">
                <a:latin typeface="Montserrat" pitchFamily="2" charset="77"/>
              </a:rPr>
              <a:t>mostra</a:t>
            </a:r>
            <a:r>
              <a:rPr lang="es-ES" sz="1400" b="0" i="0" dirty="0">
                <a:latin typeface="Montserrat" pitchFamily="2" charset="77"/>
              </a:rPr>
              <a:t> per representar </a:t>
            </a:r>
            <a:r>
              <a:rPr lang="es-ES" sz="1400" b="0" i="0" dirty="0" err="1">
                <a:latin typeface="Montserrat" pitchFamily="2" charset="77"/>
              </a:rPr>
              <a:t>l’ús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d’aquest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patró</a:t>
            </a:r>
            <a:endParaRPr lang="es-ES" sz="1400" b="0" i="0" dirty="0">
              <a:latin typeface="Montserrat" pitchFamily="2" charset="77"/>
            </a:endParaRPr>
          </a:p>
          <a:p>
            <a:pPr marL="449263" marR="0" lvl="0" indent="-2000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b="0" i="0" dirty="0" err="1">
                <a:latin typeface="Montserrat" pitchFamily="2" charset="77"/>
              </a:rPr>
              <a:t>Segon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nivell</a:t>
            </a:r>
            <a:endParaRPr lang="es-ES" sz="1400" b="0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400" b="0" i="0" dirty="0">
              <a:latin typeface="Montserrat" pitchFamily="2" charset="77"/>
            </a:endParaRPr>
          </a:p>
          <a:p>
            <a:pPr marL="268288" marR="0" lvl="0" indent="-2682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srgbClr val="20B5B8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II. </a:t>
            </a: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Faci clic per modificar els estils de text </a:t>
            </a:r>
            <a:b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</a:b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del patró</a:t>
            </a:r>
          </a:p>
          <a:p>
            <a:pPr marL="268288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500" b="1" i="0" dirty="0" err="1">
                <a:latin typeface="Montserrat" pitchFamily="2" charset="77"/>
              </a:rPr>
              <a:t>Subapartat</a:t>
            </a:r>
            <a:endParaRPr lang="es-ES" sz="1500" b="1" i="0" dirty="0">
              <a:latin typeface="Montserrat" pitchFamily="2" charset="77"/>
            </a:endParaRPr>
          </a:p>
          <a:p>
            <a:pPr marL="268288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b="0" i="0" dirty="0">
                <a:latin typeface="Montserrat" pitchFamily="2" charset="77"/>
              </a:rPr>
              <a:t>Text de </a:t>
            </a:r>
            <a:r>
              <a:rPr lang="es-ES" sz="1400" b="1" i="0" dirty="0" err="1">
                <a:latin typeface="Montserrat" pitchFamily="2" charset="77"/>
              </a:rPr>
              <a:t>mostra</a:t>
            </a:r>
            <a:r>
              <a:rPr lang="es-ES" sz="1400" b="0" i="0" dirty="0">
                <a:latin typeface="Montserrat" pitchFamily="2" charset="77"/>
              </a:rPr>
              <a:t> per representar </a:t>
            </a:r>
            <a:r>
              <a:rPr lang="es-ES" sz="1400" b="0" i="0" dirty="0" err="1">
                <a:latin typeface="Montserrat" pitchFamily="2" charset="77"/>
              </a:rPr>
              <a:t>l’ús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d’aquest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patró</a:t>
            </a:r>
            <a:endParaRPr lang="es-ES" sz="1400" b="0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500" b="1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500" b="1" i="0" dirty="0">
              <a:latin typeface="Montserrat" pitchFamily="2" charset="77"/>
            </a:endParaRPr>
          </a:p>
          <a:p>
            <a:endParaRPr lang="ca-ES" b="1" i="0" dirty="0">
              <a:latin typeface="Montserrat SemiBold" pitchFamily="2" charset="77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E8F60C0-1BFD-164A-BD16-596013DB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s-ES" dirty="0" err="1"/>
              <a:t>Faci</a:t>
            </a:r>
            <a:r>
              <a:rPr lang="es-ES" dirty="0"/>
              <a:t> clic per modificar </a:t>
            </a:r>
            <a:r>
              <a:rPr lang="es-ES" dirty="0" err="1"/>
              <a:t>l’estil</a:t>
            </a:r>
            <a:r>
              <a:rPr lang="es-ES" dirty="0"/>
              <a:t> de </a:t>
            </a:r>
            <a:r>
              <a:rPr lang="es-ES" dirty="0" err="1"/>
              <a:t>títol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del </a:t>
            </a:r>
            <a:r>
              <a:rPr lang="es-ES" dirty="0" err="1"/>
              <a:t>patró</a:t>
            </a:r>
            <a:endParaRPr lang="en-U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A7E87419-B338-1542-AE4E-9BCC75CEF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" y="658914"/>
            <a:ext cx="1168400" cy="590550"/>
          </a:xfrm>
          <a:prstGeom prst="rect">
            <a:avLst/>
          </a:prstGeom>
        </p:spPr>
        <p:txBody>
          <a:bodyPr/>
          <a:lstStyle>
            <a:lvl1pPr algn="ctr">
              <a:defRPr sz="458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01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0012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515" y="1803001"/>
            <a:ext cx="7789862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0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7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4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4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2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13/06/2022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2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E99"/>
            </a:gs>
            <a:gs pos="100000">
              <a:srgbClr val="20B5B8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D6A07D7-57E6-6248-B617-BA8BD0D1F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0686256" cy="7560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7AC694-8ECF-064E-AF61-0EB980FFAF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01206" y="2241137"/>
            <a:ext cx="4089400" cy="1536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0A3243-F9E0-534A-9D3A-1741AEAF39B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F35128-3250-834F-BDE8-DB75D6C75A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4">
          <p15:clr>
            <a:srgbClr val="F26B43"/>
          </p15:clr>
        </p15:guide>
        <p15:guide id="2" pos="6271">
          <p15:clr>
            <a:srgbClr val="F26B43"/>
          </p15:clr>
        </p15:guide>
        <p15:guide id="3" pos="465">
          <p15:clr>
            <a:srgbClr val="F26B43"/>
          </p15:clr>
        </p15:guide>
        <p15:guide id="4" orient="horz" pos="4468">
          <p15:clr>
            <a:srgbClr val="F26B43"/>
          </p15:clr>
        </p15:guide>
        <p15:guide id="5" orient="horz" pos="453">
          <p15:clr>
            <a:srgbClr val="F26B43"/>
          </p15:clr>
        </p15:guide>
        <p15:guide id="6" orient="horz" pos="41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5E7E10-CAF7-B143-BC54-582FE05201EA}"/>
              </a:ext>
            </a:extLst>
          </p:cNvPr>
          <p:cNvSpPr/>
          <p:nvPr userDrawn="1"/>
        </p:nvSpPr>
        <p:spPr>
          <a:xfrm>
            <a:off x="0" y="0"/>
            <a:ext cx="5345906" cy="7559675"/>
          </a:xfrm>
          <a:prstGeom prst="rect">
            <a:avLst/>
          </a:prstGeom>
          <a:gradFill flip="none" rotWithShape="1">
            <a:gsLst>
              <a:gs pos="0">
                <a:srgbClr val="006E99"/>
              </a:gs>
              <a:gs pos="100000">
                <a:srgbClr val="20B5B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C00CF-7D4F-9E47-BCA9-AB34A71D5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254" y="-44600"/>
            <a:ext cx="5369500" cy="76067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FB9D71-2ED8-2B44-9802-90E7236689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7576" y="556376"/>
            <a:ext cx="1943100" cy="723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5F14B2-ED26-1240-AC78-36844C4F689B}"/>
              </a:ext>
            </a:extLst>
          </p:cNvPr>
          <p:cNvSpPr txBox="1"/>
          <p:nvPr userDrawn="1"/>
        </p:nvSpPr>
        <p:spPr>
          <a:xfrm>
            <a:off x="6032500" y="736600"/>
            <a:ext cx="1721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4200" b="1" i="0" dirty="0">
                <a:gradFill>
                  <a:gsLst>
                    <a:gs pos="0">
                      <a:srgbClr val="006E99"/>
                    </a:gs>
                    <a:gs pos="100000">
                      <a:srgbClr val="20B5B8"/>
                    </a:gs>
                  </a:gsLst>
                  <a:lin ang="10800000" scaled="0"/>
                </a:gradFill>
                <a:latin typeface="Montserrat SemiBold" pitchFamily="2" charset="77"/>
              </a:rPr>
              <a:t>Índex</a:t>
            </a:r>
          </a:p>
        </p:txBody>
      </p:sp>
    </p:spTree>
    <p:extLst>
      <p:ext uri="{BB962C8B-B14F-4D97-AF65-F5344CB8AC3E}">
        <p14:creationId xmlns:p14="http://schemas.microsoft.com/office/powerpoint/2010/main" val="3102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1007943" rtl="0" eaLnBrk="1" latinLnBrk="0" hangingPunct="1">
        <a:lnSpc>
          <a:spcPct val="90000"/>
        </a:lnSpc>
        <a:spcBef>
          <a:spcPct val="0"/>
        </a:spcBef>
        <a:buNone/>
        <a:tabLst>
          <a:tab pos="400050" algn="l"/>
        </a:tabLst>
        <a:defRPr sz="485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8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3" pos="351" userDrawn="1">
          <p15:clr>
            <a:srgbClr val="F26B43"/>
          </p15:clr>
        </p15:guide>
        <p15:guide id="4" orient="horz" pos="4422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808" userDrawn="1">
          <p15:clr>
            <a:srgbClr val="F26B43"/>
          </p15:clr>
        </p15:guide>
        <p15:guide id="7" pos="3889" userDrawn="1">
          <p15:clr>
            <a:srgbClr val="F26B43"/>
          </p15:clr>
        </p15:guide>
        <p15:guide id="8" pos="3141" userDrawn="1">
          <p15:clr>
            <a:srgbClr val="F26B43"/>
          </p15:clr>
        </p15:guide>
        <p15:guide id="9" orient="horz" pos="1262" userDrawn="1">
          <p15:clr>
            <a:srgbClr val="F26B43"/>
          </p15:clr>
        </p15:guide>
        <p15:guide id="10" orient="horz" pos="34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F724E8B-AF38-7443-B119-EC3D39F00BC1}"/>
              </a:ext>
            </a:extLst>
          </p:cNvPr>
          <p:cNvSpPr/>
          <p:nvPr userDrawn="1"/>
        </p:nvSpPr>
        <p:spPr>
          <a:xfrm>
            <a:off x="1" y="0"/>
            <a:ext cx="1389600" cy="7559675"/>
          </a:xfrm>
          <a:prstGeom prst="rect">
            <a:avLst/>
          </a:prstGeom>
          <a:gradFill flip="none" rotWithShape="1">
            <a:gsLst>
              <a:gs pos="0">
                <a:srgbClr val="006E99"/>
              </a:gs>
              <a:gs pos="100000">
                <a:srgbClr val="20B5B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25BF6B-2A54-DC43-B186-02656CD9FF7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926" y="0"/>
            <a:ext cx="1397000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841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None/>
        <a:defRPr sz="1800" b="1" i="0" kern="1200">
          <a:solidFill>
            <a:schemeClr val="tx1"/>
          </a:solidFill>
          <a:latin typeface="Montserrat SemiBold" pitchFamily="2" charset="77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1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9" userDrawn="1">
          <p15:clr>
            <a:srgbClr val="F26B43"/>
          </p15:clr>
        </p15:guide>
        <p15:guide id="2" pos="1227" userDrawn="1">
          <p15:clr>
            <a:srgbClr val="F26B43"/>
          </p15:clr>
        </p15:guide>
        <p15:guide id="3" pos="613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9F3691-83FA-5441-A9AD-80716C8B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835EA8-2AD0-C046-BF9D-DE83CE22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9BF01-E034-0A42-B490-AD1347BC5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1F02-28AA-EA4A-AA68-883121E8C6F1}" type="datetimeFigureOut">
              <a:rPr lang="ca-ES" smtClean="0"/>
              <a:pPr/>
              <a:t>13/6/2022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27299-D817-094E-A911-DEA05A267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4768-C70F-164D-9D19-F818ED24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30FCA9-58C4-A749-919E-E07487FF004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686256" cy="75604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2BED3B-FF4E-F848-9F2F-714E294838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301206" y="2241137"/>
            <a:ext cx="4089400" cy="1536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F3FE37-BF6B-5F4C-AC35-B8349A02572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3BD938-3321-AE46-9E25-174809DC216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netcat.github.io/VISA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lueNetCat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netcat.github.io/OBSEA/3Dcurrent/" TargetMode="External"/><Relationship Id="rId2" Type="http://schemas.openxmlformats.org/officeDocument/2006/relationships/hyperlink" Target="https://bluenetcat.github.io/OBSEA/OBSEABas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bluenetcat.github.io/OBSEA/windso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lueNetCat/inf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netcat.github.io/VISAP2" TargetMode="External"/><Relationship Id="rId2" Type="http://schemas.openxmlformats.org/officeDocument/2006/relationships/hyperlink" Target="https://bluenetcat.github.io/MARCAT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NetCat/grib22jso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16419"/>
            <a:ext cx="10691813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CB67B3-405E-8548-B26F-FAFCBA6B15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9415" y="1732419"/>
            <a:ext cx="8212982" cy="111175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s-ES" sz="3600" b="1" dirty="0" err="1"/>
              <a:t>Serveis</a:t>
            </a:r>
            <a:r>
              <a:rPr lang="es-ES" sz="3600" b="1" dirty="0"/>
              <a:t> de dades en el </a:t>
            </a:r>
            <a:r>
              <a:rPr lang="es-ES" sz="3600" b="1" dirty="0" err="1"/>
              <a:t>marc</a:t>
            </a:r>
            <a:r>
              <a:rPr lang="es-ES" sz="3600" b="1" dirty="0"/>
              <a:t> de la </a:t>
            </a:r>
            <a:r>
              <a:rPr lang="es-ES" sz="3600" b="1" dirty="0" err="1"/>
              <a:t>Xarxa</a:t>
            </a:r>
            <a:r>
              <a:rPr lang="es-ES" sz="3600" b="1" dirty="0"/>
              <a:t> Marítima de Catalunya</a:t>
            </a:r>
          </a:p>
          <a:p>
            <a:pPr lvl="0"/>
            <a:r>
              <a:rPr lang="pt-BR" sz="2000" i="1" dirty="0"/>
              <a:t>Jornada sobre </a:t>
            </a:r>
            <a:r>
              <a:rPr lang="pt-BR" sz="2000" i="1" dirty="0" err="1"/>
              <a:t>l’intercanvi</a:t>
            </a:r>
            <a:r>
              <a:rPr lang="pt-BR" sz="2000" i="1" dirty="0"/>
              <a:t> de </a:t>
            </a:r>
            <a:r>
              <a:rPr lang="pt-BR" sz="2000" i="1" dirty="0" err="1"/>
              <a:t>dades</a:t>
            </a:r>
            <a:r>
              <a:rPr lang="pt-BR" sz="2000" i="1" dirty="0"/>
              <a:t> per </a:t>
            </a:r>
            <a:r>
              <a:rPr lang="pt-BR" sz="2000" i="1" dirty="0" err="1"/>
              <a:t>la</a:t>
            </a:r>
            <a:r>
              <a:rPr lang="pt-BR" sz="2000" i="1" dirty="0"/>
              <a:t> governança i </a:t>
            </a:r>
            <a:r>
              <a:rPr lang="pt-BR" sz="2000" i="1" dirty="0" err="1"/>
              <a:t>la</a:t>
            </a:r>
            <a:r>
              <a:rPr lang="pt-BR" sz="2000" i="1" dirty="0"/>
              <a:t> </a:t>
            </a:r>
            <a:r>
              <a:rPr lang="pt-BR" sz="2000" i="1" dirty="0" err="1"/>
              <a:t>seguretat</a:t>
            </a:r>
            <a:r>
              <a:rPr lang="pt-BR" sz="2000" i="1" dirty="0"/>
              <a:t> marítima</a:t>
            </a:r>
          </a:p>
          <a:p>
            <a:pPr lvl="0">
              <a:lnSpc>
                <a:spcPct val="150000"/>
              </a:lnSpc>
            </a:pPr>
            <a:r>
              <a:rPr lang="pt-BR" sz="2000" dirty="0"/>
              <a:t>Gerard Llorach				14 de </a:t>
            </a:r>
            <a:r>
              <a:rPr lang="pt-BR" sz="2000" dirty="0" err="1"/>
              <a:t>Juny</a:t>
            </a:r>
            <a:r>
              <a:rPr lang="pt-BR" sz="2000" dirty="0"/>
              <a:t> de 2022</a:t>
            </a:r>
            <a:endParaRPr lang="es-ES" sz="2000" dirty="0"/>
          </a:p>
          <a:p>
            <a:pPr lvl="0"/>
            <a:r>
              <a:rPr lang="es-ES" sz="2000" i="1" dirty="0"/>
              <a:t>			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00BDFC-5ABA-7E5B-65B0-501C799C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93" y="6443256"/>
            <a:ext cx="1836424" cy="8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Beneficis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l’ICATMAR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Permet la consulta d’informació al detall per a la gestió de la pesca.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Alineat amb l’estratègia marítima Europea (</a:t>
            </a:r>
            <a:r>
              <a:rPr lang="ca-ES" sz="2400" dirty="0" err="1"/>
              <a:t>Good</a:t>
            </a:r>
            <a:r>
              <a:rPr lang="ca-ES" sz="2400" dirty="0"/>
              <a:t> </a:t>
            </a:r>
            <a:r>
              <a:rPr lang="ca-ES" sz="2400" dirty="0" err="1"/>
              <a:t>environmental</a:t>
            </a:r>
            <a:r>
              <a:rPr lang="ca-ES" sz="2400" dirty="0"/>
              <a:t> status, MSFD).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Inclusió d’altres dades (encerclament, arts menors) en un futur.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Versió anterior amb resums estacionals i de port: </a:t>
            </a:r>
            <a:r>
              <a:rPr lang="en-GB" sz="2400" dirty="0">
                <a:hlinkClick r:id="rId2"/>
              </a:rPr>
              <a:t>https://bluenetcat.github.io/VISAP/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3365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Conclusions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274423"/>
            <a:ext cx="84809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Promoció i valorització de les dades del grup de recerca.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Prototips funcionals gràcies a l’intercanvi de dades.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Recollida de possibles prototips per visualitzar les dades.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Codi obert en HTML, </a:t>
            </a:r>
            <a:r>
              <a:rPr lang="ca-ES" sz="2400" dirty="0" err="1"/>
              <a:t>Javascript</a:t>
            </a:r>
            <a:r>
              <a:rPr lang="ca-ES" sz="2400" dirty="0"/>
              <a:t>, CSS i </a:t>
            </a:r>
            <a:r>
              <a:rPr lang="ca-ES" sz="2400" dirty="0" err="1"/>
              <a:t>vue</a:t>
            </a:r>
            <a:r>
              <a:rPr lang="ca-ES" sz="2400" dirty="0"/>
              <a:t> </a:t>
            </a:r>
            <a:r>
              <a:rPr lang="ca-ES" sz="2400" dirty="0">
                <a:hlinkClick r:id="rId2"/>
              </a:rPr>
              <a:t>https://github.com/BlueNetCat/</a:t>
            </a:r>
            <a:endParaRPr lang="ca-ES" sz="2400" dirty="0"/>
          </a:p>
        </p:txBody>
      </p:sp>
      <p:pic>
        <p:nvPicPr>
          <p:cNvPr id="7" name="Picture 6" descr="C:\Users\gllor\Desktop\BlueNetCat\img\logos_VISAP.png">
            <a:extLst>
              <a:ext uri="{FF2B5EF4-FFF2-40B4-BE49-F238E27FC236}">
                <a16:creationId xmlns:a16="http://schemas.microsoft.com/office/drawing/2014/main" id="{E0054CA8-F45C-251D-E686-F4A520F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254" y="6295487"/>
            <a:ext cx="8867388" cy="995975"/>
          </a:xfrm>
          <a:prstGeom prst="rect">
            <a:avLst/>
          </a:prstGeom>
          <a:noFill/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32CB3A96-E692-FD62-1A2E-3C777D782291}"/>
              </a:ext>
            </a:extLst>
          </p:cNvPr>
          <p:cNvSpPr txBox="1"/>
          <p:nvPr/>
        </p:nvSpPr>
        <p:spPr>
          <a:xfrm>
            <a:off x="2418970" y="5557611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23325" t="56288" r="24212" b="35010"/>
          <a:stretch>
            <a:fillRect/>
          </a:stretch>
        </p:blipFill>
        <p:spPr bwMode="auto">
          <a:xfrm>
            <a:off x="1170432" y="4876800"/>
            <a:ext cx="8528304" cy="76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gllor\Desktop\BlueNetCat\img\logos_VIS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56" y="6221059"/>
            <a:ext cx="10421471" cy="1170528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823882" y="1788459"/>
            <a:ext cx="5795683" cy="255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755541" y="5121676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OBSEA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55825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</a:rPr>
              <a:t>OBSEA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072402"/>
            <a:ext cx="84809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r>
              <a:rPr lang="ca-ES" sz="2400" dirty="0">
                <a:hlinkClick r:id="rId2"/>
              </a:rPr>
              <a:t>https://bluenetcat.github.io/OBSEA/OBSEABase/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>
                <a:hlinkClick r:id="rId3"/>
              </a:rPr>
              <a:t>https://bluenetcat.github.io/OBSEA/3Dcurrent/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>
                <a:hlinkClick r:id="rId4"/>
              </a:rPr>
              <a:t>https://bluenetcat.github.io/OBSEA/windsock/</a:t>
            </a:r>
            <a:endParaRPr lang="ca-ES" sz="2400" dirty="0"/>
          </a:p>
          <a:p>
            <a:endParaRPr lang="ca-ES" sz="2400" dirty="0"/>
          </a:p>
        </p:txBody>
      </p:sp>
      <p:pic>
        <p:nvPicPr>
          <p:cNvPr id="7" name="Picture 6" descr="C:\Users\gllor\Desktop\BlueNetCat\img\logos_VISAP.png">
            <a:extLst>
              <a:ext uri="{FF2B5EF4-FFF2-40B4-BE49-F238E27FC236}">
                <a16:creationId xmlns:a16="http://schemas.microsoft.com/office/drawing/2014/main" id="{E0054CA8-F45C-251D-E686-F4A520F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1254" y="6295487"/>
            <a:ext cx="8867388" cy="995975"/>
          </a:xfrm>
          <a:prstGeom prst="rect">
            <a:avLst/>
          </a:prstGeom>
          <a:noFill/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32CB3A96-E692-FD62-1A2E-3C777D782291}"/>
              </a:ext>
            </a:extLst>
          </p:cNvPr>
          <p:cNvSpPr txBox="1"/>
          <p:nvPr/>
        </p:nvSpPr>
        <p:spPr>
          <a:xfrm>
            <a:off x="2418970" y="5557611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4" y="-127591"/>
            <a:ext cx="9221689" cy="1850066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Context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1721528"/>
            <a:ext cx="847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Valoritzar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capitalitzar</a:t>
            </a:r>
            <a:r>
              <a:rPr lang="en-GB" sz="2400" dirty="0"/>
              <a:t> les </a:t>
            </a:r>
            <a:r>
              <a:rPr lang="en-GB" sz="2400" dirty="0" err="1"/>
              <a:t>dades</a:t>
            </a:r>
            <a:r>
              <a:rPr lang="en-GB" sz="2400" dirty="0"/>
              <a:t> </a:t>
            </a:r>
            <a:r>
              <a:rPr lang="en-GB" sz="2400" dirty="0" err="1"/>
              <a:t>dels</a:t>
            </a:r>
            <a:r>
              <a:rPr lang="en-GB" sz="2400" dirty="0"/>
              <a:t> </a:t>
            </a:r>
            <a:r>
              <a:rPr lang="en-GB" sz="2400" dirty="0" err="1"/>
              <a:t>grups</a:t>
            </a:r>
            <a:r>
              <a:rPr lang="en-GB" sz="2400" dirty="0"/>
              <a:t> de </a:t>
            </a:r>
            <a:r>
              <a:rPr lang="en-GB" sz="2400" dirty="0" err="1"/>
              <a:t>recerca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l’àmbit</a:t>
            </a:r>
            <a:r>
              <a:rPr lang="en-GB" sz="2400" dirty="0"/>
              <a:t> </a:t>
            </a:r>
            <a:r>
              <a:rPr lang="en-GB" sz="2400" dirty="0" err="1"/>
              <a:t>marítim</a:t>
            </a:r>
            <a:r>
              <a:rPr lang="en-GB" sz="2400" dirty="0"/>
              <a:t>.</a:t>
            </a:r>
            <a:endParaRPr lang="en-GB" sz="2400" dirty="0">
              <a:hlinkClick r:id="rId2"/>
            </a:endParaRPr>
          </a:p>
          <a:p>
            <a:r>
              <a:rPr lang="en-GB" sz="2400" dirty="0">
                <a:hlinkClick r:id="rId2"/>
              </a:rPr>
              <a:t>https://github.com/BlueNetCat/info</a:t>
            </a:r>
            <a:endParaRPr lang="en-GB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93C3487-DED4-4600-5855-0B4F440B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3706751" y="3242852"/>
            <a:ext cx="4333136" cy="373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4" y="531628"/>
            <a:ext cx="9221689" cy="1105786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Context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4" y="2327585"/>
            <a:ext cx="5497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8E2D27-3C1A-B0C5-655E-E0C00EE5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01110"/>
              </p:ext>
            </p:extLst>
          </p:nvPr>
        </p:nvGraphicFramePr>
        <p:xfrm>
          <a:off x="1768884" y="1687284"/>
          <a:ext cx="8449003" cy="55211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70175">
                  <a:extLst>
                    <a:ext uri="{9D8B030D-6E8A-4147-A177-3AD203B41FA5}">
                      <a16:colId xmlns:a16="http://schemas.microsoft.com/office/drawing/2014/main" val="1156083485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577198035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2275883822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436324846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4120138767"/>
                    </a:ext>
                  </a:extLst>
                </a:gridCol>
              </a:tblGrid>
              <a:tr h="573183"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Acrònim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Títol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Grup de recerca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Responsable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Estat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91661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1" dirty="0">
                          <a:effectLst/>
                        </a:rPr>
                        <a:t>MARCAT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-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CSIC11 (BEC)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Jordi Isern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✅ Prototip completat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9485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1" dirty="0">
                          <a:effectLst/>
                        </a:rPr>
                        <a:t>VISAP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Servei d'Assessorament Pesquer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CSIC9 (ICATMAR)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Jordi Ribera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✅ Prototip completat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52695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dirty="0">
                          <a:effectLst/>
                        </a:rPr>
                        <a:t>OBSEA Data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OBSEA data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UPC4 (SARTI-MAR)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Joaquin del Rio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🛠️ En desenvolupament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13169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QualiCat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Qualitat d'aigües costaneres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CSIC1 (Processos Litorals i Oceànics)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Esther Garcés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7047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GeneticaMED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Genètica al Mediterrani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UB5 (Genètica Evolutiva)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Marta Pascual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62752"/>
                  </a:ext>
                </a:extLst>
              </a:tr>
              <a:tr h="984453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MarineHeatWavesMED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effectLst/>
                        </a:rPr>
                        <a:t>Onades</a:t>
                      </a:r>
                      <a:r>
                        <a:rPr lang="es-ES" sz="1400" dirty="0">
                          <a:effectLst/>
                        </a:rPr>
                        <a:t> de calor al </a:t>
                      </a:r>
                      <a:r>
                        <a:rPr lang="es-ES" sz="1400" dirty="0" err="1">
                          <a:effectLst/>
                        </a:rPr>
                        <a:t>Mediterrani</a:t>
                      </a:r>
                      <a:endParaRPr lang="es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CSIC14 (</a:t>
                      </a:r>
                      <a:r>
                        <a:rPr lang="es-ES" sz="1400" dirty="0" err="1">
                          <a:effectLst/>
                        </a:rPr>
                        <a:t>Biologia</a:t>
                      </a:r>
                      <a:r>
                        <a:rPr lang="es-ES" sz="1400" dirty="0">
                          <a:effectLst/>
                        </a:rPr>
                        <a:t> de la </a:t>
                      </a:r>
                      <a:r>
                        <a:rPr lang="es-ES" sz="1400" dirty="0" err="1">
                          <a:effectLst/>
                        </a:rPr>
                        <a:t>conservació</a:t>
                      </a:r>
                      <a:r>
                        <a:rPr lang="es-ES" sz="1400" dirty="0">
                          <a:effectLst/>
                        </a:rPr>
                        <a:t> en </a:t>
                      </a:r>
                      <a:r>
                        <a:rPr lang="es-ES" sz="1400" dirty="0" err="1">
                          <a:effectLst/>
                        </a:rPr>
                        <a:t>ecosistemes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marins</a:t>
                      </a:r>
                      <a:r>
                        <a:rPr lang="es-ES" sz="1400" dirty="0">
                          <a:effectLst/>
                        </a:rPr>
                        <a:t> MEDRECOVER)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Joaquim </a:t>
                      </a:r>
                      <a:r>
                        <a:rPr lang="ca-ES" sz="1400" dirty="0" err="1">
                          <a:effectLst/>
                        </a:rPr>
                        <a:t>Garrabou</a:t>
                      </a:r>
                      <a:endParaRPr lang="ca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34380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dirty="0">
                          <a:effectLst/>
                        </a:rPr>
                        <a:t>CLIMACAT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Clima Marítim de Catalunya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CSIC6 (Physical and technological oceanography)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Joaquim </a:t>
                      </a:r>
                      <a:r>
                        <a:rPr lang="ca-ES" sz="1400" dirty="0" err="1">
                          <a:effectLst/>
                        </a:rPr>
                        <a:t>Ballabrera</a:t>
                      </a:r>
                      <a:endParaRPr lang="ca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1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072402"/>
            <a:ext cx="848090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err="1"/>
              <a:t>Servei</a:t>
            </a:r>
            <a:r>
              <a:rPr lang="pt-BR" sz="2400" b="1" dirty="0"/>
              <a:t> d’Oceanografia Operacional de </a:t>
            </a:r>
            <a:r>
              <a:rPr lang="pt-BR" sz="2400" b="1" dirty="0" err="1"/>
              <a:t>Catalunya</a:t>
            </a:r>
            <a:endParaRPr lang="pt-BR" sz="2400" b="1" dirty="0"/>
          </a:p>
          <a:p>
            <a:pPr>
              <a:spcAft>
                <a:spcPts val="1200"/>
              </a:spcAft>
            </a:pPr>
            <a:r>
              <a:rPr lang="en-GB" sz="2400" dirty="0" err="1"/>
              <a:t>Proporcionar</a:t>
            </a:r>
            <a:r>
              <a:rPr lang="en-GB" sz="2400" dirty="0"/>
              <a:t> </a:t>
            </a:r>
            <a:r>
              <a:rPr lang="en-GB" sz="2400" dirty="0" err="1"/>
              <a:t>informació</a:t>
            </a:r>
            <a:r>
              <a:rPr lang="en-GB" sz="2400" dirty="0"/>
              <a:t> de </a:t>
            </a:r>
            <a:r>
              <a:rPr lang="en-GB" sz="2400" dirty="0" err="1"/>
              <a:t>l’estat</a:t>
            </a:r>
            <a:r>
              <a:rPr lang="en-GB" sz="2400" dirty="0"/>
              <a:t> del mar (SST, </a:t>
            </a:r>
            <a:r>
              <a:rPr lang="en-GB" sz="2400" dirty="0" err="1"/>
              <a:t>clorofil·la</a:t>
            </a:r>
            <a:r>
              <a:rPr lang="en-GB" sz="2400" dirty="0"/>
              <a:t>, vent…) </a:t>
            </a:r>
            <a:r>
              <a:rPr lang="en-GB" sz="2400" dirty="0" err="1"/>
              <a:t>en</a:t>
            </a:r>
            <a:r>
              <a:rPr lang="en-GB" sz="2400" dirty="0"/>
              <a:t> temps present per les </a:t>
            </a:r>
            <a:r>
              <a:rPr lang="en-GB" sz="2400" dirty="0" err="1"/>
              <a:t>activitat</a:t>
            </a:r>
            <a:r>
              <a:rPr lang="en-GB" sz="2400" dirty="0"/>
              <a:t> </a:t>
            </a:r>
            <a:r>
              <a:rPr lang="en-GB" sz="2400" dirty="0" err="1"/>
              <a:t>marítimes</a:t>
            </a:r>
            <a:r>
              <a:rPr lang="en-GB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hlinkClick r:id="rId2"/>
              </a:rPr>
              <a:t>https://bluenetcat.github.io/MARCAT/</a:t>
            </a:r>
            <a:endParaRPr lang="en-GB" sz="2400" dirty="0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1771BAD8-F77F-1C3B-8CAA-BF5426388753}"/>
              </a:ext>
            </a:extLst>
          </p:cNvPr>
          <p:cNvSpPr txBox="1">
            <a:spLocks/>
          </p:cNvSpPr>
          <p:nvPr/>
        </p:nvSpPr>
        <p:spPr>
          <a:xfrm>
            <a:off x="1768885" y="3963272"/>
            <a:ext cx="8480902" cy="1154537"/>
          </a:xfrm>
          <a:prstGeom prst="rect">
            <a:avLst/>
          </a:prstGeom>
        </p:spPr>
        <p:txBody>
          <a:bodyPr anchor="b"/>
          <a:lstStyle>
            <a:lvl1pPr algn="l" defTabSz="1007943" rtl="0" eaLnBrk="1" latinLnBrk="0" hangingPunct="1">
              <a:lnSpc>
                <a:spcPts val="3300"/>
              </a:lnSpc>
              <a:spcBef>
                <a:spcPct val="0"/>
              </a:spcBef>
              <a:buNone/>
              <a:defRPr sz="6614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FB2D-D5D8-A7C0-1977-2219798BD743}"/>
              </a:ext>
            </a:extLst>
          </p:cNvPr>
          <p:cNvSpPr txBox="1"/>
          <p:nvPr/>
        </p:nvSpPr>
        <p:spPr>
          <a:xfrm>
            <a:off x="1768883" y="5063701"/>
            <a:ext cx="848090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/>
              <a:t>ICATMAR</a:t>
            </a:r>
          </a:p>
          <a:p>
            <a:pPr>
              <a:spcAft>
                <a:spcPts val="1200"/>
              </a:spcAft>
            </a:pPr>
            <a:r>
              <a:rPr lang="en-GB" sz="2400" dirty="0" err="1"/>
              <a:t>Proporcionar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eina per </a:t>
            </a:r>
            <a:r>
              <a:rPr lang="en-GB" sz="2400" dirty="0" err="1"/>
              <a:t>conèixer</a:t>
            </a:r>
            <a:r>
              <a:rPr lang="en-GB" sz="2400" dirty="0"/>
              <a:t> </a:t>
            </a:r>
            <a:r>
              <a:rPr lang="en-GB" sz="2400" dirty="0" err="1"/>
              <a:t>l'estat</a:t>
            </a:r>
            <a:r>
              <a:rPr lang="en-GB" sz="2400" dirty="0"/>
              <a:t> de la </a:t>
            </a:r>
            <a:r>
              <a:rPr lang="en-GB" sz="2400" dirty="0" err="1"/>
              <a:t>pesca</a:t>
            </a:r>
            <a:r>
              <a:rPr lang="en-GB" sz="2400" dirty="0"/>
              <a:t> a Catalunya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poder</a:t>
            </a:r>
            <a:r>
              <a:rPr lang="en-GB" sz="2400" dirty="0"/>
              <a:t>-la </a:t>
            </a:r>
            <a:r>
              <a:rPr lang="en-GB" sz="2400" dirty="0" err="1"/>
              <a:t>gestionar</a:t>
            </a:r>
            <a:r>
              <a:rPr lang="en-GB" sz="2400" dirty="0"/>
              <a:t>. </a:t>
            </a:r>
            <a:endParaRPr lang="en-GB" sz="2400" dirty="0">
              <a:hlinkClick r:id="rId3"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hlinkClick r:id="rId3"/>
              </a:rPr>
              <a:t>https://bluenetcat.github.io/VISAP2/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32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D0F58-9856-298F-951E-8BD51969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2" y="430429"/>
            <a:ext cx="7391797" cy="669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01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Mapa web estàndard amb mesures oceanogràfiques de CMEMS.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r>
              <a:rPr lang="ca-ES" sz="3200" b="1" dirty="0"/>
              <a:t>Novetats en l’estat de l’art: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Visualització simultània de diferents instants de temps i navegació.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err="1"/>
              <a:t>Sobreposició</a:t>
            </a:r>
            <a:r>
              <a:rPr lang="ca-ES" sz="2400" dirty="0"/>
              <a:t> de capes vectorials (corrents, onatge) amb altres.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err="1"/>
              <a:t>Serverless</a:t>
            </a:r>
            <a:r>
              <a:rPr lang="ca-ES" sz="2400" dirty="0"/>
              <a:t> (no requereix </a:t>
            </a:r>
            <a:r>
              <a:rPr lang="ca-ES" sz="2400" dirty="0" err="1"/>
              <a:t>backend</a:t>
            </a:r>
            <a:r>
              <a:rPr lang="ca-ES" sz="2400" dirty="0"/>
              <a:t>, totes les operacions estan fetes al client).</a:t>
            </a:r>
          </a:p>
        </p:txBody>
      </p:sp>
    </p:spTree>
    <p:extLst>
      <p:ext uri="{BB962C8B-B14F-4D97-AF65-F5344CB8AC3E}">
        <p14:creationId xmlns:p14="http://schemas.microsoft.com/office/powerpoint/2010/main" val="24753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b="1" dirty="0"/>
              <a:t>Beneficis pel </a:t>
            </a:r>
            <a:r>
              <a:rPr lang="pt-BR" sz="3200" b="1" dirty="0" err="1"/>
              <a:t>Servei</a:t>
            </a:r>
            <a:r>
              <a:rPr lang="pt-BR" sz="3200" b="1" dirty="0"/>
              <a:t> d’Oceanografia Operacional de </a:t>
            </a:r>
            <a:r>
              <a:rPr lang="pt-BR" sz="3200" b="1" dirty="0" err="1"/>
              <a:t>Catalunya</a:t>
            </a:r>
            <a:r>
              <a:rPr lang="pt-BR" sz="3200" b="1" dirty="0"/>
              <a:t>:</a:t>
            </a:r>
            <a:endParaRPr lang="ca-ES" sz="3200" b="1" dirty="0"/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Plataforma web per presentar dades pròpies quan estiguin disponibles.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Ingesta i descàrrega de dades pròpies en format GRIB2. </a:t>
            </a:r>
            <a:r>
              <a:rPr lang="ca-ES" sz="2400" dirty="0">
                <a:hlinkClick r:id="rId2"/>
              </a:rPr>
              <a:t>https://github.com/BlueNetCat/grib22json</a:t>
            </a: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4557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D482B-14B3-E685-0C58-C219B468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84" y="531627"/>
            <a:ext cx="8481189" cy="67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2590464" cy="1010094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44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2061C-2EB4-7D28-930D-5B5300F42BE5}"/>
              </a:ext>
            </a:extLst>
          </p:cNvPr>
          <p:cNvSpPr txBox="1"/>
          <p:nvPr/>
        </p:nvSpPr>
        <p:spPr>
          <a:xfrm>
            <a:off x="1768883" y="2316955"/>
            <a:ext cx="84809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 err="1"/>
              <a:t>Novetats</a:t>
            </a:r>
            <a:r>
              <a:rPr lang="en-GB" sz="3200" b="1" dirty="0"/>
              <a:t> </a:t>
            </a:r>
            <a:r>
              <a:rPr lang="en-GB" sz="3200" b="1" dirty="0" err="1"/>
              <a:t>en</a:t>
            </a:r>
            <a:r>
              <a:rPr lang="en-GB" sz="3200" b="1" dirty="0"/>
              <a:t> </a:t>
            </a:r>
            <a:r>
              <a:rPr lang="en-GB" sz="3200" b="1" dirty="0" err="1"/>
              <a:t>l’estat</a:t>
            </a:r>
            <a:r>
              <a:rPr lang="en-GB" sz="3200" b="1" dirty="0"/>
              <a:t> de </a:t>
            </a:r>
            <a:r>
              <a:rPr lang="en-GB" sz="3200" b="1" dirty="0" err="1"/>
              <a:t>l’art</a:t>
            </a:r>
            <a:endParaRPr lang="ca-ES" sz="3200" b="1" dirty="0"/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Visualització de la captura de pesca </a:t>
            </a:r>
            <a:r>
              <a:rPr lang="ca-ES" sz="2400" dirty="0" err="1"/>
              <a:t>geolocalitzada</a:t>
            </a:r>
            <a:r>
              <a:rPr lang="ca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Capes addicionals com temperatura, salinitat, i meteorologia dels dies anteriors.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Afegir global </a:t>
            </a:r>
            <a:r>
              <a:rPr lang="ca-ES" sz="2400" dirty="0" err="1"/>
              <a:t>fishing</a:t>
            </a:r>
            <a:r>
              <a:rPr lang="ca-ES" sz="2400" dirty="0"/>
              <a:t> </a:t>
            </a:r>
            <a:r>
              <a:rPr lang="ca-ES" sz="2400" dirty="0" err="1"/>
              <a:t>watch</a:t>
            </a:r>
            <a:r>
              <a:rPr lang="ca-ES" sz="2400" dirty="0"/>
              <a:t> i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marine</a:t>
            </a:r>
            <a:r>
              <a:rPr lang="ca-ES" sz="2400" dirty="0"/>
              <a:t> </a:t>
            </a:r>
            <a:r>
              <a:rPr lang="ca-ES" sz="2400" dirty="0" err="1"/>
              <a:t>institute</a:t>
            </a:r>
            <a:r>
              <a:rPr lang="ca-ES" sz="2400" dirty="0"/>
              <a:t> </a:t>
            </a:r>
            <a:r>
              <a:rPr lang="ca-ES" sz="2400" dirty="0" err="1"/>
              <a:t>bottom</a:t>
            </a:r>
            <a:r>
              <a:rPr lang="ca-ES" sz="2400" dirty="0"/>
              <a:t> </a:t>
            </a:r>
            <a:r>
              <a:rPr lang="ca-ES" sz="2400" dirty="0" err="1"/>
              <a:t>trawling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94636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18934</TotalTime>
  <Words>628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SemiBold</vt:lpstr>
      <vt:lpstr>Tema de Office</vt:lpstr>
      <vt:lpstr>2_Tema de Office</vt:lpstr>
      <vt:lpstr>1_Tema de Office</vt:lpstr>
      <vt:lpstr>3_Tema de Office</vt:lpstr>
      <vt:lpstr>PowerPoint Presentation</vt:lpstr>
      <vt:lpstr>Servei de dades</vt:lpstr>
      <vt:lpstr>Servei de dades</vt:lpstr>
      <vt:lpstr>MARCAT</vt:lpstr>
      <vt:lpstr>PowerPoint Presentation</vt:lpstr>
      <vt:lpstr>MARCAT</vt:lpstr>
      <vt:lpstr>MARCAT</vt:lpstr>
      <vt:lpstr>VISAP</vt:lpstr>
      <vt:lpstr>VISAP</vt:lpstr>
      <vt:lpstr>VISAP</vt:lpstr>
      <vt:lpstr>Servei de dades</vt:lpstr>
      <vt:lpstr>PowerPoint Presentation</vt:lpstr>
      <vt:lpstr>OBSEA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Lion Billar</dc:creator>
  <cp:lastModifiedBy>Gerard Llorach</cp:lastModifiedBy>
  <cp:revision>136</cp:revision>
  <dcterms:created xsi:type="dcterms:W3CDTF">2020-10-14T08:49:11Z</dcterms:created>
  <dcterms:modified xsi:type="dcterms:W3CDTF">2022-06-13T14:14:54Z</dcterms:modified>
</cp:coreProperties>
</file>