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4" r:id="rId2"/>
    <p:sldMasterId id="2147483672" r:id="rId3"/>
    <p:sldMasterId id="2147483687" r:id="rId4"/>
  </p:sldMasterIdLst>
  <p:notesMasterIdLst>
    <p:notesMasterId r:id="rId18"/>
  </p:notesMasterIdLst>
  <p:sldIdLst>
    <p:sldId id="256" r:id="rId5"/>
    <p:sldId id="288" r:id="rId6"/>
    <p:sldId id="325" r:id="rId7"/>
    <p:sldId id="315" r:id="rId8"/>
    <p:sldId id="316" r:id="rId9"/>
    <p:sldId id="318" r:id="rId10"/>
    <p:sldId id="321" r:id="rId11"/>
    <p:sldId id="323" r:id="rId12"/>
    <p:sldId id="324" r:id="rId13"/>
    <p:sldId id="326" r:id="rId14"/>
    <p:sldId id="327" r:id="rId15"/>
    <p:sldId id="281" r:id="rId16"/>
    <p:sldId id="328" r:id="rId17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6E99"/>
    <a:srgbClr val="20B5B8"/>
    <a:srgbClr val="9CBC59"/>
    <a:srgbClr val="274468"/>
    <a:srgbClr val="4D81BE"/>
    <a:srgbClr val="8163A3"/>
    <a:srgbClr val="4DADC7"/>
    <a:srgbClr val="F39647"/>
    <a:srgbClr val="C04E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7871" autoAdjust="0"/>
  </p:normalViewPr>
  <p:slideViewPr>
    <p:cSldViewPr snapToGrid="0" snapToObjects="1">
      <p:cViewPr varScale="1">
        <p:scale>
          <a:sx n="72" d="100"/>
          <a:sy n="72" d="100"/>
        </p:scale>
        <p:origin x="1507" y="58"/>
      </p:cViewPr>
      <p:guideLst>
        <p:guide orient="horz" pos="2381"/>
        <p:guide pos="3367"/>
      </p:guideLst>
    </p:cSldViewPr>
  </p:slideViewPr>
  <p:outlineViewPr>
    <p:cViewPr>
      <p:scale>
        <a:sx n="33" d="100"/>
        <a:sy n="33" d="100"/>
      </p:scale>
      <p:origin x="0" y="41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71" d="100"/>
          <a:sy n="171" d="100"/>
        </p:scale>
        <p:origin x="5344" y="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6D452-4BFF-3249-96EE-E3C303022FFD}" type="datetimeFigureOut">
              <a:rPr lang="ca-ES" smtClean="0"/>
              <a:pPr/>
              <a:t>16/6/2022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F6E18-8393-884B-A6EE-1DAB3A3F23C1}" type="slidenum">
              <a:rPr lang="ca-ES" smtClean="0"/>
              <a:pPr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9820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gradFill flip="none" rotWithShape="1">
          <a:gsLst>
            <a:gs pos="0">
              <a:srgbClr val="006E99"/>
            </a:gs>
            <a:gs pos="100000">
              <a:srgbClr val="20B5B8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A7185526-EF30-5A40-ACF5-4F8B5C3B51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52400" y="6656400"/>
            <a:ext cx="2908300" cy="4445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80327B3-822E-C44A-9185-7145C1AB2B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6501" y="6722901"/>
            <a:ext cx="2705100" cy="393700"/>
          </a:xfrm>
          <a:prstGeom prst="rect">
            <a:avLst/>
          </a:prstGeom>
        </p:spPr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F1DAF5ED-D7DA-834E-A0E1-25F893F04F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99027" y="4025900"/>
            <a:ext cx="2406650" cy="228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es-ES" dirty="0"/>
              <a:t>27 de </a:t>
            </a:r>
            <a:r>
              <a:rPr lang="es-ES" dirty="0" err="1"/>
              <a:t>Juliol</a:t>
            </a:r>
            <a:r>
              <a:rPr lang="es-ES" dirty="0"/>
              <a:t> de 2020</a:t>
            </a:r>
          </a:p>
        </p:txBody>
      </p:sp>
    </p:spTree>
    <p:extLst>
      <p:ext uri="{BB962C8B-B14F-4D97-AF65-F5344CB8AC3E}">
        <p14:creationId xmlns:p14="http://schemas.microsoft.com/office/powerpoint/2010/main" val="1163286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4">
          <p15:clr>
            <a:srgbClr val="FBAE40"/>
          </p15:clr>
        </p15:guide>
        <p15:guide id="2" pos="6271">
          <p15:clr>
            <a:srgbClr val="FBAE40"/>
          </p15:clr>
        </p15:guide>
        <p15:guide id="3" orient="horz" pos="4468">
          <p15:clr>
            <a:srgbClr val="FBAE40"/>
          </p15:clr>
        </p15:guide>
        <p15:guide id="4" pos="465">
          <p15:clr>
            <a:srgbClr val="FBAE40"/>
          </p15:clr>
        </p15:guide>
        <p15:guide id="5" orient="horz" pos="4195">
          <p15:clr>
            <a:srgbClr val="FBAE40"/>
          </p15:clr>
        </p15:guide>
        <p15:guide id="6" orient="horz" pos="45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  <a:prstGeom prst="rect">
            <a:avLst/>
          </a:prstGeo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  <a:prstGeom prst="rect">
            <a:avLst/>
          </a:prstGeo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0CCCA0FD-E266-D64F-ACCC-66405E8E080F}" type="datetimeFigureOut">
              <a:rPr lang="es-ES" smtClean="0"/>
              <a:pPr/>
              <a:t>16/06/2022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B621F4E-6036-C543-BE2E-DE56B7EBF588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763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  <a:prstGeom prst="rect">
            <a:avLst/>
          </a:prstGeo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0CCCA0FD-E266-D64F-ACCC-66405E8E080F}" type="datetimeFigureOut">
              <a:rPr lang="es-ES" smtClean="0"/>
              <a:pPr/>
              <a:t>16/06/2022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B621F4E-6036-C543-BE2E-DE56B7EBF588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9286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2811" y="776288"/>
            <a:ext cx="7814914" cy="705014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515" y="1803001"/>
            <a:ext cx="7789862" cy="47965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0CCCA0FD-E266-D64F-ACCC-66405E8E080F}" type="datetimeFigureOut">
              <a:rPr lang="es-ES" smtClean="0"/>
              <a:pPr/>
              <a:t>16/06/2022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B621F4E-6036-C543-BE2E-DE56B7EBF588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7853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0CCCA0FD-E266-D64F-ACCC-66405E8E080F}" type="datetimeFigureOut">
              <a:rPr lang="es-ES" smtClean="0"/>
              <a:pPr/>
              <a:t>16/06/2022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B621F4E-6036-C543-BE2E-DE56B7EBF588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7049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4791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B15BE-09F2-3442-8B27-2993E693D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477" y="1237197"/>
            <a:ext cx="8018860" cy="2631887"/>
          </a:xfrm>
        </p:spPr>
        <p:txBody>
          <a:bodyPr anchor="b"/>
          <a:lstStyle>
            <a:lvl1pPr algn="ctr">
              <a:defRPr sz="5262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106158-021C-6B4C-A219-AB3AD2E4A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105"/>
            </a:lvl1pPr>
            <a:lvl2pPr marL="400964" indent="0" algn="ctr">
              <a:buNone/>
              <a:defRPr sz="1754"/>
            </a:lvl2pPr>
            <a:lvl3pPr marL="801929" indent="0" algn="ctr">
              <a:buNone/>
              <a:defRPr sz="1579"/>
            </a:lvl3pPr>
            <a:lvl4pPr marL="1202893" indent="0" algn="ctr">
              <a:buNone/>
              <a:defRPr sz="1403"/>
            </a:lvl4pPr>
            <a:lvl5pPr marL="1603858" indent="0" algn="ctr">
              <a:buNone/>
              <a:defRPr sz="1403"/>
            </a:lvl5pPr>
            <a:lvl6pPr marL="2004822" indent="0" algn="ctr">
              <a:buNone/>
              <a:defRPr sz="1403"/>
            </a:lvl6pPr>
            <a:lvl7pPr marL="2405786" indent="0" algn="ctr">
              <a:buNone/>
              <a:defRPr sz="1403"/>
            </a:lvl7pPr>
            <a:lvl8pPr marL="2806751" indent="0" algn="ctr">
              <a:buNone/>
              <a:defRPr sz="1403"/>
            </a:lvl8pPr>
            <a:lvl9pPr marL="3207715" indent="0" algn="ctr">
              <a:buNone/>
              <a:defRPr sz="1403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F3663C-D009-844A-B962-01B304A5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1F02-28AA-EA4A-AA68-883121E8C6F1}" type="datetimeFigureOut">
              <a:rPr lang="ca-ES" smtClean="0"/>
              <a:pPr/>
              <a:t>16/6/2022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6E914C-F978-AB4B-A836-AD9A3A93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EAFE75-2F1F-B64F-969F-18964EA8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6D1D-9316-C943-ACDB-E430E7A8F49B}" type="slidenum">
              <a:rPr lang="ca-ES" smtClean="0"/>
              <a:pPr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20641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3A151-5631-3D43-A3EE-B54C1B25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5E5F0E-EE10-784D-92E0-942F2721E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703632-B7C7-2544-B42E-2AEEFBF51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1F02-28AA-EA4A-AA68-883121E8C6F1}" type="datetimeFigureOut">
              <a:rPr lang="ca-ES" smtClean="0"/>
              <a:pPr/>
              <a:t>16/6/2022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25F5A8-CCC0-A742-8DF8-50548ABCF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909DCE-6F92-964B-8A46-DD6AAEC2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6D1D-9316-C943-ACDB-E430E7A8F49B}" type="slidenum">
              <a:rPr lang="ca-ES" smtClean="0"/>
              <a:pPr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84061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41064-D9B2-9D4F-AE2A-111CC852B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93" y="1884670"/>
            <a:ext cx="9221689" cy="3144614"/>
          </a:xfrm>
        </p:spPr>
        <p:txBody>
          <a:bodyPr anchor="b"/>
          <a:lstStyle>
            <a:lvl1pPr>
              <a:defRPr sz="5262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EC52D7-58C4-8346-A2C8-C45F81140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93" y="5059034"/>
            <a:ext cx="9221689" cy="1653678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1pPr>
            <a:lvl2pPr marL="400964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2pPr>
            <a:lvl3pPr marL="801929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3pPr>
            <a:lvl4pPr marL="1202893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4pPr>
            <a:lvl5pPr marL="1603858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5pPr>
            <a:lvl6pPr marL="2004822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6pPr>
            <a:lvl7pPr marL="2405786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7pPr>
            <a:lvl8pPr marL="280675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8pPr>
            <a:lvl9pPr marL="3207715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EAB1DB-84F4-0540-980A-F657766FD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1F02-28AA-EA4A-AA68-883121E8C6F1}" type="datetimeFigureOut">
              <a:rPr lang="ca-ES" smtClean="0"/>
              <a:pPr/>
              <a:t>16/6/2022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90FCE1-F704-B24B-86AD-11F89147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9607BC-1B87-F645-8B0E-34BDD6B2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6D1D-9316-C943-ACDB-E430E7A8F49B}" type="slidenum">
              <a:rPr lang="ca-ES" smtClean="0"/>
              <a:pPr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52747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C5FCA-33A6-D24C-8F7B-8D694445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91A3F2-6C95-2646-97FB-A92463568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1811D3-3B64-8B4E-BFF3-31B413037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325C68-3A0D-EC4C-81D7-34BFFF66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1F02-28AA-EA4A-AA68-883121E8C6F1}" type="datetimeFigureOut">
              <a:rPr lang="ca-ES" smtClean="0"/>
              <a:pPr/>
              <a:t>16/6/2022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536CA3-9F60-B543-835A-28146BFA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0526D7-31A8-3F40-8A58-C839C65D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6D1D-9316-C943-ACDB-E430E7A8F49B}" type="slidenum">
              <a:rPr lang="ca-ES" smtClean="0"/>
              <a:pPr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90962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03BAE-9519-4647-B30C-65C24C68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55" y="402483"/>
            <a:ext cx="9221689" cy="1461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B0EE4E-A7EB-7143-A7E8-BC9BD4A3E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455" y="1853171"/>
            <a:ext cx="4523138" cy="908210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0964" indent="0">
              <a:buNone/>
              <a:defRPr sz="1754" b="1"/>
            </a:lvl2pPr>
            <a:lvl3pPr marL="801929" indent="0">
              <a:buNone/>
              <a:defRPr sz="1579" b="1"/>
            </a:lvl3pPr>
            <a:lvl4pPr marL="1202893" indent="0">
              <a:buNone/>
              <a:defRPr sz="1403" b="1"/>
            </a:lvl4pPr>
            <a:lvl5pPr marL="1603858" indent="0">
              <a:buNone/>
              <a:defRPr sz="1403" b="1"/>
            </a:lvl5pPr>
            <a:lvl6pPr marL="2004822" indent="0">
              <a:buNone/>
              <a:defRPr sz="1403" b="1"/>
            </a:lvl6pPr>
            <a:lvl7pPr marL="2405786" indent="0">
              <a:buNone/>
              <a:defRPr sz="1403" b="1"/>
            </a:lvl7pPr>
            <a:lvl8pPr marL="2806751" indent="0">
              <a:buNone/>
              <a:defRPr sz="1403" b="1"/>
            </a:lvl8pPr>
            <a:lvl9pPr marL="3207715" indent="0">
              <a:buNone/>
              <a:defRPr sz="140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A74B85-7593-D841-8283-DD5F52E0A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6455" y="2761381"/>
            <a:ext cx="4523138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10DE1A7-45C8-8643-ACED-044B3D33E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2730" y="1853171"/>
            <a:ext cx="4545413" cy="908210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0964" indent="0">
              <a:buNone/>
              <a:defRPr sz="1754" b="1"/>
            </a:lvl2pPr>
            <a:lvl3pPr marL="801929" indent="0">
              <a:buNone/>
              <a:defRPr sz="1579" b="1"/>
            </a:lvl3pPr>
            <a:lvl4pPr marL="1202893" indent="0">
              <a:buNone/>
              <a:defRPr sz="1403" b="1"/>
            </a:lvl4pPr>
            <a:lvl5pPr marL="1603858" indent="0">
              <a:buNone/>
              <a:defRPr sz="1403" b="1"/>
            </a:lvl5pPr>
            <a:lvl6pPr marL="2004822" indent="0">
              <a:buNone/>
              <a:defRPr sz="1403" b="1"/>
            </a:lvl6pPr>
            <a:lvl7pPr marL="2405786" indent="0">
              <a:buNone/>
              <a:defRPr sz="1403" b="1"/>
            </a:lvl7pPr>
            <a:lvl8pPr marL="2806751" indent="0">
              <a:buNone/>
              <a:defRPr sz="1403" b="1"/>
            </a:lvl8pPr>
            <a:lvl9pPr marL="3207715" indent="0">
              <a:buNone/>
              <a:defRPr sz="140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00EC188-034F-044E-8611-689558295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12730" y="2761381"/>
            <a:ext cx="4545413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FDDDB89-B9AA-7546-9D1A-40B2DA0B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1F02-28AA-EA4A-AA68-883121E8C6F1}" type="datetimeFigureOut">
              <a:rPr lang="ca-ES" smtClean="0"/>
              <a:pPr/>
              <a:t>16/6/2022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19450FE-FED2-C94A-BB10-3DBB0B22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487D97C-C400-EC49-8138-B1AD7406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6D1D-9316-C943-ACDB-E430E7A8F49B}" type="slidenum">
              <a:rPr lang="ca-ES" smtClean="0"/>
              <a:pPr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6585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texto 14">
            <a:extLst>
              <a:ext uri="{FF2B5EF4-FFF2-40B4-BE49-F238E27FC236}">
                <a16:creationId xmlns:a16="http://schemas.microsoft.com/office/drawing/2014/main" id="{7C5E2CCE-27D2-3F4D-9BD1-0282841353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61249" y="4671078"/>
            <a:ext cx="4527550" cy="73025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ts val="2035"/>
              </a:lnSpc>
              <a:buNone/>
              <a:defRPr lang="es-ES" sz="1879" b="1" i="0" kern="1200" spc="40" baseline="0" dirty="0">
                <a:solidFill>
                  <a:schemeClr val="tx1"/>
                </a:solidFill>
                <a:effectLst/>
                <a:latin typeface="Montserrat SemiBold" pitchFamily="2" charset="77"/>
                <a:ea typeface="+mn-ea"/>
                <a:cs typeface="+mn-cs"/>
              </a:defRPr>
            </a:lvl1pPr>
            <a:lvl2pPr marL="503971" indent="0">
              <a:buNone/>
              <a:defRPr/>
            </a:lvl2pPr>
          </a:lstStyle>
          <a:p>
            <a:pPr>
              <a:lnSpc>
                <a:spcPts val="2035"/>
              </a:lnSpc>
            </a:pPr>
            <a:r>
              <a:rPr lang="es-ES" sz="1879" b="1" i="0" kern="1200" spc="40" baseline="0" dirty="0" err="1">
                <a:solidFill>
                  <a:schemeClr val="tx1"/>
                </a:solidFill>
                <a:effectLst/>
                <a:latin typeface="Montserrat SemiBold" pitchFamily="2" charset="77"/>
                <a:ea typeface="+mn-ea"/>
                <a:cs typeface="+mn-cs"/>
              </a:rPr>
              <a:t>Accions</a:t>
            </a:r>
            <a:r>
              <a:rPr lang="es-ES" sz="1879" b="1" i="0" kern="1200" spc="40" baseline="0" dirty="0">
                <a:solidFill>
                  <a:schemeClr val="tx1"/>
                </a:solidFill>
                <a:effectLst/>
                <a:latin typeface="Montserrat SemiBold" pitchFamily="2" charset="77"/>
                <a:ea typeface="+mn-ea"/>
                <a:cs typeface="+mn-cs"/>
              </a:rPr>
              <a:t> de</a:t>
            </a:r>
            <a:br>
              <a:rPr lang="es-ES" sz="1879" b="1" i="0" kern="1200" spc="40" baseline="0" dirty="0">
                <a:solidFill>
                  <a:schemeClr val="tx1"/>
                </a:solidFill>
                <a:effectLst/>
                <a:latin typeface="Montserrat SemiBold" pitchFamily="2" charset="77"/>
                <a:ea typeface="+mn-ea"/>
                <a:cs typeface="+mn-cs"/>
              </a:rPr>
            </a:br>
            <a:r>
              <a:rPr lang="es-ES" sz="1879" b="1" i="0" kern="1200" spc="40" baseline="0" dirty="0" err="1">
                <a:solidFill>
                  <a:schemeClr val="tx1"/>
                </a:solidFill>
                <a:effectLst/>
                <a:latin typeface="Montserrat SemiBold" pitchFamily="2" charset="77"/>
                <a:ea typeface="+mn-ea"/>
                <a:cs typeface="+mn-cs"/>
              </a:rPr>
              <a:t>transferència</a:t>
            </a:r>
            <a:endParaRPr lang="es-ES" sz="1879" b="1" i="0" kern="1200" spc="40" baseline="0" dirty="0">
              <a:solidFill>
                <a:schemeClr val="tx1"/>
              </a:solidFill>
              <a:effectLst/>
              <a:latin typeface="Montserrat SemiBold" pitchFamily="2" charset="77"/>
              <a:ea typeface="+mn-ea"/>
              <a:cs typeface="+mn-cs"/>
            </a:endParaRPr>
          </a:p>
        </p:txBody>
      </p:sp>
      <p:sp>
        <p:nvSpPr>
          <p:cNvPr id="16" name="Marcador de texto 14">
            <a:extLst>
              <a:ext uri="{FF2B5EF4-FFF2-40B4-BE49-F238E27FC236}">
                <a16:creationId xmlns:a16="http://schemas.microsoft.com/office/drawing/2014/main" id="{91425451-2D3A-4A47-AE36-C2C09D84AF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54899" y="3386551"/>
            <a:ext cx="4527550" cy="73025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ts val="2035"/>
              </a:lnSpc>
              <a:buNone/>
              <a:defRPr lang="es-ES" sz="1879" b="1" i="0" kern="1200" spc="40" baseline="0" dirty="0">
                <a:solidFill>
                  <a:schemeClr val="tx1"/>
                </a:solidFill>
                <a:effectLst/>
                <a:latin typeface="Montserrat SemiBold" pitchFamily="2" charset="77"/>
                <a:ea typeface="+mn-ea"/>
                <a:cs typeface="+mn-cs"/>
              </a:defRPr>
            </a:lvl1pPr>
            <a:lvl2pPr marL="503971" indent="0">
              <a:buNone/>
              <a:defRPr/>
            </a:lvl2pPr>
          </a:lstStyle>
          <a:p>
            <a:pPr>
              <a:lnSpc>
                <a:spcPts val="2035"/>
              </a:lnSpc>
            </a:pPr>
            <a:r>
              <a:rPr lang="es-ES" sz="1879" b="1" i="0" kern="1200" spc="40" baseline="0" dirty="0" err="1">
                <a:solidFill>
                  <a:schemeClr val="tx1"/>
                </a:solidFill>
                <a:effectLst/>
                <a:latin typeface="Montserrat SemiBold" pitchFamily="2" charset="77"/>
                <a:ea typeface="+mn-ea"/>
                <a:cs typeface="+mn-cs"/>
              </a:rPr>
              <a:t>Objectiu</a:t>
            </a:r>
            <a:r>
              <a:rPr lang="es-ES" sz="1879" b="1" i="0" kern="1200" spc="40" baseline="0" dirty="0">
                <a:solidFill>
                  <a:schemeClr val="tx1"/>
                </a:solidFill>
                <a:effectLst/>
                <a:latin typeface="Montserrat SemiBold" pitchFamily="2" charset="77"/>
                <a:ea typeface="+mn-ea"/>
                <a:cs typeface="+mn-cs"/>
              </a:rPr>
              <a:t>, </a:t>
            </a:r>
            <a:r>
              <a:rPr lang="es-ES" sz="1879" b="1" i="0" kern="1200" spc="40" baseline="0" dirty="0" err="1">
                <a:solidFill>
                  <a:schemeClr val="tx1"/>
                </a:solidFill>
                <a:effectLst/>
                <a:latin typeface="Montserrat SemiBold" pitchFamily="2" charset="77"/>
                <a:ea typeface="+mn-ea"/>
                <a:cs typeface="+mn-cs"/>
              </a:rPr>
              <a:t>composició</a:t>
            </a:r>
            <a:r>
              <a:rPr lang="es-ES" sz="1879" b="1" i="0" kern="1200" spc="40" baseline="0" dirty="0">
                <a:solidFill>
                  <a:schemeClr val="tx1"/>
                </a:solidFill>
                <a:effectLst/>
                <a:latin typeface="Montserrat SemiBold" pitchFamily="2" charset="77"/>
                <a:ea typeface="+mn-ea"/>
                <a:cs typeface="+mn-cs"/>
              </a:rPr>
              <a:t>, </a:t>
            </a:r>
            <a:br>
              <a:rPr lang="es-ES" sz="1879" b="1" i="0" kern="1200" spc="40" baseline="0" dirty="0">
                <a:solidFill>
                  <a:schemeClr val="tx1"/>
                </a:solidFill>
                <a:effectLst/>
                <a:latin typeface="Montserrat SemiBold" pitchFamily="2" charset="77"/>
                <a:ea typeface="+mn-ea"/>
                <a:cs typeface="+mn-cs"/>
              </a:rPr>
            </a:br>
            <a:r>
              <a:rPr lang="es-ES" sz="1879" b="1" i="0" kern="1200" spc="40" baseline="0" dirty="0" err="1">
                <a:solidFill>
                  <a:schemeClr val="tx1"/>
                </a:solidFill>
                <a:effectLst/>
                <a:latin typeface="Montserrat SemiBold" pitchFamily="2" charset="77"/>
                <a:ea typeface="+mn-ea"/>
                <a:cs typeface="+mn-cs"/>
              </a:rPr>
              <a:t>abast</a:t>
            </a:r>
            <a:r>
              <a:rPr lang="es-ES" sz="1879" b="1" i="0" kern="1200" spc="40" baseline="0" dirty="0">
                <a:solidFill>
                  <a:schemeClr val="tx1"/>
                </a:solidFill>
                <a:effectLst/>
                <a:latin typeface="Montserrat SemiBold" pitchFamily="2" charset="77"/>
                <a:ea typeface="+mn-ea"/>
                <a:cs typeface="+mn-cs"/>
              </a:rPr>
              <a:t>, </a:t>
            </a:r>
            <a:r>
              <a:rPr lang="es-ES" sz="1879" b="1" i="0" kern="1200" spc="40" baseline="0" dirty="0" err="1">
                <a:solidFill>
                  <a:schemeClr val="tx1"/>
                </a:solidFill>
                <a:effectLst/>
                <a:latin typeface="Montserrat SemiBold" pitchFamily="2" charset="77"/>
                <a:ea typeface="+mn-ea"/>
                <a:cs typeface="+mn-cs"/>
              </a:rPr>
              <a:t>governança</a:t>
            </a:r>
            <a:endParaRPr lang="es-ES" sz="1879" b="1" i="0" kern="1200" spc="40" baseline="0" dirty="0">
              <a:solidFill>
                <a:schemeClr val="tx1"/>
              </a:solidFill>
              <a:effectLst/>
              <a:latin typeface="Montserrat SemiBold" pitchFamily="2" charset="77"/>
              <a:ea typeface="+mn-ea"/>
              <a:cs typeface="+mn-cs"/>
            </a:endParaRP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F8894ACA-7816-DD4E-B220-739A1937400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67599" y="1936664"/>
            <a:ext cx="4527550" cy="8151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79" b="1" i="0" kern="1200" spc="40" baseline="0" dirty="0" smtClean="0">
                <a:solidFill>
                  <a:schemeClr val="tx1"/>
                </a:solidFill>
                <a:effectLst/>
                <a:latin typeface="Montserrat SemiBold" pitchFamily="2" charset="77"/>
                <a:ea typeface="+mn-ea"/>
                <a:cs typeface="+mn-cs"/>
              </a:defRPr>
            </a:lvl1pPr>
            <a:lvl2pPr marL="503971" indent="0">
              <a:buNone/>
              <a:defRPr/>
            </a:lvl2pPr>
          </a:lstStyle>
          <a:p>
            <a:pPr>
              <a:lnSpc>
                <a:spcPts val="2035"/>
              </a:lnSpc>
            </a:pPr>
            <a:r>
              <a:rPr lang="es-ES" sz="1879" b="1" i="0" kern="1200" spc="40" baseline="0" dirty="0">
                <a:solidFill>
                  <a:schemeClr val="tx1"/>
                </a:solidFill>
                <a:effectLst/>
                <a:latin typeface="Montserrat SemiBold" pitchFamily="2" charset="77"/>
                <a:ea typeface="+mn-ea"/>
                <a:cs typeface="+mn-cs"/>
              </a:rPr>
              <a:t>La </a:t>
            </a:r>
            <a:r>
              <a:rPr lang="es-ES" sz="1879" b="1" i="0" kern="1200" spc="40" baseline="0" dirty="0" err="1">
                <a:solidFill>
                  <a:schemeClr val="tx1"/>
                </a:solidFill>
                <a:effectLst/>
                <a:latin typeface="Montserrat SemiBold" pitchFamily="2" charset="77"/>
                <a:ea typeface="+mn-ea"/>
                <a:cs typeface="+mn-cs"/>
              </a:rPr>
              <a:t>Xarxa</a:t>
            </a:r>
            <a:r>
              <a:rPr lang="es-ES" sz="1879" b="1" i="0" kern="1200" spc="40" baseline="0" dirty="0">
                <a:solidFill>
                  <a:schemeClr val="tx1"/>
                </a:solidFill>
                <a:effectLst/>
                <a:latin typeface="Montserrat SemiBold" pitchFamily="2" charset="77"/>
                <a:ea typeface="+mn-ea"/>
                <a:cs typeface="+mn-cs"/>
              </a:rPr>
              <a:t> Marítima </a:t>
            </a:r>
            <a:br>
              <a:rPr lang="es-ES" sz="1879" b="1" i="0" kern="1200" spc="40" baseline="0" dirty="0">
                <a:solidFill>
                  <a:schemeClr val="tx1"/>
                </a:solidFill>
                <a:effectLst/>
                <a:latin typeface="Montserrat SemiBold" pitchFamily="2" charset="77"/>
                <a:ea typeface="+mn-ea"/>
                <a:cs typeface="+mn-cs"/>
              </a:rPr>
            </a:br>
            <a:r>
              <a:rPr lang="es-ES" sz="1879" b="1" i="0" kern="1200" spc="40" baseline="0" dirty="0">
                <a:solidFill>
                  <a:schemeClr val="tx1"/>
                </a:solidFill>
                <a:effectLst/>
                <a:latin typeface="Montserrat SemiBold" pitchFamily="2" charset="77"/>
                <a:ea typeface="+mn-ea"/>
                <a:cs typeface="+mn-cs"/>
              </a:rPr>
              <a:t>de Catalunya: una </a:t>
            </a:r>
            <a:r>
              <a:rPr lang="es-ES" sz="1879" b="1" i="0" kern="1200" spc="40" baseline="0" dirty="0" err="1">
                <a:solidFill>
                  <a:schemeClr val="tx1"/>
                </a:solidFill>
                <a:effectLst/>
                <a:latin typeface="Montserrat SemiBold" pitchFamily="2" charset="77"/>
                <a:ea typeface="+mn-ea"/>
                <a:cs typeface="+mn-cs"/>
              </a:rPr>
              <a:t>oportunitat</a:t>
            </a:r>
            <a:br>
              <a:rPr lang="es-ES" sz="1879" b="1" i="0" kern="1200" spc="40" baseline="0" dirty="0">
                <a:solidFill>
                  <a:schemeClr val="tx1"/>
                </a:solidFill>
                <a:effectLst/>
                <a:latin typeface="Montserrat SemiBold" pitchFamily="2" charset="77"/>
                <a:ea typeface="+mn-ea"/>
                <a:cs typeface="+mn-cs"/>
              </a:rPr>
            </a:br>
            <a:r>
              <a:rPr lang="es-ES" sz="1879" b="1" i="0" kern="1200" spc="40" baseline="0" dirty="0">
                <a:solidFill>
                  <a:schemeClr val="tx1"/>
                </a:solidFill>
                <a:effectLst/>
                <a:latin typeface="Montserrat SemiBold" pitchFamily="2" charset="77"/>
                <a:ea typeface="+mn-ea"/>
                <a:cs typeface="+mn-cs"/>
              </a:rPr>
              <a:t>i una </a:t>
            </a:r>
            <a:r>
              <a:rPr lang="es-ES" sz="1879" b="1" i="0" kern="1200" spc="40" baseline="0" dirty="0" err="1">
                <a:solidFill>
                  <a:schemeClr val="tx1"/>
                </a:solidFill>
                <a:effectLst/>
                <a:latin typeface="Montserrat SemiBold" pitchFamily="2" charset="77"/>
                <a:ea typeface="+mn-ea"/>
                <a:cs typeface="+mn-cs"/>
              </a:rPr>
              <a:t>necessitat</a:t>
            </a:r>
            <a:endParaRPr lang="es-ES" sz="1879" b="1" i="0" kern="1200" spc="40" baseline="0" dirty="0">
              <a:solidFill>
                <a:schemeClr val="tx1"/>
              </a:solidFill>
              <a:effectLst/>
              <a:latin typeface="Montserrat SemiBold" pitchFamily="2" charset="77"/>
              <a:ea typeface="+mn-ea"/>
              <a:cs typeface="+mn-cs"/>
            </a:endParaRP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A6FA2D8-61BD-EF4F-938E-84597AB290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1373" y="1895432"/>
            <a:ext cx="996950" cy="730250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buNone/>
              <a:defRPr lang="ca-ES" sz="4580" b="1" i="0" kern="1200" dirty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ca-ES" dirty="0"/>
              <a:t>01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FE467183-13A3-9440-8D78-AC9CFDA219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1373" y="3328227"/>
            <a:ext cx="996950" cy="730250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buNone/>
              <a:defRPr lang="ca-ES" sz="4580" b="1" i="0" kern="1200" dirty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ca-ES" dirty="0"/>
              <a:t>02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9322B602-9636-0A4E-83E1-AE00B7B4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373" y="4626628"/>
            <a:ext cx="996950" cy="730250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buNone/>
              <a:defRPr lang="ca-ES" sz="4580" b="1" i="0" kern="1200" dirty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ca-ES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4783659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0F580-C788-E549-BE52-BDDF637D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8A5172-29F4-1946-A9B8-A8D6CDF2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1F02-28AA-EA4A-AA68-883121E8C6F1}" type="datetimeFigureOut">
              <a:rPr lang="ca-ES" smtClean="0"/>
              <a:pPr/>
              <a:t>16/6/2022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9FAE54-ABA2-7A43-B905-F2C650128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B4A6C6-5238-4B4A-8214-0ECB4208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6D1D-9316-C943-ACDB-E430E7A8F49B}" type="slidenum">
              <a:rPr lang="ca-ES" smtClean="0"/>
              <a:pPr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48773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27267A8-C33F-8C45-B7D1-CEFEE066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1F02-28AA-EA4A-AA68-883121E8C6F1}" type="datetimeFigureOut">
              <a:rPr lang="ca-ES" smtClean="0"/>
              <a:pPr/>
              <a:t>16/6/2022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A57D1CF-0170-1945-B722-CA421A349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5524B3-1F65-3040-8617-63C589289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6D1D-9316-C943-ACDB-E430E7A8F49B}" type="slidenum">
              <a:rPr lang="ca-ES" smtClean="0"/>
              <a:pPr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69730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638BC-3DD7-F54F-BE3B-3D97CF1D0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2806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70447A-0E01-564E-8B9A-D39CB285E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413" y="1088454"/>
            <a:ext cx="5412730" cy="5372269"/>
          </a:xfrm>
        </p:spPr>
        <p:txBody>
          <a:bodyPr/>
          <a:lstStyle>
            <a:lvl1pPr>
              <a:defRPr sz="2806"/>
            </a:lvl1pPr>
            <a:lvl2pPr>
              <a:defRPr sz="2456"/>
            </a:lvl2pPr>
            <a:lvl3pPr>
              <a:defRPr sz="2105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9FB5D0-8DBF-AF4D-ABE3-B51C440E9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403"/>
            </a:lvl1pPr>
            <a:lvl2pPr marL="400964" indent="0">
              <a:buNone/>
              <a:defRPr sz="1228"/>
            </a:lvl2pPr>
            <a:lvl3pPr marL="801929" indent="0">
              <a:buNone/>
              <a:defRPr sz="1052"/>
            </a:lvl3pPr>
            <a:lvl4pPr marL="1202893" indent="0">
              <a:buNone/>
              <a:defRPr sz="877"/>
            </a:lvl4pPr>
            <a:lvl5pPr marL="1603858" indent="0">
              <a:buNone/>
              <a:defRPr sz="877"/>
            </a:lvl5pPr>
            <a:lvl6pPr marL="2004822" indent="0">
              <a:buNone/>
              <a:defRPr sz="877"/>
            </a:lvl6pPr>
            <a:lvl7pPr marL="2405786" indent="0">
              <a:buNone/>
              <a:defRPr sz="877"/>
            </a:lvl7pPr>
            <a:lvl8pPr marL="2806751" indent="0">
              <a:buNone/>
              <a:defRPr sz="877"/>
            </a:lvl8pPr>
            <a:lvl9pPr marL="3207715" indent="0">
              <a:buNone/>
              <a:defRPr sz="87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409A7C-7B00-AC43-B937-A1A9C59B7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1F02-28AA-EA4A-AA68-883121E8C6F1}" type="datetimeFigureOut">
              <a:rPr lang="ca-ES" smtClean="0"/>
              <a:pPr/>
              <a:t>16/6/2022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9BE7C8-E64F-AF4C-8990-AC4DA270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36DF1E-0B91-A949-B1DF-FC3F2B455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6D1D-9316-C943-ACDB-E430E7A8F49B}" type="slidenum">
              <a:rPr lang="ca-ES" smtClean="0"/>
              <a:pPr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654874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22970-9333-944E-948D-46F91DB53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2806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8615695-EED8-DA49-8070-B15AB4C9AE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45413" y="1088454"/>
            <a:ext cx="5412730" cy="5372269"/>
          </a:xfrm>
        </p:spPr>
        <p:txBody>
          <a:bodyPr/>
          <a:lstStyle>
            <a:lvl1pPr marL="0" indent="0">
              <a:buNone/>
              <a:defRPr sz="2806"/>
            </a:lvl1pPr>
            <a:lvl2pPr marL="400964" indent="0">
              <a:buNone/>
              <a:defRPr sz="2456"/>
            </a:lvl2pPr>
            <a:lvl3pPr marL="801929" indent="0">
              <a:buNone/>
              <a:defRPr sz="2105"/>
            </a:lvl3pPr>
            <a:lvl4pPr marL="1202893" indent="0">
              <a:buNone/>
              <a:defRPr sz="1754"/>
            </a:lvl4pPr>
            <a:lvl5pPr marL="1603858" indent="0">
              <a:buNone/>
              <a:defRPr sz="1754"/>
            </a:lvl5pPr>
            <a:lvl6pPr marL="2004822" indent="0">
              <a:buNone/>
              <a:defRPr sz="1754"/>
            </a:lvl6pPr>
            <a:lvl7pPr marL="2405786" indent="0">
              <a:buNone/>
              <a:defRPr sz="1754"/>
            </a:lvl7pPr>
            <a:lvl8pPr marL="2806751" indent="0">
              <a:buNone/>
              <a:defRPr sz="1754"/>
            </a:lvl8pPr>
            <a:lvl9pPr marL="3207715" indent="0">
              <a:buNone/>
              <a:defRPr sz="1754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40F12A-80AC-D140-A9D5-BB4A4B9BA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403"/>
            </a:lvl1pPr>
            <a:lvl2pPr marL="400964" indent="0">
              <a:buNone/>
              <a:defRPr sz="1228"/>
            </a:lvl2pPr>
            <a:lvl3pPr marL="801929" indent="0">
              <a:buNone/>
              <a:defRPr sz="1052"/>
            </a:lvl3pPr>
            <a:lvl4pPr marL="1202893" indent="0">
              <a:buNone/>
              <a:defRPr sz="877"/>
            </a:lvl4pPr>
            <a:lvl5pPr marL="1603858" indent="0">
              <a:buNone/>
              <a:defRPr sz="877"/>
            </a:lvl5pPr>
            <a:lvl6pPr marL="2004822" indent="0">
              <a:buNone/>
              <a:defRPr sz="877"/>
            </a:lvl6pPr>
            <a:lvl7pPr marL="2405786" indent="0">
              <a:buNone/>
              <a:defRPr sz="877"/>
            </a:lvl7pPr>
            <a:lvl8pPr marL="2806751" indent="0">
              <a:buNone/>
              <a:defRPr sz="877"/>
            </a:lvl8pPr>
            <a:lvl9pPr marL="3207715" indent="0">
              <a:buNone/>
              <a:defRPr sz="87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277838-4750-0840-BEE4-7A612D43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1F02-28AA-EA4A-AA68-883121E8C6F1}" type="datetimeFigureOut">
              <a:rPr lang="ca-ES" smtClean="0"/>
              <a:pPr/>
              <a:t>16/6/2022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BF6C8A-5019-2542-BF8A-D9C8479B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F84143-FCA3-6746-9060-E6CA1E14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6D1D-9316-C943-ACDB-E430E7A8F49B}" type="slidenum">
              <a:rPr lang="ca-ES" smtClean="0"/>
              <a:pPr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942945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71622-109D-5644-987C-6FB513B3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7DA3FD-185D-214D-AB59-ADF19102D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BC2B69-56B1-4441-97F1-DFB11A7D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1F02-28AA-EA4A-AA68-883121E8C6F1}" type="datetimeFigureOut">
              <a:rPr lang="ca-ES" smtClean="0"/>
              <a:pPr/>
              <a:t>16/6/2022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294C90-F8FF-2B4F-B9E6-177948BF9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BF4E96-F457-3F41-AB6E-A16BF715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6D1D-9316-C943-ACDB-E430E7A8F49B}" type="slidenum">
              <a:rPr lang="ca-ES" smtClean="0"/>
              <a:pPr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414363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A808DE-DBCF-544A-948E-5F5EAEB68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8E2C08-3F55-7449-B3A6-1414B763B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35062" y="402483"/>
            <a:ext cx="6782619" cy="64064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437B32-F298-F14F-A466-692738F4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1F02-28AA-EA4A-AA68-883121E8C6F1}" type="datetimeFigureOut">
              <a:rPr lang="ca-ES" smtClean="0"/>
              <a:pPr/>
              <a:t>16/6/2022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D1BFE9-F6F9-D740-A87A-3DD7A40E7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B6632B-DCA4-3F4D-A57E-ACD8E45A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6D1D-9316-C943-ACDB-E430E7A8F49B}" type="slidenum">
              <a:rPr lang="ca-ES" smtClean="0"/>
              <a:pPr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27038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gradFill flip="none" rotWithShape="1">
          <a:gsLst>
            <a:gs pos="0">
              <a:srgbClr val="006E99"/>
            </a:gs>
            <a:gs pos="100000">
              <a:srgbClr val="20B5B8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A7185526-EF30-5A40-ACF5-4F8B5C3B51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52400" y="6656400"/>
            <a:ext cx="2908300" cy="4445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80327B3-822E-C44A-9185-7145C1AB2B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6501" y="6722901"/>
            <a:ext cx="2705100" cy="393700"/>
          </a:xfrm>
          <a:prstGeom prst="rect">
            <a:avLst/>
          </a:prstGeom>
        </p:spPr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F1DAF5ED-D7DA-834E-A0E1-25F893F04F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99027" y="4025900"/>
            <a:ext cx="2406650" cy="228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es-ES" dirty="0"/>
              <a:t>27 de </a:t>
            </a:r>
            <a:r>
              <a:rPr lang="es-ES" dirty="0" err="1"/>
              <a:t>Juliol</a:t>
            </a:r>
            <a:r>
              <a:rPr lang="es-ES" dirty="0"/>
              <a:t> de 2020</a:t>
            </a:r>
          </a:p>
        </p:txBody>
      </p:sp>
    </p:spTree>
    <p:extLst>
      <p:ext uri="{BB962C8B-B14F-4D97-AF65-F5344CB8AC3E}">
        <p14:creationId xmlns:p14="http://schemas.microsoft.com/office/powerpoint/2010/main" val="528901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4">
          <p15:clr>
            <a:srgbClr val="FBAE40"/>
          </p15:clr>
        </p15:guide>
        <p15:guide id="2" pos="6271">
          <p15:clr>
            <a:srgbClr val="FBAE40"/>
          </p15:clr>
        </p15:guide>
        <p15:guide id="3" orient="horz" pos="4468">
          <p15:clr>
            <a:srgbClr val="FBAE40"/>
          </p15:clr>
        </p15:guide>
        <p15:guide id="4" pos="465">
          <p15:clr>
            <a:srgbClr val="FBAE40"/>
          </p15:clr>
        </p15:guide>
        <p15:guide id="5" orient="horz" pos="4195">
          <p15:clr>
            <a:srgbClr val="FBAE40"/>
          </p15:clr>
        </p15:guide>
        <p15:guide id="6" orient="horz" pos="453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1D2A4D4-F328-5141-BA8E-FF934DF2882B}"/>
              </a:ext>
            </a:extLst>
          </p:cNvPr>
          <p:cNvSpPr txBox="1"/>
          <p:nvPr userDrawn="1"/>
        </p:nvSpPr>
        <p:spPr>
          <a:xfrm>
            <a:off x="1682169" y="5093637"/>
            <a:ext cx="732747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50" b="1" i="0" kern="1200" dirty="0">
                <a:solidFill>
                  <a:schemeClr val="tx1"/>
                </a:solidFill>
                <a:effectLst/>
                <a:latin typeface="Montserrat" pitchFamily="2" charset="77"/>
                <a:ea typeface="+mn-ea"/>
                <a:cs typeface="+mn-cs"/>
              </a:rPr>
              <a:t>Directora</a:t>
            </a:r>
            <a:r>
              <a:rPr lang="es-ES" sz="1450" b="0" i="0" kern="1200" dirty="0">
                <a:solidFill>
                  <a:schemeClr val="tx1"/>
                </a:solidFill>
                <a:effectLst/>
                <a:latin typeface="Montserrat" pitchFamily="2" charset="77"/>
                <a:ea typeface="+mn-ea"/>
                <a:cs typeface="+mn-cs"/>
              </a:rPr>
              <a:t> </a:t>
            </a:r>
            <a:r>
              <a:rPr lang="es-ES" sz="1450" b="0" i="0" kern="1200" dirty="0" err="1">
                <a:solidFill>
                  <a:schemeClr val="tx1"/>
                </a:solidFill>
                <a:effectLst/>
                <a:latin typeface="Montserrat" pitchFamily="2" charset="77"/>
                <a:ea typeface="+mn-ea"/>
                <a:cs typeface="+mn-cs"/>
              </a:rPr>
              <a:t>lourdes.reig@upc.edu</a:t>
            </a:r>
            <a:r>
              <a:rPr lang="es-ES" sz="1450" b="0" i="0" kern="1200" dirty="0">
                <a:solidFill>
                  <a:schemeClr val="tx1"/>
                </a:solidFill>
                <a:effectLst/>
                <a:latin typeface="Montserrat" pitchFamily="2" charset="77"/>
                <a:ea typeface="+mn-ea"/>
                <a:cs typeface="+mn-cs"/>
              </a:rPr>
              <a:t>  |  </a:t>
            </a:r>
            <a:r>
              <a:rPr lang="es-ES" sz="1450" b="1" i="0" kern="1200" dirty="0">
                <a:solidFill>
                  <a:schemeClr val="tx1"/>
                </a:solidFill>
                <a:effectLst/>
                <a:latin typeface="Montserrat" pitchFamily="2" charset="77"/>
                <a:ea typeface="+mn-ea"/>
                <a:cs typeface="+mn-cs"/>
              </a:rPr>
              <a:t>Promotor</a:t>
            </a:r>
            <a:r>
              <a:rPr lang="es-ES" sz="1450" b="0" i="0" kern="1200" dirty="0">
                <a:solidFill>
                  <a:schemeClr val="tx1"/>
                </a:solidFill>
                <a:effectLst/>
                <a:latin typeface="Montserrat" pitchFamily="2" charset="77"/>
                <a:ea typeface="+mn-ea"/>
                <a:cs typeface="+mn-cs"/>
              </a:rPr>
              <a:t> </a:t>
            </a:r>
            <a:r>
              <a:rPr lang="es-ES" sz="1450" b="0" i="0" kern="1200" dirty="0" err="1">
                <a:solidFill>
                  <a:schemeClr val="tx1"/>
                </a:solidFill>
                <a:effectLst/>
                <a:latin typeface="Montserrat" pitchFamily="2" charset="77"/>
                <a:ea typeface="+mn-ea"/>
                <a:cs typeface="+mn-cs"/>
              </a:rPr>
              <a:t>pbou@fbg.ub.edu</a:t>
            </a:r>
            <a:endParaRPr lang="es-ES" sz="1450" b="0" i="0" kern="1200" dirty="0">
              <a:solidFill>
                <a:schemeClr val="tx1"/>
              </a:solidFill>
              <a:effectLst/>
              <a:latin typeface="Montserrat" pitchFamily="2" charset="77"/>
              <a:ea typeface="+mn-ea"/>
              <a:cs typeface="+mn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C534EDF-9C76-2144-82F0-51EED91246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1621" y="2228733"/>
            <a:ext cx="36449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2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AC1FD90F-971F-E947-B924-2DE3952FA1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47863" y="1968500"/>
            <a:ext cx="7789862" cy="28257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ca-ES" sz="18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SemiBold" pitchFamily="2" charset="77"/>
                <a:ea typeface="+mn-ea"/>
                <a:cs typeface="+mn-cs"/>
              </a:defRPr>
            </a:lvl1pPr>
          </a:lstStyle>
          <a:p>
            <a:pPr marL="268288" marR="0" lvl="0" indent="-2682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b="1" i="0" dirty="0">
                <a:solidFill>
                  <a:srgbClr val="20B5B8"/>
                </a:solidFill>
                <a:latin typeface="Montserrat SemiBold" pitchFamily="2" charset="77"/>
              </a:rPr>
              <a:t>I.  </a:t>
            </a:r>
            <a:r>
              <a:rPr lang="ca-ES" b="1" i="0" dirty="0">
                <a:latin typeface="Montserrat SemiBold" pitchFamily="2" charset="77"/>
              </a:rPr>
              <a:t>Faci clic per modificar els estils de text </a:t>
            </a:r>
            <a:br>
              <a:rPr lang="ca-ES" b="1" i="0" dirty="0">
                <a:latin typeface="Montserrat SemiBold" pitchFamily="2" charset="77"/>
              </a:rPr>
            </a:br>
            <a:r>
              <a:rPr lang="ca-ES" b="1" i="0" dirty="0">
                <a:latin typeface="Montserrat SemiBold" pitchFamily="2" charset="77"/>
              </a:rPr>
              <a:t>del patró</a:t>
            </a:r>
          </a:p>
          <a:p>
            <a:pPr marL="268288" marR="0" lvl="0" indent="-13176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b="0" i="0" dirty="0">
              <a:latin typeface="Montserrat" pitchFamily="2" charset="77"/>
            </a:endParaRPr>
          </a:p>
          <a:p>
            <a:pPr marL="249238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sz="1400" b="0" i="0" dirty="0">
                <a:latin typeface="Montserrat" pitchFamily="2" charset="77"/>
              </a:rPr>
              <a:t>Text de </a:t>
            </a:r>
            <a:r>
              <a:rPr lang="es-ES" sz="1400" b="1" i="0" dirty="0" err="1">
                <a:latin typeface="Montserrat" pitchFamily="2" charset="77"/>
              </a:rPr>
              <a:t>mostra</a:t>
            </a:r>
            <a:r>
              <a:rPr lang="es-ES" sz="1400" b="0" i="0" dirty="0">
                <a:latin typeface="Montserrat" pitchFamily="2" charset="77"/>
              </a:rPr>
              <a:t> per representar </a:t>
            </a:r>
            <a:r>
              <a:rPr lang="es-ES" sz="1400" b="0" i="0" dirty="0" err="1">
                <a:latin typeface="Montserrat" pitchFamily="2" charset="77"/>
              </a:rPr>
              <a:t>l’ús</a:t>
            </a:r>
            <a:r>
              <a:rPr lang="es-ES" sz="1400" b="0" i="0" dirty="0">
                <a:latin typeface="Montserrat" pitchFamily="2" charset="77"/>
              </a:rPr>
              <a:t> </a:t>
            </a:r>
            <a:r>
              <a:rPr lang="es-ES" sz="1400" b="0" i="0" dirty="0" err="1">
                <a:latin typeface="Montserrat" pitchFamily="2" charset="77"/>
              </a:rPr>
              <a:t>d’aquest</a:t>
            </a:r>
            <a:r>
              <a:rPr lang="es-ES" sz="1400" b="0" i="0" dirty="0">
                <a:latin typeface="Montserrat" pitchFamily="2" charset="77"/>
              </a:rPr>
              <a:t> </a:t>
            </a:r>
            <a:r>
              <a:rPr lang="es-ES" sz="1400" b="0" i="0" dirty="0" err="1">
                <a:latin typeface="Montserrat" pitchFamily="2" charset="77"/>
              </a:rPr>
              <a:t>patró</a:t>
            </a:r>
            <a:endParaRPr lang="es-ES" sz="1400" b="0" i="0" dirty="0">
              <a:latin typeface="Montserrat" pitchFamily="2" charset="77"/>
            </a:endParaRPr>
          </a:p>
          <a:p>
            <a:pPr marL="449263" marR="0" lvl="0" indent="-200025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400" b="0" i="0" dirty="0" err="1">
                <a:latin typeface="Montserrat" pitchFamily="2" charset="77"/>
              </a:rPr>
              <a:t>Segon</a:t>
            </a:r>
            <a:r>
              <a:rPr lang="es-ES" sz="1400" b="0" i="0" dirty="0">
                <a:latin typeface="Montserrat" pitchFamily="2" charset="77"/>
              </a:rPr>
              <a:t> </a:t>
            </a:r>
            <a:r>
              <a:rPr lang="es-ES" sz="1400" b="0" i="0" dirty="0" err="1">
                <a:latin typeface="Montserrat" pitchFamily="2" charset="77"/>
              </a:rPr>
              <a:t>nivell</a:t>
            </a:r>
            <a:endParaRPr lang="es-ES" sz="1400" b="0" i="0" dirty="0">
              <a:latin typeface="Montserrat" pitchFamily="2" charset="77"/>
            </a:endParaRPr>
          </a:p>
          <a:p>
            <a:pPr marL="180975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s-ES" sz="1400" b="0" i="0" dirty="0">
              <a:latin typeface="Montserrat" pitchFamily="2" charset="77"/>
            </a:endParaRPr>
          </a:p>
          <a:p>
            <a:pPr marL="268288" marR="0" lvl="0" indent="-2682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a-ES" sz="1800" b="1" i="0" u="none" strike="noStrike" kern="1200" cap="none" spc="0" normalizeH="0" baseline="0" noProof="0" dirty="0">
                <a:ln>
                  <a:noFill/>
                </a:ln>
                <a:solidFill>
                  <a:srgbClr val="20B5B8"/>
                </a:solidFill>
                <a:effectLst/>
                <a:uLnTx/>
                <a:uFillTx/>
                <a:latin typeface="Montserrat SemiBold" pitchFamily="2" charset="77"/>
                <a:ea typeface="+mn-ea"/>
                <a:cs typeface="+mn-cs"/>
              </a:rPr>
              <a:t>II. </a:t>
            </a:r>
            <a:r>
              <a:rPr kumimoji="0" lang="ca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itchFamily="2" charset="77"/>
                <a:ea typeface="+mn-ea"/>
                <a:cs typeface="+mn-cs"/>
              </a:rPr>
              <a:t>Faci clic per modificar els estils de text </a:t>
            </a:r>
            <a:br>
              <a:rPr kumimoji="0" lang="ca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itchFamily="2" charset="77"/>
                <a:ea typeface="+mn-ea"/>
                <a:cs typeface="+mn-cs"/>
              </a:rPr>
            </a:br>
            <a:r>
              <a:rPr kumimoji="0" lang="ca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itchFamily="2" charset="77"/>
                <a:ea typeface="+mn-ea"/>
                <a:cs typeface="+mn-cs"/>
              </a:rPr>
              <a:t>del patró</a:t>
            </a:r>
          </a:p>
          <a:p>
            <a:pPr marL="268288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sz="1500" b="1" i="0" dirty="0" err="1">
                <a:latin typeface="Montserrat" pitchFamily="2" charset="77"/>
              </a:rPr>
              <a:t>Subapartat</a:t>
            </a:r>
            <a:endParaRPr lang="es-ES" sz="1500" b="1" i="0" dirty="0">
              <a:latin typeface="Montserrat" pitchFamily="2" charset="77"/>
            </a:endParaRPr>
          </a:p>
          <a:p>
            <a:pPr marL="268288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sz="1400" b="0" i="0" dirty="0">
                <a:latin typeface="Montserrat" pitchFamily="2" charset="77"/>
              </a:rPr>
              <a:t>Text de </a:t>
            </a:r>
            <a:r>
              <a:rPr lang="es-ES" sz="1400" b="1" i="0" dirty="0" err="1">
                <a:latin typeface="Montserrat" pitchFamily="2" charset="77"/>
              </a:rPr>
              <a:t>mostra</a:t>
            </a:r>
            <a:r>
              <a:rPr lang="es-ES" sz="1400" b="0" i="0" dirty="0">
                <a:latin typeface="Montserrat" pitchFamily="2" charset="77"/>
              </a:rPr>
              <a:t> per representar </a:t>
            </a:r>
            <a:r>
              <a:rPr lang="es-ES" sz="1400" b="0" i="0" dirty="0" err="1">
                <a:latin typeface="Montserrat" pitchFamily="2" charset="77"/>
              </a:rPr>
              <a:t>l’ús</a:t>
            </a:r>
            <a:r>
              <a:rPr lang="es-ES" sz="1400" b="0" i="0" dirty="0">
                <a:latin typeface="Montserrat" pitchFamily="2" charset="77"/>
              </a:rPr>
              <a:t> </a:t>
            </a:r>
            <a:r>
              <a:rPr lang="es-ES" sz="1400" b="0" i="0" dirty="0" err="1">
                <a:latin typeface="Montserrat" pitchFamily="2" charset="77"/>
              </a:rPr>
              <a:t>d’aquest</a:t>
            </a:r>
            <a:r>
              <a:rPr lang="es-ES" sz="1400" b="0" i="0" dirty="0">
                <a:latin typeface="Montserrat" pitchFamily="2" charset="77"/>
              </a:rPr>
              <a:t> </a:t>
            </a:r>
            <a:r>
              <a:rPr lang="es-ES" sz="1400" b="0" i="0" dirty="0" err="1">
                <a:latin typeface="Montserrat" pitchFamily="2" charset="77"/>
              </a:rPr>
              <a:t>patró</a:t>
            </a:r>
            <a:endParaRPr lang="es-ES" sz="1400" b="0" i="0" dirty="0">
              <a:latin typeface="Montserrat" pitchFamily="2" charset="77"/>
            </a:endParaRPr>
          </a:p>
          <a:p>
            <a:pPr marL="180975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s-ES" sz="1500" b="1" i="0" dirty="0">
              <a:latin typeface="Montserrat" pitchFamily="2" charset="77"/>
            </a:endParaRPr>
          </a:p>
          <a:p>
            <a:pPr marL="180975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s-ES" sz="1500" b="1" i="0" dirty="0">
              <a:latin typeface="Montserrat" pitchFamily="2" charset="77"/>
            </a:endParaRPr>
          </a:p>
          <a:p>
            <a:endParaRPr lang="ca-ES" b="1" i="0" dirty="0">
              <a:latin typeface="Montserrat SemiBold" pitchFamily="2" charset="77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BE8F60C0-1BFD-164A-BD16-596013DB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811" y="776288"/>
            <a:ext cx="7814914" cy="70501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s-ES" dirty="0" err="1"/>
              <a:t>Faci</a:t>
            </a:r>
            <a:r>
              <a:rPr lang="es-ES" dirty="0"/>
              <a:t> clic per modificar </a:t>
            </a:r>
            <a:r>
              <a:rPr lang="es-ES" dirty="0" err="1"/>
              <a:t>l’estil</a:t>
            </a:r>
            <a:r>
              <a:rPr lang="es-ES" dirty="0"/>
              <a:t> de </a:t>
            </a:r>
            <a:r>
              <a:rPr lang="es-ES" dirty="0" err="1"/>
              <a:t>títol</a:t>
            </a:r>
            <a:r>
              <a:rPr lang="es-ES" dirty="0"/>
              <a:t> </a:t>
            </a:r>
            <a:br>
              <a:rPr lang="es-ES" dirty="0"/>
            </a:br>
            <a:r>
              <a:rPr lang="es-ES" dirty="0"/>
              <a:t>del </a:t>
            </a:r>
            <a:r>
              <a:rPr lang="es-ES" dirty="0" err="1"/>
              <a:t>patró</a:t>
            </a:r>
            <a:endParaRPr lang="en-US" dirty="0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A7E87419-B338-1542-AE4E-9BCC75CEF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300" y="658914"/>
            <a:ext cx="1168400" cy="590550"/>
          </a:xfrm>
          <a:prstGeom prst="rect">
            <a:avLst/>
          </a:prstGeom>
        </p:spPr>
        <p:txBody>
          <a:bodyPr/>
          <a:lstStyle>
            <a:lvl1pPr algn="ctr">
              <a:defRPr sz="458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es-ES" dirty="0"/>
              <a:t>01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900127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0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2811" y="776288"/>
            <a:ext cx="7814914" cy="705014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4515" y="1803001"/>
            <a:ext cx="7789862" cy="4796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0CCCA0FD-E266-D64F-ACCC-66405E8E080F}" type="datetimeFigureOut">
              <a:rPr lang="es-ES" smtClean="0"/>
              <a:pPr/>
              <a:t>16/06/2022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B621F4E-6036-C543-BE2E-DE56B7EBF588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802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  <a:prstGeom prst="rect">
            <a:avLst/>
          </a:prstGeom>
        </p:spPr>
        <p:txBody>
          <a:bodyPr anchor="b"/>
          <a:lstStyle>
            <a:lvl1pPr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0CCCA0FD-E266-D64F-ACCC-66405E8E080F}" type="datetimeFigureOut">
              <a:rPr lang="es-ES" smtClean="0"/>
              <a:pPr/>
              <a:t>16/06/2022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B621F4E-6036-C543-BE2E-DE56B7EBF588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178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2811" y="776288"/>
            <a:ext cx="7814914" cy="705014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0CCCA0FD-E266-D64F-ACCC-66405E8E080F}" type="datetimeFigureOut">
              <a:rPr lang="es-ES" smtClean="0"/>
              <a:pPr/>
              <a:t>16/06/2022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B621F4E-6036-C543-BE2E-DE56B7EBF588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247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0CCCA0FD-E266-D64F-ACCC-66405E8E080F}" type="datetimeFigureOut">
              <a:rPr lang="es-ES" smtClean="0"/>
              <a:pPr/>
              <a:t>16/06/2022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B621F4E-6036-C543-BE2E-DE56B7EBF588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643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2811" y="776288"/>
            <a:ext cx="7814914" cy="705014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0CCCA0FD-E266-D64F-ACCC-66405E8E080F}" type="datetimeFigureOut">
              <a:rPr lang="es-ES" smtClean="0"/>
              <a:pPr/>
              <a:t>16/06/2022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B621F4E-6036-C543-BE2E-DE56B7EBF588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128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0CCCA0FD-E266-D64F-ACCC-66405E8E080F}" type="datetimeFigureOut">
              <a:rPr lang="es-ES" smtClean="0"/>
              <a:pPr/>
              <a:t>16/06/2022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B621F4E-6036-C543-BE2E-DE56B7EBF588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724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7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6E99"/>
            </a:gs>
            <a:gs pos="100000">
              <a:srgbClr val="20B5B8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8D6A07D7-57E6-6248-B617-BA8BD0D1F0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0686256" cy="75604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B7AC694-8ECF-064E-AF61-0EB980FFAF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01206" y="2241137"/>
            <a:ext cx="4089400" cy="15367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50A3243-F9E0-534A-9D3A-1741AEAF39B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052400" y="6656400"/>
            <a:ext cx="2908300" cy="4445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2F35128-3250-834F-BDE8-DB75D6C75AD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6501" y="6722901"/>
            <a:ext cx="27051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0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4">
          <p15:clr>
            <a:srgbClr val="F26B43"/>
          </p15:clr>
        </p15:guide>
        <p15:guide id="2" pos="6271">
          <p15:clr>
            <a:srgbClr val="F26B43"/>
          </p15:clr>
        </p15:guide>
        <p15:guide id="3" pos="465">
          <p15:clr>
            <a:srgbClr val="F26B43"/>
          </p15:clr>
        </p15:guide>
        <p15:guide id="4" orient="horz" pos="4468">
          <p15:clr>
            <a:srgbClr val="F26B43"/>
          </p15:clr>
        </p15:guide>
        <p15:guide id="5" orient="horz" pos="453">
          <p15:clr>
            <a:srgbClr val="F26B43"/>
          </p15:clr>
        </p15:guide>
        <p15:guide id="6" orient="horz" pos="419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D5E7E10-CAF7-B143-BC54-582FE05201EA}"/>
              </a:ext>
            </a:extLst>
          </p:cNvPr>
          <p:cNvSpPr/>
          <p:nvPr userDrawn="1"/>
        </p:nvSpPr>
        <p:spPr>
          <a:xfrm>
            <a:off x="0" y="0"/>
            <a:ext cx="5345906" cy="7559675"/>
          </a:xfrm>
          <a:prstGeom prst="rect">
            <a:avLst/>
          </a:prstGeom>
          <a:gradFill flip="none" rotWithShape="1">
            <a:gsLst>
              <a:gs pos="0">
                <a:srgbClr val="006E99"/>
              </a:gs>
              <a:gs pos="100000">
                <a:srgbClr val="20B5B8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7AC00CF-7D4F-9E47-BCA9-AB34A71D58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5254" y="-44600"/>
            <a:ext cx="5369500" cy="760679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DFB9D71-2ED8-2B44-9802-90E72366893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7576" y="556376"/>
            <a:ext cx="1943100" cy="7239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B5F14B2-ED26-1240-AC78-36844C4F689B}"/>
              </a:ext>
            </a:extLst>
          </p:cNvPr>
          <p:cNvSpPr txBox="1"/>
          <p:nvPr userDrawn="1"/>
        </p:nvSpPr>
        <p:spPr>
          <a:xfrm>
            <a:off x="6032500" y="736600"/>
            <a:ext cx="17219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4200" b="1" i="0" dirty="0">
                <a:gradFill>
                  <a:gsLst>
                    <a:gs pos="0">
                      <a:srgbClr val="006E99"/>
                    </a:gs>
                    <a:gs pos="100000">
                      <a:srgbClr val="20B5B8"/>
                    </a:gs>
                  </a:gsLst>
                  <a:lin ang="10800000" scaled="0"/>
                </a:gradFill>
                <a:latin typeface="Montserrat SemiBold" pitchFamily="2" charset="77"/>
              </a:rPr>
              <a:t>Índex</a:t>
            </a:r>
          </a:p>
        </p:txBody>
      </p:sp>
    </p:spTree>
    <p:extLst>
      <p:ext uri="{BB962C8B-B14F-4D97-AF65-F5344CB8AC3E}">
        <p14:creationId xmlns:p14="http://schemas.microsoft.com/office/powerpoint/2010/main" val="31022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marL="0" indent="0" algn="l" defTabSz="1007943" rtl="0" eaLnBrk="1" latinLnBrk="0" hangingPunct="1">
        <a:lnSpc>
          <a:spcPct val="90000"/>
        </a:lnSpc>
        <a:spcBef>
          <a:spcPct val="0"/>
        </a:spcBef>
        <a:buNone/>
        <a:tabLst>
          <a:tab pos="400050" algn="l"/>
        </a:tabLst>
        <a:defRPr sz="485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8" userDrawn="1">
          <p15:clr>
            <a:srgbClr val="F26B43"/>
          </p15:clr>
        </p15:guide>
        <p15:guide id="2" pos="6384" userDrawn="1">
          <p15:clr>
            <a:srgbClr val="F26B43"/>
          </p15:clr>
        </p15:guide>
        <p15:guide id="3" pos="351" userDrawn="1">
          <p15:clr>
            <a:srgbClr val="F26B43"/>
          </p15:clr>
        </p15:guide>
        <p15:guide id="4" orient="horz" pos="4422" userDrawn="1">
          <p15:clr>
            <a:srgbClr val="F26B43"/>
          </p15:clr>
        </p15:guide>
        <p15:guide id="5" orient="horz" pos="340" userDrawn="1">
          <p15:clr>
            <a:srgbClr val="F26B43"/>
          </p15:clr>
        </p15:guide>
        <p15:guide id="6" orient="horz" pos="808" userDrawn="1">
          <p15:clr>
            <a:srgbClr val="F26B43"/>
          </p15:clr>
        </p15:guide>
        <p15:guide id="7" pos="3889" userDrawn="1">
          <p15:clr>
            <a:srgbClr val="F26B43"/>
          </p15:clr>
        </p15:guide>
        <p15:guide id="8" pos="3141" userDrawn="1">
          <p15:clr>
            <a:srgbClr val="F26B43"/>
          </p15:clr>
        </p15:guide>
        <p15:guide id="9" orient="horz" pos="1262" userDrawn="1">
          <p15:clr>
            <a:srgbClr val="F26B43"/>
          </p15:clr>
        </p15:guide>
        <p15:guide id="10" orient="horz" pos="34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FF724E8B-AF38-7443-B119-EC3D39F00BC1}"/>
              </a:ext>
            </a:extLst>
          </p:cNvPr>
          <p:cNvSpPr/>
          <p:nvPr userDrawn="1"/>
        </p:nvSpPr>
        <p:spPr>
          <a:xfrm>
            <a:off x="1" y="0"/>
            <a:ext cx="1389600" cy="7559675"/>
          </a:xfrm>
          <a:prstGeom prst="rect">
            <a:avLst/>
          </a:prstGeom>
          <a:gradFill flip="none" rotWithShape="1">
            <a:gsLst>
              <a:gs pos="0">
                <a:srgbClr val="006E99"/>
              </a:gs>
              <a:gs pos="100000">
                <a:srgbClr val="20B5B8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625BF6B-2A54-DC43-B186-02656CD9FF7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-1926" y="0"/>
            <a:ext cx="1397000" cy="755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7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</p:sldLayoutIdLst>
  <p:txStyles>
    <p:titleStyle>
      <a:lvl1pPr algn="l" defTabSz="1007943" rtl="0" eaLnBrk="1" latinLnBrk="0" hangingPunct="1">
        <a:lnSpc>
          <a:spcPts val="3300"/>
        </a:lnSpc>
        <a:spcBef>
          <a:spcPct val="0"/>
        </a:spcBef>
        <a:buNone/>
        <a:defRPr sz="2841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0" indent="0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None/>
        <a:defRPr sz="1800" b="1" i="0" kern="1200">
          <a:solidFill>
            <a:schemeClr val="tx1"/>
          </a:solidFill>
          <a:latin typeface="Montserrat SemiBold" pitchFamily="2" charset="77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401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9" userDrawn="1">
          <p15:clr>
            <a:srgbClr val="F26B43"/>
          </p15:clr>
        </p15:guide>
        <p15:guide id="2" pos="1227" userDrawn="1">
          <p15:clr>
            <a:srgbClr val="F26B43"/>
          </p15:clr>
        </p15:guide>
        <p15:guide id="3" pos="6134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79F3691-83FA-5441-A9AD-80716C8BC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62" y="402483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835EA8-2AD0-C046-BF9D-DE83CE22E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C9BF01-E034-0A42-B490-AD1347BC5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062" y="7006699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81F02-28AA-EA4A-AA68-883121E8C6F1}" type="datetimeFigureOut">
              <a:rPr lang="ca-ES" smtClean="0"/>
              <a:pPr/>
              <a:t>16/6/2022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F27299-D817-094E-A911-DEA05A267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1663" y="7006699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264768-C70F-164D-9D19-F818ED242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51093" y="7006699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76D1D-9316-C943-ACDB-E430E7A8F49B}" type="slidenum">
              <a:rPr lang="ca-ES" smtClean="0"/>
              <a:pPr/>
              <a:t>‹#›</a:t>
            </a:fld>
            <a:endParaRPr lang="ca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30FCA9-58C4-A749-919E-E07487FF004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0686256" cy="756043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F2BED3B-FF4E-F848-9F2F-714E2948389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301206" y="2241137"/>
            <a:ext cx="4089400" cy="15367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CF3FE37-BF6B-5F4C-AC35-B8349A025727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2400" y="6656400"/>
            <a:ext cx="2908300" cy="4445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93BD938-3321-AE46-9E25-174809DC2166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46501" y="6722901"/>
            <a:ext cx="27051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txStyles>
    <p:titleStyle>
      <a:lvl1pPr algn="l" defTabSz="801929" rtl="0" eaLnBrk="1" latinLnBrk="0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482" indent="-200482" algn="l" defTabSz="801929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447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411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375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340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304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269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233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197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0964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1929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2893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3858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4822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5786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6751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7715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luenetcat.github.io/VISAP/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BlueNetCat/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uenetcat.github.io/OBSEA/3Dcurrent/" TargetMode="External"/><Relationship Id="rId2" Type="http://schemas.openxmlformats.org/officeDocument/2006/relationships/hyperlink" Target="https://bluenetcat.github.io/OBSEA/OBSEABase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hyperlink" Target="https://bluenetcat.github.io/OBSEA/Ocean/" TargetMode="External"/><Relationship Id="rId4" Type="http://schemas.openxmlformats.org/officeDocument/2006/relationships/hyperlink" Target="https://bluenetcat.github.io/OBSEA/windsoc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BlueNetCat/info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uenetcat.github.io/VISAP2" TargetMode="External"/><Relationship Id="rId2" Type="http://schemas.openxmlformats.org/officeDocument/2006/relationships/hyperlink" Target="https://bluenetcat.github.io/MARCAT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ueNetCat/grib22json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marine.ie/igfs/" TargetMode="External"/><Relationship Id="rId2" Type="http://schemas.openxmlformats.org/officeDocument/2006/relationships/hyperlink" Target="https://globalfishingwatch.org/map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116419"/>
            <a:ext cx="10691813" cy="320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Marcador de texto 8">
            <a:extLst>
              <a:ext uri="{FF2B5EF4-FFF2-40B4-BE49-F238E27FC236}">
                <a16:creationId xmlns:a16="http://schemas.microsoft.com/office/drawing/2014/main" id="{F1CB67B3-405E-8548-B26F-FAFCBA6B15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39415" y="1732419"/>
            <a:ext cx="8212982" cy="1111752"/>
          </a:xfrm>
        </p:spPr>
        <p:txBody>
          <a:bodyPr/>
          <a:lstStyle/>
          <a:p>
            <a:pPr lvl="0">
              <a:spcAft>
                <a:spcPts val="600"/>
              </a:spcAft>
            </a:pPr>
            <a:r>
              <a:rPr lang="es-ES" sz="3600" b="1" dirty="0" err="1"/>
              <a:t>Serveis</a:t>
            </a:r>
            <a:r>
              <a:rPr lang="es-ES" sz="3600" b="1" dirty="0"/>
              <a:t> de dades en el </a:t>
            </a:r>
            <a:r>
              <a:rPr lang="es-ES" sz="3600" b="1" dirty="0" err="1"/>
              <a:t>marc</a:t>
            </a:r>
            <a:r>
              <a:rPr lang="es-ES" sz="3600" b="1" dirty="0"/>
              <a:t> de la </a:t>
            </a:r>
            <a:r>
              <a:rPr lang="es-ES" sz="3600" b="1" dirty="0" err="1"/>
              <a:t>Xarxa</a:t>
            </a:r>
            <a:r>
              <a:rPr lang="es-ES" sz="3600" b="1" dirty="0"/>
              <a:t> Marítima de Catalunya</a:t>
            </a:r>
          </a:p>
          <a:p>
            <a:pPr lvl="0"/>
            <a:r>
              <a:rPr lang="pt-BR" sz="2000" i="1" dirty="0"/>
              <a:t>Jornada sobre </a:t>
            </a:r>
            <a:r>
              <a:rPr lang="pt-BR" sz="2000" i="1" dirty="0" err="1"/>
              <a:t>l’intercanvi</a:t>
            </a:r>
            <a:r>
              <a:rPr lang="pt-BR" sz="2000" i="1" dirty="0"/>
              <a:t> de </a:t>
            </a:r>
            <a:r>
              <a:rPr lang="pt-BR" sz="2000" i="1" dirty="0" err="1"/>
              <a:t>dades</a:t>
            </a:r>
            <a:r>
              <a:rPr lang="pt-BR" sz="2000" i="1" dirty="0"/>
              <a:t> per </a:t>
            </a:r>
            <a:r>
              <a:rPr lang="pt-BR" sz="2000" i="1" dirty="0" err="1"/>
              <a:t>la</a:t>
            </a:r>
            <a:r>
              <a:rPr lang="pt-BR" sz="2000" i="1" dirty="0"/>
              <a:t> governança i </a:t>
            </a:r>
            <a:r>
              <a:rPr lang="pt-BR" sz="2000" i="1" dirty="0" err="1"/>
              <a:t>la</a:t>
            </a:r>
            <a:r>
              <a:rPr lang="pt-BR" sz="2000" i="1" dirty="0"/>
              <a:t> </a:t>
            </a:r>
            <a:r>
              <a:rPr lang="pt-BR" sz="2000" i="1" dirty="0" err="1"/>
              <a:t>seguretat</a:t>
            </a:r>
            <a:r>
              <a:rPr lang="pt-BR" sz="2000" i="1" dirty="0"/>
              <a:t> marítima</a:t>
            </a:r>
          </a:p>
          <a:p>
            <a:pPr lvl="0">
              <a:lnSpc>
                <a:spcPct val="150000"/>
              </a:lnSpc>
            </a:pPr>
            <a:r>
              <a:rPr lang="pt-BR" sz="2000" dirty="0"/>
              <a:t>Gerard Llorach				14 de </a:t>
            </a:r>
            <a:r>
              <a:rPr lang="pt-BR" sz="2000" dirty="0" err="1"/>
              <a:t>Juny</a:t>
            </a:r>
            <a:r>
              <a:rPr lang="pt-BR" sz="2000" dirty="0"/>
              <a:t> de 2022</a:t>
            </a:r>
            <a:endParaRPr lang="es-ES" sz="2000" dirty="0"/>
          </a:p>
          <a:p>
            <a:pPr lvl="0"/>
            <a:r>
              <a:rPr lang="es-ES" sz="2000" i="1" dirty="0"/>
              <a:t>			</a:t>
            </a:r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7E00BDFC-5ABA-7E5B-65B0-501C799CA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693" y="6443256"/>
            <a:ext cx="1836424" cy="86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09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11">
            <a:extLst>
              <a:ext uri="{FF2B5EF4-FFF2-40B4-BE49-F238E27FC236}">
                <a16:creationId xmlns:a16="http://schemas.microsoft.com/office/drawing/2014/main" id="{28BF93C9-19F1-1B47-B0FB-835DBFA28DC5}"/>
              </a:ext>
            </a:extLst>
          </p:cNvPr>
          <p:cNvSpPr txBox="1">
            <a:spLocks/>
          </p:cNvSpPr>
          <p:nvPr/>
        </p:nvSpPr>
        <p:spPr>
          <a:xfrm>
            <a:off x="-45190" y="658914"/>
            <a:ext cx="1168400" cy="4636712"/>
          </a:xfrm>
          <a:prstGeom prst="rect">
            <a:avLst/>
          </a:prstGeom>
        </p:spPr>
        <p:txBody>
          <a:bodyPr vert="vert27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4500" b="1" dirty="0">
                <a:solidFill>
                  <a:schemeClr val="bg1"/>
                </a:solidFill>
                <a:latin typeface="Montserrat"/>
              </a:rPr>
              <a:t>Exemples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4500" b="1" dirty="0">
                <a:solidFill>
                  <a:schemeClr val="bg1"/>
                </a:solidFill>
                <a:latin typeface="Montserrat"/>
              </a:rPr>
              <a:t>VISAP</a:t>
            </a:r>
            <a:endParaRPr kumimoji="0" lang="ca-ES" sz="4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/>
            </a:endParaRPr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64D76561-9CF1-4080-5F21-C74691C92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885" y="1116417"/>
            <a:ext cx="8480902" cy="1010094"/>
          </a:xfrm>
        </p:spPr>
        <p:txBody>
          <a:bodyPr/>
          <a:lstStyle/>
          <a:p>
            <a:r>
              <a:rPr lang="es-ES" sz="6000" dirty="0"/>
              <a:t>VISAP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F7D14-CB6E-A084-1FB2-2AB44364BDFE}"/>
              </a:ext>
            </a:extLst>
          </p:cNvPr>
          <p:cNvSpPr txBox="1"/>
          <p:nvPr/>
        </p:nvSpPr>
        <p:spPr>
          <a:xfrm>
            <a:off x="1768883" y="2316955"/>
            <a:ext cx="8480904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Beneficis</a:t>
            </a: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per </a:t>
            </a:r>
            <a:r>
              <a:rPr kumimoji="0" lang="en-GB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l’ICATMAR</a:t>
            </a: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endParaRPr lang="ca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400" dirty="0"/>
              <a:t>Permet la consulta d’informació al detall per a la gestió de la pesca.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a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400" dirty="0"/>
              <a:t>Alineat amb l’estratègia marítima Europea (</a:t>
            </a:r>
            <a:r>
              <a:rPr lang="ca-ES" sz="2400" dirty="0" err="1"/>
              <a:t>Good</a:t>
            </a:r>
            <a:r>
              <a:rPr lang="ca-ES" sz="2400" dirty="0"/>
              <a:t> </a:t>
            </a:r>
            <a:r>
              <a:rPr lang="ca-ES" sz="2400" dirty="0" err="1"/>
              <a:t>environmental</a:t>
            </a:r>
            <a:r>
              <a:rPr lang="ca-ES" sz="2400" dirty="0"/>
              <a:t> status, MSFD).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a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400" dirty="0"/>
              <a:t>Inclusió d’altres dades (encerclament, arts menors) en un futur.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a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400" dirty="0"/>
              <a:t>Versió anterior amb resums estacionals i de port: </a:t>
            </a:r>
            <a:r>
              <a:rPr lang="en-GB" sz="2400" dirty="0">
                <a:hlinkClick r:id="rId2"/>
              </a:rPr>
              <a:t>https://bluenetcat.github.io/VISAP/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a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a-ES" sz="2400" dirty="0"/>
          </a:p>
        </p:txBody>
      </p:sp>
    </p:spTree>
    <p:extLst>
      <p:ext uri="{BB962C8B-B14F-4D97-AF65-F5344CB8AC3E}">
        <p14:creationId xmlns:p14="http://schemas.microsoft.com/office/powerpoint/2010/main" val="2336556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68885" y="1116417"/>
            <a:ext cx="8480902" cy="1010094"/>
          </a:xfrm>
        </p:spPr>
        <p:txBody>
          <a:bodyPr/>
          <a:lstStyle/>
          <a:p>
            <a:r>
              <a:rPr lang="es-ES" sz="6000" dirty="0" err="1"/>
              <a:t>Servei</a:t>
            </a:r>
            <a:r>
              <a:rPr lang="es-ES" sz="6000" dirty="0"/>
              <a:t> de dades</a:t>
            </a:r>
            <a:endParaRPr lang="en-GB" dirty="0"/>
          </a:p>
        </p:txBody>
      </p:sp>
      <p:sp>
        <p:nvSpPr>
          <p:cNvPr id="9" name="Marcador de texto 11">
            <a:extLst>
              <a:ext uri="{FF2B5EF4-FFF2-40B4-BE49-F238E27FC236}">
                <a16:creationId xmlns:a16="http://schemas.microsoft.com/office/drawing/2014/main" id="{28BF93C9-19F1-1B47-B0FB-835DBFA28DC5}"/>
              </a:ext>
            </a:extLst>
          </p:cNvPr>
          <p:cNvSpPr txBox="1">
            <a:spLocks/>
          </p:cNvSpPr>
          <p:nvPr/>
        </p:nvSpPr>
        <p:spPr>
          <a:xfrm>
            <a:off x="114300" y="658914"/>
            <a:ext cx="1168400" cy="4636712"/>
          </a:xfrm>
          <a:prstGeom prst="rect">
            <a:avLst/>
          </a:prstGeom>
        </p:spPr>
        <p:txBody>
          <a:bodyPr vert="vert27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4500" b="1" dirty="0">
                <a:solidFill>
                  <a:schemeClr val="bg1"/>
                </a:solidFill>
                <a:latin typeface="Montserrat"/>
              </a:rPr>
              <a:t>Conclusions</a:t>
            </a:r>
            <a:endParaRPr kumimoji="0" lang="ca-ES" sz="4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EE6A5F-30A6-1674-0660-A93E310DE467}"/>
              </a:ext>
            </a:extLst>
          </p:cNvPr>
          <p:cNvSpPr txBox="1"/>
          <p:nvPr/>
        </p:nvSpPr>
        <p:spPr>
          <a:xfrm>
            <a:off x="1768883" y="2274423"/>
            <a:ext cx="848090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400" dirty="0"/>
              <a:t>Promoció i valorització de les dades del grup de recerca.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a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400" dirty="0"/>
              <a:t>Prototips funcionals gràcies a l’intercanvi de dades.</a:t>
            </a:r>
          </a:p>
          <a:p>
            <a:endParaRPr lang="ca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400" dirty="0"/>
              <a:t>Recollida de possibles prototips per visualitzar les dades.</a:t>
            </a:r>
          </a:p>
          <a:p>
            <a:endParaRPr lang="ca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400" dirty="0"/>
              <a:t>Codi obert en HTML, </a:t>
            </a:r>
            <a:r>
              <a:rPr lang="ca-ES" sz="2400" dirty="0" err="1"/>
              <a:t>Javascript</a:t>
            </a:r>
            <a:r>
              <a:rPr lang="ca-ES" sz="2400" dirty="0"/>
              <a:t>, CSS i </a:t>
            </a:r>
            <a:r>
              <a:rPr lang="ca-ES" sz="2400" dirty="0" err="1"/>
              <a:t>vue</a:t>
            </a:r>
            <a:r>
              <a:rPr lang="ca-ES" sz="2400" dirty="0"/>
              <a:t> </a:t>
            </a:r>
            <a:r>
              <a:rPr lang="ca-ES" sz="2400" dirty="0">
                <a:hlinkClick r:id="rId2"/>
              </a:rPr>
              <a:t>https://github.com/BlueNetCat/</a:t>
            </a:r>
            <a:endParaRPr lang="ca-ES" sz="2400" dirty="0"/>
          </a:p>
        </p:txBody>
      </p:sp>
      <p:pic>
        <p:nvPicPr>
          <p:cNvPr id="7" name="Picture 6" descr="C:\Users\gllor\Desktop\BlueNetCat\img\logos_VISAP.png">
            <a:extLst>
              <a:ext uri="{FF2B5EF4-FFF2-40B4-BE49-F238E27FC236}">
                <a16:creationId xmlns:a16="http://schemas.microsoft.com/office/drawing/2014/main" id="{E0054CA8-F45C-251D-E686-F4A520FEA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1254" y="6295487"/>
            <a:ext cx="8867388" cy="995975"/>
          </a:xfrm>
          <a:prstGeom prst="rect">
            <a:avLst/>
          </a:prstGeom>
          <a:noFill/>
        </p:spPr>
      </p:pic>
      <p:sp>
        <p:nvSpPr>
          <p:cNvPr id="11" name="4 CuadroTexto">
            <a:extLst>
              <a:ext uri="{FF2B5EF4-FFF2-40B4-BE49-F238E27FC236}">
                <a16:creationId xmlns:a16="http://schemas.microsoft.com/office/drawing/2014/main" id="{32CB3A96-E692-FD62-1A2E-3C777D782291}"/>
              </a:ext>
            </a:extLst>
          </p:cNvPr>
          <p:cNvSpPr txBox="1"/>
          <p:nvPr/>
        </p:nvSpPr>
        <p:spPr>
          <a:xfrm>
            <a:off x="2418970" y="5557611"/>
            <a:ext cx="7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Aquest projecte ha estat cofinançat per la Unió Europea a través del Fons Europeu de Desenvolupament Regional (FEDER) i per la Generalitat de Catalunya.</a:t>
            </a:r>
            <a:endParaRPr lang="en-GB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906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 l="23325" t="56288" r="24212" b="35010"/>
          <a:stretch>
            <a:fillRect/>
          </a:stretch>
        </p:blipFill>
        <p:spPr bwMode="auto">
          <a:xfrm>
            <a:off x="1170432" y="4876800"/>
            <a:ext cx="8528304" cy="768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 descr="C:\Users\gllor\Desktop\BlueNetCat\img\logos_VISA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756" y="6221059"/>
            <a:ext cx="10421471" cy="1170528"/>
          </a:xfrm>
          <a:prstGeom prst="rect">
            <a:avLst/>
          </a:prstGeom>
          <a:noFill/>
        </p:spPr>
      </p:pic>
      <p:sp>
        <p:nvSpPr>
          <p:cNvPr id="4" name="3 Rectángulo"/>
          <p:cNvSpPr/>
          <p:nvPr/>
        </p:nvSpPr>
        <p:spPr>
          <a:xfrm>
            <a:off x="2823882" y="1788459"/>
            <a:ext cx="5795683" cy="2554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4 CuadroTexto"/>
          <p:cNvSpPr txBox="1"/>
          <p:nvPr/>
        </p:nvSpPr>
        <p:spPr>
          <a:xfrm>
            <a:off x="1755541" y="5121676"/>
            <a:ext cx="7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Aquest projecte ha estat cofinançat per la Unió Europea a través del Fons Europeu de Desenvolupament Regional (FEDER) i per la Generalitat de Catalunya.</a:t>
            </a:r>
            <a:endParaRPr lang="en-GB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12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68885" y="1116417"/>
            <a:ext cx="8480902" cy="1010094"/>
          </a:xfrm>
        </p:spPr>
        <p:txBody>
          <a:bodyPr/>
          <a:lstStyle/>
          <a:p>
            <a:r>
              <a:rPr lang="es-ES" sz="6000" dirty="0"/>
              <a:t>OBSEA </a:t>
            </a:r>
            <a:r>
              <a:rPr lang="es-ES" sz="6000" dirty="0" err="1"/>
              <a:t>prototype</a:t>
            </a:r>
            <a:endParaRPr lang="en-GB" dirty="0"/>
          </a:p>
        </p:txBody>
      </p:sp>
      <p:sp>
        <p:nvSpPr>
          <p:cNvPr id="9" name="Marcador de texto 11">
            <a:extLst>
              <a:ext uri="{FF2B5EF4-FFF2-40B4-BE49-F238E27FC236}">
                <a16:creationId xmlns:a16="http://schemas.microsoft.com/office/drawing/2014/main" id="{28BF93C9-19F1-1B47-B0FB-835DBFA28DC5}"/>
              </a:ext>
            </a:extLst>
          </p:cNvPr>
          <p:cNvSpPr txBox="1">
            <a:spLocks/>
          </p:cNvSpPr>
          <p:nvPr/>
        </p:nvSpPr>
        <p:spPr>
          <a:xfrm>
            <a:off x="-55825" y="658914"/>
            <a:ext cx="1168400" cy="4636712"/>
          </a:xfrm>
          <a:prstGeom prst="rect">
            <a:avLst/>
          </a:prstGeom>
        </p:spPr>
        <p:txBody>
          <a:bodyPr vert="vert27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4500" b="1" dirty="0">
                <a:solidFill>
                  <a:schemeClr val="bg1"/>
                </a:solidFill>
                <a:latin typeface="Montserrat"/>
              </a:rPr>
              <a:t>Exemples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a-ES" sz="4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/>
              </a:rPr>
              <a:t>OBSEA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EE6A5F-30A6-1674-0660-A93E310DE467}"/>
              </a:ext>
            </a:extLst>
          </p:cNvPr>
          <p:cNvSpPr txBox="1"/>
          <p:nvPr/>
        </p:nvSpPr>
        <p:spPr>
          <a:xfrm>
            <a:off x="1768883" y="2072402"/>
            <a:ext cx="848090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ca-ES" sz="2400" dirty="0"/>
          </a:p>
          <a:p>
            <a:r>
              <a:rPr lang="ca-ES" sz="2400" dirty="0">
                <a:hlinkClick r:id="rId2"/>
              </a:rPr>
              <a:t>https://bluenetcat.github.io/OBSEA/OBSEABase/</a:t>
            </a:r>
            <a:endParaRPr lang="ca-ES" sz="2400" dirty="0"/>
          </a:p>
          <a:p>
            <a:endParaRPr lang="ca-ES" sz="2400" dirty="0"/>
          </a:p>
          <a:p>
            <a:r>
              <a:rPr lang="ca-ES" sz="2400" dirty="0">
                <a:hlinkClick r:id="rId3"/>
              </a:rPr>
              <a:t>https://bluenetcat.github.io/OBSEA/3Dcurrent/</a:t>
            </a:r>
            <a:endParaRPr lang="ca-ES" sz="2400" dirty="0"/>
          </a:p>
          <a:p>
            <a:endParaRPr lang="ca-ES" sz="2400" dirty="0"/>
          </a:p>
          <a:p>
            <a:r>
              <a:rPr lang="ca-ES" sz="2400" dirty="0">
                <a:hlinkClick r:id="rId4"/>
              </a:rPr>
              <a:t>https://bluenetcat.github.io/OBSEA/windsock/</a:t>
            </a:r>
            <a:endParaRPr lang="ca-ES" sz="2400" dirty="0"/>
          </a:p>
          <a:p>
            <a:endParaRPr lang="ca-ES" sz="2400" dirty="0"/>
          </a:p>
          <a:p>
            <a:r>
              <a:rPr lang="ca-ES" sz="2400" dirty="0">
                <a:hlinkClick r:id="rId5"/>
              </a:rPr>
              <a:t>https://bluenetcat.github.io/OBSEA/Ocean/</a:t>
            </a:r>
            <a:endParaRPr lang="ca-ES" sz="2400" dirty="0"/>
          </a:p>
          <a:p>
            <a:endParaRPr lang="ca-ES" sz="2400" dirty="0"/>
          </a:p>
        </p:txBody>
      </p:sp>
      <p:pic>
        <p:nvPicPr>
          <p:cNvPr id="7" name="Picture 6" descr="C:\Users\gllor\Desktop\BlueNetCat\img\logos_VISAP.png">
            <a:extLst>
              <a:ext uri="{FF2B5EF4-FFF2-40B4-BE49-F238E27FC236}">
                <a16:creationId xmlns:a16="http://schemas.microsoft.com/office/drawing/2014/main" id="{E0054CA8-F45C-251D-E686-F4A520FEA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31254" y="6295487"/>
            <a:ext cx="8867388" cy="995975"/>
          </a:xfrm>
          <a:prstGeom prst="rect">
            <a:avLst/>
          </a:prstGeom>
          <a:noFill/>
        </p:spPr>
      </p:pic>
      <p:sp>
        <p:nvSpPr>
          <p:cNvPr id="11" name="4 CuadroTexto">
            <a:extLst>
              <a:ext uri="{FF2B5EF4-FFF2-40B4-BE49-F238E27FC236}">
                <a16:creationId xmlns:a16="http://schemas.microsoft.com/office/drawing/2014/main" id="{32CB3A96-E692-FD62-1A2E-3C777D782291}"/>
              </a:ext>
            </a:extLst>
          </p:cNvPr>
          <p:cNvSpPr txBox="1"/>
          <p:nvPr/>
        </p:nvSpPr>
        <p:spPr>
          <a:xfrm>
            <a:off x="2418970" y="5557611"/>
            <a:ext cx="7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Aquest projecte ha estat cofinançat per la Unió Europea a través del Fons Europeu de Desenvolupament Regional (FEDER) i per la Generalitat de Catalunya.</a:t>
            </a:r>
            <a:endParaRPr lang="en-GB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24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68884" y="-127591"/>
            <a:ext cx="9221689" cy="1850066"/>
          </a:xfrm>
        </p:spPr>
        <p:txBody>
          <a:bodyPr/>
          <a:lstStyle/>
          <a:p>
            <a:r>
              <a:rPr lang="es-ES" sz="6000" dirty="0" err="1"/>
              <a:t>Servei</a:t>
            </a:r>
            <a:r>
              <a:rPr lang="es-ES" sz="6000" dirty="0"/>
              <a:t> de dades</a:t>
            </a:r>
            <a:endParaRPr lang="en-GB" dirty="0"/>
          </a:p>
        </p:txBody>
      </p:sp>
      <p:sp>
        <p:nvSpPr>
          <p:cNvPr id="9" name="Marcador de texto 11">
            <a:extLst>
              <a:ext uri="{FF2B5EF4-FFF2-40B4-BE49-F238E27FC236}">
                <a16:creationId xmlns:a16="http://schemas.microsoft.com/office/drawing/2014/main" id="{28BF93C9-19F1-1B47-B0FB-835DBFA28DC5}"/>
              </a:ext>
            </a:extLst>
          </p:cNvPr>
          <p:cNvSpPr txBox="1">
            <a:spLocks/>
          </p:cNvSpPr>
          <p:nvPr/>
        </p:nvSpPr>
        <p:spPr>
          <a:xfrm>
            <a:off x="114300" y="658914"/>
            <a:ext cx="1168400" cy="4636712"/>
          </a:xfrm>
          <a:prstGeom prst="rect">
            <a:avLst/>
          </a:prstGeom>
        </p:spPr>
        <p:txBody>
          <a:bodyPr vert="vert27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4500" b="1" dirty="0">
                <a:solidFill>
                  <a:schemeClr val="bg1"/>
                </a:solidFill>
                <a:latin typeface="Montserrat"/>
              </a:rPr>
              <a:t>Context</a:t>
            </a:r>
            <a:endParaRPr kumimoji="0" lang="ca-ES" sz="4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EE6A5F-30A6-1674-0660-A93E310DE467}"/>
              </a:ext>
            </a:extLst>
          </p:cNvPr>
          <p:cNvSpPr txBox="1"/>
          <p:nvPr/>
        </p:nvSpPr>
        <p:spPr>
          <a:xfrm>
            <a:off x="1768883" y="1721528"/>
            <a:ext cx="84702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/>
              <a:t>Valoritzar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capitalitzar</a:t>
            </a:r>
            <a:r>
              <a:rPr lang="en-GB" sz="2400" dirty="0"/>
              <a:t> les </a:t>
            </a:r>
            <a:r>
              <a:rPr lang="en-GB" sz="2400" dirty="0" err="1"/>
              <a:t>dades</a:t>
            </a:r>
            <a:r>
              <a:rPr lang="en-GB" sz="2400" dirty="0"/>
              <a:t> </a:t>
            </a:r>
            <a:r>
              <a:rPr lang="en-GB" sz="2400" dirty="0" err="1"/>
              <a:t>dels</a:t>
            </a:r>
            <a:r>
              <a:rPr lang="en-GB" sz="2400" dirty="0"/>
              <a:t> </a:t>
            </a:r>
            <a:r>
              <a:rPr lang="en-GB" sz="2400" dirty="0" err="1"/>
              <a:t>grups</a:t>
            </a:r>
            <a:r>
              <a:rPr lang="en-GB" sz="2400" dirty="0"/>
              <a:t> de </a:t>
            </a:r>
            <a:r>
              <a:rPr lang="en-GB" sz="2400" dirty="0" err="1"/>
              <a:t>recerca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l’àmbit</a:t>
            </a:r>
            <a:r>
              <a:rPr lang="en-GB" sz="2400" dirty="0"/>
              <a:t> </a:t>
            </a:r>
            <a:r>
              <a:rPr lang="en-GB" sz="2400" dirty="0" err="1"/>
              <a:t>marítim</a:t>
            </a:r>
            <a:r>
              <a:rPr lang="en-GB" sz="2400" dirty="0"/>
              <a:t>.</a:t>
            </a:r>
            <a:endParaRPr lang="en-GB" sz="2400" dirty="0">
              <a:hlinkClick r:id="rId2"/>
            </a:endParaRPr>
          </a:p>
          <a:p>
            <a:r>
              <a:rPr lang="en-GB" sz="2400" dirty="0">
                <a:hlinkClick r:id="rId2"/>
              </a:rPr>
              <a:t>https://github.com/BlueNetCat/info</a:t>
            </a:r>
            <a:endParaRPr lang="en-GB" sz="2400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793C3487-DED4-4600-5855-0B4F440B7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auto">
          <a:xfrm>
            <a:off x="3706751" y="3242852"/>
            <a:ext cx="4333136" cy="3735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68884" y="531628"/>
            <a:ext cx="9221689" cy="1105786"/>
          </a:xfrm>
        </p:spPr>
        <p:txBody>
          <a:bodyPr/>
          <a:lstStyle/>
          <a:p>
            <a:r>
              <a:rPr lang="es-ES" sz="6000" dirty="0" err="1"/>
              <a:t>Servei</a:t>
            </a:r>
            <a:r>
              <a:rPr lang="es-ES" sz="6000" dirty="0"/>
              <a:t> de dades</a:t>
            </a:r>
            <a:endParaRPr lang="en-GB" dirty="0"/>
          </a:p>
        </p:txBody>
      </p:sp>
      <p:sp>
        <p:nvSpPr>
          <p:cNvPr id="9" name="Marcador de texto 11">
            <a:extLst>
              <a:ext uri="{FF2B5EF4-FFF2-40B4-BE49-F238E27FC236}">
                <a16:creationId xmlns:a16="http://schemas.microsoft.com/office/drawing/2014/main" id="{28BF93C9-19F1-1B47-B0FB-835DBFA28DC5}"/>
              </a:ext>
            </a:extLst>
          </p:cNvPr>
          <p:cNvSpPr txBox="1">
            <a:spLocks/>
          </p:cNvSpPr>
          <p:nvPr/>
        </p:nvSpPr>
        <p:spPr>
          <a:xfrm>
            <a:off x="114300" y="658914"/>
            <a:ext cx="1168400" cy="4636712"/>
          </a:xfrm>
          <a:prstGeom prst="rect">
            <a:avLst/>
          </a:prstGeom>
        </p:spPr>
        <p:txBody>
          <a:bodyPr vert="vert27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4500" b="1" dirty="0">
                <a:solidFill>
                  <a:schemeClr val="bg1"/>
                </a:solidFill>
                <a:latin typeface="Montserrat"/>
              </a:rPr>
              <a:t>Context</a:t>
            </a:r>
            <a:endParaRPr kumimoji="0" lang="ca-ES" sz="4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EE6A5F-30A6-1674-0660-A93E310DE467}"/>
              </a:ext>
            </a:extLst>
          </p:cNvPr>
          <p:cNvSpPr txBox="1"/>
          <p:nvPr/>
        </p:nvSpPr>
        <p:spPr>
          <a:xfrm>
            <a:off x="1768884" y="2327585"/>
            <a:ext cx="54970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8E2D27-3C1A-B0C5-655E-E0C00EE5D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101110"/>
              </p:ext>
            </p:extLst>
          </p:nvPr>
        </p:nvGraphicFramePr>
        <p:xfrm>
          <a:off x="1768884" y="1687284"/>
          <a:ext cx="8449003" cy="552119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870175">
                  <a:extLst>
                    <a:ext uri="{9D8B030D-6E8A-4147-A177-3AD203B41FA5}">
                      <a16:colId xmlns:a16="http://schemas.microsoft.com/office/drawing/2014/main" val="1156083485"/>
                    </a:ext>
                  </a:extLst>
                </a:gridCol>
                <a:gridCol w="1644707">
                  <a:extLst>
                    <a:ext uri="{9D8B030D-6E8A-4147-A177-3AD203B41FA5}">
                      <a16:colId xmlns:a16="http://schemas.microsoft.com/office/drawing/2014/main" val="577198035"/>
                    </a:ext>
                  </a:extLst>
                </a:gridCol>
                <a:gridCol w="1644707">
                  <a:extLst>
                    <a:ext uri="{9D8B030D-6E8A-4147-A177-3AD203B41FA5}">
                      <a16:colId xmlns:a16="http://schemas.microsoft.com/office/drawing/2014/main" val="2275883822"/>
                    </a:ext>
                  </a:extLst>
                </a:gridCol>
                <a:gridCol w="1644707">
                  <a:extLst>
                    <a:ext uri="{9D8B030D-6E8A-4147-A177-3AD203B41FA5}">
                      <a16:colId xmlns:a16="http://schemas.microsoft.com/office/drawing/2014/main" val="436324846"/>
                    </a:ext>
                  </a:extLst>
                </a:gridCol>
                <a:gridCol w="1644707">
                  <a:extLst>
                    <a:ext uri="{9D8B030D-6E8A-4147-A177-3AD203B41FA5}">
                      <a16:colId xmlns:a16="http://schemas.microsoft.com/office/drawing/2014/main" val="4120138767"/>
                    </a:ext>
                  </a:extLst>
                </a:gridCol>
              </a:tblGrid>
              <a:tr h="573183">
                <a:tc>
                  <a:txBody>
                    <a:bodyPr/>
                    <a:lstStyle/>
                    <a:p>
                      <a:pPr algn="ctr"/>
                      <a:r>
                        <a:rPr lang="ca-ES" sz="2000" b="1" dirty="0">
                          <a:effectLst/>
                        </a:rPr>
                        <a:t>Acrònim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2000" b="1" dirty="0">
                          <a:effectLst/>
                        </a:rPr>
                        <a:t>Títol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2000" b="1" dirty="0">
                          <a:effectLst/>
                        </a:rPr>
                        <a:t>Grup de recerca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2000" b="1" dirty="0">
                          <a:effectLst/>
                        </a:rPr>
                        <a:t>Responsable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2000" b="1" dirty="0">
                          <a:effectLst/>
                        </a:rPr>
                        <a:t>Estat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291661"/>
                  </a:ext>
                </a:extLst>
              </a:tr>
              <a:tr h="672048">
                <a:tc>
                  <a:txBody>
                    <a:bodyPr/>
                    <a:lstStyle/>
                    <a:p>
                      <a:pPr algn="ctr"/>
                      <a:r>
                        <a:rPr lang="ca-ES" sz="1800" b="1" dirty="0">
                          <a:effectLst/>
                        </a:rPr>
                        <a:t>MARCAT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dirty="0">
                          <a:effectLst/>
                        </a:rPr>
                        <a:t>-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dirty="0">
                          <a:effectLst/>
                        </a:rPr>
                        <a:t>CSIC11 (BEC)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dirty="0">
                          <a:effectLst/>
                        </a:rPr>
                        <a:t>Jordi Isern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400" dirty="0">
                          <a:effectLst/>
                        </a:rPr>
                        <a:t>✅ Prototip completat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69485"/>
                  </a:ext>
                </a:extLst>
              </a:tr>
              <a:tr h="672048">
                <a:tc>
                  <a:txBody>
                    <a:bodyPr/>
                    <a:lstStyle/>
                    <a:p>
                      <a:pPr algn="ctr"/>
                      <a:r>
                        <a:rPr lang="ca-ES" sz="1800" b="1" dirty="0">
                          <a:effectLst/>
                        </a:rPr>
                        <a:t>VISAP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dirty="0">
                          <a:effectLst/>
                        </a:rPr>
                        <a:t>Servei d'Assessorament Pesquer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dirty="0">
                          <a:effectLst/>
                        </a:rPr>
                        <a:t>CSIC9 (ICATMAR)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dirty="0">
                          <a:effectLst/>
                        </a:rPr>
                        <a:t>Jordi Ribera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400" dirty="0">
                          <a:effectLst/>
                        </a:rPr>
                        <a:t>✅ Prototip completat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152695"/>
                  </a:ext>
                </a:extLst>
              </a:tr>
              <a:tr h="672048">
                <a:tc>
                  <a:txBody>
                    <a:bodyPr/>
                    <a:lstStyle/>
                    <a:p>
                      <a:pPr algn="ctr"/>
                      <a:r>
                        <a:rPr lang="ca-ES" sz="1800" dirty="0">
                          <a:effectLst/>
                        </a:rPr>
                        <a:t>OBSEA Data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dirty="0">
                          <a:effectLst/>
                        </a:rPr>
                        <a:t>OBSEA data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dirty="0">
                          <a:effectLst/>
                        </a:rPr>
                        <a:t>UPC4 (SARTI-MAR)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dirty="0">
                          <a:effectLst/>
                        </a:rPr>
                        <a:t>Joaquin del Rio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400" dirty="0">
                          <a:effectLst/>
                        </a:rPr>
                        <a:t>🛠️ En desenvolupament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13169"/>
                  </a:ext>
                </a:extLst>
              </a:tr>
              <a:tr h="672048">
                <a:tc>
                  <a:txBody>
                    <a:bodyPr/>
                    <a:lstStyle/>
                    <a:p>
                      <a:pPr algn="ctr"/>
                      <a:r>
                        <a:rPr lang="ca-ES" sz="1800" b="0" dirty="0" err="1">
                          <a:effectLst/>
                        </a:rPr>
                        <a:t>QualiCat</a:t>
                      </a:r>
                      <a:endParaRPr lang="ca-ES" sz="1800" b="0" dirty="0">
                        <a:effectLst/>
                      </a:endParaRP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dirty="0">
                          <a:effectLst/>
                        </a:rPr>
                        <a:t>Qualitat d'aigües costaneres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>
                          <a:effectLst/>
                        </a:rPr>
                        <a:t>CSIC1 (Processos Litorals i Oceànics)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>
                          <a:effectLst/>
                        </a:rPr>
                        <a:t>Esther Garcés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400" dirty="0">
                          <a:effectLst/>
                        </a:rPr>
                        <a:t>⏱️ En espera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97047"/>
                  </a:ext>
                </a:extLst>
              </a:tr>
              <a:tr h="422885">
                <a:tc>
                  <a:txBody>
                    <a:bodyPr/>
                    <a:lstStyle/>
                    <a:p>
                      <a:pPr algn="ctr"/>
                      <a:r>
                        <a:rPr lang="ca-ES" sz="1800" b="0" dirty="0" err="1">
                          <a:effectLst/>
                        </a:rPr>
                        <a:t>GeneticaMED</a:t>
                      </a:r>
                      <a:endParaRPr lang="ca-ES" sz="1800" b="0" dirty="0">
                        <a:effectLst/>
                      </a:endParaRP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dirty="0">
                          <a:effectLst/>
                        </a:rPr>
                        <a:t>Genètica al Mediterrani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>
                          <a:effectLst/>
                        </a:rPr>
                        <a:t>UB5 (Genètica Evolutiva)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>
                          <a:effectLst/>
                        </a:rPr>
                        <a:t>Marta Pascual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400" dirty="0">
                          <a:effectLst/>
                        </a:rPr>
                        <a:t>⏱️ En espera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862752"/>
                  </a:ext>
                </a:extLst>
              </a:tr>
              <a:tr h="984453">
                <a:tc>
                  <a:txBody>
                    <a:bodyPr/>
                    <a:lstStyle/>
                    <a:p>
                      <a:pPr algn="ctr"/>
                      <a:r>
                        <a:rPr lang="ca-ES" sz="1800" b="0" dirty="0" err="1">
                          <a:effectLst/>
                        </a:rPr>
                        <a:t>MarineHeatWavesMED</a:t>
                      </a:r>
                      <a:endParaRPr lang="ca-ES" sz="1800" b="0" dirty="0">
                        <a:effectLst/>
                      </a:endParaRP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>
                          <a:effectLst/>
                        </a:rPr>
                        <a:t>Onades</a:t>
                      </a:r>
                      <a:r>
                        <a:rPr lang="es-ES" sz="1400" dirty="0">
                          <a:effectLst/>
                        </a:rPr>
                        <a:t> de calor al </a:t>
                      </a:r>
                      <a:r>
                        <a:rPr lang="es-ES" sz="1400" dirty="0" err="1">
                          <a:effectLst/>
                        </a:rPr>
                        <a:t>Mediterrani</a:t>
                      </a:r>
                      <a:endParaRPr lang="es-ES" sz="1400" dirty="0">
                        <a:effectLst/>
                      </a:endParaRP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CSIC14 (</a:t>
                      </a:r>
                      <a:r>
                        <a:rPr lang="es-ES" sz="1400" dirty="0" err="1">
                          <a:effectLst/>
                        </a:rPr>
                        <a:t>Biologia</a:t>
                      </a:r>
                      <a:r>
                        <a:rPr lang="es-ES" sz="1400" dirty="0">
                          <a:effectLst/>
                        </a:rPr>
                        <a:t> de la </a:t>
                      </a:r>
                      <a:r>
                        <a:rPr lang="es-ES" sz="1400" dirty="0" err="1">
                          <a:effectLst/>
                        </a:rPr>
                        <a:t>conservació</a:t>
                      </a:r>
                      <a:r>
                        <a:rPr lang="es-ES" sz="1400" dirty="0">
                          <a:effectLst/>
                        </a:rPr>
                        <a:t> en </a:t>
                      </a:r>
                      <a:r>
                        <a:rPr lang="es-ES" sz="1400" dirty="0" err="1">
                          <a:effectLst/>
                        </a:rPr>
                        <a:t>ecosistemes</a:t>
                      </a:r>
                      <a:r>
                        <a:rPr lang="es-ES" sz="1400" dirty="0">
                          <a:effectLst/>
                        </a:rPr>
                        <a:t> </a:t>
                      </a:r>
                      <a:r>
                        <a:rPr lang="es-ES" sz="1400" dirty="0" err="1">
                          <a:effectLst/>
                        </a:rPr>
                        <a:t>marins</a:t>
                      </a:r>
                      <a:r>
                        <a:rPr lang="es-ES" sz="1400" dirty="0">
                          <a:effectLst/>
                        </a:rPr>
                        <a:t> MEDRECOVER)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dirty="0">
                          <a:effectLst/>
                        </a:rPr>
                        <a:t>Joaquim </a:t>
                      </a:r>
                      <a:r>
                        <a:rPr lang="ca-ES" sz="1400" dirty="0" err="1">
                          <a:effectLst/>
                        </a:rPr>
                        <a:t>Garrabou</a:t>
                      </a:r>
                      <a:endParaRPr lang="ca-ES" sz="1400" dirty="0">
                        <a:effectLst/>
                      </a:endParaRP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400" dirty="0">
                          <a:effectLst/>
                        </a:rPr>
                        <a:t>⏱️ En espera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634380"/>
                  </a:ext>
                </a:extLst>
              </a:tr>
              <a:tr h="672048">
                <a:tc>
                  <a:txBody>
                    <a:bodyPr/>
                    <a:lstStyle/>
                    <a:p>
                      <a:pPr algn="ctr"/>
                      <a:r>
                        <a:rPr lang="ca-ES" sz="1800" dirty="0">
                          <a:effectLst/>
                        </a:rPr>
                        <a:t>CLIMACAT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dirty="0">
                          <a:effectLst/>
                        </a:rPr>
                        <a:t>Clima Marítim de Catalunya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CSIC6 (Physical and technological oceanography)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dirty="0">
                          <a:effectLst/>
                        </a:rPr>
                        <a:t>Joaquim </a:t>
                      </a:r>
                      <a:r>
                        <a:rPr lang="ca-ES" sz="1400" dirty="0" err="1">
                          <a:effectLst/>
                        </a:rPr>
                        <a:t>Ballabrera</a:t>
                      </a:r>
                      <a:endParaRPr lang="ca-ES" sz="1400" dirty="0">
                        <a:effectLst/>
                      </a:endParaRP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400" dirty="0">
                          <a:effectLst/>
                        </a:rPr>
                        <a:t>⏱️ En espera</a:t>
                      </a:r>
                    </a:p>
                  </a:txBody>
                  <a:tcPr marL="55283" marR="55283" marT="25515" marB="255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715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63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68885" y="1116417"/>
            <a:ext cx="8480902" cy="1010094"/>
          </a:xfrm>
        </p:spPr>
        <p:txBody>
          <a:bodyPr/>
          <a:lstStyle/>
          <a:p>
            <a:r>
              <a:rPr lang="es-ES" sz="6000" dirty="0"/>
              <a:t>MARCAT</a:t>
            </a:r>
            <a:endParaRPr lang="en-GB" dirty="0"/>
          </a:p>
        </p:txBody>
      </p:sp>
      <p:sp>
        <p:nvSpPr>
          <p:cNvPr id="9" name="Marcador de texto 11">
            <a:extLst>
              <a:ext uri="{FF2B5EF4-FFF2-40B4-BE49-F238E27FC236}">
                <a16:creationId xmlns:a16="http://schemas.microsoft.com/office/drawing/2014/main" id="{28BF93C9-19F1-1B47-B0FB-835DBFA28DC5}"/>
              </a:ext>
            </a:extLst>
          </p:cNvPr>
          <p:cNvSpPr txBox="1">
            <a:spLocks/>
          </p:cNvSpPr>
          <p:nvPr/>
        </p:nvSpPr>
        <p:spPr>
          <a:xfrm>
            <a:off x="114300" y="658914"/>
            <a:ext cx="1168400" cy="4636712"/>
          </a:xfrm>
          <a:prstGeom prst="rect">
            <a:avLst/>
          </a:prstGeom>
        </p:spPr>
        <p:txBody>
          <a:bodyPr vert="vert27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4500" b="1" dirty="0">
                <a:solidFill>
                  <a:schemeClr val="bg1"/>
                </a:solidFill>
                <a:latin typeface="Montserrat"/>
              </a:rPr>
              <a:t>Exemples</a:t>
            </a:r>
            <a:endParaRPr kumimoji="0" lang="ca-ES" sz="4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EE6A5F-30A6-1674-0660-A93E310DE467}"/>
              </a:ext>
            </a:extLst>
          </p:cNvPr>
          <p:cNvSpPr txBox="1"/>
          <p:nvPr/>
        </p:nvSpPr>
        <p:spPr>
          <a:xfrm>
            <a:off x="1768883" y="2072402"/>
            <a:ext cx="8480904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pt-BR" sz="2400" b="1" dirty="0" err="1"/>
              <a:t>Servei</a:t>
            </a:r>
            <a:r>
              <a:rPr lang="pt-BR" sz="2400" b="1" dirty="0"/>
              <a:t> d’Oceanografia Operacional de </a:t>
            </a:r>
            <a:r>
              <a:rPr lang="pt-BR" sz="2400" b="1" dirty="0" err="1"/>
              <a:t>Catalunya</a:t>
            </a:r>
            <a:endParaRPr lang="pt-BR" sz="2400" b="1" dirty="0"/>
          </a:p>
          <a:p>
            <a:pPr>
              <a:spcAft>
                <a:spcPts val="1200"/>
              </a:spcAft>
            </a:pPr>
            <a:r>
              <a:rPr lang="en-GB" sz="2400" dirty="0" err="1"/>
              <a:t>Proporcionar</a:t>
            </a:r>
            <a:r>
              <a:rPr lang="en-GB" sz="2400" dirty="0"/>
              <a:t> </a:t>
            </a:r>
            <a:r>
              <a:rPr lang="en-GB" sz="2400" dirty="0" err="1"/>
              <a:t>informació</a:t>
            </a:r>
            <a:r>
              <a:rPr lang="en-GB" sz="2400" dirty="0"/>
              <a:t> de </a:t>
            </a:r>
            <a:r>
              <a:rPr lang="en-GB" sz="2400" dirty="0" err="1"/>
              <a:t>l’estat</a:t>
            </a:r>
            <a:r>
              <a:rPr lang="en-GB" sz="2400" dirty="0"/>
              <a:t> del mar (SST, </a:t>
            </a:r>
            <a:r>
              <a:rPr lang="en-GB" sz="2400" dirty="0" err="1"/>
              <a:t>clorofil·la</a:t>
            </a:r>
            <a:r>
              <a:rPr lang="en-GB" sz="2400" dirty="0"/>
              <a:t>, vent…) </a:t>
            </a:r>
            <a:r>
              <a:rPr lang="en-GB" sz="2400" dirty="0" err="1"/>
              <a:t>en</a:t>
            </a:r>
            <a:r>
              <a:rPr lang="en-GB" sz="2400" dirty="0"/>
              <a:t> temps present per les </a:t>
            </a:r>
            <a:r>
              <a:rPr lang="en-GB" sz="2400" dirty="0" err="1"/>
              <a:t>activitat</a:t>
            </a:r>
            <a:r>
              <a:rPr lang="en-GB" sz="2400" dirty="0"/>
              <a:t> </a:t>
            </a:r>
            <a:r>
              <a:rPr lang="en-GB" sz="2400" dirty="0" err="1"/>
              <a:t>marítimes</a:t>
            </a:r>
            <a:r>
              <a:rPr lang="en-GB" sz="2400" dirty="0"/>
              <a:t>. </a:t>
            </a:r>
          </a:p>
          <a:p>
            <a:pPr>
              <a:spcAft>
                <a:spcPts val="1200"/>
              </a:spcAft>
            </a:pPr>
            <a:r>
              <a:rPr lang="en-GB" sz="2400" dirty="0">
                <a:hlinkClick r:id="rId2"/>
              </a:rPr>
              <a:t>https://bluenetcat.github.io/MARCAT/</a:t>
            </a:r>
            <a:endParaRPr lang="en-GB" sz="2400" dirty="0"/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1771BAD8-F77F-1C3B-8CAA-BF5426388753}"/>
              </a:ext>
            </a:extLst>
          </p:cNvPr>
          <p:cNvSpPr txBox="1">
            <a:spLocks/>
          </p:cNvSpPr>
          <p:nvPr/>
        </p:nvSpPr>
        <p:spPr>
          <a:xfrm>
            <a:off x="1768885" y="3963272"/>
            <a:ext cx="8480902" cy="1154537"/>
          </a:xfrm>
          <a:prstGeom prst="rect">
            <a:avLst/>
          </a:prstGeom>
        </p:spPr>
        <p:txBody>
          <a:bodyPr anchor="b"/>
          <a:lstStyle>
            <a:lvl1pPr algn="l" defTabSz="1007943" rtl="0" eaLnBrk="1" latinLnBrk="0" hangingPunct="1">
              <a:lnSpc>
                <a:spcPts val="3300"/>
              </a:lnSpc>
              <a:spcBef>
                <a:spcPct val="0"/>
              </a:spcBef>
              <a:buNone/>
              <a:defRPr sz="6614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s-ES" sz="6000" dirty="0"/>
              <a:t>VISAP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77FB2D-D5D8-A7C0-1977-2219798BD743}"/>
              </a:ext>
            </a:extLst>
          </p:cNvPr>
          <p:cNvSpPr txBox="1"/>
          <p:nvPr/>
        </p:nvSpPr>
        <p:spPr>
          <a:xfrm>
            <a:off x="1768883" y="5063701"/>
            <a:ext cx="8480903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dirty="0"/>
              <a:t>ICATMAR</a:t>
            </a:r>
          </a:p>
          <a:p>
            <a:pPr>
              <a:spcAft>
                <a:spcPts val="1200"/>
              </a:spcAft>
            </a:pPr>
            <a:r>
              <a:rPr lang="en-GB" sz="2400" dirty="0" err="1"/>
              <a:t>Proporcionar</a:t>
            </a:r>
            <a:r>
              <a:rPr lang="en-GB" sz="2400" dirty="0"/>
              <a:t> </a:t>
            </a:r>
            <a:r>
              <a:rPr lang="en-GB" sz="2400" dirty="0" err="1"/>
              <a:t>una</a:t>
            </a:r>
            <a:r>
              <a:rPr lang="en-GB" sz="2400" dirty="0"/>
              <a:t> eina per </a:t>
            </a:r>
            <a:r>
              <a:rPr lang="en-GB" sz="2400" dirty="0" err="1"/>
              <a:t>conèixer</a:t>
            </a:r>
            <a:r>
              <a:rPr lang="en-GB" sz="2400" dirty="0"/>
              <a:t> </a:t>
            </a:r>
            <a:r>
              <a:rPr lang="en-GB" sz="2400" dirty="0" err="1"/>
              <a:t>l'estat</a:t>
            </a:r>
            <a:r>
              <a:rPr lang="en-GB" sz="2400" dirty="0"/>
              <a:t> de la </a:t>
            </a:r>
            <a:r>
              <a:rPr lang="en-GB" sz="2400" dirty="0" err="1"/>
              <a:t>pesca</a:t>
            </a:r>
            <a:r>
              <a:rPr lang="en-GB" sz="2400" dirty="0"/>
              <a:t> a Catalunya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poder</a:t>
            </a:r>
            <a:r>
              <a:rPr lang="en-GB" sz="2400" dirty="0"/>
              <a:t>-la </a:t>
            </a:r>
            <a:r>
              <a:rPr lang="en-GB" sz="2400" dirty="0" err="1"/>
              <a:t>gestionar</a:t>
            </a:r>
            <a:r>
              <a:rPr lang="en-GB" sz="2400" dirty="0"/>
              <a:t>. </a:t>
            </a:r>
            <a:endParaRPr lang="en-GB" sz="2400" dirty="0">
              <a:hlinkClick r:id="rId3"/>
            </a:endParaRPr>
          </a:p>
          <a:p>
            <a:pPr>
              <a:spcAft>
                <a:spcPts val="1200"/>
              </a:spcAft>
            </a:pPr>
            <a:r>
              <a:rPr lang="en-GB" sz="2400" dirty="0">
                <a:hlinkClick r:id="rId3"/>
              </a:rPr>
              <a:t>https://bluenetcat.github.io/VISAP2/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6328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11">
            <a:extLst>
              <a:ext uri="{FF2B5EF4-FFF2-40B4-BE49-F238E27FC236}">
                <a16:creationId xmlns:a16="http://schemas.microsoft.com/office/drawing/2014/main" id="{28BF93C9-19F1-1B47-B0FB-835DBFA28DC5}"/>
              </a:ext>
            </a:extLst>
          </p:cNvPr>
          <p:cNvSpPr txBox="1">
            <a:spLocks/>
          </p:cNvSpPr>
          <p:nvPr/>
        </p:nvSpPr>
        <p:spPr>
          <a:xfrm>
            <a:off x="-45190" y="658914"/>
            <a:ext cx="1168400" cy="4636712"/>
          </a:xfrm>
          <a:prstGeom prst="rect">
            <a:avLst/>
          </a:prstGeom>
        </p:spPr>
        <p:txBody>
          <a:bodyPr vert="vert27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4500" b="1" dirty="0">
                <a:solidFill>
                  <a:schemeClr val="bg1"/>
                </a:solidFill>
                <a:latin typeface="Montserrat"/>
              </a:rPr>
              <a:t>Exemples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4500" b="1" dirty="0">
                <a:solidFill>
                  <a:schemeClr val="bg1"/>
                </a:solidFill>
                <a:latin typeface="Montserrat"/>
              </a:rPr>
              <a:t>MARCAT</a:t>
            </a:r>
            <a:endParaRPr kumimoji="0" lang="ca-ES" sz="4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AD0F58-9856-298F-951E-8BD519697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162" y="430429"/>
            <a:ext cx="7391797" cy="66988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701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11">
            <a:extLst>
              <a:ext uri="{FF2B5EF4-FFF2-40B4-BE49-F238E27FC236}">
                <a16:creationId xmlns:a16="http://schemas.microsoft.com/office/drawing/2014/main" id="{28BF93C9-19F1-1B47-B0FB-835DBFA28DC5}"/>
              </a:ext>
            </a:extLst>
          </p:cNvPr>
          <p:cNvSpPr txBox="1">
            <a:spLocks/>
          </p:cNvSpPr>
          <p:nvPr/>
        </p:nvSpPr>
        <p:spPr>
          <a:xfrm>
            <a:off x="-45190" y="658914"/>
            <a:ext cx="1168400" cy="4636712"/>
          </a:xfrm>
          <a:prstGeom prst="rect">
            <a:avLst/>
          </a:prstGeom>
        </p:spPr>
        <p:txBody>
          <a:bodyPr vert="vert27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4500" b="1" dirty="0">
                <a:solidFill>
                  <a:schemeClr val="bg1"/>
                </a:solidFill>
                <a:latin typeface="Montserrat"/>
              </a:rPr>
              <a:t>Exemples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4500" b="1" dirty="0">
                <a:solidFill>
                  <a:schemeClr val="bg1"/>
                </a:solidFill>
                <a:latin typeface="Montserrat"/>
              </a:rPr>
              <a:t>MARCAT</a:t>
            </a:r>
            <a:endParaRPr kumimoji="0" lang="ca-ES" sz="4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/>
            </a:endParaRPr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64D76561-9CF1-4080-5F21-C74691C92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885" y="1116417"/>
            <a:ext cx="8480902" cy="1010094"/>
          </a:xfrm>
        </p:spPr>
        <p:txBody>
          <a:bodyPr/>
          <a:lstStyle/>
          <a:p>
            <a:r>
              <a:rPr lang="es-ES" sz="6000" dirty="0"/>
              <a:t>MARCAT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F7D14-CB6E-A084-1FB2-2AB44364BDFE}"/>
              </a:ext>
            </a:extLst>
          </p:cNvPr>
          <p:cNvSpPr txBox="1"/>
          <p:nvPr/>
        </p:nvSpPr>
        <p:spPr>
          <a:xfrm>
            <a:off x="1768883" y="2316955"/>
            <a:ext cx="8480904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400" dirty="0"/>
              <a:t>Mapa web estàndard amb mesures oceanogràfiques de CMEMS.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a-ES" sz="2400" dirty="0"/>
          </a:p>
          <a:p>
            <a:r>
              <a:rPr lang="ca-ES" sz="3200" b="1" dirty="0"/>
              <a:t>Novetats en l’estat de l’art:</a:t>
            </a:r>
          </a:p>
          <a:p>
            <a:endParaRPr lang="ca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400" dirty="0"/>
              <a:t>Visualització simultània de diferents instants de temps i navegació.</a:t>
            </a:r>
          </a:p>
          <a:p>
            <a:endParaRPr lang="ca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400" dirty="0" err="1"/>
              <a:t>Sobreposició</a:t>
            </a:r>
            <a:r>
              <a:rPr lang="ca-ES" sz="2400" dirty="0"/>
              <a:t> de capes vectorials (corrents, onatge) amb altres.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a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400" dirty="0" err="1"/>
              <a:t>Serverless</a:t>
            </a:r>
            <a:r>
              <a:rPr lang="ca-ES" sz="2400" dirty="0"/>
              <a:t> (no requereix </a:t>
            </a:r>
            <a:r>
              <a:rPr lang="ca-ES" sz="2400" dirty="0" err="1"/>
              <a:t>backend</a:t>
            </a:r>
            <a:r>
              <a:rPr lang="ca-ES" sz="2400" dirty="0"/>
              <a:t>, totes les operacions estan fetes al client).</a:t>
            </a:r>
          </a:p>
        </p:txBody>
      </p:sp>
    </p:spTree>
    <p:extLst>
      <p:ext uri="{BB962C8B-B14F-4D97-AF65-F5344CB8AC3E}">
        <p14:creationId xmlns:p14="http://schemas.microsoft.com/office/powerpoint/2010/main" val="247536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11">
            <a:extLst>
              <a:ext uri="{FF2B5EF4-FFF2-40B4-BE49-F238E27FC236}">
                <a16:creationId xmlns:a16="http://schemas.microsoft.com/office/drawing/2014/main" id="{28BF93C9-19F1-1B47-B0FB-835DBFA28DC5}"/>
              </a:ext>
            </a:extLst>
          </p:cNvPr>
          <p:cNvSpPr txBox="1">
            <a:spLocks/>
          </p:cNvSpPr>
          <p:nvPr/>
        </p:nvSpPr>
        <p:spPr>
          <a:xfrm>
            <a:off x="-45190" y="658914"/>
            <a:ext cx="1168400" cy="4636712"/>
          </a:xfrm>
          <a:prstGeom prst="rect">
            <a:avLst/>
          </a:prstGeom>
        </p:spPr>
        <p:txBody>
          <a:bodyPr vert="vert27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4500" b="1" dirty="0">
                <a:solidFill>
                  <a:schemeClr val="bg1"/>
                </a:solidFill>
                <a:latin typeface="Montserrat"/>
              </a:rPr>
              <a:t>Exemples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4500" b="1" dirty="0">
                <a:solidFill>
                  <a:schemeClr val="bg1"/>
                </a:solidFill>
                <a:latin typeface="Montserrat"/>
              </a:rPr>
              <a:t>MARCAT</a:t>
            </a:r>
            <a:endParaRPr kumimoji="0" lang="ca-ES" sz="4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/>
            </a:endParaRPr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64D76561-9CF1-4080-5F21-C74691C92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885" y="1116417"/>
            <a:ext cx="8480902" cy="1010094"/>
          </a:xfrm>
        </p:spPr>
        <p:txBody>
          <a:bodyPr/>
          <a:lstStyle/>
          <a:p>
            <a:r>
              <a:rPr lang="es-ES" sz="6000" dirty="0"/>
              <a:t>MARCAT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F7D14-CB6E-A084-1FB2-2AB44364BDFE}"/>
              </a:ext>
            </a:extLst>
          </p:cNvPr>
          <p:cNvSpPr txBox="1"/>
          <p:nvPr/>
        </p:nvSpPr>
        <p:spPr>
          <a:xfrm>
            <a:off x="1768883" y="2316955"/>
            <a:ext cx="8480904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sz="3200" b="1" dirty="0"/>
              <a:t>Beneficis pel </a:t>
            </a:r>
            <a:r>
              <a:rPr lang="pt-BR" sz="3200" b="1" dirty="0" err="1"/>
              <a:t>Servei</a:t>
            </a:r>
            <a:r>
              <a:rPr lang="pt-BR" sz="3200" b="1" dirty="0"/>
              <a:t> d’Oceanografia Operacional de </a:t>
            </a:r>
            <a:r>
              <a:rPr lang="pt-BR" sz="3200" b="1" dirty="0" err="1"/>
              <a:t>Catalunya</a:t>
            </a:r>
            <a:r>
              <a:rPr lang="pt-BR" sz="3200" b="1" dirty="0"/>
              <a:t>:</a:t>
            </a:r>
            <a:endParaRPr lang="ca-ES" sz="3200" b="1" dirty="0"/>
          </a:p>
          <a:p>
            <a:endParaRPr lang="ca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400" dirty="0"/>
              <a:t>Plataforma web per presentar dades pròpies quan estiguin disponibles.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a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400" dirty="0"/>
              <a:t>Ingesta i descàrrega de dades pròpies en format GRIB2. </a:t>
            </a:r>
            <a:r>
              <a:rPr lang="ca-ES" sz="2400" dirty="0">
                <a:hlinkClick r:id="rId2"/>
              </a:rPr>
              <a:t>https://github.com/BlueNetCat/grib22json</a:t>
            </a:r>
            <a:endParaRPr lang="ca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a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a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a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a-ES" sz="2400" dirty="0"/>
          </a:p>
        </p:txBody>
      </p:sp>
    </p:spTree>
    <p:extLst>
      <p:ext uri="{BB962C8B-B14F-4D97-AF65-F5344CB8AC3E}">
        <p14:creationId xmlns:p14="http://schemas.microsoft.com/office/powerpoint/2010/main" val="455792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11">
            <a:extLst>
              <a:ext uri="{FF2B5EF4-FFF2-40B4-BE49-F238E27FC236}">
                <a16:creationId xmlns:a16="http://schemas.microsoft.com/office/drawing/2014/main" id="{28BF93C9-19F1-1B47-B0FB-835DBFA28DC5}"/>
              </a:ext>
            </a:extLst>
          </p:cNvPr>
          <p:cNvSpPr txBox="1">
            <a:spLocks/>
          </p:cNvSpPr>
          <p:nvPr/>
        </p:nvSpPr>
        <p:spPr>
          <a:xfrm>
            <a:off x="-45190" y="658914"/>
            <a:ext cx="1168400" cy="4636712"/>
          </a:xfrm>
          <a:prstGeom prst="rect">
            <a:avLst/>
          </a:prstGeom>
        </p:spPr>
        <p:txBody>
          <a:bodyPr vert="vert27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4500" b="1" dirty="0">
                <a:solidFill>
                  <a:schemeClr val="bg1"/>
                </a:solidFill>
                <a:latin typeface="Montserrat"/>
              </a:rPr>
              <a:t>Exemples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4500" b="1" dirty="0">
                <a:solidFill>
                  <a:schemeClr val="bg1"/>
                </a:solidFill>
                <a:latin typeface="Montserrat"/>
              </a:rPr>
              <a:t>VISAP</a:t>
            </a:r>
            <a:endParaRPr kumimoji="0" lang="ca-ES" sz="4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DD482B-14B3-E685-0C58-C219B4688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884" y="531627"/>
            <a:ext cx="8481189" cy="6772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64D76561-9CF1-4080-5F21-C74691C92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885" y="1116417"/>
            <a:ext cx="2590464" cy="1010094"/>
          </a:xfrm>
          <a:solidFill>
            <a:srgbClr val="FFFFFF">
              <a:alpha val="69804"/>
            </a:srgbClr>
          </a:solidFill>
        </p:spPr>
        <p:txBody>
          <a:bodyPr/>
          <a:lstStyle/>
          <a:p>
            <a:r>
              <a:rPr lang="es-ES" sz="6000" dirty="0"/>
              <a:t>VISAP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2443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11">
            <a:extLst>
              <a:ext uri="{FF2B5EF4-FFF2-40B4-BE49-F238E27FC236}">
                <a16:creationId xmlns:a16="http://schemas.microsoft.com/office/drawing/2014/main" id="{28BF93C9-19F1-1B47-B0FB-835DBFA28DC5}"/>
              </a:ext>
            </a:extLst>
          </p:cNvPr>
          <p:cNvSpPr txBox="1">
            <a:spLocks/>
          </p:cNvSpPr>
          <p:nvPr/>
        </p:nvSpPr>
        <p:spPr>
          <a:xfrm>
            <a:off x="-45190" y="658914"/>
            <a:ext cx="1168400" cy="4636712"/>
          </a:xfrm>
          <a:prstGeom prst="rect">
            <a:avLst/>
          </a:prstGeom>
        </p:spPr>
        <p:txBody>
          <a:bodyPr vert="vert27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4500" b="1" dirty="0">
                <a:solidFill>
                  <a:schemeClr val="bg1"/>
                </a:solidFill>
                <a:latin typeface="Montserrat"/>
              </a:rPr>
              <a:t>Exemples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4500" b="1" dirty="0">
                <a:solidFill>
                  <a:schemeClr val="bg1"/>
                </a:solidFill>
                <a:latin typeface="Montserrat"/>
              </a:rPr>
              <a:t>VISAP</a:t>
            </a:r>
            <a:endParaRPr kumimoji="0" lang="ca-ES" sz="4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/>
            </a:endParaRPr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64D76561-9CF1-4080-5F21-C74691C92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885" y="1116417"/>
            <a:ext cx="8480902" cy="1010094"/>
          </a:xfrm>
        </p:spPr>
        <p:txBody>
          <a:bodyPr/>
          <a:lstStyle/>
          <a:p>
            <a:r>
              <a:rPr lang="es-ES" sz="6000" dirty="0"/>
              <a:t>VISAP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F7D14-CB6E-A084-1FB2-2AB44364BDFE}"/>
              </a:ext>
            </a:extLst>
          </p:cNvPr>
          <p:cNvSpPr txBox="1"/>
          <p:nvPr/>
        </p:nvSpPr>
        <p:spPr>
          <a:xfrm>
            <a:off x="1768883" y="2316955"/>
            <a:ext cx="84809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ca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a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a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a-E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2061C-2EB4-7D28-930D-5B5300F42BE5}"/>
              </a:ext>
            </a:extLst>
          </p:cNvPr>
          <p:cNvSpPr txBox="1"/>
          <p:nvPr/>
        </p:nvSpPr>
        <p:spPr>
          <a:xfrm>
            <a:off x="1768883" y="2316955"/>
            <a:ext cx="848090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 err="1"/>
              <a:t>Novetats</a:t>
            </a:r>
            <a:r>
              <a:rPr lang="en-GB" sz="3200" b="1" dirty="0"/>
              <a:t> </a:t>
            </a:r>
            <a:r>
              <a:rPr lang="en-GB" sz="3200" b="1" dirty="0" err="1"/>
              <a:t>en</a:t>
            </a:r>
            <a:r>
              <a:rPr lang="en-GB" sz="3200" b="1" dirty="0"/>
              <a:t> </a:t>
            </a:r>
            <a:r>
              <a:rPr lang="en-GB" sz="3200" b="1" dirty="0" err="1"/>
              <a:t>l’estat</a:t>
            </a:r>
            <a:r>
              <a:rPr lang="en-GB" sz="3200" b="1" dirty="0"/>
              <a:t> de </a:t>
            </a:r>
            <a:r>
              <a:rPr lang="en-GB" sz="3200" b="1" dirty="0" err="1"/>
              <a:t>l’art</a:t>
            </a:r>
            <a:endParaRPr lang="ca-ES" sz="3200" b="1" dirty="0"/>
          </a:p>
          <a:p>
            <a:endParaRPr lang="ca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400" dirty="0"/>
              <a:t>Visualització de la captura de pesca </a:t>
            </a:r>
            <a:r>
              <a:rPr lang="ca-ES" sz="2400" dirty="0" err="1"/>
              <a:t>geolocalitzada</a:t>
            </a:r>
            <a:r>
              <a:rPr lang="ca-E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a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400" dirty="0"/>
              <a:t>Capes addicionals com temperatura, salinitat, i meteorologia dels dies anteriors.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a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400" dirty="0"/>
              <a:t>Més informació detallada respecte plataformes similars:</a:t>
            </a:r>
          </a:p>
          <a:p>
            <a:r>
              <a:rPr lang="ca-ES" sz="2400" dirty="0">
                <a:hlinkClick r:id="rId2"/>
              </a:rPr>
              <a:t>https://globalfishingwatch.org/map/</a:t>
            </a:r>
            <a:endParaRPr lang="ca-ES" sz="2400" dirty="0"/>
          </a:p>
          <a:p>
            <a:r>
              <a:rPr lang="ca-ES" sz="2400" dirty="0">
                <a:hlinkClick r:id="rId3"/>
              </a:rPr>
              <a:t>https://shiny.marine.ie/igfs/</a:t>
            </a:r>
            <a:endParaRPr lang="ca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a-ES" sz="2400" dirty="0"/>
          </a:p>
        </p:txBody>
      </p:sp>
    </p:spTree>
    <p:extLst>
      <p:ext uri="{BB962C8B-B14F-4D97-AF65-F5344CB8AC3E}">
        <p14:creationId xmlns:p14="http://schemas.microsoft.com/office/powerpoint/2010/main" val="3494636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18945</TotalTime>
  <Words>656</Words>
  <Application>Microsoft Office PowerPoint</Application>
  <PresentationFormat>Custom</PresentationFormat>
  <Paragraphs>135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Montserrat</vt:lpstr>
      <vt:lpstr>Montserrat SemiBold</vt:lpstr>
      <vt:lpstr>Tema de Office</vt:lpstr>
      <vt:lpstr>2_Tema de Office</vt:lpstr>
      <vt:lpstr>1_Tema de Office</vt:lpstr>
      <vt:lpstr>3_Tema de Office</vt:lpstr>
      <vt:lpstr>PowerPoint Presentation</vt:lpstr>
      <vt:lpstr>Servei de dades</vt:lpstr>
      <vt:lpstr>Servei de dades</vt:lpstr>
      <vt:lpstr>MARCAT</vt:lpstr>
      <vt:lpstr>PowerPoint Presentation</vt:lpstr>
      <vt:lpstr>MARCAT</vt:lpstr>
      <vt:lpstr>MARCAT</vt:lpstr>
      <vt:lpstr>VISAP</vt:lpstr>
      <vt:lpstr>VISAP</vt:lpstr>
      <vt:lpstr>VISAP</vt:lpstr>
      <vt:lpstr>Servei de dades</vt:lpstr>
      <vt:lpstr>PowerPoint Presentation</vt:lpstr>
      <vt:lpstr>OBSEA 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Lion Billar</dc:creator>
  <cp:lastModifiedBy>Gerard Llorach</cp:lastModifiedBy>
  <cp:revision>137</cp:revision>
  <dcterms:created xsi:type="dcterms:W3CDTF">2020-10-14T08:49:11Z</dcterms:created>
  <dcterms:modified xsi:type="dcterms:W3CDTF">2022-06-16T11:47:48Z</dcterms:modified>
</cp:coreProperties>
</file>