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2"/>
  </p:notesMasterIdLst>
  <p:handoutMasterIdLst>
    <p:handoutMasterId r:id="rId13"/>
  </p:handoutMasterIdLst>
  <p:sldIdLst>
    <p:sldId id="382" r:id="rId2"/>
    <p:sldId id="386" r:id="rId3"/>
    <p:sldId id="383" r:id="rId4"/>
    <p:sldId id="385" r:id="rId5"/>
    <p:sldId id="379" r:id="rId6"/>
    <p:sldId id="384" r:id="rId7"/>
    <p:sldId id="387" r:id="rId8"/>
    <p:sldId id="388" r:id="rId9"/>
    <p:sldId id="389" r:id="rId10"/>
    <p:sldId id="3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l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A96"/>
    <a:srgbClr val="107F71"/>
    <a:srgbClr val="1A5E8B"/>
    <a:srgbClr val="7F7F7F"/>
    <a:srgbClr val="0191C5"/>
    <a:srgbClr val="FCFC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1" autoAdjust="0"/>
  </p:normalViewPr>
  <p:slideViewPr>
    <p:cSldViewPr snapToGrid="0" showGuides="1">
      <p:cViewPr>
        <p:scale>
          <a:sx n="100" d="100"/>
          <a:sy n="100" d="100"/>
        </p:scale>
        <p:origin x="87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35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C459C-3D0F-4D41-A91E-08D57742C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EC5E-512B-4564-A022-F45E96F46E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1FE2-B21C-4592-937D-F857A83B1D65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AADB-D067-4801-936D-BE61055D4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704A1-55B8-47EE-BDBB-F2E316936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29A7-281A-405C-B7ED-3177BDFB4C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3099-E766-47C6-A62E-753B7C064308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9837-13F6-4463-B4B3-AD7F017148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9739" y="73998"/>
            <a:ext cx="1842972" cy="27268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616A0-FA84-A248-820D-46887EDA912C}"/>
              </a:ext>
            </a:extLst>
          </p:cNvPr>
          <p:cNvSpPr txBox="1">
            <a:spLocks/>
          </p:cNvSpPr>
          <p:nvPr userDrawn="1"/>
        </p:nvSpPr>
        <p:spPr>
          <a:xfrm>
            <a:off x="596737" y="635903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B3F16CD-E7CC-5E43-9567-BEC8C87F9C10}" type="datetime3">
              <a:rPr lang="en-US" sz="1400" smtClean="0"/>
              <a:pPr/>
              <a:t>8 January 2020</a:t>
            </a:fld>
            <a:endParaRPr lang="en-US" sz="14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B573-9AF4-3646-BD0C-EC8AE345BEE5}"/>
              </a:ext>
            </a:extLst>
          </p:cNvPr>
          <p:cNvSpPr txBox="1">
            <a:spLocks/>
          </p:cNvSpPr>
          <p:nvPr userDrawn="1"/>
        </p:nvSpPr>
        <p:spPr>
          <a:xfrm>
            <a:off x="4648200" y="635634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smtClean="0"/>
              <a:t>Copyright Blue Orion 2019</a:t>
            </a:r>
            <a:endParaRPr lang="en-US" sz="1400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B8AC693-6BC8-004F-8117-3CEC9CB4CB77}"/>
              </a:ext>
            </a:extLst>
          </p:cNvPr>
          <p:cNvSpPr txBox="1">
            <a:spLocks/>
          </p:cNvSpPr>
          <p:nvPr userDrawn="1"/>
        </p:nvSpPr>
        <p:spPr>
          <a:xfrm>
            <a:off x="9474527" y="6356349"/>
            <a:ext cx="2038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0712CA5-8571-4344-BD9B-0F7BFE274610}" type="slidenum">
              <a:rPr lang="en-US" sz="1400" smtClean="0"/>
              <a:pPr/>
              <a:t>‹Nr.›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0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184A0A-B979-4E5D-A325-D85D1351B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7225" cy="6858000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840630" y="73595"/>
            <a:ext cx="1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smtClean="0">
                <a:solidFill>
                  <a:schemeClr val="bg1">
                    <a:lumMod val="85000"/>
                  </a:schemeClr>
                </a:solidFill>
              </a:rPr>
              <a:t>BlueOrion.cc</a:t>
            </a:r>
            <a:endParaRPr lang="de-DE" sz="14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381" y="328246"/>
            <a:ext cx="12189619" cy="189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55"/>
            <a:ext cx="12192000" cy="45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9739" y="73998"/>
            <a:ext cx="1842972" cy="272687"/>
          </a:xfrm>
          <a:prstGeom prst="rect">
            <a:avLst/>
          </a:prstGeom>
        </p:spPr>
      </p:pic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7B616A0-FA84-A248-820D-46887EDA912C}"/>
              </a:ext>
            </a:extLst>
          </p:cNvPr>
          <p:cNvSpPr txBox="1">
            <a:spLocks/>
          </p:cNvSpPr>
          <p:nvPr userDrawn="1"/>
        </p:nvSpPr>
        <p:spPr>
          <a:xfrm>
            <a:off x="596737" y="635903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B3F16CD-E7CC-5E43-9567-BEC8C87F9C10}" type="datetime3">
              <a:rPr lang="en-US" sz="1400" smtClean="0"/>
              <a:pPr/>
              <a:t>8 January 2020</a:t>
            </a:fld>
            <a:endParaRPr lang="en-US" sz="140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467B573-9AF4-3646-BD0C-EC8AE345BEE5}"/>
              </a:ext>
            </a:extLst>
          </p:cNvPr>
          <p:cNvSpPr txBox="1">
            <a:spLocks/>
          </p:cNvSpPr>
          <p:nvPr userDrawn="1"/>
        </p:nvSpPr>
        <p:spPr>
          <a:xfrm>
            <a:off x="4648200" y="635634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400" smtClean="0"/>
              <a:t>Copyright Blue Orion 2019</a:t>
            </a:r>
            <a:endParaRPr lang="en-US" sz="1400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B8AC693-6BC8-004F-8117-3CEC9CB4CB77}"/>
              </a:ext>
            </a:extLst>
          </p:cNvPr>
          <p:cNvSpPr txBox="1">
            <a:spLocks/>
          </p:cNvSpPr>
          <p:nvPr userDrawn="1"/>
        </p:nvSpPr>
        <p:spPr>
          <a:xfrm>
            <a:off x="9474527" y="6356349"/>
            <a:ext cx="2038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0712CA5-8571-4344-BD9B-0F7BFE274610}" type="slidenum">
              <a:rPr lang="en-US" sz="1400" smtClean="0"/>
              <a:pPr/>
              <a:t>‹Nr.›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92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A69ECB3-2CA0-4845-8B40-857559AD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24706A-295C-DC4D-BAAE-FF8A9C38522F}" type="datetime3">
              <a:rPr lang="en-US" smtClean="0"/>
              <a:pPr/>
              <a:t>8 January 2020</a:t>
            </a:fld>
            <a:r>
              <a:rPr lang="en-US" smtClean="0"/>
              <a:t>, Copyright Blue Orion 2019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Grafik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747" cy="685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 txBox="1">
            <a:spLocks/>
          </p:cNvSpPr>
          <p:nvPr userDrawn="1"/>
        </p:nvSpPr>
        <p:spPr>
          <a:xfrm>
            <a:off x="8744146" y="6242050"/>
            <a:ext cx="2718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4068" r:id="rId2"/>
    <p:sldLayoutId id="2147484077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9">
            <a:extLst>
              <a:ext uri="{FF2B5EF4-FFF2-40B4-BE49-F238E27FC236}">
                <a16:creationId xmlns:a16="http://schemas.microsoft.com/office/drawing/2014/main" id="{C30E9E40-0C66-429C-8206-1C68F8C4BE52}"/>
              </a:ext>
            </a:extLst>
          </p:cNvPr>
          <p:cNvSpPr txBox="1"/>
          <p:nvPr/>
        </p:nvSpPr>
        <p:spPr>
          <a:xfrm>
            <a:off x="3730409" y="951828"/>
            <a:ext cx="699718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400" b="1">
                <a:ea typeface="Montserrat Light" charset="0"/>
                <a:cs typeface="Montserrat Light" charset="0"/>
              </a:rPr>
              <a:t>1</a:t>
            </a:r>
            <a:r>
              <a:rPr lang="en-US" sz="4400" b="1" smtClean="0">
                <a:ea typeface="Montserrat Light" charset="0"/>
                <a:cs typeface="Montserrat Light" charset="0"/>
              </a:rPr>
              <a:t>. Meetup - AG Stellar</a:t>
            </a:r>
            <a:br>
              <a:rPr lang="en-US" sz="4400" b="1" smtClean="0">
                <a:ea typeface="Montserrat Light" charset="0"/>
                <a:cs typeface="Montserrat Light" charset="0"/>
              </a:rPr>
            </a:br>
            <a:r>
              <a:rPr lang="en-US" sz="1400" b="1" smtClean="0">
                <a:ea typeface="Montserrat Light" charset="0"/>
                <a:cs typeface="Montserrat Light" charset="0"/>
              </a:rPr>
              <a:t>08.01.2020 München</a:t>
            </a:r>
            <a:endParaRPr lang="en-US" sz="1400" b="1" dirty="0">
              <a:ea typeface="Montserrat Light" charset="0"/>
              <a:cs typeface="Montserrat Light" charset="0"/>
            </a:endParaRPr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4643234" y="3276656"/>
            <a:ext cx="4568869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UseCases + Roadmap</a:t>
            </a:r>
            <a:endParaRPr lang="en-AU" sz="3200" b="1" dirty="0">
              <a:latin typeface="+mn-lt"/>
            </a:endParaRPr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4643234" y="4477188"/>
            <a:ext cx="5892777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Your Projects + Discussion</a:t>
            </a:r>
            <a:endParaRPr lang="en-AU" sz="3200" b="1" dirty="0">
              <a:latin typeface="+mn-lt"/>
            </a:endParaRPr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4683715" y="5743911"/>
            <a:ext cx="5769020" cy="68063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Next Steps</a:t>
            </a:r>
            <a:endParaRPr lang="en-AU" sz="3200" b="1" dirty="0">
              <a:latin typeface="+mn-lt"/>
            </a:endParaRPr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4683715" y="2076124"/>
            <a:ext cx="5769020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Stellar </a:t>
            </a:r>
            <a:r>
              <a:rPr lang="en-AU" sz="3200" b="1" smtClean="0">
                <a:latin typeface="+mn-lt"/>
              </a:rPr>
              <a:t>Basics</a:t>
            </a:r>
            <a:endParaRPr lang="en-AU" sz="3200" b="1" dirty="0">
              <a:latin typeface="+mn-lt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490ACB62-E879-4564-8053-C69AD42E1841}"/>
              </a:ext>
            </a:extLst>
          </p:cNvPr>
          <p:cNvSpPr/>
          <p:nvPr/>
        </p:nvSpPr>
        <p:spPr>
          <a:xfrm>
            <a:off x="3735511" y="2047887"/>
            <a:ext cx="699076" cy="699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>
              <a:solidFill>
                <a:srgbClr val="C9C9C9"/>
              </a:solidFill>
              <a:latin typeface="FontAwesome" pitchFamily="2" charset="0"/>
            </a:endParaRPr>
          </a:p>
        </p:txBody>
      </p:sp>
      <p:sp>
        <p:nvSpPr>
          <p:cNvPr id="57" name="Oval 24">
            <a:extLst>
              <a:ext uri="{FF2B5EF4-FFF2-40B4-BE49-F238E27FC236}">
                <a16:creationId xmlns:a16="http://schemas.microsoft.com/office/drawing/2014/main" id="{7661B664-0B60-4851-A793-3C7B3E733933}"/>
              </a:ext>
            </a:extLst>
          </p:cNvPr>
          <p:cNvSpPr/>
          <p:nvPr/>
        </p:nvSpPr>
        <p:spPr>
          <a:xfrm>
            <a:off x="3735507" y="3254160"/>
            <a:ext cx="699076" cy="699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rgbClr val="C9C9C9"/>
              </a:solidFill>
              <a:latin typeface="FontAwesome" pitchFamily="2" charset="0"/>
            </a:endParaRPr>
          </a:p>
        </p:txBody>
      </p:sp>
      <p:sp>
        <p:nvSpPr>
          <p:cNvPr id="58" name="Oval 33">
            <a:extLst>
              <a:ext uri="{FF2B5EF4-FFF2-40B4-BE49-F238E27FC236}">
                <a16:creationId xmlns:a16="http://schemas.microsoft.com/office/drawing/2014/main" id="{DDB72B53-C912-49E1-9EA0-4502C48E9FB6}"/>
              </a:ext>
            </a:extLst>
          </p:cNvPr>
          <p:cNvSpPr/>
          <p:nvPr/>
        </p:nvSpPr>
        <p:spPr>
          <a:xfrm>
            <a:off x="3735507" y="4480194"/>
            <a:ext cx="699076" cy="699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rgbClr val="C9C9C9"/>
              </a:solidFill>
              <a:latin typeface="FontAwesome" pitchFamily="2" charset="0"/>
            </a:endParaRPr>
          </a:p>
        </p:txBody>
      </p:sp>
      <p:sp>
        <p:nvSpPr>
          <p:cNvPr id="59" name="Oval 38">
            <a:extLst>
              <a:ext uri="{FF2B5EF4-FFF2-40B4-BE49-F238E27FC236}">
                <a16:creationId xmlns:a16="http://schemas.microsoft.com/office/drawing/2014/main" id="{9F6A5E68-9DEE-4767-A8A2-2B486F709FB4}"/>
              </a:ext>
            </a:extLst>
          </p:cNvPr>
          <p:cNvSpPr/>
          <p:nvPr/>
        </p:nvSpPr>
        <p:spPr>
          <a:xfrm>
            <a:off x="3735507" y="5688158"/>
            <a:ext cx="699076" cy="699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rgbClr val="C9C9C9"/>
              </a:solidFill>
              <a:latin typeface="FontAwesome" pitchFamily="2" charset="0"/>
            </a:endParaRPr>
          </a:p>
        </p:txBody>
      </p:sp>
      <p:grpSp>
        <p:nvGrpSpPr>
          <p:cNvPr id="60" name="Group 26">
            <a:extLst>
              <a:ext uri="{FF2B5EF4-FFF2-40B4-BE49-F238E27FC236}">
                <a16:creationId xmlns:a16="http://schemas.microsoft.com/office/drawing/2014/main" id="{78AB992E-F7E0-4D2D-AE6D-51B7BE2ECEB1}"/>
              </a:ext>
            </a:extLst>
          </p:cNvPr>
          <p:cNvGrpSpPr/>
          <p:nvPr/>
        </p:nvGrpSpPr>
        <p:grpSpPr>
          <a:xfrm>
            <a:off x="3915904" y="2231725"/>
            <a:ext cx="392112" cy="325438"/>
            <a:chOff x="4767263" y="1379538"/>
            <a:chExt cx="392112" cy="325438"/>
          </a:xfrm>
        </p:grpSpPr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305B0564-7606-4CB6-BF5E-3E56BA0D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DD87F0C1-3EB8-48FB-8960-4B9FF39B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B79789A7-BFD5-4334-9F04-320FB8D78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4" name="Line 40">
              <a:extLst>
                <a:ext uri="{FF2B5EF4-FFF2-40B4-BE49-F238E27FC236}">
                  <a16:creationId xmlns:a16="http://schemas.microsoft.com/office/drawing/2014/main" id="{9C36E2CC-180A-477A-8115-9E12F13F6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2B75B781-A13A-44E8-95D6-37754330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6" name="Oval 42">
              <a:extLst>
                <a:ext uri="{FF2B5EF4-FFF2-40B4-BE49-F238E27FC236}">
                  <a16:creationId xmlns:a16="http://schemas.microsoft.com/office/drawing/2014/main" id="{CF4295D2-79B8-4705-AEDF-5C54BBA9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grpSp>
        <p:nvGrpSpPr>
          <p:cNvPr id="67" name="Group 47">
            <a:extLst>
              <a:ext uri="{FF2B5EF4-FFF2-40B4-BE49-F238E27FC236}">
                <a16:creationId xmlns:a16="http://schemas.microsoft.com/office/drawing/2014/main" id="{3A081FCE-CB1F-47CA-B3E9-55BA6AB202A3}"/>
              </a:ext>
            </a:extLst>
          </p:cNvPr>
          <p:cNvGrpSpPr/>
          <p:nvPr/>
        </p:nvGrpSpPr>
        <p:grpSpPr>
          <a:xfrm>
            <a:off x="3888121" y="3459429"/>
            <a:ext cx="368301" cy="282575"/>
            <a:chOff x="7805738" y="1401763"/>
            <a:chExt cx="368301" cy="282575"/>
          </a:xfrm>
        </p:grpSpPr>
        <p:sp>
          <p:nvSpPr>
            <p:cNvPr id="68" name="Rectangle 77">
              <a:extLst>
                <a:ext uri="{FF2B5EF4-FFF2-40B4-BE49-F238E27FC236}">
                  <a16:creationId xmlns:a16="http://schemas.microsoft.com/office/drawing/2014/main" id="{C5529FC7-7DE5-4657-B823-CD12A678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9" name="Rectangle 78">
              <a:extLst>
                <a:ext uri="{FF2B5EF4-FFF2-40B4-BE49-F238E27FC236}">
                  <a16:creationId xmlns:a16="http://schemas.microsoft.com/office/drawing/2014/main" id="{96FE707A-7EE7-4418-A7BD-E714001AB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0" name="Rectangle 79">
              <a:extLst>
                <a:ext uri="{FF2B5EF4-FFF2-40B4-BE49-F238E27FC236}">
                  <a16:creationId xmlns:a16="http://schemas.microsoft.com/office/drawing/2014/main" id="{649BE15B-F61B-48AB-9ED8-8D6B9477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1" name="Rectangle 80">
              <a:extLst>
                <a:ext uri="{FF2B5EF4-FFF2-40B4-BE49-F238E27FC236}">
                  <a16:creationId xmlns:a16="http://schemas.microsoft.com/office/drawing/2014/main" id="{4DC05F33-5851-4E75-AC71-2E4F30F7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2" name="Rectangle 81">
              <a:extLst>
                <a:ext uri="{FF2B5EF4-FFF2-40B4-BE49-F238E27FC236}">
                  <a16:creationId xmlns:a16="http://schemas.microsoft.com/office/drawing/2014/main" id="{EC5F6612-3E71-416C-BCFB-33847B28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3" name="Rectangle 82">
              <a:extLst>
                <a:ext uri="{FF2B5EF4-FFF2-40B4-BE49-F238E27FC236}">
                  <a16:creationId xmlns:a16="http://schemas.microsoft.com/office/drawing/2014/main" id="{5AE92D8E-E38D-4FBC-8272-5E28F918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4" name="Line 83">
              <a:extLst>
                <a:ext uri="{FF2B5EF4-FFF2-40B4-BE49-F238E27FC236}">
                  <a16:creationId xmlns:a16="http://schemas.microsoft.com/office/drawing/2014/main" id="{05A27206-62D2-445D-997C-980C278F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5" name="Line 84">
              <a:extLst>
                <a:ext uri="{FF2B5EF4-FFF2-40B4-BE49-F238E27FC236}">
                  <a16:creationId xmlns:a16="http://schemas.microsoft.com/office/drawing/2014/main" id="{D81F8465-EC29-4869-87AE-8C23511B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6" name="Line 85">
              <a:extLst>
                <a:ext uri="{FF2B5EF4-FFF2-40B4-BE49-F238E27FC236}">
                  <a16:creationId xmlns:a16="http://schemas.microsoft.com/office/drawing/2014/main" id="{BC676656-0EFE-4F77-BFDA-ABCECABAA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7" name="Line 86">
              <a:extLst>
                <a:ext uri="{FF2B5EF4-FFF2-40B4-BE49-F238E27FC236}">
                  <a16:creationId xmlns:a16="http://schemas.microsoft.com/office/drawing/2014/main" id="{6833C3BC-21AB-4405-A788-5881A2CA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8" name="Line 87">
              <a:extLst>
                <a:ext uri="{FF2B5EF4-FFF2-40B4-BE49-F238E27FC236}">
                  <a16:creationId xmlns:a16="http://schemas.microsoft.com/office/drawing/2014/main" id="{36CEA229-8795-4660-9013-1A8516A8A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9" name="Line 88">
              <a:extLst>
                <a:ext uri="{FF2B5EF4-FFF2-40B4-BE49-F238E27FC236}">
                  <a16:creationId xmlns:a16="http://schemas.microsoft.com/office/drawing/2014/main" id="{144951BA-CCA9-4D73-9F40-05965F36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grpSp>
        <p:nvGrpSpPr>
          <p:cNvPr id="80" name="Group 60">
            <a:extLst>
              <a:ext uri="{FF2B5EF4-FFF2-40B4-BE49-F238E27FC236}">
                <a16:creationId xmlns:a16="http://schemas.microsoft.com/office/drawing/2014/main" id="{3B52576B-FD00-4B00-A1B2-9874DAB667C6}"/>
              </a:ext>
            </a:extLst>
          </p:cNvPr>
          <p:cNvGrpSpPr/>
          <p:nvPr/>
        </p:nvGrpSpPr>
        <p:grpSpPr>
          <a:xfrm>
            <a:off x="3904472" y="4657775"/>
            <a:ext cx="384175" cy="358775"/>
            <a:chOff x="10067926" y="1362076"/>
            <a:chExt cx="384175" cy="358775"/>
          </a:xfrm>
        </p:grpSpPr>
        <p:sp>
          <p:nvSpPr>
            <p:cNvPr id="81" name="Freeform 118">
              <a:extLst>
                <a:ext uri="{FF2B5EF4-FFF2-40B4-BE49-F238E27FC236}">
                  <a16:creationId xmlns:a16="http://schemas.microsoft.com/office/drawing/2014/main" id="{369826CC-0E83-4284-8C2D-EF6E7F6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2" name="Freeform 119">
              <a:extLst>
                <a:ext uri="{FF2B5EF4-FFF2-40B4-BE49-F238E27FC236}">
                  <a16:creationId xmlns:a16="http://schemas.microsoft.com/office/drawing/2014/main" id="{E1054FF2-7CC2-4391-9C58-14F0E76A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3" name="Freeform 120">
              <a:extLst>
                <a:ext uri="{FF2B5EF4-FFF2-40B4-BE49-F238E27FC236}">
                  <a16:creationId xmlns:a16="http://schemas.microsoft.com/office/drawing/2014/main" id="{729A325A-32C6-4F0A-B037-D9AF18F0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4" name="Freeform 121">
              <a:extLst>
                <a:ext uri="{FF2B5EF4-FFF2-40B4-BE49-F238E27FC236}">
                  <a16:creationId xmlns:a16="http://schemas.microsoft.com/office/drawing/2014/main" id="{E2FDA872-3B45-4BC9-9972-1AFA05C1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id="{967D4518-2D3F-4BFD-9711-CB4B325A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6" name="Freeform 123">
              <a:extLst>
                <a:ext uri="{FF2B5EF4-FFF2-40B4-BE49-F238E27FC236}">
                  <a16:creationId xmlns:a16="http://schemas.microsoft.com/office/drawing/2014/main" id="{A5B892AD-35BE-4708-B26A-0C1911A6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7" name="Freeform 124">
              <a:extLst>
                <a:ext uri="{FF2B5EF4-FFF2-40B4-BE49-F238E27FC236}">
                  <a16:creationId xmlns:a16="http://schemas.microsoft.com/office/drawing/2014/main" id="{0FB9F392-9EC6-46C5-A52E-00432A38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8" name="Freeform 125">
              <a:extLst>
                <a:ext uri="{FF2B5EF4-FFF2-40B4-BE49-F238E27FC236}">
                  <a16:creationId xmlns:a16="http://schemas.microsoft.com/office/drawing/2014/main" id="{ADDFDB01-594B-437D-8E02-ABF2ACD34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9" name="Freeform 126">
              <a:extLst>
                <a:ext uri="{FF2B5EF4-FFF2-40B4-BE49-F238E27FC236}">
                  <a16:creationId xmlns:a16="http://schemas.microsoft.com/office/drawing/2014/main" id="{0DDAAB4F-259A-43BB-8A2F-8C1BA4112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0" name="Freeform 127">
              <a:extLst>
                <a:ext uri="{FF2B5EF4-FFF2-40B4-BE49-F238E27FC236}">
                  <a16:creationId xmlns:a16="http://schemas.microsoft.com/office/drawing/2014/main" id="{19CC21B1-5158-4F1D-9EED-21AD2F6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1" name="Freeform 128">
              <a:extLst>
                <a:ext uri="{FF2B5EF4-FFF2-40B4-BE49-F238E27FC236}">
                  <a16:creationId xmlns:a16="http://schemas.microsoft.com/office/drawing/2014/main" id="{64CFAEAD-D74D-4A9A-AB74-278D76DB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2" name="Freeform 129">
              <a:extLst>
                <a:ext uri="{FF2B5EF4-FFF2-40B4-BE49-F238E27FC236}">
                  <a16:creationId xmlns:a16="http://schemas.microsoft.com/office/drawing/2014/main" id="{391D85F9-F20B-450B-ACC2-6069E01A4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3" name="Freeform 130">
              <a:extLst>
                <a:ext uri="{FF2B5EF4-FFF2-40B4-BE49-F238E27FC236}">
                  <a16:creationId xmlns:a16="http://schemas.microsoft.com/office/drawing/2014/main" id="{F2D07910-B452-4A08-BB68-41AAFCA5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4" name="Freeform 131">
              <a:extLst>
                <a:ext uri="{FF2B5EF4-FFF2-40B4-BE49-F238E27FC236}">
                  <a16:creationId xmlns:a16="http://schemas.microsoft.com/office/drawing/2014/main" id="{6E94E1D7-6D71-4393-9332-FE3923852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5" name="Freeform 132">
              <a:extLst>
                <a:ext uri="{FF2B5EF4-FFF2-40B4-BE49-F238E27FC236}">
                  <a16:creationId xmlns:a16="http://schemas.microsoft.com/office/drawing/2014/main" id="{3A800D53-C2CD-47D4-B3DA-2F2B1E20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6" name="Freeform 133">
              <a:extLst>
                <a:ext uri="{FF2B5EF4-FFF2-40B4-BE49-F238E27FC236}">
                  <a16:creationId xmlns:a16="http://schemas.microsoft.com/office/drawing/2014/main" id="{F8B57006-216D-4023-90E9-84CC19328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7" name="Freeform 134">
              <a:extLst>
                <a:ext uri="{FF2B5EF4-FFF2-40B4-BE49-F238E27FC236}">
                  <a16:creationId xmlns:a16="http://schemas.microsoft.com/office/drawing/2014/main" id="{42A18E4A-B871-470B-A87D-2277CA91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8" name="Freeform 135">
              <a:extLst>
                <a:ext uri="{FF2B5EF4-FFF2-40B4-BE49-F238E27FC236}">
                  <a16:creationId xmlns:a16="http://schemas.microsoft.com/office/drawing/2014/main" id="{049515D6-E3C3-4C0B-BC25-6D4AD632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grpSp>
        <p:nvGrpSpPr>
          <p:cNvPr id="99" name="Group 79">
            <a:extLst>
              <a:ext uri="{FF2B5EF4-FFF2-40B4-BE49-F238E27FC236}">
                <a16:creationId xmlns:a16="http://schemas.microsoft.com/office/drawing/2014/main" id="{6AB7810D-F933-4EBF-80A4-FD3721FE02BD}"/>
              </a:ext>
            </a:extLst>
          </p:cNvPr>
          <p:cNvGrpSpPr/>
          <p:nvPr/>
        </p:nvGrpSpPr>
        <p:grpSpPr>
          <a:xfrm>
            <a:off x="3940189" y="5840246"/>
            <a:ext cx="282575" cy="388938"/>
            <a:chOff x="9359901" y="2100263"/>
            <a:chExt cx="282575" cy="388938"/>
          </a:xfrm>
        </p:grpSpPr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A06FFA30-78D4-4473-B8AC-56835309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1" name="Freeform 164">
              <a:extLst>
                <a:ext uri="{FF2B5EF4-FFF2-40B4-BE49-F238E27FC236}">
                  <a16:creationId xmlns:a16="http://schemas.microsoft.com/office/drawing/2014/main" id="{A8F3E3B4-E838-4D5B-B546-6BC38BEA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2" name="Freeform 165">
              <a:extLst>
                <a:ext uri="{FF2B5EF4-FFF2-40B4-BE49-F238E27FC236}">
                  <a16:creationId xmlns:a16="http://schemas.microsoft.com/office/drawing/2014/main" id="{8C1BE2B0-F868-4358-AAD5-046A49EC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3" name="Freeform 166">
              <a:extLst>
                <a:ext uri="{FF2B5EF4-FFF2-40B4-BE49-F238E27FC236}">
                  <a16:creationId xmlns:a16="http://schemas.microsoft.com/office/drawing/2014/main" id="{0193314D-B004-40B7-B9D3-3AE27570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4" name="Freeform 167">
              <a:extLst>
                <a:ext uri="{FF2B5EF4-FFF2-40B4-BE49-F238E27FC236}">
                  <a16:creationId xmlns:a16="http://schemas.microsoft.com/office/drawing/2014/main" id="{E12B0B24-E6D3-41BA-B580-1C4B4A63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5" name="Line 168">
              <a:extLst>
                <a:ext uri="{FF2B5EF4-FFF2-40B4-BE49-F238E27FC236}">
                  <a16:creationId xmlns:a16="http://schemas.microsoft.com/office/drawing/2014/main" id="{D15A31F7-6666-48B9-8AE5-24A87CC2A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6" name="Line 169">
              <a:extLst>
                <a:ext uri="{FF2B5EF4-FFF2-40B4-BE49-F238E27FC236}">
                  <a16:creationId xmlns:a16="http://schemas.microsoft.com/office/drawing/2014/main" id="{A39C705F-06E3-43E0-B5FC-95E3ADDC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7" name="Line 170">
              <a:extLst>
                <a:ext uri="{FF2B5EF4-FFF2-40B4-BE49-F238E27FC236}">
                  <a16:creationId xmlns:a16="http://schemas.microsoft.com/office/drawing/2014/main" id="{F83AE0CE-54AC-4F6A-8E61-58E2DEAD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8" name="Line 171">
              <a:extLst>
                <a:ext uri="{FF2B5EF4-FFF2-40B4-BE49-F238E27FC236}">
                  <a16:creationId xmlns:a16="http://schemas.microsoft.com/office/drawing/2014/main" id="{697F5CB3-B20D-4690-BEB0-89FBEE242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9" name="Line 172">
              <a:extLst>
                <a:ext uri="{FF2B5EF4-FFF2-40B4-BE49-F238E27FC236}">
                  <a16:creationId xmlns:a16="http://schemas.microsoft.com/office/drawing/2014/main" id="{55600A9C-CC7C-40DE-AEE6-BE427447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pic>
        <p:nvPicPr>
          <p:cNvPr id="111" name="Bildplatzhalt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r="9906"/>
          <a:stretch>
            <a:fillRect/>
          </a:stretch>
        </p:blipFill>
        <p:spPr>
          <a:xfrm>
            <a:off x="0" y="505091"/>
            <a:ext cx="2961750" cy="6352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401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12192000" cy="4144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AutoShape 1"/>
          <p:cNvSpPr>
            <a:spLocks/>
          </p:cNvSpPr>
          <p:nvPr/>
        </p:nvSpPr>
        <p:spPr bwMode="auto">
          <a:xfrm>
            <a:off x="5066799" y="2148825"/>
            <a:ext cx="1818032" cy="201100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12" y="5874"/>
                </a:moveTo>
                <a:cubicBezTo>
                  <a:pt x="1324" y="4683"/>
                  <a:pt x="2041" y="3651"/>
                  <a:pt x="2963" y="2778"/>
                </a:cubicBezTo>
                <a:cubicBezTo>
                  <a:pt x="3885" y="1905"/>
                  <a:pt x="4997" y="1224"/>
                  <a:pt x="6300" y="734"/>
                </a:cubicBezTo>
                <a:cubicBezTo>
                  <a:pt x="7602" y="245"/>
                  <a:pt x="9058" y="0"/>
                  <a:pt x="10668" y="0"/>
                </a:cubicBezTo>
                <a:cubicBezTo>
                  <a:pt x="12746" y="0"/>
                  <a:pt x="14480" y="258"/>
                  <a:pt x="15871" y="774"/>
                </a:cubicBezTo>
                <a:cubicBezTo>
                  <a:pt x="17261" y="1290"/>
                  <a:pt x="18380" y="1932"/>
                  <a:pt x="19229" y="2699"/>
                </a:cubicBezTo>
                <a:cubicBezTo>
                  <a:pt x="20078" y="3467"/>
                  <a:pt x="20685" y="4293"/>
                  <a:pt x="21051" y="5180"/>
                </a:cubicBezTo>
                <a:cubicBezTo>
                  <a:pt x="21417" y="6066"/>
                  <a:pt x="21600" y="6893"/>
                  <a:pt x="21600" y="7660"/>
                </a:cubicBezTo>
                <a:cubicBezTo>
                  <a:pt x="21600" y="8930"/>
                  <a:pt x="21417" y="9976"/>
                  <a:pt x="21051" y="10796"/>
                </a:cubicBezTo>
                <a:cubicBezTo>
                  <a:pt x="20685" y="11616"/>
                  <a:pt x="20232" y="12317"/>
                  <a:pt x="19690" y="12899"/>
                </a:cubicBezTo>
                <a:cubicBezTo>
                  <a:pt x="19148" y="13481"/>
                  <a:pt x="18549" y="13978"/>
                  <a:pt x="17890" y="14387"/>
                </a:cubicBezTo>
                <a:cubicBezTo>
                  <a:pt x="17232" y="14798"/>
                  <a:pt x="16610" y="15208"/>
                  <a:pt x="16024" y="15618"/>
                </a:cubicBezTo>
                <a:cubicBezTo>
                  <a:pt x="15439" y="16028"/>
                  <a:pt x="14919" y="16498"/>
                  <a:pt x="14466" y="17027"/>
                </a:cubicBezTo>
                <a:cubicBezTo>
                  <a:pt x="14012" y="17557"/>
                  <a:pt x="13726" y="18217"/>
                  <a:pt x="13610" y="19011"/>
                </a:cubicBezTo>
                <a:lnTo>
                  <a:pt x="13610" y="21600"/>
                </a:lnTo>
                <a:lnTo>
                  <a:pt x="7683" y="21600"/>
                </a:lnTo>
                <a:lnTo>
                  <a:pt x="7683" y="18734"/>
                </a:lnTo>
                <a:cubicBezTo>
                  <a:pt x="7771" y="17596"/>
                  <a:pt x="8012" y="16644"/>
                  <a:pt x="8407" y="15876"/>
                </a:cubicBezTo>
                <a:cubicBezTo>
                  <a:pt x="8803" y="15109"/>
                  <a:pt x="9263" y="14454"/>
                  <a:pt x="9790" y="13911"/>
                </a:cubicBezTo>
                <a:cubicBezTo>
                  <a:pt x="10317" y="13369"/>
                  <a:pt x="10873" y="12899"/>
                  <a:pt x="11459" y="12502"/>
                </a:cubicBezTo>
                <a:cubicBezTo>
                  <a:pt x="12044" y="12105"/>
                  <a:pt x="12585" y="11708"/>
                  <a:pt x="13083" y="11312"/>
                </a:cubicBezTo>
                <a:cubicBezTo>
                  <a:pt x="13580" y="10915"/>
                  <a:pt x="13983" y="10478"/>
                  <a:pt x="14290" y="10002"/>
                </a:cubicBezTo>
                <a:cubicBezTo>
                  <a:pt x="14598" y="9526"/>
                  <a:pt x="14736" y="8930"/>
                  <a:pt x="14707" y="8216"/>
                </a:cubicBezTo>
                <a:cubicBezTo>
                  <a:pt x="14707" y="6999"/>
                  <a:pt x="14378" y="6099"/>
                  <a:pt x="13720" y="5517"/>
                </a:cubicBezTo>
                <a:cubicBezTo>
                  <a:pt x="13061" y="4935"/>
                  <a:pt x="12146" y="4644"/>
                  <a:pt x="10976" y="4644"/>
                </a:cubicBezTo>
                <a:cubicBezTo>
                  <a:pt x="10185" y="4644"/>
                  <a:pt x="9505" y="4783"/>
                  <a:pt x="8934" y="5060"/>
                </a:cubicBezTo>
                <a:cubicBezTo>
                  <a:pt x="8363" y="5338"/>
                  <a:pt x="7895" y="5709"/>
                  <a:pt x="7529" y="6172"/>
                </a:cubicBezTo>
                <a:cubicBezTo>
                  <a:pt x="7163" y="6635"/>
                  <a:pt x="6893" y="7178"/>
                  <a:pt x="6717" y="7799"/>
                </a:cubicBezTo>
                <a:cubicBezTo>
                  <a:pt x="6541" y="8421"/>
                  <a:pt x="6454" y="9089"/>
                  <a:pt x="6454" y="9803"/>
                </a:cubicBezTo>
                <a:lnTo>
                  <a:pt x="0" y="9803"/>
                </a:lnTo>
                <a:cubicBezTo>
                  <a:pt x="29" y="8375"/>
                  <a:pt x="300" y="7065"/>
                  <a:pt x="812" y="5874"/>
                </a:cubicBezTo>
                <a:close/>
                <a:moveTo>
                  <a:pt x="812" y="5874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2" name="AutoShape 2"/>
          <p:cNvSpPr>
            <a:spLocks/>
          </p:cNvSpPr>
          <p:nvPr/>
        </p:nvSpPr>
        <p:spPr bwMode="auto">
          <a:xfrm>
            <a:off x="5712107" y="4325499"/>
            <a:ext cx="498563" cy="45264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  <a:moveTo>
                  <a:pt x="21600" y="0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 rot="20290269">
            <a:off x="3743470" y="-554376"/>
            <a:ext cx="4672675" cy="5112378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accent4">
              <a:lumMod val="50000"/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1529" y="2827200"/>
            <a:ext cx="3071191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ANY</a:t>
            </a:r>
          </a:p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QUESTION?</a:t>
            </a: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 rot="9480784">
            <a:off x="8300952" y="-274547"/>
            <a:ext cx="2326644" cy="2545586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08773" y="765207"/>
            <a:ext cx="7711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What</a:t>
            </a:r>
            <a:r>
              <a:rPr lang="de-DE" sz="2800" b="1" dirty="0"/>
              <a:t> </a:t>
            </a:r>
            <a:r>
              <a:rPr lang="de-DE" sz="2800" b="1" dirty="0" err="1"/>
              <a:t>is</a:t>
            </a:r>
            <a:r>
              <a:rPr lang="de-DE" sz="2800" b="1" dirty="0"/>
              <a:t> </a:t>
            </a:r>
            <a:r>
              <a:rPr lang="de-DE" sz="2800" b="1" dirty="0" err="1"/>
              <a:t>special</a:t>
            </a:r>
            <a:r>
              <a:rPr lang="de-DE" sz="2800" b="1" dirty="0"/>
              <a:t> </a:t>
            </a:r>
            <a:r>
              <a:rPr lang="de-DE" sz="2800" b="1" dirty="0" err="1"/>
              <a:t>about</a:t>
            </a:r>
            <a:r>
              <a:rPr lang="de-DE" sz="2800" b="1" dirty="0"/>
              <a:t> Stellar?</a:t>
            </a:r>
            <a:r>
              <a:rPr lang="de-DE" b="1" dirty="0"/>
              <a:t> </a:t>
            </a:r>
          </a:p>
          <a:p>
            <a:endParaRPr lang="en-US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0172" y="1772186"/>
            <a:ext cx="160320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Crypto </a:t>
            </a:r>
          </a:p>
          <a:p>
            <a:pPr algn="ctr"/>
            <a:r>
              <a:rPr lang="en-US" sz="1600" b="1" dirty="0"/>
              <a:t>Features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863230" y="1701095"/>
            <a:ext cx="8414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Stellar is one of the fastest and scalable coins on the market. Transactions are done within </a:t>
            </a:r>
            <a:r>
              <a:rPr lang="en-US" sz="1400" b="1" dirty="0">
                <a:solidFill>
                  <a:srgbClr val="00B0F0"/>
                </a:solidFill>
              </a:rPr>
              <a:t>2-5 sec</a:t>
            </a:r>
            <a:r>
              <a:rPr lang="en-US" sz="1400" dirty="0"/>
              <a:t>. and the network scales up to </a:t>
            </a:r>
            <a:r>
              <a:rPr lang="en-US" sz="1400" b="1" dirty="0">
                <a:solidFill>
                  <a:srgbClr val="00B0F0"/>
                </a:solidFill>
              </a:rPr>
              <a:t>1000 transactions </a:t>
            </a:r>
            <a:r>
              <a:rPr lang="en-US" sz="1400" dirty="0"/>
              <a:t>per second. Stellar also has </a:t>
            </a:r>
            <a:r>
              <a:rPr lang="en-US" sz="1400" b="1" dirty="0">
                <a:solidFill>
                  <a:srgbClr val="00B0F0"/>
                </a:solidFill>
              </a:rPr>
              <a:t>very low transaction fees </a:t>
            </a:r>
            <a:r>
              <a:rPr lang="en-US" sz="1400" dirty="0"/>
              <a:t>which doesn’t depend on traffic like Bitcoin or </a:t>
            </a:r>
            <a:r>
              <a:rPr lang="en-US" sz="1400" dirty="0" err="1"/>
              <a:t>Ethereum</a:t>
            </a:r>
            <a:r>
              <a:rPr lang="en-US" sz="1400" dirty="0"/>
              <a:t>.  </a:t>
            </a:r>
            <a:endParaRPr lang="de-DE" sz="1400" dirty="0"/>
          </a:p>
        </p:txBody>
      </p:sp>
      <p:sp>
        <p:nvSpPr>
          <p:cNvPr id="5" name="Textfeld 4"/>
          <p:cNvSpPr txBox="1"/>
          <p:nvPr/>
        </p:nvSpPr>
        <p:spPr>
          <a:xfrm>
            <a:off x="710172" y="2731664"/>
            <a:ext cx="160320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Tokens and Anchors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863229" y="2611480"/>
            <a:ext cx="8414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Stellar has an integrated asset platform which supports the creation of new tokens. New tokens can be traded immediately on the distributed </a:t>
            </a:r>
            <a:r>
              <a:rPr lang="en-US" sz="1400" b="1" dirty="0">
                <a:solidFill>
                  <a:srgbClr val="00B0F0"/>
                </a:solidFill>
              </a:rPr>
              <a:t>Stellar exchanges </a:t>
            </a:r>
            <a:r>
              <a:rPr lang="en-US" sz="1400" dirty="0"/>
              <a:t>like </a:t>
            </a:r>
            <a:r>
              <a:rPr lang="en-US" sz="1400" dirty="0" err="1"/>
              <a:t>StellarX</a:t>
            </a:r>
            <a:r>
              <a:rPr lang="en-US" sz="1400" dirty="0"/>
              <a:t>. Stellar also supports the creation of so called anchors. Anchors are entities in the Stellar network which can hold a deposit and issue credits as and when required. </a:t>
            </a:r>
            <a:endParaRPr lang="de-DE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710172" y="3762233"/>
            <a:ext cx="160320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Smart </a:t>
            </a:r>
          </a:p>
          <a:p>
            <a:pPr algn="ctr"/>
            <a:r>
              <a:rPr lang="en-US" sz="1600" b="1" dirty="0"/>
              <a:t>Contracts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863229" y="3691142"/>
            <a:ext cx="8414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Stellar provides “Smart Contract” functionalities, like </a:t>
            </a:r>
            <a:r>
              <a:rPr lang="en-US" sz="1400" b="1" dirty="0">
                <a:solidFill>
                  <a:srgbClr val="00B0F0"/>
                </a:solidFill>
              </a:rPr>
              <a:t>time-bound payments, multi signature accounts and weighted signatures</a:t>
            </a:r>
            <a:r>
              <a:rPr lang="en-US" sz="1400" dirty="0"/>
              <a:t>. This enables a set of Smart Contracts which are sufficient for most token requirements. Also Smart Contracts do not require additional costs to be executed (unlike </a:t>
            </a:r>
            <a:r>
              <a:rPr lang="en-US" sz="1400" dirty="0" err="1"/>
              <a:t>Ethereum</a:t>
            </a:r>
            <a:r>
              <a:rPr lang="en-US" sz="1400" dirty="0"/>
              <a:t>).  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710171" y="4792802"/>
            <a:ext cx="160320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 Economy Partner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863229" y="4770804"/>
            <a:ext cx="8414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Stellar has a long list of successful partners: </a:t>
            </a:r>
            <a:r>
              <a:rPr lang="en-US" sz="1400" b="1" dirty="0">
                <a:solidFill>
                  <a:srgbClr val="00B0F0"/>
                </a:solidFill>
              </a:rPr>
              <a:t>IBM</a:t>
            </a:r>
            <a:r>
              <a:rPr lang="en-US" sz="1400" dirty="0"/>
              <a:t>, Deloitte, Stripe, and many more. See stellar.org/about/directory and also for IBM ibm.com/blogs/</a:t>
            </a:r>
            <a:r>
              <a:rPr lang="en-US" sz="1400" dirty="0" err="1"/>
              <a:t>blockchain</a:t>
            </a:r>
            <a:r>
              <a:rPr lang="en-US" sz="1400" dirty="0"/>
              <a:t>/2018/07/stable-coins-enabling-payments-on-blockchain-through-alternative-digital-currencies/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2863230" y="5626821"/>
            <a:ext cx="8514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details</a:t>
            </a:r>
            <a:r>
              <a:rPr lang="de-DE" sz="1400" dirty="0"/>
              <a:t> </a:t>
            </a:r>
            <a:r>
              <a:rPr lang="de-DE" sz="1400" dirty="0" err="1"/>
              <a:t>see</a:t>
            </a:r>
            <a:r>
              <a:rPr lang="de-DE" sz="1400" dirty="0"/>
              <a:t> also: </a:t>
            </a:r>
            <a:r>
              <a:rPr lang="de-DE" sz="1400" dirty="0" err="1"/>
              <a:t>blockgeeks.com</a:t>
            </a:r>
            <a:r>
              <a:rPr lang="de-DE" sz="1400" dirty="0"/>
              <a:t>/</a:t>
            </a:r>
            <a:r>
              <a:rPr lang="de-DE" sz="1400" dirty="0" err="1"/>
              <a:t>guides</a:t>
            </a:r>
            <a:r>
              <a:rPr lang="de-DE" sz="1400" dirty="0"/>
              <a:t>/</a:t>
            </a:r>
            <a:r>
              <a:rPr lang="de-DE" sz="1400" dirty="0" err="1"/>
              <a:t>what</a:t>
            </a:r>
            <a:r>
              <a:rPr lang="de-DE" sz="1400" dirty="0"/>
              <a:t>-</a:t>
            </a:r>
            <a:r>
              <a:rPr lang="de-DE" sz="1400" dirty="0" err="1"/>
              <a:t>is</a:t>
            </a:r>
            <a:r>
              <a:rPr lang="de-DE" sz="1400" dirty="0"/>
              <a:t>-stellar-</a:t>
            </a:r>
            <a:r>
              <a:rPr lang="de-DE" sz="1400" dirty="0" err="1"/>
              <a:t>blockchain</a:t>
            </a:r>
            <a:r>
              <a:rPr lang="de-DE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3411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9" y="1493383"/>
            <a:ext cx="10077450" cy="421957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08773" y="765207"/>
            <a:ext cx="7711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mtClean="0"/>
              <a:t>Stellar Infrastructure</a:t>
            </a:r>
            <a:endParaRPr lang="de-DE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4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8441" y="2468773"/>
            <a:ext cx="607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78441" y="1006719"/>
            <a:ext cx="579137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/>
              <a:t>First Layer Use Cases</a:t>
            </a:r>
          </a:p>
          <a:p>
            <a:r>
              <a:rPr lang="en-US" sz="1600"/>
              <a:t>Based on the existing Stellar Functions</a:t>
            </a:r>
            <a:endParaRPr lang="en-US" sz="1100"/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600"/>
              <a:t>Finacial </a:t>
            </a:r>
            <a:r>
              <a:rPr lang="en-US" sz="1600" smtClean="0"/>
              <a:t>services</a:t>
            </a:r>
            <a:endParaRPr lang="en-US" sz="1600"/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600"/>
              <a:t>Create Assets / Tokens</a:t>
            </a:r>
          </a:p>
          <a:p>
            <a:pPr>
              <a:spcBef>
                <a:spcPts val="600"/>
              </a:spcBef>
            </a:pPr>
            <a:endParaRPr lang="en-US" sz="1600"/>
          </a:p>
          <a:p>
            <a:pPr>
              <a:spcBef>
                <a:spcPts val="600"/>
              </a:spcBef>
            </a:pPr>
            <a:r>
              <a:rPr lang="en-US" sz="2400" b="1"/>
              <a:t>Second Layer Use Cases -&gt; Smart Contracts</a:t>
            </a:r>
          </a:p>
          <a:p>
            <a:pPr>
              <a:spcBef>
                <a:spcPts val="600"/>
              </a:spcBef>
            </a:pPr>
            <a:r>
              <a:rPr lang="en-US" sz="1600"/>
              <a:t>Combinations of basic Stellar Functions or adding functionality with “Smart Contracts”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600"/>
              <a:t>Special payment functions with additional features like timed or reccurring payments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600"/>
              <a:t>Building Smart Contracts by combining Stellar functions like voucher management </a:t>
            </a:r>
            <a:endParaRPr lang="en-US" sz="1600" smtClean="0"/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600" smtClean="0"/>
              <a:t>Blockchain/Ledger </a:t>
            </a:r>
            <a:r>
              <a:rPr lang="en-US" sz="1600"/>
              <a:t>functions to enable “Proof of Existence”</a:t>
            </a:r>
          </a:p>
          <a:p>
            <a:pPr>
              <a:spcBef>
                <a:spcPts val="600"/>
              </a:spcBef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022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802" y="2058351"/>
            <a:ext cx="2671898" cy="176435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68778" y="1481800"/>
            <a:ext cx="300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stellar.org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608773" y="765207"/>
            <a:ext cx="7711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mtClean="0"/>
              <a:t>Information and Sources</a:t>
            </a:r>
            <a:endParaRPr lang="de-DE" b="1" dirty="0"/>
          </a:p>
          <a:p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861608" y="1565426"/>
            <a:ext cx="300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stellar.expert</a:t>
            </a: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3" y="1934758"/>
            <a:ext cx="4238625" cy="402907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861608" y="4215884"/>
            <a:ext cx="510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/>
              <a:t>https://www.youtube.com/watch?v=ixerXWJrDr0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802" y="4754158"/>
            <a:ext cx="2478093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47812" y="2277185"/>
            <a:ext cx="607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547812" y="815131"/>
            <a:ext cx="652354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Companies using Stellar / </a:t>
            </a:r>
            <a:r>
              <a:rPr lang="en-US" sz="2800" b="1" dirty="0" err="1"/>
              <a:t>Usecases</a:t>
            </a:r>
            <a:endParaRPr lang="en-US" sz="2800" b="1" dirty="0"/>
          </a:p>
          <a:p>
            <a:pPr>
              <a:spcBef>
                <a:spcPts val="600"/>
              </a:spcBef>
            </a:pPr>
            <a:endParaRPr lang="en-US" sz="1000" smtClean="0"/>
          </a:p>
          <a:p>
            <a:pPr>
              <a:spcBef>
                <a:spcPts val="600"/>
              </a:spcBef>
            </a:pPr>
            <a:endParaRPr lang="en-US" sz="10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/>
              <a:t>IBM</a:t>
            </a:r>
            <a:br>
              <a:rPr lang="en-US" sz="1400" b="1" dirty="0"/>
            </a:br>
            <a:r>
              <a:rPr lang="en-US" sz="1200" dirty="0"/>
              <a:t>Stellar is chosen by IBM as the public blockchain network.</a:t>
            </a:r>
            <a:br>
              <a:rPr lang="en-US" sz="1200" dirty="0"/>
            </a:br>
            <a:r>
              <a:rPr lang="en-US" sz="1200" dirty="0"/>
              <a:t>See details here: lumenauts.com/blog/how-the-partnership-between-</a:t>
            </a:r>
            <a:r>
              <a:rPr lang="en-US" sz="1200" dirty="0" err="1"/>
              <a:t>ibm</a:t>
            </a:r>
            <a:r>
              <a:rPr lang="en-US" sz="1200" dirty="0"/>
              <a:t>-and-stellar-works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/>
              <a:t>coins.ph -&gt; cross border payments 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200" dirty="0"/>
              <a:t>Pay bills, buy load, buy digital currencies, and send money – even without a bank account! Access to more than </a:t>
            </a:r>
            <a:r>
              <a:rPr lang="de-DE" sz="1200" dirty="0"/>
              <a:t>100,000 </a:t>
            </a:r>
            <a:r>
              <a:rPr lang="de-DE" sz="1200" dirty="0" err="1"/>
              <a:t>merchants</a:t>
            </a:r>
            <a:r>
              <a:rPr lang="de-DE" sz="1200" dirty="0"/>
              <a:t>!</a:t>
            </a:r>
            <a:endParaRPr lang="en-US" sz="12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/>
              <a:t>tempo.eu.com  -&gt; cross border payments</a:t>
            </a:r>
            <a:br>
              <a:rPr lang="en-US" sz="1400" b="1" dirty="0"/>
            </a:br>
            <a:r>
              <a:rPr lang="en-US" sz="1200" dirty="0"/>
              <a:t>Money transfer in 55 countries.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/>
              <a:t>bitbond.com -&gt; funding of SMEs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Business financing. Bridge liquidity gaps and try new product lines with instant financing from </a:t>
            </a:r>
            <a:r>
              <a:rPr lang="en-US" sz="1200" dirty="0" err="1"/>
              <a:t>Bitbond</a:t>
            </a:r>
            <a:r>
              <a:rPr lang="en-US" sz="1200" dirty="0"/>
              <a:t>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1400" b="1" dirty="0"/>
              <a:t>satoshipay.io -&gt; micropayments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Global, fast and easy micropayment solutions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sz="12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1400" dirty="0"/>
              <a:t>See also: stellar.org/about/directory for more companies!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53" y="4801463"/>
            <a:ext cx="1134459" cy="596773"/>
          </a:xfrm>
          <a:prstGeom prst="rect">
            <a:avLst/>
          </a:prstGeom>
        </p:spPr>
      </p:pic>
      <p:pic>
        <p:nvPicPr>
          <p:cNvPr id="5" name="Picture 2" descr="tem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55" y="3108414"/>
            <a:ext cx="1134459" cy="62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455" y="4043715"/>
            <a:ext cx="1134459" cy="45018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453" y="2338794"/>
            <a:ext cx="1134459" cy="46615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453" y="1526743"/>
            <a:ext cx="1190105" cy="6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3938" y="2416521"/>
            <a:ext cx="607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78" y="1288563"/>
            <a:ext cx="3827596" cy="187173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73938" y="954467"/>
            <a:ext cx="573977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Blue Orion </a:t>
            </a:r>
            <a:r>
              <a:rPr lang="en-US" sz="2800" b="1" dirty="0"/>
              <a:t>Services </a:t>
            </a:r>
          </a:p>
          <a:p>
            <a:endParaRPr lang="en-US" sz="800" smtClean="0"/>
          </a:p>
          <a:p>
            <a:endParaRPr lang="en-US" sz="800"/>
          </a:p>
          <a:p>
            <a:endParaRPr lang="en-US" sz="800" smtClean="0"/>
          </a:p>
          <a:p>
            <a:endParaRPr lang="en-US" sz="800" dirty="0"/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/>
              <a:t>Wallet </a:t>
            </a:r>
            <a:r>
              <a:rPr lang="en-US" sz="1400" b="1"/>
              <a:t>https</a:t>
            </a:r>
            <a:r>
              <a:rPr lang="en-US" sz="1400" b="1"/>
              <a:t>://</a:t>
            </a:r>
            <a:r>
              <a:rPr lang="en-US" sz="1400" b="1" smtClean="0"/>
              <a:t>blueorion.cc/signin</a:t>
            </a:r>
            <a:endParaRPr lang="en-US" sz="14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smtClean="0"/>
              <a:t>Timed </a:t>
            </a:r>
            <a:r>
              <a:rPr lang="en-US" sz="2000" b="1" dirty="0"/>
              <a:t>and </a:t>
            </a:r>
            <a:r>
              <a:rPr lang="en-US" sz="2000" b="1" dirty="0" err="1"/>
              <a:t>Recuring</a:t>
            </a:r>
            <a:r>
              <a:rPr lang="en-US" sz="2000" b="1" dirty="0"/>
              <a:t> Payments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 err="1"/>
              <a:t>MultiSend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Automated payout to multiple accounts.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/>
              <a:t>Voucher Management </a:t>
            </a:r>
            <a:br>
              <a:rPr lang="en-US" sz="2000" b="1" dirty="0"/>
            </a:br>
            <a:r>
              <a:rPr lang="en-US" sz="2000" dirty="0"/>
              <a:t>Vouchers can be created on demand by SMART and redeemed by the user online.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dirty="0" err="1"/>
              <a:t>MyKeys</a:t>
            </a:r>
            <a:r>
              <a:rPr lang="en-US" sz="2000" dirty="0"/>
              <a:t>: An one page view with accounts of </a:t>
            </a:r>
            <a:r>
              <a:rPr lang="en-US" sz="2000"/>
              <a:t>your </a:t>
            </a:r>
            <a:r>
              <a:rPr lang="en-US" sz="2000" smtClean="0"/>
              <a:t>interest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en-US" sz="2000" b="1" smtClean="0"/>
              <a:t>Subscription Service</a:t>
            </a:r>
            <a:r>
              <a:rPr lang="en-US" sz="1200" b="1" dirty="0"/>
              <a:t/>
            </a:r>
            <a:br>
              <a:rPr lang="en-US" sz="1200" b="1" dirty="0"/>
            </a:br>
            <a:endParaRPr lang="en-US" sz="1200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78" y="3993648"/>
            <a:ext cx="3919538" cy="15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08773" y="765207"/>
            <a:ext cx="7711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mtClean="0"/>
              <a:t>Projects to be discussed</a:t>
            </a:r>
            <a:endParaRPr lang="de-DE" b="1" dirty="0"/>
          </a:p>
          <a:p>
            <a:endParaRPr lang="en-US" b="1" dirty="0"/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608773" y="1733224"/>
            <a:ext cx="10478327" cy="314357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smtClean="0">
                <a:latin typeface="Arial" panose="020B0604020202020204" pitchFamily="34" charset="0"/>
                <a:cs typeface="Arial" panose="020B0604020202020204" pitchFamily="34" charset="0"/>
              </a:rPr>
              <a:t>RegioCoin, </a:t>
            </a: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de-DE" b="1" smtClean="0">
                <a:latin typeface="Arial" panose="020B0604020202020204" pitchFamily="34" charset="0"/>
                <a:cs typeface="Arial" panose="020B0604020202020204" pitchFamily="34" charset="0"/>
              </a:rPr>
              <a:t>Zerjav</a:t>
            </a: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Das Komplementärwährungs-Betriebssystem zur Aktivierung regionaler Wertschöpfung und Kreisläufe</a:t>
            </a:r>
          </a:p>
          <a:p>
            <a:pPr marL="0" indent="0">
              <a:buNone/>
            </a:pPr>
            <a:endParaRPr lang="de-DE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08773" y="765207"/>
            <a:ext cx="77117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smtClean="0"/>
              <a:t>Next Steps</a:t>
            </a:r>
            <a:endParaRPr lang="de-DE" b="1" dirty="0"/>
          </a:p>
          <a:p>
            <a:endParaRPr lang="en-US" b="1" dirty="0"/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608773" y="1733224"/>
            <a:ext cx="10478327" cy="314357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de-DE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Meem PowerPoint Template">
  <a:themeElements>
    <a:clrScheme name="Theme 20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lo-2-demo" id="{15F09B42-C628-4C1F-9366-483CAA0D75CD}" vid="{50CF535C-9846-407E-9B57-696371F1B6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65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FontAwesome</vt:lpstr>
      <vt:lpstr>Montserrat</vt:lpstr>
      <vt:lpstr>Montserrat Light</vt:lpstr>
      <vt:lpstr>Product Sans</vt:lpstr>
      <vt:lpstr>1_Meem PowerPoint Template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SlideCompass</dc:creator>
  <cp:lastModifiedBy>Tim</cp:lastModifiedBy>
  <cp:revision>302</cp:revision>
  <dcterms:created xsi:type="dcterms:W3CDTF">2017-03-06T06:42:39Z</dcterms:created>
  <dcterms:modified xsi:type="dcterms:W3CDTF">2020-01-08T14:39:30Z</dcterms:modified>
</cp:coreProperties>
</file>