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notesMasterIdLst>
    <p:notesMasterId r:id="rId35"/>
  </p:notesMasterIdLst>
  <p:handoutMasterIdLst>
    <p:handoutMasterId r:id="rId36"/>
  </p:handoutMasterIdLst>
  <p:sldIdLst>
    <p:sldId id="287" r:id="rId2"/>
    <p:sldId id="367" r:id="rId3"/>
    <p:sldId id="381" r:id="rId4"/>
    <p:sldId id="349" r:id="rId5"/>
    <p:sldId id="366" r:id="rId6"/>
    <p:sldId id="369" r:id="rId7"/>
    <p:sldId id="375" r:id="rId8"/>
    <p:sldId id="370" r:id="rId9"/>
    <p:sldId id="382" r:id="rId10"/>
    <p:sldId id="383" r:id="rId11"/>
    <p:sldId id="371" r:id="rId12"/>
    <p:sldId id="372" r:id="rId13"/>
    <p:sldId id="384" r:id="rId14"/>
    <p:sldId id="385" r:id="rId15"/>
    <p:sldId id="379" r:id="rId16"/>
    <p:sldId id="380" r:id="rId17"/>
    <p:sldId id="373" r:id="rId18"/>
    <p:sldId id="386" r:id="rId19"/>
    <p:sldId id="353" r:id="rId20"/>
    <p:sldId id="374" r:id="rId21"/>
    <p:sldId id="376" r:id="rId22"/>
    <p:sldId id="377" r:id="rId23"/>
    <p:sldId id="358" r:id="rId24"/>
    <p:sldId id="362" r:id="rId25"/>
    <p:sldId id="378" r:id="rId26"/>
    <p:sldId id="300" r:id="rId27"/>
    <p:sldId id="346" r:id="rId28"/>
    <p:sldId id="302" r:id="rId29"/>
    <p:sldId id="304" r:id="rId30"/>
    <p:sldId id="303" r:id="rId31"/>
    <p:sldId id="318" r:id="rId32"/>
    <p:sldId id="328" r:id="rId33"/>
    <p:sldId id="329"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128" d="100"/>
          <a:sy n="128" d="100"/>
        </p:scale>
        <p:origin x="472" y="176"/>
      </p:cViewPr>
      <p:guideLst/>
    </p:cSldViewPr>
  </p:slideViewPr>
  <p:notesTextViewPr>
    <p:cViewPr>
      <p:scale>
        <a:sx n="1" d="1"/>
        <a:sy n="1" d="1"/>
      </p:scale>
      <p:origin x="0" y="0"/>
    </p:cViewPr>
  </p:notesTextViewPr>
  <p:notesViewPr>
    <p:cSldViewPr snapToGrid="0">
      <p:cViewPr varScale="1">
        <p:scale>
          <a:sx n="88" d="100"/>
          <a:sy n="88" d="100"/>
        </p:scale>
        <p:origin x="296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90B7A1-A1D4-4857-821E-5AA2E5E33046}" type="datetimeFigureOut">
              <a:rPr lang="de-DE" smtClean="0"/>
              <a:t>14.04.19</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DC608-BDC7-40A2-84FB-FF2A19AD1150}" type="slidenum">
              <a:rPr lang="de-DE" smtClean="0"/>
              <a:t>‹#›</a:t>
            </a:fld>
            <a:endParaRPr lang="de-DE"/>
          </a:p>
        </p:txBody>
      </p:sp>
    </p:spTree>
    <p:extLst>
      <p:ext uri="{BB962C8B-B14F-4D97-AF65-F5344CB8AC3E}">
        <p14:creationId xmlns:p14="http://schemas.microsoft.com/office/powerpoint/2010/main" val="3672039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053BA-F7D9-481A-9841-1F8CAEB880F0}" type="datetimeFigureOut">
              <a:rPr lang="de-DE" smtClean="0"/>
              <a:t>14.04.19</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5326E-0839-49E5-8582-88DDAE87A06C}" type="slidenum">
              <a:rPr lang="de-DE" smtClean="0"/>
              <a:t>‹#›</a:t>
            </a:fld>
            <a:endParaRPr lang="de-DE"/>
          </a:p>
        </p:txBody>
      </p:sp>
    </p:spTree>
    <p:extLst>
      <p:ext uri="{BB962C8B-B14F-4D97-AF65-F5344CB8AC3E}">
        <p14:creationId xmlns:p14="http://schemas.microsoft.com/office/powerpoint/2010/main" val="72314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8" name="Rectangle 7"/>
          <p:cNvSpPr/>
          <p:nvPr/>
        </p:nvSpPr>
        <p:spPr>
          <a:xfrm>
            <a:off x="12" y="6334316"/>
            <a:ext cx="9141619" cy="640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678442" y="673654"/>
            <a:ext cx="7864196" cy="488347"/>
          </a:xfrm>
        </p:spPr>
        <p:txBody>
          <a:bodyPr anchor="b">
            <a:normAutofit/>
          </a:bodyPr>
          <a:lstStyle>
            <a:lvl1pPr algn="l">
              <a:lnSpc>
                <a:spcPct val="85000"/>
              </a:lnSpc>
              <a:defRPr sz="2800" b="1" spc="-50" baseline="0">
                <a:solidFill>
                  <a:schemeClr val="tx1">
                    <a:lumMod val="85000"/>
                    <a:lumOff val="15000"/>
                  </a:schemeClr>
                </a:solidFill>
              </a:defRPr>
            </a:lvl1pPr>
          </a:lstStyle>
          <a:p>
            <a:r>
              <a:rPr lang="en-US" dirty="0"/>
              <a:t>xxx</a:t>
            </a:r>
          </a:p>
        </p:txBody>
      </p:sp>
      <p:cxnSp>
        <p:nvCxnSpPr>
          <p:cNvPr id="9" name="Straight Connector 8"/>
          <p:cNvCxnSpPr/>
          <p:nvPr/>
        </p:nvCxnSpPr>
        <p:spPr>
          <a:xfrm>
            <a:off x="678442" y="1357862"/>
            <a:ext cx="786419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7"/>
          <p:cNvSpPr/>
          <p:nvPr/>
        </p:nvSpPr>
        <p:spPr>
          <a:xfrm>
            <a:off x="2381" y="328246"/>
            <a:ext cx="9141619" cy="1833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6"/>
          <p:cNvSpPr/>
          <p:nvPr/>
        </p:nvSpPr>
        <p:spPr>
          <a:xfrm>
            <a:off x="2381" y="-16155"/>
            <a:ext cx="9141619" cy="4572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7"/>
          <p:cNvSpPr/>
          <p:nvPr/>
        </p:nvSpPr>
        <p:spPr>
          <a:xfrm>
            <a:off x="0" y="1631900"/>
            <a:ext cx="9141619" cy="183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itle 1"/>
          <p:cNvSpPr txBox="1">
            <a:spLocks/>
          </p:cNvSpPr>
          <p:nvPr/>
        </p:nvSpPr>
        <p:spPr>
          <a:xfrm>
            <a:off x="678442" y="1553724"/>
            <a:ext cx="7864196" cy="4435184"/>
          </a:xfrm>
          <a:prstGeom prst="rect">
            <a:avLst/>
          </a:prstGeom>
        </p:spPr>
        <p:txBody>
          <a:bodyPr vert="horz" lIns="91440" tIns="45720" rIns="91440" bIns="45720" rtlCol="0" anchor="t">
            <a:normAutofit/>
          </a:bodyPr>
          <a:lstStyle>
            <a:lvl1pPr algn="l" defTabSz="914400" rtl="0" eaLnBrk="1" latinLnBrk="0" hangingPunct="1">
              <a:lnSpc>
                <a:spcPct val="85000"/>
              </a:lnSpc>
              <a:spcBef>
                <a:spcPct val="0"/>
              </a:spcBef>
              <a:buNone/>
              <a:defRPr sz="2800" b="1" kern="1200" spc="-50" baseline="0">
                <a:solidFill>
                  <a:schemeClr val="tx1">
                    <a:lumMod val="85000"/>
                    <a:lumOff val="15000"/>
                  </a:schemeClr>
                </a:solidFill>
                <a:latin typeface="+mj-lt"/>
                <a:ea typeface="+mj-ea"/>
                <a:cs typeface="+mj-cs"/>
              </a:defRPr>
            </a:lvl1pPr>
          </a:lstStyle>
          <a:p>
            <a:endParaRPr lang="en-US" dirty="0"/>
          </a:p>
        </p:txBody>
      </p:sp>
    </p:spTree>
    <p:extLst>
      <p:ext uri="{BB962C8B-B14F-4D97-AF65-F5344CB8AC3E}">
        <p14:creationId xmlns:p14="http://schemas.microsoft.com/office/powerpoint/2010/main" val="2215125365"/>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334316"/>
            <a:ext cx="9144001" cy="664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975384"/>
            <a:ext cx="7543800" cy="761977"/>
          </a:xfrm>
          <a:prstGeom prst="rect">
            <a:avLst/>
          </a:prstGeom>
        </p:spPr>
        <p:txBody>
          <a:bodyPr vert="horz" lIns="91440" tIns="45720" rIns="91440" bIns="45720" rtlCol="0" anchor="b">
            <a:normAutofit/>
          </a:bodyPr>
          <a:lstStyle/>
          <a:p>
            <a:r>
              <a:rPr lang="en-US" dirty="0" err="1"/>
              <a:t>Titel</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8"/>
          <p:cNvSpPr/>
          <p:nvPr/>
        </p:nvSpPr>
        <p:spPr>
          <a:xfrm>
            <a:off x="-2" y="286120"/>
            <a:ext cx="9144001" cy="22404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1" y="-982"/>
            <a:ext cx="9144001" cy="4572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ooter Placeholder 4"/>
          <p:cNvSpPr txBox="1">
            <a:spLocks/>
          </p:cNvSpPr>
          <p:nvPr/>
        </p:nvSpPr>
        <p:spPr>
          <a:xfrm>
            <a:off x="3242702" y="6461107"/>
            <a:ext cx="361710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200" dirty="0" err="1"/>
              <a:t>Author</a:t>
            </a:r>
            <a:r>
              <a:rPr lang="de-DE" sz="1200" dirty="0"/>
              <a:t> Hans Woppmann, contact@smartstellar.org</a:t>
            </a:r>
          </a:p>
        </p:txBody>
      </p:sp>
      <p:sp>
        <p:nvSpPr>
          <p:cNvPr id="13" name="Date Placeholder 3"/>
          <p:cNvSpPr txBox="1">
            <a:spLocks/>
          </p:cNvSpPr>
          <p:nvPr/>
        </p:nvSpPr>
        <p:spPr>
          <a:xfrm>
            <a:off x="742404" y="6459785"/>
            <a:ext cx="1854203"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BA61D90-0D1F-482C-AAB6-7AC5E329E4A7}" type="datetimeFigureOut">
              <a:rPr lang="de-DE" sz="1200" smtClean="0"/>
              <a:pPr/>
              <a:t>14.04.19</a:t>
            </a:fld>
            <a:endParaRPr lang="de-DE" sz="1200" dirty="0"/>
          </a:p>
        </p:txBody>
      </p:sp>
      <p:sp>
        <p:nvSpPr>
          <p:cNvPr id="14" name="Slide Number Placeholder 5"/>
          <p:cNvSpPr txBox="1">
            <a:spLocks/>
          </p:cNvSpPr>
          <p:nvPr/>
        </p:nvSpPr>
        <p:spPr>
          <a:xfrm>
            <a:off x="8366760" y="6459785"/>
            <a:ext cx="984019"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FD556F3-174A-47DB-AFFB-C998069D10CC}" type="slidenum">
              <a:rPr lang="de-DE" sz="1200" smtClean="0"/>
              <a:pPr/>
              <a:t>‹#›</a:t>
            </a:fld>
            <a:endParaRPr lang="de-DE" sz="1200" dirty="0"/>
          </a:p>
        </p:txBody>
      </p:sp>
    </p:spTree>
    <p:extLst>
      <p:ext uri="{BB962C8B-B14F-4D97-AF65-F5344CB8AC3E}">
        <p14:creationId xmlns:p14="http://schemas.microsoft.com/office/powerpoint/2010/main" val="89969220"/>
      </p:ext>
    </p:extLst>
  </p:cSld>
  <p:clrMap bg1="lt1" tx1="dk1" bg2="lt2" tx2="dk2" accent1="accent1" accent2="accent2" accent3="accent3" accent4="accent4" accent5="accent5" accent6="accent6" hlink="hlink" folHlink="folHlink"/>
  <p:sldLayoutIdLst>
    <p:sldLayoutId id="2147483785" r:id="rId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stellar.org/developers/guides/walkthroughs/stellar-smart-contracts.html"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1.tiff"/><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hyperlink" Target="mailto:contact@smartsteller.org"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4" name="Textfeld 3"/>
          <p:cNvSpPr txBox="1"/>
          <p:nvPr/>
        </p:nvSpPr>
        <p:spPr>
          <a:xfrm>
            <a:off x="678441" y="1765302"/>
            <a:ext cx="7864197" cy="4585871"/>
          </a:xfrm>
          <a:prstGeom prst="rect">
            <a:avLst/>
          </a:prstGeom>
          <a:noFill/>
        </p:spPr>
        <p:txBody>
          <a:bodyPr wrap="square" rtlCol="0">
            <a:spAutoFit/>
          </a:bodyPr>
          <a:lstStyle/>
          <a:p>
            <a:pPr algn="ctr"/>
            <a:endParaRPr lang="de-DE" sz="3600" b="1" i="1" dirty="0"/>
          </a:p>
          <a:p>
            <a:pPr algn="ctr"/>
            <a:r>
              <a:rPr lang="de-DE" sz="3600" b="1" i="1" dirty="0" err="1"/>
              <a:t>Uses</a:t>
            </a:r>
            <a:r>
              <a:rPr lang="de-DE" sz="3600" b="1" i="1" dirty="0"/>
              <a:t> Cases </a:t>
            </a:r>
            <a:r>
              <a:rPr lang="de-DE" sz="3600" b="1" i="1" dirty="0" err="1"/>
              <a:t>based</a:t>
            </a:r>
            <a:r>
              <a:rPr lang="de-DE" sz="3600" b="1" i="1" dirty="0"/>
              <a:t> on Stellar </a:t>
            </a:r>
          </a:p>
          <a:p>
            <a:pPr algn="ctr"/>
            <a:endParaRPr lang="de-DE" sz="2400" i="1" dirty="0"/>
          </a:p>
          <a:p>
            <a:pPr algn="ctr"/>
            <a:r>
              <a:rPr lang="de-DE" sz="2800" i="1" dirty="0" err="1"/>
              <a:t>and</a:t>
            </a:r>
            <a:r>
              <a:rPr lang="de-DE" sz="2800" i="1" dirty="0"/>
              <a:t> </a:t>
            </a:r>
          </a:p>
          <a:p>
            <a:pPr algn="ctr"/>
            <a:endParaRPr lang="de-DE" sz="2400" b="1" i="1" dirty="0"/>
          </a:p>
          <a:p>
            <a:pPr algn="ctr"/>
            <a:r>
              <a:rPr lang="de-DE" sz="3600" b="1" i="1" dirty="0" err="1"/>
              <a:t>How</a:t>
            </a:r>
            <a:r>
              <a:rPr lang="de-DE" sz="3600" b="1" i="1" dirty="0"/>
              <a:t> </a:t>
            </a:r>
            <a:r>
              <a:rPr lang="de-DE" sz="3600" b="1" i="1" dirty="0" err="1"/>
              <a:t>to</a:t>
            </a:r>
            <a:r>
              <a:rPr lang="de-DE" sz="3600" b="1" i="1" dirty="0"/>
              <a:t> </a:t>
            </a:r>
            <a:r>
              <a:rPr lang="de-DE" sz="3600" b="1" i="1" dirty="0" err="1"/>
              <a:t>create</a:t>
            </a:r>
            <a:r>
              <a:rPr lang="de-DE" sz="3600" b="1" i="1" dirty="0"/>
              <a:t> Smart </a:t>
            </a:r>
            <a:r>
              <a:rPr lang="de-DE" sz="3600" b="1" i="1" dirty="0" err="1"/>
              <a:t>Contracts</a:t>
            </a:r>
            <a:r>
              <a:rPr lang="de-DE" sz="3600" b="1" i="1" dirty="0"/>
              <a:t> on Stellar</a:t>
            </a:r>
          </a:p>
          <a:p>
            <a:endParaRPr lang="de-DE" sz="3600" b="1" dirty="0"/>
          </a:p>
          <a:p>
            <a:endParaRPr lang="de-DE" sz="3600" dirty="0"/>
          </a:p>
        </p:txBody>
      </p:sp>
      <p:pic>
        <p:nvPicPr>
          <p:cNvPr id="2" name="Grafik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0537" y="673654"/>
            <a:ext cx="602101" cy="602101"/>
          </a:xfrm>
          <a:prstGeom prst="rect">
            <a:avLst/>
          </a:prstGeom>
        </p:spPr>
      </p:pic>
    </p:spTree>
    <p:extLst>
      <p:ext uri="{BB962C8B-B14F-4D97-AF65-F5344CB8AC3E}">
        <p14:creationId xmlns:p14="http://schemas.microsoft.com/office/powerpoint/2010/main" val="560004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4" name="Textfeld 3"/>
          <p:cNvSpPr txBox="1"/>
          <p:nvPr/>
        </p:nvSpPr>
        <p:spPr>
          <a:xfrm>
            <a:off x="678441" y="2999996"/>
            <a:ext cx="6078974" cy="646331"/>
          </a:xfrm>
          <a:prstGeom prst="rect">
            <a:avLst/>
          </a:prstGeom>
          <a:noFill/>
        </p:spPr>
        <p:txBody>
          <a:bodyPr wrap="square" rtlCol="0">
            <a:spAutoFit/>
          </a:bodyPr>
          <a:lstStyle/>
          <a:p>
            <a:br>
              <a:rPr lang="en-US" dirty="0"/>
            </a:br>
            <a:endParaRPr lang="en-US" dirty="0"/>
          </a:p>
        </p:txBody>
      </p:sp>
      <p:sp>
        <p:nvSpPr>
          <p:cNvPr id="11" name="Textfeld 10"/>
          <p:cNvSpPr txBox="1"/>
          <p:nvPr/>
        </p:nvSpPr>
        <p:spPr>
          <a:xfrm>
            <a:off x="678440" y="1537942"/>
            <a:ext cx="7864196" cy="3477875"/>
          </a:xfrm>
          <a:prstGeom prst="rect">
            <a:avLst/>
          </a:prstGeom>
          <a:noFill/>
        </p:spPr>
        <p:txBody>
          <a:bodyPr wrap="square" rtlCol="0">
            <a:spAutoFit/>
          </a:bodyPr>
          <a:lstStyle/>
          <a:p>
            <a:pPr>
              <a:spcBef>
                <a:spcPts val="600"/>
              </a:spcBef>
            </a:pPr>
            <a:r>
              <a:rPr lang="en-US" sz="2800" b="1" dirty="0"/>
              <a:t>3. Memo</a:t>
            </a:r>
          </a:p>
          <a:p>
            <a:pPr>
              <a:spcBef>
                <a:spcPts val="600"/>
              </a:spcBef>
            </a:pPr>
            <a:r>
              <a:rPr lang="en-US" sz="2000" dirty="0"/>
              <a:t>Related to: Stellar Account</a:t>
            </a:r>
          </a:p>
          <a:p>
            <a:pPr>
              <a:spcBef>
                <a:spcPts val="600"/>
              </a:spcBef>
            </a:pPr>
            <a:br>
              <a:rPr lang="en-US" sz="2000" dirty="0"/>
            </a:br>
            <a:r>
              <a:rPr lang="en-US" sz="2000" dirty="0"/>
              <a:t>Each transaction can have a message attached called “memo”. The message gets written into the ledger. There are four types of memos text, id, hash and return. </a:t>
            </a:r>
          </a:p>
          <a:p>
            <a:pPr>
              <a:spcBef>
                <a:spcPts val="600"/>
              </a:spcBef>
            </a:pPr>
            <a:r>
              <a:rPr lang="en-US" sz="2000" dirty="0"/>
              <a:t>Can be used for: </a:t>
            </a:r>
            <a:r>
              <a:rPr lang="en-US" sz="2000" dirty="0" err="1"/>
              <a:t>Memo_Hash</a:t>
            </a:r>
            <a:r>
              <a:rPr lang="en-US" sz="2000" dirty="0"/>
              <a:t> can be 32 chars long. It can be used to write a document hash into the ledger. The service “Proof of Existence” can be realized this way. </a:t>
            </a:r>
          </a:p>
          <a:p>
            <a:pPr>
              <a:spcBef>
                <a:spcPts val="600"/>
              </a:spcBef>
            </a:pPr>
            <a:endParaRPr lang="en-US" sz="1200" dirty="0"/>
          </a:p>
        </p:txBody>
      </p:sp>
      <p:pic>
        <p:nvPicPr>
          <p:cNvPr id="3" name="Grafik 2"/>
          <p:cNvPicPr>
            <a:picLocks noChangeAspect="1"/>
          </p:cNvPicPr>
          <p:nvPr/>
        </p:nvPicPr>
        <p:blipFill>
          <a:blip r:embed="rId2"/>
          <a:stretch>
            <a:fillRect/>
          </a:stretch>
        </p:blipFill>
        <p:spPr>
          <a:xfrm>
            <a:off x="1393044" y="5015817"/>
            <a:ext cx="4898574" cy="1091604"/>
          </a:xfrm>
          <a:prstGeom prst="rect">
            <a:avLst/>
          </a:prstGeom>
        </p:spPr>
      </p:pic>
    </p:spTree>
    <p:extLst>
      <p:ext uri="{BB962C8B-B14F-4D97-AF65-F5344CB8AC3E}">
        <p14:creationId xmlns:p14="http://schemas.microsoft.com/office/powerpoint/2010/main" val="53575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4" name="Textfeld 3"/>
          <p:cNvSpPr txBox="1"/>
          <p:nvPr/>
        </p:nvSpPr>
        <p:spPr>
          <a:xfrm>
            <a:off x="678441" y="2999996"/>
            <a:ext cx="6078974" cy="646331"/>
          </a:xfrm>
          <a:prstGeom prst="rect">
            <a:avLst/>
          </a:prstGeom>
          <a:noFill/>
        </p:spPr>
        <p:txBody>
          <a:bodyPr wrap="square" rtlCol="0">
            <a:spAutoFit/>
          </a:bodyPr>
          <a:lstStyle/>
          <a:p>
            <a:br>
              <a:rPr lang="en-US" dirty="0"/>
            </a:br>
            <a:endParaRPr lang="en-US" dirty="0"/>
          </a:p>
        </p:txBody>
      </p:sp>
      <p:sp>
        <p:nvSpPr>
          <p:cNvPr id="11" name="Textfeld 10"/>
          <p:cNvSpPr txBox="1"/>
          <p:nvPr/>
        </p:nvSpPr>
        <p:spPr>
          <a:xfrm>
            <a:off x="678441" y="1607306"/>
            <a:ext cx="7864197" cy="3431709"/>
          </a:xfrm>
          <a:prstGeom prst="rect">
            <a:avLst/>
          </a:prstGeom>
          <a:noFill/>
        </p:spPr>
        <p:txBody>
          <a:bodyPr wrap="square" rtlCol="0">
            <a:spAutoFit/>
          </a:bodyPr>
          <a:lstStyle/>
          <a:p>
            <a:pPr>
              <a:spcBef>
                <a:spcPts val="600"/>
              </a:spcBef>
            </a:pPr>
            <a:r>
              <a:rPr lang="en-US" sz="2800" b="1" dirty="0"/>
              <a:t>4. Time Bounds</a:t>
            </a:r>
          </a:p>
          <a:p>
            <a:pPr>
              <a:spcBef>
                <a:spcPts val="600"/>
              </a:spcBef>
            </a:pPr>
            <a:r>
              <a:rPr lang="en-US" sz="2000" dirty="0"/>
              <a:t>Related to: Transaction</a:t>
            </a:r>
          </a:p>
          <a:p>
            <a:pPr>
              <a:spcBef>
                <a:spcPts val="600"/>
              </a:spcBef>
            </a:pPr>
            <a:br>
              <a:rPr lang="en-US" sz="2000" dirty="0"/>
            </a:br>
            <a:r>
              <a:rPr lang="en-US" sz="2000" dirty="0"/>
              <a:t>The submission time of each transaction can be limited by time bounds. There is a lower and a upper time bound. </a:t>
            </a:r>
          </a:p>
          <a:p>
            <a:pPr>
              <a:spcBef>
                <a:spcPts val="600"/>
              </a:spcBef>
            </a:pPr>
            <a:r>
              <a:rPr lang="en-US" sz="2000" dirty="0"/>
              <a:t>Can be used for: Pre-signed transactions which only can be submitted at a certain time in the future. This can be used to define timed and recurring payments.</a:t>
            </a:r>
            <a:endParaRPr lang="en-US" sz="2000" b="1" dirty="0"/>
          </a:p>
          <a:p>
            <a:pPr>
              <a:spcBef>
                <a:spcPts val="600"/>
              </a:spcBef>
            </a:pPr>
            <a:endParaRPr lang="en-US" sz="1200" b="1" dirty="0"/>
          </a:p>
          <a:p>
            <a:pPr>
              <a:spcBef>
                <a:spcPts val="600"/>
              </a:spcBef>
            </a:pPr>
            <a:endParaRPr lang="en-US" sz="1200" dirty="0"/>
          </a:p>
        </p:txBody>
      </p:sp>
      <p:pic>
        <p:nvPicPr>
          <p:cNvPr id="2" name="Grafik 1"/>
          <p:cNvPicPr>
            <a:picLocks noChangeAspect="1"/>
          </p:cNvPicPr>
          <p:nvPr/>
        </p:nvPicPr>
        <p:blipFill>
          <a:blip r:embed="rId2"/>
          <a:stretch>
            <a:fillRect/>
          </a:stretch>
        </p:blipFill>
        <p:spPr>
          <a:xfrm>
            <a:off x="3717928" y="4501947"/>
            <a:ext cx="3798025" cy="1392609"/>
          </a:xfrm>
          <a:prstGeom prst="rect">
            <a:avLst/>
          </a:prstGeom>
        </p:spPr>
      </p:pic>
    </p:spTree>
    <p:extLst>
      <p:ext uri="{BB962C8B-B14F-4D97-AF65-F5344CB8AC3E}">
        <p14:creationId xmlns:p14="http://schemas.microsoft.com/office/powerpoint/2010/main" val="2817019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4" name="Textfeld 3"/>
          <p:cNvSpPr txBox="1"/>
          <p:nvPr/>
        </p:nvSpPr>
        <p:spPr>
          <a:xfrm>
            <a:off x="678441" y="2999996"/>
            <a:ext cx="6078974" cy="646331"/>
          </a:xfrm>
          <a:prstGeom prst="rect">
            <a:avLst/>
          </a:prstGeom>
          <a:noFill/>
        </p:spPr>
        <p:txBody>
          <a:bodyPr wrap="square" rtlCol="0">
            <a:spAutoFit/>
          </a:bodyPr>
          <a:lstStyle/>
          <a:p>
            <a:br>
              <a:rPr lang="en-US" dirty="0"/>
            </a:br>
            <a:endParaRPr lang="en-US" dirty="0"/>
          </a:p>
        </p:txBody>
      </p:sp>
      <p:sp>
        <p:nvSpPr>
          <p:cNvPr id="11" name="Textfeld 10"/>
          <p:cNvSpPr txBox="1"/>
          <p:nvPr/>
        </p:nvSpPr>
        <p:spPr>
          <a:xfrm>
            <a:off x="678441" y="1537942"/>
            <a:ext cx="4603243" cy="4693593"/>
          </a:xfrm>
          <a:prstGeom prst="rect">
            <a:avLst/>
          </a:prstGeom>
          <a:noFill/>
        </p:spPr>
        <p:txBody>
          <a:bodyPr wrap="square" rtlCol="0">
            <a:spAutoFit/>
          </a:bodyPr>
          <a:lstStyle/>
          <a:p>
            <a:pPr>
              <a:spcBef>
                <a:spcPts val="600"/>
              </a:spcBef>
            </a:pPr>
            <a:r>
              <a:rPr lang="en-US" sz="2800" b="1" dirty="0"/>
              <a:t>5. Manage Data</a:t>
            </a:r>
          </a:p>
          <a:p>
            <a:pPr>
              <a:spcBef>
                <a:spcPts val="600"/>
              </a:spcBef>
            </a:pPr>
            <a:r>
              <a:rPr lang="en-US" dirty="0"/>
              <a:t>Related to: Stellar Account</a:t>
            </a:r>
          </a:p>
          <a:p>
            <a:pPr>
              <a:spcBef>
                <a:spcPts val="600"/>
              </a:spcBef>
            </a:pPr>
            <a:br>
              <a:rPr lang="en-US" dirty="0"/>
            </a:br>
            <a:r>
              <a:rPr lang="en-US" dirty="0"/>
              <a:t>Allows you to set, modify or delete a Data Entry (name/value pair) that is attached to a particular account. An account can have an arbitrary amount of Data Entries attached to it. Each Data Entry increases the minimum balance needed to be held by the account.</a:t>
            </a:r>
            <a:endParaRPr lang="en-US" b="1" dirty="0"/>
          </a:p>
          <a:p>
            <a:pPr>
              <a:spcBef>
                <a:spcPts val="600"/>
              </a:spcBef>
            </a:pPr>
            <a:r>
              <a:rPr lang="en-US" dirty="0"/>
              <a:t>Can be used for: Store strings up to 64 byte length for each entry. Useful for services like “Proof of Existence”</a:t>
            </a:r>
          </a:p>
          <a:p>
            <a:pPr>
              <a:spcBef>
                <a:spcPts val="600"/>
              </a:spcBef>
            </a:pPr>
            <a:endParaRPr lang="en-US" dirty="0"/>
          </a:p>
          <a:p>
            <a:pPr>
              <a:spcBef>
                <a:spcPts val="600"/>
              </a:spcBef>
            </a:pPr>
            <a:r>
              <a:rPr lang="en-US" dirty="0"/>
              <a:t>For each data set 0.5 base fee is reserved.</a:t>
            </a:r>
            <a:br>
              <a:rPr lang="en-US" sz="1200" dirty="0"/>
            </a:br>
            <a:endParaRPr lang="en-US" sz="1200" dirty="0"/>
          </a:p>
        </p:txBody>
      </p:sp>
      <p:pic>
        <p:nvPicPr>
          <p:cNvPr id="2" name="Grafik 1"/>
          <p:cNvPicPr>
            <a:picLocks noChangeAspect="1"/>
          </p:cNvPicPr>
          <p:nvPr/>
        </p:nvPicPr>
        <p:blipFill>
          <a:blip r:embed="rId2"/>
          <a:stretch>
            <a:fillRect/>
          </a:stretch>
        </p:blipFill>
        <p:spPr>
          <a:xfrm>
            <a:off x="5450646" y="1537943"/>
            <a:ext cx="3327265" cy="1901294"/>
          </a:xfrm>
          <a:prstGeom prst="rect">
            <a:avLst/>
          </a:prstGeom>
        </p:spPr>
      </p:pic>
    </p:spTree>
    <p:extLst>
      <p:ext uri="{BB962C8B-B14F-4D97-AF65-F5344CB8AC3E}">
        <p14:creationId xmlns:p14="http://schemas.microsoft.com/office/powerpoint/2010/main" val="1330133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4" name="Textfeld 3"/>
          <p:cNvSpPr txBox="1"/>
          <p:nvPr/>
        </p:nvSpPr>
        <p:spPr>
          <a:xfrm>
            <a:off x="678441" y="2999996"/>
            <a:ext cx="6078974" cy="646331"/>
          </a:xfrm>
          <a:prstGeom prst="rect">
            <a:avLst/>
          </a:prstGeom>
          <a:noFill/>
        </p:spPr>
        <p:txBody>
          <a:bodyPr wrap="square" rtlCol="0">
            <a:spAutoFit/>
          </a:bodyPr>
          <a:lstStyle/>
          <a:p>
            <a:br>
              <a:rPr lang="en-US" dirty="0"/>
            </a:br>
            <a:endParaRPr lang="en-US" dirty="0"/>
          </a:p>
        </p:txBody>
      </p:sp>
      <p:sp>
        <p:nvSpPr>
          <p:cNvPr id="11" name="Textfeld 10"/>
          <p:cNvSpPr txBox="1"/>
          <p:nvPr/>
        </p:nvSpPr>
        <p:spPr>
          <a:xfrm>
            <a:off x="678441" y="1537942"/>
            <a:ext cx="5963900" cy="3816429"/>
          </a:xfrm>
          <a:prstGeom prst="rect">
            <a:avLst/>
          </a:prstGeom>
          <a:noFill/>
        </p:spPr>
        <p:txBody>
          <a:bodyPr wrap="square" rtlCol="0">
            <a:spAutoFit/>
          </a:bodyPr>
          <a:lstStyle/>
          <a:p>
            <a:pPr>
              <a:spcAft>
                <a:spcPts val="600"/>
              </a:spcAft>
            </a:pPr>
            <a:r>
              <a:rPr lang="en-US" sz="2800" b="1" dirty="0"/>
              <a:t>6. Channel Accounts</a:t>
            </a:r>
          </a:p>
          <a:p>
            <a:pPr>
              <a:spcBef>
                <a:spcPts val="600"/>
              </a:spcBef>
            </a:pPr>
            <a:r>
              <a:rPr lang="en-US" sz="2000" dirty="0"/>
              <a:t>Related to: Stellar Account, Transaction</a:t>
            </a:r>
          </a:p>
          <a:p>
            <a:pPr>
              <a:spcBef>
                <a:spcPts val="600"/>
              </a:spcBef>
            </a:pPr>
            <a:br>
              <a:rPr lang="en-US" sz="2000" dirty="0"/>
            </a:br>
            <a:r>
              <a:rPr lang="en-US" sz="2000" dirty="0"/>
              <a:t>A channel is simply another Stellar account that is used not to send the funds, but as the “source” account of the transaction.</a:t>
            </a:r>
          </a:p>
          <a:p>
            <a:pPr>
              <a:spcBef>
                <a:spcPts val="600"/>
              </a:spcBef>
            </a:pPr>
            <a:r>
              <a:rPr lang="en-US" sz="2000" dirty="0"/>
              <a:t>Can be used for: To reach a high rate of transactions without getting problems with the correct sequence number as the sending order on the horizon server is not guaranteed.</a:t>
            </a:r>
            <a:br>
              <a:rPr lang="en-US" sz="1400" dirty="0"/>
            </a:br>
            <a:endParaRPr lang="en-US" sz="1400" dirty="0"/>
          </a:p>
        </p:txBody>
      </p:sp>
    </p:spTree>
    <p:extLst>
      <p:ext uri="{BB962C8B-B14F-4D97-AF65-F5344CB8AC3E}">
        <p14:creationId xmlns:p14="http://schemas.microsoft.com/office/powerpoint/2010/main" val="1458188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4" name="Textfeld 3"/>
          <p:cNvSpPr txBox="1"/>
          <p:nvPr/>
        </p:nvSpPr>
        <p:spPr>
          <a:xfrm>
            <a:off x="678441" y="2999996"/>
            <a:ext cx="6078974" cy="646331"/>
          </a:xfrm>
          <a:prstGeom prst="rect">
            <a:avLst/>
          </a:prstGeom>
          <a:noFill/>
        </p:spPr>
        <p:txBody>
          <a:bodyPr wrap="square" rtlCol="0">
            <a:spAutoFit/>
          </a:bodyPr>
          <a:lstStyle/>
          <a:p>
            <a:br>
              <a:rPr lang="en-US" dirty="0"/>
            </a:br>
            <a:endParaRPr lang="en-US" dirty="0"/>
          </a:p>
        </p:txBody>
      </p:sp>
      <p:sp>
        <p:nvSpPr>
          <p:cNvPr id="11" name="Textfeld 10"/>
          <p:cNvSpPr txBox="1"/>
          <p:nvPr/>
        </p:nvSpPr>
        <p:spPr>
          <a:xfrm>
            <a:off x="678441" y="1537942"/>
            <a:ext cx="3279966" cy="4862870"/>
          </a:xfrm>
          <a:prstGeom prst="rect">
            <a:avLst/>
          </a:prstGeom>
          <a:noFill/>
        </p:spPr>
        <p:txBody>
          <a:bodyPr wrap="square" rtlCol="0">
            <a:spAutoFit/>
          </a:bodyPr>
          <a:lstStyle/>
          <a:p>
            <a:r>
              <a:rPr lang="de-DE" sz="2800" b="1" dirty="0">
                <a:solidFill>
                  <a:srgbClr val="242A2E"/>
                </a:solidFill>
              </a:rPr>
              <a:t>7. </a:t>
            </a:r>
            <a:r>
              <a:rPr lang="de-DE" sz="2800" b="1" dirty="0" err="1"/>
              <a:t>Batching</a:t>
            </a:r>
            <a:r>
              <a:rPr lang="de-DE" sz="2800" b="1" dirty="0">
                <a:solidFill>
                  <a:srgbClr val="242A2E"/>
                </a:solidFill>
              </a:rPr>
              <a:t> / </a:t>
            </a:r>
            <a:r>
              <a:rPr lang="de-DE" sz="2800" b="1" dirty="0" err="1">
                <a:solidFill>
                  <a:srgbClr val="242A2E"/>
                </a:solidFill>
              </a:rPr>
              <a:t>Atomicity</a:t>
            </a:r>
            <a:endParaRPr lang="de-DE" sz="2800" b="1" dirty="0">
              <a:solidFill>
                <a:srgbClr val="242A2E"/>
              </a:solidFill>
            </a:endParaRPr>
          </a:p>
          <a:p>
            <a:pPr>
              <a:spcBef>
                <a:spcPts val="600"/>
              </a:spcBef>
            </a:pPr>
            <a:r>
              <a:rPr lang="en-US" sz="2000" dirty="0"/>
              <a:t>Related to: Transaction</a:t>
            </a:r>
          </a:p>
          <a:p>
            <a:endParaRPr lang="de-DE" sz="2000" b="1" dirty="0">
              <a:solidFill>
                <a:srgbClr val="242A2E"/>
              </a:solidFill>
            </a:endParaRPr>
          </a:p>
          <a:p>
            <a:r>
              <a:rPr lang="en-US" sz="2000" dirty="0"/>
              <a:t>Batching is the concept of including multiple operations in one transaction. Atomicity is the guarantee that given a series of operations, upon submission to the network if one operation fails, all operation in the transaction fails.</a:t>
            </a:r>
            <a:endParaRPr lang="de-DE" sz="2000" dirty="0"/>
          </a:p>
          <a:p>
            <a:pPr>
              <a:spcBef>
                <a:spcPts val="600"/>
              </a:spcBef>
            </a:pPr>
            <a:br>
              <a:rPr lang="en-US" sz="1200" dirty="0"/>
            </a:br>
            <a:endParaRPr lang="en-US" sz="1200" dirty="0"/>
          </a:p>
        </p:txBody>
      </p:sp>
      <p:pic>
        <p:nvPicPr>
          <p:cNvPr id="2" name="Grafik 1"/>
          <p:cNvPicPr>
            <a:picLocks noChangeAspect="1"/>
          </p:cNvPicPr>
          <p:nvPr/>
        </p:nvPicPr>
        <p:blipFill>
          <a:blip r:embed="rId2"/>
          <a:stretch>
            <a:fillRect/>
          </a:stretch>
        </p:blipFill>
        <p:spPr>
          <a:xfrm>
            <a:off x="4240149" y="1713125"/>
            <a:ext cx="4049836" cy="4369276"/>
          </a:xfrm>
          <a:prstGeom prst="rect">
            <a:avLst/>
          </a:prstGeom>
        </p:spPr>
      </p:pic>
    </p:spTree>
    <p:extLst>
      <p:ext uri="{BB962C8B-B14F-4D97-AF65-F5344CB8AC3E}">
        <p14:creationId xmlns:p14="http://schemas.microsoft.com/office/powerpoint/2010/main" val="2942954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4" name="Textfeld 3"/>
          <p:cNvSpPr txBox="1"/>
          <p:nvPr/>
        </p:nvSpPr>
        <p:spPr>
          <a:xfrm>
            <a:off x="678441" y="2999996"/>
            <a:ext cx="6078974" cy="646331"/>
          </a:xfrm>
          <a:prstGeom prst="rect">
            <a:avLst/>
          </a:prstGeom>
          <a:noFill/>
        </p:spPr>
        <p:txBody>
          <a:bodyPr wrap="square" rtlCol="0">
            <a:spAutoFit/>
          </a:bodyPr>
          <a:lstStyle/>
          <a:p>
            <a:br>
              <a:rPr lang="en-US" dirty="0"/>
            </a:br>
            <a:endParaRPr lang="en-US" dirty="0"/>
          </a:p>
        </p:txBody>
      </p:sp>
      <p:sp>
        <p:nvSpPr>
          <p:cNvPr id="11" name="Textfeld 10"/>
          <p:cNvSpPr txBox="1"/>
          <p:nvPr/>
        </p:nvSpPr>
        <p:spPr>
          <a:xfrm>
            <a:off x="678441" y="1537942"/>
            <a:ext cx="5817894" cy="5109091"/>
          </a:xfrm>
          <a:prstGeom prst="rect">
            <a:avLst/>
          </a:prstGeom>
          <a:noFill/>
        </p:spPr>
        <p:txBody>
          <a:bodyPr wrap="square" rtlCol="0">
            <a:spAutoFit/>
          </a:bodyPr>
          <a:lstStyle/>
          <a:p>
            <a:pPr>
              <a:spcBef>
                <a:spcPts val="600"/>
              </a:spcBef>
            </a:pPr>
            <a:r>
              <a:rPr lang="de-DE" sz="2800" b="1" dirty="0"/>
              <a:t>8. </a:t>
            </a:r>
            <a:r>
              <a:rPr lang="de-DE" sz="2800" b="1" dirty="0" err="1"/>
              <a:t>Signatures</a:t>
            </a:r>
            <a:r>
              <a:rPr lang="de-DE" sz="2800" b="1" dirty="0"/>
              <a:t>, </a:t>
            </a:r>
            <a:r>
              <a:rPr lang="de-DE" sz="2800" b="1" dirty="0" err="1"/>
              <a:t>Thresholds</a:t>
            </a:r>
            <a:r>
              <a:rPr lang="de-DE" sz="2800" b="1" dirty="0"/>
              <a:t> </a:t>
            </a:r>
            <a:r>
              <a:rPr lang="de-DE" sz="2800" b="1" dirty="0" err="1"/>
              <a:t>and</a:t>
            </a:r>
            <a:r>
              <a:rPr lang="de-DE" sz="2800" b="1" dirty="0"/>
              <a:t> </a:t>
            </a:r>
            <a:r>
              <a:rPr lang="de-DE" sz="2800" b="1" dirty="0" err="1"/>
              <a:t>Weights</a:t>
            </a:r>
            <a:r>
              <a:rPr lang="de-DE" sz="2800" b="1" dirty="0"/>
              <a:t> (0-255)</a:t>
            </a:r>
            <a:endParaRPr lang="en-US" sz="2800" b="1" dirty="0"/>
          </a:p>
          <a:p>
            <a:pPr>
              <a:spcBef>
                <a:spcPts val="600"/>
              </a:spcBef>
            </a:pPr>
            <a:r>
              <a:rPr lang="en-US" sz="1600" dirty="0"/>
              <a:t>Related to: Stellar Account</a:t>
            </a:r>
            <a:br>
              <a:rPr lang="en-US" sz="1600" dirty="0"/>
            </a:br>
            <a:r>
              <a:rPr lang="en-US" sz="1600" dirty="0"/>
              <a:t>Each account has one master key (=secret key). The weight of this key can be set between 0 to 255. An account can have additional signers with own keys and weights (0-255). Each account also has three different thresholds.</a:t>
            </a:r>
          </a:p>
          <a:p>
            <a:pPr>
              <a:spcBef>
                <a:spcPts val="600"/>
              </a:spcBef>
            </a:pPr>
            <a:r>
              <a:rPr lang="en-US" sz="1600" dirty="0"/>
              <a:t>Can be used for: </a:t>
            </a:r>
            <a:r>
              <a:rPr lang="en-US" sz="1600" dirty="0" err="1"/>
              <a:t>Multisignature</a:t>
            </a:r>
            <a:r>
              <a:rPr lang="en-US" sz="1600" dirty="0"/>
              <a:t> accounts, for escrow accounts and also to block certain accounts. The last one is used to block token issuer accounts, so it is guaranteed that no further tokens can be issued.</a:t>
            </a:r>
          </a:p>
          <a:p>
            <a:pPr>
              <a:spcBef>
                <a:spcPts val="600"/>
              </a:spcBef>
            </a:pPr>
            <a:endParaRPr lang="en-US" sz="1200" dirty="0"/>
          </a:p>
          <a:p>
            <a:pPr>
              <a:spcBef>
                <a:spcPts val="600"/>
              </a:spcBef>
            </a:pPr>
            <a:r>
              <a:rPr lang="en-US" sz="1000" dirty="0"/>
              <a:t>Low Security: Transaction processing, Charging a fee or updating the sequence number for the source account, Allow Trust operation, Bump Sequence</a:t>
            </a:r>
          </a:p>
          <a:p>
            <a:pPr>
              <a:spcBef>
                <a:spcPts val="600"/>
              </a:spcBef>
            </a:pPr>
            <a:r>
              <a:rPr lang="en-US" sz="1000" dirty="0"/>
              <a:t>Medium Security: All other operations</a:t>
            </a:r>
          </a:p>
          <a:p>
            <a:pPr>
              <a:spcBef>
                <a:spcPts val="600"/>
              </a:spcBef>
            </a:pPr>
            <a:r>
              <a:rPr lang="en-US" sz="1000" dirty="0"/>
              <a:t>High Security: Set Options to change the signers or the thresholds, Allows you to create a set of signers that give or revoke access to the account, Account Merge to merge accounts</a:t>
            </a:r>
          </a:p>
          <a:p>
            <a:pPr>
              <a:spcBef>
                <a:spcPts val="600"/>
              </a:spcBef>
            </a:pPr>
            <a:r>
              <a:rPr lang="en-US" sz="1200" dirty="0"/>
              <a:t> </a:t>
            </a:r>
          </a:p>
          <a:p>
            <a:pPr>
              <a:spcBef>
                <a:spcPts val="600"/>
              </a:spcBef>
            </a:pPr>
            <a:endParaRPr lang="en-US" sz="1200" dirty="0"/>
          </a:p>
        </p:txBody>
      </p:sp>
      <p:pic>
        <p:nvPicPr>
          <p:cNvPr id="3" name="Grafik 2"/>
          <p:cNvPicPr>
            <a:picLocks noChangeAspect="1"/>
          </p:cNvPicPr>
          <p:nvPr/>
        </p:nvPicPr>
        <p:blipFill>
          <a:blip r:embed="rId2"/>
          <a:stretch>
            <a:fillRect/>
          </a:stretch>
        </p:blipFill>
        <p:spPr>
          <a:xfrm>
            <a:off x="6757415" y="1615124"/>
            <a:ext cx="2165376" cy="2656625"/>
          </a:xfrm>
          <a:prstGeom prst="rect">
            <a:avLst/>
          </a:prstGeom>
        </p:spPr>
      </p:pic>
    </p:spTree>
    <p:extLst>
      <p:ext uri="{BB962C8B-B14F-4D97-AF65-F5344CB8AC3E}">
        <p14:creationId xmlns:p14="http://schemas.microsoft.com/office/powerpoint/2010/main" val="664782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4" name="Textfeld 3"/>
          <p:cNvSpPr txBox="1"/>
          <p:nvPr/>
        </p:nvSpPr>
        <p:spPr>
          <a:xfrm>
            <a:off x="678441" y="2999996"/>
            <a:ext cx="6078974" cy="646331"/>
          </a:xfrm>
          <a:prstGeom prst="rect">
            <a:avLst/>
          </a:prstGeom>
          <a:noFill/>
        </p:spPr>
        <p:txBody>
          <a:bodyPr wrap="square" rtlCol="0">
            <a:spAutoFit/>
          </a:bodyPr>
          <a:lstStyle/>
          <a:p>
            <a:br>
              <a:rPr lang="en-US" dirty="0"/>
            </a:br>
            <a:endParaRPr lang="en-US" dirty="0"/>
          </a:p>
        </p:txBody>
      </p:sp>
      <p:sp>
        <p:nvSpPr>
          <p:cNvPr id="11" name="Textfeld 10"/>
          <p:cNvSpPr txBox="1"/>
          <p:nvPr/>
        </p:nvSpPr>
        <p:spPr>
          <a:xfrm>
            <a:off x="678440" y="1537942"/>
            <a:ext cx="7864197" cy="4693593"/>
          </a:xfrm>
          <a:prstGeom prst="rect">
            <a:avLst/>
          </a:prstGeom>
          <a:noFill/>
        </p:spPr>
        <p:txBody>
          <a:bodyPr wrap="square" rtlCol="0">
            <a:spAutoFit/>
          </a:bodyPr>
          <a:lstStyle/>
          <a:p>
            <a:pPr>
              <a:spcAft>
                <a:spcPts val="600"/>
              </a:spcAft>
            </a:pPr>
            <a:r>
              <a:rPr lang="en-US" sz="2800" b="1" dirty="0"/>
              <a:t>2-Party </a:t>
            </a:r>
            <a:r>
              <a:rPr lang="en-US" sz="2800" b="1" dirty="0" err="1"/>
              <a:t>Multisignature</a:t>
            </a:r>
            <a:r>
              <a:rPr lang="en-US" sz="2800" b="1" dirty="0"/>
              <a:t> Escrow Account with Time Lock &amp; Recovery </a:t>
            </a:r>
            <a:endParaRPr lang="en-US" sz="2800" dirty="0"/>
          </a:p>
          <a:p>
            <a:r>
              <a:rPr lang="en-US" sz="2000" dirty="0"/>
              <a:t>Ben </a:t>
            </a:r>
            <a:r>
              <a:rPr lang="en-US" sz="2000" dirty="0" err="1"/>
              <a:t>Bitdiddle</a:t>
            </a:r>
            <a:r>
              <a:rPr lang="en-US" sz="2000" dirty="0"/>
              <a:t> sells 50 CODE tokens to Alyssa P. Hacker, under the condition that Alyssa won’t resell the tokens until one year has passed. </a:t>
            </a:r>
          </a:p>
          <a:p>
            <a:pPr>
              <a:spcBef>
                <a:spcPts val="600"/>
              </a:spcBef>
            </a:pPr>
            <a:endParaRPr lang="en-US" sz="1200" b="1" dirty="0"/>
          </a:p>
          <a:p>
            <a:pPr>
              <a:spcBef>
                <a:spcPts val="600"/>
              </a:spcBef>
            </a:pPr>
            <a:endParaRPr lang="en-US" sz="1200" b="1" dirty="0"/>
          </a:p>
          <a:p>
            <a:pPr>
              <a:spcBef>
                <a:spcPts val="600"/>
              </a:spcBef>
            </a:pPr>
            <a:endParaRPr lang="en-US" sz="1200" b="1" dirty="0"/>
          </a:p>
          <a:p>
            <a:pPr>
              <a:spcBef>
                <a:spcPts val="600"/>
              </a:spcBef>
            </a:pPr>
            <a:endParaRPr lang="en-US" sz="1200" b="1" dirty="0"/>
          </a:p>
          <a:p>
            <a:pPr>
              <a:spcBef>
                <a:spcPts val="600"/>
              </a:spcBef>
            </a:pPr>
            <a:endParaRPr lang="en-US" sz="1200" b="1" dirty="0"/>
          </a:p>
          <a:p>
            <a:endParaRPr lang="de-DE" sz="1200" dirty="0"/>
          </a:p>
          <a:p>
            <a:r>
              <a:rPr lang="en-US" sz="1200" dirty="0"/>
              <a:t>Ben doesn’t completely trust Alyssa so he suggests that he holds the tokens for Alyssa for the year.</a:t>
            </a:r>
          </a:p>
          <a:p>
            <a:r>
              <a:rPr lang="en-US" sz="1200" dirty="0"/>
              <a:t>Alyssa protests. How will she know that Ben will still have the tokens after one year? How can she trust him to eventually deliver them?</a:t>
            </a:r>
          </a:p>
          <a:p>
            <a:r>
              <a:rPr lang="en-US" sz="1200" dirty="0"/>
              <a:t>Additionally, Alyssa is sometimes forgetful. There’s a chance she won’t remember to claim her tokens at the end of the year long waiting period. Ben would like to build in a recovery mechanism so that if Alyssa doesn’t claim the tokens, they can be recovered. This way, the tokens won’t be lost forever.</a:t>
            </a:r>
          </a:p>
          <a:p>
            <a:pPr>
              <a:spcBef>
                <a:spcPts val="600"/>
              </a:spcBef>
            </a:pPr>
            <a:endParaRPr lang="en-US" sz="1200" b="1" dirty="0"/>
          </a:p>
          <a:p>
            <a:r>
              <a:rPr lang="de-DE" sz="1200" dirty="0">
                <a:hlinkClick r:id="rId2"/>
              </a:rPr>
              <a:t>https://www.stellar.org/developers/guides/walkthroughs/stellar-smart-contracts.html</a:t>
            </a:r>
            <a:endParaRPr lang="de-DE" sz="1200" dirty="0"/>
          </a:p>
        </p:txBody>
      </p:sp>
      <p:pic>
        <p:nvPicPr>
          <p:cNvPr id="3" name="Grafik 2"/>
          <p:cNvPicPr>
            <a:picLocks noChangeAspect="1"/>
          </p:cNvPicPr>
          <p:nvPr/>
        </p:nvPicPr>
        <p:blipFill>
          <a:blip r:embed="rId3"/>
          <a:stretch>
            <a:fillRect/>
          </a:stretch>
        </p:blipFill>
        <p:spPr>
          <a:xfrm>
            <a:off x="579465" y="3323161"/>
            <a:ext cx="7199760" cy="1253646"/>
          </a:xfrm>
          <a:prstGeom prst="rect">
            <a:avLst/>
          </a:prstGeom>
        </p:spPr>
      </p:pic>
    </p:spTree>
    <p:extLst>
      <p:ext uri="{BB962C8B-B14F-4D97-AF65-F5344CB8AC3E}">
        <p14:creationId xmlns:p14="http://schemas.microsoft.com/office/powerpoint/2010/main" val="4262150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4" name="Textfeld 3"/>
          <p:cNvSpPr txBox="1"/>
          <p:nvPr/>
        </p:nvSpPr>
        <p:spPr>
          <a:xfrm>
            <a:off x="678441" y="2999996"/>
            <a:ext cx="6078974" cy="646331"/>
          </a:xfrm>
          <a:prstGeom prst="rect">
            <a:avLst/>
          </a:prstGeom>
          <a:noFill/>
        </p:spPr>
        <p:txBody>
          <a:bodyPr wrap="square" rtlCol="0">
            <a:spAutoFit/>
          </a:bodyPr>
          <a:lstStyle/>
          <a:p>
            <a:br>
              <a:rPr lang="en-US" dirty="0"/>
            </a:br>
            <a:endParaRPr lang="en-US" dirty="0"/>
          </a:p>
        </p:txBody>
      </p:sp>
      <p:sp>
        <p:nvSpPr>
          <p:cNvPr id="11" name="Textfeld 10"/>
          <p:cNvSpPr txBox="1"/>
          <p:nvPr/>
        </p:nvSpPr>
        <p:spPr>
          <a:xfrm>
            <a:off x="678440" y="1537942"/>
            <a:ext cx="8233548" cy="4785926"/>
          </a:xfrm>
          <a:prstGeom prst="rect">
            <a:avLst/>
          </a:prstGeom>
          <a:noFill/>
        </p:spPr>
        <p:txBody>
          <a:bodyPr wrap="square" rtlCol="0">
            <a:spAutoFit/>
          </a:bodyPr>
          <a:lstStyle/>
          <a:p>
            <a:pPr>
              <a:spcAft>
                <a:spcPts val="600"/>
              </a:spcAft>
            </a:pPr>
            <a:r>
              <a:rPr lang="en-US" sz="2800" b="1" dirty="0"/>
              <a:t>Smart Contracts Architecture Models</a:t>
            </a:r>
            <a:endParaRPr lang="en-US" sz="2800" dirty="0"/>
          </a:p>
          <a:p>
            <a:pPr>
              <a:spcBef>
                <a:spcPts val="600"/>
              </a:spcBef>
            </a:pPr>
            <a:r>
              <a:rPr lang="en-US" sz="2000" b="1" dirty="0"/>
              <a:t>Decentralized Apps</a:t>
            </a:r>
          </a:p>
          <a:p>
            <a:pPr>
              <a:spcBef>
                <a:spcPts val="600"/>
              </a:spcBef>
            </a:pPr>
            <a:r>
              <a:rPr lang="en-US" sz="2000" dirty="0"/>
              <a:t>This is the classical approach most wallets follow. An app is installed as a mobile or desktop version on the users device. </a:t>
            </a:r>
          </a:p>
          <a:p>
            <a:pPr>
              <a:spcBef>
                <a:spcPts val="600"/>
              </a:spcBef>
            </a:pPr>
            <a:endParaRPr lang="en-US" sz="2000" dirty="0"/>
          </a:p>
          <a:p>
            <a:pPr>
              <a:spcBef>
                <a:spcPts val="600"/>
              </a:spcBef>
            </a:pPr>
            <a:r>
              <a:rPr lang="en-US" sz="2000" dirty="0"/>
              <a:t>+  This is relatively risk free regarding legal liability with usage of the Apache “AS IS” warranty. As the user takes full control and responsibility over the app. </a:t>
            </a:r>
          </a:p>
          <a:p>
            <a:pPr>
              <a:spcBef>
                <a:spcPts val="600"/>
              </a:spcBef>
            </a:pPr>
            <a:r>
              <a:rPr lang="en-US" sz="2000" dirty="0"/>
              <a:t>+  Also it’s not so attractive to hackers as they “only” get access to one user compared with any centralized solution.</a:t>
            </a:r>
            <a:endParaRPr lang="en-US" sz="2000" b="1" dirty="0"/>
          </a:p>
          <a:p>
            <a:pPr marL="171450" indent="-171450">
              <a:spcBef>
                <a:spcPts val="600"/>
              </a:spcBef>
              <a:buFontTx/>
              <a:buChar char="-"/>
            </a:pPr>
            <a:r>
              <a:rPr lang="en-US" sz="2000" dirty="0"/>
              <a:t>As the app only runs when the user is online, the possibilities regarding time related smart contracts is very limited.</a:t>
            </a:r>
          </a:p>
          <a:p>
            <a:pPr>
              <a:spcBef>
                <a:spcPts val="600"/>
              </a:spcBef>
            </a:pPr>
            <a:r>
              <a:rPr lang="en-US" sz="2000" dirty="0"/>
              <a:t> </a:t>
            </a:r>
          </a:p>
          <a:p>
            <a:pPr>
              <a:spcBef>
                <a:spcPts val="600"/>
              </a:spcBef>
            </a:pPr>
            <a:endParaRPr lang="en-US" sz="1200" dirty="0"/>
          </a:p>
        </p:txBody>
      </p:sp>
    </p:spTree>
    <p:extLst>
      <p:ext uri="{BB962C8B-B14F-4D97-AF65-F5344CB8AC3E}">
        <p14:creationId xmlns:p14="http://schemas.microsoft.com/office/powerpoint/2010/main" val="3218959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4" name="Textfeld 3"/>
          <p:cNvSpPr txBox="1"/>
          <p:nvPr/>
        </p:nvSpPr>
        <p:spPr>
          <a:xfrm>
            <a:off x="678441" y="2999996"/>
            <a:ext cx="6078974" cy="646331"/>
          </a:xfrm>
          <a:prstGeom prst="rect">
            <a:avLst/>
          </a:prstGeom>
          <a:noFill/>
        </p:spPr>
        <p:txBody>
          <a:bodyPr wrap="square" rtlCol="0">
            <a:spAutoFit/>
          </a:bodyPr>
          <a:lstStyle/>
          <a:p>
            <a:br>
              <a:rPr lang="en-US" dirty="0"/>
            </a:br>
            <a:endParaRPr lang="en-US" dirty="0"/>
          </a:p>
        </p:txBody>
      </p:sp>
      <p:sp>
        <p:nvSpPr>
          <p:cNvPr id="11" name="Textfeld 10"/>
          <p:cNvSpPr txBox="1"/>
          <p:nvPr/>
        </p:nvSpPr>
        <p:spPr>
          <a:xfrm>
            <a:off x="678440" y="1537942"/>
            <a:ext cx="8233548" cy="5216813"/>
          </a:xfrm>
          <a:prstGeom prst="rect">
            <a:avLst/>
          </a:prstGeom>
          <a:noFill/>
        </p:spPr>
        <p:txBody>
          <a:bodyPr wrap="square" rtlCol="0">
            <a:spAutoFit/>
          </a:bodyPr>
          <a:lstStyle/>
          <a:p>
            <a:pPr>
              <a:spcAft>
                <a:spcPts val="600"/>
              </a:spcAft>
            </a:pPr>
            <a:r>
              <a:rPr lang="en-US" sz="2800" b="1" dirty="0"/>
              <a:t>Smart Contracts Architecture Models</a:t>
            </a:r>
            <a:endParaRPr lang="en-US" sz="1200" dirty="0"/>
          </a:p>
          <a:p>
            <a:pPr>
              <a:spcBef>
                <a:spcPts val="600"/>
              </a:spcBef>
            </a:pPr>
            <a:r>
              <a:rPr lang="en-US" b="1" dirty="0"/>
              <a:t>Apps with API to centralized server</a:t>
            </a:r>
          </a:p>
          <a:p>
            <a:pPr>
              <a:spcBef>
                <a:spcPts val="600"/>
              </a:spcBef>
            </a:pPr>
            <a:r>
              <a:rPr lang="en-US" sz="1600" dirty="0"/>
              <a:t>+ The server can be used to store </a:t>
            </a:r>
            <a:r>
              <a:rPr lang="en-US" sz="1600" dirty="0" err="1"/>
              <a:t>presigned</a:t>
            </a:r>
            <a:r>
              <a:rPr lang="en-US" sz="1600" dirty="0"/>
              <a:t> transactions. This enables timed and recurring payments.</a:t>
            </a:r>
          </a:p>
          <a:p>
            <a:pPr>
              <a:spcBef>
                <a:spcPts val="600"/>
              </a:spcBef>
            </a:pPr>
            <a:endParaRPr lang="en-US" sz="1600" dirty="0"/>
          </a:p>
          <a:p>
            <a:pPr>
              <a:spcBef>
                <a:spcPts val="600"/>
              </a:spcBef>
            </a:pPr>
            <a:r>
              <a:rPr lang="en-US" sz="1600" dirty="0"/>
              <a:t>+ Complex work flows can be designed and realized.</a:t>
            </a:r>
          </a:p>
          <a:p>
            <a:pPr>
              <a:spcBef>
                <a:spcPts val="600"/>
              </a:spcBef>
            </a:pPr>
            <a:endParaRPr lang="en-US" sz="1600" dirty="0"/>
          </a:p>
          <a:p>
            <a:pPr>
              <a:spcBef>
                <a:spcPts val="600"/>
              </a:spcBef>
            </a:pPr>
            <a:r>
              <a:rPr lang="en-US" sz="1600" dirty="0"/>
              <a:t>- Legal aspects need to be considered: </a:t>
            </a:r>
            <a:br>
              <a:rPr lang="en-US" sz="1600" dirty="0"/>
            </a:br>
            <a:r>
              <a:rPr lang="en-US" sz="1600" dirty="0"/>
              <a:t>a) in case of a non-custodian wallet (no access to funds), it is less critical </a:t>
            </a:r>
            <a:br>
              <a:rPr lang="en-US" sz="1600" dirty="0"/>
            </a:br>
            <a:r>
              <a:rPr lang="en-US" sz="1600" dirty="0"/>
              <a:t>b) if the secret key is stored on server side (full access to funds), bank regulations apply</a:t>
            </a:r>
          </a:p>
          <a:p>
            <a:pPr>
              <a:spcBef>
                <a:spcPts val="600"/>
              </a:spcBef>
            </a:pPr>
            <a:endParaRPr lang="en-US" sz="1600" dirty="0"/>
          </a:p>
          <a:p>
            <a:pPr>
              <a:spcBef>
                <a:spcPts val="600"/>
              </a:spcBef>
            </a:pPr>
            <a:r>
              <a:rPr lang="en-US" sz="1600" dirty="0"/>
              <a:t>- Security Level</a:t>
            </a:r>
            <a:br>
              <a:rPr lang="en-US" sz="1600" dirty="0"/>
            </a:br>
            <a:r>
              <a:rPr lang="en-US" sz="1600" dirty="0"/>
              <a:t>a) in case of a non-custodian wallet (no access to funds), there is no incentive for hackers </a:t>
            </a:r>
            <a:br>
              <a:rPr lang="en-US" sz="1600" dirty="0"/>
            </a:br>
            <a:r>
              <a:rPr lang="en-US" sz="1600" dirty="0"/>
              <a:t>b) if the secret key is stored on server side (full access to funds), extra security precautions should be taken</a:t>
            </a:r>
          </a:p>
          <a:p>
            <a:pPr>
              <a:spcBef>
                <a:spcPts val="600"/>
              </a:spcBef>
            </a:pPr>
            <a:r>
              <a:rPr lang="en-US" sz="1200" dirty="0"/>
              <a:t> </a:t>
            </a:r>
          </a:p>
          <a:p>
            <a:pPr>
              <a:spcBef>
                <a:spcPts val="600"/>
              </a:spcBef>
            </a:pPr>
            <a:endParaRPr lang="en-US" sz="1200" dirty="0"/>
          </a:p>
        </p:txBody>
      </p:sp>
    </p:spTree>
    <p:extLst>
      <p:ext uri="{BB962C8B-B14F-4D97-AF65-F5344CB8AC3E}">
        <p14:creationId xmlns:p14="http://schemas.microsoft.com/office/powerpoint/2010/main" val="816221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4" name="Textfeld 3"/>
          <p:cNvSpPr txBox="1"/>
          <p:nvPr/>
        </p:nvSpPr>
        <p:spPr>
          <a:xfrm>
            <a:off x="678441" y="2999996"/>
            <a:ext cx="6078974" cy="646331"/>
          </a:xfrm>
          <a:prstGeom prst="rect">
            <a:avLst/>
          </a:prstGeom>
          <a:noFill/>
        </p:spPr>
        <p:txBody>
          <a:bodyPr wrap="square" rtlCol="0">
            <a:spAutoFit/>
          </a:bodyPr>
          <a:lstStyle/>
          <a:p>
            <a:br>
              <a:rPr lang="en-US" dirty="0"/>
            </a:br>
            <a:endParaRPr lang="en-US" dirty="0"/>
          </a:p>
        </p:txBody>
      </p:sp>
      <p:pic>
        <p:nvPicPr>
          <p:cNvPr id="7" name="Grafik 6"/>
          <p:cNvPicPr>
            <a:picLocks noChangeAspect="1"/>
          </p:cNvPicPr>
          <p:nvPr/>
        </p:nvPicPr>
        <p:blipFill>
          <a:blip r:embed="rId2"/>
          <a:stretch>
            <a:fillRect/>
          </a:stretch>
        </p:blipFill>
        <p:spPr>
          <a:xfrm>
            <a:off x="5029992" y="1663032"/>
            <a:ext cx="3827596" cy="1871737"/>
          </a:xfrm>
          <a:prstGeom prst="rect">
            <a:avLst/>
          </a:prstGeom>
        </p:spPr>
      </p:pic>
      <p:sp>
        <p:nvSpPr>
          <p:cNvPr id="11" name="Textfeld 10"/>
          <p:cNvSpPr txBox="1"/>
          <p:nvPr/>
        </p:nvSpPr>
        <p:spPr>
          <a:xfrm>
            <a:off x="678441" y="1537942"/>
            <a:ext cx="4002741" cy="4601260"/>
          </a:xfrm>
          <a:prstGeom prst="rect">
            <a:avLst/>
          </a:prstGeom>
          <a:noFill/>
        </p:spPr>
        <p:txBody>
          <a:bodyPr wrap="square" rtlCol="0">
            <a:spAutoFit/>
          </a:bodyPr>
          <a:lstStyle/>
          <a:p>
            <a:r>
              <a:rPr lang="en-US" sz="2800" b="1" dirty="0"/>
              <a:t>Smart Stellar Services </a:t>
            </a:r>
          </a:p>
          <a:p>
            <a:endParaRPr lang="en-US" sz="800" dirty="0"/>
          </a:p>
          <a:p>
            <a:pPr marL="285750" indent="-285750">
              <a:spcBef>
                <a:spcPts val="600"/>
              </a:spcBef>
              <a:buFontTx/>
              <a:buChar char="-"/>
            </a:pPr>
            <a:r>
              <a:rPr lang="en-US" sz="2000" b="1" dirty="0"/>
              <a:t>Wallet</a:t>
            </a:r>
            <a:endParaRPr lang="en-US" sz="2000" dirty="0"/>
          </a:p>
          <a:p>
            <a:pPr marL="285750" indent="-285750">
              <a:spcBef>
                <a:spcPts val="600"/>
              </a:spcBef>
              <a:buFontTx/>
              <a:buChar char="-"/>
            </a:pPr>
            <a:r>
              <a:rPr lang="en-US" sz="2000" b="1" dirty="0"/>
              <a:t>Timed and </a:t>
            </a:r>
            <a:r>
              <a:rPr lang="en-US" sz="2000" b="1" dirty="0" err="1"/>
              <a:t>Recuring</a:t>
            </a:r>
            <a:r>
              <a:rPr lang="en-US" sz="2000" b="1" dirty="0"/>
              <a:t> Payments</a:t>
            </a:r>
          </a:p>
          <a:p>
            <a:pPr marL="285750" indent="-285750">
              <a:spcBef>
                <a:spcPts val="600"/>
              </a:spcBef>
              <a:buFontTx/>
              <a:buChar char="-"/>
            </a:pPr>
            <a:r>
              <a:rPr lang="en-US" sz="2000" b="1" dirty="0" err="1"/>
              <a:t>MultiSend</a:t>
            </a:r>
            <a:br>
              <a:rPr lang="en-US" sz="2000" dirty="0"/>
            </a:br>
            <a:r>
              <a:rPr lang="en-US" sz="2000" dirty="0"/>
              <a:t>Automated payout to multiple accounts. </a:t>
            </a:r>
          </a:p>
          <a:p>
            <a:pPr marL="285750" indent="-285750">
              <a:spcBef>
                <a:spcPts val="600"/>
              </a:spcBef>
              <a:buFontTx/>
              <a:buChar char="-"/>
            </a:pPr>
            <a:r>
              <a:rPr lang="en-US" sz="2000" b="1" dirty="0"/>
              <a:t>Voucher Management </a:t>
            </a:r>
            <a:br>
              <a:rPr lang="en-US" sz="2000" b="1" dirty="0"/>
            </a:br>
            <a:r>
              <a:rPr lang="en-US" sz="2000" dirty="0"/>
              <a:t>Vouchers can be created on demand by SMART and redeemed by the user online. </a:t>
            </a:r>
          </a:p>
          <a:p>
            <a:pPr marL="285750" indent="-285750">
              <a:spcBef>
                <a:spcPts val="600"/>
              </a:spcBef>
              <a:buFontTx/>
              <a:buChar char="-"/>
            </a:pPr>
            <a:r>
              <a:rPr lang="en-US" sz="2000" b="1" dirty="0" err="1"/>
              <a:t>MyKeys</a:t>
            </a:r>
            <a:r>
              <a:rPr lang="en-US" sz="2000" dirty="0"/>
              <a:t>: An one page view with accounts of your interest</a:t>
            </a:r>
            <a:br>
              <a:rPr lang="en-US" sz="1200" dirty="0"/>
            </a:br>
            <a:endParaRPr lang="en-US" sz="1200" dirty="0"/>
          </a:p>
        </p:txBody>
      </p:sp>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0537" y="673654"/>
            <a:ext cx="602101" cy="602101"/>
          </a:xfrm>
          <a:prstGeom prst="rect">
            <a:avLst/>
          </a:prstGeom>
        </p:spPr>
      </p:pic>
    </p:spTree>
    <p:extLst>
      <p:ext uri="{BB962C8B-B14F-4D97-AF65-F5344CB8AC3E}">
        <p14:creationId xmlns:p14="http://schemas.microsoft.com/office/powerpoint/2010/main" val="231949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4" name="Textfeld 3"/>
          <p:cNvSpPr txBox="1"/>
          <p:nvPr/>
        </p:nvSpPr>
        <p:spPr>
          <a:xfrm>
            <a:off x="678442" y="1653159"/>
            <a:ext cx="7711796" cy="4216539"/>
          </a:xfrm>
          <a:prstGeom prst="rect">
            <a:avLst/>
          </a:prstGeom>
          <a:noFill/>
        </p:spPr>
        <p:txBody>
          <a:bodyPr wrap="square" rtlCol="0">
            <a:spAutoFit/>
          </a:bodyPr>
          <a:lstStyle/>
          <a:p>
            <a:r>
              <a:rPr lang="de-DE" sz="2800" b="1" dirty="0"/>
              <a:t>Agenda</a:t>
            </a:r>
          </a:p>
          <a:p>
            <a:endParaRPr lang="de-DE" sz="2000" b="1" dirty="0"/>
          </a:p>
          <a:p>
            <a:pPr marL="342900" indent="-342900">
              <a:buAutoNum type="arabicParenR"/>
            </a:pPr>
            <a:r>
              <a:rPr lang="de-DE" sz="2000" dirty="0"/>
              <a:t>Intro</a:t>
            </a:r>
          </a:p>
          <a:p>
            <a:pPr marL="342900" indent="-342900">
              <a:buAutoNum type="arabicParenR"/>
            </a:pPr>
            <a:r>
              <a:rPr lang="de-DE" sz="2000" dirty="0"/>
              <a:t>Stellar Features</a:t>
            </a:r>
          </a:p>
          <a:p>
            <a:pPr marL="342900" indent="-342900">
              <a:buAutoNum type="arabicParenR"/>
            </a:pPr>
            <a:r>
              <a:rPr lang="de-DE" sz="2000" dirty="0"/>
              <a:t>Companies </a:t>
            </a:r>
            <a:r>
              <a:rPr lang="de-DE" sz="2000" dirty="0" err="1"/>
              <a:t>using</a:t>
            </a:r>
            <a:r>
              <a:rPr lang="de-DE" sz="2000" dirty="0"/>
              <a:t> Stellar + </a:t>
            </a:r>
            <a:r>
              <a:rPr lang="de-DE" sz="2000" dirty="0" err="1"/>
              <a:t>Use</a:t>
            </a:r>
            <a:r>
              <a:rPr lang="de-DE" sz="2000" dirty="0"/>
              <a:t> Cases</a:t>
            </a:r>
          </a:p>
          <a:p>
            <a:pPr marL="342900" indent="-342900">
              <a:buAutoNum type="arabicParenR"/>
            </a:pPr>
            <a:r>
              <a:rPr lang="de-DE" sz="2000" dirty="0" err="1"/>
              <a:t>Types</a:t>
            </a:r>
            <a:r>
              <a:rPr lang="de-DE" sz="2000" dirty="0"/>
              <a:t> </a:t>
            </a:r>
            <a:r>
              <a:rPr lang="de-DE" sz="2000" dirty="0" err="1"/>
              <a:t>of</a:t>
            </a:r>
            <a:r>
              <a:rPr lang="de-DE" sz="2000" dirty="0"/>
              <a:t> </a:t>
            </a:r>
            <a:r>
              <a:rPr lang="de-DE" sz="2000" dirty="0" err="1"/>
              <a:t>Use</a:t>
            </a:r>
            <a:r>
              <a:rPr lang="de-DE" sz="2000" dirty="0"/>
              <a:t> Cases</a:t>
            </a:r>
          </a:p>
          <a:p>
            <a:pPr marL="342900" indent="-342900">
              <a:buAutoNum type="arabicParenR"/>
            </a:pPr>
            <a:r>
              <a:rPr lang="de-DE" sz="2000" dirty="0"/>
              <a:t>First Layer </a:t>
            </a:r>
            <a:r>
              <a:rPr lang="de-DE" sz="2000" dirty="0" err="1"/>
              <a:t>and</a:t>
            </a:r>
            <a:r>
              <a:rPr lang="de-DE" sz="2000" dirty="0"/>
              <a:t> Second Layer </a:t>
            </a:r>
            <a:r>
              <a:rPr lang="de-DE" sz="2000" dirty="0" err="1"/>
              <a:t>Use</a:t>
            </a:r>
            <a:r>
              <a:rPr lang="de-DE" sz="2000" dirty="0"/>
              <a:t> Cases</a:t>
            </a:r>
          </a:p>
          <a:p>
            <a:pPr marL="342900" indent="-342900">
              <a:buAutoNum type="arabicParenR"/>
            </a:pPr>
            <a:r>
              <a:rPr lang="en-US" sz="2000" dirty="0"/>
              <a:t>8 Stellar features which support smart contracts</a:t>
            </a:r>
          </a:p>
          <a:p>
            <a:pPr marL="342900" indent="-342900">
              <a:buFontTx/>
              <a:buAutoNum type="arabicParenR"/>
            </a:pPr>
            <a:r>
              <a:rPr lang="en-US" sz="2000" dirty="0"/>
              <a:t>2-Party </a:t>
            </a:r>
            <a:r>
              <a:rPr lang="en-US" sz="2000" dirty="0" err="1"/>
              <a:t>Multisignature</a:t>
            </a:r>
            <a:r>
              <a:rPr lang="en-US" sz="2000" dirty="0"/>
              <a:t> Escrow Account</a:t>
            </a:r>
          </a:p>
          <a:p>
            <a:pPr marL="342900" indent="-342900">
              <a:buFontTx/>
              <a:buAutoNum type="arabicParenR"/>
            </a:pPr>
            <a:r>
              <a:rPr lang="en-US" sz="2000" dirty="0"/>
              <a:t>Smart Contracts and Architecture Models</a:t>
            </a:r>
          </a:p>
          <a:p>
            <a:pPr marL="342900" indent="-342900">
              <a:buFontTx/>
              <a:buAutoNum type="arabicParenR"/>
            </a:pPr>
            <a:r>
              <a:rPr lang="en-US" sz="2000" dirty="0"/>
              <a:t>Smart Stellar Services / Products</a:t>
            </a:r>
          </a:p>
          <a:p>
            <a:pPr marL="342900" indent="-342900">
              <a:buFontTx/>
              <a:buAutoNum type="arabicParenR"/>
            </a:pPr>
            <a:r>
              <a:rPr lang="en-US" sz="2000" dirty="0" err="1"/>
              <a:t>Multisend</a:t>
            </a:r>
            <a:r>
              <a:rPr lang="en-US" sz="2000" dirty="0"/>
              <a:t> API-Service</a:t>
            </a:r>
          </a:p>
          <a:p>
            <a:pPr marL="342900" indent="-342900">
              <a:buFontTx/>
              <a:buAutoNum type="arabicParenR"/>
            </a:pPr>
            <a:r>
              <a:rPr lang="en-US" sz="2000" dirty="0"/>
              <a:t>About Us</a:t>
            </a:r>
            <a:endParaRPr lang="de-DE" sz="2000" dirty="0"/>
          </a:p>
        </p:txBody>
      </p:sp>
      <p:pic>
        <p:nvPicPr>
          <p:cNvPr id="2" name="Grafik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0537" y="673654"/>
            <a:ext cx="602101" cy="602101"/>
          </a:xfrm>
          <a:prstGeom prst="rect">
            <a:avLst/>
          </a:prstGeom>
        </p:spPr>
      </p:pic>
    </p:spTree>
    <p:extLst>
      <p:ext uri="{BB962C8B-B14F-4D97-AF65-F5344CB8AC3E}">
        <p14:creationId xmlns:p14="http://schemas.microsoft.com/office/powerpoint/2010/main" val="2591397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normAutofit/>
          </a:bodyPr>
          <a:lstStyle/>
          <a:p>
            <a:r>
              <a:rPr lang="de-DE"/>
              <a:t>Workflow Multisend API-Service </a:t>
            </a:r>
            <a:r>
              <a:rPr lang="de-DE" sz="1400"/>
              <a:t>(Non-Custodian)</a:t>
            </a:r>
            <a:endParaRPr lang="de-DE" sz="1400" dirty="0"/>
          </a:p>
        </p:txBody>
      </p:sp>
      <p:sp>
        <p:nvSpPr>
          <p:cNvPr id="3" name="Zylinder 2"/>
          <p:cNvSpPr/>
          <p:nvPr/>
        </p:nvSpPr>
        <p:spPr>
          <a:xfrm>
            <a:off x="7826227" y="3608241"/>
            <a:ext cx="618310" cy="783120"/>
          </a:xfrm>
          <a:prstGeom prst="ca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p:cNvSpPr txBox="1"/>
          <p:nvPr/>
        </p:nvSpPr>
        <p:spPr>
          <a:xfrm>
            <a:off x="1234212" y="1583782"/>
            <a:ext cx="1603205" cy="584775"/>
          </a:xfrm>
          <a:prstGeom prst="rect">
            <a:avLst/>
          </a:prstGeom>
          <a:solidFill>
            <a:schemeClr val="bg1">
              <a:lumMod val="85000"/>
            </a:schemeClr>
          </a:solidFill>
          <a:ln w="57150">
            <a:solidFill>
              <a:schemeClr val="accent2"/>
            </a:solidFill>
          </a:ln>
        </p:spPr>
        <p:txBody>
          <a:bodyPr wrap="square" rtlCol="0">
            <a:spAutoFit/>
          </a:bodyPr>
          <a:lstStyle/>
          <a:p>
            <a:pPr algn="ctr"/>
            <a:r>
              <a:rPr lang="en-US" sz="1600" b="1"/>
              <a:t>Client</a:t>
            </a:r>
          </a:p>
          <a:p>
            <a:pPr algn="ctr"/>
            <a:r>
              <a:rPr lang="en-US" sz="1600" b="1"/>
              <a:t>App</a:t>
            </a:r>
          </a:p>
        </p:txBody>
      </p:sp>
      <p:sp>
        <p:nvSpPr>
          <p:cNvPr id="23" name="Textfeld 22"/>
          <p:cNvSpPr txBox="1"/>
          <p:nvPr/>
        </p:nvSpPr>
        <p:spPr>
          <a:xfrm>
            <a:off x="6065105" y="1587905"/>
            <a:ext cx="1620621" cy="584775"/>
          </a:xfrm>
          <a:prstGeom prst="rect">
            <a:avLst/>
          </a:prstGeom>
          <a:solidFill>
            <a:schemeClr val="bg1">
              <a:lumMod val="85000"/>
            </a:schemeClr>
          </a:solidFill>
          <a:ln w="57150">
            <a:solidFill>
              <a:srgbClr val="FFC000"/>
            </a:solidFill>
          </a:ln>
        </p:spPr>
        <p:txBody>
          <a:bodyPr wrap="square" rtlCol="0">
            <a:spAutoFit/>
          </a:bodyPr>
          <a:lstStyle/>
          <a:p>
            <a:pPr algn="ctr"/>
            <a:r>
              <a:rPr lang="en-US" sz="1600" b="1" dirty="0"/>
              <a:t>Smart Stellar</a:t>
            </a:r>
            <a:br>
              <a:rPr lang="en-US" sz="1600" b="1" dirty="0"/>
            </a:br>
            <a:r>
              <a:rPr lang="en-US" sz="1600" b="1" dirty="0"/>
              <a:t>Server</a:t>
            </a:r>
          </a:p>
        </p:txBody>
      </p:sp>
      <p:sp>
        <p:nvSpPr>
          <p:cNvPr id="25" name="Textfeld 24"/>
          <p:cNvSpPr txBox="1"/>
          <p:nvPr/>
        </p:nvSpPr>
        <p:spPr>
          <a:xfrm>
            <a:off x="1650648" y="2669919"/>
            <a:ext cx="770334" cy="707886"/>
          </a:xfrm>
          <a:prstGeom prst="rect">
            <a:avLst/>
          </a:prstGeom>
          <a:solidFill>
            <a:schemeClr val="bg1">
              <a:lumMod val="85000"/>
            </a:schemeClr>
          </a:solidFill>
          <a:ln w="57150">
            <a:solidFill>
              <a:schemeClr val="tx1">
                <a:lumMod val="50000"/>
                <a:lumOff val="50000"/>
              </a:schemeClr>
            </a:solidFill>
          </a:ln>
        </p:spPr>
        <p:txBody>
          <a:bodyPr wrap="square" rtlCol="0">
            <a:spAutoFit/>
          </a:bodyPr>
          <a:lstStyle/>
          <a:p>
            <a:endParaRPr lang="en-US" sz="1000" dirty="0"/>
          </a:p>
          <a:p>
            <a:endParaRPr lang="en-US" sz="1000" dirty="0"/>
          </a:p>
          <a:p>
            <a:endParaRPr lang="en-US" sz="1000" dirty="0"/>
          </a:p>
          <a:p>
            <a:endParaRPr lang="en-US" sz="1000" dirty="0"/>
          </a:p>
        </p:txBody>
      </p:sp>
      <p:sp>
        <p:nvSpPr>
          <p:cNvPr id="26" name="Textfeld 25"/>
          <p:cNvSpPr txBox="1"/>
          <p:nvPr/>
        </p:nvSpPr>
        <p:spPr>
          <a:xfrm>
            <a:off x="1650648" y="2456187"/>
            <a:ext cx="770334" cy="246221"/>
          </a:xfrm>
          <a:prstGeom prst="rect">
            <a:avLst/>
          </a:prstGeom>
          <a:solidFill>
            <a:schemeClr val="bg1">
              <a:lumMod val="85000"/>
            </a:schemeClr>
          </a:solidFill>
          <a:ln w="57150">
            <a:solidFill>
              <a:schemeClr val="tx1">
                <a:lumMod val="50000"/>
                <a:lumOff val="50000"/>
              </a:schemeClr>
            </a:solidFill>
          </a:ln>
        </p:spPr>
        <p:txBody>
          <a:bodyPr wrap="square" rtlCol="0">
            <a:spAutoFit/>
          </a:bodyPr>
          <a:lstStyle/>
          <a:p>
            <a:pPr algn="ctr"/>
            <a:r>
              <a:rPr lang="en-US" sz="1000" dirty="0"/>
              <a:t>App</a:t>
            </a:r>
          </a:p>
        </p:txBody>
      </p:sp>
      <p:sp>
        <p:nvSpPr>
          <p:cNvPr id="21" name="Abgerundetes Rechteck 20"/>
          <p:cNvSpPr/>
          <p:nvPr/>
        </p:nvSpPr>
        <p:spPr>
          <a:xfrm>
            <a:off x="1731015" y="2933206"/>
            <a:ext cx="609600" cy="333765"/>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File</a:t>
            </a:r>
          </a:p>
          <a:p>
            <a:pPr algn="ctr"/>
            <a:r>
              <a:rPr lang="de-DE" sz="1000" dirty="0">
                <a:solidFill>
                  <a:schemeClr val="tx1"/>
                </a:solidFill>
              </a:rPr>
              <a:t>Upload</a:t>
            </a:r>
          </a:p>
        </p:txBody>
      </p:sp>
      <p:sp>
        <p:nvSpPr>
          <p:cNvPr id="34" name="Textfeld 33"/>
          <p:cNvSpPr txBox="1"/>
          <p:nvPr/>
        </p:nvSpPr>
        <p:spPr>
          <a:xfrm>
            <a:off x="1652639" y="3860664"/>
            <a:ext cx="770334" cy="707886"/>
          </a:xfrm>
          <a:prstGeom prst="rect">
            <a:avLst/>
          </a:prstGeom>
          <a:solidFill>
            <a:schemeClr val="bg1">
              <a:lumMod val="85000"/>
            </a:schemeClr>
          </a:solidFill>
          <a:ln w="57150">
            <a:solidFill>
              <a:schemeClr val="tx1">
                <a:lumMod val="50000"/>
                <a:lumOff val="50000"/>
              </a:schemeClr>
            </a:solidFill>
          </a:ln>
        </p:spPr>
        <p:txBody>
          <a:bodyPr wrap="square" rtlCol="0">
            <a:spAutoFit/>
          </a:bodyPr>
          <a:lstStyle/>
          <a:p>
            <a:endParaRPr lang="en-US" sz="1000" dirty="0"/>
          </a:p>
          <a:p>
            <a:endParaRPr lang="en-US" sz="1000" dirty="0"/>
          </a:p>
          <a:p>
            <a:endParaRPr lang="en-US" sz="1000" dirty="0"/>
          </a:p>
          <a:p>
            <a:endParaRPr lang="en-US" sz="1000" dirty="0"/>
          </a:p>
        </p:txBody>
      </p:sp>
      <p:sp>
        <p:nvSpPr>
          <p:cNvPr id="35" name="Textfeld 34"/>
          <p:cNvSpPr txBox="1"/>
          <p:nvPr/>
        </p:nvSpPr>
        <p:spPr>
          <a:xfrm>
            <a:off x="1652639" y="3646932"/>
            <a:ext cx="770334" cy="246221"/>
          </a:xfrm>
          <a:prstGeom prst="rect">
            <a:avLst/>
          </a:prstGeom>
          <a:solidFill>
            <a:schemeClr val="bg1">
              <a:lumMod val="85000"/>
            </a:schemeClr>
          </a:solidFill>
          <a:ln w="57150">
            <a:solidFill>
              <a:schemeClr val="tx1">
                <a:lumMod val="50000"/>
                <a:lumOff val="50000"/>
              </a:schemeClr>
            </a:solidFill>
          </a:ln>
        </p:spPr>
        <p:txBody>
          <a:bodyPr wrap="square" rtlCol="0">
            <a:spAutoFit/>
          </a:bodyPr>
          <a:lstStyle/>
          <a:p>
            <a:pPr algn="ctr"/>
            <a:r>
              <a:rPr lang="en-US" sz="1000"/>
              <a:t>App</a:t>
            </a:r>
            <a:endParaRPr lang="en-US" sz="1000" dirty="0"/>
          </a:p>
        </p:txBody>
      </p:sp>
      <p:sp>
        <p:nvSpPr>
          <p:cNvPr id="36" name="Abgerundetes Rechteck 35"/>
          <p:cNvSpPr/>
          <p:nvPr/>
        </p:nvSpPr>
        <p:spPr>
          <a:xfrm>
            <a:off x="1733006" y="4123951"/>
            <a:ext cx="609600" cy="333765"/>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err="1">
                <a:solidFill>
                  <a:schemeClr val="tx1"/>
                </a:solidFill>
              </a:rPr>
              <a:t>Sign</a:t>
            </a:r>
            <a:r>
              <a:rPr lang="de-DE" sz="1000" dirty="0">
                <a:solidFill>
                  <a:schemeClr val="tx1"/>
                </a:solidFill>
              </a:rPr>
              <a:t> XDRs</a:t>
            </a:r>
          </a:p>
        </p:txBody>
      </p:sp>
      <p:sp>
        <p:nvSpPr>
          <p:cNvPr id="37" name="Textfeld 36"/>
          <p:cNvSpPr txBox="1"/>
          <p:nvPr/>
        </p:nvSpPr>
        <p:spPr>
          <a:xfrm>
            <a:off x="1650648" y="5080300"/>
            <a:ext cx="770334" cy="707886"/>
          </a:xfrm>
          <a:prstGeom prst="rect">
            <a:avLst/>
          </a:prstGeom>
          <a:solidFill>
            <a:schemeClr val="bg1">
              <a:lumMod val="85000"/>
            </a:schemeClr>
          </a:solidFill>
          <a:ln w="57150">
            <a:solidFill>
              <a:schemeClr val="tx1">
                <a:lumMod val="50000"/>
                <a:lumOff val="50000"/>
              </a:schemeClr>
            </a:solidFill>
          </a:ln>
        </p:spPr>
        <p:txBody>
          <a:bodyPr wrap="square" rtlCol="0">
            <a:spAutoFit/>
          </a:bodyPr>
          <a:lstStyle/>
          <a:p>
            <a:endParaRPr lang="en-US" sz="1000" dirty="0"/>
          </a:p>
          <a:p>
            <a:endParaRPr lang="en-US" sz="1000" dirty="0"/>
          </a:p>
          <a:p>
            <a:endParaRPr lang="en-US" sz="1000" dirty="0"/>
          </a:p>
          <a:p>
            <a:endParaRPr lang="en-US" sz="1000" dirty="0"/>
          </a:p>
        </p:txBody>
      </p:sp>
      <p:sp>
        <p:nvSpPr>
          <p:cNvPr id="38" name="Textfeld 37"/>
          <p:cNvSpPr txBox="1"/>
          <p:nvPr/>
        </p:nvSpPr>
        <p:spPr>
          <a:xfrm>
            <a:off x="1650648" y="4866568"/>
            <a:ext cx="770334" cy="246221"/>
          </a:xfrm>
          <a:prstGeom prst="rect">
            <a:avLst/>
          </a:prstGeom>
          <a:solidFill>
            <a:schemeClr val="bg1">
              <a:lumMod val="85000"/>
            </a:schemeClr>
          </a:solidFill>
          <a:ln w="57150">
            <a:solidFill>
              <a:schemeClr val="tx1">
                <a:lumMod val="50000"/>
                <a:lumOff val="50000"/>
              </a:schemeClr>
            </a:solidFill>
          </a:ln>
        </p:spPr>
        <p:txBody>
          <a:bodyPr wrap="square" rtlCol="0">
            <a:spAutoFit/>
          </a:bodyPr>
          <a:lstStyle/>
          <a:p>
            <a:pPr algn="ctr"/>
            <a:r>
              <a:rPr lang="en-US" sz="1000"/>
              <a:t>App</a:t>
            </a:r>
            <a:endParaRPr lang="en-US" sz="1000" dirty="0"/>
          </a:p>
        </p:txBody>
      </p:sp>
      <p:sp>
        <p:nvSpPr>
          <p:cNvPr id="39" name="Abgerundetes Rechteck 38"/>
          <p:cNvSpPr/>
          <p:nvPr/>
        </p:nvSpPr>
        <p:spPr>
          <a:xfrm>
            <a:off x="1731015" y="5343587"/>
            <a:ext cx="609600" cy="333765"/>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View Status</a:t>
            </a:r>
          </a:p>
        </p:txBody>
      </p:sp>
      <p:sp>
        <p:nvSpPr>
          <p:cNvPr id="40" name="Textfeld 39"/>
          <p:cNvSpPr txBox="1"/>
          <p:nvPr/>
        </p:nvSpPr>
        <p:spPr>
          <a:xfrm>
            <a:off x="7895897" y="3885240"/>
            <a:ext cx="548640" cy="369332"/>
          </a:xfrm>
          <a:prstGeom prst="rect">
            <a:avLst/>
          </a:prstGeom>
          <a:noFill/>
        </p:spPr>
        <p:txBody>
          <a:bodyPr wrap="square" rtlCol="0">
            <a:spAutoFit/>
          </a:bodyPr>
          <a:lstStyle/>
          <a:p>
            <a:r>
              <a:rPr lang="de-DE" dirty="0"/>
              <a:t>DB</a:t>
            </a:r>
          </a:p>
        </p:txBody>
      </p:sp>
      <p:cxnSp>
        <p:nvCxnSpPr>
          <p:cNvPr id="46" name="Gerade Verbindung mit Pfeil 45"/>
          <p:cNvCxnSpPr/>
          <p:nvPr/>
        </p:nvCxnSpPr>
        <p:spPr>
          <a:xfrm>
            <a:off x="3119257" y="2761961"/>
            <a:ext cx="2872240" cy="346999"/>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feld 47"/>
          <p:cNvSpPr txBox="1"/>
          <p:nvPr/>
        </p:nvSpPr>
        <p:spPr>
          <a:xfrm rot="409479">
            <a:off x="3534590" y="2484399"/>
            <a:ext cx="1902009" cy="369332"/>
          </a:xfrm>
          <a:prstGeom prst="rect">
            <a:avLst/>
          </a:prstGeom>
          <a:noFill/>
        </p:spPr>
        <p:txBody>
          <a:bodyPr wrap="square" rtlCol="0">
            <a:spAutoFit/>
          </a:bodyPr>
          <a:lstStyle/>
          <a:p>
            <a:pPr algn="ctr"/>
            <a:r>
              <a:rPr lang="de-DE"/>
              <a:t>Request</a:t>
            </a:r>
            <a:endParaRPr lang="de-DE" dirty="0"/>
          </a:p>
        </p:txBody>
      </p:sp>
      <p:cxnSp>
        <p:nvCxnSpPr>
          <p:cNvPr id="49" name="Gerade Verbindung mit Pfeil 48"/>
          <p:cNvCxnSpPr/>
          <p:nvPr/>
        </p:nvCxnSpPr>
        <p:spPr>
          <a:xfrm flipH="1">
            <a:off x="3119257" y="3608241"/>
            <a:ext cx="2741612" cy="461665"/>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feld 49"/>
          <p:cNvSpPr txBox="1"/>
          <p:nvPr/>
        </p:nvSpPr>
        <p:spPr>
          <a:xfrm rot="21024259">
            <a:off x="3567253" y="3415202"/>
            <a:ext cx="2036391" cy="338554"/>
          </a:xfrm>
          <a:prstGeom prst="rect">
            <a:avLst/>
          </a:prstGeom>
          <a:noFill/>
        </p:spPr>
        <p:txBody>
          <a:bodyPr wrap="square" rtlCol="0">
            <a:spAutoFit/>
          </a:bodyPr>
          <a:lstStyle/>
          <a:p>
            <a:r>
              <a:rPr lang="de-DE" sz="1600"/>
              <a:t>Transactions</a:t>
            </a:r>
            <a:endParaRPr lang="de-DE" sz="1600" dirty="0"/>
          </a:p>
        </p:txBody>
      </p:sp>
      <p:sp>
        <p:nvSpPr>
          <p:cNvPr id="51" name="Textfeld 50"/>
          <p:cNvSpPr txBox="1"/>
          <p:nvPr/>
        </p:nvSpPr>
        <p:spPr>
          <a:xfrm>
            <a:off x="6147453" y="3004303"/>
            <a:ext cx="1351424" cy="461665"/>
          </a:xfrm>
          <a:prstGeom prst="rect">
            <a:avLst/>
          </a:prstGeom>
          <a:noFill/>
        </p:spPr>
        <p:txBody>
          <a:bodyPr wrap="square" rtlCol="0">
            <a:spAutoFit/>
          </a:bodyPr>
          <a:lstStyle/>
          <a:p>
            <a:pPr algn="ctr"/>
            <a:r>
              <a:rPr lang="de-DE" sz="1200"/>
              <a:t>Create Transactions</a:t>
            </a:r>
            <a:endParaRPr lang="de-DE" sz="1200" dirty="0"/>
          </a:p>
        </p:txBody>
      </p:sp>
      <p:sp>
        <p:nvSpPr>
          <p:cNvPr id="52" name="Textfeld 51"/>
          <p:cNvSpPr txBox="1"/>
          <p:nvPr/>
        </p:nvSpPr>
        <p:spPr>
          <a:xfrm>
            <a:off x="5987716" y="5299899"/>
            <a:ext cx="1991708" cy="276999"/>
          </a:xfrm>
          <a:prstGeom prst="rect">
            <a:avLst/>
          </a:prstGeom>
          <a:noFill/>
        </p:spPr>
        <p:txBody>
          <a:bodyPr wrap="square" rtlCol="0">
            <a:spAutoFit/>
          </a:bodyPr>
          <a:lstStyle/>
          <a:p>
            <a:pPr algn="ctr"/>
            <a:r>
              <a:rPr lang="de-DE" sz="1200"/>
              <a:t>Send </a:t>
            </a:r>
            <a:r>
              <a:rPr lang="de-DE" sz="1200" dirty="0"/>
              <a:t>Pay Status</a:t>
            </a:r>
          </a:p>
        </p:txBody>
      </p:sp>
      <p:cxnSp>
        <p:nvCxnSpPr>
          <p:cNvPr id="58" name="Gerade Verbindung mit Pfeil 57"/>
          <p:cNvCxnSpPr/>
          <p:nvPr/>
        </p:nvCxnSpPr>
        <p:spPr>
          <a:xfrm>
            <a:off x="3159221" y="4405779"/>
            <a:ext cx="2872240" cy="346999"/>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feld 58"/>
          <p:cNvSpPr txBox="1"/>
          <p:nvPr/>
        </p:nvSpPr>
        <p:spPr>
          <a:xfrm rot="409479">
            <a:off x="3551159" y="4157855"/>
            <a:ext cx="2186906" cy="338554"/>
          </a:xfrm>
          <a:prstGeom prst="rect">
            <a:avLst/>
          </a:prstGeom>
          <a:noFill/>
        </p:spPr>
        <p:txBody>
          <a:bodyPr wrap="square" rtlCol="0">
            <a:spAutoFit/>
          </a:bodyPr>
          <a:lstStyle/>
          <a:p>
            <a:r>
              <a:rPr lang="de-DE" sz="1600"/>
              <a:t>Presigned Transactions</a:t>
            </a:r>
            <a:endParaRPr lang="de-DE" sz="1600" dirty="0"/>
          </a:p>
        </p:txBody>
      </p:sp>
      <p:cxnSp>
        <p:nvCxnSpPr>
          <p:cNvPr id="60" name="Gerade Verbindung mit Pfeil 59"/>
          <p:cNvCxnSpPr/>
          <p:nvPr/>
        </p:nvCxnSpPr>
        <p:spPr>
          <a:xfrm flipH="1">
            <a:off x="3214643" y="5434243"/>
            <a:ext cx="2776854" cy="44601"/>
          </a:xfrm>
          <a:prstGeom prst="straightConnector1">
            <a:avLst/>
          </a:prstGeom>
          <a:ln w="53975">
            <a:solidFill>
              <a:schemeClr val="tx1"/>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Textfeld 60"/>
          <p:cNvSpPr txBox="1"/>
          <p:nvPr/>
        </p:nvSpPr>
        <p:spPr>
          <a:xfrm>
            <a:off x="4024149" y="4997393"/>
            <a:ext cx="1499058" cy="369332"/>
          </a:xfrm>
          <a:prstGeom prst="rect">
            <a:avLst/>
          </a:prstGeom>
          <a:noFill/>
        </p:spPr>
        <p:txBody>
          <a:bodyPr wrap="square" rtlCol="0">
            <a:spAutoFit/>
          </a:bodyPr>
          <a:lstStyle/>
          <a:p>
            <a:r>
              <a:rPr lang="de-DE" dirty="0"/>
              <a:t>Pay Status</a:t>
            </a:r>
          </a:p>
        </p:txBody>
      </p:sp>
      <p:sp>
        <p:nvSpPr>
          <p:cNvPr id="62" name="Textfeld 61"/>
          <p:cNvSpPr txBox="1"/>
          <p:nvPr/>
        </p:nvSpPr>
        <p:spPr>
          <a:xfrm>
            <a:off x="3952747" y="5490622"/>
            <a:ext cx="1499058" cy="369332"/>
          </a:xfrm>
          <a:prstGeom prst="rect">
            <a:avLst/>
          </a:prstGeom>
          <a:noFill/>
        </p:spPr>
        <p:txBody>
          <a:bodyPr wrap="square" rtlCol="0">
            <a:spAutoFit/>
          </a:bodyPr>
          <a:lstStyle/>
          <a:p>
            <a:r>
              <a:rPr lang="de-DE" dirty="0"/>
              <a:t>On Request</a:t>
            </a:r>
          </a:p>
        </p:txBody>
      </p:sp>
      <p:sp>
        <p:nvSpPr>
          <p:cNvPr id="33" name="Textfeld 32"/>
          <p:cNvSpPr txBox="1"/>
          <p:nvPr/>
        </p:nvSpPr>
        <p:spPr>
          <a:xfrm>
            <a:off x="5991497" y="4566219"/>
            <a:ext cx="1991708" cy="461665"/>
          </a:xfrm>
          <a:prstGeom prst="rect">
            <a:avLst/>
          </a:prstGeom>
          <a:noFill/>
        </p:spPr>
        <p:txBody>
          <a:bodyPr wrap="square" rtlCol="0">
            <a:spAutoFit/>
          </a:bodyPr>
          <a:lstStyle/>
          <a:p>
            <a:pPr algn="ctr"/>
            <a:r>
              <a:rPr lang="de-DE" sz="1200"/>
              <a:t>Submit Transactions </a:t>
            </a:r>
          </a:p>
          <a:p>
            <a:pPr algn="ctr"/>
            <a:r>
              <a:rPr lang="de-DE" sz="1200"/>
              <a:t>on Date</a:t>
            </a:r>
            <a:endParaRPr lang="de-DE" sz="1200" dirty="0"/>
          </a:p>
        </p:txBody>
      </p:sp>
      <p:sp>
        <p:nvSpPr>
          <p:cNvPr id="5" name="Textfeld 4"/>
          <p:cNvSpPr txBox="1"/>
          <p:nvPr/>
        </p:nvSpPr>
        <p:spPr>
          <a:xfrm>
            <a:off x="4942212" y="2331876"/>
            <a:ext cx="276769" cy="307777"/>
          </a:xfrm>
          <a:prstGeom prst="rect">
            <a:avLst/>
          </a:prstGeom>
          <a:solidFill>
            <a:srgbClr val="92D050"/>
          </a:solidFill>
        </p:spPr>
        <p:txBody>
          <a:bodyPr wrap="square" rtlCol="0">
            <a:spAutoFit/>
          </a:bodyPr>
          <a:lstStyle/>
          <a:p>
            <a:r>
              <a:rPr lang="de-DE" sz="1400">
                <a:solidFill>
                  <a:schemeClr val="bg1"/>
                </a:solidFill>
              </a:rPr>
              <a:t>1</a:t>
            </a:r>
          </a:p>
        </p:txBody>
      </p:sp>
      <p:sp>
        <p:nvSpPr>
          <p:cNvPr id="43" name="Textfeld 42"/>
          <p:cNvSpPr txBox="1"/>
          <p:nvPr/>
        </p:nvSpPr>
        <p:spPr>
          <a:xfrm>
            <a:off x="7222108" y="2869973"/>
            <a:ext cx="276769" cy="307777"/>
          </a:xfrm>
          <a:prstGeom prst="rect">
            <a:avLst/>
          </a:prstGeom>
          <a:solidFill>
            <a:srgbClr val="92D050"/>
          </a:solidFill>
        </p:spPr>
        <p:txBody>
          <a:bodyPr wrap="square" rtlCol="0">
            <a:spAutoFit/>
          </a:bodyPr>
          <a:lstStyle/>
          <a:p>
            <a:r>
              <a:rPr lang="de-DE" sz="1400">
                <a:solidFill>
                  <a:schemeClr val="bg1"/>
                </a:solidFill>
              </a:rPr>
              <a:t>2</a:t>
            </a:r>
          </a:p>
        </p:txBody>
      </p:sp>
      <p:sp>
        <p:nvSpPr>
          <p:cNvPr id="44" name="Textfeld 43"/>
          <p:cNvSpPr txBox="1"/>
          <p:nvPr/>
        </p:nvSpPr>
        <p:spPr>
          <a:xfrm>
            <a:off x="2583791" y="3946795"/>
            <a:ext cx="276769" cy="307777"/>
          </a:xfrm>
          <a:prstGeom prst="rect">
            <a:avLst/>
          </a:prstGeom>
          <a:solidFill>
            <a:srgbClr val="92D050"/>
          </a:solidFill>
        </p:spPr>
        <p:txBody>
          <a:bodyPr wrap="square" rtlCol="0">
            <a:spAutoFit/>
          </a:bodyPr>
          <a:lstStyle/>
          <a:p>
            <a:r>
              <a:rPr lang="de-DE" sz="1400">
                <a:solidFill>
                  <a:schemeClr val="bg1"/>
                </a:solidFill>
              </a:rPr>
              <a:t>3</a:t>
            </a:r>
          </a:p>
        </p:txBody>
      </p:sp>
      <p:sp>
        <p:nvSpPr>
          <p:cNvPr id="45" name="Textfeld 44"/>
          <p:cNvSpPr txBox="1"/>
          <p:nvPr/>
        </p:nvSpPr>
        <p:spPr>
          <a:xfrm>
            <a:off x="7222107" y="4237472"/>
            <a:ext cx="276769" cy="307777"/>
          </a:xfrm>
          <a:prstGeom prst="rect">
            <a:avLst/>
          </a:prstGeom>
          <a:solidFill>
            <a:srgbClr val="92D050"/>
          </a:solidFill>
        </p:spPr>
        <p:txBody>
          <a:bodyPr wrap="square" rtlCol="0">
            <a:spAutoFit/>
          </a:bodyPr>
          <a:lstStyle/>
          <a:p>
            <a:r>
              <a:rPr lang="de-DE" sz="1400">
                <a:solidFill>
                  <a:schemeClr val="bg1"/>
                </a:solidFill>
              </a:rPr>
              <a:t>4</a:t>
            </a:r>
          </a:p>
        </p:txBody>
      </p:sp>
      <p:sp>
        <p:nvSpPr>
          <p:cNvPr id="47" name="Textfeld 46"/>
          <p:cNvSpPr txBox="1"/>
          <p:nvPr/>
        </p:nvSpPr>
        <p:spPr>
          <a:xfrm>
            <a:off x="5451805" y="4939622"/>
            <a:ext cx="276769" cy="307777"/>
          </a:xfrm>
          <a:prstGeom prst="rect">
            <a:avLst/>
          </a:prstGeom>
          <a:solidFill>
            <a:srgbClr val="92D050"/>
          </a:solidFill>
        </p:spPr>
        <p:txBody>
          <a:bodyPr wrap="square" rtlCol="0">
            <a:spAutoFit/>
          </a:bodyPr>
          <a:lstStyle/>
          <a:p>
            <a:r>
              <a:rPr lang="de-DE" sz="1400">
                <a:solidFill>
                  <a:schemeClr val="bg1"/>
                </a:solidFill>
              </a:rPr>
              <a:t>5</a:t>
            </a:r>
          </a:p>
        </p:txBody>
      </p:sp>
      <p:sp>
        <p:nvSpPr>
          <p:cNvPr id="6" name="Textfeld 5"/>
          <p:cNvSpPr txBox="1"/>
          <p:nvPr/>
        </p:nvSpPr>
        <p:spPr>
          <a:xfrm>
            <a:off x="567603" y="5928864"/>
            <a:ext cx="7411821" cy="276999"/>
          </a:xfrm>
          <a:prstGeom prst="rect">
            <a:avLst/>
          </a:prstGeom>
          <a:noFill/>
        </p:spPr>
        <p:txBody>
          <a:bodyPr wrap="square" rtlCol="0">
            <a:spAutoFit/>
          </a:bodyPr>
          <a:lstStyle/>
          <a:p>
            <a:r>
              <a:rPr lang="de-DE" sz="1200"/>
              <a:t>Note: Worflow without transfering or storing the secret key.</a:t>
            </a:r>
          </a:p>
        </p:txBody>
      </p:sp>
    </p:spTree>
    <p:extLst>
      <p:ext uri="{BB962C8B-B14F-4D97-AF65-F5344CB8AC3E}">
        <p14:creationId xmlns:p14="http://schemas.microsoft.com/office/powerpoint/2010/main" val="1000341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21" name="Textfeld 20"/>
          <p:cNvSpPr txBox="1"/>
          <p:nvPr/>
        </p:nvSpPr>
        <p:spPr>
          <a:xfrm>
            <a:off x="5001768" y="1628775"/>
            <a:ext cx="3540870" cy="4001095"/>
          </a:xfrm>
          <a:prstGeom prst="rect">
            <a:avLst/>
          </a:prstGeom>
          <a:noFill/>
        </p:spPr>
        <p:txBody>
          <a:bodyPr wrap="square" rtlCol="0">
            <a:spAutoFit/>
          </a:bodyPr>
          <a:lstStyle/>
          <a:p>
            <a:r>
              <a:rPr lang="en-US" sz="2800" b="1" dirty="0" err="1"/>
              <a:t>MultiSend</a:t>
            </a:r>
            <a:r>
              <a:rPr lang="en-US" sz="2800" b="1" dirty="0"/>
              <a:t> – 1) Upload</a:t>
            </a:r>
            <a:endParaRPr lang="en-US" sz="2800" dirty="0"/>
          </a:p>
          <a:p>
            <a:endParaRPr lang="en-US" dirty="0"/>
          </a:p>
          <a:p>
            <a:r>
              <a:rPr lang="en-US" dirty="0"/>
              <a:t>Enables multiple payments to specific destinations and dates.</a:t>
            </a:r>
          </a:p>
          <a:p>
            <a:endParaRPr lang="en-US" dirty="0"/>
          </a:p>
          <a:p>
            <a:r>
              <a:rPr lang="en-US" dirty="0"/>
              <a:t>Easy upload by CSV-File. </a:t>
            </a:r>
          </a:p>
          <a:p>
            <a:endParaRPr lang="en-US" dirty="0"/>
          </a:p>
          <a:p>
            <a:r>
              <a:rPr lang="en-US" sz="2800" b="1" dirty="0" err="1"/>
              <a:t>MultiSend</a:t>
            </a:r>
            <a:r>
              <a:rPr lang="en-US" sz="2800" b="1" dirty="0"/>
              <a:t> – 2) </a:t>
            </a:r>
            <a:r>
              <a:rPr lang="en-US" sz="2800" b="1" dirty="0" err="1"/>
              <a:t>Paylist</a:t>
            </a:r>
            <a:endParaRPr lang="en-US" sz="2800" dirty="0"/>
          </a:p>
          <a:p>
            <a:endParaRPr lang="en-US" dirty="0"/>
          </a:p>
          <a:p>
            <a:r>
              <a:rPr lang="en-US" dirty="0"/>
              <a:t>Manage your payments in </a:t>
            </a:r>
            <a:r>
              <a:rPr lang="en-US" dirty="0" err="1"/>
              <a:t>paylists</a:t>
            </a:r>
            <a:r>
              <a:rPr lang="en-US" dirty="0"/>
              <a:t> and always know which payments are already done or open. </a:t>
            </a:r>
          </a:p>
          <a:p>
            <a:endParaRPr lang="en-US" dirty="0"/>
          </a:p>
        </p:txBody>
      </p:sp>
      <p:pic>
        <p:nvPicPr>
          <p:cNvPr id="3" name="Grafik 2"/>
          <p:cNvPicPr>
            <a:picLocks noChangeAspect="1"/>
          </p:cNvPicPr>
          <p:nvPr/>
        </p:nvPicPr>
        <p:blipFill>
          <a:blip r:embed="rId2"/>
          <a:stretch>
            <a:fillRect/>
          </a:stretch>
        </p:blipFill>
        <p:spPr>
          <a:xfrm>
            <a:off x="677138" y="4498848"/>
            <a:ext cx="3998675" cy="1627453"/>
          </a:xfrm>
          <a:prstGeom prst="rect">
            <a:avLst/>
          </a:prstGeom>
        </p:spPr>
      </p:pic>
      <p:pic>
        <p:nvPicPr>
          <p:cNvPr id="5" name="Grafik 4"/>
          <p:cNvPicPr>
            <a:picLocks noChangeAspect="1"/>
          </p:cNvPicPr>
          <p:nvPr/>
        </p:nvPicPr>
        <p:blipFill>
          <a:blip r:embed="rId3"/>
          <a:stretch>
            <a:fillRect/>
          </a:stretch>
        </p:blipFill>
        <p:spPr>
          <a:xfrm>
            <a:off x="677138" y="1628775"/>
            <a:ext cx="4014111" cy="2705481"/>
          </a:xfrm>
          <a:prstGeom prst="rect">
            <a:avLst/>
          </a:prstGeom>
        </p:spPr>
      </p:pic>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40537" y="673654"/>
            <a:ext cx="602101" cy="602101"/>
          </a:xfrm>
          <a:prstGeom prst="rect">
            <a:avLst/>
          </a:prstGeom>
        </p:spPr>
      </p:pic>
    </p:spTree>
    <p:extLst>
      <p:ext uri="{BB962C8B-B14F-4D97-AF65-F5344CB8AC3E}">
        <p14:creationId xmlns:p14="http://schemas.microsoft.com/office/powerpoint/2010/main" val="3799170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21" name="Textfeld 20"/>
          <p:cNvSpPr txBox="1"/>
          <p:nvPr/>
        </p:nvSpPr>
        <p:spPr>
          <a:xfrm>
            <a:off x="5074920" y="1628775"/>
            <a:ext cx="3467718" cy="3447098"/>
          </a:xfrm>
          <a:prstGeom prst="rect">
            <a:avLst/>
          </a:prstGeom>
          <a:noFill/>
        </p:spPr>
        <p:txBody>
          <a:bodyPr wrap="square" rtlCol="0">
            <a:spAutoFit/>
          </a:bodyPr>
          <a:lstStyle/>
          <a:p>
            <a:r>
              <a:rPr lang="en-US" sz="2800" b="1" dirty="0" err="1"/>
              <a:t>MultiSend</a:t>
            </a:r>
            <a:r>
              <a:rPr lang="en-US" sz="2800" b="1" dirty="0"/>
              <a:t> – 3) Detailed View</a:t>
            </a:r>
            <a:endParaRPr lang="en-US" sz="2800" dirty="0"/>
          </a:p>
          <a:p>
            <a:endParaRPr lang="en-US" dirty="0"/>
          </a:p>
          <a:p>
            <a:r>
              <a:rPr lang="en-US" dirty="0"/>
              <a:t>See the full payment plan. Also with a summary about the total amount of XLM and assets to be sent.</a:t>
            </a:r>
          </a:p>
          <a:p>
            <a:endParaRPr lang="en-US" dirty="0"/>
          </a:p>
          <a:p>
            <a:r>
              <a:rPr lang="en-US" dirty="0"/>
              <a:t>You also can cancel open payments, if you need to. </a:t>
            </a:r>
          </a:p>
          <a:p>
            <a:endParaRPr lang="en-US" dirty="0"/>
          </a:p>
        </p:txBody>
      </p:sp>
      <p:pic>
        <p:nvPicPr>
          <p:cNvPr id="4" name="Grafik 3"/>
          <p:cNvPicPr>
            <a:picLocks noChangeAspect="1"/>
          </p:cNvPicPr>
          <p:nvPr/>
        </p:nvPicPr>
        <p:blipFill>
          <a:blip r:embed="rId2"/>
          <a:stretch>
            <a:fillRect/>
          </a:stretch>
        </p:blipFill>
        <p:spPr>
          <a:xfrm>
            <a:off x="678441" y="1563623"/>
            <a:ext cx="3959053" cy="4480561"/>
          </a:xfrm>
          <a:prstGeom prst="rect">
            <a:avLst/>
          </a:prstGeom>
        </p:spPr>
      </p:pic>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0537" y="673654"/>
            <a:ext cx="602101" cy="602101"/>
          </a:xfrm>
          <a:prstGeom prst="rect">
            <a:avLst/>
          </a:prstGeom>
        </p:spPr>
      </p:pic>
    </p:spTree>
    <p:extLst>
      <p:ext uri="{BB962C8B-B14F-4D97-AF65-F5344CB8AC3E}">
        <p14:creationId xmlns:p14="http://schemas.microsoft.com/office/powerpoint/2010/main" val="2160007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11" name="Textfeld 10"/>
          <p:cNvSpPr txBox="1"/>
          <p:nvPr/>
        </p:nvSpPr>
        <p:spPr>
          <a:xfrm>
            <a:off x="678441" y="1537942"/>
            <a:ext cx="5273785" cy="4647426"/>
          </a:xfrm>
          <a:prstGeom prst="rect">
            <a:avLst/>
          </a:prstGeom>
          <a:noFill/>
        </p:spPr>
        <p:txBody>
          <a:bodyPr wrap="square" rtlCol="0">
            <a:spAutoFit/>
          </a:bodyPr>
          <a:lstStyle/>
          <a:p>
            <a:r>
              <a:rPr lang="en-US" sz="2800" b="1" dirty="0"/>
              <a:t>Team  </a:t>
            </a:r>
          </a:p>
          <a:p>
            <a:endParaRPr lang="en-US" sz="2000" dirty="0"/>
          </a:p>
          <a:p>
            <a:pPr marL="285750" indent="-285750">
              <a:buFontTx/>
              <a:buChar char="-"/>
            </a:pPr>
            <a:r>
              <a:rPr lang="en-US" sz="2000" b="1" dirty="0"/>
              <a:t>Hans Woppmann – Founder, CTO </a:t>
            </a:r>
            <a:br>
              <a:rPr lang="en-US" sz="1400" dirty="0"/>
            </a:br>
            <a:r>
              <a:rPr lang="en-US" sz="1200" dirty="0"/>
              <a:t>Senior IT-Consultant, </a:t>
            </a:r>
            <a:r>
              <a:rPr lang="en-US" sz="1200" dirty="0" err="1"/>
              <a:t>Fullstack</a:t>
            </a:r>
            <a:r>
              <a:rPr lang="en-US" sz="1200" dirty="0"/>
              <a:t> Developer and </a:t>
            </a:r>
            <a:r>
              <a:rPr lang="en-US" sz="1200" dirty="0" err="1"/>
              <a:t>Teamlead</a:t>
            </a:r>
            <a:r>
              <a:rPr lang="en-US" sz="1200" dirty="0"/>
              <a:t> in 50+ projects. </a:t>
            </a:r>
            <a:r>
              <a:rPr lang="en-US" sz="1200" dirty="0" err="1"/>
              <a:t>Blockchain</a:t>
            </a:r>
            <a:r>
              <a:rPr lang="en-US" sz="1200" dirty="0"/>
              <a:t> Developer since 2013, Founder SmartStellar.org. Worked at BMW, Atos, </a:t>
            </a:r>
            <a:r>
              <a:rPr lang="en-US" sz="1200" dirty="0" err="1"/>
              <a:t>Altran</a:t>
            </a:r>
            <a:br>
              <a:rPr lang="en-US" sz="1200" dirty="0"/>
            </a:br>
            <a:endParaRPr lang="en-US" sz="1200" dirty="0"/>
          </a:p>
          <a:p>
            <a:pPr marL="285750" indent="-285750">
              <a:buFontTx/>
              <a:buChar char="-"/>
            </a:pPr>
            <a:endParaRPr lang="en-US" sz="1400" dirty="0"/>
          </a:p>
          <a:p>
            <a:pPr marL="285750" indent="-285750">
              <a:buFontTx/>
              <a:buChar char="-"/>
            </a:pPr>
            <a:r>
              <a:rPr lang="en-US" sz="2000" b="1" dirty="0"/>
              <a:t>Peter Pansegrau – Co-Founder, Business Development, Quality Assurance</a:t>
            </a:r>
            <a:br>
              <a:rPr lang="en-US" sz="1400" dirty="0"/>
            </a:br>
            <a:r>
              <a:rPr lang="en-US" sz="1200" dirty="0"/>
              <a:t>Senior IT-Consultant, </a:t>
            </a:r>
            <a:r>
              <a:rPr lang="en-US" sz="1200" dirty="0" err="1"/>
              <a:t>Testmanagement</a:t>
            </a:r>
            <a:r>
              <a:rPr lang="en-US" sz="1200" dirty="0"/>
              <a:t> and Quality Engineering, Co-Founder SmartStellar.org. Worked at Atos, T-Systems</a:t>
            </a:r>
            <a:br>
              <a:rPr lang="en-US" sz="1200" dirty="0"/>
            </a:br>
            <a:endParaRPr lang="en-US" sz="1200" dirty="0"/>
          </a:p>
          <a:p>
            <a:pPr marL="285750" indent="-285750">
              <a:buFontTx/>
              <a:buChar char="-"/>
            </a:pPr>
            <a:endParaRPr lang="en-US" sz="1400" dirty="0"/>
          </a:p>
          <a:p>
            <a:pPr marL="285750" indent="-285750">
              <a:buFontTx/>
              <a:buChar char="-"/>
            </a:pPr>
            <a:r>
              <a:rPr lang="en-US" sz="2000" b="1" dirty="0"/>
              <a:t>Luke Carriere – Co-Founder, Marketing &amp; Sales</a:t>
            </a:r>
            <a:br>
              <a:rPr lang="en-US" sz="1400" dirty="0"/>
            </a:br>
            <a:r>
              <a:rPr lang="en-US" sz="1200" dirty="0"/>
              <a:t>CMO of B2B e-commerce technology startups, Co-Founder </a:t>
            </a:r>
            <a:r>
              <a:rPr lang="en-US" sz="1200" dirty="0" err="1"/>
              <a:t>SmartStellar.org</a:t>
            </a:r>
            <a:r>
              <a:rPr lang="en-US" sz="1200" dirty="0"/>
              <a:t>. Worked at </a:t>
            </a:r>
            <a:r>
              <a:rPr lang="en-US" sz="1200" dirty="0" err="1"/>
              <a:t>Witbe</a:t>
            </a:r>
            <a:r>
              <a:rPr lang="en-US" sz="1200" dirty="0"/>
              <a:t>, </a:t>
            </a:r>
            <a:r>
              <a:rPr lang="en-US" sz="1200" dirty="0" err="1"/>
              <a:t>Cleeng</a:t>
            </a:r>
            <a:r>
              <a:rPr lang="en-US" sz="1200" dirty="0"/>
              <a:t>, Piano</a:t>
            </a:r>
          </a:p>
          <a:p>
            <a:pPr marL="285750" indent="-285750">
              <a:buFontTx/>
              <a:buChar char="-"/>
            </a:pPr>
            <a:endParaRPr lang="en-US" sz="1200"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4533" y="1824984"/>
            <a:ext cx="898952" cy="903469"/>
          </a:xfrm>
          <a:prstGeom prst="rect">
            <a:avLst/>
          </a:prstGeom>
        </p:spPr>
      </p:pic>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4533" y="3234904"/>
            <a:ext cx="898233" cy="898233"/>
          </a:xfrm>
          <a:prstGeom prst="rect">
            <a:avLst/>
          </a:prstGeom>
        </p:spPr>
      </p:pic>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40537" y="673654"/>
            <a:ext cx="602101" cy="602101"/>
          </a:xfrm>
          <a:prstGeom prst="rect">
            <a:avLst/>
          </a:prstGeom>
        </p:spPr>
      </p:pic>
      <p:pic>
        <p:nvPicPr>
          <p:cNvPr id="8" name="Grafik 1">
            <a:extLst>
              <a:ext uri="{FF2B5EF4-FFF2-40B4-BE49-F238E27FC236}">
                <a16:creationId xmlns:a16="http://schemas.microsoft.com/office/drawing/2014/main" id="{C7BEC5DC-A783-444F-B3D3-FD8CA1E69E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2304" y="4679247"/>
            <a:ext cx="898233" cy="818914"/>
          </a:xfrm>
          <a:prstGeom prst="rect">
            <a:avLst/>
          </a:prstGeom>
        </p:spPr>
      </p:pic>
    </p:spTree>
    <p:extLst>
      <p:ext uri="{BB962C8B-B14F-4D97-AF65-F5344CB8AC3E}">
        <p14:creationId xmlns:p14="http://schemas.microsoft.com/office/powerpoint/2010/main" val="3489181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pic>
        <p:nvPicPr>
          <p:cNvPr id="2" name="Grafik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0537" y="673654"/>
            <a:ext cx="602101" cy="602101"/>
          </a:xfrm>
          <a:prstGeom prst="rect">
            <a:avLst/>
          </a:prstGeom>
        </p:spPr>
      </p:pic>
      <p:sp>
        <p:nvSpPr>
          <p:cNvPr id="7" name="Textfeld 6"/>
          <p:cNvSpPr txBox="1"/>
          <p:nvPr/>
        </p:nvSpPr>
        <p:spPr>
          <a:xfrm>
            <a:off x="529791" y="1591077"/>
            <a:ext cx="7711796" cy="2646878"/>
          </a:xfrm>
          <a:prstGeom prst="rect">
            <a:avLst/>
          </a:prstGeom>
          <a:noFill/>
        </p:spPr>
        <p:txBody>
          <a:bodyPr wrap="square" rtlCol="0">
            <a:spAutoFit/>
          </a:bodyPr>
          <a:lstStyle/>
          <a:p>
            <a:pPr algn="ctr"/>
            <a:r>
              <a:rPr lang="de-DE" sz="3200" b="1"/>
              <a:t>Jobs at Smart Stellar</a:t>
            </a:r>
          </a:p>
          <a:p>
            <a:pPr algn="ctr"/>
            <a:endParaRPr lang="de-DE" sz="2400" b="1"/>
          </a:p>
          <a:p>
            <a:pPr algn="ctr"/>
            <a:r>
              <a:rPr lang="de-DE" sz="2400" b="1"/>
              <a:t>We are looking for crypto enthusiasts</a:t>
            </a:r>
          </a:p>
          <a:p>
            <a:pPr algn="ctr"/>
            <a:endParaRPr lang="de-DE" sz="2400" b="1"/>
          </a:p>
          <a:p>
            <a:pPr algn="ctr"/>
            <a:r>
              <a:rPr lang="de-DE" sz="2400" b="1"/>
              <a:t>Write to </a:t>
            </a:r>
            <a:r>
              <a:rPr lang="de-DE" sz="2400" b="1">
                <a:hlinkClick r:id="rId3"/>
              </a:rPr>
              <a:t>contact@smartsteller.org</a:t>
            </a:r>
            <a:endParaRPr lang="de-DE" sz="2400" b="1"/>
          </a:p>
          <a:p>
            <a:pPr algn="ctr"/>
            <a:r>
              <a:rPr lang="de-DE" sz="2400" b="1"/>
              <a:t>or join our open monthly meetings </a:t>
            </a:r>
            <a:br>
              <a:rPr lang="de-DE" sz="2400" b="1"/>
            </a:br>
            <a:r>
              <a:rPr lang="de-DE" sz="1400" b="1"/>
              <a:t>3rd Thursday at 19:00 CET</a:t>
            </a:r>
          </a:p>
        </p:txBody>
      </p:sp>
    </p:spTree>
    <p:extLst>
      <p:ext uri="{BB962C8B-B14F-4D97-AF65-F5344CB8AC3E}">
        <p14:creationId xmlns:p14="http://schemas.microsoft.com/office/powerpoint/2010/main" val="1396664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pic>
        <p:nvPicPr>
          <p:cNvPr id="2" name="Grafik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0537" y="673654"/>
            <a:ext cx="602101" cy="602101"/>
          </a:xfrm>
          <a:prstGeom prst="rect">
            <a:avLst/>
          </a:prstGeom>
        </p:spPr>
      </p:pic>
      <p:sp>
        <p:nvSpPr>
          <p:cNvPr id="7" name="Textfeld 6"/>
          <p:cNvSpPr txBox="1"/>
          <p:nvPr/>
        </p:nvSpPr>
        <p:spPr>
          <a:xfrm>
            <a:off x="678442" y="2514104"/>
            <a:ext cx="7711796" cy="861774"/>
          </a:xfrm>
          <a:prstGeom prst="rect">
            <a:avLst/>
          </a:prstGeom>
          <a:noFill/>
        </p:spPr>
        <p:txBody>
          <a:bodyPr wrap="square" rtlCol="0">
            <a:spAutoFit/>
          </a:bodyPr>
          <a:lstStyle/>
          <a:p>
            <a:endParaRPr lang="de-DE" b="1"/>
          </a:p>
          <a:p>
            <a:pPr algn="ctr"/>
            <a:r>
              <a:rPr lang="de-DE" sz="3200" b="1"/>
              <a:t>Thank you for your time and interest! </a:t>
            </a:r>
            <a:endParaRPr lang="de-DE" sz="3200" b="1" dirty="0"/>
          </a:p>
        </p:txBody>
      </p:sp>
    </p:spTree>
    <p:extLst>
      <p:ext uri="{BB962C8B-B14F-4D97-AF65-F5344CB8AC3E}">
        <p14:creationId xmlns:p14="http://schemas.microsoft.com/office/powerpoint/2010/main" val="747166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21" name="Textfeld 20"/>
          <p:cNvSpPr txBox="1"/>
          <p:nvPr/>
        </p:nvSpPr>
        <p:spPr>
          <a:xfrm>
            <a:off x="678442" y="1628775"/>
            <a:ext cx="7864196" cy="1477328"/>
          </a:xfrm>
          <a:prstGeom prst="rect">
            <a:avLst/>
          </a:prstGeom>
          <a:noFill/>
        </p:spPr>
        <p:txBody>
          <a:bodyPr wrap="square" rtlCol="0">
            <a:spAutoFit/>
          </a:bodyPr>
          <a:lstStyle/>
          <a:p>
            <a:r>
              <a:rPr lang="en-US" b="1" dirty="0"/>
              <a:t>Appendix with Screenshots</a:t>
            </a:r>
            <a:endParaRPr lang="en-US" dirty="0"/>
          </a:p>
          <a:p>
            <a:endParaRPr lang="en-US" dirty="0"/>
          </a:p>
          <a:p>
            <a:r>
              <a:rPr lang="en-US" dirty="0"/>
              <a:t>The following pages show screenshots of the existing services available on smartstellar.org</a:t>
            </a:r>
          </a:p>
          <a:p>
            <a:pPr marL="285750" indent="-285750">
              <a:buFont typeface="Arial" panose="020B0604020202020204" pitchFamily="34" charset="0"/>
              <a:buChar char="•"/>
            </a:pPr>
            <a:endParaRPr lang="en-US" dirty="0"/>
          </a:p>
        </p:txBody>
      </p:sp>
      <p:pic>
        <p:nvPicPr>
          <p:cNvPr id="4" name="Grafik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0537" y="673654"/>
            <a:ext cx="602101" cy="602101"/>
          </a:xfrm>
          <a:prstGeom prst="rect">
            <a:avLst/>
          </a:prstGeom>
        </p:spPr>
      </p:pic>
    </p:spTree>
    <p:extLst>
      <p:ext uri="{BB962C8B-B14F-4D97-AF65-F5344CB8AC3E}">
        <p14:creationId xmlns:p14="http://schemas.microsoft.com/office/powerpoint/2010/main" val="2283521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21" name="Textfeld 20"/>
          <p:cNvSpPr txBox="1"/>
          <p:nvPr/>
        </p:nvSpPr>
        <p:spPr>
          <a:xfrm>
            <a:off x="5074920" y="1628775"/>
            <a:ext cx="3467718" cy="3970318"/>
          </a:xfrm>
          <a:prstGeom prst="rect">
            <a:avLst/>
          </a:prstGeom>
          <a:noFill/>
        </p:spPr>
        <p:txBody>
          <a:bodyPr wrap="square" rtlCol="0">
            <a:spAutoFit/>
          </a:bodyPr>
          <a:lstStyle/>
          <a:p>
            <a:r>
              <a:rPr lang="en-US" b="1" dirty="0"/>
              <a:t>Date Related Payments</a:t>
            </a:r>
            <a:endParaRPr lang="en-US" dirty="0"/>
          </a:p>
          <a:p>
            <a:endParaRPr lang="en-US" dirty="0"/>
          </a:p>
          <a:p>
            <a:r>
              <a:rPr lang="en-US" dirty="0"/>
              <a:t>First platform which enables date related payment on the Stellar Ecosystem.</a:t>
            </a:r>
          </a:p>
          <a:p>
            <a:endParaRPr lang="en-US" dirty="0"/>
          </a:p>
          <a:p>
            <a:r>
              <a:rPr lang="en-US" dirty="0"/>
              <a:t>To enable date related payments a smart contract is created which is </a:t>
            </a:r>
            <a:r>
              <a:rPr lang="en-US" dirty="0" err="1"/>
              <a:t>presigned</a:t>
            </a:r>
            <a:r>
              <a:rPr lang="en-US" dirty="0"/>
              <a:t> and time bound on a certain day.</a:t>
            </a:r>
          </a:p>
          <a:p>
            <a:pPr marL="285750" indent="-285750">
              <a:buFont typeface="Arial" panose="020B0604020202020204" pitchFamily="34" charset="0"/>
              <a:buChar char="•"/>
            </a:pPr>
            <a:endParaRPr lang="en-US" dirty="0"/>
          </a:p>
          <a:p>
            <a:r>
              <a:rPr lang="en-US" dirty="0"/>
              <a:t>See </a:t>
            </a:r>
            <a:r>
              <a:rPr lang="en-US" dirty="0">
                <a:solidFill>
                  <a:srgbClr val="0070C0"/>
                </a:solidFill>
              </a:rPr>
              <a:t>smartstellar.org</a:t>
            </a:r>
            <a:r>
              <a:rPr lang="en-US" dirty="0"/>
              <a:t> for a live demo</a:t>
            </a:r>
          </a:p>
          <a:p>
            <a:endParaRPr lang="en-US" dirty="0"/>
          </a:p>
          <a:p>
            <a:pPr marL="285750" indent="-285750">
              <a:buFont typeface="Arial" panose="020B0604020202020204" pitchFamily="34" charset="0"/>
              <a:buChar char="•"/>
            </a:pPr>
            <a:endParaRPr lang="en-US" dirty="0"/>
          </a:p>
        </p:txBody>
      </p:sp>
      <p:pic>
        <p:nvPicPr>
          <p:cNvPr id="5" name="Grafik 4"/>
          <p:cNvPicPr>
            <a:picLocks noChangeAspect="1"/>
          </p:cNvPicPr>
          <p:nvPr/>
        </p:nvPicPr>
        <p:blipFill>
          <a:blip r:embed="rId2"/>
          <a:stretch>
            <a:fillRect/>
          </a:stretch>
        </p:blipFill>
        <p:spPr>
          <a:xfrm>
            <a:off x="678442" y="1709927"/>
            <a:ext cx="3951765" cy="4054983"/>
          </a:xfrm>
          <a:prstGeom prst="rect">
            <a:avLst/>
          </a:prstGeom>
        </p:spPr>
      </p:pic>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0537" y="673654"/>
            <a:ext cx="602101" cy="602101"/>
          </a:xfrm>
          <a:prstGeom prst="rect">
            <a:avLst/>
          </a:prstGeom>
        </p:spPr>
      </p:pic>
    </p:spTree>
    <p:extLst>
      <p:ext uri="{BB962C8B-B14F-4D97-AF65-F5344CB8AC3E}">
        <p14:creationId xmlns:p14="http://schemas.microsoft.com/office/powerpoint/2010/main" val="2020774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21" name="Textfeld 20"/>
          <p:cNvSpPr txBox="1"/>
          <p:nvPr/>
        </p:nvSpPr>
        <p:spPr>
          <a:xfrm>
            <a:off x="5074920" y="1628775"/>
            <a:ext cx="3467718" cy="2308324"/>
          </a:xfrm>
          <a:prstGeom prst="rect">
            <a:avLst/>
          </a:prstGeom>
          <a:noFill/>
        </p:spPr>
        <p:txBody>
          <a:bodyPr wrap="square" rtlCol="0">
            <a:spAutoFit/>
          </a:bodyPr>
          <a:lstStyle/>
          <a:p>
            <a:r>
              <a:rPr lang="en-US" b="1" dirty="0"/>
              <a:t>Recurring Payments</a:t>
            </a:r>
            <a:endParaRPr lang="en-US" dirty="0"/>
          </a:p>
          <a:p>
            <a:endParaRPr lang="en-US" dirty="0"/>
          </a:p>
          <a:p>
            <a:r>
              <a:rPr lang="en-US" dirty="0"/>
              <a:t>As know from other applications like Outlook it is possible to set recurring payments.</a:t>
            </a:r>
          </a:p>
          <a:p>
            <a:endParaRPr lang="en-US" dirty="0"/>
          </a:p>
          <a:p>
            <a:r>
              <a:rPr lang="en-US" dirty="0"/>
              <a:t>See </a:t>
            </a:r>
            <a:r>
              <a:rPr lang="en-US" dirty="0">
                <a:solidFill>
                  <a:srgbClr val="0070C0"/>
                </a:solidFill>
              </a:rPr>
              <a:t>smartstellar.org</a:t>
            </a:r>
            <a:r>
              <a:rPr lang="en-US" dirty="0"/>
              <a:t> for a live demo</a:t>
            </a:r>
          </a:p>
          <a:p>
            <a:endParaRPr lang="en-US" dirty="0"/>
          </a:p>
        </p:txBody>
      </p:sp>
      <p:pic>
        <p:nvPicPr>
          <p:cNvPr id="6" name="Grafik 5"/>
          <p:cNvPicPr>
            <a:picLocks noChangeAspect="1"/>
          </p:cNvPicPr>
          <p:nvPr/>
        </p:nvPicPr>
        <p:blipFill>
          <a:blip r:embed="rId2"/>
          <a:stretch>
            <a:fillRect/>
          </a:stretch>
        </p:blipFill>
        <p:spPr>
          <a:xfrm>
            <a:off x="678442" y="1656088"/>
            <a:ext cx="4312011" cy="3112008"/>
          </a:xfrm>
          <a:prstGeom prst="rect">
            <a:avLst/>
          </a:prstGeom>
        </p:spPr>
      </p:pic>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0537" y="673654"/>
            <a:ext cx="602101" cy="602101"/>
          </a:xfrm>
          <a:prstGeom prst="rect">
            <a:avLst/>
          </a:prstGeom>
        </p:spPr>
      </p:pic>
    </p:spTree>
    <p:extLst>
      <p:ext uri="{BB962C8B-B14F-4D97-AF65-F5344CB8AC3E}">
        <p14:creationId xmlns:p14="http://schemas.microsoft.com/office/powerpoint/2010/main" val="3061086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21" name="Textfeld 20"/>
          <p:cNvSpPr txBox="1"/>
          <p:nvPr/>
        </p:nvSpPr>
        <p:spPr>
          <a:xfrm>
            <a:off x="5074920" y="1628775"/>
            <a:ext cx="3467718" cy="1754326"/>
          </a:xfrm>
          <a:prstGeom prst="rect">
            <a:avLst/>
          </a:prstGeom>
          <a:noFill/>
        </p:spPr>
        <p:txBody>
          <a:bodyPr wrap="square" rtlCol="0">
            <a:spAutoFit/>
          </a:bodyPr>
          <a:lstStyle/>
          <a:p>
            <a:r>
              <a:rPr lang="en-US" b="1" dirty="0"/>
              <a:t>Schedule Management</a:t>
            </a:r>
            <a:endParaRPr lang="en-US" dirty="0"/>
          </a:p>
          <a:p>
            <a:endParaRPr lang="en-US" dirty="0"/>
          </a:p>
          <a:p>
            <a:r>
              <a:rPr lang="en-US" dirty="0"/>
              <a:t>Recurring Payments are organized in schedules. State and time of submission is displayed in one view.</a:t>
            </a:r>
          </a:p>
        </p:txBody>
      </p:sp>
      <p:pic>
        <p:nvPicPr>
          <p:cNvPr id="4" name="Grafik 3"/>
          <p:cNvPicPr>
            <a:picLocks noChangeAspect="1"/>
          </p:cNvPicPr>
          <p:nvPr/>
        </p:nvPicPr>
        <p:blipFill>
          <a:blip r:embed="rId2"/>
          <a:stretch>
            <a:fillRect/>
          </a:stretch>
        </p:blipFill>
        <p:spPr>
          <a:xfrm>
            <a:off x="678442" y="1628775"/>
            <a:ext cx="4139565" cy="4264533"/>
          </a:xfrm>
          <a:prstGeom prst="rect">
            <a:avLst/>
          </a:prstGeom>
        </p:spPr>
      </p:pic>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0537" y="673654"/>
            <a:ext cx="602101" cy="602101"/>
          </a:xfrm>
          <a:prstGeom prst="rect">
            <a:avLst/>
          </a:prstGeom>
        </p:spPr>
      </p:pic>
    </p:spTree>
    <p:extLst>
      <p:ext uri="{BB962C8B-B14F-4D97-AF65-F5344CB8AC3E}">
        <p14:creationId xmlns:p14="http://schemas.microsoft.com/office/powerpoint/2010/main" val="40035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4" name="Textfeld 3"/>
          <p:cNvSpPr txBox="1"/>
          <p:nvPr/>
        </p:nvSpPr>
        <p:spPr>
          <a:xfrm>
            <a:off x="678442" y="1653159"/>
            <a:ext cx="7711796" cy="4462760"/>
          </a:xfrm>
          <a:prstGeom prst="rect">
            <a:avLst/>
          </a:prstGeom>
          <a:noFill/>
        </p:spPr>
        <p:txBody>
          <a:bodyPr wrap="square" rtlCol="0">
            <a:spAutoFit/>
          </a:bodyPr>
          <a:lstStyle/>
          <a:p>
            <a:r>
              <a:rPr lang="de-DE" sz="2800" b="1" dirty="0" err="1"/>
              <a:t>What</a:t>
            </a:r>
            <a:r>
              <a:rPr lang="de-DE" sz="2800" b="1" dirty="0"/>
              <a:t> </a:t>
            </a:r>
            <a:r>
              <a:rPr lang="de-DE" sz="2800" b="1" dirty="0" err="1"/>
              <a:t>kind</a:t>
            </a:r>
            <a:r>
              <a:rPr lang="de-DE" sz="2800" b="1" dirty="0"/>
              <a:t> </a:t>
            </a:r>
            <a:r>
              <a:rPr lang="de-DE" sz="2800" b="1" dirty="0" err="1"/>
              <a:t>of</a:t>
            </a:r>
            <a:r>
              <a:rPr lang="de-DE" sz="2800" b="1" dirty="0"/>
              <a:t> </a:t>
            </a:r>
            <a:r>
              <a:rPr lang="de-DE" sz="2800" b="1" dirty="0" err="1"/>
              <a:t>use</a:t>
            </a:r>
            <a:r>
              <a:rPr lang="de-DE" sz="2800" b="1" dirty="0"/>
              <a:t> </a:t>
            </a:r>
            <a:r>
              <a:rPr lang="de-DE" sz="2800" b="1" dirty="0" err="1"/>
              <a:t>cases</a:t>
            </a:r>
            <a:r>
              <a:rPr lang="de-DE" sz="2800" b="1" dirty="0"/>
              <a:t> </a:t>
            </a:r>
            <a:r>
              <a:rPr lang="de-DE" sz="2800" b="1" dirty="0" err="1"/>
              <a:t>are</a:t>
            </a:r>
            <a:r>
              <a:rPr lang="de-DE" sz="2800" b="1" dirty="0"/>
              <a:t> </a:t>
            </a:r>
            <a:r>
              <a:rPr lang="de-DE" sz="2800" b="1" dirty="0" err="1"/>
              <a:t>we</a:t>
            </a:r>
            <a:r>
              <a:rPr lang="de-DE" sz="2800" b="1" dirty="0"/>
              <a:t> </a:t>
            </a:r>
            <a:r>
              <a:rPr lang="de-DE" sz="2800" b="1" dirty="0" err="1"/>
              <a:t>looking</a:t>
            </a:r>
            <a:r>
              <a:rPr lang="de-DE" sz="2800" b="1" dirty="0"/>
              <a:t> </a:t>
            </a:r>
            <a:r>
              <a:rPr lang="de-DE" sz="2800" b="1" dirty="0" err="1"/>
              <a:t>for</a:t>
            </a:r>
            <a:r>
              <a:rPr lang="de-DE" sz="2800" b="1" dirty="0"/>
              <a:t>?</a:t>
            </a:r>
          </a:p>
          <a:p>
            <a:endParaRPr lang="de-DE" b="1" dirty="0"/>
          </a:p>
          <a:p>
            <a:r>
              <a:rPr lang="de-DE" sz="2000" dirty="0" err="1"/>
              <a:t>Use</a:t>
            </a:r>
            <a:r>
              <a:rPr lang="de-DE" sz="2000" dirty="0"/>
              <a:t> </a:t>
            </a:r>
            <a:r>
              <a:rPr lang="de-DE" sz="2000" dirty="0" err="1"/>
              <a:t>cases</a:t>
            </a:r>
            <a:r>
              <a:rPr lang="de-DE" sz="2000" dirty="0"/>
              <a:t> </a:t>
            </a:r>
            <a:r>
              <a:rPr lang="de-DE" sz="2000" dirty="0" err="1"/>
              <a:t>which</a:t>
            </a:r>
            <a:r>
              <a:rPr lang="de-DE" sz="2000" dirty="0"/>
              <a:t> bring </a:t>
            </a:r>
            <a:r>
              <a:rPr lang="de-DE" sz="2000" dirty="0" err="1"/>
              <a:t>value</a:t>
            </a:r>
            <a:r>
              <a:rPr lang="de-DE" sz="2000" dirty="0"/>
              <a:t> such </a:t>
            </a:r>
            <a:r>
              <a:rPr lang="de-DE" sz="2000" dirty="0" err="1"/>
              <a:t>as</a:t>
            </a:r>
            <a:r>
              <a:rPr lang="de-DE" sz="2000" dirty="0"/>
              <a:t>:</a:t>
            </a:r>
          </a:p>
          <a:p>
            <a:endParaRPr lang="de-DE" sz="2000" dirty="0"/>
          </a:p>
          <a:p>
            <a:pPr marL="285750" indent="-285750">
              <a:buFontTx/>
              <a:buChar char="-"/>
            </a:pPr>
            <a:r>
              <a:rPr lang="de-DE" sz="2000" dirty="0"/>
              <a:t>Financial </a:t>
            </a:r>
            <a:r>
              <a:rPr lang="de-DE" sz="2000" dirty="0" err="1"/>
              <a:t>services</a:t>
            </a:r>
            <a:r>
              <a:rPr lang="de-DE" sz="2000" dirty="0"/>
              <a:t> </a:t>
            </a:r>
            <a:r>
              <a:rPr lang="de-DE" sz="2000" dirty="0" err="1"/>
              <a:t>for</a:t>
            </a:r>
            <a:r>
              <a:rPr lang="de-DE" sz="2000" dirty="0"/>
              <a:t> </a:t>
            </a:r>
            <a:r>
              <a:rPr lang="de-DE" sz="2000" dirty="0" err="1"/>
              <a:t>the</a:t>
            </a:r>
            <a:r>
              <a:rPr lang="de-DE" sz="2000" dirty="0"/>
              <a:t> </a:t>
            </a:r>
            <a:r>
              <a:rPr lang="de-DE" sz="2000" dirty="0" err="1"/>
              <a:t>unbanked</a:t>
            </a:r>
            <a:r>
              <a:rPr lang="de-DE" sz="2000" dirty="0"/>
              <a:t> </a:t>
            </a:r>
          </a:p>
          <a:p>
            <a:pPr marL="285750" indent="-285750">
              <a:buFontTx/>
              <a:buChar char="-"/>
            </a:pPr>
            <a:r>
              <a:rPr lang="de-DE" sz="2000" dirty="0"/>
              <a:t>Cross-</a:t>
            </a:r>
            <a:r>
              <a:rPr lang="de-DE" sz="2000" dirty="0" err="1"/>
              <a:t>border</a:t>
            </a:r>
            <a:r>
              <a:rPr lang="de-DE" sz="2000" dirty="0"/>
              <a:t> </a:t>
            </a:r>
            <a:r>
              <a:rPr lang="de-DE" sz="2000" dirty="0" err="1"/>
              <a:t>payments</a:t>
            </a:r>
            <a:endParaRPr lang="de-DE" sz="2000" dirty="0"/>
          </a:p>
          <a:p>
            <a:pPr marL="285750" indent="-285750">
              <a:buFontTx/>
              <a:buChar char="-"/>
            </a:pPr>
            <a:r>
              <a:rPr lang="de-DE" sz="2000" dirty="0" err="1"/>
              <a:t>Micropayments</a:t>
            </a:r>
            <a:r>
              <a:rPr lang="de-DE" sz="2000" dirty="0"/>
              <a:t>, </a:t>
            </a:r>
            <a:r>
              <a:rPr lang="de-DE" sz="2000" dirty="0" err="1"/>
              <a:t>which</a:t>
            </a:r>
            <a:r>
              <a:rPr lang="de-DE" sz="2000" dirty="0"/>
              <a:t> </a:t>
            </a:r>
            <a:r>
              <a:rPr lang="de-DE" sz="2000" dirty="0" err="1"/>
              <a:t>enable</a:t>
            </a:r>
            <a:r>
              <a:rPr lang="de-DE" sz="2000" dirty="0"/>
              <a:t> </a:t>
            </a:r>
            <a:r>
              <a:rPr lang="de-DE" sz="2000" dirty="0" err="1"/>
              <a:t>new</a:t>
            </a:r>
            <a:r>
              <a:rPr lang="de-DE" sz="2000" dirty="0"/>
              <a:t> </a:t>
            </a:r>
            <a:r>
              <a:rPr lang="de-DE" sz="2000" dirty="0" err="1"/>
              <a:t>business</a:t>
            </a:r>
            <a:r>
              <a:rPr lang="de-DE" sz="2000" dirty="0"/>
              <a:t> </a:t>
            </a:r>
            <a:r>
              <a:rPr lang="de-DE" sz="2000" dirty="0" err="1"/>
              <a:t>models</a:t>
            </a:r>
            <a:endParaRPr lang="de-DE" sz="2000" dirty="0"/>
          </a:p>
          <a:p>
            <a:pPr marL="285750" indent="-285750">
              <a:buFontTx/>
              <a:buChar char="-"/>
            </a:pPr>
            <a:r>
              <a:rPr lang="de-DE" sz="2000" dirty="0"/>
              <a:t>Proof </a:t>
            </a:r>
            <a:r>
              <a:rPr lang="de-DE" sz="2000" dirty="0" err="1"/>
              <a:t>of</a:t>
            </a:r>
            <a:r>
              <a:rPr lang="de-DE" sz="2000" dirty="0"/>
              <a:t> </a:t>
            </a:r>
            <a:r>
              <a:rPr lang="de-DE" sz="2000" dirty="0" err="1"/>
              <a:t>existence</a:t>
            </a:r>
            <a:endParaRPr lang="de-DE" sz="2000" dirty="0"/>
          </a:p>
          <a:p>
            <a:endParaRPr lang="de-DE" sz="2000" dirty="0"/>
          </a:p>
          <a:p>
            <a:r>
              <a:rPr lang="de-DE" sz="2000" dirty="0" err="1"/>
              <a:t>We</a:t>
            </a:r>
            <a:r>
              <a:rPr lang="de-DE" sz="2000" dirty="0"/>
              <a:t> </a:t>
            </a:r>
            <a:r>
              <a:rPr lang="de-DE" sz="2000" dirty="0" err="1"/>
              <a:t>are</a:t>
            </a:r>
            <a:r>
              <a:rPr lang="de-DE" sz="2000" dirty="0"/>
              <a:t> not </a:t>
            </a:r>
            <a:r>
              <a:rPr lang="de-DE" sz="2000" dirty="0" err="1"/>
              <a:t>talking</a:t>
            </a:r>
            <a:r>
              <a:rPr lang="de-DE" sz="2000" dirty="0"/>
              <a:t> </a:t>
            </a:r>
            <a:r>
              <a:rPr lang="de-DE" sz="2000" dirty="0" err="1"/>
              <a:t>about</a:t>
            </a:r>
            <a:r>
              <a:rPr lang="de-DE" sz="2000" dirty="0"/>
              <a:t>: </a:t>
            </a:r>
          </a:p>
          <a:p>
            <a:endParaRPr lang="de-DE" sz="2000" dirty="0"/>
          </a:p>
          <a:p>
            <a:pPr marL="285750" indent="-285750">
              <a:buFontTx/>
              <a:buChar char="-"/>
            </a:pPr>
            <a:r>
              <a:rPr lang="de-DE" sz="2000" dirty="0" err="1"/>
              <a:t>Speculation</a:t>
            </a:r>
            <a:endParaRPr lang="de-DE" sz="2000" dirty="0"/>
          </a:p>
          <a:p>
            <a:pPr marL="285750" indent="-285750">
              <a:buFontTx/>
              <a:buChar char="-"/>
            </a:pPr>
            <a:r>
              <a:rPr lang="de-DE" sz="2000" dirty="0"/>
              <a:t>Trading</a:t>
            </a:r>
          </a:p>
          <a:p>
            <a:endParaRPr lang="de-DE" dirty="0"/>
          </a:p>
        </p:txBody>
      </p:sp>
      <p:pic>
        <p:nvPicPr>
          <p:cNvPr id="2" name="Grafik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0537" y="673654"/>
            <a:ext cx="602101" cy="602101"/>
          </a:xfrm>
          <a:prstGeom prst="rect">
            <a:avLst/>
          </a:prstGeom>
        </p:spPr>
      </p:pic>
    </p:spTree>
    <p:extLst>
      <p:ext uri="{BB962C8B-B14F-4D97-AF65-F5344CB8AC3E}">
        <p14:creationId xmlns:p14="http://schemas.microsoft.com/office/powerpoint/2010/main" val="2757270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21" name="Textfeld 20"/>
          <p:cNvSpPr txBox="1"/>
          <p:nvPr/>
        </p:nvSpPr>
        <p:spPr>
          <a:xfrm>
            <a:off x="678442" y="1610487"/>
            <a:ext cx="5740646" cy="2031325"/>
          </a:xfrm>
          <a:prstGeom prst="rect">
            <a:avLst/>
          </a:prstGeom>
          <a:noFill/>
        </p:spPr>
        <p:txBody>
          <a:bodyPr wrap="square" rtlCol="0">
            <a:spAutoFit/>
          </a:bodyPr>
          <a:lstStyle/>
          <a:p>
            <a:r>
              <a:rPr lang="en-US" b="1" dirty="0"/>
              <a:t>Asset Vouchers</a:t>
            </a:r>
          </a:p>
          <a:p>
            <a:endParaRPr lang="en-US" b="1" dirty="0"/>
          </a:p>
          <a:p>
            <a:r>
              <a:rPr lang="en-US" dirty="0"/>
              <a:t>Vouchers on XLM or any other asset can be created and distributed by email. In case the user has no valid Stellar account, the account is created together with the redemption of the voucher.</a:t>
            </a:r>
          </a:p>
          <a:p>
            <a:endParaRPr lang="en-US" dirty="0"/>
          </a:p>
        </p:txBody>
      </p:sp>
      <p:pic>
        <p:nvPicPr>
          <p:cNvPr id="3" name="Grafik 2"/>
          <p:cNvPicPr>
            <a:picLocks noChangeAspect="1"/>
          </p:cNvPicPr>
          <p:nvPr/>
        </p:nvPicPr>
        <p:blipFill>
          <a:blip r:embed="rId2"/>
          <a:stretch>
            <a:fillRect/>
          </a:stretch>
        </p:blipFill>
        <p:spPr>
          <a:xfrm>
            <a:off x="6380780" y="1682496"/>
            <a:ext cx="2191432" cy="3077209"/>
          </a:xfrm>
          <a:prstGeom prst="rect">
            <a:avLst/>
          </a:prstGeom>
        </p:spPr>
      </p:pic>
      <p:pic>
        <p:nvPicPr>
          <p:cNvPr id="2" name="Grafik 1"/>
          <p:cNvPicPr>
            <a:picLocks noChangeAspect="1"/>
          </p:cNvPicPr>
          <p:nvPr/>
        </p:nvPicPr>
        <p:blipFill>
          <a:blip r:embed="rId3"/>
          <a:stretch>
            <a:fillRect/>
          </a:stretch>
        </p:blipFill>
        <p:spPr>
          <a:xfrm>
            <a:off x="678442" y="3498459"/>
            <a:ext cx="3948422" cy="2310329"/>
          </a:xfrm>
          <a:prstGeom prst="rect">
            <a:avLst/>
          </a:prstGeom>
        </p:spPr>
      </p:pic>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40537" y="673654"/>
            <a:ext cx="602101" cy="602101"/>
          </a:xfrm>
          <a:prstGeom prst="rect">
            <a:avLst/>
          </a:prstGeom>
        </p:spPr>
      </p:pic>
    </p:spTree>
    <p:extLst>
      <p:ext uri="{BB962C8B-B14F-4D97-AF65-F5344CB8AC3E}">
        <p14:creationId xmlns:p14="http://schemas.microsoft.com/office/powerpoint/2010/main" val="543022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21" name="Textfeld 20"/>
          <p:cNvSpPr txBox="1"/>
          <p:nvPr/>
        </p:nvSpPr>
        <p:spPr>
          <a:xfrm>
            <a:off x="678442" y="1610487"/>
            <a:ext cx="5740646" cy="646331"/>
          </a:xfrm>
          <a:prstGeom prst="rect">
            <a:avLst/>
          </a:prstGeom>
          <a:noFill/>
        </p:spPr>
        <p:txBody>
          <a:bodyPr wrap="square" rtlCol="0">
            <a:spAutoFit/>
          </a:bodyPr>
          <a:lstStyle/>
          <a:p>
            <a:r>
              <a:rPr lang="en-US" b="1" dirty="0"/>
              <a:t>Voucher Redemption in 2 Steps</a:t>
            </a:r>
          </a:p>
          <a:p>
            <a:endParaRPr lang="en-US" b="1" dirty="0"/>
          </a:p>
        </p:txBody>
      </p:sp>
      <p:pic>
        <p:nvPicPr>
          <p:cNvPr id="2" name="Grafik 1"/>
          <p:cNvPicPr>
            <a:picLocks noChangeAspect="1"/>
          </p:cNvPicPr>
          <p:nvPr/>
        </p:nvPicPr>
        <p:blipFill>
          <a:blip r:embed="rId2"/>
          <a:stretch>
            <a:fillRect/>
          </a:stretch>
        </p:blipFill>
        <p:spPr>
          <a:xfrm>
            <a:off x="678442" y="2039112"/>
            <a:ext cx="4145164" cy="2660904"/>
          </a:xfrm>
          <a:prstGeom prst="rect">
            <a:avLst/>
          </a:prstGeom>
        </p:spPr>
      </p:pic>
      <p:pic>
        <p:nvPicPr>
          <p:cNvPr id="4" name="Grafik 3"/>
          <p:cNvPicPr>
            <a:picLocks noChangeAspect="1"/>
          </p:cNvPicPr>
          <p:nvPr/>
        </p:nvPicPr>
        <p:blipFill>
          <a:blip r:embed="rId3"/>
          <a:stretch>
            <a:fillRect/>
          </a:stretch>
        </p:blipFill>
        <p:spPr>
          <a:xfrm>
            <a:off x="5079065" y="2039112"/>
            <a:ext cx="3744895" cy="2730508"/>
          </a:xfrm>
          <a:prstGeom prst="rect">
            <a:avLst/>
          </a:prstGeom>
        </p:spPr>
      </p:pic>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40537" y="673654"/>
            <a:ext cx="602101" cy="602101"/>
          </a:xfrm>
          <a:prstGeom prst="rect">
            <a:avLst/>
          </a:prstGeom>
        </p:spPr>
      </p:pic>
    </p:spTree>
    <p:extLst>
      <p:ext uri="{BB962C8B-B14F-4D97-AF65-F5344CB8AC3E}">
        <p14:creationId xmlns:p14="http://schemas.microsoft.com/office/powerpoint/2010/main" val="2044719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21" name="Textfeld 20"/>
          <p:cNvSpPr txBox="1"/>
          <p:nvPr/>
        </p:nvSpPr>
        <p:spPr>
          <a:xfrm>
            <a:off x="5074920" y="1628775"/>
            <a:ext cx="3467718" cy="2585323"/>
          </a:xfrm>
          <a:prstGeom prst="rect">
            <a:avLst/>
          </a:prstGeom>
          <a:noFill/>
        </p:spPr>
        <p:txBody>
          <a:bodyPr wrap="square" rtlCol="0">
            <a:spAutoFit/>
          </a:bodyPr>
          <a:lstStyle/>
          <a:p>
            <a:r>
              <a:rPr lang="en-US" dirty="0" err="1"/>
              <a:t>MyKeys</a:t>
            </a:r>
            <a:r>
              <a:rPr lang="en-US" dirty="0"/>
              <a:t> enables an one page view on all accounts of interest.</a:t>
            </a:r>
          </a:p>
          <a:p>
            <a:endParaRPr lang="en-US" b="1" dirty="0"/>
          </a:p>
          <a:p>
            <a:r>
              <a:rPr lang="en-US" b="1" dirty="0" err="1"/>
              <a:t>MyKeys</a:t>
            </a:r>
            <a:r>
              <a:rPr lang="en-US" b="1" dirty="0"/>
              <a:t> – 1) Insert Keys</a:t>
            </a:r>
            <a:endParaRPr lang="en-US" dirty="0"/>
          </a:p>
          <a:p>
            <a:endParaRPr lang="en-US" dirty="0"/>
          </a:p>
          <a:p>
            <a:r>
              <a:rPr lang="en-US" dirty="0"/>
              <a:t>Name, key;</a:t>
            </a:r>
          </a:p>
          <a:p>
            <a:r>
              <a:rPr lang="en-US" dirty="0"/>
              <a:t>Name, key; </a:t>
            </a:r>
          </a:p>
          <a:p>
            <a:r>
              <a:rPr lang="en-US" dirty="0"/>
              <a:t>….</a:t>
            </a:r>
          </a:p>
          <a:p>
            <a:endParaRPr lang="en-US" dirty="0"/>
          </a:p>
        </p:txBody>
      </p:sp>
      <p:pic>
        <p:nvPicPr>
          <p:cNvPr id="2" name="Grafik 1"/>
          <p:cNvPicPr>
            <a:picLocks noChangeAspect="1"/>
          </p:cNvPicPr>
          <p:nvPr/>
        </p:nvPicPr>
        <p:blipFill>
          <a:blip r:embed="rId2"/>
          <a:stretch>
            <a:fillRect/>
          </a:stretch>
        </p:blipFill>
        <p:spPr>
          <a:xfrm>
            <a:off x="678441" y="1538928"/>
            <a:ext cx="4293413" cy="2923344"/>
          </a:xfrm>
          <a:prstGeom prst="rect">
            <a:avLst/>
          </a:prstGeom>
        </p:spPr>
      </p:pic>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0537" y="673654"/>
            <a:ext cx="602101" cy="602101"/>
          </a:xfrm>
          <a:prstGeom prst="rect">
            <a:avLst/>
          </a:prstGeom>
        </p:spPr>
      </p:pic>
    </p:spTree>
    <p:extLst>
      <p:ext uri="{BB962C8B-B14F-4D97-AF65-F5344CB8AC3E}">
        <p14:creationId xmlns:p14="http://schemas.microsoft.com/office/powerpoint/2010/main" val="2013115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21" name="Textfeld 20"/>
          <p:cNvSpPr txBox="1"/>
          <p:nvPr/>
        </p:nvSpPr>
        <p:spPr>
          <a:xfrm>
            <a:off x="5074920" y="1628775"/>
            <a:ext cx="3467718" cy="2585323"/>
          </a:xfrm>
          <a:prstGeom prst="rect">
            <a:avLst/>
          </a:prstGeom>
          <a:noFill/>
        </p:spPr>
        <p:txBody>
          <a:bodyPr wrap="square" rtlCol="0">
            <a:spAutoFit/>
          </a:bodyPr>
          <a:lstStyle/>
          <a:p>
            <a:r>
              <a:rPr lang="en-US" b="1" dirty="0" err="1"/>
              <a:t>MyKeys</a:t>
            </a:r>
            <a:r>
              <a:rPr lang="en-US" b="1" dirty="0"/>
              <a:t> – 2) Account Summary</a:t>
            </a:r>
            <a:endParaRPr lang="en-US" dirty="0"/>
          </a:p>
          <a:p>
            <a:endParaRPr lang="en-US" dirty="0"/>
          </a:p>
          <a:p>
            <a:r>
              <a:rPr lang="en-US" dirty="0"/>
              <a:t>The summary shows</a:t>
            </a:r>
          </a:p>
          <a:p>
            <a:endParaRPr lang="en-US" dirty="0"/>
          </a:p>
          <a:p>
            <a:pPr marL="342900" indent="-342900">
              <a:buAutoNum type="alphaLcParenR"/>
            </a:pPr>
            <a:r>
              <a:rPr lang="en-US" dirty="0"/>
              <a:t>Last validation date</a:t>
            </a:r>
          </a:p>
          <a:p>
            <a:pPr marL="342900" indent="-342900">
              <a:buAutoNum type="alphaLcParenR"/>
            </a:pPr>
            <a:r>
              <a:rPr lang="en-US" dirty="0"/>
              <a:t>If accounts are active or not</a:t>
            </a:r>
          </a:p>
          <a:p>
            <a:pPr marL="342900" indent="-342900">
              <a:buAutoNum type="alphaLcParenR"/>
            </a:pPr>
            <a:r>
              <a:rPr lang="en-US" dirty="0"/>
              <a:t>Total XLM</a:t>
            </a:r>
          </a:p>
          <a:p>
            <a:pPr marL="342900" indent="-342900">
              <a:buAutoNum type="alphaLcParenR"/>
            </a:pPr>
            <a:r>
              <a:rPr lang="en-US" dirty="0"/>
              <a:t>Number of different assets and also total amount</a:t>
            </a:r>
          </a:p>
        </p:txBody>
      </p:sp>
      <p:pic>
        <p:nvPicPr>
          <p:cNvPr id="2" name="Grafik 1"/>
          <p:cNvPicPr>
            <a:picLocks noChangeAspect="1"/>
          </p:cNvPicPr>
          <p:nvPr/>
        </p:nvPicPr>
        <p:blipFill>
          <a:blip r:embed="rId2"/>
          <a:stretch>
            <a:fillRect/>
          </a:stretch>
        </p:blipFill>
        <p:spPr>
          <a:xfrm>
            <a:off x="678442" y="1628775"/>
            <a:ext cx="4038604" cy="3484435"/>
          </a:xfrm>
          <a:prstGeom prst="rect">
            <a:avLst/>
          </a:prstGeom>
        </p:spPr>
      </p:pic>
      <p:pic>
        <p:nvPicPr>
          <p:cNvPr id="5" name="Grafik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0537" y="673654"/>
            <a:ext cx="602101" cy="602101"/>
          </a:xfrm>
          <a:prstGeom prst="rect">
            <a:avLst/>
          </a:prstGeom>
        </p:spPr>
      </p:pic>
    </p:spTree>
    <p:extLst>
      <p:ext uri="{BB962C8B-B14F-4D97-AF65-F5344CB8AC3E}">
        <p14:creationId xmlns:p14="http://schemas.microsoft.com/office/powerpoint/2010/main" val="174179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4" name="Textfeld 3"/>
          <p:cNvSpPr txBox="1"/>
          <p:nvPr/>
        </p:nvSpPr>
        <p:spPr>
          <a:xfrm>
            <a:off x="678442" y="1552575"/>
            <a:ext cx="7711796" cy="800219"/>
          </a:xfrm>
          <a:prstGeom prst="rect">
            <a:avLst/>
          </a:prstGeom>
          <a:noFill/>
        </p:spPr>
        <p:txBody>
          <a:bodyPr wrap="square" rtlCol="0">
            <a:spAutoFit/>
          </a:bodyPr>
          <a:lstStyle/>
          <a:p>
            <a:r>
              <a:rPr lang="de-DE" sz="2800" b="1" dirty="0" err="1"/>
              <a:t>What</a:t>
            </a:r>
            <a:r>
              <a:rPr lang="de-DE" sz="2800" b="1" dirty="0"/>
              <a:t> </a:t>
            </a:r>
            <a:r>
              <a:rPr lang="de-DE" sz="2800" b="1" dirty="0" err="1"/>
              <a:t>is</a:t>
            </a:r>
            <a:r>
              <a:rPr lang="de-DE" sz="2800" b="1" dirty="0"/>
              <a:t> </a:t>
            </a:r>
            <a:r>
              <a:rPr lang="de-DE" sz="2800" b="1" dirty="0" err="1"/>
              <a:t>special</a:t>
            </a:r>
            <a:r>
              <a:rPr lang="de-DE" sz="2800" b="1" dirty="0"/>
              <a:t> </a:t>
            </a:r>
            <a:r>
              <a:rPr lang="de-DE" sz="2800" b="1" dirty="0" err="1"/>
              <a:t>about</a:t>
            </a:r>
            <a:r>
              <a:rPr lang="de-DE" sz="2800" b="1" dirty="0"/>
              <a:t> Stellar?</a:t>
            </a:r>
            <a:r>
              <a:rPr lang="de-DE" b="1" dirty="0"/>
              <a:t> </a:t>
            </a:r>
          </a:p>
          <a:p>
            <a:endParaRPr lang="en-US" b="1" dirty="0"/>
          </a:p>
        </p:txBody>
      </p:sp>
      <p:sp>
        <p:nvSpPr>
          <p:cNvPr id="5" name="Textfeld 4"/>
          <p:cNvSpPr txBox="1"/>
          <p:nvPr/>
        </p:nvSpPr>
        <p:spPr>
          <a:xfrm>
            <a:off x="788550" y="2198906"/>
            <a:ext cx="1603205" cy="584775"/>
          </a:xfrm>
          <a:prstGeom prst="rect">
            <a:avLst/>
          </a:prstGeom>
          <a:solidFill>
            <a:schemeClr val="bg1">
              <a:lumMod val="85000"/>
            </a:schemeClr>
          </a:solidFill>
          <a:ln w="57150">
            <a:solidFill>
              <a:schemeClr val="accent2"/>
            </a:solidFill>
          </a:ln>
        </p:spPr>
        <p:txBody>
          <a:bodyPr wrap="square" rtlCol="0">
            <a:spAutoFit/>
          </a:bodyPr>
          <a:lstStyle/>
          <a:p>
            <a:pPr algn="ctr"/>
            <a:r>
              <a:rPr lang="en-US" sz="1600" b="1" dirty="0"/>
              <a:t>Crypto </a:t>
            </a:r>
          </a:p>
          <a:p>
            <a:pPr algn="ctr"/>
            <a:r>
              <a:rPr lang="en-US" sz="1600" b="1" dirty="0"/>
              <a:t>Features</a:t>
            </a:r>
          </a:p>
        </p:txBody>
      </p:sp>
      <p:sp>
        <p:nvSpPr>
          <p:cNvPr id="2" name="Textfeld 1"/>
          <p:cNvSpPr txBox="1"/>
          <p:nvPr/>
        </p:nvSpPr>
        <p:spPr>
          <a:xfrm>
            <a:off x="2941608" y="2127815"/>
            <a:ext cx="5601030" cy="600164"/>
          </a:xfrm>
          <a:prstGeom prst="rect">
            <a:avLst/>
          </a:prstGeom>
          <a:noFill/>
        </p:spPr>
        <p:txBody>
          <a:bodyPr wrap="square" rtlCol="0">
            <a:spAutoFit/>
          </a:bodyPr>
          <a:lstStyle/>
          <a:p>
            <a:r>
              <a:rPr lang="en-US" sz="1100" dirty="0"/>
              <a:t>Stellar is one of the fastest and scalable coins on the market. Transactions are done within </a:t>
            </a:r>
            <a:r>
              <a:rPr lang="en-US" sz="1100" b="1" dirty="0">
                <a:solidFill>
                  <a:srgbClr val="00B0F0"/>
                </a:solidFill>
              </a:rPr>
              <a:t>2-5 sec</a:t>
            </a:r>
            <a:r>
              <a:rPr lang="en-US" sz="1100" dirty="0"/>
              <a:t>. and the network scales up to </a:t>
            </a:r>
            <a:r>
              <a:rPr lang="en-US" sz="1100" b="1" dirty="0">
                <a:solidFill>
                  <a:srgbClr val="00B0F0"/>
                </a:solidFill>
              </a:rPr>
              <a:t>1000 transactions </a:t>
            </a:r>
            <a:r>
              <a:rPr lang="en-US" sz="1100" dirty="0"/>
              <a:t>per second. Stellar also has </a:t>
            </a:r>
            <a:r>
              <a:rPr lang="en-US" sz="1100" b="1" dirty="0">
                <a:solidFill>
                  <a:srgbClr val="00B0F0"/>
                </a:solidFill>
              </a:rPr>
              <a:t>very low transaction fees </a:t>
            </a:r>
            <a:r>
              <a:rPr lang="en-US" sz="1100" dirty="0"/>
              <a:t>which doesn’t depend on traffic like Bitcoin or </a:t>
            </a:r>
            <a:r>
              <a:rPr lang="en-US" sz="1100" dirty="0" err="1"/>
              <a:t>Ethereum</a:t>
            </a:r>
            <a:r>
              <a:rPr lang="en-US" sz="1100" dirty="0"/>
              <a:t>.  </a:t>
            </a:r>
            <a:endParaRPr lang="de-DE" sz="1100" dirty="0"/>
          </a:p>
        </p:txBody>
      </p:sp>
      <p:sp>
        <p:nvSpPr>
          <p:cNvPr id="6" name="Textfeld 5"/>
          <p:cNvSpPr txBox="1"/>
          <p:nvPr/>
        </p:nvSpPr>
        <p:spPr>
          <a:xfrm>
            <a:off x="788550" y="3158384"/>
            <a:ext cx="1603205" cy="584775"/>
          </a:xfrm>
          <a:prstGeom prst="rect">
            <a:avLst/>
          </a:prstGeom>
          <a:solidFill>
            <a:schemeClr val="bg1">
              <a:lumMod val="85000"/>
            </a:schemeClr>
          </a:solidFill>
          <a:ln w="57150">
            <a:solidFill>
              <a:schemeClr val="accent2"/>
            </a:solidFill>
          </a:ln>
        </p:spPr>
        <p:txBody>
          <a:bodyPr wrap="square" rtlCol="0">
            <a:spAutoFit/>
          </a:bodyPr>
          <a:lstStyle/>
          <a:p>
            <a:pPr algn="ctr"/>
            <a:r>
              <a:rPr lang="en-US" sz="1600" b="1" dirty="0"/>
              <a:t>Tokens and Anchors</a:t>
            </a:r>
          </a:p>
        </p:txBody>
      </p:sp>
      <p:sp>
        <p:nvSpPr>
          <p:cNvPr id="7" name="Textfeld 6"/>
          <p:cNvSpPr txBox="1"/>
          <p:nvPr/>
        </p:nvSpPr>
        <p:spPr>
          <a:xfrm>
            <a:off x="2941607" y="3038200"/>
            <a:ext cx="5601029" cy="769441"/>
          </a:xfrm>
          <a:prstGeom prst="rect">
            <a:avLst/>
          </a:prstGeom>
          <a:noFill/>
        </p:spPr>
        <p:txBody>
          <a:bodyPr wrap="square" rtlCol="0">
            <a:spAutoFit/>
          </a:bodyPr>
          <a:lstStyle/>
          <a:p>
            <a:r>
              <a:rPr lang="en-US" sz="1100" dirty="0"/>
              <a:t>Stellar has an integrated asset platform which supports the creation of new tokens. New tokens can be traded immediately on the distributed </a:t>
            </a:r>
            <a:r>
              <a:rPr lang="en-US" sz="1100" b="1" dirty="0">
                <a:solidFill>
                  <a:srgbClr val="00B0F0"/>
                </a:solidFill>
              </a:rPr>
              <a:t>Stellar exchanges </a:t>
            </a:r>
            <a:r>
              <a:rPr lang="en-US" sz="1100" dirty="0"/>
              <a:t>like </a:t>
            </a:r>
            <a:r>
              <a:rPr lang="en-US" sz="1100" dirty="0" err="1"/>
              <a:t>StellarX</a:t>
            </a:r>
            <a:r>
              <a:rPr lang="en-US" sz="1100" dirty="0"/>
              <a:t>. Stellar also supports the creation of so called anchors. Anchors are entities in the Stellar network which can hold a deposit and issue credits as and when required. </a:t>
            </a:r>
            <a:endParaRPr lang="de-DE" sz="1100" dirty="0"/>
          </a:p>
        </p:txBody>
      </p:sp>
      <p:sp>
        <p:nvSpPr>
          <p:cNvPr id="8" name="Textfeld 7"/>
          <p:cNvSpPr txBox="1"/>
          <p:nvPr/>
        </p:nvSpPr>
        <p:spPr>
          <a:xfrm>
            <a:off x="788550" y="4188953"/>
            <a:ext cx="1603205" cy="584775"/>
          </a:xfrm>
          <a:prstGeom prst="rect">
            <a:avLst/>
          </a:prstGeom>
          <a:solidFill>
            <a:schemeClr val="bg1">
              <a:lumMod val="85000"/>
            </a:schemeClr>
          </a:solidFill>
          <a:ln w="57150">
            <a:solidFill>
              <a:schemeClr val="accent2"/>
            </a:solidFill>
          </a:ln>
        </p:spPr>
        <p:txBody>
          <a:bodyPr wrap="square" rtlCol="0">
            <a:spAutoFit/>
          </a:bodyPr>
          <a:lstStyle/>
          <a:p>
            <a:pPr algn="ctr"/>
            <a:r>
              <a:rPr lang="en-US" sz="1600" b="1" dirty="0"/>
              <a:t>Smart </a:t>
            </a:r>
          </a:p>
          <a:p>
            <a:pPr algn="ctr"/>
            <a:r>
              <a:rPr lang="en-US" sz="1600" b="1" dirty="0"/>
              <a:t>Contracts</a:t>
            </a:r>
          </a:p>
        </p:txBody>
      </p:sp>
      <p:sp>
        <p:nvSpPr>
          <p:cNvPr id="9" name="Textfeld 8"/>
          <p:cNvSpPr txBox="1"/>
          <p:nvPr/>
        </p:nvSpPr>
        <p:spPr>
          <a:xfrm>
            <a:off x="2941608" y="4117862"/>
            <a:ext cx="5601028" cy="769441"/>
          </a:xfrm>
          <a:prstGeom prst="rect">
            <a:avLst/>
          </a:prstGeom>
          <a:noFill/>
        </p:spPr>
        <p:txBody>
          <a:bodyPr wrap="square" rtlCol="0">
            <a:spAutoFit/>
          </a:bodyPr>
          <a:lstStyle/>
          <a:p>
            <a:r>
              <a:rPr lang="en-US" sz="1100" dirty="0"/>
              <a:t>Stellar provides “Smart Contract” functionalities, like time-bound payments, multi signature accounts and weighted signatures. This enables a set of Smart Contracts which are sufficient for most token requirements. Also Smart Contracts do not require additional costs to be executed (unlike </a:t>
            </a:r>
            <a:r>
              <a:rPr lang="en-US" sz="1100" dirty="0" err="1"/>
              <a:t>Ethereum</a:t>
            </a:r>
            <a:r>
              <a:rPr lang="en-US" sz="1100" dirty="0"/>
              <a:t>).  </a:t>
            </a:r>
            <a:endParaRPr lang="de-DE" sz="1100" dirty="0"/>
          </a:p>
        </p:txBody>
      </p:sp>
      <p:sp>
        <p:nvSpPr>
          <p:cNvPr id="10" name="Textfeld 9"/>
          <p:cNvSpPr txBox="1"/>
          <p:nvPr/>
        </p:nvSpPr>
        <p:spPr>
          <a:xfrm>
            <a:off x="788549" y="5219522"/>
            <a:ext cx="1603205" cy="584775"/>
          </a:xfrm>
          <a:prstGeom prst="rect">
            <a:avLst/>
          </a:prstGeom>
          <a:solidFill>
            <a:schemeClr val="bg1">
              <a:lumMod val="85000"/>
            </a:schemeClr>
          </a:solidFill>
          <a:ln w="57150">
            <a:solidFill>
              <a:schemeClr val="accent2"/>
            </a:solidFill>
          </a:ln>
        </p:spPr>
        <p:txBody>
          <a:bodyPr wrap="square" rtlCol="0">
            <a:spAutoFit/>
          </a:bodyPr>
          <a:lstStyle/>
          <a:p>
            <a:pPr algn="ctr"/>
            <a:r>
              <a:rPr lang="en-US" sz="1600" b="1" dirty="0"/>
              <a:t> Economy Partner</a:t>
            </a:r>
          </a:p>
        </p:txBody>
      </p:sp>
      <p:sp>
        <p:nvSpPr>
          <p:cNvPr id="11" name="Textfeld 10"/>
          <p:cNvSpPr txBox="1"/>
          <p:nvPr/>
        </p:nvSpPr>
        <p:spPr>
          <a:xfrm>
            <a:off x="2941607" y="5197524"/>
            <a:ext cx="5601027" cy="600164"/>
          </a:xfrm>
          <a:prstGeom prst="rect">
            <a:avLst/>
          </a:prstGeom>
          <a:noFill/>
        </p:spPr>
        <p:txBody>
          <a:bodyPr wrap="square" rtlCol="0">
            <a:spAutoFit/>
          </a:bodyPr>
          <a:lstStyle/>
          <a:p>
            <a:r>
              <a:rPr lang="en-US" sz="1100" dirty="0"/>
              <a:t>Stellar has a long list of successful partners: </a:t>
            </a:r>
            <a:r>
              <a:rPr lang="en-US" sz="1100" b="1" dirty="0">
                <a:solidFill>
                  <a:srgbClr val="00B0F0"/>
                </a:solidFill>
              </a:rPr>
              <a:t>IBM</a:t>
            </a:r>
            <a:r>
              <a:rPr lang="en-US" sz="1100" dirty="0"/>
              <a:t>, Deloitte, Stripe, and many more. See stellar.org/about/directory and also for IBM ibm.com/blogs/</a:t>
            </a:r>
            <a:r>
              <a:rPr lang="en-US" sz="1100" dirty="0" err="1"/>
              <a:t>blockchain</a:t>
            </a:r>
            <a:r>
              <a:rPr lang="en-US" sz="1100" dirty="0"/>
              <a:t>/2018/07/stable-coins-enabling-payments-on-blockchain-through-alternative-digital-currencies/</a:t>
            </a:r>
            <a:endParaRPr lang="de-DE" sz="1100" dirty="0"/>
          </a:p>
        </p:txBody>
      </p:sp>
      <p:sp>
        <p:nvSpPr>
          <p:cNvPr id="3" name="Textfeld 2"/>
          <p:cNvSpPr txBox="1"/>
          <p:nvPr/>
        </p:nvSpPr>
        <p:spPr>
          <a:xfrm>
            <a:off x="2941608" y="6053541"/>
            <a:ext cx="5667554" cy="261610"/>
          </a:xfrm>
          <a:prstGeom prst="rect">
            <a:avLst/>
          </a:prstGeom>
          <a:noFill/>
        </p:spPr>
        <p:txBody>
          <a:bodyPr wrap="square" rtlCol="0">
            <a:spAutoFit/>
          </a:bodyPr>
          <a:lstStyle/>
          <a:p>
            <a:r>
              <a:rPr lang="de-DE" sz="1100" dirty="0" err="1"/>
              <a:t>For</a:t>
            </a:r>
            <a:r>
              <a:rPr lang="de-DE" sz="1100" dirty="0"/>
              <a:t> </a:t>
            </a:r>
            <a:r>
              <a:rPr lang="de-DE" sz="1100" dirty="0" err="1"/>
              <a:t>more</a:t>
            </a:r>
            <a:r>
              <a:rPr lang="de-DE" sz="1100" dirty="0"/>
              <a:t> </a:t>
            </a:r>
            <a:r>
              <a:rPr lang="de-DE" sz="1100" dirty="0" err="1"/>
              <a:t>details</a:t>
            </a:r>
            <a:r>
              <a:rPr lang="de-DE" sz="1100" dirty="0"/>
              <a:t> </a:t>
            </a:r>
            <a:r>
              <a:rPr lang="de-DE" sz="1100" dirty="0" err="1"/>
              <a:t>see</a:t>
            </a:r>
            <a:r>
              <a:rPr lang="de-DE" sz="1100" dirty="0"/>
              <a:t> also: </a:t>
            </a:r>
            <a:r>
              <a:rPr lang="de-DE" sz="1100" dirty="0" err="1"/>
              <a:t>blockgeeks.com</a:t>
            </a:r>
            <a:r>
              <a:rPr lang="de-DE" sz="1100" dirty="0"/>
              <a:t>/</a:t>
            </a:r>
            <a:r>
              <a:rPr lang="de-DE" sz="1100" dirty="0" err="1"/>
              <a:t>guides</a:t>
            </a:r>
            <a:r>
              <a:rPr lang="de-DE" sz="1100" dirty="0"/>
              <a:t>/</a:t>
            </a:r>
            <a:r>
              <a:rPr lang="de-DE" sz="1100" dirty="0" err="1"/>
              <a:t>what</a:t>
            </a:r>
            <a:r>
              <a:rPr lang="de-DE" sz="1100" dirty="0"/>
              <a:t>-</a:t>
            </a:r>
            <a:r>
              <a:rPr lang="de-DE" sz="1100" dirty="0" err="1"/>
              <a:t>is</a:t>
            </a:r>
            <a:r>
              <a:rPr lang="de-DE" sz="1100" dirty="0"/>
              <a:t>-stellar-</a:t>
            </a:r>
            <a:r>
              <a:rPr lang="de-DE" sz="1100" dirty="0" err="1"/>
              <a:t>blockchain</a:t>
            </a:r>
            <a:r>
              <a:rPr lang="de-DE" sz="1100" dirty="0"/>
              <a:t>/</a:t>
            </a:r>
          </a:p>
        </p:txBody>
      </p:sp>
      <p:pic>
        <p:nvPicPr>
          <p:cNvPr id="13" name="Grafik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0537" y="673654"/>
            <a:ext cx="602101" cy="602101"/>
          </a:xfrm>
          <a:prstGeom prst="rect">
            <a:avLst/>
          </a:prstGeom>
        </p:spPr>
      </p:pic>
    </p:spTree>
    <p:extLst>
      <p:ext uri="{BB962C8B-B14F-4D97-AF65-F5344CB8AC3E}">
        <p14:creationId xmlns:p14="http://schemas.microsoft.com/office/powerpoint/2010/main" val="367479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animBg="1"/>
      <p:bldP spid="11"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4" name="Textfeld 3"/>
          <p:cNvSpPr txBox="1"/>
          <p:nvPr/>
        </p:nvSpPr>
        <p:spPr>
          <a:xfrm>
            <a:off x="678441" y="2999996"/>
            <a:ext cx="6078974" cy="646331"/>
          </a:xfrm>
          <a:prstGeom prst="rect">
            <a:avLst/>
          </a:prstGeom>
          <a:noFill/>
        </p:spPr>
        <p:txBody>
          <a:bodyPr wrap="square" rtlCol="0">
            <a:spAutoFit/>
          </a:bodyPr>
          <a:lstStyle/>
          <a:p>
            <a:br>
              <a:rPr lang="en-US" dirty="0"/>
            </a:br>
            <a:endParaRPr lang="en-US" dirty="0"/>
          </a:p>
        </p:txBody>
      </p:sp>
      <p:sp>
        <p:nvSpPr>
          <p:cNvPr id="11" name="Textfeld 10"/>
          <p:cNvSpPr txBox="1"/>
          <p:nvPr/>
        </p:nvSpPr>
        <p:spPr>
          <a:xfrm>
            <a:off x="678441" y="1537942"/>
            <a:ext cx="5476699" cy="4693593"/>
          </a:xfrm>
          <a:prstGeom prst="rect">
            <a:avLst/>
          </a:prstGeom>
          <a:noFill/>
        </p:spPr>
        <p:txBody>
          <a:bodyPr wrap="square" rtlCol="0">
            <a:spAutoFit/>
          </a:bodyPr>
          <a:lstStyle/>
          <a:p>
            <a:r>
              <a:rPr lang="en-US" sz="2800" b="1" dirty="0"/>
              <a:t>Companies using Stellar / </a:t>
            </a:r>
            <a:r>
              <a:rPr lang="en-US" sz="2800" b="1" dirty="0" err="1"/>
              <a:t>Usecases</a:t>
            </a:r>
            <a:endParaRPr lang="en-US" sz="2800" b="1" dirty="0"/>
          </a:p>
          <a:p>
            <a:pPr>
              <a:spcBef>
                <a:spcPts val="600"/>
              </a:spcBef>
            </a:pPr>
            <a:endParaRPr lang="en-US" sz="1000" dirty="0"/>
          </a:p>
          <a:p>
            <a:pPr marL="285750" indent="-285750">
              <a:spcBef>
                <a:spcPts val="600"/>
              </a:spcBef>
              <a:buFontTx/>
              <a:buChar char="-"/>
            </a:pPr>
            <a:r>
              <a:rPr lang="en-US" sz="1400" b="1" dirty="0"/>
              <a:t>IBM</a:t>
            </a:r>
            <a:br>
              <a:rPr lang="en-US" sz="1400" b="1" dirty="0"/>
            </a:br>
            <a:r>
              <a:rPr lang="en-US" sz="1200" dirty="0"/>
              <a:t>Stellar is chosen by IBM as the public blockchain network.</a:t>
            </a:r>
            <a:br>
              <a:rPr lang="en-US" sz="1200" dirty="0"/>
            </a:br>
            <a:r>
              <a:rPr lang="en-US" sz="1200" dirty="0"/>
              <a:t>See details here: lumenauts.com/blog/how-the-partnership-between-</a:t>
            </a:r>
            <a:r>
              <a:rPr lang="en-US" sz="1200" dirty="0" err="1"/>
              <a:t>ibm</a:t>
            </a:r>
            <a:r>
              <a:rPr lang="en-US" sz="1200" dirty="0"/>
              <a:t>-and-stellar-works</a:t>
            </a:r>
            <a:endParaRPr lang="en-US" sz="1400" b="1" dirty="0"/>
          </a:p>
          <a:p>
            <a:pPr marL="285750" indent="-285750">
              <a:spcBef>
                <a:spcPts val="600"/>
              </a:spcBef>
              <a:buFontTx/>
              <a:buChar char="-"/>
            </a:pPr>
            <a:r>
              <a:rPr lang="en-US" sz="1400" b="1" dirty="0"/>
              <a:t>coins.ph -&gt; cross border payments </a:t>
            </a:r>
            <a:br>
              <a:rPr lang="en-US" sz="1600" b="1" dirty="0"/>
            </a:br>
            <a:r>
              <a:rPr lang="en-US" sz="1200" dirty="0"/>
              <a:t>Pay bills, buy load, buy digital currencies, and send money – even without a bank account! Access to more than </a:t>
            </a:r>
            <a:r>
              <a:rPr lang="de-DE" sz="1200" dirty="0"/>
              <a:t>100,000 </a:t>
            </a:r>
            <a:r>
              <a:rPr lang="de-DE" sz="1200" dirty="0" err="1"/>
              <a:t>merchants</a:t>
            </a:r>
            <a:r>
              <a:rPr lang="de-DE" sz="1200" dirty="0"/>
              <a:t>!</a:t>
            </a:r>
            <a:endParaRPr lang="en-US" sz="1200" dirty="0"/>
          </a:p>
          <a:p>
            <a:pPr marL="285750" indent="-285750">
              <a:spcBef>
                <a:spcPts val="600"/>
              </a:spcBef>
              <a:buFontTx/>
              <a:buChar char="-"/>
            </a:pPr>
            <a:r>
              <a:rPr lang="en-US" sz="1400" b="1" dirty="0"/>
              <a:t>tempo.eu.com  -&gt; cross border payments</a:t>
            </a:r>
            <a:br>
              <a:rPr lang="en-US" sz="1400" b="1" dirty="0"/>
            </a:br>
            <a:r>
              <a:rPr lang="en-US" sz="1200" dirty="0"/>
              <a:t>Money transfer in 55 countries.</a:t>
            </a:r>
          </a:p>
          <a:p>
            <a:pPr marL="285750" indent="-285750">
              <a:spcBef>
                <a:spcPts val="600"/>
              </a:spcBef>
              <a:buFontTx/>
              <a:buChar char="-"/>
            </a:pPr>
            <a:r>
              <a:rPr lang="en-US" sz="1400" b="1" dirty="0"/>
              <a:t>bitbond.com -&gt; funding of SMEs</a:t>
            </a:r>
            <a:br>
              <a:rPr lang="en-US" sz="1200" dirty="0"/>
            </a:br>
            <a:r>
              <a:rPr lang="en-US" sz="1200" dirty="0"/>
              <a:t>Business financing. Bridge liquidity gaps and try new product lines with instant financing from </a:t>
            </a:r>
            <a:r>
              <a:rPr lang="en-US" sz="1200" dirty="0" err="1"/>
              <a:t>Bitbond</a:t>
            </a:r>
            <a:r>
              <a:rPr lang="en-US" sz="1200" dirty="0"/>
              <a:t>.</a:t>
            </a:r>
          </a:p>
          <a:p>
            <a:pPr marL="285750" indent="-285750">
              <a:spcBef>
                <a:spcPts val="600"/>
              </a:spcBef>
              <a:buFontTx/>
              <a:buChar char="-"/>
            </a:pPr>
            <a:r>
              <a:rPr lang="en-US" sz="1400" b="1" dirty="0"/>
              <a:t>satoshipay.io -&gt; micropayments</a:t>
            </a:r>
            <a:br>
              <a:rPr lang="en-US" sz="1200" dirty="0"/>
            </a:br>
            <a:r>
              <a:rPr lang="en-US" sz="1200" dirty="0"/>
              <a:t>Global, fast and easy micropayment solutions</a:t>
            </a:r>
          </a:p>
          <a:p>
            <a:pPr marL="285750" indent="-285750">
              <a:spcBef>
                <a:spcPts val="600"/>
              </a:spcBef>
              <a:buFontTx/>
              <a:buChar char="-"/>
            </a:pPr>
            <a:endParaRPr lang="en-US" sz="1200" dirty="0"/>
          </a:p>
          <a:p>
            <a:pPr marL="285750" indent="-285750">
              <a:spcBef>
                <a:spcPts val="600"/>
              </a:spcBef>
              <a:buFontTx/>
              <a:buChar char="-"/>
            </a:pPr>
            <a:endParaRPr lang="en-US" sz="1200" dirty="0"/>
          </a:p>
          <a:p>
            <a:pPr>
              <a:spcBef>
                <a:spcPts val="600"/>
              </a:spcBef>
            </a:pPr>
            <a:r>
              <a:rPr lang="en-US" sz="1400" dirty="0"/>
              <a:t>See also: stellar.org/about/directory for more companies!</a:t>
            </a:r>
          </a:p>
        </p:txBody>
      </p:sp>
      <p:pic>
        <p:nvPicPr>
          <p:cNvPr id="2" name="Grafik 1"/>
          <p:cNvPicPr>
            <a:picLocks noChangeAspect="1"/>
          </p:cNvPicPr>
          <p:nvPr/>
        </p:nvPicPr>
        <p:blipFill>
          <a:blip r:embed="rId2"/>
          <a:stretch>
            <a:fillRect/>
          </a:stretch>
        </p:blipFill>
        <p:spPr>
          <a:xfrm>
            <a:off x="6383545" y="5132388"/>
            <a:ext cx="1134459" cy="596773"/>
          </a:xfrm>
          <a:prstGeom prst="rect">
            <a:avLst/>
          </a:prstGeom>
        </p:spPr>
      </p:pic>
      <p:pic>
        <p:nvPicPr>
          <p:cNvPr id="3" name="Picture 2" descr="temp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547" y="3439339"/>
            <a:ext cx="1134459" cy="627735"/>
          </a:xfrm>
          <a:prstGeom prst="rect">
            <a:avLst/>
          </a:prstGeom>
          <a:noFill/>
          <a:extLst>
            <a:ext uri="{909E8E84-426E-40DD-AFC4-6F175D3DCCD1}">
              <a14:hiddenFill xmlns:a14="http://schemas.microsoft.com/office/drawing/2010/main">
                <a:solidFill>
                  <a:srgbClr val="FFFFFF"/>
                </a:solidFill>
              </a14:hiddenFill>
            </a:ext>
          </a:extLst>
        </p:spPr>
      </p:pic>
      <p:pic>
        <p:nvPicPr>
          <p:cNvPr id="5" name="Grafik 4"/>
          <p:cNvPicPr>
            <a:picLocks noChangeAspect="1"/>
          </p:cNvPicPr>
          <p:nvPr/>
        </p:nvPicPr>
        <p:blipFill>
          <a:blip r:embed="rId4"/>
          <a:stretch>
            <a:fillRect/>
          </a:stretch>
        </p:blipFill>
        <p:spPr>
          <a:xfrm>
            <a:off x="6383547" y="4374640"/>
            <a:ext cx="1134459" cy="450182"/>
          </a:xfrm>
          <a:prstGeom prst="rect">
            <a:avLst/>
          </a:prstGeom>
        </p:spPr>
      </p:pic>
      <p:pic>
        <p:nvPicPr>
          <p:cNvPr id="6" name="Grafik 5"/>
          <p:cNvPicPr>
            <a:picLocks noChangeAspect="1"/>
          </p:cNvPicPr>
          <p:nvPr/>
        </p:nvPicPr>
        <p:blipFill>
          <a:blip r:embed="rId5"/>
          <a:stretch>
            <a:fillRect/>
          </a:stretch>
        </p:blipFill>
        <p:spPr>
          <a:xfrm>
            <a:off x="6383545" y="2669719"/>
            <a:ext cx="1134459" cy="466159"/>
          </a:xfrm>
          <a:prstGeom prst="rect">
            <a:avLst/>
          </a:prstGeom>
        </p:spPr>
      </p:pic>
      <p:pic>
        <p:nvPicPr>
          <p:cNvPr id="7" name="Grafik 6"/>
          <p:cNvPicPr>
            <a:picLocks noChangeAspect="1"/>
          </p:cNvPicPr>
          <p:nvPr/>
        </p:nvPicPr>
        <p:blipFill>
          <a:blip r:embed="rId6"/>
          <a:stretch>
            <a:fillRect/>
          </a:stretch>
        </p:blipFill>
        <p:spPr>
          <a:xfrm>
            <a:off x="6383545" y="1857668"/>
            <a:ext cx="1190105" cy="603204"/>
          </a:xfrm>
          <a:prstGeom prst="rect">
            <a:avLst/>
          </a:prstGeom>
        </p:spPr>
      </p:pic>
    </p:spTree>
    <p:extLst>
      <p:ext uri="{BB962C8B-B14F-4D97-AF65-F5344CB8AC3E}">
        <p14:creationId xmlns:p14="http://schemas.microsoft.com/office/powerpoint/2010/main" val="2370076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11" name="Textfeld 10"/>
          <p:cNvSpPr txBox="1"/>
          <p:nvPr/>
        </p:nvSpPr>
        <p:spPr>
          <a:xfrm>
            <a:off x="662455" y="1528010"/>
            <a:ext cx="5791370" cy="861774"/>
          </a:xfrm>
          <a:prstGeom prst="rect">
            <a:avLst/>
          </a:prstGeom>
          <a:noFill/>
        </p:spPr>
        <p:txBody>
          <a:bodyPr wrap="square" rtlCol="0">
            <a:spAutoFit/>
          </a:bodyPr>
          <a:lstStyle/>
          <a:p>
            <a:pPr>
              <a:spcAft>
                <a:spcPts val="600"/>
              </a:spcAft>
            </a:pPr>
            <a:r>
              <a:rPr lang="en-US" sz="2800" b="1" dirty="0"/>
              <a:t>Types of Use Cases</a:t>
            </a:r>
          </a:p>
          <a:p>
            <a:pPr>
              <a:spcBef>
                <a:spcPts val="600"/>
              </a:spcBef>
            </a:pPr>
            <a:endParaRPr lang="en-US" sz="1200" dirty="0"/>
          </a:p>
        </p:txBody>
      </p:sp>
      <p:sp>
        <p:nvSpPr>
          <p:cNvPr id="8" name="Textfeld 7"/>
          <p:cNvSpPr txBox="1"/>
          <p:nvPr/>
        </p:nvSpPr>
        <p:spPr>
          <a:xfrm>
            <a:off x="673445" y="5506911"/>
            <a:ext cx="7864197" cy="830997"/>
          </a:xfrm>
          <a:prstGeom prst="rect">
            <a:avLst/>
          </a:prstGeom>
          <a:noFill/>
        </p:spPr>
        <p:txBody>
          <a:bodyPr wrap="square" rtlCol="0">
            <a:spAutoFit/>
          </a:bodyPr>
          <a:lstStyle/>
          <a:p>
            <a:r>
              <a:rPr lang="de-DE" sz="1200" dirty="0"/>
              <a:t>* Services </a:t>
            </a:r>
            <a:r>
              <a:rPr lang="de-DE" sz="1200" dirty="0" err="1"/>
              <a:t>provided</a:t>
            </a:r>
            <a:r>
              <a:rPr lang="de-DE" sz="1200" dirty="0"/>
              <a:t> </a:t>
            </a:r>
            <a:r>
              <a:rPr lang="de-DE" sz="1200" dirty="0" err="1"/>
              <a:t>by</a:t>
            </a:r>
            <a:r>
              <a:rPr lang="de-DE" sz="1200" dirty="0"/>
              <a:t> Smart Stellar</a:t>
            </a:r>
          </a:p>
          <a:p>
            <a:endParaRPr lang="de-DE" sz="1200" dirty="0"/>
          </a:p>
          <a:p>
            <a:r>
              <a:rPr lang="de-DE" sz="1200" dirty="0"/>
              <a:t>Note: Financial </a:t>
            </a:r>
            <a:r>
              <a:rPr lang="de-DE" sz="1200" dirty="0" err="1"/>
              <a:t>service</a:t>
            </a:r>
            <a:r>
              <a:rPr lang="de-DE" sz="1200" dirty="0"/>
              <a:t> </a:t>
            </a:r>
            <a:r>
              <a:rPr lang="de-DE" sz="1200" dirty="0" err="1"/>
              <a:t>platforms</a:t>
            </a:r>
            <a:r>
              <a:rPr lang="de-DE" sz="1200" dirty="0"/>
              <a:t>, </a:t>
            </a:r>
            <a:r>
              <a:rPr lang="de-DE" sz="1200" dirty="0" err="1"/>
              <a:t>exchanges</a:t>
            </a:r>
            <a:r>
              <a:rPr lang="de-DE" sz="1200" dirty="0"/>
              <a:t>, </a:t>
            </a:r>
            <a:r>
              <a:rPr lang="de-DE" sz="1200" dirty="0" err="1"/>
              <a:t>and</a:t>
            </a:r>
            <a:r>
              <a:rPr lang="de-DE" sz="1200" dirty="0"/>
              <a:t> </a:t>
            </a:r>
            <a:r>
              <a:rPr lang="de-DE" sz="1200" dirty="0" err="1"/>
              <a:t>explorers</a:t>
            </a:r>
            <a:r>
              <a:rPr lang="de-DE" sz="1200" dirty="0"/>
              <a:t> </a:t>
            </a:r>
            <a:r>
              <a:rPr lang="de-DE" sz="1200" dirty="0" err="1"/>
              <a:t>are</a:t>
            </a:r>
            <a:r>
              <a:rPr lang="de-DE" sz="1200" dirty="0"/>
              <a:t> </a:t>
            </a:r>
            <a:r>
              <a:rPr lang="de-DE" sz="1200" dirty="0" err="1"/>
              <a:t>seen</a:t>
            </a:r>
            <a:r>
              <a:rPr lang="de-DE" sz="1200" dirty="0"/>
              <a:t> </a:t>
            </a:r>
            <a:r>
              <a:rPr lang="de-DE" sz="1200" dirty="0" err="1"/>
              <a:t>as</a:t>
            </a:r>
            <a:r>
              <a:rPr lang="de-DE" sz="1200" dirty="0"/>
              <a:t> </a:t>
            </a:r>
            <a:r>
              <a:rPr lang="de-DE" sz="1200" dirty="0" err="1"/>
              <a:t>tools</a:t>
            </a:r>
            <a:r>
              <a:rPr lang="de-DE" sz="1200" dirty="0"/>
              <a:t> </a:t>
            </a:r>
            <a:r>
              <a:rPr lang="de-DE" sz="1200" dirty="0" err="1"/>
              <a:t>to</a:t>
            </a:r>
            <a:r>
              <a:rPr lang="de-DE" sz="1200" dirty="0"/>
              <a:t> </a:t>
            </a:r>
            <a:r>
              <a:rPr lang="de-DE" sz="1200" dirty="0" err="1"/>
              <a:t>use</a:t>
            </a:r>
            <a:r>
              <a:rPr lang="de-DE" sz="1200" dirty="0"/>
              <a:t> </a:t>
            </a:r>
            <a:r>
              <a:rPr lang="de-DE" sz="1200" dirty="0" err="1"/>
              <a:t>the</a:t>
            </a:r>
            <a:r>
              <a:rPr lang="de-DE" sz="1200" dirty="0"/>
              <a:t> Stellar Network </a:t>
            </a:r>
            <a:r>
              <a:rPr lang="de-DE" sz="1200" dirty="0" err="1"/>
              <a:t>or</a:t>
            </a:r>
            <a:r>
              <a:rPr lang="de-DE" sz="1200" dirty="0"/>
              <a:t> </a:t>
            </a:r>
            <a:r>
              <a:rPr lang="de-DE" sz="1200" dirty="0" err="1"/>
              <a:t>to</a:t>
            </a:r>
            <a:r>
              <a:rPr lang="de-DE" sz="1200" dirty="0"/>
              <a:t> </a:t>
            </a:r>
            <a:r>
              <a:rPr lang="de-DE" sz="1200" dirty="0" err="1"/>
              <a:t>create</a:t>
            </a:r>
            <a:r>
              <a:rPr lang="de-DE" sz="1200" dirty="0"/>
              <a:t> </a:t>
            </a:r>
            <a:r>
              <a:rPr lang="de-DE" sz="1200" dirty="0" err="1"/>
              <a:t>new</a:t>
            </a:r>
            <a:r>
              <a:rPr lang="de-DE" sz="1200" dirty="0"/>
              <a:t> </a:t>
            </a:r>
            <a:r>
              <a:rPr lang="de-DE" sz="1200" dirty="0" err="1"/>
              <a:t>services</a:t>
            </a:r>
            <a:r>
              <a:rPr lang="de-DE" sz="1200" dirty="0"/>
              <a:t>, not </a:t>
            </a:r>
            <a:r>
              <a:rPr lang="de-DE" sz="1200" dirty="0" err="1"/>
              <a:t>as</a:t>
            </a:r>
            <a:r>
              <a:rPr lang="de-DE" sz="1200" dirty="0"/>
              <a:t> a </a:t>
            </a:r>
            <a:r>
              <a:rPr lang="de-DE" sz="1200" dirty="0" err="1"/>
              <a:t>use</a:t>
            </a:r>
            <a:r>
              <a:rPr lang="de-DE" sz="1200" dirty="0"/>
              <a:t> </a:t>
            </a:r>
            <a:r>
              <a:rPr lang="de-DE" sz="1200" dirty="0" err="1"/>
              <a:t>case</a:t>
            </a:r>
            <a:r>
              <a:rPr lang="de-DE" sz="1200" dirty="0"/>
              <a:t> on </a:t>
            </a:r>
            <a:r>
              <a:rPr lang="de-DE" sz="1200" dirty="0" err="1"/>
              <a:t>its</a:t>
            </a:r>
            <a:r>
              <a:rPr lang="de-DE" sz="1200" dirty="0"/>
              <a:t> </a:t>
            </a:r>
            <a:r>
              <a:rPr lang="de-DE" sz="1200" dirty="0" err="1"/>
              <a:t>own</a:t>
            </a:r>
            <a:r>
              <a:rPr lang="de-DE" sz="1200" dirty="0"/>
              <a:t>.</a:t>
            </a:r>
          </a:p>
        </p:txBody>
      </p:sp>
      <p:grpSp>
        <p:nvGrpSpPr>
          <p:cNvPr id="41" name="Gruppieren 40"/>
          <p:cNvGrpSpPr/>
          <p:nvPr/>
        </p:nvGrpSpPr>
        <p:grpSpPr>
          <a:xfrm>
            <a:off x="6542245" y="3179800"/>
            <a:ext cx="1337095" cy="871268"/>
            <a:chOff x="6542245" y="3179800"/>
            <a:chExt cx="1337095" cy="871268"/>
          </a:xfrm>
        </p:grpSpPr>
        <p:sp>
          <p:nvSpPr>
            <p:cNvPr id="20" name="Ellipse 19"/>
            <p:cNvSpPr/>
            <p:nvPr/>
          </p:nvSpPr>
          <p:spPr>
            <a:xfrm>
              <a:off x="6596879" y="3179800"/>
              <a:ext cx="1253706" cy="871268"/>
            </a:xfrm>
            <a:prstGeom prst="ellipse">
              <a:avLst/>
            </a:prstGeom>
            <a:solidFill>
              <a:schemeClr val="bg1">
                <a:lumMod val="85000"/>
              </a:schemeClr>
            </a:solidFill>
            <a:ln w="539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p:cNvSpPr txBox="1"/>
            <p:nvPr/>
          </p:nvSpPr>
          <p:spPr>
            <a:xfrm>
              <a:off x="6542245" y="3341659"/>
              <a:ext cx="1337095" cy="523220"/>
            </a:xfrm>
            <a:prstGeom prst="rect">
              <a:avLst/>
            </a:prstGeom>
            <a:noFill/>
          </p:spPr>
          <p:txBody>
            <a:bodyPr wrap="square" rtlCol="0">
              <a:spAutoFit/>
            </a:bodyPr>
            <a:lstStyle/>
            <a:p>
              <a:pPr algn="ctr"/>
              <a:r>
                <a:rPr lang="en-US" sz="1400" b="1"/>
                <a:t>Proof of Existence*</a:t>
              </a:r>
            </a:p>
          </p:txBody>
        </p:sp>
      </p:grpSp>
      <p:grpSp>
        <p:nvGrpSpPr>
          <p:cNvPr id="40" name="Gruppieren 39"/>
          <p:cNvGrpSpPr/>
          <p:nvPr/>
        </p:nvGrpSpPr>
        <p:grpSpPr>
          <a:xfrm>
            <a:off x="6169872" y="1974642"/>
            <a:ext cx="1337095" cy="871268"/>
            <a:chOff x="6169872" y="1974642"/>
            <a:chExt cx="1337095" cy="871268"/>
          </a:xfrm>
        </p:grpSpPr>
        <p:sp>
          <p:nvSpPr>
            <p:cNvPr id="22" name="Ellipse 21"/>
            <p:cNvSpPr/>
            <p:nvPr/>
          </p:nvSpPr>
          <p:spPr>
            <a:xfrm>
              <a:off x="6224506" y="1974642"/>
              <a:ext cx="1253706" cy="871268"/>
            </a:xfrm>
            <a:prstGeom prst="ellipse">
              <a:avLst/>
            </a:prstGeom>
            <a:solidFill>
              <a:schemeClr val="bg1">
                <a:lumMod val="85000"/>
              </a:schemeClr>
            </a:solidFill>
            <a:ln w="539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p:cNvSpPr txBox="1"/>
            <p:nvPr/>
          </p:nvSpPr>
          <p:spPr>
            <a:xfrm>
              <a:off x="6169872" y="2136501"/>
              <a:ext cx="1337095" cy="523220"/>
            </a:xfrm>
            <a:prstGeom prst="rect">
              <a:avLst/>
            </a:prstGeom>
            <a:noFill/>
          </p:spPr>
          <p:txBody>
            <a:bodyPr wrap="square" rtlCol="0">
              <a:spAutoFit/>
            </a:bodyPr>
            <a:lstStyle/>
            <a:p>
              <a:pPr algn="ctr"/>
              <a:r>
                <a:rPr lang="en-US" sz="1400" b="1"/>
                <a:t>Vocher </a:t>
              </a:r>
            </a:p>
            <a:p>
              <a:pPr algn="ctr"/>
              <a:r>
                <a:rPr lang="en-US" sz="1400" b="1"/>
                <a:t>Management*</a:t>
              </a:r>
            </a:p>
          </p:txBody>
        </p:sp>
      </p:grpSp>
      <p:grpSp>
        <p:nvGrpSpPr>
          <p:cNvPr id="10" name="Gruppieren 9"/>
          <p:cNvGrpSpPr/>
          <p:nvPr/>
        </p:nvGrpSpPr>
        <p:grpSpPr>
          <a:xfrm>
            <a:off x="646469" y="1976490"/>
            <a:ext cx="2189673" cy="3339525"/>
            <a:chOff x="646469" y="1976490"/>
            <a:chExt cx="2189673" cy="3339525"/>
          </a:xfrm>
        </p:grpSpPr>
        <p:sp>
          <p:nvSpPr>
            <p:cNvPr id="2" name="Ellipse 1"/>
            <p:cNvSpPr/>
            <p:nvPr/>
          </p:nvSpPr>
          <p:spPr>
            <a:xfrm>
              <a:off x="662455" y="1976490"/>
              <a:ext cx="1897812" cy="1250830"/>
            </a:xfrm>
            <a:prstGeom prst="ellipse">
              <a:avLst/>
            </a:prstGeom>
            <a:solidFill>
              <a:schemeClr val="bg1">
                <a:lumMod val="85000"/>
              </a:schemeClr>
            </a:solidFill>
            <a:ln w="539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p:cNvSpPr txBox="1"/>
            <p:nvPr/>
          </p:nvSpPr>
          <p:spPr>
            <a:xfrm>
              <a:off x="942813" y="2136426"/>
              <a:ext cx="1337095" cy="923330"/>
            </a:xfrm>
            <a:prstGeom prst="rect">
              <a:avLst/>
            </a:prstGeom>
            <a:noFill/>
          </p:spPr>
          <p:txBody>
            <a:bodyPr wrap="square" rtlCol="0">
              <a:spAutoFit/>
            </a:bodyPr>
            <a:lstStyle/>
            <a:p>
              <a:pPr algn="ctr"/>
              <a:r>
                <a:rPr lang="en-US" b="1" dirty="0"/>
                <a:t>Cross Border</a:t>
              </a:r>
            </a:p>
            <a:p>
              <a:pPr algn="ctr"/>
              <a:r>
                <a:rPr lang="en-US" b="1" dirty="0"/>
                <a:t>Payments*</a:t>
              </a:r>
            </a:p>
          </p:txBody>
        </p:sp>
        <p:sp>
          <p:nvSpPr>
            <p:cNvPr id="14" name="Ellipse 13"/>
            <p:cNvSpPr/>
            <p:nvPr/>
          </p:nvSpPr>
          <p:spPr>
            <a:xfrm>
              <a:off x="646469" y="3505445"/>
              <a:ext cx="854015" cy="639309"/>
            </a:xfrm>
            <a:prstGeom prst="ellipse">
              <a:avLst/>
            </a:prstGeom>
            <a:solidFill>
              <a:schemeClr val="bg1">
                <a:lumMod val="85000"/>
              </a:schemeClr>
            </a:solidFill>
            <a:ln w="539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p:cNvSpPr txBox="1"/>
            <p:nvPr/>
          </p:nvSpPr>
          <p:spPr>
            <a:xfrm>
              <a:off x="646469" y="3592118"/>
              <a:ext cx="910819" cy="400110"/>
            </a:xfrm>
            <a:prstGeom prst="rect">
              <a:avLst/>
            </a:prstGeom>
            <a:noFill/>
          </p:spPr>
          <p:txBody>
            <a:bodyPr wrap="square" rtlCol="0">
              <a:spAutoFit/>
            </a:bodyPr>
            <a:lstStyle/>
            <a:p>
              <a:pPr algn="ctr"/>
              <a:r>
                <a:rPr lang="en-US" sz="1000" b="1"/>
                <a:t>Micro-payments</a:t>
              </a:r>
            </a:p>
          </p:txBody>
        </p:sp>
        <p:sp>
          <p:nvSpPr>
            <p:cNvPr id="24" name="Ellipse 23"/>
            <p:cNvSpPr/>
            <p:nvPr/>
          </p:nvSpPr>
          <p:spPr>
            <a:xfrm>
              <a:off x="865004" y="4710099"/>
              <a:ext cx="799381" cy="605916"/>
            </a:xfrm>
            <a:prstGeom prst="ellipse">
              <a:avLst/>
            </a:prstGeom>
            <a:solidFill>
              <a:schemeClr val="bg1">
                <a:lumMod val="85000"/>
              </a:schemeClr>
            </a:solidFill>
            <a:ln w="539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25" name="Textfeld 24"/>
            <p:cNvSpPr txBox="1"/>
            <p:nvPr/>
          </p:nvSpPr>
          <p:spPr>
            <a:xfrm>
              <a:off x="810370" y="4765956"/>
              <a:ext cx="852551" cy="400110"/>
            </a:xfrm>
            <a:prstGeom prst="rect">
              <a:avLst/>
            </a:prstGeom>
            <a:noFill/>
          </p:spPr>
          <p:txBody>
            <a:bodyPr wrap="square" rtlCol="0">
              <a:spAutoFit/>
            </a:bodyPr>
            <a:lstStyle/>
            <a:p>
              <a:pPr algn="ctr"/>
              <a:r>
                <a:rPr lang="en-US" sz="1000" b="1"/>
                <a:t>Timed</a:t>
              </a:r>
            </a:p>
            <a:p>
              <a:pPr algn="ctr"/>
              <a:r>
                <a:rPr lang="en-US" sz="1000" b="1"/>
                <a:t>Payments*</a:t>
              </a:r>
            </a:p>
          </p:txBody>
        </p:sp>
        <p:sp>
          <p:nvSpPr>
            <p:cNvPr id="26" name="Ellipse 25"/>
            <p:cNvSpPr/>
            <p:nvPr/>
          </p:nvSpPr>
          <p:spPr>
            <a:xfrm>
              <a:off x="1933414" y="4350309"/>
              <a:ext cx="799381" cy="605916"/>
            </a:xfrm>
            <a:prstGeom prst="ellipse">
              <a:avLst/>
            </a:prstGeom>
            <a:solidFill>
              <a:schemeClr val="bg1">
                <a:lumMod val="85000"/>
              </a:schemeClr>
            </a:solidFill>
            <a:ln w="539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27" name="Textfeld 26"/>
            <p:cNvSpPr txBox="1"/>
            <p:nvPr/>
          </p:nvSpPr>
          <p:spPr>
            <a:xfrm>
              <a:off x="1878780" y="4406166"/>
              <a:ext cx="852551" cy="400110"/>
            </a:xfrm>
            <a:prstGeom prst="rect">
              <a:avLst/>
            </a:prstGeom>
            <a:noFill/>
          </p:spPr>
          <p:txBody>
            <a:bodyPr wrap="square" rtlCol="0">
              <a:spAutoFit/>
            </a:bodyPr>
            <a:lstStyle/>
            <a:p>
              <a:pPr algn="ctr"/>
              <a:r>
                <a:rPr lang="en-US" sz="1000" b="1"/>
                <a:t>Recurring</a:t>
              </a:r>
            </a:p>
            <a:p>
              <a:pPr algn="ctr"/>
              <a:r>
                <a:rPr lang="en-US" sz="1000" b="1"/>
                <a:t>Payments*</a:t>
              </a:r>
            </a:p>
          </p:txBody>
        </p:sp>
        <p:sp>
          <p:nvSpPr>
            <p:cNvPr id="28" name="Ellipse 27"/>
            <p:cNvSpPr/>
            <p:nvPr/>
          </p:nvSpPr>
          <p:spPr>
            <a:xfrm>
              <a:off x="2036761" y="3393167"/>
              <a:ext cx="799381" cy="605916"/>
            </a:xfrm>
            <a:prstGeom prst="ellipse">
              <a:avLst/>
            </a:prstGeom>
            <a:solidFill>
              <a:schemeClr val="bg1">
                <a:lumMod val="85000"/>
              </a:schemeClr>
            </a:solidFill>
            <a:ln w="539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30" name="Textfeld 29"/>
            <p:cNvSpPr txBox="1"/>
            <p:nvPr/>
          </p:nvSpPr>
          <p:spPr>
            <a:xfrm>
              <a:off x="1982127" y="3449024"/>
              <a:ext cx="852551" cy="400110"/>
            </a:xfrm>
            <a:prstGeom prst="rect">
              <a:avLst/>
            </a:prstGeom>
            <a:noFill/>
          </p:spPr>
          <p:txBody>
            <a:bodyPr wrap="square" rtlCol="0">
              <a:spAutoFit/>
            </a:bodyPr>
            <a:lstStyle/>
            <a:p>
              <a:pPr algn="ctr"/>
              <a:r>
                <a:rPr lang="en-US" sz="1000" b="1"/>
                <a:t>Multi</a:t>
              </a:r>
            </a:p>
            <a:p>
              <a:pPr algn="ctr"/>
              <a:r>
                <a:rPr lang="en-US" sz="1000" b="1"/>
                <a:t>Send*</a:t>
              </a:r>
            </a:p>
          </p:txBody>
        </p:sp>
      </p:grpSp>
      <p:grpSp>
        <p:nvGrpSpPr>
          <p:cNvPr id="39" name="Gruppieren 38"/>
          <p:cNvGrpSpPr/>
          <p:nvPr/>
        </p:nvGrpSpPr>
        <p:grpSpPr>
          <a:xfrm>
            <a:off x="3549329" y="1964361"/>
            <a:ext cx="1987767" cy="2526461"/>
            <a:chOff x="3549329" y="1964361"/>
            <a:chExt cx="1987767" cy="2526461"/>
          </a:xfrm>
        </p:grpSpPr>
        <p:sp>
          <p:nvSpPr>
            <p:cNvPr id="12" name="Ellipse 11"/>
            <p:cNvSpPr/>
            <p:nvPr/>
          </p:nvSpPr>
          <p:spPr>
            <a:xfrm>
              <a:off x="3558140" y="1964361"/>
              <a:ext cx="1897812" cy="1250830"/>
            </a:xfrm>
            <a:prstGeom prst="ellipse">
              <a:avLst/>
            </a:prstGeom>
            <a:solidFill>
              <a:schemeClr val="bg1">
                <a:lumMod val="85000"/>
              </a:schemeClr>
            </a:solidFill>
            <a:ln w="539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p:cNvSpPr txBox="1"/>
            <p:nvPr/>
          </p:nvSpPr>
          <p:spPr>
            <a:xfrm>
              <a:off x="3845983" y="2266610"/>
              <a:ext cx="1337095" cy="646331"/>
            </a:xfrm>
            <a:prstGeom prst="rect">
              <a:avLst/>
            </a:prstGeom>
            <a:noFill/>
          </p:spPr>
          <p:txBody>
            <a:bodyPr wrap="square" rtlCol="0">
              <a:spAutoFit/>
            </a:bodyPr>
            <a:lstStyle/>
            <a:p>
              <a:pPr algn="ctr"/>
              <a:r>
                <a:rPr lang="en-US" b="1" dirty="0"/>
                <a:t>Assets</a:t>
              </a:r>
            </a:p>
            <a:p>
              <a:pPr algn="ctr"/>
              <a:r>
                <a:rPr lang="en-US" b="1" dirty="0"/>
                <a:t>&amp; Tokens*</a:t>
              </a:r>
            </a:p>
          </p:txBody>
        </p:sp>
        <p:sp>
          <p:nvSpPr>
            <p:cNvPr id="31" name="Ellipse 30"/>
            <p:cNvSpPr/>
            <p:nvPr/>
          </p:nvSpPr>
          <p:spPr>
            <a:xfrm>
              <a:off x="3603963" y="3500179"/>
              <a:ext cx="799381" cy="605916"/>
            </a:xfrm>
            <a:prstGeom prst="ellipse">
              <a:avLst/>
            </a:prstGeom>
            <a:solidFill>
              <a:schemeClr val="bg1">
                <a:lumMod val="85000"/>
              </a:schemeClr>
            </a:solidFill>
            <a:ln w="539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32" name="Textfeld 31"/>
            <p:cNvSpPr txBox="1"/>
            <p:nvPr/>
          </p:nvSpPr>
          <p:spPr>
            <a:xfrm>
              <a:off x="3549329" y="3556036"/>
              <a:ext cx="852551" cy="400110"/>
            </a:xfrm>
            <a:prstGeom prst="rect">
              <a:avLst/>
            </a:prstGeom>
            <a:noFill/>
          </p:spPr>
          <p:txBody>
            <a:bodyPr wrap="square" rtlCol="0">
              <a:spAutoFit/>
            </a:bodyPr>
            <a:lstStyle/>
            <a:p>
              <a:pPr algn="ctr"/>
              <a:r>
                <a:rPr lang="en-US" sz="1000" b="1"/>
                <a:t>Create Tokens*</a:t>
              </a:r>
            </a:p>
          </p:txBody>
        </p:sp>
        <p:sp>
          <p:nvSpPr>
            <p:cNvPr id="33" name="Ellipse 32"/>
            <p:cNvSpPr/>
            <p:nvPr/>
          </p:nvSpPr>
          <p:spPr>
            <a:xfrm>
              <a:off x="4641726" y="3884906"/>
              <a:ext cx="799381" cy="605916"/>
            </a:xfrm>
            <a:prstGeom prst="ellipse">
              <a:avLst/>
            </a:prstGeom>
            <a:solidFill>
              <a:schemeClr val="bg1">
                <a:lumMod val="85000"/>
              </a:schemeClr>
            </a:solidFill>
            <a:ln w="539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00"/>
            </a:p>
          </p:txBody>
        </p:sp>
        <p:sp>
          <p:nvSpPr>
            <p:cNvPr id="34" name="Textfeld 33"/>
            <p:cNvSpPr txBox="1"/>
            <p:nvPr/>
          </p:nvSpPr>
          <p:spPr>
            <a:xfrm>
              <a:off x="4587092" y="3940763"/>
              <a:ext cx="950004" cy="400110"/>
            </a:xfrm>
            <a:prstGeom prst="rect">
              <a:avLst/>
            </a:prstGeom>
            <a:noFill/>
          </p:spPr>
          <p:txBody>
            <a:bodyPr wrap="square" rtlCol="0">
              <a:spAutoFit/>
            </a:bodyPr>
            <a:lstStyle/>
            <a:p>
              <a:pPr algn="ctr"/>
              <a:r>
                <a:rPr lang="en-US" sz="1000" b="1"/>
                <a:t>Token Distribution*</a:t>
              </a:r>
            </a:p>
          </p:txBody>
        </p:sp>
      </p:grpSp>
      <p:grpSp>
        <p:nvGrpSpPr>
          <p:cNvPr id="42" name="Gruppieren 41"/>
          <p:cNvGrpSpPr/>
          <p:nvPr/>
        </p:nvGrpSpPr>
        <p:grpSpPr>
          <a:xfrm>
            <a:off x="7065581" y="4433016"/>
            <a:ext cx="1337095" cy="871268"/>
            <a:chOff x="7065581" y="4433016"/>
            <a:chExt cx="1337095" cy="871268"/>
          </a:xfrm>
        </p:grpSpPr>
        <p:sp>
          <p:nvSpPr>
            <p:cNvPr id="37" name="Ellipse 36"/>
            <p:cNvSpPr/>
            <p:nvPr/>
          </p:nvSpPr>
          <p:spPr>
            <a:xfrm>
              <a:off x="7120215" y="4433016"/>
              <a:ext cx="1253706" cy="871268"/>
            </a:xfrm>
            <a:prstGeom prst="ellipse">
              <a:avLst/>
            </a:prstGeom>
            <a:solidFill>
              <a:schemeClr val="bg1">
                <a:lumMod val="85000"/>
              </a:schemeClr>
            </a:solidFill>
            <a:ln w="539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Textfeld 37"/>
            <p:cNvSpPr txBox="1"/>
            <p:nvPr/>
          </p:nvSpPr>
          <p:spPr>
            <a:xfrm>
              <a:off x="7065581" y="4594875"/>
              <a:ext cx="1337095" cy="523220"/>
            </a:xfrm>
            <a:prstGeom prst="rect">
              <a:avLst/>
            </a:prstGeom>
            <a:noFill/>
          </p:spPr>
          <p:txBody>
            <a:bodyPr wrap="square" rtlCol="0">
              <a:spAutoFit/>
            </a:bodyPr>
            <a:lstStyle/>
            <a:p>
              <a:pPr algn="ctr"/>
              <a:r>
                <a:rPr lang="en-US" sz="1400" b="1"/>
                <a:t>Escrow Services</a:t>
              </a:r>
            </a:p>
          </p:txBody>
        </p:sp>
      </p:grpSp>
    </p:spTree>
    <p:extLst>
      <p:ext uri="{BB962C8B-B14F-4D97-AF65-F5344CB8AC3E}">
        <p14:creationId xmlns:p14="http://schemas.microsoft.com/office/powerpoint/2010/main" val="225323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4" name="Textfeld 3"/>
          <p:cNvSpPr txBox="1"/>
          <p:nvPr/>
        </p:nvSpPr>
        <p:spPr>
          <a:xfrm>
            <a:off x="678441" y="2999996"/>
            <a:ext cx="6078974" cy="646331"/>
          </a:xfrm>
          <a:prstGeom prst="rect">
            <a:avLst/>
          </a:prstGeom>
          <a:noFill/>
        </p:spPr>
        <p:txBody>
          <a:bodyPr wrap="square" rtlCol="0">
            <a:spAutoFit/>
          </a:bodyPr>
          <a:lstStyle/>
          <a:p>
            <a:br>
              <a:rPr lang="en-US" dirty="0"/>
            </a:br>
            <a:endParaRPr lang="en-US" dirty="0"/>
          </a:p>
        </p:txBody>
      </p:sp>
      <p:sp>
        <p:nvSpPr>
          <p:cNvPr id="11" name="Textfeld 10"/>
          <p:cNvSpPr txBox="1"/>
          <p:nvPr/>
        </p:nvSpPr>
        <p:spPr>
          <a:xfrm>
            <a:off x="678441" y="1537942"/>
            <a:ext cx="5791370" cy="4555093"/>
          </a:xfrm>
          <a:prstGeom prst="rect">
            <a:avLst/>
          </a:prstGeom>
          <a:noFill/>
        </p:spPr>
        <p:txBody>
          <a:bodyPr wrap="square" rtlCol="0">
            <a:spAutoFit/>
          </a:bodyPr>
          <a:lstStyle/>
          <a:p>
            <a:pPr>
              <a:spcAft>
                <a:spcPts val="600"/>
              </a:spcAft>
            </a:pPr>
            <a:r>
              <a:rPr lang="en-US" sz="2400" b="1"/>
              <a:t>First Layer Use Cases</a:t>
            </a:r>
          </a:p>
          <a:p>
            <a:r>
              <a:rPr lang="en-US" sz="1600"/>
              <a:t>Based on the existing Stellar Functions</a:t>
            </a:r>
            <a:endParaRPr lang="en-US" sz="1100"/>
          </a:p>
          <a:p>
            <a:pPr marL="171450" indent="-171450">
              <a:spcBef>
                <a:spcPts val="600"/>
              </a:spcBef>
              <a:buFontTx/>
              <a:buChar char="-"/>
            </a:pPr>
            <a:r>
              <a:rPr lang="en-US" sz="1600"/>
              <a:t>Finacial services like simple payments</a:t>
            </a:r>
          </a:p>
          <a:p>
            <a:pPr marL="171450" indent="-171450">
              <a:spcBef>
                <a:spcPts val="600"/>
              </a:spcBef>
              <a:buFontTx/>
              <a:buChar char="-"/>
            </a:pPr>
            <a:r>
              <a:rPr lang="en-US" sz="1600"/>
              <a:t>Create Assets / Tokens</a:t>
            </a:r>
          </a:p>
          <a:p>
            <a:pPr marL="171450" indent="-171450">
              <a:spcBef>
                <a:spcPts val="600"/>
              </a:spcBef>
              <a:buFontTx/>
              <a:buChar char="-"/>
            </a:pPr>
            <a:r>
              <a:rPr lang="en-US" sz="1600"/>
              <a:t>Blockchain/Ledger functions to enable “Proof of Existence”</a:t>
            </a:r>
          </a:p>
          <a:p>
            <a:pPr marL="171450" indent="-171450">
              <a:spcBef>
                <a:spcPts val="600"/>
              </a:spcBef>
              <a:buFontTx/>
              <a:buChar char="-"/>
            </a:pPr>
            <a:endParaRPr lang="en-US" sz="1600"/>
          </a:p>
          <a:p>
            <a:pPr>
              <a:spcBef>
                <a:spcPts val="600"/>
              </a:spcBef>
            </a:pPr>
            <a:r>
              <a:rPr lang="en-US" sz="2400" b="1"/>
              <a:t>Second Layer Use Cases -&gt; Smart Contracts</a:t>
            </a:r>
          </a:p>
          <a:p>
            <a:pPr>
              <a:spcBef>
                <a:spcPts val="600"/>
              </a:spcBef>
            </a:pPr>
            <a:r>
              <a:rPr lang="en-US" sz="1600"/>
              <a:t>Combinations of basic Stellar Functions or adding functionality with “Smart Contracts”</a:t>
            </a:r>
          </a:p>
          <a:p>
            <a:pPr marL="171450" indent="-171450">
              <a:spcBef>
                <a:spcPts val="600"/>
              </a:spcBef>
              <a:buFontTx/>
              <a:buChar char="-"/>
            </a:pPr>
            <a:r>
              <a:rPr lang="en-US" sz="1600"/>
              <a:t>Special payment functions with additional features like timed or reccurring payments</a:t>
            </a:r>
          </a:p>
          <a:p>
            <a:pPr marL="171450" indent="-171450">
              <a:spcBef>
                <a:spcPts val="600"/>
              </a:spcBef>
              <a:buFontTx/>
              <a:buChar char="-"/>
            </a:pPr>
            <a:r>
              <a:rPr lang="en-US" sz="1600"/>
              <a:t>Building Smart Contracts by combining Stellar functions like voucher management </a:t>
            </a:r>
          </a:p>
          <a:p>
            <a:pPr>
              <a:spcBef>
                <a:spcPts val="600"/>
              </a:spcBef>
            </a:pPr>
            <a:endParaRPr lang="en-US" sz="1600"/>
          </a:p>
        </p:txBody>
      </p:sp>
    </p:spTree>
    <p:extLst>
      <p:ext uri="{BB962C8B-B14F-4D97-AF65-F5344CB8AC3E}">
        <p14:creationId xmlns:p14="http://schemas.microsoft.com/office/powerpoint/2010/main" val="16293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4" name="Textfeld 3"/>
          <p:cNvSpPr txBox="1"/>
          <p:nvPr/>
        </p:nvSpPr>
        <p:spPr>
          <a:xfrm>
            <a:off x="678441" y="2999996"/>
            <a:ext cx="6078974" cy="646331"/>
          </a:xfrm>
          <a:prstGeom prst="rect">
            <a:avLst/>
          </a:prstGeom>
          <a:noFill/>
        </p:spPr>
        <p:txBody>
          <a:bodyPr wrap="square" rtlCol="0">
            <a:spAutoFit/>
          </a:bodyPr>
          <a:lstStyle/>
          <a:p>
            <a:br>
              <a:rPr lang="en-US" dirty="0"/>
            </a:br>
            <a:endParaRPr lang="en-US" dirty="0"/>
          </a:p>
        </p:txBody>
      </p:sp>
      <p:sp>
        <p:nvSpPr>
          <p:cNvPr id="11" name="Textfeld 10"/>
          <p:cNvSpPr txBox="1"/>
          <p:nvPr/>
        </p:nvSpPr>
        <p:spPr>
          <a:xfrm>
            <a:off x="678440" y="1537942"/>
            <a:ext cx="7864196" cy="3308598"/>
          </a:xfrm>
          <a:prstGeom prst="rect">
            <a:avLst/>
          </a:prstGeom>
          <a:noFill/>
        </p:spPr>
        <p:txBody>
          <a:bodyPr wrap="square" rtlCol="0">
            <a:spAutoFit/>
          </a:bodyPr>
          <a:lstStyle/>
          <a:p>
            <a:pPr>
              <a:spcAft>
                <a:spcPts val="600"/>
              </a:spcAft>
            </a:pPr>
            <a:r>
              <a:rPr lang="en-US" sz="2800" b="1" dirty="0"/>
              <a:t>8 Stellar features which support smart contracts </a:t>
            </a:r>
          </a:p>
          <a:p>
            <a:pPr>
              <a:spcBef>
                <a:spcPts val="600"/>
              </a:spcBef>
            </a:pPr>
            <a:r>
              <a:rPr lang="en-US" sz="2000" b="1" dirty="0"/>
              <a:t>1. Pre-signed Transactions as Precondition for Non-Custodian Services </a:t>
            </a:r>
          </a:p>
          <a:p>
            <a:pPr>
              <a:spcBef>
                <a:spcPts val="600"/>
              </a:spcBef>
            </a:pPr>
            <a:r>
              <a:rPr lang="en-US" sz="2000" dirty="0"/>
              <a:t>Related to: Transaction</a:t>
            </a:r>
          </a:p>
          <a:p>
            <a:pPr>
              <a:spcBef>
                <a:spcPts val="600"/>
              </a:spcBef>
            </a:pPr>
            <a:br>
              <a:rPr lang="en-US" sz="2000" dirty="0"/>
            </a:br>
            <a:r>
              <a:rPr lang="en-US" sz="2000" dirty="0"/>
              <a:t>Stellar transactions are stored in an XDR envelope and can be pre-signed by the signatures assigned to an account. The pre-signed transaction can be submitted at a certain event. Pre-signed transactions don’t reveal the secret key!</a:t>
            </a:r>
          </a:p>
          <a:p>
            <a:pPr>
              <a:spcBef>
                <a:spcPts val="600"/>
              </a:spcBef>
            </a:pPr>
            <a:endParaRPr lang="en-US" sz="1600" dirty="0"/>
          </a:p>
        </p:txBody>
      </p:sp>
    </p:spTree>
    <p:extLst>
      <p:ext uri="{BB962C8B-B14F-4D97-AF65-F5344CB8AC3E}">
        <p14:creationId xmlns:p14="http://schemas.microsoft.com/office/powerpoint/2010/main" val="2947138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el 28"/>
          <p:cNvSpPr>
            <a:spLocks noGrp="1"/>
          </p:cNvSpPr>
          <p:nvPr>
            <p:ph type="ctrTitle"/>
          </p:nvPr>
        </p:nvSpPr>
        <p:spPr/>
        <p:txBody>
          <a:bodyPr/>
          <a:lstStyle/>
          <a:p>
            <a:r>
              <a:rPr lang="de-DE" dirty="0"/>
              <a:t>Smart Stellar – </a:t>
            </a:r>
            <a:r>
              <a:rPr lang="de-DE" dirty="0" err="1"/>
              <a:t>Crypto</a:t>
            </a:r>
            <a:r>
              <a:rPr lang="de-DE" dirty="0"/>
              <a:t> Services</a:t>
            </a:r>
          </a:p>
        </p:txBody>
      </p:sp>
      <p:sp>
        <p:nvSpPr>
          <p:cNvPr id="4" name="Textfeld 3"/>
          <p:cNvSpPr txBox="1"/>
          <p:nvPr/>
        </p:nvSpPr>
        <p:spPr>
          <a:xfrm>
            <a:off x="678441" y="2999996"/>
            <a:ext cx="6078974" cy="646331"/>
          </a:xfrm>
          <a:prstGeom prst="rect">
            <a:avLst/>
          </a:prstGeom>
          <a:noFill/>
        </p:spPr>
        <p:txBody>
          <a:bodyPr wrap="square" rtlCol="0">
            <a:spAutoFit/>
          </a:bodyPr>
          <a:lstStyle/>
          <a:p>
            <a:br>
              <a:rPr lang="en-US" dirty="0"/>
            </a:br>
            <a:endParaRPr lang="en-US" dirty="0"/>
          </a:p>
        </p:txBody>
      </p:sp>
      <p:sp>
        <p:nvSpPr>
          <p:cNvPr id="11" name="Textfeld 10"/>
          <p:cNvSpPr txBox="1"/>
          <p:nvPr/>
        </p:nvSpPr>
        <p:spPr>
          <a:xfrm>
            <a:off x="678440" y="1537942"/>
            <a:ext cx="7464895" cy="3477875"/>
          </a:xfrm>
          <a:prstGeom prst="rect">
            <a:avLst/>
          </a:prstGeom>
          <a:noFill/>
        </p:spPr>
        <p:txBody>
          <a:bodyPr wrap="square" rtlCol="0">
            <a:spAutoFit/>
          </a:bodyPr>
          <a:lstStyle/>
          <a:p>
            <a:pPr>
              <a:spcBef>
                <a:spcPts val="600"/>
              </a:spcBef>
            </a:pPr>
            <a:r>
              <a:rPr lang="en-US" sz="2800" b="1" dirty="0"/>
              <a:t>2. Transaction Sequence Number </a:t>
            </a:r>
          </a:p>
          <a:p>
            <a:pPr>
              <a:spcBef>
                <a:spcPts val="600"/>
              </a:spcBef>
            </a:pPr>
            <a:r>
              <a:rPr lang="en-US" sz="2000" dirty="0"/>
              <a:t>Related to: Stellar Account, Transaction</a:t>
            </a:r>
          </a:p>
          <a:p>
            <a:pPr>
              <a:spcBef>
                <a:spcPts val="600"/>
              </a:spcBef>
            </a:pPr>
            <a:br>
              <a:rPr lang="en-US" sz="2000" dirty="0"/>
            </a:br>
            <a:r>
              <a:rPr lang="en-US" sz="2000" dirty="0"/>
              <a:t>Each transaction needs to have the correct sequence number. If not, the transaction fails. After the transaction is done the number gets increased by one. </a:t>
            </a:r>
          </a:p>
          <a:p>
            <a:pPr>
              <a:spcBef>
                <a:spcPts val="600"/>
              </a:spcBef>
            </a:pPr>
            <a:r>
              <a:rPr lang="en-US" sz="2000" dirty="0"/>
              <a:t>Can be used for: Canceling transactions. The sequence number can be increased by the account holder. By increasing the sequence the previous transaction can’t be executed any more.</a:t>
            </a:r>
            <a:endParaRPr lang="en-US" sz="2000" b="1" dirty="0"/>
          </a:p>
          <a:p>
            <a:pPr>
              <a:spcBef>
                <a:spcPts val="600"/>
              </a:spcBef>
            </a:pPr>
            <a:endParaRPr lang="en-US" sz="1200" b="1" dirty="0"/>
          </a:p>
        </p:txBody>
      </p:sp>
      <p:pic>
        <p:nvPicPr>
          <p:cNvPr id="2" name="Grafik 1"/>
          <p:cNvPicPr>
            <a:picLocks noChangeAspect="1"/>
          </p:cNvPicPr>
          <p:nvPr/>
        </p:nvPicPr>
        <p:blipFill>
          <a:blip r:embed="rId2"/>
          <a:stretch>
            <a:fillRect/>
          </a:stretch>
        </p:blipFill>
        <p:spPr>
          <a:xfrm>
            <a:off x="964501" y="5108381"/>
            <a:ext cx="6892771" cy="834765"/>
          </a:xfrm>
          <a:prstGeom prst="rect">
            <a:avLst/>
          </a:prstGeom>
        </p:spPr>
      </p:pic>
    </p:spTree>
    <p:extLst>
      <p:ext uri="{BB962C8B-B14F-4D97-AF65-F5344CB8AC3E}">
        <p14:creationId xmlns:p14="http://schemas.microsoft.com/office/powerpoint/2010/main" val="772555448"/>
      </p:ext>
    </p:extLst>
  </p:cSld>
  <p:clrMapOvr>
    <a:masterClrMapping/>
  </p:clrMapOvr>
</p:sld>
</file>

<file path=ppt/theme/theme1.xml><?xml version="1.0" encoding="utf-8"?>
<a:theme xmlns:a="http://schemas.openxmlformats.org/drawingml/2006/main" name="Rückblick">
  <a:themeElements>
    <a:clrScheme name="Rückblick">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2825</TotalTime>
  <Words>1476</Words>
  <Application>Microsoft Macintosh PowerPoint</Application>
  <PresentationFormat>On-screen Show (4:3)</PresentationFormat>
  <Paragraphs>307</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Rückblick</vt:lpstr>
      <vt:lpstr>Smart Stellar – Crypto Services</vt:lpstr>
      <vt:lpstr>Smart Stellar – Crypto Services</vt:lpstr>
      <vt:lpstr>Smart Stellar – Crypto Services</vt:lpstr>
      <vt:lpstr>Smart Stellar – Crypto Services</vt:lpstr>
      <vt:lpstr>Smart Stellar – Crypto Services</vt:lpstr>
      <vt:lpstr>Smart Stellar – Crypto Services</vt:lpstr>
      <vt:lpstr>Smart Stellar – Crypto Services</vt:lpstr>
      <vt:lpstr>Smart Stellar – Crypto Services</vt:lpstr>
      <vt:lpstr>Smart Stellar – Crypto Services</vt:lpstr>
      <vt:lpstr>Smart Stellar – Crypto Services</vt:lpstr>
      <vt:lpstr>Smart Stellar – Crypto Services</vt:lpstr>
      <vt:lpstr>Smart Stellar – Crypto Services</vt:lpstr>
      <vt:lpstr>Smart Stellar – Crypto Services</vt:lpstr>
      <vt:lpstr>Smart Stellar – Crypto Services</vt:lpstr>
      <vt:lpstr>Smart Stellar – Crypto Services</vt:lpstr>
      <vt:lpstr>Smart Stellar – Crypto Services</vt:lpstr>
      <vt:lpstr>Smart Stellar – Crypto Services</vt:lpstr>
      <vt:lpstr>Smart Stellar – Crypto Services</vt:lpstr>
      <vt:lpstr>Smart Stellar – Crypto Services</vt:lpstr>
      <vt:lpstr>Workflow Multisend API-Service (Non-Custodian)</vt:lpstr>
      <vt:lpstr>Smart Stellar – Crypto Services</vt:lpstr>
      <vt:lpstr>Smart Stellar – Crypto Services</vt:lpstr>
      <vt:lpstr>Smart Stellar – Crypto Services</vt:lpstr>
      <vt:lpstr>Smart Stellar – Crypto Services</vt:lpstr>
      <vt:lpstr>Smart Stellar – Crypto Services</vt:lpstr>
      <vt:lpstr>Smart Stellar – Crypto Services</vt:lpstr>
      <vt:lpstr>Smart Stellar – Crypto Services</vt:lpstr>
      <vt:lpstr>Smart Stellar – Crypto Services</vt:lpstr>
      <vt:lpstr>Smart Stellar – Crypto Services</vt:lpstr>
      <vt:lpstr>Smart Stellar – Crypto Services</vt:lpstr>
      <vt:lpstr>Smart Stellar – Crypto Services</vt:lpstr>
      <vt:lpstr>Smart Stellar – Crypto Services</vt:lpstr>
      <vt:lpstr>Smart Stellar – Crypto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Tim</dc:creator>
  <cp:lastModifiedBy>Luke Carriere</cp:lastModifiedBy>
  <cp:revision>1081</cp:revision>
  <dcterms:created xsi:type="dcterms:W3CDTF">2017-09-26T21:15:59Z</dcterms:created>
  <dcterms:modified xsi:type="dcterms:W3CDTF">2019-04-16T15:59:07Z</dcterms:modified>
</cp:coreProperties>
</file>