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e0f60dc13_7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5e0f60dc13_7_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e0f60dc13_7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5e0f60dc13_7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e0f60dc13_7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5e0f60dc13_7_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e0f60dc13_7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5e0f60dc13_7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e0f60dc13_7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came into this project with a number of goals in mind.  We wanted to apply our knowledge of relational database; we wanted to apply Noah’s experience with ml algorithms to build a recc engine; we wanted to build a web application that could reasibly exist an interesting product; and we wanted to take the opportunity to learn how to work with DBAPI’s and how to build web apps using Flask.  </a:t>
            </a:r>
            <a:endParaRPr/>
          </a:p>
        </p:txBody>
      </p:sp>
      <p:sp>
        <p:nvSpPr>
          <p:cNvPr id="140" name="Google Shape;140;g5e0f60dc13_7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e0f60dc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Grind coffee is similar to the netflix of coffee. This type of service is different from many coffee websites, because as you and your peers buy and rate more coffee, our site improves recommendation by promoting popular coffee products and downvoting products that people don’t like as much</a:t>
            </a:r>
            <a:endParaRPr/>
          </a:p>
        </p:txBody>
      </p:sp>
      <p:sp>
        <p:nvSpPr>
          <p:cNvPr id="146" name="Google Shape;146;g5e0f60dc1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e0f60dc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Backend: MySQL Server maintains our DBMS and Database</a:t>
            </a:r>
            <a:endParaRPr/>
          </a:p>
          <a:p>
            <a:pPr indent="-298450" lvl="0" marL="457200" rtl="0" algn="l">
              <a:spcBef>
                <a:spcPts val="0"/>
              </a:spcBef>
              <a:spcAft>
                <a:spcPts val="0"/>
              </a:spcAft>
              <a:buSzPts val="1100"/>
              <a:buChar char="-"/>
            </a:pPr>
            <a:r>
              <a:rPr lang="en"/>
              <a:t>SQL Alchemy using PyMySQL DBAPI provides connectivity between Python and Flask.  Both were well documented and reliable tools, which is why we ended up using them.  </a:t>
            </a:r>
            <a:endParaRPr/>
          </a:p>
          <a:p>
            <a:pPr indent="-298450" lvl="0" marL="457200" rtl="0" algn="l">
              <a:spcBef>
                <a:spcPts val="0"/>
              </a:spcBef>
              <a:spcAft>
                <a:spcPts val="0"/>
              </a:spcAft>
              <a:buSzPts val="1100"/>
              <a:buChar char="-"/>
            </a:pPr>
            <a:r>
              <a:rPr lang="en"/>
              <a:t>Functionality is mostly provided by code written in Python.  Most queries and transactions are written in Python, and it acts as a staging area for transactions before commits.  </a:t>
            </a:r>
            <a:endParaRPr/>
          </a:p>
          <a:p>
            <a:pPr indent="-298450" lvl="0" marL="457200" rtl="0" algn="l">
              <a:spcBef>
                <a:spcPts val="0"/>
              </a:spcBef>
              <a:spcAft>
                <a:spcPts val="0"/>
              </a:spcAft>
              <a:buSzPts val="1100"/>
              <a:buChar char="-"/>
            </a:pPr>
            <a:r>
              <a:rPr lang="en"/>
              <a:t>The front-end application is provided by a Flask framework.  When users try to interact with the app in a way that either queries or commits info, they do so through a front end built around the Flask framework.  </a:t>
            </a:r>
            <a:endParaRPr/>
          </a:p>
        </p:txBody>
      </p:sp>
      <p:sp>
        <p:nvSpPr>
          <p:cNvPr id="152" name="Google Shape;152;g5e0f60dc1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dc567f9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dc567f9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make a profile when they buy coffee products or make a subscription. When they make a subscription, we know what their preferences are and how much they are alotted every month, so we can start automating orders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Orders tracks what people are buying and how much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Coffee products tracks name of products, how they smell, taste, origin, 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dc567f9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dc567f9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and related join tables tell us what their preferences are and whether they have subscribed. The review join between user and products gives us what the popular opinion of the coffee products are. This data is then fed into a recommendation engine that gives recommendation rank for each product by user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e193f2140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e193f214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e0f60dc13_1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0f60dc13_1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e0f60dc13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Backend: MySQL Server maintains our DBMS and Database</a:t>
            </a:r>
            <a:endParaRPr/>
          </a:p>
          <a:p>
            <a:pPr indent="-298450" lvl="0" marL="457200" rtl="0" algn="l">
              <a:spcBef>
                <a:spcPts val="0"/>
              </a:spcBef>
              <a:spcAft>
                <a:spcPts val="0"/>
              </a:spcAft>
              <a:buSzPts val="1100"/>
              <a:buChar char="-"/>
            </a:pPr>
            <a:r>
              <a:rPr lang="en"/>
              <a:t>SQL Alchemy using PyMySQL DBAPI provides connectivity between Python and Flask.  Both were well documented and reliable tools, which is why we ended up using them.  </a:t>
            </a:r>
            <a:endParaRPr/>
          </a:p>
          <a:p>
            <a:pPr indent="-298450" lvl="0" marL="457200" rtl="0" algn="l">
              <a:spcBef>
                <a:spcPts val="0"/>
              </a:spcBef>
              <a:spcAft>
                <a:spcPts val="0"/>
              </a:spcAft>
              <a:buSzPts val="1100"/>
              <a:buChar char="-"/>
            </a:pPr>
            <a:r>
              <a:rPr lang="en"/>
              <a:t>Functionality is mostly provided by code written in Python.  Most queries and transactions are written in Python, and it acts as a staging area for transactions before commits.  </a:t>
            </a:r>
            <a:endParaRPr/>
          </a:p>
          <a:p>
            <a:pPr indent="-298450" lvl="0" marL="457200" rtl="0" algn="l">
              <a:spcBef>
                <a:spcPts val="0"/>
              </a:spcBef>
              <a:spcAft>
                <a:spcPts val="0"/>
              </a:spcAft>
              <a:buSzPts val="1100"/>
              <a:buChar char="-"/>
            </a:pPr>
            <a:r>
              <a:rPr lang="en"/>
              <a:t>The front-end application is provided by a Flask framework.  When users try to interact with the app in a way that either queries or commits info, they do so through a front end built around the Flask framework.  </a:t>
            </a:r>
            <a:endParaRPr/>
          </a:p>
        </p:txBody>
      </p:sp>
      <p:sp>
        <p:nvSpPr>
          <p:cNvPr id="199" name="Google Shape;199;g5e0f60dc13_1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2128720" y="1350111"/>
            <a:ext cx="6566315" cy="152705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lvl1pPr lvl="0" algn="r">
              <a:spcBef>
                <a:spcPts val="0"/>
              </a:spcBef>
              <a:spcAft>
                <a:spcPts val="0"/>
              </a:spcAft>
              <a:buClr>
                <a:srgbClr val="1D1B10"/>
              </a:buClr>
              <a:buSzPts val="3600"/>
              <a:buFont typeface="Calibri"/>
              <a:buNone/>
              <a:defRPr sz="3600">
                <a:solidFill>
                  <a:srgbClr val="1D1B1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2128720" y="2877159"/>
            <a:ext cx="6566315" cy="1374345"/>
          </a:xfrm>
          <a:prstGeom prst="rect">
            <a:avLst/>
          </a:prstGeom>
          <a:noFill/>
          <a:ln>
            <a:noFill/>
          </a:ln>
        </p:spPr>
        <p:txBody>
          <a:bodyPr anchorCtr="0" anchor="t" bIns="45700" lIns="91425" spcFirstLastPara="1" rIns="91425" wrap="square" tIns="45700">
            <a:noAutofit/>
          </a:bodyPr>
          <a:lstStyle>
            <a:lvl1pPr lvl="0" algn="r">
              <a:spcBef>
                <a:spcPts val="560"/>
              </a:spcBef>
              <a:spcAft>
                <a:spcPts val="0"/>
              </a:spcAft>
              <a:buClr>
                <a:schemeClr val="lt1"/>
              </a:buClr>
              <a:buSzPts val="2800"/>
              <a:buNone/>
              <a:defRPr b="0" i="0" sz="28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48965" y="281175"/>
            <a:ext cx="8246070" cy="89199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1D1B10"/>
              </a:buClr>
              <a:buSzPts val="3600"/>
              <a:buFont typeface="Calibri"/>
              <a:buNone/>
              <a:defRPr sz="3600">
                <a:solidFill>
                  <a:srgbClr val="1D1B1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448966" y="1350110"/>
            <a:ext cx="8246070" cy="3359506"/>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1D1B10"/>
              </a:buClr>
              <a:buSzPts val="2800"/>
              <a:buChar char="•"/>
              <a:defRPr sz="2800">
                <a:solidFill>
                  <a:srgbClr val="1D1B10"/>
                </a:solidFill>
              </a:defRPr>
            </a:lvl1pPr>
            <a:lvl2pPr indent="-406400" lvl="1" marL="914400" algn="l">
              <a:spcBef>
                <a:spcPts val="560"/>
              </a:spcBef>
              <a:spcAft>
                <a:spcPts val="0"/>
              </a:spcAft>
              <a:buClr>
                <a:srgbClr val="1D1B10"/>
              </a:buClr>
              <a:buSzPts val="2800"/>
              <a:buChar char="–"/>
              <a:defRPr>
                <a:solidFill>
                  <a:srgbClr val="1D1B10"/>
                </a:solidFill>
              </a:defRPr>
            </a:lvl2pPr>
            <a:lvl3pPr indent="-381000" lvl="2" marL="1371600" algn="l">
              <a:spcBef>
                <a:spcPts val="480"/>
              </a:spcBef>
              <a:spcAft>
                <a:spcPts val="0"/>
              </a:spcAft>
              <a:buClr>
                <a:srgbClr val="1D1B10"/>
              </a:buClr>
              <a:buSzPts val="2400"/>
              <a:buChar char="•"/>
              <a:defRPr>
                <a:solidFill>
                  <a:srgbClr val="1D1B10"/>
                </a:solidFill>
              </a:defRPr>
            </a:lvl3pPr>
            <a:lvl4pPr indent="-355600" lvl="3" marL="1828800" algn="l">
              <a:spcBef>
                <a:spcPts val="400"/>
              </a:spcBef>
              <a:spcAft>
                <a:spcPts val="0"/>
              </a:spcAft>
              <a:buClr>
                <a:srgbClr val="1D1B10"/>
              </a:buClr>
              <a:buSzPts val="2000"/>
              <a:buChar char="–"/>
              <a:defRPr>
                <a:solidFill>
                  <a:srgbClr val="1D1B10"/>
                </a:solidFill>
              </a:defRPr>
            </a:lvl4pPr>
            <a:lvl5pPr indent="-355600" lvl="4" marL="2286000" algn="l">
              <a:spcBef>
                <a:spcPts val="400"/>
              </a:spcBef>
              <a:spcAft>
                <a:spcPts val="0"/>
              </a:spcAft>
              <a:buClr>
                <a:srgbClr val="1D1B10"/>
              </a:buClr>
              <a:buSzPts val="20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2739540" y="433880"/>
            <a:ext cx="5955495" cy="5726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E36C09"/>
              </a:buClr>
              <a:buSzPts val="3600"/>
              <a:buFont typeface="Calibri"/>
              <a:buNone/>
              <a:defRPr sz="3600">
                <a:solidFill>
                  <a:srgbClr val="E36C0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2739540" y="1198559"/>
            <a:ext cx="5955495" cy="3511061"/>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1D1B10"/>
              </a:buClr>
              <a:buSzPts val="2800"/>
              <a:buChar char="•"/>
              <a:defRPr sz="2800">
                <a:solidFill>
                  <a:srgbClr val="1D1B10"/>
                </a:solidFill>
              </a:defRPr>
            </a:lvl1pPr>
            <a:lvl2pPr indent="-406400" lvl="1" marL="914400" algn="l">
              <a:spcBef>
                <a:spcPts val="560"/>
              </a:spcBef>
              <a:spcAft>
                <a:spcPts val="0"/>
              </a:spcAft>
              <a:buClr>
                <a:srgbClr val="1D1B10"/>
              </a:buClr>
              <a:buSzPts val="2800"/>
              <a:buChar char="–"/>
              <a:defRPr>
                <a:solidFill>
                  <a:srgbClr val="1D1B10"/>
                </a:solidFill>
              </a:defRPr>
            </a:lvl2pPr>
            <a:lvl3pPr indent="-381000" lvl="2" marL="1371600" algn="l">
              <a:spcBef>
                <a:spcPts val="480"/>
              </a:spcBef>
              <a:spcAft>
                <a:spcPts val="0"/>
              </a:spcAft>
              <a:buClr>
                <a:srgbClr val="1D1B10"/>
              </a:buClr>
              <a:buSzPts val="2400"/>
              <a:buChar char="•"/>
              <a:defRPr>
                <a:solidFill>
                  <a:srgbClr val="1D1B10"/>
                </a:solidFill>
              </a:defRPr>
            </a:lvl3pPr>
            <a:lvl4pPr indent="-355600" lvl="3" marL="1828800" algn="l">
              <a:spcBef>
                <a:spcPts val="400"/>
              </a:spcBef>
              <a:spcAft>
                <a:spcPts val="0"/>
              </a:spcAft>
              <a:buClr>
                <a:srgbClr val="1D1B10"/>
              </a:buClr>
              <a:buSzPts val="2000"/>
              <a:buChar char="–"/>
              <a:defRPr>
                <a:solidFill>
                  <a:srgbClr val="1D1B10"/>
                </a:solidFill>
              </a:defRPr>
            </a:lvl4pPr>
            <a:lvl5pPr indent="-355600" lvl="4" marL="2286000" algn="l">
              <a:spcBef>
                <a:spcPts val="400"/>
              </a:spcBef>
              <a:spcAft>
                <a:spcPts val="0"/>
              </a:spcAft>
              <a:buClr>
                <a:srgbClr val="1D1B10"/>
              </a:buClr>
              <a:buSzPts val="2000"/>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4" name="Shape 74"/>
        <p:cNvGrpSpPr/>
        <p:nvPr/>
      </p:nvGrpSpPr>
      <p:grpSpPr>
        <a:xfrm>
          <a:off x="0" y="0"/>
          <a:ext cx="0" cy="0"/>
          <a:chOff x="0" y="0"/>
          <a:chExt cx="0" cy="0"/>
        </a:xfrm>
      </p:grpSpPr>
      <p:sp>
        <p:nvSpPr>
          <p:cNvPr id="75" name="Google Shape;75;p17"/>
          <p:cNvSpPr txBox="1"/>
          <p:nvPr>
            <p:ph type="title"/>
          </p:nvPr>
        </p:nvSpPr>
        <p:spPr>
          <a:xfrm>
            <a:off x="448964" y="281175"/>
            <a:ext cx="8246071" cy="7635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1D1B10"/>
              </a:buClr>
              <a:buSzPts val="3600"/>
              <a:buFont typeface="Calibri"/>
              <a:buNone/>
              <a:defRPr sz="3600">
                <a:solidFill>
                  <a:srgbClr val="1D1B1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a:off x="536879" y="1682115"/>
            <a:ext cx="4040188" cy="47982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1D1B10"/>
              </a:buClr>
              <a:buSzPts val="2400"/>
              <a:buNone/>
              <a:defRPr b="1" sz="2400">
                <a:solidFill>
                  <a:srgbClr val="1D1B1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7" name="Google Shape;77;p17"/>
          <p:cNvSpPr txBox="1"/>
          <p:nvPr>
            <p:ph idx="2" type="body"/>
          </p:nvPr>
        </p:nvSpPr>
        <p:spPr>
          <a:xfrm>
            <a:off x="536879" y="2113635"/>
            <a:ext cx="4040188" cy="2137871"/>
          </a:xfrm>
          <a:prstGeom prst="rect">
            <a:avLst/>
          </a:prstGeom>
          <a:noFill/>
          <a:ln>
            <a:noFill/>
          </a:ln>
        </p:spPr>
        <p:txBody>
          <a:bodyPr anchorCtr="0" anchor="t" bIns="45700" lIns="91425" spcFirstLastPara="1" rIns="91425" wrap="square" tIns="45700">
            <a:noAutofit/>
          </a:bodyPr>
          <a:lstStyle>
            <a:lvl1pPr indent="-381000" lvl="0" marL="457200" algn="ctr">
              <a:spcBef>
                <a:spcPts val="480"/>
              </a:spcBef>
              <a:spcAft>
                <a:spcPts val="0"/>
              </a:spcAft>
              <a:buClr>
                <a:srgbClr val="1D1B10"/>
              </a:buClr>
              <a:buSzPts val="2400"/>
              <a:buChar char="•"/>
              <a:defRPr sz="2400">
                <a:solidFill>
                  <a:srgbClr val="1D1B10"/>
                </a:solidFill>
              </a:defRPr>
            </a:lvl1pPr>
            <a:lvl2pPr indent="-355600" lvl="1" marL="914400" algn="ctr">
              <a:spcBef>
                <a:spcPts val="400"/>
              </a:spcBef>
              <a:spcAft>
                <a:spcPts val="0"/>
              </a:spcAft>
              <a:buClr>
                <a:srgbClr val="1D1B10"/>
              </a:buClr>
              <a:buSzPts val="2000"/>
              <a:buChar char="–"/>
              <a:defRPr sz="2000">
                <a:solidFill>
                  <a:srgbClr val="1D1B10"/>
                </a:solidFill>
              </a:defRPr>
            </a:lvl2pPr>
            <a:lvl3pPr indent="-342900" lvl="2" marL="1371600" algn="ctr">
              <a:spcBef>
                <a:spcPts val="360"/>
              </a:spcBef>
              <a:spcAft>
                <a:spcPts val="0"/>
              </a:spcAft>
              <a:buClr>
                <a:srgbClr val="1D1B10"/>
              </a:buClr>
              <a:buSzPts val="1800"/>
              <a:buChar char="•"/>
              <a:defRPr sz="1800">
                <a:solidFill>
                  <a:srgbClr val="1D1B10"/>
                </a:solidFill>
              </a:defRPr>
            </a:lvl3pPr>
            <a:lvl4pPr indent="-330200" lvl="3" marL="1828800" algn="ctr">
              <a:spcBef>
                <a:spcPts val="320"/>
              </a:spcBef>
              <a:spcAft>
                <a:spcPts val="0"/>
              </a:spcAft>
              <a:buClr>
                <a:srgbClr val="1D1B10"/>
              </a:buClr>
              <a:buSzPts val="1600"/>
              <a:buChar char="–"/>
              <a:defRPr sz="1600">
                <a:solidFill>
                  <a:srgbClr val="1D1B10"/>
                </a:solidFill>
              </a:defRPr>
            </a:lvl4pPr>
            <a:lvl5pPr indent="-330200" lvl="4" marL="2286000" algn="ctr">
              <a:spcBef>
                <a:spcPts val="320"/>
              </a:spcBef>
              <a:spcAft>
                <a:spcPts val="0"/>
              </a:spcAft>
              <a:buClr>
                <a:srgbClr val="1D1B10"/>
              </a:buClr>
              <a:buSzPts val="1600"/>
              <a:buChar char="»"/>
              <a:defRPr sz="1600">
                <a:solidFill>
                  <a:srgbClr val="1D1B1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8" name="Google Shape;78;p17"/>
          <p:cNvSpPr txBox="1"/>
          <p:nvPr>
            <p:ph idx="3" type="body"/>
          </p:nvPr>
        </p:nvSpPr>
        <p:spPr>
          <a:xfrm>
            <a:off x="4572000" y="1682115"/>
            <a:ext cx="4041775" cy="47982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Clr>
                <a:srgbClr val="1D1B10"/>
              </a:buClr>
              <a:buSzPts val="2400"/>
              <a:buNone/>
              <a:defRPr b="1" sz="2400">
                <a:solidFill>
                  <a:srgbClr val="1D1B1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9" name="Google Shape;79;p17"/>
          <p:cNvSpPr txBox="1"/>
          <p:nvPr>
            <p:ph idx="4" type="body"/>
          </p:nvPr>
        </p:nvSpPr>
        <p:spPr>
          <a:xfrm>
            <a:off x="4572000" y="2113635"/>
            <a:ext cx="4041775" cy="2137871"/>
          </a:xfrm>
          <a:prstGeom prst="rect">
            <a:avLst/>
          </a:prstGeom>
          <a:noFill/>
          <a:ln>
            <a:noFill/>
          </a:ln>
        </p:spPr>
        <p:txBody>
          <a:bodyPr anchorCtr="0" anchor="t" bIns="45700" lIns="91425" spcFirstLastPara="1" rIns="91425" wrap="square" tIns="45700">
            <a:noAutofit/>
          </a:bodyPr>
          <a:lstStyle>
            <a:lvl1pPr indent="-381000" lvl="0" marL="457200" algn="ctr">
              <a:spcBef>
                <a:spcPts val="480"/>
              </a:spcBef>
              <a:spcAft>
                <a:spcPts val="0"/>
              </a:spcAft>
              <a:buClr>
                <a:srgbClr val="1D1B10"/>
              </a:buClr>
              <a:buSzPts val="2400"/>
              <a:buChar char="•"/>
              <a:defRPr sz="2400">
                <a:solidFill>
                  <a:srgbClr val="1D1B10"/>
                </a:solidFill>
              </a:defRPr>
            </a:lvl1pPr>
            <a:lvl2pPr indent="-355600" lvl="1" marL="914400" algn="ctr">
              <a:spcBef>
                <a:spcPts val="400"/>
              </a:spcBef>
              <a:spcAft>
                <a:spcPts val="0"/>
              </a:spcAft>
              <a:buClr>
                <a:srgbClr val="1D1B10"/>
              </a:buClr>
              <a:buSzPts val="2000"/>
              <a:buChar char="–"/>
              <a:defRPr sz="2000">
                <a:solidFill>
                  <a:srgbClr val="1D1B10"/>
                </a:solidFill>
              </a:defRPr>
            </a:lvl2pPr>
            <a:lvl3pPr indent="-342900" lvl="2" marL="1371600" algn="ctr">
              <a:spcBef>
                <a:spcPts val="360"/>
              </a:spcBef>
              <a:spcAft>
                <a:spcPts val="0"/>
              </a:spcAft>
              <a:buClr>
                <a:srgbClr val="1D1B10"/>
              </a:buClr>
              <a:buSzPts val="1800"/>
              <a:buChar char="•"/>
              <a:defRPr sz="1800">
                <a:solidFill>
                  <a:srgbClr val="1D1B10"/>
                </a:solidFill>
              </a:defRPr>
            </a:lvl3pPr>
            <a:lvl4pPr indent="-330200" lvl="3" marL="1828800" algn="ctr">
              <a:spcBef>
                <a:spcPts val="320"/>
              </a:spcBef>
              <a:spcAft>
                <a:spcPts val="0"/>
              </a:spcAft>
              <a:buClr>
                <a:srgbClr val="1D1B10"/>
              </a:buClr>
              <a:buSzPts val="1600"/>
              <a:buChar char="–"/>
              <a:defRPr sz="1600">
                <a:solidFill>
                  <a:srgbClr val="1D1B10"/>
                </a:solidFill>
              </a:defRPr>
            </a:lvl4pPr>
            <a:lvl5pPr indent="-330200" lvl="4" marL="2286000" algn="ctr">
              <a:spcBef>
                <a:spcPts val="320"/>
              </a:spcBef>
              <a:spcAft>
                <a:spcPts val="0"/>
              </a:spcAft>
              <a:buClr>
                <a:srgbClr val="1D1B10"/>
              </a:buClr>
              <a:buSzPts val="1600"/>
              <a:buChar char="»"/>
              <a:defRPr sz="1600">
                <a:solidFill>
                  <a:srgbClr val="1D1B1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0" name="Google Shape;80;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7" name="Shape 87"/>
        <p:cNvGrpSpPr/>
        <p:nvPr/>
      </p:nvGrpSpPr>
      <p:grpSpPr>
        <a:xfrm>
          <a:off x="0" y="0"/>
          <a:ext cx="0" cy="0"/>
          <a:chOff x="0" y="0"/>
          <a:chExt cx="0" cy="0"/>
        </a:xfrm>
      </p:grpSpPr>
      <p:sp>
        <p:nvSpPr>
          <p:cNvPr id="88" name="Google Shape;88;p1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90" name="Google Shape;90;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93" name="Shape 93"/>
        <p:cNvGrpSpPr/>
        <p:nvPr/>
      </p:nvGrpSpPr>
      <p:grpSpPr>
        <a:xfrm>
          <a:off x="0" y="0"/>
          <a:ext cx="0" cy="0"/>
          <a:chOff x="0" y="0"/>
          <a:chExt cx="0" cy="0"/>
        </a:xfrm>
      </p:grpSpPr>
      <p:sp>
        <p:nvSpPr>
          <p:cNvPr id="94" name="Google Shape;94;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6" name="Google Shape;96;p2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7" name="Google Shape;97;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0" name="Shape 100"/>
        <p:cNvGrpSpPr/>
        <p:nvPr/>
      </p:nvGrpSpPr>
      <p:grpSpPr>
        <a:xfrm>
          <a:off x="0" y="0"/>
          <a:ext cx="0" cy="0"/>
          <a:chOff x="0" y="0"/>
          <a:chExt cx="0" cy="0"/>
        </a:xfrm>
      </p:grpSpPr>
      <p:sp>
        <p:nvSpPr>
          <p:cNvPr id="101" name="Google Shape;101;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8" name="Google Shape;108;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9" name="Google Shape;109;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3"/>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5" name="Google Shape;115;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E:\websites\free-power-point-templates\2012\logos.png" id="131" name="Google Shape;131;p25"/>
          <p:cNvPicPr preferRelativeResize="0"/>
          <p:nvPr/>
        </p:nvPicPr>
        <p:blipFill rotWithShape="1">
          <a:blip r:embed="rId2">
            <a:alphaModFix/>
          </a:blip>
          <a:srcRect b="0" l="0" r="0" t="0"/>
          <a:stretch/>
        </p:blipFill>
        <p:spPr>
          <a:xfrm>
            <a:off x="3655770" y="3946095"/>
            <a:ext cx="1224067" cy="44066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hyperlink" Target="http://drive.google.com/file/d/10FC0lNKGbWbZiIii4xoEHXSsuoddmLgD/view"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hyperlink" Target="http://drive.google.com/file/d/1v9-sjmBwuT-3JDDcXiVD8D7kgognqeDJ/view"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2530545" y="74286"/>
            <a:ext cx="6566400" cy="15270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rtl="0" algn="r">
              <a:spcBef>
                <a:spcPts val="0"/>
              </a:spcBef>
              <a:spcAft>
                <a:spcPts val="0"/>
              </a:spcAft>
              <a:buClr>
                <a:srgbClr val="1D1B10"/>
              </a:buClr>
              <a:buSzPts val="3600"/>
              <a:buFont typeface="Calibri"/>
              <a:buNone/>
            </a:pPr>
            <a:r>
              <a:rPr lang="en"/>
              <a:t>CS5200 </a:t>
            </a:r>
            <a:br>
              <a:rPr lang="en"/>
            </a:br>
            <a:r>
              <a:rPr lang="en"/>
              <a:t>Grind’n Coffee Company</a:t>
            </a:r>
            <a:endParaRPr/>
          </a:p>
        </p:txBody>
      </p:sp>
      <p:sp>
        <p:nvSpPr>
          <p:cNvPr id="137" name="Google Shape;137;p26"/>
          <p:cNvSpPr txBox="1"/>
          <p:nvPr>
            <p:ph idx="1" type="subTitle"/>
          </p:nvPr>
        </p:nvSpPr>
        <p:spPr>
          <a:xfrm>
            <a:off x="2530595" y="1510909"/>
            <a:ext cx="6566400" cy="13743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2800"/>
              <a:buNone/>
            </a:pPr>
            <a:r>
              <a:rPr lang="en"/>
              <a:t>By: Mitch, Noah and Stan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271250" y="52150"/>
            <a:ext cx="8872800" cy="572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E36C09"/>
              </a:buClr>
              <a:buSzPts val="3240"/>
              <a:buFont typeface="Calibri"/>
              <a:buNone/>
            </a:pPr>
            <a:r>
              <a:rPr lang="en" sz="3240">
                <a:solidFill>
                  <a:srgbClr val="000000"/>
                </a:solidFill>
              </a:rPr>
              <a:t>Use Cases: Product ordering by Recommendation</a:t>
            </a:r>
            <a:endParaRPr sz="3240">
              <a:solidFill>
                <a:srgbClr val="000000"/>
              </a:solidFill>
            </a:endParaRPr>
          </a:p>
        </p:txBody>
      </p:sp>
      <p:pic>
        <p:nvPicPr>
          <p:cNvPr id="208" name="Google Shape;208;p35"/>
          <p:cNvPicPr preferRelativeResize="0"/>
          <p:nvPr/>
        </p:nvPicPr>
        <p:blipFill>
          <a:blip r:embed="rId3">
            <a:alphaModFix/>
          </a:blip>
          <a:stretch>
            <a:fillRect/>
          </a:stretch>
        </p:blipFill>
        <p:spPr>
          <a:xfrm>
            <a:off x="2274975" y="667125"/>
            <a:ext cx="1763859" cy="4430226"/>
          </a:xfrm>
          <a:prstGeom prst="rect">
            <a:avLst/>
          </a:prstGeom>
          <a:noFill/>
          <a:ln>
            <a:noFill/>
          </a:ln>
        </p:spPr>
      </p:pic>
      <p:pic>
        <p:nvPicPr>
          <p:cNvPr id="209" name="Google Shape;209;p35"/>
          <p:cNvPicPr preferRelativeResize="0"/>
          <p:nvPr/>
        </p:nvPicPr>
        <p:blipFill>
          <a:blip r:embed="rId4">
            <a:alphaModFix/>
          </a:blip>
          <a:stretch>
            <a:fillRect/>
          </a:stretch>
        </p:blipFill>
        <p:spPr>
          <a:xfrm>
            <a:off x="5575300" y="667125"/>
            <a:ext cx="1918470" cy="4430224"/>
          </a:xfrm>
          <a:prstGeom prst="rect">
            <a:avLst/>
          </a:prstGeom>
          <a:noFill/>
          <a:ln>
            <a:noFill/>
          </a:ln>
        </p:spPr>
      </p:pic>
      <p:sp>
        <p:nvSpPr>
          <p:cNvPr id="210" name="Google Shape;210;p35"/>
          <p:cNvSpPr txBox="1"/>
          <p:nvPr/>
        </p:nvSpPr>
        <p:spPr>
          <a:xfrm>
            <a:off x="1456650" y="667125"/>
            <a:ext cx="8184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Jill86</a:t>
            </a:r>
            <a:endParaRPr sz="2400">
              <a:latin typeface="Calibri"/>
              <a:ea typeface="Calibri"/>
              <a:cs typeface="Calibri"/>
              <a:sym typeface="Calibri"/>
            </a:endParaRPr>
          </a:p>
        </p:txBody>
      </p:sp>
      <p:sp>
        <p:nvSpPr>
          <p:cNvPr id="211" name="Google Shape;211;p35"/>
          <p:cNvSpPr txBox="1"/>
          <p:nvPr/>
        </p:nvSpPr>
        <p:spPr>
          <a:xfrm>
            <a:off x="4572000" y="715275"/>
            <a:ext cx="1003500" cy="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Uriley</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704425" y="1748250"/>
            <a:ext cx="8391300" cy="823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1D1B10"/>
              </a:buClr>
              <a:buSzPts val="3600"/>
              <a:buFont typeface="Calibri"/>
              <a:buNone/>
            </a:pPr>
            <a:r>
              <a:rPr lang="en"/>
              <a:t>Use Case: </a:t>
            </a:r>
            <a:endParaRPr/>
          </a:p>
          <a:p>
            <a:pPr indent="0" lvl="0" marL="0" rtl="0" algn="r">
              <a:spcBef>
                <a:spcPts val="0"/>
              </a:spcBef>
              <a:spcAft>
                <a:spcPts val="0"/>
              </a:spcAft>
              <a:buClr>
                <a:srgbClr val="1D1B10"/>
              </a:buClr>
              <a:buSzPts val="3600"/>
              <a:buFont typeface="Calibri"/>
              <a:buNone/>
            </a:pPr>
            <a:r>
              <a:rPr lang="en"/>
              <a:t>Login and </a:t>
            </a:r>
            <a:endParaRPr/>
          </a:p>
          <a:p>
            <a:pPr indent="0" lvl="0" marL="0" rtl="0" algn="r">
              <a:spcBef>
                <a:spcPts val="0"/>
              </a:spcBef>
              <a:spcAft>
                <a:spcPts val="0"/>
              </a:spcAft>
              <a:buClr>
                <a:srgbClr val="1D1B10"/>
              </a:buClr>
              <a:buSzPts val="3600"/>
              <a:buFont typeface="Calibri"/>
              <a:buNone/>
            </a:pPr>
            <a:r>
              <a:rPr lang="en"/>
              <a:t>Registration</a:t>
            </a:r>
            <a:endParaRPr/>
          </a:p>
        </p:txBody>
      </p:sp>
      <p:pic>
        <p:nvPicPr>
          <p:cNvPr id="217" name="Google Shape;217;p36" title="zoom_2.mp4">
            <a:hlinkClick r:id="rId3"/>
          </p:cNvPr>
          <p:cNvPicPr preferRelativeResize="0"/>
          <p:nvPr/>
        </p:nvPicPr>
        <p:blipFill>
          <a:blip r:embed="rId4">
            <a:alphaModFix/>
          </a:blip>
          <a:stretch>
            <a:fillRect/>
          </a:stretch>
        </p:blipFill>
        <p:spPr>
          <a:xfrm>
            <a:off x="0" y="0"/>
            <a:ext cx="6618566" cy="496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pic>
        <p:nvPicPr>
          <p:cNvPr id="222" name="Google Shape;222;p37" title="zoom_1.mp4">
            <a:hlinkClick r:id="rId3"/>
          </p:cNvPr>
          <p:cNvPicPr preferRelativeResize="0"/>
          <p:nvPr/>
        </p:nvPicPr>
        <p:blipFill>
          <a:blip r:embed="rId4">
            <a:alphaModFix/>
          </a:blip>
          <a:stretch>
            <a:fillRect/>
          </a:stretch>
        </p:blipFill>
        <p:spPr>
          <a:xfrm>
            <a:off x="1299788" y="1370125"/>
            <a:ext cx="6544425" cy="3681250"/>
          </a:xfrm>
          <a:prstGeom prst="rect">
            <a:avLst/>
          </a:prstGeom>
          <a:noFill/>
          <a:ln>
            <a:noFill/>
          </a:ln>
        </p:spPr>
      </p:pic>
      <p:sp>
        <p:nvSpPr>
          <p:cNvPr id="223" name="Google Shape;223;p37"/>
          <p:cNvSpPr txBox="1"/>
          <p:nvPr/>
        </p:nvSpPr>
        <p:spPr>
          <a:xfrm>
            <a:off x="0" y="0"/>
            <a:ext cx="8930700" cy="1304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600">
                <a:solidFill>
                  <a:srgbClr val="1D1B10"/>
                </a:solidFill>
                <a:latin typeface="Calibri"/>
                <a:ea typeface="Calibri"/>
                <a:cs typeface="Calibri"/>
                <a:sym typeface="Calibri"/>
              </a:rPr>
              <a:t>Use Case: Cart and </a:t>
            </a:r>
            <a:endParaRPr sz="3600">
              <a:solidFill>
                <a:srgbClr val="1D1B10"/>
              </a:solidFill>
              <a:latin typeface="Calibri"/>
              <a:ea typeface="Calibri"/>
              <a:cs typeface="Calibri"/>
              <a:sym typeface="Calibri"/>
            </a:endParaRPr>
          </a:p>
          <a:p>
            <a:pPr indent="0" lvl="0" marL="0" rtl="0" algn="r">
              <a:spcBef>
                <a:spcPts val="0"/>
              </a:spcBef>
              <a:spcAft>
                <a:spcPts val="0"/>
              </a:spcAft>
              <a:buNone/>
            </a:pPr>
            <a:r>
              <a:rPr lang="en" sz="3600">
                <a:solidFill>
                  <a:srgbClr val="1D1B10"/>
                </a:solidFill>
                <a:latin typeface="Calibri"/>
                <a:ea typeface="Calibri"/>
                <a:cs typeface="Calibri"/>
                <a:sym typeface="Calibri"/>
              </a:rPr>
              <a:t>Checkout</a:t>
            </a:r>
            <a:endParaRPr sz="3600">
              <a:solidFill>
                <a:srgbClr val="1D1B1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897940" y="210850"/>
            <a:ext cx="8246100" cy="891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1D1B10"/>
              </a:buClr>
              <a:buSzPts val="3600"/>
              <a:buFont typeface="Calibri"/>
              <a:buNone/>
            </a:pPr>
            <a:r>
              <a:rPr lang="en"/>
              <a:t>Motivation/Significance </a:t>
            </a:r>
            <a:endParaRPr/>
          </a:p>
        </p:txBody>
      </p:sp>
      <p:sp>
        <p:nvSpPr>
          <p:cNvPr id="143" name="Google Shape;143;p27"/>
          <p:cNvSpPr txBox="1"/>
          <p:nvPr>
            <p:ph idx="1" type="body"/>
          </p:nvPr>
        </p:nvSpPr>
        <p:spPr>
          <a:xfrm>
            <a:off x="448966" y="1350110"/>
            <a:ext cx="8246070" cy="3359506"/>
          </a:xfrm>
          <a:prstGeom prst="rect">
            <a:avLst/>
          </a:prstGeom>
          <a:noFill/>
          <a:ln>
            <a:noFill/>
          </a:ln>
        </p:spPr>
        <p:txBody>
          <a:bodyPr anchorCtr="0" anchor="t" bIns="45700" lIns="91425" spcFirstLastPara="1" rIns="91425" wrap="square" tIns="45700">
            <a:noAutofit/>
          </a:bodyPr>
          <a:lstStyle/>
          <a:p>
            <a:pPr indent="-342900" lvl="0" marL="342900" rtl="0" algn="l">
              <a:spcBef>
                <a:spcPts val="560"/>
              </a:spcBef>
              <a:spcAft>
                <a:spcPts val="0"/>
              </a:spcAft>
              <a:buSzPts val="2800"/>
              <a:buChar char="•"/>
            </a:pPr>
            <a:r>
              <a:rPr lang="en"/>
              <a:t>Apply our knowledge of relational databases. </a:t>
            </a:r>
            <a:endParaRPr/>
          </a:p>
          <a:p>
            <a:pPr indent="-342900" lvl="0" marL="342900" rtl="0" algn="l">
              <a:spcBef>
                <a:spcPts val="560"/>
              </a:spcBef>
              <a:spcAft>
                <a:spcPts val="0"/>
              </a:spcAft>
              <a:buSzPts val="2800"/>
              <a:buChar char="•"/>
            </a:pPr>
            <a:r>
              <a:rPr lang="en"/>
              <a:t>Apply knowledge of machine learning algorithms to build a recommendation engine.  </a:t>
            </a:r>
            <a:endParaRPr/>
          </a:p>
          <a:p>
            <a:pPr indent="-342900" lvl="0" marL="342900" rtl="0" algn="l">
              <a:spcBef>
                <a:spcPts val="560"/>
              </a:spcBef>
              <a:spcAft>
                <a:spcPts val="0"/>
              </a:spcAft>
              <a:buSzPts val="2800"/>
              <a:buChar char="•"/>
            </a:pPr>
            <a:r>
              <a:rPr lang="en"/>
              <a:t>To build a web application that could feasibly exist as an interesting product.  </a:t>
            </a:r>
            <a:endParaRPr/>
          </a:p>
          <a:p>
            <a:pPr indent="-342900" lvl="0" marL="342900" rtl="0" algn="l">
              <a:spcBef>
                <a:spcPts val="560"/>
              </a:spcBef>
              <a:spcAft>
                <a:spcPts val="0"/>
              </a:spcAft>
              <a:buSzPts val="2800"/>
              <a:buChar char="•"/>
            </a:pPr>
            <a:r>
              <a:rPr lang="en"/>
              <a:t>To learn how to work with DBAPI’s and Flask. </a:t>
            </a:r>
            <a:endParaRPr/>
          </a:p>
          <a:p>
            <a:pPr indent="0" lvl="0" marL="342900" rtl="0" algn="l">
              <a:spcBef>
                <a:spcPts val="560"/>
              </a:spcBef>
              <a:spcAft>
                <a:spcPts val="0"/>
              </a:spcAft>
              <a:buNone/>
            </a:pPr>
            <a:r>
              <a:t/>
            </a:r>
            <a:endParaRPr/>
          </a:p>
          <a:p>
            <a:pPr indent="-165100" lvl="0" marL="342900" rtl="0" algn="l">
              <a:spcBef>
                <a:spcPts val="560"/>
              </a:spcBef>
              <a:spcAft>
                <a:spcPts val="0"/>
              </a:spcAft>
              <a:buClr>
                <a:srgbClr val="1D1B10"/>
              </a:buClr>
              <a:buSzPts val="2800"/>
              <a:buNone/>
            </a:pPr>
            <a:r>
              <a:t/>
            </a:r>
            <a:endParaRPr/>
          </a:p>
          <a:p>
            <a:pPr indent="-165100" lvl="0" marL="342900" rtl="0" algn="l">
              <a:spcBef>
                <a:spcPts val="560"/>
              </a:spcBef>
              <a:spcAft>
                <a:spcPts val="0"/>
              </a:spcAft>
              <a:buClr>
                <a:srgbClr val="1D1B10"/>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897940" y="210850"/>
            <a:ext cx="8246100" cy="891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1D1B10"/>
              </a:buClr>
              <a:buSzPts val="3600"/>
              <a:buFont typeface="Calibri"/>
              <a:buNone/>
            </a:pPr>
            <a:r>
              <a:rPr lang="en"/>
              <a:t>Problem Statement</a:t>
            </a:r>
            <a:r>
              <a:rPr lang="en"/>
              <a:t> </a:t>
            </a:r>
            <a:endParaRPr/>
          </a:p>
        </p:txBody>
      </p:sp>
      <p:sp>
        <p:nvSpPr>
          <p:cNvPr id="149" name="Google Shape;149;p28"/>
          <p:cNvSpPr txBox="1"/>
          <p:nvPr>
            <p:ph idx="1" type="body"/>
          </p:nvPr>
        </p:nvSpPr>
        <p:spPr>
          <a:xfrm>
            <a:off x="448966" y="1350110"/>
            <a:ext cx="8246100" cy="3359400"/>
          </a:xfrm>
          <a:prstGeom prst="rect">
            <a:avLst/>
          </a:prstGeom>
          <a:noFill/>
          <a:ln>
            <a:noFill/>
          </a:ln>
        </p:spPr>
        <p:txBody>
          <a:bodyPr anchorCtr="0" anchor="t" bIns="45700" lIns="91425" spcFirstLastPara="1" rIns="91425" wrap="square" tIns="45700">
            <a:noAutofit/>
          </a:bodyPr>
          <a:lstStyle/>
          <a:p>
            <a:pPr indent="0" lvl="0" marL="342900" rtl="0" algn="l">
              <a:spcBef>
                <a:spcPts val="560"/>
              </a:spcBef>
              <a:spcAft>
                <a:spcPts val="0"/>
              </a:spcAft>
              <a:buNone/>
            </a:pPr>
            <a:r>
              <a:rPr lang="en"/>
              <a:t>Create a coffee distribution and subscription service that leverages machine learning techniques to recommend certain coffee products to consumers. This recommendation engine orders coffee products based on the ratings by consumers with similar tastes.</a:t>
            </a:r>
            <a:endParaRPr/>
          </a:p>
          <a:p>
            <a:pPr indent="-165100" lvl="0" marL="342900" rtl="0" algn="l">
              <a:spcBef>
                <a:spcPts val="560"/>
              </a:spcBef>
              <a:spcAft>
                <a:spcPts val="0"/>
              </a:spcAft>
              <a:buClr>
                <a:srgbClr val="1D1B10"/>
              </a:buClr>
              <a:buSzPts val="2800"/>
              <a:buNone/>
            </a:pPr>
            <a:r>
              <a:t/>
            </a:r>
            <a:endParaRPr/>
          </a:p>
          <a:p>
            <a:pPr indent="-165100" lvl="0" marL="342900" rtl="0" algn="l">
              <a:spcBef>
                <a:spcPts val="560"/>
              </a:spcBef>
              <a:spcAft>
                <a:spcPts val="0"/>
              </a:spcAft>
              <a:buClr>
                <a:srgbClr val="1D1B10"/>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897890" y="0"/>
            <a:ext cx="8246100" cy="891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1D1B10"/>
              </a:buClr>
              <a:buSzPts val="3600"/>
              <a:buFont typeface="Calibri"/>
              <a:buNone/>
            </a:pPr>
            <a:r>
              <a:rPr lang="en"/>
              <a:t>Application Architecture</a:t>
            </a:r>
            <a:r>
              <a:rPr lang="en"/>
              <a:t> </a:t>
            </a:r>
            <a:endParaRPr/>
          </a:p>
        </p:txBody>
      </p:sp>
      <p:sp>
        <p:nvSpPr>
          <p:cNvPr id="155" name="Google Shape;155;p29"/>
          <p:cNvSpPr txBox="1"/>
          <p:nvPr>
            <p:ph idx="1" type="body"/>
          </p:nvPr>
        </p:nvSpPr>
        <p:spPr>
          <a:xfrm>
            <a:off x="448966" y="1350110"/>
            <a:ext cx="8246100" cy="3359400"/>
          </a:xfrm>
          <a:prstGeom prst="rect">
            <a:avLst/>
          </a:prstGeom>
          <a:noFill/>
          <a:ln>
            <a:noFill/>
          </a:ln>
        </p:spPr>
        <p:txBody>
          <a:bodyPr anchorCtr="0" anchor="t" bIns="45700" lIns="91425" spcFirstLastPara="1" rIns="91425" wrap="square" tIns="45700">
            <a:noAutofit/>
          </a:bodyPr>
          <a:lstStyle/>
          <a:p>
            <a:pPr indent="0" lvl="0" marL="342900" rtl="0" algn="l">
              <a:spcBef>
                <a:spcPts val="560"/>
              </a:spcBef>
              <a:spcAft>
                <a:spcPts val="0"/>
              </a:spcAft>
              <a:buNone/>
            </a:pPr>
            <a:r>
              <a:t/>
            </a:r>
            <a:endParaRPr/>
          </a:p>
          <a:p>
            <a:pPr indent="-165100" lvl="0" marL="342900" rtl="0" algn="l">
              <a:spcBef>
                <a:spcPts val="560"/>
              </a:spcBef>
              <a:spcAft>
                <a:spcPts val="0"/>
              </a:spcAft>
              <a:buClr>
                <a:srgbClr val="1D1B10"/>
              </a:buClr>
              <a:buSzPts val="2800"/>
              <a:buNone/>
            </a:pPr>
            <a:r>
              <a:t/>
            </a:r>
            <a:endParaRPr/>
          </a:p>
          <a:p>
            <a:pPr indent="-165100" lvl="0" marL="342900" rtl="0" algn="l">
              <a:spcBef>
                <a:spcPts val="560"/>
              </a:spcBef>
              <a:spcAft>
                <a:spcPts val="0"/>
              </a:spcAft>
              <a:buClr>
                <a:srgbClr val="1D1B10"/>
              </a:buClr>
              <a:buSzPts val="2800"/>
              <a:buFont typeface="Arial"/>
              <a:buNone/>
            </a:pPr>
            <a:r>
              <a:t/>
            </a:r>
            <a:endParaRPr/>
          </a:p>
        </p:txBody>
      </p:sp>
      <p:sp>
        <p:nvSpPr>
          <p:cNvPr id="156" name="Google Shape;156;p29"/>
          <p:cNvSpPr/>
          <p:nvPr/>
        </p:nvSpPr>
        <p:spPr>
          <a:xfrm>
            <a:off x="448975" y="2487250"/>
            <a:ext cx="1095000" cy="108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a:off x="2290475" y="2487250"/>
            <a:ext cx="1095000" cy="108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4024500" y="2487250"/>
            <a:ext cx="1095000" cy="108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a:off x="5812263" y="2487250"/>
            <a:ext cx="1095000" cy="108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7600025" y="2487250"/>
            <a:ext cx="1095000" cy="108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txBox="1"/>
          <p:nvPr/>
        </p:nvSpPr>
        <p:spPr>
          <a:xfrm>
            <a:off x="502650" y="2799875"/>
            <a:ext cx="940500" cy="3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MySQL</a:t>
            </a:r>
            <a:endParaRPr>
              <a:latin typeface="Calibri"/>
              <a:ea typeface="Calibri"/>
              <a:cs typeface="Calibri"/>
              <a:sym typeface="Calibri"/>
            </a:endParaRPr>
          </a:p>
        </p:txBody>
      </p:sp>
      <p:sp>
        <p:nvSpPr>
          <p:cNvPr id="162" name="Google Shape;162;p29"/>
          <p:cNvSpPr txBox="1"/>
          <p:nvPr/>
        </p:nvSpPr>
        <p:spPr>
          <a:xfrm>
            <a:off x="2236738" y="2619125"/>
            <a:ext cx="1095000" cy="7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SQLAlchemy</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a:t>
            </a:r>
            <a:endParaRPr>
              <a:latin typeface="Calibri"/>
              <a:ea typeface="Calibri"/>
              <a:cs typeface="Calibri"/>
              <a:sym typeface="Calibri"/>
            </a:endParaRPr>
          </a:p>
          <a:p>
            <a:pPr indent="0" lvl="0" marL="0" rtl="0" algn="ctr">
              <a:spcBef>
                <a:spcPts val="0"/>
              </a:spcBef>
              <a:spcAft>
                <a:spcPts val="0"/>
              </a:spcAft>
              <a:buNone/>
            </a:pPr>
            <a:r>
              <a:rPr lang="en">
                <a:latin typeface="Calibri"/>
                <a:ea typeface="Calibri"/>
                <a:cs typeface="Calibri"/>
                <a:sym typeface="Calibri"/>
              </a:rPr>
              <a:t>PyMySQL</a:t>
            </a:r>
            <a:endParaRPr>
              <a:latin typeface="Calibri"/>
              <a:ea typeface="Calibri"/>
              <a:cs typeface="Calibri"/>
              <a:sym typeface="Calibri"/>
            </a:endParaRPr>
          </a:p>
        </p:txBody>
      </p:sp>
      <p:sp>
        <p:nvSpPr>
          <p:cNvPr id="163" name="Google Shape;163;p29"/>
          <p:cNvSpPr txBox="1"/>
          <p:nvPr/>
        </p:nvSpPr>
        <p:spPr>
          <a:xfrm>
            <a:off x="4078188" y="2828800"/>
            <a:ext cx="940500" cy="4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Python</a:t>
            </a:r>
            <a:endParaRPr>
              <a:latin typeface="Calibri"/>
              <a:ea typeface="Calibri"/>
              <a:cs typeface="Calibri"/>
              <a:sym typeface="Calibri"/>
            </a:endParaRPr>
          </a:p>
        </p:txBody>
      </p:sp>
      <p:sp>
        <p:nvSpPr>
          <p:cNvPr id="164" name="Google Shape;164;p29"/>
          <p:cNvSpPr txBox="1"/>
          <p:nvPr/>
        </p:nvSpPr>
        <p:spPr>
          <a:xfrm>
            <a:off x="5899863" y="2850100"/>
            <a:ext cx="919800" cy="35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Flask</a:t>
            </a:r>
            <a:endParaRPr>
              <a:latin typeface="Calibri"/>
              <a:ea typeface="Calibri"/>
              <a:cs typeface="Calibri"/>
              <a:sym typeface="Calibri"/>
            </a:endParaRPr>
          </a:p>
        </p:txBody>
      </p:sp>
      <p:sp>
        <p:nvSpPr>
          <p:cNvPr id="165" name="Google Shape;165;p29"/>
          <p:cNvSpPr txBox="1"/>
          <p:nvPr/>
        </p:nvSpPr>
        <p:spPr>
          <a:xfrm>
            <a:off x="7700850" y="2828800"/>
            <a:ext cx="9405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Web App</a:t>
            </a:r>
            <a:endParaRPr>
              <a:latin typeface="Calibri"/>
              <a:ea typeface="Calibri"/>
              <a:cs typeface="Calibri"/>
              <a:sym typeface="Calibri"/>
            </a:endParaRPr>
          </a:p>
        </p:txBody>
      </p:sp>
      <p:cxnSp>
        <p:nvCxnSpPr>
          <p:cNvPr id="166" name="Google Shape;166;p29"/>
          <p:cNvCxnSpPr>
            <a:stCxn id="156" idx="3"/>
            <a:endCxn id="157" idx="1"/>
          </p:cNvCxnSpPr>
          <p:nvPr/>
        </p:nvCxnSpPr>
        <p:spPr>
          <a:xfrm>
            <a:off x="1543975" y="3029800"/>
            <a:ext cx="746400" cy="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9"/>
          <p:cNvCxnSpPr>
            <a:endCxn id="158" idx="1"/>
          </p:cNvCxnSpPr>
          <p:nvPr/>
        </p:nvCxnSpPr>
        <p:spPr>
          <a:xfrm>
            <a:off x="3385500" y="3029800"/>
            <a:ext cx="639000" cy="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9"/>
          <p:cNvCxnSpPr>
            <a:endCxn id="159" idx="1"/>
          </p:cNvCxnSpPr>
          <p:nvPr/>
        </p:nvCxnSpPr>
        <p:spPr>
          <a:xfrm>
            <a:off x="5119563" y="3029800"/>
            <a:ext cx="692700" cy="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9"/>
          <p:cNvCxnSpPr>
            <a:stCxn id="159" idx="3"/>
            <a:endCxn id="160" idx="1"/>
          </p:cNvCxnSpPr>
          <p:nvPr/>
        </p:nvCxnSpPr>
        <p:spPr>
          <a:xfrm>
            <a:off x="6907263" y="3029800"/>
            <a:ext cx="692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48965" y="281175"/>
            <a:ext cx="8246100" cy="891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Database Architecture</a:t>
            </a:r>
            <a:endParaRPr/>
          </a:p>
        </p:txBody>
      </p:sp>
      <p:sp>
        <p:nvSpPr>
          <p:cNvPr id="175" name="Google Shape;175;p30"/>
          <p:cNvSpPr txBox="1"/>
          <p:nvPr>
            <p:ph idx="1" type="body"/>
          </p:nvPr>
        </p:nvSpPr>
        <p:spPr>
          <a:xfrm>
            <a:off x="448966" y="1350110"/>
            <a:ext cx="8246100" cy="33594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rPr lang="en"/>
              <a:t>The architecture for this database is based around three main entities - Users, Orders, and Products.</a:t>
            </a:r>
            <a:endParaRPr/>
          </a:p>
          <a:p>
            <a:pPr indent="-406400" lvl="0" marL="457200" rtl="0" algn="l">
              <a:spcBef>
                <a:spcPts val="560"/>
              </a:spcBef>
              <a:spcAft>
                <a:spcPts val="0"/>
              </a:spcAft>
              <a:buSzPts val="2800"/>
              <a:buChar char="•"/>
            </a:pPr>
            <a:r>
              <a:rPr lang="en"/>
              <a:t>Users - Personal Information, subscriptions, taste preferences</a:t>
            </a:r>
            <a:endParaRPr/>
          </a:p>
          <a:p>
            <a:pPr indent="-406400" lvl="0" marL="457200" rtl="0" algn="l">
              <a:spcBef>
                <a:spcPts val="0"/>
              </a:spcBef>
              <a:spcAft>
                <a:spcPts val="0"/>
              </a:spcAft>
              <a:buSzPts val="2800"/>
              <a:buChar char="•"/>
            </a:pPr>
            <a:r>
              <a:rPr lang="en"/>
              <a:t>Orders - products being bought and by who</a:t>
            </a:r>
            <a:endParaRPr/>
          </a:p>
          <a:p>
            <a:pPr indent="-406400" lvl="0" marL="457200" rtl="0" algn="l">
              <a:spcBef>
                <a:spcPts val="0"/>
              </a:spcBef>
              <a:spcAft>
                <a:spcPts val="0"/>
              </a:spcAft>
              <a:buSzPts val="2800"/>
              <a:buChar char="•"/>
            </a:pPr>
            <a:r>
              <a:rPr lang="en"/>
              <a:t>Products - Origin, roast, aroma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1067438" y="0"/>
            <a:ext cx="7009130"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32"/>
          <p:cNvPicPr preferRelativeResize="0"/>
          <p:nvPr/>
        </p:nvPicPr>
        <p:blipFill>
          <a:blip r:embed="rId3">
            <a:alphaModFix/>
          </a:blip>
          <a:stretch>
            <a:fillRect/>
          </a:stretch>
        </p:blipFill>
        <p:spPr>
          <a:xfrm>
            <a:off x="242975" y="1519775"/>
            <a:ext cx="5210175" cy="3314700"/>
          </a:xfrm>
          <a:prstGeom prst="rect">
            <a:avLst/>
          </a:prstGeom>
          <a:noFill/>
          <a:ln>
            <a:noFill/>
          </a:ln>
        </p:spPr>
      </p:pic>
      <p:pic>
        <p:nvPicPr>
          <p:cNvPr id="186" name="Google Shape;186;p32"/>
          <p:cNvPicPr preferRelativeResize="0"/>
          <p:nvPr/>
        </p:nvPicPr>
        <p:blipFill>
          <a:blip r:embed="rId4">
            <a:alphaModFix/>
          </a:blip>
          <a:stretch>
            <a:fillRect/>
          </a:stretch>
        </p:blipFill>
        <p:spPr>
          <a:xfrm>
            <a:off x="6148875" y="2043113"/>
            <a:ext cx="2238375" cy="1057275"/>
          </a:xfrm>
          <a:prstGeom prst="rect">
            <a:avLst/>
          </a:prstGeom>
          <a:noFill/>
          <a:ln>
            <a:noFill/>
          </a:ln>
        </p:spPr>
      </p:pic>
      <p:sp>
        <p:nvSpPr>
          <p:cNvPr id="187" name="Google Shape;187;p32"/>
          <p:cNvSpPr txBox="1"/>
          <p:nvPr>
            <p:ph type="title"/>
          </p:nvPr>
        </p:nvSpPr>
        <p:spPr>
          <a:xfrm>
            <a:off x="448965" y="281175"/>
            <a:ext cx="8246100" cy="891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Automating Subscription Orders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448965" y="281175"/>
            <a:ext cx="8246100" cy="891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
              <a:t>Recommendation</a:t>
            </a:r>
            <a:endParaRPr/>
          </a:p>
          <a:p>
            <a:pPr indent="0" lvl="0" marL="0" rtl="0" algn="r">
              <a:spcBef>
                <a:spcPts val="0"/>
              </a:spcBef>
              <a:spcAft>
                <a:spcPts val="0"/>
              </a:spcAft>
              <a:buNone/>
            </a:pPr>
            <a:r>
              <a:rPr lang="en"/>
              <a:t>System</a:t>
            </a:r>
            <a:endParaRPr/>
          </a:p>
        </p:txBody>
      </p:sp>
      <p:sp>
        <p:nvSpPr>
          <p:cNvPr id="193" name="Google Shape;193;p33"/>
          <p:cNvSpPr txBox="1"/>
          <p:nvPr>
            <p:ph idx="1" type="body"/>
          </p:nvPr>
        </p:nvSpPr>
        <p:spPr>
          <a:xfrm>
            <a:off x="448966" y="1350110"/>
            <a:ext cx="8246100" cy="3359400"/>
          </a:xfrm>
          <a:prstGeom prst="rect">
            <a:avLst/>
          </a:prstGeom>
        </p:spPr>
        <p:txBody>
          <a:bodyPr anchorCtr="0" anchor="t" bIns="45700" lIns="91425" spcFirstLastPara="1" rIns="91425" wrap="square" tIns="45700">
            <a:noAutofit/>
          </a:bodyPr>
          <a:lstStyle/>
          <a:p>
            <a:pPr indent="0" lvl="0" marL="0" rtl="0" algn="l">
              <a:spcBef>
                <a:spcPts val="560"/>
              </a:spcBef>
              <a:spcAft>
                <a:spcPts val="0"/>
              </a:spcAft>
              <a:buNone/>
            </a:pPr>
            <a:r>
              <a:t/>
            </a:r>
            <a:endParaRPr/>
          </a:p>
        </p:txBody>
      </p:sp>
      <p:pic>
        <p:nvPicPr>
          <p:cNvPr id="194" name="Google Shape;194;p33"/>
          <p:cNvPicPr preferRelativeResize="0"/>
          <p:nvPr/>
        </p:nvPicPr>
        <p:blipFill>
          <a:blip r:embed="rId3">
            <a:alphaModFix/>
          </a:blip>
          <a:stretch>
            <a:fillRect/>
          </a:stretch>
        </p:blipFill>
        <p:spPr>
          <a:xfrm>
            <a:off x="185100" y="1542100"/>
            <a:ext cx="4335550" cy="3167400"/>
          </a:xfrm>
          <a:prstGeom prst="rect">
            <a:avLst/>
          </a:prstGeom>
          <a:noFill/>
          <a:ln>
            <a:noFill/>
          </a:ln>
        </p:spPr>
      </p:pic>
      <p:sp>
        <p:nvSpPr>
          <p:cNvPr id="195" name="Google Shape;195;p33"/>
          <p:cNvSpPr/>
          <p:nvPr/>
        </p:nvSpPr>
        <p:spPr>
          <a:xfrm>
            <a:off x="4651250" y="2733400"/>
            <a:ext cx="1105200" cy="59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 name="Google Shape;196;p33"/>
          <p:cNvPicPr preferRelativeResize="0"/>
          <p:nvPr/>
        </p:nvPicPr>
        <p:blipFill>
          <a:blip r:embed="rId4">
            <a:alphaModFix/>
          </a:blip>
          <a:stretch>
            <a:fillRect/>
          </a:stretch>
        </p:blipFill>
        <p:spPr>
          <a:xfrm>
            <a:off x="6013008" y="1446100"/>
            <a:ext cx="2682066" cy="335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897890" y="0"/>
            <a:ext cx="8246100" cy="891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1D1B10"/>
              </a:buClr>
              <a:buSzPts val="3600"/>
              <a:buFont typeface="Calibri"/>
              <a:buNone/>
            </a:pPr>
            <a:r>
              <a:rPr lang="en"/>
              <a:t>Use Case: </a:t>
            </a:r>
            <a:endParaRPr/>
          </a:p>
          <a:p>
            <a:pPr indent="0" lvl="0" marL="0" rtl="0" algn="r">
              <a:spcBef>
                <a:spcPts val="0"/>
              </a:spcBef>
              <a:spcAft>
                <a:spcPts val="0"/>
              </a:spcAft>
              <a:buClr>
                <a:srgbClr val="1D1B10"/>
              </a:buClr>
              <a:buSzPts val="3600"/>
              <a:buFont typeface="Calibri"/>
              <a:buNone/>
            </a:pPr>
            <a:r>
              <a:rPr lang="en"/>
              <a:t>Product Description</a:t>
            </a:r>
            <a:endParaRPr/>
          </a:p>
        </p:txBody>
      </p:sp>
      <p:pic>
        <p:nvPicPr>
          <p:cNvPr id="202" name="Google Shape;202;p34"/>
          <p:cNvPicPr preferRelativeResize="0"/>
          <p:nvPr/>
        </p:nvPicPr>
        <p:blipFill>
          <a:blip r:embed="rId3">
            <a:alphaModFix/>
          </a:blip>
          <a:stretch>
            <a:fillRect/>
          </a:stretch>
        </p:blipFill>
        <p:spPr>
          <a:xfrm>
            <a:off x="0" y="0"/>
            <a:ext cx="4341021"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