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5CBC392-B83A-47EB-8A8C-C9D02CEFB0D6}">
          <p14:sldIdLst>
            <p14:sldId id="256"/>
            <p14:sldId id="257"/>
            <p14:sldId id="258"/>
            <p14:sldId id="259"/>
            <p14:sldId id="260"/>
            <p14:sldId id="261"/>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3A300-0116-435C-8A5D-89DFBC061D18}" type="datetimeFigureOut">
              <a:rPr kumimoji="1" lang="ja-JP" altLang="en-US" smtClean="0"/>
              <a:t>2021/1/31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F9F19-7200-4B9C-A561-80EAAA706596}" type="slidenum">
              <a:rPr kumimoji="1" lang="ja-JP" altLang="en-US" smtClean="0"/>
              <a:t>‹#›</a:t>
            </a:fld>
            <a:endParaRPr kumimoji="1" lang="ja-JP" altLang="en-US"/>
          </a:p>
        </p:txBody>
      </p:sp>
    </p:spTree>
    <p:extLst>
      <p:ext uri="{BB962C8B-B14F-4D97-AF65-F5344CB8AC3E}">
        <p14:creationId xmlns:p14="http://schemas.microsoft.com/office/powerpoint/2010/main" val="30232189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12F9F19-7200-4B9C-A561-80EAAA706596}" type="slidenum">
              <a:rPr kumimoji="1" lang="ja-JP" altLang="en-US" smtClean="0"/>
              <a:t>3</a:t>
            </a:fld>
            <a:endParaRPr kumimoji="1" lang="ja-JP" altLang="en-US"/>
          </a:p>
        </p:txBody>
      </p:sp>
    </p:spTree>
    <p:extLst>
      <p:ext uri="{BB962C8B-B14F-4D97-AF65-F5344CB8AC3E}">
        <p14:creationId xmlns:p14="http://schemas.microsoft.com/office/powerpoint/2010/main" val="237769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632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2399350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52499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2998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1850826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51553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2929271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2122719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291166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103428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136062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187359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41137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408574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26437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169429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979ED0-EF93-43F6-87C2-65FC6F2D439A}" type="datetimeFigureOut">
              <a:rPr kumimoji="1" lang="ja-JP" altLang="en-US" smtClean="0"/>
              <a:t>2021/1/31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27832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C979ED0-EF93-43F6-87C2-65FC6F2D439A}" type="datetimeFigureOut">
              <a:rPr kumimoji="1" lang="ja-JP" altLang="en-US" smtClean="0"/>
              <a:t>2021/1/31</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041DAF2-0D69-4CFA-80A2-82D6A20FB774}" type="slidenum">
              <a:rPr kumimoji="1" lang="ja-JP" altLang="en-US" smtClean="0"/>
              <a:t>‹#›</a:t>
            </a:fld>
            <a:endParaRPr kumimoji="1" lang="ja-JP" altLang="en-US"/>
          </a:p>
        </p:txBody>
      </p:sp>
    </p:spTree>
    <p:extLst>
      <p:ext uri="{BB962C8B-B14F-4D97-AF65-F5344CB8AC3E}">
        <p14:creationId xmlns:p14="http://schemas.microsoft.com/office/powerpoint/2010/main" val="312939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3F4395-EA5B-4BCC-8451-F4F25D5C7482}"/>
              </a:ext>
            </a:extLst>
          </p:cNvPr>
          <p:cNvSpPr>
            <a:spLocks noGrp="1"/>
          </p:cNvSpPr>
          <p:nvPr>
            <p:ph type="ctrTitle"/>
          </p:nvPr>
        </p:nvSpPr>
        <p:spPr/>
        <p:txBody>
          <a:bodyPr/>
          <a:lstStyle/>
          <a:p>
            <a:r>
              <a:rPr kumimoji="1" lang="ja-JP" altLang="en-US" dirty="0"/>
              <a:t>プロジェクト概要</a:t>
            </a:r>
          </a:p>
        </p:txBody>
      </p:sp>
      <p:sp>
        <p:nvSpPr>
          <p:cNvPr id="3" name="字幕 2">
            <a:extLst>
              <a:ext uri="{FF2B5EF4-FFF2-40B4-BE49-F238E27FC236}">
                <a16:creationId xmlns:a16="http://schemas.microsoft.com/office/drawing/2014/main" id="{51DF2C4B-435A-4D2B-948C-0E755D815958}"/>
              </a:ext>
            </a:extLst>
          </p:cNvPr>
          <p:cNvSpPr>
            <a:spLocks noGrp="1"/>
          </p:cNvSpPr>
          <p:nvPr>
            <p:ph type="subTitle" idx="1"/>
          </p:nvPr>
        </p:nvSpPr>
        <p:spPr/>
        <p:txBody>
          <a:bodyPr/>
          <a:lstStyle/>
          <a:p>
            <a:r>
              <a:rPr kumimoji="1" lang="ja-JP" altLang="en-US" dirty="0"/>
              <a:t>提供元：青春赤夏</a:t>
            </a:r>
            <a:r>
              <a:rPr kumimoji="1" lang="en-US" altLang="ja-JP" dirty="0"/>
              <a:t>(</a:t>
            </a:r>
            <a:r>
              <a:rPr kumimoji="1" lang="ja-JP" altLang="en-US" dirty="0"/>
              <a:t>株</a:t>
            </a:r>
            <a:r>
              <a:rPr kumimoji="1" lang="en-US" altLang="ja-JP" dirty="0"/>
              <a:t>)</a:t>
            </a:r>
          </a:p>
          <a:p>
            <a:r>
              <a:rPr lang="en-US" altLang="ja-JP" dirty="0"/>
              <a:t>2021/01</a:t>
            </a:r>
            <a:endParaRPr kumimoji="1" lang="ja-JP" altLang="en-US" dirty="0"/>
          </a:p>
        </p:txBody>
      </p:sp>
    </p:spTree>
    <p:extLst>
      <p:ext uri="{BB962C8B-B14F-4D97-AF65-F5344CB8AC3E}">
        <p14:creationId xmlns:p14="http://schemas.microsoft.com/office/powerpoint/2010/main" val="296364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D80C2-5848-4F3C-9109-9A6B33D7CDEE}"/>
              </a:ext>
            </a:extLst>
          </p:cNvPr>
          <p:cNvSpPr>
            <a:spLocks noGrp="1"/>
          </p:cNvSpPr>
          <p:nvPr>
            <p:ph type="title"/>
          </p:nvPr>
        </p:nvSpPr>
        <p:spPr>
          <a:xfrm>
            <a:off x="684212" y="296332"/>
            <a:ext cx="10542588" cy="1507067"/>
          </a:xfrm>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4763E81D-6357-4252-9022-E60E0A104F1B}"/>
              </a:ext>
            </a:extLst>
          </p:cNvPr>
          <p:cNvSpPr>
            <a:spLocks noGrp="1"/>
          </p:cNvSpPr>
          <p:nvPr>
            <p:ph idx="1"/>
          </p:nvPr>
        </p:nvSpPr>
        <p:spPr>
          <a:xfrm>
            <a:off x="684211" y="2201334"/>
            <a:ext cx="10542587" cy="3615267"/>
          </a:xfrm>
        </p:spPr>
        <p:txBody>
          <a:bodyPr/>
          <a:lstStyle/>
          <a:p>
            <a:r>
              <a:rPr kumimoji="1" lang="ja-JP" altLang="en-US" dirty="0"/>
              <a:t>背景</a:t>
            </a:r>
            <a:endParaRPr kumimoji="1" lang="en-US" altLang="ja-JP" dirty="0"/>
          </a:p>
          <a:p>
            <a:r>
              <a:rPr lang="ja-JP" altLang="en-US" dirty="0"/>
              <a:t>要求・方針</a:t>
            </a:r>
            <a:endParaRPr lang="en-US" altLang="ja-JP" dirty="0"/>
          </a:p>
          <a:p>
            <a:r>
              <a:rPr lang="ja-JP" altLang="en-US" dirty="0"/>
              <a:t>体制</a:t>
            </a:r>
            <a:endParaRPr lang="en-US" altLang="ja-JP" dirty="0"/>
          </a:p>
          <a:p>
            <a:r>
              <a:rPr lang="ja-JP" altLang="en-US" dirty="0"/>
              <a:t>スケジュール</a:t>
            </a:r>
            <a:endParaRPr lang="en-US" altLang="ja-JP" dirty="0"/>
          </a:p>
        </p:txBody>
      </p:sp>
    </p:spTree>
    <p:extLst>
      <p:ext uri="{BB962C8B-B14F-4D97-AF65-F5344CB8AC3E}">
        <p14:creationId xmlns:p14="http://schemas.microsoft.com/office/powerpoint/2010/main" val="19375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D80C2-5848-4F3C-9109-9A6B33D7CDEE}"/>
              </a:ext>
            </a:extLst>
          </p:cNvPr>
          <p:cNvSpPr>
            <a:spLocks noGrp="1"/>
          </p:cNvSpPr>
          <p:nvPr>
            <p:ph type="title"/>
          </p:nvPr>
        </p:nvSpPr>
        <p:spPr>
          <a:xfrm>
            <a:off x="684212" y="296332"/>
            <a:ext cx="10542588" cy="1507067"/>
          </a:xfrm>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4763E81D-6357-4252-9022-E60E0A104F1B}"/>
              </a:ext>
            </a:extLst>
          </p:cNvPr>
          <p:cNvSpPr>
            <a:spLocks noGrp="1"/>
          </p:cNvSpPr>
          <p:nvPr>
            <p:ph idx="1"/>
          </p:nvPr>
        </p:nvSpPr>
        <p:spPr>
          <a:xfrm>
            <a:off x="684211" y="2201334"/>
            <a:ext cx="10542587" cy="3615267"/>
          </a:xfrm>
        </p:spPr>
        <p:txBody>
          <a:bodyPr/>
          <a:lstStyle/>
          <a:p>
            <a:pPr marL="0" indent="0">
              <a:buNone/>
            </a:pPr>
            <a:r>
              <a:rPr kumimoji="1" lang="ja-JP" altLang="en-US" dirty="0"/>
              <a:t>同人活動において、実用的な在庫管理や経理にかかわるところを管理する必要があるが、各サークルで個別で管理しており、活動の負担になっている。</a:t>
            </a:r>
            <a:endParaRPr kumimoji="1" lang="en-US" altLang="ja-JP" dirty="0"/>
          </a:p>
          <a:p>
            <a:pPr marL="0" indent="0">
              <a:buNone/>
            </a:pPr>
            <a:endParaRPr lang="en-US" altLang="ja-JP" dirty="0"/>
          </a:p>
          <a:p>
            <a:pPr marL="0" indent="0">
              <a:buNone/>
            </a:pPr>
            <a:r>
              <a:rPr kumimoji="1" lang="ja-JP" altLang="en-US" dirty="0"/>
              <a:t>また、複数の委託先へ販売委託している場合、一括管理が難しい現状がある。</a:t>
            </a:r>
            <a:endParaRPr kumimoji="1" lang="en-US" altLang="ja-JP" dirty="0"/>
          </a:p>
        </p:txBody>
      </p:sp>
    </p:spTree>
    <p:extLst>
      <p:ext uri="{BB962C8B-B14F-4D97-AF65-F5344CB8AC3E}">
        <p14:creationId xmlns:p14="http://schemas.microsoft.com/office/powerpoint/2010/main" val="271764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D80C2-5848-4F3C-9109-9A6B33D7CDEE}"/>
              </a:ext>
            </a:extLst>
          </p:cNvPr>
          <p:cNvSpPr>
            <a:spLocks noGrp="1"/>
          </p:cNvSpPr>
          <p:nvPr>
            <p:ph type="title"/>
          </p:nvPr>
        </p:nvSpPr>
        <p:spPr>
          <a:xfrm>
            <a:off x="684212" y="296332"/>
            <a:ext cx="10542588" cy="1507067"/>
          </a:xfrm>
        </p:spPr>
        <p:txBody>
          <a:bodyPr/>
          <a:lstStyle/>
          <a:p>
            <a:r>
              <a:rPr kumimoji="1" lang="ja-JP" altLang="en-US" dirty="0"/>
              <a:t>要求</a:t>
            </a:r>
          </a:p>
        </p:txBody>
      </p:sp>
      <p:sp>
        <p:nvSpPr>
          <p:cNvPr id="3" name="コンテンツ プレースホルダー 2">
            <a:extLst>
              <a:ext uri="{FF2B5EF4-FFF2-40B4-BE49-F238E27FC236}">
                <a16:creationId xmlns:a16="http://schemas.microsoft.com/office/drawing/2014/main" id="{4763E81D-6357-4252-9022-E60E0A104F1B}"/>
              </a:ext>
            </a:extLst>
          </p:cNvPr>
          <p:cNvSpPr>
            <a:spLocks noGrp="1"/>
          </p:cNvSpPr>
          <p:nvPr>
            <p:ph idx="1"/>
          </p:nvPr>
        </p:nvSpPr>
        <p:spPr>
          <a:xfrm>
            <a:off x="684211" y="2201334"/>
            <a:ext cx="10542587" cy="3615267"/>
          </a:xfrm>
        </p:spPr>
        <p:txBody>
          <a:bodyPr/>
          <a:lstStyle/>
          <a:p>
            <a:pPr marL="457200" indent="-457200">
              <a:buFont typeface="+mj-lt"/>
              <a:buAutoNum type="arabicPeriod"/>
            </a:pPr>
            <a:r>
              <a:rPr lang="ja-JP" altLang="en-US" dirty="0"/>
              <a:t>同人グッズの販売状況を一括管理し、経理の補助を行う。</a:t>
            </a:r>
            <a:endParaRPr lang="en-US" altLang="ja-JP" dirty="0"/>
          </a:p>
          <a:p>
            <a:pPr marL="457200" indent="-457200">
              <a:buFont typeface="+mj-lt"/>
              <a:buAutoNum type="arabicPeriod"/>
            </a:pPr>
            <a:endParaRPr kumimoji="1" lang="en-US" altLang="ja-JP" dirty="0"/>
          </a:p>
          <a:p>
            <a:pPr marL="457200" indent="-457200">
              <a:buFont typeface="+mj-lt"/>
              <a:buAutoNum type="arabicPeriod"/>
            </a:pPr>
            <a:r>
              <a:rPr kumimoji="1" lang="ja-JP" altLang="en-US" dirty="0"/>
              <a:t>委託販売状況やイベント参加情報を履歴として残し、在庫状況を見える化する。</a:t>
            </a:r>
            <a:endParaRPr kumimoji="1" lang="en-US" altLang="ja-JP" dirty="0"/>
          </a:p>
          <a:p>
            <a:pPr marL="457200" indent="-457200">
              <a:buFont typeface="+mj-lt"/>
              <a:buAutoNum type="arabicPeriod"/>
            </a:pPr>
            <a:endParaRPr kumimoji="1" lang="en-US" altLang="ja-JP" dirty="0"/>
          </a:p>
          <a:p>
            <a:pPr marL="457200" indent="-457200">
              <a:buFont typeface="+mj-lt"/>
              <a:buAutoNum type="arabicPeriod"/>
            </a:pPr>
            <a:r>
              <a:rPr kumimoji="1" lang="ja-JP" altLang="en-US" dirty="0"/>
              <a:t>サークルのメンバーがこれらの情報を見えるようにする。</a:t>
            </a:r>
            <a:endParaRPr kumimoji="1" lang="en-US" altLang="ja-JP" dirty="0"/>
          </a:p>
        </p:txBody>
      </p:sp>
    </p:spTree>
    <p:extLst>
      <p:ext uri="{BB962C8B-B14F-4D97-AF65-F5344CB8AC3E}">
        <p14:creationId xmlns:p14="http://schemas.microsoft.com/office/powerpoint/2010/main" val="166262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D80C2-5848-4F3C-9109-9A6B33D7CDEE}"/>
              </a:ext>
            </a:extLst>
          </p:cNvPr>
          <p:cNvSpPr>
            <a:spLocks noGrp="1"/>
          </p:cNvSpPr>
          <p:nvPr>
            <p:ph type="title"/>
          </p:nvPr>
        </p:nvSpPr>
        <p:spPr>
          <a:xfrm>
            <a:off x="684212" y="296332"/>
            <a:ext cx="10542588" cy="1507067"/>
          </a:xfrm>
        </p:spPr>
        <p:txBody>
          <a:bodyPr/>
          <a:lstStyle/>
          <a:p>
            <a:r>
              <a:rPr kumimoji="1" lang="ja-JP" altLang="en-US" dirty="0"/>
              <a:t>方針</a:t>
            </a:r>
          </a:p>
        </p:txBody>
      </p:sp>
      <p:sp>
        <p:nvSpPr>
          <p:cNvPr id="3" name="コンテンツ プレースホルダー 2">
            <a:extLst>
              <a:ext uri="{FF2B5EF4-FFF2-40B4-BE49-F238E27FC236}">
                <a16:creationId xmlns:a16="http://schemas.microsoft.com/office/drawing/2014/main" id="{4763E81D-6357-4252-9022-E60E0A104F1B}"/>
              </a:ext>
            </a:extLst>
          </p:cNvPr>
          <p:cNvSpPr>
            <a:spLocks noGrp="1"/>
          </p:cNvSpPr>
          <p:nvPr>
            <p:ph idx="1"/>
          </p:nvPr>
        </p:nvSpPr>
        <p:spPr>
          <a:xfrm>
            <a:off x="684211" y="2201334"/>
            <a:ext cx="10542587" cy="3615267"/>
          </a:xfrm>
        </p:spPr>
        <p:txBody>
          <a:bodyPr/>
          <a:lstStyle/>
          <a:p>
            <a:r>
              <a:rPr kumimoji="1" lang="ja-JP" altLang="en-US" dirty="0"/>
              <a:t>情報群を単位としたものを施策として扱いそれぞれで開発を行っていく。</a:t>
            </a:r>
            <a:endParaRPr kumimoji="1" lang="en-US" altLang="ja-JP" dirty="0"/>
          </a:p>
          <a:p>
            <a:endParaRPr kumimoji="1" lang="en-US" altLang="ja-JP" dirty="0"/>
          </a:p>
          <a:p>
            <a:r>
              <a:rPr lang="ja-JP" altLang="en-US" dirty="0"/>
              <a:t>施策をまたぐ機能については共通として扱い、開発を行う。</a:t>
            </a:r>
            <a:endParaRPr lang="en-US" altLang="ja-JP" dirty="0"/>
          </a:p>
          <a:p>
            <a:endParaRPr kumimoji="1" lang="en-US" altLang="ja-JP" dirty="0"/>
          </a:p>
          <a:p>
            <a:r>
              <a:rPr kumimoji="1" lang="ja-JP" altLang="en-US" dirty="0"/>
              <a:t>本</a:t>
            </a:r>
            <a:r>
              <a:rPr kumimoji="1" lang="en-US" altLang="ja-JP" dirty="0"/>
              <a:t>PJ</a:t>
            </a:r>
            <a:r>
              <a:rPr kumimoji="1" lang="ja-JP" altLang="en-US" dirty="0"/>
              <a:t>は体制の都合上、リリースや工数を厳密には決めないこととし、</a:t>
            </a:r>
            <a:r>
              <a:rPr lang="ja-JP" altLang="en-US" dirty="0"/>
              <a:t>成果物の品質が要件を達した場合にリリースとなる。</a:t>
            </a:r>
            <a:endParaRPr kumimoji="1" lang="en-US" altLang="ja-JP" dirty="0"/>
          </a:p>
        </p:txBody>
      </p:sp>
    </p:spTree>
    <p:extLst>
      <p:ext uri="{BB962C8B-B14F-4D97-AF65-F5344CB8AC3E}">
        <p14:creationId xmlns:p14="http://schemas.microsoft.com/office/powerpoint/2010/main" val="311019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D80C2-5848-4F3C-9109-9A6B33D7CDEE}"/>
              </a:ext>
            </a:extLst>
          </p:cNvPr>
          <p:cNvSpPr>
            <a:spLocks noGrp="1"/>
          </p:cNvSpPr>
          <p:nvPr>
            <p:ph type="title"/>
          </p:nvPr>
        </p:nvSpPr>
        <p:spPr>
          <a:xfrm>
            <a:off x="684212" y="296332"/>
            <a:ext cx="10542588" cy="1507067"/>
          </a:xfrm>
        </p:spPr>
        <p:txBody>
          <a:bodyPr/>
          <a:lstStyle/>
          <a:p>
            <a:r>
              <a:rPr kumimoji="1" lang="ja-JP" altLang="en-US" dirty="0"/>
              <a:t>体制</a:t>
            </a:r>
          </a:p>
        </p:txBody>
      </p:sp>
      <p:sp>
        <p:nvSpPr>
          <p:cNvPr id="3" name="コンテンツ プレースホルダー 2">
            <a:extLst>
              <a:ext uri="{FF2B5EF4-FFF2-40B4-BE49-F238E27FC236}">
                <a16:creationId xmlns:a16="http://schemas.microsoft.com/office/drawing/2014/main" id="{4763E81D-6357-4252-9022-E60E0A104F1B}"/>
              </a:ext>
            </a:extLst>
          </p:cNvPr>
          <p:cNvSpPr>
            <a:spLocks noGrp="1"/>
          </p:cNvSpPr>
          <p:nvPr>
            <p:ph idx="1"/>
          </p:nvPr>
        </p:nvSpPr>
        <p:spPr>
          <a:xfrm>
            <a:off x="684211" y="2201334"/>
            <a:ext cx="10542587" cy="3615267"/>
          </a:xfrm>
        </p:spPr>
        <p:txBody>
          <a:bodyPr/>
          <a:lstStyle/>
          <a:p>
            <a:r>
              <a:rPr lang="ja-JP" altLang="en-US" dirty="0"/>
              <a:t>プロジェクト統括・進捗管理</a:t>
            </a:r>
            <a:endParaRPr kumimoji="1" lang="en-US" altLang="ja-JP" dirty="0"/>
          </a:p>
          <a:p>
            <a:pPr lvl="1"/>
            <a:r>
              <a:rPr lang="ja-JP" altLang="en-US" dirty="0"/>
              <a:t>田中</a:t>
            </a:r>
            <a:endParaRPr lang="en-US" altLang="ja-JP" dirty="0"/>
          </a:p>
          <a:p>
            <a:endParaRPr kumimoji="1" lang="en-US" altLang="ja-JP" dirty="0"/>
          </a:p>
          <a:p>
            <a:r>
              <a:rPr kumimoji="1" lang="ja-JP" altLang="en-US" dirty="0"/>
              <a:t>品質管理</a:t>
            </a:r>
            <a:endParaRPr kumimoji="1" lang="en-US" altLang="ja-JP" dirty="0"/>
          </a:p>
          <a:p>
            <a:pPr lvl="1"/>
            <a:r>
              <a:rPr lang="ja-JP" altLang="en-US" dirty="0"/>
              <a:t>山田</a:t>
            </a:r>
            <a:endParaRPr kumimoji="1" lang="en-US" altLang="ja-JP" dirty="0"/>
          </a:p>
        </p:txBody>
      </p:sp>
    </p:spTree>
    <p:extLst>
      <p:ext uri="{BB962C8B-B14F-4D97-AF65-F5344CB8AC3E}">
        <p14:creationId xmlns:p14="http://schemas.microsoft.com/office/powerpoint/2010/main" val="102433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D80C2-5848-4F3C-9109-9A6B33D7CDEE}"/>
              </a:ext>
            </a:extLst>
          </p:cNvPr>
          <p:cNvSpPr>
            <a:spLocks noGrp="1"/>
          </p:cNvSpPr>
          <p:nvPr>
            <p:ph type="title"/>
          </p:nvPr>
        </p:nvSpPr>
        <p:spPr>
          <a:xfrm>
            <a:off x="684212" y="296332"/>
            <a:ext cx="10542588" cy="1507067"/>
          </a:xfrm>
        </p:spPr>
        <p:txBody>
          <a:bodyPr/>
          <a:lstStyle/>
          <a:p>
            <a:r>
              <a:rPr kumimoji="1" lang="ja-JP" altLang="en-US" dirty="0"/>
              <a:t>スケジュール</a:t>
            </a:r>
          </a:p>
        </p:txBody>
      </p:sp>
      <p:sp>
        <p:nvSpPr>
          <p:cNvPr id="4" name="矢印: 右 3">
            <a:extLst>
              <a:ext uri="{FF2B5EF4-FFF2-40B4-BE49-F238E27FC236}">
                <a16:creationId xmlns:a16="http://schemas.microsoft.com/office/drawing/2014/main" id="{2A8E3470-D09E-46EA-925B-D36CC124D1B8}"/>
              </a:ext>
            </a:extLst>
          </p:cNvPr>
          <p:cNvSpPr/>
          <p:nvPr/>
        </p:nvSpPr>
        <p:spPr>
          <a:xfrm>
            <a:off x="684211" y="1930400"/>
            <a:ext cx="1474788" cy="82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要件定義</a:t>
            </a:r>
          </a:p>
        </p:txBody>
      </p:sp>
      <p:sp>
        <p:nvSpPr>
          <p:cNvPr id="5" name="矢印: 右 4">
            <a:extLst>
              <a:ext uri="{FF2B5EF4-FFF2-40B4-BE49-F238E27FC236}">
                <a16:creationId xmlns:a16="http://schemas.microsoft.com/office/drawing/2014/main" id="{666D7658-1A39-4BAA-9EB7-EE579B05F5D7}"/>
              </a:ext>
            </a:extLst>
          </p:cNvPr>
          <p:cNvSpPr/>
          <p:nvPr/>
        </p:nvSpPr>
        <p:spPr>
          <a:xfrm>
            <a:off x="1531410" y="2887130"/>
            <a:ext cx="2212182" cy="82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共通機能整理</a:t>
            </a:r>
          </a:p>
        </p:txBody>
      </p:sp>
      <p:sp>
        <p:nvSpPr>
          <p:cNvPr id="6" name="矢印: 右 5">
            <a:extLst>
              <a:ext uri="{FF2B5EF4-FFF2-40B4-BE49-F238E27FC236}">
                <a16:creationId xmlns:a16="http://schemas.microsoft.com/office/drawing/2014/main" id="{2C33D7A0-5204-47A0-8C46-E57BED2D5C3C}"/>
              </a:ext>
            </a:extLst>
          </p:cNvPr>
          <p:cNvSpPr/>
          <p:nvPr/>
        </p:nvSpPr>
        <p:spPr>
          <a:xfrm>
            <a:off x="683415" y="4588923"/>
            <a:ext cx="1966651" cy="82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結合試験</a:t>
            </a:r>
            <a:r>
              <a:rPr kumimoji="1" lang="en-US" altLang="ja-JP" dirty="0"/>
              <a:t>(IT1)</a:t>
            </a:r>
            <a:endParaRPr kumimoji="1" lang="ja-JP" altLang="en-US" dirty="0"/>
          </a:p>
        </p:txBody>
      </p:sp>
      <p:sp>
        <p:nvSpPr>
          <p:cNvPr id="7" name="矢印: 右 6">
            <a:extLst>
              <a:ext uri="{FF2B5EF4-FFF2-40B4-BE49-F238E27FC236}">
                <a16:creationId xmlns:a16="http://schemas.microsoft.com/office/drawing/2014/main" id="{64F9590D-E30B-4F89-AB0B-E6F56125C6FB}"/>
              </a:ext>
            </a:extLst>
          </p:cNvPr>
          <p:cNvSpPr/>
          <p:nvPr/>
        </p:nvSpPr>
        <p:spPr>
          <a:xfrm>
            <a:off x="3743592" y="1909235"/>
            <a:ext cx="2447922" cy="82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DB</a:t>
            </a:r>
            <a:r>
              <a:rPr kumimoji="1" lang="ja-JP" altLang="en-US" dirty="0"/>
              <a:t>設計</a:t>
            </a:r>
          </a:p>
        </p:txBody>
      </p:sp>
      <p:sp>
        <p:nvSpPr>
          <p:cNvPr id="8" name="矢印: 右 7">
            <a:extLst>
              <a:ext uri="{FF2B5EF4-FFF2-40B4-BE49-F238E27FC236}">
                <a16:creationId xmlns:a16="http://schemas.microsoft.com/office/drawing/2014/main" id="{ACE93E16-8638-47FB-A3A9-9D11F1B72791}"/>
              </a:ext>
            </a:extLst>
          </p:cNvPr>
          <p:cNvSpPr/>
          <p:nvPr/>
        </p:nvSpPr>
        <p:spPr>
          <a:xfrm>
            <a:off x="2159000" y="1930399"/>
            <a:ext cx="1584592" cy="82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画面設計</a:t>
            </a:r>
          </a:p>
        </p:txBody>
      </p:sp>
      <p:sp>
        <p:nvSpPr>
          <p:cNvPr id="9" name="矢印: 右 8">
            <a:extLst>
              <a:ext uri="{FF2B5EF4-FFF2-40B4-BE49-F238E27FC236}">
                <a16:creationId xmlns:a16="http://schemas.microsoft.com/office/drawing/2014/main" id="{E1FEC931-823A-4718-B986-18F5C83F1681}"/>
              </a:ext>
            </a:extLst>
          </p:cNvPr>
          <p:cNvSpPr/>
          <p:nvPr/>
        </p:nvSpPr>
        <p:spPr>
          <a:xfrm>
            <a:off x="3743592" y="2887130"/>
            <a:ext cx="3922710" cy="82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詳細設計</a:t>
            </a:r>
          </a:p>
        </p:txBody>
      </p:sp>
      <p:sp>
        <p:nvSpPr>
          <p:cNvPr id="10" name="矢印: 右 9">
            <a:extLst>
              <a:ext uri="{FF2B5EF4-FFF2-40B4-BE49-F238E27FC236}">
                <a16:creationId xmlns:a16="http://schemas.microsoft.com/office/drawing/2014/main" id="{B5FB7BF8-719F-459D-9557-C447683C35DE}"/>
              </a:ext>
            </a:extLst>
          </p:cNvPr>
          <p:cNvSpPr/>
          <p:nvPr/>
        </p:nvSpPr>
        <p:spPr>
          <a:xfrm>
            <a:off x="7666301" y="1930396"/>
            <a:ext cx="3922709" cy="1786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製造・単体試験</a:t>
            </a:r>
            <a:endParaRPr kumimoji="1" lang="en-US" altLang="ja-JP" dirty="0"/>
          </a:p>
        </p:txBody>
      </p:sp>
      <p:sp>
        <p:nvSpPr>
          <p:cNvPr id="11" name="矢印: 右 10">
            <a:extLst>
              <a:ext uri="{FF2B5EF4-FFF2-40B4-BE49-F238E27FC236}">
                <a16:creationId xmlns:a16="http://schemas.microsoft.com/office/drawing/2014/main" id="{3F8CBBA5-A2C7-4C25-84F5-879087DCD54C}"/>
              </a:ext>
            </a:extLst>
          </p:cNvPr>
          <p:cNvSpPr/>
          <p:nvPr/>
        </p:nvSpPr>
        <p:spPr>
          <a:xfrm>
            <a:off x="6191514" y="1930396"/>
            <a:ext cx="1474788" cy="82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詳細設計</a:t>
            </a:r>
          </a:p>
        </p:txBody>
      </p:sp>
      <p:cxnSp>
        <p:nvCxnSpPr>
          <p:cNvPr id="13" name="直線コネクタ 12">
            <a:extLst>
              <a:ext uri="{FF2B5EF4-FFF2-40B4-BE49-F238E27FC236}">
                <a16:creationId xmlns:a16="http://schemas.microsoft.com/office/drawing/2014/main" id="{79AF2848-A40C-4599-AFFF-C6CF4604FB34}"/>
              </a:ext>
            </a:extLst>
          </p:cNvPr>
          <p:cNvCxnSpPr>
            <a:cxnSpLocks/>
          </p:cNvCxnSpPr>
          <p:nvPr/>
        </p:nvCxnSpPr>
        <p:spPr>
          <a:xfrm>
            <a:off x="683416" y="4165600"/>
            <a:ext cx="10905594" cy="0"/>
          </a:xfrm>
          <a:prstGeom prst="line">
            <a:avLst/>
          </a:prstGeom>
          <a:ln w="7620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sp>
        <p:nvSpPr>
          <p:cNvPr id="17" name="矢印: 右 16">
            <a:extLst>
              <a:ext uri="{FF2B5EF4-FFF2-40B4-BE49-F238E27FC236}">
                <a16:creationId xmlns:a16="http://schemas.microsoft.com/office/drawing/2014/main" id="{517D3504-1BB7-4B6D-B2B6-2CD4AD748048}"/>
              </a:ext>
            </a:extLst>
          </p:cNvPr>
          <p:cNvSpPr/>
          <p:nvPr/>
        </p:nvSpPr>
        <p:spPr>
          <a:xfrm>
            <a:off x="2650065" y="4588922"/>
            <a:ext cx="3615267" cy="82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結合試験</a:t>
            </a:r>
            <a:r>
              <a:rPr kumimoji="1" lang="en-US" altLang="ja-JP" dirty="0"/>
              <a:t>(IT3)</a:t>
            </a:r>
          </a:p>
        </p:txBody>
      </p:sp>
      <p:sp>
        <p:nvSpPr>
          <p:cNvPr id="18" name="矢印: 右 17">
            <a:extLst>
              <a:ext uri="{FF2B5EF4-FFF2-40B4-BE49-F238E27FC236}">
                <a16:creationId xmlns:a16="http://schemas.microsoft.com/office/drawing/2014/main" id="{49BBE728-9F89-42BE-82C0-5851D27ED5E3}"/>
              </a:ext>
            </a:extLst>
          </p:cNvPr>
          <p:cNvSpPr/>
          <p:nvPr/>
        </p:nvSpPr>
        <p:spPr>
          <a:xfrm>
            <a:off x="6265332" y="4588922"/>
            <a:ext cx="3615267" cy="829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総合試験</a:t>
            </a:r>
            <a:endParaRPr kumimoji="1" lang="en-US" altLang="ja-JP" dirty="0"/>
          </a:p>
        </p:txBody>
      </p:sp>
    </p:spTree>
    <p:extLst>
      <p:ext uri="{BB962C8B-B14F-4D97-AF65-F5344CB8AC3E}">
        <p14:creationId xmlns:p14="http://schemas.microsoft.com/office/powerpoint/2010/main" val="4107035753"/>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TM02900771[[fn=スライス]]</Template>
  <TotalTime>40</TotalTime>
  <Words>234</Words>
  <Application>Microsoft Office PowerPoint</Application>
  <PresentationFormat>ワイド画面</PresentationFormat>
  <Paragraphs>42</Paragraphs>
  <Slides>7</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Century Gothic</vt:lpstr>
      <vt:lpstr>Wingdings 3</vt:lpstr>
      <vt:lpstr>スライス</vt:lpstr>
      <vt:lpstr>プロジェクト概要</vt:lpstr>
      <vt:lpstr>目次</vt:lpstr>
      <vt:lpstr>背景</vt:lpstr>
      <vt:lpstr>要求</vt:lpstr>
      <vt:lpstr>方針</vt:lpstr>
      <vt:lpstr>体制</vt:lpstr>
      <vt:lpstr>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プロジェクト概要</dc:title>
  <dc:creator>Bluered_Kazu@outlook.jp</dc:creator>
  <cp:lastModifiedBy>Bluered_Kazu@outlook.jp</cp:lastModifiedBy>
  <cp:revision>10</cp:revision>
  <dcterms:created xsi:type="dcterms:W3CDTF">2021-01-30T15:50:19Z</dcterms:created>
  <dcterms:modified xsi:type="dcterms:W3CDTF">2021-01-30T16:30:24Z</dcterms:modified>
</cp:coreProperties>
</file>