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9"/>
    <p:restoredTop sz="75275"/>
  </p:normalViewPr>
  <p:slideViewPr>
    <p:cSldViewPr>
      <p:cViewPr varScale="1">
        <p:scale>
          <a:sx n="114" d="100"/>
          <a:sy n="114" d="100"/>
        </p:scale>
        <p:origin x="22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2336-C039-D845-B72F-9DCA5447EC2D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3E239-D686-F14E-96CB-CDDA033A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Stronger than edge coverage only because we specifically separated</a:t>
            </a:r>
            <a:r>
              <a:rPr lang="en-US" baseline="0" dirty="0" smtClean="0"/>
              <a:t> conditional statements, Boolean expressions, etc. into separate nodes. Each condition gets its own node, and has its own branches.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3E239-D686-F14E-96CB-CDDA033A97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onaco"/>
                <a:cs typeface="Monac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39" y="541338"/>
            <a:ext cx="807212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645921"/>
            <a:ext cx="8135619" cy="470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onaco"/>
                <a:cs typeface="Monac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7016" y="1925669"/>
            <a:ext cx="4396740" cy="180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6965" algn="l"/>
              </a:tabLst>
            </a:pPr>
            <a:r>
              <a:rPr sz="4000" spc="-5" dirty="0">
                <a:latin typeface="Geneva"/>
                <a:cs typeface="Geneva"/>
              </a:rPr>
              <a:t>Software	</a:t>
            </a:r>
            <a:r>
              <a:rPr sz="4000" spc="10" dirty="0" smtClean="0">
                <a:latin typeface="Geneva"/>
                <a:cs typeface="Geneva"/>
              </a:rPr>
              <a:t>Testing</a:t>
            </a:r>
            <a:endParaRPr sz="4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98989"/>
                </a:solidFill>
                <a:latin typeface="Geneva"/>
                <a:cs typeface="Geneva"/>
              </a:rPr>
              <a:t>Part </a:t>
            </a:r>
            <a:r>
              <a:rPr sz="2800" dirty="0">
                <a:solidFill>
                  <a:srgbClr val="898989"/>
                </a:solidFill>
                <a:latin typeface="Geneva"/>
                <a:cs typeface="Geneva"/>
              </a:rPr>
              <a:t>2</a:t>
            </a:r>
            <a:r>
              <a:rPr sz="2800" spc="-85" dirty="0">
                <a:solidFill>
                  <a:srgbClr val="898989"/>
                </a:solidFill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439" y="821373"/>
            <a:ext cx="14344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Topic</a:t>
            </a:r>
            <a:r>
              <a:rPr sz="2800" spc="-80" dirty="0"/>
              <a:t> </a:t>
            </a:r>
            <a:r>
              <a:rPr lang="en-US" sz="2800" spc="40" dirty="0"/>
              <a:t>8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04571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Program</a:t>
            </a:r>
            <a:r>
              <a:rPr spc="-75" dirty="0"/>
              <a:t> </a:t>
            </a:r>
            <a:r>
              <a:rPr spc="10" dirty="0" smtClean="0"/>
              <a:t>Flowcharts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093861" y="1600200"/>
            <a:ext cx="4956276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126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518"/>
            <a:ext cx="8030209" cy="361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86715" indent="-457200">
              <a:lnSpc>
                <a:spcPct val="792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If our test suite executes all statements, has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visited</a:t>
            </a:r>
            <a:r>
              <a:rPr sz="2000" spc="-1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every  node in the </a:t>
            </a:r>
            <a:r>
              <a:rPr sz="2000" spc="-10" dirty="0">
                <a:latin typeface="Geneva"/>
                <a:cs typeface="Geneva"/>
              </a:rPr>
              <a:t>flowchart</a:t>
            </a:r>
            <a:r>
              <a:rPr sz="2000" spc="-7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test suite achieves </a:t>
            </a:r>
            <a:r>
              <a:rPr sz="1750" spc="-30" dirty="0">
                <a:latin typeface="Geneva"/>
                <a:cs typeface="Geneva"/>
              </a:rPr>
              <a:t>full/100% node coverage </a:t>
            </a:r>
            <a:r>
              <a:rPr sz="1700" dirty="0">
                <a:latin typeface="Geneva"/>
                <a:cs typeface="Geneva"/>
              </a:rPr>
              <a:t>or </a:t>
            </a:r>
            <a:r>
              <a:rPr sz="1750" spc="-30" dirty="0">
                <a:latin typeface="Geneva"/>
                <a:cs typeface="Geneva"/>
              </a:rPr>
              <a:t>covered every</a:t>
            </a:r>
            <a:r>
              <a:rPr sz="1750" spc="80" dirty="0">
                <a:latin typeface="Geneva"/>
                <a:cs typeface="Geneva"/>
              </a:rPr>
              <a:t> </a:t>
            </a:r>
            <a:r>
              <a:rPr sz="1750" spc="-20" dirty="0" smtClean="0">
                <a:latin typeface="Geneva"/>
                <a:cs typeface="Geneva"/>
              </a:rPr>
              <a:t>node</a:t>
            </a:r>
            <a:endParaRPr sz="175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spc="-5" dirty="0">
                <a:latin typeface="Geneva"/>
                <a:cs typeface="Geneva"/>
              </a:rPr>
              <a:t>(equivalent </a:t>
            </a:r>
            <a:r>
              <a:rPr sz="1700" dirty="0">
                <a:latin typeface="Geneva"/>
                <a:cs typeface="Geneva"/>
              </a:rPr>
              <a:t>to </a:t>
            </a:r>
            <a:r>
              <a:rPr sz="1750" spc="-30" dirty="0">
                <a:latin typeface="Geneva"/>
                <a:cs typeface="Geneva"/>
              </a:rPr>
              <a:t>statement</a:t>
            </a:r>
            <a:r>
              <a:rPr sz="1750" spc="-25" dirty="0">
                <a:latin typeface="Geneva"/>
                <a:cs typeface="Geneva"/>
              </a:rPr>
              <a:t> </a:t>
            </a:r>
            <a:r>
              <a:rPr sz="1750" spc="-20" dirty="0">
                <a:latin typeface="Geneva"/>
                <a:cs typeface="Geneva"/>
              </a:rPr>
              <a:t>coverage</a:t>
            </a:r>
            <a:r>
              <a:rPr sz="1700" spc="-20" dirty="0" smtClean="0">
                <a:latin typeface="Geneva"/>
                <a:cs typeface="Geneva"/>
              </a:rPr>
              <a:t>)</a:t>
            </a:r>
            <a:endParaRPr sz="17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  <a:tabLst>
                <a:tab pos="469265" algn="l"/>
                <a:tab pos="302450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Note: Statement </a:t>
            </a:r>
            <a:r>
              <a:rPr sz="2000" dirty="0" smtClean="0">
                <a:latin typeface="Geneva"/>
                <a:cs typeface="Geneva"/>
              </a:rPr>
              <a:t>=</a:t>
            </a:r>
            <a:r>
              <a:rPr sz="2000" dirty="0">
                <a:latin typeface="Geneva"/>
                <a:cs typeface="Geneva"/>
              </a:rPr>
              <a:t>	Line Coverage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Any line containing code is measured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1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Considered covered if </a:t>
            </a:r>
            <a:r>
              <a:rPr sz="1750" spc="-30" dirty="0">
                <a:latin typeface="Geneva"/>
                <a:cs typeface="Geneva"/>
              </a:rPr>
              <a:t>any </a:t>
            </a:r>
            <a:r>
              <a:rPr sz="1700" dirty="0">
                <a:latin typeface="Geneva"/>
                <a:cs typeface="Geneva"/>
              </a:rPr>
              <a:t>code on the line is executed</a:t>
            </a:r>
            <a:r>
              <a:rPr sz="1700" spc="-7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  <a:tabLst>
                <a:tab pos="755015" algn="l"/>
                <a:tab pos="6341110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Not exactly the same thing as statement coverage	</a:t>
            </a: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Can have more than one statement per line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Most people mean </a:t>
            </a:r>
            <a:r>
              <a:rPr sz="1750" spc="-30" dirty="0">
                <a:latin typeface="Geneva"/>
                <a:cs typeface="Geneva"/>
              </a:rPr>
              <a:t>statement coverage </a:t>
            </a:r>
            <a:r>
              <a:rPr sz="1700" spc="-5" dirty="0">
                <a:latin typeface="Geneva"/>
                <a:cs typeface="Geneva"/>
              </a:rPr>
              <a:t>when they </a:t>
            </a:r>
            <a:r>
              <a:rPr sz="1700" dirty="0">
                <a:latin typeface="Geneva"/>
                <a:cs typeface="Geneva"/>
              </a:rPr>
              <a:t>say </a:t>
            </a:r>
            <a:r>
              <a:rPr sz="1750" spc="-25" dirty="0">
                <a:latin typeface="Geneva"/>
                <a:cs typeface="Geneva"/>
              </a:rPr>
              <a:t>line </a:t>
            </a:r>
            <a:r>
              <a:rPr sz="1750" spc="-30" dirty="0">
                <a:latin typeface="Geneva"/>
                <a:cs typeface="Geneva"/>
              </a:rPr>
              <a:t>coverage</a:t>
            </a:r>
            <a:r>
              <a:rPr sz="1750" spc="-5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126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1"/>
            <a:ext cx="8145780" cy="315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Geneva"/>
                <a:cs typeface="Geneva"/>
              </a:rPr>
              <a:t>100% node coverage </a:t>
            </a:r>
            <a:r>
              <a:rPr sz="2600" spc="-5" dirty="0">
                <a:latin typeface="Geneva"/>
                <a:cs typeface="Geneva"/>
              </a:rPr>
              <a:t>implies </a:t>
            </a:r>
            <a:r>
              <a:rPr sz="2600" dirty="0">
                <a:latin typeface="Geneva"/>
                <a:cs typeface="Geneva"/>
              </a:rPr>
              <a:t>100% line coverage</a:t>
            </a:r>
            <a:r>
              <a:rPr sz="2600" spc="-70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converse is not true: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6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100% line coverage does not imply 100% node coverage</a:t>
            </a:r>
            <a:r>
              <a:rPr sz="1900" spc="-300" dirty="0">
                <a:latin typeface="Geneva"/>
                <a:cs typeface="Geneva"/>
              </a:rPr>
              <a:t> </a:t>
            </a:r>
            <a:endParaRPr sz="19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377825">
              <a:lnSpc>
                <a:spcPts val="3100"/>
              </a:lnSpc>
            </a:pPr>
            <a:r>
              <a:rPr sz="2600" dirty="0">
                <a:latin typeface="Geneva"/>
                <a:cs typeface="Geneva"/>
              </a:rPr>
              <a:t>Node </a:t>
            </a:r>
            <a:r>
              <a:rPr sz="2600" spc="-5" dirty="0">
                <a:latin typeface="Geneva"/>
                <a:cs typeface="Geneva"/>
              </a:rPr>
              <a:t>(statement) </a:t>
            </a:r>
            <a:r>
              <a:rPr sz="2600" dirty="0">
                <a:latin typeface="Geneva"/>
                <a:cs typeface="Geneva"/>
              </a:rPr>
              <a:t>coverage is stronger than</a:t>
            </a:r>
            <a:r>
              <a:rPr sz="2600" spc="-45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line  coverage</a:t>
            </a:r>
            <a:r>
              <a:rPr sz="2600" spc="-100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endParaRPr sz="26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0778" y="4140377"/>
            <a:ext cx="2746020" cy="1851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2209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477"/>
            <a:ext cx="4340225" cy="242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799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Consider the</a:t>
            </a:r>
            <a:r>
              <a:rPr sz="2400" spc="-40" dirty="0">
                <a:latin typeface="Geneva"/>
                <a:cs typeface="Geneva"/>
              </a:rPr>
              <a:t> </a:t>
            </a:r>
            <a:r>
              <a:rPr sz="2400" spc="-15" dirty="0">
                <a:latin typeface="Geneva"/>
                <a:cs typeface="Geneva"/>
              </a:rPr>
              <a:t>first</a:t>
            </a:r>
            <a:r>
              <a:rPr sz="2400" spc="-2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example </a:t>
            </a:r>
            <a:r>
              <a:rPr sz="2400" dirty="0">
                <a:latin typeface="Geneva"/>
                <a:cs typeface="Geneva"/>
              </a:rPr>
              <a:t> </a:t>
            </a:r>
            <a:r>
              <a:rPr sz="2400" spc="-10" dirty="0">
                <a:latin typeface="Geneva"/>
                <a:cs typeface="Geneva"/>
              </a:rPr>
              <a:t>flowchart</a:t>
            </a:r>
            <a:r>
              <a:rPr sz="2400" spc="-7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spc="-5" dirty="0">
                <a:latin typeface="Geneva"/>
                <a:cs typeface="Geneva"/>
              </a:rPr>
              <a:t>Test case: </a:t>
            </a:r>
            <a:r>
              <a:rPr sz="2000" dirty="0">
                <a:latin typeface="Geneva"/>
                <a:cs typeface="Geneva"/>
              </a:rPr>
              <a:t>x = 2</a:t>
            </a:r>
            <a:r>
              <a:rPr sz="2000" spc="-35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All nodes visited</a:t>
            </a:r>
            <a:r>
              <a:rPr sz="2000" spc="20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100% statement coverage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749300" marR="355600" indent="-279400">
              <a:lnSpc>
                <a:spcPts val="1950"/>
              </a:lnSpc>
              <a:spcBef>
                <a:spcPts val="124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However, neither F </a:t>
            </a:r>
            <a:r>
              <a:rPr sz="2000" spc="-5" dirty="0">
                <a:latin typeface="Geneva"/>
                <a:cs typeface="Geneva"/>
              </a:rPr>
              <a:t>branch  has ever been </a:t>
            </a:r>
            <a:r>
              <a:rPr sz="2000" dirty="0">
                <a:latin typeface="Geneva"/>
                <a:cs typeface="Geneva"/>
              </a:rPr>
              <a:t>taken</a:t>
            </a:r>
            <a:r>
              <a:rPr sz="2000" spc="-6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8617" y="1600200"/>
            <a:ext cx="327776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627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dirty="0"/>
              <a:t>Edge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15439"/>
            <a:ext cx="8258809" cy="3331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If our test suite follows every edge in the </a:t>
            </a:r>
            <a:r>
              <a:rPr sz="2400" spc="-10" dirty="0">
                <a:latin typeface="Geneva"/>
                <a:cs typeface="Geneva"/>
              </a:rPr>
              <a:t>flowchart</a:t>
            </a:r>
            <a:r>
              <a:rPr sz="2400" spc="-8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We </a:t>
            </a:r>
            <a:r>
              <a:rPr sz="2000" spc="-5" dirty="0">
                <a:latin typeface="Geneva"/>
                <a:cs typeface="Geneva"/>
              </a:rPr>
              <a:t>say that </a:t>
            </a:r>
            <a:r>
              <a:rPr sz="2000" dirty="0">
                <a:latin typeface="Geneva"/>
                <a:cs typeface="Geneva"/>
              </a:rPr>
              <a:t>the test </a:t>
            </a:r>
            <a:r>
              <a:rPr sz="2000" spc="-5" dirty="0">
                <a:latin typeface="Geneva"/>
                <a:cs typeface="Geneva"/>
              </a:rPr>
              <a:t>suite </a:t>
            </a:r>
            <a:r>
              <a:rPr sz="2050" spc="-30" dirty="0">
                <a:latin typeface="Geneva"/>
                <a:cs typeface="Geneva"/>
              </a:rPr>
              <a:t>covers every edge</a:t>
            </a:r>
            <a:r>
              <a:rPr sz="2050" spc="-27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We can also say that it </a:t>
            </a:r>
            <a:r>
              <a:rPr sz="2050" spc="-30" dirty="0">
                <a:latin typeface="Geneva"/>
                <a:cs typeface="Geneva"/>
              </a:rPr>
              <a:t>covers every </a:t>
            </a:r>
            <a:r>
              <a:rPr sz="2050" spc="-25" dirty="0">
                <a:latin typeface="Geneva"/>
                <a:cs typeface="Geneva"/>
              </a:rPr>
              <a:t>decision (or </a:t>
            </a:r>
            <a:r>
              <a:rPr sz="2050" spc="-30" dirty="0">
                <a:latin typeface="Geneva"/>
                <a:cs typeface="Geneva"/>
              </a:rPr>
              <a:t>branch)</a:t>
            </a:r>
            <a:r>
              <a:rPr sz="2050" spc="-28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Branch coverage:</a:t>
            </a:r>
            <a:r>
              <a:rPr sz="2400" spc="-10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749300" marR="791845" indent="-279400">
              <a:lnSpc>
                <a:spcPts val="2150"/>
              </a:lnSpc>
              <a:spcBef>
                <a:spcPts val="129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Has every branch of each control structure (if, switch)  been </a:t>
            </a:r>
            <a:r>
              <a:rPr sz="2000" spc="-5" dirty="0">
                <a:latin typeface="Geneva"/>
                <a:cs typeface="Geneva"/>
              </a:rPr>
              <a:t>executed?</a:t>
            </a:r>
            <a:r>
              <a:rPr sz="2000" spc="-6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749300" marR="201930" indent="-279400">
              <a:lnSpc>
                <a:spcPts val="215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Equivalently, has every edge in the program </a:t>
            </a:r>
            <a:r>
              <a:rPr sz="2000" spc="-10" dirty="0">
                <a:latin typeface="Geneva"/>
                <a:cs typeface="Geneva"/>
              </a:rPr>
              <a:t>flowchart </a:t>
            </a:r>
            <a:r>
              <a:rPr sz="2000" dirty="0">
                <a:latin typeface="Geneva"/>
                <a:cs typeface="Geneva"/>
              </a:rPr>
              <a:t>been  executed?</a:t>
            </a:r>
            <a:r>
              <a:rPr sz="2000" spc="-10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627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dirty="0"/>
              <a:t>Edge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795895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More thorough than </a:t>
            </a:r>
            <a:r>
              <a:rPr sz="2800" spc="-5" dirty="0">
                <a:latin typeface="Geneva"/>
                <a:cs typeface="Geneva"/>
              </a:rPr>
              <a:t>statement</a:t>
            </a:r>
            <a:r>
              <a:rPr sz="2800" spc="-30" dirty="0">
                <a:latin typeface="Geneva"/>
                <a:cs typeface="Geneva"/>
              </a:rPr>
              <a:t> </a:t>
            </a:r>
            <a:r>
              <a:rPr sz="2800" spc="5" dirty="0" smtClean="0">
                <a:latin typeface="Geneva"/>
                <a:cs typeface="Geneva"/>
              </a:rPr>
              <a:t>coverage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Catches </a:t>
            </a:r>
            <a:r>
              <a:rPr sz="2400" spc="-5" dirty="0">
                <a:latin typeface="Geneva"/>
                <a:cs typeface="Geneva"/>
              </a:rPr>
              <a:t>more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problems</a:t>
            </a:r>
            <a:endParaRPr sz="24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Example:</a:t>
            </a:r>
            <a:r>
              <a:rPr sz="2800" spc="-7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749300" marR="63500" indent="-279400">
              <a:lnSpc>
                <a:spcPts val="2850"/>
              </a:lnSpc>
              <a:spcBef>
                <a:spcPts val="14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We had 100% </a:t>
            </a:r>
            <a:r>
              <a:rPr sz="2400" spc="-5" dirty="0">
                <a:latin typeface="Geneva"/>
                <a:cs typeface="Geneva"/>
              </a:rPr>
              <a:t>statement </a:t>
            </a:r>
            <a:r>
              <a:rPr sz="2400" dirty="0">
                <a:latin typeface="Geneva"/>
                <a:cs typeface="Geneva"/>
              </a:rPr>
              <a:t>coverage for the</a:t>
            </a:r>
            <a:r>
              <a:rPr sz="2400" spc="-135" dirty="0">
                <a:latin typeface="Geneva"/>
                <a:cs typeface="Geneva"/>
              </a:rPr>
              <a:t> </a:t>
            </a:r>
            <a:r>
              <a:rPr sz="2400" spc="-15" dirty="0">
                <a:latin typeface="Geneva"/>
                <a:cs typeface="Geneva"/>
              </a:rPr>
              <a:t>first  </a:t>
            </a:r>
            <a:r>
              <a:rPr sz="2400" spc="-10" dirty="0">
                <a:latin typeface="Geneva"/>
                <a:cs typeface="Geneva"/>
              </a:rPr>
              <a:t>flowchart, </a:t>
            </a:r>
            <a:r>
              <a:rPr sz="2400" dirty="0">
                <a:latin typeface="Geneva"/>
                <a:cs typeface="Geneva"/>
              </a:rPr>
              <a:t>but the bug was not detected</a:t>
            </a:r>
            <a:r>
              <a:rPr sz="2400" spc="-5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Would we have detected the bug if we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followed  every edge? Let’s write some tests and see.</a:t>
            </a:r>
            <a:r>
              <a:rPr sz="2400" spc="-10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627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dirty="0"/>
              <a:t>Edge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595120"/>
            <a:ext cx="7494270" cy="4256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646464"/>
                </a:solidFill>
                <a:latin typeface="Monaco"/>
                <a:cs typeface="Monaco"/>
              </a:rPr>
              <a:t>@Test</a:t>
            </a:r>
            <a:endParaRPr sz="2000" dirty="0">
              <a:latin typeface="Monaco"/>
              <a:cs typeface="Monaco"/>
            </a:endParaRPr>
          </a:p>
          <a:p>
            <a:pPr marL="12700">
              <a:lnSpc>
                <a:spcPts val="1875"/>
              </a:lnSpc>
              <a:tabLst>
                <a:tab pos="1079500" algn="l"/>
                <a:tab pos="1841500" algn="l"/>
              </a:tabLst>
            </a:pPr>
            <a:r>
              <a:rPr sz="2000" dirty="0">
                <a:solidFill>
                  <a:srgbClr val="7F0055"/>
                </a:solidFill>
                <a:latin typeface="Monaco"/>
                <a:cs typeface="Monaco"/>
              </a:rPr>
              <a:t>public	void	</a:t>
            </a:r>
            <a:r>
              <a:rPr sz="2000" spc="-5" dirty="0">
                <a:latin typeface="Monaco"/>
                <a:cs typeface="Monaco"/>
              </a:rPr>
              <a:t>testClassifyPositiveEven()</a:t>
            </a:r>
            <a:r>
              <a:rPr sz="2000" spc="20" dirty="0">
                <a:latin typeface="Monaco"/>
                <a:cs typeface="Monaco"/>
              </a:rPr>
              <a:t> </a:t>
            </a:r>
            <a:r>
              <a:rPr sz="2000" dirty="0">
                <a:latin typeface="Monaco"/>
                <a:cs typeface="Monaco"/>
              </a:rPr>
              <a:t>{</a:t>
            </a:r>
          </a:p>
          <a:p>
            <a:pPr marL="469900">
              <a:lnSpc>
                <a:spcPts val="1905"/>
              </a:lnSpc>
              <a:tabLst>
                <a:tab pos="2603500" algn="l"/>
                <a:tab pos="2908300" algn="l"/>
              </a:tabLst>
            </a:pPr>
            <a:r>
              <a:rPr sz="2000" spc="-5" dirty="0">
                <a:latin typeface="Monaco"/>
                <a:cs typeface="Monaco"/>
              </a:rPr>
              <a:t>String</a:t>
            </a:r>
            <a:r>
              <a:rPr sz="2000" dirty="0">
                <a:latin typeface="Monaco"/>
                <a:cs typeface="Monaco"/>
              </a:rPr>
              <a:t> </a:t>
            </a:r>
            <a:r>
              <a:rPr sz="2000" dirty="0">
                <a:solidFill>
                  <a:srgbClr val="6A3E3E"/>
                </a:solidFill>
                <a:latin typeface="Monaco"/>
                <a:cs typeface="Monaco"/>
              </a:rPr>
              <a:t>result	</a:t>
            </a:r>
            <a:r>
              <a:rPr sz="2000" dirty="0">
                <a:latin typeface="Monaco"/>
                <a:cs typeface="Monaco"/>
              </a:rPr>
              <a:t>=	</a:t>
            </a:r>
            <a:r>
              <a:rPr sz="2000" spc="-25" dirty="0">
                <a:latin typeface="Monaco"/>
                <a:cs typeface="Monaco"/>
              </a:rPr>
              <a:t>Ex1.</a:t>
            </a:r>
            <a:r>
              <a:rPr sz="2050" spc="-25" dirty="0">
                <a:latin typeface="Monaco"/>
                <a:cs typeface="Monaco"/>
              </a:rPr>
              <a:t>classify(2);</a:t>
            </a:r>
            <a:endParaRPr sz="2050" dirty="0">
              <a:latin typeface="Monaco"/>
              <a:cs typeface="Monaco"/>
            </a:endParaRPr>
          </a:p>
          <a:p>
            <a:pPr marL="469900">
              <a:lnSpc>
                <a:spcPts val="1900"/>
              </a:lnSpc>
            </a:pPr>
            <a:r>
              <a:rPr sz="2050" spc="-30" dirty="0">
                <a:latin typeface="Monaco"/>
                <a:cs typeface="Monaco"/>
              </a:rPr>
              <a:t>assertThat(</a:t>
            </a:r>
            <a:r>
              <a:rPr sz="2050" spc="-30" dirty="0">
                <a:solidFill>
                  <a:srgbClr val="6A3E3E"/>
                </a:solidFill>
                <a:latin typeface="Monaco"/>
                <a:cs typeface="Monaco"/>
              </a:rPr>
              <a:t>result</a:t>
            </a:r>
            <a:r>
              <a:rPr sz="2050" spc="-30" dirty="0">
                <a:latin typeface="Monaco"/>
                <a:cs typeface="Monaco"/>
              </a:rPr>
              <a:t>,</a:t>
            </a:r>
            <a:endParaRPr sz="2050" dirty="0">
              <a:latin typeface="Monaco"/>
              <a:cs typeface="Monaco"/>
            </a:endParaRPr>
          </a:p>
          <a:p>
            <a:pPr marL="469900" marR="157480" indent="1828164">
              <a:lnSpc>
                <a:spcPts val="2000"/>
              </a:lnSpc>
              <a:spcBef>
                <a:spcPts val="170"/>
              </a:spcBef>
            </a:pPr>
            <a:r>
              <a:rPr sz="2050" spc="-30" dirty="0">
                <a:latin typeface="Monaco"/>
                <a:cs typeface="Monaco"/>
              </a:rPr>
              <a:t>containsString(</a:t>
            </a:r>
            <a:r>
              <a:rPr sz="2050" spc="-30" dirty="0">
                <a:solidFill>
                  <a:srgbClr val="2A00FF"/>
                </a:solidFill>
                <a:latin typeface="Monaco"/>
                <a:cs typeface="Monaco"/>
              </a:rPr>
              <a:t>"Positive:true"</a:t>
            </a:r>
            <a:r>
              <a:rPr sz="2050" spc="-30" dirty="0">
                <a:latin typeface="Monaco"/>
                <a:cs typeface="Monaco"/>
              </a:rPr>
              <a:t>));  assertThat(</a:t>
            </a:r>
            <a:r>
              <a:rPr sz="2050" spc="-30" dirty="0">
                <a:solidFill>
                  <a:srgbClr val="6A3E3E"/>
                </a:solidFill>
                <a:latin typeface="Monaco"/>
                <a:cs typeface="Monaco"/>
              </a:rPr>
              <a:t>result</a:t>
            </a:r>
            <a:r>
              <a:rPr sz="2050" spc="-30" dirty="0">
                <a:latin typeface="Monaco"/>
                <a:cs typeface="Monaco"/>
              </a:rPr>
              <a:t>,</a:t>
            </a:r>
            <a:endParaRPr sz="2050" dirty="0">
              <a:latin typeface="Monaco"/>
              <a:cs typeface="Monaco"/>
            </a:endParaRPr>
          </a:p>
          <a:p>
            <a:pPr marL="2298065">
              <a:lnSpc>
                <a:spcPts val="1655"/>
              </a:lnSpc>
            </a:pPr>
            <a:r>
              <a:rPr sz="2050" spc="-30" dirty="0">
                <a:latin typeface="Monaco"/>
                <a:cs typeface="Monaco"/>
              </a:rPr>
              <a:t>containsString(</a:t>
            </a:r>
            <a:r>
              <a:rPr sz="2050" spc="-30" dirty="0">
                <a:solidFill>
                  <a:srgbClr val="2A00FF"/>
                </a:solidFill>
                <a:latin typeface="Monaco"/>
                <a:cs typeface="Monaco"/>
              </a:rPr>
              <a:t>"Even:true"</a:t>
            </a:r>
            <a:r>
              <a:rPr sz="2050" spc="-30" dirty="0">
                <a:latin typeface="Monaco"/>
                <a:cs typeface="Monaco"/>
              </a:rPr>
              <a:t>));</a:t>
            </a:r>
            <a:endParaRPr sz="2050" dirty="0">
              <a:latin typeface="Monaco"/>
              <a:cs typeface="Monaco"/>
            </a:endParaRPr>
          </a:p>
          <a:p>
            <a:pPr marL="12700">
              <a:lnSpc>
                <a:spcPts val="2145"/>
              </a:lnSpc>
            </a:pPr>
            <a:r>
              <a:rPr sz="2000" dirty="0">
                <a:latin typeface="Monaco"/>
                <a:cs typeface="Monaco"/>
              </a:rPr>
              <a:t>}</a:t>
            </a:r>
          </a:p>
          <a:p>
            <a:pPr marL="12700">
              <a:lnSpc>
                <a:spcPts val="2150"/>
              </a:lnSpc>
              <a:spcBef>
                <a:spcPts val="1400"/>
              </a:spcBef>
            </a:pPr>
            <a:r>
              <a:rPr sz="2000" dirty="0">
                <a:solidFill>
                  <a:srgbClr val="646464"/>
                </a:solidFill>
                <a:latin typeface="Monaco"/>
                <a:cs typeface="Monaco"/>
              </a:rPr>
              <a:t>@Test</a:t>
            </a:r>
            <a:endParaRPr sz="2000" dirty="0">
              <a:latin typeface="Monaco"/>
              <a:cs typeface="Monaco"/>
            </a:endParaRPr>
          </a:p>
          <a:p>
            <a:pPr marL="469900" marR="1528445" indent="-457834">
              <a:lnSpc>
                <a:spcPts val="2000"/>
              </a:lnSpc>
              <a:spcBef>
                <a:spcPts val="150"/>
              </a:spcBef>
              <a:tabLst>
                <a:tab pos="1079500" algn="l"/>
                <a:tab pos="1841500" algn="l"/>
                <a:tab pos="2603500" algn="l"/>
                <a:tab pos="2908300" algn="l"/>
              </a:tabLst>
            </a:pPr>
            <a:r>
              <a:rPr sz="2000" dirty="0">
                <a:solidFill>
                  <a:srgbClr val="7F0055"/>
                </a:solidFill>
                <a:latin typeface="Monaco"/>
                <a:cs typeface="Monaco"/>
              </a:rPr>
              <a:t>public	void	</a:t>
            </a:r>
            <a:r>
              <a:rPr sz="2000" spc="-5" dirty="0">
                <a:latin typeface="Monaco"/>
                <a:cs typeface="Monaco"/>
              </a:rPr>
              <a:t>testClassifyNegativeOdd()</a:t>
            </a:r>
            <a:r>
              <a:rPr sz="2000" spc="20" dirty="0">
                <a:latin typeface="Monaco"/>
                <a:cs typeface="Monaco"/>
              </a:rPr>
              <a:t> </a:t>
            </a:r>
            <a:r>
              <a:rPr sz="2000" dirty="0">
                <a:latin typeface="Monaco"/>
                <a:cs typeface="Monaco"/>
              </a:rPr>
              <a:t>{  </a:t>
            </a:r>
            <a:r>
              <a:rPr sz="2000" spc="-5" dirty="0">
                <a:latin typeface="Monaco"/>
                <a:cs typeface="Monaco"/>
              </a:rPr>
              <a:t>String</a:t>
            </a:r>
            <a:r>
              <a:rPr sz="2000" dirty="0">
                <a:latin typeface="Monaco"/>
                <a:cs typeface="Monaco"/>
              </a:rPr>
              <a:t> </a:t>
            </a:r>
            <a:r>
              <a:rPr sz="2000" dirty="0">
                <a:solidFill>
                  <a:srgbClr val="6A3E3E"/>
                </a:solidFill>
                <a:latin typeface="Monaco"/>
                <a:cs typeface="Monaco"/>
              </a:rPr>
              <a:t>result	</a:t>
            </a:r>
            <a:r>
              <a:rPr sz="2000" dirty="0">
                <a:latin typeface="Monaco"/>
                <a:cs typeface="Monaco"/>
              </a:rPr>
              <a:t>=	</a:t>
            </a:r>
            <a:r>
              <a:rPr sz="2000" spc="-25" dirty="0">
                <a:latin typeface="Monaco"/>
                <a:cs typeface="Monaco"/>
              </a:rPr>
              <a:t>Ex1.</a:t>
            </a:r>
            <a:r>
              <a:rPr sz="2050" spc="-25" dirty="0">
                <a:latin typeface="Monaco"/>
                <a:cs typeface="Monaco"/>
              </a:rPr>
              <a:t>classify(-1);</a:t>
            </a:r>
            <a:endParaRPr sz="2050" dirty="0">
              <a:latin typeface="Monaco"/>
              <a:cs typeface="Monaco"/>
            </a:endParaRPr>
          </a:p>
          <a:p>
            <a:pPr marL="469900">
              <a:lnSpc>
                <a:spcPts val="1630"/>
              </a:lnSpc>
            </a:pPr>
            <a:r>
              <a:rPr sz="2050" spc="-30" dirty="0">
                <a:latin typeface="Monaco"/>
                <a:cs typeface="Monaco"/>
              </a:rPr>
              <a:t>assertThat(</a:t>
            </a:r>
            <a:r>
              <a:rPr sz="2050" spc="-30" dirty="0">
                <a:solidFill>
                  <a:srgbClr val="6A3E3E"/>
                </a:solidFill>
                <a:latin typeface="Monaco"/>
                <a:cs typeface="Monaco"/>
              </a:rPr>
              <a:t>result</a:t>
            </a:r>
            <a:r>
              <a:rPr sz="2050" spc="-30" dirty="0">
                <a:latin typeface="Monaco"/>
                <a:cs typeface="Monaco"/>
              </a:rPr>
              <a:t>,</a:t>
            </a:r>
            <a:endParaRPr sz="2050" dirty="0">
              <a:latin typeface="Monaco"/>
              <a:cs typeface="Monaco"/>
            </a:endParaRPr>
          </a:p>
          <a:p>
            <a:pPr marL="469900" marR="5080" indent="1828164">
              <a:lnSpc>
                <a:spcPct val="77200"/>
              </a:lnSpc>
              <a:spcBef>
                <a:spcPts val="280"/>
              </a:spcBef>
            </a:pPr>
            <a:r>
              <a:rPr sz="2050" spc="-30" dirty="0">
                <a:latin typeface="Monaco"/>
                <a:cs typeface="Monaco"/>
              </a:rPr>
              <a:t>containsString(</a:t>
            </a:r>
            <a:r>
              <a:rPr sz="2050" spc="-30" dirty="0">
                <a:solidFill>
                  <a:srgbClr val="2A00FF"/>
                </a:solidFill>
                <a:latin typeface="Monaco"/>
                <a:cs typeface="Monaco"/>
              </a:rPr>
              <a:t>"Positive:false"</a:t>
            </a:r>
            <a:r>
              <a:rPr sz="2050" spc="-30" dirty="0">
                <a:latin typeface="Monaco"/>
                <a:cs typeface="Monaco"/>
              </a:rPr>
              <a:t>));  assertThat(</a:t>
            </a:r>
            <a:r>
              <a:rPr sz="2050" spc="-30" dirty="0">
                <a:solidFill>
                  <a:srgbClr val="6A3E3E"/>
                </a:solidFill>
                <a:latin typeface="Monaco"/>
                <a:cs typeface="Monaco"/>
              </a:rPr>
              <a:t>result</a:t>
            </a:r>
            <a:r>
              <a:rPr sz="2050" spc="-30" dirty="0">
                <a:latin typeface="Monaco"/>
                <a:cs typeface="Monaco"/>
              </a:rPr>
              <a:t>,</a:t>
            </a:r>
            <a:endParaRPr sz="2050" dirty="0">
              <a:latin typeface="Monaco"/>
              <a:cs typeface="Monaco"/>
            </a:endParaRPr>
          </a:p>
          <a:p>
            <a:pPr marL="2298065">
              <a:lnSpc>
                <a:spcPts val="1745"/>
              </a:lnSpc>
            </a:pPr>
            <a:r>
              <a:rPr sz="2050" spc="-30" dirty="0">
                <a:latin typeface="Monaco"/>
                <a:cs typeface="Monaco"/>
              </a:rPr>
              <a:t>containsString(</a:t>
            </a:r>
            <a:r>
              <a:rPr sz="2050" spc="-30" dirty="0">
                <a:solidFill>
                  <a:srgbClr val="2A00FF"/>
                </a:solidFill>
                <a:latin typeface="Monaco"/>
                <a:cs typeface="Monaco"/>
              </a:rPr>
              <a:t>"Even:false"</a:t>
            </a:r>
            <a:r>
              <a:rPr sz="2050" spc="-30" dirty="0">
                <a:latin typeface="Monaco"/>
                <a:cs typeface="Monaco"/>
              </a:rPr>
              <a:t>));</a:t>
            </a:r>
            <a:endParaRPr sz="2050" dirty="0">
              <a:latin typeface="Monaco"/>
              <a:cs typeface="Monaco"/>
            </a:endParaRPr>
          </a:p>
          <a:p>
            <a:pPr marL="12700">
              <a:lnSpc>
                <a:spcPts val="2145"/>
              </a:lnSpc>
            </a:pPr>
            <a:r>
              <a:rPr sz="2000" spc="30" dirty="0" smtClean="0">
                <a:latin typeface="Monaco"/>
                <a:cs typeface="Monaco"/>
              </a:rPr>
              <a:t>}</a:t>
            </a:r>
            <a:endParaRPr sz="2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6270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dirty="0"/>
              <a:t>Edge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99611" y="1600200"/>
            <a:ext cx="3153777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6940" y="1658772"/>
            <a:ext cx="4044950" cy="303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10870" indent="-457200">
              <a:lnSpc>
                <a:spcPct val="795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We’ll test</a:t>
            </a:r>
            <a:r>
              <a:rPr sz="2200" spc="-65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with</a:t>
            </a:r>
            <a:r>
              <a:rPr sz="2200" spc="-3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the  following test cases:</a:t>
            </a:r>
            <a:r>
              <a:rPr sz="2200" spc="-10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900" dirty="0">
                <a:solidFill>
                  <a:srgbClr val="FF2600"/>
                </a:solidFill>
                <a:latin typeface="Helvetica"/>
                <a:cs typeface="Helvetica"/>
              </a:rPr>
              <a:t>   </a:t>
            </a:r>
            <a:r>
              <a:rPr sz="1900" dirty="0">
                <a:solidFill>
                  <a:srgbClr val="FF2600"/>
                </a:solidFill>
                <a:latin typeface="Geneva"/>
                <a:cs typeface="Geneva"/>
              </a:rPr>
              <a:t>x =</a:t>
            </a:r>
            <a:r>
              <a:rPr sz="1900" spc="-235" dirty="0">
                <a:solidFill>
                  <a:srgbClr val="FF2600"/>
                </a:solidFill>
                <a:latin typeface="Geneva"/>
                <a:cs typeface="Geneva"/>
              </a:rPr>
              <a:t> </a:t>
            </a:r>
            <a:r>
              <a:rPr sz="1900" spc="25" dirty="0" smtClean="0">
                <a:solidFill>
                  <a:srgbClr val="FF2600"/>
                </a:solidFill>
                <a:latin typeface="Geneva"/>
                <a:cs typeface="Geneva"/>
              </a:rPr>
              <a:t>2</a:t>
            </a:r>
            <a:endParaRPr sz="19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solidFill>
                  <a:srgbClr val="558ED5"/>
                </a:solidFill>
                <a:latin typeface="Arial"/>
                <a:cs typeface="Arial"/>
              </a:rPr>
              <a:t>–</a:t>
            </a:r>
            <a:r>
              <a:rPr sz="1900" dirty="0">
                <a:solidFill>
                  <a:srgbClr val="66A1DD"/>
                </a:solidFill>
                <a:latin typeface="Helvetica"/>
                <a:cs typeface="Helvetica"/>
              </a:rPr>
              <a:t>   </a:t>
            </a:r>
            <a:r>
              <a:rPr sz="1900" dirty="0">
                <a:solidFill>
                  <a:srgbClr val="66A1DD"/>
                </a:solidFill>
                <a:latin typeface="Geneva"/>
                <a:cs typeface="Geneva"/>
              </a:rPr>
              <a:t>x =</a:t>
            </a:r>
            <a:r>
              <a:rPr sz="1900" spc="-229" dirty="0">
                <a:solidFill>
                  <a:srgbClr val="66A1DD"/>
                </a:solidFill>
                <a:latin typeface="Geneva"/>
                <a:cs typeface="Geneva"/>
              </a:rPr>
              <a:t> </a:t>
            </a:r>
            <a:r>
              <a:rPr sz="1900" spc="15" dirty="0">
                <a:solidFill>
                  <a:srgbClr val="66A1DD"/>
                </a:solidFill>
                <a:latin typeface="Geneva"/>
                <a:cs typeface="Geneva"/>
              </a:rPr>
              <a:t>-</a:t>
            </a:r>
            <a:r>
              <a:rPr sz="1900" spc="15" dirty="0" smtClean="0">
                <a:solidFill>
                  <a:srgbClr val="66A1DD"/>
                </a:solidFill>
                <a:latin typeface="Geneva"/>
                <a:cs typeface="Geneva"/>
              </a:rPr>
              <a:t>1</a:t>
            </a:r>
            <a:endParaRPr sz="1900" dirty="0">
              <a:latin typeface="Geneva"/>
              <a:cs typeface="Geneva"/>
            </a:endParaRPr>
          </a:p>
          <a:p>
            <a:pPr marL="749300" marR="185420" indent="-279400">
              <a:lnSpc>
                <a:spcPct val="80000"/>
              </a:lnSpc>
              <a:spcBef>
                <a:spcPts val="1275"/>
              </a:spcBef>
            </a:pPr>
            <a:r>
              <a:rPr sz="1900" dirty="0">
                <a:solidFill>
                  <a:srgbClr val="604A7B"/>
                </a:solidFill>
                <a:latin typeface="Arial"/>
                <a:cs typeface="Arial"/>
              </a:rPr>
              <a:t>–</a:t>
            </a:r>
            <a:r>
              <a:rPr sz="1900" dirty="0">
                <a:solidFill>
                  <a:srgbClr val="745F8E"/>
                </a:solidFill>
                <a:latin typeface="Helvetica"/>
                <a:cs typeface="Helvetica"/>
              </a:rPr>
              <a:t>  </a:t>
            </a:r>
            <a:r>
              <a:rPr sz="1900" dirty="0">
                <a:solidFill>
                  <a:srgbClr val="604A7B"/>
                </a:solidFill>
                <a:latin typeface="Geneva"/>
                <a:cs typeface="Geneva"/>
              </a:rPr>
              <a:t>A </a:t>
            </a:r>
            <a:r>
              <a:rPr sz="1900" dirty="0">
                <a:solidFill>
                  <a:srgbClr val="745F8E"/>
                </a:solidFill>
                <a:latin typeface="Geneva"/>
                <a:cs typeface="Geneva"/>
              </a:rPr>
              <a:t>purple </a:t>
            </a:r>
            <a:r>
              <a:rPr sz="1900" dirty="0">
                <a:solidFill>
                  <a:srgbClr val="604A7B"/>
                </a:solidFill>
                <a:latin typeface="Geneva"/>
                <a:cs typeface="Geneva"/>
              </a:rPr>
              <a:t>edge </a:t>
            </a:r>
            <a:r>
              <a:rPr sz="1900" spc="-5" dirty="0">
                <a:solidFill>
                  <a:srgbClr val="604A7B"/>
                </a:solidFill>
                <a:latin typeface="Geneva"/>
                <a:cs typeface="Geneva"/>
              </a:rPr>
              <a:t>indicates </a:t>
            </a:r>
            <a:r>
              <a:rPr sz="1900" dirty="0">
                <a:solidFill>
                  <a:srgbClr val="604A7B"/>
                </a:solidFill>
                <a:latin typeface="Geneva"/>
                <a:cs typeface="Geneva"/>
              </a:rPr>
              <a:t>an  edge followed by both  </a:t>
            </a:r>
            <a:r>
              <a:rPr sz="1900" spc="-5" dirty="0">
                <a:solidFill>
                  <a:srgbClr val="604A7B"/>
                </a:solidFill>
                <a:latin typeface="Geneva"/>
                <a:cs typeface="Geneva"/>
              </a:rPr>
              <a:t>test </a:t>
            </a:r>
            <a:r>
              <a:rPr sz="1900" dirty="0">
                <a:solidFill>
                  <a:srgbClr val="604A7B"/>
                </a:solidFill>
                <a:latin typeface="Geneva"/>
                <a:cs typeface="Geneva"/>
              </a:rPr>
              <a:t>cases</a:t>
            </a:r>
            <a:r>
              <a:rPr sz="1900" spc="-85" dirty="0">
                <a:solidFill>
                  <a:srgbClr val="604A7B"/>
                </a:solidFill>
                <a:latin typeface="Geneva"/>
                <a:cs typeface="Geneva"/>
              </a:rPr>
              <a:t> </a:t>
            </a:r>
            <a:endParaRPr sz="1900" dirty="0">
              <a:latin typeface="Geneva"/>
              <a:cs typeface="Geneva"/>
            </a:endParaRPr>
          </a:p>
          <a:p>
            <a:pPr marL="12700">
              <a:lnSpc>
                <a:spcPts val="2420"/>
              </a:lnSpc>
              <a:spcBef>
                <a:spcPts val="1855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spc="-5" dirty="0">
                <a:latin typeface="Geneva"/>
                <a:cs typeface="Geneva"/>
              </a:rPr>
              <a:t>This test suite will</a:t>
            </a:r>
            <a:r>
              <a:rPr sz="2200" spc="-7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give</a:t>
            </a:r>
          </a:p>
          <a:p>
            <a:pPr marL="469900">
              <a:lnSpc>
                <a:spcPts val="2420"/>
              </a:lnSpc>
            </a:pPr>
            <a:r>
              <a:rPr sz="2200" dirty="0">
                <a:latin typeface="Geneva"/>
                <a:cs typeface="Geneva"/>
              </a:rPr>
              <a:t>us 100% edge coverage.</a:t>
            </a:r>
            <a:r>
              <a:rPr sz="2200" spc="-10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6813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9040" algn="l"/>
              </a:tabLst>
            </a:pPr>
            <a:r>
              <a:rPr spc="-5" dirty="0"/>
              <a:t>Coverage	</a:t>
            </a:r>
            <a:r>
              <a:rPr spc="5" dirty="0" smtClean="0"/>
              <a:t>Terminology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4027"/>
            <a:ext cx="7920990" cy="245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7200">
              <a:lnSpc>
                <a:spcPct val="981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If a test suite executes 100%</a:t>
            </a:r>
            <a:r>
              <a:rPr sz="2800" spc="-9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of</a:t>
            </a:r>
            <a:r>
              <a:rPr sz="2800" spc="-15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all  </a:t>
            </a:r>
            <a:r>
              <a:rPr sz="2800" spc="-5" dirty="0">
                <a:latin typeface="Geneva"/>
                <a:cs typeface="Geneva"/>
              </a:rPr>
              <a:t>statements, </a:t>
            </a:r>
            <a:r>
              <a:rPr sz="2800" dirty="0">
                <a:latin typeface="Geneva"/>
                <a:cs typeface="Geneva"/>
              </a:rPr>
              <a:t>we say it achieves </a:t>
            </a:r>
            <a:r>
              <a:rPr sz="2850" spc="-40" dirty="0">
                <a:latin typeface="Geneva"/>
                <a:cs typeface="Geneva"/>
              </a:rPr>
              <a:t>100% </a:t>
            </a:r>
            <a:r>
              <a:rPr sz="2850" spc="-30" dirty="0">
                <a:latin typeface="Geneva"/>
                <a:cs typeface="Geneva"/>
              </a:rPr>
              <a:t>node  coverage </a:t>
            </a:r>
            <a:r>
              <a:rPr sz="2850" spc="-25" dirty="0">
                <a:latin typeface="Geneva"/>
                <a:cs typeface="Geneva"/>
              </a:rPr>
              <a:t>(or </a:t>
            </a:r>
            <a:r>
              <a:rPr sz="2850" spc="-30" dirty="0">
                <a:latin typeface="Geneva"/>
                <a:cs typeface="Geneva"/>
              </a:rPr>
              <a:t>statement coverage) </a:t>
            </a:r>
            <a:endParaRPr sz="2800" dirty="0">
              <a:latin typeface="Geneva"/>
              <a:cs typeface="Geneva"/>
            </a:endParaRPr>
          </a:p>
          <a:p>
            <a:pPr marL="469900" marR="97790" indent="-457200">
              <a:lnSpc>
                <a:spcPct val="100000"/>
              </a:lnSpc>
              <a:spcBef>
                <a:spcPts val="233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If a test suite </a:t>
            </a:r>
            <a:r>
              <a:rPr sz="2800" spc="-5" dirty="0">
                <a:latin typeface="Geneva"/>
                <a:cs typeface="Geneva"/>
              </a:rPr>
              <a:t>follows </a:t>
            </a:r>
            <a:r>
              <a:rPr sz="2800" dirty="0">
                <a:latin typeface="Geneva"/>
                <a:cs typeface="Geneva"/>
              </a:rPr>
              <a:t>90% of all</a:t>
            </a:r>
            <a:r>
              <a:rPr sz="2800" spc="-6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edges,</a:t>
            </a:r>
            <a:r>
              <a:rPr sz="2800" spc="-1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we  say it </a:t>
            </a:r>
            <a:r>
              <a:rPr sz="2800" spc="-5" dirty="0">
                <a:latin typeface="Geneva"/>
                <a:cs typeface="Geneva"/>
              </a:rPr>
              <a:t>achieves </a:t>
            </a:r>
            <a:r>
              <a:rPr sz="2850" spc="-40" dirty="0">
                <a:latin typeface="Geneva"/>
                <a:cs typeface="Geneva"/>
              </a:rPr>
              <a:t>90% </a:t>
            </a:r>
            <a:r>
              <a:rPr sz="2850" spc="-30" dirty="0">
                <a:latin typeface="Geneva"/>
                <a:cs typeface="Geneva"/>
              </a:rPr>
              <a:t>edge coverage</a:t>
            </a:r>
            <a:r>
              <a:rPr sz="2850" spc="-4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627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dirty="0"/>
              <a:t>Edge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7918450" cy="2875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Geneva"/>
                <a:cs typeface="Geneva"/>
              </a:rPr>
              <a:t>100% edge coverage implies 100% node coverage</a:t>
            </a:r>
            <a:r>
              <a:rPr sz="2200" spc="-10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If we followed every edge, we </a:t>
            </a:r>
            <a:r>
              <a:rPr sz="1950" spc="-35" dirty="0">
                <a:latin typeface="Geneva"/>
                <a:cs typeface="Geneva"/>
              </a:rPr>
              <a:t>must </a:t>
            </a:r>
            <a:r>
              <a:rPr sz="1900" dirty="0">
                <a:latin typeface="Geneva"/>
                <a:cs typeface="Geneva"/>
              </a:rPr>
              <a:t>have visited every node</a:t>
            </a:r>
            <a:r>
              <a:rPr sz="1900" spc="-200" dirty="0">
                <a:latin typeface="Geneva"/>
                <a:cs typeface="Geneva"/>
              </a:rPr>
              <a:t> </a:t>
            </a:r>
            <a:endParaRPr sz="19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The converse is not true:</a:t>
            </a:r>
            <a:r>
              <a:rPr sz="1900" spc="-229" dirty="0">
                <a:latin typeface="Geneva"/>
                <a:cs typeface="Geneva"/>
              </a:rPr>
              <a:t> </a:t>
            </a:r>
            <a:endParaRPr sz="19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80"/>
              </a:spcBef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dirty="0">
                <a:latin typeface="Helvetica"/>
                <a:cs typeface="Helvetica"/>
              </a:rPr>
              <a:t> 	</a:t>
            </a:r>
            <a:r>
              <a:rPr sz="1600" dirty="0">
                <a:latin typeface="Geneva"/>
                <a:cs typeface="Geneva"/>
              </a:rPr>
              <a:t>100% node coverage does not imply 100% edge coverage</a:t>
            </a:r>
            <a:r>
              <a:rPr sz="1600" spc="-110" dirty="0">
                <a:latin typeface="Geneva"/>
                <a:cs typeface="Geneva"/>
              </a:rPr>
              <a:t> </a:t>
            </a:r>
            <a:endParaRPr sz="16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Geneva"/>
                <a:cs typeface="Geneva"/>
              </a:rPr>
              <a:t>Edge coverage is stronger</a:t>
            </a:r>
            <a:r>
              <a:rPr sz="2200" spc="-10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200" dirty="0">
                <a:latin typeface="Geneva"/>
                <a:cs typeface="Geneva"/>
              </a:rPr>
              <a:t>than node</a:t>
            </a:r>
            <a:r>
              <a:rPr sz="2200" spc="-80" dirty="0">
                <a:latin typeface="Geneva"/>
                <a:cs typeface="Geneva"/>
              </a:rPr>
              <a:t> </a:t>
            </a:r>
            <a:r>
              <a:rPr sz="2200" spc="5" dirty="0" smtClean="0">
                <a:latin typeface="Geneva"/>
                <a:cs typeface="Geneva"/>
              </a:rPr>
              <a:t>coverage</a:t>
            </a:r>
            <a:endParaRPr sz="22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789" y="3254293"/>
            <a:ext cx="2583009" cy="284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126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35595" cy="287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aka Path</a:t>
            </a:r>
            <a:r>
              <a:rPr sz="2800" spc="-55" dirty="0">
                <a:latin typeface="Geneva"/>
                <a:cs typeface="Geneva"/>
              </a:rPr>
              <a:t> </a:t>
            </a:r>
            <a:r>
              <a:rPr sz="2800" spc="5" dirty="0" smtClean="0">
                <a:latin typeface="Geneva"/>
                <a:cs typeface="Geneva"/>
              </a:rPr>
              <a:t>Analysis</a:t>
            </a:r>
            <a:endParaRPr sz="28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a white-box or glass-box testing</a:t>
            </a:r>
            <a:r>
              <a:rPr sz="2800" spc="-70" dirty="0">
                <a:latin typeface="Geneva"/>
                <a:cs typeface="Geneva"/>
              </a:rPr>
              <a:t> </a:t>
            </a:r>
            <a:r>
              <a:rPr sz="2800" spc="5" dirty="0" smtClean="0">
                <a:latin typeface="Geneva"/>
                <a:cs typeface="Geneva"/>
              </a:rPr>
              <a:t>technique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we are looking at the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code</a:t>
            </a:r>
            <a:endParaRPr sz="2400" dirty="0">
              <a:latin typeface="Geneva"/>
              <a:cs typeface="Geneva"/>
            </a:endParaRPr>
          </a:p>
          <a:p>
            <a:pPr marL="469900" marR="760730" indent="-457200">
              <a:lnSpc>
                <a:spcPct val="101200"/>
              </a:lnSpc>
              <a:spcBef>
                <a:spcPts val="233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Is the program </a:t>
            </a:r>
            <a:r>
              <a:rPr sz="2800" spc="-5" dirty="0">
                <a:latin typeface="Geneva"/>
                <a:cs typeface="Geneva"/>
              </a:rPr>
              <a:t>(ie. test</a:t>
            </a:r>
            <a:r>
              <a:rPr sz="2800" spc="-80" dirty="0">
                <a:latin typeface="Geneva"/>
                <a:cs typeface="Geneva"/>
              </a:rPr>
              <a:t> </a:t>
            </a:r>
            <a:r>
              <a:rPr sz="2800" spc="-5" dirty="0">
                <a:latin typeface="Geneva"/>
                <a:cs typeface="Geneva"/>
              </a:rPr>
              <a:t>suite)</a:t>
            </a:r>
            <a:r>
              <a:rPr sz="2800" spc="-15" dirty="0">
                <a:latin typeface="Geneva"/>
                <a:cs typeface="Geneva"/>
              </a:rPr>
              <a:t> </a:t>
            </a:r>
            <a:r>
              <a:rPr sz="2800" spc="-5" dirty="0">
                <a:latin typeface="Geneva"/>
                <a:cs typeface="Geneva"/>
              </a:rPr>
              <a:t>“hitting”  </a:t>
            </a:r>
            <a:r>
              <a:rPr sz="2800" dirty="0">
                <a:latin typeface="Geneva"/>
                <a:cs typeface="Geneva"/>
              </a:rPr>
              <a:t>every path of</a:t>
            </a:r>
            <a:r>
              <a:rPr sz="2800" spc="-70" dirty="0">
                <a:latin typeface="Geneva"/>
                <a:cs typeface="Geneva"/>
              </a:rPr>
              <a:t> </a:t>
            </a:r>
            <a:r>
              <a:rPr sz="2800" spc="5" dirty="0" smtClean="0">
                <a:latin typeface="Geneva"/>
                <a:cs typeface="Geneva"/>
              </a:rPr>
              <a:t>execution</a:t>
            </a:r>
            <a:endParaRPr sz="28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256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Minimal Test</a:t>
            </a:r>
            <a:r>
              <a:rPr spc="-35" dirty="0"/>
              <a:t> </a:t>
            </a:r>
            <a:r>
              <a:rPr spc="15" dirty="0" smtClean="0"/>
              <a:t>Suites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12900"/>
            <a:ext cx="6763384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2765" algn="ctr">
              <a:lnSpc>
                <a:spcPct val="100000"/>
              </a:lnSpc>
              <a:tabLst>
                <a:tab pos="4565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More test cases </a:t>
            </a:r>
            <a:r>
              <a:rPr sz="2600" dirty="0" smtClean="0">
                <a:latin typeface="Geneva"/>
                <a:cs typeface="Geneva"/>
              </a:rPr>
              <a:t>= </a:t>
            </a:r>
            <a:r>
              <a:rPr sz="2600" dirty="0">
                <a:latin typeface="Geneva"/>
                <a:cs typeface="Geneva"/>
              </a:rPr>
              <a:t>higher</a:t>
            </a:r>
            <a:r>
              <a:rPr sz="2600" spc="-75" dirty="0">
                <a:latin typeface="Geneva"/>
                <a:cs typeface="Geneva"/>
              </a:rPr>
              <a:t> </a:t>
            </a:r>
            <a:r>
              <a:rPr sz="2600" spc="5" dirty="0" smtClean="0">
                <a:latin typeface="Geneva"/>
                <a:cs typeface="Geneva"/>
              </a:rPr>
              <a:t>coverage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7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Larger test suites take longer to run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Often want to </a:t>
            </a:r>
            <a:r>
              <a:rPr sz="2200" spc="-15" dirty="0">
                <a:latin typeface="Geneva"/>
                <a:cs typeface="Geneva"/>
              </a:rPr>
              <a:t>find </a:t>
            </a:r>
            <a:r>
              <a:rPr sz="2200" dirty="0">
                <a:latin typeface="Geneva"/>
                <a:cs typeface="Geneva"/>
              </a:rPr>
              <a:t>some </a:t>
            </a:r>
            <a:r>
              <a:rPr sz="2250" spc="-30" dirty="0">
                <a:latin typeface="Geneva"/>
                <a:cs typeface="Geneva"/>
              </a:rPr>
              <a:t>minimal </a:t>
            </a:r>
            <a:r>
              <a:rPr sz="2200" spc="-5" dirty="0">
                <a:latin typeface="Geneva"/>
                <a:cs typeface="Geneva"/>
              </a:rPr>
              <a:t>test suite</a:t>
            </a:r>
            <a:r>
              <a:rPr sz="2200" spc="8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5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Which still achieves 100%</a:t>
            </a:r>
            <a:r>
              <a:rPr sz="2200" spc="30" dirty="0">
                <a:latin typeface="Geneva"/>
                <a:cs typeface="Geneva"/>
              </a:rPr>
              <a:t> </a:t>
            </a:r>
            <a:r>
              <a:rPr sz="2200" spc="5" dirty="0" smtClean="0">
                <a:latin typeface="Geneva"/>
                <a:cs typeface="Geneva"/>
              </a:rPr>
              <a:t>coverage</a:t>
            </a:r>
            <a:endParaRPr sz="22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5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Important to </a:t>
            </a:r>
            <a:r>
              <a:rPr sz="2200" spc="-10" dirty="0">
                <a:latin typeface="Geneva"/>
                <a:cs typeface="Geneva"/>
              </a:rPr>
              <a:t>define </a:t>
            </a:r>
            <a:r>
              <a:rPr sz="2200" dirty="0">
                <a:latin typeface="Geneva"/>
                <a:cs typeface="Geneva"/>
              </a:rPr>
              <a:t>what minimal means</a:t>
            </a:r>
            <a:r>
              <a:rPr sz="2200" spc="1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Minimal test cases?</a:t>
            </a:r>
            <a:r>
              <a:rPr sz="2200" spc="1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Minimal number of inputs used?</a:t>
            </a:r>
            <a:r>
              <a:rPr sz="2200" spc="1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Minimal time to run?</a:t>
            </a:r>
            <a:r>
              <a:rPr sz="2200" spc="1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109459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2360" algn="l"/>
              </a:tabLst>
            </a:pPr>
            <a:r>
              <a:rPr spc="-5" dirty="0"/>
              <a:t>Minimal</a:t>
            </a:r>
            <a:r>
              <a:rPr spc="15" dirty="0"/>
              <a:t> </a:t>
            </a:r>
            <a:r>
              <a:rPr spc="-5" dirty="0"/>
              <a:t>Test</a:t>
            </a:r>
            <a:r>
              <a:rPr spc="15" dirty="0"/>
              <a:t> </a:t>
            </a:r>
            <a:r>
              <a:rPr dirty="0"/>
              <a:t>Suites	</a:t>
            </a: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00200"/>
            <a:ext cx="4758690" cy="472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Geneva"/>
                <a:cs typeface="Geneva"/>
              </a:rPr>
              <a:t>Suppose we want 100% edge</a:t>
            </a:r>
            <a:r>
              <a:rPr sz="1800" spc="-95" dirty="0">
                <a:latin typeface="Geneva"/>
                <a:cs typeface="Geneva"/>
              </a:rPr>
              <a:t> </a:t>
            </a:r>
            <a:r>
              <a:rPr sz="1800" spc="5" dirty="0" smtClean="0">
                <a:latin typeface="Geneva"/>
                <a:cs typeface="Geneva"/>
              </a:rPr>
              <a:t>coverage</a:t>
            </a:r>
            <a:endParaRPr sz="1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  <a:tabLst>
                <a:tab pos="818515" algn="l"/>
                <a:tab pos="192722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spc="-5" dirty="0">
                <a:latin typeface="Geneva"/>
                <a:cs typeface="Geneva"/>
              </a:rPr>
              <a:t>Test</a:t>
            </a:r>
            <a:r>
              <a:rPr sz="1500" dirty="0">
                <a:latin typeface="Geneva"/>
                <a:cs typeface="Geneva"/>
              </a:rPr>
              <a:t> </a:t>
            </a:r>
            <a:r>
              <a:rPr sz="1500" spc="-5" dirty="0">
                <a:latin typeface="Geneva"/>
                <a:cs typeface="Geneva"/>
              </a:rPr>
              <a:t>suite:	</a:t>
            </a:r>
            <a:r>
              <a:rPr sz="1500" dirty="0">
                <a:latin typeface="Geneva"/>
                <a:cs typeface="Geneva"/>
              </a:rPr>
              <a:t>x = </a:t>
            </a:r>
            <a:r>
              <a:rPr sz="1500" spc="-5" dirty="0">
                <a:latin typeface="Geneva"/>
                <a:cs typeface="Geneva"/>
              </a:rPr>
              <a:t>2, </a:t>
            </a:r>
            <a:r>
              <a:rPr sz="1500" dirty="0">
                <a:latin typeface="Geneva"/>
                <a:cs typeface="Geneva"/>
              </a:rPr>
              <a:t>x = </a:t>
            </a:r>
            <a:r>
              <a:rPr sz="1500" spc="-5" dirty="0">
                <a:latin typeface="Geneva"/>
                <a:cs typeface="Geneva"/>
              </a:rPr>
              <a:t>1, </a:t>
            </a:r>
            <a:r>
              <a:rPr sz="1500" dirty="0">
                <a:latin typeface="Geneva"/>
                <a:cs typeface="Geneva"/>
              </a:rPr>
              <a:t>x =</a:t>
            </a:r>
            <a:r>
              <a:rPr sz="1500" spc="-110" dirty="0">
                <a:latin typeface="Geneva"/>
                <a:cs typeface="Geneva"/>
              </a:rPr>
              <a:t> </a:t>
            </a:r>
            <a:r>
              <a:rPr sz="1500" spc="15" dirty="0">
                <a:latin typeface="Geneva"/>
                <a:cs typeface="Geneva"/>
              </a:rPr>
              <a:t>-</a:t>
            </a:r>
            <a:r>
              <a:rPr sz="1500" spc="15" dirty="0" smtClean="0">
                <a:latin typeface="Geneva"/>
                <a:cs typeface="Geneva"/>
              </a:rPr>
              <a:t>2</a:t>
            </a:r>
            <a:endParaRPr sz="1500" dirty="0">
              <a:latin typeface="Geneva"/>
              <a:cs typeface="Geneva"/>
            </a:endParaRPr>
          </a:p>
          <a:p>
            <a:pPr marL="927100">
              <a:lnSpc>
                <a:spcPts val="1405"/>
              </a:lnSpc>
              <a:spcBef>
                <a:spcPts val="940"/>
              </a:spcBef>
              <a:tabLst>
                <a:tab pos="1155065" algn="l"/>
              </a:tabLst>
            </a:pPr>
            <a:r>
              <a:rPr sz="1300" dirty="0">
                <a:latin typeface="Arial"/>
                <a:cs typeface="Arial"/>
              </a:rPr>
              <a:t>•</a:t>
            </a:r>
            <a:r>
              <a:rPr sz="1300" dirty="0">
                <a:latin typeface="Helvetica"/>
                <a:cs typeface="Helvetica"/>
              </a:rPr>
              <a:t> 	</a:t>
            </a:r>
            <a:r>
              <a:rPr sz="1300" dirty="0">
                <a:latin typeface="Geneva"/>
                <a:cs typeface="Geneva"/>
              </a:rPr>
              <a:t>Requires 3 test</a:t>
            </a:r>
            <a:r>
              <a:rPr sz="1300" spc="-100" dirty="0">
                <a:latin typeface="Geneva"/>
                <a:cs typeface="Geneva"/>
              </a:rPr>
              <a:t> </a:t>
            </a:r>
            <a:r>
              <a:rPr sz="1300" dirty="0">
                <a:latin typeface="Geneva"/>
                <a:cs typeface="Geneva"/>
              </a:rPr>
              <a:t>cases</a:t>
            </a:r>
          </a:p>
          <a:p>
            <a:pPr marL="1155700">
              <a:lnSpc>
                <a:spcPts val="1405"/>
              </a:lnSpc>
            </a:pPr>
            <a:endParaRPr sz="13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  <a:tabLst>
                <a:tab pos="755015" algn="l"/>
                <a:tab pos="192722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spc="-5" dirty="0">
                <a:latin typeface="Geneva"/>
                <a:cs typeface="Geneva"/>
              </a:rPr>
              <a:t>Test</a:t>
            </a:r>
            <a:r>
              <a:rPr sz="1500" dirty="0">
                <a:latin typeface="Geneva"/>
                <a:cs typeface="Geneva"/>
              </a:rPr>
              <a:t> </a:t>
            </a:r>
            <a:r>
              <a:rPr sz="1500" spc="-5" dirty="0">
                <a:latin typeface="Geneva"/>
                <a:cs typeface="Geneva"/>
              </a:rPr>
              <a:t>suite:	</a:t>
            </a:r>
            <a:r>
              <a:rPr sz="1500" dirty="0">
                <a:latin typeface="Geneva"/>
                <a:cs typeface="Geneva"/>
              </a:rPr>
              <a:t>x = </a:t>
            </a:r>
            <a:r>
              <a:rPr sz="1500" spc="-5" dirty="0">
                <a:latin typeface="Geneva"/>
                <a:cs typeface="Geneva"/>
              </a:rPr>
              <a:t>2, </a:t>
            </a:r>
            <a:r>
              <a:rPr sz="1500" dirty="0">
                <a:latin typeface="Geneva"/>
                <a:cs typeface="Geneva"/>
              </a:rPr>
              <a:t>x =</a:t>
            </a:r>
            <a:r>
              <a:rPr sz="1500" spc="-110" dirty="0">
                <a:latin typeface="Geneva"/>
                <a:cs typeface="Geneva"/>
              </a:rPr>
              <a:t> </a:t>
            </a:r>
            <a:r>
              <a:rPr sz="1500" spc="15" dirty="0">
                <a:latin typeface="Geneva"/>
                <a:cs typeface="Geneva"/>
              </a:rPr>
              <a:t>-</a:t>
            </a:r>
            <a:r>
              <a:rPr sz="1500" spc="15" dirty="0" smtClean="0">
                <a:latin typeface="Geneva"/>
                <a:cs typeface="Geneva"/>
              </a:rPr>
              <a:t>1</a:t>
            </a:r>
            <a:endParaRPr sz="1500" dirty="0">
              <a:latin typeface="Geneva"/>
              <a:cs typeface="Geneva"/>
            </a:endParaRPr>
          </a:p>
          <a:p>
            <a:pPr marR="510540" algn="ctr">
              <a:lnSpc>
                <a:spcPct val="100000"/>
              </a:lnSpc>
              <a:spcBef>
                <a:spcPts val="940"/>
              </a:spcBef>
              <a:tabLst>
                <a:tab pos="227965" algn="l"/>
              </a:tabLst>
            </a:pPr>
            <a:r>
              <a:rPr sz="1300" dirty="0">
                <a:latin typeface="Arial"/>
                <a:cs typeface="Arial"/>
              </a:rPr>
              <a:t>•</a:t>
            </a:r>
            <a:r>
              <a:rPr sz="1300" dirty="0">
                <a:latin typeface="Helvetica"/>
                <a:cs typeface="Helvetica"/>
              </a:rPr>
              <a:t> 	</a:t>
            </a:r>
            <a:r>
              <a:rPr sz="1300" dirty="0">
                <a:latin typeface="Geneva"/>
                <a:cs typeface="Geneva"/>
              </a:rPr>
              <a:t>Requires only 2 test</a:t>
            </a:r>
            <a:r>
              <a:rPr sz="1300" spc="-95" dirty="0">
                <a:latin typeface="Geneva"/>
                <a:cs typeface="Geneva"/>
              </a:rPr>
              <a:t> </a:t>
            </a:r>
            <a:r>
              <a:rPr sz="1300" spc="5" dirty="0" smtClean="0">
                <a:latin typeface="Geneva"/>
                <a:cs typeface="Geneva"/>
              </a:rPr>
              <a:t>cases</a:t>
            </a:r>
            <a:endParaRPr sz="13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900" marR="624840" indent="-457200">
              <a:lnSpc>
                <a:spcPct val="787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Geneva"/>
                <a:cs typeface="Geneva"/>
              </a:rPr>
              <a:t>Not possible to have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smaller</a:t>
            </a:r>
            <a:r>
              <a:rPr sz="1800" spc="-2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test  suite, with only 1 test</a:t>
            </a:r>
            <a:r>
              <a:rPr sz="1800" spc="-100" dirty="0">
                <a:latin typeface="Geneva"/>
                <a:cs typeface="Geneva"/>
              </a:rPr>
              <a:t> </a:t>
            </a:r>
            <a:r>
              <a:rPr sz="1800" spc="10" dirty="0" smtClean="0">
                <a:latin typeface="Geneva"/>
                <a:cs typeface="Geneva"/>
              </a:rPr>
              <a:t>case</a:t>
            </a:r>
            <a:endParaRPr sz="1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Must cover both decisions T and F</a:t>
            </a:r>
            <a:r>
              <a:rPr sz="1500" spc="-85" dirty="0">
                <a:latin typeface="Geneva"/>
                <a:cs typeface="Geneva"/>
              </a:rPr>
              <a:t> </a:t>
            </a:r>
            <a:r>
              <a:rPr sz="1500" spc="5" dirty="0" smtClean="0">
                <a:latin typeface="Geneva"/>
                <a:cs typeface="Geneva"/>
              </a:rPr>
              <a:t>edges</a:t>
            </a:r>
            <a:endParaRPr sz="15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18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Geneva"/>
                <a:cs typeface="Geneva"/>
              </a:rPr>
              <a:t>x = 2, x = -1 is a minimal test</a:t>
            </a:r>
            <a:r>
              <a:rPr sz="1800" spc="-95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suite</a:t>
            </a:r>
            <a:r>
              <a:rPr sz="1800" spc="-1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for  100% edge coverage</a:t>
            </a:r>
            <a:r>
              <a:rPr sz="1800" spc="-105" dirty="0">
                <a:latin typeface="Geneva"/>
                <a:cs typeface="Geneva"/>
              </a:rPr>
              <a:t> </a:t>
            </a:r>
            <a:endParaRPr sz="1800" dirty="0">
              <a:latin typeface="Geneva"/>
              <a:cs typeface="Geneva"/>
            </a:endParaRPr>
          </a:p>
          <a:p>
            <a:pPr marL="749300" marR="353060" indent="-279400">
              <a:lnSpc>
                <a:spcPts val="1450"/>
              </a:lnSpc>
              <a:spcBef>
                <a:spcPts val="1185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	</a:t>
            </a:r>
            <a:r>
              <a:rPr sz="1500" dirty="0">
                <a:latin typeface="Geneva"/>
                <a:cs typeface="Geneva"/>
              </a:rPr>
              <a:t>in the sense of needing the</a:t>
            </a:r>
            <a:r>
              <a:rPr sz="1500" spc="-9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fewest</a:t>
            </a:r>
            <a:r>
              <a:rPr sz="1500" spc="-15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test  cases</a:t>
            </a:r>
            <a:r>
              <a:rPr sz="1500" spc="-100" dirty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9221" y="1659908"/>
            <a:ext cx="3197576" cy="440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109459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2360" algn="l"/>
              </a:tabLst>
            </a:pPr>
            <a:r>
              <a:rPr spc="-5" dirty="0"/>
              <a:t>Minimal</a:t>
            </a:r>
            <a:r>
              <a:rPr spc="15" dirty="0"/>
              <a:t> </a:t>
            </a:r>
            <a:r>
              <a:rPr spc="-5" dirty="0"/>
              <a:t>Test</a:t>
            </a:r>
            <a:r>
              <a:rPr spc="15" dirty="0"/>
              <a:t> </a:t>
            </a:r>
            <a:r>
              <a:rPr dirty="0"/>
              <a:t>Suites	</a:t>
            </a: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290131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100% node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spc="5" dirty="0">
                <a:latin typeface="Geneva"/>
                <a:cs typeface="Geneva"/>
              </a:rPr>
              <a:t>coverage</a:t>
            </a:r>
            <a:r>
              <a:rPr sz="2000" spc="5" dirty="0" smtClean="0">
                <a:latin typeface="Geneva"/>
                <a:cs typeface="Geneva"/>
              </a:rPr>
              <a:t>:</a:t>
            </a:r>
            <a:endParaRPr sz="2000" dirty="0">
              <a:latin typeface="Geneva"/>
              <a:cs typeface="Geneva"/>
            </a:endParaRPr>
          </a:p>
          <a:p>
            <a:pPr marL="292100">
              <a:lnSpc>
                <a:spcPct val="100000"/>
              </a:lnSpc>
              <a:spcBef>
                <a:spcPts val="810"/>
              </a:spcBef>
              <a:tabLst>
                <a:tab pos="847725" algn="l"/>
              </a:tabLst>
            </a:pPr>
            <a:r>
              <a:rPr sz="1700" dirty="0">
                <a:latin typeface="Geneva"/>
                <a:cs typeface="Geneva"/>
              </a:rPr>
              <a:t>1)	{‘a’}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900" marR="40640" indent="-457200">
              <a:lnSpc>
                <a:spcPct val="792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2000" dirty="0">
                <a:latin typeface="Geneva"/>
                <a:cs typeface="Geneva"/>
              </a:rPr>
              <a:t>-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but F branch</a:t>
            </a:r>
            <a:r>
              <a:rPr sz="2000" spc="-8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of</a:t>
            </a:r>
            <a:r>
              <a:rPr sz="2000" spc="-2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the  inner condition is  not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spc="10" dirty="0" smtClean="0">
                <a:latin typeface="Geneva"/>
                <a:cs typeface="Geneva"/>
              </a:rPr>
              <a:t>taken</a:t>
            </a:r>
            <a:endParaRPr sz="2000" dirty="0">
              <a:latin typeface="Geneva"/>
              <a:cs typeface="Geneva"/>
            </a:endParaRPr>
          </a:p>
          <a:p>
            <a:pPr marL="97155">
              <a:lnSpc>
                <a:spcPct val="100000"/>
              </a:lnSpc>
              <a:spcBef>
                <a:spcPts val="1900"/>
              </a:spcBef>
            </a:pP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000" dirty="0">
                <a:latin typeface="Geneva"/>
                <a:cs typeface="Geneva"/>
              </a:rPr>
              <a:t>100% edge coverage: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292100">
              <a:lnSpc>
                <a:spcPct val="100000"/>
              </a:lnSpc>
              <a:spcBef>
                <a:spcPts val="810"/>
              </a:spcBef>
              <a:tabLst>
                <a:tab pos="805815" algn="l"/>
              </a:tabLst>
            </a:pPr>
            <a:r>
              <a:rPr sz="1700" dirty="0">
                <a:latin typeface="Geneva"/>
                <a:cs typeface="Geneva"/>
              </a:rPr>
              <a:t>1)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{‘a’}</a:t>
            </a:r>
            <a:r>
              <a:rPr sz="1700" spc="-85" dirty="0">
                <a:latin typeface="Geneva"/>
                <a:cs typeface="Geneva"/>
              </a:rPr>
              <a:t> </a:t>
            </a:r>
            <a:r>
              <a:rPr sz="1700" spc="5" dirty="0">
                <a:latin typeface="Geneva"/>
                <a:cs typeface="Geneva"/>
              </a:rPr>
              <a:t>{‘X</a:t>
            </a:r>
            <a:r>
              <a:rPr sz="1700" spc="5" dirty="0" smtClean="0">
                <a:latin typeface="Geneva"/>
                <a:cs typeface="Geneva"/>
              </a:rPr>
              <a:t>’}</a:t>
            </a:r>
            <a:endParaRPr sz="1700" dirty="0">
              <a:latin typeface="Geneva"/>
              <a:cs typeface="Geneva"/>
            </a:endParaRPr>
          </a:p>
          <a:p>
            <a:pPr marL="292100">
              <a:lnSpc>
                <a:spcPct val="100000"/>
              </a:lnSpc>
              <a:spcBef>
                <a:spcPts val="860"/>
              </a:spcBef>
              <a:tabLst>
                <a:tab pos="805815" algn="l"/>
              </a:tabLst>
            </a:pPr>
            <a:r>
              <a:rPr sz="1700" dirty="0">
                <a:latin typeface="Geneva"/>
                <a:cs typeface="Geneva"/>
              </a:rPr>
              <a:t>2)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{‘a’, </a:t>
            </a:r>
            <a:r>
              <a:rPr sz="1700" spc="-5" dirty="0">
                <a:latin typeface="Geneva"/>
                <a:cs typeface="Geneva"/>
              </a:rPr>
              <a:t>‘X’}</a:t>
            </a:r>
            <a:r>
              <a:rPr sz="1700" spc="-85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1483" y="1600200"/>
            <a:ext cx="457394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256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Minimal Test</a:t>
            </a:r>
            <a:r>
              <a:rPr spc="-35" dirty="0"/>
              <a:t> </a:t>
            </a:r>
            <a:r>
              <a:rPr spc="15" dirty="0" smtClean="0"/>
              <a:t>Suites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8156575" cy="242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731520" indent="-457200">
              <a:lnSpc>
                <a:spcPts val="33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Which of (1) and (2) is </a:t>
            </a:r>
            <a:r>
              <a:rPr sz="2850" spc="-30" dirty="0">
                <a:latin typeface="Geneva"/>
                <a:cs typeface="Geneva"/>
              </a:rPr>
              <a:t>minimal</a:t>
            </a:r>
            <a:r>
              <a:rPr sz="2850" spc="-90" dirty="0">
                <a:latin typeface="Geneva"/>
                <a:cs typeface="Geneva"/>
              </a:rPr>
              <a:t> </a:t>
            </a:r>
            <a:r>
              <a:rPr sz="2800" spc="-5" dirty="0">
                <a:latin typeface="Geneva"/>
                <a:cs typeface="Geneva"/>
              </a:rPr>
              <a:t>for</a:t>
            </a:r>
            <a:r>
              <a:rPr sz="2800" spc="-1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edge  coverage?</a:t>
            </a:r>
            <a:r>
              <a:rPr sz="2800" spc="-105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Depends on how we </a:t>
            </a:r>
            <a:r>
              <a:rPr sz="2400" spc="-15" dirty="0">
                <a:latin typeface="Geneva"/>
                <a:cs typeface="Geneva"/>
              </a:rPr>
              <a:t>define </a:t>
            </a:r>
            <a:r>
              <a:rPr sz="2400" spc="-5" dirty="0">
                <a:latin typeface="Geneva"/>
                <a:cs typeface="Geneva"/>
              </a:rPr>
              <a:t>minimality</a:t>
            </a:r>
            <a:r>
              <a:rPr sz="2400" spc="-11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(1) </a:t>
            </a:r>
            <a:r>
              <a:rPr sz="2400" spc="-5" dirty="0">
                <a:latin typeface="Geneva"/>
                <a:cs typeface="Geneva"/>
              </a:rPr>
              <a:t>has </a:t>
            </a:r>
            <a:r>
              <a:rPr sz="2400" dirty="0">
                <a:latin typeface="Geneva"/>
                <a:cs typeface="Geneva"/>
              </a:rPr>
              <a:t>2 tests, </a:t>
            </a:r>
            <a:r>
              <a:rPr sz="2400" spc="-5" dirty="0">
                <a:latin typeface="Geneva"/>
                <a:cs typeface="Geneva"/>
              </a:rPr>
              <a:t>but each has </a:t>
            </a:r>
            <a:r>
              <a:rPr sz="2400" dirty="0">
                <a:latin typeface="Geneva"/>
                <a:cs typeface="Geneva"/>
              </a:rPr>
              <a:t>just 1 </a:t>
            </a:r>
            <a:r>
              <a:rPr sz="2400" spc="-5" dirty="0">
                <a:latin typeface="Geneva"/>
                <a:cs typeface="Geneva"/>
              </a:rPr>
              <a:t>character</a:t>
            </a:r>
            <a:r>
              <a:rPr sz="2400" spc="-6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(2) </a:t>
            </a:r>
            <a:r>
              <a:rPr sz="2400" spc="-5" dirty="0">
                <a:latin typeface="Geneva"/>
                <a:cs typeface="Geneva"/>
              </a:rPr>
              <a:t>has </a:t>
            </a:r>
            <a:r>
              <a:rPr sz="2400" dirty="0">
                <a:latin typeface="Geneva"/>
                <a:cs typeface="Geneva"/>
              </a:rPr>
              <a:t>just 1 test, </a:t>
            </a:r>
            <a:r>
              <a:rPr sz="2400" spc="-5" dirty="0">
                <a:latin typeface="Geneva"/>
                <a:cs typeface="Geneva"/>
              </a:rPr>
              <a:t>but it has </a:t>
            </a:r>
            <a:r>
              <a:rPr sz="2400" dirty="0">
                <a:latin typeface="Geneva"/>
                <a:cs typeface="Geneva"/>
              </a:rPr>
              <a:t>2 </a:t>
            </a:r>
            <a:r>
              <a:rPr sz="2400" spc="-5" dirty="0">
                <a:latin typeface="Geneva"/>
                <a:cs typeface="Geneva"/>
              </a:rPr>
              <a:t>characters</a:t>
            </a:r>
            <a:r>
              <a:rPr sz="2400" spc="-6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256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Minimal Test</a:t>
            </a:r>
            <a:r>
              <a:rPr spc="-35" dirty="0"/>
              <a:t> </a:t>
            </a:r>
            <a:r>
              <a:rPr spc="15" dirty="0" smtClean="0"/>
              <a:t>Suites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09089"/>
            <a:ext cx="8157845" cy="4342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50" spc="-30" dirty="0">
                <a:latin typeface="Geneva"/>
                <a:cs typeface="Geneva"/>
              </a:rPr>
              <a:t>minimality </a:t>
            </a:r>
            <a:r>
              <a:rPr sz="2400" dirty="0">
                <a:latin typeface="Geneva"/>
                <a:cs typeface="Geneva"/>
              </a:rPr>
              <a:t>for a test suite should always be</a:t>
            </a:r>
            <a:r>
              <a:rPr sz="2400" spc="-40" dirty="0">
                <a:latin typeface="Geneva"/>
                <a:cs typeface="Geneva"/>
              </a:rPr>
              <a:t> </a:t>
            </a:r>
            <a:r>
              <a:rPr sz="2400" dirty="0" smtClean="0">
                <a:latin typeface="Geneva"/>
                <a:cs typeface="Geneva"/>
              </a:rPr>
              <a:t>defined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Here, it makes more sense to accept (2) as minimal</a:t>
            </a:r>
            <a:r>
              <a:rPr sz="2000" spc="-35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Fewer test cases = faster execution of the test suite</a:t>
            </a:r>
            <a:r>
              <a:rPr sz="2000" spc="-35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For this </a:t>
            </a:r>
            <a:r>
              <a:rPr sz="2400" spc="-5" dirty="0">
                <a:latin typeface="Geneva"/>
                <a:cs typeface="Geneva"/>
              </a:rPr>
              <a:t>problem, </a:t>
            </a:r>
            <a:r>
              <a:rPr sz="2400" dirty="0">
                <a:latin typeface="Geneva"/>
                <a:cs typeface="Geneva"/>
              </a:rPr>
              <a:t>we could say that:</a:t>
            </a:r>
            <a:r>
              <a:rPr sz="2400" spc="-6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spc="-5" dirty="0">
                <a:latin typeface="Geneva"/>
                <a:cs typeface="Geneva"/>
              </a:rPr>
              <a:t>Test suite </a:t>
            </a:r>
            <a:r>
              <a:rPr sz="2000" dirty="0">
                <a:latin typeface="Geneva"/>
                <a:cs typeface="Geneva"/>
              </a:rPr>
              <a:t>X is more minimal than test suite Y if either:</a:t>
            </a:r>
            <a:r>
              <a:rPr sz="2000" spc="-34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X </a:t>
            </a:r>
            <a:r>
              <a:rPr sz="2000" spc="-5" dirty="0">
                <a:latin typeface="Geneva"/>
                <a:cs typeface="Geneva"/>
              </a:rPr>
              <a:t>has fewer test </a:t>
            </a:r>
            <a:r>
              <a:rPr sz="2000" dirty="0">
                <a:latin typeface="Geneva"/>
                <a:cs typeface="Geneva"/>
              </a:rPr>
              <a:t>cases </a:t>
            </a:r>
            <a:r>
              <a:rPr sz="2000" spc="-5" dirty="0">
                <a:latin typeface="Geneva"/>
                <a:cs typeface="Geneva"/>
              </a:rPr>
              <a:t>than </a:t>
            </a:r>
            <a:r>
              <a:rPr sz="2000" dirty="0">
                <a:latin typeface="Geneva"/>
                <a:cs typeface="Geneva"/>
              </a:rPr>
              <a:t>Y; or</a:t>
            </a:r>
            <a:r>
              <a:rPr sz="2000" spc="21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1155700" marR="89535" indent="-228600">
              <a:lnSpc>
                <a:spcPts val="2150"/>
              </a:lnSpc>
              <a:spcBef>
                <a:spcPts val="127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X has the same number of test cases as Y, but the total  number of characters in X is less </a:t>
            </a:r>
            <a:r>
              <a:rPr sz="2000" spc="-5" dirty="0">
                <a:latin typeface="Geneva"/>
                <a:cs typeface="Geneva"/>
              </a:rPr>
              <a:t>than </a:t>
            </a:r>
            <a:r>
              <a:rPr sz="2000" dirty="0">
                <a:latin typeface="Geneva"/>
                <a:cs typeface="Geneva"/>
              </a:rPr>
              <a:t>in Y</a:t>
            </a:r>
            <a:r>
              <a:rPr sz="2000" spc="-9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1384300">
              <a:lnSpc>
                <a:spcPct val="100000"/>
              </a:lnSpc>
              <a:spcBef>
                <a:spcPts val="1045"/>
              </a:spcBef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 </a:t>
            </a:r>
            <a:r>
              <a:rPr sz="1700" dirty="0">
                <a:latin typeface="Geneva"/>
                <a:cs typeface="Geneva"/>
              </a:rPr>
              <a:t>Saves us from accepting {‘a’, ‘a’, ‘a’, ‘X’, ‘X’, ‘X’} as minimal</a:t>
            </a:r>
            <a:r>
              <a:rPr sz="1700" spc="4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714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</a:tabLst>
            </a:pP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7958455" cy="4367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Decision: everything in parentheses after the if,</a:t>
            </a:r>
            <a:r>
              <a:rPr sz="2000" spc="-75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while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  <a:tab pos="2379980" algn="l"/>
                <a:tab pos="484187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e.g.</a:t>
            </a:r>
            <a:r>
              <a:rPr sz="1700" dirty="0">
                <a:latin typeface="Geneva"/>
                <a:cs typeface="Geneva"/>
              </a:rPr>
              <a:t> </a:t>
            </a:r>
            <a:r>
              <a:rPr sz="1700" dirty="0">
                <a:latin typeface="Andale Mono"/>
                <a:cs typeface="Andale Mono"/>
              </a:rPr>
              <a:t>((str[i]	</a:t>
            </a:r>
            <a:r>
              <a:rPr sz="1700" spc="-5" dirty="0">
                <a:latin typeface="Andale Mono"/>
                <a:cs typeface="Andale Mono"/>
              </a:rPr>
              <a:t>&gt;= 'a')</a:t>
            </a:r>
            <a:r>
              <a:rPr sz="1700" spc="10" dirty="0">
                <a:latin typeface="Andale Mono"/>
                <a:cs typeface="Andale Mono"/>
              </a:rPr>
              <a:t> </a:t>
            </a:r>
            <a:r>
              <a:rPr sz="1700" spc="-5" dirty="0">
                <a:latin typeface="Andale Mono"/>
                <a:cs typeface="Andale Mono"/>
              </a:rPr>
              <a:t>&amp;&amp;</a:t>
            </a:r>
            <a:r>
              <a:rPr sz="1700" dirty="0">
                <a:latin typeface="Andale Mono"/>
                <a:cs typeface="Andale Mono"/>
              </a:rPr>
              <a:t> (str[i]	</a:t>
            </a:r>
            <a:r>
              <a:rPr sz="1700" spc="-5" dirty="0">
                <a:latin typeface="Andale Mono"/>
                <a:cs typeface="Andale Mono"/>
              </a:rPr>
              <a:t>&lt;=</a:t>
            </a:r>
            <a:r>
              <a:rPr sz="1700" spc="-95" dirty="0">
                <a:latin typeface="Andale Mono"/>
                <a:cs typeface="Andale Mono"/>
              </a:rPr>
              <a:t> </a:t>
            </a:r>
            <a:r>
              <a:rPr sz="1700" spc="-5" dirty="0">
                <a:latin typeface="Andale Mono"/>
                <a:cs typeface="Andale Mono"/>
              </a:rPr>
              <a:t>'z'))</a:t>
            </a:r>
            <a:endParaRPr sz="17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Condition: the individual terms of the decision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  <a:tabLst>
                <a:tab pos="755015" algn="l"/>
                <a:tab pos="2185035" algn="l"/>
                <a:tab pos="4387850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e.g</a:t>
            </a:r>
            <a:r>
              <a:rPr sz="1700" spc="-5" dirty="0">
                <a:latin typeface="Geneva"/>
                <a:cs typeface="Geneva"/>
              </a:rPr>
              <a:t> </a:t>
            </a:r>
            <a:r>
              <a:rPr sz="1700" dirty="0">
                <a:latin typeface="Andale Mono"/>
                <a:cs typeface="Andale Mono"/>
              </a:rPr>
              <a:t>(str[i]	</a:t>
            </a:r>
            <a:r>
              <a:rPr sz="1700" spc="-5" dirty="0">
                <a:latin typeface="Andale Mono"/>
                <a:cs typeface="Andale Mono"/>
              </a:rPr>
              <a:t>&gt;=</a:t>
            </a:r>
            <a:r>
              <a:rPr sz="1700" dirty="0">
                <a:latin typeface="Andale Mono"/>
                <a:cs typeface="Andale Mono"/>
              </a:rPr>
              <a:t> </a:t>
            </a:r>
            <a:r>
              <a:rPr sz="1700" spc="-5" dirty="0">
                <a:latin typeface="Andale Mono"/>
                <a:cs typeface="Andale Mono"/>
              </a:rPr>
              <a:t>'a'),</a:t>
            </a:r>
            <a:r>
              <a:rPr sz="1700" dirty="0">
                <a:latin typeface="Andale Mono"/>
                <a:cs typeface="Andale Mono"/>
              </a:rPr>
              <a:t> (str[i]	</a:t>
            </a:r>
            <a:r>
              <a:rPr sz="1700" spc="-5" dirty="0">
                <a:latin typeface="Andale Mono"/>
                <a:cs typeface="Andale Mono"/>
              </a:rPr>
              <a:t>&lt;=</a:t>
            </a:r>
            <a:r>
              <a:rPr sz="1700" spc="-95" dirty="0">
                <a:latin typeface="Andale Mono"/>
                <a:cs typeface="Andale Mono"/>
              </a:rPr>
              <a:t> </a:t>
            </a:r>
            <a:r>
              <a:rPr sz="1700" spc="-5" dirty="0">
                <a:latin typeface="Andale Mono"/>
                <a:cs typeface="Andale Mono"/>
              </a:rPr>
              <a:t>'z')</a:t>
            </a:r>
            <a:endParaRPr sz="1700" dirty="0">
              <a:latin typeface="Andale Mono"/>
              <a:cs typeface="Andale Mono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are the two conditions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So far, we've written each decision in a single diamond.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813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spc="-5" dirty="0">
                <a:latin typeface="Geneva"/>
                <a:cs typeface="Geneva"/>
              </a:rPr>
              <a:t>If we </a:t>
            </a:r>
            <a:r>
              <a:rPr sz="2000" dirty="0">
                <a:latin typeface="Geneva"/>
                <a:cs typeface="Geneva"/>
              </a:rPr>
              <a:t>divide </a:t>
            </a:r>
            <a:r>
              <a:rPr sz="2000" spc="-5" dirty="0">
                <a:latin typeface="Geneva"/>
                <a:cs typeface="Geneva"/>
              </a:rPr>
              <a:t>the </a:t>
            </a:r>
            <a:r>
              <a:rPr sz="2050" spc="-25" dirty="0">
                <a:latin typeface="Geneva"/>
                <a:cs typeface="Geneva"/>
              </a:rPr>
              <a:t>conditions </a:t>
            </a:r>
            <a:r>
              <a:rPr sz="2000" dirty="0">
                <a:latin typeface="Geneva"/>
                <a:cs typeface="Geneva"/>
              </a:rPr>
              <a:t>within each decision</a:t>
            </a:r>
            <a:r>
              <a:rPr sz="2000" spc="-6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into</a:t>
            </a:r>
            <a:r>
              <a:rPr sz="2000" spc="-1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separate  diamonds, we can get a better </a:t>
            </a:r>
            <a:r>
              <a:rPr sz="2000" spc="-10" dirty="0">
                <a:latin typeface="Geneva"/>
                <a:cs typeface="Geneva"/>
              </a:rPr>
              <a:t>reflection </a:t>
            </a:r>
            <a:r>
              <a:rPr sz="2000" dirty="0">
                <a:latin typeface="Geneva"/>
                <a:cs typeface="Geneva"/>
              </a:rPr>
              <a:t>of what the  program does.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57428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065" algn="l"/>
              </a:tabLst>
            </a:pPr>
            <a:r>
              <a:rPr sz="3600" spc="-5" dirty="0"/>
              <a:t>Flowcharts:	</a:t>
            </a:r>
            <a:r>
              <a:rPr sz="3600" dirty="0"/>
              <a:t>Splitting up</a:t>
            </a:r>
            <a:r>
              <a:rPr sz="3600" spc="-95" dirty="0"/>
              <a:t> </a:t>
            </a:r>
            <a:r>
              <a:rPr sz="3600" spc="10" dirty="0" smtClean="0"/>
              <a:t>Decisions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57198" y="1983286"/>
            <a:ext cx="4989687" cy="39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9070" y="1658772"/>
            <a:ext cx="2809875" cy="424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0">
              <a:lnSpc>
                <a:spcPct val="79500"/>
              </a:lnSpc>
            </a:pPr>
            <a:r>
              <a:rPr sz="2200" dirty="0">
                <a:latin typeface="Geneva"/>
                <a:cs typeface="Geneva"/>
              </a:rPr>
              <a:t>Recall: Java  shortcircuits logical  operators &amp;&amp; and</a:t>
            </a:r>
            <a:r>
              <a:rPr sz="2200" spc="-95" dirty="0">
                <a:latin typeface="Geneva"/>
                <a:cs typeface="Geneva"/>
              </a:rPr>
              <a:t> </a:t>
            </a:r>
            <a:r>
              <a:rPr sz="2200" spc="20" dirty="0" smtClean="0">
                <a:latin typeface="Geneva"/>
                <a:cs typeface="Geneva"/>
              </a:rPr>
              <a:t>||</a:t>
            </a:r>
            <a:endParaRPr sz="2200" dirty="0">
              <a:latin typeface="Geneva"/>
              <a:cs typeface="Geneva"/>
            </a:endParaRPr>
          </a:p>
          <a:p>
            <a:pPr marL="469900" marR="114300" indent="-457200">
              <a:lnSpc>
                <a:spcPct val="79500"/>
              </a:lnSpc>
              <a:spcBef>
                <a:spcPts val="240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Boolean  expression  evaluation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stops  as soon as </a:t>
            </a:r>
            <a:r>
              <a:rPr sz="2200" spc="-15" dirty="0">
                <a:latin typeface="Geneva"/>
                <a:cs typeface="Geneva"/>
              </a:rPr>
              <a:t>final  </a:t>
            </a:r>
            <a:r>
              <a:rPr sz="2200" spc="-5" dirty="0">
                <a:latin typeface="Geneva"/>
                <a:cs typeface="Geneva"/>
              </a:rPr>
              <a:t>result can </a:t>
            </a:r>
            <a:r>
              <a:rPr sz="2200" dirty="0">
                <a:latin typeface="Geneva"/>
                <a:cs typeface="Geneva"/>
              </a:rPr>
              <a:t>be  </a:t>
            </a:r>
            <a:r>
              <a:rPr sz="2200" spc="5" dirty="0" smtClean="0">
                <a:latin typeface="Geneva"/>
                <a:cs typeface="Geneva"/>
              </a:rPr>
              <a:t>determined</a:t>
            </a:r>
            <a:endParaRPr sz="22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81400"/>
              </a:lnSpc>
              <a:spcBef>
                <a:spcPts val="2345"/>
              </a:spcBef>
            </a:pPr>
            <a:r>
              <a:rPr sz="2200" dirty="0">
                <a:latin typeface="Geneva"/>
                <a:cs typeface="Geneva"/>
              </a:rPr>
              <a:t>We now have two  </a:t>
            </a:r>
            <a:r>
              <a:rPr sz="2200" spc="-5" dirty="0">
                <a:latin typeface="Geneva"/>
                <a:cs typeface="Geneva"/>
              </a:rPr>
              <a:t>new edges that we'll  </a:t>
            </a:r>
            <a:r>
              <a:rPr sz="2200" dirty="0">
                <a:latin typeface="Geneva"/>
                <a:cs typeface="Geneva"/>
              </a:rPr>
              <a:t>need to</a:t>
            </a:r>
            <a:r>
              <a:rPr sz="2200" spc="-95" dirty="0">
                <a:latin typeface="Geneva"/>
                <a:cs typeface="Geneva"/>
              </a:rPr>
              <a:t> </a:t>
            </a:r>
            <a:r>
              <a:rPr sz="2200" spc="10" dirty="0" smtClean="0">
                <a:latin typeface="Geneva"/>
                <a:cs typeface="Geneva"/>
              </a:rPr>
              <a:t>cover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714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</a:tabLst>
            </a:pP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1159"/>
            <a:ext cx="3733165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9580">
              <a:lnSpc>
                <a:spcPts val="3000"/>
              </a:lnSpc>
            </a:pPr>
            <a:r>
              <a:rPr sz="2800" dirty="0">
                <a:latin typeface="Geneva"/>
                <a:cs typeface="Geneva"/>
              </a:rPr>
              <a:t>We </a:t>
            </a:r>
            <a:r>
              <a:rPr sz="2800" spc="-5" dirty="0">
                <a:latin typeface="Geneva"/>
                <a:cs typeface="Geneva"/>
              </a:rPr>
              <a:t>split </a:t>
            </a:r>
            <a:r>
              <a:rPr sz="2800" dirty="0">
                <a:latin typeface="Geneva"/>
                <a:cs typeface="Geneva"/>
              </a:rPr>
              <a:t>up </a:t>
            </a:r>
            <a:r>
              <a:rPr sz="2800" spc="-5" dirty="0">
                <a:latin typeface="Geneva"/>
                <a:cs typeface="Geneva"/>
              </a:rPr>
              <a:t>all  diamonds </a:t>
            </a:r>
            <a:r>
              <a:rPr sz="2800" dirty="0">
                <a:latin typeface="Geneva"/>
                <a:cs typeface="Geneva"/>
              </a:rPr>
              <a:t>and</a:t>
            </a:r>
            <a:r>
              <a:rPr sz="2800" spc="-65" dirty="0">
                <a:latin typeface="Geneva"/>
                <a:cs typeface="Geneva"/>
              </a:rPr>
              <a:t> </a:t>
            </a:r>
            <a:r>
              <a:rPr sz="2850" spc="-30" dirty="0">
                <a:latin typeface="Geneva"/>
                <a:cs typeface="Geneva"/>
              </a:rPr>
              <a:t>then  </a:t>
            </a:r>
            <a:r>
              <a:rPr sz="2800" dirty="0">
                <a:latin typeface="Geneva"/>
                <a:cs typeface="Geneva"/>
              </a:rPr>
              <a:t>cover all</a:t>
            </a:r>
            <a:r>
              <a:rPr sz="2800" spc="-80" dirty="0">
                <a:latin typeface="Geneva"/>
                <a:cs typeface="Geneva"/>
              </a:rPr>
              <a:t> </a:t>
            </a:r>
            <a:r>
              <a:rPr sz="2800" spc="10" dirty="0" smtClean="0">
                <a:latin typeface="Geneva"/>
                <a:cs typeface="Geneva"/>
              </a:rPr>
              <a:t>edges</a:t>
            </a:r>
            <a:endParaRPr sz="28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800" dirty="0">
                <a:latin typeface="Geneva"/>
                <a:cs typeface="Geneva"/>
              </a:rPr>
              <a:t>How </a:t>
            </a:r>
            <a:r>
              <a:rPr sz="2800" spc="-5" dirty="0">
                <a:latin typeface="Geneva"/>
                <a:cs typeface="Geneva"/>
              </a:rPr>
              <a:t>many</a:t>
            </a:r>
            <a:r>
              <a:rPr sz="2800" spc="-85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characters  will be needed in our  test input to achieve  100% condition  </a:t>
            </a:r>
            <a:r>
              <a:rPr sz="2800" spc="5" dirty="0">
                <a:latin typeface="Geneva"/>
                <a:cs typeface="Geneva"/>
              </a:rPr>
              <a:t>coverage</a:t>
            </a:r>
            <a:r>
              <a:rPr sz="2800" spc="5" dirty="0" smtClean="0">
                <a:latin typeface="Geneva"/>
                <a:cs typeface="Geneva"/>
              </a:rPr>
              <a:t>?</a:t>
            </a:r>
            <a:endParaRPr sz="28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5808" y="1600200"/>
            <a:ext cx="3603383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714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</a:tabLst>
            </a:pP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230505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Test</a:t>
            </a:r>
            <a:r>
              <a:rPr sz="2800" spc="-80" dirty="0">
                <a:latin typeface="Geneva"/>
                <a:cs typeface="Geneva"/>
              </a:rPr>
              <a:t> </a:t>
            </a:r>
            <a:r>
              <a:rPr sz="2800" spc="10" dirty="0" smtClean="0">
                <a:latin typeface="Geneva"/>
                <a:cs typeface="Geneva"/>
              </a:rPr>
              <a:t>Case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80" dirty="0">
                <a:latin typeface="Helvetica"/>
                <a:cs typeface="Helvetica"/>
              </a:rPr>
              <a:t> </a:t>
            </a:r>
            <a:r>
              <a:rPr sz="2400" spc="10" dirty="0">
                <a:latin typeface="Geneva"/>
                <a:cs typeface="Geneva"/>
              </a:rPr>
              <a:t>{‘a</a:t>
            </a:r>
            <a:r>
              <a:rPr sz="2400" spc="10" dirty="0" smtClean="0">
                <a:latin typeface="Geneva"/>
                <a:cs typeface="Geneva"/>
              </a:rPr>
              <a:t>’}</a:t>
            </a:r>
            <a:endParaRPr sz="24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664" y="1600200"/>
            <a:ext cx="4175564" cy="4525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714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</a:tabLst>
            </a:pP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230505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Test</a:t>
            </a:r>
            <a:r>
              <a:rPr sz="2800" spc="-80" dirty="0">
                <a:latin typeface="Geneva"/>
                <a:cs typeface="Geneva"/>
              </a:rPr>
              <a:t> </a:t>
            </a:r>
            <a:r>
              <a:rPr sz="2800" spc="10" dirty="0" smtClean="0">
                <a:latin typeface="Geneva"/>
                <a:cs typeface="Geneva"/>
              </a:rPr>
              <a:t>Case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{‘a’,</a:t>
            </a:r>
            <a:r>
              <a:rPr sz="2400" spc="-175" dirty="0">
                <a:latin typeface="Geneva"/>
                <a:cs typeface="Geneva"/>
              </a:rPr>
              <a:t> </a:t>
            </a:r>
            <a:r>
              <a:rPr sz="2400" spc="10" dirty="0">
                <a:latin typeface="Geneva"/>
                <a:cs typeface="Geneva"/>
              </a:rPr>
              <a:t>‘X</a:t>
            </a:r>
            <a:r>
              <a:rPr sz="2400" spc="10" dirty="0" smtClean="0">
                <a:latin typeface="Geneva"/>
                <a:cs typeface="Geneva"/>
              </a:rPr>
              <a:t>’}</a:t>
            </a:r>
            <a:endParaRPr sz="24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934" y="1600200"/>
            <a:ext cx="3711129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126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5735955" cy="303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Levels of code</a:t>
            </a:r>
            <a:r>
              <a:rPr sz="2800" spc="-65" dirty="0">
                <a:latin typeface="Geneva"/>
                <a:cs typeface="Geneva"/>
              </a:rPr>
              <a:t> </a:t>
            </a:r>
            <a:r>
              <a:rPr sz="2800" spc="5" dirty="0" smtClean="0">
                <a:latin typeface="Geneva"/>
                <a:cs typeface="Geneva"/>
              </a:rPr>
              <a:t>coverage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</a:t>
            </a:r>
            <a:r>
              <a:rPr sz="2400" baseline="-20833" dirty="0">
                <a:latin typeface="Geneva"/>
                <a:cs typeface="Geneva"/>
              </a:rPr>
              <a:t>0 </a:t>
            </a:r>
            <a:r>
              <a:rPr sz="2400" spc="-805" dirty="0">
                <a:latin typeface="Wingdings"/>
                <a:cs typeface="Wingdings"/>
              </a:rPr>
              <a:t>à</a:t>
            </a:r>
            <a:r>
              <a:rPr sz="2400" spc="1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eneva"/>
                <a:cs typeface="Geneva"/>
              </a:rPr>
              <a:t>Statement/Line</a:t>
            </a:r>
            <a:r>
              <a:rPr sz="2400" spc="-9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</a:t>
            </a:r>
            <a:r>
              <a:rPr sz="2400" baseline="-20833" dirty="0">
                <a:latin typeface="Geneva"/>
                <a:cs typeface="Geneva"/>
              </a:rPr>
              <a:t>1 </a:t>
            </a:r>
            <a:r>
              <a:rPr sz="2400" spc="-805" dirty="0">
                <a:latin typeface="Wingdings"/>
                <a:cs typeface="Wingdings"/>
              </a:rPr>
              <a:t>à</a:t>
            </a:r>
            <a:r>
              <a:rPr sz="2400" spc="1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neva"/>
                <a:cs typeface="Geneva"/>
              </a:rPr>
              <a:t>Branch</a:t>
            </a:r>
            <a:r>
              <a:rPr sz="2400" spc="-12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</a:t>
            </a:r>
            <a:r>
              <a:rPr sz="2400" baseline="-20833" dirty="0">
                <a:latin typeface="Geneva"/>
                <a:cs typeface="Geneva"/>
              </a:rPr>
              <a:t>2 </a:t>
            </a:r>
            <a:r>
              <a:rPr sz="2400" spc="-805" dirty="0">
                <a:latin typeface="Wingdings"/>
                <a:cs typeface="Wingdings"/>
              </a:rPr>
              <a:t>à</a:t>
            </a:r>
            <a:r>
              <a:rPr sz="2400" spc="1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neva"/>
                <a:cs typeface="Geneva"/>
              </a:rPr>
              <a:t>Condition</a:t>
            </a:r>
            <a:r>
              <a:rPr sz="2400" spc="-12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</a:t>
            </a:r>
            <a:r>
              <a:rPr sz="2400" baseline="-20833" dirty="0">
                <a:latin typeface="Geneva"/>
                <a:cs typeface="Geneva"/>
              </a:rPr>
              <a:t>3 </a:t>
            </a:r>
            <a:r>
              <a:rPr sz="2400" spc="-805" dirty="0">
                <a:latin typeface="Wingdings"/>
                <a:cs typeface="Wingdings"/>
              </a:rPr>
              <a:t>à</a:t>
            </a:r>
            <a:r>
              <a:rPr sz="2400" spc="1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neva"/>
                <a:cs typeface="Geneva"/>
              </a:rPr>
              <a:t>Multiple condition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spc="-18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</a:t>
            </a:r>
            <a:r>
              <a:rPr sz="2400" baseline="-20833" dirty="0">
                <a:latin typeface="Geneva"/>
                <a:cs typeface="Geneva"/>
              </a:rPr>
              <a:t>4 </a:t>
            </a:r>
            <a:r>
              <a:rPr sz="2400" spc="-805" dirty="0">
                <a:latin typeface="Wingdings"/>
                <a:cs typeface="Wingdings"/>
              </a:rPr>
              <a:t>à</a:t>
            </a:r>
            <a:r>
              <a:rPr sz="2400" spc="1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neva"/>
                <a:cs typeface="Geneva"/>
              </a:rPr>
              <a:t>Path</a:t>
            </a:r>
            <a:r>
              <a:rPr sz="2400" spc="-12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714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</a:tabLst>
            </a:pP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477"/>
            <a:ext cx="3757295" cy="4443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9900"/>
              </a:lnSpc>
            </a:pPr>
            <a:r>
              <a:rPr sz="2400" dirty="0">
                <a:latin typeface="Geneva"/>
                <a:cs typeface="Geneva"/>
              </a:rPr>
              <a:t>To evaluate the second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  edge, we </a:t>
            </a:r>
            <a:r>
              <a:rPr sz="2400" spc="-5" dirty="0">
                <a:latin typeface="Geneva"/>
                <a:cs typeface="Geneva"/>
              </a:rPr>
              <a:t>simply </a:t>
            </a:r>
            <a:r>
              <a:rPr sz="2400" dirty="0">
                <a:latin typeface="Geneva"/>
                <a:cs typeface="Geneva"/>
              </a:rPr>
              <a:t>need a  character </a:t>
            </a:r>
            <a:r>
              <a:rPr sz="2400" spc="-5" dirty="0">
                <a:latin typeface="Geneva"/>
                <a:cs typeface="Geneva"/>
              </a:rPr>
              <a:t>that is </a:t>
            </a:r>
            <a:r>
              <a:rPr sz="2400" dirty="0">
                <a:latin typeface="Geneva"/>
                <a:cs typeface="Geneva"/>
              </a:rPr>
              <a:t>&gt;= ‘a’  and also &gt;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spc="15" dirty="0">
                <a:latin typeface="Geneva"/>
                <a:cs typeface="Geneva"/>
              </a:rPr>
              <a:t>‘z</a:t>
            </a:r>
            <a:r>
              <a:rPr sz="2400" spc="15" dirty="0" smtClean="0">
                <a:latin typeface="Geneva"/>
                <a:cs typeface="Geneva"/>
              </a:rPr>
              <a:t>’</a:t>
            </a:r>
            <a:endParaRPr sz="24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spc="-5" dirty="0">
                <a:latin typeface="Geneva"/>
                <a:cs typeface="Geneva"/>
              </a:rPr>
              <a:t>Test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Case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{‘a’, </a:t>
            </a:r>
            <a:r>
              <a:rPr sz="2000" spc="-5" dirty="0">
                <a:latin typeface="Geneva"/>
                <a:cs typeface="Geneva"/>
              </a:rPr>
              <a:t>‘X’,</a:t>
            </a:r>
            <a:r>
              <a:rPr sz="2000" spc="225" dirty="0">
                <a:latin typeface="Geneva"/>
                <a:cs typeface="Geneva"/>
              </a:rPr>
              <a:t> </a:t>
            </a:r>
            <a:r>
              <a:rPr sz="2000" spc="10" dirty="0" smtClean="0">
                <a:latin typeface="Geneva"/>
                <a:cs typeface="Geneva"/>
              </a:rPr>
              <a:t>‘~’}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69900" marR="376555" indent="-457200">
              <a:lnSpc>
                <a:spcPct val="799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spc="-5" dirty="0">
                <a:latin typeface="Geneva"/>
                <a:cs typeface="Geneva"/>
              </a:rPr>
              <a:t>This</a:t>
            </a:r>
            <a:r>
              <a:rPr sz="2400" spc="-5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test</a:t>
            </a:r>
            <a:r>
              <a:rPr sz="2400" spc="-4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case  achieves 100%  </a:t>
            </a:r>
            <a:r>
              <a:rPr sz="2400" dirty="0">
                <a:latin typeface="Geneva"/>
                <a:cs typeface="Geneva"/>
              </a:rPr>
              <a:t>condition</a:t>
            </a:r>
            <a:r>
              <a:rPr sz="2400" spc="-80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934" y="1600200"/>
            <a:ext cx="3711129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2726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  <a:tab pos="4958080" algn="l"/>
                <a:tab pos="5320030" algn="l"/>
              </a:tabLst>
            </a:pPr>
            <a:r>
              <a:rPr dirty="0"/>
              <a:t>Condition	</a:t>
            </a:r>
            <a:r>
              <a:rPr spc="-5" dirty="0"/>
              <a:t>Coverage	</a:t>
            </a:r>
            <a:r>
              <a:rPr dirty="0"/>
              <a:t>-	A &amp;&amp;</a:t>
            </a:r>
            <a:r>
              <a:rPr spc="-95" dirty="0"/>
              <a:t> </a:t>
            </a:r>
            <a:r>
              <a:rPr spc="55" dirty="0" smtClean="0"/>
              <a:t>B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31"/>
            <a:ext cx="3924300" cy="65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700"/>
              </a:lnSpc>
            </a:pPr>
            <a:r>
              <a:rPr sz="1800" dirty="0">
                <a:latin typeface="Geneva"/>
                <a:cs typeface="Geneva"/>
              </a:rPr>
              <a:t>In general, to achieve condition  coverage for a decision A &amp;&amp; B,</a:t>
            </a:r>
            <a:r>
              <a:rPr sz="1800" spc="-10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we  need to design test cases so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spc="5" dirty="0">
                <a:latin typeface="Geneva"/>
                <a:cs typeface="Geneva"/>
              </a:rPr>
              <a:t>that</a:t>
            </a:r>
            <a:r>
              <a:rPr sz="1800" spc="5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89" y="2573909"/>
          <a:ext cx="3127061" cy="131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72"/>
                <a:gridCol w="378451"/>
                <a:gridCol w="274365"/>
                <a:gridCol w="2157973"/>
              </a:tblGrid>
              <a:tr h="39668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solidFill>
                            <a:srgbClr val="FF2600"/>
                          </a:solidFill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  <a:tabLst>
                          <a:tab pos="1165860" algn="l"/>
                          <a:tab pos="1440180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true,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1165860" algn="l"/>
                          <a:tab pos="1440180" algn="l"/>
                        </a:tabLst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true,</a:t>
                      </a:r>
                      <a:r>
                        <a:rPr sz="1800" dirty="0"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</a:tr>
              <a:tr h="3903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19609" y="1600200"/>
            <a:ext cx="36957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2726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  <a:tab pos="4958080" algn="l"/>
                <a:tab pos="5320030" algn="l"/>
              </a:tabLst>
            </a:pPr>
            <a:r>
              <a:rPr dirty="0"/>
              <a:t>Condition	</a:t>
            </a:r>
            <a:r>
              <a:rPr spc="-5" dirty="0"/>
              <a:t>Coverage	</a:t>
            </a:r>
            <a:r>
              <a:rPr dirty="0"/>
              <a:t>-	A &amp;&amp;</a:t>
            </a:r>
            <a:r>
              <a:rPr spc="-95" dirty="0"/>
              <a:t> </a:t>
            </a:r>
            <a:r>
              <a:rPr spc="55" dirty="0" smtClean="0"/>
              <a:t>B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31"/>
            <a:ext cx="3924300" cy="65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700"/>
              </a:lnSpc>
            </a:pPr>
            <a:r>
              <a:rPr sz="1800" dirty="0">
                <a:latin typeface="Geneva"/>
                <a:cs typeface="Geneva"/>
              </a:rPr>
              <a:t>In general, to achieve condition  coverage for a decision A &amp;&amp; B,</a:t>
            </a:r>
            <a:r>
              <a:rPr sz="1800" spc="-10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we  need to design test cases so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spc="5" dirty="0">
                <a:latin typeface="Geneva"/>
                <a:cs typeface="Geneva"/>
              </a:rPr>
              <a:t>that</a:t>
            </a:r>
            <a:r>
              <a:rPr sz="1800" spc="5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89" y="2573909"/>
          <a:ext cx="3127061" cy="131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72"/>
                <a:gridCol w="378451"/>
                <a:gridCol w="274365"/>
                <a:gridCol w="2157973"/>
              </a:tblGrid>
              <a:tr h="39668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  <a:tabLst>
                          <a:tab pos="1165860" algn="l"/>
                          <a:tab pos="1440180" algn="l"/>
                        </a:tabLst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true,</a:t>
                      </a:r>
                      <a:r>
                        <a:rPr sz="1800" dirty="0"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solidFill>
                            <a:srgbClr val="FF2600"/>
                          </a:solidFill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1165860" algn="l"/>
                          <a:tab pos="1440180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true,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</a:tr>
              <a:tr h="3903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19609" y="1600200"/>
            <a:ext cx="36957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2726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  <a:tab pos="4958080" algn="l"/>
                <a:tab pos="5320030" algn="l"/>
              </a:tabLst>
            </a:pPr>
            <a:r>
              <a:rPr dirty="0"/>
              <a:t>Condition	</a:t>
            </a:r>
            <a:r>
              <a:rPr spc="-5" dirty="0"/>
              <a:t>Coverage	</a:t>
            </a:r>
            <a:r>
              <a:rPr dirty="0"/>
              <a:t>-	A &amp;&amp;</a:t>
            </a:r>
            <a:r>
              <a:rPr spc="-95" dirty="0"/>
              <a:t> </a:t>
            </a:r>
            <a:r>
              <a:rPr spc="55" dirty="0" smtClean="0"/>
              <a:t>B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31"/>
            <a:ext cx="3924300" cy="65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700"/>
              </a:lnSpc>
            </a:pPr>
            <a:r>
              <a:rPr sz="1800" dirty="0">
                <a:latin typeface="Geneva"/>
                <a:cs typeface="Geneva"/>
              </a:rPr>
              <a:t>In general, to achieve condition  coverage for a decision A &amp;&amp; B,</a:t>
            </a:r>
            <a:r>
              <a:rPr sz="1800" spc="-10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we  need to design test cases so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spc="5" dirty="0">
                <a:latin typeface="Geneva"/>
                <a:cs typeface="Geneva"/>
              </a:rPr>
              <a:t>that</a:t>
            </a:r>
            <a:r>
              <a:rPr sz="1800" spc="5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89" y="2573909"/>
          <a:ext cx="3127059" cy="131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72"/>
                <a:gridCol w="378451"/>
                <a:gridCol w="274365"/>
                <a:gridCol w="823041"/>
                <a:gridCol w="274421"/>
                <a:gridCol w="274365"/>
                <a:gridCol w="786144"/>
              </a:tblGrid>
              <a:tr h="39668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true,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B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9173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solidFill>
                            <a:srgbClr val="FF2600"/>
                          </a:solidFill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true,</a:t>
                      </a:r>
                      <a:endParaRPr sz="1800">
                        <a:latin typeface="Andale Mono"/>
                        <a:cs typeface="Andale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B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39" y="5175251"/>
            <a:ext cx="338201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50" spc="-30" dirty="0">
                <a:latin typeface="Geneva"/>
                <a:cs typeface="Geneva"/>
              </a:rPr>
              <a:t>Unless </a:t>
            </a:r>
            <a:r>
              <a:rPr sz="1850" spc="-40" dirty="0">
                <a:latin typeface="Geneva"/>
                <a:cs typeface="Geneva"/>
              </a:rPr>
              <a:t>A </a:t>
            </a:r>
            <a:r>
              <a:rPr sz="1850" spc="-20" dirty="0">
                <a:latin typeface="Geneva"/>
                <a:cs typeface="Geneva"/>
              </a:rPr>
              <a:t>is </a:t>
            </a:r>
            <a:r>
              <a:rPr sz="1850" spc="-25" dirty="0">
                <a:latin typeface="Geneva"/>
                <a:cs typeface="Geneva"/>
              </a:rPr>
              <a:t>true, </a:t>
            </a:r>
            <a:r>
              <a:rPr sz="1850" spc="-35" dirty="0">
                <a:latin typeface="Geneva"/>
                <a:cs typeface="Geneva"/>
              </a:rPr>
              <a:t>B </a:t>
            </a:r>
            <a:r>
              <a:rPr sz="1850" spc="-30" dirty="0">
                <a:latin typeface="Geneva"/>
                <a:cs typeface="Geneva"/>
              </a:rPr>
              <a:t>won’t</a:t>
            </a:r>
            <a:r>
              <a:rPr sz="1850" spc="-10" dirty="0">
                <a:latin typeface="Geneva"/>
                <a:cs typeface="Geneva"/>
              </a:rPr>
              <a:t> </a:t>
            </a:r>
            <a:r>
              <a:rPr sz="1850" spc="-30" dirty="0">
                <a:latin typeface="Geneva"/>
                <a:cs typeface="Geneva"/>
              </a:rPr>
              <a:t>be</a:t>
            </a:r>
            <a:endParaRPr sz="1850">
              <a:latin typeface="Geneva"/>
              <a:cs typeface="Geneva"/>
            </a:endParaRPr>
          </a:p>
          <a:p>
            <a:pPr marL="12700" marR="5080">
              <a:lnSpc>
                <a:spcPct val="76600"/>
              </a:lnSpc>
              <a:spcBef>
                <a:spcPts val="259"/>
              </a:spcBef>
            </a:pPr>
            <a:r>
              <a:rPr sz="1850" spc="-25" dirty="0">
                <a:latin typeface="Geneva"/>
                <a:cs typeface="Geneva"/>
              </a:rPr>
              <a:t>evaluated, </a:t>
            </a:r>
            <a:r>
              <a:rPr sz="1850" spc="-30" dirty="0">
                <a:latin typeface="Geneva"/>
                <a:cs typeface="Geneva"/>
              </a:rPr>
              <a:t>due to</a:t>
            </a:r>
            <a:r>
              <a:rPr sz="1850" spc="-65" dirty="0">
                <a:latin typeface="Geneva"/>
                <a:cs typeface="Geneva"/>
              </a:rPr>
              <a:t> </a:t>
            </a:r>
            <a:r>
              <a:rPr sz="1850" spc="-25" dirty="0">
                <a:latin typeface="Geneva"/>
                <a:cs typeface="Geneva"/>
              </a:rPr>
              <a:t>short-circuit  evaluation</a:t>
            </a:r>
            <a:endParaRPr sz="1850">
              <a:latin typeface="Geneva"/>
              <a:cs typeface="Genev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9609" y="1600200"/>
            <a:ext cx="36957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7837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  <a:tab pos="4958080" algn="l"/>
                <a:tab pos="5320030" algn="l"/>
                <a:tab pos="6278245" algn="l"/>
              </a:tabLst>
            </a:pPr>
            <a:r>
              <a:rPr dirty="0"/>
              <a:t>Condition	Cove</a:t>
            </a:r>
            <a:r>
              <a:rPr spc="-5" dirty="0"/>
              <a:t>r</a:t>
            </a:r>
            <a:r>
              <a:rPr dirty="0"/>
              <a:t>age	-	A ||	</a:t>
            </a:r>
            <a:r>
              <a:rPr spc="-5" dirty="0" smtClean="0"/>
              <a:t>B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31"/>
            <a:ext cx="3898900" cy="65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700"/>
              </a:lnSpc>
            </a:pPr>
            <a:r>
              <a:rPr sz="1800" dirty="0">
                <a:latin typeface="Geneva"/>
                <a:cs typeface="Geneva"/>
              </a:rPr>
              <a:t>In general, to achieve condition  coverage for a decision A || B, we  need to design test cases so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spc="5" dirty="0">
                <a:latin typeface="Geneva"/>
                <a:cs typeface="Geneva"/>
              </a:rPr>
              <a:t>that</a:t>
            </a:r>
            <a:r>
              <a:rPr sz="1800" spc="5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89" y="2573909"/>
          <a:ext cx="3264243" cy="131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72"/>
                <a:gridCol w="378451"/>
                <a:gridCol w="274365"/>
                <a:gridCol w="960213"/>
                <a:gridCol w="1334942"/>
              </a:tblGrid>
              <a:tr h="39668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solidFill>
                            <a:srgbClr val="FF2600"/>
                          </a:solidFill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false,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342900" algn="l"/>
                          <a:tab pos="617220" algn="l"/>
                        </a:tabLst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B	=	</a:t>
                      </a:r>
                      <a:r>
                        <a:rPr sz="1800" spc="-5" dirty="0"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</a:tr>
              <a:tr h="3903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false,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342900" algn="l"/>
                          <a:tab pos="617220" algn="l"/>
                        </a:tabLst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B	=	</a:t>
                      </a:r>
                      <a:r>
                        <a:rPr sz="1800" spc="-5" dirty="0"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39" y="5175251"/>
            <a:ext cx="338201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50" spc="-30" dirty="0">
                <a:latin typeface="Geneva"/>
                <a:cs typeface="Geneva"/>
              </a:rPr>
              <a:t>Unless </a:t>
            </a:r>
            <a:r>
              <a:rPr sz="1850" spc="-40" dirty="0">
                <a:latin typeface="Geneva"/>
                <a:cs typeface="Geneva"/>
              </a:rPr>
              <a:t>A </a:t>
            </a:r>
            <a:r>
              <a:rPr sz="1850" spc="-20" dirty="0">
                <a:latin typeface="Geneva"/>
                <a:cs typeface="Geneva"/>
              </a:rPr>
              <a:t>is </a:t>
            </a:r>
            <a:r>
              <a:rPr sz="1850" spc="-25" dirty="0">
                <a:latin typeface="Geneva"/>
                <a:cs typeface="Geneva"/>
              </a:rPr>
              <a:t>false, </a:t>
            </a:r>
            <a:r>
              <a:rPr sz="1850" spc="-35" dirty="0">
                <a:latin typeface="Geneva"/>
                <a:cs typeface="Geneva"/>
              </a:rPr>
              <a:t>B </a:t>
            </a:r>
            <a:r>
              <a:rPr sz="1850" spc="-30" dirty="0">
                <a:latin typeface="Geneva"/>
                <a:cs typeface="Geneva"/>
              </a:rPr>
              <a:t>won’t</a:t>
            </a:r>
            <a:r>
              <a:rPr sz="1850" dirty="0">
                <a:latin typeface="Geneva"/>
                <a:cs typeface="Geneva"/>
              </a:rPr>
              <a:t> </a:t>
            </a:r>
            <a:r>
              <a:rPr sz="1850" spc="-30" dirty="0">
                <a:latin typeface="Geneva"/>
                <a:cs typeface="Geneva"/>
              </a:rPr>
              <a:t>be</a:t>
            </a:r>
            <a:endParaRPr sz="1850">
              <a:latin typeface="Geneva"/>
              <a:cs typeface="Geneva"/>
            </a:endParaRPr>
          </a:p>
          <a:p>
            <a:pPr marL="12700" marR="5080">
              <a:lnSpc>
                <a:spcPct val="76600"/>
              </a:lnSpc>
              <a:spcBef>
                <a:spcPts val="259"/>
              </a:spcBef>
            </a:pPr>
            <a:r>
              <a:rPr sz="1850" spc="-25" dirty="0">
                <a:latin typeface="Geneva"/>
                <a:cs typeface="Geneva"/>
              </a:rPr>
              <a:t>evaluated, </a:t>
            </a:r>
            <a:r>
              <a:rPr sz="1850" spc="-30" dirty="0">
                <a:latin typeface="Geneva"/>
                <a:cs typeface="Geneva"/>
              </a:rPr>
              <a:t>due to</a:t>
            </a:r>
            <a:r>
              <a:rPr sz="1850" spc="-65" dirty="0">
                <a:latin typeface="Geneva"/>
                <a:cs typeface="Geneva"/>
              </a:rPr>
              <a:t> </a:t>
            </a:r>
            <a:r>
              <a:rPr sz="1850" spc="-25" dirty="0">
                <a:latin typeface="Geneva"/>
                <a:cs typeface="Geneva"/>
              </a:rPr>
              <a:t>short-circuit  evaluation</a:t>
            </a:r>
            <a:endParaRPr sz="1850">
              <a:latin typeface="Geneva"/>
              <a:cs typeface="Genev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9609" y="1600200"/>
            <a:ext cx="36957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7837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  <a:tab pos="4958080" algn="l"/>
                <a:tab pos="5320030" algn="l"/>
                <a:tab pos="6278245" algn="l"/>
              </a:tabLst>
            </a:pPr>
            <a:r>
              <a:rPr dirty="0"/>
              <a:t>Condition	Cove</a:t>
            </a:r>
            <a:r>
              <a:rPr spc="-5" dirty="0"/>
              <a:t>r</a:t>
            </a:r>
            <a:r>
              <a:rPr dirty="0"/>
              <a:t>age	-	A ||	</a:t>
            </a:r>
            <a:r>
              <a:rPr spc="-5" dirty="0" smtClean="0"/>
              <a:t>B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32"/>
            <a:ext cx="3898900" cy="65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700"/>
              </a:lnSpc>
            </a:pPr>
            <a:r>
              <a:rPr sz="1800" dirty="0">
                <a:latin typeface="Geneva"/>
                <a:cs typeface="Geneva"/>
              </a:rPr>
              <a:t>In general, to achieve condition  coverage for a decision A || B, we  need to design test cases so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spc="5" dirty="0">
                <a:latin typeface="Geneva"/>
                <a:cs typeface="Geneva"/>
              </a:rPr>
              <a:t>that</a:t>
            </a:r>
            <a:r>
              <a:rPr sz="1800" spc="5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89" y="2573910"/>
          <a:ext cx="3264243" cy="131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72"/>
                <a:gridCol w="378451"/>
                <a:gridCol w="274365"/>
                <a:gridCol w="2295155"/>
              </a:tblGrid>
              <a:tr h="39668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solidFill>
                            <a:srgbClr val="FF2600"/>
                          </a:solidFill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1303020" algn="l"/>
                          <a:tab pos="1577340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false,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</a:tr>
              <a:tr h="3903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1303020" algn="l"/>
                          <a:tab pos="1577340" algn="l"/>
                        </a:tabLst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false,</a:t>
                      </a:r>
                      <a:r>
                        <a:rPr sz="1800" dirty="0"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19609" y="1600200"/>
            <a:ext cx="36957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7837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  <a:tab pos="4958080" algn="l"/>
                <a:tab pos="5320030" algn="l"/>
                <a:tab pos="6278245" algn="l"/>
              </a:tabLst>
            </a:pPr>
            <a:r>
              <a:rPr dirty="0"/>
              <a:t>Condition	Cove</a:t>
            </a:r>
            <a:r>
              <a:rPr spc="-5" dirty="0"/>
              <a:t>r</a:t>
            </a:r>
            <a:r>
              <a:rPr dirty="0"/>
              <a:t>age	-	A ||	</a:t>
            </a:r>
            <a:r>
              <a:rPr spc="-5" dirty="0" smtClean="0"/>
              <a:t>B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32"/>
            <a:ext cx="3898900" cy="65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700"/>
              </a:lnSpc>
            </a:pPr>
            <a:r>
              <a:rPr sz="1800" dirty="0">
                <a:latin typeface="Geneva"/>
                <a:cs typeface="Geneva"/>
              </a:rPr>
              <a:t>In general, to achieve condition  coverage for a decision A || B, we  need to design test cases so</a:t>
            </a:r>
            <a:r>
              <a:rPr sz="1800" spc="-80" dirty="0">
                <a:latin typeface="Geneva"/>
                <a:cs typeface="Geneva"/>
              </a:rPr>
              <a:t> </a:t>
            </a:r>
            <a:r>
              <a:rPr sz="1800" spc="5" dirty="0">
                <a:latin typeface="Geneva"/>
                <a:cs typeface="Geneva"/>
              </a:rPr>
              <a:t>that</a:t>
            </a:r>
            <a:r>
              <a:rPr sz="1800" spc="5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89" y="2573910"/>
          <a:ext cx="3264243" cy="131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72"/>
                <a:gridCol w="378451"/>
                <a:gridCol w="274365"/>
                <a:gridCol w="2295155"/>
              </a:tblGrid>
              <a:tr h="396682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95"/>
                        </a:lnSpc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1303020" algn="l"/>
                          <a:tab pos="1577340" algn="l"/>
                        </a:tabLst>
                      </a:pPr>
                      <a:r>
                        <a:rPr sz="1800" spc="-5" dirty="0">
                          <a:latin typeface="Andale Mono"/>
                          <a:cs typeface="Andale Mono"/>
                        </a:rPr>
                        <a:t>false,</a:t>
                      </a:r>
                      <a:r>
                        <a:rPr sz="1800" dirty="0"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latin typeface="Andale Mono"/>
                          <a:cs typeface="Andale Mono"/>
                        </a:rPr>
                        <a:t>true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15570" marB="0"/>
                </a:tc>
              </a:tr>
              <a:tr h="3903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800" dirty="0">
                          <a:solidFill>
                            <a:srgbClr val="FF2600"/>
                          </a:solidFill>
                          <a:latin typeface="Helvetica"/>
                          <a:cs typeface="Helvetica"/>
                        </a:rPr>
                        <a:t> 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A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1303020" algn="l"/>
                          <a:tab pos="1577340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false,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B	=	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false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10922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19609" y="1600200"/>
            <a:ext cx="369577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714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1105" algn="l"/>
              </a:tabLst>
            </a:pP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5485765" cy="3116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If we have 100% condition</a:t>
            </a:r>
            <a:r>
              <a:rPr sz="2000" spc="-85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coverage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900" marR="110489" indent="-457200">
              <a:lnSpc>
                <a:spcPct val="792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We must have evaluated</a:t>
            </a:r>
            <a:r>
              <a:rPr sz="2000" spc="-8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each</a:t>
            </a:r>
            <a:r>
              <a:rPr sz="2000" spc="-2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condition  of an if, while, etc. both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spc="10" dirty="0" smtClean="0">
                <a:latin typeface="Geneva"/>
                <a:cs typeface="Geneva"/>
              </a:rPr>
              <a:t>ways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792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Therefore, we must have</a:t>
            </a:r>
            <a:r>
              <a:rPr sz="2000" spc="-8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evaluated</a:t>
            </a:r>
            <a:r>
              <a:rPr sz="2000" spc="-2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each  decision both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spc="10" dirty="0" smtClean="0">
                <a:latin typeface="Geneva"/>
                <a:cs typeface="Geneva"/>
              </a:rPr>
              <a:t>ways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346710">
              <a:lnSpc>
                <a:spcPts val="2000"/>
              </a:lnSpc>
            </a:pPr>
            <a:r>
              <a:rPr sz="2000" dirty="0">
                <a:latin typeface="Geneva"/>
                <a:cs typeface="Geneva"/>
              </a:rPr>
              <a:t>Thus, condition coverage is stronger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than  edge (decision)</a:t>
            </a:r>
            <a:r>
              <a:rPr sz="2000" spc="-85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coverage</a:t>
            </a:r>
            <a:endParaRPr sz="20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4721" y="2675467"/>
            <a:ext cx="2372076" cy="3618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00200"/>
            <a:ext cx="754951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Geneva"/>
                <a:cs typeface="Geneva"/>
              </a:rPr>
              <a:t>Consider the following Boolean</a:t>
            </a:r>
            <a:r>
              <a:rPr sz="1800" spc="-50" dirty="0">
                <a:latin typeface="Geneva"/>
                <a:cs typeface="Geneva"/>
              </a:rPr>
              <a:t> </a:t>
            </a:r>
            <a:r>
              <a:rPr sz="1800" dirty="0">
                <a:latin typeface="Geneva"/>
                <a:cs typeface="Geneva"/>
              </a:rPr>
              <a:t>expression</a:t>
            </a:r>
            <a:r>
              <a:rPr sz="1800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  <a:p>
            <a:pPr marL="540385">
              <a:lnSpc>
                <a:spcPct val="100000"/>
              </a:lnSpc>
              <a:spcBef>
                <a:spcPts val="1940"/>
              </a:spcBef>
              <a:tabLst>
                <a:tab pos="814705" algn="l"/>
                <a:tab pos="3283585" algn="l"/>
                <a:tab pos="5067300" algn="l"/>
              </a:tabLst>
            </a:pPr>
            <a:r>
              <a:rPr sz="1800" dirty="0">
                <a:latin typeface="Andale Mono"/>
                <a:cs typeface="Andale Mono"/>
              </a:rPr>
              <a:t>(	</a:t>
            </a:r>
            <a:r>
              <a:rPr sz="1800" spc="-5" dirty="0">
                <a:latin typeface="Andale Mono"/>
                <a:cs typeface="Andale Mono"/>
              </a:rPr>
              <a:t>((x == 0) ||</a:t>
            </a:r>
            <a:r>
              <a:rPr sz="1800" spc="30" dirty="0">
                <a:latin typeface="Andale Mono"/>
                <a:cs typeface="Andale Mono"/>
              </a:rPr>
              <a:t> </a:t>
            </a:r>
            <a:r>
              <a:rPr sz="1800" spc="-5" dirty="0">
                <a:latin typeface="Andale Mono"/>
                <a:cs typeface="Andale Mono"/>
              </a:rPr>
              <a:t>(y</a:t>
            </a:r>
            <a:r>
              <a:rPr sz="1800" dirty="0">
                <a:latin typeface="Andale Mono"/>
                <a:cs typeface="Andale Mono"/>
              </a:rPr>
              <a:t> &gt;	</a:t>
            </a:r>
            <a:r>
              <a:rPr sz="1800" spc="-5" dirty="0">
                <a:latin typeface="Andale Mono"/>
                <a:cs typeface="Andale Mono"/>
              </a:rPr>
              <a:t>4)) &amp;&amp;</a:t>
            </a:r>
            <a:r>
              <a:rPr sz="1800" spc="10" dirty="0">
                <a:latin typeface="Andale Mono"/>
                <a:cs typeface="Andale Mono"/>
              </a:rPr>
              <a:t> </a:t>
            </a:r>
            <a:r>
              <a:rPr sz="1800" spc="-5" dirty="0">
                <a:latin typeface="Andale Mono"/>
                <a:cs typeface="Andale Mono"/>
              </a:rPr>
              <a:t>((z</a:t>
            </a:r>
            <a:r>
              <a:rPr sz="1800" dirty="0">
                <a:latin typeface="Andale Mono"/>
                <a:cs typeface="Andale Mono"/>
              </a:rPr>
              <a:t> &lt;	</a:t>
            </a:r>
            <a:r>
              <a:rPr sz="1800" spc="-5" dirty="0">
                <a:latin typeface="Andale Mono"/>
                <a:cs typeface="Andale Mono"/>
              </a:rPr>
              <a:t>10) || (w == 0))</a:t>
            </a:r>
            <a:r>
              <a:rPr sz="1800" spc="-55" dirty="0">
                <a:latin typeface="Andale Mono"/>
                <a:cs typeface="Andale Mono"/>
              </a:rPr>
              <a:t> </a:t>
            </a:r>
            <a:r>
              <a:rPr sz="1800" dirty="0">
                <a:latin typeface="Andale Mono"/>
                <a:cs typeface="Andale Mono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3162300"/>
            <a:ext cx="1737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Geneva"/>
                <a:cs typeface="Geneva"/>
              </a:rPr>
              <a:t>For </a:t>
            </a:r>
            <a:r>
              <a:rPr sz="1800" spc="-5" dirty="0">
                <a:latin typeface="Geneva"/>
                <a:cs typeface="Geneva"/>
              </a:rPr>
              <a:t>brevity,</a:t>
            </a:r>
            <a:r>
              <a:rPr sz="1800" spc="-60" dirty="0">
                <a:latin typeface="Geneva"/>
                <a:cs typeface="Geneva"/>
              </a:rPr>
              <a:t> </a:t>
            </a:r>
            <a:r>
              <a:rPr sz="1800" spc="10" dirty="0" smtClean="0">
                <a:latin typeface="Geneva"/>
                <a:cs typeface="Geneva"/>
              </a:rPr>
              <a:t>let</a:t>
            </a:r>
            <a:endParaRPr sz="1800" dirty="0">
              <a:latin typeface="Geneva"/>
              <a:cs typeface="Gene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6290" y="3574943"/>
          <a:ext cx="1435290" cy="1230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66"/>
                <a:gridCol w="342938"/>
                <a:gridCol w="660486"/>
              </a:tblGrid>
              <a:tr h="27860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500" dirty="0">
                          <a:latin typeface="Andale Mono"/>
                          <a:cs typeface="Andale Mono"/>
                        </a:rPr>
                        <a:t>A</a:t>
                      </a:r>
                      <a:r>
                        <a:rPr sz="1500" spc="-100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dirty="0">
                          <a:latin typeface="Andale Mono"/>
                          <a:cs typeface="Andale Mono"/>
                        </a:rPr>
                        <a:t>: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spc="-5" dirty="0">
                          <a:latin typeface="Andale Mono"/>
                          <a:cs typeface="Andale Mono"/>
                        </a:rPr>
                        <a:t>(x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60"/>
                        </a:lnSpc>
                      </a:pPr>
                      <a:r>
                        <a:rPr sz="1500" spc="-5" dirty="0">
                          <a:latin typeface="Andale Mono"/>
                          <a:cs typeface="Andale Mono"/>
                        </a:rPr>
                        <a:t>==</a:t>
                      </a:r>
                      <a:r>
                        <a:rPr sz="1500" spc="-9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spc="-5" dirty="0">
                          <a:latin typeface="Andale Mono"/>
                          <a:cs typeface="Andale Mono"/>
                        </a:rPr>
                        <a:t>0)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</a:tr>
              <a:tr h="336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ndale Mono"/>
                          <a:cs typeface="Andale Mono"/>
                        </a:rPr>
                        <a:t>B</a:t>
                      </a:r>
                      <a:r>
                        <a:rPr sz="1500" spc="-100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dirty="0">
                          <a:latin typeface="Andale Mono"/>
                          <a:cs typeface="Andale Mono"/>
                        </a:rPr>
                        <a:t>: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5" dirty="0">
                          <a:latin typeface="Andale Mono"/>
                          <a:cs typeface="Andale Mono"/>
                        </a:rPr>
                        <a:t>(y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ndale Mono"/>
                          <a:cs typeface="Andale Mono"/>
                        </a:rPr>
                        <a:t>&gt;</a:t>
                      </a:r>
                      <a:r>
                        <a:rPr sz="1500" spc="-100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spc="-5" dirty="0">
                          <a:latin typeface="Andale Mono"/>
                          <a:cs typeface="Andale Mono"/>
                        </a:rPr>
                        <a:t>4)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6355" marB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Andale Mono"/>
                          <a:cs typeface="Andale Mono"/>
                        </a:rPr>
                        <a:t>C</a:t>
                      </a:r>
                      <a:r>
                        <a:rPr sz="1500" spc="-100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dirty="0">
                          <a:latin typeface="Andale Mono"/>
                          <a:cs typeface="Andale Mono"/>
                        </a:rPr>
                        <a:t>: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ndale Mono"/>
                          <a:cs typeface="Andale Mono"/>
                        </a:rPr>
                        <a:t>(z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sz="1500" spc="-100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spc="-5" dirty="0">
                          <a:latin typeface="Andale Mono"/>
                          <a:cs typeface="Andale Mono"/>
                        </a:rPr>
                        <a:t>10)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0005" marB="0"/>
                </a:tc>
              </a:tr>
              <a:tr h="2786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Andale Mono"/>
                          <a:cs typeface="Andale Mono"/>
                        </a:rPr>
                        <a:t>D</a:t>
                      </a:r>
                      <a:r>
                        <a:rPr sz="1500" spc="-100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dirty="0">
                          <a:latin typeface="Andale Mono"/>
                          <a:cs typeface="Andale Mono"/>
                        </a:rPr>
                        <a:t>: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5" dirty="0">
                          <a:latin typeface="Andale Mono"/>
                          <a:cs typeface="Andale Mono"/>
                        </a:rPr>
                        <a:t>(w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5" dirty="0">
                          <a:latin typeface="Andale Mono"/>
                          <a:cs typeface="Andale Mono"/>
                        </a:rPr>
                        <a:t>==</a:t>
                      </a:r>
                      <a:r>
                        <a:rPr sz="1500" spc="-9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1500" spc="-5" dirty="0">
                          <a:latin typeface="Andale Mono"/>
                          <a:cs typeface="Andale Mono"/>
                        </a:rPr>
                        <a:t>0)</a:t>
                      </a:r>
                      <a:endParaRPr sz="1500">
                        <a:latin typeface="Andale Mono"/>
                        <a:cs typeface="Andale Mono"/>
                      </a:endParaRPr>
                    </a:p>
                  </a:txBody>
                  <a:tcPr marL="0" marR="0" marT="46355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5939" y="5054600"/>
            <a:ext cx="610933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Geneva"/>
                <a:cs typeface="Geneva"/>
              </a:rPr>
              <a:t>Expression above is </a:t>
            </a:r>
            <a:r>
              <a:rPr sz="1800" spc="-5" dirty="0">
                <a:latin typeface="Geneva"/>
                <a:cs typeface="Geneva"/>
              </a:rPr>
              <a:t>equivalent</a:t>
            </a:r>
            <a:r>
              <a:rPr sz="1800" spc="-75" dirty="0">
                <a:latin typeface="Geneva"/>
                <a:cs typeface="Geneva"/>
              </a:rPr>
              <a:t> </a:t>
            </a:r>
            <a:r>
              <a:rPr sz="1800" spc="10" dirty="0">
                <a:latin typeface="Geneva"/>
                <a:cs typeface="Geneva"/>
              </a:rPr>
              <a:t>to</a:t>
            </a:r>
            <a:r>
              <a:rPr sz="1800" spc="10" dirty="0" smtClean="0">
                <a:latin typeface="Geneva"/>
                <a:cs typeface="Geneva"/>
              </a:rPr>
              <a:t>:</a:t>
            </a:r>
            <a:endParaRPr sz="1800" dirty="0">
              <a:latin typeface="Geneva"/>
              <a:cs typeface="Geneva"/>
            </a:endParaRPr>
          </a:p>
          <a:p>
            <a:pPr marL="1980564">
              <a:lnSpc>
                <a:spcPct val="100000"/>
              </a:lnSpc>
              <a:spcBef>
                <a:spcPts val="1939"/>
              </a:spcBef>
              <a:tabLst>
                <a:tab pos="2392045" algn="l"/>
                <a:tab pos="2666365" algn="l"/>
                <a:tab pos="2940685" algn="l"/>
                <a:tab pos="3626485" algn="l"/>
                <a:tab pos="3900804" algn="l"/>
                <a:tab pos="4587240" algn="l"/>
                <a:tab pos="4861560" algn="l"/>
                <a:tab pos="5547360" algn="l"/>
                <a:tab pos="5958840" algn="l"/>
              </a:tabLst>
            </a:pPr>
            <a:r>
              <a:rPr sz="1800" dirty="0">
                <a:latin typeface="Andale Mono"/>
                <a:cs typeface="Andale Mono"/>
              </a:rPr>
              <a:t>(	(	A	</a:t>
            </a:r>
            <a:r>
              <a:rPr sz="1800" spc="-5" dirty="0">
                <a:latin typeface="Andale Mono"/>
                <a:cs typeface="Andale Mono"/>
              </a:rPr>
              <a:t>|</a:t>
            </a:r>
            <a:r>
              <a:rPr sz="1800" dirty="0">
                <a:latin typeface="Andale Mono"/>
                <a:cs typeface="Andale Mono"/>
              </a:rPr>
              <a:t>| B	)	</a:t>
            </a:r>
            <a:r>
              <a:rPr sz="1800" spc="-5" dirty="0">
                <a:latin typeface="Andale Mono"/>
                <a:cs typeface="Andale Mono"/>
              </a:rPr>
              <a:t>&amp;</a:t>
            </a:r>
            <a:r>
              <a:rPr sz="1800" dirty="0">
                <a:latin typeface="Andale Mono"/>
                <a:cs typeface="Andale Mono"/>
              </a:rPr>
              <a:t>&amp; (	C	</a:t>
            </a:r>
            <a:r>
              <a:rPr sz="1800" spc="-5" dirty="0">
                <a:latin typeface="Andale Mono"/>
                <a:cs typeface="Andale Mono"/>
              </a:rPr>
              <a:t>|</a:t>
            </a:r>
            <a:r>
              <a:rPr sz="1800" dirty="0">
                <a:latin typeface="Andale Mono"/>
                <a:cs typeface="Andale Mono"/>
              </a:rPr>
              <a:t>| D	)	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2622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Statement</a:t>
            </a:r>
            <a:r>
              <a:rPr spc="-35" dirty="0"/>
              <a:t> 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  <a:tabLst>
                <a:tab pos="1111250" algn="l"/>
                <a:tab pos="2178050" algn="l"/>
                <a:tab pos="5226685" algn="l"/>
                <a:tab pos="5683885" algn="l"/>
              </a:tabLst>
            </a:pPr>
            <a:r>
              <a:rPr dirty="0">
                <a:solidFill>
                  <a:srgbClr val="7F0055"/>
                </a:solidFill>
              </a:rPr>
              <a:t>public	static	</a:t>
            </a:r>
            <a:r>
              <a:rPr spc="-5" dirty="0"/>
              <a:t>String</a:t>
            </a:r>
            <a:r>
              <a:rPr dirty="0"/>
              <a:t> classify(</a:t>
            </a:r>
            <a:r>
              <a:rPr dirty="0">
                <a:solidFill>
                  <a:srgbClr val="7F0055"/>
                </a:solidFill>
              </a:rPr>
              <a:t>int	</a:t>
            </a:r>
            <a:r>
              <a:rPr dirty="0">
                <a:solidFill>
                  <a:srgbClr val="6A3E3E"/>
                </a:solidFill>
              </a:rPr>
              <a:t>x</a:t>
            </a:r>
            <a:r>
              <a:rPr dirty="0"/>
              <a:t>)	{ </a:t>
            </a:r>
          </a:p>
          <a:p>
            <a:pPr marL="348615">
              <a:lnSpc>
                <a:spcPct val="100000"/>
              </a:lnSpc>
              <a:tabLst>
                <a:tab pos="1720850" algn="l"/>
                <a:tab pos="2330450" algn="l"/>
                <a:tab pos="2635250" algn="l"/>
              </a:tabLst>
            </a:pPr>
            <a:r>
              <a:rPr dirty="0"/>
              <a:t> </a:t>
            </a:r>
            <a:r>
              <a:rPr dirty="0">
                <a:solidFill>
                  <a:srgbClr val="7F0055"/>
                </a:solidFill>
              </a:rPr>
              <a:t>boolean	</a:t>
            </a:r>
            <a:r>
              <a:rPr dirty="0">
                <a:solidFill>
                  <a:srgbClr val="6A3E3E"/>
                </a:solidFill>
              </a:rPr>
              <a:t>pos	</a:t>
            </a:r>
            <a:r>
              <a:rPr dirty="0"/>
              <a:t>=	</a:t>
            </a:r>
            <a:r>
              <a:rPr dirty="0">
                <a:solidFill>
                  <a:srgbClr val="7F0055"/>
                </a:solidFill>
              </a:rPr>
              <a:t>true</a:t>
            </a:r>
            <a:r>
              <a:rPr dirty="0"/>
              <a:t>; </a:t>
            </a:r>
          </a:p>
          <a:p>
            <a:pPr marL="348615">
              <a:lnSpc>
                <a:spcPct val="100000"/>
              </a:lnSpc>
              <a:tabLst>
                <a:tab pos="1720850" algn="l"/>
                <a:tab pos="2482850" algn="l"/>
                <a:tab pos="2787650" algn="l"/>
              </a:tabLst>
            </a:pPr>
            <a:r>
              <a:rPr dirty="0"/>
              <a:t> </a:t>
            </a:r>
            <a:r>
              <a:rPr dirty="0">
                <a:solidFill>
                  <a:srgbClr val="7F0055"/>
                </a:solidFill>
              </a:rPr>
              <a:t>boolean	</a:t>
            </a:r>
            <a:r>
              <a:rPr dirty="0">
                <a:solidFill>
                  <a:srgbClr val="6A3E3E"/>
                </a:solidFill>
              </a:rPr>
              <a:t>even	</a:t>
            </a:r>
            <a:r>
              <a:rPr dirty="0"/>
              <a:t>=	</a:t>
            </a:r>
            <a:r>
              <a:rPr dirty="0">
                <a:solidFill>
                  <a:srgbClr val="7F0055"/>
                </a:solidFill>
              </a:rPr>
              <a:t>true</a:t>
            </a:r>
            <a:r>
              <a:rPr dirty="0"/>
              <a:t>; </a:t>
            </a:r>
          </a:p>
          <a:p>
            <a:pPr marL="348615">
              <a:lnSpc>
                <a:spcPct val="100000"/>
              </a:lnSpc>
              <a:tabLst>
                <a:tab pos="958850" algn="l"/>
                <a:tab pos="1416050" algn="l"/>
                <a:tab pos="1720850" algn="l"/>
              </a:tabLst>
            </a:pPr>
            <a:r>
              <a:rPr dirty="0"/>
              <a:t> </a:t>
            </a:r>
            <a:r>
              <a:rPr dirty="0">
                <a:solidFill>
                  <a:srgbClr val="7F0055"/>
                </a:solidFill>
              </a:rPr>
              <a:t>if	</a:t>
            </a:r>
            <a:r>
              <a:rPr dirty="0"/>
              <a:t>(</a:t>
            </a:r>
            <a:r>
              <a:rPr dirty="0">
                <a:solidFill>
                  <a:srgbClr val="6A3E3E"/>
                </a:solidFill>
              </a:rPr>
              <a:t>x	</a:t>
            </a:r>
            <a:r>
              <a:rPr dirty="0"/>
              <a:t>&gt;	0) </a:t>
            </a:r>
          </a:p>
          <a:p>
            <a:pPr marL="348615">
              <a:lnSpc>
                <a:spcPct val="100000"/>
              </a:lnSpc>
              <a:tabLst>
                <a:tab pos="805815" algn="l"/>
                <a:tab pos="1568450" algn="l"/>
                <a:tab pos="1873250" algn="l"/>
              </a:tabLst>
            </a:pPr>
            <a:r>
              <a:rPr dirty="0"/>
              <a:t> 	 </a:t>
            </a:r>
            <a:r>
              <a:rPr dirty="0">
                <a:solidFill>
                  <a:srgbClr val="6A3E3E"/>
                </a:solidFill>
              </a:rPr>
              <a:t>pos	</a:t>
            </a:r>
            <a:r>
              <a:rPr dirty="0"/>
              <a:t>=	</a:t>
            </a:r>
            <a:r>
              <a:rPr dirty="0">
                <a:solidFill>
                  <a:srgbClr val="7F0055"/>
                </a:solidFill>
              </a:rPr>
              <a:t>true</a:t>
            </a:r>
            <a:r>
              <a:rPr dirty="0"/>
              <a:t>; </a:t>
            </a:r>
          </a:p>
          <a:p>
            <a:pPr marL="348615">
              <a:lnSpc>
                <a:spcPct val="100000"/>
              </a:lnSpc>
              <a:tabLst>
                <a:tab pos="958850" algn="l"/>
                <a:tab pos="1416050" algn="l"/>
                <a:tab pos="1720850" algn="l"/>
                <a:tab pos="2025650" algn="l"/>
              </a:tabLst>
            </a:pPr>
            <a:r>
              <a:rPr dirty="0"/>
              <a:t> </a:t>
            </a:r>
            <a:r>
              <a:rPr dirty="0">
                <a:solidFill>
                  <a:srgbClr val="7F0055"/>
                </a:solidFill>
              </a:rPr>
              <a:t>if	</a:t>
            </a:r>
            <a:r>
              <a:rPr dirty="0"/>
              <a:t>(</a:t>
            </a:r>
            <a:r>
              <a:rPr dirty="0">
                <a:solidFill>
                  <a:srgbClr val="6A3E3E"/>
                </a:solidFill>
              </a:rPr>
              <a:t>x	</a:t>
            </a:r>
            <a:r>
              <a:rPr dirty="0"/>
              <a:t>%	2	</a:t>
            </a:r>
            <a:r>
              <a:rPr spc="-5" dirty="0"/>
              <a:t>==</a:t>
            </a:r>
            <a:r>
              <a:rPr spc="-95" dirty="0"/>
              <a:t> </a:t>
            </a:r>
            <a:r>
              <a:rPr dirty="0"/>
              <a:t>0) </a:t>
            </a:r>
          </a:p>
          <a:p>
            <a:pPr marL="348615">
              <a:lnSpc>
                <a:spcPts val="2375"/>
              </a:lnSpc>
              <a:tabLst>
                <a:tab pos="805815" algn="l"/>
                <a:tab pos="1720850" algn="l"/>
                <a:tab pos="2025650" algn="l"/>
              </a:tabLst>
            </a:pPr>
            <a:r>
              <a:rPr dirty="0"/>
              <a:t> 	 </a:t>
            </a:r>
            <a:r>
              <a:rPr dirty="0">
                <a:solidFill>
                  <a:srgbClr val="6A3E3E"/>
                </a:solidFill>
              </a:rPr>
              <a:t>even	</a:t>
            </a:r>
            <a:r>
              <a:rPr dirty="0"/>
              <a:t>=	</a:t>
            </a:r>
            <a:r>
              <a:rPr dirty="0">
                <a:solidFill>
                  <a:srgbClr val="7F0055"/>
                </a:solidFill>
              </a:rPr>
              <a:t>true</a:t>
            </a:r>
            <a:r>
              <a:rPr dirty="0"/>
              <a:t>; </a:t>
            </a:r>
          </a:p>
          <a:p>
            <a:pPr marL="348615">
              <a:lnSpc>
                <a:spcPts val="2405"/>
              </a:lnSpc>
              <a:tabLst>
                <a:tab pos="1568450" algn="l"/>
              </a:tabLst>
            </a:pPr>
            <a:r>
              <a:rPr dirty="0"/>
              <a:t> </a:t>
            </a:r>
            <a:r>
              <a:rPr dirty="0">
                <a:solidFill>
                  <a:srgbClr val="7F0055"/>
                </a:solidFill>
              </a:rPr>
              <a:t>return	</a:t>
            </a:r>
            <a:r>
              <a:rPr spc="-25" dirty="0"/>
              <a:t>String.</a:t>
            </a:r>
            <a:r>
              <a:rPr sz="2050" spc="-25" dirty="0"/>
              <a:t>format(</a:t>
            </a:r>
            <a:r>
              <a:rPr sz="2050" spc="-25" dirty="0">
                <a:solidFill>
                  <a:srgbClr val="2A00FF"/>
                </a:solidFill>
              </a:rPr>
              <a:t>"Number:%1$d,</a:t>
            </a:r>
            <a:r>
              <a:rPr sz="2050" spc="-30" dirty="0">
                <a:solidFill>
                  <a:srgbClr val="2A00FF"/>
                </a:solidFill>
              </a:rPr>
              <a:t>  </a:t>
            </a:r>
            <a:endParaRPr sz="2050" dirty="0"/>
          </a:p>
          <a:p>
            <a:pPr marL="348615">
              <a:lnSpc>
                <a:spcPts val="2425"/>
              </a:lnSpc>
              <a:tabLst>
                <a:tab pos="805815" algn="l"/>
                <a:tab pos="1263015" algn="l"/>
                <a:tab pos="1720214" algn="l"/>
              </a:tabLst>
            </a:pPr>
            <a:r>
              <a:rPr sz="2050" spc="-30" dirty="0">
                <a:solidFill>
                  <a:srgbClr val="2A00FF"/>
                </a:solidFill>
              </a:rPr>
              <a:t> 	 	 	 Positive:%2$b,Even:%3$b"</a:t>
            </a:r>
            <a:r>
              <a:rPr sz="2050" spc="-30" dirty="0"/>
              <a:t>, </a:t>
            </a:r>
            <a:r>
              <a:rPr sz="2050" spc="-30" dirty="0">
                <a:solidFill>
                  <a:srgbClr val="6A3E3E"/>
                </a:solidFill>
              </a:rPr>
              <a:t>x</a:t>
            </a:r>
            <a:r>
              <a:rPr sz="2050" spc="-30" dirty="0"/>
              <a:t>, </a:t>
            </a:r>
            <a:r>
              <a:rPr sz="2050" spc="-30" dirty="0">
                <a:solidFill>
                  <a:srgbClr val="6A3E3E"/>
                </a:solidFill>
              </a:rPr>
              <a:t>pos</a:t>
            </a:r>
            <a:r>
              <a:rPr sz="2050" spc="-30" dirty="0"/>
              <a:t>,</a:t>
            </a:r>
            <a:r>
              <a:rPr sz="2050" spc="-135" dirty="0"/>
              <a:t> </a:t>
            </a:r>
            <a:r>
              <a:rPr sz="2050" spc="-30" dirty="0">
                <a:solidFill>
                  <a:srgbClr val="6A3E3E"/>
                </a:solidFill>
              </a:rPr>
              <a:t>even</a:t>
            </a:r>
            <a:r>
              <a:rPr sz="2050" spc="-30" dirty="0"/>
              <a:t>); </a:t>
            </a:r>
            <a:endParaRPr sz="2050" dirty="0"/>
          </a:p>
          <a:p>
            <a:pPr marL="44450">
              <a:lnSpc>
                <a:spcPts val="2395"/>
              </a:lnSpc>
            </a:pPr>
            <a:r>
              <a:rPr dirty="0"/>
              <a:t>}</a:t>
            </a:r>
          </a:p>
          <a:p>
            <a:pPr marL="31750"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4450">
              <a:lnSpc>
                <a:spcPts val="2840"/>
              </a:lnSpc>
            </a:pPr>
            <a:r>
              <a:rPr sz="2400" spc="-100" dirty="0">
                <a:latin typeface="Arial"/>
                <a:cs typeface="Arial"/>
              </a:rPr>
              <a:t>String </a:t>
            </a:r>
            <a:r>
              <a:rPr sz="2400" spc="-40" dirty="0">
                <a:latin typeface="Arial"/>
                <a:cs typeface="Arial"/>
              </a:rPr>
              <a:t>returned </a:t>
            </a:r>
            <a:r>
              <a:rPr sz="2400" spc="-90" dirty="0">
                <a:latin typeface="Arial"/>
                <a:cs typeface="Arial"/>
              </a:rPr>
              <a:t>should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contain:</a:t>
            </a:r>
            <a:r>
              <a:rPr sz="2400" spc="-18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432434">
              <a:lnSpc>
                <a:spcPts val="2840"/>
              </a:lnSpc>
            </a:pP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10" dirty="0">
                <a:latin typeface="Arial"/>
                <a:cs typeface="Arial"/>
              </a:rPr>
              <a:t>-­‐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“</a:t>
            </a:r>
            <a:r>
              <a:rPr sz="2400" spc="-90" dirty="0" smtClean="0">
                <a:latin typeface="Arial"/>
                <a:cs typeface="Arial"/>
              </a:rPr>
              <a:t>Posi</a:t>
            </a:r>
            <a:r>
              <a:rPr lang="en-US" sz="2400" spc="-90" dirty="0" smtClean="0">
                <a:latin typeface="Arial"/>
                <a:cs typeface="Arial"/>
              </a:rPr>
              <a:t>t</a:t>
            </a:r>
            <a:r>
              <a:rPr sz="2400" spc="-90" dirty="0" smtClean="0">
                <a:latin typeface="Arial"/>
                <a:cs typeface="Arial"/>
              </a:rPr>
              <a:t>ve:true</a:t>
            </a:r>
            <a:r>
              <a:rPr sz="2400" spc="-90" dirty="0">
                <a:latin typeface="Arial"/>
                <a:cs typeface="Arial"/>
              </a:rPr>
              <a:t>”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number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 smtClean="0">
                <a:latin typeface="Arial"/>
                <a:cs typeface="Arial"/>
              </a:rPr>
              <a:t>posi</a:t>
            </a:r>
            <a:r>
              <a:rPr lang="en-US" sz="2400" spc="-90" dirty="0" smtClean="0">
                <a:latin typeface="Arial"/>
                <a:cs typeface="Arial"/>
              </a:rPr>
              <a:t>t</a:t>
            </a:r>
            <a:r>
              <a:rPr sz="2400" spc="-90" dirty="0" smtClean="0">
                <a:latin typeface="Arial"/>
                <a:cs typeface="Arial"/>
              </a:rPr>
              <a:t>ve</a:t>
            </a:r>
            <a:r>
              <a:rPr sz="2400" spc="-90" dirty="0">
                <a:latin typeface="Arial"/>
                <a:cs typeface="Arial"/>
              </a:rPr>
              <a:t>, </a:t>
            </a:r>
            <a:r>
              <a:rPr sz="2400" spc="-15" dirty="0">
                <a:latin typeface="Arial"/>
                <a:cs typeface="Arial"/>
              </a:rPr>
              <a:t>“:false”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otherwise</a:t>
            </a:r>
            <a:r>
              <a:rPr sz="2400" spc="-18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20"/>
              </a:spcBef>
            </a:pP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10" dirty="0">
                <a:latin typeface="Arial"/>
                <a:cs typeface="Arial"/>
              </a:rPr>
              <a:t>-­‐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“Even:true”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number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even, </a:t>
            </a:r>
            <a:r>
              <a:rPr sz="2400" spc="-15" dirty="0">
                <a:latin typeface="Arial"/>
                <a:cs typeface="Arial"/>
              </a:rPr>
              <a:t>“:false”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otherwise</a:t>
            </a:r>
            <a:r>
              <a:rPr sz="2400" spc="-185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094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0770" algn="l"/>
                <a:tab pos="4829175" algn="l"/>
              </a:tabLst>
            </a:pPr>
            <a:r>
              <a:rPr spc="-5" dirty="0"/>
              <a:t>Example:	</a:t>
            </a:r>
            <a:r>
              <a:rPr dirty="0"/>
              <a:t>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2622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Statement</a:t>
            </a:r>
            <a:r>
              <a:rPr spc="-35" dirty="0"/>
              <a:t> 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1"/>
            <a:ext cx="7799070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46464"/>
                </a:solidFill>
                <a:latin typeface="Monaco"/>
                <a:cs typeface="Monaco"/>
              </a:rPr>
              <a:t>@Test</a:t>
            </a:r>
            <a:endParaRPr sz="2000" dirty="0">
              <a:latin typeface="Monaco"/>
              <a:cs typeface="Monaco"/>
            </a:endParaRPr>
          </a:p>
          <a:p>
            <a:pPr marL="12700">
              <a:lnSpc>
                <a:spcPts val="2375"/>
              </a:lnSpc>
              <a:tabLst>
                <a:tab pos="1079500" algn="l"/>
                <a:tab pos="1841500" algn="l"/>
              </a:tabLst>
            </a:pPr>
            <a:r>
              <a:rPr sz="2000" dirty="0">
                <a:solidFill>
                  <a:srgbClr val="7F0055"/>
                </a:solidFill>
                <a:latin typeface="Monaco"/>
                <a:cs typeface="Monaco"/>
              </a:rPr>
              <a:t>public	void	</a:t>
            </a:r>
            <a:r>
              <a:rPr sz="2000" spc="-5" dirty="0">
                <a:latin typeface="Monaco"/>
                <a:cs typeface="Monaco"/>
              </a:rPr>
              <a:t>testClassify()</a:t>
            </a:r>
            <a:r>
              <a:rPr sz="2000" spc="-35" dirty="0">
                <a:latin typeface="Monaco"/>
                <a:cs typeface="Monaco"/>
              </a:rPr>
              <a:t> </a:t>
            </a:r>
            <a:r>
              <a:rPr sz="2000" dirty="0">
                <a:latin typeface="Monaco"/>
                <a:cs typeface="Monaco"/>
              </a:rPr>
              <a:t>{</a:t>
            </a:r>
          </a:p>
          <a:p>
            <a:pPr marL="469265" marR="2443480">
              <a:lnSpc>
                <a:spcPts val="2400"/>
              </a:lnSpc>
              <a:spcBef>
                <a:spcPts val="105"/>
              </a:spcBef>
              <a:tabLst>
                <a:tab pos="2603500" algn="l"/>
                <a:tab pos="2908300" algn="l"/>
              </a:tabLst>
            </a:pPr>
            <a:r>
              <a:rPr sz="2000" spc="-5" dirty="0">
                <a:latin typeface="Monaco"/>
                <a:cs typeface="Monaco"/>
              </a:rPr>
              <a:t>Strin</a:t>
            </a:r>
            <a:r>
              <a:rPr sz="2000" dirty="0">
                <a:latin typeface="Monaco"/>
                <a:cs typeface="Monaco"/>
              </a:rPr>
              <a:t>g </a:t>
            </a:r>
            <a:r>
              <a:rPr sz="2000" dirty="0">
                <a:solidFill>
                  <a:srgbClr val="6A3E3E"/>
                </a:solidFill>
                <a:latin typeface="Monaco"/>
                <a:cs typeface="Monaco"/>
              </a:rPr>
              <a:t>result	</a:t>
            </a:r>
            <a:r>
              <a:rPr sz="2000" dirty="0">
                <a:latin typeface="Monaco"/>
                <a:cs typeface="Monaco"/>
              </a:rPr>
              <a:t>=	Ex1.</a:t>
            </a:r>
            <a:r>
              <a:rPr sz="2050" spc="-30" dirty="0">
                <a:latin typeface="Monaco"/>
                <a:cs typeface="Monaco"/>
              </a:rPr>
              <a:t>classify(2);  assertThat(</a:t>
            </a:r>
            <a:r>
              <a:rPr sz="2050" spc="-30" dirty="0">
                <a:solidFill>
                  <a:srgbClr val="6A3E3E"/>
                </a:solidFill>
                <a:latin typeface="Monaco"/>
                <a:cs typeface="Monaco"/>
              </a:rPr>
              <a:t>result</a:t>
            </a:r>
            <a:r>
              <a:rPr sz="2050" spc="-30" dirty="0">
                <a:latin typeface="Monaco"/>
                <a:cs typeface="Monaco"/>
              </a:rPr>
              <a:t>,</a:t>
            </a:r>
            <a:endParaRPr sz="2050" dirty="0">
              <a:latin typeface="Monaco"/>
              <a:cs typeface="Monaco"/>
            </a:endParaRPr>
          </a:p>
          <a:p>
            <a:pPr marL="469265" marR="5080" indent="2286000">
              <a:lnSpc>
                <a:spcPts val="2400"/>
              </a:lnSpc>
            </a:pPr>
            <a:r>
              <a:rPr sz="2050" spc="-30" dirty="0">
                <a:latin typeface="Monaco"/>
                <a:cs typeface="Monaco"/>
              </a:rPr>
              <a:t>containsString(</a:t>
            </a:r>
            <a:r>
              <a:rPr sz="2050" spc="-30" dirty="0">
                <a:solidFill>
                  <a:srgbClr val="2A00FF"/>
                </a:solidFill>
                <a:latin typeface="Monaco"/>
                <a:cs typeface="Monaco"/>
              </a:rPr>
              <a:t>"Positive:true"</a:t>
            </a:r>
            <a:r>
              <a:rPr sz="2050" spc="-30" dirty="0">
                <a:latin typeface="Monaco"/>
                <a:cs typeface="Monaco"/>
              </a:rPr>
              <a:t>));  assertThat(</a:t>
            </a:r>
            <a:r>
              <a:rPr sz="2050" spc="-30" dirty="0">
                <a:solidFill>
                  <a:srgbClr val="6A3E3E"/>
                </a:solidFill>
                <a:latin typeface="Monaco"/>
                <a:cs typeface="Monaco"/>
              </a:rPr>
              <a:t>result</a:t>
            </a:r>
            <a:r>
              <a:rPr sz="2050" spc="-30" dirty="0">
                <a:latin typeface="Monaco"/>
                <a:cs typeface="Monaco"/>
              </a:rPr>
              <a:t>,</a:t>
            </a:r>
            <a:r>
              <a:rPr sz="2050" spc="-135" dirty="0">
                <a:latin typeface="Monaco"/>
                <a:cs typeface="Monaco"/>
              </a:rPr>
              <a:t> </a:t>
            </a:r>
            <a:r>
              <a:rPr sz="2050" spc="-30" dirty="0">
                <a:latin typeface="Monaco"/>
                <a:cs typeface="Monaco"/>
              </a:rPr>
              <a:t>containsString(</a:t>
            </a:r>
            <a:r>
              <a:rPr sz="2050" spc="-30" dirty="0">
                <a:solidFill>
                  <a:srgbClr val="2A00FF"/>
                </a:solidFill>
                <a:latin typeface="Monaco"/>
                <a:cs typeface="Monaco"/>
              </a:rPr>
              <a:t>"Even:true"</a:t>
            </a:r>
            <a:r>
              <a:rPr sz="2050" spc="-30" dirty="0">
                <a:latin typeface="Monaco"/>
                <a:cs typeface="Monaco"/>
              </a:rPr>
              <a:t>));</a:t>
            </a:r>
            <a:endParaRPr sz="2050" dirty="0">
              <a:latin typeface="Monaco"/>
              <a:cs typeface="Monaco"/>
            </a:endParaRPr>
          </a:p>
          <a:p>
            <a:pPr marL="12700">
              <a:lnSpc>
                <a:spcPts val="2320"/>
              </a:lnSpc>
            </a:pPr>
            <a:r>
              <a:rPr sz="2000" spc="30" dirty="0" smtClean="0">
                <a:latin typeface="Monaco"/>
                <a:cs typeface="Monaco"/>
              </a:rPr>
              <a:t>}</a:t>
            </a:r>
            <a:endParaRPr sz="2000" dirty="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406" y="4476608"/>
            <a:ext cx="4639310" cy="1977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Arial"/>
                <a:cs typeface="Arial"/>
              </a:rPr>
              <a:t>Choose </a:t>
            </a:r>
            <a:r>
              <a:rPr sz="3200" spc="-45" dirty="0">
                <a:latin typeface="Arial"/>
                <a:cs typeface="Arial"/>
              </a:rPr>
              <a:t>test </a:t>
            </a:r>
            <a:r>
              <a:rPr sz="3200" spc="-260" dirty="0">
                <a:latin typeface="Arial"/>
                <a:cs typeface="Arial"/>
              </a:rPr>
              <a:t>case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135" dirty="0">
                <a:latin typeface="Arial"/>
                <a:cs typeface="Arial"/>
              </a:rPr>
              <a:t>value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2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Arial"/>
                <a:cs typeface="Arial"/>
              </a:rPr>
              <a:t>Will </a:t>
            </a:r>
            <a:r>
              <a:rPr sz="3200" spc="-65" dirty="0">
                <a:latin typeface="Arial"/>
                <a:cs typeface="Arial"/>
              </a:rPr>
              <a:t>this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270" dirty="0">
                <a:latin typeface="Arial"/>
                <a:cs typeface="Arial"/>
              </a:rPr>
              <a:t>pass</a:t>
            </a:r>
            <a:r>
              <a:rPr sz="3200" spc="-270" dirty="0" smtClean="0">
                <a:latin typeface="Arial"/>
                <a:cs typeface="Arial"/>
              </a:rPr>
              <a:t>?</a:t>
            </a:r>
            <a:r>
              <a:rPr lang="en-US" sz="3200" spc="-270" dirty="0" smtClean="0">
                <a:latin typeface="Arial"/>
                <a:cs typeface="Arial"/>
              </a:rPr>
              <a:t> Yes.</a:t>
            </a:r>
          </a:p>
          <a:p>
            <a:pPr marL="12700">
              <a:lnSpc>
                <a:spcPct val="100000"/>
              </a:lnSpc>
            </a:pPr>
            <a:r>
              <a:rPr lang="en-US" sz="3200" spc="-270" dirty="0" smtClean="0">
                <a:latin typeface="Arial"/>
                <a:cs typeface="Arial"/>
              </a:rPr>
              <a:t>What about for value 3?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0192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59939" algn="l"/>
                <a:tab pos="4538980" algn="l"/>
              </a:tabLst>
            </a:pPr>
            <a:r>
              <a:rPr dirty="0"/>
              <a:t>Multiple	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026400" cy="3341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Condition coverage(C</a:t>
            </a:r>
            <a:r>
              <a:rPr sz="2775" baseline="-21021" dirty="0">
                <a:latin typeface="Geneva"/>
                <a:cs typeface="Geneva"/>
              </a:rPr>
              <a:t>2</a:t>
            </a:r>
            <a:r>
              <a:rPr sz="2800" dirty="0">
                <a:latin typeface="Geneva"/>
                <a:cs typeface="Geneva"/>
              </a:rPr>
              <a:t>)</a:t>
            </a:r>
            <a:r>
              <a:rPr sz="2800" spc="-95" dirty="0">
                <a:latin typeface="Geneva"/>
                <a:cs typeface="Geneva"/>
              </a:rPr>
              <a:t> </a:t>
            </a:r>
            <a:r>
              <a:rPr sz="2800" spc="15" dirty="0" smtClean="0">
                <a:latin typeface="Geneva"/>
                <a:cs typeface="Geneva"/>
              </a:rPr>
              <a:t>says</a:t>
            </a:r>
            <a:endParaRPr sz="2800" dirty="0">
              <a:latin typeface="Geneva"/>
              <a:cs typeface="Geneva"/>
            </a:endParaRPr>
          </a:p>
          <a:p>
            <a:pPr marL="749300" marR="476250" indent="-279400">
              <a:lnSpc>
                <a:spcPts val="2850"/>
              </a:lnSpc>
              <a:spcBef>
                <a:spcPts val="13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Every </a:t>
            </a:r>
            <a:r>
              <a:rPr sz="2400" spc="-5" dirty="0">
                <a:latin typeface="Geneva"/>
                <a:cs typeface="Geneva"/>
              </a:rPr>
              <a:t>atomic </a:t>
            </a:r>
            <a:r>
              <a:rPr sz="2400" dirty="0">
                <a:latin typeface="Geneva"/>
                <a:cs typeface="Geneva"/>
              </a:rPr>
              <a:t>condition </a:t>
            </a:r>
            <a:r>
              <a:rPr sz="2400" spc="-5" dirty="0">
                <a:latin typeface="Geneva"/>
                <a:cs typeface="Geneva"/>
              </a:rPr>
              <a:t>must </a:t>
            </a:r>
            <a:r>
              <a:rPr sz="2400" dirty="0">
                <a:latin typeface="Geneva"/>
                <a:cs typeface="Geneva"/>
              </a:rPr>
              <a:t>evaluate once</a:t>
            </a:r>
            <a:r>
              <a:rPr sz="2400" spc="-14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to  true and once to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false</a:t>
            </a:r>
            <a:endParaRPr sz="24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Multiple condition coverage (C</a:t>
            </a:r>
            <a:r>
              <a:rPr sz="2775" baseline="-21021" dirty="0">
                <a:latin typeface="Geneva"/>
                <a:cs typeface="Geneva"/>
              </a:rPr>
              <a:t>3</a:t>
            </a:r>
            <a:r>
              <a:rPr sz="2800" dirty="0">
                <a:latin typeface="Geneva"/>
                <a:cs typeface="Geneva"/>
              </a:rPr>
              <a:t>)</a:t>
            </a:r>
            <a:r>
              <a:rPr sz="2800" spc="-95" dirty="0">
                <a:latin typeface="Geneva"/>
                <a:cs typeface="Geneva"/>
              </a:rPr>
              <a:t> </a:t>
            </a:r>
            <a:r>
              <a:rPr sz="2800" spc="15" dirty="0" smtClean="0">
                <a:latin typeface="Geneva"/>
                <a:cs typeface="Geneva"/>
              </a:rPr>
              <a:t>says</a:t>
            </a:r>
            <a:endParaRPr sz="2800" dirty="0">
              <a:latin typeface="Geneva"/>
              <a:cs typeface="Geneva"/>
            </a:endParaRPr>
          </a:p>
          <a:p>
            <a:pPr marL="749300" marR="5080" indent="-279400">
              <a:lnSpc>
                <a:spcPct val="99800"/>
              </a:lnSpc>
              <a:spcBef>
                <a:spcPts val="129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Every possible </a:t>
            </a:r>
            <a:r>
              <a:rPr sz="2400" spc="-5" dirty="0">
                <a:latin typeface="Geneva"/>
                <a:cs typeface="Geneva"/>
              </a:rPr>
              <a:t>combination </a:t>
            </a:r>
            <a:r>
              <a:rPr sz="2400" dirty="0">
                <a:latin typeface="Geneva"/>
                <a:cs typeface="Geneva"/>
              </a:rPr>
              <a:t>of </a:t>
            </a:r>
            <a:r>
              <a:rPr sz="2400" spc="-5" dirty="0">
                <a:latin typeface="Geneva"/>
                <a:cs typeface="Geneva"/>
              </a:rPr>
              <a:t>atomic </a:t>
            </a:r>
            <a:r>
              <a:rPr sz="2400" dirty="0">
                <a:latin typeface="Geneva"/>
                <a:cs typeface="Geneva"/>
              </a:rPr>
              <a:t>and  composed predicates </a:t>
            </a:r>
            <a:r>
              <a:rPr sz="2400" spc="-5" dirty="0">
                <a:latin typeface="Geneva"/>
                <a:cs typeface="Geneva"/>
              </a:rPr>
              <a:t>must </a:t>
            </a:r>
            <a:r>
              <a:rPr sz="2400" dirty="0">
                <a:latin typeface="Geneva"/>
                <a:cs typeface="Geneva"/>
              </a:rPr>
              <a:t>evaluate once to</a:t>
            </a:r>
            <a:r>
              <a:rPr sz="2400" spc="-8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true  and once to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false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856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97890" algn="l"/>
                <a:tab pos="3376295" algn="l"/>
              </a:tabLst>
            </a:pPr>
            <a:r>
              <a:rPr dirty="0"/>
              <a:t>Ex:	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9044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97890" algn="l"/>
                <a:tab pos="2945130" algn="l"/>
                <a:tab pos="5424170" algn="l"/>
              </a:tabLst>
            </a:pPr>
            <a:r>
              <a:rPr dirty="0"/>
              <a:t>Ex:	Multiple	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35552" y="1600200"/>
            <a:ext cx="747289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0192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59939" algn="l"/>
                <a:tab pos="4538980" algn="l"/>
              </a:tabLst>
            </a:pPr>
            <a:r>
              <a:rPr dirty="0"/>
              <a:t>Multiple	Condition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8" y="1658620"/>
            <a:ext cx="5547995" cy="439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23619">
              <a:lnSpc>
                <a:spcPts val="2800"/>
              </a:lnSpc>
            </a:pPr>
            <a:r>
              <a:rPr sz="2600" dirty="0">
                <a:latin typeface="Geneva"/>
                <a:cs typeface="Geneva"/>
              </a:rPr>
              <a:t>If we have achieved</a:t>
            </a:r>
            <a:r>
              <a:rPr sz="2600" spc="-65" dirty="0">
                <a:latin typeface="Geneva"/>
                <a:cs typeface="Geneva"/>
              </a:rPr>
              <a:t> </a:t>
            </a:r>
            <a:r>
              <a:rPr sz="2600" spc="-5" dirty="0">
                <a:latin typeface="Geneva"/>
                <a:cs typeface="Geneva"/>
              </a:rPr>
              <a:t>multiple  </a:t>
            </a:r>
            <a:r>
              <a:rPr sz="2600" dirty="0">
                <a:latin typeface="Geneva"/>
                <a:cs typeface="Geneva"/>
              </a:rPr>
              <a:t>condition</a:t>
            </a:r>
            <a:r>
              <a:rPr sz="2600" spc="-70" dirty="0">
                <a:latin typeface="Geneva"/>
                <a:cs typeface="Geneva"/>
              </a:rPr>
              <a:t> </a:t>
            </a:r>
            <a:r>
              <a:rPr sz="2600" spc="5" dirty="0" smtClean="0">
                <a:latin typeface="Geneva"/>
                <a:cs typeface="Geneva"/>
              </a:rPr>
              <a:t>coverage</a:t>
            </a:r>
            <a:endParaRPr sz="2600" dirty="0">
              <a:latin typeface="Geneva"/>
              <a:cs typeface="Geneva"/>
            </a:endParaRPr>
          </a:p>
          <a:p>
            <a:pPr marL="748665" marR="85090" indent="-279400">
              <a:lnSpc>
                <a:spcPct val="89000"/>
              </a:lnSpc>
              <a:spcBef>
                <a:spcPts val="122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We must have evaluated every  possible </a:t>
            </a:r>
            <a:r>
              <a:rPr sz="2200" spc="-5" dirty="0">
                <a:latin typeface="Geneva"/>
                <a:cs typeface="Geneva"/>
              </a:rPr>
              <a:t>combination </a:t>
            </a:r>
            <a:r>
              <a:rPr sz="2200" dirty="0">
                <a:latin typeface="Geneva"/>
                <a:cs typeface="Geneva"/>
              </a:rPr>
              <a:t>of each  condition at least once to true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and  once to</a:t>
            </a:r>
            <a:r>
              <a:rPr sz="2200" spc="-95" dirty="0">
                <a:latin typeface="Geneva"/>
                <a:cs typeface="Geneva"/>
              </a:rPr>
              <a:t> </a:t>
            </a:r>
            <a:r>
              <a:rPr sz="2200" spc="10" dirty="0" smtClean="0">
                <a:latin typeface="Geneva"/>
                <a:cs typeface="Geneva"/>
              </a:rPr>
              <a:t>false</a:t>
            </a:r>
            <a:endParaRPr sz="2200" dirty="0">
              <a:latin typeface="Geneva"/>
              <a:cs typeface="Geneva"/>
            </a:endParaRPr>
          </a:p>
          <a:p>
            <a:pPr marL="748665" marR="5080" indent="-279400">
              <a:lnSpc>
                <a:spcPts val="2350"/>
              </a:lnSpc>
              <a:spcBef>
                <a:spcPts val="13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Therefore, we must have evaluated  each condition both</a:t>
            </a:r>
            <a:r>
              <a:rPr sz="2200" spc="-85" dirty="0">
                <a:latin typeface="Geneva"/>
                <a:cs typeface="Geneva"/>
              </a:rPr>
              <a:t> </a:t>
            </a:r>
            <a:r>
              <a:rPr sz="2200" spc="10" dirty="0" smtClean="0">
                <a:latin typeface="Geneva"/>
                <a:cs typeface="Geneva"/>
              </a:rPr>
              <a:t>ways</a:t>
            </a:r>
            <a:endParaRPr sz="22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93980">
              <a:lnSpc>
                <a:spcPts val="2900"/>
              </a:lnSpc>
            </a:pPr>
            <a:r>
              <a:rPr sz="2600" dirty="0">
                <a:latin typeface="Geneva"/>
                <a:cs typeface="Geneva"/>
              </a:rPr>
              <a:t>Multiple condition coverage is  stronger than condition</a:t>
            </a:r>
            <a:r>
              <a:rPr sz="2600" spc="-70" dirty="0">
                <a:latin typeface="Geneva"/>
                <a:cs typeface="Geneva"/>
              </a:rPr>
              <a:t> </a:t>
            </a:r>
            <a:r>
              <a:rPr sz="2600" spc="5" dirty="0" smtClean="0">
                <a:latin typeface="Geneva"/>
                <a:cs typeface="Geneva"/>
              </a:rPr>
              <a:t>coverage</a:t>
            </a:r>
            <a:endParaRPr sz="26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3617" y="2716667"/>
            <a:ext cx="1744009" cy="340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76110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0795" algn="l"/>
              </a:tabLst>
            </a:pPr>
            <a:r>
              <a:rPr dirty="0"/>
              <a:t>Path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7757159" cy="4178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Path: sequence of nodes visited during an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execution</a:t>
            </a:r>
            <a:endParaRPr sz="20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Path coverage is the strongest possible coverage</a:t>
            </a:r>
            <a:r>
              <a:rPr sz="2000" spc="-80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measure</a:t>
            </a:r>
            <a:endParaRPr sz="2000" dirty="0">
              <a:latin typeface="Geneva"/>
              <a:cs typeface="Geneva"/>
            </a:endParaRPr>
          </a:p>
          <a:p>
            <a:pPr marL="749300" marR="131445" indent="-279400">
              <a:lnSpc>
                <a:spcPts val="1650"/>
              </a:lnSpc>
              <a:spcBef>
                <a:spcPts val="119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	</a:t>
            </a:r>
            <a:r>
              <a:rPr sz="1700" dirty="0">
                <a:latin typeface="Geneva"/>
                <a:cs typeface="Geneva"/>
              </a:rPr>
              <a:t>100% path coverage means that every possible path</a:t>
            </a:r>
            <a:r>
              <a:rPr sz="1700" spc="-9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through</a:t>
            </a:r>
            <a:r>
              <a:rPr sz="1700" spc="-15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the  program </a:t>
            </a:r>
            <a:r>
              <a:rPr sz="1700" spc="-5" dirty="0">
                <a:latin typeface="Geneva"/>
                <a:cs typeface="Geneva"/>
              </a:rPr>
              <a:t>flowchart </a:t>
            </a:r>
            <a:r>
              <a:rPr sz="1700" dirty="0">
                <a:latin typeface="Geneva"/>
                <a:cs typeface="Geneva"/>
              </a:rPr>
              <a:t>has been</a:t>
            </a:r>
            <a:r>
              <a:rPr sz="1700" spc="-90" dirty="0">
                <a:latin typeface="Geneva"/>
                <a:cs typeface="Geneva"/>
              </a:rPr>
              <a:t> </a:t>
            </a:r>
            <a:r>
              <a:rPr sz="1700" spc="5" dirty="0" smtClean="0">
                <a:latin typeface="Geneva"/>
                <a:cs typeface="Geneva"/>
              </a:rPr>
              <a:t>followed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For </a:t>
            </a:r>
            <a:r>
              <a:rPr lang="en-US" sz="1700" dirty="0" smtClean="0">
                <a:latin typeface="Geneva"/>
                <a:cs typeface="Geneva"/>
              </a:rPr>
              <a:t>(non recursive) </a:t>
            </a:r>
            <a:r>
              <a:rPr sz="1700" dirty="0" smtClean="0">
                <a:latin typeface="Geneva"/>
                <a:cs typeface="Geneva"/>
              </a:rPr>
              <a:t>code </a:t>
            </a:r>
            <a:r>
              <a:rPr sz="1700" dirty="0">
                <a:latin typeface="Geneva"/>
                <a:cs typeface="Geneva"/>
              </a:rPr>
              <a:t>without loops, this is</a:t>
            </a:r>
            <a:r>
              <a:rPr sz="1700" spc="-50" dirty="0">
                <a:latin typeface="Geneva"/>
                <a:cs typeface="Geneva"/>
              </a:rPr>
              <a:t> </a:t>
            </a:r>
            <a:r>
              <a:rPr sz="1700" dirty="0" smtClean="0">
                <a:latin typeface="Geneva"/>
                <a:cs typeface="Geneva"/>
              </a:rPr>
              <a:t>achievable</a:t>
            </a:r>
            <a:r>
              <a:rPr lang="en-US" sz="1700" dirty="0" smtClean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For code with non-deterministic</a:t>
            </a:r>
            <a:r>
              <a:rPr sz="1700" spc="-85" dirty="0">
                <a:latin typeface="Geneva"/>
                <a:cs typeface="Geneva"/>
              </a:rPr>
              <a:t> </a:t>
            </a:r>
            <a:r>
              <a:rPr sz="1700" spc="5" dirty="0">
                <a:latin typeface="Geneva"/>
                <a:cs typeface="Geneva"/>
              </a:rPr>
              <a:t>loops</a:t>
            </a:r>
            <a:r>
              <a:rPr sz="1700" spc="5" dirty="0" smtClean="0">
                <a:latin typeface="Geneva"/>
                <a:cs typeface="Geneva"/>
              </a:rPr>
              <a:t>: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Each iteration of the loop adds an additional</a:t>
            </a:r>
            <a:r>
              <a:rPr sz="1700" spc="-80" dirty="0">
                <a:latin typeface="Geneva"/>
                <a:cs typeface="Geneva"/>
              </a:rPr>
              <a:t> </a:t>
            </a:r>
            <a:r>
              <a:rPr sz="1700" spc="10" dirty="0" smtClean="0">
                <a:latin typeface="Geneva"/>
                <a:cs typeface="Geneva"/>
              </a:rPr>
              <a:t>path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For some code, we can iterate any number of</a:t>
            </a:r>
            <a:r>
              <a:rPr sz="1700" spc="-65" dirty="0">
                <a:latin typeface="Geneva"/>
                <a:cs typeface="Geneva"/>
              </a:rPr>
              <a:t> </a:t>
            </a:r>
            <a:r>
              <a:rPr sz="1700" spc="5" dirty="0" smtClean="0">
                <a:latin typeface="Geneva"/>
                <a:cs typeface="Geneva"/>
              </a:rPr>
              <a:t>times</a:t>
            </a:r>
            <a:endParaRPr sz="1700" dirty="0">
              <a:latin typeface="Geneva"/>
              <a:cs typeface="Geneva"/>
            </a:endParaRPr>
          </a:p>
          <a:p>
            <a:pPr marL="13843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r>
              <a:rPr sz="1400" dirty="0">
                <a:latin typeface="Helvetica"/>
                <a:cs typeface="Helvetica"/>
              </a:rPr>
              <a:t>   </a:t>
            </a:r>
            <a:r>
              <a:rPr sz="1400" dirty="0">
                <a:latin typeface="Geneva"/>
                <a:cs typeface="Geneva"/>
              </a:rPr>
              <a:t>Eg. The number of iterations might depend on the size of an</a:t>
            </a:r>
            <a:r>
              <a:rPr sz="1400" spc="-45" dirty="0">
                <a:latin typeface="Geneva"/>
                <a:cs typeface="Geneva"/>
              </a:rPr>
              <a:t> </a:t>
            </a:r>
            <a:r>
              <a:rPr sz="1400" spc="5" dirty="0" smtClean="0">
                <a:latin typeface="Geneva"/>
                <a:cs typeface="Geneva"/>
              </a:rPr>
              <a:t>input</a:t>
            </a:r>
            <a:endParaRPr sz="14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For some code, 100% path coverage is not</a:t>
            </a:r>
            <a:r>
              <a:rPr sz="2000" spc="-90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possible</a:t>
            </a:r>
            <a:endParaRPr sz="2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8148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0795" algn="l"/>
                <a:tab pos="3747770" algn="l"/>
                <a:tab pos="4109720" algn="l"/>
                <a:tab pos="6293485" algn="l"/>
              </a:tabLst>
            </a:pPr>
            <a:r>
              <a:rPr dirty="0"/>
              <a:t>Path	Cove</a:t>
            </a:r>
            <a:r>
              <a:rPr spc="-5" dirty="0"/>
              <a:t>r</a:t>
            </a:r>
            <a:r>
              <a:rPr dirty="0"/>
              <a:t>age	-	Exa</a:t>
            </a:r>
            <a:r>
              <a:rPr spc="-5" dirty="0"/>
              <a:t>m</a:t>
            </a:r>
            <a:r>
              <a:rPr dirty="0"/>
              <a:t>ple	</a:t>
            </a:r>
            <a:r>
              <a:rPr dirty="0" smtClean="0"/>
              <a:t>1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39"/>
            <a:ext cx="3947160" cy="4316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5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Recall</a:t>
            </a:r>
            <a:r>
              <a:rPr sz="2400" spc="-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</a:t>
            </a:r>
            <a:r>
              <a:rPr sz="2400" spc="-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integer  </a:t>
            </a:r>
            <a:r>
              <a:rPr sz="2400" spc="-5" dirty="0">
                <a:latin typeface="Geneva"/>
                <a:cs typeface="Geneva"/>
              </a:rPr>
              <a:t>classification</a:t>
            </a:r>
            <a:r>
              <a:rPr sz="2400" spc="-80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algorithm</a:t>
            </a:r>
            <a:endParaRPr sz="24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 dirty="0">
              <a:latin typeface="Times New Roman"/>
              <a:cs typeface="Times New Roman"/>
            </a:endParaRPr>
          </a:p>
          <a:p>
            <a:pPr marL="469900" marR="28575" indent="-457200">
              <a:lnSpc>
                <a:spcPts val="26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Four paths</a:t>
            </a:r>
            <a:r>
              <a:rPr sz="2400" spc="-7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through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  code are possible,  covered by Test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spc="10" dirty="0">
                <a:latin typeface="Geneva"/>
                <a:cs typeface="Geneva"/>
              </a:rPr>
              <a:t>Suite</a:t>
            </a:r>
            <a:r>
              <a:rPr sz="2400" spc="10" dirty="0" smtClean="0">
                <a:latin typeface="Geneva"/>
                <a:cs typeface="Geneva"/>
              </a:rPr>
              <a:t>:</a:t>
            </a:r>
            <a:endParaRPr sz="2400" dirty="0">
              <a:latin typeface="Geneva"/>
              <a:cs typeface="Geneva"/>
            </a:endParaRPr>
          </a:p>
          <a:p>
            <a:pPr marL="698500">
              <a:lnSpc>
                <a:spcPct val="100000"/>
              </a:lnSpc>
              <a:spcBef>
                <a:spcPts val="975"/>
              </a:spcBef>
              <a:tabLst>
                <a:tab pos="1212215" algn="l"/>
              </a:tabLst>
            </a:pPr>
            <a:r>
              <a:rPr sz="1900" dirty="0">
                <a:latin typeface="Geneva"/>
                <a:cs typeface="Geneva"/>
              </a:rPr>
              <a:t>1)</a:t>
            </a:r>
            <a:r>
              <a:rPr sz="1900" dirty="0">
                <a:latin typeface="Helvetica"/>
                <a:cs typeface="Helvetica"/>
              </a:rPr>
              <a:t> 	</a:t>
            </a:r>
            <a:r>
              <a:rPr sz="1900" dirty="0">
                <a:latin typeface="Geneva"/>
                <a:cs typeface="Geneva"/>
              </a:rPr>
              <a:t>x =</a:t>
            </a:r>
            <a:r>
              <a:rPr sz="1900" spc="-110" dirty="0">
                <a:latin typeface="Geneva"/>
                <a:cs typeface="Geneva"/>
              </a:rPr>
              <a:t> </a:t>
            </a:r>
            <a:r>
              <a:rPr sz="1900" spc="25" dirty="0" smtClean="0">
                <a:latin typeface="Geneva"/>
                <a:cs typeface="Geneva"/>
              </a:rPr>
              <a:t>2</a:t>
            </a:r>
            <a:endParaRPr sz="1900" dirty="0">
              <a:latin typeface="Geneva"/>
              <a:cs typeface="Geneva"/>
            </a:endParaRPr>
          </a:p>
          <a:p>
            <a:pPr marL="698500">
              <a:lnSpc>
                <a:spcPct val="100000"/>
              </a:lnSpc>
              <a:spcBef>
                <a:spcPts val="1015"/>
              </a:spcBef>
              <a:tabLst>
                <a:tab pos="1212215" algn="l"/>
              </a:tabLst>
            </a:pPr>
            <a:r>
              <a:rPr sz="1900" dirty="0">
                <a:latin typeface="Geneva"/>
                <a:cs typeface="Geneva"/>
              </a:rPr>
              <a:t>2)</a:t>
            </a:r>
            <a:r>
              <a:rPr sz="1900" dirty="0">
                <a:latin typeface="Helvetica"/>
                <a:cs typeface="Helvetica"/>
              </a:rPr>
              <a:t> 	</a:t>
            </a:r>
            <a:r>
              <a:rPr sz="1900" dirty="0">
                <a:latin typeface="Geneva"/>
                <a:cs typeface="Geneva"/>
              </a:rPr>
              <a:t>x =</a:t>
            </a:r>
            <a:r>
              <a:rPr sz="1900" spc="-110" dirty="0">
                <a:latin typeface="Geneva"/>
                <a:cs typeface="Geneva"/>
              </a:rPr>
              <a:t> </a:t>
            </a:r>
            <a:r>
              <a:rPr sz="1900" spc="25" dirty="0" smtClean="0">
                <a:latin typeface="Geneva"/>
                <a:cs typeface="Geneva"/>
              </a:rPr>
              <a:t>1</a:t>
            </a:r>
            <a:endParaRPr sz="1900" dirty="0">
              <a:latin typeface="Geneva"/>
              <a:cs typeface="Geneva"/>
            </a:endParaRPr>
          </a:p>
          <a:p>
            <a:pPr marL="698500">
              <a:lnSpc>
                <a:spcPct val="100000"/>
              </a:lnSpc>
              <a:spcBef>
                <a:spcPts val="1015"/>
              </a:spcBef>
              <a:tabLst>
                <a:tab pos="1212215" algn="l"/>
              </a:tabLst>
            </a:pPr>
            <a:r>
              <a:rPr sz="1900" dirty="0">
                <a:latin typeface="Geneva"/>
                <a:cs typeface="Geneva"/>
              </a:rPr>
              <a:t>3)</a:t>
            </a:r>
            <a:r>
              <a:rPr sz="1900" dirty="0">
                <a:latin typeface="Helvetica"/>
                <a:cs typeface="Helvetica"/>
              </a:rPr>
              <a:t> 	</a:t>
            </a:r>
            <a:r>
              <a:rPr sz="1900" dirty="0">
                <a:latin typeface="Geneva"/>
                <a:cs typeface="Geneva"/>
              </a:rPr>
              <a:t>x =</a:t>
            </a:r>
            <a:r>
              <a:rPr sz="1900" spc="-105" dirty="0">
                <a:latin typeface="Geneva"/>
                <a:cs typeface="Geneva"/>
              </a:rPr>
              <a:t> </a:t>
            </a:r>
            <a:r>
              <a:rPr sz="1900" spc="15" dirty="0">
                <a:latin typeface="Geneva"/>
                <a:cs typeface="Geneva"/>
              </a:rPr>
              <a:t>-</a:t>
            </a:r>
            <a:r>
              <a:rPr sz="1900" spc="15" dirty="0" smtClean="0">
                <a:latin typeface="Geneva"/>
                <a:cs typeface="Geneva"/>
              </a:rPr>
              <a:t>2</a:t>
            </a:r>
            <a:endParaRPr sz="1900" dirty="0">
              <a:latin typeface="Geneva"/>
              <a:cs typeface="Geneva"/>
            </a:endParaRPr>
          </a:p>
          <a:p>
            <a:pPr marL="698500">
              <a:lnSpc>
                <a:spcPct val="100000"/>
              </a:lnSpc>
              <a:spcBef>
                <a:spcPts val="1015"/>
              </a:spcBef>
              <a:tabLst>
                <a:tab pos="1212215" algn="l"/>
              </a:tabLst>
            </a:pPr>
            <a:r>
              <a:rPr sz="1900" dirty="0">
                <a:latin typeface="Geneva"/>
                <a:cs typeface="Geneva"/>
              </a:rPr>
              <a:t>4)</a:t>
            </a:r>
            <a:r>
              <a:rPr sz="1900" dirty="0">
                <a:latin typeface="Helvetica"/>
                <a:cs typeface="Helvetica"/>
              </a:rPr>
              <a:t> 	</a:t>
            </a:r>
            <a:r>
              <a:rPr sz="1900" dirty="0">
                <a:latin typeface="Geneva"/>
                <a:cs typeface="Geneva"/>
              </a:rPr>
              <a:t>x =</a:t>
            </a:r>
            <a:r>
              <a:rPr sz="1900" spc="-105" dirty="0">
                <a:latin typeface="Geneva"/>
                <a:cs typeface="Geneva"/>
              </a:rPr>
              <a:t> </a:t>
            </a:r>
            <a:r>
              <a:rPr sz="1900" spc="15" dirty="0">
                <a:latin typeface="Geneva"/>
                <a:cs typeface="Geneva"/>
              </a:rPr>
              <a:t>-</a:t>
            </a:r>
            <a:r>
              <a:rPr sz="1900" spc="15" dirty="0" smtClean="0">
                <a:latin typeface="Geneva"/>
                <a:cs typeface="Geneva"/>
              </a:rPr>
              <a:t>1</a:t>
            </a:r>
            <a:endParaRPr sz="19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3186" y="1600200"/>
            <a:ext cx="3284202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8148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0795" algn="l"/>
                <a:tab pos="3747770" algn="l"/>
                <a:tab pos="4109720" algn="l"/>
                <a:tab pos="6293485" algn="l"/>
              </a:tabLst>
            </a:pPr>
            <a:r>
              <a:rPr dirty="0"/>
              <a:t>Path	Cove</a:t>
            </a:r>
            <a:r>
              <a:rPr spc="-5" dirty="0"/>
              <a:t>r</a:t>
            </a:r>
            <a:r>
              <a:rPr dirty="0"/>
              <a:t>age	-	Exa</a:t>
            </a:r>
            <a:r>
              <a:rPr spc="-5" dirty="0"/>
              <a:t>m</a:t>
            </a:r>
            <a:r>
              <a:rPr dirty="0"/>
              <a:t>ple	</a:t>
            </a:r>
            <a:r>
              <a:rPr dirty="0" smtClean="0"/>
              <a:t>2</a:t>
            </a:r>
            <a:endParaRPr spc="120" dirty="0"/>
          </a:p>
        </p:txBody>
      </p:sp>
      <p:sp>
        <p:nvSpPr>
          <p:cNvPr id="3" name="object 3"/>
          <p:cNvSpPr/>
          <p:nvPr/>
        </p:nvSpPr>
        <p:spPr>
          <a:xfrm>
            <a:off x="473902" y="1600200"/>
            <a:ext cx="4956282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629" y="1645920"/>
            <a:ext cx="3526154" cy="264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Geneva"/>
                <a:cs typeface="Geneva"/>
              </a:rPr>
              <a:t>Recall case</a:t>
            </a:r>
            <a:r>
              <a:rPr sz="2600" spc="-75" dirty="0">
                <a:latin typeface="Geneva"/>
                <a:cs typeface="Geneva"/>
              </a:rPr>
              <a:t> </a:t>
            </a:r>
            <a:r>
              <a:rPr sz="2600" spc="5" dirty="0" smtClean="0">
                <a:latin typeface="Geneva"/>
                <a:cs typeface="Geneva"/>
              </a:rPr>
              <a:t>converter</a:t>
            </a:r>
            <a:endParaRPr sz="2600" dirty="0">
              <a:latin typeface="Geneva"/>
              <a:cs typeface="Geneva"/>
            </a:endParaRPr>
          </a:p>
          <a:p>
            <a:pPr marL="469900" marR="106680" indent="-457200">
              <a:lnSpc>
                <a:spcPct val="99000"/>
              </a:lnSpc>
              <a:spcBef>
                <a:spcPts val="2405"/>
              </a:spcBef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Every</a:t>
            </a:r>
            <a:r>
              <a:rPr sz="2400" spc="-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char</a:t>
            </a:r>
            <a:r>
              <a:rPr sz="2400" spc="-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array  evaluated </a:t>
            </a:r>
            <a:r>
              <a:rPr sz="2400" spc="-5" dirty="0">
                <a:latin typeface="Geneva"/>
                <a:cs typeface="Geneva"/>
              </a:rPr>
              <a:t>may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have  different</a:t>
            </a:r>
            <a:r>
              <a:rPr sz="2400" spc="-7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length</a:t>
            </a:r>
            <a:endParaRPr sz="2400" dirty="0">
              <a:latin typeface="Geneva"/>
              <a:cs typeface="Geneva"/>
            </a:endParaRPr>
          </a:p>
          <a:p>
            <a:pPr marL="749300" marR="149225" indent="-279400">
              <a:lnSpc>
                <a:spcPct val="100000"/>
              </a:lnSpc>
              <a:spcBef>
                <a:spcPts val="126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Will follow different  </a:t>
            </a:r>
            <a:r>
              <a:rPr sz="2200" spc="10" dirty="0" smtClean="0">
                <a:latin typeface="Geneva"/>
                <a:cs typeface="Geneva"/>
              </a:rPr>
              <a:t>paths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7611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0795" algn="l"/>
              </a:tabLst>
            </a:pPr>
            <a:r>
              <a:rPr dirty="0"/>
              <a:t>Path	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477"/>
            <a:ext cx="4805680" cy="42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6525">
              <a:lnSpc>
                <a:spcPct val="79900"/>
              </a:lnSpc>
            </a:pPr>
            <a:r>
              <a:rPr sz="2400" spc="-5" dirty="0">
                <a:latin typeface="Geneva"/>
                <a:cs typeface="Geneva"/>
              </a:rPr>
              <a:t>If we have achieved 100% </a:t>
            </a:r>
            <a:r>
              <a:rPr sz="2400" dirty="0">
                <a:latin typeface="Geneva"/>
                <a:cs typeface="Geneva"/>
              </a:rPr>
              <a:t>path 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  <a:p>
            <a:pPr marL="749300" marR="251460" indent="-279400">
              <a:lnSpc>
                <a:spcPct val="78100"/>
              </a:lnSpc>
              <a:spcBef>
                <a:spcPts val="127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We must have evaluated every  possible path through the  </a:t>
            </a:r>
            <a:r>
              <a:rPr sz="2000" spc="5" dirty="0" smtClean="0">
                <a:latin typeface="Geneva"/>
                <a:cs typeface="Geneva"/>
              </a:rPr>
              <a:t>program</a:t>
            </a:r>
            <a:endParaRPr sz="2000" dirty="0">
              <a:latin typeface="Geneva"/>
              <a:cs typeface="Geneva"/>
            </a:endParaRPr>
          </a:p>
          <a:p>
            <a:pPr marL="749300" marR="5080" indent="-279400">
              <a:lnSpc>
                <a:spcPct val="79700"/>
              </a:lnSpc>
              <a:spcBef>
                <a:spcPts val="133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Therefore, we must have  evaluated every possible  combination of each condition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at  least once to true and once to  </a:t>
            </a:r>
            <a:r>
              <a:rPr sz="2000" spc="10" dirty="0" smtClean="0">
                <a:latin typeface="Geneva"/>
                <a:cs typeface="Geneva"/>
              </a:rPr>
              <a:t>false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 marR="236220">
              <a:lnSpc>
                <a:spcPct val="79900"/>
              </a:lnSpc>
            </a:pPr>
            <a:r>
              <a:rPr sz="2400" dirty="0">
                <a:latin typeface="Geneva"/>
                <a:cs typeface="Geneva"/>
              </a:rPr>
              <a:t>Path coverage is stronger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than  </a:t>
            </a:r>
            <a:r>
              <a:rPr sz="2400" spc="-5" dirty="0">
                <a:latin typeface="Geneva"/>
                <a:cs typeface="Geneva"/>
              </a:rPr>
              <a:t>multiple </a:t>
            </a:r>
            <a:r>
              <a:rPr sz="2400" dirty="0">
                <a:latin typeface="Geneva"/>
                <a:cs typeface="Geneva"/>
              </a:rPr>
              <a:t>condition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067" y="1600200"/>
            <a:ext cx="1906441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6683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Testing</a:t>
            </a:r>
            <a:r>
              <a:rPr spc="-70" dirty="0"/>
              <a:t> </a:t>
            </a:r>
            <a:r>
              <a:rPr spc="20" dirty="0" smtClean="0"/>
              <a:t>Loops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71411"/>
            <a:ext cx="7912734" cy="4402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85445" indent="-457200">
              <a:lnSpc>
                <a:spcPct val="769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Path coverage for </a:t>
            </a:r>
            <a:r>
              <a:rPr sz="2600" spc="-5" dirty="0">
                <a:latin typeface="Geneva"/>
                <a:cs typeface="Geneva"/>
              </a:rPr>
              <a:t>non-deterministic</a:t>
            </a:r>
            <a:r>
              <a:rPr sz="2600" spc="-20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loops</a:t>
            </a:r>
            <a:r>
              <a:rPr sz="2600" spc="-5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is  </a:t>
            </a:r>
            <a:r>
              <a:rPr sz="2600" spc="5" dirty="0" smtClean="0">
                <a:latin typeface="Geneva"/>
                <a:cs typeface="Geneva"/>
              </a:rPr>
              <a:t>impossible</a:t>
            </a:r>
            <a:endParaRPr sz="2600" dirty="0">
              <a:latin typeface="Geneva"/>
              <a:cs typeface="Geneva"/>
            </a:endParaRPr>
          </a:p>
          <a:p>
            <a:pPr marL="749300" marR="73660" indent="-279400">
              <a:lnSpc>
                <a:spcPts val="2150"/>
              </a:lnSpc>
              <a:spcBef>
                <a:spcPts val="119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Most programs have non-deterministic loops with an  arbitrary number of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spc="5" dirty="0" smtClean="0">
                <a:latin typeface="Geneva"/>
                <a:cs typeface="Geneva"/>
              </a:rPr>
              <a:t>iterations</a:t>
            </a:r>
            <a:endParaRPr sz="2200" dirty="0">
              <a:latin typeface="Geneva"/>
              <a:cs typeface="Geneva"/>
            </a:endParaRPr>
          </a:p>
          <a:p>
            <a:pPr marL="1155700" marR="81915" indent="-228600">
              <a:lnSpc>
                <a:spcPts val="215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e.g. a top-level loop in which we read a </a:t>
            </a:r>
            <a:r>
              <a:rPr sz="2200" spc="-5" dirty="0">
                <a:latin typeface="Geneva"/>
                <a:cs typeface="Geneva"/>
              </a:rPr>
              <a:t>command  and execute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spc="20" dirty="0" smtClean="0">
                <a:latin typeface="Geneva"/>
                <a:cs typeface="Geneva"/>
              </a:rPr>
              <a:t>it</a:t>
            </a:r>
            <a:endParaRPr sz="22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 marR="1133475" indent="-457200">
              <a:lnSpc>
                <a:spcPct val="769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For entire </a:t>
            </a:r>
            <a:r>
              <a:rPr sz="2600" spc="-5" dirty="0">
                <a:latin typeface="Geneva"/>
                <a:cs typeface="Geneva"/>
              </a:rPr>
              <a:t>programs, </a:t>
            </a:r>
            <a:r>
              <a:rPr sz="2600" dirty="0">
                <a:latin typeface="Geneva"/>
                <a:cs typeface="Geneva"/>
              </a:rPr>
              <a:t>we</a:t>
            </a:r>
            <a:r>
              <a:rPr sz="2600" spc="-45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don't</a:t>
            </a:r>
            <a:r>
              <a:rPr sz="2600" spc="-15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generally  </a:t>
            </a:r>
            <a:r>
              <a:rPr sz="2600" spc="-5" dirty="0">
                <a:latin typeface="Geneva"/>
                <a:cs typeface="Geneva"/>
              </a:rPr>
              <a:t>attempt </a:t>
            </a:r>
            <a:r>
              <a:rPr sz="2600" dirty="0">
                <a:latin typeface="Geneva"/>
                <a:cs typeface="Geneva"/>
              </a:rPr>
              <a:t>100% path</a:t>
            </a:r>
            <a:r>
              <a:rPr sz="2600" spc="-35" dirty="0">
                <a:latin typeface="Geneva"/>
                <a:cs typeface="Geneva"/>
              </a:rPr>
              <a:t> </a:t>
            </a:r>
            <a:r>
              <a:rPr sz="2600" spc="5" dirty="0" smtClean="0">
                <a:latin typeface="Geneva"/>
                <a:cs typeface="Geneva"/>
              </a:rPr>
              <a:t>coverage</a:t>
            </a:r>
            <a:endParaRPr sz="2600" dirty="0">
              <a:latin typeface="Geneva"/>
              <a:cs typeface="Geneva"/>
            </a:endParaRPr>
          </a:p>
          <a:p>
            <a:pPr marL="469900" marR="5080" indent="-457200">
              <a:lnSpc>
                <a:spcPts val="2500"/>
              </a:lnSpc>
              <a:spcBef>
                <a:spcPts val="2375"/>
              </a:spcBef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However, path coverage is still useful</a:t>
            </a:r>
            <a:r>
              <a:rPr sz="2600" spc="-70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for</a:t>
            </a:r>
            <a:r>
              <a:rPr sz="2600" spc="-15" dirty="0">
                <a:latin typeface="Geneva"/>
                <a:cs typeface="Geneva"/>
              </a:rPr>
              <a:t> </a:t>
            </a:r>
            <a:r>
              <a:rPr sz="2600" spc="-5" dirty="0">
                <a:latin typeface="Geneva"/>
                <a:cs typeface="Geneva"/>
              </a:rPr>
              <a:t>small </a:t>
            </a:r>
            <a:r>
              <a:rPr sz="2600" dirty="0">
                <a:latin typeface="Geneva"/>
                <a:cs typeface="Geneva"/>
              </a:rPr>
              <a:t> sections of</a:t>
            </a:r>
            <a:r>
              <a:rPr sz="2600" spc="-100" dirty="0">
                <a:latin typeface="Geneva"/>
                <a:cs typeface="Geneva"/>
              </a:rPr>
              <a:t> </a:t>
            </a:r>
            <a:r>
              <a:rPr sz="2600" spc="15" dirty="0" smtClean="0">
                <a:latin typeface="Geneva"/>
                <a:cs typeface="Geneva"/>
              </a:rPr>
              <a:t>code</a:t>
            </a:r>
            <a:endParaRPr sz="26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6683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Testing</a:t>
            </a:r>
            <a:r>
              <a:rPr spc="-70" dirty="0"/>
              <a:t> </a:t>
            </a:r>
            <a:r>
              <a:rPr spc="20" dirty="0" smtClean="0"/>
              <a:t>Loops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374255" cy="227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We can't test all paths in</a:t>
            </a:r>
            <a:r>
              <a:rPr sz="2800" spc="-60" dirty="0">
                <a:latin typeface="Geneva"/>
                <a:cs typeface="Geneva"/>
              </a:rPr>
              <a:t> </a:t>
            </a:r>
            <a:r>
              <a:rPr sz="2800" spc="-5" dirty="0">
                <a:latin typeface="Geneva"/>
                <a:cs typeface="Geneva"/>
              </a:rPr>
              <a:t>programs</a:t>
            </a:r>
            <a:r>
              <a:rPr sz="2800" spc="-1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with  </a:t>
            </a:r>
            <a:r>
              <a:rPr sz="2800" spc="-5" dirty="0">
                <a:latin typeface="Geneva"/>
                <a:cs typeface="Geneva"/>
              </a:rPr>
              <a:t>nondeterministic </a:t>
            </a:r>
            <a:r>
              <a:rPr sz="2800" spc="10" dirty="0" smtClean="0">
                <a:latin typeface="Geneva"/>
                <a:cs typeface="Geneva"/>
              </a:rPr>
              <a:t>loops</a:t>
            </a:r>
            <a:endParaRPr sz="2800" dirty="0">
              <a:latin typeface="Geneva"/>
              <a:cs typeface="Geneva"/>
            </a:endParaRPr>
          </a:p>
          <a:p>
            <a:pPr marL="749300" marR="735965" indent="-279400">
              <a:lnSpc>
                <a:spcPts val="2850"/>
              </a:lnSpc>
              <a:spcBef>
                <a:spcPts val="13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But, we want to do better than</a:t>
            </a:r>
            <a:r>
              <a:rPr sz="2400" spc="-15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multiple  </a:t>
            </a:r>
            <a:r>
              <a:rPr sz="2400" dirty="0">
                <a:latin typeface="Geneva"/>
                <a:cs typeface="Geneva"/>
              </a:rPr>
              <a:t>condition</a:t>
            </a:r>
            <a:r>
              <a:rPr sz="2400" spc="-7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coverage</a:t>
            </a:r>
            <a:endParaRPr sz="24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or </a:t>
            </a:r>
            <a:r>
              <a:rPr sz="2400" spc="-5" dirty="0">
                <a:latin typeface="Geneva"/>
                <a:cs typeface="Geneva"/>
              </a:rPr>
              <a:t>might miss </a:t>
            </a:r>
            <a:r>
              <a:rPr sz="2400" dirty="0">
                <a:latin typeface="Geneva"/>
                <a:cs typeface="Geneva"/>
              </a:rPr>
              <a:t>certain kinds of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errors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2622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Statement</a:t>
            </a:r>
            <a:r>
              <a:rPr spc="-35" dirty="0"/>
              <a:t> </a:t>
            </a:r>
            <a:r>
              <a:rPr spc="10" dirty="0" smtClean="0"/>
              <a:t>Coverage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2599806"/>
            <a:ext cx="7731759" cy="320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200"/>
              </a:lnSpc>
            </a:pPr>
            <a:r>
              <a:rPr sz="2450" spc="-25" dirty="0">
                <a:latin typeface="Geneva"/>
                <a:cs typeface="Geneva"/>
              </a:rPr>
              <a:t>Strategy: </a:t>
            </a:r>
            <a:r>
              <a:rPr sz="2450" spc="-40" dirty="0">
                <a:latin typeface="Geneva"/>
                <a:cs typeface="Geneva"/>
              </a:rPr>
              <a:t>find </a:t>
            </a:r>
            <a:r>
              <a:rPr sz="2450" spc="-30" dirty="0">
                <a:latin typeface="Geneva"/>
                <a:cs typeface="Geneva"/>
              </a:rPr>
              <a:t>paths that cover </a:t>
            </a:r>
            <a:r>
              <a:rPr sz="2450" spc="-20" dirty="0">
                <a:latin typeface="Geneva"/>
                <a:cs typeface="Geneva"/>
              </a:rPr>
              <a:t>all </a:t>
            </a:r>
            <a:r>
              <a:rPr sz="2450" spc="-30" dirty="0">
                <a:latin typeface="Geneva"/>
                <a:cs typeface="Geneva"/>
              </a:rPr>
              <a:t>statements; </a:t>
            </a:r>
            <a:r>
              <a:rPr sz="2450" spc="-25" dirty="0">
                <a:latin typeface="Geneva"/>
                <a:cs typeface="Geneva"/>
              </a:rPr>
              <a:t>write  test </a:t>
            </a:r>
            <a:r>
              <a:rPr sz="2450" spc="-30" dirty="0">
                <a:latin typeface="Geneva"/>
                <a:cs typeface="Geneva"/>
              </a:rPr>
              <a:t>cases to </a:t>
            </a:r>
            <a:r>
              <a:rPr sz="2450" spc="-25" dirty="0">
                <a:latin typeface="Geneva"/>
                <a:cs typeface="Geneva"/>
              </a:rPr>
              <a:t>exercise </a:t>
            </a:r>
            <a:r>
              <a:rPr sz="2450" spc="-30" dirty="0">
                <a:latin typeface="Geneva"/>
                <a:cs typeface="Geneva"/>
              </a:rPr>
              <a:t>those paths</a:t>
            </a:r>
            <a:r>
              <a:rPr sz="2450" spc="-20" dirty="0">
                <a:latin typeface="Geneva"/>
                <a:cs typeface="Geneva"/>
              </a:rPr>
              <a:t> </a:t>
            </a:r>
            <a:endParaRPr sz="245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69265" algn="l"/>
                <a:tab pos="494220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Test suite should have</a:t>
            </a:r>
            <a:r>
              <a:rPr sz="2400" spc="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C</a:t>
            </a:r>
            <a:r>
              <a:rPr sz="2400" spc="-7" baseline="-20833" dirty="0">
                <a:latin typeface="Geneva"/>
                <a:cs typeface="Geneva"/>
              </a:rPr>
              <a:t>0</a:t>
            </a:r>
            <a:r>
              <a:rPr sz="2400" spc="-5" dirty="0">
                <a:latin typeface="Geneva"/>
                <a:cs typeface="Geneva"/>
              </a:rPr>
              <a:t>=</a:t>
            </a:r>
            <a:r>
              <a:rPr sz="2400" dirty="0">
                <a:latin typeface="Geneva"/>
                <a:cs typeface="Geneva"/>
              </a:rPr>
              <a:t> 1	(ie.</a:t>
            </a:r>
            <a:r>
              <a:rPr sz="2400" spc="-85" dirty="0">
                <a:latin typeface="Geneva"/>
                <a:cs typeface="Geneva"/>
              </a:rPr>
              <a:t> </a:t>
            </a:r>
            <a:r>
              <a:rPr sz="2400" spc="5" dirty="0">
                <a:latin typeface="Geneva"/>
                <a:cs typeface="Geneva"/>
              </a:rPr>
              <a:t>100</a:t>
            </a:r>
            <a:r>
              <a:rPr sz="2400" spc="5" dirty="0" smtClean="0">
                <a:latin typeface="Geneva"/>
                <a:cs typeface="Geneva"/>
              </a:rPr>
              <a:t>%)</a:t>
            </a:r>
            <a:endParaRPr sz="24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Least restrictive of the coverage</a:t>
            </a:r>
            <a:r>
              <a:rPr sz="2400" spc="-7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criteria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Some branches may be</a:t>
            </a:r>
            <a:r>
              <a:rPr sz="2000" spc="-335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missed</a:t>
            </a:r>
            <a:endParaRPr sz="20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Helps </a:t>
            </a:r>
            <a:r>
              <a:rPr sz="2400" spc="-5" dirty="0">
                <a:latin typeface="Geneva"/>
                <a:cs typeface="Geneva"/>
              </a:rPr>
              <a:t>measure </a:t>
            </a:r>
            <a:r>
              <a:rPr sz="2400" dirty="0">
                <a:latin typeface="Geneva"/>
                <a:cs typeface="Geneva"/>
              </a:rPr>
              <a:t>correctness of code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written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Better than</a:t>
            </a:r>
            <a:r>
              <a:rPr sz="2000" spc="220" dirty="0">
                <a:latin typeface="Geneva"/>
                <a:cs typeface="Geneva"/>
              </a:rPr>
              <a:t> </a:t>
            </a:r>
            <a:r>
              <a:rPr sz="2000" spc="5" dirty="0" smtClean="0">
                <a:latin typeface="Geneva"/>
                <a:cs typeface="Geneva"/>
              </a:rPr>
              <a:t>nothing</a:t>
            </a:r>
            <a:endParaRPr sz="2000" dirty="0">
              <a:latin typeface="Geneva"/>
              <a:cs typeface="Gene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2887" y="1221947"/>
            <a:ext cx="3832576" cy="1151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6683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Testing</a:t>
            </a:r>
            <a:r>
              <a:rPr spc="-70" dirty="0"/>
              <a:t> </a:t>
            </a:r>
            <a:r>
              <a:rPr spc="20" dirty="0" smtClean="0"/>
              <a:t>Loops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7700645" cy="403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Programmer may not consider what would happen</a:t>
            </a:r>
            <a:r>
              <a:rPr sz="2200" spc="-95" dirty="0">
                <a:latin typeface="Geneva"/>
                <a:cs typeface="Geneva"/>
              </a:rPr>
              <a:t> </a:t>
            </a:r>
            <a:r>
              <a:rPr sz="2200" spc="15" dirty="0">
                <a:latin typeface="Geneva"/>
                <a:cs typeface="Geneva"/>
              </a:rPr>
              <a:t>if</a:t>
            </a:r>
            <a:r>
              <a:rPr sz="2200" spc="15" dirty="0" smtClean="0">
                <a:latin typeface="Geneva"/>
                <a:cs typeface="Geneva"/>
              </a:rPr>
              <a:t>: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The loop decision is false right from the</a:t>
            </a:r>
            <a:r>
              <a:rPr sz="1900" spc="-210" dirty="0">
                <a:latin typeface="Geneva"/>
                <a:cs typeface="Geneva"/>
              </a:rPr>
              <a:t> </a:t>
            </a:r>
            <a:r>
              <a:rPr sz="1900" spc="5" dirty="0" smtClean="0">
                <a:latin typeface="Geneva"/>
                <a:cs typeface="Geneva"/>
              </a:rPr>
              <a:t>start</a:t>
            </a:r>
            <a:endParaRPr sz="19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The loop decision is true once, and then</a:t>
            </a:r>
            <a:r>
              <a:rPr sz="1900" spc="-204" dirty="0">
                <a:latin typeface="Geneva"/>
                <a:cs typeface="Geneva"/>
              </a:rPr>
              <a:t> </a:t>
            </a:r>
            <a:r>
              <a:rPr sz="1900" spc="5" dirty="0" smtClean="0">
                <a:latin typeface="Geneva"/>
                <a:cs typeface="Geneva"/>
              </a:rPr>
              <a:t>false</a:t>
            </a:r>
            <a:endParaRPr sz="19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 marR="152400" indent="-457200">
              <a:lnSpc>
                <a:spcPct val="795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spc="-5" dirty="0">
                <a:latin typeface="Geneva"/>
                <a:cs typeface="Geneva"/>
              </a:rPr>
              <a:t>Sometimes, </a:t>
            </a:r>
            <a:r>
              <a:rPr sz="2200" dirty="0">
                <a:latin typeface="Geneva"/>
                <a:cs typeface="Geneva"/>
              </a:rPr>
              <a:t>there is a maximum number</a:t>
            </a:r>
            <a:r>
              <a:rPr sz="2200" spc="-4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of</a:t>
            </a:r>
            <a:r>
              <a:rPr sz="2200" spc="-1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possible  iterations for a loop (e.g. the loop might stop at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the  end of an</a:t>
            </a:r>
            <a:r>
              <a:rPr sz="2200" spc="-75" dirty="0">
                <a:latin typeface="Geneva"/>
                <a:cs typeface="Geneva"/>
              </a:rPr>
              <a:t> </a:t>
            </a:r>
            <a:r>
              <a:rPr sz="2200" spc="5" dirty="0">
                <a:latin typeface="Geneva"/>
                <a:cs typeface="Geneva"/>
              </a:rPr>
              <a:t>array</a:t>
            </a:r>
            <a:r>
              <a:rPr sz="2200" spc="5" dirty="0" smtClean="0">
                <a:latin typeface="Geneva"/>
                <a:cs typeface="Geneva"/>
              </a:rPr>
              <a:t>).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Programmer may not consider what would happen</a:t>
            </a:r>
            <a:r>
              <a:rPr sz="2200" spc="-95" dirty="0">
                <a:latin typeface="Geneva"/>
                <a:cs typeface="Geneva"/>
              </a:rPr>
              <a:t> </a:t>
            </a:r>
            <a:r>
              <a:rPr sz="2200" spc="20" dirty="0" smtClean="0">
                <a:latin typeface="Geneva"/>
                <a:cs typeface="Geneva"/>
              </a:rPr>
              <a:t>if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Loop decision is true max</a:t>
            </a:r>
            <a:r>
              <a:rPr sz="1900" spc="-204" dirty="0">
                <a:latin typeface="Geneva"/>
                <a:cs typeface="Geneva"/>
              </a:rPr>
              <a:t> </a:t>
            </a:r>
            <a:r>
              <a:rPr sz="1900" spc="5" dirty="0" smtClean="0">
                <a:latin typeface="Geneva"/>
                <a:cs typeface="Geneva"/>
              </a:rPr>
              <a:t>times</a:t>
            </a:r>
            <a:endParaRPr sz="19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Loop decision is true max-1</a:t>
            </a:r>
            <a:r>
              <a:rPr sz="1900" spc="-204" dirty="0">
                <a:latin typeface="Geneva"/>
                <a:cs typeface="Geneva"/>
              </a:rPr>
              <a:t> </a:t>
            </a:r>
            <a:r>
              <a:rPr sz="1900" spc="5" dirty="0" smtClean="0">
                <a:latin typeface="Geneva"/>
                <a:cs typeface="Geneva"/>
              </a:rPr>
              <a:t>times</a:t>
            </a:r>
            <a:endParaRPr sz="19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6683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Testing</a:t>
            </a:r>
            <a:r>
              <a:rPr spc="-70" dirty="0"/>
              <a:t> </a:t>
            </a:r>
            <a:r>
              <a:rPr spc="20" dirty="0" smtClean="0"/>
              <a:t>Loops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76870" cy="345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00"/>
              </a:lnSpc>
            </a:pPr>
            <a:r>
              <a:rPr sz="2800" dirty="0">
                <a:latin typeface="Geneva"/>
                <a:cs typeface="Geneva"/>
              </a:rPr>
              <a:t>It is </a:t>
            </a:r>
            <a:r>
              <a:rPr sz="2800" spc="-5" dirty="0">
                <a:latin typeface="Geneva"/>
                <a:cs typeface="Geneva"/>
              </a:rPr>
              <a:t>therefore useful </a:t>
            </a:r>
            <a:r>
              <a:rPr sz="2800" dirty="0">
                <a:latin typeface="Geneva"/>
                <a:cs typeface="Geneva"/>
              </a:rPr>
              <a:t>to write test cases</a:t>
            </a:r>
            <a:r>
              <a:rPr sz="2800" spc="-25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which  execute the</a:t>
            </a:r>
            <a:r>
              <a:rPr sz="2800" spc="-80" dirty="0">
                <a:latin typeface="Geneva"/>
                <a:cs typeface="Geneva"/>
              </a:rPr>
              <a:t> </a:t>
            </a:r>
            <a:r>
              <a:rPr sz="2800" spc="10" dirty="0">
                <a:latin typeface="Geneva"/>
                <a:cs typeface="Geneva"/>
              </a:rPr>
              <a:t>loop</a:t>
            </a:r>
            <a:r>
              <a:rPr sz="2800" spc="10" dirty="0" smtClean="0">
                <a:latin typeface="Geneva"/>
                <a:cs typeface="Geneva"/>
              </a:rPr>
              <a:t>: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0</a:t>
            </a:r>
            <a:r>
              <a:rPr sz="2400" spc="-185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times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1</a:t>
            </a:r>
            <a:r>
              <a:rPr sz="2400" spc="-175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time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More than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once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max times </a:t>
            </a:r>
            <a:r>
              <a:rPr sz="2400" dirty="0">
                <a:latin typeface="Geneva"/>
                <a:cs typeface="Geneva"/>
              </a:rPr>
              <a:t>(if</a:t>
            </a:r>
            <a:r>
              <a:rPr sz="2400" spc="-140" dirty="0">
                <a:latin typeface="Geneva"/>
                <a:cs typeface="Geneva"/>
              </a:rPr>
              <a:t> </a:t>
            </a:r>
            <a:r>
              <a:rPr sz="2400" spc="5" dirty="0">
                <a:latin typeface="Geneva"/>
                <a:cs typeface="Geneva"/>
              </a:rPr>
              <a:t>applicable</a:t>
            </a:r>
            <a:r>
              <a:rPr sz="2400" spc="5" dirty="0" smtClean="0">
                <a:latin typeface="Geneva"/>
                <a:cs typeface="Geneva"/>
              </a:rPr>
              <a:t>)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max-1 times </a:t>
            </a:r>
            <a:r>
              <a:rPr sz="2400" dirty="0">
                <a:latin typeface="Geneva"/>
                <a:cs typeface="Geneva"/>
              </a:rPr>
              <a:t>(if</a:t>
            </a:r>
            <a:r>
              <a:rPr sz="2400" spc="-130" dirty="0">
                <a:latin typeface="Geneva"/>
                <a:cs typeface="Geneva"/>
              </a:rPr>
              <a:t> </a:t>
            </a:r>
            <a:r>
              <a:rPr sz="2400" spc="5" dirty="0">
                <a:latin typeface="Geneva"/>
                <a:cs typeface="Geneva"/>
              </a:rPr>
              <a:t>applicable</a:t>
            </a:r>
            <a:r>
              <a:rPr sz="2400" spc="5" dirty="0" smtClean="0">
                <a:latin typeface="Geneva"/>
                <a:cs typeface="Geneva"/>
              </a:rPr>
              <a:t>)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126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181850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But, structural testing is</a:t>
            </a:r>
            <a:r>
              <a:rPr sz="2800" spc="-45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not</a:t>
            </a:r>
            <a:r>
              <a:rPr sz="2800" spc="-15" dirty="0">
                <a:latin typeface="Geneva"/>
                <a:cs typeface="Geneva"/>
              </a:rPr>
              <a:t> </a:t>
            </a:r>
            <a:r>
              <a:rPr sz="2800" spc="-5" dirty="0">
                <a:latin typeface="Geneva"/>
                <a:cs typeface="Geneva"/>
              </a:rPr>
              <a:t>functional </a:t>
            </a:r>
            <a:r>
              <a:rPr sz="2800" dirty="0">
                <a:latin typeface="Geneva"/>
                <a:cs typeface="Geneva"/>
              </a:rPr>
              <a:t> </a:t>
            </a:r>
            <a:r>
              <a:rPr sz="2800" spc="5" dirty="0">
                <a:latin typeface="Geneva"/>
                <a:cs typeface="Geneva"/>
              </a:rPr>
              <a:t>testing</a:t>
            </a:r>
            <a:r>
              <a:rPr sz="2800" spc="5" dirty="0" smtClean="0">
                <a:latin typeface="Geneva"/>
                <a:cs typeface="Geneva"/>
              </a:rPr>
              <a:t>…</a:t>
            </a:r>
            <a:endParaRPr sz="28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The method </a:t>
            </a:r>
            <a:r>
              <a:rPr sz="2800" dirty="0">
                <a:latin typeface="Geneva"/>
                <a:cs typeface="Geneva"/>
              </a:rPr>
              <a:t>is not</a:t>
            </a:r>
            <a:r>
              <a:rPr sz="2800" spc="-55" dirty="0">
                <a:latin typeface="Geneva"/>
                <a:cs typeface="Geneva"/>
              </a:rPr>
              <a:t> </a:t>
            </a:r>
            <a:r>
              <a:rPr sz="2800" spc="10" dirty="0" smtClean="0">
                <a:latin typeface="Geneva"/>
                <a:cs typeface="Geneva"/>
              </a:rPr>
              <a:t>correct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still need to test correct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50" spc="-20" dirty="0" smtClean="0">
                <a:latin typeface="Geneva"/>
                <a:cs typeface="Geneva"/>
              </a:rPr>
              <a:t>functionality</a:t>
            </a:r>
            <a:endParaRPr sz="245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0457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Program</a:t>
            </a:r>
            <a:r>
              <a:rPr spc="-75" dirty="0"/>
              <a:t> </a:t>
            </a:r>
            <a:r>
              <a:rPr spc="10" dirty="0" smtClean="0"/>
              <a:t>Flowcharts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09559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Labelled, directed </a:t>
            </a:r>
            <a:r>
              <a:rPr sz="2800" dirty="0">
                <a:latin typeface="Geneva"/>
                <a:cs typeface="Geneva"/>
              </a:rPr>
              <a:t>graph, </a:t>
            </a:r>
            <a:r>
              <a:rPr sz="2800" spc="-5" dirty="0">
                <a:latin typeface="Geneva"/>
                <a:cs typeface="Geneva"/>
              </a:rPr>
              <a:t>where</a:t>
            </a:r>
            <a:r>
              <a:rPr sz="2800" spc="-6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statements </a:t>
            </a:r>
            <a:r>
              <a:rPr sz="2400" dirty="0">
                <a:latin typeface="Geneva"/>
                <a:cs typeface="Geneva"/>
              </a:rPr>
              <a:t>are represented by rectangle</a:t>
            </a:r>
            <a:r>
              <a:rPr sz="2400" spc="-130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nodes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decisions are represented by </a:t>
            </a:r>
            <a:r>
              <a:rPr sz="2400" spc="-5" dirty="0">
                <a:latin typeface="Geneva"/>
                <a:cs typeface="Geneva"/>
              </a:rPr>
              <a:t>diamond</a:t>
            </a:r>
            <a:r>
              <a:rPr sz="2400" spc="-155" dirty="0">
                <a:latin typeface="Geneva"/>
                <a:cs typeface="Geneva"/>
              </a:rPr>
              <a:t> </a:t>
            </a:r>
            <a:r>
              <a:rPr sz="2400" spc="10" dirty="0" smtClean="0">
                <a:latin typeface="Geneva"/>
                <a:cs typeface="Geneva"/>
              </a:rPr>
              <a:t>nodes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0457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Program</a:t>
            </a:r>
            <a:r>
              <a:rPr spc="-75" dirty="0"/>
              <a:t> </a:t>
            </a:r>
            <a:r>
              <a:rPr spc="10" dirty="0" smtClean="0"/>
              <a:t>Flowcharts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881954" y="1707445"/>
            <a:ext cx="3189089" cy="441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6940" y="1612900"/>
            <a:ext cx="3829685" cy="430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Nodes</a:t>
            </a:r>
            <a:r>
              <a:rPr sz="2600" spc="-100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7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</a:t>
            </a:r>
            <a:r>
              <a:rPr sz="2200" spc="15" dirty="0">
                <a:latin typeface="Helvetica"/>
                <a:cs typeface="Helvetica"/>
              </a:rPr>
              <a:t> </a:t>
            </a:r>
            <a:r>
              <a:rPr sz="2200" spc="5" dirty="0" smtClean="0">
                <a:latin typeface="Geneva"/>
                <a:cs typeface="Geneva"/>
              </a:rPr>
              <a:t>statements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spc="10" dirty="0" smtClean="0">
                <a:latin typeface="Geneva"/>
                <a:cs typeface="Geneva"/>
              </a:rPr>
              <a:t>Edges</a:t>
            </a:r>
            <a:endParaRPr sz="2600" dirty="0">
              <a:latin typeface="Geneva"/>
              <a:cs typeface="Geneva"/>
            </a:endParaRPr>
          </a:p>
          <a:p>
            <a:pPr marL="749300" marR="5080" indent="-279400" algn="just">
              <a:lnSpc>
                <a:spcPct val="90000"/>
              </a:lnSpc>
              <a:spcBef>
                <a:spcPts val="12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indicate parts of paths  which may be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followed  through the</a:t>
            </a:r>
            <a:r>
              <a:rPr sz="2200" spc="-85" dirty="0">
                <a:latin typeface="Geneva"/>
                <a:cs typeface="Geneva"/>
              </a:rPr>
              <a:t> </a:t>
            </a:r>
            <a:r>
              <a:rPr sz="2200" spc="10" dirty="0" smtClean="0">
                <a:latin typeface="Geneva"/>
                <a:cs typeface="Geneva"/>
              </a:rPr>
              <a:t>code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Labels on</a:t>
            </a:r>
            <a:r>
              <a:rPr sz="2600" spc="-85" dirty="0">
                <a:latin typeface="Geneva"/>
                <a:cs typeface="Geneva"/>
              </a:rPr>
              <a:t> </a:t>
            </a:r>
            <a:r>
              <a:rPr sz="2600" spc="10" dirty="0" smtClean="0">
                <a:latin typeface="Geneva"/>
                <a:cs typeface="Geneva"/>
              </a:rPr>
              <a:t>edges</a:t>
            </a:r>
            <a:endParaRPr sz="2600" dirty="0">
              <a:latin typeface="Geneva"/>
              <a:cs typeface="Geneva"/>
            </a:endParaRPr>
          </a:p>
          <a:p>
            <a:pPr marL="749300" marR="93980" indent="-279400">
              <a:lnSpc>
                <a:spcPct val="90000"/>
              </a:lnSpc>
              <a:spcBef>
                <a:spcPts val="12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indicate </a:t>
            </a:r>
            <a:r>
              <a:rPr sz="2200" spc="-15" dirty="0">
                <a:latin typeface="Geneva"/>
                <a:cs typeface="Geneva"/>
              </a:rPr>
              <a:t>flow </a:t>
            </a:r>
            <a:r>
              <a:rPr sz="2200" dirty="0">
                <a:latin typeface="Geneva"/>
                <a:cs typeface="Geneva"/>
              </a:rPr>
              <a:t>direction  when a condition is  </a:t>
            </a:r>
            <a:r>
              <a:rPr sz="2200" spc="-5" dirty="0">
                <a:latin typeface="Geneva"/>
                <a:cs typeface="Geneva"/>
              </a:rPr>
              <a:t>true(T) </a:t>
            </a:r>
            <a:r>
              <a:rPr sz="2200" dirty="0">
                <a:latin typeface="Geneva"/>
                <a:cs typeface="Geneva"/>
              </a:rPr>
              <a:t>vs</a:t>
            </a:r>
            <a:r>
              <a:rPr sz="2200" spc="-70" dirty="0">
                <a:latin typeface="Geneva"/>
                <a:cs typeface="Geneva"/>
              </a:rPr>
              <a:t> </a:t>
            </a:r>
            <a:r>
              <a:rPr sz="2200" spc="5" dirty="0">
                <a:latin typeface="Geneva"/>
                <a:cs typeface="Geneva"/>
              </a:rPr>
              <a:t>false(F</a:t>
            </a:r>
            <a:r>
              <a:rPr sz="2200" spc="5" dirty="0" smtClean="0">
                <a:latin typeface="Geneva"/>
                <a:cs typeface="Geneva"/>
              </a:rPr>
              <a:t>)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654</Words>
  <Application>Microsoft Macintosh PowerPoint</Application>
  <PresentationFormat>On-screen Show (4:3)</PresentationFormat>
  <Paragraphs>434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Andale Mono</vt:lpstr>
      <vt:lpstr>Calibri</vt:lpstr>
      <vt:lpstr>Geneva</vt:lpstr>
      <vt:lpstr>Helvetica</vt:lpstr>
      <vt:lpstr>Monaco</vt:lpstr>
      <vt:lpstr>Times New Roman</vt:lpstr>
      <vt:lpstr>Wingdings</vt:lpstr>
      <vt:lpstr>Arial</vt:lpstr>
      <vt:lpstr>Office Theme</vt:lpstr>
      <vt:lpstr>Topic 8</vt:lpstr>
      <vt:lpstr>Structural Testing</vt:lpstr>
      <vt:lpstr>Structural Testing</vt:lpstr>
      <vt:lpstr>Statement Coverage</vt:lpstr>
      <vt:lpstr>Statement Coverage</vt:lpstr>
      <vt:lpstr>Statement Coverage</vt:lpstr>
      <vt:lpstr>Structural Testing</vt:lpstr>
      <vt:lpstr>Program Flowcharts</vt:lpstr>
      <vt:lpstr>Program Flowcharts</vt:lpstr>
      <vt:lpstr>Program Flowcharts</vt:lpstr>
      <vt:lpstr>Structural Testing</vt:lpstr>
      <vt:lpstr>Structural Testing</vt:lpstr>
      <vt:lpstr>Example</vt:lpstr>
      <vt:lpstr>Edge Coverage</vt:lpstr>
      <vt:lpstr>Edge Coverage</vt:lpstr>
      <vt:lpstr>Edge Coverage</vt:lpstr>
      <vt:lpstr>Edge Coverage</vt:lpstr>
      <vt:lpstr>Coverage Terminology</vt:lpstr>
      <vt:lpstr>Edge Coverage</vt:lpstr>
      <vt:lpstr>Minimal Test Suites</vt:lpstr>
      <vt:lpstr>Minimal Test Suites Example</vt:lpstr>
      <vt:lpstr>Minimal Test Suites Example</vt:lpstr>
      <vt:lpstr>Minimal Test Suites</vt:lpstr>
      <vt:lpstr>Minimal Test Suites</vt:lpstr>
      <vt:lpstr>Condition Coverage</vt:lpstr>
      <vt:lpstr>Flowcharts: Splitting up Decisions</vt:lpstr>
      <vt:lpstr>Condition Coverage</vt:lpstr>
      <vt:lpstr>Condition Coverage</vt:lpstr>
      <vt:lpstr>Condition Coverage</vt:lpstr>
      <vt:lpstr>Condition Coverage</vt:lpstr>
      <vt:lpstr>Condition Coverage - A &amp;&amp; B</vt:lpstr>
      <vt:lpstr>Condition Coverage - A &amp;&amp; B</vt:lpstr>
      <vt:lpstr>Condition Coverage - A &amp;&amp; B</vt:lpstr>
      <vt:lpstr>Condition Coverage - A || B</vt:lpstr>
      <vt:lpstr>Condition Coverage - A || B</vt:lpstr>
      <vt:lpstr>Condition Coverage - A || B</vt:lpstr>
      <vt:lpstr>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Example: Condition Coverage</vt:lpstr>
      <vt:lpstr>Multiple Condition Coverage</vt:lpstr>
      <vt:lpstr>Ex: Condition Coverage</vt:lpstr>
      <vt:lpstr>Ex: Multiple Condition Coverage</vt:lpstr>
      <vt:lpstr>Multiple Condition Coverage</vt:lpstr>
      <vt:lpstr>Path Coverage</vt:lpstr>
      <vt:lpstr>Path Coverage - Example 1</vt:lpstr>
      <vt:lpstr>Path Coverage - Example 2</vt:lpstr>
      <vt:lpstr>Path Coverage</vt:lpstr>
      <vt:lpstr>Testing Loops</vt:lpstr>
      <vt:lpstr>Testing Loops</vt:lpstr>
      <vt:lpstr>Testing Loops</vt:lpstr>
      <vt:lpstr>Testing Loops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6</dc:title>
  <cp:lastModifiedBy>Ethan Jackson</cp:lastModifiedBy>
  <cp:revision>8</cp:revision>
  <dcterms:created xsi:type="dcterms:W3CDTF">2017-01-31T12:25:06Z</dcterms:created>
  <dcterms:modified xsi:type="dcterms:W3CDTF">2017-03-16T21:38:42Z</dcterms:modified>
</cp:coreProperties>
</file>