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6" r:id="rId2"/>
    <p:sldId id="257" r:id="rId3"/>
    <p:sldId id="258" r:id="rId4"/>
    <p:sldId id="260" r:id="rId5"/>
    <p:sldId id="261" r:id="rId6"/>
    <p:sldId id="262" r:id="rId7"/>
    <p:sldId id="263" r:id="rId8"/>
    <p:sldId id="264" r:id="rId9"/>
    <p:sldId id="266" r:id="rId10"/>
    <p:sldId id="267" r:id="rId11"/>
    <p:sldId id="268" r:id="rId12"/>
    <p:sldId id="269" r:id="rId13"/>
    <p:sldId id="270" r:id="rId14"/>
    <p:sldId id="271" r:id="rId15"/>
    <p:sldId id="265" r:id="rId16"/>
    <p:sldId id="274" r:id="rId17"/>
    <p:sldId id="275" r:id="rId18"/>
    <p:sldId id="276" r:id="rId19"/>
    <p:sldId id="277" r:id="rId20"/>
    <p:sldId id="278" r:id="rId21"/>
    <p:sldId id="279" r:id="rId22"/>
    <p:sldId id="280" r:id="rId23"/>
    <p:sldId id="282" r:id="rId24"/>
    <p:sldId id="281" r:id="rId25"/>
    <p:sldId id="273" r:id="rId26"/>
    <p:sldId id="283" r:id="rId27"/>
    <p:sldId id="284" r:id="rId28"/>
    <p:sldId id="285" r:id="rId29"/>
    <p:sldId id="28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644"/>
    <p:restoredTop sz="75626"/>
  </p:normalViewPr>
  <p:slideViewPr>
    <p:cSldViewPr snapToObjects="1">
      <p:cViewPr>
        <p:scale>
          <a:sx n="127" d="100"/>
          <a:sy n="127" d="100"/>
        </p:scale>
        <p:origin x="224" y="-2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BC00D6-B452-E34D-9410-86C55CD31D3F}" type="datetimeFigureOut">
              <a:rPr lang="en-US" smtClean="0"/>
              <a:t>2/17/17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5DA794-3347-6043-8D70-78F6C40E558F}" type="slidenum">
              <a:rPr lang="en-US" smtClean="0"/>
              <a:t>‹#›</a:t>
            </a:fld>
            <a:endParaRPr lang="en-US"/>
          </a:p>
        </p:txBody>
      </p:sp>
    </p:spTree>
    <p:extLst>
      <p:ext uri="{BB962C8B-B14F-4D97-AF65-F5344CB8AC3E}">
        <p14:creationId xmlns:p14="http://schemas.microsoft.com/office/powerpoint/2010/main" val="122496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Adapted from </a:t>
            </a:r>
            <a:r>
              <a:rPr lang="en-US" dirty="0" err="1" smtClean="0"/>
              <a:t>websequencediagrams.com</a:t>
            </a:r>
            <a:endParaRPr lang="en-US" dirty="0"/>
          </a:p>
        </p:txBody>
      </p:sp>
      <p:sp>
        <p:nvSpPr>
          <p:cNvPr id="4" name="Slide Number Placeholder 3"/>
          <p:cNvSpPr>
            <a:spLocks noGrp="1"/>
          </p:cNvSpPr>
          <p:nvPr>
            <p:ph type="sldNum" sz="quarter" idx="10"/>
          </p:nvPr>
        </p:nvSpPr>
        <p:spPr/>
        <p:txBody>
          <a:bodyPr/>
          <a:lstStyle/>
          <a:p>
            <a:fld id="{445DA794-3347-6043-8D70-78F6C40E558F}" type="slidenum">
              <a:rPr lang="en-US" smtClean="0"/>
              <a:t>3</a:t>
            </a:fld>
            <a:endParaRPr lang="en-US"/>
          </a:p>
        </p:txBody>
      </p:sp>
    </p:spTree>
    <p:extLst>
      <p:ext uri="{BB962C8B-B14F-4D97-AF65-F5344CB8AC3E}">
        <p14:creationId xmlns:p14="http://schemas.microsoft.com/office/powerpoint/2010/main" val="1380572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5DA794-3347-6043-8D70-78F6C40E558F}" type="slidenum">
              <a:rPr lang="en-US" smtClean="0"/>
              <a:t>29</a:t>
            </a:fld>
            <a:endParaRPr lang="en-US"/>
          </a:p>
        </p:txBody>
      </p:sp>
    </p:spTree>
    <p:extLst>
      <p:ext uri="{BB962C8B-B14F-4D97-AF65-F5344CB8AC3E}">
        <p14:creationId xmlns:p14="http://schemas.microsoft.com/office/powerpoint/2010/main" val="1865619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8066DB2-B83B-3341-9396-5658545182FD}" type="datetimeFigureOut">
              <a:rPr lang="en-US" smtClean="0"/>
              <a:t>2/17/17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BE0D53-00B6-E44E-919C-343B34AD4738}" type="slidenum">
              <a:rPr lang="en-US" smtClean="0"/>
              <a:t>‹#›</a:t>
            </a:fld>
            <a:endParaRPr lang="en-US"/>
          </a:p>
        </p:txBody>
      </p:sp>
    </p:spTree>
    <p:extLst>
      <p:ext uri="{BB962C8B-B14F-4D97-AF65-F5344CB8AC3E}">
        <p14:creationId xmlns:p14="http://schemas.microsoft.com/office/powerpoint/2010/main" val="929148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066DB2-B83B-3341-9396-5658545182FD}" type="datetimeFigureOut">
              <a:rPr lang="en-US" smtClean="0"/>
              <a:t>2/17/17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BE0D53-00B6-E44E-919C-343B34AD4738}" type="slidenum">
              <a:rPr lang="en-US" smtClean="0"/>
              <a:t>‹#›</a:t>
            </a:fld>
            <a:endParaRPr lang="en-US"/>
          </a:p>
        </p:txBody>
      </p:sp>
    </p:spTree>
    <p:extLst>
      <p:ext uri="{BB962C8B-B14F-4D97-AF65-F5344CB8AC3E}">
        <p14:creationId xmlns:p14="http://schemas.microsoft.com/office/powerpoint/2010/main" val="801911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066DB2-B83B-3341-9396-5658545182FD}" type="datetimeFigureOut">
              <a:rPr lang="en-US" smtClean="0"/>
              <a:t>2/17/17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BE0D53-00B6-E44E-919C-343B34AD4738}" type="slidenum">
              <a:rPr lang="en-US" smtClean="0"/>
              <a:t>‹#›</a:t>
            </a:fld>
            <a:endParaRPr lang="en-US"/>
          </a:p>
        </p:txBody>
      </p:sp>
    </p:spTree>
    <p:extLst>
      <p:ext uri="{BB962C8B-B14F-4D97-AF65-F5344CB8AC3E}">
        <p14:creationId xmlns:p14="http://schemas.microsoft.com/office/powerpoint/2010/main" val="112085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066DB2-B83B-3341-9396-5658545182FD}" type="datetimeFigureOut">
              <a:rPr lang="en-US" smtClean="0"/>
              <a:t>2/17/17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BE0D53-00B6-E44E-919C-343B34AD4738}" type="slidenum">
              <a:rPr lang="en-US" smtClean="0"/>
              <a:t>‹#›</a:t>
            </a:fld>
            <a:endParaRPr lang="en-US"/>
          </a:p>
        </p:txBody>
      </p:sp>
    </p:spTree>
    <p:extLst>
      <p:ext uri="{BB962C8B-B14F-4D97-AF65-F5344CB8AC3E}">
        <p14:creationId xmlns:p14="http://schemas.microsoft.com/office/powerpoint/2010/main" val="1853006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066DB2-B83B-3341-9396-5658545182FD}" type="datetimeFigureOut">
              <a:rPr lang="en-US" smtClean="0"/>
              <a:t>2/17/17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BE0D53-00B6-E44E-919C-343B34AD4738}" type="slidenum">
              <a:rPr lang="en-US" smtClean="0"/>
              <a:t>‹#›</a:t>
            </a:fld>
            <a:endParaRPr lang="en-US"/>
          </a:p>
        </p:txBody>
      </p:sp>
    </p:spTree>
    <p:extLst>
      <p:ext uri="{BB962C8B-B14F-4D97-AF65-F5344CB8AC3E}">
        <p14:creationId xmlns:p14="http://schemas.microsoft.com/office/powerpoint/2010/main" val="680749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8066DB2-B83B-3341-9396-5658545182FD}" type="datetimeFigureOut">
              <a:rPr lang="en-US" smtClean="0"/>
              <a:t>2/17/17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BE0D53-00B6-E44E-919C-343B34AD4738}" type="slidenum">
              <a:rPr lang="en-US" smtClean="0"/>
              <a:t>‹#›</a:t>
            </a:fld>
            <a:endParaRPr lang="en-US"/>
          </a:p>
        </p:txBody>
      </p:sp>
    </p:spTree>
    <p:extLst>
      <p:ext uri="{BB962C8B-B14F-4D97-AF65-F5344CB8AC3E}">
        <p14:creationId xmlns:p14="http://schemas.microsoft.com/office/powerpoint/2010/main" val="1716248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8066DB2-B83B-3341-9396-5658545182FD}" type="datetimeFigureOut">
              <a:rPr lang="en-US" smtClean="0"/>
              <a:t>2/17/17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BE0D53-00B6-E44E-919C-343B34AD4738}" type="slidenum">
              <a:rPr lang="en-US" smtClean="0"/>
              <a:t>‹#›</a:t>
            </a:fld>
            <a:endParaRPr lang="en-US"/>
          </a:p>
        </p:txBody>
      </p:sp>
    </p:spTree>
    <p:extLst>
      <p:ext uri="{BB962C8B-B14F-4D97-AF65-F5344CB8AC3E}">
        <p14:creationId xmlns:p14="http://schemas.microsoft.com/office/powerpoint/2010/main" val="2142836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8066DB2-B83B-3341-9396-5658545182FD}" type="datetimeFigureOut">
              <a:rPr lang="en-US" smtClean="0"/>
              <a:t>2/17/17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BE0D53-00B6-E44E-919C-343B34AD4738}" type="slidenum">
              <a:rPr lang="en-US" smtClean="0"/>
              <a:t>‹#›</a:t>
            </a:fld>
            <a:endParaRPr lang="en-US"/>
          </a:p>
        </p:txBody>
      </p:sp>
    </p:spTree>
    <p:extLst>
      <p:ext uri="{BB962C8B-B14F-4D97-AF65-F5344CB8AC3E}">
        <p14:creationId xmlns:p14="http://schemas.microsoft.com/office/powerpoint/2010/main" val="1351034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066DB2-B83B-3341-9396-5658545182FD}" type="datetimeFigureOut">
              <a:rPr lang="en-US" smtClean="0"/>
              <a:t>2/17/17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BE0D53-00B6-E44E-919C-343B34AD4738}" type="slidenum">
              <a:rPr lang="en-US" smtClean="0"/>
              <a:t>‹#›</a:t>
            </a:fld>
            <a:endParaRPr lang="en-US"/>
          </a:p>
        </p:txBody>
      </p:sp>
    </p:spTree>
    <p:extLst>
      <p:ext uri="{BB962C8B-B14F-4D97-AF65-F5344CB8AC3E}">
        <p14:creationId xmlns:p14="http://schemas.microsoft.com/office/powerpoint/2010/main" val="1497031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066DB2-B83B-3341-9396-5658545182FD}" type="datetimeFigureOut">
              <a:rPr lang="en-US" smtClean="0"/>
              <a:t>2/17/17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BE0D53-00B6-E44E-919C-343B34AD4738}" type="slidenum">
              <a:rPr lang="en-US" smtClean="0"/>
              <a:t>‹#›</a:t>
            </a:fld>
            <a:endParaRPr lang="en-US"/>
          </a:p>
        </p:txBody>
      </p:sp>
    </p:spTree>
    <p:extLst>
      <p:ext uri="{BB962C8B-B14F-4D97-AF65-F5344CB8AC3E}">
        <p14:creationId xmlns:p14="http://schemas.microsoft.com/office/powerpoint/2010/main" val="694449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066DB2-B83B-3341-9396-5658545182FD}" type="datetimeFigureOut">
              <a:rPr lang="en-US" smtClean="0"/>
              <a:t>2/17/17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BE0D53-00B6-E44E-919C-343B34AD4738}" type="slidenum">
              <a:rPr lang="en-US" smtClean="0"/>
              <a:t>‹#›</a:t>
            </a:fld>
            <a:endParaRPr lang="en-US"/>
          </a:p>
        </p:txBody>
      </p:sp>
    </p:spTree>
    <p:extLst>
      <p:ext uri="{BB962C8B-B14F-4D97-AF65-F5344CB8AC3E}">
        <p14:creationId xmlns:p14="http://schemas.microsoft.com/office/powerpoint/2010/main" val="3569642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066DB2-B83B-3341-9396-5658545182FD}" type="datetimeFigureOut">
              <a:rPr lang="en-US" smtClean="0"/>
              <a:t>2/17/17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BE0D53-00B6-E44E-919C-343B34AD4738}" type="slidenum">
              <a:rPr lang="en-US" smtClean="0"/>
              <a:t>‹#›</a:t>
            </a:fld>
            <a:endParaRPr lang="en-US"/>
          </a:p>
        </p:txBody>
      </p:sp>
    </p:spTree>
    <p:extLst>
      <p:ext uri="{BB962C8B-B14F-4D97-AF65-F5344CB8AC3E}">
        <p14:creationId xmlns:p14="http://schemas.microsoft.com/office/powerpoint/2010/main" val="753150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css-tricks.com/learning-react-router/"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tif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rgiodelamo.es/how-to-use-spring-security-core-to-secure-you-grails-3-app/" TargetMode="External"/><Relationship Id="rId4" Type="http://schemas.openxmlformats.org/officeDocument/2006/relationships/hyperlink" Target="http://sergiodelamo.es/how-to-secure-your-grails-3-api-with-spring-security-rest-for-grails/" TargetMode="External"/><Relationship Id="rId5" Type="http://schemas.openxmlformats.org/officeDocument/2006/relationships/hyperlink" Target="https://github.com/ethamajin/AuthenticationTutorial" TargetMode="External"/><Relationship Id="rId6" Type="http://schemas.openxmlformats.org/officeDocument/2006/relationships/hyperlink" Target="https://github.com/atapin/grails3-example" TargetMode="External"/><Relationship Id="rId1" Type="http://schemas.openxmlformats.org/officeDocument/2006/relationships/slideLayout" Target="../slideLayouts/slideLayout2.xml"/><Relationship Id="rId2" Type="http://schemas.openxmlformats.org/officeDocument/2006/relationships/hyperlink" Target="http://alvarosanchez.github.io/grails-spring-security-rest/latest/docs/index.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atapin/grails3-exampl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Authentication Tutorial</a:t>
            </a:r>
            <a:endParaRPr lang="en-US" dirty="0"/>
          </a:p>
        </p:txBody>
      </p:sp>
    </p:spTree>
    <p:extLst>
      <p:ext uri="{BB962C8B-B14F-4D97-AF65-F5344CB8AC3E}">
        <p14:creationId xmlns:p14="http://schemas.microsoft.com/office/powerpoint/2010/main" val="4822099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mr-IN" dirty="0" smtClean="0"/>
              <a:t>–</a:t>
            </a:r>
            <a:r>
              <a:rPr lang="en-US" dirty="0" smtClean="0"/>
              <a:t> Domain Classes</a:t>
            </a:r>
            <a:endParaRPr lang="en-US" dirty="0"/>
          </a:p>
        </p:txBody>
      </p:sp>
      <p:sp>
        <p:nvSpPr>
          <p:cNvPr id="3" name="Content Placeholder 2"/>
          <p:cNvSpPr>
            <a:spLocks noGrp="1"/>
          </p:cNvSpPr>
          <p:nvPr>
            <p:ph idx="1"/>
          </p:nvPr>
        </p:nvSpPr>
        <p:spPr>
          <a:xfrm>
            <a:off x="7248128" y="1825625"/>
            <a:ext cx="4105672" cy="4351338"/>
          </a:xfrm>
        </p:spPr>
        <p:txBody>
          <a:bodyPr>
            <a:normAutofit/>
          </a:bodyPr>
          <a:lstStyle/>
          <a:p>
            <a:pPr marL="0" lvl="0" indent="0">
              <a:lnSpc>
                <a:spcPct val="100000"/>
              </a:lnSpc>
              <a:spcBef>
                <a:spcPts val="0"/>
              </a:spcBef>
              <a:buNone/>
            </a:pPr>
            <a:r>
              <a:rPr lang="en-US" sz="2000" dirty="0" smtClean="0"/>
              <a:t>Initialization of an example Role, User and </a:t>
            </a:r>
            <a:r>
              <a:rPr lang="en-US" sz="2000" dirty="0" err="1" smtClean="0"/>
              <a:t>UserRole</a:t>
            </a:r>
            <a:r>
              <a:rPr lang="en-US" sz="2000" dirty="0" smtClean="0"/>
              <a:t>. You can test this account when you run the application.</a:t>
            </a:r>
          </a:p>
          <a:p>
            <a:pPr marL="0" lvl="0" indent="0">
              <a:lnSpc>
                <a:spcPct val="100000"/>
              </a:lnSpc>
              <a:spcBef>
                <a:spcPts val="0"/>
              </a:spcBef>
              <a:buNone/>
            </a:pPr>
            <a:endParaRPr lang="en-US" sz="2000" dirty="0"/>
          </a:p>
          <a:p>
            <a:pPr marL="0" lvl="0" indent="0">
              <a:lnSpc>
                <a:spcPct val="100000"/>
              </a:lnSpc>
              <a:spcBef>
                <a:spcPts val="0"/>
              </a:spcBef>
              <a:buNone/>
            </a:pPr>
            <a:r>
              <a:rPr lang="en-US" sz="2000" dirty="0" smtClean="0"/>
              <a:t>Authority values are used to control access to </a:t>
            </a:r>
            <a:r>
              <a:rPr lang="en-US" sz="2000" b="1" dirty="0" smtClean="0"/>
              <a:t>Controllers</a:t>
            </a:r>
            <a:r>
              <a:rPr lang="en-US" sz="2000" dirty="0" smtClean="0"/>
              <a:t>, and </a:t>
            </a:r>
            <a:r>
              <a:rPr lang="en-US" sz="2000" b="1" dirty="0" smtClean="0"/>
              <a:t>Controller Methods </a:t>
            </a:r>
            <a:r>
              <a:rPr lang="en-US" sz="2000" dirty="0" smtClean="0"/>
              <a:t>using special annotations.</a:t>
            </a:r>
            <a:endParaRPr lang="en-US" sz="2000" b="1" dirty="0"/>
          </a:p>
        </p:txBody>
      </p:sp>
      <p:sp>
        <p:nvSpPr>
          <p:cNvPr id="4" name="Rectangle 3"/>
          <p:cNvSpPr/>
          <p:nvPr/>
        </p:nvSpPr>
        <p:spPr>
          <a:xfrm>
            <a:off x="263352" y="2132856"/>
            <a:ext cx="6624736" cy="35394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b="1" dirty="0">
                <a:solidFill>
                  <a:srgbClr val="000043"/>
                </a:solidFill>
              </a:rPr>
              <a:t>import </a:t>
            </a:r>
            <a:r>
              <a:rPr lang="en-US" sz="1600" dirty="0"/>
              <a:t>grails3.example.Role</a:t>
            </a:r>
            <a:br>
              <a:rPr lang="en-US" sz="1600" dirty="0"/>
            </a:br>
            <a:r>
              <a:rPr lang="en-US" sz="1600" b="1" dirty="0">
                <a:solidFill>
                  <a:srgbClr val="000043"/>
                </a:solidFill>
              </a:rPr>
              <a:t>import </a:t>
            </a:r>
            <a:r>
              <a:rPr lang="en-US" sz="1600" dirty="0"/>
              <a:t>grails3.example.User</a:t>
            </a:r>
            <a:br>
              <a:rPr lang="en-US" sz="1600" dirty="0"/>
            </a:br>
            <a:r>
              <a:rPr lang="en-US" sz="1600" b="1" dirty="0">
                <a:solidFill>
                  <a:srgbClr val="000043"/>
                </a:solidFill>
              </a:rPr>
              <a:t>import </a:t>
            </a:r>
            <a:r>
              <a:rPr lang="en-US" sz="1600" dirty="0"/>
              <a:t>grails3.example.UserRole</a:t>
            </a:r>
            <a:br>
              <a:rPr lang="en-US" sz="1600" dirty="0"/>
            </a:br>
            <a:r>
              <a:rPr lang="en-US" sz="1600" dirty="0"/>
              <a:t/>
            </a:r>
            <a:br>
              <a:rPr lang="en-US" sz="1600" dirty="0"/>
            </a:br>
            <a:r>
              <a:rPr lang="en-US" sz="1600" b="1" dirty="0">
                <a:solidFill>
                  <a:srgbClr val="000043"/>
                </a:solidFill>
              </a:rPr>
              <a:t>class </a:t>
            </a:r>
            <a:r>
              <a:rPr lang="en-US" sz="1600" dirty="0" err="1"/>
              <a:t>BootStrap</a:t>
            </a:r>
            <a:r>
              <a:rPr lang="en-US" sz="1600" dirty="0"/>
              <a:t> {</a:t>
            </a:r>
            <a:br>
              <a:rPr lang="en-US" sz="1600" dirty="0"/>
            </a:br>
            <a:r>
              <a:rPr lang="en-US" sz="1600" dirty="0"/>
              <a:t/>
            </a:r>
            <a:br>
              <a:rPr lang="en-US" sz="1600" dirty="0"/>
            </a:br>
            <a:r>
              <a:rPr lang="en-US" sz="1600" dirty="0"/>
              <a:t>    </a:t>
            </a:r>
            <a:r>
              <a:rPr lang="en-US" sz="1600" b="1" dirty="0" err="1">
                <a:solidFill>
                  <a:srgbClr val="000043"/>
                </a:solidFill>
              </a:rPr>
              <a:t>def</a:t>
            </a:r>
            <a:r>
              <a:rPr lang="en-US" sz="1600" b="1" dirty="0">
                <a:solidFill>
                  <a:srgbClr val="000043"/>
                </a:solidFill>
              </a:rPr>
              <a:t> </a:t>
            </a:r>
            <a:r>
              <a:rPr lang="en-US" sz="1600" b="1" dirty="0" err="1">
                <a:solidFill>
                  <a:srgbClr val="660E7A"/>
                </a:solidFill>
              </a:rPr>
              <a:t>init</a:t>
            </a:r>
            <a:r>
              <a:rPr lang="en-US" sz="1600" b="1" dirty="0">
                <a:solidFill>
                  <a:srgbClr val="660E7A"/>
                </a:solidFill>
              </a:rPr>
              <a:t> </a:t>
            </a:r>
            <a:r>
              <a:rPr lang="en-US" sz="1600" dirty="0"/>
              <a:t>= { </a:t>
            </a:r>
            <a:r>
              <a:rPr lang="en-US" sz="1600" dirty="0" err="1"/>
              <a:t>servletContext</a:t>
            </a:r>
            <a:r>
              <a:rPr lang="en-US" sz="1600" dirty="0"/>
              <a:t> -&gt;</a:t>
            </a:r>
            <a:br>
              <a:rPr lang="en-US" sz="1600" dirty="0"/>
            </a:br>
            <a:r>
              <a:rPr lang="en-US" sz="1600" dirty="0"/>
              <a:t>        </a:t>
            </a:r>
            <a:r>
              <a:rPr lang="en-US" sz="1600" b="1" dirty="0" err="1">
                <a:solidFill>
                  <a:srgbClr val="000043"/>
                </a:solidFill>
              </a:rPr>
              <a:t>def</a:t>
            </a:r>
            <a:r>
              <a:rPr lang="en-US" sz="1600" b="1" dirty="0">
                <a:solidFill>
                  <a:srgbClr val="000043"/>
                </a:solidFill>
              </a:rPr>
              <a:t> </a:t>
            </a:r>
            <a:r>
              <a:rPr lang="en-US" sz="1600" dirty="0"/>
              <a:t>role = </a:t>
            </a:r>
            <a:r>
              <a:rPr lang="en-US" sz="1600" b="1" dirty="0">
                <a:solidFill>
                  <a:srgbClr val="000043"/>
                </a:solidFill>
              </a:rPr>
              <a:t>new </a:t>
            </a:r>
            <a:r>
              <a:rPr lang="en-US" sz="1600" dirty="0"/>
              <a:t>Role(</a:t>
            </a:r>
            <a:r>
              <a:rPr lang="en-US" sz="1600" b="1" dirty="0">
                <a:solidFill>
                  <a:srgbClr val="008000"/>
                </a:solidFill>
              </a:rPr>
              <a:t>authority</a:t>
            </a:r>
            <a:r>
              <a:rPr lang="en-US" sz="1600" dirty="0"/>
              <a:t>: </a:t>
            </a:r>
            <a:r>
              <a:rPr lang="en-US" sz="1600" b="1" dirty="0">
                <a:solidFill>
                  <a:srgbClr val="008000"/>
                </a:solidFill>
              </a:rPr>
              <a:t>'ROLE_USER'</a:t>
            </a:r>
            <a:r>
              <a:rPr lang="en-US" sz="1600" dirty="0"/>
              <a:t>).save()</a:t>
            </a:r>
            <a:br>
              <a:rPr lang="en-US" sz="1600" dirty="0"/>
            </a:br>
            <a:r>
              <a:rPr lang="en-US" sz="1600" dirty="0"/>
              <a:t>        </a:t>
            </a:r>
            <a:r>
              <a:rPr lang="en-US" sz="1600" b="1" dirty="0" err="1">
                <a:solidFill>
                  <a:srgbClr val="000043"/>
                </a:solidFill>
              </a:rPr>
              <a:t>def</a:t>
            </a:r>
            <a:r>
              <a:rPr lang="en-US" sz="1600" b="1" dirty="0">
                <a:solidFill>
                  <a:srgbClr val="000043"/>
                </a:solidFill>
              </a:rPr>
              <a:t> </a:t>
            </a:r>
            <a:r>
              <a:rPr lang="en-US" sz="1600" dirty="0"/>
              <a:t>user = </a:t>
            </a:r>
            <a:r>
              <a:rPr lang="en-US" sz="1600" b="1" dirty="0">
                <a:solidFill>
                  <a:srgbClr val="000043"/>
                </a:solidFill>
              </a:rPr>
              <a:t>new </a:t>
            </a:r>
            <a:r>
              <a:rPr lang="en-US" sz="1600" dirty="0"/>
              <a:t>User(</a:t>
            </a:r>
            <a:r>
              <a:rPr lang="en-US" sz="1600" b="1" dirty="0">
                <a:solidFill>
                  <a:srgbClr val="008000"/>
                </a:solidFill>
              </a:rPr>
              <a:t>username</a:t>
            </a:r>
            <a:r>
              <a:rPr lang="en-US" sz="1600" dirty="0"/>
              <a:t>: </a:t>
            </a:r>
            <a:r>
              <a:rPr lang="en-US" sz="1600" b="1" dirty="0">
                <a:solidFill>
                  <a:srgbClr val="008000"/>
                </a:solidFill>
              </a:rPr>
              <a:t>'test'</a:t>
            </a:r>
            <a:r>
              <a:rPr lang="en-US" sz="1600" dirty="0"/>
              <a:t>, </a:t>
            </a:r>
            <a:r>
              <a:rPr lang="en-US" sz="1600" b="1" dirty="0">
                <a:solidFill>
                  <a:srgbClr val="008000"/>
                </a:solidFill>
              </a:rPr>
              <a:t>password</a:t>
            </a:r>
            <a:r>
              <a:rPr lang="en-US" sz="1600" dirty="0"/>
              <a:t>: </a:t>
            </a:r>
            <a:r>
              <a:rPr lang="en-US" sz="1600" b="1" dirty="0">
                <a:solidFill>
                  <a:srgbClr val="008000"/>
                </a:solidFill>
              </a:rPr>
              <a:t>'2212'</a:t>
            </a:r>
            <a:r>
              <a:rPr lang="en-US" sz="1600" dirty="0"/>
              <a:t>).save()</a:t>
            </a:r>
            <a:br>
              <a:rPr lang="en-US" sz="1600" dirty="0"/>
            </a:br>
            <a:r>
              <a:rPr lang="en-US" sz="1600" dirty="0"/>
              <a:t>        </a:t>
            </a:r>
            <a:r>
              <a:rPr lang="en-US" sz="1600" dirty="0" err="1"/>
              <a:t>UserRole.</a:t>
            </a:r>
            <a:r>
              <a:rPr lang="en-US" sz="1600" i="1" dirty="0" err="1"/>
              <a:t>create</a:t>
            </a:r>
            <a:r>
              <a:rPr lang="en-US" sz="1600" dirty="0"/>
              <a:t>(user, role, </a:t>
            </a:r>
            <a:r>
              <a:rPr lang="en-US" sz="1600" b="1" dirty="0">
                <a:solidFill>
                  <a:srgbClr val="000043"/>
                </a:solidFill>
              </a:rPr>
              <a:t>true</a:t>
            </a:r>
            <a:r>
              <a:rPr lang="en-US" sz="1600" dirty="0"/>
              <a:t>)</a:t>
            </a:r>
            <a:br>
              <a:rPr lang="en-US" sz="1600" dirty="0"/>
            </a:br>
            <a:r>
              <a:rPr lang="en-US" sz="1600" dirty="0"/>
              <a:t>    }</a:t>
            </a:r>
            <a:br>
              <a:rPr lang="en-US" sz="1600" dirty="0"/>
            </a:br>
            <a:r>
              <a:rPr lang="en-US" sz="1600" dirty="0"/>
              <a:t>    </a:t>
            </a:r>
            <a:r>
              <a:rPr lang="en-US" sz="1600" b="1" dirty="0" err="1">
                <a:solidFill>
                  <a:srgbClr val="000043"/>
                </a:solidFill>
              </a:rPr>
              <a:t>def</a:t>
            </a:r>
            <a:r>
              <a:rPr lang="en-US" sz="1600" b="1" dirty="0">
                <a:solidFill>
                  <a:srgbClr val="000043"/>
                </a:solidFill>
              </a:rPr>
              <a:t> </a:t>
            </a:r>
            <a:r>
              <a:rPr lang="en-US" sz="1600" b="1" dirty="0">
                <a:solidFill>
                  <a:srgbClr val="660E7A"/>
                </a:solidFill>
              </a:rPr>
              <a:t>destroy </a:t>
            </a:r>
            <a:r>
              <a:rPr lang="en-US" sz="1600" dirty="0"/>
              <a:t>= {</a:t>
            </a:r>
            <a:br>
              <a:rPr lang="en-US" sz="1600" dirty="0"/>
            </a:br>
            <a:r>
              <a:rPr lang="en-US" sz="1600" dirty="0"/>
              <a:t>    }</a:t>
            </a:r>
            <a:br>
              <a:rPr lang="en-US" sz="1600" dirty="0"/>
            </a:br>
            <a:r>
              <a:rPr lang="en-US" sz="1600" dirty="0"/>
              <a:t>}</a:t>
            </a:r>
          </a:p>
        </p:txBody>
      </p:sp>
      <p:sp>
        <p:nvSpPr>
          <p:cNvPr id="5" name="TextBox 4"/>
          <p:cNvSpPr txBox="1"/>
          <p:nvPr/>
        </p:nvSpPr>
        <p:spPr>
          <a:xfrm>
            <a:off x="191344" y="1763524"/>
            <a:ext cx="2377574" cy="369332"/>
          </a:xfrm>
          <a:prstGeom prst="rect">
            <a:avLst/>
          </a:prstGeom>
          <a:noFill/>
        </p:spPr>
        <p:txBody>
          <a:bodyPr wrap="none" rtlCol="0">
            <a:spAutoFit/>
          </a:bodyPr>
          <a:lstStyle/>
          <a:p>
            <a:r>
              <a:rPr lang="en-US" b="1" dirty="0" smtClean="0"/>
              <a:t>File: ./</a:t>
            </a:r>
            <a:r>
              <a:rPr lang="en-US" b="1" dirty="0" err="1" smtClean="0"/>
              <a:t>init</a:t>
            </a:r>
            <a:r>
              <a:rPr lang="en-US" b="1" dirty="0" smtClean="0"/>
              <a:t>/</a:t>
            </a:r>
            <a:r>
              <a:rPr lang="en-US" b="1" dirty="0" err="1" smtClean="0"/>
              <a:t>BootStrap</a:t>
            </a:r>
            <a:endParaRPr lang="en-US" b="1" dirty="0"/>
          </a:p>
        </p:txBody>
      </p:sp>
    </p:spTree>
    <p:extLst>
      <p:ext uri="{BB962C8B-B14F-4D97-AF65-F5344CB8AC3E}">
        <p14:creationId xmlns:p14="http://schemas.microsoft.com/office/powerpoint/2010/main" val="19581927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mr-IN" dirty="0" smtClean="0"/>
              <a:t>–</a:t>
            </a:r>
            <a:r>
              <a:rPr lang="en-US" dirty="0" smtClean="0"/>
              <a:t> Controller Classes</a:t>
            </a:r>
            <a:endParaRPr lang="en-US" dirty="0"/>
          </a:p>
        </p:txBody>
      </p:sp>
      <p:sp>
        <p:nvSpPr>
          <p:cNvPr id="3" name="Content Placeholder 2"/>
          <p:cNvSpPr>
            <a:spLocks noGrp="1"/>
          </p:cNvSpPr>
          <p:nvPr>
            <p:ph idx="1"/>
          </p:nvPr>
        </p:nvSpPr>
        <p:spPr/>
        <p:txBody>
          <a:bodyPr/>
          <a:lstStyle/>
          <a:p>
            <a:pPr marL="0" indent="0">
              <a:buNone/>
            </a:pPr>
            <a:r>
              <a:rPr lang="en-US" dirty="0" smtClean="0"/>
              <a:t>Two controller classes: </a:t>
            </a:r>
            <a:r>
              <a:rPr lang="en-US" b="1" dirty="0" err="1" smtClean="0"/>
              <a:t>SearchController</a:t>
            </a:r>
            <a:r>
              <a:rPr lang="en-US" b="1" dirty="0" smtClean="0"/>
              <a:t> </a:t>
            </a:r>
            <a:r>
              <a:rPr lang="en-US" dirty="0" smtClean="0"/>
              <a:t>and </a:t>
            </a:r>
            <a:r>
              <a:rPr lang="en-US" b="1" dirty="0" err="1" smtClean="0"/>
              <a:t>UserController</a:t>
            </a:r>
            <a:r>
              <a:rPr lang="en-US" dirty="0" smtClean="0"/>
              <a:t>.</a:t>
            </a:r>
          </a:p>
          <a:p>
            <a:pPr marL="0" indent="0">
              <a:buNone/>
            </a:pPr>
            <a:endParaRPr lang="en-US" dirty="0"/>
          </a:p>
          <a:p>
            <a:pPr marL="0" indent="0">
              <a:buNone/>
            </a:pPr>
            <a:r>
              <a:rPr lang="en-US" dirty="0" smtClean="0"/>
              <a:t>Each controller has an associated </a:t>
            </a:r>
            <a:r>
              <a:rPr lang="en-US" b="1" dirty="0" smtClean="0"/>
              <a:t>Service Class </a:t>
            </a:r>
            <a:r>
              <a:rPr lang="en-US" dirty="0" smtClean="0"/>
              <a:t>in ./services.</a:t>
            </a:r>
          </a:p>
          <a:p>
            <a:pPr marL="0" indent="0">
              <a:buNone/>
            </a:pPr>
            <a:endParaRPr lang="en-US" dirty="0"/>
          </a:p>
          <a:p>
            <a:pPr marL="0" indent="0">
              <a:buNone/>
            </a:pPr>
            <a:r>
              <a:rPr lang="en-US" dirty="0" smtClean="0"/>
              <a:t>Service classes contain logic that could otherwise be found in the controller class, make sense to separate as added functionality. For example, helper functions to make external API calls are appropriate for service classes.</a:t>
            </a:r>
            <a:endParaRPr lang="en-US" dirty="0"/>
          </a:p>
        </p:txBody>
      </p:sp>
    </p:spTree>
    <p:extLst>
      <p:ext uri="{BB962C8B-B14F-4D97-AF65-F5344CB8AC3E}">
        <p14:creationId xmlns:p14="http://schemas.microsoft.com/office/powerpoint/2010/main" val="13875159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mr-IN" dirty="0" smtClean="0"/>
              <a:t>–</a:t>
            </a:r>
            <a:r>
              <a:rPr lang="en-US" dirty="0" smtClean="0"/>
              <a:t> Controller Classes</a:t>
            </a:r>
            <a:endParaRPr lang="en-US" dirty="0"/>
          </a:p>
        </p:txBody>
      </p:sp>
      <p:sp>
        <p:nvSpPr>
          <p:cNvPr id="4" name="Rectangle 3"/>
          <p:cNvSpPr/>
          <p:nvPr/>
        </p:nvSpPr>
        <p:spPr>
          <a:xfrm>
            <a:off x="813209" y="2060848"/>
            <a:ext cx="5354799" cy="369331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808000"/>
                </a:solidFill>
              </a:rPr>
              <a:t>@Secured</a:t>
            </a:r>
            <a:r>
              <a:rPr lang="en-US" dirty="0"/>
              <a:t>([</a:t>
            </a:r>
            <a:r>
              <a:rPr lang="en-US" b="1" dirty="0">
                <a:solidFill>
                  <a:srgbClr val="008000"/>
                </a:solidFill>
              </a:rPr>
              <a:t>'ROLE_USER'</a:t>
            </a:r>
            <a:r>
              <a:rPr lang="en-US" dirty="0"/>
              <a:t>])</a:t>
            </a:r>
            <a:br>
              <a:rPr lang="en-US" dirty="0"/>
            </a:br>
            <a:r>
              <a:rPr lang="en-US" b="1" dirty="0">
                <a:solidFill>
                  <a:srgbClr val="000043"/>
                </a:solidFill>
              </a:rPr>
              <a:t>class </a:t>
            </a:r>
            <a:r>
              <a:rPr lang="en-US" dirty="0" err="1"/>
              <a:t>SearchController</a:t>
            </a:r>
            <a:r>
              <a:rPr lang="en-US" dirty="0"/>
              <a:t> {</a:t>
            </a:r>
            <a:br>
              <a:rPr lang="en-US" dirty="0"/>
            </a:br>
            <a:r>
              <a:rPr lang="en-US" dirty="0"/>
              <a:t/>
            </a:r>
            <a:br>
              <a:rPr lang="en-US" dirty="0"/>
            </a:br>
            <a:r>
              <a:rPr lang="en-US" dirty="0"/>
              <a:t>    </a:t>
            </a:r>
            <a:r>
              <a:rPr lang="en-US" b="1" dirty="0">
                <a:solidFill>
                  <a:srgbClr val="000043"/>
                </a:solidFill>
              </a:rPr>
              <a:t>static </a:t>
            </a:r>
            <a:r>
              <a:rPr lang="en-US" b="1" i="1" dirty="0" err="1">
                <a:solidFill>
                  <a:srgbClr val="660E7A"/>
                </a:solidFill>
              </a:rPr>
              <a:t>responseFormats</a:t>
            </a:r>
            <a:r>
              <a:rPr lang="en-US" b="1" i="1" dirty="0">
                <a:solidFill>
                  <a:srgbClr val="660E7A"/>
                </a:solidFill>
              </a:rPr>
              <a:t> </a:t>
            </a:r>
            <a:r>
              <a:rPr lang="en-US" dirty="0"/>
              <a:t>= [</a:t>
            </a:r>
            <a:r>
              <a:rPr lang="en-US" b="1" dirty="0">
                <a:solidFill>
                  <a:srgbClr val="008000"/>
                </a:solidFill>
              </a:rPr>
              <a:t>'</a:t>
            </a:r>
            <a:r>
              <a:rPr lang="en-US" b="1" dirty="0" err="1">
                <a:solidFill>
                  <a:srgbClr val="008000"/>
                </a:solidFill>
              </a:rPr>
              <a:t>json</a:t>
            </a:r>
            <a:r>
              <a:rPr lang="en-US" b="1" dirty="0">
                <a:solidFill>
                  <a:srgbClr val="008000"/>
                </a:solidFill>
              </a:rPr>
              <a:t>'</a:t>
            </a:r>
            <a:r>
              <a:rPr lang="en-US" dirty="0"/>
              <a:t>]</a:t>
            </a:r>
            <a:br>
              <a:rPr lang="en-US" dirty="0"/>
            </a:br>
            <a:r>
              <a:rPr lang="en-US" dirty="0"/>
              <a:t/>
            </a:r>
            <a:br>
              <a:rPr lang="en-US" dirty="0"/>
            </a:br>
            <a:r>
              <a:rPr lang="en-US" dirty="0"/>
              <a:t>    </a:t>
            </a:r>
            <a:r>
              <a:rPr lang="en-US" b="1" dirty="0" err="1">
                <a:solidFill>
                  <a:srgbClr val="000043"/>
                </a:solidFill>
              </a:rPr>
              <a:t>def</a:t>
            </a:r>
            <a:r>
              <a:rPr lang="en-US" b="1" dirty="0">
                <a:solidFill>
                  <a:srgbClr val="000043"/>
                </a:solidFill>
              </a:rPr>
              <a:t> </a:t>
            </a:r>
            <a:r>
              <a:rPr lang="en-US" b="1" dirty="0" err="1">
                <a:solidFill>
                  <a:srgbClr val="660E7A"/>
                </a:solidFill>
              </a:rPr>
              <a:t>searchService</a:t>
            </a:r>
            <a:r>
              <a:rPr lang="en-US" b="1" dirty="0">
                <a:solidFill>
                  <a:srgbClr val="660E7A"/>
                </a:solidFill>
              </a:rPr>
              <a:t/>
            </a:r>
            <a:br>
              <a:rPr lang="en-US" b="1" dirty="0">
                <a:solidFill>
                  <a:srgbClr val="660E7A"/>
                </a:solidFill>
              </a:rPr>
            </a:br>
            <a:r>
              <a:rPr lang="en-US" b="1" dirty="0">
                <a:solidFill>
                  <a:srgbClr val="660E7A"/>
                </a:solidFill>
              </a:rPr>
              <a:t/>
            </a:r>
            <a:br>
              <a:rPr lang="en-US" b="1" dirty="0">
                <a:solidFill>
                  <a:srgbClr val="660E7A"/>
                </a:solidFill>
              </a:rPr>
            </a:br>
            <a:r>
              <a:rPr lang="en-US" b="1" dirty="0">
                <a:solidFill>
                  <a:srgbClr val="660E7A"/>
                </a:solidFill>
              </a:rPr>
              <a:t>    </a:t>
            </a:r>
            <a:r>
              <a:rPr lang="en-US" b="1" dirty="0" err="1">
                <a:solidFill>
                  <a:srgbClr val="000043"/>
                </a:solidFill>
              </a:rPr>
              <a:t>def</a:t>
            </a:r>
            <a:r>
              <a:rPr lang="en-US" b="1" dirty="0">
                <a:solidFill>
                  <a:srgbClr val="000043"/>
                </a:solidFill>
              </a:rPr>
              <a:t> </a:t>
            </a:r>
            <a:r>
              <a:rPr lang="en-US" dirty="0"/>
              <a:t>search(String q) {</a:t>
            </a:r>
            <a:br>
              <a:rPr lang="en-US" dirty="0"/>
            </a:br>
            <a:r>
              <a:rPr lang="en-US" dirty="0"/>
              <a:t>        </a:t>
            </a:r>
            <a:r>
              <a:rPr lang="en-US" b="1" i="1" dirty="0" err="1">
                <a:solidFill>
                  <a:srgbClr val="660E7A"/>
                </a:solidFill>
              </a:rPr>
              <a:t>log</a:t>
            </a:r>
            <a:r>
              <a:rPr lang="en-US" dirty="0" err="1"/>
              <a:t>.debug</a:t>
            </a:r>
            <a:r>
              <a:rPr lang="en-US" dirty="0"/>
              <a:t>(</a:t>
            </a:r>
            <a:r>
              <a:rPr lang="en-US" b="1" dirty="0">
                <a:solidFill>
                  <a:srgbClr val="008000"/>
                </a:solidFill>
              </a:rPr>
              <a:t>"Searching by query = </a:t>
            </a:r>
            <a:r>
              <a:rPr lang="en-US" dirty="0"/>
              <a:t>${q}</a:t>
            </a:r>
            <a:r>
              <a:rPr lang="en-US" b="1" dirty="0">
                <a:solidFill>
                  <a:srgbClr val="008000"/>
                </a:solidFill>
              </a:rPr>
              <a:t>..."</a:t>
            </a:r>
            <a:r>
              <a:rPr lang="en-US" dirty="0"/>
              <a:t>)</a:t>
            </a:r>
            <a:br>
              <a:rPr lang="en-US" dirty="0"/>
            </a:br>
            <a:r>
              <a:rPr lang="en-US" dirty="0"/>
              <a:t>        </a:t>
            </a:r>
            <a:r>
              <a:rPr lang="en-US" b="1" dirty="0" err="1">
                <a:solidFill>
                  <a:srgbClr val="000043"/>
                </a:solidFill>
              </a:rPr>
              <a:t>def</a:t>
            </a:r>
            <a:r>
              <a:rPr lang="en-US" b="1" dirty="0">
                <a:solidFill>
                  <a:srgbClr val="000043"/>
                </a:solidFill>
              </a:rPr>
              <a:t> </a:t>
            </a:r>
            <a:r>
              <a:rPr lang="en-US" dirty="0"/>
              <a:t>result = </a:t>
            </a:r>
            <a:r>
              <a:rPr lang="en-US" b="1" dirty="0" err="1">
                <a:solidFill>
                  <a:srgbClr val="660E7A"/>
                </a:solidFill>
              </a:rPr>
              <a:t>searchService</a:t>
            </a:r>
            <a:r>
              <a:rPr lang="en-US" dirty="0" err="1"/>
              <a:t>.search</a:t>
            </a:r>
            <a:r>
              <a:rPr lang="en-US" dirty="0"/>
              <a:t>(</a:t>
            </a:r>
            <a:r>
              <a:rPr lang="en-US" dirty="0" err="1"/>
              <a:t>q.trim</a:t>
            </a:r>
            <a:r>
              <a:rPr lang="en-US" dirty="0"/>
              <a:t>())</a:t>
            </a:r>
            <a:br>
              <a:rPr lang="en-US" dirty="0"/>
            </a:br>
            <a:r>
              <a:rPr lang="en-US" dirty="0"/>
              <a:t>        respond result</a:t>
            </a:r>
            <a:br>
              <a:rPr lang="en-US" dirty="0"/>
            </a:br>
            <a:r>
              <a:rPr lang="en-US" dirty="0"/>
              <a:t>    </a:t>
            </a:r>
            <a:r>
              <a:rPr lang="en-US" dirty="0" smtClean="0"/>
              <a:t>}</a:t>
            </a:r>
          </a:p>
          <a:p>
            <a:r>
              <a:rPr lang="en-US" dirty="0"/>
              <a:t> </a:t>
            </a:r>
            <a:r>
              <a:rPr lang="en-US" dirty="0" smtClean="0"/>
              <a:t>   </a:t>
            </a:r>
            <a:r>
              <a:rPr lang="mr-IN" dirty="0" smtClean="0"/>
              <a:t>…</a:t>
            </a:r>
            <a:endParaRPr lang="en-US" dirty="0"/>
          </a:p>
        </p:txBody>
      </p:sp>
      <p:sp>
        <p:nvSpPr>
          <p:cNvPr id="5" name="TextBox 4"/>
          <p:cNvSpPr txBox="1"/>
          <p:nvPr/>
        </p:nvSpPr>
        <p:spPr>
          <a:xfrm>
            <a:off x="838200" y="1691516"/>
            <a:ext cx="3416448" cy="369332"/>
          </a:xfrm>
          <a:prstGeom prst="rect">
            <a:avLst/>
          </a:prstGeom>
          <a:noFill/>
        </p:spPr>
        <p:txBody>
          <a:bodyPr wrap="none" rtlCol="0">
            <a:spAutoFit/>
          </a:bodyPr>
          <a:lstStyle/>
          <a:p>
            <a:r>
              <a:rPr lang="en-US" b="1" dirty="0" smtClean="0"/>
              <a:t>File: </a:t>
            </a:r>
            <a:r>
              <a:rPr lang="en-US" b="1" dirty="0" err="1" smtClean="0"/>
              <a:t>SearchController.groovy</a:t>
            </a:r>
            <a:endParaRPr lang="en-US" b="1" dirty="0"/>
          </a:p>
        </p:txBody>
      </p:sp>
      <p:sp>
        <p:nvSpPr>
          <p:cNvPr id="6" name="TextBox 5"/>
          <p:cNvSpPr txBox="1"/>
          <p:nvPr/>
        </p:nvSpPr>
        <p:spPr>
          <a:xfrm>
            <a:off x="6744072" y="2060848"/>
            <a:ext cx="4752528" cy="2862322"/>
          </a:xfrm>
          <a:prstGeom prst="rect">
            <a:avLst/>
          </a:prstGeom>
          <a:noFill/>
        </p:spPr>
        <p:txBody>
          <a:bodyPr wrap="square" rtlCol="0">
            <a:spAutoFit/>
          </a:bodyPr>
          <a:lstStyle/>
          <a:p>
            <a:r>
              <a:rPr lang="en-US" dirty="0" smtClean="0"/>
              <a:t>The @Secured annotation is a Spring Security annotation indicating that only Users with the authority </a:t>
            </a:r>
            <a:r>
              <a:rPr lang="en-US" b="1" dirty="0" smtClean="0"/>
              <a:t>ROLE_USER </a:t>
            </a:r>
            <a:r>
              <a:rPr lang="en-US" dirty="0" smtClean="0"/>
              <a:t>may use this controller. </a:t>
            </a:r>
          </a:p>
          <a:p>
            <a:endParaRPr lang="en-US" dirty="0"/>
          </a:p>
          <a:p>
            <a:r>
              <a:rPr lang="en-US" dirty="0" smtClean="0"/>
              <a:t>Secured annotations make it easy to control which users have access to which controllers. You can use these annotations at the class level or at the method level for finer-detail control.</a:t>
            </a:r>
          </a:p>
        </p:txBody>
      </p:sp>
    </p:spTree>
    <p:extLst>
      <p:ext uri="{BB962C8B-B14F-4D97-AF65-F5344CB8AC3E}">
        <p14:creationId xmlns:p14="http://schemas.microsoft.com/office/powerpoint/2010/main" val="21469859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mr-IN" dirty="0" smtClean="0"/>
              <a:t>–</a:t>
            </a:r>
            <a:r>
              <a:rPr lang="en-US" dirty="0" smtClean="0"/>
              <a:t> Controller Classes</a:t>
            </a:r>
            <a:endParaRPr lang="en-US" dirty="0"/>
          </a:p>
        </p:txBody>
      </p:sp>
      <p:sp>
        <p:nvSpPr>
          <p:cNvPr id="4" name="Rectangle 3"/>
          <p:cNvSpPr/>
          <p:nvPr/>
        </p:nvSpPr>
        <p:spPr>
          <a:xfrm>
            <a:off x="813209" y="2060848"/>
            <a:ext cx="5354799" cy="369331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808000"/>
                </a:solidFill>
              </a:rPr>
              <a:t>@Secured</a:t>
            </a:r>
            <a:r>
              <a:rPr lang="en-US" dirty="0"/>
              <a:t>([</a:t>
            </a:r>
            <a:r>
              <a:rPr lang="en-US" b="1" dirty="0">
                <a:solidFill>
                  <a:srgbClr val="008000"/>
                </a:solidFill>
              </a:rPr>
              <a:t>'ROLE_USER'</a:t>
            </a:r>
            <a:r>
              <a:rPr lang="en-US" dirty="0"/>
              <a:t>])</a:t>
            </a:r>
            <a:br>
              <a:rPr lang="en-US" dirty="0"/>
            </a:br>
            <a:r>
              <a:rPr lang="en-US" b="1" dirty="0">
                <a:solidFill>
                  <a:srgbClr val="000043"/>
                </a:solidFill>
              </a:rPr>
              <a:t>class </a:t>
            </a:r>
            <a:r>
              <a:rPr lang="en-US" dirty="0" err="1"/>
              <a:t>SearchController</a:t>
            </a:r>
            <a:r>
              <a:rPr lang="en-US" dirty="0"/>
              <a:t> {</a:t>
            </a:r>
            <a:br>
              <a:rPr lang="en-US" dirty="0"/>
            </a:br>
            <a:r>
              <a:rPr lang="en-US" dirty="0"/>
              <a:t/>
            </a:r>
            <a:br>
              <a:rPr lang="en-US" dirty="0"/>
            </a:br>
            <a:r>
              <a:rPr lang="en-US" dirty="0"/>
              <a:t>    </a:t>
            </a:r>
            <a:r>
              <a:rPr lang="en-US" b="1" dirty="0">
                <a:solidFill>
                  <a:srgbClr val="000043"/>
                </a:solidFill>
              </a:rPr>
              <a:t>static </a:t>
            </a:r>
            <a:r>
              <a:rPr lang="en-US" b="1" i="1" dirty="0" err="1">
                <a:solidFill>
                  <a:srgbClr val="660E7A"/>
                </a:solidFill>
              </a:rPr>
              <a:t>responseFormats</a:t>
            </a:r>
            <a:r>
              <a:rPr lang="en-US" b="1" i="1" dirty="0">
                <a:solidFill>
                  <a:srgbClr val="660E7A"/>
                </a:solidFill>
              </a:rPr>
              <a:t> </a:t>
            </a:r>
            <a:r>
              <a:rPr lang="en-US" dirty="0"/>
              <a:t>= [</a:t>
            </a:r>
            <a:r>
              <a:rPr lang="en-US" b="1" dirty="0">
                <a:solidFill>
                  <a:srgbClr val="008000"/>
                </a:solidFill>
              </a:rPr>
              <a:t>'</a:t>
            </a:r>
            <a:r>
              <a:rPr lang="en-US" b="1" dirty="0" err="1">
                <a:solidFill>
                  <a:srgbClr val="008000"/>
                </a:solidFill>
              </a:rPr>
              <a:t>json</a:t>
            </a:r>
            <a:r>
              <a:rPr lang="en-US" b="1" dirty="0">
                <a:solidFill>
                  <a:srgbClr val="008000"/>
                </a:solidFill>
              </a:rPr>
              <a:t>'</a:t>
            </a:r>
            <a:r>
              <a:rPr lang="en-US" dirty="0"/>
              <a:t>]</a:t>
            </a:r>
            <a:br>
              <a:rPr lang="en-US" dirty="0"/>
            </a:br>
            <a:r>
              <a:rPr lang="en-US" dirty="0"/>
              <a:t/>
            </a:r>
            <a:br>
              <a:rPr lang="en-US" dirty="0"/>
            </a:br>
            <a:r>
              <a:rPr lang="en-US" dirty="0"/>
              <a:t>    </a:t>
            </a:r>
            <a:r>
              <a:rPr lang="en-US" b="1" dirty="0" err="1">
                <a:solidFill>
                  <a:srgbClr val="000043"/>
                </a:solidFill>
              </a:rPr>
              <a:t>def</a:t>
            </a:r>
            <a:r>
              <a:rPr lang="en-US" b="1" dirty="0">
                <a:solidFill>
                  <a:srgbClr val="000043"/>
                </a:solidFill>
              </a:rPr>
              <a:t> </a:t>
            </a:r>
            <a:r>
              <a:rPr lang="en-US" b="1" dirty="0" err="1">
                <a:solidFill>
                  <a:srgbClr val="660E7A"/>
                </a:solidFill>
              </a:rPr>
              <a:t>searchService</a:t>
            </a:r>
            <a:r>
              <a:rPr lang="en-US" b="1" dirty="0">
                <a:solidFill>
                  <a:srgbClr val="660E7A"/>
                </a:solidFill>
              </a:rPr>
              <a:t/>
            </a:r>
            <a:br>
              <a:rPr lang="en-US" b="1" dirty="0">
                <a:solidFill>
                  <a:srgbClr val="660E7A"/>
                </a:solidFill>
              </a:rPr>
            </a:br>
            <a:r>
              <a:rPr lang="en-US" b="1" dirty="0">
                <a:solidFill>
                  <a:srgbClr val="660E7A"/>
                </a:solidFill>
              </a:rPr>
              <a:t/>
            </a:r>
            <a:br>
              <a:rPr lang="en-US" b="1" dirty="0">
                <a:solidFill>
                  <a:srgbClr val="660E7A"/>
                </a:solidFill>
              </a:rPr>
            </a:br>
            <a:r>
              <a:rPr lang="en-US" b="1" dirty="0">
                <a:solidFill>
                  <a:srgbClr val="660E7A"/>
                </a:solidFill>
              </a:rPr>
              <a:t>    </a:t>
            </a:r>
            <a:r>
              <a:rPr lang="en-US" b="1" dirty="0" err="1">
                <a:solidFill>
                  <a:srgbClr val="000043"/>
                </a:solidFill>
              </a:rPr>
              <a:t>def</a:t>
            </a:r>
            <a:r>
              <a:rPr lang="en-US" b="1" dirty="0">
                <a:solidFill>
                  <a:srgbClr val="000043"/>
                </a:solidFill>
              </a:rPr>
              <a:t> </a:t>
            </a:r>
            <a:r>
              <a:rPr lang="en-US" dirty="0"/>
              <a:t>search(String q) {</a:t>
            </a:r>
            <a:br>
              <a:rPr lang="en-US" dirty="0"/>
            </a:br>
            <a:r>
              <a:rPr lang="en-US" dirty="0"/>
              <a:t>        </a:t>
            </a:r>
            <a:r>
              <a:rPr lang="en-US" b="1" i="1" dirty="0" err="1">
                <a:solidFill>
                  <a:srgbClr val="660E7A"/>
                </a:solidFill>
              </a:rPr>
              <a:t>log</a:t>
            </a:r>
            <a:r>
              <a:rPr lang="en-US" dirty="0" err="1"/>
              <a:t>.debug</a:t>
            </a:r>
            <a:r>
              <a:rPr lang="en-US" dirty="0"/>
              <a:t>(</a:t>
            </a:r>
            <a:r>
              <a:rPr lang="en-US" b="1" dirty="0">
                <a:solidFill>
                  <a:srgbClr val="008000"/>
                </a:solidFill>
              </a:rPr>
              <a:t>"Searching by query = </a:t>
            </a:r>
            <a:r>
              <a:rPr lang="en-US" dirty="0"/>
              <a:t>${q}</a:t>
            </a:r>
            <a:r>
              <a:rPr lang="en-US" b="1" dirty="0">
                <a:solidFill>
                  <a:srgbClr val="008000"/>
                </a:solidFill>
              </a:rPr>
              <a:t>..."</a:t>
            </a:r>
            <a:r>
              <a:rPr lang="en-US" dirty="0"/>
              <a:t>)</a:t>
            </a:r>
            <a:br>
              <a:rPr lang="en-US" dirty="0"/>
            </a:br>
            <a:r>
              <a:rPr lang="en-US" dirty="0"/>
              <a:t>        </a:t>
            </a:r>
            <a:r>
              <a:rPr lang="en-US" b="1" dirty="0" err="1">
                <a:solidFill>
                  <a:srgbClr val="000043"/>
                </a:solidFill>
              </a:rPr>
              <a:t>def</a:t>
            </a:r>
            <a:r>
              <a:rPr lang="en-US" b="1" dirty="0">
                <a:solidFill>
                  <a:srgbClr val="000043"/>
                </a:solidFill>
              </a:rPr>
              <a:t> </a:t>
            </a:r>
            <a:r>
              <a:rPr lang="en-US" dirty="0"/>
              <a:t>result = </a:t>
            </a:r>
            <a:r>
              <a:rPr lang="en-US" b="1" dirty="0" err="1">
                <a:solidFill>
                  <a:srgbClr val="660E7A"/>
                </a:solidFill>
              </a:rPr>
              <a:t>searchService</a:t>
            </a:r>
            <a:r>
              <a:rPr lang="en-US" dirty="0" err="1"/>
              <a:t>.search</a:t>
            </a:r>
            <a:r>
              <a:rPr lang="en-US" dirty="0"/>
              <a:t>(</a:t>
            </a:r>
            <a:r>
              <a:rPr lang="en-US" dirty="0" err="1"/>
              <a:t>q.trim</a:t>
            </a:r>
            <a:r>
              <a:rPr lang="en-US" dirty="0"/>
              <a:t>())</a:t>
            </a:r>
            <a:br>
              <a:rPr lang="en-US" dirty="0"/>
            </a:br>
            <a:r>
              <a:rPr lang="en-US" dirty="0"/>
              <a:t>        respond result</a:t>
            </a:r>
            <a:br>
              <a:rPr lang="en-US" dirty="0"/>
            </a:br>
            <a:r>
              <a:rPr lang="en-US" dirty="0"/>
              <a:t>    </a:t>
            </a:r>
            <a:r>
              <a:rPr lang="en-US" dirty="0" smtClean="0"/>
              <a:t>}</a:t>
            </a:r>
          </a:p>
          <a:p>
            <a:r>
              <a:rPr lang="en-US" dirty="0"/>
              <a:t> </a:t>
            </a:r>
            <a:r>
              <a:rPr lang="en-US" dirty="0" smtClean="0"/>
              <a:t>   </a:t>
            </a:r>
            <a:r>
              <a:rPr lang="mr-IN" dirty="0" smtClean="0"/>
              <a:t>…</a:t>
            </a:r>
            <a:endParaRPr lang="en-US" dirty="0"/>
          </a:p>
        </p:txBody>
      </p:sp>
      <p:sp>
        <p:nvSpPr>
          <p:cNvPr id="5" name="TextBox 4"/>
          <p:cNvSpPr txBox="1"/>
          <p:nvPr/>
        </p:nvSpPr>
        <p:spPr>
          <a:xfrm>
            <a:off x="838200" y="1691516"/>
            <a:ext cx="3416448" cy="369332"/>
          </a:xfrm>
          <a:prstGeom prst="rect">
            <a:avLst/>
          </a:prstGeom>
          <a:noFill/>
        </p:spPr>
        <p:txBody>
          <a:bodyPr wrap="none" rtlCol="0">
            <a:spAutoFit/>
          </a:bodyPr>
          <a:lstStyle/>
          <a:p>
            <a:r>
              <a:rPr lang="en-US" b="1" dirty="0" smtClean="0"/>
              <a:t>File: </a:t>
            </a:r>
            <a:r>
              <a:rPr lang="en-US" b="1" dirty="0" err="1" smtClean="0"/>
              <a:t>SearchController.groovy</a:t>
            </a:r>
            <a:endParaRPr lang="en-US" b="1" dirty="0"/>
          </a:p>
        </p:txBody>
      </p:sp>
      <p:sp>
        <p:nvSpPr>
          <p:cNvPr id="6" name="TextBox 5"/>
          <p:cNvSpPr txBox="1"/>
          <p:nvPr/>
        </p:nvSpPr>
        <p:spPr>
          <a:xfrm>
            <a:off x="6744072" y="2060848"/>
            <a:ext cx="4752528" cy="3416320"/>
          </a:xfrm>
          <a:prstGeom prst="rect">
            <a:avLst/>
          </a:prstGeom>
          <a:noFill/>
        </p:spPr>
        <p:txBody>
          <a:bodyPr wrap="square" rtlCol="0">
            <a:spAutoFit/>
          </a:bodyPr>
          <a:lstStyle/>
          <a:p>
            <a:r>
              <a:rPr lang="en-US" b="1" dirty="0" err="1" smtClean="0"/>
              <a:t>def</a:t>
            </a:r>
            <a:r>
              <a:rPr lang="en-US" b="1" dirty="0" smtClean="0"/>
              <a:t> </a:t>
            </a:r>
            <a:r>
              <a:rPr lang="en-US" b="1" dirty="0" err="1" smtClean="0"/>
              <a:t>searchService</a:t>
            </a:r>
            <a:r>
              <a:rPr lang="en-US" b="1" dirty="0" smtClean="0"/>
              <a:t> </a:t>
            </a:r>
            <a:r>
              <a:rPr lang="en-US" dirty="0" smtClean="0"/>
              <a:t>loads in an instance of the service class. It’s just a normal Java-like class that sets up an API call to Twitter. We will see this in the next tutorial, but feel free to explore in the meantime.</a:t>
            </a:r>
          </a:p>
          <a:p>
            <a:endParaRPr lang="en-US" dirty="0"/>
          </a:p>
          <a:p>
            <a:r>
              <a:rPr lang="en-US" dirty="0" smtClean="0"/>
              <a:t>Notice the use of a parameter to the search method. We could equivalently use </a:t>
            </a:r>
            <a:r>
              <a:rPr lang="en-US" b="1" dirty="0" err="1" smtClean="0"/>
              <a:t>params.q</a:t>
            </a:r>
            <a:r>
              <a:rPr lang="en-US" b="1" dirty="0" smtClean="0"/>
              <a:t> </a:t>
            </a:r>
            <a:r>
              <a:rPr lang="en-US" dirty="0" smtClean="0"/>
              <a:t>instead of specifying the parameter directly.</a:t>
            </a:r>
          </a:p>
          <a:p>
            <a:endParaRPr lang="en-US" dirty="0"/>
          </a:p>
          <a:p>
            <a:r>
              <a:rPr lang="en-US" dirty="0" smtClean="0"/>
              <a:t>Otherwise, this is just a typical controller.</a:t>
            </a:r>
          </a:p>
        </p:txBody>
      </p:sp>
    </p:spTree>
    <p:extLst>
      <p:ext uri="{BB962C8B-B14F-4D97-AF65-F5344CB8AC3E}">
        <p14:creationId xmlns:p14="http://schemas.microsoft.com/office/powerpoint/2010/main" val="18648460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mr-IN" dirty="0" smtClean="0"/>
              <a:t>–</a:t>
            </a:r>
            <a:r>
              <a:rPr lang="en-US" dirty="0" smtClean="0"/>
              <a:t> Controller Classes</a:t>
            </a:r>
            <a:endParaRPr lang="en-US" dirty="0"/>
          </a:p>
        </p:txBody>
      </p:sp>
      <p:sp>
        <p:nvSpPr>
          <p:cNvPr id="5" name="TextBox 4"/>
          <p:cNvSpPr txBox="1"/>
          <p:nvPr/>
        </p:nvSpPr>
        <p:spPr>
          <a:xfrm>
            <a:off x="335360" y="1691516"/>
            <a:ext cx="3159968" cy="369332"/>
          </a:xfrm>
          <a:prstGeom prst="rect">
            <a:avLst/>
          </a:prstGeom>
          <a:noFill/>
        </p:spPr>
        <p:txBody>
          <a:bodyPr wrap="none" rtlCol="0">
            <a:spAutoFit/>
          </a:bodyPr>
          <a:lstStyle/>
          <a:p>
            <a:r>
              <a:rPr lang="en-US" b="1" dirty="0" smtClean="0"/>
              <a:t>File: </a:t>
            </a:r>
            <a:r>
              <a:rPr lang="en-US" b="1" dirty="0" err="1" smtClean="0"/>
              <a:t>UserController.groovy</a:t>
            </a:r>
            <a:endParaRPr lang="en-US" b="1" dirty="0"/>
          </a:p>
        </p:txBody>
      </p:sp>
      <p:sp>
        <p:nvSpPr>
          <p:cNvPr id="6" name="TextBox 5"/>
          <p:cNvSpPr txBox="1"/>
          <p:nvPr/>
        </p:nvSpPr>
        <p:spPr>
          <a:xfrm>
            <a:off x="8040216" y="2060848"/>
            <a:ext cx="3744416" cy="3139321"/>
          </a:xfrm>
          <a:prstGeom prst="rect">
            <a:avLst/>
          </a:prstGeom>
          <a:noFill/>
        </p:spPr>
        <p:txBody>
          <a:bodyPr wrap="square" rtlCol="0">
            <a:spAutoFit/>
          </a:bodyPr>
          <a:lstStyle/>
          <a:p>
            <a:r>
              <a:rPr lang="en-US" dirty="0" smtClean="0"/>
              <a:t>Similar to the last example, </a:t>
            </a:r>
            <a:r>
              <a:rPr lang="en-US" b="1" dirty="0" err="1" smtClean="0"/>
              <a:t>UserController</a:t>
            </a:r>
            <a:r>
              <a:rPr lang="en-US" dirty="0" smtClean="0"/>
              <a:t> also uses a service class.</a:t>
            </a:r>
          </a:p>
          <a:p>
            <a:endParaRPr lang="en-US" dirty="0"/>
          </a:p>
          <a:p>
            <a:r>
              <a:rPr lang="en-US" dirty="0" smtClean="0"/>
              <a:t>The </a:t>
            </a:r>
            <a:r>
              <a:rPr lang="en-US" dirty="0" err="1" smtClean="0"/>
              <a:t>signUp</a:t>
            </a:r>
            <a:r>
              <a:rPr lang="en-US" dirty="0" smtClean="0"/>
              <a:t> method demonstrates yet another syntax to accepting parameters from URLs.</a:t>
            </a:r>
          </a:p>
          <a:p>
            <a:endParaRPr lang="en-US" dirty="0"/>
          </a:p>
          <a:p>
            <a:r>
              <a:rPr lang="en-US" dirty="0" smtClean="0"/>
              <a:t>This is also equivalent to taking in values from </a:t>
            </a:r>
            <a:r>
              <a:rPr lang="en-US" b="1" dirty="0" err="1" smtClean="0"/>
              <a:t>params.username</a:t>
            </a:r>
            <a:r>
              <a:rPr lang="en-US" dirty="0" smtClean="0"/>
              <a:t> and </a:t>
            </a:r>
            <a:r>
              <a:rPr lang="en-US" b="1" dirty="0" err="1" smtClean="0"/>
              <a:t>params.password</a:t>
            </a:r>
            <a:r>
              <a:rPr lang="en-US" dirty="0" smtClean="0"/>
              <a:t>.</a:t>
            </a:r>
          </a:p>
        </p:txBody>
      </p:sp>
      <p:sp>
        <p:nvSpPr>
          <p:cNvPr id="3" name="Rectangle 2"/>
          <p:cNvSpPr/>
          <p:nvPr/>
        </p:nvSpPr>
        <p:spPr>
          <a:xfrm>
            <a:off x="335360" y="2050128"/>
            <a:ext cx="7272808" cy="369331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b="1" dirty="0">
                <a:solidFill>
                  <a:srgbClr val="000043"/>
                </a:solidFill>
              </a:rPr>
              <a:t>class </a:t>
            </a:r>
            <a:r>
              <a:rPr lang="en-US" dirty="0" err="1"/>
              <a:t>UserController</a:t>
            </a:r>
            <a:r>
              <a:rPr lang="en-US" dirty="0"/>
              <a:t> {</a:t>
            </a:r>
            <a:br>
              <a:rPr lang="en-US" dirty="0"/>
            </a:br>
            <a:r>
              <a:rPr lang="en-US" dirty="0"/>
              <a:t/>
            </a:r>
            <a:br>
              <a:rPr lang="en-US" dirty="0"/>
            </a:br>
            <a:r>
              <a:rPr lang="en-US" dirty="0"/>
              <a:t>    </a:t>
            </a:r>
            <a:r>
              <a:rPr lang="en-US" b="1" dirty="0">
                <a:solidFill>
                  <a:srgbClr val="000043"/>
                </a:solidFill>
              </a:rPr>
              <a:t>static </a:t>
            </a:r>
            <a:r>
              <a:rPr lang="en-US" b="1" i="1" dirty="0" err="1">
                <a:solidFill>
                  <a:srgbClr val="660E7A"/>
                </a:solidFill>
              </a:rPr>
              <a:t>responseFormats</a:t>
            </a:r>
            <a:r>
              <a:rPr lang="en-US" b="1" i="1" dirty="0">
                <a:solidFill>
                  <a:srgbClr val="660E7A"/>
                </a:solidFill>
              </a:rPr>
              <a:t> </a:t>
            </a:r>
            <a:r>
              <a:rPr lang="en-US" dirty="0"/>
              <a:t>= [</a:t>
            </a:r>
            <a:r>
              <a:rPr lang="en-US" b="1" dirty="0">
                <a:solidFill>
                  <a:srgbClr val="008000"/>
                </a:solidFill>
              </a:rPr>
              <a:t>'</a:t>
            </a:r>
            <a:r>
              <a:rPr lang="en-US" b="1" dirty="0" err="1">
                <a:solidFill>
                  <a:srgbClr val="008000"/>
                </a:solidFill>
              </a:rPr>
              <a:t>json</a:t>
            </a:r>
            <a:r>
              <a:rPr lang="en-US" b="1" dirty="0">
                <a:solidFill>
                  <a:srgbClr val="008000"/>
                </a:solidFill>
              </a:rPr>
              <a:t>'</a:t>
            </a:r>
            <a:r>
              <a:rPr lang="en-US" dirty="0"/>
              <a:t>]</a:t>
            </a:r>
            <a:br>
              <a:rPr lang="en-US" dirty="0"/>
            </a:br>
            <a:r>
              <a:rPr lang="en-US" dirty="0"/>
              <a:t/>
            </a:r>
            <a:br>
              <a:rPr lang="en-US" dirty="0"/>
            </a:br>
            <a:r>
              <a:rPr lang="en-US" dirty="0"/>
              <a:t>    </a:t>
            </a:r>
            <a:r>
              <a:rPr lang="en-US" b="1" dirty="0" err="1">
                <a:solidFill>
                  <a:srgbClr val="000043"/>
                </a:solidFill>
              </a:rPr>
              <a:t>def</a:t>
            </a:r>
            <a:r>
              <a:rPr lang="en-US" b="1" dirty="0">
                <a:solidFill>
                  <a:srgbClr val="000043"/>
                </a:solidFill>
              </a:rPr>
              <a:t> </a:t>
            </a:r>
            <a:r>
              <a:rPr lang="en-US" b="1" dirty="0" err="1">
                <a:solidFill>
                  <a:srgbClr val="660E7A"/>
                </a:solidFill>
              </a:rPr>
              <a:t>userService</a:t>
            </a:r>
            <a:r>
              <a:rPr lang="en-US" b="1" dirty="0">
                <a:solidFill>
                  <a:srgbClr val="660E7A"/>
                </a:solidFill>
              </a:rPr>
              <a:t/>
            </a:r>
            <a:br>
              <a:rPr lang="en-US" b="1" dirty="0">
                <a:solidFill>
                  <a:srgbClr val="660E7A"/>
                </a:solidFill>
              </a:rPr>
            </a:br>
            <a:r>
              <a:rPr lang="en-US" b="1" dirty="0">
                <a:solidFill>
                  <a:srgbClr val="660E7A"/>
                </a:solidFill>
              </a:rPr>
              <a:t/>
            </a:r>
            <a:br>
              <a:rPr lang="en-US" b="1" dirty="0">
                <a:solidFill>
                  <a:srgbClr val="660E7A"/>
                </a:solidFill>
              </a:rPr>
            </a:br>
            <a:r>
              <a:rPr lang="en-US" b="1" dirty="0">
                <a:solidFill>
                  <a:srgbClr val="660E7A"/>
                </a:solidFill>
              </a:rPr>
              <a:t>    </a:t>
            </a:r>
            <a:r>
              <a:rPr lang="en-US" b="1" dirty="0" err="1">
                <a:solidFill>
                  <a:srgbClr val="000043"/>
                </a:solidFill>
              </a:rPr>
              <a:t>def</a:t>
            </a:r>
            <a:r>
              <a:rPr lang="en-US" b="1" dirty="0">
                <a:solidFill>
                  <a:srgbClr val="000043"/>
                </a:solidFill>
              </a:rPr>
              <a:t> </a:t>
            </a:r>
            <a:r>
              <a:rPr lang="en-US" dirty="0" err="1"/>
              <a:t>signUp</a:t>
            </a:r>
            <a:r>
              <a:rPr lang="en-US" dirty="0"/>
              <a:t>(</a:t>
            </a:r>
            <a:r>
              <a:rPr lang="en-US" dirty="0">
                <a:solidFill>
                  <a:srgbClr val="808000"/>
                </a:solidFill>
              </a:rPr>
              <a:t>@</a:t>
            </a:r>
            <a:r>
              <a:rPr lang="en-US" dirty="0" err="1">
                <a:solidFill>
                  <a:srgbClr val="808000"/>
                </a:solidFill>
              </a:rPr>
              <a:t>RequestParameter</a:t>
            </a:r>
            <a:r>
              <a:rPr lang="en-US" dirty="0"/>
              <a:t>(</a:t>
            </a:r>
            <a:r>
              <a:rPr lang="en-US" b="1" dirty="0">
                <a:solidFill>
                  <a:srgbClr val="008000"/>
                </a:solidFill>
              </a:rPr>
              <a:t>'username'</a:t>
            </a:r>
            <a:r>
              <a:rPr lang="en-US" dirty="0"/>
              <a:t>) String username, </a:t>
            </a:r>
            <a:r>
              <a:rPr lang="en-US" dirty="0" smtClean="0"/>
              <a:t>   </a:t>
            </a:r>
          </a:p>
          <a:p>
            <a:r>
              <a:rPr lang="en-US" dirty="0">
                <a:solidFill>
                  <a:srgbClr val="808000"/>
                </a:solidFill>
              </a:rPr>
              <a:t> </a:t>
            </a:r>
            <a:r>
              <a:rPr lang="en-US" dirty="0" smtClean="0">
                <a:solidFill>
                  <a:srgbClr val="808000"/>
                </a:solidFill>
              </a:rPr>
              <a:t>                      @</a:t>
            </a:r>
            <a:r>
              <a:rPr lang="en-US" dirty="0" err="1">
                <a:solidFill>
                  <a:srgbClr val="808000"/>
                </a:solidFill>
              </a:rPr>
              <a:t>RequestParameter</a:t>
            </a:r>
            <a:r>
              <a:rPr lang="en-US" dirty="0"/>
              <a:t>(</a:t>
            </a:r>
            <a:r>
              <a:rPr lang="en-US" b="1" dirty="0">
                <a:solidFill>
                  <a:srgbClr val="008000"/>
                </a:solidFill>
              </a:rPr>
              <a:t>'password'</a:t>
            </a:r>
            <a:r>
              <a:rPr lang="en-US" dirty="0"/>
              <a:t>) String password) {</a:t>
            </a:r>
            <a:br>
              <a:rPr lang="en-US" dirty="0"/>
            </a:br>
            <a:r>
              <a:rPr lang="en-US" dirty="0"/>
              <a:t>        </a:t>
            </a:r>
            <a:r>
              <a:rPr lang="en-US" b="1" i="1" dirty="0" err="1">
                <a:solidFill>
                  <a:srgbClr val="660E7A"/>
                </a:solidFill>
              </a:rPr>
              <a:t>log</a:t>
            </a:r>
            <a:r>
              <a:rPr lang="en-US" dirty="0" err="1"/>
              <a:t>.debug</a:t>
            </a:r>
            <a:r>
              <a:rPr lang="en-US" dirty="0"/>
              <a:t>(</a:t>
            </a:r>
            <a:r>
              <a:rPr lang="en-US" b="1" dirty="0">
                <a:solidFill>
                  <a:srgbClr val="008000"/>
                </a:solidFill>
              </a:rPr>
              <a:t>"Signing up a new user: </a:t>
            </a:r>
            <a:r>
              <a:rPr lang="en-US" dirty="0"/>
              <a:t>${username}</a:t>
            </a:r>
            <a:r>
              <a:rPr lang="en-US" b="1" dirty="0">
                <a:solidFill>
                  <a:srgbClr val="008000"/>
                </a:solidFill>
              </a:rPr>
              <a:t>:[******]"</a:t>
            </a:r>
            <a:r>
              <a:rPr lang="en-US" dirty="0"/>
              <a:t>)</a:t>
            </a:r>
            <a:br>
              <a:rPr lang="en-US" dirty="0"/>
            </a:br>
            <a:r>
              <a:rPr lang="en-US" dirty="0"/>
              <a:t>        </a:t>
            </a:r>
            <a:r>
              <a:rPr lang="en-US" b="1" dirty="0" err="1">
                <a:solidFill>
                  <a:srgbClr val="000043"/>
                </a:solidFill>
              </a:rPr>
              <a:t>def</a:t>
            </a:r>
            <a:r>
              <a:rPr lang="en-US" b="1" dirty="0">
                <a:solidFill>
                  <a:srgbClr val="000043"/>
                </a:solidFill>
              </a:rPr>
              <a:t> </a:t>
            </a:r>
            <a:r>
              <a:rPr lang="en-US" dirty="0"/>
              <a:t>user = </a:t>
            </a:r>
            <a:r>
              <a:rPr lang="en-US" b="1" dirty="0" err="1">
                <a:solidFill>
                  <a:srgbClr val="660E7A"/>
                </a:solidFill>
              </a:rPr>
              <a:t>userService</a:t>
            </a:r>
            <a:r>
              <a:rPr lang="en-US" dirty="0" err="1"/>
              <a:t>.signUp</a:t>
            </a:r>
            <a:r>
              <a:rPr lang="en-US" dirty="0"/>
              <a:t>(username, password)</a:t>
            </a:r>
            <a:br>
              <a:rPr lang="en-US" dirty="0"/>
            </a:br>
            <a:r>
              <a:rPr lang="en-US" dirty="0"/>
              <a:t>        </a:t>
            </a:r>
            <a:r>
              <a:rPr lang="en-US" b="1" dirty="0" err="1">
                <a:solidFill>
                  <a:srgbClr val="000043"/>
                </a:solidFill>
              </a:rPr>
              <a:t>def</a:t>
            </a:r>
            <a:r>
              <a:rPr lang="en-US" b="1" dirty="0">
                <a:solidFill>
                  <a:srgbClr val="000043"/>
                </a:solidFill>
              </a:rPr>
              <a:t> </a:t>
            </a:r>
            <a:r>
              <a:rPr lang="en-US" dirty="0"/>
              <a:t>payload = [</a:t>
            </a:r>
            <a:r>
              <a:rPr lang="en-US" b="1" dirty="0">
                <a:solidFill>
                  <a:srgbClr val="008000"/>
                </a:solidFill>
              </a:rPr>
              <a:t>username</a:t>
            </a:r>
            <a:r>
              <a:rPr lang="en-US" dirty="0"/>
              <a:t>: </a:t>
            </a:r>
            <a:r>
              <a:rPr lang="en-US" dirty="0" err="1"/>
              <a:t>user.username</a:t>
            </a:r>
            <a:r>
              <a:rPr lang="en-US" dirty="0"/>
              <a:t>] </a:t>
            </a:r>
            <a:r>
              <a:rPr lang="en-US" b="1" dirty="0">
                <a:solidFill>
                  <a:srgbClr val="000043"/>
                </a:solidFill>
              </a:rPr>
              <a:t>as </a:t>
            </a:r>
            <a:r>
              <a:rPr lang="en-US" dirty="0"/>
              <a:t>Object</a:t>
            </a:r>
            <a:br>
              <a:rPr lang="en-US" dirty="0"/>
            </a:br>
            <a:r>
              <a:rPr lang="en-US" dirty="0"/>
              <a:t>        respond payload, </a:t>
            </a:r>
            <a:r>
              <a:rPr lang="en-US" b="1" dirty="0">
                <a:solidFill>
                  <a:srgbClr val="008000"/>
                </a:solidFill>
              </a:rPr>
              <a:t>status</a:t>
            </a:r>
            <a:r>
              <a:rPr lang="en-US" dirty="0"/>
              <a:t>: </a:t>
            </a:r>
            <a:r>
              <a:rPr lang="en-US" dirty="0" err="1"/>
              <a:t>HttpStatus.</a:t>
            </a:r>
            <a:r>
              <a:rPr lang="en-US" b="1" i="1" dirty="0" err="1">
                <a:solidFill>
                  <a:srgbClr val="660E7A"/>
                </a:solidFill>
              </a:rPr>
              <a:t>CREATED</a:t>
            </a:r>
            <a:r>
              <a:rPr lang="en-US" b="1" i="1" dirty="0">
                <a:solidFill>
                  <a:srgbClr val="660E7A"/>
                </a:solidFill>
              </a:rPr>
              <a:t/>
            </a:r>
            <a:br>
              <a:rPr lang="en-US" b="1" i="1" dirty="0">
                <a:solidFill>
                  <a:srgbClr val="660E7A"/>
                </a:solidFill>
              </a:rPr>
            </a:br>
            <a:r>
              <a:rPr lang="en-US" b="1" i="1" dirty="0">
                <a:solidFill>
                  <a:srgbClr val="660E7A"/>
                </a:solidFill>
              </a:rPr>
              <a:t>    </a:t>
            </a:r>
            <a:r>
              <a:rPr lang="en-US" dirty="0"/>
              <a:t>}</a:t>
            </a:r>
          </a:p>
        </p:txBody>
      </p:sp>
    </p:spTree>
    <p:extLst>
      <p:ext uri="{BB962C8B-B14F-4D97-AF65-F5344CB8AC3E}">
        <p14:creationId xmlns:p14="http://schemas.microsoft.com/office/powerpoint/2010/main" val="7936229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mr-IN" dirty="0"/>
              <a:t>–</a:t>
            </a:r>
            <a:r>
              <a:rPr lang="en-US" dirty="0"/>
              <a:t> Controller Classes</a:t>
            </a:r>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A login controller was automatically defined by </a:t>
            </a:r>
          </a:p>
          <a:p>
            <a:pPr marL="0" marR="0" lvl="0" indent="0" defTabSz="914400" eaLnBrk="1" fontAlgn="auto" latinLnBrk="0" hangingPunct="1">
              <a:lnSpc>
                <a:spcPct val="100000"/>
              </a:lnSpc>
              <a:spcBef>
                <a:spcPts val="0"/>
              </a:spcBef>
              <a:spcAft>
                <a:spcPts val="0"/>
              </a:spcAft>
              <a:buClrTx/>
              <a:buSzTx/>
              <a:buFontTx/>
              <a:buNone/>
              <a:tabLst/>
              <a:defRPr/>
            </a:pPr>
            <a:r>
              <a:rPr lang="en-US" b="1" dirty="0" smtClean="0"/>
              <a:t>spring-security-rest</a:t>
            </a:r>
            <a:r>
              <a:rPr lang="en-US" dirty="0" smtClean="0"/>
              <a:t>.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We can test it by making an API call.</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6769343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the login API</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
        <p:nvSpPr>
          <p:cNvPr id="4" name="Rectangle 3"/>
          <p:cNvSpPr/>
          <p:nvPr/>
        </p:nvSpPr>
        <p:spPr>
          <a:xfrm>
            <a:off x="191344" y="1533237"/>
            <a:ext cx="11737304" cy="584775"/>
          </a:xfrm>
          <a:prstGeom prst="rect">
            <a:avLst/>
          </a:prstGeom>
        </p:spPr>
        <p:txBody>
          <a:bodyPr wrap="square">
            <a:spAutoFit/>
          </a:bodyPr>
          <a:lstStyle/>
          <a:p>
            <a:r>
              <a:rPr lang="en-US" sz="1600" dirty="0">
                <a:latin typeface="Menlo" charset="0"/>
                <a:ea typeface="Menlo" charset="0"/>
                <a:cs typeface="Menlo" charset="0"/>
              </a:rPr>
              <a:t>curl -H 'Content-Type: application/</a:t>
            </a:r>
            <a:r>
              <a:rPr lang="en-US" sz="1600" dirty="0" err="1">
                <a:latin typeface="Menlo" charset="0"/>
                <a:ea typeface="Menlo" charset="0"/>
                <a:cs typeface="Menlo" charset="0"/>
              </a:rPr>
              <a:t>json</a:t>
            </a:r>
            <a:r>
              <a:rPr lang="en-US" sz="1600" dirty="0">
                <a:latin typeface="Menlo" charset="0"/>
                <a:ea typeface="Menlo" charset="0"/>
                <a:cs typeface="Menlo" charset="0"/>
              </a:rPr>
              <a:t>' -X POST -d '{"username": "test", "password": "2212"}' http://localhost:8080/</a:t>
            </a:r>
            <a:r>
              <a:rPr lang="en-US" sz="1600" dirty="0" err="1">
                <a:latin typeface="Menlo" charset="0"/>
                <a:ea typeface="Menlo" charset="0"/>
                <a:cs typeface="Menlo" charset="0"/>
              </a:rPr>
              <a:t>api</a:t>
            </a:r>
            <a:r>
              <a:rPr lang="en-US" sz="1600" dirty="0">
                <a:latin typeface="Menlo" charset="0"/>
                <a:ea typeface="Menlo" charset="0"/>
                <a:cs typeface="Menlo" charset="0"/>
              </a:rPr>
              <a:t>/login</a:t>
            </a:r>
          </a:p>
        </p:txBody>
      </p:sp>
      <p:pic>
        <p:nvPicPr>
          <p:cNvPr id="6" name="Picture 5"/>
          <p:cNvPicPr>
            <a:picLocks noChangeAspect="1"/>
          </p:cNvPicPr>
          <p:nvPr/>
        </p:nvPicPr>
        <p:blipFill>
          <a:blip r:embed="rId2"/>
          <a:stretch>
            <a:fillRect/>
          </a:stretch>
        </p:blipFill>
        <p:spPr>
          <a:xfrm>
            <a:off x="2279576" y="2262139"/>
            <a:ext cx="7560840" cy="4204610"/>
          </a:xfrm>
          <a:prstGeom prst="rect">
            <a:avLst/>
          </a:prstGeom>
        </p:spPr>
      </p:pic>
    </p:spTree>
    <p:extLst>
      <p:ext uri="{BB962C8B-B14F-4D97-AF65-F5344CB8AC3E}">
        <p14:creationId xmlns:p14="http://schemas.microsoft.com/office/powerpoint/2010/main" val="19610664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the login API</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
        <p:nvSpPr>
          <p:cNvPr id="4" name="Rectangle 3"/>
          <p:cNvSpPr/>
          <p:nvPr/>
        </p:nvSpPr>
        <p:spPr>
          <a:xfrm>
            <a:off x="191344" y="1533237"/>
            <a:ext cx="11809312" cy="584775"/>
          </a:xfrm>
          <a:prstGeom prst="rect">
            <a:avLst/>
          </a:prstGeom>
        </p:spPr>
        <p:txBody>
          <a:bodyPr wrap="square">
            <a:spAutoFit/>
          </a:bodyPr>
          <a:lstStyle/>
          <a:p>
            <a:r>
              <a:rPr lang="en-US" sz="1600" dirty="0">
                <a:latin typeface="Menlo" charset="0"/>
                <a:ea typeface="Menlo" charset="0"/>
                <a:cs typeface="Menlo" charset="0"/>
              </a:rPr>
              <a:t>curl -H 'Content-Type: application/</a:t>
            </a:r>
            <a:r>
              <a:rPr lang="en-US" sz="1600" dirty="0" err="1">
                <a:latin typeface="Menlo" charset="0"/>
                <a:ea typeface="Menlo" charset="0"/>
                <a:cs typeface="Menlo" charset="0"/>
              </a:rPr>
              <a:t>json</a:t>
            </a:r>
            <a:r>
              <a:rPr lang="en-US" sz="1600" dirty="0">
                <a:latin typeface="Menlo" charset="0"/>
                <a:ea typeface="Menlo" charset="0"/>
                <a:cs typeface="Menlo" charset="0"/>
              </a:rPr>
              <a:t>' -X POST -d '{"username": "test", "password": </a:t>
            </a:r>
            <a:r>
              <a:rPr lang="en-US" sz="1600" dirty="0" smtClean="0">
                <a:latin typeface="Menlo" charset="0"/>
                <a:ea typeface="Menlo" charset="0"/>
                <a:cs typeface="Menlo" charset="0"/>
              </a:rPr>
              <a:t>”BADPW"}' </a:t>
            </a:r>
            <a:r>
              <a:rPr lang="en-US" sz="1600" dirty="0">
                <a:latin typeface="Menlo" charset="0"/>
                <a:ea typeface="Menlo" charset="0"/>
                <a:cs typeface="Menlo" charset="0"/>
              </a:rPr>
              <a:t>http://localhost:8080/</a:t>
            </a:r>
            <a:r>
              <a:rPr lang="en-US" sz="1600" dirty="0" err="1">
                <a:latin typeface="Menlo" charset="0"/>
                <a:ea typeface="Menlo" charset="0"/>
                <a:cs typeface="Menlo" charset="0"/>
              </a:rPr>
              <a:t>api</a:t>
            </a:r>
            <a:r>
              <a:rPr lang="en-US" sz="1600" dirty="0">
                <a:latin typeface="Menlo" charset="0"/>
                <a:ea typeface="Menlo" charset="0"/>
                <a:cs typeface="Menlo" charset="0"/>
              </a:rPr>
              <a:t>/login</a:t>
            </a:r>
          </a:p>
        </p:txBody>
      </p:sp>
      <p:pic>
        <p:nvPicPr>
          <p:cNvPr id="5" name="Picture 4"/>
          <p:cNvPicPr>
            <a:picLocks noChangeAspect="1"/>
          </p:cNvPicPr>
          <p:nvPr/>
        </p:nvPicPr>
        <p:blipFill>
          <a:blip r:embed="rId2"/>
          <a:stretch>
            <a:fillRect/>
          </a:stretch>
        </p:blipFill>
        <p:spPr>
          <a:xfrm>
            <a:off x="2063552" y="2252949"/>
            <a:ext cx="7992888" cy="4444873"/>
          </a:xfrm>
          <a:prstGeom prst="rect">
            <a:avLst/>
          </a:prstGeom>
        </p:spPr>
      </p:pic>
    </p:spTree>
    <p:extLst>
      <p:ext uri="{BB962C8B-B14F-4D97-AF65-F5344CB8AC3E}">
        <p14:creationId xmlns:p14="http://schemas.microsoft.com/office/powerpoint/2010/main" val="20840683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the login API</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
        <p:nvSpPr>
          <p:cNvPr id="7" name="Content Placeholder 2"/>
          <p:cNvSpPr txBox="1">
            <a:spLocks/>
          </p:cNvSpPr>
          <p:nvPr/>
        </p:nvSpPr>
        <p:spPr>
          <a:xfrm>
            <a:off x="990600" y="1978025"/>
            <a:ext cx="10515600"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buFontTx/>
              <a:buNone/>
            </a:pPr>
            <a:r>
              <a:rPr lang="en-US" dirty="0" smtClean="0"/>
              <a:t>The response from the first request was successful. </a:t>
            </a:r>
          </a:p>
          <a:p>
            <a:pPr marL="0" indent="0">
              <a:lnSpc>
                <a:spcPct val="100000"/>
              </a:lnSpc>
              <a:spcBef>
                <a:spcPts val="0"/>
              </a:spcBef>
              <a:buFontTx/>
              <a:buNone/>
            </a:pPr>
            <a:endParaRPr lang="en-US" dirty="0"/>
          </a:p>
          <a:p>
            <a:pPr marL="0" indent="0">
              <a:lnSpc>
                <a:spcPct val="100000"/>
              </a:lnSpc>
              <a:spcBef>
                <a:spcPts val="0"/>
              </a:spcBef>
              <a:buFontTx/>
              <a:buNone/>
            </a:pPr>
            <a:r>
              <a:rPr lang="en-US" dirty="0" smtClean="0"/>
              <a:t>It contained:</a:t>
            </a:r>
          </a:p>
          <a:p>
            <a:pPr>
              <a:lnSpc>
                <a:spcPct val="100000"/>
              </a:lnSpc>
              <a:spcBef>
                <a:spcPts val="0"/>
              </a:spcBef>
            </a:pPr>
            <a:r>
              <a:rPr lang="en-US" dirty="0" smtClean="0"/>
              <a:t>The username</a:t>
            </a:r>
          </a:p>
          <a:p>
            <a:pPr>
              <a:lnSpc>
                <a:spcPct val="100000"/>
              </a:lnSpc>
              <a:spcBef>
                <a:spcPts val="0"/>
              </a:spcBef>
            </a:pPr>
            <a:r>
              <a:rPr lang="en-US" dirty="0" smtClean="0"/>
              <a:t>The user’s authorized roles</a:t>
            </a:r>
          </a:p>
          <a:p>
            <a:pPr>
              <a:lnSpc>
                <a:spcPct val="100000"/>
              </a:lnSpc>
              <a:spcBef>
                <a:spcPts val="0"/>
              </a:spcBef>
            </a:pPr>
            <a:r>
              <a:rPr lang="en-US" dirty="0" smtClean="0"/>
              <a:t>An access token (expire, within a reasonable session duration)</a:t>
            </a:r>
          </a:p>
          <a:p>
            <a:pPr>
              <a:lnSpc>
                <a:spcPct val="100000"/>
              </a:lnSpc>
              <a:spcBef>
                <a:spcPts val="0"/>
              </a:spcBef>
            </a:pPr>
            <a:r>
              <a:rPr lang="en-US" dirty="0" smtClean="0"/>
              <a:t>A refresh token (used to request new access </a:t>
            </a:r>
            <a:r>
              <a:rPr lang="en-US" dirty="0" err="1" smtClean="0"/>
              <a:t>tokent</a:t>
            </a:r>
            <a:r>
              <a:rPr lang="en-US" dirty="0" smtClean="0"/>
              <a:t>)</a:t>
            </a:r>
          </a:p>
          <a:p>
            <a:pPr>
              <a:lnSpc>
                <a:spcPct val="100000"/>
              </a:lnSpc>
              <a:spcBef>
                <a:spcPts val="0"/>
              </a:spcBef>
            </a:pPr>
            <a:endParaRPr lang="en-US" dirty="0" smtClean="0"/>
          </a:p>
          <a:p>
            <a:pPr marL="0" indent="0">
              <a:lnSpc>
                <a:spcPct val="100000"/>
              </a:lnSpc>
              <a:spcBef>
                <a:spcPts val="0"/>
              </a:spcBef>
              <a:buNone/>
            </a:pPr>
            <a:r>
              <a:rPr lang="en-US" dirty="0" smtClean="0"/>
              <a:t>For now, all we need to know is that Spring Security is managing tokens for us, and we can use them transparently in our application.</a:t>
            </a:r>
          </a:p>
          <a:p>
            <a:pPr>
              <a:lnSpc>
                <a:spcPct val="100000"/>
              </a:lnSpc>
              <a:spcBef>
                <a:spcPts val="0"/>
              </a:spcBef>
            </a:pPr>
            <a:endParaRPr lang="en-US" dirty="0" smtClean="0"/>
          </a:p>
          <a:p>
            <a:pPr marL="0" indent="0">
              <a:lnSpc>
                <a:spcPct val="100000"/>
              </a:lnSpc>
              <a:spcBef>
                <a:spcPts val="0"/>
              </a:spcBef>
              <a:buFontTx/>
              <a:buNone/>
            </a:pPr>
            <a:endParaRPr lang="en-US" dirty="0" smtClean="0"/>
          </a:p>
          <a:p>
            <a:pPr marL="0" indent="0">
              <a:lnSpc>
                <a:spcPct val="100000"/>
              </a:lnSpc>
              <a:spcBef>
                <a:spcPts val="0"/>
              </a:spcBef>
              <a:buFontTx/>
              <a:buNone/>
            </a:pPr>
            <a:endParaRPr lang="en-US" dirty="0"/>
          </a:p>
        </p:txBody>
      </p:sp>
    </p:spTree>
    <p:extLst>
      <p:ext uri="{BB962C8B-B14F-4D97-AF65-F5344CB8AC3E}">
        <p14:creationId xmlns:p14="http://schemas.microsoft.com/office/powerpoint/2010/main" val="2034340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the login API</a:t>
            </a:r>
            <a:endParaRPr lang="en-US" dirty="0"/>
          </a:p>
        </p:txBody>
      </p:sp>
      <p:sp>
        <p:nvSpPr>
          <p:cNvPr id="7"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buFontTx/>
              <a:buNone/>
            </a:pPr>
            <a:r>
              <a:rPr lang="en-US" b="1" dirty="0" smtClean="0"/>
              <a:t>Questions:</a:t>
            </a:r>
          </a:p>
          <a:p>
            <a:pPr marL="0" indent="0">
              <a:lnSpc>
                <a:spcPct val="100000"/>
              </a:lnSpc>
              <a:spcBef>
                <a:spcPts val="0"/>
              </a:spcBef>
              <a:buFontTx/>
              <a:buNone/>
            </a:pPr>
            <a:r>
              <a:rPr lang="en-US" dirty="0" smtClean="0"/>
              <a:t>How secure is this system? </a:t>
            </a:r>
          </a:p>
          <a:p>
            <a:pPr marL="0" indent="0">
              <a:lnSpc>
                <a:spcPct val="100000"/>
              </a:lnSpc>
              <a:spcBef>
                <a:spcPts val="0"/>
              </a:spcBef>
              <a:buFontTx/>
              <a:buNone/>
            </a:pPr>
            <a:r>
              <a:rPr lang="en-US" dirty="0" smtClean="0"/>
              <a:t>Can you identify any possible flaws?</a:t>
            </a:r>
          </a:p>
          <a:p>
            <a:pPr marL="0" indent="0">
              <a:lnSpc>
                <a:spcPct val="100000"/>
              </a:lnSpc>
              <a:spcBef>
                <a:spcPts val="0"/>
              </a:spcBef>
              <a:buFontTx/>
              <a:buNone/>
            </a:pPr>
            <a:endParaRPr lang="en-US" dirty="0"/>
          </a:p>
          <a:p>
            <a:pPr marL="0" indent="0">
              <a:lnSpc>
                <a:spcPct val="100000"/>
              </a:lnSpc>
              <a:spcBef>
                <a:spcPts val="0"/>
              </a:spcBef>
              <a:buFontTx/>
              <a:buNone/>
            </a:pPr>
            <a:r>
              <a:rPr lang="en-US" dirty="0" smtClean="0"/>
              <a:t>Tell Grails to run in HTTPS mode by modifying the run configuration to </a:t>
            </a:r>
            <a:r>
              <a:rPr lang="en-US" b="1" dirty="0" smtClean="0"/>
              <a:t>grails run-app -https</a:t>
            </a:r>
            <a:endParaRPr lang="en-US" dirty="0" smtClean="0"/>
          </a:p>
          <a:p>
            <a:pPr>
              <a:lnSpc>
                <a:spcPct val="100000"/>
              </a:lnSpc>
              <a:spcBef>
                <a:spcPts val="0"/>
              </a:spcBef>
            </a:pPr>
            <a:endParaRPr lang="en-US" dirty="0" smtClean="0"/>
          </a:p>
          <a:p>
            <a:pPr marL="0" indent="0">
              <a:lnSpc>
                <a:spcPct val="100000"/>
              </a:lnSpc>
              <a:spcBef>
                <a:spcPts val="0"/>
              </a:spcBef>
              <a:buFontTx/>
              <a:buNone/>
            </a:pPr>
            <a:endParaRPr lang="en-US" dirty="0" smtClean="0"/>
          </a:p>
          <a:p>
            <a:pPr marL="0" indent="0">
              <a:lnSpc>
                <a:spcPct val="100000"/>
              </a:lnSpc>
              <a:spcBef>
                <a:spcPts val="0"/>
              </a:spcBef>
              <a:buFontTx/>
              <a:buNone/>
            </a:pPr>
            <a:endParaRPr lang="en-US" dirty="0"/>
          </a:p>
        </p:txBody>
      </p:sp>
    </p:spTree>
    <p:extLst>
      <p:ext uri="{BB962C8B-B14F-4D97-AF65-F5344CB8AC3E}">
        <p14:creationId xmlns:p14="http://schemas.microsoft.com/office/powerpoint/2010/main" val="926587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 over REST</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Motivation: one authentication strategy for all user interfaces.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We have already seen that a Grails-based REST controller supports multiple user interfaces.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Since we have already set up our controllers to communicate using REST calls, let’s add authentication to this existing infrastructure.</a:t>
            </a:r>
          </a:p>
        </p:txBody>
      </p:sp>
    </p:spTree>
    <p:extLst>
      <p:ext uri="{BB962C8B-B14F-4D97-AF65-F5344CB8AC3E}">
        <p14:creationId xmlns:p14="http://schemas.microsoft.com/office/powerpoint/2010/main" val="16081874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mr-IN" dirty="0" smtClean="0"/>
              <a:t>–</a:t>
            </a:r>
            <a:r>
              <a:rPr lang="en-US" dirty="0" smtClean="0"/>
              <a:t> React Views</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So far, we have configured </a:t>
            </a:r>
            <a:r>
              <a:rPr lang="en-US" b="1" dirty="0" err="1" smtClean="0"/>
              <a:t>SearchController</a:t>
            </a:r>
            <a:r>
              <a:rPr lang="en-US" b="1" dirty="0" smtClean="0"/>
              <a:t> </a:t>
            </a:r>
            <a:r>
              <a:rPr lang="en-US" dirty="0" smtClean="0"/>
              <a:t>to only respond to requests coming from authenticated users with the </a:t>
            </a:r>
            <a:r>
              <a:rPr lang="en-US" b="1" dirty="0" smtClean="0"/>
              <a:t>ROLE_USER </a:t>
            </a:r>
            <a:r>
              <a:rPr lang="en-US" dirty="0" smtClean="0"/>
              <a:t>authority.</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We then tested the login API from the command line.</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Now let’s see how to log in from a React UI.</a:t>
            </a:r>
            <a:endParaRPr lang="en-US" dirty="0"/>
          </a:p>
        </p:txBody>
      </p:sp>
    </p:spTree>
    <p:extLst>
      <p:ext uri="{BB962C8B-B14F-4D97-AF65-F5344CB8AC3E}">
        <p14:creationId xmlns:p14="http://schemas.microsoft.com/office/powerpoint/2010/main" val="5739758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mr-IN" dirty="0" smtClean="0"/>
              <a:t>–</a:t>
            </a:r>
            <a:r>
              <a:rPr lang="en-US" dirty="0" smtClean="0"/>
              <a:t> React Views</a:t>
            </a:r>
            <a:endParaRPr lang="en-US" dirty="0"/>
          </a:p>
        </p:txBody>
      </p:sp>
      <p:sp>
        <p:nvSpPr>
          <p:cNvPr id="3" name="Content Placeholder 2"/>
          <p:cNvSpPr>
            <a:spLocks noGrp="1"/>
          </p:cNvSpPr>
          <p:nvPr>
            <p:ph idx="1"/>
          </p:nvPr>
        </p:nvSpPr>
        <p:spPr>
          <a:xfrm>
            <a:off x="6456040" y="1825625"/>
            <a:ext cx="4897760" cy="4351338"/>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000" dirty="0" smtClean="0"/>
              <a:t>This React component is responsible for making the API call to our login controller.</a:t>
            </a: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smtClean="0"/>
          </a:p>
          <a:p>
            <a:pPr marL="0" indent="0">
              <a:lnSpc>
                <a:spcPct val="100000"/>
              </a:lnSpc>
              <a:spcBef>
                <a:spcPts val="0"/>
              </a:spcBef>
              <a:buNone/>
            </a:pPr>
            <a:r>
              <a:rPr lang="en-US" sz="2000" dirty="0"/>
              <a:t>The username and password are being wrapped up into a JSON object </a:t>
            </a:r>
            <a:r>
              <a:rPr lang="en-US" sz="2000" dirty="0" smtClean="0"/>
              <a:t>and sent as the POST call body.</a:t>
            </a:r>
            <a:endParaRPr lang="en-US" sz="2000" dirty="0"/>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sz="2000" dirty="0" smtClean="0"/>
              <a:t>The request is then identical to the one we sent using the command line.</a:t>
            </a: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p>
        </p:txBody>
      </p:sp>
      <p:sp>
        <p:nvSpPr>
          <p:cNvPr id="4" name="Rectangle 3"/>
          <p:cNvSpPr/>
          <p:nvPr/>
        </p:nvSpPr>
        <p:spPr>
          <a:xfrm>
            <a:off x="479376" y="1739136"/>
            <a:ext cx="5472608" cy="452431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err="1">
                <a:solidFill>
                  <a:srgbClr val="7A7A43"/>
                </a:solidFill>
              </a:rPr>
              <a:t>signIn</a:t>
            </a:r>
            <a:r>
              <a:rPr lang="en-US" dirty="0"/>
              <a:t>(e) {</a:t>
            </a:r>
            <a:br>
              <a:rPr lang="en-US" dirty="0"/>
            </a:br>
            <a:r>
              <a:rPr lang="en-US" dirty="0"/>
              <a:t>    </a:t>
            </a:r>
            <a:r>
              <a:rPr lang="en-US" dirty="0" err="1"/>
              <a:t>e.</a:t>
            </a:r>
            <a:r>
              <a:rPr lang="en-US" b="1" dirty="0" err="1">
                <a:solidFill>
                  <a:srgbClr val="660E7A"/>
                </a:solidFill>
              </a:rPr>
              <a:t>preventDefault</a:t>
            </a:r>
            <a:r>
              <a:rPr lang="en-US" dirty="0"/>
              <a:t>();</a:t>
            </a:r>
            <a:br>
              <a:rPr lang="en-US" dirty="0"/>
            </a:br>
            <a:r>
              <a:rPr lang="en-US" dirty="0"/>
              <a:t>    </a:t>
            </a:r>
            <a:r>
              <a:rPr lang="en-US" b="1" dirty="0" err="1">
                <a:solidFill>
                  <a:srgbClr val="660E7A"/>
                </a:solidFill>
              </a:rPr>
              <a:t>console</a:t>
            </a:r>
            <a:r>
              <a:rPr lang="en-US" dirty="0" err="1"/>
              <a:t>.</a:t>
            </a:r>
            <a:r>
              <a:rPr lang="en-US" dirty="0" err="1">
                <a:solidFill>
                  <a:srgbClr val="7A7A43"/>
                </a:solidFill>
              </a:rPr>
              <a:t>log</a:t>
            </a:r>
            <a:r>
              <a:rPr lang="en-US" dirty="0"/>
              <a:t>(</a:t>
            </a:r>
            <a:r>
              <a:rPr lang="en-US" b="1" dirty="0">
                <a:solidFill>
                  <a:srgbClr val="008000"/>
                </a:solidFill>
              </a:rPr>
              <a:t>"Signing in..."</a:t>
            </a:r>
            <a:r>
              <a:rPr lang="en-US" dirty="0"/>
              <a:t>, </a:t>
            </a:r>
            <a:r>
              <a:rPr lang="en-US" b="1" dirty="0" err="1">
                <a:solidFill>
                  <a:srgbClr val="000080"/>
                </a:solidFill>
              </a:rPr>
              <a:t>this</a:t>
            </a:r>
            <a:r>
              <a:rPr lang="en-US" dirty="0" err="1"/>
              <a:t>.</a:t>
            </a:r>
            <a:r>
              <a:rPr lang="en-US" b="1" dirty="0" err="1">
                <a:solidFill>
                  <a:srgbClr val="660E7A"/>
                </a:solidFill>
              </a:rPr>
              <a:t>form</a:t>
            </a:r>
            <a:r>
              <a:rPr lang="en-US" dirty="0" err="1"/>
              <a:t>.</a:t>
            </a:r>
            <a:r>
              <a:rPr lang="en-US" b="1" dirty="0" err="1">
                <a:solidFill>
                  <a:srgbClr val="660E7A"/>
                </a:solidFill>
              </a:rPr>
              <a:t>data</a:t>
            </a:r>
            <a:r>
              <a:rPr lang="en-US" dirty="0"/>
              <a:t>());</a:t>
            </a:r>
            <a:br>
              <a:rPr lang="en-US" dirty="0"/>
            </a:br>
            <a:r>
              <a:rPr lang="en-US" dirty="0"/>
              <a:t/>
            </a:r>
            <a:br>
              <a:rPr lang="en-US" dirty="0"/>
            </a:br>
            <a:r>
              <a:rPr lang="en-US" dirty="0"/>
              <a:t>    </a:t>
            </a:r>
            <a:r>
              <a:rPr lang="en-US" dirty="0">
                <a:solidFill>
                  <a:srgbClr val="7A7A43"/>
                </a:solidFill>
              </a:rPr>
              <a:t>fetch</a:t>
            </a:r>
            <a:r>
              <a:rPr lang="en-US" dirty="0"/>
              <a:t>(</a:t>
            </a:r>
            <a:r>
              <a:rPr lang="en-US" b="1" dirty="0">
                <a:solidFill>
                  <a:srgbClr val="008000"/>
                </a:solidFill>
              </a:rPr>
              <a:t>"/</a:t>
            </a:r>
            <a:r>
              <a:rPr lang="en-US" b="1" dirty="0" err="1">
                <a:solidFill>
                  <a:srgbClr val="008000"/>
                </a:solidFill>
              </a:rPr>
              <a:t>api</a:t>
            </a:r>
            <a:r>
              <a:rPr lang="en-US" b="1" dirty="0">
                <a:solidFill>
                  <a:srgbClr val="008000"/>
                </a:solidFill>
              </a:rPr>
              <a:t>/login"</a:t>
            </a:r>
            <a:r>
              <a:rPr lang="en-US" dirty="0"/>
              <a:t>, {</a:t>
            </a:r>
            <a:br>
              <a:rPr lang="en-US" dirty="0"/>
            </a:br>
            <a:r>
              <a:rPr lang="en-US" dirty="0"/>
              <a:t>        </a:t>
            </a:r>
            <a:r>
              <a:rPr lang="en-US" b="1" dirty="0">
                <a:solidFill>
                  <a:srgbClr val="660E7A"/>
                </a:solidFill>
              </a:rPr>
              <a:t>method</a:t>
            </a:r>
            <a:r>
              <a:rPr lang="en-US" dirty="0"/>
              <a:t>: </a:t>
            </a:r>
            <a:r>
              <a:rPr lang="en-US" b="1" dirty="0">
                <a:solidFill>
                  <a:srgbClr val="008000"/>
                </a:solidFill>
              </a:rPr>
              <a:t>'POST'</a:t>
            </a:r>
            <a:r>
              <a:rPr lang="en-US" dirty="0"/>
              <a:t>,</a:t>
            </a:r>
            <a:br>
              <a:rPr lang="en-US" dirty="0"/>
            </a:br>
            <a:r>
              <a:rPr lang="en-US" dirty="0"/>
              <a:t>        </a:t>
            </a:r>
            <a:r>
              <a:rPr lang="en-US" b="1" dirty="0">
                <a:solidFill>
                  <a:srgbClr val="660E7A"/>
                </a:solidFill>
              </a:rPr>
              <a:t>headers</a:t>
            </a:r>
            <a:r>
              <a:rPr lang="en-US" dirty="0"/>
              <a:t>: {</a:t>
            </a:r>
            <a:br>
              <a:rPr lang="en-US" dirty="0"/>
            </a:br>
            <a:r>
              <a:rPr lang="en-US" dirty="0"/>
              <a:t>            </a:t>
            </a:r>
            <a:r>
              <a:rPr lang="en-US" b="1" dirty="0">
                <a:solidFill>
                  <a:srgbClr val="008000"/>
                </a:solidFill>
              </a:rPr>
              <a:t>'Accept'</a:t>
            </a:r>
            <a:r>
              <a:rPr lang="en-US" dirty="0"/>
              <a:t>: </a:t>
            </a:r>
            <a:r>
              <a:rPr lang="en-US" b="1" dirty="0">
                <a:solidFill>
                  <a:srgbClr val="008000"/>
                </a:solidFill>
              </a:rPr>
              <a:t>'application/</a:t>
            </a:r>
            <a:r>
              <a:rPr lang="en-US" b="1" dirty="0" err="1">
                <a:solidFill>
                  <a:srgbClr val="008000"/>
                </a:solidFill>
              </a:rPr>
              <a:t>json</a:t>
            </a:r>
            <a:r>
              <a:rPr lang="en-US" b="1" dirty="0">
                <a:solidFill>
                  <a:srgbClr val="008000"/>
                </a:solidFill>
              </a:rPr>
              <a:t>'</a:t>
            </a:r>
            <a:r>
              <a:rPr lang="en-US" dirty="0"/>
              <a:t>,</a:t>
            </a:r>
            <a:br>
              <a:rPr lang="en-US" dirty="0"/>
            </a:br>
            <a:r>
              <a:rPr lang="en-US" dirty="0"/>
              <a:t>            </a:t>
            </a:r>
            <a:r>
              <a:rPr lang="en-US" b="1" dirty="0">
                <a:solidFill>
                  <a:srgbClr val="008000"/>
                </a:solidFill>
              </a:rPr>
              <a:t>'Content-Type'</a:t>
            </a:r>
            <a:r>
              <a:rPr lang="en-US" dirty="0"/>
              <a:t>: </a:t>
            </a:r>
            <a:r>
              <a:rPr lang="en-US" b="1" dirty="0">
                <a:solidFill>
                  <a:srgbClr val="008000"/>
                </a:solidFill>
              </a:rPr>
              <a:t>'application/</a:t>
            </a:r>
            <a:r>
              <a:rPr lang="en-US" b="1" dirty="0" err="1">
                <a:solidFill>
                  <a:srgbClr val="008000"/>
                </a:solidFill>
              </a:rPr>
              <a:t>json</a:t>
            </a:r>
            <a:r>
              <a:rPr lang="en-US" b="1" dirty="0">
                <a:solidFill>
                  <a:srgbClr val="008000"/>
                </a:solidFill>
              </a:rPr>
              <a:t>'</a:t>
            </a:r>
            <a:br>
              <a:rPr lang="en-US" b="1" dirty="0">
                <a:solidFill>
                  <a:srgbClr val="008000"/>
                </a:solidFill>
              </a:rPr>
            </a:br>
            <a:r>
              <a:rPr lang="en-US" b="1" dirty="0">
                <a:solidFill>
                  <a:srgbClr val="008000"/>
                </a:solidFill>
              </a:rPr>
              <a:t>        </a:t>
            </a:r>
            <a:r>
              <a:rPr lang="en-US" dirty="0"/>
              <a:t>},</a:t>
            </a:r>
            <a:br>
              <a:rPr lang="en-US" dirty="0"/>
            </a:br>
            <a:r>
              <a:rPr lang="en-US" dirty="0"/>
              <a:t>        </a:t>
            </a:r>
            <a:r>
              <a:rPr lang="en-US" b="1" dirty="0">
                <a:solidFill>
                  <a:srgbClr val="660E7A"/>
                </a:solidFill>
              </a:rPr>
              <a:t>body</a:t>
            </a:r>
            <a:r>
              <a:rPr lang="en-US" dirty="0"/>
              <a:t>: </a:t>
            </a:r>
            <a:r>
              <a:rPr lang="en-US" b="1" i="1" dirty="0" err="1">
                <a:solidFill>
                  <a:srgbClr val="660E7A"/>
                </a:solidFill>
              </a:rPr>
              <a:t>JSON</a:t>
            </a:r>
            <a:r>
              <a:rPr lang="en-US" dirty="0" err="1"/>
              <a:t>.</a:t>
            </a:r>
            <a:r>
              <a:rPr lang="en-US" dirty="0" err="1">
                <a:solidFill>
                  <a:srgbClr val="7A7A43"/>
                </a:solidFill>
              </a:rPr>
              <a:t>stringify</a:t>
            </a:r>
            <a:r>
              <a:rPr lang="en-US" dirty="0"/>
              <a:t>(</a:t>
            </a:r>
            <a:r>
              <a:rPr lang="en-US" b="1" dirty="0" err="1">
                <a:solidFill>
                  <a:srgbClr val="000080"/>
                </a:solidFill>
              </a:rPr>
              <a:t>this</a:t>
            </a:r>
            <a:r>
              <a:rPr lang="en-US" dirty="0" err="1"/>
              <a:t>.</a:t>
            </a:r>
            <a:r>
              <a:rPr lang="en-US" b="1" dirty="0" err="1">
                <a:solidFill>
                  <a:srgbClr val="660E7A"/>
                </a:solidFill>
              </a:rPr>
              <a:t>form</a:t>
            </a:r>
            <a:r>
              <a:rPr lang="en-US" dirty="0" err="1"/>
              <a:t>.</a:t>
            </a:r>
            <a:r>
              <a:rPr lang="en-US" b="1" dirty="0" err="1">
                <a:solidFill>
                  <a:srgbClr val="660E7A"/>
                </a:solidFill>
              </a:rPr>
              <a:t>data</a:t>
            </a:r>
            <a:r>
              <a:rPr lang="en-US" dirty="0"/>
              <a:t>())</a:t>
            </a:r>
            <a:br>
              <a:rPr lang="en-US" dirty="0"/>
            </a:br>
            <a:r>
              <a:rPr lang="en-US" dirty="0"/>
              <a:t>    })</a:t>
            </a:r>
            <a:br>
              <a:rPr lang="en-US" dirty="0"/>
            </a:br>
            <a:r>
              <a:rPr lang="en-US" dirty="0"/>
              <a:t>    .</a:t>
            </a:r>
            <a:r>
              <a:rPr lang="en-US" dirty="0">
                <a:solidFill>
                  <a:srgbClr val="7A7A43"/>
                </a:solidFill>
              </a:rPr>
              <a:t>then</a:t>
            </a:r>
            <a:r>
              <a:rPr lang="en-US" dirty="0"/>
              <a:t>(</a:t>
            </a:r>
            <a:r>
              <a:rPr lang="en-US" i="1" dirty="0" err="1"/>
              <a:t>checkStatus</a:t>
            </a:r>
            <a:r>
              <a:rPr lang="en-US" dirty="0"/>
              <a:t>)</a:t>
            </a:r>
            <a:br>
              <a:rPr lang="en-US" dirty="0"/>
            </a:br>
            <a:r>
              <a:rPr lang="en-US" dirty="0"/>
              <a:t>    .</a:t>
            </a:r>
            <a:r>
              <a:rPr lang="en-US" dirty="0">
                <a:solidFill>
                  <a:srgbClr val="7A7A43"/>
                </a:solidFill>
              </a:rPr>
              <a:t>then</a:t>
            </a:r>
            <a:r>
              <a:rPr lang="en-US" dirty="0"/>
              <a:t>(</a:t>
            </a:r>
            <a:r>
              <a:rPr lang="en-US" b="1" dirty="0" err="1">
                <a:solidFill>
                  <a:srgbClr val="000080"/>
                </a:solidFill>
              </a:rPr>
              <a:t>this</a:t>
            </a:r>
            <a:r>
              <a:rPr lang="en-US" dirty="0" err="1"/>
              <a:t>.</a:t>
            </a:r>
            <a:r>
              <a:rPr lang="en-US" dirty="0" err="1">
                <a:solidFill>
                  <a:srgbClr val="7A7A43"/>
                </a:solidFill>
              </a:rPr>
              <a:t>success</a:t>
            </a:r>
            <a:r>
              <a:rPr lang="en-US" dirty="0" err="1"/>
              <a:t>.</a:t>
            </a:r>
            <a:r>
              <a:rPr lang="en-US" dirty="0" err="1">
                <a:solidFill>
                  <a:srgbClr val="7A7A43"/>
                </a:solidFill>
              </a:rPr>
              <a:t>bind</a:t>
            </a:r>
            <a:r>
              <a:rPr lang="en-US" dirty="0"/>
              <a:t>(</a:t>
            </a:r>
            <a:r>
              <a:rPr lang="en-US" b="1" dirty="0">
                <a:solidFill>
                  <a:srgbClr val="000080"/>
                </a:solidFill>
              </a:rPr>
              <a:t>this</a:t>
            </a:r>
            <a:r>
              <a:rPr lang="en-US" dirty="0"/>
              <a:t>))</a:t>
            </a:r>
            <a:br>
              <a:rPr lang="en-US" dirty="0"/>
            </a:br>
            <a:r>
              <a:rPr lang="en-US" dirty="0"/>
              <a:t>    .</a:t>
            </a:r>
            <a:r>
              <a:rPr lang="en-US" dirty="0">
                <a:solidFill>
                  <a:srgbClr val="7A7A43"/>
                </a:solidFill>
              </a:rPr>
              <a:t>catch</a:t>
            </a:r>
            <a:r>
              <a:rPr lang="en-US" dirty="0"/>
              <a:t>(</a:t>
            </a:r>
            <a:r>
              <a:rPr lang="en-US" b="1" dirty="0" err="1">
                <a:solidFill>
                  <a:srgbClr val="000080"/>
                </a:solidFill>
              </a:rPr>
              <a:t>this</a:t>
            </a:r>
            <a:r>
              <a:rPr lang="en-US" dirty="0" err="1"/>
              <a:t>.</a:t>
            </a:r>
            <a:r>
              <a:rPr lang="en-US" dirty="0" err="1">
                <a:solidFill>
                  <a:srgbClr val="7A7A43"/>
                </a:solidFill>
              </a:rPr>
              <a:t>fail</a:t>
            </a:r>
            <a:r>
              <a:rPr lang="en-US" dirty="0" err="1"/>
              <a:t>.</a:t>
            </a:r>
            <a:r>
              <a:rPr lang="en-US" dirty="0" err="1">
                <a:solidFill>
                  <a:srgbClr val="7A7A43"/>
                </a:solidFill>
              </a:rPr>
              <a:t>bind</a:t>
            </a:r>
            <a:r>
              <a:rPr lang="en-US" dirty="0"/>
              <a:t>(</a:t>
            </a:r>
            <a:r>
              <a:rPr lang="en-US" b="1" dirty="0">
                <a:solidFill>
                  <a:srgbClr val="000080"/>
                </a:solidFill>
              </a:rPr>
              <a:t>this</a:t>
            </a:r>
            <a:r>
              <a:rPr lang="en-US" dirty="0"/>
              <a:t>))</a:t>
            </a:r>
            <a:br>
              <a:rPr lang="en-US" dirty="0"/>
            </a:br>
            <a:r>
              <a:rPr lang="en-US" dirty="0"/>
              <a:t>}</a:t>
            </a:r>
          </a:p>
        </p:txBody>
      </p:sp>
      <p:sp>
        <p:nvSpPr>
          <p:cNvPr id="5" name="TextBox 4"/>
          <p:cNvSpPr txBox="1"/>
          <p:nvPr/>
        </p:nvSpPr>
        <p:spPr>
          <a:xfrm>
            <a:off x="408584" y="1369804"/>
            <a:ext cx="1659429" cy="369332"/>
          </a:xfrm>
          <a:prstGeom prst="rect">
            <a:avLst/>
          </a:prstGeom>
          <a:noFill/>
        </p:spPr>
        <p:txBody>
          <a:bodyPr wrap="none" rtlCol="0">
            <a:spAutoFit/>
          </a:bodyPr>
          <a:lstStyle/>
          <a:p>
            <a:r>
              <a:rPr lang="en-US" b="1" dirty="0" smtClean="0"/>
              <a:t>File: </a:t>
            </a:r>
            <a:r>
              <a:rPr lang="en-US" b="1" dirty="0" err="1" smtClean="0"/>
              <a:t>signin.js</a:t>
            </a:r>
            <a:endParaRPr lang="en-US" b="1" dirty="0"/>
          </a:p>
        </p:txBody>
      </p:sp>
    </p:spTree>
    <p:extLst>
      <p:ext uri="{BB962C8B-B14F-4D97-AF65-F5344CB8AC3E}">
        <p14:creationId xmlns:p14="http://schemas.microsoft.com/office/powerpoint/2010/main" val="1376396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mr-IN" dirty="0" smtClean="0"/>
              <a:t>–</a:t>
            </a:r>
            <a:r>
              <a:rPr lang="en-US" dirty="0" smtClean="0"/>
              <a:t> React Views</a:t>
            </a:r>
            <a:endParaRPr lang="en-US" dirty="0"/>
          </a:p>
        </p:txBody>
      </p:sp>
      <p:sp>
        <p:nvSpPr>
          <p:cNvPr id="3" name="Content Placeholder 2"/>
          <p:cNvSpPr>
            <a:spLocks noGrp="1"/>
          </p:cNvSpPr>
          <p:nvPr>
            <p:ph idx="1"/>
          </p:nvPr>
        </p:nvSpPr>
        <p:spPr>
          <a:xfrm>
            <a:off x="6456040" y="1825625"/>
            <a:ext cx="4897760" cy="4351338"/>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000" dirty="0" smtClean="0"/>
              <a:t>The .then() methods will execute once the server responds. </a:t>
            </a: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p>
          <a:p>
            <a:pPr marL="0" marR="0" lvl="0" indent="0" defTabSz="914400" eaLnBrk="1" fontAlgn="auto" latinLnBrk="0" hangingPunct="1">
              <a:lnSpc>
                <a:spcPct val="100000"/>
              </a:lnSpc>
              <a:spcBef>
                <a:spcPts val="0"/>
              </a:spcBef>
              <a:spcAft>
                <a:spcPts val="0"/>
              </a:spcAft>
              <a:buClrTx/>
              <a:buSzTx/>
              <a:buFontTx/>
              <a:buNone/>
              <a:tabLst/>
              <a:defRPr/>
            </a:pPr>
            <a:r>
              <a:rPr lang="en-US" sz="2000" i="1" dirty="0" err="1" smtClean="0"/>
              <a:t>checkStatus</a:t>
            </a:r>
            <a:r>
              <a:rPr lang="en-US" sz="2000" i="1" dirty="0" smtClean="0"/>
              <a:t> </a:t>
            </a:r>
            <a:r>
              <a:rPr lang="en-US" sz="2000" dirty="0" smtClean="0"/>
              <a:t>is another function in the same class that interprets the response code.</a:t>
            </a:r>
          </a:p>
          <a:p>
            <a:pPr marL="0" marR="0" lvl="0" indent="0" defTabSz="914400" eaLnBrk="1" fontAlgn="auto" latinLnBrk="0" hangingPunct="1">
              <a:lnSpc>
                <a:spcPct val="100000"/>
              </a:lnSpc>
              <a:spcBef>
                <a:spcPts val="0"/>
              </a:spcBef>
              <a:spcAft>
                <a:spcPts val="0"/>
              </a:spcAft>
              <a:buClrTx/>
              <a:buSzTx/>
              <a:buFontTx/>
              <a:buNone/>
              <a:tabLst/>
              <a:defRPr/>
            </a:pPr>
            <a:endParaRPr lang="en-US" sz="2000" i="1" dirty="0"/>
          </a:p>
          <a:p>
            <a:pPr marL="0" marR="0" lvl="0" indent="0" defTabSz="914400" eaLnBrk="1" fontAlgn="auto" latinLnBrk="0" hangingPunct="1">
              <a:lnSpc>
                <a:spcPct val="100000"/>
              </a:lnSpc>
              <a:spcBef>
                <a:spcPts val="0"/>
              </a:spcBef>
              <a:spcAft>
                <a:spcPts val="0"/>
              </a:spcAft>
              <a:buClrTx/>
              <a:buSzTx/>
              <a:buFontTx/>
              <a:buNone/>
              <a:tabLst/>
              <a:defRPr/>
            </a:pPr>
            <a:r>
              <a:rPr lang="en-US" sz="2000" dirty="0" smtClean="0"/>
              <a:t>If the response was successful, then the second .then will bind the JSON response </a:t>
            </a:r>
            <a:r>
              <a:rPr lang="mr-IN" sz="2000" dirty="0" smtClean="0"/>
              <a:t>–</a:t>
            </a:r>
            <a:r>
              <a:rPr lang="en-US" sz="2000" dirty="0" smtClean="0"/>
              <a:t> exactly what we saw on the command line </a:t>
            </a:r>
            <a:r>
              <a:rPr lang="mr-IN" sz="2000" dirty="0" smtClean="0"/>
              <a:t>–</a:t>
            </a:r>
            <a:r>
              <a:rPr lang="en-US" sz="2000" dirty="0" smtClean="0"/>
              <a:t> to an internal storage mechanism so that the tokens are available in the session. </a:t>
            </a:r>
            <a:r>
              <a:rPr lang="en-US" sz="2000" i="1" dirty="0" smtClean="0"/>
              <a:t>See </a:t>
            </a:r>
            <a:r>
              <a:rPr lang="en-US" sz="2000" i="1" dirty="0" err="1" smtClean="0"/>
              <a:t>auth.js</a:t>
            </a:r>
            <a:r>
              <a:rPr lang="en-US" sz="2000" i="1" dirty="0" smtClean="0"/>
              <a:t> for details.</a:t>
            </a:r>
            <a:endParaRPr lang="en-US" sz="2000" dirty="0" smtClean="0"/>
          </a:p>
        </p:txBody>
      </p:sp>
      <p:sp>
        <p:nvSpPr>
          <p:cNvPr id="4" name="Rectangle 3"/>
          <p:cNvSpPr/>
          <p:nvPr/>
        </p:nvSpPr>
        <p:spPr>
          <a:xfrm>
            <a:off x="479376" y="1739136"/>
            <a:ext cx="5472608" cy="452431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err="1">
                <a:solidFill>
                  <a:srgbClr val="7A7A43"/>
                </a:solidFill>
              </a:rPr>
              <a:t>signIn</a:t>
            </a:r>
            <a:r>
              <a:rPr lang="en-US" dirty="0"/>
              <a:t>(e) {</a:t>
            </a:r>
            <a:br>
              <a:rPr lang="en-US" dirty="0"/>
            </a:br>
            <a:r>
              <a:rPr lang="en-US" dirty="0"/>
              <a:t>    </a:t>
            </a:r>
            <a:r>
              <a:rPr lang="en-US" dirty="0" err="1"/>
              <a:t>e.</a:t>
            </a:r>
            <a:r>
              <a:rPr lang="en-US" b="1" dirty="0" err="1">
                <a:solidFill>
                  <a:srgbClr val="660E7A"/>
                </a:solidFill>
              </a:rPr>
              <a:t>preventDefault</a:t>
            </a:r>
            <a:r>
              <a:rPr lang="en-US" dirty="0"/>
              <a:t>();</a:t>
            </a:r>
            <a:br>
              <a:rPr lang="en-US" dirty="0"/>
            </a:br>
            <a:r>
              <a:rPr lang="en-US" dirty="0"/>
              <a:t>    </a:t>
            </a:r>
            <a:r>
              <a:rPr lang="en-US" b="1" dirty="0" err="1">
                <a:solidFill>
                  <a:srgbClr val="660E7A"/>
                </a:solidFill>
              </a:rPr>
              <a:t>console</a:t>
            </a:r>
            <a:r>
              <a:rPr lang="en-US" dirty="0" err="1"/>
              <a:t>.</a:t>
            </a:r>
            <a:r>
              <a:rPr lang="en-US" dirty="0" err="1">
                <a:solidFill>
                  <a:srgbClr val="7A7A43"/>
                </a:solidFill>
              </a:rPr>
              <a:t>log</a:t>
            </a:r>
            <a:r>
              <a:rPr lang="en-US" dirty="0"/>
              <a:t>(</a:t>
            </a:r>
            <a:r>
              <a:rPr lang="en-US" b="1" dirty="0">
                <a:solidFill>
                  <a:srgbClr val="008000"/>
                </a:solidFill>
              </a:rPr>
              <a:t>"Signing in..."</a:t>
            </a:r>
            <a:r>
              <a:rPr lang="en-US" dirty="0"/>
              <a:t>, </a:t>
            </a:r>
            <a:r>
              <a:rPr lang="en-US" b="1" dirty="0" err="1">
                <a:solidFill>
                  <a:srgbClr val="000080"/>
                </a:solidFill>
              </a:rPr>
              <a:t>this</a:t>
            </a:r>
            <a:r>
              <a:rPr lang="en-US" dirty="0" err="1"/>
              <a:t>.</a:t>
            </a:r>
            <a:r>
              <a:rPr lang="en-US" b="1" dirty="0" err="1">
                <a:solidFill>
                  <a:srgbClr val="660E7A"/>
                </a:solidFill>
              </a:rPr>
              <a:t>form</a:t>
            </a:r>
            <a:r>
              <a:rPr lang="en-US" dirty="0" err="1"/>
              <a:t>.</a:t>
            </a:r>
            <a:r>
              <a:rPr lang="en-US" b="1" dirty="0" err="1">
                <a:solidFill>
                  <a:srgbClr val="660E7A"/>
                </a:solidFill>
              </a:rPr>
              <a:t>data</a:t>
            </a:r>
            <a:r>
              <a:rPr lang="en-US" dirty="0"/>
              <a:t>());</a:t>
            </a:r>
            <a:br>
              <a:rPr lang="en-US" dirty="0"/>
            </a:br>
            <a:r>
              <a:rPr lang="en-US" dirty="0"/>
              <a:t/>
            </a:r>
            <a:br>
              <a:rPr lang="en-US" dirty="0"/>
            </a:br>
            <a:r>
              <a:rPr lang="en-US" dirty="0"/>
              <a:t>    </a:t>
            </a:r>
            <a:r>
              <a:rPr lang="en-US" dirty="0">
                <a:solidFill>
                  <a:srgbClr val="7A7A43"/>
                </a:solidFill>
              </a:rPr>
              <a:t>fetch</a:t>
            </a:r>
            <a:r>
              <a:rPr lang="en-US" dirty="0"/>
              <a:t>(</a:t>
            </a:r>
            <a:r>
              <a:rPr lang="en-US" b="1" dirty="0">
                <a:solidFill>
                  <a:srgbClr val="008000"/>
                </a:solidFill>
              </a:rPr>
              <a:t>"/</a:t>
            </a:r>
            <a:r>
              <a:rPr lang="en-US" b="1" dirty="0" err="1">
                <a:solidFill>
                  <a:srgbClr val="008000"/>
                </a:solidFill>
              </a:rPr>
              <a:t>api</a:t>
            </a:r>
            <a:r>
              <a:rPr lang="en-US" b="1" dirty="0">
                <a:solidFill>
                  <a:srgbClr val="008000"/>
                </a:solidFill>
              </a:rPr>
              <a:t>/login"</a:t>
            </a:r>
            <a:r>
              <a:rPr lang="en-US" dirty="0"/>
              <a:t>, {</a:t>
            </a:r>
            <a:br>
              <a:rPr lang="en-US" dirty="0"/>
            </a:br>
            <a:r>
              <a:rPr lang="en-US" dirty="0"/>
              <a:t>        </a:t>
            </a:r>
            <a:r>
              <a:rPr lang="en-US" b="1" dirty="0">
                <a:solidFill>
                  <a:srgbClr val="660E7A"/>
                </a:solidFill>
              </a:rPr>
              <a:t>method</a:t>
            </a:r>
            <a:r>
              <a:rPr lang="en-US" dirty="0"/>
              <a:t>: </a:t>
            </a:r>
            <a:r>
              <a:rPr lang="en-US" b="1" dirty="0">
                <a:solidFill>
                  <a:srgbClr val="008000"/>
                </a:solidFill>
              </a:rPr>
              <a:t>'POST'</a:t>
            </a:r>
            <a:r>
              <a:rPr lang="en-US" dirty="0"/>
              <a:t>,</a:t>
            </a:r>
            <a:br>
              <a:rPr lang="en-US" dirty="0"/>
            </a:br>
            <a:r>
              <a:rPr lang="en-US" dirty="0"/>
              <a:t>        </a:t>
            </a:r>
            <a:r>
              <a:rPr lang="en-US" b="1" dirty="0">
                <a:solidFill>
                  <a:srgbClr val="660E7A"/>
                </a:solidFill>
              </a:rPr>
              <a:t>headers</a:t>
            </a:r>
            <a:r>
              <a:rPr lang="en-US" dirty="0"/>
              <a:t>: {</a:t>
            </a:r>
            <a:br>
              <a:rPr lang="en-US" dirty="0"/>
            </a:br>
            <a:r>
              <a:rPr lang="en-US" dirty="0"/>
              <a:t>            </a:t>
            </a:r>
            <a:r>
              <a:rPr lang="en-US" b="1" dirty="0">
                <a:solidFill>
                  <a:srgbClr val="008000"/>
                </a:solidFill>
              </a:rPr>
              <a:t>'Accept'</a:t>
            </a:r>
            <a:r>
              <a:rPr lang="en-US" dirty="0"/>
              <a:t>: </a:t>
            </a:r>
            <a:r>
              <a:rPr lang="en-US" b="1" dirty="0">
                <a:solidFill>
                  <a:srgbClr val="008000"/>
                </a:solidFill>
              </a:rPr>
              <a:t>'application/</a:t>
            </a:r>
            <a:r>
              <a:rPr lang="en-US" b="1" dirty="0" err="1">
                <a:solidFill>
                  <a:srgbClr val="008000"/>
                </a:solidFill>
              </a:rPr>
              <a:t>json</a:t>
            </a:r>
            <a:r>
              <a:rPr lang="en-US" b="1" dirty="0">
                <a:solidFill>
                  <a:srgbClr val="008000"/>
                </a:solidFill>
              </a:rPr>
              <a:t>'</a:t>
            </a:r>
            <a:r>
              <a:rPr lang="en-US" dirty="0"/>
              <a:t>,</a:t>
            </a:r>
            <a:br>
              <a:rPr lang="en-US" dirty="0"/>
            </a:br>
            <a:r>
              <a:rPr lang="en-US" dirty="0"/>
              <a:t>            </a:t>
            </a:r>
            <a:r>
              <a:rPr lang="en-US" b="1" dirty="0">
                <a:solidFill>
                  <a:srgbClr val="008000"/>
                </a:solidFill>
              </a:rPr>
              <a:t>'Content-Type'</a:t>
            </a:r>
            <a:r>
              <a:rPr lang="en-US" dirty="0"/>
              <a:t>: </a:t>
            </a:r>
            <a:r>
              <a:rPr lang="en-US" b="1" dirty="0">
                <a:solidFill>
                  <a:srgbClr val="008000"/>
                </a:solidFill>
              </a:rPr>
              <a:t>'application/</a:t>
            </a:r>
            <a:r>
              <a:rPr lang="en-US" b="1" dirty="0" err="1">
                <a:solidFill>
                  <a:srgbClr val="008000"/>
                </a:solidFill>
              </a:rPr>
              <a:t>json</a:t>
            </a:r>
            <a:r>
              <a:rPr lang="en-US" b="1" dirty="0">
                <a:solidFill>
                  <a:srgbClr val="008000"/>
                </a:solidFill>
              </a:rPr>
              <a:t>'</a:t>
            </a:r>
            <a:br>
              <a:rPr lang="en-US" b="1" dirty="0">
                <a:solidFill>
                  <a:srgbClr val="008000"/>
                </a:solidFill>
              </a:rPr>
            </a:br>
            <a:r>
              <a:rPr lang="en-US" b="1" dirty="0">
                <a:solidFill>
                  <a:srgbClr val="008000"/>
                </a:solidFill>
              </a:rPr>
              <a:t>        </a:t>
            </a:r>
            <a:r>
              <a:rPr lang="en-US" dirty="0"/>
              <a:t>},</a:t>
            </a:r>
            <a:br>
              <a:rPr lang="en-US" dirty="0"/>
            </a:br>
            <a:r>
              <a:rPr lang="en-US" dirty="0"/>
              <a:t>        </a:t>
            </a:r>
            <a:r>
              <a:rPr lang="en-US" b="1" dirty="0">
                <a:solidFill>
                  <a:srgbClr val="660E7A"/>
                </a:solidFill>
              </a:rPr>
              <a:t>body</a:t>
            </a:r>
            <a:r>
              <a:rPr lang="en-US" dirty="0"/>
              <a:t>: </a:t>
            </a:r>
            <a:r>
              <a:rPr lang="en-US" b="1" i="1" dirty="0" err="1">
                <a:solidFill>
                  <a:srgbClr val="660E7A"/>
                </a:solidFill>
              </a:rPr>
              <a:t>JSON</a:t>
            </a:r>
            <a:r>
              <a:rPr lang="en-US" dirty="0" err="1"/>
              <a:t>.</a:t>
            </a:r>
            <a:r>
              <a:rPr lang="en-US" dirty="0" err="1">
                <a:solidFill>
                  <a:srgbClr val="7A7A43"/>
                </a:solidFill>
              </a:rPr>
              <a:t>stringify</a:t>
            </a:r>
            <a:r>
              <a:rPr lang="en-US" dirty="0"/>
              <a:t>(</a:t>
            </a:r>
            <a:r>
              <a:rPr lang="en-US" b="1" dirty="0" err="1">
                <a:solidFill>
                  <a:srgbClr val="000080"/>
                </a:solidFill>
              </a:rPr>
              <a:t>this</a:t>
            </a:r>
            <a:r>
              <a:rPr lang="en-US" dirty="0" err="1"/>
              <a:t>.</a:t>
            </a:r>
            <a:r>
              <a:rPr lang="en-US" b="1" dirty="0" err="1">
                <a:solidFill>
                  <a:srgbClr val="660E7A"/>
                </a:solidFill>
              </a:rPr>
              <a:t>form</a:t>
            </a:r>
            <a:r>
              <a:rPr lang="en-US" dirty="0" err="1"/>
              <a:t>.</a:t>
            </a:r>
            <a:r>
              <a:rPr lang="en-US" b="1" dirty="0" err="1">
                <a:solidFill>
                  <a:srgbClr val="660E7A"/>
                </a:solidFill>
              </a:rPr>
              <a:t>data</a:t>
            </a:r>
            <a:r>
              <a:rPr lang="en-US" dirty="0"/>
              <a:t>())</a:t>
            </a:r>
            <a:br>
              <a:rPr lang="en-US" dirty="0"/>
            </a:br>
            <a:r>
              <a:rPr lang="en-US" dirty="0"/>
              <a:t>    })</a:t>
            </a:r>
            <a:br>
              <a:rPr lang="en-US" dirty="0"/>
            </a:br>
            <a:r>
              <a:rPr lang="en-US" dirty="0"/>
              <a:t>    .</a:t>
            </a:r>
            <a:r>
              <a:rPr lang="en-US" dirty="0">
                <a:solidFill>
                  <a:srgbClr val="7A7A43"/>
                </a:solidFill>
              </a:rPr>
              <a:t>then</a:t>
            </a:r>
            <a:r>
              <a:rPr lang="en-US" dirty="0"/>
              <a:t>(</a:t>
            </a:r>
            <a:r>
              <a:rPr lang="en-US" i="1" dirty="0" err="1"/>
              <a:t>checkStatus</a:t>
            </a:r>
            <a:r>
              <a:rPr lang="en-US" dirty="0"/>
              <a:t>)</a:t>
            </a:r>
            <a:br>
              <a:rPr lang="en-US" dirty="0"/>
            </a:br>
            <a:r>
              <a:rPr lang="en-US" dirty="0"/>
              <a:t>    .</a:t>
            </a:r>
            <a:r>
              <a:rPr lang="en-US" dirty="0">
                <a:solidFill>
                  <a:srgbClr val="7A7A43"/>
                </a:solidFill>
              </a:rPr>
              <a:t>then</a:t>
            </a:r>
            <a:r>
              <a:rPr lang="en-US" dirty="0"/>
              <a:t>(</a:t>
            </a:r>
            <a:r>
              <a:rPr lang="en-US" b="1" dirty="0" err="1">
                <a:solidFill>
                  <a:srgbClr val="000080"/>
                </a:solidFill>
              </a:rPr>
              <a:t>this</a:t>
            </a:r>
            <a:r>
              <a:rPr lang="en-US" dirty="0" err="1"/>
              <a:t>.</a:t>
            </a:r>
            <a:r>
              <a:rPr lang="en-US" dirty="0" err="1">
                <a:solidFill>
                  <a:srgbClr val="7A7A43"/>
                </a:solidFill>
              </a:rPr>
              <a:t>success</a:t>
            </a:r>
            <a:r>
              <a:rPr lang="en-US" dirty="0" err="1"/>
              <a:t>.</a:t>
            </a:r>
            <a:r>
              <a:rPr lang="en-US" dirty="0" err="1">
                <a:solidFill>
                  <a:srgbClr val="7A7A43"/>
                </a:solidFill>
              </a:rPr>
              <a:t>bind</a:t>
            </a:r>
            <a:r>
              <a:rPr lang="en-US" dirty="0"/>
              <a:t>(</a:t>
            </a:r>
            <a:r>
              <a:rPr lang="en-US" b="1" dirty="0">
                <a:solidFill>
                  <a:srgbClr val="000080"/>
                </a:solidFill>
              </a:rPr>
              <a:t>this</a:t>
            </a:r>
            <a:r>
              <a:rPr lang="en-US" dirty="0"/>
              <a:t>))</a:t>
            </a:r>
            <a:br>
              <a:rPr lang="en-US" dirty="0"/>
            </a:br>
            <a:r>
              <a:rPr lang="en-US" dirty="0"/>
              <a:t>    .</a:t>
            </a:r>
            <a:r>
              <a:rPr lang="en-US" dirty="0">
                <a:solidFill>
                  <a:srgbClr val="7A7A43"/>
                </a:solidFill>
              </a:rPr>
              <a:t>catch</a:t>
            </a:r>
            <a:r>
              <a:rPr lang="en-US" dirty="0"/>
              <a:t>(</a:t>
            </a:r>
            <a:r>
              <a:rPr lang="en-US" b="1" dirty="0" err="1">
                <a:solidFill>
                  <a:srgbClr val="000080"/>
                </a:solidFill>
              </a:rPr>
              <a:t>this</a:t>
            </a:r>
            <a:r>
              <a:rPr lang="en-US" dirty="0" err="1"/>
              <a:t>.</a:t>
            </a:r>
            <a:r>
              <a:rPr lang="en-US" dirty="0" err="1">
                <a:solidFill>
                  <a:srgbClr val="7A7A43"/>
                </a:solidFill>
              </a:rPr>
              <a:t>fail</a:t>
            </a:r>
            <a:r>
              <a:rPr lang="en-US" dirty="0" err="1"/>
              <a:t>.</a:t>
            </a:r>
            <a:r>
              <a:rPr lang="en-US" dirty="0" err="1">
                <a:solidFill>
                  <a:srgbClr val="7A7A43"/>
                </a:solidFill>
              </a:rPr>
              <a:t>bind</a:t>
            </a:r>
            <a:r>
              <a:rPr lang="en-US" dirty="0"/>
              <a:t>(</a:t>
            </a:r>
            <a:r>
              <a:rPr lang="en-US" b="1" dirty="0">
                <a:solidFill>
                  <a:srgbClr val="000080"/>
                </a:solidFill>
              </a:rPr>
              <a:t>this</a:t>
            </a:r>
            <a:r>
              <a:rPr lang="en-US" dirty="0"/>
              <a:t>))</a:t>
            </a:r>
            <a:br>
              <a:rPr lang="en-US" dirty="0"/>
            </a:br>
            <a:r>
              <a:rPr lang="en-US" dirty="0"/>
              <a:t>}</a:t>
            </a:r>
          </a:p>
        </p:txBody>
      </p:sp>
      <p:sp>
        <p:nvSpPr>
          <p:cNvPr id="5" name="TextBox 4"/>
          <p:cNvSpPr txBox="1"/>
          <p:nvPr/>
        </p:nvSpPr>
        <p:spPr>
          <a:xfrm>
            <a:off x="408584" y="1369804"/>
            <a:ext cx="1659429" cy="369332"/>
          </a:xfrm>
          <a:prstGeom prst="rect">
            <a:avLst/>
          </a:prstGeom>
          <a:noFill/>
        </p:spPr>
        <p:txBody>
          <a:bodyPr wrap="none" rtlCol="0">
            <a:spAutoFit/>
          </a:bodyPr>
          <a:lstStyle/>
          <a:p>
            <a:r>
              <a:rPr lang="en-US" b="1" dirty="0" smtClean="0"/>
              <a:t>File: </a:t>
            </a:r>
            <a:r>
              <a:rPr lang="en-US" b="1" dirty="0" err="1" smtClean="0"/>
              <a:t>signin.js</a:t>
            </a:r>
            <a:endParaRPr lang="en-US" b="1" dirty="0"/>
          </a:p>
        </p:txBody>
      </p:sp>
    </p:spTree>
    <p:extLst>
      <p:ext uri="{BB962C8B-B14F-4D97-AF65-F5344CB8AC3E}">
        <p14:creationId xmlns:p14="http://schemas.microsoft.com/office/powerpoint/2010/main" val="16183445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mr-IN" dirty="0" smtClean="0"/>
              <a:t>–</a:t>
            </a:r>
            <a:r>
              <a:rPr lang="en-US" dirty="0" smtClean="0"/>
              <a:t> React Views</a:t>
            </a:r>
            <a:endParaRPr lang="en-US" dirty="0"/>
          </a:p>
        </p:txBody>
      </p:sp>
      <p:sp>
        <p:nvSpPr>
          <p:cNvPr id="3" name="Content Placeholder 2"/>
          <p:cNvSpPr>
            <a:spLocks noGrp="1"/>
          </p:cNvSpPr>
          <p:nvPr>
            <p:ph idx="1"/>
          </p:nvPr>
        </p:nvSpPr>
        <p:spPr>
          <a:xfrm>
            <a:off x="7104112" y="1825625"/>
            <a:ext cx="4680520" cy="4351338"/>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000" dirty="0" smtClean="0"/>
              <a:t>This function is called when the search form is submitted. </a:t>
            </a: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p>
          <a:p>
            <a:pPr marL="0" marR="0" lvl="0" indent="0" defTabSz="914400" eaLnBrk="1" fontAlgn="auto" latinLnBrk="0" hangingPunct="1">
              <a:lnSpc>
                <a:spcPct val="100000"/>
              </a:lnSpc>
              <a:spcBef>
                <a:spcPts val="0"/>
              </a:spcBef>
              <a:spcAft>
                <a:spcPts val="0"/>
              </a:spcAft>
              <a:buClrTx/>
              <a:buSzTx/>
              <a:buFontTx/>
              <a:buNone/>
              <a:tabLst/>
              <a:defRPr/>
            </a:pPr>
            <a:r>
              <a:rPr lang="en-US" sz="2000" dirty="0" smtClean="0"/>
              <a:t>This class is initialized with the token as a state variable, and simply includes it as part of the API call header. </a:t>
            </a: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p>
          <a:p>
            <a:pPr marL="0" marR="0" lvl="0" indent="0" defTabSz="914400" eaLnBrk="1" fontAlgn="auto" latinLnBrk="0" hangingPunct="1">
              <a:lnSpc>
                <a:spcPct val="100000"/>
              </a:lnSpc>
              <a:spcBef>
                <a:spcPts val="0"/>
              </a:spcBef>
              <a:spcAft>
                <a:spcPts val="0"/>
              </a:spcAft>
              <a:buClrTx/>
              <a:buSzTx/>
              <a:buFontTx/>
              <a:buNone/>
              <a:tabLst/>
              <a:defRPr/>
            </a:pPr>
            <a:r>
              <a:rPr lang="en-US" sz="2000" dirty="0" smtClean="0"/>
              <a:t>Recall the implementation of </a:t>
            </a:r>
            <a:r>
              <a:rPr lang="en-US" sz="2000" dirty="0" err="1" smtClean="0"/>
              <a:t>SearchController</a:t>
            </a:r>
            <a:r>
              <a:rPr lang="en-US" sz="2000" dirty="0" smtClean="0"/>
              <a:t> on the client side.</a:t>
            </a: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p>
          <a:p>
            <a:pPr marL="0" marR="0" lvl="0" indent="0" defTabSz="914400" eaLnBrk="1" fontAlgn="auto" latinLnBrk="0" hangingPunct="1">
              <a:lnSpc>
                <a:spcPct val="100000"/>
              </a:lnSpc>
              <a:spcBef>
                <a:spcPts val="0"/>
              </a:spcBef>
              <a:spcAft>
                <a:spcPts val="0"/>
              </a:spcAft>
              <a:buClrTx/>
              <a:buSzTx/>
              <a:buFontTx/>
              <a:buNone/>
              <a:tabLst/>
              <a:defRPr/>
            </a:pPr>
            <a:r>
              <a:rPr lang="en-US" sz="2000" dirty="0" smtClean="0"/>
              <a:t>Aside from the @Secured annotation, our authorization protocol is almost entirely transparent!</a:t>
            </a:r>
          </a:p>
        </p:txBody>
      </p:sp>
      <p:sp>
        <p:nvSpPr>
          <p:cNvPr id="5" name="TextBox 4"/>
          <p:cNvSpPr txBox="1"/>
          <p:nvPr/>
        </p:nvSpPr>
        <p:spPr>
          <a:xfrm>
            <a:off x="263352" y="1369804"/>
            <a:ext cx="1723549" cy="369332"/>
          </a:xfrm>
          <a:prstGeom prst="rect">
            <a:avLst/>
          </a:prstGeom>
          <a:noFill/>
        </p:spPr>
        <p:txBody>
          <a:bodyPr wrap="none" rtlCol="0">
            <a:spAutoFit/>
          </a:bodyPr>
          <a:lstStyle/>
          <a:p>
            <a:r>
              <a:rPr lang="en-US" b="1" dirty="0" smtClean="0"/>
              <a:t>File: </a:t>
            </a:r>
            <a:r>
              <a:rPr lang="en-US" b="1" dirty="0" err="1" smtClean="0"/>
              <a:t>search.js</a:t>
            </a:r>
            <a:endParaRPr lang="en-US" b="1" dirty="0"/>
          </a:p>
        </p:txBody>
      </p:sp>
      <p:sp>
        <p:nvSpPr>
          <p:cNvPr id="6" name="Rectangle 5"/>
          <p:cNvSpPr/>
          <p:nvPr/>
        </p:nvSpPr>
        <p:spPr>
          <a:xfrm>
            <a:off x="280036" y="1725201"/>
            <a:ext cx="6534827" cy="507831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7A7A43"/>
                </a:solidFill>
              </a:rPr>
              <a:t>search</a:t>
            </a:r>
            <a:r>
              <a:rPr lang="en-US" dirty="0"/>
              <a:t>(e) {</a:t>
            </a:r>
            <a:br>
              <a:rPr lang="en-US" dirty="0"/>
            </a:br>
            <a:r>
              <a:rPr lang="en-US" dirty="0"/>
              <a:t>    </a:t>
            </a:r>
            <a:r>
              <a:rPr lang="en-US" dirty="0" err="1"/>
              <a:t>e.</a:t>
            </a:r>
            <a:r>
              <a:rPr lang="en-US" b="1" dirty="0" err="1">
                <a:solidFill>
                  <a:srgbClr val="660E7A"/>
                </a:solidFill>
              </a:rPr>
              <a:t>preventDefault</a:t>
            </a:r>
            <a:r>
              <a:rPr lang="en-US" dirty="0"/>
              <a:t>();</a:t>
            </a:r>
            <a:br>
              <a:rPr lang="en-US" dirty="0"/>
            </a:br>
            <a:r>
              <a:rPr lang="en-US" dirty="0"/>
              <a:t>    </a:t>
            </a:r>
            <a:r>
              <a:rPr lang="en-US" b="1" dirty="0" err="1">
                <a:solidFill>
                  <a:srgbClr val="660E7A"/>
                </a:solidFill>
              </a:rPr>
              <a:t>console</a:t>
            </a:r>
            <a:r>
              <a:rPr lang="en-US" dirty="0" err="1"/>
              <a:t>.</a:t>
            </a:r>
            <a:r>
              <a:rPr lang="en-US" dirty="0" err="1">
                <a:solidFill>
                  <a:srgbClr val="7A7A43"/>
                </a:solidFill>
              </a:rPr>
              <a:t>log</a:t>
            </a:r>
            <a:r>
              <a:rPr lang="en-US" dirty="0"/>
              <a:t>(</a:t>
            </a:r>
            <a:r>
              <a:rPr lang="en-US" b="1" dirty="0">
                <a:solidFill>
                  <a:srgbClr val="008000"/>
                </a:solidFill>
              </a:rPr>
              <a:t>"Searching..."</a:t>
            </a:r>
            <a:r>
              <a:rPr lang="en-US" dirty="0"/>
              <a:t>);</a:t>
            </a:r>
            <a:br>
              <a:rPr lang="en-US" dirty="0"/>
            </a:br>
            <a:r>
              <a:rPr lang="en-US" dirty="0"/>
              <a:t>    </a:t>
            </a:r>
            <a:r>
              <a:rPr lang="en-US" b="1" dirty="0">
                <a:solidFill>
                  <a:srgbClr val="000080"/>
                </a:solidFill>
              </a:rPr>
              <a:t>let </a:t>
            </a:r>
            <a:r>
              <a:rPr lang="en-US" dirty="0">
                <a:solidFill>
                  <a:srgbClr val="458383"/>
                </a:solidFill>
              </a:rPr>
              <a:t>token </a:t>
            </a:r>
            <a:r>
              <a:rPr lang="en-US" dirty="0"/>
              <a:t>= </a:t>
            </a:r>
            <a:r>
              <a:rPr lang="en-US" b="1" dirty="0" err="1">
                <a:solidFill>
                  <a:srgbClr val="000080"/>
                </a:solidFill>
              </a:rPr>
              <a:t>this</a:t>
            </a:r>
            <a:r>
              <a:rPr lang="en-US" dirty="0" err="1"/>
              <a:t>.</a:t>
            </a:r>
            <a:r>
              <a:rPr lang="en-US" b="1" dirty="0" err="1">
                <a:solidFill>
                  <a:srgbClr val="660E7A"/>
                </a:solidFill>
              </a:rPr>
              <a:t>state</a:t>
            </a:r>
            <a:r>
              <a:rPr lang="en-US" dirty="0" err="1"/>
              <a:t>.</a:t>
            </a:r>
            <a:r>
              <a:rPr lang="en-US" b="1" dirty="0" err="1">
                <a:solidFill>
                  <a:srgbClr val="660E7A"/>
                </a:solidFill>
              </a:rPr>
              <a:t>auth</a:t>
            </a:r>
            <a:r>
              <a:rPr lang="en-US" dirty="0" err="1"/>
              <a:t>.access_token</a:t>
            </a:r>
            <a:r>
              <a:rPr lang="en-US" dirty="0"/>
              <a:t>;</a:t>
            </a:r>
            <a:br>
              <a:rPr lang="en-US" dirty="0"/>
            </a:br>
            <a:r>
              <a:rPr lang="en-US" dirty="0"/>
              <a:t>    </a:t>
            </a:r>
            <a:r>
              <a:rPr lang="en-US" b="1" dirty="0">
                <a:solidFill>
                  <a:srgbClr val="000080"/>
                </a:solidFill>
              </a:rPr>
              <a:t>let </a:t>
            </a:r>
            <a:r>
              <a:rPr lang="en-US" dirty="0">
                <a:solidFill>
                  <a:srgbClr val="458383"/>
                </a:solidFill>
              </a:rPr>
              <a:t>query </a:t>
            </a:r>
            <a:r>
              <a:rPr lang="en-US" dirty="0"/>
              <a:t>= </a:t>
            </a:r>
            <a:endParaRPr lang="en-US" dirty="0" smtClean="0"/>
          </a:p>
          <a:p>
            <a:r>
              <a:rPr lang="en-US" dirty="0"/>
              <a:t> </a:t>
            </a:r>
            <a:r>
              <a:rPr lang="en-US" dirty="0" smtClean="0"/>
              <a:t>          </a:t>
            </a:r>
            <a:r>
              <a:rPr lang="en-US" dirty="0" err="1" smtClean="0"/>
              <a:t>ReactDOM.</a:t>
            </a:r>
            <a:r>
              <a:rPr lang="en-US" dirty="0" err="1" smtClean="0">
                <a:solidFill>
                  <a:srgbClr val="458383"/>
                </a:solidFill>
              </a:rPr>
              <a:t>findDOMNode</a:t>
            </a:r>
            <a:r>
              <a:rPr lang="en-US" dirty="0" smtClean="0"/>
              <a:t>(</a:t>
            </a:r>
            <a:r>
              <a:rPr lang="en-US" b="1" dirty="0" err="1" smtClean="0">
                <a:solidFill>
                  <a:srgbClr val="000080"/>
                </a:solidFill>
              </a:rPr>
              <a:t>this</a:t>
            </a:r>
            <a:r>
              <a:rPr lang="en-US" dirty="0" err="1" smtClean="0"/>
              <a:t>.</a:t>
            </a:r>
            <a:r>
              <a:rPr lang="en-US" b="1" dirty="0" err="1" smtClean="0">
                <a:solidFill>
                  <a:srgbClr val="660E7A"/>
                </a:solidFill>
              </a:rPr>
              <a:t>refs</a:t>
            </a:r>
            <a:r>
              <a:rPr lang="en-US" dirty="0" err="1" smtClean="0"/>
              <a:t>.</a:t>
            </a:r>
            <a:r>
              <a:rPr lang="en-US" b="1" dirty="0" err="1" smtClean="0">
                <a:solidFill>
                  <a:srgbClr val="660E7A"/>
                </a:solidFill>
              </a:rPr>
              <a:t>query</a:t>
            </a:r>
            <a:r>
              <a:rPr lang="en-US" dirty="0"/>
              <a:t>).</a:t>
            </a:r>
            <a:r>
              <a:rPr lang="en-US" i="1" dirty="0" err="1"/>
              <a:t>value</a:t>
            </a:r>
            <a:r>
              <a:rPr lang="en-US" dirty="0" err="1"/>
              <a:t>.</a:t>
            </a:r>
            <a:r>
              <a:rPr lang="en-US" dirty="0" err="1">
                <a:solidFill>
                  <a:srgbClr val="7A7A43"/>
                </a:solidFill>
              </a:rPr>
              <a:t>trim</a:t>
            </a:r>
            <a:r>
              <a:rPr lang="en-US" dirty="0" smtClean="0"/>
              <a:t>();</a:t>
            </a:r>
          </a:p>
          <a:p>
            <a:r>
              <a:rPr lang="en-US" dirty="0"/>
              <a:t/>
            </a:r>
            <a:br>
              <a:rPr lang="en-US" dirty="0"/>
            </a:br>
            <a:r>
              <a:rPr lang="en-US" dirty="0"/>
              <a:t>    </a:t>
            </a:r>
            <a:r>
              <a:rPr lang="en-US" b="1" dirty="0" err="1">
                <a:solidFill>
                  <a:srgbClr val="000080"/>
                </a:solidFill>
              </a:rPr>
              <a:t>this</a:t>
            </a:r>
            <a:r>
              <a:rPr lang="en-US" dirty="0" err="1"/>
              <a:t>.</a:t>
            </a:r>
            <a:r>
              <a:rPr lang="en-US" b="1" dirty="0" err="1">
                <a:solidFill>
                  <a:srgbClr val="660E7A"/>
                </a:solidFill>
              </a:rPr>
              <a:t>setState</a:t>
            </a:r>
            <a:r>
              <a:rPr lang="en-US" dirty="0"/>
              <a:t>({</a:t>
            </a:r>
            <a:r>
              <a:rPr lang="en-US" b="1" dirty="0" err="1">
                <a:solidFill>
                  <a:srgbClr val="660E7A"/>
                </a:solidFill>
              </a:rPr>
              <a:t>inProgress</a:t>
            </a:r>
            <a:r>
              <a:rPr lang="en-US" dirty="0"/>
              <a:t>: </a:t>
            </a:r>
            <a:r>
              <a:rPr lang="en-US" b="1" dirty="0">
                <a:solidFill>
                  <a:srgbClr val="000080"/>
                </a:solidFill>
              </a:rPr>
              <a:t>true</a:t>
            </a:r>
            <a:r>
              <a:rPr lang="en-US" dirty="0"/>
              <a:t>});</a:t>
            </a:r>
            <a:br>
              <a:rPr lang="en-US" dirty="0"/>
            </a:br>
            <a:r>
              <a:rPr lang="en-US" dirty="0"/>
              <a:t/>
            </a:r>
            <a:br>
              <a:rPr lang="en-US" dirty="0"/>
            </a:br>
            <a:r>
              <a:rPr lang="en-US" dirty="0"/>
              <a:t>    </a:t>
            </a:r>
            <a:r>
              <a:rPr lang="en-US" dirty="0">
                <a:solidFill>
                  <a:srgbClr val="7A7A43"/>
                </a:solidFill>
              </a:rPr>
              <a:t>fetch</a:t>
            </a:r>
            <a:r>
              <a:rPr lang="en-US" dirty="0"/>
              <a:t>(</a:t>
            </a:r>
            <a:r>
              <a:rPr lang="en-US" b="1" dirty="0">
                <a:solidFill>
                  <a:srgbClr val="008000"/>
                </a:solidFill>
              </a:rPr>
              <a:t>"/</a:t>
            </a:r>
            <a:r>
              <a:rPr lang="en-US" b="1" dirty="0" err="1">
                <a:solidFill>
                  <a:srgbClr val="008000"/>
                </a:solidFill>
              </a:rPr>
              <a:t>api</a:t>
            </a:r>
            <a:r>
              <a:rPr lang="en-US" b="1" dirty="0">
                <a:solidFill>
                  <a:srgbClr val="008000"/>
                </a:solidFill>
              </a:rPr>
              <a:t>/</a:t>
            </a:r>
            <a:r>
              <a:rPr lang="en-US" b="1" dirty="0" err="1">
                <a:solidFill>
                  <a:srgbClr val="008000"/>
                </a:solidFill>
              </a:rPr>
              <a:t>search?q</a:t>
            </a:r>
            <a:r>
              <a:rPr lang="en-US" b="1" dirty="0">
                <a:solidFill>
                  <a:srgbClr val="008000"/>
                </a:solidFill>
              </a:rPr>
              <a:t>=" </a:t>
            </a:r>
            <a:r>
              <a:rPr lang="en-US" dirty="0"/>
              <a:t>+ </a:t>
            </a:r>
            <a:r>
              <a:rPr lang="en-US" dirty="0">
                <a:solidFill>
                  <a:srgbClr val="458383"/>
                </a:solidFill>
              </a:rPr>
              <a:t>query </a:t>
            </a:r>
            <a:r>
              <a:rPr lang="en-US" dirty="0"/>
              <a:t>, {</a:t>
            </a:r>
            <a:br>
              <a:rPr lang="en-US" dirty="0"/>
            </a:br>
            <a:r>
              <a:rPr lang="en-US" dirty="0"/>
              <a:t>        </a:t>
            </a:r>
            <a:r>
              <a:rPr lang="en-US" b="1" dirty="0">
                <a:solidFill>
                  <a:srgbClr val="660E7A"/>
                </a:solidFill>
              </a:rPr>
              <a:t>headers</a:t>
            </a:r>
            <a:r>
              <a:rPr lang="en-US" dirty="0"/>
              <a:t>: {</a:t>
            </a:r>
            <a:br>
              <a:rPr lang="en-US" dirty="0"/>
            </a:br>
            <a:r>
              <a:rPr lang="en-US" dirty="0"/>
              <a:t>            </a:t>
            </a:r>
            <a:r>
              <a:rPr lang="en-US" b="1" dirty="0">
                <a:solidFill>
                  <a:srgbClr val="008000"/>
                </a:solidFill>
              </a:rPr>
              <a:t>'Authorization'</a:t>
            </a:r>
            <a:r>
              <a:rPr lang="en-US" dirty="0"/>
              <a:t>: </a:t>
            </a:r>
            <a:r>
              <a:rPr lang="en-US" b="1" dirty="0">
                <a:solidFill>
                  <a:srgbClr val="008000"/>
                </a:solidFill>
              </a:rPr>
              <a:t>'Bearer ' </a:t>
            </a:r>
            <a:r>
              <a:rPr lang="en-US" dirty="0"/>
              <a:t>+ </a:t>
            </a:r>
            <a:r>
              <a:rPr lang="en-US" dirty="0">
                <a:solidFill>
                  <a:srgbClr val="458383"/>
                </a:solidFill>
              </a:rPr>
              <a:t>token</a:t>
            </a:r>
            <a:br>
              <a:rPr lang="en-US" dirty="0">
                <a:solidFill>
                  <a:srgbClr val="458383"/>
                </a:solidFill>
              </a:rPr>
            </a:br>
            <a:r>
              <a:rPr lang="en-US" dirty="0">
                <a:solidFill>
                  <a:srgbClr val="458383"/>
                </a:solidFill>
              </a:rPr>
              <a:t>        </a:t>
            </a:r>
            <a:r>
              <a:rPr lang="en-US" dirty="0"/>
              <a:t>}</a:t>
            </a:r>
            <a:br>
              <a:rPr lang="en-US" dirty="0"/>
            </a:br>
            <a:r>
              <a:rPr lang="en-US" dirty="0"/>
              <a:t>    })</a:t>
            </a:r>
            <a:br>
              <a:rPr lang="en-US" dirty="0"/>
            </a:br>
            <a:r>
              <a:rPr lang="en-US" dirty="0"/>
              <a:t>    .</a:t>
            </a:r>
            <a:r>
              <a:rPr lang="en-US" dirty="0">
                <a:solidFill>
                  <a:srgbClr val="7A7A43"/>
                </a:solidFill>
              </a:rPr>
              <a:t>then</a:t>
            </a:r>
            <a:r>
              <a:rPr lang="en-US" dirty="0"/>
              <a:t>(</a:t>
            </a:r>
            <a:r>
              <a:rPr lang="en-US" i="1" dirty="0" err="1"/>
              <a:t>checkStatus</a:t>
            </a:r>
            <a:r>
              <a:rPr lang="en-US" dirty="0"/>
              <a:t>)</a:t>
            </a:r>
            <a:br>
              <a:rPr lang="en-US" dirty="0"/>
            </a:br>
            <a:r>
              <a:rPr lang="en-US" dirty="0"/>
              <a:t>    .</a:t>
            </a:r>
            <a:r>
              <a:rPr lang="en-US" dirty="0">
                <a:solidFill>
                  <a:srgbClr val="7A7A43"/>
                </a:solidFill>
              </a:rPr>
              <a:t>then</a:t>
            </a:r>
            <a:r>
              <a:rPr lang="en-US" dirty="0"/>
              <a:t>(</a:t>
            </a:r>
            <a:r>
              <a:rPr lang="en-US" b="1" dirty="0" err="1">
                <a:solidFill>
                  <a:srgbClr val="000080"/>
                </a:solidFill>
              </a:rPr>
              <a:t>this</a:t>
            </a:r>
            <a:r>
              <a:rPr lang="en-US" dirty="0" err="1"/>
              <a:t>.success</a:t>
            </a:r>
            <a:r>
              <a:rPr lang="en-US" dirty="0"/>
              <a:t>)</a:t>
            </a:r>
            <a:br>
              <a:rPr lang="en-US" dirty="0"/>
            </a:br>
            <a:r>
              <a:rPr lang="en-US" dirty="0"/>
              <a:t>    .</a:t>
            </a:r>
            <a:r>
              <a:rPr lang="en-US" dirty="0">
                <a:solidFill>
                  <a:srgbClr val="7A7A43"/>
                </a:solidFill>
              </a:rPr>
              <a:t>catch</a:t>
            </a:r>
            <a:r>
              <a:rPr lang="en-US" dirty="0"/>
              <a:t>(</a:t>
            </a:r>
            <a:r>
              <a:rPr lang="en-US" b="1" dirty="0" err="1">
                <a:solidFill>
                  <a:srgbClr val="000080"/>
                </a:solidFill>
              </a:rPr>
              <a:t>this</a:t>
            </a:r>
            <a:r>
              <a:rPr lang="en-US" dirty="0" err="1"/>
              <a:t>.</a:t>
            </a:r>
            <a:r>
              <a:rPr lang="en-US" dirty="0" err="1">
                <a:solidFill>
                  <a:srgbClr val="7A7A43"/>
                </a:solidFill>
              </a:rPr>
              <a:t>fail</a:t>
            </a:r>
            <a:r>
              <a:rPr lang="en-US" dirty="0"/>
              <a:t>)</a:t>
            </a:r>
            <a:br>
              <a:rPr lang="en-US" dirty="0"/>
            </a:br>
            <a:r>
              <a:rPr lang="en-US" dirty="0"/>
              <a:t>}</a:t>
            </a:r>
          </a:p>
        </p:txBody>
      </p:sp>
      <p:sp>
        <p:nvSpPr>
          <p:cNvPr id="7" name="Rectangle 6"/>
          <p:cNvSpPr/>
          <p:nvPr/>
        </p:nvSpPr>
        <p:spPr>
          <a:xfrm>
            <a:off x="741201" y="2118718"/>
            <a:ext cx="5354799" cy="3693319"/>
          </a:xfrm>
          <a:prstGeom prst="rect">
            <a:avLst/>
          </a:prstGeom>
          <a:effectLst>
            <a:outerShdw blurRad="63500" sx="103000" sy="103000" algn="c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808000"/>
                </a:solidFill>
              </a:rPr>
              <a:t>@Secured</a:t>
            </a:r>
            <a:r>
              <a:rPr lang="en-US" dirty="0"/>
              <a:t>([</a:t>
            </a:r>
            <a:r>
              <a:rPr lang="en-US" b="1" dirty="0">
                <a:solidFill>
                  <a:srgbClr val="008000"/>
                </a:solidFill>
              </a:rPr>
              <a:t>'ROLE_USER'</a:t>
            </a:r>
            <a:r>
              <a:rPr lang="en-US" dirty="0"/>
              <a:t>])</a:t>
            </a:r>
            <a:br>
              <a:rPr lang="en-US" dirty="0"/>
            </a:br>
            <a:r>
              <a:rPr lang="en-US" b="1" dirty="0">
                <a:solidFill>
                  <a:srgbClr val="000043"/>
                </a:solidFill>
              </a:rPr>
              <a:t>class </a:t>
            </a:r>
            <a:r>
              <a:rPr lang="en-US" dirty="0" err="1"/>
              <a:t>SearchController</a:t>
            </a:r>
            <a:r>
              <a:rPr lang="en-US" dirty="0"/>
              <a:t> {</a:t>
            </a:r>
            <a:br>
              <a:rPr lang="en-US" dirty="0"/>
            </a:br>
            <a:r>
              <a:rPr lang="en-US" dirty="0"/>
              <a:t/>
            </a:r>
            <a:br>
              <a:rPr lang="en-US" dirty="0"/>
            </a:br>
            <a:r>
              <a:rPr lang="en-US" dirty="0"/>
              <a:t>    </a:t>
            </a:r>
            <a:r>
              <a:rPr lang="en-US" b="1" dirty="0">
                <a:solidFill>
                  <a:srgbClr val="000043"/>
                </a:solidFill>
              </a:rPr>
              <a:t>static </a:t>
            </a:r>
            <a:r>
              <a:rPr lang="en-US" b="1" i="1" dirty="0" err="1">
                <a:solidFill>
                  <a:srgbClr val="660E7A"/>
                </a:solidFill>
              </a:rPr>
              <a:t>responseFormats</a:t>
            </a:r>
            <a:r>
              <a:rPr lang="en-US" b="1" i="1" dirty="0">
                <a:solidFill>
                  <a:srgbClr val="660E7A"/>
                </a:solidFill>
              </a:rPr>
              <a:t> </a:t>
            </a:r>
            <a:r>
              <a:rPr lang="en-US" dirty="0"/>
              <a:t>= [</a:t>
            </a:r>
            <a:r>
              <a:rPr lang="en-US" b="1" dirty="0">
                <a:solidFill>
                  <a:srgbClr val="008000"/>
                </a:solidFill>
              </a:rPr>
              <a:t>'</a:t>
            </a:r>
            <a:r>
              <a:rPr lang="en-US" b="1" dirty="0" err="1">
                <a:solidFill>
                  <a:srgbClr val="008000"/>
                </a:solidFill>
              </a:rPr>
              <a:t>json</a:t>
            </a:r>
            <a:r>
              <a:rPr lang="en-US" b="1" dirty="0">
                <a:solidFill>
                  <a:srgbClr val="008000"/>
                </a:solidFill>
              </a:rPr>
              <a:t>'</a:t>
            </a:r>
            <a:r>
              <a:rPr lang="en-US" dirty="0"/>
              <a:t>]</a:t>
            </a:r>
            <a:br>
              <a:rPr lang="en-US" dirty="0"/>
            </a:br>
            <a:r>
              <a:rPr lang="en-US" dirty="0"/>
              <a:t/>
            </a:r>
            <a:br>
              <a:rPr lang="en-US" dirty="0"/>
            </a:br>
            <a:r>
              <a:rPr lang="en-US" dirty="0"/>
              <a:t>    </a:t>
            </a:r>
            <a:r>
              <a:rPr lang="en-US" b="1" dirty="0" err="1">
                <a:solidFill>
                  <a:srgbClr val="000043"/>
                </a:solidFill>
              </a:rPr>
              <a:t>def</a:t>
            </a:r>
            <a:r>
              <a:rPr lang="en-US" b="1" dirty="0">
                <a:solidFill>
                  <a:srgbClr val="000043"/>
                </a:solidFill>
              </a:rPr>
              <a:t> </a:t>
            </a:r>
            <a:r>
              <a:rPr lang="en-US" b="1" dirty="0" err="1">
                <a:solidFill>
                  <a:srgbClr val="660E7A"/>
                </a:solidFill>
              </a:rPr>
              <a:t>searchService</a:t>
            </a:r>
            <a:r>
              <a:rPr lang="en-US" b="1" dirty="0">
                <a:solidFill>
                  <a:srgbClr val="660E7A"/>
                </a:solidFill>
              </a:rPr>
              <a:t/>
            </a:r>
            <a:br>
              <a:rPr lang="en-US" b="1" dirty="0">
                <a:solidFill>
                  <a:srgbClr val="660E7A"/>
                </a:solidFill>
              </a:rPr>
            </a:br>
            <a:r>
              <a:rPr lang="en-US" b="1" dirty="0">
                <a:solidFill>
                  <a:srgbClr val="660E7A"/>
                </a:solidFill>
              </a:rPr>
              <a:t/>
            </a:r>
            <a:br>
              <a:rPr lang="en-US" b="1" dirty="0">
                <a:solidFill>
                  <a:srgbClr val="660E7A"/>
                </a:solidFill>
              </a:rPr>
            </a:br>
            <a:r>
              <a:rPr lang="en-US" b="1" dirty="0">
                <a:solidFill>
                  <a:srgbClr val="660E7A"/>
                </a:solidFill>
              </a:rPr>
              <a:t>    </a:t>
            </a:r>
            <a:r>
              <a:rPr lang="en-US" b="1" dirty="0" err="1">
                <a:solidFill>
                  <a:srgbClr val="000043"/>
                </a:solidFill>
              </a:rPr>
              <a:t>def</a:t>
            </a:r>
            <a:r>
              <a:rPr lang="en-US" b="1" dirty="0">
                <a:solidFill>
                  <a:srgbClr val="000043"/>
                </a:solidFill>
              </a:rPr>
              <a:t> </a:t>
            </a:r>
            <a:r>
              <a:rPr lang="en-US" dirty="0"/>
              <a:t>search(String q) {</a:t>
            </a:r>
            <a:br>
              <a:rPr lang="en-US" dirty="0"/>
            </a:br>
            <a:r>
              <a:rPr lang="en-US" dirty="0"/>
              <a:t>        </a:t>
            </a:r>
            <a:r>
              <a:rPr lang="en-US" b="1" i="1" dirty="0" err="1">
                <a:solidFill>
                  <a:srgbClr val="660E7A"/>
                </a:solidFill>
              </a:rPr>
              <a:t>log</a:t>
            </a:r>
            <a:r>
              <a:rPr lang="en-US" dirty="0" err="1"/>
              <a:t>.debug</a:t>
            </a:r>
            <a:r>
              <a:rPr lang="en-US" dirty="0"/>
              <a:t>(</a:t>
            </a:r>
            <a:r>
              <a:rPr lang="en-US" b="1" dirty="0">
                <a:solidFill>
                  <a:srgbClr val="008000"/>
                </a:solidFill>
              </a:rPr>
              <a:t>"Searching by query = </a:t>
            </a:r>
            <a:r>
              <a:rPr lang="en-US" dirty="0"/>
              <a:t>${q}</a:t>
            </a:r>
            <a:r>
              <a:rPr lang="en-US" b="1" dirty="0">
                <a:solidFill>
                  <a:srgbClr val="008000"/>
                </a:solidFill>
              </a:rPr>
              <a:t>..."</a:t>
            </a:r>
            <a:r>
              <a:rPr lang="en-US" dirty="0"/>
              <a:t>)</a:t>
            </a:r>
            <a:br>
              <a:rPr lang="en-US" dirty="0"/>
            </a:br>
            <a:r>
              <a:rPr lang="en-US" dirty="0"/>
              <a:t>        </a:t>
            </a:r>
            <a:r>
              <a:rPr lang="en-US" b="1" dirty="0" err="1">
                <a:solidFill>
                  <a:srgbClr val="000043"/>
                </a:solidFill>
              </a:rPr>
              <a:t>def</a:t>
            </a:r>
            <a:r>
              <a:rPr lang="en-US" b="1" dirty="0">
                <a:solidFill>
                  <a:srgbClr val="000043"/>
                </a:solidFill>
              </a:rPr>
              <a:t> </a:t>
            </a:r>
            <a:r>
              <a:rPr lang="en-US" dirty="0"/>
              <a:t>result = </a:t>
            </a:r>
            <a:r>
              <a:rPr lang="en-US" b="1" dirty="0" err="1">
                <a:solidFill>
                  <a:srgbClr val="660E7A"/>
                </a:solidFill>
              </a:rPr>
              <a:t>searchService</a:t>
            </a:r>
            <a:r>
              <a:rPr lang="en-US" dirty="0" err="1"/>
              <a:t>.search</a:t>
            </a:r>
            <a:r>
              <a:rPr lang="en-US" dirty="0"/>
              <a:t>(</a:t>
            </a:r>
            <a:r>
              <a:rPr lang="en-US" dirty="0" err="1"/>
              <a:t>q.trim</a:t>
            </a:r>
            <a:r>
              <a:rPr lang="en-US" dirty="0"/>
              <a:t>())</a:t>
            </a:r>
            <a:br>
              <a:rPr lang="en-US" dirty="0"/>
            </a:br>
            <a:r>
              <a:rPr lang="en-US" dirty="0"/>
              <a:t>        respond result</a:t>
            </a:r>
            <a:br>
              <a:rPr lang="en-US" dirty="0"/>
            </a:br>
            <a:r>
              <a:rPr lang="en-US" dirty="0"/>
              <a:t>    </a:t>
            </a:r>
            <a:r>
              <a:rPr lang="en-US" dirty="0" smtClean="0"/>
              <a:t>}</a:t>
            </a:r>
          </a:p>
          <a:p>
            <a:r>
              <a:rPr lang="en-US" dirty="0"/>
              <a:t> </a:t>
            </a:r>
            <a:r>
              <a:rPr lang="en-US" dirty="0" smtClean="0"/>
              <a:t>   </a:t>
            </a:r>
            <a:r>
              <a:rPr lang="mr-IN" dirty="0" smtClean="0"/>
              <a:t>…</a:t>
            </a:r>
            <a:endParaRPr lang="en-US" dirty="0"/>
          </a:p>
        </p:txBody>
      </p:sp>
    </p:spTree>
    <p:extLst>
      <p:ext uri="{BB962C8B-B14F-4D97-AF65-F5344CB8AC3E}">
        <p14:creationId xmlns:p14="http://schemas.microsoft.com/office/powerpoint/2010/main" val="1987039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mr-IN" dirty="0" smtClean="0"/>
              <a:t>–</a:t>
            </a:r>
            <a:r>
              <a:rPr lang="en-US" dirty="0" smtClean="0"/>
              <a:t> React Views</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The remainder of the UI components in the example code are outside the scope of this tutorial.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For teams interested in using React, I recommend the following tutorial for more advanced features including those used in the example code. It assumes just the basic knowledge you should have from our tutorial on React.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hlinkClick r:id="rId2"/>
              </a:rPr>
              <a:t>https</a:t>
            </a:r>
            <a:r>
              <a:rPr lang="en-US" dirty="0">
                <a:hlinkClick r:id="rId2"/>
              </a:rPr>
              <a:t>://css-tricks.com/learning-react-router</a:t>
            </a:r>
            <a:r>
              <a:rPr lang="en-US" dirty="0" smtClean="0">
                <a:hlinkClick r:id="rId2"/>
              </a:rPr>
              <a:t>/</a:t>
            </a:r>
            <a:endParaRPr lang="en-US" dirty="0" smtClean="0"/>
          </a:p>
          <a:p>
            <a:pPr marL="0" lvl="0" indent="0">
              <a:lnSpc>
                <a:spcPct val="100000"/>
              </a:lnSpc>
              <a:spcBef>
                <a:spcPts val="0"/>
              </a:spcBef>
              <a:buNone/>
            </a:pPr>
            <a:endParaRPr lang="en-US" dirty="0" smtClean="0"/>
          </a:p>
        </p:txBody>
      </p:sp>
    </p:spTree>
    <p:extLst>
      <p:ext uri="{BB962C8B-B14F-4D97-AF65-F5344CB8AC3E}">
        <p14:creationId xmlns:p14="http://schemas.microsoft.com/office/powerpoint/2010/main" val="3768609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mr-IN" dirty="0" smtClean="0"/>
              <a:t>–</a:t>
            </a:r>
            <a:r>
              <a:rPr lang="en-US" dirty="0" smtClean="0"/>
              <a:t> Information from Tokens</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To control permissions, we may want to extract information about the current user given an authenticated REST call.</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For example, we might use the username field to determine whether access should be granted to a secret event group.</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To do this, we can use a built-in service class called </a:t>
            </a:r>
            <a:r>
              <a:rPr lang="en-US" dirty="0" err="1" smtClean="0"/>
              <a:t>SpringSecurityService</a:t>
            </a:r>
            <a:r>
              <a:rPr lang="en-US" dirty="0" smtClean="0"/>
              <a:t>.</a:t>
            </a:r>
            <a:endParaRPr lang="en-US" dirty="0"/>
          </a:p>
        </p:txBody>
      </p:sp>
    </p:spTree>
    <p:extLst>
      <p:ext uri="{BB962C8B-B14F-4D97-AF65-F5344CB8AC3E}">
        <p14:creationId xmlns:p14="http://schemas.microsoft.com/office/powerpoint/2010/main" val="2613800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mr-IN" dirty="0" smtClean="0"/>
              <a:t>–</a:t>
            </a:r>
            <a:r>
              <a:rPr lang="en-US" dirty="0" smtClean="0"/>
              <a:t> Information from Tokens</a:t>
            </a:r>
            <a:endParaRPr lang="en-US" dirty="0"/>
          </a:p>
        </p:txBody>
      </p:sp>
      <p:sp>
        <p:nvSpPr>
          <p:cNvPr id="6" name="Rectangle 5"/>
          <p:cNvSpPr/>
          <p:nvPr/>
        </p:nvSpPr>
        <p:spPr>
          <a:xfrm>
            <a:off x="263352" y="1988840"/>
            <a:ext cx="7488832" cy="424731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808000"/>
                </a:solidFill>
              </a:rPr>
              <a:t>@Secured</a:t>
            </a:r>
            <a:r>
              <a:rPr lang="en-US" dirty="0"/>
              <a:t>([</a:t>
            </a:r>
            <a:r>
              <a:rPr lang="en-US" b="1" dirty="0">
                <a:solidFill>
                  <a:srgbClr val="008000"/>
                </a:solidFill>
              </a:rPr>
              <a:t>'ROLE_USER'</a:t>
            </a:r>
            <a:r>
              <a:rPr lang="en-US" dirty="0"/>
              <a:t>])</a:t>
            </a:r>
            <a:br>
              <a:rPr lang="en-US" dirty="0"/>
            </a:br>
            <a:r>
              <a:rPr lang="en-US" b="1" dirty="0">
                <a:solidFill>
                  <a:srgbClr val="000043"/>
                </a:solidFill>
              </a:rPr>
              <a:t>class </a:t>
            </a:r>
            <a:r>
              <a:rPr lang="en-US" dirty="0" err="1"/>
              <a:t>SearchController</a:t>
            </a:r>
            <a:r>
              <a:rPr lang="en-US" dirty="0"/>
              <a:t> {</a:t>
            </a:r>
            <a:br>
              <a:rPr lang="en-US" dirty="0"/>
            </a:br>
            <a:r>
              <a:rPr lang="en-US" dirty="0"/>
              <a:t/>
            </a:r>
            <a:br>
              <a:rPr lang="en-US" dirty="0"/>
            </a:br>
            <a:r>
              <a:rPr lang="en-US" dirty="0"/>
              <a:t>    </a:t>
            </a:r>
            <a:r>
              <a:rPr lang="en-US" b="1" dirty="0">
                <a:solidFill>
                  <a:srgbClr val="000043"/>
                </a:solidFill>
              </a:rPr>
              <a:t>static </a:t>
            </a:r>
            <a:r>
              <a:rPr lang="en-US" b="1" i="1" dirty="0" err="1">
                <a:solidFill>
                  <a:srgbClr val="660E7A"/>
                </a:solidFill>
              </a:rPr>
              <a:t>responseFormats</a:t>
            </a:r>
            <a:r>
              <a:rPr lang="en-US" b="1" i="1" dirty="0">
                <a:solidFill>
                  <a:srgbClr val="660E7A"/>
                </a:solidFill>
              </a:rPr>
              <a:t> </a:t>
            </a:r>
            <a:r>
              <a:rPr lang="en-US" dirty="0"/>
              <a:t>= [</a:t>
            </a:r>
            <a:r>
              <a:rPr lang="en-US" b="1" dirty="0">
                <a:solidFill>
                  <a:srgbClr val="008000"/>
                </a:solidFill>
              </a:rPr>
              <a:t>'</a:t>
            </a:r>
            <a:r>
              <a:rPr lang="en-US" b="1" dirty="0" err="1">
                <a:solidFill>
                  <a:srgbClr val="008000"/>
                </a:solidFill>
              </a:rPr>
              <a:t>json</a:t>
            </a:r>
            <a:r>
              <a:rPr lang="en-US" b="1" dirty="0">
                <a:solidFill>
                  <a:srgbClr val="008000"/>
                </a:solidFill>
              </a:rPr>
              <a:t>'</a:t>
            </a:r>
            <a:r>
              <a:rPr lang="en-US" dirty="0"/>
              <a:t>]</a:t>
            </a:r>
            <a:br>
              <a:rPr lang="en-US" dirty="0"/>
            </a:br>
            <a:r>
              <a:rPr lang="en-US" dirty="0"/>
              <a:t/>
            </a:r>
            <a:br>
              <a:rPr lang="en-US" dirty="0"/>
            </a:br>
            <a:r>
              <a:rPr lang="en-US" dirty="0"/>
              <a:t>    </a:t>
            </a:r>
            <a:r>
              <a:rPr lang="en-US" b="1" dirty="0" err="1">
                <a:solidFill>
                  <a:srgbClr val="000043"/>
                </a:solidFill>
              </a:rPr>
              <a:t>def</a:t>
            </a:r>
            <a:r>
              <a:rPr lang="en-US" b="1" dirty="0">
                <a:solidFill>
                  <a:srgbClr val="000043"/>
                </a:solidFill>
              </a:rPr>
              <a:t> </a:t>
            </a:r>
            <a:r>
              <a:rPr lang="en-US" b="1" dirty="0" err="1">
                <a:solidFill>
                  <a:srgbClr val="660E7A"/>
                </a:solidFill>
              </a:rPr>
              <a:t>searchService</a:t>
            </a:r>
            <a:r>
              <a:rPr lang="en-US" b="1" dirty="0">
                <a:solidFill>
                  <a:srgbClr val="660E7A"/>
                </a:solidFill>
              </a:rPr>
              <a:t/>
            </a:r>
            <a:br>
              <a:rPr lang="en-US" b="1" dirty="0">
                <a:solidFill>
                  <a:srgbClr val="660E7A"/>
                </a:solidFill>
              </a:rPr>
            </a:br>
            <a:r>
              <a:rPr lang="en-US" b="1" dirty="0">
                <a:solidFill>
                  <a:srgbClr val="660E7A"/>
                </a:solidFill>
              </a:rPr>
              <a:t>    </a:t>
            </a:r>
            <a:r>
              <a:rPr lang="en-US" b="1" dirty="0" err="1">
                <a:solidFill>
                  <a:srgbClr val="000043"/>
                </a:solidFill>
              </a:rPr>
              <a:t>def</a:t>
            </a:r>
            <a:r>
              <a:rPr lang="en-US" b="1" dirty="0">
                <a:solidFill>
                  <a:srgbClr val="000043"/>
                </a:solidFill>
              </a:rPr>
              <a:t> </a:t>
            </a:r>
            <a:r>
              <a:rPr lang="en-US" b="1" dirty="0" err="1">
                <a:solidFill>
                  <a:srgbClr val="660E7A"/>
                </a:solidFill>
              </a:rPr>
              <a:t>springSecurityService</a:t>
            </a:r>
            <a:r>
              <a:rPr lang="en-US" b="1" dirty="0">
                <a:solidFill>
                  <a:srgbClr val="660E7A"/>
                </a:solidFill>
              </a:rPr>
              <a:t/>
            </a:r>
            <a:br>
              <a:rPr lang="en-US" b="1" dirty="0">
                <a:solidFill>
                  <a:srgbClr val="660E7A"/>
                </a:solidFill>
              </a:rPr>
            </a:br>
            <a:r>
              <a:rPr lang="en-US" b="1" dirty="0">
                <a:solidFill>
                  <a:srgbClr val="660E7A"/>
                </a:solidFill>
              </a:rPr>
              <a:t/>
            </a:r>
            <a:br>
              <a:rPr lang="en-US" b="1" dirty="0">
                <a:solidFill>
                  <a:srgbClr val="660E7A"/>
                </a:solidFill>
              </a:rPr>
            </a:br>
            <a:r>
              <a:rPr lang="en-US" b="1" dirty="0">
                <a:solidFill>
                  <a:srgbClr val="660E7A"/>
                </a:solidFill>
              </a:rPr>
              <a:t>    </a:t>
            </a:r>
            <a:r>
              <a:rPr lang="en-US" b="1" dirty="0" err="1">
                <a:solidFill>
                  <a:srgbClr val="000043"/>
                </a:solidFill>
              </a:rPr>
              <a:t>def</a:t>
            </a:r>
            <a:r>
              <a:rPr lang="en-US" b="1" dirty="0">
                <a:solidFill>
                  <a:srgbClr val="000043"/>
                </a:solidFill>
              </a:rPr>
              <a:t> </a:t>
            </a:r>
            <a:r>
              <a:rPr lang="en-US" dirty="0"/>
              <a:t>search(String q) {</a:t>
            </a:r>
            <a:br>
              <a:rPr lang="en-US" dirty="0"/>
            </a:br>
            <a:r>
              <a:rPr lang="en-US" dirty="0"/>
              <a:t>        </a:t>
            </a:r>
            <a:r>
              <a:rPr lang="en-US" i="1" dirty="0">
                <a:solidFill>
                  <a:srgbClr val="808080"/>
                </a:solidFill>
              </a:rPr>
              <a:t>// Gets the current user name - can be used to control permissions</a:t>
            </a:r>
            <a:br>
              <a:rPr lang="en-US" i="1" dirty="0">
                <a:solidFill>
                  <a:srgbClr val="808080"/>
                </a:solidFill>
              </a:rPr>
            </a:br>
            <a:r>
              <a:rPr lang="en-US" i="1" dirty="0">
                <a:solidFill>
                  <a:srgbClr val="808080"/>
                </a:solidFill>
              </a:rPr>
              <a:t>        </a:t>
            </a:r>
            <a:r>
              <a:rPr lang="en-US" b="1" dirty="0" err="1">
                <a:solidFill>
                  <a:srgbClr val="000043"/>
                </a:solidFill>
              </a:rPr>
              <a:t>def</a:t>
            </a:r>
            <a:r>
              <a:rPr lang="en-US" b="1" dirty="0">
                <a:solidFill>
                  <a:srgbClr val="000043"/>
                </a:solidFill>
              </a:rPr>
              <a:t> </a:t>
            </a:r>
            <a:r>
              <a:rPr lang="en-US" dirty="0"/>
              <a:t>info = </a:t>
            </a:r>
            <a:r>
              <a:rPr lang="en-US" b="1" dirty="0" err="1">
                <a:solidFill>
                  <a:srgbClr val="660E7A"/>
                </a:solidFill>
              </a:rPr>
              <a:t>springSecurityService</a:t>
            </a:r>
            <a:r>
              <a:rPr lang="en-US" dirty="0" err="1"/>
              <a:t>.currentUser.username</a:t>
            </a:r>
            <a:r>
              <a:rPr lang="en-US" dirty="0"/>
              <a:t/>
            </a:r>
            <a:br>
              <a:rPr lang="en-US" dirty="0"/>
            </a:br>
            <a:r>
              <a:rPr lang="en-US" dirty="0"/>
              <a:t>        </a:t>
            </a:r>
            <a:r>
              <a:rPr lang="en-US" b="1" i="1" dirty="0" err="1">
                <a:solidFill>
                  <a:srgbClr val="660E7A"/>
                </a:solidFill>
              </a:rPr>
              <a:t>log</a:t>
            </a:r>
            <a:r>
              <a:rPr lang="en-US" dirty="0" err="1"/>
              <a:t>.debug</a:t>
            </a:r>
            <a:r>
              <a:rPr lang="en-US" dirty="0"/>
              <a:t>(</a:t>
            </a:r>
            <a:r>
              <a:rPr lang="en-US" b="1" dirty="0">
                <a:solidFill>
                  <a:srgbClr val="008000"/>
                </a:solidFill>
              </a:rPr>
              <a:t>"Searching by query = </a:t>
            </a:r>
            <a:r>
              <a:rPr lang="en-US" dirty="0"/>
              <a:t>${q}</a:t>
            </a:r>
            <a:r>
              <a:rPr lang="en-US" b="1" dirty="0">
                <a:solidFill>
                  <a:srgbClr val="008000"/>
                </a:solidFill>
              </a:rPr>
              <a:t>..."</a:t>
            </a:r>
            <a:r>
              <a:rPr lang="en-US" dirty="0"/>
              <a:t>)</a:t>
            </a:r>
            <a:br>
              <a:rPr lang="en-US" dirty="0"/>
            </a:br>
            <a:r>
              <a:rPr lang="en-US" dirty="0"/>
              <a:t>        </a:t>
            </a:r>
            <a:r>
              <a:rPr lang="en-US" b="1" dirty="0" err="1">
                <a:solidFill>
                  <a:srgbClr val="000043"/>
                </a:solidFill>
              </a:rPr>
              <a:t>def</a:t>
            </a:r>
            <a:r>
              <a:rPr lang="en-US" b="1" dirty="0">
                <a:solidFill>
                  <a:srgbClr val="000043"/>
                </a:solidFill>
              </a:rPr>
              <a:t> </a:t>
            </a:r>
            <a:r>
              <a:rPr lang="en-US" dirty="0"/>
              <a:t>result = </a:t>
            </a:r>
            <a:r>
              <a:rPr lang="en-US" b="1" dirty="0" err="1">
                <a:solidFill>
                  <a:srgbClr val="660E7A"/>
                </a:solidFill>
              </a:rPr>
              <a:t>searchService</a:t>
            </a:r>
            <a:r>
              <a:rPr lang="en-US" dirty="0" err="1"/>
              <a:t>.search</a:t>
            </a:r>
            <a:r>
              <a:rPr lang="en-US" dirty="0"/>
              <a:t>(</a:t>
            </a:r>
            <a:r>
              <a:rPr lang="en-US" dirty="0" err="1"/>
              <a:t>q.trim</a:t>
            </a:r>
            <a:r>
              <a:rPr lang="en-US" dirty="0"/>
              <a:t>())</a:t>
            </a:r>
            <a:br>
              <a:rPr lang="en-US" dirty="0"/>
            </a:br>
            <a:r>
              <a:rPr lang="en-US" dirty="0"/>
              <a:t>        respond result</a:t>
            </a:r>
            <a:br>
              <a:rPr lang="en-US" dirty="0"/>
            </a:br>
            <a:r>
              <a:rPr lang="en-US" dirty="0"/>
              <a:t>    }</a:t>
            </a:r>
          </a:p>
        </p:txBody>
      </p:sp>
      <p:sp>
        <p:nvSpPr>
          <p:cNvPr id="7" name="TextBox 6"/>
          <p:cNvSpPr txBox="1"/>
          <p:nvPr/>
        </p:nvSpPr>
        <p:spPr>
          <a:xfrm>
            <a:off x="191344" y="1640541"/>
            <a:ext cx="3600400" cy="369332"/>
          </a:xfrm>
          <a:prstGeom prst="rect">
            <a:avLst/>
          </a:prstGeom>
          <a:noFill/>
        </p:spPr>
        <p:txBody>
          <a:bodyPr wrap="square" rtlCol="0">
            <a:spAutoFit/>
          </a:bodyPr>
          <a:lstStyle/>
          <a:p>
            <a:r>
              <a:rPr lang="en-US" b="1" dirty="0" smtClean="0"/>
              <a:t>File: </a:t>
            </a:r>
            <a:r>
              <a:rPr lang="en-US" b="1" dirty="0" err="1" smtClean="0"/>
              <a:t>SearchController.groovy</a:t>
            </a:r>
            <a:endParaRPr lang="en-US" b="1" dirty="0"/>
          </a:p>
        </p:txBody>
      </p:sp>
      <p:sp>
        <p:nvSpPr>
          <p:cNvPr id="8" name="TextBox 7"/>
          <p:cNvSpPr txBox="1"/>
          <p:nvPr/>
        </p:nvSpPr>
        <p:spPr>
          <a:xfrm>
            <a:off x="8040216" y="2032513"/>
            <a:ext cx="3888432" cy="2862322"/>
          </a:xfrm>
          <a:prstGeom prst="rect">
            <a:avLst/>
          </a:prstGeom>
          <a:noFill/>
        </p:spPr>
        <p:txBody>
          <a:bodyPr wrap="square" rtlCol="0">
            <a:spAutoFit/>
          </a:bodyPr>
          <a:lstStyle/>
          <a:p>
            <a:r>
              <a:rPr lang="en-US" dirty="0" smtClean="0"/>
              <a:t>Adding a reference called </a:t>
            </a:r>
            <a:r>
              <a:rPr lang="en-US" dirty="0" err="1" smtClean="0"/>
              <a:t>springSecurityService</a:t>
            </a:r>
            <a:r>
              <a:rPr lang="en-US" dirty="0" smtClean="0"/>
              <a:t> enables the extraction of user information from an authenticated API call.</a:t>
            </a:r>
          </a:p>
          <a:p>
            <a:endParaRPr lang="en-US" dirty="0"/>
          </a:p>
          <a:p>
            <a:r>
              <a:rPr lang="en-US" dirty="0" smtClean="0"/>
              <a:t>Again, note the </a:t>
            </a:r>
            <a:r>
              <a:rPr lang="en-US" dirty="0" err="1" smtClean="0"/>
              <a:t>transparancy</a:t>
            </a:r>
            <a:r>
              <a:rPr lang="en-US" dirty="0" smtClean="0"/>
              <a:t> of this approach. We are never actually dealing with permission levels or tokens manually </a:t>
            </a:r>
            <a:r>
              <a:rPr lang="mr-IN" dirty="0" smtClean="0"/>
              <a:t>–</a:t>
            </a:r>
            <a:r>
              <a:rPr lang="en-US" dirty="0" smtClean="0"/>
              <a:t> we can set up a very simple system to do this for us!</a:t>
            </a:r>
            <a:endParaRPr lang="en-US" dirty="0"/>
          </a:p>
        </p:txBody>
      </p:sp>
    </p:spTree>
    <p:extLst>
      <p:ext uri="{BB962C8B-B14F-4D97-AF65-F5344CB8AC3E}">
        <p14:creationId xmlns:p14="http://schemas.microsoft.com/office/powerpoint/2010/main" val="18168873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 on Security</a:t>
            </a:r>
            <a:endParaRPr lang="en-US" dirty="0"/>
          </a:p>
        </p:txBody>
      </p:sp>
      <p:sp>
        <p:nvSpPr>
          <p:cNvPr id="3" name="Content Placeholder 2"/>
          <p:cNvSpPr>
            <a:spLocks noGrp="1"/>
          </p:cNvSpPr>
          <p:nvPr>
            <p:ph idx="1"/>
          </p:nvPr>
        </p:nvSpPr>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We have only scratched the surface of securing our Grails application.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This example provides some basic security, but it is a much more complex issue than we can cover.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I strongly recommend reading all the resources linked in these slides.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5568252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 on Security</a:t>
            </a:r>
            <a:endParaRPr lang="en-US" dirty="0"/>
          </a:p>
        </p:txBody>
      </p:sp>
      <p:sp>
        <p:nvSpPr>
          <p:cNvPr id="3" name="Content Placeholder 2"/>
          <p:cNvSpPr>
            <a:spLocks noGrp="1"/>
          </p:cNvSpPr>
          <p:nvPr>
            <p:ph idx="1"/>
          </p:nvPr>
        </p:nvSpPr>
        <p:spPr/>
        <p:txBody>
          <a:bodyPr>
            <a:normAutofit/>
          </a:bodyPr>
          <a:lstStyle/>
          <a:p>
            <a:pPr marL="0" lvl="0" indent="0">
              <a:lnSpc>
                <a:spcPct val="100000"/>
              </a:lnSpc>
              <a:spcBef>
                <a:spcPts val="0"/>
              </a:spcBef>
              <a:buNone/>
              <a:defRPr/>
            </a:pPr>
            <a:r>
              <a:rPr lang="en-US" dirty="0"/>
              <a:t>For your </a:t>
            </a:r>
            <a:r>
              <a:rPr lang="en-US" dirty="0" smtClean="0"/>
              <a:t>projects, basic </a:t>
            </a:r>
            <a:r>
              <a:rPr lang="en-US" dirty="0"/>
              <a:t>security and authentication is important</a:t>
            </a:r>
            <a:r>
              <a:rPr lang="en-US" dirty="0" smtClean="0"/>
              <a:t>.</a:t>
            </a:r>
          </a:p>
          <a:p>
            <a:pPr marL="0" lvl="0" indent="0">
              <a:lnSpc>
                <a:spcPct val="100000"/>
              </a:lnSpc>
              <a:spcBef>
                <a:spcPts val="0"/>
              </a:spcBef>
              <a:buNone/>
              <a:defRPr/>
            </a:pPr>
            <a:endParaRPr lang="en-US" dirty="0"/>
          </a:p>
          <a:p>
            <a:pPr marL="0" lvl="0" indent="0">
              <a:lnSpc>
                <a:spcPct val="100000"/>
              </a:lnSpc>
              <a:spcBef>
                <a:spcPts val="0"/>
              </a:spcBef>
              <a:buNone/>
              <a:defRPr/>
            </a:pPr>
            <a:r>
              <a:rPr lang="en-US" dirty="0" smtClean="0"/>
              <a:t>However, I </a:t>
            </a:r>
            <a:r>
              <a:rPr lang="en-US" dirty="0"/>
              <a:t>don’t expect anyone to become a security expert in six </a:t>
            </a:r>
            <a:r>
              <a:rPr lang="en-US" dirty="0" smtClean="0"/>
              <a:t>weeks </a:t>
            </a:r>
            <a:r>
              <a:rPr lang="mr-IN" dirty="0" smtClean="0"/>
              <a:t>–</a:t>
            </a:r>
            <a:r>
              <a:rPr lang="en-US" dirty="0" smtClean="0"/>
              <a:t> and our expectations in evaluations will reflect this.</a:t>
            </a:r>
          </a:p>
          <a:p>
            <a:pPr marL="0" lvl="0" indent="0">
              <a:lnSpc>
                <a:spcPct val="100000"/>
              </a:lnSpc>
              <a:spcBef>
                <a:spcPts val="0"/>
              </a:spcBef>
              <a:buNone/>
              <a:defRPr/>
            </a:pPr>
            <a:endParaRPr lang="en-US" dirty="0"/>
          </a:p>
          <a:p>
            <a:pPr marL="0" lvl="0" indent="0">
              <a:lnSpc>
                <a:spcPct val="100000"/>
              </a:lnSpc>
              <a:spcBef>
                <a:spcPts val="0"/>
              </a:spcBef>
              <a:buNone/>
              <a:defRPr/>
            </a:pPr>
            <a:r>
              <a:rPr lang="en-US" dirty="0" smtClean="0"/>
              <a:t>Where appropriate, though, you should attempt to implement a model similar to the example. </a:t>
            </a:r>
          </a:p>
          <a:p>
            <a:pPr marL="0" lvl="0" indent="0">
              <a:lnSpc>
                <a:spcPct val="100000"/>
              </a:lnSpc>
              <a:spcBef>
                <a:spcPts val="0"/>
              </a:spcBef>
              <a:buNone/>
              <a:defRPr/>
            </a:pPr>
            <a:endParaRPr lang="en-US" dirty="0"/>
          </a:p>
          <a:p>
            <a:pPr marL="0" lvl="0" indent="0">
              <a:lnSpc>
                <a:spcPct val="100000"/>
              </a:lnSpc>
              <a:spcBef>
                <a:spcPts val="0"/>
              </a:spcBef>
              <a:buNone/>
              <a:defRPr/>
            </a:pPr>
            <a:r>
              <a:rPr lang="en-US" dirty="0" smtClean="0"/>
              <a:t>You can even use this project as a starter.</a:t>
            </a: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1417871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Tutorial Task</a:t>
            </a:r>
            <a:endParaRPr lang="en-US" dirty="0"/>
          </a:p>
        </p:txBody>
      </p:sp>
      <p:sp>
        <p:nvSpPr>
          <p:cNvPr id="5" name="Rectangle 4"/>
          <p:cNvSpPr/>
          <p:nvPr/>
        </p:nvSpPr>
        <p:spPr>
          <a:xfrm rot="20958823">
            <a:off x="219010" y="1004666"/>
            <a:ext cx="10959772" cy="1323439"/>
          </a:xfrm>
          <a:prstGeom prst="rect">
            <a:avLst/>
          </a:prstGeom>
          <a:noFill/>
        </p:spPr>
        <p:txBody>
          <a:bodyPr wrap="square" lIns="91440" tIns="45720" rIns="91440" bIns="45720">
            <a:spAutoFit/>
          </a:bodyPr>
          <a:lstStyle/>
          <a:p>
            <a:pPr algn="ctr"/>
            <a:r>
              <a:rPr lang="en-US" sz="80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Enjoy Reading Week!</a:t>
            </a:r>
            <a:endParaRPr lang="en-US" sz="8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pic>
        <p:nvPicPr>
          <p:cNvPr id="6" name="Picture 5"/>
          <p:cNvPicPr>
            <a:picLocks noChangeAspect="1"/>
          </p:cNvPicPr>
          <p:nvPr/>
        </p:nvPicPr>
        <p:blipFill>
          <a:blip r:embed="rId3"/>
          <a:stretch>
            <a:fillRect/>
          </a:stretch>
        </p:blipFill>
        <p:spPr>
          <a:xfrm>
            <a:off x="4727848" y="2564904"/>
            <a:ext cx="6250074" cy="3512542"/>
          </a:xfrm>
          <a:prstGeom prst="rect">
            <a:avLst/>
          </a:prstGeom>
        </p:spPr>
      </p:pic>
    </p:spTree>
    <p:extLst>
      <p:ext uri="{BB962C8B-B14F-4D97-AF65-F5344CB8AC3E}">
        <p14:creationId xmlns:p14="http://schemas.microsoft.com/office/powerpoint/2010/main" val="2072139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7" name="Group 166"/>
          <p:cNvGrpSpPr/>
          <p:nvPr/>
        </p:nvGrpSpPr>
        <p:grpSpPr>
          <a:xfrm>
            <a:off x="2691783" y="404664"/>
            <a:ext cx="6852954" cy="6120680"/>
            <a:chOff x="2691783" y="404664"/>
            <a:chExt cx="6852954" cy="6120680"/>
          </a:xfrm>
        </p:grpSpPr>
        <p:sp>
          <p:nvSpPr>
            <p:cNvPr id="4" name="TextBox 3"/>
            <p:cNvSpPr txBox="1"/>
            <p:nvPr/>
          </p:nvSpPr>
          <p:spPr>
            <a:xfrm>
              <a:off x="2691783" y="404664"/>
              <a:ext cx="110799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b="1" dirty="0" smtClean="0"/>
                <a:t>Browser</a:t>
              </a:r>
              <a:endParaRPr lang="en-US" b="1" dirty="0"/>
            </a:p>
          </p:txBody>
        </p:sp>
        <p:sp>
          <p:nvSpPr>
            <p:cNvPr id="5" name="TextBox 4"/>
            <p:cNvSpPr txBox="1"/>
            <p:nvPr/>
          </p:nvSpPr>
          <p:spPr>
            <a:xfrm>
              <a:off x="8295677" y="404664"/>
              <a:ext cx="1249060"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b="1" dirty="0" smtClean="0"/>
                <a:t>REST</a:t>
              </a:r>
              <a:r>
                <a:rPr lang="en-US" dirty="0" smtClean="0"/>
                <a:t> </a:t>
              </a:r>
              <a:r>
                <a:rPr lang="en-US" b="1" dirty="0" smtClean="0"/>
                <a:t>API</a:t>
              </a:r>
              <a:endParaRPr lang="en-US" b="1" dirty="0"/>
            </a:p>
          </p:txBody>
        </p:sp>
        <p:sp>
          <p:nvSpPr>
            <p:cNvPr id="6" name="TextBox 5"/>
            <p:cNvSpPr txBox="1"/>
            <p:nvPr/>
          </p:nvSpPr>
          <p:spPr>
            <a:xfrm>
              <a:off x="4655840" y="404664"/>
              <a:ext cx="2706831" cy="369332"/>
            </a:xfrm>
            <a:prstGeom prst="rect">
              <a:avLst/>
            </a:prstGeom>
            <a:noFill/>
          </p:spPr>
          <p:txBody>
            <a:bodyPr wrap="none" rtlCol="0">
              <a:spAutoFit/>
            </a:bodyPr>
            <a:lstStyle/>
            <a:p>
              <a:r>
                <a:rPr lang="en-US" dirty="0" smtClean="0"/>
                <a:t>GET /</a:t>
              </a:r>
              <a:r>
                <a:rPr lang="en-US" dirty="0" err="1" smtClean="0"/>
                <a:t>api</a:t>
              </a:r>
              <a:r>
                <a:rPr lang="en-US" dirty="0" smtClean="0"/>
                <a:t>/</a:t>
              </a:r>
              <a:r>
                <a:rPr lang="en-US" dirty="0" err="1" smtClean="0"/>
                <a:t>someResource</a:t>
              </a:r>
              <a:endParaRPr lang="en-US" dirty="0"/>
            </a:p>
          </p:txBody>
        </p:sp>
        <p:cxnSp>
          <p:nvCxnSpPr>
            <p:cNvPr id="8" name="Straight Connector 7"/>
            <p:cNvCxnSpPr>
              <a:stCxn id="4" idx="3"/>
              <a:endCxn id="6" idx="1"/>
            </p:cNvCxnSpPr>
            <p:nvPr/>
          </p:nvCxnSpPr>
          <p:spPr>
            <a:xfrm>
              <a:off x="3799779" y="589330"/>
              <a:ext cx="856061" cy="0"/>
            </a:xfrm>
            <a:prstGeom prst="line">
              <a:avLst/>
            </a:prstGeom>
            <a:ln w="25400">
              <a:solidFill>
                <a:schemeClr val="tx1"/>
              </a:solidFill>
              <a:tailEnd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3"/>
            </p:cNvCxnSpPr>
            <p:nvPr/>
          </p:nvCxnSpPr>
          <p:spPr>
            <a:xfrm>
              <a:off x="7362671" y="589330"/>
              <a:ext cx="933006"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5" idx="2"/>
            </p:cNvCxnSpPr>
            <p:nvPr/>
          </p:nvCxnSpPr>
          <p:spPr>
            <a:xfrm flipH="1">
              <a:off x="8904312" y="773996"/>
              <a:ext cx="15895" cy="49476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3799780" y="980728"/>
              <a:ext cx="4495897" cy="0"/>
            </a:xfrm>
            <a:prstGeom prst="straightConnector1">
              <a:avLst/>
            </a:prstGeom>
            <a:ln w="25400">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518058" y="980728"/>
              <a:ext cx="3130024" cy="369332"/>
            </a:xfrm>
            <a:prstGeom prst="rect">
              <a:avLst/>
            </a:prstGeom>
            <a:noFill/>
          </p:spPr>
          <p:txBody>
            <a:bodyPr wrap="none" rtlCol="0">
              <a:spAutoFit/>
            </a:bodyPr>
            <a:lstStyle/>
            <a:p>
              <a:r>
                <a:rPr lang="en-US" i="1" dirty="0" smtClean="0"/>
                <a:t>HTTP 401 UNAUTHORIZED</a:t>
              </a:r>
              <a:endParaRPr lang="en-US" i="1" dirty="0"/>
            </a:p>
          </p:txBody>
        </p:sp>
        <p:sp>
          <p:nvSpPr>
            <p:cNvPr id="19" name="Rectangle 18"/>
            <p:cNvSpPr/>
            <p:nvPr/>
          </p:nvSpPr>
          <p:spPr>
            <a:xfrm>
              <a:off x="2691783" y="773996"/>
              <a:ext cx="1107996" cy="57513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Rectangle 19"/>
            <p:cNvSpPr/>
            <p:nvPr/>
          </p:nvSpPr>
          <p:spPr>
            <a:xfrm>
              <a:off x="8295677" y="773996"/>
              <a:ext cx="1249060" cy="57513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0" name="TextBox 49"/>
            <p:cNvSpPr txBox="1"/>
            <p:nvPr/>
          </p:nvSpPr>
          <p:spPr>
            <a:xfrm>
              <a:off x="4256079" y="1403484"/>
              <a:ext cx="1928733" cy="369332"/>
            </a:xfrm>
            <a:prstGeom prst="rect">
              <a:avLst/>
            </a:prstGeom>
            <a:noFill/>
          </p:spPr>
          <p:txBody>
            <a:bodyPr wrap="none" rtlCol="0">
              <a:spAutoFit/>
            </a:bodyPr>
            <a:lstStyle/>
            <a:p>
              <a:r>
                <a:rPr lang="en-US" dirty="0" smtClean="0"/>
                <a:t>Redirect to Login</a:t>
              </a:r>
              <a:endParaRPr lang="en-US" dirty="0"/>
            </a:p>
          </p:txBody>
        </p:sp>
        <p:sp>
          <p:nvSpPr>
            <p:cNvPr id="51" name="TextBox 50"/>
            <p:cNvSpPr txBox="1"/>
            <p:nvPr/>
          </p:nvSpPr>
          <p:spPr>
            <a:xfrm>
              <a:off x="5143930" y="1916832"/>
              <a:ext cx="1796326" cy="369332"/>
            </a:xfrm>
            <a:prstGeom prst="rect">
              <a:avLst/>
            </a:prstGeom>
            <a:noFill/>
          </p:spPr>
          <p:txBody>
            <a:bodyPr wrap="none" rtlCol="0">
              <a:spAutoFit/>
            </a:bodyPr>
            <a:lstStyle/>
            <a:p>
              <a:r>
                <a:rPr lang="en-US" dirty="0" smtClean="0"/>
                <a:t>POST /</a:t>
              </a:r>
              <a:r>
                <a:rPr lang="en-US" dirty="0" err="1" smtClean="0"/>
                <a:t>api</a:t>
              </a:r>
              <a:r>
                <a:rPr lang="en-US" dirty="0" smtClean="0"/>
                <a:t>/login</a:t>
              </a:r>
              <a:endParaRPr lang="en-US" dirty="0"/>
            </a:p>
          </p:txBody>
        </p:sp>
        <p:cxnSp>
          <p:nvCxnSpPr>
            <p:cNvPr id="52" name="Straight Connector 51"/>
            <p:cNvCxnSpPr>
              <a:endCxn id="51" idx="1"/>
            </p:cNvCxnSpPr>
            <p:nvPr/>
          </p:nvCxnSpPr>
          <p:spPr>
            <a:xfrm flipV="1">
              <a:off x="3810912" y="2101498"/>
              <a:ext cx="1333018" cy="2371"/>
            </a:xfrm>
            <a:prstGeom prst="line">
              <a:avLst/>
            </a:prstGeom>
            <a:ln w="25400">
              <a:solidFill>
                <a:schemeClr val="tx1"/>
              </a:solidFill>
              <a:tailEnd w="lg"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6883436" y="2101498"/>
              <a:ext cx="1412241"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5753056" y="2359730"/>
              <a:ext cx="2078389" cy="369332"/>
            </a:xfrm>
            <a:prstGeom prst="rect">
              <a:avLst/>
            </a:prstGeom>
            <a:noFill/>
          </p:spPr>
          <p:txBody>
            <a:bodyPr wrap="none" rtlCol="0">
              <a:spAutoFit/>
            </a:bodyPr>
            <a:lstStyle/>
            <a:p>
              <a:r>
                <a:rPr lang="en-US" smtClean="0"/>
                <a:t>Validate Login Info</a:t>
              </a:r>
              <a:endParaRPr lang="en-US" dirty="0"/>
            </a:p>
          </p:txBody>
        </p:sp>
        <p:sp>
          <p:nvSpPr>
            <p:cNvPr id="91" name="TextBox 90"/>
            <p:cNvSpPr txBox="1"/>
            <p:nvPr/>
          </p:nvSpPr>
          <p:spPr>
            <a:xfrm>
              <a:off x="5425314" y="3015999"/>
              <a:ext cx="2412135" cy="369332"/>
            </a:xfrm>
            <a:prstGeom prst="rect">
              <a:avLst/>
            </a:prstGeom>
            <a:noFill/>
          </p:spPr>
          <p:txBody>
            <a:bodyPr wrap="none" rtlCol="0">
              <a:spAutoFit/>
            </a:bodyPr>
            <a:lstStyle/>
            <a:p>
              <a:r>
                <a:rPr lang="en-US" smtClean="0"/>
                <a:t>Generate/Save Token</a:t>
              </a:r>
              <a:endParaRPr lang="en-US" dirty="0"/>
            </a:p>
          </p:txBody>
        </p:sp>
        <p:sp>
          <p:nvSpPr>
            <p:cNvPr id="95" name="TextBox 94"/>
            <p:cNvSpPr txBox="1"/>
            <p:nvPr/>
          </p:nvSpPr>
          <p:spPr>
            <a:xfrm>
              <a:off x="4518058" y="3707740"/>
              <a:ext cx="3134191" cy="369332"/>
            </a:xfrm>
            <a:prstGeom prst="rect">
              <a:avLst/>
            </a:prstGeom>
            <a:noFill/>
          </p:spPr>
          <p:txBody>
            <a:bodyPr wrap="none" rtlCol="0">
              <a:spAutoFit/>
            </a:bodyPr>
            <a:lstStyle/>
            <a:p>
              <a:r>
                <a:rPr lang="en-US" dirty="0" smtClean="0"/>
                <a:t>{“token”: “ahdshjk172789</a:t>
              </a:r>
              <a:r>
                <a:rPr lang="mr-IN" dirty="0" smtClean="0"/>
                <a:t>…</a:t>
              </a:r>
              <a:r>
                <a:rPr lang="en-US" dirty="0" smtClean="0"/>
                <a:t>”}</a:t>
              </a:r>
              <a:endParaRPr lang="en-US" dirty="0"/>
            </a:p>
          </p:txBody>
        </p:sp>
        <p:cxnSp>
          <p:nvCxnSpPr>
            <p:cNvPr id="96" name="Straight Arrow Connector 95"/>
            <p:cNvCxnSpPr/>
            <p:nvPr/>
          </p:nvCxnSpPr>
          <p:spPr>
            <a:xfrm flipH="1">
              <a:off x="3793563" y="3645024"/>
              <a:ext cx="4495897" cy="0"/>
            </a:xfrm>
            <a:prstGeom prst="straightConnector1">
              <a:avLst/>
            </a:prstGeom>
            <a:ln w="25400">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4239751" y="4236071"/>
              <a:ext cx="1386213" cy="369332"/>
            </a:xfrm>
            <a:prstGeom prst="rect">
              <a:avLst/>
            </a:prstGeom>
            <a:noFill/>
          </p:spPr>
          <p:txBody>
            <a:bodyPr wrap="none" rtlCol="0">
              <a:spAutoFit/>
            </a:bodyPr>
            <a:lstStyle/>
            <a:p>
              <a:r>
                <a:rPr lang="en-US" dirty="0" smtClean="0"/>
                <a:t>Save Token</a:t>
              </a:r>
              <a:endParaRPr lang="en-US" dirty="0"/>
            </a:p>
          </p:txBody>
        </p:sp>
        <p:sp>
          <p:nvSpPr>
            <p:cNvPr id="102" name="TextBox 101"/>
            <p:cNvSpPr txBox="1"/>
            <p:nvPr/>
          </p:nvSpPr>
          <p:spPr>
            <a:xfrm>
              <a:off x="4649623" y="4668098"/>
              <a:ext cx="2706831" cy="369332"/>
            </a:xfrm>
            <a:prstGeom prst="rect">
              <a:avLst/>
            </a:prstGeom>
            <a:noFill/>
          </p:spPr>
          <p:txBody>
            <a:bodyPr wrap="none" rtlCol="0">
              <a:spAutoFit/>
            </a:bodyPr>
            <a:lstStyle/>
            <a:p>
              <a:r>
                <a:rPr lang="en-US" dirty="0" smtClean="0"/>
                <a:t>GET /</a:t>
              </a:r>
              <a:r>
                <a:rPr lang="en-US" dirty="0" err="1" smtClean="0"/>
                <a:t>api</a:t>
              </a:r>
              <a:r>
                <a:rPr lang="en-US" dirty="0" smtClean="0"/>
                <a:t>/</a:t>
              </a:r>
              <a:r>
                <a:rPr lang="en-US" dirty="0" err="1" smtClean="0"/>
                <a:t>someResource</a:t>
              </a:r>
              <a:endParaRPr lang="en-US" dirty="0"/>
            </a:p>
          </p:txBody>
        </p:sp>
        <p:cxnSp>
          <p:nvCxnSpPr>
            <p:cNvPr id="103" name="Straight Connector 102"/>
            <p:cNvCxnSpPr>
              <a:stCxn id="104" idx="3"/>
            </p:cNvCxnSpPr>
            <p:nvPr/>
          </p:nvCxnSpPr>
          <p:spPr>
            <a:xfrm>
              <a:off x="3793562" y="4852764"/>
              <a:ext cx="856061" cy="0"/>
            </a:xfrm>
            <a:prstGeom prst="line">
              <a:avLst/>
            </a:prstGeom>
            <a:ln w="25400">
              <a:solidFill>
                <a:schemeClr val="tx1"/>
              </a:solidFill>
              <a:tailEnd w="lg" len="med"/>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a:off x="7356454" y="4852764"/>
              <a:ext cx="933006"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4574806" y="4950459"/>
              <a:ext cx="3134191" cy="369332"/>
            </a:xfrm>
            <a:prstGeom prst="rect">
              <a:avLst/>
            </a:prstGeom>
            <a:noFill/>
          </p:spPr>
          <p:txBody>
            <a:bodyPr wrap="none" rtlCol="0">
              <a:spAutoFit/>
            </a:bodyPr>
            <a:lstStyle/>
            <a:p>
              <a:r>
                <a:rPr lang="en-US" dirty="0" smtClean="0"/>
                <a:t>{“token”: “ahdshjk172789</a:t>
              </a:r>
              <a:r>
                <a:rPr lang="mr-IN" dirty="0" smtClean="0"/>
                <a:t>…</a:t>
              </a:r>
              <a:r>
                <a:rPr lang="en-US" dirty="0" smtClean="0"/>
                <a:t>”}</a:t>
              </a:r>
              <a:endParaRPr lang="en-US" dirty="0"/>
            </a:p>
          </p:txBody>
        </p:sp>
        <p:cxnSp>
          <p:nvCxnSpPr>
            <p:cNvPr id="106" name="Straight Connector 105"/>
            <p:cNvCxnSpPr/>
            <p:nvPr/>
          </p:nvCxnSpPr>
          <p:spPr>
            <a:xfrm>
              <a:off x="4477421" y="4852764"/>
              <a:ext cx="0" cy="520452"/>
            </a:xfrm>
            <a:prstGeom prst="line">
              <a:avLst/>
            </a:prstGeom>
            <a:ln w="25400">
              <a:solidFill>
                <a:schemeClr val="tx1"/>
              </a:solidFill>
              <a:tailEnd w="lg" len="med"/>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7791970" y="4852764"/>
              <a:ext cx="1470" cy="520452"/>
            </a:xfrm>
            <a:prstGeom prst="line">
              <a:avLst/>
            </a:prstGeom>
            <a:ln w="25400">
              <a:solidFill>
                <a:schemeClr val="tx1"/>
              </a:solidFill>
              <a:tailEnd w="lg" len="med"/>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4477421" y="5373216"/>
              <a:ext cx="3314549" cy="0"/>
            </a:xfrm>
            <a:prstGeom prst="line">
              <a:avLst/>
            </a:prstGeom>
            <a:ln w="25400">
              <a:solidFill>
                <a:schemeClr val="tx1"/>
              </a:solidFill>
              <a:tailEnd w="lg" len="med"/>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6199008" y="5552904"/>
              <a:ext cx="1676934" cy="369332"/>
            </a:xfrm>
            <a:prstGeom prst="rect">
              <a:avLst/>
            </a:prstGeom>
            <a:noFill/>
          </p:spPr>
          <p:txBody>
            <a:bodyPr wrap="none" rtlCol="0">
              <a:spAutoFit/>
            </a:bodyPr>
            <a:lstStyle/>
            <a:p>
              <a:r>
                <a:rPr lang="en-US"/>
                <a:t>V</a:t>
              </a:r>
              <a:r>
                <a:rPr lang="en-US" smtClean="0"/>
                <a:t>alidate Token</a:t>
              </a:r>
              <a:endParaRPr lang="en-US" dirty="0"/>
            </a:p>
          </p:txBody>
        </p:sp>
        <p:cxnSp>
          <p:nvCxnSpPr>
            <p:cNvPr id="126" name="Straight Arrow Connector 125"/>
            <p:cNvCxnSpPr/>
            <p:nvPr/>
          </p:nvCxnSpPr>
          <p:spPr>
            <a:xfrm flipH="1">
              <a:off x="3793563" y="6165304"/>
              <a:ext cx="4495897" cy="0"/>
            </a:xfrm>
            <a:prstGeom prst="straightConnector1">
              <a:avLst/>
            </a:prstGeom>
            <a:ln w="25400">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127" name="TextBox 126"/>
            <p:cNvSpPr txBox="1"/>
            <p:nvPr/>
          </p:nvSpPr>
          <p:spPr>
            <a:xfrm>
              <a:off x="5176410" y="6146721"/>
              <a:ext cx="1813317" cy="369332"/>
            </a:xfrm>
            <a:prstGeom prst="rect">
              <a:avLst/>
            </a:prstGeom>
            <a:noFill/>
          </p:spPr>
          <p:txBody>
            <a:bodyPr wrap="none" rtlCol="0">
              <a:spAutoFit/>
            </a:bodyPr>
            <a:lstStyle/>
            <a:p>
              <a:r>
                <a:rPr lang="en-US" smtClean="0"/>
                <a:t>JSON response</a:t>
              </a:r>
              <a:endParaRPr lang="en-US" dirty="0"/>
            </a:p>
          </p:txBody>
        </p:sp>
        <p:cxnSp>
          <p:nvCxnSpPr>
            <p:cNvPr id="137" name="Straight Connector 136"/>
            <p:cNvCxnSpPr/>
            <p:nvPr/>
          </p:nvCxnSpPr>
          <p:spPr>
            <a:xfrm>
              <a:off x="3793562" y="1424449"/>
              <a:ext cx="490795" cy="0"/>
            </a:xfrm>
            <a:prstGeom prst="line">
              <a:avLst/>
            </a:prstGeom>
            <a:ln w="25400">
              <a:solidFill>
                <a:schemeClr val="tx1"/>
              </a:solidFill>
              <a:tailEnd w="lg" len="med"/>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4282855" y="1412987"/>
              <a:ext cx="0" cy="347477"/>
            </a:xfrm>
            <a:prstGeom prst="line">
              <a:avLst/>
            </a:prstGeom>
            <a:ln w="25400">
              <a:solidFill>
                <a:schemeClr val="tx1"/>
              </a:solidFill>
              <a:tailEnd w="lg" len="med"/>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p:nvPr/>
          </p:nvCxnSpPr>
          <p:spPr>
            <a:xfrm flipH="1">
              <a:off x="3794554" y="1748760"/>
              <a:ext cx="495028"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3786835" y="4281092"/>
              <a:ext cx="490795" cy="0"/>
            </a:xfrm>
            <a:prstGeom prst="line">
              <a:avLst/>
            </a:prstGeom>
            <a:ln w="25400">
              <a:solidFill>
                <a:schemeClr val="tx1"/>
              </a:solidFill>
              <a:tailEnd w="lg" len="med"/>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4276128" y="4269630"/>
              <a:ext cx="0" cy="347477"/>
            </a:xfrm>
            <a:prstGeom prst="line">
              <a:avLst/>
            </a:prstGeom>
            <a:ln w="25400">
              <a:solidFill>
                <a:schemeClr val="tx1"/>
              </a:solidFill>
              <a:tailEnd w="lg" len="med"/>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p:nvPr/>
          </p:nvCxnSpPr>
          <p:spPr>
            <a:xfrm flipH="1">
              <a:off x="3787827" y="4605403"/>
              <a:ext cx="495028"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grpSp>
          <p:nvGrpSpPr>
            <p:cNvPr id="155" name="Group 154"/>
            <p:cNvGrpSpPr/>
            <p:nvPr/>
          </p:nvGrpSpPr>
          <p:grpSpPr>
            <a:xfrm flipH="1">
              <a:off x="7787168" y="2370658"/>
              <a:ext cx="502292" cy="347477"/>
              <a:chOff x="1631504" y="2348269"/>
              <a:chExt cx="496020" cy="347477"/>
            </a:xfrm>
          </p:grpSpPr>
          <p:cxnSp>
            <p:nvCxnSpPr>
              <p:cNvPr id="152" name="Straight Connector 151"/>
              <p:cNvCxnSpPr/>
              <p:nvPr/>
            </p:nvCxnSpPr>
            <p:spPr>
              <a:xfrm>
                <a:off x="1631504" y="2359731"/>
                <a:ext cx="490795" cy="0"/>
              </a:xfrm>
              <a:prstGeom prst="line">
                <a:avLst/>
              </a:prstGeom>
              <a:ln w="25400">
                <a:solidFill>
                  <a:schemeClr val="tx1"/>
                </a:solidFill>
                <a:tailEnd w="lg" len="med"/>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2120797" y="2348269"/>
                <a:ext cx="0" cy="347477"/>
              </a:xfrm>
              <a:prstGeom prst="line">
                <a:avLst/>
              </a:prstGeom>
              <a:ln w="25400">
                <a:solidFill>
                  <a:schemeClr val="tx1"/>
                </a:solidFill>
                <a:tailEnd w="lg" len="med"/>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p:nvPr/>
            </p:nvCxnSpPr>
            <p:spPr>
              <a:xfrm flipH="1">
                <a:off x="1632496" y="2684042"/>
                <a:ext cx="495028"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grpSp>
        <p:grpSp>
          <p:nvGrpSpPr>
            <p:cNvPr id="156" name="Group 155"/>
            <p:cNvGrpSpPr/>
            <p:nvPr/>
          </p:nvGrpSpPr>
          <p:grpSpPr>
            <a:xfrm flipH="1">
              <a:off x="7786163" y="3031129"/>
              <a:ext cx="502292" cy="347477"/>
              <a:chOff x="1631504" y="2348269"/>
              <a:chExt cx="496020" cy="347477"/>
            </a:xfrm>
          </p:grpSpPr>
          <p:cxnSp>
            <p:nvCxnSpPr>
              <p:cNvPr id="157" name="Straight Connector 156"/>
              <p:cNvCxnSpPr/>
              <p:nvPr/>
            </p:nvCxnSpPr>
            <p:spPr>
              <a:xfrm>
                <a:off x="1631504" y="2359731"/>
                <a:ext cx="490795" cy="0"/>
              </a:xfrm>
              <a:prstGeom prst="line">
                <a:avLst/>
              </a:prstGeom>
              <a:ln w="25400">
                <a:solidFill>
                  <a:schemeClr val="tx1"/>
                </a:solidFill>
                <a:tailEnd w="lg" len="med"/>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2120797" y="2348269"/>
                <a:ext cx="0" cy="347477"/>
              </a:xfrm>
              <a:prstGeom prst="line">
                <a:avLst/>
              </a:prstGeom>
              <a:ln w="25400">
                <a:solidFill>
                  <a:schemeClr val="tx1"/>
                </a:solidFill>
                <a:tailEnd w="lg" len="med"/>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p:nvPr/>
            </p:nvCxnSpPr>
            <p:spPr>
              <a:xfrm flipH="1">
                <a:off x="1632496" y="2684042"/>
                <a:ext cx="495028"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grpSp>
        <p:grpSp>
          <p:nvGrpSpPr>
            <p:cNvPr id="160" name="Group 159"/>
            <p:cNvGrpSpPr/>
            <p:nvPr/>
          </p:nvGrpSpPr>
          <p:grpSpPr>
            <a:xfrm flipH="1">
              <a:off x="7785158" y="5563832"/>
              <a:ext cx="502292" cy="347477"/>
              <a:chOff x="1631504" y="2348269"/>
              <a:chExt cx="496020" cy="347477"/>
            </a:xfrm>
          </p:grpSpPr>
          <p:cxnSp>
            <p:nvCxnSpPr>
              <p:cNvPr id="161" name="Straight Connector 160"/>
              <p:cNvCxnSpPr/>
              <p:nvPr/>
            </p:nvCxnSpPr>
            <p:spPr>
              <a:xfrm>
                <a:off x="1631504" y="2359731"/>
                <a:ext cx="490795" cy="0"/>
              </a:xfrm>
              <a:prstGeom prst="line">
                <a:avLst/>
              </a:prstGeom>
              <a:ln w="25400">
                <a:solidFill>
                  <a:schemeClr val="tx1"/>
                </a:solidFill>
                <a:tailEnd w="lg" len="med"/>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2120797" y="2348269"/>
                <a:ext cx="0" cy="347477"/>
              </a:xfrm>
              <a:prstGeom prst="line">
                <a:avLst/>
              </a:prstGeom>
              <a:ln w="25400">
                <a:solidFill>
                  <a:schemeClr val="tx1"/>
                </a:solidFill>
                <a:tailEnd w="lg" len="med"/>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p:nvPr/>
            </p:nvCxnSpPr>
            <p:spPr>
              <a:xfrm flipH="1">
                <a:off x="1632496" y="2684042"/>
                <a:ext cx="495028"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15826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 over REST</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Summary</a:t>
            </a:r>
          </a:p>
          <a:p>
            <a:pPr>
              <a:lnSpc>
                <a:spcPct val="100000"/>
              </a:lnSpc>
              <a:spcBef>
                <a:spcPts val="0"/>
              </a:spcBef>
            </a:pPr>
            <a:r>
              <a:rPr lang="en-US" dirty="0" smtClean="0"/>
              <a:t>User attempts to access API resource requiring credentials</a:t>
            </a:r>
          </a:p>
          <a:p>
            <a:pPr>
              <a:lnSpc>
                <a:spcPct val="100000"/>
              </a:lnSpc>
              <a:spcBef>
                <a:spcPts val="0"/>
              </a:spcBef>
            </a:pPr>
            <a:r>
              <a:rPr lang="en-US" dirty="0" smtClean="0"/>
              <a:t>Client is redirected to login form</a:t>
            </a:r>
          </a:p>
          <a:p>
            <a:pPr>
              <a:lnSpc>
                <a:spcPct val="100000"/>
              </a:lnSpc>
              <a:spcBef>
                <a:spcPts val="0"/>
              </a:spcBef>
            </a:pPr>
            <a:r>
              <a:rPr lang="en-US" dirty="0" smtClean="0"/>
              <a:t>User enters credentials, UI sends to server using POST</a:t>
            </a:r>
          </a:p>
          <a:p>
            <a:pPr>
              <a:lnSpc>
                <a:spcPct val="100000"/>
              </a:lnSpc>
              <a:spcBef>
                <a:spcPts val="0"/>
              </a:spcBef>
            </a:pPr>
            <a:r>
              <a:rPr lang="en-US" dirty="0" smtClean="0"/>
              <a:t>If valid, server generates and responds with token</a:t>
            </a:r>
          </a:p>
          <a:p>
            <a:pPr>
              <a:lnSpc>
                <a:spcPct val="100000"/>
              </a:lnSpc>
              <a:spcBef>
                <a:spcPts val="0"/>
              </a:spcBef>
            </a:pPr>
            <a:r>
              <a:rPr lang="en-US" dirty="0" smtClean="0"/>
              <a:t>Client stores the token internally</a:t>
            </a:r>
          </a:p>
          <a:p>
            <a:pPr>
              <a:lnSpc>
                <a:spcPct val="100000"/>
              </a:lnSpc>
              <a:spcBef>
                <a:spcPts val="0"/>
              </a:spcBef>
            </a:pPr>
            <a:r>
              <a:rPr lang="en-US" dirty="0" smtClean="0"/>
              <a:t>When user or client makes another API call, token will be sent</a:t>
            </a:r>
          </a:p>
          <a:p>
            <a:pPr>
              <a:lnSpc>
                <a:spcPct val="100000"/>
              </a:lnSpc>
              <a:spcBef>
                <a:spcPts val="0"/>
              </a:spcBef>
            </a:pPr>
            <a:r>
              <a:rPr lang="en-US" dirty="0" smtClean="0"/>
              <a:t>Server uses the token for validation and permissions checking</a:t>
            </a:r>
          </a:p>
          <a:p>
            <a:pPr>
              <a:lnSpc>
                <a:spcPct val="100000"/>
              </a:lnSpc>
              <a:spcBef>
                <a:spcPts val="0"/>
              </a:spcBef>
            </a:pPr>
            <a:r>
              <a:rPr lang="en-US" dirty="0" smtClean="0"/>
              <a:t>Server responds with requested resource or refusal code</a:t>
            </a:r>
          </a:p>
        </p:txBody>
      </p:sp>
    </p:spTree>
    <p:extLst>
      <p:ext uri="{BB962C8B-B14F-4D97-AF65-F5344CB8AC3E}">
        <p14:creationId xmlns:p14="http://schemas.microsoft.com/office/powerpoint/2010/main" val="20534060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Authentication in Grails</a:t>
            </a:r>
            <a:endParaRPr lang="en-US" dirty="0"/>
          </a:p>
        </p:txBody>
      </p:sp>
      <p:sp>
        <p:nvSpPr>
          <p:cNvPr id="3" name="Content Placeholder 2"/>
          <p:cNvSpPr>
            <a:spLocks noGrp="1"/>
          </p:cNvSpPr>
          <p:nvPr>
            <p:ph idx="1"/>
          </p:nvPr>
        </p:nvSpPr>
        <p:spPr/>
        <p:txBody>
          <a:bodyPr>
            <a:normAutofit fontScale="92500" lnSpcReduction="1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Grails applications can use the </a:t>
            </a:r>
            <a:r>
              <a:rPr lang="en-US" b="1" dirty="0" smtClean="0"/>
              <a:t>spring-security-rest </a:t>
            </a:r>
            <a:r>
              <a:rPr lang="en-US" dirty="0" smtClean="0"/>
              <a:t>plugin to help manage the process.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Documentation:</a:t>
            </a:r>
          </a:p>
          <a:p>
            <a:pPr marL="0" lvl="0" indent="0">
              <a:lnSpc>
                <a:spcPct val="100000"/>
              </a:lnSpc>
              <a:spcBef>
                <a:spcPts val="0"/>
              </a:spcBef>
              <a:buNone/>
            </a:pPr>
            <a:r>
              <a:rPr lang="en-US" sz="2200" dirty="0">
                <a:hlinkClick r:id="rId2"/>
              </a:rPr>
              <a:t>http://</a:t>
            </a:r>
            <a:r>
              <a:rPr lang="en-US" sz="2200" dirty="0" smtClean="0">
                <a:hlinkClick r:id="rId2"/>
              </a:rPr>
              <a:t>alvarosanchez.github.io/grails-spring-security-rest/latest/docs/index.html</a:t>
            </a:r>
            <a:endParaRPr lang="en-US" sz="2200"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There are several basic tutorials available including this pair:</a:t>
            </a:r>
          </a:p>
          <a:p>
            <a:pPr marL="0" lvl="0" indent="0">
              <a:lnSpc>
                <a:spcPct val="100000"/>
              </a:lnSpc>
              <a:spcBef>
                <a:spcPts val="0"/>
              </a:spcBef>
              <a:buNone/>
            </a:pPr>
            <a:r>
              <a:rPr lang="en-US" sz="2000" dirty="0">
                <a:hlinkClick r:id="rId3"/>
              </a:rPr>
              <a:t>http://sergiodelamo.es/how-to-use-spring-security-core-to-secure-you-grails-3-app</a:t>
            </a:r>
            <a:r>
              <a:rPr lang="en-US" sz="2000" dirty="0" smtClean="0">
                <a:hlinkClick r:id="rId3"/>
              </a:rPr>
              <a:t>/</a:t>
            </a:r>
            <a:endParaRPr lang="en-US" sz="2000" dirty="0" smtClean="0"/>
          </a:p>
          <a:p>
            <a:pPr marL="0" lvl="0" indent="0">
              <a:lnSpc>
                <a:spcPct val="100000"/>
              </a:lnSpc>
              <a:spcBef>
                <a:spcPts val="0"/>
              </a:spcBef>
              <a:buNone/>
            </a:pPr>
            <a:r>
              <a:rPr lang="en-US" sz="2000" dirty="0">
                <a:hlinkClick r:id="rId4"/>
              </a:rPr>
              <a:t>http://sergiodelamo.es/how-to-secure-your-grails-3-api-with-spring-security-rest-for-grails</a:t>
            </a:r>
            <a:r>
              <a:rPr lang="en-US" sz="2000" dirty="0" smtClean="0">
                <a:hlinkClick r:id="rId4"/>
              </a:rPr>
              <a:t>/</a:t>
            </a:r>
            <a:endParaRPr lang="en-US" sz="2000" dirty="0" smtClean="0"/>
          </a:p>
          <a:p>
            <a:pPr marL="0" lvl="0" indent="0">
              <a:lnSpc>
                <a:spcPct val="100000"/>
              </a:lnSpc>
              <a:spcBef>
                <a:spcPts val="0"/>
              </a:spcBef>
              <a:buNone/>
            </a:pPr>
            <a:endParaRPr lang="en-US" dirty="0"/>
          </a:p>
          <a:p>
            <a:pPr marL="0" lvl="0" indent="0">
              <a:lnSpc>
                <a:spcPct val="100000"/>
              </a:lnSpc>
              <a:spcBef>
                <a:spcPts val="0"/>
              </a:spcBef>
              <a:buNone/>
            </a:pPr>
            <a:r>
              <a:rPr lang="en-US" dirty="0" smtClean="0"/>
              <a:t>Fully functional example available on </a:t>
            </a:r>
            <a:r>
              <a:rPr lang="en-US" dirty="0" smtClean="0"/>
              <a:t>GitHub</a:t>
            </a:r>
          </a:p>
          <a:p>
            <a:pPr marL="0" lvl="0" indent="0">
              <a:lnSpc>
                <a:spcPct val="100000"/>
              </a:lnSpc>
              <a:spcBef>
                <a:spcPts val="0"/>
              </a:spcBef>
              <a:buNone/>
            </a:pPr>
            <a:r>
              <a:rPr lang="en-US" sz="2200" dirty="0">
                <a:hlinkClick r:id="rId5"/>
              </a:rPr>
              <a:t>https://</a:t>
            </a:r>
            <a:r>
              <a:rPr lang="en-US" sz="2200" dirty="0" smtClean="0">
                <a:hlinkClick r:id="rId5"/>
              </a:rPr>
              <a:t>github.com/ethamajin/AuthenticationTutorial</a:t>
            </a:r>
            <a:endParaRPr lang="en-US" sz="2200" dirty="0" smtClean="0"/>
          </a:p>
          <a:p>
            <a:pPr marL="0" lvl="0" indent="0">
              <a:lnSpc>
                <a:spcPct val="100000"/>
              </a:lnSpc>
              <a:spcBef>
                <a:spcPts val="0"/>
              </a:spcBef>
              <a:buNone/>
            </a:pPr>
            <a:r>
              <a:rPr lang="en-US" sz="1700" dirty="0" smtClean="0"/>
              <a:t>(adapted from </a:t>
            </a:r>
            <a:r>
              <a:rPr lang="en-US" sz="1700" dirty="0">
                <a:hlinkClick r:id="rId6"/>
              </a:rPr>
              <a:t>https://</a:t>
            </a:r>
            <a:r>
              <a:rPr lang="en-US" sz="1700" dirty="0" smtClean="0">
                <a:hlinkClick r:id="rId6"/>
              </a:rPr>
              <a:t>github.com/atapin/grails3-example</a:t>
            </a:r>
            <a:r>
              <a:rPr lang="en-US" sz="1700" dirty="0" smtClean="0"/>
              <a:t>)</a:t>
            </a:r>
          </a:p>
          <a:p>
            <a:pPr marL="0" lvl="0" indent="0">
              <a:lnSpc>
                <a:spcPct val="100000"/>
              </a:lnSpc>
              <a:spcBef>
                <a:spcPts val="0"/>
              </a:spcBef>
              <a:buNone/>
            </a:pPr>
            <a:endParaRPr lang="en-US" sz="2200" dirty="0" smtClean="0"/>
          </a:p>
          <a:p>
            <a:pPr marL="0" lvl="0" indent="0">
              <a:lnSpc>
                <a:spcPct val="100000"/>
              </a:lnSpc>
              <a:spcBef>
                <a:spcPts val="0"/>
              </a:spcBef>
              <a:buNone/>
            </a:pPr>
            <a:endParaRPr lang="en-US" dirty="0" smtClean="0"/>
          </a:p>
        </p:txBody>
      </p:sp>
    </p:spTree>
    <p:extLst>
      <p:ext uri="{BB962C8B-B14F-4D97-AF65-F5344CB8AC3E}">
        <p14:creationId xmlns:p14="http://schemas.microsoft.com/office/powerpoint/2010/main" val="4409099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 Authentication in Grails</a:t>
            </a:r>
          </a:p>
        </p:txBody>
      </p:sp>
      <p:sp>
        <p:nvSpPr>
          <p:cNvPr id="3" name="Content Placeholder 2"/>
          <p:cNvSpPr>
            <a:spLocks noGrp="1"/>
          </p:cNvSpPr>
          <p:nvPr>
            <p:ph idx="1"/>
          </p:nvPr>
        </p:nvSpPr>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For the seriously interested, you should read through the resources mentioned in the previous slide.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It is recommended to play with a separate project while you experiment with authentication. After you understand the basic structure, you can start to integrate it into your project.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1150744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 Authentication in Grails</a:t>
            </a:r>
          </a:p>
        </p:txBody>
      </p:sp>
      <p:sp>
        <p:nvSpPr>
          <p:cNvPr id="3" name="Content Placeholder 2"/>
          <p:cNvSpPr>
            <a:spLocks noGrp="1"/>
          </p:cNvSpPr>
          <p:nvPr>
            <p:ph idx="1"/>
          </p:nvPr>
        </p:nvSpPr>
        <p:spPr/>
        <p:txBody>
          <a:bodyPr>
            <a:normAutofit/>
          </a:bodyPr>
          <a:lstStyle/>
          <a:p>
            <a:pPr marL="0" lvl="0" indent="0">
              <a:lnSpc>
                <a:spcPct val="100000"/>
              </a:lnSpc>
              <a:spcBef>
                <a:spcPts val="0"/>
              </a:spcBef>
              <a:buNone/>
              <a:defRPr/>
            </a:pPr>
            <a:r>
              <a:rPr lang="en-US" dirty="0" smtClean="0"/>
              <a:t>The </a:t>
            </a:r>
            <a:r>
              <a:rPr lang="en-US" dirty="0"/>
              <a:t>spring-security-rest plugin will create three domain classes by default: </a:t>
            </a:r>
            <a:r>
              <a:rPr lang="en-US" b="1" dirty="0" smtClean="0"/>
              <a:t>User</a:t>
            </a:r>
            <a:r>
              <a:rPr lang="en-US" dirty="0"/>
              <a:t>, </a:t>
            </a:r>
            <a:r>
              <a:rPr lang="en-US" b="1" dirty="0"/>
              <a:t>Role</a:t>
            </a:r>
            <a:r>
              <a:rPr lang="en-US" dirty="0"/>
              <a:t>, and </a:t>
            </a:r>
            <a:r>
              <a:rPr lang="en-US" b="1" dirty="0" err="1" smtClean="0"/>
              <a:t>UserRole</a:t>
            </a:r>
            <a:r>
              <a:rPr lang="en-US" dirty="0" smtClean="0"/>
              <a:t>.</a:t>
            </a:r>
          </a:p>
          <a:p>
            <a:pPr marL="0" lvl="0" indent="0">
              <a:lnSpc>
                <a:spcPct val="100000"/>
              </a:lnSpc>
              <a:spcBef>
                <a:spcPts val="0"/>
              </a:spcBef>
              <a:buNone/>
              <a:defRPr/>
            </a:pPr>
            <a:endParaRPr lang="en-US" b="1" dirty="0"/>
          </a:p>
          <a:p>
            <a:pPr marL="0" lvl="0" indent="0">
              <a:lnSpc>
                <a:spcPct val="100000"/>
              </a:lnSpc>
              <a:spcBef>
                <a:spcPts val="0"/>
              </a:spcBef>
              <a:buNone/>
              <a:defRPr/>
            </a:pPr>
            <a:r>
              <a:rPr lang="en-US" b="1" dirty="0" smtClean="0"/>
              <a:t>User</a:t>
            </a:r>
            <a:r>
              <a:rPr lang="en-US" dirty="0" smtClean="0"/>
              <a:t> will probably replace an existing class you had in mind for your project. Don’t worry, you are free to modify this generated </a:t>
            </a:r>
            <a:r>
              <a:rPr lang="en-US" b="1" dirty="0" smtClean="0"/>
              <a:t>User</a:t>
            </a:r>
            <a:r>
              <a:rPr lang="en-US" dirty="0" smtClean="0"/>
              <a:t> class with your own features.</a:t>
            </a:r>
          </a:p>
          <a:p>
            <a:pPr marL="0" lvl="0" indent="0">
              <a:lnSpc>
                <a:spcPct val="100000"/>
              </a:lnSpc>
              <a:spcBef>
                <a:spcPts val="0"/>
              </a:spcBef>
              <a:buNone/>
              <a:defRPr/>
            </a:pPr>
            <a:endParaRPr lang="en-US" b="1" dirty="0"/>
          </a:p>
          <a:p>
            <a:pPr marL="0" lvl="0" indent="0">
              <a:lnSpc>
                <a:spcPct val="100000"/>
              </a:lnSpc>
              <a:spcBef>
                <a:spcPts val="0"/>
              </a:spcBef>
              <a:buNone/>
              <a:defRPr/>
            </a:pPr>
            <a:r>
              <a:rPr lang="en-US" dirty="0" smtClean="0"/>
              <a:t>The remainder of this tutorial will focus on the example project.</a:t>
            </a: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9058294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Grails / REST / React Example Project</a:t>
            </a:r>
            <a:endParaRPr lang="en-US" dirty="0"/>
          </a:p>
        </p:txBody>
      </p:sp>
      <p:sp>
        <p:nvSpPr>
          <p:cNvPr id="3" name="Content Placeholder 2"/>
          <p:cNvSpPr>
            <a:spLocks noGrp="1"/>
          </p:cNvSpPr>
          <p:nvPr>
            <p:ph idx="1"/>
          </p:nvPr>
        </p:nvSpPr>
        <p:spPr/>
        <p:txBody>
          <a:bodyPr/>
          <a:lstStyle/>
          <a:p>
            <a:pPr marL="0" lvl="0" indent="0">
              <a:lnSpc>
                <a:spcPct val="100000"/>
              </a:lnSpc>
              <a:spcBef>
                <a:spcPts val="0"/>
              </a:spcBef>
              <a:buNone/>
            </a:pPr>
            <a:r>
              <a:rPr lang="en-US" dirty="0"/>
              <a:t>The example project was forked from </a:t>
            </a:r>
            <a:r>
              <a:rPr lang="en-US" dirty="0">
                <a:hlinkClick r:id="rId2"/>
              </a:rPr>
              <a:t>https://</a:t>
            </a:r>
            <a:r>
              <a:rPr lang="en-US" dirty="0" smtClean="0">
                <a:hlinkClick r:id="rId2"/>
              </a:rPr>
              <a:t>github.com/atapin/grails3-example</a:t>
            </a:r>
            <a:endParaRPr lang="en-US" dirty="0" smtClean="0"/>
          </a:p>
          <a:p>
            <a:pPr marL="0" lvl="0" indent="0">
              <a:lnSpc>
                <a:spcPct val="100000"/>
              </a:lnSpc>
              <a:spcBef>
                <a:spcPts val="0"/>
              </a:spcBef>
              <a:buNone/>
            </a:pPr>
            <a:endParaRPr lang="en-US" dirty="0"/>
          </a:p>
          <a:p>
            <a:pPr marL="0" lvl="0" indent="0">
              <a:lnSpc>
                <a:spcPct val="100000"/>
              </a:lnSpc>
              <a:spcBef>
                <a:spcPts val="0"/>
              </a:spcBef>
              <a:buNone/>
            </a:pPr>
            <a:r>
              <a:rPr lang="en-US" dirty="0" smtClean="0"/>
              <a:t>We will be using this example project for the next tutorial as well. </a:t>
            </a:r>
          </a:p>
          <a:p>
            <a:pPr marL="0" lvl="0" indent="0">
              <a:lnSpc>
                <a:spcPct val="100000"/>
              </a:lnSpc>
              <a:spcBef>
                <a:spcPts val="0"/>
              </a:spcBef>
              <a:buNone/>
            </a:pPr>
            <a:endParaRPr lang="en-US" dirty="0"/>
          </a:p>
          <a:p>
            <a:pPr marL="0" lvl="0" indent="0">
              <a:lnSpc>
                <a:spcPct val="100000"/>
              </a:lnSpc>
              <a:spcBef>
                <a:spcPts val="0"/>
              </a:spcBef>
              <a:buNone/>
            </a:pPr>
            <a:r>
              <a:rPr lang="en-US" dirty="0" smtClean="0"/>
              <a:t>Like our earlier example project, it implements a RESTful web server and a React-based UI. The code is organized almost identically.</a:t>
            </a:r>
            <a:endParaRPr lang="en-US" dirty="0"/>
          </a:p>
        </p:txBody>
      </p:sp>
    </p:spTree>
    <p:extLst>
      <p:ext uri="{BB962C8B-B14F-4D97-AF65-F5344CB8AC3E}">
        <p14:creationId xmlns:p14="http://schemas.microsoft.com/office/powerpoint/2010/main" val="19513489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mr-IN" dirty="0" smtClean="0"/>
              <a:t>–</a:t>
            </a:r>
            <a:r>
              <a:rPr lang="en-US" dirty="0" smtClean="0"/>
              <a:t> Domain Classes</a:t>
            </a:r>
            <a:endParaRPr lang="en-US" dirty="0"/>
          </a:p>
        </p:txBody>
      </p:sp>
      <p:sp>
        <p:nvSpPr>
          <p:cNvPr id="3" name="Content Placeholder 2"/>
          <p:cNvSpPr>
            <a:spLocks noGrp="1"/>
          </p:cNvSpPr>
          <p:nvPr>
            <p:ph idx="1"/>
          </p:nvPr>
        </p:nvSpPr>
        <p:spPr/>
        <p:txBody>
          <a:bodyPr/>
          <a:lstStyle/>
          <a:p>
            <a:pPr marL="0" lvl="0" indent="0">
              <a:lnSpc>
                <a:spcPct val="100000"/>
              </a:lnSpc>
              <a:spcBef>
                <a:spcPts val="0"/>
              </a:spcBef>
              <a:buNone/>
            </a:pPr>
            <a:r>
              <a:rPr lang="en-US" dirty="0" smtClean="0"/>
              <a:t>The domain classes in this example were generated automatically by calling:</a:t>
            </a:r>
          </a:p>
          <a:p>
            <a:pPr marL="0" lvl="0" indent="0">
              <a:lnSpc>
                <a:spcPct val="100000"/>
              </a:lnSpc>
              <a:spcBef>
                <a:spcPts val="0"/>
              </a:spcBef>
              <a:buNone/>
            </a:pPr>
            <a:endParaRPr lang="en-US" dirty="0"/>
          </a:p>
          <a:p>
            <a:pPr marL="0" lvl="0" indent="0">
              <a:lnSpc>
                <a:spcPct val="100000"/>
              </a:lnSpc>
              <a:spcBef>
                <a:spcPts val="0"/>
              </a:spcBef>
              <a:buNone/>
            </a:pPr>
            <a:r>
              <a:rPr lang="en-US" b="1" dirty="0" smtClean="0"/>
              <a:t>grails </a:t>
            </a:r>
            <a:r>
              <a:rPr lang="en-US" b="1" dirty="0"/>
              <a:t>s2-quickstart grails3.exampleUser </a:t>
            </a:r>
            <a:r>
              <a:rPr lang="en-US" b="1" dirty="0" smtClean="0"/>
              <a:t>Role</a:t>
            </a:r>
          </a:p>
          <a:p>
            <a:pPr marL="0" lvl="0" indent="0">
              <a:lnSpc>
                <a:spcPct val="100000"/>
              </a:lnSpc>
              <a:spcBef>
                <a:spcPts val="0"/>
              </a:spcBef>
              <a:buNone/>
            </a:pPr>
            <a:endParaRPr lang="en-US" b="1" dirty="0"/>
          </a:p>
          <a:p>
            <a:pPr marL="0" lvl="0" indent="0">
              <a:lnSpc>
                <a:spcPct val="100000"/>
              </a:lnSpc>
              <a:spcBef>
                <a:spcPts val="0"/>
              </a:spcBef>
              <a:buNone/>
            </a:pPr>
            <a:r>
              <a:rPr lang="en-US" dirty="0" smtClean="0"/>
              <a:t>Important Features:</a:t>
            </a:r>
          </a:p>
          <a:p>
            <a:pPr>
              <a:lnSpc>
                <a:spcPct val="100000"/>
              </a:lnSpc>
              <a:spcBef>
                <a:spcPts val="0"/>
              </a:spcBef>
            </a:pPr>
            <a:r>
              <a:rPr lang="en-US" dirty="0" smtClean="0"/>
              <a:t>Users have a </a:t>
            </a:r>
            <a:r>
              <a:rPr lang="en-US" b="1" dirty="0" smtClean="0"/>
              <a:t>username</a:t>
            </a:r>
            <a:r>
              <a:rPr lang="en-US" dirty="0" smtClean="0"/>
              <a:t> and </a:t>
            </a:r>
            <a:r>
              <a:rPr lang="en-US" b="1" dirty="0" smtClean="0"/>
              <a:t>password</a:t>
            </a:r>
          </a:p>
          <a:p>
            <a:pPr>
              <a:lnSpc>
                <a:spcPct val="100000"/>
              </a:lnSpc>
              <a:spcBef>
                <a:spcPts val="0"/>
              </a:spcBef>
            </a:pPr>
            <a:r>
              <a:rPr lang="en-US" dirty="0" smtClean="0"/>
              <a:t>Roles have an </a:t>
            </a:r>
            <a:r>
              <a:rPr lang="en-US" b="1" dirty="0" smtClean="0"/>
              <a:t>authority</a:t>
            </a:r>
          </a:p>
          <a:p>
            <a:pPr>
              <a:lnSpc>
                <a:spcPct val="100000"/>
              </a:lnSpc>
              <a:spcBef>
                <a:spcPts val="0"/>
              </a:spcBef>
            </a:pPr>
            <a:r>
              <a:rPr lang="en-US" dirty="0" err="1" smtClean="0"/>
              <a:t>UserRoles</a:t>
            </a:r>
            <a:r>
              <a:rPr lang="en-US" dirty="0" smtClean="0"/>
              <a:t> are used to assign a Role to a User</a:t>
            </a:r>
            <a:endParaRPr lang="en-US" dirty="0"/>
          </a:p>
        </p:txBody>
      </p:sp>
    </p:spTree>
    <p:extLst>
      <p:ext uri="{BB962C8B-B14F-4D97-AF65-F5344CB8AC3E}">
        <p14:creationId xmlns:p14="http://schemas.microsoft.com/office/powerpoint/2010/main" val="6595649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3003</TotalTime>
  <Words>1525</Words>
  <Application>Microsoft Macintosh PowerPoint</Application>
  <PresentationFormat>Widescreen</PresentationFormat>
  <Paragraphs>206</Paragraphs>
  <Slides>29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Mangal</vt:lpstr>
      <vt:lpstr>Menlo</vt:lpstr>
      <vt:lpstr>Office Theme</vt:lpstr>
      <vt:lpstr>Authentication Tutorial</vt:lpstr>
      <vt:lpstr>Authentication over REST</vt:lpstr>
      <vt:lpstr>PowerPoint Presentation</vt:lpstr>
      <vt:lpstr>Authentication over REST</vt:lpstr>
      <vt:lpstr>REST Authentication in Grails</vt:lpstr>
      <vt:lpstr>REST Authentication in Grails</vt:lpstr>
      <vt:lpstr>REST Authentication in Grails</vt:lpstr>
      <vt:lpstr>Grails / REST / React Example Project</vt:lpstr>
      <vt:lpstr>Example – Domain Classes</vt:lpstr>
      <vt:lpstr>Example – Domain Classes</vt:lpstr>
      <vt:lpstr>Example – Controller Classes</vt:lpstr>
      <vt:lpstr>Example – Controller Classes</vt:lpstr>
      <vt:lpstr>Example – Controller Classes</vt:lpstr>
      <vt:lpstr>Example – Controller Classes</vt:lpstr>
      <vt:lpstr>Example – Controller Classes</vt:lpstr>
      <vt:lpstr>Testing the login API</vt:lpstr>
      <vt:lpstr>Testing the login API</vt:lpstr>
      <vt:lpstr>Testing the login API</vt:lpstr>
      <vt:lpstr>Testing the login API</vt:lpstr>
      <vt:lpstr>Example – React Views</vt:lpstr>
      <vt:lpstr>Example – React Views</vt:lpstr>
      <vt:lpstr>Example – React Views</vt:lpstr>
      <vt:lpstr>Example – React Views</vt:lpstr>
      <vt:lpstr>Example – React Views</vt:lpstr>
      <vt:lpstr>Example – Information from Tokens</vt:lpstr>
      <vt:lpstr>Example – Information from Tokens</vt:lpstr>
      <vt:lpstr>Notes on Security</vt:lpstr>
      <vt:lpstr>Notes on Security</vt:lpstr>
      <vt:lpstr>Your Tutorial Task</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and GitHub</dc:title>
  <dc:creator>Ethan Jackson</dc:creator>
  <cp:lastModifiedBy>Ethan Jackson</cp:lastModifiedBy>
  <cp:revision>106</cp:revision>
  <cp:lastPrinted>2017-02-15T13:52:20Z</cp:lastPrinted>
  <dcterms:created xsi:type="dcterms:W3CDTF">2017-02-07T14:25:54Z</dcterms:created>
  <dcterms:modified xsi:type="dcterms:W3CDTF">2017-02-17T15:11:32Z</dcterms:modified>
</cp:coreProperties>
</file>