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8"/>
    <p:restoredTop sz="94714"/>
  </p:normalViewPr>
  <p:slideViewPr>
    <p:cSldViewPr>
      <p:cViewPr varScale="1">
        <p:scale>
          <a:sx n="126" d="100"/>
          <a:sy n="126" d="100"/>
        </p:scale>
        <p:origin x="216" y="2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Geneva"/>
                <a:cs typeface="Genev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Geneva"/>
                <a:cs typeface="Genev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Geneva"/>
                <a:cs typeface="Genev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Geneva"/>
                <a:cs typeface="Genev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41338"/>
            <a:ext cx="8229599" cy="60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Geneva"/>
                <a:cs typeface="Genev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5300" y="1615439"/>
            <a:ext cx="8153399" cy="4212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Geneva"/>
                <a:cs typeface="Genev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27016" y="1925669"/>
            <a:ext cx="4396740" cy="1801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386965" algn="l"/>
              </a:tabLst>
            </a:pPr>
            <a:r>
              <a:rPr sz="4000" spc="-5" dirty="0">
                <a:latin typeface="Geneva"/>
                <a:cs typeface="Geneva"/>
              </a:rPr>
              <a:t>Software	</a:t>
            </a:r>
            <a:r>
              <a:rPr sz="4000" spc="10" dirty="0" smtClean="0">
                <a:latin typeface="Geneva"/>
                <a:cs typeface="Geneva"/>
              </a:rPr>
              <a:t>Testing</a:t>
            </a:r>
            <a:endParaRPr sz="4000" dirty="0">
              <a:latin typeface="Geneva"/>
              <a:cs typeface="Genev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898989"/>
                </a:solidFill>
                <a:latin typeface="Geneva"/>
                <a:cs typeface="Geneva"/>
              </a:rPr>
              <a:t>Part</a:t>
            </a:r>
            <a:r>
              <a:rPr sz="2800" spc="-90" dirty="0">
                <a:solidFill>
                  <a:srgbClr val="898989"/>
                </a:solidFill>
                <a:latin typeface="Geneva"/>
                <a:cs typeface="Geneva"/>
              </a:rPr>
              <a:t> </a:t>
            </a:r>
            <a:r>
              <a:rPr sz="2800" spc="40" dirty="0" smtClean="0">
                <a:solidFill>
                  <a:srgbClr val="898989"/>
                </a:solidFill>
                <a:latin typeface="Geneva"/>
                <a:cs typeface="Geneva"/>
              </a:rPr>
              <a:t>3</a:t>
            </a:r>
            <a:endParaRPr sz="2800" dirty="0">
              <a:latin typeface="Geneva"/>
              <a:cs typeface="Genev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6439" y="821373"/>
            <a:ext cx="143446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/>
              <a:t>Topic</a:t>
            </a:r>
            <a:r>
              <a:rPr sz="2800" spc="-80" dirty="0"/>
              <a:t> </a:t>
            </a:r>
            <a:r>
              <a:rPr lang="en-US" sz="2800" spc="40" dirty="0"/>
              <a:t>8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621284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114165" algn="l"/>
              </a:tabLst>
            </a:pPr>
            <a:r>
              <a:rPr spc="-5" dirty="0"/>
              <a:t>T</a:t>
            </a:r>
            <a:r>
              <a:rPr dirty="0"/>
              <a:t>est all possible	</a:t>
            </a:r>
            <a:r>
              <a:rPr dirty="0" smtClean="0"/>
              <a:t>outputs</a:t>
            </a:r>
            <a:endParaRPr spc="120" dirty="0"/>
          </a:p>
        </p:txBody>
      </p:sp>
      <p:sp>
        <p:nvSpPr>
          <p:cNvPr id="3" name="object 3"/>
          <p:cNvSpPr txBox="1"/>
          <p:nvPr/>
        </p:nvSpPr>
        <p:spPr>
          <a:xfrm>
            <a:off x="535939" y="1584959"/>
            <a:ext cx="7613015" cy="7797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dirty="0">
                <a:latin typeface="Helvetica"/>
                <a:cs typeface="Helvetica"/>
              </a:rPr>
              <a:t> 	</a:t>
            </a:r>
            <a:r>
              <a:rPr sz="2400" dirty="0">
                <a:latin typeface="Geneva"/>
                <a:cs typeface="Geneva"/>
              </a:rPr>
              <a:t>For each possible output</a:t>
            </a:r>
            <a:r>
              <a:rPr sz="2400" spc="-95" dirty="0">
                <a:latin typeface="Geneva"/>
                <a:cs typeface="Geneva"/>
              </a:rPr>
              <a:t> </a:t>
            </a:r>
            <a:r>
              <a:rPr sz="2400" dirty="0" smtClean="0">
                <a:latin typeface="Geneva"/>
                <a:cs typeface="Geneva"/>
              </a:rPr>
              <a:t>specified</a:t>
            </a:r>
            <a:endParaRPr sz="240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750"/>
              </a:spcBef>
            </a:pPr>
            <a:r>
              <a:rPr sz="2000" dirty="0">
                <a:latin typeface="Arial"/>
                <a:cs typeface="Arial"/>
              </a:rPr>
              <a:t>–</a:t>
            </a:r>
            <a:r>
              <a:rPr sz="2000" dirty="0">
                <a:latin typeface="Helvetica"/>
                <a:cs typeface="Helvetica"/>
              </a:rPr>
              <a:t>   </a:t>
            </a:r>
            <a:r>
              <a:rPr sz="2000" dirty="0">
                <a:latin typeface="Geneva"/>
                <a:cs typeface="Geneva"/>
              </a:rPr>
              <a:t>Write a test case that will produce that kind of output</a:t>
            </a:r>
            <a:r>
              <a:rPr sz="2000" spc="-355" dirty="0">
                <a:latin typeface="Geneva"/>
                <a:cs typeface="Geneva"/>
              </a:rPr>
              <a:t> </a:t>
            </a:r>
            <a:endParaRPr sz="2000" dirty="0">
              <a:latin typeface="Geneva"/>
              <a:cs typeface="Genev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39" y="3172459"/>
            <a:ext cx="8024495" cy="264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dirty="0">
                <a:latin typeface="Helvetica"/>
                <a:cs typeface="Helvetica"/>
              </a:rPr>
              <a:t> 	</a:t>
            </a:r>
            <a:r>
              <a:rPr sz="2400" spc="-5" dirty="0">
                <a:latin typeface="Geneva"/>
                <a:cs typeface="Geneva"/>
              </a:rPr>
              <a:t>Examples:</a:t>
            </a:r>
            <a:r>
              <a:rPr sz="2400" spc="-65" dirty="0">
                <a:latin typeface="Geneva"/>
                <a:cs typeface="Geneva"/>
              </a:rPr>
              <a:t> </a:t>
            </a:r>
            <a:endParaRPr sz="240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750"/>
              </a:spcBef>
            </a:pPr>
            <a:r>
              <a:rPr sz="2000" dirty="0">
                <a:latin typeface="Arial"/>
                <a:cs typeface="Arial"/>
              </a:rPr>
              <a:t>–</a:t>
            </a:r>
            <a:r>
              <a:rPr sz="2000" dirty="0">
                <a:latin typeface="Helvetica"/>
                <a:cs typeface="Helvetica"/>
              </a:rPr>
              <a:t>  </a:t>
            </a:r>
            <a:r>
              <a:rPr sz="2000" spc="-5" dirty="0">
                <a:latin typeface="Geneva"/>
                <a:cs typeface="Geneva"/>
              </a:rPr>
              <a:t>Triangle analyzer</a:t>
            </a:r>
            <a:r>
              <a:rPr sz="2000" spc="215" dirty="0">
                <a:latin typeface="Geneva"/>
                <a:cs typeface="Geneva"/>
              </a:rPr>
              <a:t> </a:t>
            </a:r>
            <a:endParaRPr sz="2000" dirty="0">
              <a:latin typeface="Geneva"/>
              <a:cs typeface="Geneva"/>
            </a:endParaRPr>
          </a:p>
          <a:p>
            <a:pPr marL="1155700" marR="5080" indent="-228600">
              <a:lnSpc>
                <a:spcPts val="1950"/>
              </a:lnSpc>
              <a:spcBef>
                <a:spcPts val="1240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r>
              <a:rPr sz="2000" dirty="0">
                <a:latin typeface="Helvetica"/>
                <a:cs typeface="Helvetica"/>
              </a:rPr>
              <a:t>  </a:t>
            </a:r>
            <a:r>
              <a:rPr sz="2000" dirty="0">
                <a:latin typeface="Geneva"/>
                <a:cs typeface="Geneva"/>
              </a:rPr>
              <a:t>One case for each of Equilateral, Isosceles, Scalene, and  Not a Triangle</a:t>
            </a:r>
            <a:r>
              <a:rPr sz="2000" spc="-100" dirty="0">
                <a:latin typeface="Geneva"/>
                <a:cs typeface="Geneva"/>
              </a:rPr>
              <a:t> </a:t>
            </a:r>
            <a:endParaRPr sz="200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760"/>
              </a:spcBef>
            </a:pPr>
            <a:r>
              <a:rPr sz="2000" dirty="0">
                <a:latin typeface="Arial"/>
                <a:cs typeface="Arial"/>
              </a:rPr>
              <a:t>–</a:t>
            </a:r>
            <a:r>
              <a:rPr sz="2000" dirty="0">
                <a:latin typeface="Helvetica"/>
                <a:cs typeface="Helvetica"/>
              </a:rPr>
              <a:t>  </a:t>
            </a:r>
            <a:r>
              <a:rPr sz="2000" dirty="0">
                <a:latin typeface="Geneva"/>
                <a:cs typeface="Geneva"/>
              </a:rPr>
              <a:t>Parking garage simulator</a:t>
            </a:r>
            <a:r>
              <a:rPr sz="2000" spc="200" dirty="0">
                <a:latin typeface="Geneva"/>
                <a:cs typeface="Geneva"/>
              </a:rPr>
              <a:t> </a:t>
            </a:r>
            <a:endParaRPr sz="2000" dirty="0">
              <a:latin typeface="Geneva"/>
              <a:cs typeface="Geneva"/>
            </a:endParaRPr>
          </a:p>
          <a:p>
            <a:pPr marL="927100">
              <a:lnSpc>
                <a:spcPct val="100000"/>
              </a:lnSpc>
              <a:spcBef>
                <a:spcPts val="800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r>
              <a:rPr sz="2000" dirty="0">
                <a:latin typeface="Helvetica"/>
                <a:cs typeface="Helvetica"/>
              </a:rPr>
              <a:t>  </a:t>
            </a:r>
            <a:r>
              <a:rPr sz="2000" dirty="0">
                <a:latin typeface="Geneva"/>
                <a:cs typeface="Geneva"/>
              </a:rPr>
              <a:t>A case for parking a car; one for retrieving a car</a:t>
            </a:r>
            <a:r>
              <a:rPr sz="2000" spc="165" dirty="0">
                <a:latin typeface="Geneva"/>
                <a:cs typeface="Geneva"/>
              </a:rPr>
              <a:t> </a:t>
            </a:r>
            <a:endParaRPr sz="2000" dirty="0">
              <a:latin typeface="Geneva"/>
              <a:cs typeface="Geneva"/>
            </a:endParaRPr>
          </a:p>
          <a:p>
            <a:pPr marL="927100">
              <a:lnSpc>
                <a:spcPct val="100000"/>
              </a:lnSpc>
              <a:spcBef>
                <a:spcPts val="650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r>
              <a:rPr sz="2000" dirty="0">
                <a:latin typeface="Helvetica"/>
                <a:cs typeface="Helvetica"/>
              </a:rPr>
              <a:t>  </a:t>
            </a:r>
            <a:r>
              <a:rPr sz="2000" dirty="0">
                <a:latin typeface="Geneva"/>
                <a:cs typeface="Geneva"/>
              </a:rPr>
              <a:t>Should also have cases for </a:t>
            </a:r>
            <a:r>
              <a:rPr sz="2050" spc="-30" dirty="0">
                <a:latin typeface="Geneva"/>
                <a:cs typeface="Geneva"/>
              </a:rPr>
              <a:t>garage </a:t>
            </a:r>
            <a:r>
              <a:rPr sz="2050" spc="-20" dirty="0">
                <a:latin typeface="Geneva"/>
                <a:cs typeface="Geneva"/>
              </a:rPr>
              <a:t>full </a:t>
            </a:r>
            <a:r>
              <a:rPr sz="2000" spc="-5" dirty="0">
                <a:latin typeface="Geneva"/>
                <a:cs typeface="Geneva"/>
              </a:rPr>
              <a:t>and </a:t>
            </a:r>
            <a:r>
              <a:rPr sz="2050" spc="-30" dirty="0">
                <a:latin typeface="Geneva"/>
                <a:cs typeface="Geneva"/>
              </a:rPr>
              <a:t>no such </a:t>
            </a:r>
            <a:r>
              <a:rPr sz="2050" spc="-25" dirty="0">
                <a:latin typeface="Geneva"/>
                <a:cs typeface="Geneva"/>
              </a:rPr>
              <a:t>car</a:t>
            </a:r>
            <a:r>
              <a:rPr sz="2050" spc="204" dirty="0">
                <a:latin typeface="Geneva"/>
                <a:cs typeface="Geneva"/>
              </a:rPr>
              <a:t> </a:t>
            </a:r>
            <a:endParaRPr sz="2000" dirty="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6998334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Test valid and </a:t>
            </a:r>
            <a:r>
              <a:rPr dirty="0"/>
              <a:t>invalid</a:t>
            </a:r>
            <a:r>
              <a:rPr spc="-75" dirty="0"/>
              <a:t> </a:t>
            </a:r>
            <a:r>
              <a:rPr spc="15" dirty="0" smtClean="0"/>
              <a:t>inputs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535939" y="1595120"/>
            <a:ext cx="6797675" cy="42293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000" dirty="0">
                <a:latin typeface="Arial"/>
                <a:cs typeface="Arial"/>
              </a:rPr>
              <a:t>•</a:t>
            </a:r>
            <a:r>
              <a:rPr sz="2000" dirty="0">
                <a:latin typeface="Helvetica"/>
                <a:cs typeface="Helvetica"/>
              </a:rPr>
              <a:t> 	</a:t>
            </a:r>
            <a:r>
              <a:rPr sz="2000" dirty="0">
                <a:latin typeface="Geneva"/>
                <a:cs typeface="Geneva"/>
              </a:rPr>
              <a:t>Often, an individual </a:t>
            </a:r>
            <a:r>
              <a:rPr sz="2000" spc="-5" dirty="0">
                <a:latin typeface="Geneva"/>
                <a:cs typeface="Geneva"/>
              </a:rPr>
              <a:t>input </a:t>
            </a:r>
            <a:r>
              <a:rPr sz="2000" dirty="0">
                <a:latin typeface="Geneva"/>
                <a:cs typeface="Geneva"/>
              </a:rPr>
              <a:t>x to a program</a:t>
            </a:r>
            <a:r>
              <a:rPr sz="2000" spc="-65" dirty="0">
                <a:latin typeface="Geneva"/>
                <a:cs typeface="Geneva"/>
              </a:rPr>
              <a:t> </a:t>
            </a:r>
            <a:r>
              <a:rPr sz="2000" spc="10" dirty="0">
                <a:latin typeface="Geneva"/>
                <a:cs typeface="Geneva"/>
              </a:rPr>
              <a:t>has</a:t>
            </a:r>
            <a:r>
              <a:rPr sz="2000" spc="10" dirty="0" smtClean="0">
                <a:latin typeface="Geneva"/>
                <a:cs typeface="Geneva"/>
              </a:rPr>
              <a:t>:</a:t>
            </a:r>
            <a:endParaRPr sz="200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810"/>
              </a:spcBef>
              <a:tabLst>
                <a:tab pos="755015" algn="l"/>
              </a:tabLst>
            </a:pPr>
            <a:r>
              <a:rPr sz="1700" dirty="0">
                <a:latin typeface="Arial"/>
                <a:cs typeface="Arial"/>
              </a:rPr>
              <a:t>–</a:t>
            </a:r>
            <a:r>
              <a:rPr sz="1700" dirty="0">
                <a:latin typeface="Helvetica"/>
                <a:cs typeface="Helvetica"/>
              </a:rPr>
              <a:t> 	</a:t>
            </a:r>
            <a:r>
              <a:rPr sz="1700" dirty="0">
                <a:latin typeface="Geneva"/>
                <a:cs typeface="Geneva"/>
              </a:rPr>
              <a:t>A valid range like x&gt;=0, or 1&lt;=x&lt;=12</a:t>
            </a:r>
            <a:r>
              <a:rPr sz="1700" spc="-100" dirty="0">
                <a:latin typeface="Geneva"/>
                <a:cs typeface="Geneva"/>
              </a:rPr>
              <a:t> </a:t>
            </a:r>
            <a:endParaRPr sz="170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860"/>
              </a:spcBef>
              <a:tabLst>
                <a:tab pos="755015" algn="l"/>
              </a:tabLst>
            </a:pPr>
            <a:r>
              <a:rPr sz="1700" dirty="0">
                <a:latin typeface="Arial"/>
                <a:cs typeface="Arial"/>
              </a:rPr>
              <a:t>–</a:t>
            </a:r>
            <a:r>
              <a:rPr sz="1700" dirty="0">
                <a:latin typeface="Helvetica"/>
                <a:cs typeface="Helvetica"/>
              </a:rPr>
              <a:t> 	</a:t>
            </a:r>
            <a:r>
              <a:rPr sz="1700" dirty="0">
                <a:latin typeface="Geneva"/>
                <a:cs typeface="Geneva"/>
              </a:rPr>
              <a:t>valid set of values</a:t>
            </a:r>
            <a:r>
              <a:rPr sz="1700" spc="-100" dirty="0">
                <a:latin typeface="Geneva"/>
                <a:cs typeface="Geneva"/>
              </a:rPr>
              <a:t> </a:t>
            </a:r>
            <a:endParaRPr sz="1700" dirty="0">
              <a:latin typeface="Geneva"/>
              <a:cs typeface="Geneva"/>
            </a:endParaRPr>
          </a:p>
          <a:p>
            <a:pPr marL="927100">
              <a:lnSpc>
                <a:spcPct val="100000"/>
              </a:lnSpc>
              <a:spcBef>
                <a:spcPts val="760"/>
              </a:spcBef>
            </a:pPr>
            <a:r>
              <a:rPr sz="1700" dirty="0">
                <a:latin typeface="Arial"/>
                <a:cs typeface="Arial"/>
              </a:rPr>
              <a:t>•</a:t>
            </a:r>
            <a:r>
              <a:rPr sz="1700" dirty="0">
                <a:latin typeface="Helvetica"/>
                <a:cs typeface="Helvetica"/>
              </a:rPr>
              <a:t>   </a:t>
            </a:r>
            <a:r>
              <a:rPr sz="1700" dirty="0">
                <a:latin typeface="Geneva"/>
                <a:cs typeface="Geneva"/>
              </a:rPr>
              <a:t>x is a string of alphanumeric characters</a:t>
            </a:r>
            <a:r>
              <a:rPr sz="1700" spc="-80" dirty="0">
                <a:latin typeface="Geneva"/>
                <a:cs typeface="Geneva"/>
              </a:rPr>
              <a:t> </a:t>
            </a:r>
            <a:endParaRPr sz="1700" dirty="0">
              <a:latin typeface="Geneva"/>
              <a:cs typeface="Geneva"/>
            </a:endParaRPr>
          </a:p>
          <a:p>
            <a:pPr marL="927100">
              <a:lnSpc>
                <a:spcPct val="100000"/>
              </a:lnSpc>
              <a:spcBef>
                <a:spcPts val="860"/>
              </a:spcBef>
            </a:pPr>
            <a:r>
              <a:rPr sz="1700" dirty="0">
                <a:latin typeface="Arial"/>
                <a:cs typeface="Arial"/>
              </a:rPr>
              <a:t>•</a:t>
            </a:r>
            <a:r>
              <a:rPr sz="1700" dirty="0">
                <a:latin typeface="Helvetica"/>
                <a:cs typeface="Helvetica"/>
              </a:rPr>
              <a:t>  </a:t>
            </a:r>
            <a:r>
              <a:rPr sz="1700" dirty="0">
                <a:latin typeface="Geneva"/>
                <a:cs typeface="Geneva"/>
              </a:rPr>
              <a:t>x </a:t>
            </a:r>
            <a:r>
              <a:rPr sz="1700" spc="765" dirty="0">
                <a:latin typeface="Arial Unicode MS"/>
                <a:cs typeface="Arial Unicode MS"/>
              </a:rPr>
              <a:t>∈ </a:t>
            </a:r>
            <a:r>
              <a:rPr sz="1700" spc="-5" dirty="0">
                <a:latin typeface="Geneva"/>
                <a:cs typeface="Geneva"/>
              </a:rPr>
              <a:t>{red, green,</a:t>
            </a:r>
            <a:r>
              <a:rPr sz="1700" spc="-250" dirty="0">
                <a:latin typeface="Geneva"/>
                <a:cs typeface="Geneva"/>
              </a:rPr>
              <a:t> </a:t>
            </a:r>
            <a:r>
              <a:rPr sz="1700" spc="5" dirty="0">
                <a:latin typeface="Geneva"/>
                <a:cs typeface="Geneva"/>
              </a:rPr>
              <a:t>blue</a:t>
            </a:r>
            <a:r>
              <a:rPr sz="1700" spc="5" dirty="0" smtClean="0">
                <a:latin typeface="Geneva"/>
                <a:cs typeface="Geneva"/>
              </a:rPr>
              <a:t>}</a:t>
            </a:r>
            <a:endParaRPr sz="1700" dirty="0">
              <a:latin typeface="Geneva"/>
              <a:cs typeface="Geneva"/>
            </a:endParaRPr>
          </a:p>
          <a:p>
            <a:pPr marL="927100">
              <a:lnSpc>
                <a:spcPct val="100000"/>
              </a:lnSpc>
              <a:spcBef>
                <a:spcPts val="860"/>
              </a:spcBef>
            </a:pPr>
            <a:r>
              <a:rPr sz="1700" dirty="0">
                <a:latin typeface="Arial"/>
                <a:cs typeface="Arial"/>
              </a:rPr>
              <a:t>•</a:t>
            </a:r>
            <a:r>
              <a:rPr sz="1700" dirty="0">
                <a:latin typeface="Helvetica"/>
                <a:cs typeface="Helvetica"/>
              </a:rPr>
              <a:t>   </a:t>
            </a:r>
            <a:r>
              <a:rPr sz="1700" dirty="0">
                <a:latin typeface="Geneva"/>
                <a:cs typeface="Geneva"/>
              </a:rPr>
              <a:t>Inputs outside these ranges/sets are invalid.</a:t>
            </a:r>
            <a:r>
              <a:rPr sz="1700" spc="-80" dirty="0">
                <a:latin typeface="Geneva"/>
                <a:cs typeface="Geneva"/>
              </a:rPr>
              <a:t> </a:t>
            </a:r>
            <a:endParaRPr sz="1700" dirty="0">
              <a:latin typeface="Geneva"/>
              <a:cs typeface="Geneva"/>
            </a:endParaRPr>
          </a:p>
          <a:p>
            <a:pPr>
              <a:lnSpc>
                <a:spcPct val="100000"/>
              </a:lnSpc>
            </a:pPr>
            <a:endParaRPr sz="2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R="2350135" algn="ctr">
              <a:lnSpc>
                <a:spcPct val="100000"/>
              </a:lnSpc>
              <a:tabLst>
                <a:tab pos="456565" algn="l"/>
              </a:tabLst>
            </a:pPr>
            <a:r>
              <a:rPr sz="2000" dirty="0">
                <a:latin typeface="Arial"/>
                <a:cs typeface="Arial"/>
              </a:rPr>
              <a:t>•</a:t>
            </a:r>
            <a:r>
              <a:rPr sz="2000" dirty="0">
                <a:latin typeface="Helvetica"/>
                <a:cs typeface="Helvetica"/>
              </a:rPr>
              <a:t> 	</a:t>
            </a:r>
            <a:r>
              <a:rPr sz="2000" dirty="0">
                <a:latin typeface="Geneva"/>
                <a:cs typeface="Geneva"/>
              </a:rPr>
              <a:t>For each input to the </a:t>
            </a:r>
            <a:r>
              <a:rPr sz="2000" spc="-5" dirty="0">
                <a:latin typeface="Geneva"/>
                <a:cs typeface="Geneva"/>
              </a:rPr>
              <a:t>program:</a:t>
            </a:r>
            <a:r>
              <a:rPr sz="2000" spc="-70" dirty="0">
                <a:latin typeface="Geneva"/>
                <a:cs typeface="Geneva"/>
              </a:rPr>
              <a:t> </a:t>
            </a:r>
            <a:endParaRPr sz="200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760"/>
              </a:spcBef>
              <a:tabLst>
                <a:tab pos="755015" algn="l"/>
              </a:tabLst>
            </a:pPr>
            <a:r>
              <a:rPr sz="1700" dirty="0">
                <a:latin typeface="Arial"/>
                <a:cs typeface="Arial"/>
              </a:rPr>
              <a:t>–</a:t>
            </a:r>
            <a:r>
              <a:rPr sz="1700" dirty="0">
                <a:latin typeface="Helvetica"/>
                <a:cs typeface="Helvetica"/>
              </a:rPr>
              <a:t> 	</a:t>
            </a:r>
            <a:r>
              <a:rPr sz="1700" dirty="0">
                <a:latin typeface="Geneva"/>
                <a:cs typeface="Geneva"/>
              </a:rPr>
              <a:t>Test at least one </a:t>
            </a:r>
            <a:r>
              <a:rPr sz="1750" spc="-25" dirty="0">
                <a:latin typeface="Geneva"/>
                <a:cs typeface="Geneva"/>
              </a:rPr>
              <a:t>valid </a:t>
            </a:r>
            <a:r>
              <a:rPr sz="1700" spc="-5" dirty="0">
                <a:latin typeface="Geneva"/>
                <a:cs typeface="Geneva"/>
              </a:rPr>
              <a:t>value</a:t>
            </a:r>
            <a:r>
              <a:rPr sz="1700" spc="-80" dirty="0">
                <a:latin typeface="Geneva"/>
                <a:cs typeface="Geneva"/>
              </a:rPr>
              <a:t> </a:t>
            </a:r>
            <a:endParaRPr sz="170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800"/>
              </a:spcBef>
              <a:tabLst>
                <a:tab pos="755015" algn="l"/>
              </a:tabLst>
            </a:pPr>
            <a:r>
              <a:rPr sz="1700" dirty="0">
                <a:latin typeface="Arial"/>
                <a:cs typeface="Arial"/>
              </a:rPr>
              <a:t>–</a:t>
            </a:r>
            <a:r>
              <a:rPr sz="1700" dirty="0">
                <a:latin typeface="Helvetica"/>
                <a:cs typeface="Helvetica"/>
              </a:rPr>
              <a:t> 	</a:t>
            </a:r>
            <a:r>
              <a:rPr sz="1700" dirty="0">
                <a:latin typeface="Geneva"/>
                <a:cs typeface="Geneva"/>
              </a:rPr>
              <a:t>Test at least one </a:t>
            </a:r>
            <a:r>
              <a:rPr sz="1750" spc="-25" dirty="0">
                <a:latin typeface="Geneva"/>
                <a:cs typeface="Geneva"/>
              </a:rPr>
              <a:t>invalid </a:t>
            </a:r>
            <a:r>
              <a:rPr sz="1700" spc="-5" dirty="0">
                <a:latin typeface="Geneva"/>
                <a:cs typeface="Geneva"/>
              </a:rPr>
              <a:t>value</a:t>
            </a:r>
            <a:r>
              <a:rPr sz="1700" spc="-75" dirty="0">
                <a:latin typeface="Geneva"/>
                <a:cs typeface="Geneva"/>
              </a:rPr>
              <a:t> </a:t>
            </a:r>
            <a:endParaRPr sz="170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750"/>
              </a:spcBef>
              <a:tabLst>
                <a:tab pos="755015" algn="l"/>
              </a:tabLst>
            </a:pPr>
            <a:r>
              <a:rPr sz="1700" dirty="0">
                <a:latin typeface="Arial"/>
                <a:cs typeface="Arial"/>
              </a:rPr>
              <a:t>–</a:t>
            </a:r>
            <a:r>
              <a:rPr sz="1700" dirty="0">
                <a:latin typeface="Helvetica"/>
                <a:cs typeface="Helvetica"/>
              </a:rPr>
              <a:t> 	</a:t>
            </a:r>
            <a:r>
              <a:rPr sz="1700" dirty="0">
                <a:latin typeface="Geneva"/>
                <a:cs typeface="Geneva"/>
              </a:rPr>
              <a:t>Test invalid values near boundaries of range (-1 and 13)</a:t>
            </a:r>
            <a:r>
              <a:rPr sz="1700" spc="-100" dirty="0">
                <a:latin typeface="Geneva"/>
                <a:cs typeface="Geneva"/>
              </a:rPr>
              <a:t> </a:t>
            </a:r>
            <a:endParaRPr sz="1700" dirty="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6998334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Test valid and </a:t>
            </a:r>
            <a:r>
              <a:rPr dirty="0"/>
              <a:t>invalid</a:t>
            </a:r>
            <a:r>
              <a:rPr spc="-75" dirty="0"/>
              <a:t> </a:t>
            </a:r>
            <a:r>
              <a:rPr spc="15" dirty="0" smtClean="0"/>
              <a:t>inputs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535939" y="1612900"/>
            <a:ext cx="8149590" cy="4198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600" dirty="0">
                <a:latin typeface="Arial"/>
                <a:cs typeface="Arial"/>
              </a:rPr>
              <a:t>•</a:t>
            </a:r>
            <a:r>
              <a:rPr sz="2600" dirty="0">
                <a:latin typeface="Helvetica"/>
                <a:cs typeface="Helvetica"/>
              </a:rPr>
              <a:t> 	</a:t>
            </a:r>
            <a:r>
              <a:rPr sz="2600" dirty="0">
                <a:latin typeface="Geneva"/>
                <a:cs typeface="Geneva"/>
              </a:rPr>
              <a:t>Individual inputs to a program can include:</a:t>
            </a:r>
            <a:r>
              <a:rPr sz="2600" spc="-110" dirty="0">
                <a:latin typeface="Geneva"/>
                <a:cs typeface="Geneva"/>
              </a:rPr>
              <a:t> </a:t>
            </a:r>
            <a:endParaRPr sz="260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970"/>
              </a:spcBef>
            </a:pPr>
            <a:r>
              <a:rPr sz="2200" dirty="0">
                <a:latin typeface="Arial"/>
                <a:cs typeface="Arial"/>
              </a:rPr>
              <a:t>–</a:t>
            </a:r>
            <a:r>
              <a:rPr sz="2200" dirty="0">
                <a:latin typeface="Helvetica"/>
                <a:cs typeface="Helvetica"/>
              </a:rPr>
              <a:t>  </a:t>
            </a:r>
            <a:r>
              <a:rPr sz="2200" dirty="0">
                <a:latin typeface="Geneva"/>
                <a:cs typeface="Geneva"/>
              </a:rPr>
              <a:t>Things types in to a console or a GUI control</a:t>
            </a:r>
            <a:r>
              <a:rPr sz="2200" spc="5" dirty="0">
                <a:latin typeface="Geneva"/>
                <a:cs typeface="Geneva"/>
              </a:rPr>
              <a:t> </a:t>
            </a:r>
            <a:endParaRPr sz="220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960"/>
              </a:spcBef>
            </a:pPr>
            <a:r>
              <a:rPr sz="2200" dirty="0">
                <a:latin typeface="Arial"/>
                <a:cs typeface="Arial"/>
              </a:rPr>
              <a:t>–</a:t>
            </a:r>
            <a:r>
              <a:rPr sz="2200" dirty="0">
                <a:latin typeface="Helvetica"/>
                <a:cs typeface="Helvetica"/>
              </a:rPr>
              <a:t>  </a:t>
            </a:r>
            <a:r>
              <a:rPr sz="2200" spc="-5" dirty="0">
                <a:latin typeface="Geneva"/>
                <a:cs typeface="Geneva"/>
              </a:rPr>
              <a:t>Command-line </a:t>
            </a:r>
            <a:r>
              <a:rPr sz="2200" dirty="0">
                <a:latin typeface="Geneva"/>
                <a:cs typeface="Geneva"/>
              </a:rPr>
              <a:t>options</a:t>
            </a:r>
            <a:r>
              <a:rPr sz="2200" spc="65" dirty="0">
                <a:latin typeface="Geneva"/>
                <a:cs typeface="Geneva"/>
              </a:rPr>
              <a:t> </a:t>
            </a:r>
            <a:endParaRPr sz="220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960"/>
              </a:spcBef>
            </a:pPr>
            <a:r>
              <a:rPr sz="2200" dirty="0">
                <a:latin typeface="Arial"/>
                <a:cs typeface="Arial"/>
              </a:rPr>
              <a:t>–</a:t>
            </a:r>
            <a:r>
              <a:rPr sz="2200" dirty="0">
                <a:latin typeface="Helvetica"/>
                <a:cs typeface="Helvetica"/>
              </a:rPr>
              <a:t>  </a:t>
            </a:r>
            <a:r>
              <a:rPr sz="2200" dirty="0">
                <a:latin typeface="Geneva"/>
                <a:cs typeface="Geneva"/>
              </a:rPr>
              <a:t>Values in </a:t>
            </a:r>
            <a:r>
              <a:rPr sz="2200" spc="-5" dirty="0">
                <a:latin typeface="Geneva"/>
                <a:cs typeface="Geneva"/>
              </a:rPr>
              <a:t>configuration </a:t>
            </a:r>
            <a:r>
              <a:rPr sz="2200" spc="-15" dirty="0">
                <a:latin typeface="Geneva"/>
                <a:cs typeface="Geneva"/>
              </a:rPr>
              <a:t>files</a:t>
            </a:r>
            <a:r>
              <a:rPr sz="2200" spc="35" dirty="0">
                <a:latin typeface="Geneva"/>
                <a:cs typeface="Geneva"/>
              </a:rPr>
              <a:t> </a:t>
            </a:r>
            <a:endParaRPr sz="220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960"/>
              </a:spcBef>
            </a:pPr>
            <a:r>
              <a:rPr sz="2200" dirty="0">
                <a:latin typeface="Arial"/>
                <a:cs typeface="Arial"/>
              </a:rPr>
              <a:t>–</a:t>
            </a:r>
            <a:r>
              <a:rPr sz="2200" dirty="0">
                <a:latin typeface="Helvetica"/>
                <a:cs typeface="Helvetica"/>
              </a:rPr>
              <a:t>  </a:t>
            </a:r>
            <a:r>
              <a:rPr sz="2200" dirty="0">
                <a:latin typeface="Geneva"/>
                <a:cs typeface="Geneva"/>
              </a:rPr>
              <a:t>etc.</a:t>
            </a:r>
            <a:r>
              <a:rPr sz="2200" spc="5" dirty="0">
                <a:latin typeface="Geneva"/>
                <a:cs typeface="Geneva"/>
              </a:rPr>
              <a:t> </a:t>
            </a:r>
            <a:endParaRPr sz="2200" dirty="0">
              <a:latin typeface="Geneva"/>
              <a:cs typeface="Geneva"/>
            </a:endParaRPr>
          </a:p>
          <a:p>
            <a:pPr marL="12700">
              <a:lnSpc>
                <a:spcPct val="100000"/>
              </a:lnSpc>
              <a:spcBef>
                <a:spcPts val="2170"/>
              </a:spcBef>
              <a:tabLst>
                <a:tab pos="469265" algn="l"/>
              </a:tabLst>
            </a:pPr>
            <a:r>
              <a:rPr sz="2600" dirty="0">
                <a:latin typeface="Arial"/>
                <a:cs typeface="Arial"/>
              </a:rPr>
              <a:t>•</a:t>
            </a:r>
            <a:r>
              <a:rPr sz="2600" dirty="0">
                <a:latin typeface="Helvetica"/>
                <a:cs typeface="Helvetica"/>
              </a:rPr>
              <a:t> 	</a:t>
            </a:r>
            <a:r>
              <a:rPr sz="2600" spc="-5" dirty="0">
                <a:latin typeface="Geneva"/>
                <a:cs typeface="Geneva"/>
              </a:rPr>
              <a:t>Examples </a:t>
            </a:r>
            <a:r>
              <a:rPr sz="2600" dirty="0">
                <a:latin typeface="Geneva"/>
                <a:cs typeface="Geneva"/>
              </a:rPr>
              <a:t>of invalid</a:t>
            </a:r>
            <a:r>
              <a:rPr sz="2600" spc="-30" dirty="0">
                <a:latin typeface="Geneva"/>
                <a:cs typeface="Geneva"/>
              </a:rPr>
              <a:t> </a:t>
            </a:r>
            <a:r>
              <a:rPr sz="2600" spc="5" dirty="0">
                <a:latin typeface="Geneva"/>
                <a:cs typeface="Geneva"/>
              </a:rPr>
              <a:t>inputs</a:t>
            </a:r>
            <a:r>
              <a:rPr sz="2600" spc="5" dirty="0" smtClean="0">
                <a:latin typeface="Geneva"/>
                <a:cs typeface="Geneva"/>
              </a:rPr>
              <a:t>:</a:t>
            </a:r>
            <a:endParaRPr sz="260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969"/>
              </a:spcBef>
            </a:pPr>
            <a:r>
              <a:rPr sz="2200" dirty="0">
                <a:latin typeface="Arial"/>
                <a:cs typeface="Arial"/>
              </a:rPr>
              <a:t>–</a:t>
            </a:r>
            <a:r>
              <a:rPr sz="2200" dirty="0">
                <a:latin typeface="Helvetica"/>
                <a:cs typeface="Helvetica"/>
              </a:rPr>
              <a:t>  </a:t>
            </a:r>
            <a:r>
              <a:rPr sz="2200" dirty="0">
                <a:latin typeface="Geneva"/>
                <a:cs typeface="Geneva"/>
              </a:rPr>
              <a:t>Triangle analyzer: Test -1 or Z as the length of a side</a:t>
            </a:r>
            <a:r>
              <a:rPr sz="2200" spc="5" dirty="0">
                <a:latin typeface="Geneva"/>
                <a:cs typeface="Geneva"/>
              </a:rPr>
              <a:t> </a:t>
            </a:r>
            <a:endParaRPr sz="2200" dirty="0">
              <a:latin typeface="Geneva"/>
              <a:cs typeface="Geneva"/>
            </a:endParaRPr>
          </a:p>
          <a:p>
            <a:pPr marL="749300" marR="765175" indent="-279400">
              <a:lnSpc>
                <a:spcPts val="2350"/>
              </a:lnSpc>
              <a:spcBef>
                <a:spcPts val="1280"/>
              </a:spcBef>
            </a:pPr>
            <a:r>
              <a:rPr sz="2200" dirty="0">
                <a:latin typeface="Arial"/>
                <a:cs typeface="Arial"/>
              </a:rPr>
              <a:t>–</a:t>
            </a:r>
            <a:r>
              <a:rPr sz="2200" dirty="0">
                <a:latin typeface="Helvetica"/>
                <a:cs typeface="Helvetica"/>
              </a:rPr>
              <a:t>  </a:t>
            </a:r>
            <a:r>
              <a:rPr sz="2200" dirty="0">
                <a:latin typeface="Geneva"/>
                <a:cs typeface="Geneva"/>
              </a:rPr>
              <a:t>Day planner program: Enter Jqx as the name of a  month</a:t>
            </a:r>
            <a:r>
              <a:rPr sz="2200" spc="-100" dirty="0">
                <a:latin typeface="Geneva"/>
                <a:cs typeface="Geneva"/>
              </a:rPr>
              <a:t> </a:t>
            </a:r>
            <a:endParaRPr sz="2200" dirty="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609155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44215" algn="l"/>
              </a:tabLst>
            </a:pPr>
            <a:r>
              <a:rPr spc="-5" dirty="0"/>
              <a:t>T</a:t>
            </a:r>
            <a:r>
              <a:rPr dirty="0"/>
              <a:t>esting near	</a:t>
            </a:r>
            <a:r>
              <a:rPr dirty="0" smtClean="0"/>
              <a:t>bounda</a:t>
            </a:r>
            <a:r>
              <a:rPr spc="-5" dirty="0" smtClean="0"/>
              <a:t>r</a:t>
            </a:r>
            <a:r>
              <a:rPr dirty="0" smtClean="0"/>
              <a:t>ies</a:t>
            </a:r>
            <a:endParaRPr spc="120" dirty="0"/>
          </a:p>
        </p:txBody>
      </p:sp>
      <p:sp>
        <p:nvSpPr>
          <p:cNvPr id="3" name="object 3"/>
          <p:cNvSpPr txBox="1"/>
          <p:nvPr/>
        </p:nvSpPr>
        <p:spPr>
          <a:xfrm>
            <a:off x="535939" y="1573529"/>
            <a:ext cx="7761605" cy="422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600" dirty="0">
                <a:latin typeface="Arial"/>
                <a:cs typeface="Arial"/>
              </a:rPr>
              <a:t>•</a:t>
            </a:r>
            <a:r>
              <a:rPr sz="2600" dirty="0">
                <a:latin typeface="Helvetica"/>
                <a:cs typeface="Helvetica"/>
              </a:rPr>
              <a:t> 	</a:t>
            </a:r>
            <a:r>
              <a:rPr sz="2600" dirty="0">
                <a:latin typeface="Geneva"/>
                <a:cs typeface="Geneva"/>
              </a:rPr>
              <a:t>Failures often occur close to </a:t>
            </a:r>
            <a:r>
              <a:rPr sz="2650" spc="-30" dirty="0">
                <a:latin typeface="Geneva"/>
                <a:cs typeface="Geneva"/>
              </a:rPr>
              <a:t>boundaries</a:t>
            </a:r>
            <a:r>
              <a:rPr sz="2650" spc="-85" dirty="0">
                <a:latin typeface="Geneva"/>
                <a:cs typeface="Geneva"/>
              </a:rPr>
              <a:t> </a:t>
            </a:r>
            <a:endParaRPr sz="260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sz="2200" dirty="0">
                <a:latin typeface="Arial"/>
                <a:cs typeface="Arial"/>
              </a:rPr>
              <a:t>–</a:t>
            </a:r>
            <a:r>
              <a:rPr sz="2200" dirty="0">
                <a:latin typeface="Helvetica"/>
                <a:cs typeface="Helvetica"/>
              </a:rPr>
              <a:t>  </a:t>
            </a:r>
            <a:r>
              <a:rPr sz="2200" dirty="0">
                <a:latin typeface="Geneva"/>
                <a:cs typeface="Geneva"/>
              </a:rPr>
              <a:t>Boundaries between different kinds of output</a:t>
            </a:r>
            <a:r>
              <a:rPr sz="2200" spc="5" dirty="0">
                <a:latin typeface="Geneva"/>
                <a:cs typeface="Geneva"/>
              </a:rPr>
              <a:t> </a:t>
            </a:r>
            <a:endParaRPr sz="220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760"/>
              </a:spcBef>
            </a:pPr>
            <a:r>
              <a:rPr sz="2200" dirty="0">
                <a:latin typeface="Arial"/>
                <a:cs typeface="Arial"/>
              </a:rPr>
              <a:t>–</a:t>
            </a:r>
            <a:r>
              <a:rPr sz="2200" dirty="0">
                <a:latin typeface="Helvetica"/>
                <a:cs typeface="Helvetica"/>
              </a:rPr>
              <a:t>  </a:t>
            </a:r>
            <a:r>
              <a:rPr sz="2200" dirty="0">
                <a:latin typeface="Geneva"/>
                <a:cs typeface="Geneva"/>
              </a:rPr>
              <a:t>Boundaries between valid and invalid inputs</a:t>
            </a:r>
            <a:r>
              <a:rPr sz="2200" spc="5" dirty="0">
                <a:latin typeface="Geneva"/>
                <a:cs typeface="Geneva"/>
              </a:rPr>
              <a:t> </a:t>
            </a:r>
            <a:endParaRPr sz="2200" dirty="0">
              <a:latin typeface="Geneva"/>
              <a:cs typeface="Geneva"/>
            </a:endParaRPr>
          </a:p>
          <a:p>
            <a:pPr marL="12700">
              <a:lnSpc>
                <a:spcPct val="100000"/>
              </a:lnSpc>
              <a:spcBef>
                <a:spcPts val="1830"/>
              </a:spcBef>
              <a:tabLst>
                <a:tab pos="469265" algn="l"/>
              </a:tabLst>
            </a:pPr>
            <a:r>
              <a:rPr sz="2600" dirty="0">
                <a:latin typeface="Arial"/>
                <a:cs typeface="Arial"/>
              </a:rPr>
              <a:t>•</a:t>
            </a:r>
            <a:r>
              <a:rPr sz="2600" dirty="0">
                <a:latin typeface="Helvetica"/>
                <a:cs typeface="Helvetica"/>
              </a:rPr>
              <a:t> 	</a:t>
            </a:r>
            <a:r>
              <a:rPr sz="2600" dirty="0">
                <a:latin typeface="Geneva"/>
                <a:cs typeface="Geneva"/>
              </a:rPr>
              <a:t>Such failures are often due to faults such as</a:t>
            </a:r>
            <a:r>
              <a:rPr sz="2600" spc="-105" dirty="0">
                <a:latin typeface="Geneva"/>
                <a:cs typeface="Geneva"/>
              </a:rPr>
              <a:t> </a:t>
            </a:r>
            <a:endParaRPr sz="260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710"/>
              </a:spcBef>
            </a:pPr>
            <a:r>
              <a:rPr sz="2200" dirty="0">
                <a:latin typeface="Arial"/>
                <a:cs typeface="Arial"/>
              </a:rPr>
              <a:t>–</a:t>
            </a:r>
            <a:r>
              <a:rPr sz="2200" dirty="0">
                <a:latin typeface="Helvetica"/>
                <a:cs typeface="Helvetica"/>
              </a:rPr>
              <a:t>  </a:t>
            </a:r>
            <a:r>
              <a:rPr sz="2200" dirty="0">
                <a:latin typeface="Geneva"/>
                <a:cs typeface="Geneva"/>
              </a:rPr>
              <a:t>Errors in arithmetic</a:t>
            </a:r>
            <a:r>
              <a:rPr sz="2200" spc="5" dirty="0">
                <a:latin typeface="Geneva"/>
                <a:cs typeface="Geneva"/>
              </a:rPr>
              <a:t> </a:t>
            </a:r>
            <a:endParaRPr sz="220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660"/>
              </a:spcBef>
            </a:pPr>
            <a:r>
              <a:rPr sz="2200" dirty="0">
                <a:latin typeface="Arial"/>
                <a:cs typeface="Arial"/>
              </a:rPr>
              <a:t>–</a:t>
            </a:r>
            <a:r>
              <a:rPr sz="2200" dirty="0">
                <a:latin typeface="Helvetica"/>
                <a:cs typeface="Helvetica"/>
              </a:rPr>
              <a:t>  </a:t>
            </a:r>
            <a:r>
              <a:rPr sz="2200" dirty="0">
                <a:latin typeface="Geneva"/>
                <a:cs typeface="Geneva"/>
              </a:rPr>
              <a:t>Using &lt;= instead of</a:t>
            </a:r>
            <a:r>
              <a:rPr sz="2200" spc="10" dirty="0">
                <a:latin typeface="Geneva"/>
                <a:cs typeface="Geneva"/>
              </a:rPr>
              <a:t> </a:t>
            </a:r>
            <a:r>
              <a:rPr sz="2200" spc="30" dirty="0" smtClean="0">
                <a:latin typeface="Geneva"/>
                <a:cs typeface="Geneva"/>
              </a:rPr>
              <a:t>&lt;</a:t>
            </a:r>
            <a:endParaRPr sz="220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760"/>
              </a:spcBef>
            </a:pPr>
            <a:r>
              <a:rPr sz="2200" dirty="0">
                <a:latin typeface="Arial"/>
                <a:cs typeface="Arial"/>
              </a:rPr>
              <a:t>–</a:t>
            </a:r>
            <a:r>
              <a:rPr sz="2200" dirty="0">
                <a:latin typeface="Helvetica"/>
                <a:cs typeface="Helvetica"/>
              </a:rPr>
              <a:t>  </a:t>
            </a:r>
            <a:r>
              <a:rPr sz="2200" dirty="0">
                <a:latin typeface="Geneva"/>
                <a:cs typeface="Geneva"/>
              </a:rPr>
              <a:t>Not initializing a loop properly</a:t>
            </a:r>
            <a:r>
              <a:rPr sz="2200" spc="5" dirty="0">
                <a:latin typeface="Geneva"/>
                <a:cs typeface="Geneva"/>
              </a:rPr>
              <a:t> </a:t>
            </a:r>
            <a:endParaRPr sz="2200" dirty="0">
              <a:latin typeface="Geneva"/>
              <a:cs typeface="Geneva"/>
            </a:endParaRPr>
          </a:p>
          <a:p>
            <a:pPr>
              <a:lnSpc>
                <a:spcPct val="100000"/>
              </a:lnSpc>
            </a:pPr>
            <a:endParaRPr sz="2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25"/>
              </a:spcBef>
            </a:pPr>
            <a:r>
              <a:rPr sz="2600" dirty="0">
                <a:latin typeface="Geneva"/>
                <a:cs typeface="Geneva"/>
              </a:rPr>
              <a:t>We should test at and/or around boundaries</a:t>
            </a:r>
            <a:r>
              <a:rPr sz="2600" spc="-105" dirty="0">
                <a:latin typeface="Geneva"/>
                <a:cs typeface="Geneva"/>
              </a:rPr>
              <a:t> </a:t>
            </a:r>
            <a:endParaRPr sz="2600" dirty="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413004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Test</a:t>
            </a:r>
            <a:r>
              <a:rPr spc="-80" dirty="0"/>
              <a:t> </a:t>
            </a:r>
            <a:r>
              <a:rPr spc="10" dirty="0" smtClean="0"/>
              <a:t>boundaries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535939" y="1595120"/>
            <a:ext cx="7360284" cy="43576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000" dirty="0">
                <a:latin typeface="Arial"/>
                <a:cs typeface="Arial"/>
              </a:rPr>
              <a:t>•</a:t>
            </a:r>
            <a:r>
              <a:rPr sz="2000" dirty="0">
                <a:latin typeface="Helvetica"/>
                <a:cs typeface="Helvetica"/>
              </a:rPr>
              <a:t> 	</a:t>
            </a:r>
            <a:r>
              <a:rPr sz="2000" spc="-5" dirty="0">
                <a:latin typeface="Geneva"/>
                <a:cs typeface="Geneva"/>
              </a:rPr>
              <a:t>Triangle analyzer</a:t>
            </a:r>
            <a:r>
              <a:rPr sz="2000" spc="-85" dirty="0">
                <a:latin typeface="Geneva"/>
                <a:cs typeface="Geneva"/>
              </a:rPr>
              <a:t> </a:t>
            </a:r>
            <a:endParaRPr sz="200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810"/>
              </a:spcBef>
              <a:tabLst>
                <a:tab pos="755015" algn="l"/>
              </a:tabLst>
            </a:pPr>
            <a:r>
              <a:rPr sz="1700" dirty="0">
                <a:latin typeface="Arial"/>
                <a:cs typeface="Arial"/>
              </a:rPr>
              <a:t>–</a:t>
            </a:r>
            <a:r>
              <a:rPr sz="1700" dirty="0">
                <a:latin typeface="Helvetica"/>
                <a:cs typeface="Helvetica"/>
              </a:rPr>
              <a:t> 	</a:t>
            </a:r>
            <a:r>
              <a:rPr sz="1700" dirty="0">
                <a:latin typeface="Geneva"/>
                <a:cs typeface="Geneva"/>
              </a:rPr>
              <a:t>Test case: 2, 2, 4.00001 (almost, but not a triangle)</a:t>
            </a:r>
            <a:r>
              <a:rPr sz="1700" spc="-100" dirty="0">
                <a:latin typeface="Geneva"/>
                <a:cs typeface="Geneva"/>
              </a:rPr>
              <a:t> </a:t>
            </a:r>
            <a:endParaRPr sz="170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860"/>
              </a:spcBef>
              <a:tabLst>
                <a:tab pos="755015" algn="l"/>
              </a:tabLst>
            </a:pPr>
            <a:r>
              <a:rPr sz="1700" dirty="0">
                <a:latin typeface="Arial"/>
                <a:cs typeface="Arial"/>
              </a:rPr>
              <a:t>–</a:t>
            </a:r>
            <a:r>
              <a:rPr sz="1700" dirty="0">
                <a:latin typeface="Helvetica"/>
                <a:cs typeface="Helvetica"/>
              </a:rPr>
              <a:t> 	</a:t>
            </a:r>
            <a:r>
              <a:rPr sz="1700" dirty="0">
                <a:latin typeface="Geneva"/>
                <a:cs typeface="Geneva"/>
              </a:rPr>
              <a:t>Test case: 2, 2, 4 (right on boundary)</a:t>
            </a:r>
            <a:r>
              <a:rPr sz="1700" spc="-100" dirty="0">
                <a:latin typeface="Geneva"/>
                <a:cs typeface="Geneva"/>
              </a:rPr>
              <a:t> </a:t>
            </a:r>
            <a:endParaRPr sz="1700" dirty="0">
              <a:latin typeface="Geneva"/>
              <a:cs typeface="Geneva"/>
            </a:endParaRPr>
          </a:p>
          <a:p>
            <a:pPr>
              <a:lnSpc>
                <a:spcPct val="100000"/>
              </a:lnSpc>
            </a:pPr>
            <a:endParaRPr sz="2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000" dirty="0">
                <a:latin typeface="Arial"/>
                <a:cs typeface="Arial"/>
              </a:rPr>
              <a:t>•</a:t>
            </a:r>
            <a:r>
              <a:rPr sz="2000" dirty="0">
                <a:latin typeface="Helvetica"/>
                <a:cs typeface="Helvetica"/>
              </a:rPr>
              <a:t> 	</a:t>
            </a:r>
            <a:r>
              <a:rPr sz="2000" dirty="0">
                <a:latin typeface="Geneva"/>
                <a:cs typeface="Geneva"/>
              </a:rPr>
              <a:t>Pop machine dispenser software:</a:t>
            </a:r>
            <a:r>
              <a:rPr sz="2000" spc="-105" dirty="0">
                <a:latin typeface="Geneva"/>
                <a:cs typeface="Geneva"/>
              </a:rPr>
              <a:t> </a:t>
            </a:r>
            <a:endParaRPr sz="2000" dirty="0">
              <a:latin typeface="Geneva"/>
              <a:cs typeface="Geneva"/>
            </a:endParaRPr>
          </a:p>
          <a:p>
            <a:pPr marL="749300" marR="5080" indent="-279400">
              <a:lnSpc>
                <a:spcPts val="1650"/>
              </a:lnSpc>
              <a:spcBef>
                <a:spcPts val="1190"/>
              </a:spcBef>
              <a:tabLst>
                <a:tab pos="755015" algn="l"/>
              </a:tabLst>
            </a:pPr>
            <a:r>
              <a:rPr sz="1700" dirty="0">
                <a:latin typeface="Arial"/>
                <a:cs typeface="Arial"/>
              </a:rPr>
              <a:t>–</a:t>
            </a:r>
            <a:r>
              <a:rPr sz="1700" dirty="0">
                <a:latin typeface="Helvetica"/>
                <a:cs typeface="Helvetica"/>
              </a:rPr>
              <a:t> 		</a:t>
            </a:r>
            <a:r>
              <a:rPr sz="1700" dirty="0">
                <a:latin typeface="Geneva"/>
                <a:cs typeface="Geneva"/>
              </a:rPr>
              <a:t>If the user has exactly enough money to buy a can it</a:t>
            </a:r>
            <a:r>
              <a:rPr sz="1700" spc="-95" dirty="0">
                <a:latin typeface="Geneva"/>
                <a:cs typeface="Geneva"/>
              </a:rPr>
              <a:t> </a:t>
            </a:r>
            <a:r>
              <a:rPr sz="1700" dirty="0">
                <a:latin typeface="Geneva"/>
                <a:cs typeface="Geneva"/>
              </a:rPr>
              <a:t>should</a:t>
            </a:r>
            <a:r>
              <a:rPr sz="1700" spc="-10" dirty="0">
                <a:latin typeface="Geneva"/>
                <a:cs typeface="Geneva"/>
              </a:rPr>
              <a:t> </a:t>
            </a:r>
            <a:r>
              <a:rPr sz="1700" dirty="0">
                <a:latin typeface="Geneva"/>
                <a:cs typeface="Geneva"/>
              </a:rPr>
              <a:t>be  </a:t>
            </a:r>
            <a:r>
              <a:rPr sz="1700" spc="5" dirty="0" smtClean="0">
                <a:latin typeface="Geneva"/>
                <a:cs typeface="Geneva"/>
              </a:rPr>
              <a:t>dispensed</a:t>
            </a:r>
            <a:endParaRPr sz="1700" dirty="0">
              <a:latin typeface="Geneva"/>
              <a:cs typeface="Geneva"/>
            </a:endParaRPr>
          </a:p>
          <a:p>
            <a:pPr marL="927100">
              <a:lnSpc>
                <a:spcPct val="100000"/>
              </a:lnSpc>
              <a:spcBef>
                <a:spcPts val="919"/>
              </a:spcBef>
            </a:pPr>
            <a:r>
              <a:rPr sz="1700" dirty="0">
                <a:latin typeface="Arial"/>
                <a:cs typeface="Arial"/>
              </a:rPr>
              <a:t>•</a:t>
            </a:r>
            <a:r>
              <a:rPr sz="1700" dirty="0">
                <a:latin typeface="Helvetica"/>
                <a:cs typeface="Helvetica"/>
              </a:rPr>
              <a:t>   </a:t>
            </a:r>
            <a:r>
              <a:rPr sz="1700" dirty="0">
                <a:latin typeface="Geneva"/>
                <a:cs typeface="Geneva"/>
              </a:rPr>
              <a:t>but does not require change</a:t>
            </a:r>
            <a:r>
              <a:rPr sz="1700" spc="-80" dirty="0">
                <a:latin typeface="Geneva"/>
                <a:cs typeface="Geneva"/>
              </a:rPr>
              <a:t> </a:t>
            </a:r>
            <a:endParaRPr sz="1700" dirty="0">
              <a:latin typeface="Geneva"/>
              <a:cs typeface="Geneva"/>
            </a:endParaRPr>
          </a:p>
          <a:p>
            <a:pPr marL="927100">
              <a:lnSpc>
                <a:spcPct val="100000"/>
              </a:lnSpc>
              <a:spcBef>
                <a:spcPts val="760"/>
              </a:spcBef>
            </a:pPr>
            <a:r>
              <a:rPr sz="1700" dirty="0">
                <a:latin typeface="Arial"/>
                <a:cs typeface="Arial"/>
              </a:rPr>
              <a:t>•</a:t>
            </a:r>
            <a:r>
              <a:rPr sz="1700" dirty="0">
                <a:latin typeface="Helvetica"/>
                <a:cs typeface="Helvetica"/>
              </a:rPr>
              <a:t>   </a:t>
            </a:r>
            <a:r>
              <a:rPr sz="1700" dirty="0">
                <a:latin typeface="Geneva"/>
                <a:cs typeface="Geneva"/>
              </a:rPr>
              <a:t>If the program erroneously contains a test</a:t>
            </a:r>
            <a:r>
              <a:rPr sz="1700" spc="-60" dirty="0">
                <a:latin typeface="Geneva"/>
                <a:cs typeface="Geneva"/>
              </a:rPr>
              <a:t> </a:t>
            </a:r>
            <a:r>
              <a:rPr sz="1700" spc="5" dirty="0">
                <a:latin typeface="Geneva"/>
                <a:cs typeface="Geneva"/>
              </a:rPr>
              <a:t>like</a:t>
            </a:r>
            <a:r>
              <a:rPr sz="1700" spc="5" dirty="0" smtClean="0">
                <a:latin typeface="Geneva"/>
                <a:cs typeface="Geneva"/>
              </a:rPr>
              <a:t>:</a:t>
            </a:r>
            <a:endParaRPr sz="1700" dirty="0">
              <a:latin typeface="Geneva"/>
              <a:cs typeface="Geneva"/>
            </a:endParaRPr>
          </a:p>
          <a:p>
            <a:pPr marL="1384300">
              <a:lnSpc>
                <a:spcPct val="100000"/>
              </a:lnSpc>
              <a:spcBef>
                <a:spcPts val="919"/>
              </a:spcBef>
            </a:pPr>
            <a:r>
              <a:rPr sz="1400" dirty="0">
                <a:latin typeface="Arial"/>
                <a:cs typeface="Arial"/>
              </a:rPr>
              <a:t>–</a:t>
            </a:r>
            <a:r>
              <a:rPr sz="1400" dirty="0">
                <a:latin typeface="Helvetica"/>
                <a:cs typeface="Helvetica"/>
              </a:rPr>
              <a:t>   </a:t>
            </a:r>
            <a:r>
              <a:rPr sz="1400" spc="-5" dirty="0">
                <a:latin typeface="Andale Mono"/>
                <a:cs typeface="Andale Mono"/>
              </a:rPr>
              <a:t>if (balance </a:t>
            </a:r>
            <a:r>
              <a:rPr sz="1400" dirty="0">
                <a:latin typeface="Andale Mono"/>
                <a:cs typeface="Andale Mono"/>
              </a:rPr>
              <a:t>&gt;</a:t>
            </a:r>
            <a:r>
              <a:rPr sz="1400" spc="-35" dirty="0">
                <a:latin typeface="Andale Mono"/>
                <a:cs typeface="Andale Mono"/>
              </a:rPr>
              <a:t> </a:t>
            </a:r>
            <a:r>
              <a:rPr sz="1400" spc="-5" dirty="0">
                <a:latin typeface="Andale Mono"/>
                <a:cs typeface="Andale Mono"/>
              </a:rPr>
              <a:t>cost)</a:t>
            </a:r>
            <a:endParaRPr sz="1400" dirty="0">
              <a:latin typeface="Andale Mono"/>
              <a:cs typeface="Andale Mono"/>
            </a:endParaRPr>
          </a:p>
          <a:p>
            <a:pPr marL="1384300">
              <a:lnSpc>
                <a:spcPct val="100000"/>
              </a:lnSpc>
              <a:spcBef>
                <a:spcPts val="920"/>
              </a:spcBef>
            </a:pPr>
            <a:r>
              <a:rPr sz="1400" dirty="0">
                <a:latin typeface="Arial"/>
                <a:cs typeface="Arial"/>
              </a:rPr>
              <a:t>–</a:t>
            </a:r>
            <a:r>
              <a:rPr sz="1400" dirty="0">
                <a:latin typeface="Helvetica"/>
                <a:cs typeface="Helvetica"/>
              </a:rPr>
              <a:t>   </a:t>
            </a:r>
            <a:r>
              <a:rPr sz="1400" dirty="0">
                <a:latin typeface="Geneva"/>
                <a:cs typeface="Geneva"/>
              </a:rPr>
              <a:t>this will not be allowed (since the test should be &gt;=)</a:t>
            </a:r>
            <a:r>
              <a:rPr sz="1400" spc="-55" dirty="0">
                <a:latin typeface="Geneva"/>
                <a:cs typeface="Geneva"/>
              </a:rPr>
              <a:t> </a:t>
            </a:r>
            <a:endParaRPr sz="140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860"/>
              </a:spcBef>
              <a:tabLst>
                <a:tab pos="755015" algn="l"/>
              </a:tabLst>
            </a:pPr>
            <a:r>
              <a:rPr sz="1700" dirty="0">
                <a:latin typeface="Arial"/>
                <a:cs typeface="Arial"/>
              </a:rPr>
              <a:t>–</a:t>
            </a:r>
            <a:r>
              <a:rPr sz="1700" dirty="0">
                <a:latin typeface="Helvetica"/>
                <a:cs typeface="Helvetica"/>
              </a:rPr>
              <a:t> 	</a:t>
            </a:r>
            <a:r>
              <a:rPr sz="1700" dirty="0">
                <a:latin typeface="Geneva"/>
                <a:cs typeface="Geneva"/>
              </a:rPr>
              <a:t>Here, a boundary test will </a:t>
            </a:r>
            <a:r>
              <a:rPr sz="1700" spc="-15" dirty="0">
                <a:latin typeface="Geneva"/>
                <a:cs typeface="Geneva"/>
              </a:rPr>
              <a:t>find </a:t>
            </a:r>
            <a:r>
              <a:rPr sz="1700" dirty="0">
                <a:latin typeface="Geneva"/>
                <a:cs typeface="Geneva"/>
              </a:rPr>
              <a:t>and test this situation</a:t>
            </a:r>
            <a:r>
              <a:rPr sz="1700" spc="-70" dirty="0">
                <a:latin typeface="Geneva"/>
                <a:cs typeface="Geneva"/>
              </a:rPr>
              <a:t> </a:t>
            </a:r>
            <a:endParaRPr sz="1700" dirty="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519239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75354" algn="l"/>
              </a:tabLst>
            </a:pPr>
            <a:r>
              <a:rPr spc="-5" dirty="0"/>
              <a:t>T</a:t>
            </a:r>
            <a:r>
              <a:rPr dirty="0"/>
              <a:t>est ext</a:t>
            </a:r>
            <a:r>
              <a:rPr spc="-5" dirty="0"/>
              <a:t>r</a:t>
            </a:r>
            <a:r>
              <a:rPr dirty="0"/>
              <a:t>e</a:t>
            </a:r>
            <a:r>
              <a:rPr spc="-5" dirty="0"/>
              <a:t>m</a:t>
            </a:r>
            <a:r>
              <a:rPr dirty="0"/>
              <a:t>e	</a:t>
            </a:r>
            <a:r>
              <a:rPr dirty="0" smtClean="0"/>
              <a:t>values</a:t>
            </a:r>
            <a:endParaRPr spc="120" dirty="0"/>
          </a:p>
        </p:txBody>
      </p:sp>
      <p:sp>
        <p:nvSpPr>
          <p:cNvPr id="3" name="object 3"/>
          <p:cNvSpPr txBox="1"/>
          <p:nvPr/>
        </p:nvSpPr>
        <p:spPr>
          <a:xfrm>
            <a:off x="535939" y="1666240"/>
            <a:ext cx="7953375" cy="3565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265" marR="5080" indent="-457200">
              <a:lnSpc>
                <a:spcPts val="3300"/>
              </a:lnSpc>
              <a:tabLst>
                <a:tab pos="469265" algn="l"/>
              </a:tabLst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dirty="0">
                <a:latin typeface="Helvetica"/>
                <a:cs typeface="Helvetica"/>
              </a:rPr>
              <a:t> 	</a:t>
            </a:r>
            <a:r>
              <a:rPr sz="2800" spc="-5" dirty="0">
                <a:latin typeface="Geneva"/>
                <a:cs typeface="Geneva"/>
              </a:rPr>
              <a:t>Software may </a:t>
            </a:r>
            <a:r>
              <a:rPr sz="2800" dirty="0">
                <a:latin typeface="Geneva"/>
                <a:cs typeface="Geneva"/>
              </a:rPr>
              <a:t>not handle </a:t>
            </a:r>
            <a:r>
              <a:rPr sz="2850" spc="-30" dirty="0">
                <a:latin typeface="Geneva"/>
                <a:cs typeface="Geneva"/>
              </a:rPr>
              <a:t>very large</a:t>
            </a:r>
            <a:r>
              <a:rPr sz="2850" spc="-20" dirty="0">
                <a:latin typeface="Geneva"/>
                <a:cs typeface="Geneva"/>
              </a:rPr>
              <a:t> </a:t>
            </a:r>
            <a:r>
              <a:rPr sz="2800" dirty="0">
                <a:latin typeface="Geneva"/>
                <a:cs typeface="Geneva"/>
              </a:rPr>
              <a:t>or</a:t>
            </a:r>
            <a:r>
              <a:rPr sz="2800" spc="-10" dirty="0">
                <a:latin typeface="Geneva"/>
                <a:cs typeface="Geneva"/>
              </a:rPr>
              <a:t> </a:t>
            </a:r>
            <a:r>
              <a:rPr sz="2850" spc="-30" dirty="0">
                <a:latin typeface="Geneva"/>
                <a:cs typeface="Geneva"/>
              </a:rPr>
              <a:t>very </a:t>
            </a:r>
            <a:r>
              <a:rPr sz="2850" spc="-20" dirty="0">
                <a:latin typeface="Geneva"/>
                <a:cs typeface="Geneva"/>
              </a:rPr>
              <a:t> </a:t>
            </a:r>
            <a:r>
              <a:rPr sz="2850" spc="-30" dirty="0">
                <a:latin typeface="Geneva"/>
                <a:cs typeface="Geneva"/>
              </a:rPr>
              <a:t>small </a:t>
            </a:r>
            <a:r>
              <a:rPr sz="2800" dirty="0">
                <a:latin typeface="Geneva"/>
                <a:cs typeface="Geneva"/>
              </a:rPr>
              <a:t>values correctly due to things like</a:t>
            </a:r>
            <a:r>
              <a:rPr sz="2800" spc="-70" dirty="0">
                <a:latin typeface="Geneva"/>
                <a:cs typeface="Geneva"/>
              </a:rPr>
              <a:t> </a:t>
            </a:r>
            <a:endParaRPr sz="280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119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Buffer or </a:t>
            </a:r>
            <a:r>
              <a:rPr sz="2400" spc="-5" dirty="0">
                <a:latin typeface="Geneva"/>
                <a:cs typeface="Geneva"/>
              </a:rPr>
              <a:t>arithmetic </a:t>
            </a:r>
            <a:r>
              <a:rPr sz="2400" spc="-10" dirty="0">
                <a:latin typeface="Geneva"/>
                <a:cs typeface="Geneva"/>
              </a:rPr>
              <a:t>overflows</a:t>
            </a:r>
            <a:r>
              <a:rPr sz="2400" spc="-114" dirty="0">
                <a:latin typeface="Geneva"/>
                <a:cs typeface="Geneva"/>
              </a:rPr>
              <a:t> </a:t>
            </a:r>
            <a:endParaRPr sz="2400" dirty="0">
              <a:latin typeface="Geneva"/>
              <a:cs typeface="Geneva"/>
            </a:endParaRPr>
          </a:p>
          <a:p>
            <a:pPr marL="749300" marR="254000" indent="-279400">
              <a:lnSpc>
                <a:spcPts val="2850"/>
              </a:lnSpc>
              <a:spcBef>
                <a:spcPts val="134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Mistaken </a:t>
            </a:r>
            <a:r>
              <a:rPr sz="2400" spc="-5" dirty="0">
                <a:latin typeface="Geneva"/>
                <a:cs typeface="Geneva"/>
              </a:rPr>
              <a:t>assumptions </a:t>
            </a:r>
            <a:r>
              <a:rPr sz="2400" dirty="0">
                <a:latin typeface="Geneva"/>
                <a:cs typeface="Geneva"/>
              </a:rPr>
              <a:t>that a string will be</a:t>
            </a:r>
            <a:r>
              <a:rPr sz="2400" spc="-135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non-  </a:t>
            </a:r>
            <a:r>
              <a:rPr sz="2400" spc="-5" dirty="0">
                <a:latin typeface="Geneva"/>
                <a:cs typeface="Geneva"/>
              </a:rPr>
              <a:t>empty</a:t>
            </a:r>
            <a:r>
              <a:rPr sz="2400" spc="-80" dirty="0">
                <a:latin typeface="Geneva"/>
                <a:cs typeface="Geneva"/>
              </a:rPr>
              <a:t> </a:t>
            </a:r>
            <a:endParaRPr sz="2400" dirty="0">
              <a:latin typeface="Geneva"/>
              <a:cs typeface="Geneva"/>
            </a:endParaRPr>
          </a:p>
          <a:p>
            <a:pPr>
              <a:lnSpc>
                <a:spcPct val="100000"/>
              </a:lnSpc>
            </a:pPr>
            <a:endParaRPr sz="3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dirty="0">
                <a:latin typeface="Helvetica"/>
                <a:cs typeface="Helvetica"/>
              </a:rPr>
              <a:t> 	</a:t>
            </a:r>
            <a:r>
              <a:rPr sz="2800" spc="-5" dirty="0">
                <a:latin typeface="Geneva"/>
                <a:cs typeface="Geneva"/>
              </a:rPr>
              <a:t>These </a:t>
            </a:r>
            <a:r>
              <a:rPr sz="2800" dirty="0">
                <a:latin typeface="Geneva"/>
                <a:cs typeface="Geneva"/>
              </a:rPr>
              <a:t>can easily crash a program</a:t>
            </a:r>
            <a:r>
              <a:rPr sz="2800" spc="-80" dirty="0">
                <a:latin typeface="Geneva"/>
                <a:cs typeface="Geneva"/>
              </a:rPr>
              <a:t> </a:t>
            </a:r>
            <a:endParaRPr sz="2800" dirty="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519239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75354" algn="l"/>
              </a:tabLst>
            </a:pPr>
            <a:r>
              <a:rPr spc="-5" dirty="0"/>
              <a:t>T</a:t>
            </a:r>
            <a:r>
              <a:rPr dirty="0"/>
              <a:t>est ext</a:t>
            </a:r>
            <a:r>
              <a:rPr spc="-5" dirty="0"/>
              <a:t>r</a:t>
            </a:r>
            <a:r>
              <a:rPr dirty="0"/>
              <a:t>e</a:t>
            </a:r>
            <a:r>
              <a:rPr spc="-5" dirty="0"/>
              <a:t>m</a:t>
            </a:r>
            <a:r>
              <a:rPr dirty="0"/>
              <a:t>e	</a:t>
            </a:r>
            <a:r>
              <a:rPr dirty="0" smtClean="0"/>
              <a:t>values</a:t>
            </a:r>
            <a:endParaRPr spc="120" dirty="0"/>
          </a:p>
        </p:txBody>
      </p:sp>
      <p:sp>
        <p:nvSpPr>
          <p:cNvPr id="3" name="object 3"/>
          <p:cNvSpPr txBox="1"/>
          <p:nvPr/>
        </p:nvSpPr>
        <p:spPr>
          <a:xfrm>
            <a:off x="535939" y="1590039"/>
            <a:ext cx="7887334" cy="400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Geneva"/>
                <a:cs typeface="Geneva"/>
              </a:rPr>
              <a:t>Examples:</a:t>
            </a:r>
            <a:r>
              <a:rPr sz="2200" spc="-105" dirty="0">
                <a:latin typeface="Geneva"/>
                <a:cs typeface="Geneva"/>
              </a:rPr>
              <a:t> </a:t>
            </a:r>
            <a:endParaRPr sz="2200" dirty="0">
              <a:latin typeface="Geneva"/>
              <a:cs typeface="Geneva"/>
            </a:endParaRPr>
          </a:p>
          <a:p>
            <a:pPr marL="12700">
              <a:lnSpc>
                <a:spcPct val="100000"/>
              </a:lnSpc>
              <a:spcBef>
                <a:spcPts val="1860"/>
              </a:spcBef>
              <a:tabLst>
                <a:tab pos="469265" algn="l"/>
              </a:tabLst>
            </a:pPr>
            <a:r>
              <a:rPr sz="2200" dirty="0">
                <a:latin typeface="Arial"/>
                <a:cs typeface="Arial"/>
              </a:rPr>
              <a:t>•</a:t>
            </a:r>
            <a:r>
              <a:rPr sz="2200" dirty="0">
                <a:latin typeface="Helvetica"/>
                <a:cs typeface="Helvetica"/>
              </a:rPr>
              <a:t> 	</a:t>
            </a:r>
            <a:r>
              <a:rPr sz="2200" dirty="0">
                <a:latin typeface="Geneva"/>
                <a:cs typeface="Geneva"/>
              </a:rPr>
              <a:t>With just about any program that accepts user input:</a:t>
            </a:r>
            <a:r>
              <a:rPr sz="2200" spc="-100" dirty="0">
                <a:latin typeface="Geneva"/>
                <a:cs typeface="Geneva"/>
              </a:rPr>
              <a:t> </a:t>
            </a:r>
            <a:endParaRPr sz="220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770"/>
              </a:spcBef>
            </a:pPr>
            <a:r>
              <a:rPr sz="1900" dirty="0">
                <a:latin typeface="Arial"/>
                <a:cs typeface="Arial"/>
              </a:rPr>
              <a:t>–</a:t>
            </a:r>
            <a:r>
              <a:rPr sz="1900" dirty="0">
                <a:latin typeface="Helvetica"/>
                <a:cs typeface="Helvetica"/>
              </a:rPr>
              <a:t>   </a:t>
            </a:r>
            <a:r>
              <a:rPr sz="1900" dirty="0">
                <a:latin typeface="Geneva"/>
                <a:cs typeface="Geneva"/>
              </a:rPr>
              <a:t>Empty strings</a:t>
            </a:r>
            <a:r>
              <a:rPr sz="1900" spc="-229" dirty="0">
                <a:latin typeface="Geneva"/>
                <a:cs typeface="Geneva"/>
              </a:rPr>
              <a:t> </a:t>
            </a:r>
            <a:endParaRPr sz="190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720"/>
              </a:spcBef>
            </a:pPr>
            <a:r>
              <a:rPr sz="1900" dirty="0">
                <a:latin typeface="Arial"/>
                <a:cs typeface="Arial"/>
              </a:rPr>
              <a:t>–</a:t>
            </a:r>
            <a:r>
              <a:rPr sz="1900" dirty="0">
                <a:latin typeface="Helvetica"/>
                <a:cs typeface="Helvetica"/>
              </a:rPr>
              <a:t>   </a:t>
            </a:r>
            <a:r>
              <a:rPr sz="1900" dirty="0">
                <a:latin typeface="Geneva"/>
                <a:cs typeface="Geneva"/>
              </a:rPr>
              <a:t>Very long strings</a:t>
            </a:r>
            <a:r>
              <a:rPr sz="1900" spc="-229" dirty="0">
                <a:latin typeface="Geneva"/>
                <a:cs typeface="Geneva"/>
              </a:rPr>
              <a:t> </a:t>
            </a:r>
            <a:endParaRPr sz="1900" dirty="0">
              <a:latin typeface="Geneva"/>
              <a:cs typeface="Geneva"/>
            </a:endParaRPr>
          </a:p>
          <a:p>
            <a:pPr marL="12700">
              <a:lnSpc>
                <a:spcPct val="100000"/>
              </a:lnSpc>
              <a:spcBef>
                <a:spcPts val="1910"/>
              </a:spcBef>
            </a:pPr>
            <a:endParaRPr sz="2200" dirty="0">
              <a:latin typeface="Geneva"/>
              <a:cs typeface="Geneva"/>
            </a:endParaRPr>
          </a:p>
          <a:p>
            <a:pPr marL="12700">
              <a:lnSpc>
                <a:spcPct val="100000"/>
              </a:lnSpc>
              <a:spcBef>
                <a:spcPts val="1860"/>
              </a:spcBef>
            </a:pPr>
            <a:r>
              <a:rPr sz="2200" dirty="0">
                <a:latin typeface="Geneva"/>
                <a:cs typeface="Geneva"/>
              </a:rPr>
              <a:t>Ex. </a:t>
            </a:r>
            <a:r>
              <a:rPr sz="2200" spc="-5" dirty="0">
                <a:latin typeface="Geneva"/>
                <a:cs typeface="Geneva"/>
              </a:rPr>
              <a:t>Triangle</a:t>
            </a:r>
            <a:r>
              <a:rPr sz="2200" spc="-70" dirty="0">
                <a:latin typeface="Geneva"/>
                <a:cs typeface="Geneva"/>
              </a:rPr>
              <a:t> </a:t>
            </a:r>
            <a:r>
              <a:rPr sz="2200" spc="5" dirty="0">
                <a:latin typeface="Geneva"/>
                <a:cs typeface="Geneva"/>
              </a:rPr>
              <a:t>analyzer</a:t>
            </a:r>
            <a:r>
              <a:rPr sz="2200" spc="5" dirty="0" smtClean="0">
                <a:latin typeface="Geneva"/>
                <a:cs typeface="Geneva"/>
              </a:rPr>
              <a:t>:</a:t>
            </a:r>
            <a:endParaRPr sz="2200" dirty="0">
              <a:latin typeface="Geneva"/>
              <a:cs typeface="Geneva"/>
            </a:endParaRPr>
          </a:p>
          <a:p>
            <a:pPr marL="12700">
              <a:lnSpc>
                <a:spcPct val="100000"/>
              </a:lnSpc>
              <a:spcBef>
                <a:spcPts val="1860"/>
              </a:spcBef>
            </a:pPr>
            <a:r>
              <a:rPr sz="2200" dirty="0">
                <a:latin typeface="Geneva"/>
                <a:cs typeface="Geneva"/>
              </a:rPr>
              <a:t>4321432134, 543234344, 6566765888 </a:t>
            </a:r>
            <a:r>
              <a:rPr sz="2200" spc="-5" dirty="0">
                <a:latin typeface="Geneva"/>
                <a:cs typeface="Geneva"/>
              </a:rPr>
              <a:t>(very large)</a:t>
            </a:r>
            <a:r>
              <a:rPr sz="2200" spc="-85" dirty="0">
                <a:latin typeface="Geneva"/>
                <a:cs typeface="Geneva"/>
              </a:rPr>
              <a:t> </a:t>
            </a:r>
            <a:endParaRPr sz="2200" dirty="0">
              <a:latin typeface="Geneva"/>
              <a:cs typeface="Geneva"/>
            </a:endParaRPr>
          </a:p>
          <a:p>
            <a:pPr marL="12700">
              <a:lnSpc>
                <a:spcPct val="100000"/>
              </a:lnSpc>
              <a:spcBef>
                <a:spcPts val="1960"/>
              </a:spcBef>
            </a:pPr>
            <a:r>
              <a:rPr sz="2200" dirty="0">
                <a:latin typeface="Geneva"/>
                <a:cs typeface="Geneva"/>
              </a:rPr>
              <a:t>0.00000003, 0.00000008, 0.00000005 (very small)</a:t>
            </a:r>
            <a:r>
              <a:rPr sz="2200" spc="-100" dirty="0">
                <a:latin typeface="Geneva"/>
                <a:cs typeface="Geneva"/>
              </a:rPr>
              <a:t> </a:t>
            </a:r>
            <a:endParaRPr sz="2200" dirty="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449897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Test </a:t>
            </a:r>
            <a:r>
              <a:rPr dirty="0"/>
              <a:t>input</a:t>
            </a:r>
            <a:r>
              <a:rPr spc="-80" dirty="0"/>
              <a:t> </a:t>
            </a:r>
            <a:r>
              <a:rPr spc="10" dirty="0" smtClean="0"/>
              <a:t>syntax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993139" y="1607820"/>
            <a:ext cx="478917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7815" algn="l"/>
              </a:tabLst>
            </a:pPr>
            <a:r>
              <a:rPr sz="1500" dirty="0">
                <a:latin typeface="Arial"/>
                <a:cs typeface="Arial"/>
              </a:rPr>
              <a:t>–</a:t>
            </a:r>
            <a:r>
              <a:rPr sz="1500" dirty="0">
                <a:latin typeface="Helvetica"/>
                <a:cs typeface="Helvetica"/>
              </a:rPr>
              <a:t> 	</a:t>
            </a:r>
            <a:r>
              <a:rPr sz="1500" spc="-5" dirty="0">
                <a:latin typeface="Geneva"/>
                <a:cs typeface="Geneva"/>
              </a:rPr>
              <a:t>Something </a:t>
            </a:r>
            <a:r>
              <a:rPr sz="1500" dirty="0">
                <a:latin typeface="Geneva"/>
                <a:cs typeface="Geneva"/>
              </a:rPr>
              <a:t>omitted: 5, 12 13 (comma missing)</a:t>
            </a:r>
            <a:r>
              <a:rPr sz="1500" spc="-60" dirty="0">
                <a:latin typeface="Geneva"/>
                <a:cs typeface="Geneva"/>
              </a:rPr>
              <a:t> </a:t>
            </a:r>
            <a:endParaRPr sz="1500" dirty="0">
              <a:latin typeface="Geneva"/>
              <a:cs typeface="Geneva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297815" algn="l"/>
              </a:tabLst>
            </a:pPr>
            <a:r>
              <a:rPr sz="1500" dirty="0">
                <a:latin typeface="Arial"/>
                <a:cs typeface="Arial"/>
              </a:rPr>
              <a:t>–</a:t>
            </a:r>
            <a:r>
              <a:rPr sz="1500" dirty="0">
                <a:latin typeface="Helvetica"/>
                <a:cs typeface="Helvetica"/>
              </a:rPr>
              <a:t> 	</a:t>
            </a:r>
            <a:r>
              <a:rPr sz="1500" dirty="0">
                <a:latin typeface="Geneva"/>
                <a:cs typeface="Geneva"/>
              </a:rPr>
              <a:t>Too few/many values: 5, 12 or 5, 12, 13, 20</a:t>
            </a:r>
            <a:r>
              <a:rPr sz="1500" spc="-100" dirty="0">
                <a:latin typeface="Geneva"/>
                <a:cs typeface="Geneva"/>
              </a:rPr>
              <a:t> </a:t>
            </a:r>
            <a:endParaRPr sz="1500" dirty="0">
              <a:latin typeface="Geneva"/>
              <a:cs typeface="Geneva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  <a:tabLst>
                <a:tab pos="297815" algn="l"/>
              </a:tabLst>
            </a:pPr>
            <a:r>
              <a:rPr sz="1500" dirty="0">
                <a:latin typeface="Arial"/>
                <a:cs typeface="Arial"/>
              </a:rPr>
              <a:t>–</a:t>
            </a:r>
            <a:r>
              <a:rPr sz="1500" dirty="0">
                <a:latin typeface="Helvetica"/>
                <a:cs typeface="Helvetica"/>
              </a:rPr>
              <a:t> 	</a:t>
            </a:r>
            <a:r>
              <a:rPr sz="1500" dirty="0">
                <a:latin typeface="Geneva"/>
                <a:cs typeface="Geneva"/>
              </a:rPr>
              <a:t>Invalid tokens: 5, 12, </a:t>
            </a:r>
            <a:r>
              <a:rPr sz="1500" spc="-5" dirty="0" smtClean="0">
                <a:latin typeface="Geneva"/>
                <a:cs typeface="Geneva"/>
              </a:rPr>
              <a:t>qwe</a:t>
            </a:r>
            <a:r>
              <a:rPr sz="1500" spc="-95" dirty="0" smtClean="0">
                <a:latin typeface="Geneva"/>
                <a:cs typeface="Geneva"/>
              </a:rPr>
              <a:t> </a:t>
            </a:r>
            <a:endParaRPr sz="1500" dirty="0">
              <a:latin typeface="Geneva"/>
              <a:cs typeface="Genev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39" y="3111500"/>
            <a:ext cx="7875270" cy="2868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1800" dirty="0">
                <a:latin typeface="Arial"/>
                <a:cs typeface="Arial"/>
              </a:rPr>
              <a:t>•</a:t>
            </a:r>
            <a:r>
              <a:rPr sz="1800" dirty="0">
                <a:latin typeface="Helvetica"/>
                <a:cs typeface="Helvetica"/>
              </a:rPr>
              <a:t> 	</a:t>
            </a:r>
            <a:r>
              <a:rPr sz="1800" dirty="0">
                <a:latin typeface="Geneva"/>
                <a:cs typeface="Geneva"/>
              </a:rPr>
              <a:t>In these situations</a:t>
            </a:r>
            <a:r>
              <a:rPr sz="1800" spc="-105" dirty="0">
                <a:latin typeface="Geneva"/>
                <a:cs typeface="Geneva"/>
              </a:rPr>
              <a:t> </a:t>
            </a:r>
            <a:endParaRPr sz="180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850"/>
              </a:spcBef>
              <a:tabLst>
                <a:tab pos="755015" algn="l"/>
              </a:tabLst>
            </a:pPr>
            <a:r>
              <a:rPr sz="1500" dirty="0">
                <a:latin typeface="Arial"/>
                <a:cs typeface="Arial"/>
              </a:rPr>
              <a:t>–</a:t>
            </a:r>
            <a:r>
              <a:rPr sz="1500" dirty="0">
                <a:latin typeface="Helvetica"/>
                <a:cs typeface="Helvetica"/>
              </a:rPr>
              <a:t> 	</a:t>
            </a:r>
            <a:r>
              <a:rPr sz="1500" dirty="0">
                <a:latin typeface="Geneva"/>
                <a:cs typeface="Geneva"/>
              </a:rPr>
              <a:t>Program should not just crash</a:t>
            </a:r>
            <a:r>
              <a:rPr sz="1500" spc="-100" dirty="0">
                <a:latin typeface="Geneva"/>
                <a:cs typeface="Geneva"/>
              </a:rPr>
              <a:t> </a:t>
            </a:r>
            <a:endParaRPr sz="150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900"/>
              </a:spcBef>
              <a:tabLst>
                <a:tab pos="755015" algn="l"/>
              </a:tabLst>
            </a:pPr>
            <a:r>
              <a:rPr sz="1500" dirty="0">
                <a:latin typeface="Arial"/>
                <a:cs typeface="Arial"/>
              </a:rPr>
              <a:t>–</a:t>
            </a:r>
            <a:r>
              <a:rPr sz="1500" dirty="0">
                <a:latin typeface="Helvetica"/>
                <a:cs typeface="Helvetica"/>
              </a:rPr>
              <a:t> 	</a:t>
            </a:r>
            <a:r>
              <a:rPr sz="1500" dirty="0">
                <a:latin typeface="Geneva"/>
                <a:cs typeface="Geneva"/>
              </a:rPr>
              <a:t>Give informative error message, and recover if</a:t>
            </a:r>
            <a:r>
              <a:rPr sz="1500" spc="-100" dirty="0">
                <a:latin typeface="Geneva"/>
                <a:cs typeface="Geneva"/>
              </a:rPr>
              <a:t> </a:t>
            </a:r>
            <a:r>
              <a:rPr sz="1500" spc="5" dirty="0" smtClean="0">
                <a:latin typeface="Geneva"/>
                <a:cs typeface="Geneva"/>
              </a:rPr>
              <a:t>possible</a:t>
            </a:r>
            <a:endParaRPr sz="150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900"/>
              </a:spcBef>
              <a:tabLst>
                <a:tab pos="755015" algn="l"/>
              </a:tabLst>
            </a:pPr>
            <a:r>
              <a:rPr sz="1500" dirty="0">
                <a:latin typeface="Arial"/>
                <a:cs typeface="Arial"/>
              </a:rPr>
              <a:t>–</a:t>
            </a:r>
            <a:r>
              <a:rPr sz="1500" dirty="0">
                <a:latin typeface="Helvetica"/>
                <a:cs typeface="Helvetica"/>
              </a:rPr>
              <a:t> 	</a:t>
            </a:r>
            <a:r>
              <a:rPr sz="1500" dirty="0">
                <a:latin typeface="Geneva"/>
                <a:cs typeface="Geneva"/>
              </a:rPr>
              <a:t>Do not just accept and process as if correct</a:t>
            </a:r>
            <a:r>
              <a:rPr sz="1500" spc="-100" dirty="0">
                <a:latin typeface="Geneva"/>
                <a:cs typeface="Geneva"/>
              </a:rPr>
              <a:t> </a:t>
            </a:r>
            <a:endParaRPr sz="1500" dirty="0">
              <a:latin typeface="Geneva"/>
              <a:cs typeface="Geneva"/>
            </a:endParaRPr>
          </a:p>
          <a:p>
            <a:pPr marL="927100">
              <a:lnSpc>
                <a:spcPct val="100000"/>
              </a:lnSpc>
              <a:spcBef>
                <a:spcPts val="900"/>
              </a:spcBef>
              <a:tabLst>
                <a:tab pos="1155065" algn="l"/>
              </a:tabLst>
            </a:pPr>
            <a:r>
              <a:rPr sz="1500" dirty="0">
                <a:latin typeface="Arial"/>
                <a:cs typeface="Arial"/>
              </a:rPr>
              <a:t>•</a:t>
            </a:r>
            <a:r>
              <a:rPr sz="1500" dirty="0">
                <a:latin typeface="Helvetica"/>
                <a:cs typeface="Helvetica"/>
              </a:rPr>
              <a:t> 	</a:t>
            </a:r>
            <a:r>
              <a:rPr sz="1500" dirty="0">
                <a:latin typeface="Geneva"/>
                <a:cs typeface="Geneva"/>
              </a:rPr>
              <a:t>Ex. for too many inputs: just process the </a:t>
            </a:r>
            <a:r>
              <a:rPr sz="1500" spc="-10" dirty="0">
                <a:latin typeface="Geneva"/>
                <a:cs typeface="Geneva"/>
              </a:rPr>
              <a:t>first </a:t>
            </a:r>
            <a:r>
              <a:rPr sz="1500" dirty="0">
                <a:latin typeface="Geneva"/>
                <a:cs typeface="Geneva"/>
              </a:rPr>
              <a:t>3 valid ones</a:t>
            </a:r>
            <a:r>
              <a:rPr sz="1500" spc="-35" dirty="0">
                <a:latin typeface="Geneva"/>
                <a:cs typeface="Geneva"/>
              </a:rPr>
              <a:t> </a:t>
            </a:r>
            <a:r>
              <a:rPr sz="1500" dirty="0">
                <a:latin typeface="Geneva"/>
                <a:cs typeface="Geneva"/>
              </a:rPr>
              <a:t>(undesirable</a:t>
            </a:r>
            <a:r>
              <a:rPr sz="1500" dirty="0" smtClean="0">
                <a:latin typeface="Geneva"/>
                <a:cs typeface="Geneva"/>
              </a:rPr>
              <a:t>)</a:t>
            </a:r>
            <a:endParaRPr sz="1500" dirty="0">
              <a:latin typeface="Geneva"/>
              <a:cs typeface="Geneva"/>
            </a:endParaRPr>
          </a:p>
          <a:p>
            <a:pPr marL="1155700" marR="367665" indent="-228600">
              <a:lnSpc>
                <a:spcPts val="1450"/>
              </a:lnSpc>
              <a:spcBef>
                <a:spcPts val="1140"/>
              </a:spcBef>
              <a:tabLst>
                <a:tab pos="1155065" algn="l"/>
              </a:tabLst>
            </a:pPr>
            <a:r>
              <a:rPr sz="1500" dirty="0">
                <a:latin typeface="Arial"/>
                <a:cs typeface="Arial"/>
              </a:rPr>
              <a:t>•</a:t>
            </a:r>
            <a:r>
              <a:rPr sz="1500" dirty="0">
                <a:latin typeface="Helvetica"/>
                <a:cs typeface="Helvetica"/>
              </a:rPr>
              <a:t> 	</a:t>
            </a:r>
            <a:r>
              <a:rPr sz="1500" dirty="0">
                <a:latin typeface="Geneva"/>
                <a:cs typeface="Geneva"/>
              </a:rPr>
              <a:t>can be even worse than just crashing, as user does not know</a:t>
            </a:r>
            <a:r>
              <a:rPr sz="1500" spc="-95" dirty="0">
                <a:latin typeface="Geneva"/>
                <a:cs typeface="Geneva"/>
              </a:rPr>
              <a:t> </a:t>
            </a:r>
            <a:r>
              <a:rPr sz="1500" dirty="0">
                <a:latin typeface="Geneva"/>
                <a:cs typeface="Geneva"/>
              </a:rPr>
              <a:t>what</a:t>
            </a:r>
            <a:r>
              <a:rPr sz="1500" spc="-10" dirty="0">
                <a:latin typeface="Geneva"/>
                <a:cs typeface="Geneva"/>
              </a:rPr>
              <a:t> </a:t>
            </a:r>
            <a:r>
              <a:rPr sz="1500" dirty="0">
                <a:latin typeface="Geneva"/>
                <a:cs typeface="Geneva"/>
              </a:rPr>
              <a:t>is  </a:t>
            </a:r>
            <a:r>
              <a:rPr sz="1500" dirty="0" smtClean="0">
                <a:latin typeface="Geneva"/>
                <a:cs typeface="Geneva"/>
              </a:rPr>
              <a:t>happening</a:t>
            </a:r>
            <a:endParaRPr sz="150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960"/>
              </a:spcBef>
              <a:tabLst>
                <a:tab pos="755015" algn="l"/>
              </a:tabLst>
            </a:pPr>
            <a:r>
              <a:rPr sz="1500" dirty="0">
                <a:latin typeface="Arial"/>
                <a:cs typeface="Arial"/>
              </a:rPr>
              <a:t>–</a:t>
            </a:r>
            <a:r>
              <a:rPr sz="1500" dirty="0">
                <a:latin typeface="Helvetica"/>
                <a:cs typeface="Helvetica"/>
              </a:rPr>
              <a:t> 	</a:t>
            </a:r>
            <a:r>
              <a:rPr sz="1500" dirty="0">
                <a:latin typeface="Geneva"/>
                <a:cs typeface="Geneva"/>
              </a:rPr>
              <a:t>Do not silently deny</a:t>
            </a:r>
            <a:r>
              <a:rPr sz="1500" spc="-100" dirty="0">
                <a:latin typeface="Geneva"/>
                <a:cs typeface="Geneva"/>
              </a:rPr>
              <a:t> </a:t>
            </a:r>
            <a:endParaRPr sz="1500" dirty="0">
              <a:latin typeface="Geneva"/>
              <a:cs typeface="Geneva"/>
            </a:endParaRPr>
          </a:p>
          <a:p>
            <a:pPr marL="927100">
              <a:lnSpc>
                <a:spcPct val="100000"/>
              </a:lnSpc>
              <a:spcBef>
                <a:spcPts val="900"/>
              </a:spcBef>
              <a:tabLst>
                <a:tab pos="1155065" algn="l"/>
              </a:tabLst>
            </a:pPr>
            <a:r>
              <a:rPr sz="1500" dirty="0">
                <a:latin typeface="Arial"/>
                <a:cs typeface="Arial"/>
              </a:rPr>
              <a:t>•</a:t>
            </a:r>
            <a:r>
              <a:rPr sz="1500" dirty="0">
                <a:latin typeface="Helvetica"/>
                <a:cs typeface="Helvetica"/>
              </a:rPr>
              <a:t> 	</a:t>
            </a:r>
            <a:r>
              <a:rPr sz="1500" dirty="0">
                <a:latin typeface="Geneva"/>
                <a:cs typeface="Geneva"/>
              </a:rPr>
              <a:t>let user know what is</a:t>
            </a:r>
            <a:r>
              <a:rPr sz="1500" spc="-55" dirty="0">
                <a:latin typeface="Geneva"/>
                <a:cs typeface="Geneva"/>
              </a:rPr>
              <a:t> </a:t>
            </a:r>
            <a:r>
              <a:rPr sz="1500" dirty="0" smtClean="0">
                <a:latin typeface="Geneva"/>
                <a:cs typeface="Geneva"/>
              </a:rPr>
              <a:t>happening</a:t>
            </a:r>
            <a:endParaRPr sz="1500" dirty="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386778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305685" algn="l"/>
              </a:tabLst>
            </a:pPr>
            <a:r>
              <a:rPr dirty="0"/>
              <a:t>Gu</a:t>
            </a:r>
            <a:r>
              <a:rPr spc="-5" dirty="0"/>
              <a:t>es</a:t>
            </a:r>
            <a:r>
              <a:rPr dirty="0"/>
              <a:t>s </a:t>
            </a:r>
            <a:r>
              <a:rPr spc="-5" dirty="0"/>
              <a:t>a</a:t>
            </a:r>
            <a:r>
              <a:rPr dirty="0"/>
              <a:t>t	</a:t>
            </a:r>
            <a:r>
              <a:rPr dirty="0" smtClean="0"/>
              <a:t>fault</a:t>
            </a:r>
            <a:r>
              <a:rPr spc="-5" dirty="0" smtClean="0"/>
              <a:t>s</a:t>
            </a:r>
            <a:endParaRPr spc="120" dirty="0"/>
          </a:p>
        </p:txBody>
      </p:sp>
      <p:sp>
        <p:nvSpPr>
          <p:cNvPr id="3" name="object 3"/>
          <p:cNvSpPr txBox="1"/>
          <p:nvPr/>
        </p:nvSpPr>
        <p:spPr>
          <a:xfrm>
            <a:off x="535939" y="1615439"/>
            <a:ext cx="7994015" cy="43976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65"/>
              </a:lnSpc>
              <a:tabLst>
                <a:tab pos="469265" algn="l"/>
              </a:tabLst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dirty="0">
                <a:latin typeface="Helvetica"/>
                <a:cs typeface="Helvetica"/>
              </a:rPr>
              <a:t> 	</a:t>
            </a:r>
            <a:r>
              <a:rPr sz="2400" dirty="0">
                <a:latin typeface="Geneva"/>
                <a:cs typeface="Geneva"/>
              </a:rPr>
              <a:t>Finally, use intuition to think of how a</a:t>
            </a:r>
            <a:r>
              <a:rPr sz="2400" spc="-100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program</a:t>
            </a:r>
          </a:p>
          <a:p>
            <a:pPr marL="469265">
              <a:lnSpc>
                <a:spcPts val="2725"/>
              </a:lnSpc>
            </a:pPr>
            <a:r>
              <a:rPr sz="2450" spc="-30" dirty="0">
                <a:latin typeface="Geneva"/>
                <a:cs typeface="Geneva"/>
              </a:rPr>
              <a:t>might </a:t>
            </a:r>
            <a:r>
              <a:rPr sz="2400" dirty="0">
                <a:latin typeface="Geneva"/>
                <a:cs typeface="Geneva"/>
              </a:rPr>
              <a:t>be wrong:</a:t>
            </a:r>
            <a:r>
              <a:rPr sz="2400" spc="-90" dirty="0">
                <a:latin typeface="Geneva"/>
                <a:cs typeface="Geneva"/>
              </a:rPr>
              <a:t> </a:t>
            </a:r>
            <a:endParaRPr sz="2400" dirty="0">
              <a:latin typeface="Geneva"/>
              <a:cs typeface="Geneva"/>
            </a:endParaRPr>
          </a:p>
          <a:p>
            <a:pPr marL="749300" marR="57150" indent="-279400">
              <a:lnSpc>
                <a:spcPts val="2150"/>
              </a:lnSpc>
              <a:spcBef>
                <a:spcPts val="1280"/>
              </a:spcBef>
            </a:pPr>
            <a:r>
              <a:rPr sz="2000" dirty="0">
                <a:latin typeface="Arial"/>
                <a:cs typeface="Arial"/>
              </a:rPr>
              <a:t>–</a:t>
            </a:r>
            <a:r>
              <a:rPr sz="2000" dirty="0">
                <a:latin typeface="Helvetica"/>
                <a:cs typeface="Helvetica"/>
              </a:rPr>
              <a:t>  </a:t>
            </a:r>
            <a:r>
              <a:rPr sz="2000" dirty="0">
                <a:latin typeface="Geneva"/>
                <a:cs typeface="Geneva"/>
              </a:rPr>
              <a:t>Might be better to get </a:t>
            </a:r>
            <a:r>
              <a:rPr sz="2000" spc="-5" dirty="0">
                <a:latin typeface="Geneva"/>
                <a:cs typeface="Geneva"/>
              </a:rPr>
              <a:t>person </a:t>
            </a:r>
            <a:r>
              <a:rPr sz="2000" dirty="0">
                <a:latin typeface="Geneva"/>
                <a:cs typeface="Geneva"/>
              </a:rPr>
              <a:t>A to think of possible faults  in person B's code</a:t>
            </a:r>
            <a:r>
              <a:rPr sz="2000" spc="-105" dirty="0">
                <a:latin typeface="Geneva"/>
                <a:cs typeface="Geneva"/>
              </a:rPr>
              <a:t> </a:t>
            </a:r>
            <a:endParaRPr sz="2000" dirty="0">
              <a:latin typeface="Geneva"/>
              <a:cs typeface="Geneva"/>
            </a:endParaRPr>
          </a:p>
          <a:p>
            <a:pPr>
              <a:lnSpc>
                <a:spcPct val="100000"/>
              </a:lnSpc>
            </a:pPr>
            <a:endParaRPr sz="2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dirty="0">
                <a:latin typeface="Helvetica"/>
                <a:cs typeface="Helvetica"/>
              </a:rPr>
              <a:t> 	</a:t>
            </a:r>
            <a:r>
              <a:rPr sz="2400" spc="-5" dirty="0">
                <a:latin typeface="Geneva"/>
                <a:cs typeface="Geneva"/>
              </a:rPr>
              <a:t>Example </a:t>
            </a:r>
            <a:r>
              <a:rPr sz="2400" dirty="0">
                <a:latin typeface="Geneva"/>
                <a:cs typeface="Geneva"/>
              </a:rPr>
              <a:t>with the triangle analyzer:</a:t>
            </a:r>
            <a:r>
              <a:rPr sz="2400" spc="-70" dirty="0">
                <a:latin typeface="Geneva"/>
                <a:cs typeface="Geneva"/>
              </a:rPr>
              <a:t> </a:t>
            </a:r>
            <a:endParaRPr sz="2400" dirty="0">
              <a:latin typeface="Geneva"/>
              <a:cs typeface="Geneva"/>
            </a:endParaRPr>
          </a:p>
          <a:p>
            <a:pPr marL="749300" marR="111760" indent="-279400">
              <a:lnSpc>
                <a:spcPct val="90600"/>
              </a:lnSpc>
              <a:spcBef>
                <a:spcPts val="1235"/>
              </a:spcBef>
            </a:pPr>
            <a:r>
              <a:rPr sz="2000" dirty="0">
                <a:latin typeface="Arial"/>
                <a:cs typeface="Arial"/>
              </a:rPr>
              <a:t>–</a:t>
            </a:r>
            <a:r>
              <a:rPr sz="2000" dirty="0">
                <a:latin typeface="Helvetica"/>
                <a:cs typeface="Helvetica"/>
              </a:rPr>
              <a:t>  </a:t>
            </a:r>
            <a:r>
              <a:rPr sz="2000" dirty="0">
                <a:latin typeface="Geneva"/>
                <a:cs typeface="Geneva"/>
              </a:rPr>
              <a:t>To see whether a triangle is isosceles, the code must test  all three distinct pairs amongst the three numbers for  </a:t>
            </a:r>
            <a:r>
              <a:rPr sz="2000" spc="-5" dirty="0">
                <a:latin typeface="Geneva"/>
                <a:cs typeface="Geneva"/>
              </a:rPr>
              <a:t>equality:</a:t>
            </a:r>
            <a:r>
              <a:rPr sz="2000" spc="-75" dirty="0">
                <a:latin typeface="Geneva"/>
                <a:cs typeface="Geneva"/>
              </a:rPr>
              <a:t> </a:t>
            </a:r>
            <a:endParaRPr sz="200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950"/>
              </a:spcBef>
            </a:pPr>
            <a:r>
              <a:rPr sz="2000" dirty="0">
                <a:latin typeface="Arial"/>
                <a:cs typeface="Arial"/>
              </a:rPr>
              <a:t>–</a:t>
            </a:r>
            <a:r>
              <a:rPr sz="2000" dirty="0">
                <a:latin typeface="Helvetica"/>
                <a:cs typeface="Helvetica"/>
              </a:rPr>
              <a:t>   </a:t>
            </a:r>
            <a:r>
              <a:rPr sz="2000" dirty="0">
                <a:latin typeface="Geneva"/>
                <a:cs typeface="Geneva"/>
              </a:rPr>
              <a:t>What if not all three pairs have been tested by the code?</a:t>
            </a:r>
            <a:r>
              <a:rPr sz="2000" spc="-355" dirty="0">
                <a:latin typeface="Geneva"/>
                <a:cs typeface="Geneva"/>
              </a:rPr>
              <a:t> </a:t>
            </a:r>
            <a:endParaRPr sz="200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1000"/>
              </a:spcBef>
            </a:pPr>
            <a:r>
              <a:rPr sz="2000" dirty="0">
                <a:latin typeface="Arial"/>
                <a:cs typeface="Arial"/>
              </a:rPr>
              <a:t>–</a:t>
            </a:r>
            <a:r>
              <a:rPr sz="2000" dirty="0">
                <a:latin typeface="Helvetica"/>
                <a:cs typeface="Helvetica"/>
              </a:rPr>
              <a:t>   </a:t>
            </a:r>
            <a:r>
              <a:rPr sz="2000" dirty="0">
                <a:latin typeface="Geneva"/>
                <a:cs typeface="Geneva"/>
              </a:rPr>
              <a:t>Thus, test all of 2,2,3; 2,3,2; and 3,2,2</a:t>
            </a:r>
            <a:r>
              <a:rPr sz="2000" spc="-355" dirty="0">
                <a:latin typeface="Geneva"/>
                <a:cs typeface="Geneva"/>
              </a:rPr>
              <a:t> </a:t>
            </a:r>
            <a:endParaRPr sz="2000" dirty="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ct val="100000"/>
              </a:lnSpc>
              <a:tabLst>
                <a:tab pos="3629660" algn="l"/>
              </a:tabLst>
            </a:pPr>
            <a:r>
              <a:rPr dirty="0"/>
              <a:t>Functional vs.	</a:t>
            </a:r>
            <a:r>
              <a:rPr spc="-5" dirty="0"/>
              <a:t>Structural</a:t>
            </a:r>
            <a:r>
              <a:rPr spc="-25" dirty="0"/>
              <a:t> </a:t>
            </a:r>
            <a:r>
              <a:rPr spc="10" dirty="0" smtClean="0"/>
              <a:t>Testing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535939" y="1645920"/>
            <a:ext cx="7563484" cy="3945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dirty="0">
                <a:latin typeface="Helvetica"/>
                <a:cs typeface="Helvetica"/>
              </a:rPr>
              <a:t> 	</a:t>
            </a:r>
            <a:r>
              <a:rPr sz="2800" dirty="0">
                <a:latin typeface="Geneva"/>
                <a:cs typeface="Geneva"/>
              </a:rPr>
              <a:t>Functional (black-box) testing</a:t>
            </a:r>
            <a:r>
              <a:rPr sz="2800" spc="-105" dirty="0">
                <a:latin typeface="Geneva"/>
                <a:cs typeface="Geneva"/>
              </a:rPr>
              <a:t> </a:t>
            </a:r>
            <a:endParaRPr sz="280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119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Advantages</a:t>
            </a:r>
            <a:r>
              <a:rPr sz="2400" spc="-190" dirty="0">
                <a:latin typeface="Geneva"/>
                <a:cs typeface="Geneva"/>
              </a:rPr>
              <a:t> </a:t>
            </a:r>
            <a:endParaRPr sz="2400" dirty="0">
              <a:latin typeface="Geneva"/>
              <a:cs typeface="Geneva"/>
            </a:endParaRPr>
          </a:p>
          <a:p>
            <a:pPr marL="927100">
              <a:lnSpc>
                <a:spcPct val="100000"/>
              </a:lnSpc>
              <a:spcBef>
                <a:spcPts val="122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Ensures program </a:t>
            </a:r>
            <a:r>
              <a:rPr sz="2400" spc="-5" dirty="0">
                <a:latin typeface="Geneva"/>
                <a:cs typeface="Geneva"/>
              </a:rPr>
              <a:t>meets requirements</a:t>
            </a:r>
            <a:r>
              <a:rPr sz="2400" spc="-65" dirty="0">
                <a:latin typeface="Geneva"/>
                <a:cs typeface="Geneva"/>
              </a:rPr>
              <a:t> </a:t>
            </a:r>
            <a:endParaRPr sz="2400" dirty="0">
              <a:latin typeface="Geneva"/>
              <a:cs typeface="Geneva"/>
            </a:endParaRPr>
          </a:p>
          <a:p>
            <a:pPr marL="927100">
              <a:lnSpc>
                <a:spcPct val="100000"/>
              </a:lnSpc>
              <a:spcBef>
                <a:spcPts val="132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Test boundaries, etc.,</a:t>
            </a:r>
            <a:r>
              <a:rPr sz="2400" spc="-130" dirty="0">
                <a:latin typeface="Geneva"/>
                <a:cs typeface="Geneva"/>
              </a:rPr>
              <a:t> </a:t>
            </a:r>
            <a:r>
              <a:rPr sz="2400" spc="5" dirty="0" smtClean="0">
                <a:latin typeface="Geneva"/>
                <a:cs typeface="Geneva"/>
              </a:rPr>
              <a:t>explicitly</a:t>
            </a:r>
            <a:endParaRPr sz="240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122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spc="-5" dirty="0">
                <a:latin typeface="Geneva"/>
                <a:cs typeface="Geneva"/>
              </a:rPr>
              <a:t>Disadvantages</a:t>
            </a:r>
            <a:r>
              <a:rPr sz="2400" spc="-145" dirty="0">
                <a:latin typeface="Geneva"/>
                <a:cs typeface="Geneva"/>
              </a:rPr>
              <a:t> </a:t>
            </a:r>
            <a:endParaRPr sz="2400" dirty="0">
              <a:latin typeface="Geneva"/>
              <a:cs typeface="Geneva"/>
            </a:endParaRPr>
          </a:p>
          <a:p>
            <a:pPr marL="927100">
              <a:lnSpc>
                <a:spcPct val="100000"/>
              </a:lnSpc>
              <a:spcBef>
                <a:spcPts val="122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Cannot test </a:t>
            </a:r>
            <a:r>
              <a:rPr sz="2400" spc="-5" dirty="0">
                <a:latin typeface="Geneva"/>
                <a:cs typeface="Geneva"/>
              </a:rPr>
              <a:t>undocumented </a:t>
            </a:r>
            <a:r>
              <a:rPr sz="2400" dirty="0">
                <a:latin typeface="Geneva"/>
                <a:cs typeface="Geneva"/>
              </a:rPr>
              <a:t>features</a:t>
            </a:r>
            <a:r>
              <a:rPr sz="2400" spc="-85" dirty="0">
                <a:latin typeface="Geneva"/>
                <a:cs typeface="Geneva"/>
              </a:rPr>
              <a:t> </a:t>
            </a:r>
            <a:endParaRPr sz="2400" dirty="0">
              <a:latin typeface="Geneva"/>
              <a:cs typeface="Geneva"/>
            </a:endParaRPr>
          </a:p>
          <a:p>
            <a:pPr marL="1155700" marR="5080" indent="-228600">
              <a:lnSpc>
                <a:spcPts val="2850"/>
              </a:lnSpc>
              <a:spcBef>
                <a:spcPts val="144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May not test hidden </a:t>
            </a:r>
            <a:r>
              <a:rPr sz="2400" spc="-5" dirty="0">
                <a:latin typeface="Geneva"/>
                <a:cs typeface="Geneva"/>
              </a:rPr>
              <a:t>implementation</a:t>
            </a:r>
            <a:r>
              <a:rPr sz="2400" spc="-85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details  thoroughly</a:t>
            </a:r>
            <a:r>
              <a:rPr sz="2400" spc="-100" dirty="0">
                <a:latin typeface="Geneva"/>
                <a:cs typeface="Geneva"/>
              </a:rPr>
              <a:t> </a:t>
            </a:r>
            <a:endParaRPr sz="2400" dirty="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469201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/>
              <a:t>Functional</a:t>
            </a:r>
            <a:r>
              <a:rPr spc="-65"/>
              <a:t> </a:t>
            </a:r>
            <a:r>
              <a:rPr spc="10" smtClean="0"/>
              <a:t>Testing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535939" y="1645920"/>
            <a:ext cx="7390765" cy="3775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668780" algn="ctr">
              <a:lnSpc>
                <a:spcPct val="100000"/>
              </a:lnSpc>
              <a:tabLst>
                <a:tab pos="456565" algn="l"/>
              </a:tabLst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dirty="0">
                <a:latin typeface="Helvetica"/>
                <a:cs typeface="Helvetica"/>
              </a:rPr>
              <a:t> 	</a:t>
            </a:r>
            <a:r>
              <a:rPr sz="2800" dirty="0">
                <a:latin typeface="Geneva"/>
                <a:cs typeface="Geneva"/>
              </a:rPr>
              <a:t>Structural testing – </a:t>
            </a:r>
            <a:r>
              <a:rPr sz="2800">
                <a:latin typeface="Geneva"/>
                <a:cs typeface="Geneva"/>
              </a:rPr>
              <a:t>white</a:t>
            </a:r>
            <a:r>
              <a:rPr sz="2800" spc="-100">
                <a:latin typeface="Geneva"/>
                <a:cs typeface="Geneva"/>
              </a:rPr>
              <a:t> </a:t>
            </a:r>
            <a:r>
              <a:rPr sz="2800" spc="20" smtClean="0">
                <a:latin typeface="Geneva"/>
                <a:cs typeface="Geneva"/>
              </a:rPr>
              <a:t>box</a:t>
            </a:r>
            <a:endParaRPr sz="28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119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test as </a:t>
            </a:r>
            <a:r>
              <a:rPr sz="2400" spc="-5" dirty="0">
                <a:latin typeface="Geneva"/>
                <a:cs typeface="Geneva"/>
              </a:rPr>
              <a:t>much </a:t>
            </a:r>
            <a:r>
              <a:rPr sz="2400" dirty="0">
                <a:latin typeface="Geneva"/>
                <a:cs typeface="Geneva"/>
              </a:rPr>
              <a:t>of path coverage </a:t>
            </a:r>
            <a:r>
              <a:rPr sz="2400">
                <a:latin typeface="Geneva"/>
                <a:cs typeface="Geneva"/>
              </a:rPr>
              <a:t>as</a:t>
            </a:r>
            <a:r>
              <a:rPr sz="2400" spc="-145">
                <a:latin typeface="Geneva"/>
                <a:cs typeface="Geneva"/>
              </a:rPr>
              <a:t> </a:t>
            </a:r>
            <a:r>
              <a:rPr sz="2400" spc="5" smtClean="0">
                <a:latin typeface="Geneva"/>
                <a:cs typeface="Geneva"/>
              </a:rPr>
              <a:t>possible</a:t>
            </a:r>
            <a:endParaRPr sz="24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122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can only test code </a:t>
            </a:r>
            <a:r>
              <a:rPr sz="2400">
                <a:latin typeface="Geneva"/>
                <a:cs typeface="Geneva"/>
              </a:rPr>
              <a:t>that</a:t>
            </a:r>
            <a:r>
              <a:rPr sz="2400" spc="-190">
                <a:latin typeface="Geneva"/>
                <a:cs typeface="Geneva"/>
              </a:rPr>
              <a:t> </a:t>
            </a:r>
            <a:r>
              <a:rPr sz="2400" spc="10" smtClean="0">
                <a:latin typeface="Geneva"/>
                <a:cs typeface="Geneva"/>
              </a:rPr>
              <a:t>exists</a:t>
            </a:r>
            <a:endParaRPr sz="2400">
              <a:latin typeface="Geneva"/>
              <a:cs typeface="Geneva"/>
            </a:endParaRPr>
          </a:p>
          <a:p>
            <a:pPr marL="927100">
              <a:lnSpc>
                <a:spcPct val="100000"/>
              </a:lnSpc>
              <a:spcBef>
                <a:spcPts val="132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spc="-5" dirty="0">
                <a:latin typeface="Geneva"/>
                <a:cs typeface="Geneva"/>
              </a:rPr>
              <a:t>may </a:t>
            </a:r>
            <a:r>
              <a:rPr sz="2400" dirty="0">
                <a:latin typeface="Geneva"/>
                <a:cs typeface="Geneva"/>
              </a:rPr>
              <a:t>have </a:t>
            </a:r>
            <a:r>
              <a:rPr sz="2400" spc="-5" dirty="0">
                <a:latin typeface="Geneva"/>
                <a:cs typeface="Geneva"/>
              </a:rPr>
              <a:t>missed </a:t>
            </a:r>
            <a:r>
              <a:rPr sz="2400">
                <a:latin typeface="Geneva"/>
                <a:cs typeface="Geneva"/>
              </a:rPr>
              <a:t>several</a:t>
            </a:r>
            <a:r>
              <a:rPr sz="2400" spc="-100">
                <a:latin typeface="Geneva"/>
                <a:cs typeface="Geneva"/>
              </a:rPr>
              <a:t> </a:t>
            </a:r>
            <a:r>
              <a:rPr sz="2400" spc="5" smtClean="0">
                <a:latin typeface="Geneva"/>
                <a:cs typeface="Geneva"/>
              </a:rPr>
              <a:t>requirements</a:t>
            </a:r>
            <a:endParaRPr sz="2400">
              <a:latin typeface="Geneva"/>
              <a:cs typeface="Geneva"/>
            </a:endParaRPr>
          </a:p>
          <a:p>
            <a:pPr marL="927100">
              <a:lnSpc>
                <a:spcPct val="100000"/>
              </a:lnSpc>
              <a:spcBef>
                <a:spcPts val="122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but can still achieve </a:t>
            </a:r>
            <a:r>
              <a:rPr sz="2400">
                <a:latin typeface="Geneva"/>
                <a:cs typeface="Geneva"/>
              </a:rPr>
              <a:t>high</a:t>
            </a:r>
            <a:r>
              <a:rPr sz="2400" spc="-120">
                <a:latin typeface="Geneva"/>
                <a:cs typeface="Geneva"/>
              </a:rPr>
              <a:t> </a:t>
            </a:r>
            <a:r>
              <a:rPr sz="2400" spc="5" smtClean="0">
                <a:latin typeface="Geneva"/>
                <a:cs typeface="Geneva"/>
              </a:rPr>
              <a:t>coverage</a:t>
            </a:r>
            <a:endParaRPr sz="2400">
              <a:latin typeface="Geneva"/>
              <a:cs typeface="Geneva"/>
            </a:endParaRPr>
          </a:p>
          <a:p>
            <a:pPr marR="1661795" algn="ctr">
              <a:lnSpc>
                <a:spcPct val="100000"/>
              </a:lnSpc>
              <a:spcBef>
                <a:spcPts val="2370"/>
              </a:spcBef>
              <a:tabLst>
                <a:tab pos="456565" algn="l"/>
              </a:tabLst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dirty="0">
                <a:latin typeface="Helvetica"/>
                <a:cs typeface="Helvetica"/>
              </a:rPr>
              <a:t> 	</a:t>
            </a:r>
            <a:r>
              <a:rPr sz="2800" dirty="0">
                <a:latin typeface="Geneva"/>
                <a:cs typeface="Geneva"/>
              </a:rPr>
              <a:t>Functional testing – </a:t>
            </a:r>
            <a:r>
              <a:rPr sz="2800">
                <a:latin typeface="Geneva"/>
                <a:cs typeface="Geneva"/>
              </a:rPr>
              <a:t>black</a:t>
            </a:r>
            <a:r>
              <a:rPr sz="2800" spc="-100">
                <a:latin typeface="Geneva"/>
                <a:cs typeface="Geneva"/>
              </a:rPr>
              <a:t> </a:t>
            </a:r>
            <a:r>
              <a:rPr sz="2800" spc="20" smtClean="0">
                <a:latin typeface="Geneva"/>
                <a:cs typeface="Geneva"/>
              </a:rPr>
              <a:t>box</a:t>
            </a:r>
            <a:endParaRPr sz="28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129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Make sure the code </a:t>
            </a:r>
            <a:r>
              <a:rPr sz="2400" spc="-5" dirty="0">
                <a:latin typeface="Geneva"/>
                <a:cs typeface="Geneva"/>
              </a:rPr>
              <a:t>meets </a:t>
            </a:r>
            <a:r>
              <a:rPr sz="2400">
                <a:latin typeface="Geneva"/>
                <a:cs typeface="Geneva"/>
              </a:rPr>
              <a:t>the</a:t>
            </a:r>
            <a:r>
              <a:rPr sz="2400" spc="-165">
                <a:latin typeface="Geneva"/>
                <a:cs typeface="Geneva"/>
              </a:rPr>
              <a:t> </a:t>
            </a:r>
            <a:r>
              <a:rPr sz="2400" spc="5" smtClean="0">
                <a:latin typeface="Geneva"/>
                <a:cs typeface="Geneva"/>
              </a:rPr>
              <a:t>requirements</a:t>
            </a:r>
            <a:endParaRPr sz="240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ct val="100000"/>
              </a:lnSpc>
              <a:tabLst>
                <a:tab pos="3629660" algn="l"/>
              </a:tabLst>
            </a:pPr>
            <a:r>
              <a:rPr dirty="0"/>
              <a:t>Functional vs.	</a:t>
            </a:r>
            <a:r>
              <a:rPr spc="-5" dirty="0"/>
              <a:t>Structural</a:t>
            </a:r>
            <a:r>
              <a:rPr spc="-25" dirty="0"/>
              <a:t> </a:t>
            </a:r>
            <a:r>
              <a:rPr spc="10" dirty="0" smtClean="0"/>
              <a:t>Testing</a:t>
            </a:r>
            <a:endParaRPr spc="1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95300" y="1615439"/>
            <a:ext cx="8153399" cy="3870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ct val="100000"/>
              </a:lnSpc>
              <a:tabLst>
                <a:tab pos="509905" algn="l"/>
              </a:tabLst>
            </a:pPr>
            <a:r>
              <a:rPr dirty="0">
                <a:latin typeface="Arial"/>
                <a:cs typeface="Arial"/>
              </a:rPr>
              <a:t>•</a:t>
            </a:r>
            <a:r>
              <a:rPr dirty="0">
                <a:latin typeface="Helvetica"/>
                <a:cs typeface="Helvetica"/>
              </a:rPr>
              <a:t> 	</a:t>
            </a:r>
            <a:r>
              <a:rPr dirty="0"/>
              <a:t>Structural (white-box)</a:t>
            </a:r>
            <a:r>
              <a:rPr spc="-70" dirty="0"/>
              <a:t> </a:t>
            </a:r>
            <a:r>
              <a:rPr spc="5" dirty="0" smtClean="0"/>
              <a:t>testing</a:t>
            </a:r>
            <a:endParaRPr spc="5" dirty="0"/>
          </a:p>
          <a:p>
            <a:pPr marL="510540">
              <a:lnSpc>
                <a:spcPct val="100000"/>
              </a:lnSpc>
              <a:spcBef>
                <a:spcPts val="910"/>
              </a:spcBef>
            </a:pPr>
            <a:r>
              <a:rPr sz="2000" dirty="0">
                <a:latin typeface="Arial"/>
                <a:cs typeface="Arial"/>
              </a:rPr>
              <a:t>–</a:t>
            </a:r>
            <a:r>
              <a:rPr sz="2000" dirty="0">
                <a:latin typeface="Helvetica"/>
                <a:cs typeface="Helvetica"/>
              </a:rPr>
              <a:t>  </a:t>
            </a:r>
            <a:r>
              <a:rPr sz="2000" dirty="0"/>
              <a:t>Advantages</a:t>
            </a:r>
            <a:r>
              <a:rPr sz="2000" spc="200" dirty="0"/>
              <a:t> </a:t>
            </a:r>
            <a:endParaRPr sz="2000" dirty="0">
              <a:latin typeface="Helvetica"/>
              <a:cs typeface="Helvetica"/>
            </a:endParaRPr>
          </a:p>
          <a:p>
            <a:pPr marL="967740">
              <a:lnSpc>
                <a:spcPct val="100000"/>
              </a:lnSpc>
              <a:spcBef>
                <a:spcPts val="1100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r>
              <a:rPr sz="2000" dirty="0">
                <a:latin typeface="Helvetica"/>
                <a:cs typeface="Helvetica"/>
              </a:rPr>
              <a:t>  </a:t>
            </a:r>
            <a:r>
              <a:rPr sz="2000" dirty="0"/>
              <a:t>Tests all code and implementation details</a:t>
            </a:r>
            <a:r>
              <a:rPr sz="2000" spc="165" dirty="0"/>
              <a:t> </a:t>
            </a:r>
            <a:endParaRPr sz="2000" dirty="0">
              <a:latin typeface="Helvetica"/>
              <a:cs typeface="Helvetica"/>
            </a:endParaRPr>
          </a:p>
          <a:p>
            <a:pPr marL="1196340" marR="316865" indent="-228600">
              <a:lnSpc>
                <a:spcPts val="2150"/>
              </a:lnSpc>
              <a:spcBef>
                <a:spcPts val="1280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r>
              <a:rPr sz="2000" dirty="0">
                <a:latin typeface="Helvetica"/>
                <a:cs typeface="Helvetica"/>
              </a:rPr>
              <a:t>  </a:t>
            </a:r>
            <a:r>
              <a:rPr sz="2000" dirty="0"/>
              <a:t>Coverage metrics can give us an idea of the extent to  which our code is</a:t>
            </a:r>
            <a:r>
              <a:rPr sz="2000" spc="-75" dirty="0"/>
              <a:t> </a:t>
            </a:r>
            <a:r>
              <a:rPr sz="2000" spc="5" dirty="0" smtClean="0"/>
              <a:t>tested</a:t>
            </a:r>
            <a:endParaRPr sz="2000" dirty="0">
              <a:latin typeface="Helvetica"/>
              <a:cs typeface="Helvetica"/>
            </a:endParaRPr>
          </a:p>
          <a:p>
            <a:pPr marL="510540">
              <a:lnSpc>
                <a:spcPct val="100000"/>
              </a:lnSpc>
              <a:spcBef>
                <a:spcPts val="920"/>
              </a:spcBef>
            </a:pPr>
            <a:r>
              <a:rPr sz="2000" dirty="0">
                <a:latin typeface="Arial"/>
                <a:cs typeface="Arial"/>
              </a:rPr>
              <a:t>–</a:t>
            </a:r>
            <a:r>
              <a:rPr sz="2000" dirty="0">
                <a:latin typeface="Helvetica"/>
                <a:cs typeface="Helvetica"/>
              </a:rPr>
              <a:t>  </a:t>
            </a:r>
            <a:r>
              <a:rPr sz="2000" spc="-5" dirty="0"/>
              <a:t>Disadvantages</a:t>
            </a:r>
            <a:r>
              <a:rPr sz="2000" spc="245" dirty="0"/>
              <a:t> </a:t>
            </a:r>
            <a:endParaRPr sz="2000" dirty="0">
              <a:latin typeface="Helvetica"/>
              <a:cs typeface="Helvetica"/>
            </a:endParaRPr>
          </a:p>
          <a:p>
            <a:pPr marL="1196340" marR="1522730" indent="-228600">
              <a:lnSpc>
                <a:spcPts val="225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r>
              <a:rPr sz="2000" dirty="0">
                <a:latin typeface="Helvetica"/>
                <a:cs typeface="Helvetica"/>
              </a:rPr>
              <a:t>  </a:t>
            </a:r>
            <a:r>
              <a:rPr sz="2000" dirty="0"/>
              <a:t>Cannot test whether all </a:t>
            </a:r>
            <a:r>
              <a:rPr sz="2000" spc="-5" dirty="0"/>
              <a:t>desired </a:t>
            </a:r>
            <a:r>
              <a:rPr sz="2000" dirty="0"/>
              <a:t>features are  implemented</a:t>
            </a:r>
            <a:r>
              <a:rPr sz="2000" spc="-100" dirty="0"/>
              <a:t> </a:t>
            </a:r>
            <a:endParaRPr sz="2000" dirty="0">
              <a:latin typeface="Helvetica"/>
              <a:cs typeface="Helvetica"/>
            </a:endParaRPr>
          </a:p>
          <a:p>
            <a:pPr marL="1196340" marR="5080" indent="-228600">
              <a:lnSpc>
                <a:spcPts val="2150"/>
              </a:lnSpc>
              <a:spcBef>
                <a:spcPts val="1280"/>
              </a:spcBef>
            </a:pPr>
            <a:r>
              <a:rPr sz="2000" smtClean="0">
                <a:latin typeface="Arial"/>
                <a:cs typeface="Arial"/>
              </a:rPr>
              <a:t>•</a:t>
            </a:r>
            <a:r>
              <a:rPr sz="2000" dirty="0">
                <a:latin typeface="Helvetica"/>
                <a:cs typeface="Helvetica"/>
              </a:rPr>
              <a:t>  </a:t>
            </a:r>
            <a:r>
              <a:rPr sz="2000" dirty="0"/>
              <a:t>We saw how 100% statement coverage essentially  means nothing in relation to code quality / correctness</a:t>
            </a:r>
            <a:r>
              <a:rPr sz="2000" spc="-100" dirty="0"/>
              <a:t> </a:t>
            </a:r>
            <a:endParaRPr sz="2000" dirty="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469201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/>
              <a:t>Functional</a:t>
            </a:r>
            <a:r>
              <a:rPr spc="-65"/>
              <a:t> </a:t>
            </a:r>
            <a:r>
              <a:rPr spc="10" smtClean="0"/>
              <a:t>Testing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535939" y="1639570"/>
            <a:ext cx="7497445" cy="3619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dirty="0">
                <a:latin typeface="Helvetica"/>
                <a:cs typeface="Helvetica"/>
              </a:rPr>
              <a:t> 	</a:t>
            </a:r>
            <a:r>
              <a:rPr sz="2800" dirty="0">
                <a:latin typeface="Geneva"/>
                <a:cs typeface="Geneva"/>
              </a:rPr>
              <a:t>Must consider </a:t>
            </a:r>
            <a:r>
              <a:rPr sz="2850" spc="-30" dirty="0">
                <a:latin typeface="Geneva"/>
                <a:cs typeface="Geneva"/>
              </a:rPr>
              <a:t>unstated</a:t>
            </a:r>
            <a:r>
              <a:rPr sz="2850" spc="-95" dirty="0">
                <a:latin typeface="Geneva"/>
                <a:cs typeface="Geneva"/>
              </a:rPr>
              <a:t> </a:t>
            </a:r>
            <a:r>
              <a:rPr sz="2850" spc="-20" dirty="0" smtClean="0">
                <a:latin typeface="Geneva"/>
                <a:cs typeface="Geneva"/>
              </a:rPr>
              <a:t>requirements</a:t>
            </a:r>
            <a:endParaRPr sz="285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118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like error</a:t>
            </a:r>
            <a:r>
              <a:rPr sz="2400" spc="-165" dirty="0">
                <a:latin typeface="Geneva"/>
                <a:cs typeface="Geneva"/>
              </a:rPr>
              <a:t> </a:t>
            </a:r>
            <a:r>
              <a:rPr sz="2400" spc="5" dirty="0" smtClean="0">
                <a:latin typeface="Geneva"/>
                <a:cs typeface="Geneva"/>
              </a:rPr>
              <a:t>handling</a:t>
            </a:r>
            <a:endParaRPr sz="240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122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ease of</a:t>
            </a:r>
            <a:r>
              <a:rPr sz="2400" spc="-180" dirty="0">
                <a:latin typeface="Geneva"/>
                <a:cs typeface="Geneva"/>
              </a:rPr>
              <a:t> </a:t>
            </a:r>
            <a:r>
              <a:rPr sz="2400" spc="15" dirty="0" smtClean="0">
                <a:latin typeface="Geneva"/>
                <a:cs typeface="Geneva"/>
              </a:rPr>
              <a:t>use</a:t>
            </a:r>
            <a:endParaRPr sz="2400" dirty="0">
              <a:latin typeface="Geneva"/>
              <a:cs typeface="Geneva"/>
            </a:endParaRPr>
          </a:p>
          <a:p>
            <a:pPr marL="469900" marR="5080" indent="-457200">
              <a:lnSpc>
                <a:spcPct val="98800"/>
              </a:lnSpc>
              <a:spcBef>
                <a:spcPts val="2510"/>
              </a:spcBef>
              <a:tabLst>
                <a:tab pos="469265" algn="l"/>
              </a:tabLst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dirty="0">
                <a:latin typeface="Helvetica"/>
                <a:cs typeface="Helvetica"/>
              </a:rPr>
              <a:t> 	</a:t>
            </a:r>
            <a:r>
              <a:rPr sz="2800" dirty="0">
                <a:latin typeface="Geneva"/>
                <a:cs typeface="Geneva"/>
              </a:rPr>
              <a:t>Ideally, we should go</a:t>
            </a:r>
            <a:r>
              <a:rPr sz="2800" spc="-80" dirty="0">
                <a:latin typeface="Geneva"/>
                <a:cs typeface="Geneva"/>
              </a:rPr>
              <a:t> </a:t>
            </a:r>
            <a:r>
              <a:rPr sz="2800" dirty="0">
                <a:latin typeface="Geneva"/>
                <a:cs typeface="Geneva"/>
              </a:rPr>
              <a:t>through</a:t>
            </a:r>
            <a:r>
              <a:rPr sz="2800" spc="-20" dirty="0">
                <a:latin typeface="Geneva"/>
                <a:cs typeface="Geneva"/>
              </a:rPr>
              <a:t> </a:t>
            </a:r>
            <a:r>
              <a:rPr sz="2800" dirty="0">
                <a:latin typeface="Geneva"/>
                <a:cs typeface="Geneva"/>
              </a:rPr>
              <a:t>all  </a:t>
            </a:r>
            <a:r>
              <a:rPr sz="2800" spc="-5" dirty="0">
                <a:latin typeface="Geneva"/>
                <a:cs typeface="Geneva"/>
              </a:rPr>
              <a:t>requirements </a:t>
            </a:r>
            <a:r>
              <a:rPr sz="2850" spc="-25" dirty="0">
                <a:latin typeface="Geneva"/>
                <a:cs typeface="Geneva"/>
              </a:rPr>
              <a:t>systematically </a:t>
            </a:r>
            <a:r>
              <a:rPr sz="2800" dirty="0">
                <a:latin typeface="Geneva"/>
                <a:cs typeface="Geneva"/>
              </a:rPr>
              <a:t>and</a:t>
            </a:r>
            <a:r>
              <a:rPr sz="2800" spc="-40" dirty="0">
                <a:latin typeface="Geneva"/>
                <a:cs typeface="Geneva"/>
              </a:rPr>
              <a:t> </a:t>
            </a:r>
            <a:r>
              <a:rPr sz="2800" dirty="0">
                <a:latin typeface="Geneva"/>
                <a:cs typeface="Geneva"/>
              </a:rPr>
              <a:t>develop  tests </a:t>
            </a:r>
            <a:r>
              <a:rPr sz="2800" spc="-5" dirty="0">
                <a:latin typeface="Geneva"/>
                <a:cs typeface="Geneva"/>
              </a:rPr>
              <a:t>for </a:t>
            </a:r>
            <a:r>
              <a:rPr sz="2800" dirty="0">
                <a:latin typeface="Geneva"/>
                <a:cs typeface="Geneva"/>
              </a:rPr>
              <a:t>them</a:t>
            </a:r>
            <a:r>
              <a:rPr sz="2800" spc="-90" dirty="0">
                <a:latin typeface="Geneva"/>
                <a:cs typeface="Geneva"/>
              </a:rPr>
              <a:t> </a:t>
            </a:r>
            <a:endParaRPr sz="280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129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Standard </a:t>
            </a:r>
            <a:r>
              <a:rPr sz="2400" spc="-5" dirty="0">
                <a:latin typeface="Geneva"/>
                <a:cs typeface="Geneva"/>
              </a:rPr>
              <a:t>methods </a:t>
            </a:r>
            <a:r>
              <a:rPr sz="2400" dirty="0">
                <a:latin typeface="Geneva"/>
                <a:cs typeface="Geneva"/>
              </a:rPr>
              <a:t>of doing so exist</a:t>
            </a:r>
            <a:r>
              <a:rPr sz="2400" spc="-155" dirty="0">
                <a:latin typeface="Geneva"/>
                <a:cs typeface="Geneva"/>
              </a:rPr>
              <a:t> </a:t>
            </a:r>
            <a:endParaRPr sz="2400" dirty="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687578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Functional </a:t>
            </a:r>
            <a:r>
              <a:rPr spc="-5" dirty="0"/>
              <a:t>Testing</a:t>
            </a:r>
            <a:r>
              <a:rPr spc="-35" dirty="0"/>
              <a:t> </a:t>
            </a:r>
            <a:r>
              <a:rPr spc="10" dirty="0" smtClean="0"/>
              <a:t>Example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535939" y="1615439"/>
            <a:ext cx="8058784" cy="4211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719705" algn="ctr">
              <a:lnSpc>
                <a:spcPct val="100000"/>
              </a:lnSpc>
              <a:tabLst>
                <a:tab pos="456565" algn="l"/>
              </a:tabLst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dirty="0">
                <a:latin typeface="Helvetica"/>
                <a:cs typeface="Helvetica"/>
              </a:rPr>
              <a:t> 	</a:t>
            </a:r>
            <a:r>
              <a:rPr sz="2400" dirty="0">
                <a:latin typeface="Geneva"/>
                <a:cs typeface="Geneva"/>
              </a:rPr>
              <a:t>Triangle Analyzer </a:t>
            </a:r>
            <a:r>
              <a:rPr sz="2400" spc="-5" dirty="0">
                <a:latin typeface="Geneva"/>
                <a:cs typeface="Geneva"/>
              </a:rPr>
              <a:t>Requirements</a:t>
            </a:r>
            <a:r>
              <a:rPr sz="2400" spc="-50" dirty="0">
                <a:latin typeface="Geneva"/>
                <a:cs typeface="Geneva"/>
              </a:rPr>
              <a:t> </a:t>
            </a:r>
            <a:endParaRPr sz="240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910"/>
              </a:spcBef>
            </a:pPr>
            <a:r>
              <a:rPr sz="2000" dirty="0">
                <a:latin typeface="Arial"/>
                <a:cs typeface="Arial"/>
              </a:rPr>
              <a:t>–</a:t>
            </a:r>
            <a:r>
              <a:rPr sz="2000" dirty="0">
                <a:latin typeface="Helvetica"/>
                <a:cs typeface="Helvetica"/>
              </a:rPr>
              <a:t>   </a:t>
            </a:r>
            <a:r>
              <a:rPr sz="2000" dirty="0">
                <a:latin typeface="Geneva"/>
                <a:cs typeface="Geneva"/>
              </a:rPr>
              <a:t>Program prompts user for input</a:t>
            </a:r>
            <a:r>
              <a:rPr sz="2000" spc="-355" dirty="0">
                <a:latin typeface="Geneva"/>
                <a:cs typeface="Geneva"/>
              </a:rPr>
              <a:t> </a:t>
            </a:r>
            <a:endParaRPr sz="200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1100"/>
              </a:spcBef>
            </a:pPr>
            <a:r>
              <a:rPr sz="2000" dirty="0">
                <a:latin typeface="Arial"/>
                <a:cs typeface="Arial"/>
              </a:rPr>
              <a:t>–</a:t>
            </a:r>
            <a:r>
              <a:rPr sz="2000" dirty="0">
                <a:latin typeface="Helvetica"/>
                <a:cs typeface="Helvetica"/>
              </a:rPr>
              <a:t>   </a:t>
            </a:r>
            <a:r>
              <a:rPr sz="2000" dirty="0">
                <a:latin typeface="Geneva"/>
                <a:cs typeface="Geneva"/>
              </a:rPr>
              <a:t>User enters three real numbers, separated by </a:t>
            </a:r>
            <a:r>
              <a:rPr sz="2000" spc="-5" dirty="0">
                <a:latin typeface="Geneva"/>
                <a:cs typeface="Geneva"/>
              </a:rPr>
              <a:t>commas</a:t>
            </a:r>
            <a:r>
              <a:rPr sz="2000" spc="-330" dirty="0">
                <a:latin typeface="Geneva"/>
                <a:cs typeface="Geneva"/>
              </a:rPr>
              <a:t> </a:t>
            </a:r>
            <a:endParaRPr sz="2000" dirty="0">
              <a:latin typeface="Geneva"/>
              <a:cs typeface="Geneva"/>
            </a:endParaRPr>
          </a:p>
          <a:p>
            <a:pPr marL="927100">
              <a:lnSpc>
                <a:spcPct val="100000"/>
              </a:lnSpc>
              <a:spcBef>
                <a:spcPts val="1000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r>
              <a:rPr sz="2000" dirty="0">
                <a:latin typeface="Helvetica"/>
                <a:cs typeface="Helvetica"/>
              </a:rPr>
              <a:t>  </a:t>
            </a:r>
            <a:r>
              <a:rPr sz="2000" spc="-5" dirty="0">
                <a:latin typeface="Geneva"/>
                <a:cs typeface="Geneva"/>
              </a:rPr>
              <a:t>e.g. </a:t>
            </a:r>
            <a:r>
              <a:rPr sz="2000" dirty="0">
                <a:latin typeface="Geneva"/>
                <a:cs typeface="Geneva"/>
              </a:rPr>
              <a:t>2.5, 6, </a:t>
            </a:r>
            <a:r>
              <a:rPr sz="2000" dirty="0" smtClean="0">
                <a:latin typeface="Geneva"/>
                <a:cs typeface="Geneva"/>
              </a:rPr>
              <a:t>6.5</a:t>
            </a:r>
            <a:r>
              <a:rPr sz="2000" spc="185" dirty="0" smtClean="0">
                <a:latin typeface="Geneva"/>
                <a:cs typeface="Geneva"/>
              </a:rPr>
              <a:t> </a:t>
            </a:r>
            <a:endParaRPr sz="200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1000"/>
              </a:spcBef>
            </a:pPr>
            <a:r>
              <a:rPr sz="2000" dirty="0">
                <a:latin typeface="Arial"/>
                <a:cs typeface="Arial"/>
              </a:rPr>
              <a:t>–</a:t>
            </a:r>
            <a:r>
              <a:rPr sz="2000" dirty="0">
                <a:latin typeface="Helvetica"/>
                <a:cs typeface="Helvetica"/>
              </a:rPr>
              <a:t>  </a:t>
            </a:r>
            <a:r>
              <a:rPr sz="2000" dirty="0">
                <a:latin typeface="Geneva"/>
                <a:cs typeface="Geneva"/>
              </a:rPr>
              <a:t>Program responds with:</a:t>
            </a:r>
            <a:r>
              <a:rPr sz="2000" spc="200" dirty="0">
                <a:latin typeface="Geneva"/>
                <a:cs typeface="Geneva"/>
              </a:rPr>
              <a:t> </a:t>
            </a:r>
            <a:endParaRPr sz="2000" dirty="0">
              <a:latin typeface="Geneva"/>
              <a:cs typeface="Geneva"/>
            </a:endParaRPr>
          </a:p>
          <a:p>
            <a:pPr marL="927100">
              <a:lnSpc>
                <a:spcPct val="100000"/>
              </a:lnSpc>
              <a:spcBef>
                <a:spcPts val="1000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r>
              <a:rPr sz="2000" dirty="0">
                <a:latin typeface="Helvetica"/>
                <a:cs typeface="Helvetica"/>
              </a:rPr>
              <a:t>  </a:t>
            </a:r>
            <a:r>
              <a:rPr sz="2000" spc="-5" dirty="0">
                <a:latin typeface="Geneva"/>
                <a:cs typeface="Geneva"/>
              </a:rPr>
              <a:t>Equilateral: sides </a:t>
            </a:r>
            <a:r>
              <a:rPr sz="2000" spc="-15" dirty="0">
                <a:latin typeface="Geneva"/>
                <a:cs typeface="Geneva"/>
              </a:rPr>
              <a:t>define </a:t>
            </a:r>
            <a:r>
              <a:rPr sz="2000" spc="-5" dirty="0">
                <a:latin typeface="Geneva"/>
                <a:cs typeface="Geneva"/>
              </a:rPr>
              <a:t>equilateral triangle</a:t>
            </a:r>
            <a:r>
              <a:rPr sz="2000" spc="290" dirty="0">
                <a:latin typeface="Geneva"/>
                <a:cs typeface="Geneva"/>
              </a:rPr>
              <a:t> </a:t>
            </a:r>
            <a:endParaRPr sz="2000" dirty="0">
              <a:latin typeface="Geneva"/>
              <a:cs typeface="Geneva"/>
            </a:endParaRPr>
          </a:p>
          <a:p>
            <a:pPr marL="927100">
              <a:lnSpc>
                <a:spcPct val="100000"/>
              </a:lnSpc>
              <a:spcBef>
                <a:spcPts val="1000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r>
              <a:rPr sz="2000" dirty="0">
                <a:latin typeface="Helvetica"/>
                <a:cs typeface="Helvetica"/>
              </a:rPr>
              <a:t>  </a:t>
            </a:r>
            <a:r>
              <a:rPr sz="2000" spc="-5" dirty="0">
                <a:latin typeface="Geneva"/>
                <a:cs typeface="Geneva"/>
              </a:rPr>
              <a:t>Isosceles: likewise</a:t>
            </a:r>
            <a:r>
              <a:rPr sz="2000" spc="225" dirty="0">
                <a:latin typeface="Geneva"/>
                <a:cs typeface="Geneva"/>
              </a:rPr>
              <a:t> </a:t>
            </a:r>
            <a:endParaRPr sz="2000" dirty="0">
              <a:latin typeface="Geneva"/>
              <a:cs typeface="Geneva"/>
            </a:endParaRPr>
          </a:p>
          <a:p>
            <a:pPr marL="927100">
              <a:lnSpc>
                <a:spcPct val="100000"/>
              </a:lnSpc>
              <a:spcBef>
                <a:spcPts val="1000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r>
              <a:rPr sz="2000" dirty="0">
                <a:latin typeface="Helvetica"/>
                <a:cs typeface="Helvetica"/>
              </a:rPr>
              <a:t>  </a:t>
            </a:r>
            <a:r>
              <a:rPr sz="2000" spc="-5" dirty="0">
                <a:latin typeface="Geneva"/>
                <a:cs typeface="Geneva"/>
              </a:rPr>
              <a:t>Scalene: likewise</a:t>
            </a:r>
            <a:r>
              <a:rPr sz="2000" spc="215" dirty="0">
                <a:latin typeface="Geneva"/>
                <a:cs typeface="Geneva"/>
              </a:rPr>
              <a:t> </a:t>
            </a:r>
            <a:endParaRPr sz="2000" dirty="0">
              <a:latin typeface="Geneva"/>
              <a:cs typeface="Geneva"/>
            </a:endParaRPr>
          </a:p>
          <a:p>
            <a:pPr marL="927100">
              <a:lnSpc>
                <a:spcPct val="100000"/>
              </a:lnSpc>
              <a:spcBef>
                <a:spcPts val="1000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r>
              <a:rPr sz="2000" dirty="0">
                <a:latin typeface="Helvetica"/>
                <a:cs typeface="Helvetica"/>
              </a:rPr>
              <a:t>  </a:t>
            </a:r>
            <a:r>
              <a:rPr sz="2000" dirty="0">
                <a:latin typeface="Geneva"/>
                <a:cs typeface="Geneva"/>
              </a:rPr>
              <a:t>Not a </a:t>
            </a:r>
            <a:r>
              <a:rPr sz="2000" spc="-5" dirty="0">
                <a:latin typeface="Geneva"/>
                <a:cs typeface="Geneva"/>
              </a:rPr>
              <a:t>triangle: </a:t>
            </a:r>
            <a:r>
              <a:rPr sz="2000" dirty="0">
                <a:latin typeface="Geneva"/>
                <a:cs typeface="Geneva"/>
              </a:rPr>
              <a:t>no valid triangle with those side lengths</a:t>
            </a:r>
            <a:r>
              <a:rPr sz="2000" spc="210" dirty="0">
                <a:latin typeface="Geneva"/>
                <a:cs typeface="Geneva"/>
              </a:rPr>
              <a:t> </a:t>
            </a:r>
            <a:endParaRPr sz="2000" dirty="0">
              <a:latin typeface="Geneva"/>
              <a:cs typeface="Geneva"/>
            </a:endParaRPr>
          </a:p>
          <a:p>
            <a:pPr marL="1384300">
              <a:lnSpc>
                <a:spcPct val="100000"/>
              </a:lnSpc>
              <a:spcBef>
                <a:spcPts val="1030"/>
              </a:spcBef>
            </a:pPr>
            <a:r>
              <a:rPr sz="1700" dirty="0">
                <a:latin typeface="Arial"/>
                <a:cs typeface="Arial"/>
              </a:rPr>
              <a:t>–</a:t>
            </a:r>
            <a:r>
              <a:rPr sz="1700" dirty="0">
                <a:latin typeface="Helvetica"/>
                <a:cs typeface="Helvetica"/>
              </a:rPr>
              <a:t>  </a:t>
            </a:r>
            <a:r>
              <a:rPr sz="1700" dirty="0">
                <a:latin typeface="Geneva"/>
                <a:cs typeface="Geneva"/>
              </a:rPr>
              <a:t>(e.g. 3, 4, 1000 </a:t>
            </a:r>
            <a:r>
              <a:rPr sz="1700" spc="-5" dirty="0">
                <a:latin typeface="Geneva"/>
                <a:cs typeface="Geneva"/>
              </a:rPr>
              <a:t>since </a:t>
            </a:r>
            <a:r>
              <a:rPr sz="1700" dirty="0">
                <a:latin typeface="Geneva"/>
                <a:cs typeface="Geneva"/>
              </a:rPr>
              <a:t>3 + 4 </a:t>
            </a:r>
            <a:r>
              <a:rPr sz="1700" spc="-5" dirty="0" smtClean="0">
                <a:latin typeface="Geneva"/>
                <a:cs typeface="Geneva"/>
              </a:rPr>
              <a:t>&gt;= </a:t>
            </a:r>
            <a:r>
              <a:rPr sz="1700" dirty="0">
                <a:latin typeface="Geneva"/>
                <a:cs typeface="Geneva"/>
              </a:rPr>
              <a:t>1000 </a:t>
            </a:r>
            <a:r>
              <a:rPr sz="1700" spc="-5" dirty="0">
                <a:latin typeface="Geneva"/>
                <a:cs typeface="Geneva"/>
              </a:rPr>
              <a:t>[triangle inequality])</a:t>
            </a:r>
            <a:r>
              <a:rPr sz="1700" spc="120" dirty="0">
                <a:latin typeface="Geneva"/>
                <a:cs typeface="Geneva"/>
              </a:rPr>
              <a:t> </a:t>
            </a:r>
            <a:endParaRPr sz="1700" dirty="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687578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Functional </a:t>
            </a:r>
            <a:r>
              <a:rPr spc="-5" dirty="0"/>
              <a:t>Testing</a:t>
            </a:r>
            <a:r>
              <a:rPr spc="-35" dirty="0"/>
              <a:t> </a:t>
            </a:r>
            <a:r>
              <a:rPr spc="10" dirty="0" smtClean="0"/>
              <a:t>Example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535939" y="1645920"/>
            <a:ext cx="8164830" cy="13413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dirty="0">
                <a:latin typeface="Helvetica"/>
                <a:cs typeface="Helvetica"/>
              </a:rPr>
              <a:t> 	</a:t>
            </a:r>
            <a:r>
              <a:rPr sz="2800" spc="-5" dirty="0">
                <a:latin typeface="Geneva"/>
                <a:cs typeface="Geneva"/>
              </a:rPr>
              <a:t>What </a:t>
            </a:r>
            <a:r>
              <a:rPr sz="2800" dirty="0">
                <a:latin typeface="Geneva"/>
                <a:cs typeface="Geneva"/>
              </a:rPr>
              <a:t>tests </a:t>
            </a:r>
            <a:r>
              <a:rPr sz="2800" spc="-5" dirty="0">
                <a:latin typeface="Geneva"/>
                <a:cs typeface="Geneva"/>
              </a:rPr>
              <a:t>cases </a:t>
            </a:r>
            <a:r>
              <a:rPr sz="2800" dirty="0">
                <a:latin typeface="Geneva"/>
                <a:cs typeface="Geneva"/>
              </a:rPr>
              <a:t>will we use?</a:t>
            </a:r>
            <a:r>
              <a:rPr sz="2800" spc="-75" dirty="0">
                <a:latin typeface="Geneva"/>
                <a:cs typeface="Geneva"/>
              </a:rPr>
              <a:t> </a:t>
            </a:r>
            <a:endParaRPr sz="2800" dirty="0">
              <a:latin typeface="Geneva"/>
              <a:cs typeface="Geneva"/>
            </a:endParaRPr>
          </a:p>
          <a:p>
            <a:pPr marL="749300" marR="5080" indent="-279400">
              <a:lnSpc>
                <a:spcPts val="2850"/>
              </a:lnSpc>
              <a:spcBef>
                <a:spcPts val="131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spc="-5" dirty="0">
                <a:latin typeface="Geneva"/>
                <a:cs typeface="Geneva"/>
              </a:rPr>
              <a:t>These will </a:t>
            </a:r>
            <a:r>
              <a:rPr sz="2400" dirty="0">
                <a:latin typeface="Geneva"/>
                <a:cs typeface="Geneva"/>
              </a:rPr>
              <a:t>be </a:t>
            </a:r>
            <a:r>
              <a:rPr sz="2450" spc="-25" dirty="0">
                <a:latin typeface="Geneva"/>
                <a:cs typeface="Geneva"/>
              </a:rPr>
              <a:t>functional </a:t>
            </a:r>
            <a:r>
              <a:rPr sz="2400" dirty="0">
                <a:latin typeface="Geneva"/>
                <a:cs typeface="Geneva"/>
              </a:rPr>
              <a:t>(black-box) test cases,  since we are working only from the </a:t>
            </a:r>
            <a:r>
              <a:rPr sz="2400" spc="-5" dirty="0">
                <a:latin typeface="Geneva"/>
                <a:cs typeface="Geneva"/>
              </a:rPr>
              <a:t>requirements</a:t>
            </a:r>
            <a:r>
              <a:rPr sz="2400" spc="-50" dirty="0">
                <a:latin typeface="Geneva"/>
                <a:cs typeface="Geneva"/>
              </a:rPr>
              <a:t> </a:t>
            </a:r>
            <a:endParaRPr sz="2400" dirty="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687578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Functional </a:t>
            </a:r>
            <a:r>
              <a:rPr spc="-5" dirty="0"/>
              <a:t>Testing</a:t>
            </a:r>
            <a:r>
              <a:rPr spc="-35" dirty="0"/>
              <a:t> </a:t>
            </a:r>
            <a:r>
              <a:rPr spc="10" dirty="0" smtClean="0"/>
              <a:t>Example</a:t>
            </a:r>
            <a:endParaRPr spc="10" dirty="0"/>
          </a:p>
        </p:txBody>
      </p:sp>
      <p:sp>
        <p:nvSpPr>
          <p:cNvPr id="3" name="object 3"/>
          <p:cNvSpPr/>
          <p:nvPr/>
        </p:nvSpPr>
        <p:spPr>
          <a:xfrm>
            <a:off x="457200" y="1813788"/>
            <a:ext cx="8229598" cy="40987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687578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Functional </a:t>
            </a:r>
            <a:r>
              <a:rPr spc="-5" dirty="0"/>
              <a:t>Testing</a:t>
            </a:r>
            <a:r>
              <a:rPr spc="-35" dirty="0"/>
              <a:t> </a:t>
            </a:r>
            <a:r>
              <a:rPr spc="10" dirty="0" smtClean="0"/>
              <a:t>Example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535939" y="1658620"/>
            <a:ext cx="7393305" cy="404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811530" indent="-457200">
              <a:lnSpc>
                <a:spcPts val="2800"/>
              </a:lnSpc>
              <a:tabLst>
                <a:tab pos="469265" algn="l"/>
              </a:tabLst>
            </a:pPr>
            <a:r>
              <a:rPr sz="2600" dirty="0">
                <a:latin typeface="Arial"/>
                <a:cs typeface="Arial"/>
              </a:rPr>
              <a:t>•</a:t>
            </a:r>
            <a:r>
              <a:rPr sz="2600" dirty="0">
                <a:latin typeface="Helvetica"/>
                <a:cs typeface="Helvetica"/>
              </a:rPr>
              <a:t> 	</a:t>
            </a:r>
            <a:r>
              <a:rPr sz="2600" dirty="0">
                <a:latin typeface="Geneva"/>
                <a:cs typeface="Geneva"/>
              </a:rPr>
              <a:t>Probably want to test with</a:t>
            </a:r>
            <a:r>
              <a:rPr sz="2600" spc="-85" dirty="0">
                <a:latin typeface="Geneva"/>
                <a:cs typeface="Geneva"/>
              </a:rPr>
              <a:t> </a:t>
            </a:r>
            <a:r>
              <a:rPr sz="2600" dirty="0">
                <a:latin typeface="Geneva"/>
                <a:cs typeface="Geneva"/>
              </a:rPr>
              <a:t>all</a:t>
            </a:r>
            <a:r>
              <a:rPr sz="2600" spc="-20" dirty="0">
                <a:latin typeface="Geneva"/>
                <a:cs typeface="Geneva"/>
              </a:rPr>
              <a:t> </a:t>
            </a:r>
            <a:r>
              <a:rPr sz="2600" dirty="0">
                <a:latin typeface="Geneva"/>
                <a:cs typeface="Geneva"/>
              </a:rPr>
              <a:t>possible  </a:t>
            </a:r>
            <a:r>
              <a:rPr sz="2600" spc="-5" dirty="0">
                <a:latin typeface="Geneva"/>
                <a:cs typeface="Geneva"/>
              </a:rPr>
              <a:t>combinations </a:t>
            </a:r>
            <a:r>
              <a:rPr sz="2600" dirty="0">
                <a:latin typeface="Geneva"/>
                <a:cs typeface="Geneva"/>
              </a:rPr>
              <a:t>of each test as well</a:t>
            </a:r>
            <a:r>
              <a:rPr sz="2600" spc="-40" dirty="0">
                <a:latin typeface="Geneva"/>
                <a:cs typeface="Geneva"/>
              </a:rPr>
              <a:t> </a:t>
            </a:r>
            <a:endParaRPr sz="260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930"/>
              </a:spcBef>
            </a:pPr>
            <a:r>
              <a:rPr sz="2200" dirty="0">
                <a:latin typeface="Arial"/>
                <a:cs typeface="Arial"/>
              </a:rPr>
              <a:t>–</a:t>
            </a:r>
            <a:r>
              <a:rPr sz="2200" dirty="0">
                <a:latin typeface="Helvetica"/>
                <a:cs typeface="Helvetica"/>
              </a:rPr>
              <a:t>  </a:t>
            </a:r>
            <a:r>
              <a:rPr sz="2200" dirty="0">
                <a:latin typeface="Geneva"/>
                <a:cs typeface="Geneva"/>
              </a:rPr>
              <a:t>(2,4,5) (2,5,4) (4,2,5) (4,5,2) (5,2,4) (5,4,2)</a:t>
            </a:r>
            <a:r>
              <a:rPr sz="2200" spc="-25" dirty="0">
                <a:latin typeface="Geneva"/>
                <a:cs typeface="Geneva"/>
              </a:rPr>
              <a:t> </a:t>
            </a:r>
            <a:endParaRPr sz="2200" dirty="0">
              <a:latin typeface="Geneva"/>
              <a:cs typeface="Genev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469900" marR="5080" indent="-457200">
              <a:lnSpc>
                <a:spcPts val="2800"/>
              </a:lnSpc>
              <a:tabLst>
                <a:tab pos="469265" algn="l"/>
              </a:tabLst>
            </a:pPr>
            <a:r>
              <a:rPr sz="2600" dirty="0">
                <a:latin typeface="Arial"/>
                <a:cs typeface="Arial"/>
              </a:rPr>
              <a:t>•</a:t>
            </a:r>
            <a:r>
              <a:rPr sz="2600" dirty="0">
                <a:latin typeface="Helvetica"/>
                <a:cs typeface="Helvetica"/>
              </a:rPr>
              <a:t> 	</a:t>
            </a:r>
            <a:r>
              <a:rPr sz="2600" dirty="0">
                <a:latin typeface="Geneva"/>
                <a:cs typeface="Geneva"/>
              </a:rPr>
              <a:t>Need to consider unstated</a:t>
            </a:r>
            <a:r>
              <a:rPr sz="2600" spc="-40" dirty="0">
                <a:latin typeface="Geneva"/>
                <a:cs typeface="Geneva"/>
              </a:rPr>
              <a:t> </a:t>
            </a:r>
            <a:r>
              <a:rPr sz="2600" spc="-5" dirty="0">
                <a:latin typeface="Geneva"/>
                <a:cs typeface="Geneva"/>
              </a:rPr>
              <a:t>requirements</a:t>
            </a:r>
            <a:r>
              <a:rPr sz="2600" spc="-10" dirty="0">
                <a:latin typeface="Geneva"/>
                <a:cs typeface="Geneva"/>
              </a:rPr>
              <a:t> </a:t>
            </a:r>
            <a:r>
              <a:rPr sz="2600" dirty="0">
                <a:latin typeface="Geneva"/>
                <a:cs typeface="Geneva"/>
              </a:rPr>
              <a:t>as  </a:t>
            </a:r>
            <a:r>
              <a:rPr sz="2600" spc="-5" dirty="0">
                <a:latin typeface="Geneva"/>
                <a:cs typeface="Geneva"/>
              </a:rPr>
              <a:t>well:</a:t>
            </a:r>
            <a:r>
              <a:rPr sz="2600" spc="-85" dirty="0">
                <a:latin typeface="Geneva"/>
                <a:cs typeface="Geneva"/>
              </a:rPr>
              <a:t> </a:t>
            </a:r>
            <a:endParaRPr sz="260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930"/>
              </a:spcBef>
            </a:pPr>
            <a:r>
              <a:rPr sz="2200" dirty="0">
                <a:latin typeface="Arial"/>
                <a:cs typeface="Arial"/>
              </a:rPr>
              <a:t>–</a:t>
            </a:r>
            <a:r>
              <a:rPr sz="2200" dirty="0">
                <a:latin typeface="Helvetica"/>
                <a:cs typeface="Helvetica"/>
              </a:rPr>
              <a:t>  </a:t>
            </a:r>
            <a:r>
              <a:rPr sz="2200" spc="-5" dirty="0">
                <a:latin typeface="Geneva"/>
                <a:cs typeface="Geneva"/>
              </a:rPr>
              <a:t>Invalid </a:t>
            </a:r>
            <a:r>
              <a:rPr sz="2200" dirty="0">
                <a:latin typeface="Geneva"/>
                <a:cs typeface="Geneva"/>
              </a:rPr>
              <a:t>input </a:t>
            </a:r>
            <a:r>
              <a:rPr sz="2200" spc="-5" dirty="0">
                <a:latin typeface="Geneva"/>
                <a:cs typeface="Geneva"/>
              </a:rPr>
              <a:t>characters: 1, a, </a:t>
            </a:r>
            <a:r>
              <a:rPr sz="2200" dirty="0">
                <a:latin typeface="Geneva"/>
                <a:cs typeface="Geneva"/>
              </a:rPr>
              <a:t>2</a:t>
            </a:r>
            <a:r>
              <a:rPr sz="2200" spc="25" dirty="0">
                <a:latin typeface="Geneva"/>
                <a:cs typeface="Geneva"/>
              </a:rPr>
              <a:t> </a:t>
            </a:r>
            <a:endParaRPr sz="220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960"/>
              </a:spcBef>
            </a:pPr>
            <a:r>
              <a:rPr sz="2200" dirty="0">
                <a:latin typeface="Arial"/>
                <a:cs typeface="Arial"/>
              </a:rPr>
              <a:t>–</a:t>
            </a:r>
            <a:r>
              <a:rPr sz="2200" dirty="0">
                <a:latin typeface="Helvetica"/>
                <a:cs typeface="Helvetica"/>
              </a:rPr>
              <a:t>  </a:t>
            </a:r>
            <a:r>
              <a:rPr sz="2200" dirty="0">
                <a:latin typeface="Geneva"/>
                <a:cs typeface="Geneva"/>
              </a:rPr>
              <a:t>Invalid number of inputs 1, 2</a:t>
            </a:r>
            <a:r>
              <a:rPr sz="2200" spc="5" dirty="0">
                <a:latin typeface="Geneva"/>
                <a:cs typeface="Geneva"/>
              </a:rPr>
              <a:t> </a:t>
            </a:r>
            <a:endParaRPr sz="220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1060"/>
              </a:spcBef>
            </a:pPr>
            <a:r>
              <a:rPr sz="2200" dirty="0">
                <a:latin typeface="Arial"/>
                <a:cs typeface="Arial"/>
              </a:rPr>
              <a:t>–</a:t>
            </a:r>
            <a:r>
              <a:rPr sz="2200" dirty="0">
                <a:latin typeface="Helvetica"/>
                <a:cs typeface="Helvetica"/>
              </a:rPr>
              <a:t>  </a:t>
            </a:r>
            <a:r>
              <a:rPr sz="2200" dirty="0">
                <a:latin typeface="Geneva"/>
                <a:cs typeface="Geneva"/>
              </a:rPr>
              <a:t>Invalid input format: 1 2</a:t>
            </a:r>
            <a:r>
              <a:rPr sz="2200" spc="10" dirty="0">
                <a:latin typeface="Geneva"/>
                <a:cs typeface="Geneva"/>
              </a:rPr>
              <a:t> </a:t>
            </a:r>
            <a:r>
              <a:rPr sz="2200" spc="30" dirty="0" smtClean="0">
                <a:latin typeface="Geneva"/>
                <a:cs typeface="Geneva"/>
              </a:rPr>
              <a:t>3</a:t>
            </a:r>
            <a:endParaRPr sz="220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960"/>
              </a:spcBef>
            </a:pPr>
            <a:r>
              <a:rPr sz="2200" dirty="0">
                <a:latin typeface="Arial"/>
                <a:cs typeface="Arial"/>
              </a:rPr>
              <a:t>–</a:t>
            </a:r>
            <a:r>
              <a:rPr sz="2200" dirty="0">
                <a:latin typeface="Helvetica"/>
                <a:cs typeface="Helvetica"/>
              </a:rPr>
              <a:t>  </a:t>
            </a:r>
            <a:r>
              <a:rPr sz="2200" dirty="0">
                <a:latin typeface="Geneva"/>
                <a:cs typeface="Geneva"/>
              </a:rPr>
              <a:t>etc.</a:t>
            </a:r>
            <a:r>
              <a:rPr sz="2200" spc="5" dirty="0">
                <a:latin typeface="Geneva"/>
                <a:cs typeface="Geneva"/>
              </a:rPr>
              <a:t> </a:t>
            </a:r>
            <a:endParaRPr sz="2200" dirty="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469201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Functional</a:t>
            </a:r>
            <a:r>
              <a:rPr spc="-65" dirty="0"/>
              <a:t> </a:t>
            </a:r>
            <a:r>
              <a:rPr spc="10" dirty="0" smtClean="0"/>
              <a:t>Testing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535939" y="1610359"/>
            <a:ext cx="8176259" cy="403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dirty="0">
                <a:latin typeface="Helvetica"/>
                <a:cs typeface="Helvetica"/>
              </a:rPr>
              <a:t> 	</a:t>
            </a:r>
            <a:r>
              <a:rPr sz="2800" dirty="0">
                <a:latin typeface="Geneva"/>
                <a:cs typeface="Geneva"/>
              </a:rPr>
              <a:t>How to choose good </a:t>
            </a:r>
            <a:r>
              <a:rPr sz="2800" spc="-5" dirty="0">
                <a:latin typeface="Geneva"/>
                <a:cs typeface="Geneva"/>
              </a:rPr>
              <a:t>functional </a:t>
            </a:r>
            <a:r>
              <a:rPr sz="2800" dirty="0">
                <a:latin typeface="Geneva"/>
                <a:cs typeface="Geneva"/>
              </a:rPr>
              <a:t>test cases?</a:t>
            </a:r>
            <a:r>
              <a:rPr sz="2800" spc="-50" dirty="0">
                <a:latin typeface="Geneva"/>
                <a:cs typeface="Geneva"/>
              </a:rPr>
              <a:t> </a:t>
            </a:r>
            <a:endParaRPr sz="2800" dirty="0">
              <a:latin typeface="Geneva"/>
              <a:cs typeface="Geneva"/>
            </a:endParaRPr>
          </a:p>
          <a:p>
            <a:pPr marL="12700">
              <a:lnSpc>
                <a:spcPct val="100000"/>
              </a:lnSpc>
              <a:spcBef>
                <a:spcPts val="2040"/>
              </a:spcBef>
              <a:tabLst>
                <a:tab pos="469265" algn="l"/>
              </a:tabLst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dirty="0">
                <a:latin typeface="Helvetica"/>
                <a:cs typeface="Helvetica"/>
              </a:rPr>
              <a:t> 	</a:t>
            </a:r>
            <a:r>
              <a:rPr sz="2800" dirty="0">
                <a:latin typeface="Geneva"/>
                <a:cs typeface="Geneva"/>
              </a:rPr>
              <a:t>We will look at each of the </a:t>
            </a:r>
            <a:r>
              <a:rPr sz="2800" spc="-5" dirty="0">
                <a:latin typeface="Geneva"/>
                <a:cs typeface="Geneva"/>
              </a:rPr>
              <a:t>following </a:t>
            </a:r>
            <a:r>
              <a:rPr sz="2800" dirty="0">
                <a:latin typeface="Geneva"/>
                <a:cs typeface="Geneva"/>
              </a:rPr>
              <a:t>:</a:t>
            </a:r>
            <a:r>
              <a:rPr sz="2800" spc="-60" dirty="0">
                <a:latin typeface="Geneva"/>
                <a:cs typeface="Geneva"/>
              </a:rPr>
              <a:t> </a:t>
            </a:r>
            <a:endParaRPr sz="280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93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Test all possible outputs</a:t>
            </a:r>
            <a:r>
              <a:rPr sz="2400" spc="-190" dirty="0">
                <a:latin typeface="Geneva"/>
                <a:cs typeface="Geneva"/>
              </a:rPr>
              <a:t> </a:t>
            </a:r>
            <a:endParaRPr sz="240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919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Test both valid and invalid inputs</a:t>
            </a:r>
            <a:r>
              <a:rPr sz="2400" spc="-190" dirty="0">
                <a:latin typeface="Geneva"/>
                <a:cs typeface="Geneva"/>
              </a:rPr>
              <a:t> </a:t>
            </a:r>
            <a:endParaRPr sz="240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102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Test around boundaries</a:t>
            </a:r>
            <a:r>
              <a:rPr sz="2400" spc="-190" dirty="0">
                <a:latin typeface="Geneva"/>
                <a:cs typeface="Geneva"/>
              </a:rPr>
              <a:t> </a:t>
            </a:r>
            <a:endParaRPr sz="240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919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Test </a:t>
            </a:r>
            <a:r>
              <a:rPr sz="2400" spc="-5" dirty="0">
                <a:latin typeface="Geneva"/>
                <a:cs typeface="Geneva"/>
              </a:rPr>
              <a:t>extreme </a:t>
            </a:r>
            <a:r>
              <a:rPr sz="2400" dirty="0">
                <a:latin typeface="Geneva"/>
                <a:cs typeface="Geneva"/>
              </a:rPr>
              <a:t>values</a:t>
            </a:r>
            <a:r>
              <a:rPr sz="2400" spc="-155" dirty="0">
                <a:latin typeface="Geneva"/>
                <a:cs typeface="Geneva"/>
              </a:rPr>
              <a:t> </a:t>
            </a:r>
            <a:endParaRPr sz="240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102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spc="-5" dirty="0">
                <a:latin typeface="Geneva"/>
                <a:cs typeface="Geneva"/>
              </a:rPr>
              <a:t>Test </a:t>
            </a:r>
            <a:r>
              <a:rPr sz="2400" dirty="0">
                <a:latin typeface="Geneva"/>
                <a:cs typeface="Geneva"/>
              </a:rPr>
              <a:t>input </a:t>
            </a:r>
            <a:r>
              <a:rPr sz="2400" spc="-5" dirty="0">
                <a:latin typeface="Geneva"/>
                <a:cs typeface="Geneva"/>
              </a:rPr>
              <a:t>syntax</a:t>
            </a:r>
            <a:r>
              <a:rPr sz="2400" spc="-185" dirty="0">
                <a:latin typeface="Geneva"/>
                <a:cs typeface="Geneva"/>
              </a:rPr>
              <a:t> </a:t>
            </a:r>
            <a:endParaRPr sz="2400" dirty="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919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Guess at possible errors</a:t>
            </a:r>
            <a:r>
              <a:rPr sz="2400" spc="-190" dirty="0">
                <a:latin typeface="Geneva"/>
                <a:cs typeface="Geneva"/>
              </a:rPr>
              <a:t> </a:t>
            </a:r>
            <a:endParaRPr sz="2400" dirty="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469201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Functional</a:t>
            </a:r>
            <a:r>
              <a:rPr spc="-65" dirty="0"/>
              <a:t> </a:t>
            </a:r>
            <a:r>
              <a:rPr spc="10" dirty="0" smtClean="0"/>
              <a:t>Testing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535939" y="1666240"/>
            <a:ext cx="7833995" cy="26673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5080" indent="-457200">
              <a:lnSpc>
                <a:spcPts val="3300"/>
              </a:lnSpc>
              <a:tabLst>
                <a:tab pos="469265" algn="l"/>
              </a:tabLst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dirty="0">
                <a:latin typeface="Helvetica"/>
                <a:cs typeface="Helvetica"/>
              </a:rPr>
              <a:t> 	</a:t>
            </a:r>
            <a:r>
              <a:rPr sz="2800" spc="-5" dirty="0">
                <a:latin typeface="Geneva"/>
                <a:cs typeface="Geneva"/>
              </a:rPr>
              <a:t>These techniques will </a:t>
            </a:r>
            <a:r>
              <a:rPr sz="2800" dirty="0">
                <a:latin typeface="Geneva"/>
                <a:cs typeface="Geneva"/>
              </a:rPr>
              <a:t>generate </a:t>
            </a:r>
            <a:r>
              <a:rPr sz="2850" spc="-25" dirty="0">
                <a:latin typeface="Geneva"/>
                <a:cs typeface="Geneva"/>
              </a:rPr>
              <a:t>lots</a:t>
            </a:r>
            <a:r>
              <a:rPr sz="2850" spc="-65" dirty="0">
                <a:latin typeface="Geneva"/>
                <a:cs typeface="Geneva"/>
              </a:rPr>
              <a:t> </a:t>
            </a:r>
            <a:r>
              <a:rPr sz="2800" dirty="0">
                <a:latin typeface="Geneva"/>
                <a:cs typeface="Geneva"/>
              </a:rPr>
              <a:t>of</a:t>
            </a:r>
            <a:r>
              <a:rPr sz="2800" spc="-15" dirty="0">
                <a:latin typeface="Geneva"/>
                <a:cs typeface="Geneva"/>
              </a:rPr>
              <a:t> </a:t>
            </a:r>
            <a:r>
              <a:rPr sz="2800" dirty="0">
                <a:latin typeface="Geneva"/>
                <a:cs typeface="Geneva"/>
              </a:rPr>
              <a:t>test  </a:t>
            </a:r>
            <a:r>
              <a:rPr sz="2800" spc="10" dirty="0" smtClean="0">
                <a:latin typeface="Geneva"/>
                <a:cs typeface="Geneva"/>
              </a:rPr>
              <a:t>cases</a:t>
            </a:r>
            <a:endParaRPr sz="2800" dirty="0">
              <a:latin typeface="Geneva"/>
              <a:cs typeface="Geneva"/>
            </a:endParaRPr>
          </a:p>
          <a:p>
            <a:pPr marL="749300" marR="50165" indent="-279400">
              <a:lnSpc>
                <a:spcPts val="2850"/>
              </a:lnSpc>
              <a:spcBef>
                <a:spcPts val="131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A test case </a:t>
            </a:r>
            <a:r>
              <a:rPr sz="2400" spc="-5" dirty="0">
                <a:latin typeface="Geneva"/>
                <a:cs typeface="Geneva"/>
              </a:rPr>
              <a:t>may </a:t>
            </a:r>
            <a:r>
              <a:rPr sz="2400" dirty="0">
                <a:latin typeface="Geneva"/>
                <a:cs typeface="Geneva"/>
              </a:rPr>
              <a:t>be one input, or a </a:t>
            </a:r>
            <a:r>
              <a:rPr sz="2450" spc="-35" dirty="0">
                <a:latin typeface="Geneva"/>
                <a:cs typeface="Geneva"/>
              </a:rPr>
              <a:t>sequence</a:t>
            </a:r>
            <a:r>
              <a:rPr sz="2450" spc="-165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of  inputs (depending on the </a:t>
            </a:r>
            <a:r>
              <a:rPr sz="2400" spc="-5" dirty="0">
                <a:latin typeface="Geneva"/>
                <a:cs typeface="Geneva"/>
              </a:rPr>
              <a:t>program)</a:t>
            </a:r>
            <a:r>
              <a:rPr sz="2400" spc="-65" dirty="0">
                <a:latin typeface="Geneva"/>
                <a:cs typeface="Geneva"/>
              </a:rPr>
              <a:t> </a:t>
            </a:r>
            <a:endParaRPr sz="2400" dirty="0">
              <a:latin typeface="Geneva"/>
              <a:cs typeface="Geneva"/>
            </a:endParaRPr>
          </a:p>
          <a:p>
            <a:pPr marL="749300" marR="60960" indent="-279400">
              <a:lnSpc>
                <a:spcPts val="2850"/>
              </a:lnSpc>
              <a:spcBef>
                <a:spcPts val="130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Often </a:t>
            </a:r>
            <a:r>
              <a:rPr sz="2400" spc="-5" dirty="0">
                <a:latin typeface="Geneva"/>
                <a:cs typeface="Geneva"/>
              </a:rPr>
              <a:t>more </a:t>
            </a:r>
            <a:r>
              <a:rPr sz="2400" dirty="0">
                <a:latin typeface="Geneva"/>
                <a:cs typeface="Geneva"/>
              </a:rPr>
              <a:t>test cases for </a:t>
            </a:r>
            <a:r>
              <a:rPr sz="2450" spc="-30" dirty="0">
                <a:latin typeface="Geneva"/>
                <a:cs typeface="Geneva"/>
              </a:rPr>
              <a:t>erroneous </a:t>
            </a:r>
            <a:r>
              <a:rPr sz="2400" spc="-5" dirty="0">
                <a:latin typeface="Geneva"/>
                <a:cs typeface="Geneva"/>
              </a:rPr>
              <a:t>input</a:t>
            </a:r>
            <a:r>
              <a:rPr sz="2400" spc="-110" dirty="0">
                <a:latin typeface="Geneva"/>
                <a:cs typeface="Geneva"/>
              </a:rPr>
              <a:t> </a:t>
            </a:r>
            <a:r>
              <a:rPr sz="2400" spc="-5" dirty="0">
                <a:latin typeface="Geneva"/>
                <a:cs typeface="Geneva"/>
              </a:rPr>
              <a:t>than  </a:t>
            </a:r>
            <a:r>
              <a:rPr sz="2400" dirty="0">
                <a:latin typeface="Geneva"/>
                <a:cs typeface="Geneva"/>
              </a:rPr>
              <a:t>for valid input (unhappy</a:t>
            </a:r>
            <a:r>
              <a:rPr sz="2400" spc="-100" dirty="0">
                <a:latin typeface="Geneva"/>
                <a:cs typeface="Geneva"/>
              </a:rPr>
              <a:t> </a:t>
            </a:r>
            <a:r>
              <a:rPr sz="2400" spc="10" dirty="0">
                <a:latin typeface="Geneva"/>
                <a:cs typeface="Geneva"/>
              </a:rPr>
              <a:t>paths</a:t>
            </a:r>
            <a:r>
              <a:rPr sz="2400" spc="10" dirty="0" smtClean="0">
                <a:latin typeface="Geneva"/>
                <a:cs typeface="Geneva"/>
              </a:rPr>
              <a:t>)</a:t>
            </a:r>
            <a:endParaRPr sz="2400" dirty="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77</Words>
  <Application>Microsoft Macintosh PowerPoint</Application>
  <PresentationFormat>On-screen Show (4:3)</PresentationFormat>
  <Paragraphs>163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Andale Mono</vt:lpstr>
      <vt:lpstr>Arial</vt:lpstr>
      <vt:lpstr>Arial Unicode MS</vt:lpstr>
      <vt:lpstr>Calibri</vt:lpstr>
      <vt:lpstr>Geneva</vt:lpstr>
      <vt:lpstr>Helvetica</vt:lpstr>
      <vt:lpstr>Times New Roman</vt:lpstr>
      <vt:lpstr>Office Theme</vt:lpstr>
      <vt:lpstr>Topic 8</vt:lpstr>
      <vt:lpstr>Functional Testing</vt:lpstr>
      <vt:lpstr>Functional Testing</vt:lpstr>
      <vt:lpstr>Functional Testing Example</vt:lpstr>
      <vt:lpstr>Functional Testing Example</vt:lpstr>
      <vt:lpstr>Functional Testing Example</vt:lpstr>
      <vt:lpstr>Functional Testing Example</vt:lpstr>
      <vt:lpstr>Functional Testing</vt:lpstr>
      <vt:lpstr>Functional Testing</vt:lpstr>
      <vt:lpstr>Test all possible outputs</vt:lpstr>
      <vt:lpstr>Test valid and invalid inputs</vt:lpstr>
      <vt:lpstr>Test valid and invalid inputs</vt:lpstr>
      <vt:lpstr>Testing near boundaries</vt:lpstr>
      <vt:lpstr>Test boundaries</vt:lpstr>
      <vt:lpstr>Test extreme values</vt:lpstr>
      <vt:lpstr>Test extreme values</vt:lpstr>
      <vt:lpstr>Test input syntax</vt:lpstr>
      <vt:lpstr>Guess at faults</vt:lpstr>
      <vt:lpstr>Functional vs. Structural Testing</vt:lpstr>
      <vt:lpstr>Functional vs. Structural Testing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6</dc:title>
  <cp:lastModifiedBy>Ethan Jackson</cp:lastModifiedBy>
  <cp:revision>4</cp:revision>
  <dcterms:created xsi:type="dcterms:W3CDTF">2017-01-31T12:26:19Z</dcterms:created>
  <dcterms:modified xsi:type="dcterms:W3CDTF">2017-03-20T15:52:25Z</dcterms:modified>
</cp:coreProperties>
</file>