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2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6"/>
    <p:restoredTop sz="75503"/>
  </p:normalViewPr>
  <p:slideViewPr>
    <p:cSldViewPr snapToObjects="1">
      <p:cViewPr varScale="1">
        <p:scale>
          <a:sx n="99" d="100"/>
          <a:sy n="99" d="100"/>
        </p:scale>
        <p:origin x="15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C00D6-B452-E34D-9410-86C55CD31D3F}" type="datetimeFigureOut">
              <a:rPr lang="en-US" smtClean="0"/>
              <a:t>2/14/17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DA794-3347-6043-8D70-78F6C40E5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6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78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4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5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49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68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68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5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93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5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3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1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0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4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3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4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66DB2-B83B-3341-9396-5658545182FD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oracle.com/javase/tutorial/uiswing/index.html" TargetMode="External"/><Relationship Id="rId3" Type="http://schemas.openxmlformats.org/officeDocument/2006/relationships/hyperlink" Target="http://www.oracle.com/technetwork/java/javase/overview/javafx-samples-2158687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UI Tutorial </a:t>
            </a:r>
            <a:r>
              <a:rPr lang="en-US" dirty="0" smtClean="0"/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0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/ Swing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3921" y="1941557"/>
            <a:ext cx="4711738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ym typeface="Wingdings"/>
              </a:rPr>
              <a:t>Nested Components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ym typeface="Wingdings"/>
              </a:rPr>
              <a:t>We can organize our Java program as a hierarchical composition of Swing components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ym typeface="Wingdings"/>
              </a:rPr>
              <a:t>For this example, we can simplify </a:t>
            </a:r>
            <a:r>
              <a:rPr lang="en-US" sz="2000" dirty="0" err="1" smtClean="0">
                <a:sym typeface="Wingdings"/>
              </a:rPr>
              <a:t>StatusFeed</a:t>
            </a:r>
            <a:r>
              <a:rPr lang="en-US" sz="2000" dirty="0" smtClean="0">
                <a:sym typeface="Wingdings"/>
              </a:rPr>
              <a:t> by eliminating the need for a separate Status class </a:t>
            </a:r>
            <a:r>
              <a:rPr lang="mr-IN" sz="2000" dirty="0" smtClean="0">
                <a:sym typeface="Wingdings"/>
              </a:rPr>
              <a:t>–</a:t>
            </a:r>
            <a:r>
              <a:rPr lang="en-US" sz="2000" dirty="0" smtClean="0">
                <a:sym typeface="Wingdings"/>
              </a:rPr>
              <a:t> a status can be modelled internally using a String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ym typeface="Wingdings"/>
              </a:rPr>
              <a:t>We will use inheritance to define these custom components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ym typeface="Wingding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75044" y="3174753"/>
            <a:ext cx="2582843" cy="287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03307" y="4173744"/>
            <a:ext cx="1770927" cy="16194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76734" y="3212976"/>
            <a:ext cx="16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StatusSearch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24915" y="4186279"/>
            <a:ext cx="193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StatusFeed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24915" y="3673702"/>
            <a:ext cx="13220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SearchBox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68810" y="2692385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AppContainer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>
            <a:stCxn id="13" idx="1"/>
          </p:cNvCxnSpPr>
          <p:nvPr/>
        </p:nvCxnSpPr>
        <p:spPr>
          <a:xfrm flipH="1">
            <a:off x="2135560" y="2877051"/>
            <a:ext cx="8332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35560" y="2877051"/>
            <a:ext cx="0" cy="32999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135560" y="6176963"/>
            <a:ext cx="32403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375920" y="2877051"/>
            <a:ext cx="0" cy="32999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447004" y="2877051"/>
            <a:ext cx="9289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674234" y="3865198"/>
            <a:ext cx="1803011" cy="504056"/>
            <a:chOff x="6823960" y="3869793"/>
            <a:chExt cx="1803011" cy="504056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7927598" y="3869793"/>
              <a:ext cx="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6823960" y="3869793"/>
              <a:ext cx="1803011" cy="504056"/>
              <a:chOff x="3912242" y="3789040"/>
              <a:chExt cx="1803011" cy="504056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4295895" y="3789040"/>
                <a:ext cx="7199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H="1">
                <a:off x="3912242" y="4293096"/>
                <a:ext cx="11036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953506" y="3844409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name</a:t>
                </a:r>
                <a:endParaRPr lang="en-US" dirty="0"/>
              </a:p>
            </p:txBody>
          </p:sp>
        </p:grpSp>
      </p:grpSp>
      <p:cxnSp>
        <p:nvCxnSpPr>
          <p:cNvPr id="32" name="Straight Connector 31"/>
          <p:cNvCxnSpPr/>
          <p:nvPr/>
        </p:nvCxnSpPr>
        <p:spPr>
          <a:xfrm flipH="1">
            <a:off x="1922743" y="3865198"/>
            <a:ext cx="1202173" cy="0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922743" y="3404472"/>
            <a:ext cx="0" cy="460726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922743" y="3404472"/>
            <a:ext cx="1053991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73546" y="3408920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callback(name)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60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/ Swing </a:t>
            </a:r>
            <a:r>
              <a:rPr lang="en-US" dirty="0" smtClean="0"/>
              <a:t>Data Flow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8244" y="1825625"/>
            <a:ext cx="7256388" cy="435133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Similar to our data flow in React, a name needs to go from </a:t>
            </a:r>
            <a:r>
              <a:rPr lang="en-US" dirty="0" err="1" smtClean="0"/>
              <a:t>SearchBox</a:t>
            </a:r>
            <a:r>
              <a:rPr lang="en-US" dirty="0" smtClean="0"/>
              <a:t> back to </a:t>
            </a:r>
            <a:r>
              <a:rPr lang="en-US" dirty="0" err="1" smtClean="0"/>
              <a:t>StatusSearch</a:t>
            </a:r>
            <a:r>
              <a:rPr lang="en-US" dirty="0" smtClean="0"/>
              <a:t> before it </a:t>
            </a:r>
            <a:r>
              <a:rPr lang="en-US" dirty="0" smtClean="0"/>
              <a:t>can be passed into </a:t>
            </a:r>
            <a:r>
              <a:rPr lang="en-US" dirty="0" err="1" smtClean="0"/>
              <a:t>StatusFeed</a:t>
            </a:r>
            <a:r>
              <a:rPr lang="en-US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Similar again, we will implement </a:t>
            </a:r>
            <a:r>
              <a:rPr lang="en-US" b="1" dirty="0" err="1" smtClean="0"/>
              <a:t>ActionListeners</a:t>
            </a:r>
            <a:r>
              <a:rPr lang="en-US" dirty="0" smtClean="0"/>
              <a:t> in </a:t>
            </a:r>
            <a:r>
              <a:rPr lang="en-US" dirty="0" err="1" smtClean="0"/>
              <a:t>SearchBox</a:t>
            </a:r>
            <a:r>
              <a:rPr lang="en-US" dirty="0" smtClean="0"/>
              <a:t> to make a callback to </a:t>
            </a:r>
            <a:r>
              <a:rPr lang="en-US" dirty="0" err="1" smtClean="0"/>
              <a:t>StatusSearch</a:t>
            </a:r>
            <a:r>
              <a:rPr lang="en-US" dirty="0" smtClean="0"/>
              <a:t> once a new name has been submitted.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334091" y="3104541"/>
            <a:ext cx="1834115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547750" y="3140968"/>
            <a:ext cx="1620456" cy="351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StatusSearch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695931" y="3580048"/>
            <a:ext cx="1322089" cy="351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SearchBox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1974052" y="3788156"/>
            <a:ext cx="721880" cy="0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974052" y="3327430"/>
            <a:ext cx="0" cy="460726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974052" y="3327430"/>
            <a:ext cx="573698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63352" y="338328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callback(name)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9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/ Swing </a:t>
            </a:r>
            <a:r>
              <a:rPr lang="en-US" dirty="0" smtClean="0"/>
              <a:t>Data Flow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8244" y="1825625"/>
            <a:ext cx="7256388" cy="435133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</a:t>
            </a:r>
            <a:r>
              <a:rPr lang="en-US" dirty="0" err="1" smtClean="0"/>
              <a:t>StatusSearch</a:t>
            </a:r>
            <a:r>
              <a:rPr lang="en-US" dirty="0" smtClean="0"/>
              <a:t>, we define a variable called </a:t>
            </a:r>
            <a:r>
              <a:rPr lang="en-US" b="1" dirty="0" err="1" smtClean="0"/>
              <a:t>searchName</a:t>
            </a:r>
            <a:r>
              <a:rPr lang="en-US" dirty="0" smtClean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also define a method that will be called whenever a new name is submitted from </a:t>
            </a:r>
            <a:r>
              <a:rPr lang="en-US" dirty="0" err="1" smtClean="0"/>
              <a:t>SearchBox</a:t>
            </a:r>
            <a:r>
              <a:rPr lang="en-US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Ideally, this method would be passed to </a:t>
            </a:r>
            <a:r>
              <a:rPr lang="en-US" dirty="0" err="1" smtClean="0"/>
              <a:t>SearchBox</a:t>
            </a:r>
            <a:r>
              <a:rPr lang="en-US" dirty="0" smtClean="0"/>
              <a:t> as an instantiation parameter.</a:t>
            </a:r>
            <a:endParaRPr lang="en-US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2334091" y="3104541"/>
            <a:ext cx="1834115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547750" y="3140968"/>
            <a:ext cx="1620456" cy="351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StatusSearch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695931" y="3580048"/>
            <a:ext cx="1322089" cy="351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SearchBox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1974052" y="3788156"/>
            <a:ext cx="721880" cy="0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974052" y="3327430"/>
            <a:ext cx="0" cy="460726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974052" y="3327430"/>
            <a:ext cx="573698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63352" y="338328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callback(name)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3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/ Swing </a:t>
            </a:r>
            <a:r>
              <a:rPr lang="en-US" dirty="0" smtClean="0"/>
              <a:t>Data Flow </a:t>
            </a:r>
            <a:r>
              <a:rPr lang="en-US" dirty="0"/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1344" y="5541039"/>
            <a:ext cx="561662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80"/>
                </a:solidFill>
              </a:rPr>
              <a:t>public void </a:t>
            </a:r>
            <a:r>
              <a:rPr lang="en-US" dirty="0" err="1" smtClean="0"/>
              <a:t>updateName</a:t>
            </a:r>
            <a:r>
              <a:rPr lang="en-US" dirty="0" smtClean="0"/>
              <a:t>(String </a:t>
            </a:r>
            <a:r>
              <a:rPr lang="en-US" dirty="0" err="1" smtClean="0"/>
              <a:t>newName</a:t>
            </a:r>
            <a:r>
              <a:rPr lang="en-US" dirty="0" smtClean="0"/>
              <a:t>){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err="1" smtClean="0">
                <a:solidFill>
                  <a:srgbClr val="000080"/>
                </a:solidFill>
              </a:rPr>
              <a:t>this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</a:rPr>
              <a:t>searchName</a:t>
            </a:r>
            <a:r>
              <a:rPr lang="en-US" b="1" dirty="0" smtClean="0">
                <a:solidFill>
                  <a:srgbClr val="660E7A"/>
                </a:solidFill>
              </a:rPr>
              <a:t> </a:t>
            </a:r>
            <a:r>
              <a:rPr lang="en-US" dirty="0" smtClean="0"/>
              <a:t>= </a:t>
            </a:r>
            <a:r>
              <a:rPr lang="en-US" dirty="0" err="1" smtClean="0"/>
              <a:t>newName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err="1" smtClean="0">
                <a:solidFill>
                  <a:srgbClr val="000080"/>
                </a:solidFill>
              </a:rPr>
              <a:t>this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</a:rPr>
              <a:t>statusFeed</a:t>
            </a:r>
            <a:r>
              <a:rPr lang="en-US" dirty="0" err="1" smtClean="0"/>
              <a:t>.updateName</a:t>
            </a:r>
            <a:r>
              <a:rPr lang="en-US" dirty="0" smtClean="0"/>
              <a:t>(</a:t>
            </a:r>
            <a:r>
              <a:rPr lang="en-US" b="1" dirty="0" err="1" smtClean="0">
                <a:solidFill>
                  <a:srgbClr val="000080"/>
                </a:solidFill>
              </a:rPr>
              <a:t>this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</a:rPr>
              <a:t>searchName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1344" y="2289646"/>
            <a:ext cx="431683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interface </a:t>
            </a:r>
            <a:r>
              <a:rPr lang="en-US" dirty="0"/>
              <a:t>Callback{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void </a:t>
            </a:r>
            <a:r>
              <a:rPr lang="en-US" dirty="0" err="1"/>
              <a:t>updateName</a:t>
            </a:r>
            <a:r>
              <a:rPr lang="en-US" dirty="0"/>
              <a:t>(String </a:t>
            </a:r>
            <a:r>
              <a:rPr lang="en-US" dirty="0" err="1"/>
              <a:t>newName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91344" y="3356992"/>
            <a:ext cx="619268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 err="1"/>
              <a:t>StatusSearch</a:t>
            </a:r>
            <a:r>
              <a:rPr lang="en-US" dirty="0"/>
              <a:t>(</a:t>
            </a:r>
            <a:r>
              <a:rPr lang="en-US" dirty="0" err="1"/>
              <a:t>JFrame</a:t>
            </a:r>
            <a:r>
              <a:rPr lang="en-US" dirty="0"/>
              <a:t> root</a:t>
            </a:r>
            <a:r>
              <a:rPr lang="en-US" dirty="0" smtClean="0"/>
              <a:t>){</a:t>
            </a: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super</a:t>
            </a:r>
            <a:r>
              <a:rPr lang="en-US" dirty="0" smtClean="0"/>
              <a:t>();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r>
              <a:rPr lang="mr-IN" dirty="0" smtClean="0"/>
              <a:t>…</a:t>
            </a: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searchBox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 smtClean="0"/>
              <a:t>SearchBox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0080"/>
                </a:solidFill>
              </a:rPr>
              <a:t>this::</a:t>
            </a:r>
            <a:r>
              <a:rPr lang="en-US" b="1" dirty="0" err="1" smtClean="0">
                <a:solidFill>
                  <a:srgbClr val="000080"/>
                </a:solidFill>
              </a:rPr>
              <a:t>updateName</a:t>
            </a:r>
            <a:r>
              <a:rPr lang="en-US" dirty="0" smtClean="0"/>
              <a:t>); </a:t>
            </a: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 smtClean="0">
                <a:solidFill>
                  <a:srgbClr val="808080"/>
                </a:solidFill>
              </a:rPr>
              <a:t>    </a:t>
            </a:r>
            <a:r>
              <a:rPr lang="mr-IN" i="1" dirty="0" smtClean="0">
                <a:solidFill>
                  <a:srgbClr val="808080"/>
                </a:solidFill>
              </a:rPr>
              <a:t>…</a:t>
            </a:r>
            <a:endParaRPr lang="en-US" i="1" dirty="0" smtClean="0">
              <a:solidFill>
                <a:srgbClr val="808080"/>
              </a:solidFill>
            </a:endParaRP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this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5E2888"/>
                </a:solidFill>
              </a:rPr>
              <a:t>statusFeed</a:t>
            </a:r>
            <a:r>
              <a:rPr lang="en-US" b="1" dirty="0" smtClean="0"/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new</a:t>
            </a:r>
            <a:r>
              <a:rPr lang="en-US" b="1" dirty="0"/>
              <a:t> </a:t>
            </a:r>
            <a:r>
              <a:rPr lang="en-US" dirty="0" err="1"/>
              <a:t>StatusFeed</a:t>
            </a:r>
            <a:r>
              <a:rPr lang="en-US" dirty="0"/>
              <a:t>(root); 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7176120" y="1606439"/>
            <a:ext cx="4711738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ym typeface="Wingdings"/>
              </a:rPr>
              <a:t>This code sets up the communication between </a:t>
            </a:r>
            <a:r>
              <a:rPr lang="en-US" sz="2000" dirty="0" err="1" smtClean="0">
                <a:sym typeface="Wingdings"/>
              </a:rPr>
              <a:t>StatusSearch</a:t>
            </a:r>
            <a:r>
              <a:rPr lang="en-US" sz="2000" dirty="0" smtClean="0">
                <a:sym typeface="Wingdings"/>
              </a:rPr>
              <a:t> and its child component </a:t>
            </a:r>
            <a:r>
              <a:rPr lang="en-US" sz="2000" dirty="0" err="1" smtClean="0">
                <a:sym typeface="Wingdings"/>
              </a:rPr>
              <a:t>SearchBox</a:t>
            </a:r>
            <a:r>
              <a:rPr lang="en-US" sz="2000" dirty="0" smtClean="0">
                <a:sym typeface="Wingdings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ym typeface="Wingding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ym typeface="Wingdings"/>
              </a:rPr>
              <a:t>In the constructor, we instantiate </a:t>
            </a:r>
            <a:r>
              <a:rPr lang="en-US" sz="2000" dirty="0" err="1" smtClean="0">
                <a:sym typeface="Wingdings"/>
              </a:rPr>
              <a:t>SearchBox</a:t>
            </a:r>
            <a:r>
              <a:rPr lang="en-US" sz="2000" dirty="0" smtClean="0">
                <a:sym typeface="Wingdings"/>
              </a:rPr>
              <a:t> with our desired callback method.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ym typeface="Wingding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ym typeface="Wingdings"/>
              </a:rPr>
              <a:t>The </a:t>
            </a:r>
            <a:r>
              <a:rPr lang="en-US" sz="2000" dirty="0" err="1" smtClean="0">
                <a:sym typeface="Wingdings"/>
              </a:rPr>
              <a:t>updateName</a:t>
            </a:r>
            <a:r>
              <a:rPr lang="en-US" sz="2000" dirty="0" smtClean="0">
                <a:sym typeface="Wingdings"/>
              </a:rPr>
              <a:t> method takes the new name and passes it down to its other child component </a:t>
            </a:r>
            <a:r>
              <a:rPr lang="en-US" sz="2000" dirty="0" err="1" smtClean="0">
                <a:sym typeface="Wingdings"/>
              </a:rPr>
              <a:t>StatusFeed</a:t>
            </a:r>
            <a:r>
              <a:rPr lang="en-US" sz="2000" dirty="0" smtClean="0">
                <a:sym typeface="Wingdings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9336" y="1772816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File: </a:t>
            </a:r>
            <a:r>
              <a:rPr lang="en-US" b="1" dirty="0" err="1" smtClean="0"/>
              <a:t>StatusSearch.java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03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/ Swing </a:t>
            </a:r>
            <a:r>
              <a:rPr lang="en-US" dirty="0" smtClean="0"/>
              <a:t>Data Flow </a:t>
            </a:r>
            <a:r>
              <a:rPr lang="en-US" dirty="0"/>
              <a:t>Example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91344" y="2095688"/>
            <a:ext cx="60960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 err="1"/>
              <a:t>SearchBox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</a:rPr>
              <a:t>extends </a:t>
            </a:r>
            <a:r>
              <a:rPr lang="en-US" dirty="0" err="1"/>
              <a:t>JPanel</a:t>
            </a:r>
            <a:r>
              <a:rPr lang="en-US" dirty="0"/>
              <a:t> </a:t>
            </a:r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08080"/>
                </a:solidFill>
              </a:rPr>
              <a:t>// Subcomponents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dirty="0" err="1"/>
              <a:t>JTextField</a:t>
            </a:r>
            <a:r>
              <a:rPr lang="en-US" dirty="0"/>
              <a:t> </a:t>
            </a:r>
            <a:r>
              <a:rPr lang="en-US" b="1" dirty="0" err="1">
                <a:solidFill>
                  <a:srgbClr val="660E7A"/>
                </a:solidFill>
              </a:rPr>
              <a:t>textEntry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dirty="0" err="1"/>
              <a:t>JButton</a:t>
            </a:r>
            <a:r>
              <a:rPr lang="en-US" dirty="0"/>
              <a:t> </a:t>
            </a:r>
            <a:r>
              <a:rPr lang="en-US" b="1" dirty="0" err="1">
                <a:solidFill>
                  <a:srgbClr val="660E7A"/>
                </a:solidFill>
              </a:rPr>
              <a:t>submitButton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1344" y="3868013"/>
            <a:ext cx="6693588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80"/>
                </a:solidFill>
              </a:rPr>
              <a:t>public </a:t>
            </a:r>
            <a:r>
              <a:rPr lang="en-US" dirty="0" err="1"/>
              <a:t>SearchBox</a:t>
            </a:r>
            <a:r>
              <a:rPr lang="en-US" dirty="0"/>
              <a:t>(Callback callback){</a:t>
            </a:r>
            <a:br>
              <a:rPr lang="en-US" dirty="0"/>
            </a:br>
            <a:r>
              <a:rPr lang="en-US" dirty="0" smtClean="0"/>
              <a:t>    </a:t>
            </a:r>
            <a:r>
              <a:rPr lang="mr-IN" dirty="0" smtClean="0"/>
              <a:t>…</a:t>
            </a: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submitButton</a:t>
            </a:r>
            <a:r>
              <a:rPr lang="en-US" dirty="0" err="1"/>
              <a:t>.addActionListener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/>
              <a:t>ActionListener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public void </a:t>
            </a:r>
            <a:r>
              <a:rPr lang="en-US" dirty="0" err="1"/>
              <a:t>actionPerformed</a:t>
            </a:r>
            <a:r>
              <a:rPr lang="en-US" dirty="0"/>
              <a:t>(</a:t>
            </a:r>
            <a:r>
              <a:rPr lang="en-US" dirty="0" err="1"/>
              <a:t>ActionEvent</a:t>
            </a:r>
            <a:r>
              <a:rPr lang="en-US" dirty="0"/>
              <a:t> e) {</a:t>
            </a:r>
            <a:br>
              <a:rPr lang="en-US" dirty="0"/>
            </a:br>
            <a:r>
              <a:rPr lang="en-US" dirty="0"/>
              <a:t>            String text = </a:t>
            </a:r>
            <a:r>
              <a:rPr lang="en-US" b="1" dirty="0" err="1">
                <a:solidFill>
                  <a:srgbClr val="660E7A"/>
                </a:solidFill>
              </a:rPr>
              <a:t>textEntry</a:t>
            </a:r>
            <a:r>
              <a:rPr lang="en-US" dirty="0" err="1"/>
              <a:t>.getText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 err="1">
                <a:solidFill>
                  <a:srgbClr val="660E7A"/>
                </a:solidFill>
              </a:rPr>
              <a:t>callback</a:t>
            </a:r>
            <a:r>
              <a:rPr lang="en-US" b="1" dirty="0" err="1"/>
              <a:t>.updateName</a:t>
            </a:r>
            <a:r>
              <a:rPr lang="en-US" b="1" dirty="0"/>
              <a:t>(text);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});</a:t>
            </a:r>
          </a:p>
          <a:p>
            <a:r>
              <a:rPr lang="en-US" dirty="0" smtClean="0"/>
              <a:t>    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5914" y="1628800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File: </a:t>
            </a:r>
            <a:r>
              <a:rPr lang="en-US" b="1" dirty="0" err="1" smtClean="0"/>
              <a:t>SearchBox.java</a:t>
            </a:r>
            <a:endParaRPr lang="en-US" b="1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176120" y="1606438"/>
            <a:ext cx="4711738" cy="484689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 smtClean="0">
                <a:sym typeface="Wingdings"/>
              </a:rPr>
              <a:t>SearchBox</a:t>
            </a:r>
            <a:r>
              <a:rPr lang="en-US" sz="2000" dirty="0" smtClean="0">
                <a:sym typeface="Wingdings"/>
              </a:rPr>
              <a:t> (and </a:t>
            </a:r>
            <a:r>
              <a:rPr lang="en-US" sz="2000" dirty="0" err="1" smtClean="0">
                <a:sym typeface="Wingdings"/>
              </a:rPr>
              <a:t>StatusSearch</a:t>
            </a:r>
            <a:r>
              <a:rPr lang="en-US" sz="2000" dirty="0" smtClean="0">
                <a:sym typeface="Wingdings"/>
              </a:rPr>
              <a:t>) both extend the </a:t>
            </a:r>
            <a:r>
              <a:rPr lang="en-US" sz="2000" dirty="0" err="1" smtClean="0">
                <a:sym typeface="Wingdings"/>
              </a:rPr>
              <a:t>JPanel</a:t>
            </a:r>
            <a:r>
              <a:rPr lang="en-US" sz="2000" dirty="0" smtClean="0">
                <a:sym typeface="Wingdings"/>
              </a:rPr>
              <a:t> class. This makes them into Swing components that can be placed into a </a:t>
            </a:r>
            <a:r>
              <a:rPr lang="en-US" sz="2000" dirty="0" err="1" smtClean="0">
                <a:sym typeface="Wingdings"/>
              </a:rPr>
              <a:t>JFrame</a:t>
            </a:r>
            <a:r>
              <a:rPr lang="en-US" sz="2000" dirty="0" smtClean="0">
                <a:sym typeface="Wingdings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ym typeface="Wingding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 smtClean="0">
                <a:sym typeface="Wingdings"/>
              </a:rPr>
              <a:t>SearchBox</a:t>
            </a:r>
            <a:r>
              <a:rPr lang="en-US" sz="2000" dirty="0" smtClean="0">
                <a:sym typeface="Wingdings"/>
              </a:rPr>
              <a:t> has two child components of its own.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ym typeface="Wingding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ym typeface="Wingdings"/>
              </a:rPr>
              <a:t>The constructor takes the callback </a:t>
            </a:r>
            <a:r>
              <a:rPr lang="en-US" sz="2000" b="1" dirty="0" smtClean="0">
                <a:sym typeface="Wingdings"/>
              </a:rPr>
              <a:t>object</a:t>
            </a:r>
            <a:r>
              <a:rPr lang="en-US" sz="2000" dirty="0" smtClean="0">
                <a:sym typeface="Wingdings"/>
              </a:rPr>
              <a:t> as a parameter. Then we are telling the program to call the method with the new name once the button has been pressed </a:t>
            </a:r>
            <a:r>
              <a:rPr lang="mr-IN" sz="2000" dirty="0" smtClean="0">
                <a:sym typeface="Wingdings"/>
              </a:rPr>
              <a:t>–</a:t>
            </a:r>
            <a:r>
              <a:rPr lang="en-US" sz="2000" dirty="0" smtClean="0">
                <a:sym typeface="Wingdings"/>
              </a:rPr>
              <a:t> very similar to our approach in React!</a:t>
            </a:r>
          </a:p>
        </p:txBody>
      </p:sp>
    </p:spTree>
    <p:extLst>
      <p:ext uri="{BB962C8B-B14F-4D97-AF65-F5344CB8AC3E}">
        <p14:creationId xmlns:p14="http://schemas.microsoft.com/office/powerpoint/2010/main" val="42319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/ Swing </a:t>
            </a:r>
            <a:r>
              <a:rPr lang="en-US" dirty="0" smtClean="0"/>
              <a:t>Data Flow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Now let’s look at our implementation for </a:t>
            </a:r>
            <a:r>
              <a:rPr lang="en-US" dirty="0" err="1" smtClean="0"/>
              <a:t>StatusFeed</a:t>
            </a:r>
            <a:r>
              <a:rPr lang="en-US" dirty="0" smtClean="0"/>
              <a:t> starting with the constructor. Similar to our use of React, we are initializing the component before any data is loaded.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678128"/>
            <a:ext cx="491698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 err="1"/>
              <a:t>StatusFeed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</a:rPr>
              <a:t>extends </a:t>
            </a:r>
            <a:r>
              <a:rPr lang="en-US" dirty="0" err="1"/>
              <a:t>JTextArea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44072" y="3408675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implementation of </a:t>
            </a:r>
            <a:r>
              <a:rPr lang="en-US" dirty="0" err="1" smtClean="0"/>
              <a:t>StatusFeed</a:t>
            </a:r>
            <a:r>
              <a:rPr lang="en-US" dirty="0" smtClean="0"/>
              <a:t> is as a subclass of </a:t>
            </a:r>
            <a:r>
              <a:rPr lang="en-US" dirty="0" err="1" smtClean="0"/>
              <a:t>JTextArea</a:t>
            </a:r>
            <a:r>
              <a:rPr lang="en-US" dirty="0" smtClean="0"/>
              <a:t>. This gives us all the methods and properties we need to render a </a:t>
            </a:r>
            <a:r>
              <a:rPr lang="en-US" dirty="0" err="1" smtClean="0"/>
              <a:t>StatusFeed</a:t>
            </a:r>
            <a:r>
              <a:rPr lang="en-US" dirty="0" smtClean="0"/>
              <a:t> to the UI.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7408" y="3293872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File: </a:t>
            </a:r>
            <a:r>
              <a:rPr lang="en-US" b="1" dirty="0" err="1" smtClean="0"/>
              <a:t>StatusFeed.java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97259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/ Swing </a:t>
            </a:r>
            <a:r>
              <a:rPr lang="en-US" dirty="0" smtClean="0"/>
              <a:t>Data Flow </a:t>
            </a:r>
            <a:r>
              <a:rPr lang="en-US" dirty="0"/>
              <a:t>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695400" y="2276872"/>
            <a:ext cx="5472608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i="1" dirty="0">
                <a:solidFill>
                  <a:srgbClr val="808080"/>
                </a:solidFill>
              </a:rPr>
              <a:t>// A reference to the root </a:t>
            </a:r>
            <a:r>
              <a:rPr lang="en-US" i="1" dirty="0" err="1">
                <a:solidFill>
                  <a:srgbClr val="808080"/>
                </a:solidFill>
              </a:rPr>
              <a:t>JFrame</a:t>
            </a:r>
            <a:r>
              <a:rPr lang="en-US" i="1" dirty="0">
                <a:solidFill>
                  <a:srgbClr val="808080"/>
                </a:solidFill>
              </a:rPr>
              <a:t> (i.e. </a:t>
            </a:r>
            <a:r>
              <a:rPr lang="en-US" i="1" dirty="0" err="1">
                <a:solidFill>
                  <a:srgbClr val="808080"/>
                </a:solidFill>
              </a:rPr>
              <a:t>AppContainer</a:t>
            </a:r>
            <a:r>
              <a:rPr lang="en-US" i="1" dirty="0">
                <a:solidFill>
                  <a:srgbClr val="808080"/>
                </a:solidFill>
              </a:rPr>
              <a:t>)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// used only for calling its 'pack' method.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 err="1"/>
              <a:t>JFrame</a:t>
            </a:r>
            <a:r>
              <a:rPr lang="en-US" dirty="0"/>
              <a:t> </a:t>
            </a:r>
            <a:r>
              <a:rPr lang="en-US" b="1" dirty="0">
                <a:solidFill>
                  <a:srgbClr val="660E7A"/>
                </a:solidFill>
              </a:rPr>
              <a:t>root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808080"/>
                </a:solidFill>
              </a:rPr>
              <a:t>// Basic initialization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 err="1"/>
              <a:t>StatusFeed</a:t>
            </a:r>
            <a:r>
              <a:rPr lang="en-US" dirty="0"/>
              <a:t>(</a:t>
            </a:r>
            <a:r>
              <a:rPr lang="en-US" dirty="0" err="1"/>
              <a:t>JFrame</a:t>
            </a:r>
            <a:r>
              <a:rPr lang="en-US" dirty="0"/>
              <a:t> root){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super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.setLayout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/>
              <a:t>GridLayout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0</a:t>
            </a:r>
            <a:r>
              <a:rPr lang="en-US" dirty="0"/>
              <a:t>,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root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root;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.setText</a:t>
            </a:r>
            <a:r>
              <a:rPr lang="en-US" dirty="0"/>
              <a:t>(</a:t>
            </a:r>
            <a:r>
              <a:rPr lang="en-US" b="1" i="1" dirty="0" err="1">
                <a:solidFill>
                  <a:srgbClr val="660E7A"/>
                </a:solidFill>
              </a:rPr>
              <a:t>defaultText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1384" y="1907540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File: </a:t>
            </a:r>
            <a:r>
              <a:rPr lang="en-US" b="1" dirty="0" err="1" smtClean="0"/>
              <a:t>StatusFeed.java</a:t>
            </a:r>
            <a:endParaRPr lang="en-US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482625" y="2034862"/>
            <a:ext cx="38711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reference root is meant to be used as a reference to the </a:t>
            </a:r>
            <a:r>
              <a:rPr lang="en-US" dirty="0" err="1" smtClean="0"/>
              <a:t>JFrame</a:t>
            </a:r>
            <a:r>
              <a:rPr lang="en-US" dirty="0" smtClean="0"/>
              <a:t> inside which the entire UI will be hosted. Having the reference in this class makes it possible to ask the </a:t>
            </a:r>
            <a:r>
              <a:rPr lang="en-US" dirty="0" err="1" smtClean="0"/>
              <a:t>JFrame</a:t>
            </a:r>
            <a:r>
              <a:rPr lang="en-US" dirty="0" smtClean="0"/>
              <a:t> to resize, for example.</a:t>
            </a:r>
          </a:p>
          <a:p>
            <a:endParaRPr lang="en-US" dirty="0"/>
          </a:p>
          <a:p>
            <a:r>
              <a:rPr lang="en-US" dirty="0" smtClean="0"/>
              <a:t>Notice our use of the inherited method </a:t>
            </a:r>
            <a:r>
              <a:rPr lang="en-US" b="1" dirty="0" err="1" smtClean="0"/>
              <a:t>setText</a:t>
            </a:r>
            <a:r>
              <a:rPr lang="en-US" dirty="0" smtClean="0"/>
              <a:t>. Since the </a:t>
            </a:r>
            <a:r>
              <a:rPr lang="en-US" dirty="0" err="1" smtClean="0"/>
              <a:t>StatusFeed</a:t>
            </a:r>
            <a:r>
              <a:rPr lang="en-US" dirty="0" smtClean="0"/>
              <a:t> is just a subclass of </a:t>
            </a:r>
            <a:r>
              <a:rPr lang="en-US" dirty="0" err="1" smtClean="0"/>
              <a:t>JTextArea</a:t>
            </a:r>
            <a:r>
              <a:rPr lang="en-US" dirty="0" smtClean="0"/>
              <a:t>, we can use it’s methods directly to update status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7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/ Swing </a:t>
            </a:r>
            <a:r>
              <a:rPr lang="en-US" dirty="0" smtClean="0"/>
              <a:t>Data Flow </a:t>
            </a:r>
            <a:r>
              <a:rPr lang="en-US" dirty="0"/>
              <a:t>Example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1384" y="1907540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File: </a:t>
            </a:r>
            <a:r>
              <a:rPr lang="en-US" b="1" dirty="0" err="1" smtClean="0"/>
              <a:t>StatusFeed.java</a:t>
            </a:r>
            <a:endParaRPr lang="en-US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960096" y="1921886"/>
            <a:ext cx="46996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method will be called as a result of a </a:t>
            </a:r>
            <a:r>
              <a:rPr lang="en-US" dirty="0" err="1" smtClean="0"/>
              <a:t>SearchBox</a:t>
            </a:r>
            <a:r>
              <a:rPr lang="en-US" dirty="0" smtClean="0"/>
              <a:t> button click. </a:t>
            </a:r>
          </a:p>
          <a:p>
            <a:endParaRPr lang="en-US" dirty="0"/>
          </a:p>
          <a:p>
            <a:r>
              <a:rPr lang="en-US" dirty="0" smtClean="0"/>
              <a:t>It will 1) clear the current text, 2) request new statuses from the API, and 3) redraw the component.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8065" y="2420888"/>
            <a:ext cx="4714295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public void </a:t>
            </a:r>
            <a:r>
              <a:rPr lang="en-US" dirty="0" err="1"/>
              <a:t>updateName</a:t>
            </a:r>
            <a:r>
              <a:rPr lang="en-US" dirty="0"/>
              <a:t>(String username){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.setText</a:t>
            </a:r>
            <a:r>
              <a:rPr lang="en-US" dirty="0"/>
              <a:t>(</a:t>
            </a:r>
            <a:r>
              <a:rPr lang="en-US" b="1" i="1" dirty="0" err="1">
                <a:solidFill>
                  <a:srgbClr val="660E7A"/>
                </a:solidFill>
              </a:rPr>
              <a:t>defaultText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.setText</a:t>
            </a:r>
            <a:r>
              <a:rPr lang="en-US" dirty="0"/>
              <a:t>(</a:t>
            </a:r>
            <a:r>
              <a:rPr lang="en-US" dirty="0" err="1"/>
              <a:t>callAPI</a:t>
            </a:r>
            <a:r>
              <a:rPr lang="en-US" dirty="0"/>
              <a:t>(username));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root</a:t>
            </a:r>
            <a:r>
              <a:rPr lang="en-US" dirty="0" err="1"/>
              <a:t>.pack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.setVisible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false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.setVisible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true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012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the 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Though our UI design and implementation has so far </a:t>
            </a:r>
            <a:r>
              <a:rPr lang="en-US" dirty="0" err="1" smtClean="0"/>
              <a:t>mimiced</a:t>
            </a:r>
            <a:r>
              <a:rPr lang="en-US" dirty="0"/>
              <a:t> </a:t>
            </a:r>
            <a:r>
              <a:rPr lang="en-US" dirty="0" smtClean="0"/>
              <a:t>our React UI quite closely, we still have not addressed a large issue: aside from </a:t>
            </a:r>
            <a:r>
              <a:rPr lang="en-US" dirty="0" err="1" smtClean="0"/>
              <a:t>ActionListeners</a:t>
            </a:r>
            <a:r>
              <a:rPr lang="en-US" dirty="0" smtClean="0"/>
              <a:t>, all of this program is </a:t>
            </a:r>
            <a:r>
              <a:rPr lang="en-US" b="1" dirty="0" smtClean="0"/>
              <a:t>synchronous</a:t>
            </a:r>
            <a:r>
              <a:rPr lang="en-US" dirty="0" smtClean="0"/>
              <a:t> or </a:t>
            </a:r>
            <a:r>
              <a:rPr lang="en-US" b="1" dirty="0" smtClean="0"/>
              <a:t>blocking</a:t>
            </a:r>
            <a:r>
              <a:rPr lang="en-US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By default, most Java libraries use such operations. In this example, our REST API calls will also be blocking.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make a REST API call, we can use the </a:t>
            </a:r>
            <a:r>
              <a:rPr lang="en-US" dirty="0" err="1" smtClean="0"/>
              <a:t>Java.net</a:t>
            </a:r>
            <a:r>
              <a:rPr lang="en-US" dirty="0" smtClean="0"/>
              <a:t> set of classes. Unlike JavaScript, Java does not have a built-in JSON parser. We will use a package called GSON (by Google) to help.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8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GSON, Maven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GSON is an external library that needs to be imported into the project. You could do this from sources, or by adding a dependency to a Maven project.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Maven is a build automation tool, and it can be used to download dependencies for your project. The version of this tutorial posted on GitHub is already an IntelliJ/Maven project and is configured to download GSON automatically.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9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purpose of this tutorial is to give you an introduction to UI programming in Swing. We will follow the example from last week’s React tutorial closely.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This is only an introduction to Swing components.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Lots of good examples are available from Oracle on both Swing and JavaFX.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We will implement a simple UI for our existing </a:t>
            </a:r>
            <a:r>
              <a:rPr lang="en-US" dirty="0" err="1" smtClean="0"/>
              <a:t>FaceSpace</a:t>
            </a:r>
            <a:r>
              <a:rPr lang="en-US" dirty="0" smtClean="0"/>
              <a:t> REST API.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14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the 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Before calling the API, we need to tell GSON how to interpret the responses. In this example, we are only asking the API for </a:t>
            </a:r>
            <a:r>
              <a:rPr lang="en-US" dirty="0" err="1" smtClean="0"/>
              <a:t>StatusPost</a:t>
            </a:r>
            <a:r>
              <a:rPr lang="en-US" dirty="0" smtClean="0"/>
              <a:t> objects. We need to write a corresponding class.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4003576"/>
            <a:ext cx="309756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private class </a:t>
            </a:r>
            <a:r>
              <a:rPr lang="en-US" dirty="0" err="1"/>
              <a:t>StatusJSON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String </a:t>
            </a:r>
            <a:r>
              <a:rPr lang="en-US" b="1" dirty="0" err="1">
                <a:solidFill>
                  <a:srgbClr val="660E7A"/>
                </a:solidFill>
              </a:rPr>
              <a:t>statusText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Date </a:t>
            </a:r>
            <a:r>
              <a:rPr lang="en-US" b="1" dirty="0" err="1">
                <a:solidFill>
                  <a:srgbClr val="660E7A"/>
                </a:solidFill>
              </a:rPr>
              <a:t>dateCreated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Date </a:t>
            </a:r>
            <a:r>
              <a:rPr lang="en-US" b="1" dirty="0" err="1">
                <a:solidFill>
                  <a:srgbClr val="660E7A"/>
                </a:solidFill>
              </a:rPr>
              <a:t>dateLastEdited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/>
              <a:t>String </a:t>
            </a:r>
            <a:r>
              <a:rPr lang="en-US" dirty="0" err="1"/>
              <a:t>toString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b="1" dirty="0" err="1">
                <a:solidFill>
                  <a:srgbClr val="660E7A"/>
                </a:solidFill>
              </a:rPr>
              <a:t>statusText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400" y="3639879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File: </a:t>
            </a:r>
            <a:r>
              <a:rPr lang="en-US" b="1" dirty="0" err="1" smtClean="0"/>
              <a:t>StatusFeed.java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15880" y="4149080"/>
            <a:ext cx="59287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class must reflect the EXACT names of your JSON object names, including case.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GSON will use this class as a template for converting JSON to instances of Java classes </a:t>
            </a:r>
            <a:r>
              <a:rPr lang="mr-IN" dirty="0" smtClean="0"/>
              <a:t>–</a:t>
            </a:r>
            <a:r>
              <a:rPr lang="en-US" dirty="0" smtClean="0"/>
              <a:t> very handy.</a:t>
            </a:r>
          </a:p>
        </p:txBody>
      </p:sp>
    </p:spTree>
    <p:extLst>
      <p:ext uri="{BB962C8B-B14F-4D97-AF65-F5344CB8AC3E}">
        <p14:creationId xmlns:p14="http://schemas.microsoft.com/office/powerpoint/2010/main" val="323195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the REST API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336" y="1506022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File: </a:t>
            </a:r>
            <a:r>
              <a:rPr lang="en-US" b="1" dirty="0" err="1" smtClean="0"/>
              <a:t>StatusFeed.java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91344" y="1897780"/>
            <a:ext cx="11881320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/>
              <a:t>String </a:t>
            </a:r>
            <a:r>
              <a:rPr lang="en-US" dirty="0" err="1"/>
              <a:t>callAPI</a:t>
            </a:r>
            <a:r>
              <a:rPr lang="en-US" dirty="0"/>
              <a:t>(String name){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80"/>
                </a:solidFill>
              </a:rPr>
              <a:t>try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 </a:t>
            </a:r>
            <a:r>
              <a:rPr lang="en-US" i="1" dirty="0">
                <a:solidFill>
                  <a:srgbClr val="808080"/>
                </a:solidFill>
              </a:rPr>
              <a:t>// Initialize GSON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</a:t>
            </a:r>
            <a:r>
              <a:rPr lang="en-US" dirty="0" err="1"/>
              <a:t>Gson</a:t>
            </a:r>
            <a:r>
              <a:rPr lang="en-US" dirty="0"/>
              <a:t> </a:t>
            </a:r>
            <a:r>
              <a:rPr lang="en-US" dirty="0" err="1"/>
              <a:t>gson</a:t>
            </a:r>
            <a:r>
              <a:rPr lang="en-US" dirty="0"/>
              <a:t>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/>
              <a:t>GsonBuilder</a:t>
            </a:r>
            <a:r>
              <a:rPr lang="en-US" dirty="0"/>
              <a:t>().create();</a:t>
            </a:r>
            <a:br>
              <a:rPr lang="en-US" dirty="0"/>
            </a:br>
            <a:r>
              <a:rPr lang="en-US" dirty="0"/>
              <a:t>       </a:t>
            </a:r>
            <a:r>
              <a:rPr lang="en-US" i="1" dirty="0">
                <a:solidFill>
                  <a:srgbClr val="808080"/>
                </a:solidFill>
              </a:rPr>
              <a:t>// Initialize result String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</a:t>
            </a:r>
            <a:r>
              <a:rPr lang="en-US" dirty="0"/>
              <a:t>String </a:t>
            </a:r>
            <a:r>
              <a:rPr lang="en-US" dirty="0" err="1"/>
              <a:t>fromAPI</a:t>
            </a:r>
            <a:r>
              <a:rPr lang="en-US" dirty="0"/>
              <a:t> = </a:t>
            </a:r>
            <a:r>
              <a:rPr lang="en-US" b="1" dirty="0">
                <a:solidFill>
                  <a:srgbClr val="008000"/>
                </a:solidFill>
              </a:rPr>
              <a:t>""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</a:t>
            </a:r>
            <a:r>
              <a:rPr lang="en-US" i="1" dirty="0">
                <a:solidFill>
                  <a:srgbClr val="808080"/>
                </a:solidFill>
              </a:rPr>
              <a:t>// Call the API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</a:t>
            </a:r>
            <a:r>
              <a:rPr lang="en-US" dirty="0"/>
              <a:t>URL </a:t>
            </a:r>
            <a:r>
              <a:rPr lang="en-US" dirty="0" err="1"/>
              <a:t>myURL</a:t>
            </a:r>
            <a:r>
              <a:rPr lang="en-US" dirty="0"/>
              <a:t>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/>
              <a:t>URL(</a:t>
            </a:r>
            <a:r>
              <a:rPr lang="en-US" b="1" dirty="0">
                <a:solidFill>
                  <a:srgbClr val="008000"/>
                </a:solidFill>
              </a:rPr>
              <a:t>"http://localhost:8080/</a:t>
            </a:r>
            <a:r>
              <a:rPr lang="en-US" b="1" dirty="0" err="1">
                <a:solidFill>
                  <a:srgbClr val="008000"/>
                </a:solidFill>
              </a:rPr>
              <a:t>profileDisplay</a:t>
            </a:r>
            <a:r>
              <a:rPr lang="en-US" b="1" dirty="0">
                <a:solidFill>
                  <a:srgbClr val="008000"/>
                </a:solidFill>
              </a:rPr>
              <a:t>/</a:t>
            </a:r>
            <a:r>
              <a:rPr lang="en-US" b="1" dirty="0" err="1">
                <a:solidFill>
                  <a:srgbClr val="008000"/>
                </a:solidFill>
              </a:rPr>
              <a:t>getUserPosts?userName</a:t>
            </a:r>
            <a:r>
              <a:rPr lang="en-US" b="1" dirty="0">
                <a:solidFill>
                  <a:srgbClr val="008000"/>
                </a:solidFill>
              </a:rPr>
              <a:t>=" </a:t>
            </a:r>
            <a:r>
              <a:rPr lang="en-US" dirty="0"/>
              <a:t>+ name);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err="1"/>
              <a:t>URLConnection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= </a:t>
            </a:r>
            <a:r>
              <a:rPr lang="en-US" dirty="0" err="1"/>
              <a:t>myURL.openConnection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</a:t>
            </a:r>
            <a:r>
              <a:rPr lang="en-US" i="1" dirty="0">
                <a:solidFill>
                  <a:srgbClr val="808080"/>
                </a:solidFill>
              </a:rPr>
              <a:t>// Call the API (ASYNCHRONOUS)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</a:t>
            </a:r>
            <a:r>
              <a:rPr lang="en-US" dirty="0" err="1"/>
              <a:t>api.connect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</a:t>
            </a:r>
            <a:r>
              <a:rPr lang="en-US" i="1" dirty="0">
                <a:solidFill>
                  <a:srgbClr val="808080"/>
                </a:solidFill>
              </a:rPr>
              <a:t>// Set up input stream reader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</a:t>
            </a:r>
            <a:r>
              <a:rPr lang="en-US" dirty="0" err="1"/>
              <a:t>BufferedReader</a:t>
            </a:r>
            <a:r>
              <a:rPr lang="en-US" dirty="0"/>
              <a:t> in 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/>
              <a:t>BufferedReader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/>
              <a:t>InputStreamReader</a:t>
            </a:r>
            <a:r>
              <a:rPr lang="en-US" dirty="0"/>
              <a:t>(</a:t>
            </a:r>
            <a:r>
              <a:rPr lang="en-US" dirty="0" err="1"/>
              <a:t>api.getInputStream</a:t>
            </a:r>
            <a:r>
              <a:rPr lang="en-US" dirty="0"/>
              <a:t>()));</a:t>
            </a:r>
            <a:br>
              <a:rPr lang="en-US" dirty="0"/>
            </a:br>
            <a:r>
              <a:rPr lang="en-US" dirty="0"/>
              <a:t>       String </a:t>
            </a:r>
            <a:r>
              <a:rPr lang="en-US" dirty="0" err="1"/>
              <a:t>inputLine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40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the REST API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5474" y="1547500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File: </a:t>
            </a:r>
            <a:r>
              <a:rPr lang="en-US" b="1" dirty="0" err="1" smtClean="0"/>
              <a:t>StatusFeed.java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407368" y="2060848"/>
            <a:ext cx="10009112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808080"/>
                </a:solidFill>
              </a:rPr>
              <a:t>    </a:t>
            </a:r>
            <a:r>
              <a:rPr lang="mr-IN" i="1" dirty="0" smtClean="0">
                <a:solidFill>
                  <a:srgbClr val="808080"/>
                </a:solidFill>
              </a:rPr>
              <a:t>…</a:t>
            </a:r>
            <a:r>
              <a:rPr lang="en-US" i="1" dirty="0" smtClean="0">
                <a:solidFill>
                  <a:srgbClr val="808080"/>
                </a:solidFill>
              </a:rPr>
              <a:t>    </a:t>
            </a:r>
          </a:p>
          <a:p>
            <a:r>
              <a:rPr lang="en-US" i="1" dirty="0" smtClean="0">
                <a:solidFill>
                  <a:srgbClr val="808080"/>
                </a:solidFill>
              </a:rPr>
              <a:t>    // </a:t>
            </a:r>
            <a:r>
              <a:rPr lang="en-US" i="1" dirty="0">
                <a:solidFill>
                  <a:srgbClr val="808080"/>
                </a:solidFill>
              </a:rPr>
              <a:t>Read from input steam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while </a:t>
            </a:r>
            <a:r>
              <a:rPr lang="en-US" dirty="0"/>
              <a:t>((</a:t>
            </a:r>
            <a:r>
              <a:rPr lang="en-US" dirty="0" err="1"/>
              <a:t>inputLine</a:t>
            </a:r>
            <a:r>
              <a:rPr lang="en-US" dirty="0"/>
              <a:t> = </a:t>
            </a:r>
            <a:r>
              <a:rPr lang="en-US" dirty="0" err="1"/>
              <a:t>in.readLine</a:t>
            </a:r>
            <a:r>
              <a:rPr lang="en-US" dirty="0"/>
              <a:t>()) != </a:t>
            </a:r>
            <a:r>
              <a:rPr lang="en-US" b="1" dirty="0">
                <a:solidFill>
                  <a:srgbClr val="000080"/>
                </a:solidFill>
              </a:rPr>
              <a:t>null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Declare the expected type of JSON results - in this case an array of Status objects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 err="1"/>
              <a:t>StatusJSON</a:t>
            </a:r>
            <a:r>
              <a:rPr lang="en-US" b="1" dirty="0"/>
              <a:t>[] </a:t>
            </a:r>
            <a:r>
              <a:rPr lang="en-US" b="1" dirty="0" err="1"/>
              <a:t>statusArray</a:t>
            </a:r>
            <a:r>
              <a:rPr lang="en-US" b="1" dirty="0"/>
              <a:t> = </a:t>
            </a:r>
            <a:r>
              <a:rPr lang="en-US" b="1" dirty="0" err="1"/>
              <a:t>gson.fromJson</a:t>
            </a:r>
            <a:r>
              <a:rPr lang="en-US" b="1" dirty="0"/>
              <a:t>(</a:t>
            </a:r>
            <a:r>
              <a:rPr lang="en-US" b="1" dirty="0" err="1"/>
              <a:t>inputLine</a:t>
            </a:r>
            <a:r>
              <a:rPr lang="en-US" b="1" dirty="0"/>
              <a:t>, </a:t>
            </a:r>
            <a:r>
              <a:rPr lang="en-US" b="1" dirty="0" err="1"/>
              <a:t>StatusJSON</a:t>
            </a:r>
            <a:r>
              <a:rPr lang="en-US" b="1" dirty="0"/>
              <a:t>[].</a:t>
            </a:r>
            <a:r>
              <a:rPr lang="en-US" b="1" dirty="0">
                <a:solidFill>
                  <a:srgbClr val="000080"/>
                </a:solidFill>
              </a:rPr>
              <a:t>class</a:t>
            </a:r>
            <a:r>
              <a:rPr lang="en-US" b="1" dirty="0"/>
              <a:t>);</a:t>
            </a:r>
            <a:br>
              <a:rPr lang="en-US" b="1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For each status found in JSON, append name, date, and status to result String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>
                <a:solidFill>
                  <a:srgbClr val="000080"/>
                </a:solidFill>
              </a:rPr>
              <a:t>for</a:t>
            </a:r>
            <a:r>
              <a:rPr lang="en-US" dirty="0"/>
              <a:t>(</a:t>
            </a:r>
            <a:r>
              <a:rPr lang="en-US" dirty="0" err="1"/>
              <a:t>StatusJSON</a:t>
            </a:r>
            <a:r>
              <a:rPr lang="en-US" dirty="0"/>
              <a:t> </a:t>
            </a:r>
            <a:r>
              <a:rPr lang="en-US" dirty="0" err="1"/>
              <a:t>sj</a:t>
            </a:r>
            <a:r>
              <a:rPr lang="en-US" dirty="0"/>
              <a:t> : </a:t>
            </a:r>
            <a:r>
              <a:rPr lang="en-US" dirty="0" err="1"/>
              <a:t>statusArray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fromAPI</a:t>
            </a:r>
            <a:r>
              <a:rPr lang="en-US" dirty="0"/>
              <a:t> += </a:t>
            </a:r>
            <a:r>
              <a:rPr lang="en-US" dirty="0" err="1"/>
              <a:t>String.</a:t>
            </a:r>
            <a:r>
              <a:rPr lang="en-US" i="1" dirty="0" err="1"/>
              <a:t>format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"%s - %s</a:t>
            </a:r>
            <a:r>
              <a:rPr lang="en-US" b="1" dirty="0">
                <a:solidFill>
                  <a:srgbClr val="000080"/>
                </a:solidFill>
              </a:rPr>
              <a:t>\</a:t>
            </a:r>
            <a:r>
              <a:rPr lang="en-US" b="1" dirty="0" err="1">
                <a:solidFill>
                  <a:srgbClr val="000080"/>
                </a:solidFill>
              </a:rPr>
              <a:t>n</a:t>
            </a:r>
            <a:r>
              <a:rPr lang="en-US" b="1" dirty="0" err="1">
                <a:solidFill>
                  <a:srgbClr val="008000"/>
                </a:solidFill>
              </a:rPr>
              <a:t>%s</a:t>
            </a:r>
            <a:r>
              <a:rPr lang="en-US" b="1" dirty="0">
                <a:solidFill>
                  <a:srgbClr val="000080"/>
                </a:solidFill>
              </a:rPr>
              <a:t>\n\n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, name, </a:t>
            </a:r>
            <a:r>
              <a:rPr lang="en-US" dirty="0" err="1"/>
              <a:t>sj.</a:t>
            </a:r>
            <a:r>
              <a:rPr lang="en-US" b="1" dirty="0" err="1">
                <a:solidFill>
                  <a:srgbClr val="660E7A"/>
                </a:solidFill>
              </a:rPr>
              <a:t>dateCreated</a:t>
            </a:r>
            <a:r>
              <a:rPr lang="en-US" dirty="0"/>
              <a:t>, </a:t>
            </a:r>
            <a:r>
              <a:rPr lang="en-US" dirty="0" err="1"/>
              <a:t>sj.</a:t>
            </a:r>
            <a:r>
              <a:rPr lang="en-US" b="1" dirty="0" err="1">
                <a:solidFill>
                  <a:srgbClr val="660E7A"/>
                </a:solidFill>
              </a:rPr>
              <a:t>statusText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08080"/>
                </a:solidFill>
              </a:rPr>
              <a:t>// Close the stream and return the result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dirty="0" err="1"/>
              <a:t>in.close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 err="1"/>
              <a:t>fromAPI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5292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the REST API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5474" y="1628800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File: </a:t>
            </a:r>
            <a:r>
              <a:rPr lang="en-US" b="1" dirty="0" err="1" smtClean="0"/>
              <a:t>StatusFeed.java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75474" y="2060848"/>
            <a:ext cx="609600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mr-IN" b="1" dirty="0" smtClean="0">
                <a:solidFill>
                  <a:srgbClr val="000080"/>
                </a:solidFill>
              </a:rPr>
              <a:t>…</a:t>
            </a:r>
            <a:endParaRPr lang="en-US" b="1" dirty="0" smtClean="0">
              <a:solidFill>
                <a:srgbClr val="000080"/>
              </a:solidFill>
            </a:endParaRPr>
          </a:p>
          <a:p>
            <a:r>
              <a:rPr lang="en-US" b="1" dirty="0" smtClean="0">
                <a:solidFill>
                  <a:srgbClr val="000080"/>
                </a:solidFill>
              </a:rPr>
              <a:t>catch </a:t>
            </a:r>
            <a:r>
              <a:rPr lang="en-US" dirty="0"/>
              <a:t>(</a:t>
            </a:r>
            <a:r>
              <a:rPr lang="en-US" dirty="0" err="1"/>
              <a:t>MalformedURLException</a:t>
            </a:r>
            <a:r>
              <a:rPr lang="en-US" dirty="0"/>
              <a:t> e)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08080"/>
                </a:solidFill>
              </a:rPr>
              <a:t>// new URL() failed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dirty="0" err="1"/>
              <a:t>System.</a:t>
            </a:r>
            <a:r>
              <a:rPr lang="en-US" b="1" i="1" dirty="0" err="1">
                <a:solidFill>
                  <a:srgbClr val="660E7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"Bad URL..."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catch </a:t>
            </a:r>
            <a:r>
              <a:rPr lang="en-US" dirty="0"/>
              <a:t>(</a:t>
            </a:r>
            <a:r>
              <a:rPr lang="en-US" dirty="0" err="1"/>
              <a:t>IOException</a:t>
            </a:r>
            <a:r>
              <a:rPr lang="en-US" dirty="0"/>
              <a:t> e)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08080"/>
                </a:solidFill>
              </a:rPr>
              <a:t>// Catches refusals such as 'not found' or 'unauthorized'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dirty="0" err="1"/>
              <a:t>System.</a:t>
            </a:r>
            <a:r>
              <a:rPr lang="en-US" b="1" i="1" dirty="0" err="1">
                <a:solidFill>
                  <a:srgbClr val="660E7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"HTTP Error"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02321" y="1998132"/>
            <a:ext cx="4051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Typical try/catch blocks can be used to handle errors, including HTTP response codes.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38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the 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Using a combination of GSON and the </a:t>
            </a:r>
            <a:r>
              <a:rPr lang="en-US" dirty="0" err="1" smtClean="0"/>
              <a:t>Java.net</a:t>
            </a:r>
            <a:r>
              <a:rPr lang="en-US" dirty="0" smtClean="0"/>
              <a:t> classes, we have written standard Java code to call the REST API and parse the JSON response.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Our only remaining task is to load the </a:t>
            </a:r>
            <a:r>
              <a:rPr lang="en-US" dirty="0" err="1" smtClean="0"/>
              <a:t>StatusSearch</a:t>
            </a:r>
            <a:r>
              <a:rPr lang="en-US" dirty="0" smtClean="0"/>
              <a:t> into a </a:t>
            </a:r>
            <a:r>
              <a:rPr lang="en-US" dirty="0" err="1" smtClean="0"/>
              <a:t>JFrame</a:t>
            </a:r>
            <a:r>
              <a:rPr lang="en-US" dirty="0" smtClean="0"/>
              <a:t> object so that our UI components can be displayed.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10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88640"/>
            <a:ext cx="10515600" cy="1325563"/>
          </a:xfrm>
        </p:spPr>
        <p:txBody>
          <a:bodyPr/>
          <a:lstStyle/>
          <a:p>
            <a:r>
              <a:rPr lang="en-US" dirty="0" smtClean="0"/>
              <a:t>Creating a </a:t>
            </a:r>
            <a:r>
              <a:rPr lang="en-US" dirty="0" err="1" smtClean="0"/>
              <a:t>JFrame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8288" y="1669950"/>
            <a:ext cx="3240360" cy="341523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Using a similar strategy as other classes, we can create an </a:t>
            </a:r>
            <a:r>
              <a:rPr lang="en-US" sz="2000" dirty="0" err="1" smtClean="0"/>
              <a:t>AppContainer</a:t>
            </a:r>
            <a:r>
              <a:rPr lang="en-US" sz="2000" dirty="0" smtClean="0"/>
              <a:t> class (the main UI window) by extending </a:t>
            </a:r>
            <a:r>
              <a:rPr lang="en-US" sz="2000" dirty="0" err="1" smtClean="0"/>
              <a:t>JFrame</a:t>
            </a:r>
            <a:r>
              <a:rPr lang="en-US" sz="2000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Running the UI is then as simple as creating an instance of this class in the program main method.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0768" y="1340768"/>
            <a:ext cx="8039488" cy="535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 err="1"/>
              <a:t>AppContainer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</a:rPr>
              <a:t>extends </a:t>
            </a:r>
            <a:r>
              <a:rPr lang="en-US" dirty="0" err="1"/>
              <a:t>JFrame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08080"/>
                </a:solidFill>
              </a:rPr>
              <a:t>// Subcomponents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dirty="0" err="1"/>
              <a:t>StatusSearch</a:t>
            </a:r>
            <a:r>
              <a:rPr lang="en-US" dirty="0"/>
              <a:t> </a:t>
            </a:r>
            <a:r>
              <a:rPr lang="en-US" b="1" dirty="0" err="1">
                <a:solidFill>
                  <a:srgbClr val="660E7A"/>
                </a:solidFill>
              </a:rPr>
              <a:t>statusSearch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 err="1"/>
              <a:t>AppContainer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super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StatusSearch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Create and add the main component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statusSearch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/>
              <a:t>StatusSearch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this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.add</a:t>
            </a:r>
            <a:r>
              <a:rPr lang="en-US" dirty="0"/>
              <a:t>(</a:t>
            </a:r>
            <a:r>
              <a:rPr lang="en-US" b="1" dirty="0" err="1">
                <a:solidFill>
                  <a:srgbClr val="660E7A"/>
                </a:solidFill>
              </a:rPr>
              <a:t>statusSearch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.getContentPane</a:t>
            </a:r>
            <a:r>
              <a:rPr lang="en-US" dirty="0"/>
              <a:t>().add(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statusSearch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Set size parameters, 'pack' everything tightly together, and set visible.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.setMinimumSize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/>
              <a:t>Dimension(</a:t>
            </a:r>
            <a:r>
              <a:rPr lang="en-US" dirty="0">
                <a:solidFill>
                  <a:srgbClr val="0000FF"/>
                </a:solidFill>
              </a:rPr>
              <a:t>340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400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.pack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.setVisible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true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3531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Reprise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1185375" y="1690688"/>
            <a:ext cx="9821249" cy="3874335"/>
            <a:chOff x="667239" y="1700808"/>
            <a:chExt cx="9821249" cy="3874335"/>
          </a:xfrm>
        </p:grpSpPr>
        <p:sp>
          <p:nvSpPr>
            <p:cNvPr id="4" name="Rectangle 3"/>
            <p:cNvSpPr/>
            <p:nvPr/>
          </p:nvSpPr>
          <p:spPr>
            <a:xfrm>
              <a:off x="3267796" y="2161050"/>
              <a:ext cx="4031486" cy="2871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99844" y="2221399"/>
              <a:ext cx="3204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StatusSearch</a:t>
              </a:r>
              <a:r>
                <a:rPr lang="en-US" dirty="0" smtClean="0"/>
                <a:t> extends </a:t>
              </a:r>
              <a:r>
                <a:rPr lang="en-US" dirty="0" err="1" smtClean="0"/>
                <a:t>JPanel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35224" y="3889242"/>
              <a:ext cx="3313327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r>
                <a:rPr lang="en-US" dirty="0" err="1" smtClean="0"/>
                <a:t>StatusFeed</a:t>
              </a:r>
              <a:r>
                <a:rPr lang="en-US" dirty="0" smtClean="0"/>
                <a:t> extends </a:t>
              </a:r>
              <a:r>
                <a:rPr lang="en-US" dirty="0" err="1" smtClean="0"/>
                <a:t>JTextArea</a:t>
              </a:r>
              <a:endParaRPr lang="en-US" dirty="0" smtClean="0"/>
            </a:p>
            <a:p>
              <a:endParaRPr lang="en-US" dirty="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26877" y="2682125"/>
              <a:ext cx="3313327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err="1" smtClean="0"/>
                <a:t>SearchBox</a:t>
              </a:r>
              <a:r>
                <a:rPr lang="en-US" dirty="0" smtClean="0"/>
                <a:t> extends </a:t>
              </a:r>
              <a:r>
                <a:rPr lang="en-US" dirty="0" err="1" smtClean="0"/>
                <a:t>JPanel</a:t>
              </a:r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26476" y="1700808"/>
              <a:ext cx="3313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AppContainer</a:t>
              </a:r>
              <a:r>
                <a:rPr lang="en-US" dirty="0" smtClean="0"/>
                <a:t> extends </a:t>
              </a:r>
              <a:r>
                <a:rPr lang="en-US" dirty="0" err="1" smtClean="0"/>
                <a:t>JFrame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9" idx="1"/>
            </p:cNvCxnSpPr>
            <p:nvPr/>
          </p:nvCxnSpPr>
          <p:spPr>
            <a:xfrm flipH="1">
              <a:off x="2907756" y="1885474"/>
              <a:ext cx="71872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907756" y="1885474"/>
              <a:ext cx="0" cy="32999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907756" y="5185386"/>
              <a:ext cx="470413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7611889" y="1885474"/>
              <a:ext cx="0" cy="32999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9" idx="3"/>
            </p:cNvCxnSpPr>
            <p:nvPr/>
          </p:nvCxnSpPr>
          <p:spPr>
            <a:xfrm flipH="1">
              <a:off x="6940204" y="1885474"/>
              <a:ext cx="67168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7084220" y="2435049"/>
              <a:ext cx="3404268" cy="1979211"/>
              <a:chOff x="6823960" y="3126179"/>
              <a:chExt cx="3404268" cy="124767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7927598" y="3126179"/>
                <a:ext cx="0" cy="1247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/>
              <p:cNvGrpSpPr/>
              <p:nvPr/>
            </p:nvGrpSpPr>
            <p:grpSpPr>
              <a:xfrm>
                <a:off x="6823960" y="3127854"/>
                <a:ext cx="3404268" cy="1245995"/>
                <a:chOff x="3912242" y="3047101"/>
                <a:chExt cx="3404268" cy="1245995"/>
              </a:xfrm>
            </p:grpSpPr>
            <p:cxnSp>
              <p:nvCxnSpPr>
                <p:cNvPr id="18" name="Straight Connector 17"/>
                <p:cNvCxnSpPr/>
                <p:nvPr/>
              </p:nvCxnSpPr>
              <p:spPr>
                <a:xfrm>
                  <a:off x="4142397" y="3047101"/>
                  <a:ext cx="87348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 flipH="1">
                  <a:off x="3912242" y="4293096"/>
                  <a:ext cx="110363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/>
                <p:cNvSpPr txBox="1"/>
                <p:nvPr/>
              </p:nvSpPr>
              <p:spPr>
                <a:xfrm>
                  <a:off x="5015880" y="3553687"/>
                  <a:ext cx="2300630" cy="2328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 </a:t>
                  </a:r>
                  <a:r>
                    <a:rPr lang="en-US" dirty="0" err="1" smtClean="0"/>
                    <a:t>updateName</a:t>
                  </a:r>
                  <a:r>
                    <a:rPr lang="en-US" dirty="0" smtClean="0"/>
                    <a:t>(name)</a:t>
                  </a:r>
                  <a:endParaRPr lang="en-US" dirty="0"/>
                </a:p>
              </p:txBody>
            </p:sp>
          </p:grpSp>
        </p:grpSp>
        <p:cxnSp>
          <p:nvCxnSpPr>
            <p:cNvPr id="21" name="Straight Connector 20"/>
            <p:cNvCxnSpPr/>
            <p:nvPr/>
          </p:nvCxnSpPr>
          <p:spPr>
            <a:xfrm flipH="1">
              <a:off x="2416436" y="3135801"/>
              <a:ext cx="1202173" cy="0"/>
            </a:xfrm>
            <a:prstGeom prst="line">
              <a:avLst/>
            </a:prstGeom>
            <a:ln w="127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2416436" y="2435049"/>
              <a:ext cx="0" cy="700752"/>
            </a:xfrm>
            <a:prstGeom prst="line">
              <a:avLst/>
            </a:prstGeom>
            <a:ln w="127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416436" y="2435049"/>
              <a:ext cx="84309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67239" y="2435048"/>
              <a:ext cx="17491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callback(name</a:t>
              </a:r>
              <a:r>
                <a:rPr lang="en-US" dirty="0" smtClean="0"/>
                <a:t>)</a:t>
              </a:r>
            </a:p>
            <a:p>
              <a:pPr algn="ctr"/>
              <a:r>
                <a:rPr lang="en-US" dirty="0" smtClean="0"/>
                <a:t>on submit</a:t>
              </a:r>
              <a:endParaRPr lang="en-US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>
              <a:off x="2416436" y="4350907"/>
              <a:ext cx="12021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416436" y="4350907"/>
              <a:ext cx="0" cy="1224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416436" y="5575143"/>
              <a:ext cx="28754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5291887" y="4812573"/>
              <a:ext cx="2" cy="7625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848710" y="4767523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callAPI</a:t>
              </a:r>
              <a:r>
                <a:rPr lang="en-US" dirty="0" smtClean="0"/>
                <a:t>(name)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3675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Tutorial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this tutorial, you will implement a Java version of your </a:t>
            </a:r>
            <a:r>
              <a:rPr lang="en-US" dirty="0" err="1" smtClean="0"/>
              <a:t>AccountCreation</a:t>
            </a:r>
            <a:r>
              <a:rPr lang="en-US" dirty="0" smtClean="0"/>
              <a:t> component from the React tutorial.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Features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Uses </a:t>
            </a:r>
            <a:r>
              <a:rPr lang="en-US" dirty="0" err="1" smtClean="0"/>
              <a:t>JTextField</a:t>
            </a:r>
            <a:r>
              <a:rPr lang="en-US" dirty="0" smtClean="0"/>
              <a:t> and </a:t>
            </a:r>
            <a:r>
              <a:rPr lang="en-US" dirty="0" err="1" smtClean="0"/>
              <a:t>JButton</a:t>
            </a:r>
            <a:r>
              <a:rPr lang="en-US" dirty="0" smtClean="0"/>
              <a:t> to accept username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Makes POST request to Grails API from Tutorial 1 (has to be running to work)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Displays success / error message based on response using </a:t>
            </a:r>
            <a:r>
              <a:rPr lang="en-US" dirty="0" err="1" smtClean="0"/>
              <a:t>JLabel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680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Tutorial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Example code for </a:t>
            </a:r>
            <a:r>
              <a:rPr lang="en-US" dirty="0" err="1" smtClean="0"/>
              <a:t>StatusSearch</a:t>
            </a:r>
            <a:r>
              <a:rPr lang="en-US" dirty="0" smtClean="0"/>
              <a:t> is provided on GitHub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Implement your </a:t>
            </a:r>
            <a:r>
              <a:rPr lang="en-US" dirty="0" err="1" smtClean="0"/>
              <a:t>AccountCreation</a:t>
            </a:r>
            <a:r>
              <a:rPr lang="en-US" dirty="0" smtClean="0"/>
              <a:t> UI as a single subclass of </a:t>
            </a:r>
            <a:r>
              <a:rPr lang="en-US" dirty="0" err="1" smtClean="0"/>
              <a:t>JFrame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It must be contained in a single file called </a:t>
            </a:r>
            <a:r>
              <a:rPr lang="en-US" dirty="0" err="1" smtClean="0"/>
              <a:t>AccountCreation.java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Create an instance of this class in the Main class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Make sure you can run </a:t>
            </a:r>
            <a:r>
              <a:rPr lang="en-US" dirty="0" err="1" smtClean="0"/>
              <a:t>AccountCreation</a:t>
            </a:r>
            <a:r>
              <a:rPr lang="en-US" dirty="0" smtClean="0"/>
              <a:t> and </a:t>
            </a:r>
            <a:r>
              <a:rPr lang="en-US" dirty="0" err="1" smtClean="0"/>
              <a:t>StatusSearch</a:t>
            </a:r>
            <a:r>
              <a:rPr lang="en-US" dirty="0" smtClean="0"/>
              <a:t> simultaneously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Search online to learn how to make a POST call using </a:t>
            </a:r>
            <a:r>
              <a:rPr lang="en-US" dirty="0" err="1" smtClean="0"/>
              <a:t>Java.net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8340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Tutorial Task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8156" y="1995055"/>
            <a:ext cx="100804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Submission on OWL Due Friday </a:t>
            </a:r>
            <a:r>
              <a:rPr lang="en-US" sz="2800" dirty="0" smtClean="0"/>
              <a:t>Wed March 8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at </a:t>
            </a:r>
            <a:r>
              <a:rPr lang="en-US" sz="2800" dirty="0" smtClean="0"/>
              <a:t>11:55pm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Submit a single </a:t>
            </a:r>
            <a:r>
              <a:rPr lang="en-US" sz="2800" dirty="0" smtClean="0"/>
              <a:t>Java file </a:t>
            </a:r>
            <a:r>
              <a:rPr lang="en-US" sz="2800" dirty="0" smtClean="0"/>
              <a:t>called </a:t>
            </a:r>
            <a:r>
              <a:rPr lang="en-US" sz="2800" b="1" dirty="0" err="1" smtClean="0"/>
              <a:t>AccountCreation.java</a:t>
            </a:r>
            <a:r>
              <a:rPr lang="en-US" sz="2800" b="1" dirty="0" smtClean="0"/>
              <a:t> </a:t>
            </a:r>
            <a:r>
              <a:rPr lang="en-US" sz="2800" dirty="0" smtClean="0"/>
              <a:t>(2.5%)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Must be compatible with example project from GitHub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89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Swing basics</a:t>
            </a:r>
          </a:p>
          <a:p>
            <a:r>
              <a:rPr lang="en-US" dirty="0" smtClean="0"/>
              <a:t>Using out-of-the-box and custom Swing components</a:t>
            </a:r>
          </a:p>
          <a:p>
            <a:r>
              <a:rPr lang="en-US" b="1" dirty="0" smtClean="0"/>
              <a:t>Synchronous </a:t>
            </a:r>
            <a:r>
              <a:rPr lang="en-US" dirty="0" smtClean="0"/>
              <a:t>communication between UI and back-end</a:t>
            </a:r>
          </a:p>
          <a:p>
            <a:r>
              <a:rPr lang="en-US" dirty="0" smtClean="0"/>
              <a:t>Design and implementation of a new Swing component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Note:</a:t>
            </a:r>
          </a:p>
          <a:p>
            <a:pPr marL="0" indent="0">
              <a:buNone/>
            </a:pPr>
            <a:r>
              <a:rPr lang="en-US" dirty="0" smtClean="0"/>
              <a:t>This example is meant to cover basic UI components, organization, data flow, and actions </a:t>
            </a:r>
            <a:r>
              <a:rPr lang="mr-IN" dirty="0" smtClean="0"/>
              <a:t>–</a:t>
            </a:r>
            <a:r>
              <a:rPr lang="en-US" dirty="0" smtClean="0"/>
              <a:t> not aesthetics.</a:t>
            </a:r>
          </a:p>
        </p:txBody>
      </p:sp>
    </p:spTree>
    <p:extLst>
      <p:ext uri="{BB962C8B-B14F-4D97-AF65-F5344CB8AC3E}">
        <p14:creationId xmlns:p14="http://schemas.microsoft.com/office/powerpoint/2010/main" val="1408187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Swing and JavaFX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Swing was once a relatively popular Java framework for implementing desktop applications.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JavaFX is an enhanced UI framework with more modern network and multimedia features.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Swing and JavaFX are both implemented as a collection of extensible classes that are available by default in the JDK.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Even for Java programmers, UI programming is a different beast. Good UI coding requires care </a:t>
            </a:r>
            <a:r>
              <a:rPr lang="mr-IN" dirty="0" smtClean="0"/>
              <a:t>–</a:t>
            </a:r>
            <a:r>
              <a:rPr lang="en-US" dirty="0" smtClean="0"/>
              <a:t> no matter the framework.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276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Swing and JavaFX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Swing examples: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docs.oracle.com/javase/tutorial/uiswing/index.html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JavaFX samples: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www.oracle.com/technetwork/java/javase/overview/javafx-samples-2158687.html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604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this tutorial, we are going to try to apply the lessons we learned in last week’s tutorial to developing a similar UI for </a:t>
            </a:r>
            <a:r>
              <a:rPr lang="en-US" dirty="0" err="1" smtClean="0"/>
              <a:t>FaceSpace</a:t>
            </a:r>
            <a:r>
              <a:rPr lang="en-US" dirty="0" smtClean="0"/>
              <a:t> in Java.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Since we are communicating with a Grails REST API, our Java UI will also strictly represent the V in MVC.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will follow the same design principles wherever possible and highlight the differences.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75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Last week we used the following high-level design to help with our React UI implementation. Let’s use the same approach for our Java version.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7488" y="3439223"/>
            <a:ext cx="2582843" cy="287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15751" y="4438214"/>
            <a:ext cx="1770927" cy="16194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89178" y="3477446"/>
            <a:ext cx="16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StatusSearch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37359" y="4450749"/>
            <a:ext cx="193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StatusFeed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17248" y="4817436"/>
            <a:ext cx="9643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17248" y="5171153"/>
            <a:ext cx="9643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17248" y="5537117"/>
            <a:ext cx="9643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37359" y="3938172"/>
            <a:ext cx="13220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SearchBox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721" y="2929635"/>
            <a:ext cx="3229505" cy="37756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94453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/ Swing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Unlike React, Java does not dictate any rules about the flow of information in UI programs.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Programmers must manage state, communication channels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Any component may reference any other component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No training wheels: more freedom </a:t>
            </a:r>
            <a:r>
              <a:rPr lang="en-US" dirty="0" smtClean="0">
                <a:sym typeface="Wingdings"/>
              </a:rPr>
              <a:t> more challenging?</a:t>
            </a:r>
            <a:endParaRPr lang="en-US" dirty="0">
              <a:sym typeface="Wingding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ym typeface="Wingding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0906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/ Swing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/>
              </a:rPr>
              <a:t>Without a strict design pattern in place, we must take even more care in our design.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Wingding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/>
              </a:rPr>
              <a:t>Let’s break down our high-level React design and determine whether it is also applicable to Java.</a:t>
            </a:r>
            <a:endParaRPr lang="en-US" dirty="0">
              <a:sym typeface="Wingding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ym typeface="Wingding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048099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2784</TotalTime>
  <Words>1560</Words>
  <Application>Microsoft Macintosh PowerPoint</Application>
  <PresentationFormat>Widescreen</PresentationFormat>
  <Paragraphs>198</Paragraphs>
  <Slides>29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Mangal</vt:lpstr>
      <vt:lpstr>Wingdings</vt:lpstr>
      <vt:lpstr>Arial</vt:lpstr>
      <vt:lpstr>Office Theme</vt:lpstr>
      <vt:lpstr>UI Tutorial 2 Swing</vt:lpstr>
      <vt:lpstr>Tutorial Outline</vt:lpstr>
      <vt:lpstr>What We Will Cover</vt:lpstr>
      <vt:lpstr>Swing and JavaFX Resources</vt:lpstr>
      <vt:lpstr>Swing and JavaFX Resources</vt:lpstr>
      <vt:lpstr>Our Plan</vt:lpstr>
      <vt:lpstr>Overall Design</vt:lpstr>
      <vt:lpstr>Java / Swing</vt:lpstr>
      <vt:lpstr>Java / Swing</vt:lpstr>
      <vt:lpstr>Java / Swing Example</vt:lpstr>
      <vt:lpstr>Java / Swing Data Flow Example</vt:lpstr>
      <vt:lpstr>Java / Swing Data Flow Example</vt:lpstr>
      <vt:lpstr>Java / Swing Data Flow Example</vt:lpstr>
      <vt:lpstr>Java / Swing Data Flow Example</vt:lpstr>
      <vt:lpstr>Java / Swing Data Flow Example</vt:lpstr>
      <vt:lpstr>Java / Swing Data Flow Example</vt:lpstr>
      <vt:lpstr>Java / Swing Data Flow Example</vt:lpstr>
      <vt:lpstr>Calling the REST API</vt:lpstr>
      <vt:lpstr>GSON, Maven</vt:lpstr>
      <vt:lpstr>Calling the REST API</vt:lpstr>
      <vt:lpstr>Calling the REST API</vt:lpstr>
      <vt:lpstr>Calling the REST API</vt:lpstr>
      <vt:lpstr>Calling the REST API</vt:lpstr>
      <vt:lpstr>Calling the REST API</vt:lpstr>
      <vt:lpstr>Creating a JFrame</vt:lpstr>
      <vt:lpstr>Design Reprise</vt:lpstr>
      <vt:lpstr>Your Tutorial Task</vt:lpstr>
      <vt:lpstr>Your Tutorial Task</vt:lpstr>
      <vt:lpstr>Your Tutorial Task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Ethan Jackson</dc:creator>
  <cp:lastModifiedBy>Ethan Jackson</cp:lastModifiedBy>
  <cp:revision>94</cp:revision>
  <cp:lastPrinted>2017-02-10T15:08:48Z</cp:lastPrinted>
  <dcterms:created xsi:type="dcterms:W3CDTF">2017-02-07T14:25:54Z</dcterms:created>
  <dcterms:modified xsi:type="dcterms:W3CDTF">2017-02-14T21:26:47Z</dcterms:modified>
</cp:coreProperties>
</file>