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/>
    <p:restoredTop sz="94714"/>
  </p:normalViewPr>
  <p:slideViewPr>
    <p:cSldViewPr snapToGrid="0" snapToObjects="1">
      <p:cViewPr varScale="1">
        <p:scale>
          <a:sx n="127" d="100"/>
          <a:sy n="127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4759-59A1-3744-B88B-DEFE196179F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6C8B-007E-E642-BF10-5E20F6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Tips </a:t>
            </a:r>
            <a:br>
              <a:rPr lang="en-US" dirty="0" smtClean="0"/>
            </a:br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Stage 3/4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DB persistence in Grails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7942" y="2453032"/>
            <a:ext cx="721136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environments: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#    development: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#        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dataSource</a:t>
            </a: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#            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dbCreate</a:t>
            </a: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: create-drop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#            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url</a:t>
            </a: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: jdbc:h2:mem:devDb;MVCC=TRUE;LOCK_TIMEOUT=10000;DB_CLOSE_ON_EXIT=FALSE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    # Changing the development 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dataSource</a:t>
            </a: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 parameters enables persistence with Hibernate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    development: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        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dataSource</a:t>
            </a: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            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dbCreate</a:t>
            </a: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: update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            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url</a:t>
            </a: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:  jdbc:h2:./</a:t>
            </a:r>
            <a:r>
              <a:rPr lang="en-US" sz="14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devDB</a:t>
            </a:r>
            <a:endParaRPr lang="en-US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effectLst/>
                <a:latin typeface="Calibri" charset="0"/>
                <a:ea typeface="Calibri" charset="0"/>
                <a:cs typeface="Times New Roman" charset="0"/>
              </a:rPr>
              <a:t>basically just change the commented-out code with the new code in /</a:t>
            </a:r>
            <a:r>
              <a:rPr lang="en-US" sz="1400" b="1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conf</a:t>
            </a:r>
            <a:r>
              <a:rPr lang="en-US" sz="1400" b="1" dirty="0" smtClean="0">
                <a:effectLst/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sz="1400" b="1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application.yml</a:t>
            </a:r>
            <a:endParaRPr lang="en-US" sz="1400" b="1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Authentication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Unauthiorized</a:t>
            </a:r>
            <a:r>
              <a:rPr lang="en-US" dirty="0" smtClean="0"/>
              <a:t> User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480" y="2477800"/>
            <a:ext cx="1011869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---</a:t>
            </a:r>
            <a:br>
              <a:rPr lang="en-US" sz="1400" dirty="0" smtClean="0"/>
            </a:br>
            <a:r>
              <a:rPr lang="en-US" sz="1400" b="1" dirty="0" smtClean="0">
                <a:solidFill>
                  <a:srgbClr val="000080"/>
                </a:solidFill>
                <a:effectLst/>
              </a:rPr>
              <a:t>grails:</a:t>
            </a:r>
            <a:br>
              <a:rPr lang="en-US" sz="1400" b="1" dirty="0" smtClean="0">
                <a:solidFill>
                  <a:srgbClr val="000080"/>
                </a:solidFill>
                <a:effectLst/>
              </a:rPr>
            </a:br>
            <a:r>
              <a:rPr lang="en-US" sz="1400" b="1" dirty="0" smtClean="0">
                <a:solidFill>
                  <a:srgbClr val="000080"/>
                </a:solidFill>
                <a:effectLst/>
              </a:rPr>
              <a:t>    plugin:</a:t>
            </a:r>
            <a:br>
              <a:rPr lang="en-US" sz="1400" b="1" dirty="0" smtClean="0">
                <a:solidFill>
                  <a:srgbClr val="000080"/>
                </a:solidFill>
                <a:effectLst/>
              </a:rPr>
            </a:br>
            <a:r>
              <a:rPr lang="en-US" sz="1400" b="1" dirty="0" smtClean="0">
                <a:solidFill>
                  <a:srgbClr val="000080"/>
                </a:solidFill>
                <a:effectLst/>
              </a:rPr>
              <a:t>        </a:t>
            </a:r>
            <a:r>
              <a:rPr lang="en-US" sz="1400" b="1" dirty="0" err="1" smtClean="0">
                <a:solidFill>
                  <a:srgbClr val="000080"/>
                </a:solidFill>
                <a:effectLst/>
              </a:rPr>
              <a:t>springsecurity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:</a:t>
            </a:r>
            <a:br>
              <a:rPr lang="en-US" sz="1400" b="1" dirty="0" smtClean="0">
                <a:solidFill>
                  <a:srgbClr val="000080"/>
                </a:solidFill>
                <a:effectLst/>
              </a:rPr>
            </a:br>
            <a:r>
              <a:rPr lang="en-US" sz="1400" b="1" dirty="0" smtClean="0">
                <a:solidFill>
                  <a:srgbClr val="000080"/>
                </a:solidFill>
                <a:effectLst/>
              </a:rPr>
              <a:t>            </a:t>
            </a:r>
            <a:r>
              <a:rPr lang="en-US" sz="1400" b="1" dirty="0" err="1" smtClean="0">
                <a:solidFill>
                  <a:srgbClr val="000080"/>
                </a:solidFill>
                <a:effectLst/>
              </a:rPr>
              <a:t>securityConfigType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: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'Annotation'</a:t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>            </a:t>
            </a:r>
            <a:r>
              <a:rPr lang="en-US" sz="1400" b="1" dirty="0" err="1" smtClean="0">
                <a:solidFill>
                  <a:srgbClr val="000080"/>
                </a:solidFill>
                <a:effectLst/>
              </a:rPr>
              <a:t>filterChain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:</a:t>
            </a:r>
            <a:br>
              <a:rPr lang="en-US" sz="1400" b="1" dirty="0" smtClean="0">
                <a:solidFill>
                  <a:srgbClr val="000080"/>
                </a:solidFill>
                <a:effectLst/>
              </a:rPr>
            </a:br>
            <a:r>
              <a:rPr lang="en-US" sz="1400" b="1" dirty="0" smtClean="0">
                <a:solidFill>
                  <a:srgbClr val="000080"/>
                </a:solidFill>
                <a:effectLst/>
              </a:rPr>
              <a:t>                </a:t>
            </a:r>
            <a:r>
              <a:rPr lang="en-US" sz="1400" b="1" dirty="0" err="1" smtClean="0">
                <a:solidFill>
                  <a:srgbClr val="000080"/>
                </a:solidFill>
                <a:effectLst/>
              </a:rPr>
              <a:t>chainMap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:</a:t>
            </a:r>
            <a:br>
              <a:rPr lang="en-US" sz="1400" b="1" dirty="0" smtClean="0">
                <a:solidFill>
                  <a:srgbClr val="000080"/>
                </a:solidFill>
                <a:effectLst/>
              </a:rPr>
            </a:br>
            <a:r>
              <a:rPr lang="en-US" sz="1400" b="1" dirty="0" smtClean="0">
                <a:solidFill>
                  <a:srgbClr val="000080"/>
                </a:solidFill>
                <a:effectLst/>
              </a:rPr>
              <a:t>                    </a:t>
            </a:r>
            <a:r>
              <a:rPr lang="en-US" sz="1400" dirty="0" smtClean="0"/>
              <a:t>- 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pattern: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'/</a:t>
            </a:r>
            <a:r>
              <a:rPr lang="en-US" sz="1400" b="1" dirty="0" err="1" smtClean="0">
                <a:solidFill>
                  <a:srgbClr val="008000"/>
                </a:solidFill>
                <a:effectLst/>
              </a:rPr>
              <a:t>api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/signup'</a:t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>                      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filters: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400" b="1" dirty="0" err="1" smtClean="0">
                <a:solidFill>
                  <a:srgbClr val="008000"/>
                </a:solidFill>
                <a:effectLst/>
              </a:rPr>
              <a:t>anonymousAuthenticationFilter,restExceptionTranslationFilter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</a:t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>                    </a:t>
            </a:r>
            <a:r>
              <a:rPr lang="en-US" sz="1400" dirty="0" smtClean="0"/>
              <a:t>- 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pattern: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'/</a:t>
            </a:r>
            <a:r>
              <a:rPr lang="en-US" sz="1400" b="1" dirty="0" err="1" smtClean="0">
                <a:solidFill>
                  <a:srgbClr val="008000"/>
                </a:solidFill>
                <a:effectLst/>
              </a:rPr>
              <a:t>api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/**'</a:t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>                      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filters: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'JOINED_FILTERS,-anonymousAuthenticationFilter,-exceptionTranslationFilter,-authenticationProcessingFilter,</a:t>
            </a:r>
          </a:p>
          <a:p>
            <a:r>
              <a:rPr lang="en-US" sz="1400" b="1" dirty="0">
                <a:solidFill>
                  <a:srgbClr val="008000"/>
                </a:solidFill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</a:rPr>
              <a:t>                                 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-securityContextPersistenceFilter,-rememberMeAuthenticationFilter'</a:t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>                    </a:t>
            </a:r>
            <a:r>
              <a:rPr lang="en-US" sz="1400" dirty="0" smtClean="0"/>
              <a:t>- 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pattern: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'/**'</a:t>
            </a:r>
            <a:br>
              <a:rPr lang="en-US" sz="1400" b="1" dirty="0" smtClean="0">
                <a:solidFill>
                  <a:srgbClr val="008000"/>
                </a:solidFill>
                <a:effectLst/>
              </a:rPr>
            </a:br>
            <a:r>
              <a:rPr lang="en-US" sz="1400" b="1" dirty="0" smtClean="0">
                <a:solidFill>
                  <a:srgbClr val="008000"/>
                </a:solidFill>
                <a:effectLst/>
              </a:rPr>
              <a:t>                      </a:t>
            </a:r>
            <a:r>
              <a:rPr lang="en-US" sz="1400" b="1" dirty="0" smtClean="0">
                <a:solidFill>
                  <a:srgbClr val="000080"/>
                </a:solidFill>
                <a:effectLst/>
              </a:rPr>
              <a:t>filters: 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400" b="1" dirty="0" err="1" smtClean="0">
                <a:solidFill>
                  <a:srgbClr val="008000"/>
                </a:solidFill>
                <a:effectLst/>
              </a:rPr>
              <a:t>anonymousAuthenticationFilter,restExceptionTranslationFilter</a:t>
            </a:r>
            <a:r>
              <a:rPr lang="en-US" sz="1400" b="1" dirty="0" smtClean="0">
                <a:solidFill>
                  <a:srgbClr val="008000"/>
                </a:solidFill>
                <a:effectLst/>
              </a:rPr>
              <a:t>'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721969" y="6072164"/>
            <a:ext cx="21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application.yml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Authentication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Unauthiorized</a:t>
            </a:r>
            <a:r>
              <a:rPr lang="en-US" dirty="0" smtClean="0"/>
              <a:t> User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6328" y="4349801"/>
            <a:ext cx="25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application.groovy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60949" y="2533919"/>
            <a:ext cx="6096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err="1" smtClean="0">
                <a:effectLst/>
              </a:rPr>
              <a:t>grails</a:t>
            </a:r>
            <a:r>
              <a:rPr lang="en-US" sz="1600" dirty="0" err="1" smtClean="0"/>
              <a:t>.plugin.springsecurity.controllerAnnotations.staticRules</a:t>
            </a:r>
            <a:r>
              <a:rPr lang="en-US" sz="1600" dirty="0" smtClean="0"/>
              <a:t> = [</a:t>
            </a:r>
            <a:br>
              <a:rPr lang="en-US" sz="1600" dirty="0" smtClean="0"/>
            </a:br>
            <a:r>
              <a:rPr lang="en-US" sz="1600" dirty="0" smtClean="0"/>
              <a:t>  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pattern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'/assets/**'</a:t>
            </a:r>
            <a:r>
              <a:rPr lang="en-US" sz="1600" dirty="0" smtClean="0"/>
              <a:t>,     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access</a:t>
            </a:r>
            <a:r>
              <a:rPr lang="en-US" sz="1600" dirty="0" smtClean="0"/>
              <a:t>: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permitAll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]],</a:t>
            </a:r>
            <a:br>
              <a:rPr lang="en-US" sz="1600" dirty="0" smtClean="0"/>
            </a:br>
            <a:r>
              <a:rPr lang="en-US" sz="1600" dirty="0" smtClean="0"/>
              <a:t>  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pattern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'/**/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js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/**'</a:t>
            </a:r>
            <a:r>
              <a:rPr lang="en-US" sz="1600" dirty="0" smtClean="0"/>
              <a:t>,      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access</a:t>
            </a:r>
            <a:r>
              <a:rPr lang="en-US" sz="1600" dirty="0" smtClean="0"/>
              <a:t>: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permitAll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]],</a:t>
            </a:r>
            <a:br>
              <a:rPr lang="en-US" sz="1600" dirty="0" smtClean="0"/>
            </a:br>
            <a:r>
              <a:rPr lang="en-US" sz="1600" dirty="0" smtClean="0"/>
              <a:t>  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pattern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'/**/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css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/**'</a:t>
            </a:r>
            <a:r>
              <a:rPr lang="en-US" sz="1600" dirty="0" smtClean="0"/>
              <a:t>,     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access</a:t>
            </a:r>
            <a:r>
              <a:rPr lang="en-US" sz="1600" dirty="0" smtClean="0"/>
              <a:t>: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permitAll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]],</a:t>
            </a:r>
            <a:br>
              <a:rPr lang="en-US" sz="1600" dirty="0" smtClean="0"/>
            </a:br>
            <a:r>
              <a:rPr lang="en-US" sz="1600" dirty="0" smtClean="0"/>
              <a:t>  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pattern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'/**/images/**'</a:t>
            </a:r>
            <a:r>
              <a:rPr lang="en-US" sz="1600" dirty="0" smtClean="0"/>
              <a:t>,  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access</a:t>
            </a:r>
            <a:r>
              <a:rPr lang="en-US" sz="1600" dirty="0" smtClean="0"/>
              <a:t>: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permitAll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]],</a:t>
            </a:r>
            <a:br>
              <a:rPr lang="en-US" sz="1600" dirty="0" smtClean="0"/>
            </a:br>
            <a:r>
              <a:rPr lang="en-US" sz="1600" dirty="0" smtClean="0"/>
              <a:t>  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pattern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'/**/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favicon.ico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access</a:t>
            </a:r>
            <a:r>
              <a:rPr lang="en-US" sz="1600" dirty="0" smtClean="0"/>
              <a:t>: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permitAll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]]</a:t>
            </a:r>
            <a:br>
              <a:rPr lang="en-US" sz="1600" dirty="0" smtClean="0"/>
            </a:b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52694" y="5242353"/>
            <a:ext cx="9686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in both configuration files (</a:t>
            </a:r>
            <a:r>
              <a:rPr lang="en-US" dirty="0" err="1" smtClean="0"/>
              <a:t>application.yml</a:t>
            </a:r>
            <a:r>
              <a:rPr lang="en-US" dirty="0" smtClean="0"/>
              <a:t> and </a:t>
            </a:r>
            <a:r>
              <a:rPr lang="en-US" dirty="0" err="1" smtClean="0"/>
              <a:t>application.groovy</a:t>
            </a:r>
            <a:r>
              <a:rPr lang="en-US" dirty="0" smtClean="0"/>
              <a:t>) are necessary to allow an unauthorized user to access your controllers. For example in this </a:t>
            </a:r>
            <a:r>
              <a:rPr lang="en-US" dirty="0" err="1" smtClean="0"/>
              <a:t>AuthenticationTutorial</a:t>
            </a:r>
            <a:r>
              <a:rPr lang="en-US" dirty="0"/>
              <a:t> </a:t>
            </a:r>
            <a:r>
              <a:rPr lang="en-US" dirty="0" smtClean="0"/>
              <a:t>example, an unauthorized user needs to be able to access the signup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will receive </a:t>
            </a:r>
            <a:r>
              <a:rPr lang="en-US" b="1" dirty="0" smtClean="0"/>
              <a:t>feedback</a:t>
            </a:r>
            <a:r>
              <a:rPr lang="en-US" dirty="0" smtClean="0"/>
              <a:t> about Stage 2 </a:t>
            </a:r>
            <a:r>
              <a:rPr lang="en-US" b="1" dirty="0" smtClean="0"/>
              <a:t>early next week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of the feedback will be your Stage 3 Specification.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Lists the features you are being asked to implement.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most cases, this will just be the other 2/3 of your project.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other cases we will be cutting the scope of your project.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3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Maximum Attainable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Stage 2, your progress as a team will be used to set a </a:t>
            </a:r>
            <a:r>
              <a:rPr lang="en-US" b="1" dirty="0"/>
              <a:t>maximum </a:t>
            </a:r>
            <a:r>
              <a:rPr lang="en-US" b="1" dirty="0" smtClean="0"/>
              <a:t>attainable </a:t>
            </a:r>
            <a:r>
              <a:rPr lang="en-US" b="1" dirty="0"/>
              <a:t>grade</a:t>
            </a:r>
            <a:r>
              <a:rPr lang="en-US" dirty="0"/>
              <a:t> on the Software Evaluation component of Stage 3 as follows:</a:t>
            </a:r>
          </a:p>
          <a:p>
            <a:r>
              <a:rPr lang="en-US" b="1" dirty="0"/>
              <a:t>No cuts or minor cuts:</a:t>
            </a:r>
            <a:r>
              <a:rPr lang="en-US" dirty="0"/>
              <a:t> 100% </a:t>
            </a:r>
            <a:r>
              <a:rPr lang="en-US" dirty="0" smtClean="0"/>
              <a:t>or 17.5 marks available</a:t>
            </a:r>
          </a:p>
          <a:p>
            <a:r>
              <a:rPr lang="en-US" b="1" dirty="0" smtClean="0"/>
              <a:t>Several cuts:</a:t>
            </a:r>
            <a:r>
              <a:rPr lang="en-US" dirty="0" smtClean="0"/>
              <a:t> 90% or 15.75 marks available</a:t>
            </a:r>
          </a:p>
          <a:p>
            <a:r>
              <a:rPr lang="en-US" b="1" dirty="0" smtClean="0"/>
              <a:t>Major/extensive </a:t>
            </a:r>
            <a:r>
              <a:rPr lang="en-US" b="1" dirty="0"/>
              <a:t>cuts:</a:t>
            </a:r>
            <a:r>
              <a:rPr lang="en-US" dirty="0"/>
              <a:t> 80% or 14 marks available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clause essentially allows your team to pay a small price for simplifying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7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Maximum Attainable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your project has cuts, you can still earn 100% marks</a:t>
            </a:r>
          </a:p>
          <a:p>
            <a:r>
              <a:rPr lang="en-US" dirty="0" smtClean="0"/>
              <a:t>Implement the features that were cut, and you can get up to 100%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choose not to implement those features </a:t>
            </a:r>
            <a:r>
              <a:rPr lang="mr-IN" dirty="0" smtClean="0"/>
              <a:t>–</a:t>
            </a:r>
            <a:r>
              <a:rPr lang="en-US" dirty="0" smtClean="0"/>
              <a:t> there will be no further penalties. Just focus on getting the remaining features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Due </a:t>
            </a:r>
            <a:r>
              <a:rPr lang="en-US" b="1" dirty="0" smtClean="0"/>
              <a:t>Friday March 24</a:t>
            </a:r>
            <a:r>
              <a:rPr lang="en-US" b="1" baseline="30000" dirty="0" smtClean="0"/>
              <a:t>th</a:t>
            </a:r>
            <a:r>
              <a:rPr lang="en-US" b="1" dirty="0" smtClean="0"/>
              <a:t> at midnight</a:t>
            </a:r>
            <a:r>
              <a:rPr lang="en-US" dirty="0" smtClean="0"/>
              <a:t> via GitHub.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Stage 3 is your final software submission.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Additionally: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Minor website updates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Close Issues on GitHub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 err="1" smtClean="0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2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Details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March 27</a:t>
            </a:r>
            <a:r>
              <a:rPr lang="en-US" baseline="30000" dirty="0" smtClean="0"/>
              <a:t>th</a:t>
            </a:r>
            <a:r>
              <a:rPr lang="en-US" dirty="0" smtClean="0"/>
              <a:t> to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30 to 45 minute sessions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Schedule and location TBA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Each team will: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Introduce the team and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 and run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Demonstrate and test functionality of all user stories/features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Answer questions about the development process, tools, team, etc.</a:t>
            </a:r>
          </a:p>
        </p:txBody>
      </p:sp>
    </p:spTree>
    <p:extLst>
      <p:ext uri="{BB962C8B-B14F-4D97-AF65-F5344CB8AC3E}">
        <p14:creationId xmlns:p14="http://schemas.microsoft.com/office/powerpoint/2010/main" val="208104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1" y="844061"/>
            <a:ext cx="6012668" cy="5360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92" y="1709558"/>
            <a:ext cx="5857031" cy="4350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65170" y="2451798"/>
            <a:ext cx="475622" cy="322827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65170" y="4935416"/>
            <a:ext cx="475622" cy="322827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Due </a:t>
            </a:r>
            <a:r>
              <a:rPr lang="en-US" b="1" dirty="0" smtClean="0"/>
              <a:t>Friday April 7</a:t>
            </a:r>
            <a:r>
              <a:rPr lang="en-US" b="1" baseline="30000" dirty="0" smtClean="0"/>
              <a:t>th</a:t>
            </a:r>
            <a:r>
              <a:rPr lang="en-US" b="1" dirty="0" smtClean="0"/>
              <a:t> at midnight</a:t>
            </a:r>
            <a:r>
              <a:rPr lang="en-US" dirty="0" smtClean="0"/>
              <a:t> via GitHub and YouTube.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New website page: Project Retrospective (all point-form, brief)</a:t>
            </a:r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MVC / Design Patterns</a:t>
            </a:r>
          </a:p>
          <a:p>
            <a:pPr lvl="1"/>
            <a:r>
              <a:rPr lang="en-US" dirty="0" smtClean="0"/>
              <a:t>Refactor Retrospective</a:t>
            </a:r>
          </a:p>
          <a:p>
            <a:pPr lvl="1"/>
            <a:r>
              <a:rPr lang="en-US" dirty="0" smtClean="0"/>
              <a:t>Project Retrospective</a:t>
            </a:r>
          </a:p>
          <a:p>
            <a:r>
              <a:rPr lang="en-US" dirty="0" smtClean="0"/>
              <a:t>Video Demonstration</a:t>
            </a:r>
          </a:p>
          <a:p>
            <a:pPr lvl="1"/>
            <a:r>
              <a:rPr lang="en-US" dirty="0" smtClean="0"/>
              <a:t>2 </a:t>
            </a:r>
            <a:r>
              <a:rPr lang="mr-IN" dirty="0" smtClean="0"/>
              <a:t>–</a:t>
            </a:r>
            <a:r>
              <a:rPr lang="en-US" dirty="0" smtClean="0"/>
              <a:t> 4 minute video to showcase your project posted to YouTube</a:t>
            </a:r>
          </a:p>
          <a:p>
            <a:r>
              <a:rPr lang="en-US" dirty="0" smtClean="0"/>
              <a:t>Final updates to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1"/>
            <a:r>
              <a:rPr lang="en-US" dirty="0" smtClean="0"/>
              <a:t>Final touches to developer-friendly instructions about how to install and run your project for the purpose of extension or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Lectures will continue as usual for the next 3 weeks.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Software Process Management, Software Testing, Intro to ML (time-dependent)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During the week of March 27</a:t>
            </a:r>
            <a:r>
              <a:rPr lang="en-US" baseline="30000" dirty="0" smtClean="0"/>
              <a:t>th</a:t>
            </a:r>
            <a:r>
              <a:rPr lang="en-US" dirty="0" smtClean="0"/>
              <a:t> to 31</a:t>
            </a:r>
            <a:r>
              <a:rPr lang="en-US" baseline="30000" dirty="0" smtClean="0"/>
              <a:t>st</a:t>
            </a:r>
            <a:r>
              <a:rPr lang="en-US" dirty="0" smtClean="0"/>
              <a:t>, no lectures due to Acceptance Testing.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During the week of April 3</a:t>
            </a:r>
            <a:r>
              <a:rPr lang="en-US" baseline="30000" dirty="0" smtClean="0"/>
              <a:t>rd</a:t>
            </a:r>
            <a:r>
              <a:rPr lang="en-US" dirty="0" smtClean="0"/>
              <a:t> to 7</a:t>
            </a:r>
            <a:r>
              <a:rPr lang="en-US" baseline="30000" dirty="0" smtClean="0"/>
              <a:t>th</a:t>
            </a:r>
            <a:r>
              <a:rPr lang="en-US" dirty="0" smtClean="0"/>
              <a:t>, no lectures</a:t>
            </a:r>
            <a:r>
              <a:rPr lang="mr-IN" dirty="0" smtClean="0"/>
              <a:t>…</a:t>
            </a:r>
            <a:r>
              <a:rPr lang="en-US" dirty="0" smtClean="0"/>
              <a:t> use the time to finish things up and get ready for exams.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5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490</Words>
  <Application>Microsoft Macintosh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Times New Roman</vt:lpstr>
      <vt:lpstr>Arial</vt:lpstr>
      <vt:lpstr>Office Theme</vt:lpstr>
      <vt:lpstr>Quick Tips  +  Stage 3/4 Overview</vt:lpstr>
      <vt:lpstr>Stage 2 Feedback</vt:lpstr>
      <vt:lpstr>Stage 3 Maximum Attainable Grade</vt:lpstr>
      <vt:lpstr>Stage 3 Maximum Attainable Grade</vt:lpstr>
      <vt:lpstr>Stage 3</vt:lpstr>
      <vt:lpstr>Acceptance Testing</vt:lpstr>
      <vt:lpstr>PowerPoint Presentation</vt:lpstr>
      <vt:lpstr>Stage 4</vt:lpstr>
      <vt:lpstr>Plan</vt:lpstr>
      <vt:lpstr>Extras</vt:lpstr>
      <vt:lpstr>Extras</vt:lpstr>
      <vt:lpstr>Extras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Tips  +  Stage 3/4 Overview</dc:title>
  <dc:creator>Ethan Jackson</dc:creator>
  <cp:lastModifiedBy>Ethan Jackson</cp:lastModifiedBy>
  <cp:revision>7</cp:revision>
  <dcterms:created xsi:type="dcterms:W3CDTF">2017-03-02T13:57:42Z</dcterms:created>
  <dcterms:modified xsi:type="dcterms:W3CDTF">2017-03-02T20:54:37Z</dcterms:modified>
</cp:coreProperties>
</file>