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90" r:id="rId31"/>
    <p:sldId id="291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6"/>
    <p:restoredTop sz="88976"/>
  </p:normalViewPr>
  <p:slideViewPr>
    <p:cSldViewPr>
      <p:cViewPr varScale="1">
        <p:scale>
          <a:sx n="134" d="100"/>
          <a:sy n="134" d="100"/>
        </p:scale>
        <p:origin x="1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39" y="541338"/>
            <a:ext cx="807212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495" y="541338"/>
            <a:ext cx="8081009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645920"/>
            <a:ext cx="8072120" cy="190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7016" y="1925669"/>
            <a:ext cx="422719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86965" algn="l"/>
              </a:tabLst>
            </a:pPr>
            <a:r>
              <a:rPr spc="-5" dirty="0"/>
              <a:t>Software	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7016" y="3269932"/>
            <a:ext cx="12312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898989"/>
                </a:solidFill>
                <a:latin typeface="Geneva"/>
                <a:cs typeface="Geneva"/>
              </a:rPr>
              <a:t>Part</a:t>
            </a:r>
            <a:r>
              <a:rPr sz="3200" spc="-90" dirty="0">
                <a:solidFill>
                  <a:srgbClr val="898989"/>
                </a:solidFill>
                <a:latin typeface="Geneva"/>
                <a:cs typeface="Geneva"/>
              </a:rPr>
              <a:t> </a:t>
            </a:r>
            <a:r>
              <a:rPr sz="3200" dirty="0">
                <a:solidFill>
                  <a:srgbClr val="898989"/>
                </a:solidFill>
                <a:latin typeface="Geneva"/>
                <a:cs typeface="Geneva"/>
              </a:rPr>
              <a:t>1</a:t>
            </a:r>
            <a:endParaRPr sz="3200">
              <a:latin typeface="Geneva"/>
              <a:cs typeface="Gene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39" y="780733"/>
            <a:ext cx="140843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1095" algn="l"/>
              </a:tabLst>
            </a:pPr>
            <a:r>
              <a:rPr sz="3000" spc="-5" dirty="0">
                <a:latin typeface="Geneva"/>
                <a:cs typeface="Geneva"/>
              </a:rPr>
              <a:t>T</a:t>
            </a:r>
            <a:r>
              <a:rPr sz="3000" dirty="0">
                <a:latin typeface="Geneva"/>
                <a:cs typeface="Geneva"/>
              </a:rPr>
              <a:t>opic	</a:t>
            </a:r>
            <a:r>
              <a:rPr lang="en-US" sz="3000" dirty="0" smtClean="0">
                <a:latin typeface="Geneva"/>
                <a:cs typeface="Geneva"/>
              </a:rPr>
              <a:t>8</a:t>
            </a:r>
            <a:endParaRPr sz="30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73405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0295" algn="l"/>
                <a:tab pos="1948180" algn="l"/>
                <a:tab pos="3474720" algn="l"/>
              </a:tabLst>
            </a:pPr>
            <a:r>
              <a:rPr dirty="0"/>
              <a:t>Can	we	catch	them</a:t>
            </a:r>
            <a:r>
              <a:rPr spc="-105" dirty="0"/>
              <a:t> </a:t>
            </a:r>
            <a:r>
              <a:rPr dirty="0"/>
              <a:t>all?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6854825" cy="4126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47955" indent="-457200">
              <a:lnSpc>
                <a:spcPts val="3800"/>
              </a:lnSpc>
              <a:tabLst>
                <a:tab pos="469265" algn="l"/>
                <a:tab pos="1899920" algn="l"/>
                <a:tab pos="3665854" algn="l"/>
                <a:tab pos="528891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Create	syste</a:t>
            </a:r>
            <a:r>
              <a:rPr sz="3200" spc="-5" dirty="0">
                <a:latin typeface="Geneva"/>
                <a:cs typeface="Geneva"/>
              </a:rPr>
              <a:t>m</a:t>
            </a:r>
            <a:r>
              <a:rPr sz="3200" dirty="0">
                <a:latin typeface="Geneva"/>
                <a:cs typeface="Geneva"/>
              </a:rPr>
              <a:t>s	to have	</a:t>
            </a:r>
            <a:r>
              <a:rPr sz="3200" spc="-5" dirty="0">
                <a:latin typeface="Geneva"/>
                <a:cs typeface="Geneva"/>
              </a:rPr>
              <a:t>f</a:t>
            </a:r>
            <a:r>
              <a:rPr sz="3200" dirty="0">
                <a:latin typeface="Geneva"/>
                <a:cs typeface="Geneva"/>
              </a:rPr>
              <a:t>ailures  reported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Error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reports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automatically submitted </a:t>
            </a:r>
            <a:r>
              <a:rPr sz="2400" dirty="0">
                <a:latin typeface="Geneva"/>
                <a:cs typeface="Geneva"/>
              </a:rPr>
              <a:t>upon</a:t>
            </a:r>
            <a:r>
              <a:rPr sz="2400" spc="-3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failure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Bug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reports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submitted </a:t>
            </a:r>
            <a:r>
              <a:rPr sz="2400" dirty="0">
                <a:latin typeface="Geneva"/>
                <a:cs typeface="Geneva"/>
              </a:rPr>
              <a:t>by developers and/or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users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180" dirty="0">
                <a:latin typeface="Helvetica"/>
                <a:cs typeface="Helvetica"/>
              </a:rPr>
              <a:t> </a:t>
            </a:r>
            <a:r>
              <a:rPr sz="2400" spc="-5" dirty="0">
                <a:latin typeface="Geneva"/>
                <a:cs typeface="Geneva"/>
              </a:rPr>
              <a:t>Beta-testing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Release “beta” version for users to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try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49211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Testing vs.</a:t>
            </a:r>
            <a:r>
              <a:rPr spc="-85" dirty="0"/>
              <a:t> </a:t>
            </a:r>
            <a:r>
              <a:rPr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07820"/>
            <a:ext cx="7941309" cy="423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Geneva"/>
                <a:cs typeface="Geneva"/>
              </a:rPr>
              <a:t>Testing: running test cases, </a:t>
            </a:r>
            <a:r>
              <a:rPr sz="3000" spc="-15" dirty="0">
                <a:latin typeface="Geneva"/>
                <a:cs typeface="Geneva"/>
              </a:rPr>
              <a:t>finding</a:t>
            </a:r>
            <a:r>
              <a:rPr sz="3000" spc="-50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failures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Can often be done without looking at the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code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Can be </a:t>
            </a:r>
            <a:r>
              <a:rPr sz="2200" spc="-5" dirty="0">
                <a:latin typeface="Geneva"/>
                <a:cs typeface="Geneva"/>
              </a:rPr>
              <a:t>automated </a:t>
            </a:r>
            <a:r>
              <a:rPr sz="2200" dirty="0">
                <a:latin typeface="Geneva"/>
                <a:cs typeface="Geneva"/>
              </a:rPr>
              <a:t>or partially</a:t>
            </a:r>
            <a:r>
              <a:rPr sz="2200" spc="90" dirty="0">
                <a:latin typeface="Geneva"/>
                <a:cs typeface="Geneva"/>
              </a:rPr>
              <a:t> </a:t>
            </a:r>
            <a:r>
              <a:rPr sz="2200" spc="-5" dirty="0">
                <a:latin typeface="Geneva"/>
                <a:cs typeface="Geneva"/>
              </a:rPr>
              <a:t>automated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  <a:tabLst>
                <a:tab pos="2204720" algn="l"/>
              </a:tabLst>
            </a:pPr>
            <a:r>
              <a:rPr sz="3000" dirty="0">
                <a:latin typeface="Geneva"/>
                <a:cs typeface="Geneva"/>
              </a:rPr>
              <a:t>Debugging:	</a:t>
            </a:r>
            <a:r>
              <a:rPr sz="3000" spc="-15" dirty="0">
                <a:latin typeface="Geneva"/>
                <a:cs typeface="Geneva"/>
              </a:rPr>
              <a:t>finding </a:t>
            </a:r>
            <a:r>
              <a:rPr sz="3000" dirty="0">
                <a:latin typeface="Geneva"/>
                <a:cs typeface="Geneva"/>
              </a:rPr>
              <a:t>and correcting</a:t>
            </a:r>
            <a:r>
              <a:rPr sz="3000" spc="-3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faults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Need to work with the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code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Use a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spc="-5" dirty="0">
                <a:latin typeface="Geneva"/>
                <a:cs typeface="Geneva"/>
              </a:rPr>
              <a:t>debugger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Cannot generally be</a:t>
            </a:r>
            <a:r>
              <a:rPr sz="2200" spc="45" dirty="0">
                <a:latin typeface="Geneva"/>
                <a:cs typeface="Geneva"/>
              </a:rPr>
              <a:t> </a:t>
            </a:r>
            <a:r>
              <a:rPr sz="2200" spc="-5" dirty="0">
                <a:latin typeface="Geneva"/>
                <a:cs typeface="Geneva"/>
              </a:rPr>
              <a:t>automated</a:t>
            </a:r>
            <a:endParaRPr sz="2200">
              <a:latin typeface="Geneva"/>
              <a:cs typeface="Geneva"/>
            </a:endParaRPr>
          </a:p>
          <a:p>
            <a:pPr marL="749300" marR="405765" indent="-279400">
              <a:lnSpc>
                <a:spcPts val="2350"/>
              </a:lnSpc>
              <a:spcBef>
                <a:spcPts val="138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Static analysis tools exist for </a:t>
            </a:r>
            <a:r>
              <a:rPr sz="2200" spc="-10" dirty="0">
                <a:latin typeface="Geneva"/>
                <a:cs typeface="Geneva"/>
              </a:rPr>
              <a:t>finding </a:t>
            </a:r>
            <a:r>
              <a:rPr sz="2200" dirty="0">
                <a:latin typeface="Geneva"/>
                <a:cs typeface="Geneva"/>
              </a:rPr>
              <a:t>certain faults  (ex.</a:t>
            </a:r>
            <a:r>
              <a:rPr sz="2200" spc="-90" dirty="0">
                <a:latin typeface="Geneva"/>
                <a:cs typeface="Geneva"/>
              </a:rPr>
              <a:t> </a:t>
            </a:r>
            <a:r>
              <a:rPr sz="2200" spc="-10" dirty="0">
                <a:latin typeface="Geneva"/>
                <a:cs typeface="Geneva"/>
              </a:rPr>
              <a:t>findbugs)</a:t>
            </a:r>
            <a:endParaRPr sz="2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7796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Automated</a:t>
            </a:r>
            <a:r>
              <a:rPr spc="-30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82420"/>
            <a:ext cx="8064500" cy="417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dirty="0">
                <a:latin typeface="Helvetica"/>
                <a:cs typeface="Helvetica"/>
              </a:rPr>
              <a:t> 	</a:t>
            </a:r>
            <a:r>
              <a:rPr sz="2500" dirty="0">
                <a:latin typeface="Geneva"/>
                <a:cs typeface="Geneva"/>
              </a:rPr>
              <a:t>Whenever</a:t>
            </a:r>
            <a:r>
              <a:rPr sz="2500" spc="-100" dirty="0">
                <a:latin typeface="Geneva"/>
                <a:cs typeface="Geneva"/>
              </a:rPr>
              <a:t> </a:t>
            </a:r>
            <a:r>
              <a:rPr sz="2500" dirty="0">
                <a:latin typeface="Geneva"/>
                <a:cs typeface="Geneva"/>
              </a:rPr>
              <a:t>possible!</a:t>
            </a:r>
            <a:endParaRPr sz="25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469265" algn="l"/>
              </a:tabLst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dirty="0">
                <a:latin typeface="Helvetica"/>
                <a:cs typeface="Helvetica"/>
              </a:rPr>
              <a:t> 	</a:t>
            </a:r>
            <a:r>
              <a:rPr sz="2500" spc="-5" dirty="0">
                <a:latin typeface="Geneva"/>
                <a:cs typeface="Geneva"/>
              </a:rPr>
              <a:t>Automating</a:t>
            </a:r>
            <a:r>
              <a:rPr sz="2500" spc="-55" dirty="0">
                <a:latin typeface="Geneva"/>
                <a:cs typeface="Geneva"/>
              </a:rPr>
              <a:t> </a:t>
            </a:r>
            <a:r>
              <a:rPr sz="2500" dirty="0">
                <a:latin typeface="Geneva"/>
                <a:cs typeface="Geneva"/>
              </a:rPr>
              <a:t>tests:</a:t>
            </a:r>
            <a:endParaRPr sz="25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Use a</a:t>
            </a:r>
            <a:r>
              <a:rPr sz="1900" spc="-204" dirty="0">
                <a:latin typeface="Geneva"/>
                <a:cs typeface="Geneva"/>
              </a:rPr>
              <a:t> </a:t>
            </a:r>
            <a:r>
              <a:rPr sz="1900" spc="-5" dirty="0">
                <a:latin typeface="Geneva"/>
                <a:cs typeface="Geneva"/>
              </a:rPr>
              <a:t>“driver”</a:t>
            </a:r>
            <a:endParaRPr sz="19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simple program existing solely to test a function or</a:t>
            </a:r>
            <a:r>
              <a:rPr sz="1900" spc="-29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module</a:t>
            </a:r>
            <a:endParaRPr sz="19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2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spc="-5" dirty="0">
                <a:latin typeface="Geneva"/>
                <a:cs typeface="Geneva"/>
              </a:rPr>
              <a:t>Testing with </a:t>
            </a:r>
            <a:r>
              <a:rPr sz="1900" dirty="0">
                <a:latin typeface="Geneva"/>
                <a:cs typeface="Geneva"/>
              </a:rPr>
              <a:t>a</a:t>
            </a:r>
            <a:r>
              <a:rPr sz="1900" spc="-215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driver</a:t>
            </a:r>
            <a:endParaRPr sz="19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19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spc="-5" dirty="0">
                <a:latin typeface="Geneva"/>
                <a:cs typeface="Geneva"/>
              </a:rPr>
              <a:t>Write </a:t>
            </a:r>
            <a:r>
              <a:rPr sz="1900" dirty="0">
                <a:latin typeface="Geneva"/>
                <a:cs typeface="Geneva"/>
              </a:rPr>
              <a:t>the</a:t>
            </a:r>
            <a:r>
              <a:rPr sz="1900" spc="-250" dirty="0">
                <a:latin typeface="Geneva"/>
                <a:cs typeface="Geneva"/>
              </a:rPr>
              <a:t> </a:t>
            </a:r>
            <a:r>
              <a:rPr sz="1900" spc="-5" dirty="0">
                <a:latin typeface="Geneva"/>
                <a:cs typeface="Geneva"/>
              </a:rPr>
              <a:t>driver</a:t>
            </a:r>
            <a:endParaRPr sz="19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Compile the driver together with the</a:t>
            </a:r>
            <a:r>
              <a:rPr sz="1900" spc="-29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module</a:t>
            </a:r>
            <a:endParaRPr sz="19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19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Run the</a:t>
            </a:r>
            <a:r>
              <a:rPr sz="1900" spc="-29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driver</a:t>
            </a:r>
            <a:endParaRPr sz="1900">
              <a:latin typeface="Geneva"/>
              <a:cs typeface="Geneva"/>
            </a:endParaRPr>
          </a:p>
          <a:p>
            <a:pPr marL="749300" marR="66675" indent="-279400">
              <a:lnSpc>
                <a:spcPct val="80000"/>
              </a:lnSpc>
              <a:spcBef>
                <a:spcPts val="1275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</a:t>
            </a:r>
            <a:r>
              <a:rPr sz="1900" dirty="0">
                <a:latin typeface="Geneva"/>
                <a:cs typeface="Geneva"/>
              </a:rPr>
              <a:t>In practice, this should be used only for the simplest of  programs. In reality, we use a test framework like </a:t>
            </a:r>
            <a:r>
              <a:rPr sz="1900" spc="-5" dirty="0">
                <a:latin typeface="Geneva"/>
                <a:cs typeface="Geneva"/>
              </a:rPr>
              <a:t>JUnit,</a:t>
            </a:r>
            <a:r>
              <a:rPr sz="1900" spc="-95" dirty="0">
                <a:latin typeface="Geneva"/>
                <a:cs typeface="Geneva"/>
              </a:rPr>
              <a:t> </a:t>
            </a:r>
            <a:r>
              <a:rPr sz="1900" spc="-5" dirty="0">
                <a:latin typeface="Geneva"/>
                <a:cs typeface="Geneva"/>
              </a:rPr>
              <a:t>which  </a:t>
            </a:r>
            <a:r>
              <a:rPr sz="1900" dirty="0">
                <a:latin typeface="Geneva"/>
                <a:cs typeface="Geneva"/>
              </a:rPr>
              <a:t>acts as the driver of our</a:t>
            </a:r>
            <a:r>
              <a:rPr sz="1900" spc="-10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tests.</a:t>
            </a:r>
            <a:endParaRPr sz="19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170679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4175" algn="l"/>
                <a:tab pos="2329815" algn="l"/>
              </a:tabLst>
            </a:pPr>
            <a:r>
              <a:rPr spc="-5" dirty="0"/>
              <a:t>Types	</a:t>
            </a:r>
            <a:r>
              <a:rPr dirty="0"/>
              <a:t>of	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572839"/>
            <a:ext cx="8229598" cy="338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00164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Unit</a:t>
            </a:r>
            <a:r>
              <a:rPr spc="-60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8022590" cy="179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577024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lang="en-US" sz="3200" dirty="0">
                <a:latin typeface="Geneva"/>
                <a:cs typeface="Geneva"/>
              </a:rPr>
              <a:t>T</a:t>
            </a:r>
            <a:r>
              <a:rPr sz="3200" dirty="0" smtClean="0">
                <a:latin typeface="Geneva"/>
                <a:cs typeface="Geneva"/>
              </a:rPr>
              <a:t>est</a:t>
            </a:r>
            <a:r>
              <a:rPr sz="3200" spc="10" dirty="0" smtClean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individual</a:t>
            </a:r>
            <a:r>
              <a:rPr sz="3200" spc="10" dirty="0">
                <a:latin typeface="Geneva"/>
                <a:cs typeface="Geneva"/>
              </a:rPr>
              <a:t> </a:t>
            </a:r>
            <a:r>
              <a:rPr sz="3200" spc="-5" dirty="0" smtClean="0">
                <a:latin typeface="Geneva"/>
                <a:cs typeface="Geneva"/>
              </a:rPr>
              <a:t>methods</a:t>
            </a:r>
            <a:r>
              <a:rPr lang="en-US" sz="3200" spc="-5" dirty="0" smtClean="0">
                <a:latin typeface="Geneva"/>
                <a:cs typeface="Geneva"/>
              </a:rPr>
              <a:t> </a:t>
            </a:r>
            <a:r>
              <a:rPr sz="3200" dirty="0" smtClean="0">
                <a:latin typeface="Geneva"/>
                <a:cs typeface="Geneva"/>
              </a:rPr>
              <a:t>and</a:t>
            </a:r>
            <a:r>
              <a:rPr sz="3200" spc="-100" dirty="0" smtClean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classes</a:t>
            </a:r>
          </a:p>
          <a:p>
            <a:pPr marL="469900" marR="897255" indent="-457200">
              <a:lnSpc>
                <a:spcPts val="3800"/>
              </a:lnSpc>
              <a:spcBef>
                <a:spcPts val="2520"/>
              </a:spcBef>
              <a:tabLst>
                <a:tab pos="469265" algn="l"/>
                <a:tab pos="1522730" algn="l"/>
                <a:tab pos="3959860" algn="l"/>
                <a:tab pos="4427855" algn="l"/>
                <a:tab pos="619125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lang="en-US" sz="3200" dirty="0">
                <a:latin typeface="Geneva"/>
                <a:cs typeface="Geneva"/>
              </a:rPr>
              <a:t>T</a:t>
            </a:r>
            <a:r>
              <a:rPr sz="3200" dirty="0" smtClean="0">
                <a:latin typeface="Geneva"/>
                <a:cs typeface="Geneva"/>
              </a:rPr>
              <a:t>est </a:t>
            </a:r>
            <a:r>
              <a:rPr sz="3200" dirty="0">
                <a:latin typeface="Geneva"/>
                <a:cs typeface="Geneva"/>
              </a:rPr>
              <a:t>com</a:t>
            </a:r>
            <a:r>
              <a:rPr sz="3200" spc="-5" dirty="0">
                <a:latin typeface="Geneva"/>
                <a:cs typeface="Geneva"/>
              </a:rPr>
              <a:t>p</a:t>
            </a:r>
            <a:r>
              <a:rPr sz="3200" dirty="0">
                <a:latin typeface="Geneva"/>
                <a:cs typeface="Geneva"/>
              </a:rPr>
              <a:t>onents	in	isolation	</a:t>
            </a:r>
            <a:r>
              <a:rPr sz="3200" spc="-5" dirty="0">
                <a:latin typeface="Geneva"/>
                <a:cs typeface="Geneva"/>
              </a:rPr>
              <a:t>f</a:t>
            </a:r>
            <a:r>
              <a:rPr sz="3200" dirty="0">
                <a:latin typeface="Geneva"/>
                <a:cs typeface="Geneva"/>
              </a:rPr>
              <a:t>rom  each	other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0016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Unit</a:t>
            </a:r>
            <a:r>
              <a:rPr spc="-60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639508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Test </a:t>
            </a:r>
            <a:r>
              <a:rPr sz="3200" dirty="0">
                <a:latin typeface="Geneva"/>
                <a:cs typeface="Geneva"/>
              </a:rPr>
              <a:t>each </a:t>
            </a:r>
            <a:r>
              <a:rPr sz="3200" spc="-5" dirty="0">
                <a:latin typeface="Geneva"/>
                <a:cs typeface="Geneva"/>
              </a:rPr>
              <a:t>class</a:t>
            </a:r>
            <a:r>
              <a:rPr sz="3200" spc="-9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independently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Or each software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component</a:t>
            </a:r>
            <a:endParaRPr sz="240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0486" y="3171305"/>
            <a:ext cx="2431472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7894" y="3412374"/>
            <a:ext cx="1729046" cy="1471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7992" y="3192841"/>
            <a:ext cx="2337699" cy="2560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7356" y="4218708"/>
            <a:ext cx="1300942" cy="669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7356" y="4257367"/>
            <a:ext cx="1181100" cy="5461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55"/>
              </a:spcBef>
            </a:pPr>
            <a:r>
              <a:rPr sz="1800" spc="-155" dirty="0">
                <a:latin typeface="Arial"/>
                <a:cs typeface="Arial"/>
              </a:rPr>
              <a:t>ClassOne</a:t>
            </a:r>
            <a:r>
              <a:rPr sz="1800" spc="-250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5414" y="3171304"/>
            <a:ext cx="2398221" cy="2639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9651" y="3395748"/>
            <a:ext cx="1741516" cy="1463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9834" y="3195417"/>
            <a:ext cx="2308116" cy="25471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3603" y="4227021"/>
            <a:ext cx="1300942" cy="665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2608" y="4264375"/>
            <a:ext cx="1181100" cy="5461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955"/>
              </a:spcBef>
            </a:pPr>
            <a:r>
              <a:rPr sz="1800" spc="-145" dirty="0">
                <a:latin typeface="Arial"/>
                <a:cs typeface="Arial"/>
              </a:rPr>
              <a:t>ClassTwo</a:t>
            </a:r>
            <a:r>
              <a:rPr sz="1800" spc="-240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6951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4960" algn="l"/>
              </a:tabLst>
            </a:pPr>
            <a:r>
              <a:rPr spc="-5" dirty="0"/>
              <a:t>Integration	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6988809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3800"/>
              </a:lnSpc>
              <a:tabLst>
                <a:tab pos="469265" algn="l"/>
                <a:tab pos="1911350" algn="l"/>
                <a:tab pos="3029585" algn="l"/>
                <a:tab pos="4632325" algn="l"/>
                <a:tab pos="626872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Ensure	that </a:t>
            </a:r>
            <a:r>
              <a:rPr sz="3200" spc="-5" dirty="0">
                <a:latin typeface="Geneva"/>
                <a:cs typeface="Geneva"/>
              </a:rPr>
              <a:t>mo</a:t>
            </a:r>
            <a:r>
              <a:rPr sz="3200" dirty="0">
                <a:latin typeface="Geneva"/>
                <a:cs typeface="Geneva"/>
              </a:rPr>
              <a:t>dules	com</a:t>
            </a:r>
            <a:r>
              <a:rPr sz="3200" spc="-5" dirty="0">
                <a:latin typeface="Geneva"/>
                <a:cs typeface="Geneva"/>
              </a:rPr>
              <a:t>p</a:t>
            </a:r>
            <a:r>
              <a:rPr sz="3200" dirty="0">
                <a:latin typeface="Geneva"/>
                <a:cs typeface="Geneva"/>
              </a:rPr>
              <a:t>ile	and  interoperate	correctly</a:t>
            </a:r>
            <a:endParaRPr sz="320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577" y="3266901"/>
            <a:ext cx="5561214" cy="2518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9163" y="3358341"/>
            <a:ext cx="1591887" cy="2352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4688" y="3314824"/>
            <a:ext cx="5441315" cy="2387600"/>
          </a:xfrm>
          <a:custGeom>
            <a:avLst/>
            <a:gdLst/>
            <a:ahLst/>
            <a:cxnLst/>
            <a:rect l="l" t="t" r="r" b="b"/>
            <a:pathLst>
              <a:path w="5441315" h="2387600">
                <a:moveTo>
                  <a:pt x="3727884" y="88900"/>
                </a:moveTo>
                <a:lnTo>
                  <a:pt x="1704244" y="88900"/>
                </a:lnTo>
                <a:lnTo>
                  <a:pt x="1560555" y="127000"/>
                </a:lnTo>
                <a:lnTo>
                  <a:pt x="1194034" y="228600"/>
                </a:lnTo>
                <a:lnTo>
                  <a:pt x="1150189" y="254000"/>
                </a:lnTo>
                <a:lnTo>
                  <a:pt x="1021641" y="292100"/>
                </a:lnTo>
                <a:lnTo>
                  <a:pt x="979837" y="317500"/>
                </a:lnTo>
                <a:lnTo>
                  <a:pt x="938579" y="330200"/>
                </a:lnTo>
                <a:lnTo>
                  <a:pt x="897883" y="355600"/>
                </a:lnTo>
                <a:lnTo>
                  <a:pt x="857764" y="368300"/>
                </a:lnTo>
                <a:lnTo>
                  <a:pt x="818238" y="393700"/>
                </a:lnTo>
                <a:lnTo>
                  <a:pt x="779317" y="406400"/>
                </a:lnTo>
                <a:lnTo>
                  <a:pt x="741018" y="431800"/>
                </a:lnTo>
                <a:lnTo>
                  <a:pt x="703356" y="444500"/>
                </a:lnTo>
                <a:lnTo>
                  <a:pt x="656900" y="469900"/>
                </a:lnTo>
                <a:lnTo>
                  <a:pt x="612045" y="508000"/>
                </a:lnTo>
                <a:lnTo>
                  <a:pt x="568789" y="533400"/>
                </a:lnTo>
                <a:lnTo>
                  <a:pt x="527131" y="558800"/>
                </a:lnTo>
                <a:lnTo>
                  <a:pt x="487070" y="584200"/>
                </a:lnTo>
                <a:lnTo>
                  <a:pt x="448604" y="609600"/>
                </a:lnTo>
                <a:lnTo>
                  <a:pt x="411731" y="647700"/>
                </a:lnTo>
                <a:lnTo>
                  <a:pt x="376450" y="673100"/>
                </a:lnTo>
                <a:lnTo>
                  <a:pt x="342760" y="698500"/>
                </a:lnTo>
                <a:lnTo>
                  <a:pt x="310658" y="736600"/>
                </a:lnTo>
                <a:lnTo>
                  <a:pt x="280145" y="762000"/>
                </a:lnTo>
                <a:lnTo>
                  <a:pt x="251217" y="800100"/>
                </a:lnTo>
                <a:lnTo>
                  <a:pt x="223873" y="825500"/>
                </a:lnTo>
                <a:lnTo>
                  <a:pt x="198113" y="850900"/>
                </a:lnTo>
                <a:lnTo>
                  <a:pt x="173934" y="889000"/>
                </a:lnTo>
                <a:lnTo>
                  <a:pt x="151335" y="914400"/>
                </a:lnTo>
                <a:lnTo>
                  <a:pt x="130314" y="952500"/>
                </a:lnTo>
                <a:lnTo>
                  <a:pt x="110871" y="977900"/>
                </a:lnTo>
                <a:lnTo>
                  <a:pt x="93003" y="1016000"/>
                </a:lnTo>
                <a:lnTo>
                  <a:pt x="76708" y="1041400"/>
                </a:lnTo>
                <a:lnTo>
                  <a:pt x="61986" y="1079500"/>
                </a:lnTo>
                <a:lnTo>
                  <a:pt x="48835" y="1117600"/>
                </a:lnTo>
                <a:lnTo>
                  <a:pt x="37254" y="1143000"/>
                </a:lnTo>
                <a:lnTo>
                  <a:pt x="27240" y="1181100"/>
                </a:lnTo>
                <a:lnTo>
                  <a:pt x="18793" y="1206500"/>
                </a:lnTo>
                <a:lnTo>
                  <a:pt x="11910" y="1244600"/>
                </a:lnTo>
                <a:lnTo>
                  <a:pt x="6591" y="1270000"/>
                </a:lnTo>
                <a:lnTo>
                  <a:pt x="2834" y="1308100"/>
                </a:lnTo>
                <a:lnTo>
                  <a:pt x="637" y="1346200"/>
                </a:lnTo>
                <a:lnTo>
                  <a:pt x="0" y="1371600"/>
                </a:lnTo>
                <a:lnTo>
                  <a:pt x="919" y="1409700"/>
                </a:lnTo>
                <a:lnTo>
                  <a:pt x="3394" y="1435100"/>
                </a:lnTo>
                <a:lnTo>
                  <a:pt x="7424" y="1473200"/>
                </a:lnTo>
                <a:lnTo>
                  <a:pt x="13006" y="1511300"/>
                </a:lnTo>
                <a:lnTo>
                  <a:pt x="20140" y="1536700"/>
                </a:lnTo>
                <a:lnTo>
                  <a:pt x="28824" y="1574800"/>
                </a:lnTo>
                <a:lnTo>
                  <a:pt x="39056" y="1600200"/>
                </a:lnTo>
                <a:lnTo>
                  <a:pt x="50835" y="1638300"/>
                </a:lnTo>
                <a:lnTo>
                  <a:pt x="64159" y="1676400"/>
                </a:lnTo>
                <a:lnTo>
                  <a:pt x="79026" y="1701800"/>
                </a:lnTo>
                <a:lnTo>
                  <a:pt x="95437" y="1739900"/>
                </a:lnTo>
                <a:lnTo>
                  <a:pt x="113388" y="1765300"/>
                </a:lnTo>
                <a:lnTo>
                  <a:pt x="132878" y="1803400"/>
                </a:lnTo>
                <a:lnTo>
                  <a:pt x="153906" y="1828800"/>
                </a:lnTo>
                <a:lnTo>
                  <a:pt x="176470" y="1866900"/>
                </a:lnTo>
                <a:lnTo>
                  <a:pt x="200569" y="1892300"/>
                </a:lnTo>
                <a:lnTo>
                  <a:pt x="226202" y="1917700"/>
                </a:lnTo>
                <a:lnTo>
                  <a:pt x="253366" y="1955800"/>
                </a:lnTo>
                <a:lnTo>
                  <a:pt x="282060" y="1981200"/>
                </a:lnTo>
                <a:lnTo>
                  <a:pt x="312283" y="2019300"/>
                </a:lnTo>
                <a:lnTo>
                  <a:pt x="344034" y="2044700"/>
                </a:lnTo>
                <a:lnTo>
                  <a:pt x="377310" y="2070100"/>
                </a:lnTo>
                <a:lnTo>
                  <a:pt x="412110" y="2108200"/>
                </a:lnTo>
                <a:lnTo>
                  <a:pt x="448433" y="2133600"/>
                </a:lnTo>
                <a:lnTo>
                  <a:pt x="486277" y="2159000"/>
                </a:lnTo>
                <a:lnTo>
                  <a:pt x="525641" y="2184400"/>
                </a:lnTo>
                <a:lnTo>
                  <a:pt x="566523" y="2209800"/>
                </a:lnTo>
                <a:lnTo>
                  <a:pt x="608922" y="2235200"/>
                </a:lnTo>
                <a:lnTo>
                  <a:pt x="652836" y="2273300"/>
                </a:lnTo>
                <a:lnTo>
                  <a:pt x="698264" y="2298700"/>
                </a:lnTo>
                <a:lnTo>
                  <a:pt x="745204" y="2324100"/>
                </a:lnTo>
                <a:lnTo>
                  <a:pt x="793655" y="2349500"/>
                </a:lnTo>
                <a:lnTo>
                  <a:pt x="843614" y="2374900"/>
                </a:lnTo>
                <a:lnTo>
                  <a:pt x="895082" y="2387600"/>
                </a:lnTo>
                <a:lnTo>
                  <a:pt x="1367961" y="2133600"/>
                </a:lnTo>
                <a:lnTo>
                  <a:pt x="1315642" y="2108200"/>
                </a:lnTo>
                <a:lnTo>
                  <a:pt x="1214630" y="2082800"/>
                </a:lnTo>
                <a:lnTo>
                  <a:pt x="1165996" y="2057400"/>
                </a:lnTo>
                <a:lnTo>
                  <a:pt x="1118648" y="2044700"/>
                </a:lnTo>
                <a:lnTo>
                  <a:pt x="1072616" y="2019300"/>
                </a:lnTo>
                <a:lnTo>
                  <a:pt x="1027929" y="2006600"/>
                </a:lnTo>
                <a:lnTo>
                  <a:pt x="984618" y="1981200"/>
                </a:lnTo>
                <a:lnTo>
                  <a:pt x="942711" y="1955800"/>
                </a:lnTo>
                <a:lnTo>
                  <a:pt x="896404" y="1943100"/>
                </a:lnTo>
                <a:lnTo>
                  <a:pt x="852362" y="1917700"/>
                </a:lnTo>
                <a:lnTo>
                  <a:pt x="810578" y="1892300"/>
                </a:lnTo>
                <a:lnTo>
                  <a:pt x="771046" y="1866900"/>
                </a:lnTo>
                <a:lnTo>
                  <a:pt x="733761" y="1841500"/>
                </a:lnTo>
                <a:lnTo>
                  <a:pt x="698717" y="1803400"/>
                </a:lnTo>
                <a:lnTo>
                  <a:pt x="665909" y="1778000"/>
                </a:lnTo>
                <a:lnTo>
                  <a:pt x="635330" y="1752600"/>
                </a:lnTo>
                <a:lnTo>
                  <a:pt x="580838" y="1701800"/>
                </a:lnTo>
                <a:lnTo>
                  <a:pt x="535197" y="1651000"/>
                </a:lnTo>
                <a:lnTo>
                  <a:pt x="515680" y="1612900"/>
                </a:lnTo>
                <a:lnTo>
                  <a:pt x="498360" y="1587500"/>
                </a:lnTo>
                <a:lnTo>
                  <a:pt x="483229" y="1562100"/>
                </a:lnTo>
                <a:lnTo>
                  <a:pt x="470282" y="1536700"/>
                </a:lnTo>
                <a:lnTo>
                  <a:pt x="459513" y="1498600"/>
                </a:lnTo>
                <a:lnTo>
                  <a:pt x="450917" y="1473200"/>
                </a:lnTo>
                <a:lnTo>
                  <a:pt x="444488" y="1447800"/>
                </a:lnTo>
                <a:lnTo>
                  <a:pt x="440220" y="1422400"/>
                </a:lnTo>
                <a:lnTo>
                  <a:pt x="438108" y="1384300"/>
                </a:lnTo>
                <a:lnTo>
                  <a:pt x="438146" y="1358900"/>
                </a:lnTo>
                <a:lnTo>
                  <a:pt x="444648" y="1295400"/>
                </a:lnTo>
                <a:lnTo>
                  <a:pt x="459680" y="1244600"/>
                </a:lnTo>
                <a:lnTo>
                  <a:pt x="470382" y="1219200"/>
                </a:lnTo>
                <a:lnTo>
                  <a:pt x="483198" y="1181100"/>
                </a:lnTo>
                <a:lnTo>
                  <a:pt x="498125" y="1155700"/>
                </a:lnTo>
                <a:lnTo>
                  <a:pt x="515156" y="1130300"/>
                </a:lnTo>
                <a:lnTo>
                  <a:pt x="534286" y="1104900"/>
                </a:lnTo>
                <a:lnTo>
                  <a:pt x="555508" y="1079500"/>
                </a:lnTo>
                <a:lnTo>
                  <a:pt x="578817" y="1041400"/>
                </a:lnTo>
                <a:lnTo>
                  <a:pt x="631675" y="990600"/>
                </a:lnTo>
                <a:lnTo>
                  <a:pt x="661211" y="965200"/>
                </a:lnTo>
                <a:lnTo>
                  <a:pt x="692812" y="939800"/>
                </a:lnTo>
                <a:lnTo>
                  <a:pt x="726471" y="914400"/>
                </a:lnTo>
                <a:lnTo>
                  <a:pt x="762184" y="889000"/>
                </a:lnTo>
                <a:lnTo>
                  <a:pt x="799943" y="863600"/>
                </a:lnTo>
                <a:lnTo>
                  <a:pt x="839744" y="838200"/>
                </a:lnTo>
                <a:lnTo>
                  <a:pt x="881581" y="812800"/>
                </a:lnTo>
                <a:lnTo>
                  <a:pt x="925448" y="787400"/>
                </a:lnTo>
                <a:lnTo>
                  <a:pt x="971339" y="774700"/>
                </a:lnTo>
                <a:lnTo>
                  <a:pt x="1019249" y="749300"/>
                </a:lnTo>
                <a:lnTo>
                  <a:pt x="1069172" y="723900"/>
                </a:lnTo>
                <a:lnTo>
                  <a:pt x="1121102" y="698500"/>
                </a:lnTo>
                <a:lnTo>
                  <a:pt x="1175034" y="685800"/>
                </a:lnTo>
                <a:lnTo>
                  <a:pt x="1230962" y="660400"/>
                </a:lnTo>
                <a:lnTo>
                  <a:pt x="1288879" y="635000"/>
                </a:lnTo>
                <a:lnTo>
                  <a:pt x="1567112" y="558800"/>
                </a:lnTo>
                <a:lnTo>
                  <a:pt x="1615329" y="546100"/>
                </a:lnTo>
                <a:lnTo>
                  <a:pt x="1664013" y="546100"/>
                </a:lnTo>
                <a:lnTo>
                  <a:pt x="1812628" y="508000"/>
                </a:lnTo>
                <a:lnTo>
                  <a:pt x="1862945" y="508000"/>
                </a:lnTo>
                <a:lnTo>
                  <a:pt x="1964609" y="482600"/>
                </a:lnTo>
                <a:lnTo>
                  <a:pt x="2015910" y="482600"/>
                </a:lnTo>
                <a:lnTo>
                  <a:pt x="2067493" y="469900"/>
                </a:lnTo>
                <a:lnTo>
                  <a:pt x="2119336" y="469900"/>
                </a:lnTo>
                <a:lnTo>
                  <a:pt x="2171414" y="457200"/>
                </a:lnTo>
                <a:lnTo>
                  <a:pt x="2276187" y="457200"/>
                </a:lnTo>
                <a:lnTo>
                  <a:pt x="2328835" y="444500"/>
                </a:lnTo>
                <a:lnTo>
                  <a:pt x="2487554" y="444500"/>
                </a:lnTo>
                <a:lnTo>
                  <a:pt x="2540641" y="431800"/>
                </a:lnTo>
                <a:lnTo>
                  <a:pt x="4695816" y="431800"/>
                </a:lnTo>
                <a:lnTo>
                  <a:pt x="4647365" y="406400"/>
                </a:lnTo>
                <a:lnTo>
                  <a:pt x="4597405" y="381000"/>
                </a:lnTo>
                <a:lnTo>
                  <a:pt x="4545938" y="355600"/>
                </a:lnTo>
                <a:lnTo>
                  <a:pt x="4504402" y="330200"/>
                </a:lnTo>
                <a:lnTo>
                  <a:pt x="4462327" y="317500"/>
                </a:lnTo>
                <a:lnTo>
                  <a:pt x="4419727" y="292100"/>
                </a:lnTo>
                <a:lnTo>
                  <a:pt x="4333013" y="266700"/>
                </a:lnTo>
                <a:lnTo>
                  <a:pt x="4288928" y="241300"/>
                </a:lnTo>
                <a:lnTo>
                  <a:pt x="3873018" y="127000"/>
                </a:lnTo>
                <a:lnTo>
                  <a:pt x="3727884" y="88900"/>
                </a:lnTo>
                <a:close/>
              </a:path>
              <a:path w="5441315" h="2387600">
                <a:moveTo>
                  <a:pt x="4695816" y="431800"/>
                </a:moveTo>
                <a:lnTo>
                  <a:pt x="2912427" y="431800"/>
                </a:lnTo>
                <a:lnTo>
                  <a:pt x="2965288" y="444500"/>
                </a:lnTo>
                <a:lnTo>
                  <a:pt x="3122990" y="444500"/>
                </a:lnTo>
                <a:lnTo>
                  <a:pt x="3175187" y="457200"/>
                </a:lnTo>
                <a:lnTo>
                  <a:pt x="3278887" y="457200"/>
                </a:lnTo>
                <a:lnTo>
                  <a:pt x="3330344" y="469900"/>
                </a:lnTo>
                <a:lnTo>
                  <a:pt x="3381508" y="469900"/>
                </a:lnTo>
                <a:lnTo>
                  <a:pt x="3432357" y="482600"/>
                </a:lnTo>
                <a:lnTo>
                  <a:pt x="3482867" y="482600"/>
                </a:lnTo>
                <a:lnTo>
                  <a:pt x="3582780" y="508000"/>
                </a:lnTo>
                <a:lnTo>
                  <a:pt x="3632137" y="508000"/>
                </a:lnTo>
                <a:lnTo>
                  <a:pt x="3777533" y="546100"/>
                </a:lnTo>
                <a:lnTo>
                  <a:pt x="3825030" y="546100"/>
                </a:lnTo>
                <a:lnTo>
                  <a:pt x="4054220" y="609600"/>
                </a:lnTo>
                <a:lnTo>
                  <a:pt x="4226239" y="660400"/>
                </a:lnTo>
                <a:lnTo>
                  <a:pt x="4267477" y="685800"/>
                </a:lnTo>
                <a:lnTo>
                  <a:pt x="4347675" y="711200"/>
                </a:lnTo>
                <a:lnTo>
                  <a:pt x="4386589" y="736600"/>
                </a:lnTo>
                <a:lnTo>
                  <a:pt x="4461929" y="762000"/>
                </a:lnTo>
                <a:lnTo>
                  <a:pt x="4498309" y="787400"/>
                </a:lnTo>
                <a:lnTo>
                  <a:pt x="4544615" y="812800"/>
                </a:lnTo>
                <a:lnTo>
                  <a:pt x="4588658" y="838200"/>
                </a:lnTo>
                <a:lnTo>
                  <a:pt x="4630442" y="863600"/>
                </a:lnTo>
                <a:lnTo>
                  <a:pt x="4669973" y="889000"/>
                </a:lnTo>
                <a:lnTo>
                  <a:pt x="4707258" y="914400"/>
                </a:lnTo>
                <a:lnTo>
                  <a:pt x="4742302" y="939800"/>
                </a:lnTo>
                <a:lnTo>
                  <a:pt x="4775111" y="965200"/>
                </a:lnTo>
                <a:lnTo>
                  <a:pt x="4805690" y="990600"/>
                </a:lnTo>
                <a:lnTo>
                  <a:pt x="4860181" y="1041400"/>
                </a:lnTo>
                <a:lnTo>
                  <a:pt x="4905823" y="1104900"/>
                </a:lnTo>
                <a:lnTo>
                  <a:pt x="4925339" y="1130300"/>
                </a:lnTo>
                <a:lnTo>
                  <a:pt x="4942659" y="1155700"/>
                </a:lnTo>
                <a:lnTo>
                  <a:pt x="4957790" y="1181100"/>
                </a:lnTo>
                <a:lnTo>
                  <a:pt x="4970737" y="1219200"/>
                </a:lnTo>
                <a:lnTo>
                  <a:pt x="4981506" y="1244600"/>
                </a:lnTo>
                <a:lnTo>
                  <a:pt x="4990102" y="1270000"/>
                </a:lnTo>
                <a:lnTo>
                  <a:pt x="4996531" y="1295400"/>
                </a:lnTo>
                <a:lnTo>
                  <a:pt x="5000799" y="1333500"/>
                </a:lnTo>
                <a:lnTo>
                  <a:pt x="5002911" y="1358900"/>
                </a:lnTo>
                <a:lnTo>
                  <a:pt x="5002873" y="1384300"/>
                </a:lnTo>
                <a:lnTo>
                  <a:pt x="5000692" y="1409700"/>
                </a:lnTo>
                <a:lnTo>
                  <a:pt x="4996371" y="1447800"/>
                </a:lnTo>
                <a:lnTo>
                  <a:pt x="4989919" y="1473200"/>
                </a:lnTo>
                <a:lnTo>
                  <a:pt x="4981339" y="1498600"/>
                </a:lnTo>
                <a:lnTo>
                  <a:pt x="4970637" y="1536700"/>
                </a:lnTo>
                <a:lnTo>
                  <a:pt x="4957821" y="1562100"/>
                </a:lnTo>
                <a:lnTo>
                  <a:pt x="4942894" y="1587500"/>
                </a:lnTo>
                <a:lnTo>
                  <a:pt x="4925863" y="1612900"/>
                </a:lnTo>
                <a:lnTo>
                  <a:pt x="4906734" y="1638300"/>
                </a:lnTo>
                <a:lnTo>
                  <a:pt x="4885511" y="1676400"/>
                </a:lnTo>
                <a:lnTo>
                  <a:pt x="4836811" y="1727200"/>
                </a:lnTo>
                <a:lnTo>
                  <a:pt x="4779808" y="1778000"/>
                </a:lnTo>
                <a:lnTo>
                  <a:pt x="4748207" y="1803400"/>
                </a:lnTo>
                <a:lnTo>
                  <a:pt x="4714548" y="1828800"/>
                </a:lnTo>
                <a:lnTo>
                  <a:pt x="4678835" y="1854200"/>
                </a:lnTo>
                <a:lnTo>
                  <a:pt x="4641076" y="1879600"/>
                </a:lnTo>
                <a:lnTo>
                  <a:pt x="4601275" y="1905000"/>
                </a:lnTo>
                <a:lnTo>
                  <a:pt x="4559438" y="1930400"/>
                </a:lnTo>
                <a:lnTo>
                  <a:pt x="4515571" y="1955800"/>
                </a:lnTo>
                <a:lnTo>
                  <a:pt x="4469680" y="1981200"/>
                </a:lnTo>
                <a:lnTo>
                  <a:pt x="4421770" y="1993900"/>
                </a:lnTo>
                <a:lnTo>
                  <a:pt x="4371847" y="2019300"/>
                </a:lnTo>
                <a:lnTo>
                  <a:pt x="4319917" y="2044700"/>
                </a:lnTo>
                <a:lnTo>
                  <a:pt x="4265985" y="2070100"/>
                </a:lnTo>
                <a:lnTo>
                  <a:pt x="4210057" y="2082800"/>
                </a:lnTo>
                <a:lnTo>
                  <a:pt x="4152139" y="2108200"/>
                </a:lnTo>
                <a:lnTo>
                  <a:pt x="4635150" y="2349500"/>
                </a:lnTo>
                <a:lnTo>
                  <a:pt x="4687138" y="2324100"/>
                </a:lnTo>
                <a:lnTo>
                  <a:pt x="4737665" y="2298700"/>
                </a:lnTo>
                <a:lnTo>
                  <a:pt x="4784121" y="2273300"/>
                </a:lnTo>
                <a:lnTo>
                  <a:pt x="4828976" y="2247900"/>
                </a:lnTo>
                <a:lnTo>
                  <a:pt x="4872232" y="2209800"/>
                </a:lnTo>
                <a:lnTo>
                  <a:pt x="4913890" y="2184400"/>
                </a:lnTo>
                <a:lnTo>
                  <a:pt x="4953951" y="2159000"/>
                </a:lnTo>
                <a:lnTo>
                  <a:pt x="4992417" y="2133600"/>
                </a:lnTo>
                <a:lnTo>
                  <a:pt x="5029290" y="2095500"/>
                </a:lnTo>
                <a:lnTo>
                  <a:pt x="5064571" y="2070100"/>
                </a:lnTo>
                <a:lnTo>
                  <a:pt x="5098261" y="2044700"/>
                </a:lnTo>
                <a:lnTo>
                  <a:pt x="5130362" y="2006600"/>
                </a:lnTo>
                <a:lnTo>
                  <a:pt x="5160876" y="1981200"/>
                </a:lnTo>
                <a:lnTo>
                  <a:pt x="5189804" y="1955800"/>
                </a:lnTo>
                <a:lnTo>
                  <a:pt x="5217147" y="1917700"/>
                </a:lnTo>
                <a:lnTo>
                  <a:pt x="5242907" y="1892300"/>
                </a:lnTo>
                <a:lnTo>
                  <a:pt x="5267086" y="1854200"/>
                </a:lnTo>
                <a:lnTo>
                  <a:pt x="5289685" y="1828800"/>
                </a:lnTo>
                <a:lnTo>
                  <a:pt x="5310706" y="1790700"/>
                </a:lnTo>
                <a:lnTo>
                  <a:pt x="5330150" y="1765300"/>
                </a:lnTo>
                <a:lnTo>
                  <a:pt x="5348018" y="1727200"/>
                </a:lnTo>
                <a:lnTo>
                  <a:pt x="5364312" y="1701800"/>
                </a:lnTo>
                <a:lnTo>
                  <a:pt x="5379034" y="1663700"/>
                </a:lnTo>
                <a:lnTo>
                  <a:pt x="5392185" y="1638300"/>
                </a:lnTo>
                <a:lnTo>
                  <a:pt x="5403767" y="1600200"/>
                </a:lnTo>
                <a:lnTo>
                  <a:pt x="5413780" y="1562100"/>
                </a:lnTo>
                <a:lnTo>
                  <a:pt x="5422228" y="1536700"/>
                </a:lnTo>
                <a:lnTo>
                  <a:pt x="5429110" y="1498600"/>
                </a:lnTo>
                <a:lnTo>
                  <a:pt x="5434429" y="1473200"/>
                </a:lnTo>
                <a:lnTo>
                  <a:pt x="5438186" y="1435100"/>
                </a:lnTo>
                <a:lnTo>
                  <a:pt x="5440383" y="1397000"/>
                </a:lnTo>
                <a:lnTo>
                  <a:pt x="5441021" y="1371600"/>
                </a:lnTo>
                <a:lnTo>
                  <a:pt x="5440101" y="1333500"/>
                </a:lnTo>
                <a:lnTo>
                  <a:pt x="5437626" y="1308100"/>
                </a:lnTo>
                <a:lnTo>
                  <a:pt x="5433596" y="1270000"/>
                </a:lnTo>
                <a:lnTo>
                  <a:pt x="5428014" y="1244600"/>
                </a:lnTo>
                <a:lnTo>
                  <a:pt x="5420880" y="1206500"/>
                </a:lnTo>
                <a:lnTo>
                  <a:pt x="5412197" y="1168400"/>
                </a:lnTo>
                <a:lnTo>
                  <a:pt x="5401965" y="1143000"/>
                </a:lnTo>
                <a:lnTo>
                  <a:pt x="5390186" y="1104900"/>
                </a:lnTo>
                <a:lnTo>
                  <a:pt x="5376862" y="1079500"/>
                </a:lnTo>
                <a:lnTo>
                  <a:pt x="5361994" y="1041400"/>
                </a:lnTo>
                <a:lnTo>
                  <a:pt x="5345584" y="1016000"/>
                </a:lnTo>
                <a:lnTo>
                  <a:pt x="5327633" y="977900"/>
                </a:lnTo>
                <a:lnTo>
                  <a:pt x="5308142" y="952500"/>
                </a:lnTo>
                <a:lnTo>
                  <a:pt x="5287114" y="914400"/>
                </a:lnTo>
                <a:lnTo>
                  <a:pt x="5264550" y="889000"/>
                </a:lnTo>
                <a:lnTo>
                  <a:pt x="5240451" y="850900"/>
                </a:lnTo>
                <a:lnTo>
                  <a:pt x="5214819" y="825500"/>
                </a:lnTo>
                <a:lnTo>
                  <a:pt x="5187654" y="787400"/>
                </a:lnTo>
                <a:lnTo>
                  <a:pt x="5158960" y="762000"/>
                </a:lnTo>
                <a:lnTo>
                  <a:pt x="5128737" y="736600"/>
                </a:lnTo>
                <a:lnTo>
                  <a:pt x="5096987" y="698500"/>
                </a:lnTo>
                <a:lnTo>
                  <a:pt x="5063711" y="673100"/>
                </a:lnTo>
                <a:lnTo>
                  <a:pt x="5028910" y="647700"/>
                </a:lnTo>
                <a:lnTo>
                  <a:pt x="4992587" y="609600"/>
                </a:lnTo>
                <a:lnTo>
                  <a:pt x="4954743" y="584200"/>
                </a:lnTo>
                <a:lnTo>
                  <a:pt x="4915379" y="558800"/>
                </a:lnTo>
                <a:lnTo>
                  <a:pt x="4874497" y="533400"/>
                </a:lnTo>
                <a:lnTo>
                  <a:pt x="4832098" y="508000"/>
                </a:lnTo>
                <a:lnTo>
                  <a:pt x="4788184" y="482600"/>
                </a:lnTo>
                <a:lnTo>
                  <a:pt x="4742756" y="457200"/>
                </a:lnTo>
                <a:lnTo>
                  <a:pt x="4695816" y="431800"/>
                </a:lnTo>
                <a:close/>
              </a:path>
              <a:path w="5441315" h="2387600">
                <a:moveTo>
                  <a:pt x="3580171" y="63500"/>
                </a:moveTo>
                <a:lnTo>
                  <a:pt x="1850714" y="63500"/>
                </a:lnTo>
                <a:lnTo>
                  <a:pt x="1752778" y="88900"/>
                </a:lnTo>
                <a:lnTo>
                  <a:pt x="3678913" y="88900"/>
                </a:lnTo>
                <a:lnTo>
                  <a:pt x="3580171" y="63500"/>
                </a:lnTo>
                <a:close/>
              </a:path>
              <a:path w="5441315" h="2387600">
                <a:moveTo>
                  <a:pt x="3430282" y="38100"/>
                </a:moveTo>
                <a:lnTo>
                  <a:pt x="2049637" y="38100"/>
                </a:lnTo>
                <a:lnTo>
                  <a:pt x="1999562" y="50800"/>
                </a:lnTo>
                <a:lnTo>
                  <a:pt x="1949706" y="50800"/>
                </a:lnTo>
                <a:lnTo>
                  <a:pt x="1900085" y="63500"/>
                </a:lnTo>
                <a:lnTo>
                  <a:pt x="3530430" y="63500"/>
                </a:lnTo>
                <a:lnTo>
                  <a:pt x="3430282" y="38100"/>
                </a:lnTo>
                <a:close/>
              </a:path>
              <a:path w="5441315" h="2387600">
                <a:moveTo>
                  <a:pt x="3329344" y="25400"/>
                </a:moveTo>
                <a:lnTo>
                  <a:pt x="2150386" y="25400"/>
                </a:lnTo>
                <a:lnTo>
                  <a:pt x="2099917" y="38100"/>
                </a:lnTo>
                <a:lnTo>
                  <a:pt x="3379904" y="38100"/>
                </a:lnTo>
                <a:lnTo>
                  <a:pt x="3329344" y="25400"/>
                </a:lnTo>
                <a:close/>
              </a:path>
              <a:path w="5441315" h="2387600">
                <a:moveTo>
                  <a:pt x="3176720" y="12700"/>
                </a:moveTo>
                <a:lnTo>
                  <a:pt x="2251835" y="12700"/>
                </a:lnTo>
                <a:lnTo>
                  <a:pt x="2201031" y="25400"/>
                </a:lnTo>
                <a:lnTo>
                  <a:pt x="3227737" y="25400"/>
                </a:lnTo>
                <a:lnTo>
                  <a:pt x="3176720" y="12700"/>
                </a:lnTo>
                <a:close/>
              </a:path>
              <a:path w="5441315" h="2387600">
                <a:moveTo>
                  <a:pt x="3022990" y="0"/>
                </a:moveTo>
                <a:lnTo>
                  <a:pt x="2405061" y="0"/>
                </a:lnTo>
                <a:lnTo>
                  <a:pt x="2353865" y="12700"/>
                </a:lnTo>
                <a:lnTo>
                  <a:pt x="3074332" y="12700"/>
                </a:lnTo>
                <a:lnTo>
                  <a:pt x="30229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4688" y="3304062"/>
            <a:ext cx="5441315" cy="2398395"/>
          </a:xfrm>
          <a:custGeom>
            <a:avLst/>
            <a:gdLst/>
            <a:ahLst/>
            <a:cxnLst/>
            <a:rect l="l" t="t" r="r" b="b"/>
            <a:pathLst>
              <a:path w="5441315" h="2398395">
                <a:moveTo>
                  <a:pt x="895082" y="2398361"/>
                </a:moveTo>
                <a:lnTo>
                  <a:pt x="843614" y="2374177"/>
                </a:lnTo>
                <a:lnTo>
                  <a:pt x="793655" y="2349479"/>
                </a:lnTo>
                <a:lnTo>
                  <a:pt x="745204" y="2324284"/>
                </a:lnTo>
                <a:lnTo>
                  <a:pt x="698264" y="2298606"/>
                </a:lnTo>
                <a:lnTo>
                  <a:pt x="652836" y="2272462"/>
                </a:lnTo>
                <a:lnTo>
                  <a:pt x="608922" y="2245865"/>
                </a:lnTo>
                <a:lnTo>
                  <a:pt x="566523" y="2218832"/>
                </a:lnTo>
                <a:lnTo>
                  <a:pt x="525641" y="2191378"/>
                </a:lnTo>
                <a:lnTo>
                  <a:pt x="486277" y="2163518"/>
                </a:lnTo>
                <a:lnTo>
                  <a:pt x="448433" y="2135268"/>
                </a:lnTo>
                <a:lnTo>
                  <a:pt x="412110" y="2106642"/>
                </a:lnTo>
                <a:lnTo>
                  <a:pt x="377310" y="2077656"/>
                </a:lnTo>
                <a:lnTo>
                  <a:pt x="344034" y="2048325"/>
                </a:lnTo>
                <a:lnTo>
                  <a:pt x="312283" y="2018664"/>
                </a:lnTo>
                <a:lnTo>
                  <a:pt x="282060" y="1988690"/>
                </a:lnTo>
                <a:lnTo>
                  <a:pt x="253366" y="1958416"/>
                </a:lnTo>
                <a:lnTo>
                  <a:pt x="226202" y="1927859"/>
                </a:lnTo>
                <a:lnTo>
                  <a:pt x="200569" y="1897033"/>
                </a:lnTo>
                <a:lnTo>
                  <a:pt x="176470" y="1865954"/>
                </a:lnTo>
                <a:lnTo>
                  <a:pt x="153906" y="1834637"/>
                </a:lnTo>
                <a:lnTo>
                  <a:pt x="113388" y="1771351"/>
                </a:lnTo>
                <a:lnTo>
                  <a:pt x="79026" y="1707296"/>
                </a:lnTo>
                <a:lnTo>
                  <a:pt x="50834" y="1642596"/>
                </a:lnTo>
                <a:lnTo>
                  <a:pt x="28824" y="1577372"/>
                </a:lnTo>
                <a:lnTo>
                  <a:pt x="13006" y="1511746"/>
                </a:lnTo>
                <a:lnTo>
                  <a:pt x="3394" y="1445841"/>
                </a:lnTo>
                <a:lnTo>
                  <a:pt x="0" y="1379780"/>
                </a:lnTo>
                <a:lnTo>
                  <a:pt x="637" y="1346728"/>
                </a:lnTo>
                <a:lnTo>
                  <a:pt x="6591" y="1280660"/>
                </a:lnTo>
                <a:lnTo>
                  <a:pt x="18793" y="1214740"/>
                </a:lnTo>
                <a:lnTo>
                  <a:pt x="37254" y="1149091"/>
                </a:lnTo>
                <a:lnTo>
                  <a:pt x="61986" y="1083835"/>
                </a:lnTo>
                <a:lnTo>
                  <a:pt x="93003" y="1019094"/>
                </a:lnTo>
                <a:lnTo>
                  <a:pt x="130314" y="954991"/>
                </a:lnTo>
                <a:lnTo>
                  <a:pt x="173934" y="891647"/>
                </a:lnTo>
                <a:lnTo>
                  <a:pt x="198113" y="860298"/>
                </a:lnTo>
                <a:lnTo>
                  <a:pt x="223873" y="829185"/>
                </a:lnTo>
                <a:lnTo>
                  <a:pt x="251217" y="798323"/>
                </a:lnTo>
                <a:lnTo>
                  <a:pt x="280145" y="767727"/>
                </a:lnTo>
                <a:lnTo>
                  <a:pt x="310658" y="737413"/>
                </a:lnTo>
                <a:lnTo>
                  <a:pt x="342760" y="707395"/>
                </a:lnTo>
                <a:lnTo>
                  <a:pt x="376450" y="677690"/>
                </a:lnTo>
                <a:lnTo>
                  <a:pt x="411731" y="648312"/>
                </a:lnTo>
                <a:lnTo>
                  <a:pt x="448603" y="619277"/>
                </a:lnTo>
                <a:lnTo>
                  <a:pt x="487070" y="590600"/>
                </a:lnTo>
                <a:lnTo>
                  <a:pt x="527131" y="562296"/>
                </a:lnTo>
                <a:lnTo>
                  <a:pt x="568789" y="534380"/>
                </a:lnTo>
                <a:lnTo>
                  <a:pt x="612044" y="506869"/>
                </a:lnTo>
                <a:lnTo>
                  <a:pt x="656900" y="479776"/>
                </a:lnTo>
                <a:lnTo>
                  <a:pt x="703356" y="453118"/>
                </a:lnTo>
                <a:lnTo>
                  <a:pt x="741018" y="432469"/>
                </a:lnTo>
                <a:lnTo>
                  <a:pt x="779317" y="412295"/>
                </a:lnTo>
                <a:lnTo>
                  <a:pt x="818237" y="392599"/>
                </a:lnTo>
                <a:lnTo>
                  <a:pt x="857764" y="373380"/>
                </a:lnTo>
                <a:lnTo>
                  <a:pt x="897883" y="354638"/>
                </a:lnTo>
                <a:lnTo>
                  <a:pt x="938578" y="336374"/>
                </a:lnTo>
                <a:lnTo>
                  <a:pt x="979836" y="318588"/>
                </a:lnTo>
                <a:lnTo>
                  <a:pt x="1021641" y="301281"/>
                </a:lnTo>
                <a:lnTo>
                  <a:pt x="1063978" y="284453"/>
                </a:lnTo>
                <a:lnTo>
                  <a:pt x="1106832" y="268105"/>
                </a:lnTo>
                <a:lnTo>
                  <a:pt x="1150189" y="252236"/>
                </a:lnTo>
                <a:lnTo>
                  <a:pt x="1194033" y="236847"/>
                </a:lnTo>
                <a:lnTo>
                  <a:pt x="1238350" y="221939"/>
                </a:lnTo>
                <a:lnTo>
                  <a:pt x="1283125" y="207512"/>
                </a:lnTo>
                <a:lnTo>
                  <a:pt x="1328343" y="193566"/>
                </a:lnTo>
                <a:lnTo>
                  <a:pt x="1373989" y="180101"/>
                </a:lnTo>
                <a:lnTo>
                  <a:pt x="1420048" y="167119"/>
                </a:lnTo>
                <a:lnTo>
                  <a:pt x="1466505" y="154619"/>
                </a:lnTo>
                <a:lnTo>
                  <a:pt x="1513345" y="142602"/>
                </a:lnTo>
                <a:lnTo>
                  <a:pt x="1560554" y="131068"/>
                </a:lnTo>
                <a:lnTo>
                  <a:pt x="1608117" y="120017"/>
                </a:lnTo>
                <a:lnTo>
                  <a:pt x="1656018" y="109451"/>
                </a:lnTo>
                <a:lnTo>
                  <a:pt x="1704243" y="99369"/>
                </a:lnTo>
                <a:lnTo>
                  <a:pt x="1752778" y="89771"/>
                </a:lnTo>
                <a:lnTo>
                  <a:pt x="1801606" y="80658"/>
                </a:lnTo>
                <a:lnTo>
                  <a:pt x="1850713" y="72031"/>
                </a:lnTo>
                <a:lnTo>
                  <a:pt x="1900085" y="63890"/>
                </a:lnTo>
                <a:lnTo>
                  <a:pt x="1949705" y="56234"/>
                </a:lnTo>
                <a:lnTo>
                  <a:pt x="1999561" y="49065"/>
                </a:lnTo>
                <a:lnTo>
                  <a:pt x="2049636" y="42384"/>
                </a:lnTo>
                <a:lnTo>
                  <a:pt x="2099916" y="36189"/>
                </a:lnTo>
                <a:lnTo>
                  <a:pt x="2150385" y="30482"/>
                </a:lnTo>
                <a:lnTo>
                  <a:pt x="2201030" y="25263"/>
                </a:lnTo>
                <a:lnTo>
                  <a:pt x="2251835" y="20533"/>
                </a:lnTo>
                <a:lnTo>
                  <a:pt x="2302784" y="16291"/>
                </a:lnTo>
                <a:lnTo>
                  <a:pt x="2353865" y="12539"/>
                </a:lnTo>
                <a:lnTo>
                  <a:pt x="2405060" y="9276"/>
                </a:lnTo>
                <a:lnTo>
                  <a:pt x="2456356" y="6503"/>
                </a:lnTo>
                <a:lnTo>
                  <a:pt x="2507738" y="4220"/>
                </a:lnTo>
                <a:lnTo>
                  <a:pt x="2559190" y="2428"/>
                </a:lnTo>
                <a:lnTo>
                  <a:pt x="2610699" y="1127"/>
                </a:lnTo>
                <a:lnTo>
                  <a:pt x="2662248" y="317"/>
                </a:lnTo>
                <a:lnTo>
                  <a:pt x="2713823" y="0"/>
                </a:lnTo>
                <a:lnTo>
                  <a:pt x="2765410" y="174"/>
                </a:lnTo>
                <a:lnTo>
                  <a:pt x="2816993" y="841"/>
                </a:lnTo>
                <a:lnTo>
                  <a:pt x="2868557" y="2001"/>
                </a:lnTo>
                <a:lnTo>
                  <a:pt x="2920088" y="3654"/>
                </a:lnTo>
                <a:lnTo>
                  <a:pt x="2971570" y="5801"/>
                </a:lnTo>
                <a:lnTo>
                  <a:pt x="3022990" y="8441"/>
                </a:lnTo>
                <a:lnTo>
                  <a:pt x="3074331" y="11577"/>
                </a:lnTo>
                <a:lnTo>
                  <a:pt x="3125579" y="15207"/>
                </a:lnTo>
                <a:lnTo>
                  <a:pt x="3176719" y="19332"/>
                </a:lnTo>
                <a:lnTo>
                  <a:pt x="3227736" y="23953"/>
                </a:lnTo>
                <a:lnTo>
                  <a:pt x="3278616" y="29070"/>
                </a:lnTo>
                <a:lnTo>
                  <a:pt x="3329343" y="34683"/>
                </a:lnTo>
                <a:lnTo>
                  <a:pt x="3379903" y="40793"/>
                </a:lnTo>
                <a:lnTo>
                  <a:pt x="3430281" y="47400"/>
                </a:lnTo>
                <a:lnTo>
                  <a:pt x="3480461" y="54504"/>
                </a:lnTo>
                <a:lnTo>
                  <a:pt x="3530429" y="62106"/>
                </a:lnTo>
                <a:lnTo>
                  <a:pt x="3580170" y="70206"/>
                </a:lnTo>
                <a:lnTo>
                  <a:pt x="3629670" y="78805"/>
                </a:lnTo>
                <a:lnTo>
                  <a:pt x="3678912" y="87903"/>
                </a:lnTo>
                <a:lnTo>
                  <a:pt x="3727883" y="97500"/>
                </a:lnTo>
                <a:lnTo>
                  <a:pt x="3776567" y="107597"/>
                </a:lnTo>
                <a:lnTo>
                  <a:pt x="3824950" y="118194"/>
                </a:lnTo>
                <a:lnTo>
                  <a:pt x="3873017" y="129291"/>
                </a:lnTo>
                <a:lnTo>
                  <a:pt x="3920752" y="140889"/>
                </a:lnTo>
                <a:lnTo>
                  <a:pt x="3968142" y="152988"/>
                </a:lnTo>
                <a:lnTo>
                  <a:pt x="4015170" y="165589"/>
                </a:lnTo>
                <a:lnTo>
                  <a:pt x="4061823" y="178692"/>
                </a:lnTo>
                <a:lnTo>
                  <a:pt x="4108085" y="192297"/>
                </a:lnTo>
                <a:lnTo>
                  <a:pt x="4153941" y="206405"/>
                </a:lnTo>
                <a:lnTo>
                  <a:pt x="4199376" y="221016"/>
                </a:lnTo>
                <a:lnTo>
                  <a:pt x="4244377" y="236131"/>
                </a:lnTo>
                <a:lnTo>
                  <a:pt x="4288927" y="251749"/>
                </a:lnTo>
                <a:lnTo>
                  <a:pt x="4333011" y="267871"/>
                </a:lnTo>
                <a:lnTo>
                  <a:pt x="4376616" y="284499"/>
                </a:lnTo>
                <a:lnTo>
                  <a:pt x="4419726" y="301631"/>
                </a:lnTo>
                <a:lnTo>
                  <a:pt x="4462326" y="319268"/>
                </a:lnTo>
                <a:lnTo>
                  <a:pt x="4504401" y="337411"/>
                </a:lnTo>
                <a:lnTo>
                  <a:pt x="4545937" y="356060"/>
                </a:lnTo>
                <a:lnTo>
                  <a:pt x="4597404" y="380245"/>
                </a:lnTo>
                <a:lnTo>
                  <a:pt x="4647364" y="404942"/>
                </a:lnTo>
                <a:lnTo>
                  <a:pt x="4695815" y="430138"/>
                </a:lnTo>
                <a:lnTo>
                  <a:pt x="4742755" y="455815"/>
                </a:lnTo>
                <a:lnTo>
                  <a:pt x="4788183" y="481960"/>
                </a:lnTo>
                <a:lnTo>
                  <a:pt x="4832097" y="508556"/>
                </a:lnTo>
                <a:lnTo>
                  <a:pt x="4874495" y="535589"/>
                </a:lnTo>
                <a:lnTo>
                  <a:pt x="4915378" y="563043"/>
                </a:lnTo>
                <a:lnTo>
                  <a:pt x="4954742" y="590903"/>
                </a:lnTo>
                <a:lnTo>
                  <a:pt x="4992586" y="619154"/>
                </a:lnTo>
                <a:lnTo>
                  <a:pt x="5028909" y="647780"/>
                </a:lnTo>
                <a:lnTo>
                  <a:pt x="5063709" y="676766"/>
                </a:lnTo>
                <a:lnTo>
                  <a:pt x="5096985" y="706097"/>
                </a:lnTo>
                <a:lnTo>
                  <a:pt x="5128736" y="735757"/>
                </a:lnTo>
                <a:lnTo>
                  <a:pt x="5158959" y="765732"/>
                </a:lnTo>
                <a:lnTo>
                  <a:pt x="5187653" y="796006"/>
                </a:lnTo>
                <a:lnTo>
                  <a:pt x="5214817" y="826563"/>
                </a:lnTo>
                <a:lnTo>
                  <a:pt x="5240450" y="857389"/>
                </a:lnTo>
                <a:lnTo>
                  <a:pt x="5264549" y="888468"/>
                </a:lnTo>
                <a:lnTo>
                  <a:pt x="5287113" y="919785"/>
                </a:lnTo>
                <a:lnTo>
                  <a:pt x="5327631" y="983071"/>
                </a:lnTo>
                <a:lnTo>
                  <a:pt x="5361992" y="1047126"/>
                </a:lnTo>
                <a:lnTo>
                  <a:pt x="5390184" y="1111826"/>
                </a:lnTo>
                <a:lnTo>
                  <a:pt x="5412195" y="1177050"/>
                </a:lnTo>
                <a:lnTo>
                  <a:pt x="5428013" y="1242676"/>
                </a:lnTo>
                <a:lnTo>
                  <a:pt x="5437625" y="1308580"/>
                </a:lnTo>
                <a:lnTo>
                  <a:pt x="5441019" y="1374642"/>
                </a:lnTo>
                <a:lnTo>
                  <a:pt x="5440381" y="1407694"/>
                </a:lnTo>
                <a:lnTo>
                  <a:pt x="5434427" y="1473762"/>
                </a:lnTo>
                <a:lnTo>
                  <a:pt x="5422226" y="1539682"/>
                </a:lnTo>
                <a:lnTo>
                  <a:pt x="5403765" y="1605331"/>
                </a:lnTo>
                <a:lnTo>
                  <a:pt x="5379032" y="1670587"/>
                </a:lnTo>
                <a:lnTo>
                  <a:pt x="5348016" y="1735328"/>
                </a:lnTo>
                <a:lnTo>
                  <a:pt x="5310704" y="1799431"/>
                </a:lnTo>
                <a:lnTo>
                  <a:pt x="5267085" y="1862775"/>
                </a:lnTo>
                <a:lnTo>
                  <a:pt x="5242906" y="1894124"/>
                </a:lnTo>
                <a:lnTo>
                  <a:pt x="5217145" y="1925237"/>
                </a:lnTo>
                <a:lnTo>
                  <a:pt x="5189802" y="1956099"/>
                </a:lnTo>
                <a:lnTo>
                  <a:pt x="5160874" y="1986695"/>
                </a:lnTo>
                <a:lnTo>
                  <a:pt x="5130360" y="2017009"/>
                </a:lnTo>
                <a:lnTo>
                  <a:pt x="5098259" y="2047026"/>
                </a:lnTo>
                <a:lnTo>
                  <a:pt x="5064569" y="2076732"/>
                </a:lnTo>
                <a:lnTo>
                  <a:pt x="5029288" y="2106109"/>
                </a:lnTo>
                <a:lnTo>
                  <a:pt x="4992415" y="2135145"/>
                </a:lnTo>
                <a:lnTo>
                  <a:pt x="4953949" y="2163822"/>
                </a:lnTo>
                <a:lnTo>
                  <a:pt x="4913888" y="2192126"/>
                </a:lnTo>
                <a:lnTo>
                  <a:pt x="4872230" y="2220041"/>
                </a:lnTo>
                <a:lnTo>
                  <a:pt x="4828974" y="2247553"/>
                </a:lnTo>
                <a:lnTo>
                  <a:pt x="4784119" y="2274645"/>
                </a:lnTo>
                <a:lnTo>
                  <a:pt x="4737663" y="2301303"/>
                </a:lnTo>
                <a:lnTo>
                  <a:pt x="4687137" y="2328804"/>
                </a:lnTo>
                <a:lnTo>
                  <a:pt x="4635149" y="2355597"/>
                </a:lnTo>
                <a:lnTo>
                  <a:pt x="4152139" y="2108778"/>
                </a:lnTo>
                <a:lnTo>
                  <a:pt x="4210057" y="2088941"/>
                </a:lnTo>
                <a:lnTo>
                  <a:pt x="4265985" y="2068488"/>
                </a:lnTo>
                <a:lnTo>
                  <a:pt x="4319916" y="2047439"/>
                </a:lnTo>
                <a:lnTo>
                  <a:pt x="4371847" y="2025818"/>
                </a:lnTo>
                <a:lnTo>
                  <a:pt x="4421770" y="2003645"/>
                </a:lnTo>
                <a:lnTo>
                  <a:pt x="4469680" y="1980943"/>
                </a:lnTo>
                <a:lnTo>
                  <a:pt x="4515571" y="1957734"/>
                </a:lnTo>
                <a:lnTo>
                  <a:pt x="4559438" y="1934038"/>
                </a:lnTo>
                <a:lnTo>
                  <a:pt x="4601275" y="1909878"/>
                </a:lnTo>
                <a:lnTo>
                  <a:pt x="4641076" y="1885276"/>
                </a:lnTo>
                <a:lnTo>
                  <a:pt x="4678835" y="1860253"/>
                </a:lnTo>
                <a:lnTo>
                  <a:pt x="4714547" y="1834831"/>
                </a:lnTo>
                <a:lnTo>
                  <a:pt x="4748207" y="1809031"/>
                </a:lnTo>
                <a:lnTo>
                  <a:pt x="4779808" y="1782877"/>
                </a:lnTo>
                <a:lnTo>
                  <a:pt x="4809344" y="1756389"/>
                </a:lnTo>
                <a:lnTo>
                  <a:pt x="4836811" y="1729588"/>
                </a:lnTo>
                <a:lnTo>
                  <a:pt x="4885511" y="1675139"/>
                </a:lnTo>
                <a:lnTo>
                  <a:pt x="4925862" y="1619703"/>
                </a:lnTo>
                <a:lnTo>
                  <a:pt x="4957820" y="1563454"/>
                </a:lnTo>
                <a:lnTo>
                  <a:pt x="4981338" y="1506567"/>
                </a:lnTo>
                <a:lnTo>
                  <a:pt x="4996371" y="1449215"/>
                </a:lnTo>
                <a:lnTo>
                  <a:pt x="5002873" y="1391572"/>
                </a:lnTo>
                <a:lnTo>
                  <a:pt x="5002910" y="1362696"/>
                </a:lnTo>
                <a:lnTo>
                  <a:pt x="5000798" y="1333813"/>
                </a:lnTo>
                <a:lnTo>
                  <a:pt x="4990101" y="1276111"/>
                </a:lnTo>
                <a:lnTo>
                  <a:pt x="4970736" y="1218641"/>
                </a:lnTo>
                <a:lnTo>
                  <a:pt x="4942658" y="1161576"/>
                </a:lnTo>
                <a:lnTo>
                  <a:pt x="4905822" y="1105091"/>
                </a:lnTo>
                <a:lnTo>
                  <a:pt x="4860180" y="1049359"/>
                </a:lnTo>
                <a:lnTo>
                  <a:pt x="4805689" y="994554"/>
                </a:lnTo>
                <a:lnTo>
                  <a:pt x="4775110" y="967554"/>
                </a:lnTo>
                <a:lnTo>
                  <a:pt x="4742301" y="940852"/>
                </a:lnTo>
                <a:lnTo>
                  <a:pt x="4707257" y="914468"/>
                </a:lnTo>
                <a:lnTo>
                  <a:pt x="4669972" y="888425"/>
                </a:lnTo>
                <a:lnTo>
                  <a:pt x="4630441" y="862744"/>
                </a:lnTo>
                <a:lnTo>
                  <a:pt x="4588656" y="837447"/>
                </a:lnTo>
                <a:lnTo>
                  <a:pt x="4544614" y="812556"/>
                </a:lnTo>
                <a:lnTo>
                  <a:pt x="4498308" y="788093"/>
                </a:lnTo>
                <a:lnTo>
                  <a:pt x="4461927" y="769963"/>
                </a:lnTo>
                <a:lnTo>
                  <a:pt x="4424679" y="752302"/>
                </a:lnTo>
                <a:lnTo>
                  <a:pt x="4386587" y="735111"/>
                </a:lnTo>
                <a:lnTo>
                  <a:pt x="4347674" y="718393"/>
                </a:lnTo>
                <a:lnTo>
                  <a:pt x="4307963" y="702147"/>
                </a:lnTo>
                <a:lnTo>
                  <a:pt x="4267476" y="686375"/>
                </a:lnTo>
                <a:lnTo>
                  <a:pt x="4226237" y="671078"/>
                </a:lnTo>
                <a:lnTo>
                  <a:pt x="4184269" y="656257"/>
                </a:lnTo>
                <a:lnTo>
                  <a:pt x="4141595" y="641912"/>
                </a:lnTo>
                <a:lnTo>
                  <a:pt x="4098237" y="628046"/>
                </a:lnTo>
                <a:lnTo>
                  <a:pt x="4054219" y="614658"/>
                </a:lnTo>
                <a:lnTo>
                  <a:pt x="4009564" y="601750"/>
                </a:lnTo>
                <a:lnTo>
                  <a:pt x="3964294" y="589323"/>
                </a:lnTo>
                <a:lnTo>
                  <a:pt x="3918433" y="577378"/>
                </a:lnTo>
                <a:lnTo>
                  <a:pt x="3872004" y="565916"/>
                </a:lnTo>
                <a:lnTo>
                  <a:pt x="3825029" y="554938"/>
                </a:lnTo>
                <a:lnTo>
                  <a:pt x="3777532" y="544444"/>
                </a:lnTo>
                <a:lnTo>
                  <a:pt x="3729536" y="534437"/>
                </a:lnTo>
                <a:lnTo>
                  <a:pt x="3681063" y="524917"/>
                </a:lnTo>
                <a:lnTo>
                  <a:pt x="3632136" y="515885"/>
                </a:lnTo>
                <a:lnTo>
                  <a:pt x="3582779" y="507342"/>
                </a:lnTo>
                <a:lnTo>
                  <a:pt x="3533015" y="499289"/>
                </a:lnTo>
                <a:lnTo>
                  <a:pt x="3482866" y="491728"/>
                </a:lnTo>
                <a:lnTo>
                  <a:pt x="3432356" y="484658"/>
                </a:lnTo>
                <a:lnTo>
                  <a:pt x="3381507" y="478082"/>
                </a:lnTo>
                <a:lnTo>
                  <a:pt x="3330343" y="471999"/>
                </a:lnTo>
                <a:lnTo>
                  <a:pt x="3278886" y="466412"/>
                </a:lnTo>
                <a:lnTo>
                  <a:pt x="3227159" y="461321"/>
                </a:lnTo>
                <a:lnTo>
                  <a:pt x="3175186" y="456728"/>
                </a:lnTo>
                <a:lnTo>
                  <a:pt x="3122989" y="452632"/>
                </a:lnTo>
                <a:lnTo>
                  <a:pt x="3070592" y="449036"/>
                </a:lnTo>
                <a:lnTo>
                  <a:pt x="3018017" y="445941"/>
                </a:lnTo>
                <a:lnTo>
                  <a:pt x="2965287" y="443346"/>
                </a:lnTo>
                <a:lnTo>
                  <a:pt x="2912426" y="441254"/>
                </a:lnTo>
                <a:lnTo>
                  <a:pt x="2859456" y="439665"/>
                </a:lnTo>
                <a:lnTo>
                  <a:pt x="2806400" y="438581"/>
                </a:lnTo>
                <a:lnTo>
                  <a:pt x="2753282" y="438002"/>
                </a:lnTo>
                <a:lnTo>
                  <a:pt x="2700124" y="437929"/>
                </a:lnTo>
                <a:lnTo>
                  <a:pt x="2646949" y="438364"/>
                </a:lnTo>
                <a:lnTo>
                  <a:pt x="2593780" y="439307"/>
                </a:lnTo>
                <a:lnTo>
                  <a:pt x="2540641" y="440760"/>
                </a:lnTo>
                <a:lnTo>
                  <a:pt x="2487554" y="442723"/>
                </a:lnTo>
                <a:lnTo>
                  <a:pt x="2434542" y="445198"/>
                </a:lnTo>
                <a:lnTo>
                  <a:pt x="2381628" y="448186"/>
                </a:lnTo>
                <a:lnTo>
                  <a:pt x="2328835" y="451686"/>
                </a:lnTo>
                <a:lnTo>
                  <a:pt x="2276187" y="455702"/>
                </a:lnTo>
                <a:lnTo>
                  <a:pt x="2223705" y="460233"/>
                </a:lnTo>
                <a:lnTo>
                  <a:pt x="2171414" y="465281"/>
                </a:lnTo>
                <a:lnTo>
                  <a:pt x="2119336" y="470846"/>
                </a:lnTo>
                <a:lnTo>
                  <a:pt x="2067493" y="476930"/>
                </a:lnTo>
                <a:lnTo>
                  <a:pt x="2015910" y="483534"/>
                </a:lnTo>
                <a:lnTo>
                  <a:pt x="1964609" y="490658"/>
                </a:lnTo>
                <a:lnTo>
                  <a:pt x="1913613" y="498304"/>
                </a:lnTo>
                <a:lnTo>
                  <a:pt x="1862945" y="506473"/>
                </a:lnTo>
                <a:lnTo>
                  <a:pt x="1812628" y="515166"/>
                </a:lnTo>
                <a:lnTo>
                  <a:pt x="1762685" y="524383"/>
                </a:lnTo>
                <a:lnTo>
                  <a:pt x="1713139" y="534126"/>
                </a:lnTo>
                <a:lnTo>
                  <a:pt x="1664013" y="544396"/>
                </a:lnTo>
                <a:lnTo>
                  <a:pt x="1615330" y="555194"/>
                </a:lnTo>
                <a:lnTo>
                  <a:pt x="1567112" y="566521"/>
                </a:lnTo>
                <a:lnTo>
                  <a:pt x="1519384" y="578377"/>
                </a:lnTo>
                <a:lnTo>
                  <a:pt x="1472167" y="590765"/>
                </a:lnTo>
                <a:lnTo>
                  <a:pt x="1425486" y="603684"/>
                </a:lnTo>
                <a:lnTo>
                  <a:pt x="1379362" y="617137"/>
                </a:lnTo>
                <a:lnTo>
                  <a:pt x="1333819" y="631123"/>
                </a:lnTo>
                <a:lnTo>
                  <a:pt x="1288880" y="645644"/>
                </a:lnTo>
                <a:lnTo>
                  <a:pt x="1230962" y="665481"/>
                </a:lnTo>
                <a:lnTo>
                  <a:pt x="1175034" y="685935"/>
                </a:lnTo>
                <a:lnTo>
                  <a:pt x="1121102" y="706983"/>
                </a:lnTo>
                <a:lnTo>
                  <a:pt x="1069172" y="728605"/>
                </a:lnTo>
                <a:lnTo>
                  <a:pt x="1019249" y="750777"/>
                </a:lnTo>
                <a:lnTo>
                  <a:pt x="971339" y="773479"/>
                </a:lnTo>
                <a:lnTo>
                  <a:pt x="925448" y="796689"/>
                </a:lnTo>
                <a:lnTo>
                  <a:pt x="881581" y="820385"/>
                </a:lnTo>
                <a:lnTo>
                  <a:pt x="839744" y="844545"/>
                </a:lnTo>
                <a:lnTo>
                  <a:pt x="799943" y="869147"/>
                </a:lnTo>
                <a:lnTo>
                  <a:pt x="762184" y="894170"/>
                </a:lnTo>
                <a:lnTo>
                  <a:pt x="726471" y="919592"/>
                </a:lnTo>
                <a:lnTo>
                  <a:pt x="692812" y="945391"/>
                </a:lnTo>
                <a:lnTo>
                  <a:pt x="661211" y="971546"/>
                </a:lnTo>
                <a:lnTo>
                  <a:pt x="631674" y="998034"/>
                </a:lnTo>
                <a:lnTo>
                  <a:pt x="604208" y="1024834"/>
                </a:lnTo>
                <a:lnTo>
                  <a:pt x="555508" y="1079284"/>
                </a:lnTo>
                <a:lnTo>
                  <a:pt x="515156" y="1134720"/>
                </a:lnTo>
                <a:lnTo>
                  <a:pt x="483198" y="1190968"/>
                </a:lnTo>
                <a:lnTo>
                  <a:pt x="459680" y="1247856"/>
                </a:lnTo>
                <a:lnTo>
                  <a:pt x="444648" y="1305208"/>
                </a:lnTo>
                <a:lnTo>
                  <a:pt x="438146" y="1362850"/>
                </a:lnTo>
                <a:lnTo>
                  <a:pt x="438108" y="1391726"/>
                </a:lnTo>
                <a:lnTo>
                  <a:pt x="440220" y="1420610"/>
                </a:lnTo>
                <a:lnTo>
                  <a:pt x="450917" y="1478311"/>
                </a:lnTo>
                <a:lnTo>
                  <a:pt x="470282" y="1535782"/>
                </a:lnTo>
                <a:lnTo>
                  <a:pt x="498360" y="1592847"/>
                </a:lnTo>
                <a:lnTo>
                  <a:pt x="535196" y="1649332"/>
                </a:lnTo>
                <a:lnTo>
                  <a:pt x="580838" y="1705064"/>
                </a:lnTo>
                <a:lnTo>
                  <a:pt x="635330" y="1759868"/>
                </a:lnTo>
                <a:lnTo>
                  <a:pt x="665908" y="1786868"/>
                </a:lnTo>
                <a:lnTo>
                  <a:pt x="698717" y="1813571"/>
                </a:lnTo>
                <a:lnTo>
                  <a:pt x="733761" y="1839955"/>
                </a:lnTo>
                <a:lnTo>
                  <a:pt x="771046" y="1865998"/>
                </a:lnTo>
                <a:lnTo>
                  <a:pt x="810578" y="1891679"/>
                </a:lnTo>
                <a:lnTo>
                  <a:pt x="852362" y="1916976"/>
                </a:lnTo>
                <a:lnTo>
                  <a:pt x="896404" y="1941866"/>
                </a:lnTo>
                <a:lnTo>
                  <a:pt x="942710" y="1966329"/>
                </a:lnTo>
                <a:lnTo>
                  <a:pt x="984618" y="1987125"/>
                </a:lnTo>
                <a:lnTo>
                  <a:pt x="1027929" y="2007401"/>
                </a:lnTo>
                <a:lnTo>
                  <a:pt x="1072616" y="2027147"/>
                </a:lnTo>
                <a:lnTo>
                  <a:pt x="1118647" y="2046350"/>
                </a:lnTo>
                <a:lnTo>
                  <a:pt x="1165995" y="2065000"/>
                </a:lnTo>
                <a:lnTo>
                  <a:pt x="1214630" y="2083085"/>
                </a:lnTo>
                <a:lnTo>
                  <a:pt x="1264522" y="2100592"/>
                </a:lnTo>
                <a:lnTo>
                  <a:pt x="1315643" y="2117512"/>
                </a:lnTo>
                <a:lnTo>
                  <a:pt x="1367962" y="2133831"/>
                </a:lnTo>
                <a:lnTo>
                  <a:pt x="895082" y="239836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5115" y="3405967"/>
            <a:ext cx="14668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 smtClean="0">
                <a:latin typeface="Arial"/>
                <a:cs typeface="Arial"/>
              </a:rPr>
              <a:t>Integra</a:t>
            </a:r>
            <a:r>
              <a:rPr lang="en-US" sz="1800" spc="-50" dirty="0" smtClean="0">
                <a:latin typeface="Arial"/>
                <a:cs typeface="Arial"/>
              </a:rPr>
              <a:t>ti</a:t>
            </a:r>
            <a:r>
              <a:rPr sz="1800" spc="-50" dirty="0" smtClean="0">
                <a:latin typeface="Arial"/>
                <a:cs typeface="Arial"/>
              </a:rPr>
              <a:t>on</a:t>
            </a:r>
            <a:r>
              <a:rPr sz="1800" spc="-170" dirty="0" smtClean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7356" y="4218708"/>
            <a:ext cx="1300942" cy="669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7356" y="4257367"/>
            <a:ext cx="1181100" cy="546100"/>
          </a:xfrm>
          <a:custGeom>
            <a:avLst/>
            <a:gdLst/>
            <a:ahLst/>
            <a:cxnLst/>
            <a:rect l="l" t="t" r="r" b="b"/>
            <a:pathLst>
              <a:path w="1181100" h="546100">
                <a:moveTo>
                  <a:pt x="0" y="0"/>
                </a:moveTo>
                <a:lnTo>
                  <a:pt x="1181099" y="0"/>
                </a:lnTo>
                <a:lnTo>
                  <a:pt x="1181099" y="546099"/>
                </a:lnTo>
                <a:lnTo>
                  <a:pt x="0" y="546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63809" y="4393257"/>
            <a:ext cx="87376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210" dirty="0">
                <a:latin typeface="Arial"/>
                <a:cs typeface="Arial"/>
              </a:rPr>
              <a:t>O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33603" y="4227021"/>
            <a:ext cx="1300942" cy="665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2608" y="4264375"/>
            <a:ext cx="1181100" cy="546100"/>
          </a:xfrm>
          <a:custGeom>
            <a:avLst/>
            <a:gdLst/>
            <a:ahLst/>
            <a:cxnLst/>
            <a:rect l="l" t="t" r="r" b="b"/>
            <a:pathLst>
              <a:path w="1181100" h="546100">
                <a:moveTo>
                  <a:pt x="0" y="0"/>
                </a:moveTo>
                <a:lnTo>
                  <a:pt x="1181099" y="0"/>
                </a:lnTo>
                <a:lnTo>
                  <a:pt x="1181099" y="546099"/>
                </a:lnTo>
                <a:lnTo>
                  <a:pt x="0" y="546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43982" y="4400265"/>
            <a:ext cx="883919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22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w</a:t>
            </a:r>
            <a:r>
              <a:rPr sz="1800" spc="-5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44388" y="4493029"/>
            <a:ext cx="1093123" cy="124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8456" y="4530417"/>
            <a:ext cx="1004569" cy="7620"/>
          </a:xfrm>
          <a:custGeom>
            <a:avLst/>
            <a:gdLst/>
            <a:ahLst/>
            <a:cxnLst/>
            <a:rect l="l" t="t" r="r" b="b"/>
            <a:pathLst>
              <a:path w="1004570" h="7620">
                <a:moveTo>
                  <a:pt x="0" y="0"/>
                </a:moveTo>
                <a:lnTo>
                  <a:pt x="1004151" y="700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8272" y="4427743"/>
            <a:ext cx="213360" cy="196850"/>
          </a:xfrm>
          <a:custGeom>
            <a:avLst/>
            <a:gdLst/>
            <a:ahLst/>
            <a:cxnLst/>
            <a:rect l="l" t="t" r="r" b="b"/>
            <a:pathLst>
              <a:path w="213360" h="196850">
                <a:moveTo>
                  <a:pt x="106396" y="0"/>
                </a:moveTo>
                <a:lnTo>
                  <a:pt x="0" y="98136"/>
                </a:lnTo>
                <a:lnTo>
                  <a:pt x="106396" y="196272"/>
                </a:lnTo>
                <a:lnTo>
                  <a:pt x="212791" y="98136"/>
                </a:lnTo>
                <a:lnTo>
                  <a:pt x="106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8271" y="4427743"/>
            <a:ext cx="213360" cy="196850"/>
          </a:xfrm>
          <a:custGeom>
            <a:avLst/>
            <a:gdLst/>
            <a:ahLst/>
            <a:cxnLst/>
            <a:rect l="l" t="t" r="r" b="b"/>
            <a:pathLst>
              <a:path w="213360" h="196850">
                <a:moveTo>
                  <a:pt x="0" y="98137"/>
                </a:moveTo>
                <a:lnTo>
                  <a:pt x="106395" y="0"/>
                </a:lnTo>
                <a:lnTo>
                  <a:pt x="212790" y="98137"/>
                </a:lnTo>
                <a:lnTo>
                  <a:pt x="106395" y="196272"/>
                </a:lnTo>
                <a:lnTo>
                  <a:pt x="0" y="9813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165544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Wai</a:t>
            </a:r>
            <a:r>
              <a:rPr spc="-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177405" cy="4138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3800"/>
              </a:lnSpc>
              <a:tabLst>
                <a:tab pos="469265" algn="l"/>
                <a:tab pos="1405890" algn="l"/>
                <a:tab pos="271843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lang="en-US" sz="3200" dirty="0">
                <a:latin typeface="Geneva"/>
                <a:cs typeface="Geneva"/>
              </a:rPr>
              <a:t>H</a:t>
            </a:r>
            <a:r>
              <a:rPr sz="3200" dirty="0" smtClean="0">
                <a:latin typeface="Geneva"/>
                <a:cs typeface="Geneva"/>
              </a:rPr>
              <a:t>ow</a:t>
            </a:r>
            <a:r>
              <a:rPr sz="3200" dirty="0">
                <a:latin typeface="Geneva"/>
                <a:cs typeface="Geneva"/>
              </a:rPr>
              <a:t>	do we	unit test </a:t>
            </a:r>
            <a:r>
              <a:rPr sz="3200" spc="-5" dirty="0">
                <a:latin typeface="Geneva"/>
                <a:cs typeface="Geneva"/>
              </a:rPr>
              <a:t>ClassTwo</a:t>
            </a:r>
            <a:r>
              <a:rPr sz="3200" spc="-5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if</a:t>
            </a:r>
            <a:r>
              <a:rPr sz="3200" spc="-1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it </a:t>
            </a:r>
            <a:r>
              <a:rPr sz="3200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requires</a:t>
            </a:r>
            <a:r>
              <a:rPr sz="3200" spc="-40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ClassOne?</a:t>
            </a:r>
            <a:endParaRPr sz="3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  <a:tabLst>
                <a:tab pos="469265" algn="l"/>
                <a:tab pos="122364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We	need some kind</a:t>
            </a:r>
            <a:r>
              <a:rPr sz="3200" spc="-105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stand-in</a:t>
            </a:r>
          </a:p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Some</a:t>
            </a:r>
            <a:r>
              <a:rPr sz="3200" spc="-105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options:</a:t>
            </a: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Stub</a:t>
            </a:r>
            <a:r>
              <a:rPr sz="2400" spc="-16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methods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Fake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classes/objects</a:t>
            </a: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Mock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objects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116522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777480" cy="305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349375" indent="-457200">
              <a:lnSpc>
                <a:spcPts val="3800"/>
              </a:lnSpc>
              <a:tabLst>
                <a:tab pos="469265" algn="l"/>
                <a:tab pos="2167255" algn="l"/>
                <a:tab pos="2864485" algn="l"/>
                <a:tab pos="3224530" algn="l"/>
                <a:tab pos="497395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lang="en-US" sz="3200" dirty="0">
                <a:latin typeface="Geneva"/>
                <a:cs typeface="Geneva"/>
              </a:rPr>
              <a:t>S</a:t>
            </a:r>
            <a:r>
              <a:rPr sz="3200" dirty="0" smtClean="0">
                <a:latin typeface="Geneva"/>
                <a:cs typeface="Geneva"/>
              </a:rPr>
              <a:t>tand </a:t>
            </a:r>
            <a:r>
              <a:rPr sz="3200" dirty="0">
                <a:latin typeface="Geneva"/>
                <a:cs typeface="Geneva"/>
              </a:rPr>
              <a:t>in	</a:t>
            </a:r>
            <a:r>
              <a:rPr sz="3200" spc="-5" dirty="0">
                <a:latin typeface="Geneva"/>
                <a:cs typeface="Geneva"/>
              </a:rPr>
              <a:t>for	</a:t>
            </a:r>
            <a:r>
              <a:rPr sz="3200" dirty="0">
                <a:latin typeface="Geneva"/>
                <a:cs typeface="Geneva"/>
              </a:rPr>
              <a:t>a	</a:t>
            </a:r>
            <a:r>
              <a:rPr sz="3200" spc="-5" dirty="0">
                <a:latin typeface="Geneva"/>
                <a:cs typeface="Geneva"/>
              </a:rPr>
              <a:t>function	</a:t>
            </a:r>
            <a:r>
              <a:rPr sz="3200" dirty="0">
                <a:latin typeface="Geneva"/>
                <a:cs typeface="Geneva"/>
              </a:rPr>
              <a:t>not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yet  </a:t>
            </a:r>
            <a:r>
              <a:rPr sz="3200" spc="-5" dirty="0">
                <a:latin typeface="Geneva"/>
                <a:cs typeface="Geneva"/>
              </a:rPr>
              <a:t>written/integrated</a:t>
            </a:r>
            <a:endParaRPr sz="3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  <a:tabLst>
                <a:tab pos="469265" algn="l"/>
                <a:tab pos="1967864" algn="l"/>
                <a:tab pos="3432810" algn="l"/>
                <a:tab pos="67430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lang="en-US" sz="3200" dirty="0">
                <a:latin typeface="Geneva"/>
                <a:cs typeface="Geneva"/>
              </a:rPr>
              <a:t>S</a:t>
            </a:r>
            <a:r>
              <a:rPr sz="3200" dirty="0" smtClean="0">
                <a:latin typeface="Geneva"/>
                <a:cs typeface="Geneva"/>
              </a:rPr>
              <a:t>i</a:t>
            </a:r>
            <a:r>
              <a:rPr sz="3200" spc="-5" dirty="0" smtClean="0">
                <a:latin typeface="Geneva"/>
                <a:cs typeface="Geneva"/>
              </a:rPr>
              <a:t>m</a:t>
            </a:r>
            <a:r>
              <a:rPr sz="3200" dirty="0" smtClean="0">
                <a:latin typeface="Geneva"/>
                <a:cs typeface="Geneva"/>
              </a:rPr>
              <a:t>ple</a:t>
            </a:r>
            <a:r>
              <a:rPr sz="3200" dirty="0">
                <a:latin typeface="Geneva"/>
                <a:cs typeface="Geneva"/>
              </a:rPr>
              <a:t>,	usually	returning known	value</a:t>
            </a:r>
          </a:p>
          <a:p>
            <a:pPr marL="469900" marR="260985" indent="-457200">
              <a:lnSpc>
                <a:spcPts val="3800"/>
              </a:lnSpc>
              <a:spcBef>
                <a:spcPts val="2620"/>
              </a:spcBef>
              <a:tabLst>
                <a:tab pos="469265" algn="l"/>
                <a:tab pos="1798320" algn="l"/>
                <a:tab pos="3402965" algn="l"/>
                <a:tab pos="5250815" algn="l"/>
                <a:tab pos="600265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“stubbed out”	</a:t>
            </a:r>
            <a:r>
              <a:rPr sz="3200" spc="-5" dirty="0">
                <a:latin typeface="Geneva"/>
                <a:cs typeface="Geneva"/>
              </a:rPr>
              <a:t>m</a:t>
            </a:r>
            <a:r>
              <a:rPr sz="3200" dirty="0">
                <a:latin typeface="Geneva"/>
                <a:cs typeface="Geneva"/>
              </a:rPr>
              <a:t>ethods	are	invoked  to run	testing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14236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Stubs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95120"/>
            <a:ext cx="7651115" cy="44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Geneva"/>
                <a:cs typeface="Geneva"/>
              </a:rPr>
              <a:t>We’ll usually use a stub method if a method we need to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test</a:t>
            </a:r>
          </a:p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lang="en-US" sz="2000" dirty="0">
                <a:latin typeface="Geneva"/>
                <a:cs typeface="Geneva"/>
              </a:rPr>
              <a:t>U</a:t>
            </a:r>
            <a:r>
              <a:rPr sz="2000" dirty="0" smtClean="0">
                <a:latin typeface="Geneva"/>
                <a:cs typeface="Geneva"/>
              </a:rPr>
              <a:t>ses </a:t>
            </a:r>
            <a:r>
              <a:rPr sz="2000" dirty="0">
                <a:latin typeface="Geneva"/>
                <a:cs typeface="Geneva"/>
              </a:rPr>
              <a:t>other methods/classes that aren’t </a:t>
            </a:r>
            <a:r>
              <a:rPr sz="2000" spc="-10" dirty="0">
                <a:latin typeface="Geneva"/>
                <a:cs typeface="Geneva"/>
              </a:rPr>
              <a:t>finished</a:t>
            </a:r>
            <a:r>
              <a:rPr sz="2000" spc="-7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yet</a:t>
            </a:r>
          </a:p>
          <a:p>
            <a:pPr marL="469900">
              <a:lnSpc>
                <a:spcPct val="100000"/>
              </a:lnSpc>
              <a:spcBef>
                <a:spcPts val="850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Stub out the </a:t>
            </a:r>
            <a:r>
              <a:rPr sz="1500" spc="-5" dirty="0">
                <a:latin typeface="Geneva"/>
                <a:cs typeface="Geneva"/>
              </a:rPr>
              <a:t>unfinished</a:t>
            </a:r>
            <a:r>
              <a:rPr sz="1500" spc="-9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methods/classes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lang="en-US" sz="2000" dirty="0">
                <a:latin typeface="Geneva"/>
                <a:cs typeface="Geneva"/>
              </a:rPr>
              <a:t>U</a:t>
            </a:r>
            <a:r>
              <a:rPr sz="2000" dirty="0" smtClean="0">
                <a:latin typeface="Geneva"/>
                <a:cs typeface="Geneva"/>
              </a:rPr>
              <a:t>ses </a:t>
            </a:r>
            <a:r>
              <a:rPr sz="2000" dirty="0">
                <a:latin typeface="Geneva"/>
                <a:cs typeface="Geneva"/>
              </a:rPr>
              <a:t>methods/classes that work with external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sources</a:t>
            </a:r>
          </a:p>
          <a:p>
            <a:pPr marL="469900">
              <a:lnSpc>
                <a:spcPct val="100000"/>
              </a:lnSpc>
              <a:spcBef>
                <a:spcPts val="844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spc="-10" dirty="0">
                <a:latin typeface="Geneva"/>
                <a:cs typeface="Geneva"/>
              </a:rPr>
              <a:t>(files, </a:t>
            </a:r>
            <a:r>
              <a:rPr sz="1500" dirty="0">
                <a:latin typeface="Geneva"/>
                <a:cs typeface="Geneva"/>
              </a:rPr>
              <a:t>database,</a:t>
            </a:r>
            <a:r>
              <a:rPr sz="1500" spc="-6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network)</a:t>
            </a:r>
          </a:p>
          <a:p>
            <a:pPr marL="469900">
              <a:lnSpc>
                <a:spcPct val="100000"/>
              </a:lnSpc>
              <a:spcBef>
                <a:spcPts val="894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Unit tests need to be fast (don’t want to wait for i/o when not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necessary)</a:t>
            </a:r>
          </a:p>
          <a:p>
            <a:pPr marL="469900">
              <a:lnSpc>
                <a:spcPct val="100000"/>
              </a:lnSpc>
              <a:spcBef>
                <a:spcPts val="894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Unit tests need to be isolated (code + database = integration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test)</a:t>
            </a:r>
          </a:p>
          <a:p>
            <a:pPr marL="469900">
              <a:lnSpc>
                <a:spcPct val="100000"/>
              </a:lnSpc>
              <a:spcBef>
                <a:spcPts val="894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Stub out these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methods/classes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900" marR="61594" indent="-457200">
              <a:lnSpc>
                <a:spcPct val="792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lang="en-US" sz="2000" dirty="0">
                <a:latin typeface="Geneva"/>
                <a:cs typeface="Geneva"/>
              </a:rPr>
              <a:t>U</a:t>
            </a:r>
            <a:r>
              <a:rPr sz="2000" dirty="0" smtClean="0">
                <a:latin typeface="Geneva"/>
                <a:cs typeface="Geneva"/>
              </a:rPr>
              <a:t>ses </a:t>
            </a:r>
            <a:r>
              <a:rPr sz="2000" dirty="0">
                <a:latin typeface="Geneva"/>
                <a:cs typeface="Geneva"/>
              </a:rPr>
              <a:t>methods that return different values based</a:t>
            </a:r>
            <a:r>
              <a:rPr sz="2000" spc="-9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on</a:t>
            </a:r>
            <a:r>
              <a:rPr sz="2000" spc="-1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date/  time</a:t>
            </a:r>
          </a:p>
          <a:p>
            <a:pPr marL="12700">
              <a:lnSpc>
                <a:spcPct val="100000"/>
              </a:lnSpc>
              <a:spcBef>
                <a:spcPts val="1895"/>
              </a:spcBef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lang="en-US" sz="2000" dirty="0">
                <a:latin typeface="Geneva"/>
                <a:cs typeface="Geneva"/>
              </a:rPr>
              <a:t>U</a:t>
            </a:r>
            <a:r>
              <a:rPr sz="2000" dirty="0" smtClean="0">
                <a:latin typeface="Geneva"/>
                <a:cs typeface="Geneva"/>
              </a:rPr>
              <a:t>ses </a:t>
            </a:r>
            <a:r>
              <a:rPr sz="2000" dirty="0">
                <a:latin typeface="Geneva"/>
                <a:cs typeface="Geneva"/>
              </a:rPr>
              <a:t>stochastic </a:t>
            </a:r>
            <a:r>
              <a:rPr sz="2000" spc="-5" dirty="0">
                <a:latin typeface="Geneva"/>
                <a:cs typeface="Geneva"/>
              </a:rPr>
              <a:t>(non-deterministic)</a:t>
            </a:r>
            <a:r>
              <a:rPr sz="2000" spc="-1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methods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  <a:tabLst>
                <a:tab pos="3162935" algn="l"/>
                <a:tab pos="6240145" algn="l"/>
              </a:tabLst>
            </a:pPr>
            <a:r>
              <a:rPr spc="-5" dirty="0"/>
              <a:t>Introduction	</a:t>
            </a:r>
            <a:r>
              <a:rPr dirty="0"/>
              <a:t>to</a:t>
            </a:r>
            <a:r>
              <a:rPr spc="15" dirty="0"/>
              <a:t> </a:t>
            </a:r>
            <a:r>
              <a:rPr spc="-5" dirty="0"/>
              <a:t>Software	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05279"/>
            <a:ext cx="5240655" cy="4170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Terminology</a:t>
            </a:r>
            <a:endParaRPr sz="3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Testing</a:t>
            </a:r>
            <a:r>
              <a:rPr sz="3200" spc="-9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Types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180" dirty="0">
                <a:latin typeface="Helvetica"/>
                <a:cs typeface="Helvetica"/>
              </a:rPr>
              <a:t> </a:t>
            </a:r>
            <a:r>
              <a:rPr sz="2400" spc="-5" dirty="0">
                <a:latin typeface="Geneva"/>
                <a:cs typeface="Geneva"/>
              </a:rPr>
              <a:t>Unit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9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190" dirty="0">
                <a:latin typeface="Helvetica"/>
                <a:cs typeface="Helvetica"/>
              </a:rPr>
              <a:t> </a:t>
            </a:r>
            <a:r>
              <a:rPr sz="2400" dirty="0">
                <a:latin typeface="Geneva"/>
                <a:cs typeface="Geneva"/>
              </a:rPr>
              <a:t>Integration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190" dirty="0">
                <a:latin typeface="Helvetica"/>
                <a:cs typeface="Helvetica"/>
              </a:rPr>
              <a:t> </a:t>
            </a:r>
            <a:r>
              <a:rPr sz="2400" dirty="0">
                <a:latin typeface="Geneva"/>
                <a:cs typeface="Geneva"/>
              </a:rPr>
              <a:t>System</a:t>
            </a:r>
            <a:endParaRPr sz="24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  <a:tabLst>
                <a:tab pos="469265" algn="l"/>
                <a:tab pos="27933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Continuous	Integration</a:t>
            </a:r>
            <a:endParaRPr sz="3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Test-Driven</a:t>
            </a:r>
            <a:r>
              <a:rPr sz="3200" spc="-4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Devlopment</a:t>
            </a:r>
            <a:endParaRPr sz="3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45706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Stubbing</a:t>
            </a:r>
            <a:r>
              <a:rPr spc="-100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940040" cy="173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331595" algn="l"/>
                <a:tab pos="1948814" algn="l"/>
                <a:tab pos="304673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Can	be	done	</a:t>
            </a:r>
            <a:r>
              <a:rPr sz="3200" spc="-5" dirty="0">
                <a:latin typeface="Geneva"/>
                <a:cs typeface="Geneva"/>
              </a:rPr>
              <a:t>manually</a:t>
            </a:r>
            <a:endParaRPr sz="3200">
              <a:latin typeface="Geneva"/>
              <a:cs typeface="Geneva"/>
            </a:endParaRPr>
          </a:p>
          <a:p>
            <a:pPr marL="749300" marR="5080" indent="-279400">
              <a:lnSpc>
                <a:spcPct val="99800"/>
              </a:lnSpc>
              <a:spcBef>
                <a:spcPts val="12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Ex. Can create a subclass of </a:t>
            </a:r>
            <a:r>
              <a:rPr sz="2400" spc="-5" dirty="0">
                <a:latin typeface="Geneva"/>
                <a:cs typeface="Geneva"/>
              </a:rPr>
              <a:t>ClassOne </a:t>
            </a:r>
            <a:r>
              <a:rPr sz="2400" dirty="0">
                <a:latin typeface="Geneva"/>
                <a:cs typeface="Geneva"/>
              </a:rPr>
              <a:t>with</a:t>
            </a:r>
            <a:r>
              <a:rPr sz="2400" spc="-16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some  </a:t>
            </a:r>
            <a:r>
              <a:rPr sz="2400" spc="-5" dirty="0">
                <a:latin typeface="Geneva"/>
                <a:cs typeface="Geneva"/>
              </a:rPr>
              <a:t>methods implemented/overridden </a:t>
            </a:r>
            <a:r>
              <a:rPr sz="2400" dirty="0">
                <a:latin typeface="Geneva"/>
                <a:cs typeface="Geneva"/>
              </a:rPr>
              <a:t>as stubs, and  use this for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tests</a:t>
            </a:r>
            <a:endParaRPr sz="240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5876" y="3603567"/>
            <a:ext cx="1300942" cy="66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5795" y="3641863"/>
            <a:ext cx="1181100" cy="5461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55"/>
              </a:spcBef>
            </a:pPr>
            <a:r>
              <a:rPr sz="1800" spc="-155" dirty="0">
                <a:latin typeface="Arial"/>
                <a:cs typeface="Arial"/>
              </a:rPr>
              <a:t>ClassOne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6196" y="3503814"/>
            <a:ext cx="2402377" cy="2639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4588" y="3732414"/>
            <a:ext cx="1741516" cy="1458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3352" y="3528049"/>
            <a:ext cx="2308117" cy="2547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4385" y="4559530"/>
            <a:ext cx="1300942" cy="665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16126" y="4597007"/>
            <a:ext cx="1181100" cy="546100"/>
          </a:xfrm>
          <a:custGeom>
            <a:avLst/>
            <a:gdLst/>
            <a:ahLst/>
            <a:cxnLst/>
            <a:rect l="l" t="t" r="r" b="b"/>
            <a:pathLst>
              <a:path w="1181100" h="546100">
                <a:moveTo>
                  <a:pt x="0" y="0"/>
                </a:moveTo>
                <a:lnTo>
                  <a:pt x="1181099" y="0"/>
                </a:lnTo>
                <a:lnTo>
                  <a:pt x="1181099" y="546099"/>
                </a:lnTo>
                <a:lnTo>
                  <a:pt x="0" y="546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7500" y="4732897"/>
            <a:ext cx="883919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22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w</a:t>
            </a:r>
            <a:r>
              <a:rPr sz="1800" spc="-5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3614" y="4559530"/>
            <a:ext cx="2169621" cy="665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3732" y="4597007"/>
            <a:ext cx="2048510" cy="546100"/>
          </a:xfrm>
          <a:custGeom>
            <a:avLst/>
            <a:gdLst/>
            <a:ahLst/>
            <a:cxnLst/>
            <a:rect l="l" t="t" r="r" b="b"/>
            <a:pathLst>
              <a:path w="2048510" h="546100">
                <a:moveTo>
                  <a:pt x="0" y="0"/>
                </a:moveTo>
                <a:lnTo>
                  <a:pt x="2048241" y="0"/>
                </a:lnTo>
                <a:lnTo>
                  <a:pt x="2048241" y="546099"/>
                </a:lnTo>
                <a:lnTo>
                  <a:pt x="0" y="546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2498" y="4732897"/>
            <a:ext cx="183705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210" dirty="0">
                <a:latin typeface="Arial"/>
                <a:cs typeface="Arial"/>
              </a:rPr>
              <a:t>O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W</a:t>
            </a:r>
            <a:r>
              <a:rPr sz="1800" spc="10" dirty="0">
                <a:latin typeface="Arial"/>
                <a:cs typeface="Arial"/>
              </a:rPr>
              <a:t>i</a:t>
            </a:r>
            <a:r>
              <a:rPr sz="1800" spc="20" dirty="0">
                <a:latin typeface="Arial"/>
                <a:cs typeface="Arial"/>
              </a:rPr>
              <a:t>th</a:t>
            </a:r>
            <a:r>
              <a:rPr sz="1800" spc="-375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tu</a:t>
            </a:r>
            <a:r>
              <a:rPr sz="1800" spc="-60" dirty="0">
                <a:latin typeface="Arial"/>
                <a:cs typeface="Arial"/>
              </a:rPr>
              <a:t>b</a:t>
            </a:r>
            <a:r>
              <a:rPr sz="1800" spc="-2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26079" y="4160520"/>
            <a:ext cx="120534" cy="502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6345" y="4187963"/>
            <a:ext cx="1905" cy="409575"/>
          </a:xfrm>
          <a:custGeom>
            <a:avLst/>
            <a:gdLst/>
            <a:ahLst/>
            <a:cxnLst/>
            <a:rect l="l" t="t" r="r" b="b"/>
            <a:pathLst>
              <a:path w="1905" h="409575">
                <a:moveTo>
                  <a:pt x="1509" y="409044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9161" y="4187963"/>
            <a:ext cx="247015" cy="186690"/>
          </a:xfrm>
          <a:custGeom>
            <a:avLst/>
            <a:gdLst/>
            <a:ahLst/>
            <a:cxnLst/>
            <a:rect l="l" t="t" r="r" b="b"/>
            <a:pathLst>
              <a:path w="247014" h="186689">
                <a:moveTo>
                  <a:pt x="123468" y="0"/>
                </a:moveTo>
                <a:lnTo>
                  <a:pt x="0" y="186105"/>
                </a:lnTo>
                <a:lnTo>
                  <a:pt x="246936" y="186105"/>
                </a:lnTo>
                <a:lnTo>
                  <a:pt x="123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9161" y="4187963"/>
            <a:ext cx="247015" cy="186690"/>
          </a:xfrm>
          <a:custGeom>
            <a:avLst/>
            <a:gdLst/>
            <a:ahLst/>
            <a:cxnLst/>
            <a:rect l="l" t="t" r="r" b="b"/>
            <a:pathLst>
              <a:path w="247014" h="186689">
                <a:moveTo>
                  <a:pt x="0" y="186105"/>
                </a:moveTo>
                <a:lnTo>
                  <a:pt x="123468" y="0"/>
                </a:lnTo>
                <a:lnTo>
                  <a:pt x="246936" y="186105"/>
                </a:lnTo>
                <a:lnTo>
                  <a:pt x="0" y="1861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5171" y="4829694"/>
            <a:ext cx="1097279" cy="1205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11974" y="4870057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>
                <a:moveTo>
                  <a:pt x="0" y="0"/>
                </a:moveTo>
                <a:lnTo>
                  <a:pt x="1004151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8272" y="4768725"/>
            <a:ext cx="213360" cy="196850"/>
          </a:xfrm>
          <a:custGeom>
            <a:avLst/>
            <a:gdLst/>
            <a:ahLst/>
            <a:cxnLst/>
            <a:rect l="l" t="t" r="r" b="b"/>
            <a:pathLst>
              <a:path w="213360" h="196850">
                <a:moveTo>
                  <a:pt x="106396" y="0"/>
                </a:moveTo>
                <a:lnTo>
                  <a:pt x="0" y="98136"/>
                </a:lnTo>
                <a:lnTo>
                  <a:pt x="106396" y="196272"/>
                </a:lnTo>
                <a:lnTo>
                  <a:pt x="212791" y="98136"/>
                </a:lnTo>
                <a:lnTo>
                  <a:pt x="106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8271" y="4768725"/>
            <a:ext cx="213360" cy="196850"/>
          </a:xfrm>
          <a:custGeom>
            <a:avLst/>
            <a:gdLst/>
            <a:ahLst/>
            <a:cxnLst/>
            <a:rect l="l" t="t" r="r" b="b"/>
            <a:pathLst>
              <a:path w="213360" h="196850">
                <a:moveTo>
                  <a:pt x="0" y="98137"/>
                </a:moveTo>
                <a:lnTo>
                  <a:pt x="106395" y="0"/>
                </a:lnTo>
                <a:lnTo>
                  <a:pt x="212790" y="98137"/>
                </a:lnTo>
                <a:lnTo>
                  <a:pt x="106395" y="196272"/>
                </a:lnTo>
                <a:lnTo>
                  <a:pt x="0" y="9813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20217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01590" algn="l"/>
              </a:tabLst>
            </a:pPr>
            <a:r>
              <a:rPr dirty="0"/>
              <a:t>Stubbing Stochastic	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71157"/>
            <a:ext cx="7790180" cy="4286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367030" indent="-457200">
              <a:lnSpc>
                <a:spcPct val="77200"/>
              </a:lnSpc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Stubs are easy to create</a:t>
            </a:r>
            <a:r>
              <a:rPr sz="2700" spc="-35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for</a:t>
            </a:r>
            <a:r>
              <a:rPr sz="2700" spc="-10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deterministic </a:t>
            </a:r>
            <a:r>
              <a:rPr sz="2700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methods.</a:t>
            </a:r>
            <a:endParaRPr sz="2700">
              <a:latin typeface="Geneva"/>
              <a:cs typeface="Geneva"/>
            </a:endParaRPr>
          </a:p>
          <a:p>
            <a:pPr marL="469900" marR="5080" indent="-457200">
              <a:lnSpc>
                <a:spcPts val="2600"/>
              </a:lnSpc>
              <a:spcBef>
                <a:spcPts val="2380"/>
              </a:spcBef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What about </a:t>
            </a:r>
            <a:r>
              <a:rPr sz="2700" spc="-5" dirty="0">
                <a:latin typeface="Geneva"/>
                <a:cs typeface="Geneva"/>
              </a:rPr>
              <a:t>non-deterministic</a:t>
            </a:r>
            <a:r>
              <a:rPr sz="2700" spc="5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methods</a:t>
            </a:r>
            <a:r>
              <a:rPr sz="2700" dirty="0">
                <a:latin typeface="Geneva"/>
                <a:cs typeface="Geneva"/>
              </a:rPr>
              <a:t> that  </a:t>
            </a:r>
            <a:r>
              <a:rPr sz="2700" spc="-5" dirty="0">
                <a:latin typeface="Geneva"/>
                <a:cs typeface="Geneva"/>
              </a:rPr>
              <a:t>exhibit unpredictable</a:t>
            </a:r>
            <a:r>
              <a:rPr sz="2700" spc="20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behaviour?</a:t>
            </a:r>
            <a:endParaRPr sz="27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Always return the same</a:t>
            </a:r>
            <a:r>
              <a:rPr sz="2000" spc="2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value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Always return the same sequence of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values</a:t>
            </a:r>
            <a:endParaRPr sz="2000">
              <a:latin typeface="Geneva"/>
              <a:cs typeface="Geneva"/>
            </a:endParaRPr>
          </a:p>
          <a:p>
            <a:pPr marL="1155700" marR="505459" indent="-228600">
              <a:lnSpc>
                <a:spcPct val="77100"/>
              </a:lnSpc>
              <a:spcBef>
                <a:spcPts val="1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Use a static variable to track how many times the  method has been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called</a:t>
            </a:r>
            <a:endParaRPr sz="20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On the </a:t>
            </a:r>
            <a:r>
              <a:rPr sz="2000" spc="-15" dirty="0">
                <a:latin typeface="Geneva"/>
                <a:cs typeface="Geneva"/>
              </a:rPr>
              <a:t>first </a:t>
            </a:r>
            <a:r>
              <a:rPr sz="2000" dirty="0">
                <a:latin typeface="Geneva"/>
                <a:cs typeface="Geneva"/>
              </a:rPr>
              <a:t>invocation, we’ll return</a:t>
            </a:r>
            <a:r>
              <a:rPr sz="2000" spc="2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5</a:t>
            </a:r>
            <a:endParaRPr sz="20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On the second invocation, we’ll return</a:t>
            </a:r>
            <a:r>
              <a:rPr sz="2000" spc="16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99</a:t>
            </a:r>
            <a:endParaRPr sz="20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  <a:tabLst>
                <a:tab pos="124015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…</a:t>
            </a:r>
            <a:endParaRPr sz="2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1991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Fake</a:t>
            </a:r>
            <a:r>
              <a:rPr spc="-9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845425" cy="226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418211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Several</a:t>
            </a:r>
            <a:r>
              <a:rPr sz="3200" spc="10" dirty="0">
                <a:latin typeface="Geneva"/>
                <a:cs typeface="Geneva"/>
              </a:rPr>
              <a:t> </a:t>
            </a:r>
            <a:r>
              <a:rPr sz="3200" spc="-10" dirty="0">
                <a:latin typeface="Geneva"/>
                <a:cs typeface="Geneva"/>
              </a:rPr>
              <a:t>definitions	</a:t>
            </a:r>
            <a:r>
              <a:rPr sz="3200" dirty="0">
                <a:latin typeface="Geneva"/>
                <a:cs typeface="Geneva"/>
              </a:rPr>
              <a:t>exist</a:t>
            </a:r>
            <a:endParaRPr sz="3200">
              <a:latin typeface="Geneva"/>
              <a:cs typeface="Geneva"/>
            </a:endParaRPr>
          </a:p>
          <a:p>
            <a:pPr marL="749300" marR="567055" indent="-279400">
              <a:lnSpc>
                <a:spcPts val="2850"/>
              </a:lnSpc>
              <a:spcBef>
                <a:spcPts val="133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Object that has all </a:t>
            </a:r>
            <a:r>
              <a:rPr sz="2400" spc="-5" dirty="0">
                <a:latin typeface="Geneva"/>
                <a:cs typeface="Geneva"/>
              </a:rPr>
              <a:t>methods implemented</a:t>
            </a:r>
            <a:r>
              <a:rPr sz="2400" spc="-11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as  stubs</a:t>
            </a:r>
            <a:endParaRPr sz="2400">
              <a:latin typeface="Geneva"/>
              <a:cs typeface="Geneva"/>
            </a:endParaRPr>
          </a:p>
          <a:p>
            <a:pPr marL="749300" marR="5080" indent="-279400">
              <a:lnSpc>
                <a:spcPts val="2850"/>
              </a:lnSpc>
              <a:spcBef>
                <a:spcPts val="13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Object that takes some kind of shortcut</a:t>
            </a:r>
            <a:r>
              <a:rPr sz="2400" spc="-17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making  </a:t>
            </a:r>
            <a:r>
              <a:rPr sz="2400" dirty="0">
                <a:latin typeface="Geneva"/>
                <a:cs typeface="Geneva"/>
              </a:rPr>
              <a:t>it unsuitable for the </a:t>
            </a:r>
            <a:r>
              <a:rPr sz="2400" spc="-15" dirty="0">
                <a:latin typeface="Geneva"/>
                <a:cs typeface="Geneva"/>
              </a:rPr>
              <a:t>final</a:t>
            </a:r>
            <a:r>
              <a:rPr sz="2400" spc="-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product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24649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0095" algn="l"/>
                <a:tab pos="4872990" algn="l"/>
              </a:tabLst>
            </a:pPr>
            <a:r>
              <a:rPr dirty="0"/>
              <a:t>Unit vs.	Integ</a:t>
            </a:r>
            <a:r>
              <a:rPr spc="-5" dirty="0"/>
              <a:t>r</a:t>
            </a:r>
            <a:r>
              <a:rPr dirty="0"/>
              <a:t>ation	</a:t>
            </a:r>
            <a:r>
              <a:rPr spc="-5" dirty="0"/>
              <a:t>T</a:t>
            </a:r>
            <a:r>
              <a:rPr dirty="0"/>
              <a:t>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71218"/>
            <a:ext cx="6581140" cy="4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77800"/>
              </a:lnSpc>
              <a:tabLst>
                <a:tab pos="469265" algn="l"/>
                <a:tab pos="1438275" algn="l"/>
                <a:tab pos="2326005" algn="l"/>
                <a:tab pos="4454525" algn="l"/>
                <a:tab pos="5642610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With	only	integration	tests,	can’t  </a:t>
            </a:r>
            <a:r>
              <a:rPr sz="3000" spc="-10" dirty="0">
                <a:latin typeface="Geneva"/>
                <a:cs typeface="Geneva"/>
              </a:rPr>
              <a:t>definitively</a:t>
            </a:r>
            <a:r>
              <a:rPr sz="3000" spc="-8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say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The problem is in your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code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The problem is in the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database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3100" spc="-80" dirty="0">
                <a:latin typeface="Geneva"/>
                <a:cs typeface="Geneva"/>
              </a:rPr>
              <a:t>We </a:t>
            </a:r>
            <a:r>
              <a:rPr sz="3100" spc="-60" dirty="0">
                <a:latin typeface="Geneva"/>
                <a:cs typeface="Geneva"/>
              </a:rPr>
              <a:t>waste </a:t>
            </a:r>
            <a:r>
              <a:rPr sz="3100" spc="-55" dirty="0">
                <a:latin typeface="Geneva"/>
                <a:cs typeface="Geneva"/>
              </a:rPr>
              <a:t>time </a:t>
            </a:r>
            <a:r>
              <a:rPr sz="3100" spc="-60" dirty="0">
                <a:latin typeface="Geneva"/>
                <a:cs typeface="Geneva"/>
              </a:rPr>
              <a:t>finding </a:t>
            </a:r>
            <a:r>
              <a:rPr sz="3100" spc="-55" dirty="0">
                <a:latin typeface="Geneva"/>
                <a:cs typeface="Geneva"/>
              </a:rPr>
              <a:t>the</a:t>
            </a:r>
            <a:r>
              <a:rPr sz="3100" spc="30" dirty="0">
                <a:latin typeface="Geneva"/>
                <a:cs typeface="Geneva"/>
              </a:rPr>
              <a:t> </a:t>
            </a:r>
            <a:r>
              <a:rPr sz="3100" spc="-65" dirty="0">
                <a:latin typeface="Geneva"/>
                <a:cs typeface="Geneva"/>
              </a:rPr>
              <a:t>bug</a:t>
            </a:r>
            <a:endParaRPr sz="31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469265" algn="l"/>
                <a:tab pos="1712595" algn="l"/>
                <a:tab pos="3841115" algn="l"/>
                <a:tab pos="4913630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Unit +	integration	tests	</a:t>
            </a:r>
            <a:r>
              <a:rPr sz="3000" spc="-5" dirty="0">
                <a:latin typeface="Geneva"/>
                <a:cs typeface="Geneva"/>
              </a:rPr>
              <a:t>means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My code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works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My code works with the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database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My code works with your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code</a:t>
            </a:r>
            <a:endParaRPr sz="2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15430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568565" cy="383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331595" algn="l"/>
                <a:tab pos="2523490" algn="l"/>
                <a:tab pos="3140710" algn="l"/>
                <a:tab pos="602805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Can	</a:t>
            </a:r>
            <a:r>
              <a:rPr sz="3200" spc="-5" dirty="0">
                <a:latin typeface="Geneva"/>
                <a:cs typeface="Geneva"/>
              </a:rPr>
              <a:t>often	</a:t>
            </a:r>
            <a:r>
              <a:rPr sz="3200" dirty="0">
                <a:latin typeface="Geneva"/>
                <a:cs typeface="Geneva"/>
              </a:rPr>
              <a:t>be	</a:t>
            </a:r>
            <a:r>
              <a:rPr sz="3200" spc="-5" dirty="0">
                <a:latin typeface="Geneva"/>
                <a:cs typeface="Geneva"/>
              </a:rPr>
              <a:t>confused</a:t>
            </a:r>
            <a:r>
              <a:rPr sz="3200" spc="15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with	stubs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Mocks do allow us to stub</a:t>
            </a:r>
            <a:r>
              <a:rPr sz="2400" spc="-16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methods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Also allow us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to: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Verify that </a:t>
            </a:r>
            <a:r>
              <a:rPr sz="2400" spc="-10" dirty="0">
                <a:latin typeface="Geneva"/>
                <a:cs typeface="Geneva"/>
              </a:rPr>
              <a:t>specific </a:t>
            </a:r>
            <a:r>
              <a:rPr sz="2400" spc="-5" dirty="0">
                <a:latin typeface="Geneva"/>
                <a:cs typeface="Geneva"/>
              </a:rPr>
              <a:t>methods </a:t>
            </a:r>
            <a:r>
              <a:rPr sz="2400" dirty="0">
                <a:latin typeface="Geneva"/>
                <a:cs typeface="Geneva"/>
              </a:rPr>
              <a:t>were</a:t>
            </a:r>
            <a:r>
              <a:rPr sz="2400" spc="-8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called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Verify that </a:t>
            </a:r>
            <a:r>
              <a:rPr sz="2400" spc="-10" dirty="0">
                <a:latin typeface="Geneva"/>
                <a:cs typeface="Geneva"/>
              </a:rPr>
              <a:t>specific </a:t>
            </a:r>
            <a:r>
              <a:rPr sz="2400" spc="-5" dirty="0">
                <a:latin typeface="Geneva"/>
                <a:cs typeface="Geneva"/>
              </a:rPr>
              <a:t>arguments </a:t>
            </a:r>
            <a:r>
              <a:rPr sz="2400" dirty="0">
                <a:latin typeface="Geneva"/>
                <a:cs typeface="Geneva"/>
              </a:rPr>
              <a:t>were</a:t>
            </a:r>
            <a:r>
              <a:rPr sz="2400" spc="-7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passed</a:t>
            </a:r>
            <a:endParaRPr sz="2400">
              <a:latin typeface="Geneva"/>
              <a:cs typeface="Geneva"/>
            </a:endParaRPr>
          </a:p>
          <a:p>
            <a:pPr marL="1155700" marR="798830" indent="-228600">
              <a:lnSpc>
                <a:spcPct val="99800"/>
              </a:lnSpc>
              <a:spcBef>
                <a:spcPts val="122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Thus, we can record and verify the  interactions between the class and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its  collaborators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6038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7190" algn="l"/>
              </a:tabLst>
            </a:pPr>
            <a:r>
              <a:rPr dirty="0"/>
              <a:t>Continuous	</a:t>
            </a:r>
            <a:r>
              <a:rPr spc="-5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05279"/>
            <a:ext cx="7954009" cy="438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32025" algn="l"/>
              </a:tabLst>
            </a:pPr>
            <a:r>
              <a:rPr sz="3200" spc="-5" dirty="0">
                <a:latin typeface="Geneva"/>
                <a:cs typeface="Geneva"/>
              </a:rPr>
              <a:t>(Common)	</a:t>
            </a:r>
            <a:r>
              <a:rPr sz="3200" dirty="0">
                <a:latin typeface="Geneva"/>
                <a:cs typeface="Geneva"/>
              </a:rPr>
              <a:t>Scenario</a:t>
            </a:r>
            <a:endParaRPr sz="3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  <a:tabLst>
                <a:tab pos="469265" algn="l"/>
                <a:tab pos="1285240" algn="l"/>
                <a:tab pos="3159125" algn="l"/>
                <a:tab pos="3910329" algn="l"/>
                <a:tab pos="6184265" algn="l"/>
                <a:tab pos="6544309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Joe	and Jane	are	working on	a	project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They each </a:t>
            </a:r>
            <a:r>
              <a:rPr sz="2400" spc="-5" dirty="0">
                <a:latin typeface="Geneva"/>
                <a:cs typeface="Geneva"/>
              </a:rPr>
              <a:t>implement </a:t>
            </a:r>
            <a:r>
              <a:rPr sz="2400" dirty="0">
                <a:latin typeface="Geneva"/>
                <a:cs typeface="Geneva"/>
              </a:rPr>
              <a:t>a few</a:t>
            </a:r>
            <a:r>
              <a:rPr sz="2400" spc="-15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classes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9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Code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them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Ensure they are well</a:t>
            </a:r>
            <a:r>
              <a:rPr sz="2400" spc="-2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tested</a:t>
            </a:r>
            <a:endParaRPr sz="2400">
              <a:latin typeface="Geneva"/>
              <a:cs typeface="Geneva"/>
            </a:endParaRPr>
          </a:p>
          <a:p>
            <a:pPr marL="469900" marR="1556385" indent="-457200">
              <a:lnSpc>
                <a:spcPts val="3400"/>
              </a:lnSpc>
              <a:spcBef>
                <a:spcPts val="2570"/>
              </a:spcBef>
              <a:tabLst>
                <a:tab pos="469265" algn="l"/>
                <a:tab pos="1697989" algn="l"/>
                <a:tab pos="3231515" algn="l"/>
                <a:tab pos="4284345" algn="l"/>
                <a:tab pos="550545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When	they’re	each	done,	they  </a:t>
            </a:r>
            <a:r>
              <a:rPr sz="3200" spc="-5" dirty="0">
                <a:latin typeface="Geneva"/>
                <a:cs typeface="Geneva"/>
              </a:rPr>
              <a:t>integrate</a:t>
            </a:r>
            <a:r>
              <a:rPr sz="3200" spc="-6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them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Everything</a:t>
            </a:r>
            <a:r>
              <a:rPr sz="2400" spc="-13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breaks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541338"/>
            <a:ext cx="41884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4960" algn="l"/>
              </a:tabLst>
            </a:pPr>
            <a:r>
              <a:rPr sz="4000" dirty="0">
                <a:latin typeface="Geneva"/>
                <a:cs typeface="Geneva"/>
              </a:rPr>
              <a:t>Integ</a:t>
            </a:r>
            <a:r>
              <a:rPr sz="4000" spc="-5" dirty="0">
                <a:latin typeface="Geneva"/>
                <a:cs typeface="Geneva"/>
              </a:rPr>
              <a:t>r</a:t>
            </a:r>
            <a:r>
              <a:rPr sz="4000" dirty="0">
                <a:latin typeface="Geneva"/>
                <a:cs typeface="Geneva"/>
              </a:rPr>
              <a:t>ation	</a:t>
            </a:r>
            <a:r>
              <a:rPr lang="en-US" sz="4000" dirty="0" smtClean="0">
                <a:latin typeface="Geneva"/>
                <a:cs typeface="Geneva"/>
              </a:rPr>
              <a:t>Pain</a:t>
            </a:r>
            <a:endParaRPr sz="4000" dirty="0">
              <a:latin typeface="Geneva"/>
              <a:cs typeface="Genev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306" y="1656080"/>
            <a:ext cx="79387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634" marR="5080" indent="-496570">
              <a:lnSpc>
                <a:spcPts val="2400"/>
              </a:lnSpc>
            </a:pPr>
            <a:r>
              <a:rPr sz="2050" spc="-30" dirty="0">
                <a:latin typeface="Geneva"/>
                <a:cs typeface="Geneva"/>
              </a:rPr>
              <a:t>That awkward </a:t>
            </a:r>
            <a:r>
              <a:rPr sz="2050" spc="-35" dirty="0">
                <a:latin typeface="Geneva"/>
                <a:cs typeface="Geneva"/>
              </a:rPr>
              <a:t>moment </a:t>
            </a:r>
            <a:r>
              <a:rPr sz="2050" spc="-30" dirty="0">
                <a:latin typeface="Geneva"/>
                <a:cs typeface="Geneva"/>
              </a:rPr>
              <a:t>near the end </a:t>
            </a:r>
            <a:r>
              <a:rPr sz="2050" spc="-25" dirty="0">
                <a:latin typeface="Geneva"/>
                <a:cs typeface="Geneva"/>
              </a:rPr>
              <a:t>of </a:t>
            </a:r>
            <a:r>
              <a:rPr sz="2050" spc="-30" dirty="0">
                <a:latin typeface="Geneva"/>
                <a:cs typeface="Geneva"/>
              </a:rPr>
              <a:t>a </a:t>
            </a:r>
            <a:r>
              <a:rPr sz="2050" spc="-25" dirty="0">
                <a:latin typeface="Geneva"/>
                <a:cs typeface="Geneva"/>
              </a:rPr>
              <a:t>project </a:t>
            </a:r>
            <a:r>
              <a:rPr sz="2050" spc="-35" dirty="0">
                <a:latin typeface="Geneva"/>
                <a:cs typeface="Geneva"/>
              </a:rPr>
              <a:t>when </a:t>
            </a:r>
            <a:r>
              <a:rPr sz="2050" spc="-30" dirty="0">
                <a:latin typeface="Geneva"/>
                <a:cs typeface="Geneva"/>
              </a:rPr>
              <a:t>everyone  </a:t>
            </a:r>
            <a:r>
              <a:rPr sz="2050" spc="-25" dirty="0">
                <a:latin typeface="Geneva"/>
                <a:cs typeface="Geneva"/>
              </a:rPr>
              <a:t>realizes </a:t>
            </a:r>
            <a:r>
              <a:rPr sz="2050" spc="-30" dirty="0">
                <a:latin typeface="Geneva"/>
                <a:cs typeface="Geneva"/>
              </a:rPr>
              <a:t>that none </a:t>
            </a:r>
            <a:r>
              <a:rPr sz="2050" spc="-25" dirty="0">
                <a:latin typeface="Geneva"/>
                <a:cs typeface="Geneva"/>
              </a:rPr>
              <a:t>of their classes interoperate</a:t>
            </a:r>
            <a:r>
              <a:rPr sz="2050" spc="-15" dirty="0">
                <a:latin typeface="Geneva"/>
                <a:cs typeface="Geneva"/>
              </a:rPr>
              <a:t> </a:t>
            </a:r>
            <a:r>
              <a:rPr sz="2050" spc="-25" dirty="0">
                <a:latin typeface="Geneva"/>
                <a:cs typeface="Geneva"/>
              </a:rPr>
              <a:t>correctly</a:t>
            </a:r>
            <a:endParaRPr sz="205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0202" y="3124200"/>
            <a:ext cx="2633192" cy="2971800"/>
          </a:xfrm>
          <a:prstGeom prst="rect">
            <a:avLst/>
          </a:prstGeom>
          <a:blipFill>
            <a:blip r:embed="rId2" cstate="print"/>
            <a:srcRect/>
            <a:stretch>
              <a:fillRect t="-8001" b="-932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3252358"/>
            <a:ext cx="2584706" cy="2715484"/>
          </a:xfrm>
          <a:prstGeom prst="rect">
            <a:avLst/>
          </a:prstGeom>
          <a:blipFill>
            <a:blip r:embed="rId3" cstate="print"/>
            <a:srcRect/>
            <a:stretch>
              <a:fillRect t="-28400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4932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4960" algn="l"/>
              </a:tabLst>
            </a:pPr>
            <a:r>
              <a:rPr dirty="0"/>
              <a:t>Integ</a:t>
            </a:r>
            <a:r>
              <a:rPr spc="-5" dirty="0"/>
              <a:t>r</a:t>
            </a:r>
            <a:r>
              <a:rPr dirty="0"/>
              <a:t>ation	</a:t>
            </a:r>
            <a:r>
              <a:rPr lang="en-US" dirty="0" smtClean="0"/>
              <a:t>Pain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986395" cy="283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2550795" algn="l"/>
                <a:tab pos="3596640" algn="l"/>
                <a:tab pos="4293870" algn="l"/>
                <a:tab pos="465455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Extremely	</a:t>
            </a:r>
            <a:r>
              <a:rPr sz="3200" dirty="0">
                <a:latin typeface="Geneva"/>
                <a:cs typeface="Geneva"/>
              </a:rPr>
              <a:t>risky	</a:t>
            </a:r>
            <a:r>
              <a:rPr sz="3200" spc="-5" dirty="0">
                <a:latin typeface="Geneva"/>
                <a:cs typeface="Geneva"/>
              </a:rPr>
              <a:t>for	</a:t>
            </a:r>
            <a:r>
              <a:rPr sz="3200" dirty="0">
                <a:latin typeface="Geneva"/>
                <a:cs typeface="Geneva"/>
              </a:rPr>
              <a:t>a	project</a:t>
            </a:r>
          </a:p>
          <a:p>
            <a:pPr marL="469900" marR="5080" indent="-457200">
              <a:lnSpc>
                <a:spcPts val="3800"/>
              </a:lnSpc>
              <a:spcBef>
                <a:spcPts val="2520"/>
              </a:spcBef>
              <a:tabLst>
                <a:tab pos="469265" algn="l"/>
                <a:tab pos="2007870" algn="l"/>
                <a:tab pos="2794635" algn="l"/>
                <a:tab pos="4798695" algn="l"/>
                <a:tab pos="5066030" algn="l"/>
                <a:tab pos="580707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15" dirty="0">
                <a:latin typeface="Geneva"/>
                <a:cs typeface="Geneva"/>
              </a:rPr>
              <a:t>Difficult</a:t>
            </a:r>
            <a:r>
              <a:rPr sz="3200" spc="25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to</a:t>
            </a:r>
            <a:r>
              <a:rPr sz="3200" spc="2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determine	time	</a:t>
            </a:r>
            <a:r>
              <a:rPr sz="3200" dirty="0">
                <a:latin typeface="Geneva"/>
                <a:cs typeface="Geneva"/>
              </a:rPr>
              <a:t>required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to  resolve	the	integration	</a:t>
            </a:r>
            <a:r>
              <a:rPr sz="3200" spc="-5" dirty="0">
                <a:latin typeface="Geneva"/>
                <a:cs typeface="Geneva"/>
              </a:rPr>
              <a:t>problems</a:t>
            </a:r>
            <a:endParaRPr sz="3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May (vastly) exceed our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 smtClean="0">
                <a:latin typeface="Geneva"/>
                <a:cs typeface="Geneva"/>
              </a:rPr>
              <a:t>budget</a:t>
            </a:r>
            <a:r>
              <a:rPr lang="en-US" sz="2400" dirty="0" smtClean="0">
                <a:latin typeface="Geneva"/>
                <a:cs typeface="Geneva"/>
              </a:rPr>
              <a:t>/expertise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May (vastly) exceed our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schedule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6038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7190" algn="l"/>
              </a:tabLst>
            </a:pPr>
            <a:r>
              <a:rPr dirty="0"/>
              <a:t>Continuous	</a:t>
            </a:r>
            <a:r>
              <a:rPr spc="-5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66240"/>
            <a:ext cx="7017384" cy="234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511809" indent="-279400">
              <a:lnSpc>
                <a:spcPts val="2850"/>
              </a:lnSpc>
              <a:spcBef>
                <a:spcPts val="1310"/>
              </a:spcBef>
            </a:pPr>
            <a:r>
              <a:rPr sz="2400" dirty="0" smtClean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Mitigates risks associated with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integrating  software</a:t>
            </a: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Avoids integration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lang="en-US" sz="2400" dirty="0" smtClean="0">
                <a:latin typeface="Geneva"/>
                <a:cs typeface="Geneva"/>
              </a:rPr>
              <a:t>pains</a:t>
            </a:r>
            <a:endParaRPr sz="24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Integrate </a:t>
            </a:r>
            <a:r>
              <a:rPr sz="2450" spc="-25" dirty="0">
                <a:latin typeface="Geneva"/>
                <a:cs typeface="Geneva"/>
              </a:rPr>
              <a:t>early </a:t>
            </a:r>
            <a:r>
              <a:rPr sz="2400" dirty="0">
                <a:latin typeface="Geneva"/>
                <a:cs typeface="Geneva"/>
              </a:rPr>
              <a:t>and </a:t>
            </a:r>
            <a:r>
              <a:rPr sz="2400" spc="-5" dirty="0">
                <a:latin typeface="Geneva"/>
                <a:cs typeface="Geneva"/>
              </a:rPr>
              <a:t>integrate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50" spc="-30" dirty="0">
                <a:latin typeface="Geneva"/>
                <a:cs typeface="Geneva"/>
              </a:rPr>
              <a:t>often</a:t>
            </a:r>
            <a:endParaRPr sz="245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i.e. on </a:t>
            </a:r>
            <a:r>
              <a:rPr sz="2450" spc="-30" dirty="0">
                <a:latin typeface="Geneva"/>
                <a:cs typeface="Geneva"/>
              </a:rPr>
              <a:t>every</a:t>
            </a:r>
            <a:r>
              <a:rPr sz="2450" spc="-130" dirty="0">
                <a:latin typeface="Geneva"/>
                <a:cs typeface="Geneva"/>
              </a:rPr>
              <a:t> </a:t>
            </a:r>
            <a:r>
              <a:rPr sz="2450" spc="-35" dirty="0">
                <a:latin typeface="Geneva"/>
                <a:cs typeface="Geneva"/>
              </a:rPr>
              <a:t>change</a:t>
            </a:r>
            <a:endParaRPr sz="245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170679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4175" algn="l"/>
                <a:tab pos="2329815" algn="l"/>
              </a:tabLst>
            </a:pPr>
            <a:r>
              <a:rPr spc="-5" dirty="0"/>
              <a:t>Types	</a:t>
            </a:r>
            <a:r>
              <a:rPr dirty="0"/>
              <a:t>of	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572839"/>
            <a:ext cx="8229598" cy="338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8339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12950" algn="l"/>
                <a:tab pos="2996565" algn="l"/>
                <a:tab pos="5129530" algn="l"/>
                <a:tab pos="5804535" algn="l"/>
              </a:tabLst>
            </a:pPr>
            <a:r>
              <a:rPr dirty="0"/>
              <a:t>What is	the	pu</a:t>
            </a:r>
            <a:r>
              <a:rPr spc="-5" dirty="0"/>
              <a:t>r</a:t>
            </a:r>
            <a:r>
              <a:rPr dirty="0"/>
              <a:t>pose	of	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11629"/>
            <a:ext cx="7684134" cy="438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Historical</a:t>
            </a:r>
            <a:r>
              <a:rPr sz="2700" spc="-100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View</a:t>
            </a:r>
            <a:endParaRPr sz="27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Testing is done to show the system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works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Tend to go easy on the</a:t>
            </a:r>
            <a:r>
              <a:rPr sz="2000" spc="-325" dirty="0">
                <a:latin typeface="Geneva"/>
                <a:cs typeface="Geneva"/>
              </a:rPr>
              <a:t> </a:t>
            </a:r>
            <a:r>
              <a:rPr sz="2000" spc="-5" dirty="0">
                <a:latin typeface="Geneva"/>
                <a:cs typeface="Geneva"/>
              </a:rPr>
              <a:t>program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Programmers use same logic to test as they did to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code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Some (many) bugs do not get</a:t>
            </a:r>
            <a:r>
              <a:rPr sz="2000" spc="-36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caught</a:t>
            </a:r>
            <a:endParaRPr sz="20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Modern</a:t>
            </a:r>
            <a:r>
              <a:rPr sz="2700" spc="-100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View</a:t>
            </a:r>
            <a:endParaRPr sz="27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Testing is done to uncover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bugs</a:t>
            </a:r>
            <a:endParaRPr sz="2000">
              <a:latin typeface="Geneva"/>
              <a:cs typeface="Geneva"/>
            </a:endParaRPr>
          </a:p>
          <a:p>
            <a:pPr marL="749300" marR="334645" indent="-279400">
              <a:lnSpc>
                <a:spcPts val="2150"/>
              </a:lnSpc>
              <a:spcBef>
                <a:spcPts val="12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We purposely take the attitude of trying to break the  program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Result: more bugs caught, more reliable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system</a:t>
            </a:r>
            <a:endParaRPr sz="2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8512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System</a:t>
            </a:r>
            <a:r>
              <a:rPr spc="-75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69720"/>
            <a:ext cx="8046084" cy="422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spc="-5" dirty="0">
                <a:latin typeface="Geneva"/>
                <a:cs typeface="Geneva"/>
              </a:rPr>
              <a:t>Testing the </a:t>
            </a:r>
            <a:r>
              <a:rPr sz="3000" dirty="0">
                <a:latin typeface="Geneva"/>
                <a:cs typeface="Geneva"/>
              </a:rPr>
              <a:t>entire</a:t>
            </a:r>
            <a:r>
              <a:rPr sz="3000" spc="-9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system</a:t>
            </a:r>
            <a:endParaRPr sz="3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</a:t>
            </a:r>
            <a:r>
              <a:rPr sz="2200" spc="5" dirty="0">
                <a:latin typeface="Helvetica"/>
                <a:cs typeface="Helvetica"/>
              </a:rPr>
              <a:t> </a:t>
            </a:r>
            <a:r>
              <a:rPr sz="2200" dirty="0">
                <a:latin typeface="Geneva"/>
                <a:cs typeface="Geneva"/>
              </a:rPr>
              <a:t>End-to-end</a:t>
            </a:r>
          </a:p>
          <a:p>
            <a:pPr marL="9271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Tests </a:t>
            </a:r>
            <a:r>
              <a:rPr sz="2200" spc="-10" dirty="0">
                <a:latin typeface="Geneva"/>
                <a:cs typeface="Geneva"/>
              </a:rPr>
              <a:t>workflows </a:t>
            </a:r>
            <a:r>
              <a:rPr sz="2200" dirty="0">
                <a:latin typeface="Geneva"/>
                <a:cs typeface="Geneva"/>
              </a:rPr>
              <a:t>or</a:t>
            </a:r>
            <a:r>
              <a:rPr sz="2200" spc="5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paths</a:t>
            </a:r>
          </a:p>
          <a:p>
            <a:pPr marL="1384300">
              <a:lnSpc>
                <a:spcPct val="100000"/>
              </a:lnSpc>
              <a:spcBef>
                <a:spcPts val="82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</a:t>
            </a:r>
            <a:r>
              <a:rPr sz="1900" dirty="0">
                <a:latin typeface="Geneva"/>
                <a:cs typeface="Geneva"/>
              </a:rPr>
              <a:t>happy paths and unhappy</a:t>
            </a:r>
            <a:r>
              <a:rPr sz="1900" spc="-155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paths</a:t>
            </a: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</a:t>
            </a:r>
            <a:r>
              <a:rPr sz="2200" spc="5" dirty="0">
                <a:latin typeface="Helvetica"/>
                <a:cs typeface="Helvetica"/>
              </a:rPr>
              <a:t> </a:t>
            </a:r>
            <a:r>
              <a:rPr sz="2200" dirty="0">
                <a:latin typeface="Geneva"/>
                <a:cs typeface="Geneva"/>
              </a:rPr>
              <a:t>Acceptance</a:t>
            </a:r>
          </a:p>
          <a:p>
            <a:pPr marL="1155700" marR="5080" indent="-228600">
              <a:lnSpc>
                <a:spcPct val="80500"/>
              </a:lnSpc>
              <a:spcBef>
                <a:spcPts val="127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Tests done by the client in “accepting” that the  requirements of the contract are met (so they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pay  you)</a:t>
            </a:r>
          </a:p>
          <a:p>
            <a:pPr marL="1384300">
              <a:lnSpc>
                <a:spcPct val="100000"/>
              </a:lnSpc>
              <a:spcBef>
                <a:spcPts val="77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</a:t>
            </a:r>
            <a:r>
              <a:rPr sz="1900" dirty="0">
                <a:latin typeface="Geneva"/>
                <a:cs typeface="Geneva"/>
              </a:rPr>
              <a:t>…or by tester acting as</a:t>
            </a:r>
            <a:r>
              <a:rPr sz="1900" spc="-15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such</a:t>
            </a:r>
          </a:p>
          <a:p>
            <a:pPr marL="1155700" marR="81280" indent="-228600">
              <a:lnSpc>
                <a:spcPct val="77700"/>
              </a:lnSpc>
              <a:spcBef>
                <a:spcPts val="134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Suite of tests </a:t>
            </a:r>
            <a:r>
              <a:rPr sz="2200" spc="-10" dirty="0">
                <a:latin typeface="Geneva"/>
                <a:cs typeface="Geneva"/>
              </a:rPr>
              <a:t>defining </a:t>
            </a:r>
            <a:r>
              <a:rPr sz="2200" dirty="0">
                <a:latin typeface="Geneva"/>
                <a:cs typeface="Geneva"/>
              </a:rPr>
              <a:t>when a requirement or user  </a:t>
            </a:r>
            <a:r>
              <a:rPr sz="2200" dirty="0" smtClean="0">
                <a:latin typeface="Geneva"/>
                <a:cs typeface="Geneva"/>
              </a:rPr>
              <a:t>stor</a:t>
            </a:r>
            <a:r>
              <a:rPr lang="en-US" sz="2200" dirty="0" smtClean="0">
                <a:latin typeface="Geneva"/>
                <a:cs typeface="Geneva"/>
              </a:rPr>
              <a:t>y</a:t>
            </a:r>
            <a:r>
              <a:rPr sz="2200" dirty="0" smtClean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is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“done”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5037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30290" algn="l"/>
              </a:tabLst>
            </a:pPr>
            <a:r>
              <a:rPr dirty="0"/>
              <a:t>Autom</a:t>
            </a:r>
            <a:r>
              <a:rPr spc="-5" dirty="0"/>
              <a:t>a</a:t>
            </a:r>
            <a:r>
              <a:rPr dirty="0"/>
              <a:t>ting Acceptance	</a:t>
            </a:r>
            <a:r>
              <a:rPr spc="-5" dirty="0"/>
              <a:t>T</a:t>
            </a:r>
            <a:r>
              <a:rPr dirty="0"/>
              <a:t>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957820" cy="3360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5180" algn="l"/>
                <a:tab pos="6863715" algn="l"/>
              </a:tabLst>
            </a:pPr>
            <a:r>
              <a:rPr sz="3200" spc="-15" dirty="0" smtClean="0">
                <a:latin typeface="Geneva"/>
                <a:cs typeface="Geneva"/>
              </a:rPr>
              <a:t>Benefit</a:t>
            </a:r>
            <a:r>
              <a:rPr sz="3200" spc="5" dirty="0" smtClean="0">
                <a:latin typeface="Geneva"/>
                <a:cs typeface="Geneva"/>
              </a:rPr>
              <a:t> </a:t>
            </a:r>
            <a:r>
              <a:rPr sz="3200" dirty="0" smtClean="0">
                <a:latin typeface="Geneva"/>
                <a:cs typeface="Geneva"/>
              </a:rPr>
              <a:t>of</a:t>
            </a:r>
            <a:r>
              <a:rPr sz="3200" dirty="0">
                <a:latin typeface="Geneva"/>
                <a:cs typeface="Geneva"/>
              </a:rPr>
              <a:t>	</a:t>
            </a:r>
            <a:r>
              <a:rPr sz="3200" dirty="0" smtClean="0">
                <a:latin typeface="Geneva"/>
                <a:cs typeface="Geneva"/>
              </a:rPr>
              <a:t>MVC</a:t>
            </a:r>
            <a:r>
              <a:rPr lang="en-US" sz="3200" dirty="0" smtClean="0">
                <a:latin typeface="Geneva"/>
                <a:cs typeface="Geneva"/>
              </a:rPr>
              <a:t>-like system designs</a:t>
            </a:r>
            <a:endParaRPr sz="3200" dirty="0">
              <a:latin typeface="Geneva"/>
              <a:cs typeface="Geneva"/>
            </a:endParaRPr>
          </a:p>
          <a:p>
            <a:pPr marL="812800" indent="-342900">
              <a:lnSpc>
                <a:spcPct val="100000"/>
              </a:lnSpc>
              <a:spcBef>
                <a:spcPts val="1210"/>
              </a:spcBef>
              <a:buFont typeface="Arial" charset="0"/>
              <a:buChar char="•"/>
            </a:pPr>
            <a:r>
              <a:rPr sz="2400" dirty="0" smtClean="0">
                <a:latin typeface="Geneva"/>
                <a:cs typeface="Geneva"/>
              </a:rPr>
              <a:t>Substitute </a:t>
            </a:r>
            <a:r>
              <a:rPr sz="2400" dirty="0">
                <a:latin typeface="Geneva"/>
                <a:cs typeface="Geneva"/>
              </a:rPr>
              <a:t>a test driver class for the GUI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view.</a:t>
            </a:r>
          </a:p>
          <a:p>
            <a:pPr marL="812800" marR="5080" indent="-342900">
              <a:lnSpc>
                <a:spcPct val="102400"/>
              </a:lnSpc>
              <a:spcBef>
                <a:spcPts val="1150"/>
              </a:spcBef>
              <a:buFont typeface="Arial" charset="0"/>
              <a:buChar char="•"/>
            </a:pPr>
            <a:r>
              <a:rPr lang="en-US" sz="2400" dirty="0" smtClean="0">
                <a:latin typeface="Geneva"/>
                <a:cs typeface="Geneva"/>
              </a:rPr>
              <a:t>I</a:t>
            </a:r>
            <a:r>
              <a:rPr sz="2400" dirty="0" smtClean="0">
                <a:latin typeface="Geneva"/>
                <a:cs typeface="Geneva"/>
              </a:rPr>
              <a:t>nteract </a:t>
            </a:r>
            <a:r>
              <a:rPr sz="2400" dirty="0">
                <a:latin typeface="Geneva"/>
                <a:cs typeface="Geneva"/>
              </a:rPr>
              <a:t>with the controller and </a:t>
            </a:r>
            <a:r>
              <a:rPr sz="2400" spc="-5" dirty="0">
                <a:latin typeface="Geneva"/>
                <a:cs typeface="Geneva"/>
              </a:rPr>
              <a:t>model </a:t>
            </a:r>
            <a:r>
              <a:rPr sz="2400" dirty="0">
                <a:latin typeface="Geneva"/>
                <a:cs typeface="Geneva"/>
              </a:rPr>
              <a:t>as the</a:t>
            </a:r>
            <a:r>
              <a:rPr sz="2400" spc="-17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GUI  </a:t>
            </a:r>
            <a:r>
              <a:rPr sz="2400" dirty="0" smtClean="0">
                <a:latin typeface="Geneva"/>
                <a:cs typeface="Geneva"/>
              </a:rPr>
              <a:t>woul</a:t>
            </a:r>
            <a:r>
              <a:rPr lang="en-US" sz="2400" dirty="0" smtClean="0">
                <a:latin typeface="Geneva"/>
                <a:cs typeface="Geneva"/>
              </a:rPr>
              <a:t>d</a:t>
            </a:r>
          </a:p>
          <a:p>
            <a:pPr marL="812800" marR="5080" indent="-342900">
              <a:lnSpc>
                <a:spcPct val="102400"/>
              </a:lnSpc>
              <a:spcBef>
                <a:spcPts val="1150"/>
              </a:spcBef>
              <a:buFont typeface="Arial" charset="0"/>
              <a:buChar char="•"/>
            </a:pPr>
            <a:r>
              <a:rPr lang="en-US" sz="2400" dirty="0" smtClean="0">
                <a:latin typeface="Geneva"/>
                <a:cs typeface="Geneva"/>
              </a:rPr>
              <a:t>In a REST-based application, testing back and front ends can initially be done in isolation</a:t>
            </a:r>
          </a:p>
          <a:p>
            <a:pPr marL="749300" marR="5080" indent="-279400">
              <a:lnSpc>
                <a:spcPct val="102400"/>
              </a:lnSpc>
              <a:spcBef>
                <a:spcPts val="1150"/>
              </a:spcBef>
            </a:pPr>
            <a:endParaRPr lang="en-US"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0448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046595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52645" algn="ctr">
              <a:lnSpc>
                <a:spcPct val="100000"/>
              </a:lnSpc>
              <a:tabLst>
                <a:tab pos="4565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Test</a:t>
            </a:r>
            <a:r>
              <a:rPr sz="3200" spc="-9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case</a:t>
            </a:r>
            <a:endParaRPr sz="3200">
              <a:latin typeface="Geneva"/>
              <a:cs typeface="Geneva"/>
            </a:endParaRPr>
          </a:p>
          <a:p>
            <a:pPr marL="749300" marR="5080" indent="-279400">
              <a:lnSpc>
                <a:spcPts val="2850"/>
              </a:lnSpc>
              <a:spcBef>
                <a:spcPts val="133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 set or sequence of inputs used to test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a  </a:t>
            </a:r>
            <a:r>
              <a:rPr sz="2400" spc="-5" dirty="0">
                <a:latin typeface="Geneva"/>
                <a:cs typeface="Geneva"/>
              </a:rPr>
              <a:t>program, </a:t>
            </a:r>
            <a:r>
              <a:rPr sz="2400" dirty="0">
                <a:latin typeface="Geneva"/>
                <a:cs typeface="Geneva"/>
              </a:rPr>
              <a:t>along with an expected</a:t>
            </a:r>
            <a:r>
              <a:rPr sz="2400" spc="-6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output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JUnit</a:t>
            </a:r>
            <a:r>
              <a:rPr sz="2400" spc="-17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Ex:</a:t>
            </a:r>
            <a:endParaRPr sz="240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3903663"/>
            <a:ext cx="7912098" cy="2222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0448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358838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Test</a:t>
            </a:r>
            <a:r>
              <a:rPr sz="3200" spc="-9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suite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 set of test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cases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37235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30245" algn="l"/>
                <a:tab pos="5767705" algn="l"/>
                <a:tab pos="6294120" algn="l"/>
              </a:tabLst>
            </a:pPr>
            <a:r>
              <a:rPr sz="3600" spc="-5" dirty="0"/>
              <a:t>T</a:t>
            </a:r>
            <a:r>
              <a:rPr sz="3600" dirty="0"/>
              <a:t>esting builds	con</a:t>
            </a:r>
            <a:r>
              <a:rPr sz="3600" spc="-60" dirty="0"/>
              <a:t>f</a:t>
            </a:r>
            <a:r>
              <a:rPr sz="3600" spc="-45" dirty="0"/>
              <a:t>i</a:t>
            </a:r>
            <a:r>
              <a:rPr sz="3600" dirty="0"/>
              <a:t>dence	in	code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39" y="1605279"/>
            <a:ext cx="7956550" cy="418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Good test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cases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one we think is likely to uncover a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bug</a:t>
            </a:r>
            <a:endParaRPr sz="24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Good test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suite</a:t>
            </a:r>
            <a:endParaRPr sz="3200">
              <a:latin typeface="Geneva"/>
              <a:cs typeface="Geneva"/>
            </a:endParaRPr>
          </a:p>
          <a:p>
            <a:pPr marL="749300" marR="593725" indent="-279400">
              <a:lnSpc>
                <a:spcPts val="2550"/>
              </a:lnSpc>
              <a:spcBef>
                <a:spcPts val="135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contains enough good test cases to test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the  </a:t>
            </a:r>
            <a:r>
              <a:rPr sz="2400" spc="-5" dirty="0">
                <a:latin typeface="Geneva"/>
                <a:cs typeface="Geneva"/>
              </a:rPr>
              <a:t>requirements</a:t>
            </a:r>
            <a:r>
              <a:rPr sz="2400" spc="-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thoroughly</a:t>
            </a:r>
            <a:endParaRPr sz="24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Times New Roman"/>
              <a:cs typeface="Times New Roman"/>
            </a:endParaRPr>
          </a:p>
          <a:p>
            <a:pPr marL="749300" marR="5080" indent="-279400">
              <a:lnSpc>
                <a:spcPct val="894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Having software that consistently passes a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good  test suite is </a:t>
            </a:r>
            <a:r>
              <a:rPr sz="2400" spc="-5" dirty="0">
                <a:latin typeface="Geneva"/>
                <a:cs typeface="Geneva"/>
              </a:rPr>
              <a:t>more </a:t>
            </a:r>
            <a:r>
              <a:rPr sz="2400" dirty="0">
                <a:latin typeface="Geneva"/>
                <a:cs typeface="Geneva"/>
              </a:rPr>
              <a:t>likely to be reliable upon  </a:t>
            </a:r>
            <a:r>
              <a:rPr sz="2400" spc="-5" dirty="0">
                <a:latin typeface="Geneva"/>
                <a:cs typeface="Geneva"/>
              </a:rPr>
              <a:t>release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04482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90039"/>
            <a:ext cx="7378065" cy="426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Bug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Informal term that can mean several different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things</a:t>
            </a:r>
            <a:endParaRPr sz="17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spc="-5" dirty="0">
                <a:latin typeface="Geneva"/>
                <a:cs typeface="Geneva"/>
              </a:rPr>
              <a:t>Sometimes, </a:t>
            </a:r>
            <a:r>
              <a:rPr sz="1700" dirty="0">
                <a:latin typeface="Geneva"/>
                <a:cs typeface="Geneva"/>
              </a:rPr>
              <a:t>it is more useful to use precise</a:t>
            </a:r>
            <a:r>
              <a:rPr sz="1700" spc="-5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terminology</a:t>
            </a:r>
            <a:endParaRPr sz="17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Failure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spc="-5" dirty="0">
                <a:latin typeface="Geneva"/>
                <a:cs typeface="Geneva"/>
              </a:rPr>
              <a:t>Something </a:t>
            </a:r>
            <a:r>
              <a:rPr sz="1700" dirty="0">
                <a:latin typeface="Geneva"/>
                <a:cs typeface="Geneva"/>
              </a:rPr>
              <a:t>the program does wrong (crashing, incorrect</a:t>
            </a:r>
            <a:r>
              <a:rPr sz="1700" spc="-55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result)</a:t>
            </a:r>
            <a:endParaRPr sz="17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Fault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The incorrect code causing the failure (= instead of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==)</a:t>
            </a:r>
            <a:endParaRPr sz="17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Error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Mistake the programmer made leading to the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fault</a:t>
            </a:r>
            <a:endParaRPr sz="1700">
              <a:latin typeface="Geneva"/>
              <a:cs typeface="Geneva"/>
            </a:endParaRPr>
          </a:p>
          <a:p>
            <a:pPr marL="343535" algn="ctr">
              <a:lnSpc>
                <a:spcPct val="100000"/>
              </a:lnSpc>
              <a:spcBef>
                <a:spcPts val="855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e.g. made a typo or didn’t realize that == was</a:t>
            </a:r>
            <a:r>
              <a:rPr sz="1700" spc="-8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needed</a:t>
            </a:r>
            <a:endParaRPr sz="17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73405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0295" algn="l"/>
                <a:tab pos="1948180" algn="l"/>
                <a:tab pos="3474720" algn="l"/>
              </a:tabLst>
            </a:pPr>
            <a:r>
              <a:rPr dirty="0"/>
              <a:t>Can	we	catch	them</a:t>
            </a:r>
            <a:r>
              <a:rPr spc="-105" dirty="0"/>
              <a:t> </a:t>
            </a:r>
            <a:r>
              <a:rPr dirty="0"/>
              <a:t>all?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903845" cy="4126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92785" indent="-457200">
              <a:lnSpc>
                <a:spcPts val="3800"/>
              </a:lnSpc>
              <a:tabLst>
                <a:tab pos="469265" algn="l"/>
                <a:tab pos="2369185" algn="l"/>
                <a:tab pos="3637915" algn="l"/>
                <a:tab pos="3662679" algn="l"/>
                <a:tab pos="5192395" algn="l"/>
                <a:tab pos="655129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So</a:t>
            </a:r>
            <a:r>
              <a:rPr sz="3200" spc="-5" dirty="0">
                <a:latin typeface="Geneva"/>
                <a:cs typeface="Geneva"/>
              </a:rPr>
              <a:t>f</a:t>
            </a:r>
            <a:r>
              <a:rPr sz="3200" dirty="0">
                <a:latin typeface="Geneva"/>
                <a:cs typeface="Geneva"/>
              </a:rPr>
              <a:t>tware	errors		tend to </a:t>
            </a:r>
            <a:r>
              <a:rPr sz="3200" spc="-5" dirty="0">
                <a:latin typeface="Geneva"/>
                <a:cs typeface="Geneva"/>
              </a:rPr>
              <a:t>f</a:t>
            </a:r>
            <a:r>
              <a:rPr sz="3200" dirty="0">
                <a:latin typeface="Geneva"/>
                <a:cs typeface="Geneva"/>
              </a:rPr>
              <a:t>ollow	the  Pareto Principle	(80-20	rule)</a:t>
            </a:r>
            <a:endParaRPr sz="320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456565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80% of the failures caused by 20% of the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faults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Easier to </a:t>
            </a:r>
            <a:r>
              <a:rPr sz="2400" spc="-20" dirty="0">
                <a:latin typeface="Geneva"/>
                <a:cs typeface="Geneva"/>
              </a:rPr>
              <a:t>find </a:t>
            </a:r>
            <a:r>
              <a:rPr sz="2400" dirty="0">
                <a:latin typeface="Geneva"/>
                <a:cs typeface="Geneva"/>
              </a:rPr>
              <a:t>– failures occur</a:t>
            </a:r>
            <a:r>
              <a:rPr sz="2400" spc="-11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frequently</a:t>
            </a:r>
            <a:endParaRPr sz="240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456565" algn="ctr">
              <a:lnSpc>
                <a:spcPct val="100000"/>
              </a:lnSpc>
              <a:spcBef>
                <a:spcPts val="197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20% of the failures caused by 80% of the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faults</a:t>
            </a:r>
            <a:endParaRPr sz="2400">
              <a:latin typeface="Geneva"/>
              <a:cs typeface="Geneva"/>
            </a:endParaRPr>
          </a:p>
          <a:p>
            <a:pPr marL="427990" algn="ctr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Less frequent and therefore harder to</a:t>
            </a:r>
            <a:r>
              <a:rPr sz="2400" spc="-130" dirty="0">
                <a:latin typeface="Geneva"/>
                <a:cs typeface="Geneva"/>
              </a:rPr>
              <a:t> </a:t>
            </a:r>
            <a:r>
              <a:rPr sz="2400" spc="-20" dirty="0">
                <a:latin typeface="Geneva"/>
                <a:cs typeface="Geneva"/>
              </a:rPr>
              <a:t>find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73405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0295" algn="l"/>
                <a:tab pos="1948180" algn="l"/>
                <a:tab pos="3474720" algn="l"/>
              </a:tabLst>
            </a:pPr>
            <a:r>
              <a:rPr dirty="0"/>
              <a:t>Can	we	catch	them</a:t>
            </a:r>
            <a:r>
              <a:rPr spc="-105" dirty="0"/>
              <a:t> </a:t>
            </a:r>
            <a:r>
              <a:rPr dirty="0"/>
              <a:t>all?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938770" cy="435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703580" indent="-457200">
              <a:lnSpc>
                <a:spcPts val="3800"/>
              </a:lnSpc>
              <a:tabLst>
                <a:tab pos="469265" algn="l"/>
                <a:tab pos="3239770" algn="l"/>
                <a:tab pos="4196080" algn="l"/>
                <a:tab pos="4813300" algn="l"/>
                <a:tab pos="580136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Some</a:t>
            </a:r>
            <a:r>
              <a:rPr sz="3200" spc="10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failures	may	</a:t>
            </a:r>
            <a:r>
              <a:rPr sz="3200" dirty="0">
                <a:latin typeface="Geneva"/>
                <a:cs typeface="Geneva"/>
              </a:rPr>
              <a:t>be	very	hard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to  </a:t>
            </a:r>
            <a:r>
              <a:rPr sz="3200" spc="-25" dirty="0">
                <a:latin typeface="Geneva"/>
                <a:cs typeface="Geneva"/>
              </a:rPr>
              <a:t>find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Timing </a:t>
            </a:r>
            <a:r>
              <a:rPr sz="2400" dirty="0">
                <a:latin typeface="Geneva"/>
                <a:cs typeface="Geneva"/>
              </a:rPr>
              <a:t>issues (race</a:t>
            </a:r>
            <a:r>
              <a:rPr sz="2400" spc="-16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conditions)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Complex interactions with external</a:t>
            </a:r>
            <a:r>
              <a:rPr sz="2400" spc="-16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systems</a:t>
            </a:r>
            <a:endParaRPr sz="2400">
              <a:latin typeface="Geneva"/>
              <a:cs typeface="Geneva"/>
            </a:endParaRPr>
          </a:p>
          <a:p>
            <a:pPr marL="469900" marR="605790" indent="-457200">
              <a:lnSpc>
                <a:spcPts val="3800"/>
              </a:lnSpc>
              <a:spcBef>
                <a:spcPts val="2530"/>
              </a:spcBef>
              <a:tabLst>
                <a:tab pos="469265" algn="l"/>
                <a:tab pos="940435" algn="l"/>
                <a:tab pos="1301115" algn="l"/>
                <a:tab pos="2395855" algn="l"/>
                <a:tab pos="4077970" algn="l"/>
                <a:tab pos="4927600" algn="l"/>
                <a:tab pos="6034405" algn="l"/>
                <a:tab pos="672084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In	a	large	syste</a:t>
            </a:r>
            <a:r>
              <a:rPr sz="3200" spc="-5" dirty="0">
                <a:latin typeface="Geneva"/>
                <a:cs typeface="Geneva"/>
              </a:rPr>
              <a:t>m</a:t>
            </a:r>
            <a:r>
              <a:rPr sz="3200" dirty="0">
                <a:latin typeface="Geneva"/>
                <a:cs typeface="Geneva"/>
              </a:rPr>
              <a:t>,	it is	likely	we	will  </a:t>
            </a:r>
            <a:r>
              <a:rPr sz="3200" spc="-5" dirty="0">
                <a:latin typeface="Geneva"/>
                <a:cs typeface="Geneva"/>
              </a:rPr>
              <a:t>never </a:t>
            </a:r>
            <a:r>
              <a:rPr sz="3200" spc="-25" dirty="0">
                <a:latin typeface="Geneva"/>
                <a:cs typeface="Geneva"/>
              </a:rPr>
              <a:t>find </a:t>
            </a:r>
            <a:r>
              <a:rPr sz="3200" spc="-5" dirty="0">
                <a:latin typeface="Geneva"/>
                <a:cs typeface="Geneva"/>
              </a:rPr>
              <a:t>all </a:t>
            </a:r>
            <a:r>
              <a:rPr sz="3200" dirty="0">
                <a:latin typeface="Geneva"/>
                <a:cs typeface="Geneva"/>
              </a:rPr>
              <a:t>the</a:t>
            </a:r>
            <a:r>
              <a:rPr sz="3200" spc="-3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bugs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Avoid, </a:t>
            </a:r>
            <a:r>
              <a:rPr sz="2400" spc="-15" dirty="0">
                <a:latin typeface="Geneva"/>
                <a:cs typeface="Geneva"/>
              </a:rPr>
              <a:t>find, </a:t>
            </a:r>
            <a:r>
              <a:rPr sz="2400" spc="-5" dirty="0">
                <a:latin typeface="Geneva"/>
                <a:cs typeface="Geneva"/>
              </a:rPr>
              <a:t>eliminate </a:t>
            </a:r>
            <a:r>
              <a:rPr sz="2400" dirty="0">
                <a:latin typeface="Geneva"/>
                <a:cs typeface="Geneva"/>
              </a:rPr>
              <a:t>as </a:t>
            </a:r>
            <a:r>
              <a:rPr sz="2400" spc="-5" dirty="0">
                <a:latin typeface="Geneva"/>
                <a:cs typeface="Geneva"/>
              </a:rPr>
              <a:t>many </a:t>
            </a:r>
            <a:r>
              <a:rPr sz="2400" dirty="0">
                <a:latin typeface="Geneva"/>
                <a:cs typeface="Geneva"/>
              </a:rPr>
              <a:t>bugs as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possible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Build failsafe checks to alleviate effects of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faults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131</Words>
  <Application>Microsoft Macintosh PowerPoint</Application>
  <PresentationFormat>On-screen Show (4:3)</PresentationFormat>
  <Paragraphs>199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Geneva</vt:lpstr>
      <vt:lpstr>Helvetica</vt:lpstr>
      <vt:lpstr>Times New Roman</vt:lpstr>
      <vt:lpstr>Arial</vt:lpstr>
      <vt:lpstr>Office Theme</vt:lpstr>
      <vt:lpstr>Software Testing</vt:lpstr>
      <vt:lpstr>Introduction to Software Testing</vt:lpstr>
      <vt:lpstr>What is the purpose of testing?</vt:lpstr>
      <vt:lpstr>Terminology</vt:lpstr>
      <vt:lpstr>Terminology</vt:lpstr>
      <vt:lpstr>Testing builds confidence in code</vt:lpstr>
      <vt:lpstr>Terminology</vt:lpstr>
      <vt:lpstr>Can we catch them all?</vt:lpstr>
      <vt:lpstr>Can we catch them all?</vt:lpstr>
      <vt:lpstr>Can we catch them all?</vt:lpstr>
      <vt:lpstr>Testing vs. Debugging</vt:lpstr>
      <vt:lpstr>Automated Testing</vt:lpstr>
      <vt:lpstr>Types of Testing</vt:lpstr>
      <vt:lpstr>Unit Testing</vt:lpstr>
      <vt:lpstr>Unit Testing</vt:lpstr>
      <vt:lpstr>Integration Testing</vt:lpstr>
      <vt:lpstr>Wait…</vt:lpstr>
      <vt:lpstr>Stub</vt:lpstr>
      <vt:lpstr>Stubs</vt:lpstr>
      <vt:lpstr>Stubbing Methods</vt:lpstr>
      <vt:lpstr>Stubbing Stochastic Methods</vt:lpstr>
      <vt:lpstr>Fake Objects</vt:lpstr>
      <vt:lpstr>Unit vs. Integration Tests</vt:lpstr>
      <vt:lpstr>Mocks</vt:lpstr>
      <vt:lpstr>Continuous Integration</vt:lpstr>
      <vt:lpstr>PowerPoint Presentation</vt:lpstr>
      <vt:lpstr>Integration Pain</vt:lpstr>
      <vt:lpstr>Continuous Integration</vt:lpstr>
      <vt:lpstr>Types of Testing</vt:lpstr>
      <vt:lpstr>System Testing</vt:lpstr>
      <vt:lpstr>Automating Acceptance Tests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cp:lastModifiedBy>Ethan Jackson</cp:lastModifiedBy>
  <cp:revision>8</cp:revision>
  <cp:lastPrinted>2017-03-15T13:56:34Z</cp:lastPrinted>
  <dcterms:created xsi:type="dcterms:W3CDTF">2017-01-31T12:24:07Z</dcterms:created>
  <dcterms:modified xsi:type="dcterms:W3CDTF">2017-03-15T14:01:12Z</dcterms:modified>
</cp:coreProperties>
</file>