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2" r:id="rId35"/>
    <p:sldId id="294" r:id="rId36"/>
    <p:sldId id="296" r:id="rId37"/>
    <p:sldId id="299" r:id="rId38"/>
    <p:sldId id="300" r:id="rId39"/>
    <p:sldId id="297" r:id="rId40"/>
    <p:sldId id="301" r:id="rId41"/>
    <p:sldId id="303" r:id="rId42"/>
    <p:sldId id="304" r:id="rId43"/>
    <p:sldId id="305" r:id="rId44"/>
    <p:sldId id="290" r:id="rId45"/>
    <p:sldId id="306" r:id="rId46"/>
    <p:sldId id="308" r:id="rId47"/>
    <p:sldId id="309" r:id="rId48"/>
    <p:sldId id="310" r:id="rId49"/>
    <p:sldId id="31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8"/>
    <p:restoredTop sz="75569"/>
  </p:normalViewPr>
  <p:slideViewPr>
    <p:cSldViewPr snapToObjects="1">
      <p:cViewPr varScale="1">
        <p:scale>
          <a:sx n="108" d="100"/>
          <a:sy n="108" d="100"/>
        </p:scale>
        <p:origin x="21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C00D6-B452-E34D-9410-86C55CD31D3F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DA794-3347-6043-8D70-78F6C40E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3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64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3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5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3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6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5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ailsblog.objectcomputing.com/posts/2016/05/28/using-react-with-grails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pack.github.io/docs/configuration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ailsblog.objectcomputing.com/posts/2016/05/28/using-react-with-grail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default.asp" TargetMode="External"/><Relationship Id="rId3" Type="http://schemas.openxmlformats.org/officeDocument/2006/relationships/hyperlink" Target="https://facebook.github.io/react/tutorial/tutorial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stroyallsoftware.com/talks/wa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default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acebook.github.io/react/tutorial/tutorial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Tutorial 1</a:t>
            </a:r>
            <a:br>
              <a:rPr lang="en-US" dirty="0" smtClean="0"/>
            </a:br>
            <a:r>
              <a:rPr lang="en-US" dirty="0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CSS - Layout, visual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HTML </a:t>
            </a:r>
            <a:r>
              <a:rPr lang="mr-IN" dirty="0" smtClean="0"/>
              <a:t>–</a:t>
            </a:r>
            <a:r>
              <a:rPr lang="en-US" dirty="0" smtClean="0"/>
              <a:t> Webpage content and structure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JavaScript </a:t>
            </a:r>
            <a:r>
              <a:rPr lang="mr-IN" dirty="0" smtClean="0"/>
              <a:t>–</a:t>
            </a:r>
            <a:r>
              <a:rPr lang="en-US" dirty="0" smtClean="0"/>
              <a:t> Interactive Functionality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React is a JavaScript library for developing </a:t>
            </a:r>
            <a:r>
              <a:rPr lang="en-US" b="1" dirty="0" smtClean="0"/>
              <a:t>UI components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In our example project, we are only using React to define </a:t>
            </a:r>
            <a:r>
              <a:rPr lang="en-US" b="1" dirty="0" smtClean="0"/>
              <a:t>self-encapsulated UI components</a:t>
            </a:r>
            <a:r>
              <a:rPr lang="en-US" dirty="0" smtClean="0"/>
              <a:t> that can be embedded into an HTML webpage.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47776" y="3150089"/>
            <a:ext cx="2582843" cy="287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64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React components should be designed hierarchically.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76039" y="4149080"/>
            <a:ext cx="1770927" cy="1619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9466" y="3188312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97647" y="4161615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StatusFeed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7536" y="4528302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77536" y="4882019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77536" y="5247983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8115"/>
            <a:ext cx="3111500" cy="4076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97647" y="3649038"/>
            <a:ext cx="13220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React components are expected to be developed using a       </a:t>
            </a:r>
            <a:r>
              <a:rPr lang="en-US" b="1" dirty="0" smtClean="0"/>
              <a:t>one-way data flow </a:t>
            </a:r>
            <a:r>
              <a:rPr lang="en-US" dirty="0" smtClean="0"/>
              <a:t>approach.</a:t>
            </a:r>
          </a:p>
          <a:p>
            <a:r>
              <a:rPr lang="en-US" dirty="0" smtClean="0"/>
              <a:t>Properties are passed down to subcomponents or child components</a:t>
            </a:r>
          </a:p>
          <a:p>
            <a:r>
              <a:rPr lang="en-US" dirty="0" smtClean="0"/>
              <a:t>Child component actions flow back up to the parent</a:t>
            </a:r>
          </a:p>
          <a:p>
            <a:pPr lvl="1"/>
            <a:r>
              <a:rPr lang="en-US" dirty="0" smtClean="0"/>
              <a:t>Many struggle with this concept initially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important to think about data flow before implementing a component. 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832506" y="2996952"/>
            <a:ext cx="2582843" cy="2871200"/>
            <a:chOff x="1747776" y="3150089"/>
            <a:chExt cx="2582843" cy="2871200"/>
          </a:xfrm>
        </p:grpSpPr>
        <p:sp>
          <p:nvSpPr>
            <p:cNvPr id="32" name="Rectangle 31"/>
            <p:cNvSpPr/>
            <p:nvPr/>
          </p:nvSpPr>
          <p:spPr>
            <a:xfrm>
              <a:off x="1747776" y="3150089"/>
              <a:ext cx="2582843" cy="287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76039" y="4149080"/>
              <a:ext cx="1770927" cy="16194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49466" y="3188312"/>
              <a:ext cx="162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StatusSearch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97647" y="4161615"/>
              <a:ext cx="193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StatusFeed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77536" y="4528302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77536" y="4882019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77536" y="5247983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97647" y="3649038"/>
              <a:ext cx="132208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SearchBox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29293" y="3684886"/>
            <a:ext cx="1803011" cy="504056"/>
            <a:chOff x="6823960" y="3869793"/>
            <a:chExt cx="1803011" cy="504056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927598" y="3869793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6823960" y="3869793"/>
              <a:ext cx="1803011" cy="504056"/>
              <a:chOff x="3912242" y="3789040"/>
              <a:chExt cx="1803011" cy="50405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4295895" y="3789040"/>
                <a:ext cx="7199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3912242" y="4293096"/>
                <a:ext cx="1103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953506" y="384440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3410227" y="4288536"/>
            <a:ext cx="2244220" cy="648072"/>
            <a:chOff x="298592" y="4293096"/>
            <a:chExt cx="2244220" cy="648072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1055440" y="4293096"/>
              <a:ext cx="1085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55440" y="4293096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055440" y="4941168"/>
              <a:ext cx="1487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8592" y="440413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status</a:t>
              </a:r>
              <a:endParaRPr lang="en-US"/>
            </a:p>
          </p:txBody>
        </p:sp>
      </p:grpSp>
      <p:cxnSp>
        <p:nvCxnSpPr>
          <p:cNvPr id="45" name="Straight Connector 44"/>
          <p:cNvCxnSpPr>
            <a:stCxn id="39" idx="1"/>
          </p:cNvCxnSpPr>
          <p:nvPr/>
        </p:nvCxnSpPr>
        <p:spPr>
          <a:xfrm flipH="1">
            <a:off x="4388684" y="3680567"/>
            <a:ext cx="1093693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88684" y="3219841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4" idx="1"/>
          </p:cNvCxnSpPr>
          <p:nvPr/>
        </p:nvCxnSpPr>
        <p:spPr>
          <a:xfrm>
            <a:off x="4388684" y="3219841"/>
            <a:ext cx="945512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58214" y="321042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5"/>
            <a:ext cx="6825556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 statuses can be displayed, a user name needs to be read from the </a:t>
            </a:r>
            <a:r>
              <a:rPr lang="en-US" dirty="0" err="1" smtClean="0"/>
              <a:t>SearchBox</a:t>
            </a:r>
            <a:r>
              <a:rPr lang="en-US" dirty="0" smtClean="0"/>
              <a:t> component and then passed into the </a:t>
            </a:r>
            <a:r>
              <a:rPr lang="en-US" dirty="0" err="1" smtClean="0"/>
              <a:t>StatusFeed</a:t>
            </a:r>
            <a:r>
              <a:rPr lang="en-US" dirty="0" smtClean="0"/>
              <a:t> component.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Due to the asynchronous nature of web and UI programming, we achieve this via </a:t>
            </a:r>
            <a:r>
              <a:rPr lang="en-US" b="1" dirty="0" smtClean="0"/>
              <a:t>bindings</a:t>
            </a:r>
            <a:r>
              <a:rPr lang="en-US" dirty="0" smtClean="0"/>
              <a:t> on </a:t>
            </a:r>
            <a:r>
              <a:rPr lang="en-US" b="1" dirty="0" smtClean="0"/>
              <a:t>state variables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Luckily, React makes this very easy!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4"/>
            <a:ext cx="6825556" cy="46997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</a:t>
            </a:r>
            <a:r>
              <a:rPr lang="en-US" dirty="0" err="1" smtClean="0"/>
              <a:t>StatusSearch</a:t>
            </a:r>
            <a:r>
              <a:rPr lang="en-US" dirty="0" smtClean="0"/>
              <a:t> class, we define a state variable called </a:t>
            </a:r>
            <a:r>
              <a:rPr lang="en-US" b="1" dirty="0" smtClean="0"/>
              <a:t>name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a mechanism for </a:t>
            </a:r>
            <a:r>
              <a:rPr lang="en-US" dirty="0" err="1" smtClean="0"/>
              <a:t>SearchBox</a:t>
            </a:r>
            <a:r>
              <a:rPr lang="en-US" dirty="0" smtClean="0"/>
              <a:t> to update the state of </a:t>
            </a:r>
            <a:r>
              <a:rPr lang="en-US" dirty="0" err="1" smtClean="0"/>
              <a:t>StatusSearch</a:t>
            </a:r>
            <a:r>
              <a:rPr lang="en-US" dirty="0" smtClean="0"/>
              <a:t> when a name has been entered.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achieve this by implementing and passing a </a:t>
            </a:r>
            <a:r>
              <a:rPr lang="en-US" b="1" dirty="0" smtClean="0"/>
              <a:t>callback function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4"/>
            <a:ext cx="6825556" cy="46997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we instantiate a </a:t>
            </a:r>
            <a:r>
              <a:rPr lang="en-US" dirty="0" err="1" smtClean="0"/>
              <a:t>SearchBox</a:t>
            </a:r>
            <a:r>
              <a:rPr lang="en-US" dirty="0" smtClean="0"/>
              <a:t> as a child component of </a:t>
            </a:r>
            <a:r>
              <a:rPr lang="en-US" dirty="0" err="1" smtClean="0"/>
              <a:t>StatusSearch</a:t>
            </a:r>
            <a:r>
              <a:rPr lang="en-US" dirty="0" smtClean="0"/>
              <a:t>, we can pass it a function as a parameter.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write </a:t>
            </a:r>
            <a:r>
              <a:rPr lang="en-US" dirty="0" err="1" smtClean="0"/>
              <a:t>SearchBox</a:t>
            </a:r>
            <a:r>
              <a:rPr lang="en-US" dirty="0" smtClean="0"/>
              <a:t> to call that function when an action has occurred </a:t>
            </a:r>
            <a:r>
              <a:rPr lang="mr-IN" dirty="0" smtClean="0"/>
              <a:t>–</a:t>
            </a:r>
            <a:r>
              <a:rPr lang="en-US" dirty="0" smtClean="0"/>
              <a:t> like clicking a button or pressing enter.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5086" y="50826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5657" y="2054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828" y="151614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StatusSearch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51384" y="2239097"/>
            <a:ext cx="339039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/>
              <a:t>getInitialState</a:t>
            </a:r>
            <a:r>
              <a:rPr lang="mr-IN" dirty="0"/>
              <a:t>: </a:t>
            </a:r>
            <a:r>
              <a:rPr lang="mr-IN" b="1" dirty="0" err="1">
                <a:solidFill>
                  <a:srgbClr val="000080"/>
                </a:solidFill>
              </a:rPr>
              <a:t>function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() {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b="1" dirty="0">
                <a:solidFill>
                  <a:srgbClr val="660E7A"/>
                </a:solidFill>
              </a:rPr>
              <a:t> </a:t>
            </a:r>
            <a:r>
              <a:rPr lang="mr-IN" dirty="0"/>
              <a:t>: </a:t>
            </a:r>
            <a:r>
              <a:rPr lang="en-US" b="1" dirty="0" smtClean="0">
                <a:solidFill>
                  <a:srgbClr val="008000"/>
                </a:solidFill>
              </a:rPr>
              <a:t>””</a:t>
            </a:r>
            <a:r>
              <a:rPr lang="mr-IN" b="1" dirty="0">
                <a:solidFill>
                  <a:srgbClr val="008000"/>
                </a:solidFill>
              </a:rPr>
              <a:t/>
            </a:r>
            <a:br>
              <a:rPr lang="mr-IN" b="1" dirty="0">
                <a:solidFill>
                  <a:srgbClr val="008000"/>
                </a:solidFill>
              </a:rPr>
            </a:br>
            <a:r>
              <a:rPr lang="mr-IN" b="1" dirty="0">
                <a:solidFill>
                  <a:srgbClr val="008000"/>
                </a:solidFill>
              </a:rPr>
              <a:t>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},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1384" y="4175020"/>
            <a:ext cx="33903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</a:rPr>
              <a:t>setNameState</a:t>
            </a:r>
            <a:r>
              <a:rPr lang="en-US" dirty="0"/>
              <a:t>(n){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setState</a:t>
            </a:r>
            <a:r>
              <a:rPr lang="en-US" dirty="0"/>
              <a:t>({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n });</a:t>
            </a:r>
            <a:br>
              <a:rPr lang="en-US" dirty="0"/>
            </a:br>
            <a:r>
              <a:rPr lang="en-US" dirty="0"/>
              <a:t>},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3872" y="2239097"/>
            <a:ext cx="674407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/>
              <a:t>render</a:t>
            </a:r>
            <a:r>
              <a:rPr lang="mr-IN" dirty="0"/>
              <a:t>(){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dirty="0" err="1"/>
              <a:t>Enter</a:t>
            </a:r>
            <a:r>
              <a:rPr lang="mr-IN" dirty="0"/>
              <a:t> </a:t>
            </a:r>
            <a:r>
              <a:rPr lang="mr-IN" dirty="0" err="1"/>
              <a:t>a</a:t>
            </a:r>
            <a:r>
              <a:rPr lang="mr-IN" dirty="0"/>
              <a:t> </a:t>
            </a:r>
            <a:r>
              <a:rPr lang="mr-IN" dirty="0" err="1"/>
              <a:t>FaceSpace</a:t>
            </a:r>
            <a:r>
              <a:rPr lang="mr-IN" dirty="0"/>
              <a:t> </a:t>
            </a:r>
            <a:r>
              <a:rPr lang="mr-IN" dirty="0" err="1"/>
              <a:t>user's</a:t>
            </a:r>
            <a:r>
              <a:rPr lang="mr-IN" dirty="0"/>
              <a:t> </a:t>
            </a:r>
            <a:r>
              <a:rPr lang="mr-IN" dirty="0" err="1"/>
              <a:t>name</a:t>
            </a:r>
            <a:r>
              <a:rPr lang="mr-IN" dirty="0"/>
              <a:t> </a:t>
            </a:r>
            <a:r>
              <a:rPr lang="mr-IN" dirty="0" err="1"/>
              <a:t>here</a:t>
            </a:r>
            <a:r>
              <a:rPr lang="mr-IN" dirty="0"/>
              <a:t>:&lt;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SearchBox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callback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setNameState</a:t>
            </a:r>
            <a:r>
              <a:rPr lang="mr-IN" dirty="0"/>
              <a:t>}/&gt;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StatusFeed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name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state</a:t>
            </a:r>
            <a:r>
              <a:rPr lang="mr-IN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dirty="0"/>
              <a:t>}/&gt;</a:t>
            </a:r>
            <a:br>
              <a:rPr lang="mr-IN" dirty="0"/>
            </a:br>
            <a:r>
              <a:rPr lang="mr-IN" dirty="0"/>
              <a:t>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smtClean="0"/>
              <a:t>);</a:t>
            </a:r>
            <a:r>
              <a:rPr lang="mr-IN" dirty="0"/>
              <a:t/>
            </a:r>
            <a:br>
              <a:rPr lang="mr-IN" dirty="0"/>
            </a:br>
            <a:r>
              <a:rPr lang="mr-IN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0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1900" y="50826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2471" y="2054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03" y="144057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SearchBox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52452" y="2054431"/>
            <a:ext cx="494009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A7A43"/>
                </a:solidFill>
              </a:rPr>
              <a:t>handleSubmit</a:t>
            </a:r>
            <a:r>
              <a:rPr lang="en-US" dirty="0" smtClean="0"/>
              <a:t>(e)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>
                <a:solidFill>
                  <a:srgbClr val="808080"/>
                </a:solidFill>
              </a:rPr>
              <a:t>// Prevents </a:t>
            </a:r>
            <a:r>
              <a:rPr lang="en-US" i="1" dirty="0" err="1" smtClean="0">
                <a:solidFill>
                  <a:srgbClr val="808080"/>
                </a:solidFill>
              </a:rPr>
              <a:t>reinitialization</a:t>
            </a:r>
            <a:r>
              <a:rPr lang="en-US" i="1" dirty="0" smtClean="0">
                <a:solidFill>
                  <a:srgbClr val="808080"/>
                </a:solidFill>
              </a:rPr>
              <a:t/>
            </a:r>
            <a:br>
              <a:rPr lang="en-US" i="1" dirty="0" smtClean="0">
                <a:solidFill>
                  <a:srgbClr val="808080"/>
                </a:solidFill>
              </a:rPr>
            </a:br>
            <a:r>
              <a:rPr lang="en-US" i="1" dirty="0" smtClean="0">
                <a:solidFill>
                  <a:srgbClr val="808080"/>
                </a:solidFill>
              </a:rPr>
              <a:t>    </a:t>
            </a:r>
            <a:r>
              <a:rPr lang="en-US" dirty="0" err="1" smtClean="0"/>
              <a:t>e.</a:t>
            </a:r>
            <a:r>
              <a:rPr lang="en-US" b="1" dirty="0" err="1" smtClean="0">
                <a:solidFill>
                  <a:srgbClr val="660E7A"/>
                </a:solidFill>
              </a:rPr>
              <a:t>preventDefault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.props.</a:t>
            </a:r>
            <a:r>
              <a:rPr lang="en-US" b="1" dirty="0" err="1" smtClean="0">
                <a:solidFill>
                  <a:srgbClr val="660E7A"/>
                </a:solidFill>
              </a:rPr>
              <a:t>callback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state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9371" y="3651478"/>
            <a:ext cx="1030057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A7A43"/>
                </a:solidFill>
              </a:rPr>
              <a:t>render 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form </a:t>
            </a:r>
            <a:r>
              <a:rPr lang="en-US" b="1" dirty="0" err="1">
                <a:solidFill>
                  <a:srgbClr val="0000FF"/>
                </a:solidFill>
              </a:rPr>
              <a:t>onSubmit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handleSubmit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label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type</a:t>
            </a:r>
            <a:r>
              <a:rPr lang="en-US" b="1" dirty="0">
                <a:solidFill>
                  <a:srgbClr val="008000"/>
                </a:solidFill>
              </a:rPr>
              <a:t>="text" </a:t>
            </a:r>
            <a:r>
              <a:rPr lang="en-US" b="1" dirty="0" err="1">
                <a:solidFill>
                  <a:srgbClr val="0000FF"/>
                </a:solidFill>
              </a:rPr>
              <a:t>defaultValue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} </a:t>
            </a:r>
            <a:r>
              <a:rPr lang="en-US" b="1" dirty="0" err="1">
                <a:solidFill>
                  <a:srgbClr val="0000FF"/>
                </a:solidFill>
              </a:rPr>
              <a:t>onChange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handleChange</a:t>
            </a:r>
            <a:r>
              <a:rPr lang="en-US" dirty="0"/>
              <a:t>}/&gt;</a:t>
            </a:r>
            <a:br>
              <a:rPr lang="en-US" dirty="0"/>
            </a:br>
            <a:r>
              <a:rPr lang="en-US" dirty="0"/>
              <a:t>            &lt;/</a:t>
            </a:r>
            <a:r>
              <a:rPr lang="en-US" b="1" dirty="0">
                <a:solidFill>
                  <a:srgbClr val="000080"/>
                </a:solidFill>
              </a:rPr>
              <a:t>label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type</a:t>
            </a:r>
            <a:r>
              <a:rPr lang="en-US" b="1" dirty="0">
                <a:solidFill>
                  <a:srgbClr val="008000"/>
                </a:solidFill>
              </a:rPr>
              <a:t>="submit" </a:t>
            </a:r>
            <a:r>
              <a:rPr lang="en-US" b="1" dirty="0">
                <a:solidFill>
                  <a:srgbClr val="0000FF"/>
                </a:solidFill>
              </a:rPr>
              <a:t>value</a:t>
            </a:r>
            <a:r>
              <a:rPr lang="en-US" b="1" dirty="0">
                <a:solidFill>
                  <a:srgbClr val="008000"/>
                </a:solidFill>
              </a:rPr>
              <a:t>="Get Statuses!"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>
                <a:solidFill>
                  <a:srgbClr val="000080"/>
                </a:solidFill>
              </a:rPr>
              <a:t>form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9371" y="2026783"/>
            <a:ext cx="456016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A7A43"/>
                </a:solidFill>
              </a:rPr>
              <a:t>handleChange</a:t>
            </a:r>
            <a:r>
              <a:rPr lang="en-US" dirty="0" smtClean="0">
                <a:solidFill>
                  <a:srgbClr val="7A7A43"/>
                </a:solidFill>
              </a:rPr>
              <a:t> </a:t>
            </a:r>
            <a:r>
              <a:rPr lang="en-US" dirty="0"/>
              <a:t>(e)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Prevent following the </a:t>
            </a:r>
            <a:r>
              <a:rPr lang="en-US" i="1" dirty="0" smtClean="0">
                <a:solidFill>
                  <a:srgbClr val="808080"/>
                </a:solidFill>
              </a:rPr>
              <a:t>link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e.</a:t>
            </a:r>
            <a:r>
              <a:rPr lang="en-US" b="1" dirty="0" err="1">
                <a:solidFill>
                  <a:srgbClr val="660E7A"/>
                </a:solidFill>
              </a:rPr>
              <a:t>preventDefault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setState</a:t>
            </a:r>
            <a:r>
              <a:rPr lang="en-US" dirty="0"/>
              <a:t>({ </a:t>
            </a:r>
            <a:r>
              <a:rPr lang="en-US" b="1" dirty="0">
                <a:solidFill>
                  <a:srgbClr val="660E7A"/>
                </a:solidFill>
              </a:rPr>
              <a:t>name </a:t>
            </a:r>
            <a:r>
              <a:rPr lang="en-US" dirty="0"/>
              <a:t>: </a:t>
            </a:r>
            <a:r>
              <a:rPr lang="en-US" dirty="0" err="1"/>
              <a:t>e.</a:t>
            </a:r>
            <a:r>
              <a:rPr lang="en-US" b="1" dirty="0" err="1">
                <a:solidFill>
                  <a:srgbClr val="660E7A"/>
                </a:solidFill>
              </a:rPr>
              <a:t>target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3749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81343" y="1825625"/>
            <a:ext cx="48724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state variable </a:t>
            </a:r>
            <a:r>
              <a:rPr lang="en-US" b="1" dirty="0" smtClean="0"/>
              <a:t>name </a:t>
            </a:r>
            <a:r>
              <a:rPr lang="en-US" dirty="0" smtClean="0"/>
              <a:t>in </a:t>
            </a:r>
            <a:r>
              <a:rPr lang="en-US" dirty="0" err="1" smtClean="0"/>
              <a:t>StatusSearch</a:t>
            </a:r>
            <a:r>
              <a:rPr lang="en-US" dirty="0" smtClean="0"/>
              <a:t> is now bound to the result of text entered in </a:t>
            </a:r>
            <a:r>
              <a:rPr lang="en-US" dirty="0" err="1" smtClean="0"/>
              <a:t>SearchBox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We used this variable as a parameter when instantiating a </a:t>
            </a:r>
            <a:r>
              <a:rPr lang="en-US" dirty="0" err="1" smtClean="0"/>
              <a:t>StatusFeed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51584" y="2564904"/>
            <a:ext cx="2582843" cy="2871200"/>
            <a:chOff x="1747776" y="3150089"/>
            <a:chExt cx="2582843" cy="2871200"/>
          </a:xfrm>
        </p:grpSpPr>
        <p:sp>
          <p:nvSpPr>
            <p:cNvPr id="13" name="Rectangle 12"/>
            <p:cNvSpPr/>
            <p:nvPr/>
          </p:nvSpPr>
          <p:spPr>
            <a:xfrm>
              <a:off x="1747776" y="3150089"/>
              <a:ext cx="2582843" cy="287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76039" y="4149080"/>
              <a:ext cx="1770927" cy="16194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49466" y="3188312"/>
              <a:ext cx="162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StatusSearch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97647" y="4161615"/>
              <a:ext cx="193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StatusFeed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77536" y="4528302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7536" y="4882019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7536" y="5247983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97647" y="3649038"/>
              <a:ext cx="132208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SearchBox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48371" y="3252838"/>
            <a:ext cx="1803011" cy="504056"/>
            <a:chOff x="6823960" y="3869793"/>
            <a:chExt cx="1803011" cy="50405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927598" y="3869793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6823960" y="3869793"/>
              <a:ext cx="1803011" cy="504056"/>
              <a:chOff x="3912242" y="3789040"/>
              <a:chExt cx="1803011" cy="50405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295895" y="3789040"/>
                <a:ext cx="7199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3912242" y="4293096"/>
                <a:ext cx="1103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953506" y="384440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929305" y="3856488"/>
            <a:ext cx="2244220" cy="648072"/>
            <a:chOff x="298592" y="4293096"/>
            <a:chExt cx="2244220" cy="648072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1055440" y="4293096"/>
              <a:ext cx="1085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55440" y="4293096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55440" y="4941168"/>
              <a:ext cx="1487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8592" y="440413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status</a:t>
              </a:r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>
            <a:off x="1907762" y="3248519"/>
            <a:ext cx="1093693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907762" y="2787793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907762" y="2787793"/>
            <a:ext cx="945512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7292" y="277837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83337" y="2769518"/>
            <a:ext cx="674407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/>
              <a:t>render</a:t>
            </a:r>
            <a:r>
              <a:rPr lang="mr-IN" dirty="0"/>
              <a:t>(){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dirty="0" err="1"/>
              <a:t>Enter</a:t>
            </a:r>
            <a:r>
              <a:rPr lang="mr-IN" dirty="0"/>
              <a:t> </a:t>
            </a:r>
            <a:r>
              <a:rPr lang="mr-IN" dirty="0" err="1"/>
              <a:t>a</a:t>
            </a:r>
            <a:r>
              <a:rPr lang="mr-IN" dirty="0"/>
              <a:t> </a:t>
            </a:r>
            <a:r>
              <a:rPr lang="mr-IN" dirty="0" err="1"/>
              <a:t>FaceSpace</a:t>
            </a:r>
            <a:r>
              <a:rPr lang="mr-IN" dirty="0"/>
              <a:t> </a:t>
            </a:r>
            <a:r>
              <a:rPr lang="mr-IN" dirty="0" err="1"/>
              <a:t>user's</a:t>
            </a:r>
            <a:r>
              <a:rPr lang="mr-IN" dirty="0"/>
              <a:t> </a:t>
            </a:r>
            <a:r>
              <a:rPr lang="mr-IN" dirty="0" err="1"/>
              <a:t>name</a:t>
            </a:r>
            <a:r>
              <a:rPr lang="mr-IN" dirty="0"/>
              <a:t> </a:t>
            </a:r>
            <a:r>
              <a:rPr lang="mr-IN" dirty="0" err="1"/>
              <a:t>here</a:t>
            </a:r>
            <a:r>
              <a:rPr lang="mr-IN" dirty="0"/>
              <a:t>:&lt;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SearchBox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callback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setNameState</a:t>
            </a:r>
            <a:r>
              <a:rPr lang="mr-IN" dirty="0"/>
              <a:t>}/&gt;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StatusFeed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name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b="1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b="1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state</a:t>
            </a:r>
            <a:r>
              <a:rPr lang="mr-IN" b="1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b="1" dirty="0"/>
              <a:t>}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smtClean="0"/>
              <a:t>);</a:t>
            </a:r>
            <a:r>
              <a:rPr lang="mr-IN" dirty="0"/>
              <a:t/>
            </a:r>
            <a:br>
              <a:rPr lang="mr-IN" dirty="0"/>
            </a:br>
            <a:r>
              <a:rPr lang="mr-IN" dirty="0" smtClean="0"/>
              <a:t>}</a:t>
            </a: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631901" y="4841336"/>
            <a:ext cx="623530" cy="582892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4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purpose of this tutorial is to serve as an introduction to developing a web-based front-end components for a RESTful back-end using JavaScript and React.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don’t have time to do a full introduction to JavaScript or React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Instead, links to tutorials and documentation will be provided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Purpose of this tutorial is to point you towards everything you need to understand the UI components implemented in the </a:t>
            </a:r>
            <a:r>
              <a:rPr lang="en-US" dirty="0" err="1" smtClean="0"/>
              <a:t>FaceSpace</a:t>
            </a:r>
            <a:r>
              <a:rPr lang="en-US" dirty="0" smtClean="0"/>
              <a:t> project and implement your own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React is doing a lot of work in the background: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Whenever text is changed in the </a:t>
            </a:r>
            <a:r>
              <a:rPr lang="en-US" dirty="0" err="1" smtClean="0"/>
              <a:t>SearchBox</a:t>
            </a:r>
            <a:r>
              <a:rPr lang="en-US" dirty="0" smtClean="0"/>
              <a:t>, the state of </a:t>
            </a:r>
            <a:r>
              <a:rPr lang="en-US" dirty="0" err="1" smtClean="0"/>
              <a:t>SearchBox</a:t>
            </a:r>
            <a:r>
              <a:rPr lang="en-US" dirty="0" smtClean="0"/>
              <a:t> is being updated.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Whenever the button is clicked or enter is pressed, the state of </a:t>
            </a:r>
            <a:r>
              <a:rPr lang="en-US" dirty="0" err="1" smtClean="0"/>
              <a:t>StatusSearch</a:t>
            </a:r>
            <a:r>
              <a:rPr lang="en-US" dirty="0" smtClean="0"/>
              <a:t> is being updated with the new text.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Whenever this happens, the </a:t>
            </a:r>
            <a:r>
              <a:rPr lang="en-US" dirty="0" err="1" smtClean="0"/>
              <a:t>StatusFeed</a:t>
            </a:r>
            <a:r>
              <a:rPr lang="en-US" dirty="0" smtClean="0"/>
              <a:t> class is being updated with the new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 next step is to tell </a:t>
            </a:r>
            <a:r>
              <a:rPr lang="en-US" dirty="0" err="1" smtClean="0"/>
              <a:t>StatusFeed</a:t>
            </a:r>
            <a:r>
              <a:rPr lang="en-US" dirty="0" smtClean="0"/>
              <a:t> what to do when it receives new data </a:t>
            </a:r>
            <a:r>
              <a:rPr lang="mr-IN" dirty="0" smtClean="0"/>
              <a:t>–</a:t>
            </a:r>
            <a:r>
              <a:rPr lang="en-US" dirty="0" smtClean="0"/>
              <a:t> so let’s now look at </a:t>
            </a:r>
            <a:r>
              <a:rPr lang="en-US" dirty="0" err="1" smtClean="0"/>
              <a:t>StatusFeed</a:t>
            </a:r>
            <a:r>
              <a:rPr lang="en-US" dirty="0" smtClean="0"/>
              <a:t> and Status.</a:t>
            </a:r>
          </a:p>
        </p:txBody>
      </p:sp>
    </p:spTree>
    <p:extLst>
      <p:ext uri="{BB962C8B-B14F-4D97-AF65-F5344CB8AC3E}">
        <p14:creationId xmlns:p14="http://schemas.microsoft.com/office/powerpoint/2010/main" val="18960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 UI components to be as self-encapsulated as possible.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 Questions: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Does a single status need to know anything about other statuses?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Does a single status need to know how to retrieve data from the backend?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Does a single status need to send any data up to the status feed?</a:t>
            </a:r>
          </a:p>
        </p:txBody>
      </p:sp>
    </p:spTree>
    <p:extLst>
      <p:ext uri="{BB962C8B-B14F-4D97-AF65-F5344CB8AC3E}">
        <p14:creationId xmlns:p14="http://schemas.microsoft.com/office/powerpoint/2010/main" val="18683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208" y="1718587"/>
            <a:ext cx="561784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design a single Status to be very simple. It does not need to communicate with the backend or send any information back to its parent </a:t>
            </a:r>
            <a:r>
              <a:rPr lang="en-US" dirty="0" err="1" smtClean="0"/>
              <a:t>StatusFeed</a:t>
            </a:r>
            <a:r>
              <a:rPr lang="en-US" dirty="0" smtClean="0"/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07568" y="4417663"/>
            <a:ext cx="2154580" cy="1619494"/>
            <a:chOff x="1123663" y="2987831"/>
            <a:chExt cx="2154580" cy="1619494"/>
          </a:xfrm>
        </p:grpSpPr>
        <p:sp>
          <p:nvSpPr>
            <p:cNvPr id="6" name="Rectangle 5"/>
            <p:cNvSpPr/>
            <p:nvPr/>
          </p:nvSpPr>
          <p:spPr>
            <a:xfrm>
              <a:off x="1123663" y="2987831"/>
              <a:ext cx="1770927" cy="16194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5271" y="3000366"/>
              <a:ext cx="193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StatusFeed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5160" y="3367053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5160" y="3720770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5160" y="4086734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6888088" y="1822608"/>
            <a:ext cx="4824536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b="1">
                <a:solidFill>
                  <a:srgbClr val="000080"/>
                </a:solidFill>
              </a:rPr>
              <a:t>var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 err="1">
                <a:solidFill>
                  <a:srgbClr val="458383"/>
                </a:solidFill>
              </a:rPr>
              <a:t>Status</a:t>
            </a:r>
            <a:r>
              <a:rPr lang="mr-IN" dirty="0">
                <a:solidFill>
                  <a:srgbClr val="458383"/>
                </a:solidFill>
              </a:rPr>
              <a:t> </a:t>
            </a:r>
            <a:r>
              <a:rPr lang="mr-IN" dirty="0"/>
              <a:t>= </a:t>
            </a:r>
            <a:r>
              <a:rPr lang="mr-IN" dirty="0" err="1"/>
              <a:t>React.</a:t>
            </a:r>
            <a:r>
              <a:rPr lang="mr-IN" dirty="0" err="1">
                <a:solidFill>
                  <a:srgbClr val="7A7A43"/>
                </a:solidFill>
              </a:rPr>
              <a:t>createClass</a:t>
            </a:r>
            <a:r>
              <a:rPr lang="mr-IN" dirty="0"/>
              <a:t>({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getInitialState</a:t>
            </a:r>
            <a:r>
              <a:rPr lang="mr-IN" dirty="0">
                <a:solidFill>
                  <a:srgbClr val="7A7A43"/>
                </a:solidFill>
              </a:rPr>
              <a:t> </a:t>
            </a:r>
            <a:r>
              <a:rPr lang="mr-IN" dirty="0"/>
              <a:t>() 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}</a:t>
            </a:r>
            <a:br>
              <a:rPr lang="mr-IN" dirty="0"/>
            </a:br>
            <a:r>
              <a:rPr lang="mr-IN" dirty="0"/>
              <a:t>    },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render</a:t>
            </a:r>
            <a:r>
              <a:rPr lang="mr-IN" dirty="0">
                <a:solidFill>
                  <a:srgbClr val="7A7A43"/>
                </a:solidFill>
              </a:rPr>
              <a:t> </a:t>
            </a:r>
            <a:r>
              <a:rPr lang="mr-IN" dirty="0"/>
              <a:t>() 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    &lt;</a:t>
            </a:r>
            <a:r>
              <a:rPr lang="mr-IN" b="1" dirty="0" err="1">
                <a:solidFill>
                  <a:srgbClr val="000080"/>
                </a:solidFill>
              </a:rPr>
              <a:t>b</a:t>
            </a:r>
            <a:r>
              <a:rPr lang="mr-IN" dirty="0"/>
              <a:t>&gt;{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.props.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dirty="0"/>
              <a:t>}&lt;/</a:t>
            </a:r>
            <a:r>
              <a:rPr lang="mr-IN" b="1" dirty="0" err="1">
                <a:solidFill>
                  <a:srgbClr val="000080"/>
                </a:solidFill>
              </a:rPr>
              <a:t>b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    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    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.props.</a:t>
            </a:r>
            <a:r>
              <a:rPr lang="mr-IN" b="1" dirty="0" err="1">
                <a:solidFill>
                  <a:srgbClr val="660E7A"/>
                </a:solidFill>
              </a:rPr>
              <a:t>status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);</a:t>
            </a:r>
            <a:br>
              <a:rPr lang="mr-IN" dirty="0"/>
            </a:br>
            <a:r>
              <a:rPr lang="mr-IN" dirty="0"/>
              <a:t>    }</a:t>
            </a:r>
            <a:br>
              <a:rPr lang="mr-IN" dirty="0"/>
            </a:br>
            <a:r>
              <a:rPr lang="mr-IN" dirty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Status now implemented, we need to implement the </a:t>
            </a:r>
            <a:r>
              <a:rPr lang="en-US" dirty="0" err="1" smtClean="0"/>
              <a:t>StatusFeed</a:t>
            </a:r>
            <a:r>
              <a:rPr lang="en-US" dirty="0"/>
              <a:t> </a:t>
            </a:r>
            <a:r>
              <a:rPr lang="en-US" dirty="0" smtClean="0"/>
              <a:t>class.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already bound one of its properties to the </a:t>
            </a:r>
            <a:r>
              <a:rPr lang="en-US" b="1" dirty="0" smtClean="0"/>
              <a:t>name</a:t>
            </a:r>
            <a:r>
              <a:rPr lang="en-US" dirty="0" smtClean="0"/>
              <a:t> state variable of its parent </a:t>
            </a:r>
            <a:r>
              <a:rPr lang="en-US" dirty="0" err="1" smtClean="0"/>
              <a:t>StatusSearch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make sure that </a:t>
            </a:r>
            <a:r>
              <a:rPr lang="en-US" dirty="0" err="1" smtClean="0"/>
              <a:t>StatusFeed</a:t>
            </a:r>
            <a:r>
              <a:rPr lang="en-US" dirty="0" smtClean="0"/>
              <a:t> gets new statuses from the Grails backend whenever this variable is modified.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3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First, let’s look at how to cause a React component to respond to two different events.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82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686511" y="5026236"/>
            <a:ext cx="6216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summary of Component methods can be found here: https</a:t>
            </a:r>
            <a:r>
              <a:rPr lang="en-US" dirty="0"/>
              <a:t>://</a:t>
            </a:r>
            <a:r>
              <a:rPr lang="en-US" dirty="0" err="1" smtClean="0"/>
              <a:t>facebook.github.io</a:t>
            </a:r>
            <a:r>
              <a:rPr lang="en-US" dirty="0" smtClean="0"/>
              <a:t>/react/docs/react-</a:t>
            </a:r>
            <a:r>
              <a:rPr lang="en-US" dirty="0" err="1" smtClean="0"/>
              <a:t>component.html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5608" y="2187533"/>
            <a:ext cx="34563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</a:rPr>
              <a:t>componentDidMount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name </a:t>
            </a:r>
            <a:r>
              <a:rPr lang="en-US" dirty="0"/>
              <a:t>=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fetchFromAPI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600" y="169068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Class </a:t>
            </a:r>
            <a:r>
              <a:rPr lang="en-US" dirty="0" err="1" smtClean="0"/>
              <a:t>StatusFeed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5608" y="3676748"/>
            <a:ext cx="446075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7A7A43"/>
                </a:solidFill>
              </a:rPr>
              <a:t>componentWillReceiveProps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name </a:t>
            </a:r>
            <a:r>
              <a:rPr lang="en-US" dirty="0"/>
              <a:t>= </a:t>
            </a:r>
            <a:r>
              <a:rPr lang="en-US" dirty="0" err="1"/>
              <a:t>nextProps.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fetchFromAPI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4827" y="2060020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componentDidMount</a:t>
            </a:r>
            <a:r>
              <a:rPr lang="en-US" dirty="0" smtClean="0"/>
              <a:t> is called when the component</a:t>
            </a:r>
          </a:p>
          <a:p>
            <a:r>
              <a:rPr lang="en-US" dirty="0" smtClean="0"/>
              <a:t>instance has successfully been created.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91182" y="3543128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componentWillReceiveProps</a:t>
            </a:r>
            <a:r>
              <a:rPr lang="en-US" dirty="0" smtClean="0"/>
              <a:t> is called when the component</a:t>
            </a:r>
          </a:p>
          <a:p>
            <a:r>
              <a:rPr lang="en-US" dirty="0" smtClean="0"/>
              <a:t>instance’s properties are being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651" y="145645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StatusFeed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55140" y="1829187"/>
            <a:ext cx="446075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7A7A43"/>
                </a:solidFill>
              </a:rPr>
              <a:t>componentWillReceiveProps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name </a:t>
            </a:r>
            <a:r>
              <a:rPr lang="en-US" dirty="0"/>
              <a:t>= </a:t>
            </a:r>
            <a:r>
              <a:rPr lang="en-US" dirty="0" err="1"/>
              <a:t>nextProps.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fetchFromAPI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652596"/>
            <a:ext cx="4830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the </a:t>
            </a:r>
            <a:r>
              <a:rPr lang="en-US" b="1" dirty="0" smtClean="0"/>
              <a:t>property name </a:t>
            </a:r>
            <a:r>
              <a:rPr lang="en-US" dirty="0" smtClean="0"/>
              <a:t>of </a:t>
            </a:r>
            <a:r>
              <a:rPr lang="en-US" dirty="0" err="1" smtClean="0"/>
              <a:t>StatusFeed</a:t>
            </a:r>
            <a:endParaRPr lang="en-US" dirty="0"/>
          </a:p>
          <a:p>
            <a:r>
              <a:rPr lang="en-US" dirty="0" smtClean="0"/>
              <a:t>is bound to the </a:t>
            </a:r>
            <a:r>
              <a:rPr lang="en-US" b="1" dirty="0" smtClean="0"/>
              <a:t>state name </a:t>
            </a:r>
            <a:r>
              <a:rPr lang="en-US" dirty="0" smtClean="0"/>
              <a:t>of </a:t>
            </a:r>
            <a:r>
              <a:rPr lang="en-US" dirty="0" err="1" smtClean="0"/>
              <a:t>StatusSearch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componentWillReceiveProps</a:t>
            </a:r>
            <a:r>
              <a:rPr lang="en-US" dirty="0" smtClean="0"/>
              <a:t> is automatically</a:t>
            </a:r>
          </a:p>
          <a:p>
            <a:r>
              <a:rPr lang="en-US" dirty="0" smtClean="0"/>
              <a:t>called whenever the state name of </a:t>
            </a:r>
            <a:r>
              <a:rPr lang="en-US" dirty="0" err="1" smtClean="0"/>
              <a:t>StatusSearch</a:t>
            </a:r>
            <a:r>
              <a:rPr lang="en-US" dirty="0" smtClean="0"/>
              <a:t> is modified.</a:t>
            </a:r>
          </a:p>
          <a:p>
            <a:endParaRPr lang="en-US" dirty="0"/>
          </a:p>
          <a:p>
            <a:r>
              <a:rPr lang="en-US" dirty="0" smtClean="0"/>
              <a:t>These automatically managed state/property bindings are one of </a:t>
            </a:r>
            <a:r>
              <a:rPr lang="en-US" dirty="0" err="1" smtClean="0"/>
              <a:t>React’s</a:t>
            </a:r>
            <a:r>
              <a:rPr lang="en-US" dirty="0" smtClean="0"/>
              <a:t> best features. It makes code much easier to read and write.</a:t>
            </a:r>
          </a:p>
        </p:txBody>
      </p:sp>
      <p:sp>
        <p:nvSpPr>
          <p:cNvPr id="9" name="Rectangle 8"/>
          <p:cNvSpPr/>
          <p:nvPr/>
        </p:nvSpPr>
        <p:spPr>
          <a:xfrm>
            <a:off x="294651" y="3800755"/>
            <a:ext cx="674407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/>
              <a:t>render</a:t>
            </a:r>
            <a:r>
              <a:rPr lang="mr-IN" dirty="0"/>
              <a:t>(){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dirty="0" err="1"/>
              <a:t>Enter</a:t>
            </a:r>
            <a:r>
              <a:rPr lang="mr-IN" dirty="0"/>
              <a:t> </a:t>
            </a:r>
            <a:r>
              <a:rPr lang="mr-IN" dirty="0" err="1"/>
              <a:t>a</a:t>
            </a:r>
            <a:r>
              <a:rPr lang="mr-IN" dirty="0"/>
              <a:t> </a:t>
            </a:r>
            <a:r>
              <a:rPr lang="mr-IN" dirty="0" err="1"/>
              <a:t>FaceSpace</a:t>
            </a:r>
            <a:r>
              <a:rPr lang="mr-IN" dirty="0"/>
              <a:t> </a:t>
            </a:r>
            <a:r>
              <a:rPr lang="mr-IN" dirty="0" err="1"/>
              <a:t>user's</a:t>
            </a:r>
            <a:r>
              <a:rPr lang="mr-IN" dirty="0"/>
              <a:t> </a:t>
            </a:r>
            <a:r>
              <a:rPr lang="mr-IN" dirty="0" err="1"/>
              <a:t>name</a:t>
            </a:r>
            <a:r>
              <a:rPr lang="mr-IN" dirty="0"/>
              <a:t> </a:t>
            </a:r>
            <a:r>
              <a:rPr lang="mr-IN" dirty="0" err="1"/>
              <a:t>here</a:t>
            </a:r>
            <a:r>
              <a:rPr lang="mr-IN" dirty="0"/>
              <a:t>:&lt;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SearchBox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callback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setNameState</a:t>
            </a:r>
            <a:r>
              <a:rPr lang="mr-IN" dirty="0"/>
              <a:t>}/&gt;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StatusFeed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name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b="1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b="1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state</a:t>
            </a:r>
            <a:r>
              <a:rPr lang="mr-IN" b="1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b="1" dirty="0" smtClean="0"/>
              <a:t>}</a:t>
            </a:r>
            <a:r>
              <a:rPr lang="en-US" b="1" dirty="0" smtClean="0"/>
              <a:t> </a:t>
            </a:r>
            <a:r>
              <a:rPr lang="mr-IN" dirty="0" smtClean="0"/>
              <a:t>/&gt;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smtClean="0"/>
              <a:t>);</a:t>
            </a:r>
            <a:r>
              <a:rPr lang="mr-IN" dirty="0"/>
              <a:t/>
            </a:r>
            <a:br>
              <a:rPr lang="mr-IN" dirty="0"/>
            </a:br>
            <a:r>
              <a:rPr lang="mr-IN" dirty="0" smtClean="0"/>
              <a:t>}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91344" y="3348676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StatusSearch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595" y="5589240"/>
            <a:ext cx="1001493" cy="0"/>
          </a:xfrm>
          <a:prstGeom prst="line">
            <a:avLst/>
          </a:prstGeom>
          <a:ln w="19050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88088" y="1456457"/>
            <a:ext cx="0" cy="4132783"/>
          </a:xfrm>
          <a:prstGeom prst="line">
            <a:avLst/>
          </a:prstGeom>
          <a:ln w="19050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007768" y="1456457"/>
            <a:ext cx="2880320" cy="0"/>
          </a:xfrm>
          <a:prstGeom prst="line">
            <a:avLst/>
          </a:prstGeom>
          <a:ln w="19050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07768" y="1456457"/>
            <a:ext cx="0" cy="460375"/>
          </a:xfrm>
          <a:prstGeom prst="straightConnector1">
            <a:avLst/>
          </a:prstGeom>
          <a:ln w="19050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15680" y="5373216"/>
            <a:ext cx="2670915" cy="504056"/>
          </a:xfrm>
          <a:prstGeom prst="rect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1733797"/>
            <a:ext cx="10843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that </a:t>
            </a:r>
            <a:r>
              <a:rPr lang="en-US" sz="2800" dirty="0" err="1" smtClean="0"/>
              <a:t>StatusFeed</a:t>
            </a:r>
            <a:r>
              <a:rPr lang="en-US" sz="2800" dirty="0" smtClean="0"/>
              <a:t> will automatically receive the new name property, we can use it to make an API call to retrieve statuses.</a:t>
            </a:r>
          </a:p>
          <a:p>
            <a:endParaRPr lang="en-US" sz="2800" dirty="0"/>
          </a:p>
          <a:p>
            <a:r>
              <a:rPr lang="en-US" sz="2800" dirty="0" smtClean="0"/>
              <a:t>To make REST API calls, we can use a JavaScript’s Fetch API (available in recent JavaScript implementations or as an import).</a:t>
            </a:r>
          </a:p>
          <a:p>
            <a:endParaRPr lang="en-US" sz="2800" dirty="0"/>
          </a:p>
          <a:p>
            <a:r>
              <a:rPr lang="en-US" sz="2800" dirty="0" smtClean="0"/>
              <a:t>By default, the Fetch API uses </a:t>
            </a:r>
            <a:r>
              <a:rPr lang="en-US" sz="2800" b="1" dirty="0" smtClean="0"/>
              <a:t>asynchronous methods </a:t>
            </a:r>
            <a:r>
              <a:rPr lang="en-US" sz="2800" dirty="0" smtClean="0"/>
              <a:t>to communicate with the backend. This is necessary to avoid undesirable latency or unresponsiveness.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16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1733797"/>
            <a:ext cx="10843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asynchronous methods are used to access resources that may not be immediately available.</a:t>
            </a:r>
          </a:p>
          <a:p>
            <a:endParaRPr lang="en-US" sz="2800" dirty="0"/>
          </a:p>
          <a:p>
            <a:r>
              <a:rPr lang="en-US" sz="2800" dirty="0" smtClean="0"/>
              <a:t>Typically, an asynchronous method takes a </a:t>
            </a:r>
            <a:r>
              <a:rPr lang="en-US" sz="2800" b="1" dirty="0" smtClean="0"/>
              <a:t>callback function </a:t>
            </a:r>
            <a:r>
              <a:rPr lang="en-US" sz="2800" dirty="0" smtClean="0"/>
              <a:t>as a parameter that will execute after some conditions have been satisfied (usually a resource access like an API call).</a:t>
            </a:r>
          </a:p>
          <a:p>
            <a:endParaRPr lang="en-US" sz="2800" b="1" dirty="0"/>
          </a:p>
          <a:p>
            <a:r>
              <a:rPr lang="en-US" sz="2800" dirty="0" smtClean="0"/>
              <a:t>This allows the main program to continue execution even if the resource is taking some time to respond.</a:t>
            </a:r>
          </a:p>
        </p:txBody>
      </p:sp>
    </p:spTree>
    <p:extLst>
      <p:ext uri="{BB962C8B-B14F-4D97-AF65-F5344CB8AC3E}">
        <p14:creationId xmlns:p14="http://schemas.microsoft.com/office/powerpoint/2010/main" val="10170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1733797"/>
            <a:ext cx="10843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Fortunately, the combination of Fetch’s clean syntax and </a:t>
            </a:r>
            <a:r>
              <a:rPr lang="en-US" sz="2800" dirty="0" err="1" smtClean="0"/>
              <a:t>React’s</a:t>
            </a:r>
            <a:r>
              <a:rPr lang="en-US" sz="2800" dirty="0" smtClean="0"/>
              <a:t> state variable bindings makes asynchronous coding very easy.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368" y="2924944"/>
            <a:ext cx="637896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 smtClean="0">
                <a:solidFill>
                  <a:srgbClr val="7A7A43"/>
                </a:solidFill>
              </a:rPr>
              <a:t>fetchExample</a:t>
            </a:r>
            <a:r>
              <a:rPr lang="mr-IN" dirty="0" smtClean="0"/>
              <a:t>(</a:t>
            </a:r>
            <a:r>
              <a:rPr lang="en-US" dirty="0" smtClean="0"/>
              <a:t> </a:t>
            </a:r>
            <a:r>
              <a:rPr lang="mr-IN" dirty="0" smtClean="0"/>
              <a:t>){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fetch</a:t>
            </a:r>
            <a:r>
              <a:rPr lang="mr-IN" dirty="0"/>
              <a:t>(</a:t>
            </a:r>
            <a:r>
              <a:rPr lang="mr-IN" b="1" dirty="0">
                <a:solidFill>
                  <a:srgbClr val="008000"/>
                </a:solidFill>
              </a:rPr>
              <a:t>'</a:t>
            </a:r>
            <a:r>
              <a:rPr lang="mr-IN" b="1" dirty="0" err="1">
                <a:solidFill>
                  <a:srgbClr val="008000"/>
                </a:solidFill>
              </a:rPr>
              <a:t>http</a:t>
            </a:r>
            <a:r>
              <a:rPr lang="mr-IN" b="1" dirty="0">
                <a:solidFill>
                  <a:srgbClr val="008000"/>
                </a:solidFill>
              </a:rPr>
              <a:t>://</a:t>
            </a:r>
            <a:r>
              <a:rPr lang="mr-IN" b="1" dirty="0" err="1">
                <a:solidFill>
                  <a:srgbClr val="008000"/>
                </a:solidFill>
              </a:rPr>
              <a:t>myURL</a:t>
            </a:r>
            <a:r>
              <a:rPr lang="mr-IN" b="1" dirty="0">
                <a:solidFill>
                  <a:srgbClr val="008000"/>
                </a:solidFill>
              </a:rPr>
              <a:t>/</a:t>
            </a:r>
            <a:r>
              <a:rPr lang="mr-IN" b="1" dirty="0" err="1">
                <a:solidFill>
                  <a:srgbClr val="008000"/>
                </a:solidFill>
              </a:rPr>
              <a:t>resource</a:t>
            </a:r>
            <a:r>
              <a:rPr lang="mr-IN" b="1" dirty="0" smtClean="0">
                <a:solidFill>
                  <a:srgbClr val="008000"/>
                </a:solidFill>
              </a:rPr>
              <a:t>'</a:t>
            </a:r>
            <a:r>
              <a:rPr lang="mr-IN" dirty="0" smtClean="0"/>
              <a:t>).</a:t>
            </a:r>
            <a:r>
              <a:rPr lang="mr-IN" dirty="0" err="1">
                <a:solidFill>
                  <a:srgbClr val="7A7A43"/>
                </a:solidFill>
              </a:rPr>
              <a:t>then</a:t>
            </a:r>
            <a:r>
              <a:rPr lang="mr-IN" dirty="0"/>
              <a:t>(</a:t>
            </a:r>
            <a:r>
              <a:rPr lang="mr-IN" dirty="0" err="1"/>
              <a:t>response</a:t>
            </a:r>
            <a:r>
              <a:rPr lang="mr-IN" dirty="0"/>
              <a:t> =&gt; {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if</a:t>
            </a:r>
            <a:r>
              <a:rPr lang="mr-IN" dirty="0"/>
              <a:t>(</a:t>
            </a:r>
            <a:r>
              <a:rPr lang="mr-IN" dirty="0" err="1"/>
              <a:t>response.</a:t>
            </a:r>
            <a:r>
              <a:rPr lang="mr-IN" b="1" dirty="0" err="1">
                <a:solidFill>
                  <a:srgbClr val="660E7A"/>
                </a:solidFill>
              </a:rPr>
              <a:t>ok</a:t>
            </a:r>
            <a:r>
              <a:rPr lang="mr-IN" dirty="0"/>
              <a:t>) 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i="1" dirty="0">
                <a:solidFill>
                  <a:srgbClr val="808080"/>
                </a:solidFill>
              </a:rPr>
              <a:t>// </a:t>
            </a:r>
            <a:r>
              <a:rPr lang="mr-IN" i="1" dirty="0" err="1">
                <a:solidFill>
                  <a:srgbClr val="808080"/>
                </a:solidFill>
              </a:rPr>
              <a:t>update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state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variables</a:t>
            </a:r>
            <a:r>
              <a:rPr lang="mr-IN" i="1" dirty="0">
                <a:solidFill>
                  <a:srgbClr val="808080"/>
                </a:solidFill>
              </a:rPr>
              <a:t/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else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i="1" dirty="0">
                <a:solidFill>
                  <a:srgbClr val="808080"/>
                </a:solidFill>
              </a:rPr>
              <a:t>//</a:t>
            </a:r>
            <a:r>
              <a:rPr lang="mr-IN" i="1" dirty="0" err="1">
                <a:solidFill>
                  <a:srgbClr val="808080"/>
                </a:solidFill>
              </a:rPr>
              <a:t>update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state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variables</a:t>
            </a:r>
            <a:r>
              <a:rPr lang="mr-IN" i="1" dirty="0">
                <a:solidFill>
                  <a:srgbClr val="808080"/>
                </a:solidFill>
              </a:rPr>
              <a:t/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});</a:t>
            </a:r>
            <a:br>
              <a:rPr lang="mr-IN" dirty="0"/>
            </a:br>
            <a:r>
              <a:rPr lang="mr-IN" dirty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0096" y="2924944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passing a callback function as a parameter to </a:t>
            </a:r>
            <a:r>
              <a:rPr lang="en-US" b="1" dirty="0" smtClean="0"/>
              <a:t>fetch</a:t>
            </a:r>
            <a:r>
              <a:rPr lang="en-US" dirty="0" smtClean="0"/>
              <a:t>, we can provide it as a parameter to the </a:t>
            </a:r>
            <a:r>
              <a:rPr lang="en-US" b="1" dirty="0" smtClean="0"/>
              <a:t>then</a:t>
            </a:r>
            <a:r>
              <a:rPr lang="en-US" dirty="0" smtClean="0"/>
              <a:t> method.</a:t>
            </a:r>
          </a:p>
          <a:p>
            <a:endParaRPr lang="en-US" b="1" dirty="0"/>
          </a:p>
          <a:p>
            <a:r>
              <a:rPr lang="en-US" dirty="0" smtClean="0"/>
              <a:t>In this case we are implementing the callback function body as a </a:t>
            </a:r>
            <a:r>
              <a:rPr lang="en-US" b="1" dirty="0" smtClean="0"/>
              <a:t>lambda expression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i.e. instead of passing in a function as a parameter, we can write an expression that denotes a fully-formed function.</a:t>
            </a:r>
          </a:p>
        </p:txBody>
      </p:sp>
    </p:spTree>
    <p:extLst>
      <p:ext uri="{BB962C8B-B14F-4D97-AF65-F5344CB8AC3E}">
        <p14:creationId xmlns:p14="http://schemas.microsoft.com/office/powerpoint/2010/main" val="18782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JavaScript and React basics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Rendering React UI components to a web page in a Grails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Asynchronous communication between UI and back-end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Design and Implementation of a new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1733797"/>
            <a:ext cx="10843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Fortunately, the combination of Fetch’s clean syntax and </a:t>
            </a:r>
            <a:r>
              <a:rPr lang="en-US" sz="2800" dirty="0" err="1" smtClean="0"/>
              <a:t>React’s</a:t>
            </a:r>
            <a:r>
              <a:rPr lang="en-US" sz="2800" dirty="0" smtClean="0"/>
              <a:t> state variable bindings makes asynchronous coding very easy.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368" y="2924944"/>
            <a:ext cx="637896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 smtClean="0">
                <a:solidFill>
                  <a:srgbClr val="7A7A43"/>
                </a:solidFill>
              </a:rPr>
              <a:t>fetchExample</a:t>
            </a:r>
            <a:r>
              <a:rPr lang="mr-IN" dirty="0" smtClean="0"/>
              <a:t>(</a:t>
            </a:r>
            <a:r>
              <a:rPr lang="en-US" dirty="0" smtClean="0"/>
              <a:t> </a:t>
            </a:r>
            <a:r>
              <a:rPr lang="mr-IN" dirty="0" smtClean="0"/>
              <a:t>){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fetch</a:t>
            </a:r>
            <a:r>
              <a:rPr lang="mr-IN" dirty="0"/>
              <a:t>(</a:t>
            </a:r>
            <a:r>
              <a:rPr lang="mr-IN" b="1" dirty="0">
                <a:solidFill>
                  <a:srgbClr val="008000"/>
                </a:solidFill>
              </a:rPr>
              <a:t>'</a:t>
            </a:r>
            <a:r>
              <a:rPr lang="mr-IN" b="1" dirty="0" err="1">
                <a:solidFill>
                  <a:srgbClr val="008000"/>
                </a:solidFill>
              </a:rPr>
              <a:t>http</a:t>
            </a:r>
            <a:r>
              <a:rPr lang="mr-IN" b="1" dirty="0">
                <a:solidFill>
                  <a:srgbClr val="008000"/>
                </a:solidFill>
              </a:rPr>
              <a:t>://</a:t>
            </a:r>
            <a:r>
              <a:rPr lang="mr-IN" b="1" dirty="0" err="1">
                <a:solidFill>
                  <a:srgbClr val="008000"/>
                </a:solidFill>
              </a:rPr>
              <a:t>myURL</a:t>
            </a:r>
            <a:r>
              <a:rPr lang="mr-IN" b="1" dirty="0">
                <a:solidFill>
                  <a:srgbClr val="008000"/>
                </a:solidFill>
              </a:rPr>
              <a:t>/</a:t>
            </a:r>
            <a:r>
              <a:rPr lang="mr-IN" b="1" dirty="0" err="1">
                <a:solidFill>
                  <a:srgbClr val="008000"/>
                </a:solidFill>
              </a:rPr>
              <a:t>resource</a:t>
            </a:r>
            <a:r>
              <a:rPr lang="mr-IN" b="1" dirty="0" smtClean="0">
                <a:solidFill>
                  <a:srgbClr val="008000"/>
                </a:solidFill>
              </a:rPr>
              <a:t>'</a:t>
            </a:r>
            <a:r>
              <a:rPr lang="mr-IN" dirty="0" smtClean="0"/>
              <a:t>).</a:t>
            </a:r>
            <a:r>
              <a:rPr lang="mr-IN" dirty="0" err="1">
                <a:solidFill>
                  <a:srgbClr val="7A7A43"/>
                </a:solidFill>
              </a:rPr>
              <a:t>then</a:t>
            </a:r>
            <a:r>
              <a:rPr lang="mr-IN" dirty="0"/>
              <a:t>(</a:t>
            </a:r>
            <a:r>
              <a:rPr lang="mr-IN" dirty="0" err="1"/>
              <a:t>response</a:t>
            </a:r>
            <a:r>
              <a:rPr lang="mr-IN" dirty="0"/>
              <a:t> =&gt; {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if</a:t>
            </a:r>
            <a:r>
              <a:rPr lang="mr-IN" dirty="0"/>
              <a:t>(</a:t>
            </a:r>
            <a:r>
              <a:rPr lang="mr-IN" dirty="0" err="1"/>
              <a:t>response.</a:t>
            </a:r>
            <a:r>
              <a:rPr lang="mr-IN" b="1" dirty="0" err="1">
                <a:solidFill>
                  <a:srgbClr val="660E7A"/>
                </a:solidFill>
              </a:rPr>
              <a:t>ok</a:t>
            </a:r>
            <a:r>
              <a:rPr lang="mr-IN" dirty="0"/>
              <a:t>) 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update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variables</a:t>
            </a:r>
            <a:r>
              <a:rPr lang="mr-IN" i="1" dirty="0">
                <a:solidFill>
                  <a:srgbClr val="808080"/>
                </a:solidFill>
              </a:rPr>
              <a:t/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else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update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variables</a:t>
            </a:r>
            <a:r>
              <a:rPr lang="mr-IN" i="1" dirty="0">
                <a:solidFill>
                  <a:srgbClr val="808080"/>
                </a:solidFill>
              </a:rPr>
              <a:t/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});</a:t>
            </a:r>
            <a:br>
              <a:rPr lang="mr-IN" dirty="0"/>
            </a:br>
            <a:r>
              <a:rPr lang="mr-IN" dirty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0096" y="2924944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avoid adverse side effects, I advise you to only update state variables in response to fetching.</a:t>
            </a:r>
          </a:p>
          <a:p>
            <a:endParaRPr lang="en-US" b="1" dirty="0"/>
          </a:p>
          <a:p>
            <a:r>
              <a:rPr lang="en-US" dirty="0" smtClean="0"/>
              <a:t>Updating state variables will cause the component to re-render automatically!</a:t>
            </a:r>
          </a:p>
        </p:txBody>
      </p:sp>
    </p:spTree>
    <p:extLst>
      <p:ext uri="{BB962C8B-B14F-4D97-AF65-F5344CB8AC3E}">
        <p14:creationId xmlns:p14="http://schemas.microsoft.com/office/powerpoint/2010/main" val="1124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581" y="1796038"/>
            <a:ext cx="11843075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>
                <a:solidFill>
                  <a:srgbClr val="7A7A43"/>
                </a:solidFill>
              </a:rPr>
              <a:t>fetchFromAPI</a:t>
            </a:r>
            <a:r>
              <a:rPr lang="mr-IN" dirty="0"/>
              <a:t>(</a:t>
            </a:r>
            <a:r>
              <a:rPr lang="mr-IN" dirty="0" err="1"/>
              <a:t>name</a:t>
            </a:r>
            <a:r>
              <a:rPr lang="mr-IN" dirty="0"/>
              <a:t>){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fetch</a:t>
            </a:r>
            <a:r>
              <a:rPr lang="mr-IN" dirty="0"/>
              <a:t>(</a:t>
            </a:r>
            <a:r>
              <a:rPr lang="mr-IN" b="1" dirty="0">
                <a:solidFill>
                  <a:srgbClr val="008000"/>
                </a:solidFill>
              </a:rPr>
              <a:t>'</a:t>
            </a:r>
            <a:r>
              <a:rPr lang="mr-IN" b="1" dirty="0" err="1">
                <a:solidFill>
                  <a:srgbClr val="008000"/>
                </a:solidFill>
              </a:rPr>
              <a:t>http</a:t>
            </a:r>
            <a:r>
              <a:rPr lang="mr-IN" b="1" dirty="0">
                <a:solidFill>
                  <a:srgbClr val="008000"/>
                </a:solidFill>
              </a:rPr>
              <a:t>://localhost:8080/</a:t>
            </a:r>
            <a:r>
              <a:rPr lang="mr-IN" b="1" dirty="0" err="1">
                <a:solidFill>
                  <a:srgbClr val="008000"/>
                </a:solidFill>
              </a:rPr>
              <a:t>profileDisplay</a:t>
            </a:r>
            <a:r>
              <a:rPr lang="mr-IN" b="1" dirty="0">
                <a:solidFill>
                  <a:srgbClr val="008000"/>
                </a:solidFill>
              </a:rPr>
              <a:t>/</a:t>
            </a:r>
            <a:r>
              <a:rPr lang="mr-IN" b="1" dirty="0" err="1">
                <a:solidFill>
                  <a:srgbClr val="008000"/>
                </a:solidFill>
              </a:rPr>
              <a:t>getUserPosts?userName</a:t>
            </a:r>
            <a:r>
              <a:rPr lang="mr-IN" b="1" dirty="0">
                <a:solidFill>
                  <a:srgbClr val="008000"/>
                </a:solidFill>
              </a:rPr>
              <a:t>=' </a:t>
            </a:r>
            <a:r>
              <a:rPr lang="mr-IN" dirty="0"/>
              <a:t>+ </a:t>
            </a:r>
            <a:r>
              <a:rPr lang="mr-IN" dirty="0" err="1"/>
              <a:t>name</a:t>
            </a:r>
            <a:r>
              <a:rPr lang="mr-IN" dirty="0" smtClean="0"/>
              <a:t>).</a:t>
            </a:r>
            <a:r>
              <a:rPr lang="mr-IN" dirty="0" err="1">
                <a:solidFill>
                  <a:srgbClr val="7A7A43"/>
                </a:solidFill>
              </a:rPr>
              <a:t>then</a:t>
            </a:r>
            <a:r>
              <a:rPr lang="mr-IN" dirty="0"/>
              <a:t>(</a:t>
            </a:r>
            <a:r>
              <a:rPr lang="mr-IN" dirty="0" err="1"/>
              <a:t>response</a:t>
            </a:r>
            <a:r>
              <a:rPr lang="mr-IN" dirty="0"/>
              <a:t> =&gt; {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if</a:t>
            </a:r>
            <a:r>
              <a:rPr lang="mr-IN" dirty="0"/>
              <a:t>(</a:t>
            </a:r>
            <a:r>
              <a:rPr lang="mr-IN" dirty="0" err="1"/>
              <a:t>response.</a:t>
            </a:r>
            <a:r>
              <a:rPr lang="mr-IN" b="1" dirty="0" err="1">
                <a:solidFill>
                  <a:srgbClr val="660E7A"/>
                </a:solidFill>
              </a:rPr>
              <a:t>ok</a:t>
            </a:r>
            <a:r>
              <a:rPr lang="mr-IN" dirty="0"/>
              <a:t>) 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dirty="0" err="1"/>
              <a:t>response.</a:t>
            </a:r>
            <a:r>
              <a:rPr lang="mr-IN" dirty="0" err="1">
                <a:solidFill>
                  <a:srgbClr val="7A7A43"/>
                </a:solidFill>
              </a:rPr>
              <a:t>json</a:t>
            </a:r>
            <a:r>
              <a:rPr lang="mr-IN" dirty="0"/>
              <a:t>().</a:t>
            </a:r>
            <a:r>
              <a:rPr lang="mr-IN" dirty="0" err="1">
                <a:solidFill>
                  <a:srgbClr val="7A7A43"/>
                </a:solidFill>
              </a:rPr>
              <a:t>then</a:t>
            </a:r>
            <a:r>
              <a:rPr lang="mr-IN" dirty="0"/>
              <a:t>(</a:t>
            </a:r>
            <a:r>
              <a:rPr lang="mr-IN" dirty="0" err="1"/>
              <a:t>json</a:t>
            </a:r>
            <a:r>
              <a:rPr lang="mr-IN" dirty="0"/>
              <a:t> =&gt; {</a:t>
            </a:r>
            <a:br>
              <a:rPr lang="mr-IN" dirty="0"/>
            </a:br>
            <a:r>
              <a:rPr lang="mr-IN" dirty="0"/>
              <a:t>                    </a:t>
            </a:r>
            <a:r>
              <a:rPr lang="mr-IN" b="1" dirty="0" err="1">
                <a:solidFill>
                  <a:srgbClr val="000080"/>
                </a:solidFill>
              </a:rPr>
              <a:t>let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 err="1">
                <a:solidFill>
                  <a:srgbClr val="458383"/>
                </a:solidFill>
              </a:rPr>
              <a:t>results</a:t>
            </a:r>
            <a:r>
              <a:rPr lang="mr-IN" dirty="0">
                <a:solidFill>
                  <a:srgbClr val="458383"/>
                </a:solidFill>
              </a:rPr>
              <a:t> </a:t>
            </a:r>
            <a:r>
              <a:rPr lang="mr-IN" dirty="0"/>
              <a:t>= [];</a:t>
            </a:r>
            <a:br>
              <a:rPr lang="mr-IN" dirty="0"/>
            </a:br>
            <a:r>
              <a:rPr lang="mr-IN" dirty="0"/>
              <a:t>                    </a:t>
            </a:r>
            <a:r>
              <a:rPr lang="mr-IN" b="1" dirty="0" err="1">
                <a:solidFill>
                  <a:srgbClr val="000080"/>
                </a:solidFill>
              </a:rPr>
              <a:t>for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</a:t>
            </a:r>
            <a:r>
              <a:rPr lang="mr-IN" b="1" dirty="0" err="1">
                <a:solidFill>
                  <a:srgbClr val="000080"/>
                </a:solidFill>
              </a:rPr>
              <a:t>let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 err="1">
                <a:solidFill>
                  <a:srgbClr val="458383"/>
                </a:solidFill>
              </a:rPr>
              <a:t>i</a:t>
            </a:r>
            <a:r>
              <a:rPr lang="mr-IN" dirty="0">
                <a:solidFill>
                  <a:srgbClr val="458383"/>
                </a:solidFill>
              </a:rPr>
              <a:t> </a:t>
            </a:r>
            <a:r>
              <a:rPr lang="mr-IN" dirty="0"/>
              <a:t>= </a:t>
            </a:r>
            <a:r>
              <a:rPr lang="mr-IN" dirty="0">
                <a:solidFill>
                  <a:srgbClr val="0000FF"/>
                </a:solidFill>
              </a:rPr>
              <a:t>0</a:t>
            </a:r>
            <a:r>
              <a:rPr lang="mr-IN" dirty="0"/>
              <a:t>; </a:t>
            </a:r>
            <a:r>
              <a:rPr lang="mr-IN" dirty="0" err="1">
                <a:solidFill>
                  <a:srgbClr val="458383"/>
                </a:solidFill>
              </a:rPr>
              <a:t>i</a:t>
            </a:r>
            <a:r>
              <a:rPr lang="mr-IN" dirty="0">
                <a:solidFill>
                  <a:srgbClr val="458383"/>
                </a:solidFill>
              </a:rPr>
              <a:t> </a:t>
            </a:r>
            <a:r>
              <a:rPr lang="mr-IN" dirty="0"/>
              <a:t>&lt; </a:t>
            </a:r>
            <a:r>
              <a:rPr lang="mr-IN" dirty="0" err="1"/>
              <a:t>json.</a:t>
            </a:r>
            <a:r>
              <a:rPr lang="mr-IN" b="1" dirty="0" err="1">
                <a:solidFill>
                  <a:srgbClr val="660E7A"/>
                </a:solidFill>
              </a:rPr>
              <a:t>length</a:t>
            </a:r>
            <a:r>
              <a:rPr lang="mr-IN" dirty="0"/>
              <a:t>; </a:t>
            </a:r>
            <a:r>
              <a:rPr lang="mr-IN" dirty="0" err="1">
                <a:solidFill>
                  <a:srgbClr val="458383"/>
                </a:solidFill>
              </a:rPr>
              <a:t>i</a:t>
            </a:r>
            <a:r>
              <a:rPr lang="mr-IN" dirty="0"/>
              <a:t>++) {</a:t>
            </a:r>
            <a:br>
              <a:rPr lang="mr-IN" dirty="0"/>
            </a:br>
            <a:r>
              <a:rPr lang="mr-IN" dirty="0"/>
              <a:t>                        </a:t>
            </a:r>
            <a:r>
              <a:rPr lang="mr-IN" dirty="0" err="1">
                <a:solidFill>
                  <a:srgbClr val="458383"/>
                </a:solidFill>
              </a:rPr>
              <a:t>results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push</a:t>
            </a:r>
            <a:r>
              <a:rPr lang="mr-IN" dirty="0"/>
              <a:t>(&lt;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&gt;&lt;</a:t>
            </a:r>
            <a:r>
              <a:rPr lang="mr-IN" b="1" dirty="0" err="1">
                <a:solidFill>
                  <a:srgbClr val="000080"/>
                </a:solidFill>
              </a:rPr>
              <a:t>Status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name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name</a:t>
            </a:r>
            <a:r>
              <a:rPr lang="mr-IN" dirty="0"/>
              <a:t>} </a:t>
            </a:r>
            <a:r>
              <a:rPr lang="mr-IN" b="1" dirty="0" err="1">
                <a:solidFill>
                  <a:srgbClr val="0000FF"/>
                </a:solidFill>
              </a:rPr>
              <a:t>status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json</a:t>
            </a:r>
            <a:r>
              <a:rPr lang="mr-IN" dirty="0"/>
              <a:t>[</a:t>
            </a:r>
            <a:r>
              <a:rPr lang="mr-IN" dirty="0" err="1">
                <a:solidFill>
                  <a:srgbClr val="458383"/>
                </a:solidFill>
              </a:rPr>
              <a:t>i</a:t>
            </a:r>
            <a:r>
              <a:rPr lang="mr-IN" dirty="0"/>
              <a:t>].</a:t>
            </a:r>
            <a:r>
              <a:rPr lang="mr-IN" b="1" dirty="0" err="1">
                <a:solidFill>
                  <a:srgbClr val="660E7A"/>
                </a:solidFill>
              </a:rPr>
              <a:t>statusText</a:t>
            </a:r>
            <a:r>
              <a:rPr lang="mr-IN" dirty="0"/>
              <a:t>}/&gt;&lt;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&gt;);</a:t>
            </a:r>
            <a:br>
              <a:rPr lang="mr-IN" dirty="0"/>
            </a:br>
            <a:r>
              <a:rPr lang="mr-IN" dirty="0"/>
              <a:t>                    }</a:t>
            </a:r>
            <a:br>
              <a:rPr lang="mr-IN" dirty="0"/>
            </a:br>
            <a:r>
              <a:rPr lang="mr-IN" dirty="0"/>
              <a:t>                    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setState</a:t>
            </a:r>
            <a:r>
              <a:rPr lang="mr-IN" dirty="0"/>
              <a:t>({</a:t>
            </a:r>
            <a:r>
              <a:rPr lang="mr-IN" b="1" dirty="0" err="1">
                <a:solidFill>
                  <a:srgbClr val="660E7A"/>
                </a:solidFill>
              </a:rPr>
              <a:t>statuses</a:t>
            </a:r>
            <a:r>
              <a:rPr lang="mr-IN" dirty="0"/>
              <a:t>: </a:t>
            </a:r>
            <a:r>
              <a:rPr lang="mr-IN" dirty="0" err="1">
                <a:solidFill>
                  <a:srgbClr val="458383"/>
                </a:solidFill>
              </a:rPr>
              <a:t>results</a:t>
            </a:r>
            <a:r>
              <a:rPr lang="mr-IN" dirty="0"/>
              <a:t>});</a:t>
            </a:r>
            <a:br>
              <a:rPr lang="mr-IN" dirty="0"/>
            </a:br>
            <a:r>
              <a:rPr lang="mr-IN" dirty="0"/>
              <a:t>                });</a:t>
            </a:r>
            <a:br>
              <a:rPr lang="mr-IN" dirty="0"/>
            </a:br>
            <a:r>
              <a:rPr lang="mr-IN" dirty="0"/>
              <a:t>            }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else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i="1" dirty="0">
                <a:solidFill>
                  <a:srgbClr val="808080"/>
                </a:solidFill>
              </a:rPr>
              <a:t>// </a:t>
            </a:r>
            <a:r>
              <a:rPr lang="mr-IN" i="1" dirty="0" err="1">
                <a:solidFill>
                  <a:srgbClr val="808080"/>
                </a:solidFill>
              </a:rPr>
              <a:t>If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response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is</a:t>
            </a:r>
            <a:r>
              <a:rPr lang="mr-IN" i="1" dirty="0">
                <a:solidFill>
                  <a:srgbClr val="808080"/>
                </a:solidFill>
              </a:rPr>
              <a:t> NOT OKAY (</a:t>
            </a:r>
            <a:r>
              <a:rPr lang="mr-IN" i="1" dirty="0" err="1">
                <a:solidFill>
                  <a:srgbClr val="808080"/>
                </a:solidFill>
              </a:rPr>
              <a:t>e.g</a:t>
            </a:r>
            <a:r>
              <a:rPr lang="mr-IN" i="1" dirty="0">
                <a:solidFill>
                  <a:srgbClr val="808080"/>
                </a:solidFill>
              </a:rPr>
              <a:t>. 404), </a:t>
            </a:r>
            <a:r>
              <a:rPr lang="mr-IN" i="1" dirty="0" err="1">
                <a:solidFill>
                  <a:srgbClr val="808080"/>
                </a:solidFill>
              </a:rPr>
              <a:t>clear</a:t>
            </a:r>
            <a:r>
              <a:rPr lang="mr-IN" i="1" dirty="0">
                <a:solidFill>
                  <a:srgbClr val="808080"/>
                </a:solidFill>
              </a:rPr>
              <a:t> the </a:t>
            </a:r>
            <a:r>
              <a:rPr lang="mr-IN" i="1" dirty="0" err="1">
                <a:solidFill>
                  <a:srgbClr val="808080"/>
                </a:solidFill>
              </a:rPr>
              <a:t>statuses</a:t>
            </a:r>
            <a:r>
              <a:rPr lang="mr-IN" i="1" dirty="0">
                <a:solidFill>
                  <a:srgbClr val="808080"/>
                </a:solidFill>
              </a:rPr>
              <a:t>.</a:t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    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setState</a:t>
            </a:r>
            <a:r>
              <a:rPr lang="mr-IN" dirty="0"/>
              <a:t>({</a:t>
            </a:r>
            <a:r>
              <a:rPr lang="mr-IN" b="1" dirty="0" err="1">
                <a:solidFill>
                  <a:srgbClr val="660E7A"/>
                </a:solidFill>
              </a:rPr>
              <a:t>statuses</a:t>
            </a:r>
            <a:r>
              <a:rPr lang="mr-IN" dirty="0"/>
              <a:t>: []});</a:t>
            </a:r>
            <a:br>
              <a:rPr lang="mr-IN" dirty="0"/>
            </a:br>
            <a:r>
              <a:rPr lang="mr-IN" dirty="0"/>
              <a:t>            }</a:t>
            </a:r>
            <a:br>
              <a:rPr lang="mr-IN" dirty="0"/>
            </a:br>
            <a:r>
              <a:rPr lang="mr-IN" dirty="0"/>
              <a:t>        });</a:t>
            </a:r>
            <a:br>
              <a:rPr lang="mr-IN" dirty="0"/>
            </a:br>
            <a:r>
              <a:rPr lang="mr-IN" dirty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336" y="140348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StatusFeed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3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072" y="1952114"/>
            <a:ext cx="525658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Username entered into </a:t>
            </a:r>
            <a:r>
              <a:rPr lang="en-US" sz="1800" dirty="0" err="1" smtClean="0"/>
              <a:t>SearchBox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State variable ‘name’ is updated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/>
              <a:t>SearchBox</a:t>
            </a:r>
            <a:r>
              <a:rPr lang="en-US" sz="1800" dirty="0" smtClean="0"/>
              <a:t> button clicked or enter key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Callback function from </a:t>
            </a:r>
            <a:r>
              <a:rPr lang="en-US" sz="1800" dirty="0" err="1" smtClean="0"/>
              <a:t>StatusSearch</a:t>
            </a:r>
            <a:r>
              <a:rPr lang="en-US" sz="1800" dirty="0" smtClean="0"/>
              <a:t> executed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/>
              <a:t>StatusSearch</a:t>
            </a:r>
            <a:r>
              <a:rPr lang="en-US" sz="1800" dirty="0" smtClean="0"/>
              <a:t> state variable ‘name’ is updated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/>
              <a:t>StatusFeed</a:t>
            </a:r>
            <a:r>
              <a:rPr lang="en-US" sz="1800" dirty="0" smtClean="0"/>
              <a:t> property variable ‘name’ is changed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Property variable ‘name’ is used to asynchronously fetch Status JSON objects from Grails controller </a:t>
            </a:r>
            <a:r>
              <a:rPr lang="en-US" sz="1800" dirty="0" err="1" smtClean="0"/>
              <a:t>StatusPostController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On successful response, JSON is used to create array of Status components and update state variable ‘statuses’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State variable update triggers </a:t>
            </a:r>
            <a:r>
              <a:rPr lang="en-US" sz="1800" dirty="0" err="1" smtClean="0"/>
              <a:t>StatusFeed</a:t>
            </a:r>
            <a:r>
              <a:rPr lang="en-US" sz="1800" dirty="0" smtClean="0"/>
              <a:t> component re-render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495600" y="2564904"/>
            <a:ext cx="2582843" cy="2871200"/>
            <a:chOff x="1747776" y="3150089"/>
            <a:chExt cx="2582843" cy="2871200"/>
          </a:xfrm>
        </p:grpSpPr>
        <p:sp>
          <p:nvSpPr>
            <p:cNvPr id="55" name="Rectangle 54"/>
            <p:cNvSpPr/>
            <p:nvPr/>
          </p:nvSpPr>
          <p:spPr>
            <a:xfrm>
              <a:off x="1747776" y="3150089"/>
              <a:ext cx="2582843" cy="287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76039" y="4149080"/>
              <a:ext cx="1770927" cy="16194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49466" y="3188312"/>
              <a:ext cx="162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StatusSearch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97647" y="4161615"/>
              <a:ext cx="193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StatusFeed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77536" y="4528302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7536" y="4882019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7536" y="5247983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97647" y="3649038"/>
              <a:ext cx="132208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SearchBox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92387" y="3252838"/>
            <a:ext cx="1803011" cy="504056"/>
            <a:chOff x="6823960" y="3869793"/>
            <a:chExt cx="1803011" cy="504056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927598" y="3869793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6823960" y="3869793"/>
              <a:ext cx="1803011" cy="504056"/>
              <a:chOff x="3912242" y="3789040"/>
              <a:chExt cx="1803011" cy="504056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4295895" y="3789040"/>
                <a:ext cx="7199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912242" y="4293096"/>
                <a:ext cx="1103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4953506" y="384440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1073321" y="3856488"/>
            <a:ext cx="2244220" cy="648072"/>
            <a:chOff x="298592" y="4293096"/>
            <a:chExt cx="2244220" cy="648072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1055440" y="4293096"/>
              <a:ext cx="1085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055440" y="4293096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055440" y="4941168"/>
              <a:ext cx="1487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98592" y="440413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status</a:t>
              </a:r>
              <a:endParaRPr lang="en-US"/>
            </a:p>
          </p:txBody>
        </p:sp>
      </p:grpSp>
      <p:cxnSp>
        <p:nvCxnSpPr>
          <p:cNvPr id="74" name="Straight Connector 73"/>
          <p:cNvCxnSpPr/>
          <p:nvPr/>
        </p:nvCxnSpPr>
        <p:spPr>
          <a:xfrm flipH="1">
            <a:off x="2051778" y="3248519"/>
            <a:ext cx="1093693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051778" y="2787793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051778" y="2787793"/>
            <a:ext cx="945512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1308" y="277837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Asynchronous fetch calls should only update state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Components will re-render only when data has actually been retrieved and state variables have been changed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Prevents UI components from becoming unresponsive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Components pass data down to children via </a:t>
            </a:r>
            <a:r>
              <a:rPr lang="en-US" b="1" dirty="0" smtClean="0"/>
              <a:t>props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Components communicate with parents via </a:t>
            </a:r>
            <a:r>
              <a:rPr lang="en-US" b="1" dirty="0" smtClean="0"/>
              <a:t>callback functions </a:t>
            </a:r>
            <a:r>
              <a:rPr lang="en-US" dirty="0" smtClean="0"/>
              <a:t>that were passed in as instance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now developed </a:t>
            </a:r>
            <a:r>
              <a:rPr lang="en-US" dirty="0" err="1" smtClean="0"/>
              <a:t>StatusSearch</a:t>
            </a:r>
            <a:r>
              <a:rPr lang="en-US" dirty="0" smtClean="0"/>
              <a:t> as a single React component that is composed of other React components.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use it in an application, we need to render it to a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Recall that the purpose of </a:t>
            </a:r>
            <a:r>
              <a:rPr lang="en-US" dirty="0" err="1" smtClean="0"/>
              <a:t>Javascript</a:t>
            </a:r>
            <a:r>
              <a:rPr lang="en-US" dirty="0" smtClean="0"/>
              <a:t>/React is to define interactive UI components and functions.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use HTML/CSS to tell Grails where and how to render components.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help us manage our growing collection of </a:t>
            </a:r>
            <a:r>
              <a:rPr lang="en-US" dirty="0" err="1" smtClean="0"/>
              <a:t>JavaScripts</a:t>
            </a:r>
            <a:r>
              <a:rPr lang="en-US" dirty="0" smtClean="0"/>
              <a:t> and Views, we will use a tool called </a:t>
            </a:r>
            <a:r>
              <a:rPr lang="en-US" b="1" dirty="0" err="1" smtClean="0"/>
              <a:t>webpack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Webpack</a:t>
            </a:r>
            <a:r>
              <a:rPr lang="en-US" dirty="0" smtClean="0"/>
              <a:t> can be used to create bundles of JavaScript files (including React) so that each view can have its own JavaScript resources.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start with a simple example </a:t>
            </a:r>
            <a:r>
              <a:rPr lang="mr-IN" dirty="0" smtClean="0"/>
              <a:t>–</a:t>
            </a:r>
            <a:r>
              <a:rPr lang="en-US" dirty="0" smtClean="0"/>
              <a:t> we just want to render our </a:t>
            </a:r>
            <a:r>
              <a:rPr lang="en-US" dirty="0" err="1" smtClean="0"/>
              <a:t>StatusSearch</a:t>
            </a:r>
            <a:r>
              <a:rPr lang="en-US" dirty="0" smtClean="0"/>
              <a:t> component to a default view when Grails starts.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we need to write a JavaScript file that will load components into a view.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Assuming we want to load our </a:t>
            </a:r>
            <a:r>
              <a:rPr lang="en-US" dirty="0" err="1" smtClean="0"/>
              <a:t>StatusSearch</a:t>
            </a:r>
            <a:r>
              <a:rPr lang="en-US" dirty="0" smtClean="0"/>
              <a:t> into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./grails-app/views/</a:t>
            </a:r>
            <a:r>
              <a:rPr lang="en-US" dirty="0" err="1" smtClean="0"/>
              <a:t>index.gsp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create a file </a:t>
            </a:r>
            <a:r>
              <a:rPr lang="en-US" b="1" dirty="0" smtClean="0"/>
              <a:t>./</a:t>
            </a:r>
            <a:r>
              <a:rPr lang="en-US" b="1" dirty="0" err="1" smtClean="0"/>
              <a:t>src</a:t>
            </a:r>
            <a:r>
              <a:rPr lang="en-US" b="1" dirty="0" smtClean="0"/>
              <a:t>/main/</a:t>
            </a:r>
            <a:r>
              <a:rPr lang="en-US" b="1" dirty="0" err="1" smtClean="0"/>
              <a:t>js</a:t>
            </a:r>
            <a:r>
              <a:rPr lang="en-US" b="1" dirty="0" smtClean="0"/>
              <a:t>/</a:t>
            </a:r>
            <a:r>
              <a:rPr lang="en-US" b="1" dirty="0" err="1" smtClean="0"/>
              <a:t>index.js</a:t>
            </a: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Webpack</a:t>
            </a:r>
            <a:r>
              <a:rPr lang="en-US" dirty="0" smtClean="0"/>
              <a:t> is configured to bundle </a:t>
            </a:r>
            <a:r>
              <a:rPr lang="en-US" dirty="0" err="1" smtClean="0"/>
              <a:t>index.js</a:t>
            </a:r>
            <a:r>
              <a:rPr lang="en-US" dirty="0" smtClean="0"/>
              <a:t> into </a:t>
            </a:r>
            <a:r>
              <a:rPr lang="en-US" dirty="0" err="1" smtClean="0"/>
              <a:t>index.bundle.js</a:t>
            </a:r>
            <a:r>
              <a:rPr lang="en-US" dirty="0" smtClean="0"/>
              <a:t> and place it into </a:t>
            </a:r>
            <a:r>
              <a:rPr lang="en-US" b="1" dirty="0" smtClean="0"/>
              <a:t>./assets/</a:t>
            </a:r>
            <a:r>
              <a:rPr lang="en-US" b="1" dirty="0" err="1" smtClean="0"/>
              <a:t>javascripts</a:t>
            </a:r>
            <a:r>
              <a:rPr lang="en-US" b="1" dirty="0" smtClean="0"/>
              <a:t>/ </a:t>
            </a:r>
            <a:r>
              <a:rPr lang="en-US" dirty="0" smtClean="0"/>
              <a:t>when Grails starts. This is a necessary step to make the </a:t>
            </a:r>
            <a:r>
              <a:rPr lang="en-US" dirty="0" err="1" smtClean="0"/>
              <a:t>JavaScripts</a:t>
            </a:r>
            <a:r>
              <a:rPr lang="en-US" dirty="0" smtClean="0"/>
              <a:t> available to our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React Components to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4032" y="1825625"/>
            <a:ext cx="5544616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Import statements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Import React resources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ReactDOM</a:t>
            </a:r>
            <a:r>
              <a:rPr lang="en-US" sz="2000" dirty="0" smtClean="0"/>
              <a:t> = React Document Object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Provides functions for rendering to HTML docs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Import </a:t>
            </a:r>
            <a:r>
              <a:rPr lang="en-US" sz="2000" dirty="0" err="1" smtClean="0"/>
              <a:t>StatusSearch</a:t>
            </a:r>
            <a:r>
              <a:rPr lang="en-US" sz="2000" dirty="0" smtClean="0"/>
              <a:t> component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ReactDOM.render</a:t>
            </a:r>
            <a:r>
              <a:rPr lang="en-US" sz="2000" dirty="0" smtClean="0"/>
              <a:t> is responsible for rending content to the parent document.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Assuming </a:t>
            </a:r>
            <a:r>
              <a:rPr lang="en-US" sz="2000" dirty="0" err="1" smtClean="0"/>
              <a:t>index.bundle.js</a:t>
            </a:r>
            <a:r>
              <a:rPr lang="en-US" sz="2000" dirty="0" smtClean="0"/>
              <a:t> has been imported by </a:t>
            </a:r>
            <a:r>
              <a:rPr lang="en-US" sz="2000" dirty="0" err="1" smtClean="0"/>
              <a:t>index.gsp</a:t>
            </a:r>
            <a:r>
              <a:rPr lang="en-US" sz="2000" dirty="0" smtClean="0"/>
              <a:t>, this function will look for an element with id ‘</a:t>
            </a:r>
            <a:r>
              <a:rPr lang="en-US" sz="2000" dirty="0" err="1" smtClean="0"/>
              <a:t>statusFeed</a:t>
            </a:r>
            <a:r>
              <a:rPr lang="en-US" sz="2000" dirty="0" smtClean="0"/>
              <a:t>’ and render our </a:t>
            </a:r>
            <a:r>
              <a:rPr lang="en-US" sz="2000" dirty="0" err="1" smtClean="0"/>
              <a:t>StatusSearch</a:t>
            </a:r>
            <a:r>
              <a:rPr lang="en-US" sz="2000" dirty="0" smtClean="0"/>
              <a:t> component there.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33731" y="2204864"/>
            <a:ext cx="583264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import </a:t>
            </a:r>
            <a:r>
              <a:rPr lang="en-US"/>
              <a:t>React </a:t>
            </a:r>
            <a:r>
              <a:rPr lang="en-US" b="1">
                <a:solidFill>
                  <a:srgbClr val="000080"/>
                </a:solidFill>
              </a:rPr>
              <a:t>from </a:t>
            </a:r>
            <a:r>
              <a:rPr lang="en-US" b="1">
                <a:solidFill>
                  <a:srgbClr val="008000"/>
                </a:solidFill>
              </a:rPr>
              <a:t>'react'</a:t>
            </a:r>
            <a:r>
              <a:rPr lang="en-US"/>
              <a:t>;</a:t>
            </a:r>
            <a:br>
              <a:rPr lang="en-US"/>
            </a:br>
            <a:r>
              <a:rPr lang="en-US" b="1">
                <a:solidFill>
                  <a:srgbClr val="000080"/>
                </a:solidFill>
              </a:rPr>
              <a:t>import </a:t>
            </a:r>
            <a:r>
              <a:rPr lang="en-US" dirty="0" err="1"/>
              <a:t>ReactDOM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'react-</a:t>
            </a:r>
            <a:r>
              <a:rPr lang="en-US" b="1" dirty="0" err="1">
                <a:solidFill>
                  <a:srgbClr val="008000"/>
                </a:solidFill>
              </a:rPr>
              <a:t>dom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dirty="0" err="1"/>
              <a:t>StatusSearch</a:t>
            </a:r>
            <a:r>
              <a:rPr lang="en-US" dirty="0"/>
              <a:t> 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'./</a:t>
            </a:r>
            <a:r>
              <a:rPr lang="en-US" b="1" dirty="0" err="1">
                <a:solidFill>
                  <a:srgbClr val="008000"/>
                </a:solidFill>
              </a:rPr>
              <a:t>statussearch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ReactDOM.</a:t>
            </a:r>
            <a:r>
              <a:rPr lang="en-US" dirty="0" err="1">
                <a:solidFill>
                  <a:srgbClr val="7A7A43"/>
                </a:solidFill>
              </a:rPr>
              <a:t>render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 err="1">
                <a:solidFill>
                  <a:srgbClr val="000080"/>
                </a:solidFill>
              </a:rPr>
              <a:t>StatusSearch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&gt;, </a:t>
            </a:r>
            <a:r>
              <a:rPr lang="en-US" b="1" dirty="0" err="1">
                <a:solidFill>
                  <a:srgbClr val="660E7A"/>
                </a:solidFill>
              </a:rPr>
              <a:t>document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getElementById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statusFeed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619" y="1721833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/>
              <a:t>./</a:t>
            </a:r>
            <a:r>
              <a:rPr lang="en-US" b="1" dirty="0" err="1"/>
              <a:t>src</a:t>
            </a:r>
            <a:r>
              <a:rPr lang="en-US" b="1" dirty="0"/>
              <a:t>/main/</a:t>
            </a:r>
            <a:r>
              <a:rPr lang="en-US" b="1" dirty="0" err="1"/>
              <a:t>js</a:t>
            </a:r>
            <a:r>
              <a:rPr lang="en-US" b="1" dirty="0"/>
              <a:t>/</a:t>
            </a:r>
            <a:r>
              <a:rPr lang="en-US" b="1" dirty="0" err="1"/>
              <a:t>index.js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60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673765"/>
            <a:ext cx="518579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html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0080"/>
                </a:solidFill>
              </a:rPr>
              <a:t>html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0080"/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>
                <a:solidFill>
                  <a:srgbClr val="000080"/>
                </a:solidFill>
              </a:rPr>
              <a:t>title</a:t>
            </a:r>
            <a:r>
              <a:rPr lang="en-US" dirty="0"/>
              <a:t>&gt;</a:t>
            </a:r>
            <a:r>
              <a:rPr lang="en-US" dirty="0" err="1"/>
              <a:t>FaceSpace</a:t>
            </a:r>
            <a:r>
              <a:rPr lang="en-US" dirty="0"/>
              <a:t>&lt;/</a:t>
            </a:r>
            <a:r>
              <a:rPr lang="en-US" dirty="0">
                <a:solidFill>
                  <a:srgbClr val="000080"/>
                </a:solidFill>
              </a:rPr>
              <a:t>title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dirty="0">
                <a:solidFill>
                  <a:srgbClr val="000080"/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0080"/>
                </a:solidFill>
              </a:rPr>
              <a:t>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  &lt;</a:t>
            </a:r>
            <a:r>
              <a:rPr lang="en-US" b="1" dirty="0" smtClean="0">
                <a:solidFill>
                  <a:srgbClr val="000080"/>
                </a:solidFill>
              </a:rPr>
              <a:t>div </a:t>
            </a:r>
            <a:r>
              <a:rPr lang="en-US" b="1" dirty="0" smtClean="0">
                <a:solidFill>
                  <a:srgbClr val="0000FF"/>
                </a:solidFill>
              </a:rPr>
              <a:t>id=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</a:rPr>
              <a:t>statusFeed</a:t>
            </a:r>
            <a:r>
              <a:rPr lang="en-US" b="1" dirty="0" smtClean="0">
                <a:solidFill>
                  <a:srgbClr val="008000"/>
                </a:solidFill>
              </a:rPr>
              <a:t>" </a:t>
            </a:r>
            <a:r>
              <a:rPr lang="en-US" b="1" dirty="0" smtClean="0">
                <a:solidFill>
                  <a:srgbClr val="0000FF"/>
                </a:solidFill>
              </a:rPr>
              <a:t>align=</a:t>
            </a:r>
            <a:r>
              <a:rPr lang="en-US" b="1" dirty="0" smtClean="0">
                <a:solidFill>
                  <a:srgbClr val="008000"/>
                </a:solidFill>
              </a:rPr>
              <a:t>"left"</a:t>
            </a:r>
            <a:r>
              <a:rPr lang="en-US" dirty="0" smtClean="0"/>
              <a:t>&gt;&lt;/</a:t>
            </a:r>
            <a:r>
              <a:rPr lang="en-US" b="1" dirty="0" smtClean="0">
                <a:solidFill>
                  <a:srgbClr val="000080"/>
                </a:solidFill>
              </a:rPr>
              <a:t>div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&lt;</a:t>
            </a:r>
            <a:r>
              <a:rPr lang="en-US" b="1" dirty="0" err="1">
                <a:solidFill>
                  <a:srgbClr val="660E7A"/>
                </a:solidFill>
              </a:rPr>
              <a:t>asset</a:t>
            </a:r>
            <a:r>
              <a:rPr lang="en-US" b="1" dirty="0" err="1">
                <a:solidFill>
                  <a:srgbClr val="000080"/>
                </a:solidFill>
              </a:rPr>
              <a:t>:javascript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src</a:t>
            </a:r>
            <a:r>
              <a:rPr lang="en-US" dirty="0"/>
              <a:t>="</a:t>
            </a:r>
            <a:r>
              <a:rPr lang="en-US" b="1" dirty="0" err="1">
                <a:solidFill>
                  <a:srgbClr val="008000"/>
                </a:solidFill>
              </a:rPr>
              <a:t>index.bundle.js</a:t>
            </a:r>
            <a:r>
              <a:rPr lang="en-US" dirty="0"/>
              <a:t>"</a:t>
            </a:r>
            <a:r>
              <a:rPr lang="en-US" b="1" dirty="0">
                <a:solidFill>
                  <a:srgbClr val="000080"/>
                </a:solidFill>
              </a:rPr>
              <a:t>/&gt;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/>
              <a:t>&lt;/</a:t>
            </a:r>
            <a:r>
              <a:rPr lang="en-US" dirty="0">
                <a:solidFill>
                  <a:srgbClr val="000080"/>
                </a:solidFill>
              </a:rPr>
              <a:t>body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0080"/>
                </a:solidFill>
              </a:rPr>
              <a:t>html</a:t>
            </a:r>
            <a:r>
              <a:rPr lang="en-US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0056" y="2388944"/>
            <a:ext cx="4753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Putting everything together, we now have a container called ‘</a:t>
            </a:r>
            <a:r>
              <a:rPr lang="en-US" dirty="0" err="1" smtClean="0"/>
              <a:t>statusFeed</a:t>
            </a:r>
            <a:r>
              <a:rPr lang="en-US" dirty="0" smtClean="0"/>
              <a:t>’ in which React can render our </a:t>
            </a:r>
            <a:r>
              <a:rPr lang="en-US" dirty="0" err="1" smtClean="0"/>
              <a:t>StatusSearch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Don’t forget to import the JavaScript code </a:t>
            </a:r>
            <a:r>
              <a:rPr lang="mr-IN" dirty="0" smtClean="0"/>
              <a:t>–</a:t>
            </a:r>
            <a:r>
              <a:rPr lang="en-US" dirty="0" smtClean="0"/>
              <a:t> otherwise your components will not render!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544" y="220486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./grails-app/views/</a:t>
            </a:r>
            <a:r>
              <a:rPr lang="en-US" b="1" dirty="0" err="1" smtClean="0"/>
              <a:t>index.gsp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58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Not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Configuring Grails/IntelliJ Workflow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Read through this tutorial from the official Grails team </a:t>
            </a:r>
            <a:r>
              <a:rPr lang="mr-IN" dirty="0" smtClean="0"/>
              <a:t>–</a:t>
            </a:r>
            <a:r>
              <a:rPr lang="en-US" dirty="0" smtClean="0"/>
              <a:t> it suggests a great way to configure IntelliJ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grailsblog.objectcomputing.com/posts/2016/05/28/using-react-with-grails.html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FaceSpace</a:t>
            </a:r>
            <a:r>
              <a:rPr lang="en-US" dirty="0" smtClean="0"/>
              <a:t> project on GitHub is already configured to work well with IntelliJ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Integration of CSS and other JavaScript components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There are different ways of combining HTML/CSS into Grails projects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Many examples online, links will be posted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webpack.config.js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9679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 information can be found here: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webpack.github.io/docs/configuration.html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Important note: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You need to modify </a:t>
            </a:r>
            <a:r>
              <a:rPr lang="en-US" dirty="0" err="1" smtClean="0"/>
              <a:t>webpack.config.js</a:t>
            </a:r>
            <a:r>
              <a:rPr lang="en-US" dirty="0" smtClean="0"/>
              <a:t> any time you create a new, main </a:t>
            </a:r>
            <a:r>
              <a:rPr lang="en-US" dirty="0" err="1" smtClean="0"/>
              <a:t>Javascript</a:t>
            </a:r>
            <a:r>
              <a:rPr lang="en-US" dirty="0" smtClean="0"/>
              <a:t> for a view.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example, if you create a new view called </a:t>
            </a:r>
            <a:r>
              <a:rPr lang="en-US" dirty="0" err="1" smtClean="0"/>
              <a:t>friendlist.gsp</a:t>
            </a:r>
            <a:r>
              <a:rPr lang="en-US" dirty="0" smtClean="0"/>
              <a:t>, you should also create a JavaScript file (e.g. </a:t>
            </a:r>
            <a:r>
              <a:rPr lang="en-US" dirty="0" err="1" smtClean="0"/>
              <a:t>friendlist.js</a:t>
            </a:r>
            <a:r>
              <a:rPr lang="en-US" dirty="0" smtClean="0"/>
              <a:t>) that is only responsible for rendering UI components. Add this .</a:t>
            </a:r>
            <a:r>
              <a:rPr lang="en-US" dirty="0" err="1" smtClean="0"/>
              <a:t>js</a:t>
            </a:r>
            <a:r>
              <a:rPr lang="en-US" dirty="0" smtClean="0"/>
              <a:t> file under entries in </a:t>
            </a:r>
            <a:r>
              <a:rPr lang="en-US" dirty="0" err="1" smtClean="0"/>
              <a:t>webpack.config.js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webpack.config.js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204864"/>
            <a:ext cx="489776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path </a:t>
            </a:r>
            <a:r>
              <a:rPr lang="en-US" dirty="0"/>
              <a:t>= require(</a:t>
            </a:r>
            <a:r>
              <a:rPr lang="en-US" b="1" dirty="0">
                <a:solidFill>
                  <a:srgbClr val="008000"/>
                </a:solidFill>
              </a:rPr>
              <a:t>'path'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660E7A"/>
                </a:solidFill>
              </a:rPr>
              <a:t>module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exports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entry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index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'./</a:t>
            </a:r>
            <a:r>
              <a:rPr lang="en-US" b="1" dirty="0" err="1">
                <a:solidFill>
                  <a:srgbClr val="008000"/>
                </a:solidFill>
              </a:rPr>
              <a:t>src</a:t>
            </a:r>
            <a:r>
              <a:rPr lang="en-US" b="1" dirty="0">
                <a:solidFill>
                  <a:srgbClr val="008000"/>
                </a:solidFill>
              </a:rPr>
              <a:t>/main/</a:t>
            </a:r>
            <a:r>
              <a:rPr lang="en-US" b="1" dirty="0" err="1">
                <a:solidFill>
                  <a:srgbClr val="008000"/>
                </a:solidFill>
              </a:rPr>
              <a:t>js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index.js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page2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'./</a:t>
            </a:r>
            <a:r>
              <a:rPr lang="en-US" b="1" dirty="0" err="1">
                <a:solidFill>
                  <a:srgbClr val="008000"/>
                </a:solidFill>
              </a:rPr>
              <a:t>src</a:t>
            </a:r>
            <a:r>
              <a:rPr lang="en-US" b="1" dirty="0">
                <a:solidFill>
                  <a:srgbClr val="008000"/>
                </a:solidFill>
              </a:rPr>
              <a:t>/main/</a:t>
            </a:r>
            <a:r>
              <a:rPr lang="en-US" b="1" dirty="0" err="1">
                <a:solidFill>
                  <a:srgbClr val="008000"/>
                </a:solidFill>
              </a:rPr>
              <a:t>js</a:t>
            </a:r>
            <a:r>
              <a:rPr lang="en-US" b="1" dirty="0">
                <a:solidFill>
                  <a:srgbClr val="008000"/>
                </a:solidFill>
              </a:rPr>
              <a:t>/page2.js'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output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path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'./grails-app/assets/</a:t>
            </a:r>
            <a:r>
              <a:rPr lang="en-US" b="1" dirty="0" err="1">
                <a:solidFill>
                  <a:srgbClr val="008000"/>
                </a:solidFill>
              </a:rPr>
              <a:t>javascripts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publicPath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'/assets/'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filename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'[name].</a:t>
            </a:r>
            <a:r>
              <a:rPr lang="en-US" b="1" dirty="0" err="1">
                <a:solidFill>
                  <a:srgbClr val="008000"/>
                </a:solidFill>
              </a:rPr>
              <a:t>bundle.js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dirty="0" smtClean="0"/>
              <a:t>},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499" y="184194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webpack.config.js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71864" y="5157192"/>
            <a:ext cx="1872208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71864" y="3789040"/>
            <a:ext cx="1872208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71864" y="3501008"/>
            <a:ext cx="1872208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88088" y="4834026"/>
            <a:ext cx="468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Makes sure multiple bundles can be created and saved in the Grails </a:t>
            </a:r>
            <a:r>
              <a:rPr lang="en-US" smtClean="0"/>
              <a:t>assets directory.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3419708"/>
            <a:ext cx="449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one </a:t>
            </a:r>
            <a:r>
              <a:rPr lang="en-US" smtClean="0"/>
              <a:t>main JavaScript file per view.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980728"/>
            <a:ext cx="9829092" cy="4680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836711"/>
            <a:ext cx="9937104" cy="51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9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JDK, Groovy, Grails, </a:t>
            </a:r>
            <a:r>
              <a:rPr lang="en-US" dirty="0" err="1" smtClean="0"/>
              <a:t>Gradle</a:t>
            </a:r>
            <a:r>
              <a:rPr lang="en-US" dirty="0" smtClean="0"/>
              <a:t>, </a:t>
            </a:r>
            <a:r>
              <a:rPr lang="en-US" dirty="0" err="1" smtClean="0"/>
              <a:t>npm</a:t>
            </a:r>
            <a:r>
              <a:rPr lang="en-US" dirty="0" smtClean="0"/>
              <a:t>, </a:t>
            </a:r>
            <a:r>
              <a:rPr lang="en-US" dirty="0" err="1" smtClean="0"/>
              <a:t>webpack</a:t>
            </a:r>
            <a:r>
              <a:rPr lang="en-US" dirty="0" smtClean="0"/>
              <a:t>, babel, React</a:t>
            </a:r>
            <a:r>
              <a:rPr lang="mr-IN" dirty="0" smtClean="0"/>
              <a:t>…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“Are you kidding me?”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actually a </a:t>
            </a:r>
            <a:r>
              <a:rPr lang="en-US" b="1" dirty="0" smtClean="0"/>
              <a:t>very </a:t>
            </a:r>
            <a:r>
              <a:rPr lang="en-US" dirty="0" smtClean="0"/>
              <a:t>easy to use web development stack. If you are afraid of managing all of these dependencies </a:t>
            </a:r>
            <a:r>
              <a:rPr lang="mr-IN" dirty="0" smtClean="0"/>
              <a:t>–</a:t>
            </a:r>
            <a:r>
              <a:rPr lang="en-US" dirty="0" smtClean="0"/>
              <a:t> just clone my project and hit the ground running.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Recommended: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 through the </a:t>
            </a:r>
            <a:r>
              <a:rPr lang="en-US" dirty="0" smtClean="0">
                <a:hlinkClick r:id="rId2"/>
              </a:rPr>
              <a:t>configuration tutorial suggested on Slide 4</a:t>
            </a:r>
            <a:r>
              <a:rPr lang="en-US" dirty="0" smtClean="0"/>
              <a:t>. Just focus on the workflow elements (don’t worry about the Grails project or the database stuff, just install the dependencies in your own project).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There will be errors, but if you read the error messages carefully, you should be able to resolve them.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a pinch, that’s what I’m here for.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</a:t>
            </a:r>
            <a:r>
              <a:rPr lang="mr-IN" dirty="0" smtClean="0"/>
              <a:t>–</a:t>
            </a:r>
            <a:r>
              <a:rPr lang="en-US" dirty="0" smtClean="0"/>
              <a:t> read through the </a:t>
            </a:r>
            <a:r>
              <a:rPr lang="en-US" dirty="0" smtClean="0">
                <a:hlinkClick r:id="rId2"/>
              </a:rPr>
              <a:t>basic documentation on JavaScript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Try to relate JavaScript to a programming language you know.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Second </a:t>
            </a:r>
            <a:r>
              <a:rPr lang="mr-IN" dirty="0" smtClean="0"/>
              <a:t>–</a:t>
            </a:r>
            <a:r>
              <a:rPr lang="en-US" dirty="0" smtClean="0"/>
              <a:t> at least </a:t>
            </a:r>
            <a:r>
              <a:rPr lang="en-US" b="1" dirty="0" smtClean="0"/>
              <a:t>read </a:t>
            </a:r>
            <a:r>
              <a:rPr lang="en-US" dirty="0" smtClean="0"/>
              <a:t>the </a:t>
            </a:r>
            <a:r>
              <a:rPr lang="en-US" dirty="0" smtClean="0">
                <a:hlinkClick r:id="rId3"/>
              </a:rPr>
              <a:t>React tutorial</a:t>
            </a:r>
            <a:r>
              <a:rPr lang="en-US" dirty="0" smtClean="0"/>
              <a:t>. Even better to play with the code in </a:t>
            </a:r>
            <a:r>
              <a:rPr lang="en-US" dirty="0" err="1" smtClean="0"/>
              <a:t>CodePen</a:t>
            </a:r>
            <a:r>
              <a:rPr lang="en-US" dirty="0" smtClean="0"/>
              <a:t>. Really try to embrace its data flow model.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Third </a:t>
            </a:r>
            <a:r>
              <a:rPr lang="mr-IN" b="1" dirty="0" smtClean="0"/>
              <a:t>–</a:t>
            </a:r>
            <a:r>
              <a:rPr lang="en-US" b="1" dirty="0" smtClean="0"/>
              <a:t> implement a React UI component to create a new </a:t>
            </a:r>
            <a:r>
              <a:rPr lang="en-US" b="1" dirty="0" err="1" smtClean="0"/>
              <a:t>UserAccount</a:t>
            </a:r>
            <a:r>
              <a:rPr lang="en-US" b="1" dirty="0" smtClean="0"/>
              <a:t> in </a:t>
            </a:r>
            <a:r>
              <a:rPr lang="en-US" b="1" dirty="0" err="1" smtClean="0"/>
              <a:t>FaceSpace</a:t>
            </a:r>
            <a:r>
              <a:rPr lang="en-US" b="1" dirty="0" smtClean="0"/>
              <a:t>.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79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Implement a React UI component to create a new </a:t>
            </a:r>
            <a:r>
              <a:rPr lang="en-US" b="1" dirty="0" err="1" smtClean="0"/>
              <a:t>UserAccount</a:t>
            </a:r>
            <a:r>
              <a:rPr lang="en-US" b="1" dirty="0" smtClean="0"/>
              <a:t> in </a:t>
            </a:r>
            <a:r>
              <a:rPr lang="en-US" b="1" dirty="0" err="1" smtClean="0"/>
              <a:t>FaceSpace</a:t>
            </a:r>
            <a:r>
              <a:rPr lang="en-US" b="1" dirty="0" smtClean="0"/>
              <a:t>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</a:t>
            </a:r>
            <a:r>
              <a:rPr lang="en-US" dirty="0" err="1" smtClean="0"/>
              <a:t>AccountCreationController</a:t>
            </a:r>
            <a:r>
              <a:rPr lang="en-US" dirty="0" smtClean="0"/>
              <a:t> REST API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Based on response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Show message saying account creation was successful, 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Show message saying name was already taken for account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After creating an account, post some status updates to it.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Then search for the new account’s statuses.</a:t>
            </a:r>
          </a:p>
        </p:txBody>
      </p:sp>
    </p:spTree>
    <p:extLst>
      <p:ext uri="{BB962C8B-B14F-4D97-AF65-F5344CB8AC3E}">
        <p14:creationId xmlns:p14="http://schemas.microsoft.com/office/powerpoint/2010/main" val="17940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Tips: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UI component will be very similar to </a:t>
            </a:r>
            <a:r>
              <a:rPr lang="en-US" dirty="0" err="1" smtClean="0"/>
              <a:t>StatusUpdate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Read </a:t>
            </a:r>
            <a:r>
              <a:rPr lang="en-US" dirty="0" err="1" smtClean="0"/>
              <a:t>StatusUpdate</a:t>
            </a:r>
            <a:r>
              <a:rPr lang="en-US" dirty="0" smtClean="0"/>
              <a:t> thoroughly before starting.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Understand how the component is defined and how information flows.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Understand the POST API call and response.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sure you are using the up-to-date version of </a:t>
            </a:r>
            <a:r>
              <a:rPr lang="en-US" dirty="0" err="1" smtClean="0"/>
              <a:t>FaceSpace</a:t>
            </a:r>
            <a:r>
              <a:rPr lang="en-US" dirty="0" smtClean="0"/>
              <a:t> that includes the </a:t>
            </a:r>
            <a:r>
              <a:rPr lang="en-US" dirty="0" err="1" smtClean="0"/>
              <a:t>AccountCreationController</a:t>
            </a:r>
            <a:r>
              <a:rPr lang="en-US" dirty="0" smtClean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438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 -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060848"/>
            <a:ext cx="4660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 -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988840"/>
            <a:ext cx="3656579" cy="2376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1844824"/>
            <a:ext cx="3965096" cy="2520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535" y="1700808"/>
            <a:ext cx="371098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0083" y="2232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8156" y="1995055"/>
            <a:ext cx="100804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Submission on OWL Due Friday Feb 24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at 11:55pm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Submit a single JavaScript file called </a:t>
            </a:r>
            <a:r>
              <a:rPr lang="en-US" sz="2800" b="1" dirty="0" err="1" smtClean="0"/>
              <a:t>accountcreation.js</a:t>
            </a:r>
            <a:r>
              <a:rPr lang="en-US" sz="2800" dirty="0" smtClean="0"/>
              <a:t> (2%)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Fork the repository to your GitHub account and commit modified version to master branch (0.5%)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Must be public repository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Must include link to .</a:t>
            </a:r>
            <a:r>
              <a:rPr lang="en-US" sz="2800" dirty="0" err="1" smtClean="0"/>
              <a:t>git</a:t>
            </a:r>
            <a:r>
              <a:rPr lang="en-US" sz="2800" dirty="0" smtClean="0"/>
              <a:t> file for points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Program should run without errors </a:t>
            </a:r>
            <a:r>
              <a:rPr lang="en-US" sz="2800" smtClean="0"/>
              <a:t>after cloning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0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and React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JavaScript is a widely-used web programming language.             It can be a little weird at times.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www.destroyallsoftware.com/talks/wat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For programmers new to web, JavaScript can be frustrating to learn.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Debugging can be difficult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Many, many libraries/versions to consider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Different browsers, different implementations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and React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Imperative constructs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Loops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Conditional statements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Dynamic Typing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Object-Oriented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Functional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Functions are objects and may be passed as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Anonymous functions (lambda expressions)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and React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MANY tutorials for JavaScript available online.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Before doing any coding, familiarize yourself with the </a:t>
            </a:r>
            <a:r>
              <a:rPr lang="en-US" dirty="0"/>
              <a:t>basic language features: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www.w3schools.com/js/default.asp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You should read, at least, everything up to and including JS Debugging. Keep this bookmarked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1783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and React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familiarizing yourself with JavaScript, you will be ready to start with React.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React is a JavaScript-based framework for developing UI components developed by Facebook.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React is an </a:t>
            </a:r>
            <a:r>
              <a:rPr lang="en-US" b="1" dirty="0" smtClean="0"/>
              <a:t>extension</a:t>
            </a:r>
            <a:r>
              <a:rPr lang="en-US" dirty="0" smtClean="0"/>
              <a:t> of JavaScript.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a very good tutorial available here: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facebook.github.io/react/tutorial/tutorial.html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6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 diving into any JavaScript or React code, let’s consider what we actually want to do with React.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no single, correct way to develop a web-application.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Generally, a combination of HTML, CSS, and JavaScript are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2451</Words>
  <Application>Microsoft Macintosh PowerPoint</Application>
  <PresentationFormat>Widescreen</PresentationFormat>
  <Paragraphs>352</Paragraphs>
  <Slides>49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Calibri</vt:lpstr>
      <vt:lpstr>Mangal</vt:lpstr>
      <vt:lpstr>Arial</vt:lpstr>
      <vt:lpstr>Office Theme</vt:lpstr>
      <vt:lpstr>UI Tutorial 1 React</vt:lpstr>
      <vt:lpstr>Tutorial Outline</vt:lpstr>
      <vt:lpstr>What We Will Cover</vt:lpstr>
      <vt:lpstr>What We Will Not Cover</vt:lpstr>
      <vt:lpstr>JavaScript and React Resources</vt:lpstr>
      <vt:lpstr>JavaScript and React Resources</vt:lpstr>
      <vt:lpstr>JavaScript and React Resources</vt:lpstr>
      <vt:lpstr>JavaScript and React Resources</vt:lpstr>
      <vt:lpstr>React</vt:lpstr>
      <vt:lpstr>React</vt:lpstr>
      <vt:lpstr>React</vt:lpstr>
      <vt:lpstr>React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Rendering React Components to HTML</vt:lpstr>
      <vt:lpstr>Rendering React Components to HTML</vt:lpstr>
      <vt:lpstr>Rendering React Components to HTML</vt:lpstr>
      <vt:lpstr>Rendering React Components to HTML</vt:lpstr>
      <vt:lpstr>Rendering React Components to HTML</vt:lpstr>
      <vt:lpstr>Rendering React Components to HTML</vt:lpstr>
      <vt:lpstr>Configuring webpack.config.js</vt:lpstr>
      <vt:lpstr>Configuring webpack.config.js</vt:lpstr>
      <vt:lpstr>PowerPoint Presentation</vt:lpstr>
      <vt:lpstr>Dependencies</vt:lpstr>
      <vt:lpstr>Your Tutorial Task</vt:lpstr>
      <vt:lpstr>Your Tutorial Task</vt:lpstr>
      <vt:lpstr>Your Tutorial Task</vt:lpstr>
      <vt:lpstr>Your Tutorial Task - Example</vt:lpstr>
      <vt:lpstr>Your Tutorial Task - Example</vt:lpstr>
      <vt:lpstr>Your Tutorial Task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Ethan Jackson</dc:creator>
  <cp:lastModifiedBy>Ethan Jackson</cp:lastModifiedBy>
  <cp:revision>71</cp:revision>
  <cp:lastPrinted>2017-02-10T15:02:46Z</cp:lastPrinted>
  <dcterms:created xsi:type="dcterms:W3CDTF">2017-02-07T14:25:54Z</dcterms:created>
  <dcterms:modified xsi:type="dcterms:W3CDTF">2017-02-10T15:08:40Z</dcterms:modified>
</cp:coreProperties>
</file>