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47"/>
  </p:normalViewPr>
  <p:slideViewPr>
    <p:cSldViewPr>
      <p:cViewPr varScale="1">
        <p:scale>
          <a:sx n="147" d="100"/>
          <a:sy n="147" d="100"/>
        </p:scale>
        <p:origin x="21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39" y="541338"/>
            <a:ext cx="8072120" cy="64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7265" y="1617979"/>
            <a:ext cx="7189469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Geneva"/>
                <a:cs typeface="Genev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016" y="1620869"/>
            <a:ext cx="56781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459479" algn="l"/>
              </a:tabLst>
            </a:pPr>
            <a:r>
              <a:rPr dirty="0"/>
              <a:t>Managing the	So</a:t>
            </a:r>
            <a:r>
              <a:rPr spc="-5" dirty="0"/>
              <a:t>f</a:t>
            </a:r>
            <a:r>
              <a:rPr dirty="0"/>
              <a:t>twa</a:t>
            </a:r>
            <a:r>
              <a:rPr spc="-5" dirty="0"/>
              <a:t>r</a:t>
            </a:r>
            <a:r>
              <a:rPr dirty="0"/>
              <a:t>e  </a:t>
            </a:r>
            <a:r>
              <a:rPr spc="-5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7016" y="3269932"/>
            <a:ext cx="6604634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3185" algn="l"/>
                <a:tab pos="1697989" algn="l"/>
                <a:tab pos="3597910" algn="l"/>
                <a:tab pos="5243195" algn="l"/>
              </a:tabLst>
            </a:pP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Part 1	–	So</a:t>
            </a:r>
            <a:r>
              <a:rPr sz="3200" spc="-5" dirty="0">
                <a:solidFill>
                  <a:srgbClr val="898989"/>
                </a:solidFill>
                <a:latin typeface="Geneva"/>
                <a:cs typeface="Geneva"/>
              </a:rPr>
              <a:t>f</a:t>
            </a:r>
            <a:r>
              <a:rPr sz="3200" dirty="0">
                <a:solidFill>
                  <a:srgbClr val="898989"/>
                </a:solidFill>
                <a:latin typeface="Geneva"/>
                <a:cs typeface="Geneva"/>
              </a:rPr>
              <a:t>tware	Process	Models</a:t>
            </a:r>
            <a:endParaRPr sz="32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780733"/>
            <a:ext cx="14084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1095" algn="l"/>
              </a:tabLst>
            </a:pP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opic</a:t>
            </a:r>
            <a:r>
              <a:rPr sz="3000">
                <a:latin typeface="Geneva"/>
                <a:cs typeface="Geneva"/>
              </a:rPr>
              <a:t>	</a:t>
            </a:r>
            <a:r>
              <a:rPr lang="en-US" sz="3000" smtClean="0">
                <a:latin typeface="Geneva"/>
                <a:cs typeface="Geneva"/>
              </a:rPr>
              <a:t>7</a:t>
            </a:r>
            <a:endParaRPr sz="30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866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7785" algn="l"/>
                <a:tab pos="3205480" algn="l"/>
                <a:tab pos="4090670" algn="l"/>
              </a:tabLst>
            </a:pPr>
            <a:r>
              <a:rPr sz="3600" spc="-5" dirty="0"/>
              <a:t>Limitations	</a:t>
            </a:r>
            <a:r>
              <a:rPr sz="3600" dirty="0"/>
              <a:t>of	the	</a:t>
            </a:r>
            <a:r>
              <a:rPr sz="3600" spc="-5" dirty="0"/>
              <a:t>waterfall</a:t>
            </a:r>
            <a:r>
              <a:rPr sz="3600" spc="-5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9" y="1666240"/>
            <a:ext cx="7934325" cy="3281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90550" indent="-457200">
              <a:lnSpc>
                <a:spcPts val="3800"/>
              </a:lnSpc>
              <a:tabLst>
                <a:tab pos="469265" algn="l"/>
                <a:tab pos="1649095" algn="l"/>
                <a:tab pos="1943100" algn="l"/>
                <a:tab pos="2878455" algn="l"/>
                <a:tab pos="3752850" algn="l"/>
                <a:tab pos="4291330" algn="l"/>
                <a:tab pos="7110730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I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plies	that you	should com</a:t>
            </a:r>
            <a:r>
              <a:rPr sz="3200" spc="-5" dirty="0">
                <a:latin typeface="Geneva"/>
                <a:cs typeface="Geneva"/>
              </a:rPr>
              <a:t>p</a:t>
            </a:r>
            <a:r>
              <a:rPr sz="3200" dirty="0">
                <a:latin typeface="Geneva"/>
                <a:cs typeface="Geneva"/>
              </a:rPr>
              <a:t>lete	a  given	stage	</a:t>
            </a:r>
            <a:r>
              <a:rPr sz="3200" spc="-5" dirty="0">
                <a:latin typeface="Geneva"/>
                <a:cs typeface="Geneva"/>
              </a:rPr>
              <a:t>before	moving</a:t>
            </a:r>
            <a:r>
              <a:rPr sz="3200" spc="-80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on</a:t>
            </a:r>
            <a:endParaRPr sz="32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00">
              <a:latin typeface="Times New Roman"/>
              <a:cs typeface="Times New Roman"/>
            </a:endParaRPr>
          </a:p>
          <a:p>
            <a:pPr marL="749300" marR="5080" indent="-279400">
              <a:lnSpc>
                <a:spcPts val="285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Does not account for the fact that</a:t>
            </a:r>
            <a:r>
              <a:rPr sz="2400" spc="-13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requirements  may </a:t>
            </a:r>
            <a:r>
              <a:rPr sz="2400" dirty="0">
                <a:latin typeface="Geneva"/>
                <a:cs typeface="Geneva"/>
              </a:rPr>
              <a:t>(constantly)</a:t>
            </a:r>
            <a:r>
              <a:rPr sz="2400" spc="-8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change.</a:t>
            </a:r>
            <a:endParaRPr sz="2400">
              <a:latin typeface="Geneva"/>
              <a:cs typeface="Geneva"/>
            </a:endParaRPr>
          </a:p>
          <a:p>
            <a:pPr marL="749300" marR="570230" indent="-279400">
              <a:lnSpc>
                <a:spcPts val="2850"/>
              </a:lnSpc>
              <a:spcBef>
                <a:spcPts val="13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It also </a:t>
            </a:r>
            <a:r>
              <a:rPr sz="2400" spc="-5" dirty="0">
                <a:latin typeface="Geneva"/>
                <a:cs typeface="Geneva"/>
              </a:rPr>
              <a:t>means </a:t>
            </a:r>
            <a:r>
              <a:rPr sz="2400" dirty="0">
                <a:latin typeface="Geneva"/>
                <a:cs typeface="Geneva"/>
              </a:rPr>
              <a:t>that </a:t>
            </a:r>
            <a:r>
              <a:rPr sz="2400" spc="-5" dirty="0">
                <a:latin typeface="Geneva"/>
                <a:cs typeface="Geneva"/>
              </a:rPr>
              <a:t>customers </a:t>
            </a:r>
            <a:r>
              <a:rPr sz="2400" dirty="0">
                <a:latin typeface="Geneva"/>
                <a:cs typeface="Geneva"/>
              </a:rPr>
              <a:t>can not use  anything until the entire system is</a:t>
            </a:r>
            <a:r>
              <a:rPr sz="2400" spc="-10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complete.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1818"/>
            <a:ext cx="74866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7785" algn="l"/>
                <a:tab pos="3205480" algn="l"/>
                <a:tab pos="4090670" algn="l"/>
              </a:tabLst>
            </a:pPr>
            <a:r>
              <a:rPr sz="3600" spc="-5" dirty="0"/>
              <a:t>Limitations	</a:t>
            </a:r>
            <a:r>
              <a:rPr sz="3600" dirty="0"/>
              <a:t>of	the	</a:t>
            </a:r>
            <a:r>
              <a:rPr sz="3600" spc="-5" dirty="0"/>
              <a:t>waterfall</a:t>
            </a:r>
            <a:r>
              <a:rPr sz="3600" spc="-50" dirty="0"/>
              <a:t> </a:t>
            </a:r>
            <a:r>
              <a:rPr sz="3600" spc="-5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9" y="1671218"/>
            <a:ext cx="7990205" cy="355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959485" indent="-457200">
              <a:lnSpc>
                <a:spcPct val="77800"/>
              </a:lnSpc>
              <a:tabLst>
                <a:tab pos="469265" algn="l"/>
                <a:tab pos="1282065" algn="l"/>
                <a:tab pos="3815715" algn="l"/>
                <a:tab pos="649541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he	</a:t>
            </a:r>
            <a:r>
              <a:rPr sz="3000" spc="-5" dirty="0">
                <a:latin typeface="Geneva"/>
                <a:cs typeface="Geneva"/>
              </a:rPr>
              <a:t>mo</a:t>
            </a:r>
            <a:r>
              <a:rPr sz="3000" dirty="0">
                <a:latin typeface="Geneva"/>
                <a:cs typeface="Geneva"/>
              </a:rPr>
              <a:t>del 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akes	no allowances	</a:t>
            </a:r>
            <a:r>
              <a:rPr sz="3000" spc="-5" dirty="0">
                <a:latin typeface="Geneva"/>
                <a:cs typeface="Geneva"/>
              </a:rPr>
              <a:t>f</a:t>
            </a:r>
            <a:r>
              <a:rPr sz="3000" dirty="0">
                <a:latin typeface="Geneva"/>
                <a:cs typeface="Geneva"/>
              </a:rPr>
              <a:t>or  prototyping.</a:t>
            </a:r>
            <a:endParaRPr sz="3000">
              <a:latin typeface="Geneva"/>
              <a:cs typeface="Geneva"/>
            </a:endParaRPr>
          </a:p>
          <a:p>
            <a:pPr marL="469900" marR="866140" indent="-457200">
              <a:lnSpc>
                <a:spcPts val="2900"/>
              </a:lnSpc>
              <a:spcBef>
                <a:spcPts val="2380"/>
              </a:spcBef>
              <a:tabLst>
                <a:tab pos="469265" algn="l"/>
                <a:tab pos="2236470" algn="l"/>
                <a:tab pos="2654935" algn="l"/>
                <a:tab pos="3016250" algn="l"/>
                <a:tab pos="3933190" algn="l"/>
                <a:tab pos="4580890" algn="l"/>
                <a:tab pos="4700905" algn="l"/>
                <a:tab pos="586867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It</a:t>
            </a:r>
            <a:r>
              <a:rPr sz="3000" spc="1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implies	</a:t>
            </a:r>
            <a:r>
              <a:rPr sz="3000" dirty="0">
                <a:latin typeface="Geneva"/>
                <a:cs typeface="Geneva"/>
              </a:rPr>
              <a:t>that you	can		get</a:t>
            </a:r>
            <a:r>
              <a:rPr sz="3000" spc="-100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the  require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ents	right by	si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ply	writing  them</a:t>
            </a:r>
            <a:r>
              <a:rPr sz="3000" spc="-5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down	and reviewing</a:t>
            </a:r>
            <a:r>
              <a:rPr sz="3000" spc="-8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them.</a:t>
            </a:r>
            <a:endParaRPr sz="3000">
              <a:latin typeface="Geneva"/>
              <a:cs typeface="Geneva"/>
            </a:endParaRPr>
          </a:p>
          <a:p>
            <a:pPr marL="469900" marR="5080" indent="-457200">
              <a:lnSpc>
                <a:spcPct val="79200"/>
              </a:lnSpc>
              <a:spcBef>
                <a:spcPts val="2465"/>
              </a:spcBef>
              <a:tabLst>
                <a:tab pos="469265" algn="l"/>
                <a:tab pos="1282065" algn="l"/>
                <a:tab pos="3897629" algn="l"/>
                <a:tab pos="5803265" algn="l"/>
                <a:tab pos="6541134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T</a:t>
            </a:r>
            <a:r>
              <a:rPr sz="3000" dirty="0">
                <a:latin typeface="Geneva"/>
                <a:cs typeface="Geneva"/>
              </a:rPr>
              <a:t>he	</a:t>
            </a:r>
            <a:r>
              <a:rPr sz="3000" spc="-5" dirty="0">
                <a:latin typeface="Geneva"/>
                <a:cs typeface="Geneva"/>
              </a:rPr>
              <a:t>mo</a:t>
            </a:r>
            <a:r>
              <a:rPr sz="3000" dirty="0">
                <a:latin typeface="Geneva"/>
                <a:cs typeface="Geneva"/>
              </a:rPr>
              <a:t>del i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plies	that once	the	product  is </a:t>
            </a:r>
            <a:r>
              <a:rPr sz="3000" spc="-5" dirty="0">
                <a:latin typeface="Geneva"/>
                <a:cs typeface="Geneva"/>
              </a:rPr>
              <a:t>finished, everything </a:t>
            </a:r>
            <a:r>
              <a:rPr sz="3000" dirty="0">
                <a:latin typeface="Geneva"/>
                <a:cs typeface="Geneva"/>
              </a:rPr>
              <a:t>else is  </a:t>
            </a:r>
            <a:r>
              <a:rPr sz="3000" spc="-5" dirty="0">
                <a:latin typeface="Geneva"/>
                <a:cs typeface="Geneva"/>
              </a:rPr>
              <a:t>maintenance.</a:t>
            </a:r>
            <a:endParaRPr sz="3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9508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Spiral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59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9508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Spiral</a:t>
            </a:r>
            <a:r>
              <a:rPr spc="-7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77339"/>
            <a:ext cx="7995920" cy="430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5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Explicitly </a:t>
            </a:r>
            <a:r>
              <a:rPr sz="2700" spc="-5" dirty="0">
                <a:latin typeface="Geneva"/>
                <a:cs typeface="Geneva"/>
              </a:rPr>
              <a:t>embraces </a:t>
            </a:r>
            <a:r>
              <a:rPr sz="2700" dirty="0">
                <a:latin typeface="Geneva"/>
                <a:cs typeface="Geneva"/>
              </a:rPr>
              <a:t>prototyping and</a:t>
            </a:r>
            <a:r>
              <a:rPr sz="2700" spc="-6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an</a:t>
            </a:r>
            <a:endParaRPr sz="2700">
              <a:latin typeface="Geneva"/>
              <a:cs typeface="Geneva"/>
            </a:endParaRPr>
          </a:p>
          <a:p>
            <a:pPr marL="469265">
              <a:lnSpc>
                <a:spcPts val="2905"/>
              </a:lnSpc>
            </a:pPr>
            <a:r>
              <a:rPr sz="2750" spc="-25" dirty="0">
                <a:latin typeface="Geneva"/>
                <a:cs typeface="Geneva"/>
              </a:rPr>
              <a:t>iterative </a:t>
            </a:r>
            <a:r>
              <a:rPr sz="2700" dirty="0">
                <a:latin typeface="Geneva"/>
                <a:cs typeface="Geneva"/>
              </a:rPr>
              <a:t>approach to software</a:t>
            </a:r>
            <a:r>
              <a:rPr sz="2700" spc="-25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development.</a:t>
            </a:r>
            <a:endParaRPr sz="2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Start by developing a small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prototype.</a:t>
            </a:r>
            <a:endParaRPr sz="2000">
              <a:latin typeface="Geneva"/>
              <a:cs typeface="Geneva"/>
            </a:endParaRPr>
          </a:p>
          <a:p>
            <a:pPr marL="749300" marR="354330" indent="-279400">
              <a:lnSpc>
                <a:spcPct val="77100"/>
              </a:lnSpc>
              <a:spcBef>
                <a:spcPts val="13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Followed by a mini-waterfall process, primarily to gather  requirements.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Then, the first prototype is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reviewed.</a:t>
            </a:r>
            <a:endParaRPr sz="2000">
              <a:latin typeface="Geneva"/>
              <a:cs typeface="Geneva"/>
            </a:endParaRPr>
          </a:p>
          <a:p>
            <a:pPr marL="749300" marR="424815" indent="-279400">
              <a:lnSpc>
                <a:spcPts val="1950"/>
              </a:lnSpc>
              <a:spcBef>
                <a:spcPts val="114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In subsequent loops, the project team performs further  requirements, design, implementation and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review.</a:t>
            </a:r>
            <a:endParaRPr sz="2000">
              <a:latin typeface="Geneva"/>
              <a:cs typeface="Geneva"/>
            </a:endParaRPr>
          </a:p>
          <a:p>
            <a:pPr marL="749300" marR="5080" indent="-279400">
              <a:lnSpc>
                <a:spcPts val="19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first thing to do before embarking on each new loop is  </a:t>
            </a:r>
            <a:r>
              <a:rPr sz="2000" spc="-5" dirty="0">
                <a:latin typeface="Geneva"/>
                <a:cs typeface="Geneva"/>
              </a:rPr>
              <a:t>risk</a:t>
            </a:r>
            <a:r>
              <a:rPr sz="2000" spc="-95" dirty="0">
                <a:latin typeface="Geneva"/>
                <a:cs typeface="Geneva"/>
              </a:rPr>
              <a:t> </a:t>
            </a:r>
            <a:r>
              <a:rPr sz="2000" spc="-5" dirty="0">
                <a:latin typeface="Geneva"/>
                <a:cs typeface="Geneva"/>
              </a:rPr>
              <a:t>analysis.</a:t>
            </a:r>
            <a:endParaRPr sz="2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Maintenance is simply a type of on-going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development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0091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1920" algn="l"/>
                <a:tab pos="3766820" algn="l"/>
              </a:tabLst>
            </a:pPr>
            <a:r>
              <a:rPr dirty="0"/>
              <a:t>Agile	</a:t>
            </a:r>
            <a:r>
              <a:rPr spc="-5" dirty="0"/>
              <a:t>Software	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90039"/>
            <a:ext cx="8050530" cy="427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Development in small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iterations</a:t>
            </a:r>
            <a:endParaRPr sz="2200">
              <a:latin typeface="Geneva"/>
              <a:cs typeface="Geneva"/>
            </a:endParaRPr>
          </a:p>
          <a:p>
            <a:pPr marL="469900" marR="5080" indent="-457200">
              <a:lnSpc>
                <a:spcPct val="79500"/>
              </a:lnSpc>
              <a:spcBef>
                <a:spcPts val="2400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Well suited for projects that involve</a:t>
            </a:r>
            <a:r>
              <a:rPr sz="2200" spc="-9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uncertain,</a:t>
            </a:r>
            <a:r>
              <a:rPr sz="2200" spc="-1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changing  requirements or other high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risks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Values face-to-face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conversation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User and business involvement at all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stages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vs. Spiral </a:t>
            </a:r>
            <a:r>
              <a:rPr sz="1700" spc="-570" dirty="0">
                <a:latin typeface="Wingdings"/>
                <a:cs typeface="Wingdings"/>
              </a:rPr>
              <a:t>à</a:t>
            </a:r>
            <a:r>
              <a:rPr sz="1700" spc="9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Geneva"/>
                <a:cs typeface="Geneva"/>
              </a:rPr>
              <a:t>users/business only at requirements and review</a:t>
            </a:r>
            <a:r>
              <a:rPr sz="1700" spc="-8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stages</a:t>
            </a:r>
            <a:endParaRPr sz="1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 marR="287655" indent="-457200">
              <a:lnSpc>
                <a:spcPct val="79500"/>
              </a:lnSpc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•</a:t>
            </a:r>
            <a:r>
              <a:rPr sz="2200" dirty="0">
                <a:latin typeface="Helvetica"/>
                <a:cs typeface="Helvetica"/>
              </a:rPr>
              <a:t> 	</a:t>
            </a:r>
            <a:r>
              <a:rPr sz="2200" dirty="0">
                <a:latin typeface="Geneva"/>
                <a:cs typeface="Geneva"/>
              </a:rPr>
              <a:t>Aims to maximize </a:t>
            </a:r>
            <a:r>
              <a:rPr sz="2200" spc="-5" dirty="0">
                <a:latin typeface="Geneva"/>
                <a:cs typeface="Geneva"/>
              </a:rPr>
              <a:t>customer </a:t>
            </a:r>
            <a:r>
              <a:rPr sz="2200" dirty="0">
                <a:latin typeface="Geneva"/>
                <a:cs typeface="Geneva"/>
              </a:rPr>
              <a:t>profit over the</a:t>
            </a:r>
            <a:r>
              <a:rPr sz="2200" spc="-5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lifetime</a:t>
            </a:r>
            <a:r>
              <a:rPr sz="2200" spc="-1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of  the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project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spc="-5" dirty="0">
                <a:latin typeface="Geneva"/>
                <a:cs typeface="Geneva"/>
              </a:rPr>
              <a:t>Earlier</a:t>
            </a:r>
            <a:r>
              <a:rPr sz="1700" spc="-8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release</a:t>
            </a:r>
            <a:endParaRPr sz="17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55"/>
              </a:spcBef>
              <a:tabLst>
                <a:tab pos="755015" algn="l"/>
              </a:tabLst>
            </a:pPr>
            <a:r>
              <a:rPr sz="1700" dirty="0">
                <a:latin typeface="Arial"/>
                <a:cs typeface="Arial"/>
              </a:rPr>
              <a:t>–</a:t>
            </a:r>
            <a:r>
              <a:rPr sz="1700" dirty="0">
                <a:latin typeface="Helvetica"/>
                <a:cs typeface="Helvetica"/>
              </a:rPr>
              <a:t> 	</a:t>
            </a:r>
            <a:r>
              <a:rPr sz="1700" dirty="0">
                <a:latin typeface="Geneva"/>
                <a:cs typeface="Geneva"/>
              </a:rPr>
              <a:t>Sustained improvement and</a:t>
            </a:r>
            <a:r>
              <a:rPr sz="1700" spc="-100" dirty="0">
                <a:latin typeface="Geneva"/>
                <a:cs typeface="Geneva"/>
              </a:rPr>
              <a:t> </a:t>
            </a:r>
            <a:r>
              <a:rPr sz="1700" dirty="0">
                <a:latin typeface="Geneva"/>
                <a:cs typeface="Geneva"/>
              </a:rPr>
              <a:t>maintenance</a:t>
            </a:r>
            <a:endParaRPr sz="1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617221"/>
            <a:ext cx="7526655" cy="414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1.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spc="-5" dirty="0">
                <a:latin typeface="Geneva"/>
                <a:cs typeface="Geneva"/>
              </a:rPr>
              <a:t>Customer </a:t>
            </a:r>
            <a:r>
              <a:rPr sz="1500" dirty="0">
                <a:latin typeface="Geneva"/>
                <a:cs typeface="Geneva"/>
              </a:rPr>
              <a:t>satisfaction by early and continuous delivery of valuable</a:t>
            </a:r>
            <a:r>
              <a:rPr sz="1500" spc="-6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software</a:t>
            </a:r>
            <a:endParaRPr sz="15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2.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Welcome changing requirements, even in late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development</a:t>
            </a:r>
            <a:endParaRPr sz="1500">
              <a:latin typeface="Geneva"/>
              <a:cs typeface="Geneva"/>
            </a:endParaRPr>
          </a:p>
          <a:p>
            <a:pPr marL="12700" marR="620395">
              <a:lnSpc>
                <a:spcPts val="3900"/>
              </a:lnSpc>
              <a:spcBef>
                <a:spcPts val="380"/>
              </a:spcBef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3.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Working software is delivered frequently (weeks rather</a:t>
            </a:r>
            <a:r>
              <a:rPr sz="1500" spc="-9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than</a:t>
            </a:r>
            <a:r>
              <a:rPr sz="1500" spc="-15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months)  4.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Close, daily cooperation between business people and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developers</a:t>
            </a:r>
            <a:endParaRPr sz="15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5.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Projects are built around motivated individuals, who should be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trusted</a:t>
            </a:r>
            <a:endParaRPr sz="1500">
              <a:latin typeface="Geneva"/>
              <a:cs typeface="Geneva"/>
            </a:endParaRPr>
          </a:p>
          <a:p>
            <a:pPr marL="12700" marR="84455">
              <a:lnSpc>
                <a:spcPct val="2111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6.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Face-to-face conversation is the best form of</a:t>
            </a:r>
            <a:r>
              <a:rPr sz="1500" spc="-35" dirty="0">
                <a:latin typeface="Geneva"/>
                <a:cs typeface="Geneva"/>
              </a:rPr>
              <a:t> </a:t>
            </a:r>
            <a:r>
              <a:rPr sz="1500" spc="-5" dirty="0">
                <a:latin typeface="Geneva"/>
                <a:cs typeface="Geneva"/>
              </a:rPr>
              <a:t>communication </a:t>
            </a:r>
            <a:r>
              <a:rPr sz="1500" dirty="0">
                <a:latin typeface="Geneva"/>
                <a:cs typeface="Geneva"/>
              </a:rPr>
              <a:t>(co-location)  7.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Working software is the principal measure of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progress</a:t>
            </a:r>
            <a:endParaRPr sz="1500">
              <a:latin typeface="Geneva"/>
              <a:cs typeface="Geneva"/>
            </a:endParaRPr>
          </a:p>
          <a:p>
            <a:pPr marL="12700" marR="1316355">
              <a:lnSpc>
                <a:spcPts val="3900"/>
              </a:lnSpc>
              <a:spcBef>
                <a:spcPts val="380"/>
              </a:spcBef>
              <a:tabLst>
                <a:tab pos="526415" algn="l"/>
              </a:tabLst>
            </a:pPr>
            <a:r>
              <a:rPr sz="1500" dirty="0">
                <a:latin typeface="Geneva"/>
                <a:cs typeface="Geneva"/>
              </a:rPr>
              <a:t>8.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Sustainable development, able to maintain a</a:t>
            </a:r>
            <a:r>
              <a:rPr sz="1500" spc="-9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constant</a:t>
            </a:r>
            <a:r>
              <a:rPr sz="1500" spc="-15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pace  9.</a:t>
            </a:r>
            <a:r>
              <a:rPr sz="1500" dirty="0">
                <a:latin typeface="Helvetica"/>
                <a:cs typeface="Helvetica"/>
              </a:rPr>
              <a:t> 	</a:t>
            </a:r>
            <a:r>
              <a:rPr sz="1500" dirty="0">
                <a:latin typeface="Geneva"/>
                <a:cs typeface="Geneva"/>
              </a:rPr>
              <a:t>Continuous attention to technical excellence and good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design</a:t>
            </a:r>
            <a:endParaRPr sz="1500">
              <a:latin typeface="Geneva"/>
              <a:cs typeface="Genev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4998720"/>
            <a:ext cx="3638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10.</a:t>
            </a:r>
            <a:r>
              <a:rPr sz="1500" dirty="0">
                <a:latin typeface="Helvetica"/>
                <a:cs typeface="Helvetica"/>
              </a:rPr>
              <a:t> </a:t>
            </a:r>
            <a:endParaRPr sz="150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290" y="4998720"/>
            <a:ext cx="704342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Simplicity—the art of maximizing the amount of work not done—is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essential</a:t>
            </a:r>
            <a:endParaRPr sz="15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9" y="5481320"/>
            <a:ext cx="3638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11.</a:t>
            </a:r>
            <a:r>
              <a:rPr sz="1500" dirty="0">
                <a:latin typeface="Helvetica"/>
                <a:cs typeface="Helvetica"/>
              </a:rPr>
              <a:t> </a:t>
            </a:r>
            <a:endParaRPr sz="1500">
              <a:latin typeface="Helvetica"/>
              <a:cs typeface="Helvetic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290" y="5481320"/>
            <a:ext cx="201612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Self-organizing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teams</a:t>
            </a:r>
            <a:endParaRPr sz="1500">
              <a:latin typeface="Geneva"/>
              <a:cs typeface="Genev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39" y="5976620"/>
            <a:ext cx="363855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12.</a:t>
            </a:r>
            <a:r>
              <a:rPr sz="1500" dirty="0">
                <a:latin typeface="Helvetica"/>
                <a:cs typeface="Helvetica"/>
              </a:rPr>
              <a:t> </a:t>
            </a:r>
            <a:endParaRPr sz="1500">
              <a:latin typeface="Helvetica"/>
              <a:cs typeface="Helvetic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290" y="5976620"/>
            <a:ext cx="4180840" cy="250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Geneva"/>
                <a:cs typeface="Geneva"/>
              </a:rPr>
              <a:t>Regular adaptation to changing</a:t>
            </a:r>
            <a:r>
              <a:rPr sz="1500" spc="-100" dirty="0">
                <a:latin typeface="Geneva"/>
                <a:cs typeface="Geneva"/>
              </a:rPr>
              <a:t> </a:t>
            </a:r>
            <a:r>
              <a:rPr sz="1500" dirty="0">
                <a:latin typeface="Geneva"/>
                <a:cs typeface="Geneva"/>
              </a:rPr>
              <a:t>circumstance</a:t>
            </a:r>
            <a:endParaRPr sz="1500">
              <a:latin typeface="Geneva"/>
              <a:cs typeface="Genev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1788" y="5970270"/>
            <a:ext cx="157099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0" dirty="0">
                <a:latin typeface="Geneva"/>
                <a:cs typeface="Geneva"/>
              </a:rPr>
              <a:t>- </a:t>
            </a:r>
            <a:r>
              <a:rPr sz="1550" spc="-30" dirty="0">
                <a:latin typeface="Geneva"/>
                <a:cs typeface="Geneva"/>
              </a:rPr>
              <a:t>Agile</a:t>
            </a:r>
            <a:r>
              <a:rPr sz="1550" spc="-80" dirty="0">
                <a:latin typeface="Geneva"/>
                <a:cs typeface="Geneva"/>
              </a:rPr>
              <a:t> </a:t>
            </a:r>
            <a:r>
              <a:rPr sz="1550" spc="-30" dirty="0">
                <a:latin typeface="Geneva"/>
                <a:cs typeface="Geneva"/>
              </a:rPr>
              <a:t>Manifesto</a:t>
            </a:r>
            <a:endParaRPr sz="155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632778"/>
            <a:ext cx="242062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AGILE</a:t>
            </a:r>
            <a:r>
              <a:rPr sz="2800" spc="-100" dirty="0"/>
              <a:t> </a:t>
            </a:r>
            <a:r>
              <a:rPr sz="2800" dirty="0"/>
              <a:t>Method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8000998" cy="345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4884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1920" algn="l"/>
              </a:tabLst>
            </a:pPr>
            <a:r>
              <a:rPr dirty="0"/>
              <a:t>Agile	</a:t>
            </a:r>
            <a:r>
              <a:rPr spc="-5" dirty="0"/>
              <a:t>Development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51144"/>
            <a:ext cx="8061959" cy="25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86435" algn="just">
              <a:lnSpc>
                <a:spcPct val="96900"/>
              </a:lnSpc>
            </a:pPr>
            <a:r>
              <a:rPr sz="2450" i="1" spc="40" dirty="0">
                <a:latin typeface="Arial"/>
                <a:cs typeface="Arial"/>
              </a:rPr>
              <a:t>“</a:t>
            </a:r>
            <a:r>
              <a:rPr sz="2450" spc="40" dirty="0">
                <a:latin typeface="Geneva"/>
                <a:cs typeface="Geneva"/>
              </a:rPr>
              <a:t>based </a:t>
            </a:r>
            <a:r>
              <a:rPr sz="2450" spc="-30" dirty="0">
                <a:latin typeface="Geneva"/>
                <a:cs typeface="Geneva"/>
              </a:rPr>
              <a:t>on </a:t>
            </a:r>
            <a:r>
              <a:rPr sz="2450" u="heavy" spc="-25" dirty="0">
                <a:solidFill>
                  <a:srgbClr val="0000FF"/>
                </a:solidFill>
                <a:latin typeface="Geneva"/>
                <a:cs typeface="Geneva"/>
              </a:rPr>
              <a:t>iterative </a:t>
            </a:r>
            <a:r>
              <a:rPr sz="2450" u="heavy" spc="-30" dirty="0">
                <a:solidFill>
                  <a:srgbClr val="0000FF"/>
                </a:solidFill>
                <a:latin typeface="Geneva"/>
                <a:cs typeface="Geneva"/>
              </a:rPr>
              <a:t>and incremental development</a:t>
            </a:r>
            <a:r>
              <a:rPr sz="2450" u="heavy" spc="-30" dirty="0">
                <a:latin typeface="Geneva"/>
                <a:cs typeface="Geneva"/>
              </a:rPr>
              <a:t>,  </a:t>
            </a:r>
            <a:r>
              <a:rPr sz="2450" spc="-30" dirty="0">
                <a:latin typeface="Geneva"/>
                <a:cs typeface="Geneva"/>
              </a:rPr>
              <a:t>where requirements and </a:t>
            </a:r>
            <a:r>
              <a:rPr sz="2450" spc="-25" dirty="0">
                <a:latin typeface="Geneva"/>
                <a:cs typeface="Geneva"/>
              </a:rPr>
              <a:t>solutions </a:t>
            </a:r>
            <a:r>
              <a:rPr sz="2450" spc="-30" dirty="0">
                <a:latin typeface="Geneva"/>
                <a:cs typeface="Geneva"/>
              </a:rPr>
              <a:t>evolve through  </a:t>
            </a:r>
            <a:r>
              <a:rPr sz="2450" spc="-25" dirty="0">
                <a:latin typeface="Geneva"/>
                <a:cs typeface="Geneva"/>
              </a:rPr>
              <a:t>collaboration </a:t>
            </a:r>
            <a:r>
              <a:rPr sz="2450" spc="-30" dirty="0">
                <a:latin typeface="Geneva"/>
                <a:cs typeface="Geneva"/>
              </a:rPr>
              <a:t>between</a:t>
            </a:r>
            <a:r>
              <a:rPr sz="2450" spc="-70" dirty="0">
                <a:latin typeface="Geneva"/>
                <a:cs typeface="Geneva"/>
              </a:rPr>
              <a:t> </a:t>
            </a:r>
            <a:r>
              <a:rPr sz="2450" u="heavy" spc="-25" dirty="0">
                <a:solidFill>
                  <a:srgbClr val="0000FF"/>
                </a:solidFill>
                <a:latin typeface="Geneva"/>
                <a:cs typeface="Geneva"/>
              </a:rPr>
              <a:t>self-organizing</a:t>
            </a:r>
            <a:r>
              <a:rPr sz="2450" u="heavy" spc="-25" dirty="0">
                <a:latin typeface="Geneva"/>
                <a:cs typeface="Geneva"/>
              </a:rPr>
              <a:t>,</a:t>
            </a:r>
            <a:endParaRPr sz="2450" dirty="0">
              <a:latin typeface="Geneva"/>
              <a:cs typeface="Geneva"/>
            </a:endParaRPr>
          </a:p>
          <a:p>
            <a:pPr marL="12700" marR="5080">
              <a:lnSpc>
                <a:spcPct val="97500"/>
              </a:lnSpc>
              <a:spcBef>
                <a:spcPts val="30"/>
              </a:spcBef>
            </a:pPr>
            <a:r>
              <a:rPr sz="2450" u="heavy" spc="-25" dirty="0">
                <a:solidFill>
                  <a:srgbClr val="0000FF"/>
                </a:solidFill>
                <a:latin typeface="Geneva"/>
                <a:cs typeface="Geneva"/>
              </a:rPr>
              <a:t>cross-functional </a:t>
            </a:r>
            <a:r>
              <a:rPr sz="2450" u="heavy" spc="-30" dirty="0">
                <a:solidFill>
                  <a:srgbClr val="0000FF"/>
                </a:solidFill>
                <a:latin typeface="Geneva"/>
                <a:cs typeface="Geneva"/>
              </a:rPr>
              <a:t>teams</a:t>
            </a:r>
            <a:r>
              <a:rPr sz="2450" u="heavy" spc="-30" dirty="0">
                <a:latin typeface="Geneva"/>
                <a:cs typeface="Geneva"/>
              </a:rPr>
              <a:t>. </a:t>
            </a:r>
            <a:r>
              <a:rPr sz="2450" spc="-20" dirty="0">
                <a:latin typeface="Geneva"/>
                <a:cs typeface="Geneva"/>
              </a:rPr>
              <a:t>It </a:t>
            </a:r>
            <a:r>
              <a:rPr sz="2450" spc="-30" dirty="0">
                <a:latin typeface="Geneva"/>
                <a:cs typeface="Geneva"/>
              </a:rPr>
              <a:t>promotes adaptive </a:t>
            </a:r>
            <a:r>
              <a:rPr sz="2450" spc="-25" dirty="0">
                <a:latin typeface="Geneva"/>
                <a:cs typeface="Geneva"/>
              </a:rPr>
              <a:t>planning,  evolutionary </a:t>
            </a:r>
            <a:r>
              <a:rPr sz="2450" spc="-30" dirty="0">
                <a:latin typeface="Geneva"/>
                <a:cs typeface="Geneva"/>
              </a:rPr>
              <a:t>development and </a:t>
            </a:r>
            <a:r>
              <a:rPr sz="2450" spc="-25" dirty="0">
                <a:latin typeface="Geneva"/>
                <a:cs typeface="Geneva"/>
              </a:rPr>
              <a:t>delivery, </a:t>
            </a:r>
            <a:r>
              <a:rPr sz="2450" spc="-30" dirty="0">
                <a:latin typeface="Geneva"/>
                <a:cs typeface="Geneva"/>
              </a:rPr>
              <a:t>a </a:t>
            </a:r>
            <a:r>
              <a:rPr sz="2450" u="heavy" spc="-30" dirty="0">
                <a:solidFill>
                  <a:srgbClr val="0000FF"/>
                </a:solidFill>
                <a:latin typeface="Geneva"/>
                <a:cs typeface="Geneva"/>
              </a:rPr>
              <a:t>time-boxed  </a:t>
            </a:r>
            <a:r>
              <a:rPr sz="2450" spc="-25" dirty="0">
                <a:latin typeface="Geneva"/>
                <a:cs typeface="Geneva"/>
              </a:rPr>
              <a:t>iterative </a:t>
            </a:r>
            <a:r>
              <a:rPr sz="2450" spc="-30" dirty="0">
                <a:latin typeface="Geneva"/>
                <a:cs typeface="Geneva"/>
              </a:rPr>
              <a:t>approach, and encourages </a:t>
            </a:r>
            <a:r>
              <a:rPr sz="2450" spc="-25" dirty="0">
                <a:latin typeface="Geneva"/>
                <a:cs typeface="Geneva"/>
              </a:rPr>
              <a:t>rapid </a:t>
            </a:r>
            <a:r>
              <a:rPr sz="2450" spc="-30" dirty="0">
                <a:latin typeface="Geneva"/>
                <a:cs typeface="Geneva"/>
              </a:rPr>
              <a:t>and </a:t>
            </a:r>
            <a:r>
              <a:rPr sz="2450" spc="-25" dirty="0">
                <a:latin typeface="Geneva"/>
                <a:cs typeface="Geneva"/>
              </a:rPr>
              <a:t>flexible  </a:t>
            </a:r>
            <a:r>
              <a:rPr sz="2450" spc="-30" dirty="0">
                <a:latin typeface="Geneva"/>
                <a:cs typeface="Geneva"/>
              </a:rPr>
              <a:t>response to</a:t>
            </a:r>
            <a:r>
              <a:rPr sz="2450" spc="-50" dirty="0">
                <a:latin typeface="Geneva"/>
                <a:cs typeface="Geneva"/>
              </a:rPr>
              <a:t> </a:t>
            </a:r>
            <a:r>
              <a:rPr sz="2450" spc="20" dirty="0">
                <a:latin typeface="Geneva"/>
                <a:cs typeface="Geneva"/>
              </a:rPr>
              <a:t>change.</a:t>
            </a:r>
            <a:r>
              <a:rPr sz="2450" i="1" spc="20" dirty="0">
                <a:latin typeface="Arial"/>
                <a:cs typeface="Arial"/>
              </a:rPr>
              <a:t>”</a:t>
            </a:r>
            <a:endParaRPr sz="2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79121"/>
            <a:ext cx="412242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6330" algn="l"/>
                <a:tab pos="2761615" algn="l"/>
              </a:tabLst>
            </a:pPr>
            <a:r>
              <a:rPr sz="3200" dirty="0"/>
              <a:t>Agile	Process	Models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39" y="1220470"/>
            <a:ext cx="4778375" cy="328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spc="-5" dirty="0">
                <a:latin typeface="Geneva"/>
                <a:cs typeface="Geneva"/>
              </a:rPr>
              <a:t>eXtreme Programming</a:t>
            </a:r>
            <a:r>
              <a:rPr sz="2400" spc="-11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(XP)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</a:t>
            </a:r>
            <a:r>
              <a:rPr sz="2400" spc="-190" dirty="0">
                <a:latin typeface="Helvetica"/>
                <a:cs typeface="Helvetica"/>
              </a:rPr>
              <a:t> </a:t>
            </a:r>
            <a:r>
              <a:rPr sz="2400" dirty="0">
                <a:latin typeface="Geneva"/>
                <a:cs typeface="Geneva"/>
              </a:rPr>
              <a:t>Scrum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16330" algn="l"/>
                <a:tab pos="2761615" algn="l"/>
              </a:tabLst>
            </a:pPr>
            <a:r>
              <a:rPr sz="3200" dirty="0">
                <a:latin typeface="Geneva"/>
                <a:cs typeface="Geneva"/>
              </a:rPr>
              <a:t>Agile	Process	Practices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Pair</a:t>
            </a:r>
            <a:r>
              <a:rPr sz="2400" spc="-145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programming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Test-driven</a:t>
            </a:r>
            <a:r>
              <a:rPr sz="2400" spc="-14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Development</a:t>
            </a:r>
            <a:endParaRPr sz="24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70877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44725" algn="l"/>
              </a:tabLst>
            </a:pPr>
            <a:r>
              <a:rPr spc="-5" dirty="0"/>
              <a:t>eXtreme	Programming</a:t>
            </a:r>
            <a:r>
              <a:rPr spc="-65" dirty="0"/>
              <a:t> </a:t>
            </a:r>
            <a:r>
              <a:rPr dirty="0"/>
              <a:t>(XP)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11629"/>
            <a:ext cx="7830184" cy="417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All stake holders work closely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together</a:t>
            </a:r>
            <a:endParaRPr sz="2700">
              <a:latin typeface="Geneva"/>
              <a:cs typeface="Geneva"/>
            </a:endParaRPr>
          </a:p>
          <a:p>
            <a:pPr marL="469900" marR="1322705" indent="-457200">
              <a:lnSpc>
                <a:spcPts val="2900"/>
              </a:lnSpc>
              <a:spcBef>
                <a:spcPts val="244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50" spc="-30" dirty="0">
                <a:latin typeface="Geneva"/>
                <a:cs typeface="Geneva"/>
              </a:rPr>
              <a:t>User </a:t>
            </a:r>
            <a:r>
              <a:rPr sz="2750" spc="-25" dirty="0">
                <a:latin typeface="Geneva"/>
                <a:cs typeface="Geneva"/>
              </a:rPr>
              <a:t>stories </a:t>
            </a:r>
            <a:r>
              <a:rPr sz="2700" dirty="0">
                <a:latin typeface="Geneva"/>
                <a:cs typeface="Geneva"/>
              </a:rPr>
              <a:t>instead of</a:t>
            </a:r>
            <a:r>
              <a:rPr sz="2700" spc="-5" dirty="0">
                <a:latin typeface="Geneva"/>
                <a:cs typeface="Geneva"/>
              </a:rPr>
              <a:t> requirements </a:t>
            </a:r>
            <a:r>
              <a:rPr sz="270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document</a:t>
            </a:r>
            <a:endParaRPr sz="2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spc="-5" dirty="0">
                <a:latin typeface="Geneva"/>
                <a:cs typeface="Geneva"/>
              </a:rPr>
              <a:t>Small </a:t>
            </a:r>
            <a:r>
              <a:rPr sz="2700" dirty="0">
                <a:latin typeface="Geneva"/>
                <a:cs typeface="Geneva"/>
              </a:rPr>
              <a:t>and frequent releases: 1 to 3</a:t>
            </a:r>
            <a:r>
              <a:rPr sz="2700" spc="-7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weeks</a:t>
            </a:r>
            <a:endParaRPr sz="2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Test-first</a:t>
            </a:r>
            <a:r>
              <a:rPr sz="2700" spc="-5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development</a:t>
            </a:r>
            <a:endParaRPr sz="2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A large </a:t>
            </a:r>
            <a:r>
              <a:rPr sz="2700" spc="-5" dirty="0">
                <a:latin typeface="Geneva"/>
                <a:cs typeface="Geneva"/>
              </a:rPr>
              <a:t>amount </a:t>
            </a:r>
            <a:r>
              <a:rPr sz="2700" dirty="0">
                <a:latin typeface="Geneva"/>
                <a:cs typeface="Geneva"/>
              </a:rPr>
              <a:t>of </a:t>
            </a:r>
            <a:r>
              <a:rPr sz="2750" spc="-25" dirty="0">
                <a:latin typeface="Geneva"/>
                <a:cs typeface="Geneva"/>
              </a:rPr>
              <a:t>refactoring </a:t>
            </a:r>
            <a:r>
              <a:rPr sz="2700" dirty="0">
                <a:latin typeface="Geneva"/>
                <a:cs typeface="Geneva"/>
              </a:rPr>
              <a:t>is</a:t>
            </a:r>
            <a:r>
              <a:rPr sz="2700" spc="-7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encouraged</a:t>
            </a:r>
            <a:endParaRPr sz="2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50" spc="-25" dirty="0">
                <a:latin typeface="Geneva"/>
                <a:cs typeface="Geneva"/>
              </a:rPr>
              <a:t>Pair </a:t>
            </a:r>
            <a:r>
              <a:rPr sz="2750" spc="-30" dirty="0">
                <a:latin typeface="Geneva"/>
                <a:cs typeface="Geneva"/>
              </a:rPr>
              <a:t>programming </a:t>
            </a:r>
            <a:r>
              <a:rPr sz="2700" dirty="0">
                <a:latin typeface="Geneva"/>
                <a:cs typeface="Geneva"/>
              </a:rPr>
              <a:t>is</a:t>
            </a:r>
            <a:r>
              <a:rPr sz="2700" spc="-25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recommended</a:t>
            </a:r>
            <a:endParaRPr sz="27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73494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2950" algn="l"/>
              </a:tabLst>
            </a:pPr>
            <a:r>
              <a:rPr dirty="0"/>
              <a:t>What is	</a:t>
            </a: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Management?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3700"/>
            <a:ext cx="7904480" cy="433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200"/>
              </a:lnSpc>
              <a:tabLst>
                <a:tab pos="891540" algn="l"/>
                <a:tab pos="2990215" algn="l"/>
                <a:tab pos="3267075" algn="l"/>
                <a:tab pos="3604895" algn="l"/>
                <a:tab pos="4244975" algn="l"/>
                <a:tab pos="6025515" algn="l"/>
              </a:tabLst>
            </a:pPr>
            <a:r>
              <a:rPr sz="3000" dirty="0">
                <a:latin typeface="Geneva"/>
                <a:cs typeface="Geneva"/>
              </a:rPr>
              <a:t>It</a:t>
            </a:r>
            <a:r>
              <a:rPr sz="3000" spc="2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encompasses	</a:t>
            </a:r>
            <a:r>
              <a:rPr sz="3000" dirty="0">
                <a:latin typeface="Geneva"/>
                <a:cs typeface="Geneva"/>
              </a:rPr>
              <a:t>all the	activities	needed</a:t>
            </a:r>
            <a:r>
              <a:rPr sz="3000" spc="-100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to  plan	and execute	a	project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Deciding what needs to be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done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Estimating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costs</a:t>
            </a:r>
            <a:endParaRPr sz="2200">
              <a:latin typeface="Geneva"/>
              <a:cs typeface="Geneva"/>
            </a:endParaRPr>
          </a:p>
          <a:p>
            <a:pPr marL="749300" marR="179070" indent="-279400">
              <a:lnSpc>
                <a:spcPts val="2350"/>
              </a:lnSpc>
              <a:spcBef>
                <a:spcPts val="12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Ensuring there are suitable people to undertake the  project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Defining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responsibilities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</a:t>
            </a:r>
            <a:r>
              <a:rPr sz="2200" spc="5" dirty="0">
                <a:latin typeface="Helvetica"/>
                <a:cs typeface="Helvetica"/>
              </a:rPr>
              <a:t> </a:t>
            </a:r>
            <a:r>
              <a:rPr sz="2200" dirty="0">
                <a:latin typeface="Geneva"/>
                <a:cs typeface="Geneva"/>
              </a:rPr>
              <a:t>Scheduling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Making arrangements for the work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50" spc="-30" dirty="0">
                <a:latin typeface="Geneva"/>
                <a:cs typeface="Geneva"/>
              </a:rPr>
              <a:t>continued</a:t>
            </a:r>
            <a:r>
              <a:rPr sz="2250" spc="30" dirty="0">
                <a:latin typeface="Geneva"/>
                <a:cs typeface="Geneva"/>
              </a:rPr>
              <a:t> </a:t>
            </a:r>
            <a:r>
              <a:rPr sz="2250" spc="-20" dirty="0">
                <a:latin typeface="Geneva"/>
                <a:cs typeface="Geneva"/>
              </a:rPr>
              <a:t>...</a:t>
            </a:r>
            <a:endParaRPr sz="225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3097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4420" algn="l"/>
              </a:tabLst>
            </a:pPr>
            <a:r>
              <a:rPr dirty="0"/>
              <a:t>Pair	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6226175" cy="284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2863215" algn="l"/>
                <a:tab pos="425640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Two</a:t>
            </a:r>
            <a:r>
              <a:rPr sz="3200" spc="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people	at one	</a:t>
            </a:r>
            <a:r>
              <a:rPr sz="3200" spc="-5" dirty="0">
                <a:latin typeface="Geneva"/>
                <a:cs typeface="Geneva"/>
              </a:rPr>
              <a:t>machine</a:t>
            </a:r>
            <a:endParaRPr sz="3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One person at</a:t>
            </a:r>
            <a:r>
              <a:rPr sz="2400" spc="-160" dirty="0">
                <a:latin typeface="Geneva"/>
                <a:cs typeface="Geneva"/>
              </a:rPr>
              <a:t> </a:t>
            </a:r>
            <a:r>
              <a:rPr sz="2400" spc="-5" dirty="0">
                <a:latin typeface="Geneva"/>
                <a:cs typeface="Geneva"/>
              </a:rPr>
              <a:t>machine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The other watches and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reviews</a:t>
            </a:r>
            <a:endParaRPr sz="24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32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Switch</a:t>
            </a:r>
            <a:r>
              <a:rPr sz="2400" spc="-190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Frequently</a:t>
            </a:r>
            <a:endParaRPr sz="24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  <a:tabLst>
                <a:tab pos="469265" algn="l"/>
                <a:tab pos="2475865" algn="l"/>
                <a:tab pos="3820160" algn="l"/>
                <a:tab pos="526605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dirty="0">
                <a:latin typeface="Geneva"/>
                <a:cs typeface="Geneva"/>
              </a:rPr>
              <a:t>Promo</a:t>
            </a:r>
            <a:r>
              <a:rPr sz="3200" spc="-5" dirty="0">
                <a:latin typeface="Geneva"/>
                <a:cs typeface="Geneva"/>
              </a:rPr>
              <a:t>t</a:t>
            </a:r>
            <a:r>
              <a:rPr sz="3200" dirty="0">
                <a:latin typeface="Geneva"/>
                <a:cs typeface="Geneva"/>
              </a:rPr>
              <a:t>es	higher	quality	code</a:t>
            </a:r>
            <a:endParaRPr sz="3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29368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Scrum</a:t>
            </a:r>
            <a:r>
              <a:rPr spc="-85" dirty="0"/>
              <a:t> </a:t>
            </a:r>
            <a:r>
              <a:rPr dirty="0"/>
              <a:t>Agile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07820"/>
            <a:ext cx="7160259" cy="439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Scrum</a:t>
            </a:r>
            <a:r>
              <a:rPr sz="3000" spc="-9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Team: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Product owner – main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manager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Scrum master – manages sprints &amp; dev</a:t>
            </a:r>
            <a:r>
              <a:rPr sz="2200" spc="10" dirty="0">
                <a:latin typeface="Geneva"/>
                <a:cs typeface="Geneva"/>
              </a:rPr>
              <a:t> </a:t>
            </a:r>
            <a:r>
              <a:rPr sz="2200" spc="-5" dirty="0">
                <a:latin typeface="Geneva"/>
                <a:cs typeface="Geneva"/>
              </a:rPr>
              <a:t>team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Dev team –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developers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  <a:tabLst>
                <a:tab pos="46926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Sprint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A single development iteration (typically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short)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Starts with sprint planning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meeting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10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Daily scrum meetings (face to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face)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Ends with sprint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retrospective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420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9740" algn="l"/>
              </a:tabLst>
            </a:pPr>
            <a:r>
              <a:rPr spc="-5" dirty="0"/>
              <a:t>Test</a:t>
            </a:r>
            <a:r>
              <a:rPr spc="20" dirty="0"/>
              <a:t> </a:t>
            </a:r>
            <a:r>
              <a:rPr spc="-5" dirty="0"/>
              <a:t>Driven	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77339"/>
            <a:ext cx="5436870" cy="1035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dirty="0">
                <a:latin typeface="Geneva"/>
                <a:cs typeface="Geneva"/>
              </a:rPr>
              <a:t>Used by several Agile</a:t>
            </a:r>
            <a:r>
              <a:rPr sz="2700" spc="-80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models</a:t>
            </a:r>
            <a:endParaRPr sz="27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spc="-5" dirty="0">
                <a:latin typeface="Geneva"/>
                <a:cs typeface="Geneva"/>
              </a:rPr>
              <a:t>Tests are written </a:t>
            </a:r>
            <a:r>
              <a:rPr sz="2750" spc="-30" dirty="0">
                <a:latin typeface="Geneva"/>
                <a:cs typeface="Geneva"/>
              </a:rPr>
              <a:t>before</a:t>
            </a:r>
            <a:r>
              <a:rPr sz="2750" spc="-6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code</a:t>
            </a:r>
            <a:endParaRPr sz="270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469640"/>
            <a:ext cx="7985125" cy="237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700" dirty="0">
                <a:latin typeface="Arial"/>
                <a:cs typeface="Arial"/>
              </a:rPr>
              <a:t>•</a:t>
            </a:r>
            <a:r>
              <a:rPr sz="2700" dirty="0">
                <a:latin typeface="Helvetica"/>
                <a:cs typeface="Helvetica"/>
              </a:rPr>
              <a:t> 	</a:t>
            </a:r>
            <a:r>
              <a:rPr sz="2700" spc="-5" dirty="0">
                <a:latin typeface="Geneva"/>
                <a:cs typeface="Geneva"/>
              </a:rPr>
              <a:t>Three</a:t>
            </a:r>
            <a:r>
              <a:rPr sz="2700" spc="-95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laws:</a:t>
            </a:r>
            <a:endParaRPr sz="2700">
              <a:latin typeface="Geneva"/>
              <a:cs typeface="Geneva"/>
            </a:endParaRPr>
          </a:p>
          <a:p>
            <a:pPr marL="749300" marR="5080" indent="-279400">
              <a:lnSpc>
                <a:spcPts val="1950"/>
              </a:lnSpc>
              <a:spcBef>
                <a:spcPts val="119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You are not allowed to write any production code until you  have </a:t>
            </a:r>
            <a:r>
              <a:rPr sz="2000" spc="-5" dirty="0">
                <a:latin typeface="Geneva"/>
                <a:cs typeface="Geneva"/>
              </a:rPr>
              <a:t>first written </a:t>
            </a:r>
            <a:r>
              <a:rPr sz="2000" dirty="0">
                <a:latin typeface="Geneva"/>
                <a:cs typeface="Geneva"/>
              </a:rPr>
              <a:t>a </a:t>
            </a:r>
            <a:r>
              <a:rPr sz="2000" spc="-5" dirty="0">
                <a:latin typeface="Geneva"/>
                <a:cs typeface="Geneva"/>
              </a:rPr>
              <a:t>failing</a:t>
            </a:r>
            <a:r>
              <a:rPr sz="2000" spc="-15" dirty="0">
                <a:latin typeface="Geneva"/>
                <a:cs typeface="Geneva"/>
              </a:rPr>
              <a:t> </a:t>
            </a:r>
            <a:r>
              <a:rPr sz="2000" spc="-5" dirty="0">
                <a:latin typeface="Geneva"/>
                <a:cs typeface="Geneva"/>
              </a:rPr>
              <a:t>test</a:t>
            </a:r>
            <a:endParaRPr sz="2000">
              <a:latin typeface="Geneva"/>
              <a:cs typeface="Geneva"/>
            </a:endParaRPr>
          </a:p>
          <a:p>
            <a:pPr marL="749300" marR="428625" indent="-279400">
              <a:lnSpc>
                <a:spcPts val="19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You are not allowed to write more of a unit test than is  sufficient to fail - not compiling is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failing</a:t>
            </a:r>
            <a:endParaRPr sz="2000">
              <a:latin typeface="Geneva"/>
              <a:cs typeface="Geneva"/>
            </a:endParaRPr>
          </a:p>
          <a:p>
            <a:pPr marL="749300" marR="50800" indent="-279400">
              <a:lnSpc>
                <a:spcPts val="19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You are not allowed to write more production code than is  sufficient to pass the currently failing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test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4205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9740" algn="l"/>
              </a:tabLst>
            </a:pPr>
            <a:r>
              <a:rPr spc="-5" dirty="0"/>
              <a:t>Test</a:t>
            </a:r>
            <a:r>
              <a:rPr spc="20" dirty="0"/>
              <a:t> </a:t>
            </a:r>
            <a:r>
              <a:rPr spc="-5" dirty="0"/>
              <a:t>Driven	Development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598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2420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9740" algn="l"/>
              </a:tabLst>
            </a:pPr>
            <a:r>
              <a:rPr spc="-5" dirty="0"/>
              <a:t>Test</a:t>
            </a:r>
            <a:r>
              <a:rPr spc="20" dirty="0"/>
              <a:t> </a:t>
            </a:r>
            <a:r>
              <a:rPr spc="-5" dirty="0"/>
              <a:t>Driven	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69720"/>
            <a:ext cx="7709534" cy="443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616710" algn="l"/>
                <a:tab pos="3420745" algn="l"/>
                <a:tab pos="445579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Tests	</a:t>
            </a:r>
            <a:r>
              <a:rPr sz="3000" dirty="0">
                <a:latin typeface="Geneva"/>
                <a:cs typeface="Geneva"/>
              </a:rPr>
              <a:t>and code	grow	together</a:t>
            </a:r>
            <a:endParaRPr sz="30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469265" algn="l"/>
                <a:tab pos="1524635" algn="l"/>
                <a:tab pos="1934845" algn="l"/>
                <a:tab pos="328231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Code	is	always	</a:t>
            </a:r>
            <a:r>
              <a:rPr sz="3000" spc="-5" dirty="0">
                <a:latin typeface="Geneva"/>
                <a:cs typeface="Geneva"/>
              </a:rPr>
              <a:t>verified</a:t>
            </a:r>
            <a:endParaRPr sz="3000">
              <a:latin typeface="Geneva"/>
              <a:cs typeface="Geneva"/>
            </a:endParaRPr>
          </a:p>
          <a:p>
            <a:pPr marL="749300" marR="5080" indent="-279400">
              <a:lnSpc>
                <a:spcPts val="2150"/>
              </a:lnSpc>
              <a:spcBef>
                <a:spcPts val="119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see if adding code has broken things that were  working (regression</a:t>
            </a:r>
            <a:r>
              <a:rPr sz="2200" spc="-100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testing)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  <a:tabLst>
                <a:tab pos="469265" algn="l"/>
                <a:tab pos="435991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Refactoring</a:t>
            </a:r>
            <a:r>
              <a:rPr sz="3000" spc="25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happens	</a:t>
            </a:r>
            <a:r>
              <a:rPr sz="3000" spc="-5" dirty="0">
                <a:latin typeface="Geneva"/>
                <a:cs typeface="Geneva"/>
              </a:rPr>
              <a:t>often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clean up any messy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implementation</a:t>
            </a:r>
            <a:endParaRPr sz="22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can immediately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test</a:t>
            </a:r>
            <a:endParaRPr sz="2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  <a:tabLst>
                <a:tab pos="469265" algn="l"/>
                <a:tab pos="186563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Built-in	</a:t>
            </a:r>
            <a:r>
              <a:rPr sz="3000" spc="-5" dirty="0">
                <a:latin typeface="Geneva"/>
                <a:cs typeface="Geneva"/>
              </a:rPr>
              <a:t>documentation</a:t>
            </a:r>
            <a:endParaRPr sz="3000">
              <a:latin typeface="Geneva"/>
              <a:cs typeface="Geneva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200" dirty="0">
                <a:latin typeface="Arial"/>
                <a:cs typeface="Arial"/>
              </a:rPr>
              <a:t>–</a:t>
            </a:r>
            <a:r>
              <a:rPr sz="2200" dirty="0">
                <a:latin typeface="Helvetica"/>
                <a:cs typeface="Helvetica"/>
              </a:rPr>
              <a:t>  </a:t>
            </a:r>
            <a:r>
              <a:rPr sz="2200" dirty="0">
                <a:latin typeface="Geneva"/>
                <a:cs typeface="Geneva"/>
              </a:rPr>
              <a:t>tests help define expectations of</a:t>
            </a:r>
            <a:r>
              <a:rPr sz="2200" spc="5" dirty="0">
                <a:latin typeface="Geneva"/>
                <a:cs typeface="Geneva"/>
              </a:rPr>
              <a:t> </a:t>
            </a:r>
            <a:r>
              <a:rPr sz="2200" dirty="0">
                <a:latin typeface="Geneva"/>
                <a:cs typeface="Geneva"/>
              </a:rPr>
              <a:t>units/classes</a:t>
            </a:r>
            <a:endParaRPr sz="2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43992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40635" algn="l"/>
                <a:tab pos="3216275" algn="l"/>
              </a:tabLst>
            </a:pPr>
            <a:r>
              <a:rPr dirty="0"/>
              <a:t>C</a:t>
            </a:r>
            <a:r>
              <a:rPr spc="-5" dirty="0"/>
              <a:t>r</a:t>
            </a:r>
            <a:r>
              <a:rPr dirty="0"/>
              <a:t>iticis</a:t>
            </a:r>
            <a:r>
              <a:rPr spc="-5" dirty="0"/>
              <a:t>m</a:t>
            </a:r>
            <a:r>
              <a:rPr dirty="0"/>
              <a:t>s	of	Agile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218"/>
            <a:ext cx="8063865" cy="3800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68935" indent="-457200">
              <a:lnSpc>
                <a:spcPct val="77800"/>
              </a:lnSpc>
              <a:tabLst>
                <a:tab pos="469265" algn="l"/>
                <a:tab pos="1722120" algn="l"/>
                <a:tab pos="3255010" algn="l"/>
                <a:tab pos="383540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Heavy	reliance	on	team</a:t>
            </a:r>
            <a:r>
              <a:rPr sz="3000" spc="-4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communication </a:t>
            </a:r>
            <a:r>
              <a:rPr sz="3000" dirty="0">
                <a:latin typeface="Geneva"/>
                <a:cs typeface="Geneva"/>
              </a:rPr>
              <a:t> and</a:t>
            </a:r>
            <a:r>
              <a:rPr sz="3000" spc="-100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cohesiveness</a:t>
            </a:r>
          </a:p>
          <a:p>
            <a:pPr marL="469900" marR="927735" indent="-457200">
              <a:lnSpc>
                <a:spcPts val="2900"/>
              </a:lnSpc>
              <a:spcBef>
                <a:spcPts val="2380"/>
              </a:spcBef>
              <a:tabLst>
                <a:tab pos="469265" algn="l"/>
                <a:tab pos="1494155" algn="l"/>
                <a:tab pos="3048000" algn="l"/>
                <a:tab pos="3702050" algn="l"/>
                <a:tab pos="5120005" algn="l"/>
                <a:tab pos="674941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More	suitable	</a:t>
            </a:r>
            <a:r>
              <a:rPr sz="3000" spc="-5" dirty="0">
                <a:latin typeface="Geneva"/>
                <a:cs typeface="Geneva"/>
              </a:rPr>
              <a:t>f</a:t>
            </a:r>
            <a:r>
              <a:rPr sz="3000" dirty="0">
                <a:latin typeface="Geneva"/>
                <a:cs typeface="Geneva"/>
              </a:rPr>
              <a:t>or	s</a:t>
            </a:r>
            <a:r>
              <a:rPr sz="3000" spc="-5" dirty="0">
                <a:latin typeface="Geneva"/>
                <a:cs typeface="Geneva"/>
              </a:rPr>
              <a:t>m</a:t>
            </a:r>
            <a:r>
              <a:rPr sz="3000" dirty="0">
                <a:latin typeface="Geneva"/>
                <a:cs typeface="Geneva"/>
              </a:rPr>
              <a:t>aller	projects	or  </a:t>
            </a:r>
            <a:r>
              <a:rPr sz="3000" spc="-5" dirty="0">
                <a:latin typeface="Geneva"/>
                <a:cs typeface="Geneva"/>
              </a:rPr>
              <a:t>subteams</a:t>
            </a:r>
            <a:endParaRPr sz="30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469265" algn="l"/>
                <a:tab pos="2148840" algn="l"/>
                <a:tab pos="5213985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dirty="0">
                <a:latin typeface="Geneva"/>
                <a:cs typeface="Geneva"/>
              </a:rPr>
              <a:t>Requires	</a:t>
            </a:r>
            <a:r>
              <a:rPr sz="3000" spc="-5" dirty="0">
                <a:latin typeface="Geneva"/>
                <a:cs typeface="Geneva"/>
              </a:rPr>
              <a:t>frequent</a:t>
            </a:r>
            <a:r>
              <a:rPr sz="3000" spc="15" dirty="0">
                <a:latin typeface="Geneva"/>
                <a:cs typeface="Geneva"/>
              </a:rPr>
              <a:t> </a:t>
            </a:r>
            <a:r>
              <a:rPr sz="3000" dirty="0">
                <a:latin typeface="Geneva"/>
                <a:cs typeface="Geneva"/>
              </a:rPr>
              <a:t>access	to</a:t>
            </a:r>
            <a:r>
              <a:rPr sz="3000" spc="-6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customer</a:t>
            </a:r>
            <a:endParaRPr sz="3000" dirty="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  <a:tabLst>
                <a:tab pos="469265" algn="l"/>
                <a:tab pos="4829810" algn="l"/>
              </a:tabLst>
            </a:pPr>
            <a:r>
              <a:rPr sz="3000" dirty="0">
                <a:latin typeface="Arial"/>
                <a:cs typeface="Arial"/>
              </a:rPr>
              <a:t>•</a:t>
            </a:r>
            <a:r>
              <a:rPr sz="3000" dirty="0">
                <a:latin typeface="Helvetica"/>
                <a:cs typeface="Helvetica"/>
              </a:rPr>
              <a:t> 	</a:t>
            </a:r>
            <a:r>
              <a:rPr sz="3000" spc="-5" dirty="0">
                <a:latin typeface="Geneva"/>
                <a:cs typeface="Geneva"/>
              </a:rPr>
              <a:t>Minimal</a:t>
            </a:r>
            <a:r>
              <a:rPr sz="3000" spc="45" dirty="0">
                <a:latin typeface="Geneva"/>
                <a:cs typeface="Geneva"/>
              </a:rPr>
              <a:t> </a:t>
            </a:r>
            <a:r>
              <a:rPr sz="3000" spc="-5" dirty="0">
                <a:latin typeface="Geneva"/>
                <a:cs typeface="Geneva"/>
              </a:rPr>
              <a:t>documentation	</a:t>
            </a:r>
            <a:r>
              <a:rPr sz="3000" dirty="0">
                <a:latin typeface="Geneva"/>
                <a:cs typeface="Geneva"/>
              </a:rPr>
              <a:t>generated</a:t>
            </a: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3100" spc="-60" dirty="0">
                <a:latin typeface="Geneva"/>
                <a:cs typeface="Geneva"/>
              </a:rPr>
              <a:t>“Good code </a:t>
            </a:r>
            <a:r>
              <a:rPr sz="3100" spc="-40" dirty="0">
                <a:latin typeface="Geneva"/>
                <a:cs typeface="Geneva"/>
              </a:rPr>
              <a:t>is its </a:t>
            </a:r>
            <a:r>
              <a:rPr sz="3100" spc="-70" dirty="0">
                <a:latin typeface="Geneva"/>
                <a:cs typeface="Geneva"/>
              </a:rPr>
              <a:t>own </a:t>
            </a:r>
            <a:r>
              <a:rPr sz="3100" spc="-55" dirty="0">
                <a:latin typeface="Geneva"/>
                <a:cs typeface="Geneva"/>
              </a:rPr>
              <a:t>best</a:t>
            </a:r>
            <a:r>
              <a:rPr sz="3100" spc="55" dirty="0">
                <a:latin typeface="Geneva"/>
                <a:cs typeface="Geneva"/>
              </a:rPr>
              <a:t> </a:t>
            </a:r>
            <a:r>
              <a:rPr sz="3100" spc="-60">
                <a:latin typeface="Geneva"/>
                <a:cs typeface="Geneva"/>
              </a:rPr>
              <a:t>documentation</a:t>
            </a:r>
            <a:r>
              <a:rPr sz="3100" spc="-60" smtClean="0">
                <a:latin typeface="Geneva"/>
                <a:cs typeface="Geneva"/>
              </a:rPr>
              <a:t>”</a:t>
            </a:r>
            <a:endParaRPr sz="3100" dirty="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5355" y="541338"/>
            <a:ext cx="734949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2950" algn="l"/>
              </a:tabLst>
            </a:pPr>
            <a:r>
              <a:rPr dirty="0"/>
              <a:t>What is	</a:t>
            </a:r>
            <a:r>
              <a:rPr spc="-5" dirty="0"/>
              <a:t>Project</a:t>
            </a:r>
            <a:r>
              <a:rPr spc="-20" dirty="0"/>
              <a:t> </a:t>
            </a:r>
            <a:r>
              <a:rPr spc="-5" dirty="0"/>
              <a:t>Management?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5" dirty="0">
                <a:latin typeface="Helvetica"/>
                <a:cs typeface="Helvetica"/>
              </a:rPr>
              <a:t> </a:t>
            </a:r>
            <a:r>
              <a:rPr dirty="0"/>
              <a:t>…continued</a:t>
            </a:r>
          </a:p>
          <a:p>
            <a:pPr marL="28575">
              <a:lnSpc>
                <a:spcPct val="100000"/>
              </a:lnSpc>
              <a:spcBef>
                <a:spcPts val="91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45" dirty="0">
                <a:latin typeface="Helvetica"/>
                <a:cs typeface="Helvetica"/>
              </a:rPr>
              <a:t> </a:t>
            </a:r>
            <a:r>
              <a:rPr spc="-5" dirty="0"/>
              <a:t>Directing</a:t>
            </a:r>
          </a:p>
          <a:p>
            <a:pPr marL="28575">
              <a:lnSpc>
                <a:spcPct val="100000"/>
              </a:lnSpc>
              <a:spcBef>
                <a:spcPts val="106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spc="-5" dirty="0"/>
              <a:t>Being </a:t>
            </a:r>
            <a:r>
              <a:rPr dirty="0"/>
              <a:t>a </a:t>
            </a:r>
            <a:r>
              <a:rPr spc="-5" dirty="0"/>
              <a:t>technical</a:t>
            </a:r>
            <a:r>
              <a:rPr spc="50" dirty="0"/>
              <a:t> </a:t>
            </a:r>
            <a:r>
              <a:rPr spc="-5" dirty="0"/>
              <a:t>leader</a:t>
            </a:r>
          </a:p>
          <a:p>
            <a:pPr marL="28575">
              <a:lnSpc>
                <a:spcPct val="100000"/>
              </a:lnSpc>
              <a:spcBef>
                <a:spcPts val="96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dirty="0"/>
              <a:t>Reviewing and approving decisions made by</a:t>
            </a:r>
            <a:r>
              <a:rPr spc="5" dirty="0"/>
              <a:t> </a:t>
            </a:r>
            <a:r>
              <a:rPr dirty="0"/>
              <a:t>others</a:t>
            </a:r>
          </a:p>
          <a:p>
            <a:pPr marL="28575">
              <a:lnSpc>
                <a:spcPct val="100000"/>
              </a:lnSpc>
              <a:spcBef>
                <a:spcPts val="96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dirty="0"/>
              <a:t>Building morale and supporting</a:t>
            </a:r>
            <a:r>
              <a:rPr spc="5" dirty="0"/>
              <a:t> </a:t>
            </a:r>
            <a:r>
              <a:rPr dirty="0"/>
              <a:t>staff</a:t>
            </a:r>
          </a:p>
          <a:p>
            <a:pPr marL="28575">
              <a:lnSpc>
                <a:spcPct val="100000"/>
              </a:lnSpc>
              <a:spcBef>
                <a:spcPts val="96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dirty="0"/>
              <a:t>Monitoring and</a:t>
            </a:r>
            <a:r>
              <a:rPr spc="5" dirty="0"/>
              <a:t> </a:t>
            </a:r>
            <a:r>
              <a:rPr dirty="0"/>
              <a:t>controlling</a:t>
            </a:r>
          </a:p>
          <a:p>
            <a:pPr marL="307975" marR="528320" indent="-279400">
              <a:lnSpc>
                <a:spcPts val="2350"/>
              </a:lnSpc>
              <a:spcBef>
                <a:spcPts val="138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dirty="0"/>
              <a:t>Co-ordinating the work with managers of other  projects</a:t>
            </a:r>
          </a:p>
          <a:p>
            <a:pPr marL="28575">
              <a:lnSpc>
                <a:spcPct val="100000"/>
              </a:lnSpc>
              <a:spcBef>
                <a:spcPts val="98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</a:t>
            </a:r>
            <a:r>
              <a:rPr spc="5" dirty="0">
                <a:latin typeface="Helvetica"/>
                <a:cs typeface="Helvetica"/>
              </a:rPr>
              <a:t> </a:t>
            </a:r>
            <a:r>
              <a:rPr dirty="0"/>
              <a:t>Reporting</a:t>
            </a:r>
          </a:p>
          <a:p>
            <a:pPr marL="28575">
              <a:lnSpc>
                <a:spcPct val="100000"/>
              </a:lnSpc>
              <a:spcBef>
                <a:spcPts val="960"/>
              </a:spcBef>
            </a:pPr>
            <a:r>
              <a:rPr dirty="0">
                <a:latin typeface="Arial"/>
                <a:cs typeface="Arial"/>
              </a:rPr>
              <a:t>–</a:t>
            </a:r>
            <a:r>
              <a:rPr dirty="0">
                <a:latin typeface="Helvetica"/>
                <a:cs typeface="Helvetica"/>
              </a:rPr>
              <a:t>  </a:t>
            </a:r>
            <a:r>
              <a:rPr dirty="0"/>
              <a:t>Continually striving to improve the</a:t>
            </a:r>
            <a:r>
              <a:rPr spc="5" dirty="0"/>
              <a:t> </a:t>
            </a:r>
            <a:r>
              <a:rPr dirty="0"/>
              <a:t>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61417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86965" algn="l"/>
                <a:tab pos="4443730" algn="l"/>
              </a:tabLst>
            </a:pPr>
            <a:r>
              <a:rPr dirty="0"/>
              <a:t>So</a:t>
            </a:r>
            <a:r>
              <a:rPr spc="-5" dirty="0"/>
              <a:t>f</a:t>
            </a:r>
            <a:r>
              <a:rPr dirty="0"/>
              <a:t>twa</a:t>
            </a:r>
            <a:r>
              <a:rPr spc="-5" dirty="0"/>
              <a:t>r</a:t>
            </a:r>
            <a:r>
              <a:rPr dirty="0"/>
              <a:t>e	P</a:t>
            </a:r>
            <a:r>
              <a:rPr spc="-5" dirty="0"/>
              <a:t>r</a:t>
            </a:r>
            <a:r>
              <a:rPr dirty="0"/>
              <a:t>ocess	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71157"/>
            <a:ext cx="8013700" cy="412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7200"/>
              </a:lnSpc>
            </a:pPr>
            <a:r>
              <a:rPr sz="2700" dirty="0">
                <a:latin typeface="Geneva"/>
                <a:cs typeface="Geneva"/>
              </a:rPr>
              <a:t>General approaches for organizing a project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into  </a:t>
            </a:r>
            <a:r>
              <a:rPr sz="2700" spc="-5" dirty="0">
                <a:latin typeface="Geneva"/>
                <a:cs typeface="Geneva"/>
              </a:rPr>
              <a:t>activities.</a:t>
            </a:r>
            <a:endParaRPr sz="2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Help the project manager and/or team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decide:</a:t>
            </a:r>
            <a:endParaRPr sz="2000">
              <a:latin typeface="Geneva"/>
              <a:cs typeface="Geneva"/>
            </a:endParaRPr>
          </a:p>
          <a:p>
            <a:pPr marL="9271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What work should be</a:t>
            </a:r>
            <a:r>
              <a:rPr sz="2000" spc="16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done;</a:t>
            </a:r>
            <a:endParaRPr sz="2000">
              <a:latin typeface="Geneva"/>
              <a:cs typeface="Geneva"/>
            </a:endParaRPr>
          </a:p>
          <a:p>
            <a:pPr marR="1136015" algn="ctr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In what sequence to perform the</a:t>
            </a:r>
            <a:r>
              <a:rPr sz="2000" spc="16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work.</a:t>
            </a:r>
            <a:endParaRPr sz="20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749300" marR="408940" indent="-279400">
              <a:lnSpc>
                <a:spcPct val="81300"/>
              </a:lnSpc>
              <a:spcBef>
                <a:spcPts val="1535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models should be seen as </a:t>
            </a:r>
            <a:r>
              <a:rPr sz="2050" spc="-25" dirty="0">
                <a:latin typeface="Geneva"/>
                <a:cs typeface="Geneva"/>
              </a:rPr>
              <a:t>aids </a:t>
            </a:r>
            <a:r>
              <a:rPr sz="2050" spc="-30" dirty="0">
                <a:latin typeface="Geneva"/>
                <a:cs typeface="Geneva"/>
              </a:rPr>
              <a:t>to </a:t>
            </a:r>
            <a:r>
              <a:rPr sz="2050" spc="-25" dirty="0">
                <a:latin typeface="Geneva"/>
                <a:cs typeface="Geneva"/>
              </a:rPr>
              <a:t>thinking</a:t>
            </a:r>
            <a:r>
              <a:rPr sz="2000" spc="-25" dirty="0">
                <a:latin typeface="Geneva"/>
                <a:cs typeface="Geneva"/>
              </a:rPr>
              <a:t>, </a:t>
            </a:r>
            <a:r>
              <a:rPr sz="2000" dirty="0">
                <a:latin typeface="Geneva"/>
                <a:cs typeface="Geneva"/>
              </a:rPr>
              <a:t>not rigid  prescriptions of the way to do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things.</a:t>
            </a:r>
            <a:endParaRPr sz="20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Each project ends up with its own unique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plan.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9423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010" algn="l"/>
                <a:tab pos="3677285" algn="l"/>
              </a:tabLst>
            </a:pPr>
            <a:r>
              <a:rPr spc="-5" dirty="0"/>
              <a:t>The	optimistic	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5724644" y="2917243"/>
            <a:ext cx="1635760" cy="858519"/>
          </a:xfrm>
          <a:custGeom>
            <a:avLst/>
            <a:gdLst/>
            <a:ahLst/>
            <a:cxnLst/>
            <a:rect l="l" t="t" r="r" b="b"/>
            <a:pathLst>
              <a:path w="1635759" h="858520">
                <a:moveTo>
                  <a:pt x="0" y="858525"/>
                </a:moveTo>
                <a:lnTo>
                  <a:pt x="1635662" y="858525"/>
                </a:lnTo>
                <a:lnTo>
                  <a:pt x="1635662" y="0"/>
                </a:lnTo>
                <a:lnTo>
                  <a:pt x="0" y="0"/>
                </a:lnTo>
                <a:lnTo>
                  <a:pt x="0" y="858525"/>
                </a:lnTo>
                <a:close/>
              </a:path>
            </a:pathLst>
          </a:custGeom>
          <a:ln w="43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1811" y="3007235"/>
            <a:ext cx="125349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0320" algn="ctr">
              <a:lnSpc>
                <a:spcPts val="1860"/>
              </a:lnSpc>
            </a:pPr>
            <a:r>
              <a:rPr sz="1650" spc="-20" dirty="0">
                <a:latin typeface="Arial"/>
                <a:cs typeface="Arial"/>
              </a:rPr>
              <a:t>Think </a:t>
            </a:r>
            <a:r>
              <a:rPr sz="1650" spc="-50" dirty="0">
                <a:latin typeface="Arial"/>
                <a:cs typeface="Arial"/>
              </a:rPr>
              <a:t>of </a:t>
            </a:r>
            <a:r>
              <a:rPr sz="1650" dirty="0">
                <a:latin typeface="Arial"/>
                <a:cs typeface="Arial"/>
              </a:rPr>
              <a:t>Idea  </a:t>
            </a:r>
            <a:r>
              <a:rPr sz="1650" spc="30" dirty="0">
                <a:latin typeface="Arial"/>
                <a:cs typeface="Arial"/>
              </a:rPr>
              <a:t>for     </a:t>
            </a:r>
            <a:r>
              <a:rPr sz="1650" spc="-15" dirty="0">
                <a:latin typeface="Arial"/>
                <a:cs typeface="Arial"/>
              </a:rPr>
              <a:t>Improvement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6222" y="2895599"/>
            <a:ext cx="1635760" cy="858519"/>
          </a:xfrm>
          <a:custGeom>
            <a:avLst/>
            <a:gdLst/>
            <a:ahLst/>
            <a:cxnLst/>
            <a:rect l="l" t="t" r="r" b="b"/>
            <a:pathLst>
              <a:path w="1635760" h="858520">
                <a:moveTo>
                  <a:pt x="0" y="858525"/>
                </a:moveTo>
                <a:lnTo>
                  <a:pt x="1635662" y="858525"/>
                </a:lnTo>
                <a:lnTo>
                  <a:pt x="1635662" y="0"/>
                </a:lnTo>
                <a:lnTo>
                  <a:pt x="0" y="0"/>
                </a:lnTo>
                <a:lnTo>
                  <a:pt x="0" y="858525"/>
                </a:lnTo>
                <a:close/>
              </a:path>
            </a:pathLst>
          </a:custGeom>
          <a:ln w="43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93255" y="2942771"/>
            <a:ext cx="814069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9209" algn="ctr">
              <a:lnSpc>
                <a:spcPts val="1860"/>
              </a:lnSpc>
            </a:pPr>
            <a:r>
              <a:rPr sz="1650" spc="-15" dirty="0">
                <a:latin typeface="Arial"/>
                <a:cs typeface="Arial"/>
              </a:rPr>
              <a:t>Modify  </a:t>
            </a:r>
            <a:r>
              <a:rPr sz="1650" spc="5" dirty="0">
                <a:latin typeface="Arial"/>
                <a:cs typeface="Arial"/>
              </a:rPr>
              <a:t>Until  </a:t>
            </a:r>
            <a:r>
              <a:rPr sz="1650" spc="-114" dirty="0">
                <a:latin typeface="Arial"/>
                <a:cs typeface="Arial"/>
              </a:rPr>
              <a:t>S</a:t>
            </a:r>
            <a:r>
              <a:rPr sz="1650" spc="65" dirty="0">
                <a:latin typeface="Arial"/>
                <a:cs typeface="Arial"/>
              </a:rPr>
              <a:t>a</a:t>
            </a:r>
            <a:r>
              <a:rPr sz="1650" spc="30" dirty="0">
                <a:latin typeface="Arial"/>
                <a:cs typeface="Arial"/>
              </a:rPr>
              <a:t>t</a:t>
            </a:r>
            <a:r>
              <a:rPr sz="1650" spc="-40" dirty="0">
                <a:latin typeface="Arial"/>
                <a:cs typeface="Arial"/>
              </a:rPr>
              <a:t>i</a:t>
            </a:r>
            <a:r>
              <a:rPr sz="1650" spc="5" dirty="0">
                <a:latin typeface="Arial"/>
                <a:cs typeface="Arial"/>
              </a:rPr>
              <a:t>s</a:t>
            </a:r>
            <a:r>
              <a:rPr sz="1650" spc="25" dirty="0">
                <a:latin typeface="Arial"/>
                <a:cs typeface="Arial"/>
              </a:rPr>
              <a:t>f</a:t>
            </a:r>
            <a:r>
              <a:rPr sz="1650" spc="-40" dirty="0">
                <a:latin typeface="Arial"/>
                <a:cs typeface="Arial"/>
              </a:rPr>
              <a:t>i</a:t>
            </a:r>
            <a:r>
              <a:rPr sz="1650" spc="-95" dirty="0">
                <a:latin typeface="Arial"/>
                <a:cs typeface="Arial"/>
              </a:rPr>
              <a:t>e</a:t>
            </a:r>
            <a:r>
              <a:rPr sz="1650" spc="5" dirty="0"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7800" y="3002840"/>
            <a:ext cx="1635760" cy="622935"/>
          </a:xfrm>
          <a:custGeom>
            <a:avLst/>
            <a:gdLst/>
            <a:ahLst/>
            <a:cxnLst/>
            <a:rect l="l" t="t" r="r" b="b"/>
            <a:pathLst>
              <a:path w="1635760" h="622935">
                <a:moveTo>
                  <a:pt x="0" y="622888"/>
                </a:moveTo>
                <a:lnTo>
                  <a:pt x="1635139" y="622888"/>
                </a:lnTo>
                <a:lnTo>
                  <a:pt x="1635139" y="0"/>
                </a:lnTo>
                <a:lnTo>
                  <a:pt x="0" y="0"/>
                </a:lnTo>
                <a:lnTo>
                  <a:pt x="0" y="622888"/>
                </a:lnTo>
                <a:close/>
              </a:path>
            </a:pathLst>
          </a:custGeom>
          <a:ln w="43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2713" y="3050033"/>
            <a:ext cx="91821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0504">
              <a:lnSpc>
                <a:spcPts val="1860"/>
              </a:lnSpc>
            </a:pPr>
            <a:r>
              <a:rPr sz="1650" spc="10" dirty="0">
                <a:latin typeface="Arial"/>
                <a:cs typeface="Arial"/>
              </a:rPr>
              <a:t>First  </a:t>
            </a:r>
            <a:r>
              <a:rPr sz="1650" spc="-114" dirty="0">
                <a:latin typeface="Arial"/>
                <a:cs typeface="Arial"/>
              </a:rPr>
              <a:t>P</a:t>
            </a:r>
            <a:r>
              <a:rPr sz="1650" spc="105" dirty="0">
                <a:latin typeface="Arial"/>
                <a:cs typeface="Arial"/>
              </a:rPr>
              <a:t>r</a:t>
            </a:r>
            <a:r>
              <a:rPr sz="1650" spc="65" dirty="0">
                <a:latin typeface="Arial"/>
                <a:cs typeface="Arial"/>
              </a:rPr>
              <a:t>o</a:t>
            </a:r>
            <a:r>
              <a:rPr sz="1650" spc="-130" dirty="0">
                <a:latin typeface="Arial"/>
                <a:cs typeface="Arial"/>
              </a:rPr>
              <a:t>t</a:t>
            </a:r>
            <a:r>
              <a:rPr sz="1650" spc="65" dirty="0">
                <a:latin typeface="Arial"/>
                <a:cs typeface="Arial"/>
              </a:rPr>
              <a:t>o</a:t>
            </a:r>
            <a:r>
              <a:rPr sz="1650" spc="30" dirty="0">
                <a:latin typeface="Arial"/>
                <a:cs typeface="Arial"/>
              </a:rPr>
              <a:t>t</a:t>
            </a:r>
            <a:r>
              <a:rPr sz="1650" spc="5" dirty="0">
                <a:latin typeface="Arial"/>
                <a:cs typeface="Arial"/>
              </a:rPr>
              <a:t>y</a:t>
            </a:r>
            <a:r>
              <a:rPr sz="1650" spc="-100" dirty="0">
                <a:latin typeface="Arial"/>
                <a:cs typeface="Arial"/>
              </a:rPr>
              <a:t>p</a:t>
            </a:r>
            <a:r>
              <a:rPr sz="1650" spc="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4863" y="3239010"/>
            <a:ext cx="231140" cy="172085"/>
          </a:xfrm>
          <a:custGeom>
            <a:avLst/>
            <a:gdLst/>
            <a:ahLst/>
            <a:cxnLst/>
            <a:rect l="l" t="t" r="r" b="b"/>
            <a:pathLst>
              <a:path w="231139" h="172085">
                <a:moveTo>
                  <a:pt x="20777" y="0"/>
                </a:moveTo>
                <a:lnTo>
                  <a:pt x="8765" y="16153"/>
                </a:lnTo>
                <a:lnTo>
                  <a:pt x="2597" y="32212"/>
                </a:lnTo>
                <a:lnTo>
                  <a:pt x="324" y="48276"/>
                </a:lnTo>
                <a:lnTo>
                  <a:pt x="0" y="64442"/>
                </a:lnTo>
                <a:lnTo>
                  <a:pt x="324" y="93238"/>
                </a:lnTo>
                <a:lnTo>
                  <a:pt x="2597" y="118072"/>
                </a:lnTo>
                <a:lnTo>
                  <a:pt x="8765" y="142906"/>
                </a:lnTo>
                <a:lnTo>
                  <a:pt x="20777" y="171703"/>
                </a:lnTo>
                <a:lnTo>
                  <a:pt x="230643" y="64442"/>
                </a:lnTo>
                <a:lnTo>
                  <a:pt x="20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82939" y="3325117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01" y="0"/>
                </a:lnTo>
              </a:path>
            </a:pathLst>
          </a:custGeom>
          <a:ln w="21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0947" y="4183638"/>
            <a:ext cx="1950085" cy="0"/>
          </a:xfrm>
          <a:custGeom>
            <a:avLst/>
            <a:gdLst/>
            <a:ahLst/>
            <a:cxnLst/>
            <a:rect l="l" t="t" r="r" b="b"/>
            <a:pathLst>
              <a:path w="1950085">
                <a:moveTo>
                  <a:pt x="0" y="0"/>
                </a:moveTo>
                <a:lnTo>
                  <a:pt x="1949897" y="0"/>
                </a:lnTo>
              </a:path>
            </a:pathLst>
          </a:custGeom>
          <a:ln w="21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0845" y="377576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6738"/>
                </a:lnTo>
              </a:path>
            </a:pathLst>
          </a:custGeom>
          <a:ln w="21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57460" y="3754125"/>
            <a:ext cx="146685" cy="257810"/>
          </a:xfrm>
          <a:custGeom>
            <a:avLst/>
            <a:gdLst/>
            <a:ahLst/>
            <a:cxnLst/>
            <a:rect l="l" t="t" r="r" b="b"/>
            <a:pathLst>
              <a:path w="146685" h="257810">
                <a:moveTo>
                  <a:pt x="62772" y="0"/>
                </a:moveTo>
                <a:lnTo>
                  <a:pt x="0" y="236147"/>
                </a:lnTo>
                <a:lnTo>
                  <a:pt x="15957" y="248671"/>
                </a:lnTo>
                <a:lnTo>
                  <a:pt x="33975" y="255102"/>
                </a:lnTo>
                <a:lnTo>
                  <a:pt x="55877" y="257471"/>
                </a:lnTo>
                <a:lnTo>
                  <a:pt x="83487" y="257809"/>
                </a:lnTo>
                <a:lnTo>
                  <a:pt x="99388" y="257471"/>
                </a:lnTo>
                <a:lnTo>
                  <a:pt x="115133" y="255102"/>
                </a:lnTo>
                <a:lnTo>
                  <a:pt x="130800" y="248671"/>
                </a:lnTo>
                <a:lnTo>
                  <a:pt x="146467" y="236147"/>
                </a:lnTo>
                <a:lnTo>
                  <a:pt x="627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0947" y="4011935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5">
                <a:moveTo>
                  <a:pt x="0" y="171702"/>
                </a:moveTo>
                <a:lnTo>
                  <a:pt x="0" y="0"/>
                </a:lnTo>
              </a:path>
            </a:pathLst>
          </a:custGeom>
          <a:ln w="21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73348" y="3239010"/>
            <a:ext cx="231140" cy="172085"/>
          </a:xfrm>
          <a:custGeom>
            <a:avLst/>
            <a:gdLst/>
            <a:ahLst/>
            <a:cxnLst/>
            <a:rect l="l" t="t" r="r" b="b"/>
            <a:pathLst>
              <a:path w="231139" h="172085">
                <a:moveTo>
                  <a:pt x="20713" y="0"/>
                </a:moveTo>
                <a:lnTo>
                  <a:pt x="8738" y="16153"/>
                </a:lnTo>
                <a:lnTo>
                  <a:pt x="2589" y="32212"/>
                </a:lnTo>
                <a:lnTo>
                  <a:pt x="323" y="48276"/>
                </a:lnTo>
                <a:lnTo>
                  <a:pt x="0" y="64442"/>
                </a:lnTo>
                <a:lnTo>
                  <a:pt x="323" y="93238"/>
                </a:lnTo>
                <a:lnTo>
                  <a:pt x="2589" y="118072"/>
                </a:lnTo>
                <a:lnTo>
                  <a:pt x="8738" y="142906"/>
                </a:lnTo>
                <a:lnTo>
                  <a:pt x="20713" y="171703"/>
                </a:lnTo>
                <a:lnTo>
                  <a:pt x="230581" y="64442"/>
                </a:lnTo>
                <a:lnTo>
                  <a:pt x="20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1843" y="3325117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219" y="0"/>
                </a:lnTo>
              </a:path>
            </a:pathLst>
          </a:custGeom>
          <a:ln w="21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59423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010" algn="l"/>
                <a:tab pos="3677285" algn="l"/>
              </a:tabLst>
            </a:pPr>
            <a:r>
              <a:rPr spc="-5" dirty="0"/>
              <a:t>The	optimistic	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43050"/>
            <a:ext cx="753364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30" dirty="0">
                <a:latin typeface="Arial"/>
                <a:cs typeface="Arial"/>
              </a:rPr>
              <a:t>•</a:t>
            </a:r>
            <a:r>
              <a:rPr sz="2700" spc="-130" dirty="0">
                <a:latin typeface="Helvetica"/>
                <a:cs typeface="Helvetica"/>
              </a:rPr>
              <a:t> </a:t>
            </a:r>
            <a:r>
              <a:rPr sz="2700" spc="-130" dirty="0">
                <a:latin typeface="Geneva"/>
                <a:cs typeface="Geneva"/>
              </a:rPr>
              <a:t>… </a:t>
            </a:r>
            <a:r>
              <a:rPr sz="2700" dirty="0">
                <a:latin typeface="Geneva"/>
                <a:cs typeface="Geneva"/>
              </a:rPr>
              <a:t>is what occurs when an organization</a:t>
            </a:r>
            <a:r>
              <a:rPr sz="2700" spc="4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does</a:t>
            </a:r>
            <a:endParaRPr sz="2700">
              <a:latin typeface="Geneva"/>
              <a:cs typeface="Genev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1822450"/>
            <a:ext cx="636778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Geneva"/>
                <a:cs typeface="Geneva"/>
              </a:rPr>
              <a:t>not follow good engineering</a:t>
            </a:r>
            <a:r>
              <a:rPr sz="2700" spc="-100" dirty="0">
                <a:latin typeface="Geneva"/>
                <a:cs typeface="Geneva"/>
              </a:rPr>
              <a:t> </a:t>
            </a:r>
            <a:r>
              <a:rPr sz="2700" dirty="0">
                <a:latin typeface="Geneva"/>
                <a:cs typeface="Geneva"/>
              </a:rPr>
              <a:t>practices.</a:t>
            </a:r>
            <a:endParaRPr sz="2700">
              <a:latin typeface="Geneva"/>
              <a:cs typeface="Gene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668270"/>
            <a:ext cx="4280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spc="-5" dirty="0">
                <a:latin typeface="Geneva"/>
                <a:cs typeface="Geneva"/>
              </a:rPr>
              <a:t>Sometimes </a:t>
            </a:r>
            <a:r>
              <a:rPr sz="2000" dirty="0">
                <a:latin typeface="Geneva"/>
                <a:cs typeface="Geneva"/>
              </a:rPr>
              <a:t>called “code and</a:t>
            </a:r>
            <a:r>
              <a:rPr sz="2000" spc="-31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fix”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036570"/>
            <a:ext cx="73964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Does not acknowledge the importance of working out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the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2539" y="3252470"/>
            <a:ext cx="636841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requirements and the design </a:t>
            </a:r>
            <a:r>
              <a:rPr sz="2050" spc="-30" dirty="0">
                <a:latin typeface="Geneva"/>
                <a:cs typeface="Geneva"/>
              </a:rPr>
              <a:t>before </a:t>
            </a:r>
            <a:r>
              <a:rPr sz="2000" dirty="0">
                <a:latin typeface="Geneva"/>
                <a:cs typeface="Geneva"/>
              </a:rPr>
              <a:t>implementing</a:t>
            </a:r>
            <a:r>
              <a:rPr sz="2000" spc="-7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a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3474720"/>
            <a:ext cx="7373620" cy="69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system.</a:t>
            </a:r>
            <a:endParaRPr sz="20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Since there are no plans, there is nothing to aim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towards.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4217670"/>
            <a:ext cx="74504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There is no explicit recognition of the need for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systematic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539" y="4427220"/>
            <a:ext cx="5574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testing and other forms of quality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assurance.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4801870"/>
            <a:ext cx="69119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The above problems make the cost of developing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and</a:t>
            </a:r>
            <a:endParaRPr sz="2000">
              <a:latin typeface="Geneva"/>
              <a:cs typeface="Genev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5011420"/>
            <a:ext cx="6244590" cy="70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2000" dirty="0">
                <a:latin typeface="Geneva"/>
                <a:cs typeface="Geneva"/>
              </a:rPr>
              <a:t>maintaining software very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high.</a:t>
            </a:r>
            <a:endParaRPr sz="20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 </a:t>
            </a:r>
            <a:r>
              <a:rPr sz="2000" dirty="0">
                <a:latin typeface="Geneva"/>
                <a:cs typeface="Geneva"/>
              </a:rPr>
              <a:t>There may not be time to develop until</a:t>
            </a:r>
            <a:r>
              <a:rPr sz="2000" spc="-3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satisfied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517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010" algn="l"/>
              </a:tabLst>
            </a:pPr>
            <a:r>
              <a:rPr spc="-5" dirty="0"/>
              <a:t>The	Waterfall</a:t>
            </a:r>
            <a:r>
              <a:rPr spc="-5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0" y="1371601"/>
            <a:ext cx="4222748" cy="4460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517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010" algn="l"/>
              </a:tabLst>
            </a:pPr>
            <a:r>
              <a:rPr spc="-5" dirty="0"/>
              <a:t>The	Waterfall</a:t>
            </a:r>
            <a:r>
              <a:rPr spc="-5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64984"/>
            <a:ext cx="8042275" cy="438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3830" algn="just">
              <a:lnSpc>
                <a:spcPct val="78700"/>
              </a:lnSpc>
            </a:pPr>
            <a:r>
              <a:rPr sz="2700" spc="-80" dirty="0">
                <a:latin typeface="Arial"/>
                <a:cs typeface="Arial"/>
              </a:rPr>
              <a:t>•</a:t>
            </a:r>
            <a:r>
              <a:rPr sz="2700" spc="-80" dirty="0">
                <a:latin typeface="Helvetica"/>
                <a:cs typeface="Helvetica"/>
              </a:rPr>
              <a:t> </a:t>
            </a:r>
            <a:r>
              <a:rPr sz="2700" spc="-80" dirty="0">
                <a:latin typeface="Geneva"/>
                <a:cs typeface="Geneva"/>
              </a:rPr>
              <a:t>The </a:t>
            </a:r>
            <a:r>
              <a:rPr sz="2700" dirty="0">
                <a:latin typeface="Geneva"/>
                <a:cs typeface="Geneva"/>
              </a:rPr>
              <a:t>classic way of looking at SE that accounts  for the </a:t>
            </a:r>
            <a:r>
              <a:rPr sz="2700" spc="-5" dirty="0">
                <a:latin typeface="Geneva"/>
                <a:cs typeface="Geneva"/>
              </a:rPr>
              <a:t>importance </a:t>
            </a:r>
            <a:r>
              <a:rPr sz="2700" dirty="0">
                <a:latin typeface="Geneva"/>
                <a:cs typeface="Geneva"/>
              </a:rPr>
              <a:t>of </a:t>
            </a:r>
            <a:r>
              <a:rPr sz="2700" spc="-5" dirty="0">
                <a:latin typeface="Geneva"/>
                <a:cs typeface="Geneva"/>
              </a:rPr>
              <a:t>requirements, </a:t>
            </a:r>
            <a:r>
              <a:rPr sz="2700" dirty="0">
                <a:latin typeface="Geneva"/>
                <a:cs typeface="Geneva"/>
              </a:rPr>
              <a:t>design and  quality</a:t>
            </a:r>
            <a:r>
              <a:rPr sz="2700" spc="-105" dirty="0">
                <a:latin typeface="Geneva"/>
                <a:cs typeface="Geneva"/>
              </a:rPr>
              <a:t> </a:t>
            </a:r>
            <a:r>
              <a:rPr sz="2700" spc="-5" dirty="0">
                <a:latin typeface="Geneva"/>
                <a:cs typeface="Geneva"/>
              </a:rPr>
              <a:t>assurance.</a:t>
            </a:r>
            <a:endParaRPr sz="2700">
              <a:latin typeface="Geneva"/>
              <a:cs typeface="Genev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749300" marR="234950" indent="-279400">
              <a:lnSpc>
                <a:spcPts val="1950"/>
              </a:lnSpc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model suggests that software engineers should work  in a series of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stages.</a:t>
            </a:r>
            <a:endParaRPr sz="2000">
              <a:latin typeface="Geneva"/>
              <a:cs typeface="Geneva"/>
            </a:endParaRPr>
          </a:p>
          <a:p>
            <a:pPr marL="749300" marR="53340" indent="-279400">
              <a:lnSpc>
                <a:spcPts val="195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Before completing each stage, they should perform quality  assurance (verification and</a:t>
            </a:r>
            <a:r>
              <a:rPr sz="2000" spc="-100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validation).</a:t>
            </a:r>
            <a:endParaRPr sz="2000">
              <a:latin typeface="Geneva"/>
              <a:cs typeface="Geneva"/>
            </a:endParaRPr>
          </a:p>
          <a:p>
            <a:pPr marL="749300" marR="367665" indent="-279400">
              <a:lnSpc>
                <a:spcPct val="77100"/>
              </a:lnSpc>
              <a:spcBef>
                <a:spcPts val="1310"/>
              </a:spcBef>
            </a:pPr>
            <a:r>
              <a:rPr sz="2000" dirty="0">
                <a:latin typeface="Arial"/>
                <a:cs typeface="Arial"/>
              </a:rPr>
              <a:t>–</a:t>
            </a:r>
            <a:r>
              <a:rPr sz="2000" dirty="0">
                <a:latin typeface="Helvetica"/>
                <a:cs typeface="Helvetica"/>
              </a:rPr>
              <a:t>  </a:t>
            </a:r>
            <a:r>
              <a:rPr sz="2000" dirty="0">
                <a:latin typeface="Geneva"/>
                <a:cs typeface="Geneva"/>
              </a:rPr>
              <a:t>The waterfall model also recognizes, to a limited extent,  that you </a:t>
            </a:r>
            <a:r>
              <a:rPr sz="2000" spc="-5" dirty="0">
                <a:latin typeface="Geneva"/>
                <a:cs typeface="Geneva"/>
              </a:rPr>
              <a:t>sometimes </a:t>
            </a:r>
            <a:r>
              <a:rPr sz="2000" dirty="0">
                <a:latin typeface="Geneva"/>
                <a:cs typeface="Geneva"/>
              </a:rPr>
              <a:t>have to step back to earlier</a:t>
            </a:r>
            <a:r>
              <a:rPr sz="2000" spc="-55" dirty="0">
                <a:latin typeface="Geneva"/>
                <a:cs typeface="Geneva"/>
              </a:rPr>
              <a:t> </a:t>
            </a:r>
            <a:r>
              <a:rPr sz="2000" dirty="0">
                <a:latin typeface="Geneva"/>
                <a:cs typeface="Geneva"/>
              </a:rPr>
              <a:t>stages.</a:t>
            </a:r>
            <a:endParaRPr sz="20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749300" marR="5080" indent="-279400">
              <a:lnSpc>
                <a:spcPts val="1950"/>
              </a:lnSpc>
              <a:spcBef>
                <a:spcPts val="1515"/>
              </a:spcBef>
            </a:pPr>
            <a:r>
              <a:rPr sz="2000" dirty="0">
                <a:solidFill>
                  <a:srgbClr val="4F81BD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6095C9"/>
                </a:solidFill>
                <a:latin typeface="Helvetica"/>
                <a:cs typeface="Helvetica"/>
              </a:rPr>
              <a:t>  </a:t>
            </a:r>
            <a:r>
              <a:rPr sz="2000" dirty="0">
                <a:solidFill>
                  <a:srgbClr val="4F81BD"/>
                </a:solidFill>
                <a:latin typeface="Geneva"/>
                <a:cs typeface="Geneva"/>
              </a:rPr>
              <a:t>QUESTION: What is wrong with getting all the requirements  completed</a:t>
            </a:r>
            <a:r>
              <a:rPr sz="2000" spc="-100" dirty="0">
                <a:solidFill>
                  <a:srgbClr val="4F81BD"/>
                </a:solidFill>
                <a:latin typeface="Geneva"/>
                <a:cs typeface="Geneva"/>
              </a:rPr>
              <a:t> </a:t>
            </a:r>
            <a:r>
              <a:rPr sz="2000" dirty="0">
                <a:solidFill>
                  <a:srgbClr val="4F81BD"/>
                </a:solidFill>
                <a:latin typeface="Geneva"/>
                <a:cs typeface="Geneva"/>
              </a:rPr>
              <a:t>upfront?</a:t>
            </a:r>
            <a:endParaRPr sz="20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541338"/>
            <a:ext cx="49517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6010" algn="l"/>
              </a:tabLst>
            </a:pPr>
            <a:r>
              <a:rPr spc="-5" dirty="0"/>
              <a:t>The	Waterfall</a:t>
            </a:r>
            <a:r>
              <a:rPr spc="-5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645920"/>
            <a:ext cx="7625715" cy="400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Circa</a:t>
            </a:r>
            <a:r>
              <a:rPr sz="3200" spc="-80" dirty="0">
                <a:latin typeface="Geneva"/>
                <a:cs typeface="Geneva"/>
              </a:rPr>
              <a:t> </a:t>
            </a:r>
            <a:r>
              <a:rPr sz="3200" spc="-5" dirty="0">
                <a:latin typeface="Geneva"/>
                <a:cs typeface="Geneva"/>
              </a:rPr>
              <a:t>1970’s</a:t>
            </a:r>
            <a:endParaRPr sz="3200">
              <a:latin typeface="Geneva"/>
              <a:cs typeface="Genev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469265" algn="l"/>
                <a:tab pos="3961129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Document-driven	</a:t>
            </a:r>
            <a:r>
              <a:rPr sz="3200" dirty="0">
                <a:latin typeface="Geneva"/>
                <a:cs typeface="Geneva"/>
              </a:rPr>
              <a:t>approach</a:t>
            </a:r>
            <a:endParaRPr sz="3200">
              <a:latin typeface="Geneva"/>
              <a:cs typeface="Geneva"/>
            </a:endParaRPr>
          </a:p>
          <a:p>
            <a:pPr marL="749300" marR="650240" indent="-279400">
              <a:lnSpc>
                <a:spcPct val="102400"/>
              </a:lnSpc>
              <a:spcBef>
                <a:spcPts val="114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dirty="0">
                <a:latin typeface="Helvetica"/>
                <a:cs typeface="Helvetica"/>
              </a:rPr>
              <a:t>  </a:t>
            </a:r>
            <a:r>
              <a:rPr sz="2400" dirty="0">
                <a:latin typeface="Geneva"/>
                <a:cs typeface="Geneva"/>
              </a:rPr>
              <a:t>Originally involved </a:t>
            </a:r>
            <a:r>
              <a:rPr sz="2400" spc="-5" dirty="0">
                <a:latin typeface="Geneva"/>
                <a:cs typeface="Geneva"/>
              </a:rPr>
              <a:t>many documents </a:t>
            </a:r>
            <a:r>
              <a:rPr sz="2400" dirty="0">
                <a:latin typeface="Geneva"/>
                <a:cs typeface="Geneva"/>
              </a:rPr>
              <a:t>in</a:t>
            </a:r>
            <a:r>
              <a:rPr sz="2400" spc="-12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the  </a:t>
            </a:r>
            <a:r>
              <a:rPr sz="2400" spc="-5" dirty="0">
                <a:latin typeface="Geneva"/>
                <a:cs typeface="Geneva"/>
              </a:rPr>
              <a:t>requirements, </a:t>
            </a:r>
            <a:r>
              <a:rPr sz="2400" dirty="0">
                <a:latin typeface="Geneva"/>
                <a:cs typeface="Geneva"/>
              </a:rPr>
              <a:t>design and testing</a:t>
            </a:r>
            <a:r>
              <a:rPr sz="2400" spc="-35" dirty="0">
                <a:latin typeface="Geneva"/>
                <a:cs typeface="Geneva"/>
              </a:rPr>
              <a:t> </a:t>
            </a:r>
            <a:r>
              <a:rPr sz="2400" dirty="0">
                <a:latin typeface="Geneva"/>
                <a:cs typeface="Geneva"/>
              </a:rPr>
              <a:t>stages</a:t>
            </a:r>
            <a:endParaRPr sz="2400">
              <a:latin typeface="Geneva"/>
              <a:cs typeface="Genev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800"/>
              </a:lnSpc>
              <a:spcBef>
                <a:spcPts val="5"/>
              </a:spcBef>
              <a:tabLst>
                <a:tab pos="469265" algn="l"/>
                <a:tab pos="2658745" algn="l"/>
                <a:tab pos="3748404" algn="l"/>
                <a:tab pos="4300220" algn="l"/>
                <a:tab pos="5265420" algn="l"/>
                <a:tab pos="6464935" algn="l"/>
              </a:tabLst>
            </a:pPr>
            <a:r>
              <a:rPr sz="3200" dirty="0">
                <a:latin typeface="Arial"/>
                <a:cs typeface="Arial"/>
              </a:rPr>
              <a:t>•</a:t>
            </a:r>
            <a:r>
              <a:rPr sz="3200" dirty="0">
                <a:latin typeface="Helvetica"/>
                <a:cs typeface="Helvetica"/>
              </a:rPr>
              <a:t> 	</a:t>
            </a:r>
            <a:r>
              <a:rPr sz="3200" spc="-5" dirty="0">
                <a:latin typeface="Geneva"/>
                <a:cs typeface="Geneva"/>
              </a:rPr>
              <a:t>Limited</a:t>
            </a:r>
            <a:r>
              <a:rPr sz="3200" spc="15" dirty="0">
                <a:latin typeface="Geneva"/>
                <a:cs typeface="Geneva"/>
              </a:rPr>
              <a:t> </a:t>
            </a:r>
            <a:r>
              <a:rPr sz="3200" dirty="0">
                <a:latin typeface="Geneva"/>
                <a:cs typeface="Geneva"/>
              </a:rPr>
              <a:t>interaction	with	users/  custom</a:t>
            </a:r>
            <a:r>
              <a:rPr sz="3200" spc="-5" dirty="0">
                <a:latin typeface="Geneva"/>
                <a:cs typeface="Geneva"/>
              </a:rPr>
              <a:t>e</a:t>
            </a:r>
            <a:r>
              <a:rPr sz="3200" dirty="0">
                <a:latin typeface="Geneva"/>
                <a:cs typeface="Geneva"/>
              </a:rPr>
              <a:t>rs	a</a:t>
            </a:r>
            <a:r>
              <a:rPr sz="3200" spc="-5" dirty="0">
                <a:latin typeface="Geneva"/>
                <a:cs typeface="Geneva"/>
              </a:rPr>
              <a:t>f</a:t>
            </a:r>
            <a:r>
              <a:rPr sz="3200" dirty="0">
                <a:latin typeface="Geneva"/>
                <a:cs typeface="Geneva"/>
              </a:rPr>
              <a:t>ter	require</a:t>
            </a:r>
            <a:r>
              <a:rPr sz="3200" spc="-5" dirty="0">
                <a:latin typeface="Geneva"/>
                <a:cs typeface="Geneva"/>
              </a:rPr>
              <a:t>m</a:t>
            </a:r>
            <a:r>
              <a:rPr sz="3200" dirty="0">
                <a:latin typeface="Geneva"/>
                <a:cs typeface="Geneva"/>
              </a:rPr>
              <a:t>ents	phase</a:t>
            </a:r>
            <a:endParaRPr sz="3200">
              <a:latin typeface="Geneva"/>
              <a:cs typeface="Gene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183</Words>
  <Application>Microsoft Macintosh PowerPoint</Application>
  <PresentationFormat>On-screen Show (4:3)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Geneva</vt:lpstr>
      <vt:lpstr>Helvetica</vt:lpstr>
      <vt:lpstr>Times New Roman</vt:lpstr>
      <vt:lpstr>Wingdings</vt:lpstr>
      <vt:lpstr>Office Theme</vt:lpstr>
      <vt:lpstr>Managing the Software  Process</vt:lpstr>
      <vt:lpstr>What is Project Management?</vt:lpstr>
      <vt:lpstr>What is Project Management?</vt:lpstr>
      <vt:lpstr>Software Process Models</vt:lpstr>
      <vt:lpstr>The optimistic approach</vt:lpstr>
      <vt:lpstr>The optimistic approach</vt:lpstr>
      <vt:lpstr>The Waterfall model</vt:lpstr>
      <vt:lpstr>The Waterfall model</vt:lpstr>
      <vt:lpstr>The Waterfall model</vt:lpstr>
      <vt:lpstr>Limitations of the waterfall model</vt:lpstr>
      <vt:lpstr>Limitations of the waterfall model</vt:lpstr>
      <vt:lpstr>Spiral Model</vt:lpstr>
      <vt:lpstr>Spiral Model</vt:lpstr>
      <vt:lpstr>Agile Software Development</vt:lpstr>
      <vt:lpstr>PowerPoint Presentation</vt:lpstr>
      <vt:lpstr>AGILE Method</vt:lpstr>
      <vt:lpstr>Agile Development Models</vt:lpstr>
      <vt:lpstr>Agile Process Models</vt:lpstr>
      <vt:lpstr>eXtreme Programming (XP)</vt:lpstr>
      <vt:lpstr>Pair Programming</vt:lpstr>
      <vt:lpstr>Scrum Agile</vt:lpstr>
      <vt:lpstr>Test Driven Development</vt:lpstr>
      <vt:lpstr>Test Driven Development</vt:lpstr>
      <vt:lpstr>Test Driven Development</vt:lpstr>
      <vt:lpstr>Criticisms of Agile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Software  Process</dc:title>
  <cp:lastModifiedBy>Ethan Jackson</cp:lastModifiedBy>
  <cp:revision>2</cp:revision>
  <dcterms:created xsi:type="dcterms:W3CDTF">2017-01-31T12:28:21Z</dcterms:created>
  <dcterms:modified xsi:type="dcterms:W3CDTF">2017-03-08T13:16:50Z</dcterms:modified>
</cp:coreProperties>
</file>