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47"/>
  </p:normalViewPr>
  <p:slideViewPr>
    <p:cSldViewPr>
      <p:cViewPr varScale="1">
        <p:scale>
          <a:sx n="142" d="100"/>
          <a:sy n="142" d="100"/>
        </p:scale>
        <p:origin x="13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571818"/>
            <a:ext cx="807212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63700"/>
            <a:ext cx="807212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016" y="1620869"/>
            <a:ext cx="56781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459479" algn="l"/>
              </a:tabLst>
            </a:pPr>
            <a:r>
              <a:rPr sz="4000" dirty="0"/>
              <a:t>Managing the	So</a:t>
            </a:r>
            <a:r>
              <a:rPr sz="4000" spc="-5" dirty="0"/>
              <a:t>f</a:t>
            </a:r>
            <a:r>
              <a:rPr sz="4000" dirty="0"/>
              <a:t>twa</a:t>
            </a:r>
            <a:r>
              <a:rPr sz="4000" spc="-5" dirty="0"/>
              <a:t>r</a:t>
            </a:r>
            <a:r>
              <a:rPr sz="4000" dirty="0"/>
              <a:t>e  </a:t>
            </a:r>
            <a:r>
              <a:rPr sz="4000" spc="-5" dirty="0"/>
              <a:t>Process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27016" y="2970009"/>
            <a:ext cx="5596255" cy="157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935" marR="5080" indent="-1626870">
              <a:lnSpc>
                <a:spcPct val="161500"/>
              </a:lnSpc>
              <a:tabLst>
                <a:tab pos="1353185" algn="l"/>
                <a:tab pos="1642745" algn="l"/>
                <a:tab pos="2541905" algn="l"/>
                <a:tab pos="4876165" algn="l"/>
              </a:tabLst>
            </a:pP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Part 2	-		Cost Esti</a:t>
            </a:r>
            <a:r>
              <a:rPr sz="3200" spc="-5" dirty="0">
                <a:solidFill>
                  <a:srgbClr val="898989"/>
                </a:solidFill>
                <a:latin typeface="Geneva"/>
                <a:cs typeface="Geneva"/>
              </a:rPr>
              <a:t>m</a:t>
            </a: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ation	and  Risk	</a:t>
            </a:r>
            <a:r>
              <a:rPr sz="3200" spc="-5" dirty="0">
                <a:solidFill>
                  <a:srgbClr val="898989"/>
                </a:solidFill>
                <a:latin typeface="Geneva"/>
                <a:cs typeface="Geneva"/>
              </a:rPr>
              <a:t>Management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780733"/>
            <a:ext cx="14084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opic	</a:t>
            </a:r>
            <a:r>
              <a:rPr lang="en-US" sz="3000" dirty="0" smtClean="0">
                <a:latin typeface="Geneva"/>
                <a:cs typeface="Geneva"/>
              </a:rPr>
              <a:t>7</a:t>
            </a:r>
            <a:endParaRPr sz="3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26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 Management</a:t>
            </a:r>
            <a:r>
              <a:rPr spc="2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64120" cy="354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Dependency</a:t>
            </a:r>
            <a:endParaRPr sz="3200">
              <a:latin typeface="Geneva"/>
              <a:cs typeface="Geneva"/>
            </a:endParaRPr>
          </a:p>
          <a:p>
            <a:pPr marL="749300" marR="5080" indent="-279400">
              <a:lnSpc>
                <a:spcPct val="99800"/>
              </a:lnSpc>
              <a:spcBef>
                <a:spcPts val="12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For a given task, </a:t>
            </a:r>
            <a:r>
              <a:rPr sz="2400" spc="-5" dirty="0">
                <a:latin typeface="Geneva"/>
                <a:cs typeface="Geneva"/>
              </a:rPr>
              <a:t>may </a:t>
            </a:r>
            <a:r>
              <a:rPr sz="2400" dirty="0">
                <a:latin typeface="Geneva"/>
                <a:cs typeface="Geneva"/>
              </a:rPr>
              <a:t>be </a:t>
            </a:r>
            <a:r>
              <a:rPr sz="2400" spc="-5" dirty="0">
                <a:latin typeface="Geneva"/>
                <a:cs typeface="Geneva"/>
              </a:rPr>
              <a:t>impossible </a:t>
            </a:r>
            <a:r>
              <a:rPr sz="2400" dirty="0">
                <a:latin typeface="Geneva"/>
                <a:cs typeface="Geneva"/>
              </a:rPr>
              <a:t>to start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it  without some other task(s) having been  completed</a:t>
            </a:r>
            <a:endParaRPr sz="2400">
              <a:latin typeface="Geneva"/>
              <a:cs typeface="Geneva"/>
            </a:endParaRPr>
          </a:p>
          <a:p>
            <a:pPr marL="1155700" marR="524510" indent="-228600">
              <a:lnSpc>
                <a:spcPts val="2850"/>
              </a:lnSpc>
              <a:spcBef>
                <a:spcPts val="139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Cannot start coding without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completing  design</a:t>
            </a:r>
            <a:endParaRPr sz="2400">
              <a:latin typeface="Geneva"/>
              <a:cs typeface="Geneva"/>
            </a:endParaRPr>
          </a:p>
          <a:p>
            <a:pPr marL="1155700" marR="224154" indent="-2286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Cannot start system testing without  completing code integration and test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plan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26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 Management</a:t>
            </a:r>
            <a:r>
              <a:rPr spc="2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793355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Milestone</a:t>
            </a:r>
            <a:endParaRPr sz="3200">
              <a:latin typeface="Geneva"/>
              <a:cs typeface="Geneva"/>
            </a:endParaRPr>
          </a:p>
          <a:p>
            <a:pPr marL="749300" marR="115570" indent="-279400">
              <a:lnSpc>
                <a:spcPts val="2850"/>
              </a:lnSpc>
              <a:spcBef>
                <a:spcPts val="13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some </a:t>
            </a:r>
            <a:r>
              <a:rPr sz="2400" spc="-5" dirty="0">
                <a:latin typeface="Geneva"/>
                <a:cs typeface="Geneva"/>
              </a:rPr>
              <a:t>achievement </a:t>
            </a:r>
            <a:r>
              <a:rPr sz="2400" dirty="0">
                <a:latin typeface="Geneva"/>
                <a:cs typeface="Geneva"/>
              </a:rPr>
              <a:t>which </a:t>
            </a:r>
            <a:r>
              <a:rPr sz="2400" spc="-5" dirty="0">
                <a:latin typeface="Geneva"/>
                <a:cs typeface="Geneva"/>
              </a:rPr>
              <a:t>must </a:t>
            </a:r>
            <a:r>
              <a:rPr sz="2400" dirty="0">
                <a:latin typeface="Geneva"/>
                <a:cs typeface="Geneva"/>
              </a:rPr>
              <a:t>be </a:t>
            </a:r>
            <a:r>
              <a:rPr sz="2400" spc="-5" dirty="0">
                <a:latin typeface="Geneva"/>
                <a:cs typeface="Geneva"/>
              </a:rPr>
              <a:t>made</a:t>
            </a:r>
            <a:r>
              <a:rPr sz="2400" spc="-10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during  the project;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e.g.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Delivering some</a:t>
            </a:r>
            <a:r>
              <a:rPr sz="2400" spc="-1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deliverable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Completing some</a:t>
            </a:r>
            <a:r>
              <a:rPr sz="2400" spc="-1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task</a:t>
            </a:r>
            <a:endParaRPr sz="2400">
              <a:latin typeface="Geneva"/>
              <a:cs typeface="Geneva"/>
            </a:endParaRPr>
          </a:p>
          <a:p>
            <a:pPr marL="749300" marR="5080" indent="-279400">
              <a:lnSpc>
                <a:spcPct val="99800"/>
              </a:lnSpc>
              <a:spcBef>
                <a:spcPts val="13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Note, delivering a deliverable </a:t>
            </a:r>
            <a:r>
              <a:rPr sz="2400" spc="-5" dirty="0">
                <a:latin typeface="Geneva"/>
                <a:cs typeface="Geneva"/>
              </a:rPr>
              <a:t>may </a:t>
            </a:r>
            <a:r>
              <a:rPr sz="2400" dirty="0">
                <a:latin typeface="Geneva"/>
                <a:cs typeface="Geneva"/>
              </a:rPr>
              <a:t>be a  </a:t>
            </a:r>
            <a:r>
              <a:rPr sz="2400" spc="-5" dirty="0">
                <a:latin typeface="Geneva"/>
                <a:cs typeface="Geneva"/>
              </a:rPr>
              <a:t>milestone, </a:t>
            </a:r>
            <a:r>
              <a:rPr sz="2400" dirty="0">
                <a:latin typeface="Geneva"/>
                <a:cs typeface="Geneva"/>
              </a:rPr>
              <a:t>but not all </a:t>
            </a:r>
            <a:r>
              <a:rPr sz="2400" spc="-5" dirty="0">
                <a:latin typeface="Geneva"/>
                <a:cs typeface="Geneva"/>
              </a:rPr>
              <a:t>milestones </a:t>
            </a:r>
            <a:r>
              <a:rPr sz="2400" dirty="0">
                <a:latin typeface="Geneva"/>
                <a:cs typeface="Geneva"/>
              </a:rPr>
              <a:t>are associated  </a:t>
            </a:r>
            <a:r>
              <a:rPr sz="2400" spc="-5" dirty="0">
                <a:latin typeface="Geneva"/>
                <a:cs typeface="Geneva"/>
              </a:rPr>
              <a:t>with</a:t>
            </a:r>
            <a:r>
              <a:rPr sz="2400" spc="-4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deliverables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195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Setting and Making</a:t>
            </a:r>
            <a:r>
              <a:rPr sz="4000" spc="-100" dirty="0"/>
              <a:t> </a:t>
            </a:r>
            <a:r>
              <a:rPr sz="4000" dirty="0"/>
              <a:t>Deadlines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813040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Deadline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time </a:t>
            </a:r>
            <a:r>
              <a:rPr sz="2400" dirty="0">
                <a:latin typeface="Geneva"/>
                <a:cs typeface="Geneva"/>
              </a:rPr>
              <a:t>by which </a:t>
            </a:r>
            <a:r>
              <a:rPr sz="2400" spc="-5" dirty="0">
                <a:latin typeface="Geneva"/>
                <a:cs typeface="Geneva"/>
              </a:rPr>
              <a:t>milestone </a:t>
            </a:r>
            <a:r>
              <a:rPr sz="2400" dirty="0">
                <a:latin typeface="Geneva"/>
                <a:cs typeface="Geneva"/>
              </a:rPr>
              <a:t>has to be</a:t>
            </a:r>
            <a:r>
              <a:rPr sz="2400" spc="-114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met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Some deadlines are set by the</a:t>
            </a:r>
            <a:r>
              <a:rPr sz="2400" spc="-19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client</a:t>
            </a:r>
            <a:endParaRPr sz="2400">
              <a:latin typeface="Geneva"/>
              <a:cs typeface="Geneva"/>
            </a:endParaRPr>
          </a:p>
          <a:p>
            <a:pPr marL="749300" marR="391795" indent="-279400">
              <a:lnSpc>
                <a:spcPts val="285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Others are set by us on project to </a:t>
            </a:r>
            <a:r>
              <a:rPr sz="2400" spc="-5" dirty="0">
                <a:latin typeface="Geneva"/>
                <a:cs typeface="Geneva"/>
              </a:rPr>
              <a:t>make</a:t>
            </a:r>
            <a:r>
              <a:rPr sz="2400" spc="-17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sure  project stays on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track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  <a:tabLst>
                <a:tab pos="469265" algn="l"/>
                <a:tab pos="2228215" algn="l"/>
                <a:tab pos="3974465" algn="l"/>
                <a:tab pos="4671695" algn="l"/>
                <a:tab pos="5637530" algn="l"/>
                <a:tab pos="615696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</a:t>
            </a:r>
            <a:r>
              <a:rPr sz="3200" dirty="0">
                <a:latin typeface="Geneva"/>
                <a:cs typeface="Geneva"/>
              </a:rPr>
              <a:t>o set a	deadline	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or	task	</a:t>
            </a:r>
            <a:r>
              <a:rPr sz="3200" spc="-5" dirty="0">
                <a:latin typeface="Geneva"/>
                <a:cs typeface="Geneva"/>
              </a:rPr>
              <a:t>T</a:t>
            </a:r>
            <a:r>
              <a:rPr sz="3200" dirty="0">
                <a:latin typeface="Geneva"/>
                <a:cs typeface="Geneva"/>
              </a:rPr>
              <a:t>,	consider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Time </a:t>
            </a:r>
            <a:r>
              <a:rPr sz="2400" dirty="0">
                <a:latin typeface="Geneva"/>
                <a:cs typeface="Geneva"/>
              </a:rPr>
              <a:t>to complete the tasks that T depends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on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Time </a:t>
            </a:r>
            <a:r>
              <a:rPr sz="2400" dirty="0">
                <a:latin typeface="Geneva"/>
                <a:cs typeface="Geneva"/>
              </a:rPr>
              <a:t>to complete T</a:t>
            </a:r>
            <a:r>
              <a:rPr sz="2400" spc="-17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itself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4510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Setting and Meeting</a:t>
            </a:r>
            <a:r>
              <a:rPr sz="4000" spc="-100" dirty="0"/>
              <a:t> </a:t>
            </a:r>
            <a:r>
              <a:rPr sz="4000" dirty="0"/>
              <a:t>Deadlines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381240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800"/>
              </a:lnSpc>
              <a:tabLst>
                <a:tab pos="469265" algn="l"/>
                <a:tab pos="862330" algn="l"/>
                <a:tab pos="1548765" algn="l"/>
                <a:tab pos="2557145" algn="l"/>
                <a:tab pos="2917190" algn="l"/>
                <a:tab pos="3966210" algn="l"/>
                <a:tab pos="4785995" algn="l"/>
                <a:tab pos="4953000" algn="l"/>
                <a:tab pos="5473065" algn="l"/>
                <a:tab pos="669861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If	we	</a:t>
            </a:r>
            <a:r>
              <a:rPr sz="3200" spc="-5" dirty="0">
                <a:latin typeface="Geneva"/>
                <a:cs typeface="Geneva"/>
              </a:rPr>
              <a:t>miss	</a:t>
            </a:r>
            <a:r>
              <a:rPr sz="3200" dirty="0">
                <a:latin typeface="Geneva"/>
                <a:cs typeface="Geneva"/>
              </a:rPr>
              <a:t>a	deadline,	we	say  (euphe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istically)	“the	deadline	has  slipped”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This </a:t>
            </a:r>
            <a:r>
              <a:rPr sz="2400" dirty="0">
                <a:latin typeface="Geneva"/>
                <a:cs typeface="Geneva"/>
              </a:rPr>
              <a:t>is </a:t>
            </a:r>
            <a:r>
              <a:rPr sz="2400" spc="-5" dirty="0">
                <a:latin typeface="Geneva"/>
                <a:cs typeface="Geneva"/>
              </a:rPr>
              <a:t>virtually</a:t>
            </a:r>
            <a:r>
              <a:rPr sz="2400" spc="-17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inevitable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74701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3350" algn="l"/>
              </a:tabLst>
            </a:pPr>
            <a:r>
              <a:rPr sz="4000" dirty="0"/>
              <a:t>PERT	Cha</a:t>
            </a:r>
            <a:r>
              <a:rPr sz="4000" spc="-5" dirty="0"/>
              <a:t>r</a:t>
            </a:r>
            <a:r>
              <a:rPr sz="4000" dirty="0"/>
              <a:t>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63879" y="1663556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30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3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5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7" y="253058"/>
                </a:lnTo>
                <a:lnTo>
                  <a:pt x="1028854" y="291126"/>
                </a:lnTo>
                <a:lnTo>
                  <a:pt x="1041822" y="330834"/>
                </a:lnTo>
                <a:lnTo>
                  <a:pt x="1049796" y="371974"/>
                </a:lnTo>
                <a:lnTo>
                  <a:pt x="1052513" y="414337"/>
                </a:lnTo>
                <a:lnTo>
                  <a:pt x="1049796" y="456701"/>
                </a:lnTo>
                <a:lnTo>
                  <a:pt x="1041822" y="497841"/>
                </a:lnTo>
                <a:lnTo>
                  <a:pt x="1028854" y="537549"/>
                </a:lnTo>
                <a:lnTo>
                  <a:pt x="1011157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4"/>
                </a:lnTo>
                <a:lnTo>
                  <a:pt x="682749" y="810047"/>
                </a:lnTo>
                <a:lnTo>
                  <a:pt x="632315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3" y="796114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5052" y="1663556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5052" y="2050271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39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469" y="1929939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94" y="1707689"/>
            <a:ext cx="17780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8067" y="1663556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29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3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5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7" y="253058"/>
                </a:lnTo>
                <a:lnTo>
                  <a:pt x="1028854" y="291126"/>
                </a:lnTo>
                <a:lnTo>
                  <a:pt x="1041822" y="330834"/>
                </a:lnTo>
                <a:lnTo>
                  <a:pt x="1049796" y="371974"/>
                </a:lnTo>
                <a:lnTo>
                  <a:pt x="1052513" y="414337"/>
                </a:lnTo>
                <a:lnTo>
                  <a:pt x="1049796" y="456701"/>
                </a:lnTo>
                <a:lnTo>
                  <a:pt x="1041822" y="497841"/>
                </a:lnTo>
                <a:lnTo>
                  <a:pt x="1028854" y="537549"/>
                </a:lnTo>
                <a:lnTo>
                  <a:pt x="1011157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4"/>
                </a:lnTo>
                <a:lnTo>
                  <a:pt x="682749" y="810047"/>
                </a:lnTo>
                <a:lnTo>
                  <a:pt x="632315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3" y="796114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9239" y="1663556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9239" y="2050271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339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68245" y="1929939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8782" y="1707689"/>
            <a:ext cx="17780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43692" y="779319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29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3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6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7" y="253058"/>
                </a:lnTo>
                <a:lnTo>
                  <a:pt x="1028854" y="291126"/>
                </a:lnTo>
                <a:lnTo>
                  <a:pt x="1041822" y="330834"/>
                </a:lnTo>
                <a:lnTo>
                  <a:pt x="1049796" y="371974"/>
                </a:lnTo>
                <a:lnTo>
                  <a:pt x="1052513" y="414337"/>
                </a:lnTo>
                <a:lnTo>
                  <a:pt x="1049796" y="456701"/>
                </a:lnTo>
                <a:lnTo>
                  <a:pt x="1041822" y="497841"/>
                </a:lnTo>
                <a:lnTo>
                  <a:pt x="1028854" y="537549"/>
                </a:lnTo>
                <a:lnTo>
                  <a:pt x="1011157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4"/>
                </a:lnTo>
                <a:lnTo>
                  <a:pt x="682749" y="810047"/>
                </a:lnTo>
                <a:lnTo>
                  <a:pt x="632316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3" y="796114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4864" y="779319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1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4864" y="1166035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339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282" y="1045701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6145" y="823451"/>
            <a:ext cx="33020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13542" y="2160444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29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3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6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7" y="253058"/>
                </a:lnTo>
                <a:lnTo>
                  <a:pt x="1028854" y="291126"/>
                </a:lnTo>
                <a:lnTo>
                  <a:pt x="1041821" y="330834"/>
                </a:lnTo>
                <a:lnTo>
                  <a:pt x="1049796" y="371974"/>
                </a:lnTo>
                <a:lnTo>
                  <a:pt x="1052513" y="414337"/>
                </a:lnTo>
                <a:lnTo>
                  <a:pt x="1049796" y="456701"/>
                </a:lnTo>
                <a:lnTo>
                  <a:pt x="1041821" y="497841"/>
                </a:lnTo>
                <a:lnTo>
                  <a:pt x="1028854" y="537549"/>
                </a:lnTo>
                <a:lnTo>
                  <a:pt x="1011157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4"/>
                </a:lnTo>
                <a:lnTo>
                  <a:pt x="682749" y="810047"/>
                </a:lnTo>
                <a:lnTo>
                  <a:pt x="632316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3" y="796114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4714" y="2160444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1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4714" y="2547160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339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63718" y="2426826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4257" y="2574464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41867" y="20112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03692" y="1824163"/>
            <a:ext cx="70167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7495">
              <a:lnSpc>
                <a:spcPct val="75100"/>
              </a:lnSpc>
              <a:tabLst>
                <a:tab pos="255904" algn="l"/>
                <a:tab pos="688340" algn="l"/>
              </a:tabLst>
            </a:pPr>
            <a:r>
              <a:rPr sz="2400" u="sng" dirty="0">
                <a:latin typeface="Times New Roman"/>
                <a:cs typeface="Times New Roman"/>
              </a:rPr>
              <a:t> 	A 	</a:t>
            </a:r>
            <a:r>
              <a:rPr sz="2400" dirty="0">
                <a:latin typeface="Times New Roman"/>
                <a:cs typeface="Times New Roman"/>
              </a:rPr>
              <a:t> 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0729" y="1453950"/>
            <a:ext cx="890269" cy="430530"/>
          </a:xfrm>
          <a:custGeom>
            <a:avLst/>
            <a:gdLst/>
            <a:ahLst/>
            <a:cxnLst/>
            <a:rect l="l" t="t" r="r" b="b"/>
            <a:pathLst>
              <a:path w="890270" h="430530">
                <a:moveTo>
                  <a:pt x="0" y="430269"/>
                </a:moveTo>
                <a:lnTo>
                  <a:pt x="88994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8356" y="1441761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5">
                <a:moveTo>
                  <a:pt x="0" y="0"/>
                </a:moveTo>
                <a:lnTo>
                  <a:pt x="33167" y="68602"/>
                </a:lnTo>
                <a:lnTo>
                  <a:pt x="85186" y="11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10401" y="1377489"/>
            <a:ext cx="22923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1270" y="1580689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70579" y="2216006"/>
            <a:ext cx="819785" cy="321310"/>
          </a:xfrm>
          <a:custGeom>
            <a:avLst/>
            <a:gdLst/>
            <a:ahLst/>
            <a:cxnLst/>
            <a:rect l="l" t="t" r="r" b="b"/>
            <a:pathLst>
              <a:path w="819785" h="321310">
                <a:moveTo>
                  <a:pt x="0" y="0"/>
                </a:moveTo>
                <a:lnTo>
                  <a:pt x="819312" y="3209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8694" y="2482938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27792" y="0"/>
                </a:moveTo>
                <a:lnTo>
                  <a:pt x="0" y="70951"/>
                </a:lnTo>
                <a:lnTo>
                  <a:pt x="84847" y="63267"/>
                </a:lnTo>
                <a:lnTo>
                  <a:pt x="27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5550" y="2152923"/>
            <a:ext cx="24574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79400"/>
              </a:lnSpc>
            </a:pPr>
            <a:r>
              <a:rPr sz="2400" dirty="0">
                <a:latin typeface="Times New Roman"/>
                <a:cs typeface="Times New Roman"/>
              </a:rPr>
              <a:t>C  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67728" y="2160444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29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3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6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7" y="253058"/>
                </a:lnTo>
                <a:lnTo>
                  <a:pt x="1028854" y="291126"/>
                </a:lnTo>
                <a:lnTo>
                  <a:pt x="1041822" y="330834"/>
                </a:lnTo>
                <a:lnTo>
                  <a:pt x="1049796" y="371974"/>
                </a:lnTo>
                <a:lnTo>
                  <a:pt x="1052513" y="414337"/>
                </a:lnTo>
                <a:lnTo>
                  <a:pt x="1049796" y="456701"/>
                </a:lnTo>
                <a:lnTo>
                  <a:pt x="1041822" y="497841"/>
                </a:lnTo>
                <a:lnTo>
                  <a:pt x="1028854" y="537549"/>
                </a:lnTo>
                <a:lnTo>
                  <a:pt x="1011157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4"/>
                </a:lnTo>
                <a:lnTo>
                  <a:pt x="682749" y="810047"/>
                </a:lnTo>
                <a:lnTo>
                  <a:pt x="632316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3" y="796114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58902" y="2160444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1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58902" y="2547160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16318" y="2426826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8119" y="2190289"/>
            <a:ext cx="33782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91528" y="250810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54257" y="2206164"/>
            <a:ext cx="110109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1630" algn="l"/>
                <a:tab pos="655320" algn="l"/>
                <a:tab pos="1087755" algn="l"/>
              </a:tabLst>
            </a:pPr>
            <a:r>
              <a:rPr sz="3600" baseline="2314" dirty="0">
                <a:latin typeface="Times New Roman"/>
                <a:cs typeface="Times New Roman"/>
              </a:rPr>
              <a:t>7	</a:t>
            </a:r>
            <a:r>
              <a:rPr sz="2400" u="sng" dirty="0">
                <a:latin typeface="Times New Roman"/>
                <a:cs typeface="Times New Roman"/>
              </a:rPr>
              <a:t> 	D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31324" y="2493501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12367" y="1387331"/>
            <a:ext cx="1052830" cy="828675"/>
          </a:xfrm>
          <a:custGeom>
            <a:avLst/>
            <a:gdLst/>
            <a:ahLst/>
            <a:cxnLst/>
            <a:rect l="l" t="t" r="r" b="b"/>
            <a:pathLst>
              <a:path w="1052829" h="828675">
                <a:moveTo>
                  <a:pt x="0" y="414337"/>
                </a:moveTo>
                <a:lnTo>
                  <a:pt x="2717" y="371974"/>
                </a:lnTo>
                <a:lnTo>
                  <a:pt x="10691" y="330834"/>
                </a:lnTo>
                <a:lnTo>
                  <a:pt x="23659" y="291126"/>
                </a:lnTo>
                <a:lnTo>
                  <a:pt x="41355" y="253058"/>
                </a:lnTo>
                <a:lnTo>
                  <a:pt x="63516" y="216839"/>
                </a:lnTo>
                <a:lnTo>
                  <a:pt x="89876" y="182677"/>
                </a:lnTo>
                <a:lnTo>
                  <a:pt x="120171" y="150780"/>
                </a:lnTo>
                <a:lnTo>
                  <a:pt x="154137" y="121356"/>
                </a:lnTo>
                <a:lnTo>
                  <a:pt x="191508" y="94614"/>
                </a:lnTo>
                <a:lnTo>
                  <a:pt x="232021" y="70762"/>
                </a:lnTo>
                <a:lnTo>
                  <a:pt x="275411" y="50008"/>
                </a:lnTo>
                <a:lnTo>
                  <a:pt x="321414" y="32560"/>
                </a:lnTo>
                <a:lnTo>
                  <a:pt x="369764" y="18627"/>
                </a:lnTo>
                <a:lnTo>
                  <a:pt x="420197" y="8417"/>
                </a:lnTo>
                <a:lnTo>
                  <a:pt x="472450" y="2139"/>
                </a:lnTo>
                <a:lnTo>
                  <a:pt x="526256" y="0"/>
                </a:lnTo>
                <a:lnTo>
                  <a:pt x="580063" y="2139"/>
                </a:lnTo>
                <a:lnTo>
                  <a:pt x="632316" y="8417"/>
                </a:lnTo>
                <a:lnTo>
                  <a:pt x="682749" y="18627"/>
                </a:lnTo>
                <a:lnTo>
                  <a:pt x="731099" y="32560"/>
                </a:lnTo>
                <a:lnTo>
                  <a:pt x="777102" y="50008"/>
                </a:lnTo>
                <a:lnTo>
                  <a:pt x="820492" y="70762"/>
                </a:lnTo>
                <a:lnTo>
                  <a:pt x="861005" y="94614"/>
                </a:lnTo>
                <a:lnTo>
                  <a:pt x="898376" y="121356"/>
                </a:lnTo>
                <a:lnTo>
                  <a:pt x="932342" y="150780"/>
                </a:lnTo>
                <a:lnTo>
                  <a:pt x="962637" y="182677"/>
                </a:lnTo>
                <a:lnTo>
                  <a:pt x="988997" y="216839"/>
                </a:lnTo>
                <a:lnTo>
                  <a:pt x="1011158" y="253058"/>
                </a:lnTo>
                <a:lnTo>
                  <a:pt x="1028854" y="291126"/>
                </a:lnTo>
                <a:lnTo>
                  <a:pt x="1041822" y="330834"/>
                </a:lnTo>
                <a:lnTo>
                  <a:pt x="1049797" y="371974"/>
                </a:lnTo>
                <a:lnTo>
                  <a:pt x="1052514" y="414337"/>
                </a:lnTo>
                <a:lnTo>
                  <a:pt x="1049797" y="456701"/>
                </a:lnTo>
                <a:lnTo>
                  <a:pt x="1041822" y="497841"/>
                </a:lnTo>
                <a:lnTo>
                  <a:pt x="1028854" y="537549"/>
                </a:lnTo>
                <a:lnTo>
                  <a:pt x="1011158" y="575616"/>
                </a:lnTo>
                <a:lnTo>
                  <a:pt x="988997" y="611835"/>
                </a:lnTo>
                <a:lnTo>
                  <a:pt x="962637" y="645998"/>
                </a:lnTo>
                <a:lnTo>
                  <a:pt x="932342" y="677895"/>
                </a:lnTo>
                <a:lnTo>
                  <a:pt x="898376" y="707318"/>
                </a:lnTo>
                <a:lnTo>
                  <a:pt x="861005" y="734061"/>
                </a:lnTo>
                <a:lnTo>
                  <a:pt x="820492" y="757913"/>
                </a:lnTo>
                <a:lnTo>
                  <a:pt x="777102" y="778667"/>
                </a:lnTo>
                <a:lnTo>
                  <a:pt x="731099" y="796115"/>
                </a:lnTo>
                <a:lnTo>
                  <a:pt x="682749" y="810047"/>
                </a:lnTo>
                <a:lnTo>
                  <a:pt x="632316" y="820257"/>
                </a:lnTo>
                <a:lnTo>
                  <a:pt x="580063" y="826536"/>
                </a:lnTo>
                <a:lnTo>
                  <a:pt x="526256" y="828675"/>
                </a:lnTo>
                <a:lnTo>
                  <a:pt x="472450" y="826536"/>
                </a:lnTo>
                <a:lnTo>
                  <a:pt x="420197" y="820257"/>
                </a:lnTo>
                <a:lnTo>
                  <a:pt x="369764" y="810047"/>
                </a:lnTo>
                <a:lnTo>
                  <a:pt x="321414" y="796115"/>
                </a:lnTo>
                <a:lnTo>
                  <a:pt x="275411" y="778667"/>
                </a:lnTo>
                <a:lnTo>
                  <a:pt x="232021" y="757913"/>
                </a:lnTo>
                <a:lnTo>
                  <a:pt x="191508" y="734061"/>
                </a:lnTo>
                <a:lnTo>
                  <a:pt x="154137" y="707318"/>
                </a:lnTo>
                <a:lnTo>
                  <a:pt x="120171" y="677895"/>
                </a:lnTo>
                <a:lnTo>
                  <a:pt x="89876" y="645998"/>
                </a:lnTo>
                <a:lnTo>
                  <a:pt x="63516" y="611835"/>
                </a:lnTo>
                <a:lnTo>
                  <a:pt x="41355" y="575616"/>
                </a:lnTo>
                <a:lnTo>
                  <a:pt x="23659" y="537549"/>
                </a:lnTo>
                <a:lnTo>
                  <a:pt x="10691" y="497841"/>
                </a:lnTo>
                <a:lnTo>
                  <a:pt x="2717" y="456701"/>
                </a:lnTo>
                <a:lnTo>
                  <a:pt x="0" y="4143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3540" y="1387331"/>
            <a:ext cx="0" cy="828675"/>
          </a:xfrm>
          <a:custGeom>
            <a:avLst/>
            <a:gdLst/>
            <a:ahLst/>
            <a:cxnLst/>
            <a:rect l="l" t="t" r="r" b="b"/>
            <a:pathLst>
              <a:path h="828675">
                <a:moveTo>
                  <a:pt x="0" y="0"/>
                </a:moveTo>
                <a:lnTo>
                  <a:pt x="0" y="82867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3540" y="1774046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340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60957" y="1653714"/>
            <a:ext cx="17780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99106" y="1417176"/>
            <a:ext cx="34480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96203" y="1220644"/>
            <a:ext cx="2291715" cy="546735"/>
          </a:xfrm>
          <a:custGeom>
            <a:avLst/>
            <a:gdLst/>
            <a:ahLst/>
            <a:cxnLst/>
            <a:rect l="l" t="t" r="r" b="b"/>
            <a:pathLst>
              <a:path w="2291715" h="546735">
                <a:moveTo>
                  <a:pt x="0" y="0"/>
                </a:moveTo>
                <a:lnTo>
                  <a:pt x="2291455" y="54655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9406" y="1718354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4" h="74294">
                <a:moveTo>
                  <a:pt x="17678" y="0"/>
                </a:moveTo>
                <a:lnTo>
                  <a:pt x="0" y="74121"/>
                </a:lnTo>
                <a:lnTo>
                  <a:pt x="82960" y="54739"/>
                </a:lnTo>
                <a:lnTo>
                  <a:pt x="17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320882" y="1207055"/>
            <a:ext cx="2120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5080" indent="-17145">
              <a:lnSpc>
                <a:spcPts val="2490"/>
              </a:lnSpc>
            </a:pPr>
            <a:r>
              <a:rPr sz="2400" dirty="0">
                <a:latin typeface="Times New Roman"/>
                <a:cs typeface="Times New Roman"/>
              </a:rPr>
              <a:t>E  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50392" y="2117493"/>
            <a:ext cx="749935" cy="429259"/>
          </a:xfrm>
          <a:custGeom>
            <a:avLst/>
            <a:gdLst/>
            <a:ahLst/>
            <a:cxnLst/>
            <a:rect l="l" t="t" r="r" b="b"/>
            <a:pathLst>
              <a:path w="749934" h="429260">
                <a:moveTo>
                  <a:pt x="0" y="428713"/>
                </a:moveTo>
                <a:lnTo>
                  <a:pt x="74947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6856" y="2104881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85060" y="0"/>
                </a:moveTo>
                <a:lnTo>
                  <a:pt x="0" y="4763"/>
                </a:lnTo>
                <a:lnTo>
                  <a:pt x="37834" y="70906"/>
                </a:lnTo>
                <a:lnTo>
                  <a:pt x="85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86468" y="2015664"/>
            <a:ext cx="3892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3600" baseline="-34722" dirty="0">
                <a:latin typeface="Times New Roman"/>
                <a:cs typeface="Times New Roman"/>
              </a:rPr>
              <a:t>3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5935" y="3603951"/>
            <a:ext cx="2960735" cy="1278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28458" y="3908319"/>
            <a:ext cx="214629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6266" y="4849397"/>
            <a:ext cx="70294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7955">
              <a:lnSpc>
                <a:spcPts val="1900"/>
              </a:lnSpc>
            </a:pPr>
            <a:r>
              <a:rPr sz="1600" spc="-30" dirty="0">
                <a:latin typeface="Times New Roman"/>
                <a:cs typeface="Times New Roman"/>
              </a:rPr>
              <a:t>Task  </a:t>
            </a:r>
            <a:r>
              <a:rPr sz="1600" dirty="0">
                <a:latin typeface="Times New Roman"/>
                <a:cs typeface="Times New Roman"/>
              </a:rPr>
              <a:t>duration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03861" y="3654433"/>
            <a:ext cx="874394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Times New Roman"/>
                <a:cs typeface="Times New Roman"/>
              </a:rPr>
              <a:t>Task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letter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25524" y="4108085"/>
            <a:ext cx="1721779" cy="1672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593223" y="4516215"/>
            <a:ext cx="1270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52262" y="4359318"/>
            <a:ext cx="22860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600" dirty="0">
                <a:latin typeface="Times New Roman"/>
                <a:cs typeface="Times New Roman"/>
              </a:rPr>
              <a:t>19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01732" y="3549963"/>
            <a:ext cx="222631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36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Event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dirty="0">
                <a:latin typeface="Times New Roman"/>
                <a:cs typeface="Times New Roman"/>
              </a:rPr>
              <a:t>Sequence number</a:t>
            </a:r>
            <a:r>
              <a:rPr sz="1600" i="1" spc="-1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assigned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70790" y="3898787"/>
            <a:ext cx="1893570" cy="158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 marR="123189" algn="ctr">
              <a:lnSpc>
                <a:spcPts val="1900"/>
              </a:lnSpc>
            </a:pPr>
            <a:r>
              <a:rPr sz="1600" dirty="0">
                <a:latin typeface="Times New Roman"/>
                <a:cs typeface="Times New Roman"/>
              </a:rPr>
              <a:t>Earliest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Completion  </a:t>
            </a:r>
            <a:r>
              <a:rPr sz="1600" spc="-15" dirty="0">
                <a:latin typeface="Times New Roman"/>
                <a:cs typeface="Times New Roman"/>
              </a:rPr>
              <a:t>Time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(ECT):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99700"/>
              </a:lnSpc>
              <a:spcBef>
                <a:spcPts val="885"/>
              </a:spcBef>
            </a:pPr>
            <a:r>
              <a:rPr sz="1600" i="1" dirty="0">
                <a:latin typeface="Times New Roman"/>
                <a:cs typeface="Times New Roman"/>
              </a:rPr>
              <a:t>Earliest time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this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event  can be achieved,</a:t>
            </a:r>
            <a:r>
              <a:rPr sz="1600" i="1" spc="-9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given  durations and  dependencies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95741" y="5344555"/>
            <a:ext cx="257111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indent="-4000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Latest Completion </a:t>
            </a:r>
            <a:r>
              <a:rPr sz="1600" spc="-15" dirty="0">
                <a:latin typeface="Times New Roman"/>
                <a:cs typeface="Times New Roman"/>
              </a:rPr>
              <a:t>Time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(LCT)</a:t>
            </a:r>
            <a:endParaRPr sz="1600">
              <a:latin typeface="Times New Roman"/>
              <a:cs typeface="Times New Roman"/>
            </a:endParaRPr>
          </a:p>
          <a:p>
            <a:pPr marL="661670" marR="44450" indent="-610235">
              <a:lnSpc>
                <a:spcPct val="101000"/>
              </a:lnSpc>
              <a:spcBef>
                <a:spcPts val="919"/>
              </a:spcBef>
            </a:pPr>
            <a:r>
              <a:rPr sz="1600" i="1" dirty="0">
                <a:latin typeface="Times New Roman"/>
                <a:cs typeface="Times New Roman"/>
              </a:rPr>
              <a:t>Latest time this event could</a:t>
            </a:r>
            <a:r>
              <a:rPr sz="1600" i="1" spc="-1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be  safely</a:t>
            </a:r>
            <a:r>
              <a:rPr sz="1600" i="1" spc="-1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achieved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1863" y="5896492"/>
            <a:ext cx="18935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20" dirty="0">
                <a:latin typeface="Arial"/>
                <a:cs typeface="Arial"/>
              </a:rPr>
              <a:t>*Not </a:t>
            </a:r>
            <a:r>
              <a:rPr sz="1800" i="1" spc="-60" dirty="0">
                <a:latin typeface="Arial"/>
                <a:cs typeface="Arial"/>
              </a:rPr>
              <a:t>tested </a:t>
            </a:r>
            <a:r>
              <a:rPr sz="1800" i="1" spc="-80" dirty="0">
                <a:latin typeface="Arial"/>
                <a:cs typeface="Arial"/>
              </a:rPr>
              <a:t>on</a:t>
            </a:r>
            <a:r>
              <a:rPr sz="1800" i="1" spc="-330" dirty="0">
                <a:latin typeface="Arial"/>
                <a:cs typeface="Arial"/>
              </a:rPr>
              <a:t> </a:t>
            </a:r>
            <a:r>
              <a:rPr sz="1800" i="1" spc="-80" dirty="0">
                <a:latin typeface="Arial"/>
                <a:cs typeface="Arial"/>
              </a:rPr>
              <a:t>Final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89496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Gantt</a:t>
            </a:r>
            <a:r>
              <a:rPr sz="4000" spc="-95" dirty="0"/>
              <a:t> </a:t>
            </a:r>
            <a:r>
              <a:rPr sz="4000" spc="-5" dirty="0"/>
              <a:t>Chart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734681" y="222977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4681" y="34283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52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9444" y="4222886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804" y="2174693"/>
            <a:ext cx="6964680" cy="2534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225" algn="ctr">
              <a:lnSpc>
                <a:spcPts val="1910"/>
              </a:lnSpc>
            </a:pPr>
            <a:r>
              <a:rPr sz="1600" b="1" spc="-30" dirty="0">
                <a:latin typeface="Times New Roman"/>
                <a:cs typeface="Times New Roman"/>
              </a:rPr>
              <a:t>TASKS</a:t>
            </a:r>
            <a:endParaRPr sz="1600">
              <a:latin typeface="Times New Roman"/>
              <a:cs typeface="Times New Roman"/>
            </a:endParaRPr>
          </a:p>
          <a:p>
            <a:pPr marL="12700" marR="3163570" indent="67310" algn="just">
              <a:lnSpc>
                <a:spcPts val="1900"/>
              </a:lnSpc>
              <a:spcBef>
                <a:spcPts val="70"/>
              </a:spcBef>
              <a:tabLst>
                <a:tab pos="1353820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Courier New"/>
                <a:cs typeface="Courier New"/>
              </a:rPr>
              <a:t>Study current email system  </a:t>
            </a:r>
            <a:r>
              <a:rPr sz="1600" dirty="0">
                <a:latin typeface="Courier New"/>
                <a:cs typeface="Courier New"/>
              </a:rPr>
              <a:t>B </a:t>
            </a:r>
            <a:r>
              <a:rPr sz="1600" spc="-5" dirty="0">
                <a:latin typeface="Courier New"/>
                <a:cs typeface="Courier New"/>
              </a:rPr>
              <a:t>Define end-user requirements  </a:t>
            </a:r>
            <a:r>
              <a:rPr sz="1600" dirty="0">
                <a:latin typeface="Courier New"/>
                <a:cs typeface="Courier New"/>
              </a:rPr>
              <a:t>C	</a:t>
            </a:r>
            <a:r>
              <a:rPr sz="1600" spc="-5" dirty="0">
                <a:latin typeface="Courier New"/>
                <a:cs typeface="Courier New"/>
              </a:rPr>
              <a:t>Design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diagram  </a:t>
            </a:r>
            <a:r>
              <a:rPr sz="1600" dirty="0">
                <a:latin typeface="Courier New"/>
                <a:cs typeface="Courier New"/>
              </a:rPr>
              <a:t>D   </a:t>
            </a:r>
            <a:r>
              <a:rPr sz="1600" spc="-5" dirty="0">
                <a:latin typeface="Courier New"/>
                <a:cs typeface="Courier New"/>
              </a:rPr>
              <a:t>Acquire computer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technology</a:t>
            </a:r>
            <a:endParaRPr sz="1600">
              <a:latin typeface="Courier New"/>
              <a:cs typeface="Courier New"/>
            </a:endParaRPr>
          </a:p>
          <a:p>
            <a:pPr marL="12700" marR="3163570" algn="just">
              <a:lnSpc>
                <a:spcPts val="19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600" spc="-5" dirty="0">
                <a:latin typeface="Courier New"/>
                <a:cs typeface="Courier New"/>
              </a:rPr>
              <a:t>Plan </a:t>
            </a:r>
            <a:r>
              <a:rPr sz="1600" dirty="0">
                <a:latin typeface="Courier New"/>
                <a:cs typeface="Courier New"/>
              </a:rPr>
              <a:t>&amp; </a:t>
            </a:r>
            <a:r>
              <a:rPr sz="1600" spc="-5" dirty="0">
                <a:latin typeface="Courier New"/>
                <a:cs typeface="Courier New"/>
              </a:rPr>
              <a:t>code email modules  </a:t>
            </a:r>
            <a:r>
              <a:rPr sz="1600" dirty="0">
                <a:latin typeface="Courier New"/>
                <a:cs typeface="Courier New"/>
              </a:rPr>
              <a:t>F </a:t>
            </a:r>
            <a:r>
              <a:rPr sz="1600" spc="-5" dirty="0">
                <a:latin typeface="Courier New"/>
                <a:cs typeface="Courier New"/>
              </a:rPr>
              <a:t>Acceptance test new system  </a:t>
            </a:r>
            <a:r>
              <a:rPr sz="1600" dirty="0">
                <a:latin typeface="Courier New"/>
                <a:cs typeface="Courier New"/>
              </a:rPr>
              <a:t>G	</a:t>
            </a:r>
            <a:r>
              <a:rPr sz="1600" spc="-5" dirty="0">
                <a:latin typeface="Courier New"/>
                <a:cs typeface="Courier New"/>
              </a:rPr>
              <a:t>Deliver new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</a:t>
            </a:r>
            <a:endParaRPr sz="1600">
              <a:latin typeface="Courier New"/>
              <a:cs typeface="Courier New"/>
            </a:endParaRPr>
          </a:p>
          <a:p>
            <a:pPr marL="4137660">
              <a:lnSpc>
                <a:spcPts val="1420"/>
              </a:lnSpc>
              <a:spcBef>
                <a:spcPts val="1620"/>
              </a:spcBef>
              <a:tabLst>
                <a:tab pos="4366260" algn="l"/>
                <a:tab pos="4594860" algn="l"/>
                <a:tab pos="4823460" algn="l"/>
                <a:tab pos="5052060" algn="l"/>
                <a:tab pos="5280660" algn="l"/>
                <a:tab pos="5509260" algn="l"/>
                <a:tab pos="5737860" algn="l"/>
                <a:tab pos="5966460" algn="l"/>
                <a:tab pos="6195060" algn="l"/>
                <a:tab pos="6499860" algn="l"/>
                <a:tab pos="6798945" algn="l"/>
              </a:tabLst>
            </a:pPr>
            <a:r>
              <a:rPr sz="1200" dirty="0">
                <a:latin typeface="Times New Roman"/>
                <a:cs typeface="Times New Roman"/>
              </a:rPr>
              <a:t>1	2	3	4	5	6	7	8	9	10	</a:t>
            </a:r>
            <a:r>
              <a:rPr sz="1200" spc="-4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1	12</a:t>
            </a:r>
            <a:endParaRPr sz="1200">
              <a:latin typeface="Times New Roman"/>
              <a:cs typeface="Times New Roman"/>
            </a:endParaRPr>
          </a:p>
          <a:p>
            <a:pPr marR="1845945" algn="r">
              <a:lnSpc>
                <a:spcPts val="1420"/>
              </a:lnSpc>
            </a:pPr>
            <a:r>
              <a:rPr sz="1200" b="1" spc="-114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oday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0394" y="2481398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0"/>
                </a:lnTo>
                <a:lnTo>
                  <a:pt x="533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0394" y="2481398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399" y="0"/>
                </a:lnTo>
                <a:lnTo>
                  <a:pt x="533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8594" y="1976573"/>
            <a:ext cx="0" cy="1214755"/>
          </a:xfrm>
          <a:custGeom>
            <a:avLst/>
            <a:gdLst/>
            <a:ahLst/>
            <a:cxnLst/>
            <a:rect l="l" t="t" r="r" b="b"/>
            <a:pathLst>
              <a:path h="1214755">
                <a:moveTo>
                  <a:pt x="0" y="121443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8594" y="3343411"/>
            <a:ext cx="0" cy="1435100"/>
          </a:xfrm>
          <a:custGeom>
            <a:avLst/>
            <a:gdLst/>
            <a:ahLst/>
            <a:cxnLst/>
            <a:rect l="l" t="t" r="r" b="b"/>
            <a:pathLst>
              <a:path h="1435100">
                <a:moveTo>
                  <a:pt x="0" y="14350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0494" y="47277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3794" y="2709998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600" y="0"/>
                </a:lnTo>
                <a:lnTo>
                  <a:pt x="2286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3794" y="2709998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0"/>
                </a:moveTo>
                <a:lnTo>
                  <a:pt x="228599" y="0"/>
                </a:lnTo>
                <a:lnTo>
                  <a:pt x="2285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3794" y="29195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9" y="0"/>
                </a:lnTo>
                <a:lnTo>
                  <a:pt x="3047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3794" y="319101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3794" y="3191011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761999" y="0"/>
                </a:lnTo>
                <a:lnTo>
                  <a:pt x="7619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5794" y="3195773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0999" y="0"/>
                </a:lnTo>
                <a:lnTo>
                  <a:pt x="3809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794" y="35005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3794" y="350057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0"/>
                </a:moveTo>
                <a:lnTo>
                  <a:pt x="304799" y="0"/>
                </a:lnTo>
                <a:lnTo>
                  <a:pt x="3047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8594" y="3500573"/>
            <a:ext cx="1335405" cy="152400"/>
          </a:xfrm>
          <a:custGeom>
            <a:avLst/>
            <a:gdLst/>
            <a:ahLst/>
            <a:cxnLst/>
            <a:rect l="l" t="t" r="r" b="b"/>
            <a:pathLst>
              <a:path w="1335404" h="152400">
                <a:moveTo>
                  <a:pt x="0" y="0"/>
                </a:moveTo>
                <a:lnTo>
                  <a:pt x="1335087" y="0"/>
                </a:lnTo>
                <a:lnTo>
                  <a:pt x="1335087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3594" y="3957773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399" y="0"/>
                </a:lnTo>
                <a:lnTo>
                  <a:pt x="5333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2994" y="3729173"/>
            <a:ext cx="955675" cy="152400"/>
          </a:xfrm>
          <a:custGeom>
            <a:avLst/>
            <a:gdLst/>
            <a:ahLst/>
            <a:cxnLst/>
            <a:rect l="l" t="t" r="r" b="b"/>
            <a:pathLst>
              <a:path w="955675" h="152400">
                <a:moveTo>
                  <a:pt x="0" y="0"/>
                </a:moveTo>
                <a:lnTo>
                  <a:pt x="955674" y="0"/>
                </a:lnTo>
                <a:lnTo>
                  <a:pt x="95567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1863" y="5896492"/>
            <a:ext cx="18935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20" dirty="0">
                <a:latin typeface="Arial"/>
                <a:cs typeface="Arial"/>
              </a:rPr>
              <a:t>*Not </a:t>
            </a:r>
            <a:r>
              <a:rPr sz="1800" i="1" spc="-60" dirty="0">
                <a:latin typeface="Arial"/>
                <a:cs typeface="Arial"/>
              </a:rPr>
              <a:t>tested </a:t>
            </a:r>
            <a:r>
              <a:rPr sz="1800" i="1" spc="-80" dirty="0">
                <a:latin typeface="Arial"/>
                <a:cs typeface="Arial"/>
              </a:rPr>
              <a:t>on</a:t>
            </a:r>
            <a:r>
              <a:rPr sz="1800" i="1" spc="-330" dirty="0">
                <a:latin typeface="Arial"/>
                <a:cs typeface="Arial"/>
              </a:rPr>
              <a:t> </a:t>
            </a:r>
            <a:r>
              <a:rPr sz="1800" i="1" spc="-80" dirty="0">
                <a:latin typeface="Arial"/>
                <a:cs typeface="Arial"/>
              </a:rPr>
              <a:t>Final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300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0" algn="l"/>
                <a:tab pos="3028950" algn="l"/>
              </a:tabLst>
            </a:pPr>
            <a:r>
              <a:rPr dirty="0"/>
              <a:t>Challenges	in	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157"/>
            <a:ext cx="8047990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6015">
              <a:lnSpc>
                <a:spcPct val="77200"/>
              </a:lnSpc>
            </a:pPr>
            <a:r>
              <a:rPr sz="2700" dirty="0">
                <a:latin typeface="Geneva"/>
                <a:cs typeface="Geneva"/>
              </a:rPr>
              <a:t>Accurately </a:t>
            </a:r>
            <a:r>
              <a:rPr sz="2700" spc="-5" dirty="0">
                <a:latin typeface="Geneva"/>
                <a:cs typeface="Geneva"/>
              </a:rPr>
              <a:t>estimating </a:t>
            </a:r>
            <a:r>
              <a:rPr sz="2700" dirty="0">
                <a:latin typeface="Geneva"/>
                <a:cs typeface="Geneva"/>
              </a:rPr>
              <a:t>costs is a</a:t>
            </a:r>
            <a:r>
              <a:rPr sz="2700" spc="-5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constant  </a:t>
            </a:r>
            <a:r>
              <a:rPr sz="2700" spc="-5" dirty="0">
                <a:latin typeface="Geneva"/>
                <a:cs typeface="Geneva"/>
              </a:rPr>
              <a:t>challenge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Follow the cost estimation</a:t>
            </a:r>
            <a:r>
              <a:rPr sz="2000" spc="2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guidelines.</a:t>
            </a:r>
            <a:endParaRPr sz="20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600"/>
              </a:lnSpc>
            </a:pPr>
            <a:r>
              <a:rPr sz="2700" dirty="0">
                <a:latin typeface="Geneva"/>
                <a:cs typeface="Geneva"/>
              </a:rPr>
              <a:t>It is very difficult to </a:t>
            </a:r>
            <a:r>
              <a:rPr sz="2700" spc="-5" dirty="0">
                <a:latin typeface="Geneva"/>
                <a:cs typeface="Geneva"/>
              </a:rPr>
              <a:t>measure </a:t>
            </a:r>
            <a:r>
              <a:rPr sz="2700" dirty="0">
                <a:latin typeface="Geneva"/>
                <a:cs typeface="Geneva"/>
              </a:rPr>
              <a:t>progress and</a:t>
            </a:r>
            <a:r>
              <a:rPr sz="2700" spc="-5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meet  </a:t>
            </a:r>
            <a:r>
              <a:rPr sz="2700" dirty="0">
                <a:latin typeface="Geneva"/>
                <a:cs typeface="Geneva"/>
              </a:rPr>
              <a:t>deadlines</a:t>
            </a:r>
            <a:endParaRPr sz="2700">
              <a:latin typeface="Geneva"/>
              <a:cs typeface="Geneva"/>
            </a:endParaRPr>
          </a:p>
          <a:p>
            <a:pPr marL="749300" marR="442595" indent="-279400">
              <a:lnSpc>
                <a:spcPts val="1950"/>
              </a:lnSpc>
              <a:spcBef>
                <a:spcPts val="12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Improve your cost estimation skills so as to account for  the kinds of problems that may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occur.</a:t>
            </a:r>
            <a:endParaRPr sz="2000">
              <a:latin typeface="Geneva"/>
              <a:cs typeface="Geneva"/>
            </a:endParaRPr>
          </a:p>
          <a:p>
            <a:pPr marL="749300" marR="383540" indent="-279400">
              <a:lnSpc>
                <a:spcPct val="77100"/>
              </a:lnSpc>
              <a:spcBef>
                <a:spcPts val="13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Develop a closer relationship with other members of the  team.</a:t>
            </a:r>
            <a:endParaRPr sz="2000">
              <a:latin typeface="Geneva"/>
              <a:cs typeface="Geneva"/>
            </a:endParaRPr>
          </a:p>
          <a:p>
            <a:pPr marL="749300" marR="198120" indent="-279400">
              <a:lnSpc>
                <a:spcPct val="771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Be realistic in initial requirements gathering, and follow an  iterative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approach.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300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0" algn="l"/>
                <a:tab pos="3028950" algn="l"/>
              </a:tabLst>
            </a:pPr>
            <a:r>
              <a:rPr dirty="0"/>
              <a:t>Challenges	in	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41259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7150" algn="l"/>
              </a:tabLst>
            </a:pPr>
            <a:r>
              <a:rPr sz="3200" spc="-5" dirty="0">
                <a:latin typeface="Geneva"/>
                <a:cs typeface="Geneva"/>
              </a:rPr>
              <a:t>Tracking</a:t>
            </a:r>
            <a:r>
              <a:rPr sz="3200" spc="1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the	project and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rescheduling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Monitor whether past deadlines have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slipped</a:t>
            </a:r>
            <a:endParaRPr sz="2400">
              <a:latin typeface="Geneva"/>
              <a:cs typeface="Geneva"/>
            </a:endParaRPr>
          </a:p>
          <a:p>
            <a:pPr marL="749300" marR="5080" indent="-279400">
              <a:lnSpc>
                <a:spcPct val="102400"/>
              </a:lnSpc>
              <a:spcBef>
                <a:spcPts val="11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Monitor whether future deadlines are going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to  slip</a:t>
            </a:r>
            <a:endParaRPr sz="2400">
              <a:latin typeface="Geneva"/>
              <a:cs typeface="Geneva"/>
            </a:endParaRPr>
          </a:p>
          <a:p>
            <a:pPr marL="749300" marR="100330" indent="-279400">
              <a:lnSpc>
                <a:spcPct val="102400"/>
              </a:lnSpc>
              <a:spcBef>
                <a:spcPts val="11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Allocate or reallocate resources to help</a:t>
            </a:r>
            <a:r>
              <a:rPr sz="2400" spc="-17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make  </a:t>
            </a:r>
            <a:r>
              <a:rPr sz="2400" dirty="0">
                <a:latin typeface="Geneva"/>
                <a:cs typeface="Geneva"/>
              </a:rPr>
              <a:t>deadlines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300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0" algn="l"/>
                <a:tab pos="3028950" algn="l"/>
              </a:tabLst>
            </a:pPr>
            <a:r>
              <a:rPr dirty="0"/>
              <a:t>Challenges	in	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698740" cy="398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  <a:tabLst>
                <a:tab pos="864235" algn="l"/>
                <a:tab pos="2048510" algn="l"/>
                <a:tab pos="2501900" algn="l"/>
                <a:tab pos="2587625" algn="l"/>
                <a:tab pos="3268979" algn="l"/>
                <a:tab pos="3629025" algn="l"/>
                <a:tab pos="4901565" algn="l"/>
                <a:tab pos="4949190" algn="l"/>
                <a:tab pos="5845175" algn="l"/>
                <a:tab pos="6385560" algn="l"/>
              </a:tabLst>
            </a:pPr>
            <a:r>
              <a:rPr sz="3200" dirty="0">
                <a:latin typeface="Geneva"/>
                <a:cs typeface="Geneva"/>
              </a:rPr>
              <a:t>It is	di</a:t>
            </a:r>
            <a:r>
              <a:rPr sz="3200" spc="-5" dirty="0">
                <a:latin typeface="Geneva"/>
                <a:cs typeface="Geneva"/>
              </a:rPr>
              <a:t>ff</a:t>
            </a:r>
            <a:r>
              <a:rPr sz="3200" dirty="0">
                <a:latin typeface="Geneva"/>
                <a:cs typeface="Geneva"/>
              </a:rPr>
              <a:t>icult to deal with		lack	of	hu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an  resources	or		technology	needed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to  </a:t>
            </a:r>
            <a:r>
              <a:rPr sz="3200" spc="-5" dirty="0">
                <a:latin typeface="Geneva"/>
                <a:cs typeface="Geneva"/>
              </a:rPr>
              <a:t>successfully	</a:t>
            </a:r>
            <a:r>
              <a:rPr sz="3200" dirty="0">
                <a:latin typeface="Geneva"/>
                <a:cs typeface="Geneva"/>
              </a:rPr>
              <a:t>run	a	project</a:t>
            </a:r>
            <a:endParaRPr sz="3200">
              <a:latin typeface="Geneva"/>
              <a:cs typeface="Geneva"/>
            </a:endParaRPr>
          </a:p>
          <a:p>
            <a:pPr marL="749300" marR="419734" indent="-279400">
              <a:lnSpc>
                <a:spcPct val="99800"/>
              </a:lnSpc>
              <a:spcBef>
                <a:spcPts val="119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When </a:t>
            </a:r>
            <a:r>
              <a:rPr sz="2400" spc="-5" dirty="0">
                <a:latin typeface="Geneva"/>
                <a:cs typeface="Geneva"/>
              </a:rPr>
              <a:t>determining </a:t>
            </a:r>
            <a:r>
              <a:rPr sz="2400" dirty="0">
                <a:latin typeface="Geneva"/>
                <a:cs typeface="Geneva"/>
              </a:rPr>
              <a:t>the </a:t>
            </a:r>
            <a:r>
              <a:rPr sz="2400" spc="-5" dirty="0">
                <a:latin typeface="Geneva"/>
                <a:cs typeface="Geneva"/>
              </a:rPr>
              <a:t>requirements </a:t>
            </a:r>
            <a:r>
              <a:rPr sz="2400" dirty="0">
                <a:latin typeface="Geneva"/>
                <a:cs typeface="Geneva"/>
              </a:rPr>
              <a:t>and</a:t>
            </a:r>
            <a:r>
              <a:rPr sz="2400" spc="-7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  project plan, take into consideration the  resources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available.</a:t>
            </a:r>
            <a:endParaRPr sz="2400">
              <a:latin typeface="Geneva"/>
              <a:cs typeface="Geneva"/>
            </a:endParaRPr>
          </a:p>
          <a:p>
            <a:pPr marL="749300" marR="372110" indent="-279400">
              <a:lnSpc>
                <a:spcPct val="99800"/>
              </a:lnSpc>
              <a:spcBef>
                <a:spcPts val="12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If you cannot find skilled people or suitable  technology then you </a:t>
            </a:r>
            <a:r>
              <a:rPr sz="2400" spc="-5" dirty="0">
                <a:latin typeface="Geneva"/>
                <a:cs typeface="Geneva"/>
              </a:rPr>
              <a:t>must limit </a:t>
            </a:r>
            <a:r>
              <a:rPr sz="2400" dirty="0">
                <a:latin typeface="Geneva"/>
                <a:cs typeface="Geneva"/>
              </a:rPr>
              <a:t>the scope</a:t>
            </a:r>
            <a:r>
              <a:rPr sz="2400" spc="-5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of  your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project.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300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0" algn="l"/>
                <a:tab pos="3028950" algn="l"/>
              </a:tabLst>
            </a:pPr>
            <a:r>
              <a:rPr dirty="0"/>
              <a:t>Challenges	in	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1280">
              <a:lnSpc>
                <a:spcPts val="3200"/>
              </a:lnSpc>
              <a:tabLst>
                <a:tab pos="1858645" algn="l"/>
                <a:tab pos="5036820" algn="l"/>
                <a:tab pos="5475605" algn="l"/>
                <a:tab pos="5813425" algn="l"/>
              </a:tabLst>
            </a:pPr>
            <a:r>
              <a:rPr dirty="0"/>
              <a:t>Comm</a:t>
            </a:r>
            <a:r>
              <a:rPr spc="-5" dirty="0"/>
              <a:t>u</a:t>
            </a:r>
            <a:r>
              <a:rPr dirty="0"/>
              <a:t>nicating e</a:t>
            </a:r>
            <a:r>
              <a:rPr spc="-5" dirty="0"/>
              <a:t>ff</a:t>
            </a:r>
            <a:r>
              <a:rPr dirty="0"/>
              <a:t>ectively	in	a	large  project is	hard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/>
              <a:t>Learn about </a:t>
            </a:r>
            <a:r>
              <a:rPr sz="2200" spc="-5" dirty="0"/>
              <a:t>communication, </a:t>
            </a:r>
            <a:r>
              <a:rPr sz="2200" dirty="0"/>
              <a:t>both written and</a:t>
            </a:r>
            <a:r>
              <a:rPr sz="2200" spc="75" dirty="0"/>
              <a:t> </a:t>
            </a:r>
            <a:r>
              <a:rPr sz="2200" dirty="0"/>
              <a:t>oral.</a:t>
            </a:r>
            <a:endParaRPr sz="2200">
              <a:latin typeface="Helvetica"/>
              <a:cs typeface="Helvetica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/>
              <a:t>Learn how to run effective</a:t>
            </a:r>
            <a:r>
              <a:rPr sz="2200" spc="5" dirty="0"/>
              <a:t> </a:t>
            </a:r>
            <a:r>
              <a:rPr sz="2200" dirty="0"/>
              <a:t>meetings.</a:t>
            </a:r>
            <a:endParaRPr sz="2200">
              <a:latin typeface="Helvetica"/>
              <a:cs typeface="Helvetica"/>
            </a:endParaRPr>
          </a:p>
          <a:p>
            <a:pPr marL="749300" marR="123189" indent="-279400">
              <a:lnSpc>
                <a:spcPts val="235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/>
              <a:t>Review what information everybody should have, and  make sure they have</a:t>
            </a:r>
            <a:r>
              <a:rPr sz="2200" spc="-100" dirty="0"/>
              <a:t> </a:t>
            </a:r>
            <a:r>
              <a:rPr sz="2200" dirty="0"/>
              <a:t>it.</a:t>
            </a:r>
            <a:endParaRPr sz="2200">
              <a:latin typeface="Helvetica"/>
              <a:cs typeface="Helvetic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/>
              <a:t>Make sure that project information is readily</a:t>
            </a:r>
            <a:r>
              <a:rPr sz="2200" spc="5" dirty="0"/>
              <a:t> </a:t>
            </a:r>
            <a:r>
              <a:rPr sz="2200" dirty="0"/>
              <a:t>available.</a:t>
            </a:r>
            <a:endParaRPr sz="2200">
              <a:latin typeface="Helvetica"/>
              <a:cs typeface="Helvetica"/>
            </a:endParaRPr>
          </a:p>
          <a:p>
            <a:pPr marL="749300" marR="395605" indent="-279400">
              <a:lnSpc>
                <a:spcPct val="90000"/>
              </a:lnSpc>
              <a:spcBef>
                <a:spcPts val="122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/>
              <a:t>Use ‘groupware’ and collaborative technologies to  help people exchange the information they need</a:t>
            </a:r>
            <a:r>
              <a:rPr sz="2200" spc="-100" dirty="0"/>
              <a:t> </a:t>
            </a:r>
            <a:r>
              <a:rPr sz="2200" dirty="0"/>
              <a:t>to  know</a:t>
            </a:r>
            <a:endParaRPr sz="22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9762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Cost</a:t>
            </a:r>
            <a:r>
              <a:rPr sz="4000" spc="-55" dirty="0"/>
              <a:t> </a:t>
            </a:r>
            <a:r>
              <a:rPr sz="4000" spc="-5" dirty="0"/>
              <a:t>estimation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71157"/>
            <a:ext cx="8070215" cy="395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55320">
              <a:lnSpc>
                <a:spcPct val="77200"/>
              </a:lnSpc>
            </a:pPr>
            <a:r>
              <a:rPr sz="2700" dirty="0">
                <a:latin typeface="Geneva"/>
                <a:cs typeface="Geneva"/>
              </a:rPr>
              <a:t>To </a:t>
            </a:r>
            <a:r>
              <a:rPr sz="2700" spc="-5" dirty="0">
                <a:latin typeface="Geneva"/>
                <a:cs typeface="Geneva"/>
              </a:rPr>
              <a:t>estimate </a:t>
            </a:r>
            <a:r>
              <a:rPr sz="2700" dirty="0">
                <a:latin typeface="Geneva"/>
                <a:cs typeface="Geneva"/>
              </a:rPr>
              <a:t>how </a:t>
            </a:r>
            <a:r>
              <a:rPr sz="2700" spc="-5" dirty="0">
                <a:latin typeface="Geneva"/>
                <a:cs typeface="Geneva"/>
              </a:rPr>
              <a:t>much</a:t>
            </a:r>
            <a:r>
              <a:rPr sz="2700" spc="-4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software-engineering  </a:t>
            </a:r>
            <a:r>
              <a:rPr sz="2700" spc="-5" dirty="0">
                <a:latin typeface="Geneva"/>
                <a:cs typeface="Geneva"/>
              </a:rPr>
              <a:t>time </a:t>
            </a:r>
            <a:r>
              <a:rPr sz="2700" dirty="0">
                <a:latin typeface="Geneva"/>
                <a:cs typeface="Geneva"/>
              </a:rPr>
              <a:t>will be required to do some</a:t>
            </a:r>
            <a:r>
              <a:rPr sz="2700" spc="-8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work.</a:t>
            </a:r>
            <a:endParaRPr sz="2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50" spc="-30" dirty="0">
                <a:latin typeface="Geneva"/>
                <a:cs typeface="Geneva"/>
              </a:rPr>
              <a:t>Elapsed</a:t>
            </a:r>
            <a:r>
              <a:rPr sz="2050" spc="220" dirty="0">
                <a:latin typeface="Geneva"/>
                <a:cs typeface="Geneva"/>
              </a:rPr>
              <a:t> </a:t>
            </a:r>
            <a:r>
              <a:rPr sz="2050" spc="-30" dirty="0">
                <a:latin typeface="Geneva"/>
                <a:cs typeface="Geneva"/>
              </a:rPr>
              <a:t>time</a:t>
            </a:r>
            <a:endParaRPr sz="2050">
              <a:latin typeface="Geneva"/>
              <a:cs typeface="Geneva"/>
            </a:endParaRPr>
          </a:p>
          <a:p>
            <a:pPr marL="1155700" marR="362585" indent="-228600">
              <a:lnSpc>
                <a:spcPts val="1950"/>
              </a:lnSpc>
              <a:spcBef>
                <a:spcPts val="123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difference in time from the start date to the end  date of a task or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project.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50" spc="-30" dirty="0">
                <a:latin typeface="Geneva"/>
                <a:cs typeface="Geneva"/>
              </a:rPr>
              <a:t>Development</a:t>
            </a:r>
            <a:r>
              <a:rPr sz="2050" spc="200" dirty="0">
                <a:latin typeface="Geneva"/>
                <a:cs typeface="Geneva"/>
              </a:rPr>
              <a:t> </a:t>
            </a:r>
            <a:r>
              <a:rPr sz="2050" spc="-25" dirty="0">
                <a:latin typeface="Geneva"/>
                <a:cs typeface="Geneva"/>
              </a:rPr>
              <a:t>effort</a:t>
            </a:r>
            <a:endParaRPr sz="2050">
              <a:latin typeface="Geneva"/>
              <a:cs typeface="Geneva"/>
            </a:endParaRPr>
          </a:p>
          <a:p>
            <a:pPr marL="1155700" marR="26670" indent="-228600">
              <a:lnSpc>
                <a:spcPct val="75200"/>
              </a:lnSpc>
              <a:spcBef>
                <a:spcPts val="1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amount of labour used in </a:t>
            </a:r>
            <a:r>
              <a:rPr sz="2050" spc="-30" dirty="0">
                <a:latin typeface="Geneva"/>
                <a:cs typeface="Geneva"/>
              </a:rPr>
              <a:t>person-months </a:t>
            </a:r>
            <a:r>
              <a:rPr sz="2000" dirty="0">
                <a:latin typeface="Geneva"/>
                <a:cs typeface="Geneva"/>
              </a:rPr>
              <a:t>or </a:t>
            </a:r>
            <a:r>
              <a:rPr sz="2050" spc="-30" dirty="0">
                <a:latin typeface="Geneva"/>
                <a:cs typeface="Geneva"/>
              </a:rPr>
              <a:t>person-  days.</a:t>
            </a:r>
            <a:endParaRPr sz="2050">
              <a:latin typeface="Geneva"/>
              <a:cs typeface="Geneva"/>
            </a:endParaRPr>
          </a:p>
          <a:p>
            <a:pPr marL="1155700" marR="501015" indent="-228600">
              <a:lnSpc>
                <a:spcPct val="77100"/>
              </a:lnSpc>
              <a:spcBef>
                <a:spcPts val="139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To convert an estimate of development effort to an  amount of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money:</a:t>
            </a:r>
            <a:endParaRPr sz="2000">
              <a:latin typeface="Geneva"/>
              <a:cs typeface="Geneva"/>
            </a:endParaRPr>
          </a:p>
          <a:p>
            <a:pPr marL="1612900" marR="5080" indent="-12700">
              <a:lnSpc>
                <a:spcPct val="81000"/>
              </a:lnSpc>
              <a:spcBef>
                <a:spcPts val="1160"/>
              </a:spcBef>
            </a:pPr>
            <a:r>
              <a:rPr sz="1700" dirty="0">
                <a:latin typeface="Geneva"/>
                <a:cs typeface="Geneva"/>
              </a:rPr>
              <a:t>You multiply it by the </a:t>
            </a:r>
            <a:r>
              <a:rPr sz="1750" spc="-30" dirty="0">
                <a:latin typeface="Geneva"/>
                <a:cs typeface="Geneva"/>
              </a:rPr>
              <a:t>weighted average cost </a:t>
            </a:r>
            <a:r>
              <a:rPr sz="1700" spc="-30" dirty="0">
                <a:latin typeface="Geneva"/>
                <a:cs typeface="Geneva"/>
              </a:rPr>
              <a:t>(</a:t>
            </a:r>
            <a:r>
              <a:rPr sz="1750" spc="-30" dirty="0">
                <a:latin typeface="Geneva"/>
                <a:cs typeface="Geneva"/>
              </a:rPr>
              <a:t>burdened </a:t>
            </a:r>
            <a:r>
              <a:rPr sz="1700" dirty="0">
                <a:latin typeface="Geneva"/>
                <a:cs typeface="Geneva"/>
              </a:rPr>
              <a:t>cost)  of employing a software engineer for a month (or a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day).</a:t>
            </a:r>
            <a:endParaRPr sz="1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57300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1900" algn="l"/>
                <a:tab pos="3028950" algn="l"/>
              </a:tabLst>
            </a:pPr>
            <a:r>
              <a:rPr dirty="0"/>
              <a:t>Challenges	in	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39" y="1671218"/>
            <a:ext cx="7407275" cy="412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2515">
              <a:lnSpc>
                <a:spcPct val="77800"/>
              </a:lnSpc>
              <a:tabLst>
                <a:tab pos="811530" algn="l"/>
                <a:tab pos="3556635" algn="l"/>
              </a:tabLst>
            </a:pPr>
            <a:r>
              <a:rPr sz="3000" dirty="0">
                <a:latin typeface="Geneva"/>
                <a:cs typeface="Geneva"/>
              </a:rPr>
              <a:t>It is	hard to obtain	</a:t>
            </a:r>
            <a:r>
              <a:rPr sz="3000" spc="-5" dirty="0">
                <a:latin typeface="Geneva"/>
                <a:cs typeface="Geneva"/>
              </a:rPr>
              <a:t>agreement</a:t>
            </a:r>
            <a:r>
              <a:rPr sz="3000" spc="-60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and  </a:t>
            </a:r>
            <a:r>
              <a:rPr sz="3000" spc="-5" dirty="0">
                <a:latin typeface="Geneva"/>
                <a:cs typeface="Geneva"/>
              </a:rPr>
              <a:t>commitment from</a:t>
            </a:r>
            <a:r>
              <a:rPr sz="3000" spc="-45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others</a:t>
            </a:r>
            <a:endParaRPr sz="3000">
              <a:latin typeface="Geneva"/>
              <a:cs typeface="Geneva"/>
            </a:endParaRPr>
          </a:p>
          <a:p>
            <a:pPr marL="3048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Learn negotiating and leadership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skills.</a:t>
            </a:r>
            <a:endParaRPr sz="2200">
              <a:latin typeface="Geneva"/>
              <a:cs typeface="Geneva"/>
            </a:endParaRPr>
          </a:p>
          <a:p>
            <a:pPr marL="3048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Ensure that everybody understands (get buy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in):</a:t>
            </a:r>
            <a:endParaRPr sz="2200">
              <a:latin typeface="Geneva"/>
              <a:cs typeface="Geneva"/>
            </a:endParaRPr>
          </a:p>
          <a:p>
            <a:pPr marL="12192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The position of everybody</a:t>
            </a:r>
            <a:r>
              <a:rPr sz="1900" spc="-15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else.</a:t>
            </a:r>
            <a:endParaRPr sz="1900">
              <a:latin typeface="Geneva"/>
              <a:cs typeface="Geneva"/>
            </a:endParaRPr>
          </a:p>
          <a:p>
            <a:pPr marL="12192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The costs and benefits of each</a:t>
            </a:r>
            <a:r>
              <a:rPr sz="1900" spc="-15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alternative.</a:t>
            </a:r>
            <a:endParaRPr sz="1900">
              <a:latin typeface="Geneva"/>
              <a:cs typeface="Geneva"/>
            </a:endParaRPr>
          </a:p>
          <a:p>
            <a:pPr marL="1219200">
              <a:lnSpc>
                <a:spcPct val="100000"/>
              </a:lnSpc>
              <a:spcBef>
                <a:spcPts val="8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</a:t>
            </a:r>
            <a:r>
              <a:rPr sz="1900" dirty="0">
                <a:latin typeface="Geneva"/>
                <a:cs typeface="Geneva"/>
              </a:rPr>
              <a:t>The rationale behind any</a:t>
            </a:r>
            <a:r>
              <a:rPr sz="1900" spc="-150" dirty="0">
                <a:latin typeface="Geneva"/>
                <a:cs typeface="Geneva"/>
              </a:rPr>
              <a:t> </a:t>
            </a:r>
            <a:r>
              <a:rPr sz="1900" dirty="0">
                <a:latin typeface="Geneva"/>
                <a:cs typeface="Geneva"/>
              </a:rPr>
              <a:t>compromises.</a:t>
            </a:r>
            <a:endParaRPr sz="1900">
              <a:latin typeface="Geneva"/>
              <a:cs typeface="Geneva"/>
            </a:endParaRPr>
          </a:p>
          <a:p>
            <a:pPr marL="584200" marR="5080" indent="-279400">
              <a:lnSpc>
                <a:spcPct val="77700"/>
              </a:lnSpc>
              <a:spcBef>
                <a:spcPts val="134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Ensure that everybody’s proposed responsibility is  </a:t>
            </a:r>
            <a:r>
              <a:rPr sz="2200" spc="-5" dirty="0">
                <a:latin typeface="Geneva"/>
                <a:cs typeface="Geneva"/>
              </a:rPr>
              <a:t>clearly</a:t>
            </a:r>
            <a:r>
              <a:rPr sz="2200" spc="-45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expressed.</a:t>
            </a:r>
            <a:endParaRPr sz="2200">
              <a:latin typeface="Geneva"/>
              <a:cs typeface="Geneva"/>
            </a:endParaRPr>
          </a:p>
          <a:p>
            <a:pPr marL="584200" marR="184150" indent="-279400">
              <a:lnSpc>
                <a:spcPts val="2150"/>
              </a:lnSpc>
              <a:spcBef>
                <a:spcPts val="1185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Listen to everybody’s opinion, but take assertive  action, when needed, to ensure progress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occurs.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2837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4000" dirty="0"/>
              <a:t>Risk	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569720"/>
            <a:ext cx="6190615" cy="325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Risk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a situation involving exposure to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danger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a risk is a problem that has yet to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occur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469265" algn="l"/>
                <a:tab pos="131635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Risk	</a:t>
            </a:r>
            <a:r>
              <a:rPr sz="3000" spc="-5" dirty="0">
                <a:latin typeface="Geneva"/>
                <a:cs typeface="Geneva"/>
              </a:rPr>
              <a:t>Management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identify, prioritize and mitigate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risks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attempt to bound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uncertainty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not about being negative or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worrying</a:t>
            </a:r>
            <a:endParaRPr sz="220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214" y="5584189"/>
            <a:ext cx="735139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30" dirty="0">
                <a:latin typeface="Geneva"/>
                <a:cs typeface="Geneva"/>
              </a:rPr>
              <a:t>Main reference </a:t>
            </a:r>
            <a:r>
              <a:rPr sz="1750" spc="-25" dirty="0">
                <a:latin typeface="Geneva"/>
                <a:cs typeface="Geneva"/>
              </a:rPr>
              <a:t>for this section: </a:t>
            </a:r>
            <a:r>
              <a:rPr sz="1750" spc="-30" dirty="0">
                <a:latin typeface="Geneva"/>
                <a:cs typeface="Geneva"/>
              </a:rPr>
              <a:t>Waltzing with </a:t>
            </a:r>
            <a:r>
              <a:rPr sz="1750" spc="-25" dirty="0">
                <a:latin typeface="Geneva"/>
                <a:cs typeface="Geneva"/>
              </a:rPr>
              <a:t>Bears, </a:t>
            </a:r>
            <a:r>
              <a:rPr sz="1750" spc="-35" dirty="0">
                <a:latin typeface="Geneva"/>
                <a:cs typeface="Geneva"/>
              </a:rPr>
              <a:t>Demarco </a:t>
            </a:r>
            <a:r>
              <a:rPr sz="1750" spc="-40" dirty="0">
                <a:latin typeface="Geneva"/>
                <a:cs typeface="Geneva"/>
              </a:rPr>
              <a:t>&amp;</a:t>
            </a:r>
            <a:r>
              <a:rPr sz="1750" spc="135" dirty="0">
                <a:latin typeface="Geneva"/>
                <a:cs typeface="Geneva"/>
              </a:rPr>
              <a:t> </a:t>
            </a:r>
            <a:r>
              <a:rPr sz="1750" spc="-25" dirty="0">
                <a:latin typeface="Geneva"/>
                <a:cs typeface="Geneva"/>
              </a:rPr>
              <a:t>Lister</a:t>
            </a:r>
            <a:endParaRPr sz="175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74624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4000" dirty="0"/>
              <a:t>Risk	</a:t>
            </a:r>
            <a:r>
              <a:rPr sz="4000" spc="-5" dirty="0"/>
              <a:t>Management</a:t>
            </a:r>
            <a:r>
              <a:rPr sz="4000" spc="-55" dirty="0"/>
              <a:t> </a:t>
            </a:r>
            <a:r>
              <a:rPr sz="4000" dirty="0"/>
              <a:t>Activities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6612890" cy="446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Risk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discovery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Both in initial planning and on an ongoing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basis</a:t>
            </a:r>
            <a:endParaRPr sz="1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Exposure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analysis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probability and potential impact (to value and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cost)</a:t>
            </a:r>
            <a:endParaRPr sz="1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Contingency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planning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what to do if problem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occurs</a:t>
            </a:r>
            <a:endParaRPr sz="1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Mitigation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Steps to take now to make contingency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possible/timely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Ongoing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monitoring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Are any risks starting to become actual</a:t>
            </a:r>
            <a:r>
              <a:rPr sz="1700" spc="-105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problems</a:t>
            </a:r>
            <a:endParaRPr sz="1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0911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4000" dirty="0"/>
              <a:t>Risk	</a:t>
            </a:r>
            <a:r>
              <a:rPr sz="4000" spc="-5" dirty="0"/>
              <a:t>Sources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5699760" cy="436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Schedule flaws/Under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sizing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Requirements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inflation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Turnover of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employees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Specification Breakdown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(cancellation)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Under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performance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New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methodology/platforms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Special skills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shortage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Resource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shortage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3414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4000" dirty="0"/>
              <a:t>Risk	</a:t>
            </a:r>
            <a:r>
              <a:rPr sz="4000" spc="-5" dirty="0"/>
              <a:t>Identification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74915" cy="362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52015" algn="ctr">
              <a:lnSpc>
                <a:spcPct val="100000"/>
              </a:lnSpc>
              <a:tabLst>
                <a:tab pos="4565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Brainstorming</a:t>
            </a:r>
            <a:r>
              <a:rPr sz="3200" spc="-4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strategies: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What is your worst </a:t>
            </a:r>
            <a:r>
              <a:rPr sz="2400" spc="-5" dirty="0">
                <a:latin typeface="Geneva"/>
                <a:cs typeface="Geneva"/>
              </a:rPr>
              <a:t>nightmare </a:t>
            </a:r>
            <a:r>
              <a:rPr sz="2400" dirty="0">
                <a:latin typeface="Geneva"/>
                <a:cs typeface="Geneva"/>
              </a:rPr>
              <a:t>for the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project?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Pretend to use a crystal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ball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Switch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perspectives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What are some </a:t>
            </a:r>
            <a:r>
              <a:rPr sz="2400" spc="-5" dirty="0">
                <a:latin typeface="Geneva"/>
                <a:cs typeface="Geneva"/>
              </a:rPr>
              <a:t>blame-free</a:t>
            </a:r>
            <a:r>
              <a:rPr sz="2400" spc="-15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disasters?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What are some </a:t>
            </a:r>
            <a:r>
              <a:rPr sz="2400" spc="-5" dirty="0">
                <a:latin typeface="Geneva"/>
                <a:cs typeface="Geneva"/>
              </a:rPr>
              <a:t>blameworthy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disasters?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What kinds of partial failures are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there?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060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8765" algn="l"/>
                <a:tab pos="5135245" algn="l"/>
              </a:tabLst>
            </a:pPr>
            <a:r>
              <a:rPr spc="-5" dirty="0"/>
              <a:t>General</a:t>
            </a:r>
            <a:r>
              <a:rPr spc="15" dirty="0"/>
              <a:t> </a:t>
            </a:r>
            <a:r>
              <a:rPr dirty="0"/>
              <a:t>Risk	Mitigation	</a:t>
            </a:r>
            <a:r>
              <a:rPr spc="-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6071235" cy="289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Iterative</a:t>
            </a:r>
            <a:r>
              <a:rPr sz="3200" spc="-35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delivery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Start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early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Backup</a:t>
            </a:r>
            <a:r>
              <a:rPr sz="3200" spc="-10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work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469265" algn="l"/>
                <a:tab pos="2968625" algn="l"/>
                <a:tab pos="4314825" algn="l"/>
                <a:tab pos="485521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Avoid single	points	of	</a:t>
            </a:r>
            <a:r>
              <a:rPr sz="3200" spc="-5" dirty="0">
                <a:latin typeface="Geneva"/>
                <a:cs typeface="Geneva"/>
              </a:rPr>
              <a:t>failure</a:t>
            </a:r>
            <a:endParaRPr sz="3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97629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Cost</a:t>
            </a:r>
            <a:r>
              <a:rPr sz="4000" spc="-55" dirty="0"/>
              <a:t> </a:t>
            </a:r>
            <a:r>
              <a:rPr sz="4000" spc="-5" dirty="0"/>
              <a:t>Estimation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992109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1.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Divide and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conquer.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2.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Include all activities when making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estimates.</a:t>
            </a:r>
            <a:endParaRPr sz="2200">
              <a:latin typeface="Geneva"/>
              <a:cs typeface="Geneva"/>
            </a:endParaRPr>
          </a:p>
          <a:p>
            <a:pPr marL="520700" marR="5080" indent="-508000">
              <a:lnSpc>
                <a:spcPct val="79500"/>
              </a:lnSpc>
              <a:spcBef>
                <a:spcPts val="2400"/>
              </a:spcBef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3.</a:t>
            </a:r>
            <a:r>
              <a:rPr sz="2200" dirty="0">
                <a:latin typeface="Helvetica"/>
                <a:cs typeface="Helvetica"/>
              </a:rPr>
              <a:t> 		</a:t>
            </a:r>
            <a:r>
              <a:rPr sz="2200" dirty="0">
                <a:latin typeface="Geneva"/>
                <a:cs typeface="Geneva"/>
              </a:rPr>
              <a:t>Base your estimates on past experience</a:t>
            </a:r>
            <a:r>
              <a:rPr sz="2200" spc="-60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combined</a:t>
            </a:r>
            <a:r>
              <a:rPr sz="2200" spc="-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with  knowledge of the current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project.</a:t>
            </a:r>
            <a:endParaRPr sz="2200">
              <a:latin typeface="Geneva"/>
              <a:cs typeface="Geneva"/>
            </a:endParaRPr>
          </a:p>
          <a:p>
            <a:pPr marL="520700" marR="153035" indent="-508000">
              <a:lnSpc>
                <a:spcPct val="79500"/>
              </a:lnSpc>
              <a:spcBef>
                <a:spcPts val="2400"/>
              </a:spcBef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4.</a:t>
            </a:r>
            <a:r>
              <a:rPr sz="2200" dirty="0">
                <a:latin typeface="Helvetica"/>
                <a:cs typeface="Helvetica"/>
              </a:rPr>
              <a:t> 		</a:t>
            </a:r>
            <a:r>
              <a:rPr sz="2200" dirty="0">
                <a:latin typeface="Geneva"/>
                <a:cs typeface="Geneva"/>
              </a:rPr>
              <a:t>Be sure to account for differences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when</a:t>
            </a:r>
            <a:r>
              <a:rPr sz="2200" spc="-1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extrapolating  from other</a:t>
            </a:r>
            <a:r>
              <a:rPr sz="2200" spc="-10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projects.</a:t>
            </a:r>
            <a:endParaRPr sz="2200">
              <a:latin typeface="Geneva"/>
              <a:cs typeface="Geneva"/>
            </a:endParaRPr>
          </a:p>
          <a:p>
            <a:pPr marL="12700" marR="243204">
              <a:lnSpc>
                <a:spcPts val="4500"/>
              </a:lnSpc>
              <a:spcBef>
                <a:spcPts val="459"/>
              </a:spcBef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5.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Anticipate the worst case and plan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for</a:t>
            </a:r>
            <a:r>
              <a:rPr sz="2200" spc="-1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contingencies.  6.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spc="-5" dirty="0">
                <a:latin typeface="Geneva"/>
                <a:cs typeface="Geneva"/>
              </a:rPr>
              <a:t>Combine </a:t>
            </a:r>
            <a:r>
              <a:rPr sz="2200" dirty="0">
                <a:latin typeface="Geneva"/>
                <a:cs typeface="Geneva"/>
              </a:rPr>
              <a:t>multiple independent</a:t>
            </a:r>
            <a:r>
              <a:rPr sz="2200" spc="-6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estimates.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526415" algn="l"/>
              </a:tabLst>
            </a:pPr>
            <a:r>
              <a:rPr sz="2200" dirty="0">
                <a:latin typeface="Geneva"/>
                <a:cs typeface="Geneva"/>
              </a:rPr>
              <a:t>7.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Revise and refine estimates as work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progresses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7275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5610" algn="l"/>
              </a:tabLst>
            </a:pPr>
            <a:r>
              <a:rPr sz="4000" dirty="0"/>
              <a:t>Algo</a:t>
            </a:r>
            <a:r>
              <a:rPr sz="4000" spc="-5" dirty="0"/>
              <a:t>r</a:t>
            </a:r>
            <a:r>
              <a:rPr sz="4000" dirty="0"/>
              <a:t>ith</a:t>
            </a:r>
            <a:r>
              <a:rPr sz="4000" spc="-5" dirty="0"/>
              <a:t>m</a:t>
            </a:r>
            <a:r>
              <a:rPr sz="4000" dirty="0"/>
              <a:t>ic	</a:t>
            </a:r>
            <a:r>
              <a:rPr sz="4000" spc="-5" dirty="0"/>
              <a:t>mo</a:t>
            </a:r>
            <a:r>
              <a:rPr sz="4000" dirty="0"/>
              <a:t>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63700"/>
            <a:ext cx="7842884" cy="416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27430">
              <a:lnSpc>
                <a:spcPts val="3200"/>
              </a:lnSpc>
              <a:tabLst>
                <a:tab pos="1123315" algn="l"/>
                <a:tab pos="1921510" algn="l"/>
                <a:tab pos="5194935" algn="l"/>
              </a:tabLst>
            </a:pPr>
            <a:r>
              <a:rPr sz="3000" dirty="0">
                <a:latin typeface="Geneva"/>
                <a:cs typeface="Geneva"/>
              </a:rPr>
              <a:t>Allow	you	to syste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atically	esti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ate  </a:t>
            </a:r>
            <a:r>
              <a:rPr sz="3000" spc="-5" dirty="0">
                <a:latin typeface="Geneva"/>
                <a:cs typeface="Geneva"/>
              </a:rPr>
              <a:t>development</a:t>
            </a:r>
            <a:r>
              <a:rPr sz="3000" spc="-2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effort.</a:t>
            </a:r>
            <a:endParaRPr sz="3000">
              <a:latin typeface="Geneva"/>
              <a:cs typeface="Geneva"/>
            </a:endParaRPr>
          </a:p>
          <a:p>
            <a:pPr marL="749300" marR="5080" indent="-279400">
              <a:lnSpc>
                <a:spcPts val="2450"/>
              </a:lnSpc>
              <a:spcBef>
                <a:spcPts val="11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Based on an estimate of some other factor that you  can measure, or that is easier to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estimate:</a:t>
            </a:r>
            <a:endParaRPr sz="22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number of use cases/user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stories</a:t>
            </a:r>
            <a:endParaRPr sz="22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number of distinct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requirements</a:t>
            </a:r>
            <a:endParaRPr sz="22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number of classes in the </a:t>
            </a:r>
            <a:r>
              <a:rPr sz="2200" spc="-5" dirty="0">
                <a:latin typeface="Geneva"/>
                <a:cs typeface="Geneva"/>
              </a:rPr>
              <a:t>domain</a:t>
            </a:r>
            <a:r>
              <a:rPr sz="2200" spc="3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model</a:t>
            </a:r>
            <a:endParaRPr sz="2200">
              <a:latin typeface="Geneva"/>
              <a:cs typeface="Geneva"/>
            </a:endParaRPr>
          </a:p>
          <a:p>
            <a:pPr marL="1155700" marR="579120" indent="-228600">
              <a:lnSpc>
                <a:spcPts val="235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The number of widgets in the prototype user  </a:t>
            </a:r>
            <a:r>
              <a:rPr sz="2200" spc="-5" dirty="0">
                <a:latin typeface="Geneva"/>
                <a:cs typeface="Geneva"/>
              </a:rPr>
              <a:t>interface</a:t>
            </a:r>
            <a:endParaRPr sz="22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An estimate of the number of lines of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code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7275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5610" algn="l"/>
              </a:tabLst>
            </a:pPr>
            <a:r>
              <a:rPr sz="4000" dirty="0"/>
              <a:t>Algo</a:t>
            </a:r>
            <a:r>
              <a:rPr sz="4000" spc="-5" dirty="0"/>
              <a:t>r</a:t>
            </a:r>
            <a:r>
              <a:rPr sz="4000" dirty="0"/>
              <a:t>ith</a:t>
            </a:r>
            <a:r>
              <a:rPr sz="4000" spc="-5" dirty="0"/>
              <a:t>m</a:t>
            </a:r>
            <a:r>
              <a:rPr sz="4000" dirty="0"/>
              <a:t>ic	</a:t>
            </a:r>
            <a:r>
              <a:rPr sz="4000" spc="-5" dirty="0"/>
              <a:t>mo</a:t>
            </a:r>
            <a:r>
              <a:rPr sz="4000" dirty="0"/>
              <a:t>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666240"/>
            <a:ext cx="7153909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ts val="28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typical </a:t>
            </a:r>
            <a:r>
              <a:rPr sz="2400" spc="-5" dirty="0">
                <a:latin typeface="Geneva"/>
                <a:cs typeface="Geneva"/>
              </a:rPr>
              <a:t>algorithmic model </a:t>
            </a:r>
            <a:r>
              <a:rPr sz="2400" dirty="0">
                <a:latin typeface="Geneva"/>
                <a:cs typeface="Geneva"/>
              </a:rPr>
              <a:t>uses a </a:t>
            </a:r>
            <a:r>
              <a:rPr sz="2400" spc="-5" dirty="0">
                <a:latin typeface="Geneva"/>
                <a:cs typeface="Geneva"/>
              </a:rPr>
              <a:t>formula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like  the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following: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2528570"/>
            <a:ext cx="562991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Constructive Cost Model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(COCOMO):</a:t>
            </a:r>
            <a:endParaRPr sz="24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2788920"/>
            <a:ext cx="106934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i="1" spc="-325" dirty="0">
                <a:latin typeface="Arial"/>
                <a:cs typeface="Arial"/>
              </a:rPr>
              <a:t>E  </a:t>
            </a:r>
            <a:r>
              <a:rPr sz="1800" i="1" spc="-170" dirty="0">
                <a:latin typeface="Arial"/>
                <a:cs typeface="Arial"/>
              </a:rPr>
              <a:t>= </a:t>
            </a:r>
            <a:r>
              <a:rPr sz="1800" i="1" spc="-80" dirty="0">
                <a:latin typeface="Arial"/>
                <a:cs typeface="Arial"/>
              </a:rPr>
              <a:t>a </a:t>
            </a:r>
            <a:r>
              <a:rPr sz="1800" i="1" spc="-170" dirty="0">
                <a:latin typeface="Arial"/>
                <a:cs typeface="Arial"/>
              </a:rPr>
              <a:t>+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bN</a:t>
            </a:r>
            <a:r>
              <a:rPr sz="1800" i="1" spc="-165" baseline="25462" dirty="0">
                <a:latin typeface="Arial"/>
                <a:cs typeface="Arial"/>
              </a:rPr>
              <a:t>c</a:t>
            </a:r>
            <a:r>
              <a:rPr sz="1800" spc="-204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9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582670"/>
            <a:ext cx="3611245" cy="899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Functions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Points:</a:t>
            </a:r>
            <a:endParaRPr sz="2400">
              <a:latin typeface="Geneva"/>
              <a:cs typeface="Geneva"/>
            </a:endParaRPr>
          </a:p>
          <a:p>
            <a:pPr marL="1078865">
              <a:lnSpc>
                <a:spcPts val="1989"/>
              </a:lnSpc>
            </a:pPr>
            <a:r>
              <a:rPr sz="1800" i="1" spc="-390" dirty="0">
                <a:latin typeface="Arial"/>
                <a:cs typeface="Arial"/>
              </a:rPr>
              <a:t>S    </a:t>
            </a:r>
            <a:r>
              <a:rPr sz="1800" i="1" spc="-170" dirty="0">
                <a:latin typeface="Arial"/>
                <a:cs typeface="Arial"/>
              </a:rPr>
              <a:t>= </a:t>
            </a:r>
            <a:r>
              <a:rPr sz="1800" i="1" spc="-125" dirty="0">
                <a:latin typeface="Arial"/>
                <a:cs typeface="Arial"/>
              </a:rPr>
              <a:t>W</a:t>
            </a:r>
            <a:r>
              <a:rPr sz="1800" i="1" spc="-187" baseline="-25462" dirty="0">
                <a:latin typeface="Arial"/>
                <a:cs typeface="Arial"/>
              </a:rPr>
              <a:t>1</a:t>
            </a:r>
            <a:r>
              <a:rPr sz="1800" i="1" spc="-125" dirty="0">
                <a:latin typeface="Arial"/>
                <a:cs typeface="Arial"/>
              </a:rPr>
              <a:t>F</a:t>
            </a:r>
            <a:r>
              <a:rPr sz="1800" i="1" spc="-187" baseline="-25462" dirty="0">
                <a:latin typeface="Arial"/>
                <a:cs typeface="Arial"/>
              </a:rPr>
              <a:t>1  </a:t>
            </a:r>
            <a:r>
              <a:rPr sz="1800" i="1" spc="-170" dirty="0">
                <a:latin typeface="Arial"/>
                <a:cs typeface="Arial"/>
              </a:rPr>
              <a:t>+ </a:t>
            </a:r>
            <a:r>
              <a:rPr sz="1800" i="1" spc="-125" dirty="0">
                <a:latin typeface="Arial"/>
                <a:cs typeface="Arial"/>
              </a:rPr>
              <a:t>W</a:t>
            </a:r>
            <a:r>
              <a:rPr sz="1800" i="1" spc="-187" baseline="-25462" dirty="0">
                <a:latin typeface="Arial"/>
                <a:cs typeface="Arial"/>
              </a:rPr>
              <a:t>2</a:t>
            </a:r>
            <a:r>
              <a:rPr sz="1800" i="1" spc="-125" dirty="0">
                <a:latin typeface="Arial"/>
                <a:cs typeface="Arial"/>
              </a:rPr>
              <a:t>F</a:t>
            </a:r>
            <a:r>
              <a:rPr sz="1800" i="1" spc="-187" baseline="-25462" dirty="0">
                <a:latin typeface="Arial"/>
                <a:cs typeface="Arial"/>
              </a:rPr>
              <a:t>2  </a:t>
            </a:r>
            <a:r>
              <a:rPr sz="1800" i="1" spc="-130" dirty="0">
                <a:latin typeface="Arial"/>
                <a:cs typeface="Arial"/>
              </a:rPr>
              <a:t>+W</a:t>
            </a:r>
            <a:r>
              <a:rPr sz="1800" i="1" spc="-195" baseline="-25462" dirty="0">
                <a:latin typeface="Arial"/>
                <a:cs typeface="Arial"/>
              </a:rPr>
              <a:t>3</a:t>
            </a:r>
            <a:r>
              <a:rPr sz="1800" i="1" spc="-130" dirty="0">
                <a:latin typeface="Arial"/>
                <a:cs typeface="Arial"/>
              </a:rPr>
              <a:t>F</a:t>
            </a:r>
            <a:r>
              <a:rPr sz="1800" i="1" spc="-195" baseline="-25462" dirty="0">
                <a:latin typeface="Arial"/>
                <a:cs typeface="Arial"/>
              </a:rPr>
              <a:t>3  </a:t>
            </a:r>
            <a:r>
              <a:rPr sz="1800" i="1" spc="-170" dirty="0">
                <a:latin typeface="Arial"/>
                <a:cs typeface="Arial"/>
              </a:rPr>
              <a:t>+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60" dirty="0">
                <a:latin typeface="Arial"/>
                <a:cs typeface="Arial"/>
              </a:rPr>
              <a:t>…</a:t>
            </a:r>
            <a:r>
              <a:rPr sz="1800" spc="-65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078865">
              <a:lnSpc>
                <a:spcPts val="2130"/>
              </a:lnSpc>
            </a:pPr>
            <a:r>
              <a:rPr sz="1800" spc="-9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5145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Project </a:t>
            </a:r>
            <a:r>
              <a:rPr sz="4000" dirty="0"/>
              <a:t>Scheduling vs</a:t>
            </a:r>
            <a:r>
              <a:rPr sz="4000" spc="-40" dirty="0"/>
              <a:t> </a:t>
            </a:r>
            <a:r>
              <a:rPr sz="4000" spc="-5" dirty="0"/>
              <a:t>Tracking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633220"/>
            <a:ext cx="7639050" cy="412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300" spc="-55" dirty="0">
                <a:latin typeface="Geneva"/>
                <a:cs typeface="Geneva"/>
              </a:rPr>
              <a:t>Scheduling</a:t>
            </a:r>
            <a:endParaRPr sz="33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the process of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deciding:</a:t>
            </a:r>
            <a:endParaRPr sz="2400">
              <a:latin typeface="Geneva"/>
              <a:cs typeface="Geneva"/>
            </a:endParaRPr>
          </a:p>
          <a:p>
            <a:pPr marL="1155700" marR="228600" indent="-228600">
              <a:lnSpc>
                <a:spcPct val="102400"/>
              </a:lnSpc>
              <a:spcBef>
                <a:spcPts val="115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In what sequence a set of activities will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be  </a:t>
            </a:r>
            <a:r>
              <a:rPr sz="2400" spc="-5" dirty="0">
                <a:latin typeface="Geneva"/>
                <a:cs typeface="Geneva"/>
              </a:rPr>
              <a:t>performed.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17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When they should start and be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completed.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300" spc="-60" dirty="0">
                <a:latin typeface="Geneva"/>
                <a:cs typeface="Geneva"/>
              </a:rPr>
              <a:t>Tracking</a:t>
            </a:r>
            <a:endParaRPr sz="330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is the process of </a:t>
            </a:r>
            <a:r>
              <a:rPr sz="2400" spc="-5" dirty="0">
                <a:latin typeface="Geneva"/>
                <a:cs typeface="Geneva"/>
              </a:rPr>
              <a:t>determining </a:t>
            </a:r>
            <a:r>
              <a:rPr sz="2400" dirty="0">
                <a:latin typeface="Geneva"/>
                <a:cs typeface="Geneva"/>
              </a:rPr>
              <a:t>how well you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are  sticking to the cost </a:t>
            </a:r>
            <a:r>
              <a:rPr sz="2400" spc="-5" dirty="0">
                <a:latin typeface="Geneva"/>
                <a:cs typeface="Geneva"/>
              </a:rPr>
              <a:t>estimate </a:t>
            </a:r>
            <a:r>
              <a:rPr sz="2400" dirty="0">
                <a:latin typeface="Geneva"/>
                <a:cs typeface="Geneva"/>
              </a:rPr>
              <a:t>and</a:t>
            </a:r>
            <a:r>
              <a:rPr sz="2400" spc="-6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schedule.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26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 Management</a:t>
            </a:r>
            <a:r>
              <a:rPr spc="2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002270" cy="260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Task/Activity: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something </a:t>
            </a:r>
            <a:r>
              <a:rPr sz="2400" dirty="0">
                <a:latin typeface="Geneva"/>
                <a:cs typeface="Geneva"/>
              </a:rPr>
              <a:t>we have to do during the project;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e.g.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Defining user</a:t>
            </a:r>
            <a:r>
              <a:rPr sz="2400" spc="-9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requirements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Coding a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module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Doing system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testing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26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 Management</a:t>
            </a:r>
            <a:r>
              <a:rPr spc="2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7820"/>
            <a:ext cx="8029575" cy="444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Duration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Each task or activity has a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duration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ts val="2495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Measured in days, weeks, person-days,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person-weeks,</a:t>
            </a:r>
            <a:endParaRPr sz="2200">
              <a:latin typeface="Geneva"/>
              <a:cs typeface="Geneva"/>
            </a:endParaRPr>
          </a:p>
          <a:p>
            <a:pPr marL="749300">
              <a:lnSpc>
                <a:spcPts val="2495"/>
              </a:lnSpc>
            </a:pPr>
            <a:r>
              <a:rPr sz="2200" dirty="0">
                <a:latin typeface="Geneva"/>
                <a:cs typeface="Geneva"/>
              </a:rPr>
              <a:t>…</a:t>
            </a:r>
            <a:endParaRPr sz="22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Eg. Person-day = number of people * number of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days</a:t>
            </a:r>
            <a:endParaRPr sz="2200">
              <a:latin typeface="Geneva"/>
              <a:cs typeface="Geneva"/>
            </a:endParaRPr>
          </a:p>
          <a:p>
            <a:pPr marL="1155700" marR="62230" indent="-228600">
              <a:lnSpc>
                <a:spcPts val="2350"/>
              </a:lnSpc>
              <a:spcBef>
                <a:spcPts val="138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Example: 12 person days for writing all code could  mean 1 person 12 days or 4 people 3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days</a:t>
            </a:r>
            <a:endParaRPr sz="2200">
              <a:latin typeface="Geneva"/>
              <a:cs typeface="Geneva"/>
            </a:endParaRPr>
          </a:p>
          <a:p>
            <a:pPr marL="1155700" marR="127000" indent="-228600">
              <a:lnSpc>
                <a:spcPct val="90000"/>
              </a:lnSpc>
              <a:spcBef>
                <a:spcPts val="124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Note: not always true that a task that takes 1  programmer 12 days would take 12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programmers  1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day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26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 Management</a:t>
            </a:r>
            <a:r>
              <a:rPr spc="2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964170" cy="333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Deliverable</a:t>
            </a:r>
            <a:endParaRPr sz="3200">
              <a:latin typeface="Geneva"/>
              <a:cs typeface="Geneva"/>
            </a:endParaRPr>
          </a:p>
          <a:p>
            <a:pPr marL="749300" marR="5080" indent="-279400" algn="just">
              <a:lnSpc>
                <a:spcPct val="99800"/>
              </a:lnSpc>
              <a:spcBef>
                <a:spcPts val="121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some concrete thing which is to be delivered, to  the client or internally to the </a:t>
            </a:r>
            <a:r>
              <a:rPr sz="2400" spc="-5" dirty="0">
                <a:latin typeface="Geneva"/>
                <a:cs typeface="Geneva"/>
              </a:rPr>
              <a:t>development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team;  e.g.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Specifications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reports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Executable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program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Source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code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217</Words>
  <Application>Microsoft Macintosh PowerPoint</Application>
  <PresentationFormat>On-screen Show (4:3)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Geneva</vt:lpstr>
      <vt:lpstr>Helvetica</vt:lpstr>
      <vt:lpstr>Times New Roman</vt:lpstr>
      <vt:lpstr>Office Theme</vt:lpstr>
      <vt:lpstr>Managing the Software  Process</vt:lpstr>
      <vt:lpstr>Cost estimation</vt:lpstr>
      <vt:lpstr>Cost Estimation</vt:lpstr>
      <vt:lpstr>Algorithmic models</vt:lpstr>
      <vt:lpstr>Algorithmic models</vt:lpstr>
      <vt:lpstr>Project Scheduling vs Tracking</vt:lpstr>
      <vt:lpstr>Project Management Terminology</vt:lpstr>
      <vt:lpstr>Project Management Terminology</vt:lpstr>
      <vt:lpstr>Project Management Terminology</vt:lpstr>
      <vt:lpstr>Project Management Terminology</vt:lpstr>
      <vt:lpstr>Project Management Terminology</vt:lpstr>
      <vt:lpstr>Setting and Making Deadlines</vt:lpstr>
      <vt:lpstr>Setting and Meeting Deadlines</vt:lpstr>
      <vt:lpstr>PERT Chart</vt:lpstr>
      <vt:lpstr>Gantt Chart</vt:lpstr>
      <vt:lpstr>Challenges in Project Management</vt:lpstr>
      <vt:lpstr>Challenges in Project Management</vt:lpstr>
      <vt:lpstr>Challenges in Project Management</vt:lpstr>
      <vt:lpstr>Challenges in Project Management</vt:lpstr>
      <vt:lpstr>Challenges in Project Management</vt:lpstr>
      <vt:lpstr>Risk Management</vt:lpstr>
      <vt:lpstr>Risk Management Activities</vt:lpstr>
      <vt:lpstr>Risk Sources</vt:lpstr>
      <vt:lpstr>Risk Identification</vt:lpstr>
      <vt:lpstr>General Risk Mitigation Strategies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Software  Process</dc:title>
  <cp:lastModifiedBy>Ethan Jackson</cp:lastModifiedBy>
  <cp:revision>2</cp:revision>
  <dcterms:created xsi:type="dcterms:W3CDTF">2017-01-31T12:29:05Z</dcterms:created>
  <dcterms:modified xsi:type="dcterms:W3CDTF">2017-03-08T13:39:46Z</dcterms:modified>
</cp:coreProperties>
</file>