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64" r:id="rId31"/>
    <p:sldId id="265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47"/>
  </p:normalViewPr>
  <p:slideViewPr>
    <p:cSldViewPr snapToGrid="0" snapToObjects="1">
      <p:cViewPr>
        <p:scale>
          <a:sx n="100" d="100"/>
          <a:sy n="100" d="100"/>
        </p:scale>
        <p:origin x="66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0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2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5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DE353-9513-BB4F-B8CD-828FDD28A7AF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196C-7D1D-9B42-AC6A-A820162B1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hamajin/FileServ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Frameworks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0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to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Disclaimer: This was a frustrating experience </a:t>
            </a:r>
            <a:r>
              <a:rPr lang="mr-IN" dirty="0" smtClean="0"/>
              <a:t>–</a:t>
            </a:r>
            <a:r>
              <a:rPr lang="en-US" dirty="0" smtClean="0"/>
              <a:t> until I calmed down and actually </a:t>
            </a:r>
            <a:r>
              <a:rPr lang="en-US" i="1" dirty="0" smtClean="0"/>
              <a:t>thought </a:t>
            </a:r>
            <a:r>
              <a:rPr lang="en-US" dirty="0" smtClean="0"/>
              <a:t>about what should be a sensible approach.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Unfortunately I was not able to find a single complete example of how to do this in Grails online.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some other things, the solution might be </a:t>
            </a:r>
            <a:r>
              <a:rPr lang="en-US" b="1" i="1" dirty="0" smtClean="0"/>
              <a:t>so obvious </a:t>
            </a:r>
            <a:r>
              <a:rPr lang="en-US" dirty="0" smtClean="0"/>
              <a:t>to experienced web programmers that it’s not worth mentioning in any tutorial.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3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to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955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Problem: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Suppose we want to transfer a file from client to server, such as an image.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1337" y="4034118"/>
            <a:ext cx="10483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 App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4589930"/>
            <a:ext cx="9987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1367" y="4353255"/>
            <a:ext cx="18150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Server Filesystem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1367" y="4952112"/>
            <a:ext cx="21094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 Storage Service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3390" y="4589930"/>
            <a:ext cx="12763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Mobile App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5732" y="5136778"/>
            <a:ext cx="13839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Desktop App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5" idx="1"/>
          </p:cNvCxnSpPr>
          <p:nvPr/>
        </p:nvCxnSpPr>
        <p:spPr>
          <a:xfrm>
            <a:off x="3609701" y="4218784"/>
            <a:ext cx="1724299" cy="555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3"/>
            <a:endCxn id="5" idx="1"/>
          </p:cNvCxnSpPr>
          <p:nvPr/>
        </p:nvCxnSpPr>
        <p:spPr>
          <a:xfrm>
            <a:off x="3609701" y="4774596"/>
            <a:ext cx="17242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</p:cNvCxnSpPr>
          <p:nvPr/>
        </p:nvCxnSpPr>
        <p:spPr>
          <a:xfrm flipV="1">
            <a:off x="3609701" y="4774596"/>
            <a:ext cx="1724299" cy="546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6" idx="1"/>
          </p:cNvCxnSpPr>
          <p:nvPr/>
        </p:nvCxnSpPr>
        <p:spPr>
          <a:xfrm flipV="1">
            <a:off x="6332735" y="4537921"/>
            <a:ext cx="1498632" cy="236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1"/>
          </p:cNvCxnSpPr>
          <p:nvPr/>
        </p:nvCxnSpPr>
        <p:spPr>
          <a:xfrm>
            <a:off x="6332735" y="4774596"/>
            <a:ext cx="1498632" cy="362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5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to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55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far, we have used GET to retrieve information and POST to send it.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previous examples, we made POST calls by adding data directly to URL parameters.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3378466" y="3668892"/>
            <a:ext cx="524651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fetch(</a:t>
            </a:r>
            <a:r>
              <a:rPr lang="en-US" b="1" dirty="0">
                <a:solidFill>
                  <a:srgbClr val="008000"/>
                </a:solidFill>
              </a:rPr>
              <a:t>'http://localhost:8080/</a:t>
            </a:r>
            <a:r>
              <a:rPr lang="en-US" b="1" dirty="0" err="1">
                <a:solidFill>
                  <a:srgbClr val="008000"/>
                </a:solidFill>
              </a:rPr>
              <a:t>statusPost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postStatus</a:t>
            </a:r>
            <a:r>
              <a:rPr lang="en-US" b="1" dirty="0">
                <a:solidFill>
                  <a:srgbClr val="008000"/>
                </a:solidFill>
              </a:rPr>
              <a:t>?'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/>
              <a:t>+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userName</a:t>
            </a:r>
            <a:r>
              <a:rPr lang="en-US" b="1" dirty="0">
                <a:solidFill>
                  <a:srgbClr val="008000"/>
                </a:solidFill>
              </a:rPr>
              <a:t>=' </a:t>
            </a:r>
            <a:r>
              <a:rPr lang="en-US" dirty="0"/>
              <a:t>+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+ </a:t>
            </a:r>
            <a:r>
              <a:rPr lang="en-US" b="1" dirty="0">
                <a:solidFill>
                  <a:srgbClr val="008000"/>
                </a:solidFill>
              </a:rPr>
              <a:t>"&amp;</a:t>
            </a:r>
            <a:r>
              <a:rPr lang="en-US" b="1" dirty="0" err="1">
                <a:solidFill>
                  <a:srgbClr val="008000"/>
                </a:solidFill>
              </a:rPr>
              <a:t>statusText</a:t>
            </a:r>
            <a:r>
              <a:rPr lang="en-US" b="1" dirty="0">
                <a:solidFill>
                  <a:srgbClr val="008000"/>
                </a:solidFill>
              </a:rPr>
              <a:t>=" </a:t>
            </a:r>
            <a:r>
              <a:rPr lang="en-US" dirty="0"/>
              <a:t>+ </a:t>
            </a:r>
            <a:r>
              <a:rPr lang="en-US" dirty="0">
                <a:solidFill>
                  <a:srgbClr val="458383"/>
                </a:solidFill>
              </a:rPr>
              <a:t>status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b="1" dirty="0" smtClean="0">
                <a:solidFill>
                  <a:srgbClr val="660E7A"/>
                </a:solidFill>
              </a:rPr>
              <a:t>method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'POST'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smtClean="0"/>
              <a:t>     </a:t>
            </a:r>
            <a:r>
              <a:rPr lang="en-US" b="1" dirty="0">
                <a:solidFill>
                  <a:srgbClr val="660E7A"/>
                </a:solidFill>
              </a:rPr>
              <a:t>headers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b="1" dirty="0">
                <a:solidFill>
                  <a:srgbClr val="008000"/>
                </a:solidFill>
              </a:rPr>
              <a:t>"Content-Type"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"application/</a:t>
            </a:r>
            <a:r>
              <a:rPr lang="en-US" b="1" dirty="0" err="1">
                <a:solidFill>
                  <a:srgbClr val="008000"/>
                </a:solidFill>
              </a:rPr>
              <a:t>json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smtClean="0">
                <a:solidFill>
                  <a:srgbClr val="008000"/>
                </a:solidFill>
              </a:rPr>
              <a:t>    </a:t>
            </a: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}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00688" y="6254215"/>
            <a:ext cx="460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Example: Encoding data as POST request parameters.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645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to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486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if we want to send a 5 MB image to a REST API?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strategies are available?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Convert to binary, send corresponding string of 1’s and 0’s as URL parameters.</a:t>
            </a:r>
            <a:r>
              <a:rPr lang="en-US" dirty="0"/>
              <a:t> </a:t>
            </a:r>
            <a:r>
              <a:rPr lang="en-US" dirty="0" smtClean="0"/>
              <a:t>Problems?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Other formats?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4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to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486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if we want to send a 5 MB image to a REST API?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URLs were not designed to carry data payloads </a:t>
            </a:r>
            <a:r>
              <a:rPr lang="mr-IN" dirty="0" smtClean="0"/>
              <a:t>–</a:t>
            </a:r>
            <a:r>
              <a:rPr lang="en-US" dirty="0" smtClean="0"/>
              <a:t> especially large payloads. After all, URL stands for </a:t>
            </a:r>
            <a:r>
              <a:rPr lang="en-US" i="1" dirty="0" smtClean="0"/>
              <a:t>Uniform Resource </a:t>
            </a:r>
            <a:r>
              <a:rPr lang="en-US" b="1" i="1" dirty="0" smtClean="0"/>
              <a:t>Locator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already seen an alternative way of sending data as part of a REST API call in the authentication tutorial - authentication tokens are sent as part of the request </a:t>
            </a:r>
            <a:r>
              <a:rPr lang="en-US" b="1" i="1" dirty="0" smtClean="0"/>
              <a:t>header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to a 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486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 important part of a REST API call is the body.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REST request body carries a data payload between client and server (or vice versa).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Though it is possible to send data encoded in other formats, it is simpler to use JSON across the board.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send a file, however, this means we need to use an efficient text-based encoding.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1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Uploading Files to a REST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" y="2079978"/>
            <a:ext cx="400959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Client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2852" y="2079978"/>
            <a:ext cx="355732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REST API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805333" y="2079978"/>
            <a:ext cx="3006213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Server Filesystem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5890" y="3071761"/>
            <a:ext cx="308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 Image as Base64 String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5524" y="5141368"/>
            <a:ext cx="313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Read String From Request Body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512" y="3419051"/>
            <a:ext cx="2046475" cy="13643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8374" y="3093258"/>
            <a:ext cx="1061210" cy="7074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50122" y="3689338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[10101001|00010001|</a:t>
            </a:r>
            <a:r>
              <a:rPr lang="mr-IN" dirty="0" smtClean="0"/>
              <a:t>…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3256" y="5101522"/>
            <a:ext cx="336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4AAQSkZJRgABAQAAAQABAAD</a:t>
            </a:r>
            <a:r>
              <a:rPr lang="en-US" dirty="0" smtClean="0"/>
              <a:t>/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9782" y="4745001"/>
            <a:ext cx="1" cy="33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65805" y="4498872"/>
            <a:ext cx="306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Convert Base64 String to Bytes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173990" y="4913457"/>
            <a:ext cx="1" cy="2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33579" y="2965332"/>
            <a:ext cx="260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Reconstruct Image Object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3989" y="3397109"/>
            <a:ext cx="1" cy="2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59310" y="6286690"/>
            <a:ext cx="13996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POST API call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6173988" y="4135182"/>
            <a:ext cx="1" cy="28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5" idx="2"/>
          </p:cNvCxnSpPr>
          <p:nvPr/>
        </p:nvCxnSpPr>
        <p:spPr>
          <a:xfrm>
            <a:off x="2083820" y="5773297"/>
            <a:ext cx="0" cy="698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6" idx="1"/>
          </p:cNvCxnSpPr>
          <p:nvPr/>
        </p:nvCxnSpPr>
        <p:spPr>
          <a:xfrm>
            <a:off x="2083820" y="6471356"/>
            <a:ext cx="1375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3"/>
          </p:cNvCxnSpPr>
          <p:nvPr/>
        </p:nvCxnSpPr>
        <p:spPr>
          <a:xfrm>
            <a:off x="4858989" y="6471356"/>
            <a:ext cx="1302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" idx="2"/>
          </p:cNvCxnSpPr>
          <p:nvPr/>
        </p:nvCxnSpPr>
        <p:spPr>
          <a:xfrm flipV="1">
            <a:off x="6161512" y="5773297"/>
            <a:ext cx="0" cy="6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52427" y="1431792"/>
            <a:ext cx="25219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Save Image to Filesystem</a:t>
            </a:r>
            <a:endParaRPr lang="en-US" dirty="0"/>
          </a:p>
        </p:txBody>
      </p:sp>
      <p:cxnSp>
        <p:nvCxnSpPr>
          <p:cNvPr id="743" name="Straight Connector 742"/>
          <p:cNvCxnSpPr/>
          <p:nvPr/>
        </p:nvCxnSpPr>
        <p:spPr>
          <a:xfrm flipV="1">
            <a:off x="6724495" y="1616458"/>
            <a:ext cx="0" cy="46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>
            <a:off x="6724495" y="1616458"/>
            <a:ext cx="527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9780507" y="1620016"/>
            <a:ext cx="527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/>
          <p:cNvCxnSpPr>
            <a:endCxn id="7" idx="0"/>
          </p:cNvCxnSpPr>
          <p:nvPr/>
        </p:nvCxnSpPr>
        <p:spPr>
          <a:xfrm>
            <a:off x="10299583" y="1632439"/>
            <a:ext cx="8857" cy="44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3" name="Picture 75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0008" y="3877689"/>
            <a:ext cx="1074465" cy="805849"/>
          </a:xfrm>
          <a:prstGeom prst="rect">
            <a:avLst/>
          </a:prstGeom>
        </p:spPr>
      </p:pic>
      <p:pic>
        <p:nvPicPr>
          <p:cNvPr id="754" name="Picture 75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4414" y="4042812"/>
            <a:ext cx="821311" cy="821311"/>
          </a:xfrm>
          <a:prstGeom prst="rect">
            <a:avLst/>
          </a:prstGeom>
        </p:spPr>
      </p:pic>
      <p:pic>
        <p:nvPicPr>
          <p:cNvPr id="755" name="Picture 75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4691" y="3049009"/>
            <a:ext cx="761747" cy="5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9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to a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general strategy should work with any framework and in any project that uses a REST API.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extra feature we might implement is to store the file data and metadata separately. (e.g. maintain a database of file </a:t>
            </a:r>
            <a:r>
              <a:rPr lang="en-US" i="1" dirty="0" smtClean="0"/>
              <a:t>locations</a:t>
            </a:r>
            <a:r>
              <a:rPr lang="en-US" dirty="0" smtClean="0"/>
              <a:t>, in addition to storing the files themselves.)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Let’s see how to do this in </a:t>
            </a:r>
            <a:r>
              <a:rPr lang="en-US" dirty="0" err="1" smtClean="0"/>
              <a:t>React+Grails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0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Uploading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0" y="1825625"/>
            <a:ext cx="59944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look at a very simple React use case </a:t>
            </a:r>
            <a:r>
              <a:rPr lang="mr-IN" dirty="0" smtClean="0"/>
              <a:t>–</a:t>
            </a:r>
            <a:r>
              <a:rPr lang="en-US" dirty="0" smtClean="0"/>
              <a:t> we’d like a drag-and-drop React component we can add to any HTML webpage.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Luckily, there is a free package called </a:t>
            </a:r>
            <a:r>
              <a:rPr lang="en-US" dirty="0" err="1" smtClean="0"/>
              <a:t>DropZone</a:t>
            </a:r>
            <a:r>
              <a:rPr lang="en-US" dirty="0" smtClean="0"/>
              <a:t> that does this for us. It can even be installed into your Grails project by using </a:t>
            </a:r>
            <a:r>
              <a:rPr lang="en-US" b="1" dirty="0" err="1" smtClean="0"/>
              <a:t>npm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3" y="1825625"/>
            <a:ext cx="458680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93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Uploading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400" y="1825625"/>
            <a:ext cx="59944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our other React examples, all we need to do is create a div element in the webpage where we’d like to place a component.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element will be added to the default page created when a Grails app is initialized.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6600" y="2764135"/>
            <a:ext cx="4089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div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"app-div" </a:t>
            </a:r>
            <a:r>
              <a:rPr lang="en-US" b="1" dirty="0">
                <a:solidFill>
                  <a:srgbClr val="0000FF"/>
                </a:solidFill>
              </a:rPr>
              <a:t>align=</a:t>
            </a:r>
            <a:r>
              <a:rPr lang="en-US" b="1" dirty="0">
                <a:solidFill>
                  <a:srgbClr val="008000"/>
                </a:solidFill>
              </a:rPr>
              <a:t>"center"</a:t>
            </a:r>
            <a:r>
              <a:rPr lang="en-US" dirty="0"/>
              <a:t>&gt;&lt;/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1" dirty="0" err="1">
                <a:solidFill>
                  <a:srgbClr val="660E7A"/>
                </a:solidFill>
              </a:rPr>
              <a:t>asset</a:t>
            </a:r>
            <a:r>
              <a:rPr lang="en-US" b="1" dirty="0" err="1">
                <a:solidFill>
                  <a:srgbClr val="000080"/>
                </a:solidFill>
              </a:rPr>
              <a:t>:javascript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src</a:t>
            </a:r>
            <a:r>
              <a:rPr lang="en-US" dirty="0"/>
              <a:t>="</a:t>
            </a:r>
            <a:r>
              <a:rPr lang="en-US" b="1" dirty="0" err="1">
                <a:solidFill>
                  <a:srgbClr val="008000"/>
                </a:solidFill>
              </a:rPr>
              <a:t>bundle.js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rgbClr val="000080"/>
                </a:solidFill>
              </a:rPr>
              <a:t>/&gt;</a:t>
            </a:r>
          </a:p>
          <a:p>
            <a:r>
              <a:rPr lang="mr-IN" b="1" dirty="0" smtClean="0">
                <a:solidFill>
                  <a:srgbClr val="000080"/>
                </a:solidFill>
              </a:rPr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6600" y="2394803"/>
            <a:ext cx="327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File: ./grails-app/views/</a:t>
            </a:r>
            <a:r>
              <a:rPr lang="en-US" dirty="0" err="1" smtClean="0"/>
              <a:t>indes.gsp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9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React, Grails, JavaScript, HTML, CSS, WTF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point of our project is to learn, hand-on, about the software development process.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2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Uploading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842500" cy="36988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we need to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M</a:t>
            </a:r>
            <a:r>
              <a:rPr lang="en-US" dirty="0" smtClean="0"/>
              <a:t>odify the </a:t>
            </a:r>
            <a:r>
              <a:rPr lang="en-US" dirty="0" err="1" smtClean="0"/>
              <a:t>DropZone</a:t>
            </a:r>
            <a:r>
              <a:rPr lang="en-US" dirty="0" smtClean="0"/>
              <a:t> component to send a file to our API and 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/>
              <a:t>R</a:t>
            </a:r>
            <a:r>
              <a:rPr lang="en-US" dirty="0" smtClean="0"/>
              <a:t>ender the component to our webpage.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 smtClean="0"/>
              <a:t>For convenience, we can do all this in one JS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8385"/>
            <a:ext cx="10515600" cy="1325563"/>
          </a:xfrm>
        </p:spPr>
        <p:txBody>
          <a:bodyPr/>
          <a:lstStyle/>
          <a:p>
            <a:r>
              <a:rPr lang="en-US" dirty="0" smtClean="0"/>
              <a:t>File Uploading in React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000" y="1242348"/>
            <a:ext cx="63881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sz="1600" b="1" dirty="0" err="1">
                <a:solidFill>
                  <a:srgbClr val="000080"/>
                </a:solidFill>
              </a:rPr>
              <a:t>function</a:t>
            </a:r>
            <a:r>
              <a:rPr lang="mr-IN" sz="1600" b="1" dirty="0">
                <a:solidFill>
                  <a:srgbClr val="000080"/>
                </a:solidFill>
              </a:rPr>
              <a:t> </a:t>
            </a:r>
            <a:r>
              <a:rPr lang="en-US" sz="1600" i="1" dirty="0" err="1" smtClean="0"/>
              <a:t>encodeAndUpload</a:t>
            </a:r>
            <a:r>
              <a:rPr lang="en-US" sz="1600" i="1" dirty="0" smtClean="0"/>
              <a:t>(</a:t>
            </a:r>
            <a:r>
              <a:rPr lang="en-US" sz="1600" dirty="0" smtClean="0"/>
              <a:t>file</a:t>
            </a:r>
            <a:r>
              <a:rPr lang="mr-IN" sz="1600" dirty="0" smtClean="0"/>
              <a:t>) </a:t>
            </a:r>
            <a:r>
              <a:rPr lang="mr-IN" sz="1600" dirty="0"/>
              <a:t>{</a:t>
            </a:r>
            <a:br>
              <a:rPr lang="mr-IN" sz="1600" dirty="0"/>
            </a:br>
            <a:r>
              <a:rPr lang="mr-IN" sz="1600" dirty="0"/>
              <a:t>    </a:t>
            </a:r>
            <a:r>
              <a:rPr lang="mr-IN" sz="1600" b="1" dirty="0" err="1">
                <a:solidFill>
                  <a:srgbClr val="000080"/>
                </a:solidFill>
              </a:rPr>
              <a:t>var</a:t>
            </a:r>
            <a:r>
              <a:rPr lang="mr-IN" sz="1600" b="1" dirty="0">
                <a:solidFill>
                  <a:srgbClr val="000080"/>
                </a:solidFill>
              </a:rPr>
              <a:t> </a:t>
            </a:r>
            <a:r>
              <a:rPr lang="mr-IN" sz="1600" dirty="0" err="1">
                <a:solidFill>
                  <a:srgbClr val="458383"/>
                </a:solidFill>
              </a:rPr>
              <a:t>reader</a:t>
            </a:r>
            <a:r>
              <a:rPr lang="mr-IN" sz="1600" dirty="0">
                <a:solidFill>
                  <a:srgbClr val="458383"/>
                </a:solidFill>
              </a:rPr>
              <a:t> </a:t>
            </a:r>
            <a:r>
              <a:rPr lang="mr-IN" sz="1600" dirty="0"/>
              <a:t>= </a:t>
            </a:r>
            <a:r>
              <a:rPr lang="mr-IN" sz="1600" b="1" dirty="0" err="1">
                <a:solidFill>
                  <a:srgbClr val="000080"/>
                </a:solidFill>
              </a:rPr>
              <a:t>new</a:t>
            </a:r>
            <a:r>
              <a:rPr lang="mr-IN" sz="1600" b="1" dirty="0">
                <a:solidFill>
                  <a:srgbClr val="000080"/>
                </a:solidFill>
              </a:rPr>
              <a:t> </a:t>
            </a:r>
            <a:r>
              <a:rPr lang="mr-IN" sz="1600" b="1" dirty="0" err="1">
                <a:solidFill>
                  <a:srgbClr val="660E7A"/>
                </a:solidFill>
              </a:rPr>
              <a:t>FileReader</a:t>
            </a:r>
            <a:r>
              <a:rPr lang="mr-IN" sz="1600" dirty="0"/>
              <a:t>();</a:t>
            </a:r>
            <a:br>
              <a:rPr lang="mr-IN" sz="1600" dirty="0"/>
            </a:br>
            <a:r>
              <a:rPr lang="mr-IN" sz="1600" dirty="0"/>
              <a:t>    </a:t>
            </a:r>
            <a:r>
              <a:rPr lang="mr-IN" sz="1600" dirty="0" err="1">
                <a:solidFill>
                  <a:srgbClr val="458383"/>
                </a:solidFill>
              </a:rPr>
              <a:t>reader</a:t>
            </a:r>
            <a:r>
              <a:rPr lang="mr-IN" sz="1600" dirty="0" err="1"/>
              <a:t>.</a:t>
            </a:r>
            <a:r>
              <a:rPr lang="mr-IN" sz="1600" dirty="0" err="1">
                <a:solidFill>
                  <a:srgbClr val="7A7A43"/>
                </a:solidFill>
              </a:rPr>
              <a:t>readAsDataURL</a:t>
            </a:r>
            <a:r>
              <a:rPr lang="mr-IN" sz="1600" dirty="0"/>
              <a:t>(</a:t>
            </a:r>
            <a:r>
              <a:rPr lang="mr-IN" sz="1600" dirty="0" err="1"/>
              <a:t>file</a:t>
            </a:r>
            <a:r>
              <a:rPr lang="mr-IN" sz="1600" dirty="0"/>
              <a:t>);</a:t>
            </a:r>
            <a:br>
              <a:rPr lang="mr-IN" sz="1600" dirty="0"/>
            </a:br>
            <a:r>
              <a:rPr lang="mr-IN" sz="1600" dirty="0"/>
              <a:t>    </a:t>
            </a:r>
            <a:r>
              <a:rPr lang="mr-IN" sz="1600" dirty="0" err="1">
                <a:solidFill>
                  <a:srgbClr val="458383"/>
                </a:solidFill>
              </a:rPr>
              <a:t>reader</a:t>
            </a:r>
            <a:r>
              <a:rPr lang="mr-IN" sz="1600" dirty="0" err="1"/>
              <a:t>.</a:t>
            </a:r>
            <a:r>
              <a:rPr lang="mr-IN" sz="1600" b="1" dirty="0" err="1">
                <a:solidFill>
                  <a:srgbClr val="660E7A"/>
                </a:solidFill>
              </a:rPr>
              <a:t>onload</a:t>
            </a:r>
            <a:r>
              <a:rPr lang="mr-IN" sz="1600" b="1" dirty="0">
                <a:solidFill>
                  <a:srgbClr val="660E7A"/>
                </a:solidFill>
              </a:rPr>
              <a:t> </a:t>
            </a:r>
            <a:r>
              <a:rPr lang="mr-IN" sz="1600" dirty="0"/>
              <a:t>= </a:t>
            </a:r>
            <a:r>
              <a:rPr lang="mr-IN" sz="1600" b="1" dirty="0" err="1">
                <a:solidFill>
                  <a:srgbClr val="000080"/>
                </a:solidFill>
              </a:rPr>
              <a:t>function</a:t>
            </a:r>
            <a:r>
              <a:rPr lang="mr-IN" sz="1600" b="1" dirty="0">
                <a:solidFill>
                  <a:srgbClr val="000080"/>
                </a:solidFill>
              </a:rPr>
              <a:t> </a:t>
            </a:r>
            <a:r>
              <a:rPr lang="mr-IN" sz="1600" dirty="0"/>
              <a:t>() </a:t>
            </a:r>
            <a:r>
              <a:rPr lang="mr-IN" sz="1600" dirty="0" smtClean="0"/>
              <a:t>{</a:t>
            </a:r>
            <a:r>
              <a:rPr lang="mr-IN" sz="1600" dirty="0"/>
              <a:t/>
            </a:r>
            <a:br>
              <a:rPr lang="mr-IN" sz="1600" dirty="0"/>
            </a:br>
            <a:r>
              <a:rPr lang="mr-IN" sz="1600" dirty="0"/>
              <a:t>        </a:t>
            </a:r>
            <a:r>
              <a:rPr lang="mr-IN" sz="1600" dirty="0" err="1"/>
              <a:t>fetch</a:t>
            </a:r>
            <a:r>
              <a:rPr lang="mr-IN" sz="1600" dirty="0"/>
              <a:t>(</a:t>
            </a:r>
            <a:r>
              <a:rPr lang="mr-IN" sz="1600" b="1" dirty="0">
                <a:solidFill>
                  <a:srgbClr val="008000"/>
                </a:solidFill>
              </a:rPr>
              <a:t>'</a:t>
            </a:r>
            <a:r>
              <a:rPr lang="mr-IN" sz="1600" b="1" dirty="0" err="1">
                <a:solidFill>
                  <a:srgbClr val="008000"/>
                </a:solidFill>
              </a:rPr>
              <a:t>http</a:t>
            </a:r>
            <a:r>
              <a:rPr lang="mr-IN" sz="1600" b="1" dirty="0">
                <a:solidFill>
                  <a:srgbClr val="008000"/>
                </a:solidFill>
              </a:rPr>
              <a:t>://localhost:8080/</a:t>
            </a:r>
            <a:r>
              <a:rPr lang="mr-IN" sz="1600" b="1" dirty="0" err="1">
                <a:solidFill>
                  <a:srgbClr val="008000"/>
                </a:solidFill>
              </a:rPr>
              <a:t>document</a:t>
            </a:r>
            <a:r>
              <a:rPr lang="mr-IN" sz="1600" b="1" dirty="0">
                <a:solidFill>
                  <a:srgbClr val="008000"/>
                </a:solidFill>
              </a:rPr>
              <a:t>/</a:t>
            </a:r>
            <a:r>
              <a:rPr lang="mr-IN" sz="1600" b="1" dirty="0" err="1">
                <a:solidFill>
                  <a:srgbClr val="008000"/>
                </a:solidFill>
              </a:rPr>
              <a:t>upload?imageName</a:t>
            </a:r>
            <a:r>
              <a:rPr lang="mr-IN" sz="1600" b="1" dirty="0">
                <a:solidFill>
                  <a:srgbClr val="008000"/>
                </a:solidFill>
              </a:rPr>
              <a:t>=' </a:t>
            </a:r>
            <a:endParaRPr lang="en-US" sz="1600" b="1" dirty="0" smtClean="0">
              <a:solidFill>
                <a:srgbClr val="008000"/>
              </a:solidFill>
            </a:endParaRPr>
          </a:p>
          <a:p>
            <a:r>
              <a:rPr lang="en-US" sz="1600" b="1" dirty="0">
                <a:solidFill>
                  <a:srgbClr val="008000"/>
                </a:solidFill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</a:rPr>
              <a:t>                     </a:t>
            </a:r>
            <a:r>
              <a:rPr lang="mr-IN" sz="1600" dirty="0" smtClean="0"/>
              <a:t>+ </a:t>
            </a:r>
            <a:r>
              <a:rPr lang="mr-IN" sz="1600" dirty="0" err="1"/>
              <a:t>file.</a:t>
            </a:r>
            <a:r>
              <a:rPr lang="mr-IN" sz="1600" b="1" dirty="0" err="1">
                <a:solidFill>
                  <a:srgbClr val="660E7A"/>
                </a:solidFill>
              </a:rPr>
              <a:t>name</a:t>
            </a:r>
            <a:r>
              <a:rPr lang="mr-IN" sz="1600" dirty="0"/>
              <a:t>,{</a:t>
            </a:r>
            <a:br>
              <a:rPr lang="mr-IN" sz="1600" dirty="0"/>
            </a:br>
            <a:r>
              <a:rPr lang="mr-IN" sz="1600" dirty="0"/>
              <a:t>            </a:t>
            </a:r>
            <a:r>
              <a:rPr lang="mr-IN" sz="1600" b="1" dirty="0" err="1">
                <a:solidFill>
                  <a:srgbClr val="660E7A"/>
                </a:solidFill>
              </a:rPr>
              <a:t>method</a:t>
            </a:r>
            <a:r>
              <a:rPr lang="mr-IN" sz="1600" dirty="0"/>
              <a:t>: </a:t>
            </a:r>
            <a:r>
              <a:rPr lang="mr-IN" sz="1600" b="1" dirty="0">
                <a:solidFill>
                  <a:srgbClr val="008000"/>
                </a:solidFill>
              </a:rPr>
              <a:t>'POST'</a:t>
            </a:r>
            <a:r>
              <a:rPr lang="mr-IN" sz="1600" dirty="0"/>
              <a:t>,</a:t>
            </a:r>
            <a:br>
              <a:rPr lang="mr-IN" sz="1600" dirty="0"/>
            </a:br>
            <a:r>
              <a:rPr lang="mr-IN" sz="1600" dirty="0"/>
              <a:t>            </a:t>
            </a:r>
            <a:r>
              <a:rPr lang="mr-IN" sz="1600" b="1" dirty="0" err="1">
                <a:solidFill>
                  <a:srgbClr val="660E7A"/>
                </a:solidFill>
              </a:rPr>
              <a:t>headers</a:t>
            </a:r>
            <a:r>
              <a:rPr lang="mr-IN" sz="1600" dirty="0"/>
              <a:t>: {</a:t>
            </a:r>
            <a:br>
              <a:rPr lang="mr-IN" sz="1600" dirty="0"/>
            </a:br>
            <a:r>
              <a:rPr lang="mr-IN" sz="1600" dirty="0"/>
              <a:t>                </a:t>
            </a:r>
            <a:r>
              <a:rPr lang="mr-IN" sz="1600" b="1" dirty="0">
                <a:solidFill>
                  <a:srgbClr val="008000"/>
                </a:solidFill>
              </a:rPr>
              <a:t>"</a:t>
            </a:r>
            <a:r>
              <a:rPr lang="mr-IN" sz="1600" b="1" dirty="0" err="1">
                <a:solidFill>
                  <a:srgbClr val="008000"/>
                </a:solidFill>
              </a:rPr>
              <a:t>Content-Type</a:t>
            </a:r>
            <a:r>
              <a:rPr lang="mr-IN" sz="1600" b="1" dirty="0">
                <a:solidFill>
                  <a:srgbClr val="008000"/>
                </a:solidFill>
              </a:rPr>
              <a:t>"</a:t>
            </a:r>
            <a:r>
              <a:rPr lang="mr-IN" sz="1600" dirty="0"/>
              <a:t>: </a:t>
            </a:r>
            <a:r>
              <a:rPr lang="mr-IN" sz="1600" b="1" dirty="0">
                <a:solidFill>
                  <a:srgbClr val="008000"/>
                </a:solidFill>
              </a:rPr>
              <a:t>"</a:t>
            </a:r>
            <a:r>
              <a:rPr lang="mr-IN" sz="1600" b="1" dirty="0" err="1">
                <a:solidFill>
                  <a:srgbClr val="008000"/>
                </a:solidFill>
              </a:rPr>
              <a:t>application</a:t>
            </a:r>
            <a:r>
              <a:rPr lang="mr-IN" sz="1600" b="1" dirty="0">
                <a:solidFill>
                  <a:srgbClr val="008000"/>
                </a:solidFill>
              </a:rPr>
              <a:t>/</a:t>
            </a:r>
            <a:r>
              <a:rPr lang="mr-IN" sz="1600" b="1" dirty="0" err="1">
                <a:solidFill>
                  <a:srgbClr val="008000"/>
                </a:solidFill>
              </a:rPr>
              <a:t>json</a:t>
            </a:r>
            <a:r>
              <a:rPr lang="mr-IN" sz="1600" b="1" dirty="0">
                <a:solidFill>
                  <a:srgbClr val="008000"/>
                </a:solidFill>
              </a:rPr>
              <a:t>"</a:t>
            </a:r>
            <a:br>
              <a:rPr lang="mr-IN" sz="1600" b="1" dirty="0">
                <a:solidFill>
                  <a:srgbClr val="008000"/>
                </a:solidFill>
              </a:rPr>
            </a:br>
            <a:r>
              <a:rPr lang="mr-IN" sz="1600" b="1" dirty="0">
                <a:solidFill>
                  <a:srgbClr val="008000"/>
                </a:solidFill>
              </a:rPr>
              <a:t>            </a:t>
            </a:r>
            <a:r>
              <a:rPr lang="mr-IN" sz="1600" dirty="0"/>
              <a:t>},</a:t>
            </a:r>
            <a:br>
              <a:rPr lang="mr-IN" sz="1600" dirty="0"/>
            </a:br>
            <a:r>
              <a:rPr lang="mr-IN" sz="1600" dirty="0"/>
              <a:t>            </a:t>
            </a:r>
            <a:r>
              <a:rPr lang="mr-IN" sz="1600" b="1" dirty="0" err="1">
                <a:solidFill>
                  <a:srgbClr val="660E7A"/>
                </a:solidFill>
              </a:rPr>
              <a:t>body</a:t>
            </a:r>
            <a:r>
              <a:rPr lang="mr-IN" sz="1600" dirty="0"/>
              <a:t>: </a:t>
            </a:r>
            <a:r>
              <a:rPr lang="mr-IN" sz="1600" dirty="0" err="1">
                <a:solidFill>
                  <a:srgbClr val="458383"/>
                </a:solidFill>
              </a:rPr>
              <a:t>reader</a:t>
            </a:r>
            <a:r>
              <a:rPr lang="mr-IN" sz="1600" dirty="0" err="1"/>
              <a:t>.</a:t>
            </a:r>
            <a:r>
              <a:rPr lang="mr-IN" sz="1600" b="1" dirty="0" err="1">
                <a:solidFill>
                  <a:srgbClr val="660E7A"/>
                </a:solidFill>
              </a:rPr>
              <a:t>result</a:t>
            </a:r>
            <a:r>
              <a:rPr lang="mr-IN" sz="1600" b="1" dirty="0">
                <a:solidFill>
                  <a:srgbClr val="660E7A"/>
                </a:solidFill>
              </a:rPr>
              <a:t/>
            </a:r>
            <a:br>
              <a:rPr lang="mr-IN" sz="1600" b="1" dirty="0">
                <a:solidFill>
                  <a:srgbClr val="660E7A"/>
                </a:solidFill>
              </a:rPr>
            </a:br>
            <a:r>
              <a:rPr lang="mr-IN" sz="1600" b="1" dirty="0">
                <a:solidFill>
                  <a:srgbClr val="660E7A"/>
                </a:solidFill>
              </a:rPr>
              <a:t>        </a:t>
            </a:r>
            <a:r>
              <a:rPr lang="mr-IN" sz="1600" dirty="0"/>
              <a:t>}).</a:t>
            </a:r>
            <a:r>
              <a:rPr lang="mr-IN" sz="1600" dirty="0" err="1">
                <a:solidFill>
                  <a:srgbClr val="7A7A43"/>
                </a:solidFill>
              </a:rPr>
              <a:t>then</a:t>
            </a:r>
            <a:r>
              <a:rPr lang="mr-IN" sz="1600" dirty="0"/>
              <a:t>(</a:t>
            </a:r>
            <a:r>
              <a:rPr lang="mr-IN" sz="1600" dirty="0" err="1"/>
              <a:t>res</a:t>
            </a:r>
            <a:r>
              <a:rPr lang="mr-IN" sz="1600" dirty="0"/>
              <a:t> =&gt;{</a:t>
            </a:r>
            <a:br>
              <a:rPr lang="mr-IN" sz="1600" dirty="0"/>
            </a:br>
            <a:r>
              <a:rPr lang="mr-IN" sz="1600" dirty="0"/>
              <a:t>            </a:t>
            </a:r>
            <a:r>
              <a:rPr lang="mr-IN" sz="1600" b="1" dirty="0" err="1">
                <a:solidFill>
                  <a:srgbClr val="000080"/>
                </a:solidFill>
              </a:rPr>
              <a:t>if</a:t>
            </a:r>
            <a:r>
              <a:rPr lang="mr-IN" sz="1600" dirty="0"/>
              <a:t>(</a:t>
            </a:r>
            <a:r>
              <a:rPr lang="mr-IN" sz="1600" dirty="0" err="1"/>
              <a:t>res.ok</a:t>
            </a:r>
            <a:r>
              <a:rPr lang="mr-IN" sz="1600" dirty="0"/>
              <a:t>){</a:t>
            </a:r>
            <a:br>
              <a:rPr lang="mr-IN" sz="1600" dirty="0"/>
            </a:br>
            <a:r>
              <a:rPr lang="mr-IN" sz="1600" dirty="0"/>
              <a:t>                </a:t>
            </a:r>
            <a:r>
              <a:rPr lang="mr-IN" sz="1600" dirty="0" err="1">
                <a:solidFill>
                  <a:srgbClr val="7A7A43"/>
                </a:solidFill>
              </a:rPr>
              <a:t>alert</a:t>
            </a:r>
            <a:r>
              <a:rPr lang="mr-IN" sz="1600" dirty="0"/>
              <a:t>(</a:t>
            </a:r>
            <a:r>
              <a:rPr lang="mr-IN" sz="1600" b="1" dirty="0">
                <a:solidFill>
                  <a:srgbClr val="008000"/>
                </a:solidFill>
              </a:rPr>
              <a:t>"</a:t>
            </a:r>
            <a:r>
              <a:rPr lang="mr-IN" sz="1600" b="1" dirty="0" err="1">
                <a:solidFill>
                  <a:srgbClr val="008000"/>
                </a:solidFill>
              </a:rPr>
              <a:t>success</a:t>
            </a:r>
            <a:r>
              <a:rPr lang="mr-IN" sz="1600" b="1" dirty="0">
                <a:solidFill>
                  <a:srgbClr val="008000"/>
                </a:solidFill>
              </a:rPr>
              <a:t>!"</a:t>
            </a:r>
            <a:r>
              <a:rPr lang="mr-IN" sz="1600" dirty="0"/>
              <a:t>);</a:t>
            </a:r>
            <a:br>
              <a:rPr lang="mr-IN" sz="1600" dirty="0"/>
            </a:br>
            <a:r>
              <a:rPr lang="mr-IN" sz="1600" dirty="0"/>
              <a:t>            }</a:t>
            </a:r>
            <a:br>
              <a:rPr lang="mr-IN" sz="1600" dirty="0"/>
            </a:br>
            <a:r>
              <a:rPr lang="mr-IN" sz="1600" dirty="0"/>
              <a:t>            </a:t>
            </a:r>
            <a:r>
              <a:rPr lang="mr-IN" sz="1600" b="1" dirty="0" err="1">
                <a:solidFill>
                  <a:srgbClr val="000080"/>
                </a:solidFill>
              </a:rPr>
              <a:t>else</a:t>
            </a:r>
            <a:r>
              <a:rPr lang="mr-IN" sz="1600" dirty="0"/>
              <a:t>{</a:t>
            </a:r>
            <a:br>
              <a:rPr lang="mr-IN" sz="1600" dirty="0"/>
            </a:br>
            <a:r>
              <a:rPr lang="mr-IN" sz="1600" dirty="0"/>
              <a:t>                </a:t>
            </a:r>
            <a:r>
              <a:rPr lang="mr-IN" sz="1600" dirty="0" err="1">
                <a:solidFill>
                  <a:srgbClr val="7A7A43"/>
                </a:solidFill>
              </a:rPr>
              <a:t>alert</a:t>
            </a:r>
            <a:r>
              <a:rPr lang="mr-IN" sz="1600" dirty="0"/>
              <a:t>(</a:t>
            </a:r>
            <a:r>
              <a:rPr lang="mr-IN" sz="1600" b="1" dirty="0">
                <a:solidFill>
                  <a:srgbClr val="008000"/>
                </a:solidFill>
              </a:rPr>
              <a:t>"</a:t>
            </a:r>
            <a:r>
              <a:rPr lang="mr-IN" sz="1600" b="1" dirty="0" err="1">
                <a:solidFill>
                  <a:srgbClr val="008000"/>
                </a:solidFill>
              </a:rPr>
              <a:t>fail</a:t>
            </a:r>
            <a:r>
              <a:rPr lang="mr-IN" sz="1600" b="1" dirty="0">
                <a:solidFill>
                  <a:srgbClr val="008000"/>
                </a:solidFill>
              </a:rPr>
              <a:t>!"</a:t>
            </a:r>
            <a:r>
              <a:rPr lang="mr-IN" sz="1600" dirty="0"/>
              <a:t>)</a:t>
            </a:r>
            <a:br>
              <a:rPr lang="mr-IN" sz="1600" dirty="0"/>
            </a:br>
            <a:r>
              <a:rPr lang="mr-IN" sz="1600" dirty="0"/>
              <a:t>            }</a:t>
            </a:r>
            <a:br>
              <a:rPr lang="mr-IN" sz="1600" dirty="0"/>
            </a:br>
            <a:r>
              <a:rPr lang="mr-IN" sz="1600" dirty="0"/>
              <a:t>        });</a:t>
            </a:r>
            <a:br>
              <a:rPr lang="mr-IN" sz="1600" dirty="0"/>
            </a:br>
            <a:r>
              <a:rPr lang="mr-IN" sz="1600" dirty="0"/>
              <a:t>    </a:t>
            </a:r>
            <a:r>
              <a:rPr lang="mr-IN" sz="1600" dirty="0" smtClean="0"/>
              <a:t>};</a:t>
            </a:r>
            <a:r>
              <a:rPr lang="mr-IN" sz="1600" dirty="0"/>
              <a:t/>
            </a:r>
            <a:br>
              <a:rPr lang="mr-IN" sz="1600" dirty="0"/>
            </a:br>
            <a:r>
              <a:rPr lang="mr-IN" sz="1600" dirty="0"/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14402" y="6135995"/>
            <a:ext cx="212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34832" y="1562100"/>
            <a:ext cx="46158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code receives a file as a parameter</a:t>
            </a:r>
            <a:r>
              <a:rPr lang="en-US" dirty="0" smtClean="0"/>
              <a:t> and uses the </a:t>
            </a:r>
            <a:r>
              <a:rPr lang="en-US" dirty="0" err="1" smtClean="0"/>
              <a:t>FileReader</a:t>
            </a:r>
            <a:r>
              <a:rPr lang="en-US" dirty="0" smtClean="0"/>
              <a:t> class to convert it to Base64 encoding. This is the default encoding used by </a:t>
            </a:r>
            <a:r>
              <a:rPr lang="en-US" dirty="0" err="1" smtClean="0"/>
              <a:t>FileReader.readAsDataURL</a:t>
            </a:r>
            <a:r>
              <a:rPr lang="en-US" dirty="0" smtClean="0"/>
              <a:t>()</a:t>
            </a:r>
          </a:p>
          <a:p>
            <a:endParaRPr lang="en-US" sz="2000" dirty="0"/>
          </a:p>
          <a:p>
            <a:r>
              <a:rPr lang="en-US" dirty="0" smtClean="0"/>
              <a:t>When the data is read, a typical fetch call is made to our API </a:t>
            </a:r>
            <a:r>
              <a:rPr lang="mr-IN" dirty="0" smtClean="0"/>
              <a:t>–</a:t>
            </a:r>
            <a:r>
              <a:rPr lang="en-US" dirty="0" smtClean="0"/>
              <a:t> we have a controller called </a:t>
            </a:r>
            <a:r>
              <a:rPr lang="en-US" dirty="0" err="1" smtClean="0"/>
              <a:t>UploadController</a:t>
            </a:r>
            <a:r>
              <a:rPr lang="en-US" dirty="0" smtClean="0"/>
              <a:t> waiting to receive data on the server side.</a:t>
            </a:r>
          </a:p>
          <a:p>
            <a:endParaRPr lang="en-US" dirty="0"/>
          </a:p>
          <a:p>
            <a:r>
              <a:rPr lang="en-US" dirty="0" smtClean="0"/>
              <a:t>Notice that the body is simply being set as the encoded data, and that we are using URL parameters to send the metadata.</a:t>
            </a:r>
          </a:p>
        </p:txBody>
      </p:sp>
    </p:spTree>
    <p:extLst>
      <p:ext uri="{BB962C8B-B14F-4D97-AF65-F5344CB8AC3E}">
        <p14:creationId xmlns:p14="http://schemas.microsoft.com/office/powerpoint/2010/main" val="546450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8385"/>
            <a:ext cx="10515600" cy="1325563"/>
          </a:xfrm>
        </p:spPr>
        <p:txBody>
          <a:bodyPr/>
          <a:lstStyle/>
          <a:p>
            <a:r>
              <a:rPr lang="en-US" dirty="0" smtClean="0"/>
              <a:t>File Uploading in React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34832" y="1562100"/>
            <a:ext cx="46158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rest of the class is straightforward. It tells the </a:t>
            </a:r>
            <a:r>
              <a:rPr lang="en-US" sz="2000" dirty="0" err="1" smtClean="0"/>
              <a:t>DropZone</a:t>
            </a:r>
            <a:r>
              <a:rPr lang="en-US" sz="2000" dirty="0" smtClean="0"/>
              <a:t> component to call our </a:t>
            </a:r>
            <a:r>
              <a:rPr lang="en-US" sz="2000" dirty="0" err="1" smtClean="0"/>
              <a:t>encodeAndUpload</a:t>
            </a:r>
            <a:r>
              <a:rPr lang="en-US" sz="2000" dirty="0" smtClean="0"/>
              <a:t> method whenever it receives a newly dropped file.</a:t>
            </a:r>
          </a:p>
          <a:p>
            <a:endParaRPr lang="en-US" sz="2000" dirty="0"/>
          </a:p>
          <a:p>
            <a:r>
              <a:rPr lang="en-US" sz="2000" dirty="0" smtClean="0"/>
              <a:t>Then, we simply render the component to its target webpage.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292100" y="1186627"/>
            <a:ext cx="68453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</a:rPr>
              <a:t>var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 err="1">
                <a:solidFill>
                  <a:srgbClr val="458383"/>
                </a:solidFill>
              </a:rPr>
              <a:t>DropzoneDemo</a:t>
            </a:r>
            <a:r>
              <a:rPr lang="en-US" sz="1600" dirty="0">
                <a:solidFill>
                  <a:srgbClr val="458383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React.</a:t>
            </a:r>
            <a:r>
              <a:rPr lang="en-US" sz="1600" b="1" dirty="0" err="1">
                <a:solidFill>
                  <a:srgbClr val="660E7A"/>
                </a:solidFill>
              </a:rPr>
              <a:t>createClass</a:t>
            </a:r>
            <a:r>
              <a:rPr lang="en-US" sz="1600" dirty="0"/>
              <a:t>({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7A7A43"/>
                </a:solidFill>
              </a:rPr>
              <a:t>onDrop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(files)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>
                <a:solidFill>
                  <a:srgbClr val="660E7A"/>
                </a:solidFill>
              </a:rPr>
              <a:t>console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log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'Received files: '</a:t>
            </a:r>
            <a:r>
              <a:rPr lang="en-US" sz="1600" dirty="0"/>
              <a:t>, files);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 err="1"/>
              <a:t>encodeAndUpload</a:t>
            </a:r>
            <a:r>
              <a:rPr lang="en-US" sz="1600" dirty="0"/>
              <a:t>(files[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])</a:t>
            </a:r>
            <a:br>
              <a:rPr lang="en-US" sz="1600" dirty="0"/>
            </a:br>
            <a:r>
              <a:rPr lang="en-US" sz="1600" dirty="0"/>
              <a:t>    },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7A7A43"/>
                </a:solidFill>
              </a:rPr>
              <a:t>render</a:t>
            </a:r>
            <a:r>
              <a:rPr lang="en-US" sz="1600" dirty="0"/>
              <a:t>: </a:t>
            </a:r>
            <a:r>
              <a:rPr lang="en-US" sz="1600" b="1" dirty="0">
                <a:solidFill>
                  <a:srgbClr val="000080"/>
                </a:solidFill>
              </a:rPr>
              <a:t>function 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</a:t>
            </a:r>
            <a:r>
              <a:rPr lang="en-US" sz="1600" b="1" dirty="0" err="1">
                <a:solidFill>
                  <a:srgbClr val="000080"/>
                </a:solidFill>
              </a:rPr>
              <a:t>Dropzone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onDrop</a:t>
            </a:r>
            <a:r>
              <a:rPr lang="en-US" sz="1600" b="1" dirty="0">
                <a:solidFill>
                  <a:srgbClr val="008000"/>
                </a:solidFill>
              </a:rPr>
              <a:t>=</a:t>
            </a:r>
            <a:r>
              <a:rPr lang="en-US" sz="1600" dirty="0"/>
              <a:t>{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onDrop</a:t>
            </a:r>
            <a:r>
              <a:rPr lang="en-US" sz="1600" dirty="0"/>
              <a:t>}&gt;</a:t>
            </a:r>
            <a:br>
              <a:rPr lang="en-US" sz="1600" dirty="0"/>
            </a:br>
            <a:r>
              <a:rPr lang="en-US" sz="1600" dirty="0"/>
              <a:t>                    &lt;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&gt;Try dropping a file here, or click to select file to upload.&lt;/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   &lt;/</a:t>
            </a:r>
            <a:r>
              <a:rPr lang="en-US" sz="1600" b="1" dirty="0" err="1">
                <a:solidFill>
                  <a:srgbClr val="000080"/>
                </a:solidFill>
              </a:rPr>
              <a:t>Dropzone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ReactDOM.</a:t>
            </a:r>
            <a:r>
              <a:rPr lang="en-US" sz="1600" dirty="0" err="1">
                <a:solidFill>
                  <a:srgbClr val="7A7A43"/>
                </a:solidFill>
              </a:rPr>
              <a:t>render</a:t>
            </a:r>
            <a:r>
              <a:rPr lang="en-US" sz="1600" dirty="0"/>
              <a:t>(</a:t>
            </a:r>
            <a:br>
              <a:rPr lang="en-US" sz="1600" dirty="0"/>
            </a:br>
            <a:r>
              <a:rPr lang="en-US" sz="1600" dirty="0"/>
              <a:t>    &lt;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b="1" dirty="0" err="1">
                <a:solidFill>
                  <a:srgbClr val="000080"/>
                </a:solidFill>
              </a:rPr>
              <a:t>DropzoneDemo</a:t>
            </a:r>
            <a:r>
              <a:rPr lang="en-US" sz="1600" b="1" dirty="0">
                <a:solidFill>
                  <a:srgbClr val="000080"/>
                </a:solidFill>
              </a:rPr>
              <a:t> </a:t>
            </a:r>
            <a:r>
              <a:rPr lang="en-US" sz="1600" dirty="0"/>
              <a:t>/&gt;</a:t>
            </a:r>
            <a:br>
              <a:rPr lang="en-US" sz="1600" dirty="0"/>
            </a:br>
            <a:r>
              <a:rPr lang="en-US" sz="1600" dirty="0"/>
              <a:t>    &lt;/</a:t>
            </a:r>
            <a:r>
              <a:rPr lang="en-US" sz="1600" b="1" dirty="0">
                <a:solidFill>
                  <a:srgbClr val="000080"/>
                </a:solidFill>
              </a:rPr>
              <a:t>div</a:t>
            </a:r>
            <a:r>
              <a:rPr lang="en-US" sz="1600" dirty="0"/>
              <a:t>&gt;, </a:t>
            </a:r>
            <a:r>
              <a:rPr lang="en-US" sz="1600" b="1" dirty="0" err="1">
                <a:solidFill>
                  <a:srgbClr val="660E7A"/>
                </a:solidFill>
              </a:rPr>
              <a:t>document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7A7A43"/>
                </a:solidFill>
              </a:rPr>
              <a:t>getElementById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'app-div'</a:t>
            </a:r>
            <a:r>
              <a:rPr lang="en-US" sz="1600" dirty="0"/>
              <a:t>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668" y="6080274"/>
            <a:ext cx="212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6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Files in a Grails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receive a file in Grails, we need to implement a controller class that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Reads the file in Base64 format as the </a:t>
            </a:r>
            <a:r>
              <a:rPr lang="en-US" b="1" dirty="0" smtClean="0"/>
              <a:t>body</a:t>
            </a:r>
            <a:r>
              <a:rPr lang="en-US" dirty="0" smtClean="0"/>
              <a:t> of a POST request,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Converts the data back into an Image object, and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dirty="0" smtClean="0"/>
              <a:t>Stores the reconstructed file in the server’s filesystem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7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Files in a Grails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43700" y="1825625"/>
            <a:ext cx="482600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we need to set up a basic REST controller in Grails. We just need a single POST-enabled method to receive files.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" y="2194958"/>
            <a:ext cx="5435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43"/>
                </a:solidFill>
              </a:rPr>
              <a:t>class </a:t>
            </a:r>
            <a:r>
              <a:rPr lang="en-US" dirty="0" err="1"/>
              <a:t>DocumentController</a:t>
            </a:r>
            <a:r>
              <a:rPr lang="en-US" dirty="0"/>
              <a:t> </a:t>
            </a:r>
            <a:r>
              <a:rPr lang="en-US" b="1" dirty="0">
                <a:solidFill>
                  <a:srgbClr val="000043"/>
                </a:solidFill>
              </a:rPr>
              <a:t>extends </a:t>
            </a:r>
            <a:r>
              <a:rPr lang="en-US" dirty="0" err="1"/>
              <a:t>RestfulController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43"/>
                </a:solidFill>
              </a:rPr>
              <a:t>static </a:t>
            </a:r>
            <a:r>
              <a:rPr lang="en-US" b="1" i="1" dirty="0" err="1">
                <a:solidFill>
                  <a:srgbClr val="660E7A"/>
                </a:solidFill>
              </a:rPr>
              <a:t>responseFormats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[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json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rgbClr val="008000"/>
                </a:solidFill>
              </a:rPr>
              <a:t>'xml'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43"/>
                </a:solidFill>
              </a:rPr>
              <a:t>static </a:t>
            </a:r>
            <a:r>
              <a:rPr lang="en-US" b="1" i="1" dirty="0" err="1">
                <a:solidFill>
                  <a:srgbClr val="660E7A"/>
                </a:solidFill>
              </a:rPr>
              <a:t>allowedMethods</a:t>
            </a:r>
            <a:r>
              <a:rPr lang="en-US" b="1" i="1" dirty="0">
                <a:solidFill>
                  <a:srgbClr val="660E7A"/>
                </a:solidFill>
              </a:rPr>
              <a:t> </a:t>
            </a:r>
            <a:r>
              <a:rPr lang="en-US" dirty="0"/>
              <a:t>= [</a:t>
            </a:r>
            <a:r>
              <a:rPr lang="en-US" b="1" dirty="0">
                <a:solidFill>
                  <a:srgbClr val="008000"/>
                </a:solidFill>
              </a:rPr>
              <a:t>upload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'POST'</a:t>
            </a:r>
            <a:r>
              <a:rPr lang="en-US" dirty="0"/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346" y="1801813"/>
            <a:ext cx="545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File: ./grails-app/controllers/</a:t>
            </a:r>
            <a:r>
              <a:rPr lang="en-US" dirty="0" err="1" smtClean="0"/>
              <a:t>DocumentController.groovy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Files in a Grails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45300" y="1825624"/>
            <a:ext cx="4826000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receive the data, we just need to read the text data from the POST request body.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contains our Base64 encoded file.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also create a metadata object and store it in the database.</a:t>
            </a:r>
          </a:p>
        </p:txBody>
      </p:sp>
      <p:sp>
        <p:nvSpPr>
          <p:cNvPr id="3" name="Rectangle 2"/>
          <p:cNvSpPr/>
          <p:nvPr/>
        </p:nvSpPr>
        <p:spPr>
          <a:xfrm>
            <a:off x="292100" y="2194956"/>
            <a:ext cx="63754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43"/>
                </a:solidFill>
              </a:rPr>
              <a:t>def</a:t>
            </a:r>
            <a:r>
              <a:rPr lang="en-US" b="1" dirty="0">
                <a:solidFill>
                  <a:srgbClr val="000043"/>
                </a:solidFill>
              </a:rPr>
              <a:t> </a:t>
            </a:r>
            <a:r>
              <a:rPr lang="en-US" dirty="0"/>
              <a:t>upload()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43"/>
                </a:solidFill>
              </a:rPr>
              <a:t>try</a:t>
            </a:r>
            <a:r>
              <a:rPr lang="en-US" dirty="0" smtClean="0"/>
              <a:t>{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/>
              <a:t>decodeImage</a:t>
            </a:r>
            <a:r>
              <a:rPr lang="en-US" dirty="0"/>
              <a:t>(</a:t>
            </a:r>
            <a:r>
              <a:rPr lang="en-US" b="1" dirty="0" err="1"/>
              <a:t>request.inputStream.text</a:t>
            </a:r>
            <a:r>
              <a:rPr lang="en-US" dirty="0"/>
              <a:t>, </a:t>
            </a:r>
            <a:r>
              <a:rPr lang="en-US" dirty="0" err="1"/>
              <a:t>params.</a:t>
            </a:r>
            <a:r>
              <a:rPr lang="en-US" b="1" dirty="0" err="1">
                <a:solidFill>
                  <a:srgbClr val="008000"/>
                </a:solidFill>
              </a:rPr>
              <a:t>imageName</a:t>
            </a:r>
            <a:r>
              <a:rPr lang="en-US" dirty="0" smtClean="0"/>
              <a:t>)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b="1" dirty="0">
                <a:solidFill>
                  <a:srgbClr val="000043"/>
                </a:solidFill>
              </a:rPr>
              <a:t>new </a:t>
            </a:r>
            <a:r>
              <a:rPr lang="en-US" dirty="0"/>
              <a:t>Document(</a:t>
            </a:r>
            <a:r>
              <a:rPr lang="en-US" b="1" dirty="0">
                <a:solidFill>
                  <a:srgbClr val="008000"/>
                </a:solidFill>
              </a:rPr>
              <a:t>filename</a:t>
            </a:r>
            <a:r>
              <a:rPr lang="en-US" dirty="0"/>
              <a:t>: </a:t>
            </a:r>
            <a:r>
              <a:rPr lang="en-US" dirty="0" err="1"/>
              <a:t>params.</a:t>
            </a:r>
            <a:r>
              <a:rPr lang="en-US" b="1" dirty="0" err="1">
                <a:solidFill>
                  <a:srgbClr val="008000"/>
                </a:solidFill>
              </a:rPr>
              <a:t>imageName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8000"/>
                </a:solidFill>
              </a:rPr>
              <a:t>fullPath</a:t>
            </a:r>
            <a:r>
              <a:rPr lang="en-US" dirty="0"/>
              <a:t>: </a:t>
            </a:r>
            <a:r>
              <a:rPr lang="en-US" dirty="0" smtClean="0"/>
              <a:t> 	</a:t>
            </a:r>
            <a:r>
              <a:rPr lang="en-US" b="1" dirty="0" smtClean="0">
                <a:solidFill>
                  <a:srgbClr val="008000"/>
                </a:solidFill>
              </a:rPr>
              <a:t>"./</a:t>
            </a:r>
            <a:r>
              <a:rPr lang="en-US" b="1" dirty="0">
                <a:solidFill>
                  <a:srgbClr val="008000"/>
                </a:solidFill>
              </a:rPr>
              <a:t>uploads/" </a:t>
            </a:r>
            <a:r>
              <a:rPr lang="en-US" dirty="0"/>
              <a:t>+ </a:t>
            </a:r>
            <a:r>
              <a:rPr lang="en-US" dirty="0" err="1"/>
              <a:t>params.</a:t>
            </a:r>
            <a:r>
              <a:rPr lang="en-US" b="1" dirty="0" err="1">
                <a:solidFill>
                  <a:srgbClr val="008000"/>
                </a:solidFill>
              </a:rPr>
              <a:t>imageName</a:t>
            </a:r>
            <a:r>
              <a:rPr lang="en-US" dirty="0"/>
              <a:t>).save</a:t>
            </a:r>
            <a:r>
              <a:rPr lang="en-US" dirty="0" smtClean="0"/>
              <a:t>()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/>
              <a:t>response.status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200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/>
              <a:t>} </a:t>
            </a:r>
            <a:r>
              <a:rPr lang="en-US" b="1" dirty="0">
                <a:solidFill>
                  <a:srgbClr val="000043"/>
                </a:solidFill>
              </a:rPr>
              <a:t>catch </a:t>
            </a:r>
            <a:r>
              <a:rPr lang="en-US" dirty="0"/>
              <a:t>(Exception e){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e.printStackTrace</a:t>
            </a:r>
            <a:r>
              <a:rPr lang="en-US" dirty="0" smtClean="0"/>
              <a:t>()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    </a:t>
            </a:r>
            <a:r>
              <a:rPr lang="en-US" dirty="0" err="1"/>
              <a:t>response.status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500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100" y="1825624"/>
            <a:ext cx="545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File: ./grails-app/controllers/</a:t>
            </a:r>
            <a:r>
              <a:rPr lang="en-US" dirty="0" err="1" smtClean="0"/>
              <a:t>DocumentController.groovy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7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and Storing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Since we are receiving data encoded in Base64, we need to do some extra work to reconstruct the original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Luckily, Java provides lots of classes and methods we can use to work with various file formats, including images.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53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700" y="363915"/>
            <a:ext cx="8839200" cy="6494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808080"/>
                </a:solidFill>
              </a:rPr>
              <a:t>// Helper method for decoding an image file</a:t>
            </a:r>
            <a:br>
              <a:rPr lang="en-US" sz="1600" i="1" dirty="0" smtClean="0">
                <a:solidFill>
                  <a:srgbClr val="808080"/>
                </a:solidFill>
              </a:rPr>
            </a:br>
            <a:r>
              <a:rPr lang="en-US" sz="1600" b="1" dirty="0" err="1" smtClean="0">
                <a:solidFill>
                  <a:srgbClr val="000043"/>
                </a:solidFill>
              </a:rPr>
              <a:t>def</a:t>
            </a:r>
            <a:r>
              <a:rPr lang="en-US" sz="1600" b="1" dirty="0" smtClean="0">
                <a:solidFill>
                  <a:srgbClr val="000043"/>
                </a:solidFill>
              </a:rPr>
              <a:t> </a:t>
            </a:r>
            <a:r>
              <a:rPr lang="en-US" sz="1600" dirty="0" err="1" smtClean="0"/>
              <a:t>decodeImage</a:t>
            </a:r>
            <a:r>
              <a:rPr lang="en-US" sz="1600" dirty="0" smtClean="0"/>
              <a:t>(String </a:t>
            </a:r>
            <a:r>
              <a:rPr lang="en-US" sz="1600" dirty="0" err="1" smtClean="0"/>
              <a:t>sourceData</a:t>
            </a:r>
            <a:r>
              <a:rPr lang="en-US" sz="1600" dirty="0" smtClean="0"/>
              <a:t>, String </a:t>
            </a:r>
            <a:r>
              <a:rPr lang="en-US" sz="1600" dirty="0" err="1" smtClean="0"/>
              <a:t>imageName</a:t>
            </a:r>
            <a:r>
              <a:rPr lang="en-US" sz="1600" dirty="0" smtClean="0"/>
              <a:t>){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i="1" dirty="0" smtClean="0">
                <a:solidFill>
                  <a:srgbClr val="808080"/>
                </a:solidFill>
              </a:rPr>
              <a:t>// tokenize the data</a:t>
            </a:r>
            <a:br>
              <a:rPr lang="en-US" sz="1600" i="1" dirty="0" smtClean="0">
                <a:solidFill>
                  <a:srgbClr val="808080"/>
                </a:solidFill>
              </a:rPr>
            </a:br>
            <a:r>
              <a:rPr lang="en-US" sz="1600" i="1" dirty="0" smtClean="0">
                <a:solidFill>
                  <a:srgbClr val="808080"/>
                </a:solidFill>
              </a:rPr>
              <a:t>    </a:t>
            </a:r>
            <a:r>
              <a:rPr lang="en-US" sz="1600" b="1" dirty="0" err="1" smtClean="0">
                <a:solidFill>
                  <a:srgbClr val="000043"/>
                </a:solidFill>
              </a:rPr>
              <a:t>def</a:t>
            </a:r>
            <a:r>
              <a:rPr lang="en-US" sz="1600" b="1" dirty="0" smtClean="0">
                <a:solidFill>
                  <a:srgbClr val="000043"/>
                </a:solidFill>
              </a:rPr>
              <a:t> </a:t>
            </a:r>
            <a:r>
              <a:rPr lang="en-US" sz="1600" dirty="0" smtClean="0"/>
              <a:t>parts = </a:t>
            </a:r>
            <a:r>
              <a:rPr lang="en-US" sz="1600" dirty="0" err="1" smtClean="0"/>
              <a:t>sourceData.tokenize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8000"/>
                </a:solidFill>
              </a:rPr>
              <a:t>","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b="1" dirty="0" err="1" smtClean="0">
                <a:solidFill>
                  <a:srgbClr val="000043"/>
                </a:solidFill>
              </a:rPr>
              <a:t>def</a:t>
            </a:r>
            <a:r>
              <a:rPr lang="en-US" sz="1600" b="1" dirty="0" smtClean="0">
                <a:solidFill>
                  <a:srgbClr val="000043"/>
                </a:solidFill>
              </a:rPr>
              <a:t> </a:t>
            </a:r>
            <a:r>
              <a:rPr lang="en-US" sz="1600" dirty="0" err="1" smtClean="0"/>
              <a:t>imageString</a:t>
            </a:r>
            <a:r>
              <a:rPr lang="en-US" sz="1600" dirty="0" smtClean="0"/>
              <a:t> = parts[</a:t>
            </a:r>
            <a:r>
              <a:rPr lang="en-US" sz="1600" dirty="0" smtClean="0">
                <a:solidFill>
                  <a:srgbClr val="0000FF"/>
                </a:solidFill>
              </a:rPr>
              <a:t>1</a:t>
            </a:r>
            <a:r>
              <a:rPr lang="en-US" sz="1600" dirty="0" smtClean="0"/>
              <a:t>]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i="1" dirty="0" smtClean="0">
                <a:solidFill>
                  <a:srgbClr val="808080"/>
                </a:solidFill>
              </a:rPr>
              <a:t>// create a buffered image</a:t>
            </a:r>
            <a:br>
              <a:rPr lang="en-US" sz="1600" i="1" dirty="0" smtClean="0">
                <a:solidFill>
                  <a:srgbClr val="808080"/>
                </a:solidFill>
              </a:rPr>
            </a:br>
            <a:r>
              <a:rPr lang="en-US" sz="1600" i="1" dirty="0" smtClean="0">
                <a:solidFill>
                  <a:srgbClr val="808080"/>
                </a:solidFill>
              </a:rPr>
              <a:t>    </a:t>
            </a:r>
            <a:r>
              <a:rPr lang="en-US" sz="1600" b="1" dirty="0" err="1" smtClean="0">
                <a:solidFill>
                  <a:srgbClr val="000043"/>
                </a:solidFill>
              </a:rPr>
              <a:t>def</a:t>
            </a:r>
            <a:r>
              <a:rPr lang="en-US" sz="1600" b="1" dirty="0" smtClean="0">
                <a:solidFill>
                  <a:srgbClr val="000043"/>
                </a:solidFill>
              </a:rPr>
              <a:t> </a:t>
            </a:r>
            <a:r>
              <a:rPr lang="en-US" sz="1600" dirty="0" smtClean="0"/>
              <a:t>image = </a:t>
            </a:r>
            <a:r>
              <a:rPr lang="en-US" sz="1600" b="1" dirty="0" smtClean="0">
                <a:solidFill>
                  <a:srgbClr val="000043"/>
                </a:solidFill>
              </a:rPr>
              <a:t>null</a:t>
            </a:r>
            <a:br>
              <a:rPr lang="en-US" sz="1600" b="1" dirty="0" smtClean="0">
                <a:solidFill>
                  <a:srgbClr val="000043"/>
                </a:solidFill>
              </a:rPr>
            </a:br>
            <a:r>
              <a:rPr lang="en-US" sz="1600" b="1" dirty="0" smtClean="0">
                <a:solidFill>
                  <a:srgbClr val="000043"/>
                </a:solidFill>
              </a:rPr>
              <a:t>    byte</a:t>
            </a:r>
            <a:r>
              <a:rPr lang="en-US" sz="1600" dirty="0" smtClean="0"/>
              <a:t>[] </a:t>
            </a:r>
            <a:r>
              <a:rPr lang="en-US" sz="1600" dirty="0" err="1" smtClean="0"/>
              <a:t>imageByte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i="1" dirty="0" smtClean="0">
                <a:solidFill>
                  <a:srgbClr val="808080"/>
                </a:solidFill>
              </a:rPr>
              <a:t>// decode from base64 back to bytes</a:t>
            </a:r>
            <a:br>
              <a:rPr lang="en-US" sz="1600" i="1" dirty="0" smtClean="0">
                <a:solidFill>
                  <a:srgbClr val="808080"/>
                </a:solidFill>
              </a:rPr>
            </a:br>
            <a:r>
              <a:rPr lang="en-US" sz="1600" i="1" dirty="0" smtClean="0">
                <a:solidFill>
                  <a:srgbClr val="808080"/>
                </a:solidFill>
              </a:rPr>
              <a:t>    </a:t>
            </a:r>
            <a:r>
              <a:rPr lang="en-US" sz="1600" dirty="0" smtClean="0"/>
              <a:t>BASE64Decoder decoder = </a:t>
            </a:r>
            <a:r>
              <a:rPr lang="en-US" sz="1600" b="1" dirty="0" smtClean="0">
                <a:solidFill>
                  <a:srgbClr val="000043"/>
                </a:solidFill>
              </a:rPr>
              <a:t>new </a:t>
            </a:r>
            <a:r>
              <a:rPr lang="en-US" sz="1600" dirty="0" smtClean="0"/>
              <a:t>BASE64Decoder()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imageByte</a:t>
            </a:r>
            <a:r>
              <a:rPr lang="en-US" sz="1600" dirty="0" smtClean="0"/>
              <a:t> = </a:t>
            </a:r>
            <a:r>
              <a:rPr lang="en-US" sz="1600" dirty="0" err="1" smtClean="0"/>
              <a:t>decoder.decodeBuffer</a:t>
            </a:r>
            <a:r>
              <a:rPr lang="en-US" sz="1600" dirty="0" smtClean="0"/>
              <a:t>(</a:t>
            </a:r>
            <a:r>
              <a:rPr lang="en-US" sz="1600" dirty="0" err="1" smtClean="0"/>
              <a:t>imageString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ByteArrayInputStream</a:t>
            </a:r>
            <a:r>
              <a:rPr lang="en-US" sz="1600" dirty="0" smtClean="0"/>
              <a:t> </a:t>
            </a:r>
            <a:r>
              <a:rPr lang="en-US" sz="1600" dirty="0" err="1" smtClean="0"/>
              <a:t>bis</a:t>
            </a:r>
            <a:r>
              <a:rPr lang="en-US" sz="1600" dirty="0" smtClean="0"/>
              <a:t> = </a:t>
            </a:r>
            <a:r>
              <a:rPr lang="en-US" sz="1600" b="1" dirty="0" smtClean="0">
                <a:solidFill>
                  <a:srgbClr val="000043"/>
                </a:solidFill>
              </a:rPr>
              <a:t>new </a:t>
            </a:r>
            <a:r>
              <a:rPr lang="en-US" sz="1600" dirty="0" err="1" smtClean="0"/>
              <a:t>ByteArrayInputStream</a:t>
            </a:r>
            <a:r>
              <a:rPr lang="en-US" sz="1600" dirty="0" smtClean="0"/>
              <a:t>(</a:t>
            </a:r>
            <a:r>
              <a:rPr lang="en-US" sz="1600" dirty="0" err="1" smtClean="0"/>
              <a:t>imageByte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i="1" dirty="0" smtClean="0">
                <a:solidFill>
                  <a:srgbClr val="808080"/>
                </a:solidFill>
              </a:rPr>
              <a:t>// reconstruct an image from a byte array</a:t>
            </a:r>
            <a:br>
              <a:rPr lang="en-US" sz="1600" i="1" dirty="0" smtClean="0">
                <a:solidFill>
                  <a:srgbClr val="808080"/>
                </a:solidFill>
              </a:rPr>
            </a:br>
            <a:r>
              <a:rPr lang="en-US" sz="1600" i="1" dirty="0" smtClean="0">
                <a:solidFill>
                  <a:srgbClr val="808080"/>
                </a:solidFill>
              </a:rPr>
              <a:t>    // if you are working with a different file format, you will need to use a class/method for that format</a:t>
            </a:r>
            <a:br>
              <a:rPr lang="en-US" sz="1600" i="1" dirty="0" smtClean="0">
                <a:solidFill>
                  <a:srgbClr val="808080"/>
                </a:solidFill>
              </a:rPr>
            </a:br>
            <a:r>
              <a:rPr lang="en-US" sz="1600" i="1" dirty="0" smtClean="0">
                <a:solidFill>
                  <a:srgbClr val="808080"/>
                </a:solidFill>
              </a:rPr>
              <a:t>    </a:t>
            </a:r>
            <a:r>
              <a:rPr lang="en-US" sz="1600" dirty="0" smtClean="0"/>
              <a:t>image = </a:t>
            </a:r>
            <a:r>
              <a:rPr lang="en-US" sz="1600" dirty="0" err="1" smtClean="0"/>
              <a:t>ImageIO.</a:t>
            </a:r>
            <a:r>
              <a:rPr lang="en-US" sz="1600" i="1" dirty="0" err="1" smtClean="0"/>
              <a:t>read</a:t>
            </a:r>
            <a:r>
              <a:rPr lang="en-US" sz="1600" dirty="0" smtClean="0"/>
              <a:t>(</a:t>
            </a:r>
            <a:r>
              <a:rPr lang="en-US" sz="1600" dirty="0" err="1" smtClean="0"/>
              <a:t>bis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bis.close</a:t>
            </a:r>
            <a:r>
              <a:rPr lang="en-US" sz="1600" dirty="0" smtClean="0"/>
              <a:t>()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i="1" dirty="0" smtClean="0">
                <a:solidFill>
                  <a:srgbClr val="808080"/>
                </a:solidFill>
              </a:rPr>
              <a:t>// write the image to a file</a:t>
            </a:r>
            <a:br>
              <a:rPr lang="en-US" sz="1600" i="1" dirty="0" smtClean="0">
                <a:solidFill>
                  <a:srgbClr val="808080"/>
                </a:solidFill>
              </a:rPr>
            </a:br>
            <a:r>
              <a:rPr lang="en-US" sz="1600" i="1" dirty="0" smtClean="0">
                <a:solidFill>
                  <a:srgbClr val="808080"/>
                </a:solidFill>
              </a:rPr>
              <a:t>    </a:t>
            </a:r>
            <a:r>
              <a:rPr lang="en-US" sz="1600" dirty="0" smtClean="0"/>
              <a:t>File </a:t>
            </a:r>
            <a:r>
              <a:rPr lang="en-US" sz="1600" dirty="0" err="1" smtClean="0"/>
              <a:t>outputfile</a:t>
            </a:r>
            <a:r>
              <a:rPr lang="en-US" sz="1600" dirty="0" smtClean="0"/>
              <a:t> = </a:t>
            </a:r>
            <a:r>
              <a:rPr lang="en-US" sz="1600" b="1" dirty="0" smtClean="0">
                <a:solidFill>
                  <a:srgbClr val="000043"/>
                </a:solidFill>
              </a:rPr>
              <a:t>new </a:t>
            </a:r>
            <a:r>
              <a:rPr lang="en-US" sz="1600" dirty="0" smtClean="0"/>
              <a:t>File(</a:t>
            </a:r>
            <a:r>
              <a:rPr lang="en-US" sz="1600" b="1" dirty="0" smtClean="0">
                <a:solidFill>
                  <a:srgbClr val="008000"/>
                </a:solidFill>
              </a:rPr>
              <a:t>"./uploads/" </a:t>
            </a:r>
            <a:r>
              <a:rPr lang="en-US" sz="1600" dirty="0" smtClean="0"/>
              <a:t>+ </a:t>
            </a:r>
            <a:r>
              <a:rPr lang="en-US" sz="1600" dirty="0" err="1" smtClean="0"/>
              <a:t>imageName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err="1" smtClean="0"/>
              <a:t>ImageIO.</a:t>
            </a:r>
            <a:r>
              <a:rPr lang="en-US" sz="1600" i="1" dirty="0" err="1" smtClean="0"/>
              <a:t>write</a:t>
            </a:r>
            <a:r>
              <a:rPr lang="en-US" sz="1600" dirty="0" smtClean="0"/>
              <a:t>(image, </a:t>
            </a:r>
            <a:r>
              <a:rPr lang="en-US" sz="1600" b="1" dirty="0" smtClean="0">
                <a:solidFill>
                  <a:srgbClr val="008000"/>
                </a:solidFill>
              </a:rPr>
              <a:t>"</a:t>
            </a:r>
            <a:r>
              <a:rPr lang="en-US" sz="1600" b="1" dirty="0" err="1" smtClean="0">
                <a:solidFill>
                  <a:srgbClr val="008000"/>
                </a:solidFill>
              </a:rPr>
              <a:t>png</a:t>
            </a:r>
            <a:r>
              <a:rPr lang="en-US" sz="1600" b="1" dirty="0" smtClean="0">
                <a:solidFill>
                  <a:srgbClr val="008000"/>
                </a:solidFill>
              </a:rPr>
              <a:t>"</a:t>
            </a:r>
            <a:r>
              <a:rPr lang="en-US" sz="1600" dirty="0" smtClean="0"/>
              <a:t>, </a:t>
            </a:r>
            <a:r>
              <a:rPr lang="en-US" sz="1600" dirty="0" err="1" smtClean="0"/>
              <a:t>outputfile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9700" y="25361"/>
            <a:ext cx="486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File: ./grails-app/controllers/</a:t>
            </a:r>
            <a:r>
              <a:rPr lang="en-US" sz="1600" dirty="0" err="1" smtClean="0"/>
              <a:t>DocumentController.groovy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791200" y="540435"/>
            <a:ext cx="2908300" cy="92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latin typeface="Helvetica Neue" charset="0"/>
              </a:rPr>
              <a:t>data:image</a:t>
            </a:r>
            <a:r>
              <a:rPr lang="en-US" dirty="0">
                <a:latin typeface="Helvetica Neue" charset="0"/>
              </a:rPr>
              <a:t>/jpeg;base64,/9j/4AAQSkZJRgABAQAAAQABAAD//</a:t>
            </a:r>
            <a:endParaRPr lang="en-US" dirty="0">
              <a:effectLst/>
              <a:latin typeface="Helvetica Neue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54400" y="1104900"/>
            <a:ext cx="2146300" cy="35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07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Sending files over REST isn’t much more complicated than sending JSON or text data using headers and parameters.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just requires means for: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 The client to load the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The client to encode the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3) The server to decode the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4) The server to store the 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these are basic features that can be implemented in any programming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1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being said </a:t>
            </a:r>
            <a:r>
              <a:rPr lang="mr-IN" dirty="0" smtClean="0"/>
              <a:t>–</a:t>
            </a:r>
            <a:r>
              <a:rPr lang="en-US" dirty="0" smtClean="0"/>
              <a:t> it can be difficult to find examples that combine your choice of front end and backend frameworks.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was not able to find an example of file uploading with </a:t>
            </a:r>
            <a:r>
              <a:rPr lang="en-US" dirty="0" err="1" smtClean="0"/>
              <a:t>React+Grails</a:t>
            </a:r>
            <a:r>
              <a:rPr lang="en-US" dirty="0" smtClean="0"/>
              <a:t>, so I made one for your reference.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github.com/ethamajin/FileServer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More details can be found on the GitHub README.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React, Grails, JavaScript, HTML, CSS, WTF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Grails is hard to use.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Yes, it is, but it also does a lot of heavy lifting for you, and it plays nicely with Java. This is really the only reason I chose it over other frameworks.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getting nowhere with Grails, there is still time to move to another framework.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implementing your backend as a REST API, then your frontend will work with any backend framework.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not ideal, but the option is on the table.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using a REST API, you are not locking yourself into a single framework for your project. Both frontend and backend components can be changed out.</a:t>
            </a:r>
          </a:p>
        </p:txBody>
      </p:sp>
    </p:spTree>
    <p:extLst>
      <p:ext uri="{BB962C8B-B14F-4D97-AF65-F5344CB8AC3E}">
        <p14:creationId xmlns:p14="http://schemas.microsoft.com/office/powerpoint/2010/main" val="175936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 Stage 2 is due on Friday.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Reasons you’re not getting an extension: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purpose of having an intermediate stage is to see how far you’ve come in this short time. Having an extra 2 days is just arbitrarily moving the target.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TAs need the weekend to review your progress so they can assign your Stage 3 Spec appropriately.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Your Stage 3 Spec will be adjusted (hardened or softened) based on what you submit for Stage 2.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should really consider taking the weekend off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4438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Tutorials, 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Though I’m being tough with deadlines for the project, I am opening up deadlines for everything else in the course.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All tutorials and quizzes (past, present, and future) will ALL be due on March 31</a:t>
            </a:r>
            <a:r>
              <a:rPr lang="en-US" b="1" baseline="30000" dirty="0" smtClean="0"/>
              <a:t>st</a:t>
            </a:r>
            <a:r>
              <a:rPr lang="en-US" b="1" dirty="0"/>
              <a:t> </a:t>
            </a:r>
            <a:r>
              <a:rPr lang="en-US" b="1" dirty="0" smtClean="0"/>
              <a:t>at midnight </a:t>
            </a:r>
            <a:r>
              <a:rPr lang="mr-IN" b="1" dirty="0" smtClean="0"/>
              <a:t>–</a:t>
            </a:r>
            <a:r>
              <a:rPr lang="en-US" b="1" smtClean="0"/>
              <a:t> and not a minute later!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Manage your time accordingly. Don’t miss out on easy marks.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React, Grails, JavaScript, HTML, CSS, WTF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isn’t a course about Grails, or about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 of you indicated that you were interested in building a web-based application, rather than a desktop app.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overall design of your application is still more important than the framework you use to implement it.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 is a fundamental strategy for communication in web apps.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REST gives us a standard protocol for moving information between different programs written in different languages.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Major advantage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One server for many client types, 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One server for web, iOS, Android, etc. </a:t>
            </a:r>
          </a:p>
        </p:txBody>
      </p:sp>
    </p:spTree>
    <p:extLst>
      <p:ext uri="{BB962C8B-B14F-4D97-AF65-F5344CB8AC3E}">
        <p14:creationId xmlns:p14="http://schemas.microsoft.com/office/powerpoint/2010/main" val="127695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Grails != REST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basic purpose of REST is to expose application functionality to the outside world via URLs.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client doesn’t need to know, or care what frameworks or programming languages are used to implement those functions.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Major advantages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can swap one REST server for another as long as they behave equivalently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Grails is just not working for you, you can re-implement your REST API using another framework (like Python/Flask)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Your UI can’t tell the difference and it doesn’t care</a:t>
            </a:r>
          </a:p>
        </p:txBody>
      </p:sp>
    </p:spTree>
    <p:extLst>
      <p:ext uri="{BB962C8B-B14F-4D97-AF65-F5344CB8AC3E}">
        <p14:creationId xmlns:p14="http://schemas.microsoft.com/office/powerpoint/2010/main" val="158830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summarize: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Grails can be used to implement a REST API.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 can many other frameworks.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User interfaces that </a:t>
            </a:r>
            <a:r>
              <a:rPr lang="en-US" i="1" dirty="0" smtClean="0"/>
              <a:t>consume</a:t>
            </a:r>
            <a:r>
              <a:rPr lang="en-US" dirty="0" smtClean="0"/>
              <a:t> a REST API don’t care how that API is implemented.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REST APIs and user interfaces are interchangeable.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379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Grails?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Java, and you know Java</a:t>
            </a:r>
          </a:p>
          <a:p>
            <a:r>
              <a:rPr lang="en-US" dirty="0" smtClean="0"/>
              <a:t>It completely obviates the need for a separate database</a:t>
            </a:r>
          </a:p>
          <a:p>
            <a:r>
              <a:rPr lang="en-US" dirty="0" smtClean="0"/>
              <a:t>It’s actually simpler than other Java-based web frameworks</a:t>
            </a:r>
          </a:p>
          <a:p>
            <a:r>
              <a:rPr lang="en-US" dirty="0" smtClean="0"/>
              <a:t>It plays nicely with React, AngularJS, and HTML/CSS</a:t>
            </a:r>
          </a:p>
          <a:p>
            <a:r>
              <a:rPr lang="en-US" dirty="0" smtClean="0"/>
              <a:t>It has powerful authentication plugins</a:t>
            </a:r>
          </a:p>
          <a:p>
            <a:r>
              <a:rPr lang="en-US" dirty="0" smtClean="0"/>
              <a:t>It can implement a REST API out-of-the-box</a:t>
            </a:r>
          </a:p>
        </p:txBody>
      </p:sp>
    </p:spTree>
    <p:extLst>
      <p:ext uri="{BB962C8B-B14F-4D97-AF65-F5344CB8AC3E}">
        <p14:creationId xmlns:p14="http://schemas.microsoft.com/office/powerpoint/2010/main" val="6768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Talked About REST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how does this actually help 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you take some time to understand REST, it will help you understand how to implement new features in </a:t>
            </a:r>
            <a:r>
              <a:rPr lang="en-US" dirty="0" err="1" smtClean="0"/>
              <a:t>React+Grails</a:t>
            </a:r>
            <a:r>
              <a:rPr lang="en-US" dirty="0"/>
              <a:t> </a:t>
            </a:r>
            <a:r>
              <a:rPr lang="en-US" dirty="0" smtClean="0"/>
              <a:t>or any other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Let’s use file uploading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69903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1795</Words>
  <Application>Microsoft Macintosh PowerPoint</Application>
  <PresentationFormat>Widescreen</PresentationFormat>
  <Paragraphs>242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Calibri Light</vt:lpstr>
      <vt:lpstr>Helvetica Neue</vt:lpstr>
      <vt:lpstr>Mangal</vt:lpstr>
      <vt:lpstr>Arial</vt:lpstr>
      <vt:lpstr>Office Theme</vt:lpstr>
      <vt:lpstr>Frameworks Recap</vt:lpstr>
      <vt:lpstr>React, Grails, JavaScript, HTML, CSS, WTF</vt:lpstr>
      <vt:lpstr>React, Grails, JavaScript, HTML, CSS, WTF</vt:lpstr>
      <vt:lpstr>React, Grails, JavaScript, HTML, CSS, WTF</vt:lpstr>
      <vt:lpstr>REST Revisited</vt:lpstr>
      <vt:lpstr>REST Revisited</vt:lpstr>
      <vt:lpstr>REST Revisited</vt:lpstr>
      <vt:lpstr>So Why Grails?</vt:lpstr>
      <vt:lpstr>We’ve Talked About REST Before</vt:lpstr>
      <vt:lpstr>Uploading Files to a REST API</vt:lpstr>
      <vt:lpstr>Uploading Files to a REST API</vt:lpstr>
      <vt:lpstr>Uploading Files to a REST API</vt:lpstr>
      <vt:lpstr>Uploading Files to a REST API</vt:lpstr>
      <vt:lpstr>Uploading Files to a REST API</vt:lpstr>
      <vt:lpstr>Uploading Files to a REST API</vt:lpstr>
      <vt:lpstr>Uploading Files to a REST API</vt:lpstr>
      <vt:lpstr>Uploading Files to a REST API</vt:lpstr>
      <vt:lpstr>File Uploading in React</vt:lpstr>
      <vt:lpstr>File Uploading in React</vt:lpstr>
      <vt:lpstr>File Uploading in React</vt:lpstr>
      <vt:lpstr>File Uploading in React</vt:lpstr>
      <vt:lpstr>File Uploading in React</vt:lpstr>
      <vt:lpstr>Receiving Files in a Grails Controller</vt:lpstr>
      <vt:lpstr>Receiving Files in a Grails Controller</vt:lpstr>
      <vt:lpstr>Receiving Files in a Grails Controller</vt:lpstr>
      <vt:lpstr>Decoding and Storing a File</vt:lpstr>
      <vt:lpstr>PowerPoint Presentation</vt:lpstr>
      <vt:lpstr>Summary</vt:lpstr>
      <vt:lpstr>Summary</vt:lpstr>
      <vt:lpstr>Project Plan</vt:lpstr>
      <vt:lpstr>Project Plan</vt:lpstr>
      <vt:lpstr>Tutorials, Quizzes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Recap</dc:title>
  <dc:creator>Ethan Jackson</dc:creator>
  <cp:lastModifiedBy>Ethan Jackson</cp:lastModifiedBy>
  <cp:revision>20</cp:revision>
  <dcterms:created xsi:type="dcterms:W3CDTF">2017-03-01T01:46:37Z</dcterms:created>
  <dcterms:modified xsi:type="dcterms:W3CDTF">2017-03-01T15:07:07Z</dcterms:modified>
</cp:coreProperties>
</file>