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80" r:id="rId4"/>
    <p:sldId id="281" r:id="rId5"/>
    <p:sldId id="325" r:id="rId6"/>
    <p:sldId id="308" r:id="rId7"/>
    <p:sldId id="283" r:id="rId8"/>
    <p:sldId id="328" r:id="rId9"/>
    <p:sldId id="327" r:id="rId10"/>
    <p:sldId id="285" r:id="rId11"/>
    <p:sldId id="329" r:id="rId12"/>
    <p:sldId id="286" r:id="rId13"/>
    <p:sldId id="311" r:id="rId14"/>
    <p:sldId id="330" r:id="rId15"/>
    <p:sldId id="332" r:id="rId16"/>
    <p:sldId id="315" r:id="rId17"/>
    <p:sldId id="333" r:id="rId18"/>
    <p:sldId id="320" r:id="rId19"/>
    <p:sldId id="334" r:id="rId20"/>
    <p:sldId id="323" r:id="rId21"/>
    <p:sldId id="336" r:id="rId22"/>
    <p:sldId id="337" r:id="rId23"/>
    <p:sldId id="341" r:id="rId24"/>
    <p:sldId id="342" r:id="rId25"/>
    <p:sldId id="343" r:id="rId26"/>
    <p:sldId id="344" r:id="rId27"/>
    <p:sldId id="345" r:id="rId28"/>
    <p:sldId id="349" r:id="rId29"/>
    <p:sldId id="346" r:id="rId30"/>
    <p:sldId id="347" r:id="rId31"/>
    <p:sldId id="348" r:id="rId32"/>
    <p:sldId id="350" r:id="rId33"/>
    <p:sldId id="351" r:id="rId34"/>
    <p:sldId id="352" r:id="rId35"/>
    <p:sldId id="353" r:id="rId36"/>
    <p:sldId id="354" r:id="rId3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84341" autoAdjust="0"/>
  </p:normalViewPr>
  <p:slideViewPr>
    <p:cSldViewPr>
      <p:cViewPr>
        <p:scale>
          <a:sx n="90" d="100"/>
          <a:sy n="90" d="100"/>
        </p:scale>
        <p:origin x="224" y="9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186E65-FEC9-1A48-A28E-CF2A07ED2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F2954E24-5265-874B-8AEF-D7930327676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17A0BEF-AE9A-5B48-8332-D51FC6DF2B21}" type="slidenum">
              <a:rPr lang="en-US" altLang="en-US" b="0"/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CA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BA1C632D-716A-3745-815F-221A54532D8E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9B0C5EC2-2AE4-9743-8E19-33C229198C5B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CA" altLang="en-US">
                <a:latin typeface="Times New Roman" charset="0"/>
              </a:rPr>
              <a:t>e.g.</a:t>
            </a:r>
          </a:p>
          <a:p>
            <a:pPr eaLnBrk="1" hangingPunct="1"/>
            <a:r>
              <a:rPr lang="en-CA" altLang="en-US">
                <a:latin typeface="Times New Roman" charset="0"/>
              </a:rPr>
              <a:t>- A LibraryCustomer may check out 0 or many LibraryItems.</a:t>
            </a:r>
          </a:p>
          <a:p>
            <a:pPr eaLnBrk="1" hangingPunct="1"/>
            <a:r>
              <a:rPr lang="en-CA" altLang="en-US">
                <a:latin typeface="Times New Roman" charset="0"/>
              </a:rPr>
              <a:t>- A LibraryItem may have been checked out by 0 or many LibraryCustomers.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CA" altLang="x-none">
                <a:latin typeface="Times New Roman" charset="0"/>
              </a:rPr>
              <a:t>An order has exactly one customer, but a customer might place 0 or many orders.</a:t>
            </a:r>
          </a:p>
          <a:p>
            <a:pPr marL="171450" indent="-171450">
              <a:buFontTx/>
              <a:buChar char="-"/>
            </a:pPr>
            <a:r>
              <a:rPr lang="en-CA" altLang="x-none">
                <a:latin typeface="Times New Roman" charset="0"/>
              </a:rPr>
              <a:t>Change the multiplicity so that it has 0 to 5.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1CE556B-B700-B246-9862-479078CFDDC9}" type="slidenum">
              <a:rPr lang="en-US" altLang="en-US" sz="1200" b="0">
                <a:latin typeface="Times New Roman" charset="0"/>
              </a:rPr>
              <a:pPr/>
              <a:t>14</a:t>
            </a:fld>
            <a:endParaRPr lang="en-US" altLang="en-US" sz="1200" b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D4E9487F-3178-1D4B-AF49-54CF468FC539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669055-F107-6647-9FAC-116476F70164}" type="slidenum">
              <a:rPr lang="en-US" altLang="en-US" b="0"/>
              <a:pPr algn="r" eaLnBrk="1" hangingPunct="1">
                <a:spcBef>
                  <a:spcPct val="0"/>
                </a:spcBef>
              </a:pPr>
              <a:t>22</a:t>
            </a:fld>
            <a:endParaRPr lang="en-US" altLang="en-US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CA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5DA781-4E38-6B4C-A6C0-CC338194DF04}" type="slidenum">
              <a:rPr lang="en-US" altLang="en-US" b="0"/>
              <a:pPr algn="r" eaLnBrk="1" hangingPunct="1">
                <a:spcBef>
                  <a:spcPct val="0"/>
                </a:spcBef>
              </a:pPr>
              <a:t>23</a:t>
            </a:fld>
            <a:endParaRPr lang="en-US" altLang="en-US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CA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86E65-FEC9-1A48-A28E-CF2A07ED244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61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86E65-FEC9-1A48-A28E-CF2A07ED244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515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profile owns 0 to many posts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86E65-FEC9-1A48-A28E-CF2A07ED244B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3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80FF0F38-1CA4-B747-A2A1-8C8B10243080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86E65-FEC9-1A48-A28E-CF2A07ED244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613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Tags such as ’uses’ are optional, but include them if you find them helpful. The arrowheads</a:t>
            </a:r>
            <a:r>
              <a:rPr lang="en-US" baseline="0" dirty="0" smtClean="0"/>
              <a:t> should be used consistently.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86E65-FEC9-1A48-A28E-CF2A07ED244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59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8CC16DC0-DF76-6B49-82FA-50D86ED5CD46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86" tIns="44993" rIns="89986" bIns="44993"/>
          <a:lstStyle/>
          <a:p>
            <a:pPr eaLnBrk="1" hangingPunct="1"/>
            <a:r>
              <a:rPr lang="en-US" altLang="en-US">
                <a:latin typeface="Times New Roman" charset="0"/>
              </a:rPr>
              <a:t>unified: the synthesis of 3 separate notations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A58530A8-8290-C247-B7CB-CE1322632C49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2CA7532-BDAD-3E40-B656-1F5E765AD59B}" type="slidenum">
              <a:rPr lang="en-US" altLang="en-US" b="0"/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 b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CA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A9CB03C0-4FE5-D446-98D3-B7C5BA186B52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985E8394-33C4-EA4D-97D9-6D7B10EC2679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EC85E84-790D-3F49-9108-423BBEFAE215}" type="slidenum">
              <a:rPr lang="en-US" altLang="en-US" b="0"/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CA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DBE31813-E078-264B-9F8D-BB998F7FD504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770FD-BC72-6744-9E9B-1C40FC6BA335}" type="datetime1">
              <a:rPr lang="en-US" altLang="en-US"/>
              <a:pPr>
                <a:defRPr/>
              </a:pPr>
              <a:t>2/2/17</a:t>
            </a:fld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99CB851-5CFB-0746-97A8-CC7B87A0CBB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025A2-27B2-0147-92C1-ED4DF0CBBC91}" type="datetime1">
              <a:rPr lang="en-US" altLang="en-US"/>
              <a:pPr>
                <a:defRPr/>
              </a:pPr>
              <a:t>2/2/17</a:t>
            </a:fld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B40A8F7-A7B7-3F43-AB1D-AC3077F565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1C5EE-4527-5C49-8E2F-62EC0D76EAD7}" type="datetime1">
              <a:rPr lang="en-US" altLang="en-US"/>
              <a:pPr>
                <a:defRPr/>
              </a:pPr>
              <a:t>2/2/17</a:t>
            </a:fld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0194C4A-2465-5044-BD57-D1DC3EB1BB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371600"/>
            <a:ext cx="10363200" cy="4724400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EEE2-F86A-874E-8496-922353A20F53}" type="datetime1">
              <a:rPr lang="en-US" altLang="en-US"/>
              <a:pPr>
                <a:defRPr/>
              </a:pPr>
              <a:t>2/2/17</a:t>
            </a:fld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F842A1E-4195-504B-BEE4-1E0A148715A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21C6E-7022-6B47-98CD-1430FF90063A}" type="datetime1">
              <a:rPr lang="en-US" altLang="en-US"/>
              <a:pPr>
                <a:defRPr/>
              </a:pPr>
              <a:t>2/2/17</a:t>
            </a:fld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38976CA-EA2F-264A-AB71-5B5462820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BB5EE-AFEA-FC44-AAC4-DB9E244ED727}" type="datetime1">
              <a:rPr lang="en-US" altLang="en-US"/>
              <a:pPr>
                <a:defRPr/>
              </a:pPr>
              <a:t>2/2/17</a:t>
            </a:fld>
            <a:endParaRPr lang="en-CA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6A2275E-B9E8-8049-99A2-0E2C2564EE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D7CDB-94B5-BE41-97DE-014CA1682BEC}" type="datetime1">
              <a:rPr lang="en-US" altLang="en-US"/>
              <a:pPr>
                <a:defRPr/>
              </a:pPr>
              <a:t>2/2/17</a:t>
            </a:fld>
            <a:endParaRPr lang="en-CA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A7ED25A-4005-1143-A06B-2275309EECB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F8A01-6A7E-544A-A395-F75D10C4C4F1}" type="datetime1">
              <a:rPr lang="en-US" altLang="en-US"/>
              <a:pPr>
                <a:defRPr/>
              </a:pPr>
              <a:t>2/2/17</a:t>
            </a:fld>
            <a:endParaRPr lang="en-CA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4DA47F0-D8C7-B34A-B04C-C0B623592F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3568E-B0AC-114F-A48C-C4CEA9FFD290}" type="datetime1">
              <a:rPr lang="en-US" altLang="en-US"/>
              <a:pPr>
                <a:defRPr/>
              </a:pPr>
              <a:t>2/2/17</a:t>
            </a:fld>
            <a:endParaRPr lang="en-CA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0F853C8-7FE1-3E4D-8A57-CA61DD4805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E3110-5D09-514A-86B7-C8546789A14F}" type="datetime1">
              <a:rPr lang="en-US" altLang="en-US"/>
              <a:pPr>
                <a:defRPr/>
              </a:pPr>
              <a:t>2/2/17</a:t>
            </a:fld>
            <a:endParaRPr lang="en-CA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B912F8B-F4CE-8F44-B80A-9F8E722FC6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FB212-D782-2549-95C4-7D0FCCB7831F}" type="datetime1">
              <a:rPr lang="en-US" altLang="en-US"/>
              <a:pPr>
                <a:defRPr/>
              </a:pPr>
              <a:t>2/2/17</a:t>
            </a:fld>
            <a:endParaRPr lang="en-CA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B4788DB-8F1F-034D-8FBD-D97E19B6A1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3F80E-E7E0-5B41-9982-CCF6B226279A}" type="datetime1">
              <a:rPr lang="en-US" altLang="en-US"/>
              <a:pPr>
                <a:defRPr/>
              </a:pPr>
              <a:t>2/2/17</a:t>
            </a:fld>
            <a:endParaRPr lang="en-CA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343B1FEF-C1C0-A744-A08A-346FC54DE2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10363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56844F-DB09-754E-8946-0D80CDFBB4DC}" type="datetime1">
              <a:rPr lang="en-US" altLang="en-US"/>
              <a:pPr>
                <a:defRPr/>
              </a:pPr>
              <a:t>2/2/17</a:t>
            </a:fld>
            <a:endParaRPr lang="en-CA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42F48010-6A36-C74C-A290-7F833C3D06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lassdraw.com/help.ht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381000"/>
            <a:ext cx="5715000" cy="1143000"/>
          </a:xfrm>
        </p:spPr>
        <p:txBody>
          <a:bodyPr/>
          <a:lstStyle/>
          <a:p>
            <a:pPr algn="l" eaLnBrk="1" hangingPunct="1"/>
            <a:r>
              <a:rPr lang="en-US" altLang="en-US" sz="3600"/>
              <a:t>Topic 5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5400"/>
              <a:t>Introduction to UML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FE778D79-6B2F-BF4D-8640-999DC216E3B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 bwMode="auto"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1-</a:t>
            </a:r>
            <a:fld id="{A6AA6B7C-95C1-374E-B07D-C32FD45C74AB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b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 of UML Class Diagrams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set of UML class diagrams shows:</a:t>
            </a:r>
          </a:p>
          <a:p>
            <a:pPr lvl="1" eaLnBrk="1" hangingPunct="1"/>
            <a:r>
              <a:rPr lang="en-US" altLang="en-US"/>
              <a:t>The classes used in the system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 b="1" i="1">
                <a:solidFill>
                  <a:schemeClr val="hlink"/>
                </a:solidFill>
              </a:rPr>
              <a:t>relationships</a:t>
            </a:r>
            <a:r>
              <a:rPr lang="en-US" altLang="en-US"/>
              <a:t> among classes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 b="1" i="1">
                <a:solidFill>
                  <a:schemeClr val="hlink"/>
                </a:solidFill>
              </a:rPr>
              <a:t>constraints</a:t>
            </a:r>
            <a:r>
              <a:rPr lang="en-US" altLang="en-US"/>
              <a:t> on the connections among classes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A90DF664-7362-864F-B7CB-76052E3A24C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2531" name="Slide Number Placeholder 4"/>
          <p:cNvSpPr txBox="1">
            <a:spLocks noGrp="1"/>
          </p:cNvSpPr>
          <p:nvPr/>
        </p:nvSpPr>
        <p:spPr bwMode="auto"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1-</a:t>
            </a:r>
            <a:fld id="{CB5CE3DB-27A2-114D-9E80-11C90BBCA332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b="0"/>
          </a:p>
        </p:txBody>
      </p:sp>
      <p:sp>
        <p:nvSpPr>
          <p:cNvPr id="2253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Example: UML Diagram for Order Processing</a:t>
            </a:r>
          </a:p>
        </p:txBody>
      </p:sp>
      <p:graphicFrame>
        <p:nvGraphicFramePr>
          <p:cNvPr id="75797" name="Group 1045"/>
          <p:cNvGraphicFramePr>
            <a:graphicFrameLocks noGrp="1"/>
          </p:cNvGraphicFramePr>
          <p:nvPr/>
        </p:nvGraphicFramePr>
        <p:xfrm>
          <a:off x="2286000" y="1676400"/>
          <a:ext cx="1828800" cy="235585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/>
                  </a:extLst>
                </a:gridCol>
              </a:tblGrid>
              <a:tr h="396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Order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1213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dateReceived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isPrepaid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orderNumber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746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dispatch(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5812" name="Group 1060"/>
          <p:cNvGraphicFramePr>
            <a:graphicFrameLocks noGrp="1"/>
          </p:cNvGraphicFramePr>
          <p:nvPr/>
        </p:nvGraphicFramePr>
        <p:xfrm>
          <a:off x="2286000" y="4876801"/>
          <a:ext cx="1828800" cy="1782763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OrderLine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20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828" name="Group 1076"/>
          <p:cNvGraphicFramePr>
            <a:graphicFrameLocks noGrp="1"/>
          </p:cNvGraphicFramePr>
          <p:nvPr/>
        </p:nvGraphicFramePr>
        <p:xfrm>
          <a:off x="6248400" y="1676401"/>
          <a:ext cx="1981200" cy="156371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/>
                  </a:extLst>
                </a:gridCol>
              </a:tblGrid>
              <a:tr h="396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278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5396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getCreditRating( )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5862" name="Group 1110"/>
          <p:cNvGraphicFramePr>
            <a:graphicFrameLocks noGrp="1"/>
          </p:cNvGraphicFramePr>
          <p:nvPr/>
        </p:nvGraphicFramePr>
        <p:xfrm>
          <a:off x="7391400" y="4495800"/>
          <a:ext cx="2514600" cy="1296988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PersonalCustomer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customerCardNumber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866" name="Group 1114"/>
          <p:cNvGraphicFramePr>
            <a:graphicFrameLocks noGrp="1"/>
          </p:cNvGraphicFramePr>
          <p:nvPr/>
        </p:nvGraphicFramePr>
        <p:xfrm>
          <a:off x="4495800" y="4495800"/>
          <a:ext cx="2590800" cy="223708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/>
                  </a:extLst>
                </a:gridCol>
              </a:tblGrid>
              <a:tr h="396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CorporateCustomer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12128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contactName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creditRating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creditLimit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salesRep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6277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remind(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billForMonth( )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2583" name="Line 1107"/>
          <p:cNvSpPr>
            <a:spLocks noChangeShapeType="1"/>
          </p:cNvSpPr>
          <p:nvPr/>
        </p:nvSpPr>
        <p:spPr bwMode="auto">
          <a:xfrm>
            <a:off x="4110038" y="2357438"/>
            <a:ext cx="2138362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84" name="Line 1108"/>
          <p:cNvSpPr>
            <a:spLocks noChangeShapeType="1"/>
          </p:cNvSpPr>
          <p:nvPr/>
        </p:nvSpPr>
        <p:spPr bwMode="auto">
          <a:xfrm flipH="1">
            <a:off x="5791200" y="4038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85" name="Line 1109"/>
          <p:cNvSpPr>
            <a:spLocks noChangeShapeType="1"/>
          </p:cNvSpPr>
          <p:nvPr/>
        </p:nvSpPr>
        <p:spPr bwMode="auto">
          <a:xfrm flipH="1">
            <a:off x="8610600" y="4038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86" name="Line 1111"/>
          <p:cNvSpPr>
            <a:spLocks noChangeShapeType="1"/>
          </p:cNvSpPr>
          <p:nvPr/>
        </p:nvSpPr>
        <p:spPr bwMode="auto">
          <a:xfrm flipV="1">
            <a:off x="5791200" y="40386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87" name="Line 1112"/>
          <p:cNvSpPr>
            <a:spLocks noChangeShapeType="1"/>
          </p:cNvSpPr>
          <p:nvPr/>
        </p:nvSpPr>
        <p:spPr bwMode="auto">
          <a:xfrm flipV="1">
            <a:off x="7239000" y="3826400"/>
            <a:ext cx="9128" cy="21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588" name="Line 1113"/>
          <p:cNvSpPr>
            <a:spLocks noChangeShapeType="1"/>
          </p:cNvSpPr>
          <p:nvPr/>
        </p:nvSpPr>
        <p:spPr bwMode="auto">
          <a:xfrm>
            <a:off x="3200400" y="4038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89" name="AutoShape 1115"/>
          <p:cNvSpPr>
            <a:spLocks noChangeArrowheads="1"/>
          </p:cNvSpPr>
          <p:nvPr/>
        </p:nvSpPr>
        <p:spPr bwMode="auto">
          <a:xfrm>
            <a:off x="7086600" y="3240115"/>
            <a:ext cx="304800" cy="586285"/>
          </a:xfrm>
          <a:prstGeom prst="triangle">
            <a:avLst>
              <a:gd name="adj" fmla="val 53893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2590" name="Text Box 1117"/>
          <p:cNvSpPr txBox="1">
            <a:spLocks noChangeArrowheads="1"/>
          </p:cNvSpPr>
          <p:nvPr/>
        </p:nvSpPr>
        <p:spPr bwMode="auto">
          <a:xfrm>
            <a:off x="4191000" y="1973263"/>
            <a:ext cx="30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*</a:t>
            </a:r>
          </a:p>
        </p:txBody>
      </p:sp>
      <p:sp>
        <p:nvSpPr>
          <p:cNvPr id="22591" name="Text Box 1118"/>
          <p:cNvSpPr txBox="1">
            <a:spLocks noChangeArrowheads="1"/>
          </p:cNvSpPr>
          <p:nvPr/>
        </p:nvSpPr>
        <p:spPr bwMode="auto">
          <a:xfrm>
            <a:off x="3352800" y="4495801"/>
            <a:ext cx="30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*</a:t>
            </a:r>
          </a:p>
        </p:txBody>
      </p:sp>
      <p:sp>
        <p:nvSpPr>
          <p:cNvPr id="22592" name="Text Box 1119"/>
          <p:cNvSpPr txBox="1">
            <a:spLocks noChangeArrowheads="1"/>
          </p:cNvSpPr>
          <p:nvPr/>
        </p:nvSpPr>
        <p:spPr bwMode="auto">
          <a:xfrm>
            <a:off x="3352800" y="40386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2593" name="Text Box 1120"/>
          <p:cNvSpPr txBox="1">
            <a:spLocks noChangeArrowheads="1"/>
          </p:cNvSpPr>
          <p:nvPr/>
        </p:nvSpPr>
        <p:spPr bwMode="auto">
          <a:xfrm>
            <a:off x="5791200" y="19812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4A509195-F3E8-6F43-8434-9CDF5A711C0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4579" name="Slide Number Placeholder 5"/>
          <p:cNvSpPr txBox="1">
            <a:spLocks noGrp="1"/>
          </p:cNvSpPr>
          <p:nvPr/>
        </p:nvSpPr>
        <p:spPr bwMode="auto"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1-</a:t>
            </a:r>
            <a:fld id="{84B47971-45F3-4F4E-8C6F-D0AFCB3F740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b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Features of Set of UML Diagrams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219200"/>
            <a:ext cx="7620000" cy="3886200"/>
          </a:xfrm>
        </p:spPr>
        <p:txBody>
          <a:bodyPr/>
          <a:lstStyle/>
          <a:p>
            <a:pPr eaLnBrk="1" hangingPunct="1"/>
            <a:r>
              <a:rPr lang="en-US" altLang="en-US" b="1" i="1">
                <a:solidFill>
                  <a:schemeClr val="hlink"/>
                </a:solidFill>
              </a:rPr>
              <a:t>Association</a:t>
            </a:r>
            <a:r>
              <a:rPr lang="en-US" altLang="en-US"/>
              <a:t> </a:t>
            </a:r>
            <a:r>
              <a:rPr lang="en-US" altLang="en-US" b="1" i="1">
                <a:solidFill>
                  <a:schemeClr val="hlink"/>
                </a:solidFill>
              </a:rPr>
              <a:t>between classes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Represents a relationship between objects of those classes</a:t>
            </a:r>
          </a:p>
          <a:p>
            <a:pPr lvl="1" eaLnBrk="1" hangingPunct="1"/>
            <a:r>
              <a:rPr lang="en-US" altLang="en-US"/>
              <a:t>Indicated with a </a:t>
            </a:r>
            <a:r>
              <a:rPr lang="en-US" altLang="en-US" i="1"/>
              <a:t>solid line</a:t>
            </a:r>
            <a:r>
              <a:rPr lang="en-US" altLang="en-US"/>
              <a:t> between the classes</a:t>
            </a:r>
          </a:p>
          <a:p>
            <a:pPr lvl="1" eaLnBrk="1" hangingPunct="1"/>
            <a:r>
              <a:rPr lang="en-US" altLang="en-US"/>
              <a:t>Can be annotated with</a:t>
            </a:r>
            <a:r>
              <a:rPr lang="en-US" altLang="en-US" b="1" i="1">
                <a:solidFill>
                  <a:schemeClr val="accent2"/>
                </a:solidFill>
              </a:rPr>
              <a:t> </a:t>
            </a:r>
            <a:r>
              <a:rPr lang="en-US" altLang="en-US" b="1" i="1">
                <a:solidFill>
                  <a:schemeClr val="hlink"/>
                </a:solidFill>
              </a:rPr>
              <a:t>cardinality</a:t>
            </a:r>
            <a:r>
              <a:rPr lang="en-US" altLang="en-US"/>
              <a:t>:</a:t>
            </a:r>
            <a:r>
              <a:rPr lang="en-US" altLang="en-US" b="1" i="1">
                <a:solidFill>
                  <a:schemeClr val="accent2"/>
                </a:solidFill>
              </a:rPr>
              <a:t> </a:t>
            </a:r>
            <a:r>
              <a:rPr lang="en-US" altLang="en-US"/>
              <a:t>indicates a numeric association between classes, such as:</a:t>
            </a:r>
            <a:endParaRPr lang="en-US" altLang="en-US" sz="2400"/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2133600" y="4038601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CA" altLang="en-US" sz="2000"/>
          </a:p>
        </p:txBody>
      </p: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3276600" y="5105401"/>
            <a:ext cx="35814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143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lang="en-US" altLang="en-US" sz="2400"/>
              <a:t> one-to-one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 one-to-many </a:t>
            </a:r>
            <a:r>
              <a:rPr lang="en-US" altLang="en-US" sz="2400">
                <a:solidFill>
                  <a:schemeClr val="hlink"/>
                </a:solidFill>
              </a:rPr>
              <a:t>( 1..*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 many-to-many </a:t>
            </a:r>
            <a:r>
              <a:rPr lang="en-US" altLang="en-US" sz="2400">
                <a:solidFill>
                  <a:schemeClr val="hlink"/>
                </a:solidFill>
              </a:rPr>
              <a:t>( *..* )</a:t>
            </a: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6705600" y="5105401"/>
            <a:ext cx="32766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143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lang="en-US" altLang="en-US" sz="2400"/>
              <a:t> zero-to-many </a:t>
            </a:r>
            <a:r>
              <a:rPr lang="en-US" altLang="en-US" sz="2400">
                <a:solidFill>
                  <a:schemeClr val="hlink"/>
                </a:solidFill>
              </a:rPr>
              <a:t>(0..*)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 zero-to-5 </a:t>
            </a:r>
            <a:r>
              <a:rPr lang="en-US" altLang="en-US" sz="2400">
                <a:solidFill>
                  <a:schemeClr val="hlink"/>
                </a:solidFill>
              </a:rPr>
              <a:t>(0..5)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A356316B-5713-AA41-B0B0-6B50FED2A66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6627" name="Slide Number Placeholder 4"/>
          <p:cNvSpPr txBox="1">
            <a:spLocks noGrp="1"/>
          </p:cNvSpPr>
          <p:nvPr/>
        </p:nvSpPr>
        <p:spPr bwMode="auto"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1-</a:t>
            </a:r>
            <a:fld id="{F6FDC791-5C7E-6F48-8EF4-6B3FFAC20B79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b="0"/>
          </a:p>
        </p:txBody>
      </p:sp>
      <p:sp>
        <p:nvSpPr>
          <p:cNvPr id="2662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Association Between Classes</a:t>
            </a:r>
          </a:p>
        </p:txBody>
      </p:sp>
      <p:graphicFrame>
        <p:nvGraphicFramePr>
          <p:cNvPr id="76832" name="Group 1056"/>
          <p:cNvGraphicFramePr>
            <a:graphicFrameLocks noGrp="1"/>
          </p:cNvGraphicFramePr>
          <p:nvPr/>
        </p:nvGraphicFramePr>
        <p:xfrm>
          <a:off x="2362200" y="2057400"/>
          <a:ext cx="3200400" cy="2310204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/>
                  </a:extLst>
                </a:gridCol>
              </a:tblGrid>
              <a:tr h="51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LibraryCustomer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8958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8958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deregister( )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6838" name="Group 1062"/>
          <p:cNvGraphicFramePr>
            <a:graphicFrameLocks noGrp="1"/>
          </p:cNvGraphicFramePr>
          <p:nvPr/>
        </p:nvGraphicFramePr>
        <p:xfrm>
          <a:off x="7467600" y="1981200"/>
          <a:ext cx="2286000" cy="2310204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/>
                  </a:extLst>
                </a:gridCol>
              </a:tblGrid>
              <a:tr h="51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LibraryItem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8958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8958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checkout(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return( )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26649" name="Line 1063"/>
          <p:cNvSpPr>
            <a:spLocks noChangeShapeType="1"/>
          </p:cNvSpPr>
          <p:nvPr/>
        </p:nvSpPr>
        <p:spPr bwMode="auto">
          <a:xfrm>
            <a:off x="5562600" y="2971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50" name="Text Box 1064"/>
          <p:cNvSpPr txBox="1">
            <a:spLocks noChangeArrowheads="1"/>
          </p:cNvSpPr>
          <p:nvPr/>
        </p:nvSpPr>
        <p:spPr bwMode="auto">
          <a:xfrm>
            <a:off x="5562600" y="25908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 .. *</a:t>
            </a:r>
          </a:p>
        </p:txBody>
      </p:sp>
      <p:sp>
        <p:nvSpPr>
          <p:cNvPr id="26651" name="Text Box 1065"/>
          <p:cNvSpPr txBox="1">
            <a:spLocks noChangeArrowheads="1"/>
          </p:cNvSpPr>
          <p:nvPr/>
        </p:nvSpPr>
        <p:spPr bwMode="auto">
          <a:xfrm>
            <a:off x="6781800" y="25908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0 .. 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4EC49526-14EE-0145-A812-58F79558D1B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Association Between Classes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the Order-Customer relationship in our Order Processing System?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How would we annotate that a Library Customer can not check out more than 5 library items?</a:t>
            </a:r>
          </a:p>
          <a:p>
            <a:pPr eaLnBrk="1" hangingPunct="1"/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91386A97-FC91-BF41-93E7-7C83F1DE3D4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Features of Set of UML Diagrams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chemeClr val="hlink"/>
                </a:solidFill>
              </a:rPr>
              <a:t>Usage of another class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>
                <a:solidFill>
                  <a:schemeClr val="accent2"/>
                </a:solidFill>
              </a:rPr>
              <a:t>Broken line with an arrow</a:t>
            </a:r>
            <a:r>
              <a:rPr lang="en-US" altLang="en-US"/>
              <a:t> indicates that one class makes use of the other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Line can be labeled with a message indicating the type of usage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30725" name="Line 1050"/>
          <p:cNvSpPr>
            <a:spLocks noChangeShapeType="1"/>
          </p:cNvSpPr>
          <p:nvPr/>
        </p:nvSpPr>
        <p:spPr bwMode="auto">
          <a:xfrm flipV="1">
            <a:off x="4724400" y="31242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8C309CEB-DF99-D743-B332-AEA4ED7E043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1747" name="Slide Number Placeholder 4"/>
          <p:cNvSpPr txBox="1">
            <a:spLocks noGrp="1"/>
          </p:cNvSpPr>
          <p:nvPr/>
        </p:nvSpPr>
        <p:spPr bwMode="auto"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1-</a:t>
            </a:r>
            <a:fld id="{56C68606-CB43-6544-A174-7888FDF15BDE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b="0"/>
          </a:p>
        </p:txBody>
      </p:sp>
      <p:sp>
        <p:nvSpPr>
          <p:cNvPr id="317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One Class Indicating its Use of Another</a:t>
            </a:r>
          </a:p>
        </p:txBody>
      </p:sp>
      <p:graphicFrame>
        <p:nvGraphicFramePr>
          <p:cNvPr id="80910" name="Group 1038"/>
          <p:cNvGraphicFramePr>
            <a:graphicFrameLocks noGrp="1"/>
          </p:cNvGraphicFramePr>
          <p:nvPr/>
        </p:nvGraphicFramePr>
        <p:xfrm>
          <a:off x="2133600" y="2057400"/>
          <a:ext cx="3048000" cy="19812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/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LibraryCustomer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762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762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register(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deregister(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80911" name="Group 1039"/>
          <p:cNvGraphicFramePr>
            <a:graphicFrameLocks noGrp="1"/>
          </p:cNvGraphicFramePr>
          <p:nvPr/>
        </p:nvGraphicFramePr>
        <p:xfrm>
          <a:off x="7620000" y="2057400"/>
          <a:ext cx="1828800" cy="19812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/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ipAddress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logon(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logoff(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1769" name="Line 1050"/>
          <p:cNvSpPr>
            <a:spLocks noChangeShapeType="1"/>
          </p:cNvSpPr>
          <p:nvPr/>
        </p:nvSpPr>
        <p:spPr bwMode="auto">
          <a:xfrm>
            <a:off x="5181600" y="28956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70" name="Text Box 25"/>
          <p:cNvSpPr txBox="1">
            <a:spLocks noChangeArrowheads="1"/>
          </p:cNvSpPr>
          <p:nvPr/>
        </p:nvSpPr>
        <p:spPr bwMode="auto">
          <a:xfrm>
            <a:off x="5410200" y="3048001"/>
            <a:ext cx="190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Searches online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 catalogue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990B1B71-5FC8-A34C-9AAB-CFE39F6F687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Features of Set of UML Diagrams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chemeClr val="hlink"/>
                </a:solidFill>
              </a:rPr>
              <a:t>Implementation of an interface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Indicated by a </a:t>
            </a:r>
            <a:r>
              <a:rPr lang="en-US" altLang="en-US">
                <a:solidFill>
                  <a:schemeClr val="accent2"/>
                </a:solidFill>
              </a:rPr>
              <a:t>broken line with an open arrow</a:t>
            </a:r>
          </a:p>
          <a:p>
            <a:pPr lvl="1" eaLnBrk="1" hangingPunct="1"/>
            <a:endParaRPr lang="en-US" altLang="en-US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b="1" i="1">
                <a:solidFill>
                  <a:schemeClr val="hlink"/>
                </a:solidFill>
              </a:rPr>
              <a:t>UML diagram for an interface</a:t>
            </a:r>
            <a:r>
              <a:rPr lang="en-US" altLang="en-US"/>
              <a:t> is much like the UML diagram for a class</a:t>
            </a:r>
          </a:p>
          <a:p>
            <a:pPr lvl="2" eaLnBrk="1" hangingPunct="1"/>
            <a:r>
              <a:rPr lang="en-US" altLang="en-US"/>
              <a:t>But there are no attributes (why not?)</a:t>
            </a:r>
          </a:p>
          <a:p>
            <a:pPr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 flipH="1">
            <a:off x="5105400" y="30480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 flipH="1" flipV="1">
            <a:off x="6705600" y="28194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 flipH="1">
            <a:off x="6705600" y="30480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 flipH="1">
            <a:off x="6705600" y="2819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D0B29F28-0C4E-764B-84ED-437B9ADF53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UML Diagram for StackADT Interface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4191000" y="1371600"/>
          <a:ext cx="3886200" cy="4632948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114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&lt;&lt;interface&gt;&gt;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StackADT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651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push(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peek(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isEmpty(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toString( 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D5B47121-2E9D-8543-B885-E8E4EEF93D4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UML Diagram for ArrayStack Implementation of StackADT</a:t>
            </a:r>
          </a:p>
        </p:txBody>
      </p:sp>
      <p:graphicFrame>
        <p:nvGraphicFramePr>
          <p:cNvPr id="145459" name="Group 51"/>
          <p:cNvGraphicFramePr>
            <a:graphicFrameLocks noGrp="1"/>
          </p:cNvGraphicFramePr>
          <p:nvPr/>
        </p:nvGraphicFramePr>
        <p:xfrm>
          <a:off x="6959600" y="1752600"/>
          <a:ext cx="2089150" cy="3407720"/>
        </p:xfrm>
        <a:graphic>
          <a:graphicData uri="http://schemas.openxmlformats.org/drawingml/2006/table">
            <a:tbl>
              <a:tblPr/>
              <a:tblGrid>
                <a:gridCol w="2089150"/>
              </a:tblGrid>
              <a:tr h="78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&lt;&lt;interface&gt;&gt;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StackADT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224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push(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peek(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isEmpty(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toString( 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458" name="Group 50"/>
          <p:cNvGraphicFramePr>
            <a:graphicFrameLocks noGrp="1"/>
          </p:cNvGraphicFramePr>
          <p:nvPr/>
        </p:nvGraphicFramePr>
        <p:xfrm>
          <a:off x="3792538" y="1752600"/>
          <a:ext cx="2159000" cy="3411538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/>
                  </a:extLst>
                </a:gridCol>
              </a:tblGrid>
              <a:tr h="3963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ArrayStack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7796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22356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push(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peek(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isEmpty(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toString( 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5864" name="Line 45"/>
          <p:cNvSpPr>
            <a:spLocks noChangeShapeType="1"/>
          </p:cNvSpPr>
          <p:nvPr/>
        </p:nvSpPr>
        <p:spPr bwMode="auto">
          <a:xfrm>
            <a:off x="6743700" y="20605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65" name="Line 46"/>
          <p:cNvSpPr>
            <a:spLocks noChangeShapeType="1"/>
          </p:cNvSpPr>
          <p:nvPr/>
        </p:nvSpPr>
        <p:spPr bwMode="auto">
          <a:xfrm>
            <a:off x="6743700" y="2060575"/>
            <a:ext cx="228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66" name="Line 47"/>
          <p:cNvSpPr>
            <a:spLocks noChangeShapeType="1"/>
          </p:cNvSpPr>
          <p:nvPr/>
        </p:nvSpPr>
        <p:spPr bwMode="auto">
          <a:xfrm flipH="1">
            <a:off x="6743700" y="2205038"/>
            <a:ext cx="228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67" name="Line 48"/>
          <p:cNvSpPr>
            <a:spLocks noChangeShapeType="1"/>
          </p:cNvSpPr>
          <p:nvPr/>
        </p:nvSpPr>
        <p:spPr bwMode="auto">
          <a:xfrm flipH="1" flipV="1">
            <a:off x="5951538" y="2205038"/>
            <a:ext cx="754062" cy="476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68" name="Text Box 49"/>
          <p:cNvSpPr txBox="1">
            <a:spLocks noChangeArrowheads="1"/>
          </p:cNvSpPr>
          <p:nvPr/>
        </p:nvSpPr>
        <p:spPr bwMode="auto">
          <a:xfrm>
            <a:off x="4800600" y="191611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CA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80AFB5AD-1155-A84A-A54F-B32E153F8DA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Slide Number Placeholder 5"/>
          <p:cNvSpPr txBox="1">
            <a:spLocks noGrp="1"/>
          </p:cNvSpPr>
          <p:nvPr/>
        </p:nvSpPr>
        <p:spPr bwMode="auto"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1-</a:t>
            </a:r>
            <a:fld id="{8CC0CCBD-2974-2648-84FA-F71531CD7C4B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954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/>
              <a:t>To introduce UML Diagrams</a:t>
            </a:r>
          </a:p>
          <a:p>
            <a:pPr lvl="1" eaLnBrk="1" hangingPunct="1"/>
            <a:r>
              <a:rPr lang="en-US" altLang="en-US"/>
              <a:t>A diagrammatic way of showing the relationships among classes</a:t>
            </a:r>
          </a:p>
          <a:p>
            <a:pPr lvl="1" eaLnBrk="1" hangingPunct="1"/>
            <a:r>
              <a:rPr lang="en-US" altLang="en-US"/>
              <a:t>This will help our understanding of the definitions of our collections and the usage of our collections in applications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6B9F1DFE-A843-E84D-8FA1-46AE728E236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UML Diagram for Postfix Expression Program</a:t>
            </a:r>
          </a:p>
        </p:txBody>
      </p:sp>
      <p:graphicFrame>
        <p:nvGraphicFramePr>
          <p:cNvPr id="130051" name="Group 3"/>
          <p:cNvGraphicFramePr>
            <a:graphicFrameLocks noGrp="1"/>
          </p:cNvGraphicFramePr>
          <p:nvPr/>
        </p:nvGraphicFramePr>
        <p:xfrm>
          <a:off x="6959600" y="1412876"/>
          <a:ext cx="2089150" cy="2829255"/>
        </p:xfrm>
        <a:graphic>
          <a:graphicData uri="http://schemas.openxmlformats.org/drawingml/2006/table">
            <a:tbl>
              <a:tblPr/>
              <a:tblGrid>
                <a:gridCol w="2089150"/>
              </a:tblGrid>
              <a:tr h="695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&lt;&lt;interface&gt;&gt;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StackADT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79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push(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peek(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isEmpty(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toString( 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061" name="Group 13"/>
          <p:cNvGraphicFramePr>
            <a:graphicFrameLocks noGrp="1"/>
          </p:cNvGraphicFramePr>
          <p:nvPr/>
        </p:nvGraphicFramePr>
        <p:xfrm>
          <a:off x="3792538" y="1447800"/>
          <a:ext cx="2159000" cy="2883208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/>
                  </a:extLst>
                </a:gridCol>
              </a:tblGrid>
              <a:tr h="4570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ArrayStack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6277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17980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push(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peek(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isEmpty(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toString( )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30071" name="Group 23"/>
          <p:cNvGraphicFramePr>
            <a:graphicFrameLocks noGrp="1"/>
          </p:cNvGraphicFramePr>
          <p:nvPr/>
        </p:nvGraphicFramePr>
        <p:xfrm>
          <a:off x="6959600" y="5257800"/>
          <a:ext cx="2160588" cy="1170356"/>
        </p:xfrm>
        <a:graphic>
          <a:graphicData uri="http://schemas.openxmlformats.org/drawingml/2006/table">
            <a:tbl>
              <a:tblPr/>
              <a:tblGrid>
                <a:gridCol w="2160588"/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Postfix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main( )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098" name="Group 50"/>
          <p:cNvGraphicFramePr>
            <a:graphicFrameLocks noGrp="1"/>
          </p:cNvGraphicFramePr>
          <p:nvPr/>
        </p:nvGraphicFramePr>
        <p:xfrm>
          <a:off x="3792538" y="4876800"/>
          <a:ext cx="2159000" cy="1752600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/>
                  </a:extLst>
                </a:gridCol>
              </a:tblGrid>
              <a:tr h="393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PostfixEvaluator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361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996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evaluate(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isOperator(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evalSingleOp()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6908" name="Line 43"/>
          <p:cNvSpPr>
            <a:spLocks noChangeShapeType="1"/>
          </p:cNvSpPr>
          <p:nvPr/>
        </p:nvSpPr>
        <p:spPr bwMode="auto">
          <a:xfrm flipH="1">
            <a:off x="5951538" y="5734050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09" name="Line 44"/>
          <p:cNvSpPr>
            <a:spLocks noChangeShapeType="1"/>
          </p:cNvSpPr>
          <p:nvPr/>
        </p:nvSpPr>
        <p:spPr bwMode="auto">
          <a:xfrm flipH="1" flipV="1">
            <a:off x="4872038" y="4365626"/>
            <a:ext cx="4762" cy="511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10" name="Line 45"/>
          <p:cNvSpPr>
            <a:spLocks noChangeShapeType="1"/>
          </p:cNvSpPr>
          <p:nvPr/>
        </p:nvSpPr>
        <p:spPr bwMode="auto">
          <a:xfrm>
            <a:off x="6743700" y="20605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11" name="Line 46"/>
          <p:cNvSpPr>
            <a:spLocks noChangeShapeType="1"/>
          </p:cNvSpPr>
          <p:nvPr/>
        </p:nvSpPr>
        <p:spPr bwMode="auto">
          <a:xfrm>
            <a:off x="6743700" y="2060575"/>
            <a:ext cx="228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12" name="Line 47"/>
          <p:cNvSpPr>
            <a:spLocks noChangeShapeType="1"/>
          </p:cNvSpPr>
          <p:nvPr/>
        </p:nvSpPr>
        <p:spPr bwMode="auto">
          <a:xfrm flipH="1">
            <a:off x="6743700" y="2205038"/>
            <a:ext cx="228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13" name="Line 48"/>
          <p:cNvSpPr>
            <a:spLocks noChangeShapeType="1"/>
          </p:cNvSpPr>
          <p:nvPr/>
        </p:nvSpPr>
        <p:spPr bwMode="auto">
          <a:xfrm flipH="1">
            <a:off x="5951538" y="220503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14" name="Text Box 49"/>
          <p:cNvSpPr txBox="1">
            <a:spLocks noChangeArrowheads="1"/>
          </p:cNvSpPr>
          <p:nvPr/>
        </p:nvSpPr>
        <p:spPr bwMode="auto">
          <a:xfrm>
            <a:off x="4800600" y="191611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CA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E7B2D116-7B26-5648-B4D8-E675C0AB6B9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Features of Set of UML Diagrams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chemeClr val="hlink"/>
                </a:solidFill>
              </a:rPr>
              <a:t>Inheritance:</a:t>
            </a:r>
            <a:endParaRPr lang="en-US" altLang="en-US" b="1" i="1"/>
          </a:p>
          <a:p>
            <a:pPr lvl="1" eaLnBrk="1" hangingPunct="1"/>
            <a:r>
              <a:rPr lang="en-US" altLang="en-US"/>
              <a:t>An </a:t>
            </a:r>
            <a:r>
              <a:rPr lang="en-US" altLang="en-US">
                <a:solidFill>
                  <a:schemeClr val="accent2"/>
                </a:solidFill>
              </a:rPr>
              <a:t>arrow on an association line</a:t>
            </a:r>
            <a:r>
              <a:rPr lang="en-US" altLang="en-US"/>
              <a:t> indicates that one class is </a:t>
            </a:r>
            <a:r>
              <a:rPr lang="en-US" altLang="en-US">
                <a:solidFill>
                  <a:schemeClr val="hlink"/>
                </a:solidFill>
              </a:rPr>
              <a:t>derived from</a:t>
            </a:r>
            <a:r>
              <a:rPr lang="en-US" altLang="en-US"/>
              <a:t> the other</a:t>
            </a:r>
            <a:endParaRPr lang="en-US" altLang="en-US">
              <a:solidFill>
                <a:schemeClr val="accent2"/>
              </a:solidFill>
            </a:endParaRPr>
          </a:p>
          <a:p>
            <a:pPr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1A3BD21A-8548-FA4C-BF29-83D9FEF81A4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8915" name="Slide Number Placeholder 4"/>
          <p:cNvSpPr txBox="1">
            <a:spLocks noGrp="1"/>
          </p:cNvSpPr>
          <p:nvPr/>
        </p:nvSpPr>
        <p:spPr bwMode="auto"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1-</a:t>
            </a:r>
            <a:fld id="{CBEEADBD-E4AE-FF44-B00E-48328887039F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b="0"/>
          </a:p>
        </p:txBody>
      </p:sp>
      <p:sp>
        <p:nvSpPr>
          <p:cNvPr id="3891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Example: Inheritance Relationships</a:t>
            </a:r>
          </a:p>
        </p:txBody>
      </p:sp>
      <p:graphicFrame>
        <p:nvGraphicFramePr>
          <p:cNvPr id="78898" name="Group 1074"/>
          <p:cNvGraphicFramePr>
            <a:graphicFrameLocks noGrp="1"/>
          </p:cNvGraphicFramePr>
          <p:nvPr/>
        </p:nvGraphicFramePr>
        <p:xfrm>
          <a:off x="4800600" y="1219200"/>
          <a:ext cx="2819400" cy="19812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/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LibraryItem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checkout(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78861" name="Group 1037"/>
          <p:cNvGraphicFramePr>
            <a:graphicFrameLocks noGrp="1"/>
          </p:cNvGraphicFramePr>
          <p:nvPr/>
        </p:nvGraphicFramePr>
        <p:xfrm>
          <a:off x="3962400" y="4495801"/>
          <a:ext cx="1371600" cy="1660525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author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publisher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871" name="Group 1047"/>
          <p:cNvGraphicFramePr>
            <a:graphicFrameLocks noGrp="1"/>
          </p:cNvGraphicFramePr>
          <p:nvPr/>
        </p:nvGraphicFramePr>
        <p:xfrm>
          <a:off x="7010400" y="4495801"/>
          <a:ext cx="1371600" cy="1660525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Video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8947" name="Line 1067"/>
          <p:cNvSpPr>
            <a:spLocks noChangeShapeType="1"/>
          </p:cNvSpPr>
          <p:nvPr/>
        </p:nvSpPr>
        <p:spPr bwMode="auto">
          <a:xfrm>
            <a:off x="4648200" y="4038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48" name="Line 1075"/>
          <p:cNvSpPr>
            <a:spLocks noChangeShapeType="1"/>
          </p:cNvSpPr>
          <p:nvPr/>
        </p:nvSpPr>
        <p:spPr bwMode="auto">
          <a:xfrm>
            <a:off x="7696200" y="4038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49" name="Line 1076"/>
          <p:cNvSpPr>
            <a:spLocks noChangeShapeType="1"/>
          </p:cNvSpPr>
          <p:nvPr/>
        </p:nvSpPr>
        <p:spPr bwMode="auto">
          <a:xfrm>
            <a:off x="4648200" y="40386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50" name="AutoShape 1077"/>
          <p:cNvSpPr>
            <a:spLocks noChangeArrowheads="1"/>
          </p:cNvSpPr>
          <p:nvPr/>
        </p:nvSpPr>
        <p:spPr bwMode="auto">
          <a:xfrm>
            <a:off x="6096000" y="2955399"/>
            <a:ext cx="366960" cy="794802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38951" name="Line 1078"/>
          <p:cNvSpPr>
            <a:spLocks noChangeShapeType="1"/>
          </p:cNvSpPr>
          <p:nvPr/>
        </p:nvSpPr>
        <p:spPr bwMode="auto">
          <a:xfrm>
            <a:off x="6248400" y="3505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485FC0ED-6C70-B047-AA39-EB3DF5154E0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0963" name="Slide Number Placeholder 4"/>
          <p:cNvSpPr txBox="1">
            <a:spLocks noGrp="1"/>
          </p:cNvSpPr>
          <p:nvPr/>
        </p:nvSpPr>
        <p:spPr bwMode="auto"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1-</a:t>
            </a:r>
            <a:fld id="{1B6ECA1A-EF56-1548-BCDF-650B63067363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b="0"/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Example: Inheritance Relationships</a:t>
            </a:r>
          </a:p>
        </p:txBody>
      </p:sp>
      <p:graphicFrame>
        <p:nvGraphicFramePr>
          <p:cNvPr id="157737" name="Group 41"/>
          <p:cNvGraphicFramePr>
            <a:graphicFrameLocks noGrp="1"/>
          </p:cNvGraphicFramePr>
          <p:nvPr/>
        </p:nvGraphicFramePr>
        <p:xfrm>
          <a:off x="4800600" y="1219200"/>
          <a:ext cx="2819400" cy="19812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/>
                  </a:extLst>
                </a:gridCol>
              </a:tblGrid>
              <a:tr h="32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BankAccount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458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accountNumber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balance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441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deposit()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withdraw( )    etc.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57762" name="Group 66"/>
          <p:cNvGraphicFramePr>
            <a:graphicFrameLocks noGrp="1"/>
          </p:cNvGraphicFramePr>
          <p:nvPr/>
        </p:nvGraphicFramePr>
        <p:xfrm>
          <a:off x="3429000" y="4292600"/>
          <a:ext cx="2743200" cy="1987592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/>
                  </a:extLst>
                </a:gridCol>
              </a:tblGrid>
              <a:tr h="5047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SavingsAccount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4587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interestRate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10240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addInterest()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getInterestRate()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setInterestRate()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157760" name="Group 64"/>
          <p:cNvGraphicFramePr>
            <a:graphicFrameLocks noGrp="1"/>
          </p:cNvGraphicFramePr>
          <p:nvPr/>
        </p:nvGraphicFramePr>
        <p:xfrm>
          <a:off x="6324600" y="4292600"/>
          <a:ext cx="2895600" cy="2484438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/>
                  </a:extLst>
                </a:gridCol>
              </a:tblGrid>
              <a:tr h="501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CheckingAccount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506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transactionCount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147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deposit()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withdraw()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deductFees()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getTransactionCount()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0995" name="Line 1067"/>
          <p:cNvSpPr>
            <a:spLocks noChangeShapeType="1"/>
          </p:cNvSpPr>
          <p:nvPr/>
        </p:nvSpPr>
        <p:spPr bwMode="auto">
          <a:xfrm>
            <a:off x="4656138" y="3860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96" name="Line 1075"/>
          <p:cNvSpPr>
            <a:spLocks noChangeShapeType="1"/>
          </p:cNvSpPr>
          <p:nvPr/>
        </p:nvSpPr>
        <p:spPr bwMode="auto">
          <a:xfrm>
            <a:off x="7680325" y="38608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97" name="Line 1076"/>
          <p:cNvSpPr>
            <a:spLocks noChangeShapeType="1"/>
          </p:cNvSpPr>
          <p:nvPr/>
        </p:nvSpPr>
        <p:spPr bwMode="auto">
          <a:xfrm>
            <a:off x="4656138" y="38608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98" name="AutoShape 1077"/>
          <p:cNvSpPr>
            <a:spLocks noChangeArrowheads="1"/>
          </p:cNvSpPr>
          <p:nvPr/>
        </p:nvSpPr>
        <p:spPr bwMode="auto">
          <a:xfrm>
            <a:off x="6096000" y="2955399"/>
            <a:ext cx="366960" cy="794802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2000"/>
          </a:p>
        </p:txBody>
      </p:sp>
      <p:sp>
        <p:nvSpPr>
          <p:cNvPr id="40999" name="Line 1078"/>
          <p:cNvSpPr>
            <a:spLocks noChangeShapeType="1"/>
          </p:cNvSpPr>
          <p:nvPr/>
        </p:nvSpPr>
        <p:spPr bwMode="auto">
          <a:xfrm>
            <a:off x="6240463" y="35004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B32E20B0-29CA-A546-A317-451F5258647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hlinkClick r:id="rId2"/>
              </a:rPr>
              <a:t>http://www.classdraw.com/help.htm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0"/>
            <a:ext cx="9684568" cy="66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Social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Users log into account using </a:t>
            </a:r>
            <a:r>
              <a:rPr lang="en-US" sz="2400" dirty="0" err="1"/>
              <a:t>FaceSpace</a:t>
            </a:r>
            <a:r>
              <a:rPr lang="en-US" sz="2400" dirty="0"/>
              <a:t> credentials.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Users can view profile pages, which have a profile picture, basic friend information, posts, and links to other features.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Users can post links, status updates, photos, and videos on their own profile page and on friends’ profiles pages.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Users can send friend requests.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Users can view a list of their friends.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Users can review friend requests and accept or reject.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Social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Candidate Classes </a:t>
            </a:r>
            <a:r>
              <a:rPr lang="mr-IN" sz="2400" dirty="0"/>
              <a:t>–</a:t>
            </a:r>
            <a:r>
              <a:rPr lang="en-US" sz="2400" dirty="0"/>
              <a:t> start with essential data representation.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UserAccount</a:t>
            </a:r>
            <a:endParaRPr lang="en-US" sz="24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Profile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PersonInformation</a:t>
            </a:r>
            <a:endParaRPr lang="en-US" sz="24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Post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PhotoPost</a:t>
            </a:r>
            <a:endParaRPr lang="en-US" sz="24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VideoPost</a:t>
            </a:r>
            <a:endParaRPr lang="en-US" sz="24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StatusPost</a:t>
            </a:r>
            <a:endParaRPr lang="en-US" sz="24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FriendList</a:t>
            </a:r>
            <a:endParaRPr lang="en-US" sz="24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FriendRequest</a:t>
            </a:r>
            <a:endParaRPr lang="en-US" sz="24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Any others?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38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Social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138976CA-EA2F-264A-AB71-5B5462820F56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11531" y="2659372"/>
            <a:ext cx="250741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</a:t>
            </a:r>
            <a:endParaRPr lang="en-US" b="0" dirty="0"/>
          </a:p>
          <a:p>
            <a:r>
              <a:rPr lang="en-US" b="0" dirty="0"/>
              <a:t>Date </a:t>
            </a:r>
            <a:r>
              <a:rPr lang="en-US" b="0" dirty="0" err="1"/>
              <a:t>dateCreated</a:t>
            </a:r>
            <a:endParaRPr lang="en-US" b="0" dirty="0"/>
          </a:p>
          <a:p>
            <a:r>
              <a:rPr lang="en-US" b="0" dirty="0"/>
              <a:t>Date </a:t>
            </a:r>
            <a:r>
              <a:rPr lang="en-US" b="0" dirty="0" err="1" smtClean="0"/>
              <a:t>dateLastEdited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8792779" y="1340768"/>
            <a:ext cx="205216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/>
              <a:t>UserAccount</a:t>
            </a:r>
            <a:endParaRPr lang="en-US" dirty="0"/>
          </a:p>
          <a:p>
            <a:r>
              <a:rPr lang="en-US" b="0" dirty="0"/>
              <a:t>Profile </a:t>
            </a:r>
            <a:r>
              <a:rPr lang="en-US" b="0" dirty="0" err="1"/>
              <a:t>myProfile</a:t>
            </a:r>
            <a:endParaRPr lang="en-US" b="0" dirty="0"/>
          </a:p>
          <a:p>
            <a:r>
              <a:rPr lang="en-US" b="0" dirty="0"/>
              <a:t> </a:t>
            </a:r>
            <a:r>
              <a:rPr lang="mr-IN" b="0" dirty="0" smtClean="0"/>
              <a:t>…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509770" y="5293657"/>
            <a:ext cx="207845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/>
              <a:t>StatusPost</a:t>
            </a:r>
            <a:endParaRPr lang="en-US" dirty="0"/>
          </a:p>
          <a:p>
            <a:r>
              <a:rPr lang="en-US" b="0" dirty="0"/>
              <a:t>String </a:t>
            </a:r>
            <a:r>
              <a:rPr lang="en-US" b="0" dirty="0" err="1"/>
              <a:t>statusText</a:t>
            </a:r>
            <a:endParaRPr lang="en-US" b="0" dirty="0"/>
          </a:p>
          <a:p>
            <a:r>
              <a:rPr lang="en-US" b="0" dirty="0"/>
              <a:t> </a:t>
            </a:r>
            <a:r>
              <a:rPr lang="mr-IN" b="0" dirty="0" smtClean="0"/>
              <a:t>…</a:t>
            </a:r>
            <a:endParaRPr lang="en-US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2901191" y="5293657"/>
            <a:ext cx="156805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/>
              <a:t>PhotoPost</a:t>
            </a:r>
            <a:endParaRPr lang="en-US" dirty="0"/>
          </a:p>
          <a:p>
            <a:r>
              <a:rPr lang="en-US" b="0" dirty="0"/>
              <a:t>Photo photo</a:t>
            </a:r>
          </a:p>
          <a:p>
            <a:r>
              <a:rPr lang="en-US" b="0" dirty="0"/>
              <a:t> </a:t>
            </a:r>
            <a:r>
              <a:rPr lang="mr-IN" b="0" dirty="0" smtClean="0"/>
              <a:t>…</a:t>
            </a:r>
            <a:endParaRPr lang="en-US" b="0" dirty="0"/>
          </a:p>
        </p:txBody>
      </p:sp>
      <p:sp>
        <p:nvSpPr>
          <p:cNvPr id="24" name="TextBox 23"/>
          <p:cNvSpPr txBox="1"/>
          <p:nvPr/>
        </p:nvSpPr>
        <p:spPr>
          <a:xfrm>
            <a:off x="4782216" y="5293657"/>
            <a:ext cx="203773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/>
              <a:t>VideoPost</a:t>
            </a:r>
            <a:endParaRPr lang="en-US" dirty="0"/>
          </a:p>
          <a:p>
            <a:r>
              <a:rPr lang="en-US" b="0" dirty="0"/>
              <a:t>Video video</a:t>
            </a:r>
          </a:p>
          <a:p>
            <a:r>
              <a:rPr lang="en-US" b="0" dirty="0" smtClean="0"/>
              <a:t>Photo thumbnail</a:t>
            </a:r>
          </a:p>
          <a:p>
            <a:r>
              <a:rPr lang="mr-IN" b="0" dirty="0" smtClean="0"/>
              <a:t>…</a:t>
            </a:r>
            <a:endParaRPr lang="en-US" b="0" dirty="0"/>
          </a:p>
        </p:txBody>
      </p:sp>
      <p:sp>
        <p:nvSpPr>
          <p:cNvPr id="28" name="TextBox 27"/>
          <p:cNvSpPr txBox="1"/>
          <p:nvPr/>
        </p:nvSpPr>
        <p:spPr>
          <a:xfrm>
            <a:off x="8051391" y="3620047"/>
            <a:ext cx="353494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Profile</a:t>
            </a:r>
          </a:p>
          <a:p>
            <a:r>
              <a:rPr lang="en-US" b="0" dirty="0" err="1"/>
              <a:t>PersonInformation</a:t>
            </a:r>
            <a:r>
              <a:rPr lang="en-US" b="0" dirty="0"/>
              <a:t> info</a:t>
            </a:r>
          </a:p>
          <a:p>
            <a:r>
              <a:rPr lang="en-US" b="0" dirty="0"/>
              <a:t>Photo </a:t>
            </a:r>
            <a:r>
              <a:rPr lang="en-US" b="0" dirty="0" err="1"/>
              <a:t>profilePic</a:t>
            </a:r>
            <a:endParaRPr lang="en-US" b="0" dirty="0"/>
          </a:p>
          <a:p>
            <a:r>
              <a:rPr lang="en-US" b="0" dirty="0"/>
              <a:t>Collection&lt;Post&gt; </a:t>
            </a:r>
            <a:r>
              <a:rPr lang="en-US" b="0" dirty="0" err="1"/>
              <a:t>profilePosts</a:t>
            </a:r>
            <a:endParaRPr lang="en-US" b="0" dirty="0"/>
          </a:p>
          <a:p>
            <a:r>
              <a:rPr lang="mr-IN" b="0" dirty="0" smtClean="0"/>
              <a:t>…</a:t>
            </a:r>
            <a:endParaRPr lang="en-US" b="0" dirty="0"/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8051393" y="3970218"/>
            <a:ext cx="353494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riangle 34"/>
          <p:cNvSpPr/>
          <p:nvPr/>
        </p:nvSpPr>
        <p:spPr bwMode="auto">
          <a:xfrm>
            <a:off x="3685220" y="3970218"/>
            <a:ext cx="360040" cy="472307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3863752" y="4422737"/>
            <a:ext cx="1488" cy="43099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1547509" y="4833943"/>
            <a:ext cx="2315502" cy="1360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3862265" y="4765455"/>
            <a:ext cx="1488" cy="52820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3860778" y="4833847"/>
            <a:ext cx="1948200" cy="9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546768" y="4847547"/>
            <a:ext cx="741" cy="44718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5797581" y="4847547"/>
            <a:ext cx="2104" cy="45609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Diamond 72"/>
          <p:cNvSpPr/>
          <p:nvPr/>
        </p:nvSpPr>
        <p:spPr bwMode="auto">
          <a:xfrm>
            <a:off x="7402166" y="4277852"/>
            <a:ext cx="648072" cy="320836"/>
          </a:xfrm>
          <a:prstGeom prst="diamond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4" name="Straight Connector 73"/>
          <p:cNvCxnSpPr/>
          <p:nvPr/>
        </p:nvCxnSpPr>
        <p:spPr bwMode="auto">
          <a:xfrm flipV="1">
            <a:off x="6119050" y="4442427"/>
            <a:ext cx="1275938" cy="9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6114039" y="3366529"/>
            <a:ext cx="678" cy="107589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>
            <a:off x="5118949" y="3366431"/>
            <a:ext cx="995090" cy="9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190416" y="2936520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*</a:t>
            </a:r>
            <a:endParaRPr lang="en-US" b="0" dirty="0"/>
          </a:p>
        </p:txBody>
      </p:sp>
      <p:sp>
        <p:nvSpPr>
          <p:cNvPr id="86" name="TextBox 85"/>
          <p:cNvSpPr txBox="1"/>
          <p:nvPr/>
        </p:nvSpPr>
        <p:spPr>
          <a:xfrm>
            <a:off x="7559238" y="38777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1</a:t>
            </a:r>
            <a:endParaRPr lang="en-US" b="0" dirty="0"/>
          </a:p>
        </p:txBody>
      </p:sp>
      <p:sp>
        <p:nvSpPr>
          <p:cNvPr id="87" name="Diamond 86"/>
          <p:cNvSpPr/>
          <p:nvPr/>
        </p:nvSpPr>
        <p:spPr bwMode="auto">
          <a:xfrm rot="5400000">
            <a:off x="9494825" y="2547948"/>
            <a:ext cx="648072" cy="320836"/>
          </a:xfrm>
          <a:prstGeom prst="diamond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9" name="Straight Connector 88"/>
          <p:cNvCxnSpPr>
            <a:endCxn id="28" idx="0"/>
          </p:cNvCxnSpPr>
          <p:nvPr/>
        </p:nvCxnSpPr>
        <p:spPr bwMode="auto">
          <a:xfrm flipH="1">
            <a:off x="9818862" y="3010132"/>
            <a:ext cx="2103" cy="60991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9979279" y="24228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1</a:t>
            </a:r>
            <a:endParaRPr lang="en-US" b="0" dirty="0"/>
          </a:p>
        </p:txBody>
      </p:sp>
      <p:sp>
        <p:nvSpPr>
          <p:cNvPr id="92" name="TextBox 91"/>
          <p:cNvSpPr txBox="1"/>
          <p:nvPr/>
        </p:nvSpPr>
        <p:spPr>
          <a:xfrm>
            <a:off x="9979279" y="32036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1</a:t>
            </a:r>
            <a:endParaRPr lang="en-US" b="0" dirty="0"/>
          </a:p>
        </p:txBody>
      </p:sp>
      <p:cxnSp>
        <p:nvCxnSpPr>
          <p:cNvPr id="93" name="Straight Connector 92"/>
          <p:cNvCxnSpPr/>
          <p:nvPr/>
        </p:nvCxnSpPr>
        <p:spPr bwMode="auto">
          <a:xfrm flipH="1">
            <a:off x="2611531" y="3010132"/>
            <a:ext cx="25074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>
            <a:off x="509770" y="5661248"/>
            <a:ext cx="2078454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>
            <a:off x="2886923" y="5661248"/>
            <a:ext cx="158232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4782216" y="5661248"/>
            <a:ext cx="203773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516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Social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Candidate Classes </a:t>
            </a:r>
            <a:r>
              <a:rPr lang="mr-IN" sz="2000" dirty="0"/>
              <a:t>–</a:t>
            </a:r>
            <a:r>
              <a:rPr lang="en-US" sz="2000" dirty="0"/>
              <a:t> consider program logic. What do we need?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“Users log into account</a:t>
            </a:r>
            <a:r>
              <a:rPr lang="mr-IN" sz="2000" dirty="0"/>
              <a:t>…</a:t>
            </a:r>
            <a:r>
              <a:rPr lang="en-US" sz="2000" dirty="0"/>
              <a:t>”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We need a class to manage authentication.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UserAuthenticator</a:t>
            </a:r>
            <a:r>
              <a:rPr lang="en-US" sz="2000" dirty="0"/>
              <a:t> classes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now, sufficient to identify this as a single class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We will refine this later</a:t>
            </a:r>
            <a:endParaRPr lang="en-US" sz="4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“Users can view profile pages</a:t>
            </a:r>
            <a:r>
              <a:rPr lang="mr-IN" sz="2000" dirty="0"/>
              <a:t>…</a:t>
            </a:r>
            <a:r>
              <a:rPr lang="en-US" sz="2000" dirty="0"/>
              <a:t>”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is possible that all programming needed to view profiles can be done at the UI level.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Question: Will the UI read information directly from the ‘model’ level, or do we need an intermediary class to help?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97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64E44CBC-0519-9B43-8904-EA907B809C2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1" name="Slide Number Placeholder 5"/>
          <p:cNvSpPr txBox="1">
            <a:spLocks noGrp="1"/>
          </p:cNvSpPr>
          <p:nvPr/>
        </p:nvSpPr>
        <p:spPr bwMode="auto"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1-</a:t>
            </a:r>
            <a:fld id="{E777B4A1-5145-7447-856D-DA6A57D83E32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en-US" sz="4400"/>
              <a:t>UML Diagrams</a:t>
            </a:r>
            <a:r>
              <a:rPr lang="en-US" altLang="en-US" sz="3600"/>
              <a:t/>
            </a:r>
            <a:br>
              <a:rPr lang="en-US" altLang="en-US" sz="3600"/>
            </a:br>
            <a:endParaRPr lang="en-US" altLang="en-US" sz="360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305800" cy="4800600"/>
          </a:xfrm>
        </p:spPr>
        <p:txBody>
          <a:bodyPr/>
          <a:lstStyle/>
          <a:p>
            <a:pPr eaLnBrk="1" hangingPunct="1"/>
            <a:r>
              <a:rPr lang="en-US" altLang="en-US" b="1" i="1">
                <a:solidFill>
                  <a:schemeClr val="hlink"/>
                </a:solidFill>
              </a:rPr>
              <a:t>Unified Modeling Language (UML)</a:t>
            </a:r>
            <a:r>
              <a:rPr lang="en-US" altLang="en-US"/>
              <a:t>  is a standard notation for object-oriented design</a:t>
            </a:r>
          </a:p>
          <a:p>
            <a:pPr lvl="1" eaLnBrk="1" hangingPunct="1"/>
            <a:r>
              <a:rPr lang="en-US" altLang="en-US"/>
              <a:t>Used to </a:t>
            </a:r>
            <a:r>
              <a:rPr lang="en-US" altLang="en-US" b="1" i="1">
                <a:solidFill>
                  <a:schemeClr val="hlink"/>
                </a:solidFill>
              </a:rPr>
              <a:t>model</a:t>
            </a:r>
            <a:r>
              <a:rPr lang="en-US" altLang="en-US" b="1">
                <a:solidFill>
                  <a:srgbClr val="00357F"/>
                </a:solidFill>
              </a:rPr>
              <a:t> </a:t>
            </a:r>
            <a:r>
              <a:rPr lang="en-US" altLang="en-US"/>
              <a:t>object-oriented designs</a:t>
            </a:r>
          </a:p>
          <a:p>
            <a:pPr lvl="1" eaLnBrk="1" hangingPunct="1"/>
            <a:r>
              <a:rPr lang="en-US" altLang="en-US"/>
              <a:t>Shows overall design of a solution</a:t>
            </a:r>
          </a:p>
          <a:p>
            <a:pPr lvl="2" eaLnBrk="1" hangingPunct="1"/>
            <a:r>
              <a:rPr lang="en-US" altLang="en-US"/>
              <a:t>Shows class specifications</a:t>
            </a:r>
          </a:p>
          <a:p>
            <a:pPr lvl="2" eaLnBrk="1" hangingPunct="1"/>
            <a:r>
              <a:rPr lang="en-US" altLang="en-US"/>
              <a:t>Shows how classes interact with each other</a:t>
            </a:r>
          </a:p>
          <a:p>
            <a:pPr lvl="1" eaLnBrk="1" hangingPunct="1"/>
            <a:r>
              <a:rPr lang="en-US" altLang="en-US"/>
              <a:t>Diagrams use specific icons and notations</a:t>
            </a:r>
          </a:p>
          <a:p>
            <a:pPr lvl="1" eaLnBrk="1" hangingPunct="1"/>
            <a:r>
              <a:rPr lang="en-US" altLang="en-US"/>
              <a:t>It is</a:t>
            </a:r>
            <a:r>
              <a:rPr lang="en-US" altLang="en-US" i="1"/>
              <a:t> </a:t>
            </a:r>
            <a:r>
              <a:rPr lang="en-US" altLang="en-US" b="1" i="1">
                <a:solidFill>
                  <a:schemeClr val="hlink"/>
                </a:solidFill>
              </a:rPr>
              <a:t>language independent</a:t>
            </a:r>
            <a:endParaRPr lang="en-US" altLang="en-US" sz="24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Social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Recall that we want as little logic as possible at the domain/model level.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 will need additional programming logic to control which users have access to which profiles.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This suggests we will need a ‘controller’ class to sit between the UI and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138976CA-EA2F-264A-AB71-5B5462820F56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1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Social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138976CA-EA2F-264A-AB71-5B5462820F56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6405" y="4518989"/>
            <a:ext cx="353494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Profile</a:t>
            </a:r>
          </a:p>
          <a:p>
            <a:r>
              <a:rPr lang="en-US" b="0" dirty="0" err="1"/>
              <a:t>PersonInformation</a:t>
            </a:r>
            <a:r>
              <a:rPr lang="en-US" b="0" dirty="0"/>
              <a:t> info</a:t>
            </a:r>
          </a:p>
          <a:p>
            <a:r>
              <a:rPr lang="en-US" b="0" dirty="0"/>
              <a:t>Photo </a:t>
            </a:r>
            <a:r>
              <a:rPr lang="en-US" b="0" dirty="0" err="1"/>
              <a:t>profilePic</a:t>
            </a:r>
            <a:endParaRPr lang="en-US" b="0" dirty="0"/>
          </a:p>
          <a:p>
            <a:r>
              <a:rPr lang="en-US" b="0" dirty="0"/>
              <a:t>Collection&lt;Post&gt; </a:t>
            </a:r>
            <a:r>
              <a:rPr lang="en-US" b="0" dirty="0" err="1"/>
              <a:t>profilePosts</a:t>
            </a:r>
            <a:endParaRPr lang="en-US" b="0" dirty="0"/>
          </a:p>
          <a:p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8040217" y="4518992"/>
            <a:ext cx="16113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ProfileView</a:t>
            </a:r>
            <a:endParaRPr lang="en-US" dirty="0"/>
          </a:p>
          <a:p>
            <a:endParaRPr lang="en-US" dirty="0"/>
          </a:p>
          <a:p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4583833" y="1412776"/>
            <a:ext cx="3118161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ProfileDisplayController</a:t>
            </a:r>
            <a:endParaRPr lang="en-US" dirty="0"/>
          </a:p>
          <a:p>
            <a:r>
              <a:rPr lang="en-US" b="0" dirty="0" err="1"/>
              <a:t>UserAccount</a:t>
            </a:r>
            <a:r>
              <a:rPr lang="en-US" b="0" dirty="0"/>
              <a:t> </a:t>
            </a:r>
            <a:r>
              <a:rPr lang="en-US" b="0" dirty="0" err="1"/>
              <a:t>currentUser</a:t>
            </a:r>
            <a:endParaRPr lang="en-US" b="0" dirty="0"/>
          </a:p>
          <a:p>
            <a:endParaRPr lang="en-US" b="0" dirty="0"/>
          </a:p>
          <a:p>
            <a:r>
              <a:rPr lang="en-US" b="0" dirty="0" err="1"/>
              <a:t>hasPermission</a:t>
            </a:r>
            <a:r>
              <a:rPr lang="en-US" b="0" dirty="0"/>
              <a:t>(profile)</a:t>
            </a:r>
          </a:p>
          <a:p>
            <a:r>
              <a:rPr lang="en-US" b="0" dirty="0" err="1"/>
              <a:t>getProfileInfo</a:t>
            </a:r>
            <a:r>
              <a:rPr lang="en-US" b="0" dirty="0"/>
              <a:t>(profile)</a:t>
            </a:r>
          </a:p>
        </p:txBody>
      </p:sp>
      <p:cxnSp>
        <p:nvCxnSpPr>
          <p:cNvPr id="11" name="Straight Arrow Connector 10"/>
          <p:cNvCxnSpPr>
            <a:endCxn id="5" idx="0"/>
          </p:cNvCxnSpPr>
          <p:nvPr/>
        </p:nvCxnSpPr>
        <p:spPr bwMode="auto">
          <a:xfrm>
            <a:off x="3719788" y="2228385"/>
            <a:ext cx="4089" cy="2290605"/>
          </a:xfrm>
          <a:prstGeom prst="straightConnector1">
            <a:avLst/>
          </a:prstGeom>
          <a:noFill/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Straight Arrow Connector 12"/>
          <p:cNvCxnSpPr>
            <a:endCxn id="7" idx="3"/>
          </p:cNvCxnSpPr>
          <p:nvPr/>
        </p:nvCxnSpPr>
        <p:spPr bwMode="auto">
          <a:xfrm flipH="1">
            <a:off x="7701993" y="2226568"/>
            <a:ext cx="1143894" cy="1816"/>
          </a:xfrm>
          <a:prstGeom prst="straightConnector1">
            <a:avLst/>
          </a:prstGeom>
          <a:noFill/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423592" y="3250576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&lt;&lt;uses&gt;&gt;</a:t>
            </a:r>
          </a:p>
        </p:txBody>
      </p:sp>
      <p:cxnSp>
        <p:nvCxnSpPr>
          <p:cNvPr id="23" name="Straight Connector 22"/>
          <p:cNvCxnSpPr>
            <a:stCxn id="7" idx="1"/>
          </p:cNvCxnSpPr>
          <p:nvPr/>
        </p:nvCxnSpPr>
        <p:spPr bwMode="auto">
          <a:xfrm flipH="1">
            <a:off x="3719788" y="2228384"/>
            <a:ext cx="864044" cy="0"/>
          </a:xfrm>
          <a:prstGeom prst="line">
            <a:avLst/>
          </a:prstGeom>
          <a:noFill/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6" idx="0"/>
          </p:cNvCxnSpPr>
          <p:nvPr/>
        </p:nvCxnSpPr>
        <p:spPr bwMode="auto">
          <a:xfrm flipV="1">
            <a:off x="8845886" y="2226567"/>
            <a:ext cx="0" cy="2292424"/>
          </a:xfrm>
          <a:prstGeom prst="line">
            <a:avLst/>
          </a:prstGeom>
          <a:noFill/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7104112" y="3789040"/>
            <a:ext cx="3411488" cy="255454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58583" y="3560582"/>
            <a:ext cx="1467068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b="0" dirty="0"/>
              <a:t>&lt;&lt;REST&gt;&gt;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1956407" y="4869160"/>
            <a:ext cx="353494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1956405" y="5805264"/>
            <a:ext cx="3534942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4583832" y="1772816"/>
            <a:ext cx="3118162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 flipV="1">
            <a:off x="8040216" y="4869161"/>
            <a:ext cx="1611340" cy="299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8040216" y="5229200"/>
            <a:ext cx="161134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" idx="3"/>
          </p:cNvCxnSpPr>
          <p:nvPr/>
        </p:nvCxnSpPr>
        <p:spPr bwMode="auto">
          <a:xfrm flipH="1" flipV="1">
            <a:off x="4583833" y="2226568"/>
            <a:ext cx="3118160" cy="181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32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Grails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138976CA-EA2F-264A-AB71-5B5462820F56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35360" y="1211674"/>
            <a:ext cx="4846240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package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facespace</a:t>
            </a:r>
            <a:endParaRPr lang="en-US" b="0" dirty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class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UserAccount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{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String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ownerName</a:t>
            </a:r>
            <a:endParaRPr lang="en-US" b="0" dirty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static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hasOne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= [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userProfile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: Profile]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getProfile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(){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return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userProfile</a:t>
            </a:r>
            <a:endParaRPr lang="en-US" b="0" dirty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static constraints = {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userProfile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nullable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: true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}</a:t>
            </a:r>
            <a:endParaRPr lang="en-US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0640" y="1208910"/>
            <a:ext cx="6096000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package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facespace</a:t>
            </a:r>
            <a:endParaRPr lang="en-US" b="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class Profile {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static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belongsTo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= [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ownerAccount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: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UserAccount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]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static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hasMany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= [posts : Post]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static constraints = {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    posts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nullable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: true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b="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Grails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138976CA-EA2F-264A-AB71-5B5462820F56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623392" y="1295400"/>
            <a:ext cx="3888432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package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facespace</a:t>
            </a:r>
            <a:endParaRPr lang="en-US" b="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class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StatusPost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extends Post{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String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statusText</a:t>
            </a:r>
            <a:endParaRPr lang="en-US" b="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static constraints = {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   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statusText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(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maxSize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: 180)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b="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8168" y="1276350"/>
            <a:ext cx="4216673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package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facespace</a:t>
            </a:r>
            <a:endParaRPr lang="en-US" b="0" dirty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class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VideoPost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extends Post{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String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videoURL</a:t>
            </a:r>
            <a:endParaRPr lang="en-US" b="0" dirty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String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thumbnailURL</a:t>
            </a:r>
            <a:endParaRPr lang="en-US" b="0" dirty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static constraints = {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videoURL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nullable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: true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thumbnailURL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nullable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: true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}</a:t>
            </a:r>
            <a:endParaRPr lang="en-US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Grails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138976CA-EA2F-264A-AB71-5B5462820F56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914400" y="1412776"/>
            <a:ext cx="1035881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package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facespace</a:t>
            </a:r>
            <a:endParaRPr lang="en-US" sz="3600" b="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sz="3600" b="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class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BootStrap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{</a:t>
            </a:r>
            <a:endParaRPr lang="en-US" sz="3600" b="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sz="3600" b="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def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init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= {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servletContext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-&gt;</a:t>
            </a:r>
            <a:endParaRPr lang="en-US" sz="3600" b="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   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def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acc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= new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UserAccount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(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ownerName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: 'Ethan').save()</a:t>
            </a:r>
            <a:endParaRPr lang="en-US" sz="3600" b="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   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def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p = new Profile(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ownerAccount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: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acc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).save()</a:t>
            </a:r>
            <a:endParaRPr lang="en-US" sz="3600" b="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    new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StatusPost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(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statusText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:'This is my first status update!',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ownerProfile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: p).save()</a:t>
            </a:r>
            <a:endParaRPr lang="en-US" sz="3600" b="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}</a:t>
            </a:r>
            <a:endParaRPr lang="en-US" sz="3600" b="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</a:t>
            </a:r>
            <a:r>
              <a:rPr lang="en-US" b="0" dirty="0" err="1">
                <a:latin typeface="Calibri" charset="0"/>
                <a:ea typeface="Calibri" charset="0"/>
                <a:cs typeface="Times New Roman" charset="0"/>
              </a:rPr>
              <a:t>def</a:t>
            </a: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destroy = {</a:t>
            </a:r>
            <a:endParaRPr lang="en-US" sz="3600" b="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    }</a:t>
            </a:r>
            <a:endParaRPr lang="en-US" sz="3600" b="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latin typeface="Calibri" charset="0"/>
                <a:ea typeface="Calibri" charset="0"/>
                <a:cs typeface="Times New Roman" charset="0"/>
              </a:rPr>
              <a:t>}</a:t>
            </a:r>
            <a:endParaRPr lang="en-US" sz="3600" b="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3600" b="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sz="3600" b="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138976CA-EA2F-264A-AB71-5B5462820F56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914400" y="1217156"/>
            <a:ext cx="1051019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package </a:t>
            </a:r>
            <a:r>
              <a:rPr lang="en-US" b="0" dirty="0" err="1">
                <a:ea typeface="Arial" charset="0"/>
                <a:cs typeface="Arial" charset="0"/>
              </a:rPr>
              <a:t>facespace</a:t>
            </a:r>
            <a:endParaRPr lang="en-US" b="0" dirty="0">
              <a:ea typeface="Arial" charset="0"/>
              <a:cs typeface="Arial" charset="0"/>
            </a:endParaRP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class </a:t>
            </a:r>
            <a:r>
              <a:rPr lang="en-US" b="0" dirty="0" err="1">
                <a:ea typeface="Arial" charset="0"/>
                <a:cs typeface="Arial" charset="0"/>
              </a:rPr>
              <a:t>ProfileDisplayController</a:t>
            </a:r>
            <a:r>
              <a:rPr lang="en-US" b="0" dirty="0">
                <a:ea typeface="Arial" charset="0"/>
                <a:cs typeface="Arial" charset="0"/>
              </a:rPr>
              <a:t> {</a:t>
            </a: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    </a:t>
            </a:r>
            <a:r>
              <a:rPr lang="en-US" b="0" dirty="0" err="1">
                <a:ea typeface="Arial" charset="0"/>
                <a:cs typeface="Arial" charset="0"/>
              </a:rPr>
              <a:t>def</a:t>
            </a:r>
            <a:r>
              <a:rPr lang="en-US" b="0" dirty="0">
                <a:ea typeface="Arial" charset="0"/>
                <a:cs typeface="Arial" charset="0"/>
              </a:rPr>
              <a:t> index() {</a:t>
            </a: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        </a:t>
            </a:r>
            <a:r>
              <a:rPr lang="en-US" b="0" dirty="0" err="1">
                <a:ea typeface="Arial" charset="0"/>
                <a:cs typeface="Arial" charset="0"/>
              </a:rPr>
              <a:t>def</a:t>
            </a:r>
            <a:r>
              <a:rPr lang="en-US" b="0" dirty="0">
                <a:ea typeface="Arial" charset="0"/>
                <a:cs typeface="Arial" charset="0"/>
              </a:rPr>
              <a:t> </a:t>
            </a:r>
            <a:r>
              <a:rPr lang="en-US" b="0" dirty="0" err="1">
                <a:ea typeface="Arial" charset="0"/>
                <a:cs typeface="Arial" charset="0"/>
              </a:rPr>
              <a:t>acc</a:t>
            </a:r>
            <a:r>
              <a:rPr lang="en-US" b="0" dirty="0">
                <a:ea typeface="Arial" charset="0"/>
                <a:cs typeface="Arial" charset="0"/>
              </a:rPr>
              <a:t> = new </a:t>
            </a:r>
            <a:r>
              <a:rPr lang="en-US" b="0" dirty="0" err="1">
                <a:ea typeface="Arial" charset="0"/>
                <a:cs typeface="Arial" charset="0"/>
              </a:rPr>
              <a:t>UserAccount</a:t>
            </a:r>
            <a:r>
              <a:rPr lang="en-US" b="0" dirty="0">
                <a:ea typeface="Arial" charset="0"/>
                <a:cs typeface="Arial" charset="0"/>
              </a:rPr>
              <a:t>(</a:t>
            </a:r>
            <a:r>
              <a:rPr lang="en-US" b="0" dirty="0" err="1">
                <a:ea typeface="Arial" charset="0"/>
                <a:cs typeface="Arial" charset="0"/>
              </a:rPr>
              <a:t>ownerName</a:t>
            </a:r>
            <a:r>
              <a:rPr lang="en-US" b="0" dirty="0">
                <a:ea typeface="Arial" charset="0"/>
                <a:cs typeface="Arial" charset="0"/>
              </a:rPr>
              <a:t>: 'Ethan')</a:t>
            </a: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        </a:t>
            </a:r>
            <a:r>
              <a:rPr lang="en-US" b="0" dirty="0" err="1">
                <a:ea typeface="Arial" charset="0"/>
                <a:cs typeface="Arial" charset="0"/>
              </a:rPr>
              <a:t>def</a:t>
            </a:r>
            <a:r>
              <a:rPr lang="en-US" b="0" dirty="0">
                <a:ea typeface="Arial" charset="0"/>
                <a:cs typeface="Arial" charset="0"/>
              </a:rPr>
              <a:t> example = </a:t>
            </a:r>
            <a:r>
              <a:rPr lang="en-US" b="0" dirty="0" err="1">
                <a:ea typeface="Arial" charset="0"/>
                <a:cs typeface="Arial" charset="0"/>
              </a:rPr>
              <a:t>UserAccount.find</a:t>
            </a:r>
            <a:r>
              <a:rPr lang="en-US" b="0" dirty="0">
                <a:ea typeface="Arial" charset="0"/>
                <a:cs typeface="Arial" charset="0"/>
              </a:rPr>
              <a:t>(</a:t>
            </a:r>
            <a:r>
              <a:rPr lang="en-US" b="0" dirty="0" err="1">
                <a:ea typeface="Arial" charset="0"/>
                <a:cs typeface="Arial" charset="0"/>
              </a:rPr>
              <a:t>acc</a:t>
            </a:r>
            <a:r>
              <a:rPr lang="en-US" b="0" dirty="0">
                <a:ea typeface="Arial" charset="0"/>
                <a:cs typeface="Arial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        </a:t>
            </a:r>
            <a:r>
              <a:rPr lang="en-US" b="0" dirty="0" err="1">
                <a:ea typeface="Arial" charset="0"/>
                <a:cs typeface="Arial" charset="0"/>
              </a:rPr>
              <a:t>def</a:t>
            </a:r>
            <a:r>
              <a:rPr lang="en-US" b="0" dirty="0">
                <a:ea typeface="Arial" charset="0"/>
                <a:cs typeface="Arial" charset="0"/>
              </a:rPr>
              <a:t> posts = </a:t>
            </a:r>
            <a:r>
              <a:rPr lang="en-US" b="0" dirty="0" err="1">
                <a:ea typeface="Arial" charset="0"/>
                <a:cs typeface="Arial" charset="0"/>
              </a:rPr>
              <a:t>UserAccount.find</a:t>
            </a:r>
            <a:r>
              <a:rPr lang="en-US" b="0" dirty="0">
                <a:ea typeface="Arial" charset="0"/>
                <a:cs typeface="Arial" charset="0"/>
              </a:rPr>
              <a:t>(example).</a:t>
            </a:r>
            <a:r>
              <a:rPr lang="en-US" b="0" dirty="0" err="1">
                <a:ea typeface="Arial" charset="0"/>
                <a:cs typeface="Arial" charset="0"/>
              </a:rPr>
              <a:t>getProfile</a:t>
            </a:r>
            <a:r>
              <a:rPr lang="en-US" b="0" dirty="0">
                <a:ea typeface="Arial" charset="0"/>
                <a:cs typeface="Arial" charset="0"/>
              </a:rPr>
              <a:t>().</a:t>
            </a:r>
            <a:r>
              <a:rPr lang="en-US" b="0" dirty="0" err="1">
                <a:ea typeface="Arial" charset="0"/>
                <a:cs typeface="Arial" charset="0"/>
              </a:rPr>
              <a:t>getPosts</a:t>
            </a:r>
            <a:r>
              <a:rPr lang="en-US" b="0" dirty="0">
                <a:ea typeface="Arial" charset="0"/>
                <a:cs typeface="Arial" charset="0"/>
              </a:rPr>
              <a:t>()</a:t>
            </a: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        for(Post p : posts){</a:t>
            </a: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            if(p </a:t>
            </a:r>
            <a:r>
              <a:rPr lang="en-US" b="0" dirty="0" err="1">
                <a:ea typeface="Arial" charset="0"/>
                <a:cs typeface="Arial" charset="0"/>
              </a:rPr>
              <a:t>instanceof</a:t>
            </a:r>
            <a:r>
              <a:rPr lang="en-US" b="0" dirty="0">
                <a:ea typeface="Arial" charset="0"/>
                <a:cs typeface="Arial" charset="0"/>
              </a:rPr>
              <a:t> </a:t>
            </a:r>
            <a:r>
              <a:rPr lang="en-US" b="0" dirty="0" err="1">
                <a:ea typeface="Arial" charset="0"/>
                <a:cs typeface="Arial" charset="0"/>
              </a:rPr>
              <a:t>StatusPost</a:t>
            </a:r>
            <a:r>
              <a:rPr lang="en-US" b="0" dirty="0">
                <a:ea typeface="Arial" charset="0"/>
                <a:cs typeface="Arial" charset="0"/>
              </a:rPr>
              <a:t>){</a:t>
            </a: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                String s = </a:t>
            </a:r>
            <a:r>
              <a:rPr lang="en-US" b="0" dirty="0" err="1">
                <a:ea typeface="Arial" charset="0"/>
                <a:cs typeface="Arial" charset="0"/>
              </a:rPr>
              <a:t>p.getStatusText</a:t>
            </a:r>
            <a:r>
              <a:rPr lang="en-US" b="0" dirty="0">
                <a:ea typeface="Arial" charset="0"/>
                <a:cs typeface="Arial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                render s</a:t>
            </a: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            }</a:t>
            </a: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        }</a:t>
            </a: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b="0" dirty="0">
                <a:ea typeface="Arial" charset="0"/>
                <a:cs typeface="Arial" charset="0"/>
              </a:rPr>
              <a:t>}</a:t>
            </a:r>
            <a:endParaRPr lang="en-US" b="0" dirty="0">
              <a:effectLst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Grails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138976CA-EA2F-264A-AB71-5B5462820F56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1327993"/>
            <a:ext cx="77597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798F9BBA-617B-8040-B7C0-B8404E503E9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19" name="Slide Number Placeholder 5"/>
          <p:cNvSpPr txBox="1">
            <a:spLocks noGrp="1"/>
          </p:cNvSpPr>
          <p:nvPr/>
        </p:nvSpPr>
        <p:spPr bwMode="auto"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1-</a:t>
            </a:r>
            <a:fld id="{214F93BC-2929-564A-9DEE-871F47ACF5F9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Class Diagram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class</a:t>
            </a:r>
            <a:r>
              <a:rPr lang="en-US" altLang="en-US"/>
              <a:t> is represented in a UML diagram by a rectangle divided into </a:t>
            </a:r>
            <a:r>
              <a:rPr lang="en-US" altLang="en-US" b="1">
                <a:solidFill>
                  <a:schemeClr val="hlink"/>
                </a:solidFill>
              </a:rPr>
              <a:t>3</a:t>
            </a:r>
            <a:r>
              <a:rPr lang="en-US" altLang="en-US"/>
              <a:t> sections: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>
                <a:solidFill>
                  <a:schemeClr val="hlink"/>
                </a:solidFill>
              </a:rPr>
              <a:t>name</a:t>
            </a:r>
            <a:r>
              <a:rPr lang="en-US" altLang="en-US" i="1"/>
              <a:t> </a:t>
            </a:r>
            <a:r>
              <a:rPr lang="en-US" altLang="en-US"/>
              <a:t>of the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>
                <a:solidFill>
                  <a:schemeClr val="hlink"/>
                </a:solidFill>
              </a:rPr>
              <a:t>attributes</a:t>
            </a:r>
            <a:r>
              <a:rPr lang="en-US" altLang="en-US"/>
              <a:t> of the class (i.e. the data fields of the class,  including variables and constants)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>
                <a:solidFill>
                  <a:schemeClr val="hlink"/>
                </a:solidFill>
              </a:rPr>
              <a:t>operations</a:t>
            </a:r>
            <a:r>
              <a:rPr lang="en-US" altLang="en-US"/>
              <a:t> of the class (essentially equivalent to a Java method or a C++ function)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984D9A10-4133-634A-968B-3F0E6299482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7" name="Slide Number Placeholder 4"/>
          <p:cNvSpPr txBox="1">
            <a:spLocks noGrp="1"/>
          </p:cNvSpPr>
          <p:nvPr/>
        </p:nvSpPr>
        <p:spPr bwMode="auto"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1-</a:t>
            </a:r>
            <a:fld id="{34A47076-FB36-A04E-80A3-B7A6B6BD8D33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r>
              <a:rPr lang="en-US" altLang="en-US" b="1">
                <a:solidFill>
                  <a:schemeClr val="hlink"/>
                </a:solidFill>
              </a:rPr>
              <a:t> </a:t>
            </a:r>
            <a:r>
              <a:rPr lang="en-US" altLang="en-US"/>
              <a:t>UML</a:t>
            </a:r>
            <a:r>
              <a:rPr lang="en-US" altLang="en-US" i="1"/>
              <a:t> </a:t>
            </a:r>
            <a:r>
              <a:rPr lang="en-US" altLang="en-US"/>
              <a:t>Class Diagram</a:t>
            </a:r>
          </a:p>
        </p:txBody>
      </p:sp>
      <p:graphicFrame>
        <p:nvGraphicFramePr>
          <p:cNvPr id="132117" name="Group 21"/>
          <p:cNvGraphicFramePr>
            <a:graphicFrameLocks noGrp="1"/>
          </p:cNvGraphicFramePr>
          <p:nvPr/>
        </p:nvGraphicFramePr>
        <p:xfrm>
          <a:off x="4267200" y="1828800"/>
          <a:ext cx="3886200" cy="4154488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/>
                  </a:extLst>
                </a:gridCol>
              </a:tblGrid>
              <a:tr h="6064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Person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13350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firstName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lastName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email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2212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getName()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getEmail()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setEmail(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equals(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toString()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DDB0EDDF-9ED6-AE4B-BC79-454258EC5FB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3315" name="Slide Number Placeholder 4"/>
          <p:cNvSpPr txBox="1">
            <a:spLocks noGrp="1"/>
          </p:cNvSpPr>
          <p:nvPr/>
        </p:nvSpPr>
        <p:spPr bwMode="auto"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1-</a:t>
            </a:r>
            <a:fld id="{2253D160-DF1E-EC42-A380-5E06242585E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/>
          </a:p>
        </p:txBody>
      </p:sp>
      <p:sp>
        <p:nvSpPr>
          <p:cNvPr id="1331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UML</a:t>
            </a:r>
            <a:r>
              <a:rPr lang="en-US" altLang="en-US" b="1">
                <a:solidFill>
                  <a:schemeClr val="hlink"/>
                </a:solidFill>
              </a:rPr>
              <a:t> </a:t>
            </a:r>
            <a:r>
              <a:rPr lang="en-US" altLang="en-US"/>
              <a:t>Class Diagram</a:t>
            </a:r>
          </a:p>
        </p:txBody>
      </p:sp>
      <p:graphicFrame>
        <p:nvGraphicFramePr>
          <p:cNvPr id="31767" name="Group 23"/>
          <p:cNvGraphicFramePr>
            <a:graphicFrameLocks noGrp="1"/>
          </p:cNvGraphicFramePr>
          <p:nvPr/>
        </p:nvGraphicFramePr>
        <p:xfrm>
          <a:off x="4267200" y="1828801"/>
          <a:ext cx="3886200" cy="3203575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/>
                  </a:extLst>
                </a:gridCol>
              </a:tblGrid>
              <a:tr h="6064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SocialNetwork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12619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friendList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numFriends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DEFAULT_MAX_FRIENDS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13351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remove()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toString()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2A3FE9E0-7F2A-4D48-91ED-D0007D020B7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5363" name="Slide Number Placeholder 5"/>
          <p:cNvSpPr txBox="1">
            <a:spLocks noGrp="1"/>
          </p:cNvSpPr>
          <p:nvPr/>
        </p:nvSpPr>
        <p:spPr bwMode="auto"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1-</a:t>
            </a:r>
            <a:fld id="{EF4FFE22-E859-CD4B-BA2F-8E7E9B076DC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Features of UML Class Diagrams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/>
              <a:t>Attributes and operations may include:</a:t>
            </a:r>
          </a:p>
          <a:p>
            <a:pPr lvl="1" eaLnBrk="1" hangingPunct="1"/>
            <a:r>
              <a:rPr lang="en-US" altLang="en-US" b="1" i="1">
                <a:solidFill>
                  <a:schemeClr val="hlink"/>
                </a:solidFill>
              </a:rPr>
              <a:t>visibility</a:t>
            </a:r>
            <a:r>
              <a:rPr lang="en-US" altLang="en-US"/>
              <a:t>: public (</a:t>
            </a:r>
            <a:r>
              <a:rPr lang="en-US" altLang="en-US" i="1">
                <a:solidFill>
                  <a:schemeClr val="accent2"/>
                </a:solidFill>
              </a:rPr>
              <a:t>+</a:t>
            </a:r>
            <a:r>
              <a:rPr lang="en-US" altLang="en-US"/>
              <a:t>) or private (</a:t>
            </a:r>
            <a:r>
              <a:rPr lang="en-US" altLang="en-US" i="1">
                <a:solidFill>
                  <a:schemeClr val="accent2"/>
                </a:solidFill>
              </a:rPr>
              <a:t>-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 b="1" i="1">
                <a:solidFill>
                  <a:schemeClr val="hlink"/>
                </a:solidFill>
              </a:rPr>
              <a:t>type</a:t>
            </a:r>
            <a:r>
              <a:rPr lang="en-US" altLang="en-US">
                <a:solidFill>
                  <a:srgbClr val="00357F"/>
                </a:solidFill>
              </a:rPr>
              <a:t> </a:t>
            </a:r>
            <a:r>
              <a:rPr lang="en-US" altLang="en-US"/>
              <a:t>of attribute or operation</a:t>
            </a:r>
          </a:p>
          <a:p>
            <a:pPr lvl="1" eaLnBrk="1" hangingPunct="1"/>
            <a:r>
              <a:rPr lang="en-US" altLang="en-US" b="1" i="1">
                <a:solidFill>
                  <a:schemeClr val="hlink"/>
                </a:solidFill>
              </a:rPr>
              <a:t>parameter list</a:t>
            </a:r>
            <a:r>
              <a:rPr lang="en-US" altLang="en-US"/>
              <a:t> for operations</a:t>
            </a:r>
            <a:endParaRPr lang="en-US" altLang="en-US" sz="2400"/>
          </a:p>
          <a:p>
            <a:pPr eaLnBrk="1" hangingPunct="1"/>
            <a:r>
              <a:rPr lang="en-US" altLang="en-US"/>
              <a:t>Including this information is of the form:</a:t>
            </a:r>
            <a:br>
              <a:rPr lang="en-US" altLang="en-US"/>
            </a:br>
            <a:r>
              <a:rPr lang="en-US" altLang="en-US" sz="1600"/>
              <a:t/>
            </a:r>
            <a:br>
              <a:rPr lang="en-US" altLang="en-US" sz="1600"/>
            </a:br>
            <a:r>
              <a:rPr lang="en-US" altLang="en-US" sz="2400">
                <a:solidFill>
                  <a:schemeClr val="tx2"/>
                </a:solidFill>
              </a:rPr>
              <a:t>visibility    variable_name: type</a:t>
            </a:r>
            <a:br>
              <a:rPr lang="en-US" altLang="en-US" sz="2400">
                <a:solidFill>
                  <a:schemeClr val="tx2"/>
                </a:solidFill>
              </a:rPr>
            </a:br>
            <a:r>
              <a:rPr lang="en-US" altLang="en-US" sz="2400">
                <a:solidFill>
                  <a:schemeClr val="tx2"/>
                </a:solidFill>
              </a:rPr>
              <a:t>visibility    variable_name: type = default_value</a:t>
            </a:r>
            <a:br>
              <a:rPr lang="en-US" altLang="en-US" sz="2400">
                <a:solidFill>
                  <a:schemeClr val="tx2"/>
                </a:solidFill>
              </a:rPr>
            </a:br>
            <a:r>
              <a:rPr lang="en-US" altLang="en-US" sz="2400">
                <a:solidFill>
                  <a:schemeClr val="tx2"/>
                </a:solidFill>
              </a:rPr>
              <a:t>visibility    method_name(parameter_list): return_type 							{property}</a:t>
            </a:r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992DC336-C783-8547-A970-C2C10575CCC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7411" name="Slide Number Placeholder 4"/>
          <p:cNvSpPr txBox="1">
            <a:spLocks noGrp="1"/>
          </p:cNvSpPr>
          <p:nvPr/>
        </p:nvSpPr>
        <p:spPr bwMode="auto">
          <a:xfrm>
            <a:off x="861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1-</a:t>
            </a:r>
            <a:fld id="{95A23916-AC97-7745-BA20-D12091911A36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b="0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UML Class Diagram</a:t>
            </a:r>
          </a:p>
        </p:txBody>
      </p:sp>
      <p:graphicFrame>
        <p:nvGraphicFramePr>
          <p:cNvPr id="137234" name="Group 18"/>
          <p:cNvGraphicFramePr>
            <a:graphicFrameLocks noGrp="1"/>
          </p:cNvGraphicFramePr>
          <p:nvPr/>
        </p:nvGraphicFramePr>
        <p:xfrm>
          <a:off x="3657600" y="1828800"/>
          <a:ext cx="5334000" cy="3468688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/>
                  </a:extLst>
                </a:gridCol>
              </a:tblGrid>
              <a:tr h="6064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SocialNetwork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/>
                </a:extLst>
              </a:tr>
              <a:tr h="15272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friendList: array of Person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numFriends: integer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 DEFAULT_MAX_FRIENDS = 100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  <a:tr h="13350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add(friend: Person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remove(friend: Person): boolean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toString(): String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1-</a:t>
            </a:r>
            <a:fld id="{9EDD7154-75F5-E84B-9C55-4BB4E8F8963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Features of UML Class Diagrams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8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Attributes and operations may be left incomplete, and completed as design is developed</a:t>
            </a:r>
            <a:endParaRPr lang="en-US" altLang="en-US" sz="3600"/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Template05">
  <a:themeElements>
    <a:clrScheme name="noteTemplate05 8">
      <a:dk1>
        <a:srgbClr val="000000"/>
      </a:dk1>
      <a:lt1>
        <a:srgbClr val="FFFFFF"/>
      </a:lt1>
      <a:dk2>
        <a:srgbClr val="000099"/>
      </a:dk2>
      <a:lt2>
        <a:srgbClr val="FFFFDF"/>
      </a:lt2>
      <a:accent1>
        <a:srgbClr val="FFFF99"/>
      </a:accent1>
      <a:accent2>
        <a:srgbClr val="3399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8A5C"/>
      </a:accent6>
      <a:hlink>
        <a:srgbClr val="CC3300"/>
      </a:hlink>
      <a:folHlink>
        <a:srgbClr val="B2B2B2"/>
      </a:folHlink>
    </a:clrScheme>
    <a:fontScheme name="noteTemplate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Template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Template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Template05 8">
        <a:dk1>
          <a:srgbClr val="000000"/>
        </a:dk1>
        <a:lt1>
          <a:srgbClr val="FFFFFF"/>
        </a:lt1>
        <a:dk2>
          <a:srgbClr val="000099"/>
        </a:dk2>
        <a:lt2>
          <a:srgbClr val="FFFFDF"/>
        </a:lt2>
        <a:accent1>
          <a:srgbClr val="FFFF99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2D8A5C"/>
        </a:accent6>
        <a:hlink>
          <a:srgbClr val="CC33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Settings\doug.GAUL\Application Data\Microsoft\Templates\noteTemplate05.pot</Template>
  <TotalTime>2102</TotalTime>
  <Words>1304</Words>
  <Application>Microsoft Macintosh PowerPoint</Application>
  <PresentationFormat>Widescreen</PresentationFormat>
  <Paragraphs>474</Paragraphs>
  <Slides>36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Times New Roman</vt:lpstr>
      <vt:lpstr>Arial</vt:lpstr>
      <vt:lpstr>noteTemplate05</vt:lpstr>
      <vt:lpstr>Topic 5</vt:lpstr>
      <vt:lpstr>Objectives</vt:lpstr>
      <vt:lpstr>UML Diagrams </vt:lpstr>
      <vt:lpstr>UML Class Diagram</vt:lpstr>
      <vt:lpstr>Example: UML Class Diagram</vt:lpstr>
      <vt:lpstr>Example: UML Class Diagram</vt:lpstr>
      <vt:lpstr>Features of UML Class Diagrams</vt:lpstr>
      <vt:lpstr>Example: UML Class Diagram</vt:lpstr>
      <vt:lpstr>Features of UML Class Diagrams</vt:lpstr>
      <vt:lpstr>Set of UML Class Diagrams</vt:lpstr>
      <vt:lpstr>Example: UML Diagram for Order Processing</vt:lpstr>
      <vt:lpstr>Features of Set of UML Diagrams</vt:lpstr>
      <vt:lpstr>Example: Association Between Classes</vt:lpstr>
      <vt:lpstr>Association Between Classes</vt:lpstr>
      <vt:lpstr>Features of Set of UML Diagrams</vt:lpstr>
      <vt:lpstr>Example: One Class Indicating its Use of Another</vt:lpstr>
      <vt:lpstr>Features of Set of UML Diagrams</vt:lpstr>
      <vt:lpstr>UML Diagram for StackADT Interface</vt:lpstr>
      <vt:lpstr>UML Diagram for ArrayStack Implementation of StackADT</vt:lpstr>
      <vt:lpstr>UML Diagram for Postfix Expression Program</vt:lpstr>
      <vt:lpstr>Features of Set of UML Diagrams</vt:lpstr>
      <vt:lpstr>Example: Inheritance Relationships</vt:lpstr>
      <vt:lpstr>Example: Inheritance Relationships</vt:lpstr>
      <vt:lpstr>Summary</vt:lpstr>
      <vt:lpstr>PowerPoint Presentation</vt:lpstr>
      <vt:lpstr>Example – Social Network</vt:lpstr>
      <vt:lpstr>Example – Social Network</vt:lpstr>
      <vt:lpstr>Example – Social Network</vt:lpstr>
      <vt:lpstr>Example – Social Network</vt:lpstr>
      <vt:lpstr>Example – Social Network</vt:lpstr>
      <vt:lpstr>Example – Social Network</vt:lpstr>
      <vt:lpstr>Example - Grails</vt:lpstr>
      <vt:lpstr>Example - Grails</vt:lpstr>
      <vt:lpstr>Example - Grails</vt:lpstr>
      <vt:lpstr>Example Grails</vt:lpstr>
      <vt:lpstr>Example Grails</vt:lpstr>
    </vt:vector>
  </TitlesOfParts>
  <Company>University of Western Ontario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>doug vancise</dc:creator>
  <cp:lastModifiedBy>Ethan Jackson</cp:lastModifiedBy>
  <cp:revision>68</cp:revision>
  <dcterms:created xsi:type="dcterms:W3CDTF">2007-06-06T14:21:28Z</dcterms:created>
  <dcterms:modified xsi:type="dcterms:W3CDTF">2017-02-03T15:20:15Z</dcterms:modified>
</cp:coreProperties>
</file>