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4" r:id="rId36"/>
    <p:sldId id="296" r:id="rId37"/>
    <p:sldId id="299" r:id="rId38"/>
    <p:sldId id="300" r:id="rId39"/>
    <p:sldId id="297" r:id="rId40"/>
    <p:sldId id="301" r:id="rId41"/>
    <p:sldId id="303" r:id="rId42"/>
    <p:sldId id="304" r:id="rId43"/>
    <p:sldId id="305" r:id="rId44"/>
    <p:sldId id="290" r:id="rId45"/>
    <p:sldId id="306" r:id="rId46"/>
    <p:sldId id="308" r:id="rId47"/>
    <p:sldId id="309" r:id="rId48"/>
    <p:sldId id="310" r:id="rId49"/>
    <p:sldId id="311" r:id="rId50"/>
    <p:sldId id="3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/>
    <p:restoredTop sz="75659"/>
  </p:normalViewPr>
  <p:slideViewPr>
    <p:cSldViewPr snapToObjects="1">
      <p:cViewPr varScale="1">
        <p:scale>
          <a:sx n="99" d="100"/>
          <a:sy n="99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github.io/docs/configur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Relationship Id="rId3" Type="http://schemas.openxmlformats.org/officeDocument/2006/relationships/hyperlink" Target="https://facebook.github.io/react/tutorial/tutorial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stroyallsoftware.com/talks/wa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tutorial/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1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CSS - Layout, visual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HTML </a:t>
            </a:r>
            <a:r>
              <a:rPr lang="mr-IN" dirty="0" smtClean="0"/>
              <a:t>–</a:t>
            </a:r>
            <a:r>
              <a:rPr lang="en-US" dirty="0" smtClean="0"/>
              <a:t> Webpage content and 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JavaScript </a:t>
            </a:r>
            <a:r>
              <a:rPr lang="mr-IN" dirty="0" smtClean="0"/>
              <a:t>–</a:t>
            </a:r>
            <a:r>
              <a:rPr lang="en-US" dirty="0" smtClean="0"/>
              <a:t> Interactive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React is a JavaScript library for developing </a:t>
            </a:r>
            <a:r>
              <a:rPr lang="en-US" b="1" dirty="0" smtClean="0"/>
              <a:t>UI components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our example project, we are only using React to define </a:t>
            </a:r>
            <a:r>
              <a:rPr lang="en-US" b="1" dirty="0" smtClean="0"/>
              <a:t>self-encapsulated UI components</a:t>
            </a:r>
            <a:r>
              <a:rPr lang="en-US" dirty="0" smtClean="0"/>
              <a:t> that can be embedded into an HTML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776" y="3150089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6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components should be designed hierarchically.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6039" y="4149080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66" y="3188312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7647" y="4161615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7536" y="4528302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7536" y="4882019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7536" y="524798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8115"/>
            <a:ext cx="3111500" cy="407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97647" y="3649038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React components are expected to be developed using a       </a:t>
            </a:r>
            <a:r>
              <a:rPr lang="en-US" b="1" dirty="0" smtClean="0"/>
              <a:t>one-way data flow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Properties are passed down to subcomponents or child components</a:t>
            </a:r>
          </a:p>
          <a:p>
            <a:r>
              <a:rPr lang="en-US" dirty="0" smtClean="0"/>
              <a:t>Child component actions flow back up to the parent</a:t>
            </a:r>
          </a:p>
          <a:p>
            <a:pPr lvl="1"/>
            <a:r>
              <a:rPr lang="en-US" dirty="0" smtClean="0"/>
              <a:t>Many struggle with this concept initially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important to think about data flow before implementing a component.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2506" y="2996952"/>
            <a:ext cx="2582843" cy="2871200"/>
            <a:chOff x="1747776" y="3150089"/>
            <a:chExt cx="2582843" cy="2871200"/>
          </a:xfrm>
        </p:grpSpPr>
        <p:sp>
          <p:nvSpPr>
            <p:cNvPr id="32" name="Rectangle 31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29293" y="3684886"/>
            <a:ext cx="1803011" cy="504056"/>
            <a:chOff x="6823960" y="3869793"/>
            <a:chExt cx="1803011" cy="5040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410227" y="4288536"/>
            <a:ext cx="2244220" cy="648072"/>
            <a:chOff x="298592" y="4293096"/>
            <a:chExt cx="2244220" cy="648072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45" name="Straight Connector 44"/>
          <p:cNvCxnSpPr>
            <a:stCxn id="39" idx="1"/>
          </p:cNvCxnSpPr>
          <p:nvPr/>
        </p:nvCxnSpPr>
        <p:spPr>
          <a:xfrm flipH="1">
            <a:off x="4388684" y="3680567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88684" y="3219841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4" idx="1"/>
          </p:cNvCxnSpPr>
          <p:nvPr/>
        </p:nvCxnSpPr>
        <p:spPr>
          <a:xfrm>
            <a:off x="4388684" y="3219841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8214" y="32104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6825556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statuses can be displayed, a user name needs to be read from the </a:t>
            </a:r>
            <a:r>
              <a:rPr lang="en-US" dirty="0" err="1" smtClean="0"/>
              <a:t>SearchBox</a:t>
            </a:r>
            <a:r>
              <a:rPr lang="en-US" dirty="0" smtClean="0"/>
              <a:t> component and then passed into the </a:t>
            </a:r>
            <a:r>
              <a:rPr lang="en-US" dirty="0" err="1" smtClean="0"/>
              <a:t>StatusFeed</a:t>
            </a:r>
            <a:r>
              <a:rPr lang="en-US" dirty="0" smtClean="0"/>
              <a:t>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asynchronous nature of web and UI programming, we achieve this via </a:t>
            </a:r>
            <a:r>
              <a:rPr lang="en-US" b="1" dirty="0" smtClean="0"/>
              <a:t>bindings</a:t>
            </a:r>
            <a:r>
              <a:rPr lang="en-US" dirty="0" smtClean="0"/>
              <a:t> on </a:t>
            </a:r>
            <a:r>
              <a:rPr lang="en-US" b="1" dirty="0" smtClean="0"/>
              <a:t>state variables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Luckily, React makes this very easy!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</a:t>
            </a:r>
            <a:r>
              <a:rPr lang="en-US" dirty="0" err="1" smtClean="0"/>
              <a:t>StatusSearch</a:t>
            </a:r>
            <a:r>
              <a:rPr lang="en-US" dirty="0" smtClean="0"/>
              <a:t> class, we define a state variable called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mechanism for </a:t>
            </a:r>
            <a:r>
              <a:rPr lang="en-US" dirty="0" err="1" smtClean="0"/>
              <a:t>SearchBox</a:t>
            </a:r>
            <a:r>
              <a:rPr lang="en-US" dirty="0" smtClean="0"/>
              <a:t> to update the state of </a:t>
            </a:r>
            <a:r>
              <a:rPr lang="en-US" dirty="0" err="1" smtClean="0"/>
              <a:t>StatusSearch</a:t>
            </a:r>
            <a:r>
              <a:rPr lang="en-US" dirty="0" smtClean="0"/>
              <a:t> when a name has been entered.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achieve this by implementing and passing a </a:t>
            </a:r>
            <a:r>
              <a:rPr lang="en-US" b="1" dirty="0" smtClean="0"/>
              <a:t>callback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instantiate a </a:t>
            </a:r>
            <a:r>
              <a:rPr lang="en-US" dirty="0" err="1" smtClean="0"/>
              <a:t>SearchBox</a:t>
            </a:r>
            <a:r>
              <a:rPr lang="en-US" dirty="0" smtClean="0"/>
              <a:t> as a child component of </a:t>
            </a:r>
            <a:r>
              <a:rPr lang="en-US" dirty="0" err="1" smtClean="0"/>
              <a:t>StatusSearch</a:t>
            </a:r>
            <a:r>
              <a:rPr lang="en-US" dirty="0" smtClean="0"/>
              <a:t>, we can pass it a function as a parameter.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write </a:t>
            </a:r>
            <a:r>
              <a:rPr lang="en-US" dirty="0" err="1" smtClean="0"/>
              <a:t>SearchBox</a:t>
            </a:r>
            <a:r>
              <a:rPr lang="en-US" dirty="0" smtClean="0"/>
              <a:t> to call that function when an action has occurred </a:t>
            </a:r>
            <a:r>
              <a:rPr lang="mr-IN" dirty="0" smtClean="0"/>
              <a:t>–</a:t>
            </a:r>
            <a:r>
              <a:rPr lang="en-US" dirty="0" smtClean="0"/>
              <a:t> like clicking a button or pressing enter.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6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7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28" y="151614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51384" y="2239097"/>
            <a:ext cx="33903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getInitialState</a:t>
            </a:r>
            <a:r>
              <a:rPr lang="mr-IN" dirty="0"/>
              <a:t>: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>
                <a:solidFill>
                  <a:srgbClr val="660E7A"/>
                </a:solidFill>
              </a:rPr>
              <a:t> </a:t>
            </a:r>
            <a:r>
              <a:rPr lang="mr-IN" dirty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””</a:t>
            </a:r>
            <a:r>
              <a:rPr lang="mr-IN" b="1" dirty="0">
                <a:solidFill>
                  <a:srgbClr val="008000"/>
                </a:solidFill>
              </a:rPr>
              <a:t/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8000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},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1384" y="4175020"/>
            <a:ext cx="33903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setNameState</a:t>
            </a:r>
            <a:r>
              <a:rPr lang="en-US" dirty="0"/>
              <a:t>(n){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 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3872" y="2239097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900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2471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03" y="144057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SearchBox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52452" y="2054431"/>
            <a:ext cx="49400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handleSubmit</a:t>
            </a:r>
            <a:r>
              <a:rPr lang="en-US" dirty="0" smtClean="0"/>
              <a:t>(e)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</a:rPr>
              <a:t>// Prevents </a:t>
            </a:r>
            <a:r>
              <a:rPr lang="en-US" i="1" dirty="0" err="1" smtClean="0">
                <a:solidFill>
                  <a:srgbClr val="808080"/>
                </a:solidFill>
              </a:rPr>
              <a:t>reinitialization</a:t>
            </a:r>
            <a:r>
              <a:rPr lang="en-US" i="1" dirty="0" smtClean="0">
                <a:solidFill>
                  <a:srgbClr val="808080"/>
                </a:solidFill>
              </a:rPr>
              <a:t/>
            </a:r>
            <a:br>
              <a:rPr lang="en-US" i="1" dirty="0" smtClean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dirty="0" err="1" smtClean="0"/>
              <a:t>e.</a:t>
            </a:r>
            <a:r>
              <a:rPr lang="en-US" b="1" dirty="0" err="1" smtClean="0">
                <a:solidFill>
                  <a:srgbClr val="660E7A"/>
                </a:solidFill>
              </a:rPr>
              <a:t>preventDefault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.props.</a:t>
            </a:r>
            <a:r>
              <a:rPr lang="en-US" b="1" dirty="0" err="1" smtClean="0">
                <a:solidFill>
                  <a:srgbClr val="660E7A"/>
                </a:solidFill>
              </a:rPr>
              <a:t>callback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71" y="3651478"/>
            <a:ext cx="1030057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A7A43"/>
                </a:solidFill>
              </a:rPr>
              <a:t>render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="text" </a:t>
            </a:r>
            <a:r>
              <a:rPr lang="en-US" b="1" dirty="0" err="1">
                <a:solidFill>
                  <a:srgbClr val="0000FF"/>
                </a:solidFill>
              </a:rPr>
              <a:t>defaultValue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onChange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handleChange</a:t>
            </a:r>
            <a:r>
              <a:rPr lang="en-US" dirty="0"/>
              <a:t>}/&gt;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b="1" dirty="0">
                <a:solidFill>
                  <a:srgbClr val="008000"/>
                </a:solidFill>
              </a:rPr>
              <a:t>="Get Statuses!"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371" y="2026783"/>
            <a:ext cx="45601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handleChange</a:t>
            </a:r>
            <a:r>
              <a:rPr lang="en-US" dirty="0" smtClean="0">
                <a:solidFill>
                  <a:srgbClr val="7A7A43"/>
                </a:solidFill>
              </a:rPr>
              <a:t> 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Prevent following the </a:t>
            </a:r>
            <a:r>
              <a:rPr lang="en-US" i="1" dirty="0" smtClean="0">
                <a:solidFill>
                  <a:srgbClr val="808080"/>
                </a:solidFill>
              </a:rPr>
              <a:t>link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 </a:t>
            </a:r>
            <a:r>
              <a:rPr lang="en-US" dirty="0"/>
              <a:t>: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target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3749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1343" y="1825625"/>
            <a:ext cx="4872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state variable </a:t>
            </a:r>
            <a:r>
              <a:rPr lang="en-US" b="1" dirty="0" smtClean="0"/>
              <a:t>name </a:t>
            </a: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 is now bound to the result of text entered in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We used this variable as a parameter when instantiating a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51584" y="2564904"/>
            <a:ext cx="2582843" cy="2871200"/>
            <a:chOff x="1747776" y="3150089"/>
            <a:chExt cx="2582843" cy="2871200"/>
          </a:xfrm>
        </p:grpSpPr>
        <p:sp>
          <p:nvSpPr>
            <p:cNvPr id="13" name="Rectangle 12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48371" y="3252838"/>
            <a:ext cx="1803011" cy="504056"/>
            <a:chOff x="6823960" y="3869793"/>
            <a:chExt cx="1803011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929305" y="3856488"/>
            <a:ext cx="2244220" cy="648072"/>
            <a:chOff x="298592" y="4293096"/>
            <a:chExt cx="2244220" cy="648072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1907762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07762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7762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292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83337" y="2769518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/>
              <a:t>}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31901" y="4841336"/>
            <a:ext cx="623530" cy="5828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serve as an introduction to developing a web-based front-end components for a RESTful back-end using JavaScript and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don’t have time to do a full introduction to JavaScript or React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Instead, links to tutorials and documentation will be provided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Purpose of this tutorial is to point you towards everything you need to understand the UI components implemented in the </a:t>
            </a:r>
            <a:r>
              <a:rPr lang="en-US" dirty="0" err="1" smtClean="0"/>
              <a:t>FaceSpace</a:t>
            </a:r>
            <a:r>
              <a:rPr lang="en-US" dirty="0" smtClean="0"/>
              <a:t> project and implement your own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doing a lot of work in the background: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text is changed in the </a:t>
            </a:r>
            <a:r>
              <a:rPr lang="en-US" dirty="0" err="1" smtClean="0"/>
              <a:t>SearchBox</a:t>
            </a:r>
            <a:r>
              <a:rPr lang="en-US" dirty="0" smtClean="0"/>
              <a:t>, the state of </a:t>
            </a:r>
            <a:r>
              <a:rPr lang="en-US" dirty="0" err="1" smtClean="0"/>
              <a:t>SearchBox</a:t>
            </a:r>
            <a:r>
              <a:rPr lang="en-US" dirty="0" smtClean="0"/>
              <a:t> is being updated.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the button is clicked or enter is pressed, the state of </a:t>
            </a:r>
            <a:r>
              <a:rPr lang="en-US" dirty="0" err="1" smtClean="0"/>
              <a:t>StatusSearch</a:t>
            </a:r>
            <a:r>
              <a:rPr lang="en-US" dirty="0" smtClean="0"/>
              <a:t> is being updated with the new text.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this happens, the </a:t>
            </a:r>
            <a:r>
              <a:rPr lang="en-US" dirty="0" err="1" smtClean="0"/>
              <a:t>StatusFeed</a:t>
            </a:r>
            <a:r>
              <a:rPr lang="en-US" dirty="0" smtClean="0"/>
              <a:t> class is being updated with the new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next step is to tell </a:t>
            </a:r>
            <a:r>
              <a:rPr lang="en-US" dirty="0" err="1" smtClean="0"/>
              <a:t>StatusFeed</a:t>
            </a:r>
            <a:r>
              <a:rPr lang="en-US" dirty="0" smtClean="0"/>
              <a:t> what to do when it receives new data </a:t>
            </a:r>
            <a:r>
              <a:rPr lang="mr-IN" dirty="0" smtClean="0"/>
              <a:t>–</a:t>
            </a:r>
            <a:r>
              <a:rPr lang="en-US" dirty="0" smtClean="0"/>
              <a:t> so let’s now look at </a:t>
            </a:r>
            <a:r>
              <a:rPr lang="en-US" dirty="0" err="1" smtClean="0"/>
              <a:t>StatusFeed</a:t>
            </a:r>
            <a:r>
              <a:rPr lang="en-US" dirty="0" smtClean="0"/>
              <a:t> and Status.</a:t>
            </a:r>
          </a:p>
        </p:txBody>
      </p:sp>
    </p:spTree>
    <p:extLst>
      <p:ext uri="{BB962C8B-B14F-4D97-AF65-F5344CB8AC3E}">
        <p14:creationId xmlns:p14="http://schemas.microsoft.com/office/powerpoint/2010/main" val="189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UI components to be as self-encapsulated as possible.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anything about other statuses?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how to retrieve data from the backend?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send any data up to the status feed?</a:t>
            </a:r>
          </a:p>
        </p:txBody>
      </p:sp>
    </p:spTree>
    <p:extLst>
      <p:ext uri="{BB962C8B-B14F-4D97-AF65-F5344CB8AC3E}">
        <p14:creationId xmlns:p14="http://schemas.microsoft.com/office/powerpoint/2010/main" val="1868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08" y="1718587"/>
            <a:ext cx="561784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design a single Status to be very simple. It does not need to communicate with the backend or send any information back to its parent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07568" y="4417663"/>
            <a:ext cx="2154580" cy="1619494"/>
            <a:chOff x="1123663" y="2987831"/>
            <a:chExt cx="2154580" cy="1619494"/>
          </a:xfrm>
        </p:grpSpPr>
        <p:sp>
          <p:nvSpPr>
            <p:cNvPr id="6" name="Rectangle 5"/>
            <p:cNvSpPr/>
            <p:nvPr/>
          </p:nvSpPr>
          <p:spPr>
            <a:xfrm>
              <a:off x="1123663" y="2987831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5271" y="3000366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5160" y="336705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5160" y="3720770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5160" y="4086734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88088" y="1822608"/>
            <a:ext cx="482453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b="1">
                <a:solidFill>
                  <a:srgbClr val="000080"/>
                </a:solidFill>
              </a:rPr>
              <a:t>var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Status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 err="1"/>
              <a:t>React.</a:t>
            </a:r>
            <a:r>
              <a:rPr lang="mr-IN" dirty="0" err="1">
                <a:solidFill>
                  <a:srgbClr val="7A7A43"/>
                </a:solidFill>
              </a:rPr>
              <a:t>createClass</a:t>
            </a:r>
            <a:r>
              <a:rPr lang="mr-IN" dirty="0"/>
              <a:t>({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getInitialState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}</a:t>
            </a:r>
            <a:br>
              <a:rPr lang="mr-IN" dirty="0"/>
            </a:br>
            <a:r>
              <a:rPr lang="mr-IN" dirty="0"/>
              <a:t>    },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render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}&lt;/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    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status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);</a:t>
            </a:r>
            <a:br>
              <a:rPr lang="mr-IN" dirty="0"/>
            </a:br>
            <a:r>
              <a:rPr lang="mr-IN" dirty="0"/>
              <a:t>    }</a:t>
            </a:r>
            <a:br>
              <a:rPr lang="mr-IN" dirty="0"/>
            </a:br>
            <a:r>
              <a:rPr lang="mr-IN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Status now implemented, we need to implement the </a:t>
            </a:r>
            <a:r>
              <a:rPr lang="en-US" dirty="0" err="1" smtClean="0"/>
              <a:t>StatusFeed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already bound one of its properties to the </a:t>
            </a:r>
            <a:r>
              <a:rPr lang="en-US" b="1" dirty="0" smtClean="0"/>
              <a:t>name</a:t>
            </a:r>
            <a:r>
              <a:rPr lang="en-US" dirty="0" smtClean="0"/>
              <a:t> state variable of its parent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make sure that </a:t>
            </a:r>
            <a:r>
              <a:rPr lang="en-US" dirty="0" err="1" smtClean="0"/>
              <a:t>StatusFeed</a:t>
            </a:r>
            <a:r>
              <a:rPr lang="en-US" dirty="0" smtClean="0"/>
              <a:t> gets new statuses from the Grails backend whenever this variable is modified.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First, let’s look at how to cause a React component to respond to two different 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6511" y="5026236"/>
            <a:ext cx="621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summary of Component methods can be found here: https</a:t>
            </a:r>
            <a:r>
              <a:rPr lang="en-US" dirty="0"/>
              <a:t>://</a:t>
            </a:r>
            <a:r>
              <a:rPr lang="en-US" dirty="0" err="1" smtClean="0"/>
              <a:t>facebook.github.io</a:t>
            </a:r>
            <a:r>
              <a:rPr lang="en-US" dirty="0" smtClean="0"/>
              <a:t>/react/docs/react-</a:t>
            </a:r>
            <a:r>
              <a:rPr lang="en-US" dirty="0" err="1" smtClean="0"/>
              <a:t>component.html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5608" y="2187533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600" y="16906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 </a:t>
            </a:r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608" y="3676748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4827" y="206002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 has successfully been created.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1182" y="3543128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componentWillReceiveProps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instance’s properties are being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1" y="145645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5140" y="1829187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652596"/>
            <a:ext cx="483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</a:t>
            </a:r>
            <a:r>
              <a:rPr lang="en-US" b="1" dirty="0" smtClean="0"/>
              <a:t>property name </a:t>
            </a:r>
            <a:r>
              <a:rPr lang="en-US" dirty="0" smtClean="0"/>
              <a:t>of </a:t>
            </a:r>
            <a:r>
              <a:rPr lang="en-US" dirty="0" err="1" smtClean="0"/>
              <a:t>StatusFeed</a:t>
            </a:r>
            <a:endParaRPr lang="en-US" dirty="0"/>
          </a:p>
          <a:p>
            <a:r>
              <a:rPr lang="en-US" dirty="0" smtClean="0"/>
              <a:t>is bound to the </a:t>
            </a:r>
            <a:r>
              <a:rPr lang="en-US" b="1" dirty="0" smtClean="0"/>
              <a:t>state name </a:t>
            </a:r>
            <a:r>
              <a:rPr lang="en-US" dirty="0" smtClean="0"/>
              <a:t>of </a:t>
            </a:r>
            <a:r>
              <a:rPr lang="en-US" dirty="0" err="1" smtClean="0"/>
              <a:t>StatusSearch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componentWillReceiveProps</a:t>
            </a:r>
            <a:r>
              <a:rPr lang="en-US" dirty="0" smtClean="0"/>
              <a:t> is automatically</a:t>
            </a:r>
          </a:p>
          <a:p>
            <a:r>
              <a:rPr lang="en-US" dirty="0" smtClean="0"/>
              <a:t>called whenever the state name of </a:t>
            </a:r>
            <a:r>
              <a:rPr lang="en-US" dirty="0" err="1" smtClean="0"/>
              <a:t>StatusSearch</a:t>
            </a:r>
            <a:r>
              <a:rPr lang="en-US" dirty="0" smtClean="0"/>
              <a:t> is modified.</a:t>
            </a:r>
          </a:p>
          <a:p>
            <a:endParaRPr lang="en-US" dirty="0"/>
          </a:p>
          <a:p>
            <a:r>
              <a:rPr lang="en-US" dirty="0" smtClean="0"/>
              <a:t>These automatically managed state/property bindings are one of </a:t>
            </a:r>
            <a:r>
              <a:rPr lang="en-US" dirty="0" err="1" smtClean="0"/>
              <a:t>React’s</a:t>
            </a:r>
            <a:r>
              <a:rPr lang="en-US" dirty="0" smtClean="0"/>
              <a:t> best features. It makes code much easier to read and write.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651" y="3800755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 smtClean="0"/>
              <a:t>}</a:t>
            </a:r>
            <a:r>
              <a:rPr lang="en-US" b="1" dirty="0" smtClean="0"/>
              <a:t> </a:t>
            </a:r>
            <a:r>
              <a:rPr lang="mr-IN" dirty="0" smtClean="0"/>
              <a:t>/&gt;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1344" y="33486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595" y="5589240"/>
            <a:ext cx="1001493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88088" y="1456457"/>
            <a:ext cx="0" cy="4132783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07768" y="1456457"/>
            <a:ext cx="2880320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07768" y="1456457"/>
            <a:ext cx="0" cy="460375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15680" y="5373216"/>
            <a:ext cx="2670915" cy="504056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that </a:t>
            </a:r>
            <a:r>
              <a:rPr lang="en-US" sz="2800" dirty="0" err="1" smtClean="0"/>
              <a:t>StatusFeed</a:t>
            </a:r>
            <a:r>
              <a:rPr lang="en-US" sz="2800" dirty="0" smtClean="0"/>
              <a:t> will automatically receive the new name property, we can use it to make an API call to retrieve statuses.</a:t>
            </a:r>
          </a:p>
          <a:p>
            <a:endParaRPr lang="en-US" sz="2800" dirty="0"/>
          </a:p>
          <a:p>
            <a:r>
              <a:rPr lang="en-US" sz="2800" dirty="0" smtClean="0"/>
              <a:t>To make REST API calls, we can use a JavaScript’s Fetch API (available in recent JavaScript implementations or as an import).</a:t>
            </a:r>
          </a:p>
          <a:p>
            <a:endParaRPr lang="en-US" sz="2800" dirty="0"/>
          </a:p>
          <a:p>
            <a:r>
              <a:rPr lang="en-US" sz="2800" dirty="0" smtClean="0"/>
              <a:t>By default, the Fetch API uses </a:t>
            </a:r>
            <a:r>
              <a:rPr lang="en-US" sz="2800" b="1" dirty="0" smtClean="0"/>
              <a:t>asynchronous methods </a:t>
            </a:r>
            <a:r>
              <a:rPr lang="en-US" sz="2800" dirty="0" smtClean="0"/>
              <a:t>to communicate with the backend. This is necessary to avoid undesirable latency or unresponsiveness.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asynchronous methods are used to access resources that may not be immediately available.</a:t>
            </a:r>
          </a:p>
          <a:p>
            <a:endParaRPr lang="en-US" sz="2800" dirty="0"/>
          </a:p>
          <a:p>
            <a:r>
              <a:rPr lang="en-US" sz="2800" dirty="0" smtClean="0"/>
              <a:t>Typically, an asynchronous method takes a </a:t>
            </a:r>
            <a:r>
              <a:rPr lang="en-US" sz="2800" b="1" dirty="0" smtClean="0"/>
              <a:t>callback function </a:t>
            </a:r>
            <a:r>
              <a:rPr lang="en-US" sz="2800" dirty="0" smtClean="0"/>
              <a:t>as a parameter that will execute after some conditions have been satisfied (usually a resource access like an API call).</a:t>
            </a:r>
          </a:p>
          <a:p>
            <a:endParaRPr lang="en-US" sz="2800" b="1" dirty="0"/>
          </a:p>
          <a:p>
            <a:r>
              <a:rPr lang="en-US" sz="2800" dirty="0" smtClean="0"/>
              <a:t>This allows the main program to continue execution even if the resource is taking some time to respond.</a:t>
            </a:r>
          </a:p>
        </p:txBody>
      </p:sp>
    </p:spTree>
    <p:extLst>
      <p:ext uri="{BB962C8B-B14F-4D97-AF65-F5344CB8AC3E}">
        <p14:creationId xmlns:p14="http://schemas.microsoft.com/office/powerpoint/2010/main" val="1017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passing a callback function as a parameter to </a:t>
            </a:r>
            <a:r>
              <a:rPr lang="en-US" b="1" dirty="0" smtClean="0"/>
              <a:t>fetch</a:t>
            </a:r>
            <a:r>
              <a:rPr lang="en-US" dirty="0" smtClean="0"/>
              <a:t>, we can provide it as a parameter to the </a:t>
            </a:r>
            <a:r>
              <a:rPr lang="en-US" b="1" dirty="0" smtClean="0"/>
              <a:t>then</a:t>
            </a:r>
            <a:r>
              <a:rPr lang="en-US" dirty="0" smtClean="0"/>
              <a:t> method.</a:t>
            </a:r>
          </a:p>
          <a:p>
            <a:endParaRPr lang="en-US" b="1" dirty="0"/>
          </a:p>
          <a:p>
            <a:r>
              <a:rPr lang="en-US" dirty="0" smtClean="0"/>
              <a:t>In this case we are implementing the callback function body as a </a:t>
            </a:r>
            <a:r>
              <a:rPr lang="en-US" b="1" dirty="0" smtClean="0"/>
              <a:t>lambda expression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i.e. instead of passing in a function as a parameter, we can write an expression that denotes a fully-formed function.</a:t>
            </a:r>
          </a:p>
        </p:txBody>
      </p:sp>
    </p:spTree>
    <p:extLst>
      <p:ext uri="{BB962C8B-B14F-4D97-AF65-F5344CB8AC3E}">
        <p14:creationId xmlns:p14="http://schemas.microsoft.com/office/powerpoint/2010/main" val="1878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JavaScript and React basics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Rendering React UI components to a web page in a Grails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communication between UI and back-end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 and Implementation of a new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adverse side effects, I advise you to only update state variables in response to fetching.</a:t>
            </a:r>
          </a:p>
          <a:p>
            <a:endParaRPr lang="en-US" b="1" dirty="0"/>
          </a:p>
          <a:p>
            <a:r>
              <a:rPr lang="en-US" dirty="0" smtClean="0"/>
              <a:t>Updating state variables will cause the component to re-render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112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581" y="1796038"/>
            <a:ext cx="118430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7A7A43"/>
                </a:solidFill>
              </a:rPr>
              <a:t>fetchFromAPI</a:t>
            </a:r>
            <a:r>
              <a:rPr lang="mr-IN" dirty="0"/>
              <a:t>(</a:t>
            </a:r>
            <a:r>
              <a:rPr lang="mr-IN" dirty="0" err="1"/>
              <a:t>name</a:t>
            </a:r>
            <a:r>
              <a:rPr lang="mr-IN" dirty="0"/>
              <a:t>){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://localhost:8080/</a:t>
            </a:r>
            <a:r>
              <a:rPr lang="mr-IN" b="1" dirty="0" err="1">
                <a:solidFill>
                  <a:srgbClr val="008000"/>
                </a:solidFill>
              </a:rPr>
              <a:t>profileDisplay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getUserPosts?userName</a:t>
            </a:r>
            <a:r>
              <a:rPr lang="mr-IN" b="1" dirty="0">
                <a:solidFill>
                  <a:srgbClr val="008000"/>
                </a:solidFill>
              </a:rPr>
              <a:t>=' </a:t>
            </a:r>
            <a:r>
              <a:rPr lang="mr-IN" dirty="0"/>
              <a:t>+ </a:t>
            </a:r>
            <a:r>
              <a:rPr lang="mr-IN" dirty="0" err="1"/>
              <a:t>name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dirty="0" err="1"/>
              <a:t>response.</a:t>
            </a:r>
            <a:r>
              <a:rPr lang="mr-IN" dirty="0" err="1">
                <a:solidFill>
                  <a:srgbClr val="7A7A43"/>
                </a:solidFill>
              </a:rPr>
              <a:t>json</a:t>
            </a:r>
            <a:r>
              <a:rPr lang="mr-IN" dirty="0"/>
              <a:t>().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json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[];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for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>
                <a:solidFill>
                  <a:srgbClr val="0000FF"/>
                </a:solidFill>
              </a:rPr>
              <a:t>0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&lt; </a:t>
            </a:r>
            <a:r>
              <a:rPr lang="mr-IN" dirty="0" err="1"/>
              <a:t>json.</a:t>
            </a:r>
            <a:r>
              <a:rPr lang="mr-IN" b="1" dirty="0" err="1">
                <a:solidFill>
                  <a:srgbClr val="660E7A"/>
                </a:solidFill>
              </a:rPr>
              <a:t>length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++)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push</a:t>
            </a:r>
            <a:r>
              <a:rPr lang="mr-IN" dirty="0"/>
              <a:t>(&lt;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&gt;&lt;</a:t>
            </a:r>
            <a:r>
              <a:rPr lang="mr-IN" b="1" dirty="0" err="1">
                <a:solidFill>
                  <a:srgbClr val="000080"/>
                </a:solidFill>
              </a:rPr>
              <a:t>Status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name</a:t>
            </a:r>
            <a:r>
              <a:rPr lang="mr-IN" dirty="0"/>
              <a:t>} </a:t>
            </a:r>
            <a:r>
              <a:rPr lang="mr-IN" b="1" dirty="0" err="1">
                <a:solidFill>
                  <a:srgbClr val="0000FF"/>
                </a:solidFill>
              </a:rPr>
              <a:t>status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json</a:t>
            </a:r>
            <a:r>
              <a:rPr lang="mr-IN" dirty="0"/>
              <a:t>[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].</a:t>
            </a:r>
            <a:r>
              <a:rPr lang="mr-IN" b="1" dirty="0" err="1">
                <a:solidFill>
                  <a:srgbClr val="660E7A"/>
                </a:solidFill>
              </a:rPr>
              <a:t>statusText</a:t>
            </a:r>
            <a:r>
              <a:rPr lang="mr-IN" dirty="0"/>
              <a:t>}/&gt;&lt;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&gt;);</a:t>
            </a:r>
            <a:br>
              <a:rPr lang="mr-IN" dirty="0"/>
            </a:br>
            <a:r>
              <a:rPr lang="mr-IN" dirty="0"/>
              <a:t>                    }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/>
              <a:t>});</a:t>
            </a:r>
            <a:br>
              <a:rPr lang="mr-IN" dirty="0"/>
            </a:br>
            <a:r>
              <a:rPr lang="mr-IN" dirty="0"/>
              <a:t>                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If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response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is</a:t>
            </a:r>
            <a:r>
              <a:rPr lang="mr-IN" i="1" dirty="0">
                <a:solidFill>
                  <a:srgbClr val="808080"/>
                </a:solidFill>
              </a:rPr>
              <a:t> NOT OKAY (</a:t>
            </a:r>
            <a:r>
              <a:rPr lang="mr-IN" i="1" dirty="0" err="1">
                <a:solidFill>
                  <a:srgbClr val="808080"/>
                </a:solidFill>
              </a:rPr>
              <a:t>e.g</a:t>
            </a:r>
            <a:r>
              <a:rPr lang="mr-IN" i="1" dirty="0">
                <a:solidFill>
                  <a:srgbClr val="808080"/>
                </a:solidFill>
              </a:rPr>
              <a:t>. 404), </a:t>
            </a:r>
            <a:r>
              <a:rPr lang="mr-IN" i="1" dirty="0" err="1">
                <a:solidFill>
                  <a:srgbClr val="808080"/>
                </a:solidFill>
              </a:rPr>
              <a:t>clear</a:t>
            </a:r>
            <a:r>
              <a:rPr lang="mr-IN" i="1" dirty="0">
                <a:solidFill>
                  <a:srgbClr val="808080"/>
                </a:solidFill>
              </a:rPr>
              <a:t> the </a:t>
            </a:r>
            <a:r>
              <a:rPr lang="mr-IN" i="1" dirty="0" err="1">
                <a:solidFill>
                  <a:srgbClr val="808080"/>
                </a:solidFill>
              </a:rPr>
              <a:t>statuses</a:t>
            </a:r>
            <a:r>
              <a:rPr lang="mr-IN" i="1" dirty="0">
                <a:solidFill>
                  <a:srgbClr val="808080"/>
                </a:solidFill>
              </a:rPr>
              <a:t>.</a:t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[]});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36" y="14034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3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072" y="1952114"/>
            <a:ext cx="525658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Username entered into </a:t>
            </a:r>
            <a:r>
              <a:rPr lang="en-US" sz="1800" dirty="0" err="1" smtClean="0"/>
              <a:t>SearchBox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SearchBox</a:t>
            </a:r>
            <a:r>
              <a:rPr lang="en-US" sz="1800" dirty="0" smtClean="0"/>
              <a:t> button clicked or enter key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Callback function from </a:t>
            </a:r>
            <a:r>
              <a:rPr lang="en-US" sz="1800" dirty="0" err="1" smtClean="0"/>
              <a:t>StatusSearch</a:t>
            </a:r>
            <a:r>
              <a:rPr lang="en-US" sz="1800" dirty="0" smtClean="0"/>
              <a:t> executed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StatusSearch</a:t>
            </a:r>
            <a:r>
              <a:rPr lang="en-US" sz="1800" dirty="0" smtClean="0"/>
              <a:t> 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StatusFeed</a:t>
            </a:r>
            <a:r>
              <a:rPr lang="en-US" sz="1800" dirty="0" smtClean="0"/>
              <a:t> property variable ‘name’ is changed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Property variable ‘name’ is used to asynchronously fetch Status JSON objects from Grails controller </a:t>
            </a:r>
            <a:r>
              <a:rPr lang="en-US" sz="1800" dirty="0" err="1" smtClean="0"/>
              <a:t>StatusPostController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On successful response, JSON is used to create array of Status components and update state variable ‘statuses’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update triggers </a:t>
            </a:r>
            <a:r>
              <a:rPr lang="en-US" sz="1800" dirty="0" err="1" smtClean="0"/>
              <a:t>StatusFeed</a:t>
            </a:r>
            <a:r>
              <a:rPr lang="en-US" sz="1800" dirty="0" smtClean="0"/>
              <a:t> component re-render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495600" y="2564904"/>
            <a:ext cx="2582843" cy="2871200"/>
            <a:chOff x="1747776" y="3150089"/>
            <a:chExt cx="2582843" cy="2871200"/>
          </a:xfrm>
        </p:grpSpPr>
        <p:sp>
          <p:nvSpPr>
            <p:cNvPr id="55" name="Rectangle 54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92387" y="3252838"/>
            <a:ext cx="1803011" cy="504056"/>
            <a:chOff x="6823960" y="3869793"/>
            <a:chExt cx="1803011" cy="50405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73321" y="3856488"/>
            <a:ext cx="2244220" cy="648072"/>
            <a:chOff x="298592" y="4293096"/>
            <a:chExt cx="2244220" cy="648072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H="1">
            <a:off x="2051778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51778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051778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308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fetch calls should only update state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will re-render only when data has actually been retrieved and state variables have been changed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Prevents UI components from becoming unresponsive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pass data down to children via </a:t>
            </a:r>
            <a:r>
              <a:rPr lang="en-US" b="1" dirty="0" smtClean="0"/>
              <a:t>props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communicate with parents via </a:t>
            </a:r>
            <a:r>
              <a:rPr lang="en-US" b="1" dirty="0" smtClean="0"/>
              <a:t>callback functions </a:t>
            </a:r>
            <a:r>
              <a:rPr lang="en-US" dirty="0" smtClean="0"/>
              <a:t>that were passed in as instance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now developed </a:t>
            </a:r>
            <a:r>
              <a:rPr lang="en-US" dirty="0" err="1" smtClean="0"/>
              <a:t>StatusSearch</a:t>
            </a:r>
            <a:r>
              <a:rPr lang="en-US" dirty="0" smtClean="0"/>
              <a:t> as a single React component that is composed of other React components.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use it in an application, we need to render it to 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 that the purpose of </a:t>
            </a:r>
            <a:r>
              <a:rPr lang="en-US" dirty="0" err="1" smtClean="0"/>
              <a:t>Javascript</a:t>
            </a:r>
            <a:r>
              <a:rPr lang="en-US" dirty="0" smtClean="0"/>
              <a:t>/React is to define interactive UI components and functions.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use HTML/CSS to tell Grails where and how to render components.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help us manage our growing collection of </a:t>
            </a:r>
            <a:r>
              <a:rPr lang="en-US" dirty="0" err="1" smtClean="0"/>
              <a:t>JavaScripts</a:t>
            </a:r>
            <a:r>
              <a:rPr lang="en-US" dirty="0" smtClean="0"/>
              <a:t> and Views, we will use a tool called </a:t>
            </a:r>
            <a:r>
              <a:rPr lang="en-US" b="1" dirty="0" err="1" smtClean="0"/>
              <a:t>webpack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can be used to create bundles of JavaScript files (including React) so that each view can have its own JavaScript resources.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start with a simple example </a:t>
            </a:r>
            <a:r>
              <a:rPr lang="mr-IN" dirty="0" smtClean="0"/>
              <a:t>–</a:t>
            </a:r>
            <a:r>
              <a:rPr lang="en-US" dirty="0" smtClean="0"/>
              <a:t> we just want to render our </a:t>
            </a:r>
            <a:r>
              <a:rPr lang="en-US" dirty="0" err="1" smtClean="0"/>
              <a:t>StatusSearch</a:t>
            </a:r>
            <a:r>
              <a:rPr lang="en-US" dirty="0" smtClean="0"/>
              <a:t> component to a default view when Grails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 need to write a JavaScript file that will load components into a view.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Assuming we want to load our </a:t>
            </a:r>
            <a:r>
              <a:rPr lang="en-US" dirty="0" err="1" smtClean="0"/>
              <a:t>StatusSearch</a:t>
            </a:r>
            <a:r>
              <a:rPr lang="en-US" dirty="0" smtClean="0"/>
              <a:t> into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./grails-app/views/</a:t>
            </a:r>
            <a:r>
              <a:rPr lang="en-US" dirty="0" err="1" smtClean="0"/>
              <a:t>index.gsp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a file </a:t>
            </a:r>
            <a:r>
              <a:rPr lang="en-US" b="1" dirty="0" smtClean="0"/>
              <a:t>./</a:t>
            </a:r>
            <a:r>
              <a:rPr lang="en-US" b="1" dirty="0" err="1" smtClean="0"/>
              <a:t>src</a:t>
            </a:r>
            <a:r>
              <a:rPr lang="en-US" b="1" dirty="0" smtClean="0"/>
              <a:t>/main/</a:t>
            </a:r>
            <a:r>
              <a:rPr lang="en-US" b="1" dirty="0" err="1" smtClean="0"/>
              <a:t>js</a:t>
            </a:r>
            <a:r>
              <a:rPr lang="en-US" b="1" dirty="0" smtClean="0"/>
              <a:t>/</a:t>
            </a:r>
            <a:r>
              <a:rPr lang="en-US" b="1" dirty="0" err="1" smtClean="0"/>
              <a:t>index.js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is configured to bundle </a:t>
            </a:r>
            <a:r>
              <a:rPr lang="en-US" dirty="0" err="1" smtClean="0"/>
              <a:t>index.js</a:t>
            </a:r>
            <a:r>
              <a:rPr lang="en-US" dirty="0" smtClean="0"/>
              <a:t> into </a:t>
            </a:r>
            <a:r>
              <a:rPr lang="en-US" dirty="0" err="1" smtClean="0"/>
              <a:t>index.bundle.js</a:t>
            </a:r>
            <a:r>
              <a:rPr lang="en-US" dirty="0" smtClean="0"/>
              <a:t> and place it into </a:t>
            </a:r>
            <a:r>
              <a:rPr lang="en-US" b="1" dirty="0" smtClean="0"/>
              <a:t>./assets/</a:t>
            </a:r>
            <a:r>
              <a:rPr lang="en-US" b="1" dirty="0" err="1" smtClean="0"/>
              <a:t>javascripts</a:t>
            </a:r>
            <a:r>
              <a:rPr lang="en-US" b="1" dirty="0" smtClean="0"/>
              <a:t>/ </a:t>
            </a:r>
            <a:r>
              <a:rPr lang="en-US" dirty="0" smtClean="0"/>
              <a:t>when Grails starts. This is a necessary step to make the </a:t>
            </a:r>
            <a:r>
              <a:rPr lang="en-US" dirty="0" err="1" smtClean="0"/>
              <a:t>JavaScripts</a:t>
            </a:r>
            <a:r>
              <a:rPr lang="en-US" dirty="0" smtClean="0"/>
              <a:t> available to our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React Components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032" y="1825625"/>
            <a:ext cx="5544616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Import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React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ReactDOM</a:t>
            </a:r>
            <a:r>
              <a:rPr lang="en-US" sz="2000" dirty="0" smtClean="0"/>
              <a:t> = React Document Object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Provides functions for rendering to HTML docs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ReactDOM.render</a:t>
            </a:r>
            <a:r>
              <a:rPr lang="en-US" sz="2000" dirty="0" smtClean="0"/>
              <a:t> is responsible for </a:t>
            </a:r>
            <a:r>
              <a:rPr lang="en-US" sz="2000" dirty="0" smtClean="0"/>
              <a:t>rendering </a:t>
            </a:r>
            <a:r>
              <a:rPr lang="en-US" sz="2000" dirty="0" smtClean="0"/>
              <a:t>content to the parent document.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Assuming </a:t>
            </a:r>
            <a:r>
              <a:rPr lang="en-US" sz="2000" dirty="0" err="1" smtClean="0"/>
              <a:t>index.bundle.js</a:t>
            </a:r>
            <a:r>
              <a:rPr lang="en-US" sz="2000" dirty="0" smtClean="0"/>
              <a:t> has been imported by </a:t>
            </a:r>
            <a:r>
              <a:rPr lang="en-US" sz="2000" dirty="0" err="1" smtClean="0"/>
              <a:t>index.gsp</a:t>
            </a:r>
            <a:r>
              <a:rPr lang="en-US" sz="2000" dirty="0" smtClean="0"/>
              <a:t>, this function will look for an element with id ‘</a:t>
            </a:r>
            <a:r>
              <a:rPr lang="en-US" sz="2000" dirty="0" err="1" smtClean="0"/>
              <a:t>statusFeed</a:t>
            </a:r>
            <a:r>
              <a:rPr lang="en-US" sz="2000" dirty="0" smtClean="0"/>
              <a:t>’ and render our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 there.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3731" y="2204864"/>
            <a:ext cx="58326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/>
              <a:t>React </a:t>
            </a:r>
            <a:r>
              <a:rPr lang="en-US" b="1">
                <a:solidFill>
                  <a:srgbClr val="000080"/>
                </a:solidFill>
              </a:rPr>
              <a:t>from </a:t>
            </a:r>
            <a:r>
              <a:rPr lang="en-US" b="1">
                <a:solidFill>
                  <a:srgbClr val="008000"/>
                </a:solidFill>
              </a:rPr>
              <a:t>'react'</a:t>
            </a:r>
            <a:r>
              <a:rPr lang="en-US"/>
              <a:t>;</a:t>
            </a: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 dirty="0" err="1"/>
              <a:t>ReactDOM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</a:t>
            </a:r>
            <a:r>
              <a:rPr lang="en-US" b="1" dirty="0" err="1">
                <a:solidFill>
                  <a:srgbClr val="008000"/>
                </a:solidFill>
              </a:rPr>
              <a:t>dom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StatusSearch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dirty="0" err="1">
                <a:solidFill>
                  <a:srgbClr val="7A7A43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StatusSearch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&gt;,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statusFeed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19" y="1721833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/main/</a:t>
            </a:r>
            <a:r>
              <a:rPr lang="en-US" b="1" dirty="0" err="1"/>
              <a:t>js</a:t>
            </a:r>
            <a:r>
              <a:rPr lang="en-US" b="1" dirty="0"/>
              <a:t>/</a:t>
            </a:r>
            <a:r>
              <a:rPr lang="en-US" b="1" dirty="0" err="1"/>
              <a:t>index.js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73765"/>
            <a:ext cx="518579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r>
              <a:rPr lang="en-US" dirty="0" err="1"/>
              <a:t>FaceSpace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id=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statusFeed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align=</a:t>
            </a:r>
            <a:r>
              <a:rPr lang="en-US" b="1" dirty="0" smtClean="0">
                <a:solidFill>
                  <a:srgbClr val="008000"/>
                </a:solidFill>
              </a:rPr>
              <a:t>"left"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1" dirty="0" err="1">
                <a:solidFill>
                  <a:srgbClr val="660E7A"/>
                </a:solidFill>
              </a:rPr>
              <a:t>asset</a:t>
            </a:r>
            <a:r>
              <a:rPr lang="en-US" b="1" dirty="0" err="1">
                <a:solidFill>
                  <a:srgbClr val="000080"/>
                </a:solidFill>
              </a:rPr>
              <a:t>:javascript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8000"/>
                </a:solidFill>
              </a:rPr>
              <a:t>index.bundle.js</a:t>
            </a:r>
            <a:r>
              <a:rPr lang="en-US" dirty="0"/>
              <a:t>"</a:t>
            </a:r>
            <a:r>
              <a:rPr lang="en-US" b="1" dirty="0">
                <a:solidFill>
                  <a:srgbClr val="000080"/>
                </a:solidFill>
              </a:rPr>
              <a:t>/&gt;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6" y="2388944"/>
            <a:ext cx="475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everything together, we now have a container called ‘</a:t>
            </a:r>
            <a:r>
              <a:rPr lang="en-US" dirty="0" err="1" smtClean="0"/>
              <a:t>statusFeed</a:t>
            </a:r>
            <a:r>
              <a:rPr lang="en-US" dirty="0" smtClean="0"/>
              <a:t>’ in which React can render our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Don’t forget to import the JavaScript code </a:t>
            </a:r>
            <a:r>
              <a:rPr lang="mr-IN" dirty="0" smtClean="0"/>
              <a:t>–</a:t>
            </a:r>
            <a:r>
              <a:rPr lang="en-US" dirty="0" smtClean="0"/>
              <a:t> otherwise your components will not render!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44" y="22048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./grails-app/views/</a:t>
            </a:r>
            <a:r>
              <a:rPr lang="en-US" b="1" dirty="0" err="1" smtClean="0"/>
              <a:t>index.gsp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Configuring Grails/IntelliJ Workflow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through this tutorial from the official Grails team </a:t>
            </a:r>
            <a:r>
              <a:rPr lang="mr-IN" dirty="0" smtClean="0"/>
              <a:t>–</a:t>
            </a:r>
            <a:r>
              <a:rPr lang="en-US" dirty="0" smtClean="0"/>
              <a:t> it suggests a great way to configure IntelliJ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grailsblog.objectcomputing.com/posts/2016/05/28/using-react-with-grails.html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FaceSpace</a:t>
            </a:r>
            <a:r>
              <a:rPr lang="en-US" dirty="0" smtClean="0"/>
              <a:t> project on GitHub is already configured to work well with IntelliJ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of CSS and other JavaScript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different ways of combining HTML/CSS into Grails 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 examples online, links will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67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information can be found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webpack.github.io/docs/configuration.html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Important note: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need to modify </a:t>
            </a:r>
            <a:r>
              <a:rPr lang="en-US" dirty="0" err="1" smtClean="0"/>
              <a:t>webpack.config.js</a:t>
            </a:r>
            <a:r>
              <a:rPr lang="en-US" dirty="0" smtClean="0"/>
              <a:t> any time you create a new, main </a:t>
            </a:r>
            <a:r>
              <a:rPr lang="en-US" dirty="0" err="1" smtClean="0"/>
              <a:t>Javascript</a:t>
            </a:r>
            <a:r>
              <a:rPr lang="en-US" dirty="0" smtClean="0"/>
              <a:t> for a view.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example, if you create a new view called </a:t>
            </a:r>
            <a:r>
              <a:rPr lang="en-US" dirty="0" err="1" smtClean="0"/>
              <a:t>friendlist.gsp</a:t>
            </a:r>
            <a:r>
              <a:rPr lang="en-US" dirty="0" smtClean="0"/>
              <a:t>, you should also create a JavaScript file (e.g. </a:t>
            </a:r>
            <a:r>
              <a:rPr lang="en-US" dirty="0" err="1" smtClean="0"/>
              <a:t>friendlist.js</a:t>
            </a:r>
            <a:r>
              <a:rPr lang="en-US" dirty="0" smtClean="0"/>
              <a:t>) that is only responsible for rendering UI components. Add this .</a:t>
            </a:r>
            <a:r>
              <a:rPr lang="en-US" dirty="0" err="1" smtClean="0"/>
              <a:t>js</a:t>
            </a:r>
            <a:r>
              <a:rPr lang="en-US" dirty="0" smtClean="0"/>
              <a:t> file under entries in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4864"/>
            <a:ext cx="489776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path </a:t>
            </a:r>
            <a:r>
              <a:rPr lang="en-US" dirty="0"/>
              <a:t>= require(</a:t>
            </a:r>
            <a:r>
              <a:rPr lang="en-US" b="1" dirty="0">
                <a:solidFill>
                  <a:srgbClr val="008000"/>
                </a:solidFill>
              </a:rPr>
              <a:t>'path'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exports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entry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index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index.js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page2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/page2.js'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'./grails-app/assets/</a:t>
            </a:r>
            <a:r>
              <a:rPr lang="en-US" b="1" dirty="0" err="1">
                <a:solidFill>
                  <a:srgbClr val="008000"/>
                </a:solidFill>
              </a:rPr>
              <a:t>javascripts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publicPath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'/assets/'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filename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'[name].</a:t>
            </a:r>
            <a:r>
              <a:rPr lang="en-US" b="1" dirty="0" err="1">
                <a:solidFill>
                  <a:srgbClr val="008000"/>
                </a:solidFill>
              </a:rPr>
              <a:t>bundle.js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 smtClean="0"/>
              <a:t>},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499" y="184194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1864" y="5157192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71864" y="3789040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1864" y="3501008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8088" y="4834026"/>
            <a:ext cx="468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sure multiple bundles can be created and saved in the Grails </a:t>
            </a:r>
            <a:r>
              <a:rPr lang="en-US" smtClean="0"/>
              <a:t>assets directory.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3419708"/>
            <a:ext cx="4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one </a:t>
            </a:r>
            <a:r>
              <a:rPr lang="en-US" smtClean="0"/>
              <a:t>main JavaScript file per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80728"/>
            <a:ext cx="9829092" cy="468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836711"/>
            <a:ext cx="9937104" cy="5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JDK, Groovy, Grails, </a:t>
            </a:r>
            <a:r>
              <a:rPr lang="en-US" dirty="0" err="1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webpack</a:t>
            </a:r>
            <a:r>
              <a:rPr lang="en-US" dirty="0" smtClean="0"/>
              <a:t>, babel, React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“Are you kidding me?”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actually a </a:t>
            </a:r>
            <a:r>
              <a:rPr lang="en-US" b="1" dirty="0" smtClean="0"/>
              <a:t>very </a:t>
            </a:r>
            <a:r>
              <a:rPr lang="en-US" dirty="0" smtClean="0"/>
              <a:t>easy to use web development stack. If you are afraid of managing all of these dependencies </a:t>
            </a:r>
            <a:r>
              <a:rPr lang="mr-IN" dirty="0" smtClean="0"/>
              <a:t>–</a:t>
            </a:r>
            <a:r>
              <a:rPr lang="en-US" dirty="0" smtClean="0"/>
              <a:t> just clone my project and hit the ground running.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Recommended: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the </a:t>
            </a:r>
            <a:r>
              <a:rPr lang="en-US" dirty="0" smtClean="0">
                <a:hlinkClick r:id="rId2"/>
              </a:rPr>
              <a:t>configuration tutorial suggested on Slide 4</a:t>
            </a:r>
            <a:r>
              <a:rPr lang="en-US" dirty="0" smtClean="0"/>
              <a:t>. Just focus on the workflow elements (don’t worry about the Grails project or the database stuff, just install the dependencies in your own project).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will be errors, but if you read the error messages carefully, you should be able to resolve them.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pinch, that’s what I’m here for.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read through the </a:t>
            </a:r>
            <a:r>
              <a:rPr lang="en-US" dirty="0" smtClean="0">
                <a:hlinkClick r:id="rId2"/>
              </a:rPr>
              <a:t>basic documentation on JavaScript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relate JavaScript to a programming language you know.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Second </a:t>
            </a:r>
            <a:r>
              <a:rPr lang="mr-IN" dirty="0" smtClean="0"/>
              <a:t>–</a:t>
            </a:r>
            <a:r>
              <a:rPr lang="en-US" dirty="0" smtClean="0"/>
              <a:t> at least </a:t>
            </a:r>
            <a:r>
              <a:rPr lang="en-US" b="1" dirty="0" smtClean="0"/>
              <a:t>read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React tutorial</a:t>
            </a:r>
            <a:r>
              <a:rPr lang="en-US" dirty="0" smtClean="0"/>
              <a:t>. Even better to play with the code in </a:t>
            </a:r>
            <a:r>
              <a:rPr lang="en-US" dirty="0" err="1" smtClean="0"/>
              <a:t>CodePen</a:t>
            </a:r>
            <a:r>
              <a:rPr lang="en-US" dirty="0" smtClean="0"/>
              <a:t>. Really try to embrace its data flow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Third </a:t>
            </a:r>
            <a:r>
              <a:rPr lang="mr-IN" b="1" dirty="0" smtClean="0"/>
              <a:t>–</a:t>
            </a:r>
            <a:r>
              <a:rPr lang="en-US" b="1" dirty="0" smtClean="0"/>
              <a:t> 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AccountCreationController</a:t>
            </a:r>
            <a:r>
              <a:rPr lang="en-US" dirty="0" smtClean="0"/>
              <a:t> REST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Based 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account creation was successful, 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name was already taken for 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After creating an account, post some status updates to it.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Then search for the new account’s statuses.</a:t>
            </a:r>
          </a:p>
        </p:txBody>
      </p:sp>
    </p:spTree>
    <p:extLst>
      <p:ext uri="{BB962C8B-B14F-4D97-AF65-F5344CB8AC3E}">
        <p14:creationId xmlns:p14="http://schemas.microsoft.com/office/powerpoint/2010/main" val="17940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Tips: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UI component will be very similar to </a:t>
            </a:r>
            <a:r>
              <a:rPr lang="en-US" dirty="0" err="1" smtClean="0"/>
              <a:t>StatusUpdate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</a:t>
            </a:r>
            <a:r>
              <a:rPr lang="en-US" dirty="0" err="1" smtClean="0"/>
              <a:t>StatusUpdate</a:t>
            </a:r>
            <a:r>
              <a:rPr lang="en-US" dirty="0" smtClean="0"/>
              <a:t> thoroughly before starting.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how the component is defined and how information flows.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the POST API call and response.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are using the up-to-date version of </a:t>
            </a:r>
            <a:r>
              <a:rPr lang="en-US" dirty="0" err="1" smtClean="0"/>
              <a:t>FaceSpace</a:t>
            </a:r>
            <a:r>
              <a:rPr lang="en-US" dirty="0" smtClean="0"/>
              <a:t> that includes the </a:t>
            </a:r>
            <a:r>
              <a:rPr lang="en-US" dirty="0" err="1" smtClean="0"/>
              <a:t>AccountCreationController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3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060848"/>
            <a:ext cx="4660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88840"/>
            <a:ext cx="3656579" cy="23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844824"/>
            <a:ext cx="3965096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35" y="1700808"/>
            <a:ext cx="37109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Due </a:t>
            </a:r>
            <a:r>
              <a:rPr lang="en-US" sz="2800" dirty="0" smtClean="0"/>
              <a:t>Wed </a:t>
            </a:r>
            <a:r>
              <a:rPr lang="en-US" sz="2800" dirty="0" smtClean="0"/>
              <a:t>March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at 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JavaScript file called </a:t>
            </a:r>
            <a:r>
              <a:rPr lang="en-US" sz="2800" b="1" dirty="0" err="1" smtClean="0"/>
              <a:t>accountcreation.js</a:t>
            </a:r>
            <a:r>
              <a:rPr lang="en-US" sz="2800" dirty="0" smtClean="0"/>
              <a:t> (2.5%)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Work on the empty file provided in /</a:t>
            </a:r>
            <a:r>
              <a:rPr lang="en-US" sz="2800" dirty="0" err="1" smtClean="0"/>
              <a:t>src</a:t>
            </a:r>
            <a:r>
              <a:rPr lang="en-US" sz="2800" dirty="0" smtClean="0"/>
              <a:t>/main/</a:t>
            </a:r>
            <a:r>
              <a:rPr lang="en-US" sz="2800" dirty="0" err="1" smtClean="0"/>
              <a:t>js</a:t>
            </a:r>
            <a:r>
              <a:rPr lang="en-US" sz="2800" dirty="0" smtClean="0"/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Must be compatible with example project from GitHub</a:t>
            </a:r>
          </a:p>
        </p:txBody>
      </p:sp>
    </p:spTree>
    <p:extLst>
      <p:ext uri="{BB962C8B-B14F-4D97-AF65-F5344CB8AC3E}">
        <p14:creationId xmlns:p14="http://schemas.microsoft.com/office/powerpoint/2010/main" val="720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 is a widely-used web programming language.             It can be a little weird at times.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 programmers new to web, JavaScript can be frustrating to learn.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Debugging can be difficult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Many, many libraries/versions to consider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Different browsers, different implementations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Notice that in /</a:t>
            </a:r>
            <a:r>
              <a:rPr lang="en-US" sz="2800" dirty="0" err="1" smtClean="0"/>
              <a:t>src</a:t>
            </a:r>
            <a:r>
              <a:rPr lang="en-US" sz="2800" dirty="0" smtClean="0"/>
              <a:t>/main/</a:t>
            </a:r>
            <a:r>
              <a:rPr lang="en-US" sz="2800" dirty="0" err="1" smtClean="0"/>
              <a:t>js</a:t>
            </a:r>
            <a:r>
              <a:rPr lang="en-US" sz="2800" dirty="0" smtClean="0"/>
              <a:t>/</a:t>
            </a:r>
            <a:r>
              <a:rPr lang="en-US" sz="2800" dirty="0" err="1" smtClean="0"/>
              <a:t>index.js</a:t>
            </a:r>
            <a:r>
              <a:rPr lang="en-US" sz="2800" dirty="0" smtClean="0"/>
              <a:t>, there is already an </a:t>
            </a:r>
            <a:r>
              <a:rPr lang="en-US" sz="2800" dirty="0" err="1" smtClean="0"/>
              <a:t>AccountCreation</a:t>
            </a:r>
            <a:r>
              <a:rPr lang="en-US" sz="2800" dirty="0" smtClean="0"/>
              <a:t> import statement and element.</a:t>
            </a:r>
          </a:p>
          <a:p>
            <a:endParaRPr lang="en-US" sz="2800" dirty="0"/>
          </a:p>
          <a:p>
            <a:r>
              <a:rPr lang="en-US" sz="2800" dirty="0" smtClean="0"/>
              <a:t>Note that your code will not render if there is an error in </a:t>
            </a:r>
            <a:r>
              <a:rPr lang="en-US" sz="2800" dirty="0" err="1" smtClean="0"/>
              <a:t>accountcreation.js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smtClean="0"/>
              <a:t> try removing the element to ensure the rest of the code is working.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Your implementation will be tested by rendering a single &lt;</a:t>
            </a:r>
            <a:r>
              <a:rPr lang="en-US" sz="2800" dirty="0" err="1" smtClean="0"/>
              <a:t>AccountCreation</a:t>
            </a:r>
            <a:r>
              <a:rPr lang="en-US" sz="2800" dirty="0" smtClean="0"/>
              <a:t>/&gt; element from index.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4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Imperative constructs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Conditional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Dynamic Typing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Object-Oriented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are objects and may be passed as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Anonymous functions (lambda expressions)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tutorials for JavaScript available online.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Before doing any coding, familiarize yourself with the </a:t>
            </a:r>
            <a:r>
              <a:rPr lang="en-US" dirty="0"/>
              <a:t>basic language features: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www.w3schools.com/js/default.asp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should read, at least, everything up to and including JS Debugging. Keep this bookmarked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7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familiarizing yourself with JavaScript, you will be ready to start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 JavaScript-based framework for developing UI components developed by Facebook.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an </a:t>
            </a:r>
            <a:r>
              <a:rPr lang="en-US" b="1" dirty="0" smtClean="0"/>
              <a:t>extension</a:t>
            </a:r>
            <a:r>
              <a:rPr lang="en-US" dirty="0" smtClean="0"/>
              <a:t> of JavaScript.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very good tutorial available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facebook.github.io/react/tutorial/tutorial.html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diving into any JavaScript or React code, let’s consider what we actually want to do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single, correct way to develop a web-application.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Generally, a combination of HTML, CSS, and JavaScript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2496</Words>
  <Application>Microsoft Macintosh PowerPoint</Application>
  <PresentationFormat>Widescreen</PresentationFormat>
  <Paragraphs>356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Mangal</vt:lpstr>
      <vt:lpstr>Arial</vt:lpstr>
      <vt:lpstr>Office Theme</vt:lpstr>
      <vt:lpstr>UI Tutorial 1 React</vt:lpstr>
      <vt:lpstr>Tutorial Outline</vt:lpstr>
      <vt:lpstr>What We Will Cover</vt:lpstr>
      <vt:lpstr>What We Will Not Cover</vt:lpstr>
      <vt:lpstr>JavaScript and React Resources</vt:lpstr>
      <vt:lpstr>JavaScript and React Resources</vt:lpstr>
      <vt:lpstr>JavaScript and React Resources</vt:lpstr>
      <vt:lpstr>JavaScript and React Resources</vt:lpstr>
      <vt:lpstr>React</vt:lpstr>
      <vt:lpstr>React</vt:lpstr>
      <vt:lpstr>React</vt:lpstr>
      <vt:lpstr>React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Configuring webpack.config.js</vt:lpstr>
      <vt:lpstr>Configuring webpack.config.js</vt:lpstr>
      <vt:lpstr>PowerPoint Presentation</vt:lpstr>
      <vt:lpstr>Dependencies</vt:lpstr>
      <vt:lpstr>Your Tutorial Task</vt:lpstr>
      <vt:lpstr>Your Tutorial Task</vt:lpstr>
      <vt:lpstr>Your Tutorial Task</vt:lpstr>
      <vt:lpstr>Your Tutorial Task - Example</vt:lpstr>
      <vt:lpstr>Your Tutorial Task - Example</vt:lpstr>
      <vt:lpstr>Your Tutorial Task</vt:lpstr>
      <vt:lpstr>Your Tutorial Task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81</cp:revision>
  <cp:lastPrinted>2017-02-15T13:52:20Z</cp:lastPrinted>
  <dcterms:created xsi:type="dcterms:W3CDTF">2017-02-07T14:25:54Z</dcterms:created>
  <dcterms:modified xsi:type="dcterms:W3CDTF">2017-02-15T13:53:13Z</dcterms:modified>
</cp:coreProperties>
</file>