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58" r:id="rId8"/>
    <p:sldId id="263" r:id="rId9"/>
    <p:sldId id="264" r:id="rId10"/>
    <p:sldId id="266" r:id="rId11"/>
    <p:sldId id="267" r:id="rId12"/>
    <p:sldId id="269" r:id="rId13"/>
  </p:sldIdLst>
  <p:sldSz cx="12192000" cy="6858000"/>
  <p:notesSz cx="6858000" cy="9144000"/>
  <p:embeddedFontLst>
    <p:embeddedFont>
      <p:font typeface="等线" panose="02010600030101010101" pitchFamily="2" charset="-122"/>
      <p:regular r:id="rId14"/>
      <p:bold r:id="rId15"/>
    </p:embeddedFont>
    <p:embeddedFont>
      <p:font typeface="等线 Light" panose="02010600030101010101" pitchFamily="2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8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1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0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8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7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CE18-1E7C-4742-AE06-D2842A37BAC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C6174-7D92-46BB-A00A-5C23F3CDA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72" y="1269579"/>
            <a:ext cx="3398815" cy="4176122"/>
          </a:xfrm>
          <a:prstGeom prst="rect">
            <a:avLst/>
          </a:prstGeom>
        </p:spPr>
      </p:pic>
      <p:sp>
        <p:nvSpPr>
          <p:cNvPr id="15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9009" y="352549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Sudoku | </a:t>
            </a:r>
            <a:r>
              <a:rPr lang="zh-CN" altLang="en-US" sz="2000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数独游戏 </a:t>
            </a:r>
            <a:r>
              <a:rPr lang="en-US" altLang="zh-CN" sz="2000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GUI Game</a:t>
            </a:r>
          </a:p>
          <a:p>
            <a:pPr algn="l"/>
            <a:r>
              <a:rPr lang="en-US" altLang="zh-CN" sz="1800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https://github.com/BlueSky-07/Sudoku</a:t>
            </a:r>
          </a:p>
        </p:txBody>
      </p:sp>
    </p:spTree>
    <p:extLst>
      <p:ext uri="{BB962C8B-B14F-4D97-AF65-F5344CB8AC3E}">
        <p14:creationId xmlns:p14="http://schemas.microsoft.com/office/powerpoint/2010/main" val="3742334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 </a:t>
            </a:r>
            <a:r>
              <a:rPr lang="zh-CN" altLang="en-US" dirty="0"/>
              <a:t>层</a:t>
            </a:r>
          </a:p>
        </p:txBody>
      </p:sp>
      <p:sp>
        <p:nvSpPr>
          <p:cNvPr id="4" name="平行四边形 3"/>
          <p:cNvSpPr/>
          <p:nvPr/>
        </p:nvSpPr>
        <p:spPr>
          <a:xfrm>
            <a:off x="5351549" y="3587404"/>
            <a:ext cx="6508865" cy="1753986"/>
          </a:xfrm>
          <a:prstGeom prst="parallelogram">
            <a:avLst>
              <a:gd name="adj" fmla="val 1503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GameTimer.java</a:t>
            </a:r>
            <a:endParaRPr lang="zh-CN" altLang="en-US" sz="2800" dirty="0"/>
          </a:p>
        </p:txBody>
      </p:sp>
      <p:sp>
        <p:nvSpPr>
          <p:cNvPr id="5" name="平行四边形 4"/>
          <p:cNvSpPr/>
          <p:nvPr/>
        </p:nvSpPr>
        <p:spPr>
          <a:xfrm>
            <a:off x="5351549" y="2326640"/>
            <a:ext cx="6508865" cy="1753986"/>
          </a:xfrm>
          <a:prstGeom prst="parallelogram">
            <a:avLst>
              <a:gd name="adj" fmla="val 1503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Game.java</a:t>
            </a:r>
            <a:endParaRPr lang="zh-CN" altLang="en-US" sz="2800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914400" y="5341390"/>
            <a:ext cx="4437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914400" y="4080626"/>
            <a:ext cx="4437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上 16"/>
          <p:cNvSpPr/>
          <p:nvPr/>
        </p:nvSpPr>
        <p:spPr>
          <a:xfrm>
            <a:off x="1029855" y="4124689"/>
            <a:ext cx="975360" cy="120860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3735647" y="4087040"/>
            <a:ext cx="995680" cy="120860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15" name="矩形 14"/>
          <p:cNvSpPr/>
          <p:nvPr/>
        </p:nvSpPr>
        <p:spPr>
          <a:xfrm>
            <a:off x="724666" y="5602844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获取时间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453513" y="3098090"/>
            <a:ext cx="2372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重新计时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752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zh-CN" altLang="en-US" dirty="0"/>
              <a:t>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altLang="zh-CN" dirty="0"/>
          </a:p>
          <a:p>
            <a:r>
              <a:rPr lang="zh-CN" altLang="en-US" dirty="0"/>
              <a:t>生成新游戏数据</a:t>
            </a:r>
            <a:endParaRPr lang="en-US" altLang="zh-CN" dirty="0"/>
          </a:p>
          <a:p>
            <a:r>
              <a:rPr lang="zh-CN" altLang="en-US" dirty="0"/>
              <a:t>验证指定格填写正确性</a:t>
            </a:r>
            <a:endParaRPr lang="en-US" altLang="zh-CN" dirty="0"/>
          </a:p>
          <a:p>
            <a:r>
              <a:rPr lang="zh-CN" altLang="en-US" dirty="0"/>
              <a:t>验证全部填写正确性</a:t>
            </a:r>
            <a:endParaRPr lang="en-US" altLang="zh-CN" dirty="0"/>
          </a:p>
          <a:p>
            <a:r>
              <a:rPr lang="zh-CN" altLang="en-US" dirty="0"/>
              <a:t>给出游戏的解</a:t>
            </a:r>
          </a:p>
        </p:txBody>
      </p:sp>
    </p:spTree>
    <p:extLst>
      <p:ext uri="{BB962C8B-B14F-4D97-AF65-F5344CB8AC3E}">
        <p14:creationId xmlns:p14="http://schemas.microsoft.com/office/powerpoint/2010/main" val="409152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11" name="内容占位符 4" descr="图片包含 天空, 时钟, 塔, 户外&#10;&#10;已生成极高可信度的说明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74" y="2612203"/>
            <a:ext cx="1910852" cy="191085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/>
          <p:cNvSpPr txBox="1"/>
          <p:nvPr/>
        </p:nvSpPr>
        <p:spPr>
          <a:xfrm>
            <a:off x="9974161" y="5582325"/>
            <a:ext cx="2885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n w="3175"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</a:rPr>
              <a:t>@</a:t>
            </a:r>
            <a:r>
              <a:rPr lang="en-US" altLang="zh-CN" sz="2800" b="1" dirty="0" err="1">
                <a:ln w="3175"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</a:rPr>
              <a:t>BlueSky</a:t>
            </a:r>
            <a:endParaRPr lang="zh-CN" altLang="en-US" sz="2800" b="1" dirty="0">
              <a:ln w="3175">
                <a:solidFill>
                  <a:schemeClr val="bg1">
                    <a:lumMod val="65000"/>
                    <a:lumOff val="35000"/>
                  </a:schemeClr>
                </a:solidFill>
              </a:ln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74161" y="6043990"/>
            <a:ext cx="288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n w="3175">
                  <a:solidFill>
                    <a:schemeClr val="bg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</a:rPr>
              <a:t>https://ihint.me</a:t>
            </a:r>
            <a:endParaRPr lang="zh-CN" altLang="en-US" sz="2000" b="1" dirty="0">
              <a:ln w="3175">
                <a:solidFill>
                  <a:schemeClr val="bg1">
                    <a:lumMod val="65000"/>
                    <a:lumOff val="35000"/>
                  </a:schemeClr>
                </a:solidFill>
              </a:ln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8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MVC </a:t>
            </a:r>
            <a:r>
              <a:rPr lang="zh-CN" altLang="en-US" dirty="0"/>
              <a:t>设计模式</a:t>
            </a:r>
          </a:p>
        </p:txBody>
      </p:sp>
      <p:sp>
        <p:nvSpPr>
          <p:cNvPr id="9" name="平行四边形 8"/>
          <p:cNvSpPr/>
          <p:nvPr/>
        </p:nvSpPr>
        <p:spPr>
          <a:xfrm>
            <a:off x="4995949" y="4156364"/>
            <a:ext cx="6508865" cy="1753986"/>
          </a:xfrm>
          <a:prstGeom prst="parallelogram">
            <a:avLst>
              <a:gd name="adj" fmla="val 1503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Model</a:t>
            </a:r>
            <a:endParaRPr lang="zh-CN" altLang="en-US" sz="2800" dirty="0"/>
          </a:p>
        </p:txBody>
      </p:sp>
      <p:sp>
        <p:nvSpPr>
          <p:cNvPr id="10" name="平行四边形 9"/>
          <p:cNvSpPr/>
          <p:nvPr/>
        </p:nvSpPr>
        <p:spPr>
          <a:xfrm>
            <a:off x="4995949" y="2895600"/>
            <a:ext cx="6508865" cy="1753986"/>
          </a:xfrm>
          <a:prstGeom prst="parallelogram">
            <a:avLst>
              <a:gd name="adj" fmla="val 1503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Controller</a:t>
            </a:r>
            <a:endParaRPr lang="zh-CN" altLang="en-US" sz="2800" dirty="0"/>
          </a:p>
        </p:txBody>
      </p:sp>
      <p:sp>
        <p:nvSpPr>
          <p:cNvPr id="13" name="平行四边形 12"/>
          <p:cNvSpPr/>
          <p:nvPr/>
        </p:nvSpPr>
        <p:spPr>
          <a:xfrm>
            <a:off x="5056909" y="1690688"/>
            <a:ext cx="6508865" cy="1753986"/>
          </a:xfrm>
          <a:prstGeom prst="parallelogram">
            <a:avLst>
              <a:gd name="adj" fmla="val 1503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View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98568" y="1863487"/>
            <a:ext cx="43974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视图层：</a:t>
            </a:r>
            <a:endParaRPr lang="en-US" altLang="zh-CN" sz="2400" dirty="0"/>
          </a:p>
          <a:p>
            <a:r>
              <a:rPr lang="zh-CN" altLang="en-US" dirty="0"/>
              <a:t>最表层，用户直接看到的界面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用户界面 </a:t>
            </a:r>
            <a:r>
              <a:rPr lang="en-US" altLang="zh-CN" dirty="0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用户体验 </a:t>
            </a:r>
            <a:r>
              <a:rPr lang="en-US" altLang="zh-CN" dirty="0"/>
              <a:t>UE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698568" y="3591905"/>
            <a:ext cx="4397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控制层：</a:t>
            </a:r>
            <a:endParaRPr lang="en-US" altLang="zh-CN" sz="2400" dirty="0"/>
          </a:p>
          <a:p>
            <a:r>
              <a:rPr lang="zh-CN" altLang="en-US" dirty="0"/>
              <a:t>中间层，更新数据，重绘界面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1698568" y="4910636"/>
            <a:ext cx="4397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模型层：</a:t>
            </a:r>
            <a:endParaRPr lang="en-US" altLang="zh-CN" sz="2400" dirty="0"/>
          </a:p>
          <a:p>
            <a:r>
              <a:rPr lang="zh-CN" altLang="en-US" dirty="0"/>
              <a:t>最底层，存储数据，操作数据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核心算法</a:t>
            </a:r>
            <a:endParaRPr lang="en-US" altLang="zh-CN" dirty="0"/>
          </a:p>
        </p:txBody>
      </p:sp>
      <p:pic>
        <p:nvPicPr>
          <p:cNvPr id="21" name="图形 20" descr="带齿轮的头部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5242" y="4943035"/>
            <a:ext cx="914400" cy="914400"/>
          </a:xfrm>
          <a:prstGeom prst="rect">
            <a:avLst/>
          </a:prstGeom>
        </p:spPr>
      </p:pic>
      <p:pic>
        <p:nvPicPr>
          <p:cNvPr id="23" name="图形 22" descr="单级齿轮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5242" y="3630124"/>
            <a:ext cx="914400" cy="914400"/>
          </a:xfrm>
          <a:prstGeom prst="rect">
            <a:avLst/>
          </a:prstGeom>
        </p:spPr>
      </p:pic>
      <p:pic>
        <p:nvPicPr>
          <p:cNvPr id="25" name="图形 24" descr="调色板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6164" y="25236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81" y="1833463"/>
            <a:ext cx="3398815" cy="41761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51353" y="1798753"/>
            <a:ext cx="3398815" cy="41761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51353" y="2067531"/>
            <a:ext cx="3398815" cy="353014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游戏主体区</a:t>
            </a:r>
            <a:endParaRPr lang="en-US" altLang="zh-CN" dirty="0"/>
          </a:p>
          <a:p>
            <a:pPr algn="ctr"/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</a:rPr>
              <a:t>BorderLayout.CENTER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51352" y="5597677"/>
            <a:ext cx="3398815" cy="3771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工具栏区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View </a:t>
            </a:r>
            <a:r>
              <a:rPr lang="zh-CN" altLang="en-US" dirty="0"/>
              <a:t>层 </a:t>
            </a:r>
            <a:r>
              <a:rPr lang="en-US" altLang="zh-CN" dirty="0"/>
              <a:t>/ Window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61092" y="630844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窗口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9463652" y="6308447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Window.java</a:t>
            </a:r>
          </a:p>
        </p:txBody>
      </p:sp>
      <p:sp>
        <p:nvSpPr>
          <p:cNvPr id="17" name="矩形 16"/>
          <p:cNvSpPr/>
          <p:nvPr/>
        </p:nvSpPr>
        <p:spPr>
          <a:xfrm>
            <a:off x="9463652" y="5605543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ToolBar.java</a:t>
            </a:r>
          </a:p>
        </p:txBody>
      </p:sp>
      <p:sp>
        <p:nvSpPr>
          <p:cNvPr id="18" name="矩形 17"/>
          <p:cNvSpPr/>
          <p:nvPr/>
        </p:nvSpPr>
        <p:spPr>
          <a:xfrm>
            <a:off x="9463652" y="3647938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GameBody.java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72156" y="6308447"/>
            <a:ext cx="3588643" cy="3693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/>
              <a:t>BorderLayout</a:t>
            </a:r>
            <a:r>
              <a:rPr lang="en-US" altLang="zh-CN" dirty="0"/>
              <a:t> </a:t>
            </a:r>
            <a:r>
              <a:rPr lang="zh-CN" altLang="en-US" dirty="0"/>
              <a:t>布局</a:t>
            </a:r>
            <a:endParaRPr lang="zh-CN" altLang="zh-CN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196877" y="6009585"/>
            <a:ext cx="2653290" cy="30777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</a:rPr>
              <a:t>BorderLayout.PAGE_END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41555" y="1398841"/>
            <a:ext cx="92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450 </a:t>
            </a:r>
            <a:r>
              <a:rPr lang="en-US" altLang="zh-CN" dirty="0" err="1"/>
              <a:t>px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rot="10800000">
            <a:off x="5021627" y="3530364"/>
            <a:ext cx="461665" cy="78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550 </a:t>
            </a:r>
            <a:r>
              <a:rPr lang="en-US" altLang="zh-CN" dirty="0" err="1"/>
              <a:t>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4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359968" y="1690688"/>
          <a:ext cx="3766320" cy="391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35">
                  <a:extLst>
                    <a:ext uri="{9D8B030D-6E8A-4147-A177-3AD203B41FA5}">
                      <a16:colId xmlns:a16="http://schemas.microsoft.com/office/drawing/2014/main" val="2216959387"/>
                    </a:ext>
                  </a:extLst>
                </a:gridCol>
                <a:gridCol w="1131895">
                  <a:extLst>
                    <a:ext uri="{9D8B030D-6E8A-4147-A177-3AD203B41FA5}">
                      <a16:colId xmlns:a16="http://schemas.microsoft.com/office/drawing/2014/main" val="2249095125"/>
                    </a:ext>
                  </a:extLst>
                </a:gridCol>
                <a:gridCol w="1131895">
                  <a:extLst>
                    <a:ext uri="{9D8B030D-6E8A-4147-A177-3AD203B41FA5}">
                      <a16:colId xmlns:a16="http://schemas.microsoft.com/office/drawing/2014/main" val="3378839997"/>
                    </a:ext>
                  </a:extLst>
                </a:gridCol>
                <a:gridCol w="1131895">
                  <a:extLst>
                    <a:ext uri="{9D8B030D-6E8A-4147-A177-3AD203B41FA5}">
                      <a16:colId xmlns:a16="http://schemas.microsoft.com/office/drawing/2014/main" val="324308441"/>
                    </a:ext>
                  </a:extLst>
                </a:gridCol>
              </a:tblGrid>
              <a:tr h="42234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effectLst/>
                        </a:rPr>
                        <a:t>1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effectLst/>
                        </a:rPr>
                        <a:t>2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effectLst/>
                        </a:rPr>
                        <a:t>3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8255"/>
                  </a:ext>
                </a:extLst>
              </a:tr>
              <a:tr h="1164318">
                <a:tc>
                  <a:txBody>
                    <a:bodyPr/>
                    <a:lstStyle/>
                    <a:p>
                      <a:pPr algn="ctr"/>
                      <a:endParaRPr lang="en-US" altLang="zh-CN" sz="2000" b="1" dirty="0">
                        <a:effectLst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effectLst/>
                        </a:rPr>
                        <a:t>1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956717"/>
                  </a:ext>
                </a:extLst>
              </a:tr>
              <a:tr h="1164318">
                <a:tc>
                  <a:txBody>
                    <a:bodyPr/>
                    <a:lstStyle/>
                    <a:p>
                      <a:pPr algn="ctr"/>
                      <a:endParaRPr lang="en-US" altLang="zh-CN" sz="2000" b="1" dirty="0">
                        <a:effectLst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effectLst/>
                        </a:rPr>
                        <a:t>2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87523"/>
                  </a:ext>
                </a:extLst>
              </a:tr>
              <a:tr h="1164318">
                <a:tc>
                  <a:txBody>
                    <a:bodyPr/>
                    <a:lstStyle/>
                    <a:p>
                      <a:pPr algn="ctr"/>
                      <a:endParaRPr lang="en-US" altLang="zh-CN" sz="2000" b="1" dirty="0">
                        <a:effectLst/>
                      </a:endParaRPr>
                    </a:p>
                    <a:p>
                      <a:pPr algn="ctr"/>
                      <a:r>
                        <a:rPr lang="en-US" altLang="zh-CN" sz="2000" b="1" dirty="0">
                          <a:effectLst/>
                        </a:rPr>
                        <a:t>3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87482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93" t="6635" r="553" b="8833"/>
          <a:stretch/>
        </p:blipFill>
        <p:spPr>
          <a:xfrm>
            <a:off x="1803862" y="2075843"/>
            <a:ext cx="3366654" cy="3530147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View </a:t>
            </a:r>
            <a:r>
              <a:rPr lang="zh-CN" altLang="en-US" dirty="0"/>
              <a:t>层 </a:t>
            </a:r>
            <a:r>
              <a:rPr lang="en-US" altLang="zh-CN" dirty="0"/>
              <a:t>/ Window / </a:t>
            </a:r>
            <a:r>
              <a:rPr lang="en-US" altLang="zh-CN" dirty="0" err="1"/>
              <a:t>GameBody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17312" y="2065684"/>
            <a:ext cx="3398815" cy="353014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游戏主体区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6727472" y="2075844"/>
            <a:ext cx="1110622" cy="11661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</a:t>
            </a:r>
          </a:p>
          <a:p>
            <a:pPr algn="ctr"/>
            <a:r>
              <a:rPr lang="zh-CN" altLang="en-US" dirty="0"/>
              <a:t>宫格区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2156" y="6308447"/>
            <a:ext cx="3588643" cy="3693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/>
              <a:t>GridLayout</a:t>
            </a:r>
            <a:r>
              <a:rPr lang="en-US" altLang="zh-CN" dirty="0"/>
              <a:t> </a:t>
            </a:r>
            <a:r>
              <a:rPr lang="zh-CN" altLang="en-US" dirty="0"/>
              <a:t>布局 </a:t>
            </a:r>
            <a:r>
              <a:rPr lang="en-US" altLang="zh-CN" dirty="0"/>
              <a:t>3 x 3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0473471" y="2474237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AreaBlocks.java</a:t>
            </a:r>
          </a:p>
        </p:txBody>
      </p:sp>
      <p:sp>
        <p:nvSpPr>
          <p:cNvPr id="11" name="矩形 10"/>
          <p:cNvSpPr/>
          <p:nvPr/>
        </p:nvSpPr>
        <p:spPr>
          <a:xfrm>
            <a:off x="7354351" y="5796321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GameBody.java</a:t>
            </a:r>
          </a:p>
        </p:txBody>
      </p:sp>
    </p:spTree>
    <p:extLst>
      <p:ext uri="{BB962C8B-B14F-4D97-AF65-F5344CB8AC3E}">
        <p14:creationId xmlns:p14="http://schemas.microsoft.com/office/powerpoint/2010/main" val="108594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3696"/>
              </p:ext>
            </p:extLst>
          </p:nvPr>
        </p:nvGraphicFramePr>
        <p:xfrm>
          <a:off x="5628448" y="1756697"/>
          <a:ext cx="3766320" cy="39153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635">
                  <a:extLst>
                    <a:ext uri="{9D8B030D-6E8A-4147-A177-3AD203B41FA5}">
                      <a16:colId xmlns:a16="http://schemas.microsoft.com/office/drawing/2014/main" val="2216959387"/>
                    </a:ext>
                  </a:extLst>
                </a:gridCol>
                <a:gridCol w="1131895">
                  <a:extLst>
                    <a:ext uri="{9D8B030D-6E8A-4147-A177-3AD203B41FA5}">
                      <a16:colId xmlns:a16="http://schemas.microsoft.com/office/drawing/2014/main" val="2249095125"/>
                    </a:ext>
                  </a:extLst>
                </a:gridCol>
                <a:gridCol w="1131895">
                  <a:extLst>
                    <a:ext uri="{9D8B030D-6E8A-4147-A177-3AD203B41FA5}">
                      <a16:colId xmlns:a16="http://schemas.microsoft.com/office/drawing/2014/main" val="3378839997"/>
                    </a:ext>
                  </a:extLst>
                </a:gridCol>
                <a:gridCol w="1131895">
                  <a:extLst>
                    <a:ext uri="{9D8B030D-6E8A-4147-A177-3AD203B41FA5}">
                      <a16:colId xmlns:a16="http://schemas.microsoft.com/office/drawing/2014/main" val="324308441"/>
                    </a:ext>
                  </a:extLst>
                </a:gridCol>
              </a:tblGrid>
              <a:tr h="42234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1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2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3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08255"/>
                  </a:ext>
                </a:extLst>
              </a:tr>
              <a:tr h="1164318"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effectLst/>
                      </a:endParaRPr>
                    </a:p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1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956717"/>
                  </a:ext>
                </a:extLst>
              </a:tr>
              <a:tr h="1164318"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effectLst/>
                      </a:endParaRPr>
                    </a:p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2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87523"/>
                  </a:ext>
                </a:extLst>
              </a:tr>
              <a:tr h="1164318">
                <a:tc>
                  <a:txBody>
                    <a:bodyPr/>
                    <a:lstStyle/>
                    <a:p>
                      <a:pPr algn="ctr"/>
                      <a:endParaRPr lang="en-US" altLang="zh-CN" sz="2000" dirty="0">
                        <a:effectLst/>
                      </a:endParaRPr>
                    </a:p>
                    <a:p>
                      <a:pPr algn="ctr"/>
                      <a:r>
                        <a:rPr lang="en-US" altLang="zh-CN" sz="2000" dirty="0">
                          <a:effectLst/>
                        </a:rPr>
                        <a:t>3</a:t>
                      </a:r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87482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93" t="6635" r="66888" b="66159"/>
          <a:stretch/>
        </p:blipFill>
        <p:spPr>
          <a:xfrm>
            <a:off x="2031363" y="2493326"/>
            <a:ext cx="1214102" cy="1240443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959080" cy="1325563"/>
          </a:xfrm>
        </p:spPr>
        <p:txBody>
          <a:bodyPr/>
          <a:lstStyle/>
          <a:p>
            <a:r>
              <a:rPr lang="en-US" altLang="zh-CN" dirty="0"/>
              <a:t>View </a:t>
            </a:r>
            <a:r>
              <a:rPr lang="zh-CN" altLang="en-US" dirty="0"/>
              <a:t>层 </a:t>
            </a:r>
            <a:r>
              <a:rPr lang="en-US" altLang="zh-CN" dirty="0"/>
              <a:t>/ Window / </a:t>
            </a:r>
            <a:r>
              <a:rPr lang="en-US" altLang="zh-CN" dirty="0" err="1"/>
              <a:t>GameBody</a:t>
            </a:r>
            <a:r>
              <a:rPr lang="en-US" altLang="zh-CN" dirty="0"/>
              <a:t> / </a:t>
            </a:r>
            <a:r>
              <a:rPr lang="en-US" altLang="zh-CN" dirty="0" err="1"/>
              <a:t>AreaBlocks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85792" y="2131693"/>
            <a:ext cx="3398815" cy="353014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</a:t>
            </a:r>
          </a:p>
          <a:p>
            <a:pPr algn="ctr"/>
            <a:r>
              <a:rPr lang="zh-CN" altLang="en-US" dirty="0"/>
              <a:t>宫格区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995952" y="2141853"/>
            <a:ext cx="1110622" cy="1166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不可编辑格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2156" y="6308447"/>
            <a:ext cx="3588643" cy="3693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/>
              <a:t>GridLayout</a:t>
            </a:r>
            <a:r>
              <a:rPr lang="en-US" altLang="zh-CN" dirty="0"/>
              <a:t> </a:t>
            </a:r>
            <a:r>
              <a:rPr lang="zh-CN" altLang="en-US" dirty="0"/>
              <a:t>布局 </a:t>
            </a:r>
            <a:r>
              <a:rPr lang="en-US" altLang="zh-CN" dirty="0"/>
              <a:t>3 x 3</a:t>
            </a:r>
            <a:endParaRPr lang="zh-CN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9599711" y="2540246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BlockViewer.java</a:t>
            </a:r>
          </a:p>
        </p:txBody>
      </p:sp>
      <p:sp>
        <p:nvSpPr>
          <p:cNvPr id="16" name="矩形 15"/>
          <p:cNvSpPr/>
          <p:nvPr/>
        </p:nvSpPr>
        <p:spPr>
          <a:xfrm>
            <a:off x="6700132" y="5852169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AreaBlocks.java</a:t>
            </a:r>
          </a:p>
        </p:txBody>
      </p:sp>
      <p:sp>
        <p:nvSpPr>
          <p:cNvPr id="17" name="矩形 16"/>
          <p:cNvSpPr/>
          <p:nvPr/>
        </p:nvSpPr>
        <p:spPr>
          <a:xfrm>
            <a:off x="5995952" y="3318132"/>
            <a:ext cx="1110622" cy="1166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可编辑格</a:t>
            </a:r>
          </a:p>
        </p:txBody>
      </p:sp>
      <p:sp>
        <p:nvSpPr>
          <p:cNvPr id="18" name="矩形 17"/>
          <p:cNvSpPr/>
          <p:nvPr/>
        </p:nvSpPr>
        <p:spPr>
          <a:xfrm>
            <a:off x="9599711" y="3714348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BlockEditor.java</a:t>
            </a:r>
          </a:p>
        </p:txBody>
      </p:sp>
      <p:sp>
        <p:nvSpPr>
          <p:cNvPr id="20" name="箭头: 五边形 19"/>
          <p:cNvSpPr/>
          <p:nvPr/>
        </p:nvSpPr>
        <p:spPr>
          <a:xfrm rot="20282619">
            <a:off x="4649653" y="4354600"/>
            <a:ext cx="1547704" cy="508000"/>
          </a:xfrm>
          <a:prstGeom prst="homePlate">
            <a:avLst>
              <a:gd name="adj" fmla="val 7800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JTextField</a:t>
            </a:r>
            <a:endParaRPr lang="zh-CN" altLang="en-US" dirty="0"/>
          </a:p>
        </p:txBody>
      </p:sp>
      <p:sp>
        <p:nvSpPr>
          <p:cNvPr id="21" name="箭头: 五边形 20"/>
          <p:cNvSpPr/>
          <p:nvPr/>
        </p:nvSpPr>
        <p:spPr>
          <a:xfrm rot="20282619">
            <a:off x="4568373" y="3095217"/>
            <a:ext cx="1547704" cy="508000"/>
          </a:xfrm>
          <a:prstGeom prst="homePlate">
            <a:avLst>
              <a:gd name="adj" fmla="val 78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03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90325"/>
          <a:stretch/>
        </p:blipFill>
        <p:spPr>
          <a:xfrm>
            <a:off x="4396592" y="2476263"/>
            <a:ext cx="3398815" cy="404042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View </a:t>
            </a:r>
            <a:r>
              <a:rPr lang="zh-CN" altLang="en-US" dirty="0"/>
              <a:t>层 </a:t>
            </a:r>
            <a:r>
              <a:rPr lang="en-US" altLang="zh-CN" dirty="0"/>
              <a:t>/ Window / </a:t>
            </a:r>
            <a:r>
              <a:rPr lang="en-US" altLang="zh-CN" dirty="0" err="1"/>
              <a:t>ToolBar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524612" y="6161644"/>
            <a:ext cx="237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ToolBar.java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72156" y="6308447"/>
            <a:ext cx="3588643" cy="36933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/>
              <a:t>BorderLayout</a:t>
            </a:r>
            <a:r>
              <a:rPr lang="en-US" altLang="zh-CN" dirty="0"/>
              <a:t> </a:t>
            </a:r>
            <a:r>
              <a:rPr lang="zh-CN" altLang="en-US" dirty="0"/>
              <a:t>布局</a:t>
            </a:r>
            <a:endParaRPr lang="zh-CN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31458"/>
              </p:ext>
            </p:extLst>
          </p:nvPr>
        </p:nvGraphicFramePr>
        <p:xfrm>
          <a:off x="2936239" y="3420706"/>
          <a:ext cx="63195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1669151080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1422629390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3766101516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159372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copyright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bg1"/>
                          </a:solidFill>
                          <a:latin typeface="+mn-lt"/>
                        </a:rPr>
                        <a:t>btn_next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bg1"/>
                          </a:solidFill>
                          <a:latin typeface="+mn-lt"/>
                        </a:rPr>
                        <a:t>btn_solve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bg1"/>
                          </a:solidFill>
                          <a:latin typeface="+mn-lt"/>
                        </a:rPr>
                        <a:t>toolTimer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0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JLabel</a:t>
                      </a:r>
                      <a:endParaRPr lang="zh-CN" alt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lang="zh-CN" altLang="en-US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endParaRPr lang="zh-CN" altLang="en-US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toolTimer</a:t>
                      </a:r>
                      <a:endParaRPr lang="en-US" altLang="zh-CN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.java</a:t>
                      </a:r>
                      <a:endParaRPr lang="zh-CN" altLang="en-US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35454"/>
                  </a:ext>
                </a:extLst>
              </a:tr>
            </a:tbl>
          </a:graphicData>
        </a:graphic>
      </p:graphicFrame>
      <p:sp>
        <p:nvSpPr>
          <p:cNvPr id="19" name="箭头: 五边形 18"/>
          <p:cNvSpPr/>
          <p:nvPr/>
        </p:nvSpPr>
        <p:spPr>
          <a:xfrm rot="20282619">
            <a:off x="6944168" y="4231605"/>
            <a:ext cx="1188720" cy="508000"/>
          </a:xfrm>
          <a:prstGeom prst="homePlate">
            <a:avLst>
              <a:gd name="adj" fmla="val 78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64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BlockEditor.java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(extends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JTextField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398815" cy="41761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41360" y="2869869"/>
            <a:ext cx="721360" cy="7213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rgbClr val="FFFF00"/>
                </a:solidFill>
              </a:rPr>
              <a:t>2</a:t>
            </a:r>
            <a:endParaRPr lang="zh-CN" altLang="en-US" sz="4400" b="1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41360" y="4011258"/>
            <a:ext cx="721360" cy="72136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pic>
        <p:nvPicPr>
          <p:cNvPr id="13" name="图形 12" descr="选中标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240" y="2842880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形 14" descr="关闭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0200" y="392489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5236544" y="3342640"/>
            <a:ext cx="696896" cy="7346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值被修改</a:t>
            </a:r>
          </a:p>
        </p:txBody>
      </p:sp>
      <p:sp>
        <p:nvSpPr>
          <p:cNvPr id="20" name="文本框 19"/>
          <p:cNvSpPr txBox="1"/>
          <p:nvPr/>
        </p:nvSpPr>
        <p:spPr>
          <a:xfrm rot="1180726">
            <a:off x="5716534" y="3288778"/>
            <a:ext cx="678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sz="8000" b="1" dirty="0">
              <a:ln w="28575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844303" y="2775998"/>
            <a:ext cx="1198880" cy="8742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是否全部填写正确</a:t>
            </a:r>
          </a:p>
        </p:txBody>
      </p:sp>
      <p:sp>
        <p:nvSpPr>
          <p:cNvPr id="22" name="文本框 21"/>
          <p:cNvSpPr txBox="1"/>
          <p:nvPr/>
        </p:nvSpPr>
        <p:spPr>
          <a:xfrm rot="20143223">
            <a:off x="9581771" y="3060022"/>
            <a:ext cx="678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ln w="28575">
                  <a:solidFill>
                    <a:schemeClr val="bg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8000" b="1" dirty="0">
              <a:ln w="28575">
                <a:solidFill>
                  <a:schemeClr val="bg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圆: 空心 23"/>
          <p:cNvSpPr/>
          <p:nvPr/>
        </p:nvSpPr>
        <p:spPr>
          <a:xfrm>
            <a:off x="1564641" y="4138522"/>
            <a:ext cx="812800" cy="812800"/>
          </a:xfrm>
          <a:prstGeom prst="donut">
            <a:avLst>
              <a:gd name="adj" fmla="val 6520"/>
            </a:avLst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4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ToolTimer.java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(extends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JLabel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398815" cy="4176122"/>
          </a:xfrm>
          <a:prstGeom prst="rect">
            <a:avLst/>
          </a:prstGeom>
        </p:spPr>
      </p:pic>
      <p:pic>
        <p:nvPicPr>
          <p:cNvPr id="13" name="图形 12" descr="选中标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240" y="2842880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形 14" descr="关闭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0200" y="3924898"/>
            <a:ext cx="914400" cy="91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5236544" y="3342640"/>
            <a:ext cx="696896" cy="7346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游戏结束</a:t>
            </a:r>
          </a:p>
        </p:txBody>
      </p:sp>
      <p:sp>
        <p:nvSpPr>
          <p:cNvPr id="20" name="文本框 19"/>
          <p:cNvSpPr txBox="1"/>
          <p:nvPr/>
        </p:nvSpPr>
        <p:spPr>
          <a:xfrm rot="1180726">
            <a:off x="5716534" y="3288778"/>
            <a:ext cx="678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ln w="28575">
                  <a:solidFill>
                    <a:schemeClr val="bg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8000" b="1" dirty="0">
              <a:ln w="28575">
                <a:solidFill>
                  <a:schemeClr val="bg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49182" y="2643918"/>
            <a:ext cx="2855697" cy="8742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终止计时器</a:t>
            </a:r>
          </a:p>
        </p:txBody>
      </p:sp>
      <p:sp>
        <p:nvSpPr>
          <p:cNvPr id="12" name="圆: 空心 11"/>
          <p:cNvSpPr/>
          <p:nvPr/>
        </p:nvSpPr>
        <p:spPr>
          <a:xfrm>
            <a:off x="3291841" y="5439002"/>
            <a:ext cx="812800" cy="812800"/>
          </a:xfrm>
          <a:prstGeom prst="donut">
            <a:avLst>
              <a:gd name="adj" fmla="val 6520"/>
            </a:avLst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12885" y="4034260"/>
            <a:ext cx="2855697" cy="8742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获取时间，更新显示</a:t>
            </a:r>
          </a:p>
        </p:txBody>
      </p:sp>
    </p:spTree>
    <p:extLst>
      <p:ext uri="{BB962C8B-B14F-4D97-AF65-F5344CB8AC3E}">
        <p14:creationId xmlns:p14="http://schemas.microsoft.com/office/powerpoint/2010/main" val="204980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 </a:t>
            </a:r>
            <a:r>
              <a:rPr lang="zh-CN" altLang="en-US" dirty="0"/>
              <a:t>层 </a:t>
            </a:r>
            <a:r>
              <a:rPr lang="en-US" altLang="zh-CN" dirty="0"/>
              <a:t>/ Game</a:t>
            </a:r>
            <a:endParaRPr lang="zh-CN" altLang="en-US" dirty="0"/>
          </a:p>
        </p:txBody>
      </p:sp>
      <p:sp>
        <p:nvSpPr>
          <p:cNvPr id="4" name="平行四边形 3"/>
          <p:cNvSpPr/>
          <p:nvPr/>
        </p:nvSpPr>
        <p:spPr>
          <a:xfrm>
            <a:off x="4995949" y="4156364"/>
            <a:ext cx="6508865" cy="1753986"/>
          </a:xfrm>
          <a:prstGeom prst="parallelogram">
            <a:avLst>
              <a:gd name="adj" fmla="val 15035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Model</a:t>
            </a:r>
            <a:endParaRPr lang="zh-CN" altLang="en-US" sz="2800" dirty="0"/>
          </a:p>
        </p:txBody>
      </p:sp>
      <p:sp>
        <p:nvSpPr>
          <p:cNvPr id="5" name="平行四边形 4"/>
          <p:cNvSpPr/>
          <p:nvPr/>
        </p:nvSpPr>
        <p:spPr>
          <a:xfrm>
            <a:off x="4995949" y="2895600"/>
            <a:ext cx="6508865" cy="1753986"/>
          </a:xfrm>
          <a:prstGeom prst="parallelogram">
            <a:avLst>
              <a:gd name="adj" fmla="val 1503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Controller</a:t>
            </a:r>
            <a:endParaRPr lang="zh-CN" altLang="en-US" sz="2800" dirty="0"/>
          </a:p>
        </p:txBody>
      </p:sp>
      <p:sp>
        <p:nvSpPr>
          <p:cNvPr id="6" name="平行四边形 5"/>
          <p:cNvSpPr/>
          <p:nvPr/>
        </p:nvSpPr>
        <p:spPr>
          <a:xfrm>
            <a:off x="5056909" y="1690688"/>
            <a:ext cx="6508865" cy="1753986"/>
          </a:xfrm>
          <a:prstGeom prst="parallelogram">
            <a:avLst>
              <a:gd name="adj" fmla="val 1503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View</a:t>
            </a:r>
            <a:endParaRPr lang="zh-CN" altLang="en-US" sz="2800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558800" y="5910350"/>
            <a:ext cx="4437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58800" y="4649586"/>
            <a:ext cx="4437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19760" y="3440980"/>
            <a:ext cx="4437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上 13"/>
          <p:cNvSpPr/>
          <p:nvPr/>
        </p:nvSpPr>
        <p:spPr>
          <a:xfrm>
            <a:off x="674255" y="3440980"/>
            <a:ext cx="975360" cy="120860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</a:p>
        </p:txBody>
      </p:sp>
      <p:sp>
        <p:nvSpPr>
          <p:cNvPr id="17" name="箭头: 上 16"/>
          <p:cNvSpPr/>
          <p:nvPr/>
        </p:nvSpPr>
        <p:spPr>
          <a:xfrm>
            <a:off x="674255" y="4693649"/>
            <a:ext cx="975360" cy="120860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20" name="箭头: 下 19"/>
          <p:cNvSpPr/>
          <p:nvPr/>
        </p:nvSpPr>
        <p:spPr>
          <a:xfrm>
            <a:off x="3380047" y="3440980"/>
            <a:ext cx="995680" cy="1208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3380047" y="4656000"/>
            <a:ext cx="995680" cy="12086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22" name="矩形 21"/>
          <p:cNvSpPr/>
          <p:nvPr/>
        </p:nvSpPr>
        <p:spPr>
          <a:xfrm>
            <a:off x="325120" y="6049884"/>
            <a:ext cx="2372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新游戏数据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答案数据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2838334" y="2348934"/>
            <a:ext cx="2372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验证填写正确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新游戏按钮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显示答案按钮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825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299</Words>
  <Application>Microsoft Office PowerPoint</Application>
  <PresentationFormat>宽屏</PresentationFormat>
  <Paragraphs>118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等线</vt:lpstr>
      <vt:lpstr>等线 Light</vt:lpstr>
      <vt:lpstr>Office 主题​​</vt:lpstr>
      <vt:lpstr>数独</vt:lpstr>
      <vt:lpstr>MVC 设计模式</vt:lpstr>
      <vt:lpstr>View 层 / Window</vt:lpstr>
      <vt:lpstr>View 层 / Window / GameBody</vt:lpstr>
      <vt:lpstr>View 层 / Window / GameBody / AreaBlocks</vt:lpstr>
      <vt:lpstr>View 层 / Window / ToolBar</vt:lpstr>
      <vt:lpstr>BlockEditor.java (extends JTextField)</vt:lpstr>
      <vt:lpstr>ToolTimer.java (extends JLabel)</vt:lpstr>
      <vt:lpstr>Controller 层 / Game</vt:lpstr>
      <vt:lpstr>Controller 层</vt:lpstr>
      <vt:lpstr>Model 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数独</dc:title>
  <dc:creator>蒋金宇</dc:creator>
  <cp:lastModifiedBy>蒋金宇</cp:lastModifiedBy>
  <cp:revision>16</cp:revision>
  <dcterms:created xsi:type="dcterms:W3CDTF">2017-06-01T05:49:07Z</dcterms:created>
  <dcterms:modified xsi:type="dcterms:W3CDTF">2017-06-01T07:36:03Z</dcterms:modified>
</cp:coreProperties>
</file>