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A7DDA4-A68F-4FAB-A8D6-C67E010FDAF7}">
  <a:tblStyle styleId="{C2A7DDA4-A68F-4FAB-A8D6-C67E010FDAF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E26C352-97A0-4EDE-9184-340A723B1E8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617245"/>
            <a:ext cx="2133600" cy="196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5950" y="6445176"/>
            <a:ext cx="8252100" cy="36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본문의 예시 내용을 지우고 과제 내용으로 변경하여 사용하세요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1036" r="0" t="0"/>
          <a:stretch/>
        </p:blipFill>
        <p:spPr>
          <a:xfrm>
            <a:off x="0" y="764704"/>
            <a:ext cx="4716016" cy="3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0" u="none" cap="none" strike="noStrike">
                <a:solidFill>
                  <a:srgbClr val="953734"/>
                </a:solidFill>
                <a:latin typeface="Malgun Gothic"/>
                <a:ea typeface="Malgun Gothic"/>
                <a:cs typeface="Malgun Gothic"/>
                <a:sym typeface="Malgun Gothic"/>
              </a:rPr>
              <a:t>SW개발/HW제작 설계서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763688" y="3933056"/>
            <a:ext cx="63898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7787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명 : </a:t>
            </a: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어린이 안전강화! 현실기반 어린이 VR 재난 대피 훈련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400">
              <a:solidFill>
                <a:srgbClr val="7778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7050" y="166947"/>
            <a:ext cx="1156539" cy="33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5" name="Google Shape;215;p22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2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- </a:t>
            </a: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3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223055" y="1167213"/>
            <a:ext cx="8784976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프로그램명 | 설명                      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|-------------|----------------------------|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Log         | 화재 안전 교육 로그 프로그램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Fav         | 즐겨찾기 관리 프로그램      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Ser         | 서버 관리 프로그램          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 표는 세 가지 프로그램(Log, Fav, Ser)에 대한 간단한 설명을 포함하고 있습니다. 각 프로그램은 다음과 같은 목적과 역할을 가지고 있습니다: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Log: 화재 안전 교육 로그 프로그램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설명: 화재 안전 교육 게임의 플레이어 로그를 기록하고 관리하는 프로그램입니다. 게임 플레이 기록, 성과, 학습 내용 등을 저장하고 통계 정보를 생성합니다.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Fav: 즐겨찾기 관리 프로그램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설명: 플레이어가 중요한 정보나 위치를 즐겨찾기로 저장하고 관리하는 프로그램입니다. 화재 관련 안전 장비, 비상 대피로, 응급 출구 등의 위치 정보를 저장하고 필요할 때 빠르게 액세스할 수 있도록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Ser: 서버 관리 프로그램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설명: 화재 안전 교육 게임의 서버를 관리하는 프로그램입니다. 플레이어 데이터의 저장과 관리, 게임 서버의 성능 모니터링, 오류 처리 등을 수행하여 원활한 게임 환경을 유지합니다.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프로그램은 게임에 필요한 특정 기능을 수행하며, 이들을 통합하여 완전한 화재 안전 교육 시스템을 구축할 수 있습니다.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3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3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정의서 - ERD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2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23" title="이미지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1601682"/>
            <a:ext cx="4190388" cy="39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2138" y="1743204"/>
            <a:ext cx="3816424" cy="16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" name="Google Shape;245;p24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4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정의서 - ERD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2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p24" title="이미지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1601682"/>
            <a:ext cx="4190388" cy="39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2138" y="1743204"/>
            <a:ext cx="3816424" cy="168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25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25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25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핵심소스코드(1)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1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문서, 영수증, 메뉴이(가) 표시된 사진&#10;&#10;자동 생성된 설명" id="270" name="Google Shape;27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528" y="1605295"/>
            <a:ext cx="3275856" cy="2313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메뉴, 영수증, 문서이(가) 표시된 사진&#10;&#10;자동 생성된 설명" id="271" name="Google Shape;27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3366" y="1481453"/>
            <a:ext cx="3451196" cy="24375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영수증, 메뉴, 문서이(가) 표시된 사진&#10;&#10;자동 생성된 설명" id="272" name="Google Shape;27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609" y="3591260"/>
            <a:ext cx="3746344" cy="2646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문서, 폰트, 영수증이(가) 표시된 사진&#10;&#10;자동 생성된 설명" id="273" name="Google Shape;27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47397" y="3591261"/>
            <a:ext cx="3746345" cy="264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/>
          <p:cNvSpPr txBox="1"/>
          <p:nvPr/>
        </p:nvSpPr>
        <p:spPr>
          <a:xfrm>
            <a:off x="3599384" y="940078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코드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6"/>
          <p:cNvPicPr preferRelativeResize="0"/>
          <p:nvPr/>
        </p:nvPicPr>
        <p:blipFill rotWithShape="1">
          <a:blip r:embed="rId3">
            <a:alphaModFix/>
          </a:blip>
          <a:srcRect b="0" l="1036" r="0" t="0"/>
          <a:stretch/>
        </p:blipFill>
        <p:spPr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703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b="1" sz="5000">
              <a:solidFill>
                <a:srgbClr val="7030A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단계별 주요 산출물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graphicFrame>
        <p:nvGraphicFramePr>
          <p:cNvPr id="105" name="Google Shape;105;p14"/>
          <p:cNvGraphicFramePr/>
          <p:nvPr/>
        </p:nvGraphicFramePr>
        <p:xfrm>
          <a:off x="1187625" y="1412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{C2A7DDA4-A68F-4FAB-A8D6-C67E010FDAF7}</a:tableStyleId>
              </a:tblPr>
              <a:tblGrid>
                <a:gridCol w="1289325"/>
                <a:gridCol w="2033275"/>
                <a:gridCol w="896100"/>
                <a:gridCol w="896100"/>
                <a:gridCol w="896100"/>
              </a:tblGrid>
              <a:tr h="250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단계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DE9D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산출물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일반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응용 소프트웨어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응용 하드웨어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BD4B4"/>
                    </a:solidFill>
                  </a:tcPr>
                </a:tc>
              </a:tr>
              <a:tr h="445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∙모바일 APP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∙Web 등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∙빅데이터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∙인공지능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∙블록체인 등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ABF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∙IoT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∙로봇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∙드론 등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BD4B4"/>
                    </a:solidFill>
                  </a:tcPr>
                </a:tc>
              </a:tr>
              <a:tr h="2006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환경 분석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시장/기술 환경 분석서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설문조사 결과서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인터뷰 결과서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요구사항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분석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요구사항 정의서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유즈케이스 정의서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196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아키텍처 설계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서비스 구성도(시스템 구성도)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서비스 흐름도(데이터 흐름도)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UI/UX 정의서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하드웨어/센서 구성도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-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-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기능 설계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메뉴 구성도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화면 설계서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엔티티 관계도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기능 처리도(기능 흐름도)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알고리즘 명세서/설명서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데이터 수집처리 정의서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-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-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하드웨어 설계도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-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-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/>
                        <a:t>개발 / 구현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프로그램 목록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테이블 정의서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△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  <a:tr h="200600">
                <a:tc vMerge="1"/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핵심 소스코드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/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52400" lvl="0" marL="215900" marR="2540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○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12850" marB="12850" marR="46450" marL="46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○ 권장, △ 선택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5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1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5"/>
          <p:cNvGraphicFramePr/>
          <p:nvPr/>
        </p:nvGraphicFramePr>
        <p:xfrm>
          <a:off x="539552" y="1465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{0E26C352-97A0-4EDE-9184-340A723B1E85}</a:tableStyleId>
              </a:tblPr>
              <a:tblGrid>
                <a:gridCol w="1134475"/>
                <a:gridCol w="1193600"/>
                <a:gridCol w="951925"/>
                <a:gridCol w="1192725"/>
                <a:gridCol w="2926175"/>
              </a:tblGrid>
              <a:tr h="1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요구사항명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기능ID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기능명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세부사항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안전교육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A01_101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화제신고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소화전 발신기 누르고 119 신고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소화기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소화전 사용방법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호흡기보호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물수건, 숙이고 걷기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계단사용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계단사용시 벽짚고 내려가기, 금속난간 만지지말기, 엘리베이터 사용금지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A02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게임요소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아이템파밍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아이템 줍기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친구돕기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다친친구와 함께 탈출하기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  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계정로그인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사용자는 기존의 플레이어 계정으로 로그인하여 게임을 시작할 수 있어야 한다. 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로그인 시 계정명과 비밀번호를 입력하여 인증 절차를 거쳐야 한다.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올바른 계정명과 비밀번호를 입력해야만 로그인이 성공적으로 이루어진다.                  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플레이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2.1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레벨 선택 및 플레이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- 플레이어는 다양한 레벨 중에서 플레이할 레벨을 선택할 수 있어야 한다.          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레벨 선택은 메뉴 또는 인터페이스에서 이루어져야 한다.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선택한 레벨을 플레이할 수 있어야 한다. 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화재 안전 문제 제출 및 평가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각 레벨에서는 플레이어에게 화재 안전과 관련된 문제를 제공해야 한다.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플레이어는 제시된 문제에 대한 정답을 제출할 수 있어야 한다.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게임은 플레이어의 정답을 평가하고, 정답 여부에 따라 결과를 제공해야 한다.            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플레이어 점수 및 기록 관리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게임은 플레이어의 점수를 기록하고 표시해야 한다.   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- 플레이어의 플레이 기록을 관리하고 저장해야 한다.  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클리어 시간과 시도 횟수를 기록하여 플레이어에게 제공해야 한다.                  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4.2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순위 표시 및 비교 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게임은 플레이어의 성과에 따라 순위를 제공해야 한다.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플레이어의 점수를 기준으로 순위를 매기고, 순위를 표시해야 한다.                        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교육 자료 및 안내 제공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게임은 화재 안전에 대한 추가적인 교육 자료나 안내를 제공할 수 있어야 한다.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 내에서 화재 예방 및 대응 방법, 안전 절차 등에 대한 정보를 제공해야 한다.         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인터페이스 설계   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게임은 사용자 인터페이스가 직관적이고 사용하기 쉽도록 설계되어야 한다.                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메뉴, 버튼, 아이콘 등의 요소들은 사용자에게 명확하게 표현되어야 한다.            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6.2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그래픽 및 사운드 효과 제공   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게임은 적절한 그래픽 및 사운드 효과를 제공하여 플레이어의 참여도를 높여야 한다.   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화재 효과, 배경 음악, 효과음 등이 게임에 적절하게 사용되어야 한다.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7.1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안정성 및 오류 없는 작동    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게임은 안정적으로 실행되고, 버그나 오류 없이 정상적으로 작동해야 한다.</a:t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플레이 중 강제 종료, 응답 없음 등의 문제가 발생하지 않아야 한다.                         </a:t>
                      </a:r>
                      <a:endParaRPr sz="800" u="none" cap="none" strike="noStrike"/>
                    </a:p>
                  </a:txBody>
                  <a:tcPr marT="24575" marB="24575" marR="24575" marL="24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6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2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16"/>
          <p:cNvGraphicFramePr/>
          <p:nvPr/>
        </p:nvGraphicFramePr>
        <p:xfrm>
          <a:off x="424356" y="1600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{0E26C352-97A0-4EDE-9184-340A723B1E85}</a:tableStyleId>
              </a:tblPr>
              <a:tblGrid>
                <a:gridCol w="799175"/>
                <a:gridCol w="3473875"/>
                <a:gridCol w="3475000"/>
              </a:tblGrid>
              <a:tr h="28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075">
                <a:tc rowSpan="20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s/w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미니맵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반투명한 건물 지도, 원하는 층을 선택하거나 주변의 구조만 확인하기 가능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미니맵위에 위치 표시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미니맵에 플레이어 위치와 퀘스트수행을 위한 위치 표시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 정보 보이기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위 구석에 플레이어 이름, 남은 시간이나 HP(수명), 플레이 시간 등 표시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경고창 띄우기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사용자에게 알림과 경고를 전달하는 기능을 제공해야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퀘스트 보상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아이템 창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아이콘 숨기기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 시 버튼 숨기고 메뉴(三)버튼 누르면 보이기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튜토리얼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플레이어 컨트롤 숙지,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 게임 시작 화면을 제공해야 함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메뉴 화면에서 게임 시작, 설정, 도움말 등의 기능을 제공해야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게임 플레이 화면에서 시각적으로 간결하고 직관적인 UI를 제공해야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적절한 아이콘, 버튼, 배경 등을 사용하여 사용자 경험을 향상시켜야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진행 상황을 표시하는 진행 막대, 점수 등의 요소를 표시해야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다양한 해상도와 화면 크기에 대응할 수 있는 반응형 디자인을 구현해야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데이터를 관리하기 위한 데이터베이스가 필요함.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2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진행 상황, 점수, 플레이어 정보 등을 저장하고 검색할 수 있어야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진행 도중에 중간 저장과 복원 기능을 제공해야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200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입력을 받아들이고, 그에 따라 게임 상태를 업데이트할 수 있어야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규칙과 로직을 구현하여 적절한 게임 플레이를 제공해야 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다양한 플랫폼에서 실행 가능하도록 크로스 플랫폼 지원이 필요함.</a:t>
                      </a:r>
                      <a:endParaRPr sz="20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17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7"/>
          <p:cNvSpPr txBox="1"/>
          <p:nvPr/>
        </p:nvSpPr>
        <p:spPr>
          <a:xfrm>
            <a:off x="323527" y="692696"/>
            <a:ext cx="3565521" cy="28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구성도 - </a:t>
            </a:r>
            <a:r>
              <a:rPr b="1"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시나리오</a:t>
            </a:r>
            <a:endParaRPr b="0" i="0" sz="10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1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서비스에 대한 설명</a:t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도표, 스크린샷, 라인이(가) 표시된 사진&#10;&#10;자동 생성된 설명" id="150" name="Google Shape;15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613" y="1412565"/>
            <a:ext cx="4180945" cy="4509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도표, 스크린샷, 폰트이(가) 표시된 사진&#10;&#10;자동 생성된 설명" id="151" name="Google Shape;15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9436" y="0"/>
            <a:ext cx="29624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구성도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1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번호이(가) 표시된 사진&#10;&#10;자동 생성된 설명" id="164" name="Google Shape;16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960" y="2846169"/>
            <a:ext cx="3994531" cy="3429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크린샷, 폰트, 텍스트, 라인이(가) 표시된 사진&#10;&#10;자동 생성된 설명" id="165" name="Google Shape;16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91" y="1545210"/>
            <a:ext cx="7772400" cy="147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19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화면 설계서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2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650" y="1161600"/>
            <a:ext cx="2410222" cy="29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7893" y="1400618"/>
            <a:ext cx="2136237" cy="2520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19"/>
          <p:cNvGraphicFramePr/>
          <p:nvPr/>
        </p:nvGraphicFramePr>
        <p:xfrm>
          <a:off x="933847" y="43321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{0E26C352-97A0-4EDE-9184-340A723B1E85}</a:tableStyleId>
              </a:tblPr>
              <a:tblGrid>
                <a:gridCol w="2557325"/>
                <a:gridCol w="2414725"/>
              </a:tblGrid>
              <a:tr h="77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&lt;그림 3&gt; </a:t>
                      </a: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전체적인 건물의 3D 변환 기술입니다. 확대, 축소가 가능하고 층수를 선택하면 해당 층수가 눈 앞에 펼쳐집니다.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미니 맵을 통해 방이나 교실 등도 눈 앞에 펼쳐지게 할 수 있습니다.</a:t>
                      </a:r>
                      <a:endParaRPr sz="1800" u="none" cap="none" strike="noStrike"/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&lt;그림 4&gt;</a:t>
                      </a: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소화기 사용방법을 설명해주는 장면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플레이어가 소화기를 사용하지 못해 헤매고 있을 때 크앙이가 도와주는 장면입니다.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800" u="none" cap="none" strike="noStrike"/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0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0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엔티티관계도 -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b="0" i="0" sz="1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1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폰트, 라인이(가) 표시된 사진&#10;&#10;자동 생성된 설명" id="194" name="Google Shape;1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262" y="1208739"/>
            <a:ext cx="2794000" cy="51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295564" y="1422400"/>
            <a:ext cx="1359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ERD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21"/>
          <p:cNvCxnSpPr/>
          <p:nvPr/>
        </p:nvCxnSpPr>
        <p:spPr>
          <a:xfrm>
            <a:off x="424356" y="541195"/>
            <a:ext cx="2591728" cy="0"/>
          </a:xfrm>
          <a:prstGeom prst="straightConnector1">
            <a:avLst/>
          </a:prstGeom>
          <a:noFill/>
          <a:ln cap="flat" cmpd="sng" w="2857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cap="flat" cmpd="sng" w="28575">
            <a:solidFill>
              <a:srgbClr val="3B5A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1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처리도(기능 흐름도)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 flipH="1" rot="10800000">
            <a:off x="-577697" y="-576001"/>
            <a:ext cx="1181047" cy="1167213"/>
          </a:xfrm>
          <a:prstGeom prst="blockArc">
            <a:avLst>
              <a:gd fmla="val 1615867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 2</a:t>
            </a:r>
            <a:endParaRPr b="1" i="1"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8453" y="143464"/>
            <a:ext cx="965483" cy="279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스크린샷, 디자인이(가) 표시된 사진&#10;&#10;자동 생성된 설명" id="208" name="Google Shape;20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7450" y="1276245"/>
            <a:ext cx="6769100" cy="4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4315522" y="1025912"/>
            <a:ext cx="870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UI위주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