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8" r:id="rId3"/>
    <p:sldId id="259" r:id="rId4"/>
    <p:sldId id="28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27FC0-16EA-4F02-87E6-9CBAAA7536D1}" v="1" dt="2023-12-01T03:54:28.141"/>
  </p1510:revLst>
</p1510:revInfo>
</file>

<file path=ppt/tableStyles.xml><?xml version="1.0" encoding="utf-8"?>
<a:tblStyleLst xmlns:a="http://schemas.openxmlformats.org/drawingml/2006/main" def="{D2E2EDD6-D60B-47D9-934F-F8E298F76AEA}">
  <a:tblStyle styleId="{D2E2EDD6-D60B-47D9-934F-F8E298F76A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404" autoAdjust="0"/>
  </p:normalViewPr>
  <p:slideViewPr>
    <p:cSldViewPr snapToGrid="0">
      <p:cViewPr varScale="1">
        <p:scale>
          <a:sx n="70" d="100"/>
          <a:sy n="70"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SHMA SHARATH" userId="9b7264eef1b3b85a" providerId="LiveId" clId="{E6C27FC0-16EA-4F02-87E6-9CBAAA7536D1}"/>
    <pc:docChg chg="custSel addSld modSld">
      <pc:chgData name="REESHMA SHARATH" userId="9b7264eef1b3b85a" providerId="LiveId" clId="{E6C27FC0-16EA-4F02-87E6-9CBAAA7536D1}" dt="2023-12-01T03:56:05.173" v="34" actId="33524"/>
      <pc:docMkLst>
        <pc:docMk/>
      </pc:docMkLst>
      <pc:sldChg chg="modSp mod">
        <pc:chgData name="REESHMA SHARATH" userId="9b7264eef1b3b85a" providerId="LiveId" clId="{E6C27FC0-16EA-4F02-87E6-9CBAAA7536D1}" dt="2023-12-01T03:54:28.266" v="18" actId="27636"/>
        <pc:sldMkLst>
          <pc:docMk/>
          <pc:sldMk cId="0" sldId="256"/>
        </pc:sldMkLst>
        <pc:spChg chg="mod">
          <ac:chgData name="REESHMA SHARATH" userId="9b7264eef1b3b85a" providerId="LiveId" clId="{E6C27FC0-16EA-4F02-87E6-9CBAAA7536D1}" dt="2023-12-01T03:54:28.266" v="18" actId="27636"/>
          <ac:spMkLst>
            <pc:docMk/>
            <pc:sldMk cId="0" sldId="256"/>
            <ac:spMk id="90" creationId="{00000000-0000-0000-0000-000000000000}"/>
          </ac:spMkLst>
        </pc:spChg>
      </pc:sldChg>
      <pc:sldChg chg="modSp mod">
        <pc:chgData name="REESHMA SHARATH" userId="9b7264eef1b3b85a" providerId="LiveId" clId="{E6C27FC0-16EA-4F02-87E6-9CBAAA7536D1}" dt="2023-12-01T03:54:28.250" v="15" actId="27636"/>
        <pc:sldMkLst>
          <pc:docMk/>
          <pc:sldMk cId="0" sldId="270"/>
        </pc:sldMkLst>
        <pc:spChg chg="mod">
          <ac:chgData name="REESHMA SHARATH" userId="9b7264eef1b3b85a" providerId="LiveId" clId="{E6C27FC0-16EA-4F02-87E6-9CBAAA7536D1}" dt="2023-12-01T03:54:28.250" v="15" actId="27636"/>
          <ac:spMkLst>
            <pc:docMk/>
            <pc:sldMk cId="0" sldId="270"/>
            <ac:spMk id="295" creationId="{00000000-0000-0000-0000-000000000000}"/>
          </ac:spMkLst>
        </pc:spChg>
      </pc:sldChg>
      <pc:sldChg chg="modSp mod">
        <pc:chgData name="REESHMA SHARATH" userId="9b7264eef1b3b85a" providerId="LiveId" clId="{E6C27FC0-16EA-4F02-87E6-9CBAAA7536D1}" dt="2023-12-01T03:54:28.250" v="16" actId="27636"/>
        <pc:sldMkLst>
          <pc:docMk/>
          <pc:sldMk cId="0" sldId="276"/>
        </pc:sldMkLst>
        <pc:spChg chg="mod">
          <ac:chgData name="REESHMA SHARATH" userId="9b7264eef1b3b85a" providerId="LiveId" clId="{E6C27FC0-16EA-4F02-87E6-9CBAAA7536D1}" dt="2023-12-01T03:54:28.250" v="16" actId="27636"/>
          <ac:spMkLst>
            <pc:docMk/>
            <pc:sldMk cId="0" sldId="276"/>
            <ac:spMk id="397" creationId="{00000000-0000-0000-0000-000000000000}"/>
          </ac:spMkLst>
        </pc:spChg>
      </pc:sldChg>
      <pc:sldChg chg="modSp mod">
        <pc:chgData name="REESHMA SHARATH" userId="9b7264eef1b3b85a" providerId="LiveId" clId="{E6C27FC0-16EA-4F02-87E6-9CBAAA7536D1}" dt="2023-12-01T03:54:28.250" v="17" actId="27636"/>
        <pc:sldMkLst>
          <pc:docMk/>
          <pc:sldMk cId="0" sldId="281"/>
        </pc:sldMkLst>
        <pc:spChg chg="mod">
          <ac:chgData name="REESHMA SHARATH" userId="9b7264eef1b3b85a" providerId="LiveId" clId="{E6C27FC0-16EA-4F02-87E6-9CBAAA7536D1}" dt="2023-12-01T03:54:28.250" v="17" actId="27636"/>
          <ac:spMkLst>
            <pc:docMk/>
            <pc:sldMk cId="0" sldId="281"/>
            <ac:spMk id="518" creationId="{00000000-0000-0000-0000-000000000000}"/>
          </ac:spMkLst>
        </pc:spChg>
      </pc:sldChg>
      <pc:sldChg chg="addSp delSp modSp new mod setBg">
        <pc:chgData name="REESHMA SHARATH" userId="9b7264eef1b3b85a" providerId="LiveId" clId="{E6C27FC0-16EA-4F02-87E6-9CBAAA7536D1}" dt="2023-12-01T03:56:05.173" v="34" actId="33524"/>
        <pc:sldMkLst>
          <pc:docMk/>
          <pc:sldMk cId="2542680860" sldId="287"/>
        </pc:sldMkLst>
        <pc:spChg chg="mod">
          <ac:chgData name="REESHMA SHARATH" userId="9b7264eef1b3b85a" providerId="LiveId" clId="{E6C27FC0-16EA-4F02-87E6-9CBAAA7536D1}" dt="2023-12-01T03:56:05.173" v="34" actId="33524"/>
          <ac:spMkLst>
            <pc:docMk/>
            <pc:sldMk cId="2542680860" sldId="287"/>
            <ac:spMk id="2" creationId="{2B69F0B4-0B95-0B21-47FA-20D18F310D0C}"/>
          </ac:spMkLst>
        </pc:spChg>
        <pc:spChg chg="del">
          <ac:chgData name="REESHMA SHARATH" userId="9b7264eef1b3b85a" providerId="LiveId" clId="{E6C27FC0-16EA-4F02-87E6-9CBAAA7536D1}" dt="2023-12-01T03:54:21.186" v="11" actId="478"/>
          <ac:spMkLst>
            <pc:docMk/>
            <pc:sldMk cId="2542680860" sldId="287"/>
            <ac:spMk id="3" creationId="{799E88F6-8B97-D65E-8BD9-8A21A57D02ED}"/>
          </ac:spMkLst>
        </pc:spChg>
        <pc:spChg chg="add">
          <ac:chgData name="REESHMA SHARATH" userId="9b7264eef1b3b85a" providerId="LiveId" clId="{E6C27FC0-16EA-4F02-87E6-9CBAAA7536D1}" dt="2023-12-01T03:54:47.047" v="21" actId="26606"/>
          <ac:spMkLst>
            <pc:docMk/>
            <pc:sldMk cId="2542680860" sldId="287"/>
            <ac:spMk id="10" creationId="{6753252F-4873-4F63-801D-CC719279A7D5}"/>
          </ac:spMkLst>
        </pc:spChg>
        <pc:spChg chg="add">
          <ac:chgData name="REESHMA SHARATH" userId="9b7264eef1b3b85a" providerId="LiveId" clId="{E6C27FC0-16EA-4F02-87E6-9CBAAA7536D1}" dt="2023-12-01T03:54:47.047" v="21" actId="26606"/>
          <ac:spMkLst>
            <pc:docMk/>
            <pc:sldMk cId="2542680860" sldId="287"/>
            <ac:spMk id="12" creationId="{047C8CCB-F95D-4249-92DD-651249D3535A}"/>
          </ac:spMkLst>
        </pc:spChg>
        <pc:picChg chg="add mod modCrop">
          <ac:chgData name="REESHMA SHARATH" userId="9b7264eef1b3b85a" providerId="LiveId" clId="{E6C27FC0-16EA-4F02-87E6-9CBAAA7536D1}" dt="2023-12-01T03:55:46.281" v="28" actId="14100"/>
          <ac:picMkLst>
            <pc:docMk/>
            <pc:sldMk cId="2542680860" sldId="287"/>
            <ac:picMk id="5" creationId="{D73E865B-D141-CCA2-3CBB-FB35BFFF0E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629c91fb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g2629c91fb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629c91fb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g2629c91fb9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document/9389902"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semanticscholar.org/paper/Ensemble-Learning-for-Fetal-Health-Classification-Duhayyim-Abbas/11d45bc91f405e980c57f112faf65ef689d727dc" TargetMode="External"/><Relationship Id="rId4" Type="http://schemas.openxmlformats.org/officeDocument/2006/relationships/hyperlink" Target="https://ieeexplore.ieee.org/document/9618748"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oi9tV6BW5LqkpoSNcmSkAXNbLwgoAZZU/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740546" y="1011045"/>
            <a:ext cx="4369859" cy="4369859"/>
          </a:xfrm>
          <a:prstGeom prst="roundRect">
            <a:avLst>
              <a:gd name="adj" fmla="val 275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txBox="1">
            <a:spLocks noGrp="1"/>
          </p:cNvSpPr>
          <p:nvPr>
            <p:ph type="ctrTitle"/>
          </p:nvPr>
        </p:nvSpPr>
        <p:spPr>
          <a:xfrm>
            <a:off x="897239" y="1281470"/>
            <a:ext cx="4153579" cy="416601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6600">
                <a:solidFill>
                  <a:srgbClr val="FFFFFF"/>
                </a:solidFill>
                <a:latin typeface="Calibri"/>
                <a:ea typeface="Calibri"/>
                <a:cs typeface="Calibri"/>
                <a:sym typeface="Calibri"/>
              </a:rPr>
              <a:t>Fetal Health Classification</a:t>
            </a:r>
            <a:br>
              <a:rPr lang="en-US" sz="6600">
                <a:solidFill>
                  <a:srgbClr val="FFFFFF"/>
                </a:solidFill>
                <a:latin typeface="Calibri"/>
                <a:ea typeface="Calibri"/>
                <a:cs typeface="Calibri"/>
                <a:sym typeface="Calibri"/>
              </a:rPr>
            </a:br>
            <a:endParaRPr sz="6600">
              <a:solidFill>
                <a:srgbClr val="FFFFFF"/>
              </a:solidFill>
              <a:latin typeface="Calibri"/>
              <a:ea typeface="Calibri"/>
              <a:cs typeface="Calibri"/>
              <a:sym typeface="Calibri"/>
            </a:endParaRPr>
          </a:p>
        </p:txBody>
      </p:sp>
      <p:sp>
        <p:nvSpPr>
          <p:cNvPr id="87" name="Google Shape;87;p13"/>
          <p:cNvSpPr/>
          <p:nvPr/>
        </p:nvSpPr>
        <p:spPr>
          <a:xfrm flipH="1">
            <a:off x="530529" y="0"/>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flipH="1">
            <a:off x="3961511" y="-1"/>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3"/>
          <p:cNvSpPr/>
          <p:nvPr/>
        </p:nvSpPr>
        <p:spPr>
          <a:xfrm flipH="1">
            <a:off x="0" y="2936831"/>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3"/>
          <p:cNvSpPr txBox="1">
            <a:spLocks noGrp="1"/>
          </p:cNvSpPr>
          <p:nvPr>
            <p:ph type="subTitle" idx="1"/>
          </p:nvPr>
        </p:nvSpPr>
        <p:spPr>
          <a:xfrm>
            <a:off x="6096000" y="1214508"/>
            <a:ext cx="5562599" cy="416601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60000"/>
              </a:lnSpc>
              <a:spcBef>
                <a:spcPts val="0"/>
              </a:spcBef>
              <a:spcAft>
                <a:spcPts val="0"/>
              </a:spcAft>
              <a:buClr>
                <a:schemeClr val="dk1"/>
              </a:buClr>
              <a:buSzPct val="100000"/>
              <a:buFont typeface="Arial"/>
              <a:buChar char="•"/>
            </a:pPr>
            <a:r>
              <a:rPr lang="en-US" sz="3200"/>
              <a:t>Sai Meghana Reddy, Chukka      (11602012) </a:t>
            </a:r>
            <a:endParaRPr/>
          </a:p>
          <a:p>
            <a:pPr marL="0" lvl="0" indent="0" algn="l" rtl="0">
              <a:lnSpc>
                <a:spcPct val="160000"/>
              </a:lnSpc>
              <a:spcBef>
                <a:spcPts val="1000"/>
              </a:spcBef>
              <a:spcAft>
                <a:spcPts val="0"/>
              </a:spcAft>
              <a:buClr>
                <a:schemeClr val="dk1"/>
              </a:buClr>
              <a:buSzPct val="100000"/>
              <a:buFont typeface="Arial"/>
              <a:buChar char="•"/>
            </a:pPr>
            <a:r>
              <a:rPr lang="en-US" sz="3200"/>
              <a:t>Vidhyalakshmivaraprasad Bathina (11610484) </a:t>
            </a:r>
            <a:endParaRPr/>
          </a:p>
          <a:p>
            <a:pPr marL="0" lvl="0" indent="0" algn="l" rtl="0">
              <a:lnSpc>
                <a:spcPct val="160000"/>
              </a:lnSpc>
              <a:spcBef>
                <a:spcPts val="1000"/>
              </a:spcBef>
              <a:spcAft>
                <a:spcPts val="0"/>
              </a:spcAft>
              <a:buClr>
                <a:schemeClr val="dk1"/>
              </a:buClr>
              <a:buSzPct val="100000"/>
              <a:buFont typeface="Arial"/>
              <a:buChar char="•"/>
            </a:pPr>
            <a:r>
              <a:rPr lang="en-US" sz="3200"/>
              <a:t>SaiReeshma, Kilaru (11611407) </a:t>
            </a:r>
            <a:endParaRPr/>
          </a:p>
          <a:p>
            <a:pPr marL="0" lvl="0" indent="0" algn="l" rtl="0">
              <a:lnSpc>
                <a:spcPct val="160000"/>
              </a:lnSpc>
              <a:spcBef>
                <a:spcPts val="1000"/>
              </a:spcBef>
              <a:spcAft>
                <a:spcPts val="0"/>
              </a:spcAft>
              <a:buClr>
                <a:schemeClr val="dk1"/>
              </a:buClr>
              <a:buSzPct val="100000"/>
              <a:buFont typeface="Arial"/>
              <a:buChar char="•"/>
            </a:pPr>
            <a:r>
              <a:rPr lang="en-US" sz="3200"/>
              <a:t>Pavan, Yarlagadda (11658983) </a:t>
            </a:r>
            <a:endParaRPr/>
          </a:p>
        </p:txBody>
      </p:sp>
      <p:sp>
        <p:nvSpPr>
          <p:cNvPr id="91" name="Google Shape;91;p13"/>
          <p:cNvSpPr/>
          <p:nvPr/>
        </p:nvSpPr>
        <p:spPr>
          <a:xfrm flipH="1">
            <a:off x="0" y="5835649"/>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p:nvPr/>
        </p:nvSpPr>
        <p:spPr>
          <a:xfrm flipH="1">
            <a:off x="3418308"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3"/>
          <p:cNvSpPr/>
          <p:nvPr/>
        </p:nvSpPr>
        <p:spPr>
          <a:xfrm flipH="1">
            <a:off x="4132972" y="6258755"/>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3"/>
          <p:cNvSpPr txBox="1"/>
          <p:nvPr/>
        </p:nvSpPr>
        <p:spPr>
          <a:xfrm>
            <a:off x="9904144" y="5764732"/>
            <a:ext cx="17544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Group - 30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2"/>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22"/>
          <p:cNvSpPr txBox="1">
            <a:spLocks noGrp="1"/>
          </p:cNvSpPr>
          <p:nvPr>
            <p:ph type="title"/>
          </p:nvPr>
        </p:nvSpPr>
        <p:spPr>
          <a:xfrm>
            <a:off x="8361680" y="381464"/>
            <a:ext cx="3100168" cy="16554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400"/>
              <a:buFont typeface="Calibri"/>
              <a:buNone/>
            </a:pPr>
            <a:r>
              <a:rPr lang="en-US" sz="3400"/>
              <a:t>Boxplot of Fetal Movement by Health Class</a:t>
            </a:r>
            <a:endParaRPr/>
          </a:p>
        </p:txBody>
      </p:sp>
      <p:pic>
        <p:nvPicPr>
          <p:cNvPr id="224" name="Google Shape;224;p22" descr="A graph of fetal movement&#10;&#10;Description automatically generated"/>
          <p:cNvPicPr preferRelativeResize="0"/>
          <p:nvPr/>
        </p:nvPicPr>
        <p:blipFill rotWithShape="1">
          <a:blip r:embed="rId3">
            <a:alphaModFix/>
          </a:blip>
          <a:srcRect l="11142" r="10026" b="-1"/>
          <a:stretch/>
        </p:blipFill>
        <p:spPr>
          <a:xfrm>
            <a:off x="947908" y="602433"/>
            <a:ext cx="6590024" cy="5203877"/>
          </a:xfrm>
          <a:prstGeom prst="rect">
            <a:avLst/>
          </a:prstGeom>
          <a:noFill/>
          <a:ln w="9525" cap="flat" cmpd="sng">
            <a:solidFill>
              <a:srgbClr val="1F3864"/>
            </a:solidFill>
            <a:prstDash val="solid"/>
            <a:round/>
            <a:headEnd type="none" w="sm" len="sm"/>
            <a:tailEnd type="none" w="sm" len="sm"/>
          </a:ln>
        </p:spPr>
      </p:pic>
      <p:sp>
        <p:nvSpPr>
          <p:cNvPr id="225" name="Google Shape;225;p22"/>
          <p:cNvSpPr txBox="1">
            <a:spLocks noGrp="1"/>
          </p:cNvSpPr>
          <p:nvPr>
            <p:ph type="body" idx="1"/>
          </p:nvPr>
        </p:nvSpPr>
        <p:spPr>
          <a:xfrm>
            <a:off x="8485839" y="2418408"/>
            <a:ext cx="3100167" cy="354026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900"/>
              <a:buChar char="•"/>
            </a:pPr>
            <a:r>
              <a:rPr lang="en-US" sz="1900"/>
              <a:t>This boxplot visualizes the distribution of "Fetal Movement" across different fetal health classes.</a:t>
            </a:r>
            <a:endParaRPr/>
          </a:p>
          <a:p>
            <a:pPr marL="228600" lvl="0" indent="-228600" algn="l" rtl="0">
              <a:lnSpc>
                <a:spcPct val="90000"/>
              </a:lnSpc>
              <a:spcBef>
                <a:spcPts val="1000"/>
              </a:spcBef>
              <a:spcAft>
                <a:spcPts val="0"/>
              </a:spcAft>
              <a:buClr>
                <a:schemeClr val="dk1"/>
              </a:buClr>
              <a:buSzPts val="1900"/>
              <a:buChar char="•"/>
            </a:pPr>
            <a:r>
              <a:rPr lang="en-US" sz="1900"/>
              <a:t>It helps identify variations in fetal movement for different health conditions.</a:t>
            </a:r>
            <a:endParaRPr/>
          </a:p>
          <a:p>
            <a:pPr marL="228600" lvl="0" indent="-228600" algn="l" rtl="0">
              <a:lnSpc>
                <a:spcPct val="90000"/>
              </a:lnSpc>
              <a:spcBef>
                <a:spcPts val="1000"/>
              </a:spcBef>
              <a:spcAft>
                <a:spcPts val="0"/>
              </a:spcAft>
              <a:buClr>
                <a:schemeClr val="dk1"/>
              </a:buClr>
              <a:buSzPts val="1900"/>
              <a:buChar char="•"/>
            </a:pPr>
            <a:r>
              <a:rPr lang="en-US" sz="1900"/>
              <a:t>Understanding this relationship is crucial for predictive modeling.</a:t>
            </a:r>
            <a:endParaRPr/>
          </a:p>
        </p:txBody>
      </p:sp>
      <p:sp>
        <p:nvSpPr>
          <p:cNvPr id="226" name="Google Shape;226;p22"/>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22"/>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p23"/>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3"/>
          <p:cNvSpPr txBox="1">
            <a:spLocks noGrp="1"/>
          </p:cNvSpPr>
          <p:nvPr>
            <p:ph type="title"/>
          </p:nvPr>
        </p:nvSpPr>
        <p:spPr>
          <a:xfrm>
            <a:off x="8643193" y="489507"/>
            <a:ext cx="3091608" cy="16554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700"/>
              <a:buFont typeface="Calibri"/>
              <a:buNone/>
            </a:pPr>
            <a:r>
              <a:rPr lang="en-US" sz="3700"/>
              <a:t>Pairplot of Selected Features</a:t>
            </a:r>
            <a:endParaRPr/>
          </a:p>
        </p:txBody>
      </p:sp>
      <p:pic>
        <p:nvPicPr>
          <p:cNvPr id="234" name="Google Shape;234;p23"/>
          <p:cNvPicPr preferRelativeResize="0"/>
          <p:nvPr/>
        </p:nvPicPr>
        <p:blipFill rotWithShape="1">
          <a:blip r:embed="rId3">
            <a:alphaModFix/>
          </a:blip>
          <a:srcRect t="7885" r="-1" b="7884"/>
          <a:stretch/>
        </p:blipFill>
        <p:spPr>
          <a:xfrm>
            <a:off x="605994" y="316119"/>
            <a:ext cx="7315180" cy="5776504"/>
          </a:xfrm>
          <a:prstGeom prst="rect">
            <a:avLst/>
          </a:prstGeom>
          <a:noFill/>
          <a:ln w="9525" cap="flat" cmpd="sng">
            <a:solidFill>
              <a:srgbClr val="1F3864"/>
            </a:solidFill>
            <a:prstDash val="solid"/>
            <a:round/>
            <a:headEnd type="none" w="sm" len="sm"/>
            <a:tailEnd type="none" w="sm" len="sm"/>
          </a:ln>
        </p:spPr>
      </p:pic>
      <p:sp>
        <p:nvSpPr>
          <p:cNvPr id="235" name="Google Shape;235;p23"/>
          <p:cNvSpPr txBox="1">
            <a:spLocks noGrp="1"/>
          </p:cNvSpPr>
          <p:nvPr>
            <p:ph type="body" idx="1"/>
          </p:nvPr>
        </p:nvSpPr>
        <p:spPr>
          <a:xfrm>
            <a:off x="8643193" y="2418408"/>
            <a:ext cx="2942813" cy="354026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900"/>
              <a:buChar char="•"/>
            </a:pPr>
            <a:r>
              <a:rPr lang="en-US" sz="1900"/>
              <a:t>This pairplot explores the relationships between selected features and fetal health classes.</a:t>
            </a:r>
            <a:endParaRPr/>
          </a:p>
          <a:p>
            <a:pPr marL="228600" lvl="0" indent="-228600" algn="l" rtl="0">
              <a:lnSpc>
                <a:spcPct val="90000"/>
              </a:lnSpc>
              <a:spcBef>
                <a:spcPts val="1000"/>
              </a:spcBef>
              <a:spcAft>
                <a:spcPts val="0"/>
              </a:spcAft>
              <a:buClr>
                <a:schemeClr val="dk1"/>
              </a:buClr>
              <a:buSzPts val="1900"/>
              <a:buChar char="•"/>
            </a:pPr>
            <a:r>
              <a:rPr lang="en-US" sz="1900"/>
              <a:t>It allows us to visualize feature distributions and their separability for classification.</a:t>
            </a:r>
            <a:endParaRPr/>
          </a:p>
          <a:p>
            <a:pPr marL="228600" lvl="0" indent="-228600" algn="l" rtl="0">
              <a:lnSpc>
                <a:spcPct val="90000"/>
              </a:lnSpc>
              <a:spcBef>
                <a:spcPts val="1000"/>
              </a:spcBef>
              <a:spcAft>
                <a:spcPts val="0"/>
              </a:spcAft>
              <a:buClr>
                <a:schemeClr val="dk1"/>
              </a:buClr>
              <a:buSzPts val="1900"/>
              <a:buChar char="•"/>
            </a:pPr>
            <a:r>
              <a:rPr lang="en-US" sz="1900"/>
              <a:t>Understanding feature interactions is essential for feature selection and modeling decisions.</a:t>
            </a:r>
            <a:endParaRPr/>
          </a:p>
        </p:txBody>
      </p:sp>
      <p:sp>
        <p:nvSpPr>
          <p:cNvPr id="236" name="Google Shape;236;p23"/>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23"/>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24"/>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4"/>
          <p:cNvSpPr txBox="1">
            <a:spLocks noGrp="1"/>
          </p:cNvSpPr>
          <p:nvPr>
            <p:ph type="title"/>
          </p:nvPr>
        </p:nvSpPr>
        <p:spPr>
          <a:xfrm>
            <a:off x="1178560" y="457201"/>
            <a:ext cx="9689568" cy="73521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Data Preparation and Model Initialization</a:t>
            </a:r>
            <a:endParaRPr/>
          </a:p>
        </p:txBody>
      </p:sp>
      <p:sp>
        <p:nvSpPr>
          <p:cNvPr id="244" name="Google Shape;244;p24"/>
          <p:cNvSpPr txBox="1">
            <a:spLocks noGrp="1"/>
          </p:cNvSpPr>
          <p:nvPr>
            <p:ph type="body" idx="1"/>
          </p:nvPr>
        </p:nvSpPr>
        <p:spPr>
          <a:xfrm>
            <a:off x="1178560" y="1424785"/>
            <a:ext cx="10342880" cy="24868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a:t>The dataset is divided into features (X) and the target variable (y), focusing on 'fetal_health'.</a:t>
            </a:r>
            <a:endParaRPr/>
          </a:p>
          <a:p>
            <a:pPr marL="228600" lvl="0" indent="-228600" algn="l" rtl="0">
              <a:lnSpc>
                <a:spcPct val="90000"/>
              </a:lnSpc>
              <a:spcBef>
                <a:spcPts val="1000"/>
              </a:spcBef>
              <a:spcAft>
                <a:spcPts val="0"/>
              </a:spcAft>
              <a:buClr>
                <a:schemeClr val="dk1"/>
              </a:buClr>
              <a:buSzPts val="1600"/>
              <a:buChar char="•"/>
            </a:pPr>
            <a:r>
              <a:rPr lang="en-US" sz="1600"/>
              <a:t>70% of the data is used for training and 30% for testing, ensuring a balanced approach to model training and evaluation.</a:t>
            </a:r>
            <a:endParaRPr/>
          </a:p>
          <a:p>
            <a:pPr marL="228600" lvl="0" indent="-228600" algn="l" rtl="0">
              <a:lnSpc>
                <a:spcPct val="90000"/>
              </a:lnSpc>
              <a:spcBef>
                <a:spcPts val="1000"/>
              </a:spcBef>
              <a:spcAft>
                <a:spcPts val="0"/>
              </a:spcAft>
              <a:buClr>
                <a:schemeClr val="dk1"/>
              </a:buClr>
              <a:buSzPts val="1600"/>
              <a:buChar char="•"/>
            </a:pPr>
            <a:r>
              <a:rPr lang="en-US" sz="1600"/>
              <a:t>An SVM classifier with a linear kernel is chosen, ideal for this dataset's complexity and size.</a:t>
            </a:r>
            <a:endParaRPr/>
          </a:p>
          <a:p>
            <a:pPr marL="228600" lvl="0" indent="-228600" algn="l" rtl="0">
              <a:lnSpc>
                <a:spcPct val="90000"/>
              </a:lnSpc>
              <a:spcBef>
                <a:spcPts val="1000"/>
              </a:spcBef>
              <a:spcAft>
                <a:spcPts val="0"/>
              </a:spcAft>
              <a:buClr>
                <a:schemeClr val="dk1"/>
              </a:buClr>
              <a:buSzPts val="1600"/>
              <a:buChar char="•"/>
            </a:pPr>
            <a:r>
              <a:rPr lang="en-US" sz="1600"/>
              <a:t>Regularization parameter (C) is set to 1.0, balancing the trade-off between smooth decision boundary and classifying training points correctly.</a:t>
            </a:r>
            <a:endParaRPr/>
          </a:p>
          <a:p>
            <a:pPr marL="228600" lvl="0" indent="-228600" algn="l" rtl="0">
              <a:lnSpc>
                <a:spcPct val="90000"/>
              </a:lnSpc>
              <a:spcBef>
                <a:spcPts val="1000"/>
              </a:spcBef>
              <a:spcAft>
                <a:spcPts val="0"/>
              </a:spcAft>
              <a:buClr>
                <a:schemeClr val="dk1"/>
              </a:buClr>
              <a:buSzPts val="1600"/>
              <a:buChar char="•"/>
            </a:pPr>
            <a:r>
              <a:rPr lang="en-US" sz="1600"/>
              <a:t>A fixed random state (42) ensures reproducibility of results across multiple runs.</a:t>
            </a:r>
            <a:endParaRPr/>
          </a:p>
          <a:p>
            <a:pPr marL="228600" lvl="0" indent="-228600" algn="l" rtl="0">
              <a:lnSpc>
                <a:spcPct val="90000"/>
              </a:lnSpc>
              <a:spcBef>
                <a:spcPts val="1000"/>
              </a:spcBef>
              <a:spcAft>
                <a:spcPts val="0"/>
              </a:spcAft>
              <a:buClr>
                <a:schemeClr val="dk1"/>
              </a:buClr>
              <a:buSzPts val="1600"/>
              <a:buChar char="•"/>
            </a:pPr>
            <a:r>
              <a:rPr lang="en-US" sz="1600"/>
              <a:t>The model is configured to estimate probabilities, essential for ROC curve analysis.</a:t>
            </a:r>
            <a:endParaRPr/>
          </a:p>
        </p:txBody>
      </p:sp>
      <p:sp>
        <p:nvSpPr>
          <p:cNvPr id="245" name="Google Shape;245;p24"/>
          <p:cNvSpPr/>
          <p:nvPr/>
        </p:nvSpPr>
        <p:spPr>
          <a:xfrm>
            <a:off x="0" y="6401962"/>
            <a:ext cx="12191998" cy="461774"/>
          </a:xfrm>
          <a:prstGeom prst="rect">
            <a:avLst/>
          </a:prstGeom>
          <a:gradFill>
            <a:gsLst>
              <a:gs pos="0">
                <a:srgbClr val="000000"/>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4"/>
          <p:cNvSpPr/>
          <p:nvPr/>
        </p:nvSpPr>
        <p:spPr>
          <a:xfrm>
            <a:off x="0" y="6401962"/>
            <a:ext cx="4076698" cy="464399"/>
          </a:xfrm>
          <a:prstGeom prst="rect">
            <a:avLst/>
          </a:prstGeom>
          <a:gradFill>
            <a:gsLst>
              <a:gs pos="0">
                <a:srgbClr val="000000">
                  <a:alpha val="45882"/>
                </a:srgbClr>
              </a:gs>
              <a:gs pos="99000">
                <a:schemeClr val="accent1"/>
              </a:gs>
              <a:gs pos="100000">
                <a:schemeClr val="accent1"/>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7" name="Google Shape;247;p24" descr="A screenshot of a computer code&#10;&#10;Description automatically generated"/>
          <p:cNvPicPr preferRelativeResize="0"/>
          <p:nvPr/>
        </p:nvPicPr>
        <p:blipFill rotWithShape="1">
          <a:blip r:embed="rId3">
            <a:alphaModFix/>
          </a:blip>
          <a:srcRect/>
          <a:stretch/>
        </p:blipFill>
        <p:spPr>
          <a:xfrm>
            <a:off x="1655445" y="3969417"/>
            <a:ext cx="8820150" cy="2066925"/>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25"/>
          <p:cNvSpPr txBox="1">
            <a:spLocks noGrp="1"/>
          </p:cNvSpPr>
          <p:nvPr>
            <p:ph type="title"/>
          </p:nvPr>
        </p:nvSpPr>
        <p:spPr>
          <a:xfrm>
            <a:off x="5596501" y="489508"/>
            <a:ext cx="5754896" cy="166756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ROC Curve Analysis and Visualization</a:t>
            </a:r>
            <a:endParaRPr/>
          </a:p>
        </p:txBody>
      </p:sp>
      <p:pic>
        <p:nvPicPr>
          <p:cNvPr id="254" name="Google Shape;254;p25"/>
          <p:cNvPicPr preferRelativeResize="0"/>
          <p:nvPr/>
        </p:nvPicPr>
        <p:blipFill rotWithShape="1">
          <a:blip r:embed="rId3">
            <a:alphaModFix/>
          </a:blip>
          <a:srcRect/>
          <a:stretch/>
        </p:blipFill>
        <p:spPr>
          <a:xfrm>
            <a:off x="589094" y="1763076"/>
            <a:ext cx="4517761" cy="3331848"/>
          </a:xfrm>
          <a:prstGeom prst="rect">
            <a:avLst/>
          </a:prstGeom>
          <a:noFill/>
          <a:ln>
            <a:noFill/>
          </a:ln>
        </p:spPr>
      </p:pic>
      <p:grpSp>
        <p:nvGrpSpPr>
          <p:cNvPr id="255" name="Google Shape;255;p25"/>
          <p:cNvGrpSpPr/>
          <p:nvPr/>
        </p:nvGrpSpPr>
        <p:grpSpPr>
          <a:xfrm>
            <a:off x="5603719" y="2818374"/>
            <a:ext cx="5740460" cy="2372502"/>
            <a:chOff x="7217" y="412480"/>
            <a:chExt cx="5740460" cy="2372502"/>
          </a:xfrm>
        </p:grpSpPr>
        <p:sp>
          <p:nvSpPr>
            <p:cNvPr id="256" name="Google Shape;256;p25"/>
            <p:cNvSpPr/>
            <p:nvPr/>
          </p:nvSpPr>
          <p:spPr>
            <a:xfrm>
              <a:off x="1664510" y="864488"/>
              <a:ext cx="350991"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txBox="1"/>
            <p:nvPr/>
          </p:nvSpPr>
          <p:spPr>
            <a:xfrm>
              <a:off x="1830466" y="908298"/>
              <a:ext cx="19079" cy="381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258" name="Google Shape;258;p25"/>
            <p:cNvSpPr/>
            <p:nvPr/>
          </p:nvSpPr>
          <p:spPr>
            <a:xfrm>
              <a:off x="7217" y="412480"/>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txBox="1"/>
            <p:nvPr/>
          </p:nvSpPr>
          <p:spPr>
            <a:xfrm>
              <a:off x="7217" y="412480"/>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SVM predicts probabilities for each class, providing a basis for ROC analysis.</a:t>
              </a:r>
              <a:endParaRPr/>
            </a:p>
          </p:txBody>
        </p:sp>
        <p:sp>
          <p:nvSpPr>
            <p:cNvPr id="260" name="Google Shape;260;p25"/>
            <p:cNvSpPr/>
            <p:nvPr/>
          </p:nvSpPr>
          <p:spPr>
            <a:xfrm>
              <a:off x="3705194" y="864488"/>
              <a:ext cx="350991"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txBox="1"/>
            <p:nvPr/>
          </p:nvSpPr>
          <p:spPr>
            <a:xfrm>
              <a:off x="3871150" y="908298"/>
              <a:ext cx="19079" cy="381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262" name="Google Shape;262;p25"/>
            <p:cNvSpPr/>
            <p:nvPr/>
          </p:nvSpPr>
          <p:spPr>
            <a:xfrm>
              <a:off x="2047901" y="412480"/>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txBox="1"/>
            <p:nvPr/>
          </p:nvSpPr>
          <p:spPr>
            <a:xfrm>
              <a:off x="2047901" y="412480"/>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ROC curves are calculated for each class, measuring the model's ability to distinguish between classes.</a:t>
              </a:r>
              <a:endParaRPr/>
            </a:p>
          </p:txBody>
        </p:sp>
        <p:sp>
          <p:nvSpPr>
            <p:cNvPr id="264" name="Google Shape;264;p25"/>
            <p:cNvSpPr/>
            <p:nvPr/>
          </p:nvSpPr>
          <p:spPr>
            <a:xfrm>
              <a:off x="836763" y="1406136"/>
              <a:ext cx="4081368" cy="350991"/>
            </a:xfrm>
            <a:custGeom>
              <a:avLst/>
              <a:gdLst/>
              <a:ahLst/>
              <a:cxnLst/>
              <a:rect l="l" t="t" r="r" b="b"/>
              <a:pathLst>
                <a:path w="120000" h="120000" extrusionOk="0">
                  <a:moveTo>
                    <a:pt x="120000" y="0"/>
                  </a:moveTo>
                  <a:lnTo>
                    <a:pt x="120000" y="65846"/>
                  </a:lnTo>
                  <a:lnTo>
                    <a:pt x="0" y="65846"/>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txBox="1"/>
            <p:nvPr/>
          </p:nvSpPr>
          <p:spPr>
            <a:xfrm>
              <a:off x="2774968" y="1579722"/>
              <a:ext cx="204958" cy="381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266" name="Google Shape;266;p25"/>
            <p:cNvSpPr/>
            <p:nvPr/>
          </p:nvSpPr>
          <p:spPr>
            <a:xfrm>
              <a:off x="4088585" y="412480"/>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txBox="1"/>
            <p:nvPr/>
          </p:nvSpPr>
          <p:spPr>
            <a:xfrm>
              <a:off x="4088585" y="412480"/>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The Area Under the Curve (AUC) is computed for each class, a single measure of model performance.</a:t>
              </a:r>
              <a:endParaRPr/>
            </a:p>
          </p:txBody>
        </p:sp>
        <p:sp>
          <p:nvSpPr>
            <p:cNvPr id="268" name="Google Shape;268;p25"/>
            <p:cNvSpPr/>
            <p:nvPr/>
          </p:nvSpPr>
          <p:spPr>
            <a:xfrm>
              <a:off x="1664510" y="2241535"/>
              <a:ext cx="350991"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txBox="1"/>
            <p:nvPr/>
          </p:nvSpPr>
          <p:spPr>
            <a:xfrm>
              <a:off x="1830466" y="2285345"/>
              <a:ext cx="19079" cy="381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270" name="Google Shape;270;p25"/>
            <p:cNvSpPr/>
            <p:nvPr/>
          </p:nvSpPr>
          <p:spPr>
            <a:xfrm>
              <a:off x="7217" y="1789527"/>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txBox="1"/>
            <p:nvPr/>
          </p:nvSpPr>
          <p:spPr>
            <a:xfrm>
              <a:off x="7217" y="1789527"/>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ROC curves are plotted, visually representing the model's diagnostic ability.</a:t>
              </a:r>
              <a:endParaRPr/>
            </a:p>
          </p:txBody>
        </p:sp>
        <p:sp>
          <p:nvSpPr>
            <p:cNvPr id="272" name="Google Shape;272;p25"/>
            <p:cNvSpPr/>
            <p:nvPr/>
          </p:nvSpPr>
          <p:spPr>
            <a:xfrm>
              <a:off x="3705194" y="2241535"/>
              <a:ext cx="350991"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txBox="1"/>
            <p:nvPr/>
          </p:nvSpPr>
          <p:spPr>
            <a:xfrm>
              <a:off x="3871150" y="2285345"/>
              <a:ext cx="19079" cy="381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274" name="Google Shape;274;p25"/>
            <p:cNvSpPr/>
            <p:nvPr/>
          </p:nvSpPr>
          <p:spPr>
            <a:xfrm>
              <a:off x="2047901" y="1789527"/>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txBox="1"/>
            <p:nvPr/>
          </p:nvSpPr>
          <p:spPr>
            <a:xfrm>
              <a:off x="2047901" y="1789527"/>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reference line at 0.5 AUC indicates the performance of a random classifier.</a:t>
              </a:r>
              <a:endParaRPr/>
            </a:p>
          </p:txBody>
        </p:sp>
        <p:sp>
          <p:nvSpPr>
            <p:cNvPr id="276" name="Google Shape;276;p25"/>
            <p:cNvSpPr/>
            <p:nvPr/>
          </p:nvSpPr>
          <p:spPr>
            <a:xfrm>
              <a:off x="4088585" y="1789527"/>
              <a:ext cx="1659092" cy="99545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txBox="1"/>
            <p:nvPr/>
          </p:nvSpPr>
          <p:spPr>
            <a:xfrm>
              <a:off x="4088585" y="1789527"/>
              <a:ext cx="1659092" cy="995455"/>
            </a:xfrm>
            <a:prstGeom prst="rect">
              <a:avLst/>
            </a:prstGeom>
            <a:noFill/>
            <a:ln>
              <a:noFill/>
            </a:ln>
          </p:spPr>
          <p:txBody>
            <a:bodyPr spcFirstLastPara="1" wrap="square" lIns="81275" tIns="85325" rIns="81275" bIns="853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An UndefinedMetricWarning indicates potential issues in class representation.</a:t>
              </a:r>
              <a:endParaRPr/>
            </a:p>
          </p:txBody>
        </p:sp>
      </p:grpSp>
      <p:sp>
        <p:nvSpPr>
          <p:cNvPr id="278" name="Google Shape;278;p25"/>
          <p:cNvSpPr/>
          <p:nvPr/>
        </p:nvSpPr>
        <p:spPr>
          <a:xfrm rot="10800000" flipH="1">
            <a:off x="0" y="6400799"/>
            <a:ext cx="12192000" cy="456773"/>
          </a:xfrm>
          <a:prstGeom prst="rect">
            <a:avLst/>
          </a:prstGeom>
          <a:gradFill>
            <a:gsLst>
              <a:gs pos="0">
                <a:schemeClr val="accent1"/>
              </a:gs>
              <a:gs pos="90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25"/>
          <p:cNvSpPr/>
          <p:nvPr/>
        </p:nvSpPr>
        <p:spPr>
          <a:xfrm flipH="1">
            <a:off x="4038600" y="6400799"/>
            <a:ext cx="8153398" cy="456772"/>
          </a:xfrm>
          <a:prstGeom prst="rect">
            <a:avLst/>
          </a:prstGeom>
          <a:gradFill>
            <a:gsLst>
              <a:gs pos="0">
                <a:srgbClr val="000000">
                  <a:alpha val="49803"/>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26"/>
          <p:cNvSpPr txBox="1">
            <a:spLocks noGrp="1"/>
          </p:cNvSpPr>
          <p:nvPr>
            <p:ph type="title"/>
          </p:nvPr>
        </p:nvSpPr>
        <p:spPr>
          <a:xfrm>
            <a:off x="638498" y="136590"/>
            <a:ext cx="5630163" cy="119469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Model Evaluation Metrics</a:t>
            </a:r>
            <a:endParaRPr/>
          </a:p>
        </p:txBody>
      </p:sp>
      <p:sp>
        <p:nvSpPr>
          <p:cNvPr id="286" name="Google Shape;286;p26"/>
          <p:cNvSpPr txBox="1">
            <a:spLocks noGrp="1"/>
          </p:cNvSpPr>
          <p:nvPr>
            <p:ph type="body" idx="1"/>
          </p:nvPr>
        </p:nvSpPr>
        <p:spPr>
          <a:xfrm>
            <a:off x="1136397" y="1768168"/>
            <a:ext cx="4959603" cy="41957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The model achieves an accuracy of 87.8%, indicating high overall performance.</a:t>
            </a:r>
            <a:endParaRPr/>
          </a:p>
          <a:p>
            <a:pPr marL="228600" lvl="0" indent="-228600" algn="l" rtl="0">
              <a:lnSpc>
                <a:spcPct val="90000"/>
              </a:lnSpc>
              <a:spcBef>
                <a:spcPts val="1000"/>
              </a:spcBef>
              <a:spcAft>
                <a:spcPts val="0"/>
              </a:spcAft>
              <a:buClr>
                <a:schemeClr val="dk1"/>
              </a:buClr>
              <a:buSzPts val="1800"/>
              <a:buChar char="•"/>
            </a:pPr>
            <a:r>
              <a:rPr lang="en-US" sz="1800"/>
              <a:t>Precision and recall are calculated, providing insights into model's ability to identify positive class samples accurately.</a:t>
            </a:r>
            <a:endParaRPr/>
          </a:p>
          <a:p>
            <a:pPr marL="228600" lvl="0" indent="-228600" algn="l" rtl="0">
              <a:lnSpc>
                <a:spcPct val="90000"/>
              </a:lnSpc>
              <a:spcBef>
                <a:spcPts val="1000"/>
              </a:spcBef>
              <a:spcAft>
                <a:spcPts val="0"/>
              </a:spcAft>
              <a:buClr>
                <a:schemeClr val="dk1"/>
              </a:buClr>
              <a:buSzPts val="1800"/>
              <a:buChar char="•"/>
            </a:pPr>
            <a:r>
              <a:rPr lang="en-US" sz="1800"/>
              <a:t>F1-scores balance precision and recall, crucial for unbalanced datasets.</a:t>
            </a:r>
            <a:endParaRPr/>
          </a:p>
          <a:p>
            <a:pPr marL="228600" lvl="0" indent="-228600" algn="l" rtl="0">
              <a:lnSpc>
                <a:spcPct val="90000"/>
              </a:lnSpc>
              <a:spcBef>
                <a:spcPts val="1000"/>
              </a:spcBef>
              <a:spcAft>
                <a:spcPts val="0"/>
              </a:spcAft>
              <a:buClr>
                <a:schemeClr val="dk1"/>
              </a:buClr>
              <a:buSzPts val="1800"/>
              <a:buChar char="•"/>
            </a:pPr>
            <a:r>
              <a:rPr lang="en-US" sz="1800"/>
              <a:t>These averages provide insights into the model's performance across all classes.</a:t>
            </a:r>
            <a:endParaRPr/>
          </a:p>
          <a:p>
            <a:pPr marL="228600" lvl="0" indent="-228600" algn="l" rtl="0">
              <a:lnSpc>
                <a:spcPct val="90000"/>
              </a:lnSpc>
              <a:spcBef>
                <a:spcPts val="1000"/>
              </a:spcBef>
              <a:spcAft>
                <a:spcPts val="0"/>
              </a:spcAft>
              <a:buClr>
                <a:schemeClr val="dk1"/>
              </a:buClr>
              <a:buSzPts val="1800"/>
              <a:buChar char="•"/>
            </a:pPr>
            <a:r>
              <a:rPr lang="en-US" sz="1800"/>
              <a:t>The model shows varying degrees of effectiveness across different classes.</a:t>
            </a:r>
            <a:endParaRPr/>
          </a:p>
          <a:p>
            <a:pPr marL="228600" lvl="0" indent="-228600" algn="l" rtl="0">
              <a:lnSpc>
                <a:spcPct val="90000"/>
              </a:lnSpc>
              <a:spcBef>
                <a:spcPts val="1000"/>
              </a:spcBef>
              <a:spcAft>
                <a:spcPts val="0"/>
              </a:spcAft>
              <a:buClr>
                <a:schemeClr val="dk1"/>
              </a:buClr>
              <a:buSzPts val="1800"/>
              <a:buChar char="•"/>
            </a:pPr>
            <a:r>
              <a:rPr lang="en-US" sz="1800"/>
              <a:t>The classification report summarizes key metrics, giving a holistic view of model performance.</a:t>
            </a:r>
            <a:endParaRPr/>
          </a:p>
        </p:txBody>
      </p:sp>
      <p:pic>
        <p:nvPicPr>
          <p:cNvPr id="287" name="Google Shape;287;p26"/>
          <p:cNvPicPr preferRelativeResize="0"/>
          <p:nvPr/>
        </p:nvPicPr>
        <p:blipFill rotWithShape="1">
          <a:blip r:embed="rId3">
            <a:alphaModFix/>
          </a:blip>
          <a:srcRect r="8460" b="4"/>
          <a:stretch/>
        </p:blipFill>
        <p:spPr>
          <a:xfrm>
            <a:off x="6441322" y="715927"/>
            <a:ext cx="5201023" cy="5040066"/>
          </a:xfrm>
          <a:prstGeom prst="rect">
            <a:avLst/>
          </a:prstGeom>
          <a:noFill/>
          <a:ln w="9525" cap="flat" cmpd="sng">
            <a:solidFill>
              <a:srgbClr val="1F3864"/>
            </a:solidFill>
            <a:prstDash val="solid"/>
            <a:round/>
            <a:headEnd type="none" w="sm" len="sm"/>
            <a:tailEnd type="none" w="sm" len="sm"/>
          </a:ln>
        </p:spPr>
      </p:pic>
      <p:sp>
        <p:nvSpPr>
          <p:cNvPr id="288" name="Google Shape;288;p26"/>
          <p:cNvSpPr/>
          <p:nvPr/>
        </p:nvSpPr>
        <p:spPr>
          <a:xfrm rot="10800000" flipH="1">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26"/>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27"/>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27"/>
          <p:cNvSpPr txBox="1">
            <a:spLocks noGrp="1"/>
          </p:cNvSpPr>
          <p:nvPr>
            <p:ph type="title"/>
          </p:nvPr>
        </p:nvSpPr>
        <p:spPr>
          <a:xfrm>
            <a:off x="8448020" y="243251"/>
            <a:ext cx="3593712" cy="138234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3700"/>
              <a:buFont typeface="Calibri"/>
              <a:buNone/>
            </a:pPr>
            <a:r>
              <a:rPr lang="en-US" sz="3700" b="1"/>
              <a:t>Confusion Matrix and Interpretation</a:t>
            </a:r>
            <a:endParaRPr/>
          </a:p>
        </p:txBody>
      </p:sp>
      <p:pic>
        <p:nvPicPr>
          <p:cNvPr id="296" name="Google Shape;296;p27" descr="A blue box with white squares&#10;&#10;Description automatically generated"/>
          <p:cNvPicPr preferRelativeResize="0"/>
          <p:nvPr/>
        </p:nvPicPr>
        <p:blipFill rotWithShape="1">
          <a:blip r:embed="rId3">
            <a:alphaModFix/>
          </a:blip>
          <a:srcRect r="8820"/>
          <a:stretch/>
        </p:blipFill>
        <p:spPr>
          <a:xfrm>
            <a:off x="605994" y="351042"/>
            <a:ext cx="7386300" cy="5832665"/>
          </a:xfrm>
          <a:prstGeom prst="rect">
            <a:avLst/>
          </a:prstGeom>
          <a:noFill/>
          <a:ln w="9525" cap="flat" cmpd="sng">
            <a:solidFill>
              <a:srgbClr val="1F3864"/>
            </a:solidFill>
            <a:prstDash val="solid"/>
            <a:round/>
            <a:headEnd type="none" w="sm" len="sm"/>
            <a:tailEnd type="none" w="sm" len="sm"/>
          </a:ln>
        </p:spPr>
      </p:pic>
      <p:sp>
        <p:nvSpPr>
          <p:cNvPr id="297" name="Google Shape;297;p27"/>
          <p:cNvSpPr txBox="1">
            <a:spLocks noGrp="1"/>
          </p:cNvSpPr>
          <p:nvPr>
            <p:ph type="body" idx="1"/>
          </p:nvPr>
        </p:nvSpPr>
        <p:spPr>
          <a:xfrm>
            <a:off x="8744793" y="1868849"/>
            <a:ext cx="3213527" cy="431485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t>The confusion matrix visually represents the accuracy of predictions versus actual values.</a:t>
            </a:r>
            <a:endParaRPr/>
          </a:p>
          <a:p>
            <a:pPr marL="228600" lvl="0" indent="-228600" algn="l" rtl="0">
              <a:lnSpc>
                <a:spcPct val="90000"/>
              </a:lnSpc>
              <a:spcBef>
                <a:spcPts val="1000"/>
              </a:spcBef>
              <a:spcAft>
                <a:spcPts val="0"/>
              </a:spcAft>
              <a:buClr>
                <a:schemeClr val="dk1"/>
              </a:buClr>
              <a:buSzPts val="1400"/>
              <a:buChar char="•"/>
            </a:pPr>
            <a:r>
              <a:rPr lang="en-US" sz="1400"/>
              <a:t>A heatmap is used for easier interpretation of the confusion matrix.</a:t>
            </a:r>
            <a:endParaRPr/>
          </a:p>
          <a:p>
            <a:pPr marL="228600" lvl="0" indent="-228600" algn="l" rtl="0">
              <a:lnSpc>
                <a:spcPct val="90000"/>
              </a:lnSpc>
              <a:spcBef>
                <a:spcPts val="1000"/>
              </a:spcBef>
              <a:spcAft>
                <a:spcPts val="0"/>
              </a:spcAft>
              <a:buClr>
                <a:schemeClr val="dk1"/>
              </a:buClr>
              <a:buSzPts val="1400"/>
              <a:buChar char="•"/>
            </a:pPr>
            <a:r>
              <a:rPr lang="en-US" sz="1400"/>
              <a:t>Axis labels ('Predicted' and 'Actual') and class labels ('Normal', 'Suspect', 'Pathological') enhance readability.</a:t>
            </a:r>
            <a:endParaRPr/>
          </a:p>
          <a:p>
            <a:pPr marL="228600" lvl="0" indent="-228600" algn="l" rtl="0">
              <a:lnSpc>
                <a:spcPct val="90000"/>
              </a:lnSpc>
              <a:spcBef>
                <a:spcPts val="1000"/>
              </a:spcBef>
              <a:spcAft>
                <a:spcPts val="0"/>
              </a:spcAft>
              <a:buClr>
                <a:schemeClr val="dk1"/>
              </a:buClr>
              <a:buSzPts val="1400"/>
              <a:buChar char="•"/>
            </a:pPr>
            <a:r>
              <a:rPr lang="en-US" sz="1400"/>
              <a:t>Counts of true positives, false positives, true negatives, and false negatives are provided.</a:t>
            </a:r>
            <a:endParaRPr/>
          </a:p>
          <a:p>
            <a:pPr marL="228600" lvl="0" indent="-228600" algn="l" rtl="0">
              <a:lnSpc>
                <a:spcPct val="90000"/>
              </a:lnSpc>
              <a:spcBef>
                <a:spcPts val="1000"/>
              </a:spcBef>
              <a:spcAft>
                <a:spcPts val="0"/>
              </a:spcAft>
              <a:buClr>
                <a:schemeClr val="dk1"/>
              </a:buClr>
              <a:buSzPts val="1400"/>
              <a:buChar char="•"/>
            </a:pPr>
            <a:r>
              <a:rPr lang="en-US" sz="1400"/>
              <a:t>The heatmap highlights how often each class is misclassified.</a:t>
            </a:r>
            <a:endParaRPr/>
          </a:p>
          <a:p>
            <a:pPr marL="228600" lvl="0" indent="-228600" algn="l" rtl="0">
              <a:lnSpc>
                <a:spcPct val="90000"/>
              </a:lnSpc>
              <a:spcBef>
                <a:spcPts val="1000"/>
              </a:spcBef>
              <a:spcAft>
                <a:spcPts val="0"/>
              </a:spcAft>
              <a:buClr>
                <a:schemeClr val="dk1"/>
              </a:buClr>
              <a:buSzPts val="1400"/>
              <a:buChar char="•"/>
            </a:pPr>
            <a:r>
              <a:rPr lang="en-US" sz="1400"/>
              <a:t>This visual tool helps in identifying the model's strengths and areas for improvement in diagnosing fetal health.</a:t>
            </a:r>
            <a:endParaRPr/>
          </a:p>
        </p:txBody>
      </p:sp>
      <p:sp>
        <p:nvSpPr>
          <p:cNvPr id="298" name="Google Shape;298;p27"/>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27"/>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Forest</a:t>
            </a:r>
            <a:endParaRPr/>
          </a:p>
        </p:txBody>
      </p:sp>
      <p:grpSp>
        <p:nvGrpSpPr>
          <p:cNvPr id="305" name="Google Shape;305;p28"/>
          <p:cNvGrpSpPr/>
          <p:nvPr/>
        </p:nvGrpSpPr>
        <p:grpSpPr>
          <a:xfrm>
            <a:off x="838200" y="1865312"/>
            <a:ext cx="10515600" cy="4271963"/>
            <a:chOff x="0" y="39687"/>
            <a:chExt cx="10515600" cy="4271963"/>
          </a:xfrm>
        </p:grpSpPr>
        <p:sp>
          <p:nvSpPr>
            <p:cNvPr id="306" name="Google Shape;306;p28"/>
            <p:cNvSpPr/>
            <p:nvPr/>
          </p:nvSpPr>
          <p:spPr>
            <a:xfrm>
              <a:off x="0" y="39687"/>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txBox="1"/>
            <p:nvPr/>
          </p:nvSpPr>
          <p:spPr>
            <a:xfrm>
              <a:off x="0" y="39687"/>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Employed a Random Forest classifier with 100 trees to predict fetal health, achieving an impressive test accuracy of 94.4%.</a:t>
              </a:r>
              <a:endParaRPr/>
            </a:p>
          </p:txBody>
        </p:sp>
        <p:sp>
          <p:nvSpPr>
            <p:cNvPr id="308" name="Google Shape;308;p28"/>
            <p:cNvSpPr/>
            <p:nvPr/>
          </p:nvSpPr>
          <p:spPr>
            <a:xfrm>
              <a:off x="3614737" y="39687"/>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txBox="1"/>
            <p:nvPr/>
          </p:nvSpPr>
          <p:spPr>
            <a:xfrm>
              <a:off x="3614737" y="39687"/>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The classification report highlights precision, recall, and F1-score for each fetal health class, offering insights into model performance. Notably, it excels in predicting 'Normal' fetal health.</a:t>
              </a:r>
              <a:endParaRPr/>
            </a:p>
          </p:txBody>
        </p:sp>
        <p:sp>
          <p:nvSpPr>
            <p:cNvPr id="310" name="Google Shape;310;p28"/>
            <p:cNvSpPr/>
            <p:nvPr/>
          </p:nvSpPr>
          <p:spPr>
            <a:xfrm>
              <a:off x="7229475" y="39687"/>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txBox="1"/>
            <p:nvPr/>
          </p:nvSpPr>
          <p:spPr>
            <a:xfrm>
              <a:off x="7229475" y="39687"/>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Visualized the confusion matrix with a heatmap, providing a clear overview of model predictions versus actual fetal health categories, aiding in identifying potential areas of improvement.</a:t>
              </a:r>
              <a:endParaRPr/>
            </a:p>
          </p:txBody>
        </p:sp>
        <p:sp>
          <p:nvSpPr>
            <p:cNvPr id="312" name="Google Shape;312;p28"/>
            <p:cNvSpPr/>
            <p:nvPr/>
          </p:nvSpPr>
          <p:spPr>
            <a:xfrm>
              <a:off x="0" y="2339975"/>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txBox="1"/>
            <p:nvPr/>
          </p:nvSpPr>
          <p:spPr>
            <a:xfrm>
              <a:off x="0" y="2339975"/>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Split the dataset into training and test sets, allocating 70% for training and 30% for testing, maintaining reproducibility with a random state of 42.</a:t>
              </a:r>
              <a:endParaRPr/>
            </a:p>
          </p:txBody>
        </p:sp>
        <p:sp>
          <p:nvSpPr>
            <p:cNvPr id="314" name="Google Shape;314;p28"/>
            <p:cNvSpPr/>
            <p:nvPr/>
          </p:nvSpPr>
          <p:spPr>
            <a:xfrm>
              <a:off x="3614737" y="2339975"/>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txBox="1"/>
            <p:nvPr/>
          </p:nvSpPr>
          <p:spPr>
            <a:xfrm>
              <a:off x="3614737" y="2339975"/>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Demonstrated the importance of evaluating the model's performance using accuracy and classification metrics to ensure its suitability for the task.</a:t>
              </a:r>
              <a:endParaRPr/>
            </a:p>
          </p:txBody>
        </p:sp>
        <p:sp>
          <p:nvSpPr>
            <p:cNvPr id="316" name="Google Shape;316;p28"/>
            <p:cNvSpPr/>
            <p:nvPr/>
          </p:nvSpPr>
          <p:spPr>
            <a:xfrm>
              <a:off x="7229475" y="2339975"/>
              <a:ext cx="3286125" cy="197167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txBox="1"/>
            <p:nvPr/>
          </p:nvSpPr>
          <p:spPr>
            <a:xfrm>
              <a:off x="7229475" y="2339975"/>
              <a:ext cx="3286125" cy="197167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Added the Random Forest model, along with its accuracy, to a collection of models for comparison, aiding stakeholders in selecting the best model for fetal health prediction.</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23" name="Google Shape;323;p29"/>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9"/>
          <p:cNvSpPr/>
          <p:nvPr/>
        </p:nvSpPr>
        <p:spPr>
          <a:xfrm rot="10800000" flipH="1">
            <a:off x="8128857" y="35"/>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29"/>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29"/>
          <p:cNvSpPr/>
          <p:nvPr/>
        </p:nvSpPr>
        <p:spPr>
          <a:xfrm>
            <a:off x="3825434" y="986"/>
            <a:ext cx="4303422"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29"/>
          <p:cNvSpPr txBox="1">
            <a:spLocks noGrp="1"/>
          </p:cNvSpPr>
          <p:nvPr>
            <p:ph type="title"/>
          </p:nvPr>
        </p:nvSpPr>
        <p:spPr>
          <a:xfrm>
            <a:off x="699714" y="353160"/>
            <a:ext cx="7091300" cy="8985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100"/>
              <a:buFont typeface="Calibri"/>
              <a:buNone/>
            </a:pPr>
            <a:r>
              <a:rPr lang="en-US" sz="3100">
                <a:solidFill>
                  <a:srgbClr val="FFFFFF"/>
                </a:solidFill>
              </a:rPr>
              <a:t>Random Forest- model evaluation metrices</a:t>
            </a:r>
            <a:endParaRPr/>
          </a:p>
        </p:txBody>
      </p:sp>
      <p:pic>
        <p:nvPicPr>
          <p:cNvPr id="328" name="Google Shape;328;p29" descr="A screenshot of a computer program&#10;&#10;Description automatically generated"/>
          <p:cNvPicPr preferRelativeResize="0"/>
          <p:nvPr/>
        </p:nvPicPr>
        <p:blipFill rotWithShape="1">
          <a:blip r:embed="rId3">
            <a:alphaModFix/>
          </a:blip>
          <a:srcRect/>
          <a:stretch/>
        </p:blipFill>
        <p:spPr>
          <a:xfrm>
            <a:off x="634468" y="1928621"/>
            <a:ext cx="5515773" cy="2847752"/>
          </a:xfrm>
          <a:prstGeom prst="rect">
            <a:avLst/>
          </a:prstGeom>
          <a:noFill/>
          <a:ln w="9525" cap="flat" cmpd="sng">
            <a:solidFill>
              <a:srgbClr val="1F3864"/>
            </a:solidFill>
            <a:prstDash val="solid"/>
            <a:round/>
            <a:headEnd type="none" w="sm" len="sm"/>
            <a:tailEnd type="none" w="sm" len="sm"/>
          </a:ln>
        </p:spPr>
      </p:pic>
      <p:pic>
        <p:nvPicPr>
          <p:cNvPr id="329" name="Google Shape;329;p29" descr="A screenshot of a computer&#10;&#10;Description automatically generated"/>
          <p:cNvPicPr preferRelativeResize="0"/>
          <p:nvPr/>
        </p:nvPicPr>
        <p:blipFill rotWithShape="1">
          <a:blip r:embed="rId4">
            <a:alphaModFix/>
          </a:blip>
          <a:srcRect/>
          <a:stretch/>
        </p:blipFill>
        <p:spPr>
          <a:xfrm>
            <a:off x="6426445" y="2874977"/>
            <a:ext cx="5131087" cy="2847753"/>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0"/>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30"/>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30"/>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30"/>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30"/>
          <p:cNvSpPr/>
          <p:nvPr/>
        </p:nvSpPr>
        <p:spPr>
          <a:xfrm rot="5400000" flipH="1">
            <a:off x="-1410095" y="1410079"/>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30"/>
          <p:cNvSpPr txBox="1">
            <a:spLocks noGrp="1"/>
          </p:cNvSpPr>
          <p:nvPr>
            <p:ph type="title"/>
          </p:nvPr>
        </p:nvSpPr>
        <p:spPr>
          <a:xfrm>
            <a:off x="586478" y="1683756"/>
            <a:ext cx="3115265" cy="2396359"/>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Calibri"/>
              <a:buNone/>
            </a:pPr>
            <a:r>
              <a:rPr lang="en-US" sz="4000">
                <a:solidFill>
                  <a:srgbClr val="FFFFFF"/>
                </a:solidFill>
              </a:rPr>
              <a:t>Gradient Boosting </a:t>
            </a:r>
            <a:endParaRPr/>
          </a:p>
        </p:txBody>
      </p:sp>
      <p:grpSp>
        <p:nvGrpSpPr>
          <p:cNvPr id="341" name="Google Shape;341;p30"/>
          <p:cNvGrpSpPr/>
          <p:nvPr/>
        </p:nvGrpSpPr>
        <p:grpSpPr>
          <a:xfrm>
            <a:off x="4905052" y="852071"/>
            <a:ext cx="6666833" cy="5250656"/>
            <a:chOff x="0" y="101631"/>
            <a:chExt cx="6666833" cy="5250656"/>
          </a:xfrm>
        </p:grpSpPr>
        <p:sp>
          <p:nvSpPr>
            <p:cNvPr id="342" name="Google Shape;342;p30"/>
            <p:cNvSpPr/>
            <p:nvPr/>
          </p:nvSpPr>
          <p:spPr>
            <a:xfrm>
              <a:off x="0" y="101631"/>
              <a:ext cx="6666833" cy="839109"/>
            </a:xfrm>
            <a:prstGeom prst="roundRect">
              <a:avLst>
                <a:gd name="adj" fmla="val 16667"/>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txBox="1"/>
            <p:nvPr/>
          </p:nvSpPr>
          <p:spPr>
            <a:xfrm>
              <a:off x="40962" y="142593"/>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Implemented a Gradient Boosting classifier with 100 estimators for fetal health prediction, achieving a commendable test accuracy of 95.5%.</a:t>
              </a:r>
              <a:endParaRPr/>
            </a:p>
          </p:txBody>
        </p:sp>
        <p:sp>
          <p:nvSpPr>
            <p:cNvPr id="344" name="Google Shape;344;p30"/>
            <p:cNvSpPr/>
            <p:nvPr/>
          </p:nvSpPr>
          <p:spPr>
            <a:xfrm>
              <a:off x="0" y="983941"/>
              <a:ext cx="6666833" cy="839109"/>
            </a:xfrm>
            <a:prstGeom prst="roundRect">
              <a:avLst>
                <a:gd name="adj" fmla="val 16667"/>
              </a:avLst>
            </a:prstGeom>
            <a:gradFill>
              <a:gsLst>
                <a:gs pos="0">
                  <a:srgbClr val="6AC7D3"/>
                </a:gs>
                <a:gs pos="50000">
                  <a:srgbClr val="4CC5D3"/>
                </a:gs>
                <a:gs pos="100000">
                  <a:srgbClr val="3BB3C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txBox="1"/>
            <p:nvPr/>
          </p:nvSpPr>
          <p:spPr>
            <a:xfrm>
              <a:off x="40962" y="1024903"/>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Presented a detailed classification report containing precision, recall, and F1-score metrics for each fetal health class. The model excels in identifying 'Normal' fetal health cases.</a:t>
              </a:r>
              <a:endParaRPr/>
            </a:p>
          </p:txBody>
        </p:sp>
        <p:sp>
          <p:nvSpPr>
            <p:cNvPr id="346" name="Google Shape;346;p30"/>
            <p:cNvSpPr/>
            <p:nvPr/>
          </p:nvSpPr>
          <p:spPr>
            <a:xfrm>
              <a:off x="0" y="1866250"/>
              <a:ext cx="6666833" cy="839109"/>
            </a:xfrm>
            <a:prstGeom prst="roundRect">
              <a:avLst>
                <a:gd name="adj" fmla="val 16667"/>
              </a:avLst>
            </a:prstGeom>
            <a:gradFill>
              <a:gsLst>
                <a:gs pos="0">
                  <a:srgbClr val="66CDAE"/>
                </a:gs>
                <a:gs pos="50000">
                  <a:srgbClr val="47CCA7"/>
                </a:gs>
                <a:gs pos="100000">
                  <a:srgbClr val="37BB9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txBox="1"/>
            <p:nvPr/>
          </p:nvSpPr>
          <p:spPr>
            <a:xfrm>
              <a:off x="40962" y="1907212"/>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Visualized the confusion matrix with a heatmap, providing a clear overview of model predictions versus actual fetal health categories. This aids in assessing the model's strengths and weaknesses.</a:t>
              </a:r>
              <a:endParaRPr/>
            </a:p>
          </p:txBody>
        </p:sp>
        <p:sp>
          <p:nvSpPr>
            <p:cNvPr id="348" name="Google Shape;348;p30"/>
            <p:cNvSpPr/>
            <p:nvPr/>
          </p:nvSpPr>
          <p:spPr>
            <a:xfrm>
              <a:off x="0" y="2748560"/>
              <a:ext cx="6666833" cy="839109"/>
            </a:xfrm>
            <a:prstGeom prst="roundRect">
              <a:avLst>
                <a:gd name="adj" fmla="val 16667"/>
              </a:avLst>
            </a:prstGeom>
            <a:gradFill>
              <a:gsLst>
                <a:gs pos="0">
                  <a:srgbClr val="62C683"/>
                </a:gs>
                <a:gs pos="50000">
                  <a:srgbClr val="43C470"/>
                </a:gs>
                <a:gs pos="100000">
                  <a:srgbClr val="33B56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txBox="1"/>
            <p:nvPr/>
          </p:nvSpPr>
          <p:spPr>
            <a:xfrm>
              <a:off x="40962" y="2789522"/>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Employed a consistent data splitting approach, reserving 70% of the dataset for training and 30% for testing, ensuring replicable results with a random state of 42.</a:t>
              </a:r>
              <a:endParaRPr/>
            </a:p>
          </p:txBody>
        </p:sp>
        <p:sp>
          <p:nvSpPr>
            <p:cNvPr id="350" name="Google Shape;350;p30"/>
            <p:cNvSpPr/>
            <p:nvPr/>
          </p:nvSpPr>
          <p:spPr>
            <a:xfrm>
              <a:off x="0" y="3630869"/>
              <a:ext cx="6666833" cy="839109"/>
            </a:xfrm>
            <a:prstGeom prst="roundRect">
              <a:avLst>
                <a:gd name="adj" fmla="val 16667"/>
              </a:avLst>
            </a:prstGeom>
            <a:gradFill>
              <a:gsLst>
                <a:gs pos="0">
                  <a:srgbClr val="61C05F"/>
                </a:gs>
                <a:gs pos="50000">
                  <a:srgbClr val="43BD3E"/>
                </a:gs>
                <a:gs pos="100000">
                  <a:srgbClr val="36AC3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txBox="1"/>
            <p:nvPr/>
          </p:nvSpPr>
          <p:spPr>
            <a:xfrm>
              <a:off x="40962" y="3671831"/>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Highlighted the significance of evaluating model performance using accuracy and comprehensive classification metrics, ensuring the model's reliability in predicting fetal health.</a:t>
              </a:r>
              <a:endParaRPr/>
            </a:p>
          </p:txBody>
        </p:sp>
        <p:sp>
          <p:nvSpPr>
            <p:cNvPr id="352" name="Google Shape;352;p30"/>
            <p:cNvSpPr/>
            <p:nvPr/>
          </p:nvSpPr>
          <p:spPr>
            <a:xfrm>
              <a:off x="0" y="4513178"/>
              <a:ext cx="6666833" cy="839109"/>
            </a:xfrm>
            <a:prstGeom prst="roundRect">
              <a:avLst>
                <a:gd name="adj" fmla="val 16667"/>
              </a:avLst>
            </a:prstGeom>
            <a:gradFill>
              <a:gsLst>
                <a:gs pos="0">
                  <a:srgbClr val="7EB55F"/>
                </a:gs>
                <a:gs pos="50000">
                  <a:srgbClr val="6EB03F"/>
                </a:gs>
                <a:gs pos="100000">
                  <a:srgbClr val="5F9F3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txBox="1"/>
            <p:nvPr/>
          </p:nvSpPr>
          <p:spPr>
            <a:xfrm>
              <a:off x="40962" y="4554140"/>
              <a:ext cx="6584909" cy="75718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Added the Gradient Boosting model to the collection of models for comparison, enabling stakeholders to make informed decisions about the most suitable model for fetal health prediction.</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7"/>
        <p:cNvGrpSpPr/>
        <p:nvPr/>
      </p:nvGrpSpPr>
      <p:grpSpPr>
        <a:xfrm>
          <a:off x="0" y="0"/>
          <a:ext cx="0" cy="0"/>
          <a:chOff x="0" y="0"/>
          <a:chExt cx="0" cy="0"/>
        </a:xfrm>
      </p:grpSpPr>
      <p:sp>
        <p:nvSpPr>
          <p:cNvPr id="358" name="Google Shape;358;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9" name="Google Shape;359;p31"/>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31"/>
          <p:cNvSpPr/>
          <p:nvPr/>
        </p:nvSpPr>
        <p:spPr>
          <a:xfrm rot="10800000" flipH="1">
            <a:off x="8128857" y="35"/>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31"/>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31"/>
          <p:cNvSpPr/>
          <p:nvPr/>
        </p:nvSpPr>
        <p:spPr>
          <a:xfrm>
            <a:off x="3825434" y="986"/>
            <a:ext cx="4303422"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31"/>
          <p:cNvSpPr txBox="1">
            <a:spLocks noGrp="1"/>
          </p:cNvSpPr>
          <p:nvPr>
            <p:ph type="title"/>
          </p:nvPr>
        </p:nvSpPr>
        <p:spPr>
          <a:xfrm>
            <a:off x="699714" y="353160"/>
            <a:ext cx="7091300" cy="8985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800"/>
              <a:buFont typeface="Calibri"/>
              <a:buNone/>
            </a:pPr>
            <a:r>
              <a:rPr lang="en-US" sz="2800">
                <a:solidFill>
                  <a:srgbClr val="FFFFFF"/>
                </a:solidFill>
              </a:rPr>
              <a:t>Gradient Boosting- model evaluation metrices</a:t>
            </a:r>
            <a:endParaRPr/>
          </a:p>
        </p:txBody>
      </p:sp>
      <p:pic>
        <p:nvPicPr>
          <p:cNvPr id="364" name="Google Shape;364;p31" descr="A screenshot of a computer&#10;&#10;Description automatically generated"/>
          <p:cNvPicPr preferRelativeResize="0"/>
          <p:nvPr/>
        </p:nvPicPr>
        <p:blipFill rotWithShape="1">
          <a:blip r:embed="rId3">
            <a:alphaModFix/>
          </a:blip>
          <a:srcRect r="21612"/>
          <a:stretch/>
        </p:blipFill>
        <p:spPr>
          <a:xfrm>
            <a:off x="846057" y="1928621"/>
            <a:ext cx="5131088" cy="2755139"/>
          </a:xfrm>
          <a:prstGeom prst="rect">
            <a:avLst/>
          </a:prstGeom>
          <a:noFill/>
          <a:ln w="9525" cap="flat" cmpd="sng">
            <a:solidFill>
              <a:srgbClr val="1F3864"/>
            </a:solidFill>
            <a:prstDash val="solid"/>
            <a:round/>
            <a:headEnd type="none" w="sm" len="sm"/>
            <a:tailEnd type="none" w="sm" len="sm"/>
          </a:ln>
        </p:spPr>
      </p:pic>
      <p:pic>
        <p:nvPicPr>
          <p:cNvPr id="365" name="Google Shape;365;p31" descr="A screenshot of a computer&#10;&#10;Description automatically generated"/>
          <p:cNvPicPr preferRelativeResize="0"/>
          <p:nvPr/>
        </p:nvPicPr>
        <p:blipFill rotWithShape="1">
          <a:blip r:embed="rId4">
            <a:alphaModFix/>
          </a:blip>
          <a:srcRect l="188"/>
          <a:stretch/>
        </p:blipFill>
        <p:spPr>
          <a:xfrm>
            <a:off x="6345165" y="2680916"/>
            <a:ext cx="5131087" cy="3071629"/>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5"/>
          <p:cNvSpPr/>
          <p:nvPr/>
        </p:nvSpPr>
        <p:spPr>
          <a:xfrm>
            <a:off x="0" y="8313"/>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title"/>
          </p:nvPr>
        </p:nvSpPr>
        <p:spPr>
          <a:xfrm>
            <a:off x="479394" y="1070800"/>
            <a:ext cx="3939688" cy="558312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5600"/>
              <a:buFont typeface="Calibri"/>
              <a:buNone/>
            </a:pPr>
            <a:r>
              <a:rPr lang="en-US" sz="5600"/>
              <a:t>Introduction</a:t>
            </a:r>
            <a:endParaRPr/>
          </a:p>
        </p:txBody>
      </p:sp>
      <p:cxnSp>
        <p:nvCxnSpPr>
          <p:cNvPr id="106" name="Google Shape;106;p15"/>
          <p:cNvCxnSpPr/>
          <p:nvPr/>
        </p:nvCxnSpPr>
        <p:spPr>
          <a:xfrm>
            <a:off x="4728053" y="1132114"/>
            <a:ext cx="0" cy="5717573"/>
          </a:xfrm>
          <a:prstGeom prst="straightConnector1">
            <a:avLst/>
          </a:prstGeom>
          <a:noFill/>
          <a:ln w="25400" cap="sq" cmpd="sng">
            <a:solidFill>
              <a:schemeClr val="accent1"/>
            </a:solidFill>
            <a:prstDash val="solid"/>
            <a:bevel/>
            <a:headEnd type="none" w="sm" len="sm"/>
            <a:tailEnd type="none" w="sm" len="sm"/>
          </a:ln>
        </p:spPr>
      </p:cxnSp>
      <p:grpSp>
        <p:nvGrpSpPr>
          <p:cNvPr id="107" name="Google Shape;107;p15"/>
          <p:cNvGrpSpPr/>
          <p:nvPr/>
        </p:nvGrpSpPr>
        <p:grpSpPr>
          <a:xfrm>
            <a:off x="5108535" y="1071482"/>
            <a:ext cx="6245265" cy="5587982"/>
            <a:chOff x="0" y="682"/>
            <a:chExt cx="6245265" cy="5587982"/>
          </a:xfrm>
        </p:grpSpPr>
        <p:sp>
          <p:nvSpPr>
            <p:cNvPr id="108" name="Google Shape;108;p15"/>
            <p:cNvSpPr/>
            <p:nvPr/>
          </p:nvSpPr>
          <p:spPr>
            <a:xfrm>
              <a:off x="0" y="682"/>
              <a:ext cx="6245265" cy="1596566"/>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82961" y="359909"/>
              <a:ext cx="878111" cy="87811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844034" y="682"/>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1844034" y="682"/>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Project overview</a:t>
              </a:r>
              <a:endParaRPr/>
            </a:p>
          </p:txBody>
        </p:sp>
        <p:sp>
          <p:nvSpPr>
            <p:cNvPr id="112" name="Google Shape;112;p15"/>
            <p:cNvSpPr/>
            <p:nvPr/>
          </p:nvSpPr>
          <p:spPr>
            <a:xfrm>
              <a:off x="0" y="1996390"/>
              <a:ext cx="6245265" cy="1596566"/>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482961" y="2355617"/>
              <a:ext cx="878111" cy="878111"/>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1844034" y="1996390"/>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p:nvPr/>
          </p:nvSpPr>
          <p:spPr>
            <a:xfrm>
              <a:off x="1844034" y="1996390"/>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Libraries</a:t>
              </a:r>
              <a:endParaRPr/>
            </a:p>
          </p:txBody>
        </p:sp>
        <p:sp>
          <p:nvSpPr>
            <p:cNvPr id="116" name="Google Shape;116;p15"/>
            <p:cNvSpPr/>
            <p:nvPr/>
          </p:nvSpPr>
          <p:spPr>
            <a:xfrm>
              <a:off x="0" y="3992098"/>
              <a:ext cx="6245265" cy="1596566"/>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82961" y="4351325"/>
              <a:ext cx="878111" cy="878111"/>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1844034" y="3992098"/>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p:nvPr/>
          </p:nvSpPr>
          <p:spPr>
            <a:xfrm>
              <a:off x="1844034" y="3992098"/>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Methodology</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32"/>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2"/>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2"/>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32"/>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K-Nearest Neighbors (KNN) </a:t>
            </a:r>
            <a:endParaRPr/>
          </a:p>
        </p:txBody>
      </p:sp>
      <p:grpSp>
        <p:nvGrpSpPr>
          <p:cNvPr id="375" name="Google Shape;375;p32"/>
          <p:cNvGrpSpPr/>
          <p:nvPr/>
        </p:nvGrpSpPr>
        <p:grpSpPr>
          <a:xfrm>
            <a:off x="951401" y="2114125"/>
            <a:ext cx="10313137" cy="4189712"/>
            <a:chOff x="307345" y="1546"/>
            <a:chExt cx="10313137" cy="4189712"/>
          </a:xfrm>
        </p:grpSpPr>
        <p:sp>
          <p:nvSpPr>
            <p:cNvPr id="376" name="Google Shape;376;p32"/>
            <p:cNvSpPr/>
            <p:nvPr/>
          </p:nvSpPr>
          <p:spPr>
            <a:xfrm>
              <a:off x="307345" y="1546"/>
              <a:ext cx="3222855" cy="1933713"/>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txBox="1"/>
            <p:nvPr/>
          </p:nvSpPr>
          <p:spPr>
            <a:xfrm>
              <a:off x="307345" y="1546"/>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Utilized the KNN algorithm to build a classifier for fetal health prediction. The model's default setting, with 5 neighbors, achieved a test accuracy of 87.6%.</a:t>
              </a:r>
              <a:endParaRPr/>
            </a:p>
          </p:txBody>
        </p:sp>
        <p:sp>
          <p:nvSpPr>
            <p:cNvPr id="378" name="Google Shape;378;p32"/>
            <p:cNvSpPr/>
            <p:nvPr/>
          </p:nvSpPr>
          <p:spPr>
            <a:xfrm>
              <a:off x="3852486" y="1546"/>
              <a:ext cx="3222855" cy="1933713"/>
            </a:xfrm>
            <a:prstGeom prst="rect">
              <a:avLst/>
            </a:prstGeom>
            <a:solidFill>
              <a:srgbClr val="53C1C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txBox="1"/>
            <p:nvPr/>
          </p:nvSpPr>
          <p:spPr>
            <a:xfrm>
              <a:off x="3852486" y="1546"/>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Presented a comprehensive classification report containing precision, recall, and F1-score metrics for each fetal health class. The model performs well in identifying 'Normal' fetal health cases but has limitations in classifying 'Suspect' and 'Pathological' cases.</a:t>
              </a:r>
              <a:endParaRPr/>
            </a:p>
          </p:txBody>
        </p:sp>
        <p:sp>
          <p:nvSpPr>
            <p:cNvPr id="380" name="Google Shape;380;p32"/>
            <p:cNvSpPr/>
            <p:nvPr/>
          </p:nvSpPr>
          <p:spPr>
            <a:xfrm>
              <a:off x="7397627" y="1546"/>
              <a:ext cx="3222855" cy="1933713"/>
            </a:xfrm>
            <a:prstGeom prst="rect">
              <a:avLst/>
            </a:prstGeom>
            <a:solidFill>
              <a:srgbClr val="4EC7A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txBox="1"/>
            <p:nvPr/>
          </p:nvSpPr>
          <p:spPr>
            <a:xfrm>
              <a:off x="7397627" y="1546"/>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Visualized the confusion matrix with a heatmap, offering a clear representation of model predictions compared to actual fetal health categories. This aids in understanding the model's performance and areas of improvement.</a:t>
              </a:r>
              <a:endParaRPr/>
            </a:p>
          </p:txBody>
        </p:sp>
        <p:sp>
          <p:nvSpPr>
            <p:cNvPr id="382" name="Google Shape;382;p32"/>
            <p:cNvSpPr/>
            <p:nvPr/>
          </p:nvSpPr>
          <p:spPr>
            <a:xfrm>
              <a:off x="307345" y="2257545"/>
              <a:ext cx="3222855" cy="1933713"/>
            </a:xfrm>
            <a:prstGeom prst="rect">
              <a:avLst/>
            </a:prstGeom>
            <a:solidFill>
              <a:srgbClr val="49C07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txBox="1"/>
            <p:nvPr/>
          </p:nvSpPr>
          <p:spPr>
            <a:xfrm>
              <a:off x="307345" y="2257545"/>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Maintained a consistent data splitting approach, allocating 70% of the dataset for training and 30% for testing, ensuring reproducible results with a fixed random state of 42.</a:t>
              </a:r>
              <a:endParaRPr/>
            </a:p>
          </p:txBody>
        </p:sp>
        <p:sp>
          <p:nvSpPr>
            <p:cNvPr id="384" name="Google Shape;384;p32"/>
            <p:cNvSpPr/>
            <p:nvPr/>
          </p:nvSpPr>
          <p:spPr>
            <a:xfrm>
              <a:off x="3852486" y="2257545"/>
              <a:ext cx="3222855" cy="1933713"/>
            </a:xfrm>
            <a:prstGeom prst="rect">
              <a:avLst/>
            </a:prstGeom>
            <a:solidFill>
              <a:srgbClr val="49B84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txBox="1"/>
            <p:nvPr/>
          </p:nvSpPr>
          <p:spPr>
            <a:xfrm>
              <a:off x="3852486" y="2257545"/>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Emphasized the importance of evaluating model performance using accuracy and comprehensive classification metrics to ensure its reliability in predicting fetal health.</a:t>
              </a:r>
              <a:endParaRPr/>
            </a:p>
          </p:txBody>
        </p:sp>
        <p:sp>
          <p:nvSpPr>
            <p:cNvPr id="386" name="Google Shape;386;p32"/>
            <p:cNvSpPr/>
            <p:nvPr/>
          </p:nvSpPr>
          <p:spPr>
            <a:xfrm>
              <a:off x="7397627" y="2257545"/>
              <a:ext cx="3222855" cy="1933713"/>
            </a:xfrm>
            <a:prstGeom prst="rect">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txBox="1"/>
            <p:nvPr/>
          </p:nvSpPr>
          <p:spPr>
            <a:xfrm>
              <a:off x="7397627" y="2257545"/>
              <a:ext cx="3222855" cy="193371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Added the KNN model to the collection of models for comparison, enabling stakeholders to make informed decisions about the most suitable model for fetal health prediction.</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1"/>
        <p:cNvGrpSpPr/>
        <p:nvPr/>
      </p:nvGrpSpPr>
      <p:grpSpPr>
        <a:xfrm>
          <a:off x="0" y="0"/>
          <a:ext cx="0" cy="0"/>
          <a:chOff x="0" y="0"/>
          <a:chExt cx="0" cy="0"/>
        </a:xfrm>
      </p:grpSpPr>
      <p:sp>
        <p:nvSpPr>
          <p:cNvPr id="392" name="Google Shape;392;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93" name="Google Shape;393;p33"/>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33"/>
          <p:cNvSpPr/>
          <p:nvPr/>
        </p:nvSpPr>
        <p:spPr>
          <a:xfrm rot="10800000" flipH="1">
            <a:off x="8128857" y="35"/>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33"/>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33"/>
          <p:cNvSpPr/>
          <p:nvPr/>
        </p:nvSpPr>
        <p:spPr>
          <a:xfrm>
            <a:off x="3825434" y="986"/>
            <a:ext cx="4303422"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33"/>
          <p:cNvSpPr txBox="1">
            <a:spLocks noGrp="1"/>
          </p:cNvSpPr>
          <p:nvPr>
            <p:ph type="title"/>
          </p:nvPr>
        </p:nvSpPr>
        <p:spPr>
          <a:xfrm>
            <a:off x="699714" y="353160"/>
            <a:ext cx="7091300" cy="89858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(KNN)- model evaluation metrices</a:t>
            </a:r>
            <a:endParaRPr/>
          </a:p>
        </p:txBody>
      </p:sp>
      <p:pic>
        <p:nvPicPr>
          <p:cNvPr id="398" name="Google Shape;398;p33" descr="A screenshot of a computer program&#10;&#10;Description automatically generated"/>
          <p:cNvPicPr preferRelativeResize="0"/>
          <p:nvPr/>
        </p:nvPicPr>
        <p:blipFill rotWithShape="1">
          <a:blip r:embed="rId3">
            <a:alphaModFix/>
          </a:blip>
          <a:srcRect r="6161"/>
          <a:stretch/>
        </p:blipFill>
        <p:spPr>
          <a:xfrm>
            <a:off x="607039" y="1928621"/>
            <a:ext cx="5131088" cy="2433272"/>
          </a:xfrm>
          <a:prstGeom prst="rect">
            <a:avLst/>
          </a:prstGeom>
          <a:noFill/>
          <a:ln w="9525" cap="flat" cmpd="sng">
            <a:solidFill>
              <a:srgbClr val="1F3864"/>
            </a:solidFill>
            <a:prstDash val="solid"/>
            <a:round/>
            <a:headEnd type="none" w="sm" len="sm"/>
            <a:tailEnd type="none" w="sm" len="sm"/>
          </a:ln>
        </p:spPr>
      </p:pic>
      <p:pic>
        <p:nvPicPr>
          <p:cNvPr id="399" name="Google Shape;399;p33" descr="A screenshot of a computer&#10;&#10;Description automatically generated"/>
          <p:cNvPicPr preferRelativeResize="0"/>
          <p:nvPr/>
        </p:nvPicPr>
        <p:blipFill rotWithShape="1">
          <a:blip r:embed="rId4">
            <a:alphaModFix/>
          </a:blip>
          <a:srcRect/>
          <a:stretch/>
        </p:blipFill>
        <p:spPr>
          <a:xfrm>
            <a:off x="6096000" y="3040638"/>
            <a:ext cx="5131087" cy="2642509"/>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3"/>
        <p:cNvGrpSpPr/>
        <p:nvPr/>
      </p:nvGrpSpPr>
      <p:grpSpPr>
        <a:xfrm>
          <a:off x="0" y="0"/>
          <a:ext cx="0" cy="0"/>
          <a:chOff x="0" y="0"/>
          <a:chExt cx="0" cy="0"/>
        </a:xfrm>
      </p:grpSpPr>
      <p:sp>
        <p:nvSpPr>
          <p:cNvPr id="404" name="Google Shape;404;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34"/>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34"/>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34"/>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p34"/>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Hyperparameter</a:t>
            </a:r>
            <a:endParaRPr/>
          </a:p>
        </p:txBody>
      </p:sp>
      <p:grpSp>
        <p:nvGrpSpPr>
          <p:cNvPr id="409" name="Google Shape;409;p34"/>
          <p:cNvGrpSpPr/>
          <p:nvPr/>
        </p:nvGrpSpPr>
        <p:grpSpPr>
          <a:xfrm>
            <a:off x="644056" y="2113935"/>
            <a:ext cx="10927829" cy="4190091"/>
            <a:chOff x="0" y="1356"/>
            <a:chExt cx="10927829" cy="4190091"/>
          </a:xfrm>
        </p:grpSpPr>
        <p:sp>
          <p:nvSpPr>
            <p:cNvPr id="410" name="Google Shape;410;p34"/>
            <p:cNvSpPr/>
            <p:nvPr/>
          </p:nvSpPr>
          <p:spPr>
            <a:xfrm>
              <a:off x="0" y="1356"/>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74827" y="131393"/>
              <a:ext cx="317869" cy="317869"/>
            </a:xfrm>
            <a:prstGeom prst="rect">
              <a:avLst/>
            </a:prstGeom>
            <a:blipFill rotWithShape="1">
              <a:blip r:embed="rId3">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67525" y="1356"/>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txBox="1"/>
            <p:nvPr/>
          </p:nvSpPr>
          <p:spPr>
            <a:xfrm>
              <a:off x="667525" y="1356"/>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Employed GridSearchCV to fine-tune hyperparameters for both the Random Forest and Gradient Boosting classifiers, enhancing their predictive performance.</a:t>
              </a:r>
              <a:endParaRPr/>
            </a:p>
          </p:txBody>
        </p:sp>
        <p:sp>
          <p:nvSpPr>
            <p:cNvPr id="414" name="Google Shape;414;p34"/>
            <p:cNvSpPr/>
            <p:nvPr/>
          </p:nvSpPr>
          <p:spPr>
            <a:xfrm>
              <a:off x="0" y="723786"/>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74827" y="853823"/>
              <a:ext cx="317869" cy="317869"/>
            </a:xfrm>
            <a:prstGeom prst="rect">
              <a:avLst/>
            </a:prstGeom>
            <a:blipFill rotWithShape="1">
              <a:blip r:embed="rId4">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667525" y="723786"/>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txBox="1"/>
            <p:nvPr/>
          </p:nvSpPr>
          <p:spPr>
            <a:xfrm>
              <a:off x="667525" y="723786"/>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Conducted a hyperparameter search for the Random Forest classifier, exploring various combinations of parameters such as the number of estimators, maximum depth, minimum samples split, and minimum samples leaf. The best model achieved a test accuracy of 93.9%.</a:t>
              </a:r>
              <a:endParaRPr/>
            </a:p>
          </p:txBody>
        </p:sp>
        <p:sp>
          <p:nvSpPr>
            <p:cNvPr id="418" name="Google Shape;418;p34"/>
            <p:cNvSpPr/>
            <p:nvPr/>
          </p:nvSpPr>
          <p:spPr>
            <a:xfrm>
              <a:off x="0" y="1446215"/>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174827" y="1576253"/>
              <a:ext cx="317869" cy="317869"/>
            </a:xfrm>
            <a:prstGeom prst="rect">
              <a:avLst/>
            </a:prstGeom>
            <a:blipFill rotWithShape="1">
              <a:blip r:embed="rId5">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667525" y="1446215"/>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txBox="1"/>
            <p:nvPr/>
          </p:nvSpPr>
          <p:spPr>
            <a:xfrm>
              <a:off x="667525" y="1446215"/>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Revealed the optimal Random Forest model with hyperparameters: minimum samples split of 5, 200 estimators, and a random state of 42. This model demonstrated its effectiveness in predicting fetal health with a 93.9% test accuracy.</a:t>
              </a:r>
              <a:endParaRPr/>
            </a:p>
          </p:txBody>
        </p:sp>
        <p:sp>
          <p:nvSpPr>
            <p:cNvPr id="422" name="Google Shape;422;p34"/>
            <p:cNvSpPr/>
            <p:nvPr/>
          </p:nvSpPr>
          <p:spPr>
            <a:xfrm>
              <a:off x="0" y="2168645"/>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74827" y="2298682"/>
              <a:ext cx="317869" cy="317869"/>
            </a:xfrm>
            <a:prstGeom prst="rect">
              <a:avLst/>
            </a:prstGeom>
            <a:blipFill rotWithShape="1">
              <a:blip r:embed="rId6">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67525" y="2168645"/>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txBox="1"/>
            <p:nvPr/>
          </p:nvSpPr>
          <p:spPr>
            <a:xfrm>
              <a:off x="667525" y="2168645"/>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Conducted hyperparameter tuning for the Gradient Boosting classifier, exploring parameters like the number of estimators, learning rate, and maximum depth. The best Gradient Boosting model achieved a test accuracy of 95.0%.</a:t>
              </a:r>
              <a:endParaRPr/>
            </a:p>
          </p:txBody>
        </p:sp>
        <p:sp>
          <p:nvSpPr>
            <p:cNvPr id="426" name="Google Shape;426;p34"/>
            <p:cNvSpPr/>
            <p:nvPr/>
          </p:nvSpPr>
          <p:spPr>
            <a:xfrm>
              <a:off x="0" y="2891075"/>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74827" y="3021112"/>
              <a:ext cx="317869" cy="317869"/>
            </a:xfrm>
            <a:prstGeom prst="rect">
              <a:avLst/>
            </a:prstGeom>
            <a:blipFill rotWithShape="1">
              <a:blip r:embed="rId7">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667525" y="2891075"/>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txBox="1"/>
            <p:nvPr/>
          </p:nvSpPr>
          <p:spPr>
            <a:xfrm>
              <a:off x="667525" y="2891075"/>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Unveiled the best-performing Gradient Boosting model with hyperparameters: maximum depth of 4 and a random state of 42. This model excelled in fetal health prediction, boasting a test accuracy of 95.0%.</a:t>
              </a:r>
              <a:endParaRPr/>
            </a:p>
          </p:txBody>
        </p:sp>
        <p:sp>
          <p:nvSpPr>
            <p:cNvPr id="430" name="Google Shape;430;p34"/>
            <p:cNvSpPr/>
            <p:nvPr/>
          </p:nvSpPr>
          <p:spPr>
            <a:xfrm>
              <a:off x="0" y="3613504"/>
              <a:ext cx="10927829" cy="57794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74827" y="3743542"/>
              <a:ext cx="317869" cy="317869"/>
            </a:xfrm>
            <a:prstGeom prst="rect">
              <a:avLst/>
            </a:prstGeom>
            <a:blipFill rotWithShape="1">
              <a:blip r:embed="rId8">
                <a:alphaModFix/>
              </a:blip>
              <a:stretch>
                <a:fillRect/>
              </a:stretch>
            </a:blipFill>
            <a:ln w="12700" cap="flat" cmpd="sng">
              <a:solidFill>
                <a:schemeClr val="lt1">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667525" y="3613504"/>
              <a:ext cx="10260303" cy="5779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txBox="1"/>
            <p:nvPr/>
          </p:nvSpPr>
          <p:spPr>
            <a:xfrm>
              <a:off x="667525" y="3613504"/>
              <a:ext cx="10260303" cy="577943"/>
            </a:xfrm>
            <a:prstGeom prst="rect">
              <a:avLst/>
            </a:prstGeom>
            <a:noFill/>
            <a:ln>
              <a:noFill/>
            </a:ln>
          </p:spPr>
          <p:txBody>
            <a:bodyPr spcFirstLastPara="1" wrap="square" lIns="61150" tIns="61150" rIns="61150" bIns="6115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Demonstrated how hyperparameter tuning can significantly enhance model accuracy, ensuring that the selected models are optimized for the task of fetal health prediction.</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7"/>
        <p:cNvGrpSpPr/>
        <p:nvPr/>
      </p:nvGrpSpPr>
      <p:grpSpPr>
        <a:xfrm>
          <a:off x="0" y="0"/>
          <a:ext cx="0" cy="0"/>
          <a:chOff x="0" y="0"/>
          <a:chExt cx="0" cy="0"/>
        </a:xfrm>
      </p:grpSpPr>
      <p:sp>
        <p:nvSpPr>
          <p:cNvPr id="438" name="Google Shape;438;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35"/>
          <p:cNvSpPr txBox="1">
            <a:spLocks noGrp="1"/>
          </p:cNvSpPr>
          <p:nvPr>
            <p:ph type="title"/>
          </p:nvPr>
        </p:nvSpPr>
        <p:spPr>
          <a:xfrm>
            <a:off x="908042" y="493537"/>
            <a:ext cx="5929422" cy="8417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Test Prediction Process</a:t>
            </a:r>
            <a:endParaRPr/>
          </a:p>
        </p:txBody>
      </p:sp>
      <p:sp>
        <p:nvSpPr>
          <p:cNvPr id="440" name="Google Shape;440;p35"/>
          <p:cNvSpPr txBox="1">
            <a:spLocks noGrp="1"/>
          </p:cNvSpPr>
          <p:nvPr>
            <p:ph type="body" idx="1"/>
          </p:nvPr>
        </p:nvSpPr>
        <p:spPr>
          <a:xfrm>
            <a:off x="987157" y="1615321"/>
            <a:ext cx="5929422" cy="3519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00"/>
              <a:buChar char="•"/>
            </a:pPr>
            <a:r>
              <a:rPr lang="en-US" sz="1700"/>
              <a:t>The pre-trained SVM model is loaded, and the user is prompted to enter various fetal health parameters.</a:t>
            </a:r>
            <a:endParaRPr/>
          </a:p>
          <a:p>
            <a:pPr marL="228600" lvl="0" indent="-228600" algn="l" rtl="0">
              <a:lnSpc>
                <a:spcPct val="90000"/>
              </a:lnSpc>
              <a:spcBef>
                <a:spcPts val="1000"/>
              </a:spcBef>
              <a:spcAft>
                <a:spcPts val="0"/>
              </a:spcAft>
              <a:buClr>
                <a:schemeClr val="dk1"/>
              </a:buClr>
              <a:buSzPts val="1700"/>
              <a:buChar char="•"/>
            </a:pPr>
            <a:r>
              <a:rPr lang="en-US" sz="1700"/>
              <a:t>User inputs for 21 features, including baseline value, accelerations, fetal movement, and various histogram parameters, are collected.</a:t>
            </a:r>
            <a:endParaRPr/>
          </a:p>
          <a:p>
            <a:pPr marL="228600" lvl="0" indent="-228600" algn="l" rtl="0">
              <a:lnSpc>
                <a:spcPct val="90000"/>
              </a:lnSpc>
              <a:spcBef>
                <a:spcPts val="1000"/>
              </a:spcBef>
              <a:spcAft>
                <a:spcPts val="0"/>
              </a:spcAft>
              <a:buClr>
                <a:schemeClr val="dk1"/>
              </a:buClr>
              <a:buSzPts val="1700"/>
              <a:buChar char="•"/>
            </a:pPr>
            <a:r>
              <a:rPr lang="en-US" sz="1700"/>
              <a:t>The input data is transformed into a numpy array, and the SVM model predicts the fetal health class based on this data.</a:t>
            </a:r>
            <a:endParaRPr/>
          </a:p>
          <a:p>
            <a:pPr marL="228600" lvl="0" indent="-228600" algn="l" rtl="0">
              <a:lnSpc>
                <a:spcPct val="90000"/>
              </a:lnSpc>
              <a:spcBef>
                <a:spcPts val="1000"/>
              </a:spcBef>
              <a:spcAft>
                <a:spcPts val="0"/>
              </a:spcAft>
              <a:buClr>
                <a:schemeClr val="dk1"/>
              </a:buClr>
              <a:buSzPts val="1700"/>
              <a:buChar char="•"/>
            </a:pPr>
            <a:r>
              <a:rPr lang="en-US" sz="1700"/>
              <a:t>The predicted numeric class is mapped to a corresponding label: 'Normal', 'Suspect', or 'Pathological'.</a:t>
            </a:r>
            <a:endParaRPr/>
          </a:p>
          <a:p>
            <a:pPr marL="228600" lvl="0" indent="-228600" algn="l" rtl="0">
              <a:lnSpc>
                <a:spcPct val="90000"/>
              </a:lnSpc>
              <a:spcBef>
                <a:spcPts val="1000"/>
              </a:spcBef>
              <a:spcAft>
                <a:spcPts val="0"/>
              </a:spcAft>
              <a:buClr>
                <a:schemeClr val="dk1"/>
              </a:buClr>
              <a:buSzPts val="1700"/>
              <a:buChar char="•"/>
            </a:pPr>
            <a:r>
              <a:rPr lang="en-US" sz="1700"/>
              <a:t>The system outputs the predicted fetal health class, providing an immediate, user-friendly diagnosis based on the entered data.</a:t>
            </a:r>
            <a:endParaRPr/>
          </a:p>
        </p:txBody>
      </p:sp>
      <p:pic>
        <p:nvPicPr>
          <p:cNvPr id="441" name="Google Shape;441;p35" descr="A screenshot of a computer screen&#10;&#10;Description automatically generated"/>
          <p:cNvPicPr preferRelativeResize="0"/>
          <p:nvPr/>
        </p:nvPicPr>
        <p:blipFill rotWithShape="1">
          <a:blip r:embed="rId3">
            <a:alphaModFix/>
          </a:blip>
          <a:srcRect/>
          <a:stretch/>
        </p:blipFill>
        <p:spPr>
          <a:xfrm>
            <a:off x="7745506" y="977010"/>
            <a:ext cx="3765176" cy="4796403"/>
          </a:xfrm>
          <a:prstGeom prst="rect">
            <a:avLst/>
          </a:prstGeom>
          <a:noFill/>
          <a:ln>
            <a:noFill/>
          </a:ln>
        </p:spPr>
      </p:pic>
      <p:sp>
        <p:nvSpPr>
          <p:cNvPr id="442" name="Google Shape;442;p35"/>
          <p:cNvSpPr/>
          <p:nvPr/>
        </p:nvSpPr>
        <p:spPr>
          <a:xfrm flipH="1">
            <a:off x="0" y="6406116"/>
            <a:ext cx="12191998" cy="461774"/>
          </a:xfrm>
          <a:prstGeom prst="rect">
            <a:avLst/>
          </a:prstGeom>
          <a:gradFill>
            <a:gsLst>
              <a:gs pos="0">
                <a:srgbClr val="000000"/>
              </a:gs>
              <a:gs pos="100000">
                <a:srgbClr val="2F5496"/>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5"/>
          <p:cNvSpPr/>
          <p:nvPr/>
        </p:nvSpPr>
        <p:spPr>
          <a:xfrm flipH="1">
            <a:off x="8115300" y="6406115"/>
            <a:ext cx="4076698" cy="464399"/>
          </a:xfrm>
          <a:prstGeom prst="rect">
            <a:avLst/>
          </a:prstGeom>
          <a:gradFill>
            <a:gsLst>
              <a:gs pos="0">
                <a:srgbClr val="000000">
                  <a:alpha val="45882"/>
                </a:srgbClr>
              </a:gs>
              <a:gs pos="19000">
                <a:srgbClr val="000000">
                  <a:alpha val="45882"/>
                </a:srgbClr>
              </a:gs>
              <a:gs pos="99000">
                <a:schemeClr val="accent1"/>
              </a:gs>
              <a:gs pos="100000">
                <a:schemeClr val="accent1"/>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7"/>
        <p:cNvGrpSpPr/>
        <p:nvPr/>
      </p:nvGrpSpPr>
      <p:grpSpPr>
        <a:xfrm>
          <a:off x="0" y="0"/>
          <a:ext cx="0" cy="0"/>
          <a:chOff x="0" y="0"/>
          <a:chExt cx="0" cy="0"/>
        </a:xfrm>
      </p:grpSpPr>
      <p:sp>
        <p:nvSpPr>
          <p:cNvPr id="448" name="Google Shape;448;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36"/>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36"/>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36"/>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36"/>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Best Model Accuracies</a:t>
            </a:r>
            <a:endParaRPr/>
          </a:p>
        </p:txBody>
      </p:sp>
      <p:graphicFrame>
        <p:nvGraphicFramePr>
          <p:cNvPr id="453" name="Google Shape;453;p36"/>
          <p:cNvGraphicFramePr/>
          <p:nvPr/>
        </p:nvGraphicFramePr>
        <p:xfrm>
          <a:off x="1371597" y="1919412"/>
          <a:ext cx="3000000" cy="3000000"/>
        </p:xfrm>
        <a:graphic>
          <a:graphicData uri="http://schemas.openxmlformats.org/drawingml/2006/table">
            <a:tbl>
              <a:tblPr firstRow="1" bandRow="1">
                <a:noFill/>
                <a:tableStyleId>{D2E2EDD6-D60B-47D9-934F-F8E298F76AEA}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a:t>ML Model</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Accuracy in percentage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SVM</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87.77</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Random Forest</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94.36</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Gradient Boosting</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95.45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KNN</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87.62</a:t>
                      </a:r>
                      <a:endParaRPr/>
                    </a:p>
                  </a:txBody>
                  <a:tcPr marL="91450" marR="91450" marT="45725" marB="45725"/>
                </a:tc>
                <a:extLst>
                  <a:ext uri="{0D108BD9-81ED-4DB2-BD59-A6C34878D82A}">
                    <a16:rowId xmlns:a16="http://schemas.microsoft.com/office/drawing/2014/main" val="10004"/>
                  </a:ext>
                </a:extLst>
              </a:tr>
            </a:tbl>
          </a:graphicData>
        </a:graphic>
      </p:graphicFrame>
      <p:sp>
        <p:nvSpPr>
          <p:cNvPr id="454" name="Google Shape;454;p36"/>
          <p:cNvSpPr txBox="1"/>
          <p:nvPr/>
        </p:nvSpPr>
        <p:spPr>
          <a:xfrm>
            <a:off x="1224083" y="3909049"/>
            <a:ext cx="9743834" cy="89882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48"/>
              <a:buFont typeface="Calibri"/>
              <a:buNone/>
            </a:pPr>
            <a:r>
              <a:rPr lang="en-US" sz="4048">
                <a:solidFill>
                  <a:schemeClr val="dk1"/>
                </a:solidFill>
                <a:latin typeface="Calibri"/>
                <a:ea typeface="Calibri"/>
                <a:cs typeface="Calibri"/>
                <a:sym typeface="Calibri"/>
              </a:rPr>
              <a:t>Hyperparameter tuning accuracies</a:t>
            </a:r>
            <a:endParaRPr sz="4400">
              <a:solidFill>
                <a:schemeClr val="dk1"/>
              </a:solidFill>
              <a:latin typeface="Calibri"/>
              <a:ea typeface="Calibri"/>
              <a:cs typeface="Calibri"/>
              <a:sym typeface="Calibri"/>
            </a:endParaRPr>
          </a:p>
        </p:txBody>
      </p:sp>
      <p:graphicFrame>
        <p:nvGraphicFramePr>
          <p:cNvPr id="455" name="Google Shape;455;p36"/>
          <p:cNvGraphicFramePr/>
          <p:nvPr/>
        </p:nvGraphicFramePr>
        <p:xfrm>
          <a:off x="1371597" y="4966854"/>
          <a:ext cx="3000000" cy="3000000"/>
        </p:xfrm>
        <a:graphic>
          <a:graphicData uri="http://schemas.openxmlformats.org/drawingml/2006/table">
            <a:tbl>
              <a:tblPr firstRow="1" bandRow="1">
                <a:noFill/>
                <a:tableStyleId>{D2E2EDD6-D60B-47D9-934F-F8E298F76AEA}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a:t>Model</a:t>
                      </a:r>
                      <a:endParaRPr/>
                    </a:p>
                  </a:txBody>
                  <a:tcPr marL="91450" marR="91450" marT="45725" marB="45725"/>
                </a:tc>
                <a:tc>
                  <a:txBody>
                    <a:bodyPr/>
                    <a:lstStyle/>
                    <a:p>
                      <a:pPr marL="0" marR="0" lvl="0" indent="0" algn="l" rtl="0">
                        <a:spcBef>
                          <a:spcPts val="0"/>
                        </a:spcBef>
                        <a:spcAft>
                          <a:spcPts val="0"/>
                        </a:spcAft>
                        <a:buNone/>
                      </a:pPr>
                      <a:r>
                        <a:rPr lang="en-US" sz="1800" u="none" strike="noStrike" cap="none"/>
                        <a:t>Accuracy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Random Forest</a:t>
                      </a:r>
                      <a:endParaRPr/>
                    </a:p>
                  </a:txBody>
                  <a:tcPr marL="91450" marR="91450" marT="45725" marB="45725"/>
                </a:tc>
                <a:tc>
                  <a:txBody>
                    <a:bodyPr/>
                    <a:lstStyle/>
                    <a:p>
                      <a:pPr marL="0" marR="0" lvl="0" indent="0" algn="l" rtl="0">
                        <a:spcBef>
                          <a:spcPts val="0"/>
                        </a:spcBef>
                        <a:spcAft>
                          <a:spcPts val="0"/>
                        </a:spcAft>
                        <a:buNone/>
                      </a:pPr>
                      <a:r>
                        <a:rPr lang="en-US" sz="1800"/>
                        <a:t>93.9</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Gradient Boosting</a:t>
                      </a:r>
                      <a:endParaRPr/>
                    </a:p>
                  </a:txBody>
                  <a:tcPr marL="91450" marR="91450" marT="45725" marB="45725"/>
                </a:tc>
                <a:tc>
                  <a:txBody>
                    <a:bodyPr/>
                    <a:lstStyle/>
                    <a:p>
                      <a:pPr marL="0" marR="0" lvl="0" indent="0" algn="l" rtl="0">
                        <a:spcBef>
                          <a:spcPts val="0"/>
                        </a:spcBef>
                        <a:spcAft>
                          <a:spcPts val="0"/>
                        </a:spcAft>
                        <a:buNone/>
                      </a:pPr>
                      <a:r>
                        <a:rPr lang="en-US" sz="1800"/>
                        <a:t>95.0</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37"/>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37"/>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37"/>
          <p:cNvSpPr/>
          <p:nvPr/>
        </p:nvSpPr>
        <p:spPr>
          <a:xfrm rot="-5400000" flipH="1">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37"/>
          <p:cNvSpPr txBox="1">
            <a:spLocks noGrp="1"/>
          </p:cNvSpPr>
          <p:nvPr>
            <p:ph type="title"/>
          </p:nvPr>
        </p:nvSpPr>
        <p:spPr>
          <a:xfrm>
            <a:off x="1383564" y="348865"/>
            <a:ext cx="9718111" cy="15764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 UI Implementation</a:t>
            </a:r>
            <a:endParaRPr/>
          </a:p>
        </p:txBody>
      </p:sp>
      <p:grpSp>
        <p:nvGrpSpPr>
          <p:cNvPr id="465" name="Google Shape;465;p37"/>
          <p:cNvGrpSpPr/>
          <p:nvPr/>
        </p:nvGrpSpPr>
        <p:grpSpPr>
          <a:xfrm>
            <a:off x="654676" y="3150366"/>
            <a:ext cx="10770256" cy="2620630"/>
            <a:chOff x="10620" y="534387"/>
            <a:chExt cx="10770256" cy="2620630"/>
          </a:xfrm>
        </p:grpSpPr>
        <p:sp>
          <p:nvSpPr>
            <p:cNvPr id="466" name="Google Shape;466;p37"/>
            <p:cNvSpPr/>
            <p:nvPr/>
          </p:nvSpPr>
          <p:spPr>
            <a:xfrm>
              <a:off x="692276" y="779068"/>
              <a:ext cx="545324" cy="71"/>
            </a:xfrm>
            <a:prstGeom prst="rect">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1270320" y="733252"/>
              <a:ext cx="62712" cy="117902"/>
            </a:xfrm>
            <a:prstGeom prst="chevron">
              <a:avLst>
                <a:gd name="adj" fmla="val 90000"/>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79395" y="534389"/>
              <a:ext cx="489429" cy="489429"/>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txBox="1"/>
            <p:nvPr/>
          </p:nvSpPr>
          <p:spPr>
            <a:xfrm>
              <a:off x="451070" y="606064"/>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1</a:t>
              </a:r>
              <a:endParaRPr/>
            </a:p>
          </p:txBody>
        </p:sp>
        <p:sp>
          <p:nvSpPr>
            <p:cNvPr id="470" name="Google Shape;470;p37"/>
            <p:cNvSpPr/>
            <p:nvPr/>
          </p:nvSpPr>
          <p:spPr>
            <a:xfrm>
              <a:off x="10620" y="1189417"/>
              <a:ext cx="1226980" cy="1965600"/>
            </a:xfrm>
            <a:prstGeom prst="upArrowCallout">
              <a:avLst>
                <a:gd name="adj1" fmla="val 50000"/>
                <a:gd name="adj2" fmla="val 20000"/>
                <a:gd name="adj3" fmla="val 20000"/>
                <a:gd name="adj4" fmla="val 100000"/>
              </a:avLst>
            </a:prstGeom>
            <a:solidFill>
              <a:srgbClr val="FFE8CA">
                <a:alpha val="89803"/>
              </a:srgbClr>
            </a:solidFill>
            <a:ln w="12700" cap="flat" cmpd="sng">
              <a:solidFill>
                <a:srgbClr val="FFE8C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txBox="1"/>
            <p:nvPr/>
          </p:nvSpPr>
          <p:spPr>
            <a:xfrm>
              <a:off x="10620"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 Flask web application is created, serving as the interface for the SVM model's fetal health prediction.</a:t>
              </a:r>
              <a:endParaRPr/>
            </a:p>
          </p:txBody>
        </p:sp>
        <p:sp>
          <p:nvSpPr>
            <p:cNvPr id="472" name="Google Shape;472;p37"/>
            <p:cNvSpPr/>
            <p:nvPr/>
          </p:nvSpPr>
          <p:spPr>
            <a:xfrm>
              <a:off x="1373932" y="779067"/>
              <a:ext cx="1226980" cy="71"/>
            </a:xfrm>
            <a:prstGeom prst="rect">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633632" y="733250"/>
              <a:ext cx="62712" cy="117904"/>
            </a:xfrm>
            <a:prstGeom prst="chevron">
              <a:avLst>
                <a:gd name="adj" fmla="val 90000"/>
              </a:avLst>
            </a:prstGeom>
            <a:solidFill>
              <a:srgbClr val="D4E2CE">
                <a:alpha val="89803"/>
              </a:srgbClr>
            </a:solidFill>
            <a:ln w="12700" cap="flat" cmpd="sng">
              <a:solidFill>
                <a:srgbClr val="D4E2CE">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742707" y="534388"/>
              <a:ext cx="489429" cy="48942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txBox="1"/>
            <p:nvPr/>
          </p:nvSpPr>
          <p:spPr>
            <a:xfrm>
              <a:off x="1814382" y="606063"/>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2</a:t>
              </a:r>
              <a:endParaRPr/>
            </a:p>
          </p:txBody>
        </p:sp>
        <p:sp>
          <p:nvSpPr>
            <p:cNvPr id="476" name="Google Shape;476;p37"/>
            <p:cNvSpPr/>
            <p:nvPr/>
          </p:nvSpPr>
          <p:spPr>
            <a:xfrm>
              <a:off x="1373932" y="1189417"/>
              <a:ext cx="1226980" cy="1965600"/>
            </a:xfrm>
            <a:prstGeom prst="upArrowCallout">
              <a:avLst>
                <a:gd name="adj1" fmla="val 50000"/>
                <a:gd name="adj2" fmla="val 20000"/>
                <a:gd name="adj3" fmla="val 20000"/>
                <a:gd name="adj4" fmla="val 100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txBox="1"/>
            <p:nvPr/>
          </p:nvSpPr>
          <p:spPr>
            <a:xfrm>
              <a:off x="1373932"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Once we run flask code it load a weburl https://127.0.0.1:5000</a:t>
              </a:r>
              <a:endParaRPr/>
            </a:p>
          </p:txBody>
        </p:sp>
        <p:sp>
          <p:nvSpPr>
            <p:cNvPr id="478" name="Google Shape;478;p37"/>
            <p:cNvSpPr/>
            <p:nvPr/>
          </p:nvSpPr>
          <p:spPr>
            <a:xfrm>
              <a:off x="2737244" y="779066"/>
              <a:ext cx="1226980" cy="71"/>
            </a:xfrm>
            <a:prstGeom prst="rect">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996944" y="733250"/>
              <a:ext cx="62712" cy="117905"/>
            </a:xfrm>
            <a:prstGeom prst="chevron">
              <a:avLst>
                <a:gd name="adj" fmla="val 90000"/>
              </a:avLst>
            </a:prstGeom>
            <a:solidFill>
              <a:srgbClr val="FFE8CA">
                <a:alpha val="89803"/>
              </a:srgbClr>
            </a:solidFill>
            <a:ln w="12700" cap="flat" cmpd="sng">
              <a:solidFill>
                <a:srgbClr val="FFE8C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106019" y="534387"/>
              <a:ext cx="489429" cy="489429"/>
            </a:xfrm>
            <a:prstGeom prst="ellipse">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txBox="1"/>
            <p:nvPr/>
          </p:nvSpPr>
          <p:spPr>
            <a:xfrm>
              <a:off x="3177694"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3</a:t>
              </a:r>
              <a:endParaRPr/>
            </a:p>
          </p:txBody>
        </p:sp>
        <p:sp>
          <p:nvSpPr>
            <p:cNvPr id="482" name="Google Shape;482;p37"/>
            <p:cNvSpPr/>
            <p:nvPr/>
          </p:nvSpPr>
          <p:spPr>
            <a:xfrm>
              <a:off x="2737244" y="1189417"/>
              <a:ext cx="1226980" cy="1965600"/>
            </a:xfrm>
            <a:prstGeom prst="upArrowCallout">
              <a:avLst>
                <a:gd name="adj1" fmla="val 50000"/>
                <a:gd name="adj2" fmla="val 20000"/>
                <a:gd name="adj3" fmla="val 20000"/>
                <a:gd name="adj4" fmla="val 10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txBox="1"/>
            <p:nvPr/>
          </p:nvSpPr>
          <p:spPr>
            <a:xfrm>
              <a:off x="2737244"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The pre-trained SVM model is loaded using Joblib, allowing for efficient prediction based on user inputs.</a:t>
              </a:r>
              <a:endParaRPr/>
            </a:p>
          </p:txBody>
        </p:sp>
        <p:sp>
          <p:nvSpPr>
            <p:cNvPr id="484" name="Google Shape;484;p37"/>
            <p:cNvSpPr/>
            <p:nvPr/>
          </p:nvSpPr>
          <p:spPr>
            <a:xfrm>
              <a:off x="4100556" y="779066"/>
              <a:ext cx="1226980" cy="72"/>
            </a:xfrm>
            <a:prstGeom prst="rect">
              <a:avLst/>
            </a:prstGeom>
            <a:solidFill>
              <a:srgbClr val="D4E2CE">
                <a:alpha val="89803"/>
              </a:srgbClr>
            </a:solidFill>
            <a:ln w="12700" cap="flat" cmpd="sng">
              <a:solidFill>
                <a:srgbClr val="D4E2CE">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60256" y="733250"/>
              <a:ext cx="62712" cy="117905"/>
            </a:xfrm>
            <a:prstGeom prst="chevron">
              <a:avLst>
                <a:gd name="adj" fmla="val 90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469331" y="534387"/>
              <a:ext cx="489429" cy="489429"/>
            </a:xfrm>
            <a:prstGeom prst="ellipse">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txBox="1"/>
            <p:nvPr/>
          </p:nvSpPr>
          <p:spPr>
            <a:xfrm>
              <a:off x="4541006"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4</a:t>
              </a:r>
              <a:endParaRPr/>
            </a:p>
          </p:txBody>
        </p:sp>
        <p:sp>
          <p:nvSpPr>
            <p:cNvPr id="488" name="Google Shape;488;p37"/>
            <p:cNvSpPr/>
            <p:nvPr/>
          </p:nvSpPr>
          <p:spPr>
            <a:xfrm>
              <a:off x="4100556" y="1189417"/>
              <a:ext cx="1226980" cy="1965600"/>
            </a:xfrm>
            <a:prstGeom prst="upArrowCallout">
              <a:avLst>
                <a:gd name="adj1" fmla="val 50000"/>
                <a:gd name="adj2" fmla="val 20000"/>
                <a:gd name="adj3" fmla="val 20000"/>
                <a:gd name="adj4" fmla="val 100000"/>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txBox="1"/>
            <p:nvPr/>
          </p:nvSpPr>
          <p:spPr>
            <a:xfrm>
              <a:off x="4100556"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The app's main route ('/') accepts both GET and POST requests, handling user inputs through a web form.</a:t>
              </a:r>
              <a:endParaRPr/>
            </a:p>
          </p:txBody>
        </p:sp>
        <p:sp>
          <p:nvSpPr>
            <p:cNvPr id="490" name="Google Shape;490;p37"/>
            <p:cNvSpPr/>
            <p:nvPr/>
          </p:nvSpPr>
          <p:spPr>
            <a:xfrm>
              <a:off x="5463868" y="779066"/>
              <a:ext cx="1226980" cy="72"/>
            </a:xfrm>
            <a:prstGeom prst="rect">
              <a:avLst/>
            </a:prstGeom>
            <a:solidFill>
              <a:srgbClr val="FFE8CA">
                <a:alpha val="89803"/>
              </a:srgbClr>
            </a:solidFill>
            <a:ln w="12700" cap="flat" cmpd="sng">
              <a:solidFill>
                <a:srgbClr val="FFE8C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6723568" y="733250"/>
              <a:ext cx="62712" cy="117905"/>
            </a:xfrm>
            <a:prstGeom prst="chevron">
              <a:avLst>
                <a:gd name="adj" fmla="val 9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832643" y="534387"/>
              <a:ext cx="489429" cy="489429"/>
            </a:xfrm>
            <a:prstGeom prst="ellipse">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txBox="1"/>
            <p:nvPr/>
          </p:nvSpPr>
          <p:spPr>
            <a:xfrm>
              <a:off x="5904318"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5</a:t>
              </a:r>
              <a:endParaRPr/>
            </a:p>
          </p:txBody>
        </p:sp>
        <p:sp>
          <p:nvSpPr>
            <p:cNvPr id="494" name="Google Shape;494;p37"/>
            <p:cNvSpPr/>
            <p:nvPr/>
          </p:nvSpPr>
          <p:spPr>
            <a:xfrm>
              <a:off x="5463868" y="1189417"/>
              <a:ext cx="1226980" cy="1965600"/>
            </a:xfrm>
            <a:prstGeom prst="upArrowCallout">
              <a:avLst>
                <a:gd name="adj1" fmla="val 50000"/>
                <a:gd name="adj2" fmla="val 20000"/>
                <a:gd name="adj3" fmla="val 20000"/>
                <a:gd name="adj4" fmla="val 100000"/>
              </a:avLst>
            </a:prstGeom>
            <a:solidFill>
              <a:srgbClr val="D4E2CE">
                <a:alpha val="89803"/>
              </a:srgbClr>
            </a:solidFill>
            <a:ln w="12700" cap="flat" cmpd="sng">
              <a:solidFill>
                <a:srgbClr val="D4E2CE">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txBox="1"/>
            <p:nvPr/>
          </p:nvSpPr>
          <p:spPr>
            <a:xfrm>
              <a:off x="5463868"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User inputs for 21 fetal health features are collected from the form, converted to floats, and structured as a numpy array.</a:t>
              </a:r>
              <a:endParaRPr/>
            </a:p>
          </p:txBody>
        </p:sp>
        <p:sp>
          <p:nvSpPr>
            <p:cNvPr id="496" name="Google Shape;496;p37"/>
            <p:cNvSpPr/>
            <p:nvPr/>
          </p:nvSpPr>
          <p:spPr>
            <a:xfrm>
              <a:off x="6827180" y="779066"/>
              <a:ext cx="1226980" cy="72"/>
            </a:xfrm>
            <a:prstGeom prst="rect">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086880" y="733250"/>
              <a:ext cx="62712" cy="117905"/>
            </a:xfrm>
            <a:prstGeom prst="chevron">
              <a:avLst>
                <a:gd name="adj" fmla="val 90000"/>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7195955" y="534387"/>
              <a:ext cx="489429" cy="489429"/>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txBox="1"/>
            <p:nvPr/>
          </p:nvSpPr>
          <p:spPr>
            <a:xfrm>
              <a:off x="7267630"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6</a:t>
              </a:r>
              <a:endParaRPr/>
            </a:p>
          </p:txBody>
        </p:sp>
        <p:sp>
          <p:nvSpPr>
            <p:cNvPr id="500" name="Google Shape;500;p37"/>
            <p:cNvSpPr/>
            <p:nvPr/>
          </p:nvSpPr>
          <p:spPr>
            <a:xfrm>
              <a:off x="6827180" y="1189417"/>
              <a:ext cx="1226980" cy="1965600"/>
            </a:xfrm>
            <a:prstGeom prst="upArrowCallout">
              <a:avLst>
                <a:gd name="adj1" fmla="val 50000"/>
                <a:gd name="adj2" fmla="val 20000"/>
                <a:gd name="adj3" fmla="val 20000"/>
                <a:gd name="adj4" fmla="val 100000"/>
              </a:avLst>
            </a:prstGeom>
            <a:solidFill>
              <a:srgbClr val="FFE8CA">
                <a:alpha val="89803"/>
              </a:srgbClr>
            </a:solidFill>
            <a:ln w="12700" cap="flat" cmpd="sng">
              <a:solidFill>
                <a:srgbClr val="FFE8C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txBox="1"/>
            <p:nvPr/>
          </p:nvSpPr>
          <p:spPr>
            <a:xfrm>
              <a:off x="6827180"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The SVM model predicts the fetal health class and calculates a prediction score based on the input data.</a:t>
              </a:r>
              <a:endParaRPr/>
            </a:p>
          </p:txBody>
        </p:sp>
        <p:sp>
          <p:nvSpPr>
            <p:cNvPr id="502" name="Google Shape;502;p37"/>
            <p:cNvSpPr/>
            <p:nvPr/>
          </p:nvSpPr>
          <p:spPr>
            <a:xfrm>
              <a:off x="8190492" y="779066"/>
              <a:ext cx="1227064" cy="72"/>
            </a:xfrm>
            <a:prstGeom prst="rect">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9450278" y="733250"/>
              <a:ext cx="62716" cy="117905"/>
            </a:xfrm>
            <a:prstGeom prst="chevron">
              <a:avLst>
                <a:gd name="adj" fmla="val 90000"/>
              </a:avLst>
            </a:prstGeom>
            <a:solidFill>
              <a:srgbClr val="D4E2CE">
                <a:alpha val="89803"/>
              </a:srgbClr>
            </a:solidFill>
            <a:ln w="12700" cap="flat" cmpd="sng">
              <a:solidFill>
                <a:srgbClr val="D4E2CE">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559309" y="534387"/>
              <a:ext cx="489429" cy="48942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txBox="1"/>
            <p:nvPr/>
          </p:nvSpPr>
          <p:spPr>
            <a:xfrm>
              <a:off x="8630984"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7</a:t>
              </a:r>
              <a:endParaRPr/>
            </a:p>
          </p:txBody>
        </p:sp>
        <p:sp>
          <p:nvSpPr>
            <p:cNvPr id="506" name="Google Shape;506;p37"/>
            <p:cNvSpPr/>
            <p:nvPr/>
          </p:nvSpPr>
          <p:spPr>
            <a:xfrm>
              <a:off x="8190492" y="1189417"/>
              <a:ext cx="1227064" cy="1965600"/>
            </a:xfrm>
            <a:prstGeom prst="upArrowCallout">
              <a:avLst>
                <a:gd name="adj1" fmla="val 50000"/>
                <a:gd name="adj2" fmla="val 20000"/>
                <a:gd name="adj3" fmla="val 20000"/>
                <a:gd name="adj4" fmla="val 100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txBox="1"/>
            <p:nvPr/>
          </p:nvSpPr>
          <p:spPr>
            <a:xfrm>
              <a:off x="8190492" y="1434830"/>
              <a:ext cx="1227064" cy="1720187"/>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Depending on the prediction, the app displays the result on 'result.html' or an error message on 'error.html'.</a:t>
              </a:r>
              <a:endParaRPr/>
            </a:p>
          </p:txBody>
        </p:sp>
        <p:sp>
          <p:nvSpPr>
            <p:cNvPr id="508" name="Google Shape;508;p37"/>
            <p:cNvSpPr/>
            <p:nvPr/>
          </p:nvSpPr>
          <p:spPr>
            <a:xfrm>
              <a:off x="9553896" y="779066"/>
              <a:ext cx="613490" cy="72"/>
            </a:xfrm>
            <a:prstGeom prst="rect">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9922672" y="534387"/>
              <a:ext cx="489429" cy="489429"/>
            </a:xfrm>
            <a:prstGeom prst="ellipse">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txBox="1"/>
            <p:nvPr/>
          </p:nvSpPr>
          <p:spPr>
            <a:xfrm>
              <a:off x="9994347" y="606062"/>
              <a:ext cx="346079" cy="346079"/>
            </a:xfrm>
            <a:prstGeom prst="rect">
              <a:avLst/>
            </a:prstGeom>
            <a:noFill/>
            <a:ln>
              <a:noFill/>
            </a:ln>
          </p:spPr>
          <p:txBody>
            <a:bodyPr spcFirstLastPara="1" wrap="square" lIns="18975" tIns="18975" rIns="18975" bIns="18975"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8</a:t>
              </a:r>
              <a:endParaRPr/>
            </a:p>
          </p:txBody>
        </p:sp>
        <p:sp>
          <p:nvSpPr>
            <p:cNvPr id="511" name="Google Shape;511;p37"/>
            <p:cNvSpPr/>
            <p:nvPr/>
          </p:nvSpPr>
          <p:spPr>
            <a:xfrm>
              <a:off x="9553896" y="1189417"/>
              <a:ext cx="1226980" cy="1965600"/>
            </a:xfrm>
            <a:prstGeom prst="upArrowCallout">
              <a:avLst>
                <a:gd name="adj1" fmla="val 50000"/>
                <a:gd name="adj2" fmla="val 20000"/>
                <a:gd name="adj3" fmla="val 20000"/>
                <a:gd name="adj4" fmla="val 10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txBox="1"/>
            <p:nvPr/>
          </p:nvSpPr>
          <p:spPr>
            <a:xfrm>
              <a:off x="9553896" y="1434813"/>
              <a:ext cx="1226980" cy="1720204"/>
            </a:xfrm>
            <a:prstGeom prst="rect">
              <a:avLst/>
            </a:prstGeom>
            <a:noFill/>
            <a:ln>
              <a:noFill/>
            </a:ln>
          </p:spPr>
          <p:txBody>
            <a:bodyPr spcFirstLastPara="1" wrap="square" lIns="96775" tIns="165100" rIns="96775"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This Flask application provides a user-friendly web interface, making SVM model predictions accessible to non-technical users.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6"/>
        <p:cNvGrpSpPr/>
        <p:nvPr/>
      </p:nvGrpSpPr>
      <p:grpSpPr>
        <a:xfrm>
          <a:off x="0" y="0"/>
          <a:ext cx="0" cy="0"/>
          <a:chOff x="0" y="0"/>
          <a:chExt cx="0" cy="0"/>
        </a:xfrm>
      </p:grpSpPr>
      <p:sp>
        <p:nvSpPr>
          <p:cNvPr id="517" name="Google Shape;517;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38"/>
          <p:cNvSpPr txBox="1">
            <a:spLocks noGrp="1"/>
          </p:cNvSpPr>
          <p:nvPr>
            <p:ph type="title"/>
          </p:nvPr>
        </p:nvSpPr>
        <p:spPr>
          <a:xfrm>
            <a:off x="1149716" y="304800"/>
            <a:ext cx="5929422" cy="68685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000"/>
              <a:buFont typeface="Calibri"/>
              <a:buNone/>
            </a:pPr>
            <a:r>
              <a:rPr lang="en-US" sz="4000" b="1"/>
              <a:t>UI for Fetal Health Predictor</a:t>
            </a:r>
            <a:endParaRPr/>
          </a:p>
        </p:txBody>
      </p:sp>
      <p:grpSp>
        <p:nvGrpSpPr>
          <p:cNvPr id="519" name="Google Shape;519;p38"/>
          <p:cNvGrpSpPr/>
          <p:nvPr/>
        </p:nvGrpSpPr>
        <p:grpSpPr>
          <a:xfrm>
            <a:off x="1874066" y="1345631"/>
            <a:ext cx="4644027" cy="4706503"/>
            <a:chOff x="989327" y="803"/>
            <a:chExt cx="4644027" cy="4706503"/>
          </a:xfrm>
        </p:grpSpPr>
        <p:sp>
          <p:nvSpPr>
            <p:cNvPr id="520" name="Google Shape;520;p38"/>
            <p:cNvSpPr/>
            <p:nvPr/>
          </p:nvSpPr>
          <p:spPr>
            <a:xfrm>
              <a:off x="3070051" y="579840"/>
              <a:ext cx="44838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txBox="1"/>
            <p:nvPr/>
          </p:nvSpPr>
          <p:spPr>
            <a:xfrm>
              <a:off x="3282266" y="623165"/>
              <a:ext cx="23949" cy="4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22" name="Google Shape;522;p38"/>
            <p:cNvSpPr/>
            <p:nvPr/>
          </p:nvSpPr>
          <p:spPr>
            <a:xfrm>
              <a:off x="989327" y="803"/>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txBox="1"/>
            <p:nvPr/>
          </p:nvSpPr>
          <p:spPr>
            <a:xfrm>
              <a:off x="989327" y="803"/>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The page is titled "Fetal Health Predictor" with a clean and user-friendly design using CSS for styling.</a:t>
              </a:r>
              <a:endParaRPr/>
            </a:p>
          </p:txBody>
        </p:sp>
        <p:sp>
          <p:nvSpPr>
            <p:cNvPr id="524" name="Google Shape;524;p38"/>
            <p:cNvSpPr/>
            <p:nvPr/>
          </p:nvSpPr>
          <p:spPr>
            <a:xfrm>
              <a:off x="2030589" y="1248517"/>
              <a:ext cx="2561503" cy="448380"/>
            </a:xfrm>
            <a:custGeom>
              <a:avLst/>
              <a:gdLst/>
              <a:ahLst/>
              <a:cxnLst/>
              <a:rect l="l" t="t" r="r" b="b"/>
              <a:pathLst>
                <a:path w="120000" h="120000" extrusionOk="0">
                  <a:moveTo>
                    <a:pt x="120000" y="0"/>
                  </a:moveTo>
                  <a:lnTo>
                    <a:pt x="120000" y="64576"/>
                  </a:lnTo>
                  <a:lnTo>
                    <a:pt x="0" y="64576"/>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txBox="1"/>
            <p:nvPr/>
          </p:nvSpPr>
          <p:spPr>
            <a:xfrm>
              <a:off x="3246193" y="1470312"/>
              <a:ext cx="130295" cy="4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26" name="Google Shape;526;p38"/>
            <p:cNvSpPr/>
            <p:nvPr/>
          </p:nvSpPr>
          <p:spPr>
            <a:xfrm>
              <a:off x="3550831" y="803"/>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txBox="1"/>
            <p:nvPr/>
          </p:nvSpPr>
          <p:spPr>
            <a:xfrm>
              <a:off x="3550831" y="803"/>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A central form with input fields for various fetal health parameters ensures easy data entry for users.</a:t>
              </a:r>
              <a:endParaRPr/>
            </a:p>
          </p:txBody>
        </p:sp>
        <p:sp>
          <p:nvSpPr>
            <p:cNvPr id="528" name="Google Shape;528;p38"/>
            <p:cNvSpPr/>
            <p:nvPr/>
          </p:nvSpPr>
          <p:spPr>
            <a:xfrm>
              <a:off x="3070051" y="2308335"/>
              <a:ext cx="44838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txBox="1"/>
            <p:nvPr/>
          </p:nvSpPr>
          <p:spPr>
            <a:xfrm>
              <a:off x="3282266" y="2351660"/>
              <a:ext cx="23949" cy="4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30" name="Google Shape;530;p38"/>
            <p:cNvSpPr/>
            <p:nvPr/>
          </p:nvSpPr>
          <p:spPr>
            <a:xfrm>
              <a:off x="989327" y="1729297"/>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txBox="1"/>
            <p:nvPr/>
          </p:nvSpPr>
          <p:spPr>
            <a:xfrm>
              <a:off x="989327" y="1729297"/>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Each parameter like baseline value, accelerations, fetal movement, etc., has a dedicated, clearly labeled input field.</a:t>
              </a:r>
              <a:endParaRPr/>
            </a:p>
          </p:txBody>
        </p:sp>
        <p:sp>
          <p:nvSpPr>
            <p:cNvPr id="532" name="Google Shape;532;p38"/>
            <p:cNvSpPr/>
            <p:nvPr/>
          </p:nvSpPr>
          <p:spPr>
            <a:xfrm>
              <a:off x="2030589" y="2977012"/>
              <a:ext cx="2561503" cy="448380"/>
            </a:xfrm>
            <a:custGeom>
              <a:avLst/>
              <a:gdLst/>
              <a:ahLst/>
              <a:cxnLst/>
              <a:rect l="l" t="t" r="r" b="b"/>
              <a:pathLst>
                <a:path w="120000" h="120000" extrusionOk="0">
                  <a:moveTo>
                    <a:pt x="120000" y="0"/>
                  </a:moveTo>
                  <a:lnTo>
                    <a:pt x="120000" y="64576"/>
                  </a:lnTo>
                  <a:lnTo>
                    <a:pt x="0" y="64576"/>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txBox="1"/>
            <p:nvPr/>
          </p:nvSpPr>
          <p:spPr>
            <a:xfrm>
              <a:off x="3246193" y="3198807"/>
              <a:ext cx="130295" cy="4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34" name="Google Shape;534;p38"/>
            <p:cNvSpPr/>
            <p:nvPr/>
          </p:nvSpPr>
          <p:spPr>
            <a:xfrm>
              <a:off x="3550831" y="1729297"/>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txBox="1"/>
            <p:nvPr/>
          </p:nvSpPr>
          <p:spPr>
            <a:xfrm>
              <a:off x="3550831" y="1729297"/>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Input fields are of type 'number' with a default value of '0', allowing for precise data entry.</a:t>
              </a:r>
              <a:endParaRPr/>
            </a:p>
          </p:txBody>
        </p:sp>
        <p:sp>
          <p:nvSpPr>
            <p:cNvPr id="536" name="Google Shape;536;p38"/>
            <p:cNvSpPr/>
            <p:nvPr/>
          </p:nvSpPr>
          <p:spPr>
            <a:xfrm>
              <a:off x="3070051" y="4036829"/>
              <a:ext cx="44838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txBox="1"/>
            <p:nvPr/>
          </p:nvSpPr>
          <p:spPr>
            <a:xfrm>
              <a:off x="3282266" y="4080154"/>
              <a:ext cx="23949" cy="4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38" name="Google Shape;538;p38"/>
            <p:cNvSpPr/>
            <p:nvPr/>
          </p:nvSpPr>
          <p:spPr>
            <a:xfrm>
              <a:off x="989327" y="3457792"/>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txBox="1"/>
            <p:nvPr/>
          </p:nvSpPr>
          <p:spPr>
            <a:xfrm>
              <a:off x="989327" y="3457792"/>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A submit button styled with CSS provides a clear and accessible way for users to initiate the prediction process.</a:t>
              </a:r>
              <a:endParaRPr/>
            </a:p>
          </p:txBody>
        </p:sp>
        <p:sp>
          <p:nvSpPr>
            <p:cNvPr id="540" name="Google Shape;540;p38"/>
            <p:cNvSpPr/>
            <p:nvPr/>
          </p:nvSpPr>
          <p:spPr>
            <a:xfrm>
              <a:off x="3550831" y="3457792"/>
              <a:ext cx="2082523" cy="1249514"/>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a:off x="3550831" y="3457792"/>
              <a:ext cx="2082523" cy="1249514"/>
            </a:xfrm>
            <a:prstGeom prst="rect">
              <a:avLst/>
            </a:prstGeom>
            <a:noFill/>
            <a:ln>
              <a:noFill/>
            </a:ln>
          </p:spPr>
          <p:txBody>
            <a:bodyPr spcFirstLastPara="1" wrap="square" lIns="102025" tIns="107100" rIns="102025" bIns="1071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The use of colors, padding, and borders in the design enhances readability and user engagement with the interface.</a:t>
              </a:r>
              <a:endParaRPr/>
            </a:p>
          </p:txBody>
        </p:sp>
      </p:grpSp>
      <p:pic>
        <p:nvPicPr>
          <p:cNvPr id="542" name="Google Shape;542;p38"/>
          <p:cNvPicPr preferRelativeResize="0"/>
          <p:nvPr/>
        </p:nvPicPr>
        <p:blipFill rotWithShape="1">
          <a:blip r:embed="rId3">
            <a:alphaModFix/>
          </a:blip>
          <a:srcRect/>
          <a:stretch/>
        </p:blipFill>
        <p:spPr>
          <a:xfrm>
            <a:off x="8115300" y="769172"/>
            <a:ext cx="2418080" cy="5136776"/>
          </a:xfrm>
          <a:prstGeom prst="rect">
            <a:avLst/>
          </a:prstGeom>
          <a:noFill/>
          <a:ln>
            <a:noFill/>
          </a:ln>
        </p:spPr>
      </p:pic>
      <p:sp>
        <p:nvSpPr>
          <p:cNvPr id="543" name="Google Shape;543;p38"/>
          <p:cNvSpPr/>
          <p:nvPr/>
        </p:nvSpPr>
        <p:spPr>
          <a:xfrm flipH="1">
            <a:off x="0" y="6406116"/>
            <a:ext cx="12191998" cy="461774"/>
          </a:xfrm>
          <a:prstGeom prst="rect">
            <a:avLst/>
          </a:prstGeom>
          <a:gradFill>
            <a:gsLst>
              <a:gs pos="0">
                <a:srgbClr val="000000"/>
              </a:gs>
              <a:gs pos="100000">
                <a:srgbClr val="2F5496"/>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38"/>
          <p:cNvSpPr/>
          <p:nvPr/>
        </p:nvSpPr>
        <p:spPr>
          <a:xfrm flipH="1">
            <a:off x="8115300" y="6406115"/>
            <a:ext cx="4076698" cy="464399"/>
          </a:xfrm>
          <a:prstGeom prst="rect">
            <a:avLst/>
          </a:prstGeom>
          <a:gradFill>
            <a:gsLst>
              <a:gs pos="0">
                <a:srgbClr val="000000">
                  <a:alpha val="45882"/>
                </a:srgbClr>
              </a:gs>
              <a:gs pos="19000">
                <a:srgbClr val="000000">
                  <a:alpha val="45882"/>
                </a:srgbClr>
              </a:gs>
              <a:gs pos="99000">
                <a:schemeClr val="accent1"/>
              </a:gs>
              <a:gs pos="100000">
                <a:schemeClr val="accent1"/>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39"/>
          <p:cNvSpPr txBox="1">
            <a:spLocks noGrp="1"/>
          </p:cNvSpPr>
          <p:nvPr>
            <p:ph type="title"/>
          </p:nvPr>
        </p:nvSpPr>
        <p:spPr>
          <a:xfrm>
            <a:off x="1136397" y="502021"/>
            <a:ext cx="4959603" cy="7781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Results and Error UI</a:t>
            </a:r>
            <a:endParaRPr/>
          </a:p>
        </p:txBody>
      </p:sp>
      <p:sp>
        <p:nvSpPr>
          <p:cNvPr id="551" name="Google Shape;551;p39"/>
          <p:cNvSpPr txBox="1">
            <a:spLocks noGrp="1"/>
          </p:cNvSpPr>
          <p:nvPr>
            <p:ph type="body" idx="1"/>
          </p:nvPr>
        </p:nvSpPr>
        <p:spPr>
          <a:xfrm>
            <a:off x="894977" y="1579138"/>
            <a:ext cx="4959603" cy="4554879"/>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1800"/>
              <a:t>The result page, titled "Fetal Health Predictor - Result", displays the prediction with a clean and minimalistic design.</a:t>
            </a:r>
            <a:endParaRPr/>
          </a:p>
          <a:p>
            <a:pPr marL="228600" lvl="0" indent="-228600" algn="just" rtl="0">
              <a:lnSpc>
                <a:spcPct val="90000"/>
              </a:lnSpc>
              <a:spcBef>
                <a:spcPts val="1000"/>
              </a:spcBef>
              <a:spcAft>
                <a:spcPts val="0"/>
              </a:spcAft>
              <a:buClr>
                <a:schemeClr val="dk1"/>
              </a:buClr>
              <a:buSzPct val="100000"/>
              <a:buChar char="•"/>
            </a:pPr>
            <a:r>
              <a:rPr lang="en-US" sz="1800"/>
              <a:t>Predicted fetal health class and maximum probability are prominently displayed, providing clear and immediate feedback to the user.</a:t>
            </a:r>
            <a:endParaRPr/>
          </a:p>
          <a:p>
            <a:pPr marL="228600" lvl="0" indent="-228600" algn="just" rtl="0">
              <a:lnSpc>
                <a:spcPct val="90000"/>
              </a:lnSpc>
              <a:spcBef>
                <a:spcPts val="1000"/>
              </a:spcBef>
              <a:spcAft>
                <a:spcPts val="0"/>
              </a:spcAft>
              <a:buClr>
                <a:schemeClr val="dk1"/>
              </a:buClr>
              <a:buSzPct val="100000"/>
              <a:buChar char="•"/>
            </a:pPr>
            <a:r>
              <a:rPr lang="en-US" sz="1800"/>
              <a:t>A link to return to the input form enhances user experience, encouraging continuous interaction and exploration of the application.</a:t>
            </a:r>
            <a:endParaRPr/>
          </a:p>
          <a:p>
            <a:pPr marL="228600" lvl="0" indent="-228600" algn="just" rtl="0">
              <a:lnSpc>
                <a:spcPct val="90000"/>
              </a:lnSpc>
              <a:spcBef>
                <a:spcPts val="1000"/>
              </a:spcBef>
              <a:spcAft>
                <a:spcPts val="0"/>
              </a:spcAft>
              <a:buClr>
                <a:schemeClr val="dk1"/>
              </a:buClr>
              <a:buSzPct val="100000"/>
              <a:buChar char="•"/>
            </a:pPr>
            <a:r>
              <a:rPr lang="en-US" sz="1800"/>
              <a:t>The error page, simply titled "Error", uses a straightforward design to communicate issues clearly and effectively.</a:t>
            </a:r>
            <a:endParaRPr/>
          </a:p>
          <a:p>
            <a:pPr marL="228600" lvl="0" indent="-228600" algn="just" rtl="0">
              <a:lnSpc>
                <a:spcPct val="90000"/>
              </a:lnSpc>
              <a:spcBef>
                <a:spcPts val="1000"/>
              </a:spcBef>
              <a:spcAft>
                <a:spcPts val="0"/>
              </a:spcAft>
              <a:buClr>
                <a:schemeClr val="dk1"/>
              </a:buClr>
              <a:buSzPct val="100000"/>
              <a:buChar char="•"/>
            </a:pPr>
            <a:r>
              <a:rPr lang="en-US" sz="1800"/>
              <a:t>Specific error messages are displayed to the user, aiding in understanding what went wrong during the prediction process.</a:t>
            </a:r>
            <a:endParaRPr/>
          </a:p>
          <a:p>
            <a:pPr marL="228600" lvl="0" indent="-228600" algn="just" rtl="0">
              <a:lnSpc>
                <a:spcPct val="90000"/>
              </a:lnSpc>
              <a:spcBef>
                <a:spcPts val="1000"/>
              </a:spcBef>
              <a:spcAft>
                <a:spcPts val="0"/>
              </a:spcAft>
              <a:buClr>
                <a:schemeClr val="dk1"/>
              </a:buClr>
              <a:buSzPct val="100000"/>
              <a:buChar char="•"/>
            </a:pPr>
            <a:r>
              <a:rPr lang="en-US" sz="1800"/>
              <a:t>Both pages maintain a consistent design language with the main form, ensuring a cohesive user experience throughout the application.</a:t>
            </a:r>
            <a:endParaRPr/>
          </a:p>
        </p:txBody>
      </p:sp>
      <p:pic>
        <p:nvPicPr>
          <p:cNvPr id="552" name="Google Shape;552;p39"/>
          <p:cNvPicPr preferRelativeResize="0"/>
          <p:nvPr/>
        </p:nvPicPr>
        <p:blipFill rotWithShape="1">
          <a:blip r:embed="rId3">
            <a:alphaModFix/>
          </a:blip>
          <a:srcRect/>
          <a:stretch/>
        </p:blipFill>
        <p:spPr>
          <a:xfrm>
            <a:off x="6512442" y="1386098"/>
            <a:ext cx="5201023" cy="3672047"/>
          </a:xfrm>
          <a:prstGeom prst="rect">
            <a:avLst/>
          </a:prstGeom>
          <a:noFill/>
          <a:ln>
            <a:noFill/>
          </a:ln>
        </p:spPr>
      </p:pic>
      <p:sp>
        <p:nvSpPr>
          <p:cNvPr id="553" name="Google Shape;553;p39"/>
          <p:cNvSpPr/>
          <p:nvPr/>
        </p:nvSpPr>
        <p:spPr>
          <a:xfrm rot="10800000" flipH="1">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4" name="Google Shape;554;p39"/>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8"/>
        <p:cNvGrpSpPr/>
        <p:nvPr/>
      </p:nvGrpSpPr>
      <p:grpSpPr>
        <a:xfrm>
          <a:off x="0" y="0"/>
          <a:ext cx="0" cy="0"/>
          <a:chOff x="0" y="0"/>
          <a:chExt cx="0" cy="0"/>
        </a:xfrm>
      </p:grpSpPr>
      <p:sp>
        <p:nvSpPr>
          <p:cNvPr id="559" name="Google Shape;559;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4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1" name="Google Shape;561;p4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4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4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40"/>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Conclusion</a:t>
            </a:r>
            <a:endParaRPr/>
          </a:p>
        </p:txBody>
      </p:sp>
      <p:sp>
        <p:nvSpPr>
          <p:cNvPr id="565" name="Google Shape;565;p40"/>
          <p:cNvSpPr txBox="1">
            <a:spLocks noGrp="1"/>
          </p:cNvSpPr>
          <p:nvPr>
            <p:ph type="body" idx="1"/>
          </p:nvPr>
        </p:nvSpPr>
        <p:spPr>
          <a:xfrm>
            <a:off x="772160" y="1891970"/>
            <a:ext cx="10850879" cy="450883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After rigorous evaluation, the Gradient Boosting model stands out as the top choice for fetal health prediction, boasting an impressive accuracy of 95.45%. This underscores the importance of selecting the most accurate model to ensure the highest quality healthcare decision support.</a:t>
            </a:r>
            <a:endParaRPr/>
          </a:p>
          <a:p>
            <a:pPr marL="228600" lvl="0" indent="-228600" algn="l" rtl="0">
              <a:lnSpc>
                <a:spcPct val="90000"/>
              </a:lnSpc>
              <a:spcBef>
                <a:spcPts val="1000"/>
              </a:spcBef>
              <a:spcAft>
                <a:spcPts val="0"/>
              </a:spcAft>
              <a:buClr>
                <a:schemeClr val="dk1"/>
              </a:buClr>
              <a:buSzPts val="1800"/>
              <a:buChar char="•"/>
            </a:pPr>
            <a:r>
              <a:rPr lang="en-US" sz="1800"/>
              <a:t>The hyperparameter-tuned Random Forest model, with a test accuracy of 93.9%, demonstrates its robustness and consistency in fetal health prediction. This reliability makes it a valuable option for healthcare professionals seeking dependable predictive tools</a:t>
            </a:r>
            <a:endParaRPr/>
          </a:p>
          <a:p>
            <a:pPr marL="228600" lvl="0" indent="-228600" algn="l" rtl="0">
              <a:lnSpc>
                <a:spcPct val="90000"/>
              </a:lnSpc>
              <a:spcBef>
                <a:spcPts val="1000"/>
              </a:spcBef>
              <a:spcAft>
                <a:spcPts val="0"/>
              </a:spcAft>
              <a:buClr>
                <a:schemeClr val="dk1"/>
              </a:buClr>
              <a:buSzPts val="1800"/>
              <a:buChar char="•"/>
            </a:pPr>
            <a:r>
              <a:rPr lang="en-US" sz="1800"/>
              <a:t>The Flask UI is designed with the user in mind, featuring intuitive forms for data input and clear presentation of results, enhancing accessibility and usability.</a:t>
            </a:r>
            <a:endParaRPr/>
          </a:p>
          <a:p>
            <a:pPr marL="228600" lvl="0" indent="-228600" algn="l" rtl="0">
              <a:lnSpc>
                <a:spcPct val="90000"/>
              </a:lnSpc>
              <a:spcBef>
                <a:spcPts val="1000"/>
              </a:spcBef>
              <a:spcAft>
                <a:spcPts val="0"/>
              </a:spcAft>
              <a:buClr>
                <a:schemeClr val="dk1"/>
              </a:buClr>
              <a:buSzPts val="1800"/>
              <a:buChar char="•"/>
            </a:pPr>
            <a:r>
              <a:rPr lang="en-US" sz="1800"/>
              <a:t>The model effectively handles multiple classes, with notable precision and recall in distinguishing between normal, suspect, and pathological fetal health conditions.</a:t>
            </a:r>
            <a:endParaRPr/>
          </a:p>
          <a:p>
            <a:pPr marL="228600" lvl="0" indent="-228600" algn="l" rtl="0">
              <a:lnSpc>
                <a:spcPct val="90000"/>
              </a:lnSpc>
              <a:spcBef>
                <a:spcPts val="1000"/>
              </a:spcBef>
              <a:spcAft>
                <a:spcPts val="0"/>
              </a:spcAft>
              <a:buClr>
                <a:schemeClr val="dk1"/>
              </a:buClr>
              <a:buSzPts val="1800"/>
              <a:buChar char="•"/>
            </a:pPr>
            <a:r>
              <a:rPr lang="en-US" sz="1800"/>
              <a:t>The inclusion of a dedicated error page in the Flask app ensures a smooth user experience, even in cases of input or processing errors.</a:t>
            </a:r>
            <a:endParaRPr/>
          </a:p>
          <a:p>
            <a:pPr marL="228600" lvl="0" indent="-228600" algn="l" rtl="0">
              <a:lnSpc>
                <a:spcPct val="90000"/>
              </a:lnSpc>
              <a:spcBef>
                <a:spcPts val="1000"/>
              </a:spcBef>
              <a:spcAft>
                <a:spcPts val="0"/>
              </a:spcAft>
              <a:buClr>
                <a:schemeClr val="dk1"/>
              </a:buClr>
              <a:buSzPts val="1800"/>
              <a:buChar char="•"/>
            </a:pPr>
            <a:r>
              <a:rPr lang="en-US" sz="1800"/>
              <a:t>This combination of web technology and machine learning paves the way for advanced, accessible healthcare solutions, potentially improving prenatal care and outcomes.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9"/>
        <p:cNvGrpSpPr/>
        <p:nvPr/>
      </p:nvGrpSpPr>
      <p:grpSpPr>
        <a:xfrm>
          <a:off x="0" y="0"/>
          <a:ext cx="0" cy="0"/>
          <a:chOff x="0" y="0"/>
          <a:chExt cx="0" cy="0"/>
        </a:xfrm>
      </p:grpSpPr>
      <p:sp>
        <p:nvSpPr>
          <p:cNvPr id="570" name="Google Shape;570;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1" name="Google Shape;571;p41"/>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2" name="Google Shape;572;p41"/>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41"/>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41"/>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41"/>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dirty="0">
                <a:solidFill>
                  <a:srgbClr val="FFFFFF"/>
                </a:solidFill>
              </a:rPr>
              <a:t>Comparison</a:t>
            </a:r>
            <a:endParaRPr dirty="0"/>
          </a:p>
        </p:txBody>
      </p:sp>
      <p:sp>
        <p:nvSpPr>
          <p:cNvPr id="576" name="Google Shape;576;p41"/>
          <p:cNvSpPr txBox="1">
            <a:spLocks noGrp="1"/>
          </p:cNvSpPr>
          <p:nvPr>
            <p:ph type="body" idx="1"/>
          </p:nvPr>
        </p:nvSpPr>
        <p:spPr>
          <a:xfrm>
            <a:off x="772160" y="1891970"/>
            <a:ext cx="10851000" cy="4508700"/>
          </a:xfrm>
          <a:prstGeom prst="rect">
            <a:avLst/>
          </a:prstGeom>
          <a:noFill/>
          <a:ln>
            <a:noFill/>
          </a:ln>
        </p:spPr>
        <p:txBody>
          <a:bodyPr spcFirstLastPara="1" wrap="square" lIns="91425" tIns="45700" rIns="91425" bIns="45700" anchor="t" anchorCtr="0">
            <a:normAutofit/>
          </a:bodyPr>
          <a:lstStyle/>
          <a:p>
            <a:pPr marL="685800" lvl="0" indent="-457200" algn="just" rtl="0">
              <a:lnSpc>
                <a:spcPct val="90000"/>
              </a:lnSpc>
              <a:spcBef>
                <a:spcPts val="1000"/>
              </a:spcBef>
              <a:spcAft>
                <a:spcPts val="0"/>
              </a:spcAft>
              <a:buFont typeface="Wingdings" panose="05000000000000000000" pitchFamily="2" charset="2"/>
              <a:buChar char="Ø"/>
            </a:pPr>
            <a:r>
              <a:rPr lang="en-US" sz="2700" dirty="0"/>
              <a:t>Compared to other standard projects, our deadly health classification system uses KNN classifiers, Gradient Boosting, Random Forest, and SVC in a novel way. It is specifically engineered to identify and forecast important health hazards, with an emphasis on identifying life-threatening illnesses as opposed to broad health trends. </a:t>
            </a:r>
          </a:p>
          <a:p>
            <a:pPr marL="685800" lvl="0" indent="-457200" algn="just" rtl="0">
              <a:lnSpc>
                <a:spcPct val="90000"/>
              </a:lnSpc>
              <a:spcBef>
                <a:spcPts val="1000"/>
              </a:spcBef>
              <a:spcAft>
                <a:spcPts val="0"/>
              </a:spcAft>
              <a:buFont typeface="Wingdings" panose="05000000000000000000" pitchFamily="2" charset="2"/>
              <a:buChar char="Ø"/>
            </a:pPr>
            <a:r>
              <a:rPr lang="en-US" sz="2700" dirty="0"/>
              <a:t>This method provides vital information for healthcare decision-making and provides a more accurate, perhaps life-saving analysis. This is a huge advancement in predictive healthcare, combining cutting edge technology with a thorough comprehension of human health requirements.</a:t>
            </a:r>
            <a:endParaRPr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6"/>
          <p:cNvSpPr txBox="1">
            <a:spLocks noGrp="1"/>
          </p:cNvSpPr>
          <p:nvPr>
            <p:ph type="title"/>
          </p:nvPr>
        </p:nvSpPr>
        <p:spPr>
          <a:xfrm>
            <a:off x="838200" y="557188"/>
            <a:ext cx="10515600" cy="1133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200"/>
              <a:buFont typeface="Calibri"/>
              <a:buNone/>
            </a:pPr>
            <a:r>
              <a:rPr lang="en-US" sz="5200" b="1"/>
              <a:t>Project Overview</a:t>
            </a:r>
            <a:endParaRPr/>
          </a:p>
        </p:txBody>
      </p:sp>
      <p:grpSp>
        <p:nvGrpSpPr>
          <p:cNvPr id="126" name="Google Shape;126;p16"/>
          <p:cNvGrpSpPr/>
          <p:nvPr/>
        </p:nvGrpSpPr>
        <p:grpSpPr>
          <a:xfrm>
            <a:off x="840631" y="2950244"/>
            <a:ext cx="10510737" cy="2109654"/>
            <a:chOff x="2431" y="1121444"/>
            <a:chExt cx="10510737" cy="2109654"/>
          </a:xfrm>
        </p:grpSpPr>
        <p:sp>
          <p:nvSpPr>
            <p:cNvPr id="127" name="Google Shape;127;p16"/>
            <p:cNvSpPr/>
            <p:nvPr/>
          </p:nvSpPr>
          <p:spPr>
            <a:xfrm>
              <a:off x="2431" y="1121444"/>
              <a:ext cx="1522400" cy="2109654"/>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p:nvPr/>
          </p:nvSpPr>
          <p:spPr>
            <a:xfrm>
              <a:off x="2431" y="1121444"/>
              <a:ext cx="1522400" cy="2109654"/>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Motivation: </a:t>
              </a:r>
              <a:r>
                <a:rPr lang="en-US" sz="1100">
                  <a:solidFill>
                    <a:schemeClr val="lt1"/>
                  </a:solidFill>
                  <a:latin typeface="Calibri"/>
                  <a:ea typeface="Calibri"/>
                  <a:cs typeface="Calibri"/>
                  <a:sym typeface="Calibri"/>
                </a:rPr>
                <a:t>Addressing global health concerns of child and maternal mortality by leveraging CTGs for early and accurate fetal health assessment.</a:t>
              </a:r>
              <a:endParaRPr/>
            </a:p>
          </p:txBody>
        </p:sp>
        <p:sp>
          <p:nvSpPr>
            <p:cNvPr id="129" name="Google Shape;129;p16"/>
            <p:cNvSpPr/>
            <p:nvPr/>
          </p:nvSpPr>
          <p:spPr>
            <a:xfrm>
              <a:off x="1548285" y="2054772"/>
              <a:ext cx="228360" cy="243000"/>
            </a:xfrm>
            <a:prstGeom prst="rightArrow">
              <a:avLst>
                <a:gd name="adj1" fmla="val 50000"/>
                <a:gd name="adj2" fmla="val 50000"/>
              </a:avLst>
            </a:prstGeom>
            <a:solidFill>
              <a:srgbClr val="56ADD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1800098" y="1121444"/>
              <a:ext cx="1522400" cy="2109654"/>
            </a:xfrm>
            <a:prstGeom prst="rect">
              <a:avLst/>
            </a:prstGeom>
            <a:solidFill>
              <a:srgbClr val="53C1C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p:nvPr/>
          </p:nvSpPr>
          <p:spPr>
            <a:xfrm>
              <a:off x="1800098" y="1121444"/>
              <a:ext cx="1522400" cy="2109654"/>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Goals and Objectives:</a:t>
              </a:r>
              <a:endParaRPr sz="1100">
                <a:solidFill>
                  <a:schemeClr val="lt1"/>
                </a:solidFill>
                <a:latin typeface="Calibri"/>
                <a:ea typeface="Calibri"/>
                <a:cs typeface="Calibri"/>
                <a:sym typeface="Calibri"/>
              </a:endParaRPr>
            </a:p>
            <a:p>
              <a:pPr marL="57150" marR="0" lvl="1" indent="-57150" algn="l" rtl="0">
                <a:lnSpc>
                  <a:spcPct val="90000"/>
                </a:lnSpc>
                <a:spcBef>
                  <a:spcPts val="38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Develop a Machine Learning model for classifying CTG records.</a:t>
              </a:r>
              <a:endParaRPr/>
            </a:p>
            <a:p>
              <a:pPr marL="57150" marR="0" lvl="1" indent="-57150" algn="l" rtl="0">
                <a:lnSpc>
                  <a:spcPct val="90000"/>
                </a:lnSpc>
                <a:spcBef>
                  <a:spcPts val="13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Perform data preprocessing and feature selection for optimal model training.</a:t>
              </a:r>
              <a:endParaRPr/>
            </a:p>
            <a:p>
              <a:pPr marL="57150" marR="0" lvl="1" indent="-57150" algn="l" rtl="0">
                <a:lnSpc>
                  <a:spcPct val="90000"/>
                </a:lnSpc>
                <a:spcBef>
                  <a:spcPts val="13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Evaluate model using metrics like accuracy, precision, recall, F1-score, and ROC-AUC.</a:t>
              </a:r>
              <a:endParaRPr/>
            </a:p>
          </p:txBody>
        </p:sp>
        <p:sp>
          <p:nvSpPr>
            <p:cNvPr id="132" name="Google Shape;132;p16"/>
            <p:cNvSpPr/>
            <p:nvPr/>
          </p:nvSpPr>
          <p:spPr>
            <a:xfrm>
              <a:off x="3345952" y="2054772"/>
              <a:ext cx="228360" cy="243000"/>
            </a:xfrm>
            <a:prstGeom prst="rightArrow">
              <a:avLst>
                <a:gd name="adj1" fmla="val 50000"/>
                <a:gd name="adj2" fmla="val 50000"/>
              </a:avLst>
            </a:prstGeom>
            <a:solidFill>
              <a:srgbClr val="51CA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3597766" y="1121444"/>
              <a:ext cx="1522400" cy="2109654"/>
            </a:xfrm>
            <a:prstGeom prst="rect">
              <a:avLst/>
            </a:prstGeom>
            <a:solidFill>
              <a:srgbClr val="4EC7A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txBox="1"/>
            <p:nvPr/>
          </p:nvSpPr>
          <p:spPr>
            <a:xfrm>
              <a:off x="3597766" y="1121444"/>
              <a:ext cx="1522400" cy="2109654"/>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Significance: </a:t>
              </a:r>
              <a:r>
                <a:rPr lang="en-US" sz="1100">
                  <a:solidFill>
                    <a:schemeClr val="lt1"/>
                  </a:solidFill>
                  <a:latin typeface="Calibri"/>
                  <a:ea typeface="Calibri"/>
                  <a:cs typeface="Calibri"/>
                  <a:sym typeface="Calibri"/>
                </a:rPr>
                <a:t>Contributing to the UN's Sustainable Development Goals by reducing child and maternal mortality, especially in low-resource settings.</a:t>
              </a:r>
              <a:endParaRPr/>
            </a:p>
          </p:txBody>
        </p:sp>
        <p:sp>
          <p:nvSpPr>
            <p:cNvPr id="135" name="Google Shape;135;p16"/>
            <p:cNvSpPr/>
            <p:nvPr/>
          </p:nvSpPr>
          <p:spPr>
            <a:xfrm>
              <a:off x="5143619" y="2054772"/>
              <a:ext cx="228360" cy="243000"/>
            </a:xfrm>
            <a:prstGeom prst="rightArrow">
              <a:avLst>
                <a:gd name="adj1" fmla="val 50000"/>
                <a:gd name="adj2" fmla="val 50000"/>
              </a:avLst>
            </a:prstGeom>
            <a:solidFill>
              <a:srgbClr val="4CC38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5395433" y="1121444"/>
              <a:ext cx="1522400" cy="2109654"/>
            </a:xfrm>
            <a:prstGeom prst="rect">
              <a:avLst/>
            </a:prstGeom>
            <a:solidFill>
              <a:srgbClr val="49C07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p:nvPr/>
          </p:nvSpPr>
          <p:spPr>
            <a:xfrm>
              <a:off x="5395433" y="1121444"/>
              <a:ext cx="1522400" cy="2109654"/>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Features Analyzed: </a:t>
              </a:r>
              <a:r>
                <a:rPr lang="en-US" sz="1100">
                  <a:solidFill>
                    <a:schemeClr val="lt1"/>
                  </a:solidFill>
                  <a:latin typeface="Calibri"/>
                  <a:ea typeface="Calibri"/>
                  <a:cs typeface="Calibri"/>
                  <a:sym typeface="Calibri"/>
                </a:rPr>
                <a:t>Including Baseline Value, Accelerations, Fetal Movement, Uterine Contractions, Decelerations, Variabilities, and Histogram Parameters.</a:t>
              </a:r>
              <a:endParaRPr/>
            </a:p>
          </p:txBody>
        </p:sp>
        <p:sp>
          <p:nvSpPr>
            <p:cNvPr id="138" name="Google Shape;138;p16"/>
            <p:cNvSpPr/>
            <p:nvPr/>
          </p:nvSpPr>
          <p:spPr>
            <a:xfrm>
              <a:off x="6941287" y="2054772"/>
              <a:ext cx="228360" cy="243000"/>
            </a:xfrm>
            <a:prstGeom prst="rightArrow">
              <a:avLst>
                <a:gd name="adj1" fmla="val 50000"/>
                <a:gd name="adj2" fmla="val 50000"/>
              </a:avLst>
            </a:prstGeom>
            <a:solidFill>
              <a:srgbClr val="47BC5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7193100" y="1121444"/>
              <a:ext cx="1522400" cy="2109654"/>
            </a:xfrm>
            <a:prstGeom prst="rect">
              <a:avLst/>
            </a:prstGeom>
            <a:solidFill>
              <a:srgbClr val="49B84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txBox="1"/>
            <p:nvPr/>
          </p:nvSpPr>
          <p:spPr>
            <a:xfrm>
              <a:off x="7193100" y="1121444"/>
              <a:ext cx="1522400" cy="2109654"/>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Deliverables:</a:t>
              </a:r>
              <a:endParaRPr sz="1100">
                <a:solidFill>
                  <a:schemeClr val="lt1"/>
                </a:solidFill>
                <a:latin typeface="Calibri"/>
                <a:ea typeface="Calibri"/>
                <a:cs typeface="Calibri"/>
                <a:sym typeface="Calibri"/>
              </a:endParaRPr>
            </a:p>
            <a:p>
              <a:pPr marL="57150" marR="0" lvl="1" indent="-57150" algn="l" rtl="0">
                <a:lnSpc>
                  <a:spcPct val="90000"/>
                </a:lnSpc>
                <a:spcBef>
                  <a:spcPts val="38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A robust Machine Learning model for CTG classification.</a:t>
              </a:r>
              <a:endParaRPr/>
            </a:p>
            <a:p>
              <a:pPr marL="57150" marR="0" lvl="1" indent="-57150" algn="l" rtl="0">
                <a:lnSpc>
                  <a:spcPct val="90000"/>
                </a:lnSpc>
                <a:spcBef>
                  <a:spcPts val="13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A user-friendly interface for healthcare professionals.</a:t>
              </a:r>
              <a:endParaRPr/>
            </a:p>
            <a:p>
              <a:pPr marL="57150" marR="0" lvl="1" indent="-57150" algn="l" rtl="0">
                <a:lnSpc>
                  <a:spcPct val="90000"/>
                </a:lnSpc>
                <a:spcBef>
                  <a:spcPts val="135"/>
                </a:spcBef>
                <a:spcAft>
                  <a:spcPts val="0"/>
                </a:spcAft>
                <a:buClr>
                  <a:schemeClr val="lt1"/>
                </a:buClr>
                <a:buSzPts val="900"/>
                <a:buFont typeface="Calibri"/>
                <a:buChar char="•"/>
              </a:pPr>
              <a:r>
                <a:rPr lang="en-US" sz="900" b="0" i="0" u="none" strike="noStrike" cap="none">
                  <a:solidFill>
                    <a:schemeClr val="lt1"/>
                  </a:solidFill>
                  <a:latin typeface="Calibri"/>
                  <a:ea typeface="Calibri"/>
                  <a:cs typeface="Calibri"/>
                  <a:sym typeface="Calibri"/>
                </a:rPr>
                <a:t>Comprehensive documentation and performance metric reports.</a:t>
              </a:r>
              <a:endParaRPr/>
            </a:p>
          </p:txBody>
        </p:sp>
        <p:sp>
          <p:nvSpPr>
            <p:cNvPr id="141" name="Google Shape;141;p16"/>
            <p:cNvSpPr/>
            <p:nvPr/>
          </p:nvSpPr>
          <p:spPr>
            <a:xfrm>
              <a:off x="8738954" y="2054772"/>
              <a:ext cx="228360" cy="243000"/>
            </a:xfrm>
            <a:prstGeom prst="rightArrow">
              <a:avLst>
                <a:gd name="adj1" fmla="val 50000"/>
                <a:gd name="adj2" fmla="val 50000"/>
              </a:avLst>
            </a:prstGeom>
            <a:solidFill>
              <a:srgbClr val="5EB1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8990768" y="1121444"/>
              <a:ext cx="1522400" cy="2109654"/>
            </a:xfrm>
            <a:prstGeom prst="rect">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txBox="1"/>
            <p:nvPr/>
          </p:nvSpPr>
          <p:spPr>
            <a:xfrm>
              <a:off x="8990768" y="1121444"/>
              <a:ext cx="1522400" cy="2109654"/>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Milestones: </a:t>
              </a:r>
              <a:r>
                <a:rPr lang="en-US" sz="1100">
                  <a:solidFill>
                    <a:schemeClr val="lt1"/>
                  </a:solidFill>
                  <a:latin typeface="Calibri"/>
                  <a:ea typeface="Calibri"/>
                  <a:cs typeface="Calibri"/>
                  <a:sym typeface="Calibri"/>
                </a:rPr>
                <a:t>Covering Data Collection and Preprocessing, Model Development, Testing, Validation, Model Evaluation, and User Interface Development.</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0"/>
        <p:cNvGrpSpPr/>
        <p:nvPr/>
      </p:nvGrpSpPr>
      <p:grpSpPr>
        <a:xfrm>
          <a:off x="0" y="0"/>
          <a:ext cx="0" cy="0"/>
          <a:chOff x="0" y="0"/>
          <a:chExt cx="0" cy="0"/>
        </a:xfrm>
      </p:grpSpPr>
      <p:sp>
        <p:nvSpPr>
          <p:cNvPr id="581" name="Google Shape;581;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2" name="Google Shape;582;p4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3" name="Google Shape;583;p4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4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5" name="Google Shape;585;p4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6" name="Google Shape;586;p42"/>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References</a:t>
            </a:r>
            <a:endParaRPr/>
          </a:p>
        </p:txBody>
      </p:sp>
      <p:sp>
        <p:nvSpPr>
          <p:cNvPr id="587" name="Google Shape;587;p42"/>
          <p:cNvSpPr txBox="1">
            <a:spLocks noGrp="1"/>
          </p:cNvSpPr>
          <p:nvPr>
            <p:ph type="body" idx="1"/>
          </p:nvPr>
        </p:nvSpPr>
        <p:spPr>
          <a:xfrm>
            <a:off x="772160" y="1891970"/>
            <a:ext cx="10851000" cy="45087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None/>
            </a:pPr>
            <a:r>
              <a:rPr lang="en-US" sz="2400"/>
              <a:t> Link : </a:t>
            </a:r>
            <a:r>
              <a:rPr lang="en-US" sz="2400" u="sng">
                <a:solidFill>
                  <a:schemeClr val="hlink"/>
                </a:solidFill>
                <a:latin typeface="Arial"/>
                <a:ea typeface="Arial"/>
                <a:cs typeface="Arial"/>
                <a:sym typeface="Arial"/>
                <a:hlinkClick r:id="rId3"/>
              </a:rPr>
              <a:t>Fetal Health Classification Based on Machine Learning | IEEE Conference Publication | IEEE Xplore</a:t>
            </a:r>
            <a:endParaRPr sz="2400"/>
          </a:p>
          <a:p>
            <a:pPr marL="228600" lvl="0" indent="0" algn="l" rtl="0">
              <a:lnSpc>
                <a:spcPct val="90000"/>
              </a:lnSpc>
              <a:spcBef>
                <a:spcPts val="1000"/>
              </a:spcBef>
              <a:spcAft>
                <a:spcPts val="0"/>
              </a:spcAft>
              <a:buNone/>
            </a:pPr>
            <a:endParaRPr sz="2400"/>
          </a:p>
          <a:p>
            <a:pPr marL="0" lvl="0" indent="0" algn="l" rtl="0">
              <a:lnSpc>
                <a:spcPct val="90000"/>
              </a:lnSpc>
              <a:spcBef>
                <a:spcPts val="1000"/>
              </a:spcBef>
              <a:spcAft>
                <a:spcPts val="0"/>
              </a:spcAft>
              <a:buNone/>
            </a:pPr>
            <a:r>
              <a:rPr lang="en-US" sz="2400"/>
              <a:t>   Link : </a:t>
            </a:r>
            <a:r>
              <a:rPr lang="en-US" sz="2400" u="sng">
                <a:solidFill>
                  <a:schemeClr val="hlink"/>
                </a:solidFill>
                <a:latin typeface="Arial"/>
                <a:ea typeface="Arial"/>
                <a:cs typeface="Arial"/>
                <a:sym typeface="Arial"/>
                <a:hlinkClick r:id="rId4"/>
              </a:rPr>
              <a:t>Fetal Health Classification Using Supervised Learning Approach | IEEE Conference Publication | IEEE Xplore</a:t>
            </a:r>
            <a:endParaRPr sz="2400"/>
          </a:p>
          <a:p>
            <a:pPr marL="0" lvl="0" indent="0" algn="l" rtl="0">
              <a:lnSpc>
                <a:spcPct val="90000"/>
              </a:lnSpc>
              <a:spcBef>
                <a:spcPts val="1000"/>
              </a:spcBef>
              <a:spcAft>
                <a:spcPts val="0"/>
              </a:spcAft>
              <a:buNone/>
            </a:pPr>
            <a:endParaRPr sz="2400"/>
          </a:p>
          <a:p>
            <a:pPr marL="0" lvl="0" indent="0" algn="l" rtl="0">
              <a:lnSpc>
                <a:spcPct val="90000"/>
              </a:lnSpc>
              <a:spcBef>
                <a:spcPts val="1000"/>
              </a:spcBef>
              <a:spcAft>
                <a:spcPts val="0"/>
              </a:spcAft>
              <a:buNone/>
            </a:pPr>
            <a:r>
              <a:rPr lang="en-US" sz="2400"/>
              <a:t>     Link : </a:t>
            </a:r>
            <a:r>
              <a:rPr lang="en-US" sz="2400" u="sng">
                <a:solidFill>
                  <a:schemeClr val="hlink"/>
                </a:solidFill>
                <a:latin typeface="Arial"/>
                <a:ea typeface="Arial"/>
                <a:cs typeface="Arial"/>
                <a:sym typeface="Arial"/>
                <a:hlinkClick r:id="rId5"/>
              </a:rPr>
              <a:t>[PDF] Ensemble Learning for Fetal Health Classification | Semantic Scholar</a:t>
            </a:r>
            <a:endParaRPr sz="2400"/>
          </a:p>
          <a:p>
            <a:pPr marL="0" lvl="0" indent="0" algn="l" rtl="0">
              <a:lnSpc>
                <a:spcPct val="90000"/>
              </a:lnSpc>
              <a:spcBef>
                <a:spcPts val="1000"/>
              </a:spcBef>
              <a:spcAft>
                <a:spcPts val="0"/>
              </a:spcAft>
              <a:buNone/>
            </a:pPr>
            <a:r>
              <a:rPr lang="en-US" sz="2400"/>
              <a:t>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1"/>
        <p:cNvGrpSpPr/>
        <p:nvPr/>
      </p:nvGrpSpPr>
      <p:grpSpPr>
        <a:xfrm>
          <a:off x="0" y="0"/>
          <a:ext cx="0" cy="0"/>
          <a:chOff x="0" y="0"/>
          <a:chExt cx="0" cy="0"/>
        </a:xfrm>
      </p:grpSpPr>
      <p:sp>
        <p:nvSpPr>
          <p:cNvPr id="592" name="Google Shape;592;p43"/>
          <p:cNvSpPr/>
          <p:nvPr/>
        </p:nvSpPr>
        <p:spPr>
          <a:xfrm>
            <a:off x="0" y="-6235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43"/>
          <p:cNvSpPr txBox="1">
            <a:spLocks noGrp="1"/>
          </p:cNvSpPr>
          <p:nvPr>
            <p:ph type="title"/>
          </p:nvPr>
        </p:nvSpPr>
        <p:spPr>
          <a:xfrm>
            <a:off x="718278" y="116124"/>
            <a:ext cx="10176300" cy="656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dirty="0"/>
              <a:t>Contribution</a:t>
            </a:r>
            <a:endParaRPr dirty="0"/>
          </a:p>
        </p:txBody>
      </p:sp>
      <p:sp>
        <p:nvSpPr>
          <p:cNvPr id="594" name="Google Shape;594;p43"/>
          <p:cNvSpPr/>
          <p:nvPr/>
        </p:nvSpPr>
        <p:spPr>
          <a:xfrm>
            <a:off x="0" y="6401962"/>
            <a:ext cx="12191998" cy="461774"/>
          </a:xfrm>
          <a:prstGeom prst="rect">
            <a:avLst/>
          </a:prstGeom>
          <a:gradFill>
            <a:gsLst>
              <a:gs pos="0">
                <a:srgbClr val="000000"/>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5" name="Google Shape;595;p43"/>
          <p:cNvSpPr/>
          <p:nvPr/>
        </p:nvSpPr>
        <p:spPr>
          <a:xfrm>
            <a:off x="0" y="6401962"/>
            <a:ext cx="4076698" cy="464399"/>
          </a:xfrm>
          <a:prstGeom prst="rect">
            <a:avLst/>
          </a:prstGeom>
          <a:gradFill>
            <a:gsLst>
              <a:gs pos="0">
                <a:srgbClr val="000000">
                  <a:alpha val="45882"/>
                </a:srgbClr>
              </a:gs>
              <a:gs pos="99000">
                <a:schemeClr val="accent1"/>
              </a:gs>
              <a:gs pos="100000">
                <a:schemeClr val="accent1"/>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596" name="Google Shape;596;p43"/>
          <p:cNvGraphicFramePr/>
          <p:nvPr>
            <p:extLst>
              <p:ext uri="{D42A27DB-BD31-4B8C-83A1-F6EECF244321}">
                <p14:modId xmlns:p14="http://schemas.microsoft.com/office/powerpoint/2010/main" val="3883637926"/>
              </p:ext>
            </p:extLst>
          </p:nvPr>
        </p:nvGraphicFramePr>
        <p:xfrm>
          <a:off x="629033" y="801588"/>
          <a:ext cx="10663807" cy="5242960"/>
        </p:xfrm>
        <a:graphic>
          <a:graphicData uri="http://schemas.openxmlformats.org/drawingml/2006/table">
            <a:tbl>
              <a:tblPr firstRow="1" bandRow="1">
                <a:noFill/>
                <a:tableStyleId>{D2E2EDD6-D60B-47D9-934F-F8E298F76AEA}</a:tableStyleId>
              </a:tblPr>
              <a:tblGrid>
                <a:gridCol w="3899964">
                  <a:extLst>
                    <a:ext uri="{9D8B030D-6E8A-4147-A177-3AD203B41FA5}">
                      <a16:colId xmlns:a16="http://schemas.microsoft.com/office/drawing/2014/main" val="20000"/>
                    </a:ext>
                  </a:extLst>
                </a:gridCol>
                <a:gridCol w="3365078">
                  <a:extLst>
                    <a:ext uri="{9D8B030D-6E8A-4147-A177-3AD203B41FA5}">
                      <a16:colId xmlns:a16="http://schemas.microsoft.com/office/drawing/2014/main" val="20001"/>
                    </a:ext>
                  </a:extLst>
                </a:gridCol>
                <a:gridCol w="3398765">
                  <a:extLst>
                    <a:ext uri="{9D8B030D-6E8A-4147-A177-3AD203B41FA5}">
                      <a16:colId xmlns:a16="http://schemas.microsoft.com/office/drawing/2014/main" val="20002"/>
                    </a:ext>
                  </a:extLst>
                </a:gridCol>
              </a:tblGrid>
              <a:tr h="451963">
                <a:tc>
                  <a:txBody>
                    <a:bodyPr/>
                    <a:lstStyle/>
                    <a:p>
                      <a:pPr marL="0" marR="0" lvl="0" indent="0" algn="l" rtl="0">
                        <a:spcBef>
                          <a:spcPts val="0"/>
                        </a:spcBef>
                        <a:spcAft>
                          <a:spcPts val="0"/>
                        </a:spcAft>
                        <a:buNone/>
                      </a:pPr>
                      <a:r>
                        <a:rPr lang="en-US" sz="2400"/>
                        <a:t>Team Member</a:t>
                      </a:r>
                      <a:endParaRPr/>
                    </a:p>
                  </a:txBody>
                  <a:tcPr marL="122025" marR="122025" marT="61000" marB="61000"/>
                </a:tc>
                <a:tc>
                  <a:txBody>
                    <a:bodyPr/>
                    <a:lstStyle/>
                    <a:p>
                      <a:pPr marL="0" marR="0" lvl="0" indent="0" algn="l" rtl="0">
                        <a:spcBef>
                          <a:spcPts val="0"/>
                        </a:spcBef>
                        <a:spcAft>
                          <a:spcPts val="0"/>
                        </a:spcAft>
                        <a:buNone/>
                      </a:pPr>
                      <a:r>
                        <a:rPr lang="en-US" sz="2400"/>
                        <a:t>Contribution</a:t>
                      </a:r>
                      <a:endParaRPr/>
                    </a:p>
                  </a:txBody>
                  <a:tcPr marL="122025" marR="122025" marT="61000" marB="61000"/>
                </a:tc>
                <a:tc>
                  <a:txBody>
                    <a:bodyPr/>
                    <a:lstStyle/>
                    <a:p>
                      <a:pPr marL="0" marR="0" lvl="0" indent="0" algn="l" rtl="0">
                        <a:spcBef>
                          <a:spcPts val="0"/>
                        </a:spcBef>
                        <a:spcAft>
                          <a:spcPts val="0"/>
                        </a:spcAft>
                        <a:buNone/>
                      </a:pPr>
                      <a:r>
                        <a:rPr lang="en-US" sz="2400"/>
                        <a:t>Percentages</a:t>
                      </a:r>
                      <a:endParaRPr sz="2400"/>
                    </a:p>
                  </a:txBody>
                  <a:tcPr marL="122025" marR="122025" marT="61000" marB="61000"/>
                </a:tc>
                <a:extLst>
                  <a:ext uri="{0D108BD9-81ED-4DB2-BD59-A6C34878D82A}">
                    <a16:rowId xmlns:a16="http://schemas.microsoft.com/office/drawing/2014/main" val="10000"/>
                  </a:ext>
                </a:extLst>
              </a:tr>
              <a:tr h="987188">
                <a:tc>
                  <a:txBody>
                    <a:bodyPr/>
                    <a:lstStyle/>
                    <a:p>
                      <a:pPr marL="0" marR="0" lvl="0" indent="0" algn="l" rtl="0">
                        <a:spcBef>
                          <a:spcPts val="0"/>
                        </a:spcBef>
                        <a:spcAft>
                          <a:spcPts val="0"/>
                        </a:spcAft>
                        <a:buNone/>
                      </a:pPr>
                      <a:r>
                        <a:rPr lang="en-US" sz="2000" dirty="0" err="1"/>
                        <a:t>Vidhyalakshmivaraprasad</a:t>
                      </a:r>
                      <a:r>
                        <a:rPr lang="en-US" sz="2000" dirty="0"/>
                        <a:t> </a:t>
                      </a:r>
                      <a:r>
                        <a:rPr lang="en-US" sz="2000" dirty="0" err="1"/>
                        <a:t>Bathina</a:t>
                      </a:r>
                      <a:endParaRPr sz="2000" dirty="0"/>
                    </a:p>
                  </a:txBody>
                  <a:tcPr marL="122025" marR="122025" marT="61000" marB="61000"/>
                </a:tc>
                <a:tc>
                  <a:txBody>
                    <a:bodyPr/>
                    <a:lstStyle/>
                    <a:p>
                      <a:pPr marL="0" marR="0" lvl="0" indent="0" algn="l" rtl="0">
                        <a:spcBef>
                          <a:spcPts val="0"/>
                        </a:spcBef>
                        <a:spcAft>
                          <a:spcPts val="0"/>
                        </a:spcAft>
                        <a:buNone/>
                      </a:pPr>
                      <a:r>
                        <a:rPr lang="en-US" sz="2000"/>
                        <a:t>Data Preprocessing, Data Analysis and svm classifier implementation</a:t>
                      </a:r>
                      <a:endParaRPr sz="2000"/>
                    </a:p>
                  </a:txBody>
                  <a:tcPr marL="122025" marR="122025" marT="61000" marB="61000"/>
                </a:tc>
                <a:tc>
                  <a:txBody>
                    <a:bodyPr/>
                    <a:lstStyle/>
                    <a:p>
                      <a:pPr marL="0" marR="0" lvl="0" indent="0" algn="l" rtl="0">
                        <a:spcBef>
                          <a:spcPts val="0"/>
                        </a:spcBef>
                        <a:spcAft>
                          <a:spcPts val="0"/>
                        </a:spcAft>
                        <a:buNone/>
                      </a:pPr>
                      <a:r>
                        <a:rPr lang="en-US" sz="2000"/>
                        <a:t>25%</a:t>
                      </a:r>
                      <a:endParaRPr sz="2000"/>
                    </a:p>
                  </a:txBody>
                  <a:tcPr marL="122025" marR="122025" marT="61000" marB="61000"/>
                </a:tc>
                <a:extLst>
                  <a:ext uri="{0D108BD9-81ED-4DB2-BD59-A6C34878D82A}">
                    <a16:rowId xmlns:a16="http://schemas.microsoft.com/office/drawing/2014/main" val="10001"/>
                  </a:ext>
                </a:extLst>
              </a:tr>
              <a:tr h="987188">
                <a:tc>
                  <a:txBody>
                    <a:bodyPr/>
                    <a:lstStyle/>
                    <a:p>
                      <a:pPr marL="0" marR="0" lvl="0" indent="0" algn="l" rtl="0">
                        <a:spcBef>
                          <a:spcPts val="0"/>
                        </a:spcBef>
                        <a:spcAft>
                          <a:spcPts val="0"/>
                        </a:spcAft>
                        <a:buNone/>
                      </a:pPr>
                      <a:r>
                        <a:rPr lang="en-US" sz="2000" dirty="0"/>
                        <a:t>Sai Meghana Reddy, Chukka </a:t>
                      </a:r>
                      <a:endParaRPr sz="2000" dirty="0"/>
                    </a:p>
                  </a:txBody>
                  <a:tcPr marL="122025" marR="122025" marT="61000" marB="61000"/>
                </a:tc>
                <a:tc>
                  <a:txBody>
                    <a:bodyPr/>
                    <a:lstStyle/>
                    <a:p>
                      <a:pPr marL="0" marR="0" lvl="0" indent="0" algn="l" rtl="0">
                        <a:spcBef>
                          <a:spcPts val="0"/>
                        </a:spcBef>
                        <a:spcAft>
                          <a:spcPts val="0"/>
                        </a:spcAft>
                        <a:buNone/>
                      </a:pPr>
                      <a:r>
                        <a:rPr lang="en-US" sz="2000" dirty="0"/>
                        <a:t>Exploratory data analysis, visualizations and KNN classifier implementation. </a:t>
                      </a:r>
                      <a:endParaRPr sz="2000" dirty="0"/>
                    </a:p>
                  </a:txBody>
                  <a:tcPr marL="122025" marR="122025" marT="61000" marB="61000"/>
                </a:tc>
                <a:tc>
                  <a:txBody>
                    <a:bodyPr/>
                    <a:lstStyle/>
                    <a:p>
                      <a:pPr marL="0" marR="0" lvl="0" indent="0" algn="l" rtl="0">
                        <a:spcBef>
                          <a:spcPts val="0"/>
                        </a:spcBef>
                        <a:spcAft>
                          <a:spcPts val="0"/>
                        </a:spcAft>
                        <a:buNone/>
                      </a:pPr>
                      <a:r>
                        <a:rPr lang="en-US" sz="2000"/>
                        <a:t>25%</a:t>
                      </a:r>
                      <a:endParaRPr sz="2000"/>
                    </a:p>
                  </a:txBody>
                  <a:tcPr marL="122025" marR="122025" marT="61000" marB="61000"/>
                </a:tc>
                <a:extLst>
                  <a:ext uri="{0D108BD9-81ED-4DB2-BD59-A6C34878D82A}">
                    <a16:rowId xmlns:a16="http://schemas.microsoft.com/office/drawing/2014/main" val="10002"/>
                  </a:ext>
                </a:extLst>
              </a:tr>
              <a:tr h="1283325">
                <a:tc>
                  <a:txBody>
                    <a:bodyPr/>
                    <a:lstStyle/>
                    <a:p>
                      <a:pPr marL="0" marR="0" lvl="0" indent="0" algn="l" rtl="0">
                        <a:spcBef>
                          <a:spcPts val="0"/>
                        </a:spcBef>
                        <a:spcAft>
                          <a:spcPts val="0"/>
                        </a:spcAft>
                        <a:buNone/>
                      </a:pPr>
                      <a:r>
                        <a:rPr lang="en-US" sz="2000"/>
                        <a:t>Sai Reeshma, Kilaru</a:t>
                      </a:r>
                      <a:endParaRPr sz="2000"/>
                    </a:p>
                  </a:txBody>
                  <a:tcPr marL="122025" marR="122025" marT="61000" marB="61000"/>
                </a:tc>
                <a:tc>
                  <a:txBody>
                    <a:bodyPr/>
                    <a:lstStyle/>
                    <a:p>
                      <a:pPr marL="0" marR="0" lvl="0" indent="0" algn="l" rtl="0">
                        <a:spcBef>
                          <a:spcPts val="0"/>
                        </a:spcBef>
                        <a:spcAft>
                          <a:spcPts val="0"/>
                        </a:spcAft>
                        <a:buNone/>
                      </a:pPr>
                      <a:r>
                        <a:rPr lang="en-US" sz="2000" b="0" i="0" dirty="0">
                          <a:solidFill>
                            <a:schemeClr val="dk1"/>
                          </a:solidFill>
                          <a:latin typeface="Calibri"/>
                          <a:ea typeface="Calibri"/>
                          <a:cs typeface="Calibri"/>
                          <a:sym typeface="Calibri"/>
                        </a:rPr>
                        <a:t>Random forest classifier and gradient boost classifier implementation, Flask web app implementation.</a:t>
                      </a:r>
                      <a:endParaRPr sz="2000" dirty="0"/>
                    </a:p>
                  </a:txBody>
                  <a:tcPr marL="122025" marR="122025" marT="61000" marB="61000"/>
                </a:tc>
                <a:tc>
                  <a:txBody>
                    <a:bodyPr/>
                    <a:lstStyle/>
                    <a:p>
                      <a:pPr marL="0" marR="0" lvl="0" indent="0" algn="l" rtl="0">
                        <a:spcBef>
                          <a:spcPts val="0"/>
                        </a:spcBef>
                        <a:spcAft>
                          <a:spcPts val="0"/>
                        </a:spcAft>
                        <a:buNone/>
                      </a:pPr>
                      <a:r>
                        <a:rPr lang="en-US" sz="2000"/>
                        <a:t>25%</a:t>
                      </a:r>
                      <a:endParaRPr sz="2000" b="0" i="0">
                        <a:solidFill>
                          <a:schemeClr val="dk1"/>
                        </a:solidFill>
                        <a:latin typeface="Calibri"/>
                        <a:ea typeface="Calibri"/>
                        <a:cs typeface="Calibri"/>
                        <a:sym typeface="Calibri"/>
                      </a:endParaRPr>
                    </a:p>
                  </a:txBody>
                  <a:tcPr marL="122025" marR="122025" marT="61000" marB="61000"/>
                </a:tc>
                <a:extLst>
                  <a:ext uri="{0D108BD9-81ED-4DB2-BD59-A6C34878D82A}">
                    <a16:rowId xmlns:a16="http://schemas.microsoft.com/office/drawing/2014/main" val="10003"/>
                  </a:ext>
                </a:extLst>
              </a:tr>
              <a:tr h="1283325">
                <a:tc>
                  <a:txBody>
                    <a:bodyPr/>
                    <a:lstStyle/>
                    <a:p>
                      <a:pPr marL="0" marR="0" lvl="0" indent="0" algn="l" rtl="0">
                        <a:spcBef>
                          <a:spcPts val="0"/>
                        </a:spcBef>
                        <a:spcAft>
                          <a:spcPts val="0"/>
                        </a:spcAft>
                        <a:buNone/>
                      </a:pPr>
                      <a:r>
                        <a:rPr lang="en-US" sz="2000"/>
                        <a:t>Pavan, Yarlagadda</a:t>
                      </a:r>
                      <a:endParaRPr sz="2000"/>
                    </a:p>
                  </a:txBody>
                  <a:tcPr marL="122025" marR="122025" marT="61000" marB="61000"/>
                </a:tc>
                <a:tc>
                  <a:txBody>
                    <a:bodyPr/>
                    <a:lstStyle/>
                    <a:p>
                      <a:pPr marL="0" marR="0" lvl="0" indent="0" algn="l" rtl="0">
                        <a:spcBef>
                          <a:spcPts val="0"/>
                        </a:spcBef>
                        <a:spcAft>
                          <a:spcPts val="0"/>
                        </a:spcAft>
                        <a:buNone/>
                      </a:pPr>
                      <a:r>
                        <a:rPr lang="en-US" sz="2000" dirty="0"/>
                        <a:t>Hyperparameter tunning for random forest and gradient boost classifiers, UI Implementation</a:t>
                      </a:r>
                      <a:endParaRPr sz="2000" dirty="0"/>
                    </a:p>
                  </a:txBody>
                  <a:tcPr marL="122025" marR="122025" marT="61000" marB="61000"/>
                </a:tc>
                <a:tc>
                  <a:txBody>
                    <a:bodyPr/>
                    <a:lstStyle/>
                    <a:p>
                      <a:pPr marL="0" marR="0" lvl="0" indent="0" algn="l" rtl="0">
                        <a:spcBef>
                          <a:spcPts val="0"/>
                        </a:spcBef>
                        <a:spcAft>
                          <a:spcPts val="0"/>
                        </a:spcAft>
                        <a:buNone/>
                      </a:pPr>
                      <a:r>
                        <a:rPr lang="en-US" sz="2000" dirty="0"/>
                        <a:t>25%</a:t>
                      </a:r>
                      <a:endParaRPr sz="2000" dirty="0"/>
                    </a:p>
                  </a:txBody>
                  <a:tcPr marL="122025" marR="122025" marT="61000" marB="61000"/>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CB8D-53B7-2759-F458-D5683019536A}"/>
              </a:ext>
            </a:extLst>
          </p:cNvPr>
          <p:cNvSpPr>
            <a:spLocks noGrp="1"/>
          </p:cNvSpPr>
          <p:nvPr>
            <p:ph type="title"/>
          </p:nvPr>
        </p:nvSpPr>
        <p:spPr/>
        <p:txBody>
          <a:bodyPr/>
          <a:lstStyle/>
          <a:p>
            <a:r>
              <a:rPr lang="en-US" dirty="0"/>
              <a:t>Presentation video link:</a:t>
            </a:r>
          </a:p>
        </p:txBody>
      </p:sp>
      <p:sp>
        <p:nvSpPr>
          <p:cNvPr id="3" name="Text Placeholder 2">
            <a:extLst>
              <a:ext uri="{FF2B5EF4-FFF2-40B4-BE49-F238E27FC236}">
                <a16:creationId xmlns:a16="http://schemas.microsoft.com/office/drawing/2014/main" id="{0C48F541-76CD-1A7D-D7BB-9E3DFBE91E1A}"/>
              </a:ext>
            </a:extLst>
          </p:cNvPr>
          <p:cNvSpPr>
            <a:spLocks noGrp="1"/>
          </p:cNvSpPr>
          <p:nvPr>
            <p:ph type="body" idx="1"/>
          </p:nvPr>
        </p:nvSpPr>
        <p:spPr/>
        <p:txBody>
          <a:bodyPr/>
          <a:lstStyle/>
          <a:p>
            <a:r>
              <a:rPr lang="en-US" dirty="0">
                <a:hlinkClick r:id="rId2"/>
              </a:rPr>
              <a:t>https://drive.google.com/file/d/1oi9tV6BW5LqkpoSNcmSkAXNbLwgoAZZU/view?usp=sharing</a:t>
            </a:r>
            <a:endParaRPr lang="en-US" dirty="0"/>
          </a:p>
        </p:txBody>
      </p:sp>
    </p:spTree>
    <p:extLst>
      <p:ext uri="{BB962C8B-B14F-4D97-AF65-F5344CB8AC3E}">
        <p14:creationId xmlns:p14="http://schemas.microsoft.com/office/powerpoint/2010/main" val="425379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F4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9F0B4-0B95-0B21-47FA-20D18F310D0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spcBef>
                <a:spcPct val="0"/>
              </a:spcBef>
            </a:pPr>
            <a:r>
              <a:rPr lang="en-US" sz="2600" kern="1200" dirty="0">
                <a:solidFill>
                  <a:srgbClr val="FFFFFF"/>
                </a:solidFill>
                <a:latin typeface="+mj-lt"/>
                <a:ea typeface="+mj-ea"/>
                <a:cs typeface="+mj-cs"/>
              </a:rPr>
              <a:t>Data workflow:</a:t>
            </a:r>
          </a:p>
        </p:txBody>
      </p:sp>
      <p:pic>
        <p:nvPicPr>
          <p:cNvPr id="5" name="Picture 4" descr="A diagram of a data processing process&#10;&#10;Description automatically generated">
            <a:extLst>
              <a:ext uri="{FF2B5EF4-FFF2-40B4-BE49-F238E27FC236}">
                <a16:creationId xmlns:a16="http://schemas.microsoft.com/office/drawing/2014/main" id="{D73E865B-D141-CCA2-3CBB-FB35BFFF0EC3}"/>
              </a:ext>
            </a:extLst>
          </p:cNvPr>
          <p:cNvPicPr>
            <a:picLocks noChangeAspect="1"/>
          </p:cNvPicPr>
          <p:nvPr/>
        </p:nvPicPr>
        <p:blipFill rotWithShape="1">
          <a:blip r:embed="rId2"/>
          <a:srcRect l="1445" t="2328" r="1094" b="1121"/>
          <a:stretch/>
        </p:blipFill>
        <p:spPr>
          <a:xfrm>
            <a:off x="3712464" y="758952"/>
            <a:ext cx="7810688" cy="5358383"/>
          </a:xfrm>
          <a:prstGeom prst="rect">
            <a:avLst/>
          </a:prstGeom>
          <a:ln>
            <a:solidFill>
              <a:schemeClr val="accent1">
                <a:lumMod val="50000"/>
              </a:schemeClr>
            </a:solidFill>
          </a:ln>
        </p:spPr>
      </p:pic>
    </p:spTree>
    <p:extLst>
      <p:ext uri="{BB962C8B-B14F-4D97-AF65-F5344CB8AC3E}">
        <p14:creationId xmlns:p14="http://schemas.microsoft.com/office/powerpoint/2010/main" val="254268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1136397" y="502021"/>
            <a:ext cx="9688296" cy="70701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Libraries</a:t>
            </a:r>
            <a:endParaRPr/>
          </a:p>
        </p:txBody>
      </p:sp>
      <p:sp>
        <p:nvSpPr>
          <p:cNvPr id="150" name="Google Shape;150;p17"/>
          <p:cNvSpPr txBox="1">
            <a:spLocks noGrp="1"/>
          </p:cNvSpPr>
          <p:nvPr>
            <p:ph type="body" idx="1"/>
          </p:nvPr>
        </p:nvSpPr>
        <p:spPr>
          <a:xfrm>
            <a:off x="1136397" y="1371600"/>
            <a:ext cx="9013444" cy="48463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00"/>
              <a:buChar char="•"/>
            </a:pPr>
            <a:r>
              <a:rPr lang="en-US" sz="1700" b="1"/>
              <a:t>scikit-learn (SVM, Train-Test Split, Metrics): </a:t>
            </a:r>
            <a:r>
              <a:rPr lang="en-US" sz="1700"/>
              <a:t>Central for creating the SVM model, splitting the data, and calculating performance metrics like precision, recall, and F1-score.</a:t>
            </a:r>
            <a:endParaRPr/>
          </a:p>
          <a:p>
            <a:pPr marL="228600" lvl="0" indent="-228600" algn="l" rtl="0">
              <a:lnSpc>
                <a:spcPct val="90000"/>
              </a:lnSpc>
              <a:spcBef>
                <a:spcPts val="1000"/>
              </a:spcBef>
              <a:spcAft>
                <a:spcPts val="0"/>
              </a:spcAft>
              <a:buClr>
                <a:schemeClr val="dk1"/>
              </a:buClr>
              <a:buSzPts val="1700"/>
              <a:buChar char="•"/>
            </a:pPr>
            <a:r>
              <a:rPr lang="en-US" sz="1700" b="1"/>
              <a:t>NumPy:</a:t>
            </a:r>
            <a:r>
              <a:rPr lang="en-US" sz="1700"/>
              <a:t> Essential for numerical operations, especially handling arrays and matrix operations required in data processing and model input.</a:t>
            </a:r>
            <a:endParaRPr/>
          </a:p>
          <a:p>
            <a:pPr marL="228600" lvl="0" indent="-228600" algn="l" rtl="0">
              <a:lnSpc>
                <a:spcPct val="90000"/>
              </a:lnSpc>
              <a:spcBef>
                <a:spcPts val="1000"/>
              </a:spcBef>
              <a:spcAft>
                <a:spcPts val="0"/>
              </a:spcAft>
              <a:buClr>
                <a:schemeClr val="dk1"/>
              </a:buClr>
              <a:buSzPts val="1700"/>
              <a:buChar char="•"/>
            </a:pPr>
            <a:r>
              <a:rPr lang="en-US" sz="1700" b="1"/>
              <a:t>pandas:</a:t>
            </a:r>
            <a:r>
              <a:rPr lang="en-US" sz="1700"/>
              <a:t> Useful for data manipulation and analysis, particularly in handling and preprocessing the dataset.</a:t>
            </a:r>
            <a:endParaRPr/>
          </a:p>
          <a:p>
            <a:pPr marL="228600" lvl="0" indent="-228600" algn="l" rtl="0">
              <a:lnSpc>
                <a:spcPct val="90000"/>
              </a:lnSpc>
              <a:spcBef>
                <a:spcPts val="1000"/>
              </a:spcBef>
              <a:spcAft>
                <a:spcPts val="0"/>
              </a:spcAft>
              <a:buClr>
                <a:schemeClr val="dk1"/>
              </a:buClr>
              <a:buSzPts val="1700"/>
              <a:buChar char="•"/>
            </a:pPr>
            <a:r>
              <a:rPr lang="en-US" sz="1700" b="1"/>
              <a:t>Matplotlib &amp; seaborn: </a:t>
            </a:r>
            <a:r>
              <a:rPr lang="en-US" sz="1700"/>
              <a:t>For data visualization, such as plotting ROC curves or visualizing other statistical information.</a:t>
            </a:r>
            <a:endParaRPr/>
          </a:p>
          <a:p>
            <a:pPr marL="228600" lvl="0" indent="-228600" algn="l" rtl="0">
              <a:lnSpc>
                <a:spcPct val="90000"/>
              </a:lnSpc>
              <a:spcBef>
                <a:spcPts val="1000"/>
              </a:spcBef>
              <a:spcAft>
                <a:spcPts val="0"/>
              </a:spcAft>
              <a:buClr>
                <a:schemeClr val="dk1"/>
              </a:buClr>
              <a:buSzPts val="1700"/>
              <a:buChar char="•"/>
            </a:pPr>
            <a:r>
              <a:rPr lang="en-US" sz="1700" b="1"/>
              <a:t>Flask:</a:t>
            </a:r>
            <a:r>
              <a:rPr lang="en-US" sz="1700"/>
              <a:t> The core framework for building the web application. It handles HTTP requests, routing, and rendering templates.</a:t>
            </a:r>
            <a:endParaRPr/>
          </a:p>
          <a:p>
            <a:pPr marL="228600" lvl="0" indent="-228600" algn="l" rtl="0">
              <a:lnSpc>
                <a:spcPct val="90000"/>
              </a:lnSpc>
              <a:spcBef>
                <a:spcPts val="1000"/>
              </a:spcBef>
              <a:spcAft>
                <a:spcPts val="0"/>
              </a:spcAft>
              <a:buClr>
                <a:schemeClr val="dk1"/>
              </a:buClr>
              <a:buSzPts val="1700"/>
              <a:buChar char="•"/>
            </a:pPr>
            <a:r>
              <a:rPr lang="en-US" sz="1700" b="1"/>
              <a:t>HTML/CSS: </a:t>
            </a:r>
            <a:r>
              <a:rPr lang="en-US" sz="1700"/>
              <a:t>Not libraries but essential technologies for creating and styling web pages.</a:t>
            </a:r>
            <a:endParaRPr/>
          </a:p>
        </p:txBody>
      </p:sp>
      <p:sp>
        <p:nvSpPr>
          <p:cNvPr id="151" name="Google Shape;151;p17"/>
          <p:cNvSpPr/>
          <p:nvPr/>
        </p:nvSpPr>
        <p:spPr>
          <a:xfrm rot="10800000" flipH="1">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7"/>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8"/>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18"/>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8"/>
          <p:cNvSpPr/>
          <p:nvPr/>
        </p:nvSpPr>
        <p:spPr>
          <a:xfrm rot="-5400000" flipH="1">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8"/>
          <p:cNvSpPr txBox="1">
            <a:spLocks noGrp="1"/>
          </p:cNvSpPr>
          <p:nvPr>
            <p:ph type="title"/>
          </p:nvPr>
        </p:nvSpPr>
        <p:spPr>
          <a:xfrm>
            <a:off x="1383564" y="348865"/>
            <a:ext cx="9718111" cy="15764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Data Overview</a:t>
            </a:r>
            <a:endParaRPr/>
          </a:p>
        </p:txBody>
      </p:sp>
      <p:grpSp>
        <p:nvGrpSpPr>
          <p:cNvPr id="162" name="Google Shape;162;p18"/>
          <p:cNvGrpSpPr/>
          <p:nvPr/>
        </p:nvGrpSpPr>
        <p:grpSpPr>
          <a:xfrm>
            <a:off x="1644768" y="2616063"/>
            <a:ext cx="8926403" cy="3689236"/>
            <a:chOff x="1000712" y="84"/>
            <a:chExt cx="8926403" cy="3689236"/>
          </a:xfrm>
        </p:grpSpPr>
        <p:sp>
          <p:nvSpPr>
            <p:cNvPr id="163" name="Google Shape;163;p18"/>
            <p:cNvSpPr/>
            <p:nvPr/>
          </p:nvSpPr>
          <p:spPr>
            <a:xfrm>
              <a:off x="3578798" y="728330"/>
              <a:ext cx="562773" cy="91440"/>
            </a:xfrm>
            <a:custGeom>
              <a:avLst/>
              <a:gdLst/>
              <a:ahLst/>
              <a:cxnLst/>
              <a:rect l="l" t="t" r="r" b="b"/>
              <a:pathLst>
                <a:path w="120000" h="120000" extrusionOk="0">
                  <a:moveTo>
                    <a:pt x="0" y="60000"/>
                  </a:moveTo>
                  <a:lnTo>
                    <a:pt x="120000" y="60000"/>
                  </a:lnTo>
                </a:path>
              </a:pathLst>
            </a:custGeom>
            <a:noFill/>
            <a:ln w="9525" cap="flat" cmpd="sng">
              <a:solidFill>
                <a:schemeClr val="accent2"/>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txBox="1"/>
            <p:nvPr/>
          </p:nvSpPr>
          <p:spPr>
            <a:xfrm>
              <a:off x="3845350" y="771083"/>
              <a:ext cx="29668" cy="593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5" name="Google Shape;165;p18"/>
            <p:cNvSpPr/>
            <p:nvPr/>
          </p:nvSpPr>
          <p:spPr>
            <a:xfrm>
              <a:off x="1000712" y="84"/>
              <a:ext cx="2579885" cy="1547931"/>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txBox="1"/>
            <p:nvPr/>
          </p:nvSpPr>
          <p:spPr>
            <a:xfrm>
              <a:off x="1000712" y="84"/>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The dataset comprises 2,126 rows and 22 columns, offering a substantial sample size for analysis.</a:t>
              </a:r>
              <a:endParaRPr/>
            </a:p>
          </p:txBody>
        </p:sp>
        <p:sp>
          <p:nvSpPr>
            <p:cNvPr id="167" name="Google Shape;167;p18"/>
            <p:cNvSpPr/>
            <p:nvPr/>
          </p:nvSpPr>
          <p:spPr>
            <a:xfrm>
              <a:off x="6752057" y="728330"/>
              <a:ext cx="562773" cy="91440"/>
            </a:xfrm>
            <a:custGeom>
              <a:avLst/>
              <a:gdLst/>
              <a:ahLst/>
              <a:cxnLst/>
              <a:rect l="l" t="t" r="r" b="b"/>
              <a:pathLst>
                <a:path w="120000" h="120000" extrusionOk="0">
                  <a:moveTo>
                    <a:pt x="0" y="60000"/>
                  </a:moveTo>
                  <a:lnTo>
                    <a:pt x="120000" y="60000"/>
                  </a:lnTo>
                </a:path>
              </a:pathLst>
            </a:custGeom>
            <a:noFill/>
            <a:ln w="9525" cap="flat" cmpd="sng">
              <a:solidFill>
                <a:schemeClr val="accent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txBox="1"/>
            <p:nvPr/>
          </p:nvSpPr>
          <p:spPr>
            <a:xfrm>
              <a:off x="7018609" y="771083"/>
              <a:ext cx="29668" cy="593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9" name="Google Shape;169;p18"/>
            <p:cNvSpPr/>
            <p:nvPr/>
          </p:nvSpPr>
          <p:spPr>
            <a:xfrm>
              <a:off x="4173971" y="84"/>
              <a:ext cx="2579885" cy="1547931"/>
            </a:xfrm>
            <a:prstGeom prst="rect">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txBox="1"/>
            <p:nvPr/>
          </p:nvSpPr>
          <p:spPr>
            <a:xfrm>
              <a:off x="4173971" y="84"/>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We will concentrate on essential attributes that have a significant impact on fetal health predictions.</a:t>
              </a:r>
              <a:endParaRPr/>
            </a:p>
          </p:txBody>
        </p:sp>
        <p:sp>
          <p:nvSpPr>
            <p:cNvPr id="171" name="Google Shape;171;p18"/>
            <p:cNvSpPr/>
            <p:nvPr/>
          </p:nvSpPr>
          <p:spPr>
            <a:xfrm>
              <a:off x="2290655" y="1546215"/>
              <a:ext cx="6346518" cy="562773"/>
            </a:xfrm>
            <a:custGeom>
              <a:avLst/>
              <a:gdLst/>
              <a:ahLst/>
              <a:cxnLst/>
              <a:rect l="l" t="t" r="r" b="b"/>
              <a:pathLst>
                <a:path w="120000" h="120000" extrusionOk="0">
                  <a:moveTo>
                    <a:pt x="120000" y="0"/>
                  </a:moveTo>
                  <a:lnTo>
                    <a:pt x="120000" y="63646"/>
                  </a:lnTo>
                  <a:lnTo>
                    <a:pt x="0" y="63646"/>
                  </a:lnTo>
                  <a:lnTo>
                    <a:pt x="0" y="120000"/>
                  </a:lnTo>
                </a:path>
              </a:pathLst>
            </a:custGeom>
            <a:noFill/>
            <a:ln w="9525" cap="flat" cmpd="sng">
              <a:solidFill>
                <a:schemeClr val="accent4"/>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txBox="1"/>
            <p:nvPr/>
          </p:nvSpPr>
          <p:spPr>
            <a:xfrm>
              <a:off x="5304559" y="1824635"/>
              <a:ext cx="318709" cy="593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73" name="Google Shape;173;p18"/>
            <p:cNvSpPr/>
            <p:nvPr/>
          </p:nvSpPr>
          <p:spPr>
            <a:xfrm>
              <a:off x="7347230" y="84"/>
              <a:ext cx="2579885" cy="1547931"/>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txBox="1"/>
            <p:nvPr/>
          </p:nvSpPr>
          <p:spPr>
            <a:xfrm>
              <a:off x="7347230" y="84"/>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These chosen attributes contain critical information for our analysis and prediction model.</a:t>
              </a:r>
              <a:endParaRPr/>
            </a:p>
          </p:txBody>
        </p:sp>
        <p:sp>
          <p:nvSpPr>
            <p:cNvPr id="175" name="Google Shape;175;p18"/>
            <p:cNvSpPr/>
            <p:nvPr/>
          </p:nvSpPr>
          <p:spPr>
            <a:xfrm>
              <a:off x="3578798" y="2869634"/>
              <a:ext cx="56277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txBox="1"/>
            <p:nvPr/>
          </p:nvSpPr>
          <p:spPr>
            <a:xfrm>
              <a:off x="3845350" y="2912388"/>
              <a:ext cx="29668" cy="593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77" name="Google Shape;177;p18"/>
            <p:cNvSpPr/>
            <p:nvPr/>
          </p:nvSpPr>
          <p:spPr>
            <a:xfrm>
              <a:off x="1000712" y="2141389"/>
              <a:ext cx="2579885" cy="1547931"/>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txBox="1"/>
            <p:nvPr/>
          </p:nvSpPr>
          <p:spPr>
            <a:xfrm>
              <a:off x="1000712" y="2141389"/>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By narrowing our focus, we aim to simplify the dataset exploration process.</a:t>
              </a:r>
              <a:endParaRPr/>
            </a:p>
          </p:txBody>
        </p:sp>
        <p:sp>
          <p:nvSpPr>
            <p:cNvPr id="179" name="Google Shape;179;p18"/>
            <p:cNvSpPr/>
            <p:nvPr/>
          </p:nvSpPr>
          <p:spPr>
            <a:xfrm>
              <a:off x="6752057" y="2869634"/>
              <a:ext cx="562773" cy="91440"/>
            </a:xfrm>
            <a:custGeom>
              <a:avLst/>
              <a:gdLst/>
              <a:ahLst/>
              <a:cxnLst/>
              <a:rect l="l" t="t" r="r" b="b"/>
              <a:pathLst>
                <a:path w="120000" h="120000" extrusionOk="0">
                  <a:moveTo>
                    <a:pt x="0" y="60000"/>
                  </a:moveTo>
                  <a:lnTo>
                    <a:pt x="120000" y="60000"/>
                  </a:lnTo>
                </a:path>
              </a:pathLst>
            </a:custGeom>
            <a:noFill/>
            <a:ln w="9525" cap="flat" cmpd="sng">
              <a:solidFill>
                <a:schemeClr val="accent6"/>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txBox="1"/>
            <p:nvPr/>
          </p:nvSpPr>
          <p:spPr>
            <a:xfrm>
              <a:off x="7018609" y="2912388"/>
              <a:ext cx="29668" cy="593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81" name="Google Shape;181;p18"/>
            <p:cNvSpPr/>
            <p:nvPr/>
          </p:nvSpPr>
          <p:spPr>
            <a:xfrm>
              <a:off x="4173971" y="2141389"/>
              <a:ext cx="2579885" cy="1547931"/>
            </a:xfrm>
            <a:prstGeom prst="rect">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txBox="1"/>
            <p:nvPr/>
          </p:nvSpPr>
          <p:spPr>
            <a:xfrm>
              <a:off x="4173971" y="2141389"/>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Our primary objective is to predict "Fetal Health" based on these key attributes.</a:t>
              </a:r>
              <a:endParaRPr/>
            </a:p>
          </p:txBody>
        </p:sp>
        <p:sp>
          <p:nvSpPr>
            <p:cNvPr id="183" name="Google Shape;183;p18"/>
            <p:cNvSpPr/>
            <p:nvPr/>
          </p:nvSpPr>
          <p:spPr>
            <a:xfrm>
              <a:off x="7347230" y="2141389"/>
              <a:ext cx="2579885" cy="1547931"/>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txBox="1"/>
            <p:nvPr/>
          </p:nvSpPr>
          <p:spPr>
            <a:xfrm>
              <a:off x="7347230" y="2141389"/>
              <a:ext cx="2579885" cy="1547931"/>
            </a:xfrm>
            <a:prstGeom prst="rect">
              <a:avLst/>
            </a:prstGeom>
            <a:noFill/>
            <a:ln>
              <a:noFill/>
            </a:ln>
          </p:spPr>
          <p:txBody>
            <a:bodyPr spcFirstLastPara="1" wrap="square" lIns="126400" tIns="132675" rIns="126400" bIns="1326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Understanding these dataset characteristics is crucial for accurate predictions and insights.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9"/>
          <p:cNvSpPr/>
          <p:nvPr/>
        </p:nvSpPr>
        <p:spPr>
          <a:xfrm rot="5400000" flipH="1">
            <a:off x="-1417539" y="1417538"/>
            <a:ext cx="6875818" cy="4040744"/>
          </a:xfrm>
          <a:prstGeom prst="rect">
            <a:avLst/>
          </a:prstGeom>
          <a:gradFill>
            <a:gsLst>
              <a:gs pos="0">
                <a:srgbClr val="000000"/>
              </a:gs>
              <a:gs pos="100000">
                <a:srgbClr val="2F5496"/>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9"/>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19"/>
          <p:cNvSpPr/>
          <p:nvPr/>
        </p:nvSpPr>
        <p:spPr>
          <a:xfrm rot="-5400000" flipH="1">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19"/>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9"/>
          <p:cNvSpPr txBox="1">
            <a:spLocks noGrp="1"/>
          </p:cNvSpPr>
          <p:nvPr>
            <p:ph type="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Data Cleaning</a:t>
            </a:r>
            <a:endParaRPr/>
          </a:p>
        </p:txBody>
      </p:sp>
      <p:sp>
        <p:nvSpPr>
          <p:cNvPr id="195" name="Google Shape;195;p19"/>
          <p:cNvSpPr txBox="1">
            <a:spLocks noGrp="1"/>
          </p:cNvSpPr>
          <p:nvPr>
            <p:ph type="body" idx="1"/>
          </p:nvPr>
        </p:nvSpPr>
        <p:spPr>
          <a:xfrm>
            <a:off x="660042" y="806824"/>
            <a:ext cx="2919738" cy="149411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2000"/>
              <a:buNone/>
            </a:pPr>
            <a:r>
              <a:rPr lang="en-US" sz="2000">
                <a:solidFill>
                  <a:srgbClr val="FFFFFF"/>
                </a:solidFill>
                <a:latin typeface="Calibri"/>
                <a:ea typeface="Calibri"/>
                <a:cs typeface="Calibri"/>
                <a:sym typeface="Calibri"/>
              </a:rPr>
              <a:t>Checking Missing values from the data.</a:t>
            </a:r>
            <a:endParaRPr/>
          </a:p>
        </p:txBody>
      </p:sp>
      <p:pic>
        <p:nvPicPr>
          <p:cNvPr id="196" name="Google Shape;196;p19" descr="A screenshot of a computer code&#10;&#10;Description automatically generated"/>
          <p:cNvPicPr preferRelativeResize="0"/>
          <p:nvPr/>
        </p:nvPicPr>
        <p:blipFill rotWithShape="1">
          <a:blip r:embed="rId3">
            <a:alphaModFix/>
          </a:blip>
          <a:srcRect t="11865"/>
          <a:stretch/>
        </p:blipFill>
        <p:spPr>
          <a:xfrm>
            <a:off x="4502428" y="491569"/>
            <a:ext cx="7225748" cy="5874861"/>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0"/>
          <p:cNvSpPr/>
          <p:nvPr/>
        </p:nvSpPr>
        <p:spPr>
          <a:xfrm>
            <a:off x="558209" y="0"/>
            <a:ext cx="11167447" cy="2018806"/>
          </a:xfrm>
          <a:prstGeom prst="rect">
            <a:avLst/>
          </a:prstGeom>
          <a:solidFill>
            <a:schemeClr val="lt1"/>
          </a:solidFill>
          <a:ln w="12700" cap="flat" cmpd="sng">
            <a:solidFill>
              <a:srgbClr val="E1E1E1"/>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 name="Google Shape;203;p20"/>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4" name="Google Shape;204;p2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Countplot of Fetal Health Classes</a:t>
            </a:r>
            <a:endParaRPr/>
          </a:p>
        </p:txBody>
      </p:sp>
      <p:sp>
        <p:nvSpPr>
          <p:cNvPr id="205" name="Google Shape;205;p20"/>
          <p:cNvSpPr/>
          <p:nvPr/>
        </p:nvSpPr>
        <p:spPr>
          <a:xfrm>
            <a:off x="498834" y="770799"/>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6" name="Google Shape;206;p20"/>
          <p:cNvSpPr txBox="1">
            <a:spLocks noGrp="1"/>
          </p:cNvSpPr>
          <p:nvPr>
            <p:ph type="body" idx="1"/>
          </p:nvPr>
        </p:nvSpPr>
        <p:spPr>
          <a:xfrm>
            <a:off x="7411453" y="2478024"/>
            <a:ext cx="3872243" cy="369417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This countplot visualizes the distribution of fetal health classes in the dataset.</a:t>
            </a:r>
            <a:endParaRPr/>
          </a:p>
          <a:p>
            <a:pPr marL="228600" lvl="0" indent="-228600" algn="l" rtl="0">
              <a:lnSpc>
                <a:spcPct val="90000"/>
              </a:lnSpc>
              <a:spcBef>
                <a:spcPts val="1000"/>
              </a:spcBef>
              <a:spcAft>
                <a:spcPts val="0"/>
              </a:spcAft>
              <a:buClr>
                <a:schemeClr val="dk1"/>
              </a:buClr>
              <a:buSzPts val="1800"/>
              <a:buChar char="•"/>
            </a:pPr>
            <a:r>
              <a:rPr lang="en-US" sz="1800"/>
              <a:t>It helps us understand the balance or imbalance between different health classes.</a:t>
            </a:r>
            <a:endParaRPr/>
          </a:p>
          <a:p>
            <a:pPr marL="228600" lvl="0" indent="-228600" algn="l" rtl="0">
              <a:lnSpc>
                <a:spcPct val="90000"/>
              </a:lnSpc>
              <a:spcBef>
                <a:spcPts val="1000"/>
              </a:spcBef>
              <a:spcAft>
                <a:spcPts val="0"/>
              </a:spcAft>
              <a:buClr>
                <a:schemeClr val="dk1"/>
              </a:buClr>
              <a:buSzPts val="1800"/>
              <a:buChar char="•"/>
            </a:pPr>
            <a:r>
              <a:rPr lang="en-US" sz="1800"/>
              <a:t>Class distribution insights are vital for model training and evaluation.</a:t>
            </a:r>
            <a:endParaRPr/>
          </a:p>
        </p:txBody>
      </p:sp>
      <p:pic>
        <p:nvPicPr>
          <p:cNvPr id="207" name="Google Shape;207;p20" descr="A graph showing the average of long term varity&#10;&#10;Description automatically generated"/>
          <p:cNvPicPr preferRelativeResize="0"/>
          <p:nvPr/>
        </p:nvPicPr>
        <p:blipFill rotWithShape="1">
          <a:blip r:embed="rId3">
            <a:alphaModFix/>
          </a:blip>
          <a:srcRect/>
          <a:stretch/>
        </p:blipFill>
        <p:spPr>
          <a:xfrm>
            <a:off x="839788" y="2276856"/>
            <a:ext cx="6180772" cy="4323338"/>
          </a:xfrm>
          <a:prstGeom prst="rect">
            <a:avLst/>
          </a:prstGeom>
          <a:noFill/>
          <a:ln w="9525" cap="flat" cmpd="sng">
            <a:solidFill>
              <a:srgbClr val="1F3864"/>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1"/>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1"/>
          <p:cNvSpPr txBox="1">
            <a:spLocks noGrp="1"/>
          </p:cNvSpPr>
          <p:nvPr>
            <p:ph type="title"/>
          </p:nvPr>
        </p:nvSpPr>
        <p:spPr>
          <a:xfrm>
            <a:off x="8643193" y="489507"/>
            <a:ext cx="3091607" cy="127833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700"/>
              <a:buFont typeface="Calibri"/>
              <a:buNone/>
            </a:pPr>
            <a:r>
              <a:rPr lang="en-US" sz="3700"/>
              <a:t>Histogram of Baseline Value</a:t>
            </a:r>
            <a:endParaRPr/>
          </a:p>
        </p:txBody>
      </p:sp>
      <p:pic>
        <p:nvPicPr>
          <p:cNvPr id="214" name="Google Shape;214;p21"/>
          <p:cNvPicPr preferRelativeResize="0"/>
          <p:nvPr/>
        </p:nvPicPr>
        <p:blipFill rotWithShape="1">
          <a:blip r:embed="rId3">
            <a:alphaModFix/>
          </a:blip>
          <a:srcRect l="7090" r="3314" b="-1"/>
          <a:stretch/>
        </p:blipFill>
        <p:spPr>
          <a:xfrm>
            <a:off x="322074" y="142671"/>
            <a:ext cx="8115280" cy="6408311"/>
          </a:xfrm>
          <a:prstGeom prst="rect">
            <a:avLst/>
          </a:prstGeom>
          <a:noFill/>
          <a:ln>
            <a:noFill/>
          </a:ln>
        </p:spPr>
      </p:pic>
      <p:sp>
        <p:nvSpPr>
          <p:cNvPr id="215" name="Google Shape;215;p21"/>
          <p:cNvSpPr txBox="1">
            <a:spLocks noGrp="1"/>
          </p:cNvSpPr>
          <p:nvPr>
            <p:ph type="body" idx="1"/>
          </p:nvPr>
        </p:nvSpPr>
        <p:spPr>
          <a:xfrm>
            <a:off x="8643193" y="2072640"/>
            <a:ext cx="2942813" cy="38860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900"/>
              <a:buChar char="•"/>
            </a:pPr>
            <a:r>
              <a:rPr lang="en-US" sz="1900"/>
              <a:t>This histogram illustrates the distribution of the "Baseline Value" attribute.</a:t>
            </a:r>
            <a:endParaRPr/>
          </a:p>
          <a:p>
            <a:pPr marL="228600" lvl="0" indent="-228600" algn="l" rtl="0">
              <a:lnSpc>
                <a:spcPct val="90000"/>
              </a:lnSpc>
              <a:spcBef>
                <a:spcPts val="1000"/>
              </a:spcBef>
              <a:spcAft>
                <a:spcPts val="0"/>
              </a:spcAft>
              <a:buClr>
                <a:schemeClr val="dk1"/>
              </a:buClr>
              <a:buSzPts val="1900"/>
              <a:buChar char="•"/>
            </a:pPr>
            <a:r>
              <a:rPr lang="en-US" sz="1900"/>
              <a:t>It provides insights into the range and frequency of baseline values in the dataset.</a:t>
            </a:r>
            <a:endParaRPr/>
          </a:p>
          <a:p>
            <a:pPr marL="228600" lvl="0" indent="-228600" algn="l" rtl="0">
              <a:lnSpc>
                <a:spcPct val="90000"/>
              </a:lnSpc>
              <a:spcBef>
                <a:spcPts val="1000"/>
              </a:spcBef>
              <a:spcAft>
                <a:spcPts val="0"/>
              </a:spcAft>
              <a:buClr>
                <a:schemeClr val="dk1"/>
              </a:buClr>
              <a:buSzPts val="1900"/>
              <a:buChar char="•"/>
            </a:pPr>
            <a:r>
              <a:rPr lang="en-US" sz="1900"/>
              <a:t>Understanding this feature's distribution is essential for feature engineering.</a:t>
            </a:r>
            <a:endParaRPr/>
          </a:p>
        </p:txBody>
      </p:sp>
      <p:sp>
        <p:nvSpPr>
          <p:cNvPr id="216" name="Google Shape;216;p21"/>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21"/>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2712</Words>
  <Application>Microsoft Office PowerPoint</Application>
  <PresentationFormat>Widescreen</PresentationFormat>
  <Paragraphs>205</Paragraphs>
  <Slides>32</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Fetal Health Classification </vt:lpstr>
      <vt:lpstr>Introduction</vt:lpstr>
      <vt:lpstr>Project Overview</vt:lpstr>
      <vt:lpstr>Data workflow:</vt:lpstr>
      <vt:lpstr>Libraries</vt:lpstr>
      <vt:lpstr>Data Overview</vt:lpstr>
      <vt:lpstr>Data Cleaning</vt:lpstr>
      <vt:lpstr>Countplot of Fetal Health Classes</vt:lpstr>
      <vt:lpstr>Histogram of Baseline Value</vt:lpstr>
      <vt:lpstr>Boxplot of Fetal Movement by Health Class</vt:lpstr>
      <vt:lpstr>Pairplot of Selected Features</vt:lpstr>
      <vt:lpstr>Data Preparation and Model Initialization</vt:lpstr>
      <vt:lpstr>ROC Curve Analysis and Visualization</vt:lpstr>
      <vt:lpstr>Model Evaluation Metrics</vt:lpstr>
      <vt:lpstr>Confusion Matrix and Interpretation</vt:lpstr>
      <vt:lpstr>Random Forest</vt:lpstr>
      <vt:lpstr>Random Forest- model evaluation metrices</vt:lpstr>
      <vt:lpstr>Gradient Boosting </vt:lpstr>
      <vt:lpstr>Gradient Boosting- model evaluation metrices</vt:lpstr>
      <vt:lpstr>K-Nearest Neighbors (KNN) </vt:lpstr>
      <vt:lpstr>(KNN)- model evaluation metrices</vt:lpstr>
      <vt:lpstr>Hyperparameter</vt:lpstr>
      <vt:lpstr>Test Prediction Process</vt:lpstr>
      <vt:lpstr>Best Model Accuracies</vt:lpstr>
      <vt:lpstr> UI Implementation</vt:lpstr>
      <vt:lpstr>UI for Fetal Health Predictor</vt:lpstr>
      <vt:lpstr>Results and Error UI</vt:lpstr>
      <vt:lpstr>Conclusion</vt:lpstr>
      <vt:lpstr>Comparison</vt:lpstr>
      <vt:lpstr>References</vt:lpstr>
      <vt:lpstr>Contribution</vt:lpstr>
      <vt:lpstr>Presentation video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Health Classification </dc:title>
  <cp:lastModifiedBy>REESHMA SHARATH</cp:lastModifiedBy>
  <cp:revision>2</cp:revision>
  <dcterms:modified xsi:type="dcterms:W3CDTF">2023-12-01T04:05:52Z</dcterms:modified>
</cp:coreProperties>
</file>