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6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1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2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2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2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3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8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2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4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8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A391-3286-4FA4-84A1-3BF06CEB1D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ACEA-30C2-41EC-8C9E-A16242FE4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1" y="1207293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 smtClean="0"/>
              <a:t>教学</a:t>
            </a:r>
            <a:r>
              <a:rPr lang="zh-CN" altLang="zh-CN" sz="2000" dirty="0"/>
              <a:t>目标</a:t>
            </a:r>
            <a:r>
              <a:rPr lang="en-US" altLang="zh-CN" sz="2000" dirty="0"/>
              <a:t>1 </a:t>
            </a:r>
            <a:r>
              <a:rPr lang="zh-CN" altLang="zh-CN" sz="2000" dirty="0"/>
              <a:t>（</a:t>
            </a:r>
            <a:r>
              <a:rPr lang="zh-CN" altLang="zh-CN" sz="2000" b="1" dirty="0">
                <a:solidFill>
                  <a:srgbClr val="FF0000"/>
                </a:solidFill>
              </a:rPr>
              <a:t>支撑毕业要求指标点</a:t>
            </a:r>
            <a:r>
              <a:rPr lang="en-US" altLang="zh-CN" sz="2000" b="1" dirty="0">
                <a:solidFill>
                  <a:srgbClr val="FF0000"/>
                </a:solidFill>
              </a:rPr>
              <a:t>1.1</a:t>
            </a:r>
            <a:r>
              <a:rPr lang="zh-CN" altLang="zh-CN" sz="2000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zh-CN" sz="2000" dirty="0"/>
              <a:t>理解软件工程问题中数据库系统的概念，结构，能够将关系代数、数理逻辑、</a:t>
            </a:r>
            <a:r>
              <a:rPr lang="en-US" altLang="zh-CN" sz="2000" dirty="0"/>
              <a:t>SQL</a:t>
            </a:r>
            <a:r>
              <a:rPr lang="zh-CN" altLang="zh-CN" sz="2000" dirty="0"/>
              <a:t>语言工具用于软件工程领域的数据库工程问题的表述。 能够理解数据库系统在软件工程问题中的地位。 </a:t>
            </a:r>
          </a:p>
          <a:p>
            <a:pPr>
              <a:lnSpc>
                <a:spcPct val="120000"/>
              </a:lnSpc>
            </a:pPr>
            <a:r>
              <a:rPr lang="zh-CN" altLang="zh-CN" sz="2000" dirty="0"/>
              <a:t>教学目标</a:t>
            </a:r>
            <a:r>
              <a:rPr lang="en-US" altLang="zh-CN" sz="2000" dirty="0"/>
              <a:t>2</a:t>
            </a:r>
            <a:r>
              <a:rPr lang="zh-CN" altLang="zh-CN" sz="2000" dirty="0"/>
              <a:t>（</a:t>
            </a:r>
            <a:r>
              <a:rPr lang="zh-CN" altLang="zh-CN" sz="2000" b="1" dirty="0">
                <a:solidFill>
                  <a:srgbClr val="FF0000"/>
                </a:solidFill>
              </a:rPr>
              <a:t>支撑毕业要求指标点</a:t>
            </a:r>
            <a:r>
              <a:rPr lang="en-US" altLang="zh-CN" sz="2000" b="1" dirty="0">
                <a:solidFill>
                  <a:srgbClr val="FF0000"/>
                </a:solidFill>
              </a:rPr>
              <a:t>3.1</a:t>
            </a:r>
            <a:r>
              <a:rPr lang="zh-CN" altLang="zh-CN" sz="2000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zh-CN" sz="2000" dirty="0"/>
              <a:t>能够根据软件需求设计复杂软件的数据库解决方案，能够运用数据库原理和技术建立软件工程问题的数据库模型和系统，能够设计满足特定需求的数据库模式、关系表、视图等单元和概念结构、逻辑结构等流程。</a:t>
            </a:r>
          </a:p>
          <a:p>
            <a:pPr>
              <a:lnSpc>
                <a:spcPct val="120000"/>
              </a:lnSpc>
            </a:pPr>
            <a:r>
              <a:rPr lang="zh-CN" altLang="zh-CN" sz="2000" dirty="0"/>
              <a:t>教学目标</a:t>
            </a:r>
            <a:r>
              <a:rPr lang="en-US" altLang="zh-CN" sz="2000" dirty="0"/>
              <a:t>3</a:t>
            </a:r>
            <a:r>
              <a:rPr lang="zh-CN" altLang="zh-CN" sz="2000" dirty="0"/>
              <a:t>（</a:t>
            </a:r>
            <a:r>
              <a:rPr lang="zh-CN" altLang="zh-CN" sz="2000" b="1" dirty="0">
                <a:solidFill>
                  <a:srgbClr val="FF0000"/>
                </a:solidFill>
              </a:rPr>
              <a:t>支撑毕业要求指标点</a:t>
            </a:r>
            <a:r>
              <a:rPr lang="en-US" altLang="zh-CN" sz="2000" b="1" dirty="0">
                <a:solidFill>
                  <a:srgbClr val="FF0000"/>
                </a:solidFill>
              </a:rPr>
              <a:t>5.1</a:t>
            </a:r>
            <a:r>
              <a:rPr lang="zh-CN" altLang="zh-CN" sz="2000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zh-CN" sz="2000" dirty="0"/>
              <a:t>根据软件系统的数据库分析与设计结果，运用相关的数据库管理系统开发环境与工具，构建数据库应用系统，并理解其局限性。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教学</a:t>
            </a:r>
            <a:r>
              <a:rPr lang="zh-CN" altLang="zh-CN" dirty="0" smtClean="0"/>
              <a:t>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3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1.1</a:t>
            </a:r>
            <a:r>
              <a:rPr lang="zh-CN" altLang="zh-CN" dirty="0"/>
              <a:t>能够将数学、自然科学、工程科学的语言工具用于网络工程领域的工程问题的表述</a:t>
            </a:r>
            <a:r>
              <a:rPr lang="zh-CN" altLang="zh-CN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（数据库系统权重</a:t>
            </a:r>
            <a:r>
              <a:rPr lang="en-US" altLang="zh-CN" dirty="0" smtClean="0">
                <a:solidFill>
                  <a:srgbClr val="FF0000"/>
                </a:solidFill>
              </a:rPr>
              <a:t>0.1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3.1</a:t>
            </a:r>
            <a:r>
              <a:rPr lang="zh-CN" altLang="zh-CN" dirty="0"/>
              <a:t>掌握工程设计和产品开发全周期、全流程的基本设计</a:t>
            </a:r>
            <a:r>
              <a:rPr lang="en-US" altLang="zh-CN" dirty="0"/>
              <a:t>/</a:t>
            </a:r>
            <a:r>
              <a:rPr lang="zh-CN" altLang="zh-CN" dirty="0"/>
              <a:t>开发方法和技术，及影响设计目标和技术方案的各种因素</a:t>
            </a:r>
            <a:r>
              <a:rPr lang="zh-CN" altLang="zh-CN" dirty="0" smtClean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（数据库系统权重</a:t>
            </a:r>
            <a:r>
              <a:rPr lang="en-US" altLang="zh-CN" dirty="0" smtClean="0">
                <a:solidFill>
                  <a:srgbClr val="FF0000"/>
                </a:solidFill>
              </a:rPr>
              <a:t>0.1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/>
              <a:t>5.1 </a:t>
            </a:r>
            <a:r>
              <a:rPr lang="zh-CN" altLang="zh-CN" dirty="0"/>
              <a:t>掌握专业常用的现代仪器、信息技术工具、工程工具和模拟软件的使用原理和方法，并理解其局限性</a:t>
            </a:r>
            <a:r>
              <a:rPr lang="zh-CN" altLang="zh-CN" dirty="0" smtClean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（数据库系统权重</a:t>
            </a:r>
            <a:r>
              <a:rPr lang="en-US" altLang="zh-CN" dirty="0">
                <a:solidFill>
                  <a:srgbClr val="FF0000"/>
                </a:solidFill>
              </a:rPr>
              <a:t>0.3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毕业要求指标点</a:t>
            </a:r>
            <a:r>
              <a:rPr lang="zh-CN" altLang="en-US" dirty="0" smtClean="0"/>
              <a:t>分解权重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教学目标</vt:lpstr>
      <vt:lpstr>毕业要求指标点分解权重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lulu</dc:creator>
  <cp:lastModifiedBy>lulu</cp:lastModifiedBy>
  <cp:revision>1</cp:revision>
  <dcterms:created xsi:type="dcterms:W3CDTF">2019-09-02T13:09:51Z</dcterms:created>
  <dcterms:modified xsi:type="dcterms:W3CDTF">2019-09-02T13:10:28Z</dcterms:modified>
</cp:coreProperties>
</file>