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56" r:id="rId2"/>
    <p:sldId id="257" r:id="rId3"/>
    <p:sldId id="258" r:id="rId4"/>
    <p:sldId id="41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413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414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407" r:id="rId78"/>
    <p:sldId id="330" r:id="rId79"/>
    <p:sldId id="408" r:id="rId80"/>
    <p:sldId id="331" r:id="rId81"/>
    <p:sldId id="332" r:id="rId82"/>
    <p:sldId id="333" r:id="rId83"/>
    <p:sldId id="334" r:id="rId84"/>
    <p:sldId id="335" r:id="rId85"/>
    <p:sldId id="411" r:id="rId86"/>
    <p:sldId id="409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410" r:id="rId122"/>
    <p:sldId id="403" r:id="rId123"/>
    <p:sldId id="404" r:id="rId124"/>
    <p:sldId id="405" r:id="rId125"/>
    <p:sldId id="406" r:id="rId126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  <a:srgbClr val="D9FDA5"/>
    <a:srgbClr val="FFFFFF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59" autoAdjust="0"/>
  </p:normalViewPr>
  <p:slideViewPr>
    <p:cSldViewPr snapToObjects="1">
      <p:cViewPr>
        <p:scale>
          <a:sx n="80" d="100"/>
          <a:sy n="80" d="100"/>
        </p:scale>
        <p:origin x="-1926" y="-738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 snapToObjects="1">
      <p:cViewPr varScale="1">
        <p:scale>
          <a:sx n="76" d="100"/>
          <a:sy n="76" d="100"/>
        </p:scale>
        <p:origin x="-3402" y="-10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D0D0-DD3A-42B9-8FE1-683F60165A87}" type="datetimeFigureOut">
              <a:rPr lang="zh-CN" altLang="en-US" smtClean="0"/>
              <a:t>2019-10-28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C02B-A74C-4D23-89E1-99F2D4DB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4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  <a:pPr>
                <a:defRPr/>
              </a:pPr>
              <a:t>2019-10-28</a:t>
            </a:fld>
            <a:endParaRPr lang="en-US"/>
          </a:p>
        </p:txBody>
      </p:sp>
      <p:sp>
        <p:nvSpPr>
          <p:cNvPr id="156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29B0E5-E848-46B2-BFB8-A4B79E33D37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32440" y="609329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6F0EDE4-73E9-47C9-B236-A23C6FEBC54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32440" y="609329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6F0EDE4-73E9-47C9-B236-A23C6FEBC54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2440" y="609329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6F0EDE4-73E9-47C9-B236-A23C6FEBC54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532440" y="609329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6F0EDE4-73E9-47C9-B236-A23C6FEBC54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未命名_副本"/>
          <p:cNvPicPr>
            <a:picLocks noChangeAspect="1" noChangeArrowheads="1"/>
          </p:cNvPicPr>
          <p:nvPr userDrawn="1"/>
        </p:nvPicPr>
        <p:blipFill>
          <a:blip r:embed="rId13" cstate="print"/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图片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图片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 smtClean="0">
              <a:solidFill>
                <a:schemeClr val="bg1"/>
              </a:solidFill>
            </a:endParaRPr>
          </a:p>
        </p:txBody>
      </p:sp>
      <p:sp>
        <p:nvSpPr>
          <p:cNvPr id="2056" name="WordArt 8"/>
          <p:cNvSpPr>
            <a:spLocks noChangeArrowheads="1" noChangeShapeType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中国人民大学</a:t>
            </a: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数据库系统概论</a:t>
            </a:r>
          </a:p>
        </p:txBody>
      </p:sp>
      <p:pic>
        <p:nvPicPr>
          <p:cNvPr id="2057" name="Picture 9" descr="图片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zh-CN" sz="3600" smtClean="0"/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898989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2" cstate="print">
            <a:lum bright="4000" contrast="-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95536" y="1629296"/>
            <a:ext cx="8208963" cy="352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数据库系统概论</a:t>
            </a:r>
            <a:endParaRPr lang="en-US" sz="60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>
              <a:buSzPct val="100000"/>
            </a:pPr>
            <a:endParaRPr lang="zh-CN" altLang="en-US" sz="60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第六</a:t>
            </a:r>
            <a:r>
              <a:rPr lang="zh-CN" altLang="en-US" sz="4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章  关系数据理论</a:t>
            </a:r>
          </a:p>
          <a:p>
            <a:pPr algn="ctr">
              <a:buSzPct val="100000"/>
            </a:pPr>
            <a:r>
              <a:rPr lang="zh-CN" altLang="en-US" sz="6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/>
            </a:r>
            <a:br>
              <a:rPr lang="zh-CN" altLang="en-US" sz="6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zh-CN" altLang="en-US" sz="2400" b="1" dirty="0">
                <a:solidFill>
                  <a:schemeClr val="bg1"/>
                </a:solidFill>
                <a:latin typeface="Times-Roman" charset="0"/>
                <a:ea typeface="隶书" pitchFamily="49" charset="-122"/>
                <a:sym typeface="Times-Roman" charset="0"/>
              </a:rPr>
              <a:t>中国人民大学信息学院</a:t>
            </a:r>
            <a:endParaRPr lang="en-US" sz="2400" b="1" dirty="0">
              <a:solidFill>
                <a:schemeClr val="bg1"/>
              </a:solidFill>
              <a:latin typeface="Times-Roman" charset="0"/>
              <a:ea typeface="隶书" pitchFamily="49" charset="-122"/>
              <a:sym typeface="Times-Roman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 dirty="0">
              <a:solidFill>
                <a:schemeClr val="bg1"/>
              </a:solidFill>
              <a:latin typeface="Times-Roman" charset="0"/>
              <a:ea typeface="隶书" pitchFamily="49" charset="-122"/>
              <a:sym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2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 </a:t>
            </a:r>
            <a:r>
              <a:rPr lang="zh-CN" altLang="en-US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mtClean="0">
                <a:sym typeface="Calibri" pitchFamily="34" charset="0"/>
              </a:rPr>
              <a:t>[</a:t>
            </a:r>
            <a:r>
              <a:rPr lang="zh-CN" altLang="en-US" smtClean="0">
                <a:sym typeface="Calibri" pitchFamily="34" charset="0"/>
              </a:rPr>
              <a:t>例</a:t>
            </a:r>
            <a:r>
              <a:rPr lang="en-US" altLang="zh-CN" smtClean="0">
                <a:sym typeface="Calibri" pitchFamily="34" charset="0"/>
              </a:rPr>
              <a:t>6.1] </a:t>
            </a:r>
            <a:r>
              <a:rPr lang="zh-CN" altLang="en-US" smtClean="0">
                <a:sym typeface="Calibri" pitchFamily="34" charset="0"/>
              </a:rPr>
              <a:t>建立一个描述学校教务的数据库。</a:t>
            </a:r>
            <a:br>
              <a:rPr lang="zh-CN" altLang="en-US" smtClean="0">
                <a:sym typeface="Calibri" pitchFamily="34" charset="0"/>
              </a:rPr>
            </a:br>
            <a:r>
              <a:rPr lang="zh-CN" altLang="en-US" smtClean="0">
                <a:sym typeface="Calibri" pitchFamily="34" charset="0"/>
              </a:rPr>
              <a:t>涉及的对象包括：	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学生的学号（</a:t>
            </a:r>
            <a:r>
              <a:rPr lang="en-US" altLang="zh-CN" smtClean="0">
                <a:sym typeface="Calibri" pitchFamily="34" charset="0"/>
              </a:rPr>
              <a:t>Sno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所在系（</a:t>
            </a:r>
            <a:r>
              <a:rPr lang="en-US" altLang="zh-CN" smtClean="0">
                <a:sym typeface="Calibri" pitchFamily="34" charset="0"/>
              </a:rPr>
              <a:t>Sdept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系主任姓名（</a:t>
            </a:r>
            <a:r>
              <a:rPr lang="en-US" altLang="zh-CN" smtClean="0">
                <a:sym typeface="Calibri" pitchFamily="34" charset="0"/>
              </a:rPr>
              <a:t>Mname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课程号（</a:t>
            </a:r>
            <a:r>
              <a:rPr lang="en-US" altLang="zh-CN" smtClean="0">
                <a:sym typeface="Calibri" pitchFamily="34" charset="0"/>
              </a:rPr>
              <a:t>Cno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成绩（</a:t>
            </a:r>
            <a:r>
              <a:rPr lang="en-US" altLang="zh-CN" smtClean="0">
                <a:sym typeface="Calibri" pitchFamily="34" charset="0"/>
              </a:rPr>
              <a:t>Grade</a:t>
            </a:r>
            <a:r>
              <a:rPr lang="zh-CN" altLang="en-US" smtClean="0">
                <a:sym typeface="Calibri" pitchFamily="34" charset="0"/>
              </a:rPr>
              <a:t>）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933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求闭包的算法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算法</a:t>
            </a:r>
            <a:r>
              <a:rPr lang="en-US" altLang="zh-CN" dirty="0" smtClean="0">
                <a:sym typeface="Calibri" pitchFamily="34" charset="0"/>
              </a:rPr>
              <a:t>6.</a:t>
            </a:r>
            <a:r>
              <a:rPr lang="zh-CN" altLang="en-US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求属性集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）关于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sz="3200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         </a:t>
            </a:r>
          </a:p>
          <a:p>
            <a:pPr marL="400050" lvl="1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输入：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endParaRPr lang="zh-CN" altLang="en-US" i="1" dirty="0" smtClean="0">
              <a:sym typeface="Calibri" pitchFamily="34" charset="0"/>
            </a:endParaRPr>
          </a:p>
          <a:p>
            <a:pPr marL="400050" lvl="1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输出：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</a:p>
          <a:p>
            <a:pPr marL="400050" lvl="1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步骤：</a:t>
            </a:r>
          </a:p>
          <a:p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99334" name="AutoShape 5"/>
          <p:cNvSpPr>
            <a:spLocks noChangeArrowheads="1"/>
          </p:cNvSpPr>
          <p:nvPr/>
        </p:nvSpPr>
        <p:spPr bwMode="auto">
          <a:xfrm>
            <a:off x="6382544" y="4653136"/>
            <a:ext cx="1439862" cy="1225550"/>
          </a:xfrm>
          <a:prstGeom prst="star16">
            <a:avLst>
              <a:gd name="adj" fmla="val 37500"/>
            </a:avLst>
          </a:prstGeom>
          <a:solidFill>
            <a:srgbClr val="EEE678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迭代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bldLvl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035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13445"/>
            <a:ext cx="8147248" cy="509587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ym typeface="Calibri" pitchFamily="34" charset="0"/>
              </a:rPr>
              <a:t>令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baseline="30000" dirty="0" smtClean="0">
                <a:sym typeface="Calibri" pitchFamily="34" charset="0"/>
              </a:rPr>
              <a:t>0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en-US" altLang="zh-CN" sz="2400" dirty="0" smtClean="0">
                <a:sym typeface="Calibri" pitchFamily="34" charset="0"/>
              </a:rPr>
              <a:t>=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en-US" altLang="zh-CN" sz="2400" i="1" dirty="0" err="1" smtClean="0">
                <a:sym typeface="Calibri" pitchFamily="34" charset="0"/>
              </a:rPr>
              <a:t>i</a:t>
            </a:r>
            <a:r>
              <a:rPr lang="en-US" altLang="zh-CN" sz="2400" dirty="0" smtClean="0">
                <a:sym typeface="Calibri" pitchFamily="34" charset="0"/>
              </a:rPr>
              <a:t>=0</a:t>
            </a:r>
            <a:endParaRPr lang="zh-CN" altLang="en-US" sz="2400" dirty="0" smtClean="0">
              <a:sym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ym typeface="Calibri" pitchFamily="34" charset="0"/>
              </a:rPr>
              <a:t>求</a:t>
            </a:r>
            <a:r>
              <a:rPr lang="en-US" altLang="zh-CN" sz="2400" i="1" dirty="0" smtClean="0">
                <a:sym typeface="Calibri" pitchFamily="34" charset="0"/>
              </a:rPr>
              <a:t>B</a:t>
            </a:r>
            <a:r>
              <a:rPr lang="zh-CN" altLang="en-US" sz="2400" dirty="0" smtClean="0">
                <a:sym typeface="Calibri" pitchFamily="34" charset="0"/>
              </a:rPr>
              <a:t>，这里</a:t>
            </a:r>
            <a:r>
              <a:rPr lang="en-US" altLang="zh-CN" sz="2400" i="1" dirty="0" smtClean="0">
                <a:sym typeface="Calibri" pitchFamily="34" charset="0"/>
              </a:rPr>
              <a:t>B</a:t>
            </a:r>
            <a:r>
              <a:rPr lang="en-US" altLang="zh-CN" sz="2400" dirty="0" smtClean="0">
                <a:sym typeface="Calibri" pitchFamily="34" charset="0"/>
              </a:rPr>
              <a:t> ={ </a:t>
            </a:r>
            <a:r>
              <a:rPr lang="en-US" altLang="zh-CN" sz="2400" i="1" dirty="0" smtClean="0">
                <a:sym typeface="Calibri" pitchFamily="34" charset="0"/>
              </a:rPr>
              <a:t>A</a:t>
            </a:r>
            <a:r>
              <a:rPr lang="en-US" altLang="zh-CN" sz="2400" dirty="0" smtClean="0">
                <a:sym typeface="Calibri" pitchFamily="34" charset="0"/>
              </a:rPr>
              <a:t> |(</a:t>
            </a:r>
            <a:r>
              <a:rPr lang="en-US" altLang="zh-CN" sz="2400" dirty="0" smtClean="0">
                <a:sym typeface="Symbol" pitchFamily="18" charset="2"/>
              </a:rPr>
              <a:t>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V</a:t>
            </a:r>
            <a:r>
              <a:rPr lang="en-US" altLang="zh-CN" sz="2400" dirty="0" smtClean="0">
                <a:sym typeface="Calibri" pitchFamily="34" charset="0"/>
              </a:rPr>
              <a:t>)( </a:t>
            </a:r>
            <a:r>
              <a:rPr lang="en-US" altLang="zh-CN" sz="2400" dirty="0" smtClean="0">
                <a:sym typeface="Symbol" pitchFamily="18" charset="2"/>
              </a:rPr>
              <a:t>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W</a:t>
            </a:r>
            <a:r>
              <a:rPr lang="en-US" altLang="zh-CN" sz="2400" dirty="0" smtClean="0">
                <a:sym typeface="Calibri" pitchFamily="34" charset="0"/>
              </a:rPr>
              <a:t>)(</a:t>
            </a:r>
            <a:r>
              <a:rPr lang="en-US" altLang="zh-CN" sz="2400" i="1" dirty="0" smtClean="0">
                <a:sym typeface="Calibri" pitchFamily="34" charset="0"/>
              </a:rPr>
              <a:t>V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W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                                                   </a:t>
            </a:r>
            <a:br>
              <a:rPr lang="en-US" altLang="zh-CN" sz="2400" dirty="0" smtClean="0">
                <a:sym typeface="Calibri" pitchFamily="34" charset="0"/>
              </a:rPr>
            </a:br>
            <a:r>
              <a:rPr lang="en-US" altLang="zh-CN" sz="2400" dirty="0" smtClean="0">
                <a:sym typeface="Calibri" pitchFamily="34" charset="0"/>
              </a:rPr>
              <a:t>                                                ∧</a:t>
            </a:r>
            <a:r>
              <a:rPr lang="en-US" altLang="zh-CN" sz="2400" i="1" dirty="0" smtClean="0">
                <a:sym typeface="Calibri" pitchFamily="34" charset="0"/>
              </a:rPr>
              <a:t>V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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i="1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err="1" smtClean="0">
                <a:sym typeface="Calibri" pitchFamily="34" charset="0"/>
              </a:rPr>
              <a:t>i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∧</a:t>
            </a:r>
            <a:r>
              <a:rPr lang="en-US" altLang="zh-CN" sz="2400" i="1" dirty="0" smtClean="0">
                <a:sym typeface="Calibri" pitchFamily="34" charset="0"/>
              </a:rPr>
              <a:t>A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W</a:t>
            </a:r>
            <a:r>
              <a:rPr lang="en-US" altLang="zh-CN" sz="2400" dirty="0" smtClean="0">
                <a:sym typeface="Calibri" pitchFamily="34" charset="0"/>
              </a:rPr>
              <a:t>)}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smtClean="0">
                <a:sym typeface="Calibri" pitchFamily="34" charset="0"/>
              </a:rPr>
              <a:t>i</a:t>
            </a:r>
            <a:r>
              <a:rPr lang="en-US" altLang="zh-CN" sz="2400" baseline="30000" dirty="0" smtClean="0">
                <a:sym typeface="Calibri" pitchFamily="34" charset="0"/>
              </a:rPr>
              <a:t>+1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en-US" altLang="zh-CN" sz="2400" dirty="0" smtClean="0">
                <a:sym typeface="Calibri" pitchFamily="34" charset="0"/>
              </a:rPr>
              <a:t>=</a:t>
            </a:r>
            <a:r>
              <a:rPr lang="en-US" altLang="zh-CN" sz="2400" i="1" dirty="0" smtClean="0">
                <a:sym typeface="Calibri" pitchFamily="34" charset="0"/>
              </a:rPr>
              <a:t>B</a:t>
            </a:r>
            <a:r>
              <a:rPr lang="en-US" altLang="zh-CN" sz="2400" dirty="0" smtClean="0">
                <a:sym typeface="Calibri" pitchFamily="34" charset="0"/>
              </a:rPr>
              <a:t>∪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err="1" smtClean="0">
                <a:sym typeface="Calibri" pitchFamily="34" charset="0"/>
              </a:rPr>
              <a:t>i</a:t>
            </a:r>
            <a:r>
              <a:rPr lang="zh-CN" altLang="en-US" sz="2400" baseline="30000" dirty="0" smtClean="0">
                <a:sym typeface="Calibri" pitchFamily="34" charset="0"/>
              </a:rPr>
              <a:t>) 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zh-CN" altLang="en-US" sz="2400" baseline="30000" dirty="0" smtClean="0">
              <a:sym typeface="Calibri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2400" dirty="0" smtClean="0">
                <a:sym typeface="Calibri" pitchFamily="34" charset="0"/>
              </a:rPr>
              <a:t>判断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smtClean="0">
                <a:sym typeface="Calibri" pitchFamily="34" charset="0"/>
              </a:rPr>
              <a:t>i</a:t>
            </a:r>
            <a:r>
              <a:rPr lang="en-US" altLang="zh-CN" sz="2400" baseline="30000" dirty="0" smtClean="0">
                <a:sym typeface="Calibri" pitchFamily="34" charset="0"/>
              </a:rPr>
              <a:t>+1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en-US" altLang="zh-CN" sz="2400" dirty="0" smtClean="0">
                <a:sym typeface="Calibri" pitchFamily="34" charset="0"/>
              </a:rPr>
              <a:t>= 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err="1" smtClean="0">
                <a:sym typeface="Calibri" pitchFamily="34" charset="0"/>
              </a:rPr>
              <a:t>i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 。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2400" dirty="0" smtClean="0">
                <a:sym typeface="Calibri" pitchFamily="34" charset="0"/>
              </a:rPr>
              <a:t>若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smtClean="0">
                <a:sym typeface="Calibri" pitchFamily="34" charset="0"/>
              </a:rPr>
              <a:t>i</a:t>
            </a:r>
            <a:r>
              <a:rPr lang="en-US" altLang="zh-CN" sz="2400" baseline="30000" dirty="0" smtClean="0">
                <a:sym typeface="Calibri" pitchFamily="34" charset="0"/>
              </a:rPr>
              <a:t>+1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与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err="1" smtClean="0">
                <a:sym typeface="Calibri" pitchFamily="34" charset="0"/>
              </a:rPr>
              <a:t>i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相等或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err="1" smtClean="0">
                <a:sym typeface="Calibri" pitchFamily="34" charset="0"/>
              </a:rPr>
              <a:t>i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en-US" altLang="zh-CN" sz="2400" dirty="0" smtClean="0">
                <a:sym typeface="Calibri" pitchFamily="34" charset="0"/>
              </a:rPr>
              <a:t>=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zh-CN" altLang="en-US" sz="2400" dirty="0" smtClean="0">
                <a:sym typeface="Calibri" pitchFamily="34" charset="0"/>
              </a:rPr>
              <a:t>，则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baseline="30000" dirty="0" smtClean="0">
                <a:sym typeface="Calibri" pitchFamily="34" charset="0"/>
              </a:rPr>
              <a:t>(</a:t>
            </a:r>
            <a:r>
              <a:rPr lang="en-US" altLang="zh-CN" sz="2400" i="1" baseline="30000" dirty="0" err="1" smtClean="0">
                <a:sym typeface="Calibri" pitchFamily="34" charset="0"/>
              </a:rPr>
              <a:t>i</a:t>
            </a:r>
            <a:r>
              <a:rPr lang="zh-CN" altLang="en-US" sz="2400" baseline="300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就是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i="1" baseline="-25000" dirty="0" smtClean="0">
                <a:sym typeface="Calibri" pitchFamily="34" charset="0"/>
              </a:rPr>
              <a:t>F</a:t>
            </a:r>
            <a:r>
              <a:rPr lang="en-US" altLang="zh-CN" sz="2400" baseline="30000" dirty="0" smtClean="0">
                <a:sym typeface="Calibri" pitchFamily="34" charset="0"/>
              </a:rPr>
              <a:t>+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2400" dirty="0" smtClean="0">
                <a:sym typeface="Calibri" pitchFamily="34" charset="0"/>
              </a:rPr>
              <a:t>	</a:t>
            </a:r>
            <a:r>
              <a:rPr lang="zh-CN" altLang="en-US" sz="2400" dirty="0" smtClean="0">
                <a:sym typeface="Calibri" pitchFamily="34" charset="0"/>
              </a:rPr>
              <a:t>算法终止。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2400" dirty="0" smtClean="0">
                <a:sym typeface="Calibri" pitchFamily="34" charset="0"/>
              </a:rPr>
              <a:t>若否，则</a:t>
            </a:r>
            <a:r>
              <a:rPr lang="en-US" altLang="zh-CN" sz="2400" i="1" dirty="0" err="1" smtClean="0">
                <a:sym typeface="Calibri" pitchFamily="34" charset="0"/>
              </a:rPr>
              <a:t>i</a:t>
            </a:r>
            <a:r>
              <a:rPr lang="en-US" altLang="zh-CN" sz="2400" dirty="0" smtClean="0">
                <a:sym typeface="Calibri" pitchFamily="34" charset="0"/>
              </a:rPr>
              <a:t>=</a:t>
            </a:r>
            <a:r>
              <a:rPr lang="en-US" altLang="zh-CN" sz="2400" i="1" dirty="0" err="1" smtClean="0">
                <a:sym typeface="Calibri" pitchFamily="34" charset="0"/>
              </a:rPr>
              <a:t>i</a:t>
            </a:r>
            <a:r>
              <a:rPr lang="en-US" altLang="zh-CN" sz="2400" dirty="0" smtClean="0">
                <a:sym typeface="Calibri" pitchFamily="34" charset="0"/>
              </a:rPr>
              <a:t>+</a:t>
            </a:r>
            <a:r>
              <a:rPr lang="zh-CN" altLang="en-US" sz="2400" dirty="0" smtClean="0">
                <a:sym typeface="Calibri" pitchFamily="34" charset="0"/>
              </a:rPr>
              <a:t>1，返回第</a:t>
            </a:r>
            <a:r>
              <a:rPr lang="zh-CN" altLang="en-US" sz="2400" dirty="0" smtClean="0"/>
              <a:t>②</a:t>
            </a:r>
            <a:r>
              <a:rPr lang="zh-CN" altLang="en-US" sz="2400" dirty="0" smtClean="0">
                <a:sym typeface="Calibri" pitchFamily="34" charset="0"/>
              </a:rPr>
              <a:t>步。</a:t>
            </a:r>
            <a:endParaRPr lang="zh-CN" altLang="en-US" sz="2400" dirty="0" smtClean="0"/>
          </a:p>
        </p:txBody>
      </p:sp>
      <p:sp>
        <p:nvSpPr>
          <p:cNvPr id="100358" name="AutoShape 4"/>
          <p:cNvSpPr>
            <a:spLocks noChangeArrowheads="1"/>
          </p:cNvSpPr>
          <p:nvPr/>
        </p:nvSpPr>
        <p:spPr bwMode="auto">
          <a:xfrm>
            <a:off x="4356298" y="188640"/>
            <a:ext cx="4248150" cy="1079500"/>
          </a:xfrm>
          <a:prstGeom prst="wedgeRoundRectCallout">
            <a:avLst>
              <a:gd name="adj1" fmla="val -46486"/>
              <a:gd name="adj2" fmla="val 96764"/>
              <a:gd name="adj3" fmla="val 16667"/>
            </a:avLst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84EE2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对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X</a:t>
            </a:r>
            <a:r>
              <a:rPr lang="en-US" altLang="zh-CN" b="1" i="1" baseline="60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(</a:t>
            </a:r>
            <a:r>
              <a:rPr lang="en-US" altLang="zh-CN" b="1" i="1" baseline="60000" dirty="0" err="1">
                <a:solidFill>
                  <a:srgbClr val="000000"/>
                </a:solidFill>
                <a:latin typeface="+mn-lt"/>
                <a:sym typeface="Times New Roman" pitchFamily="18" charset="0"/>
              </a:rPr>
              <a:t>i</a:t>
            </a:r>
            <a:r>
              <a:rPr lang="en-US" altLang="zh-CN" b="1" baseline="60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中的每个元素，依次检查相应的函数依赖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将依赖它的属性加入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+mn-lt"/>
              <a:ea typeface="黑体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bldLvl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240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8638" y="1098551"/>
            <a:ext cx="8229600" cy="384261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6.11]  </a:t>
            </a:r>
            <a:r>
              <a:rPr lang="zh-CN" altLang="en-US" dirty="0" smtClean="0">
                <a:sym typeface="Calibri" pitchFamily="34" charset="0"/>
              </a:rPr>
              <a:t>已知关系模式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，其中</a:t>
            </a:r>
            <a:endParaRPr lang="zh-CN" altLang="en-US" sz="3200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	</a:t>
            </a:r>
            <a:r>
              <a:rPr lang="en-US" altLang="zh-CN" sz="2800" i="1" dirty="0" smtClean="0">
                <a:sym typeface="Calibri" pitchFamily="34" charset="0"/>
              </a:rPr>
              <a:t>U</a:t>
            </a:r>
            <a:r>
              <a:rPr lang="en-US" altLang="zh-CN" sz="2800" dirty="0" smtClean="0">
                <a:sym typeface="Calibri" pitchFamily="34" charset="0"/>
              </a:rPr>
              <a:t>={</a:t>
            </a:r>
            <a:r>
              <a:rPr lang="en-US" altLang="zh-CN" sz="2800" i="1" dirty="0" smtClean="0">
                <a:sym typeface="Calibri" pitchFamily="34" charset="0"/>
              </a:rPr>
              <a:t>A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C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D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E</a:t>
            </a:r>
            <a:r>
              <a:rPr lang="en-US" altLang="zh-CN" sz="2800" dirty="0" smtClean="0">
                <a:sym typeface="Calibri" pitchFamily="34" charset="0"/>
              </a:rPr>
              <a:t>}</a:t>
            </a:r>
            <a:r>
              <a:rPr lang="zh-CN" altLang="en-US" sz="2800" dirty="0" smtClean="0">
                <a:sym typeface="Calibri" pitchFamily="34" charset="0"/>
              </a:rPr>
              <a:t>；</a:t>
            </a:r>
            <a:endParaRPr lang="zh-CN" altLang="en-US" sz="3200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sym typeface="Calibri" pitchFamily="34" charset="0"/>
              </a:rPr>
              <a:t>	</a:t>
            </a:r>
            <a:r>
              <a:rPr lang="en-US" altLang="zh-CN" sz="2800" i="1" dirty="0" smtClean="0">
                <a:sym typeface="Calibri" pitchFamily="34" charset="0"/>
              </a:rPr>
              <a:t>F</a:t>
            </a:r>
            <a:r>
              <a:rPr lang="en-US" altLang="zh-CN" sz="2800" dirty="0" smtClean="0">
                <a:sym typeface="Calibri" pitchFamily="34" charset="0"/>
              </a:rPr>
              <a:t>={</a:t>
            </a:r>
            <a:r>
              <a:rPr lang="en-US" altLang="zh-CN" sz="2800" i="1" dirty="0" smtClean="0">
                <a:sym typeface="Calibri" pitchFamily="34" charset="0"/>
              </a:rPr>
              <a:t>AB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C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D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C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E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EC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AC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en-US" altLang="zh-CN" sz="2800" dirty="0" smtClean="0">
                <a:sym typeface="Calibri" pitchFamily="34" charset="0"/>
              </a:rPr>
              <a:t>}</a:t>
            </a:r>
            <a:r>
              <a:rPr lang="zh-CN" altLang="en-US" sz="2800" dirty="0" smtClean="0">
                <a:sym typeface="Calibri" pitchFamily="34" charset="0"/>
              </a:rPr>
              <a:t>。</a:t>
            </a:r>
            <a:endParaRPr lang="zh-CN" altLang="en-US" sz="3200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sym typeface="Calibri" pitchFamily="34" charset="0"/>
              </a:rPr>
              <a:t>求</a:t>
            </a:r>
            <a:r>
              <a:rPr lang="zh-CN" altLang="en-US" sz="2800" dirty="0" smtClean="0">
                <a:sym typeface="Calibri" pitchFamily="34" charset="0"/>
              </a:rPr>
              <a:t>(</a:t>
            </a:r>
            <a:r>
              <a:rPr lang="en-US" altLang="zh-CN" sz="2800" i="1" dirty="0" smtClean="0">
                <a:sym typeface="Calibri" pitchFamily="34" charset="0"/>
              </a:rPr>
              <a:t>AB</a:t>
            </a:r>
            <a:r>
              <a:rPr lang="zh-CN" altLang="en-US" sz="2800" dirty="0" smtClean="0">
                <a:sym typeface="Calibri" pitchFamily="34" charset="0"/>
              </a:rPr>
              <a:t>)</a:t>
            </a:r>
            <a:r>
              <a:rPr lang="en-US" altLang="zh-CN" sz="2800" baseline="-25000" dirty="0" smtClean="0">
                <a:sym typeface="Calibri" pitchFamily="34" charset="0"/>
              </a:rPr>
              <a:t>F</a:t>
            </a:r>
            <a:r>
              <a:rPr lang="en-US" altLang="zh-CN" sz="2800" baseline="30000" dirty="0" smtClean="0">
                <a:sym typeface="Calibri" pitchFamily="34" charset="0"/>
              </a:rPr>
              <a:t>+</a:t>
            </a:r>
            <a:r>
              <a:rPr lang="en-US" altLang="zh-CN" sz="2800" dirty="0" smtClean="0">
                <a:sym typeface="Calibri" pitchFamily="34" charset="0"/>
              </a:rPr>
              <a:t> </a:t>
            </a:r>
            <a:r>
              <a:rPr lang="zh-CN" altLang="en-US" sz="2800" dirty="0" smtClean="0">
                <a:sym typeface="Calibri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34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1473026"/>
            <a:ext cx="8435280" cy="498031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ym typeface="Calibri" pitchFamily="34" charset="0"/>
              </a:rPr>
              <a:t>解 ：由算法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，设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baseline="30000" dirty="0" smtClean="0">
                <a:solidFill>
                  <a:srgbClr val="FF0000"/>
                </a:solidFill>
                <a:sym typeface="Calibri" pitchFamily="34" charset="0"/>
              </a:rPr>
              <a:t>(</a:t>
            </a:r>
            <a:r>
              <a:rPr lang="en-US" altLang="zh-CN" baseline="30000" dirty="0" smtClean="0">
                <a:solidFill>
                  <a:srgbClr val="FF0000"/>
                </a:solidFill>
                <a:sym typeface="Calibri" pitchFamily="34" charset="0"/>
              </a:rPr>
              <a:t>0</a:t>
            </a:r>
            <a:r>
              <a:rPr lang="zh-CN" altLang="en-US" baseline="30000" dirty="0" smtClean="0">
                <a:solidFill>
                  <a:srgbClr val="FF0000"/>
                </a:solidFill>
                <a:sym typeface="Calibri" pitchFamily="34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=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AB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计算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：逐一的扫描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集合中各个函数依赖，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找左部为</a:t>
            </a:r>
            <a:endParaRPr lang="en-US" altLang="zh-CN" dirty="0" smtClean="0">
              <a:solidFill>
                <a:srgbClr val="0066FF"/>
              </a:solidFill>
              <a:sym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A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、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B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或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AB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的函数依赖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得到</a:t>
            </a:r>
            <a:r>
              <a:rPr lang="zh-CN" altLang="en-US" dirty="0" smtClean="0">
                <a:sym typeface="Calibri" pitchFamily="34" charset="0"/>
              </a:rPr>
              <a:t>两个：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D</a:t>
            </a:r>
            <a:r>
              <a:rPr lang="zh-CN" altLang="en-US" dirty="0" smtClean="0">
                <a:sym typeface="Calibri" pitchFamily="34" charset="0"/>
              </a:rPr>
              <a:t>。</a:t>
            </a:r>
            <a:r>
              <a:rPr lang="zh-CN" altLang="en-US" dirty="0" smtClean="0">
                <a:sym typeface="Calibri" pitchFamily="34" charset="0"/>
              </a:rPr>
              <a:t>于是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en-US" altLang="zh-CN" dirty="0" smtClean="0">
                <a:sym typeface="Calibri" pitchFamily="34" charset="0"/>
              </a:rPr>
              <a:t>∪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CD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ABCD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因为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0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≠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，所以再找出左部为</a:t>
            </a:r>
            <a:r>
              <a:rPr lang="en-US" altLang="zh-CN" i="1" dirty="0" smtClean="0">
                <a:sym typeface="Calibri" pitchFamily="34" charset="0"/>
              </a:rPr>
              <a:t>ABCD</a:t>
            </a:r>
            <a:r>
              <a:rPr lang="zh-CN" altLang="en-US" dirty="0" smtClean="0">
                <a:sym typeface="Calibri" pitchFamily="34" charset="0"/>
              </a:rPr>
              <a:t>子集的那些函数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依赖，又得到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E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AC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B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zh-CN" altLang="en-US" dirty="0" smtClean="0">
                <a:sym typeface="Calibri" pitchFamily="34" charset="0"/>
              </a:rPr>
              <a:t>于是</a:t>
            </a:r>
            <a:r>
              <a:rPr lang="en-US" altLang="zh-CN" dirty="0" smtClean="0">
                <a:sym typeface="Calibri" pitchFamily="34" charset="0"/>
              </a:rPr>
              <a:t>: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/>
            </a:r>
            <a:br>
              <a:rPr lang="en-US" altLang="zh-CN" dirty="0" smtClean="0">
                <a:sym typeface="Calibri" pitchFamily="34" charset="0"/>
              </a:rPr>
            </a:br>
            <a:r>
              <a:rPr lang="en-US" altLang="zh-CN" dirty="0" smtClean="0">
                <a:sym typeface="Calibri" pitchFamily="34" charset="0"/>
              </a:rPr>
              <a:t>                                              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2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∪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BE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ABCDE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因为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2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已等于全部属性集合，所以(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zh-CN" altLang="en-US" dirty="0" smtClean="0">
                <a:sym typeface="Calibri" pitchFamily="34" charset="0"/>
              </a:rPr>
              <a:t>)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=</a:t>
            </a:r>
            <a:r>
              <a:rPr lang="en-US" altLang="zh-CN" i="1" dirty="0" smtClean="0">
                <a:sym typeface="Calibri" pitchFamily="34" charset="0"/>
              </a:rPr>
              <a:t>ABCDE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8904" y="836712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kern="0" dirty="0" smtClean="0">
                <a:solidFill>
                  <a:srgbClr val="00B050"/>
                </a:solidFill>
                <a:sym typeface="Calibri" pitchFamily="34" charset="0"/>
              </a:rPr>
              <a:t>	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F</a:t>
            </a:r>
            <a:r>
              <a:rPr lang="en-US" altLang="zh-CN" sz="2800" kern="0" dirty="0" smtClean="0">
                <a:solidFill>
                  <a:srgbClr val="00B050"/>
                </a:solidFill>
                <a:sym typeface="Calibri" pitchFamily="34" charset="0"/>
              </a:rPr>
              <a:t>={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AB</a:t>
            </a:r>
            <a:r>
              <a:rPr lang="en-US" altLang="zh-CN" sz="2800" kern="0" dirty="0" smtClean="0">
                <a:solidFill>
                  <a:srgbClr val="00B050"/>
                </a:solidFill>
                <a:sym typeface="Calibri" pitchFamily="34" charset="0"/>
              </a:rPr>
              <a:t>→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C</a:t>
            </a:r>
            <a:r>
              <a:rPr lang="zh-CN" altLang="en-US" sz="2800" kern="0" dirty="0" smtClean="0">
                <a:solidFill>
                  <a:srgbClr val="00B050"/>
                </a:solidFill>
                <a:sym typeface="Calibri" pitchFamily="34" charset="0"/>
              </a:rPr>
              <a:t>, 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B</a:t>
            </a:r>
            <a:r>
              <a:rPr lang="en-US" altLang="zh-CN" sz="2800" kern="0" dirty="0" smtClean="0">
                <a:solidFill>
                  <a:srgbClr val="00B050"/>
                </a:solidFill>
                <a:sym typeface="Calibri" pitchFamily="34" charset="0"/>
              </a:rPr>
              <a:t>→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D</a:t>
            </a:r>
            <a:r>
              <a:rPr lang="zh-CN" altLang="en-US" sz="2800" kern="0" dirty="0" smtClean="0">
                <a:solidFill>
                  <a:srgbClr val="00B050"/>
                </a:solidFill>
                <a:sym typeface="Calibri" pitchFamily="34" charset="0"/>
              </a:rPr>
              <a:t>, 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C</a:t>
            </a:r>
            <a:r>
              <a:rPr lang="en-US" altLang="zh-CN" sz="2800" kern="0" dirty="0" smtClean="0">
                <a:solidFill>
                  <a:srgbClr val="00B050"/>
                </a:solidFill>
                <a:sym typeface="Calibri" pitchFamily="34" charset="0"/>
              </a:rPr>
              <a:t>→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E</a:t>
            </a:r>
            <a:r>
              <a:rPr lang="zh-CN" altLang="en-US" sz="2800" kern="0" dirty="0" smtClean="0">
                <a:solidFill>
                  <a:srgbClr val="00B050"/>
                </a:solidFill>
                <a:sym typeface="Calibri" pitchFamily="34" charset="0"/>
              </a:rPr>
              <a:t>, 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EC</a:t>
            </a:r>
            <a:r>
              <a:rPr lang="en-US" altLang="zh-CN" sz="2800" kern="0" dirty="0" smtClean="0">
                <a:solidFill>
                  <a:srgbClr val="00B050"/>
                </a:solidFill>
                <a:sym typeface="Calibri" pitchFamily="34" charset="0"/>
              </a:rPr>
              <a:t>→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B</a:t>
            </a:r>
            <a:r>
              <a:rPr lang="zh-CN" altLang="en-US" sz="2800" kern="0" dirty="0" smtClean="0">
                <a:solidFill>
                  <a:srgbClr val="00B050"/>
                </a:solidFill>
                <a:sym typeface="Calibri" pitchFamily="34" charset="0"/>
              </a:rPr>
              <a:t>, 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AC</a:t>
            </a:r>
            <a:r>
              <a:rPr lang="en-US" altLang="zh-CN" sz="2800" kern="0" dirty="0" smtClean="0">
                <a:solidFill>
                  <a:srgbClr val="00B050"/>
                </a:solidFill>
                <a:sym typeface="Calibri" pitchFamily="34" charset="0"/>
              </a:rPr>
              <a:t>→</a:t>
            </a:r>
            <a:r>
              <a:rPr lang="en-US" altLang="zh-CN" sz="2800" i="1" kern="0" dirty="0" smtClean="0">
                <a:solidFill>
                  <a:srgbClr val="00B050"/>
                </a:solidFill>
                <a:sym typeface="Calibri" pitchFamily="34" charset="0"/>
              </a:rPr>
              <a:t>B</a:t>
            </a:r>
            <a:r>
              <a:rPr lang="en-US" altLang="zh-CN" sz="2800" kern="0" dirty="0" smtClean="0">
                <a:solidFill>
                  <a:srgbClr val="00B050"/>
                </a:solidFill>
                <a:sym typeface="Calibri" pitchFamily="34" charset="0"/>
              </a:rPr>
              <a:t>}</a:t>
            </a:r>
            <a:r>
              <a:rPr lang="zh-CN" altLang="en-US" sz="2800" kern="0" dirty="0" smtClean="0">
                <a:solidFill>
                  <a:srgbClr val="00B050"/>
                </a:solidFill>
                <a:sym typeface="Calibri" pitchFamily="34" charset="0"/>
              </a:rPr>
              <a:t>。</a:t>
            </a:r>
            <a:endParaRPr lang="zh-CN" altLang="en-US" sz="3200" kern="0" dirty="0" smtClean="0">
              <a:solidFill>
                <a:srgbClr val="00B050"/>
              </a:solidFill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44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141437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公理系统有效性</a:t>
            </a:r>
            <a:r>
              <a:rPr lang="zh-CN" altLang="en-US" dirty="0" smtClean="0">
                <a:sym typeface="Calibri" pitchFamily="34" charset="0"/>
              </a:rPr>
              <a:t>与完备性的含义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有效性：由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出发根据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公理推导出来的每一个函数依赖一定在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中。</a:t>
            </a:r>
            <a:endParaRPr lang="zh-CN" altLang="en-US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完备性：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中的每一个函数依赖，必定可以由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出发根据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公理推导</a:t>
            </a:r>
            <a:r>
              <a:rPr lang="zh-CN" altLang="en-US" dirty="0" smtClean="0">
                <a:sym typeface="Calibri" pitchFamily="34" charset="0"/>
              </a:rPr>
              <a:t>出来。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547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1196752"/>
            <a:ext cx="8362950" cy="49976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定理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6.2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Armstrong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公理系统是有效的、完备的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宋体" pitchFamily="2" charset="-122"/>
              </a:rPr>
              <a:t>证明：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>
                <a:sym typeface="宋体" pitchFamily="2" charset="-122"/>
              </a:rPr>
              <a:t>1. </a:t>
            </a:r>
            <a:r>
              <a:rPr lang="zh-CN" altLang="en-US" dirty="0" smtClean="0">
                <a:sym typeface="宋体" pitchFamily="2" charset="-122"/>
              </a:rPr>
              <a:t>有效性</a:t>
            </a:r>
          </a:p>
          <a:p>
            <a:pPr lvl="2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有效性实际上是“正确性”</a:t>
            </a:r>
          </a:p>
          <a:p>
            <a:pPr lvl="2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可由定理</a:t>
            </a:r>
            <a:r>
              <a:rPr lang="en-US" altLang="zh-CN" dirty="0" smtClean="0">
                <a:sym typeface="宋体" pitchFamily="2" charset="-122"/>
              </a:rPr>
              <a:t>6.1</a:t>
            </a:r>
            <a:r>
              <a:rPr lang="zh-CN" altLang="en-US" dirty="0" smtClean="0">
                <a:sym typeface="宋体" pitchFamily="2" charset="-122"/>
              </a:rPr>
              <a:t>得证</a:t>
            </a: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64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6500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457200" y="1124744"/>
            <a:ext cx="8229600" cy="5069681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2. </a:t>
            </a:r>
            <a:r>
              <a:rPr lang="zh-CN" altLang="en-US" dirty="0" smtClean="0">
                <a:sym typeface="Calibri" pitchFamily="34" charset="0"/>
              </a:rPr>
              <a:t>完备性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宋体" pitchFamily="2" charset="-122"/>
              </a:rPr>
              <a:t>只需证明逆否命题：若函数依赖</a:t>
            </a:r>
            <a:r>
              <a:rPr lang="en-US" altLang="zh-CN" i="1" dirty="0" smtClean="0">
                <a:sym typeface="宋体" pitchFamily="2" charset="-122"/>
              </a:rPr>
              <a:t>X</a:t>
            </a:r>
            <a:r>
              <a:rPr lang="en-US" altLang="zh-CN" dirty="0" smtClean="0">
                <a:sym typeface="宋体" pitchFamily="2" charset="-122"/>
              </a:rPr>
              <a:t>→</a:t>
            </a:r>
            <a:r>
              <a:rPr lang="en-US" altLang="zh-CN" i="1" dirty="0" smtClean="0">
                <a:sym typeface="宋体" pitchFamily="2" charset="-122"/>
              </a:rPr>
              <a:t>Y</a:t>
            </a:r>
            <a:r>
              <a:rPr lang="zh-CN" altLang="en-US" dirty="0" smtClean="0">
                <a:sym typeface="宋体" pitchFamily="2" charset="-122"/>
              </a:rPr>
              <a:t>不能由</a:t>
            </a:r>
            <a:r>
              <a:rPr lang="en-US" altLang="zh-CN" i="1" dirty="0" smtClean="0">
                <a:sym typeface="宋体" pitchFamily="2" charset="-122"/>
              </a:rPr>
              <a:t>F</a:t>
            </a:r>
            <a:r>
              <a:rPr lang="zh-CN" altLang="en-US" dirty="0" smtClean="0">
                <a:sym typeface="宋体" pitchFamily="2" charset="-122"/>
              </a:rPr>
              <a:t>从</a:t>
            </a:r>
            <a:r>
              <a:rPr lang="en-US" altLang="zh-CN" dirty="0" smtClean="0">
                <a:sym typeface="宋体" pitchFamily="2" charset="-122"/>
              </a:rPr>
              <a:t>Armstrong</a:t>
            </a:r>
            <a:r>
              <a:rPr lang="zh-CN" altLang="en-US" dirty="0" smtClean="0">
                <a:sym typeface="宋体" pitchFamily="2" charset="-122"/>
              </a:rPr>
              <a:t>公理导出，那么它必然不为</a:t>
            </a:r>
            <a:r>
              <a:rPr lang="en-US" altLang="zh-CN" i="1" dirty="0" smtClean="0">
                <a:sym typeface="宋体" pitchFamily="2" charset="-122"/>
              </a:rPr>
              <a:t>F</a:t>
            </a:r>
            <a:r>
              <a:rPr lang="en-US" altLang="zh-CN" dirty="0" smtClean="0">
                <a:sym typeface="宋体" pitchFamily="2" charset="-122"/>
              </a:rPr>
              <a:t> </a:t>
            </a:r>
            <a:r>
              <a:rPr lang="zh-CN" altLang="en-US" dirty="0" smtClean="0">
                <a:sym typeface="宋体" pitchFamily="2" charset="-122"/>
              </a:rPr>
              <a:t>所蕴</a:t>
            </a:r>
            <a:r>
              <a:rPr lang="zh-CN" altLang="en-US" dirty="0" smtClean="0">
                <a:sym typeface="Calibri" pitchFamily="34" charset="0"/>
              </a:rPr>
              <a:t>涵</a:t>
            </a:r>
            <a:endParaRPr lang="zh-CN" altLang="en-US" dirty="0" smtClean="0">
              <a:sym typeface="宋体" pitchFamily="2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   分三步证明：</a:t>
            </a:r>
            <a:endParaRPr lang="en-US" dirty="0" smtClean="0">
              <a:sym typeface="宋体" pitchFamily="2" charset="-122"/>
            </a:endParaRPr>
          </a:p>
          <a:p>
            <a:pPr lvl="3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V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成立，且</a:t>
            </a:r>
            <a:r>
              <a:rPr lang="en-US" altLang="zh-CN" i="1" dirty="0" smtClean="0">
                <a:sym typeface="Calibri" pitchFamily="34" charset="0"/>
              </a:rPr>
              <a:t>V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证：因为</a:t>
            </a:r>
            <a:r>
              <a:rPr lang="zh-CN" altLang="en-US" sz="2200" i="1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Symbol" pitchFamily="18" charset="2"/>
              </a:rPr>
              <a:t>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，所以有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zh-CN" altLang="en-US" sz="2200" dirty="0" smtClean="0">
                <a:sym typeface="Calibri" pitchFamily="34" charset="0"/>
              </a:rPr>
              <a:t>成立；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  </a:t>
            </a:r>
            <a:r>
              <a:rPr lang="en-US" altLang="zh-CN" sz="2200" dirty="0" smtClean="0">
                <a:sym typeface="Calibri" pitchFamily="34" charset="0"/>
              </a:rPr>
              <a:t>  </a:t>
            </a:r>
            <a:r>
              <a:rPr lang="zh-CN" altLang="en-US" sz="2200" dirty="0" smtClean="0">
                <a:sym typeface="Calibri" pitchFamily="34" charset="0"/>
              </a:rPr>
              <a:t>因为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 →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W</a:t>
            </a:r>
            <a:r>
              <a:rPr lang="zh-CN" altLang="en-US" sz="2200" dirty="0" smtClean="0">
                <a:sym typeface="Calibri" pitchFamily="34" charset="0"/>
              </a:rPr>
              <a:t>，于是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W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成立；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    所以</a:t>
            </a:r>
            <a:r>
              <a:rPr lang="en-US" altLang="zh-CN" sz="2200" i="1" dirty="0" smtClean="0">
                <a:sym typeface="Calibri" pitchFamily="34" charset="0"/>
              </a:rPr>
              <a:t>W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Symbol" pitchFamily="18" charset="2"/>
              </a:rPr>
              <a:t>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 </a:t>
            </a:r>
            <a:r>
              <a:rPr lang="zh-CN" altLang="en-US" sz="2200" dirty="0" smtClean="0">
                <a:sym typeface="Calibri" pitchFamily="34" charset="0"/>
              </a:rPr>
              <a:t>。</a:t>
            </a:r>
            <a:r>
              <a:rPr lang="zh-CN" altLang="en-US" sz="2000" dirty="0" smtClean="0">
                <a:sym typeface="Calibri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zh-CN" altLang="en-US" dirty="0" smtClean="0">
              <a:sym typeface="宋体" pitchFamily="2" charset="-122"/>
            </a:endParaRPr>
          </a:p>
          <a:p>
            <a:pPr marL="0" indent="0"/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36513" y="981075"/>
            <a:ext cx="8928993" cy="5681663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）构造一张二维表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，它由下列两个元组构成，可以证明</a:t>
            </a:r>
            <a:r>
              <a:rPr lang="en-US" altLang="zh-CN" i="1" dirty="0" smtClean="0">
                <a:sym typeface="Calibri" pitchFamily="34" charset="0"/>
              </a:rPr>
              <a:t>r </a:t>
            </a:r>
            <a:r>
              <a:rPr lang="zh-CN" altLang="en-US" dirty="0" smtClean="0">
                <a:sym typeface="Calibri" pitchFamily="34" charset="0"/>
              </a:rPr>
              <a:t>必是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的一个关系，即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中的全部函数依赖在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上成立。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		     </a:t>
            </a:r>
            <a:r>
              <a:rPr lang="zh-CN" altLang="en-US" sz="2200" dirty="0" smtClean="0">
                <a:sym typeface="Calibri" pitchFamily="34" charset="0"/>
              </a:rPr>
              <a:t>   	    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en-US" altLang="zh-CN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Calibri" pitchFamily="34" charset="0"/>
              </a:rPr>
              <a:t>  </a:t>
            </a:r>
            <a:r>
              <a:rPr lang="zh-CN" altLang="en-US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U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                  </a:t>
            </a:r>
            <a:r>
              <a:rPr lang="zh-CN" altLang="en-US" sz="2200" dirty="0" smtClean="0">
                <a:sym typeface="Calibri" pitchFamily="34" charset="0"/>
              </a:rPr>
              <a:t>		</a:t>
            </a:r>
            <a:r>
              <a:rPr lang="en-US" altLang="zh-CN" sz="2200" dirty="0" smtClean="0">
                <a:sym typeface="Calibri" pitchFamily="34" charset="0"/>
              </a:rPr>
              <a:t>11......1  00......0  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                  </a:t>
            </a:r>
            <a:r>
              <a:rPr lang="zh-CN" altLang="en-US" sz="2200" dirty="0" smtClean="0">
                <a:sym typeface="Calibri" pitchFamily="34" charset="0"/>
              </a:rPr>
              <a:t>		</a:t>
            </a:r>
            <a:r>
              <a:rPr lang="en-US" altLang="zh-CN" sz="2200" dirty="0" smtClean="0">
                <a:sym typeface="Calibri" pitchFamily="34" charset="0"/>
              </a:rPr>
              <a:t>11......1  11......1  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宋体" pitchFamily="2" charset="-122"/>
              </a:rPr>
              <a:t>若</a:t>
            </a:r>
            <a:r>
              <a:rPr lang="en-US" altLang="zh-CN" sz="2200" i="1" dirty="0" smtClean="0">
                <a:sym typeface="宋体" pitchFamily="2" charset="-122"/>
              </a:rPr>
              <a:t>r </a:t>
            </a:r>
            <a:r>
              <a:rPr lang="zh-CN" altLang="en-US" sz="2200" dirty="0" smtClean="0">
                <a:sym typeface="宋体" pitchFamily="2" charset="-122"/>
              </a:rPr>
              <a:t>不是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en-US" altLang="zh-CN" sz="2200" dirty="0" smtClean="0">
                <a:sym typeface="宋体" pitchFamily="2" charset="-122"/>
              </a:rPr>
              <a:t>&lt;</a:t>
            </a:r>
            <a:r>
              <a:rPr lang="en-US" altLang="zh-CN" sz="2200" i="1" dirty="0" smtClean="0">
                <a:sym typeface="宋体" pitchFamily="2" charset="-122"/>
              </a:rPr>
              <a:t>U</a:t>
            </a:r>
            <a:r>
              <a:rPr lang="en-US" altLang="zh-CN" sz="2200" dirty="0" smtClean="0">
                <a:sym typeface="宋体" pitchFamily="2" charset="-122"/>
              </a:rPr>
              <a:t>,</a:t>
            </a:r>
            <a:r>
              <a:rPr lang="en-US" altLang="zh-CN" sz="2200" i="1" dirty="0" smtClean="0">
                <a:sym typeface="宋体" pitchFamily="2" charset="-122"/>
              </a:rPr>
              <a:t>F</a:t>
            </a:r>
            <a:r>
              <a:rPr lang="en-US" altLang="zh-CN" sz="2200" dirty="0" smtClean="0">
                <a:sym typeface="宋体" pitchFamily="2" charset="-122"/>
              </a:rPr>
              <a:t>&gt; </a:t>
            </a:r>
            <a:r>
              <a:rPr lang="zh-CN" altLang="en-US" sz="2200" dirty="0" smtClean="0">
                <a:sym typeface="宋体" pitchFamily="2" charset="-122"/>
              </a:rPr>
              <a:t>的关系，则必由于</a:t>
            </a:r>
            <a:r>
              <a:rPr lang="en-US" altLang="zh-CN" sz="2200" i="1" dirty="0" smtClean="0">
                <a:sym typeface="宋体" pitchFamily="2" charset="-122"/>
              </a:rPr>
              <a:t>F</a:t>
            </a:r>
            <a:r>
              <a:rPr lang="zh-CN" altLang="en-US" sz="2200" dirty="0" smtClean="0">
                <a:sym typeface="宋体" pitchFamily="2" charset="-122"/>
              </a:rPr>
              <a:t>中有某一个函数依赖</a:t>
            </a:r>
            <a:r>
              <a:rPr lang="en-US" altLang="zh-CN" sz="2200" i="1" dirty="0" smtClean="0">
                <a:sym typeface="宋体" pitchFamily="2" charset="-122"/>
              </a:rPr>
              <a:t>V</a:t>
            </a:r>
            <a:r>
              <a:rPr lang="en-US" altLang="zh-CN" sz="2200" dirty="0" smtClean="0">
                <a:sym typeface="宋体" pitchFamily="2" charset="-122"/>
              </a:rPr>
              <a:t>→</a:t>
            </a:r>
            <a:r>
              <a:rPr lang="en-US" altLang="zh-CN" sz="2200" i="1" dirty="0" smtClean="0">
                <a:sym typeface="宋体" pitchFamily="2" charset="-122"/>
              </a:rPr>
              <a:t>W</a:t>
            </a:r>
            <a:r>
              <a:rPr lang="en-US" altLang="zh-CN" sz="2200" dirty="0" smtClean="0">
                <a:sym typeface="宋体" pitchFamily="2" charset="-122"/>
              </a:rPr>
              <a:t> 	</a:t>
            </a:r>
            <a:r>
              <a:rPr lang="zh-CN" altLang="en-US" sz="2200" dirty="0" smtClean="0">
                <a:sym typeface="宋体" pitchFamily="2" charset="-122"/>
              </a:rPr>
              <a:t>在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zh-CN" altLang="en-US" sz="2200" dirty="0" smtClean="0">
                <a:sym typeface="宋体" pitchFamily="2" charset="-122"/>
              </a:rPr>
              <a:t>上 不成立所致。由</a:t>
            </a:r>
            <a:r>
              <a:rPr lang="en-US" altLang="zh-CN" sz="2200" i="1" dirty="0" smtClean="0">
                <a:sym typeface="宋体" pitchFamily="2" charset="-122"/>
              </a:rPr>
              <a:t>r </a:t>
            </a:r>
            <a:r>
              <a:rPr lang="zh-CN" altLang="en-US" sz="2200" dirty="0" smtClean="0">
                <a:sym typeface="宋体" pitchFamily="2" charset="-122"/>
              </a:rPr>
              <a:t>的构成可知，</a:t>
            </a:r>
            <a:r>
              <a:rPr lang="en-US" altLang="zh-CN" sz="2200" i="1" dirty="0" smtClean="0">
                <a:sym typeface="宋体" pitchFamily="2" charset="-122"/>
              </a:rPr>
              <a:t>V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必定是</a:t>
            </a:r>
            <a:r>
              <a:rPr lang="en-US" altLang="zh-CN" sz="2200" i="1" dirty="0" smtClean="0">
                <a:sym typeface="宋体" pitchFamily="2" charset="-122"/>
              </a:rPr>
              <a:t>X</a:t>
            </a:r>
            <a:r>
              <a:rPr lang="en-US" altLang="zh-CN" sz="2200" i="1" baseline="-25000" dirty="0" smtClean="0">
                <a:sym typeface="宋体" pitchFamily="2" charset="-122"/>
              </a:rPr>
              <a:t>F</a:t>
            </a:r>
            <a:r>
              <a:rPr lang="en-US" altLang="zh-CN" sz="2200" baseline="30000" dirty="0" smtClean="0">
                <a:sym typeface="宋体" pitchFamily="2" charset="-122"/>
              </a:rPr>
              <a:t>+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的子集，而</a:t>
            </a:r>
            <a:r>
              <a:rPr lang="en-US" altLang="zh-CN" sz="2200" dirty="0" smtClean="0">
                <a:sym typeface="宋体" pitchFamily="2" charset="-122"/>
              </a:rPr>
              <a:t>	</a:t>
            </a:r>
            <a:r>
              <a:rPr lang="en-US" altLang="zh-CN" sz="2200" i="1" dirty="0" smtClean="0">
                <a:sym typeface="宋体" pitchFamily="2" charset="-122"/>
              </a:rPr>
              <a:t>W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不是 </a:t>
            </a:r>
            <a:r>
              <a:rPr lang="en-US" altLang="zh-CN" sz="2200" i="1" dirty="0" smtClean="0">
                <a:sym typeface="宋体" pitchFamily="2" charset="-122"/>
              </a:rPr>
              <a:t>X</a:t>
            </a:r>
            <a:r>
              <a:rPr lang="en-US" altLang="zh-CN" sz="2200" i="1" baseline="-25000" dirty="0" smtClean="0">
                <a:sym typeface="宋体" pitchFamily="2" charset="-122"/>
              </a:rPr>
              <a:t>F</a:t>
            </a:r>
            <a:r>
              <a:rPr lang="en-US" altLang="zh-CN" sz="2200" baseline="30000" dirty="0" smtClean="0">
                <a:sym typeface="宋体" pitchFamily="2" charset="-122"/>
              </a:rPr>
              <a:t>+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的子集，可是由第（</a:t>
            </a:r>
            <a:r>
              <a:rPr lang="en-US" altLang="zh-CN" sz="2200" dirty="0" smtClean="0">
                <a:sym typeface="宋体" pitchFamily="2" charset="-122"/>
              </a:rPr>
              <a:t>1</a:t>
            </a:r>
            <a:r>
              <a:rPr lang="zh-CN" altLang="en-US" sz="2200" dirty="0" smtClean="0">
                <a:sym typeface="宋体" pitchFamily="2" charset="-122"/>
              </a:rPr>
              <a:t>）步，</a:t>
            </a:r>
            <a:r>
              <a:rPr lang="en-US" altLang="zh-CN" sz="2200" i="1" dirty="0" smtClean="0">
                <a:sym typeface="宋体" pitchFamily="2" charset="-122"/>
              </a:rPr>
              <a:t>W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b="0" dirty="0" smtClean="0"/>
              <a:t> ⊆ 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en-US" altLang="zh-CN" sz="2200" i="1" dirty="0" smtClean="0">
                <a:sym typeface="宋体" pitchFamily="2" charset="-122"/>
              </a:rPr>
              <a:t>X</a:t>
            </a:r>
            <a:r>
              <a:rPr lang="en-US" altLang="zh-CN" sz="2200" i="1" baseline="-25000" dirty="0" smtClean="0">
                <a:sym typeface="宋体" pitchFamily="2" charset="-122"/>
              </a:rPr>
              <a:t>F</a:t>
            </a:r>
            <a:r>
              <a:rPr lang="en-US" altLang="zh-CN" sz="2200" baseline="30000" dirty="0" smtClean="0">
                <a:sym typeface="宋体" pitchFamily="2" charset="-122"/>
              </a:rPr>
              <a:t>+</a:t>
            </a:r>
            <a:r>
              <a:rPr lang="zh-CN" altLang="en-US" sz="2200" dirty="0" smtClean="0">
                <a:sym typeface="宋体" pitchFamily="2" charset="-122"/>
              </a:rPr>
              <a:t>，矛盾。</a:t>
            </a:r>
            <a:endParaRPr lang="en-US" altLang="zh-CN" sz="2200" dirty="0" smtClean="0">
              <a:sym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ym typeface="宋体" pitchFamily="2" charset="-122"/>
              </a:rPr>
              <a:t>	</a:t>
            </a:r>
            <a:r>
              <a:rPr lang="zh-CN" altLang="en-US" sz="2200" dirty="0" smtClean="0">
                <a:sym typeface="宋体" pitchFamily="2" charset="-122"/>
              </a:rPr>
              <a:t>所以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必是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en-US" altLang="zh-CN" sz="2200" dirty="0" smtClean="0">
                <a:sym typeface="宋体" pitchFamily="2" charset="-122"/>
              </a:rPr>
              <a:t>&lt;</a:t>
            </a:r>
            <a:r>
              <a:rPr lang="en-US" altLang="zh-CN" sz="2200" i="1" dirty="0" smtClean="0">
                <a:sym typeface="宋体" pitchFamily="2" charset="-122"/>
              </a:rPr>
              <a:t>U</a:t>
            </a:r>
            <a:r>
              <a:rPr lang="en-US" altLang="zh-CN" sz="2200" dirty="0" smtClean="0">
                <a:sym typeface="宋体" pitchFamily="2" charset="-122"/>
              </a:rPr>
              <a:t>,</a:t>
            </a:r>
            <a:r>
              <a:rPr lang="en-US" altLang="zh-CN" sz="2200" i="1" dirty="0" smtClean="0">
                <a:sym typeface="宋体" pitchFamily="2" charset="-122"/>
              </a:rPr>
              <a:t>F</a:t>
            </a:r>
            <a:r>
              <a:rPr lang="en-US" altLang="zh-CN" sz="2200" dirty="0" smtClean="0">
                <a:sym typeface="宋体" pitchFamily="2" charset="-122"/>
              </a:rPr>
              <a:t>&gt;</a:t>
            </a:r>
            <a:r>
              <a:rPr lang="zh-CN" altLang="en-US" sz="2200" dirty="0" smtClean="0">
                <a:sym typeface="宋体" pitchFamily="2" charset="-122"/>
              </a:rPr>
              <a:t>的一个关系。 </a:t>
            </a:r>
          </a:p>
        </p:txBody>
      </p:sp>
      <p:sp>
        <p:nvSpPr>
          <p:cNvPr id="107525" name="AutoShape 4"/>
          <p:cNvSpPr>
            <a:spLocks/>
          </p:cNvSpPr>
          <p:nvPr/>
        </p:nvSpPr>
        <p:spPr bwMode="auto">
          <a:xfrm rot="5400000">
            <a:off x="3174504" y="225591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7526" name="AutoShape 5"/>
          <p:cNvSpPr>
            <a:spLocks/>
          </p:cNvSpPr>
          <p:nvPr/>
        </p:nvSpPr>
        <p:spPr bwMode="auto">
          <a:xfrm rot="5400000">
            <a:off x="4304928" y="225591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7527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85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1124744"/>
            <a:ext cx="8229600" cy="4854575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从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公理导出，则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不是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的子集。（引理</a:t>
            </a:r>
            <a:r>
              <a:rPr lang="en-US" altLang="zh-CN" dirty="0" smtClean="0">
                <a:sym typeface="Calibri" pitchFamily="34" charset="0"/>
              </a:rPr>
              <a:t>6.2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987425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因此必有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zh-CN" altLang="en-US" sz="2200" dirty="0" smtClean="0">
                <a:sym typeface="Calibri" pitchFamily="34" charset="0"/>
              </a:rPr>
              <a:t>的子集</a:t>
            </a:r>
            <a:r>
              <a:rPr lang="en-US" altLang="zh-CN" sz="2200" i="1" dirty="0" smtClean="0">
                <a:sym typeface="Calibri" pitchFamily="34" charset="0"/>
              </a:rPr>
              <a:t>Y’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满足</a:t>
            </a:r>
            <a:r>
              <a:rPr lang="en-US" altLang="zh-CN" sz="2200" i="1" dirty="0" smtClean="0">
                <a:sym typeface="Calibri" pitchFamily="34" charset="0"/>
              </a:rPr>
              <a:t>Y’</a:t>
            </a:r>
            <a:r>
              <a:rPr lang="en-US" altLang="zh-CN" sz="2200" dirty="0" smtClean="0">
                <a:sym typeface="Symbol" pitchFamily="18" charset="2"/>
              </a:rPr>
              <a:t></a:t>
            </a:r>
            <a:r>
              <a:rPr lang="en-US" altLang="zh-CN" sz="2200" i="1" dirty="0" smtClean="0">
                <a:sym typeface="Calibri" pitchFamily="34" charset="0"/>
              </a:rPr>
              <a:t>U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endParaRPr lang="en-US" sz="2200" dirty="0" smtClean="0">
              <a:sym typeface="Calibri" pitchFamily="34" charset="0"/>
            </a:endParaRPr>
          </a:p>
          <a:p>
            <a:pPr marL="987425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则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在</a:t>
            </a:r>
            <a:r>
              <a:rPr lang="en-US" altLang="zh-CN" sz="2200" i="1" dirty="0" smtClean="0">
                <a:sym typeface="Calibri" pitchFamily="34" charset="0"/>
              </a:rPr>
              <a:t>r </a:t>
            </a:r>
            <a:r>
              <a:rPr lang="zh-CN" altLang="en-US" sz="2200" dirty="0" smtClean="0">
                <a:sym typeface="Calibri" pitchFamily="34" charset="0"/>
              </a:rPr>
              <a:t>中不成立，</a:t>
            </a:r>
            <a:endParaRPr lang="en-US" sz="2200" dirty="0" smtClean="0">
              <a:sym typeface="Calibri" pitchFamily="34" charset="0"/>
            </a:endParaRPr>
          </a:p>
          <a:p>
            <a:pPr marL="987425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即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必不为</a:t>
            </a:r>
            <a:r>
              <a:rPr lang="en-US" altLang="zh-CN" sz="2200" i="1" dirty="0" smtClean="0">
                <a:sym typeface="Calibri" pitchFamily="34" charset="0"/>
              </a:rPr>
              <a:t>R</a:t>
            </a:r>
            <a:r>
              <a:rPr lang="en-US" altLang="zh-CN" sz="2200" dirty="0" smtClean="0">
                <a:sym typeface="Calibri" pitchFamily="34" charset="0"/>
              </a:rPr>
              <a:t>&lt;</a:t>
            </a:r>
            <a:r>
              <a:rPr lang="en-US" altLang="zh-CN" sz="2200" i="1" dirty="0" smtClean="0">
                <a:sym typeface="Calibri" pitchFamily="34" charset="0"/>
              </a:rPr>
              <a:t>U</a:t>
            </a:r>
            <a:r>
              <a:rPr lang="en-US" altLang="zh-CN" sz="2200" dirty="0" smtClean="0">
                <a:sym typeface="Calibri" pitchFamily="34" charset="0"/>
              </a:rPr>
              <a:t>,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en-US" altLang="zh-CN" sz="2200" dirty="0" smtClean="0">
                <a:sym typeface="Calibri" pitchFamily="34" charset="0"/>
              </a:rPr>
              <a:t>&gt; </a:t>
            </a:r>
            <a:r>
              <a:rPr lang="zh-CN" altLang="en-US" sz="2200" dirty="0" smtClean="0">
                <a:sym typeface="Calibri" pitchFamily="34" charset="0"/>
              </a:rPr>
              <a:t>蕴涵。</a:t>
            </a:r>
            <a:endParaRPr lang="zh-CN" altLang="en-US" dirty="0" smtClean="0"/>
          </a:p>
        </p:txBody>
      </p:sp>
      <p:sp>
        <p:nvSpPr>
          <p:cNvPr id="108549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95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6876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公理的完备性及有效性说明</a:t>
            </a:r>
            <a:r>
              <a:rPr lang="en-US" altLang="zh-CN" dirty="0" smtClean="0">
                <a:sym typeface="Calibri" pitchFamily="34" charset="0"/>
              </a:rPr>
              <a:t>:</a:t>
            </a:r>
            <a:endParaRPr lang="zh-CN" altLang="en-US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>
                <a:sym typeface="Calibri" pitchFamily="34" charset="0"/>
              </a:rPr>
              <a:t>导出</a:t>
            </a:r>
            <a:r>
              <a:rPr lang="zh-CN" altLang="en-US" dirty="0" smtClean="0"/>
              <a:t>”与</a:t>
            </a:r>
            <a:r>
              <a:rPr lang="en-US" altLang="zh-CN" dirty="0" smtClean="0"/>
              <a:t>“</a:t>
            </a:r>
            <a:r>
              <a:rPr lang="zh-CN" altLang="en-US" dirty="0" smtClean="0">
                <a:sym typeface="Calibri" pitchFamily="34" charset="0"/>
              </a:rPr>
              <a:t>蕴涵</a:t>
            </a:r>
            <a:r>
              <a:rPr lang="zh-CN" altLang="en-US" dirty="0" smtClean="0"/>
              <a:t>”</a:t>
            </a:r>
            <a:r>
              <a:rPr lang="zh-CN" altLang="en-US" dirty="0" smtClean="0">
                <a:sym typeface="Calibri" pitchFamily="34" charset="0"/>
              </a:rPr>
              <a:t>是两个完全等价的概念</a:t>
            </a:r>
          </a:p>
          <a:p>
            <a:pPr lvl="1"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：为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所逻辑蕴涵的函数依赖的全体（定义</a:t>
            </a:r>
            <a:r>
              <a:rPr lang="en-US" altLang="zh-CN" dirty="0" smtClean="0">
                <a:sym typeface="Calibri" pitchFamily="34" charset="0"/>
              </a:rPr>
              <a:t>6.12 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zh-CN" altLang="en-US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：可以说成由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出发借助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公理导出的函数依赖的集合</a:t>
            </a:r>
            <a:endParaRPr lang="zh-CN" altLang="en-US" dirty="0" smtClean="0"/>
          </a:p>
        </p:txBody>
      </p:sp>
      <p:sp>
        <p:nvSpPr>
          <p:cNvPr id="109573" name="AutoShape 4"/>
          <p:cNvSpPr>
            <a:spLocks noChangeArrowheads="1"/>
          </p:cNvSpPr>
          <p:nvPr/>
        </p:nvSpPr>
        <p:spPr bwMode="auto">
          <a:xfrm>
            <a:off x="3635375" y="3357563"/>
            <a:ext cx="863600" cy="574675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8B3E9"/>
              </a:gs>
              <a:gs pos="34998">
                <a:srgbClr val="D9CAEE"/>
              </a:gs>
              <a:gs pos="100000">
                <a:srgbClr val="EFE8FA"/>
              </a:gs>
            </a:gsLst>
            <a:lin ang="5400000" scaled="1"/>
          </a:gradFill>
          <a:ln w="9525">
            <a:solidFill>
              <a:srgbClr val="8064A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9574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33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640960" cy="5599112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假设学校教务的数据库模式用一个单一的关系模式</a:t>
            </a:r>
            <a:r>
              <a:rPr lang="en-US" altLang="zh-CN" dirty="0" smtClean="0">
                <a:sym typeface="Calibri" pitchFamily="34" charset="0"/>
              </a:rPr>
              <a:t>Student</a:t>
            </a:r>
            <a:r>
              <a:rPr lang="zh-CN" altLang="en-US" dirty="0" smtClean="0">
                <a:sym typeface="Calibri" pitchFamily="34" charset="0"/>
              </a:rPr>
              <a:t>来表示，则该关系模式的属性集合为：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   </a:t>
            </a:r>
            <a:r>
              <a:rPr 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U </a:t>
            </a:r>
            <a:r>
              <a:rPr lang="zh-CN" altLang="en-US" dirty="0" smtClean="0">
                <a:sym typeface="Calibri" pitchFamily="34" charset="0"/>
              </a:rPr>
              <a:t>＝{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, Grade</a:t>
            </a:r>
            <a:r>
              <a:rPr lang="zh-CN" altLang="en-US" dirty="0" smtClean="0">
                <a:sym typeface="Calibri" pitchFamily="34" charset="0"/>
              </a:rPr>
              <a:t>}  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现实世界的已知事实（语义）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一个系有若干学生， 但一个学生只属于一个系；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一个系只有一名（正职）负责人；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一个学生可以选修多门课程，每门课程有若干学生选修；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每个学生学习每一门课程有一个成绩。</a:t>
            </a:r>
            <a:endParaRPr lang="en-US" altLang="zh-CN" dirty="0">
              <a:latin typeface="宋体" pitchFamily="2" charset="-122"/>
              <a:sym typeface="宋体" pitchFamily="2" charset="-122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sym typeface="宋体" pitchFamily="2" charset="-122"/>
              </a:rPr>
              <a:t>这个模式设计的好吗？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05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900" y="1339850"/>
            <a:ext cx="87122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6.14  </a:t>
            </a:r>
            <a:r>
              <a:rPr lang="zh-CN" altLang="en-US" dirty="0" smtClean="0">
                <a:sym typeface="Calibri" pitchFamily="34" charset="0"/>
              </a:rPr>
              <a:t>如果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G</a:t>
            </a:r>
            <a:r>
              <a:rPr lang="en-US" altLang="zh-CN" baseline="30000" dirty="0" smtClean="0">
                <a:solidFill>
                  <a:srgbClr val="0066FF"/>
                </a:solidFill>
                <a:sym typeface="Calibri" pitchFamily="34" charset="0"/>
              </a:rPr>
              <a:t>+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=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F</a:t>
            </a:r>
            <a:r>
              <a:rPr lang="en-US" altLang="zh-CN" baseline="30000" dirty="0" smtClean="0">
                <a:solidFill>
                  <a:srgbClr val="0066FF"/>
                </a:solidFill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，就说函数依赖集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覆盖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的覆盖，或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的覆盖），或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与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G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等价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  <p:sp>
        <p:nvSpPr>
          <p:cNvPr id="110597" name="Text Box 4"/>
          <p:cNvSpPr>
            <a:spLocks noChangeArrowheads="1"/>
          </p:cNvSpPr>
          <p:nvPr/>
        </p:nvSpPr>
        <p:spPr bwMode="auto">
          <a:xfrm>
            <a:off x="426645" y="3717032"/>
            <a:ext cx="6697662" cy="779862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8">
                <a:srgbClr val="FFBEBE"/>
              </a:gs>
              <a:gs pos="100000">
                <a:srgbClr val="FFE6E6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298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两个函数依赖集等价是指它们的闭包</a:t>
            </a:r>
            <a:r>
              <a:rPr lang="zh-CN" altLang="en-US" sz="2800" b="1" dirty="0" smtClean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等价</a:t>
            </a:r>
            <a:endParaRPr lang="en-US" altLang="zh-CN" sz="2800" b="1" dirty="0" smtClean="0">
              <a:solidFill>
                <a:srgbClr val="0066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0598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ldLvl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文本框 4"/>
          <p:cNvSpPr>
            <a:spLocks noChangeArrowheads="1"/>
          </p:cNvSpPr>
          <p:nvPr/>
        </p:nvSpPr>
        <p:spPr bwMode="auto">
          <a:xfrm>
            <a:off x="539750" y="6119019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1620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457200" y="1124744"/>
            <a:ext cx="8229600" cy="4854575"/>
          </a:xfrm>
        </p:spPr>
        <p:txBody>
          <a:bodyPr/>
          <a:lstStyle/>
          <a:p>
            <a:r>
              <a:rPr lang="zh-CN" altLang="en-US" dirty="0" smtClean="0">
                <a:sym typeface="Calibri" pitchFamily="34" charset="0"/>
              </a:rPr>
              <a:t>函数依赖集等价的充要条件</a:t>
            </a:r>
          </a:p>
          <a:p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sz="3200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= 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  <a:r>
              <a:rPr lang="zh-CN" altLang="en-US" dirty="0" smtClean="0">
                <a:sym typeface="Calibri" pitchFamily="34" charset="0"/>
              </a:rPr>
              <a:t>的充分必要条件是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lvl="1"/>
            <a:r>
              <a:rPr lang="zh-CN" altLang="en-US" dirty="0" smtClean="0">
                <a:sym typeface="Calibri" pitchFamily="34" charset="0"/>
              </a:rPr>
              <a:t>证</a:t>
            </a:r>
            <a:r>
              <a:rPr lang="en-US" altLang="zh-CN" dirty="0" smtClean="0">
                <a:sym typeface="Calibri" pitchFamily="34" charset="0"/>
              </a:rPr>
              <a:t>:  </a:t>
            </a:r>
            <a:r>
              <a:rPr lang="zh-CN" altLang="en-US" dirty="0" smtClean="0">
                <a:sym typeface="Calibri" pitchFamily="34" charset="0"/>
              </a:rPr>
              <a:t>必要性显然，只证充分性。</a:t>
            </a: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G</a:t>
            </a:r>
            <a:r>
              <a:rPr lang="en-US" altLang="zh-CN" sz="2000" baseline="-6000" dirty="0" smtClean="0">
                <a:sym typeface="Calibri" pitchFamily="34" charset="0"/>
              </a:rPr>
              <a:t>+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）任取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 </a:t>
            </a:r>
            <a:r>
              <a:rPr lang="zh-CN" altLang="en-US" dirty="0" smtClean="0">
                <a:sym typeface="Calibri" pitchFamily="34" charset="0"/>
              </a:rPr>
              <a:t>则有 </a:t>
            </a:r>
            <a:r>
              <a:rPr lang="en-US" altLang="zh-CN" i="1" dirty="0" smtClean="0">
                <a:sym typeface="Calibri" pitchFamily="34" charset="0"/>
              </a:rPr>
              <a:t>Y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Symbol" pitchFamily="18" charset="2"/>
              </a:rPr>
              <a:t>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G</a:t>
            </a:r>
            <a:r>
              <a:rPr lang="en-US" altLang="zh-CN" baseline="-8000" dirty="0" smtClean="0">
                <a:sym typeface="Calibri" pitchFamily="34" charset="0"/>
              </a:rPr>
              <a:t>+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 </a:t>
            </a:r>
            <a:endParaRPr lang="en-US" altLang="zh-CN" dirty="0" smtClean="0">
              <a:sym typeface="Calibri" pitchFamily="34" charset="0"/>
            </a:endParaRP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          所以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>
                <a:sym typeface="Calibri" pitchFamily="34" charset="0"/>
              </a:rPr>
              <a:t> (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i="1" baseline="30000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。即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）同理可证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，所以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 +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111621" name="Text Box 4"/>
          <p:cNvSpPr>
            <a:spLocks noChangeArrowheads="1"/>
          </p:cNvSpPr>
          <p:nvPr/>
        </p:nvSpPr>
        <p:spPr bwMode="auto">
          <a:xfrm>
            <a:off x="1475657" y="2975917"/>
            <a:ext cx="7056437" cy="1173163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DDEE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0000" tIns="262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引理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6.3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给出了判断两个函数依赖集等价的可行算法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1622" name="Text Box 5"/>
          <p:cNvSpPr>
            <a:spLocks noChangeArrowheads="1"/>
          </p:cNvSpPr>
          <p:nvPr/>
        </p:nvSpPr>
        <p:spPr bwMode="auto">
          <a:xfrm>
            <a:off x="1475656" y="4758532"/>
            <a:ext cx="7056438" cy="16224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E3F2BA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0000" tIns="262800" rIns="90000" bIns="46800">
            <a:spAutoFit/>
          </a:bodyPr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如何判定</a:t>
            </a:r>
            <a:r>
              <a:rPr lang="en-US" altLang="zh-CN" sz="2800" b="1" i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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G</a:t>
            </a:r>
            <a:r>
              <a:rPr lang="en-US" altLang="zh-CN" sz="2800" b="1" baseline="50000" dirty="0" smtClean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+</a:t>
            </a:r>
            <a:r>
              <a:rPr lang="zh-CN" altLang="en-US" sz="2800" b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？</a:t>
            </a:r>
            <a:endParaRPr lang="zh-CN" altLang="en-US" sz="3200" b="1" dirty="0">
              <a:solidFill>
                <a:schemeClr val="accent2"/>
              </a:solidFill>
              <a:latin typeface="+mn-lt"/>
              <a:sym typeface="Times New Roman" pitchFamily="18" charset="0"/>
            </a:endParaRPr>
          </a:p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只需逐一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对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→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考察</a:t>
            </a:r>
            <a:r>
              <a:rPr lang="zh-CN" altLang="en-US" sz="2800" b="1" i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是否属于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X</a:t>
            </a:r>
            <a:r>
              <a:rPr lang="en-US" altLang="zh-CN" sz="2800" b="1" baseline="-12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G</a:t>
            </a:r>
            <a:r>
              <a:rPr lang="en-US" altLang="zh-CN" sz="2800" b="1" baseline="-4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+</a:t>
            </a:r>
            <a:r>
              <a:rPr lang="en-US" altLang="zh-CN" sz="2800" b="1" baseline="50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+mn-lt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1623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bldLvl="0" animBg="1" autoUpdateAnimBg="0"/>
      <p:bldP spid="111622" grpId="0" bldLvl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36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6.15  </a:t>
            </a:r>
            <a:r>
              <a:rPr lang="zh-CN" altLang="en-US" dirty="0" smtClean="0">
                <a:sym typeface="Calibri" pitchFamily="34" charset="0"/>
              </a:rPr>
              <a:t>如果函数依赖集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满足下列条件，则称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为一个极小函数依赖集，亦称为最小依赖集或最小覆盖。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中任一函数依赖的右部仅含有一个属性。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与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等价。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→A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有</a:t>
            </a:r>
            <a:r>
              <a:rPr lang="zh-CN" altLang="en-US" dirty="0" smtClean="0">
                <a:sym typeface="Calibri" pitchFamily="34" charset="0"/>
              </a:rPr>
              <a:t>真子集</a:t>
            </a:r>
            <a:r>
              <a:rPr lang="en-US" altLang="zh-CN" i="1" dirty="0" smtClean="0">
                <a:sym typeface="Calibri" pitchFamily="34" charset="0"/>
              </a:rPr>
              <a:t>Z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}∪{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等价。 </a:t>
            </a:r>
            <a:endParaRPr lang="zh-CN" altLang="en-US" dirty="0" smtClean="0"/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3203574" y="1556792"/>
            <a:ext cx="3672198" cy="1296988"/>
          </a:xfrm>
          <a:prstGeom prst="wedgeRoundRectCallout">
            <a:avLst>
              <a:gd name="adj1" fmla="val -38333"/>
              <a:gd name="adj2" fmla="val 799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即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中的函数依赖均不能由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中其他函数依赖导出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4500835" y="5013176"/>
            <a:ext cx="4607669" cy="1296988"/>
          </a:xfrm>
          <a:prstGeom prst="wedgeRoundRectCallout">
            <a:avLst>
              <a:gd name="adj1" fmla="val -18034"/>
              <a:gd name="adj2" fmla="val -8391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中各函数依赖左部均为最小属性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集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（左部不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存在冗余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属性）</a:t>
            </a: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1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ldLvl="0" animBg="1" autoUpdateAnimBg="0"/>
      <p:bldP spid="113670" grpId="0" bldLvl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46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20" y="977900"/>
            <a:ext cx="8609013" cy="548719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6.12] </a:t>
            </a:r>
            <a:r>
              <a:rPr lang="zh-CN" altLang="en-US" dirty="0" smtClean="0">
                <a:sym typeface="Calibri" pitchFamily="34" charset="0"/>
              </a:rPr>
              <a:t>考察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节中的关系模式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，其中：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G</a:t>
            </a:r>
            <a:r>
              <a:rPr lang="zh-CN" altLang="en-US" sz="2400" dirty="0" smtClean="0">
                <a:sym typeface="Calibri" pitchFamily="34" charset="0"/>
              </a:rPr>
              <a:t>rade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smtClean="0">
                <a:sym typeface="Calibri" pitchFamily="34" charset="0"/>
              </a:rPr>
              <a:t>Gr</a:t>
            </a:r>
            <a:r>
              <a:rPr lang="zh-CN" altLang="en-US" sz="2400" dirty="0" smtClean="0">
                <a:sym typeface="Calibri" pitchFamily="34" charset="0"/>
              </a:rPr>
              <a:t>ade</a:t>
            </a:r>
            <a:r>
              <a:rPr lang="en-US" altLang="zh-CN" sz="2400" dirty="0" smtClean="0">
                <a:sym typeface="Calibri" pitchFamily="34" charset="0"/>
              </a:rPr>
              <a:t>} </a:t>
            </a:r>
            <a:r>
              <a:rPr lang="zh-CN" altLang="en-US" sz="2400" dirty="0" smtClean="0">
                <a:sym typeface="Calibri" pitchFamily="34" charset="0"/>
              </a:rPr>
              <a:t>       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是最小覆盖</a:t>
            </a:r>
            <a:endParaRPr lang="en-US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 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S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no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→M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name</a:t>
            </a:r>
            <a:r>
              <a:rPr lang="zh-CN" altLang="en-US" sz="2400" dirty="0" smtClean="0">
                <a:sym typeface="Calibri" pitchFamily="34" charset="0"/>
              </a:rPr>
              <a:t>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</a:t>
            </a:r>
            <a:endParaRPr lang="en-US" altLang="zh-CN" sz="2400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     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)→G</a:t>
            </a:r>
            <a:r>
              <a:rPr lang="zh-CN" altLang="en-US" sz="2400" dirty="0" smtClean="0">
                <a:sym typeface="Calibri" pitchFamily="34" charset="0"/>
              </a:rPr>
              <a:t>rade, </a:t>
            </a:r>
            <a:r>
              <a:rPr lang="en-US" altLang="zh-CN" sz="2400" dirty="0" smtClean="0">
                <a:solidFill>
                  <a:srgbClr val="00B050"/>
                </a:solidFill>
                <a:sym typeface="Calibri" pitchFamily="34" charset="0"/>
              </a:rPr>
              <a:t>(</a:t>
            </a:r>
            <a:r>
              <a:rPr lang="en-US" altLang="zh-CN" sz="2400" dirty="0" err="1" smtClean="0">
                <a:solidFill>
                  <a:srgbClr val="00B050"/>
                </a:solidFill>
                <a:sym typeface="Calibri" pitchFamily="34" charset="0"/>
              </a:rPr>
              <a:t>Sn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o,</a:t>
            </a:r>
            <a:r>
              <a:rPr lang="en-US" altLang="zh-CN" sz="2400" dirty="0" smtClean="0">
                <a:solidFill>
                  <a:srgbClr val="00B050"/>
                </a:solidFill>
                <a:sym typeface="Calibri" pitchFamily="34" charset="0"/>
              </a:rPr>
              <a:t>S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dept</a:t>
            </a:r>
            <a:r>
              <a:rPr lang="en-US" altLang="zh-CN" sz="2400" dirty="0" smtClean="0">
                <a:solidFill>
                  <a:srgbClr val="00B050"/>
                </a:solidFill>
                <a:sym typeface="Calibri" pitchFamily="34" charset="0"/>
              </a:rPr>
              <a:t>)→S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'不是最小覆盖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因为：</a:t>
            </a:r>
            <a:r>
              <a:rPr lang="en-US" altLang="zh-CN" sz="2400" i="1" dirty="0" smtClean="0">
                <a:solidFill>
                  <a:srgbClr val="0066FF"/>
                </a:solidFill>
                <a:sym typeface="Calibri" pitchFamily="34" charset="0"/>
              </a:rPr>
              <a:t>F 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'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- {S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no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→M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name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}  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与 </a:t>
            </a:r>
            <a:r>
              <a:rPr lang="en-US" altLang="zh-CN" sz="2400" i="1" dirty="0" smtClean="0">
                <a:solidFill>
                  <a:srgbClr val="0066FF"/>
                </a:solidFill>
                <a:sym typeface="Calibri" pitchFamily="34" charset="0"/>
              </a:rPr>
              <a:t>F 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'等价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i="1" dirty="0" smtClean="0">
                <a:solidFill>
                  <a:srgbClr val="00B050"/>
                </a:solidFill>
                <a:sym typeface="Calibri" pitchFamily="34" charset="0"/>
              </a:rPr>
              <a:t>F 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'</a:t>
            </a:r>
            <a:r>
              <a:rPr lang="en-US" altLang="zh-CN" sz="2400" dirty="0" smtClean="0">
                <a:solidFill>
                  <a:srgbClr val="00B050"/>
                </a:solidFill>
                <a:sym typeface="Calibri" pitchFamily="34" charset="0"/>
              </a:rPr>
              <a:t>- {(S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no,</a:t>
            </a:r>
            <a:r>
              <a:rPr lang="en-US" altLang="zh-CN" sz="2400" dirty="0" smtClean="0">
                <a:solidFill>
                  <a:srgbClr val="00B050"/>
                </a:solidFill>
                <a:sym typeface="Calibri" pitchFamily="34" charset="0"/>
              </a:rPr>
              <a:t>S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dept</a:t>
            </a:r>
            <a:r>
              <a:rPr lang="en-US" altLang="zh-CN" sz="2400" dirty="0" smtClean="0">
                <a:solidFill>
                  <a:srgbClr val="00B050"/>
                </a:solidFill>
                <a:sym typeface="Calibri" pitchFamily="34" charset="0"/>
              </a:rPr>
              <a:t>)→S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dept</a:t>
            </a:r>
            <a:r>
              <a:rPr lang="en-US" altLang="zh-CN" sz="2400" dirty="0" smtClean="0">
                <a:solidFill>
                  <a:srgbClr val="00B050"/>
                </a:solidFill>
                <a:sym typeface="Calibri" pitchFamily="34" charset="0"/>
              </a:rPr>
              <a:t>} 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也与</a:t>
            </a:r>
            <a:r>
              <a:rPr lang="en-US" altLang="zh-CN" sz="2400" i="1" dirty="0" smtClean="0">
                <a:solidFill>
                  <a:srgbClr val="00B050"/>
                </a:solidFill>
                <a:sym typeface="Calibri" pitchFamily="34" charset="0"/>
              </a:rPr>
              <a:t>F 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'等价</a:t>
            </a:r>
            <a:endParaRPr lang="en-US" sz="2400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 smtClean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400" dirty="0" smtClean="0">
              <a:sym typeface="Calibri" pitchFamily="34" charset="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08720"/>
            <a:ext cx="8229600" cy="5448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定理</a:t>
            </a:r>
            <a:r>
              <a:rPr lang="en-US" altLang="zh-CN" dirty="0" smtClean="0">
                <a:sym typeface="Calibri" pitchFamily="34" charset="0"/>
              </a:rPr>
              <a:t>6.3  </a:t>
            </a:r>
            <a:r>
              <a:rPr lang="zh-CN" altLang="en-US" dirty="0" smtClean="0">
                <a:sym typeface="Calibri" pitchFamily="34" charset="0"/>
              </a:rPr>
              <a:t>每一个函数依赖集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均等价于一个极小函数依赖集</a:t>
            </a:r>
            <a:r>
              <a:rPr lang="en-US" altLang="zh-CN" i="1" dirty="0" err="1" smtClean="0">
                <a:sym typeface="Calibri" pitchFamily="34" charset="0"/>
              </a:rPr>
              <a:t>F</a:t>
            </a:r>
            <a:r>
              <a:rPr lang="en-US" altLang="zh-CN" i="1" baseline="-25000" dirty="0" err="1" smtClean="0">
                <a:sym typeface="Calibri" pitchFamily="34" charset="0"/>
              </a:rPr>
              <a:t>m</a:t>
            </a:r>
            <a:r>
              <a:rPr lang="zh-CN" altLang="en-US" dirty="0" smtClean="0">
                <a:sym typeface="Calibri" pitchFamily="34" charset="0"/>
              </a:rPr>
              <a:t>。此</a:t>
            </a:r>
            <a:r>
              <a:rPr lang="en-US" altLang="zh-CN" i="1" dirty="0" err="1" smtClean="0">
                <a:sym typeface="Calibri" pitchFamily="34" charset="0"/>
              </a:rPr>
              <a:t>F</a:t>
            </a:r>
            <a:r>
              <a:rPr lang="en-US" altLang="zh-CN" i="1" baseline="-25000" dirty="0" err="1" smtClean="0">
                <a:sym typeface="Calibri" pitchFamily="34" charset="0"/>
              </a:rPr>
              <a:t>m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证：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构造性证明</a:t>
            </a:r>
            <a:r>
              <a:rPr lang="zh-CN" altLang="en-US" dirty="0" smtClean="0">
                <a:sym typeface="Calibri" pitchFamily="34" charset="0"/>
              </a:rPr>
              <a:t>，分三步对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进行“极小化处理”，找出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的一个最小依赖集。</a:t>
            </a:r>
          </a:p>
          <a:p>
            <a:pPr lvl="2">
              <a:lnSpc>
                <a:spcPct val="12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）逐一检查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</a:t>
            </a:r>
            <a:r>
              <a:rPr lang="en-US" altLang="zh-CN" sz="2200" dirty="0" smtClean="0">
                <a:sym typeface="Calibri" pitchFamily="34" charset="0"/>
              </a:rPr>
              <a:t>		      </a:t>
            </a:r>
            <a:r>
              <a:rPr lang="zh-CN" altLang="en-US" sz="2200" dirty="0" smtClean="0">
                <a:sym typeface="Calibri" pitchFamily="34" charset="0"/>
              </a:rPr>
              <a:t> 若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i="1" baseline="-25000" dirty="0" smtClean="0">
                <a:sym typeface="Calibri" pitchFamily="34" charset="0"/>
              </a:rPr>
              <a:t>1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i="1" baseline="-25000" dirty="0" smtClean="0">
                <a:sym typeface="Calibri" pitchFamily="34" charset="0"/>
              </a:rPr>
              <a:t>2</a:t>
            </a:r>
            <a:r>
              <a:rPr lang="en-US" altLang="zh-CN" sz="2200" i="1" dirty="0" smtClean="0">
                <a:sym typeface="Calibri" pitchFamily="34" charset="0"/>
              </a:rPr>
              <a:t> …</a:t>
            </a:r>
            <a:r>
              <a:rPr lang="en-US" altLang="zh-CN" sz="2200" i="1" dirty="0" err="1" smtClean="0">
                <a:sym typeface="Calibri" pitchFamily="34" charset="0"/>
              </a:rPr>
              <a:t>A</a:t>
            </a:r>
            <a:r>
              <a:rPr lang="en-US" altLang="zh-CN" sz="2200" i="1" baseline="-25000" dirty="0" err="1" smtClean="0">
                <a:sym typeface="Calibri" pitchFamily="34" charset="0"/>
              </a:rPr>
              <a:t>k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k</a:t>
            </a:r>
            <a:r>
              <a:rPr lang="en-US" altLang="zh-CN" sz="2200" dirty="0" smtClean="0">
                <a:sym typeface="Calibri" pitchFamily="34" charset="0"/>
              </a:rPr>
              <a:t>≥2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	       </a:t>
            </a:r>
            <a:r>
              <a:rPr lang="zh-CN" altLang="en-US" sz="2200" dirty="0" smtClean="0">
                <a:sym typeface="Calibri" pitchFamily="34" charset="0"/>
              </a:rPr>
              <a:t>则用</a:t>
            </a:r>
            <a:r>
              <a:rPr lang="en-US" altLang="zh-CN" sz="2200" dirty="0" smtClean="0">
                <a:sym typeface="Calibri" pitchFamily="34" charset="0"/>
              </a:rPr>
              <a:t>{</a:t>
            </a:r>
            <a:r>
              <a:rPr lang="en-US" altLang="zh-CN" sz="2200" i="1" dirty="0" err="1" smtClean="0">
                <a:sym typeface="Calibri" pitchFamily="34" charset="0"/>
              </a:rPr>
              <a:t>X</a:t>
            </a:r>
            <a:r>
              <a:rPr lang="en-US" altLang="zh-CN" sz="2200" dirty="0" err="1" smtClean="0">
                <a:sym typeface="Calibri" pitchFamily="34" charset="0"/>
              </a:rPr>
              <a:t>→</a:t>
            </a:r>
            <a:r>
              <a:rPr lang="en-US" altLang="zh-CN" sz="2200" i="1" dirty="0" err="1" smtClean="0">
                <a:sym typeface="Calibri" pitchFamily="34" charset="0"/>
              </a:rPr>
              <a:t>A</a:t>
            </a:r>
            <a:r>
              <a:rPr lang="en-US" altLang="zh-CN" sz="2200" i="1" baseline="-25000" dirty="0" err="1" smtClean="0">
                <a:sym typeface="Calibri" pitchFamily="34" charset="0"/>
              </a:rPr>
              <a:t>j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|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j</a:t>
            </a:r>
            <a:r>
              <a:rPr lang="en-US" altLang="zh-CN" sz="2200" dirty="0" smtClean="0">
                <a:sym typeface="Calibri" pitchFamily="34" charset="0"/>
              </a:rPr>
              <a:t>=1</a:t>
            </a:r>
            <a:r>
              <a:rPr lang="zh-CN" altLang="en-US" sz="2200" dirty="0" smtClean="0">
                <a:sym typeface="Calibri" pitchFamily="34" charset="0"/>
              </a:rPr>
              <a:t>,</a:t>
            </a:r>
            <a:r>
              <a:rPr lang="en-US" altLang="zh-CN" sz="2200" dirty="0" smtClean="0">
                <a:sym typeface="Calibri" pitchFamily="34" charset="0"/>
              </a:rPr>
              <a:t>2</a:t>
            </a:r>
            <a:r>
              <a:rPr lang="zh-CN" altLang="en-US" sz="2200" dirty="0" smtClean="0">
                <a:sym typeface="Calibri" pitchFamily="34" charset="0"/>
              </a:rPr>
              <a:t>,</a:t>
            </a:r>
            <a:r>
              <a:rPr lang="en-US" altLang="zh-CN" sz="2200" dirty="0" smtClean="0">
                <a:sym typeface="Calibri" pitchFamily="34" charset="0"/>
              </a:rPr>
              <a:t>…</a:t>
            </a:r>
            <a:r>
              <a:rPr lang="zh-CN" altLang="en-US" sz="2200" dirty="0" smtClean="0">
                <a:sym typeface="Calibri" pitchFamily="34" charset="0"/>
              </a:rPr>
              <a:t>,</a:t>
            </a:r>
            <a:r>
              <a:rPr lang="en-US" altLang="zh-CN" sz="2200" i="1" dirty="0" smtClean="0">
                <a:sym typeface="Calibri" pitchFamily="34" charset="0"/>
              </a:rPr>
              <a:t>k</a:t>
            </a:r>
            <a:r>
              <a:rPr lang="en-US" altLang="zh-CN" sz="2200" dirty="0" smtClean="0">
                <a:sym typeface="Calibri" pitchFamily="34" charset="0"/>
              </a:rPr>
              <a:t>}</a:t>
            </a:r>
            <a:r>
              <a:rPr lang="zh-CN" altLang="en-US" sz="2200" dirty="0" smtClean="0">
                <a:sym typeface="Calibri" pitchFamily="34" charset="0"/>
              </a:rPr>
              <a:t>来取代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zh-CN" altLang="en-US" sz="2200" dirty="0" smtClean="0">
                <a:sym typeface="Calibri" pitchFamily="34" charset="0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	       </a:t>
            </a:r>
            <a:r>
              <a:rPr lang="zh-CN" altLang="en-US" sz="2200" dirty="0" smtClean="0">
                <a:sym typeface="Calibri" pitchFamily="34" charset="0"/>
              </a:rPr>
              <a:t>引理</a:t>
            </a:r>
            <a:r>
              <a:rPr lang="en-US" altLang="zh-CN" sz="2200" dirty="0" smtClean="0">
                <a:sym typeface="Calibri" pitchFamily="34" charset="0"/>
              </a:rPr>
              <a:t>6.1</a:t>
            </a:r>
            <a:r>
              <a:rPr lang="zh-CN" altLang="en-US" sz="2200" dirty="0" smtClean="0">
                <a:sym typeface="Calibri" pitchFamily="34" charset="0"/>
              </a:rPr>
              <a:t>保证了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变换前后的等价性。</a:t>
            </a:r>
            <a:endParaRPr lang="zh-CN" alt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67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674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6741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323528" y="1196752"/>
            <a:ext cx="8229600" cy="4854575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）逐一检查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        </a:t>
            </a:r>
            <a:r>
              <a:rPr lang="zh-CN" altLang="en-US" sz="2200" dirty="0" smtClean="0">
                <a:sym typeface="Calibri" pitchFamily="34" charset="0"/>
              </a:rPr>
              <a:t>令</a:t>
            </a:r>
            <a:r>
              <a:rPr lang="en-US" altLang="zh-CN" sz="2200" i="1" dirty="0" smtClean="0">
                <a:sym typeface="Calibri" pitchFamily="34" charset="0"/>
              </a:rPr>
              <a:t>G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en-US" altLang="zh-CN" sz="2200" dirty="0" smtClean="0">
                <a:sym typeface="Calibri" pitchFamily="34" charset="0"/>
              </a:rPr>
              <a:t>-{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}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</a:t>
            </a:r>
            <a:r>
              <a:rPr lang="en-US" altLang="zh-CN" sz="2200" dirty="0" smtClean="0">
                <a:sym typeface="Calibri" pitchFamily="34" charset="0"/>
              </a:rPr>
              <a:t>	      </a:t>
            </a:r>
            <a:r>
              <a:rPr lang="zh-CN" altLang="en-US" sz="2200" dirty="0" smtClean="0">
                <a:sym typeface="Calibri" pitchFamily="34" charset="0"/>
              </a:rPr>
              <a:t> 若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G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，则从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中去掉此函数依赖。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</a:t>
            </a:r>
            <a:r>
              <a:rPr lang="en-US" altLang="zh-CN" sz="2200" dirty="0" smtClean="0">
                <a:sym typeface="Calibri" pitchFamily="34" charset="0"/>
              </a:rPr>
              <a:t>	   </a:t>
            </a:r>
            <a:r>
              <a:rPr lang="zh-CN" altLang="en-US" sz="2200" dirty="0" smtClean="0">
                <a:sym typeface="Calibri" pitchFamily="34" charset="0"/>
              </a:rPr>
              <a:t>    由于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与</a:t>
            </a:r>
            <a:r>
              <a:rPr lang="en-US" altLang="zh-CN" sz="2200" i="1" dirty="0" smtClean="0">
                <a:sym typeface="Calibri" pitchFamily="34" charset="0"/>
              </a:rPr>
              <a:t>G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等价的充要条件是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G</a:t>
            </a:r>
            <a:r>
              <a:rPr lang="en-US" altLang="zh-CN" sz="2200" baseline="30000" dirty="0" smtClean="0">
                <a:sym typeface="Calibri" pitchFamily="34" charset="0"/>
              </a:rPr>
              <a:t>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sym typeface="Calibri" pitchFamily="34" charset="0"/>
              </a:rPr>
              <a:t>   	       </a:t>
            </a:r>
            <a:r>
              <a:rPr lang="zh-CN" altLang="en-US" sz="2200" dirty="0" smtClean="0">
                <a:sym typeface="Calibri" pitchFamily="34" charset="0"/>
              </a:rPr>
              <a:t>因此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变换前后是等价的。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77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124744"/>
            <a:ext cx="8229600" cy="4854575"/>
          </a:xfrm>
        </p:spPr>
        <p:txBody>
          <a:bodyPr/>
          <a:lstStyle/>
          <a:p>
            <a:pPr lvl="2">
              <a:lnSpc>
                <a:spcPct val="9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）逐一取出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       </a:t>
            </a:r>
            <a:r>
              <a:rPr lang="zh-CN" altLang="en-US" sz="2200" dirty="0" smtClean="0">
                <a:sym typeface="Calibri" pitchFamily="34" charset="0"/>
              </a:rPr>
              <a:t>设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1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2</a:t>
            </a:r>
            <a:r>
              <a:rPr lang="en-US" altLang="zh-CN" sz="2200" i="1" dirty="0" smtClean="0">
                <a:sym typeface="Calibri" pitchFamily="34" charset="0"/>
              </a:rPr>
              <a:t>…</a:t>
            </a:r>
            <a:r>
              <a:rPr lang="en-US" altLang="zh-CN" sz="2200" i="1" dirty="0" err="1" smtClean="0">
                <a:sym typeface="Calibri" pitchFamily="34" charset="0"/>
              </a:rPr>
              <a:t>B</a:t>
            </a:r>
            <a:r>
              <a:rPr lang="en-US" altLang="zh-CN" sz="2200" i="1" baseline="-25000" dirty="0" err="1" smtClean="0">
                <a:sym typeface="Calibri" pitchFamily="34" charset="0"/>
              </a:rPr>
              <a:t>m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m</a:t>
            </a:r>
            <a:r>
              <a:rPr lang="en-US" altLang="zh-CN" sz="2200" dirty="0" smtClean="0">
                <a:sym typeface="Calibri" pitchFamily="34" charset="0"/>
              </a:rPr>
              <a:t>≥2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 smtClean="0">
                <a:sym typeface="Calibri" pitchFamily="34" charset="0"/>
              </a:rPr>
              <a:t>                   </a:t>
            </a:r>
            <a:r>
              <a:rPr lang="zh-CN" altLang="en-US" sz="2200" dirty="0" smtClean="0">
                <a:sym typeface="Calibri" pitchFamily="34" charset="0"/>
              </a:rPr>
              <a:t>逐一考查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i="1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（</a:t>
            </a:r>
            <a:r>
              <a:rPr lang="en-US" altLang="zh-CN" sz="2200" i="1" dirty="0" smtClean="0">
                <a:sym typeface="Calibri" pitchFamily="34" charset="0"/>
              </a:rPr>
              <a:t>i</a:t>
            </a:r>
            <a:r>
              <a:rPr lang="en-US" altLang="zh-CN" sz="2200" dirty="0" smtClean="0">
                <a:sym typeface="Calibri" pitchFamily="34" charset="0"/>
              </a:rPr>
              <a:t>=1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dirty="0" smtClean="0">
                <a:sym typeface="Calibri" pitchFamily="34" charset="0"/>
              </a:rPr>
              <a:t>2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dirty="0" smtClean="0">
                <a:sym typeface="Calibri" pitchFamily="34" charset="0"/>
              </a:rPr>
              <a:t>…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m</a:t>
            </a:r>
            <a:r>
              <a:rPr lang="zh-CN" altLang="en-US" sz="2200" dirty="0" smtClean="0">
                <a:sym typeface="Calibri" pitchFamily="34" charset="0"/>
              </a:rPr>
              <a:t>），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       </a:t>
            </a:r>
            <a:r>
              <a:rPr lang="zh-CN" altLang="en-US" sz="2200" dirty="0" smtClean="0">
                <a:sym typeface="Calibri" pitchFamily="34" charset="0"/>
              </a:rPr>
              <a:t>若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zh-CN" altLang="en-US" sz="2200" dirty="0" smtClean="0">
                <a:sym typeface="Calibri" pitchFamily="34" charset="0"/>
              </a:rPr>
              <a:t>(</a:t>
            </a:r>
            <a:r>
              <a:rPr lang="en-US" altLang="zh-CN" sz="2200" dirty="0" smtClean="0">
                <a:sym typeface="Calibri" pitchFamily="34" charset="0"/>
              </a:rPr>
              <a:t>X-B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baseline="-250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)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，则以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取代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zh-CN" altLang="en-US" sz="2200" dirty="0" smtClean="0">
                <a:sym typeface="Calibri" pitchFamily="34" charset="0"/>
              </a:rPr>
              <a:t>。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</a:t>
            </a:r>
            <a:r>
              <a:rPr lang="en-US" altLang="zh-CN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由于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en-US" altLang="zh-CN" sz="2200" dirty="0" smtClean="0">
                <a:sym typeface="Calibri" pitchFamily="34" charset="0"/>
              </a:rPr>
              <a:t>-{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}∪{</a:t>
            </a:r>
            <a:r>
              <a:rPr lang="en-US" altLang="zh-CN" sz="2200" i="1" dirty="0" smtClean="0">
                <a:sym typeface="Calibri" pitchFamily="34" charset="0"/>
              </a:rPr>
              <a:t>Z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}</a:t>
            </a:r>
            <a:r>
              <a:rPr lang="zh-CN" altLang="en-US" sz="2200" dirty="0" smtClean="0">
                <a:sym typeface="Calibri" pitchFamily="34" charset="0"/>
              </a:rPr>
              <a:t>等价的充要条件是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dirty="0">
                <a:sym typeface="Calibri" pitchFamily="34" charset="0"/>
              </a:rPr>
              <a:t>	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i="1" dirty="0" smtClean="0">
                <a:sym typeface="Calibri" pitchFamily="34" charset="0"/>
              </a:rPr>
              <a:t>Z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，其中</a:t>
            </a:r>
            <a:r>
              <a:rPr lang="en-US" altLang="zh-CN" sz="2200" i="1" dirty="0" smtClean="0">
                <a:sym typeface="Calibri" pitchFamily="34" charset="0"/>
              </a:rPr>
              <a:t>Z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i="1" dirty="0" smtClean="0">
                <a:sym typeface="Calibri" pitchFamily="34" charset="0"/>
              </a:rPr>
              <a:t> </a:t>
            </a:r>
            <a:r>
              <a:rPr lang="zh-CN" altLang="en-US" sz="2200" i="1" dirty="0" smtClean="0">
                <a:sym typeface="Calibri" pitchFamily="34" charset="0"/>
              </a:rPr>
              <a:t>，</a:t>
            </a:r>
            <a:r>
              <a:rPr lang="zh-CN" altLang="en-US" sz="2200" dirty="0" smtClean="0">
                <a:sym typeface="Calibri" pitchFamily="34" charset="0"/>
              </a:rPr>
              <a:t>因此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变换前后是等价的。</a:t>
            </a:r>
            <a:endParaRPr lang="en-US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最后剩下的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就一定是极小依赖集。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因为对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的</a:t>
            </a:r>
            <a:r>
              <a:rPr lang="zh-CN" altLang="en-US" sz="2200" dirty="0" smtClean="0">
                <a:latin typeface="宋体" pitchFamily="2" charset="-122"/>
                <a:sym typeface="Calibri" pitchFamily="34" charset="0"/>
              </a:rPr>
              <a:t>每一次“改造”都</a:t>
            </a:r>
            <a:r>
              <a:rPr lang="zh-CN" altLang="en-US" sz="2200" dirty="0" smtClean="0">
                <a:sym typeface="Calibri" pitchFamily="34" charset="0"/>
              </a:rPr>
              <a:t>保证了改造前后的两个函数 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         </a:t>
            </a:r>
            <a:r>
              <a:rPr lang="zh-CN" altLang="en-US" sz="2200" dirty="0" smtClean="0">
                <a:sym typeface="Calibri" pitchFamily="34" charset="0"/>
              </a:rPr>
              <a:t>依赖集等价，因此剩下的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与原来的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等价。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证毕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sz="2200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定理</a:t>
            </a:r>
            <a:r>
              <a:rPr lang="en-US" altLang="zh-CN" dirty="0" smtClean="0">
                <a:sym typeface="Calibri" pitchFamily="34" charset="0"/>
              </a:rPr>
              <a:t>6.3</a:t>
            </a:r>
            <a:r>
              <a:rPr lang="zh-CN" altLang="en-US" dirty="0" smtClean="0">
                <a:sym typeface="Calibri" pitchFamily="34" charset="0"/>
              </a:rPr>
              <a:t>的证明过程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是求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极小依赖集的过程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也是检验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是否为极小依赖集的一个算法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sym typeface="Calibri" pitchFamily="34" charset="0"/>
              </a:rPr>
              <a:t>    若改造后的</a:t>
            </a:r>
            <a:r>
              <a:rPr lang="en-US" altLang="zh-CN" sz="2000" i="1" dirty="0" smtClean="0">
                <a:sym typeface="Calibri" pitchFamily="34" charset="0"/>
              </a:rPr>
              <a:t>F</a:t>
            </a:r>
            <a:r>
              <a:rPr lang="zh-CN" altLang="en-US" sz="2000" dirty="0" smtClean="0">
                <a:sym typeface="Calibri" pitchFamily="34" charset="0"/>
              </a:rPr>
              <a:t>与原来的</a:t>
            </a:r>
            <a:r>
              <a:rPr lang="en-US" altLang="zh-CN" sz="2000" i="1" dirty="0" smtClean="0">
                <a:sym typeface="Calibri" pitchFamily="34" charset="0"/>
              </a:rPr>
              <a:t>F</a:t>
            </a:r>
            <a:r>
              <a:rPr lang="zh-CN" altLang="en-US" sz="2000" dirty="0" smtClean="0">
                <a:sym typeface="Calibri" pitchFamily="34" charset="0"/>
              </a:rPr>
              <a:t>相同，说明</a:t>
            </a:r>
            <a:r>
              <a:rPr lang="en-US" altLang="zh-CN" sz="2000" i="1" dirty="0" smtClean="0">
                <a:sym typeface="Calibri" pitchFamily="34" charset="0"/>
              </a:rPr>
              <a:t>F</a:t>
            </a:r>
            <a:r>
              <a:rPr lang="zh-CN" altLang="en-US" sz="2000" dirty="0" smtClean="0">
                <a:sym typeface="Calibri" pitchFamily="34" charset="0"/>
              </a:rPr>
              <a:t>就是一个最小依赖集</a:t>
            </a:r>
          </a:p>
          <a:p>
            <a:pPr lvl="1"/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98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6.13]  </a:t>
            </a:r>
            <a:r>
              <a:rPr lang="en-US" altLang="zh-CN" i="1" dirty="0" smtClean="0">
                <a:sym typeface="Calibri" pitchFamily="34" charset="0"/>
              </a:rPr>
              <a:t>F </a:t>
            </a:r>
            <a:r>
              <a:rPr lang="en-US" altLang="zh-CN" dirty="0" smtClean="0">
                <a:sym typeface="Calibri" pitchFamily="34" charset="0"/>
              </a:rPr>
              <a:t>={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 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208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最小依赖集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olidFill>
                  <a:srgbClr val="0066FF"/>
                </a:solidFill>
                <a:sym typeface="Calibri" pitchFamily="34" charset="0"/>
              </a:rPr>
              <a:t>m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不一定是唯一的</a:t>
            </a:r>
            <a:r>
              <a:rPr lang="zh-CN" altLang="en-US" dirty="0" smtClean="0">
                <a:sym typeface="Calibri" pitchFamily="34" charset="0"/>
              </a:rPr>
              <a:t>，它与对各函数依赖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及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中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各属性的处置顺序有关。 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43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由此可得到属性组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一组函数依赖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zh-CN" sz="2400" dirty="0" smtClean="0">
                <a:sym typeface="Calibri" pitchFamily="34" charset="0"/>
              </a:rPr>
              <a:t>  </a:t>
            </a:r>
            <a:r>
              <a:rPr lang="zh-CN" altLang="en-US" sz="2400" dirty="0" smtClean="0">
                <a:sym typeface="Calibri" pitchFamily="34" charset="0"/>
              </a:rPr>
              <a:t>     </a:t>
            </a:r>
            <a:r>
              <a:rPr lang="en-US" altLang="zh-CN" sz="2400" dirty="0" smtClean="0">
                <a:sym typeface="Calibri" pitchFamily="34" charset="0"/>
              </a:rPr>
              <a:t>F={</a:t>
            </a:r>
            <a:r>
              <a:rPr lang="en-US" altLang="zh-CN" sz="2400" dirty="0" err="1" smtClean="0">
                <a:sym typeface="Calibri" pitchFamily="34" charset="0"/>
              </a:rPr>
              <a:t>Sno→Sdept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en-US" altLang="zh-CN" sz="2400" dirty="0" smtClean="0">
                <a:sym typeface="Calibri" pitchFamily="34" charset="0"/>
              </a:rPr>
              <a:t>→ </a:t>
            </a:r>
            <a:r>
              <a:rPr lang="en-US" altLang="zh-CN" sz="2400" dirty="0" err="1" smtClean="0">
                <a:sym typeface="Calibri" pitchFamily="34" charset="0"/>
              </a:rPr>
              <a:t>Mname</a:t>
            </a:r>
            <a:r>
              <a:rPr lang="en-US" altLang="zh-CN" sz="2400" dirty="0" smtClean="0">
                <a:sym typeface="Calibri" pitchFamily="34" charset="0"/>
              </a:rPr>
              <a:t>, 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)→ Grade}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763713" y="3014663"/>
            <a:ext cx="5715000" cy="2667000"/>
            <a:chOff x="0" y="0"/>
            <a:chExt cx="5580" cy="2028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4" name="Text Box 6"/>
            <p:cNvSpPr>
              <a:spLocks noChangeArrowheads="1"/>
            </p:cNvSpPr>
            <p:nvPr/>
          </p:nvSpPr>
          <p:spPr bwMode="auto">
            <a:xfrm>
              <a:off x="360" y="31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Sno</a:t>
              </a:r>
              <a:endParaRPr lang="zh-CN" altLang="en-US"/>
            </a:p>
          </p:txBody>
        </p:sp>
        <p:sp>
          <p:nvSpPr>
            <p:cNvPr id="14345" name="Text Box 7"/>
            <p:cNvSpPr>
              <a:spLocks noChangeArrowheads="1"/>
            </p:cNvSpPr>
            <p:nvPr/>
          </p:nvSpPr>
          <p:spPr bwMode="auto">
            <a:xfrm>
              <a:off x="198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Cno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6" name="Text Box 8"/>
            <p:cNvSpPr>
              <a:spLocks noChangeArrowheads="1"/>
            </p:cNvSpPr>
            <p:nvPr/>
          </p:nvSpPr>
          <p:spPr bwMode="auto">
            <a:xfrm>
              <a:off x="360" y="1560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Sdept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7" name="Text Box 9"/>
            <p:cNvSpPr>
              <a:spLocks noChangeArrowheads="1"/>
            </p:cNvSpPr>
            <p:nvPr/>
          </p:nvSpPr>
          <p:spPr bwMode="auto">
            <a:xfrm>
              <a:off x="1980" y="1560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nam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900" y="780"/>
              <a:ext cx="1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>
              <a:off x="1437" y="1716"/>
              <a:ext cx="5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Text Box 12"/>
            <p:cNvSpPr>
              <a:spLocks noChangeArrowheads="1"/>
            </p:cNvSpPr>
            <p:nvPr/>
          </p:nvSpPr>
          <p:spPr bwMode="auto">
            <a:xfrm>
              <a:off x="432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Grade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3600" y="468"/>
              <a:ext cx="7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218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186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21861" name="Rectangle 1027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6.13] </a:t>
            </a:r>
            <a:r>
              <a:rPr lang="zh-CN" altLang="en-US" dirty="0" smtClean="0">
                <a:sym typeface="Calibri" pitchFamily="34" charset="0"/>
              </a:rPr>
              <a:t>（续）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={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</a:t>
            </a:r>
            <a:r>
              <a:rPr lang="zh-CN" altLang="en-US" dirty="0" smtClean="0">
                <a:sym typeface="Calibri" pitchFamily="34" charset="0"/>
              </a:rPr>
              <a:t>	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m2</a:t>
            </a:r>
            <a:r>
              <a:rPr lang="zh-CN" altLang="en-US" dirty="0" smtClean="0">
                <a:sym typeface="Calibri" pitchFamily="34" charset="0"/>
              </a:rPr>
              <a:t>都是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 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   </a:t>
            </a:r>
            <a:r>
              <a:rPr lang="zh-CN" altLang="en-US" dirty="0" smtClean="0">
                <a:sym typeface="Calibri" pitchFamily="34" charset="0"/>
              </a:rPr>
              <a:t>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m2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26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中可以用与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等价的依赖集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来取代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endParaRPr lang="zh-CN" altLang="en-US" i="1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原因：两个关系模式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2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，如果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等价，那么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的关系一定是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的关系。反过来，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的关系也一定是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的关系。  </a:t>
            </a:r>
            <a:endParaRPr lang="zh-CN" altLang="en-US" dirty="0" smtClean="0"/>
          </a:p>
        </p:txBody>
      </p:sp>
      <p:sp>
        <p:nvSpPr>
          <p:cNvPr id="112645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mtClean="0">
                <a:sym typeface="微软雅黑" pitchFamily="34" charset="-122"/>
              </a:rPr>
              <a:t>第六章 关系数据理论</a:t>
            </a:r>
            <a:endParaRPr lang="zh-CN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6.1 </a:t>
            </a:r>
            <a:r>
              <a:rPr lang="zh-CN" altLang="en-US" sz="2800" dirty="0" smtClean="0">
                <a:sym typeface="Calibri" pitchFamily="34" charset="0"/>
              </a:rPr>
              <a:t>问题的提出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6.2 </a:t>
            </a:r>
            <a:r>
              <a:rPr lang="zh-CN" altLang="en-US" sz="2800" dirty="0" smtClean="0">
                <a:sym typeface="Calibri" pitchFamily="34" charset="0"/>
              </a:rPr>
              <a:t>规范化</a:t>
            </a:r>
          </a:p>
          <a:p>
            <a:pPr marL="741363" indent="-284163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zh-CN" altLang="en-US" dirty="0" smtClean="0">
                <a:sym typeface="Calibri" pitchFamily="34" charset="0"/>
              </a:rPr>
              <a:t>数据依赖的公理系统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*6.4 </a:t>
            </a:r>
            <a:r>
              <a:rPr lang="zh-CN" altLang="en-US" sz="2800" dirty="0" smtClean="0">
                <a:sym typeface="Calibri" pitchFamily="34" charset="0"/>
              </a:rPr>
              <a:t>模式的分解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en-US" altLang="zh-CN" sz="3600" dirty="0" smtClean="0">
                <a:latin typeface="+mn-lt"/>
              </a:rPr>
              <a:t>6.5</a:t>
            </a:r>
            <a:r>
              <a:rPr lang="zh-CN" altLang="en-US" sz="3600" dirty="0" smtClean="0">
                <a:latin typeface="+mn-lt"/>
              </a:rPr>
              <a:t>  小结</a:t>
            </a:r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539750" y="1239838"/>
            <a:ext cx="57102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zh-CN" altLang="en-US" sz="2800" b="1">
                <a:solidFill>
                  <a:srgbClr val="000000"/>
                </a:solidFill>
                <a:sym typeface="Arial" pitchFamily="34" charset="0"/>
              </a:rPr>
              <a:t>关系模式的规范化，其基本思想：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 </a:t>
            </a: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57364"/>
            <a:ext cx="7632848" cy="442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/>
              <a:t>小结（续）</a:t>
            </a:r>
            <a:endParaRPr lang="en-US" sz="3600" dirty="0" smtClean="0"/>
          </a:p>
        </p:txBody>
      </p:sp>
      <p:sp>
        <p:nvSpPr>
          <p:cNvPr id="154627" name="内容占位符 4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若要求分解具有无损连接性，那么模式分解一定能够达到</a:t>
            </a:r>
            <a:r>
              <a:rPr lang="en-US" altLang="zh-CN" dirty="0" smtClean="0"/>
              <a:t>4NF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若要求分解保持函数依赖，那么模式分解一定能够达到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，但不一定能够达到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若分解既具有无损连接性，又保持函数依赖，则模式分解一定能够达到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，但不一定能够达到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/>
              <a:t>小结（续）</a:t>
            </a:r>
            <a:endParaRPr lang="en-US" sz="3600" dirty="0" smtClean="0"/>
          </a:p>
        </p:txBody>
      </p:sp>
      <p:sp>
        <p:nvSpPr>
          <p:cNvPr id="155651" name="内容占位符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dirty="0" smtClean="0"/>
              <a:t>规范化理论为数据库设计提供理论的指南和工具</a:t>
            </a:r>
          </a:p>
          <a:p>
            <a:pPr lvl="1" algn="just">
              <a:lnSpc>
                <a:spcPct val="150000"/>
              </a:lnSpc>
            </a:pPr>
            <a:r>
              <a:rPr lang="zh-CN" dirty="0" smtClean="0"/>
              <a:t>仅仅是指南和工具</a:t>
            </a:r>
          </a:p>
          <a:p>
            <a:pPr algn="just">
              <a:lnSpc>
                <a:spcPct val="150000"/>
              </a:lnSpc>
            </a:pPr>
            <a:r>
              <a:rPr lang="zh-CN" dirty="0" smtClean="0"/>
              <a:t>并不是规范化程度越高，模式就越好</a:t>
            </a:r>
          </a:p>
          <a:p>
            <a:pPr lvl="1" algn="just">
              <a:lnSpc>
                <a:spcPct val="150000"/>
              </a:lnSpc>
            </a:pPr>
            <a:r>
              <a:rPr lang="zh-CN" dirty="0" smtClean="0"/>
              <a:t>必须结合应用环境和现实世界的具体情况合理地选择数据库模式</a:t>
            </a:r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363272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关系模式</a:t>
            </a:r>
            <a:r>
              <a:rPr lang="en-US" altLang="zh-CN" dirty="0" smtClean="0">
                <a:sym typeface="Calibri" pitchFamily="34" charset="0"/>
              </a:rPr>
              <a:t>Student&lt;U, F&gt;</a:t>
            </a:r>
            <a:r>
              <a:rPr lang="zh-CN" altLang="en-US" dirty="0" smtClean="0">
                <a:sym typeface="Calibri" pitchFamily="34" charset="0"/>
              </a:rPr>
              <a:t>中存在的问题：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）数据冗余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浪费大量的存储空间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每一个系主任的姓名重复出现，</a:t>
            </a:r>
            <a:endParaRPr lang="en-US" altLang="zh-CN" dirty="0" smtClean="0">
              <a:sym typeface="Calibri" pitchFamily="34" charset="0"/>
            </a:endParaRPr>
          </a:p>
          <a:p>
            <a:pPr lvl="2" algn="l">
              <a:lnSpc>
                <a:spcPct val="150000"/>
              </a:lnSpc>
              <a:buSzPct val="87000"/>
            </a:pP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  </a:t>
            </a:r>
            <a:r>
              <a:rPr lang="zh-CN" altLang="en-US" dirty="0" smtClean="0">
                <a:sym typeface="Calibri" pitchFamily="34" charset="0"/>
              </a:rPr>
              <a:t>重复次数与该系所有学生的所有课程成绩出现次数相同。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986" y="5301208"/>
            <a:ext cx="596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 U 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＝{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Mname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Cno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Grade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}  </a:t>
            </a:r>
            <a:endParaRPr lang="zh-CN" altLang="en-US" sz="24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63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）更新异常（</a:t>
            </a:r>
            <a:r>
              <a:rPr lang="en-US" altLang="zh-CN" dirty="0" smtClean="0">
                <a:sym typeface="Calibri" pitchFamily="34" charset="0"/>
              </a:rPr>
              <a:t>Update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数据冗余 </a:t>
            </a:r>
            <a:r>
              <a:rPr lang="zh-CN" altLang="en-US" dirty="0" smtClean="0">
                <a:sym typeface="Monotype Sorts" pitchFamily="2" charset="2"/>
              </a:rPr>
              <a:t>，</a:t>
            </a:r>
            <a:r>
              <a:rPr lang="zh-CN" altLang="en-US" dirty="0" smtClean="0">
                <a:sym typeface="Calibri" pitchFamily="34" charset="0"/>
              </a:rPr>
              <a:t>更新数据时，维护数据完整性代价大。</a:t>
            </a:r>
            <a:endParaRPr lang="en-US" dirty="0" smtClean="0">
              <a:sym typeface="Calibri" pitchFamily="34" charset="0"/>
            </a:endParaRPr>
          </a:p>
          <a:p>
            <a:pPr marL="1200150" lvl="2" indent="-285750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某系更换系主任后，</a:t>
            </a:r>
            <a:endParaRPr lang="en-US" altLang="zh-CN" dirty="0" smtClean="0">
              <a:sym typeface="Calibri" pitchFamily="34" charset="0"/>
            </a:endParaRPr>
          </a:p>
          <a:p>
            <a:pPr marL="914400" lvl="2" indent="0">
              <a:lnSpc>
                <a:spcPct val="150000"/>
              </a:lnSpc>
              <a:buSzPct val="87000"/>
              <a:buNone/>
            </a:pP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                   </a:t>
            </a:r>
            <a:r>
              <a:rPr lang="zh-CN" altLang="en-US" dirty="0" smtClean="0">
                <a:sym typeface="Calibri" pitchFamily="34" charset="0"/>
              </a:rPr>
              <a:t>必须修改与该系学生有关的每一个元组。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9986" y="5301208"/>
            <a:ext cx="596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 U 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＝{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Mname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Cno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Grade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}  </a:t>
            </a:r>
            <a:endParaRPr lang="zh-CN" altLang="en-US" sz="24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74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）插入异常（</a:t>
            </a:r>
            <a:r>
              <a:rPr lang="en-US" altLang="zh-CN" dirty="0" smtClean="0">
                <a:sym typeface="Calibri" pitchFamily="34" charset="0"/>
              </a:rPr>
              <a:t>Insertion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如果一个系刚成立，尚无学生，则无法把这个系及其系主任的信息存入数据库。</a:t>
            </a:r>
          </a:p>
          <a:p>
            <a:pPr marL="342900" indent="-342900" algn="l"/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9986" y="5301208"/>
            <a:ext cx="596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 U 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＝{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Mname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Cno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Grade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}  </a:t>
            </a:r>
            <a:endParaRPr lang="zh-CN" altLang="en-US" sz="24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4</a:t>
            </a:r>
            <a:r>
              <a:rPr lang="zh-CN" altLang="en-US" dirty="0" smtClean="0">
                <a:sym typeface="Calibri" pitchFamily="34" charset="0"/>
              </a:rPr>
              <a:t>）删除异常（</a:t>
            </a:r>
            <a:r>
              <a:rPr lang="en-US" altLang="zh-CN" dirty="0" smtClean="0">
                <a:sym typeface="Calibri" pitchFamily="34" charset="0"/>
              </a:rPr>
              <a:t>Deletion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如果某个系的学生全部毕业了， 则在删除该系学生信息的同时，把这个系及其系主任的信息也丢掉了。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9986" y="5301208"/>
            <a:ext cx="596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 U 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＝{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Sdept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Mname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Cno</a:t>
            </a:r>
            <a:r>
              <a:rPr lang="en-US" altLang="zh-CN" sz="2400" b="1" dirty="0">
                <a:solidFill>
                  <a:srgbClr val="0066FF"/>
                </a:solidFill>
                <a:sym typeface="Calibri" pitchFamily="34" charset="0"/>
              </a:rPr>
              <a:t>, Grade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}  </a:t>
            </a:r>
            <a:endParaRPr lang="zh-CN" altLang="en-US" sz="24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结论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Student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关系模式不是一个好的模式。</a:t>
            </a:r>
            <a:endParaRPr lang="zh-CN" alt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一个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好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的模式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应当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不会发生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插入异常、删除异常和更新异常，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数据冗余应尽可能少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。</a:t>
            </a:r>
            <a:endParaRPr 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原因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由存在于模式中的某些数据依赖引起的。</a:t>
            </a:r>
            <a:endParaRPr lang="zh-CN" alt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解决方法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规范化理论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改造关系模式</a:t>
            </a:r>
            <a:r>
              <a:rPr lang="zh-CN" altLang="en-US" dirty="0" smtClean="0">
                <a:sym typeface="Calibri" pitchFamily="34" charset="0"/>
              </a:rPr>
              <a:t>来消除其中不合适的数据依赖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04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把这个单一的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模式分解</a:t>
            </a:r>
            <a:r>
              <a:rPr lang="zh-CN" altLang="en-US" dirty="0" smtClean="0">
                <a:sym typeface="Calibri" pitchFamily="34" charset="0"/>
              </a:rPr>
              <a:t>成三个关系模式：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S(</a:t>
            </a:r>
            <a:r>
              <a:rPr lang="en-US" altLang="zh-CN" dirty="0" err="1" smtClean="0">
                <a:sym typeface="Calibri" pitchFamily="34" charset="0"/>
              </a:rPr>
              <a:t>Sno,Sdept,Sno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);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Sno,Cno,Grade</a:t>
            </a:r>
            <a:r>
              <a:rPr lang="en-US" altLang="zh-CN" dirty="0" smtClean="0">
                <a:sym typeface="Calibri" pitchFamily="34" charset="0"/>
              </a:rPr>
              <a:t>,(</a:t>
            </a:r>
            <a:r>
              <a:rPr lang="en-US" altLang="zh-CN" dirty="0" err="1" smtClean="0">
                <a:sym typeface="Calibri" pitchFamily="34" charset="0"/>
              </a:rPr>
              <a:t>Sno,Cno</a:t>
            </a:r>
            <a:r>
              <a:rPr lang="en-US" altLang="zh-CN" dirty="0" smtClean="0">
                <a:sym typeface="Calibri" pitchFamily="34" charset="0"/>
              </a:rPr>
              <a:t>) → Grade);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DEPT(</a:t>
            </a:r>
            <a:r>
              <a:rPr lang="en-US" altLang="zh-CN" dirty="0" err="1" smtClean="0">
                <a:sym typeface="Calibri" pitchFamily="34" charset="0"/>
              </a:rPr>
              <a:t>Sdept,Mname,Sdept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en-US" altLang="zh-CN" dirty="0" smtClean="0">
                <a:sym typeface="Calibri" pitchFamily="34" charset="0"/>
              </a:rPr>
              <a:t>);</a:t>
            </a:r>
          </a:p>
          <a:p>
            <a:pPr lvl="1" algn="l">
              <a:lnSpc>
                <a:spcPct val="150000"/>
              </a:lnSpc>
            </a:pP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这三个模式都不会发生插入异常、删除异常的问题，</a:t>
            </a:r>
            <a:endParaRPr lang="en-US" altLang="zh-CN" sz="2400" dirty="0">
              <a:sym typeface="Calibri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ym typeface="Calibri" pitchFamily="34" charset="0"/>
              </a:rPr>
              <a:t>                                                  </a:t>
            </a:r>
            <a:r>
              <a:rPr lang="zh-CN" altLang="en-US" sz="2400" dirty="0" smtClean="0">
                <a:sym typeface="Calibri" pitchFamily="34" charset="0"/>
              </a:rPr>
              <a:t>数据的冗余也得到了控制。</a:t>
            </a:r>
            <a:endParaRPr lang="zh-CN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mtClean="0">
                <a:sym typeface="微软雅黑" pitchFamily="34" charset="-122"/>
              </a:rPr>
              <a:t>第六章 关系数据理论</a:t>
            </a:r>
            <a:endParaRPr lang="zh-C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6.1 </a:t>
            </a:r>
            <a:r>
              <a:rPr lang="zh-CN" altLang="en-US" sz="2800" dirty="0" smtClean="0">
                <a:sym typeface="Calibri" pitchFamily="34" charset="0"/>
              </a:rPr>
              <a:t>问题的提出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6.2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规范化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zh-CN" altLang="en-US" dirty="0" smtClean="0">
                <a:sym typeface="Calibri" pitchFamily="34" charset="0"/>
              </a:rPr>
              <a:t>数据依赖的公理系统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*6.4 </a:t>
            </a:r>
            <a:r>
              <a:rPr lang="zh-CN" altLang="en-US" dirty="0" smtClean="0">
                <a:sym typeface="Calibri" pitchFamily="34" charset="0"/>
              </a:rPr>
              <a:t>模式的分解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 smtClean="0"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997673"/>
          </a:xfrm>
        </p:spPr>
        <p:txBody>
          <a:bodyPr/>
          <a:lstStyle/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基于某个数据库管理系统设计数据库，如何基于数据库系统编程</a:t>
            </a:r>
          </a:p>
          <a:p>
            <a:pPr marL="742950" lvl="1" indent="-28575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 smtClean="0">
                <a:sym typeface="宋体" pitchFamily="2" charset="-122"/>
              </a:rPr>
              <a:t>第</a:t>
            </a:r>
            <a:r>
              <a:rPr lang="en-US" altLang="zh-CN" sz="2800" dirty="0" smtClean="0">
                <a:sym typeface="宋体" pitchFamily="2" charset="-122"/>
              </a:rPr>
              <a:t>6</a:t>
            </a:r>
            <a:r>
              <a:rPr lang="zh-CN" altLang="en-US" sz="2800" dirty="0" smtClean="0">
                <a:sym typeface="宋体" pitchFamily="2" charset="-122"/>
              </a:rPr>
              <a:t>章 关系数据理论</a:t>
            </a:r>
          </a:p>
          <a:p>
            <a:pPr marL="742950" lvl="1" indent="-28575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 smtClean="0">
                <a:sym typeface="宋体" pitchFamily="2" charset="-122"/>
              </a:rPr>
              <a:t>第</a:t>
            </a:r>
            <a:r>
              <a:rPr lang="en-US" altLang="zh-CN" sz="2800" dirty="0" smtClean="0">
                <a:sym typeface="宋体" pitchFamily="2" charset="-122"/>
              </a:rPr>
              <a:t>7</a:t>
            </a:r>
            <a:r>
              <a:rPr lang="zh-CN" altLang="en-US" sz="2800" dirty="0" smtClean="0">
                <a:sym typeface="宋体" pitchFamily="2" charset="-122"/>
              </a:rPr>
              <a:t>章 数据库设计</a:t>
            </a:r>
            <a:endParaRPr lang="en-US" sz="2800" dirty="0" smtClean="0">
              <a:sym typeface="宋体" pitchFamily="2" charset="-122"/>
            </a:endParaRPr>
          </a:p>
          <a:p>
            <a:pPr marL="742950" lvl="1" indent="-28575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 smtClean="0">
                <a:sym typeface="宋体" pitchFamily="2" charset="-122"/>
              </a:rPr>
              <a:t>第</a:t>
            </a:r>
            <a:r>
              <a:rPr lang="en-US" altLang="zh-CN" sz="2800" dirty="0" smtClean="0">
                <a:sym typeface="宋体" pitchFamily="2" charset="-122"/>
              </a:rPr>
              <a:t>8</a:t>
            </a:r>
            <a:r>
              <a:rPr lang="zh-CN" altLang="en-US" sz="2800" dirty="0" smtClean="0">
                <a:sym typeface="宋体" pitchFamily="2" charset="-122"/>
              </a:rPr>
              <a:t>章 数据库编程</a:t>
            </a: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/>
            </a:r>
            <a:br>
              <a:rPr lang="zh-CN" altLang="en-US" dirty="0" smtClean="0">
                <a:latin typeface="宋体" pitchFamily="2" charset="-122"/>
                <a:sym typeface="宋体" pitchFamily="2" charset="-122"/>
              </a:rPr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71550" y="188913"/>
            <a:ext cx="7377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宋体" pitchFamily="2" charset="-122"/>
                <a:sym typeface="Arial" pitchFamily="34" charset="0"/>
              </a:rPr>
              <a:t>第二篇  设计与应用开发篇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22531" name="文本占位符 4"/>
          <p:cNvSpPr>
            <a:spLocks noGrp="1" noChangeArrowheads="1"/>
          </p:cNvSpPr>
          <p:nvPr>
            <p:ph idx="1"/>
          </p:nvPr>
        </p:nvSpPr>
        <p:spPr>
          <a:xfrm>
            <a:off x="828675" y="908050"/>
            <a:ext cx="7858125" cy="54292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6.2.1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 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sym typeface="Calibri" pitchFamily="34" charset="0"/>
              </a:rPr>
              <a:t>6.2.1 </a:t>
            </a:r>
            <a:r>
              <a:rPr lang="zh-CN" altLang="en-US" sz="3600" dirty="0" smtClean="0">
                <a:sym typeface="Calibri" pitchFamily="34" charset="0"/>
              </a:rPr>
              <a:t>函数依赖</a:t>
            </a:r>
          </a:p>
        </p:txBody>
      </p:sp>
      <p:sp>
        <p:nvSpPr>
          <p:cNvPr id="23555" name="文本占位符 4"/>
          <p:cNvSpPr>
            <a:spLocks noGrp="1" noChangeArrowheads="1"/>
          </p:cNvSpPr>
          <p:nvPr>
            <p:ph idx="1"/>
          </p:nvPr>
        </p:nvSpPr>
        <p:spPr>
          <a:xfrm>
            <a:off x="755650" y="1095375"/>
            <a:ext cx="7859713" cy="52133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1.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2.</a:t>
            </a:r>
            <a:r>
              <a:rPr lang="zh-CN" altLang="en-US" dirty="0" smtClean="0">
                <a:sym typeface="微软雅黑" pitchFamily="34" charset="-122"/>
              </a:rPr>
              <a:t>平凡函数依赖与非平凡函数依赖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3.</a:t>
            </a:r>
            <a:r>
              <a:rPr lang="zh-CN" altLang="en-US" dirty="0" smtClean="0">
                <a:sym typeface="微软雅黑" pitchFamily="34" charset="-122"/>
              </a:rPr>
              <a:t>完全函数依赖与部分函数依赖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4.</a:t>
            </a:r>
            <a:r>
              <a:rPr lang="zh-CN" altLang="en-US" dirty="0" smtClean="0">
                <a:sym typeface="微软雅黑" pitchFamily="34" charset="-122"/>
              </a:rPr>
              <a:t>传递函数依赖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1.</a:t>
            </a:r>
            <a:r>
              <a:rPr lang="zh-CN" altLang="en-US" sz="3600" smtClean="0">
                <a:sym typeface="微软雅黑" pitchFamily="34" charset="-122"/>
              </a:rPr>
              <a:t>  函数依赖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定义</a:t>
            </a:r>
            <a:r>
              <a:rPr lang="en-US" altLang="zh-CN" sz="2400" dirty="0" smtClean="0">
                <a:sym typeface="Calibri" pitchFamily="34" charset="0"/>
              </a:rPr>
              <a:t>6.1  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    </a:t>
            </a:r>
            <a:r>
              <a:rPr lang="zh-CN" altLang="en-US" sz="2400" dirty="0" smtClean="0">
                <a:sym typeface="Calibri" pitchFamily="34" charset="0"/>
              </a:rPr>
              <a:t>设</a:t>
            </a:r>
            <a:r>
              <a:rPr lang="en-US" altLang="zh-CN" sz="2400" i="1" dirty="0" smtClean="0">
                <a:sym typeface="Calibri" pitchFamily="34" charset="0"/>
              </a:rPr>
              <a:t>R(U)</a:t>
            </a:r>
            <a:r>
              <a:rPr lang="zh-CN" altLang="en-US" sz="2400" dirty="0" smtClean="0">
                <a:sym typeface="Calibri" pitchFamily="34" charset="0"/>
              </a:rPr>
              <a:t>是一个属性集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上的关系模式，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和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是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的子集。若对于</a:t>
            </a:r>
            <a:r>
              <a:rPr lang="en-US" altLang="zh-CN" sz="2400" i="1" dirty="0" smtClean="0">
                <a:sym typeface="Calibri" pitchFamily="34" charset="0"/>
              </a:rPr>
              <a:t>R(U)</a:t>
            </a:r>
            <a:r>
              <a:rPr lang="zh-CN" altLang="en-US" sz="2400" dirty="0" smtClean="0">
                <a:sym typeface="Calibri" pitchFamily="34" charset="0"/>
              </a:rPr>
              <a:t>的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任意一个</a:t>
            </a:r>
            <a:r>
              <a:rPr lang="zh-CN" altLang="en-US" sz="2400" dirty="0" smtClean="0">
                <a:sym typeface="Calibri" pitchFamily="34" charset="0"/>
              </a:rPr>
              <a:t>可能的关系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zh-CN" altLang="en-US" sz="2400" dirty="0" smtClean="0">
                <a:sym typeface="Calibri" pitchFamily="34" charset="0"/>
              </a:rPr>
              <a:t> 中不可能存在两个元组在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上的属性值相等， 而在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上的属性值不等， 则称：     </a:t>
            </a:r>
            <a:r>
              <a:rPr lang="en-US" altLang="zh-CN" sz="2400" dirty="0" smtClean="0">
                <a:sym typeface="Calibri" pitchFamily="34" charset="0"/>
              </a:rPr>
              <a:t/>
            </a:r>
            <a:br>
              <a:rPr lang="en-US" altLang="zh-CN" sz="2400" dirty="0" smtClean="0">
                <a:sym typeface="Calibri" pitchFamily="34" charset="0"/>
              </a:rPr>
            </a:br>
            <a:r>
              <a:rPr lang="en-US" altLang="zh-CN" sz="2400" dirty="0" smtClean="0">
                <a:sym typeface="Calibri" pitchFamily="34" charset="0"/>
              </a:rPr>
              <a:t>        </a:t>
            </a:r>
            <a:r>
              <a:rPr lang="zh-CN" altLang="en-US" sz="2400" dirty="0" smtClean="0">
                <a:sym typeface="Calibri" pitchFamily="34" charset="0"/>
              </a:rPr>
              <a:t>“</a:t>
            </a:r>
            <a:r>
              <a:rPr lang="en-US" altLang="zh-CN" sz="2400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sz="2400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”   </a:t>
            </a:r>
            <a:r>
              <a:rPr lang="zh-CN" altLang="en-US" sz="2400" dirty="0" smtClean="0">
                <a:sym typeface="Calibri" pitchFamily="34" charset="0"/>
              </a:rPr>
              <a:t>或“</a:t>
            </a:r>
            <a:r>
              <a:rPr lang="en-US" altLang="zh-CN" sz="2400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函数依赖于</a:t>
            </a:r>
            <a:r>
              <a:rPr lang="en-US" altLang="zh-CN" sz="2400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”</a:t>
            </a:r>
            <a:r>
              <a:rPr lang="zh-CN" altLang="en-US" sz="2400" dirty="0" smtClean="0">
                <a:sym typeface="Calibri" pitchFamily="34" charset="0"/>
              </a:rPr>
              <a:t>，   记作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en-US" sz="24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955675"/>
            <a:ext cx="8686800" cy="5095875"/>
          </a:xfrm>
        </p:spPr>
        <p:txBody>
          <a:bodyPr/>
          <a:lstStyle/>
          <a:p>
            <a:pPr marL="5715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[例]</a:t>
            </a:r>
            <a:r>
              <a:rPr lang="en-US" altLang="zh-CN" dirty="0" smtClean="0"/>
              <a:t> Student(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, Sage,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),         </a:t>
            </a:r>
          </a:p>
          <a:p>
            <a:pPr marL="57150" algn="l"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假设不允许重名，则有</a:t>
            </a:r>
            <a:r>
              <a:rPr lang="en-US" altLang="zh-CN" dirty="0" smtClean="0"/>
              <a:t>:</a:t>
            </a:r>
          </a:p>
          <a:p>
            <a:pPr marL="57150" algn="l">
              <a:lnSpc>
                <a:spcPct val="110000"/>
              </a:lnSpc>
            </a:pPr>
            <a:r>
              <a:rPr lang="en-US" sz="2400" dirty="0" smtClean="0"/>
              <a:t>	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Ssex</a:t>
            </a:r>
            <a:r>
              <a:rPr lang="zh-CN" altLang="en-US" sz="2400" dirty="0" smtClean="0"/>
              <a:t>，    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Sage</a:t>
            </a:r>
            <a:endParaRPr lang="zh-CN" altLang="en-US" sz="2400" dirty="0" smtClean="0"/>
          </a:p>
          <a:p>
            <a:pPr marL="57150" algn="l">
              <a:lnSpc>
                <a:spcPct val="110000"/>
              </a:lnSpc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，  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←→ </a:t>
            </a:r>
            <a:r>
              <a:rPr lang="en-US" altLang="zh-CN" sz="2400" dirty="0" err="1" smtClean="0"/>
              <a:t>Sname</a:t>
            </a:r>
            <a:endParaRPr lang="en-US" altLang="zh-CN" sz="2400" dirty="0" smtClean="0"/>
          </a:p>
          <a:p>
            <a:pPr marL="57150" algn="l">
              <a:lnSpc>
                <a:spcPct val="110000"/>
              </a:lnSpc>
            </a:pPr>
            <a:r>
              <a:rPr lang="en-US" sz="2400" dirty="0" smtClean="0"/>
              <a:t>	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Ssex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Sage</a:t>
            </a:r>
            <a:endParaRPr lang="zh-CN" altLang="en-US" sz="2400" dirty="0" smtClean="0"/>
          </a:p>
          <a:p>
            <a:pPr marL="57150" algn="l">
              <a:lnSpc>
                <a:spcPct val="110000"/>
              </a:lnSpc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Sdept</a:t>
            </a:r>
            <a:endParaRPr lang="en-US" altLang="zh-CN" sz="2400" dirty="0" smtClean="0"/>
          </a:p>
          <a:p>
            <a:pPr lvl="1" algn="l">
              <a:lnSpc>
                <a:spcPct val="110000"/>
              </a:lnSpc>
            </a:pPr>
            <a:r>
              <a:rPr lang="zh-CN" altLang="en-US" dirty="0" smtClean="0"/>
              <a:t>但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 pitchFamily="2" charset="-122"/>
                <a:sym typeface="宋体" pitchFamily="2" charset="-122"/>
              </a:rPr>
              <a:t>→</a:t>
            </a:r>
            <a:r>
              <a:rPr lang="en-US" altLang="zh-CN" dirty="0" smtClean="0"/>
              <a:t>Sage, </a:t>
            </a:r>
            <a:r>
              <a:rPr lang="en-US" altLang="zh-CN" dirty="0" err="1" smtClean="0"/>
              <a:t>Ssex</a:t>
            </a:r>
            <a:r>
              <a:rPr lang="en-US" altLang="zh-CN" dirty="0" smtClean="0">
                <a:latin typeface="宋体" pitchFamily="2" charset="-122"/>
                <a:sym typeface="宋体" pitchFamily="2" charset="-122"/>
              </a:rPr>
              <a:t>→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Sdept</a:t>
            </a:r>
            <a:endParaRPr lang="en-US" altLang="zh-CN" dirty="0" smtClean="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755576" y="4969792"/>
            <a:ext cx="7127875" cy="979488"/>
            <a:chOff x="0" y="0"/>
            <a:chExt cx="11224" cy="1542"/>
          </a:xfrm>
        </p:grpSpPr>
        <p:sp>
          <p:nvSpPr>
            <p:cNvPr id="25607" name="Text Box 1030"/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若</a:t>
              </a:r>
              <a:r>
                <a:rPr lang="en-US" altLang="zh-CN" sz="2400" b="1">
                  <a:latin typeface="Times New Roman" pitchFamily="18" charset="0"/>
                </a:rPr>
                <a:t>X→Y</a:t>
              </a:r>
              <a:r>
                <a:rPr lang="zh-CN" altLang="en-US" sz="2400" b="1">
                  <a:latin typeface="Times New Roman" pitchFamily="18" charset="0"/>
                </a:rPr>
                <a:t>，并且</a:t>
              </a:r>
              <a:r>
                <a:rPr lang="en-US" altLang="zh-CN" sz="2400" b="1">
                  <a:latin typeface="Times New Roman" pitchFamily="18" charset="0"/>
                </a:rPr>
                <a:t>Y→X, </a:t>
              </a:r>
              <a:r>
                <a:rPr lang="zh-CN" altLang="en-US" sz="2400" b="1">
                  <a:latin typeface="Times New Roman" pitchFamily="18" charset="0"/>
                </a:rPr>
                <a:t>则记为</a:t>
              </a:r>
              <a:r>
                <a:rPr lang="en-US" altLang="zh-CN" sz="2400" b="1">
                  <a:latin typeface="Times New Roman" pitchFamily="18" charset="0"/>
                </a:rPr>
                <a:t>X←→Y</a:t>
              </a:r>
              <a:r>
                <a:rPr lang="zh-CN" altLang="en-US" sz="2400" b="1">
                  <a:latin typeface="Times New Roman" pitchFamily="18" charset="0"/>
                </a:rPr>
                <a:t>。</a:t>
              </a: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若</a:t>
              </a:r>
              <a:r>
                <a:rPr lang="en-US" altLang="zh-CN" sz="2400" b="1">
                  <a:latin typeface="Times New Roman" pitchFamily="18" charset="0"/>
                </a:rPr>
                <a:t>Y</a:t>
              </a:r>
              <a:r>
                <a:rPr lang="zh-CN" altLang="en-US" sz="2400" b="1">
                  <a:latin typeface="Times New Roman" pitchFamily="18" charset="0"/>
                </a:rPr>
                <a:t>不函数依赖于</a:t>
              </a:r>
              <a:r>
                <a:rPr lang="en-US" altLang="zh-CN" sz="2400" b="1">
                  <a:latin typeface="Times New Roman" pitchFamily="18" charset="0"/>
                </a:rPr>
                <a:t>X, </a:t>
              </a:r>
              <a:r>
                <a:rPr lang="zh-CN" altLang="en-US" sz="2400" b="1">
                  <a:latin typeface="Times New Roman" pitchFamily="18" charset="0"/>
                </a:rPr>
                <a:t>则记为</a:t>
              </a:r>
              <a:r>
                <a:rPr lang="en-US" altLang="zh-CN" sz="2400" b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宋体" pitchFamily="2" charset="-122"/>
                  <a:sym typeface="宋体" pitchFamily="2" charset="-122"/>
                </a:rPr>
                <a:t>→</a:t>
              </a:r>
              <a:r>
                <a:rPr lang="en-US" altLang="zh-CN" sz="2400" b="1">
                  <a:latin typeface="Times New Roman" pitchFamily="18" charset="0"/>
                </a:rPr>
                <a:t>Y</a:t>
              </a:r>
              <a:r>
                <a:rPr lang="zh-CN" altLang="en-US" sz="2400" b="1">
                  <a:latin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25608" name="Line 1029"/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605" name="Line 1029"/>
          <p:cNvSpPr>
            <a:spLocks noChangeShapeType="1"/>
          </p:cNvSpPr>
          <p:nvPr/>
        </p:nvSpPr>
        <p:spPr bwMode="auto">
          <a:xfrm>
            <a:off x="2187575" y="414908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06" name="Line 1029"/>
          <p:cNvSpPr>
            <a:spLocks noChangeShapeType="1"/>
          </p:cNvSpPr>
          <p:nvPr/>
        </p:nvSpPr>
        <p:spPr bwMode="auto">
          <a:xfrm>
            <a:off x="4086225" y="414908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6627" name="Rectangle 10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28" name="Rectangle 11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31" name="Rectangle 14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2663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91495"/>
              </p:ext>
            </p:extLst>
          </p:nvPr>
        </p:nvGraphicFramePr>
        <p:xfrm>
          <a:off x="827584" y="1628775"/>
          <a:ext cx="7632700" cy="334186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Sdept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张三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李四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自动化系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王五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赵六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田七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2" name="Rectangle 77"/>
          <p:cNvSpPr>
            <a:spLocks noChangeArrowheads="1"/>
          </p:cNvSpPr>
          <p:nvPr/>
        </p:nvSpPr>
        <p:spPr bwMode="auto">
          <a:xfrm>
            <a:off x="1403846" y="2628900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3" name="Rectangle 78"/>
          <p:cNvSpPr>
            <a:spLocks noChangeArrowheads="1"/>
          </p:cNvSpPr>
          <p:nvPr/>
        </p:nvSpPr>
        <p:spPr bwMode="auto">
          <a:xfrm>
            <a:off x="1403846" y="2205558"/>
            <a:ext cx="360363" cy="287338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4" name="Rectangle 79"/>
          <p:cNvSpPr>
            <a:spLocks noChangeArrowheads="1"/>
          </p:cNvSpPr>
          <p:nvPr/>
        </p:nvSpPr>
        <p:spPr bwMode="auto">
          <a:xfrm>
            <a:off x="2556371" y="2628900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5" name="Rectangle 80"/>
          <p:cNvSpPr>
            <a:spLocks noChangeArrowheads="1"/>
          </p:cNvSpPr>
          <p:nvPr/>
        </p:nvSpPr>
        <p:spPr bwMode="auto">
          <a:xfrm>
            <a:off x="2556371" y="2202383"/>
            <a:ext cx="1223963" cy="290513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6" name="AutoShape 85"/>
          <p:cNvSpPr>
            <a:spLocks noChangeArrowheads="1"/>
          </p:cNvSpPr>
          <p:nvPr/>
        </p:nvSpPr>
        <p:spPr bwMode="auto">
          <a:xfrm>
            <a:off x="4140696" y="915442"/>
            <a:ext cx="3598863" cy="641350"/>
          </a:xfrm>
          <a:prstGeom prst="wedgeRoundRectCallout">
            <a:avLst>
              <a:gd name="adj1" fmla="val -58963"/>
              <a:gd name="adj2" fmla="val 234972"/>
              <a:gd name="adj3" fmla="val 16667"/>
            </a:avLst>
          </a:prstGeom>
          <a:solidFill>
            <a:srgbClr val="FFFF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违背</a:t>
            </a:r>
            <a:r>
              <a:rPr lang="zh-CN" altLang="en-US" sz="2400" b="1" dirty="0" smtClean="0">
                <a:latin typeface="Times New Roman" pitchFamily="18" charset="0"/>
              </a:rPr>
              <a:t>了 </a:t>
            </a:r>
            <a:r>
              <a:rPr lang="en-US" altLang="zh-CN" sz="2400" b="1" dirty="0" smtClean="0">
                <a:latin typeface="Times New Roman" pitchFamily="18" charset="0"/>
              </a:rPr>
              <a:t>X→ Y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6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850"/>
            <a:ext cx="8229600" cy="939800"/>
          </a:xfrm>
        </p:spPr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7651" name="内容占位符 3"/>
          <p:cNvSpPr>
            <a:spLocks noGrp="1" noChangeArrowheads="1"/>
          </p:cNvSpPr>
          <p:nvPr>
            <p:ph idx="1"/>
          </p:nvPr>
        </p:nvSpPr>
        <p:spPr>
          <a:xfrm>
            <a:off x="457200" y="1009650"/>
            <a:ext cx="8229600" cy="48545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zh-CN" altLang="en-US" dirty="0" smtClean="0"/>
              <a:t>由下面的关系表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能否得出</a:t>
            </a:r>
            <a:r>
              <a:rPr lang="en-US" altLang="zh-CN" dirty="0" err="1" smtClean="0">
                <a:solidFill>
                  <a:srgbClr val="C00000"/>
                </a:solidFill>
              </a:rPr>
              <a:t>Sno</a:t>
            </a:r>
            <a:r>
              <a:rPr lang="en-US" altLang="zh-CN" dirty="0" smtClean="0">
                <a:solidFill>
                  <a:srgbClr val="C00000"/>
                </a:solidFill>
              </a:rPr>
              <a:t> → </a:t>
            </a:r>
            <a:r>
              <a:rPr lang="en-US" altLang="zh-CN" dirty="0" err="1" smtClean="0">
                <a:solidFill>
                  <a:srgbClr val="C00000"/>
                </a:solidFill>
              </a:rPr>
              <a:t>Sname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27656" name="Group 8"/>
          <p:cNvGraphicFramePr>
            <a:graphicFrameLocks noGrp="1"/>
          </p:cNvGraphicFramePr>
          <p:nvPr/>
        </p:nvGraphicFramePr>
        <p:xfrm>
          <a:off x="900113" y="1700213"/>
          <a:ext cx="7632700" cy="334186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Sdept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张三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李四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自动化系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王五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赵六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田七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6" name="AutoShape 81"/>
          <p:cNvSpPr>
            <a:spLocks/>
          </p:cNvSpPr>
          <p:nvPr/>
        </p:nvSpPr>
        <p:spPr bwMode="auto">
          <a:xfrm>
            <a:off x="683568" y="5372695"/>
            <a:ext cx="7920037" cy="936625"/>
          </a:xfrm>
          <a:prstGeom prst="borderCallout1">
            <a:avLst>
              <a:gd name="adj1" fmla="val 87500"/>
              <a:gd name="adj2" fmla="val -991"/>
              <a:gd name="adj3" fmla="val -345657"/>
              <a:gd name="adj4" fmla="val -991"/>
            </a:avLst>
          </a:prstGeom>
          <a:gradFill rotWithShape="1">
            <a:gsLst>
              <a:gs pos="0">
                <a:srgbClr val="A8A8E2"/>
              </a:gs>
              <a:gs pos="34999">
                <a:srgbClr val="C3C3EA"/>
              </a:gs>
              <a:gs pos="100000">
                <a:srgbClr val="E6E6F8"/>
              </a:gs>
            </a:gsLst>
            <a:lin ang="5400000" scaled="1"/>
          </a:gradFill>
          <a:ln w="9525">
            <a:solidFill>
              <a:srgbClr val="2D2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函数依赖不是指关系模式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的某个或某些关系实例满足的约束条件，而是指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的所有关系实例均要满足的约束条件。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6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867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函数依赖是语义范畴的概念</a:t>
            </a:r>
            <a:r>
              <a:rPr lang="zh-CN" altLang="en-US" dirty="0" smtClean="0">
                <a:sym typeface="Calibri" pitchFamily="34" charset="0"/>
              </a:rPr>
              <a:t>，</a:t>
            </a:r>
            <a:endParaRPr lang="en-US" altLang="zh-CN" dirty="0" smtClean="0">
              <a:sym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         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只能根据数据的语义来确定一个函数依赖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例如：“姓名→年龄”</a:t>
            </a:r>
            <a:endParaRPr lang="en-US" altLang="zh-CN" dirty="0" smtClean="0">
              <a:sym typeface="Calibri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    </a:t>
            </a:r>
            <a:r>
              <a:rPr lang="zh-CN" altLang="en-US" dirty="0" smtClean="0">
                <a:sym typeface="Calibri" pitchFamily="34" charset="0"/>
              </a:rPr>
              <a:t>这个函数依赖只有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在不允许有同名人</a:t>
            </a:r>
            <a:r>
              <a:rPr lang="zh-CN" altLang="en-US" dirty="0" smtClean="0">
                <a:sym typeface="Calibri" pitchFamily="34" charset="0"/>
              </a:rPr>
              <a:t>的条件下成立。</a:t>
            </a:r>
            <a:endParaRPr lang="en-US" dirty="0" smtClean="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2.</a:t>
            </a:r>
            <a:r>
              <a:rPr lang="zh-CN" altLang="en-US" sz="3600" dirty="0" smtClean="0">
                <a:sym typeface="微软雅黑" pitchFamily="34" charset="-122"/>
              </a:rPr>
              <a:t> 平凡函数依赖与非平凡函数依赖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非平凡的函数依赖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平凡的函数依赖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buFont typeface="Wingdings" pitchFamily="2" charset="2"/>
              <a:buChar char="n"/>
            </a:pP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500831" y="3573016"/>
            <a:ext cx="8175625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对于任一关系模式，</a:t>
            </a:r>
            <a:r>
              <a:rPr lang="zh-CN" altLang="en-US" sz="2400" b="1" dirty="0">
                <a:solidFill>
                  <a:srgbClr val="0066FF"/>
                </a:solidFill>
                <a:latin typeface="宋体" pitchFamily="2" charset="-122"/>
                <a:sym typeface="宋体" pitchFamily="2" charset="-122"/>
              </a:rPr>
              <a:t>平凡函数依赖都是必然成立的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                     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它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不反映新的语义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" name="文本框 3"/>
          <p:cNvSpPr>
            <a:spLocks noChangeArrowheads="1"/>
          </p:cNvSpPr>
          <p:nvPr/>
        </p:nvSpPr>
        <p:spPr bwMode="auto">
          <a:xfrm>
            <a:off x="467544" y="5373216"/>
            <a:ext cx="8175625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不特别声明， 我们总是讨论非平凡函数依赖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 autoUpdateAnimBg="0"/>
      <p:bldP spid="7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072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平凡函数依赖与非平凡函数依赖（续）</a:t>
            </a:r>
          </a:p>
        </p:txBody>
      </p:sp>
      <p:sp>
        <p:nvSpPr>
          <p:cNvPr id="3072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称为这个函数依赖的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决定因素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Determinant</a:t>
            </a:r>
            <a:r>
              <a:rPr lang="zh-CN" altLang="en-US" dirty="0" smtClean="0">
                <a:sym typeface="Calibri" pitchFamily="34" charset="0"/>
              </a:rPr>
              <a:t>）。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←→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不函数依赖于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3.</a:t>
            </a:r>
            <a:r>
              <a:rPr lang="zh-CN" altLang="en-US" sz="3600" dirty="0" smtClean="0">
                <a:sym typeface="微软雅黑" pitchFamily="34" charset="-122"/>
              </a:rPr>
              <a:t> 完全函数依赖与部分函数依赖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82737"/>
            <a:ext cx="8568952" cy="4854575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定义</a:t>
            </a:r>
            <a:r>
              <a:rPr lang="en-US" altLang="zh-CN" sz="2400" dirty="0" smtClean="0">
                <a:sym typeface="Calibri" pitchFamily="34" charset="0"/>
              </a:rPr>
              <a:t>6.2  </a:t>
            </a:r>
            <a:r>
              <a:rPr lang="zh-CN" altLang="en-US" sz="2400" dirty="0" smtClean="0">
                <a:sym typeface="Calibri" pitchFamily="34" charset="0"/>
              </a:rPr>
              <a:t>在</a:t>
            </a:r>
            <a:r>
              <a:rPr lang="en-US" altLang="zh-CN" sz="2400" i="1" dirty="0" smtClean="0">
                <a:sym typeface="Calibri" pitchFamily="34" charset="0"/>
              </a:rPr>
              <a:t>R(U)</a:t>
            </a:r>
            <a:r>
              <a:rPr lang="zh-CN" altLang="en-US" sz="2400" dirty="0" smtClean="0">
                <a:sym typeface="Calibri" pitchFamily="34" charset="0"/>
              </a:rPr>
              <a:t>中，如果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，并且对于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的任何一个真子集</a:t>
            </a:r>
            <a:r>
              <a:rPr lang="en-US" altLang="zh-CN" sz="2400" i="1" dirty="0" smtClean="0">
                <a:sym typeface="Calibri" pitchFamily="34" charset="0"/>
              </a:rPr>
              <a:t>X’</a:t>
            </a:r>
            <a:r>
              <a:rPr lang="zh-CN" altLang="en-US" sz="2400" dirty="0" smtClean="0">
                <a:sym typeface="Calibri" pitchFamily="34" charset="0"/>
              </a:rPr>
              <a:t>, 都有 </a:t>
            </a:r>
            <a:r>
              <a:rPr lang="en-US" altLang="zh-CN" sz="2400" i="1" dirty="0" smtClean="0">
                <a:sym typeface="Calibri" pitchFamily="34" charset="0"/>
              </a:rPr>
              <a:t>X’ </a:t>
            </a:r>
            <a:r>
              <a:rPr lang="en-US" altLang="zh-CN" sz="2400" dirty="0" smtClean="0">
                <a:sym typeface="Calibri" pitchFamily="34" charset="0"/>
              </a:rPr>
              <a:t>↛</a:t>
            </a:r>
            <a:r>
              <a:rPr lang="en-US" altLang="zh-CN" sz="2400" i="1" dirty="0" smtClean="0">
                <a:sym typeface="Calibri" pitchFamily="34" charset="0"/>
              </a:rPr>
              <a:t> Y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zh-CN" altLang="en-US" sz="2400" dirty="0" smtClean="0">
                <a:sym typeface="Calibri" pitchFamily="34" charset="0"/>
              </a:rPr>
              <a:t>则称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对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完全函数依赖</a:t>
            </a:r>
            <a:r>
              <a:rPr lang="zh-CN" altLang="en-US" sz="2400" dirty="0" smtClean="0">
                <a:sym typeface="Calibri" pitchFamily="34" charset="0"/>
              </a:rPr>
              <a:t>，记作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 →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en-US" sz="2400" dirty="0" smtClean="0">
              <a:sym typeface="Calibri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若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，但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不完全函数依赖于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，则称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对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部分函数依赖</a:t>
            </a:r>
            <a:r>
              <a:rPr lang="zh-CN" altLang="en-US" sz="2400" dirty="0" smtClean="0">
                <a:sym typeface="Calibri" pitchFamily="34" charset="0"/>
              </a:rPr>
              <a:t>，记作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 → 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</a:p>
        </p:txBody>
      </p:sp>
      <p:sp>
        <p:nvSpPr>
          <p:cNvPr id="31750" name="文本框 4"/>
          <p:cNvSpPr>
            <a:spLocks noChangeArrowheads="1"/>
          </p:cNvSpPr>
          <p:nvPr/>
        </p:nvSpPr>
        <p:spPr bwMode="auto">
          <a:xfrm>
            <a:off x="7569564" y="226758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1751" name="文本框 10"/>
          <p:cNvSpPr>
            <a:spLocks noChangeArrowheads="1"/>
          </p:cNvSpPr>
          <p:nvPr/>
        </p:nvSpPr>
        <p:spPr bwMode="auto">
          <a:xfrm>
            <a:off x="1871886" y="3821038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dirty="0" smtClean="0">
                <a:sym typeface="微软雅黑" pitchFamily="34" charset="-122"/>
              </a:rPr>
              <a:t>第六章 关系数据理论</a:t>
            </a:r>
            <a:endParaRPr 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6.1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问题的提出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6.2 </a:t>
            </a:r>
            <a:r>
              <a:rPr lang="zh-CN" altLang="en-US" dirty="0" smtClean="0">
                <a:sym typeface="Calibri" pitchFamily="34" charset="0"/>
              </a:rPr>
              <a:t>规范化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zh-CN" altLang="en-US" dirty="0" smtClean="0">
                <a:sym typeface="Calibri" pitchFamily="34" charset="0"/>
              </a:rPr>
              <a:t>数据依赖的公理系统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*6.4 </a:t>
            </a:r>
            <a:r>
              <a:rPr lang="zh-CN" altLang="en-US" dirty="0" smtClean="0">
                <a:sym typeface="Calibri" pitchFamily="34" charset="0"/>
              </a:rPr>
              <a:t>模式的分解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 smtClean="0"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</a:p>
        </p:txBody>
      </p:sp>
      <p:sp>
        <p:nvSpPr>
          <p:cNvPr id="327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277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完全函数依赖与部分函数依赖（续）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] </a:t>
            </a:r>
            <a:r>
              <a:rPr lang="zh-CN" altLang="en-US" dirty="0" smtClean="0">
                <a:sym typeface="Calibri" pitchFamily="34" charset="0"/>
              </a:rPr>
              <a:t>在关系</a:t>
            </a: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, Grade)</a:t>
            </a:r>
            <a:r>
              <a:rPr lang="zh-CN" altLang="en-US" dirty="0" smtClean="0">
                <a:sym typeface="Calibri" pitchFamily="34" charset="0"/>
              </a:rPr>
              <a:t>中，有：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由于：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↛Grade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 ↛ Grade</a:t>
            </a:r>
            <a:r>
              <a:rPr lang="zh-CN" altLang="en-US" dirty="0" smtClean="0">
                <a:sym typeface="Calibri" pitchFamily="34" charset="0"/>
              </a:rPr>
              <a:t>， </a:t>
            </a: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400" dirty="0" smtClean="0">
                <a:sym typeface="Calibri" pitchFamily="34" charset="0"/>
              </a:rPr>
              <a:t>	 </a:t>
            </a:r>
            <a:r>
              <a:rPr lang="en-US" altLang="zh-CN" sz="2400" dirty="0" smtClean="0">
                <a:sym typeface="Calibri" pitchFamily="34" charset="0"/>
              </a:rPr>
              <a:t>	</a:t>
            </a:r>
            <a:r>
              <a:rPr lang="zh-CN" altLang="en-US" sz="2400" dirty="0" smtClean="0">
                <a:sym typeface="Calibri" pitchFamily="34" charset="0"/>
              </a:rPr>
              <a:t>因此：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  →</a:t>
            </a:r>
            <a:r>
              <a:rPr lang="zh-CN" altLang="en-US" sz="2400" dirty="0" smtClean="0">
                <a:sym typeface="Calibri" pitchFamily="34" charset="0"/>
              </a:rPr>
              <a:t>   </a:t>
            </a:r>
            <a:r>
              <a:rPr lang="en-US" altLang="zh-CN" sz="2400" dirty="0" smtClean="0">
                <a:sym typeface="Calibri" pitchFamily="34" charset="0"/>
              </a:rPr>
              <a:t>Grade</a:t>
            </a:r>
            <a:endParaRPr lang="zh-CN" altLang="en-US" sz="24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dirty="0" smtClean="0">
                <a:sym typeface="Calibri" pitchFamily="34" charset="0"/>
              </a:rPr>
              <a:t>                 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)→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                 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) →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endParaRPr lang="en-US" altLang="zh-CN" dirty="0" smtClean="0">
              <a:sym typeface="Calibri" pitchFamily="34" charset="0"/>
            </a:endParaRPr>
          </a:p>
        </p:txBody>
      </p:sp>
      <p:sp>
        <p:nvSpPr>
          <p:cNvPr id="32774" name="文本框 10"/>
          <p:cNvSpPr>
            <a:spLocks noChangeArrowheads="1"/>
          </p:cNvSpPr>
          <p:nvPr/>
        </p:nvSpPr>
        <p:spPr bwMode="auto">
          <a:xfrm>
            <a:off x="3992563" y="2708275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2775" name="文本框 11"/>
          <p:cNvSpPr>
            <a:spLocks noChangeArrowheads="1"/>
          </p:cNvSpPr>
          <p:nvPr/>
        </p:nvSpPr>
        <p:spPr bwMode="auto">
          <a:xfrm>
            <a:off x="3992563" y="3929066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  <p:sp>
        <p:nvSpPr>
          <p:cNvPr id="32776" name="文本框 12"/>
          <p:cNvSpPr>
            <a:spLocks noChangeArrowheads="1"/>
          </p:cNvSpPr>
          <p:nvPr/>
        </p:nvSpPr>
        <p:spPr bwMode="auto">
          <a:xfrm>
            <a:off x="3943350" y="3348038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7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4.</a:t>
            </a:r>
            <a:r>
              <a:rPr lang="zh-CN" altLang="en-US" sz="3600" dirty="0" smtClean="0">
                <a:sym typeface="微软雅黑" pitchFamily="34" charset="-122"/>
              </a:rPr>
              <a:t> 传递函数依赖</a:t>
            </a:r>
            <a:endParaRPr lang="zh-CN" altLang="en-US" sz="36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定义</a:t>
            </a:r>
            <a:r>
              <a:rPr lang="en-US" altLang="zh-CN" sz="2400" dirty="0" smtClean="0">
                <a:sym typeface="Calibri" pitchFamily="34" charset="0"/>
              </a:rPr>
              <a:t>6.3  </a:t>
            </a:r>
            <a:r>
              <a:rPr lang="zh-CN" altLang="en-US" sz="2400" dirty="0" smtClean="0">
                <a:sym typeface="Calibri" pitchFamily="34" charset="0"/>
              </a:rPr>
              <a:t>在</a:t>
            </a:r>
            <a:r>
              <a:rPr lang="en-US" altLang="zh-CN" sz="2400" i="1" dirty="0" smtClean="0">
                <a:sym typeface="Calibri" pitchFamily="34" charset="0"/>
              </a:rPr>
              <a:t>R(U)</a:t>
            </a:r>
            <a:r>
              <a:rPr lang="zh-CN" altLang="en-US" sz="2400" dirty="0" smtClean="0">
                <a:sym typeface="Calibri" pitchFamily="34" charset="0"/>
              </a:rPr>
              <a:t>中，如果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⊈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↛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en-US" altLang="zh-CN" sz="2400" dirty="0" smtClean="0">
                <a:sym typeface="Calibri" pitchFamily="34" charset="0"/>
              </a:rPr>
              <a:t>⊈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zh-CN" altLang="en-US" sz="2400" dirty="0" smtClean="0">
                <a:sym typeface="Calibri" pitchFamily="34" charset="0"/>
              </a:rPr>
              <a:t>则称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对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传递函数依赖</a:t>
            </a:r>
            <a:r>
              <a:rPr lang="en-US" altLang="zh-CN" sz="2400" dirty="0" smtClean="0">
                <a:sym typeface="Calibri" pitchFamily="34" charset="0"/>
              </a:rPr>
              <a:t>(transitive functional dependency)</a:t>
            </a:r>
            <a:r>
              <a:rPr lang="zh-CN" altLang="en-US" sz="2400" dirty="0" smtClean="0">
                <a:sym typeface="Calibri" pitchFamily="34" charset="0"/>
              </a:rPr>
              <a:t>。记为：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 → 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Times New Roman" pitchFamily="18" charset="0"/>
              </a:rPr>
              <a:t>注</a:t>
            </a:r>
            <a:r>
              <a:rPr lang="en-US" altLang="zh-CN" dirty="0" smtClean="0">
                <a:sym typeface="Times New Roman" pitchFamily="18" charset="0"/>
              </a:rPr>
              <a:t>: </a:t>
            </a:r>
            <a:r>
              <a:rPr lang="zh-CN" altLang="en-US" dirty="0" smtClean="0">
                <a:sym typeface="Times New Roman" pitchFamily="18" charset="0"/>
              </a:rPr>
              <a:t>如果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en-US" altLang="zh-CN" dirty="0" smtClean="0">
                <a:sym typeface="Times New Roman" pitchFamily="18" charset="0"/>
              </a:rPr>
              <a:t>→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zh-CN" altLang="en-US" dirty="0" smtClean="0">
                <a:sym typeface="Times New Roman" pitchFamily="18" charset="0"/>
              </a:rPr>
              <a:t>即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←→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zh-CN" altLang="en-US" dirty="0" smtClean="0">
                <a:sym typeface="Times New Roman" pitchFamily="18" charset="0"/>
              </a:rPr>
              <a:t>，则</a:t>
            </a:r>
            <a:r>
              <a:rPr lang="en-US" altLang="zh-CN" i="1" dirty="0" smtClean="0">
                <a:sym typeface="Times New Roman" pitchFamily="18" charset="0"/>
              </a:rPr>
              <a:t>Z</a:t>
            </a:r>
            <a:r>
              <a:rPr lang="zh-CN" altLang="en-US" dirty="0" smtClean="0">
                <a:sym typeface="Times New Roman" pitchFamily="18" charset="0"/>
              </a:rPr>
              <a:t>直接依赖于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endParaRPr lang="en-US" altLang="zh-CN" dirty="0" smtClean="0">
              <a:sym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sym typeface="Times New Roman" pitchFamily="18" charset="0"/>
              </a:rPr>
              <a:t> </a:t>
            </a:r>
            <a:r>
              <a:rPr lang="en-US" altLang="zh-CN" dirty="0" smtClean="0">
                <a:sym typeface="Times New Roman" pitchFamily="18" charset="0"/>
              </a:rPr>
              <a:t>                                                    </a:t>
            </a:r>
            <a:r>
              <a:rPr lang="zh-CN" altLang="en-US" dirty="0" smtClean="0">
                <a:sym typeface="Times New Roman" pitchFamily="18" charset="0"/>
              </a:rPr>
              <a:t>而不是传递函数依赖。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Times New Roman" pitchFamily="18" charset="0"/>
              </a:rPr>
              <a:t>[</a:t>
            </a:r>
            <a:r>
              <a:rPr lang="zh-CN" altLang="en-US" dirty="0" smtClean="0">
                <a:sym typeface="Times New Roman" pitchFamily="18" charset="0"/>
              </a:rPr>
              <a:t>例</a:t>
            </a:r>
            <a:r>
              <a:rPr lang="en-US" altLang="zh-CN" dirty="0" smtClean="0">
                <a:sym typeface="Times New Roman" pitchFamily="18" charset="0"/>
              </a:rPr>
              <a:t>] </a:t>
            </a:r>
            <a:r>
              <a:rPr lang="zh-CN" altLang="en-US" dirty="0" smtClean="0">
                <a:sym typeface="Times New Roman" pitchFamily="18" charset="0"/>
              </a:rPr>
              <a:t>在关系</a:t>
            </a:r>
            <a:r>
              <a:rPr lang="en-US" altLang="zh-CN" dirty="0" smtClean="0">
                <a:sym typeface="Times New Roman" pitchFamily="18" charset="0"/>
              </a:rPr>
              <a:t>Std(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en-US" altLang="zh-CN" dirty="0" smtClean="0">
                <a:sym typeface="Times New Roman" pitchFamily="18" charset="0"/>
              </a:rPr>
              <a:t>)</a:t>
            </a:r>
            <a:r>
              <a:rPr lang="zh-CN" altLang="en-US" dirty="0" smtClean="0">
                <a:sym typeface="Times New Roman" pitchFamily="18" charset="0"/>
              </a:rPr>
              <a:t>中，有：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5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endParaRPr lang="en-US" altLang="zh-CN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5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传递函数依赖于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endParaRPr lang="zh-CN" altLang="en-US" dirty="0" smtClean="0"/>
          </a:p>
        </p:txBody>
      </p:sp>
      <p:sp>
        <p:nvSpPr>
          <p:cNvPr id="33798" name="文本框 3"/>
          <p:cNvSpPr>
            <a:spLocks noChangeArrowheads="1"/>
          </p:cNvSpPr>
          <p:nvPr/>
        </p:nvSpPr>
        <p:spPr bwMode="auto">
          <a:xfrm>
            <a:off x="4139952" y="2541154"/>
            <a:ext cx="5889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</a:p>
        </p:txBody>
      </p:sp>
      <p:sp>
        <p:nvSpPr>
          <p:cNvPr id="327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277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完全函数依赖与部分函数依赖（续）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en-US" altLang="zh-CN" i="1" dirty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dirty="0" smtClean="0">
                <a:sym typeface="Calibri" pitchFamily="34" charset="0"/>
              </a:rPr>
              <a:t>{ AB↛C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C→B }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AB </a:t>
            </a:r>
            <a:r>
              <a:rPr lang="en-US" altLang="zh-CN" dirty="0">
                <a:sym typeface="Calibri" pitchFamily="34" charset="0"/>
              </a:rPr>
              <a:t>→ </a:t>
            </a:r>
            <a:r>
              <a:rPr lang="en-US" altLang="zh-CN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？</a:t>
            </a:r>
            <a:endParaRPr lang="en-US" altLang="zh-CN" dirty="0" smtClean="0">
              <a:sym typeface="Calibri" pitchFamily="34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endParaRPr lang="en-US" altLang="zh-CN" dirty="0" smtClean="0">
              <a:sym typeface="Calibri" pitchFamily="34" charset="0"/>
            </a:endParaRPr>
          </a:p>
        </p:txBody>
      </p:sp>
      <p:sp>
        <p:nvSpPr>
          <p:cNvPr id="32774" name="文本框 10"/>
          <p:cNvSpPr>
            <a:spLocks noChangeArrowheads="1"/>
          </p:cNvSpPr>
          <p:nvPr/>
        </p:nvSpPr>
        <p:spPr bwMode="auto">
          <a:xfrm>
            <a:off x="5868144" y="1412776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T</a:t>
            </a:r>
            <a:endParaRPr lang="en-US" altLang="zh-CN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34819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6.2.2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6.2.2</a:t>
            </a:r>
            <a:r>
              <a:rPr lang="zh-CN" altLang="en-US" sz="3600" dirty="0" smtClean="0">
                <a:sym typeface="微软雅黑" pitchFamily="34" charset="-122"/>
              </a:rPr>
              <a:t>  码</a:t>
            </a:r>
            <a:endParaRPr lang="zh-CN" altLang="en-US" sz="36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363272" cy="468017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定义</a:t>
            </a:r>
            <a:r>
              <a:rPr lang="en-US" altLang="zh-CN" sz="2400" dirty="0" smtClean="0">
                <a:sym typeface="Calibri" pitchFamily="34" charset="0"/>
              </a:rPr>
              <a:t>6.4  </a:t>
            </a:r>
            <a:r>
              <a:rPr lang="zh-CN" altLang="en-US" sz="2400" dirty="0" smtClean="0">
                <a:sym typeface="Calibri" pitchFamily="34" charset="0"/>
              </a:rPr>
              <a:t>设</a:t>
            </a:r>
            <a:r>
              <a:rPr lang="en-US" altLang="zh-CN" sz="2400" i="1" dirty="0" smtClean="0">
                <a:sym typeface="Calibri" pitchFamily="34" charset="0"/>
              </a:rPr>
              <a:t>K</a:t>
            </a:r>
            <a:r>
              <a:rPr lang="zh-CN" altLang="en-US" sz="2400" dirty="0" smtClean="0">
                <a:sym typeface="Calibri" pitchFamily="34" charset="0"/>
              </a:rPr>
              <a:t>为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&lt;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,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&gt;</a:t>
            </a:r>
            <a:r>
              <a:rPr lang="zh-CN" altLang="en-US" sz="2400" dirty="0" smtClean="0">
                <a:sym typeface="Calibri" pitchFamily="34" charset="0"/>
              </a:rPr>
              <a:t>中的属性或属性组合。若</a:t>
            </a:r>
            <a:r>
              <a:rPr lang="en-US" altLang="zh-CN" sz="2400" i="1" dirty="0" smtClean="0">
                <a:sym typeface="Calibri" pitchFamily="34" charset="0"/>
              </a:rPr>
              <a:t>K</a:t>
            </a:r>
            <a:r>
              <a:rPr lang="en-US" altLang="zh-CN" sz="2400" dirty="0" smtClean="0">
                <a:sym typeface="Calibri" pitchFamily="34" charset="0"/>
              </a:rPr>
              <a:t> → 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，则</a:t>
            </a:r>
            <a:r>
              <a:rPr lang="en-US" altLang="zh-CN" sz="2400" i="1" dirty="0" smtClean="0">
                <a:sym typeface="Calibri" pitchFamily="34" charset="0"/>
              </a:rPr>
              <a:t>K</a:t>
            </a:r>
            <a:r>
              <a:rPr lang="zh-CN" altLang="en-US" sz="2400" dirty="0" smtClean="0">
                <a:sym typeface="Calibri" pitchFamily="34" charset="0"/>
              </a:rPr>
              <a:t>称为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zh-CN" altLang="en-US" sz="2400" dirty="0" smtClean="0">
                <a:sym typeface="Calibri" pitchFamily="34" charset="0"/>
              </a:rPr>
              <a:t>的一个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候选码  </a:t>
            </a:r>
            <a:r>
              <a:rPr lang="en-US" altLang="zh-CN" sz="2400" dirty="0" smtClean="0">
                <a:sym typeface="Calibri" pitchFamily="34" charset="0"/>
              </a:rPr>
              <a:t>(Candidate Key)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ym typeface="Calibri" pitchFamily="34" charset="0"/>
              </a:rPr>
              <a:t>如果</a:t>
            </a:r>
            <a:r>
              <a:rPr lang="en-US" altLang="zh-CN" sz="2000" i="1" dirty="0" smtClean="0">
                <a:sym typeface="Calibri" pitchFamily="34" charset="0"/>
              </a:rPr>
              <a:t>U</a:t>
            </a:r>
            <a:r>
              <a:rPr lang="zh-CN" altLang="en-US" sz="2000" dirty="0" smtClean="0">
                <a:sym typeface="Calibri" pitchFamily="34" charset="0"/>
              </a:rPr>
              <a:t>部分函数依赖于</a:t>
            </a:r>
            <a:r>
              <a:rPr lang="en-US" altLang="zh-CN" sz="2000" i="1" dirty="0" smtClean="0">
                <a:sym typeface="Calibri" pitchFamily="34" charset="0"/>
              </a:rPr>
              <a:t>K</a:t>
            </a:r>
            <a:r>
              <a:rPr lang="zh-CN" altLang="en-US" sz="2000" dirty="0" smtClean="0">
                <a:sym typeface="Calibri" pitchFamily="34" charset="0"/>
              </a:rPr>
              <a:t>，即</a:t>
            </a:r>
            <a:r>
              <a:rPr lang="en-US" altLang="zh-CN" sz="2000" i="1" dirty="0" smtClean="0">
                <a:sym typeface="Calibri" pitchFamily="34" charset="0"/>
              </a:rPr>
              <a:t>K</a:t>
            </a:r>
            <a:r>
              <a:rPr lang="en-US" altLang="zh-CN" sz="2000" dirty="0" smtClean="0">
                <a:sym typeface="Calibri" pitchFamily="34" charset="0"/>
              </a:rPr>
              <a:t> → </a:t>
            </a:r>
            <a:r>
              <a:rPr lang="en-US" altLang="zh-CN" sz="2000" i="1" dirty="0" smtClean="0">
                <a:sym typeface="Calibri" pitchFamily="34" charset="0"/>
              </a:rPr>
              <a:t>U</a:t>
            </a:r>
            <a:r>
              <a:rPr lang="en-US" altLang="zh-CN" sz="2000" dirty="0" smtClean="0">
                <a:sym typeface="Calibri" pitchFamily="34" charset="0"/>
              </a:rPr>
              <a:t>,</a:t>
            </a:r>
            <a:r>
              <a:rPr lang="zh-CN" altLang="en-US" sz="2000" dirty="0" smtClean="0">
                <a:sym typeface="Calibri" pitchFamily="34" charset="0"/>
              </a:rPr>
              <a:t>则</a:t>
            </a:r>
            <a:r>
              <a:rPr lang="en-US" altLang="zh-CN" sz="2000" i="1" dirty="0" smtClean="0">
                <a:sym typeface="Calibri" pitchFamily="34" charset="0"/>
              </a:rPr>
              <a:t>K</a:t>
            </a:r>
            <a:r>
              <a:rPr lang="zh-CN" altLang="en-US" sz="2000" dirty="0" smtClean="0">
                <a:sym typeface="Calibri" pitchFamily="34" charset="0"/>
              </a:rPr>
              <a:t>称为</a:t>
            </a:r>
            <a:r>
              <a:rPr lang="zh-CN" altLang="en-US" sz="2000" dirty="0" smtClean="0">
                <a:solidFill>
                  <a:srgbClr val="0066FF"/>
                </a:solidFill>
                <a:sym typeface="Calibri" pitchFamily="34" charset="0"/>
              </a:rPr>
              <a:t>超码</a:t>
            </a:r>
            <a:r>
              <a:rPr lang="zh-CN" altLang="en-US" sz="2000" dirty="0" smtClean="0">
                <a:sym typeface="Calibri" pitchFamily="34" charset="0"/>
              </a:rPr>
              <a:t> （</a:t>
            </a:r>
            <a:r>
              <a:rPr lang="en-US" altLang="zh-CN" sz="2000" dirty="0" err="1" smtClean="0">
                <a:sym typeface="Calibri" pitchFamily="34" charset="0"/>
              </a:rPr>
              <a:t>Surpkey</a:t>
            </a:r>
            <a:r>
              <a:rPr lang="zh-CN" altLang="en-US" sz="2000" dirty="0" smtClean="0">
                <a:sym typeface="Calibri" pitchFamily="34" charset="0"/>
              </a:rPr>
              <a:t>）。</a:t>
            </a:r>
            <a:r>
              <a:rPr lang="zh-CN" altLang="en-US" sz="2000" dirty="0" smtClean="0">
                <a:solidFill>
                  <a:srgbClr val="0066FF"/>
                </a:solidFill>
                <a:sym typeface="Calibri" pitchFamily="34" charset="0"/>
              </a:rPr>
              <a:t>候选码是最小的超码</a:t>
            </a:r>
            <a:r>
              <a:rPr lang="zh-CN" altLang="en-US" sz="2000" dirty="0" smtClean="0">
                <a:sym typeface="Calibri" pitchFamily="34" charset="0"/>
              </a:rPr>
              <a:t>，即</a:t>
            </a:r>
            <a:r>
              <a:rPr lang="en-US" altLang="zh-CN" sz="2000" i="1" dirty="0" smtClean="0">
                <a:sym typeface="Calibri" pitchFamily="34" charset="0"/>
              </a:rPr>
              <a:t>K</a:t>
            </a:r>
            <a:r>
              <a:rPr lang="zh-CN" altLang="en-US" sz="2000" dirty="0" smtClean="0">
                <a:sym typeface="Calibri" pitchFamily="34" charset="0"/>
              </a:rPr>
              <a:t>的任意一个真子集都不是候选码。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olidFill>
                  <a:srgbClr val="C00000"/>
                </a:solidFill>
                <a:sym typeface="Calibri" pitchFamily="34" charset="0"/>
              </a:rPr>
              <a:t>若关系模式</a:t>
            </a:r>
            <a:r>
              <a:rPr lang="en-US" altLang="zh-CN" sz="2400" i="1" dirty="0" smtClean="0">
                <a:solidFill>
                  <a:srgbClr val="C00000"/>
                </a:solidFill>
                <a:sym typeface="Calibri" pitchFamily="34" charset="0"/>
              </a:rPr>
              <a:t>R</a:t>
            </a:r>
            <a:r>
              <a:rPr lang="zh-CN" altLang="en-US" sz="2400" dirty="0" smtClean="0">
                <a:solidFill>
                  <a:srgbClr val="C00000"/>
                </a:solidFill>
                <a:sym typeface="Calibri" pitchFamily="34" charset="0"/>
              </a:rPr>
              <a:t>有多个候选码，则选定其中的一个做为主码</a:t>
            </a:r>
            <a:r>
              <a:rPr lang="en-US" altLang="zh-CN" sz="2400" dirty="0" smtClean="0">
                <a:sym typeface="Calibri" pitchFamily="34" charset="0"/>
              </a:rPr>
              <a:t>(Primary key)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en-US" sz="2400" dirty="0" smtClean="0">
              <a:sym typeface="Calibri" pitchFamily="34" charset="0"/>
            </a:endParaRPr>
          </a:p>
        </p:txBody>
      </p:sp>
      <p:sp>
        <p:nvSpPr>
          <p:cNvPr id="35846" name="文本框 6"/>
          <p:cNvSpPr>
            <a:spLocks noChangeArrowheads="1"/>
          </p:cNvSpPr>
          <p:nvPr/>
        </p:nvSpPr>
        <p:spPr bwMode="auto">
          <a:xfrm>
            <a:off x="7660481" y="1156742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5847" name="文本框 7"/>
          <p:cNvSpPr>
            <a:spLocks noChangeArrowheads="1"/>
          </p:cNvSpPr>
          <p:nvPr/>
        </p:nvSpPr>
        <p:spPr bwMode="auto">
          <a:xfrm>
            <a:off x="4716016" y="2564904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码（续）</a:t>
            </a:r>
            <a:endParaRPr lang="zh-CN" sz="360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主属性与非主属性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包含在任何一个候选码中的属性 ，称为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主属性          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Prime attribute</a:t>
            </a:r>
            <a:r>
              <a:rPr lang="zh-CN" altLang="en-US" dirty="0" smtClean="0">
                <a:sym typeface="Calibri" pitchFamily="34" charset="0"/>
              </a:rPr>
              <a:t>） 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不包含在任何码中的属性称为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非主属性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Nonprime attribute</a:t>
            </a:r>
            <a:r>
              <a:rPr lang="zh-CN" altLang="en-US" dirty="0" smtClean="0">
                <a:sym typeface="Calibri" pitchFamily="34" charset="0"/>
              </a:rPr>
              <a:t>）或非码属性（</a:t>
            </a:r>
            <a:r>
              <a:rPr lang="en-US" altLang="zh-CN" dirty="0" smtClean="0">
                <a:sym typeface="Calibri" pitchFamily="34" charset="0"/>
              </a:rPr>
              <a:t>Non-key attribute</a:t>
            </a:r>
            <a:r>
              <a:rPr lang="zh-CN" altLang="en-US" dirty="0" smtClean="0">
                <a:sym typeface="Calibri" pitchFamily="34" charset="0"/>
              </a:rPr>
              <a:t>） 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全码：整个属性组是码，称为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全码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All-key</a:t>
            </a:r>
            <a:r>
              <a:rPr lang="zh-CN" altLang="en-US" dirty="0" smtClean="0">
                <a:sym typeface="Calibri" pitchFamily="34" charset="0"/>
              </a:rPr>
              <a:t>） 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78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码（续）</a:t>
            </a:r>
            <a:endParaRPr lang="zh-CN" sz="3600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7450"/>
            <a:ext cx="8229600" cy="5408613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6.2]</a:t>
            </a:r>
            <a:r>
              <a:rPr lang="en-US" altLang="zh-CN" sz="2400" dirty="0" smtClean="0">
                <a:sym typeface="Calibri" pitchFamily="34" charset="0"/>
              </a:rPr>
              <a:t>S(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en-US" altLang="zh-CN" sz="2400" dirty="0" smtClean="0">
                <a:sym typeface="Calibri" pitchFamily="34" charset="0"/>
              </a:rPr>
              <a:t>, Sage)</a:t>
            </a:r>
            <a:r>
              <a:rPr lang="zh-CN" altLang="en-US" sz="2400" dirty="0" smtClean="0">
                <a:sym typeface="Calibri" pitchFamily="34" charset="0"/>
              </a:rPr>
              <a:t>，单个属性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zh-CN" altLang="en-US" sz="2400" dirty="0" smtClean="0">
                <a:sym typeface="Calibri" pitchFamily="34" charset="0"/>
              </a:rPr>
              <a:t>是码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         </a:t>
            </a:r>
            <a:r>
              <a:rPr lang="en-US" altLang="zh-CN" sz="2400" dirty="0" smtClean="0">
                <a:sym typeface="Calibri" pitchFamily="34" charset="0"/>
              </a:rPr>
              <a:t>SC(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, Grade)</a:t>
            </a:r>
            <a:r>
              <a:rPr lang="zh-CN" altLang="en-US" sz="2400" dirty="0" smtClean="0">
                <a:sym typeface="Calibri" pitchFamily="34" charset="0"/>
              </a:rPr>
              <a:t>中，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是码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6.3] </a:t>
            </a:r>
            <a:r>
              <a:rPr lang="zh-CN" altLang="en-US" dirty="0" smtClean="0">
                <a:sym typeface="Calibri" pitchFamily="34" charset="0"/>
              </a:rPr>
              <a:t>演奏：</a:t>
            </a:r>
            <a:r>
              <a:rPr lang="en-US" altLang="zh-CN" dirty="0" smtClean="0">
                <a:sym typeface="Calibri" pitchFamily="34" charset="0"/>
              </a:rPr>
              <a:t>R(P,W,A)</a:t>
            </a:r>
            <a:r>
              <a:rPr lang="zh-CN" altLang="en-US" dirty="0" smtClean="0">
                <a:sym typeface="Calibri" pitchFamily="34" charset="0"/>
              </a:rPr>
              <a:t/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P</a:t>
            </a:r>
            <a:r>
              <a:rPr lang="zh-CN" altLang="en-US" dirty="0" smtClean="0">
                <a:sym typeface="Calibri" pitchFamily="34" charset="0"/>
              </a:rPr>
              <a:t>：演奏者     </a:t>
            </a:r>
            <a:r>
              <a:rPr lang="en-US" altLang="zh-CN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：作品    </a:t>
            </a:r>
            <a:r>
              <a:rPr lang="en-US" altLang="zh-CN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：听众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000" dirty="0" smtClean="0">
                <a:sym typeface="Calibri" pitchFamily="34" charset="0"/>
              </a:rPr>
              <a:t>		</a:t>
            </a:r>
            <a:r>
              <a:rPr lang="zh-CN" altLang="en-US" sz="2400" dirty="0" smtClean="0">
                <a:sym typeface="Calibri" pitchFamily="34" charset="0"/>
              </a:rPr>
              <a:t>一个演奏者可以演奏多个作品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	某一作品可被多个演奏者演奏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	听众可以欣赏不同演奏者的不同作品</a:t>
            </a:r>
            <a:r>
              <a:rPr lang="zh-CN" altLang="en-US" sz="2400" b="0" dirty="0" smtClean="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b="0" dirty="0" smtClean="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zh-CN" altLang="en-US" kern="1200" dirty="0" smtClean="0">
                <a:solidFill>
                  <a:srgbClr val="402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	</a:t>
            </a:r>
            <a:r>
              <a:rPr lang="zh-CN" altLang="en-US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码为</a:t>
            </a:r>
            <a:r>
              <a:rPr lang="en-US" altLang="zh-CN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(P,W,A)</a:t>
            </a:r>
            <a:r>
              <a:rPr lang="zh-CN" altLang="en-US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，即</a:t>
            </a:r>
            <a:r>
              <a:rPr lang="en-US" altLang="zh-CN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All-Key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码（续）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98550"/>
            <a:ext cx="8363272" cy="516731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定义</a:t>
            </a:r>
            <a:r>
              <a:rPr lang="en-US" altLang="zh-CN" sz="2400" dirty="0" smtClean="0">
                <a:sym typeface="Calibri" pitchFamily="34" charset="0"/>
              </a:rPr>
              <a:t>6.5  </a:t>
            </a:r>
            <a:r>
              <a:rPr lang="zh-CN" altLang="en-US" sz="2400" dirty="0" smtClean="0">
                <a:sym typeface="Calibri" pitchFamily="34" charset="0"/>
              </a:rPr>
              <a:t>关系模式 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zh-CN" altLang="en-US" sz="2400" dirty="0" smtClean="0">
                <a:sym typeface="Calibri" pitchFamily="34" charset="0"/>
              </a:rPr>
              <a:t>中 属性或属性组</a:t>
            </a:r>
            <a:r>
              <a:rPr lang="en-US" altLang="zh-CN" sz="2400" i="1" dirty="0" smtClean="0">
                <a:sym typeface="Calibri" pitchFamily="34" charset="0"/>
              </a:rPr>
              <a:t>X 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zh-CN" altLang="en-US" sz="2400" dirty="0" smtClean="0">
                <a:sym typeface="Calibri" pitchFamily="34" charset="0"/>
              </a:rPr>
              <a:t>并非 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zh-CN" altLang="en-US" sz="2400" dirty="0" smtClean="0">
                <a:sym typeface="Calibri" pitchFamily="34" charset="0"/>
              </a:rPr>
              <a:t>的码，但 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zh-CN" altLang="en-US" sz="2400" dirty="0" smtClean="0">
                <a:sym typeface="Calibri" pitchFamily="34" charset="0"/>
              </a:rPr>
              <a:t>是另一个关系模式的码，则称 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zh-CN" altLang="en-US" sz="2400" dirty="0" smtClean="0">
                <a:sym typeface="Calibri" pitchFamily="34" charset="0"/>
              </a:rPr>
              <a:t>是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zh-CN" altLang="en-US" sz="2400" dirty="0" smtClean="0">
                <a:sym typeface="Calibri" pitchFamily="34" charset="0"/>
              </a:rPr>
              <a:t>的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外部码</a:t>
            </a:r>
            <a:r>
              <a:rPr lang="zh-CN" altLang="en-US" sz="2400" dirty="0" smtClean="0">
                <a:sym typeface="Calibri" pitchFamily="34" charset="0"/>
              </a:rPr>
              <a:t>（</a:t>
            </a:r>
            <a:r>
              <a:rPr lang="en-US" altLang="zh-CN" sz="2400" dirty="0" smtClean="0">
                <a:sym typeface="Calibri" pitchFamily="34" charset="0"/>
              </a:rPr>
              <a:t>Foreign key</a:t>
            </a:r>
            <a:r>
              <a:rPr lang="zh-CN" altLang="en-US" sz="2400" dirty="0" smtClean="0">
                <a:sym typeface="Calibri" pitchFamily="34" charset="0"/>
              </a:rPr>
              <a:t>）也称</a:t>
            </a:r>
            <a:r>
              <a:rPr lang="zh-CN" altLang="en-US" sz="2400" dirty="0" smtClean="0">
                <a:solidFill>
                  <a:srgbClr val="FF00FF"/>
                </a:solidFill>
                <a:sym typeface="Calibri" pitchFamily="34" charset="0"/>
              </a:rPr>
              <a:t>外码</a:t>
            </a:r>
            <a:r>
              <a:rPr lang="zh-CN" altLang="en-US" sz="2400" dirty="0" smtClean="0">
                <a:sym typeface="Calibri" pitchFamily="34" charset="0"/>
              </a:rPr>
              <a:t>。  例：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ym typeface="Calibri" pitchFamily="34" charset="0"/>
              </a:rPr>
              <a:t>SC(</a:t>
            </a:r>
            <a:r>
              <a:rPr lang="en-US" altLang="zh-CN" sz="2000" dirty="0" err="1" smtClean="0">
                <a:sym typeface="Calibri" pitchFamily="34" charset="0"/>
              </a:rPr>
              <a:t>Sno,Cno,Grade</a:t>
            </a:r>
            <a:r>
              <a:rPr lang="en-US" altLang="zh-CN" sz="2000" dirty="0" smtClean="0">
                <a:sym typeface="Calibri" pitchFamily="34" charset="0"/>
              </a:rPr>
              <a:t>)</a:t>
            </a:r>
            <a:r>
              <a:rPr lang="zh-CN" altLang="en-US" sz="2000" dirty="0" smtClean="0">
                <a:sym typeface="Calibri" pitchFamily="34" charset="0"/>
              </a:rPr>
              <a:t>中，</a:t>
            </a:r>
            <a:r>
              <a:rPr lang="en-US" altLang="zh-CN" sz="2000" dirty="0" err="1" smtClean="0">
                <a:sym typeface="Calibri" pitchFamily="34" charset="0"/>
              </a:rPr>
              <a:t>Sno</a:t>
            </a:r>
            <a:r>
              <a:rPr lang="zh-CN" altLang="en-US" sz="2000" dirty="0" smtClean="0">
                <a:sym typeface="Calibri" pitchFamily="34" charset="0"/>
              </a:rPr>
              <a:t>不是码</a:t>
            </a:r>
            <a:endParaRPr lang="en-US" sz="20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2000" dirty="0" err="1" smtClean="0">
                <a:sym typeface="Calibri" pitchFamily="34" charset="0"/>
              </a:rPr>
              <a:t>Sno</a:t>
            </a:r>
            <a:r>
              <a:rPr lang="zh-CN" altLang="en-US" sz="2000" dirty="0" smtClean="0">
                <a:sym typeface="Calibri" pitchFamily="34" charset="0"/>
              </a:rPr>
              <a:t>是 </a:t>
            </a:r>
            <a:r>
              <a:rPr lang="en-US" altLang="zh-CN" sz="2000" dirty="0" smtClean="0">
                <a:sym typeface="Calibri" pitchFamily="34" charset="0"/>
              </a:rPr>
              <a:t>S(</a:t>
            </a:r>
            <a:r>
              <a:rPr lang="en-US" altLang="zh-CN" sz="2000" dirty="0" err="1" smtClean="0">
                <a:sym typeface="Calibri" pitchFamily="34" charset="0"/>
              </a:rPr>
              <a:t>Sno,Sdept,Sage</a:t>
            </a:r>
            <a:r>
              <a:rPr lang="en-US" altLang="zh-CN" sz="2000" dirty="0" smtClean="0">
                <a:sym typeface="Calibri" pitchFamily="34" charset="0"/>
              </a:rPr>
              <a:t>)</a:t>
            </a:r>
            <a:r>
              <a:rPr lang="zh-CN" altLang="en-US" sz="2000" dirty="0" smtClean="0">
                <a:sym typeface="Calibri" pitchFamily="34" charset="0"/>
              </a:rPr>
              <a:t>的码，则</a:t>
            </a:r>
            <a:r>
              <a:rPr lang="en-US" altLang="zh-CN" sz="2000" dirty="0" err="1" smtClean="0">
                <a:sym typeface="Calibri" pitchFamily="34" charset="0"/>
              </a:rPr>
              <a:t>Sno</a:t>
            </a:r>
            <a:r>
              <a:rPr lang="zh-CN" altLang="en-US" sz="2000" dirty="0" smtClean="0">
                <a:sym typeface="Calibri" pitchFamily="34" charset="0"/>
              </a:rPr>
              <a:t>是</a:t>
            </a:r>
            <a:r>
              <a:rPr lang="en-US" altLang="zh-CN" sz="2000" dirty="0" smtClean="0">
                <a:sym typeface="Calibri" pitchFamily="34" charset="0"/>
              </a:rPr>
              <a:t>SC</a:t>
            </a:r>
            <a:r>
              <a:rPr lang="zh-CN" altLang="en-US" sz="2000" dirty="0" smtClean="0">
                <a:sym typeface="Calibri" pitchFamily="34" charset="0"/>
              </a:rPr>
              <a:t>的外码 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主码与外部码一起提供了表示关系间联系的手段</a:t>
            </a:r>
            <a:endParaRPr lang="en-US" altLang="zh-CN" sz="2400" dirty="0">
              <a:solidFill>
                <a:srgbClr val="0066FF"/>
              </a:solidFill>
              <a:sym typeface="Calibri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                                                                   ——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参照完整性</a:t>
            </a:r>
            <a:endParaRPr lang="zh-CN" altLang="en-US" sz="2400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39939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6.2.3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6.2.3 </a:t>
            </a:r>
            <a:r>
              <a:rPr lang="zh-CN" altLang="en-US" sz="3600" dirty="0" smtClean="0">
                <a:sym typeface="微软雅黑" pitchFamily="34" charset="-122"/>
              </a:rPr>
              <a:t> 范式</a:t>
            </a:r>
            <a:endParaRPr lang="zh-CN" altLang="en-US" sz="3600" dirty="0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909639"/>
            <a:ext cx="8229600" cy="2447354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范式</a:t>
            </a:r>
            <a:r>
              <a:rPr lang="zh-CN" altLang="en-US" sz="2400" dirty="0" smtClean="0">
                <a:sym typeface="Calibri" pitchFamily="34" charset="0"/>
              </a:rPr>
              <a:t>是</a:t>
            </a:r>
            <a:r>
              <a:rPr lang="zh-CN" altLang="en-US" sz="2400" dirty="0" smtClean="0">
                <a:solidFill>
                  <a:srgbClr val="00B050"/>
                </a:solidFill>
                <a:sym typeface="Calibri" pitchFamily="34" charset="0"/>
              </a:rPr>
              <a:t>符合某一种级别</a:t>
            </a:r>
            <a:r>
              <a:rPr lang="zh-CN" altLang="en-US" sz="2400" dirty="0" smtClean="0">
                <a:sym typeface="Calibri" pitchFamily="34" charset="0"/>
              </a:rPr>
              <a:t>的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关系模式的集合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关系数据库中的关系必须满足一定的要求。</a:t>
            </a:r>
            <a:endParaRPr lang="en-US" altLang="zh-CN" sz="2400" dirty="0" smtClean="0">
              <a:sym typeface="Calibri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                                     </a:t>
            </a:r>
            <a:r>
              <a:rPr lang="zh-CN" altLang="en-US" sz="2400" dirty="0" smtClean="0">
                <a:sym typeface="Calibri" pitchFamily="34" charset="0"/>
              </a:rPr>
              <a:t>满足不同程度要求的为不同范式。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范式的种类：</a:t>
            </a:r>
            <a:r>
              <a:rPr lang="zh-CN" altLang="en-US" sz="1800" dirty="0" smtClean="0">
                <a:sym typeface="Calibri" pitchFamily="34" charset="0"/>
              </a:rPr>
              <a:t>			</a:t>
            </a:r>
            <a:endParaRPr lang="en-US" sz="1600" dirty="0" smtClean="0">
              <a:sym typeface="Calibri" pitchFamily="34" charset="0"/>
            </a:endParaRP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1890730" y="3356880"/>
            <a:ext cx="5273685" cy="2835275"/>
            <a:chOff x="220" y="-341"/>
            <a:chExt cx="8304" cy="4464"/>
          </a:xfrm>
        </p:grpSpPr>
        <p:sp>
          <p:nvSpPr>
            <p:cNvPr id="40967" name="AutoShape 1028"/>
            <p:cNvSpPr>
              <a:spLocks/>
            </p:cNvSpPr>
            <p:nvPr/>
          </p:nvSpPr>
          <p:spPr bwMode="auto">
            <a:xfrm>
              <a:off x="220" y="103"/>
              <a:ext cx="480" cy="3751"/>
            </a:xfrm>
            <a:prstGeom prst="leftBrace">
              <a:avLst>
                <a:gd name="adj1" fmla="val 651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endParaRPr>
            </a:p>
          </p:txBody>
        </p:sp>
        <p:sp>
          <p:nvSpPr>
            <p:cNvPr id="40968" name="Text Box 8"/>
            <p:cNvSpPr>
              <a:spLocks noChangeArrowheads="1"/>
            </p:cNvSpPr>
            <p:nvPr/>
          </p:nvSpPr>
          <p:spPr bwMode="auto">
            <a:xfrm>
              <a:off x="819" y="-341"/>
              <a:ext cx="7705" cy="4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第一范式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(1NF)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第二范式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(2NF)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第三范式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(3NF)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BC</a:t>
              </a: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(BCNF)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第四范式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(4NF)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第五范式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(5NF)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6.1 </a:t>
            </a:r>
            <a:r>
              <a:rPr lang="zh-CN" altLang="en-US">
                <a:ea typeface="宋体" charset="-122"/>
              </a:rPr>
              <a:t>问题的提出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关系数据库逻辑设计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针对具体问题，如何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构造一个适合于它的数据模式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数据库逻辑设计的工具──关系数据库的规范化理论</a:t>
            </a:r>
            <a:endParaRPr lang="zh-CN" altLang="en-US" sz="2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19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范式（续）</a:t>
            </a:r>
            <a:endParaRPr lang="zh-CN" sz="3600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838200"/>
            <a:ext cx="8229600" cy="2086744"/>
          </a:xfrm>
        </p:spPr>
        <p:txBody>
          <a:bodyPr/>
          <a:lstStyle/>
          <a:p>
            <a:pPr marL="342900" indent="-342900" algn="l">
              <a:lnSpc>
                <a:spcPct val="2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各种范式之间存在联系：</a:t>
            </a:r>
            <a:endParaRPr lang="zh-CN" altLang="en-US" sz="36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某一关系模式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R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为第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n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范式，</a:t>
            </a:r>
            <a:r>
              <a:rPr lang="zh-CN" altLang="en-US" dirty="0" smtClean="0">
                <a:sym typeface="Calibri" pitchFamily="34" charset="0"/>
              </a:rPr>
              <a:t>可简记为</a:t>
            </a:r>
            <a:r>
              <a:rPr lang="en-US" altLang="zh-CN" dirty="0" err="1" smtClean="0">
                <a:solidFill>
                  <a:srgbClr val="FF00FF"/>
                </a:solidFill>
                <a:sym typeface="Calibri" pitchFamily="34" charset="0"/>
              </a:rPr>
              <a:t>R∈nNF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</p:txBody>
      </p:sp>
      <p:pic>
        <p:nvPicPr>
          <p:cNvPr id="41990" name="Object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24641"/>
            <a:ext cx="6624736" cy="45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356992"/>
            <a:ext cx="3168352" cy="301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314325" y="3242494"/>
            <a:ext cx="5788025" cy="32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SzPct val="10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一个低一级范式的关系模式，通过模式分解（</a:t>
            </a:r>
            <a:r>
              <a:rPr lang="en-US" altLang="zh-CN" sz="2400" b="1" dirty="0">
                <a:solidFill>
                  <a:srgbClr val="000000"/>
                </a:solidFill>
                <a:sym typeface="Arial" pitchFamily="34" charset="0"/>
              </a:rPr>
              <a:t>schema decomposition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）可以转换为若干个高一级范式的关系模式的集合，这种过程就叫</a:t>
            </a:r>
            <a:r>
              <a:rPr lang="zh-CN" altLang="en-US" sz="2400" b="1" dirty="0">
                <a:solidFill>
                  <a:srgbClr val="FF00FF"/>
                </a:solidFill>
                <a:latin typeface="宋体" pitchFamily="2" charset="-122"/>
                <a:sym typeface="宋体" pitchFamily="2" charset="-122"/>
              </a:rPr>
              <a:t>规范化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sym typeface="Arial" pitchFamily="34" charset="0"/>
              </a:rPr>
              <a:t>normalization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 规范化</a:t>
            </a:r>
            <a:endParaRPr lang="zh-CN" altLang="en-US" smtClean="0"/>
          </a:p>
        </p:txBody>
      </p:sp>
      <p:sp>
        <p:nvSpPr>
          <p:cNvPr id="43011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6.2.4  2NF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6.2.4</a:t>
            </a:r>
            <a:r>
              <a:rPr lang="zh-CN" altLang="en-US" sz="3600" dirty="0" smtClean="0">
                <a:sym typeface="微软雅黑" pitchFamily="34" charset="-122"/>
              </a:rPr>
              <a:t> </a:t>
            </a:r>
            <a:r>
              <a:rPr lang="en-US" altLang="zh-CN" sz="3600" dirty="0" smtClean="0">
                <a:sym typeface="微软雅黑" pitchFamily="34" charset="-122"/>
              </a:rPr>
              <a:t> 2NF</a:t>
            </a:r>
            <a:endParaRPr lang="zh-CN" altLang="en-US" sz="3600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773086"/>
            <a:ext cx="8639175" cy="56802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定义</a:t>
            </a:r>
            <a:r>
              <a:rPr lang="en-US" altLang="zh-CN" sz="2400" dirty="0" smtClean="0">
                <a:sym typeface="Calibri" pitchFamily="34" charset="0"/>
              </a:rPr>
              <a:t>6.6  </a:t>
            </a:r>
            <a:r>
              <a:rPr lang="zh-CN" altLang="en-US" sz="2400" dirty="0" smtClean="0">
                <a:sym typeface="Calibri" pitchFamily="34" charset="0"/>
              </a:rPr>
              <a:t>若关系模式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∈1NF</a:t>
            </a:r>
            <a:r>
              <a:rPr lang="zh-CN" altLang="en-US" sz="2400" dirty="0" smtClean="0">
                <a:sym typeface="Calibri" pitchFamily="34" charset="0"/>
              </a:rPr>
              <a:t>，并且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每一个非主属性都完全函数依赖于任何一个候选码</a:t>
            </a:r>
            <a:r>
              <a:rPr lang="zh-CN" altLang="en-US" sz="2400" dirty="0" smtClean="0">
                <a:sym typeface="Calibri" pitchFamily="34" charset="0"/>
              </a:rPr>
              <a:t>，则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∈2NF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zh-CN" sz="2400" dirty="0" smtClean="0">
                <a:sym typeface="Calibri" pitchFamily="34" charset="0"/>
              </a:rPr>
              <a:t>[</a:t>
            </a:r>
            <a:r>
              <a:rPr lang="zh-CN" altLang="en-US" sz="2400" dirty="0" smtClean="0">
                <a:sym typeface="Calibri" pitchFamily="34" charset="0"/>
              </a:rPr>
              <a:t>例</a:t>
            </a:r>
            <a:r>
              <a:rPr lang="en-US" altLang="zh-CN" sz="2400" dirty="0" smtClean="0">
                <a:sym typeface="Calibri" pitchFamily="34" charset="0"/>
              </a:rPr>
              <a:t>6.4] 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Calibri" pitchFamily="34" charset="0"/>
              </a:rPr>
              <a:t>S-L-C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Sno,Sdept,Sloc,Cno,Grade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en-US" sz="2400" dirty="0" smtClean="0">
                <a:sym typeface="Calibri" pitchFamily="34" charset="0"/>
              </a:rPr>
              <a:t> </a:t>
            </a:r>
            <a:r>
              <a:rPr lang="en-US" altLang="zh-CN" sz="2400" dirty="0" err="1" smtClean="0">
                <a:sym typeface="Calibri" pitchFamily="34" charset="0"/>
              </a:rPr>
              <a:t>Sloc</a:t>
            </a:r>
            <a:r>
              <a:rPr lang="zh-CN" altLang="en-US" sz="2400" dirty="0" smtClean="0">
                <a:sym typeface="Calibri" pitchFamily="34" charset="0"/>
              </a:rPr>
              <a:t>为学生的住处，并且每个系的学生住在同一个地方。</a:t>
            </a:r>
            <a:endParaRPr lang="en-US" altLang="zh-CN" sz="2400" dirty="0" smtClean="0">
              <a:sym typeface="Calibri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    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S-L-C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的码为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(</a:t>
            </a:r>
            <a:r>
              <a:rPr lang="en-US" altLang="zh-CN" sz="2400" dirty="0" err="1" smtClean="0">
                <a:solidFill>
                  <a:srgbClr val="0066FF"/>
                </a:solidFill>
                <a:sym typeface="Calibri" pitchFamily="34" charset="0"/>
              </a:rPr>
              <a:t>Sno,Cno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sym typeface="Calibri" pitchFamily="34" charset="0"/>
              </a:rPr>
              <a:t>S-L-C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是否属于</a:t>
            </a:r>
            <a:r>
              <a:rPr lang="en-US" altLang="zh-CN" sz="2400" dirty="0" smtClean="0">
                <a:solidFill>
                  <a:srgbClr val="FF0000"/>
                </a:solidFill>
                <a:sym typeface="Calibri" pitchFamily="34" charset="0"/>
              </a:rPr>
              <a:t>2NF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？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smtClean="0">
                <a:sym typeface="Calibri" pitchFamily="34" charset="0"/>
              </a:rPr>
              <a:t>【</a:t>
            </a:r>
            <a:r>
              <a:rPr lang="zh-CN" altLang="en-US" sz="2400" dirty="0" smtClean="0">
                <a:sym typeface="Calibri" pitchFamily="34" charset="0"/>
              </a:rPr>
              <a:t>分析</a:t>
            </a:r>
            <a:r>
              <a:rPr lang="en-US" altLang="zh-CN" sz="2400" dirty="0" smtClean="0">
                <a:sym typeface="Calibri" pitchFamily="34" charset="0"/>
              </a:rPr>
              <a:t>】</a:t>
            </a:r>
            <a:r>
              <a:rPr lang="zh-CN" altLang="en-US" sz="2400" dirty="0">
                <a:solidFill>
                  <a:srgbClr val="0066FF"/>
                </a:solidFill>
                <a:sym typeface="Calibri" pitchFamily="34" charset="0"/>
              </a:rPr>
              <a:t>主属性</a:t>
            </a:r>
            <a:r>
              <a:rPr lang="zh-CN" altLang="en-US" sz="2400" dirty="0" smtClean="0">
                <a:sym typeface="Calibri" pitchFamily="34" charset="0"/>
              </a:rPr>
              <a:t>：</a:t>
            </a:r>
            <a:r>
              <a:rPr lang="en-US" altLang="zh-CN" sz="2400" dirty="0">
                <a:sym typeface="Calibri" pitchFamily="34" charset="0"/>
              </a:rPr>
              <a:t> 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非主属性</a:t>
            </a:r>
            <a:r>
              <a:rPr lang="zh-CN" altLang="en-US" sz="2400" dirty="0" smtClean="0">
                <a:sym typeface="Calibri" pitchFamily="34" charset="0"/>
              </a:rPr>
              <a:t>：</a:t>
            </a:r>
            <a:r>
              <a:rPr lang="en-US" altLang="zh-CN" sz="2400" dirty="0" err="1" smtClean="0">
                <a:sym typeface="Calibri" pitchFamily="34" charset="0"/>
              </a:rPr>
              <a:t>Sdept,Sloc,Grade</a:t>
            </a:r>
            <a:r>
              <a:rPr lang="zh-CN" altLang="en-US" sz="2400" dirty="0" smtClean="0">
                <a:sym typeface="Calibri" pitchFamily="34" charset="0"/>
              </a:rPr>
              <a:t>函数依赖有：</a:t>
            </a:r>
            <a:endParaRPr lang="en-US" dirty="0" smtClean="0">
              <a:sym typeface="Calibri" pitchFamily="34" charset="0"/>
            </a:endParaRPr>
          </a:p>
          <a:p>
            <a:pPr marL="1200150" lvl="2" indent="-342900" algn="l"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/>
              <a:t>→</a:t>
            </a:r>
            <a:r>
              <a:rPr lang="en-US" altLang="zh-CN" sz="2400" dirty="0" smtClean="0">
                <a:sym typeface="Calibri" pitchFamily="34" charset="0"/>
              </a:rPr>
              <a:t>Grade</a:t>
            </a:r>
          </a:p>
          <a:p>
            <a:pPr marL="1200150" lvl="2" indent="-342900" algn="l"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ym typeface="Calibri" pitchFamily="34" charset="0"/>
              </a:rPr>
              <a:t>Sno→Sdept</a:t>
            </a:r>
            <a:r>
              <a:rPr lang="en-US" altLang="zh-CN" sz="2400" dirty="0" smtClean="0">
                <a:sym typeface="Calibri" pitchFamily="34" charset="0"/>
              </a:rPr>
              <a:t>,  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/>
              <a:t>→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endParaRPr lang="en-US" altLang="zh-CN" sz="2400" dirty="0" smtClean="0">
              <a:sym typeface="Calibri" pitchFamily="34" charset="0"/>
            </a:endParaRPr>
          </a:p>
          <a:p>
            <a:pPr marL="1200150" lvl="2" indent="-342900" algn="l"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ym typeface="Calibri" pitchFamily="34" charset="0"/>
              </a:rPr>
              <a:t>Sno→Sloc</a:t>
            </a:r>
            <a:r>
              <a:rPr lang="en-US" altLang="zh-CN" sz="2400" dirty="0" smtClean="0">
                <a:sym typeface="Calibri" pitchFamily="34" charset="0"/>
              </a:rPr>
              <a:t>,  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err="1" smtClean="0">
                <a:sym typeface="Calibri" pitchFamily="34" charset="0"/>
              </a:rPr>
              <a:t>Sloc</a:t>
            </a:r>
            <a:endParaRPr lang="en-US" altLang="zh-CN" sz="2400" dirty="0" smtClean="0">
              <a:sym typeface="Calibri" pitchFamily="34" charset="0"/>
            </a:endParaRPr>
          </a:p>
          <a:p>
            <a:pPr marL="1200150" lvl="2" indent="-342900" algn="l">
              <a:lnSpc>
                <a:spcPct val="12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err="1" smtClean="0">
                <a:sym typeface="Calibri" pitchFamily="34" charset="0"/>
              </a:rPr>
              <a:t>Sloc</a:t>
            </a:r>
            <a:endParaRPr lang="zh-CN" altLang="en-US" sz="2000" dirty="0" smtClean="0">
              <a:sym typeface="Calibri" pitchFamily="34" charset="0"/>
            </a:endParaRPr>
          </a:p>
        </p:txBody>
      </p:sp>
      <p:sp>
        <p:nvSpPr>
          <p:cNvPr id="44038" name="TextBox 1"/>
          <p:cNvSpPr>
            <a:spLocks noChangeArrowheads="1"/>
          </p:cNvSpPr>
          <p:nvPr/>
        </p:nvSpPr>
        <p:spPr bwMode="auto">
          <a:xfrm>
            <a:off x="3022674" y="4428852"/>
            <a:ext cx="378619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F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39" name="TextBox 1"/>
          <p:cNvSpPr>
            <a:spLocks noChangeArrowheads="1"/>
          </p:cNvSpPr>
          <p:nvPr/>
        </p:nvSpPr>
        <p:spPr bwMode="auto">
          <a:xfrm>
            <a:off x="4788024" y="5435932"/>
            <a:ext cx="378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P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40" name="TextBox 1"/>
          <p:cNvSpPr>
            <a:spLocks noChangeArrowheads="1"/>
          </p:cNvSpPr>
          <p:nvPr/>
        </p:nvSpPr>
        <p:spPr bwMode="auto">
          <a:xfrm>
            <a:off x="4985469" y="4941168"/>
            <a:ext cx="378619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P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50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1317079" y="1820475"/>
            <a:ext cx="5991225" cy="2040573"/>
            <a:chOff x="0" y="0"/>
            <a:chExt cx="9435" cy="3213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45065" name="Text Box 9"/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45066" name="Text Box 10"/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45067" name="Text Box 11"/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45068" name="Text Box 12"/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Sdept</a:t>
              </a:r>
            </a:p>
          </p:txBody>
        </p:sp>
        <p:sp>
          <p:nvSpPr>
            <p:cNvPr id="45069" name="Text Box 13"/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Sloc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2" name="矩形 19"/>
          <p:cNvSpPr>
            <a:spLocks noChangeArrowheads="1"/>
          </p:cNvSpPr>
          <p:nvPr/>
        </p:nvSpPr>
        <p:spPr bwMode="auto">
          <a:xfrm>
            <a:off x="971550" y="4940300"/>
            <a:ext cx="4695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lvl="1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sym typeface="Calibri" pitchFamily="34" charset="0"/>
              </a:rPr>
              <a:t>关系模式</a:t>
            </a:r>
            <a:r>
              <a:rPr lang="en-US" altLang="zh-CN" sz="2400" b="1" dirty="0">
                <a:solidFill>
                  <a:srgbClr val="FF0000"/>
                </a:solidFill>
                <a:sym typeface="Calibri" pitchFamily="34" charset="0"/>
              </a:rPr>
              <a:t>S-L-C</a:t>
            </a:r>
            <a:r>
              <a:rPr lang="zh-CN" altLang="en-US" sz="2400" b="1" dirty="0">
                <a:solidFill>
                  <a:srgbClr val="FF0000"/>
                </a:solidFill>
                <a:sym typeface="Calibri" pitchFamily="34" charset="0"/>
              </a:rPr>
              <a:t>不属于</a:t>
            </a:r>
            <a:r>
              <a:rPr lang="en-US" altLang="zh-CN" sz="2400" b="1" dirty="0" smtClean="0">
                <a:solidFill>
                  <a:srgbClr val="FF0000"/>
                </a:solidFill>
                <a:sym typeface="Calibri" pitchFamily="34" charset="0"/>
              </a:rPr>
              <a:t>2NF</a:t>
            </a:r>
            <a:r>
              <a:rPr lang="zh-CN" altLang="en-US" sz="2400" b="1" dirty="0" smtClean="0">
                <a:solidFill>
                  <a:srgbClr val="FF0000"/>
                </a:solidFill>
                <a:sym typeface="Calibri" pitchFamily="34" charset="0"/>
              </a:rPr>
              <a:t>。</a:t>
            </a:r>
            <a:endParaRPr lang="zh-CN" altLang="en-US" sz="2400" b="1" dirty="0">
              <a:solidFill>
                <a:srgbClr val="FF0000"/>
              </a:solidFill>
              <a:sym typeface="Calibri" pitchFamily="34" charset="0"/>
            </a:endParaRPr>
          </a:p>
        </p:txBody>
      </p:sp>
      <p:sp>
        <p:nvSpPr>
          <p:cNvPr id="45063" name="矩形 20"/>
          <p:cNvSpPr>
            <a:spLocks noChangeArrowheads="1"/>
          </p:cNvSpPr>
          <p:nvPr/>
        </p:nvSpPr>
        <p:spPr bwMode="auto">
          <a:xfrm>
            <a:off x="965200" y="4335463"/>
            <a:ext cx="66527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lvl="1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非主属性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Sdept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、</a:t>
            </a:r>
            <a:r>
              <a:rPr lang="en-US" altLang="zh-CN" sz="2400" b="1" dirty="0" err="1">
                <a:solidFill>
                  <a:srgbClr val="0066FF"/>
                </a:solidFill>
                <a:sym typeface="Calibri" pitchFamily="34" charset="0"/>
              </a:rPr>
              <a:t>Sloc</a:t>
            </a:r>
            <a:r>
              <a:rPr lang="zh-CN" altLang="en-US" sz="2400" b="1" dirty="0">
                <a:solidFill>
                  <a:srgbClr val="0066FF"/>
                </a:solidFill>
                <a:sym typeface="Calibri" pitchFamily="34" charset="0"/>
              </a:rPr>
              <a:t>并不完全依赖于</a:t>
            </a:r>
            <a:r>
              <a:rPr lang="zh-CN" altLang="en-US" sz="2400" b="1" dirty="0" smtClean="0">
                <a:solidFill>
                  <a:srgbClr val="0066FF"/>
                </a:solidFill>
                <a:sym typeface="Calibri" pitchFamily="34" charset="0"/>
              </a:rPr>
              <a:t>码。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0826"/>
            <a:ext cx="8229600" cy="5184478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一个关系模式不属于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2NF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，会产生以下问题</a:t>
            </a:r>
            <a:r>
              <a:rPr lang="zh-CN" altLang="en-US" dirty="0" smtClean="0">
                <a:sym typeface="Calibri" pitchFamily="34" charset="0"/>
              </a:rPr>
              <a:t>：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插入异常</a:t>
            </a:r>
            <a:endParaRPr 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如果插入一个新学生，但该生未选课，即该生无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zh-CN" altLang="en-US" dirty="0" smtClean="0">
                <a:sym typeface="Calibri" pitchFamily="34" charset="0"/>
              </a:rPr>
              <a:t>，由于插入元组时，必须给定码值，因此插入失败。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删除异常</a:t>
            </a:r>
            <a:endParaRPr 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</a:t>
            </a:r>
            <a:r>
              <a:rPr lang="en-US" altLang="zh-CN" dirty="0" smtClean="0">
                <a:sym typeface="Calibri" pitchFamily="34" charset="0"/>
              </a:rPr>
              <a:t>S4</a:t>
            </a:r>
            <a:r>
              <a:rPr lang="zh-CN" altLang="en-US" dirty="0" smtClean="0">
                <a:sym typeface="Calibri" pitchFamily="34" charset="0"/>
              </a:rPr>
              <a:t>只选了一门课</a:t>
            </a:r>
            <a:r>
              <a:rPr lang="en-US" altLang="zh-CN" dirty="0" smtClean="0">
                <a:sym typeface="Calibri" pitchFamily="34" charset="0"/>
              </a:rPr>
              <a:t>C3</a:t>
            </a:r>
            <a:r>
              <a:rPr lang="zh-CN" altLang="en-US" dirty="0" smtClean="0">
                <a:sym typeface="Calibri" pitchFamily="34" charset="0"/>
              </a:rPr>
              <a:t>，现在他不再选这门课，则删除</a:t>
            </a:r>
            <a:r>
              <a:rPr lang="en-US" altLang="zh-CN" dirty="0" smtClean="0">
                <a:sym typeface="Calibri" pitchFamily="34" charset="0"/>
              </a:rPr>
              <a:t>C3</a:t>
            </a:r>
            <a:r>
              <a:rPr lang="zh-CN" altLang="en-US" dirty="0" smtClean="0">
                <a:sym typeface="Calibri" pitchFamily="34" charset="0"/>
              </a:rPr>
              <a:t>后，整个元组的其他信息也被删除了。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修改复杂</a:t>
            </a:r>
            <a:endParaRPr 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如果一个学生选了多门课，则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被存储了多次。如果该生转系，则需要修改所有相关的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，造成修改的复杂化。</a:t>
            </a:r>
            <a:endParaRPr lang="zh-CN" altLang="en-US" sz="2000" dirty="0" smtClean="0">
              <a:sym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5858108"/>
            <a:ext cx="5953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66FF"/>
                </a:solidFill>
                <a:sym typeface="Calibri" pitchFamily="34" charset="0"/>
              </a:rPr>
              <a:t>S-L-C(</a:t>
            </a:r>
            <a:r>
              <a:rPr lang="en-US" altLang="zh-CN" sz="2800" b="1" dirty="0" err="1">
                <a:solidFill>
                  <a:srgbClr val="0066FF"/>
                </a:solidFill>
                <a:sym typeface="Calibri" pitchFamily="34" charset="0"/>
              </a:rPr>
              <a:t>Sno,Sdept,Sloc,Cno,Grade</a:t>
            </a:r>
            <a:r>
              <a:rPr lang="en-US" altLang="zh-CN" sz="2800" b="1" dirty="0">
                <a:solidFill>
                  <a:srgbClr val="0066FF"/>
                </a:solidFill>
                <a:sym typeface="Calibri" pitchFamily="34" charset="0"/>
              </a:rPr>
              <a:t>)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710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091"/>
            <a:ext cx="8229600" cy="4896197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出现这种问题的原因</a:t>
            </a:r>
            <a:endParaRPr lang="en-US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例子中有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两类非主属性</a:t>
            </a:r>
            <a:r>
              <a:rPr lang="zh-CN" altLang="en-US" dirty="0" smtClean="0">
                <a:sym typeface="Calibri" pitchFamily="34" charset="0"/>
              </a:rPr>
              <a:t>：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一类如</a:t>
            </a:r>
            <a:r>
              <a:rPr lang="en-US" altLang="zh-CN" dirty="0" smtClean="0">
                <a:sym typeface="Calibri" pitchFamily="34" charset="0"/>
              </a:rPr>
              <a:t>Grade</a:t>
            </a:r>
            <a:r>
              <a:rPr lang="zh-CN" altLang="en-US" dirty="0" smtClean="0">
                <a:sym typeface="Calibri" pitchFamily="34" charset="0"/>
              </a:rPr>
              <a:t>，它对码完全函数依赖。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另一类</a:t>
            </a:r>
            <a:r>
              <a:rPr lang="zh-CN" altLang="en-US" dirty="0" smtClean="0">
                <a:sym typeface="Calibri" pitchFamily="34" charset="0"/>
              </a:rPr>
              <a:t>如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，它们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对码不是完全函数依赖。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解决方法</a:t>
            </a:r>
            <a:r>
              <a:rPr lang="zh-CN" altLang="en-US" dirty="0" smtClean="0">
                <a:sym typeface="Calibri" pitchFamily="34" charset="0"/>
              </a:rPr>
              <a:t>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投影分解</a:t>
            </a:r>
            <a:r>
              <a:rPr lang="zh-CN" altLang="en-US" dirty="0" smtClean="0">
                <a:sym typeface="Calibri" pitchFamily="34" charset="0"/>
              </a:rPr>
              <a:t>把关系模式</a:t>
            </a:r>
            <a:r>
              <a:rPr lang="en-US" altLang="zh-CN" dirty="0" smtClean="0">
                <a:sym typeface="Calibri" pitchFamily="34" charset="0"/>
              </a:rPr>
              <a:t>S-L-C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分解</a:t>
            </a:r>
            <a:r>
              <a:rPr lang="zh-CN" altLang="en-US" dirty="0" smtClean="0">
                <a:sym typeface="Calibri" pitchFamily="34" charset="0"/>
              </a:rPr>
              <a:t>成两个关系模式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Sno,Cno,Grade</a:t>
            </a:r>
            <a:r>
              <a:rPr lang="en-US" altLang="zh-CN" dirty="0" smtClean="0">
                <a:sym typeface="Calibri" pitchFamily="34" charset="0"/>
              </a:rPr>
              <a:t>)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S-L(</a:t>
            </a:r>
            <a:r>
              <a:rPr lang="en-US" altLang="zh-CN" dirty="0" err="1" smtClean="0">
                <a:sym typeface="Calibri" pitchFamily="34" charset="0"/>
              </a:rPr>
              <a:t>Sno,Sdept,Sloc</a:t>
            </a:r>
            <a:r>
              <a:rPr lang="en-US" altLang="zh-CN" dirty="0" smtClean="0">
                <a:sym typeface="Calibri" pitchFamily="34" charset="0"/>
              </a:rPr>
              <a:t>)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ym typeface="Calibri" pitchFamily="34" charset="0"/>
              </a:rPr>
              <a:t>SC</a:t>
            </a:r>
            <a:r>
              <a:rPr lang="zh-CN" altLang="en-US" sz="2400" dirty="0" smtClean="0">
                <a:sym typeface="Calibri" pitchFamily="34" charset="0"/>
              </a:rPr>
              <a:t>的码为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),SL</a:t>
            </a:r>
            <a:r>
              <a:rPr lang="zh-CN" altLang="en-US" sz="2400" dirty="0" smtClean="0">
                <a:sym typeface="Calibri" pitchFamily="34" charset="0"/>
              </a:rPr>
              <a:t>的码为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endParaRPr lang="en-US" altLang="zh-CN" sz="2400" dirty="0" smtClean="0">
              <a:sym typeface="Calibri" pitchFamily="34" charset="0"/>
            </a:endParaRPr>
          </a:p>
          <a:p>
            <a:pPr marL="400050" lvl="2" algn="l">
              <a:lnSpc>
                <a:spcPct val="120000"/>
              </a:lnSpc>
            </a:pPr>
            <a:r>
              <a:rPr lang="en-US" altLang="zh-CN" sz="2400" dirty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                 </a:t>
            </a:r>
            <a:r>
              <a:rPr lang="zh-CN" altLang="en-US" sz="2400" dirty="0" smtClean="0">
                <a:sym typeface="Calibri" pitchFamily="34" charset="0"/>
              </a:rPr>
              <a:t>这样使得非主属性对码都是完全函数依赖了。</a:t>
            </a:r>
            <a:endParaRPr lang="zh-CN" altLang="en-US" sz="2400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48141" name="Rectangle 5"/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48142" name="Text Box 6"/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48143" name="Text Box 7"/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48144" name="Text Box 8"/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Grade</a:t>
              </a:r>
            </a:p>
          </p:txBody>
        </p:sp>
        <p:sp>
          <p:nvSpPr>
            <p:cNvPr id="48145" name="Line 10"/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3" name="Text Box 6"/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Sno</a:t>
            </a:r>
          </a:p>
        </p:txBody>
      </p:sp>
      <p:sp>
        <p:nvSpPr>
          <p:cNvPr id="48134" name="Text Box 6"/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</a:rPr>
              <a:t>Sdept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48135" name="Text Box 6"/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Sloc</a:t>
            </a:r>
          </a:p>
        </p:txBody>
      </p:sp>
      <p:cxnSp>
        <p:nvCxnSpPr>
          <p:cNvPr id="48136" name="直接箭头连接符 21"/>
          <p:cNvCxnSpPr>
            <a:cxnSpLocks noChangeShapeType="1"/>
            <a:stCxn id="48133" idx="0"/>
            <a:endCxn id="48134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7" name="直接箭头连接符 23"/>
          <p:cNvCxnSpPr>
            <a:cxnSpLocks noChangeShapeType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8" name="直接箭头连接符 25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139" name="TextBox 29"/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sym typeface="Arial" pitchFamily="34" charset="0"/>
              </a:rPr>
              <a:t>6.4 SC</a:t>
            </a:r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中的函数依赖</a:t>
            </a:r>
          </a:p>
        </p:txBody>
      </p:sp>
      <p:sp>
        <p:nvSpPr>
          <p:cNvPr id="48140" name="TextBox 30"/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sym typeface="Arial" pitchFamily="34" charset="0"/>
              </a:rPr>
              <a:t>6.5 S-L</a:t>
            </a:r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中的函数依赖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49155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6.2.5  3NF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 6.2.</a:t>
            </a:r>
            <a:r>
              <a:rPr lang="zh-CN" altLang="en-US" sz="3600" dirty="0" smtClean="0">
                <a:sym typeface="微软雅黑" pitchFamily="34" charset="-122"/>
              </a:rPr>
              <a:t>5</a:t>
            </a:r>
            <a:r>
              <a:rPr lang="en-US" altLang="zh-CN" sz="3600" dirty="0" smtClean="0">
                <a:sym typeface="微软雅黑" pitchFamily="34" charset="-122"/>
              </a:rPr>
              <a:t> 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宋体" pitchFamily="2" charset="-122"/>
              </a:rPr>
              <a:t>定义</a:t>
            </a:r>
            <a:r>
              <a:rPr lang="en-US" altLang="zh-CN" sz="2400" dirty="0" smtClean="0">
                <a:sym typeface="宋体" pitchFamily="2" charset="-122"/>
              </a:rPr>
              <a:t>6.7  </a:t>
            </a:r>
            <a:r>
              <a:rPr lang="zh-CN" altLang="en-US" sz="2400" dirty="0" smtClean="0">
                <a:sym typeface="宋体" pitchFamily="2" charset="-122"/>
              </a:rPr>
              <a:t>设关系模式</a:t>
            </a:r>
            <a:r>
              <a:rPr lang="en-US" altLang="zh-CN" sz="2400" i="1" dirty="0" smtClean="0">
                <a:sym typeface="宋体" pitchFamily="2" charset="-122"/>
              </a:rPr>
              <a:t>R</a:t>
            </a:r>
            <a:r>
              <a:rPr lang="en-US" altLang="zh-CN" sz="2400" dirty="0" smtClean="0">
                <a:sym typeface="宋体" pitchFamily="2" charset="-122"/>
              </a:rPr>
              <a:t>&lt;</a:t>
            </a:r>
            <a:r>
              <a:rPr lang="en-US" altLang="zh-CN" sz="2400" i="1" dirty="0" smtClean="0">
                <a:sym typeface="宋体" pitchFamily="2" charset="-122"/>
              </a:rPr>
              <a:t>U</a:t>
            </a:r>
            <a:r>
              <a:rPr lang="en-US" altLang="zh-CN" sz="2400" dirty="0" smtClean="0">
                <a:sym typeface="宋体" pitchFamily="2" charset="-122"/>
              </a:rPr>
              <a:t>,</a:t>
            </a:r>
            <a:r>
              <a:rPr lang="en-US" altLang="zh-CN" sz="2400" i="1" dirty="0" smtClean="0">
                <a:sym typeface="宋体" pitchFamily="2" charset="-122"/>
              </a:rPr>
              <a:t>F</a:t>
            </a:r>
            <a:r>
              <a:rPr lang="en-US" altLang="zh-CN" sz="2400" dirty="0" smtClean="0">
                <a:sym typeface="宋体" pitchFamily="2" charset="-122"/>
              </a:rPr>
              <a:t>&gt;∈1NF,</a:t>
            </a:r>
            <a:r>
              <a:rPr lang="zh-CN" altLang="en-US" sz="2400" dirty="0" smtClean="0">
                <a:sym typeface="宋体" pitchFamily="2" charset="-122"/>
              </a:rPr>
              <a:t>若</a:t>
            </a:r>
            <a:r>
              <a:rPr lang="en-US" altLang="zh-CN" sz="2400" i="1" dirty="0" smtClean="0">
                <a:sym typeface="宋体" pitchFamily="2" charset="-122"/>
              </a:rPr>
              <a:t>R</a:t>
            </a:r>
            <a:r>
              <a:rPr lang="zh-CN" altLang="en-US" sz="2400" dirty="0" smtClean="0">
                <a:sym typeface="宋体" pitchFamily="2" charset="-122"/>
              </a:rPr>
              <a:t>中不存在这样的码</a:t>
            </a:r>
            <a:r>
              <a:rPr lang="en-US" altLang="zh-CN" sz="2400" i="1" dirty="0" smtClean="0">
                <a:sym typeface="宋体" pitchFamily="2" charset="-122"/>
              </a:rPr>
              <a:t>X</a:t>
            </a:r>
            <a:r>
              <a:rPr lang="zh-CN" altLang="en-US" sz="2400" dirty="0" smtClean="0">
                <a:sym typeface="宋体" pitchFamily="2" charset="-122"/>
              </a:rPr>
              <a:t>、属性组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zh-CN" altLang="en-US" sz="2400" dirty="0" smtClean="0">
                <a:sym typeface="宋体" pitchFamily="2" charset="-122"/>
              </a:rPr>
              <a:t>及非主属性</a:t>
            </a:r>
            <a:r>
              <a:rPr lang="en-US" altLang="zh-CN" sz="2400" i="1" dirty="0" smtClean="0">
                <a:sym typeface="宋体" pitchFamily="2" charset="-122"/>
              </a:rPr>
              <a:t>Z</a:t>
            </a:r>
            <a:r>
              <a:rPr lang="zh-CN" altLang="en-US" sz="2400" dirty="0" smtClean="0">
                <a:sym typeface="宋体" pitchFamily="2" charset="-122"/>
              </a:rPr>
              <a:t>（</a:t>
            </a:r>
            <a:r>
              <a:rPr lang="en-US" altLang="zh-CN" sz="2400" i="1" dirty="0" smtClean="0">
                <a:sym typeface="宋体" pitchFamily="2" charset="-122"/>
              </a:rPr>
              <a:t>Z</a:t>
            </a:r>
            <a:r>
              <a:rPr lang="en-US" altLang="zh-CN" sz="2400" dirty="0" smtClean="0">
                <a:sym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400" dirty="0">
                <a:solidFill>
                  <a:srgbClr val="037313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zh-CN" altLang="en-US" sz="2400" dirty="0" smtClean="0">
                <a:sym typeface="宋体" pitchFamily="2" charset="-122"/>
              </a:rPr>
              <a:t>）</a:t>
            </a:r>
            <a:r>
              <a:rPr lang="en-US" altLang="zh-CN" sz="2400" dirty="0" smtClean="0">
                <a:sym typeface="宋体" pitchFamily="2" charset="-122"/>
              </a:rPr>
              <a:t>, </a:t>
            </a:r>
            <a:r>
              <a:rPr lang="zh-CN" altLang="en-US" sz="2400" dirty="0" smtClean="0">
                <a:sym typeface="宋体" pitchFamily="2" charset="-122"/>
              </a:rPr>
              <a:t>使得</a:t>
            </a:r>
            <a:r>
              <a:rPr lang="en-US" altLang="zh-CN" sz="2400" i="1" dirty="0" smtClean="0">
                <a:sym typeface="宋体" pitchFamily="2" charset="-122"/>
              </a:rPr>
              <a:t>X</a:t>
            </a:r>
            <a:r>
              <a:rPr lang="en-US" altLang="zh-CN" sz="2400" dirty="0" smtClean="0">
                <a:sym typeface="宋体" pitchFamily="2" charset="-122"/>
              </a:rPr>
              <a:t>→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zh-CN" altLang="en-US" sz="2400" dirty="0" smtClean="0">
                <a:sym typeface="宋体" pitchFamily="2" charset="-122"/>
              </a:rPr>
              <a:t>，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en-US" altLang="zh-CN" sz="2400" dirty="0" smtClean="0">
                <a:sym typeface="宋体" pitchFamily="2" charset="-122"/>
              </a:rPr>
              <a:t>→</a:t>
            </a:r>
            <a:r>
              <a:rPr lang="en-US" altLang="zh-CN" sz="2400" i="1" dirty="0" smtClean="0">
                <a:sym typeface="宋体" pitchFamily="2" charset="-122"/>
              </a:rPr>
              <a:t>Z</a:t>
            </a:r>
            <a:r>
              <a:rPr lang="zh-CN" altLang="en-US" sz="2400" dirty="0" smtClean="0">
                <a:sym typeface="宋体" pitchFamily="2" charset="-122"/>
              </a:rPr>
              <a:t>成立，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en-US" altLang="zh-CN" sz="2400" dirty="0" smtClean="0">
                <a:sym typeface="宋体" pitchFamily="2" charset="-122"/>
              </a:rPr>
              <a:t> ↛ </a:t>
            </a:r>
            <a:r>
              <a:rPr lang="en-US" altLang="zh-CN" sz="2400" i="1" dirty="0" smtClean="0">
                <a:sym typeface="宋体" pitchFamily="2" charset="-122"/>
              </a:rPr>
              <a:t>X</a:t>
            </a:r>
            <a:r>
              <a:rPr lang="zh-CN" altLang="en-US" sz="2400" dirty="0" smtClean="0">
                <a:sym typeface="宋体" pitchFamily="2" charset="-122"/>
              </a:rPr>
              <a:t>，则称</a:t>
            </a:r>
            <a:r>
              <a:rPr lang="en-US" altLang="zh-CN" sz="2400" i="1" dirty="0" smtClean="0">
                <a:sym typeface="宋体" pitchFamily="2" charset="-122"/>
              </a:rPr>
              <a:t>R</a:t>
            </a:r>
            <a:r>
              <a:rPr lang="en-US" altLang="zh-CN" sz="2400" dirty="0" smtClean="0">
                <a:sym typeface="宋体" pitchFamily="2" charset="-122"/>
              </a:rPr>
              <a:t>&lt;</a:t>
            </a:r>
            <a:r>
              <a:rPr lang="en-US" altLang="zh-CN" sz="2400" i="1" dirty="0" smtClean="0">
                <a:sym typeface="宋体" pitchFamily="2" charset="-122"/>
              </a:rPr>
              <a:t>U</a:t>
            </a:r>
            <a:r>
              <a:rPr lang="en-US" altLang="zh-CN" sz="2400" dirty="0" smtClean="0">
                <a:sym typeface="宋体" pitchFamily="2" charset="-122"/>
              </a:rPr>
              <a:t>,</a:t>
            </a:r>
            <a:r>
              <a:rPr lang="en-US" altLang="zh-CN" sz="2400" i="1" dirty="0" smtClean="0">
                <a:sym typeface="宋体" pitchFamily="2" charset="-122"/>
              </a:rPr>
              <a:t>F </a:t>
            </a:r>
            <a:r>
              <a:rPr lang="en-US" altLang="zh-CN" sz="2400" dirty="0" smtClean="0">
                <a:sym typeface="宋体" pitchFamily="2" charset="-122"/>
              </a:rPr>
              <a:t>&gt; ∈ 3NF</a:t>
            </a:r>
            <a:r>
              <a:rPr lang="zh-CN" altLang="en-US" sz="2400" dirty="0" smtClean="0">
                <a:sym typeface="宋体" pitchFamily="2" charset="-122"/>
              </a:rPr>
              <a:t>。</a:t>
            </a:r>
            <a:endParaRPr lang="en-US" altLang="zh-CN" sz="2400" dirty="0" smtClean="0">
              <a:sym typeface="宋体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400" dirty="0" smtClean="0">
                <a:sym typeface="宋体" pitchFamily="2" charset="-122"/>
              </a:rPr>
              <a:t> </a:t>
            </a:r>
            <a:endParaRPr lang="zh-CN" altLang="en-US" sz="2400" dirty="0" smtClean="0">
              <a:sym typeface="宋体" pitchFamily="2" charset="-122"/>
            </a:endParaRP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SC</a:t>
            </a:r>
            <a:r>
              <a:rPr lang="zh-CN" altLang="en-US" dirty="0" smtClean="0">
                <a:sym typeface="Calibri" pitchFamily="34" charset="0"/>
              </a:rPr>
              <a:t>没有传递依赖，因此</a:t>
            </a:r>
            <a:r>
              <a:rPr lang="en-US" altLang="zh-CN" dirty="0" smtClean="0">
                <a:sym typeface="Calibri" pitchFamily="34" charset="0"/>
              </a:rPr>
              <a:t>SC ∈ 3NF</a:t>
            </a:r>
            <a:endParaRPr lang="zh-CN" alt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S-L</a:t>
            </a:r>
            <a:r>
              <a:rPr lang="zh-CN" altLang="en-US" dirty="0" smtClean="0">
                <a:sym typeface="Calibri" pitchFamily="34" charset="0"/>
              </a:rPr>
              <a:t>中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(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宋体" pitchFamily="2" charset="-122"/>
              </a:rPr>
              <a:t>↛ </a:t>
            </a:r>
            <a:r>
              <a:rPr lang="en-US" altLang="zh-CN" dirty="0" err="1" smtClean="0">
                <a:sym typeface="宋体" pitchFamily="2" charset="-122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), </a:t>
            </a:r>
            <a:r>
              <a:rPr lang="en-US" altLang="zh-CN" dirty="0" err="1" smtClean="0">
                <a:sym typeface="Calibri" pitchFamily="34" charset="0"/>
              </a:rPr>
              <a:t>Sdept→Sloc</a:t>
            </a:r>
            <a:r>
              <a:rPr lang="zh-CN" altLang="en-US" dirty="0" smtClean="0">
                <a:sym typeface="Calibri" pitchFamily="34" charset="0"/>
              </a:rPr>
              <a:t>，可得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 →  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解决的办法是将</a:t>
            </a:r>
            <a:r>
              <a:rPr lang="en-US" altLang="zh-CN" dirty="0" smtClean="0">
                <a:sym typeface="Calibri" pitchFamily="34" charset="0"/>
              </a:rPr>
              <a:t>S-L</a:t>
            </a:r>
            <a:r>
              <a:rPr lang="zh-CN" altLang="en-US" dirty="0" smtClean="0">
                <a:sym typeface="Calibri" pitchFamily="34" charset="0"/>
              </a:rPr>
              <a:t>分解成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S-D(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∈ </a:t>
            </a:r>
            <a:r>
              <a:rPr lang="en-US" altLang="zh-CN" dirty="0" smtClean="0">
                <a:sym typeface="Calibri" pitchFamily="34" charset="0"/>
              </a:rPr>
              <a:t>3NF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D-L(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∈ </a:t>
            </a:r>
            <a:r>
              <a:rPr lang="en-US" altLang="zh-CN" dirty="0" smtClean="0">
                <a:sym typeface="Calibri" pitchFamily="34" charset="0"/>
              </a:rPr>
              <a:t>3NF</a:t>
            </a:r>
            <a:endParaRPr lang="zh-CN" altLang="en-US" dirty="0" smtClean="0"/>
          </a:p>
        </p:txBody>
      </p:sp>
      <p:sp>
        <p:nvSpPr>
          <p:cNvPr id="50182" name="直接连接符 2"/>
          <p:cNvSpPr>
            <a:spLocks noChangeShapeType="1"/>
          </p:cNvSpPr>
          <p:nvPr/>
        </p:nvSpPr>
        <p:spPr bwMode="auto">
          <a:xfrm flipH="1">
            <a:off x="5208767" y="1711790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3" name="TextBox 6"/>
          <p:cNvSpPr>
            <a:spLocks noChangeArrowheads="1"/>
          </p:cNvSpPr>
          <p:nvPr/>
        </p:nvSpPr>
        <p:spPr bwMode="auto">
          <a:xfrm>
            <a:off x="2451057" y="4244838"/>
            <a:ext cx="596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sym typeface="Arial" pitchFamily="34" charset="0"/>
              </a:rPr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 6.2.</a:t>
            </a:r>
            <a:r>
              <a:rPr lang="zh-CN" altLang="en-US" sz="3600" dirty="0" smtClean="0">
                <a:sym typeface="微软雅黑" pitchFamily="34" charset="-122"/>
              </a:rPr>
              <a:t>5</a:t>
            </a:r>
            <a:r>
              <a:rPr lang="en-US" altLang="zh-CN" sz="3600" dirty="0" smtClean="0">
                <a:sym typeface="微软雅黑" pitchFamily="34" charset="-122"/>
              </a:rPr>
              <a:t> 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/>
              <a:t>证明：若</a:t>
            </a:r>
            <a:r>
              <a:rPr lang="en-US" altLang="zh-CN" sz="2400" dirty="0" smtClean="0"/>
              <a:t>R</a:t>
            </a:r>
            <a:r>
              <a:rPr lang="en-US" altLang="zh-CN" sz="2400" dirty="0" smtClean="0">
                <a:sym typeface="宋体" pitchFamily="2" charset="-122"/>
              </a:rPr>
              <a:t>∈3NF</a:t>
            </a:r>
            <a:r>
              <a:rPr lang="zh-CN" altLang="en-US" sz="2400" dirty="0" smtClean="0">
                <a:sym typeface="宋体" pitchFamily="2" charset="-122"/>
              </a:rPr>
              <a:t>，则必有</a:t>
            </a:r>
            <a:r>
              <a:rPr lang="en-US" altLang="zh-CN" sz="2400" dirty="0"/>
              <a:t>R</a:t>
            </a:r>
            <a:r>
              <a:rPr lang="en-US" altLang="zh-CN" sz="2400" dirty="0" smtClean="0">
                <a:sym typeface="宋体" pitchFamily="2" charset="-122"/>
              </a:rPr>
              <a:t>∈2NF</a:t>
            </a:r>
            <a:r>
              <a:rPr lang="zh-CN" altLang="en-US" sz="2400" dirty="0" smtClean="0">
                <a:sym typeface="宋体" pitchFamily="2" charset="-122"/>
              </a:rPr>
              <a:t>。</a:t>
            </a:r>
            <a:endParaRPr lang="en-US" altLang="zh-CN" sz="2400" dirty="0" smtClean="0">
              <a:sym typeface="宋体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宋体" pitchFamily="2" charset="-122"/>
              </a:rPr>
              <a:t>证明：</a:t>
            </a:r>
            <a:r>
              <a:rPr lang="en-US" altLang="zh-CN" sz="2400" dirty="0">
                <a:sym typeface="宋体" pitchFamily="2" charset="-122"/>
              </a:rPr>
              <a:t> </a:t>
            </a:r>
            <a:r>
              <a:rPr lang="en-US" altLang="zh-CN" sz="2400" dirty="0" smtClean="0">
                <a:sym typeface="宋体" pitchFamily="2" charset="-122"/>
              </a:rPr>
              <a:t>3NF</a:t>
            </a:r>
            <a:r>
              <a:rPr lang="zh-CN" altLang="en-US" sz="2400" dirty="0" smtClean="0">
                <a:sym typeface="宋体" pitchFamily="2" charset="-122"/>
              </a:rPr>
              <a:t>定义，对于关系模式</a:t>
            </a:r>
            <a:r>
              <a:rPr lang="en-US" altLang="zh-CN" sz="2400" dirty="0" smtClean="0">
                <a:sym typeface="宋体" pitchFamily="2" charset="-122"/>
              </a:rPr>
              <a:t>R</a:t>
            </a:r>
            <a:r>
              <a:rPr lang="zh-CN" altLang="en-US" sz="2400" dirty="0" smtClean="0">
                <a:sym typeface="宋体" pitchFamily="2" charset="-122"/>
              </a:rPr>
              <a:t>，不存在如下的函数依赖，</a:t>
            </a:r>
            <a:r>
              <a:rPr lang="en-US" altLang="zh-CN" sz="2400" i="1" dirty="0">
                <a:sym typeface="宋体" pitchFamily="2" charset="-122"/>
              </a:rPr>
              <a:t> X</a:t>
            </a:r>
            <a:r>
              <a:rPr lang="en-US" altLang="zh-CN" sz="2400" dirty="0">
                <a:sym typeface="宋体" pitchFamily="2" charset="-122"/>
              </a:rPr>
              <a:t>→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zh-CN" altLang="en-US" sz="2400" dirty="0">
                <a:sym typeface="宋体" pitchFamily="2" charset="-122"/>
              </a:rPr>
              <a:t> </a:t>
            </a:r>
            <a:r>
              <a:rPr lang="zh-CN" altLang="en-US" sz="2400" dirty="0" smtClean="0">
                <a:sym typeface="宋体" pitchFamily="2" charset="-122"/>
              </a:rPr>
              <a:t>（</a:t>
            </a:r>
            <a:r>
              <a:rPr lang="en-US" altLang="zh-CN" sz="2400" i="1" dirty="0">
                <a:sym typeface="宋体" pitchFamily="2" charset="-122"/>
              </a:rPr>
              <a:t>Y</a:t>
            </a:r>
            <a:r>
              <a:rPr lang="en-US" altLang="zh-CN" sz="2400" dirty="0">
                <a:sym typeface="宋体" pitchFamily="2" charset="-122"/>
              </a:rPr>
              <a:t> ↛ </a:t>
            </a:r>
            <a:r>
              <a:rPr lang="en-US" altLang="zh-CN" sz="2400" i="1" dirty="0" smtClean="0">
                <a:sym typeface="宋体" pitchFamily="2" charset="-122"/>
              </a:rPr>
              <a:t>X</a:t>
            </a:r>
            <a:r>
              <a:rPr lang="zh-CN" altLang="en-US" sz="2400" dirty="0" smtClean="0">
                <a:sym typeface="宋体" pitchFamily="2" charset="-122"/>
              </a:rPr>
              <a:t>），</a:t>
            </a:r>
            <a:r>
              <a:rPr lang="en-US" altLang="zh-CN" sz="2400" i="1" dirty="0">
                <a:sym typeface="宋体" pitchFamily="2" charset="-122"/>
              </a:rPr>
              <a:t>Y</a:t>
            </a:r>
            <a:r>
              <a:rPr lang="zh-CN" altLang="en-US" sz="2400" dirty="0">
                <a:sym typeface="宋体" pitchFamily="2" charset="-122"/>
              </a:rPr>
              <a:t> </a:t>
            </a:r>
            <a:r>
              <a:rPr lang="en-US" altLang="zh-CN" sz="2400" dirty="0" smtClean="0">
                <a:sym typeface="宋体" pitchFamily="2" charset="-122"/>
              </a:rPr>
              <a:t>→</a:t>
            </a:r>
            <a:r>
              <a:rPr lang="en-US" altLang="zh-CN" sz="2400" i="1" dirty="0">
                <a:sym typeface="宋体" pitchFamily="2" charset="-122"/>
              </a:rPr>
              <a:t> </a:t>
            </a:r>
            <a:r>
              <a:rPr lang="en-US" altLang="zh-CN" sz="2400" i="1" dirty="0" smtClean="0">
                <a:sym typeface="宋体" pitchFamily="2" charset="-122"/>
              </a:rPr>
              <a:t>Z</a:t>
            </a:r>
            <a:r>
              <a:rPr lang="zh-CN" altLang="en-US" sz="2400" i="1" dirty="0" smtClean="0">
                <a:sym typeface="宋体" pitchFamily="2" charset="-122"/>
              </a:rPr>
              <a:t>，</a:t>
            </a:r>
            <a:r>
              <a:rPr lang="zh-CN" altLang="en-US" sz="2400" dirty="0">
                <a:sym typeface="宋体" pitchFamily="2" charset="-122"/>
              </a:rPr>
              <a:t>其中 </a:t>
            </a:r>
            <a:r>
              <a:rPr lang="en-US" altLang="zh-CN" sz="2400" i="1" dirty="0" smtClean="0">
                <a:sym typeface="宋体" pitchFamily="2" charset="-122"/>
              </a:rPr>
              <a:t>X</a:t>
            </a:r>
            <a:r>
              <a:rPr lang="zh-CN" altLang="en-US" sz="2400" dirty="0" smtClean="0">
                <a:sym typeface="宋体" pitchFamily="2" charset="-122"/>
              </a:rPr>
              <a:t>是候选码，</a:t>
            </a:r>
            <a:r>
              <a:rPr lang="en-US" altLang="zh-CN" sz="2400" i="1" dirty="0">
                <a:sym typeface="宋体" pitchFamily="2" charset="-122"/>
              </a:rPr>
              <a:t> Y</a:t>
            </a:r>
            <a:r>
              <a:rPr lang="zh-CN" altLang="en-US" sz="2400" dirty="0">
                <a:sym typeface="宋体" pitchFamily="2" charset="-122"/>
              </a:rPr>
              <a:t> </a:t>
            </a:r>
            <a:r>
              <a:rPr lang="zh-CN" altLang="en-US" sz="2400" dirty="0" smtClean="0">
                <a:sym typeface="宋体" pitchFamily="2" charset="-122"/>
              </a:rPr>
              <a:t>是任意属性组，</a:t>
            </a:r>
            <a:r>
              <a:rPr lang="en-US" altLang="zh-CN" sz="2400" i="1" dirty="0">
                <a:sym typeface="宋体" pitchFamily="2" charset="-122"/>
              </a:rPr>
              <a:t> </a:t>
            </a:r>
            <a:r>
              <a:rPr lang="en-US" altLang="zh-CN" sz="2400" i="1" dirty="0" smtClean="0">
                <a:sym typeface="宋体" pitchFamily="2" charset="-122"/>
              </a:rPr>
              <a:t>Z</a:t>
            </a:r>
            <a:r>
              <a:rPr lang="zh-CN" altLang="en-US" sz="2400" dirty="0" smtClean="0">
                <a:sym typeface="宋体" pitchFamily="2" charset="-122"/>
              </a:rPr>
              <a:t>是非主属性，</a:t>
            </a:r>
            <a:r>
              <a:rPr lang="en-US" altLang="zh-CN" sz="2400" i="1" dirty="0">
                <a:sym typeface="宋体" pitchFamily="2" charset="-122"/>
              </a:rPr>
              <a:t> Z</a:t>
            </a:r>
            <a:r>
              <a:rPr lang="en-US" altLang="zh-CN" sz="2400" dirty="0">
                <a:sym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400" dirty="0" smtClean="0">
                <a:sym typeface="宋体" pitchFamily="2" charset="-122"/>
              </a:rPr>
              <a:t> 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zh-CN" altLang="en-US" sz="2400" i="1" dirty="0" smtClean="0">
                <a:sym typeface="宋体" pitchFamily="2" charset="-122"/>
              </a:rPr>
              <a:t>。</a:t>
            </a:r>
            <a:endParaRPr lang="en-US" altLang="zh-CN" sz="2400" i="1" dirty="0" smtClean="0">
              <a:sym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宋体" pitchFamily="2" charset="-122"/>
              </a:rPr>
              <a:t> </a:t>
            </a:r>
            <a:r>
              <a:rPr lang="en-US" altLang="zh-CN" sz="2400" dirty="0" smtClean="0">
                <a:sym typeface="宋体" pitchFamily="2" charset="-122"/>
              </a:rPr>
              <a:t>       </a:t>
            </a:r>
            <a:r>
              <a:rPr lang="zh-CN" altLang="en-US" sz="2400" dirty="0" smtClean="0">
                <a:solidFill>
                  <a:srgbClr val="C00000"/>
                </a:solidFill>
                <a:sym typeface="宋体" pitchFamily="2" charset="-122"/>
              </a:rPr>
              <a:t>在此定义下，令</a:t>
            </a:r>
            <a:r>
              <a:rPr lang="en-US" altLang="zh-CN" sz="2400" i="1" dirty="0">
                <a:solidFill>
                  <a:srgbClr val="C00000"/>
                </a:solidFill>
                <a:sym typeface="宋体" pitchFamily="2" charset="-122"/>
              </a:rPr>
              <a:t>Y</a:t>
            </a:r>
            <a:r>
              <a:rPr lang="zh-CN" altLang="en-US" sz="2400" dirty="0">
                <a:solidFill>
                  <a:srgbClr val="C00000"/>
                </a:solidFill>
                <a:sym typeface="宋体" pitchFamily="2" charset="-122"/>
              </a:rPr>
              <a:t> </a:t>
            </a:r>
            <a:r>
              <a:rPr lang="zh-CN" altLang="en-US" sz="2400" b="0" dirty="0" smtClean="0">
                <a:solidFill>
                  <a:srgbClr val="C00000"/>
                </a:solidFill>
              </a:rPr>
              <a:t>⊂ </a:t>
            </a:r>
            <a:r>
              <a:rPr lang="en-US" altLang="zh-CN" sz="2400" i="1" dirty="0" smtClean="0">
                <a:solidFill>
                  <a:srgbClr val="C00000"/>
                </a:solidFill>
                <a:sym typeface="宋体" pitchFamily="2" charset="-122"/>
              </a:rPr>
              <a:t>X</a:t>
            </a:r>
            <a:r>
              <a:rPr lang="zh-CN" altLang="en-US" sz="2400" i="1" dirty="0" smtClean="0">
                <a:sym typeface="宋体" pitchFamily="2" charset="-122"/>
              </a:rPr>
              <a:t>，</a:t>
            </a:r>
            <a:r>
              <a:rPr lang="zh-CN" altLang="en-US" sz="2400" dirty="0" smtClean="0">
                <a:sym typeface="宋体" pitchFamily="2" charset="-122"/>
              </a:rPr>
              <a:t>即</a:t>
            </a:r>
            <a:r>
              <a:rPr lang="en-US" altLang="zh-CN" sz="2400" i="1" dirty="0">
                <a:sym typeface="宋体" pitchFamily="2" charset="-122"/>
              </a:rPr>
              <a:t>Y</a:t>
            </a:r>
            <a:r>
              <a:rPr lang="zh-CN" altLang="en-US" sz="2400" dirty="0" smtClean="0">
                <a:sym typeface="宋体" pitchFamily="2" charset="-122"/>
              </a:rPr>
              <a:t>是</a:t>
            </a:r>
            <a:r>
              <a:rPr lang="en-US" altLang="zh-CN" sz="2400" i="1" dirty="0">
                <a:sym typeface="宋体" pitchFamily="2" charset="-122"/>
              </a:rPr>
              <a:t>X</a:t>
            </a:r>
            <a:r>
              <a:rPr lang="zh-CN" altLang="en-US" sz="2400" dirty="0" smtClean="0">
                <a:sym typeface="宋体" pitchFamily="2" charset="-122"/>
              </a:rPr>
              <a:t>的真子集，则上条件</a:t>
            </a:r>
            <a:r>
              <a:rPr lang="en-US" altLang="zh-CN" sz="2400" i="1" dirty="0">
                <a:sym typeface="宋体" pitchFamily="2" charset="-122"/>
              </a:rPr>
              <a:t>X</a:t>
            </a:r>
            <a:r>
              <a:rPr lang="en-US" altLang="zh-CN" sz="2400" dirty="0">
                <a:sym typeface="宋体" pitchFamily="2" charset="-122"/>
              </a:rPr>
              <a:t>→</a:t>
            </a:r>
            <a:r>
              <a:rPr lang="en-US" altLang="zh-CN" sz="2400" i="1" dirty="0">
                <a:sym typeface="宋体" pitchFamily="2" charset="-122"/>
              </a:rPr>
              <a:t>Y</a:t>
            </a:r>
            <a:r>
              <a:rPr lang="zh-CN" altLang="en-US" sz="2400" dirty="0">
                <a:sym typeface="宋体" pitchFamily="2" charset="-122"/>
              </a:rPr>
              <a:t> </a:t>
            </a:r>
            <a:r>
              <a:rPr lang="zh-CN" altLang="en-US" sz="2400" dirty="0" smtClean="0">
                <a:sym typeface="宋体" pitchFamily="2" charset="-122"/>
              </a:rPr>
              <a:t>，</a:t>
            </a:r>
            <a:r>
              <a:rPr lang="en-US" altLang="zh-CN" sz="2400" i="1" dirty="0" smtClean="0">
                <a:sym typeface="宋体" pitchFamily="2" charset="-122"/>
              </a:rPr>
              <a:t>Y</a:t>
            </a:r>
            <a:r>
              <a:rPr lang="zh-CN" altLang="en-US" sz="2400" dirty="0" smtClean="0">
                <a:sym typeface="宋体" pitchFamily="2" charset="-122"/>
              </a:rPr>
              <a:t> </a:t>
            </a:r>
            <a:r>
              <a:rPr lang="en-US" altLang="zh-CN" sz="2400" dirty="0">
                <a:sym typeface="宋体" pitchFamily="2" charset="-122"/>
              </a:rPr>
              <a:t>→</a:t>
            </a:r>
            <a:r>
              <a:rPr lang="en-US" altLang="zh-CN" sz="2400" i="1" dirty="0">
                <a:sym typeface="宋体" pitchFamily="2" charset="-122"/>
              </a:rPr>
              <a:t> </a:t>
            </a:r>
            <a:r>
              <a:rPr lang="en-US" altLang="zh-CN" sz="2400" i="1" dirty="0" smtClean="0">
                <a:sym typeface="宋体" pitchFamily="2" charset="-122"/>
              </a:rPr>
              <a:t>Z</a:t>
            </a:r>
            <a:r>
              <a:rPr lang="zh-CN" altLang="en-US" sz="2400" dirty="0" smtClean="0">
                <a:sym typeface="宋体" pitchFamily="2" charset="-122"/>
              </a:rPr>
              <a:t>就变成了非主属性</a:t>
            </a:r>
            <a:r>
              <a:rPr lang="en-US" altLang="zh-CN" sz="2400" dirty="0" smtClean="0">
                <a:sym typeface="宋体" pitchFamily="2" charset="-122"/>
              </a:rPr>
              <a:t>Z</a:t>
            </a:r>
            <a:r>
              <a:rPr lang="zh-CN" altLang="en-US" sz="2400" dirty="0" smtClean="0">
                <a:sym typeface="宋体" pitchFamily="2" charset="-122"/>
              </a:rPr>
              <a:t>对码</a:t>
            </a:r>
            <a:r>
              <a:rPr lang="en-US" altLang="zh-CN" sz="2400" dirty="0" smtClean="0">
                <a:sym typeface="宋体" pitchFamily="2" charset="-122"/>
              </a:rPr>
              <a:t>X</a:t>
            </a:r>
            <a:r>
              <a:rPr lang="zh-CN" altLang="en-US" sz="2400" dirty="0" smtClean="0">
                <a:sym typeface="宋体" pitchFamily="2" charset="-122"/>
              </a:rPr>
              <a:t>的部分函数依赖：</a:t>
            </a:r>
            <a:r>
              <a:rPr lang="en-US" altLang="zh-CN" sz="2400" i="1" dirty="0">
                <a:sym typeface="宋体" pitchFamily="2" charset="-122"/>
              </a:rPr>
              <a:t> X</a:t>
            </a:r>
            <a:r>
              <a:rPr lang="en-US" altLang="zh-CN" sz="2400" dirty="0" smtClean="0">
                <a:sym typeface="宋体" pitchFamily="2" charset="-122"/>
              </a:rPr>
              <a:t>→</a:t>
            </a:r>
            <a:r>
              <a:rPr lang="en-US" altLang="zh-CN" sz="2400" i="1" dirty="0">
                <a:sym typeface="宋体" pitchFamily="2" charset="-122"/>
              </a:rPr>
              <a:t> Z</a:t>
            </a:r>
            <a:r>
              <a:rPr lang="zh-CN" altLang="en-US" sz="2400" dirty="0" smtClean="0">
                <a:sym typeface="宋体" pitchFamily="2" charset="-122"/>
              </a:rPr>
              <a:t> 。</a:t>
            </a:r>
            <a:endParaRPr lang="en-US" altLang="zh-CN" sz="2400" dirty="0" smtClean="0">
              <a:sym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宋体" pitchFamily="2" charset="-122"/>
              </a:rPr>
              <a:t> </a:t>
            </a:r>
            <a:r>
              <a:rPr lang="en-US" altLang="zh-CN" sz="2400" dirty="0" smtClean="0">
                <a:sym typeface="宋体" pitchFamily="2" charset="-122"/>
              </a:rPr>
              <a:t>       </a:t>
            </a:r>
            <a:r>
              <a:rPr lang="zh-CN" altLang="en-US" sz="2400" dirty="0" smtClean="0">
                <a:sym typeface="宋体" pitchFamily="2" charset="-122"/>
              </a:rPr>
              <a:t>但</a:t>
            </a:r>
            <a:r>
              <a:rPr lang="en-US" altLang="zh-CN" sz="2400" dirty="0" smtClean="0">
                <a:sym typeface="宋体" pitchFamily="2" charset="-122"/>
              </a:rPr>
              <a:t>3NF</a:t>
            </a:r>
            <a:r>
              <a:rPr lang="zh-CN" altLang="en-US" sz="2400" dirty="0" smtClean="0">
                <a:sym typeface="宋体" pitchFamily="2" charset="-122"/>
              </a:rPr>
              <a:t>中，不存在这样的函数依赖，所以</a:t>
            </a:r>
            <a:r>
              <a:rPr lang="en-US" altLang="zh-CN" sz="2400" dirty="0" smtClean="0">
                <a:sym typeface="宋体" pitchFamily="2" charset="-122"/>
              </a:rPr>
              <a:t>R</a:t>
            </a:r>
            <a:r>
              <a:rPr lang="zh-CN" altLang="en-US" sz="2400" dirty="0" smtClean="0">
                <a:sym typeface="宋体" pitchFamily="2" charset="-122"/>
              </a:rPr>
              <a:t>中不可能存在非主属性对码的部分函数依赖。因此，</a:t>
            </a:r>
            <a:r>
              <a:rPr lang="en-US" altLang="zh-CN" sz="2400" dirty="0" smtClean="0">
                <a:sym typeface="宋体" pitchFamily="2" charset="-122"/>
              </a:rPr>
              <a:t>R</a:t>
            </a:r>
            <a:r>
              <a:rPr lang="zh-CN" altLang="en-US" sz="2400" dirty="0" smtClean="0">
                <a:sym typeface="宋体" pitchFamily="2" charset="-122"/>
              </a:rPr>
              <a:t>必定是</a:t>
            </a:r>
            <a:r>
              <a:rPr lang="en-US" altLang="zh-CN" sz="2400" dirty="0" smtClean="0">
                <a:sym typeface="宋体" pitchFamily="2" charset="-122"/>
              </a:rPr>
              <a:t>3NF</a:t>
            </a:r>
            <a:r>
              <a:rPr lang="zh-CN" altLang="en-US" sz="2400" dirty="0" smtClean="0">
                <a:sym typeface="宋体" pitchFamily="2" charset="-122"/>
              </a:rPr>
              <a:t>。</a:t>
            </a:r>
            <a:endParaRPr lang="zh-CN" altLang="en-US" sz="2400" dirty="0"/>
          </a:p>
        </p:txBody>
      </p:sp>
      <p:sp>
        <p:nvSpPr>
          <p:cNvPr id="50182" name="直接连接符 2"/>
          <p:cNvSpPr>
            <a:spLocks noChangeShapeType="1"/>
          </p:cNvSpPr>
          <p:nvPr/>
        </p:nvSpPr>
        <p:spPr bwMode="auto">
          <a:xfrm flipH="1">
            <a:off x="5291322" y="2863918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755576" y="436510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sym typeface="Arial" pitchFamily="34" charset="0"/>
              </a:rPr>
              <a:t>P</a:t>
            </a:r>
            <a:endParaRPr lang="zh-CN" altLang="en-US" sz="1600" b="1" dirty="0">
              <a:solidFill>
                <a:srgbClr val="FF0000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1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关系模式由五部分组成，是一个五元组：</a:t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            </a:t>
            </a:r>
            <a:r>
              <a:rPr lang="en-US" altLang="zh-CN" dirty="0" smtClean="0">
                <a:sym typeface="Calibri" pitchFamily="34" charset="0"/>
              </a:rPr>
              <a:t>R(U, D, DOM, F)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关系名</a:t>
            </a:r>
            <a:r>
              <a:rPr lang="en-US" altLang="zh-CN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是符号化的元组语义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为一组属性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</a:t>
            </a:r>
            <a:r>
              <a:rPr lang="zh-CN" altLang="en-US" dirty="0" smtClean="0">
                <a:sym typeface="Calibri" pitchFamily="34" charset="0"/>
              </a:rPr>
              <a:t>为属性组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中的属性所来自的域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DOM</a:t>
            </a:r>
            <a:r>
              <a:rPr lang="zh-CN" altLang="en-US" dirty="0" smtClean="0">
                <a:sym typeface="Calibri" pitchFamily="34" charset="0"/>
              </a:rPr>
              <a:t>为属性到域的映射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上的一组数据依赖</a:t>
            </a:r>
            <a:endParaRPr 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51203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6.2.6  BCNF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22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 6.2.6</a:t>
            </a:r>
            <a:r>
              <a:rPr lang="zh-CN" altLang="en-US" sz="3600" dirty="0" smtClean="0">
                <a:sym typeface="微软雅黑" pitchFamily="34" charset="-122"/>
              </a:rPr>
              <a:t> </a:t>
            </a:r>
            <a:r>
              <a:rPr lang="en-US" altLang="zh-CN" sz="3600" dirty="0" smtClean="0">
                <a:sym typeface="微软雅黑" pitchFamily="34" charset="-122"/>
              </a:rPr>
              <a:t> BCNF</a:t>
            </a:r>
            <a:endParaRPr lang="zh-CN" altLang="en-US" sz="3600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4260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400" dirty="0" smtClean="0">
                <a:sym typeface="Calibri" pitchFamily="34" charset="0"/>
              </a:rPr>
              <a:t>BCNF</a:t>
            </a:r>
            <a:r>
              <a:rPr lang="zh-CN" altLang="en-US" sz="2400" dirty="0" smtClean="0">
                <a:sym typeface="Calibri" pitchFamily="34" charset="0"/>
              </a:rPr>
              <a:t>（</a:t>
            </a:r>
            <a:r>
              <a:rPr lang="en-US" altLang="zh-CN" sz="2400" dirty="0" smtClean="0">
                <a:sym typeface="Calibri" pitchFamily="34" charset="0"/>
              </a:rPr>
              <a:t>Boyce </a:t>
            </a:r>
            <a:r>
              <a:rPr lang="en-US" altLang="zh-CN" sz="2400" dirty="0" err="1" smtClean="0">
                <a:sym typeface="Calibri" pitchFamily="34" charset="0"/>
              </a:rPr>
              <a:t>Codd</a:t>
            </a:r>
            <a:r>
              <a:rPr lang="en-US" altLang="zh-CN" sz="2400" dirty="0" smtClean="0">
                <a:sym typeface="Calibri" pitchFamily="34" charset="0"/>
              </a:rPr>
              <a:t> Normal Form</a:t>
            </a:r>
            <a:r>
              <a:rPr lang="zh-CN" altLang="en-US" sz="2400" dirty="0" smtClean="0">
                <a:sym typeface="Calibri" pitchFamily="34" charset="0"/>
              </a:rPr>
              <a:t>）由</a:t>
            </a:r>
            <a:r>
              <a:rPr lang="en-US" altLang="zh-CN" sz="2400" dirty="0" smtClean="0">
                <a:sym typeface="Calibri" pitchFamily="34" charset="0"/>
              </a:rPr>
              <a:t>Boyce</a:t>
            </a:r>
            <a:r>
              <a:rPr lang="zh-CN" altLang="en-US" sz="2400" dirty="0" smtClean="0">
                <a:sym typeface="Calibri" pitchFamily="34" charset="0"/>
              </a:rPr>
              <a:t>和</a:t>
            </a:r>
            <a:r>
              <a:rPr lang="en-US" altLang="zh-CN" sz="2400" dirty="0" err="1" smtClean="0">
                <a:sym typeface="Calibri" pitchFamily="34" charset="0"/>
              </a:rPr>
              <a:t>Codd</a:t>
            </a:r>
            <a:r>
              <a:rPr lang="zh-CN" altLang="en-US" sz="2400" dirty="0" smtClean="0">
                <a:sym typeface="Calibri" pitchFamily="34" charset="0"/>
              </a:rPr>
              <a:t>提出，比</a:t>
            </a:r>
            <a:r>
              <a:rPr lang="en-US" altLang="zh-CN" sz="2400" dirty="0" smtClean="0">
                <a:sym typeface="Calibri" pitchFamily="34" charset="0"/>
              </a:rPr>
              <a:t>3NF</a:t>
            </a:r>
            <a:r>
              <a:rPr lang="zh-CN" altLang="en-US" sz="2400" dirty="0" smtClean="0">
                <a:sym typeface="Calibri" pitchFamily="34" charset="0"/>
              </a:rPr>
              <a:t>更进了一步。通常认为</a:t>
            </a:r>
            <a:r>
              <a:rPr lang="en-US" altLang="zh-CN" sz="2400" dirty="0" smtClean="0">
                <a:sym typeface="Calibri" pitchFamily="34" charset="0"/>
              </a:rPr>
              <a:t>BCNF</a:t>
            </a:r>
            <a:r>
              <a:rPr lang="zh-CN" altLang="en-US" sz="2400" dirty="0" smtClean="0">
                <a:sym typeface="Calibri" pitchFamily="34" charset="0"/>
              </a:rPr>
              <a:t>是修正的第三范式，有时也称为扩充的第三范式。</a:t>
            </a:r>
            <a:endParaRPr lang="en-US" altLang="zh-CN" sz="24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定义</a:t>
            </a:r>
            <a:r>
              <a:rPr lang="en-US" altLang="zh-CN" sz="2400" dirty="0" smtClean="0">
                <a:sym typeface="Calibri" pitchFamily="34" charset="0"/>
              </a:rPr>
              <a:t>6.8  </a:t>
            </a:r>
            <a:r>
              <a:rPr lang="zh-CN" altLang="en-US" sz="2400" dirty="0" smtClean="0">
                <a:sym typeface="Calibri" pitchFamily="34" charset="0"/>
              </a:rPr>
              <a:t>设关系模式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&lt;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,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&gt;∈1NF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若</a:t>
            </a:r>
            <a:r>
              <a:rPr lang="en-US" altLang="zh-CN" sz="2400" i="1" dirty="0" smtClean="0">
                <a:solidFill>
                  <a:srgbClr val="0066FF"/>
                </a:solidFill>
                <a:sym typeface="Calibri" pitchFamily="34" charset="0"/>
              </a:rPr>
              <a:t>X</a:t>
            </a: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 →</a:t>
            </a:r>
            <a:r>
              <a:rPr lang="en-US" altLang="zh-CN" sz="2400" i="1" dirty="0" smtClean="0">
                <a:solidFill>
                  <a:srgbClr val="0066FF"/>
                </a:solidFill>
                <a:sym typeface="Calibri" pitchFamily="34" charset="0"/>
              </a:rPr>
              <a:t>Y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且</a:t>
            </a:r>
            <a:r>
              <a:rPr lang="en-US" altLang="zh-CN" sz="2400" i="1" dirty="0" smtClean="0">
                <a:solidFill>
                  <a:srgbClr val="0066FF"/>
                </a:solidFill>
                <a:sym typeface="Calibri" pitchFamily="34" charset="0"/>
              </a:rPr>
              <a:t>Y</a:t>
            </a:r>
            <a:r>
              <a:rPr lang="zh-CN" altLang="en-US" sz="2400" dirty="0" smtClean="0">
                <a:solidFill>
                  <a:srgbClr val="0066FF"/>
                </a:solidFill>
              </a:rPr>
              <a:t> ⊆ </a:t>
            </a:r>
            <a:r>
              <a:rPr lang="en-US" altLang="zh-CN" sz="2400" i="1" dirty="0" smtClean="0">
                <a:solidFill>
                  <a:srgbClr val="0066FF"/>
                </a:solidFill>
              </a:rPr>
              <a:t>X</a:t>
            </a:r>
            <a:r>
              <a:rPr lang="zh-CN" altLang="en-US" sz="2400" dirty="0" smtClean="0">
                <a:solidFill>
                  <a:srgbClr val="0066FF"/>
                </a:solidFill>
              </a:rPr>
              <a:t>时</a:t>
            </a:r>
            <a:r>
              <a:rPr lang="en-US" altLang="zh-CN" sz="2400" i="1" dirty="0" smtClean="0">
                <a:solidFill>
                  <a:srgbClr val="0066FF"/>
                </a:solidFill>
              </a:rPr>
              <a:t>X</a:t>
            </a:r>
            <a:r>
              <a:rPr lang="zh-CN" altLang="en-US" sz="2400" dirty="0" smtClean="0">
                <a:solidFill>
                  <a:srgbClr val="0066FF"/>
                </a:solidFill>
              </a:rPr>
              <a:t>必含有码</a:t>
            </a:r>
            <a:r>
              <a:rPr lang="zh-CN" altLang="en-US" sz="2400" dirty="0" smtClean="0"/>
              <a:t>，则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&lt;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,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&gt;∈BCNF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en-US" sz="24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换言之，在关系模式</a:t>
            </a:r>
            <a:r>
              <a:rPr lang="en-US" altLang="zh-CN" sz="2400" dirty="0" smtClean="0">
                <a:sym typeface="Calibri" pitchFamily="34" charset="0"/>
              </a:rPr>
              <a:t>R&lt;U,F&gt;</a:t>
            </a:r>
            <a:r>
              <a:rPr lang="zh-CN" altLang="en-US" sz="2400" dirty="0" smtClean="0">
                <a:sym typeface="Calibri" pitchFamily="34" charset="0"/>
              </a:rPr>
              <a:t>中，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如果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每一个决定属性集都包含候选码</a:t>
            </a:r>
            <a:r>
              <a:rPr lang="zh-CN" altLang="en-US" sz="2400" dirty="0" smtClean="0">
                <a:sym typeface="Calibri" pitchFamily="34" charset="0"/>
              </a:rPr>
              <a:t>，则</a:t>
            </a:r>
            <a:r>
              <a:rPr lang="en-US" altLang="zh-CN" sz="2400" dirty="0" smtClean="0">
                <a:solidFill>
                  <a:srgbClr val="FF0000"/>
                </a:solidFill>
                <a:sym typeface="Calibri" pitchFamily="34" charset="0"/>
              </a:rPr>
              <a:t>R∈BCNF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  <a:endParaRPr lang="zh-CN" altLang="en-US" sz="2400" dirty="0" smtClean="0"/>
          </a:p>
        </p:txBody>
      </p:sp>
      <p:sp>
        <p:nvSpPr>
          <p:cNvPr id="52230" name="直接连接符 5"/>
          <p:cNvSpPr>
            <a:spLocks noChangeShapeType="1"/>
          </p:cNvSpPr>
          <p:nvPr/>
        </p:nvSpPr>
        <p:spPr bwMode="auto">
          <a:xfrm flipH="1">
            <a:off x="7704063" y="3429000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32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325438" y="1054100"/>
            <a:ext cx="8505825" cy="561657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的关系模式所具有的性质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所有非主属性都完全函数依赖于每个候选码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所有主属性都完全函数依赖于每个不包含它的候选码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没有任何属性完全函数依赖于非码的任何一组属性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>
                <a:sym typeface="Calibri" pitchFamily="34" charset="0"/>
              </a:rPr>
              <a:t>如果一个关系数据库中的所有关系模式都属于</a:t>
            </a:r>
            <a:r>
              <a:rPr lang="en-US" altLang="zh-CN" sz="2400" dirty="0" smtClean="0">
                <a:sym typeface="Calibri" pitchFamily="34" charset="0"/>
              </a:rPr>
              <a:t>BCNF</a:t>
            </a:r>
            <a:r>
              <a:rPr lang="zh-CN" altLang="en-US" sz="2400" dirty="0" smtClean="0">
                <a:sym typeface="Calibri" pitchFamily="34" charset="0"/>
              </a:rPr>
              <a:t>，那么在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函数依赖范畴内</a:t>
            </a:r>
            <a:r>
              <a:rPr lang="zh-CN" altLang="en-US" sz="2400" dirty="0" smtClean="0">
                <a:sym typeface="Calibri" pitchFamily="34" charset="0"/>
              </a:rPr>
              <a:t>，它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已实现了模式的彻底分解</a:t>
            </a:r>
            <a:r>
              <a:rPr lang="zh-CN" altLang="en-US" sz="2400" dirty="0" smtClean="0">
                <a:sym typeface="Calibri" pitchFamily="34" charset="0"/>
              </a:rPr>
              <a:t>，达到了最高的规范化程度，消除了插入异常和删除异常。</a:t>
            </a:r>
            <a:endParaRPr lang="zh-CN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/>
              <a:t>[例6.</a:t>
            </a:r>
            <a:r>
              <a:rPr lang="en-US" altLang="zh-CN" dirty="0" smtClean="0"/>
              <a:t>5</a:t>
            </a:r>
            <a:r>
              <a:rPr lang="zh-CN" altLang="en-US" dirty="0" smtClean="0"/>
              <a:t>]考察关系模式</a:t>
            </a:r>
            <a:r>
              <a:rPr lang="en-US" altLang="zh-CN" dirty="0" smtClean="0">
                <a:solidFill>
                  <a:srgbClr val="0066FF"/>
                </a:solidFill>
              </a:rPr>
              <a:t>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Cno,Cname,Pcno</a:t>
            </a:r>
            <a:r>
              <a:rPr lang="en-US" altLang="zh-CN" dirty="0" smtClean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它只有一个码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，没有任何属性对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部分依赖或传递依赖，所以</a:t>
            </a:r>
            <a:r>
              <a:rPr lang="en-US" altLang="zh-CN" dirty="0" smtClean="0"/>
              <a:t>C∈3NF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同时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en-US" altLang="zh-CN" dirty="0" err="1" smtClean="0">
                <a:solidFill>
                  <a:srgbClr val="FF0000"/>
                </a:solidFill>
              </a:rPr>
              <a:t>Cno</a:t>
            </a:r>
            <a:r>
              <a:rPr lang="zh-CN" altLang="en-US" dirty="0" smtClean="0">
                <a:solidFill>
                  <a:srgbClr val="FF0000"/>
                </a:solidFill>
              </a:rPr>
              <a:t>是唯一的决定因素</a:t>
            </a:r>
            <a:r>
              <a:rPr lang="zh-CN" altLang="en-US" dirty="0" smtClean="0"/>
              <a:t>，所以</a:t>
            </a:r>
            <a:r>
              <a:rPr lang="en-US" altLang="zh-CN" dirty="0" smtClean="0">
                <a:solidFill>
                  <a:srgbClr val="FF0000"/>
                </a:solidFill>
              </a:rPr>
              <a:t>C∈BCNF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对于关系模式</a:t>
            </a:r>
            <a:r>
              <a:rPr lang="en-US" altLang="zh-CN" dirty="0" smtClean="0"/>
              <a:t>SC(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可作同样分析。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4113"/>
            <a:ext cx="8229600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[例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.6] 关系模式</a:t>
            </a:r>
            <a:r>
              <a:rPr lang="en-US" altLang="zh-CN" dirty="0" smtClean="0">
                <a:solidFill>
                  <a:srgbClr val="0066FF"/>
                </a:solidFill>
              </a:rPr>
              <a:t>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Sno,Sname,Sdept,Sage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假定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也具有唯一性，那么</a:t>
            </a:r>
            <a:r>
              <a:rPr lang="en-US" altLang="zh-CN" dirty="0" smtClean="0"/>
              <a:t>S</a:t>
            </a:r>
            <a:r>
              <a:rPr lang="zh-CN" altLang="en-US" dirty="0" smtClean="0"/>
              <a:t>就有两个码，这两个码都由单个属性组成，彼此不相交。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其他属性不存在对码的传递依赖与部分依赖，所以</a:t>
            </a:r>
            <a:r>
              <a:rPr lang="en-US" altLang="zh-CN" dirty="0" smtClean="0"/>
              <a:t>S∈3NF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同时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中除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外没有其他决定因素，所以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也属于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sym typeface="微软雅黑" pitchFamily="34" charset="-122"/>
              </a:rPr>
              <a:t>BCNF</a:t>
            </a:r>
            <a:r>
              <a:rPr lang="zh-CN" altLang="en-US" sz="3600" b="1" dirty="0" smtClean="0">
                <a:solidFill>
                  <a:schemeClr val="bg1"/>
                </a:solidFill>
                <a:sym typeface="微软雅黑" pitchFamily="34" charset="-122"/>
              </a:rPr>
              <a:t>（</a:t>
            </a:r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续）</a:t>
            </a:r>
            <a:endParaRPr lang="zh-CN" altLang="en-US" sz="3600" b="1" dirty="0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 noChangeArrowheads="1"/>
          </p:cNvSpPr>
          <p:nvPr>
            <p:ph idx="1"/>
          </p:nvPr>
        </p:nvSpPr>
        <p:spPr>
          <a:xfrm>
            <a:off x="385192" y="981075"/>
            <a:ext cx="8435280" cy="5400675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sz="2400" dirty="0" smtClean="0"/>
              <a:t>[例6.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] 关系模式</a:t>
            </a:r>
            <a:r>
              <a:rPr lang="en-US" altLang="zh-CN" sz="2400" dirty="0" smtClean="0">
                <a:solidFill>
                  <a:srgbClr val="0066FF"/>
                </a:solidFill>
              </a:rPr>
              <a:t>SJP(S,J,P)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是学生，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表示 课程，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表示名次。每一个学生选修每门课程的成绩有一定的名次，每门课程中每一名次只有一个学生（即没有并列名次）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由语义可得到函数依赖：</a:t>
            </a:r>
            <a:r>
              <a:rPr lang="en-US" altLang="zh-CN" dirty="0" smtClean="0"/>
              <a:t> (S,J)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S</a:t>
            </a:r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en-US" altLang="zh-CN" dirty="0" smtClean="0"/>
              <a:t>  (S,J)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都可以作为候选码。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关系模式中没有属性对码传递依赖或部分依赖，所以   </a:t>
            </a:r>
            <a:endParaRPr lang="en-US" altLang="zh-CN" dirty="0" smtClean="0"/>
          </a:p>
          <a:p>
            <a:pPr lvl="1" algn="l">
              <a:lnSpc>
                <a:spcPct val="110000"/>
              </a:lnSpc>
            </a:pPr>
            <a:r>
              <a:rPr lang="en-US" altLang="zh-CN" dirty="0" smtClean="0"/>
              <a:t>   SJP∈3NF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除</a:t>
            </a:r>
            <a:r>
              <a:rPr lang="en-US" altLang="zh-CN" dirty="0" smtClean="0"/>
              <a:t>(S,J)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以外没有其他决定因素，所以 </a:t>
            </a:r>
            <a:endParaRPr lang="en-US" altLang="zh-CN" dirty="0" smtClean="0"/>
          </a:p>
          <a:p>
            <a:pPr lvl="1" algn="l"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SJP∈BCNF</a:t>
            </a:r>
            <a:r>
              <a:rPr lang="zh-CN" altLang="en-US" sz="2000" dirty="0" smtClean="0"/>
              <a:t>。</a:t>
            </a:r>
          </a:p>
          <a:p>
            <a:pPr algn="l">
              <a:buFont typeface="Wingdings" pitchFamily="2" charset="2"/>
              <a:buChar char="v"/>
            </a:pPr>
            <a:endParaRPr lang="zh-CN" altLang="en-US" sz="2400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213697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sz="2400" dirty="0" smtClean="0"/>
              <a:t>[例6.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] 关系模式</a:t>
            </a:r>
            <a:r>
              <a:rPr lang="en-US" altLang="zh-CN" sz="2400" dirty="0" smtClean="0">
                <a:solidFill>
                  <a:srgbClr val="0066FF"/>
                </a:solidFill>
              </a:rPr>
              <a:t>STJ(S,T,J)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表示学生，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表示教师，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表示课程。每一教师只教一门课。每门课有若干教师，某一学生选定某门课，就对应一个固定的教师。</a:t>
            </a:r>
            <a:endParaRPr lang="en-US" altLang="zh-CN" sz="2400" dirty="0" smtClean="0"/>
          </a:p>
          <a:p>
            <a:pPr lvl="1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  由语义可得到函数依赖：</a:t>
            </a:r>
            <a:r>
              <a:rPr lang="en-US" altLang="zh-CN" dirty="0" smtClean="0"/>
              <a:t>(S,J)→T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(S,T)→J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T→J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  码：</a:t>
            </a:r>
            <a:r>
              <a:rPr lang="en-US" altLang="zh-CN" dirty="0"/>
              <a:t> (S,J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；</a:t>
            </a:r>
            <a:r>
              <a:rPr lang="en-US" altLang="zh-CN" dirty="0"/>
              <a:t>(S,T)</a:t>
            </a:r>
            <a:endParaRPr lang="en-US" altLang="zh-CN" dirty="0" smtClean="0"/>
          </a:p>
          <a:p>
            <a:pPr lvl="1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  因为没有任何非主属性对码传递依赖或部分依赖，</a:t>
            </a:r>
            <a:endParaRPr lang="en-US" altLang="zh-CN" dirty="0" smtClean="0"/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    STJ ∈ 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  因为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是决定因素，而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不包含码，所以</a:t>
            </a:r>
            <a:r>
              <a:rPr lang="en-US" altLang="zh-CN" dirty="0" smtClean="0"/>
              <a:t>STJ ∈ BCNF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关系。</a:t>
            </a:r>
          </a:p>
          <a:p>
            <a:pPr algn="l">
              <a:buFont typeface="Wingdings" pitchFamily="2" charset="2"/>
              <a:buChar char="v"/>
            </a:pPr>
            <a:endParaRPr lang="zh-CN" altLang="en-US" dirty="0" smtClean="0"/>
          </a:p>
        </p:txBody>
      </p:sp>
      <p:pic>
        <p:nvPicPr>
          <p:cNvPr id="57348" name="图片 3" descr="6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5373216"/>
            <a:ext cx="3672408" cy="154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 bwMode="auto">
          <a:xfrm flipH="1">
            <a:off x="7459190" y="5013176"/>
            <a:ext cx="72008" cy="2880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/>
              <a:t>对于不是</a:t>
            </a:r>
            <a:r>
              <a:rPr lang="en-US" altLang="zh-CN" sz="2400" dirty="0" smtClean="0"/>
              <a:t>BCNF</a:t>
            </a:r>
            <a:r>
              <a:rPr lang="zh-CN" altLang="en-US" sz="2400" dirty="0" smtClean="0"/>
              <a:t>的关系模式，仍然存在不合适的地方。</a:t>
            </a:r>
            <a:endParaRPr lang="en-US" altLang="zh-CN" sz="2400" dirty="0" smtClean="0"/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/>
              <a:t>非</a:t>
            </a:r>
            <a:r>
              <a:rPr lang="en-US" altLang="zh-CN" sz="2400" dirty="0" smtClean="0"/>
              <a:t>BCNF</a:t>
            </a:r>
            <a:r>
              <a:rPr lang="zh-CN" altLang="en-US" sz="2400" dirty="0" smtClean="0"/>
              <a:t>的关系模式也可以通过分解成为</a:t>
            </a:r>
            <a:r>
              <a:rPr lang="en-US" altLang="zh-CN" sz="2400" dirty="0" smtClean="0"/>
              <a:t>BCNF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 smtClean="0"/>
              <a:t>例如</a:t>
            </a:r>
            <a:r>
              <a:rPr lang="en-US" altLang="zh-CN" sz="2400" dirty="0" smtClean="0"/>
              <a:t>STJ</a:t>
            </a:r>
            <a:r>
              <a:rPr lang="zh-CN" altLang="en-US" sz="2400" dirty="0" smtClean="0"/>
              <a:t>可分解为</a:t>
            </a:r>
            <a:r>
              <a:rPr lang="en-US" altLang="zh-CN" sz="2400" dirty="0" smtClean="0"/>
              <a:t>ST(S,T)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TJ(T,J)</a:t>
            </a:r>
            <a:r>
              <a:rPr lang="zh-CN" altLang="en-US" sz="2400" dirty="0" smtClean="0"/>
              <a:t>，它们都是</a:t>
            </a:r>
            <a:r>
              <a:rPr lang="en-US" altLang="zh-CN" sz="2400" dirty="0" smtClean="0"/>
              <a:t>BCNF</a:t>
            </a:r>
            <a:r>
              <a:rPr lang="zh-CN" altLang="en-US" sz="2400" dirty="0" smtClean="0"/>
              <a:t>。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C00000"/>
                </a:solidFill>
              </a:rPr>
              <a:t>在函数依赖的条件下</a:t>
            </a:r>
            <a:r>
              <a:rPr lang="zh-CN" altLang="en-US" dirty="0" smtClean="0">
                <a:solidFill>
                  <a:srgbClr val="0066FF"/>
                </a:solidFill>
              </a:rPr>
              <a:t>对模式分解所能达到的分离程度的测度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一个模式中的关系模式如果都属于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，那么在函数依赖范畴内，它已实现了彻底的分离，已消除了插入和删除的异常。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的“不彻底”性表现在可能存在主属性对码的部分依赖和传递依赖。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60419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6.2.7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与模式设计关系不大，因此在本章中把关系模式看作一个三元组：</a:t>
            </a:r>
            <a:r>
              <a:rPr lang="en-US" altLang="zh-CN" dirty="0" smtClean="0"/>
              <a:t>R&lt;U,F&gt;</a:t>
            </a:r>
            <a:endParaRPr lang="zh-CN" altLang="en-US" dirty="0" smtClean="0"/>
          </a:p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当且仅当</a:t>
            </a:r>
            <a:r>
              <a:rPr lang="en-US" altLang="zh-CN" dirty="0" smtClean="0"/>
              <a:t>U</a:t>
            </a:r>
            <a:r>
              <a:rPr lang="zh-CN" altLang="en-US" dirty="0" smtClean="0"/>
              <a:t>上的一个关系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F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称为关系模式</a:t>
            </a:r>
            <a:r>
              <a:rPr lang="en-US" altLang="zh-CN" dirty="0" smtClean="0"/>
              <a:t>R&lt;U,F&gt;</a:t>
            </a:r>
            <a:r>
              <a:rPr lang="zh-CN" altLang="en-US" dirty="0" smtClean="0"/>
              <a:t>的一个关系</a:t>
            </a:r>
          </a:p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作为二维表，</a:t>
            </a:r>
            <a:r>
              <a:rPr lang="zh-CN" altLang="en-US" dirty="0" smtClean="0">
                <a:solidFill>
                  <a:srgbClr val="FF0000"/>
                </a:solidFill>
              </a:rPr>
              <a:t>关系要符合一个最基本的条件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algn="l">
              <a:lnSpc>
                <a:spcPct val="150000"/>
              </a:lnSpc>
              <a:buSzPct val="87000"/>
            </a:pP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 smtClean="0">
                <a:solidFill>
                  <a:srgbClr val="0066FF"/>
                </a:solidFill>
              </a:rPr>
              <a:t>                </a:t>
            </a:r>
            <a:r>
              <a:rPr lang="zh-CN" altLang="en-US" dirty="0" smtClean="0">
                <a:solidFill>
                  <a:srgbClr val="0066FF"/>
                </a:solidFill>
              </a:rPr>
              <a:t>每个分量必须是不可分开的数据项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lnSpc>
                <a:spcPct val="150000"/>
              </a:lnSpc>
              <a:buSzPct val="87000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满足了这个条件的关系模式就属于</a:t>
            </a:r>
            <a:r>
              <a:rPr lang="zh-CN" altLang="en-US" dirty="0" smtClean="0">
                <a:solidFill>
                  <a:srgbClr val="0066FF"/>
                </a:solidFill>
              </a:rPr>
              <a:t>第一范式（</a:t>
            </a:r>
            <a:r>
              <a:rPr lang="en-US" altLang="zh-CN" dirty="0" smtClean="0">
                <a:solidFill>
                  <a:srgbClr val="0066FF"/>
                </a:solidFill>
              </a:rPr>
              <a:t>1NF</a:t>
            </a:r>
            <a:r>
              <a:rPr lang="zh-CN" altLang="en-US" dirty="0" smtClean="0">
                <a:solidFill>
                  <a:srgbClr val="0066FF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14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6.2.7 </a:t>
            </a:r>
            <a:r>
              <a:rPr lang="zh-CN" altLang="en-US" sz="3600" dirty="0" smtClean="0">
                <a:sym typeface="微软雅黑" pitchFamily="34" charset="-122"/>
              </a:rPr>
              <a:t>多值依赖</a:t>
            </a:r>
            <a:endParaRPr lang="zh-CN" altLang="en-US" sz="3600" dirty="0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410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例[6.9]设学校中，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400" dirty="0" smtClean="0">
                <a:sym typeface="Calibri" pitchFamily="34" charset="0"/>
              </a:rPr>
              <a:t>某一门课程由多个教师讲授，他们使用相同的一套参考书。</a:t>
            </a:r>
            <a:endParaRPr lang="en-US" altLang="zh-CN" sz="24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400" dirty="0" smtClean="0"/>
              <a:t>每个教员可以讲授多门课程，</a:t>
            </a:r>
            <a:endParaRPr lang="en-US" altLang="zh-CN" sz="2400" dirty="0" smtClean="0"/>
          </a:p>
          <a:p>
            <a:pPr marL="342900" indent="-342900" algn="l">
              <a:lnSpc>
                <a:spcPct val="150000"/>
              </a:lnSpc>
            </a:pPr>
            <a:r>
              <a:rPr lang="zh-CN" altLang="en-US" sz="2400" dirty="0" smtClean="0"/>
              <a:t>每种参考书可以供多门课程使用。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用关系模式</a:t>
            </a:r>
            <a:r>
              <a:rPr lang="en-US" altLang="zh-CN" dirty="0" smtClean="0">
                <a:sym typeface="Calibri" pitchFamily="34" charset="0"/>
              </a:rPr>
              <a:t>Teaching(C,T,B)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                    课程</a:t>
            </a:r>
            <a:r>
              <a:rPr lang="en-US" altLang="zh-CN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、教师</a:t>
            </a:r>
            <a:r>
              <a:rPr lang="en-US" altLang="zh-CN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、参考书</a:t>
            </a:r>
            <a:r>
              <a:rPr lang="en-US" altLang="zh-CN" dirty="0" smtClean="0">
                <a:sym typeface="Calibri" pitchFamily="34" charset="0"/>
              </a:rPr>
              <a:t>B   </a:t>
            </a:r>
            <a:r>
              <a:rPr lang="zh-CN" altLang="en-US" dirty="0" smtClean="0">
                <a:sym typeface="Calibri" pitchFamily="34" charset="0"/>
              </a:rPr>
              <a:t>之间的关系。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多值依赖（续）</a:t>
            </a:r>
            <a:endParaRPr lang="zh-CN" altLang="en-US" sz="3600" smtClean="0"/>
          </a:p>
        </p:txBody>
      </p:sp>
      <p:sp>
        <p:nvSpPr>
          <p:cNvPr id="62468" name="Rectangle 99"/>
          <p:cNvSpPr>
            <a:spLocks noChangeArrowheads="1"/>
          </p:cNvSpPr>
          <p:nvPr/>
        </p:nvSpPr>
        <p:spPr bwMode="auto">
          <a:xfrm>
            <a:off x="2281238" y="866775"/>
            <a:ext cx="5099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6.3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非规范化关系示例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381125" y="1409700"/>
            <a:ext cx="6460170" cy="4829175"/>
            <a:chOff x="0" y="0"/>
            <a:chExt cx="10173" cy="7605"/>
          </a:xfrm>
        </p:grpSpPr>
        <p:sp>
          <p:nvSpPr>
            <p:cNvPr id="62470" name="Text Box 52"/>
            <p:cNvSpPr>
              <a:spLocks noChangeArrowheads="1"/>
            </p:cNvSpPr>
            <p:nvPr/>
          </p:nvSpPr>
          <p:spPr bwMode="auto">
            <a:xfrm>
              <a:off x="4315" y="6810"/>
              <a:ext cx="84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62471" name="Text Box 50"/>
            <p:cNvSpPr>
              <a:spLocks noChangeArrowheads="1"/>
            </p:cNvSpPr>
            <p:nvPr/>
          </p:nvSpPr>
          <p:spPr bwMode="auto">
            <a:xfrm>
              <a:off x="868" y="6805"/>
              <a:ext cx="1155" cy="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62472" name="Text Box 51"/>
            <p:cNvSpPr>
              <a:spLocks noChangeArrowheads="1"/>
            </p:cNvSpPr>
            <p:nvPr/>
          </p:nvSpPr>
          <p:spPr bwMode="auto">
            <a:xfrm>
              <a:off x="7850" y="5862"/>
              <a:ext cx="96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pSp>
          <p:nvGrpSpPr>
            <p:cNvPr id="62473" name="Group 8"/>
            <p:cNvGrpSpPr>
              <a:grpSpLocks/>
            </p:cNvGrpSpPr>
            <p:nvPr/>
          </p:nvGrpSpPr>
          <p:grpSpPr bwMode="auto"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62509" name="AutoShape 55"/>
              <p:cNvSpPr>
                <a:spLocks/>
              </p:cNvSpPr>
              <p:nvPr/>
            </p:nvSpPr>
            <p:spPr bwMode="auto">
              <a:xfrm>
                <a:off x="0" y="8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10" name="AutoShape 54"/>
              <p:cNvSpPr>
                <a:spLocks/>
              </p:cNvSpPr>
              <p:nvPr/>
            </p:nvSpPr>
            <p:spPr bwMode="auto">
              <a:xfrm rot="10800000">
                <a:off x="584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4" name="Group 11"/>
            <p:cNvGrpSpPr>
              <a:grpSpLocks/>
            </p:cNvGrpSpPr>
            <p:nvPr/>
          </p:nvGrpSpPr>
          <p:grpSpPr bwMode="auto"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62507" name="AutoShape 61"/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8" name="AutoShape 60"/>
              <p:cNvSpPr>
                <a:spLocks/>
              </p:cNvSpPr>
              <p:nvPr/>
            </p:nvSpPr>
            <p:spPr bwMode="auto">
              <a:xfrm rot="10800000">
                <a:off x="583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5" name="Group 14"/>
            <p:cNvGrpSpPr>
              <a:grpSpLocks/>
            </p:cNvGrpSpPr>
            <p:nvPr/>
          </p:nvGrpSpPr>
          <p:grpSpPr bwMode="auto"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62505" name="AutoShape 58"/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6" name="AutoShape 57"/>
              <p:cNvSpPr>
                <a:spLocks/>
              </p:cNvSpPr>
              <p:nvPr/>
            </p:nvSpPr>
            <p:spPr bwMode="auto">
              <a:xfrm rot="10800000">
                <a:off x="553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6" name="Group 17"/>
            <p:cNvGrpSpPr>
              <a:grpSpLocks noChangeAspect="1"/>
            </p:cNvGrpSpPr>
            <p:nvPr/>
          </p:nvGrpSpPr>
          <p:grpSpPr bwMode="auto"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62503" name="AutoShape 70"/>
              <p:cNvSpPr>
                <a:spLocks noChangeAspect="1"/>
              </p:cNvSpPr>
              <p:nvPr/>
            </p:nvSpPr>
            <p:spPr bwMode="auto">
              <a:xfrm>
                <a:off x="0" y="2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4" name="AutoShape 69"/>
              <p:cNvSpPr>
                <a:spLocks noChangeAspect="1"/>
              </p:cNvSpPr>
              <p:nvPr/>
            </p:nvSpPr>
            <p:spPr bwMode="auto">
              <a:xfrm rot="10800000">
                <a:off x="926" y="0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7" name="Group 21"/>
            <p:cNvGrpSpPr>
              <a:grpSpLocks noChangeAspect="1"/>
            </p:cNvGrpSpPr>
            <p:nvPr/>
          </p:nvGrpSpPr>
          <p:grpSpPr bwMode="auto"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62501" name="AutoShape 67"/>
              <p:cNvSpPr>
                <a:spLocks noChangeAspect="1"/>
              </p:cNvSpPr>
              <p:nvPr/>
            </p:nvSpPr>
            <p:spPr bwMode="auto">
              <a:xfrm>
                <a:off x="0" y="4"/>
                <a:ext cx="222" cy="1242"/>
              </a:xfrm>
              <a:prstGeom prst="leftBrace">
                <a:avLst>
                  <a:gd name="adj1" fmla="val 4657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2" name="AutoShape 66"/>
              <p:cNvSpPr>
                <a:spLocks noChangeAspect="1"/>
              </p:cNvSpPr>
              <p:nvPr/>
            </p:nvSpPr>
            <p:spPr bwMode="auto">
              <a:xfrm rot="10800000">
                <a:off x="1998" y="0"/>
                <a:ext cx="223" cy="1245"/>
              </a:xfrm>
              <a:prstGeom prst="leftBrace">
                <a:avLst>
                  <a:gd name="adj1" fmla="val 46344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8" name="Group 23"/>
            <p:cNvGrpSpPr>
              <a:grpSpLocks noChangeAspect="1"/>
            </p:cNvGrpSpPr>
            <p:nvPr/>
          </p:nvGrpSpPr>
          <p:grpSpPr bwMode="auto"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62499" name="AutoShape 64"/>
              <p:cNvSpPr>
                <a:spLocks noChangeAspect="1"/>
              </p:cNvSpPr>
              <p:nvPr/>
            </p:nvSpPr>
            <p:spPr bwMode="auto">
              <a:xfrm>
                <a:off x="0" y="6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0" name="AutoShape 63"/>
              <p:cNvSpPr>
                <a:spLocks noChangeAspect="1"/>
              </p:cNvSpPr>
              <p:nvPr/>
            </p:nvSpPr>
            <p:spPr bwMode="auto">
              <a:xfrm rot="10800000">
                <a:off x="795" y="0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9" name="Group 27"/>
            <p:cNvGrpSpPr>
              <a:grpSpLocks/>
            </p:cNvGrpSpPr>
            <p:nvPr/>
          </p:nvGrpSpPr>
          <p:grpSpPr bwMode="auto"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62481" name="Group 28"/>
              <p:cNvGrpSpPr>
                <a:grpSpLocks/>
              </p:cNvGrpSpPr>
              <p:nvPr/>
            </p:nvGrpSpPr>
            <p:grpSpPr bwMode="auto"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62497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 dirty="0">
                      <a:solidFill>
                        <a:srgbClr val="000000"/>
                      </a:solidFill>
                      <a:latin typeface="宋体" pitchFamily="2" charset="-122"/>
                      <a:sym typeface="宋体" pitchFamily="2" charset="-122"/>
                    </a:rPr>
                    <a:t>课程 </a:t>
                  </a:r>
                  <a:r>
                    <a:rPr lang="en-US" altLang="zh-CN" sz="2400" b="1" dirty="0" smtClean="0">
                      <a:solidFill>
                        <a:srgbClr val="000000"/>
                      </a:solidFill>
                      <a:latin typeface="+mn-lt"/>
                      <a:sym typeface="宋体" pitchFamily="2" charset="-122"/>
                    </a:rPr>
                    <a:t>C</a:t>
                  </a:r>
                  <a:endParaRPr lang="en-US" altLang="zh-CN" sz="2400" b="1" dirty="0">
                    <a:solidFill>
                      <a:srgbClr val="000000"/>
                    </a:solidFill>
                    <a:latin typeface="+mn-lt"/>
                    <a:sym typeface="宋体" pitchFamily="2" charset="-122"/>
                  </a:endParaRPr>
                </a:p>
              </p:txBody>
            </p:sp>
            <p:sp>
              <p:nvSpPr>
                <p:cNvPr id="6249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2" name="Group 31"/>
              <p:cNvGrpSpPr>
                <a:grpSpLocks/>
              </p:cNvGrpSpPr>
              <p:nvPr/>
            </p:nvGrpSpPr>
            <p:grpSpPr bwMode="auto"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62495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 dirty="0">
                      <a:solidFill>
                        <a:srgbClr val="000000"/>
                      </a:solidFill>
                      <a:latin typeface="宋体" pitchFamily="2" charset="-122"/>
                      <a:sym typeface="宋体" pitchFamily="2" charset="-122"/>
                    </a:rPr>
                    <a:t>教员 </a:t>
                  </a:r>
                  <a:r>
                    <a:rPr lang="en-US" altLang="zh-CN" sz="2400" b="1" dirty="0" smtClean="0">
                      <a:solidFill>
                        <a:srgbClr val="000000"/>
                      </a:solidFill>
                      <a:latin typeface="+mn-lt"/>
                      <a:sym typeface="宋体" pitchFamily="2" charset="-122"/>
                    </a:rPr>
                    <a:t>T</a:t>
                  </a:r>
                  <a:endParaRPr lang="en-US" altLang="zh-CN" sz="2400" b="1" dirty="0">
                    <a:solidFill>
                      <a:srgbClr val="000000"/>
                    </a:solidFill>
                    <a:latin typeface="+mn-lt"/>
                    <a:sym typeface="宋体" pitchFamily="2" charset="-122"/>
                  </a:endParaRPr>
                </a:p>
              </p:txBody>
            </p:sp>
            <p:sp>
              <p:nvSpPr>
                <p:cNvPr id="62496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3" name="Group 34"/>
              <p:cNvGrpSpPr>
                <a:grpSpLocks/>
              </p:cNvGrpSpPr>
              <p:nvPr/>
            </p:nvGrpSpPr>
            <p:grpSpPr bwMode="auto"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62493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 dirty="0">
                      <a:solidFill>
                        <a:srgbClr val="000000"/>
                      </a:solidFill>
                      <a:latin typeface="宋体" pitchFamily="2" charset="-122"/>
                      <a:sym typeface="宋体" pitchFamily="2" charset="-122"/>
                    </a:rPr>
                    <a:t>参考书 </a:t>
                  </a:r>
                  <a:r>
                    <a:rPr lang="en-US" altLang="zh-CN" sz="2400" b="1" dirty="0">
                      <a:solidFill>
                        <a:srgbClr val="000000"/>
                      </a:solidFill>
                      <a:latin typeface="+mn-lt"/>
                      <a:sym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62494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4" name="Group 37"/>
              <p:cNvGrpSpPr>
                <a:grpSpLocks/>
              </p:cNvGrpSpPr>
              <p:nvPr/>
            </p:nvGrpSpPr>
            <p:grpSpPr bwMode="auto"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62491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 dirty="0">
                      <a:solidFill>
                        <a:srgbClr val="000000"/>
                      </a:solidFill>
                      <a:sym typeface="Arial" pitchFamily="34" charset="0"/>
                    </a:rPr>
                    <a:t> </a:t>
                  </a:r>
                  <a:endParaRPr lang="en-US" altLang="zh-CN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 dirty="0">
                      <a:solidFill>
                        <a:srgbClr val="000000"/>
                      </a:solidFill>
                      <a:sym typeface="Arial" pitchFamily="34" charset="0"/>
                    </a:rPr>
                    <a:t> </a:t>
                  </a:r>
                  <a:endParaRPr lang="en-US" altLang="zh-CN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物理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数学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 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计算数学</a:t>
                  </a:r>
                  <a:endParaRPr lang="zh-CN" altLang="en-US" sz="6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  <p:sp>
              <p:nvSpPr>
                <p:cNvPr id="62492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5" name="Group 40"/>
              <p:cNvGrpSpPr>
                <a:grpSpLocks/>
              </p:cNvGrpSpPr>
              <p:nvPr/>
            </p:nvGrpSpPr>
            <p:grpSpPr bwMode="auto"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62489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李 勇</a:t>
                  </a:r>
                  <a:endParaRPr lang="zh-CN" altLang="en-US" sz="32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王 军</a:t>
                  </a:r>
                  <a:endParaRPr lang="zh-CN" altLang="en-US" sz="32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zh-CN" altLang="en-US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李 勇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张 平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张 平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/>
                  </a:r>
                  <a:br>
                    <a:rPr lang="zh-CN" altLang="en-US" sz="2000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</a:b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周 峰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  <p:sp>
              <p:nvSpPr>
                <p:cNvPr id="62490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6" name="Group 43"/>
              <p:cNvGrpSpPr>
                <a:grpSpLocks/>
              </p:cNvGrpSpPr>
              <p:nvPr/>
            </p:nvGrpSpPr>
            <p:grpSpPr bwMode="auto"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62487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  </a:t>
                  </a: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普通物理学</a:t>
                  </a:r>
                  <a:endParaRPr 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光学原理</a:t>
                  </a: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  物理习题集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数学分析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微分方程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   高等代数  </a:t>
                  </a: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 smtClean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数学分析</a:t>
                  </a: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zh-CN" altLang="en-US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zh-CN" altLang="en-US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  <p:sp>
              <p:nvSpPr>
                <p:cNvPr id="62488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</p:grpSp>
        <p:sp>
          <p:nvSpPr>
            <p:cNvPr id="62480" name="Text Box 52"/>
            <p:cNvSpPr>
              <a:spLocks noChangeArrowheads="1"/>
            </p:cNvSpPr>
            <p:nvPr/>
          </p:nvSpPr>
          <p:spPr bwMode="auto">
            <a:xfrm>
              <a:off x="8040" y="6812"/>
              <a:ext cx="84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34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  <a:endParaRPr lang="zh-CN" sz="3600" smtClean="0"/>
          </a:p>
        </p:txBody>
      </p:sp>
      <p:sp>
        <p:nvSpPr>
          <p:cNvPr id="63494" name="Rectangle 36"/>
          <p:cNvSpPr>
            <a:spLocks noChangeArrowheads="1"/>
          </p:cNvSpPr>
          <p:nvPr/>
        </p:nvSpPr>
        <p:spPr bwMode="auto">
          <a:xfrm>
            <a:off x="1763142" y="908720"/>
            <a:ext cx="5689178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表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6.4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规范化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的二维表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Teaching 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黑体" pitchFamily="49" charset="-122"/>
              <a:sym typeface="Times New Roman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19672" y="1268760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45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Teaching</a:t>
            </a:r>
            <a:r>
              <a:rPr lang="zh-CN" altLang="en-US" dirty="0" smtClean="0">
                <a:sym typeface="Calibri" pitchFamily="34" charset="0"/>
              </a:rPr>
              <a:t>具有唯一候选码</a:t>
            </a:r>
            <a:r>
              <a:rPr lang="en-US" altLang="zh-CN" dirty="0" smtClean="0">
                <a:sym typeface="Calibri" pitchFamily="34" charset="0"/>
              </a:rPr>
              <a:t>(C,T,B)</a:t>
            </a:r>
            <a:r>
              <a:rPr lang="zh-CN" altLang="en-US" dirty="0" smtClean="0">
                <a:sym typeface="Calibri" pitchFamily="34" charset="0"/>
              </a:rPr>
              <a:t>， 即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全码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err="1" smtClean="0">
                <a:solidFill>
                  <a:srgbClr val="0066FF"/>
                </a:solidFill>
                <a:sym typeface="Calibri" pitchFamily="34" charset="0"/>
              </a:rPr>
              <a:t>Teaching∈BCNF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      </a:t>
            </a:r>
            <a:endParaRPr lang="zh-CN" altLang="en-US" dirty="0" smtClean="0">
              <a:solidFill>
                <a:srgbClr val="0066FF"/>
              </a:solidFill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55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971600" y="105273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AutoShape 19"/>
          <p:cNvSpPr>
            <a:spLocks/>
          </p:cNvSpPr>
          <p:nvPr/>
        </p:nvSpPr>
        <p:spPr bwMode="auto">
          <a:xfrm>
            <a:off x="6156176" y="620713"/>
            <a:ext cx="2947987" cy="1071562"/>
          </a:xfrm>
          <a:prstGeom prst="borderCallout2">
            <a:avLst>
              <a:gd name="adj1" fmla="val 10667"/>
              <a:gd name="adj2" fmla="val -2583"/>
              <a:gd name="adj3" fmla="val 10667"/>
              <a:gd name="adj4" fmla="val -14593"/>
              <a:gd name="adj5" fmla="val 121037"/>
              <a:gd name="adj6" fmla="val -27032"/>
            </a:avLst>
          </a:prstGeom>
          <a:gradFill flip="none" rotWithShape="1"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数据冗余度大：有多少名任课教师，参考书就要存储多少次。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65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15616" y="105273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utoShape 18"/>
          <p:cNvSpPr>
            <a:spLocks/>
          </p:cNvSpPr>
          <p:nvPr/>
        </p:nvSpPr>
        <p:spPr bwMode="auto">
          <a:xfrm>
            <a:off x="6155184" y="765423"/>
            <a:ext cx="2881312" cy="1727473"/>
          </a:xfrm>
          <a:prstGeom prst="borderCallout2">
            <a:avLst>
              <a:gd name="adj1" fmla="val 7222"/>
              <a:gd name="adj2" fmla="val -2644"/>
              <a:gd name="adj3" fmla="val 7222"/>
              <a:gd name="adj4" fmla="val -14931"/>
              <a:gd name="adj5" fmla="val 100102"/>
              <a:gd name="adj6" fmla="val -27657"/>
            </a:avLst>
          </a:prstGeom>
          <a:gradFill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增加操作复杂：当某一课程增加一名任课教师时，该课程有多少本参照书，就必须插入多少个元组。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75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15616" y="1044664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utoShape 18"/>
          <p:cNvSpPr>
            <a:spLocks/>
          </p:cNvSpPr>
          <p:nvPr/>
        </p:nvSpPr>
        <p:spPr bwMode="auto">
          <a:xfrm>
            <a:off x="6155754" y="836712"/>
            <a:ext cx="2952750" cy="1439862"/>
          </a:xfrm>
          <a:prstGeom prst="borderCallout2">
            <a:avLst>
              <a:gd name="adj1" fmla="val 7940"/>
              <a:gd name="adj2" fmla="val -2579"/>
              <a:gd name="adj3" fmla="val 7940"/>
              <a:gd name="adj4" fmla="val -14569"/>
              <a:gd name="adj5" fmla="val 90079"/>
              <a:gd name="adj6" fmla="val -26991"/>
            </a:avLst>
          </a:prstGeom>
          <a:gradFill>
            <a:gsLst>
              <a:gs pos="0">
                <a:srgbClr val="D9FDA5"/>
              </a:gs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删除操作复杂：某一门课要去掉一本参考书，该课程有多少名教师，就必须删除多少个元组。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86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15616" y="105273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AutoShape 18"/>
          <p:cNvSpPr>
            <a:spLocks/>
          </p:cNvSpPr>
          <p:nvPr/>
        </p:nvSpPr>
        <p:spPr bwMode="auto">
          <a:xfrm>
            <a:off x="6088509" y="836712"/>
            <a:ext cx="2947987" cy="1366838"/>
          </a:xfrm>
          <a:prstGeom prst="borderCallout2">
            <a:avLst>
              <a:gd name="adj1" fmla="val 8361"/>
              <a:gd name="adj2" fmla="val -2583"/>
              <a:gd name="adj3" fmla="val 8361"/>
              <a:gd name="adj4" fmla="val -14593"/>
              <a:gd name="adj5" fmla="val 100116"/>
              <a:gd name="adj6" fmla="val -27032"/>
            </a:avLst>
          </a:prstGeom>
          <a:gradFill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(4)</a:t>
            </a:r>
            <a:r>
              <a:rPr lang="zh-CN" altLang="en-US" sz="2000" dirty="0"/>
              <a:t>修改操作复杂：某一门课要修改一本参考书，该课程有多少名教师，就必须修改多少个元组。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57200" y="5500702"/>
            <a:ext cx="8137525" cy="8572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0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algn="l" defTabSz="220663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220663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2206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defTabSz="220663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defTabSz="220663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accent2"/>
                </a:solidFill>
              </a:rPr>
              <a:t>产生</a:t>
            </a:r>
            <a:r>
              <a:rPr lang="zh-CN" altLang="en-US" sz="2200" dirty="0" smtClean="0">
                <a:solidFill>
                  <a:schemeClr val="accent2"/>
                </a:solidFill>
              </a:rPr>
              <a:t>原因</a:t>
            </a:r>
            <a:r>
              <a:rPr lang="en-US" altLang="zh-CN" sz="2200" dirty="0" smtClean="0">
                <a:solidFill>
                  <a:schemeClr val="accent2"/>
                </a:solidFill>
              </a:rPr>
              <a:t>:</a:t>
            </a:r>
            <a:r>
              <a:rPr lang="zh-CN" altLang="en-US" sz="2000" dirty="0" smtClean="0">
                <a:ea typeface="宋体" charset="-122"/>
              </a:rPr>
              <a:t>	</a:t>
            </a:r>
            <a:r>
              <a:rPr lang="zh-CN" altLang="en-US" sz="2200" dirty="0" smtClean="0">
                <a:solidFill>
                  <a:schemeClr val="accent2"/>
                </a:solidFill>
              </a:rPr>
              <a:t>存在多值依赖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96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43528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6.9   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R(U)</a:t>
            </a:r>
            <a:r>
              <a:rPr lang="zh-CN" altLang="en-US" dirty="0" smtClean="0"/>
              <a:t>是属性集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上的一个关系模式。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,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,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的子集，并且</a:t>
            </a:r>
            <a:r>
              <a:rPr lang="en-US" altLang="zh-CN" i="1" dirty="0" smtClean="0">
                <a:solidFill>
                  <a:srgbClr val="0066FF"/>
                </a:solidFill>
              </a:rPr>
              <a:t>Z</a:t>
            </a:r>
            <a:r>
              <a:rPr lang="en-US" altLang="zh-CN" dirty="0" smtClean="0">
                <a:solidFill>
                  <a:srgbClr val="0066FF"/>
                </a:solidFill>
              </a:rPr>
              <a:t>=</a:t>
            </a:r>
            <a:r>
              <a:rPr lang="en-US" altLang="zh-CN" i="1" dirty="0" smtClean="0">
                <a:solidFill>
                  <a:srgbClr val="0066FF"/>
                </a:solidFill>
              </a:rPr>
              <a:t>U</a:t>
            </a:r>
            <a:r>
              <a:rPr lang="en-US" altLang="zh-CN" dirty="0" smtClean="0">
                <a:solidFill>
                  <a:srgbClr val="0066FF"/>
                </a:solidFill>
              </a:rPr>
              <a:t>-</a:t>
            </a:r>
            <a:r>
              <a:rPr lang="en-US" altLang="zh-CN" i="1" dirty="0" smtClean="0">
                <a:solidFill>
                  <a:srgbClr val="0066FF"/>
                </a:solidFill>
              </a:rPr>
              <a:t>X</a:t>
            </a:r>
            <a:r>
              <a:rPr lang="en-US" altLang="zh-CN" dirty="0" smtClean="0">
                <a:solidFill>
                  <a:srgbClr val="0066FF"/>
                </a:solidFill>
              </a:rPr>
              <a:t>-</a:t>
            </a:r>
            <a:r>
              <a:rPr lang="en-US" altLang="zh-CN" i="1" dirty="0" smtClean="0">
                <a:solidFill>
                  <a:srgbClr val="0066FF"/>
                </a:solidFill>
              </a:rPr>
              <a:t>Y</a:t>
            </a:r>
            <a:r>
              <a:rPr lang="zh-CN" altLang="en-US" dirty="0" smtClean="0"/>
              <a:t>。关系模式</a:t>
            </a:r>
            <a:r>
              <a:rPr lang="en-US" altLang="zh-CN" i="1" dirty="0" smtClean="0"/>
              <a:t>R(U)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0066FF"/>
                </a:solidFill>
              </a:rPr>
              <a:t>多值依赖</a:t>
            </a:r>
            <a:r>
              <a:rPr lang="en-US" altLang="zh-CN" i="1" dirty="0" smtClean="0">
                <a:solidFill>
                  <a:srgbClr val="0066FF"/>
                </a:solidFill>
              </a:rPr>
              <a:t>X</a:t>
            </a:r>
            <a:r>
              <a:rPr lang="zh-CN" altLang="en-US" dirty="0" smtClean="0">
                <a:solidFill>
                  <a:srgbClr val="0066FF"/>
                </a:solidFill>
              </a:rPr>
              <a:t>→→</a:t>
            </a:r>
            <a:r>
              <a:rPr lang="en-US" altLang="zh-CN" i="1" dirty="0" smtClean="0">
                <a:solidFill>
                  <a:srgbClr val="0066FF"/>
                </a:solidFill>
              </a:rPr>
              <a:t>Y</a:t>
            </a:r>
            <a:r>
              <a:rPr lang="zh-CN" altLang="en-US" dirty="0" smtClean="0">
                <a:solidFill>
                  <a:srgbClr val="0066FF"/>
                </a:solidFill>
              </a:rPr>
              <a:t>成立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当且仅当</a:t>
            </a:r>
            <a:r>
              <a:rPr lang="zh-CN" altLang="en-US" dirty="0" smtClean="0">
                <a:solidFill>
                  <a:srgbClr val="0066FF"/>
                </a:solidFill>
              </a:rPr>
              <a:t>对</a:t>
            </a:r>
            <a:r>
              <a:rPr lang="en-US" altLang="zh-CN" i="1" dirty="0" smtClean="0">
                <a:solidFill>
                  <a:srgbClr val="0066FF"/>
                </a:solidFill>
              </a:rPr>
              <a:t>R(U)</a:t>
            </a:r>
            <a:r>
              <a:rPr lang="zh-CN" altLang="en-US" dirty="0" smtClean="0">
                <a:solidFill>
                  <a:srgbClr val="0066FF"/>
                </a:solidFill>
              </a:rPr>
              <a:t>的任一关系</a:t>
            </a:r>
            <a:r>
              <a:rPr lang="en-US" altLang="zh-CN" i="1" dirty="0" smtClean="0">
                <a:solidFill>
                  <a:srgbClr val="0066FF"/>
                </a:solidFill>
              </a:rPr>
              <a:t>r</a:t>
            </a:r>
            <a:r>
              <a:rPr lang="zh-CN" altLang="en-US" dirty="0" smtClean="0">
                <a:solidFill>
                  <a:srgbClr val="0066FF"/>
                </a:solidFill>
              </a:rPr>
              <a:t>，给定的一对</a:t>
            </a:r>
            <a:r>
              <a:rPr lang="en-US" altLang="zh-CN" dirty="0" smtClean="0">
                <a:solidFill>
                  <a:srgbClr val="0066FF"/>
                </a:solidFill>
              </a:rPr>
              <a:t>(</a:t>
            </a:r>
            <a:r>
              <a:rPr lang="en-US" altLang="zh-CN" i="1" dirty="0" err="1" smtClean="0">
                <a:solidFill>
                  <a:srgbClr val="0066FF"/>
                </a:solidFill>
              </a:rPr>
              <a:t>x</a:t>
            </a:r>
            <a:r>
              <a:rPr lang="en-US" altLang="zh-CN" dirty="0" err="1" smtClean="0">
                <a:solidFill>
                  <a:srgbClr val="0066FF"/>
                </a:solidFill>
              </a:rPr>
              <a:t>,</a:t>
            </a:r>
            <a:r>
              <a:rPr lang="en-US" altLang="zh-CN" i="1" dirty="0" err="1" smtClean="0">
                <a:solidFill>
                  <a:srgbClr val="0066FF"/>
                </a:solidFill>
              </a:rPr>
              <a:t>z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zh-CN" altLang="en-US" dirty="0" smtClean="0">
                <a:solidFill>
                  <a:srgbClr val="0066FF"/>
                </a:solidFill>
              </a:rPr>
              <a:t>值，有一组</a:t>
            </a:r>
            <a:r>
              <a:rPr lang="en-US" altLang="zh-CN" i="1" dirty="0" smtClean="0">
                <a:solidFill>
                  <a:srgbClr val="0066FF"/>
                </a:solidFill>
              </a:rPr>
              <a:t>Y</a:t>
            </a:r>
            <a:r>
              <a:rPr lang="zh-CN" altLang="en-US" dirty="0" smtClean="0">
                <a:solidFill>
                  <a:srgbClr val="0066FF"/>
                </a:solidFill>
              </a:rPr>
              <a:t>的值，这组值仅仅决定于</a:t>
            </a:r>
            <a:r>
              <a:rPr lang="en-US" altLang="zh-CN" i="1" dirty="0" smtClean="0">
                <a:solidFill>
                  <a:srgbClr val="0066FF"/>
                </a:solidFill>
              </a:rPr>
              <a:t>x</a:t>
            </a:r>
            <a:r>
              <a:rPr lang="zh-CN" altLang="en-US" dirty="0" smtClean="0">
                <a:solidFill>
                  <a:srgbClr val="0066FF"/>
                </a:solidFill>
              </a:rPr>
              <a:t>值而与</a:t>
            </a:r>
            <a:r>
              <a:rPr lang="en-US" altLang="zh-CN" i="1" dirty="0" smtClean="0">
                <a:solidFill>
                  <a:srgbClr val="0066FF"/>
                </a:solidFill>
              </a:rPr>
              <a:t>z</a:t>
            </a:r>
            <a:r>
              <a:rPr lang="zh-CN" altLang="en-US" dirty="0" smtClean="0">
                <a:solidFill>
                  <a:srgbClr val="0066FF"/>
                </a:solidFill>
              </a:rPr>
              <a:t>值无关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ea typeface="宋体" charset="-122"/>
              </a:rPr>
              <a:t>例  </a:t>
            </a:r>
            <a:r>
              <a:rPr lang="en-US" altLang="zh-CN" dirty="0" smtClean="0">
                <a:ea typeface="宋体" charset="-122"/>
              </a:rPr>
              <a:t>Teaching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C, T, B</a:t>
            </a:r>
            <a:r>
              <a:rPr lang="zh-CN" altLang="en-US" dirty="0" smtClean="0">
                <a:ea typeface="宋体" charset="-122"/>
              </a:rPr>
              <a:t>），</a:t>
            </a:r>
            <a:r>
              <a:rPr lang="en-US" altLang="zh-CN" dirty="0">
                <a:solidFill>
                  <a:srgbClr val="0066FF"/>
                </a:solidFill>
                <a:ea typeface="宋体" charset="-122"/>
              </a:rPr>
              <a:t> C→→</a:t>
            </a:r>
            <a:r>
              <a:rPr lang="en-US" altLang="zh-CN" dirty="0" smtClean="0">
                <a:solidFill>
                  <a:srgbClr val="0066FF"/>
                </a:solidFill>
                <a:ea typeface="宋体" charset="-122"/>
              </a:rPr>
              <a:t>T</a:t>
            </a:r>
            <a:r>
              <a:rPr lang="zh-CN" altLang="en-US" dirty="0" smtClean="0">
                <a:solidFill>
                  <a:srgbClr val="0066FF"/>
                </a:solidFill>
                <a:ea typeface="宋体" charset="-122"/>
              </a:rPr>
              <a:t>？</a:t>
            </a:r>
            <a:endParaRPr lang="zh-CN" altLang="en-US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【</a:t>
            </a:r>
            <a:r>
              <a:rPr lang="zh-CN" altLang="en-US" dirty="0" smtClean="0">
                <a:ea typeface="宋体" charset="-122"/>
              </a:rPr>
              <a:t>分析</a:t>
            </a:r>
            <a:r>
              <a:rPr lang="en-US" altLang="zh-CN" dirty="0" smtClean="0">
                <a:ea typeface="宋体" charset="-122"/>
              </a:rPr>
              <a:t>】</a:t>
            </a:r>
            <a:r>
              <a:rPr lang="zh-CN" altLang="en-US" dirty="0" smtClean="0">
                <a:ea typeface="宋体" charset="-122"/>
              </a:rPr>
              <a:t>对于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的每一个值，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zh-CN" altLang="en-US" dirty="0" smtClean="0">
                <a:ea typeface="宋体" charset="-122"/>
              </a:rPr>
              <a:t>有一组值与之对应，而不论</a:t>
            </a:r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取何值。因此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zh-CN" altLang="en-US" dirty="0" smtClean="0">
                <a:ea typeface="宋体" charset="-122"/>
              </a:rPr>
              <a:t>多值依赖于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，即</a:t>
            </a:r>
            <a:r>
              <a:rPr lang="en-US" altLang="zh-CN" dirty="0" smtClean="0">
                <a:solidFill>
                  <a:srgbClr val="0066FF"/>
                </a:solidFill>
                <a:ea typeface="宋体" charset="-122"/>
              </a:rPr>
              <a:t>C→→T</a:t>
            </a:r>
            <a:r>
              <a:rPr lang="zh-CN" altLang="en-US" dirty="0" smtClean="0">
                <a:ea typeface="宋体" charset="-122"/>
              </a:rPr>
              <a:t>。 </a:t>
            </a: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512" y="1098551"/>
            <a:ext cx="8507288" cy="549910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多值依赖的</a:t>
            </a:r>
            <a:r>
              <a:rPr lang="zh-CN" altLang="en-US" dirty="0" smtClean="0">
                <a:solidFill>
                  <a:srgbClr val="0066FF"/>
                </a:solidFill>
              </a:rPr>
              <a:t>另一个等价</a:t>
            </a:r>
            <a:r>
              <a:rPr lang="zh-CN" altLang="en-US" dirty="0" smtClean="0"/>
              <a:t>的定义：</a:t>
            </a:r>
            <a:endParaRPr lang="en-US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的任一关系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中，</a:t>
            </a:r>
            <a:r>
              <a:rPr lang="zh-CN" altLang="en-US" dirty="0" smtClean="0">
                <a:solidFill>
                  <a:srgbClr val="0066FF"/>
                </a:solidFill>
              </a:rPr>
              <a:t>如果</a:t>
            </a:r>
            <a:r>
              <a:rPr lang="zh-CN" altLang="en-US" dirty="0" smtClean="0"/>
              <a:t>存在元组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使得</a:t>
            </a:r>
            <a:r>
              <a:rPr lang="en-US" altLang="zh-CN" i="1" dirty="0" smtClean="0">
                <a:solidFill>
                  <a:srgbClr val="0066FF"/>
                </a:solidFill>
              </a:rPr>
              <a:t>t</a:t>
            </a:r>
            <a:r>
              <a:rPr lang="en-US" altLang="zh-CN" dirty="0" smtClean="0">
                <a:solidFill>
                  <a:srgbClr val="0066FF"/>
                </a:solidFill>
              </a:rPr>
              <a:t>[</a:t>
            </a:r>
            <a:r>
              <a:rPr lang="en-US" altLang="zh-CN" i="1" dirty="0" smtClean="0">
                <a:solidFill>
                  <a:srgbClr val="0066FF"/>
                </a:solidFill>
              </a:rPr>
              <a:t>X</a:t>
            </a:r>
            <a:r>
              <a:rPr lang="en-US" altLang="zh-CN" dirty="0" smtClean="0">
                <a:solidFill>
                  <a:srgbClr val="0066FF"/>
                </a:solidFill>
              </a:rPr>
              <a:t>]=</a:t>
            </a:r>
            <a:r>
              <a:rPr lang="en-US" altLang="zh-CN" i="1" dirty="0" smtClean="0">
                <a:solidFill>
                  <a:srgbClr val="0066FF"/>
                </a:solidFill>
              </a:rPr>
              <a:t>s</a:t>
            </a:r>
            <a:r>
              <a:rPr lang="en-US" altLang="zh-CN" dirty="0" smtClean="0">
                <a:solidFill>
                  <a:srgbClr val="0066FF"/>
                </a:solidFill>
              </a:rPr>
              <a:t>[</a:t>
            </a:r>
            <a:r>
              <a:rPr lang="en-US" altLang="zh-CN" i="1" dirty="0" smtClean="0">
                <a:solidFill>
                  <a:srgbClr val="0066FF"/>
                </a:solidFill>
              </a:rPr>
              <a:t>X</a:t>
            </a:r>
            <a:r>
              <a:rPr lang="en-US" altLang="zh-CN" dirty="0" smtClean="0">
                <a:solidFill>
                  <a:srgbClr val="0066FF"/>
                </a:solidFill>
              </a:rPr>
              <a:t>]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66FF"/>
                </a:solidFill>
              </a:rPr>
              <a:t>那么</a:t>
            </a:r>
            <a:r>
              <a:rPr lang="zh-CN" altLang="en-US" dirty="0" smtClean="0"/>
              <a:t>就必然存在元组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∈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，（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可以与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相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/>
              <a:t>同）, 使得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，而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i="1" dirty="0" smtClean="0"/>
              <a:t>v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</a:t>
            </a:r>
            <a:r>
              <a:rPr lang="zh-CN" altLang="en-US" dirty="0" smtClean="0"/>
              <a:t>（即</a:t>
            </a:r>
            <a:r>
              <a:rPr lang="zh-CN" altLang="en-US" dirty="0" smtClean="0">
                <a:solidFill>
                  <a:srgbClr val="0066FF"/>
                </a:solidFill>
              </a:rPr>
              <a:t>交换</a:t>
            </a:r>
            <a:r>
              <a:rPr lang="en-US" altLang="zh-CN" i="1" dirty="0" smtClean="0">
                <a:solidFill>
                  <a:srgbClr val="0066FF"/>
                </a:solidFill>
              </a:rPr>
              <a:t>s</a:t>
            </a:r>
            <a:r>
              <a:rPr lang="zh-CN" altLang="en-US" dirty="0" smtClean="0">
                <a:solidFill>
                  <a:srgbClr val="0066FF"/>
                </a:solidFill>
              </a:rPr>
              <a:t>，</a:t>
            </a:r>
            <a:r>
              <a:rPr lang="en-US" altLang="zh-CN" i="1" dirty="0" smtClean="0">
                <a:solidFill>
                  <a:srgbClr val="0066FF"/>
                </a:solidFill>
              </a:rPr>
              <a:t>t</a:t>
            </a:r>
            <a:r>
              <a:rPr lang="zh-CN" altLang="en-US" dirty="0" smtClean="0">
                <a:solidFill>
                  <a:srgbClr val="0066FF"/>
                </a:solidFill>
              </a:rPr>
              <a:t>元组的</a:t>
            </a:r>
            <a:r>
              <a:rPr lang="en-US" altLang="zh-CN" i="1" dirty="0" smtClean="0">
                <a:solidFill>
                  <a:srgbClr val="0066FF"/>
                </a:solidFill>
              </a:rPr>
              <a:t>Y</a:t>
            </a:r>
            <a:r>
              <a:rPr lang="zh-CN" altLang="en-US" dirty="0" smtClean="0">
                <a:solidFill>
                  <a:srgbClr val="0066FF"/>
                </a:solidFill>
              </a:rPr>
              <a:t>值所得的</a:t>
            </a:r>
            <a:r>
              <a:rPr lang="zh-CN" altLang="en-US" dirty="0" smtClean="0">
                <a:solidFill>
                  <a:srgbClr val="C00000"/>
                </a:solidFill>
              </a:rPr>
              <a:t>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个新元组必在</a:t>
            </a:r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中</a:t>
            </a:r>
            <a:r>
              <a:rPr lang="zh-CN" altLang="en-US" dirty="0" smtClean="0"/>
              <a:t>则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多值依赖于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，记为</a:t>
            </a:r>
            <a:r>
              <a:rPr lang="en-US" altLang="zh-CN" i="1" dirty="0" smtClean="0">
                <a:solidFill>
                  <a:srgbClr val="C00000"/>
                </a:solidFill>
              </a:rPr>
              <a:t>X</a:t>
            </a:r>
            <a:r>
              <a:rPr lang="zh-CN" altLang="en-US" dirty="0" smtClean="0">
                <a:solidFill>
                  <a:srgbClr val="C00000"/>
                </a:solidFill>
              </a:rPr>
              <a:t>→→</a:t>
            </a:r>
            <a:r>
              <a:rPr lang="en-US" altLang="zh-CN" i="1" dirty="0" smtClean="0">
                <a:solidFill>
                  <a:srgbClr val="C00000"/>
                </a:solidFill>
              </a:rPr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/>
              <a:t>这里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的子集，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。</a:t>
            </a: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2663"/>
            <a:ext cx="8372475" cy="525621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数据依赖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是一个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关系内部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属性与属性之间</a:t>
            </a:r>
            <a:r>
              <a:rPr lang="zh-CN" altLang="en-US" dirty="0" smtClean="0">
                <a:sym typeface="Calibri" pitchFamily="34" charset="0"/>
              </a:rPr>
              <a:t>的一种约束关系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通过属性间值的相等与否</a:t>
            </a:r>
            <a:r>
              <a:rPr lang="zh-CN" altLang="en-US" dirty="0" smtClean="0">
                <a:sym typeface="Calibri" pitchFamily="34" charset="0"/>
              </a:rPr>
              <a:t>体现出来的数据间相互联系</a:t>
            </a:r>
            <a:endParaRPr lang="en-US" sz="2600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是现实世界属性间相互联系的抽象</a:t>
            </a:r>
            <a:endParaRPr lang="en-US" sz="2800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7030A0"/>
                </a:solidFill>
                <a:sym typeface="Calibri" pitchFamily="34" charset="0"/>
              </a:rPr>
              <a:t>是数据内在的性质</a:t>
            </a:r>
            <a:endParaRPr lang="en-US" sz="2800" dirty="0" smtClean="0">
              <a:solidFill>
                <a:srgbClr val="7030A0"/>
              </a:solidFill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是语义的体现</a:t>
            </a:r>
            <a:endParaRPr lang="zh-CN" altLang="en-US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  <a:endParaRPr lang="zh-CN" sz="3600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58175" cy="506536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平凡多值依赖和非平凡的多值依赖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	若</a:t>
            </a:r>
            <a:r>
              <a:rPr lang="en-US" altLang="zh-CN" dirty="0" smtClean="0">
                <a:sym typeface="Calibri" pitchFamily="34" charset="0"/>
              </a:rPr>
              <a:t>X→→Y</a:t>
            </a:r>
            <a:r>
              <a:rPr lang="zh-CN" altLang="en-US" dirty="0" smtClean="0">
                <a:sym typeface="Calibri" pitchFamily="34" charset="0"/>
              </a:rPr>
              <a:t>，而</a:t>
            </a:r>
            <a:r>
              <a:rPr lang="en-US" altLang="zh-CN" dirty="0" smtClean="0">
                <a:sym typeface="Calibri" pitchFamily="34" charset="0"/>
              </a:rPr>
              <a:t>Z</a:t>
            </a:r>
            <a:r>
              <a:rPr lang="zh-CN" altLang="en-US" dirty="0" smtClean="0">
                <a:latin typeface="Times New Roman" pitchFamily="18" charset="0"/>
                <a:sym typeface="Times New Roman" pitchFamily="18" charset="0"/>
              </a:rPr>
              <a:t>＝</a:t>
            </a:r>
            <a:r>
              <a:rPr lang="zh-CN" altLang="en-US" dirty="0" smtClean="0"/>
              <a:t>Ф</a:t>
            </a:r>
            <a:r>
              <a:rPr lang="zh-CN" altLang="en-US" dirty="0" smtClean="0">
                <a:latin typeface="Times New Roman" pitchFamily="18" charset="0"/>
                <a:sym typeface="Times New Roman" pitchFamily="18" charset="0"/>
              </a:rPr>
              <a:t>，即</a:t>
            </a:r>
            <a:r>
              <a:rPr lang="en-US" altLang="zh-CN" dirty="0" smtClean="0"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zh-CN" altLang="en-US" dirty="0" smtClean="0">
                <a:latin typeface="Times New Roman" pitchFamily="18" charset="0"/>
                <a:sym typeface="Times New Roman" pitchFamily="18" charset="0"/>
              </a:rPr>
              <a:t>为空，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dirty="0" smtClean="0">
                <a:sym typeface="Calibri" pitchFamily="34" charset="0"/>
              </a:rPr>
              <a:t>X→→Y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平凡的多值依赖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	否则称</a:t>
            </a:r>
            <a:r>
              <a:rPr lang="en-US" altLang="zh-CN" dirty="0" smtClean="0">
                <a:sym typeface="Calibri" pitchFamily="34" charset="0"/>
              </a:rPr>
              <a:t>X→→Y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非平凡的多值依赖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graphicFrame>
        <p:nvGraphicFramePr>
          <p:cNvPr id="72707" name="Group 3"/>
          <p:cNvGraphicFramePr>
            <a:graphicFrameLocks noGrp="1"/>
          </p:cNvGraphicFramePr>
          <p:nvPr/>
        </p:nvGraphicFramePr>
        <p:xfrm>
          <a:off x="2123729" y="2852936"/>
          <a:ext cx="4248470" cy="3352800"/>
        </p:xfrm>
        <a:graphic>
          <a:graphicData uri="http://schemas.openxmlformats.org/drawingml/2006/table">
            <a:tbl>
              <a:tblPr/>
              <a:tblGrid>
                <a:gridCol w="1416157"/>
                <a:gridCol w="1416156"/>
                <a:gridCol w="141615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>
                          <a:tab pos="266700" algn="l"/>
                          <a:tab pos="2636838" algn="ctr"/>
                          <a:tab pos="5273675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4" name="内容占位符 4"/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981075"/>
            <a:ext cx="8363272" cy="1871861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[例6.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]关系模式</a:t>
            </a:r>
            <a:r>
              <a:rPr lang="en-US" altLang="zh-CN" sz="2400" dirty="0" smtClean="0"/>
              <a:t>WSC(W,S,C)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>
                <a:solidFill>
                  <a:srgbClr val="0066FF"/>
                </a:solidFill>
              </a:rPr>
              <a:t>W</a:t>
            </a:r>
            <a:r>
              <a:rPr lang="zh-CN" altLang="en-US" sz="2400" dirty="0" smtClean="0">
                <a:solidFill>
                  <a:srgbClr val="0066FF"/>
                </a:solidFill>
              </a:rPr>
              <a:t>表示仓库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0066FF"/>
                </a:solidFill>
              </a:rPr>
              <a:t>S</a:t>
            </a:r>
            <a:r>
              <a:rPr lang="zh-CN" altLang="en-US" sz="2400" dirty="0" smtClean="0">
                <a:solidFill>
                  <a:srgbClr val="0066FF"/>
                </a:solidFill>
              </a:rPr>
              <a:t> 表示保管</a:t>
            </a:r>
            <a:endParaRPr lang="en-US" altLang="zh-CN" sz="24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0066FF"/>
                </a:solidFill>
              </a:rPr>
              <a:t>员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0066FF"/>
                </a:solidFill>
              </a:rPr>
              <a:t>C</a:t>
            </a:r>
            <a:r>
              <a:rPr lang="zh-CN" altLang="en-US" sz="2400" dirty="0" smtClean="0">
                <a:solidFill>
                  <a:srgbClr val="0066FF"/>
                </a:solidFill>
              </a:rPr>
              <a:t> 表示商品</a:t>
            </a:r>
            <a:r>
              <a:rPr lang="zh-CN" altLang="en-US" sz="2400" dirty="0" smtClean="0"/>
              <a:t>。假设每个仓库有若干个保管员，有若干种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商品。每个保管员保管所在仓库的所有商品，每种商品被所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有保管员保管。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  <a:endParaRPr lang="zh-CN" sz="3600" smtClean="0"/>
          </a:p>
        </p:txBody>
      </p:sp>
      <p:sp>
        <p:nvSpPr>
          <p:cNvPr id="73731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141413"/>
            <a:ext cx="8435280" cy="48545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按照语义对于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的每一个值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有一个完整的集合与之对应而不问</a:t>
            </a:r>
            <a:r>
              <a:rPr lang="en-US" altLang="zh-CN" dirty="0" smtClean="0"/>
              <a:t>C</a:t>
            </a:r>
            <a:r>
              <a:rPr lang="zh-CN" altLang="en-US" dirty="0" smtClean="0"/>
              <a:t>取何值。所以</a:t>
            </a:r>
            <a:r>
              <a:rPr lang="en-US" altLang="zh-CN" dirty="0" smtClean="0">
                <a:solidFill>
                  <a:srgbClr val="0066FF"/>
                </a:solidFill>
              </a:rPr>
              <a:t>W</a:t>
            </a:r>
            <a:r>
              <a:rPr lang="zh-CN" altLang="en-US" dirty="0" smtClean="0">
                <a:solidFill>
                  <a:srgbClr val="0066FF"/>
                </a:solidFill>
              </a:rPr>
              <a:t>→→</a:t>
            </a:r>
            <a:r>
              <a:rPr lang="en-US" altLang="zh-CN" dirty="0" smtClean="0">
                <a:solidFill>
                  <a:srgbClr val="0066FF"/>
                </a:solidFill>
              </a:rPr>
              <a:t>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如图</a:t>
            </a:r>
            <a:r>
              <a:rPr lang="en-US" altLang="zh-CN" dirty="0" smtClean="0"/>
              <a:t>6.7</a:t>
            </a:r>
            <a:r>
              <a:rPr lang="zh-CN" altLang="en-US" dirty="0" smtClean="0"/>
              <a:t>所示</a:t>
            </a:r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对应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的某一个值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的全部</a:t>
            </a:r>
            <a:r>
              <a:rPr lang="en-US" altLang="zh-CN" dirty="0" smtClean="0"/>
              <a:t>S</a:t>
            </a:r>
            <a:r>
              <a:rPr lang="zh-CN" altLang="en-US" dirty="0" smtClean="0"/>
              <a:t>值记作</a:t>
            </a:r>
            <a:r>
              <a:rPr lang="en-US" altLang="zh-CN" dirty="0" smtClean="0"/>
              <a:t>{S}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（表示此仓库工作的全部保管员）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全部</a:t>
            </a:r>
            <a:r>
              <a:rPr lang="en-US" altLang="zh-CN" dirty="0" smtClean="0"/>
              <a:t>C</a:t>
            </a:r>
            <a:r>
              <a:rPr lang="zh-CN" altLang="en-US" dirty="0" smtClean="0"/>
              <a:t>值记作</a:t>
            </a:r>
            <a:r>
              <a:rPr lang="en-US" altLang="zh-CN" dirty="0" smtClean="0"/>
              <a:t>{C}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（表示在此仓库中存放的所有商品）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应当有</a:t>
            </a:r>
            <a:r>
              <a:rPr lang="en-US" altLang="zh-CN" dirty="0" smtClean="0"/>
              <a:t>{S}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中的每一个值和</a:t>
            </a:r>
            <a:r>
              <a:rPr lang="en-US" altLang="zh-CN" dirty="0" smtClean="0"/>
              <a:t>{C}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中的每一个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值对应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于是</a:t>
            </a:r>
            <a:r>
              <a:rPr lang="en-US" altLang="zh-CN" dirty="0" smtClean="0"/>
              <a:t>{S}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{C}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之间正好形成一个</a:t>
            </a:r>
            <a:r>
              <a:rPr lang="zh-CN" altLang="en-US" dirty="0" smtClean="0">
                <a:solidFill>
                  <a:srgbClr val="0066FF"/>
                </a:solidFill>
              </a:rPr>
              <a:t>完全二分图</a:t>
            </a:r>
            <a:r>
              <a:rPr lang="zh-CN" altLang="en-US" dirty="0" smtClean="0"/>
              <a:t>，因而</a:t>
            </a:r>
            <a:r>
              <a:rPr lang="en-US" altLang="zh-CN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pic>
        <p:nvPicPr>
          <p:cNvPr id="74755" name="内容占位符 3" descr="67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5" y="1989932"/>
            <a:ext cx="7056785" cy="3167260"/>
          </a:xfrm>
        </p:spPr>
      </p:pic>
      <p:sp>
        <p:nvSpPr>
          <p:cNvPr id="74756" name="内容占位符 6"/>
          <p:cNvSpPr>
            <a:spLocks noGrp="1" noChangeArrowheads="1"/>
          </p:cNvSpPr>
          <p:nvPr>
            <p:ph sz="half" idx="4294967295"/>
          </p:nvPr>
        </p:nvSpPr>
        <p:spPr>
          <a:xfrm>
            <a:off x="250825" y="1124744"/>
            <a:ext cx="8435975" cy="1081088"/>
          </a:xfrm>
        </p:spPr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的完全对称性，必然有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</a:rPr>
              <a:t>→→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成立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74757" name="矩形 4"/>
          <p:cNvSpPr>
            <a:spLocks noChangeArrowheads="1"/>
          </p:cNvSpPr>
          <p:nvPr/>
        </p:nvSpPr>
        <p:spPr bwMode="auto">
          <a:xfrm>
            <a:off x="2945803" y="5651956"/>
            <a:ext cx="277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6.7  W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→→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→→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多值依赖的性质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）多值依赖具有对称性。</a:t>
            </a:r>
            <a:endParaRPr lang="en-US" altLang="zh-CN" dirty="0" smtClean="0">
              <a:sym typeface="Calibri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 smtClean="0">
                <a:sym typeface="Calibri" pitchFamily="34" charset="0"/>
              </a:rPr>
              <a:t>即若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，则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→→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，其中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＝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－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－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多值依赖的对称性可以用完全二分图直观地表示出来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从[例</a:t>
            </a:r>
            <a:r>
              <a:rPr lang="en-US" altLang="zh-CN" dirty="0" smtClean="0"/>
              <a:t>6.10</a:t>
            </a:r>
            <a:r>
              <a:rPr lang="zh-CN" altLang="en-US" dirty="0" smtClean="0"/>
              <a:t>] 容易看出，因为每个保管员保管所有商品，同时每种商品被所有保管员保管，显然若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，必然有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。</a:t>
            </a:r>
            <a:endParaRPr lang="zh-CN" altLang="en-US" dirty="0" smtClean="0">
              <a:sym typeface="Calibri" pitchFamily="34" charset="0"/>
            </a:endParaRPr>
          </a:p>
          <a:p>
            <a:endParaRPr lang="zh-CN" altLang="en-US" sz="2200" dirty="0" smtClean="0"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3950"/>
            <a:ext cx="8713788" cy="4854575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）多值依赖具有传递性。即若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 则</a:t>
            </a:r>
            <a:r>
              <a:rPr lang="en-US" dirty="0" smtClean="0">
                <a:sym typeface="Calibri" pitchFamily="34" charset="0"/>
              </a:rPr>
              <a:t>	  	  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 -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函数依赖是多值依赖的特殊情况</a:t>
            </a:r>
            <a:r>
              <a:rPr lang="zh-CN" altLang="en-US" dirty="0" smtClean="0">
                <a:sym typeface="Calibri" pitchFamily="34" charset="0"/>
              </a:rPr>
              <a:t>。即若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，则   </a:t>
            </a:r>
            <a:r>
              <a:rPr lang="en-US" dirty="0" smtClean="0">
                <a:sym typeface="Calibri" pitchFamily="34" charset="0"/>
              </a:rPr>
              <a:t>	</a:t>
            </a:r>
            <a:r>
              <a:rPr lang="zh-CN" altLang="en-US" dirty="0" smtClean="0">
                <a:sym typeface="Calibri" pitchFamily="34" charset="0"/>
              </a:rPr>
              <a:t>    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         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4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5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∩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6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-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 -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78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242567"/>
            <a:ext cx="8928992" cy="4346673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多值依赖与函数依赖的区别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多值依赖的有效性与属性集的范围有关</a:t>
            </a:r>
          </a:p>
          <a:p>
            <a:pPr marL="1143000" lvl="2" indent="-22860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上成立，则在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zh-CN" altLang="en-US" i="1" dirty="0" smtClean="0">
                <a:sym typeface="Calibri" pitchFamily="34" charset="0"/>
              </a:rPr>
              <a:t>XY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）上一定成立；反之不然，即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→→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在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 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U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）上成立，在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U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上并不一定成立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1143000" lvl="2" indent="-22860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原因：多值依赖的定义中不仅涉及属性组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和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，而且涉及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U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中其余属性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78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507288" cy="5259387"/>
          </a:xfrm>
        </p:spPr>
        <p:txBody>
          <a:bodyPr/>
          <a:lstStyle/>
          <a:p>
            <a:pPr marL="685800" lvl="1" indent="-2286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多值依赖的有效性与属性集的范围有关（续）</a:t>
            </a:r>
            <a:endParaRPr lang="en-US" altLang="zh-CN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一般地，在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)上若有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→→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在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U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)上成立</a:t>
            </a:r>
            <a:r>
              <a:rPr lang="zh-CN" altLang="en-US" dirty="0" smtClean="0">
                <a:sym typeface="Calibri" pitchFamily="34" charset="0"/>
              </a:rPr>
              <a:t>，则称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嵌入型多值依赖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的有效性仅决定于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这两个属性集的值</a:t>
            </a:r>
          </a:p>
          <a:p>
            <a:pPr marL="1143000" lvl="2" indent="-22860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只要在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)的任何一个关系</a:t>
            </a:r>
            <a:r>
              <a:rPr lang="en-US" altLang="zh-CN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中，元组在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上的值满足定义</a:t>
            </a:r>
            <a:r>
              <a:rPr lang="en-US" altLang="zh-CN" dirty="0" smtClean="0">
                <a:sym typeface="Calibri" pitchFamily="34" charset="0"/>
              </a:rPr>
              <a:t>6.l</a:t>
            </a:r>
            <a:r>
              <a:rPr lang="zh-CN" altLang="en-US" dirty="0" smtClean="0">
                <a:sym typeface="Calibri" pitchFamily="34" charset="0"/>
              </a:rPr>
              <a:t>，则函数依赖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在任何属性集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XY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)上成立。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88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238721"/>
            <a:ext cx="8712969" cy="48545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）若函数依赖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上成立，则对于任何</a:t>
            </a:r>
            <a:r>
              <a:rPr lang="en-US" altLang="zh-CN" i="1" dirty="0" smtClean="0">
                <a:sym typeface="Calibri" pitchFamily="34" charset="0"/>
              </a:rPr>
              <a:t>Y‘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均有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Y’ </a:t>
            </a:r>
            <a:r>
              <a:rPr lang="zh-CN" altLang="en-US" dirty="0" smtClean="0">
                <a:sym typeface="Calibri" pitchFamily="34" charset="0"/>
              </a:rPr>
              <a:t>成立。</a:t>
            </a:r>
            <a:endParaRPr lang="en-US" altLang="zh-CN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   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若在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上成立，不能断言对于任何</a:t>
            </a:r>
            <a:endParaRPr lang="en-US" altLang="zh-CN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</a:pPr>
            <a:r>
              <a:rPr lang="en-US" altLang="zh-CN" i="1" dirty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  Y’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Y’ </a:t>
            </a:r>
            <a:r>
              <a:rPr lang="zh-CN" altLang="en-US" dirty="0" smtClean="0">
                <a:sym typeface="Calibri" pitchFamily="34" charset="0"/>
              </a:rPr>
              <a:t>成立。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88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981075"/>
            <a:ext cx="8820473" cy="48545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</a:pPr>
            <a:r>
              <a:rPr lang="en-US" altLang="zh-CN" dirty="0" smtClean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】</a:t>
            </a:r>
          </a:p>
          <a:p>
            <a:pPr marL="800100" lvl="1" indent="-342900" algn="l">
              <a:lnSpc>
                <a:spcPct val="150000"/>
              </a:lnSpc>
            </a:pPr>
            <a:r>
              <a:rPr lang="zh-CN" altLang="en-US" dirty="0" smtClean="0"/>
              <a:t>关系</a:t>
            </a:r>
            <a:r>
              <a:rPr lang="en-US" altLang="zh-CN" dirty="0" smtClean="0"/>
              <a:t>R(A,B,C,D)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BC</a:t>
            </a:r>
            <a:r>
              <a:rPr lang="zh-CN" altLang="en-US" dirty="0" smtClean="0"/>
              <a:t>成立，当然也有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D</a:t>
            </a:r>
            <a:r>
              <a:rPr lang="zh-CN" altLang="en-US" dirty="0" smtClean="0"/>
              <a:t>成立。</a:t>
            </a:r>
            <a:endParaRPr lang="en-US" altLang="zh-CN" dirty="0" smtClean="0"/>
          </a:p>
          <a:p>
            <a:pPr marL="800100" lvl="1" indent="-342900" algn="l">
              <a:lnSpc>
                <a:spcPct val="150000"/>
              </a:lnSpc>
            </a:pPr>
            <a:r>
              <a:rPr lang="zh-CN" altLang="en-US" dirty="0" smtClean="0"/>
              <a:t>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的一个关系实例，在此实例上</a:t>
            </a:r>
            <a:r>
              <a:rPr lang="en-US" altLang="zh-CN" dirty="0" smtClean="0"/>
              <a:t>A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是不成立的。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 smtClean="0">
              <a:sym typeface="Calibri" pitchFamily="34" charset="0"/>
            </a:endParaRPr>
          </a:p>
        </p:txBody>
      </p:sp>
      <p:graphicFrame>
        <p:nvGraphicFramePr>
          <p:cNvPr id="7885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640"/>
              </p:ext>
            </p:extLst>
          </p:nvPr>
        </p:nvGraphicFramePr>
        <p:xfrm>
          <a:off x="1763688" y="3739801"/>
          <a:ext cx="5526088" cy="1849439"/>
        </p:xfrm>
        <a:graphic>
          <a:graphicData uri="http://schemas.openxmlformats.org/drawingml/2006/table">
            <a:tbl>
              <a:tblPr/>
              <a:tblGrid>
                <a:gridCol w="1422400"/>
                <a:gridCol w="1333500"/>
                <a:gridCol w="1384300"/>
                <a:gridCol w="13858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 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9872" y="327569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表</a:t>
            </a:r>
            <a:r>
              <a:rPr lang="en-US" altLang="zh-CN" b="1" dirty="0" smtClean="0"/>
              <a:t>6.6  R</a:t>
            </a:r>
            <a:r>
              <a:rPr lang="zh-CN" altLang="en-US" b="1" dirty="0" smtClean="0"/>
              <a:t>的一个实例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6868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数据依赖的主要类型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函数依赖（</a:t>
            </a:r>
            <a:r>
              <a:rPr lang="en-US" altLang="zh-CN" dirty="0" smtClean="0">
                <a:sym typeface="Calibri" pitchFamily="34" charset="0"/>
              </a:rPr>
              <a:t>Functional Dependency</a:t>
            </a:r>
            <a:r>
              <a:rPr lang="zh-CN" altLang="en-US" dirty="0" smtClean="0">
                <a:sym typeface="Calibri" pitchFamily="34" charset="0"/>
              </a:rPr>
              <a:t>，简记为</a:t>
            </a:r>
            <a:r>
              <a:rPr lang="en-US" altLang="zh-CN" dirty="0" smtClean="0">
                <a:sym typeface="Calibri" pitchFamily="34" charset="0"/>
              </a:rPr>
              <a:t>FD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多值依赖（</a:t>
            </a:r>
            <a:r>
              <a:rPr lang="en-US" altLang="zh-CN" dirty="0" smtClean="0">
                <a:sym typeface="Calibri" pitchFamily="34" charset="0"/>
              </a:rPr>
              <a:t>Multi-Valued Dependency</a:t>
            </a:r>
            <a:r>
              <a:rPr lang="zh-CN" altLang="en-US" dirty="0" smtClean="0">
                <a:sym typeface="Calibri" pitchFamily="34" charset="0"/>
              </a:rPr>
              <a:t>，简记为</a:t>
            </a:r>
            <a:r>
              <a:rPr lang="en-US" altLang="zh-CN" dirty="0" smtClean="0">
                <a:sym typeface="Calibri" pitchFamily="34" charset="0"/>
              </a:rPr>
              <a:t>MVD</a:t>
            </a:r>
            <a:r>
              <a:rPr lang="zh-CN" altLang="en-US" dirty="0" smtClean="0">
                <a:sym typeface="Calibri" pitchFamily="34" charset="0"/>
              </a:rPr>
              <a:t>）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79875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6.2.8  4NF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08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6.2.8  </a:t>
            </a:r>
            <a:r>
              <a:rPr lang="en-US" altLang="zh-CN" sz="3600" dirty="0" smtClean="0">
                <a:sym typeface="微软雅黑" pitchFamily="34" charset="-122"/>
              </a:rPr>
              <a:t>4NF</a:t>
            </a:r>
            <a:endParaRPr lang="zh-CN" altLang="en-US" sz="3600" dirty="0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363272" cy="5283201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6.10  </a:t>
            </a:r>
            <a:r>
              <a:rPr lang="zh-CN" altLang="en-US" dirty="0" smtClean="0">
                <a:sym typeface="Calibri" pitchFamily="34" charset="0"/>
              </a:rPr>
              <a:t>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&gt;∈1NF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如果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对于</a:t>
            </a:r>
            <a:r>
              <a:rPr lang="en-US" altLang="zh-CN" i="1" dirty="0" smtClean="0">
                <a:solidFill>
                  <a:srgbClr val="C00000"/>
                </a:solidFill>
                <a:sym typeface="Calibri" pitchFamily="34" charset="0"/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的每个非平凡多值依赖</a:t>
            </a:r>
            <a:r>
              <a:rPr lang="en-US" altLang="zh-CN" i="1" dirty="0" smtClean="0">
                <a:solidFill>
                  <a:srgbClr val="C00000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C00000"/>
                </a:solidFill>
                <a:sym typeface="Calibri" pitchFamily="34" charset="0"/>
              </a:rPr>
              <a:t>→→</a:t>
            </a:r>
            <a:r>
              <a:rPr lang="en-US" altLang="zh-CN" i="1" dirty="0" smtClean="0">
                <a:solidFill>
                  <a:srgbClr val="C0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（</a:t>
            </a:r>
            <a:r>
              <a:rPr lang="en-US" altLang="zh-CN" i="1" dirty="0" smtClean="0">
                <a:solidFill>
                  <a:srgbClr val="C00000"/>
                </a:solidFill>
                <a:sym typeface="Calibri" pitchFamily="34" charset="0"/>
              </a:rPr>
              <a:t>Y</a:t>
            </a:r>
            <a:r>
              <a:rPr lang="en-US" altLang="zh-CN" dirty="0" smtClean="0">
                <a:solidFill>
                  <a:srgbClr val="C00000"/>
                </a:solidFill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Arial Unicode MS" pitchFamily="34" charset="-122"/>
              </a:rPr>
              <a:t>⊈</a:t>
            </a:r>
            <a:r>
              <a:rPr lang="en-US" altLang="zh-CN" dirty="0" smtClean="0">
                <a:solidFill>
                  <a:srgbClr val="C00000"/>
                </a:solidFill>
                <a:sym typeface="Calibri" pitchFamily="34" charset="0"/>
              </a:rPr>
              <a:t> </a:t>
            </a:r>
            <a:r>
              <a:rPr lang="en-US" altLang="zh-CN" i="1" dirty="0" smtClean="0">
                <a:solidFill>
                  <a:srgbClr val="C00000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），</a:t>
            </a:r>
            <a:r>
              <a:rPr lang="en-US" altLang="zh-CN" i="1" dirty="0" smtClean="0">
                <a:solidFill>
                  <a:srgbClr val="C00000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都含有码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，则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R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&lt;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U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,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F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&gt;∈</a:t>
            </a:r>
            <a:r>
              <a:rPr lang="en-US" altLang="zh-CN" dirty="0" smtClean="0">
                <a:solidFill>
                  <a:srgbClr val="C00000"/>
                </a:solidFill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就是限制关系模式的属性之间</a:t>
            </a:r>
            <a:r>
              <a:rPr lang="zh-CN" altLang="en-US" dirty="0" smtClean="0">
                <a:solidFill>
                  <a:srgbClr val="C00000"/>
                </a:solidFill>
                <a:sym typeface="Calibri" pitchFamily="34" charset="0"/>
              </a:rPr>
              <a:t>不允许有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非平凡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且非函数依赖的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多值依赖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所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允许</a:t>
            </a:r>
            <a:r>
              <a:rPr lang="zh-CN" altLang="en-US" dirty="0" smtClean="0">
                <a:sym typeface="Calibri" pitchFamily="34" charset="0"/>
              </a:rPr>
              <a:t>的非平凡多值依赖实际上是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192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4NF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229600" cy="52847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如果一个关系模式是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4NF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 则必为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例6.10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>
                <a:sym typeface="Calibri" pitchFamily="34" charset="0"/>
              </a:rPr>
              <a:t>中，</a:t>
            </a:r>
            <a:r>
              <a:rPr lang="en-US" altLang="zh-CN" dirty="0" smtClean="0">
                <a:sym typeface="Calibri" pitchFamily="34" charset="0"/>
              </a:rPr>
              <a:t>W →→S, W→→C,</a:t>
            </a:r>
            <a:r>
              <a:rPr lang="zh-CN" altLang="en-US" dirty="0" smtClean="0">
                <a:sym typeface="Calibri" pitchFamily="34" charset="0"/>
              </a:rPr>
              <a:t>他们都是非平凡多值依赖。而</a:t>
            </a:r>
            <a:r>
              <a:rPr lang="en-US" altLang="zh-CN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不是码，关系模式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>
                <a:sym typeface="Calibri" pitchFamily="34" charset="0"/>
              </a:rPr>
              <a:t>的码是</a:t>
            </a:r>
            <a:r>
              <a:rPr lang="en-US" altLang="zh-CN" dirty="0" smtClean="0">
                <a:sym typeface="Calibri" pitchFamily="34" charset="0"/>
              </a:rPr>
              <a:t>(W,S,C)</a:t>
            </a:r>
            <a:r>
              <a:rPr lang="zh-CN" altLang="en-US" dirty="0" smtClean="0">
                <a:sym typeface="Calibri" pitchFamily="34" charset="0"/>
              </a:rPr>
              <a:t>，即</a:t>
            </a:r>
            <a:r>
              <a:rPr lang="en-US" altLang="zh-CN" dirty="0" smtClean="0">
                <a:sym typeface="Calibri" pitchFamily="34" charset="0"/>
              </a:rPr>
              <a:t>All-key</a:t>
            </a:r>
            <a:r>
              <a:rPr lang="zh-CN" altLang="en-US" dirty="0" smtClean="0">
                <a:sym typeface="Calibri" pitchFamily="34" charset="0"/>
              </a:rPr>
              <a:t>，因此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/>
              <a:t> ∈ </a:t>
            </a:r>
            <a:r>
              <a:rPr lang="en-US" altLang="zh-CN" dirty="0" smtClean="0"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可以把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>
                <a:sym typeface="Calibri" pitchFamily="34" charset="0"/>
              </a:rPr>
              <a:t>分解成</a:t>
            </a:r>
            <a:r>
              <a:rPr lang="en-US" altLang="zh-CN" dirty="0" smtClean="0">
                <a:sym typeface="Calibri" pitchFamily="34" charset="0"/>
              </a:rPr>
              <a:t>WS(W,S)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WC(W,C)</a:t>
            </a:r>
            <a:r>
              <a:rPr lang="zh-CN" altLang="en-US" dirty="0" smtClean="0">
                <a:sym typeface="Calibri" pitchFamily="34" charset="0"/>
              </a:rPr>
              <a:t>。</a:t>
            </a:r>
            <a:r>
              <a:rPr lang="en-US" dirty="0" smtClean="0"/>
              <a:t> </a:t>
            </a:r>
            <a:r>
              <a:rPr lang="en-US" altLang="zh-CN" dirty="0" smtClean="0"/>
              <a:t>WS</a:t>
            </a:r>
            <a:r>
              <a:rPr lang="zh-CN" altLang="en-US" dirty="0" smtClean="0"/>
              <a:t>∈</a:t>
            </a:r>
            <a:r>
              <a:rPr lang="en-US" altLang="zh-CN" dirty="0" smtClean="0"/>
              <a:t>4NF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WC</a:t>
            </a:r>
            <a:r>
              <a:rPr lang="zh-CN" altLang="en-US" dirty="0" smtClean="0"/>
              <a:t>∈</a:t>
            </a:r>
            <a:r>
              <a:rPr lang="en-US" altLang="zh-CN" dirty="0" smtClean="0"/>
              <a:t>4NF</a:t>
            </a:r>
            <a:r>
              <a:rPr lang="zh-CN" altLang="en-US" dirty="0" smtClean="0"/>
              <a:t>。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7164288" y="3356992"/>
            <a:ext cx="72008" cy="2880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</a:t>
            </a:r>
            <a:r>
              <a:rPr lang="zh-CN" altLang="en-US" smtClean="0">
                <a:sym typeface="微软雅黑" pitchFamily="34" charset="-122"/>
              </a:rPr>
              <a:t>  规范化</a:t>
            </a:r>
            <a:endParaRPr lang="zh-CN" altLang="en-US" smtClean="0"/>
          </a:p>
        </p:txBody>
      </p:sp>
      <p:sp>
        <p:nvSpPr>
          <p:cNvPr id="82947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6.2.9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6.2.9  规范化小结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8319"/>
            <a:ext cx="8258175" cy="490296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zh-CN" dirty="0" smtClean="0"/>
              <a:t>在关系数据库中，对关系模式的基本要求是满足第一范式。</a:t>
            </a:r>
            <a:endParaRPr lang="en-US" altLang="zh-CN" dirty="0" smtClean="0"/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规范化程度过低的关系不一定能够很好地描述现实世界</a:t>
            </a:r>
            <a:endParaRPr lang="en-US" altLang="zh-CN" dirty="0" smtClean="0"/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可能存在插入异常、删除异常、修改复杂、数据冗余等问题</a:t>
            </a:r>
            <a:endParaRPr lang="en-US" altLang="zh-CN" dirty="0" smtClean="0"/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</a:rPr>
              <a:t>解决方法就是对其进行规范化，转换成高级范式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0327"/>
            <a:ext cx="8258175" cy="490296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一个低一级范式的关系模式，通过</a:t>
            </a:r>
            <a:r>
              <a:rPr lang="zh-CN" altLang="en-US" dirty="0" smtClean="0">
                <a:solidFill>
                  <a:srgbClr val="0066FF"/>
                </a:solidFill>
              </a:rPr>
              <a:t>模式分解</a:t>
            </a:r>
            <a:r>
              <a:rPr lang="zh-CN" altLang="en-US" dirty="0" smtClean="0"/>
              <a:t>可以转换为若干个高一级范式的关系模式集合，</a:t>
            </a:r>
            <a:r>
              <a:rPr lang="zh-CN" altLang="en-US" dirty="0" smtClean="0">
                <a:solidFill>
                  <a:srgbClr val="0066FF"/>
                </a:solidFill>
              </a:rPr>
              <a:t>这种过程就叫关系模式的规范化</a:t>
            </a:r>
            <a:r>
              <a:rPr lang="zh-CN" altLang="en-US" dirty="0" smtClean="0"/>
              <a:t>。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关系数据库的</a:t>
            </a:r>
            <a:r>
              <a:rPr lang="zh-CN" altLang="en-US" dirty="0" smtClean="0">
                <a:solidFill>
                  <a:srgbClr val="0066FF"/>
                </a:solidFill>
              </a:rPr>
              <a:t>规范化理论</a:t>
            </a:r>
            <a:r>
              <a:rPr lang="zh-CN" altLang="en-US" dirty="0" smtClean="0">
                <a:solidFill>
                  <a:srgbClr val="FF0000"/>
                </a:solidFill>
              </a:rPr>
              <a:t>是数据库逻辑设计的工具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 smtClean="0">
                <a:sym typeface="微软雅黑" pitchFamily="34" charset="-122"/>
              </a:rPr>
              <a:t>规范化小结（续）</a:t>
            </a:r>
            <a:endParaRPr lang="zh-CN" altLang="en-US" sz="3600" dirty="0" smtClean="0">
              <a:sym typeface="微软雅黑" pitchFamily="3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974303"/>
            <a:ext cx="8892480" cy="540702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FF"/>
                </a:solidFill>
              </a:rPr>
              <a:t>规范化的基本思想</a:t>
            </a:r>
            <a:endParaRPr lang="en-US" altLang="zh-CN" dirty="0" smtClean="0">
              <a:solidFill>
                <a:srgbClr val="FF00FF"/>
              </a:solidFill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是逐步消除数据依赖中不合适的部分，使模式中的各关系模式达到某种程度的“分离”。</a:t>
            </a:r>
            <a:endParaRPr lang="en-US" altLang="zh-CN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即采用</a:t>
            </a:r>
            <a:r>
              <a:rPr lang="zh-CN" altLang="en-US" dirty="0" smtClean="0">
                <a:solidFill>
                  <a:srgbClr val="FF00FF"/>
                </a:solidFill>
              </a:rPr>
              <a:t>“一事一地”的模式设计原则</a:t>
            </a:r>
            <a:endParaRPr lang="en-US" altLang="zh-CN" dirty="0" smtClean="0">
              <a:solidFill>
                <a:srgbClr val="FF00FF"/>
              </a:solidFill>
            </a:endParaRPr>
          </a:p>
          <a:p>
            <a:pPr lvl="2" algn="l" eaLnBrk="1" hangingPunct="1">
              <a:lnSpc>
                <a:spcPct val="150000"/>
              </a:lnSpc>
              <a:spcBef>
                <a:spcPts val="60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让一个关系描述一个概念、一个实体或者实体间的一种联系。</a:t>
            </a:r>
          </a:p>
          <a:p>
            <a:pPr lvl="2" algn="l" eaLnBrk="1" hangingPunct="1">
              <a:lnSpc>
                <a:spcPct val="150000"/>
              </a:lnSpc>
              <a:spcBef>
                <a:spcPts val="60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66FF"/>
                </a:solidFill>
              </a:rPr>
              <a:t>若多于一个概念就把它“分离”出去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因此 </a:t>
            </a:r>
            <a:r>
              <a:rPr lang="zh-CN" altLang="en-US" sz="3200" dirty="0" smtClean="0">
                <a:solidFill>
                  <a:srgbClr val="FF0000"/>
                </a:solidFill>
              </a:rPr>
              <a:t>规范化实质上是概念的单一化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123950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关系模式规范化的基本步骤</a:t>
            </a:r>
            <a:endParaRPr 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sz="2400" dirty="0" smtClean="0">
                <a:sym typeface="Calibri" pitchFamily="34" charset="0"/>
              </a:rPr>
              <a:t>                             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1NF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消除决定因素        </a:t>
            </a:r>
            <a:r>
              <a:rPr lang="en-US" altLang="zh-CN" sz="2400" dirty="0" smtClean="0">
                <a:sym typeface="Calibri" pitchFamily="34" charset="0"/>
              </a:rPr>
              <a:t>2NF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函数依赖</a:t>
            </a:r>
            <a:r>
              <a:rPr lang="zh-CN" altLang="en-US" sz="2400" dirty="0" smtClean="0">
                <a:sym typeface="Calibri" pitchFamily="34" charset="0"/>
              </a:rPr>
              <a:t>               </a:t>
            </a:r>
            <a:r>
              <a:rPr lang="en-US" altLang="zh-CN" sz="2400" dirty="0" smtClean="0">
                <a:sym typeface="Calibri" pitchFamily="34" charset="0"/>
              </a:rPr>
              <a:t>3NF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↓      </a:t>
            </a:r>
            <a:r>
              <a:rPr lang="zh-CN" altLang="en-US" sz="2400" dirty="0" smtClean="0">
                <a:sym typeface="Calibri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                             </a:t>
            </a:r>
            <a:r>
              <a:rPr lang="en-US" altLang="zh-CN" sz="2400" dirty="0" smtClean="0">
                <a:sym typeface="Calibri" pitchFamily="34" charset="0"/>
              </a:rPr>
              <a:t>BCNF 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itchFamily="34" charset="0"/>
              </a:rPr>
              <a:t>消除非平凡且非函数依赖的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多值依赖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                        </a:t>
            </a:r>
            <a:r>
              <a:rPr lang="en-US" altLang="zh-CN" sz="2400" dirty="0" smtClean="0">
                <a:sym typeface="Calibri" pitchFamily="34" charset="0"/>
              </a:rPr>
              <a:t>    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4NF</a:t>
            </a:r>
            <a:endParaRPr lang="zh-CN" altLang="en-US" sz="2400" dirty="0" smtClean="0">
              <a:sym typeface="Calibri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规范化过程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dirty="0" smtClean="0">
                <a:solidFill>
                  <a:srgbClr val="0066FF"/>
                </a:solidFill>
                <a:sym typeface="Calibri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dirty="0" smtClean="0">
                <a:sym typeface="Calibri" pitchFamily="34" charset="0"/>
              </a:rPr>
              <a:t>必须对现实世界的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dirty="0" smtClean="0">
                <a:solidFill>
                  <a:srgbClr val="FF0000"/>
                </a:solidFill>
                <a:sym typeface="Calibri" pitchFamily="34" charset="0"/>
              </a:rPr>
              <a:t>实际情况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zh-CN" dirty="0" smtClean="0">
                <a:solidFill>
                  <a:srgbClr val="FF0000"/>
                </a:solidFill>
                <a:sym typeface="Calibri" pitchFamily="34" charset="0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zh-CN" dirty="0" smtClean="0">
                <a:solidFill>
                  <a:srgbClr val="FF0000"/>
                </a:solidFill>
                <a:sym typeface="Calibri" pitchFamily="34" charset="0"/>
              </a:rPr>
              <a:t>用户应用需求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zh-CN" dirty="0" smtClean="0">
                <a:sym typeface="Calibri" pitchFamily="34" charset="0"/>
              </a:rPr>
              <a:t>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dirty="0" smtClean="0">
                <a:sym typeface="Calibri" pitchFamily="34" charset="0"/>
              </a:rPr>
              <a:t>上面的规范化步骤可以在其中任何一步终止。</a:t>
            </a:r>
            <a:r>
              <a:rPr lang="en-US" altLang="zh-CN" dirty="0" smtClean="0">
                <a:sym typeface="Calibri" pitchFamily="34" charset="0"/>
              </a:rPr>
              <a:t>0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mtClean="0">
                <a:sym typeface="微软雅黑" pitchFamily="34" charset="-122"/>
              </a:rPr>
              <a:t>第六章 关系数据理论</a:t>
            </a:r>
            <a:endParaRPr lang="zh-CN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6.1 </a:t>
            </a:r>
            <a:r>
              <a:rPr lang="zh-CN" altLang="en-US" sz="2800" dirty="0" smtClean="0">
                <a:sym typeface="Calibri" pitchFamily="34" charset="0"/>
              </a:rPr>
              <a:t>问题的提出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6.2 </a:t>
            </a:r>
            <a:r>
              <a:rPr lang="zh-CN" altLang="en-US" sz="2800" dirty="0" smtClean="0">
                <a:sym typeface="Calibri" pitchFamily="34" charset="0"/>
              </a:rPr>
              <a:t>规范化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6.3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数据依赖的公理系统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*6.4 </a:t>
            </a:r>
            <a:r>
              <a:rPr lang="zh-CN" altLang="en-US" dirty="0" smtClean="0">
                <a:sym typeface="Calibri" pitchFamily="34" charset="0"/>
              </a:rPr>
              <a:t>模式的分解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 smtClean="0"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12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5763"/>
            <a:ext cx="8474075" cy="575560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函数依赖普遍存在于现实生活中</a:t>
            </a:r>
            <a:endParaRPr lang="en-US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800100" lvl="1" indent="-342900" algn="l">
              <a:lnSpc>
                <a:spcPct val="12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描述一个学生关系，可以有学号、姓名、系名等属性。</a:t>
            </a:r>
            <a:endParaRPr lang="en-US" altLang="zh-CN" dirty="0" smtClean="0">
              <a:sym typeface="Calibri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一个学号只对应一个学生，一个学生只在一个系中学习</a:t>
            </a:r>
            <a:endParaRPr lang="en-US" altLang="zh-CN" dirty="0" smtClean="0">
              <a:sym typeface="Calibri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“</a:t>
            </a:r>
            <a:r>
              <a:rPr lang="zh-CN" altLang="en-US" dirty="0" smtClean="0">
                <a:sym typeface="Calibri" pitchFamily="34" charset="0"/>
              </a:rPr>
              <a:t>学号</a:t>
            </a:r>
            <a:r>
              <a:rPr lang="zh-CN" altLang="en-US" dirty="0" smtClean="0">
                <a:sym typeface="宋体" pitchFamily="2" charset="-122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值确定后，学生的姓名及所在系的值就被唯一确定。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0000"/>
              </a:lnSpc>
              <a:buSzPct val="87000"/>
              <a:buFont typeface="Wingdings" pitchFamily="2" charset="2"/>
              <a:buChar char="n"/>
            </a:pPr>
            <a:r>
              <a:rPr lang="en-US" altLang="zh-CN" dirty="0" err="1" smtClean="0"/>
              <a:t>Sname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即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函数决定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err="1" smtClean="0"/>
              <a:t>Sno</a:t>
            </a:r>
            <a:r>
              <a:rPr lang="zh-CN" altLang="en-US" dirty="0" smtClean="0"/>
              <a:t>函数决定</a:t>
            </a:r>
            <a:r>
              <a:rPr lang="en-US" altLang="zh-CN" dirty="0" err="1" smtClean="0"/>
              <a:t>Sdept</a:t>
            </a:r>
            <a:endParaRPr lang="zh-CN" altLang="en-US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记作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Sdept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90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6.3  </a:t>
            </a:r>
            <a:r>
              <a:rPr lang="zh-CN" altLang="en-US" sz="3600" dirty="0" smtClean="0">
                <a:sym typeface="微软雅黑" pitchFamily="34" charset="-122"/>
              </a:rPr>
              <a:t>数据依赖的公理系统</a:t>
            </a:r>
            <a:endParaRPr lang="zh-CN" altLang="en-US" sz="3600" dirty="0" smtClean="0"/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6.11  </a:t>
            </a:r>
            <a:r>
              <a:rPr lang="zh-CN" altLang="en-US" dirty="0" smtClean="0">
                <a:sym typeface="Calibri" pitchFamily="34" charset="0"/>
              </a:rPr>
              <a:t>对于满足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一组函数依赖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的关系模式  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任何一个关系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r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，若函数依赖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都成立</a:t>
            </a:r>
            <a:r>
              <a:rPr lang="zh-CN" altLang="en-US" dirty="0" smtClean="0">
                <a:sym typeface="Calibri" pitchFamily="34" charset="0"/>
              </a:rPr>
              <a:t>（即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中任意两元组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，若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，则 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），则称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逻辑蕴涵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01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  <a:endParaRPr lang="zh-CN" altLang="en-US" sz="3600" dirty="0" smtClean="0"/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1"/>
            <a:ext cx="8229600" cy="50244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公理系统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一套推理规则</a:t>
            </a:r>
            <a:r>
              <a:rPr lang="zh-CN" altLang="en-US" dirty="0" smtClean="0">
                <a:sym typeface="Calibri" pitchFamily="34" charset="0"/>
              </a:rPr>
              <a:t>，是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模式分解算法的理论基础</a:t>
            </a:r>
            <a:endParaRPr lang="en-US" altLang="zh-CN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用途</a:t>
            </a:r>
          </a:p>
          <a:p>
            <a:pPr marL="1257300" lvl="2" indent="-3429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ym typeface="Calibri" pitchFamily="34" charset="0"/>
              </a:rPr>
              <a:t>求给定关系模式的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码</a:t>
            </a:r>
          </a:p>
          <a:p>
            <a:pPr marL="1257300" lvl="2" indent="-3429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ym typeface="Calibri" pitchFamily="34" charset="0"/>
              </a:rPr>
              <a:t>从一组函数依赖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求得蕴涵的函数依赖</a:t>
            </a:r>
          </a:p>
          <a:p>
            <a:pPr marL="742950" lvl="1" indent="-285750" algn="l"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11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-79375"/>
            <a:ext cx="8229600" cy="1133475"/>
          </a:xfrm>
        </p:spPr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20688"/>
            <a:ext cx="8506718" cy="592817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zh-CN" sz="2400" dirty="0" smtClean="0">
                <a:solidFill>
                  <a:srgbClr val="0066FF"/>
                </a:solidFill>
                <a:sym typeface="Calibri" pitchFamily="34" charset="0"/>
              </a:rPr>
              <a:t>Armstrong</a:t>
            </a:r>
            <a:r>
              <a:rPr lang="zh-CN" altLang="en-US" sz="2400" dirty="0" smtClean="0">
                <a:solidFill>
                  <a:srgbClr val="0066FF"/>
                </a:solidFill>
                <a:sym typeface="Calibri" pitchFamily="34" charset="0"/>
              </a:rPr>
              <a:t>公理系统  </a:t>
            </a:r>
            <a:r>
              <a:rPr lang="zh-CN" altLang="en-US" sz="2400" dirty="0" smtClean="0">
                <a:sym typeface="Calibri" pitchFamily="34" charset="0"/>
              </a:rPr>
              <a:t>设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为属性集总体，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是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上的一组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函数依赖</a:t>
            </a:r>
            <a:r>
              <a:rPr lang="zh-CN" altLang="en-US" sz="2400" dirty="0" smtClean="0">
                <a:sym typeface="Calibri" pitchFamily="34" charset="0"/>
              </a:rPr>
              <a:t>， 于是有关系模式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 &lt;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,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 &gt;</a:t>
            </a:r>
            <a:r>
              <a:rPr lang="zh-CN" altLang="en-US" sz="2400" dirty="0" smtClean="0">
                <a:sym typeface="Calibri" pitchFamily="34" charset="0"/>
              </a:rPr>
              <a:t>。对</a:t>
            </a:r>
            <a:r>
              <a:rPr lang="en-US" altLang="zh-CN" sz="2400" i="1" dirty="0" smtClean="0">
                <a:sym typeface="Calibri" pitchFamily="34" charset="0"/>
              </a:rPr>
              <a:t>R</a:t>
            </a:r>
            <a:r>
              <a:rPr lang="en-US" altLang="zh-CN" sz="2400" dirty="0" smtClean="0">
                <a:sym typeface="Calibri" pitchFamily="34" charset="0"/>
              </a:rPr>
              <a:t> &lt;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,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&gt; </a:t>
            </a:r>
            <a:r>
              <a:rPr lang="zh-CN" altLang="en-US" sz="2400" dirty="0" smtClean="0">
                <a:sym typeface="Calibri" pitchFamily="34" charset="0"/>
              </a:rPr>
              <a:t>来说有以下的推理规则：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1 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自反律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reflexivity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rule</a:t>
            </a:r>
            <a:r>
              <a:rPr lang="zh-CN" altLang="en-US" dirty="0" smtClean="0">
                <a:sym typeface="Calibri" pitchFamily="34" charset="0"/>
              </a:rPr>
              <a:t>）：若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en-US" altLang="zh-CN" i="1" dirty="0" smtClean="0">
                <a:sym typeface="Calibri" pitchFamily="34" charset="0"/>
              </a:rPr>
              <a:t>Y 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所蕴涵。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A2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增广律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augmentation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rule</a:t>
            </a:r>
            <a:r>
              <a:rPr lang="zh-CN" altLang="en-US" dirty="0" smtClean="0">
                <a:sym typeface="Calibri" pitchFamily="34" charset="0"/>
              </a:rPr>
              <a:t>）：若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所蕴涵，且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Z 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所蕴涵。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A3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传递律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transitivity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rule</a:t>
            </a:r>
            <a:r>
              <a:rPr lang="zh-CN" altLang="en-US" dirty="0" smtClean="0">
                <a:sym typeface="Calibri" pitchFamily="34" charset="0"/>
              </a:rPr>
              <a:t>）：若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及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 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所蕴涵。</a:t>
            </a:r>
            <a:endParaRPr lang="en-US" altLang="zh-CN" dirty="0" smtClean="0">
              <a:sym typeface="Calibri" pitchFamily="34" charset="0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ym typeface="Calibri" pitchFamily="34" charset="0"/>
              </a:rPr>
              <a:t>注意：由自反律所得到的函数依赖均是平凡的函数依赖</a:t>
            </a:r>
            <a:r>
              <a:rPr lang="en-US" altLang="zh-CN" sz="2000" dirty="0" smtClean="0">
                <a:sym typeface="Calibri" pitchFamily="34" charset="0"/>
              </a:rPr>
              <a:t>, 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ym typeface="Calibri" pitchFamily="34" charset="0"/>
              </a:rPr>
              <a:t> </a:t>
            </a:r>
            <a:r>
              <a:rPr lang="en-US" altLang="zh-CN" sz="2000" dirty="0" smtClean="0">
                <a:sym typeface="Calibri" pitchFamily="34" charset="0"/>
              </a:rPr>
              <a:t>                                                             </a:t>
            </a:r>
            <a:r>
              <a:rPr lang="zh-CN" altLang="en-US" sz="2000" dirty="0" smtClean="0">
                <a:sym typeface="Calibri" pitchFamily="34" charset="0"/>
              </a:rPr>
              <a:t>自反律的使用并不依赖于</a:t>
            </a:r>
            <a:r>
              <a:rPr lang="en-US" altLang="zh-CN" sz="2000" i="1" dirty="0" smtClean="0">
                <a:sym typeface="Calibri" pitchFamily="34" charset="0"/>
              </a:rPr>
              <a:t>F</a:t>
            </a:r>
            <a:r>
              <a:rPr lang="zh-CN" altLang="en-US" sz="2000" dirty="0" smtClean="0">
                <a:sym typeface="Calibri" pitchFamily="34" charset="0"/>
              </a:rPr>
              <a:t>。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1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9638"/>
            <a:ext cx="8229600" cy="52847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定理</a:t>
            </a:r>
            <a:r>
              <a:rPr lang="en-US" altLang="zh-CN" dirty="0" smtClean="0">
                <a:sym typeface="Calibri" pitchFamily="34" charset="0"/>
              </a:rPr>
              <a:t>6.1  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Armstrong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推理规则是正确的。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证明</a:t>
            </a:r>
          </a:p>
          <a:p>
            <a:pPr marL="400050" lvl="1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A1 自反律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     	设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对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 </a:t>
            </a:r>
            <a:r>
              <a:rPr lang="zh-CN" altLang="en-US" dirty="0" smtClean="0">
                <a:sym typeface="Calibri" pitchFamily="34" charset="0"/>
              </a:rPr>
              <a:t>的任一关系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中的任意两个元组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i="1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，由于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[Y]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所以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成立，</a:t>
            </a:r>
            <a:endParaRPr lang="en-US" altLang="zh-CN" dirty="0" smtClean="0">
              <a:sym typeface="Calibri" pitchFamily="34" charset="0"/>
            </a:endParaRPr>
          </a:p>
          <a:p>
            <a:pPr marL="400050" lvl="1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	</a:t>
            </a:r>
            <a:r>
              <a:rPr lang="zh-CN" altLang="en-US" dirty="0" smtClean="0">
                <a:sym typeface="Calibri" pitchFamily="34" charset="0"/>
              </a:rPr>
              <a:t>自反律得证。</a:t>
            </a:r>
            <a:endParaRPr lang="zh-CN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31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A2 增广律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    		设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为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所蕴涵，且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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对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 </a:t>
            </a:r>
            <a:r>
              <a:rPr lang="zh-CN" altLang="en-US" dirty="0" smtClean="0">
                <a:sym typeface="Calibri" pitchFamily="34" charset="0"/>
              </a:rPr>
              <a:t>的任一关系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中任意的两个元组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，则有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；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，于是有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		</a:t>
            </a:r>
            <a:r>
              <a:rPr lang="zh-CN" altLang="en-US" dirty="0" smtClean="0">
                <a:sym typeface="Calibri" pitchFamily="34" charset="0"/>
              </a:rPr>
              <a:t>所以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增广律得证。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42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421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421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A3 传递律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     设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及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为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所蕴涵。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对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 </a:t>
            </a:r>
            <a:r>
              <a:rPr lang="zh-CN" altLang="en-US" dirty="0" smtClean="0">
                <a:sym typeface="Calibri" pitchFamily="34" charset="0"/>
              </a:rPr>
              <a:t>的任一关系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中的任意两个元组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，由于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；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再由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	</a:t>
            </a:r>
            <a:r>
              <a:rPr lang="zh-CN" altLang="en-US" dirty="0" smtClean="0">
                <a:sym typeface="Calibri" pitchFamily="34" charset="0"/>
              </a:rPr>
              <a:t>所以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传递律得证。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52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3950"/>
            <a:ext cx="8229600" cy="5543550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A1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A2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A3</a:t>
            </a:r>
            <a:r>
              <a:rPr lang="zh-CN" altLang="en-US" dirty="0" smtClean="0">
                <a:sym typeface="Calibri" pitchFamily="34" charset="0"/>
              </a:rPr>
              <a:t>这三条推理</a:t>
            </a:r>
            <a:r>
              <a:rPr lang="zh-CN" altLang="en-US" dirty="0" smtClean="0">
                <a:sym typeface="Calibri" pitchFamily="34" charset="0"/>
              </a:rPr>
              <a:t>规则，</a:t>
            </a:r>
            <a:endParaRPr lang="en-US" altLang="zh-CN" dirty="0" smtClean="0">
              <a:sym typeface="Calibri" pitchFamily="34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ym typeface="Calibri" pitchFamily="34" charset="0"/>
              </a:rPr>
              <a:t>               可以</a:t>
            </a:r>
            <a:r>
              <a:rPr lang="zh-CN" altLang="en-US" dirty="0" smtClean="0">
                <a:sym typeface="Calibri" pitchFamily="34" charset="0"/>
              </a:rPr>
              <a:t>得到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下面三条推理规则</a:t>
            </a:r>
            <a:r>
              <a:rPr lang="zh-CN" altLang="en-US" dirty="0" smtClean="0">
                <a:sym typeface="Calibri" pitchFamily="34" charset="0"/>
              </a:rPr>
              <a:t>：</a:t>
            </a:r>
            <a:endParaRPr lang="zh-CN" alt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合并规则（</a:t>
            </a:r>
            <a:r>
              <a:rPr lang="en-US" altLang="zh-CN" dirty="0" smtClean="0">
                <a:sym typeface="Calibri" pitchFamily="34" charset="0"/>
              </a:rPr>
              <a:t>union rule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25000"/>
              </a:lnSpc>
            </a:pP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6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伪传递规则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pseudo transitivity rule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</a:pPr>
            <a:r>
              <a:rPr lang="en-US" altLang="zh-CN" dirty="0" smtClean="0">
                <a:sym typeface="Calibri" pitchFamily="34" charset="0"/>
              </a:rPr>
              <a:t>		</a:t>
            </a: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WY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XW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 分解规则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decomposition rule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</a:pPr>
            <a:r>
              <a:rPr lang="en-US" altLang="zh-CN" dirty="0" smtClean="0">
                <a:sym typeface="Calibri" pitchFamily="34" charset="0"/>
              </a:rPr>
              <a:t>		</a:t>
            </a: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及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</a:pPr>
            <a:r>
              <a:rPr lang="zh-CN" altLang="en-US" dirty="0" smtClean="0">
                <a:sym typeface="Calibri" pitchFamily="34" charset="0"/>
              </a:rPr>
              <a:t>     </a:t>
            </a:r>
            <a:endParaRPr lang="en-US" altLang="zh-CN" i="1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62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1339850"/>
            <a:ext cx="8686800" cy="4854575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根据合并规则和分解规则，可得引理</a:t>
            </a:r>
            <a:r>
              <a:rPr lang="en-US" altLang="zh-CN" dirty="0" smtClean="0">
                <a:sym typeface="Calibri" pitchFamily="34" charset="0"/>
              </a:rPr>
              <a:t>6.1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</a:t>
            </a:r>
            <a:r>
              <a:rPr lang="zh-CN" altLang="en-US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  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A</a:t>
            </a:r>
            <a:r>
              <a:rPr lang="en-US" altLang="zh-CN" i="1" baseline="-25000" dirty="0" smtClean="0">
                <a:solidFill>
                  <a:srgbClr val="FF00FF"/>
                </a:solidFill>
                <a:sym typeface="Calibri" pitchFamily="34" charset="0"/>
              </a:rPr>
              <a:t>1 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A</a:t>
            </a:r>
            <a:r>
              <a:rPr lang="en-US" altLang="zh-CN" i="1" baseline="-25000" dirty="0" smtClean="0">
                <a:solidFill>
                  <a:srgbClr val="FF00FF"/>
                </a:solidFill>
                <a:sym typeface="Calibri" pitchFamily="34" charset="0"/>
              </a:rPr>
              <a:t>2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…</a:t>
            </a:r>
            <a:r>
              <a:rPr lang="en-US" altLang="zh-CN" i="1" dirty="0" err="1" smtClean="0">
                <a:solidFill>
                  <a:srgbClr val="FF00FF"/>
                </a:solidFill>
                <a:sym typeface="Calibri" pitchFamily="34" charset="0"/>
              </a:rPr>
              <a:t>A</a:t>
            </a:r>
            <a:r>
              <a:rPr lang="en-US" altLang="zh-CN" i="1" baseline="-25000" dirty="0" err="1" smtClean="0">
                <a:solidFill>
                  <a:srgbClr val="FF00FF"/>
                </a:solidFill>
                <a:sym typeface="Calibri" pitchFamily="34" charset="0"/>
              </a:rPr>
              <a:t>k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成立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充分必要条件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err="1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en-US" altLang="zh-CN" dirty="0" err="1" smtClean="0">
                <a:solidFill>
                  <a:srgbClr val="FF00FF"/>
                </a:solidFill>
                <a:sym typeface="Calibri" pitchFamily="34" charset="0"/>
              </a:rPr>
              <a:t>→</a:t>
            </a:r>
            <a:r>
              <a:rPr lang="en-US" altLang="zh-CN" i="1" dirty="0" err="1" smtClean="0">
                <a:solidFill>
                  <a:srgbClr val="FF00FF"/>
                </a:solidFill>
                <a:sym typeface="Calibri" pitchFamily="34" charset="0"/>
              </a:rPr>
              <a:t>A</a:t>
            </a:r>
            <a:r>
              <a:rPr lang="en-US" altLang="zh-CN" i="1" baseline="-25000" dirty="0" err="1" smtClean="0">
                <a:solidFill>
                  <a:srgbClr val="FF00FF"/>
                </a:solidFill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成立（</a:t>
            </a:r>
            <a:r>
              <a:rPr lang="en-US" altLang="zh-CN" i="1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zh-CN" altLang="en-US" dirty="0" smtClean="0">
                <a:sym typeface="Calibri" pitchFamily="34" charset="0"/>
              </a:rPr>
              <a:t>1，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…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）。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72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9850"/>
            <a:ext cx="843528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</a:t>
            </a:r>
            <a:r>
              <a:rPr lang="zh-CN" altLang="en-US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2  </a:t>
            </a:r>
            <a:r>
              <a:rPr lang="zh-CN" altLang="en-US" dirty="0" smtClean="0">
                <a:sym typeface="Calibri" pitchFamily="34" charset="0"/>
              </a:rPr>
              <a:t>在关系模式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中为</a:t>
            </a:r>
            <a:r>
              <a:rPr lang="en-US" altLang="zh-CN" i="1" dirty="0" smtClean="0">
                <a:solidFill>
                  <a:srgbClr val="0066FF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所逻辑蕴涵的函数依赖的全体</a:t>
            </a:r>
            <a:r>
              <a:rPr lang="zh-CN" altLang="en-US" dirty="0" smtClean="0">
                <a:sym typeface="Calibri" pitchFamily="34" charset="0"/>
              </a:rPr>
              <a:t>叫作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的闭包</a:t>
            </a:r>
            <a:r>
              <a:rPr lang="zh-CN" altLang="en-US" dirty="0" smtClean="0">
                <a:sym typeface="Calibri" pitchFamily="34" charset="0"/>
              </a:rPr>
              <a:t>，记为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F</a:t>
            </a:r>
            <a:r>
              <a:rPr lang="en-US" altLang="zh-CN" baseline="30000" dirty="0" smtClean="0">
                <a:solidFill>
                  <a:srgbClr val="FF00FF"/>
                </a:solidFill>
                <a:sym typeface="Calibri" pitchFamily="34" charset="0"/>
              </a:rPr>
              <a:t> 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6.13</a:t>
            </a:r>
            <a:r>
              <a:rPr lang="zh-CN" altLang="en-US" dirty="0" smtClean="0">
                <a:sym typeface="Calibri" pitchFamily="34" charset="0"/>
              </a:rPr>
              <a:t>  设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i="1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8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={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|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olidFill>
                  <a:srgbClr val="FF00FF"/>
                </a:solidFill>
                <a:sym typeface="Calibri" pitchFamily="34" charset="0"/>
              </a:rPr>
              <a:t>F</a:t>
            </a:r>
            <a:r>
              <a:rPr lang="en-US" altLang="zh-CN" baseline="38000" dirty="0" smtClean="0">
                <a:solidFill>
                  <a:srgbClr val="FF00FF"/>
                </a:solidFill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属性集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关于函数依赖集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的闭包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830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3989" y="1257235"/>
            <a:ext cx="836295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6.2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能由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根据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Armstrong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公理导出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充分必要条件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baseline="36000" dirty="0" smtClean="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6.2</a:t>
            </a:r>
            <a:r>
              <a:rPr lang="zh-CN" altLang="en-US" dirty="0" smtClean="0">
                <a:sym typeface="Calibri" pitchFamily="34" charset="0"/>
              </a:rPr>
              <a:t>的用途</a:t>
            </a:r>
          </a:p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   判定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→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是否能由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根据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Armstrong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公理导出的问题，就</a:t>
            </a:r>
            <a:endParaRPr lang="en-US" altLang="zh-CN" dirty="0" smtClean="0">
              <a:solidFill>
                <a:srgbClr val="FF0000"/>
              </a:solidFill>
              <a:sym typeface="Calibri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转化为求出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baseline="30000" dirty="0" smtClean="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，判定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是否为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baseline="30000" dirty="0" smtClean="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的子集的问题。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7912</Words>
  <Application>Microsoft Office PowerPoint</Application>
  <PresentationFormat>全屏显示(4:3)</PresentationFormat>
  <Paragraphs>1261</Paragraphs>
  <Slides>125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26" baseType="lpstr">
      <vt:lpstr>数据库系统概论</vt:lpstr>
      <vt:lpstr>PowerPoint 演示文稿</vt:lpstr>
      <vt:lpstr>PowerPoint 演示文稿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第六章 关系数据理论</vt:lpstr>
      <vt:lpstr>6.2 规范化</vt:lpstr>
      <vt:lpstr>6.2.1 函数依赖</vt:lpstr>
      <vt:lpstr>1.  函数依赖</vt:lpstr>
      <vt:lpstr>函数依赖（续）</vt:lpstr>
      <vt:lpstr>函数依赖（续）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完全函数依赖与部分函数依赖（续）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2NF（续）</vt:lpstr>
      <vt:lpstr>2NF（续）</vt:lpstr>
      <vt:lpstr>2NF（续）</vt:lpstr>
      <vt:lpstr>6.2 规范化</vt:lpstr>
      <vt:lpstr> 6.2.5 3NF</vt:lpstr>
      <vt:lpstr> 6.2.5 3NF</vt:lpstr>
      <vt:lpstr>6.2 规范化</vt:lpstr>
      <vt:lpstr> 6.2.6  BCNF</vt:lpstr>
      <vt:lpstr>BCNF（续）</vt:lpstr>
      <vt:lpstr>BCNF（续）</vt:lpstr>
      <vt:lpstr>PowerPoint 演示文稿</vt:lpstr>
      <vt:lpstr>BCNF（续）</vt:lpstr>
      <vt:lpstr>BCNF（续）</vt:lpstr>
      <vt:lpstr>BCNF（续）</vt:lpstr>
      <vt:lpstr>BCNF（续）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6.2 规范化</vt:lpstr>
      <vt:lpstr>6.2.8  4NF</vt:lpstr>
      <vt:lpstr>4NF（续）</vt:lpstr>
      <vt:lpstr>6.2  规范化</vt:lpstr>
      <vt:lpstr>6.2.9  规范化小结</vt:lpstr>
      <vt:lpstr>规范化小结（续）</vt:lpstr>
      <vt:lpstr>规范化小结（续）</vt:lpstr>
      <vt:lpstr>规范化小结（续）</vt:lpstr>
      <vt:lpstr>规范化小结（续）</vt:lpstr>
      <vt:lpstr>第六章 关系数据理论</vt:lpstr>
      <vt:lpstr>6.3  数据依赖的公理系统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PowerPoint 演示文稿</vt:lpstr>
      <vt:lpstr>第六章 关系数据理论</vt:lpstr>
      <vt:lpstr>6.5  小结</vt:lpstr>
      <vt:lpstr>小结（续）</vt:lpstr>
      <vt:lpstr>小结（续）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Windows 用户</cp:lastModifiedBy>
  <cp:revision>271</cp:revision>
  <dcterms:modified xsi:type="dcterms:W3CDTF">2019-10-28T16:13:13Z</dcterms:modified>
</cp:coreProperties>
</file>