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44"/>
  </p:notesMasterIdLst>
  <p:handoutMasterIdLst>
    <p:handoutMasterId r:id="rId45"/>
  </p:handoutMasterIdLst>
  <p:sldIdLst>
    <p:sldId id="474" r:id="rId3"/>
    <p:sldId id="258" r:id="rId4"/>
    <p:sldId id="318" r:id="rId5"/>
    <p:sldId id="290" r:id="rId6"/>
    <p:sldId id="320" r:id="rId7"/>
    <p:sldId id="322" r:id="rId8"/>
    <p:sldId id="323" r:id="rId9"/>
    <p:sldId id="426" r:id="rId10"/>
    <p:sldId id="331" r:id="rId11"/>
    <p:sldId id="517" r:id="rId12"/>
    <p:sldId id="343" r:id="rId13"/>
    <p:sldId id="355" r:id="rId14"/>
    <p:sldId id="359" r:id="rId15"/>
    <p:sldId id="360" r:id="rId16"/>
    <p:sldId id="362" r:id="rId17"/>
    <p:sldId id="391" r:id="rId18"/>
    <p:sldId id="402" r:id="rId19"/>
    <p:sldId id="414" r:id="rId20"/>
    <p:sldId id="417" r:id="rId21"/>
    <p:sldId id="421" r:id="rId22"/>
    <p:sldId id="422" r:id="rId23"/>
    <p:sldId id="427" r:id="rId24"/>
    <p:sldId id="429" r:id="rId25"/>
    <p:sldId id="431" r:id="rId26"/>
    <p:sldId id="433" r:id="rId27"/>
    <p:sldId id="435" r:id="rId28"/>
    <p:sldId id="436" r:id="rId29"/>
    <p:sldId id="438" r:id="rId30"/>
    <p:sldId id="440" r:id="rId31"/>
    <p:sldId id="442" r:id="rId32"/>
    <p:sldId id="445" r:id="rId33"/>
    <p:sldId id="450" r:id="rId34"/>
    <p:sldId id="452" r:id="rId35"/>
    <p:sldId id="453" r:id="rId36"/>
    <p:sldId id="456" r:id="rId37"/>
    <p:sldId id="457" r:id="rId38"/>
    <p:sldId id="489" r:id="rId39"/>
    <p:sldId id="459" r:id="rId40"/>
    <p:sldId id="460" r:id="rId41"/>
    <p:sldId id="462" r:id="rId42"/>
    <p:sldId id="492" r:id="rId43"/>
  </p:sldIdLst>
  <p:sldSz cx="9144000" cy="6858000" type="screen4x3"/>
  <p:notesSz cx="6858000" cy="9117013"/>
  <p:defaultTextStyle>
    <a:defPPr>
      <a:defRPr lang="en-US"/>
    </a:defPPr>
    <a:lvl1pPr algn="ctr" rtl="0" eaLnBrk="0" fontAlgn="base" hangingPunct="0">
      <a:spcBef>
        <a:spcPct val="0"/>
      </a:spcBef>
      <a:spcAft>
        <a:spcPct val="0"/>
      </a:spcAft>
      <a:defRPr b="1" kern="1200">
        <a:solidFill>
          <a:srgbClr val="003366"/>
        </a:solidFill>
        <a:latin typeface="Arial" pitchFamily="34" charset="0"/>
        <a:ea typeface="宋体" pitchFamily="2" charset="-122"/>
        <a:cs typeface="+mn-cs"/>
      </a:defRPr>
    </a:lvl1pPr>
    <a:lvl2pPr marL="457200" algn="ctr" rtl="0" eaLnBrk="0" fontAlgn="base" hangingPunct="0">
      <a:spcBef>
        <a:spcPct val="0"/>
      </a:spcBef>
      <a:spcAft>
        <a:spcPct val="0"/>
      </a:spcAft>
      <a:defRPr b="1" kern="1200">
        <a:solidFill>
          <a:srgbClr val="003366"/>
        </a:solidFill>
        <a:latin typeface="Arial" pitchFamily="34" charset="0"/>
        <a:ea typeface="宋体" pitchFamily="2" charset="-122"/>
        <a:cs typeface="+mn-cs"/>
      </a:defRPr>
    </a:lvl2pPr>
    <a:lvl3pPr marL="914400" algn="ctr" rtl="0" eaLnBrk="0" fontAlgn="base" hangingPunct="0">
      <a:spcBef>
        <a:spcPct val="0"/>
      </a:spcBef>
      <a:spcAft>
        <a:spcPct val="0"/>
      </a:spcAft>
      <a:defRPr b="1" kern="1200">
        <a:solidFill>
          <a:srgbClr val="003366"/>
        </a:solidFill>
        <a:latin typeface="Arial" pitchFamily="34" charset="0"/>
        <a:ea typeface="宋体" pitchFamily="2" charset="-122"/>
        <a:cs typeface="+mn-cs"/>
      </a:defRPr>
    </a:lvl3pPr>
    <a:lvl4pPr marL="1371600" algn="ctr" rtl="0" eaLnBrk="0" fontAlgn="base" hangingPunct="0">
      <a:spcBef>
        <a:spcPct val="0"/>
      </a:spcBef>
      <a:spcAft>
        <a:spcPct val="0"/>
      </a:spcAft>
      <a:defRPr b="1" kern="1200">
        <a:solidFill>
          <a:srgbClr val="003366"/>
        </a:solidFill>
        <a:latin typeface="Arial" pitchFamily="34" charset="0"/>
        <a:ea typeface="宋体" pitchFamily="2" charset="-122"/>
        <a:cs typeface="+mn-cs"/>
      </a:defRPr>
    </a:lvl4pPr>
    <a:lvl5pPr marL="1828800" algn="ctr" rtl="0" eaLnBrk="0" fontAlgn="base" hangingPunct="0">
      <a:spcBef>
        <a:spcPct val="0"/>
      </a:spcBef>
      <a:spcAft>
        <a:spcPct val="0"/>
      </a:spcAft>
      <a:defRPr b="1" kern="1200">
        <a:solidFill>
          <a:srgbClr val="003366"/>
        </a:solidFill>
        <a:latin typeface="Arial" pitchFamily="34" charset="0"/>
        <a:ea typeface="宋体" pitchFamily="2" charset="-122"/>
        <a:cs typeface="+mn-cs"/>
      </a:defRPr>
    </a:lvl5pPr>
    <a:lvl6pPr marL="2286000" algn="l" defTabSz="914400" rtl="0" eaLnBrk="1" latinLnBrk="0" hangingPunct="1">
      <a:defRPr b="1" kern="1200">
        <a:solidFill>
          <a:srgbClr val="003366"/>
        </a:solidFill>
        <a:latin typeface="Arial" pitchFamily="34" charset="0"/>
        <a:ea typeface="宋体" pitchFamily="2" charset="-122"/>
        <a:cs typeface="+mn-cs"/>
      </a:defRPr>
    </a:lvl6pPr>
    <a:lvl7pPr marL="2743200" algn="l" defTabSz="914400" rtl="0" eaLnBrk="1" latinLnBrk="0" hangingPunct="1">
      <a:defRPr b="1" kern="1200">
        <a:solidFill>
          <a:srgbClr val="003366"/>
        </a:solidFill>
        <a:latin typeface="Arial" pitchFamily="34" charset="0"/>
        <a:ea typeface="宋体" pitchFamily="2" charset="-122"/>
        <a:cs typeface="+mn-cs"/>
      </a:defRPr>
    </a:lvl7pPr>
    <a:lvl8pPr marL="3200400" algn="l" defTabSz="914400" rtl="0" eaLnBrk="1" latinLnBrk="0" hangingPunct="1">
      <a:defRPr b="1" kern="1200">
        <a:solidFill>
          <a:srgbClr val="003366"/>
        </a:solidFill>
        <a:latin typeface="Arial" pitchFamily="34" charset="0"/>
        <a:ea typeface="宋体" pitchFamily="2" charset="-122"/>
        <a:cs typeface="+mn-cs"/>
      </a:defRPr>
    </a:lvl8pPr>
    <a:lvl9pPr marL="3657600" algn="l" defTabSz="914400" rtl="0" eaLnBrk="1" latinLnBrk="0" hangingPunct="1">
      <a:defRPr b="1" kern="1200">
        <a:solidFill>
          <a:srgbClr val="003366"/>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66FF"/>
    <a:srgbClr val="3333FF"/>
    <a:srgbClr val="969696"/>
    <a:srgbClr val="000000"/>
    <a:srgbClr val="FF5050"/>
    <a:srgbClr val="0099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113" autoAdjust="0"/>
  </p:normalViewPr>
  <p:slideViewPr>
    <p:cSldViewPr snapToGrid="0">
      <p:cViewPr varScale="1">
        <p:scale>
          <a:sx n="70" d="100"/>
          <a:sy n="70" d="100"/>
        </p:scale>
        <p:origin x="-1086" y="-102"/>
      </p:cViewPr>
      <p:guideLst>
        <p:guide orient="horz" pos="2988"/>
        <p:guide pos="22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Lst>
  </p:outlineViewPr>
  <p:notesTextViewPr>
    <p:cViewPr>
      <p:scale>
        <a:sx n="100" d="100"/>
        <a:sy n="100" d="100"/>
      </p:scale>
      <p:origin x="0" y="0"/>
    </p:cViewPr>
  </p:notesTextViewPr>
  <p:notesViewPr>
    <p:cSldViewPr snapToGrid="0">
      <p:cViewPr>
        <p:scale>
          <a:sx n="100" d="100"/>
          <a:sy n="100" d="100"/>
        </p:scale>
        <p:origin x="-780" y="-60"/>
      </p:cViewPr>
      <p:guideLst>
        <p:guide orient="horz" pos="2872"/>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 Type="http://schemas.openxmlformats.org/officeDocument/2006/relationships/slide" Target="slides/slide4.xml"/><Relationship Id="rId21" Type="http://schemas.openxmlformats.org/officeDocument/2006/relationships/slide" Target="slides/slide23.xml"/><Relationship Id="rId34" Type="http://schemas.openxmlformats.org/officeDocument/2006/relationships/slide" Target="slides/slide37.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6.xml"/><Relationship Id="rId38" Type="http://schemas.openxmlformats.org/officeDocument/2006/relationships/slide" Target="slides/slide41.xml"/><Relationship Id="rId2" Type="http://schemas.openxmlformats.org/officeDocument/2006/relationships/slide" Target="slides/slide3.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1.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6.xml"/><Relationship Id="rId32" Type="http://schemas.openxmlformats.org/officeDocument/2006/relationships/slide" Target="slides/slide35.xml"/><Relationship Id="rId37" Type="http://schemas.openxmlformats.org/officeDocument/2006/relationships/slide" Target="slides/slide40.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9.xml"/><Relationship Id="rId10" Type="http://schemas.openxmlformats.org/officeDocument/2006/relationships/slide" Target="slides/slide12.xml"/><Relationship Id="rId19" Type="http://schemas.openxmlformats.org/officeDocument/2006/relationships/slide" Target="slides/slide21.xml"/><Relationship Id="rId31" Type="http://schemas.openxmlformats.org/officeDocument/2006/relationships/slide" Target="slides/slide34.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3.xml"/><Relationship Id="rId35"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9938" y="8704263"/>
            <a:ext cx="5310187" cy="144462"/>
          </a:xfrm>
          <a:prstGeom prst="rect">
            <a:avLst/>
          </a:prstGeom>
          <a:noFill/>
          <a:ln w="9525">
            <a:noFill/>
            <a:miter lim="800000"/>
            <a:headEnd/>
            <a:tailEnd/>
          </a:ln>
          <a:effectLst/>
        </p:spPr>
        <p:txBody>
          <a:bodyPr lIns="0" tIns="0" rIns="0" bIns="0">
            <a:spAutoFit/>
          </a:bodyPr>
          <a:lstStyle/>
          <a:p>
            <a:pPr defTabSz="1008063">
              <a:spcBef>
                <a:spcPct val="50000"/>
              </a:spcBef>
              <a:defRPr/>
            </a:pPr>
            <a:r>
              <a:rPr lang="zh-CN" altLang="en-US" sz="1000">
                <a:solidFill>
                  <a:schemeClr val="tx1"/>
                </a:solidFill>
              </a:rPr>
              <a:t>&lt;</a:t>
            </a:r>
            <a:r>
              <a:rPr lang="en-US" altLang="zh-CN" sz="1000">
                <a:solidFill>
                  <a:schemeClr val="tx1"/>
                </a:solidFill>
              </a:rPr>
              <a:t>Course name&gt; &lt;Lesson number&gt;</a:t>
            </a:r>
            <a:r>
              <a:rPr lang="en-US" altLang="zh-CN" sz="1000">
                <a:solidFill>
                  <a:schemeClr val="tx1"/>
                </a:solidFill>
                <a:latin typeface="Times New Roman" pitchFamily="18" charset="0"/>
              </a:rPr>
              <a:t>-</a:t>
            </a:r>
            <a:fld id="{88A159F2-3DA9-4644-88AE-39205DBC58AF}" type="slidenum">
              <a:rPr lang="en-US" altLang="zh-CN" sz="1000">
                <a:solidFill>
                  <a:schemeClr val="tx1"/>
                </a:solidFill>
              </a:rPr>
              <a:pPr defTabSz="1008063">
                <a:spcBef>
                  <a:spcPct val="50000"/>
                </a:spcBef>
                <a:defRPr/>
              </a:pPr>
              <a:t>‹#›</a:t>
            </a:fld>
            <a:endParaRPr lang="en-US" altLang="zh-CN" sz="1000">
              <a:solidFill>
                <a:schemeClr val="tx1"/>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ChangeArrowheads="1" noTextEdit="1"/>
          </p:cNvSpPr>
          <p:nvPr>
            <p:ph type="sldImg" idx="2"/>
          </p:nvPr>
        </p:nvSpPr>
        <p:spPr bwMode="auto">
          <a:xfrm>
            <a:off x="495300" y="153988"/>
            <a:ext cx="5867400" cy="440055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412750" y="4759325"/>
            <a:ext cx="6029325" cy="3743325"/>
          </a:xfrm>
          <a:prstGeom prst="rect">
            <a:avLst/>
          </a:prstGeom>
          <a:noFill/>
          <a:ln w="9525">
            <a:noFill/>
            <a:miter lim="800000"/>
            <a:headEnd/>
            <a:tailEnd/>
          </a:ln>
          <a:effectLst/>
        </p:spPr>
        <p:txBody>
          <a:bodyPr vert="horz" wrap="square" lIns="91316" tIns="45658" rIns="91316" bIns="45658" numCol="1" anchor="t" anchorCtr="0" compatLnSpc="1">
            <a:prstTxWarp prst="textNoShape">
              <a:avLst/>
            </a:prstTxWarp>
          </a:bodyPr>
          <a:lstStyle/>
          <a:p>
            <a:pPr lvl="0"/>
            <a:r>
              <a:rPr lang="en-US" altLang="zh-CN" noProof="0" smtClean="0"/>
              <a:t>Heading (Level 1) Arial 11pt Bold</a:t>
            </a:r>
          </a:p>
          <a:p>
            <a:pPr lvl="1"/>
            <a:r>
              <a:rPr lang="en-US" altLang="zh-CN" noProof="0" smtClean="0"/>
              <a:t>Body Text (Level 2) Times New Roman 11pt</a:t>
            </a:r>
          </a:p>
          <a:p>
            <a:pPr lvl="2"/>
            <a:r>
              <a:rPr lang="en-US" altLang="zh-CN" noProof="0" smtClean="0"/>
              <a:t>Bullet 1 (Level 3) Times New Roman 11pt</a:t>
            </a:r>
          </a:p>
          <a:p>
            <a:pPr lvl="3"/>
            <a:r>
              <a:rPr lang="en-US" altLang="zh-CN" noProof="0" smtClean="0"/>
              <a:t>Bullet 2 (Level 4) Times New Roman 11pt</a:t>
            </a:r>
          </a:p>
          <a:p>
            <a:pPr lvl="0"/>
            <a:endParaRPr lang="en-US" altLang="zh-CN" noProof="0" smtClean="0"/>
          </a:p>
          <a:p>
            <a:pPr lvl="0"/>
            <a:endParaRPr lang="en-US" altLang="zh-CN" noProof="0" smtClean="0"/>
          </a:p>
          <a:p>
            <a:pPr lvl="0"/>
            <a:endParaRPr lang="en-US" altLang="zh-CN" noProof="0" smtClean="0"/>
          </a:p>
          <a:p>
            <a:pPr lvl="0"/>
            <a:endParaRPr lang="en-US" altLang="zh-CN" noProof="0" smtClean="0"/>
          </a:p>
          <a:p>
            <a:pPr lvl="0"/>
            <a:endParaRPr lang="en-US" altLang="zh-CN" noProof="0" smtClean="0"/>
          </a:p>
          <a:p>
            <a:pPr lvl="0"/>
            <a:endParaRPr lang="en-US" altLang="zh-CN" noProof="0" smtClean="0"/>
          </a:p>
          <a:p>
            <a:pPr lvl="0"/>
            <a:endParaRPr lang="en-US" altLang="zh-CN" noProof="0" smtClean="0"/>
          </a:p>
          <a:p>
            <a:pPr lvl="0"/>
            <a:endParaRPr lang="en-US" altLang="zh-CN" noProof="0" smtClean="0"/>
          </a:p>
          <a:p>
            <a:pPr lvl="0"/>
            <a:r>
              <a:rPr lang="en-US" altLang="zh-CN" noProof="0" smtClean="0"/>
              <a:t>Technical Note (Level 1) Arial 11pt Bold (CHANGE TO BLUE)</a:t>
            </a:r>
          </a:p>
          <a:p>
            <a:pPr lvl="0"/>
            <a:r>
              <a:rPr lang="en-US" altLang="zh-CN" noProof="0" smtClean="0"/>
              <a:t>Instructor Note (Level 1) Arial 11pt Bold (CHANGE TO BLUE)</a:t>
            </a:r>
          </a:p>
          <a:p>
            <a:pPr lvl="1"/>
            <a:r>
              <a:rPr lang="en-US" altLang="zh-CN" noProof="0" smtClean="0"/>
              <a:t>Body Text (Level 2) Times New Roman 11pt (CHANGE TO BLUE)</a:t>
            </a:r>
          </a:p>
          <a:p>
            <a:pPr lvl="2"/>
            <a:r>
              <a:rPr lang="en-US" altLang="zh-CN" noProof="0" smtClean="0"/>
              <a:t>Bullet 1 (Level 3) Times New Roman 11pt (CHANGE TO BLUE)</a:t>
            </a:r>
          </a:p>
        </p:txBody>
      </p:sp>
      <p:sp>
        <p:nvSpPr>
          <p:cNvPr id="2052" name="Rectangle 4"/>
          <p:cNvSpPr>
            <a:spLocks noChangeArrowheads="1"/>
          </p:cNvSpPr>
          <p:nvPr/>
        </p:nvSpPr>
        <p:spPr bwMode="auto">
          <a:xfrm>
            <a:off x="715963" y="8582025"/>
            <a:ext cx="5302250" cy="168275"/>
          </a:xfrm>
          <a:prstGeom prst="rect">
            <a:avLst/>
          </a:prstGeom>
          <a:noFill/>
          <a:ln w="9525">
            <a:noFill/>
            <a:miter lim="800000"/>
            <a:headEnd/>
            <a:tailEnd/>
          </a:ln>
          <a:effectLst/>
        </p:spPr>
        <p:txBody>
          <a:bodyPr lIns="0" tIns="0" rIns="0" bIns="0">
            <a:spAutoFit/>
          </a:bodyPr>
          <a:lstStyle/>
          <a:p>
            <a:pPr defTabSz="1008063">
              <a:spcBef>
                <a:spcPct val="50000"/>
              </a:spcBef>
              <a:defRPr/>
            </a:pPr>
            <a:r>
              <a:rPr lang="en-US" altLang="zh-CN" sz="1100">
                <a:solidFill>
                  <a:schemeClr val="tx1"/>
                </a:solidFill>
              </a:rPr>
              <a:t>Introduction to Oracle9</a:t>
            </a:r>
            <a:r>
              <a:rPr lang="en-US" altLang="zh-CN" sz="1100" i="1">
                <a:solidFill>
                  <a:schemeClr val="tx1"/>
                </a:solidFill>
                <a:latin typeface="Times New Roman" pitchFamily="18" charset="0"/>
              </a:rPr>
              <a:t>i</a:t>
            </a:r>
            <a:r>
              <a:rPr lang="en-US" altLang="zh-CN" sz="1100">
                <a:solidFill>
                  <a:schemeClr val="tx1"/>
                </a:solidFill>
              </a:rPr>
              <a:t>: SQL </a:t>
            </a:r>
            <a:r>
              <a:rPr lang="en-US" altLang="zh-CN" sz="1000">
                <a:solidFill>
                  <a:schemeClr val="tx1"/>
                </a:solidFill>
              </a:rPr>
              <a:t>1</a:t>
            </a:r>
            <a:r>
              <a:rPr lang="en-US" altLang="zh-CN" sz="1000">
                <a:solidFill>
                  <a:schemeClr val="tx1"/>
                </a:solidFill>
                <a:latin typeface="Times New Roman" pitchFamily="18" charset="0"/>
              </a:rPr>
              <a:t>-</a:t>
            </a:r>
            <a:fld id="{736B08E8-E136-4112-90CE-F31F5AB7020E}" type="slidenum">
              <a:rPr lang="en-US" altLang="zh-CN" sz="1000">
                <a:solidFill>
                  <a:schemeClr val="tx1"/>
                </a:solidFill>
              </a:rPr>
              <a:pPr defTabSz="1008063">
                <a:spcBef>
                  <a:spcPct val="50000"/>
                </a:spcBef>
                <a:defRPr/>
              </a:pPr>
              <a:t>‹#›</a:t>
            </a:fld>
            <a:endParaRPr lang="en-US" altLang="zh-CN" sz="1000">
              <a:solidFill>
                <a:schemeClr val="tx1"/>
              </a:solidFill>
            </a:endParaRPr>
          </a:p>
        </p:txBody>
      </p:sp>
    </p:spTree>
  </p:cSld>
  <p:clrMap bg1="lt1" tx1="dk1" bg2="lt2" tx2="dk2" accent1="accent1" accent2="accent2" accent3="accent3" accent4="accent4" accent5="accent5" accent6="accent6" hlink="hlink" folHlink="folHlink"/>
  <p:notesStyle>
    <a:lvl1pPr algn="l" defTabSz="425450" rtl="0" eaLnBrk="0" fontAlgn="base" hangingPunct="0">
      <a:spcBef>
        <a:spcPct val="30000"/>
      </a:spcBef>
      <a:spcAft>
        <a:spcPct val="0"/>
      </a:spcAft>
      <a:tabLst>
        <a:tab pos="471488" algn="l"/>
      </a:tabLst>
      <a:defRPr sz="1100" b="1" kern="1200">
        <a:solidFill>
          <a:schemeClr val="tx1"/>
        </a:solidFill>
        <a:latin typeface="Arial" pitchFamily="34" charset="0"/>
        <a:ea typeface="+mn-ea"/>
        <a:cs typeface="+mn-cs"/>
      </a:defRPr>
    </a:lvl1pPr>
    <a:lvl2pPr marL="119063" algn="l" defTabSz="425450" rtl="0" eaLnBrk="0" fontAlgn="base" hangingPunct="0">
      <a:spcBef>
        <a:spcPct val="30000"/>
      </a:spcBef>
      <a:spcAft>
        <a:spcPct val="0"/>
      </a:spcAft>
      <a:tabLst>
        <a:tab pos="471488" algn="l"/>
      </a:tabLst>
      <a:defRPr sz="1100" kern="1200">
        <a:solidFill>
          <a:schemeClr val="tx1"/>
        </a:solidFill>
        <a:latin typeface="Times New Roman" pitchFamily="18" charset="0"/>
        <a:ea typeface="+mn-ea"/>
        <a:cs typeface="+mn-cs"/>
      </a:defRPr>
    </a:lvl2pPr>
    <a:lvl3pPr marL="465138" indent="-225425"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3pPr>
    <a:lvl4pPr marL="876300" indent="-222250"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4pPr>
    <a:lvl5pPr marL="2057400" indent="-228600" algn="l" defTabSz="425450" rtl="0" eaLnBrk="0" fontAlgn="base" hangingPunct="0">
      <a:spcBef>
        <a:spcPct val="30000"/>
      </a:spcBef>
      <a:spcAft>
        <a:spcPct val="0"/>
      </a:spcAft>
      <a:tabLst>
        <a:tab pos="4714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__2.doc"/></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__3.doc"/></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Microsoft_Office_Word_97_-_2003___4.doc"/></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image" Target="../media/image34.png"/><Relationship Id="rId4" Type="http://schemas.openxmlformats.org/officeDocument/2006/relationships/image" Target="../media/image33.png"/></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image" Target="../media/image40.png"/></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__1.doc"/></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image" Target="../media/image13.png"/></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3883025" y="-1588"/>
            <a:ext cx="2976563" cy="458788"/>
          </a:xfrm>
          <a:prstGeom prst="rect">
            <a:avLst/>
          </a:prstGeom>
          <a:noFill/>
          <a:ln w="9525">
            <a:noFill/>
            <a:miter lim="800000"/>
            <a:headEnd/>
            <a:tailEnd/>
          </a:ln>
        </p:spPr>
        <p:txBody>
          <a:bodyPr wrap="none" anchor="ctr"/>
          <a:lstStyle/>
          <a:p>
            <a:endParaRPr lang="zh-CN" altLang="en-US"/>
          </a:p>
        </p:txBody>
      </p:sp>
      <p:sp>
        <p:nvSpPr>
          <p:cNvPr id="100355"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zh-CN" altLang="en-US"/>
          </a:p>
        </p:txBody>
      </p:sp>
      <p:sp>
        <p:nvSpPr>
          <p:cNvPr id="100356" name="Rectangle 4"/>
          <p:cNvSpPr>
            <a:spLocks noGrp="1" noChangeArrowheads="1"/>
          </p:cNvSpPr>
          <p:nvPr>
            <p:ph type="body" idx="1"/>
          </p:nvPr>
        </p:nvSpPr>
        <p:spPr>
          <a:noFill/>
          <a:ln/>
        </p:spPr>
        <p:txBody>
          <a:bodyPr/>
          <a:lstStyle/>
          <a:p>
            <a:r>
              <a:rPr lang="en-US" altLang="zh-CN" smtClean="0"/>
              <a:t>Basic </a:t>
            </a:r>
            <a:r>
              <a:rPr lang="en-US" altLang="zh-CN" smtClean="0">
                <a:latin typeface="Courier New" pitchFamily="49" charset="0"/>
              </a:rPr>
              <a:t>SELECT </a:t>
            </a:r>
            <a:r>
              <a:rPr lang="en-US" altLang="zh-CN" smtClean="0"/>
              <a:t>Statement</a:t>
            </a:r>
          </a:p>
          <a:p>
            <a:pPr lvl="1"/>
            <a:r>
              <a:rPr lang="en-US" altLang="zh-CN" smtClean="0"/>
              <a:t>In its simplest form, a </a:t>
            </a:r>
            <a:r>
              <a:rPr lang="en-US" altLang="zh-CN" smtClean="0">
                <a:latin typeface="Courier New" pitchFamily="49" charset="0"/>
              </a:rPr>
              <a:t>SELECT</a:t>
            </a:r>
            <a:r>
              <a:rPr lang="en-US" altLang="zh-CN" smtClean="0"/>
              <a:t> statement must include the following:</a:t>
            </a:r>
          </a:p>
          <a:p>
            <a:pPr marL="471488" lvl="2" indent="-234950"/>
            <a:r>
              <a:rPr lang="en-US" altLang="zh-CN" smtClean="0"/>
              <a:t>A </a:t>
            </a:r>
            <a:r>
              <a:rPr lang="en-US" altLang="zh-CN" smtClean="0">
                <a:solidFill>
                  <a:srgbClr val="FC0128"/>
                </a:solidFill>
                <a:latin typeface="Courier New" pitchFamily="49" charset="0"/>
              </a:rPr>
              <a:t>SELECT</a:t>
            </a:r>
            <a:r>
              <a:rPr lang="en-US" altLang="zh-CN" smtClean="0">
                <a:solidFill>
                  <a:srgbClr val="FC0128"/>
                </a:solidFill>
              </a:rPr>
              <a:t> clause</a:t>
            </a:r>
            <a:r>
              <a:rPr lang="en-US" altLang="zh-CN" smtClean="0"/>
              <a:t>, which specifies the columns to be displayed</a:t>
            </a:r>
          </a:p>
          <a:p>
            <a:pPr marL="471488" lvl="2" indent="-234950"/>
            <a:r>
              <a:rPr lang="en-US" altLang="zh-CN" smtClean="0"/>
              <a:t>A </a:t>
            </a:r>
            <a:r>
              <a:rPr lang="en-US" altLang="zh-CN" smtClean="0">
                <a:solidFill>
                  <a:srgbClr val="FC0128"/>
                </a:solidFill>
                <a:latin typeface="Courier New" pitchFamily="49" charset="0"/>
              </a:rPr>
              <a:t>FROM</a:t>
            </a:r>
            <a:r>
              <a:rPr lang="en-US" altLang="zh-CN" smtClean="0">
                <a:solidFill>
                  <a:srgbClr val="FC0128"/>
                </a:solidFill>
              </a:rPr>
              <a:t> </a:t>
            </a:r>
            <a:r>
              <a:rPr lang="en-US" altLang="zh-CN" smtClean="0"/>
              <a:t>clause, which specifies the table containing the columns listed in the </a:t>
            </a:r>
            <a:r>
              <a:rPr lang="en-US" altLang="zh-CN" smtClean="0">
                <a:latin typeface="Courier New" pitchFamily="49" charset="0"/>
              </a:rPr>
              <a:t>SELECT</a:t>
            </a:r>
            <a:r>
              <a:rPr lang="en-US" altLang="zh-CN" smtClean="0"/>
              <a:t> clause</a:t>
            </a:r>
            <a:endParaRPr lang="en-US" altLang="zh-CN" b="1" smtClean="0"/>
          </a:p>
          <a:p>
            <a:pPr lvl="1"/>
            <a:r>
              <a:rPr lang="en-US" altLang="zh-CN" smtClean="0"/>
              <a:t>In the syntax:</a:t>
            </a:r>
          </a:p>
          <a:p>
            <a:pPr lvl="1"/>
            <a:r>
              <a:rPr lang="en-US" altLang="zh-CN" smtClean="0">
                <a:solidFill>
                  <a:srgbClr val="000000"/>
                </a:solidFill>
              </a:rPr>
              <a:t>	</a:t>
            </a:r>
            <a:r>
              <a:rPr lang="en-US" altLang="zh-CN" smtClean="0">
                <a:solidFill>
                  <a:srgbClr val="000000"/>
                </a:solidFill>
                <a:latin typeface="Courier New" pitchFamily="49" charset="0"/>
              </a:rPr>
              <a:t>SELECT</a:t>
            </a:r>
            <a:r>
              <a:rPr lang="en-US" altLang="zh-CN" smtClean="0">
                <a:solidFill>
                  <a:srgbClr val="000000"/>
                </a:solidFill>
              </a:rPr>
              <a:t>			is a list of one or more columns</a:t>
            </a:r>
            <a:endParaRPr lang="en-US" altLang="zh-CN" i="1" smtClean="0">
              <a:solidFill>
                <a:srgbClr val="000000"/>
              </a:solidFill>
            </a:endParaRPr>
          </a:p>
          <a:p>
            <a:pPr marL="471488" lvl="2" indent="-234950">
              <a:buFontTx/>
              <a:buNone/>
            </a:pPr>
            <a:r>
              <a:rPr lang="en-US" altLang="zh-CN" smtClean="0">
                <a:solidFill>
                  <a:srgbClr val="000000"/>
                </a:solidFill>
              </a:rPr>
              <a:t>	</a:t>
            </a:r>
            <a:r>
              <a:rPr lang="en-US" altLang="zh-CN" smtClean="0">
                <a:solidFill>
                  <a:srgbClr val="000000"/>
                </a:solidFill>
                <a:latin typeface="Courier New" pitchFamily="49" charset="0"/>
              </a:rPr>
              <a:t>*</a:t>
            </a:r>
            <a:r>
              <a:rPr lang="en-US" altLang="zh-CN" i="1" smtClean="0">
                <a:solidFill>
                  <a:srgbClr val="000000"/>
                </a:solidFill>
                <a:latin typeface="Courier New" pitchFamily="49" charset="0"/>
              </a:rPr>
              <a:t> </a:t>
            </a:r>
            <a:r>
              <a:rPr lang="en-US" altLang="zh-CN" i="1" smtClean="0">
                <a:solidFill>
                  <a:srgbClr val="000000"/>
                </a:solidFill>
              </a:rPr>
              <a:t> 				</a:t>
            </a:r>
            <a:r>
              <a:rPr lang="en-US" altLang="zh-CN" smtClean="0">
                <a:solidFill>
                  <a:srgbClr val="000000"/>
                </a:solidFill>
              </a:rPr>
              <a:t>selects all columns</a:t>
            </a:r>
          </a:p>
          <a:p>
            <a:pPr marL="471488" lvl="2" indent="-234950">
              <a:buFontTx/>
              <a:buNone/>
            </a:pPr>
            <a:r>
              <a:rPr lang="en-US" altLang="zh-CN" smtClean="0">
                <a:solidFill>
                  <a:srgbClr val="000000"/>
                </a:solidFill>
              </a:rPr>
              <a:t>	</a:t>
            </a:r>
            <a:r>
              <a:rPr lang="en-US" altLang="zh-CN" smtClean="0">
                <a:solidFill>
                  <a:srgbClr val="FC0128"/>
                </a:solidFill>
                <a:latin typeface="Courier New" pitchFamily="49" charset="0"/>
              </a:rPr>
              <a:t>DISTINCT</a:t>
            </a:r>
            <a:r>
              <a:rPr lang="en-US" altLang="zh-CN" smtClean="0">
                <a:solidFill>
                  <a:srgbClr val="000000"/>
                </a:solidFill>
              </a:rPr>
              <a:t>			suppresses duplicates</a:t>
            </a:r>
          </a:p>
          <a:p>
            <a:pPr marL="471488" lvl="2" indent="-234950">
              <a:buFontTx/>
              <a:buNone/>
            </a:pPr>
            <a:r>
              <a:rPr lang="en-US" altLang="zh-CN" i="1" smtClean="0">
                <a:solidFill>
                  <a:srgbClr val="000000"/>
                </a:solidFill>
              </a:rPr>
              <a:t>	</a:t>
            </a:r>
            <a:r>
              <a:rPr lang="en-US" altLang="zh-CN" i="1" smtClean="0">
                <a:solidFill>
                  <a:srgbClr val="000000"/>
                </a:solidFill>
                <a:latin typeface="Courier New" pitchFamily="49" charset="0"/>
              </a:rPr>
              <a:t>column|expression</a:t>
            </a:r>
            <a:r>
              <a:rPr lang="en-US" altLang="zh-CN" smtClean="0">
                <a:solidFill>
                  <a:srgbClr val="000000"/>
                </a:solidFill>
              </a:rPr>
              <a:t>	selects the named column or the expression</a:t>
            </a:r>
          </a:p>
          <a:p>
            <a:pPr marL="471488" lvl="2" indent="-234950">
              <a:buFontTx/>
              <a:buNone/>
            </a:pPr>
            <a:r>
              <a:rPr lang="en-US" altLang="zh-CN" i="1" smtClean="0">
                <a:solidFill>
                  <a:srgbClr val="000000"/>
                </a:solidFill>
              </a:rPr>
              <a:t>	</a:t>
            </a:r>
            <a:r>
              <a:rPr lang="en-US" altLang="zh-CN" i="1" smtClean="0">
                <a:solidFill>
                  <a:srgbClr val="FC0128"/>
                </a:solidFill>
                <a:latin typeface="Courier New" pitchFamily="49" charset="0"/>
              </a:rPr>
              <a:t>alias</a:t>
            </a:r>
            <a:r>
              <a:rPr lang="en-US" altLang="zh-CN" i="1" smtClean="0">
                <a:solidFill>
                  <a:srgbClr val="000000"/>
                </a:solidFill>
                <a:latin typeface="Courier New" pitchFamily="49" charset="0"/>
              </a:rPr>
              <a:t>			</a:t>
            </a:r>
            <a:r>
              <a:rPr lang="en-US" altLang="zh-CN" smtClean="0">
                <a:solidFill>
                  <a:srgbClr val="000000"/>
                </a:solidFill>
              </a:rPr>
              <a:t>gives selected columns different headings</a:t>
            </a:r>
          </a:p>
          <a:p>
            <a:pPr marL="471488" lvl="2" indent="-234950">
              <a:buFontTx/>
              <a:buNone/>
            </a:pPr>
            <a:r>
              <a:rPr lang="en-US" altLang="zh-CN" smtClean="0">
                <a:solidFill>
                  <a:srgbClr val="000000"/>
                </a:solidFill>
              </a:rPr>
              <a:t>	</a:t>
            </a:r>
            <a:r>
              <a:rPr lang="en-US" altLang="zh-CN" smtClean="0">
                <a:solidFill>
                  <a:srgbClr val="000000"/>
                </a:solidFill>
                <a:latin typeface="Courier New" pitchFamily="49" charset="0"/>
              </a:rPr>
              <a:t>FROM</a:t>
            </a:r>
            <a:r>
              <a:rPr lang="en-US" altLang="zh-CN" i="1" smtClean="0">
                <a:solidFill>
                  <a:srgbClr val="000000"/>
                </a:solidFill>
                <a:latin typeface="Courier New" pitchFamily="49" charset="0"/>
              </a:rPr>
              <a:t> table</a:t>
            </a:r>
            <a:r>
              <a:rPr lang="en-US" altLang="zh-CN" i="1" smtClean="0">
                <a:solidFill>
                  <a:srgbClr val="000000"/>
                </a:solidFill>
              </a:rPr>
              <a:t> 		</a:t>
            </a:r>
            <a:r>
              <a:rPr lang="en-US" altLang="zh-CN" smtClean="0">
                <a:solidFill>
                  <a:srgbClr val="000000"/>
                </a:solidFill>
              </a:rPr>
              <a:t>specifies the table containing the columns</a:t>
            </a:r>
          </a:p>
          <a:p>
            <a:pPr lvl="1"/>
            <a:r>
              <a:rPr lang="en-US" altLang="zh-CN" b="1" smtClean="0"/>
              <a:t>Note: </a:t>
            </a:r>
            <a:r>
              <a:rPr lang="en-US" altLang="zh-CN" smtClean="0"/>
              <a:t>Throughout this course, the words </a:t>
            </a:r>
            <a:r>
              <a:rPr lang="en-US" altLang="zh-CN" i="1" smtClean="0"/>
              <a:t>keyword</a:t>
            </a:r>
            <a:r>
              <a:rPr lang="en-US" altLang="zh-CN" smtClean="0"/>
              <a:t>, </a:t>
            </a:r>
            <a:r>
              <a:rPr lang="en-US" altLang="zh-CN" i="1" smtClean="0"/>
              <a:t>clause</a:t>
            </a:r>
            <a:r>
              <a:rPr lang="en-US" altLang="zh-CN" smtClean="0"/>
              <a:t>, and </a:t>
            </a:r>
            <a:r>
              <a:rPr lang="en-US" altLang="zh-CN" i="1" smtClean="0"/>
              <a:t>statement</a:t>
            </a:r>
            <a:r>
              <a:rPr lang="en-US" altLang="zh-CN" smtClean="0"/>
              <a:t> are used as follows:</a:t>
            </a:r>
          </a:p>
          <a:p>
            <a:pPr marL="471488" lvl="2" indent="-234950"/>
            <a:r>
              <a:rPr lang="en-US" altLang="zh-CN" smtClean="0"/>
              <a:t>A </a:t>
            </a:r>
            <a:r>
              <a:rPr lang="en-US" altLang="zh-CN" i="1" smtClean="0">
                <a:solidFill>
                  <a:srgbClr val="FC0128"/>
                </a:solidFill>
              </a:rPr>
              <a:t>keyword</a:t>
            </a:r>
            <a:r>
              <a:rPr lang="en-US" altLang="zh-CN" smtClean="0"/>
              <a:t> refers to an individual SQL element.</a:t>
            </a:r>
            <a:br>
              <a:rPr lang="en-US" altLang="zh-CN" smtClean="0"/>
            </a:br>
            <a:r>
              <a:rPr lang="en-US" altLang="zh-CN" smtClean="0"/>
              <a:t>For example, </a:t>
            </a:r>
            <a:r>
              <a:rPr lang="en-US" altLang="zh-CN" smtClean="0">
                <a:latin typeface="Courier New" pitchFamily="49" charset="0"/>
              </a:rPr>
              <a:t>SELECT</a:t>
            </a:r>
            <a:r>
              <a:rPr lang="en-US" altLang="zh-CN" smtClean="0"/>
              <a:t> and </a:t>
            </a:r>
            <a:r>
              <a:rPr lang="en-US" altLang="zh-CN" smtClean="0">
                <a:latin typeface="Courier New" pitchFamily="49" charset="0"/>
              </a:rPr>
              <a:t>FROM</a:t>
            </a:r>
            <a:r>
              <a:rPr lang="en-US" altLang="zh-CN" smtClean="0"/>
              <a:t> are keywords.</a:t>
            </a:r>
          </a:p>
          <a:p>
            <a:pPr marL="471488" lvl="2" indent="-234950"/>
            <a:r>
              <a:rPr lang="en-US" altLang="zh-CN" smtClean="0"/>
              <a:t>A </a:t>
            </a:r>
            <a:r>
              <a:rPr lang="en-US" altLang="zh-CN" i="1" smtClean="0">
                <a:solidFill>
                  <a:srgbClr val="FC0128"/>
                </a:solidFill>
              </a:rPr>
              <a:t>clause</a:t>
            </a:r>
            <a:r>
              <a:rPr lang="en-US" altLang="zh-CN" smtClean="0"/>
              <a:t> is a part of a SQL statement.</a:t>
            </a:r>
            <a:br>
              <a:rPr lang="en-US" altLang="zh-CN" smtClean="0"/>
            </a:br>
            <a:r>
              <a:rPr lang="en-US" altLang="zh-CN" smtClean="0"/>
              <a:t>For example, </a:t>
            </a:r>
            <a:r>
              <a:rPr lang="en-US" altLang="zh-CN" smtClean="0">
                <a:latin typeface="Courier New" pitchFamily="49" charset="0"/>
              </a:rPr>
              <a:t>SELECT employee_id, last_name, ...</a:t>
            </a:r>
            <a:r>
              <a:rPr lang="en-US" altLang="zh-CN" smtClean="0"/>
              <a:t> is a clause.</a:t>
            </a:r>
          </a:p>
          <a:p>
            <a:pPr marL="471488" lvl="2" indent="-234950"/>
            <a:r>
              <a:rPr lang="en-US" altLang="zh-CN" smtClean="0"/>
              <a:t>A </a:t>
            </a:r>
            <a:r>
              <a:rPr lang="en-US" altLang="zh-CN" i="1" smtClean="0">
                <a:solidFill>
                  <a:srgbClr val="FC0128"/>
                </a:solidFill>
              </a:rPr>
              <a:t>statement</a:t>
            </a:r>
            <a:r>
              <a:rPr lang="en-US" altLang="zh-CN" b="1" i="1" smtClean="0"/>
              <a:t> </a:t>
            </a:r>
            <a:r>
              <a:rPr lang="en-US" altLang="zh-CN" smtClean="0"/>
              <a:t>is a combination of two or more clauses.</a:t>
            </a:r>
            <a:br>
              <a:rPr lang="en-US" altLang="zh-CN" smtClean="0"/>
            </a:br>
            <a:r>
              <a:rPr lang="en-US" altLang="zh-CN" smtClean="0"/>
              <a:t>For example, </a:t>
            </a:r>
            <a:r>
              <a:rPr lang="en-US" altLang="zh-CN" smtClean="0">
                <a:latin typeface="Courier New" pitchFamily="49" charset="0"/>
              </a:rPr>
              <a:t>SELECT * FROM employees</a:t>
            </a:r>
            <a:r>
              <a:rPr lang="en-US" altLang="zh-CN" smtClean="0"/>
              <a:t> is a SQL statement.</a:t>
            </a:r>
          </a:p>
        </p:txBody>
      </p:sp>
      <p:sp>
        <p:nvSpPr>
          <p:cNvPr id="100357" name="Rectangle 5"/>
          <p:cNvSpPr>
            <a:spLocks noChangeArrowheads="1" noTextEdit="1"/>
          </p:cNvSpPr>
          <p:nvPr>
            <p:ph type="sldImg"/>
          </p:nvPr>
        </p:nvSpPr>
        <p:spPr>
          <a:xfrm>
            <a:off x="493713" y="153988"/>
            <a:ext cx="5867400" cy="440055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noTextEdit="1"/>
          </p:cNvSpPr>
          <p:nvPr>
            <p:ph type="sldImg"/>
          </p:nvPr>
        </p:nvSpPr>
        <p:spPr>
          <a:xfrm>
            <a:off x="466725" y="168275"/>
            <a:ext cx="5919788" cy="4440238"/>
          </a:xfrm>
          <a:ln cap="flat"/>
        </p:spPr>
      </p:sp>
      <p:sp>
        <p:nvSpPr>
          <p:cNvPr id="2052" name="Rectangle 3"/>
          <p:cNvSpPr>
            <a:spLocks noGrp="1" noChangeArrowheads="1"/>
          </p:cNvSpPr>
          <p:nvPr>
            <p:ph type="body" idx="1"/>
          </p:nvPr>
        </p:nvSpPr>
        <p:spPr>
          <a:xfrm>
            <a:off x="454025" y="4756150"/>
            <a:ext cx="5824538" cy="3792538"/>
          </a:xfrm>
          <a:noFill/>
          <a:ln/>
        </p:spPr>
        <p:txBody>
          <a:bodyPr lIns="89645" tIns="42543" rIns="89645" bIns="42543"/>
          <a:lstStyle/>
          <a:p>
            <a:r>
              <a:rPr lang="en-US" altLang="zh-CN" smtClean="0"/>
              <a:t>The </a:t>
            </a:r>
            <a:r>
              <a:rPr lang="en-US" altLang="zh-CN" smtClean="0">
                <a:latin typeface="Courier New" pitchFamily="49" charset="0"/>
              </a:rPr>
              <a:t>NVL</a:t>
            </a:r>
            <a:r>
              <a:rPr lang="en-US" altLang="zh-CN" smtClean="0"/>
              <a:t> Function </a:t>
            </a:r>
          </a:p>
          <a:p>
            <a:pPr lvl="1"/>
            <a:r>
              <a:rPr lang="en-US" altLang="zh-CN" smtClean="0"/>
              <a:t>To convert a null value to an actual value, use the </a:t>
            </a:r>
            <a:r>
              <a:rPr lang="en-US" altLang="zh-CN" smtClean="0">
                <a:solidFill>
                  <a:srgbClr val="FC0128"/>
                </a:solidFill>
                <a:latin typeface="Courier New" pitchFamily="49" charset="0"/>
              </a:rPr>
              <a:t>NVL</a:t>
            </a:r>
            <a:r>
              <a:rPr lang="en-US" altLang="zh-CN" smtClean="0">
                <a:solidFill>
                  <a:srgbClr val="FC0128"/>
                </a:solidFill>
              </a:rPr>
              <a:t> function</a:t>
            </a:r>
            <a:r>
              <a:rPr lang="en-US" altLang="zh-CN" smtClean="0"/>
              <a:t>. </a:t>
            </a:r>
          </a:p>
          <a:p>
            <a:pPr lvl="1"/>
            <a:r>
              <a:rPr lang="en-US" altLang="zh-CN" b="1" smtClean="0"/>
              <a:t>Syntax</a:t>
            </a:r>
          </a:p>
          <a:p>
            <a:pPr lvl="1"/>
            <a:r>
              <a:rPr lang="en-US" altLang="zh-CN" smtClean="0">
                <a:latin typeface="Courier New" pitchFamily="49" charset="0"/>
              </a:rPr>
              <a:t>	NVL (</a:t>
            </a:r>
            <a:r>
              <a:rPr lang="en-US" altLang="zh-CN" i="1" smtClean="0">
                <a:latin typeface="Courier New" pitchFamily="49" charset="0"/>
              </a:rPr>
              <a:t>expr1</a:t>
            </a:r>
            <a:r>
              <a:rPr lang="en-US" altLang="zh-CN" smtClean="0">
                <a:latin typeface="Courier New" pitchFamily="49" charset="0"/>
              </a:rPr>
              <a:t>, </a:t>
            </a:r>
            <a:r>
              <a:rPr lang="en-US" altLang="zh-CN" i="1" smtClean="0">
                <a:latin typeface="Courier New" pitchFamily="49" charset="0"/>
              </a:rPr>
              <a:t>expr2</a:t>
            </a:r>
            <a:r>
              <a:rPr lang="en-US" altLang="zh-CN" smtClean="0">
                <a:latin typeface="Courier New" pitchFamily="49" charset="0"/>
              </a:rPr>
              <a:t>)</a:t>
            </a:r>
            <a:endParaRPr lang="en-US" altLang="zh-CN" b="1" smtClean="0">
              <a:latin typeface="Courier New" pitchFamily="49" charset="0"/>
            </a:endParaRPr>
          </a:p>
          <a:p>
            <a:pPr lvl="1"/>
            <a:r>
              <a:rPr lang="en-US" altLang="zh-CN" smtClean="0">
                <a:solidFill>
                  <a:srgbClr val="000000"/>
                </a:solidFill>
              </a:rPr>
              <a:t>In the syntax:</a:t>
            </a:r>
          </a:p>
          <a:p>
            <a:pPr lvl="1"/>
            <a:r>
              <a:rPr lang="en-US" altLang="zh-CN" smtClean="0"/>
              <a:t>	</a:t>
            </a:r>
            <a:r>
              <a:rPr lang="en-US" altLang="zh-CN" i="1" smtClean="0">
                <a:latin typeface="Courier New" pitchFamily="49" charset="0"/>
              </a:rPr>
              <a:t>expr1</a:t>
            </a:r>
            <a:r>
              <a:rPr lang="en-US" altLang="zh-CN" smtClean="0">
                <a:latin typeface="Courier New" pitchFamily="49" charset="0"/>
              </a:rPr>
              <a:t> </a:t>
            </a:r>
            <a:r>
              <a:rPr lang="en-US" altLang="zh-CN" smtClean="0"/>
              <a:t>	is the source value or expression that may contain a null</a:t>
            </a:r>
            <a:endParaRPr lang="en-US" altLang="zh-CN" b="1" smtClean="0"/>
          </a:p>
          <a:p>
            <a:pPr lvl="2">
              <a:buFontTx/>
              <a:buNone/>
            </a:pPr>
            <a:r>
              <a:rPr lang="en-US" altLang="zh-CN" i="1" smtClean="0"/>
              <a:t>		</a:t>
            </a:r>
            <a:r>
              <a:rPr lang="en-US" altLang="zh-CN" i="1" smtClean="0">
                <a:latin typeface="Courier New" pitchFamily="49" charset="0"/>
              </a:rPr>
              <a:t>expr2</a:t>
            </a:r>
            <a:r>
              <a:rPr lang="en-US" altLang="zh-CN" smtClean="0"/>
              <a:t> 	is the target value for converting the null</a:t>
            </a:r>
          </a:p>
          <a:p>
            <a:pPr lvl="1"/>
            <a:r>
              <a:rPr lang="en-US" altLang="zh-CN" smtClean="0"/>
              <a:t>You can use the </a:t>
            </a:r>
            <a:r>
              <a:rPr lang="en-US" altLang="zh-CN" smtClean="0">
                <a:latin typeface="Courier New" pitchFamily="49" charset="0"/>
              </a:rPr>
              <a:t>NVL</a:t>
            </a:r>
            <a:r>
              <a:rPr lang="en-US" altLang="zh-CN" smtClean="0"/>
              <a:t> function to convert any data type, but the return value is always the same as the data type of </a:t>
            </a:r>
            <a:r>
              <a:rPr lang="en-US" altLang="zh-CN" i="1" smtClean="0">
                <a:latin typeface="Courier New" pitchFamily="49" charset="0"/>
              </a:rPr>
              <a:t>expr1</a:t>
            </a:r>
            <a:r>
              <a:rPr lang="en-US" altLang="zh-CN" smtClean="0"/>
              <a:t>.</a:t>
            </a:r>
          </a:p>
          <a:p>
            <a:pPr lvl="1"/>
            <a:r>
              <a:rPr lang="en-US" altLang="zh-CN" b="1" smtClean="0">
                <a:latin typeface="Courier New" pitchFamily="49" charset="0"/>
              </a:rPr>
              <a:t>NVL</a:t>
            </a:r>
            <a:r>
              <a:rPr lang="en-US" altLang="zh-CN" b="1" smtClean="0"/>
              <a:t> Conversions for Various Data Types</a:t>
            </a:r>
            <a:endParaRPr lang="en-US" altLang="zh-CN" smtClean="0"/>
          </a:p>
          <a:p>
            <a:pPr lvl="2">
              <a:buFontTx/>
              <a:buNone/>
            </a:pPr>
            <a:endParaRPr lang="en-US" altLang="zh-CN" smtClean="0"/>
          </a:p>
          <a:p>
            <a:endParaRPr lang="en-US" altLang="zh-CN" b="0" smtClean="0">
              <a:latin typeface="Times New Roman" pitchFamily="18" charset="0"/>
            </a:endParaRPr>
          </a:p>
        </p:txBody>
      </p:sp>
      <p:sp>
        <p:nvSpPr>
          <p:cNvPr id="2053" name="Rectangle 4"/>
          <p:cNvSpPr>
            <a:spLocks noChangeArrowheads="1"/>
          </p:cNvSpPr>
          <p:nvPr/>
        </p:nvSpPr>
        <p:spPr bwMode="auto">
          <a:xfrm>
            <a:off x="684213" y="5424488"/>
            <a:ext cx="5607050" cy="236537"/>
          </a:xfrm>
          <a:prstGeom prst="rect">
            <a:avLst/>
          </a:prstGeom>
          <a:noFill/>
          <a:ln w="9525">
            <a:noFill/>
            <a:miter lim="800000"/>
            <a:headEnd/>
            <a:tailEnd/>
          </a:ln>
        </p:spPr>
        <p:txBody>
          <a:bodyPr wrap="none" anchor="ctr"/>
          <a:lstStyle/>
          <a:p>
            <a:endParaRPr lang="zh-CN" altLang="en-US"/>
          </a:p>
        </p:txBody>
      </p:sp>
      <p:graphicFrame>
        <p:nvGraphicFramePr>
          <p:cNvPr id="2050" name="Object 5"/>
          <p:cNvGraphicFramePr>
            <a:graphicFrameLocks/>
          </p:cNvGraphicFramePr>
          <p:nvPr/>
        </p:nvGraphicFramePr>
        <p:xfrm>
          <a:off x="612775" y="6897688"/>
          <a:ext cx="5883275" cy="1295400"/>
        </p:xfrm>
        <a:graphic>
          <a:graphicData uri="http://schemas.openxmlformats.org/presentationml/2006/ole">
            <p:oleObj spid="_x0000_s2050" name="Document" r:id="rId4" imgW="6103800" imgH="1347480" progId="Word.Document.8">
              <p:embed/>
            </p:oleObj>
          </a:graphicData>
        </a:graphic>
      </p:graphicFrame>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noTextEdit="1"/>
          </p:cNvSpPr>
          <p:nvPr>
            <p:ph type="sldImg"/>
          </p:nvPr>
        </p:nvSpPr>
        <p:spPr>
          <a:xfrm>
            <a:off x="501650" y="163513"/>
            <a:ext cx="5853113" cy="4389437"/>
          </a:xfrm>
          <a:ln cap="flat"/>
        </p:spPr>
      </p:sp>
      <p:sp>
        <p:nvSpPr>
          <p:cNvPr id="108547" name="Rectangle 3"/>
          <p:cNvSpPr>
            <a:spLocks noGrp="1" noChangeArrowheads="1"/>
          </p:cNvSpPr>
          <p:nvPr>
            <p:ph type="body" idx="1"/>
          </p:nvPr>
        </p:nvSpPr>
        <p:spPr>
          <a:noFill/>
          <a:ln/>
        </p:spPr>
        <p:txBody>
          <a:bodyPr lIns="91164" tIns="42543" rIns="91164" bIns="42543"/>
          <a:lstStyle/>
          <a:p>
            <a:r>
              <a:rPr lang="en-US" altLang="zh-CN" smtClean="0"/>
              <a:t>The </a:t>
            </a:r>
            <a:r>
              <a:rPr lang="en-US" altLang="zh-CN" smtClean="0">
                <a:latin typeface="Courier New" pitchFamily="49" charset="0"/>
              </a:rPr>
              <a:t>CASE</a:t>
            </a:r>
            <a:r>
              <a:rPr lang="en-US" altLang="zh-CN" smtClean="0"/>
              <a:t> Expression</a:t>
            </a:r>
          </a:p>
          <a:p>
            <a:pPr lvl="1"/>
            <a:r>
              <a:rPr lang="en-US" altLang="zh-CN" smtClean="0">
                <a:solidFill>
                  <a:srgbClr val="FC0128"/>
                </a:solidFill>
                <a:latin typeface="Courier New" pitchFamily="49" charset="0"/>
              </a:rPr>
              <a:t>CASE</a:t>
            </a:r>
            <a:r>
              <a:rPr lang="en-US" altLang="zh-CN" smtClean="0">
                <a:solidFill>
                  <a:srgbClr val="FC0128"/>
                </a:solidFill>
              </a:rPr>
              <a:t> expressions</a:t>
            </a:r>
            <a:r>
              <a:rPr lang="en-US" altLang="zh-CN" smtClean="0"/>
              <a:t> let you use IF-THEN-ELSE logic in SQL statements without having to invoke procedures.</a:t>
            </a:r>
          </a:p>
          <a:p>
            <a:pPr lvl="1"/>
            <a:r>
              <a:rPr lang="en-US" altLang="zh-CN" smtClean="0"/>
              <a:t>In a simple </a:t>
            </a:r>
            <a:r>
              <a:rPr lang="en-US" altLang="zh-CN" smtClean="0">
                <a:latin typeface="Courier New" pitchFamily="49" charset="0"/>
              </a:rPr>
              <a:t>CASE</a:t>
            </a:r>
            <a:r>
              <a:rPr lang="en-US" altLang="zh-CN" smtClean="0"/>
              <a:t> expression, Oracle searches for the first </a:t>
            </a:r>
            <a:r>
              <a:rPr lang="en-US" altLang="zh-CN" smtClean="0">
                <a:latin typeface="Courier New" pitchFamily="49" charset="0"/>
              </a:rPr>
              <a:t>WHEN ... THEN</a:t>
            </a:r>
            <a:r>
              <a:rPr lang="en-US" altLang="zh-CN" smtClean="0"/>
              <a:t> pair for which </a:t>
            </a:r>
            <a:r>
              <a:rPr lang="en-US" altLang="zh-CN" smtClean="0">
                <a:latin typeface="Courier New" pitchFamily="49" charset="0"/>
              </a:rPr>
              <a:t>expr</a:t>
            </a:r>
            <a:r>
              <a:rPr lang="en-US" altLang="zh-CN" smtClean="0"/>
              <a:t> is equal to </a:t>
            </a:r>
            <a:r>
              <a:rPr lang="en-US" altLang="zh-CN" smtClean="0">
                <a:latin typeface="Courier New" pitchFamily="49" charset="0"/>
              </a:rPr>
              <a:t>comparison_expr</a:t>
            </a:r>
            <a:r>
              <a:rPr lang="en-US" altLang="zh-CN" smtClean="0"/>
              <a:t> and returns </a:t>
            </a:r>
            <a:r>
              <a:rPr lang="en-US" altLang="zh-CN" smtClean="0">
                <a:latin typeface="Courier New" pitchFamily="49" charset="0"/>
              </a:rPr>
              <a:t>return_expr</a:t>
            </a:r>
            <a:r>
              <a:rPr lang="en-US" altLang="zh-CN" smtClean="0"/>
              <a:t>. If none of the </a:t>
            </a:r>
            <a:r>
              <a:rPr lang="en-US" altLang="zh-CN" smtClean="0">
                <a:latin typeface="Courier New" pitchFamily="49" charset="0"/>
              </a:rPr>
              <a:t>WHEN ... THEN</a:t>
            </a:r>
            <a:r>
              <a:rPr lang="en-US" altLang="zh-CN" smtClean="0"/>
              <a:t> pairs meet this condition, and an </a:t>
            </a:r>
            <a:r>
              <a:rPr lang="en-US" altLang="zh-CN" smtClean="0">
                <a:latin typeface="Courier New" pitchFamily="49" charset="0"/>
              </a:rPr>
              <a:t>ELSE</a:t>
            </a:r>
            <a:r>
              <a:rPr lang="en-US" altLang="zh-CN" smtClean="0"/>
              <a:t> clause exists, then Oracle returns </a:t>
            </a:r>
            <a:r>
              <a:rPr lang="en-US" altLang="zh-CN" smtClean="0">
                <a:latin typeface="Courier New" pitchFamily="49" charset="0"/>
              </a:rPr>
              <a:t>else_expr</a:t>
            </a:r>
            <a:r>
              <a:rPr lang="en-US" altLang="zh-CN" smtClean="0"/>
              <a:t>. Otherwise, Oracle returns null. You cannot specify the literal NULL for all the </a:t>
            </a:r>
            <a:r>
              <a:rPr lang="en-US" altLang="zh-CN" smtClean="0">
                <a:latin typeface="Courier New" pitchFamily="49" charset="0"/>
              </a:rPr>
              <a:t>return_expr</a:t>
            </a:r>
            <a:r>
              <a:rPr lang="en-US" altLang="zh-CN" smtClean="0"/>
              <a:t>s and the </a:t>
            </a:r>
            <a:r>
              <a:rPr lang="en-US" altLang="zh-CN" smtClean="0">
                <a:latin typeface="Courier New" pitchFamily="49" charset="0"/>
              </a:rPr>
              <a:t>else_expr</a:t>
            </a:r>
            <a:r>
              <a:rPr lang="en-US" altLang="zh-CN" smtClean="0"/>
              <a:t>. </a:t>
            </a:r>
          </a:p>
          <a:p>
            <a:pPr lvl="1"/>
            <a:r>
              <a:rPr lang="en-US" altLang="zh-CN" smtClean="0"/>
              <a:t>All of the expressions ( </a:t>
            </a:r>
            <a:r>
              <a:rPr lang="en-US" altLang="zh-CN" smtClean="0">
                <a:latin typeface="Courier New" pitchFamily="49" charset="0"/>
              </a:rPr>
              <a:t>expr</a:t>
            </a:r>
            <a:r>
              <a:rPr lang="en-US" altLang="zh-CN" smtClean="0"/>
              <a:t>, </a:t>
            </a:r>
            <a:r>
              <a:rPr lang="en-US" altLang="zh-CN" smtClean="0">
                <a:latin typeface="Courier New" pitchFamily="49" charset="0"/>
              </a:rPr>
              <a:t>comparison_expr</a:t>
            </a:r>
            <a:r>
              <a:rPr lang="en-US" altLang="zh-CN" smtClean="0"/>
              <a:t>, and </a:t>
            </a:r>
            <a:r>
              <a:rPr lang="en-US" altLang="zh-CN" smtClean="0">
                <a:latin typeface="Courier New" pitchFamily="49" charset="0"/>
              </a:rPr>
              <a:t>return_expr</a:t>
            </a:r>
            <a:r>
              <a:rPr lang="en-US" altLang="zh-CN" smtClean="0"/>
              <a:t>) must be of the same data type, which can be </a:t>
            </a:r>
            <a:r>
              <a:rPr lang="en-US" altLang="zh-CN" smtClean="0">
                <a:latin typeface="Courier New" pitchFamily="49" charset="0"/>
              </a:rPr>
              <a:t>CHAR</a:t>
            </a:r>
            <a:r>
              <a:rPr lang="en-US" altLang="zh-CN" smtClean="0"/>
              <a:t>, </a:t>
            </a:r>
            <a:r>
              <a:rPr lang="en-US" altLang="zh-CN" smtClean="0">
                <a:latin typeface="Courier New" pitchFamily="49" charset="0"/>
              </a:rPr>
              <a:t>VARCHAR2</a:t>
            </a:r>
            <a:r>
              <a:rPr lang="en-US" altLang="zh-CN" smtClean="0"/>
              <a:t>, </a:t>
            </a:r>
            <a:r>
              <a:rPr lang="en-US" altLang="zh-CN" smtClean="0">
                <a:latin typeface="Courier New" pitchFamily="49" charset="0"/>
              </a:rPr>
              <a:t>NCHAR</a:t>
            </a:r>
            <a:r>
              <a:rPr lang="en-US" altLang="zh-CN" smtClean="0"/>
              <a:t>, or </a:t>
            </a:r>
            <a:r>
              <a:rPr lang="en-US" altLang="zh-CN" smtClean="0">
                <a:latin typeface="Courier New" pitchFamily="49" charset="0"/>
              </a:rPr>
              <a:t>NVARCHAR2</a:t>
            </a:r>
            <a:r>
              <a:rPr lang="en-US" altLang="zh-CN" smtClean="0"/>
              <a:t>.</a:t>
            </a:r>
            <a:endParaRPr lang="en-US" altLang="zh-CN" b="1" smtClean="0"/>
          </a:p>
          <a:p>
            <a:endParaRPr lang="en-US" altLang="zh-CN" b="0" smtClean="0">
              <a:latin typeface="Times New Roman" pitchFamily="18" charset="0"/>
            </a:endParaRPr>
          </a:p>
          <a:p>
            <a:endParaRPr lang="en-US" altLang="zh-CN" b="0" smtClean="0">
              <a:latin typeface="Times New Roman" pitchFamily="18" charset="0"/>
            </a:endParaRPr>
          </a:p>
          <a:p>
            <a:endParaRPr lang="en-US" altLang="zh-CN" b="0" smtClean="0">
              <a:latin typeface="Times New Roman" pitchFamily="18" charset="0"/>
            </a:endParaRPr>
          </a:p>
          <a:p>
            <a:endParaRPr lang="en-US" altLang="zh-CN" b="0" smtClean="0">
              <a:latin typeface="Times New Roman" pitchFamily="18" charset="0"/>
            </a:endParaRPr>
          </a:p>
          <a:p>
            <a:endParaRPr lang="en-US" altLang="zh-CN" b="0" smtClean="0">
              <a:latin typeface="Times New Roman" pitchFamily="18" charset="0"/>
            </a:endParaRPr>
          </a:p>
          <a:p>
            <a:endParaRPr lang="en-US" altLang="zh-CN" b="0" smtClean="0">
              <a:latin typeface="Times New Roman" pitchFamily="18" charset="0"/>
            </a:endParaRPr>
          </a:p>
          <a:p>
            <a:r>
              <a:rPr lang="en-US" altLang="zh-CN" smtClean="0">
                <a:solidFill>
                  <a:srgbClr val="0000FF"/>
                </a:solidFill>
              </a:rPr>
              <a:t>Instructor Note</a:t>
            </a:r>
          </a:p>
          <a:p>
            <a:pPr lvl="1"/>
            <a:r>
              <a:rPr lang="en-US" altLang="zh-CN" smtClean="0">
                <a:solidFill>
                  <a:srgbClr val="0000FF"/>
                </a:solidFill>
              </a:rPr>
              <a:t>There is also a searched </a:t>
            </a:r>
            <a:r>
              <a:rPr lang="en-US" altLang="zh-CN" smtClean="0">
                <a:solidFill>
                  <a:srgbClr val="0000FF"/>
                </a:solidFill>
                <a:latin typeface="Courier New" pitchFamily="49" charset="0"/>
              </a:rPr>
              <a:t>CASE</a:t>
            </a:r>
            <a:r>
              <a:rPr lang="en-US" altLang="zh-CN" smtClean="0">
                <a:solidFill>
                  <a:srgbClr val="0000FF"/>
                </a:solidFill>
              </a:rPr>
              <a:t> expression. Oracle searches from left to right until it finds an occurrence of a condition that is true, and then returns </a:t>
            </a:r>
            <a:r>
              <a:rPr lang="en-US" altLang="zh-CN" smtClean="0">
                <a:solidFill>
                  <a:srgbClr val="0000FF"/>
                </a:solidFill>
                <a:latin typeface="Courier New" pitchFamily="49" charset="0"/>
              </a:rPr>
              <a:t>return_expr</a:t>
            </a:r>
            <a:r>
              <a:rPr lang="en-US" altLang="zh-CN" smtClean="0">
                <a:solidFill>
                  <a:srgbClr val="0000FF"/>
                </a:solidFill>
              </a:rPr>
              <a:t>. If no condition is found to be true, and an </a:t>
            </a:r>
            <a:r>
              <a:rPr lang="en-US" altLang="zh-CN" smtClean="0">
                <a:solidFill>
                  <a:srgbClr val="0000FF"/>
                </a:solidFill>
                <a:latin typeface="Courier New" pitchFamily="49" charset="0"/>
              </a:rPr>
              <a:t>ELSE</a:t>
            </a:r>
            <a:r>
              <a:rPr lang="en-US" altLang="zh-CN" smtClean="0">
                <a:solidFill>
                  <a:srgbClr val="0000FF"/>
                </a:solidFill>
              </a:rPr>
              <a:t> clause exists, Oracle returns </a:t>
            </a:r>
            <a:r>
              <a:rPr lang="en-US" altLang="zh-CN" smtClean="0">
                <a:solidFill>
                  <a:srgbClr val="0000FF"/>
                </a:solidFill>
                <a:latin typeface="Courier New" pitchFamily="49" charset="0"/>
              </a:rPr>
              <a:t>else_expr</a:t>
            </a:r>
            <a:r>
              <a:rPr lang="en-US" altLang="zh-CN" smtClean="0">
                <a:solidFill>
                  <a:srgbClr val="0000FF"/>
                </a:solidFill>
              </a:rPr>
              <a:t>. Otherwise Oracle returns null. For more information, see </a:t>
            </a:r>
            <a:r>
              <a:rPr lang="en-US" altLang="zh-CN" i="1" smtClean="0">
                <a:solidFill>
                  <a:srgbClr val="0000FF"/>
                </a:solidFill>
              </a:rPr>
              <a:t>Oracle9i SQL Reference</a:t>
            </a:r>
            <a:r>
              <a:rPr lang="en-US" altLang="zh-CN" smtClean="0">
                <a:solidFill>
                  <a:srgbClr val="0000FF"/>
                </a:solidFill>
              </a:rPr>
              <a:t>, “Expressions.”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noTextEdit="1"/>
          </p:cNvSpPr>
          <p:nvPr>
            <p:ph type="sldImg"/>
          </p:nvPr>
        </p:nvSpPr>
        <p:spPr>
          <a:xfrm>
            <a:off x="501650" y="163513"/>
            <a:ext cx="5853113" cy="4389437"/>
          </a:xfrm>
          <a:ln cap="flat"/>
        </p:spPr>
      </p:sp>
      <p:sp>
        <p:nvSpPr>
          <p:cNvPr id="109571" name="Rectangle 3"/>
          <p:cNvSpPr>
            <a:spLocks noGrp="1" noChangeArrowheads="1"/>
          </p:cNvSpPr>
          <p:nvPr>
            <p:ph type="body" idx="1"/>
          </p:nvPr>
        </p:nvSpPr>
        <p:spPr>
          <a:noFill/>
          <a:ln/>
        </p:spPr>
        <p:txBody>
          <a:bodyPr lIns="91164" tIns="42543" rIns="91164" bIns="42543"/>
          <a:lstStyle/>
          <a:p>
            <a:r>
              <a:rPr lang="en-US" altLang="zh-CN" smtClean="0"/>
              <a:t>Using the </a:t>
            </a:r>
            <a:r>
              <a:rPr lang="en-US" altLang="zh-CN" smtClean="0">
                <a:latin typeface="Courier New" pitchFamily="49" charset="0"/>
              </a:rPr>
              <a:t>CASE</a:t>
            </a:r>
            <a:r>
              <a:rPr lang="en-US" altLang="zh-CN" smtClean="0"/>
              <a:t> Expression</a:t>
            </a:r>
          </a:p>
          <a:p>
            <a:pPr lvl="1"/>
            <a:r>
              <a:rPr lang="en-US" altLang="zh-CN" smtClean="0"/>
              <a:t>In the preceding SQL statement, the value of </a:t>
            </a:r>
            <a:r>
              <a:rPr lang="en-US" altLang="zh-CN" smtClean="0">
                <a:latin typeface="Courier New" pitchFamily="49" charset="0"/>
              </a:rPr>
              <a:t>JOB_ID</a:t>
            </a:r>
            <a:r>
              <a:rPr lang="en-US" altLang="zh-CN" smtClean="0"/>
              <a:t> is decoded. If </a:t>
            </a:r>
            <a:r>
              <a:rPr lang="en-US" altLang="zh-CN" smtClean="0">
                <a:latin typeface="Courier New" pitchFamily="49" charset="0"/>
              </a:rPr>
              <a:t>JOB_ID</a:t>
            </a:r>
            <a:r>
              <a:rPr lang="en-US" altLang="zh-CN" smtClean="0"/>
              <a:t> is </a:t>
            </a:r>
            <a:r>
              <a:rPr lang="en-US" altLang="zh-CN" smtClean="0">
                <a:latin typeface="Courier New" pitchFamily="49" charset="0"/>
              </a:rPr>
              <a:t>IT_PROG</a:t>
            </a:r>
            <a:r>
              <a:rPr lang="en-US" altLang="zh-CN" smtClean="0"/>
              <a:t>, the salary increase is 10%; if </a:t>
            </a:r>
            <a:r>
              <a:rPr lang="en-US" altLang="zh-CN" smtClean="0">
                <a:latin typeface="Courier New" pitchFamily="49" charset="0"/>
              </a:rPr>
              <a:t>JOB_ID</a:t>
            </a:r>
            <a:r>
              <a:rPr lang="en-US" altLang="zh-CN" smtClean="0"/>
              <a:t> is </a:t>
            </a:r>
            <a:r>
              <a:rPr lang="en-US" altLang="zh-CN" smtClean="0">
                <a:latin typeface="Courier New" pitchFamily="49" charset="0"/>
              </a:rPr>
              <a:t>ST_CLERK</a:t>
            </a:r>
            <a:r>
              <a:rPr lang="en-US" altLang="zh-CN" smtClean="0"/>
              <a:t>, the salary increase is 15%; if </a:t>
            </a:r>
            <a:r>
              <a:rPr lang="en-US" altLang="zh-CN" smtClean="0">
                <a:latin typeface="Courier New" pitchFamily="49" charset="0"/>
              </a:rPr>
              <a:t>JOB_ID</a:t>
            </a:r>
            <a:r>
              <a:rPr lang="en-US" altLang="zh-CN" smtClean="0"/>
              <a:t> is </a:t>
            </a:r>
            <a:r>
              <a:rPr lang="en-US" altLang="zh-CN" smtClean="0">
                <a:latin typeface="Courier New" pitchFamily="49" charset="0"/>
              </a:rPr>
              <a:t>SA_REP</a:t>
            </a:r>
            <a:r>
              <a:rPr lang="en-US" altLang="zh-CN" smtClean="0"/>
              <a:t>, the salary increase is 20%. For all other job roles, there is no increase in salary. </a:t>
            </a:r>
          </a:p>
          <a:p>
            <a:pPr lvl="1"/>
            <a:r>
              <a:rPr lang="en-US" altLang="zh-CN" smtClean="0"/>
              <a:t>The same statement can be written with the </a:t>
            </a:r>
            <a:r>
              <a:rPr lang="en-US" altLang="zh-CN" smtClean="0">
                <a:latin typeface="Courier New" pitchFamily="49" charset="0"/>
              </a:rPr>
              <a:t>DECODE</a:t>
            </a:r>
            <a:r>
              <a:rPr lang="en-US" altLang="zh-CN" smtClean="0"/>
              <a:t> function.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noTextEdit="1"/>
          </p:cNvSpPr>
          <p:nvPr>
            <p:ph type="sldImg"/>
          </p:nvPr>
        </p:nvSpPr>
        <p:spPr>
          <a:xfrm>
            <a:off x="501650" y="163513"/>
            <a:ext cx="5853113" cy="4389437"/>
          </a:xfrm>
          <a:ln cap="flat"/>
        </p:spPr>
      </p:sp>
      <p:sp>
        <p:nvSpPr>
          <p:cNvPr id="110595" name="Rectangle 3"/>
          <p:cNvSpPr>
            <a:spLocks noGrp="1" noChangeArrowheads="1"/>
          </p:cNvSpPr>
          <p:nvPr>
            <p:ph type="body" idx="1"/>
          </p:nvPr>
        </p:nvSpPr>
        <p:spPr>
          <a:noFill/>
          <a:ln/>
        </p:spPr>
        <p:txBody>
          <a:bodyPr lIns="89645" tIns="42543" rIns="89645" bIns="42543"/>
          <a:lstStyle/>
          <a:p>
            <a:r>
              <a:rPr lang="en-US" altLang="zh-CN" smtClean="0"/>
              <a:t>Using the </a:t>
            </a:r>
            <a:r>
              <a:rPr lang="en-US" altLang="zh-CN" smtClean="0">
                <a:latin typeface="Courier New" pitchFamily="49" charset="0"/>
              </a:rPr>
              <a:t>DECODE</a:t>
            </a:r>
            <a:r>
              <a:rPr lang="en-US" altLang="zh-CN" smtClean="0"/>
              <a:t> Function</a:t>
            </a:r>
          </a:p>
          <a:p>
            <a:pPr lvl="1"/>
            <a:r>
              <a:rPr lang="en-US" altLang="zh-CN" smtClean="0"/>
              <a:t>In the preceding SQL statement, the value of </a:t>
            </a:r>
            <a:r>
              <a:rPr lang="en-US" altLang="zh-CN" smtClean="0">
                <a:latin typeface="Courier New" pitchFamily="49" charset="0"/>
              </a:rPr>
              <a:t>JOB_ID</a:t>
            </a:r>
            <a:r>
              <a:rPr lang="en-US" altLang="zh-CN" smtClean="0"/>
              <a:t> is tested. If </a:t>
            </a:r>
            <a:r>
              <a:rPr lang="en-US" altLang="zh-CN" smtClean="0">
                <a:latin typeface="Courier New" pitchFamily="49" charset="0"/>
              </a:rPr>
              <a:t>JOB_ID</a:t>
            </a:r>
            <a:r>
              <a:rPr lang="en-US" altLang="zh-CN" smtClean="0"/>
              <a:t> is </a:t>
            </a:r>
            <a:r>
              <a:rPr lang="en-US" altLang="zh-CN" smtClean="0">
                <a:latin typeface="Courier New" pitchFamily="49" charset="0"/>
              </a:rPr>
              <a:t>IT_PROG</a:t>
            </a:r>
            <a:r>
              <a:rPr lang="en-US" altLang="zh-CN" smtClean="0"/>
              <a:t>, the salary increase is 10%; if </a:t>
            </a:r>
            <a:r>
              <a:rPr lang="en-US" altLang="zh-CN" smtClean="0">
                <a:latin typeface="Courier New" pitchFamily="49" charset="0"/>
              </a:rPr>
              <a:t>JOB_ID</a:t>
            </a:r>
            <a:r>
              <a:rPr lang="en-US" altLang="zh-CN" smtClean="0"/>
              <a:t> is </a:t>
            </a:r>
            <a:r>
              <a:rPr lang="en-US" altLang="zh-CN" smtClean="0">
                <a:latin typeface="Courier New" pitchFamily="49" charset="0"/>
              </a:rPr>
              <a:t>ST_CLERK</a:t>
            </a:r>
            <a:r>
              <a:rPr lang="en-US" altLang="zh-CN" smtClean="0"/>
              <a:t>, the salary increase is 15%; if </a:t>
            </a:r>
            <a:r>
              <a:rPr lang="en-US" altLang="zh-CN" smtClean="0">
                <a:latin typeface="Courier New" pitchFamily="49" charset="0"/>
              </a:rPr>
              <a:t>JOB_ID</a:t>
            </a:r>
            <a:r>
              <a:rPr lang="en-US" altLang="zh-CN" smtClean="0"/>
              <a:t> is </a:t>
            </a:r>
            <a:r>
              <a:rPr lang="en-US" altLang="zh-CN" smtClean="0">
                <a:latin typeface="Courier New" pitchFamily="49" charset="0"/>
              </a:rPr>
              <a:t>SA_REP</a:t>
            </a:r>
            <a:r>
              <a:rPr lang="en-US" altLang="zh-CN" smtClean="0"/>
              <a:t>, the salary increase is 20%. For all other job roles, there is no increase in salary. </a:t>
            </a:r>
          </a:p>
          <a:p>
            <a:pPr lvl="1"/>
            <a:r>
              <a:rPr lang="en-US" altLang="zh-CN" smtClean="0"/>
              <a:t>The same statement can be expressed in pseudocode as an IF-THEN-ELSE statement:</a:t>
            </a:r>
          </a:p>
          <a:p>
            <a:pPr lvl="1"/>
            <a:endParaRPr lang="en-US" altLang="zh-CN" sz="500" smtClean="0"/>
          </a:p>
          <a:p>
            <a:pPr>
              <a:spcBef>
                <a:spcPct val="0"/>
              </a:spcBef>
            </a:pPr>
            <a:r>
              <a:rPr lang="en-US" altLang="zh-CN" b="0" smtClean="0">
                <a:latin typeface="Courier New" pitchFamily="49" charset="0"/>
              </a:rPr>
              <a:t>   IF job_id = 'IT_PROG'     THEN  salary = salary*1.10</a:t>
            </a:r>
          </a:p>
          <a:p>
            <a:pPr>
              <a:spcBef>
                <a:spcPct val="0"/>
              </a:spcBef>
            </a:pPr>
            <a:r>
              <a:rPr lang="en-US" altLang="zh-CN" b="0" smtClean="0">
                <a:latin typeface="Courier New" pitchFamily="49" charset="0"/>
              </a:rPr>
              <a:t>   IF job_id = 'ST_CLERK'    THEN  salary = salary*1.15</a:t>
            </a:r>
          </a:p>
          <a:p>
            <a:pPr>
              <a:spcBef>
                <a:spcPct val="0"/>
              </a:spcBef>
            </a:pPr>
            <a:r>
              <a:rPr lang="en-US" altLang="zh-CN" b="0" smtClean="0">
                <a:latin typeface="Courier New" pitchFamily="49" charset="0"/>
              </a:rPr>
              <a:t>   IF job_id = 'SA_REP'      THEN  salary = salary*1.20</a:t>
            </a:r>
          </a:p>
          <a:p>
            <a:pPr>
              <a:spcBef>
                <a:spcPct val="0"/>
              </a:spcBef>
            </a:pPr>
            <a:r>
              <a:rPr lang="en-US" altLang="zh-CN" b="0" smtClean="0">
                <a:latin typeface="Courier New" pitchFamily="49" charset="0"/>
              </a:rPr>
              <a:t>   ELSE salary = salary</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endParaRPr lang="en-US" altLang="zh-CN" b="0"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body" idx="1"/>
          </p:nvPr>
        </p:nvSpPr>
        <p:spPr>
          <a:xfrm>
            <a:off x="412750" y="4759325"/>
            <a:ext cx="6029325" cy="3744913"/>
          </a:xfrm>
          <a:noFill/>
          <a:ln/>
        </p:spPr>
        <p:txBody>
          <a:bodyPr lIns="91164" tIns="45582" rIns="91164" bIns="45582"/>
          <a:lstStyle/>
          <a:p>
            <a:r>
              <a:rPr lang="en-US" altLang="zh-CN" smtClean="0"/>
              <a:t>Group Functions (continued)</a:t>
            </a:r>
          </a:p>
          <a:p>
            <a:pPr lvl="1"/>
            <a:r>
              <a:rPr lang="en-US" altLang="zh-CN" smtClean="0"/>
              <a:t>Each of the functions accepts an argument. The following table identifies the options that you can use in the syntax:</a:t>
            </a:r>
          </a:p>
          <a:p>
            <a:pPr lvl="1"/>
            <a:endParaRPr lang="en-US" altLang="zh-CN" smtClean="0"/>
          </a:p>
          <a:p>
            <a:endParaRPr lang="zh-CN" altLang="en-US" b="0" smtClean="0">
              <a:latin typeface="Times New Roman" pitchFamily="18" charset="0"/>
            </a:endParaRPr>
          </a:p>
        </p:txBody>
      </p:sp>
      <p:sp>
        <p:nvSpPr>
          <p:cNvPr id="3076" name="Rectangle 3"/>
          <p:cNvSpPr>
            <a:spLocks noChangeArrowheads="1" noTextEdit="1"/>
          </p:cNvSpPr>
          <p:nvPr>
            <p:ph type="sldImg"/>
          </p:nvPr>
        </p:nvSpPr>
        <p:spPr>
          <a:xfrm>
            <a:off x="496888" y="158750"/>
            <a:ext cx="5859462" cy="4394200"/>
          </a:xfrm>
          <a:ln cap="flat"/>
        </p:spPr>
      </p:sp>
      <p:graphicFrame>
        <p:nvGraphicFramePr>
          <p:cNvPr id="3074" name="Object 4"/>
          <p:cNvGraphicFramePr>
            <a:graphicFrameLocks/>
          </p:cNvGraphicFramePr>
          <p:nvPr/>
        </p:nvGraphicFramePr>
        <p:xfrm>
          <a:off x="342900" y="5448300"/>
          <a:ext cx="5997575" cy="2676525"/>
        </p:xfrm>
        <a:graphic>
          <a:graphicData uri="http://schemas.openxmlformats.org/presentationml/2006/ole">
            <p:oleObj spid="_x0000_s3074" name="Document" r:id="rId4" imgW="6224040" imgH="2786040" progId="Word.Document.8">
              <p:embed/>
            </p:oleObj>
          </a:graphicData>
        </a:graphic>
      </p:graphicFrame>
      <p:sp>
        <p:nvSpPr>
          <p:cNvPr id="3077" name="Rectangle 5"/>
          <p:cNvSpPr>
            <a:spLocks noChangeArrowheads="1"/>
          </p:cNvSpPr>
          <p:nvPr/>
        </p:nvSpPr>
        <p:spPr bwMode="auto">
          <a:xfrm>
            <a:off x="730250" y="7991475"/>
            <a:ext cx="182563" cy="581025"/>
          </a:xfrm>
          <a:prstGeom prst="rect">
            <a:avLst/>
          </a:prstGeom>
          <a:noFill/>
          <a:ln w="9525">
            <a:noFill/>
            <a:miter lim="800000"/>
            <a:headEnd/>
            <a:tailEnd/>
          </a:ln>
        </p:spPr>
        <p:txBody>
          <a:bodyPr wrap="none" anchor="ct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3883025" y="0"/>
            <a:ext cx="2974975" cy="454025"/>
          </a:xfrm>
          <a:prstGeom prst="rect">
            <a:avLst/>
          </a:prstGeom>
          <a:noFill/>
          <a:ln w="9525">
            <a:noFill/>
            <a:miter lim="800000"/>
            <a:headEnd/>
            <a:tailEnd/>
          </a:ln>
        </p:spPr>
        <p:txBody>
          <a:bodyPr wrap="none" anchor="ctr"/>
          <a:lstStyle/>
          <a:p>
            <a:endParaRPr lang="zh-CN" altLang="en-US"/>
          </a:p>
        </p:txBody>
      </p:sp>
      <p:sp>
        <p:nvSpPr>
          <p:cNvPr id="111619" name="Rectangle 3"/>
          <p:cNvSpPr>
            <a:spLocks noChangeArrowheads="1"/>
          </p:cNvSpPr>
          <p:nvPr/>
        </p:nvSpPr>
        <p:spPr bwMode="auto">
          <a:xfrm>
            <a:off x="-1588" y="0"/>
            <a:ext cx="2970213" cy="454025"/>
          </a:xfrm>
          <a:prstGeom prst="rect">
            <a:avLst/>
          </a:prstGeom>
          <a:noFill/>
          <a:ln w="9525">
            <a:noFill/>
            <a:miter lim="800000"/>
            <a:headEnd/>
            <a:tailEnd/>
          </a:ln>
        </p:spPr>
        <p:txBody>
          <a:bodyPr wrap="none" anchor="ctr"/>
          <a:lstStyle/>
          <a:p>
            <a:endParaRPr lang="zh-CN" altLang="en-US"/>
          </a:p>
        </p:txBody>
      </p:sp>
      <p:sp>
        <p:nvSpPr>
          <p:cNvPr id="111620" name="Rectangle 4"/>
          <p:cNvSpPr>
            <a:spLocks noGrp="1" noChangeArrowheads="1"/>
          </p:cNvSpPr>
          <p:nvPr>
            <p:ph type="body" idx="1"/>
          </p:nvPr>
        </p:nvSpPr>
        <p:spPr>
          <a:xfrm>
            <a:off x="388938" y="4784725"/>
            <a:ext cx="5995987" cy="3789363"/>
          </a:xfrm>
          <a:noFill/>
          <a:ln/>
        </p:spPr>
        <p:txBody>
          <a:bodyPr lIns="91164" tIns="45582" rIns="91164" bIns="45582"/>
          <a:lstStyle/>
          <a:p>
            <a:pPr defTabSz="496888">
              <a:tabLst>
                <a:tab pos="457200" algn="l"/>
              </a:tabLst>
            </a:pPr>
            <a:r>
              <a:rPr lang="en-US" altLang="zh-CN" smtClean="0"/>
              <a:t>The </a:t>
            </a:r>
            <a:r>
              <a:rPr lang="en-US" altLang="zh-CN" smtClean="0">
                <a:latin typeface="Courier New" pitchFamily="49" charset="0"/>
              </a:rPr>
              <a:t>GROUP BY</a:t>
            </a:r>
            <a:r>
              <a:rPr lang="en-US" altLang="zh-CN" smtClean="0"/>
              <a:t> Clause (continued)</a:t>
            </a:r>
          </a:p>
          <a:p>
            <a:pPr lvl="1" defTabSz="496888">
              <a:tabLst>
                <a:tab pos="457200" algn="l"/>
              </a:tabLst>
            </a:pPr>
            <a:r>
              <a:rPr lang="en-US" altLang="zh-CN" smtClean="0"/>
              <a:t>When using the </a:t>
            </a:r>
            <a:r>
              <a:rPr lang="en-US" altLang="zh-CN" smtClean="0">
                <a:solidFill>
                  <a:srgbClr val="FC0128"/>
                </a:solidFill>
                <a:latin typeface="Courier New" pitchFamily="49" charset="0"/>
              </a:rPr>
              <a:t>GROUP</a:t>
            </a:r>
            <a:r>
              <a:rPr lang="en-US" altLang="zh-CN" smtClean="0">
                <a:solidFill>
                  <a:srgbClr val="FC0128"/>
                </a:solidFill>
              </a:rPr>
              <a:t> </a:t>
            </a:r>
            <a:r>
              <a:rPr lang="en-US" altLang="zh-CN" smtClean="0">
                <a:solidFill>
                  <a:srgbClr val="FC0128"/>
                </a:solidFill>
                <a:latin typeface="Courier New" pitchFamily="49" charset="0"/>
              </a:rPr>
              <a:t>BY</a:t>
            </a:r>
            <a:r>
              <a:rPr lang="en-US" altLang="zh-CN" smtClean="0">
                <a:solidFill>
                  <a:srgbClr val="FC0128"/>
                </a:solidFill>
              </a:rPr>
              <a:t> clause</a:t>
            </a:r>
            <a:r>
              <a:rPr lang="en-US" altLang="zh-CN" smtClean="0"/>
              <a:t>, make sure that all columns in the </a:t>
            </a:r>
            <a:r>
              <a:rPr lang="en-US" altLang="zh-CN" smtClean="0">
                <a:latin typeface="Courier New" pitchFamily="49" charset="0"/>
              </a:rPr>
              <a:t>SELECT</a:t>
            </a:r>
            <a:r>
              <a:rPr lang="en-US" altLang="zh-CN" smtClean="0"/>
              <a:t> list that are not group functions are included in the </a:t>
            </a:r>
            <a:r>
              <a:rPr lang="en-US" altLang="zh-CN" smtClean="0">
                <a:latin typeface="Courier New" pitchFamily="49" charset="0"/>
              </a:rPr>
              <a:t>GROUP BY</a:t>
            </a:r>
            <a:r>
              <a:rPr lang="en-US" altLang="zh-CN" smtClean="0"/>
              <a:t> clause. The example on the slide displays the department number and the average salary for each department. Here is how this </a:t>
            </a:r>
            <a:r>
              <a:rPr lang="en-US" altLang="zh-CN" smtClean="0">
                <a:latin typeface="Courier New" pitchFamily="49" charset="0"/>
              </a:rPr>
              <a:t>SELECT</a:t>
            </a:r>
            <a:r>
              <a:rPr lang="en-US" altLang="zh-CN" smtClean="0"/>
              <a:t> statement, containing a </a:t>
            </a:r>
            <a:r>
              <a:rPr lang="en-US" altLang="zh-CN" smtClean="0">
                <a:latin typeface="Courier New" pitchFamily="49" charset="0"/>
              </a:rPr>
              <a:t>GROUP BY</a:t>
            </a:r>
            <a:r>
              <a:rPr lang="en-US" altLang="zh-CN" smtClean="0"/>
              <a:t> clause, is evaluated:</a:t>
            </a:r>
          </a:p>
          <a:p>
            <a:pPr marL="452438" lvl="2" indent="-215900" defTabSz="496888">
              <a:tabLst>
                <a:tab pos="457200" algn="l"/>
              </a:tabLst>
            </a:pPr>
            <a:r>
              <a:rPr lang="en-US" altLang="zh-CN" smtClean="0"/>
              <a:t>The </a:t>
            </a:r>
            <a:r>
              <a:rPr lang="en-US" altLang="zh-CN" smtClean="0">
                <a:latin typeface="Courier New" pitchFamily="49" charset="0"/>
              </a:rPr>
              <a:t>SELECT</a:t>
            </a:r>
            <a:r>
              <a:rPr lang="en-US" altLang="zh-CN" smtClean="0"/>
              <a:t> clause specifies the columns to be retrieved:</a:t>
            </a:r>
          </a:p>
          <a:p>
            <a:pPr marL="825500" lvl="3" indent="-254000" defTabSz="496888">
              <a:tabLst>
                <a:tab pos="457200" algn="l"/>
              </a:tabLst>
            </a:pPr>
            <a:r>
              <a:rPr lang="en-US" altLang="zh-CN" smtClean="0"/>
              <a:t>Department number column in the </a:t>
            </a:r>
            <a:r>
              <a:rPr lang="en-US" altLang="zh-CN" smtClean="0">
                <a:latin typeface="Courier New" pitchFamily="49" charset="0"/>
              </a:rPr>
              <a:t>EMPLOYEES</a:t>
            </a:r>
            <a:r>
              <a:rPr lang="en-US" altLang="zh-CN" smtClean="0"/>
              <a:t> table</a:t>
            </a:r>
          </a:p>
          <a:p>
            <a:pPr marL="825500" lvl="3" indent="-254000" defTabSz="496888">
              <a:tabLst>
                <a:tab pos="457200" algn="l"/>
              </a:tabLst>
            </a:pPr>
            <a:r>
              <a:rPr lang="en-US" altLang="zh-CN" smtClean="0"/>
              <a:t>The average of all the salaries in the group you specified in the </a:t>
            </a:r>
            <a:r>
              <a:rPr lang="en-US" altLang="zh-CN" smtClean="0">
                <a:latin typeface="Courier New" pitchFamily="49" charset="0"/>
              </a:rPr>
              <a:t>GROUP BY</a:t>
            </a:r>
            <a:r>
              <a:rPr lang="en-US" altLang="zh-CN" smtClean="0"/>
              <a:t> clause</a:t>
            </a:r>
          </a:p>
          <a:p>
            <a:pPr marL="452438" lvl="2" indent="-215900" defTabSz="496888">
              <a:tabLst>
                <a:tab pos="457200" algn="l"/>
              </a:tabLst>
            </a:pPr>
            <a:r>
              <a:rPr lang="en-US" altLang="zh-CN" smtClean="0"/>
              <a:t>The </a:t>
            </a:r>
            <a:r>
              <a:rPr lang="en-US" altLang="zh-CN" smtClean="0">
                <a:latin typeface="Courier New" pitchFamily="49" charset="0"/>
              </a:rPr>
              <a:t>FROM</a:t>
            </a:r>
            <a:r>
              <a:rPr lang="en-US" altLang="zh-CN" smtClean="0"/>
              <a:t> clause specifies the tables that the database must access: the </a:t>
            </a:r>
            <a:r>
              <a:rPr lang="en-US" altLang="zh-CN" smtClean="0">
                <a:latin typeface="Courier New" pitchFamily="49" charset="0"/>
              </a:rPr>
              <a:t>EMPLOYEES</a:t>
            </a:r>
            <a:r>
              <a:rPr lang="en-US" altLang="zh-CN" smtClean="0"/>
              <a:t> table.</a:t>
            </a:r>
          </a:p>
          <a:p>
            <a:pPr marL="452438" lvl="2" indent="-215900" defTabSz="496888">
              <a:tabLst>
                <a:tab pos="457200" algn="l"/>
              </a:tabLst>
            </a:pPr>
            <a:r>
              <a:rPr lang="en-US" altLang="zh-CN" smtClean="0"/>
              <a:t>The </a:t>
            </a:r>
            <a:r>
              <a:rPr lang="en-US" altLang="zh-CN" smtClean="0">
                <a:latin typeface="Courier New" pitchFamily="49" charset="0"/>
              </a:rPr>
              <a:t>WHERE</a:t>
            </a:r>
            <a:r>
              <a:rPr lang="en-US" altLang="zh-CN" smtClean="0"/>
              <a:t> clause specifies the rows to be retrieved. Since there is no </a:t>
            </a:r>
            <a:r>
              <a:rPr lang="en-US" altLang="zh-CN" smtClean="0">
                <a:latin typeface="Courier New" pitchFamily="49" charset="0"/>
              </a:rPr>
              <a:t>WHERE</a:t>
            </a:r>
            <a:r>
              <a:rPr lang="en-US" altLang="zh-CN" smtClean="0"/>
              <a:t> clause, all rows are retrieved by default. </a:t>
            </a:r>
          </a:p>
          <a:p>
            <a:pPr marL="452438" lvl="2" indent="-215900" defTabSz="496888">
              <a:tabLst>
                <a:tab pos="457200" algn="l"/>
              </a:tabLst>
            </a:pPr>
            <a:r>
              <a:rPr lang="en-US" altLang="zh-CN" smtClean="0"/>
              <a:t>The </a:t>
            </a:r>
            <a:r>
              <a:rPr lang="en-US" altLang="zh-CN" smtClean="0">
                <a:latin typeface="Courier New" pitchFamily="49" charset="0"/>
              </a:rPr>
              <a:t>GROUP BY</a:t>
            </a:r>
            <a:r>
              <a:rPr lang="en-US" altLang="zh-CN" smtClean="0"/>
              <a:t> clause specifies how the rows should be grouped. The rows are being grouped by department number, so the </a:t>
            </a:r>
            <a:r>
              <a:rPr lang="en-US" altLang="zh-CN" smtClean="0">
                <a:latin typeface="Courier New" pitchFamily="49" charset="0"/>
              </a:rPr>
              <a:t>AVG</a:t>
            </a:r>
            <a:r>
              <a:rPr lang="en-US" altLang="zh-CN" smtClean="0"/>
              <a:t> function that is being applied to the salary column will calculate the </a:t>
            </a:r>
            <a:r>
              <a:rPr lang="en-US" altLang="zh-CN" i="1" smtClean="0"/>
              <a:t>average salary for each department.</a:t>
            </a:r>
            <a:r>
              <a:rPr lang="en-US" altLang="zh-CN" b="1" i="1" smtClean="0"/>
              <a:t> </a:t>
            </a:r>
          </a:p>
          <a:p>
            <a:pPr defTabSz="496888">
              <a:tabLst>
                <a:tab pos="457200" algn="l"/>
              </a:tabLst>
            </a:pPr>
            <a:endParaRPr lang="en-US" altLang="zh-CN" smtClean="0">
              <a:solidFill>
                <a:srgbClr val="0000FF"/>
              </a:solidFill>
            </a:endParaRPr>
          </a:p>
          <a:p>
            <a:pPr defTabSz="496888">
              <a:tabLst>
                <a:tab pos="457200" algn="l"/>
              </a:tabLst>
            </a:pPr>
            <a:r>
              <a:rPr lang="en-US" altLang="zh-CN" smtClean="0">
                <a:solidFill>
                  <a:srgbClr val="0000FF"/>
                </a:solidFill>
              </a:rPr>
              <a:t>Instructor Note</a:t>
            </a:r>
          </a:p>
          <a:p>
            <a:pPr lvl="1" defTabSz="496888">
              <a:tabLst>
                <a:tab pos="457200" algn="l"/>
              </a:tabLst>
            </a:pPr>
            <a:r>
              <a:rPr lang="en-US" altLang="zh-CN" smtClean="0">
                <a:solidFill>
                  <a:srgbClr val="0000FF"/>
                </a:solidFill>
              </a:rPr>
              <a:t>Group results are sorted implicitly, on the grouping column. You can use </a:t>
            </a:r>
            <a:r>
              <a:rPr lang="en-US" altLang="zh-CN" smtClean="0">
                <a:solidFill>
                  <a:srgbClr val="0000FF"/>
                </a:solidFill>
                <a:latin typeface="Courier New" pitchFamily="49" charset="0"/>
              </a:rPr>
              <a:t>ORDER BY</a:t>
            </a:r>
            <a:r>
              <a:rPr lang="en-US" altLang="zh-CN" smtClean="0">
                <a:solidFill>
                  <a:srgbClr val="0000FF"/>
                </a:solidFill>
              </a:rPr>
              <a:t> to specify a different sort order, remembering to use only group functions, or the grouping column.</a:t>
            </a:r>
          </a:p>
        </p:txBody>
      </p:sp>
      <p:sp>
        <p:nvSpPr>
          <p:cNvPr id="111621" name="Rectangle 5"/>
          <p:cNvSpPr>
            <a:spLocks noChangeArrowheads="1" noTextEdit="1"/>
          </p:cNvSpPr>
          <p:nvPr>
            <p:ph type="sldImg"/>
          </p:nvPr>
        </p:nvSpPr>
        <p:spPr>
          <a:xfrm>
            <a:off x="465138" y="169863"/>
            <a:ext cx="5919787" cy="4440237"/>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noTextEdit="1"/>
          </p:cNvSpPr>
          <p:nvPr>
            <p:ph type="sldImg"/>
          </p:nvPr>
        </p:nvSpPr>
        <p:spPr>
          <a:xfrm>
            <a:off x="465138" y="168275"/>
            <a:ext cx="5918200" cy="4438650"/>
          </a:xfrm>
          <a:ln cap="flat"/>
        </p:spPr>
      </p:sp>
      <p:sp>
        <p:nvSpPr>
          <p:cNvPr id="112643" name="Rectangle 3"/>
          <p:cNvSpPr>
            <a:spLocks noGrp="1" noChangeArrowheads="1"/>
          </p:cNvSpPr>
          <p:nvPr>
            <p:ph type="body" idx="1"/>
          </p:nvPr>
        </p:nvSpPr>
        <p:spPr>
          <a:xfrm>
            <a:off x="455613" y="4756150"/>
            <a:ext cx="5811837" cy="3790950"/>
          </a:xfrm>
          <a:noFill/>
          <a:ln/>
        </p:spPr>
        <p:txBody>
          <a:bodyPr lIns="91164" tIns="45582" rIns="91164" bIns="45582"/>
          <a:lstStyle/>
          <a:p>
            <a:pPr defTabSz="420688">
              <a:tabLst>
                <a:tab pos="468313" algn="l"/>
              </a:tabLst>
            </a:pPr>
            <a:r>
              <a:rPr lang="en-US" altLang="zh-CN" smtClean="0"/>
              <a:t>Using a Subquery</a:t>
            </a:r>
          </a:p>
          <a:p>
            <a:pPr marL="120650" lvl="1" defTabSz="420688">
              <a:tabLst>
                <a:tab pos="468313" algn="l"/>
              </a:tabLst>
            </a:pPr>
            <a:r>
              <a:rPr lang="en-US" altLang="zh-CN" smtClean="0"/>
              <a:t>In the slide, the inner query determines the salary of employee Abel. The </a:t>
            </a:r>
            <a:r>
              <a:rPr lang="en-US" altLang="zh-CN" smtClean="0">
                <a:solidFill>
                  <a:srgbClr val="FC0128"/>
                </a:solidFill>
              </a:rPr>
              <a:t>outer query</a:t>
            </a:r>
            <a:r>
              <a:rPr lang="en-US" altLang="zh-CN" smtClean="0"/>
              <a:t> takes the result of the </a:t>
            </a:r>
            <a:r>
              <a:rPr lang="en-US" altLang="zh-CN" smtClean="0">
                <a:solidFill>
                  <a:srgbClr val="FC0128"/>
                </a:solidFill>
              </a:rPr>
              <a:t>inner query</a:t>
            </a:r>
            <a:r>
              <a:rPr lang="en-US" altLang="zh-CN" smtClean="0"/>
              <a:t> and uses this result to display all the employees who earn more than this amount.</a:t>
            </a:r>
          </a:p>
          <a:p>
            <a:pPr marL="120650" lvl="1" defTabSz="420688">
              <a:tabLst>
                <a:tab pos="468313" algn="l"/>
              </a:tabLst>
            </a:pPr>
            <a:endParaRPr lang="en-US" altLang="zh-CN" smtClean="0"/>
          </a:p>
          <a:p>
            <a:pPr marL="120650" lvl="1" defTabSz="420688">
              <a:tabLst>
                <a:tab pos="468313" algn="l"/>
              </a:tabLst>
            </a:pPr>
            <a:endParaRPr lang="en-US" altLang="zh-CN" smtClean="0"/>
          </a:p>
          <a:p>
            <a:pPr marL="120650" lvl="1" defTabSz="420688">
              <a:tabLst>
                <a:tab pos="468313" algn="l"/>
              </a:tabLst>
            </a:pPr>
            <a:endParaRPr lang="en-US" altLang="zh-CN" smtClean="0"/>
          </a:p>
          <a:p>
            <a:pPr marL="120650" lvl="1" defTabSz="420688">
              <a:tabLst>
                <a:tab pos="468313" algn="l"/>
              </a:tabLst>
            </a:pPr>
            <a:endParaRPr lang="en-US" altLang="zh-CN" smtClean="0"/>
          </a:p>
          <a:p>
            <a:pPr marL="120650" lvl="1" defTabSz="420688">
              <a:tabLst>
                <a:tab pos="468313" algn="l"/>
              </a:tabLst>
            </a:pPr>
            <a:endParaRPr lang="en-US" altLang="zh-CN" smtClean="0"/>
          </a:p>
          <a:p>
            <a:pPr marL="120650" lvl="1" defTabSz="420688">
              <a:tabLst>
                <a:tab pos="468313" algn="l"/>
              </a:tabLst>
            </a:pPr>
            <a:endParaRPr lang="en-US" altLang="zh-CN" smtClean="0"/>
          </a:p>
          <a:p>
            <a:pPr marL="120650" lvl="1" defTabSz="420688">
              <a:tabLst>
                <a:tab pos="468313" algn="l"/>
              </a:tabLst>
            </a:pPr>
            <a:endParaRPr lang="en-US" altLang="zh-CN" smtClean="0"/>
          </a:p>
          <a:p>
            <a:pPr defTabSz="420688">
              <a:tabLst>
                <a:tab pos="468313" algn="l"/>
              </a:tabLst>
            </a:pPr>
            <a:endParaRPr lang="en-US" altLang="zh-CN" smtClean="0">
              <a:solidFill>
                <a:schemeClr val="accent1"/>
              </a:solidFill>
            </a:endParaRPr>
          </a:p>
          <a:p>
            <a:pPr defTabSz="420688">
              <a:tabLst>
                <a:tab pos="468313" algn="l"/>
              </a:tabLst>
            </a:pPr>
            <a:endParaRPr lang="en-US" altLang="zh-CN" smtClean="0">
              <a:solidFill>
                <a:schemeClr val="accent1"/>
              </a:solidFill>
            </a:endParaRPr>
          </a:p>
          <a:p>
            <a:pPr defTabSz="420688">
              <a:tabLst>
                <a:tab pos="468313" algn="l"/>
              </a:tabLst>
            </a:pPr>
            <a:endParaRPr lang="en-US" altLang="zh-CN" smtClean="0">
              <a:solidFill>
                <a:schemeClr val="accent2"/>
              </a:solidFill>
            </a:endParaRPr>
          </a:p>
          <a:p>
            <a:pPr defTabSz="420688">
              <a:tabLst>
                <a:tab pos="468313" algn="l"/>
              </a:tabLst>
            </a:pPr>
            <a:r>
              <a:rPr lang="en-US" altLang="zh-CN" smtClean="0">
                <a:solidFill>
                  <a:srgbClr val="0000FF"/>
                </a:solidFill>
              </a:rPr>
              <a:t>Instructor Note</a:t>
            </a:r>
          </a:p>
          <a:p>
            <a:pPr marL="120650" lvl="1" defTabSz="420688">
              <a:tabLst>
                <a:tab pos="468313" algn="l"/>
              </a:tabLst>
            </a:pPr>
            <a:r>
              <a:rPr lang="en-US" altLang="zh-CN" smtClean="0">
                <a:solidFill>
                  <a:srgbClr val="0000FF"/>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en-US" altLang="zh-CN" sz="1200" smtClean="0">
                <a:solidFill>
                  <a:schemeClr val="accent1"/>
                </a:solidFill>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noTextEdit="1"/>
          </p:cNvSpPr>
          <p:nvPr>
            <p:ph type="sldImg"/>
          </p:nvPr>
        </p:nvSpPr>
        <p:spPr>
          <a:xfrm>
            <a:off x="465138" y="168275"/>
            <a:ext cx="5918200" cy="4438650"/>
          </a:xfrm>
          <a:ln cap="flat"/>
        </p:spPr>
      </p:sp>
      <p:sp>
        <p:nvSpPr>
          <p:cNvPr id="113667" name="Rectangle 3"/>
          <p:cNvSpPr>
            <a:spLocks noChangeArrowheads="1"/>
          </p:cNvSpPr>
          <p:nvPr/>
        </p:nvSpPr>
        <p:spPr bwMode="auto">
          <a:xfrm>
            <a:off x="3884613" y="-3175"/>
            <a:ext cx="2973387" cy="458788"/>
          </a:xfrm>
          <a:prstGeom prst="rect">
            <a:avLst/>
          </a:prstGeom>
          <a:noFill/>
          <a:ln w="9525">
            <a:noFill/>
            <a:miter lim="800000"/>
            <a:headEnd/>
            <a:tailEnd/>
          </a:ln>
        </p:spPr>
        <p:txBody>
          <a:bodyPr wrap="none" anchor="ctr"/>
          <a:lstStyle/>
          <a:p>
            <a:endParaRPr lang="zh-CN" altLang="en-US"/>
          </a:p>
        </p:txBody>
      </p:sp>
      <p:sp>
        <p:nvSpPr>
          <p:cNvPr id="113668" name="Rectangle 4"/>
          <p:cNvSpPr>
            <a:spLocks noChangeArrowheads="1"/>
          </p:cNvSpPr>
          <p:nvPr/>
        </p:nvSpPr>
        <p:spPr bwMode="auto">
          <a:xfrm>
            <a:off x="-1588" y="-3175"/>
            <a:ext cx="2970213" cy="458788"/>
          </a:xfrm>
          <a:prstGeom prst="rect">
            <a:avLst/>
          </a:prstGeom>
          <a:noFill/>
          <a:ln w="9525">
            <a:noFill/>
            <a:miter lim="800000"/>
            <a:headEnd/>
            <a:tailEnd/>
          </a:ln>
        </p:spPr>
        <p:txBody>
          <a:bodyPr wrap="none" anchor="ctr"/>
          <a:lstStyle/>
          <a:p>
            <a:endParaRPr lang="zh-CN" altLang="en-US"/>
          </a:p>
        </p:txBody>
      </p:sp>
      <p:sp>
        <p:nvSpPr>
          <p:cNvPr id="113669" name="Rectangle 5"/>
          <p:cNvSpPr>
            <a:spLocks noGrp="1" noChangeArrowheads="1"/>
          </p:cNvSpPr>
          <p:nvPr>
            <p:ph type="body" idx="1"/>
          </p:nvPr>
        </p:nvSpPr>
        <p:spPr>
          <a:xfrm>
            <a:off x="455613" y="4756150"/>
            <a:ext cx="5835650" cy="3790950"/>
          </a:xfrm>
          <a:noFill/>
          <a:ln/>
        </p:spPr>
        <p:txBody>
          <a:bodyPr lIns="91164" tIns="45582" rIns="91164" bIns="45582"/>
          <a:lstStyle/>
          <a:p>
            <a:pPr defTabSz="420688">
              <a:tabLst>
                <a:tab pos="468313" algn="l"/>
              </a:tabLst>
            </a:pPr>
            <a:r>
              <a:rPr lang="en-US" altLang="zh-CN" smtClean="0"/>
              <a:t>Single-Row Subqueries</a:t>
            </a:r>
          </a:p>
          <a:p>
            <a:pPr marL="120650" lvl="1" defTabSz="420688">
              <a:tabLst>
                <a:tab pos="468313" algn="l"/>
              </a:tabLst>
            </a:pPr>
            <a:r>
              <a:rPr lang="en-US" altLang="zh-CN" smtClean="0"/>
              <a:t>A single-row subquery is one that returns one row from the inner </a:t>
            </a:r>
            <a:r>
              <a:rPr lang="en-US" altLang="zh-CN" smtClean="0">
                <a:latin typeface="Courier New" pitchFamily="49" charset="0"/>
              </a:rPr>
              <a:t>SELECT</a:t>
            </a:r>
            <a:r>
              <a:rPr lang="en-US" altLang="zh-CN" smtClean="0"/>
              <a:t> statement. This type of subquery uses a </a:t>
            </a:r>
            <a:r>
              <a:rPr lang="en-US" altLang="zh-CN" smtClean="0">
                <a:solidFill>
                  <a:srgbClr val="FC0128"/>
                </a:solidFill>
              </a:rPr>
              <a:t>single-row operator</a:t>
            </a:r>
            <a:r>
              <a:rPr lang="en-US" altLang="zh-CN" smtClean="0"/>
              <a:t>. The slide gives a list of single-row operators. </a:t>
            </a:r>
          </a:p>
          <a:p>
            <a:pPr marL="120650" lvl="1" defTabSz="420688">
              <a:tabLst>
                <a:tab pos="468313" algn="l"/>
              </a:tabLst>
            </a:pPr>
            <a:r>
              <a:rPr lang="en-US" altLang="zh-CN" b="1" smtClean="0"/>
              <a:t>Example</a:t>
            </a:r>
          </a:p>
          <a:p>
            <a:pPr marL="120650" lvl="1" defTabSz="420688">
              <a:tabLst>
                <a:tab pos="468313" algn="l"/>
              </a:tabLst>
            </a:pPr>
            <a:r>
              <a:rPr lang="en-US" altLang="zh-CN" smtClean="0"/>
              <a:t>Display the employees whose job ID is the same as that of employee 141. </a:t>
            </a:r>
          </a:p>
          <a:p>
            <a:pPr defTabSz="420688">
              <a:spcBef>
                <a:spcPct val="0"/>
              </a:spcBef>
              <a:tabLst>
                <a:tab pos="468313" algn="l"/>
              </a:tabLst>
            </a:pPr>
            <a:endParaRPr lang="en-US" altLang="zh-CN" smtClean="0">
              <a:solidFill>
                <a:srgbClr val="000000"/>
              </a:solidFill>
              <a:latin typeface="Courier New" pitchFamily="49" charset="0"/>
            </a:endParaRPr>
          </a:p>
          <a:p>
            <a:pPr defTabSz="420688">
              <a:spcBef>
                <a:spcPct val="0"/>
              </a:spcBef>
              <a:tabLst>
                <a:tab pos="468313" algn="l"/>
              </a:tabLst>
            </a:pPr>
            <a:r>
              <a:rPr lang="en-US" altLang="zh-CN" smtClean="0">
                <a:solidFill>
                  <a:srgbClr val="000000"/>
                </a:solidFill>
                <a:latin typeface="Courier New" pitchFamily="49" charset="0"/>
              </a:rPr>
              <a:t>   </a:t>
            </a:r>
            <a:r>
              <a:rPr lang="en-US" altLang="zh-CN" b="0" smtClean="0">
                <a:solidFill>
                  <a:srgbClr val="000000"/>
                </a:solidFill>
                <a:latin typeface="Courier New" pitchFamily="49" charset="0"/>
              </a:rPr>
              <a:t>SELECT last_name, job_id</a:t>
            </a:r>
          </a:p>
          <a:p>
            <a:pPr defTabSz="420688">
              <a:spcBef>
                <a:spcPct val="0"/>
              </a:spcBef>
              <a:tabLst>
                <a:tab pos="468313" algn="l"/>
              </a:tabLst>
            </a:pPr>
            <a:r>
              <a:rPr lang="en-US" altLang="zh-CN" b="0" smtClean="0">
                <a:solidFill>
                  <a:srgbClr val="000000"/>
                </a:solidFill>
                <a:latin typeface="Courier New" pitchFamily="49" charset="0"/>
              </a:rPr>
              <a:t>   FROM   employees</a:t>
            </a:r>
          </a:p>
          <a:p>
            <a:pPr defTabSz="420688">
              <a:spcBef>
                <a:spcPct val="0"/>
              </a:spcBef>
              <a:tabLst>
                <a:tab pos="468313" algn="l"/>
              </a:tabLst>
            </a:pPr>
            <a:r>
              <a:rPr lang="en-US" altLang="zh-CN" b="0" smtClean="0">
                <a:solidFill>
                  <a:srgbClr val="000000"/>
                </a:solidFill>
                <a:latin typeface="Courier New" pitchFamily="49" charset="0"/>
              </a:rPr>
              <a:t>   WHERE  job_id =</a:t>
            </a:r>
          </a:p>
          <a:p>
            <a:pPr defTabSz="420688">
              <a:spcBef>
                <a:spcPct val="0"/>
              </a:spcBef>
              <a:tabLst>
                <a:tab pos="468313" algn="l"/>
              </a:tabLst>
            </a:pPr>
            <a:r>
              <a:rPr lang="en-US" altLang="zh-CN" b="0" smtClean="0">
                <a:solidFill>
                  <a:srgbClr val="000000"/>
                </a:solidFill>
                <a:latin typeface="Courier New" pitchFamily="49" charset="0"/>
              </a:rPr>
              <a:t>                   (SELECT job_id</a:t>
            </a:r>
          </a:p>
          <a:p>
            <a:pPr defTabSz="420688">
              <a:spcBef>
                <a:spcPct val="0"/>
              </a:spcBef>
              <a:tabLst>
                <a:tab pos="468313" algn="l"/>
              </a:tabLst>
            </a:pPr>
            <a:r>
              <a:rPr lang="en-US" altLang="zh-CN" b="0" smtClean="0">
                <a:solidFill>
                  <a:srgbClr val="000000"/>
                </a:solidFill>
                <a:latin typeface="Courier New" pitchFamily="49" charset="0"/>
              </a:rPr>
              <a:t>                    FROM   employees</a:t>
            </a:r>
          </a:p>
          <a:p>
            <a:pPr defTabSz="420688">
              <a:spcBef>
                <a:spcPct val="0"/>
              </a:spcBef>
              <a:tabLst>
                <a:tab pos="468313" algn="l"/>
              </a:tabLst>
            </a:pPr>
            <a:r>
              <a:rPr lang="en-US" altLang="zh-CN" b="0" smtClean="0">
                <a:solidFill>
                  <a:srgbClr val="000000"/>
                </a:solidFill>
                <a:latin typeface="Courier New" pitchFamily="49" charset="0"/>
              </a:rPr>
              <a:t>                    WHERE  employee_id = 141);</a:t>
            </a:r>
          </a:p>
          <a:p>
            <a:pPr defTabSz="420688">
              <a:spcBef>
                <a:spcPct val="0"/>
              </a:spcBef>
              <a:tabLst>
                <a:tab pos="468313" algn="l"/>
              </a:tabLst>
            </a:pPr>
            <a:endParaRPr lang="en-US" altLang="zh-CN" smtClean="0">
              <a:solidFill>
                <a:srgbClr val="000000"/>
              </a:solidFill>
              <a:latin typeface="Courier New" pitchFamily="49" charset="0"/>
            </a:endParaRPr>
          </a:p>
          <a:p>
            <a:pPr defTabSz="420688">
              <a:spcBef>
                <a:spcPct val="0"/>
              </a:spcBef>
              <a:tabLst>
                <a:tab pos="468313" algn="l"/>
              </a:tabLst>
            </a:pPr>
            <a:r>
              <a:rPr lang="en-US" altLang="zh-CN" sz="1200" b="0" smtClean="0">
                <a:solidFill>
                  <a:srgbClr val="000000"/>
                </a:solidFill>
                <a:latin typeface="Courier New" pitchFamily="49" charset="0"/>
              </a:rPr>
              <a:t>   </a:t>
            </a:r>
          </a:p>
        </p:txBody>
      </p:sp>
      <p:sp>
        <p:nvSpPr>
          <p:cNvPr id="113670" name="Rectangle 6"/>
          <p:cNvSpPr>
            <a:spLocks noChangeArrowheads="1"/>
          </p:cNvSpPr>
          <p:nvPr/>
        </p:nvSpPr>
        <p:spPr bwMode="auto">
          <a:xfrm>
            <a:off x="652463" y="5829300"/>
            <a:ext cx="5664200" cy="1247775"/>
          </a:xfrm>
          <a:prstGeom prst="rect">
            <a:avLst/>
          </a:prstGeom>
          <a:noFill/>
          <a:ln w="9525">
            <a:noFill/>
            <a:miter lim="800000"/>
            <a:headEnd/>
            <a:tailEnd/>
          </a:ln>
        </p:spPr>
        <p:txBody>
          <a:bodyPr wrap="none" anchor="ctr"/>
          <a:lstStyle/>
          <a:p>
            <a:endParaRPr lang="zh-CN" altLang="en-US"/>
          </a:p>
        </p:txBody>
      </p:sp>
      <p:sp>
        <p:nvSpPr>
          <p:cNvPr id="113671" name="Rectangle 7"/>
          <p:cNvSpPr>
            <a:spLocks noChangeArrowheads="1"/>
          </p:cNvSpPr>
          <p:nvPr/>
        </p:nvSpPr>
        <p:spPr bwMode="auto">
          <a:xfrm>
            <a:off x="649288" y="7197725"/>
            <a:ext cx="5676900" cy="1138238"/>
          </a:xfrm>
          <a:prstGeom prst="rect">
            <a:avLst/>
          </a:prstGeom>
          <a:noFill/>
          <a:ln w="9525">
            <a:noFill/>
            <a:miter lim="800000"/>
            <a:headEnd/>
            <a:tailEnd/>
          </a:ln>
        </p:spPr>
        <p:txBody>
          <a:bodyPr wrap="none" anchor="ctr"/>
          <a:lstStyle/>
          <a:p>
            <a:endParaRPr lang="zh-CN" altLang="en-US"/>
          </a:p>
        </p:txBody>
      </p:sp>
      <p:pic>
        <p:nvPicPr>
          <p:cNvPr id="113672" name="Picture 8"/>
          <p:cNvPicPr>
            <a:picLocks noChangeAspect="1" noChangeArrowheads="1"/>
          </p:cNvPicPr>
          <p:nvPr/>
        </p:nvPicPr>
        <p:blipFill>
          <a:blip r:embed="rId3"/>
          <a:srcRect/>
          <a:stretch>
            <a:fillRect/>
          </a:stretch>
        </p:blipFill>
        <p:spPr bwMode="auto">
          <a:xfrm>
            <a:off x="744538" y="6973888"/>
            <a:ext cx="5414962" cy="1108075"/>
          </a:xfrm>
          <a:prstGeom prst="rect">
            <a:avLst/>
          </a:prstGeom>
          <a:noFill/>
          <a:ln w="25400">
            <a:noFill/>
            <a:miter lim="800000"/>
            <a:headEnd type="none" w="sm" len="sm"/>
            <a:tailEnd type="none" w="sm" len="sm"/>
          </a:ln>
        </p:spPr>
      </p:pic>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noTextEdit="1"/>
          </p:cNvSpPr>
          <p:nvPr>
            <p:ph type="sldImg"/>
          </p:nvPr>
        </p:nvSpPr>
        <p:spPr>
          <a:xfrm>
            <a:off x="465138" y="168275"/>
            <a:ext cx="5918200" cy="4438650"/>
          </a:xfrm>
          <a:ln cap="flat"/>
        </p:spPr>
      </p:sp>
      <p:sp>
        <p:nvSpPr>
          <p:cNvPr id="114691" name="Rectangle 3"/>
          <p:cNvSpPr>
            <a:spLocks noGrp="1" noChangeArrowheads="1"/>
          </p:cNvSpPr>
          <p:nvPr>
            <p:ph type="body" idx="1"/>
          </p:nvPr>
        </p:nvSpPr>
        <p:spPr>
          <a:xfrm>
            <a:off x="455613" y="4756150"/>
            <a:ext cx="5895975" cy="3790950"/>
          </a:xfrm>
          <a:noFill/>
          <a:ln/>
        </p:spPr>
        <p:txBody>
          <a:bodyPr lIns="91164" tIns="45582" rIns="91164" bIns="45582"/>
          <a:lstStyle/>
          <a:p>
            <a:pPr defTabSz="420688">
              <a:tabLst>
                <a:tab pos="468313" algn="l"/>
              </a:tabLst>
            </a:pPr>
            <a:r>
              <a:rPr lang="en-US" altLang="zh-CN" smtClean="0"/>
              <a:t>Errors with Subqueries</a:t>
            </a:r>
          </a:p>
          <a:p>
            <a:pPr marL="120650" lvl="1" defTabSz="420688">
              <a:tabLst>
                <a:tab pos="468313" algn="l"/>
              </a:tabLst>
            </a:pPr>
            <a:r>
              <a:rPr lang="en-US" altLang="zh-CN" smtClean="0"/>
              <a:t>One common error with subqueries is more than one row returned for a single-row subquery.</a:t>
            </a:r>
          </a:p>
          <a:p>
            <a:pPr marL="120650" lvl="1" defTabSz="420688">
              <a:tabLst>
                <a:tab pos="468313" algn="l"/>
              </a:tabLst>
            </a:pPr>
            <a:r>
              <a:rPr lang="en-US" altLang="zh-CN" smtClean="0"/>
              <a:t>In the SQL statement on the slide, the subquery contains a </a:t>
            </a:r>
            <a:r>
              <a:rPr lang="en-US" altLang="zh-CN" smtClean="0">
                <a:latin typeface="Courier New" pitchFamily="49" charset="0"/>
              </a:rPr>
              <a:t>GROUP BY</a:t>
            </a:r>
            <a:r>
              <a:rPr lang="en-US" altLang="zh-CN" smtClean="0"/>
              <a:t> clause, which implies that the subquery will return multiple rows, one for each group it finds. In this case, the result of the subquery will be 4400, 6000, 2500, 4200, 7000, 17000, and 8300.</a:t>
            </a:r>
          </a:p>
          <a:p>
            <a:pPr marL="120650" lvl="1" defTabSz="420688">
              <a:tabLst>
                <a:tab pos="468313" algn="l"/>
              </a:tabLst>
            </a:pPr>
            <a:r>
              <a:rPr lang="en-US" altLang="zh-CN" smtClean="0"/>
              <a:t>The outer query takes the results of the subquery (4400, 6000, 2500, 4200, 7000, 17000, 8300) and uses these results in its </a:t>
            </a:r>
            <a:r>
              <a:rPr lang="en-US" altLang="zh-CN" smtClean="0">
                <a:latin typeface="Courier New" pitchFamily="49" charset="0"/>
              </a:rPr>
              <a:t>WHERE</a:t>
            </a:r>
            <a:r>
              <a:rPr lang="en-US" altLang="zh-CN" smtClean="0"/>
              <a:t> clause. The </a:t>
            </a:r>
            <a:r>
              <a:rPr lang="en-US" altLang="zh-CN" smtClean="0">
                <a:latin typeface="Courier New" pitchFamily="49" charset="0"/>
              </a:rPr>
              <a:t>WHERE</a:t>
            </a:r>
            <a:r>
              <a:rPr lang="en-US" altLang="zh-CN" smtClean="0"/>
              <a:t> clause contains an equal (=) operator, a single-row comparison operator expecting only one value. The </a:t>
            </a:r>
            <a:r>
              <a:rPr lang="en-US" altLang="zh-CN" smtClean="0">
                <a:latin typeface="Courier New" pitchFamily="49" charset="0"/>
              </a:rPr>
              <a:t>=</a:t>
            </a:r>
            <a:r>
              <a:rPr lang="en-US" altLang="zh-CN" smtClean="0"/>
              <a:t> operator cannot accept more than one value from the subquery and therefore generates the error.</a:t>
            </a:r>
          </a:p>
          <a:p>
            <a:pPr marL="120650" lvl="1" defTabSz="420688">
              <a:tabLst>
                <a:tab pos="468313" algn="l"/>
              </a:tabLst>
            </a:pPr>
            <a:r>
              <a:rPr lang="en-US" altLang="zh-CN" smtClean="0"/>
              <a:t>To correct this error, change the </a:t>
            </a:r>
            <a:r>
              <a:rPr lang="en-US" altLang="zh-CN" smtClean="0">
                <a:latin typeface="Courier New" pitchFamily="49" charset="0"/>
              </a:rPr>
              <a:t>=</a:t>
            </a:r>
            <a:r>
              <a:rPr lang="en-US" altLang="zh-CN" smtClean="0"/>
              <a:t> operator to </a:t>
            </a:r>
            <a:r>
              <a:rPr lang="en-US" altLang="zh-CN" smtClean="0">
                <a:latin typeface="Courier New" pitchFamily="49" charset="0"/>
              </a:rPr>
              <a:t>IN</a:t>
            </a:r>
            <a:r>
              <a:rPr lang="en-US" altLang="zh-CN" smtClean="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noTextEdit="1"/>
          </p:cNvSpPr>
          <p:nvPr>
            <p:ph type="sldImg"/>
          </p:nvPr>
        </p:nvSpPr>
        <p:spPr>
          <a:xfrm>
            <a:off x="500063" y="161925"/>
            <a:ext cx="5854700" cy="4391025"/>
          </a:xfrm>
          <a:ln cap="flat"/>
        </p:spPr>
      </p:sp>
      <p:sp>
        <p:nvSpPr>
          <p:cNvPr id="115715" name="Rectangle 3"/>
          <p:cNvSpPr>
            <a:spLocks noGrp="1" noChangeArrowheads="1"/>
          </p:cNvSpPr>
          <p:nvPr>
            <p:ph type="body" idx="1"/>
          </p:nvPr>
        </p:nvSpPr>
        <p:spPr>
          <a:xfrm>
            <a:off x="412750" y="4759325"/>
            <a:ext cx="6226175" cy="3744913"/>
          </a:xfrm>
          <a:noFill/>
          <a:ln/>
        </p:spPr>
        <p:txBody>
          <a:bodyPr lIns="91164" tIns="45582" rIns="91164" bIns="45582"/>
          <a:lstStyle/>
          <a:p>
            <a:pPr defTabSz="427038">
              <a:tabLst>
                <a:tab pos="301625" algn="l"/>
                <a:tab pos="1362075" algn="l"/>
              </a:tabLst>
            </a:pPr>
            <a:r>
              <a:rPr lang="en-US" altLang="zh-CN" smtClean="0"/>
              <a:t>Multiple-Row Subqueries</a:t>
            </a:r>
          </a:p>
          <a:p>
            <a:pPr marL="120650" lvl="1" defTabSz="427038">
              <a:tabLst>
                <a:tab pos="301625" algn="l"/>
                <a:tab pos="1362075" algn="l"/>
              </a:tabLst>
            </a:pPr>
            <a:r>
              <a:rPr lang="en-US" altLang="zh-CN" smtClean="0"/>
              <a:t>Subqueries that return more than one row are called </a:t>
            </a:r>
            <a:r>
              <a:rPr lang="en-US" altLang="zh-CN" smtClean="0">
                <a:solidFill>
                  <a:srgbClr val="FC0128"/>
                </a:solidFill>
              </a:rPr>
              <a:t>multiple-row subqueries</a:t>
            </a:r>
            <a:r>
              <a:rPr lang="en-US" altLang="zh-CN" smtClean="0"/>
              <a:t>. You use a multiple-row operator, instead of a single-row operator, with a multiple-row subquery. The multiple-row operator expects one or more values.</a:t>
            </a:r>
          </a:p>
          <a:p>
            <a:pPr marL="120650" lvl="1" defTabSz="427038">
              <a:tabLst>
                <a:tab pos="301625" algn="l"/>
                <a:tab pos="1362075" algn="l"/>
              </a:tabLst>
            </a:pPr>
            <a:r>
              <a:rPr lang="en-US" altLang="zh-CN" sz="500" smtClean="0"/>
              <a:t> </a:t>
            </a:r>
          </a:p>
          <a:p>
            <a:pPr marL="120650" lvl="1" defTabSz="427038">
              <a:spcBef>
                <a:spcPct val="0"/>
              </a:spcBef>
              <a:tabLst>
                <a:tab pos="301625" algn="l"/>
                <a:tab pos="1362075" algn="l"/>
              </a:tabLst>
            </a:pPr>
            <a:r>
              <a:rPr lang="en-US" altLang="zh-CN" smtClean="0">
                <a:latin typeface="Courier New" pitchFamily="49" charset="0"/>
              </a:rPr>
              <a:t>   SELECT last_name, salary, department_id</a:t>
            </a:r>
          </a:p>
          <a:p>
            <a:pPr marL="120650" lvl="1" defTabSz="427038">
              <a:spcBef>
                <a:spcPct val="0"/>
              </a:spcBef>
              <a:tabLst>
                <a:tab pos="301625" algn="l"/>
                <a:tab pos="1362075" algn="l"/>
              </a:tabLst>
            </a:pPr>
            <a:r>
              <a:rPr lang="en-US" altLang="zh-CN" smtClean="0">
                <a:latin typeface="Courier New" pitchFamily="49" charset="0"/>
              </a:rPr>
              <a:t>   FROM   employees</a:t>
            </a:r>
          </a:p>
          <a:p>
            <a:pPr marL="120650" lvl="1" defTabSz="427038">
              <a:spcBef>
                <a:spcPct val="0"/>
              </a:spcBef>
              <a:tabLst>
                <a:tab pos="301625" algn="l"/>
                <a:tab pos="1362075" algn="l"/>
              </a:tabLst>
            </a:pPr>
            <a:r>
              <a:rPr lang="en-US" altLang="zh-CN" smtClean="0">
                <a:latin typeface="Courier New" pitchFamily="49" charset="0"/>
              </a:rPr>
              <a:t>   WHERE  salary IN (SELECT   MIN(salary)</a:t>
            </a:r>
          </a:p>
          <a:p>
            <a:pPr marL="120650" lvl="1" defTabSz="427038">
              <a:spcBef>
                <a:spcPct val="0"/>
              </a:spcBef>
              <a:tabLst>
                <a:tab pos="301625" algn="l"/>
                <a:tab pos="1362075" algn="l"/>
              </a:tabLst>
            </a:pPr>
            <a:r>
              <a:rPr lang="en-US" altLang="zh-CN" smtClean="0">
                <a:latin typeface="Courier New" pitchFamily="49" charset="0"/>
              </a:rPr>
              <a:t>                     FROM     employees</a:t>
            </a:r>
          </a:p>
          <a:p>
            <a:pPr marL="120650" lvl="1" defTabSz="427038">
              <a:spcBef>
                <a:spcPct val="0"/>
              </a:spcBef>
              <a:tabLst>
                <a:tab pos="301625" algn="l"/>
                <a:tab pos="1362075" algn="l"/>
              </a:tabLst>
            </a:pPr>
            <a:r>
              <a:rPr lang="en-US" altLang="zh-CN" smtClean="0">
                <a:latin typeface="Courier New" pitchFamily="49" charset="0"/>
              </a:rPr>
              <a:t>                     GROUP BY department_id);</a:t>
            </a:r>
          </a:p>
          <a:p>
            <a:pPr marL="120650" lvl="1" defTabSz="427038">
              <a:tabLst>
                <a:tab pos="301625" algn="l"/>
                <a:tab pos="1362075" algn="l"/>
              </a:tabLst>
            </a:pPr>
            <a:r>
              <a:rPr lang="en-US" altLang="zh-CN" b="1" smtClean="0"/>
              <a:t>Example</a:t>
            </a:r>
            <a:endParaRPr lang="en-US" altLang="zh-CN" smtClean="0"/>
          </a:p>
          <a:p>
            <a:pPr marL="120650" lvl="1" defTabSz="427038">
              <a:tabLst>
                <a:tab pos="301625" algn="l"/>
                <a:tab pos="1362075" algn="l"/>
              </a:tabLst>
            </a:pPr>
            <a:r>
              <a:rPr lang="en-US" altLang="zh-CN" smtClean="0"/>
              <a:t>Find the employees who earn the same salary as the minimum salary for each department.</a:t>
            </a:r>
          </a:p>
          <a:p>
            <a:pPr marL="120650" lvl="1" defTabSz="427038">
              <a:tabLst>
                <a:tab pos="301625" algn="l"/>
                <a:tab pos="1362075" algn="l"/>
              </a:tabLst>
            </a:pPr>
            <a:r>
              <a:rPr lang="en-US" altLang="zh-CN" smtClean="0"/>
              <a:t>The inner query is executed first, producing a query result. The main query block is then processed and uses the values returned by the inner query to complete its search condition. In fact, the main query would appear to the Oracle server as follows:</a:t>
            </a:r>
          </a:p>
          <a:p>
            <a:pPr marL="120650" lvl="1" defTabSz="427038">
              <a:tabLst>
                <a:tab pos="301625" algn="l"/>
                <a:tab pos="1362075" algn="l"/>
              </a:tabLst>
            </a:pPr>
            <a:endParaRPr lang="en-US" altLang="zh-CN" sz="500" smtClean="0"/>
          </a:p>
          <a:p>
            <a:pPr marL="120650" lvl="1" defTabSz="427038">
              <a:spcBef>
                <a:spcPct val="0"/>
              </a:spcBef>
              <a:tabLst>
                <a:tab pos="301625" algn="l"/>
                <a:tab pos="1362075" algn="l"/>
              </a:tabLst>
            </a:pPr>
            <a:r>
              <a:rPr lang="en-US" altLang="zh-CN" smtClean="0">
                <a:latin typeface="Courier New" pitchFamily="49" charset="0"/>
              </a:rPr>
              <a:t>   SELECT last_name, salary, department_id</a:t>
            </a:r>
          </a:p>
          <a:p>
            <a:pPr marL="120650" lvl="1" defTabSz="427038">
              <a:spcBef>
                <a:spcPct val="0"/>
              </a:spcBef>
              <a:tabLst>
                <a:tab pos="301625" algn="l"/>
                <a:tab pos="1362075" algn="l"/>
              </a:tabLst>
            </a:pPr>
            <a:r>
              <a:rPr lang="en-US" altLang="zh-CN" smtClean="0">
                <a:latin typeface="Courier New" pitchFamily="49" charset="0"/>
              </a:rPr>
              <a:t>   FROM   employees</a:t>
            </a:r>
          </a:p>
          <a:p>
            <a:pPr marL="120650" lvl="1" defTabSz="427038">
              <a:spcBef>
                <a:spcPct val="0"/>
              </a:spcBef>
              <a:tabLst>
                <a:tab pos="301625" algn="l"/>
                <a:tab pos="1362075" algn="l"/>
              </a:tabLst>
            </a:pPr>
            <a:r>
              <a:rPr lang="en-US" altLang="zh-CN" smtClean="0">
                <a:latin typeface="Courier New" pitchFamily="49" charset="0"/>
              </a:rPr>
              <a:t>   WHERE  salary IN (2500, 4200, 4400, 6000, 7000, 8300, 8600, 17000);</a:t>
            </a:r>
          </a:p>
          <a:p>
            <a:pPr defTabSz="427038">
              <a:spcBef>
                <a:spcPct val="0"/>
              </a:spcBef>
              <a:tabLst>
                <a:tab pos="301625" algn="l"/>
                <a:tab pos="1362075" algn="l"/>
              </a:tabLst>
            </a:pPr>
            <a:endParaRPr lang="en-US" altLang="zh-CN" b="0" smtClean="0">
              <a:latin typeface="Courier New" pitchFamily="49"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3884613" y="-4763"/>
            <a:ext cx="2976562" cy="458788"/>
          </a:xfrm>
          <a:prstGeom prst="rect">
            <a:avLst/>
          </a:prstGeom>
          <a:noFill/>
          <a:ln w="9525">
            <a:noFill/>
            <a:miter lim="800000"/>
            <a:headEnd/>
            <a:tailEnd/>
          </a:ln>
        </p:spPr>
        <p:txBody>
          <a:bodyPr wrap="none" anchor="ctr"/>
          <a:lstStyle/>
          <a:p>
            <a:endParaRPr lang="zh-CN" altLang="en-US"/>
          </a:p>
        </p:txBody>
      </p:sp>
      <p:sp>
        <p:nvSpPr>
          <p:cNvPr id="101379" name="Rectangle 3"/>
          <p:cNvSpPr>
            <a:spLocks noChangeArrowheads="1"/>
          </p:cNvSpPr>
          <p:nvPr/>
        </p:nvSpPr>
        <p:spPr bwMode="auto">
          <a:xfrm>
            <a:off x="-4763" y="-4763"/>
            <a:ext cx="2974976" cy="458788"/>
          </a:xfrm>
          <a:prstGeom prst="rect">
            <a:avLst/>
          </a:prstGeom>
          <a:noFill/>
          <a:ln w="9525">
            <a:noFill/>
            <a:miter lim="800000"/>
            <a:headEnd/>
            <a:tailEnd/>
          </a:ln>
        </p:spPr>
        <p:txBody>
          <a:bodyPr wrap="none" anchor="ctr"/>
          <a:lstStyle/>
          <a:p>
            <a:endParaRPr lang="zh-CN" altLang="en-US"/>
          </a:p>
        </p:txBody>
      </p:sp>
      <p:sp>
        <p:nvSpPr>
          <p:cNvPr id="101380" name="Rectangle 4"/>
          <p:cNvSpPr>
            <a:spLocks noGrp="1" noChangeArrowheads="1"/>
          </p:cNvSpPr>
          <p:nvPr>
            <p:ph type="body" idx="1"/>
          </p:nvPr>
        </p:nvSpPr>
        <p:spPr>
          <a:noFill/>
          <a:ln/>
        </p:spPr>
        <p:txBody>
          <a:bodyPr/>
          <a:lstStyle/>
          <a:p>
            <a:pPr defTabSz="474663">
              <a:tabLst/>
            </a:pPr>
            <a:r>
              <a:rPr lang="en-US" altLang="zh-CN" smtClean="0"/>
              <a:t>Null Values</a:t>
            </a:r>
          </a:p>
          <a:p>
            <a:pPr marL="123825" lvl="1" defTabSz="474663">
              <a:tabLst/>
            </a:pPr>
            <a:r>
              <a:rPr lang="en-US" altLang="zh-CN" smtClean="0"/>
              <a:t>If a row lacks the data value for a particular column, that value is said to be </a:t>
            </a:r>
            <a:r>
              <a:rPr lang="en-US" altLang="zh-CN" i="1" smtClean="0"/>
              <a:t>null</a:t>
            </a:r>
            <a:r>
              <a:rPr lang="en-US" altLang="zh-CN" smtClean="0"/>
              <a:t>, or to contain a </a:t>
            </a:r>
            <a:r>
              <a:rPr lang="en-US" altLang="zh-CN" smtClean="0">
                <a:solidFill>
                  <a:srgbClr val="FC0128"/>
                </a:solidFill>
              </a:rPr>
              <a:t>null.</a:t>
            </a:r>
            <a:r>
              <a:rPr lang="en-US" altLang="zh-CN" smtClean="0"/>
              <a:t> </a:t>
            </a:r>
          </a:p>
          <a:p>
            <a:pPr marL="123825" lvl="1" defTabSz="474663">
              <a:tabLst/>
            </a:pPr>
            <a:r>
              <a:rPr lang="en-US" altLang="zh-CN" smtClean="0"/>
              <a:t>A null is a value that is unavailable, unassigned, unknown, or inapplicable. A null is not the same as zero or a space. Zero is a number, and a space is a character. </a:t>
            </a:r>
          </a:p>
          <a:p>
            <a:pPr marL="123825" lvl="1" defTabSz="474663">
              <a:tabLst/>
            </a:pPr>
            <a:r>
              <a:rPr lang="en-US" altLang="zh-CN" smtClean="0"/>
              <a:t>Columns of any data type can contain nulls. However, some constraints, </a:t>
            </a:r>
            <a:r>
              <a:rPr lang="en-US" altLang="zh-CN" smtClean="0">
                <a:latin typeface="Courier New" pitchFamily="49" charset="0"/>
              </a:rPr>
              <a:t>NOT NULL</a:t>
            </a:r>
            <a:r>
              <a:rPr lang="en-US" altLang="zh-CN" smtClean="0"/>
              <a:t> and </a:t>
            </a:r>
            <a:r>
              <a:rPr lang="en-US" altLang="zh-CN" smtClean="0">
                <a:latin typeface="Courier New" pitchFamily="49" charset="0"/>
              </a:rPr>
              <a:t>PRIMARY KEY</a:t>
            </a:r>
            <a:r>
              <a:rPr lang="en-US" altLang="zh-CN" smtClean="0"/>
              <a:t>, prevent nulls from being used in the column. </a:t>
            </a:r>
          </a:p>
          <a:p>
            <a:pPr marL="123825" lvl="1" defTabSz="474663">
              <a:tabLst/>
            </a:pPr>
            <a:r>
              <a:rPr lang="en-US" altLang="zh-CN" smtClean="0"/>
              <a:t>In the </a:t>
            </a:r>
            <a:r>
              <a:rPr lang="en-US" altLang="zh-CN" smtClean="0">
                <a:latin typeface="Courier New" pitchFamily="49" charset="0"/>
              </a:rPr>
              <a:t>COMMISSION_PCT</a:t>
            </a:r>
            <a:r>
              <a:rPr lang="en-US" altLang="zh-CN" smtClean="0"/>
              <a:t> column in the </a:t>
            </a:r>
            <a:r>
              <a:rPr lang="en-US" altLang="zh-CN" smtClean="0">
                <a:latin typeface="Courier New" pitchFamily="49" charset="0"/>
              </a:rPr>
              <a:t>EMPLOYEES</a:t>
            </a:r>
            <a:r>
              <a:rPr lang="en-US" altLang="zh-CN" smtClean="0"/>
              <a:t> table, notice that only a sales manager or sales representative can earn a commission. Other employees are not entitled to earn commissions. A null  represents that fact. </a:t>
            </a:r>
          </a:p>
          <a:p>
            <a:pPr marL="123825" lvl="1" defTabSz="474663">
              <a:tabLst/>
            </a:pPr>
            <a:endParaRPr lang="en-US" altLang="zh-CN" smtClean="0"/>
          </a:p>
          <a:p>
            <a:pPr marL="123825" lvl="1" defTabSz="474663">
              <a:tabLst/>
            </a:pPr>
            <a:endParaRPr lang="en-US" altLang="zh-CN" smtClean="0"/>
          </a:p>
          <a:p>
            <a:pPr marL="123825" lvl="1" defTabSz="474663">
              <a:tabLst/>
            </a:pPr>
            <a:endParaRPr lang="en-US" altLang="zh-CN" smtClean="0"/>
          </a:p>
          <a:p>
            <a:pPr marL="123825" lvl="1" defTabSz="474663">
              <a:tabLst/>
            </a:pPr>
            <a:endParaRPr lang="en-US" altLang="zh-CN" smtClean="0"/>
          </a:p>
          <a:p>
            <a:pPr marL="123825" lvl="1" defTabSz="474663">
              <a:tabLst/>
            </a:pPr>
            <a:endParaRPr lang="en-US" altLang="zh-CN" smtClean="0"/>
          </a:p>
          <a:p>
            <a:pPr marL="123825" lvl="1" defTabSz="474663">
              <a:tabLst/>
            </a:pPr>
            <a:endParaRPr lang="en-US" altLang="zh-CN" smtClean="0"/>
          </a:p>
          <a:p>
            <a:pPr defTabSz="474663">
              <a:tabLst/>
            </a:pPr>
            <a:r>
              <a:rPr lang="en-US" altLang="zh-CN" smtClean="0">
                <a:solidFill>
                  <a:srgbClr val="0000FF"/>
                </a:solidFill>
              </a:rPr>
              <a:t>Instructor Note</a:t>
            </a:r>
          </a:p>
          <a:p>
            <a:pPr marL="123825" lvl="1" defTabSz="474663">
              <a:tabLst/>
            </a:pPr>
            <a:r>
              <a:rPr lang="en-US" altLang="zh-CN" smtClean="0">
                <a:solidFill>
                  <a:srgbClr val="0000FF"/>
                </a:solidFill>
              </a:rPr>
              <a:t>Demo: </a:t>
            </a:r>
            <a:r>
              <a:rPr lang="en-US" altLang="zh-CN" smtClean="0">
                <a:solidFill>
                  <a:srgbClr val="0000FF"/>
                </a:solidFill>
                <a:latin typeface="Courier New" pitchFamily="49" charset="0"/>
              </a:rPr>
              <a:t>1_null.sql</a:t>
            </a:r>
          </a:p>
          <a:p>
            <a:pPr marL="123825" lvl="1" defTabSz="474663">
              <a:tabLst/>
            </a:pPr>
            <a:r>
              <a:rPr lang="en-US" altLang="zh-CN" smtClean="0">
                <a:solidFill>
                  <a:srgbClr val="0000FF"/>
                </a:solidFill>
              </a:rPr>
              <a:t>Purpose:</a:t>
            </a:r>
            <a:r>
              <a:rPr lang="en-US" altLang="zh-CN" i="1" smtClean="0">
                <a:solidFill>
                  <a:srgbClr val="0000FF"/>
                </a:solidFill>
              </a:rPr>
              <a:t> </a:t>
            </a:r>
            <a:r>
              <a:rPr lang="en-US" altLang="zh-CN" smtClean="0">
                <a:solidFill>
                  <a:srgbClr val="0000FF"/>
                </a:solidFill>
              </a:rPr>
              <a:t>To illustrate calculating with null values.</a:t>
            </a:r>
          </a:p>
        </p:txBody>
      </p:sp>
      <p:sp>
        <p:nvSpPr>
          <p:cNvPr id="101381" name="Rectangle 5"/>
          <p:cNvSpPr>
            <a:spLocks noChangeArrowheads="1" noTextEdit="1"/>
          </p:cNvSpPr>
          <p:nvPr>
            <p:ph type="sldImg"/>
          </p:nvPr>
        </p:nvSpPr>
        <p:spPr>
          <a:xfrm>
            <a:off x="496888" y="157163"/>
            <a:ext cx="5864225" cy="4397375"/>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3860800" y="-1588"/>
            <a:ext cx="2959100" cy="457201"/>
          </a:xfrm>
          <a:prstGeom prst="rect">
            <a:avLst/>
          </a:prstGeom>
          <a:noFill/>
          <a:ln w="9525">
            <a:noFill/>
            <a:miter lim="800000"/>
            <a:headEnd/>
            <a:tailEnd/>
          </a:ln>
        </p:spPr>
        <p:txBody>
          <a:bodyPr wrap="none" anchor="ctr"/>
          <a:lstStyle/>
          <a:p>
            <a:endParaRPr lang="zh-CN" altLang="en-US"/>
          </a:p>
        </p:txBody>
      </p:sp>
      <p:sp>
        <p:nvSpPr>
          <p:cNvPr id="4100" name="Rectangle 3"/>
          <p:cNvSpPr>
            <a:spLocks noChangeArrowheads="1"/>
          </p:cNvSpPr>
          <p:nvPr/>
        </p:nvSpPr>
        <p:spPr bwMode="auto">
          <a:xfrm>
            <a:off x="-1588" y="-1588"/>
            <a:ext cx="2952751" cy="457201"/>
          </a:xfrm>
          <a:prstGeom prst="rect">
            <a:avLst/>
          </a:prstGeom>
          <a:noFill/>
          <a:ln w="9525">
            <a:noFill/>
            <a:miter lim="800000"/>
            <a:headEnd/>
            <a:tailEnd/>
          </a:ln>
        </p:spPr>
        <p:txBody>
          <a:bodyPr wrap="none" anchor="ctr"/>
          <a:lstStyle/>
          <a:p>
            <a:endParaRPr lang="zh-CN" altLang="en-US"/>
          </a:p>
        </p:txBody>
      </p:sp>
      <p:sp>
        <p:nvSpPr>
          <p:cNvPr id="4101" name="Rectangle 4"/>
          <p:cNvSpPr>
            <a:spLocks noGrp="1" noChangeArrowheads="1"/>
          </p:cNvSpPr>
          <p:nvPr>
            <p:ph type="body" idx="1"/>
          </p:nvPr>
        </p:nvSpPr>
        <p:spPr>
          <a:xfrm>
            <a:off x="409575" y="4637088"/>
            <a:ext cx="5995988" cy="3736975"/>
          </a:xfrm>
          <a:noFill/>
          <a:ln/>
        </p:spPr>
        <p:txBody>
          <a:bodyPr lIns="90349" tIns="46733" rIns="90349" bIns="46733"/>
          <a:lstStyle/>
          <a:p>
            <a:pPr defTabSz="400050">
              <a:tabLst>
                <a:tab pos="496888" algn="l"/>
                <a:tab pos="674688" algn="r"/>
                <a:tab pos="811213" algn="l"/>
                <a:tab pos="1117600" algn="r"/>
                <a:tab pos="1906588" algn="r"/>
              </a:tabLst>
            </a:pPr>
            <a:r>
              <a:rPr lang="en-US" altLang="zh-CN" smtClean="0"/>
              <a:t>The </a:t>
            </a:r>
            <a:r>
              <a:rPr lang="en-US" altLang="zh-CN" smtClean="0">
                <a:latin typeface="Courier New" pitchFamily="49" charset="0"/>
              </a:rPr>
              <a:t>SET</a:t>
            </a:r>
            <a:r>
              <a:rPr lang="en-US" altLang="zh-CN" smtClean="0"/>
              <a:t> Operators</a:t>
            </a:r>
          </a:p>
          <a:p>
            <a:pPr marL="114300" lvl="1" defTabSz="400050">
              <a:tabLst>
                <a:tab pos="496888" algn="l"/>
                <a:tab pos="674688" algn="r"/>
                <a:tab pos="811213" algn="l"/>
                <a:tab pos="1117600" algn="r"/>
                <a:tab pos="1906588" algn="r"/>
              </a:tabLst>
            </a:pPr>
            <a:r>
              <a:rPr lang="en-US" altLang="zh-CN" smtClean="0"/>
              <a:t>The </a:t>
            </a:r>
            <a:r>
              <a:rPr lang="en-US" altLang="zh-CN" smtClean="0">
                <a:solidFill>
                  <a:srgbClr val="FC0128"/>
                </a:solidFill>
                <a:latin typeface="Courier New" pitchFamily="49" charset="0"/>
              </a:rPr>
              <a:t>SET</a:t>
            </a:r>
            <a:r>
              <a:rPr lang="en-US" altLang="zh-CN" smtClean="0">
                <a:solidFill>
                  <a:srgbClr val="FC0128"/>
                </a:solidFill>
              </a:rPr>
              <a:t> operators </a:t>
            </a:r>
            <a:r>
              <a:rPr lang="en-US" altLang="zh-CN" smtClean="0"/>
              <a:t>combine the results of two or more component queries into one result. Queries containing </a:t>
            </a:r>
            <a:r>
              <a:rPr lang="en-US" altLang="zh-CN" smtClean="0">
                <a:latin typeface="Courier New" pitchFamily="49" charset="0"/>
              </a:rPr>
              <a:t>SET</a:t>
            </a:r>
            <a:r>
              <a:rPr lang="en-US" altLang="zh-CN" smtClean="0"/>
              <a:t> operators are called </a:t>
            </a:r>
            <a:r>
              <a:rPr lang="en-US" altLang="zh-CN" i="1" smtClean="0"/>
              <a:t>compound queries</a:t>
            </a:r>
            <a:r>
              <a:rPr lang="en-US" altLang="zh-CN" smtClean="0"/>
              <a:t>.</a:t>
            </a:r>
          </a:p>
          <a:p>
            <a:pPr marL="114300" lvl="1" defTabSz="400050">
              <a:tabLst>
                <a:tab pos="496888" algn="l"/>
                <a:tab pos="674688" algn="r"/>
                <a:tab pos="811213" algn="l"/>
                <a:tab pos="1117600" algn="r"/>
                <a:tab pos="1906588" algn="r"/>
              </a:tabLst>
            </a:pPr>
            <a:endParaRPr lang="en-US" altLang="zh-CN" smtClean="0"/>
          </a:p>
          <a:p>
            <a:pPr marL="114300" lvl="1" defTabSz="400050">
              <a:tabLst>
                <a:tab pos="496888" algn="l"/>
                <a:tab pos="674688" algn="r"/>
                <a:tab pos="811213" algn="l"/>
                <a:tab pos="1117600" algn="r"/>
                <a:tab pos="1906588" algn="r"/>
              </a:tabLst>
            </a:pPr>
            <a:endParaRPr lang="en-US" altLang="zh-CN" smtClean="0"/>
          </a:p>
          <a:p>
            <a:pPr marL="114300" lvl="1" defTabSz="400050">
              <a:tabLst>
                <a:tab pos="496888" algn="l"/>
                <a:tab pos="674688" algn="r"/>
                <a:tab pos="811213" algn="l"/>
                <a:tab pos="1117600" algn="r"/>
                <a:tab pos="1906588" algn="r"/>
              </a:tabLst>
            </a:pPr>
            <a:endParaRPr lang="en-US" altLang="zh-CN" smtClean="0"/>
          </a:p>
          <a:p>
            <a:pPr marL="114300" lvl="1" defTabSz="400050">
              <a:tabLst>
                <a:tab pos="496888" algn="l"/>
                <a:tab pos="674688" algn="r"/>
                <a:tab pos="811213" algn="l"/>
                <a:tab pos="1117600" algn="r"/>
                <a:tab pos="1906588" algn="r"/>
              </a:tabLst>
            </a:pPr>
            <a:endParaRPr lang="en-US" altLang="zh-CN" smtClean="0"/>
          </a:p>
          <a:p>
            <a:pPr marL="114300" lvl="1" defTabSz="400050">
              <a:tabLst>
                <a:tab pos="496888" algn="l"/>
                <a:tab pos="674688" algn="r"/>
                <a:tab pos="811213" algn="l"/>
                <a:tab pos="1117600" algn="r"/>
                <a:tab pos="1906588" algn="r"/>
              </a:tabLst>
            </a:pPr>
            <a:endParaRPr lang="en-US" altLang="zh-CN" smtClean="0"/>
          </a:p>
          <a:p>
            <a:pPr marL="114300" lvl="1" defTabSz="400050">
              <a:tabLst>
                <a:tab pos="496888" algn="l"/>
                <a:tab pos="674688" algn="r"/>
                <a:tab pos="811213" algn="l"/>
                <a:tab pos="1117600" algn="r"/>
                <a:tab pos="1906588" algn="r"/>
              </a:tabLst>
            </a:pPr>
            <a:endParaRPr lang="en-US" altLang="zh-CN" smtClean="0"/>
          </a:p>
          <a:p>
            <a:pPr marL="114300" lvl="1" defTabSz="400050">
              <a:tabLst>
                <a:tab pos="496888" algn="l"/>
                <a:tab pos="674688" algn="r"/>
                <a:tab pos="811213" algn="l"/>
                <a:tab pos="1117600" algn="r"/>
                <a:tab pos="1906588" algn="r"/>
              </a:tabLst>
            </a:pPr>
            <a:r>
              <a:rPr lang="en-US" altLang="zh-CN" smtClean="0"/>
              <a:t>All </a:t>
            </a:r>
            <a:r>
              <a:rPr lang="en-US" altLang="zh-CN" smtClean="0">
                <a:latin typeface="Courier New" pitchFamily="49" charset="0"/>
              </a:rPr>
              <a:t>SET</a:t>
            </a:r>
            <a:r>
              <a:rPr lang="en-US" altLang="zh-CN" smtClean="0"/>
              <a:t> operators have equal precedence. If a SQL statement contains multiple </a:t>
            </a:r>
            <a:r>
              <a:rPr lang="en-US" altLang="zh-CN" smtClean="0">
                <a:latin typeface="Courier New" pitchFamily="49" charset="0"/>
              </a:rPr>
              <a:t>SET</a:t>
            </a:r>
            <a:r>
              <a:rPr lang="en-US" altLang="zh-CN" smtClean="0"/>
              <a:t> operators, the Oracle server evaluates them from left (top) to right (bottom) if no parentheses explicitly specify another order. You should use parentheses to specify the order of evaluation explicitly in queries that use the </a:t>
            </a:r>
            <a:r>
              <a:rPr lang="en-US" altLang="zh-CN" smtClean="0">
                <a:latin typeface="Courier New" pitchFamily="49" charset="0"/>
              </a:rPr>
              <a:t>INTERSECT</a:t>
            </a:r>
            <a:r>
              <a:rPr lang="en-US" altLang="zh-CN" smtClean="0"/>
              <a:t> operator with other </a:t>
            </a:r>
            <a:r>
              <a:rPr lang="en-US" altLang="zh-CN" smtClean="0">
                <a:latin typeface="Courier New" pitchFamily="49" charset="0"/>
              </a:rPr>
              <a:t>SET</a:t>
            </a:r>
            <a:r>
              <a:rPr lang="en-US" altLang="zh-CN" smtClean="0"/>
              <a:t> operators.</a:t>
            </a:r>
          </a:p>
          <a:p>
            <a:pPr marL="114300" lvl="1" defTabSz="400050">
              <a:tabLst>
                <a:tab pos="496888" algn="l"/>
                <a:tab pos="674688" algn="r"/>
                <a:tab pos="811213" algn="l"/>
                <a:tab pos="1117600" algn="r"/>
                <a:tab pos="1906588" algn="r"/>
              </a:tabLst>
            </a:pPr>
            <a:r>
              <a:rPr lang="en-US" altLang="zh-CN" b="1" smtClean="0"/>
              <a:t>Note:</a:t>
            </a:r>
            <a:r>
              <a:rPr lang="en-US" altLang="zh-CN" smtClean="0"/>
              <a:t> In the slide, the light color (gray) in the diagram represents the query result.</a:t>
            </a:r>
          </a:p>
          <a:p>
            <a:pPr marL="114300" lvl="1" defTabSz="400050">
              <a:tabLst>
                <a:tab pos="496888" algn="l"/>
                <a:tab pos="674688" algn="r"/>
                <a:tab pos="811213" algn="l"/>
                <a:tab pos="1117600" algn="r"/>
                <a:tab pos="1906588" algn="r"/>
              </a:tabLst>
            </a:pPr>
            <a:endParaRPr lang="en-US" altLang="zh-CN" smtClean="0"/>
          </a:p>
          <a:p>
            <a:pPr marL="114300" lvl="1" defTabSz="400050">
              <a:tabLst>
                <a:tab pos="496888" algn="l"/>
                <a:tab pos="674688" algn="r"/>
                <a:tab pos="811213" algn="l"/>
                <a:tab pos="1117600" algn="r"/>
                <a:tab pos="1906588" algn="r"/>
              </a:tabLst>
            </a:pPr>
            <a:endParaRPr lang="en-US" altLang="zh-CN" smtClean="0"/>
          </a:p>
          <a:p>
            <a:pPr defTabSz="400050">
              <a:tabLst>
                <a:tab pos="496888" algn="l"/>
                <a:tab pos="674688" algn="r"/>
                <a:tab pos="811213" algn="l"/>
                <a:tab pos="1117600" algn="r"/>
                <a:tab pos="1906588" algn="r"/>
              </a:tabLst>
            </a:pPr>
            <a:r>
              <a:rPr lang="en-US" altLang="zh-CN" smtClean="0">
                <a:solidFill>
                  <a:srgbClr val="0000FF"/>
                </a:solidFill>
              </a:rPr>
              <a:t>Instructor Note</a:t>
            </a:r>
          </a:p>
          <a:p>
            <a:pPr marL="114300" lvl="1" defTabSz="400050">
              <a:tabLst>
                <a:tab pos="496888" algn="l"/>
                <a:tab pos="674688" algn="r"/>
                <a:tab pos="811213" algn="l"/>
                <a:tab pos="1117600" algn="r"/>
                <a:tab pos="1906588" algn="r"/>
              </a:tabLst>
            </a:pPr>
            <a:r>
              <a:rPr lang="en-US" altLang="zh-CN" smtClean="0">
                <a:solidFill>
                  <a:srgbClr val="0000FF"/>
                </a:solidFill>
              </a:rPr>
              <a:t>The </a:t>
            </a:r>
            <a:r>
              <a:rPr lang="en-US" altLang="zh-CN" smtClean="0">
                <a:solidFill>
                  <a:srgbClr val="0000FF"/>
                </a:solidFill>
                <a:latin typeface="Courier New" pitchFamily="49" charset="0"/>
              </a:rPr>
              <a:t>INTERSECT</a:t>
            </a:r>
            <a:r>
              <a:rPr lang="en-US" altLang="zh-CN" smtClean="0">
                <a:solidFill>
                  <a:srgbClr val="0000FF"/>
                </a:solidFill>
              </a:rPr>
              <a:t> and </a:t>
            </a:r>
            <a:r>
              <a:rPr lang="en-US" altLang="zh-CN" smtClean="0">
                <a:solidFill>
                  <a:srgbClr val="0000FF"/>
                </a:solidFill>
                <a:latin typeface="Courier New" pitchFamily="49" charset="0"/>
              </a:rPr>
              <a:t>MINUS</a:t>
            </a:r>
            <a:r>
              <a:rPr lang="en-US" altLang="zh-CN" smtClean="0">
                <a:solidFill>
                  <a:srgbClr val="0000FF"/>
                </a:solidFill>
              </a:rPr>
              <a:t> operators are not ANSI SQL-99 compliant. They are Oracle-specific.</a:t>
            </a:r>
          </a:p>
        </p:txBody>
      </p:sp>
      <p:sp>
        <p:nvSpPr>
          <p:cNvPr id="4102" name="Rectangle 5"/>
          <p:cNvSpPr>
            <a:spLocks noChangeArrowheads="1" noTextEdit="1"/>
          </p:cNvSpPr>
          <p:nvPr>
            <p:ph type="sldImg"/>
          </p:nvPr>
        </p:nvSpPr>
        <p:spPr>
          <a:xfrm>
            <a:off x="519113" y="149225"/>
            <a:ext cx="5808662" cy="4356100"/>
          </a:xfrm>
          <a:ln cap="flat"/>
        </p:spPr>
      </p:sp>
      <p:graphicFrame>
        <p:nvGraphicFramePr>
          <p:cNvPr id="4098" name="Object 6"/>
          <p:cNvGraphicFramePr>
            <a:graphicFrameLocks/>
          </p:cNvGraphicFramePr>
          <p:nvPr/>
        </p:nvGraphicFramePr>
        <p:xfrm>
          <a:off x="552450" y="5362575"/>
          <a:ext cx="5772150" cy="1066800"/>
        </p:xfrm>
        <a:graphic>
          <a:graphicData uri="http://schemas.openxmlformats.org/presentationml/2006/ole">
            <p:oleObj spid="_x0000_s4098" name="Document" r:id="rId4" imgW="6797160" imgH="1261800" progId="Word.Document.8">
              <p:embed/>
            </p:oleObj>
          </a:graphicData>
        </a:graphic>
      </p:graphicFrame>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860800" y="-1588"/>
            <a:ext cx="2959100" cy="457201"/>
          </a:xfrm>
          <a:prstGeom prst="rect">
            <a:avLst/>
          </a:prstGeom>
          <a:noFill/>
          <a:ln w="9525">
            <a:noFill/>
            <a:miter lim="800000"/>
            <a:headEnd/>
            <a:tailEnd/>
          </a:ln>
        </p:spPr>
        <p:txBody>
          <a:bodyPr wrap="none" anchor="ctr"/>
          <a:lstStyle/>
          <a:p>
            <a:endParaRPr lang="zh-CN" altLang="en-US"/>
          </a:p>
        </p:txBody>
      </p:sp>
      <p:sp>
        <p:nvSpPr>
          <p:cNvPr id="116739" name="Rectangle 3"/>
          <p:cNvSpPr>
            <a:spLocks noChangeArrowheads="1"/>
          </p:cNvSpPr>
          <p:nvPr/>
        </p:nvSpPr>
        <p:spPr bwMode="auto">
          <a:xfrm>
            <a:off x="-1588" y="-1588"/>
            <a:ext cx="2952751" cy="457201"/>
          </a:xfrm>
          <a:prstGeom prst="rect">
            <a:avLst/>
          </a:prstGeom>
          <a:noFill/>
          <a:ln w="9525">
            <a:noFill/>
            <a:miter lim="800000"/>
            <a:headEnd/>
            <a:tailEnd/>
          </a:ln>
        </p:spPr>
        <p:txBody>
          <a:bodyPr wrap="none" anchor="ctr"/>
          <a:lstStyle/>
          <a:p>
            <a:endParaRPr lang="zh-CN" altLang="en-US"/>
          </a:p>
        </p:txBody>
      </p:sp>
      <p:sp>
        <p:nvSpPr>
          <p:cNvPr id="116740" name="Rectangle 4"/>
          <p:cNvSpPr>
            <a:spLocks noGrp="1" noChangeArrowheads="1"/>
          </p:cNvSpPr>
          <p:nvPr>
            <p:ph type="body" idx="1"/>
          </p:nvPr>
        </p:nvSpPr>
        <p:spPr>
          <a:xfrm>
            <a:off x="409575" y="4749800"/>
            <a:ext cx="5995988" cy="3741738"/>
          </a:xfrm>
          <a:noFill/>
          <a:ln/>
        </p:spPr>
        <p:txBody>
          <a:bodyPr lIns="90349" tIns="46733" rIns="90349" bIns="46733"/>
          <a:lstStyle/>
          <a:p>
            <a:pPr defTabSz="400050">
              <a:tabLst>
                <a:tab pos="496888" algn="l"/>
                <a:tab pos="674688" algn="r"/>
                <a:tab pos="811213" algn="l"/>
                <a:tab pos="1117600" algn="r"/>
                <a:tab pos="1906588" algn="r"/>
              </a:tabLst>
            </a:pPr>
            <a:r>
              <a:rPr lang="en-US" altLang="zh-CN" smtClean="0"/>
              <a:t>Using the </a:t>
            </a:r>
            <a:r>
              <a:rPr lang="en-US" altLang="zh-CN" smtClean="0">
                <a:latin typeface="Courier New" pitchFamily="49" charset="0"/>
              </a:rPr>
              <a:t>UNION</a:t>
            </a:r>
            <a:r>
              <a:rPr lang="en-US" altLang="zh-CN" smtClean="0"/>
              <a:t> </a:t>
            </a:r>
            <a:r>
              <a:rPr lang="en-US" altLang="zh-CN" smtClean="0">
                <a:latin typeface="Courier New" pitchFamily="49" charset="0"/>
              </a:rPr>
              <a:t>SET</a:t>
            </a:r>
            <a:r>
              <a:rPr lang="en-US" altLang="zh-CN" smtClean="0"/>
              <a:t> Operator </a:t>
            </a:r>
          </a:p>
          <a:p>
            <a:pPr marL="114300" lvl="1" defTabSz="400050">
              <a:tabLst>
                <a:tab pos="496888" algn="l"/>
                <a:tab pos="674688" algn="r"/>
                <a:tab pos="811213" algn="l"/>
                <a:tab pos="1117600" algn="r"/>
                <a:tab pos="1906588" algn="r"/>
              </a:tabLst>
            </a:pPr>
            <a:r>
              <a:rPr lang="en-US" altLang="zh-CN" smtClean="0"/>
              <a:t>The </a:t>
            </a:r>
            <a:r>
              <a:rPr lang="en-US" altLang="zh-CN" smtClean="0">
                <a:solidFill>
                  <a:srgbClr val="FC0128"/>
                </a:solidFill>
                <a:latin typeface="Courier New" pitchFamily="49" charset="0"/>
              </a:rPr>
              <a:t>UNION</a:t>
            </a:r>
            <a:r>
              <a:rPr lang="en-US" altLang="zh-CN" smtClean="0">
                <a:solidFill>
                  <a:srgbClr val="FC0128"/>
                </a:solidFill>
              </a:rPr>
              <a:t> operator</a:t>
            </a:r>
            <a:r>
              <a:rPr lang="en-US" altLang="zh-CN" smtClean="0"/>
              <a:t> eliminates any duplicate records. If there are records that occur both in the  </a:t>
            </a:r>
            <a:r>
              <a:rPr lang="en-US" altLang="zh-CN" smtClean="0">
                <a:latin typeface="Courier New" pitchFamily="49" charset="0"/>
              </a:rPr>
              <a:t>EMPLOYEES</a:t>
            </a:r>
            <a:r>
              <a:rPr lang="en-US" altLang="zh-CN" smtClean="0"/>
              <a:t> and the </a:t>
            </a:r>
            <a:r>
              <a:rPr lang="en-US" altLang="zh-CN" smtClean="0">
                <a:latin typeface="Courier New" pitchFamily="49" charset="0"/>
              </a:rPr>
              <a:t>JOB_HISTORY</a:t>
            </a:r>
            <a:r>
              <a:rPr lang="en-US" altLang="zh-CN" smtClean="0"/>
              <a:t> tables and are identical, the records will be displayed only once. Observe in the output shown on the slide that the record for the employee with the </a:t>
            </a:r>
            <a:r>
              <a:rPr lang="en-US" altLang="zh-CN" smtClean="0">
                <a:latin typeface="Courier New" pitchFamily="49" charset="0"/>
              </a:rPr>
              <a:t>EMPLOYEE_ID</a:t>
            </a:r>
            <a:r>
              <a:rPr lang="en-US" altLang="zh-CN" smtClean="0"/>
              <a:t> 200 appears twice as the </a:t>
            </a:r>
            <a:r>
              <a:rPr lang="en-US" altLang="zh-CN" smtClean="0">
                <a:latin typeface="Courier New" pitchFamily="49" charset="0"/>
              </a:rPr>
              <a:t>JOB_ID</a:t>
            </a:r>
            <a:r>
              <a:rPr lang="en-US" altLang="zh-CN" smtClean="0"/>
              <a:t> is different in each row. </a:t>
            </a:r>
          </a:p>
          <a:p>
            <a:pPr marL="114300" lvl="1" defTabSz="400050">
              <a:tabLst>
                <a:tab pos="496888" algn="l"/>
                <a:tab pos="674688" algn="r"/>
                <a:tab pos="811213" algn="l"/>
                <a:tab pos="1117600" algn="r"/>
                <a:tab pos="1906588" algn="r"/>
              </a:tabLst>
            </a:pPr>
            <a:r>
              <a:rPr lang="en-US" altLang="zh-CN" smtClean="0"/>
              <a:t>Consider the following example:</a:t>
            </a:r>
          </a:p>
          <a:p>
            <a:pPr marL="114300" lvl="1" defTabSz="400050">
              <a:tabLst>
                <a:tab pos="496888" algn="l"/>
                <a:tab pos="674688" algn="r"/>
                <a:tab pos="811213" algn="l"/>
                <a:tab pos="1117600" algn="r"/>
                <a:tab pos="1906588" algn="r"/>
              </a:tabLst>
            </a:pPr>
            <a:r>
              <a:rPr lang="en-US" altLang="zh-CN" b="1" smtClean="0">
                <a:latin typeface="Courier New" pitchFamily="49" charset="0"/>
              </a:rPr>
              <a:t>  </a:t>
            </a:r>
            <a:r>
              <a:rPr lang="en-US" altLang="zh-CN" smtClean="0">
                <a:latin typeface="Courier New" pitchFamily="49" charset="0"/>
              </a:rPr>
              <a:t>SELECT  employee_id, job_id, department_id</a:t>
            </a:r>
          </a:p>
          <a:p>
            <a:pPr marL="114300" lvl="1" defTabSz="400050">
              <a:lnSpc>
                <a:spcPct val="70000"/>
              </a:lnSpc>
              <a:spcBef>
                <a:spcPct val="20000"/>
              </a:spcBef>
              <a:tabLst>
                <a:tab pos="496888" algn="l"/>
                <a:tab pos="674688" algn="r"/>
                <a:tab pos="811213" algn="l"/>
                <a:tab pos="1117600" algn="r"/>
                <a:tab pos="1906588" algn="r"/>
              </a:tabLst>
            </a:pPr>
            <a:r>
              <a:rPr lang="en-US" altLang="zh-CN" smtClean="0">
                <a:latin typeface="Courier New" pitchFamily="49" charset="0"/>
              </a:rPr>
              <a:t>  FROM    employees</a:t>
            </a:r>
          </a:p>
          <a:p>
            <a:pPr marL="114300" lvl="1" defTabSz="400050">
              <a:lnSpc>
                <a:spcPct val="70000"/>
              </a:lnSpc>
              <a:spcBef>
                <a:spcPct val="20000"/>
              </a:spcBef>
              <a:tabLst>
                <a:tab pos="496888" algn="l"/>
                <a:tab pos="674688" algn="r"/>
                <a:tab pos="811213" algn="l"/>
                <a:tab pos="1117600" algn="r"/>
                <a:tab pos="1906588" algn="r"/>
              </a:tabLst>
            </a:pPr>
            <a:r>
              <a:rPr lang="en-US" altLang="zh-CN" smtClean="0">
                <a:latin typeface="Courier New" pitchFamily="49" charset="0"/>
              </a:rPr>
              <a:t>  UNION</a:t>
            </a:r>
          </a:p>
          <a:p>
            <a:pPr marL="114300" lvl="1" defTabSz="400050">
              <a:lnSpc>
                <a:spcPct val="70000"/>
              </a:lnSpc>
              <a:spcBef>
                <a:spcPct val="20000"/>
              </a:spcBef>
              <a:tabLst>
                <a:tab pos="496888" algn="l"/>
                <a:tab pos="674688" algn="r"/>
                <a:tab pos="811213" algn="l"/>
                <a:tab pos="1117600" algn="r"/>
                <a:tab pos="1906588" algn="r"/>
              </a:tabLst>
            </a:pPr>
            <a:r>
              <a:rPr lang="en-US" altLang="zh-CN" smtClean="0">
                <a:latin typeface="Courier New" pitchFamily="49" charset="0"/>
              </a:rPr>
              <a:t>  SELECT  employee_id, job_id, department_id</a:t>
            </a:r>
          </a:p>
          <a:p>
            <a:pPr marL="114300" lvl="1" defTabSz="400050">
              <a:lnSpc>
                <a:spcPct val="70000"/>
              </a:lnSpc>
              <a:spcBef>
                <a:spcPct val="20000"/>
              </a:spcBef>
              <a:tabLst>
                <a:tab pos="496888" algn="l"/>
                <a:tab pos="674688" algn="r"/>
                <a:tab pos="811213" algn="l"/>
                <a:tab pos="1117600" algn="r"/>
                <a:tab pos="1906588" algn="r"/>
              </a:tabLst>
            </a:pPr>
            <a:r>
              <a:rPr lang="en-US" altLang="zh-CN" smtClean="0">
                <a:latin typeface="Courier New" pitchFamily="49" charset="0"/>
              </a:rPr>
              <a:t>  FROM    job_history;</a:t>
            </a:r>
          </a:p>
        </p:txBody>
      </p:sp>
      <p:sp>
        <p:nvSpPr>
          <p:cNvPr id="116741" name="Rectangle 5"/>
          <p:cNvSpPr>
            <a:spLocks noChangeArrowheads="1" noTextEdit="1"/>
          </p:cNvSpPr>
          <p:nvPr>
            <p:ph type="sldImg"/>
          </p:nvPr>
        </p:nvSpPr>
        <p:spPr>
          <a:xfrm>
            <a:off x="509588" y="176213"/>
            <a:ext cx="5802312" cy="4351337"/>
          </a:xfrm>
          <a:ln cap="flat"/>
        </p:spPr>
      </p:sp>
      <p:sp>
        <p:nvSpPr>
          <p:cNvPr id="116742" name="Text Box 6"/>
          <p:cNvSpPr txBox="1">
            <a:spLocks noChangeArrowheads="1"/>
          </p:cNvSpPr>
          <p:nvPr/>
        </p:nvSpPr>
        <p:spPr bwMode="auto">
          <a:xfrm>
            <a:off x="550863" y="6958013"/>
            <a:ext cx="360362" cy="382587"/>
          </a:xfrm>
          <a:prstGeom prst="rect">
            <a:avLst/>
          </a:prstGeom>
          <a:noFill/>
          <a:ln w="25400">
            <a:noFill/>
            <a:miter lim="800000"/>
            <a:headEnd type="none" w="sm" len="sm"/>
            <a:tailEnd type="none" w="med" len="lg"/>
          </a:ln>
        </p:spPr>
        <p:txBody>
          <a:bodyPr lIns="12463" tIns="12463" rIns="12463" bIns="12463">
            <a:spAutoFit/>
          </a:bodyPr>
          <a:lstStyle/>
          <a:p>
            <a:pPr defTabSz="806450" eaLnBrk="1" hangingPunct="1">
              <a:buClr>
                <a:srgbClr val="000000"/>
              </a:buClr>
              <a:buFont typeface="Arial" pitchFamily="34" charset="0"/>
              <a:buNone/>
            </a:pPr>
            <a:r>
              <a:rPr lang="zh-CN" altLang="en-US" sz="2400">
                <a:solidFill>
                  <a:schemeClr val="tx1"/>
                </a:solidFill>
              </a:rPr>
              <a:t>…</a:t>
            </a:r>
          </a:p>
        </p:txBody>
      </p:sp>
      <p:sp>
        <p:nvSpPr>
          <p:cNvPr id="116743" name="Text Box 7"/>
          <p:cNvSpPr txBox="1">
            <a:spLocks noChangeArrowheads="1"/>
          </p:cNvSpPr>
          <p:nvPr/>
        </p:nvSpPr>
        <p:spPr bwMode="auto">
          <a:xfrm>
            <a:off x="517525" y="7827963"/>
            <a:ext cx="358775" cy="382587"/>
          </a:xfrm>
          <a:prstGeom prst="rect">
            <a:avLst/>
          </a:prstGeom>
          <a:noFill/>
          <a:ln w="25400">
            <a:noFill/>
            <a:miter lim="800000"/>
            <a:headEnd type="none" w="sm" len="sm"/>
            <a:tailEnd type="none" w="med" len="lg"/>
          </a:ln>
        </p:spPr>
        <p:txBody>
          <a:bodyPr lIns="12463" tIns="12463" rIns="12463" bIns="12463">
            <a:spAutoFit/>
          </a:bodyPr>
          <a:lstStyle/>
          <a:p>
            <a:pPr defTabSz="806450" eaLnBrk="1" hangingPunct="1">
              <a:buClr>
                <a:srgbClr val="000000"/>
              </a:buClr>
              <a:buFont typeface="Arial" pitchFamily="34" charset="0"/>
              <a:buNone/>
            </a:pPr>
            <a:r>
              <a:rPr lang="zh-CN" altLang="en-US" sz="2400">
                <a:solidFill>
                  <a:schemeClr val="tx1"/>
                </a:solidFill>
              </a:rPr>
              <a:t>…</a:t>
            </a:r>
          </a:p>
        </p:txBody>
      </p:sp>
      <p:pic>
        <p:nvPicPr>
          <p:cNvPr id="116744" name="Picture 8"/>
          <p:cNvPicPr>
            <a:picLocks noChangeAspect="1" noChangeArrowheads="1"/>
          </p:cNvPicPr>
          <p:nvPr/>
        </p:nvPicPr>
        <p:blipFill>
          <a:blip r:embed="rId3"/>
          <a:srcRect/>
          <a:stretch>
            <a:fillRect/>
          </a:stretch>
        </p:blipFill>
        <p:spPr bwMode="auto">
          <a:xfrm>
            <a:off x="554038" y="6861175"/>
            <a:ext cx="5446712" cy="271463"/>
          </a:xfrm>
          <a:prstGeom prst="rect">
            <a:avLst/>
          </a:prstGeom>
          <a:noFill/>
          <a:ln w="25400">
            <a:noFill/>
            <a:miter lim="800000"/>
            <a:headEnd type="none" w="sm" len="sm"/>
            <a:tailEnd type="none" w="sm" len="sm"/>
          </a:ln>
        </p:spPr>
      </p:pic>
      <p:pic>
        <p:nvPicPr>
          <p:cNvPr id="116745" name="Picture 9"/>
          <p:cNvPicPr>
            <a:picLocks noChangeAspect="1" noChangeArrowheads="1"/>
          </p:cNvPicPr>
          <p:nvPr/>
        </p:nvPicPr>
        <p:blipFill>
          <a:blip r:embed="rId4"/>
          <a:srcRect/>
          <a:stretch>
            <a:fillRect/>
          </a:stretch>
        </p:blipFill>
        <p:spPr bwMode="auto">
          <a:xfrm>
            <a:off x="557213" y="7323138"/>
            <a:ext cx="5438775" cy="674687"/>
          </a:xfrm>
          <a:prstGeom prst="rect">
            <a:avLst/>
          </a:prstGeom>
          <a:noFill/>
          <a:ln w="25400">
            <a:noFill/>
            <a:miter lim="800000"/>
            <a:headEnd type="none" w="sm" len="sm"/>
            <a:tailEnd type="none" w="sm" len="sm"/>
          </a:ln>
        </p:spPr>
      </p:pic>
      <p:pic>
        <p:nvPicPr>
          <p:cNvPr id="116746" name="Picture 10"/>
          <p:cNvPicPr>
            <a:picLocks noChangeAspect="1" noChangeArrowheads="1"/>
          </p:cNvPicPr>
          <p:nvPr/>
        </p:nvPicPr>
        <p:blipFill>
          <a:blip r:embed="rId5"/>
          <a:srcRect/>
          <a:stretch>
            <a:fillRect/>
          </a:stretch>
        </p:blipFill>
        <p:spPr bwMode="auto">
          <a:xfrm>
            <a:off x="547688" y="8159750"/>
            <a:ext cx="5438775" cy="214313"/>
          </a:xfrm>
          <a:prstGeom prst="rect">
            <a:avLst/>
          </a:prstGeom>
          <a:noFill/>
          <a:ln w="25400">
            <a:noFill/>
            <a:miter lim="800000"/>
            <a:headEnd type="none" w="sm" len="sm"/>
            <a:tailEnd type="none" w="sm" len="sm"/>
          </a:ln>
        </p:spPr>
      </p:pic>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3860800" y="-1588"/>
            <a:ext cx="2959100" cy="457201"/>
          </a:xfrm>
          <a:prstGeom prst="rect">
            <a:avLst/>
          </a:prstGeom>
          <a:noFill/>
          <a:ln w="9525">
            <a:noFill/>
            <a:miter lim="800000"/>
            <a:headEnd/>
            <a:tailEnd/>
          </a:ln>
        </p:spPr>
        <p:txBody>
          <a:bodyPr wrap="none" anchor="ctr"/>
          <a:lstStyle/>
          <a:p>
            <a:endParaRPr lang="zh-CN" altLang="en-US"/>
          </a:p>
        </p:txBody>
      </p:sp>
      <p:sp>
        <p:nvSpPr>
          <p:cNvPr id="117763" name="Rectangle 3"/>
          <p:cNvSpPr>
            <a:spLocks noChangeArrowheads="1"/>
          </p:cNvSpPr>
          <p:nvPr/>
        </p:nvSpPr>
        <p:spPr bwMode="auto">
          <a:xfrm>
            <a:off x="-1588" y="-1588"/>
            <a:ext cx="2952751" cy="457201"/>
          </a:xfrm>
          <a:prstGeom prst="rect">
            <a:avLst/>
          </a:prstGeom>
          <a:noFill/>
          <a:ln w="9525">
            <a:noFill/>
            <a:miter lim="800000"/>
            <a:headEnd/>
            <a:tailEnd/>
          </a:ln>
        </p:spPr>
        <p:txBody>
          <a:bodyPr wrap="none" anchor="ctr"/>
          <a:lstStyle/>
          <a:p>
            <a:endParaRPr lang="zh-CN" altLang="en-US"/>
          </a:p>
        </p:txBody>
      </p:sp>
      <p:sp>
        <p:nvSpPr>
          <p:cNvPr id="117764" name="Rectangle 4"/>
          <p:cNvSpPr>
            <a:spLocks noGrp="1" noChangeArrowheads="1"/>
          </p:cNvSpPr>
          <p:nvPr>
            <p:ph type="body" idx="1"/>
          </p:nvPr>
        </p:nvSpPr>
        <p:spPr>
          <a:xfrm>
            <a:off x="409575" y="4749800"/>
            <a:ext cx="5995988" cy="3741738"/>
          </a:xfrm>
          <a:noFill/>
          <a:ln/>
        </p:spPr>
        <p:txBody>
          <a:bodyPr lIns="90349" tIns="46733" rIns="90349" bIns="46733"/>
          <a:lstStyle/>
          <a:p>
            <a:pPr defTabSz="400050">
              <a:tabLst>
                <a:tab pos="496888" algn="l"/>
                <a:tab pos="674688" algn="r"/>
                <a:tab pos="811213" algn="l"/>
                <a:tab pos="1117600" algn="r"/>
                <a:tab pos="1906588" algn="r"/>
              </a:tabLst>
            </a:pPr>
            <a:r>
              <a:rPr lang="en-US" altLang="zh-CN" smtClean="0"/>
              <a:t>The </a:t>
            </a:r>
            <a:r>
              <a:rPr lang="en-US" altLang="zh-CN" smtClean="0">
                <a:latin typeface="Courier New" pitchFamily="49" charset="0"/>
              </a:rPr>
              <a:t>UNION ALL</a:t>
            </a:r>
            <a:r>
              <a:rPr lang="en-US" altLang="zh-CN" smtClean="0"/>
              <a:t> Operator (continued)</a:t>
            </a:r>
          </a:p>
          <a:p>
            <a:pPr marL="114300" lvl="1" defTabSz="400050">
              <a:tabLst>
                <a:tab pos="496888" algn="l"/>
                <a:tab pos="674688" algn="r"/>
                <a:tab pos="811213" algn="l"/>
                <a:tab pos="1117600" algn="r"/>
                <a:tab pos="1906588" algn="r"/>
              </a:tabLst>
            </a:pPr>
            <a:r>
              <a:rPr lang="en-US" altLang="zh-CN" smtClean="0"/>
              <a:t>In the example, 30 rows are selected. The combination of the two tables totals to 30 rows. The </a:t>
            </a:r>
            <a:r>
              <a:rPr lang="en-US" altLang="zh-CN" smtClean="0">
                <a:solidFill>
                  <a:srgbClr val="FC0128"/>
                </a:solidFill>
                <a:latin typeface="Courier New" pitchFamily="49" charset="0"/>
              </a:rPr>
              <a:t>UNION ALL</a:t>
            </a:r>
            <a:r>
              <a:rPr lang="en-US" altLang="zh-CN" smtClean="0">
                <a:solidFill>
                  <a:srgbClr val="FC0128"/>
                </a:solidFill>
              </a:rPr>
              <a:t> operator</a:t>
            </a:r>
            <a:r>
              <a:rPr lang="en-US" altLang="zh-CN" smtClean="0"/>
              <a:t> does not eliminate </a:t>
            </a:r>
            <a:r>
              <a:rPr lang="en-US" altLang="zh-CN" smtClean="0">
                <a:solidFill>
                  <a:srgbClr val="FC0128"/>
                </a:solidFill>
              </a:rPr>
              <a:t>duplicate rows</a:t>
            </a:r>
            <a:r>
              <a:rPr lang="en-US" altLang="zh-CN" smtClean="0"/>
              <a:t>. The duplicate rows are highlighted in the output shown in the slide. </a:t>
            </a:r>
            <a:r>
              <a:rPr lang="en-US" altLang="zh-CN" smtClean="0">
                <a:latin typeface="Courier New" pitchFamily="49" charset="0"/>
              </a:rPr>
              <a:t>UNION</a:t>
            </a:r>
            <a:r>
              <a:rPr lang="en-US" altLang="zh-CN" smtClean="0"/>
              <a:t> returns all distinct rows selected by either query. </a:t>
            </a:r>
            <a:r>
              <a:rPr lang="en-US" altLang="zh-CN" smtClean="0">
                <a:latin typeface="Courier New" pitchFamily="49" charset="0"/>
              </a:rPr>
              <a:t>UNION ALL</a:t>
            </a:r>
            <a:r>
              <a:rPr lang="en-US" altLang="zh-CN" smtClean="0"/>
              <a:t> returns all rows selected by either query, including all duplicates. Consider the query on the slide, now written with the </a:t>
            </a:r>
            <a:r>
              <a:rPr lang="en-US" altLang="zh-CN" smtClean="0">
                <a:solidFill>
                  <a:srgbClr val="FC0128"/>
                </a:solidFill>
                <a:latin typeface="Courier New" pitchFamily="49" charset="0"/>
              </a:rPr>
              <a:t>UNION</a:t>
            </a:r>
            <a:r>
              <a:rPr lang="en-US" altLang="zh-CN" smtClean="0">
                <a:solidFill>
                  <a:srgbClr val="FC0128"/>
                </a:solidFill>
              </a:rPr>
              <a:t> clause</a:t>
            </a:r>
            <a:r>
              <a:rPr lang="en-US" altLang="zh-CN" smtClean="0"/>
              <a:t>:</a:t>
            </a:r>
          </a:p>
          <a:p>
            <a:pPr marL="114300" lvl="1" defTabSz="400050">
              <a:tabLst>
                <a:tab pos="496888" algn="l"/>
                <a:tab pos="674688" algn="r"/>
                <a:tab pos="811213" algn="l"/>
                <a:tab pos="1117600" algn="r"/>
                <a:tab pos="1906588" algn="r"/>
              </a:tabLst>
            </a:pPr>
            <a:r>
              <a:rPr lang="en-US" altLang="zh-CN" b="1" smtClean="0">
                <a:latin typeface="Courier New" pitchFamily="49" charset="0"/>
              </a:rPr>
              <a:t>  </a:t>
            </a:r>
            <a:r>
              <a:rPr lang="en-US" altLang="zh-CN" smtClean="0">
                <a:latin typeface="Courier New" pitchFamily="49" charset="0"/>
              </a:rPr>
              <a:t>SELECT   employee_id, job_id,department_id</a:t>
            </a:r>
            <a:br>
              <a:rPr lang="en-US" altLang="zh-CN" smtClean="0">
                <a:latin typeface="Courier New" pitchFamily="49" charset="0"/>
              </a:rPr>
            </a:br>
            <a:r>
              <a:rPr lang="en-US" altLang="zh-CN" smtClean="0">
                <a:latin typeface="Courier New" pitchFamily="49" charset="0"/>
              </a:rPr>
              <a:t>  FROM     employees</a:t>
            </a:r>
            <a:br>
              <a:rPr lang="en-US" altLang="zh-CN" smtClean="0">
                <a:latin typeface="Courier New" pitchFamily="49" charset="0"/>
              </a:rPr>
            </a:br>
            <a:r>
              <a:rPr lang="en-US" altLang="zh-CN" smtClean="0">
                <a:latin typeface="Courier New" pitchFamily="49" charset="0"/>
              </a:rPr>
              <a:t>  UNION</a:t>
            </a:r>
            <a:br>
              <a:rPr lang="en-US" altLang="zh-CN" smtClean="0">
                <a:latin typeface="Courier New" pitchFamily="49" charset="0"/>
              </a:rPr>
            </a:br>
            <a:r>
              <a:rPr lang="en-US" altLang="zh-CN" smtClean="0">
                <a:latin typeface="Courier New" pitchFamily="49" charset="0"/>
              </a:rPr>
              <a:t>  SELECT   employee_id, job_id,department_id</a:t>
            </a:r>
            <a:br>
              <a:rPr lang="en-US" altLang="zh-CN" smtClean="0">
                <a:latin typeface="Courier New" pitchFamily="49" charset="0"/>
              </a:rPr>
            </a:br>
            <a:r>
              <a:rPr lang="en-US" altLang="zh-CN" smtClean="0">
                <a:latin typeface="Courier New" pitchFamily="49" charset="0"/>
              </a:rPr>
              <a:t>  FROM     job_history</a:t>
            </a:r>
            <a:br>
              <a:rPr lang="en-US" altLang="zh-CN" smtClean="0">
                <a:latin typeface="Courier New" pitchFamily="49" charset="0"/>
              </a:rPr>
            </a:br>
            <a:r>
              <a:rPr lang="en-US" altLang="zh-CN" smtClean="0">
                <a:latin typeface="Courier New" pitchFamily="49" charset="0"/>
              </a:rPr>
              <a:t>  ORDER BY employee_id;</a:t>
            </a:r>
          </a:p>
          <a:p>
            <a:pPr marL="114300" lvl="1" defTabSz="400050">
              <a:tabLst>
                <a:tab pos="496888" algn="l"/>
                <a:tab pos="674688" algn="r"/>
                <a:tab pos="811213" algn="l"/>
                <a:tab pos="1117600" algn="r"/>
                <a:tab pos="1906588" algn="r"/>
              </a:tabLst>
            </a:pPr>
            <a:r>
              <a:rPr lang="en-US" altLang="zh-CN" smtClean="0"/>
              <a:t>The preceding query returns 29 rows. This is because it eliminates the following row (as it is a duplicate):</a:t>
            </a:r>
          </a:p>
          <a:p>
            <a:pPr marL="114300" lvl="1" defTabSz="400050">
              <a:tabLst>
                <a:tab pos="496888" algn="l"/>
                <a:tab pos="674688" algn="r"/>
                <a:tab pos="811213" algn="l"/>
                <a:tab pos="1117600" algn="r"/>
                <a:tab pos="1906588" algn="r"/>
              </a:tabLst>
            </a:pPr>
            <a:endParaRPr lang="en-US" altLang="zh-CN" smtClean="0">
              <a:latin typeface="Courier New" pitchFamily="49" charset="0"/>
            </a:endParaRPr>
          </a:p>
          <a:p>
            <a:pPr marL="114300" lvl="1" defTabSz="400050">
              <a:tabLst>
                <a:tab pos="496888" algn="l"/>
                <a:tab pos="674688" algn="r"/>
                <a:tab pos="811213" algn="l"/>
                <a:tab pos="1117600" algn="r"/>
                <a:tab pos="1906588" algn="r"/>
              </a:tabLst>
            </a:pPr>
            <a:endParaRPr lang="en-US" altLang="zh-CN" smtClean="0">
              <a:solidFill>
                <a:srgbClr val="0000FF"/>
              </a:solidFill>
            </a:endParaRPr>
          </a:p>
          <a:p>
            <a:pPr defTabSz="400050">
              <a:tabLst>
                <a:tab pos="496888" algn="l"/>
                <a:tab pos="674688" algn="r"/>
                <a:tab pos="811213" algn="l"/>
                <a:tab pos="1117600" algn="r"/>
                <a:tab pos="1906588" algn="r"/>
              </a:tabLst>
            </a:pPr>
            <a:endParaRPr lang="en-US" altLang="zh-CN" smtClean="0">
              <a:solidFill>
                <a:srgbClr val="0000FF"/>
              </a:solidFill>
            </a:endParaRPr>
          </a:p>
          <a:p>
            <a:pPr defTabSz="400050">
              <a:tabLst>
                <a:tab pos="496888" algn="l"/>
                <a:tab pos="674688" algn="r"/>
                <a:tab pos="811213" algn="l"/>
                <a:tab pos="1117600" algn="r"/>
                <a:tab pos="1906588" algn="r"/>
              </a:tabLst>
            </a:pPr>
            <a:r>
              <a:rPr lang="en-US" altLang="zh-CN" smtClean="0">
                <a:solidFill>
                  <a:srgbClr val="0000FF"/>
                </a:solidFill>
              </a:rPr>
              <a:t>Instructor Note</a:t>
            </a:r>
          </a:p>
          <a:p>
            <a:pPr marL="114300" lvl="1" defTabSz="400050">
              <a:tabLst>
                <a:tab pos="496888" algn="l"/>
                <a:tab pos="674688" algn="r"/>
                <a:tab pos="811213" algn="l"/>
                <a:tab pos="1117600" algn="r"/>
                <a:tab pos="1906588" algn="r"/>
              </a:tabLst>
            </a:pPr>
            <a:r>
              <a:rPr lang="en-US" altLang="zh-CN" smtClean="0">
                <a:solidFill>
                  <a:srgbClr val="0000FF"/>
                </a:solidFill>
              </a:rPr>
              <a:t>Note that this is the example from page 15-8.</a:t>
            </a:r>
          </a:p>
        </p:txBody>
      </p:sp>
      <p:sp>
        <p:nvSpPr>
          <p:cNvPr id="117765" name="Rectangle 5"/>
          <p:cNvSpPr>
            <a:spLocks noChangeArrowheads="1" noTextEdit="1"/>
          </p:cNvSpPr>
          <p:nvPr>
            <p:ph type="sldImg"/>
          </p:nvPr>
        </p:nvSpPr>
        <p:spPr>
          <a:xfrm>
            <a:off x="509588" y="176213"/>
            <a:ext cx="5802312" cy="4351337"/>
          </a:xfrm>
          <a:ln cap="flat"/>
        </p:spPr>
      </p:sp>
      <p:pic>
        <p:nvPicPr>
          <p:cNvPr id="117766" name="Picture 6"/>
          <p:cNvPicPr>
            <a:picLocks noChangeAspect="1" noChangeArrowheads="1"/>
          </p:cNvPicPr>
          <p:nvPr/>
        </p:nvPicPr>
        <p:blipFill>
          <a:blip r:embed="rId3"/>
          <a:srcRect/>
          <a:stretch>
            <a:fillRect/>
          </a:stretch>
        </p:blipFill>
        <p:spPr bwMode="auto">
          <a:xfrm>
            <a:off x="647700" y="7591425"/>
            <a:ext cx="5437188" cy="234950"/>
          </a:xfrm>
          <a:prstGeom prst="rect">
            <a:avLst/>
          </a:prstGeom>
          <a:noFill/>
          <a:ln w="25400">
            <a:noFill/>
            <a:miter lim="800000"/>
            <a:headEnd type="none" w="sm" len="sm"/>
            <a:tailEnd type="none" w="sm" len="sm"/>
          </a:ln>
        </p:spPr>
      </p:pic>
      <p:pic>
        <p:nvPicPr>
          <p:cNvPr id="117767" name="Picture 7"/>
          <p:cNvPicPr>
            <a:picLocks noChangeAspect="1" noChangeArrowheads="1"/>
          </p:cNvPicPr>
          <p:nvPr/>
        </p:nvPicPr>
        <p:blipFill>
          <a:blip r:embed="rId4"/>
          <a:srcRect/>
          <a:stretch>
            <a:fillRect/>
          </a:stretch>
        </p:blipFill>
        <p:spPr bwMode="auto">
          <a:xfrm>
            <a:off x="647700" y="7348538"/>
            <a:ext cx="5429250" cy="252412"/>
          </a:xfrm>
          <a:prstGeom prst="rect">
            <a:avLst/>
          </a:prstGeom>
          <a:noFill/>
          <a:ln w="25400">
            <a:noFill/>
            <a:miter lim="800000"/>
            <a:headEnd type="none" w="sm" len="sm"/>
            <a:tailEnd type="none" w="sm" len="sm"/>
          </a:ln>
        </p:spPr>
      </p:pic>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860800" y="-1588"/>
            <a:ext cx="2959100" cy="457201"/>
          </a:xfrm>
          <a:prstGeom prst="rect">
            <a:avLst/>
          </a:prstGeom>
          <a:noFill/>
          <a:ln w="9525">
            <a:noFill/>
            <a:miter lim="800000"/>
            <a:headEnd/>
            <a:tailEnd/>
          </a:ln>
        </p:spPr>
        <p:txBody>
          <a:bodyPr wrap="none" anchor="ctr"/>
          <a:lstStyle/>
          <a:p>
            <a:endParaRPr lang="zh-CN" altLang="en-US"/>
          </a:p>
        </p:txBody>
      </p:sp>
      <p:sp>
        <p:nvSpPr>
          <p:cNvPr id="118787" name="Rectangle 3"/>
          <p:cNvSpPr>
            <a:spLocks noChangeArrowheads="1"/>
          </p:cNvSpPr>
          <p:nvPr/>
        </p:nvSpPr>
        <p:spPr bwMode="auto">
          <a:xfrm>
            <a:off x="-1588" y="-1588"/>
            <a:ext cx="2952751" cy="457201"/>
          </a:xfrm>
          <a:prstGeom prst="rect">
            <a:avLst/>
          </a:prstGeom>
          <a:noFill/>
          <a:ln w="9525">
            <a:noFill/>
            <a:miter lim="800000"/>
            <a:headEnd/>
            <a:tailEnd/>
          </a:ln>
        </p:spPr>
        <p:txBody>
          <a:bodyPr wrap="none" anchor="ctr"/>
          <a:lstStyle/>
          <a:p>
            <a:endParaRPr lang="zh-CN" altLang="en-US"/>
          </a:p>
        </p:txBody>
      </p:sp>
      <p:sp>
        <p:nvSpPr>
          <p:cNvPr id="118788" name="Rectangle 4"/>
          <p:cNvSpPr>
            <a:spLocks noGrp="1" noChangeArrowheads="1"/>
          </p:cNvSpPr>
          <p:nvPr>
            <p:ph type="body" idx="1"/>
          </p:nvPr>
        </p:nvSpPr>
        <p:spPr>
          <a:xfrm>
            <a:off x="409575" y="4749800"/>
            <a:ext cx="5995988" cy="3741738"/>
          </a:xfrm>
          <a:noFill/>
          <a:ln/>
        </p:spPr>
        <p:txBody>
          <a:bodyPr lIns="90349" tIns="46733" rIns="90349" bIns="46733"/>
          <a:lstStyle/>
          <a:p>
            <a:pPr defTabSz="400050">
              <a:tabLst>
                <a:tab pos="496888" algn="l"/>
                <a:tab pos="674688" algn="r"/>
                <a:tab pos="811213" algn="l"/>
                <a:tab pos="1117600" algn="r"/>
                <a:tab pos="1906588" algn="r"/>
              </a:tabLst>
            </a:pPr>
            <a:r>
              <a:rPr lang="en-US" altLang="zh-CN" smtClean="0"/>
              <a:t>The </a:t>
            </a:r>
            <a:r>
              <a:rPr lang="en-US" altLang="zh-CN" smtClean="0">
                <a:latin typeface="Courier New" pitchFamily="49" charset="0"/>
              </a:rPr>
              <a:t>INTERSECT</a:t>
            </a:r>
            <a:r>
              <a:rPr lang="en-US" altLang="zh-CN" smtClean="0"/>
              <a:t> Operator (continued)</a:t>
            </a:r>
          </a:p>
          <a:p>
            <a:pPr marL="114300" lvl="1" defTabSz="400050">
              <a:tabLst>
                <a:tab pos="496888" algn="l"/>
                <a:tab pos="674688" algn="r"/>
                <a:tab pos="811213" algn="l"/>
                <a:tab pos="1117600" algn="r"/>
                <a:tab pos="1906588" algn="r"/>
              </a:tabLst>
            </a:pPr>
            <a:r>
              <a:rPr lang="en-US" altLang="zh-CN" smtClean="0">
                <a:latin typeface="Times" pitchFamily="18" charset="0"/>
              </a:rPr>
              <a:t>In the example in this slide, the query returns only the records that have the same values in the selected columns in both tables. </a:t>
            </a:r>
          </a:p>
          <a:p>
            <a:pPr marL="114300" lvl="1" defTabSz="400050">
              <a:tabLst>
                <a:tab pos="496888" algn="l"/>
                <a:tab pos="674688" algn="r"/>
                <a:tab pos="811213" algn="l"/>
                <a:tab pos="1117600" algn="r"/>
                <a:tab pos="1906588" algn="r"/>
              </a:tabLst>
            </a:pPr>
            <a:r>
              <a:rPr lang="en-US" altLang="zh-CN" smtClean="0">
                <a:latin typeface="Times" pitchFamily="18" charset="0"/>
              </a:rPr>
              <a:t>What will be the results if you add the </a:t>
            </a:r>
            <a:r>
              <a:rPr lang="en-US" altLang="zh-CN" smtClean="0">
                <a:latin typeface="Courier New" pitchFamily="49" charset="0"/>
              </a:rPr>
              <a:t>DEPARTMENT_ID</a:t>
            </a:r>
            <a:r>
              <a:rPr lang="en-US" altLang="zh-CN" smtClean="0">
                <a:latin typeface="Times" pitchFamily="18" charset="0"/>
              </a:rPr>
              <a:t> column to the </a:t>
            </a:r>
            <a:r>
              <a:rPr lang="en-US" altLang="zh-CN" smtClean="0">
                <a:latin typeface="Courier New" pitchFamily="49" charset="0"/>
              </a:rPr>
              <a:t>SELECT </a:t>
            </a:r>
            <a:r>
              <a:rPr lang="en-US" altLang="zh-CN" smtClean="0">
                <a:latin typeface="Times" pitchFamily="18" charset="0"/>
              </a:rPr>
              <a:t>statement from the </a:t>
            </a:r>
            <a:r>
              <a:rPr lang="en-US" altLang="zh-CN" smtClean="0">
                <a:latin typeface="Courier New" pitchFamily="49" charset="0"/>
              </a:rPr>
              <a:t>EMPLOYEES</a:t>
            </a:r>
            <a:r>
              <a:rPr lang="en-US" altLang="zh-CN" smtClean="0">
                <a:latin typeface="Times" pitchFamily="18" charset="0"/>
              </a:rPr>
              <a:t> table and add the </a:t>
            </a:r>
            <a:r>
              <a:rPr lang="en-US" altLang="zh-CN" smtClean="0">
                <a:latin typeface="Courier New" pitchFamily="49" charset="0"/>
              </a:rPr>
              <a:t>DEPARTMENT_ID</a:t>
            </a:r>
            <a:r>
              <a:rPr lang="en-US" altLang="zh-CN" smtClean="0">
                <a:latin typeface="Times" pitchFamily="18" charset="0"/>
              </a:rPr>
              <a:t> column to the </a:t>
            </a:r>
            <a:r>
              <a:rPr lang="en-US" altLang="zh-CN" smtClean="0">
                <a:latin typeface="Courier New" pitchFamily="49" charset="0"/>
              </a:rPr>
              <a:t>SELECT</a:t>
            </a:r>
            <a:r>
              <a:rPr lang="en-US" altLang="zh-CN" smtClean="0">
                <a:latin typeface="Times" pitchFamily="18" charset="0"/>
              </a:rPr>
              <a:t> statement from the  </a:t>
            </a:r>
            <a:r>
              <a:rPr lang="en-US" altLang="zh-CN" smtClean="0">
                <a:latin typeface="Courier New" pitchFamily="49" charset="0"/>
              </a:rPr>
              <a:t>JOB_HISTORY</a:t>
            </a:r>
            <a:r>
              <a:rPr lang="en-US" altLang="zh-CN" smtClean="0">
                <a:latin typeface="Times" pitchFamily="18" charset="0"/>
              </a:rPr>
              <a:t> table and run this query? The results may be different because of the introduction of another column whose values may or may not be duplicates.</a:t>
            </a:r>
          </a:p>
          <a:p>
            <a:pPr marL="114300" lvl="1" defTabSz="400050">
              <a:tabLst>
                <a:tab pos="496888" algn="l"/>
                <a:tab pos="674688" algn="r"/>
                <a:tab pos="811213" algn="l"/>
                <a:tab pos="1117600" algn="r"/>
                <a:tab pos="1906588" algn="r"/>
              </a:tabLst>
            </a:pPr>
            <a:r>
              <a:rPr lang="en-US" altLang="zh-CN" b="1" smtClean="0">
                <a:latin typeface="Times" pitchFamily="18" charset="0"/>
              </a:rPr>
              <a:t>Example</a:t>
            </a:r>
          </a:p>
          <a:p>
            <a:pPr defTabSz="400050">
              <a:spcBef>
                <a:spcPct val="0"/>
              </a:spcBef>
              <a:tabLst>
                <a:tab pos="496888" algn="l"/>
                <a:tab pos="674688" algn="r"/>
                <a:tab pos="811213" algn="l"/>
                <a:tab pos="1117600" algn="r"/>
                <a:tab pos="1906588" algn="r"/>
              </a:tabLst>
            </a:pPr>
            <a:r>
              <a:rPr lang="en-US" altLang="zh-CN" b="0" smtClean="0">
                <a:latin typeface="Times" pitchFamily="18" charset="0"/>
              </a:rPr>
              <a:t>	</a:t>
            </a:r>
            <a:r>
              <a:rPr lang="en-US" altLang="zh-CN" b="0" smtClean="0">
                <a:latin typeface="Courier New" pitchFamily="49" charset="0"/>
              </a:rPr>
              <a:t>SELECT employee_id, job_id, department_id</a:t>
            </a:r>
          </a:p>
          <a:p>
            <a:pPr defTabSz="400050">
              <a:spcBef>
                <a:spcPct val="0"/>
              </a:spcBef>
              <a:tabLst>
                <a:tab pos="496888" algn="l"/>
                <a:tab pos="674688" algn="r"/>
                <a:tab pos="811213" algn="l"/>
                <a:tab pos="1117600" algn="r"/>
                <a:tab pos="1906588" algn="r"/>
              </a:tabLst>
            </a:pPr>
            <a:r>
              <a:rPr lang="en-US" altLang="zh-CN" b="0" smtClean="0">
                <a:latin typeface="Courier New" pitchFamily="49" charset="0"/>
              </a:rPr>
              <a:t>	FROM   employees</a:t>
            </a:r>
          </a:p>
          <a:p>
            <a:pPr defTabSz="400050">
              <a:spcBef>
                <a:spcPct val="0"/>
              </a:spcBef>
              <a:tabLst>
                <a:tab pos="496888" algn="l"/>
                <a:tab pos="674688" algn="r"/>
                <a:tab pos="811213" algn="l"/>
                <a:tab pos="1117600" algn="r"/>
                <a:tab pos="1906588" algn="r"/>
              </a:tabLst>
            </a:pPr>
            <a:r>
              <a:rPr lang="en-US" altLang="zh-CN" b="0" smtClean="0">
                <a:latin typeface="Courier New" pitchFamily="49" charset="0"/>
              </a:rPr>
              <a:t>	INTERSECT</a:t>
            </a:r>
          </a:p>
          <a:p>
            <a:pPr defTabSz="400050">
              <a:spcBef>
                <a:spcPct val="0"/>
              </a:spcBef>
              <a:tabLst>
                <a:tab pos="496888" algn="l"/>
                <a:tab pos="674688" algn="r"/>
                <a:tab pos="811213" algn="l"/>
                <a:tab pos="1117600" algn="r"/>
                <a:tab pos="1906588" algn="r"/>
              </a:tabLst>
            </a:pPr>
            <a:r>
              <a:rPr lang="en-US" altLang="zh-CN" b="0" smtClean="0">
                <a:latin typeface="Courier New" pitchFamily="49" charset="0"/>
              </a:rPr>
              <a:t>	SELECT employee_id, job_id, department_id</a:t>
            </a:r>
          </a:p>
          <a:p>
            <a:pPr defTabSz="400050">
              <a:spcBef>
                <a:spcPct val="0"/>
              </a:spcBef>
              <a:tabLst>
                <a:tab pos="496888" algn="l"/>
                <a:tab pos="674688" algn="r"/>
                <a:tab pos="811213" algn="l"/>
                <a:tab pos="1117600" algn="r"/>
                <a:tab pos="1906588" algn="r"/>
              </a:tabLst>
            </a:pPr>
            <a:r>
              <a:rPr lang="en-US" altLang="zh-CN" b="0" smtClean="0">
                <a:latin typeface="Courier New" pitchFamily="49" charset="0"/>
              </a:rPr>
              <a:t>	FROM   job_history;</a:t>
            </a:r>
          </a:p>
          <a:p>
            <a:pPr defTabSz="400050">
              <a:spcBef>
                <a:spcPct val="0"/>
              </a:spcBef>
              <a:tabLst>
                <a:tab pos="496888" algn="l"/>
                <a:tab pos="674688" algn="r"/>
                <a:tab pos="811213" algn="l"/>
                <a:tab pos="1117600" algn="r"/>
                <a:tab pos="1906588" algn="r"/>
              </a:tabLst>
            </a:pPr>
            <a:endParaRPr lang="en-US" altLang="zh-CN" b="0" smtClean="0">
              <a:latin typeface="Courier New" pitchFamily="49" charset="0"/>
            </a:endParaRPr>
          </a:p>
          <a:p>
            <a:pPr marL="114300" lvl="1" defTabSz="400050">
              <a:tabLst>
                <a:tab pos="496888" algn="l"/>
                <a:tab pos="674688" algn="r"/>
                <a:tab pos="811213" algn="l"/>
                <a:tab pos="1117600" algn="r"/>
                <a:tab pos="1906588" algn="r"/>
              </a:tabLst>
            </a:pPr>
            <a:endParaRPr lang="en-US" altLang="zh-CN" smtClean="0">
              <a:latin typeface="Times" pitchFamily="18" charset="0"/>
            </a:endParaRPr>
          </a:p>
          <a:p>
            <a:pPr marL="114300" lvl="1" defTabSz="400050">
              <a:tabLst>
                <a:tab pos="496888" algn="l"/>
                <a:tab pos="674688" algn="r"/>
                <a:tab pos="811213" algn="l"/>
                <a:tab pos="1117600" algn="r"/>
                <a:tab pos="1906588" algn="r"/>
              </a:tabLst>
            </a:pPr>
            <a:endParaRPr lang="en-US" altLang="zh-CN" smtClean="0">
              <a:latin typeface="Times" pitchFamily="18" charset="0"/>
            </a:endParaRPr>
          </a:p>
          <a:p>
            <a:pPr marL="114300" lvl="1" defTabSz="400050">
              <a:tabLst>
                <a:tab pos="496888" algn="l"/>
                <a:tab pos="674688" algn="r"/>
                <a:tab pos="811213" algn="l"/>
                <a:tab pos="1117600" algn="r"/>
                <a:tab pos="1906588" algn="r"/>
              </a:tabLst>
            </a:pPr>
            <a:r>
              <a:rPr lang="en-US" altLang="zh-CN" smtClean="0">
                <a:latin typeface="Times" pitchFamily="18" charset="0"/>
              </a:rPr>
              <a:t>Employee 200 is no longer part of the results because the </a:t>
            </a:r>
            <a:r>
              <a:rPr lang="en-US" altLang="zh-CN" smtClean="0">
                <a:latin typeface="Courier New" pitchFamily="49" charset="0"/>
              </a:rPr>
              <a:t>EMPLOYEES</a:t>
            </a:r>
            <a:r>
              <a:rPr lang="en-US" altLang="zh-CN" smtClean="0">
                <a:latin typeface="Times" pitchFamily="18" charset="0"/>
              </a:rPr>
              <a:t>.</a:t>
            </a:r>
            <a:r>
              <a:rPr lang="en-US" altLang="zh-CN" smtClean="0">
                <a:latin typeface="Courier New" pitchFamily="49" charset="0"/>
              </a:rPr>
              <a:t>DEPARTMENT_ID</a:t>
            </a:r>
            <a:r>
              <a:rPr lang="en-US" altLang="zh-CN" smtClean="0">
                <a:latin typeface="Times" pitchFamily="18" charset="0"/>
              </a:rPr>
              <a:t> value is different from the </a:t>
            </a:r>
            <a:r>
              <a:rPr lang="en-US" altLang="zh-CN" smtClean="0">
                <a:latin typeface="Courier New" pitchFamily="49" charset="0"/>
              </a:rPr>
              <a:t>JOB_HISTORY</a:t>
            </a:r>
            <a:r>
              <a:rPr lang="en-US" altLang="zh-CN" smtClean="0">
                <a:latin typeface="Times" pitchFamily="18" charset="0"/>
              </a:rPr>
              <a:t>.</a:t>
            </a:r>
            <a:r>
              <a:rPr lang="en-US" altLang="zh-CN" smtClean="0">
                <a:latin typeface="Courier New" pitchFamily="49" charset="0"/>
              </a:rPr>
              <a:t>DEPARTMENT_ID</a:t>
            </a:r>
            <a:r>
              <a:rPr lang="en-US" altLang="zh-CN" smtClean="0">
                <a:latin typeface="Times" pitchFamily="18" charset="0"/>
              </a:rPr>
              <a:t> value.</a:t>
            </a:r>
          </a:p>
          <a:p>
            <a:pPr defTabSz="400050">
              <a:tabLst>
                <a:tab pos="496888" algn="l"/>
                <a:tab pos="674688" algn="r"/>
                <a:tab pos="811213" algn="l"/>
                <a:tab pos="1117600" algn="r"/>
                <a:tab pos="1906588" algn="r"/>
              </a:tabLst>
            </a:pPr>
            <a:endParaRPr lang="en-US" altLang="zh-CN" b="0" smtClean="0">
              <a:latin typeface="Times" pitchFamily="18" charset="0"/>
            </a:endParaRPr>
          </a:p>
        </p:txBody>
      </p:sp>
      <p:sp>
        <p:nvSpPr>
          <p:cNvPr id="118789" name="Rectangle 5"/>
          <p:cNvSpPr>
            <a:spLocks noChangeArrowheads="1" noTextEdit="1"/>
          </p:cNvSpPr>
          <p:nvPr>
            <p:ph type="sldImg"/>
          </p:nvPr>
        </p:nvSpPr>
        <p:spPr>
          <a:xfrm>
            <a:off x="509588" y="176213"/>
            <a:ext cx="5802312" cy="4351337"/>
          </a:xfrm>
          <a:ln cap="flat"/>
        </p:spPr>
      </p:sp>
      <p:pic>
        <p:nvPicPr>
          <p:cNvPr id="118790" name="Picture 6"/>
          <p:cNvPicPr>
            <a:picLocks noChangeAspect="1" noChangeArrowheads="1"/>
          </p:cNvPicPr>
          <p:nvPr/>
        </p:nvPicPr>
        <p:blipFill>
          <a:blip r:embed="rId3"/>
          <a:srcRect/>
          <a:stretch>
            <a:fillRect/>
          </a:stretch>
        </p:blipFill>
        <p:spPr bwMode="auto">
          <a:xfrm>
            <a:off x="776288" y="7172325"/>
            <a:ext cx="5429250" cy="504825"/>
          </a:xfrm>
          <a:prstGeom prst="rect">
            <a:avLst/>
          </a:prstGeom>
          <a:noFill/>
          <a:ln w="25400">
            <a:noFill/>
            <a:miter lim="800000"/>
            <a:headEnd type="none" w="sm" len="sm"/>
            <a:tailEnd type="none" w="sm" len="sm"/>
          </a:ln>
        </p:spPr>
      </p:pic>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3860800" y="-1588"/>
            <a:ext cx="2959100" cy="457201"/>
          </a:xfrm>
          <a:prstGeom prst="rect">
            <a:avLst/>
          </a:prstGeom>
          <a:noFill/>
          <a:ln w="9525">
            <a:noFill/>
            <a:miter lim="800000"/>
            <a:headEnd/>
            <a:tailEnd/>
          </a:ln>
        </p:spPr>
        <p:txBody>
          <a:bodyPr wrap="none" anchor="ctr"/>
          <a:lstStyle/>
          <a:p>
            <a:endParaRPr lang="zh-CN" altLang="en-US"/>
          </a:p>
        </p:txBody>
      </p:sp>
      <p:sp>
        <p:nvSpPr>
          <p:cNvPr id="119811" name="Rectangle 3"/>
          <p:cNvSpPr>
            <a:spLocks noChangeArrowheads="1"/>
          </p:cNvSpPr>
          <p:nvPr/>
        </p:nvSpPr>
        <p:spPr bwMode="auto">
          <a:xfrm>
            <a:off x="-1588" y="-1588"/>
            <a:ext cx="2952751" cy="457201"/>
          </a:xfrm>
          <a:prstGeom prst="rect">
            <a:avLst/>
          </a:prstGeom>
          <a:noFill/>
          <a:ln w="9525">
            <a:noFill/>
            <a:miter lim="800000"/>
            <a:headEnd/>
            <a:tailEnd/>
          </a:ln>
        </p:spPr>
        <p:txBody>
          <a:bodyPr wrap="none" anchor="ctr"/>
          <a:lstStyle/>
          <a:p>
            <a:endParaRPr lang="zh-CN" altLang="en-US"/>
          </a:p>
        </p:txBody>
      </p:sp>
      <p:sp>
        <p:nvSpPr>
          <p:cNvPr id="119812" name="Rectangle 4"/>
          <p:cNvSpPr>
            <a:spLocks noGrp="1" noChangeArrowheads="1"/>
          </p:cNvSpPr>
          <p:nvPr>
            <p:ph type="body" idx="1"/>
          </p:nvPr>
        </p:nvSpPr>
        <p:spPr>
          <a:xfrm>
            <a:off x="409575" y="4749800"/>
            <a:ext cx="5995988" cy="3911600"/>
          </a:xfrm>
          <a:noFill/>
          <a:ln/>
        </p:spPr>
        <p:txBody>
          <a:bodyPr lIns="90349" tIns="46733" rIns="90349" bIns="46733"/>
          <a:lstStyle/>
          <a:p>
            <a:pPr defTabSz="400050">
              <a:tabLst>
                <a:tab pos="496888" algn="l"/>
                <a:tab pos="674688" algn="r"/>
                <a:tab pos="811213" algn="l"/>
                <a:tab pos="1117600" algn="r"/>
                <a:tab pos="1906588" algn="r"/>
              </a:tabLst>
            </a:pPr>
            <a:r>
              <a:rPr lang="en-US" altLang="zh-CN" smtClean="0"/>
              <a:t>The </a:t>
            </a:r>
            <a:r>
              <a:rPr lang="en-US" altLang="zh-CN" smtClean="0">
                <a:latin typeface="Courier New" pitchFamily="49" charset="0"/>
              </a:rPr>
              <a:t>MINUS</a:t>
            </a:r>
            <a:r>
              <a:rPr lang="en-US" altLang="zh-CN" smtClean="0"/>
              <a:t> Operator (continued) </a:t>
            </a:r>
          </a:p>
          <a:p>
            <a:pPr marL="114300" lvl="1" defTabSz="400050">
              <a:tabLst>
                <a:tab pos="496888" algn="l"/>
                <a:tab pos="674688" algn="r"/>
                <a:tab pos="811213" algn="l"/>
                <a:tab pos="1117600" algn="r"/>
                <a:tab pos="1906588" algn="r"/>
              </a:tabLst>
            </a:pPr>
            <a:r>
              <a:rPr lang="en-US" altLang="zh-CN" smtClean="0"/>
              <a:t>In the example in the slide, the employee IDs  and Job IDs in the </a:t>
            </a:r>
            <a:r>
              <a:rPr lang="en-US" altLang="zh-CN" smtClean="0">
                <a:latin typeface="Courier New" pitchFamily="49" charset="0"/>
              </a:rPr>
              <a:t>JOB_HISTORY</a:t>
            </a:r>
            <a:r>
              <a:rPr lang="en-US" altLang="zh-CN" smtClean="0"/>
              <a:t> table are subtracted from those in the </a:t>
            </a:r>
            <a:r>
              <a:rPr lang="en-US" altLang="zh-CN" smtClean="0">
                <a:latin typeface="Courier New" pitchFamily="49" charset="0"/>
              </a:rPr>
              <a:t>EMPLOYEES</a:t>
            </a:r>
            <a:r>
              <a:rPr lang="en-US" altLang="zh-CN" smtClean="0"/>
              <a:t> table. The results set displays the employees remaining after the subtraction; they are represented by rows that exist in the </a:t>
            </a:r>
            <a:r>
              <a:rPr lang="en-US" altLang="zh-CN" smtClean="0">
                <a:latin typeface="Courier New" pitchFamily="49" charset="0"/>
              </a:rPr>
              <a:t>EMPLOYEES</a:t>
            </a:r>
            <a:r>
              <a:rPr lang="en-US" altLang="zh-CN" smtClean="0"/>
              <a:t> table but do not exist in the  </a:t>
            </a:r>
            <a:r>
              <a:rPr lang="en-US" altLang="zh-CN" smtClean="0">
                <a:latin typeface="Courier New" pitchFamily="49" charset="0"/>
              </a:rPr>
              <a:t>JOB_HISTORY </a:t>
            </a:r>
            <a:r>
              <a:rPr lang="en-US" altLang="zh-CN" smtClean="0"/>
              <a:t>table. These are the records of the employees who have not changed their jobs even once.</a:t>
            </a:r>
          </a:p>
          <a:p>
            <a:pPr defTabSz="400050">
              <a:lnSpc>
                <a:spcPct val="90000"/>
              </a:lnSpc>
              <a:tabLst>
                <a:tab pos="496888" algn="l"/>
                <a:tab pos="674688" algn="r"/>
                <a:tab pos="811213" algn="l"/>
                <a:tab pos="1117600" algn="r"/>
                <a:tab pos="1906588" algn="r"/>
              </a:tabLst>
            </a:pPr>
            <a:endParaRPr lang="en-US" altLang="zh-CN" smtClean="0"/>
          </a:p>
        </p:txBody>
      </p:sp>
      <p:sp>
        <p:nvSpPr>
          <p:cNvPr id="119813" name="Rectangle 5"/>
          <p:cNvSpPr>
            <a:spLocks noChangeArrowheads="1" noTextEdit="1"/>
          </p:cNvSpPr>
          <p:nvPr>
            <p:ph type="sldImg"/>
          </p:nvPr>
        </p:nvSpPr>
        <p:spPr>
          <a:xfrm>
            <a:off x="509588" y="176213"/>
            <a:ext cx="5802312" cy="4351337"/>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860800" y="-1588"/>
            <a:ext cx="2959100" cy="457201"/>
          </a:xfrm>
          <a:prstGeom prst="rect">
            <a:avLst/>
          </a:prstGeom>
          <a:noFill/>
          <a:ln w="9525">
            <a:noFill/>
            <a:miter lim="800000"/>
            <a:headEnd/>
            <a:tailEnd/>
          </a:ln>
        </p:spPr>
        <p:txBody>
          <a:bodyPr wrap="none" anchor="ctr"/>
          <a:lstStyle/>
          <a:p>
            <a:endParaRPr lang="zh-CN" altLang="en-US"/>
          </a:p>
        </p:txBody>
      </p:sp>
      <p:sp>
        <p:nvSpPr>
          <p:cNvPr id="120835" name="Rectangle 3"/>
          <p:cNvSpPr>
            <a:spLocks noChangeArrowheads="1"/>
          </p:cNvSpPr>
          <p:nvPr/>
        </p:nvSpPr>
        <p:spPr bwMode="auto">
          <a:xfrm>
            <a:off x="-1588" y="-1588"/>
            <a:ext cx="2952751" cy="457201"/>
          </a:xfrm>
          <a:prstGeom prst="rect">
            <a:avLst/>
          </a:prstGeom>
          <a:noFill/>
          <a:ln w="9525">
            <a:noFill/>
            <a:miter lim="800000"/>
            <a:headEnd/>
            <a:tailEnd/>
          </a:ln>
        </p:spPr>
        <p:txBody>
          <a:bodyPr wrap="none" anchor="ctr"/>
          <a:lstStyle/>
          <a:p>
            <a:endParaRPr lang="zh-CN" altLang="en-US"/>
          </a:p>
        </p:txBody>
      </p:sp>
      <p:sp>
        <p:nvSpPr>
          <p:cNvPr id="120836" name="Rectangle 4"/>
          <p:cNvSpPr>
            <a:spLocks noGrp="1" noChangeArrowheads="1"/>
          </p:cNvSpPr>
          <p:nvPr>
            <p:ph type="body" idx="1"/>
          </p:nvPr>
        </p:nvSpPr>
        <p:spPr>
          <a:xfrm>
            <a:off x="409575" y="4749800"/>
            <a:ext cx="6083300" cy="3741738"/>
          </a:xfrm>
          <a:noFill/>
          <a:ln/>
        </p:spPr>
        <p:txBody>
          <a:bodyPr lIns="90349" tIns="46733" rIns="90349" bIns="46733"/>
          <a:lstStyle/>
          <a:p>
            <a:pPr defTabSz="400050">
              <a:lnSpc>
                <a:spcPct val="90000"/>
              </a:lnSpc>
              <a:tabLst>
                <a:tab pos="496888" algn="l"/>
                <a:tab pos="674688" algn="r"/>
                <a:tab pos="811213" algn="l"/>
                <a:tab pos="1117600" algn="r"/>
                <a:tab pos="1906588" algn="r"/>
              </a:tabLst>
            </a:pPr>
            <a:r>
              <a:rPr lang="en-US" altLang="zh-CN" smtClean="0">
                <a:latin typeface="Courier New" pitchFamily="49" charset="0"/>
              </a:rPr>
              <a:t>SET</a:t>
            </a:r>
            <a:r>
              <a:rPr lang="en-US" altLang="zh-CN" smtClean="0"/>
              <a:t> Operator Guidelines</a:t>
            </a:r>
          </a:p>
          <a:p>
            <a:pPr marL="450850" lvl="2" indent="-217488" defTabSz="400050">
              <a:lnSpc>
                <a:spcPct val="90000"/>
              </a:lnSpc>
              <a:tabLst>
                <a:tab pos="496888" algn="l"/>
                <a:tab pos="674688" algn="r"/>
                <a:tab pos="811213" algn="l"/>
                <a:tab pos="1117600" algn="r"/>
                <a:tab pos="1906588" algn="r"/>
              </a:tabLst>
            </a:pPr>
            <a:r>
              <a:rPr lang="en-US" altLang="zh-CN" smtClean="0"/>
              <a:t>The expressions in the select lists of the queries must match in number and datatype. Queries that use </a:t>
            </a:r>
            <a:r>
              <a:rPr lang="en-US" altLang="zh-CN" smtClean="0">
                <a:latin typeface="Courier New" pitchFamily="49" charset="0"/>
              </a:rPr>
              <a:t>UNION</a:t>
            </a:r>
            <a:r>
              <a:rPr lang="en-US" altLang="zh-CN" smtClean="0"/>
              <a:t>, </a:t>
            </a:r>
            <a:r>
              <a:rPr lang="en-US" altLang="zh-CN" smtClean="0">
                <a:latin typeface="Courier New" pitchFamily="49" charset="0"/>
              </a:rPr>
              <a:t>UNION ALL</a:t>
            </a:r>
            <a:r>
              <a:rPr lang="en-US" altLang="zh-CN" smtClean="0"/>
              <a:t>, </a:t>
            </a:r>
            <a:r>
              <a:rPr lang="en-US" altLang="zh-CN" smtClean="0">
                <a:latin typeface="Courier New" pitchFamily="49" charset="0"/>
              </a:rPr>
              <a:t>INTERSECT</a:t>
            </a:r>
            <a:r>
              <a:rPr lang="en-US" altLang="zh-CN" smtClean="0"/>
              <a:t>, and </a:t>
            </a:r>
            <a:r>
              <a:rPr lang="en-US" altLang="zh-CN" smtClean="0">
                <a:latin typeface="Courier New" pitchFamily="49" charset="0"/>
              </a:rPr>
              <a:t>MINUS</a:t>
            </a:r>
            <a:r>
              <a:rPr lang="en-US" altLang="zh-CN" smtClean="0"/>
              <a:t> </a:t>
            </a:r>
            <a:r>
              <a:rPr lang="en-US" altLang="zh-CN" smtClean="0">
                <a:latin typeface="Courier New" pitchFamily="49" charset="0"/>
              </a:rPr>
              <a:t>SET</a:t>
            </a:r>
            <a:r>
              <a:rPr lang="en-US" altLang="zh-CN" smtClean="0"/>
              <a:t> operators in their </a:t>
            </a:r>
            <a:r>
              <a:rPr lang="en-US" altLang="zh-CN" smtClean="0">
                <a:latin typeface="Courier New" pitchFamily="49" charset="0"/>
              </a:rPr>
              <a:t>WHERE</a:t>
            </a:r>
            <a:r>
              <a:rPr lang="en-US" altLang="zh-CN" smtClean="0"/>
              <a:t> clause must have the same number and type of columns in their </a:t>
            </a:r>
            <a:r>
              <a:rPr lang="en-US" altLang="zh-CN" smtClean="0">
                <a:latin typeface="Courier New" pitchFamily="49" charset="0"/>
              </a:rPr>
              <a:t>SELECT</a:t>
            </a:r>
            <a:r>
              <a:rPr lang="en-US" altLang="zh-CN" smtClean="0"/>
              <a:t> list. For example:</a:t>
            </a:r>
          </a:p>
          <a:p>
            <a:pPr marL="850900" lvl="3" indent="-215900" defTabSz="400050">
              <a:lnSpc>
                <a:spcPct val="90000"/>
              </a:lnSpc>
              <a:spcBef>
                <a:spcPct val="0"/>
              </a:spcBef>
              <a:buFontTx/>
              <a:buNone/>
              <a:tabLst>
                <a:tab pos="496888" algn="l"/>
                <a:tab pos="674688" algn="r"/>
                <a:tab pos="811213" algn="l"/>
                <a:tab pos="1117600" algn="r"/>
                <a:tab pos="1906588" algn="r"/>
              </a:tabLst>
            </a:pPr>
            <a:r>
              <a:rPr lang="en-US" altLang="zh-CN" smtClean="0">
                <a:latin typeface="Courier New" pitchFamily="49" charset="0"/>
              </a:rPr>
              <a:t> SELECT employee_id, department_id</a:t>
            </a:r>
          </a:p>
          <a:p>
            <a:pPr marL="850900" lvl="3" indent="-215900" defTabSz="400050">
              <a:lnSpc>
                <a:spcPct val="90000"/>
              </a:lnSpc>
              <a:spcBef>
                <a:spcPct val="0"/>
              </a:spcBef>
              <a:buFontTx/>
              <a:buNone/>
              <a:tabLst>
                <a:tab pos="496888" algn="l"/>
                <a:tab pos="674688" algn="r"/>
                <a:tab pos="811213" algn="l"/>
                <a:tab pos="1117600" algn="r"/>
                <a:tab pos="1906588" algn="r"/>
              </a:tabLst>
            </a:pPr>
            <a:r>
              <a:rPr lang="en-US" altLang="zh-CN" smtClean="0">
                <a:latin typeface="Courier New" pitchFamily="49" charset="0"/>
              </a:rPr>
              <a:t> FROM   employees</a:t>
            </a:r>
          </a:p>
          <a:p>
            <a:pPr marL="850900" lvl="3" indent="-215900" defTabSz="400050">
              <a:lnSpc>
                <a:spcPct val="90000"/>
              </a:lnSpc>
              <a:spcBef>
                <a:spcPct val="0"/>
              </a:spcBef>
              <a:buFontTx/>
              <a:buNone/>
              <a:tabLst>
                <a:tab pos="496888" algn="l"/>
                <a:tab pos="674688" algn="r"/>
                <a:tab pos="811213" algn="l"/>
                <a:tab pos="1117600" algn="r"/>
                <a:tab pos="1906588" algn="r"/>
              </a:tabLst>
            </a:pPr>
            <a:r>
              <a:rPr lang="en-US" altLang="zh-CN" smtClean="0">
                <a:latin typeface="Courier New" pitchFamily="49" charset="0"/>
              </a:rPr>
              <a:t> WHERE  (employee_id, department_id) </a:t>
            </a:r>
          </a:p>
          <a:p>
            <a:pPr marL="850900" lvl="3" indent="-215900" defTabSz="400050">
              <a:lnSpc>
                <a:spcPct val="90000"/>
              </a:lnSpc>
              <a:spcBef>
                <a:spcPct val="0"/>
              </a:spcBef>
              <a:buFontTx/>
              <a:buNone/>
              <a:tabLst>
                <a:tab pos="496888" algn="l"/>
                <a:tab pos="674688" algn="r"/>
                <a:tab pos="811213" algn="l"/>
                <a:tab pos="1117600" algn="r"/>
                <a:tab pos="1906588" algn="r"/>
              </a:tabLst>
            </a:pPr>
            <a:r>
              <a:rPr lang="en-US" altLang="zh-CN" smtClean="0">
                <a:latin typeface="Courier New" pitchFamily="49" charset="0"/>
              </a:rPr>
              <a:t>        IN (SELECT employee_id, department_id</a:t>
            </a:r>
          </a:p>
          <a:p>
            <a:pPr marL="850900" lvl="3" indent="-215900" defTabSz="400050">
              <a:lnSpc>
                <a:spcPct val="90000"/>
              </a:lnSpc>
              <a:spcBef>
                <a:spcPct val="0"/>
              </a:spcBef>
              <a:buFontTx/>
              <a:buNone/>
              <a:tabLst>
                <a:tab pos="496888" algn="l"/>
                <a:tab pos="674688" algn="r"/>
                <a:tab pos="811213" algn="l"/>
                <a:tab pos="1117600" algn="r"/>
                <a:tab pos="1906588" algn="r"/>
              </a:tabLst>
            </a:pPr>
            <a:r>
              <a:rPr lang="en-US" altLang="zh-CN" smtClean="0">
                <a:latin typeface="Courier New" pitchFamily="49" charset="0"/>
              </a:rPr>
              <a:t>            FROM   employees </a:t>
            </a:r>
          </a:p>
          <a:p>
            <a:pPr marL="850900" lvl="3" indent="-215900" defTabSz="400050">
              <a:lnSpc>
                <a:spcPct val="90000"/>
              </a:lnSpc>
              <a:spcBef>
                <a:spcPct val="0"/>
              </a:spcBef>
              <a:buFontTx/>
              <a:buNone/>
              <a:tabLst>
                <a:tab pos="496888" algn="l"/>
                <a:tab pos="674688" algn="r"/>
                <a:tab pos="811213" algn="l"/>
                <a:tab pos="1117600" algn="r"/>
                <a:tab pos="1906588" algn="r"/>
              </a:tabLst>
            </a:pPr>
            <a:r>
              <a:rPr lang="en-US" altLang="zh-CN" smtClean="0">
                <a:latin typeface="Courier New" pitchFamily="49" charset="0"/>
              </a:rPr>
              <a:t>            UNION</a:t>
            </a:r>
          </a:p>
          <a:p>
            <a:pPr marL="850900" lvl="3" indent="-215900" defTabSz="400050">
              <a:lnSpc>
                <a:spcPct val="90000"/>
              </a:lnSpc>
              <a:spcBef>
                <a:spcPct val="0"/>
              </a:spcBef>
              <a:buFontTx/>
              <a:buNone/>
              <a:tabLst>
                <a:tab pos="496888" algn="l"/>
                <a:tab pos="674688" algn="r"/>
                <a:tab pos="811213" algn="l"/>
                <a:tab pos="1117600" algn="r"/>
                <a:tab pos="1906588" algn="r"/>
              </a:tabLst>
            </a:pPr>
            <a:r>
              <a:rPr lang="en-US" altLang="zh-CN" smtClean="0">
                <a:latin typeface="Courier New" pitchFamily="49" charset="0"/>
              </a:rPr>
              <a:t>            SELECT employee_id, department_id</a:t>
            </a:r>
          </a:p>
          <a:p>
            <a:pPr marL="850900" lvl="3" indent="-215900" defTabSz="400050">
              <a:lnSpc>
                <a:spcPct val="90000"/>
              </a:lnSpc>
              <a:spcBef>
                <a:spcPct val="0"/>
              </a:spcBef>
              <a:buFontTx/>
              <a:buNone/>
              <a:tabLst>
                <a:tab pos="496888" algn="l"/>
                <a:tab pos="674688" algn="r"/>
                <a:tab pos="811213" algn="l"/>
                <a:tab pos="1117600" algn="r"/>
                <a:tab pos="1906588" algn="r"/>
              </a:tabLst>
            </a:pPr>
            <a:r>
              <a:rPr lang="en-US" altLang="zh-CN" smtClean="0">
                <a:latin typeface="Courier New" pitchFamily="49" charset="0"/>
              </a:rPr>
              <a:t>            FROM   job_history);</a:t>
            </a:r>
          </a:p>
          <a:p>
            <a:pPr marL="450850" lvl="2" indent="-217488" defTabSz="400050">
              <a:lnSpc>
                <a:spcPct val="90000"/>
              </a:lnSpc>
              <a:tabLst>
                <a:tab pos="496888" algn="l"/>
                <a:tab pos="674688" algn="r"/>
                <a:tab pos="811213" algn="l"/>
                <a:tab pos="1117600" algn="r"/>
                <a:tab pos="1906588" algn="r"/>
              </a:tabLst>
            </a:pPr>
            <a:r>
              <a:rPr lang="en-US" altLang="zh-CN" smtClean="0"/>
              <a:t>The </a:t>
            </a:r>
            <a:r>
              <a:rPr lang="en-US" altLang="zh-CN" smtClean="0">
                <a:latin typeface="Courier New" pitchFamily="49" charset="0"/>
              </a:rPr>
              <a:t>ORDER BY</a:t>
            </a:r>
            <a:r>
              <a:rPr lang="en-US" altLang="zh-CN" smtClean="0"/>
              <a:t> clause:</a:t>
            </a:r>
          </a:p>
          <a:p>
            <a:pPr marL="850900" lvl="3" indent="-215900" defTabSz="400050">
              <a:lnSpc>
                <a:spcPct val="90000"/>
              </a:lnSpc>
              <a:tabLst>
                <a:tab pos="496888" algn="l"/>
                <a:tab pos="674688" algn="r"/>
                <a:tab pos="811213" algn="l"/>
                <a:tab pos="1117600" algn="r"/>
                <a:tab pos="1906588" algn="r"/>
              </a:tabLst>
            </a:pPr>
            <a:r>
              <a:rPr lang="en-US" altLang="zh-CN" smtClean="0"/>
              <a:t>Can appear only at the very end of the statement</a:t>
            </a:r>
          </a:p>
          <a:p>
            <a:pPr marL="850900" lvl="3" indent="-215900" defTabSz="400050">
              <a:lnSpc>
                <a:spcPct val="90000"/>
              </a:lnSpc>
              <a:tabLst>
                <a:tab pos="496888" algn="l"/>
                <a:tab pos="674688" algn="r"/>
                <a:tab pos="811213" algn="l"/>
                <a:tab pos="1117600" algn="r"/>
                <a:tab pos="1906588" algn="r"/>
              </a:tabLst>
            </a:pPr>
            <a:r>
              <a:rPr lang="en-US" altLang="zh-CN" smtClean="0"/>
              <a:t>Will accept the column name, an alias, or the positional notation</a:t>
            </a:r>
          </a:p>
          <a:p>
            <a:pPr marL="450850" lvl="2" indent="-217488" defTabSz="400050">
              <a:lnSpc>
                <a:spcPct val="90000"/>
              </a:lnSpc>
              <a:tabLst>
                <a:tab pos="496888" algn="l"/>
                <a:tab pos="674688" algn="r"/>
                <a:tab pos="811213" algn="l"/>
                <a:tab pos="1117600" algn="r"/>
                <a:tab pos="1906588" algn="r"/>
              </a:tabLst>
            </a:pPr>
            <a:r>
              <a:rPr lang="en-US" altLang="zh-CN" smtClean="0"/>
              <a:t>The column name or alias, if used in an </a:t>
            </a:r>
            <a:r>
              <a:rPr lang="en-US" altLang="zh-CN" smtClean="0">
                <a:latin typeface="Courier New" pitchFamily="49" charset="0"/>
              </a:rPr>
              <a:t>ORDER BY</a:t>
            </a:r>
            <a:r>
              <a:rPr lang="en-US" altLang="zh-CN" smtClean="0"/>
              <a:t> clause, must be from the first </a:t>
            </a:r>
            <a:r>
              <a:rPr lang="en-US" altLang="zh-CN" smtClean="0">
                <a:latin typeface="Courier New" pitchFamily="49" charset="0"/>
              </a:rPr>
              <a:t>SELECT</a:t>
            </a:r>
            <a:r>
              <a:rPr lang="en-US" altLang="zh-CN" smtClean="0"/>
              <a:t> list.</a:t>
            </a:r>
          </a:p>
          <a:p>
            <a:pPr marL="450850" lvl="2" indent="-217488" defTabSz="400050">
              <a:lnSpc>
                <a:spcPct val="90000"/>
              </a:lnSpc>
              <a:tabLst>
                <a:tab pos="496888" algn="l"/>
                <a:tab pos="674688" algn="r"/>
                <a:tab pos="811213" algn="l"/>
                <a:tab pos="1117600" algn="r"/>
                <a:tab pos="1906588" algn="r"/>
              </a:tabLst>
            </a:pPr>
            <a:r>
              <a:rPr lang="en-US" altLang="zh-CN" smtClean="0">
                <a:latin typeface="Courier New" pitchFamily="49" charset="0"/>
              </a:rPr>
              <a:t>SET</a:t>
            </a:r>
            <a:r>
              <a:rPr lang="en-US" altLang="zh-CN" smtClean="0"/>
              <a:t> operators can be used in subqueries.</a:t>
            </a:r>
          </a:p>
          <a:p>
            <a:pPr marL="450850" lvl="2" indent="-217488" defTabSz="400050">
              <a:lnSpc>
                <a:spcPct val="90000"/>
              </a:lnSpc>
              <a:buFontTx/>
              <a:buNone/>
              <a:tabLst>
                <a:tab pos="496888" algn="l"/>
                <a:tab pos="674688" algn="r"/>
                <a:tab pos="811213" algn="l"/>
                <a:tab pos="1117600" algn="r"/>
                <a:tab pos="1906588" algn="r"/>
              </a:tabLst>
            </a:pPr>
            <a:endParaRPr lang="en-US" altLang="zh-CN" smtClean="0"/>
          </a:p>
          <a:p>
            <a:pPr defTabSz="400050">
              <a:lnSpc>
                <a:spcPct val="90000"/>
              </a:lnSpc>
              <a:tabLst>
                <a:tab pos="496888" algn="l"/>
                <a:tab pos="674688" algn="r"/>
                <a:tab pos="811213" algn="l"/>
                <a:tab pos="1117600" algn="r"/>
                <a:tab pos="1906588" algn="r"/>
              </a:tabLst>
            </a:pPr>
            <a:r>
              <a:rPr lang="en-US" altLang="zh-CN" smtClean="0">
                <a:solidFill>
                  <a:srgbClr val="0000FF"/>
                </a:solidFill>
              </a:rPr>
              <a:t>Instructor Note</a:t>
            </a:r>
          </a:p>
          <a:p>
            <a:pPr marL="114300" lvl="1" defTabSz="400050">
              <a:lnSpc>
                <a:spcPct val="90000"/>
              </a:lnSpc>
              <a:tabLst>
                <a:tab pos="496888" algn="l"/>
                <a:tab pos="674688" algn="r"/>
                <a:tab pos="811213" algn="l"/>
                <a:tab pos="1117600" algn="r"/>
                <a:tab pos="1906588" algn="r"/>
              </a:tabLst>
            </a:pPr>
            <a:r>
              <a:rPr lang="en-US" altLang="zh-CN" smtClean="0">
                <a:solidFill>
                  <a:srgbClr val="0000FF"/>
                </a:solidFill>
              </a:rPr>
              <a:t>You might want to mention that the </a:t>
            </a:r>
            <a:r>
              <a:rPr lang="en-US" altLang="zh-CN" smtClean="0">
                <a:solidFill>
                  <a:srgbClr val="0000FF"/>
                </a:solidFill>
                <a:latin typeface="Courier New" pitchFamily="49" charset="0"/>
              </a:rPr>
              <a:t>ORDER BY</a:t>
            </a:r>
            <a:r>
              <a:rPr lang="en-US" altLang="zh-CN" smtClean="0">
                <a:solidFill>
                  <a:srgbClr val="0000FF"/>
                </a:solidFill>
              </a:rPr>
              <a:t> clause accepts the column name only if the column has the same name from both queries.</a:t>
            </a:r>
          </a:p>
          <a:p>
            <a:pPr marL="114300" lvl="1" defTabSz="400050">
              <a:lnSpc>
                <a:spcPct val="90000"/>
              </a:lnSpc>
              <a:tabLst>
                <a:tab pos="496888" algn="l"/>
                <a:tab pos="674688" algn="r"/>
                <a:tab pos="811213" algn="l"/>
                <a:tab pos="1117600" algn="r"/>
                <a:tab pos="1906588" algn="r"/>
              </a:tabLst>
            </a:pPr>
            <a:r>
              <a:rPr lang="en-US" altLang="zh-CN" smtClean="0"/>
              <a:t> </a:t>
            </a:r>
          </a:p>
        </p:txBody>
      </p:sp>
      <p:sp>
        <p:nvSpPr>
          <p:cNvPr id="120837" name="Rectangle 5"/>
          <p:cNvSpPr>
            <a:spLocks noChangeArrowheads="1" noTextEdit="1"/>
          </p:cNvSpPr>
          <p:nvPr>
            <p:ph type="sldImg"/>
          </p:nvPr>
        </p:nvSpPr>
        <p:spPr>
          <a:xfrm>
            <a:off x="509588" y="176213"/>
            <a:ext cx="5802312" cy="4351337"/>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3860800" y="-1588"/>
            <a:ext cx="2959100" cy="457201"/>
          </a:xfrm>
          <a:prstGeom prst="rect">
            <a:avLst/>
          </a:prstGeom>
          <a:noFill/>
          <a:ln w="9525">
            <a:noFill/>
            <a:miter lim="800000"/>
            <a:headEnd/>
            <a:tailEnd/>
          </a:ln>
        </p:spPr>
        <p:txBody>
          <a:bodyPr wrap="none" anchor="ctr"/>
          <a:lstStyle/>
          <a:p>
            <a:endParaRPr lang="zh-CN" altLang="en-US"/>
          </a:p>
        </p:txBody>
      </p:sp>
      <p:sp>
        <p:nvSpPr>
          <p:cNvPr id="121859" name="Rectangle 3"/>
          <p:cNvSpPr>
            <a:spLocks noChangeArrowheads="1"/>
          </p:cNvSpPr>
          <p:nvPr/>
        </p:nvSpPr>
        <p:spPr bwMode="auto">
          <a:xfrm>
            <a:off x="-1588" y="-1588"/>
            <a:ext cx="2952751" cy="457201"/>
          </a:xfrm>
          <a:prstGeom prst="rect">
            <a:avLst/>
          </a:prstGeom>
          <a:noFill/>
          <a:ln w="9525">
            <a:noFill/>
            <a:miter lim="800000"/>
            <a:headEnd/>
            <a:tailEnd/>
          </a:ln>
        </p:spPr>
        <p:txBody>
          <a:bodyPr wrap="none" anchor="ctr"/>
          <a:lstStyle/>
          <a:p>
            <a:endParaRPr lang="zh-CN" altLang="en-US"/>
          </a:p>
        </p:txBody>
      </p:sp>
      <p:sp>
        <p:nvSpPr>
          <p:cNvPr id="121860" name="Rectangle 4"/>
          <p:cNvSpPr>
            <a:spLocks noGrp="1" noChangeArrowheads="1"/>
          </p:cNvSpPr>
          <p:nvPr>
            <p:ph type="body" idx="1"/>
          </p:nvPr>
        </p:nvSpPr>
        <p:spPr>
          <a:xfrm>
            <a:off x="409575" y="4749800"/>
            <a:ext cx="5995988" cy="3741738"/>
          </a:xfrm>
          <a:noFill/>
          <a:ln/>
        </p:spPr>
        <p:txBody>
          <a:bodyPr lIns="90334" tIns="46725" rIns="90334" bIns="46725"/>
          <a:lstStyle/>
          <a:p>
            <a:pPr defTabSz="865188">
              <a:tabLst/>
            </a:pPr>
            <a:r>
              <a:rPr lang="en-US" altLang="zh-CN" smtClean="0">
                <a:latin typeface="Courier New" pitchFamily="49" charset="0"/>
              </a:rPr>
              <a:t>GROUP BY</a:t>
            </a:r>
            <a:r>
              <a:rPr lang="en-US" altLang="zh-CN" smtClean="0"/>
              <a:t> with the </a:t>
            </a:r>
            <a:r>
              <a:rPr lang="en-US" altLang="zh-CN" smtClean="0">
                <a:latin typeface="Courier New" pitchFamily="49" charset="0"/>
              </a:rPr>
              <a:t>ROLLUP</a:t>
            </a:r>
            <a:r>
              <a:rPr lang="en-US" altLang="zh-CN" smtClean="0"/>
              <a:t> and </a:t>
            </a:r>
            <a:r>
              <a:rPr lang="en-US" altLang="zh-CN" smtClean="0">
                <a:latin typeface="Courier New" pitchFamily="49" charset="0"/>
              </a:rPr>
              <a:t>CUBE</a:t>
            </a:r>
            <a:r>
              <a:rPr lang="en-US" altLang="zh-CN" smtClean="0"/>
              <a:t> Operators</a:t>
            </a:r>
          </a:p>
          <a:p>
            <a:pPr marL="114300" lvl="1" defTabSz="865188">
              <a:tabLst/>
            </a:pPr>
            <a:r>
              <a:rPr lang="en-US" altLang="zh-CN" smtClean="0"/>
              <a:t>You specify </a:t>
            </a:r>
            <a:r>
              <a:rPr lang="en-US" altLang="zh-CN" smtClean="0">
                <a:latin typeface="Courier New" pitchFamily="49" charset="0"/>
              </a:rPr>
              <a:t>ROLLUP</a:t>
            </a:r>
            <a:r>
              <a:rPr lang="en-US" altLang="zh-CN" smtClean="0"/>
              <a:t> and </a:t>
            </a:r>
            <a:r>
              <a:rPr lang="en-US" altLang="zh-CN" smtClean="0">
                <a:latin typeface="Courier New" pitchFamily="49" charset="0"/>
              </a:rPr>
              <a:t>CUBE</a:t>
            </a:r>
            <a:r>
              <a:rPr lang="en-US" altLang="zh-CN" smtClean="0"/>
              <a:t> operators in the </a:t>
            </a:r>
            <a:r>
              <a:rPr lang="en-US" altLang="zh-CN" smtClean="0">
                <a:latin typeface="Courier New" pitchFamily="49" charset="0"/>
              </a:rPr>
              <a:t>GROUP BY</a:t>
            </a:r>
            <a:r>
              <a:rPr lang="en-US" altLang="zh-CN" smtClean="0"/>
              <a:t> clause of a query. </a:t>
            </a:r>
            <a:r>
              <a:rPr lang="en-US" altLang="zh-CN" smtClean="0">
                <a:latin typeface="Courier New" pitchFamily="49" charset="0"/>
              </a:rPr>
              <a:t>ROLLUP</a:t>
            </a:r>
            <a:r>
              <a:rPr lang="en-US" altLang="zh-CN" smtClean="0"/>
              <a:t> grouping produces a results set containing the regular grouped rows and subtotal rows. The </a:t>
            </a:r>
            <a:r>
              <a:rPr lang="en-US" altLang="zh-CN" smtClean="0">
                <a:latin typeface="Courier New" pitchFamily="49" charset="0"/>
              </a:rPr>
              <a:t>CUBE</a:t>
            </a:r>
            <a:r>
              <a:rPr lang="en-US" altLang="zh-CN" smtClean="0"/>
              <a:t> operation in the </a:t>
            </a:r>
            <a:r>
              <a:rPr lang="en-US" altLang="zh-CN" smtClean="0">
                <a:latin typeface="Courier New" pitchFamily="49" charset="0"/>
              </a:rPr>
              <a:t>GROUP BY</a:t>
            </a:r>
            <a:r>
              <a:rPr lang="en-US" altLang="zh-CN" i="1" smtClean="0"/>
              <a:t> </a:t>
            </a:r>
            <a:r>
              <a:rPr lang="en-US" altLang="zh-CN" smtClean="0"/>
              <a:t>clause groups the selected rows based on the values of all possible combinations of expressions in the specification and returns a single row of summary information for each group. You can use the </a:t>
            </a:r>
            <a:r>
              <a:rPr lang="en-US" altLang="zh-CN" smtClean="0">
                <a:latin typeface="Courier New" pitchFamily="49" charset="0"/>
              </a:rPr>
              <a:t>CUBE</a:t>
            </a:r>
            <a:r>
              <a:rPr lang="en-US" altLang="zh-CN" smtClean="0"/>
              <a:t> operator to produce </a:t>
            </a:r>
            <a:r>
              <a:rPr lang="en-US" altLang="zh-CN" smtClean="0">
                <a:solidFill>
                  <a:srgbClr val="FC0128"/>
                </a:solidFill>
              </a:rPr>
              <a:t>cross-tabulation rows. </a:t>
            </a:r>
            <a:endParaRPr lang="en-US" altLang="zh-CN" smtClean="0"/>
          </a:p>
          <a:p>
            <a:pPr marL="114300" lvl="1" defTabSz="865188">
              <a:tabLst/>
            </a:pPr>
            <a:r>
              <a:rPr lang="en-US" altLang="zh-CN" b="1" smtClean="0"/>
              <a:t>Note:</a:t>
            </a:r>
            <a:r>
              <a:rPr lang="en-US" altLang="zh-CN" smtClean="0"/>
              <a:t> When working with </a:t>
            </a:r>
            <a:r>
              <a:rPr lang="en-US" altLang="zh-CN" smtClean="0">
                <a:solidFill>
                  <a:srgbClr val="FC0128"/>
                </a:solidFill>
                <a:latin typeface="Courier New" pitchFamily="49" charset="0"/>
              </a:rPr>
              <a:t>ROLLUP</a:t>
            </a:r>
            <a:r>
              <a:rPr lang="en-US" altLang="zh-CN" smtClean="0">
                <a:latin typeface="Courier New" pitchFamily="49" charset="0"/>
              </a:rPr>
              <a:t> </a:t>
            </a:r>
            <a:r>
              <a:rPr lang="en-US" altLang="zh-CN" smtClean="0"/>
              <a:t>and </a:t>
            </a:r>
            <a:r>
              <a:rPr lang="en-US" altLang="zh-CN" smtClean="0">
                <a:solidFill>
                  <a:srgbClr val="FC0128"/>
                </a:solidFill>
                <a:latin typeface="Courier New" pitchFamily="49" charset="0"/>
              </a:rPr>
              <a:t>CUBE</a:t>
            </a:r>
            <a:r>
              <a:rPr lang="en-US" altLang="zh-CN" smtClean="0"/>
              <a:t>, make sure that the columns following the </a:t>
            </a:r>
            <a:r>
              <a:rPr lang="en-US" altLang="zh-CN" smtClean="0">
                <a:latin typeface="Courier New" pitchFamily="49" charset="0"/>
              </a:rPr>
              <a:t>GROUP BY</a:t>
            </a:r>
            <a:r>
              <a:rPr lang="en-US" altLang="zh-CN" smtClean="0"/>
              <a:t> clause have meaningful, real-life relationships with each other; otherwise the operators return irrelevant information. </a:t>
            </a:r>
          </a:p>
          <a:p>
            <a:pPr marL="114300" lvl="1" defTabSz="865188">
              <a:tabLst/>
            </a:pPr>
            <a:r>
              <a:rPr lang="en-US" altLang="zh-CN" smtClean="0">
                <a:solidFill>
                  <a:schemeClr val="tx2"/>
                </a:solidFill>
              </a:rPr>
              <a:t>The </a:t>
            </a:r>
            <a:r>
              <a:rPr lang="en-US" altLang="zh-CN" smtClean="0">
                <a:latin typeface="Courier New" pitchFamily="49" charset="0"/>
              </a:rPr>
              <a:t>ROLLUP</a:t>
            </a:r>
            <a:r>
              <a:rPr lang="en-US" altLang="zh-CN" smtClean="0">
                <a:solidFill>
                  <a:schemeClr val="tx2"/>
                </a:solidFill>
              </a:rPr>
              <a:t> and </a:t>
            </a:r>
            <a:r>
              <a:rPr lang="en-US" altLang="zh-CN" smtClean="0">
                <a:latin typeface="Courier New" pitchFamily="49" charset="0"/>
              </a:rPr>
              <a:t>CUBE</a:t>
            </a:r>
            <a:r>
              <a:rPr lang="en-US" altLang="zh-CN" smtClean="0"/>
              <a:t> </a:t>
            </a:r>
            <a:r>
              <a:rPr lang="en-US" altLang="zh-CN" smtClean="0">
                <a:solidFill>
                  <a:schemeClr val="tx2"/>
                </a:solidFill>
              </a:rPr>
              <a:t>operators are available only in Oracle8</a:t>
            </a:r>
            <a:r>
              <a:rPr lang="en-US" altLang="zh-CN" i="1" smtClean="0">
                <a:solidFill>
                  <a:schemeClr val="tx2"/>
                </a:solidFill>
              </a:rPr>
              <a:t>i </a:t>
            </a:r>
            <a:r>
              <a:rPr lang="en-US" altLang="zh-CN" smtClean="0">
                <a:solidFill>
                  <a:schemeClr val="tx2"/>
                </a:solidFill>
              </a:rPr>
              <a:t>and later releases. </a:t>
            </a:r>
          </a:p>
        </p:txBody>
      </p:sp>
      <p:sp>
        <p:nvSpPr>
          <p:cNvPr id="121861" name="Rectangle 5"/>
          <p:cNvSpPr>
            <a:spLocks noChangeArrowheads="1" noTextEdit="1"/>
          </p:cNvSpPr>
          <p:nvPr>
            <p:ph type="sldImg"/>
          </p:nvPr>
        </p:nvSpPr>
        <p:spPr>
          <a:xfrm>
            <a:off x="509588" y="176213"/>
            <a:ext cx="5802312" cy="4351337"/>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860800" y="-1588"/>
            <a:ext cx="2959100" cy="457201"/>
          </a:xfrm>
          <a:prstGeom prst="rect">
            <a:avLst/>
          </a:prstGeom>
          <a:noFill/>
          <a:ln w="9525">
            <a:noFill/>
            <a:miter lim="800000"/>
            <a:headEnd/>
            <a:tailEnd/>
          </a:ln>
        </p:spPr>
        <p:txBody>
          <a:bodyPr wrap="none" anchor="ctr"/>
          <a:lstStyle/>
          <a:p>
            <a:endParaRPr lang="zh-CN" altLang="en-US"/>
          </a:p>
        </p:txBody>
      </p:sp>
      <p:sp>
        <p:nvSpPr>
          <p:cNvPr id="122883" name="Rectangle 3"/>
          <p:cNvSpPr>
            <a:spLocks noChangeArrowheads="1"/>
          </p:cNvSpPr>
          <p:nvPr/>
        </p:nvSpPr>
        <p:spPr bwMode="auto">
          <a:xfrm>
            <a:off x="-1588" y="-1588"/>
            <a:ext cx="2952751" cy="457201"/>
          </a:xfrm>
          <a:prstGeom prst="rect">
            <a:avLst/>
          </a:prstGeom>
          <a:noFill/>
          <a:ln w="9525">
            <a:noFill/>
            <a:miter lim="800000"/>
            <a:headEnd/>
            <a:tailEnd/>
          </a:ln>
        </p:spPr>
        <p:txBody>
          <a:bodyPr wrap="none" anchor="ctr"/>
          <a:lstStyle/>
          <a:p>
            <a:endParaRPr lang="zh-CN" altLang="en-US"/>
          </a:p>
        </p:txBody>
      </p:sp>
      <p:sp>
        <p:nvSpPr>
          <p:cNvPr id="122884" name="Rectangle 4"/>
          <p:cNvSpPr>
            <a:spLocks noGrp="1" noChangeArrowheads="1"/>
          </p:cNvSpPr>
          <p:nvPr>
            <p:ph type="body" idx="1"/>
          </p:nvPr>
        </p:nvSpPr>
        <p:spPr>
          <a:xfrm>
            <a:off x="409575" y="4749800"/>
            <a:ext cx="6216650" cy="3741738"/>
          </a:xfrm>
          <a:noFill/>
          <a:ln/>
        </p:spPr>
        <p:txBody>
          <a:bodyPr lIns="90334" tIns="46725" rIns="90334" bIns="46725"/>
          <a:lstStyle/>
          <a:p>
            <a:r>
              <a:rPr lang="en-US" altLang="zh-CN" smtClean="0"/>
              <a:t>Example of a </a:t>
            </a:r>
            <a:r>
              <a:rPr lang="en-US" altLang="zh-CN" smtClean="0">
                <a:latin typeface="Courier New" pitchFamily="49" charset="0"/>
              </a:rPr>
              <a:t>ROLLUP</a:t>
            </a:r>
            <a:r>
              <a:rPr lang="en-US" altLang="zh-CN" smtClean="0"/>
              <a:t> Operator </a:t>
            </a:r>
          </a:p>
          <a:p>
            <a:pPr lvl="1"/>
            <a:r>
              <a:rPr lang="en-US" altLang="zh-CN" smtClean="0"/>
              <a:t>In the example in the slide:	</a:t>
            </a:r>
          </a:p>
          <a:p>
            <a:pPr lvl="2"/>
            <a:r>
              <a:rPr lang="en-US" altLang="zh-CN" smtClean="0"/>
              <a:t>Total salaries for every job ID within a department for those departments whose department ID is less than 60 are displayed by the </a:t>
            </a:r>
            <a:r>
              <a:rPr lang="en-US" altLang="zh-CN" smtClean="0">
                <a:latin typeface="Courier New" pitchFamily="49" charset="0"/>
              </a:rPr>
              <a:t>GROUP BY</a:t>
            </a:r>
            <a:r>
              <a:rPr lang="en-US" altLang="zh-CN" smtClean="0"/>
              <a:t> clause (labeled 1)</a:t>
            </a:r>
            <a:endParaRPr lang="en-US" altLang="zh-CN" b="1" smtClean="0"/>
          </a:p>
          <a:p>
            <a:pPr lvl="2"/>
            <a:r>
              <a:rPr lang="en-US" altLang="zh-CN" smtClean="0"/>
              <a:t>The </a:t>
            </a:r>
            <a:r>
              <a:rPr lang="en-US" altLang="zh-CN" smtClean="0">
                <a:latin typeface="Courier New" pitchFamily="49" charset="0"/>
              </a:rPr>
              <a:t>ROLLUP</a:t>
            </a:r>
            <a:r>
              <a:rPr lang="en-US" altLang="zh-CN" smtClean="0"/>
              <a:t> operator displays:</a:t>
            </a:r>
          </a:p>
          <a:p>
            <a:pPr lvl="3"/>
            <a:r>
              <a:rPr lang="en-US" altLang="zh-CN" smtClean="0"/>
              <a:t>Total salary for those departments whose department ID is less than 60  (labeled 2)</a:t>
            </a:r>
          </a:p>
          <a:p>
            <a:pPr lvl="3"/>
            <a:r>
              <a:rPr lang="en-US" altLang="zh-CN" smtClean="0"/>
              <a:t>Total salary for all departments whose department ID is less than 60, irrespective of the job IDs (labeled 3)</a:t>
            </a:r>
          </a:p>
          <a:p>
            <a:pPr lvl="2"/>
            <a:r>
              <a:rPr lang="en-US" altLang="zh-CN" smtClean="0"/>
              <a:t>All rows indicated as 1 are regular rows and all rows indicated as 2 and 3 are </a:t>
            </a:r>
            <a:r>
              <a:rPr lang="en-US" altLang="zh-CN" smtClean="0">
                <a:solidFill>
                  <a:srgbClr val="FC0128"/>
                </a:solidFill>
              </a:rPr>
              <a:t>superaggregate</a:t>
            </a:r>
            <a:r>
              <a:rPr lang="en-US" altLang="zh-CN" i="1" smtClean="0">
                <a:solidFill>
                  <a:srgbClr val="FC0128"/>
                </a:solidFill>
              </a:rPr>
              <a:t> </a:t>
            </a:r>
            <a:r>
              <a:rPr lang="en-US" altLang="zh-CN" smtClean="0">
                <a:solidFill>
                  <a:srgbClr val="FC0128"/>
                </a:solidFill>
              </a:rPr>
              <a:t>rows</a:t>
            </a:r>
            <a:r>
              <a:rPr lang="en-US" altLang="zh-CN" smtClean="0"/>
              <a:t>.</a:t>
            </a:r>
          </a:p>
          <a:p>
            <a:pPr lvl="1"/>
            <a:r>
              <a:rPr lang="en-US" altLang="zh-CN" smtClean="0"/>
              <a:t>The </a:t>
            </a:r>
            <a:r>
              <a:rPr lang="en-US" altLang="zh-CN" smtClean="0">
                <a:solidFill>
                  <a:srgbClr val="FC0128"/>
                </a:solidFill>
                <a:latin typeface="Courier New" pitchFamily="49" charset="0"/>
              </a:rPr>
              <a:t>ROLLUP</a:t>
            </a:r>
            <a:r>
              <a:rPr lang="en-US" altLang="zh-CN" smtClean="0">
                <a:solidFill>
                  <a:srgbClr val="FC0128"/>
                </a:solidFill>
              </a:rPr>
              <a:t> operator</a:t>
            </a:r>
            <a:r>
              <a:rPr lang="en-US" altLang="zh-CN" smtClean="0"/>
              <a:t> creates subtotals that roll up from the most detailed level to a grand total, following the grouping list specified in the </a:t>
            </a:r>
            <a:r>
              <a:rPr lang="en-US" altLang="zh-CN" smtClean="0">
                <a:latin typeface="Courier New" pitchFamily="49" charset="0"/>
              </a:rPr>
              <a:t>GROUP BY</a:t>
            </a:r>
            <a:r>
              <a:rPr lang="en-US" altLang="zh-CN" smtClean="0"/>
              <a:t> clause. First it calculates the standard aggregate values for the groups specified in the </a:t>
            </a:r>
            <a:r>
              <a:rPr lang="en-US" altLang="zh-CN" smtClean="0">
                <a:latin typeface="Courier New" pitchFamily="49" charset="0"/>
              </a:rPr>
              <a:t>GROUP BY</a:t>
            </a:r>
            <a:r>
              <a:rPr lang="en-US" altLang="zh-CN" smtClean="0"/>
              <a:t> clause (in the example, the sum of salaries grouped on each job within a department). Then it creates progressively higher-level subtotals, moving from right to left through the list of grouping columns. (In the preceding example, the sum of salaries for each department is calculated, followed by the sum of salaries for all departments.)</a:t>
            </a:r>
          </a:p>
          <a:p>
            <a:pPr lvl="2"/>
            <a:r>
              <a:rPr lang="en-US" altLang="zh-CN" smtClean="0"/>
              <a:t>Given </a:t>
            </a:r>
            <a:r>
              <a:rPr lang="en-US" altLang="zh-CN" i="1" smtClean="0"/>
              <a:t>n</a:t>
            </a:r>
            <a:r>
              <a:rPr lang="en-US" altLang="zh-CN" smtClean="0"/>
              <a:t> expressions in the </a:t>
            </a:r>
            <a:r>
              <a:rPr lang="en-US" altLang="zh-CN" smtClean="0">
                <a:latin typeface="Courier New" pitchFamily="49" charset="0"/>
              </a:rPr>
              <a:t>ROLLUP</a:t>
            </a:r>
            <a:r>
              <a:rPr lang="en-US" altLang="zh-CN" smtClean="0"/>
              <a:t> operator of the </a:t>
            </a:r>
            <a:r>
              <a:rPr lang="en-US" altLang="zh-CN" smtClean="0">
                <a:latin typeface="Courier New" pitchFamily="49" charset="0"/>
              </a:rPr>
              <a:t>GROUP BY</a:t>
            </a:r>
            <a:r>
              <a:rPr lang="en-US" altLang="zh-CN" smtClean="0"/>
              <a:t> clause, the operation results in </a:t>
            </a:r>
            <a:br>
              <a:rPr lang="en-US" altLang="zh-CN" smtClean="0"/>
            </a:br>
            <a:r>
              <a:rPr lang="en-US" altLang="zh-CN" i="1" smtClean="0"/>
              <a:t>n </a:t>
            </a:r>
            <a:r>
              <a:rPr lang="en-US" altLang="zh-CN" smtClean="0"/>
              <a:t>+ 1 = 2 + 1 = 3 groupings. </a:t>
            </a:r>
          </a:p>
          <a:p>
            <a:pPr lvl="2"/>
            <a:r>
              <a:rPr lang="en-US" altLang="zh-CN" smtClean="0"/>
              <a:t>Rows based on the values of the first </a:t>
            </a:r>
            <a:r>
              <a:rPr lang="en-US" altLang="zh-CN" i="1" smtClean="0"/>
              <a:t>n</a:t>
            </a:r>
            <a:r>
              <a:rPr lang="en-US" altLang="zh-CN" smtClean="0"/>
              <a:t> expressions are called rows or regular rows and the others are called superaggregate</a:t>
            </a:r>
            <a:r>
              <a:rPr lang="en-US" altLang="zh-CN" i="1" smtClean="0"/>
              <a:t> </a:t>
            </a:r>
            <a:r>
              <a:rPr lang="en-US" altLang="zh-CN" smtClean="0"/>
              <a:t>rows. </a:t>
            </a:r>
          </a:p>
        </p:txBody>
      </p:sp>
      <p:sp>
        <p:nvSpPr>
          <p:cNvPr id="122885" name="Rectangle 5"/>
          <p:cNvSpPr>
            <a:spLocks noChangeArrowheads="1" noTextEdit="1"/>
          </p:cNvSpPr>
          <p:nvPr>
            <p:ph type="sldImg"/>
          </p:nvPr>
        </p:nvSpPr>
        <p:spPr>
          <a:xfrm>
            <a:off x="509588" y="176213"/>
            <a:ext cx="5802312" cy="4351337"/>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3860800" y="-1588"/>
            <a:ext cx="2959100" cy="457201"/>
          </a:xfrm>
          <a:prstGeom prst="rect">
            <a:avLst/>
          </a:prstGeom>
          <a:noFill/>
          <a:ln w="9525">
            <a:noFill/>
            <a:miter lim="800000"/>
            <a:headEnd/>
            <a:tailEnd/>
          </a:ln>
        </p:spPr>
        <p:txBody>
          <a:bodyPr wrap="none" anchor="ctr"/>
          <a:lstStyle/>
          <a:p>
            <a:endParaRPr lang="zh-CN" altLang="en-US"/>
          </a:p>
        </p:txBody>
      </p:sp>
      <p:sp>
        <p:nvSpPr>
          <p:cNvPr id="123907" name="Rectangle 3"/>
          <p:cNvSpPr>
            <a:spLocks noChangeArrowheads="1"/>
          </p:cNvSpPr>
          <p:nvPr/>
        </p:nvSpPr>
        <p:spPr bwMode="auto">
          <a:xfrm>
            <a:off x="-1588" y="-1588"/>
            <a:ext cx="2952751" cy="457201"/>
          </a:xfrm>
          <a:prstGeom prst="rect">
            <a:avLst/>
          </a:prstGeom>
          <a:noFill/>
          <a:ln w="9525">
            <a:noFill/>
            <a:miter lim="800000"/>
            <a:headEnd/>
            <a:tailEnd/>
          </a:ln>
        </p:spPr>
        <p:txBody>
          <a:bodyPr wrap="none" anchor="ctr"/>
          <a:lstStyle/>
          <a:p>
            <a:endParaRPr lang="zh-CN" altLang="en-US"/>
          </a:p>
        </p:txBody>
      </p:sp>
      <p:sp>
        <p:nvSpPr>
          <p:cNvPr id="123908" name="Rectangle 4"/>
          <p:cNvSpPr>
            <a:spLocks noGrp="1" noChangeArrowheads="1"/>
          </p:cNvSpPr>
          <p:nvPr>
            <p:ph type="body" idx="1"/>
          </p:nvPr>
        </p:nvSpPr>
        <p:spPr>
          <a:xfrm>
            <a:off x="458788" y="4708525"/>
            <a:ext cx="6016625" cy="3783013"/>
          </a:xfrm>
          <a:noFill/>
          <a:ln/>
        </p:spPr>
        <p:txBody>
          <a:bodyPr lIns="90334" tIns="46725" rIns="90334" bIns="46725"/>
          <a:lstStyle/>
          <a:p>
            <a:r>
              <a:rPr lang="en-US" altLang="zh-CN" smtClean="0"/>
              <a:t>Example of a </a:t>
            </a:r>
            <a:r>
              <a:rPr lang="en-US" altLang="zh-CN" smtClean="0">
                <a:latin typeface="Courier New" pitchFamily="49" charset="0"/>
              </a:rPr>
              <a:t>CUBE</a:t>
            </a:r>
            <a:r>
              <a:rPr lang="en-US" altLang="zh-CN" smtClean="0"/>
              <a:t> Operator </a:t>
            </a:r>
          </a:p>
          <a:p>
            <a:pPr lvl="1"/>
            <a:r>
              <a:rPr lang="en-US" altLang="zh-CN" smtClean="0"/>
              <a:t> The output of the </a:t>
            </a:r>
            <a:r>
              <a:rPr lang="en-US" altLang="zh-CN" smtClean="0">
                <a:latin typeface="Courier New" pitchFamily="49" charset="0"/>
              </a:rPr>
              <a:t>SELECT</a:t>
            </a:r>
            <a:r>
              <a:rPr lang="en-US" altLang="zh-CN" smtClean="0"/>
              <a:t> statement in the example can be interpreted as follows:</a:t>
            </a:r>
          </a:p>
          <a:p>
            <a:pPr lvl="2"/>
            <a:r>
              <a:rPr lang="en-US" altLang="zh-CN" smtClean="0"/>
              <a:t>The total salary for every job within a department (for those departments whose department ID is less than 60) is displayed by the </a:t>
            </a:r>
            <a:r>
              <a:rPr lang="en-US" altLang="zh-CN" smtClean="0">
                <a:latin typeface="Courier New" pitchFamily="49" charset="0"/>
              </a:rPr>
              <a:t>GROUP BY</a:t>
            </a:r>
            <a:r>
              <a:rPr lang="en-US" altLang="zh-CN" smtClean="0"/>
              <a:t> clause (labeled 1)</a:t>
            </a:r>
          </a:p>
          <a:p>
            <a:pPr lvl="2"/>
            <a:r>
              <a:rPr lang="en-US" altLang="zh-CN" smtClean="0"/>
              <a:t>The total salary for those departments whose department ID is less than 60 (labeled 2)</a:t>
            </a:r>
          </a:p>
          <a:p>
            <a:pPr lvl="2"/>
            <a:r>
              <a:rPr lang="en-US" altLang="zh-CN" smtClean="0"/>
              <a:t>The total salary for every job irrespective of the department (labeled 3)</a:t>
            </a:r>
          </a:p>
          <a:p>
            <a:pPr lvl="2"/>
            <a:r>
              <a:rPr lang="en-US" altLang="zh-CN" smtClean="0"/>
              <a:t>Total salary for those departments whose department ID is less than 60, irrespective of the job titles (labeled 4)</a:t>
            </a:r>
          </a:p>
          <a:p>
            <a:pPr lvl="1"/>
            <a:r>
              <a:rPr lang="en-US" altLang="zh-CN" smtClean="0"/>
              <a:t>In the preceding example, all rows indicated as 1 are regular rows, all rows indicated as 2 and 4 are superaggregate rows, and all rows indicated as 3 are </a:t>
            </a:r>
            <a:r>
              <a:rPr lang="en-US" altLang="zh-CN" smtClean="0">
                <a:solidFill>
                  <a:srgbClr val="FC0128"/>
                </a:solidFill>
              </a:rPr>
              <a:t>cross-tabulation values.</a:t>
            </a:r>
          </a:p>
          <a:p>
            <a:pPr lvl="1"/>
            <a:r>
              <a:rPr lang="en-US" altLang="zh-CN" smtClean="0"/>
              <a:t>The </a:t>
            </a:r>
            <a:r>
              <a:rPr lang="en-US" altLang="zh-CN" smtClean="0">
                <a:latin typeface="Courier New" pitchFamily="49" charset="0"/>
              </a:rPr>
              <a:t>CUBE </a:t>
            </a:r>
            <a:r>
              <a:rPr lang="en-US" altLang="zh-CN" smtClean="0"/>
              <a:t>operator has also performed the </a:t>
            </a:r>
            <a:r>
              <a:rPr lang="en-US" altLang="zh-CN" smtClean="0">
                <a:latin typeface="Courier New" pitchFamily="49" charset="0"/>
              </a:rPr>
              <a:t>ROLLUP</a:t>
            </a:r>
            <a:r>
              <a:rPr lang="en-US" altLang="zh-CN" smtClean="0"/>
              <a:t> operation to display the subtotals for those departments whose department ID is less than 60 and the total salary for those departments whose department ID is less than 60, irrespective of the job titles. Additionally, the </a:t>
            </a:r>
            <a:r>
              <a:rPr lang="en-US" altLang="zh-CN" smtClean="0">
                <a:latin typeface="Courier New" pitchFamily="49" charset="0"/>
              </a:rPr>
              <a:t>CUBE</a:t>
            </a:r>
            <a:r>
              <a:rPr lang="en-US" altLang="zh-CN" smtClean="0"/>
              <a:t> operator displays the total salary for every job irrespective of the department. </a:t>
            </a:r>
          </a:p>
          <a:p>
            <a:pPr lvl="1"/>
            <a:r>
              <a:rPr lang="en-US" altLang="zh-CN" b="1" smtClean="0"/>
              <a:t>Note</a:t>
            </a:r>
            <a:r>
              <a:rPr lang="en-US" altLang="zh-CN" smtClean="0"/>
              <a:t>: Similar to the </a:t>
            </a:r>
            <a:r>
              <a:rPr lang="en-US" altLang="zh-CN" smtClean="0">
                <a:latin typeface="Courier New" pitchFamily="49" charset="0"/>
              </a:rPr>
              <a:t>ROLLUP</a:t>
            </a:r>
            <a:r>
              <a:rPr lang="en-US" altLang="zh-CN" smtClean="0"/>
              <a:t> operator, producing subtotals in </a:t>
            </a:r>
            <a:r>
              <a:rPr lang="en-US" altLang="zh-CN" i="1" smtClean="0"/>
              <a:t>n</a:t>
            </a:r>
            <a:r>
              <a:rPr lang="en-US" altLang="zh-CN" smtClean="0"/>
              <a:t> dimensions (that is, </a:t>
            </a:r>
            <a:r>
              <a:rPr lang="en-US" altLang="zh-CN" i="1" smtClean="0"/>
              <a:t>n</a:t>
            </a:r>
            <a:r>
              <a:rPr lang="en-US" altLang="zh-CN" smtClean="0"/>
              <a:t> columns in the </a:t>
            </a:r>
            <a:r>
              <a:rPr lang="en-US" altLang="zh-CN" smtClean="0">
                <a:latin typeface="Courier New" pitchFamily="49" charset="0"/>
              </a:rPr>
              <a:t>GROUP BY</a:t>
            </a:r>
            <a:r>
              <a:rPr lang="en-US" altLang="zh-CN" smtClean="0"/>
              <a:t> clause) without a </a:t>
            </a:r>
            <a:r>
              <a:rPr lang="en-US" altLang="zh-CN" smtClean="0">
                <a:latin typeface="Courier New" pitchFamily="49" charset="0"/>
              </a:rPr>
              <a:t>CUBE</a:t>
            </a:r>
            <a:r>
              <a:rPr lang="en-US" altLang="zh-CN" smtClean="0"/>
              <a:t> operator requires 2</a:t>
            </a:r>
            <a:r>
              <a:rPr lang="en-US" altLang="zh-CN" i="1" baseline="30000" smtClean="0"/>
              <a:t>n</a:t>
            </a:r>
            <a:r>
              <a:rPr lang="en-US" altLang="zh-CN" smtClean="0"/>
              <a:t> </a:t>
            </a:r>
            <a:r>
              <a:rPr lang="en-US" altLang="zh-CN" smtClean="0">
                <a:latin typeface="Courier New" pitchFamily="49" charset="0"/>
              </a:rPr>
              <a:t>SELECT</a:t>
            </a:r>
            <a:r>
              <a:rPr lang="en-US" altLang="zh-CN" smtClean="0"/>
              <a:t> statements to be linked with </a:t>
            </a:r>
            <a:r>
              <a:rPr lang="en-US" altLang="zh-CN" smtClean="0">
                <a:latin typeface="Courier New" pitchFamily="49" charset="0"/>
              </a:rPr>
              <a:t>UNION ALL</a:t>
            </a:r>
            <a:r>
              <a:rPr lang="en-US" altLang="zh-CN" smtClean="0"/>
              <a:t>. Thus, a report with three dimensions requires 2</a:t>
            </a:r>
            <a:r>
              <a:rPr lang="en-US" altLang="zh-CN" baseline="30000" smtClean="0"/>
              <a:t>3</a:t>
            </a:r>
            <a:r>
              <a:rPr lang="en-US" altLang="zh-CN" smtClean="0"/>
              <a:t> = 8 </a:t>
            </a:r>
            <a:r>
              <a:rPr lang="en-US" altLang="zh-CN" smtClean="0">
                <a:latin typeface="Courier New" pitchFamily="49" charset="0"/>
              </a:rPr>
              <a:t>SELECT</a:t>
            </a:r>
            <a:r>
              <a:rPr lang="en-US" altLang="zh-CN" smtClean="0"/>
              <a:t> statements to be linked with </a:t>
            </a:r>
            <a:r>
              <a:rPr lang="en-US" altLang="zh-CN" smtClean="0">
                <a:latin typeface="Courier New" pitchFamily="49" charset="0"/>
              </a:rPr>
              <a:t>UNION ALL</a:t>
            </a:r>
            <a:r>
              <a:rPr lang="en-US" altLang="zh-CN" smtClean="0"/>
              <a:t>.</a:t>
            </a:r>
          </a:p>
        </p:txBody>
      </p:sp>
      <p:sp>
        <p:nvSpPr>
          <p:cNvPr id="123909" name="Rectangle 5"/>
          <p:cNvSpPr>
            <a:spLocks noChangeArrowheads="1" noTextEdit="1"/>
          </p:cNvSpPr>
          <p:nvPr>
            <p:ph type="sldImg"/>
          </p:nvPr>
        </p:nvSpPr>
        <p:spPr>
          <a:xfrm>
            <a:off x="509588" y="176213"/>
            <a:ext cx="5802312" cy="4351337"/>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3860800" y="-1588"/>
            <a:ext cx="2959100" cy="457201"/>
          </a:xfrm>
          <a:prstGeom prst="rect">
            <a:avLst/>
          </a:prstGeom>
          <a:noFill/>
          <a:ln w="9525">
            <a:noFill/>
            <a:miter lim="800000"/>
            <a:headEnd/>
            <a:tailEnd/>
          </a:ln>
        </p:spPr>
        <p:txBody>
          <a:bodyPr wrap="none" anchor="ctr"/>
          <a:lstStyle/>
          <a:p>
            <a:endParaRPr lang="zh-CN" altLang="en-US"/>
          </a:p>
        </p:txBody>
      </p:sp>
      <p:sp>
        <p:nvSpPr>
          <p:cNvPr id="124931" name="Rectangle 3"/>
          <p:cNvSpPr>
            <a:spLocks noChangeArrowheads="1"/>
          </p:cNvSpPr>
          <p:nvPr/>
        </p:nvSpPr>
        <p:spPr bwMode="auto">
          <a:xfrm>
            <a:off x="-1588" y="-1588"/>
            <a:ext cx="2952751" cy="457201"/>
          </a:xfrm>
          <a:prstGeom prst="rect">
            <a:avLst/>
          </a:prstGeom>
          <a:noFill/>
          <a:ln w="9525">
            <a:noFill/>
            <a:miter lim="800000"/>
            <a:headEnd/>
            <a:tailEnd/>
          </a:ln>
        </p:spPr>
        <p:txBody>
          <a:bodyPr wrap="none" anchor="ctr"/>
          <a:lstStyle/>
          <a:p>
            <a:endParaRPr lang="zh-CN" altLang="en-US"/>
          </a:p>
        </p:txBody>
      </p:sp>
      <p:sp>
        <p:nvSpPr>
          <p:cNvPr id="124932" name="Rectangle 4"/>
          <p:cNvSpPr>
            <a:spLocks noGrp="1" noChangeArrowheads="1"/>
          </p:cNvSpPr>
          <p:nvPr>
            <p:ph type="body" idx="1"/>
          </p:nvPr>
        </p:nvSpPr>
        <p:spPr>
          <a:xfrm>
            <a:off x="409575" y="4749800"/>
            <a:ext cx="5995988" cy="3741738"/>
          </a:xfrm>
          <a:noFill/>
          <a:ln/>
        </p:spPr>
        <p:txBody>
          <a:bodyPr lIns="90334" tIns="46725" rIns="90334" bIns="46725"/>
          <a:lstStyle/>
          <a:p>
            <a:pPr defTabSz="865188">
              <a:tabLst/>
            </a:pPr>
            <a:r>
              <a:rPr lang="en-US" altLang="zh-CN" smtClean="0">
                <a:latin typeface="Courier New" pitchFamily="49" charset="0"/>
              </a:rPr>
              <a:t>GROUPING SETS</a:t>
            </a:r>
          </a:p>
          <a:p>
            <a:pPr marL="114300" lvl="1" defTabSz="865188">
              <a:tabLst/>
            </a:pPr>
            <a:r>
              <a:rPr lang="en-US" altLang="zh-CN" smtClean="0">
                <a:solidFill>
                  <a:srgbClr val="FC0128"/>
                </a:solidFill>
                <a:latin typeface="Courier New" pitchFamily="49" charset="0"/>
              </a:rPr>
              <a:t>GROUPING SETS</a:t>
            </a:r>
            <a:r>
              <a:rPr lang="en-US" altLang="zh-CN" smtClean="0"/>
              <a:t> are a further extension of the </a:t>
            </a:r>
            <a:r>
              <a:rPr lang="en-US" altLang="zh-CN" smtClean="0">
                <a:latin typeface="Courier New" pitchFamily="49" charset="0"/>
              </a:rPr>
              <a:t>GROUP BY</a:t>
            </a:r>
            <a:r>
              <a:rPr lang="en-US" altLang="zh-CN" smtClean="0"/>
              <a:t> clause that let you specify multiple groupings of data. Doing so facilitates efficient aggregation and hence facilitates analysis of data across multiple dimensions. </a:t>
            </a:r>
          </a:p>
          <a:p>
            <a:pPr marL="114300" lvl="1" defTabSz="865188">
              <a:tabLst/>
            </a:pPr>
            <a:r>
              <a:rPr lang="en-US" altLang="zh-CN" smtClean="0"/>
              <a:t>A single </a:t>
            </a:r>
            <a:r>
              <a:rPr lang="en-US" altLang="zh-CN" smtClean="0">
                <a:latin typeface="Courier New" pitchFamily="49" charset="0"/>
              </a:rPr>
              <a:t>SELECT</a:t>
            </a:r>
            <a:r>
              <a:rPr lang="en-US" altLang="zh-CN" smtClean="0"/>
              <a:t> statement can now be written using </a:t>
            </a:r>
            <a:r>
              <a:rPr lang="en-US" altLang="zh-CN" smtClean="0">
                <a:latin typeface="Courier New" pitchFamily="49" charset="0"/>
              </a:rPr>
              <a:t>GROUPING SETS</a:t>
            </a:r>
            <a:r>
              <a:rPr lang="en-US" altLang="zh-CN" smtClean="0"/>
              <a:t> to specify various groupings (that can also include </a:t>
            </a:r>
            <a:r>
              <a:rPr lang="en-US" altLang="zh-CN" smtClean="0">
                <a:latin typeface="Courier New" pitchFamily="49" charset="0"/>
              </a:rPr>
              <a:t>ROLLUP</a:t>
            </a:r>
            <a:r>
              <a:rPr lang="en-US" altLang="zh-CN" smtClean="0"/>
              <a:t> or </a:t>
            </a:r>
            <a:r>
              <a:rPr lang="en-US" altLang="zh-CN" smtClean="0">
                <a:latin typeface="Courier New" pitchFamily="49" charset="0"/>
              </a:rPr>
              <a:t>CUBE</a:t>
            </a:r>
            <a:r>
              <a:rPr lang="en-US" altLang="zh-CN" smtClean="0"/>
              <a:t> operators), rather than multiple </a:t>
            </a:r>
            <a:r>
              <a:rPr lang="en-US" altLang="zh-CN" smtClean="0">
                <a:latin typeface="Courier New" pitchFamily="49" charset="0"/>
              </a:rPr>
              <a:t>SELECT</a:t>
            </a:r>
            <a:r>
              <a:rPr lang="en-US" altLang="zh-CN" smtClean="0"/>
              <a:t> statements combined by </a:t>
            </a:r>
            <a:r>
              <a:rPr lang="en-US" altLang="zh-CN" smtClean="0">
                <a:latin typeface="Courier New" pitchFamily="49" charset="0"/>
              </a:rPr>
              <a:t>UNION ALL </a:t>
            </a:r>
            <a:r>
              <a:rPr lang="en-US" altLang="zh-CN" smtClean="0"/>
              <a:t>operators. For example, you can say:</a:t>
            </a:r>
          </a:p>
          <a:p>
            <a:pPr marL="114300" lvl="1" defTabSz="865188">
              <a:tabLst/>
            </a:pPr>
            <a:r>
              <a:rPr lang="en-US" altLang="zh-CN" smtClean="0">
                <a:latin typeface="Courier New" pitchFamily="49" charset="0"/>
              </a:rPr>
              <a:t>   SELECT   department_id, job_id, manager_id, AVG(salary)</a:t>
            </a:r>
            <a:br>
              <a:rPr lang="en-US" altLang="zh-CN" smtClean="0">
                <a:latin typeface="Courier New" pitchFamily="49" charset="0"/>
              </a:rPr>
            </a:br>
            <a:r>
              <a:rPr lang="en-US" altLang="zh-CN" smtClean="0">
                <a:latin typeface="Courier New" pitchFamily="49" charset="0"/>
              </a:rPr>
              <a:t>   FROM     employees</a:t>
            </a:r>
            <a:br>
              <a:rPr lang="en-US" altLang="zh-CN" smtClean="0">
                <a:latin typeface="Courier New" pitchFamily="49" charset="0"/>
              </a:rPr>
            </a:br>
            <a:r>
              <a:rPr lang="en-US" altLang="zh-CN" smtClean="0">
                <a:latin typeface="Courier New" pitchFamily="49" charset="0"/>
              </a:rPr>
              <a:t>   GROUP BY GROUPING SETS</a:t>
            </a:r>
            <a:br>
              <a:rPr lang="en-US" altLang="zh-CN" smtClean="0">
                <a:latin typeface="Courier New" pitchFamily="49" charset="0"/>
              </a:rPr>
            </a:br>
            <a:r>
              <a:rPr lang="en-US" altLang="zh-CN" smtClean="0">
                <a:latin typeface="Courier New" pitchFamily="49" charset="0"/>
              </a:rPr>
              <a:t>   ((department_id, job_id, manager_id),</a:t>
            </a:r>
            <a:br>
              <a:rPr lang="en-US" altLang="zh-CN" smtClean="0">
                <a:latin typeface="Courier New" pitchFamily="49" charset="0"/>
              </a:rPr>
            </a:br>
            <a:r>
              <a:rPr lang="en-US" altLang="zh-CN" smtClean="0">
                <a:latin typeface="Courier New" pitchFamily="49" charset="0"/>
              </a:rPr>
              <a:t>   (department_id, manager_id),(job_id, manager_id));</a:t>
            </a:r>
            <a:r>
              <a:rPr lang="en-US" altLang="zh-CN" b="1" smtClean="0">
                <a:latin typeface="Courier New" pitchFamily="49" charset="0"/>
              </a:rPr>
              <a:t> </a:t>
            </a:r>
          </a:p>
          <a:p>
            <a:pPr marL="114300" lvl="1" defTabSz="865188">
              <a:tabLst/>
            </a:pPr>
            <a:r>
              <a:rPr lang="en-US" altLang="zh-CN" smtClean="0"/>
              <a:t>This statement calculates aggregates over three groupings: </a:t>
            </a:r>
          </a:p>
          <a:p>
            <a:pPr marL="114300" lvl="1" defTabSz="865188">
              <a:tabLst/>
            </a:pPr>
            <a:r>
              <a:rPr lang="en-US" altLang="zh-CN" smtClean="0">
                <a:latin typeface="Courier New" pitchFamily="49" charset="0"/>
              </a:rPr>
              <a:t>   (department_id, job_id, manager_id), (department_id, manager_id) </a:t>
            </a:r>
          </a:p>
          <a:p>
            <a:pPr marL="114300" lvl="1" defTabSz="865188">
              <a:tabLst/>
            </a:pPr>
            <a:r>
              <a:rPr lang="en-US" altLang="zh-CN" smtClean="0">
                <a:latin typeface="Courier New" pitchFamily="49" charset="0"/>
              </a:rPr>
              <a:t>   and (job_id, manager_id) </a:t>
            </a:r>
          </a:p>
          <a:p>
            <a:pPr marL="114300" lvl="1" defTabSz="865188">
              <a:tabLst/>
            </a:pPr>
            <a:r>
              <a:rPr lang="en-US" altLang="zh-CN" smtClean="0"/>
              <a:t>Without this enhancement in Oracle9</a:t>
            </a:r>
            <a:r>
              <a:rPr lang="en-US" altLang="zh-CN" i="1" smtClean="0"/>
              <a:t>i</a:t>
            </a:r>
            <a:r>
              <a:rPr lang="en-US" altLang="zh-CN" smtClean="0"/>
              <a:t>, multiple queries combined together with </a:t>
            </a:r>
            <a:r>
              <a:rPr lang="en-US" altLang="zh-CN" smtClean="0">
                <a:latin typeface="Courier New" pitchFamily="49" charset="0"/>
              </a:rPr>
              <a:t>UNION ALL</a:t>
            </a:r>
            <a:r>
              <a:rPr lang="en-US" altLang="zh-CN" smtClean="0"/>
              <a:t> are required to get the output of the preceding </a:t>
            </a:r>
            <a:r>
              <a:rPr lang="en-US" altLang="zh-CN" smtClean="0">
                <a:latin typeface="Courier New" pitchFamily="49" charset="0"/>
              </a:rPr>
              <a:t>SELECT</a:t>
            </a:r>
            <a:r>
              <a:rPr lang="en-US" altLang="zh-CN" smtClean="0"/>
              <a:t> statement. A multiquery approach is inefficient, for it requires multiple scans of the same data.</a:t>
            </a:r>
          </a:p>
        </p:txBody>
      </p:sp>
      <p:sp>
        <p:nvSpPr>
          <p:cNvPr id="124933" name="Rectangle 5"/>
          <p:cNvSpPr>
            <a:spLocks noChangeArrowheads="1" noTextEdit="1"/>
          </p:cNvSpPr>
          <p:nvPr>
            <p:ph type="sldImg"/>
          </p:nvPr>
        </p:nvSpPr>
        <p:spPr>
          <a:xfrm>
            <a:off x="509588" y="176213"/>
            <a:ext cx="5802312" cy="4351337"/>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noTextEdit="1"/>
          </p:cNvSpPr>
          <p:nvPr>
            <p:ph type="sldImg"/>
          </p:nvPr>
        </p:nvSpPr>
        <p:spPr>
          <a:xfrm>
            <a:off x="493713" y="153988"/>
            <a:ext cx="5867400" cy="4400550"/>
          </a:xfrm>
          <a:ln cap="flat"/>
        </p:spPr>
      </p:sp>
      <p:sp>
        <p:nvSpPr>
          <p:cNvPr id="102403" name="Rectangle 3"/>
          <p:cNvSpPr>
            <a:spLocks noGrp="1" noChangeArrowheads="1"/>
          </p:cNvSpPr>
          <p:nvPr>
            <p:ph type="body" idx="1"/>
          </p:nvPr>
        </p:nvSpPr>
        <p:spPr>
          <a:noFill/>
          <a:ln/>
        </p:spPr>
        <p:txBody>
          <a:bodyPr/>
          <a:lstStyle/>
          <a:p>
            <a:r>
              <a:rPr lang="en-US" altLang="zh-CN" smtClean="0"/>
              <a:t>Null Values (continued)</a:t>
            </a:r>
          </a:p>
          <a:p>
            <a:pPr lvl="1"/>
            <a:r>
              <a:rPr lang="en-US" altLang="zh-CN" smtClean="0"/>
              <a:t>If any column value in an arithmetic expression is null, the result is </a:t>
            </a:r>
            <a:r>
              <a:rPr lang="en-US" altLang="zh-CN" smtClean="0">
                <a:solidFill>
                  <a:srgbClr val="FC0128"/>
                </a:solidFill>
              </a:rPr>
              <a:t>null.</a:t>
            </a:r>
            <a:r>
              <a:rPr lang="en-US" altLang="zh-CN" smtClean="0"/>
              <a:t> For example, if you attempt to perform division with zero, you get an error. However, if you divide a number by null, the result is a null or unknown. </a:t>
            </a:r>
          </a:p>
          <a:p>
            <a:pPr lvl="1"/>
            <a:r>
              <a:rPr lang="en-US" altLang="zh-CN" smtClean="0"/>
              <a:t>In the example on the slide, employee King does not get any commission. Because the </a:t>
            </a:r>
            <a:r>
              <a:rPr lang="en-US" altLang="zh-CN" smtClean="0">
                <a:latin typeface="Courier New" pitchFamily="49" charset="0"/>
              </a:rPr>
              <a:t>COMMISSION_PCT</a:t>
            </a:r>
            <a:r>
              <a:rPr lang="en-US" altLang="zh-CN" smtClean="0"/>
              <a:t> column in the arithmetic expression is null, the result is null. </a:t>
            </a:r>
          </a:p>
          <a:p>
            <a:pPr lvl="1"/>
            <a:r>
              <a:rPr lang="en-US" altLang="zh-CN" smtClean="0"/>
              <a:t>For more information, see </a:t>
            </a:r>
            <a:r>
              <a:rPr lang="en-US" altLang="zh-CN" i="1" smtClean="0"/>
              <a:t>Oracle9i SQL Reference,</a:t>
            </a:r>
            <a:r>
              <a:rPr lang="en-US" altLang="zh-CN" smtClean="0"/>
              <a:t> “Basic Elements of SQL.”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noTextEdit="1"/>
          </p:cNvSpPr>
          <p:nvPr>
            <p:ph type="sldImg"/>
          </p:nvPr>
        </p:nvSpPr>
        <p:spPr>
          <a:xfrm>
            <a:off x="496888" y="166688"/>
            <a:ext cx="5826125" cy="4370387"/>
          </a:xfrm>
          <a:ln cap="flat"/>
        </p:spPr>
      </p:sp>
      <p:sp>
        <p:nvSpPr>
          <p:cNvPr id="125955" name="Rectangle 3"/>
          <p:cNvSpPr>
            <a:spLocks noGrp="1" noChangeArrowheads="1"/>
          </p:cNvSpPr>
          <p:nvPr>
            <p:ph type="body" idx="1"/>
          </p:nvPr>
        </p:nvSpPr>
        <p:spPr>
          <a:xfrm>
            <a:off x="409575" y="4749800"/>
            <a:ext cx="5995988" cy="3740150"/>
          </a:xfrm>
          <a:noFill/>
          <a:ln/>
        </p:spPr>
        <p:txBody>
          <a:bodyPr lIns="88792" tIns="45175" rIns="88792" bIns="45175"/>
          <a:lstStyle/>
          <a:p>
            <a:pPr defTabSz="384175">
              <a:tabLst>
                <a:tab pos="447675" algn="l"/>
              </a:tabLst>
            </a:pPr>
            <a:r>
              <a:rPr lang="en-US" altLang="zh-CN" smtClean="0"/>
              <a:t>Multiple-Column Subqueries</a:t>
            </a:r>
          </a:p>
          <a:p>
            <a:pPr marL="114300" lvl="1" defTabSz="384175">
              <a:tabLst>
                <a:tab pos="447675" algn="l"/>
              </a:tabLst>
            </a:pPr>
            <a:r>
              <a:rPr lang="en-US" altLang="zh-CN" smtClean="0"/>
              <a:t>So far you have written </a:t>
            </a:r>
            <a:r>
              <a:rPr lang="en-US" altLang="zh-CN" smtClean="0">
                <a:solidFill>
                  <a:srgbClr val="FC0128"/>
                </a:solidFill>
              </a:rPr>
              <a:t>single-row subqueries</a:t>
            </a:r>
            <a:r>
              <a:rPr lang="en-US" altLang="zh-CN" smtClean="0"/>
              <a:t> and </a:t>
            </a:r>
            <a:r>
              <a:rPr lang="en-US" altLang="zh-CN" smtClean="0">
                <a:solidFill>
                  <a:srgbClr val="FC0128"/>
                </a:solidFill>
              </a:rPr>
              <a:t>multiple-row subqueries</a:t>
            </a:r>
            <a:r>
              <a:rPr lang="en-US" altLang="zh-CN" smtClean="0"/>
              <a:t> where only one column is returned by the inner </a:t>
            </a:r>
            <a:r>
              <a:rPr lang="en-US" altLang="zh-CN" smtClean="0">
                <a:latin typeface="Courier New" pitchFamily="49" charset="0"/>
              </a:rPr>
              <a:t>SELECT</a:t>
            </a:r>
            <a:r>
              <a:rPr lang="en-US" altLang="zh-CN" smtClean="0"/>
              <a:t> statement and this is used to evaluate the expression in the parent select statement. If you want to compare two or more columns, you must write a compound </a:t>
            </a:r>
            <a:r>
              <a:rPr lang="en-US" altLang="zh-CN" smtClean="0">
                <a:latin typeface="Courier New" pitchFamily="49" charset="0"/>
              </a:rPr>
              <a:t>WHERE</a:t>
            </a:r>
            <a:r>
              <a:rPr lang="en-US" altLang="zh-CN" smtClean="0"/>
              <a:t> clause using logical operators. Using multiple-column subqueries, you can combine duplicate </a:t>
            </a:r>
            <a:r>
              <a:rPr lang="en-US" altLang="zh-CN" smtClean="0">
                <a:latin typeface="Courier New" pitchFamily="49" charset="0"/>
              </a:rPr>
              <a:t>WHERE </a:t>
            </a:r>
            <a:r>
              <a:rPr lang="en-US" altLang="zh-CN" smtClean="0"/>
              <a:t>conditions into a single </a:t>
            </a:r>
            <a:r>
              <a:rPr lang="en-US" altLang="zh-CN" smtClean="0">
                <a:latin typeface="Courier New" pitchFamily="49" charset="0"/>
              </a:rPr>
              <a:t>WHERE</a:t>
            </a:r>
            <a:r>
              <a:rPr lang="en-US" altLang="zh-CN" smtClean="0"/>
              <a:t> clause.</a:t>
            </a:r>
          </a:p>
          <a:p>
            <a:pPr marL="114300" lvl="1" defTabSz="384175">
              <a:tabLst>
                <a:tab pos="447675" algn="l"/>
              </a:tabLst>
            </a:pPr>
            <a:r>
              <a:rPr lang="en-US" altLang="zh-CN" b="1" smtClean="0"/>
              <a:t>Syntax</a:t>
            </a:r>
          </a:p>
          <a:p>
            <a:pPr defTabSz="384175">
              <a:tabLst>
                <a:tab pos="447675" algn="l"/>
              </a:tabLst>
            </a:pPr>
            <a:endParaRPr lang="en-US" altLang="zh-CN" smtClean="0"/>
          </a:p>
          <a:p>
            <a:pPr defTabSz="384175">
              <a:tabLst>
                <a:tab pos="447675" algn="l"/>
              </a:tabLst>
            </a:pPr>
            <a:endParaRPr lang="en-US" altLang="zh-CN" smtClean="0"/>
          </a:p>
          <a:p>
            <a:pPr defTabSz="384175">
              <a:tabLst>
                <a:tab pos="447675" algn="l"/>
              </a:tabLst>
            </a:pPr>
            <a:endParaRPr lang="en-US" altLang="zh-CN" smtClean="0"/>
          </a:p>
          <a:p>
            <a:pPr defTabSz="384175">
              <a:tabLst>
                <a:tab pos="447675" algn="l"/>
              </a:tabLst>
            </a:pPr>
            <a:endParaRPr lang="en-US" altLang="zh-CN" smtClean="0"/>
          </a:p>
          <a:p>
            <a:pPr defTabSz="384175">
              <a:tabLst>
                <a:tab pos="447675" algn="l"/>
              </a:tabLst>
            </a:pPr>
            <a:endParaRPr lang="en-US" altLang="zh-CN" smtClean="0"/>
          </a:p>
          <a:p>
            <a:pPr defTabSz="384175">
              <a:tabLst>
                <a:tab pos="447675" algn="l"/>
              </a:tabLst>
            </a:pPr>
            <a:endParaRPr lang="en-US" altLang="zh-CN" smtClean="0"/>
          </a:p>
          <a:p>
            <a:pPr marL="114300" lvl="1" defTabSz="384175">
              <a:tabLst>
                <a:tab pos="447675" algn="l"/>
              </a:tabLst>
            </a:pPr>
            <a:r>
              <a:rPr lang="en-US" altLang="zh-CN" smtClean="0"/>
              <a:t>The graphic in the slide illustrates that the values of the </a:t>
            </a:r>
            <a:r>
              <a:rPr lang="en-US" altLang="zh-CN" smtClean="0">
                <a:latin typeface="Courier New" pitchFamily="49" charset="0"/>
              </a:rPr>
              <a:t>MANAGER_ID</a:t>
            </a:r>
            <a:r>
              <a:rPr lang="en-US" altLang="zh-CN" smtClean="0"/>
              <a:t> and </a:t>
            </a:r>
            <a:r>
              <a:rPr lang="en-US" altLang="zh-CN" smtClean="0">
                <a:latin typeface="Courier New" pitchFamily="49" charset="0"/>
              </a:rPr>
              <a:t>DEPARTMENT_ID</a:t>
            </a:r>
            <a:r>
              <a:rPr lang="en-US" altLang="zh-CN" smtClean="0"/>
              <a:t> from the main query are being compared with the </a:t>
            </a:r>
            <a:r>
              <a:rPr lang="en-US" altLang="zh-CN" smtClean="0">
                <a:latin typeface="Courier New" pitchFamily="49" charset="0"/>
              </a:rPr>
              <a:t>MANAGER_ID</a:t>
            </a:r>
            <a:r>
              <a:rPr lang="en-US" altLang="zh-CN" smtClean="0"/>
              <a:t> and </a:t>
            </a:r>
            <a:r>
              <a:rPr lang="en-US" altLang="zh-CN" smtClean="0">
                <a:latin typeface="Courier New" pitchFamily="49" charset="0"/>
              </a:rPr>
              <a:t>DEPARTMENT_ID</a:t>
            </a:r>
            <a:r>
              <a:rPr lang="en-US" altLang="zh-CN" smtClean="0"/>
              <a:t>  values retrieved by the subquery. Since the number of columns that are being compared are more than one, the example qualifies as a multiple-column subquery.</a:t>
            </a:r>
          </a:p>
        </p:txBody>
      </p:sp>
      <p:sp>
        <p:nvSpPr>
          <p:cNvPr id="125956" name="Rectangle 4"/>
          <p:cNvSpPr>
            <a:spLocks noChangeArrowheads="1"/>
          </p:cNvSpPr>
          <p:nvPr/>
        </p:nvSpPr>
        <p:spPr bwMode="auto">
          <a:xfrm>
            <a:off x="592138" y="6159500"/>
            <a:ext cx="5568950" cy="1135063"/>
          </a:xfrm>
          <a:prstGeom prst="rect">
            <a:avLst/>
          </a:prstGeom>
          <a:noFill/>
          <a:ln w="9525">
            <a:noFill/>
            <a:miter lim="800000"/>
            <a:headEnd/>
            <a:tailEnd/>
          </a:ln>
        </p:spPr>
        <p:txBody>
          <a:bodyPr wrap="none" anchor="ctr"/>
          <a:lstStyle/>
          <a:p>
            <a:endParaRPr lang="zh-CN" altLang="en-US"/>
          </a:p>
        </p:txBody>
      </p:sp>
      <p:sp>
        <p:nvSpPr>
          <p:cNvPr id="125957" name="Rectangle 5"/>
          <p:cNvSpPr>
            <a:spLocks noChangeArrowheads="1"/>
          </p:cNvSpPr>
          <p:nvPr/>
        </p:nvSpPr>
        <p:spPr bwMode="auto">
          <a:xfrm>
            <a:off x="571500" y="6037263"/>
            <a:ext cx="5695950" cy="1076325"/>
          </a:xfrm>
          <a:prstGeom prst="rect">
            <a:avLst/>
          </a:prstGeom>
          <a:noFill/>
          <a:ln w="9525">
            <a:noFill/>
            <a:miter lim="800000"/>
            <a:headEnd/>
            <a:tailEnd/>
          </a:ln>
        </p:spPr>
        <p:txBody>
          <a:bodyPr lIns="87235" tIns="42060" rIns="87235" bIns="42060">
            <a:spAutoFit/>
          </a:bodyPr>
          <a:lstStyle/>
          <a:p>
            <a:pPr algn="l" defTabSz="815975"/>
            <a:r>
              <a:rPr lang="zh-CN" altLang="en-US" sz="1100">
                <a:solidFill>
                  <a:schemeClr val="tx1"/>
                </a:solidFill>
                <a:latin typeface="Courier New" pitchFamily="49" charset="0"/>
              </a:rPr>
              <a:t> </a:t>
            </a:r>
            <a:r>
              <a:rPr lang="en-US" altLang="zh-CN" sz="1100" b="0">
                <a:solidFill>
                  <a:schemeClr val="tx1"/>
                </a:solidFill>
                <a:latin typeface="Courier New" pitchFamily="49" charset="0"/>
              </a:rPr>
              <a:t>SELECT	</a:t>
            </a:r>
            <a:r>
              <a:rPr lang="en-US" altLang="zh-CN" sz="1100" b="0" i="1">
                <a:solidFill>
                  <a:schemeClr val="tx1"/>
                </a:solidFill>
                <a:latin typeface="Courier New" pitchFamily="49" charset="0"/>
              </a:rPr>
              <a:t>column, column</a:t>
            </a:r>
            <a:r>
              <a:rPr lang="en-US" altLang="zh-CN" sz="1100" b="0">
                <a:solidFill>
                  <a:schemeClr val="tx1"/>
                </a:solidFill>
                <a:latin typeface="Courier New" pitchFamily="49" charset="0"/>
              </a:rPr>
              <a:t>, ...</a:t>
            </a:r>
          </a:p>
          <a:p>
            <a:pPr algn="l" defTabSz="815975"/>
            <a:r>
              <a:rPr lang="en-US" altLang="zh-CN" sz="1100" b="0">
                <a:solidFill>
                  <a:schemeClr val="tx1"/>
                </a:solidFill>
                <a:latin typeface="Courier New" pitchFamily="49" charset="0"/>
              </a:rPr>
              <a:t> FROM 	</a:t>
            </a:r>
            <a:r>
              <a:rPr lang="en-US" altLang="zh-CN" sz="1100" b="0" i="1">
                <a:solidFill>
                  <a:schemeClr val="tx1"/>
                </a:solidFill>
                <a:latin typeface="Courier New" pitchFamily="49" charset="0"/>
              </a:rPr>
              <a:t>table</a:t>
            </a:r>
            <a:endParaRPr lang="en-US" altLang="zh-CN" sz="1100" b="0">
              <a:solidFill>
                <a:schemeClr val="tx1"/>
              </a:solidFill>
              <a:latin typeface="Courier New" pitchFamily="49" charset="0"/>
            </a:endParaRPr>
          </a:p>
          <a:p>
            <a:pPr algn="l" defTabSz="815975"/>
            <a:r>
              <a:rPr lang="en-US" altLang="zh-CN" sz="1100" b="0">
                <a:solidFill>
                  <a:schemeClr val="tx1"/>
                </a:solidFill>
                <a:latin typeface="Courier New" pitchFamily="49" charset="0"/>
              </a:rPr>
              <a:t> WHERE	(</a:t>
            </a:r>
            <a:r>
              <a:rPr lang="en-US" altLang="zh-CN" sz="1100" b="0" i="1">
                <a:solidFill>
                  <a:schemeClr val="tx1"/>
                </a:solidFill>
                <a:latin typeface="Courier New" pitchFamily="49" charset="0"/>
              </a:rPr>
              <a:t>column, column</a:t>
            </a:r>
            <a:r>
              <a:rPr lang="en-US" altLang="zh-CN" sz="1100" b="0">
                <a:solidFill>
                  <a:schemeClr val="tx1"/>
                </a:solidFill>
                <a:latin typeface="Courier New" pitchFamily="49" charset="0"/>
              </a:rPr>
              <a:t>, ...) IN</a:t>
            </a:r>
          </a:p>
          <a:p>
            <a:pPr algn="l" defTabSz="815975"/>
            <a:r>
              <a:rPr lang="en-US" altLang="zh-CN" sz="1100" b="0">
                <a:solidFill>
                  <a:schemeClr val="tx1"/>
                </a:solidFill>
                <a:latin typeface="Courier New" pitchFamily="49" charset="0"/>
              </a:rPr>
              <a:t>  			  (SELECT </a:t>
            </a:r>
            <a:r>
              <a:rPr lang="en-US" altLang="zh-CN" sz="1100" b="0" i="1">
                <a:solidFill>
                  <a:schemeClr val="tx1"/>
                </a:solidFill>
                <a:latin typeface="Courier New" pitchFamily="49" charset="0"/>
              </a:rPr>
              <a:t>column, column</a:t>
            </a:r>
            <a:r>
              <a:rPr lang="en-US" altLang="zh-CN" sz="1100" b="0">
                <a:solidFill>
                  <a:schemeClr val="tx1"/>
                </a:solidFill>
                <a:latin typeface="Courier New" pitchFamily="49" charset="0"/>
              </a:rPr>
              <a:t>, ...</a:t>
            </a:r>
          </a:p>
          <a:p>
            <a:pPr algn="l" defTabSz="815975"/>
            <a:r>
              <a:rPr lang="en-US" altLang="zh-CN" sz="1100" b="0">
                <a:solidFill>
                  <a:schemeClr val="tx1"/>
                </a:solidFill>
                <a:latin typeface="Courier New" pitchFamily="49" charset="0"/>
              </a:rPr>
              <a:t>                                 FROM   </a:t>
            </a:r>
            <a:r>
              <a:rPr lang="en-US" altLang="zh-CN" sz="1100" b="0" i="1">
                <a:solidFill>
                  <a:schemeClr val="tx1"/>
                </a:solidFill>
                <a:latin typeface="Courier New" pitchFamily="49" charset="0"/>
              </a:rPr>
              <a:t>table </a:t>
            </a:r>
          </a:p>
          <a:p>
            <a:pPr algn="l" defTabSz="815975"/>
            <a:r>
              <a:rPr lang="en-US" altLang="zh-CN" sz="1100" b="0">
                <a:solidFill>
                  <a:schemeClr val="tx1"/>
                </a:solidFill>
                <a:latin typeface="Courier New" pitchFamily="49" charset="0"/>
              </a:rPr>
              <a:t>                                 WHERE  </a:t>
            </a:r>
            <a:r>
              <a:rPr lang="en-US" altLang="zh-CN" sz="1100" b="0" i="1">
                <a:solidFill>
                  <a:schemeClr val="tx1"/>
                </a:solidFill>
                <a:latin typeface="Courier New" pitchFamily="49" charset="0"/>
              </a:rPr>
              <a:t>condition</a:t>
            </a:r>
            <a:r>
              <a:rPr lang="en-US" altLang="zh-CN" sz="1100" b="0">
                <a:solidFill>
                  <a:schemeClr val="tx1"/>
                </a:solidFill>
                <a:latin typeface="Courier New" pitchFamily="49" charset="0"/>
              </a:rPr>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noTextEdit="1"/>
          </p:cNvSpPr>
          <p:nvPr>
            <p:ph type="sldImg"/>
          </p:nvPr>
        </p:nvSpPr>
        <p:spPr>
          <a:xfrm>
            <a:off x="477838" y="163513"/>
            <a:ext cx="5884862" cy="4413250"/>
          </a:xfrm>
          <a:ln cap="flat"/>
        </p:spPr>
      </p:sp>
      <p:sp>
        <p:nvSpPr>
          <p:cNvPr id="126979" name="Rectangle 3"/>
          <p:cNvSpPr>
            <a:spLocks noGrp="1" noChangeArrowheads="1"/>
          </p:cNvSpPr>
          <p:nvPr>
            <p:ph type="body" idx="1"/>
          </p:nvPr>
        </p:nvSpPr>
        <p:spPr>
          <a:xfrm>
            <a:off x="454025" y="4748213"/>
            <a:ext cx="5894388" cy="4006850"/>
          </a:xfrm>
          <a:noFill/>
          <a:ln/>
        </p:spPr>
        <p:txBody>
          <a:bodyPr lIns="0" tIns="0" rIns="0" bIns="0"/>
          <a:lstStyle/>
          <a:p>
            <a:pPr defTabSz="446088">
              <a:tabLst>
                <a:tab pos="433388" algn="l"/>
              </a:tabLst>
            </a:pPr>
            <a:r>
              <a:rPr lang="en-US" altLang="zh-CN" smtClean="0"/>
              <a:t>Pairwise Comparison Subquery</a:t>
            </a:r>
          </a:p>
          <a:p>
            <a:pPr marL="114300" lvl="1" defTabSz="446088">
              <a:tabLst>
                <a:tab pos="433388" algn="l"/>
              </a:tabLst>
            </a:pPr>
            <a:r>
              <a:rPr lang="en-US" altLang="zh-CN" smtClean="0"/>
              <a:t>The example in the slide is that of a </a:t>
            </a:r>
            <a:r>
              <a:rPr lang="en-US" altLang="zh-CN" smtClean="0">
                <a:solidFill>
                  <a:srgbClr val="FC0128"/>
                </a:solidFill>
              </a:rPr>
              <a:t>multiple-column subquery </a:t>
            </a:r>
            <a:r>
              <a:rPr lang="en-US" altLang="zh-CN" smtClean="0"/>
              <a:t>because the subquery returns more than one column. It compares the values in the </a:t>
            </a:r>
            <a:r>
              <a:rPr lang="en-US" altLang="zh-CN" smtClean="0">
                <a:latin typeface="Courier New" pitchFamily="49" charset="0"/>
              </a:rPr>
              <a:t>MANAGER_ID</a:t>
            </a:r>
            <a:r>
              <a:rPr lang="en-US" altLang="zh-CN" smtClean="0"/>
              <a:t> column and the </a:t>
            </a:r>
            <a:r>
              <a:rPr lang="en-US" altLang="zh-CN" smtClean="0">
                <a:latin typeface="Courier New" pitchFamily="49" charset="0"/>
              </a:rPr>
              <a:t>DEPARTMENT_ID</a:t>
            </a:r>
            <a:r>
              <a:rPr lang="en-US" altLang="zh-CN" smtClean="0"/>
              <a:t> column of each row in the </a:t>
            </a:r>
            <a:r>
              <a:rPr lang="en-US" altLang="zh-CN" smtClean="0">
                <a:latin typeface="Courier New" pitchFamily="49" charset="0"/>
              </a:rPr>
              <a:t>EMPLOYEES</a:t>
            </a:r>
            <a:r>
              <a:rPr lang="en-US" altLang="zh-CN" smtClean="0"/>
              <a:t> table with the values in the </a:t>
            </a:r>
            <a:r>
              <a:rPr lang="en-US" altLang="zh-CN" smtClean="0">
                <a:latin typeface="Courier New" pitchFamily="49" charset="0"/>
              </a:rPr>
              <a:t>MANAGER_ID</a:t>
            </a:r>
            <a:r>
              <a:rPr lang="en-US" altLang="zh-CN" smtClean="0"/>
              <a:t> column and the </a:t>
            </a:r>
            <a:r>
              <a:rPr lang="en-US" altLang="zh-CN" smtClean="0">
                <a:latin typeface="Courier New" pitchFamily="49" charset="0"/>
              </a:rPr>
              <a:t>DEPARTMENT_ID</a:t>
            </a:r>
            <a:r>
              <a:rPr lang="en-US" altLang="zh-CN" smtClean="0"/>
              <a:t> column for the employees with the </a:t>
            </a:r>
            <a:r>
              <a:rPr lang="en-US" altLang="zh-CN" smtClean="0">
                <a:latin typeface="Courier New" pitchFamily="49" charset="0"/>
              </a:rPr>
              <a:t>EMPLOYEE_ID</a:t>
            </a:r>
            <a:r>
              <a:rPr lang="en-US" altLang="zh-CN" smtClean="0"/>
              <a:t> 178 or 174.</a:t>
            </a:r>
          </a:p>
          <a:p>
            <a:pPr marL="114300" lvl="1" defTabSz="446088">
              <a:tabLst>
                <a:tab pos="433388" algn="l"/>
              </a:tabLst>
            </a:pPr>
            <a:r>
              <a:rPr lang="en-US" altLang="zh-CN" smtClean="0"/>
              <a:t>First, the subquery to retrieve the </a:t>
            </a:r>
            <a:r>
              <a:rPr lang="en-US" altLang="zh-CN" smtClean="0">
                <a:latin typeface="Courier New" pitchFamily="49" charset="0"/>
              </a:rPr>
              <a:t>MANAGER_ID</a:t>
            </a:r>
            <a:r>
              <a:rPr lang="en-US" altLang="zh-CN" smtClean="0"/>
              <a:t> and </a:t>
            </a:r>
            <a:r>
              <a:rPr lang="en-US" altLang="zh-CN" smtClean="0">
                <a:latin typeface="Courier New" pitchFamily="49" charset="0"/>
              </a:rPr>
              <a:t>DEPARTMENT_ID</a:t>
            </a:r>
            <a:r>
              <a:rPr lang="en-US" altLang="zh-CN" smtClean="0"/>
              <a:t> values for the employees with the </a:t>
            </a:r>
            <a:r>
              <a:rPr lang="en-US" altLang="zh-CN" smtClean="0">
                <a:latin typeface="Courier New" pitchFamily="49" charset="0"/>
              </a:rPr>
              <a:t>EMPLOYEE_ID</a:t>
            </a:r>
            <a:r>
              <a:rPr lang="en-US" altLang="zh-CN" smtClean="0"/>
              <a:t> 178 or 174 is executed. These values are compared with the </a:t>
            </a:r>
            <a:r>
              <a:rPr lang="en-US" altLang="zh-CN" smtClean="0">
                <a:latin typeface="Courier New" pitchFamily="49" charset="0"/>
              </a:rPr>
              <a:t>MANAGER_ID</a:t>
            </a:r>
            <a:r>
              <a:rPr lang="en-US" altLang="zh-CN" smtClean="0"/>
              <a:t> column and the </a:t>
            </a:r>
            <a:r>
              <a:rPr lang="en-US" altLang="zh-CN" smtClean="0">
                <a:latin typeface="Courier New" pitchFamily="49" charset="0"/>
              </a:rPr>
              <a:t>DEPARTMENT_ID</a:t>
            </a:r>
            <a:r>
              <a:rPr lang="en-US" altLang="zh-CN" smtClean="0"/>
              <a:t> column of each row in the </a:t>
            </a:r>
            <a:r>
              <a:rPr lang="en-US" altLang="zh-CN" smtClean="0">
                <a:latin typeface="Courier New" pitchFamily="49" charset="0"/>
              </a:rPr>
              <a:t>EMPLOYEES</a:t>
            </a:r>
            <a:r>
              <a:rPr lang="en-US" altLang="zh-CN" smtClean="0"/>
              <a:t> table. If the values match, the row is displayed. In the output,  the records of the employees with the </a:t>
            </a:r>
            <a:r>
              <a:rPr lang="en-US" altLang="zh-CN" smtClean="0">
                <a:latin typeface="Courier New" pitchFamily="49" charset="0"/>
              </a:rPr>
              <a:t>EMPLOYEE_ID</a:t>
            </a:r>
            <a:r>
              <a:rPr lang="en-US" altLang="zh-CN" smtClean="0"/>
              <a:t> 178 or 174 will not be displayed. The output of the query in the slide follows.</a:t>
            </a:r>
          </a:p>
          <a:p>
            <a:pPr defTabSz="446088">
              <a:tabLst>
                <a:tab pos="433388" algn="l"/>
              </a:tabLst>
            </a:pPr>
            <a:endParaRPr lang="en-US" altLang="zh-CN" b="0" smtClean="0">
              <a:latin typeface="Times New Roman" pitchFamily="18" charset="0"/>
            </a:endParaRPr>
          </a:p>
        </p:txBody>
      </p:sp>
      <p:sp>
        <p:nvSpPr>
          <p:cNvPr id="126980" name="Rectangle 4"/>
          <p:cNvSpPr>
            <a:spLocks noChangeArrowheads="1"/>
          </p:cNvSpPr>
          <p:nvPr/>
        </p:nvSpPr>
        <p:spPr bwMode="auto">
          <a:xfrm>
            <a:off x="546100" y="5892800"/>
            <a:ext cx="5551488" cy="2506663"/>
          </a:xfrm>
          <a:prstGeom prst="rect">
            <a:avLst/>
          </a:prstGeom>
          <a:noFill/>
          <a:ln w="9525">
            <a:noFill/>
            <a:miter lim="800000"/>
            <a:headEnd/>
            <a:tailEnd/>
          </a:ln>
        </p:spPr>
        <p:txBody>
          <a:bodyPr wrap="none" anchor="ctr"/>
          <a:lstStyle/>
          <a:p>
            <a:endParaRPr lang="zh-CN" altLang="en-US"/>
          </a:p>
        </p:txBody>
      </p:sp>
      <p:pic>
        <p:nvPicPr>
          <p:cNvPr id="126981" name="Picture 5"/>
          <p:cNvPicPr>
            <a:picLocks noChangeAspect="1" noChangeArrowheads="1"/>
          </p:cNvPicPr>
          <p:nvPr/>
        </p:nvPicPr>
        <p:blipFill>
          <a:blip r:embed="rId3"/>
          <a:srcRect/>
          <a:stretch>
            <a:fillRect/>
          </a:stretch>
        </p:blipFill>
        <p:spPr bwMode="auto">
          <a:xfrm>
            <a:off x="674688" y="6551613"/>
            <a:ext cx="5381625" cy="506412"/>
          </a:xfrm>
          <a:prstGeom prst="rect">
            <a:avLst/>
          </a:prstGeom>
          <a:noFill/>
          <a:ln w="25400">
            <a:noFill/>
            <a:miter lim="800000"/>
            <a:headEnd type="none" w="sm" len="sm"/>
            <a:tailEnd type="none" w="sm" len="sm"/>
          </a:ln>
        </p:spPr>
      </p:pic>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noTextEdit="1"/>
          </p:cNvSpPr>
          <p:nvPr>
            <p:ph type="sldImg"/>
          </p:nvPr>
        </p:nvSpPr>
        <p:spPr>
          <a:xfrm>
            <a:off x="458788" y="177800"/>
            <a:ext cx="5889625" cy="4416425"/>
          </a:xfrm>
          <a:ln cap="flat"/>
        </p:spPr>
      </p:sp>
      <p:sp>
        <p:nvSpPr>
          <p:cNvPr id="128003" name="Rectangle 3"/>
          <p:cNvSpPr>
            <a:spLocks noGrp="1" noChangeArrowheads="1"/>
          </p:cNvSpPr>
          <p:nvPr>
            <p:ph type="body" idx="1"/>
          </p:nvPr>
        </p:nvSpPr>
        <p:spPr>
          <a:xfrm>
            <a:off x="454025" y="4748213"/>
            <a:ext cx="6024563" cy="3784600"/>
          </a:xfrm>
          <a:noFill/>
          <a:ln/>
        </p:spPr>
        <p:txBody>
          <a:bodyPr lIns="0" tIns="0" rIns="0" bIns="0"/>
          <a:lstStyle/>
          <a:p>
            <a:pPr defTabSz="446088">
              <a:tabLst>
                <a:tab pos="433388" algn="l"/>
              </a:tabLst>
            </a:pPr>
            <a:r>
              <a:rPr lang="en-US" altLang="zh-CN" smtClean="0"/>
              <a:t>Nonpairwise Comparison Subquery</a:t>
            </a:r>
          </a:p>
          <a:p>
            <a:pPr marL="114300" lvl="1" defTabSz="446088">
              <a:tabLst>
                <a:tab pos="433388" algn="l"/>
              </a:tabLst>
            </a:pPr>
            <a:r>
              <a:rPr lang="en-US" altLang="zh-CN" smtClean="0"/>
              <a:t>The example shows a nonpairwise comparison of the columns. It displays the </a:t>
            </a:r>
            <a:r>
              <a:rPr lang="en-US" altLang="zh-CN" smtClean="0">
                <a:latin typeface="Courier New" pitchFamily="49" charset="0"/>
              </a:rPr>
              <a:t>EMPLOYEE_ID</a:t>
            </a:r>
            <a:r>
              <a:rPr lang="en-US" altLang="zh-CN" smtClean="0"/>
              <a:t>, </a:t>
            </a:r>
            <a:r>
              <a:rPr lang="en-US" altLang="zh-CN" smtClean="0">
                <a:latin typeface="Courier New" pitchFamily="49" charset="0"/>
              </a:rPr>
              <a:t>MANAGER_ID</a:t>
            </a:r>
            <a:r>
              <a:rPr lang="en-US" altLang="zh-CN" smtClean="0"/>
              <a:t>, and </a:t>
            </a:r>
            <a:r>
              <a:rPr lang="en-US" altLang="zh-CN" smtClean="0">
                <a:latin typeface="Courier New" pitchFamily="49" charset="0"/>
              </a:rPr>
              <a:t>DEPARTMENT_ID</a:t>
            </a:r>
            <a:r>
              <a:rPr lang="en-US" altLang="zh-CN" smtClean="0"/>
              <a:t> of any employee whose manager ID matches any of the manager IDs of employees whose employee IDs are either 174 or 141 and </a:t>
            </a:r>
            <a:r>
              <a:rPr lang="en-US" altLang="zh-CN" smtClean="0">
                <a:latin typeface="Courier New" pitchFamily="49" charset="0"/>
              </a:rPr>
              <a:t>DEPARTMENT_ID</a:t>
            </a:r>
            <a:r>
              <a:rPr lang="en-US" altLang="zh-CN" smtClean="0"/>
              <a:t> match any of the department IDs of employees whose employee IDs are either 174 or 141.</a:t>
            </a:r>
          </a:p>
          <a:p>
            <a:pPr marL="114300" lvl="1" defTabSz="446088">
              <a:tabLst>
                <a:tab pos="433388" algn="l"/>
              </a:tabLst>
            </a:pPr>
            <a:r>
              <a:rPr lang="en-US" altLang="zh-CN" smtClean="0"/>
              <a:t>First, the subquery to retrieve the </a:t>
            </a:r>
            <a:r>
              <a:rPr lang="en-US" altLang="zh-CN" smtClean="0">
                <a:latin typeface="Courier New" pitchFamily="49" charset="0"/>
              </a:rPr>
              <a:t>MANAGER_ID</a:t>
            </a:r>
            <a:r>
              <a:rPr lang="en-US" altLang="zh-CN" smtClean="0"/>
              <a:t> values for the employees with the </a:t>
            </a:r>
            <a:r>
              <a:rPr lang="en-US" altLang="zh-CN" smtClean="0">
                <a:latin typeface="Courier New" pitchFamily="49" charset="0"/>
              </a:rPr>
              <a:t>EMPLOYEE_ID</a:t>
            </a:r>
            <a:r>
              <a:rPr lang="en-US" altLang="zh-CN" smtClean="0"/>
              <a:t> 174 or 141 is executed. Similarly, the second subquery to retrieve the </a:t>
            </a:r>
            <a:r>
              <a:rPr lang="en-US" altLang="zh-CN" smtClean="0">
                <a:latin typeface="Courier New" pitchFamily="49" charset="0"/>
              </a:rPr>
              <a:t>DEPARTMENT_ID</a:t>
            </a:r>
            <a:r>
              <a:rPr lang="en-US" altLang="zh-CN" smtClean="0"/>
              <a:t> values for the employees with the </a:t>
            </a:r>
            <a:r>
              <a:rPr lang="en-US" altLang="zh-CN" smtClean="0">
                <a:latin typeface="Courier New" pitchFamily="49" charset="0"/>
              </a:rPr>
              <a:t>EMPLOYEE_ID</a:t>
            </a:r>
            <a:r>
              <a:rPr lang="en-US" altLang="zh-CN" smtClean="0"/>
              <a:t> 174 or 141 is executed. The retrieved values of the </a:t>
            </a:r>
            <a:r>
              <a:rPr lang="en-US" altLang="zh-CN" smtClean="0">
                <a:latin typeface="Courier New" pitchFamily="49" charset="0"/>
              </a:rPr>
              <a:t>MANAGER_ID</a:t>
            </a:r>
            <a:r>
              <a:rPr lang="en-US" altLang="zh-CN" smtClean="0"/>
              <a:t> and </a:t>
            </a:r>
            <a:r>
              <a:rPr lang="en-US" altLang="zh-CN" smtClean="0">
                <a:latin typeface="Courier New" pitchFamily="49" charset="0"/>
              </a:rPr>
              <a:t>DEPARTMENT_ID</a:t>
            </a:r>
            <a:r>
              <a:rPr lang="en-US" altLang="zh-CN" smtClean="0"/>
              <a:t>  columns are compared with the </a:t>
            </a:r>
            <a:r>
              <a:rPr lang="en-US" altLang="zh-CN" smtClean="0">
                <a:latin typeface="Courier New" pitchFamily="49" charset="0"/>
              </a:rPr>
              <a:t>MANAGER_ID</a:t>
            </a:r>
            <a:r>
              <a:rPr lang="en-US" altLang="zh-CN" smtClean="0"/>
              <a:t> and </a:t>
            </a:r>
            <a:r>
              <a:rPr lang="en-US" altLang="zh-CN" smtClean="0">
                <a:latin typeface="Courier New" pitchFamily="49" charset="0"/>
              </a:rPr>
              <a:t>DEPARTMENT_ID</a:t>
            </a:r>
            <a:r>
              <a:rPr lang="en-US" altLang="zh-CN" smtClean="0"/>
              <a:t> column for each row in the </a:t>
            </a:r>
            <a:r>
              <a:rPr lang="en-US" altLang="zh-CN" smtClean="0">
                <a:latin typeface="Courier New" pitchFamily="49" charset="0"/>
              </a:rPr>
              <a:t>EMPLOYEES</a:t>
            </a:r>
            <a:r>
              <a:rPr lang="en-US" altLang="zh-CN" smtClean="0"/>
              <a:t> table. If the </a:t>
            </a:r>
            <a:r>
              <a:rPr lang="en-US" altLang="zh-CN" smtClean="0">
                <a:latin typeface="Courier New" pitchFamily="49" charset="0"/>
              </a:rPr>
              <a:t>MANAGER_ID</a:t>
            </a:r>
            <a:r>
              <a:rPr lang="en-US" altLang="zh-CN" smtClean="0"/>
              <a:t> column of the row in the </a:t>
            </a:r>
            <a:r>
              <a:rPr lang="en-US" altLang="zh-CN" smtClean="0">
                <a:latin typeface="Courier New" pitchFamily="49" charset="0"/>
              </a:rPr>
              <a:t>EMPLOYEES</a:t>
            </a:r>
            <a:r>
              <a:rPr lang="en-US" altLang="zh-CN" smtClean="0"/>
              <a:t> table matches with any of the values of the </a:t>
            </a:r>
            <a:r>
              <a:rPr lang="en-US" altLang="zh-CN" smtClean="0">
                <a:latin typeface="Courier New" pitchFamily="49" charset="0"/>
              </a:rPr>
              <a:t>MANAGER_ID</a:t>
            </a:r>
            <a:r>
              <a:rPr lang="en-US" altLang="zh-CN" smtClean="0"/>
              <a:t> retrieved by the inner subquery and if the </a:t>
            </a:r>
            <a:r>
              <a:rPr lang="en-US" altLang="zh-CN" smtClean="0">
                <a:latin typeface="Courier New" pitchFamily="49" charset="0"/>
              </a:rPr>
              <a:t>DEPARTMENT_ID </a:t>
            </a:r>
            <a:r>
              <a:rPr lang="en-US" altLang="zh-CN" smtClean="0"/>
              <a:t>column of the row in the </a:t>
            </a:r>
            <a:r>
              <a:rPr lang="en-US" altLang="zh-CN" smtClean="0">
                <a:latin typeface="Courier New" pitchFamily="49" charset="0"/>
              </a:rPr>
              <a:t>EMPLOYEES</a:t>
            </a:r>
            <a:r>
              <a:rPr lang="en-US" altLang="zh-CN" smtClean="0"/>
              <a:t> table matches with any of the values of the </a:t>
            </a:r>
            <a:r>
              <a:rPr lang="en-US" altLang="zh-CN" smtClean="0">
                <a:latin typeface="Courier New" pitchFamily="49" charset="0"/>
              </a:rPr>
              <a:t>DEPARTMENT_ID </a:t>
            </a:r>
            <a:r>
              <a:rPr lang="en-US" altLang="zh-CN" smtClean="0"/>
              <a:t>retrieved by the second subquery, the record is displayed. The output of the query in the slide follows.</a:t>
            </a:r>
          </a:p>
        </p:txBody>
      </p:sp>
      <p:pic>
        <p:nvPicPr>
          <p:cNvPr id="128004" name="Picture 4"/>
          <p:cNvPicPr>
            <a:picLocks noChangeAspect="1" noChangeArrowheads="1"/>
          </p:cNvPicPr>
          <p:nvPr/>
        </p:nvPicPr>
        <p:blipFill>
          <a:blip r:embed="rId3"/>
          <a:srcRect/>
          <a:stretch>
            <a:fillRect/>
          </a:stretch>
        </p:blipFill>
        <p:spPr bwMode="auto">
          <a:xfrm>
            <a:off x="695325" y="7215188"/>
            <a:ext cx="5419725" cy="1141412"/>
          </a:xfrm>
          <a:prstGeom prst="rect">
            <a:avLst/>
          </a:prstGeom>
          <a:noFill/>
          <a:ln w="25400">
            <a:noFill/>
            <a:miter lim="800000"/>
            <a:headEnd type="none" w="sm" len="sm"/>
            <a:tailEnd type="none" w="sm" len="sm"/>
          </a:ln>
        </p:spPr>
      </p:pic>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398463" y="4748213"/>
            <a:ext cx="5976937" cy="3784600"/>
          </a:xfrm>
          <a:noFill/>
          <a:ln/>
        </p:spPr>
        <p:txBody>
          <a:bodyPr lIns="87235" tIns="42060" rIns="87235" bIns="42060"/>
          <a:lstStyle/>
          <a:p>
            <a:pPr defTabSz="446088">
              <a:tabLst>
                <a:tab pos="433388" algn="l"/>
              </a:tabLst>
            </a:pPr>
            <a:r>
              <a:rPr lang="en-US" altLang="zh-CN" smtClean="0"/>
              <a:t>Correlated Subqueries (continued)</a:t>
            </a:r>
          </a:p>
          <a:p>
            <a:pPr marL="114300" lvl="1" defTabSz="446088">
              <a:tabLst>
                <a:tab pos="433388" algn="l"/>
              </a:tabLst>
            </a:pPr>
            <a:r>
              <a:rPr lang="en-US" altLang="zh-CN" smtClean="0"/>
              <a:t>A </a:t>
            </a:r>
            <a:r>
              <a:rPr lang="en-US" altLang="zh-CN" smtClean="0">
                <a:solidFill>
                  <a:srgbClr val="FC0128"/>
                </a:solidFill>
              </a:rPr>
              <a:t>correlated subquery</a:t>
            </a:r>
            <a:r>
              <a:rPr lang="en-US" altLang="zh-CN" smtClean="0"/>
              <a:t> is one way of reading every row in a table and comparing values in each row against related data. It is used whenever a subquery must return a different result or set of results for each candidate row considered by the main query. In other words, you use a correlated subquery to answer a multipart question whose answer depends on the value in each row processed by the parent statement. </a:t>
            </a:r>
          </a:p>
          <a:p>
            <a:pPr marL="114300" lvl="1" defTabSz="446088">
              <a:tabLst>
                <a:tab pos="433388" algn="l"/>
              </a:tabLst>
            </a:pPr>
            <a:r>
              <a:rPr lang="en-US" altLang="zh-CN" smtClean="0"/>
              <a:t>The Oracle Server performs a correlated subquery when the subquery references a column from a table in the parent query. </a:t>
            </a:r>
            <a:endParaRPr lang="en-US" altLang="zh-CN" b="1" smtClean="0"/>
          </a:p>
          <a:p>
            <a:pPr marL="114300" lvl="1" defTabSz="446088">
              <a:tabLst>
                <a:tab pos="433388" algn="l"/>
              </a:tabLst>
            </a:pPr>
            <a:r>
              <a:rPr lang="en-US" altLang="zh-CN" b="1" smtClean="0"/>
              <a:t>Note:</a:t>
            </a:r>
            <a:r>
              <a:rPr lang="en-US" altLang="zh-CN" smtClean="0"/>
              <a:t> You can use the </a:t>
            </a:r>
            <a:r>
              <a:rPr lang="en-US" altLang="zh-CN" smtClean="0">
                <a:latin typeface="Courier New" pitchFamily="49" charset="0"/>
              </a:rPr>
              <a:t>ANY</a:t>
            </a:r>
            <a:r>
              <a:rPr lang="en-US" altLang="zh-CN" smtClean="0"/>
              <a:t> and </a:t>
            </a:r>
            <a:r>
              <a:rPr lang="en-US" altLang="zh-CN" smtClean="0">
                <a:latin typeface="Courier New" pitchFamily="49" charset="0"/>
              </a:rPr>
              <a:t>ALL</a:t>
            </a:r>
            <a:r>
              <a:rPr lang="en-US" altLang="zh-CN" smtClean="0"/>
              <a:t> operators in a correlated subquery. </a:t>
            </a:r>
          </a:p>
          <a:p>
            <a:pPr defTabSz="446088">
              <a:tabLst>
                <a:tab pos="433388" algn="l"/>
              </a:tabLst>
            </a:pPr>
            <a:endParaRPr lang="en-US" altLang="zh-CN" smtClean="0"/>
          </a:p>
          <a:p>
            <a:pPr defTabSz="446088">
              <a:tabLst>
                <a:tab pos="433388" algn="l"/>
              </a:tabLst>
            </a:pPr>
            <a:endParaRPr lang="en-US" altLang="zh-CN" smtClean="0"/>
          </a:p>
        </p:txBody>
      </p:sp>
      <p:sp>
        <p:nvSpPr>
          <p:cNvPr id="129027" name="Rectangle 3"/>
          <p:cNvSpPr>
            <a:spLocks noChangeArrowheads="1" noTextEdit="1"/>
          </p:cNvSpPr>
          <p:nvPr>
            <p:ph type="sldImg"/>
          </p:nvPr>
        </p:nvSpPr>
        <p:spPr>
          <a:xfrm>
            <a:off x="455613" y="171450"/>
            <a:ext cx="5892800" cy="4421188"/>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xfrm>
            <a:off x="398463" y="4748213"/>
            <a:ext cx="5976937" cy="3784600"/>
          </a:xfrm>
          <a:noFill/>
          <a:ln/>
        </p:spPr>
        <p:txBody>
          <a:bodyPr lIns="87235" tIns="42060" rIns="87235" bIns="42060"/>
          <a:lstStyle/>
          <a:p>
            <a:pPr defTabSz="446088">
              <a:tabLst>
                <a:tab pos="433388" algn="l"/>
              </a:tabLst>
            </a:pPr>
            <a:r>
              <a:rPr lang="en-US" altLang="zh-CN" smtClean="0"/>
              <a:t>Using Correlated Subqueries</a:t>
            </a:r>
          </a:p>
          <a:p>
            <a:pPr marL="114300" lvl="1" defTabSz="446088">
              <a:tabLst>
                <a:tab pos="433388" algn="l"/>
              </a:tabLst>
            </a:pPr>
            <a:r>
              <a:rPr lang="en-US" altLang="zh-CN" smtClean="0"/>
              <a:t>The example in the slide determines which employees earn more than the average salary of their department. In this case, the correlated subquery specifically computes the average salary for each department.</a:t>
            </a:r>
          </a:p>
          <a:p>
            <a:pPr marL="114300" lvl="1" defTabSz="446088">
              <a:tabLst>
                <a:tab pos="433388" algn="l"/>
              </a:tabLst>
            </a:pPr>
            <a:r>
              <a:rPr lang="en-US" altLang="zh-CN" smtClean="0"/>
              <a:t>Because both the outer query and inner query use the </a:t>
            </a:r>
            <a:r>
              <a:rPr lang="en-US" altLang="zh-CN" smtClean="0">
                <a:latin typeface="Courier New" pitchFamily="49" charset="0"/>
              </a:rPr>
              <a:t>EMPLOYEES</a:t>
            </a:r>
            <a:r>
              <a:rPr lang="en-US" altLang="zh-CN" smtClean="0"/>
              <a:t> table in the </a:t>
            </a:r>
            <a:r>
              <a:rPr lang="en-US" altLang="zh-CN" smtClean="0">
                <a:latin typeface="Courier New" pitchFamily="49" charset="0"/>
              </a:rPr>
              <a:t>FROM</a:t>
            </a:r>
            <a:r>
              <a:rPr lang="en-US" altLang="zh-CN" smtClean="0"/>
              <a:t> clause, an alias is given to </a:t>
            </a:r>
            <a:r>
              <a:rPr lang="en-US" altLang="zh-CN" smtClean="0">
                <a:latin typeface="Courier New" pitchFamily="49" charset="0"/>
              </a:rPr>
              <a:t>EMPLOYEES</a:t>
            </a:r>
            <a:r>
              <a:rPr lang="en-US" altLang="zh-CN" smtClean="0"/>
              <a:t> in the outer </a:t>
            </a:r>
            <a:r>
              <a:rPr lang="en-US" altLang="zh-CN" smtClean="0">
                <a:latin typeface="Courier New" pitchFamily="49" charset="0"/>
              </a:rPr>
              <a:t>SELECT</a:t>
            </a:r>
            <a:r>
              <a:rPr lang="en-US" altLang="zh-CN" smtClean="0"/>
              <a:t> statement, for clarity. Not only does the alias make the entire </a:t>
            </a:r>
            <a:r>
              <a:rPr lang="en-US" altLang="zh-CN" smtClean="0">
                <a:latin typeface="Courier New" pitchFamily="49" charset="0"/>
              </a:rPr>
              <a:t>SELECT</a:t>
            </a:r>
            <a:r>
              <a:rPr lang="en-US" altLang="zh-CN" smtClean="0"/>
              <a:t> statement more readable, but without the alias the query would not work properly, because the inner statement would not be able to distinguish the inner table column from the outer table column.</a:t>
            </a:r>
          </a:p>
          <a:p>
            <a:pPr marL="114300" lvl="1" defTabSz="446088">
              <a:tabLst>
                <a:tab pos="433388" algn="l"/>
              </a:tabLst>
            </a:pPr>
            <a:endParaRPr lang="en-US" altLang="zh-CN" smtClean="0"/>
          </a:p>
          <a:p>
            <a:pPr marL="114300" lvl="1" defTabSz="446088">
              <a:tabLst>
                <a:tab pos="433388" algn="l"/>
              </a:tabLst>
            </a:pPr>
            <a:endParaRPr lang="en-US" altLang="zh-CN" smtClean="0"/>
          </a:p>
          <a:p>
            <a:pPr defTabSz="446088">
              <a:tabLst>
                <a:tab pos="433388" algn="l"/>
              </a:tabLst>
            </a:pPr>
            <a:r>
              <a:rPr lang="en-US" altLang="zh-CN" smtClean="0"/>
              <a:t>   </a:t>
            </a:r>
          </a:p>
          <a:p>
            <a:pPr defTabSz="446088">
              <a:tabLst>
                <a:tab pos="433388" algn="l"/>
              </a:tabLst>
            </a:pPr>
            <a:endParaRPr lang="en-US" altLang="zh-CN" smtClean="0"/>
          </a:p>
          <a:p>
            <a:pPr defTabSz="446088">
              <a:tabLst>
                <a:tab pos="433388" algn="l"/>
              </a:tabLst>
            </a:pPr>
            <a:endParaRPr lang="en-US" altLang="zh-CN" smtClean="0"/>
          </a:p>
          <a:p>
            <a:pPr defTabSz="446088">
              <a:tabLst>
                <a:tab pos="433388" algn="l"/>
              </a:tabLst>
            </a:pPr>
            <a:endParaRPr lang="en-US" altLang="zh-CN" smtClean="0"/>
          </a:p>
          <a:p>
            <a:pPr defTabSz="446088">
              <a:tabLst>
                <a:tab pos="433388" algn="l"/>
              </a:tabLst>
            </a:pPr>
            <a:r>
              <a:rPr lang="en-US" altLang="zh-CN" smtClean="0">
                <a:solidFill>
                  <a:srgbClr val="0000FF"/>
                </a:solidFill>
              </a:rPr>
              <a:t>Instructor Note</a:t>
            </a:r>
          </a:p>
          <a:p>
            <a:pPr marL="114300" lvl="1" defTabSz="446088">
              <a:tabLst>
                <a:tab pos="433388" algn="l"/>
              </a:tabLst>
            </a:pPr>
            <a:r>
              <a:rPr lang="en-US" altLang="zh-CN" smtClean="0">
                <a:solidFill>
                  <a:srgbClr val="0000FF"/>
                </a:solidFill>
              </a:rPr>
              <a:t>You may wish to indicate that the aliases used are a syntactical requirement. The alias </a:t>
            </a:r>
            <a:r>
              <a:rPr lang="en-US" altLang="zh-CN" smtClean="0">
                <a:solidFill>
                  <a:srgbClr val="0000FF"/>
                </a:solidFill>
                <a:latin typeface="Courier New" pitchFamily="49" charset="0"/>
              </a:rPr>
              <a:t>OUTER</a:t>
            </a:r>
            <a:r>
              <a:rPr lang="en-US" altLang="zh-CN" smtClean="0">
                <a:solidFill>
                  <a:srgbClr val="0000FF"/>
                </a:solidFill>
              </a:rPr>
              <a:t> used here is mandatory, unlike other cases where an alias is used to add clarity and readability to the SQL statement</a:t>
            </a:r>
            <a:r>
              <a:rPr lang="en-US" altLang="zh-CN" b="1" smtClean="0">
                <a:solidFill>
                  <a:srgbClr val="0000FF"/>
                </a:solidFill>
              </a:rPr>
              <a:t>. </a:t>
            </a:r>
          </a:p>
        </p:txBody>
      </p:sp>
      <p:sp>
        <p:nvSpPr>
          <p:cNvPr id="130051" name="Rectangle 3"/>
          <p:cNvSpPr>
            <a:spLocks noChangeArrowheads="1" noTextEdit="1"/>
          </p:cNvSpPr>
          <p:nvPr>
            <p:ph type="sldImg"/>
          </p:nvPr>
        </p:nvSpPr>
        <p:spPr>
          <a:xfrm>
            <a:off x="455613" y="171450"/>
            <a:ext cx="5892800" cy="4421188"/>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454025" y="4748213"/>
            <a:ext cx="5981700" cy="3784600"/>
          </a:xfrm>
          <a:noFill/>
          <a:ln/>
        </p:spPr>
        <p:txBody>
          <a:bodyPr lIns="0" tIns="0" rIns="0" bIns="0"/>
          <a:lstStyle/>
          <a:p>
            <a:pPr defTabSz="446088">
              <a:tabLst>
                <a:tab pos="433388" algn="l"/>
              </a:tabLst>
            </a:pPr>
            <a:r>
              <a:rPr lang="en-US" altLang="zh-CN" smtClean="0"/>
              <a:t>Using a Subquery in the </a:t>
            </a:r>
            <a:r>
              <a:rPr lang="en-US" altLang="zh-CN" smtClean="0">
                <a:latin typeface="Courier New" pitchFamily="49" charset="0"/>
              </a:rPr>
              <a:t>FROM</a:t>
            </a:r>
            <a:r>
              <a:rPr lang="en-US" altLang="zh-CN" smtClean="0"/>
              <a:t> Clause</a:t>
            </a:r>
          </a:p>
          <a:p>
            <a:pPr marL="114300" lvl="1" defTabSz="446088">
              <a:tabLst>
                <a:tab pos="433388" algn="l"/>
              </a:tabLst>
            </a:pPr>
            <a:r>
              <a:rPr lang="en-US" altLang="zh-CN" smtClean="0"/>
              <a:t>You can use a </a:t>
            </a:r>
            <a:r>
              <a:rPr lang="en-US" altLang="zh-CN" smtClean="0">
                <a:solidFill>
                  <a:srgbClr val="FC0128"/>
                </a:solidFill>
              </a:rPr>
              <a:t>subquery in the </a:t>
            </a:r>
            <a:r>
              <a:rPr lang="en-US" altLang="zh-CN" smtClean="0">
                <a:solidFill>
                  <a:srgbClr val="FC0128"/>
                </a:solidFill>
                <a:latin typeface="Courier New" pitchFamily="49" charset="0"/>
              </a:rPr>
              <a:t>FROM</a:t>
            </a:r>
            <a:r>
              <a:rPr lang="en-US" altLang="zh-CN" smtClean="0">
                <a:solidFill>
                  <a:srgbClr val="FC0128"/>
                </a:solidFill>
              </a:rPr>
              <a:t> clause </a:t>
            </a:r>
            <a:r>
              <a:rPr lang="en-US" altLang="zh-CN" smtClean="0"/>
              <a:t>of a </a:t>
            </a:r>
            <a:r>
              <a:rPr lang="en-US" altLang="zh-CN" smtClean="0">
                <a:latin typeface="Courier New" pitchFamily="49" charset="0"/>
              </a:rPr>
              <a:t>SELECT</a:t>
            </a:r>
            <a:r>
              <a:rPr lang="en-US" altLang="zh-CN" smtClean="0"/>
              <a:t> statement, which is very similar to how views are used. A subquery in the </a:t>
            </a:r>
            <a:r>
              <a:rPr lang="en-US" altLang="zh-CN" smtClean="0">
                <a:latin typeface="Courier New" pitchFamily="49" charset="0"/>
              </a:rPr>
              <a:t>FROM</a:t>
            </a:r>
            <a:r>
              <a:rPr lang="en-US" altLang="zh-CN" smtClean="0"/>
              <a:t> clause of a </a:t>
            </a:r>
            <a:r>
              <a:rPr lang="en-US" altLang="zh-CN" smtClean="0">
                <a:latin typeface="Courier New" pitchFamily="49" charset="0"/>
              </a:rPr>
              <a:t>SELECT</a:t>
            </a:r>
            <a:r>
              <a:rPr lang="en-US" altLang="zh-CN" smtClean="0"/>
              <a:t> statement is also called an </a:t>
            </a:r>
            <a:r>
              <a:rPr lang="en-US" altLang="zh-CN" i="1" smtClean="0"/>
              <a:t>inline</a:t>
            </a:r>
            <a:r>
              <a:rPr lang="en-US" altLang="zh-CN" smtClean="0"/>
              <a:t> view. A subquery in the </a:t>
            </a:r>
            <a:r>
              <a:rPr lang="en-US" altLang="zh-CN" smtClean="0">
                <a:latin typeface="Courier New" pitchFamily="49" charset="0"/>
              </a:rPr>
              <a:t>FROM</a:t>
            </a:r>
            <a:r>
              <a:rPr lang="en-US" altLang="zh-CN" smtClean="0"/>
              <a:t> clause of a </a:t>
            </a:r>
            <a:r>
              <a:rPr lang="en-US" altLang="zh-CN" smtClean="0">
                <a:latin typeface="Courier New" pitchFamily="49" charset="0"/>
              </a:rPr>
              <a:t>SELECT</a:t>
            </a:r>
            <a:r>
              <a:rPr lang="en-US" altLang="zh-CN" smtClean="0"/>
              <a:t> statement defines a data source for that particular </a:t>
            </a:r>
            <a:r>
              <a:rPr lang="en-US" altLang="zh-CN" smtClean="0">
                <a:latin typeface="Courier New" pitchFamily="49" charset="0"/>
              </a:rPr>
              <a:t>SELECT</a:t>
            </a:r>
            <a:r>
              <a:rPr lang="en-US" altLang="zh-CN" smtClean="0"/>
              <a:t> statement, and only that </a:t>
            </a:r>
            <a:r>
              <a:rPr lang="en-US" altLang="zh-CN" smtClean="0">
                <a:latin typeface="Courier New" pitchFamily="49" charset="0"/>
              </a:rPr>
              <a:t>SELECT</a:t>
            </a:r>
            <a:r>
              <a:rPr lang="en-US" altLang="zh-CN" smtClean="0"/>
              <a:t> statement. The example on the slide displays employee last names, salaries, department numbers, and average salaries for all the employees who earn more than the average salary in their department. The subquery in the </a:t>
            </a:r>
            <a:r>
              <a:rPr lang="en-US" altLang="zh-CN" smtClean="0">
                <a:latin typeface="Courier New" pitchFamily="49" charset="0"/>
              </a:rPr>
              <a:t>FROM</a:t>
            </a:r>
            <a:r>
              <a:rPr lang="en-US" altLang="zh-CN" smtClean="0"/>
              <a:t> clause is named </a:t>
            </a:r>
            <a:r>
              <a:rPr lang="en-US" altLang="zh-CN" smtClean="0">
                <a:latin typeface="Courier New" pitchFamily="49" charset="0"/>
              </a:rPr>
              <a:t>b</a:t>
            </a:r>
            <a:r>
              <a:rPr lang="en-US" altLang="zh-CN" smtClean="0"/>
              <a:t>, and the outer query references the </a:t>
            </a:r>
            <a:r>
              <a:rPr lang="en-US" altLang="zh-CN" smtClean="0">
                <a:latin typeface="Courier New" pitchFamily="49" charset="0"/>
              </a:rPr>
              <a:t>SALAVG</a:t>
            </a:r>
            <a:r>
              <a:rPr lang="en-US" altLang="zh-CN" smtClean="0"/>
              <a:t> column using this alias.</a:t>
            </a:r>
          </a:p>
          <a:p>
            <a:pPr marL="114300" lvl="1" defTabSz="446088">
              <a:tabLst>
                <a:tab pos="433388" algn="l"/>
              </a:tabLst>
            </a:pPr>
            <a:endParaRPr lang="en-US" altLang="zh-CN" smtClean="0"/>
          </a:p>
          <a:p>
            <a:pPr marL="114300" lvl="1" defTabSz="446088">
              <a:tabLst>
                <a:tab pos="433388" algn="l"/>
              </a:tabLst>
            </a:pPr>
            <a:endParaRPr lang="en-US" altLang="zh-CN" smtClean="0"/>
          </a:p>
          <a:p>
            <a:pPr marL="114300" lvl="1" defTabSz="446088">
              <a:tabLst>
                <a:tab pos="433388" algn="l"/>
              </a:tabLst>
            </a:pPr>
            <a:endParaRPr lang="en-US" altLang="zh-CN" smtClean="0"/>
          </a:p>
          <a:p>
            <a:pPr marL="114300" lvl="1" defTabSz="446088">
              <a:tabLst>
                <a:tab pos="433388" algn="l"/>
              </a:tabLst>
            </a:pPr>
            <a:endParaRPr lang="en-US" altLang="zh-CN" smtClean="0"/>
          </a:p>
          <a:p>
            <a:pPr marL="114300" lvl="1" defTabSz="446088">
              <a:tabLst>
                <a:tab pos="433388" algn="l"/>
              </a:tabLst>
            </a:pPr>
            <a:endParaRPr lang="en-US" altLang="zh-CN" smtClean="0"/>
          </a:p>
          <a:p>
            <a:pPr marL="114300" lvl="1" defTabSz="446088">
              <a:tabLst>
                <a:tab pos="433388" algn="l"/>
              </a:tabLst>
            </a:pPr>
            <a:endParaRPr lang="en-US" altLang="zh-CN" smtClean="0"/>
          </a:p>
          <a:p>
            <a:pPr marL="114300" lvl="1" defTabSz="446088">
              <a:tabLst>
                <a:tab pos="433388" algn="l"/>
              </a:tabLst>
            </a:pPr>
            <a:endParaRPr lang="en-US" altLang="zh-CN" smtClean="0"/>
          </a:p>
          <a:p>
            <a:pPr marL="114300" lvl="1" defTabSz="446088">
              <a:tabLst>
                <a:tab pos="433388" algn="l"/>
              </a:tabLst>
            </a:pPr>
            <a:endParaRPr lang="en-US" altLang="zh-CN" smtClean="0"/>
          </a:p>
          <a:p>
            <a:pPr defTabSz="446088">
              <a:tabLst>
                <a:tab pos="433388" algn="l"/>
              </a:tabLst>
            </a:pPr>
            <a:r>
              <a:rPr lang="en-US" altLang="zh-CN" smtClean="0">
                <a:solidFill>
                  <a:srgbClr val="0000FF"/>
                </a:solidFill>
              </a:rPr>
              <a:t>Instructor Note</a:t>
            </a:r>
          </a:p>
          <a:p>
            <a:pPr marL="114300" lvl="1" defTabSz="446088">
              <a:tabLst>
                <a:tab pos="433388" algn="l"/>
              </a:tabLst>
            </a:pPr>
            <a:r>
              <a:rPr lang="en-US" altLang="zh-CN" smtClean="0">
                <a:solidFill>
                  <a:srgbClr val="0000FF"/>
                </a:solidFill>
              </a:rPr>
              <a:t>You may wish to point out that the example demonstrates a useful technique to combine detail row values and aggregate data in the same output.</a:t>
            </a:r>
          </a:p>
        </p:txBody>
      </p:sp>
      <p:sp>
        <p:nvSpPr>
          <p:cNvPr id="131075" name="Rectangle 3"/>
          <p:cNvSpPr>
            <a:spLocks noChangeArrowheads="1" noTextEdit="1"/>
          </p:cNvSpPr>
          <p:nvPr>
            <p:ph type="sldImg"/>
          </p:nvPr>
        </p:nvSpPr>
        <p:spPr>
          <a:xfrm>
            <a:off x="458788" y="177800"/>
            <a:ext cx="5889625" cy="4416425"/>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noTextEdit="1"/>
          </p:cNvSpPr>
          <p:nvPr>
            <p:ph type="sldImg"/>
          </p:nvPr>
        </p:nvSpPr>
        <p:spPr>
          <a:xfrm>
            <a:off x="498475" y="166688"/>
            <a:ext cx="5827713" cy="4370387"/>
          </a:xfrm>
          <a:ln cap="flat"/>
        </p:spPr>
      </p:sp>
      <p:sp>
        <p:nvSpPr>
          <p:cNvPr id="132099" name="Rectangle 3"/>
          <p:cNvSpPr>
            <a:spLocks noGrp="1" noChangeArrowheads="1"/>
          </p:cNvSpPr>
          <p:nvPr>
            <p:ph type="body" idx="1"/>
          </p:nvPr>
        </p:nvSpPr>
        <p:spPr>
          <a:xfrm>
            <a:off x="409575" y="4749800"/>
            <a:ext cx="5995988" cy="3740150"/>
          </a:xfrm>
          <a:noFill/>
          <a:ln/>
        </p:spPr>
        <p:txBody>
          <a:bodyPr lIns="88792" tIns="45175" rIns="88792" bIns="45175"/>
          <a:lstStyle/>
          <a:p>
            <a:r>
              <a:rPr lang="en-US" altLang="zh-CN" smtClean="0"/>
              <a:t>Using the </a:t>
            </a:r>
            <a:r>
              <a:rPr lang="en-US" altLang="zh-CN" smtClean="0">
                <a:latin typeface="Courier New" pitchFamily="49" charset="0"/>
              </a:rPr>
              <a:t>EXISTS</a:t>
            </a:r>
            <a:r>
              <a:rPr lang="en-US" altLang="zh-CN" smtClean="0"/>
              <a:t> Operator</a:t>
            </a:r>
          </a:p>
          <a:p>
            <a:pPr lvl="1"/>
            <a:r>
              <a:rPr lang="en-US" altLang="zh-CN" smtClean="0"/>
              <a:t>The </a:t>
            </a:r>
            <a:r>
              <a:rPr lang="en-US" altLang="zh-CN" smtClean="0">
                <a:solidFill>
                  <a:srgbClr val="FC0128"/>
                </a:solidFill>
                <a:latin typeface="Courier New" pitchFamily="49" charset="0"/>
              </a:rPr>
              <a:t>EXISTS</a:t>
            </a:r>
            <a:r>
              <a:rPr lang="en-US" altLang="zh-CN" smtClean="0">
                <a:solidFill>
                  <a:srgbClr val="FC0128"/>
                </a:solidFill>
              </a:rPr>
              <a:t> operator </a:t>
            </a:r>
            <a:r>
              <a:rPr lang="en-US" altLang="zh-CN" smtClean="0"/>
              <a:t>ensures that the search in the inner query does not continue when at least one match is found for the manager and employee number by the condition:</a:t>
            </a:r>
            <a:br>
              <a:rPr lang="en-US" altLang="zh-CN" smtClean="0"/>
            </a:br>
            <a:r>
              <a:rPr lang="en-US" altLang="zh-CN" smtClean="0">
                <a:latin typeface="Courier New" pitchFamily="49" charset="0"/>
              </a:rPr>
              <a:t>   WHERE manager_id = outer.employee_id.</a:t>
            </a:r>
          </a:p>
          <a:p>
            <a:pPr lvl="1"/>
            <a:r>
              <a:rPr lang="en-US" altLang="zh-CN" smtClean="0"/>
              <a:t>Note that the inner </a:t>
            </a:r>
            <a:r>
              <a:rPr lang="en-US" altLang="zh-CN" smtClean="0">
                <a:latin typeface="Courier New" pitchFamily="49" charset="0"/>
              </a:rPr>
              <a:t>SELECT</a:t>
            </a:r>
            <a:r>
              <a:rPr lang="en-US" altLang="zh-CN" smtClean="0"/>
              <a:t> query does not need to return a specific value, so a constant can be selected. From a performance standpoint, it is faster to select a constant than a column.</a:t>
            </a:r>
          </a:p>
          <a:p>
            <a:pPr lvl="1"/>
            <a:r>
              <a:rPr lang="en-US" altLang="zh-CN" b="1" smtClean="0"/>
              <a:t>Note: </a:t>
            </a:r>
            <a:r>
              <a:rPr lang="en-US" altLang="zh-CN" smtClean="0"/>
              <a:t>Having </a:t>
            </a:r>
            <a:r>
              <a:rPr lang="en-US" altLang="zh-CN" smtClean="0">
                <a:latin typeface="Courier New" pitchFamily="49" charset="0"/>
              </a:rPr>
              <a:t>EMPLOYEE_ID</a:t>
            </a:r>
            <a:r>
              <a:rPr lang="en-US" altLang="zh-CN" smtClean="0"/>
              <a:t> in the </a:t>
            </a:r>
            <a:r>
              <a:rPr lang="en-US" altLang="zh-CN" smtClean="0">
                <a:latin typeface="Courier New" pitchFamily="49" charset="0"/>
              </a:rPr>
              <a:t>SELECT</a:t>
            </a:r>
            <a:r>
              <a:rPr lang="en-US" altLang="zh-CN" smtClean="0"/>
              <a:t> clause of the inner query causes a table scan for that column. Replacing it with the literal </a:t>
            </a:r>
            <a:r>
              <a:rPr lang="en-US" altLang="zh-CN" smtClean="0">
                <a:latin typeface="Courier New" pitchFamily="49" charset="0"/>
              </a:rPr>
              <a:t>X</a:t>
            </a:r>
            <a:r>
              <a:rPr lang="en-US" altLang="zh-CN" smtClean="0"/>
              <a:t>, or any constant, improves performance. This is more efficient than using the </a:t>
            </a:r>
            <a:r>
              <a:rPr lang="en-US" altLang="zh-CN" smtClean="0">
                <a:latin typeface="Courier New" pitchFamily="49" charset="0"/>
              </a:rPr>
              <a:t>IN</a:t>
            </a:r>
            <a:r>
              <a:rPr lang="en-US" altLang="zh-CN" smtClean="0"/>
              <a:t> operator. </a:t>
            </a:r>
          </a:p>
          <a:p>
            <a:pPr lvl="1"/>
            <a:r>
              <a:rPr lang="en-US" altLang="zh-CN" smtClean="0"/>
              <a:t>A </a:t>
            </a:r>
            <a:r>
              <a:rPr lang="en-US" altLang="zh-CN" smtClean="0">
                <a:latin typeface="Courier New" pitchFamily="49" charset="0"/>
              </a:rPr>
              <a:t>IN</a:t>
            </a:r>
            <a:r>
              <a:rPr lang="en-US" altLang="zh-CN" smtClean="0"/>
              <a:t> construct can be used as an alternative for a </a:t>
            </a:r>
            <a:r>
              <a:rPr lang="en-US" altLang="zh-CN" smtClean="0">
                <a:solidFill>
                  <a:srgbClr val="FC0128"/>
                </a:solidFill>
                <a:latin typeface="Courier New" pitchFamily="49" charset="0"/>
              </a:rPr>
              <a:t>EXISTS</a:t>
            </a:r>
            <a:r>
              <a:rPr lang="en-US" altLang="zh-CN" smtClean="0">
                <a:solidFill>
                  <a:srgbClr val="FC0128"/>
                </a:solidFill>
              </a:rPr>
              <a:t> operator,</a:t>
            </a:r>
            <a:r>
              <a:rPr lang="en-US" altLang="zh-CN" smtClean="0"/>
              <a:t> as shown in the following example: </a:t>
            </a:r>
          </a:p>
          <a:p>
            <a:pPr lvl="1"/>
            <a:r>
              <a:rPr lang="en-US" altLang="zh-CN" smtClean="0">
                <a:solidFill>
                  <a:schemeClr val="tx2"/>
                </a:solidFill>
                <a:latin typeface="Courier New" pitchFamily="49" charset="0"/>
              </a:rPr>
              <a:t>   SELECT employee_id,last_name,job_id,department_id</a:t>
            </a:r>
          </a:p>
          <a:p>
            <a:pPr lvl="1">
              <a:spcBef>
                <a:spcPct val="0"/>
              </a:spcBef>
            </a:pPr>
            <a:r>
              <a:rPr lang="en-US" altLang="zh-CN" smtClean="0">
                <a:solidFill>
                  <a:schemeClr val="tx2"/>
                </a:solidFill>
                <a:latin typeface="Courier New" pitchFamily="49" charset="0"/>
              </a:rPr>
              <a:t>   FROM   employees </a:t>
            </a:r>
          </a:p>
          <a:p>
            <a:pPr lvl="1">
              <a:spcBef>
                <a:spcPct val="0"/>
              </a:spcBef>
            </a:pPr>
            <a:r>
              <a:rPr lang="en-US" altLang="zh-CN" smtClean="0">
                <a:solidFill>
                  <a:schemeClr val="tx2"/>
                </a:solidFill>
                <a:latin typeface="Courier New" pitchFamily="49" charset="0"/>
              </a:rPr>
              <a:t>   WHERE  employee_id IN (SELECT manager_id</a:t>
            </a:r>
          </a:p>
          <a:p>
            <a:pPr lvl="1">
              <a:spcBef>
                <a:spcPct val="0"/>
              </a:spcBef>
            </a:pPr>
            <a:r>
              <a:rPr lang="en-US" altLang="zh-CN" smtClean="0">
                <a:solidFill>
                  <a:schemeClr val="tx2"/>
                </a:solidFill>
                <a:latin typeface="Courier New" pitchFamily="49" charset="0"/>
              </a:rPr>
              <a:t>                          FROM   employees</a:t>
            </a:r>
          </a:p>
          <a:p>
            <a:pPr lvl="1">
              <a:spcBef>
                <a:spcPct val="0"/>
              </a:spcBef>
            </a:pPr>
            <a:r>
              <a:rPr lang="en-US" altLang="zh-CN" smtClean="0">
                <a:solidFill>
                  <a:schemeClr val="tx2"/>
                </a:solidFill>
                <a:latin typeface="Courier New" pitchFamily="49" charset="0"/>
              </a:rPr>
              <a:t>                          WHERE  manager_id IS NOT NULL);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noTextEdit="1"/>
          </p:cNvSpPr>
          <p:nvPr>
            <p:ph type="sldImg"/>
          </p:nvPr>
        </p:nvSpPr>
        <p:spPr>
          <a:xfrm>
            <a:off x="498475" y="166688"/>
            <a:ext cx="5827713" cy="4370387"/>
          </a:xfrm>
          <a:ln cap="flat"/>
        </p:spPr>
      </p:sp>
      <p:sp>
        <p:nvSpPr>
          <p:cNvPr id="133123" name="Rectangle 3"/>
          <p:cNvSpPr>
            <a:spLocks noGrp="1" noChangeArrowheads="1"/>
          </p:cNvSpPr>
          <p:nvPr>
            <p:ph type="body" idx="1"/>
          </p:nvPr>
        </p:nvSpPr>
        <p:spPr>
          <a:xfrm>
            <a:off x="409575" y="4749800"/>
            <a:ext cx="5995988" cy="3740150"/>
          </a:xfrm>
          <a:noFill/>
          <a:ln/>
        </p:spPr>
        <p:txBody>
          <a:bodyPr lIns="88792" tIns="45175" rIns="88792" bIns="45175"/>
          <a:lstStyle/>
          <a:p>
            <a:r>
              <a:rPr lang="en-US" altLang="zh-CN" smtClean="0"/>
              <a:t>Using the </a:t>
            </a:r>
            <a:r>
              <a:rPr lang="en-US" altLang="zh-CN" smtClean="0">
                <a:latin typeface="Courier New" pitchFamily="49" charset="0"/>
              </a:rPr>
              <a:t>NOT EXISTS</a:t>
            </a:r>
            <a:r>
              <a:rPr lang="en-US" altLang="zh-CN" smtClean="0"/>
              <a:t> Operator</a:t>
            </a:r>
          </a:p>
          <a:p>
            <a:pPr lvl="1"/>
            <a:r>
              <a:rPr lang="en-US" altLang="zh-CN" b="1" smtClean="0"/>
              <a:t>Alternative</a:t>
            </a:r>
            <a:r>
              <a:rPr lang="en-US" altLang="zh-CN" smtClean="0"/>
              <a:t> </a:t>
            </a:r>
            <a:r>
              <a:rPr lang="en-US" altLang="zh-CN" b="1" smtClean="0"/>
              <a:t>Solution</a:t>
            </a:r>
            <a:r>
              <a:rPr lang="en-US" altLang="zh-CN" smtClean="0"/>
              <a:t> </a:t>
            </a:r>
          </a:p>
          <a:p>
            <a:pPr lvl="1"/>
            <a:r>
              <a:rPr lang="en-US" altLang="zh-CN" smtClean="0"/>
              <a:t>A </a:t>
            </a:r>
            <a:r>
              <a:rPr lang="en-US" altLang="zh-CN" smtClean="0">
                <a:solidFill>
                  <a:srgbClr val="FC0128"/>
                </a:solidFill>
                <a:latin typeface="Courier New" pitchFamily="49" charset="0"/>
              </a:rPr>
              <a:t>NOT IN</a:t>
            </a:r>
            <a:r>
              <a:rPr lang="en-US" altLang="zh-CN" smtClean="0">
                <a:solidFill>
                  <a:srgbClr val="FC0128"/>
                </a:solidFill>
              </a:rPr>
              <a:t> construct</a:t>
            </a:r>
            <a:r>
              <a:rPr lang="en-US" altLang="zh-CN" smtClean="0"/>
              <a:t> can be used as an alternative for a </a:t>
            </a:r>
            <a:r>
              <a:rPr lang="en-US" altLang="zh-CN" smtClean="0">
                <a:solidFill>
                  <a:srgbClr val="FC0128"/>
                </a:solidFill>
                <a:latin typeface="Courier New" pitchFamily="49" charset="0"/>
              </a:rPr>
              <a:t>NOT EXISTS</a:t>
            </a:r>
            <a:r>
              <a:rPr lang="en-US" altLang="zh-CN" smtClean="0">
                <a:solidFill>
                  <a:srgbClr val="FC0128"/>
                </a:solidFill>
              </a:rPr>
              <a:t> operator,</a:t>
            </a:r>
            <a:r>
              <a:rPr lang="en-US" altLang="zh-CN" smtClean="0"/>
              <a:t> as shown in the following example. </a:t>
            </a:r>
            <a:endParaRPr lang="en-US" altLang="zh-CN" b="1" smtClean="0"/>
          </a:p>
          <a:p>
            <a:pPr lvl="1"/>
            <a:r>
              <a:rPr lang="en-US" altLang="zh-CN" smtClean="0">
                <a:latin typeface="Courier New" pitchFamily="49" charset="0"/>
              </a:rPr>
              <a:t>   SELECT department_id, department_name</a:t>
            </a:r>
          </a:p>
          <a:p>
            <a:pPr lvl="1">
              <a:spcBef>
                <a:spcPct val="0"/>
              </a:spcBef>
            </a:pPr>
            <a:r>
              <a:rPr lang="en-US" altLang="zh-CN" smtClean="0">
                <a:latin typeface="Courier New" pitchFamily="49" charset="0"/>
              </a:rPr>
              <a:t>   FROM   departments </a:t>
            </a:r>
          </a:p>
          <a:p>
            <a:pPr lvl="1">
              <a:spcBef>
                <a:spcPct val="0"/>
              </a:spcBef>
            </a:pPr>
            <a:r>
              <a:rPr lang="en-US" altLang="zh-CN" smtClean="0">
                <a:latin typeface="Courier New" pitchFamily="49" charset="0"/>
              </a:rPr>
              <a:t>   WHERE  department_id NOT IN (SELECT department_id</a:t>
            </a:r>
          </a:p>
          <a:p>
            <a:pPr lvl="1">
              <a:spcBef>
                <a:spcPct val="0"/>
              </a:spcBef>
            </a:pPr>
            <a:r>
              <a:rPr lang="en-US" altLang="zh-CN" smtClean="0">
                <a:latin typeface="Courier New" pitchFamily="49" charset="0"/>
              </a:rPr>
              <a:t>                                FROM   employees);</a:t>
            </a:r>
          </a:p>
          <a:p>
            <a:pPr lvl="1">
              <a:spcBef>
                <a:spcPct val="0"/>
              </a:spcBef>
            </a:pPr>
            <a:endParaRPr lang="en-US" altLang="zh-CN" smtClean="0">
              <a:latin typeface="Courier New" pitchFamily="49" charset="0"/>
            </a:endParaRPr>
          </a:p>
          <a:p>
            <a:pPr lvl="1">
              <a:spcBef>
                <a:spcPct val="0"/>
              </a:spcBef>
            </a:pPr>
            <a:endParaRPr lang="en-US" altLang="zh-CN" smtClean="0">
              <a:latin typeface="Courier New" pitchFamily="49" charset="0"/>
            </a:endParaRPr>
          </a:p>
          <a:p>
            <a:pPr lvl="1">
              <a:spcBef>
                <a:spcPct val="0"/>
              </a:spcBef>
            </a:pPr>
            <a:endParaRPr lang="en-US" altLang="zh-CN" smtClean="0"/>
          </a:p>
          <a:p>
            <a:pPr lvl="1">
              <a:spcBef>
                <a:spcPct val="0"/>
              </a:spcBef>
            </a:pPr>
            <a:r>
              <a:rPr lang="en-US" altLang="zh-CN" smtClean="0"/>
              <a:t>However, </a:t>
            </a:r>
            <a:r>
              <a:rPr lang="en-US" altLang="zh-CN" smtClean="0">
                <a:latin typeface="Courier New" pitchFamily="49" charset="0"/>
              </a:rPr>
              <a:t>NOT IN</a:t>
            </a:r>
            <a:r>
              <a:rPr lang="en-US" altLang="zh-CN" smtClean="0"/>
              <a:t> evaluates to </a:t>
            </a:r>
            <a:r>
              <a:rPr lang="en-US" altLang="zh-CN" smtClean="0">
                <a:latin typeface="Courier New" pitchFamily="49" charset="0"/>
              </a:rPr>
              <a:t>FALSE</a:t>
            </a:r>
            <a:r>
              <a:rPr lang="en-US" altLang="zh-CN" smtClean="0"/>
              <a:t> if any member of the set is a </a:t>
            </a:r>
            <a:r>
              <a:rPr lang="en-US" altLang="zh-CN" smtClean="0">
                <a:latin typeface="Courier New" pitchFamily="49" charset="0"/>
              </a:rPr>
              <a:t>NULL</a:t>
            </a:r>
            <a:r>
              <a:rPr lang="en-US" altLang="zh-CN" smtClean="0"/>
              <a:t> value. Therefore, your query will not return any rows even if there are rows in the departments table that satisfy the </a:t>
            </a:r>
            <a:r>
              <a:rPr lang="en-US" altLang="zh-CN" smtClean="0">
                <a:latin typeface="Courier New" pitchFamily="49" charset="0"/>
              </a:rPr>
              <a:t>WHERE </a:t>
            </a:r>
            <a:r>
              <a:rPr lang="en-US" altLang="zh-CN" smtClean="0"/>
              <a:t>condition. </a:t>
            </a:r>
            <a:endParaRPr lang="en-US" altLang="zh-CN" smtClean="0">
              <a:latin typeface="Courier New" pitchFamily="49" charset="0"/>
            </a:endParaRPr>
          </a:p>
          <a:p>
            <a:pPr>
              <a:spcBef>
                <a:spcPct val="0"/>
              </a:spcBef>
            </a:pPr>
            <a:endParaRPr lang="en-US" altLang="zh-CN" b="0" smtClean="0">
              <a:latin typeface="Courier New" pitchFamily="49" charset="0"/>
            </a:endParaRPr>
          </a:p>
        </p:txBody>
      </p:sp>
      <p:pic>
        <p:nvPicPr>
          <p:cNvPr id="133124" name="Picture 4"/>
          <p:cNvPicPr>
            <a:picLocks noChangeAspect="1" noChangeArrowheads="1"/>
          </p:cNvPicPr>
          <p:nvPr/>
        </p:nvPicPr>
        <p:blipFill>
          <a:blip r:embed="rId3"/>
          <a:srcRect/>
          <a:stretch>
            <a:fillRect/>
          </a:stretch>
        </p:blipFill>
        <p:spPr bwMode="auto">
          <a:xfrm>
            <a:off x="449263" y="6361113"/>
            <a:ext cx="6175375" cy="338137"/>
          </a:xfrm>
          <a:prstGeom prst="rect">
            <a:avLst/>
          </a:prstGeom>
          <a:noFill/>
          <a:ln w="25400">
            <a:noFill/>
            <a:miter lim="800000"/>
            <a:headEnd type="none" w="sm" len="sm"/>
            <a:tailEnd type="none" w="sm" len="sm"/>
          </a:ln>
        </p:spPr>
      </p:pic>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398463" y="4681538"/>
            <a:ext cx="6221412" cy="3784600"/>
          </a:xfrm>
          <a:noFill/>
          <a:ln/>
        </p:spPr>
        <p:txBody>
          <a:bodyPr lIns="87235" tIns="42060" rIns="87235" bIns="42060"/>
          <a:lstStyle/>
          <a:p>
            <a:pPr defTabSz="446088">
              <a:lnSpc>
                <a:spcPct val="90000"/>
              </a:lnSpc>
              <a:spcBef>
                <a:spcPct val="25000"/>
              </a:spcBef>
              <a:tabLst>
                <a:tab pos="433388" algn="l"/>
              </a:tabLst>
            </a:pPr>
            <a:r>
              <a:rPr lang="en-US" altLang="zh-CN" smtClean="0"/>
              <a:t>Correlated </a:t>
            </a:r>
            <a:r>
              <a:rPr lang="en-US" altLang="zh-CN" smtClean="0">
                <a:latin typeface="Courier New" pitchFamily="49" charset="0"/>
              </a:rPr>
              <a:t>UPDATE</a:t>
            </a:r>
            <a:r>
              <a:rPr lang="en-US" altLang="zh-CN" smtClean="0"/>
              <a:t> (continued)</a:t>
            </a:r>
          </a:p>
          <a:p>
            <a:pPr marL="114300" lvl="1" defTabSz="446088">
              <a:lnSpc>
                <a:spcPct val="90000"/>
              </a:lnSpc>
              <a:spcBef>
                <a:spcPct val="20000"/>
              </a:spcBef>
              <a:tabLst>
                <a:tab pos="433388" algn="l"/>
              </a:tabLst>
            </a:pPr>
            <a:r>
              <a:rPr lang="en-US" altLang="zh-CN" smtClean="0"/>
              <a:t>The example in the slide denormalizes the </a:t>
            </a:r>
            <a:r>
              <a:rPr lang="en-US" altLang="zh-CN" smtClean="0">
                <a:latin typeface="Courier New" pitchFamily="49" charset="0"/>
              </a:rPr>
              <a:t>EMPLOYEES</a:t>
            </a:r>
            <a:r>
              <a:rPr lang="en-US" altLang="zh-CN" smtClean="0"/>
              <a:t> table by adding a column to store the department name and then populates the table by using a correlated update.</a:t>
            </a:r>
          </a:p>
          <a:p>
            <a:pPr marL="114300" lvl="1" defTabSz="446088">
              <a:lnSpc>
                <a:spcPct val="90000"/>
              </a:lnSpc>
              <a:spcBef>
                <a:spcPct val="20000"/>
              </a:spcBef>
              <a:tabLst>
                <a:tab pos="433388" algn="l"/>
              </a:tabLst>
            </a:pPr>
            <a:r>
              <a:rPr lang="en-US" altLang="zh-CN" smtClean="0"/>
              <a:t>Here is another example for a</a:t>
            </a:r>
            <a:r>
              <a:rPr lang="en-US" altLang="zh-CN" b="1" smtClean="0"/>
              <a:t> </a:t>
            </a:r>
            <a:r>
              <a:rPr lang="en-US" altLang="zh-CN" smtClean="0">
                <a:solidFill>
                  <a:srgbClr val="FC0128"/>
                </a:solidFill>
              </a:rPr>
              <a:t>correlated update</a:t>
            </a:r>
            <a:r>
              <a:rPr lang="en-US" altLang="zh-CN" smtClean="0"/>
              <a:t>.</a:t>
            </a:r>
          </a:p>
          <a:p>
            <a:pPr marL="114300" lvl="1" defTabSz="446088">
              <a:lnSpc>
                <a:spcPct val="90000"/>
              </a:lnSpc>
              <a:spcBef>
                <a:spcPct val="25000"/>
              </a:spcBef>
              <a:tabLst>
                <a:tab pos="433388" algn="l"/>
              </a:tabLst>
            </a:pPr>
            <a:r>
              <a:rPr lang="en-US" altLang="zh-CN" b="1" smtClean="0"/>
              <a:t>Problem Statement</a:t>
            </a:r>
          </a:p>
          <a:p>
            <a:pPr marL="114300" lvl="1" defTabSz="446088">
              <a:lnSpc>
                <a:spcPct val="90000"/>
              </a:lnSpc>
              <a:spcBef>
                <a:spcPct val="25000"/>
              </a:spcBef>
              <a:tabLst>
                <a:tab pos="433388" algn="l"/>
              </a:tabLst>
            </a:pPr>
            <a:r>
              <a:rPr lang="en-US" altLang="zh-CN" smtClean="0"/>
              <a:t>Use a correlated subquery to update rows in the </a:t>
            </a:r>
            <a:r>
              <a:rPr lang="en-US" altLang="zh-CN" smtClean="0">
                <a:latin typeface="Courier New" pitchFamily="49" charset="0"/>
              </a:rPr>
              <a:t>EMPLOYEES</a:t>
            </a:r>
            <a:r>
              <a:rPr lang="en-US" altLang="zh-CN" smtClean="0"/>
              <a:t> table based on rows from the </a:t>
            </a:r>
            <a:r>
              <a:rPr lang="en-US" altLang="zh-CN" smtClean="0">
                <a:latin typeface="Courier New" pitchFamily="49" charset="0"/>
              </a:rPr>
              <a:t>REWARDS</a:t>
            </a:r>
            <a:r>
              <a:rPr lang="en-US" altLang="zh-CN" smtClean="0"/>
              <a:t> table:</a:t>
            </a:r>
          </a:p>
          <a:p>
            <a:pPr marL="538163" lvl="2" indent="-211138" defTabSz="446088">
              <a:lnSpc>
                <a:spcPct val="90000"/>
              </a:lnSpc>
              <a:spcBef>
                <a:spcPct val="0"/>
              </a:spcBef>
              <a:buFontTx/>
              <a:buNone/>
              <a:tabLst>
                <a:tab pos="433388" algn="l"/>
              </a:tabLst>
            </a:pPr>
            <a:r>
              <a:rPr lang="en-US" altLang="zh-CN" smtClean="0">
                <a:latin typeface="Courier New" pitchFamily="49" charset="0"/>
              </a:rPr>
              <a:t>UPDATE employees</a:t>
            </a:r>
          </a:p>
          <a:p>
            <a:pPr marL="538163" lvl="2" indent="-211138" defTabSz="446088">
              <a:lnSpc>
                <a:spcPct val="90000"/>
              </a:lnSpc>
              <a:spcBef>
                <a:spcPct val="0"/>
              </a:spcBef>
              <a:buFontTx/>
              <a:buNone/>
              <a:tabLst>
                <a:tab pos="433388" algn="l"/>
              </a:tabLst>
            </a:pPr>
            <a:r>
              <a:rPr lang="en-US" altLang="zh-CN" smtClean="0">
                <a:latin typeface="Courier New" pitchFamily="49" charset="0"/>
              </a:rPr>
              <a:t>SET    salary = (SELECT employees.salary + rewards.pay_raise</a:t>
            </a:r>
          </a:p>
          <a:p>
            <a:pPr marL="538163" lvl="2" indent="-211138" defTabSz="446088">
              <a:lnSpc>
                <a:spcPct val="90000"/>
              </a:lnSpc>
              <a:spcBef>
                <a:spcPct val="0"/>
              </a:spcBef>
              <a:buFontTx/>
              <a:buNone/>
              <a:tabLst>
                <a:tab pos="433388" algn="l"/>
              </a:tabLst>
            </a:pPr>
            <a:r>
              <a:rPr lang="en-US" altLang="zh-CN" smtClean="0">
                <a:latin typeface="Courier New" pitchFamily="49" charset="0"/>
              </a:rPr>
              <a:t>                 FROM   rewards</a:t>
            </a:r>
          </a:p>
          <a:p>
            <a:pPr marL="538163" lvl="2" indent="-211138" defTabSz="446088">
              <a:lnSpc>
                <a:spcPct val="90000"/>
              </a:lnSpc>
              <a:spcBef>
                <a:spcPct val="0"/>
              </a:spcBef>
              <a:buFontTx/>
              <a:buNone/>
              <a:tabLst>
                <a:tab pos="433388" algn="l"/>
              </a:tabLst>
            </a:pPr>
            <a:r>
              <a:rPr lang="en-US" altLang="zh-CN" smtClean="0">
                <a:latin typeface="Courier New" pitchFamily="49" charset="0"/>
              </a:rPr>
              <a:t>                 WHERE  employee_id  =  employees.employee_id</a:t>
            </a:r>
          </a:p>
          <a:p>
            <a:pPr marL="538163" lvl="2" indent="-211138" defTabSz="446088">
              <a:lnSpc>
                <a:spcPct val="90000"/>
              </a:lnSpc>
              <a:spcBef>
                <a:spcPct val="0"/>
              </a:spcBef>
              <a:buFontTx/>
              <a:buNone/>
              <a:tabLst>
                <a:tab pos="433388" algn="l"/>
              </a:tabLst>
            </a:pPr>
            <a:r>
              <a:rPr lang="en-US" altLang="zh-CN" smtClean="0">
                <a:latin typeface="Courier New" pitchFamily="49" charset="0"/>
              </a:rPr>
              <a:t>                 AND   payraise_date = </a:t>
            </a:r>
          </a:p>
          <a:p>
            <a:pPr marL="538163" lvl="2" indent="-211138" defTabSz="446088">
              <a:lnSpc>
                <a:spcPct val="90000"/>
              </a:lnSpc>
              <a:spcBef>
                <a:spcPct val="0"/>
              </a:spcBef>
              <a:buFontTx/>
              <a:buNone/>
              <a:tabLst>
                <a:tab pos="433388" algn="l"/>
              </a:tabLst>
            </a:pPr>
            <a:r>
              <a:rPr lang="en-US" altLang="zh-CN" smtClean="0">
                <a:latin typeface="Courier New" pitchFamily="49" charset="0"/>
              </a:rPr>
              <a:t>                      (SELECT MAX(payraise_date) </a:t>
            </a:r>
          </a:p>
          <a:p>
            <a:pPr marL="538163" lvl="2" indent="-211138" defTabSz="446088">
              <a:lnSpc>
                <a:spcPct val="90000"/>
              </a:lnSpc>
              <a:spcBef>
                <a:spcPct val="0"/>
              </a:spcBef>
              <a:buFontTx/>
              <a:buNone/>
              <a:tabLst>
                <a:tab pos="433388" algn="l"/>
              </a:tabLst>
            </a:pPr>
            <a:r>
              <a:rPr lang="en-US" altLang="zh-CN" smtClean="0">
                <a:latin typeface="Courier New" pitchFamily="49" charset="0"/>
              </a:rPr>
              <a:t>                       FROM   rewards</a:t>
            </a:r>
          </a:p>
          <a:p>
            <a:pPr marL="538163" lvl="2" indent="-211138" defTabSz="446088">
              <a:lnSpc>
                <a:spcPct val="90000"/>
              </a:lnSpc>
              <a:spcBef>
                <a:spcPct val="0"/>
              </a:spcBef>
              <a:buFontTx/>
              <a:buNone/>
              <a:tabLst>
                <a:tab pos="433388" algn="l"/>
              </a:tabLst>
            </a:pPr>
            <a:r>
              <a:rPr lang="en-US" altLang="zh-CN" smtClean="0">
                <a:latin typeface="Courier New" pitchFamily="49" charset="0"/>
              </a:rPr>
              <a:t>                       WHERE  employee_id = employees.employee_id))</a:t>
            </a:r>
          </a:p>
          <a:p>
            <a:pPr marL="538163" lvl="2" indent="-211138" defTabSz="446088">
              <a:lnSpc>
                <a:spcPct val="90000"/>
              </a:lnSpc>
              <a:spcBef>
                <a:spcPct val="0"/>
              </a:spcBef>
              <a:buFontTx/>
              <a:buNone/>
              <a:tabLst>
                <a:tab pos="433388" algn="l"/>
              </a:tabLst>
            </a:pPr>
            <a:r>
              <a:rPr lang="en-US" altLang="zh-CN" smtClean="0">
                <a:latin typeface="Courier New" pitchFamily="49" charset="0"/>
              </a:rPr>
              <a:t>WHERE  employees.employee_id </a:t>
            </a:r>
          </a:p>
          <a:p>
            <a:pPr marL="538163" lvl="2" indent="-211138" defTabSz="446088">
              <a:lnSpc>
                <a:spcPct val="90000"/>
              </a:lnSpc>
              <a:spcBef>
                <a:spcPct val="0"/>
              </a:spcBef>
              <a:buFontTx/>
              <a:buNone/>
              <a:tabLst>
                <a:tab pos="433388" algn="l"/>
              </a:tabLst>
            </a:pPr>
            <a:r>
              <a:rPr lang="en-US" altLang="zh-CN" smtClean="0">
                <a:latin typeface="Courier New" pitchFamily="49" charset="0"/>
              </a:rPr>
              <a:t>IN    (SELECT employee_id </a:t>
            </a:r>
          </a:p>
          <a:p>
            <a:pPr marL="538163" lvl="2" indent="-211138" defTabSz="446088">
              <a:lnSpc>
                <a:spcPct val="90000"/>
              </a:lnSpc>
              <a:spcBef>
                <a:spcPct val="0"/>
              </a:spcBef>
              <a:buFontTx/>
              <a:buNone/>
              <a:tabLst>
                <a:tab pos="433388" algn="l"/>
              </a:tabLst>
            </a:pPr>
            <a:r>
              <a:rPr lang="en-US" altLang="zh-CN" smtClean="0">
                <a:latin typeface="Courier New" pitchFamily="49" charset="0"/>
              </a:rPr>
              <a:t>       FROM   rewards);</a:t>
            </a:r>
          </a:p>
          <a:p>
            <a:pPr defTabSz="446088">
              <a:lnSpc>
                <a:spcPct val="90000"/>
              </a:lnSpc>
              <a:tabLst>
                <a:tab pos="433388" algn="l"/>
              </a:tabLst>
            </a:pPr>
            <a:r>
              <a:rPr lang="en-US" altLang="zh-CN" smtClean="0">
                <a:solidFill>
                  <a:srgbClr val="0000FF"/>
                </a:solidFill>
              </a:rPr>
              <a:t>Instructor Note</a:t>
            </a:r>
          </a:p>
          <a:p>
            <a:pPr marL="114300" lvl="1" defTabSz="446088">
              <a:lnSpc>
                <a:spcPct val="90000"/>
              </a:lnSpc>
              <a:spcBef>
                <a:spcPct val="0"/>
              </a:spcBef>
              <a:tabLst>
                <a:tab pos="433388" algn="l"/>
              </a:tabLst>
            </a:pPr>
            <a:r>
              <a:rPr lang="en-US" altLang="zh-CN" smtClean="0">
                <a:solidFill>
                  <a:srgbClr val="0000FF"/>
                </a:solidFill>
              </a:rPr>
              <a:t>In order to demonstrate the code example in the notes, you must first run the script file </a:t>
            </a:r>
            <a:r>
              <a:rPr lang="en-US" altLang="zh-CN" smtClean="0">
                <a:solidFill>
                  <a:srgbClr val="0000FF"/>
                </a:solidFill>
                <a:latin typeface="Courier New" pitchFamily="49" charset="0"/>
              </a:rPr>
              <a:t>\labs\cre_reward.sql</a:t>
            </a:r>
            <a:r>
              <a:rPr lang="en-US" altLang="zh-CN" smtClean="0">
                <a:solidFill>
                  <a:srgbClr val="0000FF"/>
                </a:solidFill>
              </a:rPr>
              <a:t>, which creates the </a:t>
            </a:r>
            <a:r>
              <a:rPr lang="en-US" altLang="zh-CN" smtClean="0">
                <a:solidFill>
                  <a:srgbClr val="0000FF"/>
                </a:solidFill>
                <a:latin typeface="Courier New" pitchFamily="49" charset="0"/>
              </a:rPr>
              <a:t>REWARDS</a:t>
            </a:r>
            <a:r>
              <a:rPr lang="en-US" altLang="zh-CN" smtClean="0">
                <a:solidFill>
                  <a:srgbClr val="0000FF"/>
                </a:solidFill>
              </a:rPr>
              <a:t> table and inserts records into the table.</a:t>
            </a:r>
          </a:p>
          <a:p>
            <a:pPr marL="114300" lvl="1" defTabSz="446088">
              <a:lnSpc>
                <a:spcPct val="90000"/>
              </a:lnSpc>
              <a:spcBef>
                <a:spcPct val="0"/>
              </a:spcBef>
              <a:tabLst>
                <a:tab pos="433388" algn="l"/>
              </a:tabLst>
            </a:pPr>
            <a:r>
              <a:rPr lang="en-US" altLang="zh-CN" smtClean="0">
                <a:solidFill>
                  <a:srgbClr val="0000FF"/>
                </a:solidFill>
              </a:rPr>
              <a:t>Remember to </a:t>
            </a:r>
            <a:r>
              <a:rPr lang="en-US" altLang="zh-CN" b="1" smtClean="0">
                <a:solidFill>
                  <a:srgbClr val="0000FF"/>
                </a:solidFill>
              </a:rPr>
              <a:t>rollback</a:t>
            </a:r>
            <a:r>
              <a:rPr lang="en-US" altLang="zh-CN" smtClean="0">
                <a:solidFill>
                  <a:srgbClr val="0000FF"/>
                </a:solidFill>
              </a:rPr>
              <a:t> the transaction if you demo the script in the slide or notes page. This is very important as if this is not done, the outputs shown in the practices will not match.</a:t>
            </a:r>
          </a:p>
          <a:p>
            <a:pPr marL="114300" lvl="1" defTabSz="446088">
              <a:lnSpc>
                <a:spcPct val="90000"/>
              </a:lnSpc>
              <a:tabLst>
                <a:tab pos="433388" algn="l"/>
              </a:tabLst>
            </a:pPr>
            <a:endParaRPr lang="en-US" altLang="zh-CN" smtClean="0">
              <a:solidFill>
                <a:srgbClr val="0000FF"/>
              </a:solidFill>
            </a:endParaRPr>
          </a:p>
          <a:p>
            <a:pPr marL="538163" lvl="2" indent="-211138" defTabSz="446088">
              <a:lnSpc>
                <a:spcPct val="90000"/>
              </a:lnSpc>
              <a:spcBef>
                <a:spcPct val="0"/>
              </a:spcBef>
              <a:buFontTx/>
              <a:buNone/>
              <a:tabLst>
                <a:tab pos="433388" algn="l"/>
              </a:tabLst>
            </a:pPr>
            <a:endParaRPr lang="en-US" altLang="zh-CN" smtClean="0">
              <a:latin typeface="Courier New" pitchFamily="49" charset="0"/>
            </a:endParaRPr>
          </a:p>
        </p:txBody>
      </p:sp>
      <p:sp>
        <p:nvSpPr>
          <p:cNvPr id="134147" name="Rectangle 3"/>
          <p:cNvSpPr>
            <a:spLocks noChangeArrowheads="1" noTextEdit="1"/>
          </p:cNvSpPr>
          <p:nvPr>
            <p:ph type="sldImg"/>
          </p:nvPr>
        </p:nvSpPr>
        <p:spPr>
          <a:xfrm>
            <a:off x="455613" y="171450"/>
            <a:ext cx="5892800" cy="4421188"/>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3860800" y="-1588"/>
            <a:ext cx="2959100" cy="457201"/>
          </a:xfrm>
          <a:prstGeom prst="rect">
            <a:avLst/>
          </a:prstGeom>
          <a:noFill/>
          <a:ln w="9525">
            <a:noFill/>
            <a:miter lim="800000"/>
            <a:headEnd/>
            <a:tailEnd/>
          </a:ln>
        </p:spPr>
        <p:txBody>
          <a:bodyPr wrap="none" anchor="ctr"/>
          <a:lstStyle/>
          <a:p>
            <a:endParaRPr lang="zh-CN" altLang="en-US"/>
          </a:p>
        </p:txBody>
      </p:sp>
      <p:sp>
        <p:nvSpPr>
          <p:cNvPr id="135171" name="Rectangle 3"/>
          <p:cNvSpPr>
            <a:spLocks noChangeArrowheads="1"/>
          </p:cNvSpPr>
          <p:nvPr/>
        </p:nvSpPr>
        <p:spPr bwMode="auto">
          <a:xfrm>
            <a:off x="-1588" y="-1588"/>
            <a:ext cx="2952751" cy="457201"/>
          </a:xfrm>
          <a:prstGeom prst="rect">
            <a:avLst/>
          </a:prstGeom>
          <a:noFill/>
          <a:ln w="9525">
            <a:noFill/>
            <a:miter lim="800000"/>
            <a:headEnd/>
            <a:tailEnd/>
          </a:ln>
        </p:spPr>
        <p:txBody>
          <a:bodyPr wrap="none" anchor="ctr"/>
          <a:lstStyle/>
          <a:p>
            <a:endParaRPr lang="zh-CN" altLang="en-US"/>
          </a:p>
        </p:txBody>
      </p:sp>
      <p:sp>
        <p:nvSpPr>
          <p:cNvPr id="135172" name="Rectangle 4"/>
          <p:cNvSpPr>
            <a:spLocks noGrp="1" noChangeArrowheads="1"/>
          </p:cNvSpPr>
          <p:nvPr>
            <p:ph type="body" idx="1"/>
          </p:nvPr>
        </p:nvSpPr>
        <p:spPr>
          <a:xfrm>
            <a:off x="409575" y="4749800"/>
            <a:ext cx="5995988" cy="3741738"/>
          </a:xfrm>
          <a:noFill/>
          <a:ln/>
        </p:spPr>
        <p:txBody>
          <a:bodyPr lIns="88792" tIns="45175" rIns="88792" bIns="45175"/>
          <a:lstStyle/>
          <a:p>
            <a:r>
              <a:rPr lang="en-US" altLang="zh-CN" smtClean="0">
                <a:latin typeface="Courier New" pitchFamily="49" charset="0"/>
              </a:rPr>
              <a:t>WITH</a:t>
            </a:r>
            <a:r>
              <a:rPr lang="en-US" altLang="zh-CN" smtClean="0"/>
              <a:t> Clause: Example (continued)</a:t>
            </a:r>
          </a:p>
          <a:p>
            <a:pPr lvl="1">
              <a:lnSpc>
                <a:spcPct val="95000"/>
              </a:lnSpc>
            </a:pPr>
            <a:r>
              <a:rPr lang="en-US" altLang="zh-CN" smtClean="0"/>
              <a:t>The SQL code in the slide is an example of a situation in which you can improve performance and write SQL more simply by using the </a:t>
            </a:r>
            <a:r>
              <a:rPr lang="en-US" altLang="zh-CN" smtClean="0">
                <a:latin typeface="Courier New" pitchFamily="49" charset="0"/>
              </a:rPr>
              <a:t>WITH</a:t>
            </a:r>
            <a:r>
              <a:rPr lang="en-US" altLang="zh-CN" smtClean="0"/>
              <a:t> clause. The query creates the query names </a:t>
            </a:r>
            <a:r>
              <a:rPr lang="en-US" altLang="zh-CN" smtClean="0">
                <a:latin typeface="Courier New" pitchFamily="49" charset="0"/>
              </a:rPr>
              <a:t>DEPT_COSTS</a:t>
            </a:r>
            <a:r>
              <a:rPr lang="en-US" altLang="zh-CN" smtClean="0"/>
              <a:t> and </a:t>
            </a:r>
            <a:r>
              <a:rPr lang="en-US" altLang="zh-CN" smtClean="0">
                <a:latin typeface="Courier New" pitchFamily="49" charset="0"/>
              </a:rPr>
              <a:t>AVG_COST</a:t>
            </a:r>
            <a:r>
              <a:rPr lang="en-US" altLang="zh-CN" smtClean="0"/>
              <a:t> and then uses them in the body of the main query. Internally, the </a:t>
            </a:r>
            <a:r>
              <a:rPr lang="en-US" altLang="zh-CN" smtClean="0">
                <a:latin typeface="Courier New" pitchFamily="49" charset="0"/>
              </a:rPr>
              <a:t>WITH</a:t>
            </a:r>
            <a:r>
              <a:rPr lang="en-US" altLang="zh-CN" smtClean="0"/>
              <a:t> clause is resolved either as an in-line view or a temporary table. The optimizer chooses the appropriate resolution depending on the cost or benefit of temporarily storing the results of the </a:t>
            </a:r>
            <a:r>
              <a:rPr lang="en-US" altLang="zh-CN" smtClean="0">
                <a:latin typeface="Courier New" pitchFamily="49" charset="0"/>
              </a:rPr>
              <a:t>WITH </a:t>
            </a:r>
            <a:r>
              <a:rPr lang="en-US" altLang="zh-CN" smtClean="0"/>
              <a:t>clause.</a:t>
            </a:r>
          </a:p>
          <a:p>
            <a:pPr lvl="1">
              <a:lnSpc>
                <a:spcPct val="95000"/>
              </a:lnSpc>
            </a:pPr>
            <a:r>
              <a:rPr lang="en-US" altLang="zh-CN" b="1" smtClean="0"/>
              <a:t>Note:</a:t>
            </a:r>
            <a:r>
              <a:rPr lang="en-US" altLang="zh-CN" smtClean="0"/>
              <a:t> A subquery in the </a:t>
            </a:r>
            <a:r>
              <a:rPr lang="en-US" altLang="zh-CN" smtClean="0">
                <a:latin typeface="Courier New" pitchFamily="49" charset="0"/>
              </a:rPr>
              <a:t>FROM</a:t>
            </a:r>
            <a:r>
              <a:rPr lang="en-US" altLang="zh-CN" smtClean="0"/>
              <a:t> clause of a </a:t>
            </a:r>
            <a:r>
              <a:rPr lang="en-US" altLang="zh-CN" smtClean="0">
                <a:latin typeface="Courier New" pitchFamily="49" charset="0"/>
              </a:rPr>
              <a:t>SELECT</a:t>
            </a:r>
            <a:r>
              <a:rPr lang="en-US" altLang="zh-CN" smtClean="0"/>
              <a:t> statement is also called an in-line view.</a:t>
            </a:r>
          </a:p>
          <a:p>
            <a:pPr lvl="1">
              <a:lnSpc>
                <a:spcPct val="95000"/>
              </a:lnSpc>
            </a:pPr>
            <a:r>
              <a:rPr lang="en-US" altLang="zh-CN" smtClean="0"/>
              <a:t>The output generated by the SQL code on the slide will be as follows:</a:t>
            </a:r>
          </a:p>
          <a:p>
            <a:pPr>
              <a:lnSpc>
                <a:spcPct val="95000"/>
              </a:lnSpc>
            </a:pPr>
            <a:endParaRPr lang="en-US" altLang="zh-CN" smtClean="0"/>
          </a:p>
          <a:p>
            <a:pPr>
              <a:lnSpc>
                <a:spcPct val="95000"/>
              </a:lnSpc>
            </a:pPr>
            <a:endParaRPr lang="en-US" altLang="zh-CN" smtClean="0"/>
          </a:p>
          <a:p>
            <a:pPr>
              <a:lnSpc>
                <a:spcPct val="95000"/>
              </a:lnSpc>
            </a:pPr>
            <a:endParaRPr lang="en-US" altLang="zh-CN" smtClean="0"/>
          </a:p>
          <a:p>
            <a:pPr>
              <a:lnSpc>
                <a:spcPct val="95000"/>
              </a:lnSpc>
            </a:pPr>
            <a:endParaRPr lang="en-US" altLang="zh-CN" smtClean="0"/>
          </a:p>
          <a:p>
            <a:pPr>
              <a:lnSpc>
                <a:spcPct val="95000"/>
              </a:lnSpc>
            </a:pPr>
            <a:r>
              <a:rPr lang="en-US" altLang="zh-CN" smtClean="0"/>
              <a:t>The </a:t>
            </a:r>
            <a:r>
              <a:rPr lang="en-US" altLang="zh-CN" smtClean="0">
                <a:latin typeface="Courier New" pitchFamily="49" charset="0"/>
              </a:rPr>
              <a:t>WITH</a:t>
            </a:r>
            <a:r>
              <a:rPr lang="en-US" altLang="zh-CN" smtClean="0"/>
              <a:t> Clause Usage Notes</a:t>
            </a:r>
          </a:p>
          <a:p>
            <a:pPr lvl="2"/>
            <a:r>
              <a:rPr lang="en-US" altLang="zh-CN" smtClean="0"/>
              <a:t>It is used only with </a:t>
            </a:r>
            <a:r>
              <a:rPr lang="en-US" altLang="zh-CN" smtClean="0">
                <a:latin typeface="Courier New" pitchFamily="49" charset="0"/>
              </a:rPr>
              <a:t>SELECT</a:t>
            </a:r>
            <a:r>
              <a:rPr lang="en-US" altLang="zh-CN" smtClean="0"/>
              <a:t> statements.</a:t>
            </a:r>
          </a:p>
          <a:p>
            <a:pPr lvl="2"/>
            <a:r>
              <a:rPr lang="en-US" altLang="zh-CN" smtClean="0"/>
              <a:t>A query name is visible to all </a:t>
            </a:r>
            <a:r>
              <a:rPr lang="en-US" altLang="zh-CN" smtClean="0">
                <a:latin typeface="Courier New" pitchFamily="49" charset="0"/>
              </a:rPr>
              <a:t>WITH</a:t>
            </a:r>
            <a:r>
              <a:rPr lang="en-US" altLang="zh-CN" smtClean="0"/>
              <a:t> element query blocks (including their subquery blocks) defined after it and the main query block itself (including its subquery blocks).</a:t>
            </a:r>
          </a:p>
          <a:p>
            <a:pPr lvl="2"/>
            <a:r>
              <a:rPr lang="en-US" altLang="zh-CN" smtClean="0"/>
              <a:t>When the query name is the same as an existing table name, the parser searches from the inside out, the query block name takes precedence over the table name.</a:t>
            </a:r>
          </a:p>
          <a:p>
            <a:pPr lvl="2"/>
            <a:r>
              <a:rPr lang="en-US" altLang="zh-CN" smtClean="0"/>
              <a:t>The </a:t>
            </a:r>
            <a:r>
              <a:rPr lang="en-US" altLang="zh-CN" smtClean="0">
                <a:latin typeface="Courier New" pitchFamily="49" charset="0"/>
              </a:rPr>
              <a:t>WITH</a:t>
            </a:r>
            <a:r>
              <a:rPr lang="en-US" altLang="zh-CN" smtClean="0"/>
              <a:t> clause can hold more than one query. Each query is then separated by a comma.</a:t>
            </a:r>
          </a:p>
        </p:txBody>
      </p:sp>
      <p:sp>
        <p:nvSpPr>
          <p:cNvPr id="135173" name="Rectangle 5"/>
          <p:cNvSpPr>
            <a:spLocks noChangeArrowheads="1" noTextEdit="1"/>
          </p:cNvSpPr>
          <p:nvPr>
            <p:ph type="sldImg"/>
          </p:nvPr>
        </p:nvSpPr>
        <p:spPr>
          <a:xfrm>
            <a:off x="509588" y="176213"/>
            <a:ext cx="5802312" cy="4351337"/>
          </a:xfrm>
          <a:ln cap="flat"/>
        </p:spPr>
      </p:sp>
      <p:pic>
        <p:nvPicPr>
          <p:cNvPr id="135174" name="Picture 6"/>
          <p:cNvPicPr>
            <a:picLocks noChangeAspect="1" noChangeArrowheads="1"/>
          </p:cNvPicPr>
          <p:nvPr/>
        </p:nvPicPr>
        <p:blipFill>
          <a:blip r:embed="rId3"/>
          <a:srcRect/>
          <a:stretch>
            <a:fillRect/>
          </a:stretch>
        </p:blipFill>
        <p:spPr bwMode="auto">
          <a:xfrm>
            <a:off x="681038" y="6283325"/>
            <a:ext cx="5381625" cy="701675"/>
          </a:xfrm>
          <a:prstGeom prst="rect">
            <a:avLst/>
          </a:prstGeom>
          <a:noFill/>
          <a:ln w="25400">
            <a:noFill/>
            <a:miter lim="800000"/>
            <a:headEnd type="none" w="sm" len="sm"/>
            <a:tailEnd type="none" w="sm" len="sm"/>
          </a:ln>
        </p:spPr>
      </p:pic>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noFill/>
          <a:ln/>
        </p:spPr>
        <p:txBody>
          <a:bodyPr lIns="91164" tIns="45582" rIns="91164" bIns="45582"/>
          <a:lstStyle/>
          <a:p>
            <a:pPr>
              <a:tabLst/>
            </a:pPr>
            <a:r>
              <a:rPr lang="en-US" altLang="zh-CN" smtClean="0"/>
              <a:t>Character Strings and Dates</a:t>
            </a:r>
          </a:p>
          <a:p>
            <a:pPr lvl="1">
              <a:tabLst/>
            </a:pPr>
            <a:r>
              <a:rPr lang="en-US" altLang="zh-CN" smtClean="0">
                <a:solidFill>
                  <a:srgbClr val="FC0128"/>
                </a:solidFill>
              </a:rPr>
              <a:t>Character strings</a:t>
            </a:r>
            <a:r>
              <a:rPr lang="en-US" altLang="zh-CN" smtClean="0"/>
              <a:t> and dates in the </a:t>
            </a:r>
            <a:r>
              <a:rPr lang="en-US" altLang="zh-CN" smtClean="0">
                <a:solidFill>
                  <a:srgbClr val="FC0128"/>
                </a:solidFill>
                <a:latin typeface="Courier New" pitchFamily="49" charset="0"/>
              </a:rPr>
              <a:t>WHERE</a:t>
            </a:r>
            <a:r>
              <a:rPr lang="en-US" altLang="zh-CN" smtClean="0">
                <a:solidFill>
                  <a:srgbClr val="FC0128"/>
                </a:solidFill>
              </a:rPr>
              <a:t> clause</a:t>
            </a:r>
            <a:r>
              <a:rPr lang="en-US" altLang="zh-CN" smtClean="0"/>
              <a:t> must be enclosed in single quotation marks (</a:t>
            </a:r>
            <a:r>
              <a:rPr lang="en-US" altLang="zh-CN" smtClean="0">
                <a:latin typeface="Courier New" pitchFamily="49" charset="0"/>
              </a:rPr>
              <a:t>''</a:t>
            </a:r>
            <a:r>
              <a:rPr lang="en-US" altLang="zh-CN" smtClean="0"/>
              <a:t>). Number constants, however, should not be enclosed in single quotation marks.</a:t>
            </a:r>
            <a:endParaRPr lang="en-US" altLang="zh-CN" b="1" smtClean="0"/>
          </a:p>
          <a:p>
            <a:pPr lvl="1">
              <a:tabLst/>
            </a:pPr>
            <a:r>
              <a:rPr lang="en-US" altLang="zh-CN" smtClean="0">
                <a:solidFill>
                  <a:srgbClr val="000000"/>
                </a:solidFill>
              </a:rPr>
              <a:t>All character searches are case sensitive. In the following example, no rows are returned because the </a:t>
            </a:r>
            <a:r>
              <a:rPr lang="en-US" altLang="zh-CN" smtClean="0">
                <a:solidFill>
                  <a:srgbClr val="000000"/>
                </a:solidFill>
                <a:latin typeface="Courier New" pitchFamily="49" charset="0"/>
              </a:rPr>
              <a:t>EMPLOYEES</a:t>
            </a:r>
            <a:r>
              <a:rPr lang="en-US" altLang="zh-CN" smtClean="0">
                <a:solidFill>
                  <a:srgbClr val="000000"/>
                </a:solidFill>
              </a:rPr>
              <a:t> table stores all the last names in mixed case:</a:t>
            </a:r>
          </a:p>
          <a:p>
            <a:pPr lvl="1">
              <a:spcBef>
                <a:spcPct val="55000"/>
              </a:spcBef>
              <a:tabLst/>
            </a:pPr>
            <a:r>
              <a:rPr lang="en-US" altLang="zh-CN" b="1" smtClean="0">
                <a:solidFill>
                  <a:srgbClr val="000000"/>
                </a:solidFill>
                <a:latin typeface="Courier New" pitchFamily="49" charset="0"/>
              </a:rPr>
              <a:t>  </a:t>
            </a:r>
            <a:r>
              <a:rPr lang="en-US" altLang="zh-CN" smtClean="0">
                <a:solidFill>
                  <a:srgbClr val="000000"/>
                </a:solidFill>
                <a:latin typeface="Courier New" pitchFamily="49" charset="0"/>
              </a:rPr>
              <a:t>SELECT last_name, job_id, department_id</a:t>
            </a:r>
          </a:p>
          <a:p>
            <a:pPr lvl="1">
              <a:spcBef>
                <a:spcPct val="0"/>
              </a:spcBef>
              <a:tabLst/>
            </a:pPr>
            <a:r>
              <a:rPr lang="en-US" altLang="zh-CN" smtClean="0">
                <a:solidFill>
                  <a:srgbClr val="000000"/>
                </a:solidFill>
                <a:latin typeface="Courier New" pitchFamily="49" charset="0"/>
              </a:rPr>
              <a:t>  FROM   employees</a:t>
            </a:r>
          </a:p>
          <a:p>
            <a:pPr lvl="1">
              <a:spcBef>
                <a:spcPct val="0"/>
              </a:spcBef>
              <a:tabLst/>
            </a:pPr>
            <a:r>
              <a:rPr lang="en-US" altLang="zh-CN" smtClean="0">
                <a:solidFill>
                  <a:srgbClr val="000000"/>
                </a:solidFill>
                <a:latin typeface="Courier New" pitchFamily="49" charset="0"/>
              </a:rPr>
              <a:t>  WHERE  last_name = 'WHALEN';</a:t>
            </a:r>
          </a:p>
          <a:p>
            <a:pPr lvl="1">
              <a:spcBef>
                <a:spcPct val="65000"/>
              </a:spcBef>
              <a:tabLst/>
            </a:pPr>
            <a:r>
              <a:rPr lang="en-US" altLang="zh-CN" smtClean="0">
                <a:solidFill>
                  <a:srgbClr val="000000"/>
                </a:solidFill>
              </a:rPr>
              <a:t>Oracle databases store dates in an internal numeric format, representing the century, year, month, day, hours, minutes, and seconds. The </a:t>
            </a:r>
            <a:r>
              <a:rPr lang="en-US" altLang="zh-CN" smtClean="0">
                <a:solidFill>
                  <a:srgbClr val="FC0128"/>
                </a:solidFill>
              </a:rPr>
              <a:t>default date display</a:t>
            </a:r>
            <a:r>
              <a:rPr lang="en-US" altLang="zh-CN" smtClean="0">
                <a:solidFill>
                  <a:srgbClr val="000000"/>
                </a:solidFill>
              </a:rPr>
              <a:t> is DD-MON-RR. </a:t>
            </a:r>
          </a:p>
          <a:p>
            <a:pPr lvl="1">
              <a:tabLst/>
            </a:pPr>
            <a:r>
              <a:rPr lang="en-US" altLang="zh-CN" b="1" smtClean="0">
                <a:solidFill>
                  <a:srgbClr val="000000"/>
                </a:solidFill>
              </a:rPr>
              <a:t>Note:</a:t>
            </a:r>
            <a:r>
              <a:rPr lang="en-US" altLang="zh-CN" smtClean="0">
                <a:solidFill>
                  <a:srgbClr val="000000"/>
                </a:solidFill>
              </a:rPr>
              <a:t> Changing the default date format is covered in a subsequent lesson.</a:t>
            </a:r>
          </a:p>
          <a:p>
            <a:pPr lvl="1">
              <a:tabLst/>
            </a:pPr>
            <a:endParaRPr lang="en-US" altLang="zh-CN" smtClean="0">
              <a:solidFill>
                <a:srgbClr val="000000"/>
              </a:solidFill>
            </a:endParaRPr>
          </a:p>
          <a:p>
            <a:pPr lvl="1">
              <a:tabLst/>
            </a:pPr>
            <a:endParaRPr lang="en-US" altLang="zh-CN" smtClean="0">
              <a:solidFill>
                <a:srgbClr val="000000"/>
              </a:solidFill>
            </a:endParaRPr>
          </a:p>
          <a:p>
            <a:pPr lvl="1">
              <a:tabLst/>
            </a:pPr>
            <a:endParaRPr lang="en-US" altLang="zh-CN" smtClean="0">
              <a:solidFill>
                <a:srgbClr val="000000"/>
              </a:solidFill>
            </a:endParaRPr>
          </a:p>
          <a:p>
            <a:pPr lvl="1">
              <a:tabLst/>
            </a:pPr>
            <a:endParaRPr lang="en-US" altLang="zh-CN" smtClean="0">
              <a:solidFill>
                <a:srgbClr val="000000"/>
              </a:solidFill>
            </a:endParaRPr>
          </a:p>
          <a:p>
            <a:pPr>
              <a:tabLst/>
            </a:pPr>
            <a:r>
              <a:rPr lang="en-US" altLang="zh-CN" smtClean="0">
                <a:solidFill>
                  <a:srgbClr val="0000FF"/>
                </a:solidFill>
              </a:rPr>
              <a:t>Instructor Note </a:t>
            </a:r>
          </a:p>
          <a:p>
            <a:pPr lvl="1">
              <a:tabLst/>
            </a:pPr>
            <a:r>
              <a:rPr lang="en-US" altLang="zh-CN" smtClean="0">
                <a:solidFill>
                  <a:srgbClr val="0000FF"/>
                </a:solidFill>
              </a:rPr>
              <a:t>Some students may ask how to override the case sensitivity. Later in the course, we cover the use of single-row functions such as </a:t>
            </a:r>
            <a:r>
              <a:rPr lang="en-US" altLang="zh-CN" smtClean="0">
                <a:solidFill>
                  <a:srgbClr val="0000FF"/>
                </a:solidFill>
                <a:latin typeface="Courier New" pitchFamily="49" charset="0"/>
              </a:rPr>
              <a:t>UPPER</a:t>
            </a:r>
            <a:r>
              <a:rPr lang="en-US" altLang="zh-CN" smtClean="0">
                <a:solidFill>
                  <a:srgbClr val="0000FF"/>
                </a:solidFill>
              </a:rPr>
              <a:t> and </a:t>
            </a:r>
            <a:r>
              <a:rPr lang="en-US" altLang="zh-CN" smtClean="0">
                <a:solidFill>
                  <a:srgbClr val="0000FF"/>
                </a:solidFill>
                <a:latin typeface="Courier New" pitchFamily="49" charset="0"/>
              </a:rPr>
              <a:t>LOWER</a:t>
            </a:r>
            <a:r>
              <a:rPr lang="en-US" altLang="zh-CN" smtClean="0">
                <a:solidFill>
                  <a:srgbClr val="0000FF"/>
                </a:solidFill>
              </a:rPr>
              <a:t> to override the case sensitivity. </a:t>
            </a:r>
          </a:p>
        </p:txBody>
      </p:sp>
      <p:sp>
        <p:nvSpPr>
          <p:cNvPr id="103427" name="Rectangle 3"/>
          <p:cNvSpPr>
            <a:spLocks noChangeArrowheads="1" noTextEdit="1"/>
          </p:cNvSpPr>
          <p:nvPr>
            <p:ph type="sldImg"/>
          </p:nvPr>
        </p:nvSpPr>
        <p:spPr>
          <a:xfrm>
            <a:off x="495300" y="153988"/>
            <a:ext cx="5865813" cy="4398962"/>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ln/>
        </p:spPr>
        <p:txBody>
          <a:bodyPr lIns="91164" tIns="45582" rIns="91164" bIns="45582"/>
          <a:lstStyle/>
          <a:p>
            <a:pPr>
              <a:tabLst/>
              <a:defRPr/>
            </a:pPr>
            <a:r>
              <a:rPr lang="en-US" altLang="zh-CN" smtClean="0"/>
              <a:t>The </a:t>
            </a:r>
            <a:r>
              <a:rPr lang="en-US" altLang="zh-CN" smtClean="0">
                <a:latin typeface="Courier New" pitchFamily="49" charset="0"/>
              </a:rPr>
              <a:t>BETWEEN</a:t>
            </a:r>
            <a:r>
              <a:rPr lang="en-US" altLang="zh-CN" smtClean="0"/>
              <a:t> Condition</a:t>
            </a:r>
          </a:p>
          <a:p>
            <a:pPr lvl="1">
              <a:tabLst/>
              <a:defRPr/>
            </a:pPr>
            <a:r>
              <a:rPr lang="en-US" altLang="zh-CN" smtClean="0"/>
              <a:t>You can display rows based on a range of values using the </a:t>
            </a:r>
            <a:r>
              <a:rPr lang="en-US" altLang="zh-CN" smtClean="0">
                <a:solidFill>
                  <a:srgbClr val="FC0128"/>
                </a:solidFill>
                <a:latin typeface="Courier New" pitchFamily="49" charset="0"/>
              </a:rPr>
              <a:t>BETWEEN</a:t>
            </a:r>
            <a:r>
              <a:rPr lang="en-US" altLang="zh-CN" smtClean="0">
                <a:solidFill>
                  <a:srgbClr val="FC0128"/>
                </a:solidFill>
              </a:rPr>
              <a:t> range condition</a:t>
            </a:r>
            <a:r>
              <a:rPr lang="en-US" altLang="zh-CN" smtClean="0"/>
              <a:t>. The range that you specify contains a lower limit and an upper limit.</a:t>
            </a:r>
          </a:p>
          <a:p>
            <a:pPr lvl="1">
              <a:lnSpc>
                <a:spcPct val="95000"/>
              </a:lnSpc>
              <a:spcBef>
                <a:spcPct val="35000"/>
              </a:spcBef>
              <a:tabLst/>
              <a:defRPr/>
            </a:pPr>
            <a:r>
              <a:rPr lang="en-US" altLang="zh-CN" smtClean="0"/>
              <a:t>The </a:t>
            </a:r>
            <a:r>
              <a:rPr lang="en-US" altLang="zh-CN" smtClean="0">
                <a:latin typeface="Courier New" pitchFamily="49" charset="0"/>
              </a:rPr>
              <a:t>SELECT</a:t>
            </a:r>
            <a:r>
              <a:rPr lang="en-US" altLang="zh-CN" smtClean="0"/>
              <a:t> statement on the slide returns rows from the </a:t>
            </a:r>
            <a:r>
              <a:rPr lang="en-US" altLang="zh-CN" smtClean="0">
                <a:latin typeface="Courier New" pitchFamily="49" charset="0"/>
              </a:rPr>
              <a:t>EMPLOYEES</a:t>
            </a:r>
            <a:r>
              <a:rPr lang="en-US" altLang="zh-CN" smtClean="0"/>
              <a:t> table for any employee whose salary is between $2,500 and $3,500.</a:t>
            </a:r>
            <a:endParaRPr lang="en-US" altLang="zh-CN" sz="2400" b="1" smtClean="0">
              <a:effectLst>
                <a:outerShdw blurRad="38100" dist="38100" dir="2700000" algn="tl">
                  <a:srgbClr val="C0C0C0"/>
                </a:outerShdw>
              </a:effectLst>
              <a:latin typeface="Arial" pitchFamily="34" charset="0"/>
            </a:endParaRPr>
          </a:p>
          <a:p>
            <a:pPr lvl="1">
              <a:tabLst/>
              <a:defRPr/>
            </a:pPr>
            <a:r>
              <a:rPr lang="en-US" altLang="zh-CN" smtClean="0"/>
              <a:t>Values specified with the </a:t>
            </a:r>
            <a:r>
              <a:rPr lang="en-US" altLang="zh-CN" smtClean="0">
                <a:latin typeface="Courier New" pitchFamily="49" charset="0"/>
              </a:rPr>
              <a:t>BETWEEN</a:t>
            </a:r>
            <a:r>
              <a:rPr lang="en-US" altLang="zh-CN" smtClean="0"/>
              <a:t> condition are inclusive. You must specify the lower limit first.</a:t>
            </a:r>
          </a:p>
          <a:p>
            <a:pPr lvl="1">
              <a:tabLst/>
              <a:defRPr/>
            </a:pPr>
            <a:endParaRPr lang="en-US" altLang="zh-CN" smtClean="0"/>
          </a:p>
          <a:p>
            <a:pPr lvl="1">
              <a:tabLst/>
              <a:defRPr/>
            </a:pPr>
            <a:endParaRPr lang="en-US" altLang="zh-CN" smtClean="0"/>
          </a:p>
          <a:p>
            <a:pPr lvl="1">
              <a:tabLst/>
              <a:defRPr/>
            </a:pPr>
            <a:endParaRPr lang="en-US" altLang="zh-CN" smtClean="0"/>
          </a:p>
          <a:p>
            <a:pPr lvl="1">
              <a:tabLst/>
              <a:defRPr/>
            </a:pPr>
            <a:endParaRPr lang="en-US" altLang="zh-CN" smtClean="0"/>
          </a:p>
          <a:p>
            <a:pPr lvl="1">
              <a:tabLst/>
              <a:defRPr/>
            </a:pPr>
            <a:endParaRPr lang="en-US" altLang="zh-CN" smtClean="0"/>
          </a:p>
          <a:p>
            <a:pPr>
              <a:tabLst/>
              <a:defRPr/>
            </a:pPr>
            <a:r>
              <a:rPr lang="en-US" altLang="zh-CN" smtClean="0">
                <a:solidFill>
                  <a:srgbClr val="0000FF"/>
                </a:solidFill>
              </a:rPr>
              <a:t>Instructor Note</a:t>
            </a:r>
          </a:p>
          <a:p>
            <a:pPr lvl="1">
              <a:tabLst/>
              <a:defRPr/>
            </a:pPr>
            <a:r>
              <a:rPr lang="en-US" altLang="zh-CN" smtClean="0">
                <a:solidFill>
                  <a:srgbClr val="0000FF"/>
                </a:solidFill>
              </a:rPr>
              <a:t>Emphasize that the values specified with the </a:t>
            </a:r>
            <a:r>
              <a:rPr lang="en-US" altLang="zh-CN" smtClean="0">
                <a:solidFill>
                  <a:srgbClr val="0000FF"/>
                </a:solidFill>
                <a:latin typeface="Courier New" pitchFamily="49" charset="0"/>
              </a:rPr>
              <a:t>BETWEEN</a:t>
            </a:r>
            <a:r>
              <a:rPr lang="en-US" altLang="zh-CN" smtClean="0">
                <a:solidFill>
                  <a:srgbClr val="0000FF"/>
                </a:solidFill>
              </a:rPr>
              <a:t> operator in the example are inclusive. Explain that </a:t>
            </a:r>
            <a:r>
              <a:rPr lang="en-US" altLang="zh-CN" smtClean="0">
                <a:solidFill>
                  <a:srgbClr val="0000FF"/>
                </a:solidFill>
                <a:latin typeface="Courier New" pitchFamily="49" charset="0"/>
              </a:rPr>
              <a:t>BETWEEN … AND …</a:t>
            </a:r>
            <a:r>
              <a:rPr lang="en-US" altLang="zh-CN" smtClean="0">
                <a:solidFill>
                  <a:srgbClr val="0000FF"/>
                </a:solidFill>
              </a:rPr>
              <a:t> is actually translated by Oracle server to a pair of </a:t>
            </a:r>
            <a:r>
              <a:rPr lang="en-US" altLang="zh-CN" smtClean="0">
                <a:solidFill>
                  <a:srgbClr val="0000FF"/>
                </a:solidFill>
                <a:latin typeface="Courier New" pitchFamily="49" charset="0"/>
              </a:rPr>
              <a:t>AND</a:t>
            </a:r>
            <a:r>
              <a:rPr lang="en-US" altLang="zh-CN" smtClean="0">
                <a:solidFill>
                  <a:srgbClr val="0000FF"/>
                </a:solidFill>
              </a:rPr>
              <a:t> conditions: (</a:t>
            </a:r>
            <a:r>
              <a:rPr lang="en-US" altLang="zh-CN" smtClean="0">
                <a:solidFill>
                  <a:srgbClr val="0000FF"/>
                </a:solidFill>
                <a:latin typeface="Courier New" pitchFamily="49" charset="0"/>
              </a:rPr>
              <a:t>a &gt;= lower limit</a:t>
            </a:r>
            <a:r>
              <a:rPr lang="en-US" altLang="zh-CN" smtClean="0">
                <a:solidFill>
                  <a:srgbClr val="0000FF"/>
                </a:solidFill>
              </a:rPr>
              <a:t>) </a:t>
            </a:r>
            <a:r>
              <a:rPr lang="en-US" altLang="zh-CN" smtClean="0">
                <a:solidFill>
                  <a:srgbClr val="0000FF"/>
                </a:solidFill>
                <a:latin typeface="Courier New" pitchFamily="49" charset="0"/>
              </a:rPr>
              <a:t>AND</a:t>
            </a:r>
            <a:r>
              <a:rPr lang="en-US" altLang="zh-CN" smtClean="0">
                <a:solidFill>
                  <a:srgbClr val="0000FF"/>
                </a:solidFill>
              </a:rPr>
              <a:t> (</a:t>
            </a:r>
            <a:r>
              <a:rPr lang="en-US" altLang="zh-CN" smtClean="0">
                <a:solidFill>
                  <a:srgbClr val="0000FF"/>
                </a:solidFill>
                <a:latin typeface="Courier New" pitchFamily="49" charset="0"/>
              </a:rPr>
              <a:t>a &lt;= higher limit</a:t>
            </a:r>
            <a:r>
              <a:rPr lang="en-US" altLang="zh-CN" smtClean="0">
                <a:solidFill>
                  <a:srgbClr val="0000FF"/>
                </a:solidFill>
              </a:rPr>
              <a:t>). So using </a:t>
            </a:r>
            <a:r>
              <a:rPr lang="en-US" altLang="zh-CN" smtClean="0">
                <a:solidFill>
                  <a:srgbClr val="0000FF"/>
                </a:solidFill>
                <a:latin typeface="Courier New" pitchFamily="49" charset="0"/>
              </a:rPr>
              <a:t>BETWEEN … AND …</a:t>
            </a:r>
            <a:r>
              <a:rPr lang="en-US" altLang="zh-CN" smtClean="0">
                <a:solidFill>
                  <a:srgbClr val="0000FF"/>
                </a:solidFill>
              </a:rPr>
              <a:t> has no performance benefits, and it is used for logical simplicity.</a:t>
            </a:r>
          </a:p>
          <a:p>
            <a:pPr lvl="1">
              <a:tabLst/>
              <a:defRPr/>
            </a:pPr>
            <a:r>
              <a:rPr lang="en-US" altLang="zh-CN" smtClean="0">
                <a:solidFill>
                  <a:srgbClr val="0000FF"/>
                </a:solidFill>
              </a:rPr>
              <a:t>Demo: </a:t>
            </a:r>
            <a:r>
              <a:rPr lang="en-US" altLang="zh-CN" smtClean="0">
                <a:solidFill>
                  <a:srgbClr val="0000FF"/>
                </a:solidFill>
                <a:latin typeface="Courier New" pitchFamily="49" charset="0"/>
              </a:rPr>
              <a:t>2_betw.sql</a:t>
            </a:r>
          </a:p>
          <a:p>
            <a:pPr lvl="1">
              <a:tabLst/>
              <a:defRPr/>
            </a:pPr>
            <a:r>
              <a:rPr lang="en-US" altLang="zh-CN" smtClean="0">
                <a:solidFill>
                  <a:srgbClr val="0000FF"/>
                </a:solidFill>
              </a:rPr>
              <a:t>Purpose: To illustrate using the </a:t>
            </a:r>
            <a:r>
              <a:rPr lang="en-US" altLang="zh-CN" smtClean="0">
                <a:solidFill>
                  <a:srgbClr val="0000FF"/>
                </a:solidFill>
                <a:latin typeface="Courier New" pitchFamily="49" charset="0"/>
              </a:rPr>
              <a:t>BETWEEN</a:t>
            </a:r>
            <a:r>
              <a:rPr lang="en-US" altLang="zh-CN" smtClean="0">
                <a:solidFill>
                  <a:srgbClr val="0000FF"/>
                </a:solidFill>
              </a:rPr>
              <a:t> operator.</a:t>
            </a:r>
          </a:p>
        </p:txBody>
      </p:sp>
      <p:sp>
        <p:nvSpPr>
          <p:cNvPr id="104451" name="Rectangle 3"/>
          <p:cNvSpPr>
            <a:spLocks noChangeArrowheads="1" noTextEdit="1"/>
          </p:cNvSpPr>
          <p:nvPr>
            <p:ph type="sldImg"/>
          </p:nvPr>
        </p:nvSpPr>
        <p:spPr>
          <a:xfrm>
            <a:off x="495300" y="153988"/>
            <a:ext cx="5865813" cy="4398962"/>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lIns="91164" tIns="45582" rIns="91164" bIns="45582"/>
          <a:lstStyle/>
          <a:p>
            <a:pPr>
              <a:tabLst/>
            </a:pPr>
            <a:r>
              <a:rPr lang="en-US" altLang="zh-CN" smtClean="0"/>
              <a:t>The </a:t>
            </a:r>
            <a:r>
              <a:rPr lang="en-US" altLang="zh-CN" smtClean="0">
                <a:latin typeface="Courier New" pitchFamily="49" charset="0"/>
              </a:rPr>
              <a:t>LIKE</a:t>
            </a:r>
            <a:r>
              <a:rPr lang="en-US" altLang="zh-CN" smtClean="0"/>
              <a:t> Condition</a:t>
            </a:r>
          </a:p>
          <a:p>
            <a:pPr lvl="1">
              <a:tabLst/>
            </a:pPr>
            <a:r>
              <a:rPr lang="en-US" altLang="zh-CN" smtClean="0"/>
              <a:t>You may not always know the exact value to search for. You can select rows that match a character pattern by using the </a:t>
            </a:r>
            <a:r>
              <a:rPr lang="en-US" altLang="zh-CN" smtClean="0">
                <a:solidFill>
                  <a:srgbClr val="FC0128"/>
                </a:solidFill>
                <a:latin typeface="Courier New" pitchFamily="49" charset="0"/>
              </a:rPr>
              <a:t>LIKE</a:t>
            </a:r>
            <a:r>
              <a:rPr lang="en-US" altLang="zh-CN" smtClean="0">
                <a:solidFill>
                  <a:srgbClr val="FC0128"/>
                </a:solidFill>
              </a:rPr>
              <a:t> condition</a:t>
            </a:r>
            <a:r>
              <a:rPr lang="en-US" altLang="zh-CN" smtClean="0"/>
              <a:t>. The character pattern-matching operation is referred to as a </a:t>
            </a:r>
            <a:r>
              <a:rPr lang="en-US" altLang="zh-CN" i="1" smtClean="0">
                <a:solidFill>
                  <a:srgbClr val="FC0128"/>
                </a:solidFill>
              </a:rPr>
              <a:t>wildcard </a:t>
            </a:r>
            <a:r>
              <a:rPr lang="en-US" altLang="zh-CN" smtClean="0">
                <a:solidFill>
                  <a:srgbClr val="FC0128"/>
                </a:solidFill>
              </a:rPr>
              <a:t>search</a:t>
            </a:r>
            <a:r>
              <a:rPr lang="en-US" altLang="zh-CN" smtClean="0"/>
              <a:t>. Two symbols can be used to construct the search string. </a:t>
            </a:r>
          </a:p>
          <a:p>
            <a:pPr lvl="1">
              <a:tabLst/>
            </a:pPr>
            <a:endParaRPr lang="en-US" altLang="zh-CN" smtClean="0"/>
          </a:p>
          <a:p>
            <a:pPr lvl="1">
              <a:tabLst/>
            </a:pPr>
            <a:endParaRPr lang="en-US" altLang="zh-CN" smtClean="0"/>
          </a:p>
          <a:p>
            <a:pPr lvl="1">
              <a:tabLst/>
            </a:pPr>
            <a:endParaRPr lang="en-US" altLang="zh-CN" sz="500" smtClean="0"/>
          </a:p>
          <a:p>
            <a:pPr lvl="1">
              <a:spcBef>
                <a:spcPct val="0"/>
              </a:spcBef>
              <a:tabLst/>
            </a:pPr>
            <a:endParaRPr lang="en-US" altLang="zh-CN" smtClean="0"/>
          </a:p>
          <a:p>
            <a:pPr lvl="1">
              <a:spcBef>
                <a:spcPct val="0"/>
              </a:spcBef>
              <a:tabLst/>
            </a:pPr>
            <a:endParaRPr lang="en-US" altLang="zh-CN" smtClean="0"/>
          </a:p>
          <a:p>
            <a:pPr lvl="1">
              <a:spcBef>
                <a:spcPct val="0"/>
              </a:spcBef>
              <a:tabLst/>
            </a:pPr>
            <a:endParaRPr lang="en-US" altLang="zh-CN" smtClean="0"/>
          </a:p>
          <a:p>
            <a:pPr lvl="1">
              <a:spcBef>
                <a:spcPct val="0"/>
              </a:spcBef>
              <a:tabLst/>
            </a:pPr>
            <a:endParaRPr lang="en-US" altLang="zh-CN" smtClean="0"/>
          </a:p>
          <a:p>
            <a:pPr lvl="1">
              <a:spcBef>
                <a:spcPct val="0"/>
              </a:spcBef>
              <a:tabLst/>
            </a:pPr>
            <a:r>
              <a:rPr lang="en-US" altLang="zh-CN" smtClean="0"/>
              <a:t>The </a:t>
            </a:r>
            <a:r>
              <a:rPr lang="en-US" altLang="zh-CN" smtClean="0">
                <a:latin typeface="Courier New" pitchFamily="49" charset="0"/>
              </a:rPr>
              <a:t>SELECT</a:t>
            </a:r>
            <a:r>
              <a:rPr lang="en-US" altLang="zh-CN" smtClean="0"/>
              <a:t> statement on the slide returns the employee first name from the </a:t>
            </a:r>
            <a:r>
              <a:rPr lang="en-US" altLang="zh-CN" smtClean="0">
                <a:latin typeface="Courier New" pitchFamily="49" charset="0"/>
              </a:rPr>
              <a:t>EMPLOYEES</a:t>
            </a:r>
            <a:r>
              <a:rPr lang="en-US" altLang="zh-CN" smtClean="0"/>
              <a:t> table for any employee whose first name begins with an </a:t>
            </a:r>
            <a:r>
              <a:rPr lang="en-US" altLang="zh-CN" i="1" smtClean="0"/>
              <a:t>S</a:t>
            </a:r>
            <a:r>
              <a:rPr lang="en-US" altLang="zh-CN" smtClean="0"/>
              <a:t>. Note the uppercase </a:t>
            </a:r>
            <a:r>
              <a:rPr lang="en-US" altLang="zh-CN" i="1" smtClean="0"/>
              <a:t>S</a:t>
            </a:r>
            <a:r>
              <a:rPr lang="en-US" altLang="zh-CN" smtClean="0"/>
              <a:t>. Names beginning with an </a:t>
            </a:r>
            <a:r>
              <a:rPr lang="en-US" altLang="zh-CN" i="1" smtClean="0"/>
              <a:t>s</a:t>
            </a:r>
            <a:r>
              <a:rPr lang="en-US" altLang="zh-CN" smtClean="0"/>
              <a:t> are not returned. </a:t>
            </a:r>
          </a:p>
          <a:p>
            <a:pPr lvl="1">
              <a:spcBef>
                <a:spcPct val="0"/>
              </a:spcBef>
              <a:tabLst/>
            </a:pPr>
            <a:r>
              <a:rPr lang="en-US" altLang="zh-CN" smtClean="0"/>
              <a:t>The </a:t>
            </a:r>
            <a:r>
              <a:rPr lang="en-US" altLang="zh-CN" smtClean="0">
                <a:latin typeface="Courier New" pitchFamily="49" charset="0"/>
              </a:rPr>
              <a:t>LIKE</a:t>
            </a:r>
            <a:r>
              <a:rPr lang="en-US" altLang="zh-CN" smtClean="0"/>
              <a:t> condition can be used as a shortcut for some </a:t>
            </a:r>
            <a:r>
              <a:rPr lang="en-US" altLang="zh-CN" smtClean="0">
                <a:latin typeface="Courier New" pitchFamily="49" charset="0"/>
              </a:rPr>
              <a:t>BETWEEN</a:t>
            </a:r>
            <a:r>
              <a:rPr lang="en-US" altLang="zh-CN" smtClean="0"/>
              <a:t> comparisons. The following example displays the last names and hire dates of all employees who joined between January 1995 and December 1995: </a:t>
            </a:r>
            <a:endParaRPr lang="en-US" altLang="zh-CN" smtClean="0">
              <a:latin typeface="Courier New" pitchFamily="49" charset="0"/>
            </a:endParaRPr>
          </a:p>
          <a:p>
            <a:pPr lvl="1">
              <a:spcBef>
                <a:spcPct val="0"/>
              </a:spcBef>
              <a:tabLst/>
            </a:pPr>
            <a:endParaRPr lang="en-US" altLang="zh-CN" sz="500" b="1" smtClean="0">
              <a:latin typeface="Courier New" pitchFamily="49" charset="0"/>
            </a:endParaRPr>
          </a:p>
          <a:p>
            <a:pPr lvl="1">
              <a:spcBef>
                <a:spcPct val="0"/>
              </a:spcBef>
              <a:tabLst/>
            </a:pPr>
            <a:r>
              <a:rPr lang="en-US" altLang="zh-CN" b="1" smtClean="0">
                <a:latin typeface="Courier New" pitchFamily="49" charset="0"/>
              </a:rPr>
              <a:t>  </a:t>
            </a:r>
            <a:r>
              <a:rPr lang="en-US" altLang="zh-CN" smtClean="0">
                <a:latin typeface="Courier New" pitchFamily="49" charset="0"/>
              </a:rPr>
              <a:t>SELECT last_name, hire_date</a:t>
            </a:r>
          </a:p>
          <a:p>
            <a:pPr lvl="1">
              <a:spcBef>
                <a:spcPct val="0"/>
              </a:spcBef>
              <a:tabLst/>
            </a:pPr>
            <a:r>
              <a:rPr lang="en-US" altLang="zh-CN" smtClean="0">
                <a:latin typeface="Courier New" pitchFamily="49" charset="0"/>
              </a:rPr>
              <a:t>  FROM   employees</a:t>
            </a:r>
          </a:p>
          <a:p>
            <a:pPr lvl="1">
              <a:spcBef>
                <a:spcPct val="0"/>
              </a:spcBef>
              <a:tabLst/>
            </a:pPr>
            <a:r>
              <a:rPr lang="en-US" altLang="zh-CN" smtClean="0">
                <a:latin typeface="Courier New" pitchFamily="49" charset="0"/>
              </a:rPr>
              <a:t>  WHERE  hire_date LIKE '%95';</a:t>
            </a:r>
          </a:p>
        </p:txBody>
      </p:sp>
      <p:sp>
        <p:nvSpPr>
          <p:cNvPr id="1028" name="Rectangle 3"/>
          <p:cNvSpPr>
            <a:spLocks noChangeArrowheads="1" noTextEdit="1"/>
          </p:cNvSpPr>
          <p:nvPr>
            <p:ph type="sldImg"/>
          </p:nvPr>
        </p:nvSpPr>
        <p:spPr>
          <a:xfrm>
            <a:off x="495300" y="153988"/>
            <a:ext cx="5865813" cy="4398962"/>
          </a:xfrm>
          <a:ln cap="flat"/>
        </p:spPr>
      </p:sp>
      <p:graphicFrame>
        <p:nvGraphicFramePr>
          <p:cNvPr id="1026" name="Object 4"/>
          <p:cNvGraphicFramePr>
            <a:graphicFrameLocks/>
          </p:cNvGraphicFramePr>
          <p:nvPr/>
        </p:nvGraphicFramePr>
        <p:xfrm>
          <a:off x="566738" y="5675313"/>
          <a:ext cx="5649912" cy="1011237"/>
        </p:xfrm>
        <a:graphic>
          <a:graphicData uri="http://schemas.openxmlformats.org/presentationml/2006/ole">
            <p:oleObj spid="_x0000_s1026" name="Document" r:id="rId4" imgW="5879880" imgH="1052280" progId="Word.Document.8">
              <p:embed/>
            </p:oleObj>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noFill/>
          <a:ln/>
        </p:spPr>
        <p:txBody>
          <a:bodyPr lIns="91164" tIns="45582" rIns="91164" bIns="45582"/>
          <a:lstStyle/>
          <a:p>
            <a:pPr>
              <a:tabLst/>
            </a:pPr>
            <a:r>
              <a:rPr lang="en-US" altLang="zh-CN" smtClean="0"/>
              <a:t>The </a:t>
            </a:r>
            <a:r>
              <a:rPr lang="en-US" altLang="zh-CN" smtClean="0">
                <a:latin typeface="Courier New" pitchFamily="49" charset="0"/>
              </a:rPr>
              <a:t>NULL</a:t>
            </a:r>
            <a:r>
              <a:rPr lang="en-US" altLang="zh-CN" smtClean="0"/>
              <a:t> Conditions</a:t>
            </a:r>
          </a:p>
          <a:p>
            <a:pPr lvl="1">
              <a:tabLst/>
            </a:pPr>
            <a:r>
              <a:rPr lang="en-US" altLang="zh-CN" smtClean="0"/>
              <a:t>The </a:t>
            </a:r>
            <a:r>
              <a:rPr lang="en-US" altLang="zh-CN" smtClean="0">
                <a:solidFill>
                  <a:srgbClr val="FC0128"/>
                </a:solidFill>
                <a:latin typeface="Courier New" pitchFamily="49" charset="0"/>
              </a:rPr>
              <a:t>NULL</a:t>
            </a:r>
            <a:r>
              <a:rPr lang="en-US" altLang="zh-CN" smtClean="0">
                <a:solidFill>
                  <a:srgbClr val="FC0128"/>
                </a:solidFill>
              </a:rPr>
              <a:t> conditions</a:t>
            </a:r>
            <a:r>
              <a:rPr lang="en-US" altLang="zh-CN" smtClean="0"/>
              <a:t> include the </a:t>
            </a:r>
            <a:r>
              <a:rPr lang="en-US" altLang="zh-CN" smtClean="0">
                <a:solidFill>
                  <a:srgbClr val="FC0128"/>
                </a:solidFill>
                <a:latin typeface="Courier New" pitchFamily="49" charset="0"/>
              </a:rPr>
              <a:t>IS NULL</a:t>
            </a:r>
            <a:r>
              <a:rPr lang="en-US" altLang="zh-CN" smtClean="0">
                <a:solidFill>
                  <a:srgbClr val="FC0128"/>
                </a:solidFill>
              </a:rPr>
              <a:t> condition </a:t>
            </a:r>
            <a:r>
              <a:rPr lang="en-US" altLang="zh-CN" smtClean="0"/>
              <a:t>and the </a:t>
            </a:r>
            <a:r>
              <a:rPr lang="en-US" altLang="zh-CN" smtClean="0">
                <a:solidFill>
                  <a:srgbClr val="FC0128"/>
                </a:solidFill>
                <a:latin typeface="Courier New" pitchFamily="49" charset="0"/>
              </a:rPr>
              <a:t>IS NOT NULL</a:t>
            </a:r>
            <a:r>
              <a:rPr lang="en-US" altLang="zh-CN" smtClean="0">
                <a:solidFill>
                  <a:srgbClr val="FC0128"/>
                </a:solidFill>
              </a:rPr>
              <a:t> condition</a:t>
            </a:r>
            <a:r>
              <a:rPr lang="en-US" altLang="zh-CN" smtClean="0"/>
              <a:t>.</a:t>
            </a:r>
          </a:p>
          <a:p>
            <a:pPr lvl="1">
              <a:tabLst/>
            </a:pPr>
            <a:r>
              <a:rPr lang="en-US" altLang="zh-CN" smtClean="0"/>
              <a:t>The </a:t>
            </a:r>
            <a:r>
              <a:rPr lang="en-US" altLang="zh-CN" smtClean="0">
                <a:latin typeface="Courier New" pitchFamily="49" charset="0"/>
              </a:rPr>
              <a:t>IS NULL</a:t>
            </a:r>
            <a:r>
              <a:rPr lang="en-US" altLang="zh-CN" smtClean="0"/>
              <a:t> condition tests for nulls. A null value means the value is unavailable, unassigned, unknown, or inapplicable. Therefore, you cannot test with = because a null cannot be equal or unequal to any value. The slide example retrieves the last names and managers of all employees who do not have a manager.</a:t>
            </a:r>
          </a:p>
          <a:p>
            <a:pPr lvl="1">
              <a:tabLst/>
            </a:pPr>
            <a:r>
              <a:rPr lang="en-US" altLang="zh-CN" smtClean="0"/>
              <a:t>For another example, to display last name, job ID, and commission for all employees who are NOT entitled to get a commission, use the following SQL statement:</a:t>
            </a:r>
          </a:p>
          <a:p>
            <a:pPr lvl="1">
              <a:tabLst/>
            </a:pPr>
            <a:endParaRPr lang="en-US" altLang="zh-CN" sz="500" smtClean="0"/>
          </a:p>
          <a:p>
            <a:pPr lvl="1">
              <a:spcBef>
                <a:spcPct val="0"/>
              </a:spcBef>
              <a:tabLst/>
            </a:pPr>
            <a:r>
              <a:rPr lang="en-US" altLang="zh-CN" smtClean="0">
                <a:latin typeface="Courier New" pitchFamily="49" charset="0"/>
              </a:rPr>
              <a:t>  SELECT last_name, job_id, commission_pct</a:t>
            </a:r>
          </a:p>
          <a:p>
            <a:pPr lvl="1">
              <a:spcBef>
                <a:spcPct val="0"/>
              </a:spcBef>
              <a:tabLst/>
            </a:pPr>
            <a:r>
              <a:rPr lang="en-US" altLang="zh-CN" smtClean="0">
                <a:latin typeface="Courier New" pitchFamily="49" charset="0"/>
              </a:rPr>
              <a:t>  FROM   employees</a:t>
            </a:r>
          </a:p>
          <a:p>
            <a:pPr lvl="1">
              <a:spcBef>
                <a:spcPct val="0"/>
              </a:spcBef>
              <a:tabLst/>
            </a:pPr>
            <a:r>
              <a:rPr lang="en-US" altLang="zh-CN" smtClean="0">
                <a:latin typeface="Courier New" pitchFamily="49" charset="0"/>
              </a:rPr>
              <a:t>  WHERE  commission_pct IS NULL;</a:t>
            </a:r>
          </a:p>
          <a:p>
            <a:pPr lvl="1">
              <a:spcBef>
                <a:spcPct val="0"/>
              </a:spcBef>
              <a:tabLst/>
            </a:pPr>
            <a:endParaRPr lang="en-US" altLang="zh-CN" smtClean="0">
              <a:latin typeface="Courier New" pitchFamily="49" charset="0"/>
            </a:endParaRPr>
          </a:p>
          <a:p>
            <a:pPr lvl="1">
              <a:spcBef>
                <a:spcPct val="0"/>
              </a:spcBef>
              <a:tabLst/>
            </a:pPr>
            <a:r>
              <a:rPr lang="en-US" altLang="zh-CN" smtClean="0">
                <a:latin typeface="Courier New" pitchFamily="49" charset="0"/>
              </a:rPr>
              <a:t>  </a:t>
            </a:r>
          </a:p>
        </p:txBody>
      </p:sp>
      <p:sp>
        <p:nvSpPr>
          <p:cNvPr id="105475" name="Rectangle 3"/>
          <p:cNvSpPr>
            <a:spLocks noChangeArrowheads="1" noTextEdit="1"/>
          </p:cNvSpPr>
          <p:nvPr>
            <p:ph type="sldImg"/>
          </p:nvPr>
        </p:nvSpPr>
        <p:spPr>
          <a:xfrm>
            <a:off x="495300" y="153988"/>
            <a:ext cx="5865813" cy="4398962"/>
          </a:xfrm>
          <a:ln cap="flat"/>
        </p:spPr>
      </p:sp>
      <p:sp>
        <p:nvSpPr>
          <p:cNvPr id="105476" name="Text Box 4"/>
          <p:cNvSpPr txBox="1">
            <a:spLocks noChangeArrowheads="1"/>
          </p:cNvSpPr>
          <p:nvPr/>
        </p:nvSpPr>
        <p:spPr bwMode="auto">
          <a:xfrm>
            <a:off x="769938" y="7386638"/>
            <a:ext cx="349250" cy="374650"/>
          </a:xfrm>
          <a:prstGeom prst="rect">
            <a:avLst/>
          </a:prstGeom>
          <a:noFill/>
          <a:ln w="25400">
            <a:noFill/>
            <a:miter lim="800000"/>
            <a:headEnd type="none" w="sm" len="sm"/>
            <a:tailEnd type="none" w="med" len="lg"/>
          </a:ln>
        </p:spPr>
        <p:txBody>
          <a:bodyPr lIns="12155" tIns="12155" rIns="12155" bIns="12155">
            <a:spAutoFit/>
          </a:bodyPr>
          <a:lstStyle/>
          <a:p>
            <a:pPr defTabSz="787400" eaLnBrk="1" hangingPunct="1">
              <a:buClr>
                <a:srgbClr val="000000"/>
              </a:buClr>
              <a:buFont typeface="Arial" pitchFamily="34" charset="0"/>
              <a:buNone/>
            </a:pPr>
            <a:r>
              <a:rPr lang="zh-CN" altLang="en-US" sz="2300">
                <a:solidFill>
                  <a:schemeClr val="tx1"/>
                </a:solidFill>
              </a:rPr>
              <a:t>…</a:t>
            </a:r>
          </a:p>
        </p:txBody>
      </p:sp>
      <p:pic>
        <p:nvPicPr>
          <p:cNvPr id="105477" name="Picture 5"/>
          <p:cNvPicPr>
            <a:picLocks noChangeAspect="1" noChangeArrowheads="1"/>
          </p:cNvPicPr>
          <p:nvPr/>
        </p:nvPicPr>
        <p:blipFill>
          <a:blip r:embed="rId3"/>
          <a:srcRect/>
          <a:stretch>
            <a:fillRect/>
          </a:stretch>
        </p:blipFill>
        <p:spPr bwMode="auto">
          <a:xfrm>
            <a:off x="774700" y="6913563"/>
            <a:ext cx="5403850" cy="650875"/>
          </a:xfrm>
          <a:prstGeom prst="rect">
            <a:avLst/>
          </a:prstGeom>
          <a:noFill/>
          <a:ln w="25400">
            <a:noFill/>
            <a:miter lim="800000"/>
            <a:headEnd type="none" w="sm" len="sm"/>
            <a:tailEnd type="none" w="sm" len="sm"/>
          </a:ln>
        </p:spPr>
      </p:pic>
      <p:pic>
        <p:nvPicPr>
          <p:cNvPr id="105478" name="Picture 6"/>
          <p:cNvPicPr>
            <a:picLocks noChangeAspect="1" noChangeArrowheads="1"/>
          </p:cNvPicPr>
          <p:nvPr/>
        </p:nvPicPr>
        <p:blipFill>
          <a:blip r:embed="rId4"/>
          <a:srcRect/>
          <a:stretch>
            <a:fillRect/>
          </a:stretch>
        </p:blipFill>
        <p:spPr bwMode="auto">
          <a:xfrm>
            <a:off x="568325" y="7748588"/>
            <a:ext cx="5586413" cy="712787"/>
          </a:xfrm>
          <a:prstGeom prst="rect">
            <a:avLst/>
          </a:prstGeom>
          <a:noFill/>
          <a:ln w="25400">
            <a:noFill/>
            <a:miter lim="800000"/>
            <a:headEnd type="none" w="sm" len="sm"/>
            <a:tailEnd type="none" w="sm" len="sm"/>
          </a:ln>
        </p:spPr>
      </p:pic>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83025" y="-1588"/>
            <a:ext cx="2974975" cy="461963"/>
          </a:xfrm>
          <a:prstGeom prst="rect">
            <a:avLst/>
          </a:prstGeom>
          <a:noFill/>
          <a:ln w="9525">
            <a:noFill/>
            <a:miter lim="800000"/>
            <a:headEnd/>
            <a:tailEnd/>
          </a:ln>
        </p:spPr>
        <p:txBody>
          <a:bodyPr wrap="none" anchor="ctr"/>
          <a:lstStyle/>
          <a:p>
            <a:endParaRPr lang="zh-CN" altLang="en-US"/>
          </a:p>
        </p:txBody>
      </p:sp>
      <p:sp>
        <p:nvSpPr>
          <p:cNvPr id="106499" name="Rectangle 3"/>
          <p:cNvSpPr>
            <a:spLocks noChangeArrowheads="1"/>
          </p:cNvSpPr>
          <p:nvPr/>
        </p:nvSpPr>
        <p:spPr bwMode="auto">
          <a:xfrm>
            <a:off x="-1588" y="-1588"/>
            <a:ext cx="2970213" cy="461963"/>
          </a:xfrm>
          <a:prstGeom prst="rect">
            <a:avLst/>
          </a:prstGeom>
          <a:noFill/>
          <a:ln w="9525">
            <a:noFill/>
            <a:miter lim="800000"/>
            <a:headEnd/>
            <a:tailEnd/>
          </a:ln>
        </p:spPr>
        <p:txBody>
          <a:bodyPr wrap="none" anchor="ctr"/>
          <a:lstStyle/>
          <a:p>
            <a:endParaRPr lang="zh-CN" altLang="en-US"/>
          </a:p>
        </p:txBody>
      </p:sp>
      <p:sp>
        <p:nvSpPr>
          <p:cNvPr id="106500" name="Rectangle 4"/>
          <p:cNvSpPr>
            <a:spLocks noGrp="1" noChangeArrowheads="1"/>
          </p:cNvSpPr>
          <p:nvPr>
            <p:ph type="body" idx="1"/>
          </p:nvPr>
        </p:nvSpPr>
        <p:spPr>
          <a:xfrm>
            <a:off x="382588" y="4700588"/>
            <a:ext cx="6216650" cy="3746500"/>
          </a:xfrm>
          <a:noFill/>
          <a:ln/>
        </p:spPr>
        <p:txBody>
          <a:bodyPr lIns="89645" tIns="42543" rIns="89645" bIns="42543"/>
          <a:lstStyle/>
          <a:p>
            <a:pPr defTabSz="403225">
              <a:tabLst/>
            </a:pPr>
            <a:r>
              <a:rPr lang="en-US" altLang="zh-CN" smtClean="0"/>
              <a:t>Case Manipulation Functions (continued)</a:t>
            </a:r>
          </a:p>
          <a:p>
            <a:pPr lvl="1" defTabSz="403225">
              <a:tabLst/>
            </a:pPr>
            <a:r>
              <a:rPr lang="en-US" altLang="zh-CN" smtClean="0"/>
              <a:t>The slide example displays the employee number, name, and department number of employee Higgins. </a:t>
            </a:r>
          </a:p>
          <a:p>
            <a:pPr lvl="1" defTabSz="403225">
              <a:tabLst/>
            </a:pPr>
            <a:r>
              <a:rPr lang="en-US" altLang="zh-CN" smtClean="0"/>
              <a:t>The </a:t>
            </a:r>
            <a:r>
              <a:rPr lang="en-US" altLang="zh-CN" smtClean="0">
                <a:solidFill>
                  <a:srgbClr val="FC0128"/>
                </a:solidFill>
                <a:latin typeface="Courier New" pitchFamily="49" charset="0"/>
              </a:rPr>
              <a:t>WHERE</a:t>
            </a:r>
            <a:r>
              <a:rPr lang="en-US" altLang="zh-CN" smtClean="0">
                <a:solidFill>
                  <a:srgbClr val="FC0128"/>
                </a:solidFill>
              </a:rPr>
              <a:t> clause</a:t>
            </a:r>
            <a:r>
              <a:rPr lang="en-US" altLang="zh-CN" smtClean="0"/>
              <a:t> of the first SQL statement specifies the employee name as </a:t>
            </a:r>
            <a:r>
              <a:rPr lang="en-US" altLang="zh-CN" smtClean="0">
                <a:latin typeface="Courier New" pitchFamily="49" charset="0"/>
              </a:rPr>
              <a:t>higgins</a:t>
            </a:r>
            <a:r>
              <a:rPr lang="en-US" altLang="zh-CN" smtClean="0"/>
              <a:t>. Because all the data in the </a:t>
            </a:r>
            <a:r>
              <a:rPr lang="en-US" altLang="zh-CN" smtClean="0">
                <a:latin typeface="Courier New" pitchFamily="49" charset="0"/>
              </a:rPr>
              <a:t>EMPLOYEES</a:t>
            </a:r>
            <a:r>
              <a:rPr lang="en-US" altLang="zh-CN" smtClean="0"/>
              <a:t> table is stored in proper case, the name </a:t>
            </a:r>
            <a:r>
              <a:rPr lang="en-US" altLang="zh-CN" smtClean="0">
                <a:latin typeface="Courier New" pitchFamily="49" charset="0"/>
              </a:rPr>
              <a:t>higgins</a:t>
            </a:r>
            <a:r>
              <a:rPr lang="en-US" altLang="zh-CN" smtClean="0"/>
              <a:t> does not find a match in the table, and no rows are selected.</a:t>
            </a:r>
          </a:p>
          <a:p>
            <a:pPr lvl="1" defTabSz="403225">
              <a:tabLst/>
            </a:pPr>
            <a:r>
              <a:rPr lang="en-US" altLang="zh-CN" smtClean="0"/>
              <a:t>The </a:t>
            </a:r>
            <a:r>
              <a:rPr lang="en-US" altLang="zh-CN" smtClean="0">
                <a:latin typeface="Courier New" pitchFamily="49" charset="0"/>
              </a:rPr>
              <a:t>WHERE</a:t>
            </a:r>
            <a:r>
              <a:rPr lang="en-US" altLang="zh-CN" smtClean="0"/>
              <a:t> clause of the second SQL statement specifies that the employee name in the </a:t>
            </a:r>
            <a:r>
              <a:rPr lang="en-US" altLang="zh-CN" smtClean="0">
                <a:latin typeface="Courier New" pitchFamily="49" charset="0"/>
              </a:rPr>
              <a:t>EMPLOYEES</a:t>
            </a:r>
            <a:r>
              <a:rPr lang="en-US" altLang="zh-CN" smtClean="0"/>
              <a:t> table is compared to </a:t>
            </a:r>
            <a:r>
              <a:rPr lang="en-US" altLang="zh-CN" smtClean="0">
                <a:latin typeface="Courier New" pitchFamily="49" charset="0"/>
              </a:rPr>
              <a:t>higgins, </a:t>
            </a:r>
            <a:r>
              <a:rPr lang="en-US" altLang="zh-CN" smtClean="0"/>
              <a:t>converting the </a:t>
            </a:r>
            <a:r>
              <a:rPr lang="en-US" altLang="zh-CN" smtClean="0">
                <a:latin typeface="Courier New" pitchFamily="49" charset="0"/>
              </a:rPr>
              <a:t>LAST_NAME</a:t>
            </a:r>
            <a:r>
              <a:rPr lang="en-US" altLang="zh-CN" smtClean="0"/>
              <a:t> column to lowercase for comparison purposes. Since both names are lowercase now, a match is found and one row is selected. The </a:t>
            </a:r>
            <a:r>
              <a:rPr lang="en-US" altLang="zh-CN" smtClean="0">
                <a:latin typeface="Courier New" pitchFamily="49" charset="0"/>
              </a:rPr>
              <a:t>WHERE</a:t>
            </a:r>
            <a:r>
              <a:rPr lang="en-US" altLang="zh-CN" smtClean="0"/>
              <a:t> clause can be rewritten in the following manner to produce the same result: </a:t>
            </a:r>
          </a:p>
          <a:p>
            <a:pPr lvl="1" defTabSz="403225">
              <a:tabLst/>
            </a:pPr>
            <a:r>
              <a:rPr lang="en-US" altLang="zh-CN" smtClean="0">
                <a:latin typeface="Courier New" pitchFamily="49" charset="0"/>
              </a:rPr>
              <a:t>   ...WHERE last_name = 'Higgins'</a:t>
            </a:r>
          </a:p>
          <a:p>
            <a:pPr lvl="1" defTabSz="403225">
              <a:tabLst/>
            </a:pPr>
            <a:endParaRPr lang="en-US" altLang="zh-CN" sz="500" smtClean="0"/>
          </a:p>
          <a:p>
            <a:pPr lvl="1" defTabSz="403225">
              <a:tabLst/>
            </a:pPr>
            <a:r>
              <a:rPr lang="en-US" altLang="zh-CN" smtClean="0"/>
              <a:t>The name in the output appears as it was stored in the database. To display the name capitalized, use the </a:t>
            </a:r>
            <a:r>
              <a:rPr lang="en-US" altLang="zh-CN" smtClean="0">
                <a:solidFill>
                  <a:srgbClr val="FC0128"/>
                </a:solidFill>
                <a:latin typeface="Courier New" pitchFamily="49" charset="0"/>
              </a:rPr>
              <a:t>UPPER</a:t>
            </a:r>
            <a:r>
              <a:rPr lang="en-US" altLang="zh-CN" smtClean="0">
                <a:solidFill>
                  <a:srgbClr val="FC0128"/>
                </a:solidFill>
              </a:rPr>
              <a:t> function</a:t>
            </a:r>
            <a:r>
              <a:rPr lang="en-US" altLang="zh-CN" smtClean="0"/>
              <a:t> in the </a:t>
            </a:r>
            <a:r>
              <a:rPr lang="en-US" altLang="zh-CN" smtClean="0">
                <a:latin typeface="Courier New" pitchFamily="49" charset="0"/>
              </a:rPr>
              <a:t>SELECT</a:t>
            </a:r>
            <a:r>
              <a:rPr lang="en-US" altLang="zh-CN" smtClean="0"/>
              <a:t> statement.</a:t>
            </a:r>
          </a:p>
          <a:p>
            <a:pPr lvl="1" defTabSz="403225">
              <a:tabLst/>
            </a:pPr>
            <a:endParaRPr lang="en-US" altLang="zh-CN" sz="500" smtClean="0"/>
          </a:p>
          <a:p>
            <a:pPr lvl="1" defTabSz="403225">
              <a:spcBef>
                <a:spcPct val="0"/>
              </a:spcBef>
              <a:tabLst/>
            </a:pPr>
            <a:r>
              <a:rPr lang="en-US" altLang="zh-CN" smtClean="0">
                <a:latin typeface="Courier New" pitchFamily="49" charset="0"/>
              </a:rPr>
              <a:t>   SELECT employee_id, UPPER(last_name), department_id</a:t>
            </a:r>
          </a:p>
          <a:p>
            <a:pPr lvl="1" defTabSz="403225">
              <a:spcBef>
                <a:spcPct val="0"/>
              </a:spcBef>
              <a:tabLst/>
            </a:pPr>
            <a:r>
              <a:rPr lang="en-US" altLang="zh-CN" smtClean="0">
                <a:latin typeface="Courier New" pitchFamily="49" charset="0"/>
              </a:rPr>
              <a:t>   FROM   employees</a:t>
            </a:r>
          </a:p>
          <a:p>
            <a:pPr lvl="1" defTabSz="403225">
              <a:spcBef>
                <a:spcPct val="0"/>
              </a:spcBef>
              <a:tabLst/>
            </a:pPr>
            <a:r>
              <a:rPr lang="en-US" altLang="zh-CN" smtClean="0">
                <a:latin typeface="Courier New" pitchFamily="49" charset="0"/>
              </a:rPr>
              <a:t>   WHERE  INITCAP(last_name) = 'Higgins';</a:t>
            </a:r>
          </a:p>
          <a:p>
            <a:pPr defTabSz="403225">
              <a:spcBef>
                <a:spcPct val="0"/>
              </a:spcBef>
              <a:tabLst/>
            </a:pPr>
            <a:endParaRPr lang="en-US" altLang="zh-CN" b="0" smtClean="0">
              <a:latin typeface="Courier New" pitchFamily="49" charset="0"/>
            </a:endParaRPr>
          </a:p>
        </p:txBody>
      </p:sp>
      <p:sp>
        <p:nvSpPr>
          <p:cNvPr id="106501" name="Rectangle 5"/>
          <p:cNvSpPr>
            <a:spLocks noChangeArrowheads="1" noTextEdit="1"/>
          </p:cNvSpPr>
          <p:nvPr>
            <p:ph type="sldImg"/>
          </p:nvPr>
        </p:nvSpPr>
        <p:spPr>
          <a:xfrm>
            <a:off x="501650" y="163513"/>
            <a:ext cx="5853113" cy="4389437"/>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noTextEdit="1"/>
          </p:cNvSpPr>
          <p:nvPr>
            <p:ph type="sldImg"/>
          </p:nvPr>
        </p:nvSpPr>
        <p:spPr>
          <a:xfrm>
            <a:off x="501650" y="163513"/>
            <a:ext cx="5853113" cy="4389437"/>
          </a:xfrm>
          <a:ln cap="flat"/>
        </p:spPr>
      </p:sp>
      <p:sp>
        <p:nvSpPr>
          <p:cNvPr id="107523" name="Rectangle 3"/>
          <p:cNvSpPr>
            <a:spLocks noGrp="1" noChangeArrowheads="1"/>
          </p:cNvSpPr>
          <p:nvPr>
            <p:ph type="body" idx="1"/>
          </p:nvPr>
        </p:nvSpPr>
        <p:spPr>
          <a:noFill/>
          <a:ln/>
        </p:spPr>
        <p:txBody>
          <a:bodyPr lIns="89645" tIns="42543" rIns="89645" bIns="42543"/>
          <a:lstStyle/>
          <a:p>
            <a:r>
              <a:rPr lang="en-US" altLang="zh-CN" smtClean="0"/>
              <a:t>Conversion Functions</a:t>
            </a:r>
          </a:p>
          <a:p>
            <a:pPr lvl="1"/>
            <a:r>
              <a:rPr lang="en-US" altLang="zh-CN" smtClean="0"/>
              <a:t>In addition to Oracle data types, columns of tables in an Oracle9</a:t>
            </a:r>
            <a:r>
              <a:rPr lang="en-US" altLang="zh-CN" i="1" smtClean="0"/>
              <a:t>i</a:t>
            </a:r>
            <a:r>
              <a:rPr lang="en-US" altLang="zh-CN" smtClean="0"/>
              <a:t> database can be defined using ANSI, DB2, and SQL/DS </a:t>
            </a:r>
            <a:r>
              <a:rPr lang="en-US" altLang="zh-CN" smtClean="0">
                <a:solidFill>
                  <a:srgbClr val="FC0128"/>
                </a:solidFill>
              </a:rPr>
              <a:t>data types</a:t>
            </a:r>
            <a:r>
              <a:rPr lang="en-US" altLang="zh-CN" smtClean="0"/>
              <a:t>. However, the Oracle server internally converts such data types to Oracle data types. </a:t>
            </a:r>
          </a:p>
          <a:p>
            <a:pPr lvl="1"/>
            <a:r>
              <a:rPr lang="en-US" altLang="zh-CN" smtClean="0"/>
              <a:t>In some cases, Oracle server uses data of one data type where it expects data of a different data type. When this happens, Oracle server can automatically convert the data to the expected data type. This data type conversion</a:t>
            </a:r>
            <a:r>
              <a:rPr lang="en-US" altLang="zh-CN" smtClean="0">
                <a:solidFill>
                  <a:srgbClr val="FC0128"/>
                </a:solidFill>
              </a:rPr>
              <a:t> </a:t>
            </a:r>
            <a:r>
              <a:rPr lang="en-US" altLang="zh-CN" smtClean="0"/>
              <a:t>can be done </a:t>
            </a:r>
            <a:r>
              <a:rPr lang="en-US" altLang="zh-CN" i="1" smtClean="0">
                <a:solidFill>
                  <a:srgbClr val="FC0128"/>
                </a:solidFill>
              </a:rPr>
              <a:t>implicitly</a:t>
            </a:r>
            <a:r>
              <a:rPr lang="en-US" altLang="zh-CN" smtClean="0">
                <a:solidFill>
                  <a:srgbClr val="FC0128"/>
                </a:solidFill>
              </a:rPr>
              <a:t> </a:t>
            </a:r>
            <a:r>
              <a:rPr lang="en-US" altLang="zh-CN" smtClean="0"/>
              <a:t>by Oracle server, or </a:t>
            </a:r>
            <a:r>
              <a:rPr lang="en-US" altLang="zh-CN" i="1" smtClean="0">
                <a:solidFill>
                  <a:srgbClr val="FC0128"/>
                </a:solidFill>
              </a:rPr>
              <a:t>explicitly</a:t>
            </a:r>
            <a:r>
              <a:rPr lang="en-US" altLang="zh-CN" smtClean="0"/>
              <a:t> by the user.</a:t>
            </a:r>
          </a:p>
          <a:p>
            <a:pPr lvl="1"/>
            <a:r>
              <a:rPr lang="en-US" altLang="zh-CN" smtClean="0"/>
              <a:t>Implicit data type conversions work according to the rules explained in the next two slides.</a:t>
            </a:r>
          </a:p>
          <a:p>
            <a:pPr lvl="1"/>
            <a:r>
              <a:rPr lang="en-US" altLang="zh-CN" smtClean="0"/>
              <a:t>Explicit data type conversions are done by using the conversion functions. Conversion functions convert a value from one data type to another. Generally, the form of the function names follows the convention </a:t>
            </a:r>
            <a:r>
              <a:rPr lang="en-US" altLang="zh-CN" i="1" smtClean="0">
                <a:latin typeface="Courier New" pitchFamily="49" charset="0"/>
              </a:rPr>
              <a:t>data type </a:t>
            </a:r>
            <a:r>
              <a:rPr lang="en-US" altLang="zh-CN" smtClean="0">
                <a:latin typeface="Courier New" pitchFamily="49" charset="0"/>
              </a:rPr>
              <a:t>TO </a:t>
            </a:r>
            <a:r>
              <a:rPr lang="en-US" altLang="zh-CN" i="1" smtClean="0">
                <a:latin typeface="Courier New" pitchFamily="49" charset="0"/>
              </a:rPr>
              <a:t>data type</a:t>
            </a:r>
            <a:r>
              <a:rPr lang="en-US" altLang="zh-CN" smtClean="0"/>
              <a:t>. The first data type is the input data type; the last data type is the output.</a:t>
            </a:r>
          </a:p>
          <a:p>
            <a:pPr lvl="1"/>
            <a:r>
              <a:rPr lang="en-US" altLang="zh-CN" b="1" smtClean="0"/>
              <a:t>Note:</a:t>
            </a:r>
            <a:r>
              <a:rPr lang="en-US" altLang="zh-CN" smtClean="0"/>
              <a:t> Although </a:t>
            </a:r>
            <a:r>
              <a:rPr lang="en-US" altLang="zh-CN" smtClean="0">
                <a:solidFill>
                  <a:srgbClr val="FC0128"/>
                </a:solidFill>
              </a:rPr>
              <a:t>implicit data type conversion</a:t>
            </a:r>
            <a:r>
              <a:rPr lang="en-US" altLang="zh-CN" smtClean="0"/>
              <a:t> is available, it is recommended that you do </a:t>
            </a:r>
            <a:r>
              <a:rPr lang="en-US" altLang="zh-CN" smtClean="0">
                <a:solidFill>
                  <a:srgbClr val="FC0128"/>
                </a:solidFill>
              </a:rPr>
              <a:t>explicit data type conversion</a:t>
            </a:r>
            <a:r>
              <a:rPr lang="en-US" altLang="zh-CN" smtClean="0"/>
              <a:t> to ensure the reliability of your SQL statements.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4625" y="304800"/>
            <a:ext cx="1946275"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304800"/>
            <a:ext cx="5686425"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0725"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4625" y="304800"/>
            <a:ext cx="1946275"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304800"/>
            <a:ext cx="5686425"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0725"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Red Bar"/>
          <p:cNvPicPr>
            <a:picLocks noChangeAspect="1" noChangeArrowheads="1"/>
          </p:cNvPicPr>
          <p:nvPr/>
        </p:nvPicPr>
        <p:blipFill>
          <a:blip r:embed="rId13"/>
          <a:srcRect/>
          <a:stretch>
            <a:fillRect/>
          </a:stretch>
        </p:blipFill>
        <p:spPr bwMode="auto">
          <a:xfrm>
            <a:off x="0" y="6172200"/>
            <a:ext cx="9144000" cy="225425"/>
          </a:xfrm>
          <a:prstGeom prst="rect">
            <a:avLst/>
          </a:prstGeom>
          <a:noFill/>
          <a:ln w="9525">
            <a:noFill/>
            <a:miter lim="800000"/>
            <a:headEnd/>
            <a:tailEnd/>
          </a:ln>
        </p:spPr>
      </p:pic>
      <p:sp>
        <p:nvSpPr>
          <p:cNvPr id="7171" name="Rectangle 4"/>
          <p:cNvSpPr>
            <a:spLocks noGrp="1" noChangeArrowheads="1"/>
          </p:cNvSpPr>
          <p:nvPr>
            <p:ph type="body" idx="1"/>
          </p:nvPr>
        </p:nvSpPr>
        <p:spPr bwMode="auto">
          <a:xfrm>
            <a:off x="685800" y="1600200"/>
            <a:ext cx="753745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172" name="Rectangle 5"/>
          <p:cNvSpPr>
            <a:spLocks noGrp="1" noChangeArrowheads="1"/>
          </p:cNvSpPr>
          <p:nvPr>
            <p:ph type="title"/>
          </p:nvPr>
        </p:nvSpPr>
        <p:spPr bwMode="auto">
          <a:xfrm>
            <a:off x="889000" y="304800"/>
            <a:ext cx="7581900" cy="94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wipe dir="r"/>
  </p:transition>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pitchFamily="34" charset="0"/>
          <a:ea typeface="宋体" pitchFamily="2" charset="-122"/>
        </a:defRPr>
      </a:lvl2pPr>
      <a:lvl3pPr algn="l" rtl="0" eaLnBrk="0" fontAlgn="base" hangingPunct="0">
        <a:spcBef>
          <a:spcPct val="0"/>
        </a:spcBef>
        <a:spcAft>
          <a:spcPct val="0"/>
        </a:spcAft>
        <a:defRPr sz="3200" b="1">
          <a:solidFill>
            <a:schemeClr val="tx1"/>
          </a:solidFill>
          <a:latin typeface="Arial" pitchFamily="34" charset="0"/>
          <a:ea typeface="宋体" pitchFamily="2" charset="-122"/>
        </a:defRPr>
      </a:lvl3pPr>
      <a:lvl4pPr algn="l" rtl="0" eaLnBrk="0" fontAlgn="base" hangingPunct="0">
        <a:spcBef>
          <a:spcPct val="0"/>
        </a:spcBef>
        <a:spcAft>
          <a:spcPct val="0"/>
        </a:spcAft>
        <a:defRPr sz="3200" b="1">
          <a:solidFill>
            <a:schemeClr val="tx1"/>
          </a:solidFill>
          <a:latin typeface="Arial" pitchFamily="34" charset="0"/>
          <a:ea typeface="宋体" pitchFamily="2" charset="-122"/>
        </a:defRPr>
      </a:lvl4pPr>
      <a:lvl5pPr algn="l" rtl="0" eaLnBrk="0" fontAlgn="base" hangingPunct="0">
        <a:spcBef>
          <a:spcPct val="0"/>
        </a:spcBef>
        <a:spcAft>
          <a:spcPct val="0"/>
        </a:spcAft>
        <a:defRPr sz="3200" b="1">
          <a:solidFill>
            <a:schemeClr val="tx1"/>
          </a:solidFill>
          <a:latin typeface="Arial" pitchFamily="34" charset="0"/>
          <a:ea typeface="宋体" pitchFamily="2" charset="-122"/>
        </a:defRPr>
      </a:lvl5pPr>
      <a:lvl6pPr marL="457200" algn="l" rtl="0" fontAlgn="base">
        <a:spcBef>
          <a:spcPct val="0"/>
        </a:spcBef>
        <a:spcAft>
          <a:spcPct val="0"/>
        </a:spcAft>
        <a:defRPr sz="3200" b="1">
          <a:solidFill>
            <a:schemeClr val="tx1"/>
          </a:solidFill>
          <a:latin typeface="Arial" pitchFamily="34" charset="0"/>
          <a:ea typeface="宋体" pitchFamily="2" charset="-122"/>
        </a:defRPr>
      </a:lvl6pPr>
      <a:lvl7pPr marL="914400" algn="l" rtl="0" fontAlgn="base">
        <a:spcBef>
          <a:spcPct val="0"/>
        </a:spcBef>
        <a:spcAft>
          <a:spcPct val="0"/>
        </a:spcAft>
        <a:defRPr sz="3200" b="1">
          <a:solidFill>
            <a:schemeClr val="tx1"/>
          </a:solidFill>
          <a:latin typeface="Arial" pitchFamily="34" charset="0"/>
          <a:ea typeface="宋体" pitchFamily="2" charset="-122"/>
        </a:defRPr>
      </a:lvl7pPr>
      <a:lvl8pPr marL="1371600" algn="l" rtl="0" fontAlgn="base">
        <a:spcBef>
          <a:spcPct val="0"/>
        </a:spcBef>
        <a:spcAft>
          <a:spcPct val="0"/>
        </a:spcAft>
        <a:defRPr sz="3200" b="1">
          <a:solidFill>
            <a:schemeClr val="tx1"/>
          </a:solidFill>
          <a:latin typeface="Arial" pitchFamily="34" charset="0"/>
          <a:ea typeface="宋体" pitchFamily="2" charset="-122"/>
        </a:defRPr>
      </a:lvl8pPr>
      <a:lvl9pPr marL="1828800" algn="l" rtl="0" fontAlgn="base">
        <a:spcBef>
          <a:spcPct val="0"/>
        </a:spcBef>
        <a:spcAft>
          <a:spcPct val="0"/>
        </a:spcAft>
        <a:defRPr sz="3200" b="1">
          <a:solidFill>
            <a:schemeClr val="tx1"/>
          </a:solidFill>
          <a:latin typeface="Arial" pitchFamily="34" charset="0"/>
          <a:ea typeface="宋体" pitchFamily="2" charset="-122"/>
        </a:defRPr>
      </a:lvl9pPr>
    </p:titleStyle>
    <p:bodyStyle>
      <a:lvl1pPr marL="227013" indent="-227013" algn="l" rtl="0" eaLnBrk="0" fontAlgn="base" hangingPunct="0">
        <a:spcBef>
          <a:spcPct val="20000"/>
        </a:spcBef>
        <a:spcAft>
          <a:spcPct val="0"/>
        </a:spcAft>
        <a:buClr>
          <a:schemeClr val="accent1"/>
        </a:buClr>
        <a:buChar char="•"/>
        <a:defRPr sz="20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ea typeface="+mn-ea"/>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ea typeface="+mn-ea"/>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058988" indent="-228600" algn="l" rtl="0" fontAlgn="base">
        <a:spcBef>
          <a:spcPct val="20000"/>
        </a:spcBef>
        <a:spcAft>
          <a:spcPct val="0"/>
        </a:spcAft>
        <a:buClr>
          <a:schemeClr val="accent1"/>
        </a:buClr>
        <a:buChar char="•"/>
        <a:defRPr sz="2000">
          <a:solidFill>
            <a:schemeClr val="tx1"/>
          </a:solidFill>
          <a:latin typeface="+mn-lt"/>
          <a:ea typeface="+mn-ea"/>
        </a:defRPr>
      </a:lvl6pPr>
      <a:lvl7pPr marL="2516188" indent="-228600" algn="l" rtl="0" fontAlgn="base">
        <a:spcBef>
          <a:spcPct val="20000"/>
        </a:spcBef>
        <a:spcAft>
          <a:spcPct val="0"/>
        </a:spcAft>
        <a:buClr>
          <a:schemeClr val="accent1"/>
        </a:buClr>
        <a:buChar char="•"/>
        <a:defRPr sz="2000">
          <a:solidFill>
            <a:schemeClr val="tx1"/>
          </a:solidFill>
          <a:latin typeface="+mn-lt"/>
          <a:ea typeface="+mn-ea"/>
        </a:defRPr>
      </a:lvl7pPr>
      <a:lvl8pPr marL="2973388" indent="-228600" algn="l" rtl="0" fontAlgn="base">
        <a:spcBef>
          <a:spcPct val="20000"/>
        </a:spcBef>
        <a:spcAft>
          <a:spcPct val="0"/>
        </a:spcAft>
        <a:buClr>
          <a:schemeClr val="accent1"/>
        </a:buClr>
        <a:buChar char="•"/>
        <a:defRPr sz="2000">
          <a:solidFill>
            <a:schemeClr val="tx1"/>
          </a:solidFill>
          <a:latin typeface="+mn-lt"/>
          <a:ea typeface="+mn-ea"/>
        </a:defRPr>
      </a:lvl8pPr>
      <a:lvl9pPr marL="3430588" indent="-228600" algn="l" rtl="0" fontAlgn="base">
        <a:spcBef>
          <a:spcPct val="20000"/>
        </a:spcBef>
        <a:spcAft>
          <a:spcPct val="0"/>
        </a:spcAft>
        <a:buClr>
          <a:schemeClr val="accent1"/>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4"/>
          <p:cNvSpPr>
            <a:spLocks noGrp="1" noChangeArrowheads="1"/>
          </p:cNvSpPr>
          <p:nvPr>
            <p:ph type="body" idx="1"/>
          </p:nvPr>
        </p:nvSpPr>
        <p:spPr bwMode="auto">
          <a:xfrm>
            <a:off x="685800" y="1600200"/>
            <a:ext cx="753745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195" name="Rectangle 5"/>
          <p:cNvSpPr>
            <a:spLocks noGrp="1" noChangeArrowheads="1"/>
          </p:cNvSpPr>
          <p:nvPr>
            <p:ph type="title"/>
          </p:nvPr>
        </p:nvSpPr>
        <p:spPr bwMode="auto">
          <a:xfrm>
            <a:off x="889000" y="304800"/>
            <a:ext cx="7581900" cy="94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wipe dir="r"/>
  </p:transition>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pitchFamily="34" charset="0"/>
        </a:defRPr>
      </a:lvl2pPr>
      <a:lvl3pPr algn="l" rtl="0" eaLnBrk="0" fontAlgn="base" hangingPunct="0">
        <a:spcBef>
          <a:spcPct val="0"/>
        </a:spcBef>
        <a:spcAft>
          <a:spcPct val="0"/>
        </a:spcAft>
        <a:defRPr sz="3200" b="1">
          <a:solidFill>
            <a:schemeClr val="tx1"/>
          </a:solidFill>
          <a:latin typeface="Arial" pitchFamily="34" charset="0"/>
        </a:defRPr>
      </a:lvl3pPr>
      <a:lvl4pPr algn="l" rtl="0" eaLnBrk="0" fontAlgn="base" hangingPunct="0">
        <a:spcBef>
          <a:spcPct val="0"/>
        </a:spcBef>
        <a:spcAft>
          <a:spcPct val="0"/>
        </a:spcAft>
        <a:defRPr sz="3200" b="1">
          <a:solidFill>
            <a:schemeClr val="tx1"/>
          </a:solidFill>
          <a:latin typeface="Arial" pitchFamily="34" charset="0"/>
        </a:defRPr>
      </a:lvl4pPr>
      <a:lvl5pPr algn="l" rtl="0" eaLnBrk="0" fontAlgn="base" hangingPunct="0">
        <a:spcBef>
          <a:spcPct val="0"/>
        </a:spcBef>
        <a:spcAft>
          <a:spcPct val="0"/>
        </a:spcAft>
        <a:defRPr sz="3200" b="1">
          <a:solidFill>
            <a:schemeClr val="tx1"/>
          </a:solidFill>
          <a:latin typeface="Arial" pitchFamily="34" charset="0"/>
        </a:defRPr>
      </a:lvl5pPr>
      <a:lvl6pPr marL="457200" algn="l" rtl="0" eaLnBrk="0" fontAlgn="base" hangingPunct="0">
        <a:spcBef>
          <a:spcPct val="0"/>
        </a:spcBef>
        <a:spcAft>
          <a:spcPct val="0"/>
        </a:spcAft>
        <a:defRPr sz="3200" b="1">
          <a:solidFill>
            <a:schemeClr val="tx1"/>
          </a:solidFill>
          <a:latin typeface="Arial" pitchFamily="34" charset="0"/>
        </a:defRPr>
      </a:lvl6pPr>
      <a:lvl7pPr marL="914400" algn="l" rtl="0" eaLnBrk="0" fontAlgn="base" hangingPunct="0">
        <a:spcBef>
          <a:spcPct val="0"/>
        </a:spcBef>
        <a:spcAft>
          <a:spcPct val="0"/>
        </a:spcAft>
        <a:defRPr sz="3200" b="1">
          <a:solidFill>
            <a:schemeClr val="tx1"/>
          </a:solidFill>
          <a:latin typeface="Arial" pitchFamily="34" charset="0"/>
        </a:defRPr>
      </a:lvl7pPr>
      <a:lvl8pPr marL="1371600" algn="l" rtl="0" eaLnBrk="0" fontAlgn="base" hangingPunct="0">
        <a:spcBef>
          <a:spcPct val="0"/>
        </a:spcBef>
        <a:spcAft>
          <a:spcPct val="0"/>
        </a:spcAft>
        <a:defRPr sz="3200" b="1">
          <a:solidFill>
            <a:schemeClr val="tx1"/>
          </a:solidFill>
          <a:latin typeface="Arial" pitchFamily="34" charset="0"/>
        </a:defRPr>
      </a:lvl8pPr>
      <a:lvl9pPr marL="1828800" algn="l" rtl="0" eaLnBrk="0" fontAlgn="base" hangingPunct="0">
        <a:spcBef>
          <a:spcPct val="0"/>
        </a:spcBef>
        <a:spcAft>
          <a:spcPct val="0"/>
        </a:spcAft>
        <a:defRPr sz="3200" b="1">
          <a:solidFill>
            <a:schemeClr val="tx1"/>
          </a:solidFill>
          <a:latin typeface="Arial" pitchFamily="34" charset="0"/>
        </a:defRPr>
      </a:lvl9pPr>
    </p:titleStyle>
    <p:bodyStyle>
      <a:lvl1pPr marL="227013" indent="-227013" algn="l" rtl="0" eaLnBrk="0" fontAlgn="base" hangingPunct="0">
        <a:spcBef>
          <a:spcPct val="20000"/>
        </a:spcBef>
        <a:spcAft>
          <a:spcPct val="0"/>
        </a:spcAft>
        <a:buClr>
          <a:schemeClr val="accent1"/>
        </a:buClr>
        <a:buChar char="•"/>
        <a:defRPr sz="20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defRPr>
      </a:lvl5pPr>
      <a:lvl6pPr marL="2058988" indent="-228600" algn="l" rtl="0" eaLnBrk="0" fontAlgn="base" hangingPunct="0">
        <a:spcBef>
          <a:spcPct val="20000"/>
        </a:spcBef>
        <a:spcAft>
          <a:spcPct val="0"/>
        </a:spcAft>
        <a:buClr>
          <a:schemeClr val="accent1"/>
        </a:buClr>
        <a:buChar char="•"/>
        <a:defRPr sz="2000">
          <a:solidFill>
            <a:schemeClr val="tx1"/>
          </a:solidFill>
          <a:latin typeface="+mn-lt"/>
        </a:defRPr>
      </a:lvl6pPr>
      <a:lvl7pPr marL="2516188" indent="-228600" algn="l" rtl="0" eaLnBrk="0" fontAlgn="base" hangingPunct="0">
        <a:spcBef>
          <a:spcPct val="20000"/>
        </a:spcBef>
        <a:spcAft>
          <a:spcPct val="0"/>
        </a:spcAft>
        <a:buClr>
          <a:schemeClr val="accent1"/>
        </a:buClr>
        <a:buChar char="•"/>
        <a:defRPr sz="2000">
          <a:solidFill>
            <a:schemeClr val="tx1"/>
          </a:solidFill>
          <a:latin typeface="+mn-lt"/>
        </a:defRPr>
      </a:lvl7pPr>
      <a:lvl8pPr marL="2973388" indent="-228600" algn="l" rtl="0" eaLnBrk="0" fontAlgn="base" hangingPunct="0">
        <a:spcBef>
          <a:spcPct val="20000"/>
        </a:spcBef>
        <a:spcAft>
          <a:spcPct val="0"/>
        </a:spcAft>
        <a:buClr>
          <a:schemeClr val="accent1"/>
        </a:buClr>
        <a:buChar char="•"/>
        <a:defRPr sz="2000">
          <a:solidFill>
            <a:schemeClr val="tx1"/>
          </a:solidFill>
          <a:latin typeface="+mn-lt"/>
        </a:defRPr>
      </a:lvl8pPr>
      <a:lvl9pPr marL="3430588" indent="-228600" algn="l" rtl="0" eaLnBrk="0" fontAlgn="base" hangingPunct="0">
        <a:spcBef>
          <a:spcPct val="20000"/>
        </a:spcBef>
        <a:spcAft>
          <a:spcPct val="0"/>
        </a:spcAft>
        <a:buClr>
          <a:schemeClr val="accent1"/>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00113" y="2438400"/>
            <a:ext cx="7581900" cy="941388"/>
          </a:xfrm>
        </p:spPr>
        <p:txBody>
          <a:bodyPr/>
          <a:lstStyle/>
          <a:p>
            <a:pPr eaLnBrk="1" hangingPunct="1"/>
            <a:r>
              <a:rPr lang="en-US" altLang="zh-CN" sz="3600" smtClean="0"/>
              <a:t>SQL</a:t>
            </a:r>
            <a:r>
              <a:rPr lang="zh-CN" altLang="en-US" sz="3600" smtClean="0"/>
              <a:t>语句的一些技巧</a:t>
            </a:r>
            <a:endParaRPr lang="en-US" altLang="zh-CN" sz="3600" smtClean="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很多有意思的单行函数</a:t>
            </a:r>
          </a:p>
        </p:txBody>
      </p:sp>
      <p:sp>
        <p:nvSpPr>
          <p:cNvPr id="18435" name="内容占位符 2"/>
          <p:cNvSpPr>
            <a:spLocks noGrp="1"/>
          </p:cNvSpPr>
          <p:nvPr>
            <p:ph idx="1"/>
          </p:nvPr>
        </p:nvSpPr>
        <p:spPr/>
        <p:txBody>
          <a:bodyPr/>
          <a:lstStyle/>
          <a:p>
            <a:r>
              <a:rPr lang="en-US" altLang="zh-CN" smtClean="0"/>
              <a:t>GREATEST</a:t>
            </a:r>
            <a:r>
              <a:rPr lang="zh-CN" altLang="en-US" smtClean="0"/>
              <a:t>：</a:t>
            </a:r>
            <a:endParaRPr lang="en-US" altLang="zh-CN" smtClean="0"/>
          </a:p>
          <a:p>
            <a:pPr>
              <a:buFontTx/>
              <a:buNone/>
            </a:pPr>
            <a:r>
              <a:rPr lang="en-US" altLang="zh-CN" smtClean="0"/>
              <a:t>	select greatest('AA','AB','AC') from dual;</a:t>
            </a:r>
          </a:p>
          <a:p>
            <a:r>
              <a:rPr lang="en-US" altLang="zh-CN" smtClean="0"/>
              <a:t>LEAST</a:t>
            </a:r>
            <a:r>
              <a:rPr lang="zh-CN" altLang="en-US" smtClean="0"/>
              <a:t>：</a:t>
            </a:r>
          </a:p>
          <a:p>
            <a:pPr>
              <a:buFontTx/>
              <a:buNone/>
            </a:pPr>
            <a:r>
              <a:rPr lang="en-US" altLang="zh-CN" smtClean="0"/>
              <a:t>	select least('</a:t>
            </a:r>
            <a:r>
              <a:rPr lang="zh-CN" altLang="en-US" smtClean="0"/>
              <a:t>啊</a:t>
            </a:r>
            <a:r>
              <a:rPr lang="en-US" altLang="zh-CN" smtClean="0"/>
              <a:t>','</a:t>
            </a:r>
            <a:r>
              <a:rPr lang="zh-CN" altLang="en-US" smtClean="0"/>
              <a:t>安</a:t>
            </a:r>
            <a:r>
              <a:rPr lang="en-US" altLang="zh-CN" smtClean="0"/>
              <a:t>','</a:t>
            </a:r>
            <a:r>
              <a:rPr lang="zh-CN" altLang="en-US" smtClean="0"/>
              <a:t>天</a:t>
            </a:r>
            <a:r>
              <a:rPr lang="en-US" altLang="zh-CN" smtClean="0"/>
              <a:t>') from dual;</a:t>
            </a:r>
          </a:p>
          <a:p>
            <a:r>
              <a:rPr lang="en-US" altLang="zh-CN" smtClean="0"/>
              <a:t>SYS_CONTEXT</a:t>
            </a:r>
          </a:p>
          <a:p>
            <a:pPr lvl="1" algn="ctr"/>
            <a:r>
              <a:rPr lang="en-US" altLang="zh-CN" smtClean="0"/>
              <a:t>TERMINAL,LANGUAGE,SESSIONID,INSTANCE,ISDBA,CURRENT_USER,CURRENT_USERID,DB_NAME,HOST,OS_USER,IP_ADDRESS,NLS_TERRITORY,NLS_CURRENCY',NLS_DATE_FORMAT,NLS_SORT</a:t>
            </a:r>
          </a:p>
          <a:p>
            <a:endParaRPr lang="zh-CN" altLang="en-US"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p:cNvSpPr>
            <a:spLocks noChangeShapeType="1"/>
          </p:cNvSpPr>
          <p:nvPr/>
        </p:nvSpPr>
        <p:spPr bwMode="auto">
          <a:xfrm flipV="1">
            <a:off x="4610100" y="2628900"/>
            <a:ext cx="0" cy="590550"/>
          </a:xfrm>
          <a:prstGeom prst="line">
            <a:avLst/>
          </a:prstGeom>
          <a:noFill/>
          <a:ln w="50800">
            <a:solidFill>
              <a:srgbClr val="FFCC00"/>
            </a:solidFill>
            <a:round/>
            <a:headEnd type="none" w="sm" len="sm"/>
            <a:tailEnd type="none" w="sm" len="sm"/>
          </a:ln>
        </p:spPr>
        <p:txBody>
          <a:bodyPr/>
          <a:lstStyle/>
          <a:p>
            <a:endParaRPr lang="zh-CN" altLang="en-US"/>
          </a:p>
        </p:txBody>
      </p:sp>
      <p:sp>
        <p:nvSpPr>
          <p:cNvPr id="19459" name="Freeform 3"/>
          <p:cNvSpPr>
            <a:spLocks/>
          </p:cNvSpPr>
          <p:nvPr/>
        </p:nvSpPr>
        <p:spPr bwMode="auto">
          <a:xfrm>
            <a:off x="2952750" y="3219450"/>
            <a:ext cx="3221038" cy="573088"/>
          </a:xfrm>
          <a:custGeom>
            <a:avLst/>
            <a:gdLst>
              <a:gd name="T0" fmla="*/ 0 w 2029"/>
              <a:gd name="T1" fmla="*/ 2147483647 h 361"/>
              <a:gd name="T2" fmla="*/ 0 w 2029"/>
              <a:gd name="T3" fmla="*/ 0 h 361"/>
              <a:gd name="T4" fmla="*/ 2147483647 w 2029"/>
              <a:gd name="T5" fmla="*/ 0 h 361"/>
              <a:gd name="T6" fmla="*/ 2147483647 w 2029"/>
              <a:gd name="T7" fmla="*/ 2147483647 h 361"/>
              <a:gd name="T8" fmla="*/ 0 60000 65536"/>
              <a:gd name="T9" fmla="*/ 0 60000 65536"/>
              <a:gd name="T10" fmla="*/ 0 60000 65536"/>
              <a:gd name="T11" fmla="*/ 0 60000 65536"/>
              <a:gd name="T12" fmla="*/ 0 w 2029"/>
              <a:gd name="T13" fmla="*/ 0 h 361"/>
              <a:gd name="T14" fmla="*/ 2029 w 2029"/>
              <a:gd name="T15" fmla="*/ 361 h 361"/>
            </a:gdLst>
            <a:ahLst/>
            <a:cxnLst>
              <a:cxn ang="T8">
                <a:pos x="T0" y="T1"/>
              </a:cxn>
              <a:cxn ang="T9">
                <a:pos x="T2" y="T3"/>
              </a:cxn>
              <a:cxn ang="T10">
                <a:pos x="T4" y="T5"/>
              </a:cxn>
              <a:cxn ang="T11">
                <a:pos x="T6" y="T7"/>
              </a:cxn>
            </a:cxnLst>
            <a:rect l="T12" t="T13" r="T14" b="T15"/>
            <a:pathLst>
              <a:path w="2029" h="361">
                <a:moveTo>
                  <a:pt x="0" y="360"/>
                </a:moveTo>
                <a:lnTo>
                  <a:pt x="0" y="0"/>
                </a:lnTo>
                <a:lnTo>
                  <a:pt x="2028" y="0"/>
                </a:lnTo>
                <a:lnTo>
                  <a:pt x="2028" y="300"/>
                </a:lnTo>
              </a:path>
            </a:pathLst>
          </a:custGeom>
          <a:noFill/>
          <a:ln w="50800" cap="rnd">
            <a:solidFill>
              <a:srgbClr val="FFCC00"/>
            </a:solidFill>
            <a:round/>
            <a:headEnd type="none" w="sm" len="sm"/>
            <a:tailEnd type="none" w="sm" len="sm"/>
          </a:ln>
        </p:spPr>
        <p:txBody>
          <a:bodyPr/>
          <a:lstStyle/>
          <a:p>
            <a:endParaRPr lang="zh-CN" altLang="en-US"/>
          </a:p>
        </p:txBody>
      </p:sp>
      <p:sp>
        <p:nvSpPr>
          <p:cNvPr id="19460" name="Rectangle 4"/>
          <p:cNvSpPr>
            <a:spLocks noGrp="1" noChangeArrowheads="1"/>
          </p:cNvSpPr>
          <p:nvPr>
            <p:ph type="title"/>
          </p:nvPr>
        </p:nvSpPr>
        <p:spPr>
          <a:noFill/>
        </p:spPr>
        <p:txBody>
          <a:bodyPr lIns="92075" tIns="46038" rIns="92075" bIns="46038"/>
          <a:lstStyle/>
          <a:p>
            <a:pPr eaLnBrk="1" hangingPunct="1"/>
            <a:r>
              <a:rPr lang="zh-CN" altLang="en-US" smtClean="0"/>
              <a:t>转换函数</a:t>
            </a:r>
          </a:p>
        </p:txBody>
      </p:sp>
      <p:sp>
        <p:nvSpPr>
          <p:cNvPr id="142341" name="Rectangle 5"/>
          <p:cNvSpPr>
            <a:spLocks noChangeArrowheads="1"/>
          </p:cNvSpPr>
          <p:nvPr/>
        </p:nvSpPr>
        <p:spPr bwMode="blackWhite">
          <a:xfrm>
            <a:off x="1600200" y="3538538"/>
            <a:ext cx="2768600" cy="12541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defRPr/>
            </a:pPr>
            <a:r>
              <a:rPr lang="zh-CN" altLang="en-US" sz="2200">
                <a:solidFill>
                  <a:srgbClr val="FFFFCC"/>
                </a:solidFill>
                <a:effectLst>
                  <a:outerShdw blurRad="38100" dist="38100" dir="2700000" algn="tl">
                    <a:srgbClr val="000000"/>
                  </a:outerShdw>
                </a:effectLst>
              </a:rPr>
              <a:t>隐式的数据类型转换</a:t>
            </a:r>
          </a:p>
        </p:txBody>
      </p:sp>
      <p:sp>
        <p:nvSpPr>
          <p:cNvPr id="142342" name="Rectangle 6"/>
          <p:cNvSpPr>
            <a:spLocks noChangeArrowheads="1"/>
          </p:cNvSpPr>
          <p:nvPr/>
        </p:nvSpPr>
        <p:spPr bwMode="blackWhite">
          <a:xfrm>
            <a:off x="4800600" y="3538538"/>
            <a:ext cx="2768600" cy="12541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defRPr/>
            </a:pPr>
            <a:r>
              <a:rPr lang="zh-CN" altLang="en-US" sz="2200">
                <a:solidFill>
                  <a:srgbClr val="FFFFCC"/>
                </a:solidFill>
                <a:effectLst>
                  <a:outerShdw blurRad="38100" dist="38100" dir="2700000" algn="tl">
                    <a:srgbClr val="000000"/>
                  </a:outerShdw>
                </a:effectLst>
              </a:rPr>
              <a:t>显式的数据类型转换</a:t>
            </a:r>
            <a:endParaRPr lang="en-US" altLang="zh-CN" sz="2200">
              <a:solidFill>
                <a:srgbClr val="FFFFCC"/>
              </a:solidFill>
              <a:effectLst>
                <a:outerShdw blurRad="38100" dist="38100" dir="2700000" algn="tl">
                  <a:srgbClr val="000000"/>
                </a:outerShdw>
              </a:effectLst>
            </a:endParaRPr>
          </a:p>
        </p:txBody>
      </p:sp>
      <p:sp>
        <p:nvSpPr>
          <p:cNvPr id="142343" name="Rectangle 7"/>
          <p:cNvSpPr>
            <a:spLocks noChangeArrowheads="1"/>
          </p:cNvSpPr>
          <p:nvPr/>
        </p:nvSpPr>
        <p:spPr bwMode="blackWhite">
          <a:xfrm>
            <a:off x="3217863" y="1652588"/>
            <a:ext cx="2768600" cy="1254125"/>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defRPr/>
            </a:pPr>
            <a:r>
              <a:rPr lang="zh-CN" altLang="en-US" sz="2200">
                <a:solidFill>
                  <a:srgbClr val="FFFFCC"/>
                </a:solidFill>
                <a:effectLst>
                  <a:outerShdw blurRad="38100" dist="38100" dir="2700000" algn="tl">
                    <a:srgbClr val="000000"/>
                  </a:outerShdw>
                </a:effectLst>
              </a:rPr>
              <a:t>日期类型转换</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lIns="92075" tIns="46038" rIns="92075" bIns="46038"/>
          <a:lstStyle/>
          <a:p>
            <a:pPr eaLnBrk="1" hangingPunct="1"/>
            <a:r>
              <a:rPr lang="en-US" altLang="zh-CN" smtClean="0">
                <a:latin typeface="Courier New" pitchFamily="49" charset="0"/>
              </a:rPr>
              <a:t>NVL</a:t>
            </a:r>
            <a:r>
              <a:rPr lang="en-US" altLang="zh-CN" smtClean="0"/>
              <a:t> </a:t>
            </a:r>
            <a:r>
              <a:rPr lang="zh-CN" altLang="en-US" smtClean="0"/>
              <a:t>函数</a:t>
            </a:r>
          </a:p>
        </p:txBody>
      </p:sp>
      <p:sp>
        <p:nvSpPr>
          <p:cNvPr id="20483" name="Rectangle 3"/>
          <p:cNvSpPr>
            <a:spLocks noGrp="1" noChangeArrowheads="1"/>
          </p:cNvSpPr>
          <p:nvPr>
            <p:ph type="body" idx="1"/>
          </p:nvPr>
        </p:nvSpPr>
        <p:spPr>
          <a:xfrm>
            <a:off x="874713" y="1814513"/>
            <a:ext cx="7385050" cy="2222500"/>
          </a:xfrm>
          <a:noFill/>
        </p:spPr>
        <p:txBody>
          <a:bodyPr lIns="92075" tIns="46038" rIns="92075" bIns="46038">
            <a:spAutoFit/>
          </a:bodyPr>
          <a:lstStyle/>
          <a:p>
            <a:pPr eaLnBrk="1" hangingPunct="1">
              <a:buFontTx/>
              <a:buNone/>
            </a:pPr>
            <a:r>
              <a:rPr lang="zh-CN" altLang="en-US" smtClean="0"/>
              <a:t>转换空值到一个指定的值.</a:t>
            </a:r>
          </a:p>
          <a:p>
            <a:pPr eaLnBrk="1" hangingPunct="1"/>
            <a:r>
              <a:rPr lang="zh-CN" altLang="en-US" smtClean="0"/>
              <a:t>数据类型可以是日期、字符、或者数字</a:t>
            </a:r>
            <a:r>
              <a:rPr lang="en-US" altLang="zh-CN" smtClean="0"/>
              <a:t>.</a:t>
            </a:r>
          </a:p>
          <a:p>
            <a:pPr eaLnBrk="1" hangingPunct="1"/>
            <a:r>
              <a:rPr lang="zh-CN" altLang="en-US" smtClean="0"/>
              <a:t>数据类型必须匹配:</a:t>
            </a:r>
          </a:p>
          <a:p>
            <a:pPr lvl="1" eaLnBrk="1" hangingPunct="1"/>
            <a:r>
              <a:rPr lang="en-US" altLang="zh-CN" smtClean="0">
                <a:latin typeface="Courier New" pitchFamily="49" charset="0"/>
              </a:rPr>
              <a:t>NVL(commission_pct,0)</a:t>
            </a:r>
          </a:p>
          <a:p>
            <a:pPr lvl="1" eaLnBrk="1" hangingPunct="1"/>
            <a:r>
              <a:rPr lang="en-US" altLang="zh-CN" smtClean="0">
                <a:latin typeface="Courier New" pitchFamily="49" charset="0"/>
              </a:rPr>
              <a:t>NVL(hire_date,'01-JAN-97')</a:t>
            </a:r>
          </a:p>
          <a:p>
            <a:pPr lvl="1" eaLnBrk="1" hangingPunct="1"/>
            <a:r>
              <a:rPr lang="en-US" altLang="zh-CN" smtClean="0">
                <a:latin typeface="Courier New" pitchFamily="49" charset="0"/>
              </a:rPr>
              <a:t>NVL(job_id,'No Job Yet')</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lIns="92075" tIns="46038" rIns="92075" bIns="46038"/>
          <a:lstStyle/>
          <a:p>
            <a:pPr eaLnBrk="1" hangingPunct="1"/>
            <a:r>
              <a:rPr lang="en-US" altLang="zh-CN" smtClean="0">
                <a:latin typeface="Courier New" pitchFamily="49" charset="0"/>
              </a:rPr>
              <a:t>CASE</a:t>
            </a:r>
            <a:r>
              <a:rPr lang="en-US" altLang="zh-CN" smtClean="0"/>
              <a:t> </a:t>
            </a:r>
            <a:r>
              <a:rPr lang="zh-CN" altLang="en-US" smtClean="0"/>
              <a:t>表达式</a:t>
            </a:r>
          </a:p>
        </p:txBody>
      </p:sp>
      <p:sp>
        <p:nvSpPr>
          <p:cNvPr id="21507" name="Rectangle 3"/>
          <p:cNvSpPr>
            <a:spLocks noGrp="1" noChangeArrowheads="1"/>
          </p:cNvSpPr>
          <p:nvPr>
            <p:ph type="body" idx="1"/>
          </p:nvPr>
        </p:nvSpPr>
        <p:spPr>
          <a:xfrm>
            <a:off x="685800" y="1600200"/>
            <a:ext cx="7537450" cy="396875"/>
          </a:xfrm>
          <a:noFill/>
        </p:spPr>
        <p:txBody>
          <a:bodyPr lIns="92075" tIns="46038" rIns="92075" bIns="46038">
            <a:spAutoFit/>
          </a:bodyPr>
          <a:lstStyle/>
          <a:p>
            <a:pPr eaLnBrk="1" hangingPunct="1">
              <a:buFontTx/>
              <a:buNone/>
            </a:pPr>
            <a:r>
              <a:rPr lang="zh-CN" altLang="en-US" smtClean="0"/>
              <a:t>通过使用类似</a:t>
            </a:r>
            <a:r>
              <a:rPr lang="en-US" altLang="zh-CN" smtClean="0"/>
              <a:t>IF-THEN-ELSE</a:t>
            </a:r>
            <a:r>
              <a:rPr lang="zh-CN" altLang="en-US" smtClean="0"/>
              <a:t>语句的方法实现条件执行</a:t>
            </a:r>
            <a:r>
              <a:rPr lang="en-US" altLang="zh-CN" smtClean="0"/>
              <a:t>:</a:t>
            </a:r>
          </a:p>
        </p:txBody>
      </p:sp>
      <p:sp>
        <p:nvSpPr>
          <p:cNvPr id="175108" name="Rectangle 4"/>
          <p:cNvSpPr>
            <a:spLocks noChangeArrowheads="1"/>
          </p:cNvSpPr>
          <p:nvPr/>
        </p:nvSpPr>
        <p:spPr bwMode="blackWhite">
          <a:xfrm>
            <a:off x="949325" y="2747963"/>
            <a:ext cx="7267575" cy="15890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5000"/>
              </a:lnSpc>
              <a:tabLst>
                <a:tab pos="1200150" algn="l"/>
              </a:tabLst>
              <a:defRPr/>
            </a:pPr>
            <a:r>
              <a:rPr lang="en-US" altLang="zh-CN">
                <a:solidFill>
                  <a:srgbClr val="000000"/>
                </a:solidFill>
                <a:latin typeface="Courier New" pitchFamily="49" charset="0"/>
              </a:rPr>
              <a:t>CASE </a:t>
            </a:r>
            <a:r>
              <a:rPr lang="en-US" altLang="zh-CN" i="1">
                <a:solidFill>
                  <a:srgbClr val="000000"/>
                </a:solidFill>
                <a:latin typeface="Courier New" pitchFamily="49" charset="0"/>
              </a:rPr>
              <a:t>expr</a:t>
            </a:r>
            <a:r>
              <a:rPr lang="en-US" altLang="zh-CN">
                <a:solidFill>
                  <a:srgbClr val="000000"/>
                </a:solidFill>
                <a:latin typeface="Courier New" pitchFamily="49" charset="0"/>
              </a:rPr>
              <a:t> WHEN </a:t>
            </a:r>
            <a:r>
              <a:rPr lang="en-US" altLang="zh-CN" i="1">
                <a:solidFill>
                  <a:srgbClr val="000000"/>
                </a:solidFill>
                <a:latin typeface="Courier New" pitchFamily="49" charset="0"/>
              </a:rPr>
              <a:t>comparison_expr1</a:t>
            </a:r>
            <a:r>
              <a:rPr lang="en-US" altLang="zh-CN">
                <a:solidFill>
                  <a:srgbClr val="000000"/>
                </a:solidFill>
                <a:latin typeface="Courier New" pitchFamily="49" charset="0"/>
              </a:rPr>
              <a:t> THEN </a:t>
            </a:r>
            <a:r>
              <a:rPr lang="en-US" altLang="zh-CN" i="1">
                <a:solidFill>
                  <a:srgbClr val="000000"/>
                </a:solidFill>
                <a:latin typeface="Courier New" pitchFamily="49" charset="0"/>
              </a:rPr>
              <a:t>return_expr1</a:t>
            </a:r>
          </a:p>
          <a:p>
            <a:pPr algn="l">
              <a:lnSpc>
                <a:spcPct val="105000"/>
              </a:lnSpc>
              <a:tabLst>
                <a:tab pos="1200150" algn="l"/>
              </a:tabLst>
              <a:defRPr/>
            </a:pPr>
            <a:r>
              <a:rPr lang="en-US" altLang="zh-CN" i="1">
                <a:solidFill>
                  <a:srgbClr val="000000"/>
                </a:solidFill>
                <a:latin typeface="Courier New" pitchFamily="49" charset="0"/>
              </a:rPr>
              <a:t>         </a:t>
            </a:r>
            <a:r>
              <a:rPr lang="en-US" altLang="zh-CN">
                <a:solidFill>
                  <a:srgbClr val="000000"/>
                </a:solidFill>
                <a:latin typeface="Courier New" pitchFamily="49" charset="0"/>
              </a:rPr>
              <a:t>[WHEN</a:t>
            </a:r>
            <a:r>
              <a:rPr lang="en-US" altLang="zh-CN" i="1">
                <a:solidFill>
                  <a:srgbClr val="000000"/>
                </a:solidFill>
                <a:latin typeface="Courier New" pitchFamily="49" charset="0"/>
              </a:rPr>
              <a:t> comparison_expr2 </a:t>
            </a:r>
            <a:r>
              <a:rPr lang="en-US" altLang="zh-CN">
                <a:solidFill>
                  <a:srgbClr val="000000"/>
                </a:solidFill>
                <a:latin typeface="Courier New" pitchFamily="49" charset="0"/>
              </a:rPr>
              <a:t>THEN</a:t>
            </a:r>
            <a:r>
              <a:rPr lang="en-US" altLang="zh-CN" i="1">
                <a:solidFill>
                  <a:srgbClr val="000000"/>
                </a:solidFill>
                <a:latin typeface="Courier New" pitchFamily="49" charset="0"/>
              </a:rPr>
              <a:t> return_expr2</a:t>
            </a:r>
          </a:p>
          <a:p>
            <a:pPr algn="l">
              <a:lnSpc>
                <a:spcPct val="105000"/>
              </a:lnSpc>
              <a:tabLst>
                <a:tab pos="1200150" algn="l"/>
              </a:tabLst>
              <a:defRPr/>
            </a:pPr>
            <a:r>
              <a:rPr lang="en-US" altLang="zh-CN">
                <a:solidFill>
                  <a:srgbClr val="000000"/>
                </a:solidFill>
                <a:latin typeface="Courier New" pitchFamily="49" charset="0"/>
              </a:rPr>
              <a:t>          WHEN</a:t>
            </a:r>
            <a:r>
              <a:rPr lang="en-US" altLang="zh-CN" i="1">
                <a:solidFill>
                  <a:srgbClr val="000000"/>
                </a:solidFill>
                <a:latin typeface="Courier New" pitchFamily="49" charset="0"/>
              </a:rPr>
              <a:t> comparison_exprn </a:t>
            </a:r>
            <a:r>
              <a:rPr lang="en-US" altLang="zh-CN">
                <a:solidFill>
                  <a:srgbClr val="000000"/>
                </a:solidFill>
                <a:latin typeface="Courier New" pitchFamily="49" charset="0"/>
              </a:rPr>
              <a:t>THEN</a:t>
            </a:r>
            <a:r>
              <a:rPr lang="en-US" altLang="zh-CN" i="1">
                <a:solidFill>
                  <a:srgbClr val="000000"/>
                </a:solidFill>
                <a:latin typeface="Courier New" pitchFamily="49" charset="0"/>
              </a:rPr>
              <a:t> return_exprn</a:t>
            </a:r>
          </a:p>
          <a:p>
            <a:pPr algn="l">
              <a:lnSpc>
                <a:spcPct val="105000"/>
              </a:lnSpc>
              <a:tabLst>
                <a:tab pos="1200150" algn="l"/>
              </a:tabLst>
              <a:defRPr/>
            </a:pPr>
            <a:r>
              <a:rPr lang="en-US" altLang="zh-CN">
                <a:solidFill>
                  <a:srgbClr val="000000"/>
                </a:solidFill>
                <a:latin typeface="Courier New" pitchFamily="49" charset="0"/>
              </a:rPr>
              <a:t>          ELSE </a:t>
            </a:r>
            <a:r>
              <a:rPr lang="en-US" altLang="zh-CN" i="1">
                <a:solidFill>
                  <a:srgbClr val="000000"/>
                </a:solidFill>
                <a:latin typeface="Courier New" pitchFamily="49" charset="0"/>
              </a:rPr>
              <a:t>else_expr</a:t>
            </a:r>
            <a:r>
              <a:rPr lang="en-US" altLang="zh-CN">
                <a:solidFill>
                  <a:srgbClr val="000000"/>
                </a:solidFill>
                <a:latin typeface="Courier New" pitchFamily="49" charset="0"/>
              </a:rPr>
              <a:t>]</a:t>
            </a:r>
          </a:p>
          <a:p>
            <a:pPr algn="l">
              <a:lnSpc>
                <a:spcPct val="105000"/>
              </a:lnSpc>
              <a:tabLst>
                <a:tab pos="1200150" algn="l"/>
              </a:tabLst>
              <a:defRPr/>
            </a:pPr>
            <a:r>
              <a:rPr lang="en-US" altLang="zh-CN">
                <a:solidFill>
                  <a:srgbClr val="000000"/>
                </a:solidFill>
                <a:latin typeface="Courier New" pitchFamily="49" charset="0"/>
              </a:rPr>
              <a:t>END</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blackWhite">
          <a:xfrm>
            <a:off x="949325" y="2459038"/>
            <a:ext cx="7053263" cy="15811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p>
        </p:txBody>
      </p:sp>
      <p:sp>
        <p:nvSpPr>
          <p:cNvPr id="22531" name="Rectangle 3"/>
          <p:cNvSpPr>
            <a:spLocks noChangeArrowheads="1"/>
          </p:cNvSpPr>
          <p:nvPr/>
        </p:nvSpPr>
        <p:spPr bwMode="blackWhite">
          <a:xfrm>
            <a:off x="962025" y="2506663"/>
            <a:ext cx="6413500" cy="1536700"/>
          </a:xfrm>
          <a:prstGeom prst="rect">
            <a:avLst/>
          </a:prstGeom>
          <a:noFill/>
          <a:ln w="9525">
            <a:noFill/>
            <a:miter lim="800000"/>
            <a:headEnd/>
            <a:tailEnd/>
          </a:ln>
        </p:spPr>
        <p:txBody>
          <a:bodyPr wrap="none" lIns="92075" tIns="46038" rIns="92075" bIns="46038" anchor="ctr"/>
          <a:lstStyle/>
          <a:p>
            <a:pPr algn="l">
              <a:lnSpc>
                <a:spcPct val="105000"/>
              </a:lnSpc>
              <a:tabLst>
                <a:tab pos="1200150" algn="l"/>
              </a:tabLst>
            </a:pPr>
            <a:r>
              <a:rPr lang="en-US" altLang="zh-CN" sz="1600">
                <a:solidFill>
                  <a:srgbClr val="000000"/>
                </a:solidFill>
                <a:latin typeface="Courier New" pitchFamily="49" charset="0"/>
              </a:rPr>
              <a:t>SELECT last_name, job_id, salary,</a:t>
            </a:r>
          </a:p>
          <a:p>
            <a:pPr algn="l">
              <a:lnSpc>
                <a:spcPct val="105000"/>
              </a:lnSpc>
              <a:tabLst>
                <a:tab pos="1200150" algn="l"/>
              </a:tabLst>
            </a:pPr>
            <a:r>
              <a:rPr lang="en-US" altLang="zh-CN" sz="1600">
                <a:solidFill>
                  <a:srgbClr val="000000"/>
                </a:solidFill>
                <a:latin typeface="Courier New" pitchFamily="49" charset="0"/>
              </a:rPr>
              <a:t>       CASE job_id WHEN 'IT_PROG'  THEN  1.10*salary</a:t>
            </a:r>
          </a:p>
          <a:p>
            <a:pPr algn="l">
              <a:lnSpc>
                <a:spcPct val="105000"/>
              </a:lnSpc>
              <a:tabLst>
                <a:tab pos="1200150" algn="l"/>
              </a:tabLst>
            </a:pPr>
            <a:r>
              <a:rPr lang="en-US" altLang="zh-CN" sz="1600">
                <a:solidFill>
                  <a:srgbClr val="000000"/>
                </a:solidFill>
                <a:latin typeface="Courier New" pitchFamily="49" charset="0"/>
              </a:rPr>
              <a:t>                   WHEN 'ST_CLERK' THEN  1.15*salary</a:t>
            </a:r>
          </a:p>
          <a:p>
            <a:pPr algn="l">
              <a:lnSpc>
                <a:spcPct val="105000"/>
              </a:lnSpc>
              <a:tabLst>
                <a:tab pos="1200150" algn="l"/>
              </a:tabLst>
            </a:pPr>
            <a:r>
              <a:rPr lang="en-US" altLang="zh-CN" sz="1600">
                <a:solidFill>
                  <a:srgbClr val="000000"/>
                </a:solidFill>
                <a:latin typeface="Courier New" pitchFamily="49" charset="0"/>
              </a:rPr>
              <a:t>                   WHEN 'SA_REP'   THEN  1.20*salary</a:t>
            </a:r>
          </a:p>
          <a:p>
            <a:pPr algn="l">
              <a:lnSpc>
                <a:spcPct val="105000"/>
              </a:lnSpc>
              <a:tabLst>
                <a:tab pos="1200150" algn="l"/>
              </a:tabLst>
            </a:pPr>
            <a:r>
              <a:rPr lang="en-US" altLang="zh-CN" sz="1600">
                <a:solidFill>
                  <a:srgbClr val="000000"/>
                </a:solidFill>
                <a:latin typeface="Courier New" pitchFamily="49" charset="0"/>
              </a:rPr>
              <a:t>       ELSE      salary END     "REVISED_SALARY"</a:t>
            </a:r>
          </a:p>
          <a:p>
            <a:pPr algn="l">
              <a:lnSpc>
                <a:spcPct val="105000"/>
              </a:lnSpc>
              <a:tabLst>
                <a:tab pos="1200150" algn="l"/>
              </a:tabLst>
            </a:pPr>
            <a:r>
              <a:rPr lang="en-US" altLang="zh-CN" sz="1600">
                <a:solidFill>
                  <a:srgbClr val="000000"/>
                </a:solidFill>
                <a:latin typeface="Courier New" pitchFamily="49" charset="0"/>
              </a:rPr>
              <a:t>FROM   employees;</a:t>
            </a:r>
          </a:p>
        </p:txBody>
      </p:sp>
      <p:sp>
        <p:nvSpPr>
          <p:cNvPr id="22532" name="Rectangle 4"/>
          <p:cNvSpPr>
            <a:spLocks noGrp="1" noChangeArrowheads="1"/>
          </p:cNvSpPr>
          <p:nvPr>
            <p:ph type="title"/>
          </p:nvPr>
        </p:nvSpPr>
        <p:spPr>
          <a:noFill/>
        </p:spPr>
        <p:txBody>
          <a:bodyPr lIns="92075" tIns="46038" rIns="92075" bIns="46038"/>
          <a:lstStyle/>
          <a:p>
            <a:pPr eaLnBrk="1" hangingPunct="1"/>
            <a:r>
              <a:rPr lang="zh-CN" altLang="en-US" smtClean="0"/>
              <a:t>使用 </a:t>
            </a:r>
            <a:r>
              <a:rPr lang="en-US" altLang="zh-CN" smtClean="0">
                <a:latin typeface="Courier New" pitchFamily="49" charset="0"/>
              </a:rPr>
              <a:t>CASE</a:t>
            </a:r>
            <a:r>
              <a:rPr lang="en-US" altLang="zh-CN" smtClean="0"/>
              <a:t> </a:t>
            </a:r>
            <a:r>
              <a:rPr lang="zh-CN" altLang="en-US" smtClean="0"/>
              <a:t>表达式</a:t>
            </a:r>
          </a:p>
        </p:txBody>
      </p:sp>
      <p:sp>
        <p:nvSpPr>
          <p:cNvPr id="22533" name="Rectangle 5"/>
          <p:cNvSpPr>
            <a:spLocks noGrp="1" noChangeArrowheads="1"/>
          </p:cNvSpPr>
          <p:nvPr>
            <p:ph type="body" idx="1"/>
          </p:nvPr>
        </p:nvSpPr>
        <p:spPr>
          <a:xfrm>
            <a:off x="685800" y="1600200"/>
            <a:ext cx="7537450" cy="396875"/>
          </a:xfrm>
          <a:noFill/>
        </p:spPr>
        <p:txBody>
          <a:bodyPr lIns="92075" tIns="46038" rIns="92075" bIns="46038">
            <a:spAutoFit/>
          </a:bodyPr>
          <a:lstStyle/>
          <a:p>
            <a:pPr eaLnBrk="1" hangingPunct="1">
              <a:buFontTx/>
              <a:buNone/>
            </a:pPr>
            <a:r>
              <a:rPr lang="zh-CN" altLang="en-US" smtClean="0"/>
              <a:t>通过使用类似</a:t>
            </a:r>
            <a:r>
              <a:rPr lang="en-US" altLang="zh-CN" smtClean="0"/>
              <a:t>IF-THEN-ELSE</a:t>
            </a:r>
            <a:r>
              <a:rPr lang="zh-CN" altLang="en-US" smtClean="0"/>
              <a:t>语句的方法实现条件执行</a:t>
            </a:r>
            <a:r>
              <a:rPr lang="en-US" altLang="zh-CN" smtClean="0"/>
              <a:t>:</a:t>
            </a:r>
          </a:p>
        </p:txBody>
      </p:sp>
      <p:sp useBgFill="1">
        <p:nvSpPr>
          <p:cNvPr id="22534" name="Freeform 6"/>
          <p:cNvSpPr>
            <a:spLocks/>
          </p:cNvSpPr>
          <p:nvPr/>
        </p:nvSpPr>
        <p:spPr bwMode="white">
          <a:xfrm>
            <a:off x="800100" y="4314825"/>
            <a:ext cx="7459663" cy="523875"/>
          </a:xfrm>
          <a:custGeom>
            <a:avLst/>
            <a:gdLst>
              <a:gd name="T0" fmla="*/ 2147483647 w 4699"/>
              <a:gd name="T1" fmla="*/ 0 h 330"/>
              <a:gd name="T2" fmla="*/ 2147483647 w 4699"/>
              <a:gd name="T3" fmla="*/ 2147483647 h 330"/>
              <a:gd name="T4" fmla="*/ 2147483647 w 4699"/>
              <a:gd name="T5" fmla="*/ 2147483647 h 330"/>
              <a:gd name="T6" fmla="*/ 2147483647 w 4699"/>
              <a:gd name="T7" fmla="*/ 2147483647 h 330"/>
              <a:gd name="T8" fmla="*/ 2147483647 w 4699"/>
              <a:gd name="T9" fmla="*/ 2147483647 h 330"/>
              <a:gd name="T10" fmla="*/ 2147483647 w 4699"/>
              <a:gd name="T11" fmla="*/ 2147483647 h 330"/>
              <a:gd name="T12" fmla="*/ 2147483647 w 4699"/>
              <a:gd name="T13" fmla="*/ 2147483647 h 330"/>
              <a:gd name="T14" fmla="*/ 2147483647 w 4699"/>
              <a:gd name="T15" fmla="*/ 2147483647 h 330"/>
              <a:gd name="T16" fmla="*/ 2147483647 w 4699"/>
              <a:gd name="T17" fmla="*/ 2147483647 h 330"/>
              <a:gd name="T18" fmla="*/ 2147483647 w 4699"/>
              <a:gd name="T19" fmla="*/ 2147483647 h 330"/>
              <a:gd name="T20" fmla="*/ 2147483647 w 4699"/>
              <a:gd name="T21" fmla="*/ 2147483647 h 330"/>
              <a:gd name="T22" fmla="*/ 2147483647 w 4699"/>
              <a:gd name="T23" fmla="*/ 2147483647 h 330"/>
              <a:gd name="T24" fmla="*/ 2147483647 w 4699"/>
              <a:gd name="T25" fmla="*/ 2147483647 h 330"/>
              <a:gd name="T26" fmla="*/ 0 w 4699"/>
              <a:gd name="T27" fmla="*/ 2147483647 h 330"/>
              <a:gd name="T28" fmla="*/ 2147483647 w 4699"/>
              <a:gd name="T29" fmla="*/ 0 h 3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99"/>
              <a:gd name="T46" fmla="*/ 0 h 330"/>
              <a:gd name="T47" fmla="*/ 4699 w 4699"/>
              <a:gd name="T48" fmla="*/ 330 h 3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99" h="330">
                <a:moveTo>
                  <a:pt x="17" y="0"/>
                </a:moveTo>
                <a:lnTo>
                  <a:pt x="4553" y="4"/>
                </a:lnTo>
                <a:lnTo>
                  <a:pt x="4698" y="9"/>
                </a:lnTo>
                <a:lnTo>
                  <a:pt x="4674" y="324"/>
                </a:lnTo>
                <a:lnTo>
                  <a:pt x="4305" y="180"/>
                </a:lnTo>
                <a:lnTo>
                  <a:pt x="3964" y="282"/>
                </a:lnTo>
                <a:lnTo>
                  <a:pt x="3605" y="143"/>
                </a:lnTo>
                <a:lnTo>
                  <a:pt x="3074" y="291"/>
                </a:lnTo>
                <a:lnTo>
                  <a:pt x="2536" y="152"/>
                </a:lnTo>
                <a:lnTo>
                  <a:pt x="1982" y="250"/>
                </a:lnTo>
                <a:lnTo>
                  <a:pt x="1386" y="166"/>
                </a:lnTo>
                <a:lnTo>
                  <a:pt x="930" y="245"/>
                </a:lnTo>
                <a:lnTo>
                  <a:pt x="439" y="180"/>
                </a:lnTo>
                <a:lnTo>
                  <a:pt x="0" y="329"/>
                </a:lnTo>
                <a:lnTo>
                  <a:pt x="17" y="0"/>
                </a:lnTo>
              </a:path>
            </a:pathLst>
          </a:custGeom>
          <a:ln w="9525" cap="rnd">
            <a:noFill/>
            <a:round/>
            <a:headEnd type="none" w="sm" len="sm"/>
            <a:tailEnd type="none" w="sm" len="sm"/>
          </a:ln>
        </p:spPr>
        <p:txBody>
          <a:bodyPr/>
          <a:lstStyle/>
          <a:p>
            <a:endParaRPr lang="zh-CN" altLang="en-US"/>
          </a:p>
        </p:txBody>
      </p:sp>
      <p:sp>
        <p:nvSpPr>
          <p:cNvPr id="22535" name="Rectangle 7"/>
          <p:cNvSpPr>
            <a:spLocks noChangeArrowheads="1"/>
          </p:cNvSpPr>
          <p:nvPr/>
        </p:nvSpPr>
        <p:spPr bwMode="ltGray">
          <a:xfrm>
            <a:off x="1874838" y="2770188"/>
            <a:ext cx="5668962" cy="1038225"/>
          </a:xfrm>
          <a:prstGeom prst="rect">
            <a:avLst/>
          </a:prstGeom>
          <a:noFill/>
          <a:ln w="25400">
            <a:solidFill>
              <a:schemeClr val="hlink"/>
            </a:solidFill>
            <a:miter lim="800000"/>
            <a:headEnd/>
            <a:tailEnd/>
          </a:ln>
        </p:spPr>
        <p:txBody>
          <a:bodyPr wrap="none" anchor="ctr"/>
          <a:lstStyle/>
          <a:p>
            <a:endParaRPr lang="zh-CN" altLang="en-US"/>
          </a:p>
        </p:txBody>
      </p:sp>
      <p:sp>
        <p:nvSpPr>
          <p:cNvPr id="22536" name="Text Box 8"/>
          <p:cNvSpPr txBox="1">
            <a:spLocks noChangeArrowheads="1"/>
          </p:cNvSpPr>
          <p:nvPr/>
        </p:nvSpPr>
        <p:spPr bwMode="auto">
          <a:xfrm>
            <a:off x="935038" y="5205413"/>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eaLnBrk="1" hangingPunct="1">
              <a:buClr>
                <a:srgbClr val="000000"/>
              </a:buClr>
              <a:buFont typeface="Arial" pitchFamily="34" charset="0"/>
              <a:buNone/>
            </a:pPr>
            <a:r>
              <a:rPr lang="zh-CN" altLang="en-US" sz="2400">
                <a:solidFill>
                  <a:schemeClr val="tx1"/>
                </a:solidFill>
              </a:rPr>
              <a:t>…</a:t>
            </a:r>
          </a:p>
        </p:txBody>
      </p:sp>
      <p:sp>
        <p:nvSpPr>
          <p:cNvPr id="22537" name="Text Box 9"/>
          <p:cNvSpPr txBox="1">
            <a:spLocks noChangeArrowheads="1"/>
          </p:cNvSpPr>
          <p:nvPr/>
        </p:nvSpPr>
        <p:spPr bwMode="auto">
          <a:xfrm>
            <a:off x="927100" y="4314825"/>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1" hangingPunct="1">
              <a:buClr>
                <a:srgbClr val="000000"/>
              </a:buClr>
              <a:buFont typeface="Arial" pitchFamily="34" charset="0"/>
              <a:buNone/>
            </a:pPr>
            <a:r>
              <a:rPr lang="zh-CN" altLang="en-US" sz="2400">
                <a:solidFill>
                  <a:schemeClr val="tx1"/>
                </a:solidFill>
              </a:rPr>
              <a:t>…</a:t>
            </a:r>
          </a:p>
        </p:txBody>
      </p:sp>
      <p:pic>
        <p:nvPicPr>
          <p:cNvPr id="22538" name="Picture 10"/>
          <p:cNvPicPr>
            <a:picLocks noChangeAspect="1" noChangeArrowheads="1"/>
          </p:cNvPicPr>
          <p:nvPr/>
        </p:nvPicPr>
        <p:blipFill>
          <a:blip r:embed="rId3"/>
          <a:srcRect/>
          <a:stretch>
            <a:fillRect/>
          </a:stretch>
        </p:blipFill>
        <p:spPr bwMode="auto">
          <a:xfrm>
            <a:off x="949325" y="4732338"/>
            <a:ext cx="7067550" cy="647700"/>
          </a:xfrm>
          <a:prstGeom prst="rect">
            <a:avLst/>
          </a:prstGeom>
          <a:noFill/>
          <a:ln w="25400">
            <a:noFill/>
            <a:miter lim="800000"/>
            <a:headEnd type="none" w="sm" len="sm"/>
            <a:tailEnd type="none" w="sm" len="sm"/>
          </a:ln>
        </p:spPr>
      </p:pic>
      <p:pic>
        <p:nvPicPr>
          <p:cNvPr id="22539" name="Picture 11"/>
          <p:cNvPicPr>
            <a:picLocks noChangeAspect="1" noChangeArrowheads="1"/>
          </p:cNvPicPr>
          <p:nvPr/>
        </p:nvPicPr>
        <p:blipFill>
          <a:blip r:embed="rId4"/>
          <a:srcRect/>
          <a:stretch>
            <a:fillRect/>
          </a:stretch>
        </p:blipFill>
        <p:spPr bwMode="auto">
          <a:xfrm>
            <a:off x="949325" y="5640388"/>
            <a:ext cx="7105650" cy="257175"/>
          </a:xfrm>
          <a:prstGeom prst="rect">
            <a:avLst/>
          </a:prstGeom>
          <a:noFill/>
          <a:ln w="25400">
            <a:noFill/>
            <a:miter lim="800000"/>
            <a:headEnd type="none" w="sm" len="sm"/>
            <a:tailEnd type="none" w="sm" len="sm"/>
          </a:ln>
        </p:spPr>
      </p:pic>
      <p:pic>
        <p:nvPicPr>
          <p:cNvPr id="22540" name="Picture 12"/>
          <p:cNvPicPr>
            <a:picLocks noChangeAspect="1" noChangeArrowheads="1"/>
          </p:cNvPicPr>
          <p:nvPr/>
        </p:nvPicPr>
        <p:blipFill>
          <a:blip r:embed="rId5"/>
          <a:srcRect/>
          <a:stretch>
            <a:fillRect/>
          </a:stretch>
        </p:blipFill>
        <p:spPr bwMode="auto">
          <a:xfrm>
            <a:off x="949325" y="5886450"/>
            <a:ext cx="7086600" cy="209550"/>
          </a:xfrm>
          <a:prstGeom prst="rect">
            <a:avLst/>
          </a:prstGeom>
          <a:noFill/>
          <a:ln w="25400">
            <a:noFill/>
            <a:miter lim="800000"/>
            <a:headEnd type="none" w="sm" len="sm"/>
            <a:tailEnd type="none" w="sm" len="sm"/>
          </a:ln>
        </p:spPr>
      </p:pic>
      <p:pic>
        <p:nvPicPr>
          <p:cNvPr id="22541" name="Picture 13"/>
          <p:cNvPicPr>
            <a:picLocks noChangeAspect="1" noChangeArrowheads="1"/>
          </p:cNvPicPr>
          <p:nvPr/>
        </p:nvPicPr>
        <p:blipFill>
          <a:blip r:embed="rId6"/>
          <a:srcRect/>
          <a:stretch>
            <a:fillRect/>
          </a:stretch>
        </p:blipFill>
        <p:spPr bwMode="auto">
          <a:xfrm>
            <a:off x="949325" y="4224338"/>
            <a:ext cx="7105650" cy="285750"/>
          </a:xfrm>
          <a:prstGeom prst="rect">
            <a:avLst/>
          </a:prstGeom>
          <a:noFill/>
          <a:ln w="25400">
            <a:noFill/>
            <a:miter lim="800000"/>
            <a:headEnd type="none" w="sm" len="sm"/>
            <a:tailEnd type="none" w="sm" len="sm"/>
          </a:ln>
        </p:spPr>
      </p:pic>
      <p:sp>
        <p:nvSpPr>
          <p:cNvPr id="22542" name="Rectangle 14"/>
          <p:cNvSpPr>
            <a:spLocks noChangeArrowheads="1"/>
          </p:cNvSpPr>
          <p:nvPr/>
        </p:nvSpPr>
        <p:spPr bwMode="ltGray">
          <a:xfrm>
            <a:off x="5627688" y="4233863"/>
            <a:ext cx="2379662" cy="1762125"/>
          </a:xfrm>
          <a:prstGeom prst="rect">
            <a:avLst/>
          </a:prstGeom>
          <a:noFill/>
          <a:ln w="25400">
            <a:solidFill>
              <a:schemeClr val="hlink"/>
            </a:solidFill>
            <a:miter lim="800000"/>
            <a:headEnd/>
            <a:tailEnd/>
          </a:ln>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blackWhite">
          <a:xfrm>
            <a:off x="947738" y="1800225"/>
            <a:ext cx="7102475" cy="19954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p>
        </p:txBody>
      </p:sp>
      <p:sp>
        <p:nvSpPr>
          <p:cNvPr id="23555" name="Rectangle 3"/>
          <p:cNvSpPr>
            <a:spLocks noGrp="1" noChangeArrowheads="1"/>
          </p:cNvSpPr>
          <p:nvPr>
            <p:ph type="title"/>
          </p:nvPr>
        </p:nvSpPr>
        <p:spPr>
          <a:noFill/>
        </p:spPr>
        <p:txBody>
          <a:bodyPr lIns="92075" tIns="46038" rIns="92075" bIns="46038"/>
          <a:lstStyle/>
          <a:p>
            <a:pPr eaLnBrk="1" hangingPunct="1"/>
            <a:r>
              <a:rPr lang="zh-CN" altLang="en-US" smtClean="0"/>
              <a:t>使用 </a:t>
            </a:r>
            <a:r>
              <a:rPr lang="en-US" altLang="zh-CN" smtClean="0">
                <a:latin typeface="Courier New" pitchFamily="49" charset="0"/>
              </a:rPr>
              <a:t>DECODE</a:t>
            </a:r>
            <a:r>
              <a:rPr lang="en-US" altLang="zh-CN" smtClean="0"/>
              <a:t> </a:t>
            </a:r>
            <a:r>
              <a:rPr lang="zh-CN" altLang="en-US" smtClean="0"/>
              <a:t>函数</a:t>
            </a:r>
          </a:p>
        </p:txBody>
      </p:sp>
      <p:sp>
        <p:nvSpPr>
          <p:cNvPr id="23556" name="Rectangle 4"/>
          <p:cNvSpPr>
            <a:spLocks noChangeArrowheads="1"/>
          </p:cNvSpPr>
          <p:nvPr/>
        </p:nvSpPr>
        <p:spPr bwMode="blackWhite">
          <a:xfrm>
            <a:off x="962025" y="1736725"/>
            <a:ext cx="6413500" cy="2119313"/>
          </a:xfrm>
          <a:prstGeom prst="rect">
            <a:avLst/>
          </a:prstGeom>
          <a:noFill/>
          <a:ln w="9525">
            <a:noFill/>
            <a:miter lim="800000"/>
            <a:headEnd/>
            <a:tailEnd/>
          </a:ln>
        </p:spPr>
        <p:txBody>
          <a:bodyPr wrap="none" lIns="92075" tIns="46038" rIns="92075" bIns="46038" anchor="ctr"/>
          <a:lstStyle/>
          <a:p>
            <a:pPr algn="l">
              <a:tabLst>
                <a:tab pos="1200150" algn="l"/>
              </a:tabLst>
            </a:pPr>
            <a:r>
              <a:rPr lang="en-US" altLang="zh-CN" sz="1600">
                <a:solidFill>
                  <a:srgbClr val="000000"/>
                </a:solidFill>
                <a:latin typeface="Courier New" pitchFamily="49" charset="0"/>
              </a:rPr>
              <a:t>SELECT last_name, job_id, salary,</a:t>
            </a:r>
          </a:p>
          <a:p>
            <a:pPr algn="l">
              <a:tabLst>
                <a:tab pos="1200150" algn="l"/>
              </a:tabLst>
            </a:pPr>
            <a:r>
              <a:rPr lang="en-US" altLang="zh-CN" sz="1600">
                <a:solidFill>
                  <a:srgbClr val="000000"/>
                </a:solidFill>
                <a:latin typeface="Courier New" pitchFamily="49" charset="0"/>
              </a:rPr>
              <a:t>       DECODE(job_id, 'IT_PROG',  1.10*salary,</a:t>
            </a:r>
          </a:p>
          <a:p>
            <a:pPr algn="l">
              <a:tabLst>
                <a:tab pos="1200150" algn="l"/>
              </a:tabLst>
            </a:pPr>
            <a:r>
              <a:rPr lang="en-US" altLang="zh-CN" sz="1600">
                <a:solidFill>
                  <a:srgbClr val="000000"/>
                </a:solidFill>
                <a:latin typeface="Courier New" pitchFamily="49" charset="0"/>
              </a:rPr>
              <a:t>                      'ST_CLERK', 1.15*salary,</a:t>
            </a:r>
          </a:p>
          <a:p>
            <a:pPr algn="l">
              <a:tabLst>
                <a:tab pos="1200150" algn="l"/>
              </a:tabLst>
            </a:pPr>
            <a:r>
              <a:rPr lang="en-US" altLang="zh-CN" sz="1600">
                <a:solidFill>
                  <a:srgbClr val="000000"/>
                </a:solidFill>
                <a:latin typeface="Courier New" pitchFamily="49" charset="0"/>
              </a:rPr>
              <a:t>                      'SA_REP',   1.20*salary,</a:t>
            </a:r>
          </a:p>
          <a:p>
            <a:pPr algn="l">
              <a:tabLst>
                <a:tab pos="1200150" algn="l"/>
              </a:tabLst>
            </a:pPr>
            <a:r>
              <a:rPr lang="en-US" altLang="zh-CN" sz="1600">
                <a:solidFill>
                  <a:srgbClr val="000000"/>
                </a:solidFill>
                <a:latin typeface="Courier New" pitchFamily="49" charset="0"/>
              </a:rPr>
              <a:t>              salary)</a:t>
            </a:r>
          </a:p>
          <a:p>
            <a:pPr algn="l">
              <a:tabLst>
                <a:tab pos="1200150" algn="l"/>
              </a:tabLst>
            </a:pPr>
            <a:r>
              <a:rPr lang="en-US" altLang="zh-CN" sz="1600">
                <a:solidFill>
                  <a:srgbClr val="000000"/>
                </a:solidFill>
                <a:latin typeface="Courier New" pitchFamily="49" charset="0"/>
              </a:rPr>
              <a:t>       REVISED_SALARY</a:t>
            </a:r>
          </a:p>
          <a:p>
            <a:pPr algn="l">
              <a:tabLst>
                <a:tab pos="1200150" algn="l"/>
              </a:tabLst>
            </a:pPr>
            <a:r>
              <a:rPr lang="en-US" altLang="zh-CN" sz="1600">
                <a:solidFill>
                  <a:srgbClr val="000000"/>
                </a:solidFill>
                <a:latin typeface="Courier New" pitchFamily="49" charset="0"/>
              </a:rPr>
              <a:t>FROM   employees;</a:t>
            </a:r>
          </a:p>
        </p:txBody>
      </p:sp>
      <p:sp>
        <p:nvSpPr>
          <p:cNvPr id="23557" name="Rectangle 5"/>
          <p:cNvSpPr>
            <a:spLocks noChangeArrowheads="1"/>
          </p:cNvSpPr>
          <p:nvPr/>
        </p:nvSpPr>
        <p:spPr bwMode="ltGray">
          <a:xfrm>
            <a:off x="1827213" y="2171700"/>
            <a:ext cx="4895850" cy="1263650"/>
          </a:xfrm>
          <a:prstGeom prst="rect">
            <a:avLst/>
          </a:prstGeom>
          <a:noFill/>
          <a:ln w="25400">
            <a:solidFill>
              <a:schemeClr val="hlink"/>
            </a:solidFill>
            <a:miter lim="800000"/>
            <a:headEnd/>
            <a:tailEnd/>
          </a:ln>
        </p:spPr>
        <p:txBody>
          <a:bodyPr wrap="none" anchor="ctr"/>
          <a:lstStyle/>
          <a:p>
            <a:endParaRPr lang="zh-CN" altLang="en-US"/>
          </a:p>
        </p:txBody>
      </p:sp>
      <p:sp>
        <p:nvSpPr>
          <p:cNvPr id="23558" name="Text Box 6"/>
          <p:cNvSpPr txBox="1">
            <a:spLocks noChangeArrowheads="1"/>
          </p:cNvSpPr>
          <p:nvPr/>
        </p:nvSpPr>
        <p:spPr bwMode="auto">
          <a:xfrm>
            <a:off x="944563" y="5070475"/>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eaLnBrk="1" hangingPunct="1">
              <a:buClr>
                <a:srgbClr val="000000"/>
              </a:buClr>
              <a:buFont typeface="Arial" pitchFamily="34" charset="0"/>
              <a:buNone/>
            </a:pPr>
            <a:r>
              <a:rPr lang="zh-CN" altLang="en-US" sz="2400">
                <a:solidFill>
                  <a:schemeClr val="tx1"/>
                </a:solidFill>
              </a:rPr>
              <a:t>…</a:t>
            </a:r>
          </a:p>
        </p:txBody>
      </p:sp>
      <p:sp>
        <p:nvSpPr>
          <p:cNvPr id="23559" name="Text Box 7"/>
          <p:cNvSpPr txBox="1">
            <a:spLocks noChangeArrowheads="1"/>
          </p:cNvSpPr>
          <p:nvPr/>
        </p:nvSpPr>
        <p:spPr bwMode="auto">
          <a:xfrm>
            <a:off x="946150" y="4179888"/>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1" hangingPunct="1">
              <a:buClr>
                <a:srgbClr val="000000"/>
              </a:buClr>
              <a:buFont typeface="Arial" pitchFamily="34" charset="0"/>
              <a:buNone/>
            </a:pPr>
            <a:r>
              <a:rPr lang="zh-CN" altLang="en-US" sz="2400">
                <a:solidFill>
                  <a:schemeClr val="tx1"/>
                </a:solidFill>
              </a:rPr>
              <a:t>…</a:t>
            </a:r>
          </a:p>
        </p:txBody>
      </p:sp>
      <p:pic>
        <p:nvPicPr>
          <p:cNvPr id="23560" name="Picture 8"/>
          <p:cNvPicPr>
            <a:picLocks noChangeAspect="1" noChangeArrowheads="1"/>
          </p:cNvPicPr>
          <p:nvPr/>
        </p:nvPicPr>
        <p:blipFill>
          <a:blip r:embed="rId3"/>
          <a:srcRect/>
          <a:stretch>
            <a:fillRect/>
          </a:stretch>
        </p:blipFill>
        <p:spPr bwMode="auto">
          <a:xfrm>
            <a:off x="947738" y="4602163"/>
            <a:ext cx="7115175" cy="638175"/>
          </a:xfrm>
          <a:prstGeom prst="rect">
            <a:avLst/>
          </a:prstGeom>
          <a:noFill/>
          <a:ln w="25400">
            <a:noFill/>
            <a:miter lim="800000"/>
            <a:headEnd type="none" w="sm" len="sm"/>
            <a:tailEnd type="none" w="sm" len="sm"/>
          </a:ln>
        </p:spPr>
      </p:pic>
      <p:pic>
        <p:nvPicPr>
          <p:cNvPr id="23561" name="Picture 9"/>
          <p:cNvPicPr>
            <a:picLocks noChangeAspect="1" noChangeArrowheads="1"/>
          </p:cNvPicPr>
          <p:nvPr/>
        </p:nvPicPr>
        <p:blipFill>
          <a:blip r:embed="rId4"/>
          <a:srcRect/>
          <a:stretch>
            <a:fillRect/>
          </a:stretch>
        </p:blipFill>
        <p:spPr bwMode="auto">
          <a:xfrm>
            <a:off x="947738" y="5481638"/>
            <a:ext cx="7124700" cy="257175"/>
          </a:xfrm>
          <a:prstGeom prst="rect">
            <a:avLst/>
          </a:prstGeom>
          <a:noFill/>
          <a:ln w="25400">
            <a:noFill/>
            <a:miter lim="800000"/>
            <a:headEnd type="none" w="sm" len="sm"/>
            <a:tailEnd type="none" w="sm" len="sm"/>
          </a:ln>
        </p:spPr>
      </p:pic>
      <p:pic>
        <p:nvPicPr>
          <p:cNvPr id="23562" name="Picture 10"/>
          <p:cNvPicPr>
            <a:picLocks noChangeAspect="1" noChangeArrowheads="1"/>
          </p:cNvPicPr>
          <p:nvPr/>
        </p:nvPicPr>
        <p:blipFill>
          <a:blip r:embed="rId5"/>
          <a:srcRect/>
          <a:stretch>
            <a:fillRect/>
          </a:stretch>
        </p:blipFill>
        <p:spPr bwMode="auto">
          <a:xfrm>
            <a:off x="947738" y="4070350"/>
            <a:ext cx="7124700" cy="285750"/>
          </a:xfrm>
          <a:prstGeom prst="rect">
            <a:avLst/>
          </a:prstGeom>
          <a:noFill/>
          <a:ln w="25400">
            <a:noFill/>
            <a:miter lim="800000"/>
            <a:headEnd type="none" w="sm" len="sm"/>
            <a:tailEnd type="none" w="sm" len="sm"/>
          </a:ln>
        </p:spPr>
      </p:pic>
      <p:pic>
        <p:nvPicPr>
          <p:cNvPr id="23563" name="Picture 11"/>
          <p:cNvPicPr>
            <a:picLocks noChangeAspect="1" noChangeArrowheads="1"/>
          </p:cNvPicPr>
          <p:nvPr/>
        </p:nvPicPr>
        <p:blipFill>
          <a:blip r:embed="rId6"/>
          <a:srcRect/>
          <a:stretch>
            <a:fillRect/>
          </a:stretch>
        </p:blipFill>
        <p:spPr bwMode="auto">
          <a:xfrm>
            <a:off x="949325" y="5730875"/>
            <a:ext cx="7086600" cy="209550"/>
          </a:xfrm>
          <a:prstGeom prst="rect">
            <a:avLst/>
          </a:prstGeom>
          <a:noFill/>
          <a:ln w="25400">
            <a:noFill/>
            <a:miter lim="800000"/>
            <a:headEnd type="none" w="sm" len="sm"/>
            <a:tailEnd type="none" w="sm" len="sm"/>
          </a:ln>
        </p:spPr>
      </p:pic>
      <p:sp>
        <p:nvSpPr>
          <p:cNvPr id="23564" name="Rectangle 12"/>
          <p:cNvSpPr>
            <a:spLocks noChangeArrowheads="1"/>
          </p:cNvSpPr>
          <p:nvPr/>
        </p:nvSpPr>
        <p:spPr bwMode="ltGray">
          <a:xfrm>
            <a:off x="5708650" y="4097338"/>
            <a:ext cx="2306638" cy="1677987"/>
          </a:xfrm>
          <a:prstGeom prst="rect">
            <a:avLst/>
          </a:prstGeom>
          <a:noFill/>
          <a:ln w="25400">
            <a:solidFill>
              <a:schemeClr val="hlink"/>
            </a:solidFill>
            <a:miter lim="800000"/>
            <a:headEnd/>
            <a:tailEnd/>
          </a:ln>
        </p:spPr>
        <p:txBody>
          <a:bodyPr wrap="none" anchor="ctr"/>
          <a:lstStyle/>
          <a:p>
            <a:endParaRPr lang="zh-CN" altLang="en-US"/>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lIns="92075" tIns="46038" rIns="92075" bIns="46038"/>
          <a:lstStyle/>
          <a:p>
            <a:pPr eaLnBrk="1" hangingPunct="1"/>
            <a:r>
              <a:rPr lang="zh-CN" altLang="en-US" smtClean="0"/>
              <a:t>组函数的类型</a:t>
            </a:r>
          </a:p>
        </p:txBody>
      </p:sp>
      <p:sp>
        <p:nvSpPr>
          <p:cNvPr id="24579" name="Rectangle 3"/>
          <p:cNvSpPr>
            <a:spLocks noGrp="1" noChangeArrowheads="1"/>
          </p:cNvSpPr>
          <p:nvPr>
            <p:ph type="body" idx="1"/>
          </p:nvPr>
        </p:nvSpPr>
        <p:spPr>
          <a:xfrm>
            <a:off x="874713" y="1814513"/>
            <a:ext cx="7385050" cy="1857375"/>
          </a:xfrm>
          <a:noFill/>
        </p:spPr>
        <p:txBody>
          <a:bodyPr lIns="92075" tIns="46038" rIns="92075" bIns="46038">
            <a:spAutoFit/>
          </a:bodyPr>
          <a:lstStyle/>
          <a:p>
            <a:pPr eaLnBrk="1" hangingPunct="1"/>
            <a:r>
              <a:rPr lang="en-US" altLang="zh-CN" smtClean="0">
                <a:latin typeface="Courier New" pitchFamily="49" charset="0"/>
              </a:rPr>
              <a:t>AVG </a:t>
            </a:r>
          </a:p>
          <a:p>
            <a:pPr eaLnBrk="1" hangingPunct="1"/>
            <a:r>
              <a:rPr lang="en-US" altLang="zh-CN" smtClean="0">
                <a:latin typeface="Courier New" pitchFamily="49" charset="0"/>
              </a:rPr>
              <a:t>COUNT </a:t>
            </a:r>
          </a:p>
          <a:p>
            <a:pPr eaLnBrk="1" hangingPunct="1"/>
            <a:r>
              <a:rPr lang="en-US" altLang="zh-CN" smtClean="0">
                <a:latin typeface="Courier New" pitchFamily="49" charset="0"/>
              </a:rPr>
              <a:t>MAX</a:t>
            </a:r>
          </a:p>
          <a:p>
            <a:pPr eaLnBrk="1" hangingPunct="1"/>
            <a:r>
              <a:rPr lang="en-US" altLang="zh-CN" smtClean="0">
                <a:latin typeface="Courier New" pitchFamily="49" charset="0"/>
              </a:rPr>
              <a:t>MIN </a:t>
            </a:r>
          </a:p>
          <a:p>
            <a:pPr eaLnBrk="1" hangingPunct="1"/>
            <a:r>
              <a:rPr lang="en-US" altLang="zh-CN" smtClean="0">
                <a:latin typeface="Courier New" pitchFamily="49" charset="0"/>
              </a:rPr>
              <a:t>SUM</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ChangeArrowheads="1"/>
          </p:cNvSpPr>
          <p:nvPr/>
        </p:nvSpPr>
        <p:spPr bwMode="blackWhite">
          <a:xfrm>
            <a:off x="971550" y="2667000"/>
            <a:ext cx="717073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682625" algn="l"/>
                <a:tab pos="1833563" algn="l"/>
              </a:tabLst>
              <a:defRPr/>
            </a:pPr>
            <a:endParaRPr lang="zh-CN" altLang="en-US">
              <a:solidFill>
                <a:srgbClr val="000000"/>
              </a:solidFill>
              <a:latin typeface="Courier New" pitchFamily="49" charset="0"/>
            </a:endParaRPr>
          </a:p>
          <a:p>
            <a:pPr algn="l">
              <a:tabLst>
                <a:tab pos="682625" algn="l"/>
                <a:tab pos="1833563" algn="l"/>
              </a:tabLst>
              <a:defRPr/>
            </a:pPr>
            <a:endParaRPr lang="zh-CN" altLang="en-US">
              <a:solidFill>
                <a:srgbClr val="000000"/>
              </a:solidFill>
              <a:latin typeface="Courier New" pitchFamily="49" charset="0"/>
            </a:endParaRPr>
          </a:p>
        </p:txBody>
      </p:sp>
      <p:sp>
        <p:nvSpPr>
          <p:cNvPr id="25603" name="Rectangle 3"/>
          <p:cNvSpPr>
            <a:spLocks noChangeArrowheads="1"/>
          </p:cNvSpPr>
          <p:nvPr/>
        </p:nvSpPr>
        <p:spPr bwMode="blackWhite">
          <a:xfrm>
            <a:off x="936625" y="2654300"/>
            <a:ext cx="7315200" cy="941388"/>
          </a:xfrm>
          <a:prstGeom prst="rect">
            <a:avLst/>
          </a:prstGeom>
          <a:noFill/>
          <a:ln w="9525">
            <a:noFill/>
            <a:miter lim="800000"/>
            <a:headEnd/>
            <a:tailEnd/>
          </a:ln>
        </p:spPr>
        <p:txBody>
          <a:bodyPr wrap="none" lIns="92075" tIns="46038" rIns="92075" bIns="46038" anchor="ctr"/>
          <a:lstStyle/>
          <a:p>
            <a:pPr algn="l">
              <a:tabLst>
                <a:tab pos="682625" algn="l"/>
                <a:tab pos="1833563" algn="l"/>
              </a:tabLst>
            </a:pPr>
            <a:r>
              <a:rPr lang="en-US" altLang="zh-CN" dirty="0">
                <a:solidFill>
                  <a:srgbClr val="000000"/>
                </a:solidFill>
                <a:latin typeface="Courier New" pitchFamily="49" charset="0"/>
              </a:rPr>
              <a:t>SELECT   </a:t>
            </a:r>
            <a:r>
              <a:rPr lang="en-US" altLang="zh-CN" dirty="0" err="1">
                <a:solidFill>
                  <a:srgbClr val="000000"/>
                </a:solidFill>
                <a:latin typeface="Courier New" pitchFamily="49" charset="0"/>
              </a:rPr>
              <a:t>department_id</a:t>
            </a:r>
            <a:r>
              <a:rPr lang="en-US" altLang="zh-CN" dirty="0">
                <a:solidFill>
                  <a:srgbClr val="000000"/>
                </a:solidFill>
                <a:latin typeface="Courier New" pitchFamily="49" charset="0"/>
              </a:rPr>
              <a:t>, AVG(salary)</a:t>
            </a:r>
          </a:p>
          <a:p>
            <a:pPr algn="l">
              <a:tabLst>
                <a:tab pos="682625" algn="l"/>
                <a:tab pos="1833563" algn="l"/>
              </a:tabLst>
            </a:pPr>
            <a:r>
              <a:rPr lang="en-US" altLang="zh-CN" dirty="0">
                <a:solidFill>
                  <a:srgbClr val="000000"/>
                </a:solidFill>
                <a:latin typeface="Courier New" pitchFamily="49" charset="0"/>
              </a:rPr>
              <a:t>FROM     employees</a:t>
            </a:r>
          </a:p>
          <a:p>
            <a:pPr algn="l">
              <a:tabLst>
                <a:tab pos="682625" algn="l"/>
                <a:tab pos="1833563" algn="l"/>
              </a:tabLst>
            </a:pPr>
            <a:r>
              <a:rPr lang="en-US" altLang="zh-CN" dirty="0">
                <a:solidFill>
                  <a:srgbClr val="000000"/>
                </a:solidFill>
                <a:latin typeface="Courier New" pitchFamily="49" charset="0"/>
              </a:rPr>
              <a:t>GROUP BY </a:t>
            </a:r>
            <a:r>
              <a:rPr lang="en-US" altLang="zh-CN" dirty="0" err="1">
                <a:solidFill>
                  <a:srgbClr val="000000"/>
                </a:solidFill>
                <a:latin typeface="Courier New" pitchFamily="49" charset="0"/>
              </a:rPr>
              <a:t>department_id</a:t>
            </a:r>
            <a:r>
              <a:rPr lang="en-US" altLang="zh-CN" dirty="0">
                <a:solidFill>
                  <a:srgbClr val="000000"/>
                </a:solidFill>
                <a:latin typeface="Courier New" pitchFamily="49" charset="0"/>
              </a:rPr>
              <a:t> ;</a:t>
            </a:r>
          </a:p>
        </p:txBody>
      </p:sp>
      <p:sp>
        <p:nvSpPr>
          <p:cNvPr id="25604" name="Rectangle 4"/>
          <p:cNvSpPr>
            <a:spLocks noGrp="1" noChangeArrowheads="1"/>
          </p:cNvSpPr>
          <p:nvPr>
            <p:ph type="title"/>
          </p:nvPr>
        </p:nvSpPr>
        <p:spPr>
          <a:noFill/>
        </p:spPr>
        <p:txBody>
          <a:bodyPr lIns="92075" tIns="46038" rIns="92075" bIns="46038"/>
          <a:lstStyle/>
          <a:p>
            <a:pPr eaLnBrk="1" hangingPunct="1"/>
            <a:r>
              <a:rPr lang="zh-CN" altLang="en-US" smtClean="0"/>
              <a:t>使用 </a:t>
            </a:r>
            <a:r>
              <a:rPr lang="en-US" altLang="zh-CN" smtClean="0">
                <a:latin typeface="Courier New" pitchFamily="49" charset="0"/>
              </a:rPr>
              <a:t>GROUP BY</a:t>
            </a:r>
            <a:r>
              <a:rPr lang="en-US" altLang="zh-CN" smtClean="0"/>
              <a:t> </a:t>
            </a:r>
            <a:r>
              <a:rPr lang="zh-CN" altLang="en-US" smtClean="0"/>
              <a:t>子句 </a:t>
            </a:r>
          </a:p>
        </p:txBody>
      </p:sp>
      <p:sp>
        <p:nvSpPr>
          <p:cNvPr id="25605" name="Rectangle 5"/>
          <p:cNvSpPr>
            <a:spLocks noGrp="1" noChangeArrowheads="1"/>
          </p:cNvSpPr>
          <p:nvPr>
            <p:ph type="body" idx="1"/>
          </p:nvPr>
        </p:nvSpPr>
        <p:spPr>
          <a:xfrm>
            <a:off x="942975" y="1560513"/>
            <a:ext cx="7302500" cy="1006475"/>
          </a:xfrm>
          <a:noFill/>
        </p:spPr>
        <p:txBody>
          <a:bodyPr lIns="92075" tIns="46038" rIns="92075" bIns="46038">
            <a:spAutoFit/>
          </a:bodyPr>
          <a:lstStyle/>
          <a:p>
            <a:pPr eaLnBrk="1" hangingPunct="1">
              <a:spcBef>
                <a:spcPct val="0"/>
              </a:spcBef>
              <a:buFontTx/>
              <a:buNone/>
            </a:pPr>
            <a:r>
              <a:rPr lang="zh-CN" altLang="en-US" smtClean="0"/>
              <a:t>在 </a:t>
            </a:r>
            <a:r>
              <a:rPr lang="en-US" altLang="zh-CN" smtClean="0">
                <a:latin typeface="Courier New" pitchFamily="49" charset="0"/>
              </a:rPr>
              <a:t>SELECT</a:t>
            </a:r>
            <a:r>
              <a:rPr lang="en-US" altLang="zh-CN" smtClean="0"/>
              <a:t> </a:t>
            </a:r>
            <a:r>
              <a:rPr lang="zh-CN" altLang="en-US" smtClean="0"/>
              <a:t>列表中出现的列，如果没有包含在组函数中,则必须包含</a:t>
            </a:r>
            <a:r>
              <a:rPr lang="en-US" altLang="zh-CN" smtClean="0">
                <a:latin typeface="Courier New" pitchFamily="49" charset="0"/>
              </a:rPr>
              <a:t>GROUP BY</a:t>
            </a:r>
            <a:r>
              <a:rPr lang="en-US" altLang="zh-CN" smtClean="0"/>
              <a:t> </a:t>
            </a:r>
            <a:r>
              <a:rPr lang="zh-CN" altLang="en-US" smtClean="0"/>
              <a:t>子句中.</a:t>
            </a:r>
          </a:p>
          <a:p>
            <a:pPr eaLnBrk="1" hangingPunct="1">
              <a:spcBef>
                <a:spcPct val="0"/>
              </a:spcBef>
              <a:buFontTx/>
              <a:buNone/>
            </a:pPr>
            <a:r>
              <a:rPr lang="zh-CN" altLang="en-US" smtClean="0"/>
              <a:t>分组计算将带来排序</a:t>
            </a:r>
            <a:r>
              <a:rPr lang="en-US" altLang="zh-CN" smtClean="0"/>
              <a:t>.</a:t>
            </a:r>
          </a:p>
        </p:txBody>
      </p:sp>
      <p:pic>
        <p:nvPicPr>
          <p:cNvPr id="25606" name="Picture 6"/>
          <p:cNvPicPr>
            <a:picLocks noChangeAspect="1" noChangeArrowheads="1"/>
          </p:cNvPicPr>
          <p:nvPr/>
        </p:nvPicPr>
        <p:blipFill>
          <a:blip r:embed="rId3"/>
          <a:srcRect/>
          <a:stretch>
            <a:fillRect/>
          </a:stretch>
        </p:blipFill>
        <p:spPr bwMode="auto">
          <a:xfrm>
            <a:off x="971550" y="3735388"/>
            <a:ext cx="7229475" cy="2000250"/>
          </a:xfrm>
          <a:prstGeom prst="rect">
            <a:avLst/>
          </a:prstGeom>
          <a:noFill/>
          <a:ln w="25400">
            <a:noFill/>
            <a:miter lim="800000"/>
            <a:headEnd type="none" w="sm" len="sm"/>
            <a:tailEnd type="none" w="sm" len="sm"/>
          </a:ln>
        </p:spPr>
      </p:pic>
      <p:pic>
        <p:nvPicPr>
          <p:cNvPr id="25607" name="Picture 7"/>
          <p:cNvPicPr>
            <a:picLocks noChangeAspect="1" noChangeArrowheads="1"/>
          </p:cNvPicPr>
          <p:nvPr/>
        </p:nvPicPr>
        <p:blipFill>
          <a:blip r:embed="rId4"/>
          <a:srcRect/>
          <a:stretch>
            <a:fillRect/>
          </a:stretch>
        </p:blipFill>
        <p:spPr bwMode="auto">
          <a:xfrm>
            <a:off x="971550" y="5732463"/>
            <a:ext cx="7223125" cy="196850"/>
          </a:xfrm>
          <a:prstGeom prst="rect">
            <a:avLst/>
          </a:prstGeom>
          <a:noFill/>
          <a:ln w="25400">
            <a:noFill/>
            <a:miter lim="800000"/>
            <a:headEnd type="none" w="sm" len="sm"/>
            <a:tailEnd type="none" w="sm" len="sm"/>
          </a:ln>
        </p:spPr>
      </p:pic>
      <p:sp>
        <p:nvSpPr>
          <p:cNvPr id="25608" name="Rectangle 8"/>
          <p:cNvSpPr>
            <a:spLocks noChangeArrowheads="1"/>
          </p:cNvSpPr>
          <p:nvPr/>
        </p:nvSpPr>
        <p:spPr bwMode="ltGray">
          <a:xfrm>
            <a:off x="1035050" y="3254375"/>
            <a:ext cx="3030538" cy="301625"/>
          </a:xfrm>
          <a:prstGeom prst="rect">
            <a:avLst/>
          </a:prstGeom>
          <a:noFill/>
          <a:ln w="25400">
            <a:solidFill>
              <a:srgbClr val="FF5050"/>
            </a:solidFill>
            <a:miter lim="800000"/>
            <a:headEnd/>
            <a:tailEnd/>
          </a:ln>
        </p:spPr>
        <p:txBody>
          <a:bodyPr wrap="none" anchor="ctr"/>
          <a:lstStyle/>
          <a:p>
            <a:endParaRPr lang="zh-CN" altLang="en-US"/>
          </a:p>
        </p:txBody>
      </p:sp>
      <p:sp>
        <p:nvSpPr>
          <p:cNvPr id="25609" name="Rectangle 9"/>
          <p:cNvSpPr>
            <a:spLocks noChangeArrowheads="1"/>
          </p:cNvSpPr>
          <p:nvPr/>
        </p:nvSpPr>
        <p:spPr bwMode="ltGray">
          <a:xfrm>
            <a:off x="4233863" y="2719388"/>
            <a:ext cx="1546225" cy="301625"/>
          </a:xfrm>
          <a:prstGeom prst="rect">
            <a:avLst/>
          </a:prstGeom>
          <a:noFill/>
          <a:ln w="25400">
            <a:solidFill>
              <a:srgbClr val="FF5050"/>
            </a:solidFill>
            <a:miter lim="800000"/>
            <a:headEnd/>
            <a:tailEnd/>
          </a:ln>
        </p:spPr>
        <p:txBody>
          <a:bodyPr wrap="none" anchor="ctr"/>
          <a:lstStyle/>
          <a:p>
            <a:endParaRPr lang="zh-CN" altLang="en-US"/>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ChangeArrowheads="1"/>
          </p:cNvSpPr>
          <p:nvPr/>
        </p:nvSpPr>
        <p:spPr bwMode="blackWhite">
          <a:xfrm>
            <a:off x="963613" y="1558925"/>
            <a:ext cx="7256462" cy="20320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p>
        </p:txBody>
      </p:sp>
      <p:sp>
        <p:nvSpPr>
          <p:cNvPr id="26627" name="Rectangle 3"/>
          <p:cNvSpPr>
            <a:spLocks noChangeArrowheads="1"/>
          </p:cNvSpPr>
          <p:nvPr/>
        </p:nvSpPr>
        <p:spPr bwMode="auto">
          <a:xfrm>
            <a:off x="1100138" y="1554163"/>
            <a:ext cx="6324600" cy="1754187"/>
          </a:xfrm>
          <a:prstGeom prst="rect">
            <a:avLst/>
          </a:prstGeom>
          <a:noFill/>
          <a:ln w="9525">
            <a:noFill/>
            <a:miter lim="800000"/>
            <a:headEnd/>
            <a:tailEnd/>
          </a:ln>
        </p:spPr>
        <p:txBody>
          <a:bodyPr lIns="92075" tIns="46038" rIns="92075" bIns="46038">
            <a:spAutoFit/>
          </a:bodyPr>
          <a:lstStyle/>
          <a:p>
            <a:pPr algn="l"/>
            <a:r>
              <a:rPr lang="en-US" altLang="zh-CN" dirty="0">
                <a:solidFill>
                  <a:srgbClr val="000000"/>
                </a:solidFill>
                <a:latin typeface="Courier New" pitchFamily="49" charset="0"/>
              </a:rPr>
              <a:t>SELECT </a:t>
            </a:r>
            <a:r>
              <a:rPr lang="en-US" altLang="zh-CN" dirty="0" err="1">
                <a:solidFill>
                  <a:srgbClr val="000000"/>
                </a:solidFill>
                <a:latin typeface="Courier New" pitchFamily="49" charset="0"/>
              </a:rPr>
              <a:t>last_name</a:t>
            </a:r>
            <a:endParaRPr lang="en-US" altLang="zh-CN" dirty="0">
              <a:solidFill>
                <a:srgbClr val="000000"/>
              </a:solidFill>
              <a:latin typeface="Courier New" pitchFamily="49" charset="0"/>
            </a:endParaRPr>
          </a:p>
          <a:p>
            <a:pPr algn="l"/>
            <a:r>
              <a:rPr lang="en-US" altLang="zh-CN" dirty="0">
                <a:solidFill>
                  <a:srgbClr val="000000"/>
                </a:solidFill>
                <a:latin typeface="Courier New" pitchFamily="49" charset="0"/>
              </a:rPr>
              <a:t>FROM   employees</a:t>
            </a:r>
          </a:p>
          <a:p>
            <a:pPr algn="l"/>
            <a:r>
              <a:rPr lang="en-US" altLang="zh-CN" dirty="0">
                <a:solidFill>
                  <a:srgbClr val="000000"/>
                </a:solidFill>
                <a:latin typeface="Courier New" pitchFamily="49" charset="0"/>
              </a:rPr>
              <a:t>WHERE  salary &gt;</a:t>
            </a:r>
          </a:p>
          <a:p>
            <a:pPr algn="l"/>
            <a:r>
              <a:rPr lang="en-US" altLang="zh-CN" dirty="0">
                <a:solidFill>
                  <a:srgbClr val="000000"/>
                </a:solidFill>
                <a:latin typeface="Courier New" pitchFamily="49" charset="0"/>
              </a:rPr>
              <a:t>               (SELECT salary</a:t>
            </a:r>
          </a:p>
          <a:p>
            <a:pPr algn="l"/>
            <a:r>
              <a:rPr lang="en-US" altLang="zh-CN" dirty="0">
                <a:solidFill>
                  <a:srgbClr val="000000"/>
                </a:solidFill>
                <a:latin typeface="Courier New" pitchFamily="49" charset="0"/>
              </a:rPr>
              <a:t>                FROM   employees</a:t>
            </a:r>
          </a:p>
          <a:p>
            <a:pPr algn="l"/>
            <a:r>
              <a:rPr lang="en-US" altLang="zh-CN" dirty="0">
                <a:solidFill>
                  <a:srgbClr val="000000"/>
                </a:solidFill>
                <a:latin typeface="Courier New" pitchFamily="49" charset="0"/>
              </a:rPr>
              <a:t>                WHERE  </a:t>
            </a:r>
            <a:r>
              <a:rPr lang="en-US" altLang="zh-CN" dirty="0" err="1">
                <a:solidFill>
                  <a:srgbClr val="000000"/>
                </a:solidFill>
                <a:latin typeface="Courier New" pitchFamily="49" charset="0"/>
              </a:rPr>
              <a:t>last_name</a:t>
            </a:r>
            <a:r>
              <a:rPr lang="en-US" altLang="zh-CN" dirty="0">
                <a:solidFill>
                  <a:srgbClr val="000000"/>
                </a:solidFill>
                <a:latin typeface="Courier New" pitchFamily="49" charset="0"/>
              </a:rPr>
              <a:t> = 'Abel');</a:t>
            </a:r>
          </a:p>
        </p:txBody>
      </p:sp>
      <p:sp>
        <p:nvSpPr>
          <p:cNvPr id="26628" name="Rectangle 4"/>
          <p:cNvSpPr>
            <a:spLocks noChangeArrowheads="1"/>
          </p:cNvSpPr>
          <p:nvPr/>
        </p:nvSpPr>
        <p:spPr bwMode="auto">
          <a:xfrm>
            <a:off x="971550" y="1606550"/>
            <a:ext cx="7315200" cy="1806575"/>
          </a:xfrm>
          <a:prstGeom prst="rect">
            <a:avLst/>
          </a:prstGeom>
          <a:noFill/>
          <a:ln w="9525">
            <a:noFill/>
            <a:miter lim="800000"/>
            <a:headEnd/>
            <a:tailEnd/>
          </a:ln>
        </p:spPr>
        <p:txBody>
          <a:bodyPr lIns="92075" tIns="46038" rIns="92075" bIns="46038">
            <a:spAutoFit/>
          </a:bodyPr>
          <a:lstStyle/>
          <a:p>
            <a:pPr algn="l" defTabSz="400050">
              <a:lnSpc>
                <a:spcPct val="125000"/>
              </a:lnSpc>
              <a:tabLst>
                <a:tab pos="400050" algn="r"/>
                <a:tab pos="685800" algn="l"/>
              </a:tabLst>
            </a:pPr>
            <a:endParaRPr lang="zh-CN" altLang="en-US">
              <a:solidFill>
                <a:srgbClr val="000000"/>
              </a:solidFill>
              <a:latin typeface="Courier New" pitchFamily="49" charset="0"/>
            </a:endParaRPr>
          </a:p>
          <a:p>
            <a:pPr algn="l" defTabSz="400050">
              <a:lnSpc>
                <a:spcPct val="125000"/>
              </a:lnSpc>
              <a:tabLst>
                <a:tab pos="400050" algn="r"/>
                <a:tab pos="685800" algn="l"/>
              </a:tabLst>
            </a:pPr>
            <a:endParaRPr lang="zh-CN" altLang="en-US">
              <a:solidFill>
                <a:srgbClr val="000000"/>
              </a:solidFill>
              <a:latin typeface="Courier New" pitchFamily="49" charset="0"/>
            </a:endParaRPr>
          </a:p>
          <a:p>
            <a:pPr algn="l" defTabSz="400050">
              <a:lnSpc>
                <a:spcPct val="125000"/>
              </a:lnSpc>
              <a:tabLst>
                <a:tab pos="400050" algn="r"/>
                <a:tab pos="685800" algn="l"/>
              </a:tabLst>
            </a:pPr>
            <a:endParaRPr lang="zh-CN" altLang="en-US">
              <a:solidFill>
                <a:srgbClr val="000000"/>
              </a:solidFill>
              <a:latin typeface="Courier New" pitchFamily="49" charset="0"/>
            </a:endParaRPr>
          </a:p>
          <a:p>
            <a:pPr algn="l" defTabSz="400050">
              <a:lnSpc>
                <a:spcPct val="125000"/>
              </a:lnSpc>
              <a:tabLst>
                <a:tab pos="400050" algn="r"/>
                <a:tab pos="685800" algn="l"/>
              </a:tabLst>
            </a:pPr>
            <a:endParaRPr lang="zh-CN" altLang="en-US">
              <a:solidFill>
                <a:srgbClr val="000000"/>
              </a:solidFill>
              <a:latin typeface="Courier New" pitchFamily="49" charset="0"/>
            </a:endParaRPr>
          </a:p>
          <a:p>
            <a:pPr algn="l" defTabSz="400050">
              <a:lnSpc>
                <a:spcPct val="125000"/>
              </a:lnSpc>
              <a:tabLst>
                <a:tab pos="400050" algn="r"/>
                <a:tab pos="685800" algn="l"/>
              </a:tabLst>
            </a:pPr>
            <a:endParaRPr lang="zh-CN" altLang="en-US">
              <a:solidFill>
                <a:srgbClr val="000000"/>
              </a:solidFill>
              <a:latin typeface="Courier New" pitchFamily="49" charset="0"/>
            </a:endParaRPr>
          </a:p>
        </p:txBody>
      </p:sp>
      <p:sp>
        <p:nvSpPr>
          <p:cNvPr id="26629" name="Rectangle 5"/>
          <p:cNvSpPr>
            <a:spLocks noGrp="1" noChangeArrowheads="1"/>
          </p:cNvSpPr>
          <p:nvPr>
            <p:ph type="title"/>
          </p:nvPr>
        </p:nvSpPr>
        <p:spPr>
          <a:noFill/>
        </p:spPr>
        <p:txBody>
          <a:bodyPr lIns="92075" tIns="46038" rIns="92075" bIns="46038"/>
          <a:lstStyle/>
          <a:p>
            <a:pPr eaLnBrk="1" hangingPunct="1"/>
            <a:r>
              <a:rPr lang="zh-CN" altLang="en-US" smtClean="0"/>
              <a:t>使用子查询</a:t>
            </a:r>
          </a:p>
        </p:txBody>
      </p:sp>
      <p:sp>
        <p:nvSpPr>
          <p:cNvPr id="26630" name="Rectangle 6"/>
          <p:cNvSpPr>
            <a:spLocks noChangeArrowheads="1"/>
          </p:cNvSpPr>
          <p:nvPr/>
        </p:nvSpPr>
        <p:spPr bwMode="auto">
          <a:xfrm>
            <a:off x="3422650" y="1739900"/>
            <a:ext cx="749300" cy="385763"/>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zh-CN" altLang="en-US" sz="1600">
                <a:solidFill>
                  <a:srgbClr val="FF5050"/>
                </a:solidFill>
              </a:rPr>
              <a:t>11000</a:t>
            </a:r>
          </a:p>
        </p:txBody>
      </p:sp>
      <p:sp>
        <p:nvSpPr>
          <p:cNvPr id="287751" name="Arc 7"/>
          <p:cNvSpPr>
            <a:spLocks/>
          </p:cNvSpPr>
          <p:nvPr/>
        </p:nvSpPr>
        <p:spPr bwMode="auto">
          <a:xfrm rot="10800000">
            <a:off x="3500438" y="2066925"/>
            <a:ext cx="1314450" cy="393700"/>
          </a:xfrm>
          <a:custGeom>
            <a:avLst/>
            <a:gdLst>
              <a:gd name="G0" fmla="+- 21600 0 0"/>
              <a:gd name="G1" fmla="+- 0 0 0"/>
              <a:gd name="G2" fmla="+- 21600 0 0"/>
              <a:gd name="T0" fmla="*/ 26942 w 26942"/>
              <a:gd name="T1" fmla="*/ 20929 h 21600"/>
              <a:gd name="T2" fmla="*/ 0 w 26942"/>
              <a:gd name="T3" fmla="*/ 0 h 21600"/>
              <a:gd name="T4" fmla="*/ 21600 w 26942"/>
              <a:gd name="T5" fmla="*/ 0 h 21600"/>
            </a:gdLst>
            <a:ahLst/>
            <a:cxnLst>
              <a:cxn ang="0">
                <a:pos x="T0" y="T1"/>
              </a:cxn>
              <a:cxn ang="0">
                <a:pos x="T2" y="T3"/>
              </a:cxn>
              <a:cxn ang="0">
                <a:pos x="T4" y="T5"/>
              </a:cxn>
            </a:cxnLst>
            <a:rect l="0" t="0" r="r" b="b"/>
            <a:pathLst>
              <a:path w="26942" h="21600" fill="none" extrusionOk="0">
                <a:moveTo>
                  <a:pt x="26941" y="20928"/>
                </a:moveTo>
                <a:cubicBezTo>
                  <a:pt x="25196" y="21374"/>
                  <a:pt x="23401" y="21599"/>
                  <a:pt x="21600" y="21600"/>
                </a:cubicBezTo>
                <a:cubicBezTo>
                  <a:pt x="9670" y="21600"/>
                  <a:pt x="0" y="11929"/>
                  <a:pt x="0" y="0"/>
                </a:cubicBezTo>
              </a:path>
              <a:path w="26942" h="21600" stroke="0" extrusionOk="0">
                <a:moveTo>
                  <a:pt x="26941" y="20928"/>
                </a:moveTo>
                <a:cubicBezTo>
                  <a:pt x="25196" y="21374"/>
                  <a:pt x="2340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pPr>
              <a:defRPr/>
            </a:pPr>
            <a:endParaRPr lang="zh-CN" altLang="en-US"/>
          </a:p>
        </p:txBody>
      </p:sp>
      <p:sp>
        <p:nvSpPr>
          <p:cNvPr id="26632" name="Rectangle 8"/>
          <p:cNvSpPr>
            <a:spLocks noChangeArrowheads="1"/>
          </p:cNvSpPr>
          <p:nvPr/>
        </p:nvSpPr>
        <p:spPr bwMode="ltGray">
          <a:xfrm>
            <a:off x="3232150" y="2436813"/>
            <a:ext cx="3683000" cy="825500"/>
          </a:xfrm>
          <a:prstGeom prst="rect">
            <a:avLst/>
          </a:prstGeom>
          <a:noFill/>
          <a:ln w="19050">
            <a:solidFill>
              <a:schemeClr val="hlink"/>
            </a:solidFill>
            <a:miter lim="800000"/>
            <a:headEnd/>
            <a:tailEnd/>
          </a:ln>
        </p:spPr>
        <p:txBody>
          <a:bodyPr wrap="none" anchor="ctr"/>
          <a:lstStyle/>
          <a:p>
            <a:endParaRPr lang="zh-CN" altLang="en-US"/>
          </a:p>
        </p:txBody>
      </p:sp>
      <p:pic>
        <p:nvPicPr>
          <p:cNvPr id="26633" name="Picture 9"/>
          <p:cNvPicPr>
            <a:picLocks noChangeAspect="1" noChangeArrowheads="1"/>
          </p:cNvPicPr>
          <p:nvPr/>
        </p:nvPicPr>
        <p:blipFill>
          <a:blip r:embed="rId3"/>
          <a:srcRect/>
          <a:stretch>
            <a:fillRect/>
          </a:stretch>
        </p:blipFill>
        <p:spPr bwMode="auto">
          <a:xfrm>
            <a:off x="963613" y="3619500"/>
            <a:ext cx="7286625" cy="1352550"/>
          </a:xfrm>
          <a:prstGeom prst="rect">
            <a:avLst/>
          </a:prstGeom>
          <a:noFill/>
          <a:ln w="25400">
            <a:noFill/>
            <a:miter lim="800000"/>
            <a:headEnd type="none" w="sm" len="sm"/>
            <a:tailEnd type="none" w="sm" len="sm"/>
          </a:ln>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lIns="92075" tIns="46038" rIns="92075" bIns="46038"/>
          <a:lstStyle/>
          <a:p>
            <a:pPr eaLnBrk="1" hangingPunct="1"/>
            <a:r>
              <a:rPr lang="zh-CN" altLang="en-US" smtClean="0"/>
              <a:t>单行子查询</a:t>
            </a:r>
          </a:p>
        </p:txBody>
      </p:sp>
      <p:sp>
        <p:nvSpPr>
          <p:cNvPr id="27651" name="Rectangle 3"/>
          <p:cNvSpPr>
            <a:spLocks noGrp="1" noChangeArrowheads="1"/>
          </p:cNvSpPr>
          <p:nvPr>
            <p:ph type="body" idx="1"/>
          </p:nvPr>
        </p:nvSpPr>
        <p:spPr>
          <a:xfrm>
            <a:off x="685800" y="1600200"/>
            <a:ext cx="7537450" cy="762000"/>
          </a:xfrm>
          <a:noFill/>
        </p:spPr>
        <p:txBody>
          <a:bodyPr lIns="92075" tIns="46038" rIns="92075" bIns="46038">
            <a:spAutoFit/>
          </a:bodyPr>
          <a:lstStyle/>
          <a:p>
            <a:pPr eaLnBrk="1" hangingPunct="1"/>
            <a:r>
              <a:rPr lang="zh-CN" altLang="en-US" smtClean="0"/>
              <a:t>只返回一行</a:t>
            </a:r>
          </a:p>
          <a:p>
            <a:pPr eaLnBrk="1" hangingPunct="1"/>
            <a:r>
              <a:rPr lang="zh-CN" altLang="en-US" smtClean="0"/>
              <a:t>使用单行比较操作符</a:t>
            </a:r>
          </a:p>
        </p:txBody>
      </p:sp>
      <p:sp>
        <p:nvSpPr>
          <p:cNvPr id="27652" name="Rectangle 4"/>
          <p:cNvSpPr>
            <a:spLocks noChangeArrowheads="1"/>
          </p:cNvSpPr>
          <p:nvPr/>
        </p:nvSpPr>
        <p:spPr bwMode="blackWhite">
          <a:xfrm>
            <a:off x="2441575" y="2579688"/>
            <a:ext cx="1293813" cy="34194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lnSpc>
                <a:spcPct val="120000"/>
              </a:lnSpc>
              <a:spcBef>
                <a:spcPct val="60000"/>
              </a:spcBef>
            </a:pPr>
            <a:r>
              <a:rPr lang="en-US" altLang="zh-CN">
                <a:solidFill>
                  <a:srgbClr val="000000"/>
                </a:solidFill>
              </a:rPr>
              <a:t>Operator</a:t>
            </a:r>
          </a:p>
          <a:p>
            <a:pPr>
              <a:lnSpc>
                <a:spcPct val="120000"/>
              </a:lnSpc>
              <a:spcBef>
                <a:spcPct val="60000"/>
              </a:spcBef>
            </a:pPr>
            <a:r>
              <a:rPr lang="en-US" altLang="zh-CN">
                <a:solidFill>
                  <a:srgbClr val="000000"/>
                </a:solidFill>
              </a:rPr>
              <a:t>=</a:t>
            </a:r>
          </a:p>
          <a:p>
            <a:pPr>
              <a:lnSpc>
                <a:spcPct val="120000"/>
              </a:lnSpc>
              <a:spcBef>
                <a:spcPct val="60000"/>
              </a:spcBef>
            </a:pPr>
            <a:r>
              <a:rPr lang="en-US" altLang="zh-CN">
                <a:solidFill>
                  <a:srgbClr val="000000"/>
                </a:solidFill>
              </a:rPr>
              <a:t>&gt;</a:t>
            </a:r>
          </a:p>
          <a:p>
            <a:pPr>
              <a:lnSpc>
                <a:spcPct val="120000"/>
              </a:lnSpc>
              <a:spcBef>
                <a:spcPct val="60000"/>
              </a:spcBef>
            </a:pPr>
            <a:r>
              <a:rPr lang="en-US" altLang="zh-CN">
                <a:solidFill>
                  <a:srgbClr val="000000"/>
                </a:solidFill>
              </a:rPr>
              <a:t>      &gt;=	</a:t>
            </a:r>
          </a:p>
          <a:p>
            <a:pPr>
              <a:lnSpc>
                <a:spcPct val="120000"/>
              </a:lnSpc>
              <a:spcBef>
                <a:spcPct val="60000"/>
              </a:spcBef>
            </a:pPr>
            <a:r>
              <a:rPr lang="en-US" altLang="zh-CN">
                <a:solidFill>
                  <a:srgbClr val="000000"/>
                </a:solidFill>
              </a:rPr>
              <a:t>&lt;</a:t>
            </a:r>
          </a:p>
          <a:p>
            <a:pPr>
              <a:lnSpc>
                <a:spcPct val="120000"/>
              </a:lnSpc>
              <a:spcBef>
                <a:spcPct val="60000"/>
              </a:spcBef>
            </a:pPr>
            <a:r>
              <a:rPr lang="en-US" altLang="zh-CN">
                <a:solidFill>
                  <a:srgbClr val="000000"/>
                </a:solidFill>
              </a:rPr>
              <a:t>      &lt;=	</a:t>
            </a:r>
          </a:p>
          <a:p>
            <a:pPr>
              <a:lnSpc>
                <a:spcPct val="120000"/>
              </a:lnSpc>
              <a:spcBef>
                <a:spcPct val="60000"/>
              </a:spcBef>
            </a:pPr>
            <a:r>
              <a:rPr lang="en-US" altLang="zh-CN">
                <a:solidFill>
                  <a:srgbClr val="000000"/>
                </a:solidFill>
              </a:rPr>
              <a:t>&lt;&gt;</a:t>
            </a:r>
          </a:p>
        </p:txBody>
      </p:sp>
      <p:sp>
        <p:nvSpPr>
          <p:cNvPr id="27653" name="Rectangle 5"/>
          <p:cNvSpPr>
            <a:spLocks noChangeArrowheads="1"/>
          </p:cNvSpPr>
          <p:nvPr/>
        </p:nvSpPr>
        <p:spPr bwMode="blackWhite">
          <a:xfrm>
            <a:off x="3727450" y="2579688"/>
            <a:ext cx="3178175" cy="34194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lnSpc>
                <a:spcPct val="120000"/>
              </a:lnSpc>
              <a:spcBef>
                <a:spcPct val="60000"/>
              </a:spcBef>
            </a:pPr>
            <a:r>
              <a:rPr lang="en-US" altLang="zh-CN">
                <a:solidFill>
                  <a:srgbClr val="000000"/>
                </a:solidFill>
              </a:rPr>
              <a:t>Meaning</a:t>
            </a:r>
          </a:p>
          <a:p>
            <a:pPr algn="l">
              <a:lnSpc>
                <a:spcPct val="120000"/>
              </a:lnSpc>
              <a:spcBef>
                <a:spcPct val="60000"/>
              </a:spcBef>
            </a:pPr>
            <a:r>
              <a:rPr lang="en-US" altLang="zh-CN">
                <a:solidFill>
                  <a:srgbClr val="000000"/>
                </a:solidFill>
              </a:rPr>
              <a:t>Equal to</a:t>
            </a:r>
          </a:p>
          <a:p>
            <a:pPr algn="l">
              <a:lnSpc>
                <a:spcPct val="120000"/>
              </a:lnSpc>
              <a:spcBef>
                <a:spcPct val="60000"/>
              </a:spcBef>
            </a:pPr>
            <a:r>
              <a:rPr lang="en-US" altLang="zh-CN">
                <a:solidFill>
                  <a:srgbClr val="000000"/>
                </a:solidFill>
              </a:rPr>
              <a:t>Greater than </a:t>
            </a:r>
          </a:p>
          <a:p>
            <a:pPr algn="l">
              <a:lnSpc>
                <a:spcPct val="120000"/>
              </a:lnSpc>
              <a:spcBef>
                <a:spcPct val="60000"/>
              </a:spcBef>
            </a:pPr>
            <a:r>
              <a:rPr lang="en-US" altLang="zh-CN">
                <a:solidFill>
                  <a:srgbClr val="000000"/>
                </a:solidFill>
              </a:rPr>
              <a:t>Greater than or equal to </a:t>
            </a:r>
          </a:p>
          <a:p>
            <a:pPr algn="l">
              <a:lnSpc>
                <a:spcPct val="120000"/>
              </a:lnSpc>
              <a:spcBef>
                <a:spcPct val="60000"/>
              </a:spcBef>
            </a:pPr>
            <a:r>
              <a:rPr lang="en-US" altLang="zh-CN">
                <a:solidFill>
                  <a:srgbClr val="000000"/>
                </a:solidFill>
              </a:rPr>
              <a:t>Less than </a:t>
            </a:r>
          </a:p>
          <a:p>
            <a:pPr algn="l">
              <a:lnSpc>
                <a:spcPct val="120000"/>
              </a:lnSpc>
              <a:spcBef>
                <a:spcPct val="60000"/>
              </a:spcBef>
            </a:pPr>
            <a:r>
              <a:rPr lang="en-US" altLang="zh-CN">
                <a:solidFill>
                  <a:srgbClr val="000000"/>
                </a:solidFill>
              </a:rPr>
              <a:t>Less than or equal to</a:t>
            </a:r>
          </a:p>
          <a:p>
            <a:pPr algn="l">
              <a:lnSpc>
                <a:spcPct val="120000"/>
              </a:lnSpc>
              <a:spcBef>
                <a:spcPct val="60000"/>
              </a:spcBef>
            </a:pPr>
            <a:r>
              <a:rPr lang="en-US" altLang="zh-CN">
                <a:solidFill>
                  <a:srgbClr val="000000"/>
                </a:solidFill>
              </a:rPr>
              <a:t>Not equal to</a:t>
            </a:r>
          </a:p>
        </p:txBody>
      </p:sp>
      <p:sp>
        <p:nvSpPr>
          <p:cNvPr id="27654" name="Line 6"/>
          <p:cNvSpPr>
            <a:spLocks noChangeShapeType="1"/>
          </p:cNvSpPr>
          <p:nvPr/>
        </p:nvSpPr>
        <p:spPr bwMode="blackWhite">
          <a:xfrm flipV="1">
            <a:off x="2430463" y="2987675"/>
            <a:ext cx="4475162" cy="1588"/>
          </a:xfrm>
          <a:prstGeom prst="line">
            <a:avLst/>
          </a:prstGeom>
          <a:noFill/>
          <a:ln w="50800">
            <a:solidFill>
              <a:srgbClr val="000000"/>
            </a:solidFill>
            <a:round/>
            <a:headEnd type="none" w="sm" len="sm"/>
            <a:tailEnd type="none" w="sm" len="sm"/>
          </a:ln>
        </p:spPr>
        <p:txBody>
          <a:bodyPr/>
          <a:lstStyle/>
          <a:p>
            <a:endParaRPr lang="zh-CN" altLang="en-US"/>
          </a:p>
        </p:txBody>
      </p:sp>
      <p:sp>
        <p:nvSpPr>
          <p:cNvPr id="27655" name="Line 7"/>
          <p:cNvSpPr>
            <a:spLocks noChangeShapeType="1"/>
          </p:cNvSpPr>
          <p:nvPr/>
        </p:nvSpPr>
        <p:spPr bwMode="blackWhite">
          <a:xfrm>
            <a:off x="2454275" y="3994150"/>
            <a:ext cx="4448175" cy="0"/>
          </a:xfrm>
          <a:prstGeom prst="line">
            <a:avLst/>
          </a:prstGeom>
          <a:noFill/>
          <a:ln w="25400">
            <a:solidFill>
              <a:srgbClr val="000000"/>
            </a:solidFill>
            <a:round/>
            <a:headEnd type="none" w="sm" len="sm"/>
            <a:tailEnd type="none" w="sm" len="sm"/>
          </a:ln>
        </p:spPr>
        <p:txBody>
          <a:bodyPr/>
          <a:lstStyle/>
          <a:p>
            <a:endParaRPr lang="zh-CN" altLang="en-US"/>
          </a:p>
        </p:txBody>
      </p:sp>
      <p:sp>
        <p:nvSpPr>
          <p:cNvPr id="27656" name="Line 8"/>
          <p:cNvSpPr>
            <a:spLocks noChangeShapeType="1"/>
          </p:cNvSpPr>
          <p:nvPr/>
        </p:nvSpPr>
        <p:spPr bwMode="blackWhite">
          <a:xfrm>
            <a:off x="2439988" y="3489325"/>
            <a:ext cx="4462462" cy="0"/>
          </a:xfrm>
          <a:prstGeom prst="line">
            <a:avLst/>
          </a:prstGeom>
          <a:noFill/>
          <a:ln w="25400">
            <a:solidFill>
              <a:srgbClr val="000000"/>
            </a:solidFill>
            <a:round/>
            <a:headEnd type="none" w="sm" len="sm"/>
            <a:tailEnd type="none" w="sm" len="sm"/>
          </a:ln>
        </p:spPr>
        <p:txBody>
          <a:bodyPr/>
          <a:lstStyle/>
          <a:p>
            <a:endParaRPr lang="zh-CN" altLang="en-US"/>
          </a:p>
        </p:txBody>
      </p:sp>
      <p:sp>
        <p:nvSpPr>
          <p:cNvPr id="27657" name="Line 9"/>
          <p:cNvSpPr>
            <a:spLocks noChangeShapeType="1"/>
          </p:cNvSpPr>
          <p:nvPr/>
        </p:nvSpPr>
        <p:spPr bwMode="blackWhite">
          <a:xfrm>
            <a:off x="2454275" y="4532313"/>
            <a:ext cx="4448175" cy="0"/>
          </a:xfrm>
          <a:prstGeom prst="line">
            <a:avLst/>
          </a:prstGeom>
          <a:noFill/>
          <a:ln w="25400">
            <a:solidFill>
              <a:srgbClr val="000000"/>
            </a:solidFill>
            <a:round/>
            <a:headEnd type="none" w="sm" len="sm"/>
            <a:tailEnd type="none" w="sm" len="sm"/>
          </a:ln>
        </p:spPr>
        <p:txBody>
          <a:bodyPr/>
          <a:lstStyle/>
          <a:p>
            <a:endParaRPr lang="zh-CN" altLang="en-US"/>
          </a:p>
        </p:txBody>
      </p:sp>
      <p:sp>
        <p:nvSpPr>
          <p:cNvPr id="27658" name="Line 10"/>
          <p:cNvSpPr>
            <a:spLocks noChangeShapeType="1"/>
          </p:cNvSpPr>
          <p:nvPr/>
        </p:nvSpPr>
        <p:spPr bwMode="blackWhite">
          <a:xfrm>
            <a:off x="2425700" y="5045075"/>
            <a:ext cx="44831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27659" name="Line 11"/>
          <p:cNvSpPr>
            <a:spLocks noChangeShapeType="1"/>
          </p:cNvSpPr>
          <p:nvPr/>
        </p:nvSpPr>
        <p:spPr bwMode="blackWhite">
          <a:xfrm>
            <a:off x="2444750" y="5559425"/>
            <a:ext cx="4470400" cy="0"/>
          </a:xfrm>
          <a:prstGeom prst="line">
            <a:avLst/>
          </a:prstGeom>
          <a:noFill/>
          <a:ln w="25400">
            <a:solidFill>
              <a:srgbClr val="000000"/>
            </a:solidFill>
            <a:round/>
            <a:headEnd type="none" w="sm" len="sm"/>
            <a:tailEnd type="none" w="sm" len="sm"/>
          </a:ln>
        </p:spPr>
        <p:txBody>
          <a:bodyPr/>
          <a:lstStyle/>
          <a:p>
            <a:endParaRPr lang="zh-CN" altLang="en-US"/>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lIns="92075" tIns="46038" rIns="92075" bIns="46038"/>
          <a:lstStyle/>
          <a:p>
            <a:pPr eaLnBrk="1" hangingPunct="1"/>
            <a:r>
              <a:rPr lang="zh-CN" altLang="en-US" smtClean="0"/>
              <a:t>基本的</a:t>
            </a:r>
            <a:r>
              <a:rPr lang="en-US" altLang="zh-CN" smtClean="0">
                <a:latin typeface="Courier New" pitchFamily="49" charset="0"/>
              </a:rPr>
              <a:t>SELECT</a:t>
            </a:r>
            <a:r>
              <a:rPr lang="en-US" altLang="zh-CN" smtClean="0"/>
              <a:t> </a:t>
            </a:r>
            <a:r>
              <a:rPr lang="zh-CN" altLang="en-US" smtClean="0"/>
              <a:t>语句</a:t>
            </a:r>
          </a:p>
        </p:txBody>
      </p:sp>
      <p:sp>
        <p:nvSpPr>
          <p:cNvPr id="11267" name="Rectangle 3"/>
          <p:cNvSpPr>
            <a:spLocks noChangeArrowheads="1"/>
          </p:cNvSpPr>
          <p:nvPr/>
        </p:nvSpPr>
        <p:spPr bwMode="blackWhite">
          <a:xfrm>
            <a:off x="889000" y="1825625"/>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defRPr/>
            </a:pPr>
            <a:r>
              <a:rPr lang="en-US" altLang="zh-CN">
                <a:solidFill>
                  <a:srgbClr val="000000"/>
                </a:solidFill>
                <a:latin typeface="Courier New" pitchFamily="49" charset="0"/>
              </a:rPr>
              <a:t>SELECT	*|{[DISTINCT] </a:t>
            </a:r>
            <a:r>
              <a:rPr lang="en-US" altLang="zh-CN" i="1">
                <a:solidFill>
                  <a:srgbClr val="000000"/>
                </a:solidFill>
                <a:latin typeface="Courier New" pitchFamily="49" charset="0"/>
              </a:rPr>
              <a:t>column</a:t>
            </a:r>
            <a:r>
              <a:rPr lang="en-US" altLang="zh-CN">
                <a:solidFill>
                  <a:srgbClr val="000000"/>
                </a:solidFill>
                <a:latin typeface="Courier New" pitchFamily="49" charset="0"/>
              </a:rPr>
              <a:t>|</a:t>
            </a:r>
            <a:r>
              <a:rPr lang="en-US" altLang="zh-CN" i="1">
                <a:solidFill>
                  <a:srgbClr val="000000"/>
                </a:solidFill>
                <a:latin typeface="Courier New" pitchFamily="49" charset="0"/>
              </a:rPr>
              <a:t>expression</a:t>
            </a:r>
            <a:r>
              <a:rPr lang="en-US" altLang="zh-CN">
                <a:solidFill>
                  <a:srgbClr val="000000"/>
                </a:solidFill>
                <a:latin typeface="Courier New" pitchFamily="49" charset="0"/>
              </a:rPr>
              <a:t> [</a:t>
            </a:r>
            <a:r>
              <a:rPr lang="en-US" altLang="zh-CN" i="1">
                <a:solidFill>
                  <a:srgbClr val="000000"/>
                </a:solidFill>
                <a:latin typeface="Courier New" pitchFamily="49" charset="0"/>
              </a:rPr>
              <a:t>alias</a:t>
            </a:r>
            <a:r>
              <a:rPr lang="en-US" altLang="zh-CN">
                <a:solidFill>
                  <a:srgbClr val="000000"/>
                </a:solidFill>
                <a:latin typeface="Courier New" pitchFamily="49" charset="0"/>
              </a:rPr>
              <a:t>],...}</a:t>
            </a:r>
          </a:p>
          <a:p>
            <a:pPr algn="l">
              <a:tabLst>
                <a:tab pos="1200150" algn="l"/>
              </a:tabLst>
              <a:defRPr/>
            </a:pPr>
            <a:r>
              <a:rPr lang="en-US" altLang="zh-CN">
                <a:solidFill>
                  <a:srgbClr val="000000"/>
                </a:solidFill>
                <a:latin typeface="Courier New" pitchFamily="49" charset="0"/>
              </a:rPr>
              <a:t>FROM	</a:t>
            </a:r>
            <a:r>
              <a:rPr lang="en-US" altLang="zh-CN" i="1">
                <a:solidFill>
                  <a:srgbClr val="000000"/>
                </a:solidFill>
                <a:latin typeface="Courier New" pitchFamily="49" charset="0"/>
              </a:rPr>
              <a:t>table;</a:t>
            </a:r>
          </a:p>
        </p:txBody>
      </p:sp>
      <p:sp>
        <p:nvSpPr>
          <p:cNvPr id="10244" name="Rectangle 4"/>
          <p:cNvSpPr>
            <a:spLocks noGrp="1" noChangeArrowheads="1"/>
          </p:cNvSpPr>
          <p:nvPr>
            <p:ph type="body" idx="1"/>
          </p:nvPr>
        </p:nvSpPr>
        <p:spPr>
          <a:xfrm>
            <a:off x="936625" y="3298825"/>
            <a:ext cx="7385050" cy="1366838"/>
          </a:xfrm>
          <a:noFill/>
        </p:spPr>
        <p:txBody>
          <a:bodyPr lIns="92075" tIns="46038" rIns="92075" bIns="46038">
            <a:spAutoFit/>
          </a:bodyPr>
          <a:lstStyle/>
          <a:p>
            <a:pPr eaLnBrk="1" hangingPunct="1"/>
            <a:r>
              <a:rPr lang="en-US" altLang="zh-CN" sz="1800" smtClean="0">
                <a:latin typeface="Courier New" pitchFamily="49" charset="0"/>
              </a:rPr>
              <a:t>SELECT</a:t>
            </a:r>
            <a:r>
              <a:rPr lang="en-US" altLang="zh-CN" sz="1800" smtClean="0"/>
              <a:t> </a:t>
            </a:r>
            <a:r>
              <a:rPr lang="zh-CN" altLang="en-US" sz="1800" smtClean="0"/>
              <a:t>表示选择哪些列</a:t>
            </a:r>
          </a:p>
          <a:p>
            <a:pPr eaLnBrk="1" hangingPunct="1"/>
            <a:r>
              <a:rPr lang="en-US" altLang="zh-CN" sz="1800" smtClean="0">
                <a:latin typeface="Courier New" pitchFamily="49" charset="0"/>
              </a:rPr>
              <a:t>FROM</a:t>
            </a:r>
            <a:r>
              <a:rPr lang="en-US" altLang="zh-CN" sz="1800" smtClean="0"/>
              <a:t> </a:t>
            </a:r>
            <a:r>
              <a:rPr lang="zh-CN" altLang="en-US" sz="1800" smtClean="0"/>
              <a:t>表示从哪些表中查询</a:t>
            </a:r>
            <a:endParaRPr lang="en-US" altLang="zh-CN" sz="1800" smtClean="0"/>
          </a:p>
          <a:p>
            <a:pPr eaLnBrk="1" hangingPunct="1"/>
            <a:r>
              <a:rPr lang="zh-CN" altLang="en-US" sz="1800" smtClean="0"/>
              <a:t>算术表达式用</a:t>
            </a:r>
            <a:r>
              <a:rPr lang="en-US" altLang="zh-CN" sz="1800" smtClean="0"/>
              <a:t>+-</a:t>
            </a:r>
            <a:r>
              <a:rPr lang="zh-CN" altLang="en-US" sz="1800" smtClean="0"/>
              <a:t>*</a:t>
            </a:r>
            <a:r>
              <a:rPr lang="en-US" altLang="zh-CN" sz="1800" smtClean="0"/>
              <a:t>/</a:t>
            </a:r>
          </a:p>
          <a:p>
            <a:pPr eaLnBrk="1" hangingPunct="1"/>
            <a:r>
              <a:rPr lang="zh-CN" altLang="en-US" sz="1800" smtClean="0"/>
              <a:t>字符表达式用 </a:t>
            </a:r>
            <a:r>
              <a:rPr lang="en-US" altLang="zh-CN" sz="1800" smtClean="0"/>
              <a:t>||</a:t>
            </a:r>
            <a:endParaRPr lang="zh-CN" altLang="en-US" sz="1800" smtClean="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ChangeArrowheads="1"/>
          </p:cNvSpPr>
          <p:nvPr/>
        </p:nvSpPr>
        <p:spPr bwMode="blackWhite">
          <a:xfrm>
            <a:off x="969963" y="2132013"/>
            <a:ext cx="7486650" cy="17541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 pos="3087688" algn="l"/>
              </a:tabLst>
              <a:defRPr/>
            </a:pPr>
            <a:endParaRPr lang="zh-CN" altLang="en-US">
              <a:solidFill>
                <a:srgbClr val="000000"/>
              </a:solidFill>
              <a:latin typeface="Courier New" pitchFamily="49" charset="0"/>
            </a:endParaRPr>
          </a:p>
          <a:p>
            <a:pPr algn="l">
              <a:tabLst>
                <a:tab pos="1200150" algn="l"/>
                <a:tab pos="3087688" algn="l"/>
              </a:tabLst>
              <a:defRPr/>
            </a:pPr>
            <a:endParaRPr lang="zh-CN" altLang="en-US">
              <a:solidFill>
                <a:srgbClr val="000000"/>
              </a:solidFill>
              <a:latin typeface="Courier New" pitchFamily="49" charset="0"/>
            </a:endParaRPr>
          </a:p>
        </p:txBody>
      </p:sp>
      <p:sp>
        <p:nvSpPr>
          <p:cNvPr id="28675" name="Rectangle 3"/>
          <p:cNvSpPr>
            <a:spLocks noChangeArrowheads="1"/>
          </p:cNvSpPr>
          <p:nvPr/>
        </p:nvSpPr>
        <p:spPr bwMode="blackWhite">
          <a:xfrm>
            <a:off x="969963" y="2119313"/>
            <a:ext cx="7315200" cy="1779587"/>
          </a:xfrm>
          <a:prstGeom prst="rect">
            <a:avLst/>
          </a:prstGeom>
          <a:noFill/>
          <a:ln w="9525">
            <a:noFill/>
            <a:miter lim="800000"/>
            <a:headEnd/>
            <a:tailEnd/>
          </a:ln>
        </p:spPr>
        <p:txBody>
          <a:bodyPr wrap="none" lIns="92075" tIns="46038" rIns="92075" bIns="46038" anchor="ctr"/>
          <a:lstStyle/>
          <a:p>
            <a:pPr algn="l">
              <a:tabLst>
                <a:tab pos="1200150" algn="l"/>
                <a:tab pos="3087688" algn="l"/>
              </a:tabLst>
            </a:pPr>
            <a:r>
              <a:rPr lang="en-US" altLang="zh-CN" dirty="0">
                <a:solidFill>
                  <a:srgbClr val="000000"/>
                </a:solidFill>
                <a:latin typeface="Courier New" pitchFamily="49" charset="0"/>
              </a:rPr>
              <a:t>SELECT </a:t>
            </a:r>
            <a:r>
              <a:rPr lang="en-US" altLang="zh-CN" dirty="0" err="1">
                <a:solidFill>
                  <a:srgbClr val="000000"/>
                </a:solidFill>
                <a:latin typeface="Courier New" pitchFamily="49" charset="0"/>
              </a:rPr>
              <a:t>employee_id</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last_name</a:t>
            </a:r>
            <a:endParaRPr lang="en-US" altLang="zh-CN" dirty="0">
              <a:solidFill>
                <a:srgbClr val="000000"/>
              </a:solidFill>
              <a:latin typeface="Courier New" pitchFamily="49" charset="0"/>
            </a:endParaRPr>
          </a:p>
          <a:p>
            <a:pPr algn="l">
              <a:tabLst>
                <a:tab pos="1200150" algn="l"/>
                <a:tab pos="3087688" algn="l"/>
              </a:tabLst>
            </a:pPr>
            <a:r>
              <a:rPr lang="en-US" altLang="zh-CN" dirty="0">
                <a:solidFill>
                  <a:srgbClr val="000000"/>
                </a:solidFill>
                <a:latin typeface="Courier New" pitchFamily="49" charset="0"/>
              </a:rPr>
              <a:t>FROM   employees</a:t>
            </a:r>
          </a:p>
          <a:p>
            <a:pPr algn="l">
              <a:tabLst>
                <a:tab pos="1200150" algn="l"/>
                <a:tab pos="3087688" algn="l"/>
              </a:tabLst>
            </a:pPr>
            <a:r>
              <a:rPr lang="en-US" altLang="zh-CN" dirty="0">
                <a:solidFill>
                  <a:srgbClr val="000000"/>
                </a:solidFill>
                <a:latin typeface="Courier New" pitchFamily="49" charset="0"/>
              </a:rPr>
              <a:t>WHERE  salary =</a:t>
            </a:r>
          </a:p>
          <a:p>
            <a:pPr algn="l">
              <a:tabLst>
                <a:tab pos="1200150" algn="l"/>
                <a:tab pos="3087688" algn="l"/>
              </a:tabLst>
            </a:pPr>
            <a:r>
              <a:rPr lang="en-US" altLang="zh-CN" dirty="0">
                <a:solidFill>
                  <a:srgbClr val="000000"/>
                </a:solidFill>
                <a:latin typeface="Courier New" pitchFamily="49" charset="0"/>
              </a:rPr>
              <a:t>                (SELECT   MIN(salary)</a:t>
            </a:r>
          </a:p>
          <a:p>
            <a:pPr algn="l">
              <a:tabLst>
                <a:tab pos="1200150" algn="l"/>
                <a:tab pos="3087688" algn="l"/>
              </a:tabLst>
            </a:pPr>
            <a:r>
              <a:rPr lang="en-US" altLang="zh-CN" dirty="0">
                <a:solidFill>
                  <a:srgbClr val="000000"/>
                </a:solidFill>
                <a:latin typeface="Courier New" pitchFamily="49" charset="0"/>
              </a:rPr>
              <a:t>                 FROM     employees</a:t>
            </a:r>
          </a:p>
          <a:p>
            <a:pPr algn="l">
              <a:tabLst>
                <a:tab pos="1200150" algn="l"/>
                <a:tab pos="3087688" algn="l"/>
              </a:tabLst>
            </a:pPr>
            <a:r>
              <a:rPr lang="en-US" altLang="zh-CN" dirty="0">
                <a:solidFill>
                  <a:srgbClr val="000000"/>
                </a:solidFill>
                <a:latin typeface="Courier New" pitchFamily="49" charset="0"/>
              </a:rPr>
              <a:t>                 GROUP BY </a:t>
            </a:r>
            <a:r>
              <a:rPr lang="en-US" altLang="zh-CN" dirty="0" err="1">
                <a:solidFill>
                  <a:srgbClr val="000000"/>
                </a:solidFill>
                <a:latin typeface="Courier New" pitchFamily="49" charset="0"/>
              </a:rPr>
              <a:t>department_id</a:t>
            </a:r>
            <a:r>
              <a:rPr lang="en-US" altLang="zh-CN" dirty="0">
                <a:solidFill>
                  <a:srgbClr val="000000"/>
                </a:solidFill>
                <a:latin typeface="Courier New" pitchFamily="49" charset="0"/>
              </a:rPr>
              <a:t>);</a:t>
            </a:r>
          </a:p>
        </p:txBody>
      </p:sp>
      <p:sp>
        <p:nvSpPr>
          <p:cNvPr id="28676" name="Rectangle 4"/>
          <p:cNvSpPr>
            <a:spLocks noGrp="1" noChangeArrowheads="1"/>
          </p:cNvSpPr>
          <p:nvPr>
            <p:ph type="title"/>
          </p:nvPr>
        </p:nvSpPr>
        <p:spPr>
          <a:noFill/>
        </p:spPr>
        <p:txBody>
          <a:bodyPr lIns="92075" tIns="46038" rIns="92075" bIns="46038"/>
          <a:lstStyle/>
          <a:p>
            <a:pPr eaLnBrk="1" hangingPunct="1"/>
            <a:r>
              <a:rPr lang="zh-CN" altLang="en-US" smtClean="0"/>
              <a:t>下面的语句错在哪里?</a:t>
            </a:r>
          </a:p>
        </p:txBody>
      </p:sp>
      <p:sp>
        <p:nvSpPr>
          <p:cNvPr id="302085" name="Rectangle 5"/>
          <p:cNvSpPr>
            <a:spLocks noChangeArrowheads="1"/>
          </p:cNvSpPr>
          <p:nvPr/>
        </p:nvSpPr>
        <p:spPr bwMode="blackWhite">
          <a:xfrm>
            <a:off x="982663" y="4092575"/>
            <a:ext cx="7473950" cy="13239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defRPr/>
            </a:pPr>
            <a:r>
              <a:rPr lang="en-US" altLang="zh-CN">
                <a:solidFill>
                  <a:srgbClr val="000000"/>
                </a:solidFill>
                <a:latin typeface="Courier New" pitchFamily="49" charset="0"/>
              </a:rPr>
              <a:t>ERROR at line 4:</a:t>
            </a:r>
          </a:p>
          <a:p>
            <a:pPr algn="l">
              <a:tabLst>
                <a:tab pos="1200150" algn="l"/>
              </a:tabLst>
              <a:defRPr/>
            </a:pPr>
            <a:r>
              <a:rPr lang="en-US" altLang="zh-CN">
                <a:solidFill>
                  <a:srgbClr val="000000"/>
                </a:solidFill>
                <a:latin typeface="Courier New" pitchFamily="49" charset="0"/>
              </a:rPr>
              <a:t>ORA-01427: single-row subquery returns more than</a:t>
            </a:r>
            <a:br>
              <a:rPr lang="en-US" altLang="zh-CN">
                <a:solidFill>
                  <a:srgbClr val="000000"/>
                </a:solidFill>
                <a:latin typeface="Courier New" pitchFamily="49" charset="0"/>
              </a:rPr>
            </a:br>
            <a:r>
              <a:rPr lang="en-US" altLang="zh-CN">
                <a:solidFill>
                  <a:srgbClr val="000000"/>
                </a:solidFill>
                <a:latin typeface="Courier New" pitchFamily="49" charset="0"/>
              </a:rPr>
              <a:t>one row</a:t>
            </a:r>
          </a:p>
        </p:txBody>
      </p:sp>
      <p:sp>
        <p:nvSpPr>
          <p:cNvPr id="28678" name="Rectangle 6"/>
          <p:cNvSpPr>
            <a:spLocks noChangeArrowheads="1"/>
          </p:cNvSpPr>
          <p:nvPr/>
        </p:nvSpPr>
        <p:spPr bwMode="ltGray">
          <a:xfrm>
            <a:off x="3213100" y="2970213"/>
            <a:ext cx="3457575" cy="884237"/>
          </a:xfrm>
          <a:prstGeom prst="rect">
            <a:avLst/>
          </a:prstGeom>
          <a:noFill/>
          <a:ln w="19050">
            <a:solidFill>
              <a:schemeClr val="hlink"/>
            </a:solidFill>
            <a:miter lim="800000"/>
            <a:headEnd/>
            <a:tailEnd/>
          </a:ln>
        </p:spPr>
        <p:txBody>
          <a:bodyPr wrap="none" anchor="ctr"/>
          <a:lstStyle/>
          <a:p>
            <a:endParaRPr lang="zh-CN" altLang="en-US"/>
          </a:p>
        </p:txBody>
      </p:sp>
      <p:sp>
        <p:nvSpPr>
          <p:cNvPr id="28679" name="Rectangle 7"/>
          <p:cNvSpPr>
            <a:spLocks noChangeArrowheads="1"/>
          </p:cNvSpPr>
          <p:nvPr/>
        </p:nvSpPr>
        <p:spPr bwMode="ltGray">
          <a:xfrm>
            <a:off x="1920875" y="2744788"/>
            <a:ext cx="987425" cy="266700"/>
          </a:xfrm>
          <a:prstGeom prst="rect">
            <a:avLst/>
          </a:prstGeom>
          <a:noFill/>
          <a:ln w="19050">
            <a:solidFill>
              <a:schemeClr val="hlink"/>
            </a:solidFill>
            <a:miter lim="800000"/>
            <a:headEnd/>
            <a:tailEnd/>
          </a:ln>
        </p:spPr>
        <p:txBody>
          <a:bodyPr wrap="none" anchor="ctr"/>
          <a:lstStyle/>
          <a:p>
            <a:endParaRPr lang="zh-CN" altLang="en-US"/>
          </a:p>
        </p:txBody>
      </p:sp>
      <p:sp>
        <p:nvSpPr>
          <p:cNvPr id="28680" name="Rectangle 8"/>
          <p:cNvSpPr>
            <a:spLocks noChangeArrowheads="1"/>
          </p:cNvSpPr>
          <p:nvPr/>
        </p:nvSpPr>
        <p:spPr bwMode="ltGray">
          <a:xfrm>
            <a:off x="3341688" y="3536950"/>
            <a:ext cx="3125787" cy="266700"/>
          </a:xfrm>
          <a:prstGeom prst="rect">
            <a:avLst/>
          </a:prstGeom>
          <a:noFill/>
          <a:ln w="19050">
            <a:solidFill>
              <a:schemeClr val="hlink"/>
            </a:solidFill>
            <a:miter lim="800000"/>
            <a:headEnd/>
            <a:tailEnd/>
          </a:ln>
        </p:spPr>
        <p:txBody>
          <a:bodyPr wrap="none" anchor="ctr"/>
          <a:lstStyle/>
          <a:p>
            <a:endParaRPr lang="zh-CN" altLang="en-US"/>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lIns="92075" tIns="46038" rIns="92075" bIns="46038"/>
          <a:lstStyle/>
          <a:p>
            <a:pPr eaLnBrk="1" hangingPunct="1"/>
            <a:r>
              <a:rPr lang="zh-CN" altLang="en-US" smtClean="0"/>
              <a:t>多行子查询</a:t>
            </a:r>
          </a:p>
        </p:txBody>
      </p:sp>
      <p:sp>
        <p:nvSpPr>
          <p:cNvPr id="29699" name="Rectangle 3"/>
          <p:cNvSpPr>
            <a:spLocks noGrp="1" noChangeArrowheads="1"/>
          </p:cNvSpPr>
          <p:nvPr>
            <p:ph type="body" idx="1"/>
          </p:nvPr>
        </p:nvSpPr>
        <p:spPr>
          <a:xfrm>
            <a:off x="685800" y="1600200"/>
            <a:ext cx="7537450" cy="762000"/>
          </a:xfrm>
          <a:noFill/>
        </p:spPr>
        <p:txBody>
          <a:bodyPr lIns="92075" tIns="46038" rIns="92075" bIns="46038">
            <a:spAutoFit/>
          </a:bodyPr>
          <a:lstStyle/>
          <a:p>
            <a:pPr eaLnBrk="1" hangingPunct="1"/>
            <a:r>
              <a:rPr lang="zh-CN" altLang="en-US" smtClean="0"/>
              <a:t>返回多于一行</a:t>
            </a:r>
          </a:p>
          <a:p>
            <a:pPr eaLnBrk="1" hangingPunct="1"/>
            <a:r>
              <a:rPr lang="zh-CN" altLang="en-US" smtClean="0"/>
              <a:t>使用多行比较操作符</a:t>
            </a:r>
          </a:p>
        </p:txBody>
      </p:sp>
      <p:sp>
        <p:nvSpPr>
          <p:cNvPr id="29700" name="Rectangle 4"/>
          <p:cNvSpPr>
            <a:spLocks noChangeArrowheads="1"/>
          </p:cNvSpPr>
          <p:nvPr/>
        </p:nvSpPr>
        <p:spPr bwMode="blackWhite">
          <a:xfrm>
            <a:off x="1331913" y="2820988"/>
            <a:ext cx="1939925" cy="900112"/>
          </a:xfrm>
          <a:prstGeom prst="rect">
            <a:avLst/>
          </a:prstGeom>
          <a:solidFill>
            <a:srgbClr val="FFCC99"/>
          </a:solidFill>
          <a:ln w="25400">
            <a:solidFill>
              <a:srgbClr val="000000"/>
            </a:solidFill>
            <a:miter lim="800000"/>
            <a:headEnd/>
            <a:tailEnd/>
          </a:ln>
        </p:spPr>
        <p:txBody>
          <a:bodyPr lIns="92075" tIns="46038" rIns="92075" bIns="46038"/>
          <a:lstStyle/>
          <a:p>
            <a:pPr algn="l">
              <a:lnSpc>
                <a:spcPct val="120000"/>
              </a:lnSpc>
              <a:spcBef>
                <a:spcPct val="60000"/>
              </a:spcBef>
            </a:pPr>
            <a:r>
              <a:rPr lang="zh-CN" altLang="en-US">
                <a:solidFill>
                  <a:srgbClr val="000000"/>
                </a:solidFill>
              </a:rPr>
              <a:t>操作符</a:t>
            </a:r>
          </a:p>
          <a:p>
            <a:pPr algn="l">
              <a:lnSpc>
                <a:spcPct val="120000"/>
              </a:lnSpc>
              <a:spcBef>
                <a:spcPct val="60000"/>
              </a:spcBef>
            </a:pPr>
            <a:r>
              <a:rPr lang="en-US" altLang="zh-CN">
                <a:solidFill>
                  <a:srgbClr val="000000"/>
                </a:solidFill>
              </a:rPr>
              <a:t>      </a:t>
            </a:r>
            <a:r>
              <a:rPr lang="en-US" altLang="zh-CN">
                <a:solidFill>
                  <a:srgbClr val="000000"/>
                </a:solidFill>
                <a:latin typeface="Courier New" pitchFamily="49" charset="0"/>
              </a:rPr>
              <a:t>IN</a:t>
            </a:r>
          </a:p>
          <a:p>
            <a:pPr algn="l">
              <a:lnSpc>
                <a:spcPct val="120000"/>
              </a:lnSpc>
              <a:spcBef>
                <a:spcPct val="60000"/>
              </a:spcBef>
            </a:pPr>
            <a:r>
              <a:rPr lang="en-US" altLang="zh-CN">
                <a:solidFill>
                  <a:srgbClr val="000000"/>
                </a:solidFill>
                <a:latin typeface="Courier New" pitchFamily="49" charset="0"/>
              </a:rPr>
              <a:t>   </a:t>
            </a:r>
          </a:p>
        </p:txBody>
      </p:sp>
      <p:sp>
        <p:nvSpPr>
          <p:cNvPr id="29701" name="Rectangle 5"/>
          <p:cNvSpPr>
            <a:spLocks noChangeArrowheads="1"/>
          </p:cNvSpPr>
          <p:nvPr/>
        </p:nvSpPr>
        <p:spPr bwMode="blackWhite">
          <a:xfrm>
            <a:off x="3248025" y="2820988"/>
            <a:ext cx="4741863" cy="915987"/>
          </a:xfrm>
          <a:prstGeom prst="rect">
            <a:avLst/>
          </a:prstGeom>
          <a:solidFill>
            <a:srgbClr val="FFCC99"/>
          </a:solidFill>
          <a:ln w="25400">
            <a:solidFill>
              <a:srgbClr val="000000"/>
            </a:solidFill>
            <a:miter lim="800000"/>
            <a:headEnd/>
            <a:tailEnd/>
          </a:ln>
        </p:spPr>
        <p:txBody>
          <a:bodyPr lIns="92075" tIns="46038" rIns="92075" bIns="46038"/>
          <a:lstStyle/>
          <a:p>
            <a:pPr algn="l">
              <a:lnSpc>
                <a:spcPct val="120000"/>
              </a:lnSpc>
              <a:spcBef>
                <a:spcPct val="60000"/>
              </a:spcBef>
            </a:pPr>
            <a:r>
              <a:rPr lang="zh-CN" altLang="en-US">
                <a:solidFill>
                  <a:srgbClr val="000000"/>
                </a:solidFill>
              </a:rPr>
              <a:t>含义</a:t>
            </a:r>
          </a:p>
          <a:p>
            <a:pPr algn="l">
              <a:lnSpc>
                <a:spcPct val="120000"/>
              </a:lnSpc>
              <a:spcBef>
                <a:spcPct val="60000"/>
              </a:spcBef>
            </a:pPr>
            <a:r>
              <a:rPr lang="zh-CN" altLang="en-US">
                <a:solidFill>
                  <a:srgbClr val="000000"/>
                </a:solidFill>
              </a:rPr>
              <a:t>等于列表中的任何值</a:t>
            </a:r>
          </a:p>
        </p:txBody>
      </p:sp>
      <p:sp>
        <p:nvSpPr>
          <p:cNvPr id="29702" name="Line 6"/>
          <p:cNvSpPr>
            <a:spLocks noChangeShapeType="1"/>
          </p:cNvSpPr>
          <p:nvPr/>
        </p:nvSpPr>
        <p:spPr bwMode="auto">
          <a:xfrm flipV="1">
            <a:off x="1336675" y="3228975"/>
            <a:ext cx="6648450" cy="1588"/>
          </a:xfrm>
          <a:prstGeom prst="line">
            <a:avLst/>
          </a:prstGeom>
          <a:noFill/>
          <a:ln w="50800">
            <a:solidFill>
              <a:srgbClr val="000000"/>
            </a:solidFill>
            <a:round/>
            <a:headEnd type="none" w="sm" len="sm"/>
            <a:tailEnd type="none" w="sm" len="sm"/>
          </a:ln>
        </p:spPr>
        <p:txBody>
          <a:bodyPr/>
          <a:lstStyle/>
          <a:p>
            <a:endParaRPr lang="zh-CN" altLang="en-US"/>
          </a:p>
        </p:txBody>
      </p:sp>
      <p:sp>
        <p:nvSpPr>
          <p:cNvPr id="29703" name="Line 7"/>
          <p:cNvSpPr>
            <a:spLocks noChangeShapeType="1"/>
          </p:cNvSpPr>
          <p:nvPr/>
        </p:nvSpPr>
        <p:spPr bwMode="auto">
          <a:xfrm>
            <a:off x="1336675" y="3730625"/>
            <a:ext cx="6642100" cy="0"/>
          </a:xfrm>
          <a:prstGeom prst="line">
            <a:avLst/>
          </a:prstGeom>
          <a:noFill/>
          <a:ln w="25400">
            <a:solidFill>
              <a:srgbClr val="000000"/>
            </a:solidFill>
            <a:round/>
            <a:headEnd type="none" w="sm" len="sm"/>
            <a:tailEnd type="none" w="sm" len="sm"/>
          </a:ln>
        </p:spPr>
        <p:txBody>
          <a:bodyPr/>
          <a:lstStyle/>
          <a:p>
            <a:endParaRPr lang="zh-CN" altLang="en-US"/>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endParaRPr lang="zh-CN" altLang="en-US" sz="2400" b="0">
              <a:solidFill>
                <a:schemeClr val="tx1"/>
              </a:solidFill>
            </a:endParaRPr>
          </a:p>
        </p:txBody>
      </p:sp>
      <p:sp>
        <p:nvSpPr>
          <p:cNvPr id="30723"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0724"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0725" name="Rectangle 5"/>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0726" name="Rectangle 6"/>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0727" name="Rectangle 7"/>
          <p:cNvSpPr>
            <a:spLocks noGrp="1" noChangeArrowheads="1"/>
          </p:cNvSpPr>
          <p:nvPr>
            <p:ph type="title"/>
          </p:nvPr>
        </p:nvSpPr>
        <p:spPr>
          <a:noFill/>
        </p:spPr>
        <p:txBody>
          <a:bodyPr lIns="92075" tIns="46038" rIns="92075" bIns="46038"/>
          <a:lstStyle/>
          <a:p>
            <a:pPr eaLnBrk="1" hangingPunct="1"/>
            <a:r>
              <a:rPr lang="zh-CN" altLang="en-US" smtClean="0"/>
              <a:t>集合操作</a:t>
            </a:r>
          </a:p>
        </p:txBody>
      </p:sp>
      <p:sp>
        <p:nvSpPr>
          <p:cNvPr id="30728" name="Rectangle 8"/>
          <p:cNvSpPr>
            <a:spLocks noChangeArrowheads="1"/>
          </p:cNvSpPr>
          <p:nvPr/>
        </p:nvSpPr>
        <p:spPr bwMode="auto">
          <a:xfrm>
            <a:off x="1247775" y="1136650"/>
            <a:ext cx="349250" cy="366713"/>
          </a:xfrm>
          <a:prstGeom prst="rect">
            <a:avLst/>
          </a:prstGeom>
          <a:noFill/>
          <a:ln w="9525">
            <a:noFill/>
            <a:miter lim="800000"/>
            <a:headEnd/>
            <a:tailEnd/>
          </a:ln>
        </p:spPr>
        <p:txBody>
          <a:bodyPr wrap="none" lIns="92075" tIns="46038" rIns="92075" bIns="46038">
            <a:spAutoFit/>
          </a:bodyPr>
          <a:lstStyle/>
          <a:p>
            <a:pPr algn="l" defTabSz="762000"/>
            <a:r>
              <a:rPr lang="en-US" altLang="zh-CN">
                <a:solidFill>
                  <a:srgbClr val="FFFFCC"/>
                </a:solidFill>
              </a:rPr>
              <a:t>A</a:t>
            </a:r>
          </a:p>
        </p:txBody>
      </p:sp>
      <p:sp>
        <p:nvSpPr>
          <p:cNvPr id="30729" name="Rectangle 9"/>
          <p:cNvSpPr>
            <a:spLocks noChangeArrowheads="1"/>
          </p:cNvSpPr>
          <p:nvPr/>
        </p:nvSpPr>
        <p:spPr bwMode="auto">
          <a:xfrm>
            <a:off x="2198688" y="1136650"/>
            <a:ext cx="349250" cy="366713"/>
          </a:xfrm>
          <a:prstGeom prst="rect">
            <a:avLst/>
          </a:prstGeom>
          <a:noFill/>
          <a:ln w="9525">
            <a:noFill/>
            <a:miter lim="800000"/>
            <a:headEnd/>
            <a:tailEnd/>
          </a:ln>
        </p:spPr>
        <p:txBody>
          <a:bodyPr wrap="none" lIns="92075" tIns="46038" rIns="92075" bIns="46038">
            <a:spAutoFit/>
          </a:bodyPr>
          <a:lstStyle/>
          <a:p>
            <a:pPr algn="l" defTabSz="762000"/>
            <a:r>
              <a:rPr lang="en-US" altLang="zh-CN">
                <a:solidFill>
                  <a:srgbClr val="FFFFCC"/>
                </a:solidFill>
              </a:rPr>
              <a:t>B</a:t>
            </a:r>
          </a:p>
        </p:txBody>
      </p:sp>
      <p:sp>
        <p:nvSpPr>
          <p:cNvPr id="30730" name="Rectangle 10"/>
          <p:cNvSpPr>
            <a:spLocks noChangeArrowheads="1"/>
          </p:cNvSpPr>
          <p:nvPr/>
        </p:nvSpPr>
        <p:spPr bwMode="auto">
          <a:xfrm>
            <a:off x="2968625" y="1855788"/>
            <a:ext cx="3381375" cy="427037"/>
          </a:xfrm>
          <a:prstGeom prst="rect">
            <a:avLst/>
          </a:prstGeom>
          <a:noFill/>
          <a:ln w="9525">
            <a:noFill/>
            <a:miter lim="800000"/>
            <a:headEnd/>
            <a:tailEnd/>
          </a:ln>
        </p:spPr>
        <p:txBody>
          <a:bodyPr lIns="92075" tIns="46038" rIns="92075" bIns="46038">
            <a:spAutoFit/>
          </a:bodyPr>
          <a:lstStyle/>
          <a:p>
            <a:pPr algn="l"/>
            <a:r>
              <a:rPr lang="en-US" altLang="zh-CN" sz="2200">
                <a:solidFill>
                  <a:schemeClr val="tx1"/>
                </a:solidFill>
                <a:latin typeface="Courier New" pitchFamily="49" charset="0"/>
              </a:rPr>
              <a:t>UNION</a:t>
            </a:r>
            <a:r>
              <a:rPr lang="en-US" altLang="zh-CN" sz="2200">
                <a:solidFill>
                  <a:schemeClr val="tx1"/>
                </a:solidFill>
              </a:rPr>
              <a:t>/</a:t>
            </a:r>
            <a:r>
              <a:rPr lang="en-US" altLang="zh-CN" sz="2200">
                <a:solidFill>
                  <a:schemeClr val="tx1"/>
                </a:solidFill>
                <a:latin typeface="Courier New" pitchFamily="49" charset="0"/>
              </a:rPr>
              <a:t>UNION ALL</a:t>
            </a:r>
          </a:p>
        </p:txBody>
      </p:sp>
      <p:sp>
        <p:nvSpPr>
          <p:cNvPr id="30731" name="Oval 11"/>
          <p:cNvSpPr>
            <a:spLocks noChangeArrowheads="1"/>
          </p:cNvSpPr>
          <p:nvPr/>
        </p:nvSpPr>
        <p:spPr bwMode="auto">
          <a:xfrm>
            <a:off x="782638" y="1460500"/>
            <a:ext cx="1274762" cy="1300163"/>
          </a:xfrm>
          <a:prstGeom prst="ellipse">
            <a:avLst/>
          </a:prstGeom>
          <a:solidFill>
            <a:srgbClr val="FFFF66"/>
          </a:solidFill>
          <a:ln w="12700">
            <a:solidFill>
              <a:srgbClr val="000000"/>
            </a:solidFill>
            <a:round/>
            <a:headEnd/>
            <a:tailEnd/>
          </a:ln>
        </p:spPr>
        <p:txBody>
          <a:bodyPr wrap="none" lIns="90488" tIns="44450" rIns="90488" bIns="44450" anchor="ctr"/>
          <a:lstStyle/>
          <a:p>
            <a:pPr algn="l">
              <a:spcBef>
                <a:spcPct val="50000"/>
              </a:spcBef>
            </a:pPr>
            <a:endParaRPr lang="zh-CN" altLang="en-US" sz="2400" b="0">
              <a:solidFill>
                <a:schemeClr val="tx1"/>
              </a:solidFill>
            </a:endParaRPr>
          </a:p>
        </p:txBody>
      </p:sp>
      <p:sp>
        <p:nvSpPr>
          <p:cNvPr id="30732" name="Oval 12"/>
          <p:cNvSpPr>
            <a:spLocks noChangeArrowheads="1"/>
          </p:cNvSpPr>
          <p:nvPr/>
        </p:nvSpPr>
        <p:spPr bwMode="auto">
          <a:xfrm>
            <a:off x="1703388" y="1468438"/>
            <a:ext cx="1274762" cy="1300162"/>
          </a:xfrm>
          <a:prstGeom prst="ellipse">
            <a:avLst/>
          </a:prstGeom>
          <a:solidFill>
            <a:srgbClr val="FFFF66"/>
          </a:solidFill>
          <a:ln w="12700">
            <a:solidFill>
              <a:srgbClr val="000000"/>
            </a:solidFill>
            <a:round/>
            <a:headEnd/>
            <a:tailEnd/>
          </a:ln>
        </p:spPr>
        <p:txBody>
          <a:bodyPr wrap="none" lIns="90488" tIns="44450" rIns="90488" bIns="44450" anchor="ctr"/>
          <a:lstStyle/>
          <a:p>
            <a:pPr algn="l">
              <a:spcBef>
                <a:spcPct val="50000"/>
              </a:spcBef>
            </a:pPr>
            <a:endParaRPr lang="zh-CN" altLang="en-US" sz="2400" b="0">
              <a:solidFill>
                <a:schemeClr val="tx1"/>
              </a:solidFill>
            </a:endParaRPr>
          </a:p>
        </p:txBody>
      </p:sp>
      <p:sp>
        <p:nvSpPr>
          <p:cNvPr id="30733" name="Oval 13"/>
          <p:cNvSpPr>
            <a:spLocks noChangeArrowheads="1"/>
          </p:cNvSpPr>
          <p:nvPr/>
        </p:nvSpPr>
        <p:spPr bwMode="auto">
          <a:xfrm>
            <a:off x="6299200" y="1447800"/>
            <a:ext cx="1274763" cy="1300163"/>
          </a:xfrm>
          <a:prstGeom prst="ellipse">
            <a:avLst/>
          </a:prstGeom>
          <a:solidFill>
            <a:srgbClr val="FFFF66"/>
          </a:solidFill>
          <a:ln w="12700">
            <a:solidFill>
              <a:srgbClr val="000000"/>
            </a:solidFill>
            <a:round/>
            <a:headEnd/>
            <a:tailEnd/>
          </a:ln>
        </p:spPr>
        <p:txBody>
          <a:bodyPr wrap="none" lIns="90488" tIns="44450" rIns="90488" bIns="44450" anchor="ctr"/>
          <a:lstStyle/>
          <a:p>
            <a:pPr algn="l">
              <a:spcBef>
                <a:spcPct val="50000"/>
              </a:spcBef>
            </a:pPr>
            <a:endParaRPr lang="zh-CN" altLang="en-US" sz="2400" b="0">
              <a:solidFill>
                <a:schemeClr val="tx1"/>
              </a:solidFill>
            </a:endParaRPr>
          </a:p>
        </p:txBody>
      </p:sp>
      <p:sp>
        <p:nvSpPr>
          <p:cNvPr id="30734" name="Oval 14"/>
          <p:cNvSpPr>
            <a:spLocks noChangeArrowheads="1"/>
          </p:cNvSpPr>
          <p:nvPr/>
        </p:nvSpPr>
        <p:spPr bwMode="auto">
          <a:xfrm>
            <a:off x="7219950" y="1455738"/>
            <a:ext cx="1274763" cy="1300162"/>
          </a:xfrm>
          <a:prstGeom prst="ellipse">
            <a:avLst/>
          </a:prstGeom>
          <a:solidFill>
            <a:srgbClr val="FFFF66"/>
          </a:solidFill>
          <a:ln w="12700">
            <a:solidFill>
              <a:srgbClr val="000000"/>
            </a:solidFill>
            <a:round/>
            <a:headEnd/>
            <a:tailEnd/>
          </a:ln>
        </p:spPr>
        <p:txBody>
          <a:bodyPr wrap="none" lIns="90488" tIns="44450" rIns="90488" bIns="44450" anchor="ctr"/>
          <a:lstStyle/>
          <a:p>
            <a:pPr algn="l">
              <a:spcBef>
                <a:spcPct val="50000"/>
              </a:spcBef>
            </a:pPr>
            <a:endParaRPr lang="zh-CN" altLang="en-US" sz="2400" b="0">
              <a:solidFill>
                <a:schemeClr val="tx1"/>
              </a:solidFill>
            </a:endParaRPr>
          </a:p>
        </p:txBody>
      </p:sp>
      <p:sp>
        <p:nvSpPr>
          <p:cNvPr id="30735" name="Freeform 15"/>
          <p:cNvSpPr>
            <a:spLocks/>
          </p:cNvSpPr>
          <p:nvPr/>
        </p:nvSpPr>
        <p:spPr bwMode="auto">
          <a:xfrm>
            <a:off x="7172325" y="1631950"/>
            <a:ext cx="446088" cy="965200"/>
          </a:xfrm>
          <a:custGeom>
            <a:avLst/>
            <a:gdLst>
              <a:gd name="T0" fmla="*/ 2147483647 w 281"/>
              <a:gd name="T1" fmla="*/ 2147483647 h 608"/>
              <a:gd name="T2" fmla="*/ 2147483647 w 281"/>
              <a:gd name="T3" fmla="*/ 2147483647 h 608"/>
              <a:gd name="T4" fmla="*/ 2147483647 w 281"/>
              <a:gd name="T5" fmla="*/ 2147483647 h 608"/>
              <a:gd name="T6" fmla="*/ 2147483647 w 281"/>
              <a:gd name="T7" fmla="*/ 2147483647 h 608"/>
              <a:gd name="T8" fmla="*/ 2147483647 w 281"/>
              <a:gd name="T9" fmla="*/ 2147483647 h 608"/>
              <a:gd name="T10" fmla="*/ 2147483647 w 281"/>
              <a:gd name="T11" fmla="*/ 2147483647 h 608"/>
              <a:gd name="T12" fmla="*/ 2147483647 w 281"/>
              <a:gd name="T13" fmla="*/ 2147483647 h 608"/>
              <a:gd name="T14" fmla="*/ 2147483647 w 281"/>
              <a:gd name="T15" fmla="*/ 2147483647 h 608"/>
              <a:gd name="T16" fmla="*/ 2147483647 w 281"/>
              <a:gd name="T17" fmla="*/ 2147483647 h 608"/>
              <a:gd name="T18" fmla="*/ 2147483647 w 281"/>
              <a:gd name="T19" fmla="*/ 2147483647 h 608"/>
              <a:gd name="T20" fmla="*/ 2147483647 w 281"/>
              <a:gd name="T21" fmla="*/ 2147483647 h 608"/>
              <a:gd name="T22" fmla="*/ 2147483647 w 281"/>
              <a:gd name="T23" fmla="*/ 2147483647 h 608"/>
              <a:gd name="T24" fmla="*/ 2147483647 w 281"/>
              <a:gd name="T25" fmla="*/ 2147483647 h 608"/>
              <a:gd name="T26" fmla="*/ 2147483647 w 281"/>
              <a:gd name="T27" fmla="*/ 2147483647 h 608"/>
              <a:gd name="T28" fmla="*/ 2147483647 w 281"/>
              <a:gd name="T29" fmla="*/ 2147483647 h 608"/>
              <a:gd name="T30" fmla="*/ 2147483647 w 281"/>
              <a:gd name="T31" fmla="*/ 2147483647 h 608"/>
              <a:gd name="T32" fmla="*/ 2147483647 w 281"/>
              <a:gd name="T33" fmla="*/ 2147483647 h 608"/>
              <a:gd name="T34" fmla="*/ 2147483647 w 281"/>
              <a:gd name="T35" fmla="*/ 2147483647 h 608"/>
              <a:gd name="T36" fmla="*/ 2147483647 w 281"/>
              <a:gd name="T37" fmla="*/ 2147483647 h 608"/>
              <a:gd name="T38" fmla="*/ 2147483647 w 281"/>
              <a:gd name="T39" fmla="*/ 2147483647 h 608"/>
              <a:gd name="T40" fmla="*/ 2147483647 w 281"/>
              <a:gd name="T41" fmla="*/ 2147483647 h 608"/>
              <a:gd name="T42" fmla="*/ 2147483647 w 281"/>
              <a:gd name="T43" fmla="*/ 2147483647 h 608"/>
              <a:gd name="T44" fmla="*/ 2147483647 w 281"/>
              <a:gd name="T45" fmla="*/ 2147483647 h 608"/>
              <a:gd name="T46" fmla="*/ 2147483647 w 281"/>
              <a:gd name="T47" fmla="*/ 2147483647 h 608"/>
              <a:gd name="T48" fmla="*/ 2147483647 w 281"/>
              <a:gd name="T49" fmla="*/ 2147483647 h 608"/>
              <a:gd name="T50" fmla="*/ 2147483647 w 281"/>
              <a:gd name="T51" fmla="*/ 2147483647 h 608"/>
              <a:gd name="T52" fmla="*/ 2147483647 w 281"/>
              <a:gd name="T53" fmla="*/ 2147483647 h 608"/>
              <a:gd name="T54" fmla="*/ 2147483647 w 281"/>
              <a:gd name="T55" fmla="*/ 2147483647 h 608"/>
              <a:gd name="T56" fmla="*/ 2147483647 w 281"/>
              <a:gd name="T57" fmla="*/ 2147483647 h 608"/>
              <a:gd name="T58" fmla="*/ 2147483647 w 281"/>
              <a:gd name="T59" fmla="*/ 2147483647 h 608"/>
              <a:gd name="T60" fmla="*/ 2147483647 w 281"/>
              <a:gd name="T61" fmla="*/ 2147483647 h 608"/>
              <a:gd name="T62" fmla="*/ 0 w 281"/>
              <a:gd name="T63" fmla="*/ 2147483647 h 608"/>
              <a:gd name="T64" fmla="*/ 0 w 281"/>
              <a:gd name="T65" fmla="*/ 2147483647 h 608"/>
              <a:gd name="T66" fmla="*/ 2147483647 w 281"/>
              <a:gd name="T67" fmla="*/ 2147483647 h 608"/>
              <a:gd name="T68" fmla="*/ 2147483647 w 281"/>
              <a:gd name="T69" fmla="*/ 2147483647 h 608"/>
              <a:gd name="T70" fmla="*/ 2147483647 w 281"/>
              <a:gd name="T71" fmla="*/ 2147483647 h 608"/>
              <a:gd name="T72" fmla="*/ 2147483647 w 281"/>
              <a:gd name="T73" fmla="*/ 2147483647 h 608"/>
              <a:gd name="T74" fmla="*/ 2147483647 w 281"/>
              <a:gd name="T75" fmla="*/ 2147483647 h 608"/>
              <a:gd name="T76" fmla="*/ 2147483647 w 281"/>
              <a:gd name="T77" fmla="*/ 2147483647 h 608"/>
              <a:gd name="T78" fmla="*/ 2147483647 w 281"/>
              <a:gd name="T79" fmla="*/ 2147483647 h 608"/>
              <a:gd name="T80" fmla="*/ 2147483647 w 281"/>
              <a:gd name="T81" fmla="*/ 2147483647 h 608"/>
              <a:gd name="T82" fmla="*/ 2147483647 w 281"/>
              <a:gd name="T83" fmla="*/ 2147483647 h 608"/>
              <a:gd name="T84" fmla="*/ 2147483647 w 281"/>
              <a:gd name="T85" fmla="*/ 0 h 6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1"/>
              <a:gd name="T130" fmla="*/ 0 h 608"/>
              <a:gd name="T131" fmla="*/ 281 w 281"/>
              <a:gd name="T132" fmla="*/ 608 h 6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12700" cap="rnd">
            <a:solidFill>
              <a:srgbClr val="081D58"/>
            </a:solidFill>
            <a:round/>
            <a:headEnd type="none" w="sm" len="sm"/>
            <a:tailEnd type="none" w="sm" len="sm"/>
          </a:ln>
        </p:spPr>
        <p:txBody>
          <a:bodyPr/>
          <a:lstStyle/>
          <a:p>
            <a:endParaRPr lang="zh-CN" altLang="en-US"/>
          </a:p>
        </p:txBody>
      </p:sp>
      <p:sp>
        <p:nvSpPr>
          <p:cNvPr id="30736" name="Rectangle 16"/>
          <p:cNvSpPr>
            <a:spLocks noChangeArrowheads="1"/>
          </p:cNvSpPr>
          <p:nvPr/>
        </p:nvSpPr>
        <p:spPr bwMode="auto">
          <a:xfrm>
            <a:off x="6802438" y="1123950"/>
            <a:ext cx="349250" cy="366713"/>
          </a:xfrm>
          <a:prstGeom prst="rect">
            <a:avLst/>
          </a:prstGeom>
          <a:noFill/>
          <a:ln w="9525">
            <a:noFill/>
            <a:miter lim="800000"/>
            <a:headEnd/>
            <a:tailEnd/>
          </a:ln>
        </p:spPr>
        <p:txBody>
          <a:bodyPr wrap="none" lIns="92075" tIns="46038" rIns="92075" bIns="46038">
            <a:spAutoFit/>
          </a:bodyPr>
          <a:lstStyle/>
          <a:p>
            <a:pPr algn="l" defTabSz="762000"/>
            <a:r>
              <a:rPr lang="en-US" altLang="zh-CN">
                <a:solidFill>
                  <a:srgbClr val="FFFFCC"/>
                </a:solidFill>
              </a:rPr>
              <a:t>A</a:t>
            </a:r>
          </a:p>
        </p:txBody>
      </p:sp>
      <p:sp>
        <p:nvSpPr>
          <p:cNvPr id="30737" name="Rectangle 17"/>
          <p:cNvSpPr>
            <a:spLocks noChangeArrowheads="1"/>
          </p:cNvSpPr>
          <p:nvPr/>
        </p:nvSpPr>
        <p:spPr bwMode="auto">
          <a:xfrm>
            <a:off x="7715250" y="1123950"/>
            <a:ext cx="349250" cy="366713"/>
          </a:xfrm>
          <a:prstGeom prst="rect">
            <a:avLst/>
          </a:prstGeom>
          <a:noFill/>
          <a:ln w="9525">
            <a:noFill/>
            <a:miter lim="800000"/>
            <a:headEnd/>
            <a:tailEnd/>
          </a:ln>
        </p:spPr>
        <p:txBody>
          <a:bodyPr wrap="none" lIns="92075" tIns="46038" rIns="92075" bIns="46038">
            <a:spAutoFit/>
          </a:bodyPr>
          <a:lstStyle/>
          <a:p>
            <a:pPr algn="l" defTabSz="762000"/>
            <a:r>
              <a:rPr lang="en-US" altLang="zh-CN">
                <a:solidFill>
                  <a:srgbClr val="FFFFCC"/>
                </a:solidFill>
              </a:rPr>
              <a:t>B</a:t>
            </a:r>
          </a:p>
        </p:txBody>
      </p:sp>
      <p:grpSp>
        <p:nvGrpSpPr>
          <p:cNvPr id="30738" name="Group 18"/>
          <p:cNvGrpSpPr>
            <a:grpSpLocks/>
          </p:cNvGrpSpPr>
          <p:nvPr/>
        </p:nvGrpSpPr>
        <p:grpSpPr bwMode="auto">
          <a:xfrm>
            <a:off x="769938" y="2771775"/>
            <a:ext cx="4070350" cy="1725613"/>
            <a:chOff x="485" y="1746"/>
            <a:chExt cx="2564" cy="1087"/>
          </a:xfrm>
        </p:grpSpPr>
        <p:sp>
          <p:nvSpPr>
            <p:cNvPr id="30744" name="Rectangle 19"/>
            <p:cNvSpPr>
              <a:spLocks noChangeArrowheads="1"/>
            </p:cNvSpPr>
            <p:nvPr/>
          </p:nvSpPr>
          <p:spPr bwMode="auto">
            <a:xfrm>
              <a:off x="845" y="1746"/>
              <a:ext cx="220" cy="231"/>
            </a:xfrm>
            <a:prstGeom prst="rect">
              <a:avLst/>
            </a:prstGeom>
            <a:noFill/>
            <a:ln w="9525">
              <a:noFill/>
              <a:miter lim="800000"/>
              <a:headEnd/>
              <a:tailEnd/>
            </a:ln>
          </p:spPr>
          <p:txBody>
            <a:bodyPr wrap="none" lIns="92075" tIns="46038" rIns="92075" bIns="46038">
              <a:spAutoFit/>
            </a:bodyPr>
            <a:lstStyle/>
            <a:p>
              <a:pPr algn="l" defTabSz="762000"/>
              <a:r>
                <a:rPr lang="en-US" altLang="zh-CN">
                  <a:solidFill>
                    <a:srgbClr val="FFFFCC"/>
                  </a:solidFill>
                </a:rPr>
                <a:t>A</a:t>
              </a:r>
            </a:p>
          </p:txBody>
        </p:sp>
        <p:sp>
          <p:nvSpPr>
            <p:cNvPr id="30745" name="Rectangle 20"/>
            <p:cNvSpPr>
              <a:spLocks noChangeArrowheads="1"/>
            </p:cNvSpPr>
            <p:nvPr/>
          </p:nvSpPr>
          <p:spPr bwMode="auto">
            <a:xfrm>
              <a:off x="1447" y="1746"/>
              <a:ext cx="220" cy="231"/>
            </a:xfrm>
            <a:prstGeom prst="rect">
              <a:avLst/>
            </a:prstGeom>
            <a:noFill/>
            <a:ln w="9525">
              <a:noFill/>
              <a:miter lim="800000"/>
              <a:headEnd/>
              <a:tailEnd/>
            </a:ln>
          </p:spPr>
          <p:txBody>
            <a:bodyPr wrap="none" lIns="92075" tIns="46038" rIns="92075" bIns="46038">
              <a:spAutoFit/>
            </a:bodyPr>
            <a:lstStyle/>
            <a:p>
              <a:pPr algn="l" defTabSz="762000"/>
              <a:r>
                <a:rPr lang="en-US" altLang="zh-CN">
                  <a:solidFill>
                    <a:srgbClr val="FFFFCC"/>
                  </a:solidFill>
                </a:rPr>
                <a:t>B</a:t>
              </a:r>
            </a:p>
          </p:txBody>
        </p:sp>
        <p:sp>
          <p:nvSpPr>
            <p:cNvPr id="30746" name="Rectangle 21"/>
            <p:cNvSpPr>
              <a:spLocks noChangeArrowheads="1"/>
            </p:cNvSpPr>
            <p:nvPr/>
          </p:nvSpPr>
          <p:spPr bwMode="auto">
            <a:xfrm>
              <a:off x="1982" y="2340"/>
              <a:ext cx="1067" cy="269"/>
            </a:xfrm>
            <a:prstGeom prst="rect">
              <a:avLst/>
            </a:prstGeom>
            <a:noFill/>
            <a:ln w="9525">
              <a:noFill/>
              <a:miter lim="800000"/>
              <a:headEnd/>
              <a:tailEnd/>
            </a:ln>
          </p:spPr>
          <p:txBody>
            <a:bodyPr wrap="none" lIns="92075" tIns="46038" rIns="92075" bIns="46038">
              <a:spAutoFit/>
            </a:bodyPr>
            <a:lstStyle/>
            <a:p>
              <a:pPr algn="l"/>
              <a:r>
                <a:rPr lang="en-US" altLang="zh-CN" sz="2200">
                  <a:solidFill>
                    <a:schemeClr val="tx1"/>
                  </a:solidFill>
                  <a:latin typeface="Courier New" pitchFamily="49" charset="0"/>
                </a:rPr>
                <a:t>INTERSECT</a:t>
              </a:r>
            </a:p>
          </p:txBody>
        </p:sp>
        <p:sp>
          <p:nvSpPr>
            <p:cNvPr id="30747" name="Oval 22"/>
            <p:cNvSpPr>
              <a:spLocks noChangeArrowheads="1"/>
            </p:cNvSpPr>
            <p:nvPr/>
          </p:nvSpPr>
          <p:spPr bwMode="auto">
            <a:xfrm>
              <a:off x="485" y="1988"/>
              <a:ext cx="824" cy="840"/>
            </a:xfrm>
            <a:prstGeom prst="ellipse">
              <a:avLst/>
            </a:prstGeom>
            <a:solidFill>
              <a:srgbClr val="0066FF"/>
            </a:solidFill>
            <a:ln w="9525">
              <a:noFill/>
              <a:round/>
              <a:headEnd/>
              <a:tailEnd/>
            </a:ln>
          </p:spPr>
          <p:txBody>
            <a:bodyPr wrap="none" lIns="90488" tIns="44450" rIns="90488" bIns="44450" anchor="ctr"/>
            <a:lstStyle/>
            <a:p>
              <a:pPr algn="l">
                <a:spcBef>
                  <a:spcPct val="50000"/>
                </a:spcBef>
              </a:pPr>
              <a:endParaRPr lang="zh-CN" altLang="en-US" sz="2400" b="0">
                <a:solidFill>
                  <a:schemeClr val="tx1"/>
                </a:solidFill>
              </a:endParaRPr>
            </a:p>
          </p:txBody>
        </p:sp>
        <p:sp>
          <p:nvSpPr>
            <p:cNvPr id="30748" name="Oval 23"/>
            <p:cNvSpPr>
              <a:spLocks noChangeArrowheads="1"/>
            </p:cNvSpPr>
            <p:nvPr/>
          </p:nvSpPr>
          <p:spPr bwMode="auto">
            <a:xfrm>
              <a:off x="1069" y="1993"/>
              <a:ext cx="824" cy="840"/>
            </a:xfrm>
            <a:prstGeom prst="ellipse">
              <a:avLst/>
            </a:prstGeom>
            <a:solidFill>
              <a:srgbClr val="0066FF"/>
            </a:solidFill>
            <a:ln w="9525">
              <a:noFill/>
              <a:round/>
              <a:headEnd/>
              <a:tailEnd/>
            </a:ln>
          </p:spPr>
          <p:txBody>
            <a:bodyPr wrap="none" lIns="90488" tIns="44450" rIns="90488" bIns="44450" anchor="ctr"/>
            <a:lstStyle/>
            <a:p>
              <a:pPr algn="l">
                <a:spcBef>
                  <a:spcPct val="50000"/>
                </a:spcBef>
              </a:pPr>
              <a:endParaRPr lang="zh-CN" altLang="en-US" sz="2400" b="0">
                <a:solidFill>
                  <a:schemeClr val="tx1"/>
                </a:solidFill>
              </a:endParaRPr>
            </a:p>
          </p:txBody>
        </p:sp>
        <p:sp>
          <p:nvSpPr>
            <p:cNvPr id="30749" name="Freeform 24"/>
            <p:cNvSpPr>
              <a:spLocks/>
            </p:cNvSpPr>
            <p:nvPr/>
          </p:nvSpPr>
          <p:spPr bwMode="auto">
            <a:xfrm>
              <a:off x="1047"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2"/>
                <a:gd name="T130" fmla="*/ 0 h 612"/>
                <a:gd name="T131" fmla="*/ 282 w 282"/>
                <a:gd name="T132" fmla="*/ 612 h 6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66"/>
            </a:solidFill>
            <a:ln w="12700" cap="rnd">
              <a:solidFill>
                <a:srgbClr val="081D58"/>
              </a:solidFill>
              <a:round/>
              <a:headEnd type="none" w="sm" len="sm"/>
              <a:tailEnd type="none" w="sm" len="sm"/>
            </a:ln>
          </p:spPr>
          <p:txBody>
            <a:bodyPr/>
            <a:lstStyle/>
            <a:p>
              <a:endParaRPr lang="zh-CN" altLang="en-US"/>
            </a:p>
          </p:txBody>
        </p:sp>
      </p:grpSp>
      <p:sp>
        <p:nvSpPr>
          <p:cNvPr id="30739" name="Rectangle 25"/>
          <p:cNvSpPr>
            <a:spLocks noChangeArrowheads="1"/>
          </p:cNvSpPr>
          <p:nvPr/>
        </p:nvSpPr>
        <p:spPr bwMode="auto">
          <a:xfrm>
            <a:off x="1287463" y="4495800"/>
            <a:ext cx="349250" cy="366713"/>
          </a:xfrm>
          <a:prstGeom prst="rect">
            <a:avLst/>
          </a:prstGeom>
          <a:noFill/>
          <a:ln w="9525">
            <a:noFill/>
            <a:miter lim="800000"/>
            <a:headEnd/>
            <a:tailEnd/>
          </a:ln>
        </p:spPr>
        <p:txBody>
          <a:bodyPr wrap="none" lIns="92075" tIns="46038" rIns="92075" bIns="46038">
            <a:spAutoFit/>
          </a:bodyPr>
          <a:lstStyle/>
          <a:p>
            <a:pPr algn="l" defTabSz="762000"/>
            <a:r>
              <a:rPr lang="en-US" altLang="zh-CN">
                <a:solidFill>
                  <a:srgbClr val="FFFFCC"/>
                </a:solidFill>
              </a:rPr>
              <a:t>A</a:t>
            </a:r>
          </a:p>
        </p:txBody>
      </p:sp>
      <p:sp>
        <p:nvSpPr>
          <p:cNvPr id="30740" name="Rectangle 26"/>
          <p:cNvSpPr>
            <a:spLocks noChangeArrowheads="1"/>
          </p:cNvSpPr>
          <p:nvPr/>
        </p:nvSpPr>
        <p:spPr bwMode="auto">
          <a:xfrm>
            <a:off x="2241550" y="4495800"/>
            <a:ext cx="349250" cy="366713"/>
          </a:xfrm>
          <a:prstGeom prst="rect">
            <a:avLst/>
          </a:prstGeom>
          <a:noFill/>
          <a:ln w="9525">
            <a:noFill/>
            <a:miter lim="800000"/>
            <a:headEnd/>
            <a:tailEnd/>
          </a:ln>
        </p:spPr>
        <p:txBody>
          <a:bodyPr wrap="none" lIns="92075" tIns="46038" rIns="92075" bIns="46038">
            <a:spAutoFit/>
          </a:bodyPr>
          <a:lstStyle/>
          <a:p>
            <a:pPr algn="l" defTabSz="762000"/>
            <a:r>
              <a:rPr lang="en-US" altLang="zh-CN">
                <a:solidFill>
                  <a:srgbClr val="FFFFCC"/>
                </a:solidFill>
              </a:rPr>
              <a:t>B</a:t>
            </a:r>
          </a:p>
        </p:txBody>
      </p:sp>
      <p:sp>
        <p:nvSpPr>
          <p:cNvPr id="30741" name="Rectangle 27"/>
          <p:cNvSpPr>
            <a:spLocks noChangeArrowheads="1"/>
          </p:cNvSpPr>
          <p:nvPr/>
        </p:nvSpPr>
        <p:spPr bwMode="auto">
          <a:xfrm>
            <a:off x="3159125" y="5205413"/>
            <a:ext cx="1022350" cy="427037"/>
          </a:xfrm>
          <a:prstGeom prst="rect">
            <a:avLst/>
          </a:prstGeom>
          <a:noFill/>
          <a:ln w="9525">
            <a:noFill/>
            <a:miter lim="800000"/>
            <a:headEnd/>
            <a:tailEnd/>
          </a:ln>
        </p:spPr>
        <p:txBody>
          <a:bodyPr wrap="none" lIns="92075" tIns="46038" rIns="92075" bIns="46038">
            <a:spAutoFit/>
          </a:bodyPr>
          <a:lstStyle/>
          <a:p>
            <a:pPr algn="l"/>
            <a:r>
              <a:rPr lang="en-US" altLang="zh-CN" sz="2200">
                <a:solidFill>
                  <a:schemeClr val="tx1"/>
                </a:solidFill>
                <a:latin typeface="Courier New" pitchFamily="49" charset="0"/>
              </a:rPr>
              <a:t>MINUS</a:t>
            </a:r>
          </a:p>
        </p:txBody>
      </p:sp>
      <p:sp>
        <p:nvSpPr>
          <p:cNvPr id="30742" name="Oval 28"/>
          <p:cNvSpPr>
            <a:spLocks noChangeArrowheads="1"/>
          </p:cNvSpPr>
          <p:nvPr/>
        </p:nvSpPr>
        <p:spPr bwMode="auto">
          <a:xfrm>
            <a:off x="782638" y="4822825"/>
            <a:ext cx="1279525" cy="1309688"/>
          </a:xfrm>
          <a:prstGeom prst="ellipse">
            <a:avLst/>
          </a:prstGeom>
          <a:solidFill>
            <a:srgbClr val="FFFF66"/>
          </a:solidFill>
          <a:ln w="12700">
            <a:solidFill>
              <a:srgbClr val="000000"/>
            </a:solidFill>
            <a:round/>
            <a:headEnd/>
            <a:tailEnd/>
          </a:ln>
        </p:spPr>
        <p:txBody>
          <a:bodyPr wrap="none" lIns="90488" tIns="44450" rIns="90488" bIns="44450" anchor="ctr"/>
          <a:lstStyle/>
          <a:p>
            <a:pPr algn="l">
              <a:spcBef>
                <a:spcPct val="50000"/>
              </a:spcBef>
            </a:pPr>
            <a:endParaRPr lang="zh-CN" altLang="en-US" sz="2400" b="0">
              <a:solidFill>
                <a:schemeClr val="tx1"/>
              </a:solidFill>
            </a:endParaRPr>
          </a:p>
        </p:txBody>
      </p:sp>
      <p:sp>
        <p:nvSpPr>
          <p:cNvPr id="30743" name="Oval 29"/>
          <p:cNvSpPr>
            <a:spLocks noChangeArrowheads="1"/>
          </p:cNvSpPr>
          <p:nvPr/>
        </p:nvSpPr>
        <p:spPr bwMode="auto">
          <a:xfrm>
            <a:off x="1708150" y="4830763"/>
            <a:ext cx="1279525" cy="1309687"/>
          </a:xfrm>
          <a:prstGeom prst="ellipse">
            <a:avLst/>
          </a:prstGeom>
          <a:solidFill>
            <a:srgbClr val="0066FF"/>
          </a:solidFill>
          <a:ln w="12700">
            <a:solidFill>
              <a:srgbClr val="000000"/>
            </a:solidFill>
            <a:round/>
            <a:headEnd/>
            <a:tailEnd/>
          </a:ln>
        </p:spPr>
        <p:txBody>
          <a:bodyPr wrap="none" lIns="90488" tIns="44450" rIns="90488" bIns="44450" anchor="ctr"/>
          <a:lstStyle/>
          <a:p>
            <a:pPr algn="l">
              <a:spcBef>
                <a:spcPct val="50000"/>
              </a:spcBef>
            </a:pPr>
            <a:endParaRPr lang="zh-CN" altLang="en-US" sz="2400" b="0">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endParaRPr lang="zh-CN" altLang="en-US" sz="2400" b="0">
              <a:solidFill>
                <a:schemeClr val="tx1"/>
              </a:solidFill>
            </a:endParaRPr>
          </a:p>
        </p:txBody>
      </p:sp>
      <p:sp>
        <p:nvSpPr>
          <p:cNvPr id="31747"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1748"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1749" name="Rectangle 5"/>
          <p:cNvSpPr>
            <a:spLocks noGrp="1" noChangeArrowheads="1"/>
          </p:cNvSpPr>
          <p:nvPr>
            <p:ph type="title"/>
          </p:nvPr>
        </p:nvSpPr>
        <p:spPr>
          <a:noFill/>
        </p:spPr>
        <p:txBody>
          <a:bodyPr lIns="92075" tIns="46038" rIns="92075" bIns="46038"/>
          <a:lstStyle/>
          <a:p>
            <a:pPr eaLnBrk="1" hangingPunct="1"/>
            <a:r>
              <a:rPr lang="zh-CN" altLang="en-US" smtClean="0"/>
              <a:t>使用 </a:t>
            </a:r>
            <a:r>
              <a:rPr lang="en-US" altLang="zh-CN" smtClean="0">
                <a:latin typeface="Courier New" pitchFamily="49" charset="0"/>
              </a:rPr>
              <a:t>UNION</a:t>
            </a:r>
            <a:r>
              <a:rPr lang="en-US" altLang="zh-CN" smtClean="0"/>
              <a:t> </a:t>
            </a:r>
            <a:r>
              <a:rPr lang="zh-CN" altLang="en-US" smtClean="0"/>
              <a:t>操作符</a:t>
            </a:r>
          </a:p>
        </p:txBody>
      </p:sp>
      <p:sp>
        <p:nvSpPr>
          <p:cNvPr id="31750" name="Rectangle 6"/>
          <p:cNvSpPr>
            <a:spLocks noGrp="1" noChangeArrowheads="1"/>
          </p:cNvSpPr>
          <p:nvPr>
            <p:ph type="body" idx="1"/>
          </p:nvPr>
        </p:nvSpPr>
        <p:spPr>
          <a:xfrm>
            <a:off x="874713" y="1219200"/>
            <a:ext cx="7385050" cy="701675"/>
          </a:xfrm>
          <a:noFill/>
        </p:spPr>
        <p:txBody>
          <a:bodyPr lIns="92075" tIns="46038" rIns="92075" bIns="46038">
            <a:spAutoFit/>
          </a:bodyPr>
          <a:lstStyle/>
          <a:p>
            <a:pPr eaLnBrk="1" hangingPunct="1">
              <a:spcBef>
                <a:spcPct val="0"/>
              </a:spcBef>
              <a:buFontTx/>
              <a:buNone/>
            </a:pPr>
            <a:r>
              <a:rPr lang="zh-CN" altLang="en-US" smtClean="0"/>
              <a:t>显示所有雇员当前和以前工作的所有信息.每个信息只显示</a:t>
            </a:r>
          </a:p>
          <a:p>
            <a:pPr eaLnBrk="1" hangingPunct="1">
              <a:spcBef>
                <a:spcPct val="0"/>
              </a:spcBef>
              <a:buFontTx/>
              <a:buNone/>
            </a:pPr>
            <a:r>
              <a:rPr lang="zh-CN" altLang="en-US" smtClean="0"/>
              <a:t>一次</a:t>
            </a:r>
            <a:r>
              <a:rPr lang="en-US" altLang="zh-CN" smtClean="0"/>
              <a:t>.</a:t>
            </a:r>
          </a:p>
        </p:txBody>
      </p:sp>
      <p:sp>
        <p:nvSpPr>
          <p:cNvPr id="31751" name="Rectangle 7"/>
          <p:cNvSpPr>
            <a:spLocks noChangeArrowheads="1"/>
          </p:cNvSpPr>
          <p:nvPr/>
        </p:nvSpPr>
        <p:spPr bwMode="auto">
          <a:xfrm>
            <a:off x="817563" y="1981200"/>
            <a:ext cx="6838950" cy="1485900"/>
          </a:xfrm>
          <a:prstGeom prst="rect">
            <a:avLst/>
          </a:prstGeom>
          <a:solidFill>
            <a:srgbClr val="FFFFCC"/>
          </a:solidFill>
          <a:ln w="12700">
            <a:solidFill>
              <a:schemeClr val="tx1"/>
            </a:solidFill>
            <a:miter lim="800000"/>
            <a:headEnd/>
            <a:tailEnd/>
          </a:ln>
        </p:spPr>
        <p:txBody>
          <a:bodyPr wrap="none" lIns="90488" tIns="44450" rIns="90488" bIns="44450" anchor="ctr"/>
          <a:lstStyle/>
          <a:p>
            <a:pPr algn="l">
              <a:spcBef>
                <a:spcPct val="50000"/>
              </a:spcBef>
            </a:pPr>
            <a:endParaRPr lang="zh-CN" altLang="en-US" sz="2400" b="0">
              <a:solidFill>
                <a:schemeClr val="tx1"/>
              </a:solidFill>
            </a:endParaRPr>
          </a:p>
        </p:txBody>
      </p:sp>
      <p:sp>
        <p:nvSpPr>
          <p:cNvPr id="31752" name="Rectangle 8"/>
          <p:cNvSpPr>
            <a:spLocks noChangeArrowheads="1"/>
          </p:cNvSpPr>
          <p:nvPr/>
        </p:nvSpPr>
        <p:spPr bwMode="auto">
          <a:xfrm>
            <a:off x="838200" y="1981200"/>
            <a:ext cx="3733800" cy="1465263"/>
          </a:xfrm>
          <a:prstGeom prst="rect">
            <a:avLst/>
          </a:prstGeom>
          <a:noFill/>
          <a:ln w="9525">
            <a:noFill/>
            <a:miter lim="800000"/>
            <a:headEnd/>
            <a:tailEnd/>
          </a:ln>
        </p:spPr>
        <p:txBody>
          <a:bodyPr wrap="none" lIns="92075" tIns="46038" rIns="92075" bIns="46038">
            <a:spAutoFit/>
          </a:bodyPr>
          <a:lstStyle/>
          <a:p>
            <a:pPr algn="l"/>
            <a:r>
              <a:rPr lang="en-US" altLang="zh-CN">
                <a:solidFill>
                  <a:schemeClr val="tx1"/>
                </a:solidFill>
                <a:latin typeface="Courier New" pitchFamily="49" charset="0"/>
              </a:rPr>
              <a:t>SELECT employee_id, job_id</a:t>
            </a:r>
          </a:p>
          <a:p>
            <a:pPr algn="l"/>
            <a:r>
              <a:rPr lang="en-US" altLang="zh-CN">
                <a:solidFill>
                  <a:schemeClr val="tx1"/>
                </a:solidFill>
                <a:latin typeface="Courier New" pitchFamily="49" charset="0"/>
              </a:rPr>
              <a:t>FROM   employees</a:t>
            </a:r>
          </a:p>
          <a:p>
            <a:pPr algn="l"/>
            <a:r>
              <a:rPr lang="en-US" altLang="zh-CN">
                <a:solidFill>
                  <a:schemeClr val="tx1"/>
                </a:solidFill>
                <a:latin typeface="Courier New" pitchFamily="49" charset="0"/>
              </a:rPr>
              <a:t>UNION</a:t>
            </a:r>
          </a:p>
          <a:p>
            <a:pPr algn="l"/>
            <a:r>
              <a:rPr lang="en-US" altLang="zh-CN">
                <a:solidFill>
                  <a:schemeClr val="tx1"/>
                </a:solidFill>
                <a:latin typeface="Courier New" pitchFamily="49" charset="0"/>
              </a:rPr>
              <a:t>SELECT employee_id, job_id</a:t>
            </a:r>
          </a:p>
          <a:p>
            <a:pPr algn="l"/>
            <a:r>
              <a:rPr lang="en-US" altLang="zh-CN">
                <a:solidFill>
                  <a:schemeClr val="tx1"/>
                </a:solidFill>
                <a:latin typeface="Courier New" pitchFamily="49" charset="0"/>
              </a:rPr>
              <a:t>FROM   job_history;</a:t>
            </a:r>
          </a:p>
        </p:txBody>
      </p:sp>
      <p:sp>
        <p:nvSpPr>
          <p:cNvPr id="31753" name="Rectangle 9"/>
          <p:cNvSpPr>
            <a:spLocks noChangeArrowheads="1"/>
          </p:cNvSpPr>
          <p:nvPr/>
        </p:nvSpPr>
        <p:spPr bwMode="auto">
          <a:xfrm>
            <a:off x="838200" y="2590800"/>
            <a:ext cx="990600" cy="228600"/>
          </a:xfrm>
          <a:prstGeom prst="rect">
            <a:avLst/>
          </a:prstGeom>
          <a:noFill/>
          <a:ln w="25400">
            <a:solidFill>
              <a:schemeClr val="hlink"/>
            </a:solidFill>
            <a:miter lim="800000"/>
            <a:headEnd/>
            <a:tailEnd/>
          </a:ln>
        </p:spPr>
        <p:txBody>
          <a:bodyPr wrap="none" anchor="ctr"/>
          <a:lstStyle/>
          <a:p>
            <a:endParaRPr lang="zh-CN" altLang="en-US"/>
          </a:p>
        </p:txBody>
      </p:sp>
      <p:pic>
        <p:nvPicPr>
          <p:cNvPr id="31754" name="Picture 10"/>
          <p:cNvPicPr>
            <a:picLocks noChangeAspect="1" noChangeArrowheads="1"/>
          </p:cNvPicPr>
          <p:nvPr/>
        </p:nvPicPr>
        <p:blipFill>
          <a:blip r:embed="rId3"/>
          <a:srcRect/>
          <a:stretch>
            <a:fillRect/>
          </a:stretch>
        </p:blipFill>
        <p:spPr bwMode="auto">
          <a:xfrm>
            <a:off x="817563" y="4597400"/>
            <a:ext cx="6877050" cy="447675"/>
          </a:xfrm>
          <a:prstGeom prst="rect">
            <a:avLst/>
          </a:prstGeom>
          <a:noFill/>
          <a:ln w="25400">
            <a:noFill/>
            <a:miter lim="800000"/>
            <a:headEnd type="none" w="sm" len="sm"/>
            <a:tailEnd type="none" w="sm" len="sm"/>
          </a:ln>
        </p:spPr>
      </p:pic>
      <p:sp>
        <p:nvSpPr>
          <p:cNvPr id="31755" name="Rectangle 11"/>
          <p:cNvSpPr>
            <a:spLocks noChangeArrowheads="1"/>
          </p:cNvSpPr>
          <p:nvPr/>
        </p:nvSpPr>
        <p:spPr bwMode="auto">
          <a:xfrm>
            <a:off x="863600" y="4621213"/>
            <a:ext cx="6796088" cy="419100"/>
          </a:xfrm>
          <a:prstGeom prst="rect">
            <a:avLst/>
          </a:prstGeom>
          <a:noFill/>
          <a:ln w="25400">
            <a:solidFill>
              <a:schemeClr val="hlink"/>
            </a:solidFill>
            <a:miter lim="800000"/>
            <a:headEnd/>
            <a:tailEnd/>
          </a:ln>
        </p:spPr>
        <p:txBody>
          <a:bodyPr wrap="none" anchor="ctr"/>
          <a:lstStyle/>
          <a:p>
            <a:endParaRPr lang="zh-CN" altLang="en-US"/>
          </a:p>
        </p:txBody>
      </p:sp>
      <p:sp>
        <p:nvSpPr>
          <p:cNvPr id="31756" name="Text Box 12"/>
          <p:cNvSpPr txBox="1">
            <a:spLocks noChangeArrowheads="1"/>
          </p:cNvSpPr>
          <p:nvPr/>
        </p:nvSpPr>
        <p:spPr bwMode="auto">
          <a:xfrm>
            <a:off x="806450" y="4275138"/>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1" hangingPunct="1">
              <a:buClr>
                <a:srgbClr val="000000"/>
              </a:buClr>
              <a:buFont typeface="Arial" pitchFamily="34" charset="0"/>
              <a:buNone/>
            </a:pPr>
            <a:r>
              <a:rPr lang="zh-CN" altLang="en-US" sz="2400">
                <a:solidFill>
                  <a:schemeClr val="tx1"/>
                </a:solidFill>
              </a:rPr>
              <a:t>…</a:t>
            </a:r>
          </a:p>
        </p:txBody>
      </p:sp>
      <p:sp>
        <p:nvSpPr>
          <p:cNvPr id="31757" name="Text Box 13"/>
          <p:cNvSpPr txBox="1">
            <a:spLocks noChangeArrowheads="1"/>
          </p:cNvSpPr>
          <p:nvPr/>
        </p:nvSpPr>
        <p:spPr bwMode="auto">
          <a:xfrm>
            <a:off x="806450" y="4816475"/>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1" hangingPunct="1">
              <a:buClr>
                <a:srgbClr val="000000"/>
              </a:buClr>
              <a:buFont typeface="Arial" pitchFamily="34" charset="0"/>
              <a:buNone/>
            </a:pPr>
            <a:r>
              <a:rPr lang="zh-CN" altLang="en-US" sz="2400">
                <a:solidFill>
                  <a:schemeClr val="tx1"/>
                </a:solidFill>
              </a:rPr>
              <a:t>…</a:t>
            </a:r>
          </a:p>
        </p:txBody>
      </p:sp>
      <p:pic>
        <p:nvPicPr>
          <p:cNvPr id="31758" name="Picture 14"/>
          <p:cNvPicPr>
            <a:picLocks noChangeAspect="1" noChangeArrowheads="1"/>
          </p:cNvPicPr>
          <p:nvPr/>
        </p:nvPicPr>
        <p:blipFill>
          <a:blip r:embed="rId4"/>
          <a:srcRect/>
          <a:stretch>
            <a:fillRect/>
          </a:stretch>
        </p:blipFill>
        <p:spPr bwMode="auto">
          <a:xfrm>
            <a:off x="817563" y="3790950"/>
            <a:ext cx="6877050" cy="704850"/>
          </a:xfrm>
          <a:prstGeom prst="rect">
            <a:avLst/>
          </a:prstGeom>
          <a:solidFill>
            <a:schemeClr val="accent1"/>
          </a:solidFill>
          <a:ln w="25400">
            <a:noFill/>
            <a:miter lim="800000"/>
            <a:headEnd type="none" w="sm" len="sm"/>
            <a:tailEnd type="none" w="sm" len="sm"/>
          </a:ln>
        </p:spPr>
      </p:pic>
      <p:pic>
        <p:nvPicPr>
          <p:cNvPr id="31759" name="Picture 15"/>
          <p:cNvPicPr>
            <a:picLocks noChangeAspect="1" noChangeArrowheads="1"/>
          </p:cNvPicPr>
          <p:nvPr/>
        </p:nvPicPr>
        <p:blipFill>
          <a:blip r:embed="rId5"/>
          <a:srcRect/>
          <a:stretch>
            <a:fillRect/>
          </a:stretch>
        </p:blipFill>
        <p:spPr bwMode="auto">
          <a:xfrm>
            <a:off x="817563" y="5153025"/>
            <a:ext cx="6877050" cy="466725"/>
          </a:xfrm>
          <a:prstGeom prst="rect">
            <a:avLst/>
          </a:prstGeom>
          <a:noFill/>
          <a:ln w="25400">
            <a:noFill/>
            <a:miter lim="800000"/>
            <a:headEnd type="none" w="sm" len="sm"/>
            <a:tailEnd type="none" w="sm" len="sm"/>
          </a:ln>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endParaRPr lang="zh-CN" altLang="en-US" sz="2400" b="0">
              <a:solidFill>
                <a:schemeClr val="tx1"/>
              </a:solidFill>
            </a:endParaRPr>
          </a:p>
        </p:txBody>
      </p:sp>
      <p:sp>
        <p:nvSpPr>
          <p:cNvPr id="32771"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2772"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2773" name="Rectangle 5"/>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2774" name="Rectangle 6"/>
          <p:cNvSpPr>
            <a:spLocks noChangeArrowheads="1"/>
          </p:cNvSpPr>
          <p:nvPr/>
        </p:nvSpPr>
        <p:spPr bwMode="auto">
          <a:xfrm>
            <a:off x="457200" y="1143000"/>
            <a:ext cx="8686800" cy="5410200"/>
          </a:xfrm>
          <a:prstGeom prst="rect">
            <a:avLst/>
          </a:prstGeom>
          <a:noFill/>
          <a:ln w="9525">
            <a:noFill/>
            <a:miter lim="800000"/>
            <a:headEnd/>
            <a:tailEnd/>
          </a:ln>
        </p:spPr>
        <p:txBody>
          <a:bodyPr wrap="none" lIns="92075" tIns="46038" rIns="92075" bIns="46038" anchor="ctr"/>
          <a:lstStyle/>
          <a:p>
            <a:pPr algn="l">
              <a:tabLst>
                <a:tab pos="682625" algn="l"/>
                <a:tab pos="1833563" algn="l"/>
              </a:tabLst>
            </a:pPr>
            <a:r>
              <a:rPr lang="zh-CN" altLang="en-US">
                <a:solidFill>
                  <a:srgbClr val="000000"/>
                </a:solidFill>
                <a:latin typeface="Courier New" pitchFamily="49" charset="0"/>
              </a:rPr>
              <a:t/>
            </a:r>
            <a:br>
              <a:rPr lang="zh-CN" altLang="en-US">
                <a:solidFill>
                  <a:srgbClr val="000000"/>
                </a:solidFill>
                <a:latin typeface="Courier New" pitchFamily="49" charset="0"/>
              </a:rPr>
            </a:br>
            <a:endParaRPr lang="zh-CN" altLang="en-US">
              <a:solidFill>
                <a:srgbClr val="000000"/>
              </a:solidFill>
              <a:latin typeface="Courier New" pitchFamily="49" charset="0"/>
            </a:endParaRPr>
          </a:p>
        </p:txBody>
      </p:sp>
      <p:sp>
        <p:nvSpPr>
          <p:cNvPr id="32775" name="Rectangle 7"/>
          <p:cNvSpPr>
            <a:spLocks noGrp="1" noChangeArrowheads="1"/>
          </p:cNvSpPr>
          <p:nvPr>
            <p:ph type="title"/>
          </p:nvPr>
        </p:nvSpPr>
        <p:spPr>
          <a:noFill/>
        </p:spPr>
        <p:txBody>
          <a:bodyPr lIns="92075" tIns="46038" rIns="92075" bIns="46038"/>
          <a:lstStyle/>
          <a:p>
            <a:pPr eaLnBrk="1" hangingPunct="1"/>
            <a:r>
              <a:rPr lang="zh-CN" altLang="en-US" smtClean="0">
                <a:latin typeface="Courier New" pitchFamily="49" charset="0"/>
              </a:rPr>
              <a:t>使用</a:t>
            </a:r>
            <a:r>
              <a:rPr lang="en-US" altLang="zh-CN" smtClean="0">
                <a:latin typeface="Courier New" pitchFamily="49" charset="0"/>
              </a:rPr>
              <a:t>UNION ALL</a:t>
            </a:r>
            <a:r>
              <a:rPr lang="en-US" altLang="zh-CN" smtClean="0"/>
              <a:t> </a:t>
            </a:r>
            <a:r>
              <a:rPr lang="zh-CN" altLang="en-US" smtClean="0"/>
              <a:t>操作符</a:t>
            </a:r>
          </a:p>
        </p:txBody>
      </p:sp>
      <p:sp>
        <p:nvSpPr>
          <p:cNvPr id="32776" name="Rectangle 8"/>
          <p:cNvSpPr>
            <a:spLocks noGrp="1" noChangeArrowheads="1"/>
          </p:cNvSpPr>
          <p:nvPr>
            <p:ph type="body" idx="1"/>
          </p:nvPr>
        </p:nvSpPr>
        <p:spPr>
          <a:xfrm>
            <a:off x="874713" y="1352550"/>
            <a:ext cx="7385050" cy="396875"/>
          </a:xfrm>
          <a:noFill/>
        </p:spPr>
        <p:txBody>
          <a:bodyPr lIns="92075" tIns="46038" rIns="92075" bIns="46038">
            <a:spAutoFit/>
          </a:bodyPr>
          <a:lstStyle/>
          <a:p>
            <a:pPr marL="0" indent="0" eaLnBrk="1" hangingPunct="1">
              <a:buFontTx/>
              <a:buNone/>
            </a:pPr>
            <a:r>
              <a:rPr lang="zh-CN" altLang="en-US" b="1" smtClean="0"/>
              <a:t>显示所有雇员当前和以前工作的所有信息</a:t>
            </a:r>
            <a:r>
              <a:rPr lang="en-US" altLang="zh-CN" b="1" smtClean="0"/>
              <a:t>.</a:t>
            </a:r>
          </a:p>
        </p:txBody>
      </p:sp>
      <p:sp>
        <p:nvSpPr>
          <p:cNvPr id="32777" name="Rectangle 9"/>
          <p:cNvSpPr>
            <a:spLocks noChangeArrowheads="1"/>
          </p:cNvSpPr>
          <p:nvPr/>
        </p:nvSpPr>
        <p:spPr bwMode="auto">
          <a:xfrm>
            <a:off x="992188" y="1978025"/>
            <a:ext cx="6637337" cy="1706563"/>
          </a:xfrm>
          <a:prstGeom prst="rect">
            <a:avLst/>
          </a:prstGeom>
          <a:solidFill>
            <a:srgbClr val="FFFFCC"/>
          </a:solidFill>
          <a:ln w="12700">
            <a:solidFill>
              <a:schemeClr val="tx1"/>
            </a:solidFill>
            <a:miter lim="800000"/>
            <a:headEnd/>
            <a:tailEnd/>
          </a:ln>
        </p:spPr>
        <p:txBody>
          <a:bodyPr wrap="none" lIns="92075" tIns="46038" rIns="92075" bIns="46038" anchor="ctr"/>
          <a:lstStyle/>
          <a:p>
            <a:pPr algn="l">
              <a:tabLst>
                <a:tab pos="1200150" algn="l"/>
              </a:tabLst>
            </a:pPr>
            <a:endParaRPr lang="zh-CN" altLang="en-US">
              <a:solidFill>
                <a:schemeClr val="tx1"/>
              </a:solidFill>
              <a:latin typeface="Courier New" pitchFamily="49" charset="0"/>
            </a:endParaRPr>
          </a:p>
          <a:p>
            <a:pPr algn="l">
              <a:tabLst>
                <a:tab pos="1200150" algn="l"/>
              </a:tabLst>
            </a:pPr>
            <a:endParaRPr lang="zh-CN" altLang="en-US">
              <a:solidFill>
                <a:schemeClr val="tx1"/>
              </a:solidFill>
              <a:latin typeface="Courier New" pitchFamily="49" charset="0"/>
            </a:endParaRPr>
          </a:p>
        </p:txBody>
      </p:sp>
      <p:sp>
        <p:nvSpPr>
          <p:cNvPr id="32778" name="Rectangle 10"/>
          <p:cNvSpPr>
            <a:spLocks noChangeArrowheads="1"/>
          </p:cNvSpPr>
          <p:nvPr/>
        </p:nvSpPr>
        <p:spPr bwMode="auto">
          <a:xfrm>
            <a:off x="990600" y="2057400"/>
            <a:ext cx="6272213" cy="1549400"/>
          </a:xfrm>
          <a:prstGeom prst="rect">
            <a:avLst/>
          </a:prstGeom>
          <a:noFill/>
          <a:ln w="9525">
            <a:noFill/>
            <a:miter lim="800000"/>
            <a:headEnd/>
            <a:tailEnd/>
          </a:ln>
        </p:spPr>
        <p:txBody>
          <a:bodyPr wrap="none" lIns="92075" tIns="46038" rIns="92075" bIns="46038" anchor="ctr"/>
          <a:lstStyle/>
          <a:p>
            <a:pPr algn="l">
              <a:tabLst>
                <a:tab pos="1200150" algn="l"/>
              </a:tabLst>
            </a:pPr>
            <a:r>
              <a:rPr lang="en-US" altLang="zh-CN" dirty="0">
                <a:solidFill>
                  <a:schemeClr val="tx1"/>
                </a:solidFill>
                <a:latin typeface="Courier New" pitchFamily="49" charset="0"/>
              </a:rPr>
              <a:t>SELECT </a:t>
            </a:r>
            <a:r>
              <a:rPr lang="en-US" altLang="zh-CN" dirty="0" err="1">
                <a:solidFill>
                  <a:schemeClr val="tx1"/>
                </a:solidFill>
                <a:latin typeface="Courier New" pitchFamily="49" charset="0"/>
              </a:rPr>
              <a:t>employee_id</a:t>
            </a:r>
            <a:r>
              <a:rPr lang="en-US" altLang="zh-CN" dirty="0">
                <a:solidFill>
                  <a:schemeClr val="tx1"/>
                </a:solidFill>
                <a:latin typeface="Courier New" pitchFamily="49" charset="0"/>
              </a:rPr>
              <a:t>, </a:t>
            </a:r>
            <a:r>
              <a:rPr lang="en-US" altLang="zh-CN" dirty="0" err="1">
                <a:solidFill>
                  <a:schemeClr val="tx1"/>
                </a:solidFill>
                <a:latin typeface="Courier New" pitchFamily="49" charset="0"/>
              </a:rPr>
              <a:t>job_id</a:t>
            </a:r>
            <a:r>
              <a:rPr lang="en-US" altLang="zh-CN" dirty="0">
                <a:solidFill>
                  <a:schemeClr val="tx1"/>
                </a:solidFill>
                <a:latin typeface="Courier New" pitchFamily="49" charset="0"/>
              </a:rPr>
              <a:t>, </a:t>
            </a:r>
            <a:r>
              <a:rPr lang="en-US" altLang="zh-CN" dirty="0" err="1">
                <a:solidFill>
                  <a:schemeClr val="tx1"/>
                </a:solidFill>
                <a:latin typeface="Courier New" pitchFamily="49" charset="0"/>
              </a:rPr>
              <a:t>department_id</a:t>
            </a:r>
            <a:endParaRPr lang="en-US" altLang="zh-CN" dirty="0">
              <a:solidFill>
                <a:schemeClr val="tx1"/>
              </a:solidFill>
              <a:latin typeface="Courier New" pitchFamily="49" charset="0"/>
            </a:endParaRPr>
          </a:p>
          <a:p>
            <a:pPr algn="l">
              <a:tabLst>
                <a:tab pos="1200150" algn="l"/>
              </a:tabLst>
            </a:pPr>
            <a:r>
              <a:rPr lang="en-US" altLang="zh-CN" dirty="0">
                <a:solidFill>
                  <a:schemeClr val="tx1"/>
                </a:solidFill>
                <a:latin typeface="Courier New" pitchFamily="49" charset="0"/>
              </a:rPr>
              <a:t>FROM   employees</a:t>
            </a:r>
          </a:p>
          <a:p>
            <a:pPr algn="l">
              <a:tabLst>
                <a:tab pos="1200150" algn="l"/>
              </a:tabLst>
            </a:pPr>
            <a:r>
              <a:rPr lang="en-US" altLang="zh-CN" dirty="0">
                <a:solidFill>
                  <a:schemeClr val="tx1"/>
                </a:solidFill>
                <a:latin typeface="Courier New" pitchFamily="49" charset="0"/>
              </a:rPr>
              <a:t>UNION ALL</a:t>
            </a:r>
          </a:p>
          <a:p>
            <a:pPr algn="l">
              <a:tabLst>
                <a:tab pos="1200150" algn="l"/>
              </a:tabLst>
            </a:pPr>
            <a:r>
              <a:rPr lang="en-US" altLang="zh-CN" dirty="0">
                <a:solidFill>
                  <a:schemeClr val="tx1"/>
                </a:solidFill>
                <a:latin typeface="Courier New" pitchFamily="49" charset="0"/>
              </a:rPr>
              <a:t>SELECT </a:t>
            </a:r>
            <a:r>
              <a:rPr lang="en-US" altLang="zh-CN" dirty="0" err="1">
                <a:solidFill>
                  <a:schemeClr val="tx1"/>
                </a:solidFill>
                <a:latin typeface="Courier New" pitchFamily="49" charset="0"/>
              </a:rPr>
              <a:t>employee_id</a:t>
            </a:r>
            <a:r>
              <a:rPr lang="en-US" altLang="zh-CN" dirty="0">
                <a:solidFill>
                  <a:schemeClr val="tx1"/>
                </a:solidFill>
                <a:latin typeface="Courier New" pitchFamily="49" charset="0"/>
              </a:rPr>
              <a:t>, </a:t>
            </a:r>
            <a:r>
              <a:rPr lang="en-US" altLang="zh-CN" dirty="0" err="1">
                <a:solidFill>
                  <a:schemeClr val="tx1"/>
                </a:solidFill>
                <a:latin typeface="Courier New" pitchFamily="49" charset="0"/>
              </a:rPr>
              <a:t>job_id</a:t>
            </a:r>
            <a:r>
              <a:rPr lang="en-US" altLang="zh-CN" dirty="0">
                <a:solidFill>
                  <a:schemeClr val="tx1"/>
                </a:solidFill>
                <a:latin typeface="Courier New" pitchFamily="49" charset="0"/>
              </a:rPr>
              <a:t>, </a:t>
            </a:r>
            <a:r>
              <a:rPr lang="en-US" altLang="zh-CN" dirty="0" err="1">
                <a:solidFill>
                  <a:schemeClr val="tx1"/>
                </a:solidFill>
                <a:latin typeface="Courier New" pitchFamily="49" charset="0"/>
              </a:rPr>
              <a:t>department_id</a:t>
            </a:r>
            <a:endParaRPr lang="en-US" altLang="zh-CN" dirty="0">
              <a:solidFill>
                <a:schemeClr val="tx1"/>
              </a:solidFill>
              <a:latin typeface="Courier New" pitchFamily="49" charset="0"/>
            </a:endParaRPr>
          </a:p>
          <a:p>
            <a:pPr algn="l">
              <a:tabLst>
                <a:tab pos="1200150" algn="l"/>
              </a:tabLst>
            </a:pPr>
            <a:r>
              <a:rPr lang="en-US" altLang="zh-CN" dirty="0">
                <a:solidFill>
                  <a:schemeClr val="tx1"/>
                </a:solidFill>
                <a:latin typeface="Courier New" pitchFamily="49" charset="0"/>
              </a:rPr>
              <a:t>FROM   </a:t>
            </a:r>
            <a:r>
              <a:rPr lang="en-US" altLang="zh-CN" dirty="0" err="1">
                <a:solidFill>
                  <a:schemeClr val="tx1"/>
                </a:solidFill>
                <a:latin typeface="Courier New" pitchFamily="49" charset="0"/>
              </a:rPr>
              <a:t>job_history</a:t>
            </a:r>
            <a:endParaRPr lang="en-US" altLang="zh-CN" dirty="0">
              <a:solidFill>
                <a:schemeClr val="tx1"/>
              </a:solidFill>
              <a:latin typeface="Courier New" pitchFamily="49" charset="0"/>
            </a:endParaRPr>
          </a:p>
          <a:p>
            <a:pPr algn="l">
              <a:tabLst>
                <a:tab pos="1200150" algn="l"/>
              </a:tabLst>
            </a:pPr>
            <a:r>
              <a:rPr lang="en-US" altLang="zh-CN" dirty="0">
                <a:solidFill>
                  <a:schemeClr val="tx1"/>
                </a:solidFill>
                <a:latin typeface="Courier New" pitchFamily="49" charset="0"/>
              </a:rPr>
              <a:t>ORDER BY  </a:t>
            </a:r>
            <a:r>
              <a:rPr lang="en-US" altLang="zh-CN" dirty="0" err="1">
                <a:solidFill>
                  <a:schemeClr val="tx1"/>
                </a:solidFill>
                <a:latin typeface="Courier New" pitchFamily="49" charset="0"/>
              </a:rPr>
              <a:t>employee_id</a:t>
            </a:r>
            <a:r>
              <a:rPr lang="en-US" altLang="zh-CN" dirty="0">
                <a:solidFill>
                  <a:schemeClr val="tx1"/>
                </a:solidFill>
                <a:latin typeface="Courier New" pitchFamily="49" charset="0"/>
              </a:rPr>
              <a:t>;</a:t>
            </a:r>
          </a:p>
        </p:txBody>
      </p:sp>
      <p:sp>
        <p:nvSpPr>
          <p:cNvPr id="32779" name="Rectangle 11"/>
          <p:cNvSpPr>
            <a:spLocks noChangeArrowheads="1"/>
          </p:cNvSpPr>
          <p:nvPr/>
        </p:nvSpPr>
        <p:spPr bwMode="auto">
          <a:xfrm>
            <a:off x="990600" y="2514600"/>
            <a:ext cx="1371600" cy="304800"/>
          </a:xfrm>
          <a:prstGeom prst="rect">
            <a:avLst/>
          </a:prstGeom>
          <a:noFill/>
          <a:ln w="25400">
            <a:solidFill>
              <a:schemeClr val="hlink"/>
            </a:solidFill>
            <a:miter lim="800000"/>
            <a:headEnd/>
            <a:tailEnd/>
          </a:ln>
        </p:spPr>
        <p:txBody>
          <a:bodyPr wrap="none" anchor="ctr"/>
          <a:lstStyle/>
          <a:p>
            <a:endParaRPr lang="zh-CN" altLang="en-US"/>
          </a:p>
        </p:txBody>
      </p:sp>
      <p:pic>
        <p:nvPicPr>
          <p:cNvPr id="32780" name="Picture 12"/>
          <p:cNvPicPr>
            <a:picLocks noChangeAspect="1" noChangeArrowheads="1"/>
          </p:cNvPicPr>
          <p:nvPr/>
        </p:nvPicPr>
        <p:blipFill>
          <a:blip r:embed="rId3"/>
          <a:srcRect/>
          <a:stretch>
            <a:fillRect/>
          </a:stretch>
        </p:blipFill>
        <p:spPr bwMode="auto">
          <a:xfrm>
            <a:off x="941388" y="3783013"/>
            <a:ext cx="6734175" cy="695325"/>
          </a:xfrm>
          <a:prstGeom prst="rect">
            <a:avLst/>
          </a:prstGeom>
          <a:noFill/>
          <a:ln w="25400">
            <a:noFill/>
            <a:miter lim="800000"/>
            <a:headEnd type="none" w="sm" len="sm"/>
            <a:tailEnd type="none" w="sm" len="sm"/>
          </a:ln>
        </p:spPr>
      </p:pic>
      <p:pic>
        <p:nvPicPr>
          <p:cNvPr id="32781" name="Picture 13"/>
          <p:cNvPicPr>
            <a:picLocks noChangeAspect="1" noChangeArrowheads="1"/>
          </p:cNvPicPr>
          <p:nvPr/>
        </p:nvPicPr>
        <p:blipFill>
          <a:blip r:embed="rId4"/>
          <a:srcRect/>
          <a:stretch>
            <a:fillRect/>
          </a:stretch>
        </p:blipFill>
        <p:spPr bwMode="auto">
          <a:xfrm>
            <a:off x="941388" y="4595813"/>
            <a:ext cx="6734175" cy="647700"/>
          </a:xfrm>
          <a:prstGeom prst="rect">
            <a:avLst/>
          </a:prstGeom>
          <a:noFill/>
          <a:ln w="25400">
            <a:noFill/>
            <a:miter lim="800000"/>
            <a:headEnd type="none" w="sm" len="sm"/>
            <a:tailEnd type="none" w="sm" len="sm"/>
          </a:ln>
        </p:spPr>
      </p:pic>
      <p:pic>
        <p:nvPicPr>
          <p:cNvPr id="32782" name="Picture 14"/>
          <p:cNvPicPr>
            <a:picLocks noChangeAspect="1" noChangeArrowheads="1"/>
          </p:cNvPicPr>
          <p:nvPr/>
        </p:nvPicPr>
        <p:blipFill>
          <a:blip r:embed="rId5"/>
          <a:srcRect/>
          <a:stretch>
            <a:fillRect/>
          </a:stretch>
        </p:blipFill>
        <p:spPr bwMode="auto">
          <a:xfrm>
            <a:off x="941388" y="5360988"/>
            <a:ext cx="6734175" cy="466725"/>
          </a:xfrm>
          <a:prstGeom prst="rect">
            <a:avLst/>
          </a:prstGeom>
          <a:noFill/>
          <a:ln w="25400">
            <a:noFill/>
            <a:miter lim="800000"/>
            <a:headEnd type="none" w="sm" len="sm"/>
            <a:tailEnd type="none" w="sm" len="sm"/>
          </a:ln>
        </p:spPr>
      </p:pic>
      <p:pic>
        <p:nvPicPr>
          <p:cNvPr id="32783" name="Picture 15"/>
          <p:cNvPicPr>
            <a:picLocks noChangeAspect="1" noChangeArrowheads="1"/>
          </p:cNvPicPr>
          <p:nvPr/>
        </p:nvPicPr>
        <p:blipFill>
          <a:blip r:embed="rId6"/>
          <a:srcRect/>
          <a:stretch>
            <a:fillRect/>
          </a:stretch>
        </p:blipFill>
        <p:spPr bwMode="auto">
          <a:xfrm>
            <a:off x="942975" y="5826125"/>
            <a:ext cx="6734175" cy="238125"/>
          </a:xfrm>
          <a:prstGeom prst="rect">
            <a:avLst/>
          </a:prstGeom>
          <a:noFill/>
          <a:ln w="25400">
            <a:noFill/>
            <a:miter lim="800000"/>
            <a:headEnd type="none" w="sm" len="sm"/>
            <a:tailEnd type="none" w="sm" len="sm"/>
          </a:ln>
        </p:spPr>
      </p:pic>
      <p:sp>
        <p:nvSpPr>
          <p:cNvPr id="32784" name="Text Box 16"/>
          <p:cNvSpPr txBox="1">
            <a:spLocks noChangeArrowheads="1"/>
          </p:cNvSpPr>
          <p:nvPr/>
        </p:nvSpPr>
        <p:spPr bwMode="auto">
          <a:xfrm>
            <a:off x="908050" y="4262438"/>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1" hangingPunct="1">
              <a:buClr>
                <a:srgbClr val="000000"/>
              </a:buClr>
              <a:buFont typeface="Arial" pitchFamily="34" charset="0"/>
              <a:buNone/>
            </a:pPr>
            <a:r>
              <a:rPr lang="zh-CN" altLang="en-US" sz="2400">
                <a:solidFill>
                  <a:schemeClr val="tx1"/>
                </a:solidFill>
              </a:rPr>
              <a:t>…</a:t>
            </a:r>
          </a:p>
        </p:txBody>
      </p:sp>
      <p:sp>
        <p:nvSpPr>
          <p:cNvPr id="32785" name="Text Box 17"/>
          <p:cNvSpPr txBox="1">
            <a:spLocks noChangeArrowheads="1"/>
          </p:cNvSpPr>
          <p:nvPr/>
        </p:nvSpPr>
        <p:spPr bwMode="auto">
          <a:xfrm>
            <a:off x="906463" y="5051425"/>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eaLnBrk="1" hangingPunct="1">
              <a:buClr>
                <a:srgbClr val="000000"/>
              </a:buClr>
              <a:buFont typeface="Arial" pitchFamily="34" charset="0"/>
              <a:buNone/>
            </a:pPr>
            <a:r>
              <a:rPr lang="zh-CN" altLang="en-US" sz="2400">
                <a:solidFill>
                  <a:schemeClr val="tx1"/>
                </a:solidFill>
              </a:rPr>
              <a:t>…</a:t>
            </a:r>
          </a:p>
        </p:txBody>
      </p:sp>
      <p:sp>
        <p:nvSpPr>
          <p:cNvPr id="32786" name="Rectangle 18"/>
          <p:cNvSpPr>
            <a:spLocks noChangeArrowheads="1"/>
          </p:cNvSpPr>
          <p:nvPr/>
        </p:nvSpPr>
        <p:spPr bwMode="auto">
          <a:xfrm>
            <a:off x="1054100" y="4621213"/>
            <a:ext cx="6543675" cy="596900"/>
          </a:xfrm>
          <a:prstGeom prst="rect">
            <a:avLst/>
          </a:prstGeom>
          <a:noFill/>
          <a:ln w="25400">
            <a:solidFill>
              <a:schemeClr val="hlink"/>
            </a:solidFill>
            <a:miter lim="800000"/>
            <a:headEnd/>
            <a:tailEnd/>
          </a:ln>
        </p:spPr>
        <p:txBody>
          <a:bodyPr wrap="none" anchor="ctr"/>
          <a:lstStyle/>
          <a:p>
            <a:endParaRPr lang="zh-CN" altLang="en-US"/>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endParaRPr lang="zh-CN" altLang="en-US" sz="2400" b="0">
              <a:solidFill>
                <a:schemeClr val="tx1"/>
              </a:solidFill>
            </a:endParaRPr>
          </a:p>
        </p:txBody>
      </p:sp>
      <p:sp>
        <p:nvSpPr>
          <p:cNvPr id="33795"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3796"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3797" name="Rectangle 5"/>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3798" name="Rectangle 6"/>
          <p:cNvSpPr>
            <a:spLocks noChangeArrowheads="1"/>
          </p:cNvSpPr>
          <p:nvPr/>
        </p:nvSpPr>
        <p:spPr bwMode="auto">
          <a:xfrm>
            <a:off x="457200" y="1143000"/>
            <a:ext cx="8686800" cy="5410200"/>
          </a:xfrm>
          <a:prstGeom prst="rect">
            <a:avLst/>
          </a:prstGeom>
          <a:noFill/>
          <a:ln w="9525">
            <a:noFill/>
            <a:miter lim="800000"/>
            <a:headEnd/>
            <a:tailEnd/>
          </a:ln>
        </p:spPr>
        <p:txBody>
          <a:bodyPr wrap="none" lIns="92075" tIns="46038" rIns="92075" bIns="46038" anchor="ctr"/>
          <a:lstStyle/>
          <a:p>
            <a:pPr algn="l">
              <a:tabLst>
                <a:tab pos="682625" algn="l"/>
                <a:tab pos="1833563" algn="l"/>
              </a:tabLst>
            </a:pPr>
            <a:r>
              <a:rPr lang="zh-CN" altLang="en-US">
                <a:solidFill>
                  <a:srgbClr val="000000"/>
                </a:solidFill>
                <a:latin typeface="Courier New" pitchFamily="49" charset="0"/>
              </a:rPr>
              <a:t/>
            </a:r>
            <a:br>
              <a:rPr lang="zh-CN" altLang="en-US">
                <a:solidFill>
                  <a:srgbClr val="000000"/>
                </a:solidFill>
                <a:latin typeface="Courier New" pitchFamily="49" charset="0"/>
              </a:rPr>
            </a:br>
            <a:endParaRPr lang="zh-CN" altLang="en-US">
              <a:solidFill>
                <a:srgbClr val="000000"/>
              </a:solidFill>
              <a:latin typeface="Courier New" pitchFamily="49" charset="0"/>
            </a:endParaRPr>
          </a:p>
        </p:txBody>
      </p:sp>
      <p:sp>
        <p:nvSpPr>
          <p:cNvPr id="33799" name="Rectangle 7"/>
          <p:cNvSpPr>
            <a:spLocks noGrp="1" noChangeArrowheads="1"/>
          </p:cNvSpPr>
          <p:nvPr>
            <p:ph type="title"/>
          </p:nvPr>
        </p:nvSpPr>
        <p:spPr>
          <a:noFill/>
        </p:spPr>
        <p:txBody>
          <a:bodyPr lIns="92075" tIns="46038" rIns="92075" bIns="46038"/>
          <a:lstStyle/>
          <a:p>
            <a:pPr eaLnBrk="1" hangingPunct="1"/>
            <a:r>
              <a:rPr lang="zh-CN" altLang="en-US" smtClean="0">
                <a:latin typeface="Courier New" pitchFamily="49" charset="0"/>
              </a:rPr>
              <a:t>使用</a:t>
            </a:r>
            <a:r>
              <a:rPr lang="en-US" altLang="zh-CN" smtClean="0">
                <a:latin typeface="Courier New" pitchFamily="49" charset="0"/>
              </a:rPr>
              <a:t>INTERSECT</a:t>
            </a:r>
            <a:r>
              <a:rPr lang="en-US" altLang="zh-CN" smtClean="0"/>
              <a:t> </a:t>
            </a:r>
            <a:r>
              <a:rPr lang="zh-CN" altLang="en-US" smtClean="0"/>
              <a:t>操作符</a:t>
            </a:r>
          </a:p>
        </p:txBody>
      </p:sp>
      <p:sp>
        <p:nvSpPr>
          <p:cNvPr id="33800" name="Rectangle 8"/>
          <p:cNvSpPr>
            <a:spLocks noGrp="1" noChangeArrowheads="1"/>
          </p:cNvSpPr>
          <p:nvPr>
            <p:ph type="body" idx="1"/>
          </p:nvPr>
        </p:nvSpPr>
        <p:spPr>
          <a:xfrm>
            <a:off x="890588" y="1565275"/>
            <a:ext cx="7385050" cy="396875"/>
          </a:xfrm>
          <a:noFill/>
        </p:spPr>
        <p:txBody>
          <a:bodyPr lIns="92075" tIns="46038" rIns="92075" bIns="46038">
            <a:spAutoFit/>
          </a:bodyPr>
          <a:lstStyle/>
          <a:p>
            <a:pPr marL="0" indent="0" eaLnBrk="1" hangingPunct="1">
              <a:buFontTx/>
              <a:buNone/>
            </a:pPr>
            <a:r>
              <a:rPr lang="zh-CN" altLang="en-US" b="1" smtClean="0"/>
              <a:t>显示所有曾经从事过与现在相同工作的雇员的雇员</a:t>
            </a:r>
            <a:r>
              <a:rPr lang="en-US" altLang="zh-CN" b="1" smtClean="0"/>
              <a:t>ID</a:t>
            </a:r>
            <a:r>
              <a:rPr lang="zh-CN" altLang="en-US" b="1" smtClean="0"/>
              <a:t>和职务</a:t>
            </a:r>
            <a:r>
              <a:rPr lang="en-US" altLang="zh-CN" b="1" smtClean="0"/>
              <a:t>ID.</a:t>
            </a:r>
          </a:p>
        </p:txBody>
      </p:sp>
      <p:sp>
        <p:nvSpPr>
          <p:cNvPr id="33801" name="Rectangle 9"/>
          <p:cNvSpPr>
            <a:spLocks noChangeArrowheads="1"/>
          </p:cNvSpPr>
          <p:nvPr/>
        </p:nvSpPr>
        <p:spPr bwMode="auto">
          <a:xfrm>
            <a:off x="947738" y="2117725"/>
            <a:ext cx="6697662" cy="1587500"/>
          </a:xfrm>
          <a:prstGeom prst="rect">
            <a:avLst/>
          </a:prstGeom>
          <a:solidFill>
            <a:srgbClr val="FFFFCC"/>
          </a:solidFill>
          <a:ln w="12700">
            <a:solidFill>
              <a:schemeClr val="tx1"/>
            </a:solidFill>
            <a:miter lim="800000"/>
            <a:headEnd/>
            <a:tailEnd/>
          </a:ln>
        </p:spPr>
        <p:txBody>
          <a:bodyPr wrap="none" lIns="92075" tIns="46038" rIns="92075" bIns="46038" anchor="ctr"/>
          <a:lstStyle/>
          <a:p>
            <a:pPr algn="l"/>
            <a:endParaRPr lang="zh-CN" altLang="en-US">
              <a:solidFill>
                <a:srgbClr val="000000"/>
              </a:solidFill>
              <a:latin typeface="Courier New" pitchFamily="49" charset="0"/>
            </a:endParaRPr>
          </a:p>
          <a:p>
            <a:pPr algn="l"/>
            <a:endParaRPr lang="zh-CN" altLang="en-US">
              <a:solidFill>
                <a:srgbClr val="000000"/>
              </a:solidFill>
              <a:latin typeface="Courier New" pitchFamily="49" charset="0"/>
            </a:endParaRPr>
          </a:p>
        </p:txBody>
      </p:sp>
      <p:sp>
        <p:nvSpPr>
          <p:cNvPr id="33802" name="Rectangle 10"/>
          <p:cNvSpPr>
            <a:spLocks noChangeArrowheads="1"/>
          </p:cNvSpPr>
          <p:nvPr/>
        </p:nvSpPr>
        <p:spPr bwMode="auto">
          <a:xfrm>
            <a:off x="990600" y="2082800"/>
            <a:ext cx="7424738" cy="1625600"/>
          </a:xfrm>
          <a:prstGeom prst="rect">
            <a:avLst/>
          </a:prstGeom>
          <a:noFill/>
          <a:ln w="9525">
            <a:noFill/>
            <a:miter lim="800000"/>
            <a:headEnd/>
            <a:tailEnd/>
          </a:ln>
        </p:spPr>
        <p:txBody>
          <a:bodyPr wrap="none" lIns="92075" tIns="46038" rIns="92075" bIns="46038" anchor="ctr"/>
          <a:lstStyle/>
          <a:p>
            <a:pPr algn="l"/>
            <a:r>
              <a:rPr lang="en-US" altLang="zh-CN">
                <a:solidFill>
                  <a:schemeClr val="tx1"/>
                </a:solidFill>
                <a:latin typeface="Courier New" pitchFamily="49" charset="0"/>
              </a:rPr>
              <a:t>SELECT employee_id, job_id</a:t>
            </a:r>
          </a:p>
          <a:p>
            <a:pPr algn="l"/>
            <a:r>
              <a:rPr lang="en-US" altLang="zh-CN">
                <a:solidFill>
                  <a:schemeClr val="tx1"/>
                </a:solidFill>
                <a:latin typeface="Courier New" pitchFamily="49" charset="0"/>
              </a:rPr>
              <a:t>FROM   employees</a:t>
            </a:r>
          </a:p>
          <a:p>
            <a:pPr algn="l"/>
            <a:r>
              <a:rPr lang="en-US" altLang="zh-CN">
                <a:solidFill>
                  <a:schemeClr val="tx1"/>
                </a:solidFill>
                <a:latin typeface="Courier New" pitchFamily="49" charset="0"/>
              </a:rPr>
              <a:t>INTERSECT</a:t>
            </a:r>
          </a:p>
          <a:p>
            <a:pPr algn="l"/>
            <a:r>
              <a:rPr lang="en-US" altLang="zh-CN">
                <a:solidFill>
                  <a:schemeClr val="tx1"/>
                </a:solidFill>
                <a:latin typeface="Courier New" pitchFamily="49" charset="0"/>
              </a:rPr>
              <a:t>SELECT employee_id, job_id</a:t>
            </a:r>
          </a:p>
          <a:p>
            <a:pPr algn="l"/>
            <a:r>
              <a:rPr lang="en-US" altLang="zh-CN">
                <a:solidFill>
                  <a:schemeClr val="tx1"/>
                </a:solidFill>
                <a:latin typeface="Courier New" pitchFamily="49" charset="0"/>
              </a:rPr>
              <a:t>FROM   job_history;</a:t>
            </a:r>
          </a:p>
        </p:txBody>
      </p:sp>
      <p:sp>
        <p:nvSpPr>
          <p:cNvPr id="33803" name="Rectangle 11"/>
          <p:cNvSpPr>
            <a:spLocks noChangeArrowheads="1"/>
          </p:cNvSpPr>
          <p:nvPr/>
        </p:nvSpPr>
        <p:spPr bwMode="auto">
          <a:xfrm>
            <a:off x="990600" y="2782888"/>
            <a:ext cx="1371600" cy="228600"/>
          </a:xfrm>
          <a:prstGeom prst="rect">
            <a:avLst/>
          </a:prstGeom>
          <a:noFill/>
          <a:ln w="25400">
            <a:solidFill>
              <a:schemeClr val="hlink"/>
            </a:solidFill>
            <a:miter lim="800000"/>
            <a:headEnd/>
            <a:tailEnd/>
          </a:ln>
        </p:spPr>
        <p:txBody>
          <a:bodyPr wrap="none" anchor="ctr"/>
          <a:lstStyle/>
          <a:p>
            <a:endParaRPr lang="zh-CN" altLang="en-US"/>
          </a:p>
        </p:txBody>
      </p:sp>
      <p:pic>
        <p:nvPicPr>
          <p:cNvPr id="33804" name="Picture 12"/>
          <p:cNvPicPr>
            <a:picLocks noChangeAspect="1" noChangeArrowheads="1"/>
          </p:cNvPicPr>
          <p:nvPr/>
        </p:nvPicPr>
        <p:blipFill>
          <a:blip r:embed="rId3"/>
          <a:srcRect/>
          <a:stretch>
            <a:fillRect/>
          </a:stretch>
        </p:blipFill>
        <p:spPr bwMode="auto">
          <a:xfrm>
            <a:off x="939800" y="3929063"/>
            <a:ext cx="6762750" cy="733425"/>
          </a:xfrm>
          <a:prstGeom prst="rect">
            <a:avLst/>
          </a:prstGeom>
          <a:noFill/>
          <a:ln w="25400">
            <a:noFill/>
            <a:miter lim="800000"/>
            <a:headEnd type="none" w="sm" len="sm"/>
            <a:tailEnd type="none" w="sm" len="sm"/>
          </a:ln>
        </p:spPr>
      </p:pic>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endParaRPr lang="zh-CN" altLang="en-US" sz="2400" b="0">
              <a:solidFill>
                <a:schemeClr val="tx1"/>
              </a:solidFill>
            </a:endParaRPr>
          </a:p>
        </p:txBody>
      </p:sp>
      <p:sp>
        <p:nvSpPr>
          <p:cNvPr id="34819"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4820"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4821" name="Rectangle 5"/>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4822" name="Rectangle 6"/>
          <p:cNvSpPr>
            <a:spLocks noGrp="1" noChangeArrowheads="1"/>
          </p:cNvSpPr>
          <p:nvPr>
            <p:ph type="title"/>
          </p:nvPr>
        </p:nvSpPr>
        <p:spPr>
          <a:xfrm>
            <a:off x="725488" y="495300"/>
            <a:ext cx="7712075" cy="881063"/>
          </a:xfrm>
          <a:noFill/>
        </p:spPr>
        <p:txBody>
          <a:bodyPr lIns="92075" tIns="46038" rIns="92075" bIns="46038"/>
          <a:lstStyle/>
          <a:p>
            <a:pPr eaLnBrk="1" hangingPunct="1"/>
            <a:r>
              <a:rPr lang="zh-CN" altLang="en-US" smtClean="0"/>
              <a:t>使用 </a:t>
            </a:r>
            <a:r>
              <a:rPr lang="en-US" altLang="zh-CN" smtClean="0">
                <a:latin typeface="Courier New" pitchFamily="49" charset="0"/>
              </a:rPr>
              <a:t>MINUS</a:t>
            </a:r>
            <a:r>
              <a:rPr lang="en-US" altLang="zh-CN" smtClean="0"/>
              <a:t> </a:t>
            </a:r>
            <a:r>
              <a:rPr lang="zh-CN" altLang="en-US" smtClean="0"/>
              <a:t>操作符</a:t>
            </a:r>
          </a:p>
        </p:txBody>
      </p:sp>
      <p:sp>
        <p:nvSpPr>
          <p:cNvPr id="330761" name="Rectangle 9"/>
          <p:cNvSpPr>
            <a:spLocks noChangeArrowheads="1"/>
          </p:cNvSpPr>
          <p:nvPr/>
        </p:nvSpPr>
        <p:spPr bwMode="auto">
          <a:xfrm>
            <a:off x="809625" y="1901825"/>
            <a:ext cx="6708775" cy="1562100"/>
          </a:xfrm>
          <a:prstGeom prst="rect">
            <a:avLst/>
          </a:prstGeom>
          <a:solidFill>
            <a:srgbClr val="FFFFCC"/>
          </a:solidFill>
          <a:ln w="12700">
            <a:solidFill>
              <a:schemeClr val="tx1"/>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defRPr/>
            </a:pPr>
            <a:endParaRPr lang="zh-CN" altLang="en-US">
              <a:solidFill>
                <a:schemeClr val="tx1"/>
              </a:solidFill>
              <a:latin typeface="Courier New" pitchFamily="49" charset="0"/>
            </a:endParaRPr>
          </a:p>
          <a:p>
            <a:pPr algn="l">
              <a:tabLst>
                <a:tab pos="1200150" algn="l"/>
              </a:tabLst>
              <a:defRPr/>
            </a:pPr>
            <a:endParaRPr lang="zh-CN" altLang="en-US">
              <a:solidFill>
                <a:schemeClr val="tx1"/>
              </a:solidFill>
              <a:latin typeface="Courier New" pitchFamily="49" charset="0"/>
            </a:endParaRPr>
          </a:p>
        </p:txBody>
      </p:sp>
      <p:sp>
        <p:nvSpPr>
          <p:cNvPr id="34824" name="Rectangle 10"/>
          <p:cNvSpPr>
            <a:spLocks noChangeArrowheads="1"/>
          </p:cNvSpPr>
          <p:nvPr/>
        </p:nvSpPr>
        <p:spPr bwMode="auto">
          <a:xfrm>
            <a:off x="838200" y="1892300"/>
            <a:ext cx="5672138" cy="1600200"/>
          </a:xfrm>
          <a:prstGeom prst="rect">
            <a:avLst/>
          </a:prstGeom>
          <a:noFill/>
          <a:ln w="9525">
            <a:noFill/>
            <a:miter lim="800000"/>
            <a:headEnd/>
            <a:tailEnd/>
          </a:ln>
        </p:spPr>
        <p:txBody>
          <a:bodyPr wrap="none" lIns="92075" tIns="46038" rIns="92075" bIns="46038" anchor="ctr"/>
          <a:lstStyle/>
          <a:p>
            <a:pPr algn="l">
              <a:tabLst>
                <a:tab pos="1200150" algn="l"/>
              </a:tabLst>
            </a:pPr>
            <a:r>
              <a:rPr lang="en-US" altLang="zh-CN">
                <a:solidFill>
                  <a:schemeClr val="tx1"/>
                </a:solidFill>
                <a:latin typeface="Courier New" pitchFamily="49" charset="0"/>
              </a:rPr>
              <a:t>SELECT employee_id,job_id</a:t>
            </a:r>
          </a:p>
          <a:p>
            <a:pPr algn="l">
              <a:tabLst>
                <a:tab pos="1200150" algn="l"/>
              </a:tabLst>
            </a:pPr>
            <a:r>
              <a:rPr lang="en-US" altLang="zh-CN">
                <a:solidFill>
                  <a:schemeClr val="tx1"/>
                </a:solidFill>
                <a:latin typeface="Courier New" pitchFamily="49" charset="0"/>
              </a:rPr>
              <a:t>FROM   employees</a:t>
            </a:r>
          </a:p>
          <a:p>
            <a:pPr algn="l">
              <a:tabLst>
                <a:tab pos="1200150" algn="l"/>
              </a:tabLst>
            </a:pPr>
            <a:r>
              <a:rPr lang="en-US" altLang="zh-CN">
                <a:solidFill>
                  <a:schemeClr val="tx1"/>
                </a:solidFill>
                <a:latin typeface="Courier New" pitchFamily="49" charset="0"/>
              </a:rPr>
              <a:t>MINUS</a:t>
            </a:r>
          </a:p>
          <a:p>
            <a:pPr algn="l">
              <a:tabLst>
                <a:tab pos="1200150" algn="l"/>
              </a:tabLst>
            </a:pPr>
            <a:r>
              <a:rPr lang="en-US" altLang="zh-CN">
                <a:solidFill>
                  <a:schemeClr val="tx1"/>
                </a:solidFill>
                <a:latin typeface="Courier New" pitchFamily="49" charset="0"/>
              </a:rPr>
              <a:t>SELECT employee_id,job_id</a:t>
            </a:r>
          </a:p>
          <a:p>
            <a:pPr algn="l">
              <a:tabLst>
                <a:tab pos="1200150" algn="l"/>
              </a:tabLst>
            </a:pPr>
            <a:r>
              <a:rPr lang="en-US" altLang="zh-CN">
                <a:solidFill>
                  <a:schemeClr val="tx1"/>
                </a:solidFill>
                <a:latin typeface="Courier New" pitchFamily="49" charset="0"/>
              </a:rPr>
              <a:t>FROM   job_history;</a:t>
            </a:r>
          </a:p>
        </p:txBody>
      </p:sp>
      <p:sp>
        <p:nvSpPr>
          <p:cNvPr id="34825" name="Rectangle 11"/>
          <p:cNvSpPr>
            <a:spLocks noChangeArrowheads="1"/>
          </p:cNvSpPr>
          <p:nvPr/>
        </p:nvSpPr>
        <p:spPr bwMode="auto">
          <a:xfrm>
            <a:off x="838200" y="2540000"/>
            <a:ext cx="1169988" cy="266700"/>
          </a:xfrm>
          <a:prstGeom prst="rect">
            <a:avLst/>
          </a:prstGeom>
          <a:noFill/>
          <a:ln w="25400">
            <a:solidFill>
              <a:schemeClr val="hlink"/>
            </a:solidFill>
            <a:miter lim="800000"/>
            <a:headEnd/>
            <a:tailEnd/>
          </a:ln>
        </p:spPr>
        <p:txBody>
          <a:bodyPr wrap="none" anchor="ctr"/>
          <a:lstStyle/>
          <a:p>
            <a:endParaRPr lang="zh-CN" altLang="en-US"/>
          </a:p>
        </p:txBody>
      </p:sp>
      <p:pic>
        <p:nvPicPr>
          <p:cNvPr id="34826" name="Picture 12"/>
          <p:cNvPicPr>
            <a:picLocks noChangeAspect="1" noChangeArrowheads="1"/>
          </p:cNvPicPr>
          <p:nvPr/>
        </p:nvPicPr>
        <p:blipFill>
          <a:blip r:embed="rId3"/>
          <a:srcRect/>
          <a:stretch>
            <a:fillRect/>
          </a:stretch>
        </p:blipFill>
        <p:spPr bwMode="auto">
          <a:xfrm>
            <a:off x="820738" y="3705225"/>
            <a:ext cx="6753225" cy="1123950"/>
          </a:xfrm>
          <a:prstGeom prst="rect">
            <a:avLst/>
          </a:prstGeom>
          <a:noFill/>
          <a:ln w="25400">
            <a:noFill/>
            <a:miter lim="800000"/>
            <a:headEnd type="none" w="sm" len="sm"/>
            <a:tailEnd type="none" w="sm" len="sm"/>
          </a:ln>
        </p:spPr>
      </p:pic>
      <p:pic>
        <p:nvPicPr>
          <p:cNvPr id="34827" name="Picture 13"/>
          <p:cNvPicPr>
            <a:picLocks noChangeAspect="1" noChangeArrowheads="1"/>
          </p:cNvPicPr>
          <p:nvPr/>
        </p:nvPicPr>
        <p:blipFill>
          <a:blip r:embed="rId4"/>
          <a:srcRect/>
          <a:stretch>
            <a:fillRect/>
          </a:stretch>
        </p:blipFill>
        <p:spPr bwMode="auto">
          <a:xfrm>
            <a:off x="828675" y="4921250"/>
            <a:ext cx="6734175" cy="895350"/>
          </a:xfrm>
          <a:prstGeom prst="rect">
            <a:avLst/>
          </a:prstGeom>
          <a:noFill/>
          <a:ln w="25400">
            <a:noFill/>
            <a:miter lim="800000"/>
            <a:headEnd type="none" w="sm" len="sm"/>
            <a:tailEnd type="none" w="sm" len="sm"/>
          </a:ln>
        </p:spPr>
      </p:pic>
      <p:pic>
        <p:nvPicPr>
          <p:cNvPr id="34828" name="Picture 14"/>
          <p:cNvPicPr>
            <a:picLocks noChangeAspect="1" noChangeArrowheads="1"/>
          </p:cNvPicPr>
          <p:nvPr/>
        </p:nvPicPr>
        <p:blipFill>
          <a:blip r:embed="rId5"/>
          <a:srcRect/>
          <a:stretch>
            <a:fillRect/>
          </a:stretch>
        </p:blipFill>
        <p:spPr bwMode="auto">
          <a:xfrm>
            <a:off x="831850" y="5807075"/>
            <a:ext cx="6734175" cy="200025"/>
          </a:xfrm>
          <a:prstGeom prst="rect">
            <a:avLst/>
          </a:prstGeom>
          <a:noFill/>
          <a:ln w="25400">
            <a:noFill/>
            <a:miter lim="800000"/>
            <a:headEnd type="none" w="sm" len="sm"/>
            <a:tailEnd type="none" w="sm" len="sm"/>
          </a:ln>
        </p:spPr>
      </p:pic>
      <p:sp>
        <p:nvSpPr>
          <p:cNvPr id="34829" name="Text Box 15"/>
          <p:cNvSpPr txBox="1">
            <a:spLocks noChangeArrowheads="1"/>
          </p:cNvSpPr>
          <p:nvPr/>
        </p:nvSpPr>
        <p:spPr bwMode="auto">
          <a:xfrm>
            <a:off x="804863" y="4594225"/>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eaLnBrk="1" hangingPunct="1">
              <a:buClr>
                <a:srgbClr val="000000"/>
              </a:buClr>
              <a:buFont typeface="Arial" pitchFamily="34" charset="0"/>
              <a:buNone/>
            </a:pPr>
            <a:r>
              <a:rPr lang="zh-CN" altLang="en-US" sz="2400">
                <a:solidFill>
                  <a:schemeClr val="tx1"/>
                </a:solidFill>
              </a:rPr>
              <a:t>…</a:t>
            </a:r>
          </a:p>
        </p:txBody>
      </p:sp>
      <p:sp>
        <p:nvSpPr>
          <p:cNvPr id="330768" name="Rectangle 16"/>
          <p:cNvSpPr>
            <a:spLocks noGrp="1" noChangeArrowheads="1"/>
          </p:cNvSpPr>
          <p:nvPr>
            <p:ph type="body" idx="1"/>
          </p:nvPr>
        </p:nvSpPr>
        <p:spPr>
          <a:xfrm>
            <a:off x="827088" y="1450975"/>
            <a:ext cx="7385050" cy="381000"/>
          </a:xfrm>
        </p:spPr>
        <p:txBody>
          <a:bodyPr lIns="92075" tIns="46038" rIns="92075" bIns="46038">
            <a:spAutoFit/>
          </a:bodyPr>
          <a:lstStyle/>
          <a:p>
            <a:pPr marL="0" indent="0" defTabSz="346075">
              <a:lnSpc>
                <a:spcPct val="95000"/>
              </a:lnSpc>
              <a:spcBef>
                <a:spcPct val="35000"/>
              </a:spcBef>
              <a:buClrTx/>
              <a:buFontTx/>
              <a:buNone/>
              <a:tabLst>
                <a:tab pos="571500" algn="l"/>
              </a:tabLst>
              <a:defRPr/>
            </a:pPr>
            <a:r>
              <a:rPr lang="zh-CN" altLang="en-US" b="1" smtClean="0">
                <a:effectLst>
                  <a:outerShdw blurRad="38100" dist="38100" dir="2700000" algn="tl">
                    <a:srgbClr val="C0C0C0"/>
                  </a:outerShdw>
                </a:effectLst>
              </a:rPr>
              <a:t>显示从没有调换过工作的雇员的雇员</a:t>
            </a:r>
            <a:r>
              <a:rPr lang="en-US" altLang="zh-CN" b="1" smtClean="0">
                <a:effectLst>
                  <a:outerShdw blurRad="38100" dist="38100" dir="2700000" algn="tl">
                    <a:srgbClr val="C0C0C0"/>
                  </a:outerShdw>
                </a:effectLst>
              </a:rPr>
              <a:t>ID</a:t>
            </a:r>
            <a:r>
              <a:rPr lang="zh-CN" altLang="en-US" b="1" smtClean="0">
                <a:effectLst>
                  <a:outerShdw blurRad="38100" dist="38100" dir="2700000" algn="tl">
                    <a:srgbClr val="C0C0C0"/>
                  </a:outerShdw>
                </a:effectLst>
              </a:rPr>
              <a:t>和职务</a:t>
            </a:r>
            <a:r>
              <a:rPr lang="en-US" altLang="zh-CN" b="1" smtClean="0">
                <a:effectLst>
                  <a:outerShdw blurRad="38100" dist="38100" dir="2700000" algn="tl">
                    <a:srgbClr val="C0C0C0"/>
                  </a:outerShdw>
                </a:effectLst>
              </a:rPr>
              <a:t>ID.</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lIns="92075" tIns="46038" rIns="92075" bIns="46038"/>
          <a:lstStyle/>
          <a:p>
            <a:pPr eaLnBrk="1" hangingPunct="1"/>
            <a:r>
              <a:rPr lang="zh-CN" altLang="en-US" smtClean="0">
                <a:latin typeface="Courier New" pitchFamily="49" charset="0"/>
              </a:rPr>
              <a:t>集合操作符的提示</a:t>
            </a:r>
            <a:endParaRPr lang="zh-CN" altLang="en-US" smtClean="0"/>
          </a:p>
        </p:txBody>
      </p:sp>
      <p:sp>
        <p:nvSpPr>
          <p:cNvPr id="35843" name="Rectangle 3"/>
          <p:cNvSpPr>
            <a:spLocks noGrp="1" noChangeArrowheads="1"/>
          </p:cNvSpPr>
          <p:nvPr>
            <p:ph type="body" idx="1"/>
          </p:nvPr>
        </p:nvSpPr>
        <p:spPr>
          <a:xfrm>
            <a:off x="874713" y="1814513"/>
            <a:ext cx="7616825" cy="2892425"/>
          </a:xfrm>
          <a:noFill/>
        </p:spPr>
        <p:txBody>
          <a:bodyPr lIns="92075" tIns="46038" rIns="92075" bIns="46038">
            <a:spAutoFit/>
          </a:bodyPr>
          <a:lstStyle/>
          <a:p>
            <a:pPr eaLnBrk="1" hangingPunct="1"/>
            <a:r>
              <a:rPr lang="zh-CN" altLang="en-US" smtClean="0"/>
              <a:t>在</a:t>
            </a:r>
            <a:r>
              <a:rPr lang="en-US" altLang="zh-CN" smtClean="0">
                <a:latin typeface="Courier New" pitchFamily="49" charset="0"/>
              </a:rPr>
              <a:t>SELECT</a:t>
            </a:r>
            <a:r>
              <a:rPr lang="en-US" altLang="zh-CN" smtClean="0"/>
              <a:t> </a:t>
            </a:r>
            <a:r>
              <a:rPr lang="zh-CN" altLang="en-US" smtClean="0"/>
              <a:t>列表中的表达是必须有同样的数目和类型</a:t>
            </a:r>
            <a:r>
              <a:rPr lang="en-US" altLang="zh-CN" smtClean="0"/>
              <a:t>.</a:t>
            </a:r>
          </a:p>
          <a:p>
            <a:pPr eaLnBrk="1" hangingPunct="1"/>
            <a:r>
              <a:rPr lang="zh-CN" altLang="en-US" smtClean="0"/>
              <a:t>在结果中显示第一个</a:t>
            </a:r>
            <a:r>
              <a:rPr lang="en-US" altLang="zh-CN" smtClean="0"/>
              <a:t>Select</a:t>
            </a:r>
            <a:r>
              <a:rPr lang="zh-CN" altLang="en-US" smtClean="0"/>
              <a:t>语句中的列名</a:t>
            </a:r>
            <a:r>
              <a:rPr lang="en-US" altLang="zh-CN" smtClean="0"/>
              <a:t>.</a:t>
            </a:r>
          </a:p>
          <a:p>
            <a:pPr eaLnBrk="1" hangingPunct="1"/>
            <a:r>
              <a:rPr lang="en-US" altLang="zh-CN" smtClean="0">
                <a:latin typeface="Courier New" pitchFamily="49" charset="0"/>
              </a:rPr>
              <a:t>ORDER BY</a:t>
            </a:r>
            <a:r>
              <a:rPr lang="en-US" altLang="zh-CN" smtClean="0"/>
              <a:t> </a:t>
            </a:r>
            <a:r>
              <a:rPr lang="zh-CN" altLang="en-US" smtClean="0"/>
              <a:t>子句:</a:t>
            </a:r>
          </a:p>
          <a:p>
            <a:pPr lvl="1" eaLnBrk="1" hangingPunct="1"/>
            <a:r>
              <a:rPr lang="zh-CN" altLang="en-US" smtClean="0"/>
              <a:t>只能在整个集合的最后出现</a:t>
            </a:r>
            <a:endParaRPr lang="en-US" altLang="zh-CN" smtClean="0"/>
          </a:p>
          <a:p>
            <a:pPr lvl="1" eaLnBrk="1" hangingPunct="1"/>
            <a:r>
              <a:rPr lang="zh-CN" altLang="en-US" smtClean="0"/>
              <a:t>可以按照第一个</a:t>
            </a:r>
            <a:r>
              <a:rPr lang="en-US" altLang="zh-CN" smtClean="0">
                <a:latin typeface="Courier New" pitchFamily="49" charset="0"/>
              </a:rPr>
              <a:t>SELECT</a:t>
            </a:r>
            <a:r>
              <a:rPr lang="zh-CN" altLang="en-US" smtClean="0">
                <a:latin typeface="Courier New" pitchFamily="49" charset="0"/>
              </a:rPr>
              <a:t>语句中的</a:t>
            </a:r>
            <a:r>
              <a:rPr lang="zh-CN" altLang="en-US" smtClean="0"/>
              <a:t>列名, 别名或者位置号排序.</a:t>
            </a:r>
          </a:p>
          <a:p>
            <a:pPr eaLnBrk="1" hangingPunct="1"/>
            <a:r>
              <a:rPr lang="zh-CN" altLang="en-US" smtClean="0"/>
              <a:t>除了 </a:t>
            </a:r>
            <a:r>
              <a:rPr lang="en-US" altLang="zh-CN" smtClean="0">
                <a:latin typeface="Courier New" pitchFamily="49" charset="0"/>
              </a:rPr>
              <a:t>UNION ALL</a:t>
            </a:r>
            <a:r>
              <a:rPr lang="zh-CN" altLang="en-US" smtClean="0"/>
              <a:t>操作外,其他的集合操作都自动去掉重复值</a:t>
            </a:r>
            <a:r>
              <a:rPr lang="en-US" altLang="zh-CN" smtClean="0"/>
              <a:t>.</a:t>
            </a:r>
          </a:p>
          <a:p>
            <a:pPr eaLnBrk="1" hangingPunct="1"/>
            <a:r>
              <a:rPr lang="zh-CN" altLang="en-US" smtClean="0">
                <a:latin typeface="Courier New" pitchFamily="49" charset="0"/>
              </a:rPr>
              <a:t>除了</a:t>
            </a:r>
            <a:r>
              <a:rPr lang="en-US" altLang="zh-CN" smtClean="0">
                <a:latin typeface="Courier New" pitchFamily="49" charset="0"/>
              </a:rPr>
              <a:t>UNION ALL</a:t>
            </a:r>
            <a:r>
              <a:rPr lang="zh-CN" altLang="en-US" smtClean="0">
                <a:latin typeface="Courier New" pitchFamily="49" charset="0"/>
              </a:rPr>
              <a:t>操作外，其他集合操作的</a:t>
            </a:r>
            <a:r>
              <a:rPr lang="zh-CN" altLang="en-US" smtClean="0"/>
              <a:t>输出结果默认按照升序的次序排列</a:t>
            </a:r>
            <a:r>
              <a:rPr lang="en-US" altLang="zh-CN" smtClean="0"/>
              <a:t>. </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686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6868"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6869"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6870" name="Rectangle 6"/>
          <p:cNvSpPr>
            <a:spLocks noGrp="1" noChangeArrowheads="1"/>
          </p:cNvSpPr>
          <p:nvPr>
            <p:ph type="title"/>
          </p:nvPr>
        </p:nvSpPr>
        <p:spPr>
          <a:noFill/>
        </p:spPr>
        <p:txBody>
          <a:bodyPr lIns="92075" tIns="46038" rIns="92075" bIns="46038"/>
          <a:lstStyle/>
          <a:p>
            <a:pPr eaLnBrk="1" hangingPunct="1"/>
            <a:r>
              <a:rPr lang="zh-CN" altLang="en-US" smtClean="0"/>
              <a:t>分组的增强 </a:t>
            </a:r>
          </a:p>
        </p:txBody>
      </p:sp>
      <p:sp>
        <p:nvSpPr>
          <p:cNvPr id="36871" name="Rectangle 7"/>
          <p:cNvSpPr>
            <a:spLocks noGrp="1" noChangeArrowheads="1"/>
          </p:cNvSpPr>
          <p:nvPr>
            <p:ph type="body" idx="1"/>
          </p:nvPr>
        </p:nvSpPr>
        <p:spPr>
          <a:xfrm>
            <a:off x="874713" y="1814513"/>
            <a:ext cx="7524750" cy="1127125"/>
          </a:xfrm>
          <a:noFill/>
        </p:spPr>
        <p:txBody>
          <a:bodyPr lIns="92075" tIns="46038" rIns="92075" bIns="46038">
            <a:spAutoFit/>
          </a:bodyPr>
          <a:lstStyle/>
          <a:p>
            <a:pPr eaLnBrk="1" hangingPunct="1"/>
            <a:r>
              <a:rPr lang="zh-CN" altLang="en-US" smtClean="0"/>
              <a:t>在</a:t>
            </a:r>
            <a:r>
              <a:rPr lang="en-US" altLang="zh-CN" smtClean="0">
                <a:latin typeface="Courier New" pitchFamily="49" charset="0"/>
              </a:rPr>
              <a:t>GROUP BY</a:t>
            </a:r>
            <a:r>
              <a:rPr lang="zh-CN" altLang="en-US" smtClean="0">
                <a:latin typeface="Courier New" pitchFamily="49" charset="0"/>
              </a:rPr>
              <a:t>子句中</a:t>
            </a:r>
            <a:r>
              <a:rPr lang="zh-CN" altLang="en-US" smtClean="0"/>
              <a:t>使用 </a:t>
            </a:r>
            <a:r>
              <a:rPr lang="en-US" altLang="zh-CN" smtClean="0">
                <a:latin typeface="Courier New" pitchFamily="49" charset="0"/>
              </a:rPr>
              <a:t>ROLLUP</a:t>
            </a:r>
            <a:r>
              <a:rPr lang="en-US" altLang="zh-CN" smtClean="0"/>
              <a:t> </a:t>
            </a:r>
            <a:r>
              <a:rPr lang="zh-CN" altLang="en-US" smtClean="0"/>
              <a:t>或者 </a:t>
            </a:r>
            <a:r>
              <a:rPr lang="en-US" altLang="zh-CN" smtClean="0">
                <a:latin typeface="Courier New" pitchFamily="49" charset="0"/>
              </a:rPr>
              <a:t>CUBE</a:t>
            </a:r>
            <a:r>
              <a:rPr lang="zh-CN" altLang="en-US" smtClean="0">
                <a:latin typeface="Courier New" pitchFamily="49" charset="0"/>
              </a:rPr>
              <a:t>来产生分组小计</a:t>
            </a:r>
            <a:r>
              <a:rPr lang="en-US" altLang="zh-CN" smtClean="0"/>
              <a:t>.</a:t>
            </a:r>
          </a:p>
          <a:p>
            <a:pPr eaLnBrk="1" hangingPunct="1"/>
            <a:r>
              <a:rPr lang="en-US" altLang="zh-CN" smtClean="0">
                <a:latin typeface="Courier New" pitchFamily="49" charset="0"/>
              </a:rPr>
              <a:t>ROLLUP</a:t>
            </a:r>
            <a:r>
              <a:rPr lang="en-US" altLang="zh-CN" smtClean="0"/>
              <a:t> </a:t>
            </a:r>
            <a:r>
              <a:rPr lang="zh-CN" altLang="en-US" smtClean="0"/>
              <a:t>分组产生包括规则的分组结果和小计的结果的组合</a:t>
            </a:r>
            <a:r>
              <a:rPr lang="en-US" altLang="zh-CN" smtClean="0"/>
              <a:t>.</a:t>
            </a:r>
          </a:p>
          <a:p>
            <a:pPr eaLnBrk="1" hangingPunct="1"/>
            <a:r>
              <a:rPr lang="en-US" altLang="zh-CN" smtClean="0">
                <a:latin typeface="Courier New" pitchFamily="49" charset="0"/>
              </a:rPr>
              <a:t>CUBE</a:t>
            </a:r>
            <a:r>
              <a:rPr lang="zh-CN" altLang="en-US" smtClean="0"/>
              <a:t>分组产生包括</a:t>
            </a:r>
            <a:r>
              <a:rPr lang="en-US" altLang="zh-CN" smtClean="0">
                <a:latin typeface="Courier New" pitchFamily="49" charset="0"/>
              </a:rPr>
              <a:t>ROLLUP</a:t>
            </a:r>
            <a:r>
              <a:rPr lang="zh-CN" altLang="en-US" smtClean="0">
                <a:latin typeface="Courier New" pitchFamily="49" charset="0"/>
              </a:rPr>
              <a:t>产生的结果和</a:t>
            </a:r>
            <a:r>
              <a:rPr lang="zh-CN" altLang="en-US" smtClean="0"/>
              <a:t>交叉分组小计</a:t>
            </a:r>
            <a:r>
              <a:rPr lang="en-US" altLang="zh-CN" smtClean="0"/>
              <a:t>.</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1049338" y="2986088"/>
            <a:ext cx="6791325" cy="2406650"/>
            <a:chOff x="661" y="1881"/>
            <a:chExt cx="4278" cy="1516"/>
          </a:xfrm>
        </p:grpSpPr>
        <p:pic>
          <p:nvPicPr>
            <p:cNvPr id="37911" name="Picture 3"/>
            <p:cNvPicPr>
              <a:picLocks noChangeAspect="1" noChangeArrowheads="1"/>
            </p:cNvPicPr>
            <p:nvPr/>
          </p:nvPicPr>
          <p:blipFill>
            <a:blip r:embed="rId3"/>
            <a:srcRect/>
            <a:stretch>
              <a:fillRect/>
            </a:stretch>
          </p:blipFill>
          <p:spPr bwMode="auto">
            <a:xfrm>
              <a:off x="664" y="1881"/>
              <a:ext cx="4272" cy="1374"/>
            </a:xfrm>
            <a:prstGeom prst="rect">
              <a:avLst/>
            </a:prstGeom>
            <a:noFill/>
            <a:ln w="25400">
              <a:noFill/>
              <a:miter lim="800000"/>
              <a:headEnd type="none" w="sm" len="sm"/>
              <a:tailEnd type="none" w="sm" len="sm"/>
            </a:ln>
          </p:spPr>
        </p:pic>
        <p:pic>
          <p:nvPicPr>
            <p:cNvPr id="37912" name="Picture 4"/>
            <p:cNvPicPr>
              <a:picLocks noChangeAspect="1" noChangeArrowheads="1"/>
            </p:cNvPicPr>
            <p:nvPr/>
          </p:nvPicPr>
          <p:blipFill>
            <a:blip r:embed="rId4"/>
            <a:srcRect/>
            <a:stretch>
              <a:fillRect/>
            </a:stretch>
          </p:blipFill>
          <p:spPr bwMode="auto">
            <a:xfrm>
              <a:off x="661" y="3259"/>
              <a:ext cx="4278" cy="138"/>
            </a:xfrm>
            <a:prstGeom prst="rect">
              <a:avLst/>
            </a:prstGeom>
            <a:noFill/>
            <a:ln w="25400">
              <a:noFill/>
              <a:miter lim="800000"/>
              <a:headEnd type="none" w="sm" len="sm"/>
              <a:tailEnd type="none" w="sm" len="sm"/>
            </a:ln>
          </p:spPr>
        </p:pic>
      </p:grpSp>
      <p:sp>
        <p:nvSpPr>
          <p:cNvPr id="37891" name="Rectangle 5"/>
          <p:cNvSpPr>
            <a:spLocks noGrp="1" noChangeArrowheads="1"/>
          </p:cNvSpPr>
          <p:nvPr>
            <p:ph type="title"/>
          </p:nvPr>
        </p:nvSpPr>
        <p:spPr>
          <a:noFill/>
        </p:spPr>
        <p:txBody>
          <a:bodyPr lIns="92075" tIns="46038" rIns="92075" bIns="46038"/>
          <a:lstStyle/>
          <a:p>
            <a:pPr eaLnBrk="1" hangingPunct="1"/>
            <a:r>
              <a:rPr lang="en-US" altLang="zh-CN" smtClean="0">
                <a:latin typeface="Courier New" pitchFamily="49" charset="0"/>
              </a:rPr>
              <a:t>ROLLUP</a:t>
            </a:r>
            <a:r>
              <a:rPr lang="en-US" altLang="zh-CN" smtClean="0"/>
              <a:t> </a:t>
            </a:r>
            <a:r>
              <a:rPr lang="zh-CN" altLang="en-US" smtClean="0"/>
              <a:t>操作符的例子</a:t>
            </a:r>
          </a:p>
        </p:txBody>
      </p:sp>
      <p:grpSp>
        <p:nvGrpSpPr>
          <p:cNvPr id="37892" name="Group 6"/>
          <p:cNvGrpSpPr>
            <a:grpSpLocks/>
          </p:cNvGrpSpPr>
          <p:nvPr/>
        </p:nvGrpSpPr>
        <p:grpSpPr bwMode="auto">
          <a:xfrm>
            <a:off x="1028700" y="1320800"/>
            <a:ext cx="6811963" cy="1485900"/>
            <a:chOff x="774" y="755"/>
            <a:chExt cx="3995" cy="936"/>
          </a:xfrm>
        </p:grpSpPr>
        <p:sp>
          <p:nvSpPr>
            <p:cNvPr id="37909" name="Rectangle 7"/>
            <p:cNvSpPr>
              <a:spLocks noChangeArrowheads="1"/>
            </p:cNvSpPr>
            <p:nvPr/>
          </p:nvSpPr>
          <p:spPr bwMode="auto">
            <a:xfrm>
              <a:off x="804" y="780"/>
              <a:ext cx="3959" cy="883"/>
            </a:xfrm>
            <a:prstGeom prst="rect">
              <a:avLst/>
            </a:prstGeom>
            <a:solidFill>
              <a:srgbClr val="FFFFCC"/>
            </a:solidFill>
            <a:ln w="12700">
              <a:solidFill>
                <a:schemeClr val="tx1"/>
              </a:solidFill>
              <a:miter lim="800000"/>
              <a:headEnd/>
              <a:tailEnd/>
            </a:ln>
          </p:spPr>
          <p:txBody>
            <a:bodyPr wrap="none" lIns="92075" tIns="46038" rIns="92075" bIns="46038" anchor="ctr"/>
            <a:lstStyle/>
            <a:p>
              <a:pPr algn="l">
                <a:tabLst>
                  <a:tab pos="682625" algn="l"/>
                  <a:tab pos="1833563" algn="l"/>
                </a:tabLst>
              </a:pPr>
              <a:r>
                <a:rPr lang="en-US" altLang="zh-CN">
                  <a:solidFill>
                    <a:srgbClr val="000000"/>
                  </a:solidFill>
                  <a:latin typeface="Courier New" pitchFamily="49" charset="0"/>
                </a:rPr>
                <a:t>SELECT   department_id, job_id, SUM(salary)</a:t>
              </a:r>
            </a:p>
            <a:p>
              <a:pPr algn="l">
                <a:tabLst>
                  <a:tab pos="682625" algn="l"/>
                  <a:tab pos="1833563" algn="l"/>
                </a:tabLst>
              </a:pPr>
              <a:r>
                <a:rPr lang="en-US" altLang="zh-CN">
                  <a:solidFill>
                    <a:srgbClr val="000000"/>
                  </a:solidFill>
                  <a:latin typeface="Courier New" pitchFamily="49" charset="0"/>
                </a:rPr>
                <a:t>FROM     employees  </a:t>
              </a:r>
            </a:p>
            <a:p>
              <a:pPr algn="l">
                <a:tabLst>
                  <a:tab pos="682625" algn="l"/>
                  <a:tab pos="1833563" algn="l"/>
                </a:tabLst>
              </a:pPr>
              <a:r>
                <a:rPr lang="en-US" altLang="zh-CN">
                  <a:solidFill>
                    <a:srgbClr val="000000"/>
                  </a:solidFill>
                  <a:latin typeface="Courier New" pitchFamily="49" charset="0"/>
                </a:rPr>
                <a:t>WHERE    department_id &lt; 60</a:t>
              </a:r>
            </a:p>
            <a:p>
              <a:pPr algn="l">
                <a:tabLst>
                  <a:tab pos="682625" algn="l"/>
                  <a:tab pos="1833563" algn="l"/>
                </a:tabLst>
              </a:pPr>
              <a:r>
                <a:rPr lang="en-US" altLang="zh-CN">
                  <a:solidFill>
                    <a:srgbClr val="000000"/>
                  </a:solidFill>
                  <a:latin typeface="Courier New" pitchFamily="49" charset="0"/>
                </a:rPr>
                <a:t>GROUP BY ROLLUP(department_id, job_id);</a:t>
              </a:r>
            </a:p>
          </p:txBody>
        </p:sp>
        <p:sp>
          <p:nvSpPr>
            <p:cNvPr id="37910" name="Rectangle 8"/>
            <p:cNvSpPr>
              <a:spLocks noChangeArrowheads="1"/>
            </p:cNvSpPr>
            <p:nvPr/>
          </p:nvSpPr>
          <p:spPr bwMode="auto">
            <a:xfrm>
              <a:off x="774" y="755"/>
              <a:ext cx="3995" cy="936"/>
            </a:xfrm>
            <a:prstGeom prst="rect">
              <a:avLst/>
            </a:prstGeom>
            <a:noFill/>
            <a:ln w="9525">
              <a:noFill/>
              <a:miter lim="800000"/>
              <a:headEnd/>
              <a:tailEnd/>
            </a:ln>
          </p:spPr>
          <p:txBody>
            <a:bodyPr wrap="none" anchor="ctr"/>
            <a:lstStyle/>
            <a:p>
              <a:endParaRPr lang="zh-CN" altLang="en-US"/>
            </a:p>
          </p:txBody>
        </p:sp>
      </p:grpSp>
      <p:sp>
        <p:nvSpPr>
          <p:cNvPr id="37893" name="Line 9"/>
          <p:cNvSpPr>
            <a:spLocks noChangeShapeType="1"/>
          </p:cNvSpPr>
          <p:nvPr/>
        </p:nvSpPr>
        <p:spPr bwMode="auto">
          <a:xfrm>
            <a:off x="557213" y="3284538"/>
            <a:ext cx="0" cy="1171575"/>
          </a:xfrm>
          <a:prstGeom prst="line">
            <a:avLst/>
          </a:prstGeom>
          <a:noFill/>
          <a:ln w="25400">
            <a:solidFill>
              <a:schemeClr val="hlink"/>
            </a:solidFill>
            <a:round/>
            <a:headEnd type="none" w="sm" len="sm"/>
            <a:tailEnd type="none" w="sm" len="sm"/>
          </a:ln>
        </p:spPr>
        <p:txBody>
          <a:bodyPr/>
          <a:lstStyle/>
          <a:p>
            <a:endParaRPr lang="zh-CN" altLang="en-US"/>
          </a:p>
        </p:txBody>
      </p:sp>
      <p:sp>
        <p:nvSpPr>
          <p:cNvPr id="37894" name="Oval 10"/>
          <p:cNvSpPr>
            <a:spLocks noChangeArrowheads="1"/>
          </p:cNvSpPr>
          <p:nvPr/>
        </p:nvSpPr>
        <p:spPr bwMode="auto">
          <a:xfrm>
            <a:off x="109538" y="3648075"/>
            <a:ext cx="333375" cy="344488"/>
          </a:xfrm>
          <a:prstGeom prst="ellipse">
            <a:avLst/>
          </a:prstGeom>
          <a:solidFill>
            <a:schemeClr val="tx1"/>
          </a:solidFill>
          <a:ln w="12700">
            <a:solidFill>
              <a:schemeClr val="bg2"/>
            </a:solidFill>
            <a:round/>
            <a:headEnd/>
            <a:tailEnd/>
          </a:ln>
        </p:spPr>
        <p:txBody>
          <a:bodyPr wrap="none" lIns="92075" tIns="46038" rIns="92075" bIns="46038" anchor="ctr"/>
          <a:lstStyle/>
          <a:p>
            <a:r>
              <a:rPr lang="zh-CN" altLang="en-US">
                <a:solidFill>
                  <a:schemeClr val="bg1"/>
                </a:solidFill>
              </a:rPr>
              <a:t>1</a:t>
            </a:r>
          </a:p>
        </p:txBody>
      </p:sp>
      <p:sp>
        <p:nvSpPr>
          <p:cNvPr id="37895" name="Line 11"/>
          <p:cNvSpPr>
            <a:spLocks noChangeShapeType="1"/>
          </p:cNvSpPr>
          <p:nvPr/>
        </p:nvSpPr>
        <p:spPr bwMode="auto">
          <a:xfrm>
            <a:off x="557213" y="3284538"/>
            <a:ext cx="812800" cy="0"/>
          </a:xfrm>
          <a:prstGeom prst="line">
            <a:avLst/>
          </a:prstGeom>
          <a:noFill/>
          <a:ln w="25400">
            <a:solidFill>
              <a:schemeClr val="hlink"/>
            </a:solidFill>
            <a:round/>
            <a:headEnd type="none" w="sm" len="sm"/>
            <a:tailEnd type="stealth" w="med" len="med"/>
          </a:ln>
        </p:spPr>
        <p:txBody>
          <a:bodyPr/>
          <a:lstStyle/>
          <a:p>
            <a:endParaRPr lang="zh-CN" altLang="en-US"/>
          </a:p>
        </p:txBody>
      </p:sp>
      <p:sp>
        <p:nvSpPr>
          <p:cNvPr id="37896" name="Line 12"/>
          <p:cNvSpPr>
            <a:spLocks noChangeShapeType="1"/>
          </p:cNvSpPr>
          <p:nvPr/>
        </p:nvSpPr>
        <p:spPr bwMode="auto">
          <a:xfrm>
            <a:off x="557213" y="3836988"/>
            <a:ext cx="812800" cy="0"/>
          </a:xfrm>
          <a:prstGeom prst="line">
            <a:avLst/>
          </a:prstGeom>
          <a:noFill/>
          <a:ln w="25400">
            <a:solidFill>
              <a:schemeClr val="hlink"/>
            </a:solidFill>
            <a:round/>
            <a:headEnd type="none" w="sm" len="sm"/>
            <a:tailEnd type="stealth" w="med" len="med"/>
          </a:ln>
        </p:spPr>
        <p:txBody>
          <a:bodyPr/>
          <a:lstStyle/>
          <a:p>
            <a:endParaRPr lang="zh-CN" altLang="en-US"/>
          </a:p>
        </p:txBody>
      </p:sp>
      <p:sp>
        <p:nvSpPr>
          <p:cNvPr id="37897" name="Line 13"/>
          <p:cNvSpPr>
            <a:spLocks noChangeShapeType="1"/>
          </p:cNvSpPr>
          <p:nvPr/>
        </p:nvSpPr>
        <p:spPr bwMode="auto">
          <a:xfrm>
            <a:off x="560388" y="4456113"/>
            <a:ext cx="812800" cy="0"/>
          </a:xfrm>
          <a:prstGeom prst="line">
            <a:avLst/>
          </a:prstGeom>
          <a:noFill/>
          <a:ln w="25400">
            <a:solidFill>
              <a:schemeClr val="hlink"/>
            </a:solidFill>
            <a:round/>
            <a:headEnd type="none" w="sm" len="sm"/>
            <a:tailEnd type="stealth" w="med" len="med"/>
          </a:ln>
        </p:spPr>
        <p:txBody>
          <a:bodyPr/>
          <a:lstStyle/>
          <a:p>
            <a:endParaRPr lang="zh-CN" altLang="en-US"/>
          </a:p>
        </p:txBody>
      </p:sp>
      <p:sp>
        <p:nvSpPr>
          <p:cNvPr id="37898" name="Oval 14"/>
          <p:cNvSpPr>
            <a:spLocks noChangeArrowheads="1"/>
          </p:cNvSpPr>
          <p:nvPr/>
        </p:nvSpPr>
        <p:spPr bwMode="auto">
          <a:xfrm>
            <a:off x="8370888" y="3810000"/>
            <a:ext cx="334962" cy="344488"/>
          </a:xfrm>
          <a:prstGeom prst="ellipse">
            <a:avLst/>
          </a:prstGeom>
          <a:solidFill>
            <a:schemeClr val="tx1"/>
          </a:solidFill>
          <a:ln w="12700">
            <a:solidFill>
              <a:schemeClr val="bg2"/>
            </a:solidFill>
            <a:round/>
            <a:headEnd/>
            <a:tailEnd/>
          </a:ln>
        </p:spPr>
        <p:txBody>
          <a:bodyPr wrap="none" lIns="92075" tIns="46038" rIns="92075" bIns="46038" anchor="ctr"/>
          <a:lstStyle/>
          <a:p>
            <a:r>
              <a:rPr lang="zh-CN" altLang="en-US">
                <a:solidFill>
                  <a:schemeClr val="bg1"/>
                </a:solidFill>
              </a:rPr>
              <a:t>2</a:t>
            </a:r>
          </a:p>
        </p:txBody>
      </p:sp>
      <p:sp>
        <p:nvSpPr>
          <p:cNvPr id="37899" name="Rectangle 15"/>
          <p:cNvSpPr>
            <a:spLocks noChangeArrowheads="1"/>
          </p:cNvSpPr>
          <p:nvPr/>
        </p:nvSpPr>
        <p:spPr bwMode="auto">
          <a:xfrm>
            <a:off x="1384300" y="3263900"/>
            <a:ext cx="6400800" cy="177800"/>
          </a:xfrm>
          <a:prstGeom prst="rect">
            <a:avLst/>
          </a:prstGeom>
          <a:noFill/>
          <a:ln w="25400">
            <a:solidFill>
              <a:schemeClr val="hlink"/>
            </a:solidFill>
            <a:miter lim="800000"/>
            <a:headEnd/>
            <a:tailEnd/>
          </a:ln>
        </p:spPr>
        <p:txBody>
          <a:bodyPr wrap="none" anchor="ctr"/>
          <a:lstStyle/>
          <a:p>
            <a:endParaRPr lang="zh-CN" altLang="en-US"/>
          </a:p>
        </p:txBody>
      </p:sp>
      <p:sp>
        <p:nvSpPr>
          <p:cNvPr id="37900" name="Rectangle 16"/>
          <p:cNvSpPr>
            <a:spLocks noChangeArrowheads="1"/>
          </p:cNvSpPr>
          <p:nvPr/>
        </p:nvSpPr>
        <p:spPr bwMode="auto">
          <a:xfrm>
            <a:off x="1384300" y="3695700"/>
            <a:ext cx="6400800" cy="393700"/>
          </a:xfrm>
          <a:prstGeom prst="rect">
            <a:avLst/>
          </a:prstGeom>
          <a:noFill/>
          <a:ln w="25400">
            <a:solidFill>
              <a:schemeClr val="hlink"/>
            </a:solidFill>
            <a:miter lim="800000"/>
            <a:headEnd/>
            <a:tailEnd/>
          </a:ln>
        </p:spPr>
        <p:txBody>
          <a:bodyPr wrap="none" anchor="ctr"/>
          <a:lstStyle/>
          <a:p>
            <a:endParaRPr lang="zh-CN" altLang="en-US"/>
          </a:p>
        </p:txBody>
      </p:sp>
      <p:sp>
        <p:nvSpPr>
          <p:cNvPr id="37901" name="Rectangle 17"/>
          <p:cNvSpPr>
            <a:spLocks noChangeArrowheads="1"/>
          </p:cNvSpPr>
          <p:nvPr/>
        </p:nvSpPr>
        <p:spPr bwMode="auto">
          <a:xfrm>
            <a:off x="1384300" y="4318000"/>
            <a:ext cx="6400800" cy="393700"/>
          </a:xfrm>
          <a:prstGeom prst="rect">
            <a:avLst/>
          </a:prstGeom>
          <a:noFill/>
          <a:ln w="25400">
            <a:solidFill>
              <a:schemeClr val="hlink"/>
            </a:solidFill>
            <a:miter lim="800000"/>
            <a:headEnd/>
            <a:tailEnd/>
          </a:ln>
        </p:spPr>
        <p:txBody>
          <a:bodyPr wrap="none" anchor="ctr"/>
          <a:lstStyle/>
          <a:p>
            <a:endParaRPr lang="zh-CN" altLang="en-US"/>
          </a:p>
        </p:txBody>
      </p:sp>
      <p:sp>
        <p:nvSpPr>
          <p:cNvPr id="37902" name="Oval 18"/>
          <p:cNvSpPr>
            <a:spLocks noChangeArrowheads="1"/>
          </p:cNvSpPr>
          <p:nvPr/>
        </p:nvSpPr>
        <p:spPr bwMode="auto">
          <a:xfrm>
            <a:off x="8356600" y="4889500"/>
            <a:ext cx="349250" cy="344488"/>
          </a:xfrm>
          <a:prstGeom prst="ellipse">
            <a:avLst/>
          </a:prstGeom>
          <a:solidFill>
            <a:schemeClr val="tx1"/>
          </a:solidFill>
          <a:ln w="12700">
            <a:solidFill>
              <a:schemeClr val="bg2"/>
            </a:solidFill>
            <a:round/>
            <a:headEnd/>
            <a:tailEnd/>
          </a:ln>
        </p:spPr>
        <p:txBody>
          <a:bodyPr wrap="none" lIns="92075" tIns="46038" rIns="92075" bIns="46038" anchor="ctr"/>
          <a:lstStyle/>
          <a:p>
            <a:r>
              <a:rPr lang="zh-CN" altLang="en-US">
                <a:solidFill>
                  <a:schemeClr val="bg1"/>
                </a:solidFill>
              </a:rPr>
              <a:t>3</a:t>
            </a:r>
          </a:p>
        </p:txBody>
      </p:sp>
      <p:sp>
        <p:nvSpPr>
          <p:cNvPr id="37903" name="Line 19"/>
          <p:cNvSpPr>
            <a:spLocks noChangeShapeType="1"/>
          </p:cNvSpPr>
          <p:nvPr/>
        </p:nvSpPr>
        <p:spPr bwMode="auto">
          <a:xfrm>
            <a:off x="7861300" y="4800600"/>
            <a:ext cx="469900" cy="0"/>
          </a:xfrm>
          <a:prstGeom prst="line">
            <a:avLst/>
          </a:prstGeom>
          <a:noFill/>
          <a:ln w="25400">
            <a:solidFill>
              <a:schemeClr val="hlink"/>
            </a:solidFill>
            <a:round/>
            <a:headEnd type="stealth" w="med" len="med"/>
            <a:tailEnd type="none" w="sm" len="sm"/>
          </a:ln>
        </p:spPr>
        <p:txBody>
          <a:bodyPr/>
          <a:lstStyle/>
          <a:p>
            <a:endParaRPr lang="zh-CN" altLang="en-US"/>
          </a:p>
        </p:txBody>
      </p:sp>
      <p:sp>
        <p:nvSpPr>
          <p:cNvPr id="37904" name="Line 20"/>
          <p:cNvSpPr>
            <a:spLocks noChangeShapeType="1"/>
          </p:cNvSpPr>
          <p:nvPr/>
        </p:nvSpPr>
        <p:spPr bwMode="auto">
          <a:xfrm>
            <a:off x="8343900" y="3543300"/>
            <a:ext cx="0" cy="1270000"/>
          </a:xfrm>
          <a:prstGeom prst="line">
            <a:avLst/>
          </a:prstGeom>
          <a:noFill/>
          <a:ln w="25400">
            <a:solidFill>
              <a:schemeClr val="hlink"/>
            </a:solidFill>
            <a:round/>
            <a:headEnd/>
            <a:tailEnd type="none" w="sm" len="sm"/>
          </a:ln>
        </p:spPr>
        <p:txBody>
          <a:bodyPr/>
          <a:lstStyle/>
          <a:p>
            <a:endParaRPr lang="zh-CN" altLang="en-US"/>
          </a:p>
        </p:txBody>
      </p:sp>
      <p:sp>
        <p:nvSpPr>
          <p:cNvPr id="37905" name="Line 21"/>
          <p:cNvSpPr>
            <a:spLocks noChangeShapeType="1"/>
          </p:cNvSpPr>
          <p:nvPr/>
        </p:nvSpPr>
        <p:spPr bwMode="auto">
          <a:xfrm>
            <a:off x="7861300" y="3556000"/>
            <a:ext cx="469900" cy="0"/>
          </a:xfrm>
          <a:prstGeom prst="line">
            <a:avLst/>
          </a:prstGeom>
          <a:noFill/>
          <a:ln w="25400">
            <a:solidFill>
              <a:schemeClr val="hlink"/>
            </a:solidFill>
            <a:round/>
            <a:headEnd type="stealth" w="med" len="med"/>
            <a:tailEnd type="none" w="sm" len="sm"/>
          </a:ln>
        </p:spPr>
        <p:txBody>
          <a:bodyPr/>
          <a:lstStyle/>
          <a:p>
            <a:endParaRPr lang="zh-CN" altLang="en-US"/>
          </a:p>
        </p:txBody>
      </p:sp>
      <p:sp>
        <p:nvSpPr>
          <p:cNvPr id="37906" name="Line 22"/>
          <p:cNvSpPr>
            <a:spLocks noChangeShapeType="1"/>
          </p:cNvSpPr>
          <p:nvPr/>
        </p:nvSpPr>
        <p:spPr bwMode="auto">
          <a:xfrm>
            <a:off x="7861300" y="4191000"/>
            <a:ext cx="469900" cy="0"/>
          </a:xfrm>
          <a:prstGeom prst="line">
            <a:avLst/>
          </a:prstGeom>
          <a:noFill/>
          <a:ln w="25400">
            <a:solidFill>
              <a:schemeClr val="hlink"/>
            </a:solidFill>
            <a:round/>
            <a:headEnd type="stealth" w="med" len="med"/>
            <a:tailEnd type="none" w="sm" len="sm"/>
          </a:ln>
        </p:spPr>
        <p:txBody>
          <a:bodyPr/>
          <a:lstStyle/>
          <a:p>
            <a:endParaRPr lang="zh-CN" altLang="en-US"/>
          </a:p>
        </p:txBody>
      </p:sp>
      <p:sp>
        <p:nvSpPr>
          <p:cNvPr id="37907" name="Line 23"/>
          <p:cNvSpPr>
            <a:spLocks noChangeShapeType="1"/>
          </p:cNvSpPr>
          <p:nvPr/>
        </p:nvSpPr>
        <p:spPr bwMode="auto">
          <a:xfrm>
            <a:off x="7861300" y="5067300"/>
            <a:ext cx="469900" cy="0"/>
          </a:xfrm>
          <a:prstGeom prst="line">
            <a:avLst/>
          </a:prstGeom>
          <a:noFill/>
          <a:ln w="25400">
            <a:solidFill>
              <a:schemeClr val="hlink"/>
            </a:solidFill>
            <a:round/>
            <a:headEnd type="stealth" w="med" len="med"/>
            <a:tailEnd type="none" w="sm" len="sm"/>
          </a:ln>
        </p:spPr>
        <p:txBody>
          <a:bodyPr/>
          <a:lstStyle/>
          <a:p>
            <a:endParaRPr lang="zh-CN" altLang="en-US"/>
          </a:p>
        </p:txBody>
      </p:sp>
      <p:sp>
        <p:nvSpPr>
          <p:cNvPr id="37908" name="Rectangle 24"/>
          <p:cNvSpPr>
            <a:spLocks noChangeArrowheads="1"/>
          </p:cNvSpPr>
          <p:nvPr/>
        </p:nvSpPr>
        <p:spPr bwMode="auto">
          <a:xfrm>
            <a:off x="1104900" y="2336800"/>
            <a:ext cx="5257800" cy="304800"/>
          </a:xfrm>
          <a:prstGeom prst="rect">
            <a:avLst/>
          </a:prstGeom>
          <a:noFill/>
          <a:ln w="28575">
            <a:solidFill>
              <a:srgbClr val="FC0128"/>
            </a:solidFill>
            <a:miter lim="800000"/>
            <a:headEnd/>
            <a:tailEnd/>
          </a:ln>
        </p:spPr>
        <p:txBody>
          <a:bodyPr wrap="none" anchor="ctr"/>
          <a:lstStyle/>
          <a:p>
            <a:endParaRPr lang="zh-CN" altLang="en-US"/>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blackWhite">
          <a:xfrm>
            <a:off x="919163" y="2776538"/>
            <a:ext cx="69484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601788" algn="l"/>
              </a:tabLst>
              <a:defRPr/>
            </a:pPr>
            <a:r>
              <a:rPr lang="zh-CN" altLang="en-US">
                <a:solidFill>
                  <a:srgbClr val="000000"/>
                </a:solidFill>
                <a:latin typeface="Courier New" pitchFamily="49" charset="0"/>
              </a:rPr>
              <a:t> </a:t>
            </a:r>
          </a:p>
        </p:txBody>
      </p:sp>
      <p:sp>
        <p:nvSpPr>
          <p:cNvPr id="11267" name="Rectangle 4"/>
          <p:cNvSpPr>
            <a:spLocks noGrp="1" noChangeArrowheads="1"/>
          </p:cNvSpPr>
          <p:nvPr>
            <p:ph type="title"/>
          </p:nvPr>
        </p:nvSpPr>
        <p:spPr>
          <a:noFill/>
        </p:spPr>
        <p:txBody>
          <a:bodyPr lIns="92075" tIns="46038" rIns="92075" bIns="46038"/>
          <a:lstStyle/>
          <a:p>
            <a:pPr eaLnBrk="1" hangingPunct="1"/>
            <a:r>
              <a:rPr lang="zh-CN" altLang="en-US" smtClean="0"/>
              <a:t>定义空（</a:t>
            </a:r>
            <a:r>
              <a:rPr lang="en-US" altLang="zh-CN" smtClean="0"/>
              <a:t>Null）</a:t>
            </a:r>
            <a:r>
              <a:rPr lang="zh-CN" altLang="en-US" smtClean="0"/>
              <a:t>值</a:t>
            </a:r>
          </a:p>
        </p:txBody>
      </p:sp>
      <p:sp>
        <p:nvSpPr>
          <p:cNvPr id="11268" name="Rectangle 5"/>
          <p:cNvSpPr>
            <a:spLocks noGrp="1" noChangeArrowheads="1"/>
          </p:cNvSpPr>
          <p:nvPr>
            <p:ph type="body" idx="1"/>
          </p:nvPr>
        </p:nvSpPr>
        <p:spPr>
          <a:xfrm>
            <a:off x="860425" y="1808163"/>
            <a:ext cx="7385050" cy="762000"/>
          </a:xfrm>
          <a:noFill/>
        </p:spPr>
        <p:txBody>
          <a:bodyPr lIns="92075" tIns="46038" rIns="92075" bIns="46038">
            <a:spAutoFit/>
          </a:bodyPr>
          <a:lstStyle/>
          <a:p>
            <a:pPr eaLnBrk="1" hangingPunct="1"/>
            <a:r>
              <a:rPr lang="zh-CN" altLang="en-US" smtClean="0"/>
              <a:t>空值是一个不可用的,没有被分配的</a:t>
            </a:r>
            <a:r>
              <a:rPr lang="en-US" altLang="zh-CN" smtClean="0"/>
              <a:t>, </a:t>
            </a:r>
            <a:r>
              <a:rPr lang="zh-CN" altLang="en-US" smtClean="0"/>
              <a:t>或者不能得到的值.</a:t>
            </a:r>
          </a:p>
          <a:p>
            <a:pPr eaLnBrk="1" hangingPunct="1"/>
            <a:r>
              <a:rPr lang="zh-CN" altLang="en-US" smtClean="0"/>
              <a:t>空值不同于零或者空格.</a:t>
            </a:r>
          </a:p>
        </p:txBody>
      </p:sp>
      <p:sp>
        <p:nvSpPr>
          <p:cNvPr id="11269" name="Rectangle 7"/>
          <p:cNvSpPr>
            <a:spLocks noChangeArrowheads="1"/>
          </p:cNvSpPr>
          <p:nvPr/>
        </p:nvSpPr>
        <p:spPr bwMode="blackWhite">
          <a:xfrm>
            <a:off x="944563" y="2763838"/>
            <a:ext cx="4008437" cy="804862"/>
          </a:xfrm>
          <a:prstGeom prst="rect">
            <a:avLst/>
          </a:prstGeom>
          <a:noFill/>
          <a:ln w="9525">
            <a:noFill/>
            <a:miter lim="800000"/>
            <a:headEnd/>
            <a:tailEnd/>
          </a:ln>
        </p:spPr>
        <p:txBody>
          <a:bodyPr wrap="none" lIns="92075" tIns="46038" rIns="92075" bIns="46038" anchor="ctr"/>
          <a:lstStyle/>
          <a:p>
            <a:pPr algn="l">
              <a:tabLst>
                <a:tab pos="1601788" algn="l"/>
              </a:tabLst>
            </a:pPr>
            <a:r>
              <a:rPr lang="en-US" altLang="zh-CN">
                <a:solidFill>
                  <a:srgbClr val="000000"/>
                </a:solidFill>
                <a:latin typeface="Courier New" pitchFamily="49" charset="0"/>
              </a:rPr>
              <a:t>SELECT last_name, job_id, salary, commission_pct</a:t>
            </a:r>
          </a:p>
          <a:p>
            <a:pPr algn="l">
              <a:tabLst>
                <a:tab pos="1601788" algn="l"/>
              </a:tabLst>
            </a:pPr>
            <a:r>
              <a:rPr lang="en-US" altLang="zh-CN">
                <a:solidFill>
                  <a:srgbClr val="000000"/>
                </a:solidFill>
                <a:latin typeface="Courier New" pitchFamily="49" charset="0"/>
              </a:rPr>
              <a:t>FROM   employees;</a:t>
            </a:r>
          </a:p>
        </p:txBody>
      </p:sp>
      <p:sp>
        <p:nvSpPr>
          <p:cNvPr id="11270" name="Rectangle 20"/>
          <p:cNvSpPr>
            <a:spLocks noChangeArrowheads="1"/>
          </p:cNvSpPr>
          <p:nvPr/>
        </p:nvSpPr>
        <p:spPr bwMode="ltGray">
          <a:xfrm>
            <a:off x="5681663" y="2838450"/>
            <a:ext cx="1952625" cy="346075"/>
          </a:xfrm>
          <a:prstGeom prst="rect">
            <a:avLst/>
          </a:prstGeom>
          <a:noFill/>
          <a:ln w="25400">
            <a:solidFill>
              <a:schemeClr val="hlink"/>
            </a:solidFill>
            <a:miter lim="800000"/>
            <a:headEnd/>
            <a:tailEnd/>
          </a:ln>
        </p:spPr>
        <p:txBody>
          <a:bodyPr wrap="none" anchor="ctr"/>
          <a:lstStyle/>
          <a:p>
            <a:endParaRPr lang="zh-CN" altLang="en-US"/>
          </a:p>
        </p:txBody>
      </p:sp>
      <p:sp>
        <p:nvSpPr>
          <p:cNvPr id="11271" name="Text Box 26"/>
          <p:cNvSpPr txBox="1">
            <a:spLocks noChangeArrowheads="1"/>
          </p:cNvSpPr>
          <p:nvPr/>
        </p:nvSpPr>
        <p:spPr bwMode="auto">
          <a:xfrm>
            <a:off x="898525" y="4316413"/>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1" hangingPunct="1">
              <a:buClr>
                <a:srgbClr val="000000"/>
              </a:buClr>
              <a:buFont typeface="Arial" pitchFamily="34" charset="0"/>
              <a:buNone/>
            </a:pPr>
            <a:r>
              <a:rPr lang="zh-CN" altLang="en-US" sz="2400">
                <a:solidFill>
                  <a:schemeClr val="tx1"/>
                </a:solidFill>
              </a:rPr>
              <a:t>…</a:t>
            </a:r>
          </a:p>
        </p:txBody>
      </p:sp>
      <p:sp>
        <p:nvSpPr>
          <p:cNvPr id="11272" name="Text Box 27"/>
          <p:cNvSpPr txBox="1">
            <a:spLocks noChangeArrowheads="1"/>
          </p:cNvSpPr>
          <p:nvPr/>
        </p:nvSpPr>
        <p:spPr bwMode="auto">
          <a:xfrm>
            <a:off x="911225" y="5218113"/>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1" hangingPunct="1">
              <a:buClr>
                <a:srgbClr val="000000"/>
              </a:buClr>
              <a:buFont typeface="Arial" pitchFamily="34" charset="0"/>
              <a:buNone/>
            </a:pPr>
            <a:r>
              <a:rPr lang="zh-CN" altLang="en-US" sz="2400">
                <a:solidFill>
                  <a:schemeClr val="tx1"/>
                </a:solidFill>
              </a:rPr>
              <a:t>…</a:t>
            </a:r>
          </a:p>
        </p:txBody>
      </p:sp>
      <p:pic>
        <p:nvPicPr>
          <p:cNvPr id="11273" name="Picture 32"/>
          <p:cNvPicPr>
            <a:picLocks noChangeAspect="1" noChangeArrowheads="1"/>
          </p:cNvPicPr>
          <p:nvPr/>
        </p:nvPicPr>
        <p:blipFill>
          <a:blip r:embed="rId3"/>
          <a:srcRect/>
          <a:stretch>
            <a:fillRect/>
          </a:stretch>
        </p:blipFill>
        <p:spPr bwMode="auto">
          <a:xfrm>
            <a:off x="919163" y="3802063"/>
            <a:ext cx="6962775" cy="676275"/>
          </a:xfrm>
          <a:prstGeom prst="rect">
            <a:avLst/>
          </a:prstGeom>
          <a:noFill/>
          <a:ln w="25400">
            <a:noFill/>
            <a:miter lim="800000"/>
            <a:headEnd type="none" w="sm" len="sm"/>
            <a:tailEnd type="none" w="sm" len="sm"/>
          </a:ln>
        </p:spPr>
      </p:pic>
      <p:pic>
        <p:nvPicPr>
          <p:cNvPr id="11274" name="Picture 33"/>
          <p:cNvPicPr>
            <a:picLocks noChangeAspect="1" noChangeArrowheads="1"/>
          </p:cNvPicPr>
          <p:nvPr/>
        </p:nvPicPr>
        <p:blipFill>
          <a:blip r:embed="rId4"/>
          <a:srcRect/>
          <a:stretch>
            <a:fillRect/>
          </a:stretch>
        </p:blipFill>
        <p:spPr bwMode="auto">
          <a:xfrm>
            <a:off x="919163" y="4679950"/>
            <a:ext cx="6972300" cy="647700"/>
          </a:xfrm>
          <a:prstGeom prst="rect">
            <a:avLst/>
          </a:prstGeom>
          <a:noFill/>
          <a:ln w="25400">
            <a:noFill/>
            <a:miter lim="800000"/>
            <a:headEnd type="none" w="sm" len="sm"/>
            <a:tailEnd type="none" w="sm" len="sm"/>
          </a:ln>
        </p:spPr>
      </p:pic>
      <p:pic>
        <p:nvPicPr>
          <p:cNvPr id="11275" name="Picture 34"/>
          <p:cNvPicPr>
            <a:picLocks noChangeAspect="1" noChangeArrowheads="1"/>
          </p:cNvPicPr>
          <p:nvPr/>
        </p:nvPicPr>
        <p:blipFill>
          <a:blip r:embed="rId5"/>
          <a:srcRect/>
          <a:stretch>
            <a:fillRect/>
          </a:stretch>
        </p:blipFill>
        <p:spPr bwMode="auto">
          <a:xfrm>
            <a:off x="919163" y="5611813"/>
            <a:ext cx="6962775" cy="257175"/>
          </a:xfrm>
          <a:prstGeom prst="rect">
            <a:avLst/>
          </a:prstGeom>
          <a:noFill/>
          <a:ln w="25400">
            <a:noFill/>
            <a:miter lim="800000"/>
            <a:headEnd type="none" w="sm" len="sm"/>
            <a:tailEnd type="none" w="sm" len="sm"/>
          </a:ln>
        </p:spPr>
      </p:pic>
      <p:pic>
        <p:nvPicPr>
          <p:cNvPr id="11276" name="Picture 35"/>
          <p:cNvPicPr>
            <a:picLocks noChangeAspect="1" noChangeArrowheads="1"/>
          </p:cNvPicPr>
          <p:nvPr/>
        </p:nvPicPr>
        <p:blipFill>
          <a:blip r:embed="rId6"/>
          <a:srcRect/>
          <a:stretch>
            <a:fillRect/>
          </a:stretch>
        </p:blipFill>
        <p:spPr bwMode="auto">
          <a:xfrm>
            <a:off x="919163" y="5865813"/>
            <a:ext cx="6962775" cy="185737"/>
          </a:xfrm>
          <a:prstGeom prst="rect">
            <a:avLst/>
          </a:prstGeom>
          <a:noFill/>
          <a:ln w="25400">
            <a:noFill/>
            <a:miter lim="800000"/>
            <a:headEnd type="none" w="sm" len="sm"/>
            <a:tailEnd type="none" w="sm" len="sm"/>
          </a:ln>
        </p:spPr>
      </p:pic>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p:cNvGrpSpPr>
            <a:grpSpLocks/>
          </p:cNvGrpSpPr>
          <p:nvPr/>
        </p:nvGrpSpPr>
        <p:grpSpPr bwMode="auto">
          <a:xfrm>
            <a:off x="977900" y="2571750"/>
            <a:ext cx="6781800" cy="3438525"/>
            <a:chOff x="616" y="1524"/>
            <a:chExt cx="4272" cy="2166"/>
          </a:xfrm>
        </p:grpSpPr>
        <p:pic>
          <p:nvPicPr>
            <p:cNvPr id="38942" name="Picture 3"/>
            <p:cNvPicPr>
              <a:picLocks noChangeAspect="1" noChangeArrowheads="1"/>
            </p:cNvPicPr>
            <p:nvPr/>
          </p:nvPicPr>
          <p:blipFill>
            <a:blip r:embed="rId3"/>
            <a:srcRect/>
            <a:stretch>
              <a:fillRect/>
            </a:stretch>
          </p:blipFill>
          <p:spPr bwMode="auto">
            <a:xfrm>
              <a:off x="616" y="1524"/>
              <a:ext cx="4272" cy="2040"/>
            </a:xfrm>
            <a:prstGeom prst="rect">
              <a:avLst/>
            </a:prstGeom>
            <a:noFill/>
            <a:ln w="25400">
              <a:noFill/>
              <a:miter lim="800000"/>
              <a:headEnd type="none" w="sm" len="sm"/>
              <a:tailEnd type="none" w="sm" len="sm"/>
            </a:ln>
          </p:spPr>
        </p:pic>
        <p:pic>
          <p:nvPicPr>
            <p:cNvPr id="38943" name="Picture 4"/>
            <p:cNvPicPr>
              <a:picLocks noChangeAspect="1" noChangeArrowheads="1"/>
            </p:cNvPicPr>
            <p:nvPr/>
          </p:nvPicPr>
          <p:blipFill>
            <a:blip r:embed="rId4"/>
            <a:srcRect/>
            <a:stretch>
              <a:fillRect/>
            </a:stretch>
          </p:blipFill>
          <p:spPr bwMode="auto">
            <a:xfrm>
              <a:off x="616" y="3558"/>
              <a:ext cx="4272" cy="132"/>
            </a:xfrm>
            <a:prstGeom prst="rect">
              <a:avLst/>
            </a:prstGeom>
            <a:noFill/>
            <a:ln w="25400">
              <a:noFill/>
              <a:miter lim="800000"/>
              <a:headEnd type="none" w="sm" len="sm"/>
              <a:tailEnd type="none" w="sm" len="sm"/>
            </a:ln>
          </p:spPr>
        </p:pic>
      </p:grpSp>
      <p:sp>
        <p:nvSpPr>
          <p:cNvPr id="38915" name="Rectangle 5"/>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8916" name="Rectangle 6"/>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8917" name="Rectangle 7"/>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38918" name="Rectangle 8"/>
          <p:cNvSpPr>
            <a:spLocks noGrp="1" noChangeArrowheads="1"/>
          </p:cNvSpPr>
          <p:nvPr>
            <p:ph type="title"/>
          </p:nvPr>
        </p:nvSpPr>
        <p:spPr>
          <a:noFill/>
        </p:spPr>
        <p:txBody>
          <a:bodyPr lIns="92075" tIns="46038" rIns="92075" bIns="46038"/>
          <a:lstStyle/>
          <a:p>
            <a:pPr eaLnBrk="1" hangingPunct="1"/>
            <a:r>
              <a:rPr lang="en-US" altLang="zh-CN" smtClean="0">
                <a:latin typeface="Courier New" pitchFamily="49" charset="0"/>
              </a:rPr>
              <a:t>CUBE</a:t>
            </a:r>
            <a:r>
              <a:rPr lang="en-US" altLang="zh-CN" smtClean="0"/>
              <a:t> </a:t>
            </a:r>
            <a:r>
              <a:rPr lang="zh-CN" altLang="en-US" smtClean="0"/>
              <a:t>操作符的例子</a:t>
            </a:r>
            <a:endParaRPr lang="en-US" altLang="zh-CN" smtClean="0"/>
          </a:p>
        </p:txBody>
      </p:sp>
      <p:grpSp>
        <p:nvGrpSpPr>
          <p:cNvPr id="38919" name="Group 9"/>
          <p:cNvGrpSpPr>
            <a:grpSpLocks/>
          </p:cNvGrpSpPr>
          <p:nvPr/>
        </p:nvGrpSpPr>
        <p:grpSpPr bwMode="auto">
          <a:xfrm>
            <a:off x="942975" y="1219200"/>
            <a:ext cx="6761163" cy="1295400"/>
            <a:chOff x="594" y="672"/>
            <a:chExt cx="4131" cy="816"/>
          </a:xfrm>
        </p:grpSpPr>
        <p:sp>
          <p:nvSpPr>
            <p:cNvPr id="38940" name="Rectangle 10"/>
            <p:cNvSpPr>
              <a:spLocks noChangeArrowheads="1"/>
            </p:cNvSpPr>
            <p:nvPr/>
          </p:nvSpPr>
          <p:spPr bwMode="auto">
            <a:xfrm>
              <a:off x="625" y="697"/>
              <a:ext cx="4094" cy="765"/>
            </a:xfrm>
            <a:prstGeom prst="rect">
              <a:avLst/>
            </a:prstGeom>
            <a:solidFill>
              <a:srgbClr val="FFFFCC"/>
            </a:solidFill>
            <a:ln w="12700">
              <a:solidFill>
                <a:schemeClr val="tx1"/>
              </a:solidFill>
              <a:miter lim="800000"/>
              <a:headEnd/>
              <a:tailEnd/>
            </a:ln>
          </p:spPr>
          <p:txBody>
            <a:bodyPr wrap="none" lIns="92075" tIns="46038" rIns="92075" bIns="46038" anchor="ctr"/>
            <a:lstStyle/>
            <a:p>
              <a:pPr algn="l">
                <a:tabLst>
                  <a:tab pos="682625" algn="l"/>
                  <a:tab pos="1833563" algn="l"/>
                </a:tabLst>
              </a:pPr>
              <a:endParaRPr lang="zh-CN" altLang="en-US">
                <a:solidFill>
                  <a:srgbClr val="000000"/>
                </a:solidFill>
                <a:latin typeface="Courier New" pitchFamily="49" charset="0"/>
              </a:endParaRPr>
            </a:p>
            <a:p>
              <a:pPr algn="l">
                <a:tabLst>
                  <a:tab pos="682625" algn="l"/>
                  <a:tab pos="1833563" algn="l"/>
                </a:tabLst>
              </a:pPr>
              <a:endParaRPr lang="zh-CN" altLang="en-US">
                <a:solidFill>
                  <a:srgbClr val="000000"/>
                </a:solidFill>
                <a:latin typeface="Courier New" pitchFamily="49" charset="0"/>
              </a:endParaRPr>
            </a:p>
          </p:txBody>
        </p:sp>
        <p:sp>
          <p:nvSpPr>
            <p:cNvPr id="38941" name="Rectangle 11"/>
            <p:cNvSpPr>
              <a:spLocks noChangeArrowheads="1"/>
            </p:cNvSpPr>
            <p:nvPr/>
          </p:nvSpPr>
          <p:spPr bwMode="auto">
            <a:xfrm>
              <a:off x="594" y="672"/>
              <a:ext cx="4131" cy="816"/>
            </a:xfrm>
            <a:prstGeom prst="rect">
              <a:avLst/>
            </a:prstGeom>
            <a:noFill/>
            <a:ln w="9525">
              <a:noFill/>
              <a:miter lim="800000"/>
              <a:headEnd/>
              <a:tailEnd/>
            </a:ln>
          </p:spPr>
          <p:txBody>
            <a:bodyPr wrap="none" lIns="92075" tIns="46038" rIns="92075" bIns="46038" anchor="ctr"/>
            <a:lstStyle/>
            <a:p>
              <a:pPr algn="l">
                <a:spcBef>
                  <a:spcPct val="50000"/>
                </a:spcBef>
                <a:tabLst>
                  <a:tab pos="682625" algn="l"/>
                  <a:tab pos="1833563" algn="l"/>
                </a:tabLst>
              </a:pPr>
              <a:endParaRPr lang="zh-CN" altLang="en-US" sz="2400" b="0">
                <a:solidFill>
                  <a:schemeClr val="tx1"/>
                </a:solidFill>
              </a:endParaRPr>
            </a:p>
          </p:txBody>
        </p:sp>
      </p:grpSp>
      <p:sp>
        <p:nvSpPr>
          <p:cNvPr id="38920" name="Rectangle 12"/>
          <p:cNvSpPr>
            <a:spLocks noChangeArrowheads="1"/>
          </p:cNvSpPr>
          <p:nvPr/>
        </p:nvSpPr>
        <p:spPr bwMode="auto">
          <a:xfrm>
            <a:off x="990600" y="1295400"/>
            <a:ext cx="6054725" cy="1190625"/>
          </a:xfrm>
          <a:prstGeom prst="rect">
            <a:avLst/>
          </a:prstGeom>
          <a:noFill/>
          <a:ln w="9525">
            <a:noFill/>
            <a:miter lim="800000"/>
            <a:headEnd/>
            <a:tailEnd/>
          </a:ln>
        </p:spPr>
        <p:txBody>
          <a:bodyPr wrap="none" lIns="92075" tIns="46038" rIns="92075" bIns="46038">
            <a:spAutoFit/>
          </a:bodyPr>
          <a:lstStyle/>
          <a:p>
            <a:pPr algn="l">
              <a:tabLst>
                <a:tab pos="682625" algn="l"/>
                <a:tab pos="1833563" algn="l"/>
              </a:tabLst>
            </a:pPr>
            <a:r>
              <a:rPr lang="en-US" altLang="zh-CN">
                <a:solidFill>
                  <a:schemeClr val="tx1"/>
                </a:solidFill>
                <a:latin typeface="Courier New" pitchFamily="49" charset="0"/>
              </a:rPr>
              <a:t>SELECT   department_id, job_id, SUM(salary)</a:t>
            </a:r>
          </a:p>
          <a:p>
            <a:pPr algn="l">
              <a:tabLst>
                <a:tab pos="682625" algn="l"/>
                <a:tab pos="1833563" algn="l"/>
              </a:tabLst>
            </a:pPr>
            <a:r>
              <a:rPr lang="en-US" altLang="zh-CN">
                <a:solidFill>
                  <a:schemeClr val="tx1"/>
                </a:solidFill>
                <a:latin typeface="Courier New" pitchFamily="49" charset="0"/>
              </a:rPr>
              <a:t>FROM     employees  </a:t>
            </a:r>
          </a:p>
          <a:p>
            <a:pPr algn="l">
              <a:tabLst>
                <a:tab pos="682625" algn="l"/>
                <a:tab pos="1833563" algn="l"/>
              </a:tabLst>
            </a:pPr>
            <a:r>
              <a:rPr lang="en-US" altLang="zh-CN">
                <a:solidFill>
                  <a:schemeClr val="tx1"/>
                </a:solidFill>
                <a:latin typeface="Courier New" pitchFamily="49" charset="0"/>
              </a:rPr>
              <a:t>WHERE    department_id &lt; 60</a:t>
            </a:r>
          </a:p>
          <a:p>
            <a:pPr algn="l">
              <a:tabLst>
                <a:tab pos="682625" algn="l"/>
                <a:tab pos="1833563" algn="l"/>
              </a:tabLst>
            </a:pPr>
            <a:r>
              <a:rPr lang="en-US" altLang="zh-CN">
                <a:solidFill>
                  <a:schemeClr val="tx1"/>
                </a:solidFill>
                <a:latin typeface="Courier New" pitchFamily="49" charset="0"/>
              </a:rPr>
              <a:t>GROUP BY CUBE (department_id, job_id) ;</a:t>
            </a:r>
          </a:p>
        </p:txBody>
      </p:sp>
      <p:sp>
        <p:nvSpPr>
          <p:cNvPr id="38921" name="Rectangle 13"/>
          <p:cNvSpPr>
            <a:spLocks noChangeArrowheads="1"/>
          </p:cNvSpPr>
          <p:nvPr/>
        </p:nvSpPr>
        <p:spPr bwMode="auto">
          <a:xfrm>
            <a:off x="1028700" y="2159000"/>
            <a:ext cx="5181600" cy="304800"/>
          </a:xfrm>
          <a:prstGeom prst="rect">
            <a:avLst/>
          </a:prstGeom>
          <a:noFill/>
          <a:ln w="25400">
            <a:solidFill>
              <a:srgbClr val="FC0128"/>
            </a:solidFill>
            <a:miter lim="800000"/>
            <a:headEnd/>
            <a:tailEnd/>
          </a:ln>
        </p:spPr>
        <p:txBody>
          <a:bodyPr wrap="none" anchor="ctr"/>
          <a:lstStyle/>
          <a:p>
            <a:endParaRPr lang="zh-CN" altLang="en-US"/>
          </a:p>
        </p:txBody>
      </p:sp>
      <p:sp>
        <p:nvSpPr>
          <p:cNvPr id="38922" name="Rectangle 14"/>
          <p:cNvSpPr>
            <a:spLocks noChangeArrowheads="1"/>
          </p:cNvSpPr>
          <p:nvPr/>
        </p:nvSpPr>
        <p:spPr bwMode="auto">
          <a:xfrm>
            <a:off x="1074738" y="2844800"/>
            <a:ext cx="6596062" cy="203200"/>
          </a:xfrm>
          <a:prstGeom prst="rect">
            <a:avLst/>
          </a:prstGeom>
          <a:noFill/>
          <a:ln w="25400">
            <a:solidFill>
              <a:schemeClr val="hlink"/>
            </a:solidFill>
            <a:miter lim="800000"/>
            <a:headEnd/>
            <a:tailEnd/>
          </a:ln>
        </p:spPr>
        <p:txBody>
          <a:bodyPr wrap="none" anchor="ctr"/>
          <a:lstStyle/>
          <a:p>
            <a:endParaRPr lang="zh-CN" altLang="en-US"/>
          </a:p>
        </p:txBody>
      </p:sp>
      <p:sp>
        <p:nvSpPr>
          <p:cNvPr id="38923" name="Rectangle 15"/>
          <p:cNvSpPr>
            <a:spLocks noChangeArrowheads="1"/>
          </p:cNvSpPr>
          <p:nvPr/>
        </p:nvSpPr>
        <p:spPr bwMode="auto">
          <a:xfrm>
            <a:off x="1074738" y="3279775"/>
            <a:ext cx="6602412" cy="403225"/>
          </a:xfrm>
          <a:prstGeom prst="rect">
            <a:avLst/>
          </a:prstGeom>
          <a:noFill/>
          <a:ln w="25400">
            <a:solidFill>
              <a:schemeClr val="hlink"/>
            </a:solidFill>
            <a:miter lim="800000"/>
            <a:headEnd/>
            <a:tailEnd/>
          </a:ln>
        </p:spPr>
        <p:txBody>
          <a:bodyPr wrap="none" anchor="ctr"/>
          <a:lstStyle/>
          <a:p>
            <a:endParaRPr lang="zh-CN" altLang="en-US"/>
          </a:p>
        </p:txBody>
      </p:sp>
      <p:sp>
        <p:nvSpPr>
          <p:cNvPr id="38924" name="Rectangle 16"/>
          <p:cNvSpPr>
            <a:spLocks noChangeArrowheads="1"/>
          </p:cNvSpPr>
          <p:nvPr/>
        </p:nvSpPr>
        <p:spPr bwMode="auto">
          <a:xfrm>
            <a:off x="1074738" y="3892550"/>
            <a:ext cx="6591300" cy="401638"/>
          </a:xfrm>
          <a:prstGeom prst="rect">
            <a:avLst/>
          </a:prstGeom>
          <a:noFill/>
          <a:ln w="25400">
            <a:solidFill>
              <a:schemeClr val="hlink"/>
            </a:solidFill>
            <a:miter lim="800000"/>
            <a:headEnd/>
            <a:tailEnd/>
          </a:ln>
        </p:spPr>
        <p:txBody>
          <a:bodyPr wrap="none" anchor="ctr"/>
          <a:lstStyle/>
          <a:p>
            <a:endParaRPr lang="zh-CN" altLang="en-US"/>
          </a:p>
        </p:txBody>
      </p:sp>
      <p:sp>
        <p:nvSpPr>
          <p:cNvPr id="38925" name="Line 17"/>
          <p:cNvSpPr>
            <a:spLocks noChangeShapeType="1"/>
          </p:cNvSpPr>
          <p:nvPr/>
        </p:nvSpPr>
        <p:spPr bwMode="auto">
          <a:xfrm>
            <a:off x="541338" y="3025775"/>
            <a:ext cx="455612" cy="0"/>
          </a:xfrm>
          <a:prstGeom prst="line">
            <a:avLst/>
          </a:prstGeom>
          <a:noFill/>
          <a:ln w="25400">
            <a:solidFill>
              <a:schemeClr val="hlink"/>
            </a:solidFill>
            <a:round/>
            <a:headEnd type="none" w="sm" len="sm"/>
            <a:tailEnd type="stealth" w="med" len="med"/>
          </a:ln>
        </p:spPr>
        <p:txBody>
          <a:bodyPr/>
          <a:lstStyle/>
          <a:p>
            <a:endParaRPr lang="zh-CN" altLang="en-US"/>
          </a:p>
        </p:txBody>
      </p:sp>
      <p:sp>
        <p:nvSpPr>
          <p:cNvPr id="38926" name="Line 18"/>
          <p:cNvSpPr>
            <a:spLocks noChangeShapeType="1"/>
          </p:cNvSpPr>
          <p:nvPr/>
        </p:nvSpPr>
        <p:spPr bwMode="auto">
          <a:xfrm>
            <a:off x="528638" y="3516313"/>
            <a:ext cx="455612" cy="0"/>
          </a:xfrm>
          <a:prstGeom prst="line">
            <a:avLst/>
          </a:prstGeom>
          <a:noFill/>
          <a:ln w="25400">
            <a:solidFill>
              <a:schemeClr val="hlink"/>
            </a:solidFill>
            <a:round/>
            <a:headEnd type="none" w="sm" len="sm"/>
            <a:tailEnd type="stealth" w="med" len="med"/>
          </a:ln>
        </p:spPr>
        <p:txBody>
          <a:bodyPr/>
          <a:lstStyle/>
          <a:p>
            <a:endParaRPr lang="zh-CN" altLang="en-US"/>
          </a:p>
        </p:txBody>
      </p:sp>
      <p:sp>
        <p:nvSpPr>
          <p:cNvPr id="38927" name="Line 19"/>
          <p:cNvSpPr>
            <a:spLocks noChangeShapeType="1"/>
          </p:cNvSpPr>
          <p:nvPr/>
        </p:nvSpPr>
        <p:spPr bwMode="auto">
          <a:xfrm>
            <a:off x="541338" y="4151313"/>
            <a:ext cx="455612" cy="0"/>
          </a:xfrm>
          <a:prstGeom prst="line">
            <a:avLst/>
          </a:prstGeom>
          <a:noFill/>
          <a:ln w="25400">
            <a:solidFill>
              <a:schemeClr val="hlink"/>
            </a:solidFill>
            <a:round/>
            <a:headEnd type="none" w="sm" len="sm"/>
            <a:tailEnd type="stealth" w="med" len="med"/>
          </a:ln>
        </p:spPr>
        <p:txBody>
          <a:bodyPr/>
          <a:lstStyle/>
          <a:p>
            <a:endParaRPr lang="zh-CN" altLang="en-US"/>
          </a:p>
        </p:txBody>
      </p:sp>
      <p:sp>
        <p:nvSpPr>
          <p:cNvPr id="38928" name="Line 20"/>
          <p:cNvSpPr>
            <a:spLocks noChangeShapeType="1"/>
          </p:cNvSpPr>
          <p:nvPr/>
        </p:nvSpPr>
        <p:spPr bwMode="auto">
          <a:xfrm>
            <a:off x="539750" y="3025775"/>
            <a:ext cx="0" cy="1112838"/>
          </a:xfrm>
          <a:prstGeom prst="line">
            <a:avLst/>
          </a:prstGeom>
          <a:noFill/>
          <a:ln w="25400">
            <a:solidFill>
              <a:schemeClr val="hlink"/>
            </a:solidFill>
            <a:round/>
            <a:headEnd type="none" w="sm" len="sm"/>
            <a:tailEnd type="none" w="sm" len="sm"/>
          </a:ln>
        </p:spPr>
        <p:txBody>
          <a:bodyPr/>
          <a:lstStyle/>
          <a:p>
            <a:endParaRPr lang="zh-CN" altLang="en-US"/>
          </a:p>
        </p:txBody>
      </p:sp>
      <p:sp>
        <p:nvSpPr>
          <p:cNvPr id="38929" name="Oval 21"/>
          <p:cNvSpPr>
            <a:spLocks noChangeArrowheads="1"/>
          </p:cNvSpPr>
          <p:nvPr/>
        </p:nvSpPr>
        <p:spPr bwMode="auto">
          <a:xfrm>
            <a:off x="147638" y="3321050"/>
            <a:ext cx="312737" cy="336550"/>
          </a:xfrm>
          <a:prstGeom prst="ellipse">
            <a:avLst/>
          </a:prstGeom>
          <a:solidFill>
            <a:schemeClr val="tx1"/>
          </a:solidFill>
          <a:ln w="12700">
            <a:solidFill>
              <a:schemeClr val="bg2"/>
            </a:solidFill>
            <a:round/>
            <a:headEnd/>
            <a:tailEnd/>
          </a:ln>
        </p:spPr>
        <p:txBody>
          <a:bodyPr wrap="none" lIns="92075" tIns="46038" rIns="92075" bIns="46038" anchor="ctr"/>
          <a:lstStyle/>
          <a:p>
            <a:pPr>
              <a:lnSpc>
                <a:spcPct val="120000"/>
              </a:lnSpc>
              <a:spcBef>
                <a:spcPct val="60000"/>
              </a:spcBef>
            </a:pPr>
            <a:r>
              <a:rPr lang="zh-CN" altLang="en-US">
                <a:solidFill>
                  <a:schemeClr val="bg1"/>
                </a:solidFill>
              </a:rPr>
              <a:t>1</a:t>
            </a:r>
          </a:p>
        </p:txBody>
      </p:sp>
      <p:sp>
        <p:nvSpPr>
          <p:cNvPr id="38930" name="Line 22"/>
          <p:cNvSpPr>
            <a:spLocks noChangeShapeType="1"/>
          </p:cNvSpPr>
          <p:nvPr/>
        </p:nvSpPr>
        <p:spPr bwMode="auto">
          <a:xfrm>
            <a:off x="8216900" y="3136900"/>
            <a:ext cx="0" cy="1295400"/>
          </a:xfrm>
          <a:prstGeom prst="line">
            <a:avLst/>
          </a:prstGeom>
          <a:noFill/>
          <a:ln w="25400">
            <a:solidFill>
              <a:schemeClr val="hlink"/>
            </a:solidFill>
            <a:round/>
            <a:headEnd type="none" w="sm" len="sm"/>
            <a:tailEnd type="none" w="sm" len="sm"/>
          </a:ln>
        </p:spPr>
        <p:txBody>
          <a:bodyPr/>
          <a:lstStyle/>
          <a:p>
            <a:endParaRPr lang="zh-CN" altLang="en-US"/>
          </a:p>
        </p:txBody>
      </p:sp>
      <p:sp>
        <p:nvSpPr>
          <p:cNvPr id="38931" name="Oval 23"/>
          <p:cNvSpPr>
            <a:spLocks noChangeArrowheads="1"/>
          </p:cNvSpPr>
          <p:nvPr/>
        </p:nvSpPr>
        <p:spPr bwMode="auto">
          <a:xfrm>
            <a:off x="8216900" y="3606800"/>
            <a:ext cx="360363" cy="360363"/>
          </a:xfrm>
          <a:prstGeom prst="ellipse">
            <a:avLst/>
          </a:prstGeom>
          <a:solidFill>
            <a:schemeClr val="tx1"/>
          </a:solidFill>
          <a:ln w="12700">
            <a:solidFill>
              <a:schemeClr val="bg2"/>
            </a:solidFill>
            <a:round/>
            <a:headEnd/>
            <a:tailEnd/>
          </a:ln>
        </p:spPr>
        <p:txBody>
          <a:bodyPr wrap="none" lIns="92075" tIns="46038" rIns="92075" bIns="46038" anchor="ctr"/>
          <a:lstStyle/>
          <a:p>
            <a:pPr>
              <a:lnSpc>
                <a:spcPct val="120000"/>
              </a:lnSpc>
              <a:spcBef>
                <a:spcPct val="60000"/>
              </a:spcBef>
            </a:pPr>
            <a:r>
              <a:rPr lang="zh-CN" altLang="en-US">
                <a:solidFill>
                  <a:schemeClr val="bg1"/>
                </a:solidFill>
              </a:rPr>
              <a:t>2</a:t>
            </a:r>
          </a:p>
        </p:txBody>
      </p:sp>
      <p:sp>
        <p:nvSpPr>
          <p:cNvPr id="38932" name="Oval 24"/>
          <p:cNvSpPr>
            <a:spLocks noChangeArrowheads="1"/>
          </p:cNvSpPr>
          <p:nvPr/>
        </p:nvSpPr>
        <p:spPr bwMode="auto">
          <a:xfrm>
            <a:off x="152400" y="4953000"/>
            <a:ext cx="344488" cy="344488"/>
          </a:xfrm>
          <a:prstGeom prst="ellipse">
            <a:avLst/>
          </a:prstGeom>
          <a:solidFill>
            <a:schemeClr val="tx1"/>
          </a:solidFill>
          <a:ln w="12700">
            <a:solidFill>
              <a:schemeClr val="bg2"/>
            </a:solidFill>
            <a:round/>
            <a:headEnd/>
            <a:tailEnd/>
          </a:ln>
        </p:spPr>
        <p:txBody>
          <a:bodyPr wrap="none" lIns="92075" tIns="46038" rIns="92075" bIns="46038" anchor="ctr"/>
          <a:lstStyle/>
          <a:p>
            <a:r>
              <a:rPr lang="zh-CN" altLang="en-US">
                <a:solidFill>
                  <a:schemeClr val="bg1"/>
                </a:solidFill>
              </a:rPr>
              <a:t>3</a:t>
            </a:r>
          </a:p>
        </p:txBody>
      </p:sp>
      <p:sp>
        <p:nvSpPr>
          <p:cNvPr id="38933" name="Rectangle 25"/>
          <p:cNvSpPr>
            <a:spLocks noChangeArrowheads="1"/>
          </p:cNvSpPr>
          <p:nvPr/>
        </p:nvSpPr>
        <p:spPr bwMode="auto">
          <a:xfrm>
            <a:off x="1066800" y="4549775"/>
            <a:ext cx="6616700" cy="1025525"/>
          </a:xfrm>
          <a:prstGeom prst="rect">
            <a:avLst/>
          </a:prstGeom>
          <a:noFill/>
          <a:ln w="25400">
            <a:solidFill>
              <a:schemeClr val="hlink"/>
            </a:solidFill>
            <a:miter lim="800000"/>
            <a:headEnd/>
            <a:tailEnd/>
          </a:ln>
        </p:spPr>
        <p:txBody>
          <a:bodyPr wrap="none" anchor="ctr"/>
          <a:lstStyle/>
          <a:p>
            <a:endParaRPr lang="zh-CN" altLang="en-US"/>
          </a:p>
        </p:txBody>
      </p:sp>
      <p:sp>
        <p:nvSpPr>
          <p:cNvPr id="38934" name="Oval 26"/>
          <p:cNvSpPr>
            <a:spLocks noChangeArrowheads="1"/>
          </p:cNvSpPr>
          <p:nvPr/>
        </p:nvSpPr>
        <p:spPr bwMode="auto">
          <a:xfrm>
            <a:off x="8232775" y="5549900"/>
            <a:ext cx="344488" cy="328613"/>
          </a:xfrm>
          <a:prstGeom prst="ellipse">
            <a:avLst/>
          </a:prstGeom>
          <a:solidFill>
            <a:schemeClr val="tx1"/>
          </a:solidFill>
          <a:ln w="12700">
            <a:solidFill>
              <a:schemeClr val="bg2"/>
            </a:solidFill>
            <a:round/>
            <a:headEnd/>
            <a:tailEnd/>
          </a:ln>
        </p:spPr>
        <p:txBody>
          <a:bodyPr wrap="none" lIns="92075" tIns="46038" rIns="92075" bIns="46038" anchor="ctr"/>
          <a:lstStyle/>
          <a:p>
            <a:r>
              <a:rPr lang="zh-CN" altLang="en-US">
                <a:solidFill>
                  <a:schemeClr val="bg1"/>
                </a:solidFill>
              </a:rPr>
              <a:t>4</a:t>
            </a:r>
          </a:p>
        </p:txBody>
      </p:sp>
      <p:sp>
        <p:nvSpPr>
          <p:cNvPr id="38935" name="Line 27"/>
          <p:cNvSpPr>
            <a:spLocks noChangeShapeType="1"/>
          </p:cNvSpPr>
          <p:nvPr/>
        </p:nvSpPr>
        <p:spPr bwMode="auto">
          <a:xfrm>
            <a:off x="7759700" y="5715000"/>
            <a:ext cx="469900" cy="0"/>
          </a:xfrm>
          <a:prstGeom prst="line">
            <a:avLst/>
          </a:prstGeom>
          <a:noFill/>
          <a:ln w="25400">
            <a:solidFill>
              <a:schemeClr val="hlink"/>
            </a:solidFill>
            <a:round/>
            <a:headEnd type="stealth" w="med" len="med"/>
            <a:tailEnd type="none" w="sm" len="sm"/>
          </a:ln>
        </p:spPr>
        <p:txBody>
          <a:bodyPr/>
          <a:lstStyle/>
          <a:p>
            <a:endParaRPr lang="zh-CN" altLang="en-US"/>
          </a:p>
        </p:txBody>
      </p:sp>
      <p:sp>
        <p:nvSpPr>
          <p:cNvPr id="38936" name="Line 28"/>
          <p:cNvSpPr>
            <a:spLocks noChangeShapeType="1"/>
          </p:cNvSpPr>
          <p:nvPr/>
        </p:nvSpPr>
        <p:spPr bwMode="auto">
          <a:xfrm>
            <a:off x="7759700" y="3149600"/>
            <a:ext cx="469900" cy="0"/>
          </a:xfrm>
          <a:prstGeom prst="line">
            <a:avLst/>
          </a:prstGeom>
          <a:noFill/>
          <a:ln w="25400">
            <a:solidFill>
              <a:schemeClr val="hlink"/>
            </a:solidFill>
            <a:round/>
            <a:headEnd type="stealth" w="med" len="med"/>
            <a:tailEnd type="none" w="sm" len="sm"/>
          </a:ln>
        </p:spPr>
        <p:txBody>
          <a:bodyPr/>
          <a:lstStyle/>
          <a:p>
            <a:endParaRPr lang="zh-CN" altLang="en-US"/>
          </a:p>
        </p:txBody>
      </p:sp>
      <p:sp>
        <p:nvSpPr>
          <p:cNvPr id="38937" name="Line 29"/>
          <p:cNvSpPr>
            <a:spLocks noChangeShapeType="1"/>
          </p:cNvSpPr>
          <p:nvPr/>
        </p:nvSpPr>
        <p:spPr bwMode="auto">
          <a:xfrm>
            <a:off x="7759700" y="3771900"/>
            <a:ext cx="469900" cy="0"/>
          </a:xfrm>
          <a:prstGeom prst="line">
            <a:avLst/>
          </a:prstGeom>
          <a:noFill/>
          <a:ln w="25400">
            <a:solidFill>
              <a:schemeClr val="hlink"/>
            </a:solidFill>
            <a:round/>
            <a:headEnd type="stealth" w="med" len="med"/>
            <a:tailEnd type="none" w="sm" len="sm"/>
          </a:ln>
        </p:spPr>
        <p:txBody>
          <a:bodyPr/>
          <a:lstStyle/>
          <a:p>
            <a:endParaRPr lang="zh-CN" altLang="en-US"/>
          </a:p>
        </p:txBody>
      </p:sp>
      <p:sp>
        <p:nvSpPr>
          <p:cNvPr id="38938" name="Line 30"/>
          <p:cNvSpPr>
            <a:spLocks noChangeShapeType="1"/>
          </p:cNvSpPr>
          <p:nvPr/>
        </p:nvSpPr>
        <p:spPr bwMode="auto">
          <a:xfrm>
            <a:off x="7759700" y="4419600"/>
            <a:ext cx="469900" cy="0"/>
          </a:xfrm>
          <a:prstGeom prst="line">
            <a:avLst/>
          </a:prstGeom>
          <a:noFill/>
          <a:ln w="25400">
            <a:solidFill>
              <a:schemeClr val="hlink"/>
            </a:solidFill>
            <a:round/>
            <a:headEnd type="stealth" w="med" len="med"/>
            <a:tailEnd type="none" w="sm" len="sm"/>
          </a:ln>
        </p:spPr>
        <p:txBody>
          <a:bodyPr/>
          <a:lstStyle/>
          <a:p>
            <a:endParaRPr lang="zh-CN" altLang="en-US"/>
          </a:p>
        </p:txBody>
      </p:sp>
      <p:sp>
        <p:nvSpPr>
          <p:cNvPr id="38939" name="Line 31"/>
          <p:cNvSpPr>
            <a:spLocks noChangeShapeType="1"/>
          </p:cNvSpPr>
          <p:nvPr/>
        </p:nvSpPr>
        <p:spPr bwMode="auto">
          <a:xfrm>
            <a:off x="528638" y="5154613"/>
            <a:ext cx="455612" cy="0"/>
          </a:xfrm>
          <a:prstGeom prst="line">
            <a:avLst/>
          </a:prstGeom>
          <a:noFill/>
          <a:ln w="25400">
            <a:solidFill>
              <a:schemeClr val="hlink"/>
            </a:solidFill>
            <a:round/>
            <a:headEnd type="none" w="sm" len="sm"/>
            <a:tailEnd type="stealth" w="med" len="med"/>
          </a:ln>
        </p:spPr>
        <p:txBody>
          <a:bodyPr/>
          <a:lstStyle/>
          <a:p>
            <a:endParaRPr lang="zh-CN" altLang="en-US"/>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title"/>
          </p:nvPr>
        </p:nvSpPr>
        <p:spPr>
          <a:noFill/>
        </p:spPr>
        <p:txBody>
          <a:bodyPr lIns="92075" tIns="46038" rIns="92075" bIns="46038"/>
          <a:lstStyle/>
          <a:p>
            <a:pPr eaLnBrk="1" hangingPunct="1"/>
            <a:r>
              <a:rPr lang="en-US" altLang="zh-CN" smtClean="0">
                <a:latin typeface="Courier New" pitchFamily="49" charset="0"/>
              </a:rPr>
              <a:t>GROUPING SETS</a:t>
            </a:r>
          </a:p>
        </p:txBody>
      </p:sp>
      <p:sp>
        <p:nvSpPr>
          <p:cNvPr id="39939" name="Rectangle 7"/>
          <p:cNvSpPr>
            <a:spLocks noGrp="1" noChangeArrowheads="1"/>
          </p:cNvSpPr>
          <p:nvPr>
            <p:ph type="body" idx="1"/>
          </p:nvPr>
        </p:nvSpPr>
        <p:spPr>
          <a:xfrm>
            <a:off x="914400" y="1587500"/>
            <a:ext cx="7835900" cy="2071688"/>
          </a:xfrm>
          <a:noFill/>
        </p:spPr>
        <p:txBody>
          <a:bodyPr lIns="92075" tIns="46038" rIns="92075" bIns="46038">
            <a:spAutoFit/>
          </a:bodyPr>
          <a:lstStyle/>
          <a:p>
            <a:pPr eaLnBrk="1" hangingPunct="1"/>
            <a:r>
              <a:rPr lang="zh-CN" altLang="en-US" smtClean="0"/>
              <a:t>可以使用 </a:t>
            </a:r>
            <a:r>
              <a:rPr lang="en-US" altLang="zh-CN" smtClean="0">
                <a:latin typeface="Courier New" pitchFamily="49" charset="0"/>
              </a:rPr>
              <a:t>GROUPING SETS</a:t>
            </a:r>
            <a:r>
              <a:rPr lang="en-US" altLang="zh-CN" smtClean="0"/>
              <a:t> </a:t>
            </a:r>
            <a:r>
              <a:rPr lang="zh-CN" altLang="en-US" smtClean="0"/>
              <a:t>在同一个语句中定义多个组集.</a:t>
            </a:r>
          </a:p>
          <a:p>
            <a:pPr eaLnBrk="1" hangingPunct="1">
              <a:lnSpc>
                <a:spcPct val="85000"/>
              </a:lnSpc>
              <a:spcBef>
                <a:spcPct val="25000"/>
              </a:spcBef>
            </a:pPr>
            <a:r>
              <a:rPr lang="en-US" altLang="zh-CN" smtClean="0"/>
              <a:t>Oracle </a:t>
            </a:r>
            <a:r>
              <a:rPr lang="zh-CN" altLang="en-US" smtClean="0"/>
              <a:t>服务器计算</a:t>
            </a:r>
            <a:r>
              <a:rPr lang="en-US" altLang="zh-CN" smtClean="0">
                <a:latin typeface="Courier New" pitchFamily="49" charset="0"/>
              </a:rPr>
              <a:t>GROUPING SETS</a:t>
            </a:r>
            <a:r>
              <a:rPr lang="zh-CN" altLang="en-US" smtClean="0">
                <a:latin typeface="Courier New" pitchFamily="49" charset="0"/>
              </a:rPr>
              <a:t>子句中</a:t>
            </a:r>
            <a:r>
              <a:rPr lang="zh-CN" altLang="en-US" smtClean="0"/>
              <a:t>所有的组并将结果通过</a:t>
            </a:r>
            <a:r>
              <a:rPr lang="en-US" altLang="zh-CN" smtClean="0">
                <a:latin typeface="Courier New" pitchFamily="49" charset="0"/>
              </a:rPr>
              <a:t>UNION ALL</a:t>
            </a:r>
            <a:r>
              <a:rPr lang="zh-CN" altLang="en-US" smtClean="0"/>
              <a:t>组合成一个结果集</a:t>
            </a:r>
            <a:r>
              <a:rPr lang="en-US" altLang="zh-CN" smtClean="0"/>
              <a:t>. </a:t>
            </a:r>
          </a:p>
          <a:p>
            <a:pPr eaLnBrk="1" hangingPunct="1"/>
            <a:r>
              <a:rPr lang="en-US" altLang="zh-CN" smtClean="0"/>
              <a:t>Grouping set </a:t>
            </a:r>
            <a:r>
              <a:rPr lang="zh-CN" altLang="en-US" smtClean="0"/>
              <a:t>的效果:</a:t>
            </a:r>
          </a:p>
          <a:p>
            <a:pPr lvl="1" eaLnBrk="1" hangingPunct="1"/>
            <a:r>
              <a:rPr lang="zh-CN" altLang="en-US" smtClean="0"/>
              <a:t>只需要访问一次基表</a:t>
            </a:r>
            <a:r>
              <a:rPr lang="en-US" altLang="zh-CN" smtClean="0"/>
              <a:t>.</a:t>
            </a:r>
          </a:p>
          <a:p>
            <a:pPr lvl="1" eaLnBrk="1" hangingPunct="1">
              <a:lnSpc>
                <a:spcPct val="90000"/>
              </a:lnSpc>
              <a:spcBef>
                <a:spcPct val="25000"/>
              </a:spcBef>
            </a:pPr>
            <a:r>
              <a:rPr lang="zh-CN" altLang="en-US" smtClean="0"/>
              <a:t>不需要写很复杂的</a:t>
            </a:r>
            <a:r>
              <a:rPr lang="en-US" altLang="zh-CN" smtClean="0">
                <a:latin typeface="Courier New" pitchFamily="49" charset="0"/>
              </a:rPr>
              <a:t>UNION</a:t>
            </a:r>
            <a:r>
              <a:rPr lang="zh-CN" altLang="en-US" smtClean="0"/>
              <a:t>语句</a:t>
            </a:r>
            <a:r>
              <a:rPr lang="en-US" altLang="zh-CN" smtClean="0"/>
              <a:t>.</a:t>
            </a:r>
          </a:p>
        </p:txBody>
      </p:sp>
      <p:sp>
        <p:nvSpPr>
          <p:cNvPr id="39940" name="Rectangle 11"/>
          <p:cNvSpPr>
            <a:spLocks noChangeArrowheads="1"/>
          </p:cNvSpPr>
          <p:nvPr/>
        </p:nvSpPr>
        <p:spPr bwMode="auto">
          <a:xfrm>
            <a:off x="1085850" y="3832225"/>
            <a:ext cx="6737350" cy="1438275"/>
          </a:xfrm>
          <a:prstGeom prst="rect">
            <a:avLst/>
          </a:prstGeom>
          <a:solidFill>
            <a:srgbClr val="FFFFCC"/>
          </a:solidFill>
          <a:ln w="12700">
            <a:solidFill>
              <a:schemeClr val="tx1"/>
            </a:solidFill>
            <a:miter lim="800000"/>
            <a:headEnd/>
            <a:tailEnd/>
          </a:ln>
        </p:spPr>
        <p:txBody>
          <a:bodyPr wrap="none" lIns="92075" tIns="46038" rIns="92075" bIns="46038" anchor="ctr"/>
          <a:lstStyle/>
          <a:p>
            <a:pPr algn="l">
              <a:tabLst>
                <a:tab pos="682625" algn="l"/>
                <a:tab pos="1833563" algn="l"/>
              </a:tabLst>
            </a:pPr>
            <a:endParaRPr lang="zh-CN" altLang="en-US">
              <a:solidFill>
                <a:schemeClr val="tx1"/>
              </a:solidFill>
              <a:latin typeface="Courier New" pitchFamily="49" charset="0"/>
            </a:endParaRPr>
          </a:p>
          <a:p>
            <a:pPr algn="l">
              <a:tabLst>
                <a:tab pos="682625" algn="l"/>
                <a:tab pos="1833563" algn="l"/>
              </a:tabLst>
            </a:pPr>
            <a:endParaRPr lang="zh-CN" altLang="en-US">
              <a:solidFill>
                <a:schemeClr val="tx1"/>
              </a:solidFill>
              <a:latin typeface="Courier New" pitchFamily="49" charset="0"/>
            </a:endParaRPr>
          </a:p>
        </p:txBody>
      </p:sp>
      <p:sp>
        <p:nvSpPr>
          <p:cNvPr id="39941" name="Rectangle 12"/>
          <p:cNvSpPr>
            <a:spLocks noChangeArrowheads="1"/>
          </p:cNvSpPr>
          <p:nvPr/>
        </p:nvSpPr>
        <p:spPr bwMode="auto">
          <a:xfrm>
            <a:off x="1066800" y="4051300"/>
            <a:ext cx="6400800" cy="1217613"/>
          </a:xfrm>
          <a:prstGeom prst="rect">
            <a:avLst/>
          </a:prstGeom>
          <a:noFill/>
          <a:ln w="9525">
            <a:noFill/>
            <a:miter lim="800000"/>
            <a:headEnd/>
            <a:tailEnd/>
          </a:ln>
        </p:spPr>
        <p:txBody>
          <a:bodyPr wrap="none" lIns="92075" tIns="46038" rIns="92075" bIns="46038" anchor="ctr"/>
          <a:lstStyle/>
          <a:p>
            <a:pPr algn="l">
              <a:tabLst>
                <a:tab pos="682625" algn="l"/>
                <a:tab pos="1833563" algn="l"/>
              </a:tabLst>
            </a:pPr>
            <a:r>
              <a:rPr lang="en-US" altLang="zh-CN">
                <a:solidFill>
                  <a:schemeClr val="tx1"/>
                </a:solidFill>
                <a:latin typeface="Courier New" pitchFamily="49" charset="0"/>
              </a:rPr>
              <a:t>SELECT   department_id, job_id, </a:t>
            </a:r>
          </a:p>
          <a:p>
            <a:pPr algn="l">
              <a:tabLst>
                <a:tab pos="682625" algn="l"/>
                <a:tab pos="1833563" algn="l"/>
              </a:tabLst>
            </a:pPr>
            <a:r>
              <a:rPr lang="en-US" altLang="zh-CN">
                <a:solidFill>
                  <a:schemeClr val="tx1"/>
                </a:solidFill>
                <a:latin typeface="Courier New" pitchFamily="49" charset="0"/>
              </a:rPr>
              <a:t>         manager_id,avg(salary)</a:t>
            </a:r>
          </a:p>
          <a:p>
            <a:pPr algn="l">
              <a:tabLst>
                <a:tab pos="682625" algn="l"/>
                <a:tab pos="1833563" algn="l"/>
              </a:tabLst>
            </a:pPr>
            <a:r>
              <a:rPr lang="en-US" altLang="zh-CN">
                <a:solidFill>
                  <a:schemeClr val="tx1"/>
                </a:solidFill>
                <a:latin typeface="Courier New" pitchFamily="49" charset="0"/>
              </a:rPr>
              <a:t>FROM     employees</a:t>
            </a:r>
          </a:p>
          <a:p>
            <a:pPr algn="l">
              <a:tabLst>
                <a:tab pos="682625" algn="l"/>
                <a:tab pos="1833563" algn="l"/>
              </a:tabLst>
            </a:pPr>
            <a:r>
              <a:rPr lang="en-US" altLang="zh-CN">
                <a:solidFill>
                  <a:schemeClr val="tx1"/>
                </a:solidFill>
                <a:latin typeface="Courier New" pitchFamily="49" charset="0"/>
              </a:rPr>
              <a:t>GROUP BY GROUPING SETS </a:t>
            </a:r>
            <a:br>
              <a:rPr lang="en-US" altLang="zh-CN">
                <a:solidFill>
                  <a:schemeClr val="tx1"/>
                </a:solidFill>
                <a:latin typeface="Courier New" pitchFamily="49" charset="0"/>
              </a:rPr>
            </a:br>
            <a:r>
              <a:rPr lang="en-US" altLang="zh-CN">
                <a:solidFill>
                  <a:schemeClr val="tx1"/>
                </a:solidFill>
                <a:latin typeface="Courier New" pitchFamily="49" charset="0"/>
              </a:rPr>
              <a:t>((department_id,job_id), (job_id,manager_id));</a:t>
            </a:r>
          </a:p>
          <a:p>
            <a:pPr algn="l">
              <a:tabLst>
                <a:tab pos="682625" algn="l"/>
                <a:tab pos="1833563" algn="l"/>
              </a:tabLst>
            </a:pPr>
            <a:r>
              <a:rPr lang="en-US" altLang="zh-CN">
                <a:solidFill>
                  <a:schemeClr val="tx1"/>
                </a:solidFill>
                <a:latin typeface="Courier New" pitchFamily="49" charset="0"/>
              </a:rPr>
              <a:t>   </a:t>
            </a:r>
          </a:p>
        </p:txBody>
      </p:sp>
      <p:sp>
        <p:nvSpPr>
          <p:cNvPr id="39942" name="Rectangle 13"/>
          <p:cNvSpPr>
            <a:spLocks noChangeArrowheads="1"/>
          </p:cNvSpPr>
          <p:nvPr/>
        </p:nvSpPr>
        <p:spPr bwMode="auto">
          <a:xfrm>
            <a:off x="2362200" y="4673600"/>
            <a:ext cx="1905000" cy="228600"/>
          </a:xfrm>
          <a:prstGeom prst="rect">
            <a:avLst/>
          </a:prstGeom>
          <a:noFill/>
          <a:ln w="25400">
            <a:solidFill>
              <a:srgbClr val="FC0128"/>
            </a:solidFill>
            <a:miter lim="800000"/>
            <a:headEnd/>
            <a:tailEnd/>
          </a:ln>
        </p:spPr>
        <p:txBody>
          <a:bodyPr wrap="none" anchor="ctr"/>
          <a:lstStyle/>
          <a:p>
            <a:endParaRPr lang="zh-CN" altLang="en-US"/>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endParaRPr lang="zh-CN" altLang="en-US" sz="2400" b="0">
              <a:solidFill>
                <a:schemeClr val="tx1"/>
              </a:solidFill>
            </a:endParaRPr>
          </a:p>
        </p:txBody>
      </p:sp>
      <p:sp>
        <p:nvSpPr>
          <p:cNvPr id="40963" name="Rectangle 3"/>
          <p:cNvSpPr>
            <a:spLocks noGrp="1" noChangeArrowheads="1"/>
          </p:cNvSpPr>
          <p:nvPr>
            <p:ph type="title"/>
          </p:nvPr>
        </p:nvSpPr>
        <p:spPr>
          <a:noFill/>
        </p:spPr>
        <p:txBody>
          <a:bodyPr lIns="92075" tIns="46038" rIns="92075" bIns="46038"/>
          <a:lstStyle/>
          <a:p>
            <a:pPr eaLnBrk="1" hangingPunct="1"/>
            <a:r>
              <a:rPr lang="zh-CN" altLang="en-US" smtClean="0"/>
              <a:t>多列子查询</a:t>
            </a:r>
          </a:p>
        </p:txBody>
      </p:sp>
      <p:sp>
        <p:nvSpPr>
          <p:cNvPr id="40964" name="Rectangle 4"/>
          <p:cNvSpPr>
            <a:spLocks noChangeArrowheads="1"/>
          </p:cNvSpPr>
          <p:nvPr/>
        </p:nvSpPr>
        <p:spPr bwMode="auto">
          <a:xfrm>
            <a:off x="1522413" y="1377950"/>
            <a:ext cx="6097587" cy="2620963"/>
          </a:xfrm>
          <a:prstGeom prst="rect">
            <a:avLst/>
          </a:prstGeom>
          <a:solidFill>
            <a:srgbClr val="FFFFCC"/>
          </a:solidFill>
          <a:ln w="12700">
            <a:solidFill>
              <a:schemeClr val="tx1"/>
            </a:solidFill>
            <a:miter lim="800000"/>
            <a:headEnd/>
            <a:tailEnd/>
          </a:ln>
        </p:spPr>
        <p:txBody>
          <a:bodyPr wrap="none" lIns="90488" tIns="44450" rIns="90488" bIns="44450" anchor="ctr"/>
          <a:lstStyle/>
          <a:p>
            <a:pPr algn="l">
              <a:spcBef>
                <a:spcPct val="50000"/>
              </a:spcBef>
            </a:pPr>
            <a:endParaRPr lang="zh-CN" altLang="en-US" sz="2400" b="0">
              <a:solidFill>
                <a:schemeClr val="tx1"/>
              </a:solidFill>
            </a:endParaRPr>
          </a:p>
        </p:txBody>
      </p:sp>
      <p:sp>
        <p:nvSpPr>
          <p:cNvPr id="40965" name="Rectangle 5"/>
          <p:cNvSpPr>
            <a:spLocks noChangeArrowheads="1"/>
          </p:cNvSpPr>
          <p:nvPr/>
        </p:nvSpPr>
        <p:spPr bwMode="auto">
          <a:xfrm>
            <a:off x="1622425" y="1390650"/>
            <a:ext cx="1658938" cy="493713"/>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zh-CN" sz="2200">
                <a:solidFill>
                  <a:srgbClr val="000000"/>
                </a:solidFill>
              </a:rPr>
              <a:t>Main query</a:t>
            </a:r>
          </a:p>
        </p:txBody>
      </p:sp>
      <p:sp>
        <p:nvSpPr>
          <p:cNvPr id="40966" name="Rectangle 6"/>
          <p:cNvSpPr>
            <a:spLocks noChangeArrowheads="1"/>
          </p:cNvSpPr>
          <p:nvPr/>
        </p:nvSpPr>
        <p:spPr bwMode="auto">
          <a:xfrm>
            <a:off x="1568450" y="1809750"/>
            <a:ext cx="4095750" cy="347663"/>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zh-CN" sz="1400">
                <a:solidFill>
                  <a:schemeClr val="tx1"/>
                </a:solidFill>
              </a:rPr>
              <a:t>WHERE (MANAGER_ID, DEPARTMENT_ID)  IN</a:t>
            </a:r>
          </a:p>
        </p:txBody>
      </p:sp>
      <p:sp>
        <p:nvSpPr>
          <p:cNvPr id="40967" name="Rectangle 7"/>
          <p:cNvSpPr>
            <a:spLocks noChangeArrowheads="1"/>
          </p:cNvSpPr>
          <p:nvPr/>
        </p:nvSpPr>
        <p:spPr bwMode="auto">
          <a:xfrm>
            <a:off x="3698875" y="2433638"/>
            <a:ext cx="1355725" cy="457200"/>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zh-CN" sz="2000">
                <a:solidFill>
                  <a:srgbClr val="000000"/>
                </a:solidFill>
              </a:rPr>
              <a:t>Subquery</a:t>
            </a:r>
          </a:p>
        </p:txBody>
      </p:sp>
      <p:sp>
        <p:nvSpPr>
          <p:cNvPr id="40968" name="Rectangle 8"/>
          <p:cNvSpPr>
            <a:spLocks noChangeArrowheads="1"/>
          </p:cNvSpPr>
          <p:nvPr/>
        </p:nvSpPr>
        <p:spPr bwMode="auto">
          <a:xfrm>
            <a:off x="3814763" y="2846388"/>
            <a:ext cx="2290762" cy="1082675"/>
          </a:xfrm>
          <a:prstGeom prst="rect">
            <a:avLst/>
          </a:prstGeom>
          <a:noFill/>
          <a:ln w="9525">
            <a:noFill/>
            <a:miter lim="800000"/>
            <a:headEnd/>
            <a:tailEnd/>
          </a:ln>
        </p:spPr>
        <p:txBody>
          <a:bodyPr lIns="92075" tIns="46038" rIns="92075" bIns="46038">
            <a:spAutoFit/>
          </a:bodyPr>
          <a:lstStyle/>
          <a:p>
            <a:pPr algn="l">
              <a:lnSpc>
                <a:spcPct val="120000"/>
              </a:lnSpc>
              <a:spcBef>
                <a:spcPct val="60000"/>
              </a:spcBef>
              <a:tabLst>
                <a:tab pos="1714500" algn="l"/>
              </a:tabLst>
            </a:pPr>
            <a:r>
              <a:rPr lang="zh-CN" altLang="en-US">
                <a:solidFill>
                  <a:schemeClr val="tx1"/>
                </a:solidFill>
              </a:rPr>
              <a:t>100             90</a:t>
            </a:r>
            <a:br>
              <a:rPr lang="zh-CN" altLang="en-US">
                <a:solidFill>
                  <a:schemeClr val="tx1"/>
                </a:solidFill>
              </a:rPr>
            </a:br>
            <a:r>
              <a:rPr lang="zh-CN" altLang="en-US">
                <a:solidFill>
                  <a:schemeClr val="tx1"/>
                </a:solidFill>
              </a:rPr>
              <a:t>102             60</a:t>
            </a:r>
            <a:br>
              <a:rPr lang="zh-CN" altLang="en-US">
                <a:solidFill>
                  <a:schemeClr val="tx1"/>
                </a:solidFill>
              </a:rPr>
            </a:br>
            <a:r>
              <a:rPr lang="zh-CN" altLang="en-US">
                <a:solidFill>
                  <a:schemeClr val="tx1"/>
                </a:solidFill>
              </a:rPr>
              <a:t>124             50</a:t>
            </a:r>
          </a:p>
        </p:txBody>
      </p:sp>
      <p:sp>
        <p:nvSpPr>
          <p:cNvPr id="40969" name="Freeform 9"/>
          <p:cNvSpPr>
            <a:spLocks/>
          </p:cNvSpPr>
          <p:nvPr/>
        </p:nvSpPr>
        <p:spPr bwMode="auto">
          <a:xfrm>
            <a:off x="5927725" y="2116138"/>
            <a:ext cx="1133475" cy="944562"/>
          </a:xfrm>
          <a:custGeom>
            <a:avLst/>
            <a:gdLst>
              <a:gd name="T0" fmla="*/ 0 w 714"/>
              <a:gd name="T1" fmla="*/ 2147483647 h 595"/>
              <a:gd name="T2" fmla="*/ 2147483647 w 714"/>
              <a:gd name="T3" fmla="*/ 2147483647 h 595"/>
              <a:gd name="T4" fmla="*/ 2147483647 w 714"/>
              <a:gd name="T5" fmla="*/ 0 h 595"/>
              <a:gd name="T6" fmla="*/ 2147483647 w 714"/>
              <a:gd name="T7" fmla="*/ 0 h 595"/>
              <a:gd name="T8" fmla="*/ 0 60000 65536"/>
              <a:gd name="T9" fmla="*/ 0 60000 65536"/>
              <a:gd name="T10" fmla="*/ 0 60000 65536"/>
              <a:gd name="T11" fmla="*/ 0 60000 65536"/>
              <a:gd name="T12" fmla="*/ 0 w 714"/>
              <a:gd name="T13" fmla="*/ 0 h 595"/>
              <a:gd name="T14" fmla="*/ 714 w 714"/>
              <a:gd name="T15" fmla="*/ 595 h 595"/>
            </a:gdLst>
            <a:ahLst/>
            <a:cxnLst>
              <a:cxn ang="T8">
                <a:pos x="T0" y="T1"/>
              </a:cxn>
              <a:cxn ang="T9">
                <a:pos x="T2" y="T3"/>
              </a:cxn>
              <a:cxn ang="T10">
                <a:pos x="T4" y="T5"/>
              </a:cxn>
              <a:cxn ang="T11">
                <a:pos x="T6" y="T7"/>
              </a:cxn>
            </a:cxnLst>
            <a:rect l="T12" t="T13" r="T14" b="T15"/>
            <a:pathLst>
              <a:path w="714" h="595">
                <a:moveTo>
                  <a:pt x="0" y="594"/>
                </a:moveTo>
                <a:lnTo>
                  <a:pt x="713" y="594"/>
                </a:lnTo>
                <a:lnTo>
                  <a:pt x="713" y="0"/>
                </a:lnTo>
                <a:lnTo>
                  <a:pt x="402" y="0"/>
                </a:lnTo>
              </a:path>
            </a:pathLst>
          </a:custGeom>
          <a:noFill/>
          <a:ln w="25400" cap="rnd">
            <a:solidFill>
              <a:schemeClr val="hlink"/>
            </a:solidFill>
            <a:round/>
            <a:headEnd type="none" w="sm" len="sm"/>
            <a:tailEnd type="stealth" w="med" len="lg"/>
          </a:ln>
        </p:spPr>
        <p:txBody>
          <a:bodyPr/>
          <a:lstStyle/>
          <a:p>
            <a:endParaRPr lang="zh-CN" altLang="en-US"/>
          </a:p>
        </p:txBody>
      </p:sp>
      <p:sp>
        <p:nvSpPr>
          <p:cNvPr id="40970" name="Freeform 10"/>
          <p:cNvSpPr>
            <a:spLocks/>
          </p:cNvSpPr>
          <p:nvPr/>
        </p:nvSpPr>
        <p:spPr bwMode="auto">
          <a:xfrm>
            <a:off x="5946775" y="1844675"/>
            <a:ext cx="1401763" cy="1554163"/>
          </a:xfrm>
          <a:custGeom>
            <a:avLst/>
            <a:gdLst>
              <a:gd name="T0" fmla="*/ 0 w 883"/>
              <a:gd name="T1" fmla="*/ 2147483647 h 979"/>
              <a:gd name="T2" fmla="*/ 2147483647 w 883"/>
              <a:gd name="T3" fmla="*/ 2147483647 h 979"/>
              <a:gd name="T4" fmla="*/ 2147483647 w 883"/>
              <a:gd name="T5" fmla="*/ 0 h 979"/>
              <a:gd name="T6" fmla="*/ 2147483647 w 883"/>
              <a:gd name="T7" fmla="*/ 0 h 979"/>
              <a:gd name="T8" fmla="*/ 0 60000 65536"/>
              <a:gd name="T9" fmla="*/ 0 60000 65536"/>
              <a:gd name="T10" fmla="*/ 0 60000 65536"/>
              <a:gd name="T11" fmla="*/ 0 60000 65536"/>
              <a:gd name="T12" fmla="*/ 0 w 883"/>
              <a:gd name="T13" fmla="*/ 0 h 979"/>
              <a:gd name="T14" fmla="*/ 883 w 883"/>
              <a:gd name="T15" fmla="*/ 979 h 979"/>
            </a:gdLst>
            <a:ahLst/>
            <a:cxnLst>
              <a:cxn ang="T8">
                <a:pos x="T0" y="T1"/>
              </a:cxn>
              <a:cxn ang="T9">
                <a:pos x="T2" y="T3"/>
              </a:cxn>
              <a:cxn ang="T10">
                <a:pos x="T4" y="T5"/>
              </a:cxn>
              <a:cxn ang="T11">
                <a:pos x="T6" y="T7"/>
              </a:cxn>
            </a:cxnLst>
            <a:rect l="T12" t="T13" r="T14" b="T15"/>
            <a:pathLst>
              <a:path w="883" h="979">
                <a:moveTo>
                  <a:pt x="0" y="978"/>
                </a:moveTo>
                <a:lnTo>
                  <a:pt x="882" y="978"/>
                </a:lnTo>
                <a:lnTo>
                  <a:pt x="882" y="0"/>
                </a:lnTo>
                <a:lnTo>
                  <a:pt x="384" y="0"/>
                </a:lnTo>
              </a:path>
            </a:pathLst>
          </a:custGeom>
          <a:noFill/>
          <a:ln w="25400" cap="rnd">
            <a:solidFill>
              <a:schemeClr val="hlink"/>
            </a:solidFill>
            <a:round/>
            <a:headEnd type="none" w="sm" len="sm"/>
            <a:tailEnd type="stealth" w="med" len="lg"/>
          </a:ln>
        </p:spPr>
        <p:txBody>
          <a:bodyPr/>
          <a:lstStyle/>
          <a:p>
            <a:endParaRPr lang="zh-CN" altLang="en-US"/>
          </a:p>
        </p:txBody>
      </p:sp>
      <p:sp>
        <p:nvSpPr>
          <p:cNvPr id="40971" name="Freeform 11"/>
          <p:cNvSpPr>
            <a:spLocks/>
          </p:cNvSpPr>
          <p:nvPr/>
        </p:nvSpPr>
        <p:spPr bwMode="auto">
          <a:xfrm>
            <a:off x="5940425" y="1609725"/>
            <a:ext cx="1525588" cy="2154238"/>
          </a:xfrm>
          <a:custGeom>
            <a:avLst/>
            <a:gdLst>
              <a:gd name="T0" fmla="*/ 0 w 961"/>
              <a:gd name="T1" fmla="*/ 2147483647 h 1357"/>
              <a:gd name="T2" fmla="*/ 2147483647 w 961"/>
              <a:gd name="T3" fmla="*/ 2147483647 h 1357"/>
              <a:gd name="T4" fmla="*/ 2147483647 w 961"/>
              <a:gd name="T5" fmla="*/ 0 h 1357"/>
              <a:gd name="T6" fmla="*/ 2147483647 w 961"/>
              <a:gd name="T7" fmla="*/ 0 h 1357"/>
              <a:gd name="T8" fmla="*/ 0 60000 65536"/>
              <a:gd name="T9" fmla="*/ 0 60000 65536"/>
              <a:gd name="T10" fmla="*/ 0 60000 65536"/>
              <a:gd name="T11" fmla="*/ 0 60000 65536"/>
              <a:gd name="T12" fmla="*/ 0 w 961"/>
              <a:gd name="T13" fmla="*/ 0 h 1357"/>
              <a:gd name="T14" fmla="*/ 961 w 961"/>
              <a:gd name="T15" fmla="*/ 1357 h 1357"/>
            </a:gdLst>
            <a:ahLst/>
            <a:cxnLst>
              <a:cxn ang="T8">
                <a:pos x="T0" y="T1"/>
              </a:cxn>
              <a:cxn ang="T9">
                <a:pos x="T2" y="T3"/>
              </a:cxn>
              <a:cxn ang="T10">
                <a:pos x="T4" y="T5"/>
              </a:cxn>
              <a:cxn ang="T11">
                <a:pos x="T6" y="T7"/>
              </a:cxn>
            </a:cxnLst>
            <a:rect l="T12" t="T13" r="T14" b="T15"/>
            <a:pathLst>
              <a:path w="961" h="1357">
                <a:moveTo>
                  <a:pt x="0" y="1356"/>
                </a:moveTo>
                <a:lnTo>
                  <a:pt x="960" y="1356"/>
                </a:lnTo>
                <a:lnTo>
                  <a:pt x="960" y="0"/>
                </a:lnTo>
                <a:lnTo>
                  <a:pt x="276" y="0"/>
                </a:lnTo>
              </a:path>
            </a:pathLst>
          </a:custGeom>
          <a:noFill/>
          <a:ln w="25400" cap="rnd">
            <a:solidFill>
              <a:schemeClr val="hlink"/>
            </a:solidFill>
            <a:round/>
            <a:headEnd type="none" w="sm" len="sm"/>
            <a:tailEnd type="stealth" w="med" len="lg"/>
          </a:ln>
        </p:spPr>
        <p:txBody>
          <a:bodyPr/>
          <a:lstStyle/>
          <a:p>
            <a:endParaRPr lang="zh-CN" altLang="en-US"/>
          </a:p>
        </p:txBody>
      </p:sp>
      <p:sp>
        <p:nvSpPr>
          <p:cNvPr id="361484" name="Rectangle 12"/>
          <p:cNvSpPr>
            <a:spLocks noChangeArrowheads="1"/>
          </p:cNvSpPr>
          <p:nvPr/>
        </p:nvSpPr>
        <p:spPr bwMode="auto">
          <a:xfrm>
            <a:off x="860425" y="4262438"/>
            <a:ext cx="7385050" cy="787400"/>
          </a:xfrm>
          <a:prstGeom prst="rect">
            <a:avLst/>
          </a:prstGeom>
          <a:noFill/>
          <a:ln w="9525">
            <a:noFill/>
            <a:miter lim="800000"/>
            <a:headEnd/>
            <a:tailEnd/>
          </a:ln>
          <a:effectLst/>
        </p:spPr>
        <p:txBody>
          <a:bodyPr lIns="92075" tIns="46038" rIns="92075" bIns="46038">
            <a:spAutoFit/>
          </a:bodyPr>
          <a:lstStyle/>
          <a:p>
            <a:pPr algn="l" defTabSz="346075">
              <a:lnSpc>
                <a:spcPct val="95000"/>
              </a:lnSpc>
              <a:spcBef>
                <a:spcPct val="35000"/>
              </a:spcBef>
              <a:tabLst>
                <a:tab pos="571500" algn="l"/>
              </a:tabLst>
              <a:defRPr/>
            </a:pPr>
            <a:r>
              <a:rPr lang="zh-CN" altLang="en-US" sz="2400">
                <a:solidFill>
                  <a:schemeClr val="tx1"/>
                </a:solidFill>
                <a:effectLst>
                  <a:outerShdw blurRad="38100" dist="38100" dir="2700000" algn="tl">
                    <a:srgbClr val="C0C0C0"/>
                  </a:outerShdw>
                </a:effectLst>
              </a:rPr>
              <a:t>主查询条件中的每列与多列子查询返回的多行多列的结果进行比较</a:t>
            </a:r>
            <a:r>
              <a:rPr lang="en-US" altLang="zh-CN" sz="2400">
                <a:solidFill>
                  <a:schemeClr val="tx1"/>
                </a:solidFill>
                <a:effectLst>
                  <a:outerShdw blurRad="38100" dist="38100" dir="2700000" algn="tl">
                    <a:srgbClr val="C0C0C0"/>
                  </a:outerShdw>
                </a:effectLst>
              </a:rPr>
              <a:t>.</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endParaRPr lang="zh-CN" altLang="en-US" sz="2400" b="0">
              <a:solidFill>
                <a:schemeClr val="tx1"/>
              </a:solidFill>
            </a:endParaRPr>
          </a:p>
        </p:txBody>
      </p:sp>
      <p:sp>
        <p:nvSpPr>
          <p:cNvPr id="41987" name="Rectangle 3"/>
          <p:cNvSpPr>
            <a:spLocks noChangeArrowheads="1"/>
          </p:cNvSpPr>
          <p:nvPr/>
        </p:nvSpPr>
        <p:spPr bwMode="auto">
          <a:xfrm>
            <a:off x="488950" y="2432050"/>
            <a:ext cx="7899400" cy="2019300"/>
          </a:xfrm>
          <a:prstGeom prst="rect">
            <a:avLst/>
          </a:prstGeom>
          <a:solidFill>
            <a:srgbClr val="FFFFCC"/>
          </a:solidFill>
          <a:ln w="12700">
            <a:solidFill>
              <a:schemeClr val="tx1"/>
            </a:solidFill>
            <a:miter lim="800000"/>
            <a:headEnd/>
            <a:tailEnd/>
          </a:ln>
        </p:spPr>
        <p:txBody>
          <a:bodyPr wrap="none" lIns="92075" tIns="46038" rIns="92075" bIns="46038" anchor="ctr"/>
          <a:lstStyle/>
          <a:p>
            <a:pPr algn="l">
              <a:tabLst>
                <a:tab pos="1200150" algn="l"/>
              </a:tabLst>
            </a:pPr>
            <a:endParaRPr lang="zh-CN" altLang="en-US">
              <a:solidFill>
                <a:srgbClr val="000000"/>
              </a:solidFill>
              <a:latin typeface="Courier New" pitchFamily="49" charset="0"/>
            </a:endParaRPr>
          </a:p>
          <a:p>
            <a:pPr algn="l">
              <a:tabLst>
                <a:tab pos="1200150" algn="l"/>
              </a:tabLst>
            </a:pPr>
            <a:endParaRPr lang="zh-CN" altLang="en-US">
              <a:solidFill>
                <a:srgbClr val="000000"/>
              </a:solidFill>
              <a:latin typeface="Courier New" pitchFamily="49" charset="0"/>
            </a:endParaRPr>
          </a:p>
        </p:txBody>
      </p:sp>
      <p:sp>
        <p:nvSpPr>
          <p:cNvPr id="41988" name="Rectangle 4"/>
          <p:cNvSpPr>
            <a:spLocks noGrp="1" noChangeArrowheads="1"/>
          </p:cNvSpPr>
          <p:nvPr>
            <p:ph type="title"/>
          </p:nvPr>
        </p:nvSpPr>
        <p:spPr>
          <a:xfrm>
            <a:off x="901700" y="546100"/>
            <a:ext cx="7554913" cy="669925"/>
          </a:xfrm>
          <a:noFill/>
        </p:spPr>
        <p:txBody>
          <a:bodyPr lIns="92075" tIns="46038" rIns="92075" bIns="46038"/>
          <a:lstStyle/>
          <a:p>
            <a:pPr eaLnBrk="1" hangingPunct="1"/>
            <a:r>
              <a:rPr lang="zh-CN" altLang="en-US" smtClean="0"/>
              <a:t>成对比较子查询</a:t>
            </a:r>
          </a:p>
        </p:txBody>
      </p:sp>
      <p:sp>
        <p:nvSpPr>
          <p:cNvPr id="41989" name="Rectangle 5"/>
          <p:cNvSpPr>
            <a:spLocks noGrp="1" noChangeArrowheads="1"/>
          </p:cNvSpPr>
          <p:nvPr>
            <p:ph type="body" idx="1"/>
          </p:nvPr>
        </p:nvSpPr>
        <p:spPr>
          <a:xfrm>
            <a:off x="685800" y="1524000"/>
            <a:ext cx="7816850" cy="701675"/>
          </a:xfrm>
          <a:noFill/>
        </p:spPr>
        <p:txBody>
          <a:bodyPr lIns="92075" tIns="46038" rIns="92075" bIns="46038">
            <a:spAutoFit/>
          </a:bodyPr>
          <a:lstStyle/>
          <a:p>
            <a:pPr marL="0" indent="0" eaLnBrk="1" hangingPunct="1">
              <a:buFontTx/>
              <a:buNone/>
            </a:pPr>
            <a:r>
              <a:rPr lang="zh-CN" altLang="en-US" smtClean="0"/>
              <a:t>显示所有与178和174相同部门、相同经理的雇员的信息（不包括178和174雇员）</a:t>
            </a:r>
            <a:r>
              <a:rPr lang="en-US" altLang="zh-CN" smtClean="0"/>
              <a:t>.</a:t>
            </a:r>
          </a:p>
        </p:txBody>
      </p:sp>
      <p:sp>
        <p:nvSpPr>
          <p:cNvPr id="41990" name="Rectangle 6"/>
          <p:cNvSpPr>
            <a:spLocks noChangeArrowheads="1"/>
          </p:cNvSpPr>
          <p:nvPr/>
        </p:nvSpPr>
        <p:spPr bwMode="auto">
          <a:xfrm>
            <a:off x="457200" y="2451100"/>
            <a:ext cx="8077200" cy="2039938"/>
          </a:xfrm>
          <a:prstGeom prst="rect">
            <a:avLst/>
          </a:prstGeom>
          <a:noFill/>
          <a:ln w="9525">
            <a:noFill/>
            <a:miter lim="800000"/>
            <a:headEnd/>
            <a:tailEnd/>
          </a:ln>
        </p:spPr>
        <p:txBody>
          <a:bodyPr wrap="none" lIns="92075" tIns="46038" rIns="92075" bIns="46038" anchor="ctr"/>
          <a:lstStyle/>
          <a:p>
            <a:pPr algn="l"/>
            <a:r>
              <a:rPr lang="en-US" altLang="zh-CN" dirty="0">
                <a:solidFill>
                  <a:schemeClr val="tx1"/>
                </a:solidFill>
                <a:latin typeface="Courier New" pitchFamily="49" charset="0"/>
              </a:rPr>
              <a:t>SELECT	</a:t>
            </a:r>
            <a:r>
              <a:rPr lang="en-US" altLang="zh-CN" dirty="0" err="1">
                <a:solidFill>
                  <a:schemeClr val="tx1"/>
                </a:solidFill>
                <a:latin typeface="Courier New" pitchFamily="49" charset="0"/>
              </a:rPr>
              <a:t>employee_id</a:t>
            </a:r>
            <a:r>
              <a:rPr lang="en-US" altLang="zh-CN" dirty="0">
                <a:solidFill>
                  <a:schemeClr val="tx1"/>
                </a:solidFill>
                <a:latin typeface="Courier New" pitchFamily="49" charset="0"/>
              </a:rPr>
              <a:t>, </a:t>
            </a:r>
            <a:r>
              <a:rPr lang="en-US" altLang="zh-CN" dirty="0" err="1">
                <a:solidFill>
                  <a:schemeClr val="tx1"/>
                </a:solidFill>
                <a:latin typeface="Courier New" pitchFamily="49" charset="0"/>
              </a:rPr>
              <a:t>manager_id</a:t>
            </a:r>
            <a:r>
              <a:rPr lang="en-US" altLang="zh-CN" dirty="0">
                <a:solidFill>
                  <a:schemeClr val="tx1"/>
                </a:solidFill>
                <a:latin typeface="Courier New" pitchFamily="49" charset="0"/>
              </a:rPr>
              <a:t>, </a:t>
            </a:r>
            <a:r>
              <a:rPr lang="en-US" altLang="zh-CN" dirty="0" err="1">
                <a:solidFill>
                  <a:schemeClr val="tx1"/>
                </a:solidFill>
                <a:latin typeface="Courier New" pitchFamily="49" charset="0"/>
              </a:rPr>
              <a:t>department_id</a:t>
            </a:r>
            <a:endParaRPr lang="en-US" altLang="zh-CN" dirty="0">
              <a:solidFill>
                <a:schemeClr val="tx1"/>
              </a:solidFill>
              <a:latin typeface="Courier New" pitchFamily="49" charset="0"/>
            </a:endParaRPr>
          </a:p>
          <a:p>
            <a:pPr algn="l"/>
            <a:r>
              <a:rPr lang="en-US" altLang="zh-CN" dirty="0">
                <a:solidFill>
                  <a:schemeClr val="tx1"/>
                </a:solidFill>
                <a:latin typeface="Courier New" pitchFamily="49" charset="0"/>
              </a:rPr>
              <a:t>FROM	employees</a:t>
            </a:r>
          </a:p>
          <a:p>
            <a:pPr algn="l"/>
            <a:r>
              <a:rPr lang="en-US" altLang="zh-CN" dirty="0">
                <a:solidFill>
                  <a:schemeClr val="tx1"/>
                </a:solidFill>
                <a:latin typeface="Courier New" pitchFamily="49" charset="0"/>
              </a:rPr>
              <a:t>WHERE  (</a:t>
            </a:r>
            <a:r>
              <a:rPr lang="en-US" altLang="zh-CN" dirty="0" err="1">
                <a:solidFill>
                  <a:schemeClr val="tx1"/>
                </a:solidFill>
                <a:latin typeface="Courier New" pitchFamily="49" charset="0"/>
              </a:rPr>
              <a:t>manager_id</a:t>
            </a:r>
            <a:r>
              <a:rPr lang="en-US" altLang="zh-CN" dirty="0">
                <a:solidFill>
                  <a:schemeClr val="tx1"/>
                </a:solidFill>
                <a:latin typeface="Courier New" pitchFamily="49" charset="0"/>
              </a:rPr>
              <a:t>, </a:t>
            </a:r>
            <a:r>
              <a:rPr lang="en-US" altLang="zh-CN" dirty="0" err="1">
                <a:solidFill>
                  <a:schemeClr val="tx1"/>
                </a:solidFill>
                <a:latin typeface="Courier New" pitchFamily="49" charset="0"/>
              </a:rPr>
              <a:t>department_id</a:t>
            </a:r>
            <a:r>
              <a:rPr lang="en-US" altLang="zh-CN" dirty="0">
                <a:solidFill>
                  <a:schemeClr val="tx1"/>
                </a:solidFill>
                <a:latin typeface="Courier New" pitchFamily="49" charset="0"/>
              </a:rPr>
              <a:t>) IN</a:t>
            </a:r>
          </a:p>
          <a:p>
            <a:pPr algn="l"/>
            <a:r>
              <a:rPr lang="en-US" altLang="zh-CN" dirty="0">
                <a:solidFill>
                  <a:schemeClr val="tx1"/>
                </a:solidFill>
                <a:latin typeface="Courier New" pitchFamily="49" charset="0"/>
              </a:rPr>
              <a:t>                      (SELECT </a:t>
            </a:r>
            <a:r>
              <a:rPr lang="en-US" altLang="zh-CN" dirty="0" err="1">
                <a:solidFill>
                  <a:schemeClr val="tx1"/>
                </a:solidFill>
                <a:latin typeface="Courier New" pitchFamily="49" charset="0"/>
              </a:rPr>
              <a:t>manager_id</a:t>
            </a:r>
            <a:r>
              <a:rPr lang="en-US" altLang="zh-CN" dirty="0">
                <a:solidFill>
                  <a:schemeClr val="tx1"/>
                </a:solidFill>
                <a:latin typeface="Courier New" pitchFamily="49" charset="0"/>
              </a:rPr>
              <a:t>, </a:t>
            </a:r>
            <a:r>
              <a:rPr lang="en-US" altLang="zh-CN" dirty="0" err="1">
                <a:solidFill>
                  <a:schemeClr val="tx1"/>
                </a:solidFill>
                <a:latin typeface="Courier New" pitchFamily="49" charset="0"/>
              </a:rPr>
              <a:t>department_id</a:t>
            </a:r>
            <a:endParaRPr lang="en-US" altLang="zh-CN" dirty="0">
              <a:solidFill>
                <a:schemeClr val="tx1"/>
              </a:solidFill>
              <a:latin typeface="Courier New" pitchFamily="49" charset="0"/>
            </a:endParaRPr>
          </a:p>
          <a:p>
            <a:pPr algn="l"/>
            <a:r>
              <a:rPr lang="en-US" altLang="zh-CN" dirty="0">
                <a:solidFill>
                  <a:schemeClr val="tx1"/>
                </a:solidFill>
                <a:latin typeface="Courier New" pitchFamily="49" charset="0"/>
              </a:rPr>
              <a:t>                       FROM   employees</a:t>
            </a:r>
          </a:p>
          <a:p>
            <a:pPr algn="l"/>
            <a:r>
              <a:rPr lang="en-US" altLang="zh-CN" dirty="0">
                <a:solidFill>
                  <a:schemeClr val="tx1"/>
                </a:solidFill>
                <a:latin typeface="Courier New" pitchFamily="49" charset="0"/>
              </a:rPr>
              <a:t>                       WHERE  </a:t>
            </a:r>
            <a:r>
              <a:rPr lang="en-US" altLang="zh-CN" dirty="0" err="1">
                <a:solidFill>
                  <a:schemeClr val="tx1"/>
                </a:solidFill>
                <a:latin typeface="Courier New" pitchFamily="49" charset="0"/>
              </a:rPr>
              <a:t>employee_id</a:t>
            </a:r>
            <a:r>
              <a:rPr lang="en-US" altLang="zh-CN" dirty="0">
                <a:solidFill>
                  <a:schemeClr val="tx1"/>
                </a:solidFill>
                <a:latin typeface="Courier New" pitchFamily="49" charset="0"/>
              </a:rPr>
              <a:t> IN (141,174))</a:t>
            </a:r>
          </a:p>
          <a:p>
            <a:pPr algn="l"/>
            <a:r>
              <a:rPr lang="en-US" altLang="zh-CN" dirty="0">
                <a:solidFill>
                  <a:schemeClr val="tx1"/>
                </a:solidFill>
                <a:latin typeface="Courier New" pitchFamily="49" charset="0"/>
              </a:rPr>
              <a:t>AND	</a:t>
            </a:r>
            <a:r>
              <a:rPr lang="en-US" altLang="zh-CN" dirty="0" err="1">
                <a:solidFill>
                  <a:schemeClr val="tx1"/>
                </a:solidFill>
                <a:latin typeface="Courier New" pitchFamily="49" charset="0"/>
              </a:rPr>
              <a:t>employee_id</a:t>
            </a:r>
            <a:r>
              <a:rPr lang="en-US" altLang="zh-CN" dirty="0">
                <a:solidFill>
                  <a:schemeClr val="tx1"/>
                </a:solidFill>
                <a:latin typeface="Courier New" pitchFamily="49" charset="0"/>
              </a:rPr>
              <a:t> NOT IN (141,174);</a:t>
            </a:r>
          </a:p>
        </p:txBody>
      </p:sp>
      <p:sp>
        <p:nvSpPr>
          <p:cNvPr id="41991" name="Rectangle 7"/>
          <p:cNvSpPr>
            <a:spLocks noChangeArrowheads="1"/>
          </p:cNvSpPr>
          <p:nvPr/>
        </p:nvSpPr>
        <p:spPr bwMode="auto">
          <a:xfrm>
            <a:off x="3505200" y="3352800"/>
            <a:ext cx="4724400" cy="762000"/>
          </a:xfrm>
          <a:prstGeom prst="rect">
            <a:avLst/>
          </a:prstGeom>
          <a:noFill/>
          <a:ln w="25400">
            <a:solidFill>
              <a:srgbClr val="FC0128"/>
            </a:solidFill>
            <a:miter lim="800000"/>
            <a:headEnd/>
            <a:tailEnd/>
          </a:ln>
        </p:spPr>
        <p:txBody>
          <a:bodyPr wrap="none" anchor="ctr"/>
          <a:lstStyle/>
          <a:p>
            <a:endParaRPr lang="zh-CN" altLang="en-US"/>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endParaRPr lang="zh-CN" altLang="en-US" sz="2400" b="0">
              <a:solidFill>
                <a:schemeClr val="tx1"/>
              </a:solidFill>
            </a:endParaRPr>
          </a:p>
        </p:txBody>
      </p:sp>
      <p:sp>
        <p:nvSpPr>
          <p:cNvPr id="43011" name="Rectangle 3"/>
          <p:cNvSpPr>
            <a:spLocks noChangeArrowheads="1"/>
          </p:cNvSpPr>
          <p:nvPr/>
        </p:nvSpPr>
        <p:spPr bwMode="auto">
          <a:xfrm>
            <a:off x="584200" y="1955800"/>
            <a:ext cx="7797800" cy="3128963"/>
          </a:xfrm>
          <a:prstGeom prst="rect">
            <a:avLst/>
          </a:prstGeom>
          <a:solidFill>
            <a:srgbClr val="FFFFCC"/>
          </a:solidFill>
          <a:ln w="12700">
            <a:solidFill>
              <a:schemeClr val="tx1"/>
            </a:solidFill>
            <a:miter lim="800000"/>
            <a:headEnd/>
            <a:tailEnd/>
          </a:ln>
        </p:spPr>
        <p:txBody>
          <a:bodyPr wrap="none" lIns="92075" tIns="46038" rIns="92075" bIns="46038" anchor="ctr"/>
          <a:lstStyle/>
          <a:p>
            <a:pPr algn="l">
              <a:tabLst>
                <a:tab pos="1200150" algn="l"/>
              </a:tabLst>
            </a:pPr>
            <a:endParaRPr lang="zh-CN" altLang="en-US">
              <a:solidFill>
                <a:srgbClr val="000000"/>
              </a:solidFill>
              <a:latin typeface="Courier New" pitchFamily="49" charset="0"/>
            </a:endParaRPr>
          </a:p>
          <a:p>
            <a:pPr algn="l">
              <a:tabLst>
                <a:tab pos="1200150" algn="l"/>
              </a:tabLst>
            </a:pPr>
            <a:endParaRPr lang="zh-CN" altLang="en-US">
              <a:solidFill>
                <a:srgbClr val="000000"/>
              </a:solidFill>
              <a:latin typeface="Courier New" pitchFamily="49" charset="0"/>
            </a:endParaRPr>
          </a:p>
        </p:txBody>
      </p:sp>
      <p:sp>
        <p:nvSpPr>
          <p:cNvPr id="43012" name="Rectangle 4"/>
          <p:cNvSpPr>
            <a:spLocks noGrp="1" noChangeArrowheads="1"/>
          </p:cNvSpPr>
          <p:nvPr>
            <p:ph type="title"/>
          </p:nvPr>
        </p:nvSpPr>
        <p:spPr>
          <a:xfrm>
            <a:off x="914400" y="228600"/>
            <a:ext cx="7299325" cy="881063"/>
          </a:xfrm>
          <a:noFill/>
        </p:spPr>
        <p:txBody>
          <a:bodyPr lIns="92075" tIns="46038" rIns="92075" bIns="46038"/>
          <a:lstStyle/>
          <a:p>
            <a:pPr eaLnBrk="1" hangingPunct="1"/>
            <a:r>
              <a:rPr lang="zh-CN" altLang="en-US" smtClean="0"/>
              <a:t>非成对比较子查询</a:t>
            </a:r>
          </a:p>
        </p:txBody>
      </p:sp>
      <p:sp>
        <p:nvSpPr>
          <p:cNvPr id="43013" name="Rectangle 5"/>
          <p:cNvSpPr>
            <a:spLocks noChangeArrowheads="1"/>
          </p:cNvSpPr>
          <p:nvPr/>
        </p:nvSpPr>
        <p:spPr bwMode="auto">
          <a:xfrm>
            <a:off x="660400" y="2165350"/>
            <a:ext cx="7677150" cy="2786063"/>
          </a:xfrm>
          <a:prstGeom prst="rect">
            <a:avLst/>
          </a:prstGeom>
          <a:noFill/>
          <a:ln w="9525">
            <a:noFill/>
            <a:miter lim="800000"/>
            <a:headEnd/>
            <a:tailEnd/>
          </a:ln>
        </p:spPr>
        <p:txBody>
          <a:bodyPr wrap="none" lIns="92075" tIns="46038" rIns="92075" bIns="46038" anchor="ctr"/>
          <a:lstStyle/>
          <a:p>
            <a:pPr algn="l"/>
            <a:r>
              <a:rPr lang="en-US" altLang="zh-CN" dirty="0">
                <a:solidFill>
                  <a:schemeClr val="tx1"/>
                </a:solidFill>
                <a:latin typeface="Courier New" pitchFamily="49" charset="0"/>
              </a:rPr>
              <a:t>SELECT  </a:t>
            </a:r>
            <a:r>
              <a:rPr lang="en-US" altLang="zh-CN" dirty="0" err="1">
                <a:solidFill>
                  <a:schemeClr val="tx1"/>
                </a:solidFill>
                <a:latin typeface="Courier New" pitchFamily="49" charset="0"/>
              </a:rPr>
              <a:t>employee_id</a:t>
            </a:r>
            <a:r>
              <a:rPr lang="en-US" altLang="zh-CN" dirty="0">
                <a:solidFill>
                  <a:schemeClr val="tx1"/>
                </a:solidFill>
                <a:latin typeface="Courier New" pitchFamily="49" charset="0"/>
              </a:rPr>
              <a:t>, </a:t>
            </a:r>
            <a:r>
              <a:rPr lang="en-US" altLang="zh-CN" dirty="0" err="1">
                <a:solidFill>
                  <a:schemeClr val="tx1"/>
                </a:solidFill>
                <a:latin typeface="Courier New" pitchFamily="49" charset="0"/>
              </a:rPr>
              <a:t>manager_id</a:t>
            </a:r>
            <a:r>
              <a:rPr lang="en-US" altLang="zh-CN" dirty="0">
                <a:solidFill>
                  <a:schemeClr val="tx1"/>
                </a:solidFill>
                <a:latin typeface="Courier New" pitchFamily="49" charset="0"/>
              </a:rPr>
              <a:t>, </a:t>
            </a:r>
            <a:r>
              <a:rPr lang="en-US" altLang="zh-CN" dirty="0" err="1">
                <a:solidFill>
                  <a:schemeClr val="tx1"/>
                </a:solidFill>
                <a:latin typeface="Courier New" pitchFamily="49" charset="0"/>
              </a:rPr>
              <a:t>department_id</a:t>
            </a:r>
            <a:endParaRPr lang="en-US" altLang="zh-CN" dirty="0">
              <a:solidFill>
                <a:schemeClr val="tx1"/>
              </a:solidFill>
              <a:latin typeface="Courier New" pitchFamily="49" charset="0"/>
            </a:endParaRPr>
          </a:p>
          <a:p>
            <a:pPr algn="l"/>
            <a:r>
              <a:rPr lang="en-US" altLang="zh-CN" dirty="0">
                <a:solidFill>
                  <a:schemeClr val="tx1"/>
                </a:solidFill>
                <a:latin typeface="Courier New" pitchFamily="49" charset="0"/>
              </a:rPr>
              <a:t>FROM    employees</a:t>
            </a:r>
          </a:p>
          <a:p>
            <a:pPr algn="l"/>
            <a:r>
              <a:rPr lang="en-US" altLang="zh-CN" dirty="0">
                <a:solidFill>
                  <a:schemeClr val="tx1"/>
                </a:solidFill>
                <a:latin typeface="Courier New" pitchFamily="49" charset="0"/>
              </a:rPr>
              <a:t>WHERE   </a:t>
            </a:r>
            <a:r>
              <a:rPr lang="en-US" altLang="zh-CN" dirty="0" err="1">
                <a:solidFill>
                  <a:schemeClr val="tx1"/>
                </a:solidFill>
                <a:latin typeface="Courier New" pitchFamily="49" charset="0"/>
              </a:rPr>
              <a:t>manager_id</a:t>
            </a:r>
            <a:r>
              <a:rPr lang="en-US" altLang="zh-CN" dirty="0">
                <a:solidFill>
                  <a:schemeClr val="tx1"/>
                </a:solidFill>
                <a:latin typeface="Courier New" pitchFamily="49" charset="0"/>
              </a:rPr>
              <a:t> IN </a:t>
            </a:r>
            <a:br>
              <a:rPr lang="en-US" altLang="zh-CN" dirty="0">
                <a:solidFill>
                  <a:schemeClr val="tx1"/>
                </a:solidFill>
                <a:latin typeface="Courier New" pitchFamily="49" charset="0"/>
              </a:rPr>
            </a:br>
            <a:r>
              <a:rPr lang="en-US" altLang="zh-CN" dirty="0">
                <a:solidFill>
                  <a:schemeClr val="tx1"/>
                </a:solidFill>
                <a:latin typeface="Courier New" pitchFamily="49" charset="0"/>
              </a:rPr>
              <a:t>                  (SELECT  </a:t>
            </a:r>
            <a:r>
              <a:rPr lang="en-US" altLang="zh-CN" dirty="0" err="1">
                <a:solidFill>
                  <a:schemeClr val="tx1"/>
                </a:solidFill>
                <a:latin typeface="Courier New" pitchFamily="49" charset="0"/>
              </a:rPr>
              <a:t>manager_id</a:t>
            </a:r>
            <a:endParaRPr lang="en-US" altLang="zh-CN" dirty="0">
              <a:solidFill>
                <a:schemeClr val="tx1"/>
              </a:solidFill>
              <a:latin typeface="Courier New" pitchFamily="49" charset="0"/>
            </a:endParaRPr>
          </a:p>
          <a:p>
            <a:pPr algn="l"/>
            <a:r>
              <a:rPr lang="en-US" altLang="zh-CN" dirty="0">
                <a:solidFill>
                  <a:schemeClr val="tx1"/>
                </a:solidFill>
                <a:latin typeface="Courier New" pitchFamily="49" charset="0"/>
              </a:rPr>
              <a:t>                   FROM    employees</a:t>
            </a:r>
          </a:p>
          <a:p>
            <a:pPr algn="l"/>
            <a:r>
              <a:rPr lang="en-US" altLang="zh-CN" dirty="0">
                <a:solidFill>
                  <a:schemeClr val="tx1"/>
                </a:solidFill>
                <a:latin typeface="Courier New" pitchFamily="49" charset="0"/>
              </a:rPr>
              <a:t>                   WHERE   </a:t>
            </a:r>
            <a:r>
              <a:rPr lang="en-US" altLang="zh-CN" dirty="0" err="1">
                <a:solidFill>
                  <a:schemeClr val="tx1"/>
                </a:solidFill>
                <a:latin typeface="Courier New" pitchFamily="49" charset="0"/>
              </a:rPr>
              <a:t>employee_id</a:t>
            </a:r>
            <a:r>
              <a:rPr lang="en-US" altLang="zh-CN" dirty="0">
                <a:solidFill>
                  <a:schemeClr val="tx1"/>
                </a:solidFill>
                <a:latin typeface="Courier New" pitchFamily="49" charset="0"/>
              </a:rPr>
              <a:t> IN (174,141))</a:t>
            </a:r>
          </a:p>
          <a:p>
            <a:pPr algn="l"/>
            <a:r>
              <a:rPr lang="en-US" altLang="zh-CN" dirty="0">
                <a:solidFill>
                  <a:schemeClr val="tx1"/>
                </a:solidFill>
                <a:latin typeface="Courier New" pitchFamily="49" charset="0"/>
              </a:rPr>
              <a:t>AND     </a:t>
            </a:r>
            <a:r>
              <a:rPr lang="en-US" altLang="zh-CN" dirty="0" err="1">
                <a:solidFill>
                  <a:schemeClr val="tx1"/>
                </a:solidFill>
                <a:latin typeface="Courier New" pitchFamily="49" charset="0"/>
              </a:rPr>
              <a:t>department_id</a:t>
            </a:r>
            <a:r>
              <a:rPr lang="en-US" altLang="zh-CN" dirty="0">
                <a:solidFill>
                  <a:schemeClr val="tx1"/>
                </a:solidFill>
                <a:latin typeface="Courier New" pitchFamily="49" charset="0"/>
              </a:rPr>
              <a:t> IN </a:t>
            </a:r>
            <a:br>
              <a:rPr lang="en-US" altLang="zh-CN" dirty="0">
                <a:solidFill>
                  <a:schemeClr val="tx1"/>
                </a:solidFill>
                <a:latin typeface="Courier New" pitchFamily="49" charset="0"/>
              </a:rPr>
            </a:br>
            <a:r>
              <a:rPr lang="en-US" altLang="zh-CN" dirty="0">
                <a:solidFill>
                  <a:schemeClr val="tx1"/>
                </a:solidFill>
                <a:latin typeface="Courier New" pitchFamily="49" charset="0"/>
              </a:rPr>
              <a:t>                  (SELECT  </a:t>
            </a:r>
            <a:r>
              <a:rPr lang="en-US" altLang="zh-CN" dirty="0" err="1">
                <a:solidFill>
                  <a:schemeClr val="tx1"/>
                </a:solidFill>
                <a:latin typeface="Courier New" pitchFamily="49" charset="0"/>
              </a:rPr>
              <a:t>department_id</a:t>
            </a:r>
            <a:endParaRPr lang="en-US" altLang="zh-CN" dirty="0">
              <a:solidFill>
                <a:schemeClr val="tx1"/>
              </a:solidFill>
              <a:latin typeface="Courier New" pitchFamily="49" charset="0"/>
            </a:endParaRPr>
          </a:p>
          <a:p>
            <a:pPr algn="l"/>
            <a:r>
              <a:rPr lang="en-US" altLang="zh-CN" dirty="0">
                <a:solidFill>
                  <a:schemeClr val="tx1"/>
                </a:solidFill>
                <a:latin typeface="Courier New" pitchFamily="49" charset="0"/>
              </a:rPr>
              <a:t>                   FROM    employees</a:t>
            </a:r>
          </a:p>
          <a:p>
            <a:pPr algn="l"/>
            <a:r>
              <a:rPr lang="en-US" altLang="zh-CN" dirty="0">
                <a:solidFill>
                  <a:schemeClr val="tx1"/>
                </a:solidFill>
                <a:latin typeface="Courier New" pitchFamily="49" charset="0"/>
              </a:rPr>
              <a:t>                   WHERE   </a:t>
            </a:r>
            <a:r>
              <a:rPr lang="en-US" altLang="zh-CN" dirty="0" err="1">
                <a:solidFill>
                  <a:schemeClr val="tx1"/>
                </a:solidFill>
                <a:latin typeface="Courier New" pitchFamily="49" charset="0"/>
              </a:rPr>
              <a:t>employee_id</a:t>
            </a:r>
            <a:r>
              <a:rPr lang="en-US" altLang="zh-CN" dirty="0">
                <a:solidFill>
                  <a:schemeClr val="tx1"/>
                </a:solidFill>
                <a:latin typeface="Courier New" pitchFamily="49" charset="0"/>
              </a:rPr>
              <a:t> IN (174,141))</a:t>
            </a:r>
          </a:p>
          <a:p>
            <a:pPr algn="l"/>
            <a:r>
              <a:rPr lang="en-US" altLang="zh-CN" dirty="0">
                <a:solidFill>
                  <a:schemeClr val="tx1"/>
                </a:solidFill>
                <a:latin typeface="Courier New" pitchFamily="49" charset="0"/>
              </a:rPr>
              <a:t>AND	</a:t>
            </a:r>
            <a:r>
              <a:rPr lang="en-US" altLang="zh-CN" dirty="0" err="1">
                <a:solidFill>
                  <a:schemeClr val="tx1"/>
                </a:solidFill>
                <a:latin typeface="Courier New" pitchFamily="49" charset="0"/>
              </a:rPr>
              <a:t>employee_id</a:t>
            </a:r>
            <a:r>
              <a:rPr lang="en-US" altLang="zh-CN" dirty="0">
                <a:solidFill>
                  <a:schemeClr val="tx1"/>
                </a:solidFill>
                <a:latin typeface="Courier New" pitchFamily="49" charset="0"/>
              </a:rPr>
              <a:t> NOT IN(174,141);</a:t>
            </a:r>
          </a:p>
        </p:txBody>
      </p:sp>
      <p:sp>
        <p:nvSpPr>
          <p:cNvPr id="43014" name="Rectangle 6"/>
          <p:cNvSpPr>
            <a:spLocks noGrp="1" noChangeArrowheads="1"/>
          </p:cNvSpPr>
          <p:nvPr>
            <p:ph type="body" idx="1"/>
          </p:nvPr>
        </p:nvSpPr>
        <p:spPr>
          <a:xfrm>
            <a:off x="584200" y="1073150"/>
            <a:ext cx="8069263" cy="701675"/>
          </a:xfrm>
          <a:noFill/>
        </p:spPr>
        <p:txBody>
          <a:bodyPr lIns="92075" tIns="46038" rIns="92075" bIns="46038">
            <a:spAutoFit/>
          </a:bodyPr>
          <a:lstStyle/>
          <a:p>
            <a:pPr marL="0" indent="0" eaLnBrk="1" hangingPunct="1">
              <a:buFontTx/>
              <a:buNone/>
            </a:pPr>
            <a:r>
              <a:rPr lang="zh-CN" altLang="en-US" smtClean="0"/>
              <a:t>显示所有与178和174相同部门或者相同经理的雇员的信息（不包括178和174雇员）</a:t>
            </a:r>
            <a:r>
              <a:rPr lang="en-US" altLang="zh-CN" smtClean="0"/>
              <a:t>.</a:t>
            </a:r>
          </a:p>
        </p:txBody>
      </p:sp>
      <p:sp>
        <p:nvSpPr>
          <p:cNvPr id="43015" name="Rectangle 7"/>
          <p:cNvSpPr>
            <a:spLocks noChangeArrowheads="1"/>
          </p:cNvSpPr>
          <p:nvPr/>
        </p:nvSpPr>
        <p:spPr bwMode="auto">
          <a:xfrm>
            <a:off x="3175000" y="2794000"/>
            <a:ext cx="4724400" cy="838200"/>
          </a:xfrm>
          <a:prstGeom prst="rect">
            <a:avLst/>
          </a:prstGeom>
          <a:noFill/>
          <a:ln w="25400">
            <a:solidFill>
              <a:srgbClr val="FC0128"/>
            </a:solidFill>
            <a:miter lim="800000"/>
            <a:headEnd/>
            <a:tailEnd/>
          </a:ln>
        </p:spPr>
        <p:txBody>
          <a:bodyPr wrap="none" anchor="ctr"/>
          <a:lstStyle/>
          <a:p>
            <a:endParaRPr lang="zh-CN" altLang="en-US"/>
          </a:p>
        </p:txBody>
      </p:sp>
      <p:sp>
        <p:nvSpPr>
          <p:cNvPr id="43016" name="Rectangle 8"/>
          <p:cNvSpPr>
            <a:spLocks noChangeArrowheads="1"/>
          </p:cNvSpPr>
          <p:nvPr/>
        </p:nvSpPr>
        <p:spPr bwMode="auto">
          <a:xfrm>
            <a:off x="3187700" y="3937000"/>
            <a:ext cx="4724400" cy="838200"/>
          </a:xfrm>
          <a:prstGeom prst="rect">
            <a:avLst/>
          </a:prstGeom>
          <a:noFill/>
          <a:ln w="25400">
            <a:solidFill>
              <a:srgbClr val="FC0128"/>
            </a:solidFill>
            <a:miter lim="800000"/>
            <a:headEnd/>
            <a:tailEnd/>
          </a:ln>
        </p:spPr>
        <p:txBody>
          <a:bodyPr wrap="none" anchor="ctr"/>
          <a:lstStyle/>
          <a:p>
            <a:endParaRPr lang="zh-CN" altLang="en-US"/>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endParaRPr lang="zh-CN" altLang="en-US" sz="2400" b="0">
              <a:solidFill>
                <a:schemeClr val="tx1"/>
              </a:solidFill>
            </a:endParaRPr>
          </a:p>
        </p:txBody>
      </p:sp>
      <p:sp>
        <p:nvSpPr>
          <p:cNvPr id="44035" name="Rectangle 3"/>
          <p:cNvSpPr>
            <a:spLocks noGrp="1" noChangeArrowheads="1"/>
          </p:cNvSpPr>
          <p:nvPr>
            <p:ph type="title"/>
          </p:nvPr>
        </p:nvSpPr>
        <p:spPr>
          <a:noFill/>
        </p:spPr>
        <p:txBody>
          <a:bodyPr lIns="92075" tIns="46038" rIns="92075" bIns="46038"/>
          <a:lstStyle/>
          <a:p>
            <a:pPr eaLnBrk="1" hangingPunct="1"/>
            <a:r>
              <a:rPr lang="zh-CN" altLang="en-US" smtClean="0"/>
              <a:t>相关子查询</a:t>
            </a:r>
          </a:p>
        </p:txBody>
      </p:sp>
      <p:sp>
        <p:nvSpPr>
          <p:cNvPr id="44036" name="Rectangle 4"/>
          <p:cNvSpPr>
            <a:spLocks noChangeArrowheads="1"/>
          </p:cNvSpPr>
          <p:nvPr/>
        </p:nvSpPr>
        <p:spPr bwMode="auto">
          <a:xfrm>
            <a:off x="935038" y="2892425"/>
            <a:ext cx="7289800" cy="1806575"/>
          </a:xfrm>
          <a:prstGeom prst="rect">
            <a:avLst/>
          </a:prstGeom>
          <a:noFill/>
          <a:ln w="9525">
            <a:noFill/>
            <a:miter lim="800000"/>
            <a:headEnd/>
            <a:tailEnd/>
          </a:ln>
        </p:spPr>
        <p:txBody>
          <a:bodyPr lIns="92075" tIns="46038" rIns="92075" bIns="46038">
            <a:spAutoFit/>
          </a:bodyPr>
          <a:lstStyle/>
          <a:p>
            <a:pPr algn="l" defTabSz="400050">
              <a:lnSpc>
                <a:spcPct val="125000"/>
              </a:lnSpc>
              <a:tabLst>
                <a:tab pos="400050" algn="r"/>
                <a:tab pos="685800" algn="l"/>
              </a:tabLst>
            </a:pPr>
            <a:endParaRPr lang="zh-CN" altLang="en-US">
              <a:solidFill>
                <a:srgbClr val="000000"/>
              </a:solidFill>
              <a:latin typeface="Courier New" pitchFamily="49" charset="0"/>
            </a:endParaRPr>
          </a:p>
          <a:p>
            <a:pPr algn="l" defTabSz="400050">
              <a:lnSpc>
                <a:spcPct val="125000"/>
              </a:lnSpc>
              <a:tabLst>
                <a:tab pos="400050" algn="r"/>
                <a:tab pos="685800" algn="l"/>
              </a:tabLst>
            </a:pPr>
            <a:endParaRPr lang="zh-CN" altLang="en-US">
              <a:solidFill>
                <a:srgbClr val="000000"/>
              </a:solidFill>
              <a:latin typeface="Courier New" pitchFamily="49" charset="0"/>
            </a:endParaRPr>
          </a:p>
          <a:p>
            <a:pPr algn="l" defTabSz="400050">
              <a:lnSpc>
                <a:spcPct val="125000"/>
              </a:lnSpc>
              <a:tabLst>
                <a:tab pos="400050" algn="r"/>
                <a:tab pos="685800" algn="l"/>
              </a:tabLst>
            </a:pPr>
            <a:endParaRPr lang="zh-CN" altLang="en-US">
              <a:solidFill>
                <a:srgbClr val="000000"/>
              </a:solidFill>
              <a:latin typeface="Courier New" pitchFamily="49" charset="0"/>
            </a:endParaRPr>
          </a:p>
          <a:p>
            <a:pPr algn="l" defTabSz="400050">
              <a:lnSpc>
                <a:spcPct val="125000"/>
              </a:lnSpc>
              <a:tabLst>
                <a:tab pos="400050" algn="r"/>
                <a:tab pos="685800" algn="l"/>
              </a:tabLst>
            </a:pPr>
            <a:endParaRPr lang="zh-CN" altLang="en-US">
              <a:solidFill>
                <a:srgbClr val="000000"/>
              </a:solidFill>
              <a:latin typeface="Courier New" pitchFamily="49" charset="0"/>
            </a:endParaRPr>
          </a:p>
          <a:p>
            <a:pPr algn="l" defTabSz="400050">
              <a:lnSpc>
                <a:spcPct val="125000"/>
              </a:lnSpc>
              <a:tabLst>
                <a:tab pos="400050" algn="r"/>
                <a:tab pos="685800" algn="l"/>
              </a:tabLst>
            </a:pPr>
            <a:endParaRPr lang="zh-CN" altLang="en-US">
              <a:solidFill>
                <a:srgbClr val="000000"/>
              </a:solidFill>
              <a:latin typeface="Courier New" pitchFamily="49" charset="0"/>
            </a:endParaRPr>
          </a:p>
        </p:txBody>
      </p:sp>
      <p:sp>
        <p:nvSpPr>
          <p:cNvPr id="44037" name="Rectangle 5"/>
          <p:cNvSpPr>
            <a:spLocks noChangeArrowheads="1"/>
          </p:cNvSpPr>
          <p:nvPr/>
        </p:nvSpPr>
        <p:spPr bwMode="auto">
          <a:xfrm>
            <a:off x="652463" y="2116138"/>
            <a:ext cx="7613650" cy="2057400"/>
          </a:xfrm>
          <a:prstGeom prst="rect">
            <a:avLst/>
          </a:prstGeom>
          <a:solidFill>
            <a:srgbClr val="FFFFCC"/>
          </a:solidFill>
          <a:ln w="12700">
            <a:solidFill>
              <a:schemeClr val="tx1"/>
            </a:solidFill>
            <a:miter lim="800000"/>
            <a:headEnd/>
            <a:tailEnd/>
          </a:ln>
        </p:spPr>
        <p:txBody>
          <a:bodyPr wrap="none" lIns="90488" tIns="44450" rIns="90488" bIns="44450" anchor="ctr"/>
          <a:lstStyle/>
          <a:p>
            <a:pPr algn="l">
              <a:spcBef>
                <a:spcPct val="50000"/>
              </a:spcBef>
            </a:pPr>
            <a:endParaRPr lang="zh-CN" altLang="en-US" sz="2400" b="0">
              <a:solidFill>
                <a:schemeClr val="tx1"/>
              </a:solidFill>
            </a:endParaRPr>
          </a:p>
        </p:txBody>
      </p:sp>
      <p:sp>
        <p:nvSpPr>
          <p:cNvPr id="44038" name="Rectangle 6"/>
          <p:cNvSpPr>
            <a:spLocks noChangeArrowheads="1"/>
          </p:cNvSpPr>
          <p:nvPr/>
        </p:nvSpPr>
        <p:spPr bwMode="auto">
          <a:xfrm>
            <a:off x="550863" y="2116138"/>
            <a:ext cx="7858125" cy="2289175"/>
          </a:xfrm>
          <a:prstGeom prst="rect">
            <a:avLst/>
          </a:prstGeom>
          <a:noFill/>
          <a:ln w="9525">
            <a:noFill/>
            <a:miter lim="800000"/>
            <a:headEnd/>
            <a:tailEnd/>
          </a:ln>
        </p:spPr>
        <p:txBody>
          <a:bodyPr lIns="92075" tIns="46038" rIns="92075" bIns="46038">
            <a:spAutoFit/>
          </a:bodyPr>
          <a:lstStyle/>
          <a:p>
            <a:pPr algn="l"/>
            <a:r>
              <a:rPr lang="zh-CN" altLang="en-US">
                <a:solidFill>
                  <a:schemeClr val="tx1"/>
                </a:solidFill>
                <a:latin typeface="Courier New" pitchFamily="49" charset="0"/>
              </a:rPr>
              <a:t> </a:t>
            </a:r>
            <a:r>
              <a:rPr lang="en-US" altLang="zh-CN">
                <a:solidFill>
                  <a:schemeClr val="tx1"/>
                </a:solidFill>
                <a:latin typeface="Courier New" pitchFamily="49" charset="0"/>
              </a:rPr>
              <a:t>SELECT </a:t>
            </a:r>
            <a:r>
              <a:rPr lang="en-US" altLang="zh-CN" i="1">
                <a:solidFill>
                  <a:schemeClr val="tx1"/>
                </a:solidFill>
                <a:latin typeface="Courier New" pitchFamily="49" charset="0"/>
              </a:rPr>
              <a:t>column1</a:t>
            </a:r>
            <a:r>
              <a:rPr lang="en-US" altLang="zh-CN">
                <a:solidFill>
                  <a:schemeClr val="tx1"/>
                </a:solidFill>
                <a:latin typeface="Courier New" pitchFamily="49" charset="0"/>
              </a:rPr>
              <a:t>, </a:t>
            </a:r>
            <a:r>
              <a:rPr lang="en-US" altLang="zh-CN" i="1">
                <a:solidFill>
                  <a:schemeClr val="tx1"/>
                </a:solidFill>
                <a:latin typeface="Courier New" pitchFamily="49" charset="0"/>
              </a:rPr>
              <a:t>column2</a:t>
            </a:r>
            <a:r>
              <a:rPr lang="en-US" altLang="zh-CN">
                <a:solidFill>
                  <a:schemeClr val="tx1"/>
                </a:solidFill>
                <a:latin typeface="Courier New" pitchFamily="49" charset="0"/>
              </a:rPr>
              <a:t>, ...</a:t>
            </a:r>
          </a:p>
          <a:p>
            <a:pPr algn="l"/>
            <a:r>
              <a:rPr lang="en-US" altLang="zh-CN">
                <a:solidFill>
                  <a:schemeClr val="tx1"/>
                </a:solidFill>
                <a:latin typeface="Courier New" pitchFamily="49" charset="0"/>
              </a:rPr>
              <a:t> FROM   </a:t>
            </a:r>
            <a:r>
              <a:rPr lang="en-US" altLang="zh-CN" i="1">
                <a:solidFill>
                  <a:schemeClr val="tx1"/>
                </a:solidFill>
                <a:latin typeface="Courier New" pitchFamily="49" charset="0"/>
              </a:rPr>
              <a:t>table1</a:t>
            </a:r>
          </a:p>
          <a:p>
            <a:pPr algn="l"/>
            <a:r>
              <a:rPr lang="en-US" altLang="zh-CN">
                <a:solidFill>
                  <a:schemeClr val="tx1"/>
                </a:solidFill>
                <a:latin typeface="Courier New" pitchFamily="49" charset="0"/>
              </a:rPr>
              <a:t> WHERE  </a:t>
            </a:r>
            <a:r>
              <a:rPr lang="en-US" altLang="zh-CN" i="1">
                <a:solidFill>
                  <a:schemeClr val="tx1"/>
                </a:solidFill>
                <a:latin typeface="Courier New" pitchFamily="49" charset="0"/>
              </a:rPr>
              <a:t>column1</a:t>
            </a:r>
            <a:r>
              <a:rPr lang="en-US" altLang="zh-CN">
                <a:solidFill>
                  <a:schemeClr val="tx1"/>
                </a:solidFill>
                <a:latin typeface="Courier New" pitchFamily="49" charset="0"/>
              </a:rPr>
              <a:t> operator </a:t>
            </a:r>
          </a:p>
          <a:p>
            <a:pPr algn="l"/>
            <a:r>
              <a:rPr lang="en-US" altLang="zh-CN">
                <a:solidFill>
                  <a:schemeClr val="tx1"/>
                </a:solidFill>
                <a:latin typeface="Courier New" pitchFamily="49" charset="0"/>
              </a:rPr>
              <a:t>			  (SELECT  </a:t>
            </a:r>
            <a:r>
              <a:rPr lang="en-US" altLang="zh-CN" i="1">
                <a:solidFill>
                  <a:schemeClr val="tx1"/>
                </a:solidFill>
                <a:latin typeface="Courier New" pitchFamily="49" charset="0"/>
              </a:rPr>
              <a:t>colum1</a:t>
            </a:r>
            <a:endParaRPr lang="en-US" altLang="zh-CN">
              <a:solidFill>
                <a:schemeClr val="tx1"/>
              </a:solidFill>
              <a:latin typeface="Courier New" pitchFamily="49" charset="0"/>
            </a:endParaRPr>
          </a:p>
          <a:p>
            <a:pPr algn="l"/>
            <a:r>
              <a:rPr lang="en-US" altLang="zh-CN">
                <a:solidFill>
                  <a:schemeClr val="tx1"/>
                </a:solidFill>
                <a:latin typeface="Courier New" pitchFamily="49" charset="0"/>
              </a:rPr>
              <a:t>                       FROM    </a:t>
            </a:r>
            <a:r>
              <a:rPr lang="en-US" altLang="zh-CN" i="1">
                <a:solidFill>
                  <a:schemeClr val="tx1"/>
                </a:solidFill>
                <a:latin typeface="Courier New" pitchFamily="49" charset="0"/>
              </a:rPr>
              <a:t>table2</a:t>
            </a:r>
          </a:p>
          <a:p>
            <a:pPr algn="l"/>
            <a:r>
              <a:rPr lang="en-US" altLang="zh-CN">
                <a:solidFill>
                  <a:schemeClr val="tx1"/>
                </a:solidFill>
                <a:latin typeface="Courier New" pitchFamily="49" charset="0"/>
              </a:rPr>
              <a:t>                       WHERE   </a:t>
            </a:r>
            <a:r>
              <a:rPr lang="en-US" altLang="zh-CN" i="1">
                <a:solidFill>
                  <a:schemeClr val="tx1"/>
                </a:solidFill>
                <a:latin typeface="Courier New" pitchFamily="49" charset="0"/>
              </a:rPr>
              <a:t>expr1</a:t>
            </a:r>
            <a:r>
              <a:rPr lang="en-US" altLang="zh-CN">
                <a:solidFill>
                  <a:schemeClr val="tx1"/>
                </a:solidFill>
                <a:latin typeface="Courier New" pitchFamily="49" charset="0"/>
              </a:rPr>
              <a:t> = 									</a:t>
            </a:r>
            <a:r>
              <a:rPr lang="en-US" altLang="zh-CN" i="1">
                <a:solidFill>
                  <a:schemeClr val="tx1"/>
                </a:solidFill>
                <a:latin typeface="Courier New" pitchFamily="49" charset="0"/>
              </a:rPr>
              <a:t>.expr2</a:t>
            </a:r>
            <a:r>
              <a:rPr lang="en-US" altLang="zh-CN">
                <a:solidFill>
                  <a:schemeClr val="tx1"/>
                </a:solidFill>
                <a:latin typeface="Courier New" pitchFamily="49" charset="0"/>
              </a:rPr>
              <a:t>);</a:t>
            </a:r>
          </a:p>
          <a:p>
            <a:pPr algn="l"/>
            <a:endParaRPr lang="zh-CN" altLang="en-US">
              <a:solidFill>
                <a:schemeClr val="tx1"/>
              </a:solidFill>
              <a:latin typeface="Courier New" pitchFamily="49" charset="0"/>
            </a:endParaRPr>
          </a:p>
        </p:txBody>
      </p:sp>
      <p:sp>
        <p:nvSpPr>
          <p:cNvPr id="44039" name="Rectangle 8"/>
          <p:cNvSpPr>
            <a:spLocks noChangeArrowheads="1"/>
          </p:cNvSpPr>
          <p:nvPr/>
        </p:nvSpPr>
        <p:spPr bwMode="auto">
          <a:xfrm>
            <a:off x="2828925" y="2363788"/>
            <a:ext cx="866775" cy="366712"/>
          </a:xfrm>
          <a:prstGeom prst="rect">
            <a:avLst/>
          </a:prstGeom>
          <a:noFill/>
          <a:ln w="9525">
            <a:noFill/>
            <a:miter lim="800000"/>
            <a:headEnd/>
            <a:tailEnd/>
          </a:ln>
        </p:spPr>
        <p:txBody>
          <a:bodyPr wrap="none" lIns="92075" tIns="46038" rIns="92075" bIns="46038">
            <a:spAutoFit/>
          </a:bodyPr>
          <a:lstStyle/>
          <a:p>
            <a:pPr algn="l"/>
            <a:r>
              <a:rPr lang="en-US" altLang="zh-CN" i="1">
                <a:solidFill>
                  <a:schemeClr val="tx1"/>
                </a:solidFill>
                <a:latin typeface="Courier New" pitchFamily="49" charset="0"/>
              </a:rPr>
              <a:t>outer</a:t>
            </a:r>
          </a:p>
        </p:txBody>
      </p:sp>
      <p:sp>
        <p:nvSpPr>
          <p:cNvPr id="44040" name="Rectangle 9"/>
          <p:cNvSpPr>
            <a:spLocks noChangeArrowheads="1"/>
          </p:cNvSpPr>
          <p:nvPr/>
        </p:nvSpPr>
        <p:spPr bwMode="auto">
          <a:xfrm>
            <a:off x="5330825" y="3760788"/>
            <a:ext cx="866775" cy="366712"/>
          </a:xfrm>
          <a:prstGeom prst="rect">
            <a:avLst/>
          </a:prstGeom>
          <a:noFill/>
          <a:ln w="9525">
            <a:noFill/>
            <a:miter lim="800000"/>
            <a:headEnd/>
            <a:tailEnd/>
          </a:ln>
        </p:spPr>
        <p:txBody>
          <a:bodyPr wrap="none" lIns="92075" tIns="46038" rIns="92075" bIns="46038">
            <a:spAutoFit/>
          </a:bodyPr>
          <a:lstStyle/>
          <a:p>
            <a:pPr algn="l"/>
            <a:r>
              <a:rPr lang="en-US" altLang="zh-CN" i="1">
                <a:solidFill>
                  <a:schemeClr val="tx1"/>
                </a:solidFill>
                <a:latin typeface="Courier New" pitchFamily="49" charset="0"/>
              </a:rPr>
              <a:t>outer</a:t>
            </a:r>
          </a:p>
        </p:txBody>
      </p:sp>
      <p:sp>
        <p:nvSpPr>
          <p:cNvPr id="44041" name="Rectangle 10"/>
          <p:cNvSpPr>
            <a:spLocks noChangeArrowheads="1"/>
          </p:cNvSpPr>
          <p:nvPr/>
        </p:nvSpPr>
        <p:spPr bwMode="auto">
          <a:xfrm>
            <a:off x="2819400" y="2438400"/>
            <a:ext cx="990600" cy="228600"/>
          </a:xfrm>
          <a:prstGeom prst="rect">
            <a:avLst/>
          </a:prstGeom>
          <a:noFill/>
          <a:ln w="25400">
            <a:solidFill>
              <a:srgbClr val="FC0128"/>
            </a:solidFill>
            <a:miter lim="800000"/>
            <a:headEnd/>
            <a:tailEnd/>
          </a:ln>
        </p:spPr>
        <p:txBody>
          <a:bodyPr wrap="none" anchor="ctr"/>
          <a:lstStyle/>
          <a:p>
            <a:endParaRPr lang="zh-CN" altLang="en-US">
              <a:solidFill>
                <a:schemeClr val="tx1"/>
              </a:solidFill>
            </a:endParaRPr>
          </a:p>
        </p:txBody>
      </p:sp>
      <p:sp>
        <p:nvSpPr>
          <p:cNvPr id="44042" name="Rectangle 11"/>
          <p:cNvSpPr>
            <a:spLocks noChangeArrowheads="1"/>
          </p:cNvSpPr>
          <p:nvPr/>
        </p:nvSpPr>
        <p:spPr bwMode="auto">
          <a:xfrm>
            <a:off x="5257800" y="3822700"/>
            <a:ext cx="990600" cy="228600"/>
          </a:xfrm>
          <a:prstGeom prst="rect">
            <a:avLst/>
          </a:prstGeom>
          <a:noFill/>
          <a:ln w="25400">
            <a:solidFill>
              <a:srgbClr val="FC0128"/>
            </a:solidFill>
            <a:miter lim="800000"/>
            <a:headEnd/>
            <a:tailEnd/>
          </a:ln>
        </p:spPr>
        <p:txBody>
          <a:bodyPr wrap="none" anchor="ctr"/>
          <a:lstStyle/>
          <a:p>
            <a:endParaRPr lang="zh-CN" altLang="en-US"/>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742950" y="2152650"/>
            <a:ext cx="6961188" cy="2114550"/>
          </a:xfrm>
          <a:prstGeom prst="rect">
            <a:avLst/>
          </a:prstGeom>
          <a:solidFill>
            <a:srgbClr val="FFFFCC"/>
          </a:solidFill>
          <a:ln w="12700">
            <a:solidFill>
              <a:schemeClr val="tx1"/>
            </a:solidFill>
            <a:miter lim="800000"/>
            <a:headEnd/>
            <a:tailEnd/>
          </a:ln>
        </p:spPr>
        <p:txBody>
          <a:bodyPr wrap="none" lIns="90488" tIns="44450" rIns="90488" bIns="44450" anchor="ctr"/>
          <a:lstStyle/>
          <a:p>
            <a:pPr algn="l">
              <a:spcBef>
                <a:spcPct val="50000"/>
              </a:spcBef>
            </a:pPr>
            <a:endParaRPr lang="zh-CN" altLang="en-US" sz="2400" b="0">
              <a:solidFill>
                <a:schemeClr val="tx1"/>
              </a:solidFill>
            </a:endParaRPr>
          </a:p>
        </p:txBody>
      </p:sp>
      <p:sp>
        <p:nvSpPr>
          <p:cNvPr id="45059" name="Rectangle 3"/>
          <p:cNvSpPr>
            <a:spLocks noChangeArrowheads="1"/>
          </p:cNvSpPr>
          <p:nvPr/>
        </p:nvSpPr>
        <p:spPr bwMode="auto">
          <a:xfrm>
            <a:off x="863600" y="2133600"/>
            <a:ext cx="7594600" cy="915988"/>
          </a:xfrm>
          <a:prstGeom prst="rect">
            <a:avLst/>
          </a:prstGeom>
          <a:noFill/>
          <a:ln w="9525">
            <a:noFill/>
            <a:miter lim="800000"/>
            <a:headEnd/>
            <a:tailEnd/>
          </a:ln>
        </p:spPr>
        <p:txBody>
          <a:bodyPr lIns="92075" tIns="46038" rIns="92075" bIns="46038">
            <a:spAutoFit/>
          </a:bodyPr>
          <a:lstStyle/>
          <a:p>
            <a:pPr algn="l"/>
            <a:r>
              <a:rPr lang="en-US" altLang="zh-CN">
                <a:solidFill>
                  <a:schemeClr val="tx1"/>
                </a:solidFill>
                <a:latin typeface="Courier New" pitchFamily="49" charset="0"/>
              </a:rPr>
              <a:t>SELECT last_name, salary, department_id</a:t>
            </a:r>
          </a:p>
          <a:p>
            <a:pPr algn="l"/>
            <a:r>
              <a:rPr lang="en-US" altLang="zh-CN">
                <a:solidFill>
                  <a:schemeClr val="tx1"/>
                </a:solidFill>
                <a:latin typeface="Courier New" pitchFamily="49" charset="0"/>
              </a:rPr>
              <a:t>FROM   employees outer</a:t>
            </a:r>
          </a:p>
          <a:p>
            <a:pPr algn="l"/>
            <a:r>
              <a:rPr lang="en-US" altLang="zh-CN">
                <a:solidFill>
                  <a:schemeClr val="tx1"/>
                </a:solidFill>
                <a:latin typeface="Courier New" pitchFamily="49" charset="0"/>
              </a:rPr>
              <a:t>WHERE  salary &gt;</a:t>
            </a:r>
          </a:p>
        </p:txBody>
      </p:sp>
      <p:sp>
        <p:nvSpPr>
          <p:cNvPr id="45060" name="Rectangle 4"/>
          <p:cNvSpPr>
            <a:spLocks noChangeArrowheads="1"/>
          </p:cNvSpPr>
          <p:nvPr/>
        </p:nvSpPr>
        <p:spPr bwMode="auto">
          <a:xfrm>
            <a:off x="3167063" y="6248400"/>
            <a:ext cx="2895600" cy="457200"/>
          </a:xfrm>
          <a:prstGeom prst="rect">
            <a:avLst/>
          </a:prstGeom>
          <a:noFill/>
          <a:ln w="9525">
            <a:noFill/>
            <a:miter lim="800000"/>
            <a:headEnd/>
            <a:tailEnd/>
          </a:ln>
        </p:spPr>
        <p:txBody>
          <a:bodyPr wrap="none" lIns="92075" tIns="46038" rIns="92075" bIns="46038" anchor="ctr"/>
          <a:lstStyle/>
          <a:p>
            <a:endParaRPr lang="zh-CN" altLang="en-US" sz="2400" b="0">
              <a:solidFill>
                <a:schemeClr val="tx1"/>
              </a:solidFill>
            </a:endParaRPr>
          </a:p>
        </p:txBody>
      </p:sp>
      <p:sp>
        <p:nvSpPr>
          <p:cNvPr id="45061" name="Rectangle 5"/>
          <p:cNvSpPr>
            <a:spLocks noGrp="1" noChangeArrowheads="1"/>
          </p:cNvSpPr>
          <p:nvPr>
            <p:ph type="title"/>
          </p:nvPr>
        </p:nvSpPr>
        <p:spPr>
          <a:noFill/>
        </p:spPr>
        <p:txBody>
          <a:bodyPr lIns="92075" tIns="46038" rIns="92075" bIns="46038"/>
          <a:lstStyle/>
          <a:p>
            <a:pPr eaLnBrk="1" hangingPunct="1"/>
            <a:r>
              <a:rPr lang="zh-CN" altLang="en-US" smtClean="0"/>
              <a:t>使用相关子查询</a:t>
            </a:r>
          </a:p>
        </p:txBody>
      </p:sp>
      <p:sp>
        <p:nvSpPr>
          <p:cNvPr id="45062" name="Rectangle 6"/>
          <p:cNvSpPr>
            <a:spLocks noChangeArrowheads="1"/>
          </p:cNvSpPr>
          <p:nvPr/>
        </p:nvSpPr>
        <p:spPr bwMode="auto">
          <a:xfrm>
            <a:off x="6848475" y="4495800"/>
            <a:ext cx="1879600" cy="825500"/>
          </a:xfrm>
          <a:prstGeom prst="rect">
            <a:avLst/>
          </a:prstGeom>
          <a:noFill/>
          <a:ln w="9525">
            <a:noFill/>
            <a:miter lim="800000"/>
            <a:headEnd/>
            <a:tailEnd/>
          </a:ln>
        </p:spPr>
        <p:txBody>
          <a:bodyPr wrap="none" lIns="92075" tIns="46038" rIns="92075" bIns="46038">
            <a:spAutoFit/>
          </a:bodyPr>
          <a:lstStyle/>
          <a:p>
            <a:pPr algn="l"/>
            <a:r>
              <a:rPr lang="zh-CN" altLang="en-US" sz="1600">
                <a:solidFill>
                  <a:srgbClr val="FF3300"/>
                </a:solidFill>
              </a:rPr>
              <a:t>每次外部查询得到</a:t>
            </a:r>
          </a:p>
          <a:p>
            <a:pPr algn="l"/>
            <a:r>
              <a:rPr lang="zh-CN" altLang="en-US" sz="1600">
                <a:solidFill>
                  <a:srgbClr val="FF3300"/>
                </a:solidFill>
              </a:rPr>
              <a:t>一行,内部查询就执</a:t>
            </a:r>
          </a:p>
          <a:p>
            <a:pPr algn="l"/>
            <a:r>
              <a:rPr lang="zh-CN" altLang="en-US" sz="1600">
                <a:solidFill>
                  <a:srgbClr val="FF3300"/>
                </a:solidFill>
              </a:rPr>
              <a:t>行一次计算</a:t>
            </a:r>
            <a:r>
              <a:rPr lang="en-US" altLang="zh-CN" sz="1600">
                <a:solidFill>
                  <a:srgbClr val="FF3300"/>
                </a:solidFill>
              </a:rPr>
              <a:t>.</a:t>
            </a:r>
          </a:p>
        </p:txBody>
      </p:sp>
      <p:sp>
        <p:nvSpPr>
          <p:cNvPr id="45063" name="Rectangle 7"/>
          <p:cNvSpPr>
            <a:spLocks noGrp="1" noChangeArrowheads="1"/>
          </p:cNvSpPr>
          <p:nvPr>
            <p:ph type="body" idx="1"/>
          </p:nvPr>
        </p:nvSpPr>
        <p:spPr>
          <a:xfrm>
            <a:off x="760413" y="1316038"/>
            <a:ext cx="7385050" cy="396875"/>
          </a:xfrm>
          <a:noFill/>
        </p:spPr>
        <p:txBody>
          <a:bodyPr lIns="92075" tIns="46038" rIns="92075" bIns="46038">
            <a:spAutoFit/>
          </a:bodyPr>
          <a:lstStyle/>
          <a:p>
            <a:pPr marL="0" indent="0" eaLnBrk="1" hangingPunct="1">
              <a:buFontTx/>
              <a:buNone/>
            </a:pPr>
            <a:r>
              <a:rPr lang="zh-CN" altLang="en-US" smtClean="0"/>
              <a:t>找到所有雇员的薪水大于所在部门平均薪水的雇员信息</a:t>
            </a:r>
            <a:r>
              <a:rPr lang="en-US" altLang="zh-CN" smtClean="0"/>
              <a:t>.</a:t>
            </a:r>
          </a:p>
        </p:txBody>
      </p:sp>
      <p:sp>
        <p:nvSpPr>
          <p:cNvPr id="45064" name="Freeform 8"/>
          <p:cNvSpPr>
            <a:spLocks/>
          </p:cNvSpPr>
          <p:nvPr/>
        </p:nvSpPr>
        <p:spPr bwMode="auto">
          <a:xfrm>
            <a:off x="2286000" y="3048000"/>
            <a:ext cx="687388" cy="268288"/>
          </a:xfrm>
          <a:custGeom>
            <a:avLst/>
            <a:gdLst>
              <a:gd name="T0" fmla="*/ 2147483647 w 433"/>
              <a:gd name="T1" fmla="*/ 2147483647 h 169"/>
              <a:gd name="T2" fmla="*/ 0 w 433"/>
              <a:gd name="T3" fmla="*/ 2147483647 h 169"/>
              <a:gd name="T4" fmla="*/ 0 w 433"/>
              <a:gd name="T5" fmla="*/ 0 h 169"/>
              <a:gd name="T6" fmla="*/ 0 60000 65536"/>
              <a:gd name="T7" fmla="*/ 0 60000 65536"/>
              <a:gd name="T8" fmla="*/ 0 60000 65536"/>
              <a:gd name="T9" fmla="*/ 0 w 433"/>
              <a:gd name="T10" fmla="*/ 0 h 169"/>
              <a:gd name="T11" fmla="*/ 433 w 433"/>
              <a:gd name="T12" fmla="*/ 169 h 169"/>
            </a:gdLst>
            <a:ahLst/>
            <a:cxnLst>
              <a:cxn ang="T6">
                <a:pos x="T0" y="T1"/>
              </a:cxn>
              <a:cxn ang="T7">
                <a:pos x="T2" y="T3"/>
              </a:cxn>
              <a:cxn ang="T8">
                <a:pos x="T4" y="T5"/>
              </a:cxn>
            </a:cxnLst>
            <a:rect l="T9" t="T10" r="T11" b="T12"/>
            <a:pathLst>
              <a:path w="433" h="169">
                <a:moveTo>
                  <a:pt x="432" y="168"/>
                </a:moveTo>
                <a:lnTo>
                  <a:pt x="0" y="168"/>
                </a:lnTo>
                <a:lnTo>
                  <a:pt x="0" y="0"/>
                </a:lnTo>
              </a:path>
            </a:pathLst>
          </a:custGeom>
          <a:noFill/>
          <a:ln w="25400" cap="rnd">
            <a:solidFill>
              <a:schemeClr val="hlink"/>
            </a:solidFill>
            <a:round/>
            <a:headEnd type="stealth" w="med" len="lg"/>
            <a:tailEnd type="none" w="sm" len="sm"/>
          </a:ln>
        </p:spPr>
        <p:txBody>
          <a:bodyPr/>
          <a:lstStyle/>
          <a:p>
            <a:endParaRPr lang="zh-CN" altLang="en-US"/>
          </a:p>
        </p:txBody>
      </p:sp>
      <p:sp>
        <p:nvSpPr>
          <p:cNvPr id="45065" name="Rectangle 9"/>
          <p:cNvSpPr>
            <a:spLocks noChangeArrowheads="1"/>
          </p:cNvSpPr>
          <p:nvPr/>
        </p:nvSpPr>
        <p:spPr bwMode="auto">
          <a:xfrm>
            <a:off x="2971800" y="2667000"/>
            <a:ext cx="4279900" cy="1465263"/>
          </a:xfrm>
          <a:prstGeom prst="rect">
            <a:avLst/>
          </a:prstGeom>
          <a:noFill/>
          <a:ln w="9525">
            <a:noFill/>
            <a:miter lim="800000"/>
            <a:headEnd/>
            <a:tailEnd/>
          </a:ln>
        </p:spPr>
        <p:txBody>
          <a:bodyPr wrap="none" lIns="92075" tIns="46038" rIns="92075" bIns="46038">
            <a:spAutoFit/>
          </a:bodyPr>
          <a:lstStyle/>
          <a:p>
            <a:pPr algn="l"/>
            <a:r>
              <a:rPr lang="zh-CN" altLang="en-US">
                <a:solidFill>
                  <a:schemeClr val="tx1"/>
                </a:solidFill>
                <a:latin typeface="Courier New" pitchFamily="49" charset="0"/>
              </a:rPr>
              <a:t/>
            </a:r>
            <a:br>
              <a:rPr lang="zh-CN" altLang="en-US">
                <a:solidFill>
                  <a:schemeClr val="tx1"/>
                </a:solidFill>
                <a:latin typeface="Courier New" pitchFamily="49" charset="0"/>
              </a:rPr>
            </a:br>
            <a:r>
              <a:rPr lang="zh-CN" altLang="en-US">
                <a:solidFill>
                  <a:schemeClr val="tx1"/>
                </a:solidFill>
                <a:latin typeface="Courier New" pitchFamily="49" charset="0"/>
              </a:rPr>
              <a:t>(</a:t>
            </a:r>
            <a:r>
              <a:rPr lang="en-US" altLang="zh-CN">
                <a:solidFill>
                  <a:schemeClr val="tx1"/>
                </a:solidFill>
                <a:latin typeface="Courier New" pitchFamily="49" charset="0"/>
              </a:rPr>
              <a:t>SELECT AVG(salary)</a:t>
            </a:r>
          </a:p>
          <a:p>
            <a:pPr algn="l"/>
            <a:r>
              <a:rPr lang="en-US" altLang="zh-CN">
                <a:solidFill>
                  <a:schemeClr val="tx1"/>
                </a:solidFill>
                <a:latin typeface="Courier New" pitchFamily="49" charset="0"/>
              </a:rPr>
              <a:t> FROM   employees</a:t>
            </a:r>
          </a:p>
          <a:p>
            <a:pPr algn="l"/>
            <a:r>
              <a:rPr lang="en-US" altLang="zh-CN">
                <a:solidFill>
                  <a:schemeClr val="tx1"/>
                </a:solidFill>
                <a:latin typeface="Courier New" pitchFamily="49" charset="0"/>
              </a:rPr>
              <a:t> WHERE  department_id =  </a:t>
            </a:r>
          </a:p>
          <a:p>
            <a:pPr algn="l"/>
            <a:r>
              <a:rPr lang="en-US" altLang="zh-CN">
                <a:solidFill>
                  <a:schemeClr val="tx1"/>
                </a:solidFill>
                <a:latin typeface="Courier New" pitchFamily="49" charset="0"/>
              </a:rPr>
              <a:t>        outer.department_id) ;</a:t>
            </a:r>
          </a:p>
        </p:txBody>
      </p:sp>
      <p:sp>
        <p:nvSpPr>
          <p:cNvPr id="45066" name="Rectangle 10"/>
          <p:cNvSpPr>
            <a:spLocks noChangeArrowheads="1"/>
          </p:cNvSpPr>
          <p:nvPr/>
        </p:nvSpPr>
        <p:spPr bwMode="auto">
          <a:xfrm>
            <a:off x="3048000" y="2895600"/>
            <a:ext cx="3886200" cy="1219200"/>
          </a:xfrm>
          <a:prstGeom prst="rect">
            <a:avLst/>
          </a:prstGeom>
          <a:noFill/>
          <a:ln w="25400">
            <a:solidFill>
              <a:srgbClr val="FC0128"/>
            </a:solidFill>
            <a:miter lim="800000"/>
            <a:headEnd/>
            <a:tailEnd/>
          </a:ln>
        </p:spPr>
        <p:txBody>
          <a:bodyPr wrap="none" anchor="ctr"/>
          <a:lstStyle/>
          <a:p>
            <a:endParaRPr lang="zh-CN" altLang="en-US"/>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935038" y="1670050"/>
            <a:ext cx="6792912" cy="2268538"/>
          </a:xfrm>
          <a:prstGeom prst="rect">
            <a:avLst/>
          </a:prstGeom>
          <a:solidFill>
            <a:srgbClr val="FFFFCC"/>
          </a:solidFill>
          <a:ln w="12700">
            <a:solidFill>
              <a:schemeClr val="tx1"/>
            </a:solidFill>
            <a:miter lim="800000"/>
            <a:headEnd/>
            <a:tailEnd/>
          </a:ln>
        </p:spPr>
        <p:txBody>
          <a:bodyPr wrap="none" lIns="92075" tIns="46038" rIns="92075" bIns="46038" anchor="ctr"/>
          <a:lstStyle/>
          <a:p>
            <a:pPr algn="l">
              <a:tabLst>
                <a:tab pos="1200150" algn="l"/>
              </a:tabLst>
            </a:pPr>
            <a:endParaRPr lang="zh-CN" altLang="en-US">
              <a:solidFill>
                <a:schemeClr val="tx1"/>
              </a:solidFill>
              <a:latin typeface="Courier New" pitchFamily="49" charset="0"/>
            </a:endParaRPr>
          </a:p>
          <a:p>
            <a:pPr algn="l">
              <a:tabLst>
                <a:tab pos="1200150" algn="l"/>
              </a:tabLst>
            </a:pPr>
            <a:endParaRPr lang="zh-CN" altLang="en-US">
              <a:solidFill>
                <a:schemeClr val="tx1"/>
              </a:solidFill>
              <a:latin typeface="Courier New" pitchFamily="49" charset="0"/>
            </a:endParaRPr>
          </a:p>
        </p:txBody>
      </p:sp>
      <p:sp>
        <p:nvSpPr>
          <p:cNvPr id="46083" name="Rectangle 3"/>
          <p:cNvSpPr>
            <a:spLocks noChangeArrowheads="1"/>
          </p:cNvSpPr>
          <p:nvPr/>
        </p:nvSpPr>
        <p:spPr bwMode="auto">
          <a:xfrm>
            <a:off x="876300" y="1905000"/>
            <a:ext cx="7180263" cy="1711325"/>
          </a:xfrm>
          <a:prstGeom prst="rect">
            <a:avLst/>
          </a:prstGeom>
          <a:noFill/>
          <a:ln w="9525">
            <a:noFill/>
            <a:miter lim="800000"/>
            <a:headEnd/>
            <a:tailEnd/>
          </a:ln>
        </p:spPr>
        <p:txBody>
          <a:bodyPr wrap="none" lIns="92075" tIns="46038" rIns="92075" bIns="46038" anchor="ctr"/>
          <a:lstStyle/>
          <a:p>
            <a:pPr algn="l"/>
            <a:r>
              <a:rPr lang="en-US" altLang="zh-CN">
                <a:solidFill>
                  <a:schemeClr val="tx1"/>
                </a:solidFill>
                <a:latin typeface="Courier New" pitchFamily="49" charset="0"/>
              </a:rPr>
              <a:t>SELECT  a.last_name, a.salary, </a:t>
            </a:r>
          </a:p>
          <a:p>
            <a:pPr algn="l"/>
            <a:r>
              <a:rPr lang="en-US" altLang="zh-CN">
                <a:solidFill>
                  <a:schemeClr val="tx1"/>
                </a:solidFill>
                <a:latin typeface="Courier New" pitchFamily="49" charset="0"/>
              </a:rPr>
              <a:t>        a.department_id, b.salavg</a:t>
            </a:r>
          </a:p>
          <a:p>
            <a:pPr algn="l"/>
            <a:r>
              <a:rPr lang="en-US" altLang="zh-CN">
                <a:solidFill>
                  <a:schemeClr val="tx1"/>
                </a:solidFill>
                <a:latin typeface="Courier New" pitchFamily="49" charset="0"/>
              </a:rPr>
              <a:t>FROM    employees a, (SELECT   department_id, </a:t>
            </a:r>
          </a:p>
          <a:p>
            <a:pPr algn="l"/>
            <a:r>
              <a:rPr lang="en-US" altLang="zh-CN">
                <a:solidFill>
                  <a:schemeClr val="tx1"/>
                </a:solidFill>
                <a:latin typeface="Courier New" pitchFamily="49" charset="0"/>
              </a:rPr>
              <a:t>                      AVG(salary) salavg</a:t>
            </a:r>
          </a:p>
          <a:p>
            <a:pPr algn="l"/>
            <a:r>
              <a:rPr lang="en-US" altLang="zh-CN">
                <a:solidFill>
                  <a:schemeClr val="tx1"/>
                </a:solidFill>
                <a:latin typeface="Courier New" pitchFamily="49" charset="0"/>
              </a:rPr>
              <a:t>                      FROM     employees</a:t>
            </a:r>
          </a:p>
          <a:p>
            <a:pPr algn="l"/>
            <a:r>
              <a:rPr lang="en-US" altLang="zh-CN">
                <a:solidFill>
                  <a:schemeClr val="tx1"/>
                </a:solidFill>
                <a:latin typeface="Courier New" pitchFamily="49" charset="0"/>
              </a:rPr>
              <a:t>                      GROUP BY department_id) b</a:t>
            </a:r>
          </a:p>
          <a:p>
            <a:pPr algn="l"/>
            <a:r>
              <a:rPr lang="en-US" altLang="zh-CN">
                <a:solidFill>
                  <a:schemeClr val="tx1"/>
                </a:solidFill>
                <a:latin typeface="Courier New" pitchFamily="49" charset="0"/>
              </a:rPr>
              <a:t>WHERE   a.department_id = b.department_id</a:t>
            </a:r>
          </a:p>
          <a:p>
            <a:pPr algn="l"/>
            <a:r>
              <a:rPr lang="en-US" altLang="zh-CN">
                <a:solidFill>
                  <a:schemeClr val="tx1"/>
                </a:solidFill>
                <a:latin typeface="Courier New" pitchFamily="49" charset="0"/>
              </a:rPr>
              <a:t>AND     a.salary &gt; b.salavg;</a:t>
            </a:r>
          </a:p>
        </p:txBody>
      </p:sp>
      <p:sp>
        <p:nvSpPr>
          <p:cNvPr id="46084"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endParaRPr lang="zh-CN" altLang="en-US" sz="2400" b="0">
              <a:solidFill>
                <a:schemeClr val="tx1"/>
              </a:solidFill>
            </a:endParaRPr>
          </a:p>
        </p:txBody>
      </p:sp>
      <p:sp>
        <p:nvSpPr>
          <p:cNvPr id="46085" name="Rectangle 5"/>
          <p:cNvSpPr>
            <a:spLocks noGrp="1" noChangeArrowheads="1"/>
          </p:cNvSpPr>
          <p:nvPr>
            <p:ph type="title"/>
          </p:nvPr>
        </p:nvSpPr>
        <p:spPr>
          <a:noFill/>
        </p:spPr>
        <p:txBody>
          <a:bodyPr lIns="92075" tIns="46038" rIns="92075" bIns="46038"/>
          <a:lstStyle/>
          <a:p>
            <a:pPr eaLnBrk="1" hangingPunct="1"/>
            <a:r>
              <a:rPr lang="zh-CN" altLang="en-US" smtClean="0"/>
              <a:t>在 </a:t>
            </a:r>
            <a:r>
              <a:rPr lang="en-US" altLang="zh-CN" smtClean="0">
                <a:latin typeface="Courier New" pitchFamily="49" charset="0"/>
              </a:rPr>
              <a:t>FROM</a:t>
            </a:r>
            <a:r>
              <a:rPr lang="en-US" altLang="zh-CN" smtClean="0"/>
              <a:t> </a:t>
            </a:r>
            <a:r>
              <a:rPr lang="zh-CN" altLang="en-US" smtClean="0"/>
              <a:t>子句中使用子查询</a:t>
            </a:r>
          </a:p>
        </p:txBody>
      </p:sp>
      <p:sp>
        <p:nvSpPr>
          <p:cNvPr id="46086" name="Rectangle 6"/>
          <p:cNvSpPr>
            <a:spLocks noChangeArrowheads="1"/>
          </p:cNvSpPr>
          <p:nvPr/>
        </p:nvSpPr>
        <p:spPr bwMode="auto">
          <a:xfrm>
            <a:off x="3848100" y="2222500"/>
            <a:ext cx="3670300" cy="1104900"/>
          </a:xfrm>
          <a:prstGeom prst="rect">
            <a:avLst/>
          </a:prstGeom>
          <a:noFill/>
          <a:ln w="25400">
            <a:solidFill>
              <a:srgbClr val="FC0128"/>
            </a:solidFill>
            <a:miter lim="800000"/>
            <a:headEnd/>
            <a:tailEnd/>
          </a:ln>
        </p:spPr>
        <p:txBody>
          <a:bodyPr wrap="none" anchor="ctr"/>
          <a:lstStyle/>
          <a:p>
            <a:endParaRPr lang="zh-CN" altLang="en-US"/>
          </a:p>
        </p:txBody>
      </p:sp>
      <p:pic>
        <p:nvPicPr>
          <p:cNvPr id="46087" name="Picture 7"/>
          <p:cNvPicPr>
            <a:picLocks noChangeAspect="1" noChangeArrowheads="1"/>
          </p:cNvPicPr>
          <p:nvPr/>
        </p:nvPicPr>
        <p:blipFill>
          <a:blip r:embed="rId3"/>
          <a:srcRect/>
          <a:stretch>
            <a:fillRect/>
          </a:stretch>
        </p:blipFill>
        <p:spPr bwMode="auto">
          <a:xfrm>
            <a:off x="939800" y="4194175"/>
            <a:ext cx="6762750" cy="1771650"/>
          </a:xfrm>
          <a:prstGeom prst="rect">
            <a:avLst/>
          </a:prstGeom>
          <a:noFill/>
          <a:ln w="25400">
            <a:noFill/>
            <a:miter lim="800000"/>
            <a:headEnd type="none" w="sm" len="sm"/>
            <a:tailEnd type="none" w="sm" len="sm"/>
          </a:ln>
        </p:spPr>
      </p:pic>
      <p:pic>
        <p:nvPicPr>
          <p:cNvPr id="46088" name="Picture 8"/>
          <p:cNvPicPr>
            <a:picLocks noChangeAspect="1" noChangeArrowheads="1"/>
          </p:cNvPicPr>
          <p:nvPr/>
        </p:nvPicPr>
        <p:blipFill>
          <a:blip r:embed="rId4"/>
          <a:srcRect/>
          <a:stretch>
            <a:fillRect/>
          </a:stretch>
        </p:blipFill>
        <p:spPr bwMode="auto">
          <a:xfrm>
            <a:off x="939800" y="5961063"/>
            <a:ext cx="6778625" cy="282575"/>
          </a:xfrm>
          <a:prstGeom prst="rect">
            <a:avLst/>
          </a:prstGeom>
          <a:noFill/>
          <a:ln w="25400">
            <a:noFill/>
            <a:miter lim="800000"/>
            <a:headEnd type="none" w="sm" len="sm"/>
            <a:tailEnd type="none" w="sm" len="sm"/>
          </a:ln>
        </p:spPr>
      </p:pic>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79450" y="1925638"/>
            <a:ext cx="7283450" cy="1949450"/>
          </a:xfrm>
          <a:prstGeom prst="rect">
            <a:avLst/>
          </a:prstGeom>
          <a:solidFill>
            <a:srgbClr val="FFFFCC"/>
          </a:solidFill>
          <a:ln w="12700">
            <a:solidFill>
              <a:schemeClr val="tx1"/>
            </a:solidFill>
            <a:miter lim="800000"/>
            <a:headEnd/>
            <a:tailEnd/>
          </a:ln>
        </p:spPr>
        <p:txBody>
          <a:bodyPr wrap="none" lIns="90488" tIns="44450" rIns="90488" bIns="44450" anchor="ctr"/>
          <a:lstStyle/>
          <a:p>
            <a:pPr algn="l">
              <a:spcBef>
                <a:spcPct val="50000"/>
              </a:spcBef>
            </a:pPr>
            <a:endParaRPr lang="zh-CN" altLang="en-US" sz="2400" b="0">
              <a:solidFill>
                <a:schemeClr val="tx1"/>
              </a:solidFill>
            </a:endParaRPr>
          </a:p>
        </p:txBody>
      </p:sp>
      <p:sp>
        <p:nvSpPr>
          <p:cNvPr id="47107" name="Rectangle 3"/>
          <p:cNvSpPr>
            <a:spLocks noChangeArrowheads="1"/>
          </p:cNvSpPr>
          <p:nvPr/>
        </p:nvSpPr>
        <p:spPr bwMode="auto">
          <a:xfrm>
            <a:off x="711200" y="2057400"/>
            <a:ext cx="7035800" cy="1593850"/>
          </a:xfrm>
          <a:prstGeom prst="rect">
            <a:avLst/>
          </a:prstGeom>
          <a:noFill/>
          <a:ln w="9525">
            <a:noFill/>
            <a:miter lim="800000"/>
            <a:headEnd/>
            <a:tailEnd/>
          </a:ln>
        </p:spPr>
        <p:txBody>
          <a:bodyPr wrap="none" lIns="92075" tIns="46038" rIns="92075" bIns="46038" anchor="ctr"/>
          <a:lstStyle/>
          <a:p>
            <a:pPr marL="457200" indent="-457200" algn="l">
              <a:tabLst>
                <a:tab pos="2120900" algn="l"/>
              </a:tabLst>
            </a:pPr>
            <a:r>
              <a:rPr lang="en-US" altLang="zh-CN">
                <a:solidFill>
                  <a:schemeClr val="tx1"/>
                </a:solidFill>
                <a:latin typeface="Courier New" pitchFamily="49" charset="0"/>
              </a:rPr>
              <a:t>SELECT employee_id, last_name, job_id, department_id</a:t>
            </a:r>
          </a:p>
          <a:p>
            <a:pPr marL="457200" indent="-457200" algn="l">
              <a:tabLst>
                <a:tab pos="2120900" algn="l"/>
              </a:tabLst>
            </a:pPr>
            <a:r>
              <a:rPr lang="en-US" altLang="zh-CN">
                <a:solidFill>
                  <a:schemeClr val="tx1"/>
                </a:solidFill>
                <a:latin typeface="Courier New" pitchFamily="49" charset="0"/>
              </a:rPr>
              <a:t>FROM   employees outer</a:t>
            </a:r>
          </a:p>
          <a:p>
            <a:pPr marL="457200" indent="-457200" algn="l">
              <a:tabLst>
                <a:tab pos="2120900" algn="l"/>
              </a:tabLst>
            </a:pPr>
            <a:r>
              <a:rPr lang="en-US" altLang="zh-CN">
                <a:solidFill>
                  <a:schemeClr val="tx1"/>
                </a:solidFill>
                <a:latin typeface="Courier New" pitchFamily="49" charset="0"/>
              </a:rPr>
              <a:t>WHERE  EXISTS ( SELECT 'X'</a:t>
            </a:r>
          </a:p>
          <a:p>
            <a:pPr marL="457200" indent="-457200" algn="l">
              <a:tabLst>
                <a:tab pos="2120900" algn="l"/>
              </a:tabLst>
            </a:pPr>
            <a:r>
              <a:rPr lang="en-US" altLang="zh-CN">
                <a:solidFill>
                  <a:schemeClr val="tx1"/>
                </a:solidFill>
                <a:latin typeface="Courier New" pitchFamily="49" charset="0"/>
              </a:rPr>
              <a:t>                 FROM   employees</a:t>
            </a:r>
          </a:p>
          <a:p>
            <a:pPr marL="457200" indent="-457200" algn="l">
              <a:tabLst>
                <a:tab pos="2120900" algn="l"/>
              </a:tabLst>
            </a:pPr>
            <a:r>
              <a:rPr lang="en-US" altLang="zh-CN">
                <a:solidFill>
                  <a:schemeClr val="tx1"/>
                </a:solidFill>
                <a:latin typeface="Courier New" pitchFamily="49" charset="0"/>
              </a:rPr>
              <a:t>                 WHERE  manager_id = </a:t>
            </a:r>
          </a:p>
          <a:p>
            <a:pPr marL="457200" indent="-457200" algn="l">
              <a:tabLst>
                <a:tab pos="2120900" algn="l"/>
              </a:tabLst>
            </a:pPr>
            <a:r>
              <a:rPr lang="en-US" altLang="zh-CN">
                <a:solidFill>
                  <a:schemeClr val="tx1"/>
                </a:solidFill>
                <a:latin typeface="Courier New" pitchFamily="49" charset="0"/>
              </a:rPr>
              <a:t>                        outer.employee_id);</a:t>
            </a:r>
          </a:p>
        </p:txBody>
      </p:sp>
      <p:sp>
        <p:nvSpPr>
          <p:cNvPr id="47108" name="Rectangle 4"/>
          <p:cNvSpPr>
            <a:spLocks noGrp="1" noChangeArrowheads="1"/>
          </p:cNvSpPr>
          <p:nvPr>
            <p:ph type="title"/>
          </p:nvPr>
        </p:nvSpPr>
        <p:spPr>
          <a:noFill/>
        </p:spPr>
        <p:txBody>
          <a:bodyPr lIns="92075" tIns="46038" rIns="92075" bIns="46038"/>
          <a:lstStyle/>
          <a:p>
            <a:pPr eaLnBrk="1" hangingPunct="1"/>
            <a:r>
              <a:rPr lang="zh-CN" altLang="en-US" smtClean="0"/>
              <a:t>使用 </a:t>
            </a:r>
            <a:r>
              <a:rPr lang="en-US" altLang="zh-CN" smtClean="0">
                <a:latin typeface="Courier New" pitchFamily="49" charset="0"/>
              </a:rPr>
              <a:t>EXISTS</a:t>
            </a:r>
            <a:r>
              <a:rPr lang="en-US" altLang="zh-CN" smtClean="0"/>
              <a:t> </a:t>
            </a:r>
            <a:r>
              <a:rPr lang="zh-CN" altLang="en-US" smtClean="0"/>
              <a:t>操作符</a:t>
            </a:r>
          </a:p>
        </p:txBody>
      </p:sp>
      <p:sp>
        <p:nvSpPr>
          <p:cNvPr id="47109" name="Rectangle 5"/>
          <p:cNvSpPr>
            <a:spLocks noGrp="1" noChangeArrowheads="1"/>
          </p:cNvSpPr>
          <p:nvPr>
            <p:ph type="body" idx="1"/>
          </p:nvPr>
        </p:nvSpPr>
        <p:spPr>
          <a:xfrm>
            <a:off x="623888" y="1185863"/>
            <a:ext cx="7385050" cy="396875"/>
          </a:xfrm>
          <a:noFill/>
        </p:spPr>
        <p:txBody>
          <a:bodyPr lIns="92075" tIns="46038" rIns="92075" bIns="46038">
            <a:spAutoFit/>
          </a:bodyPr>
          <a:lstStyle/>
          <a:p>
            <a:pPr marL="0" indent="0" eaLnBrk="1" hangingPunct="1">
              <a:buFontTx/>
              <a:buNone/>
            </a:pPr>
            <a:r>
              <a:rPr lang="zh-CN" altLang="en-US" smtClean="0"/>
              <a:t>找到所有有部下的员工的信息</a:t>
            </a:r>
            <a:r>
              <a:rPr lang="en-US" altLang="zh-CN" smtClean="0"/>
              <a:t>.</a:t>
            </a:r>
          </a:p>
        </p:txBody>
      </p:sp>
      <p:sp>
        <p:nvSpPr>
          <p:cNvPr id="47110" name="Rectangle 6"/>
          <p:cNvSpPr>
            <a:spLocks noChangeArrowheads="1"/>
          </p:cNvSpPr>
          <p:nvPr/>
        </p:nvSpPr>
        <p:spPr bwMode="auto">
          <a:xfrm>
            <a:off x="1701800" y="2590800"/>
            <a:ext cx="990600" cy="228600"/>
          </a:xfrm>
          <a:prstGeom prst="rect">
            <a:avLst/>
          </a:prstGeom>
          <a:noFill/>
          <a:ln w="25400">
            <a:solidFill>
              <a:srgbClr val="FC0128"/>
            </a:solidFill>
            <a:miter lim="800000"/>
            <a:headEnd/>
            <a:tailEnd/>
          </a:ln>
        </p:spPr>
        <p:txBody>
          <a:bodyPr wrap="none" anchor="ctr"/>
          <a:lstStyle/>
          <a:p>
            <a:endParaRPr lang="zh-CN" altLang="en-US"/>
          </a:p>
        </p:txBody>
      </p:sp>
      <p:pic>
        <p:nvPicPr>
          <p:cNvPr id="47111" name="Picture 7"/>
          <p:cNvPicPr>
            <a:picLocks noChangeAspect="1" noChangeArrowheads="1"/>
          </p:cNvPicPr>
          <p:nvPr/>
        </p:nvPicPr>
        <p:blipFill>
          <a:blip r:embed="rId3"/>
          <a:srcRect/>
          <a:stretch>
            <a:fillRect/>
          </a:stretch>
        </p:blipFill>
        <p:spPr bwMode="auto">
          <a:xfrm>
            <a:off x="679450" y="4025900"/>
            <a:ext cx="7277100" cy="1981200"/>
          </a:xfrm>
          <a:prstGeom prst="rect">
            <a:avLst/>
          </a:prstGeom>
          <a:noFill/>
          <a:ln w="25400">
            <a:noFill/>
            <a:miter lim="800000"/>
            <a:headEnd type="none" w="sm" len="sm"/>
            <a:tailEnd type="none" w="sm" len="sm"/>
          </a:ln>
        </p:spPr>
      </p:pic>
      <p:pic>
        <p:nvPicPr>
          <p:cNvPr id="47112" name="Picture 8"/>
          <p:cNvPicPr>
            <a:picLocks noChangeAspect="1" noChangeArrowheads="1"/>
          </p:cNvPicPr>
          <p:nvPr/>
        </p:nvPicPr>
        <p:blipFill>
          <a:blip r:embed="rId4"/>
          <a:srcRect/>
          <a:stretch>
            <a:fillRect/>
          </a:stretch>
        </p:blipFill>
        <p:spPr bwMode="auto">
          <a:xfrm>
            <a:off x="679450" y="5934075"/>
            <a:ext cx="7277100" cy="247650"/>
          </a:xfrm>
          <a:prstGeom prst="rect">
            <a:avLst/>
          </a:prstGeom>
          <a:noFill/>
          <a:ln w="25400">
            <a:noFill/>
            <a:miter lim="800000"/>
            <a:headEnd type="none" w="sm" len="sm"/>
            <a:tailEnd type="none" w="sm" len="sm"/>
          </a:ln>
        </p:spPr>
      </p:pic>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76275" y="2139950"/>
            <a:ext cx="7199313" cy="1803400"/>
          </a:xfrm>
          <a:prstGeom prst="rect">
            <a:avLst/>
          </a:prstGeom>
          <a:solidFill>
            <a:srgbClr val="FFFFCC"/>
          </a:solidFill>
          <a:ln w="12700">
            <a:solidFill>
              <a:schemeClr val="tx1"/>
            </a:solidFill>
            <a:miter lim="800000"/>
            <a:headEnd/>
            <a:tailEnd/>
          </a:ln>
        </p:spPr>
        <p:txBody>
          <a:bodyPr wrap="none" lIns="90488" tIns="44450" rIns="90488" bIns="44450" anchor="ctr"/>
          <a:lstStyle/>
          <a:p>
            <a:pPr algn="l">
              <a:spcBef>
                <a:spcPct val="50000"/>
              </a:spcBef>
            </a:pPr>
            <a:endParaRPr lang="zh-CN" altLang="en-US" sz="2400" b="0">
              <a:solidFill>
                <a:schemeClr val="tx1"/>
              </a:solidFill>
            </a:endParaRPr>
          </a:p>
        </p:txBody>
      </p:sp>
      <p:sp>
        <p:nvSpPr>
          <p:cNvPr id="48131" name="Rectangle 3"/>
          <p:cNvSpPr>
            <a:spLocks noChangeArrowheads="1"/>
          </p:cNvSpPr>
          <p:nvPr/>
        </p:nvSpPr>
        <p:spPr bwMode="auto">
          <a:xfrm>
            <a:off x="736600" y="2209800"/>
            <a:ext cx="7162800" cy="1490663"/>
          </a:xfrm>
          <a:prstGeom prst="rect">
            <a:avLst/>
          </a:prstGeom>
          <a:noFill/>
          <a:ln w="9525">
            <a:noFill/>
            <a:miter lim="800000"/>
            <a:headEnd/>
            <a:tailEnd/>
          </a:ln>
        </p:spPr>
        <p:txBody>
          <a:bodyPr wrap="none" lIns="92075" tIns="46038" rIns="92075" bIns="46038" anchor="ctr"/>
          <a:lstStyle/>
          <a:p>
            <a:pPr algn="l">
              <a:tabLst>
                <a:tab pos="396875" algn="r"/>
                <a:tab pos="695325" algn="l"/>
                <a:tab pos="1825625" algn="l"/>
                <a:tab pos="3433763" algn="l"/>
              </a:tabLst>
            </a:pPr>
            <a:endParaRPr lang="zh-CN" altLang="en-US">
              <a:solidFill>
                <a:schemeClr val="tx1"/>
              </a:solidFill>
              <a:latin typeface="Courier New" pitchFamily="49" charset="0"/>
            </a:endParaRPr>
          </a:p>
          <a:p>
            <a:pPr algn="l">
              <a:tabLst>
                <a:tab pos="396875" algn="r"/>
                <a:tab pos="695325" algn="l"/>
                <a:tab pos="1825625" algn="l"/>
                <a:tab pos="3433763" algn="l"/>
              </a:tabLst>
            </a:pPr>
            <a:r>
              <a:rPr lang="en-US" altLang="zh-CN">
                <a:solidFill>
                  <a:schemeClr val="tx1"/>
                </a:solidFill>
                <a:latin typeface="Courier New" pitchFamily="49" charset="0"/>
              </a:rPr>
              <a:t>SELECT department_id, department_name</a:t>
            </a:r>
          </a:p>
          <a:p>
            <a:pPr algn="l">
              <a:tabLst>
                <a:tab pos="396875" algn="r"/>
                <a:tab pos="695325" algn="l"/>
                <a:tab pos="1825625" algn="l"/>
                <a:tab pos="3433763" algn="l"/>
              </a:tabLst>
            </a:pPr>
            <a:r>
              <a:rPr lang="en-US" altLang="zh-CN">
                <a:solidFill>
                  <a:schemeClr val="tx1"/>
                </a:solidFill>
                <a:latin typeface="Courier New" pitchFamily="49" charset="0"/>
              </a:rPr>
              <a:t>FROM departments d</a:t>
            </a:r>
          </a:p>
          <a:p>
            <a:pPr algn="l">
              <a:tabLst>
                <a:tab pos="396875" algn="r"/>
                <a:tab pos="695325" algn="l"/>
                <a:tab pos="1825625" algn="l"/>
                <a:tab pos="3433763" algn="l"/>
              </a:tabLst>
            </a:pPr>
            <a:r>
              <a:rPr lang="en-US" altLang="zh-CN">
                <a:solidFill>
                  <a:schemeClr val="tx1"/>
                </a:solidFill>
                <a:latin typeface="Courier New" pitchFamily="49" charset="0"/>
              </a:rPr>
              <a:t>WHERE NOT EXISTS (SELECT 'X'</a:t>
            </a:r>
          </a:p>
          <a:p>
            <a:pPr algn="l">
              <a:tabLst>
                <a:tab pos="396875" algn="r"/>
                <a:tab pos="695325" algn="l"/>
                <a:tab pos="1825625" algn="l"/>
                <a:tab pos="3433763" algn="l"/>
              </a:tabLst>
            </a:pPr>
            <a:r>
              <a:rPr lang="en-US" altLang="zh-CN">
                <a:solidFill>
                  <a:schemeClr val="tx1"/>
                </a:solidFill>
                <a:latin typeface="Courier New" pitchFamily="49" charset="0"/>
              </a:rPr>
              <a:t>                  FROM   employees</a:t>
            </a:r>
          </a:p>
          <a:p>
            <a:pPr algn="l">
              <a:tabLst>
                <a:tab pos="396875" algn="r"/>
                <a:tab pos="695325" algn="l"/>
                <a:tab pos="1825625" algn="l"/>
                <a:tab pos="3433763" algn="l"/>
              </a:tabLst>
            </a:pPr>
            <a:r>
              <a:rPr lang="en-US" altLang="zh-CN">
                <a:solidFill>
                  <a:schemeClr val="tx1"/>
                </a:solidFill>
                <a:latin typeface="Courier New" pitchFamily="49" charset="0"/>
              </a:rPr>
              <a:t>                  WHERE  department_id </a:t>
            </a:r>
          </a:p>
          <a:p>
            <a:pPr algn="l">
              <a:tabLst>
                <a:tab pos="396875" algn="r"/>
                <a:tab pos="695325" algn="l"/>
                <a:tab pos="1825625" algn="l"/>
                <a:tab pos="3433763" algn="l"/>
              </a:tabLst>
            </a:pPr>
            <a:r>
              <a:rPr lang="en-US" altLang="zh-CN">
                <a:solidFill>
                  <a:schemeClr val="tx1"/>
                </a:solidFill>
                <a:latin typeface="Courier New" pitchFamily="49" charset="0"/>
              </a:rPr>
              <a:t>                         = d.department_id);</a:t>
            </a:r>
          </a:p>
        </p:txBody>
      </p:sp>
      <p:sp>
        <p:nvSpPr>
          <p:cNvPr id="48132" name="Rectangle 4"/>
          <p:cNvSpPr>
            <a:spLocks noGrp="1" noChangeArrowheads="1"/>
          </p:cNvSpPr>
          <p:nvPr>
            <p:ph type="title"/>
          </p:nvPr>
        </p:nvSpPr>
        <p:spPr>
          <a:noFill/>
        </p:spPr>
        <p:txBody>
          <a:bodyPr lIns="92075" tIns="46038" rIns="92075" bIns="46038"/>
          <a:lstStyle/>
          <a:p>
            <a:pPr eaLnBrk="1" hangingPunct="1"/>
            <a:r>
              <a:rPr lang="zh-CN" altLang="en-US" smtClean="0"/>
              <a:t>使用 </a:t>
            </a:r>
            <a:r>
              <a:rPr lang="en-US" altLang="zh-CN" smtClean="0">
                <a:latin typeface="Courier New" pitchFamily="49" charset="0"/>
              </a:rPr>
              <a:t>NOT EXISTS</a:t>
            </a:r>
            <a:r>
              <a:rPr lang="en-US" altLang="zh-CN" smtClean="0"/>
              <a:t> </a:t>
            </a:r>
            <a:r>
              <a:rPr lang="zh-CN" altLang="en-US" smtClean="0"/>
              <a:t>操作符</a:t>
            </a:r>
          </a:p>
        </p:txBody>
      </p:sp>
      <p:sp>
        <p:nvSpPr>
          <p:cNvPr id="48133" name="Rectangle 5"/>
          <p:cNvSpPr>
            <a:spLocks noChangeArrowheads="1"/>
          </p:cNvSpPr>
          <p:nvPr/>
        </p:nvSpPr>
        <p:spPr bwMode="auto">
          <a:xfrm>
            <a:off x="560388" y="1414463"/>
            <a:ext cx="7385050" cy="409575"/>
          </a:xfrm>
          <a:prstGeom prst="rect">
            <a:avLst/>
          </a:prstGeom>
          <a:noFill/>
          <a:ln w="9525">
            <a:noFill/>
            <a:miter lim="800000"/>
            <a:headEnd/>
            <a:tailEnd/>
          </a:ln>
        </p:spPr>
        <p:txBody>
          <a:bodyPr lIns="92075" tIns="46038" rIns="92075" bIns="46038">
            <a:spAutoFit/>
          </a:bodyPr>
          <a:lstStyle/>
          <a:p>
            <a:pPr algn="l" defTabSz="346075">
              <a:lnSpc>
                <a:spcPct val="95000"/>
              </a:lnSpc>
              <a:spcBef>
                <a:spcPct val="35000"/>
              </a:spcBef>
              <a:tabLst>
                <a:tab pos="571500" algn="l"/>
              </a:tabLst>
            </a:pPr>
            <a:r>
              <a:rPr lang="zh-CN" altLang="en-US" sz="2200">
                <a:solidFill>
                  <a:schemeClr val="tx1"/>
                </a:solidFill>
              </a:rPr>
              <a:t>找到所有没有雇员的部门</a:t>
            </a:r>
            <a:r>
              <a:rPr lang="en-US" altLang="zh-CN" sz="2200">
                <a:solidFill>
                  <a:schemeClr val="tx1"/>
                </a:solidFill>
              </a:rPr>
              <a:t>.</a:t>
            </a:r>
          </a:p>
        </p:txBody>
      </p:sp>
      <p:sp>
        <p:nvSpPr>
          <p:cNvPr id="48134" name="Rectangle 6"/>
          <p:cNvSpPr>
            <a:spLocks noChangeArrowheads="1"/>
          </p:cNvSpPr>
          <p:nvPr/>
        </p:nvSpPr>
        <p:spPr bwMode="auto">
          <a:xfrm>
            <a:off x="1574800" y="2819400"/>
            <a:ext cx="1447800" cy="304800"/>
          </a:xfrm>
          <a:prstGeom prst="rect">
            <a:avLst/>
          </a:prstGeom>
          <a:noFill/>
          <a:ln w="25400">
            <a:solidFill>
              <a:srgbClr val="FC0128"/>
            </a:solidFill>
            <a:miter lim="800000"/>
            <a:headEnd/>
            <a:tailEnd/>
          </a:ln>
        </p:spPr>
        <p:txBody>
          <a:bodyPr wrap="none" anchor="ctr"/>
          <a:lstStyle/>
          <a:p>
            <a:endParaRPr lang="zh-CN" altLang="en-US"/>
          </a:p>
        </p:txBody>
      </p:sp>
      <p:pic>
        <p:nvPicPr>
          <p:cNvPr id="48135" name="Picture 7"/>
          <p:cNvPicPr>
            <a:picLocks noChangeAspect="1" noChangeArrowheads="1"/>
          </p:cNvPicPr>
          <p:nvPr/>
        </p:nvPicPr>
        <p:blipFill>
          <a:blip r:embed="rId3"/>
          <a:srcRect/>
          <a:stretch>
            <a:fillRect/>
          </a:stretch>
        </p:blipFill>
        <p:spPr bwMode="auto">
          <a:xfrm>
            <a:off x="676275" y="4137025"/>
            <a:ext cx="7258050" cy="514350"/>
          </a:xfrm>
          <a:prstGeom prst="rect">
            <a:avLst/>
          </a:prstGeom>
          <a:noFill/>
          <a:ln w="25400">
            <a:noFill/>
            <a:miter lim="800000"/>
            <a:headEnd type="none" w="sm" len="sm"/>
            <a:tailEnd type="none" w="sm" len="sm"/>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896938" y="2606675"/>
            <a:ext cx="6921500" cy="6365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defRPr/>
            </a:pPr>
            <a:r>
              <a:rPr lang="zh-CN" altLang="en-US">
                <a:solidFill>
                  <a:srgbClr val="000000"/>
                </a:solidFill>
                <a:latin typeface="Courier New" pitchFamily="49" charset="0"/>
              </a:rPr>
              <a:t> </a:t>
            </a:r>
          </a:p>
        </p:txBody>
      </p:sp>
      <p:sp>
        <p:nvSpPr>
          <p:cNvPr id="12291" name="Rectangle 6"/>
          <p:cNvSpPr>
            <a:spLocks noChangeArrowheads="1"/>
          </p:cNvSpPr>
          <p:nvPr/>
        </p:nvSpPr>
        <p:spPr bwMode="blackWhite">
          <a:xfrm>
            <a:off x="911225" y="2654300"/>
            <a:ext cx="6629400" cy="560388"/>
          </a:xfrm>
          <a:prstGeom prst="rect">
            <a:avLst/>
          </a:prstGeom>
          <a:noFill/>
          <a:ln w="9525">
            <a:noFill/>
            <a:miter lim="800000"/>
            <a:headEnd/>
            <a:tailEnd/>
          </a:ln>
        </p:spPr>
        <p:txBody>
          <a:bodyPr wrap="none" lIns="92075" tIns="46038" rIns="92075" bIns="46038" anchor="ctr"/>
          <a:lstStyle/>
          <a:p>
            <a:pPr algn="l">
              <a:tabLst>
                <a:tab pos="1200150" algn="l"/>
              </a:tabLst>
            </a:pPr>
            <a:r>
              <a:rPr lang="en-US" altLang="zh-CN">
                <a:solidFill>
                  <a:srgbClr val="000000"/>
                </a:solidFill>
                <a:latin typeface="Courier New" pitchFamily="49" charset="0"/>
              </a:rPr>
              <a:t>SELECT last_name, 12*salary*commission_pct</a:t>
            </a:r>
          </a:p>
          <a:p>
            <a:pPr algn="l">
              <a:tabLst>
                <a:tab pos="1200150" algn="l"/>
              </a:tabLst>
            </a:pPr>
            <a:r>
              <a:rPr lang="en-US" altLang="zh-CN">
                <a:solidFill>
                  <a:srgbClr val="000000"/>
                </a:solidFill>
                <a:latin typeface="Courier New" pitchFamily="49" charset="0"/>
              </a:rPr>
              <a:t>FROM   employees;</a:t>
            </a:r>
          </a:p>
        </p:txBody>
      </p:sp>
      <p:sp>
        <p:nvSpPr>
          <p:cNvPr id="12292" name="Rectangle 3"/>
          <p:cNvSpPr>
            <a:spLocks noGrp="1" noChangeArrowheads="1"/>
          </p:cNvSpPr>
          <p:nvPr>
            <p:ph type="title"/>
          </p:nvPr>
        </p:nvSpPr>
        <p:spPr>
          <a:noFill/>
        </p:spPr>
        <p:txBody>
          <a:bodyPr lIns="92075" tIns="46038" rIns="92075" bIns="46038"/>
          <a:lstStyle/>
          <a:p>
            <a:pPr eaLnBrk="1" hangingPunct="1"/>
            <a:r>
              <a:rPr lang="zh-CN" altLang="en-US" smtClean="0"/>
              <a:t>在算术表达式中的空值</a:t>
            </a:r>
          </a:p>
        </p:txBody>
      </p:sp>
      <p:sp>
        <p:nvSpPr>
          <p:cNvPr id="12293" name="Rectangle 4"/>
          <p:cNvSpPr>
            <a:spLocks noGrp="1" noChangeArrowheads="1"/>
          </p:cNvSpPr>
          <p:nvPr>
            <p:ph type="body" idx="1"/>
          </p:nvPr>
        </p:nvSpPr>
        <p:spPr>
          <a:xfrm>
            <a:off x="685800" y="1600200"/>
            <a:ext cx="7537450" cy="701675"/>
          </a:xfrm>
          <a:noFill/>
        </p:spPr>
        <p:txBody>
          <a:bodyPr lIns="92075" tIns="46038" rIns="92075" bIns="46038">
            <a:spAutoFit/>
          </a:bodyPr>
          <a:lstStyle/>
          <a:p>
            <a:pPr eaLnBrk="1" hangingPunct="1">
              <a:spcBef>
                <a:spcPct val="0"/>
              </a:spcBef>
              <a:buFontTx/>
              <a:buNone/>
            </a:pPr>
            <a:r>
              <a:rPr lang="zh-CN" altLang="en-US" smtClean="0"/>
              <a:t>在算术表达式中，与空值运算的结果为空。</a:t>
            </a:r>
          </a:p>
          <a:p>
            <a:pPr eaLnBrk="1" hangingPunct="1">
              <a:spcBef>
                <a:spcPct val="0"/>
              </a:spcBef>
              <a:buFontTx/>
              <a:buNone/>
            </a:pPr>
            <a:r>
              <a:rPr lang="zh-CN" altLang="en-US" smtClean="0"/>
              <a:t>空值也会带来一些算法的改变，会使快速索引访问失效。</a:t>
            </a:r>
            <a:endParaRPr lang="en-US" altLang="zh-CN" smtClean="0"/>
          </a:p>
        </p:txBody>
      </p:sp>
      <p:sp>
        <p:nvSpPr>
          <p:cNvPr id="12294" name="Rectangle 19"/>
          <p:cNvSpPr>
            <a:spLocks noChangeArrowheads="1"/>
          </p:cNvSpPr>
          <p:nvPr/>
        </p:nvSpPr>
        <p:spPr bwMode="ltGray">
          <a:xfrm>
            <a:off x="3446463" y="2660650"/>
            <a:ext cx="3375025" cy="282575"/>
          </a:xfrm>
          <a:prstGeom prst="rect">
            <a:avLst/>
          </a:prstGeom>
          <a:noFill/>
          <a:ln w="25400">
            <a:solidFill>
              <a:schemeClr val="hlink"/>
            </a:solidFill>
            <a:miter lim="800000"/>
            <a:headEnd/>
            <a:tailEnd/>
          </a:ln>
        </p:spPr>
        <p:txBody>
          <a:bodyPr wrap="none" anchor="ctr"/>
          <a:lstStyle/>
          <a:p>
            <a:endParaRPr lang="zh-CN" altLang="en-US"/>
          </a:p>
        </p:txBody>
      </p:sp>
      <p:sp>
        <p:nvSpPr>
          <p:cNvPr id="12295" name="Text Box 23"/>
          <p:cNvSpPr txBox="1">
            <a:spLocks noChangeArrowheads="1"/>
          </p:cNvSpPr>
          <p:nvPr/>
        </p:nvSpPr>
        <p:spPr bwMode="auto">
          <a:xfrm>
            <a:off x="898525" y="5091113"/>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1" hangingPunct="1">
              <a:buClr>
                <a:srgbClr val="000000"/>
              </a:buClr>
              <a:buFont typeface="Arial" pitchFamily="34" charset="0"/>
              <a:buNone/>
            </a:pPr>
            <a:r>
              <a:rPr lang="zh-CN" altLang="en-US" sz="2400">
                <a:solidFill>
                  <a:schemeClr val="tx1"/>
                </a:solidFill>
              </a:rPr>
              <a:t>…</a:t>
            </a:r>
          </a:p>
        </p:txBody>
      </p:sp>
      <p:sp>
        <p:nvSpPr>
          <p:cNvPr id="12296" name="Text Box 24"/>
          <p:cNvSpPr txBox="1">
            <a:spLocks noChangeArrowheads="1"/>
          </p:cNvSpPr>
          <p:nvPr/>
        </p:nvSpPr>
        <p:spPr bwMode="auto">
          <a:xfrm>
            <a:off x="911225" y="4252913"/>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1" hangingPunct="1">
              <a:buClr>
                <a:srgbClr val="000000"/>
              </a:buClr>
              <a:buFont typeface="Arial" pitchFamily="34" charset="0"/>
              <a:buNone/>
            </a:pPr>
            <a:r>
              <a:rPr lang="zh-CN" altLang="en-US" sz="2400">
                <a:solidFill>
                  <a:schemeClr val="tx1"/>
                </a:solidFill>
              </a:rPr>
              <a:t>…</a:t>
            </a:r>
          </a:p>
        </p:txBody>
      </p:sp>
      <p:pic>
        <p:nvPicPr>
          <p:cNvPr id="12297" name="Picture 29"/>
          <p:cNvPicPr>
            <a:picLocks noChangeAspect="1" noChangeArrowheads="1"/>
          </p:cNvPicPr>
          <p:nvPr/>
        </p:nvPicPr>
        <p:blipFill>
          <a:blip r:embed="rId3"/>
          <a:srcRect/>
          <a:stretch>
            <a:fillRect/>
          </a:stretch>
        </p:blipFill>
        <p:spPr bwMode="auto">
          <a:xfrm>
            <a:off x="896938" y="3517900"/>
            <a:ext cx="6953250" cy="914400"/>
          </a:xfrm>
          <a:prstGeom prst="rect">
            <a:avLst/>
          </a:prstGeom>
          <a:noFill/>
          <a:ln w="25400">
            <a:noFill/>
            <a:miter lim="800000"/>
            <a:headEnd type="none" w="sm" len="sm"/>
            <a:tailEnd type="none" w="sm" len="sm"/>
          </a:ln>
        </p:spPr>
      </p:pic>
      <p:pic>
        <p:nvPicPr>
          <p:cNvPr id="12298" name="Picture 30"/>
          <p:cNvPicPr>
            <a:picLocks noChangeAspect="1" noChangeArrowheads="1"/>
          </p:cNvPicPr>
          <p:nvPr/>
        </p:nvPicPr>
        <p:blipFill>
          <a:blip r:embed="rId4"/>
          <a:srcRect/>
          <a:stretch>
            <a:fillRect/>
          </a:stretch>
        </p:blipFill>
        <p:spPr bwMode="auto">
          <a:xfrm>
            <a:off x="896938" y="4633913"/>
            <a:ext cx="6953250" cy="638175"/>
          </a:xfrm>
          <a:prstGeom prst="rect">
            <a:avLst/>
          </a:prstGeom>
          <a:noFill/>
          <a:ln w="25400">
            <a:noFill/>
            <a:miter lim="800000"/>
            <a:headEnd type="none" w="sm" len="sm"/>
            <a:tailEnd type="none" w="sm" len="sm"/>
          </a:ln>
        </p:spPr>
      </p:pic>
      <p:pic>
        <p:nvPicPr>
          <p:cNvPr id="12299" name="Picture 31"/>
          <p:cNvPicPr>
            <a:picLocks noChangeAspect="1" noChangeArrowheads="1"/>
          </p:cNvPicPr>
          <p:nvPr/>
        </p:nvPicPr>
        <p:blipFill>
          <a:blip r:embed="rId5"/>
          <a:srcRect/>
          <a:stretch>
            <a:fillRect/>
          </a:stretch>
        </p:blipFill>
        <p:spPr bwMode="auto">
          <a:xfrm>
            <a:off x="896938" y="5476875"/>
            <a:ext cx="6943725" cy="247650"/>
          </a:xfrm>
          <a:prstGeom prst="rect">
            <a:avLst/>
          </a:prstGeom>
          <a:noFill/>
          <a:ln w="25400">
            <a:noFill/>
            <a:miter lim="800000"/>
            <a:headEnd type="none" w="sm" len="sm"/>
            <a:tailEnd type="none" w="sm" len="sm"/>
          </a:ln>
        </p:spPr>
      </p:pic>
      <p:pic>
        <p:nvPicPr>
          <p:cNvPr id="12300" name="Picture 32"/>
          <p:cNvPicPr>
            <a:picLocks noChangeAspect="1" noChangeArrowheads="1"/>
          </p:cNvPicPr>
          <p:nvPr/>
        </p:nvPicPr>
        <p:blipFill>
          <a:blip r:embed="rId6"/>
          <a:srcRect/>
          <a:stretch>
            <a:fillRect/>
          </a:stretch>
        </p:blipFill>
        <p:spPr bwMode="auto">
          <a:xfrm>
            <a:off x="896938" y="5726113"/>
            <a:ext cx="6937375" cy="185737"/>
          </a:xfrm>
          <a:prstGeom prst="rect">
            <a:avLst/>
          </a:prstGeom>
          <a:noFill/>
          <a:ln w="25400">
            <a:noFill/>
            <a:miter lim="800000"/>
            <a:headEnd type="none" w="sm" len="sm"/>
            <a:tailEnd type="none" w="sm" len="sm"/>
          </a:ln>
        </p:spPr>
      </p:pic>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endParaRPr lang="zh-CN" altLang="en-US" sz="2400" b="0">
              <a:solidFill>
                <a:schemeClr val="tx1"/>
              </a:solidFill>
            </a:endParaRPr>
          </a:p>
        </p:txBody>
      </p:sp>
      <p:sp>
        <p:nvSpPr>
          <p:cNvPr id="49155" name="Rectangle 3"/>
          <p:cNvSpPr>
            <a:spLocks noGrp="1" noChangeArrowheads="1"/>
          </p:cNvSpPr>
          <p:nvPr>
            <p:ph type="title"/>
          </p:nvPr>
        </p:nvSpPr>
        <p:spPr>
          <a:noFill/>
        </p:spPr>
        <p:txBody>
          <a:bodyPr lIns="92075" tIns="46038" rIns="92075" bIns="46038"/>
          <a:lstStyle/>
          <a:p>
            <a:pPr eaLnBrk="1" hangingPunct="1"/>
            <a:r>
              <a:rPr lang="en-US" altLang="zh-CN" smtClean="0">
                <a:latin typeface="Courier New" pitchFamily="49" charset="0"/>
              </a:rPr>
              <a:t>UPDATE</a:t>
            </a:r>
            <a:r>
              <a:rPr lang="zh-CN" altLang="en-US" smtClean="0">
                <a:latin typeface="Courier New" pitchFamily="49" charset="0"/>
              </a:rPr>
              <a:t>中的</a:t>
            </a:r>
            <a:r>
              <a:rPr lang="zh-CN" altLang="en-US" smtClean="0"/>
              <a:t>相关子查询</a:t>
            </a:r>
            <a:endParaRPr lang="en-US" altLang="zh-CN" smtClean="0"/>
          </a:p>
        </p:txBody>
      </p:sp>
      <p:sp>
        <p:nvSpPr>
          <p:cNvPr id="49156" name="Rectangle 4"/>
          <p:cNvSpPr>
            <a:spLocks noGrp="1" noChangeArrowheads="1"/>
          </p:cNvSpPr>
          <p:nvPr>
            <p:ph type="body" idx="1"/>
          </p:nvPr>
        </p:nvSpPr>
        <p:spPr>
          <a:xfrm>
            <a:off x="566738" y="1422400"/>
            <a:ext cx="7385050" cy="862013"/>
          </a:xfrm>
          <a:noFill/>
        </p:spPr>
        <p:txBody>
          <a:bodyPr lIns="92075" tIns="46038" rIns="92075" bIns="46038">
            <a:spAutoFit/>
          </a:bodyPr>
          <a:lstStyle/>
          <a:p>
            <a:pPr lvl="1" eaLnBrk="1" hangingPunct="1">
              <a:spcBef>
                <a:spcPct val="30000"/>
              </a:spcBef>
            </a:pPr>
            <a:r>
              <a:rPr lang="zh-CN" altLang="en-US" sz="2200" smtClean="0"/>
              <a:t>给表</a:t>
            </a:r>
            <a:r>
              <a:rPr lang="en-US" altLang="zh-CN" sz="2200" smtClean="0">
                <a:latin typeface="Courier New" pitchFamily="49" charset="0"/>
              </a:rPr>
              <a:t>EMPLOYEES</a:t>
            </a:r>
            <a:r>
              <a:rPr lang="zh-CN" altLang="en-US" sz="2200" smtClean="0"/>
              <a:t>增加列以存储部门名称</a:t>
            </a:r>
            <a:r>
              <a:rPr lang="en-US" altLang="zh-CN" sz="2200" smtClean="0"/>
              <a:t>. </a:t>
            </a:r>
          </a:p>
          <a:p>
            <a:pPr lvl="1" eaLnBrk="1" hangingPunct="1">
              <a:spcBef>
                <a:spcPct val="30000"/>
              </a:spcBef>
            </a:pPr>
            <a:r>
              <a:rPr lang="zh-CN" altLang="en-US" sz="2200" smtClean="0"/>
              <a:t>通过相关子查询更新表中的部门名称</a:t>
            </a:r>
            <a:r>
              <a:rPr lang="en-US" altLang="zh-CN" sz="2200" smtClean="0"/>
              <a:t>.</a:t>
            </a:r>
          </a:p>
        </p:txBody>
      </p:sp>
      <p:sp>
        <p:nvSpPr>
          <p:cNvPr id="49157" name="Rectangle 5"/>
          <p:cNvSpPr>
            <a:spLocks noChangeArrowheads="1"/>
          </p:cNvSpPr>
          <p:nvPr/>
        </p:nvSpPr>
        <p:spPr bwMode="auto">
          <a:xfrm>
            <a:off x="1014413" y="2593975"/>
            <a:ext cx="7353300" cy="593725"/>
          </a:xfrm>
          <a:prstGeom prst="rect">
            <a:avLst/>
          </a:prstGeom>
          <a:solidFill>
            <a:srgbClr val="FFFFCC"/>
          </a:solidFill>
          <a:ln w="12700">
            <a:solidFill>
              <a:schemeClr val="bg2"/>
            </a:solidFill>
            <a:miter lim="800000"/>
            <a:headEnd/>
            <a:tailEnd/>
          </a:ln>
        </p:spPr>
        <p:txBody>
          <a:bodyPr lIns="92075" tIns="46038" rIns="92075" bIns="46038">
            <a:spAutoFit/>
          </a:bodyPr>
          <a:lstStyle/>
          <a:p>
            <a:pPr algn="l"/>
            <a:r>
              <a:rPr lang="en-US" altLang="zh-CN" sz="1600">
                <a:solidFill>
                  <a:srgbClr val="000000"/>
                </a:solidFill>
                <a:latin typeface="Courier New" pitchFamily="49" charset="0"/>
              </a:rPr>
              <a:t>ALTER TABLE employees</a:t>
            </a:r>
          </a:p>
          <a:p>
            <a:pPr algn="l"/>
            <a:r>
              <a:rPr lang="en-US" altLang="zh-CN" sz="1600">
                <a:solidFill>
                  <a:srgbClr val="000000"/>
                </a:solidFill>
                <a:latin typeface="Courier New" pitchFamily="49" charset="0"/>
              </a:rPr>
              <a:t>ADD(department_name VARCHAR2(14));</a:t>
            </a:r>
          </a:p>
        </p:txBody>
      </p:sp>
      <p:sp>
        <p:nvSpPr>
          <p:cNvPr id="49158" name="Rectangle 6"/>
          <p:cNvSpPr>
            <a:spLocks noChangeArrowheads="1"/>
          </p:cNvSpPr>
          <p:nvPr/>
        </p:nvSpPr>
        <p:spPr bwMode="auto">
          <a:xfrm>
            <a:off x="1014413" y="3622675"/>
            <a:ext cx="7404100" cy="1327150"/>
          </a:xfrm>
          <a:prstGeom prst="rect">
            <a:avLst/>
          </a:prstGeom>
          <a:solidFill>
            <a:srgbClr val="FFFFCC"/>
          </a:solidFill>
          <a:ln w="12700">
            <a:solidFill>
              <a:schemeClr val="bg2"/>
            </a:solidFill>
            <a:miter lim="800000"/>
            <a:headEnd/>
            <a:tailEnd/>
          </a:ln>
        </p:spPr>
        <p:txBody>
          <a:bodyPr lIns="92075" tIns="46038" rIns="92075" bIns="46038">
            <a:spAutoFit/>
          </a:bodyPr>
          <a:lstStyle/>
          <a:p>
            <a:pPr algn="l"/>
            <a:r>
              <a:rPr lang="en-US" altLang="zh-CN" sz="1600">
                <a:solidFill>
                  <a:srgbClr val="000000"/>
                </a:solidFill>
                <a:latin typeface="Courier New" pitchFamily="49" charset="0"/>
              </a:rPr>
              <a:t>UPDATE employees e</a:t>
            </a:r>
          </a:p>
          <a:p>
            <a:pPr algn="l"/>
            <a:r>
              <a:rPr lang="en-US" altLang="zh-CN" sz="1600">
                <a:solidFill>
                  <a:srgbClr val="000000"/>
                </a:solidFill>
                <a:latin typeface="Courier New" pitchFamily="49" charset="0"/>
              </a:rPr>
              <a:t>SET    department_name = </a:t>
            </a:r>
          </a:p>
          <a:p>
            <a:pPr algn="l"/>
            <a:r>
              <a:rPr lang="en-US" altLang="zh-CN" sz="1600">
                <a:solidFill>
                  <a:srgbClr val="000000"/>
                </a:solidFill>
                <a:latin typeface="Courier New" pitchFamily="49" charset="0"/>
              </a:rPr>
              <a:t>              (SELECT department_name </a:t>
            </a:r>
          </a:p>
          <a:p>
            <a:pPr algn="l"/>
            <a:r>
              <a:rPr lang="en-US" altLang="zh-CN" sz="1600">
                <a:solidFill>
                  <a:srgbClr val="000000"/>
                </a:solidFill>
                <a:latin typeface="Courier New" pitchFamily="49" charset="0"/>
              </a:rPr>
              <a:t>	       FROM   departments d</a:t>
            </a:r>
          </a:p>
          <a:p>
            <a:pPr algn="l"/>
            <a:r>
              <a:rPr lang="en-US" altLang="zh-CN" sz="1600">
                <a:solidFill>
                  <a:srgbClr val="000000"/>
                </a:solidFill>
                <a:latin typeface="Courier New" pitchFamily="49" charset="0"/>
              </a:rPr>
              <a:t>	       WHERE  e.department_id = d.department_id);</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5017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lIns="92075" tIns="46038" rIns="92075" bIns="46038" anchor="ctr"/>
          <a:lstStyle/>
          <a:p>
            <a:pPr algn="l">
              <a:spcBef>
                <a:spcPct val="50000"/>
              </a:spcBef>
            </a:pPr>
            <a:endParaRPr lang="zh-CN" altLang="en-US" sz="2400" b="0">
              <a:solidFill>
                <a:schemeClr val="tx1"/>
              </a:solidFill>
            </a:endParaRPr>
          </a:p>
        </p:txBody>
      </p:sp>
      <p:sp>
        <p:nvSpPr>
          <p:cNvPr id="50180" name="Rectangle 4"/>
          <p:cNvSpPr>
            <a:spLocks noGrp="1" noChangeArrowheads="1"/>
          </p:cNvSpPr>
          <p:nvPr>
            <p:ph type="title"/>
          </p:nvPr>
        </p:nvSpPr>
        <p:spPr>
          <a:xfrm>
            <a:off x="450850" y="477838"/>
            <a:ext cx="8016875" cy="700087"/>
          </a:xfrm>
          <a:noFill/>
        </p:spPr>
        <p:txBody>
          <a:bodyPr lIns="92075" tIns="46038" rIns="92075" bIns="46038"/>
          <a:lstStyle/>
          <a:p>
            <a:pPr eaLnBrk="1" hangingPunct="1"/>
            <a:r>
              <a:rPr lang="zh-CN" altLang="en-US" smtClean="0">
                <a:latin typeface="Courier New" pitchFamily="49" charset="0"/>
              </a:rPr>
              <a:t>使用</a:t>
            </a:r>
            <a:r>
              <a:rPr lang="en-US" altLang="zh-CN" smtClean="0">
                <a:latin typeface="Courier New" pitchFamily="49" charset="0"/>
              </a:rPr>
              <a:t>WITH</a:t>
            </a:r>
            <a:r>
              <a:rPr lang="en-US" altLang="zh-CN" smtClean="0"/>
              <a:t> </a:t>
            </a:r>
            <a:r>
              <a:rPr lang="zh-CN" altLang="en-US" smtClean="0"/>
              <a:t>子句</a:t>
            </a:r>
            <a:endParaRPr lang="en-US" altLang="zh-CN" smtClean="0"/>
          </a:p>
        </p:txBody>
      </p:sp>
      <p:sp>
        <p:nvSpPr>
          <p:cNvPr id="50181" name="Rectangle 5"/>
          <p:cNvSpPr>
            <a:spLocks noChangeArrowheads="1"/>
          </p:cNvSpPr>
          <p:nvPr/>
        </p:nvSpPr>
        <p:spPr bwMode="auto">
          <a:xfrm>
            <a:off x="584200" y="2705100"/>
            <a:ext cx="8064500" cy="3309938"/>
          </a:xfrm>
          <a:prstGeom prst="rect">
            <a:avLst/>
          </a:prstGeom>
          <a:solidFill>
            <a:srgbClr val="FFFFCC"/>
          </a:solidFill>
          <a:ln w="12700">
            <a:solidFill>
              <a:schemeClr val="tx1"/>
            </a:solidFill>
            <a:miter lim="800000"/>
            <a:headEnd/>
            <a:tailEnd/>
          </a:ln>
        </p:spPr>
        <p:txBody>
          <a:bodyPr wrap="none" lIns="92075" tIns="46038" rIns="92075" bIns="46038" anchor="ctr"/>
          <a:lstStyle/>
          <a:p>
            <a:pPr algn="l">
              <a:tabLst>
                <a:tab pos="682625" algn="l"/>
                <a:tab pos="1833563" algn="l"/>
              </a:tabLst>
            </a:pPr>
            <a:endParaRPr lang="zh-CN" altLang="en-US" sz="1600">
              <a:solidFill>
                <a:srgbClr val="000000"/>
              </a:solidFill>
              <a:latin typeface="Courier New" pitchFamily="49" charset="0"/>
            </a:endParaRPr>
          </a:p>
          <a:p>
            <a:pPr algn="l">
              <a:tabLst>
                <a:tab pos="682625" algn="l"/>
                <a:tab pos="1833563" algn="l"/>
              </a:tabLst>
            </a:pPr>
            <a:endParaRPr lang="zh-CN" altLang="en-US" sz="1600">
              <a:solidFill>
                <a:srgbClr val="000000"/>
              </a:solidFill>
              <a:latin typeface="Courier New" pitchFamily="49" charset="0"/>
            </a:endParaRPr>
          </a:p>
        </p:txBody>
      </p:sp>
      <p:sp>
        <p:nvSpPr>
          <p:cNvPr id="50182" name="Rectangle 6"/>
          <p:cNvSpPr>
            <a:spLocks noChangeArrowheads="1"/>
          </p:cNvSpPr>
          <p:nvPr/>
        </p:nvSpPr>
        <p:spPr bwMode="auto">
          <a:xfrm>
            <a:off x="595313" y="4098925"/>
            <a:ext cx="7315200" cy="1141413"/>
          </a:xfrm>
          <a:prstGeom prst="rect">
            <a:avLst/>
          </a:prstGeom>
          <a:noFill/>
          <a:ln w="9525">
            <a:noFill/>
            <a:miter lim="800000"/>
            <a:headEnd/>
            <a:tailEnd/>
          </a:ln>
        </p:spPr>
        <p:txBody>
          <a:bodyPr wrap="none" lIns="92075" tIns="46038" rIns="92075" bIns="46038" anchor="ctr"/>
          <a:lstStyle/>
          <a:p>
            <a:pPr algn="l">
              <a:lnSpc>
                <a:spcPct val="110000"/>
              </a:lnSpc>
              <a:tabLst>
                <a:tab pos="682625" algn="l"/>
                <a:tab pos="1833563" algn="l"/>
              </a:tabLst>
            </a:pPr>
            <a:endParaRPr lang="zh-CN" altLang="en-US" sz="1600">
              <a:solidFill>
                <a:schemeClr val="bg1"/>
              </a:solidFill>
              <a:latin typeface="Courier New" pitchFamily="49" charset="0"/>
            </a:endParaRPr>
          </a:p>
        </p:txBody>
      </p:sp>
      <p:sp>
        <p:nvSpPr>
          <p:cNvPr id="50183" name="Rectangle 7"/>
          <p:cNvSpPr>
            <a:spLocks noChangeArrowheads="1"/>
          </p:cNvSpPr>
          <p:nvPr/>
        </p:nvSpPr>
        <p:spPr bwMode="auto">
          <a:xfrm>
            <a:off x="660400" y="2743200"/>
            <a:ext cx="8089900" cy="3282950"/>
          </a:xfrm>
          <a:prstGeom prst="rect">
            <a:avLst/>
          </a:prstGeom>
          <a:noFill/>
          <a:ln w="12700">
            <a:noFill/>
            <a:miter lim="800000"/>
            <a:headEnd/>
            <a:tailEnd/>
          </a:ln>
        </p:spPr>
        <p:txBody>
          <a:bodyPr lIns="92075" tIns="46038" rIns="92075" bIns="46038">
            <a:spAutoFit/>
          </a:bodyPr>
          <a:lstStyle/>
          <a:p>
            <a:pPr algn="l"/>
            <a:r>
              <a:rPr lang="en-US" altLang="zh-CN" sz="1400">
                <a:solidFill>
                  <a:schemeClr val="tx1"/>
                </a:solidFill>
                <a:latin typeface="Courier New" pitchFamily="49" charset="0"/>
              </a:rPr>
              <a:t>WITH </a:t>
            </a:r>
            <a:br>
              <a:rPr lang="en-US" altLang="zh-CN" sz="1400">
                <a:solidFill>
                  <a:schemeClr val="tx1"/>
                </a:solidFill>
                <a:latin typeface="Courier New" pitchFamily="49" charset="0"/>
              </a:rPr>
            </a:br>
            <a:r>
              <a:rPr lang="en-US" altLang="zh-CN" sz="1400">
                <a:solidFill>
                  <a:schemeClr val="tx1"/>
                </a:solidFill>
                <a:latin typeface="Courier New" pitchFamily="49" charset="0"/>
              </a:rPr>
              <a:t>dept_costs  AS (</a:t>
            </a:r>
          </a:p>
          <a:p>
            <a:pPr algn="l"/>
            <a:r>
              <a:rPr lang="en-US" altLang="zh-CN" sz="1400">
                <a:solidFill>
                  <a:schemeClr val="tx1"/>
                </a:solidFill>
                <a:latin typeface="Courier New" pitchFamily="49" charset="0"/>
              </a:rPr>
              <a:t>   SELECT  d.department_name, SUM(e.salary) AS dept_total</a:t>
            </a:r>
          </a:p>
          <a:p>
            <a:pPr algn="l"/>
            <a:r>
              <a:rPr lang="en-US" altLang="zh-CN" sz="1400">
                <a:solidFill>
                  <a:schemeClr val="tx1"/>
                </a:solidFill>
                <a:latin typeface="Courier New" pitchFamily="49" charset="0"/>
              </a:rPr>
              <a:t>   FROM    employees e, departments d</a:t>
            </a:r>
          </a:p>
          <a:p>
            <a:pPr algn="l"/>
            <a:r>
              <a:rPr lang="en-US" altLang="zh-CN" sz="1400">
                <a:solidFill>
                  <a:schemeClr val="tx1"/>
                </a:solidFill>
                <a:latin typeface="Courier New" pitchFamily="49" charset="0"/>
              </a:rPr>
              <a:t>   WHERE   e.department_id = d.department_id</a:t>
            </a:r>
          </a:p>
          <a:p>
            <a:pPr algn="l"/>
            <a:r>
              <a:rPr lang="en-US" altLang="zh-CN" sz="1400">
                <a:solidFill>
                  <a:schemeClr val="tx1"/>
                </a:solidFill>
                <a:latin typeface="Courier New" pitchFamily="49" charset="0"/>
              </a:rPr>
              <a:t>   GROUP BY d.department_name),</a:t>
            </a:r>
          </a:p>
          <a:p>
            <a:pPr algn="l"/>
            <a:r>
              <a:rPr lang="en-US" altLang="zh-CN" sz="1400">
                <a:solidFill>
                  <a:schemeClr val="tx1"/>
                </a:solidFill>
                <a:latin typeface="Courier New" pitchFamily="49" charset="0"/>
              </a:rPr>
              <a:t>avg_cost    AS (</a:t>
            </a:r>
          </a:p>
          <a:p>
            <a:pPr algn="l"/>
            <a:r>
              <a:rPr lang="en-US" altLang="zh-CN" sz="1400">
                <a:solidFill>
                  <a:schemeClr val="tx1"/>
                </a:solidFill>
                <a:latin typeface="Courier New" pitchFamily="49" charset="0"/>
              </a:rPr>
              <a:t>   SELECT SUM(dept_total)/COUNT(*) AS dept_avg</a:t>
            </a:r>
          </a:p>
          <a:p>
            <a:pPr algn="l"/>
            <a:r>
              <a:rPr lang="en-US" altLang="zh-CN" sz="1400">
                <a:solidFill>
                  <a:schemeClr val="tx1"/>
                </a:solidFill>
                <a:latin typeface="Courier New" pitchFamily="49" charset="0"/>
              </a:rPr>
              <a:t>   FROM   dept_costs)</a:t>
            </a:r>
          </a:p>
          <a:p>
            <a:pPr algn="l"/>
            <a:r>
              <a:rPr lang="en-US" altLang="zh-CN" sz="1400">
                <a:solidFill>
                  <a:schemeClr val="tx1"/>
                </a:solidFill>
                <a:latin typeface="Courier New" pitchFamily="49" charset="0"/>
              </a:rPr>
              <a:t>SELECT * </a:t>
            </a:r>
          </a:p>
          <a:p>
            <a:pPr algn="l"/>
            <a:r>
              <a:rPr lang="en-US" altLang="zh-CN" sz="1400">
                <a:solidFill>
                  <a:schemeClr val="tx1"/>
                </a:solidFill>
                <a:latin typeface="Courier New" pitchFamily="49" charset="0"/>
              </a:rPr>
              <a:t>FROM   dept_costs </a:t>
            </a:r>
          </a:p>
          <a:p>
            <a:pPr algn="l"/>
            <a:r>
              <a:rPr lang="en-US" altLang="zh-CN" sz="1400">
                <a:solidFill>
                  <a:schemeClr val="tx1"/>
                </a:solidFill>
                <a:latin typeface="Courier New" pitchFamily="49" charset="0"/>
              </a:rPr>
              <a:t>WHERE  dept_total &gt;</a:t>
            </a:r>
          </a:p>
          <a:p>
            <a:pPr algn="l"/>
            <a:r>
              <a:rPr lang="en-US" altLang="zh-CN" sz="1400">
                <a:solidFill>
                  <a:schemeClr val="tx1"/>
                </a:solidFill>
                <a:latin typeface="Courier New" pitchFamily="49" charset="0"/>
              </a:rPr>
              <a:t>        (SELECT dept_avg </a:t>
            </a:r>
          </a:p>
          <a:p>
            <a:pPr algn="l"/>
            <a:r>
              <a:rPr lang="en-US" altLang="zh-CN" sz="1400">
                <a:solidFill>
                  <a:schemeClr val="tx1"/>
                </a:solidFill>
                <a:latin typeface="Courier New" pitchFamily="49" charset="0"/>
              </a:rPr>
              <a:t>         FROM avg_cost)</a:t>
            </a:r>
          </a:p>
          <a:p>
            <a:pPr algn="l"/>
            <a:r>
              <a:rPr lang="en-US" altLang="zh-CN" sz="1400">
                <a:solidFill>
                  <a:schemeClr val="tx1"/>
                </a:solidFill>
                <a:latin typeface="Courier New" pitchFamily="49" charset="0"/>
              </a:rPr>
              <a:t>ORDER BY department_name;</a:t>
            </a:r>
          </a:p>
        </p:txBody>
      </p:sp>
      <p:sp>
        <p:nvSpPr>
          <p:cNvPr id="50184" name="Rectangle 8"/>
          <p:cNvSpPr>
            <a:spLocks noChangeArrowheads="1"/>
          </p:cNvSpPr>
          <p:nvPr/>
        </p:nvSpPr>
        <p:spPr bwMode="auto">
          <a:xfrm>
            <a:off x="673100" y="2755900"/>
            <a:ext cx="576263" cy="242888"/>
          </a:xfrm>
          <a:prstGeom prst="rect">
            <a:avLst/>
          </a:prstGeom>
          <a:noFill/>
          <a:ln w="25400">
            <a:solidFill>
              <a:srgbClr val="FC0128"/>
            </a:solidFill>
            <a:miter lim="800000"/>
            <a:headEnd/>
            <a:tailEnd/>
          </a:ln>
        </p:spPr>
        <p:txBody>
          <a:bodyPr wrap="none" anchor="ctr"/>
          <a:lstStyle/>
          <a:p>
            <a:endParaRPr lang="zh-CN" altLang="en-US"/>
          </a:p>
        </p:txBody>
      </p:sp>
      <p:sp>
        <p:nvSpPr>
          <p:cNvPr id="50185" name="Rectangle 9"/>
          <p:cNvSpPr>
            <a:spLocks noGrp="1" noChangeArrowheads="1"/>
          </p:cNvSpPr>
          <p:nvPr>
            <p:ph type="body" idx="1"/>
          </p:nvPr>
        </p:nvSpPr>
        <p:spPr>
          <a:xfrm>
            <a:off x="685800" y="1308100"/>
            <a:ext cx="7537450" cy="1301750"/>
          </a:xfrm>
          <a:noFill/>
        </p:spPr>
        <p:txBody>
          <a:bodyPr lIns="92075" tIns="46038" rIns="92075" bIns="46038">
            <a:spAutoFit/>
          </a:bodyPr>
          <a:lstStyle/>
          <a:p>
            <a:pPr eaLnBrk="1" hangingPunct="1"/>
            <a:r>
              <a:rPr lang="zh-CN" altLang="en-US" sz="1800" smtClean="0"/>
              <a:t>使用 </a:t>
            </a:r>
            <a:r>
              <a:rPr lang="en-US" altLang="zh-CN" sz="1800" smtClean="0"/>
              <a:t>WITH </a:t>
            </a:r>
            <a:r>
              <a:rPr lang="zh-CN" altLang="en-US" sz="1800" smtClean="0"/>
              <a:t>子句, 可以在一个复杂的</a:t>
            </a:r>
            <a:r>
              <a:rPr lang="en-US" altLang="zh-CN" sz="1800" smtClean="0"/>
              <a:t>SELECT</a:t>
            </a:r>
            <a:r>
              <a:rPr lang="zh-CN" altLang="en-US" sz="1800" smtClean="0"/>
              <a:t>查询中,简化重复使用相同子查询的语句</a:t>
            </a:r>
            <a:r>
              <a:rPr lang="en-US" altLang="zh-CN" sz="1800" smtClean="0"/>
              <a:t>.</a:t>
            </a:r>
          </a:p>
          <a:p>
            <a:pPr eaLnBrk="1" hangingPunct="1"/>
            <a:r>
              <a:rPr lang="en-US" altLang="zh-CN" sz="1800" smtClean="0"/>
              <a:t>WITH </a:t>
            </a:r>
            <a:r>
              <a:rPr lang="zh-CN" altLang="en-US" sz="1800" smtClean="0"/>
              <a:t>子句查询子查询块的结果,并存放在用户的临时表空间上</a:t>
            </a:r>
            <a:r>
              <a:rPr lang="en-US" altLang="zh-CN" sz="1800" smtClean="0"/>
              <a:t>.</a:t>
            </a:r>
          </a:p>
          <a:p>
            <a:pPr eaLnBrk="1" hangingPunct="1"/>
            <a:r>
              <a:rPr lang="zh-CN" altLang="en-US" sz="1800" smtClean="0"/>
              <a:t>使用</a:t>
            </a:r>
            <a:r>
              <a:rPr lang="en-US" altLang="zh-CN" sz="1800" smtClean="0"/>
              <a:t>WITH </a:t>
            </a:r>
            <a:r>
              <a:rPr lang="zh-CN" altLang="en-US" sz="1800" smtClean="0"/>
              <a:t>子句提高了语句的执行性能</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blackWhite">
          <a:xfrm>
            <a:off x="1095375" y="3841750"/>
            <a:ext cx="72390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p>
        </p:txBody>
      </p:sp>
      <p:sp>
        <p:nvSpPr>
          <p:cNvPr id="13315" name="Rectangle 3"/>
          <p:cNvSpPr>
            <a:spLocks noGrp="1" noChangeArrowheads="1"/>
          </p:cNvSpPr>
          <p:nvPr>
            <p:ph type="title"/>
          </p:nvPr>
        </p:nvSpPr>
        <p:spPr>
          <a:noFill/>
        </p:spPr>
        <p:txBody>
          <a:bodyPr lIns="92075" tIns="46038" rIns="92075" bIns="46038"/>
          <a:lstStyle/>
          <a:p>
            <a:pPr eaLnBrk="1" hangingPunct="1"/>
            <a:r>
              <a:rPr lang="en-US" altLang="zh-CN" smtClean="0"/>
              <a:t>Where</a:t>
            </a:r>
            <a:r>
              <a:rPr lang="zh-CN" altLang="en-US" smtClean="0"/>
              <a:t>中的字符串和日期数据</a:t>
            </a:r>
          </a:p>
        </p:txBody>
      </p:sp>
      <p:sp>
        <p:nvSpPr>
          <p:cNvPr id="13316" name="Rectangle 4"/>
          <p:cNvSpPr>
            <a:spLocks noGrp="1" noChangeArrowheads="1"/>
          </p:cNvSpPr>
          <p:nvPr>
            <p:ph type="body" idx="1"/>
          </p:nvPr>
        </p:nvSpPr>
        <p:spPr>
          <a:xfrm>
            <a:off x="685800" y="1600200"/>
            <a:ext cx="7537450" cy="1127125"/>
          </a:xfrm>
          <a:noFill/>
        </p:spPr>
        <p:txBody>
          <a:bodyPr lIns="92075" tIns="46038" rIns="92075" bIns="46038">
            <a:spAutoFit/>
          </a:bodyPr>
          <a:lstStyle/>
          <a:p>
            <a:pPr eaLnBrk="1" hangingPunct="1"/>
            <a:r>
              <a:rPr lang="zh-CN" altLang="en-US" smtClean="0"/>
              <a:t>字符串和日期数据应该使用单引号扩起来.</a:t>
            </a:r>
          </a:p>
          <a:p>
            <a:pPr eaLnBrk="1" hangingPunct="1"/>
            <a:r>
              <a:rPr lang="zh-CN" altLang="en-US" smtClean="0"/>
              <a:t>字符数据大小写敏感, 日期数据格式敏感.</a:t>
            </a:r>
          </a:p>
          <a:p>
            <a:pPr eaLnBrk="1" hangingPunct="1"/>
            <a:r>
              <a:rPr lang="zh-CN" altLang="en-US" smtClean="0"/>
              <a:t>默认的日期格式是 </a:t>
            </a:r>
            <a:r>
              <a:rPr lang="en-US" altLang="zh-CN" smtClean="0"/>
              <a:t>DD-MON-RR.</a:t>
            </a:r>
          </a:p>
        </p:txBody>
      </p:sp>
      <p:sp>
        <p:nvSpPr>
          <p:cNvPr id="13317" name="Rectangle 5"/>
          <p:cNvSpPr>
            <a:spLocks noChangeArrowheads="1"/>
          </p:cNvSpPr>
          <p:nvPr/>
        </p:nvSpPr>
        <p:spPr bwMode="blackWhite">
          <a:xfrm>
            <a:off x="1120775" y="3838575"/>
            <a:ext cx="7340600" cy="915988"/>
          </a:xfrm>
          <a:prstGeom prst="rect">
            <a:avLst/>
          </a:prstGeom>
          <a:noFill/>
          <a:ln w="9525">
            <a:noFill/>
            <a:miter lim="800000"/>
            <a:headEnd/>
            <a:tailEnd/>
          </a:ln>
        </p:spPr>
        <p:txBody>
          <a:bodyPr lIns="92075" tIns="46038" rIns="92075" bIns="46038">
            <a:spAutoFit/>
          </a:bodyPr>
          <a:lstStyle/>
          <a:p>
            <a:pPr algn="l"/>
            <a:r>
              <a:rPr lang="en-US" altLang="zh-CN">
                <a:solidFill>
                  <a:srgbClr val="000000"/>
                </a:solidFill>
                <a:latin typeface="Courier New" pitchFamily="49" charset="0"/>
              </a:rPr>
              <a:t>SELECT last_name, job_id, department_id</a:t>
            </a:r>
          </a:p>
          <a:p>
            <a:pPr algn="l"/>
            <a:r>
              <a:rPr lang="en-US" altLang="zh-CN">
                <a:solidFill>
                  <a:srgbClr val="000000"/>
                </a:solidFill>
                <a:latin typeface="Courier New" pitchFamily="49" charset="0"/>
              </a:rPr>
              <a:t>FROM   employeess</a:t>
            </a:r>
          </a:p>
          <a:p>
            <a:pPr algn="l"/>
            <a:r>
              <a:rPr lang="en-US" altLang="zh-CN">
                <a:solidFill>
                  <a:srgbClr val="000000"/>
                </a:solidFill>
                <a:latin typeface="Courier New" pitchFamily="49" charset="0"/>
              </a:rPr>
              <a:t>WHERE  last_name = 'Whalen';</a:t>
            </a:r>
          </a:p>
        </p:txBody>
      </p:sp>
      <p:sp>
        <p:nvSpPr>
          <p:cNvPr id="13318" name="Rectangle 6"/>
          <p:cNvSpPr>
            <a:spLocks noChangeArrowheads="1"/>
          </p:cNvSpPr>
          <p:nvPr/>
        </p:nvSpPr>
        <p:spPr bwMode="auto">
          <a:xfrm>
            <a:off x="3821113" y="4416425"/>
            <a:ext cx="1101725" cy="298450"/>
          </a:xfrm>
          <a:prstGeom prst="rect">
            <a:avLst/>
          </a:prstGeom>
          <a:noFill/>
          <a:ln w="25400">
            <a:solidFill>
              <a:schemeClr val="hlink"/>
            </a:solidFill>
            <a:miter lim="800000"/>
            <a:headEnd type="none" w="sm" len="sm"/>
            <a:tailEnd type="none" w="sm" len="sm"/>
          </a:ln>
        </p:spPr>
        <p:txBody>
          <a:bodyPr wrap="none" anchor="ctr"/>
          <a:lstStyle/>
          <a:p>
            <a:endParaRPr lang="zh-CN" altLang="en-US"/>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blackWhite">
          <a:xfrm>
            <a:off x="911225" y="2559050"/>
            <a:ext cx="699293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defRPr/>
            </a:pPr>
            <a:endParaRPr lang="zh-CN" altLang="en-US">
              <a:solidFill>
                <a:srgbClr val="000000"/>
              </a:solidFill>
              <a:latin typeface="Courier New" pitchFamily="49" charset="0"/>
            </a:endParaRPr>
          </a:p>
          <a:p>
            <a:pPr algn="l">
              <a:tabLst>
                <a:tab pos="1200150" algn="l"/>
              </a:tabLst>
              <a:defRPr/>
            </a:pPr>
            <a:endParaRPr lang="zh-CN" altLang="en-US">
              <a:solidFill>
                <a:srgbClr val="000000"/>
              </a:solidFill>
              <a:latin typeface="Courier New" pitchFamily="49" charset="0"/>
            </a:endParaRPr>
          </a:p>
        </p:txBody>
      </p:sp>
      <p:sp>
        <p:nvSpPr>
          <p:cNvPr id="14339" name="Rectangle 3"/>
          <p:cNvSpPr>
            <a:spLocks noGrp="1" noChangeArrowheads="1"/>
          </p:cNvSpPr>
          <p:nvPr>
            <p:ph type="title"/>
          </p:nvPr>
        </p:nvSpPr>
        <p:spPr>
          <a:noFill/>
        </p:spPr>
        <p:txBody>
          <a:bodyPr lIns="92075" tIns="46038" rIns="92075" bIns="46038"/>
          <a:lstStyle/>
          <a:p>
            <a:pPr eaLnBrk="1" hangingPunct="1"/>
            <a:r>
              <a:rPr lang="zh-CN" altLang="en-US" smtClean="0"/>
              <a:t>使用 </a:t>
            </a:r>
            <a:r>
              <a:rPr lang="en-US" altLang="zh-CN" smtClean="0">
                <a:latin typeface="Courier New" pitchFamily="49" charset="0"/>
              </a:rPr>
              <a:t>BETWEEN</a:t>
            </a:r>
            <a:r>
              <a:rPr lang="zh-CN" altLang="en-US" smtClean="0"/>
              <a:t>运算符</a:t>
            </a:r>
          </a:p>
        </p:txBody>
      </p:sp>
      <p:sp>
        <p:nvSpPr>
          <p:cNvPr id="14340" name="Rectangle 4"/>
          <p:cNvSpPr>
            <a:spLocks noGrp="1" noChangeArrowheads="1"/>
          </p:cNvSpPr>
          <p:nvPr>
            <p:ph type="body" idx="1"/>
          </p:nvPr>
        </p:nvSpPr>
        <p:spPr>
          <a:xfrm>
            <a:off x="879475" y="1784350"/>
            <a:ext cx="7385050" cy="396875"/>
          </a:xfrm>
          <a:noFill/>
        </p:spPr>
        <p:txBody>
          <a:bodyPr lIns="92075" tIns="46038" rIns="92075" bIns="46038">
            <a:spAutoFit/>
          </a:bodyPr>
          <a:lstStyle/>
          <a:p>
            <a:pPr marL="0" indent="0" eaLnBrk="1" hangingPunct="1">
              <a:buFontTx/>
              <a:buNone/>
            </a:pPr>
            <a:r>
              <a:rPr lang="zh-CN" altLang="en-US" smtClean="0"/>
              <a:t>使用 </a:t>
            </a:r>
            <a:r>
              <a:rPr lang="en-US" altLang="zh-CN" smtClean="0">
                <a:latin typeface="Courier New" pitchFamily="49" charset="0"/>
              </a:rPr>
              <a:t>BETWEEN</a:t>
            </a:r>
            <a:r>
              <a:rPr lang="en-US" altLang="zh-CN" smtClean="0"/>
              <a:t> </a:t>
            </a:r>
            <a:r>
              <a:rPr lang="zh-CN" altLang="en-US" smtClean="0"/>
              <a:t>运算符显示一个范围内的数据.</a:t>
            </a:r>
          </a:p>
        </p:txBody>
      </p:sp>
      <p:sp>
        <p:nvSpPr>
          <p:cNvPr id="14341" name="Rectangle 5"/>
          <p:cNvSpPr>
            <a:spLocks noChangeArrowheads="1"/>
          </p:cNvSpPr>
          <p:nvPr/>
        </p:nvSpPr>
        <p:spPr bwMode="blackWhite">
          <a:xfrm>
            <a:off x="904875" y="2546350"/>
            <a:ext cx="7291388" cy="941388"/>
          </a:xfrm>
          <a:prstGeom prst="rect">
            <a:avLst/>
          </a:prstGeom>
          <a:noFill/>
          <a:ln w="9525">
            <a:noFill/>
            <a:miter lim="800000"/>
            <a:headEnd/>
            <a:tailEnd/>
          </a:ln>
        </p:spPr>
        <p:txBody>
          <a:bodyPr wrap="none" lIns="92075" tIns="46038" rIns="92075" bIns="46038" anchor="ctr"/>
          <a:lstStyle/>
          <a:p>
            <a:pPr algn="l">
              <a:tabLst>
                <a:tab pos="1200150" algn="l"/>
              </a:tabLst>
            </a:pPr>
            <a:r>
              <a:rPr lang="en-US" altLang="zh-CN">
                <a:solidFill>
                  <a:schemeClr val="bg2"/>
                </a:solidFill>
                <a:latin typeface="Courier New" pitchFamily="49" charset="0"/>
              </a:rPr>
              <a:t>SELECT last_name, salary</a:t>
            </a:r>
          </a:p>
          <a:p>
            <a:pPr algn="l">
              <a:tabLst>
                <a:tab pos="1200150" algn="l"/>
              </a:tabLst>
            </a:pPr>
            <a:r>
              <a:rPr lang="en-US" altLang="zh-CN">
                <a:solidFill>
                  <a:schemeClr val="bg2"/>
                </a:solidFill>
                <a:latin typeface="Courier New" pitchFamily="49" charset="0"/>
              </a:rPr>
              <a:t>FROM   employees</a:t>
            </a:r>
          </a:p>
          <a:p>
            <a:pPr algn="l">
              <a:tabLst>
                <a:tab pos="1200150" algn="l"/>
              </a:tabLst>
            </a:pPr>
            <a:r>
              <a:rPr lang="en-US" altLang="zh-CN">
                <a:solidFill>
                  <a:schemeClr val="bg2"/>
                </a:solidFill>
                <a:latin typeface="Courier New" pitchFamily="49" charset="0"/>
              </a:rPr>
              <a:t>WHERE  salary BETWEEN 2500 AND 3500;</a:t>
            </a:r>
          </a:p>
        </p:txBody>
      </p:sp>
      <p:sp>
        <p:nvSpPr>
          <p:cNvPr id="14342" name="Rectangle 6"/>
          <p:cNvSpPr>
            <a:spLocks noChangeArrowheads="1"/>
          </p:cNvSpPr>
          <p:nvPr/>
        </p:nvSpPr>
        <p:spPr bwMode="auto">
          <a:xfrm>
            <a:off x="3494088" y="3898900"/>
            <a:ext cx="1390650" cy="366713"/>
          </a:xfrm>
          <a:prstGeom prst="rect">
            <a:avLst/>
          </a:prstGeom>
          <a:noFill/>
          <a:ln w="9525">
            <a:noFill/>
            <a:miter lim="800000"/>
            <a:headEnd/>
            <a:tailEnd/>
          </a:ln>
        </p:spPr>
        <p:txBody>
          <a:bodyPr wrap="none" lIns="92075" tIns="46038" rIns="92075" bIns="46038">
            <a:spAutoFit/>
          </a:bodyPr>
          <a:lstStyle/>
          <a:p>
            <a:pPr>
              <a:spcBef>
                <a:spcPct val="60000"/>
              </a:spcBef>
            </a:pPr>
            <a:r>
              <a:rPr lang="en-US" altLang="zh-CN">
                <a:solidFill>
                  <a:schemeClr val="tx1"/>
                </a:solidFill>
              </a:rPr>
              <a:t>Lower limit</a:t>
            </a:r>
          </a:p>
        </p:txBody>
      </p:sp>
      <p:sp>
        <p:nvSpPr>
          <p:cNvPr id="14343" name="Line 7"/>
          <p:cNvSpPr>
            <a:spLocks noChangeShapeType="1"/>
          </p:cNvSpPr>
          <p:nvPr/>
        </p:nvSpPr>
        <p:spPr bwMode="auto">
          <a:xfrm flipH="1">
            <a:off x="4227513" y="3479800"/>
            <a:ext cx="4762" cy="341313"/>
          </a:xfrm>
          <a:prstGeom prst="line">
            <a:avLst/>
          </a:prstGeom>
          <a:noFill/>
          <a:ln w="25400">
            <a:solidFill>
              <a:srgbClr val="FF0033"/>
            </a:solidFill>
            <a:round/>
            <a:headEnd type="stealth" w="med" len="lg"/>
            <a:tailEnd type="none" w="sm" len="sm"/>
          </a:ln>
        </p:spPr>
        <p:txBody>
          <a:bodyPr/>
          <a:lstStyle/>
          <a:p>
            <a:endParaRPr lang="zh-CN" altLang="en-US"/>
          </a:p>
        </p:txBody>
      </p:sp>
      <p:sp>
        <p:nvSpPr>
          <p:cNvPr id="14344" name="Rectangle 8"/>
          <p:cNvSpPr>
            <a:spLocks noChangeArrowheads="1"/>
          </p:cNvSpPr>
          <p:nvPr/>
        </p:nvSpPr>
        <p:spPr bwMode="auto">
          <a:xfrm>
            <a:off x="5024438" y="3898900"/>
            <a:ext cx="1377950" cy="366713"/>
          </a:xfrm>
          <a:prstGeom prst="rect">
            <a:avLst/>
          </a:prstGeom>
          <a:noFill/>
          <a:ln w="9525">
            <a:noFill/>
            <a:miter lim="800000"/>
            <a:headEnd/>
            <a:tailEnd/>
          </a:ln>
        </p:spPr>
        <p:txBody>
          <a:bodyPr wrap="none" lIns="92075" tIns="46038" rIns="92075" bIns="46038">
            <a:spAutoFit/>
          </a:bodyPr>
          <a:lstStyle/>
          <a:p>
            <a:pPr>
              <a:spcBef>
                <a:spcPct val="60000"/>
              </a:spcBef>
            </a:pPr>
            <a:r>
              <a:rPr lang="en-US" altLang="zh-CN">
                <a:solidFill>
                  <a:schemeClr val="tx1"/>
                </a:solidFill>
              </a:rPr>
              <a:t>Upper limit</a:t>
            </a:r>
          </a:p>
        </p:txBody>
      </p:sp>
      <p:sp>
        <p:nvSpPr>
          <p:cNvPr id="14345" name="Line 9"/>
          <p:cNvSpPr>
            <a:spLocks noChangeShapeType="1"/>
          </p:cNvSpPr>
          <p:nvPr/>
        </p:nvSpPr>
        <p:spPr bwMode="auto">
          <a:xfrm flipH="1">
            <a:off x="5451475" y="3479800"/>
            <a:ext cx="4763" cy="341313"/>
          </a:xfrm>
          <a:prstGeom prst="line">
            <a:avLst/>
          </a:prstGeom>
          <a:noFill/>
          <a:ln w="25400">
            <a:solidFill>
              <a:srgbClr val="FF0033"/>
            </a:solidFill>
            <a:round/>
            <a:headEnd type="stealth" w="med" len="lg"/>
            <a:tailEnd type="none" w="sm" len="sm"/>
          </a:ln>
        </p:spPr>
        <p:txBody>
          <a:bodyPr/>
          <a:lstStyle/>
          <a:p>
            <a:endParaRPr lang="zh-CN" altLang="en-US"/>
          </a:p>
        </p:txBody>
      </p:sp>
      <p:sp>
        <p:nvSpPr>
          <p:cNvPr id="14346" name="Rectangle 10"/>
          <p:cNvSpPr>
            <a:spLocks noChangeArrowheads="1"/>
          </p:cNvSpPr>
          <p:nvPr/>
        </p:nvSpPr>
        <p:spPr bwMode="auto">
          <a:xfrm>
            <a:off x="2865438" y="3135313"/>
            <a:ext cx="2913062" cy="298450"/>
          </a:xfrm>
          <a:prstGeom prst="rect">
            <a:avLst/>
          </a:prstGeom>
          <a:noFill/>
          <a:ln w="25400">
            <a:solidFill>
              <a:schemeClr val="hlink"/>
            </a:solidFill>
            <a:miter lim="800000"/>
            <a:headEnd type="none" w="sm" len="sm"/>
            <a:tailEnd type="none" w="sm" len="sm"/>
          </a:ln>
        </p:spPr>
        <p:txBody>
          <a:bodyPr wrap="none" anchor="ctr"/>
          <a:lstStyle/>
          <a:p>
            <a:endParaRPr lang="zh-CN" altLang="en-US"/>
          </a:p>
        </p:txBody>
      </p:sp>
      <p:pic>
        <p:nvPicPr>
          <p:cNvPr id="14347" name="Picture 11"/>
          <p:cNvPicPr>
            <a:picLocks noChangeAspect="1" noChangeArrowheads="1"/>
          </p:cNvPicPr>
          <p:nvPr/>
        </p:nvPicPr>
        <p:blipFill>
          <a:blip r:embed="rId3"/>
          <a:srcRect/>
          <a:stretch>
            <a:fillRect/>
          </a:stretch>
        </p:blipFill>
        <p:spPr bwMode="auto">
          <a:xfrm>
            <a:off x="911225" y="4281488"/>
            <a:ext cx="6991350" cy="1143000"/>
          </a:xfrm>
          <a:prstGeom prst="rect">
            <a:avLst/>
          </a:prstGeom>
          <a:noFill/>
          <a:ln w="25400">
            <a:noFill/>
            <a:miter lim="800000"/>
            <a:headEnd type="none" w="sm" len="sm"/>
            <a:tailEnd type="none" w="sm" len="sm"/>
          </a:ln>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blackWhite">
          <a:xfrm>
            <a:off x="925513" y="4649788"/>
            <a:ext cx="7278687"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defRPr/>
            </a:pPr>
            <a:endParaRPr lang="zh-CN" altLang="en-US">
              <a:solidFill>
                <a:srgbClr val="000000"/>
              </a:solidFill>
              <a:latin typeface="Courier New" pitchFamily="49" charset="0"/>
            </a:endParaRPr>
          </a:p>
          <a:p>
            <a:pPr algn="l">
              <a:tabLst>
                <a:tab pos="1200150" algn="l"/>
              </a:tabLst>
              <a:defRPr/>
            </a:pPr>
            <a:endParaRPr lang="zh-CN" altLang="en-US">
              <a:solidFill>
                <a:srgbClr val="000000"/>
              </a:solidFill>
              <a:latin typeface="Courier New" pitchFamily="49" charset="0"/>
            </a:endParaRPr>
          </a:p>
        </p:txBody>
      </p:sp>
      <p:sp>
        <p:nvSpPr>
          <p:cNvPr id="15363" name="Rectangle 3"/>
          <p:cNvSpPr>
            <a:spLocks noGrp="1" noChangeArrowheads="1"/>
          </p:cNvSpPr>
          <p:nvPr>
            <p:ph type="title"/>
          </p:nvPr>
        </p:nvSpPr>
        <p:spPr>
          <a:noFill/>
        </p:spPr>
        <p:txBody>
          <a:bodyPr lIns="92075" tIns="46038" rIns="92075" bIns="46038"/>
          <a:lstStyle/>
          <a:p>
            <a:pPr eaLnBrk="1" hangingPunct="1"/>
            <a:r>
              <a:rPr lang="zh-CN" altLang="en-US" smtClean="0"/>
              <a:t>使用 </a:t>
            </a:r>
            <a:r>
              <a:rPr lang="en-US" altLang="zh-CN" smtClean="0">
                <a:latin typeface="Courier New" pitchFamily="49" charset="0"/>
              </a:rPr>
              <a:t>LIKE</a:t>
            </a:r>
            <a:r>
              <a:rPr lang="en-US" altLang="zh-CN" smtClean="0"/>
              <a:t> </a:t>
            </a:r>
            <a:r>
              <a:rPr lang="zh-CN" altLang="en-US" smtClean="0"/>
              <a:t>运算符</a:t>
            </a:r>
          </a:p>
        </p:txBody>
      </p:sp>
      <p:sp>
        <p:nvSpPr>
          <p:cNvPr id="15364" name="Rectangle 4"/>
          <p:cNvSpPr>
            <a:spLocks noGrp="1" noChangeArrowheads="1"/>
          </p:cNvSpPr>
          <p:nvPr>
            <p:ph type="body" idx="1"/>
          </p:nvPr>
        </p:nvSpPr>
        <p:spPr>
          <a:xfrm>
            <a:off x="874713" y="1814513"/>
            <a:ext cx="7385050" cy="1797050"/>
          </a:xfrm>
          <a:noFill/>
        </p:spPr>
        <p:txBody>
          <a:bodyPr lIns="92075" tIns="46038" rIns="92075" bIns="46038">
            <a:spAutoFit/>
          </a:bodyPr>
          <a:lstStyle/>
          <a:p>
            <a:pPr eaLnBrk="1" hangingPunct="1"/>
            <a:r>
              <a:rPr lang="zh-CN" altLang="en-US" smtClean="0"/>
              <a:t>使用 </a:t>
            </a:r>
            <a:r>
              <a:rPr lang="en-US" altLang="zh-CN" smtClean="0">
                <a:latin typeface="Courier New" pitchFamily="49" charset="0"/>
              </a:rPr>
              <a:t>LIKE</a:t>
            </a:r>
            <a:r>
              <a:rPr lang="en-US" altLang="zh-CN" smtClean="0"/>
              <a:t> </a:t>
            </a:r>
            <a:r>
              <a:rPr lang="zh-CN" altLang="en-US" smtClean="0"/>
              <a:t>运算符执行基于通配符的模糊查询，查询包含字符串的所有数据</a:t>
            </a:r>
            <a:r>
              <a:rPr lang="en-US" altLang="zh-CN" smtClean="0"/>
              <a:t>.</a:t>
            </a:r>
          </a:p>
          <a:p>
            <a:pPr eaLnBrk="1" hangingPunct="1"/>
            <a:r>
              <a:rPr lang="zh-CN" altLang="en-US" smtClean="0"/>
              <a:t>查询条件可以包含数字或者字符文本:</a:t>
            </a:r>
          </a:p>
          <a:p>
            <a:pPr lvl="1" eaLnBrk="1" hangingPunct="1"/>
            <a:r>
              <a:rPr lang="en-US" altLang="zh-CN" smtClean="0">
                <a:latin typeface="Courier New" pitchFamily="49" charset="0"/>
              </a:rPr>
              <a:t>%</a:t>
            </a:r>
            <a:r>
              <a:rPr lang="en-US" altLang="zh-CN" smtClean="0"/>
              <a:t> </a:t>
            </a:r>
            <a:r>
              <a:rPr lang="zh-CN" altLang="en-US" smtClean="0"/>
              <a:t>表示零个或者多个字符.</a:t>
            </a:r>
          </a:p>
          <a:p>
            <a:pPr lvl="1" eaLnBrk="1" hangingPunct="1"/>
            <a:r>
              <a:rPr lang="en-US" altLang="zh-CN" smtClean="0">
                <a:latin typeface="Courier New" pitchFamily="49" charset="0"/>
              </a:rPr>
              <a:t>_</a:t>
            </a:r>
            <a:r>
              <a:rPr lang="en-US" altLang="zh-CN" smtClean="0"/>
              <a:t> </a:t>
            </a:r>
            <a:r>
              <a:rPr lang="zh-CN" altLang="en-US" smtClean="0"/>
              <a:t>表示一个字符.</a:t>
            </a:r>
          </a:p>
        </p:txBody>
      </p:sp>
      <p:sp>
        <p:nvSpPr>
          <p:cNvPr id="15365" name="Rectangle 5"/>
          <p:cNvSpPr>
            <a:spLocks noChangeArrowheads="1"/>
          </p:cNvSpPr>
          <p:nvPr/>
        </p:nvSpPr>
        <p:spPr bwMode="blackWhite">
          <a:xfrm>
            <a:off x="1001713" y="4687888"/>
            <a:ext cx="7138987" cy="860425"/>
          </a:xfrm>
          <a:prstGeom prst="rect">
            <a:avLst/>
          </a:prstGeom>
          <a:noFill/>
          <a:ln w="9525">
            <a:noFill/>
            <a:miter lim="800000"/>
            <a:headEnd/>
            <a:tailEnd/>
          </a:ln>
        </p:spPr>
        <p:txBody>
          <a:bodyPr wrap="none" lIns="92075" tIns="46038" rIns="92075" bIns="46038" anchor="ctr"/>
          <a:lstStyle/>
          <a:p>
            <a:pPr algn="l">
              <a:tabLst>
                <a:tab pos="1200150" algn="l"/>
              </a:tabLst>
            </a:pPr>
            <a:r>
              <a:rPr lang="en-US" altLang="zh-CN">
                <a:solidFill>
                  <a:srgbClr val="000000"/>
                </a:solidFill>
                <a:latin typeface="Courier New" pitchFamily="49" charset="0"/>
              </a:rPr>
              <a:t>SELECT	first_name</a:t>
            </a:r>
          </a:p>
          <a:p>
            <a:pPr algn="l">
              <a:tabLst>
                <a:tab pos="1200150" algn="l"/>
              </a:tabLst>
            </a:pPr>
            <a:r>
              <a:rPr lang="en-US" altLang="zh-CN">
                <a:solidFill>
                  <a:srgbClr val="000000"/>
                </a:solidFill>
                <a:latin typeface="Courier New" pitchFamily="49" charset="0"/>
              </a:rPr>
              <a:t>FROM 	employees</a:t>
            </a:r>
          </a:p>
          <a:p>
            <a:pPr algn="l">
              <a:tabLst>
                <a:tab pos="1200150" algn="l"/>
              </a:tabLst>
            </a:pPr>
            <a:r>
              <a:rPr lang="en-US" altLang="zh-CN">
                <a:solidFill>
                  <a:srgbClr val="000000"/>
                </a:solidFill>
                <a:latin typeface="Courier New" pitchFamily="49" charset="0"/>
              </a:rPr>
              <a:t>WHERE	first_name LIKE 'S%';</a:t>
            </a:r>
          </a:p>
        </p:txBody>
      </p:sp>
      <p:sp>
        <p:nvSpPr>
          <p:cNvPr id="15366" name="Rectangle 6"/>
          <p:cNvSpPr>
            <a:spLocks noChangeArrowheads="1"/>
          </p:cNvSpPr>
          <p:nvPr/>
        </p:nvSpPr>
        <p:spPr bwMode="auto">
          <a:xfrm>
            <a:off x="3746500" y="5211763"/>
            <a:ext cx="1285875" cy="298450"/>
          </a:xfrm>
          <a:prstGeom prst="rect">
            <a:avLst/>
          </a:prstGeom>
          <a:noFill/>
          <a:ln w="25400">
            <a:solidFill>
              <a:schemeClr val="hlink"/>
            </a:solidFill>
            <a:miter lim="800000"/>
            <a:headEnd type="none" w="sm" len="sm"/>
            <a:tailEnd type="none" w="sm" len="sm"/>
          </a:ln>
        </p:spPr>
        <p:txBody>
          <a:bodyPr wrap="none" anchor="ctr"/>
          <a:lstStyle/>
          <a:p>
            <a:endParaRPr lang="zh-CN" altLang="en-US"/>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ChangeArrowheads="1"/>
          </p:cNvSpPr>
          <p:nvPr/>
        </p:nvSpPr>
        <p:spPr bwMode="blackWhite">
          <a:xfrm>
            <a:off x="965200" y="2640013"/>
            <a:ext cx="6956425" cy="93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defRPr/>
            </a:pPr>
            <a:endParaRPr lang="zh-CN" altLang="en-US">
              <a:solidFill>
                <a:srgbClr val="000000"/>
              </a:solidFill>
              <a:latin typeface="Courier New" pitchFamily="49" charset="0"/>
            </a:endParaRPr>
          </a:p>
          <a:p>
            <a:pPr algn="l">
              <a:tabLst>
                <a:tab pos="1200150" algn="l"/>
              </a:tabLst>
              <a:defRPr/>
            </a:pPr>
            <a:endParaRPr lang="zh-CN" altLang="en-US">
              <a:solidFill>
                <a:srgbClr val="000000"/>
              </a:solidFill>
              <a:latin typeface="Courier New" pitchFamily="49" charset="0"/>
            </a:endParaRPr>
          </a:p>
        </p:txBody>
      </p:sp>
      <p:sp>
        <p:nvSpPr>
          <p:cNvPr id="16387" name="Rectangle 3"/>
          <p:cNvSpPr>
            <a:spLocks noGrp="1" noChangeArrowheads="1"/>
          </p:cNvSpPr>
          <p:nvPr>
            <p:ph type="title"/>
          </p:nvPr>
        </p:nvSpPr>
        <p:spPr>
          <a:noFill/>
        </p:spPr>
        <p:txBody>
          <a:bodyPr lIns="92075" tIns="46038" rIns="92075" bIns="46038"/>
          <a:lstStyle/>
          <a:p>
            <a:pPr eaLnBrk="1" hangingPunct="1"/>
            <a:r>
              <a:rPr lang="zh-CN" altLang="en-US" smtClean="0"/>
              <a:t>使用 </a:t>
            </a:r>
            <a:r>
              <a:rPr lang="en-US" altLang="zh-CN" smtClean="0"/>
              <a:t>IS </a:t>
            </a:r>
            <a:r>
              <a:rPr lang="en-US" altLang="zh-CN" smtClean="0">
                <a:latin typeface="Courier New" pitchFamily="49" charset="0"/>
              </a:rPr>
              <a:t>NULL</a:t>
            </a:r>
            <a:r>
              <a:rPr lang="en-US" altLang="zh-CN" smtClean="0"/>
              <a:t> </a:t>
            </a:r>
            <a:r>
              <a:rPr lang="zh-CN" altLang="en-US" smtClean="0"/>
              <a:t>运算符</a:t>
            </a:r>
          </a:p>
        </p:txBody>
      </p:sp>
      <p:sp>
        <p:nvSpPr>
          <p:cNvPr id="16388" name="Rectangle 4"/>
          <p:cNvSpPr>
            <a:spLocks noGrp="1" noChangeArrowheads="1"/>
          </p:cNvSpPr>
          <p:nvPr>
            <p:ph type="body" idx="1"/>
          </p:nvPr>
        </p:nvSpPr>
        <p:spPr>
          <a:xfrm>
            <a:off x="885825" y="1633538"/>
            <a:ext cx="7385050" cy="396875"/>
          </a:xfrm>
          <a:noFill/>
        </p:spPr>
        <p:txBody>
          <a:bodyPr lIns="92075" tIns="46038" rIns="92075" bIns="46038">
            <a:spAutoFit/>
          </a:bodyPr>
          <a:lstStyle/>
          <a:p>
            <a:pPr eaLnBrk="1" hangingPunct="1">
              <a:buFontTx/>
              <a:buNone/>
            </a:pPr>
            <a:r>
              <a:rPr lang="zh-CN" altLang="en-US" smtClean="0"/>
              <a:t>使用 </a:t>
            </a:r>
            <a:r>
              <a:rPr lang="en-US" altLang="zh-CN" smtClean="0">
                <a:latin typeface="Courier New" pitchFamily="49" charset="0"/>
              </a:rPr>
              <a:t>IS NULL</a:t>
            </a:r>
            <a:r>
              <a:rPr lang="en-US" altLang="zh-CN" smtClean="0"/>
              <a:t> </a:t>
            </a:r>
            <a:r>
              <a:rPr lang="zh-CN" altLang="en-US" smtClean="0"/>
              <a:t>运算符测试空值.</a:t>
            </a:r>
          </a:p>
        </p:txBody>
      </p:sp>
      <p:sp>
        <p:nvSpPr>
          <p:cNvPr id="16389" name="Rectangle 5"/>
          <p:cNvSpPr>
            <a:spLocks noChangeArrowheads="1"/>
          </p:cNvSpPr>
          <p:nvPr/>
        </p:nvSpPr>
        <p:spPr bwMode="blackWhite">
          <a:xfrm>
            <a:off x="950913" y="2635250"/>
            <a:ext cx="7315200" cy="941388"/>
          </a:xfrm>
          <a:prstGeom prst="rect">
            <a:avLst/>
          </a:prstGeom>
          <a:noFill/>
          <a:ln w="9525">
            <a:noFill/>
            <a:miter lim="800000"/>
            <a:headEnd/>
            <a:tailEnd/>
          </a:ln>
        </p:spPr>
        <p:txBody>
          <a:bodyPr wrap="none" lIns="92075" tIns="46038" rIns="92075" bIns="46038" anchor="ctr"/>
          <a:lstStyle/>
          <a:p>
            <a:pPr algn="l">
              <a:tabLst>
                <a:tab pos="1200150" algn="l"/>
              </a:tabLst>
            </a:pPr>
            <a:r>
              <a:rPr lang="en-US" altLang="zh-CN">
                <a:solidFill>
                  <a:srgbClr val="000000"/>
                </a:solidFill>
                <a:latin typeface="Courier New" pitchFamily="49" charset="0"/>
              </a:rPr>
              <a:t>SELECT last_name, manager_id</a:t>
            </a:r>
          </a:p>
          <a:p>
            <a:pPr algn="l">
              <a:tabLst>
                <a:tab pos="1200150" algn="l"/>
              </a:tabLst>
            </a:pPr>
            <a:r>
              <a:rPr lang="en-US" altLang="zh-CN">
                <a:solidFill>
                  <a:srgbClr val="000000"/>
                </a:solidFill>
                <a:latin typeface="Courier New" pitchFamily="49" charset="0"/>
              </a:rPr>
              <a:t>FROM   employees</a:t>
            </a:r>
          </a:p>
          <a:p>
            <a:pPr algn="l">
              <a:tabLst>
                <a:tab pos="1200150" algn="l"/>
              </a:tabLst>
            </a:pPr>
            <a:r>
              <a:rPr lang="en-US" altLang="zh-CN">
                <a:solidFill>
                  <a:srgbClr val="000000"/>
                </a:solidFill>
                <a:latin typeface="Courier New" pitchFamily="49" charset="0"/>
              </a:rPr>
              <a:t>WHERE  manager_id IS NULL;</a:t>
            </a:r>
          </a:p>
        </p:txBody>
      </p:sp>
      <p:sp>
        <p:nvSpPr>
          <p:cNvPr id="16390" name="Rectangle 6"/>
          <p:cNvSpPr>
            <a:spLocks noChangeArrowheads="1"/>
          </p:cNvSpPr>
          <p:nvPr/>
        </p:nvSpPr>
        <p:spPr bwMode="auto">
          <a:xfrm>
            <a:off x="1954213" y="3232150"/>
            <a:ext cx="2524125" cy="298450"/>
          </a:xfrm>
          <a:prstGeom prst="rect">
            <a:avLst/>
          </a:prstGeom>
          <a:noFill/>
          <a:ln w="25400">
            <a:solidFill>
              <a:schemeClr val="hlink"/>
            </a:solidFill>
            <a:miter lim="800000"/>
            <a:headEnd type="none" w="sm" len="sm"/>
            <a:tailEnd type="none" w="sm" len="sm"/>
          </a:ln>
        </p:spPr>
        <p:txBody>
          <a:bodyPr wrap="none" anchor="ctr"/>
          <a:lstStyle/>
          <a:p>
            <a:endParaRPr lang="zh-CN" altLang="en-US"/>
          </a:p>
        </p:txBody>
      </p:sp>
      <p:pic>
        <p:nvPicPr>
          <p:cNvPr id="16391" name="Picture 7"/>
          <p:cNvPicPr>
            <a:picLocks noChangeAspect="1" noChangeArrowheads="1"/>
          </p:cNvPicPr>
          <p:nvPr/>
        </p:nvPicPr>
        <p:blipFill>
          <a:blip r:embed="rId3"/>
          <a:srcRect/>
          <a:stretch>
            <a:fillRect/>
          </a:stretch>
        </p:blipFill>
        <p:spPr bwMode="auto">
          <a:xfrm>
            <a:off x="965200" y="3684588"/>
            <a:ext cx="7000875" cy="533400"/>
          </a:xfrm>
          <a:prstGeom prst="rect">
            <a:avLst/>
          </a:prstGeom>
          <a:noFill/>
          <a:ln w="25400">
            <a:noFill/>
            <a:miter lim="800000"/>
            <a:headEnd type="none" w="sm" len="sm"/>
            <a:tailEnd type="none" w="sm" len="sm"/>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39800" y="368300"/>
            <a:ext cx="7712075" cy="881063"/>
          </a:xfrm>
          <a:noFill/>
        </p:spPr>
        <p:txBody>
          <a:bodyPr lIns="92075" tIns="46038" rIns="92075" bIns="46038"/>
          <a:lstStyle/>
          <a:p>
            <a:pPr eaLnBrk="1" hangingPunct="1"/>
            <a:r>
              <a:rPr lang="zh-CN" altLang="en-US" smtClean="0"/>
              <a:t>单行函数的使用</a:t>
            </a:r>
            <a:endParaRPr lang="en-US" altLang="zh-CN" smtClean="0"/>
          </a:p>
        </p:txBody>
      </p:sp>
      <p:sp>
        <p:nvSpPr>
          <p:cNvPr id="17411" name="Rectangle 3"/>
          <p:cNvSpPr>
            <a:spLocks noGrp="1" noChangeArrowheads="1"/>
          </p:cNvSpPr>
          <p:nvPr>
            <p:ph type="body" idx="1"/>
          </p:nvPr>
        </p:nvSpPr>
        <p:spPr>
          <a:xfrm>
            <a:off x="879475" y="1808163"/>
            <a:ext cx="7513638" cy="396875"/>
          </a:xfrm>
          <a:noFill/>
        </p:spPr>
        <p:txBody>
          <a:bodyPr lIns="92075" tIns="46038" rIns="92075" bIns="46038">
            <a:spAutoFit/>
          </a:bodyPr>
          <a:lstStyle/>
          <a:p>
            <a:pPr marL="0" indent="0" eaLnBrk="1" hangingPunct="1">
              <a:buFontTx/>
              <a:buNone/>
            </a:pPr>
            <a:r>
              <a:rPr lang="zh-CN" altLang="en-US" smtClean="0"/>
              <a:t>显示雇员</a:t>
            </a:r>
            <a:r>
              <a:rPr lang="en-US" altLang="zh-CN" smtClean="0"/>
              <a:t>Higgins</a:t>
            </a:r>
            <a:r>
              <a:rPr lang="zh-CN" altLang="en-US" smtClean="0"/>
              <a:t>的雇员号，名称，部门号</a:t>
            </a:r>
            <a:r>
              <a:rPr lang="en-US" altLang="zh-CN" smtClean="0"/>
              <a:t>:</a:t>
            </a:r>
          </a:p>
        </p:txBody>
      </p:sp>
      <p:sp>
        <p:nvSpPr>
          <p:cNvPr id="117764" name="Rectangle 4"/>
          <p:cNvSpPr>
            <a:spLocks noChangeArrowheads="1"/>
          </p:cNvSpPr>
          <p:nvPr/>
        </p:nvSpPr>
        <p:spPr bwMode="blackWhite">
          <a:xfrm>
            <a:off x="914400" y="2717800"/>
            <a:ext cx="7078663" cy="1241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defRPr/>
            </a:pPr>
            <a:r>
              <a:rPr lang="en-US" altLang="zh-CN" dirty="0">
                <a:solidFill>
                  <a:srgbClr val="000000"/>
                </a:solidFill>
                <a:latin typeface="Courier New" pitchFamily="49" charset="0"/>
              </a:rPr>
              <a:t>SELECT </a:t>
            </a:r>
            <a:r>
              <a:rPr lang="en-US" altLang="zh-CN" dirty="0" err="1">
                <a:solidFill>
                  <a:srgbClr val="000000"/>
                </a:solidFill>
                <a:latin typeface="Courier New" pitchFamily="49" charset="0"/>
              </a:rPr>
              <a:t>employee_id</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last_name</a:t>
            </a:r>
            <a:r>
              <a:rPr lang="en-US" altLang="zh-CN" dirty="0">
                <a:solidFill>
                  <a:srgbClr val="000000"/>
                </a:solidFill>
                <a:latin typeface="Courier New" pitchFamily="49" charset="0"/>
              </a:rPr>
              <a:t>, </a:t>
            </a:r>
            <a:r>
              <a:rPr lang="en-US" altLang="zh-CN" dirty="0" err="1">
                <a:solidFill>
                  <a:srgbClr val="000000"/>
                </a:solidFill>
                <a:latin typeface="Courier New" pitchFamily="49" charset="0"/>
              </a:rPr>
              <a:t>department_id</a:t>
            </a:r>
            <a:endParaRPr lang="en-US" altLang="zh-CN" dirty="0">
              <a:solidFill>
                <a:srgbClr val="000000"/>
              </a:solidFill>
              <a:latin typeface="Courier New" pitchFamily="49" charset="0"/>
            </a:endParaRPr>
          </a:p>
          <a:p>
            <a:pPr algn="l">
              <a:tabLst>
                <a:tab pos="1200150" algn="l"/>
              </a:tabLst>
              <a:defRPr/>
            </a:pPr>
            <a:r>
              <a:rPr lang="en-US" altLang="zh-CN" dirty="0">
                <a:solidFill>
                  <a:srgbClr val="000000"/>
                </a:solidFill>
                <a:latin typeface="Courier New" pitchFamily="49" charset="0"/>
              </a:rPr>
              <a:t>FROM   employees</a:t>
            </a:r>
          </a:p>
          <a:p>
            <a:pPr algn="l">
              <a:tabLst>
                <a:tab pos="1200150" algn="l"/>
              </a:tabLst>
              <a:defRPr/>
            </a:pPr>
            <a:r>
              <a:rPr lang="en-US" altLang="zh-CN" dirty="0">
                <a:solidFill>
                  <a:srgbClr val="000000"/>
                </a:solidFill>
                <a:latin typeface="Courier New" pitchFamily="49" charset="0"/>
              </a:rPr>
              <a:t>WHERE  </a:t>
            </a:r>
            <a:r>
              <a:rPr lang="en-US" altLang="zh-CN" dirty="0" err="1">
                <a:solidFill>
                  <a:srgbClr val="000000"/>
                </a:solidFill>
                <a:latin typeface="Courier New" pitchFamily="49" charset="0"/>
              </a:rPr>
              <a:t>last_name</a:t>
            </a:r>
            <a:r>
              <a:rPr lang="en-US" altLang="zh-CN" dirty="0">
                <a:solidFill>
                  <a:srgbClr val="000000"/>
                </a:solidFill>
                <a:latin typeface="Courier New" pitchFamily="49" charset="0"/>
              </a:rPr>
              <a:t> = '</a:t>
            </a:r>
            <a:r>
              <a:rPr lang="en-US" altLang="zh-CN" dirty="0" err="1">
                <a:solidFill>
                  <a:srgbClr val="000000"/>
                </a:solidFill>
                <a:latin typeface="Courier New" pitchFamily="49" charset="0"/>
              </a:rPr>
              <a:t>higgins</a:t>
            </a:r>
            <a:r>
              <a:rPr lang="en-US" altLang="zh-CN" dirty="0">
                <a:solidFill>
                  <a:srgbClr val="000000"/>
                </a:solidFill>
                <a:latin typeface="Courier New" pitchFamily="49" charset="0"/>
              </a:rPr>
              <a:t>';</a:t>
            </a:r>
          </a:p>
          <a:p>
            <a:pPr algn="l">
              <a:tabLst>
                <a:tab pos="1200150" algn="l"/>
              </a:tabLst>
              <a:defRPr/>
            </a:pPr>
            <a:r>
              <a:rPr lang="en-US" altLang="zh-CN" dirty="0">
                <a:solidFill>
                  <a:srgbClr val="FF3300"/>
                </a:solidFill>
                <a:effectLst>
                  <a:outerShdw blurRad="38100" dist="38100" dir="2700000" algn="tl">
                    <a:srgbClr val="000000"/>
                  </a:outerShdw>
                </a:effectLst>
                <a:latin typeface="Courier New" pitchFamily="49" charset="0"/>
              </a:rPr>
              <a:t>no rows selected</a:t>
            </a:r>
          </a:p>
        </p:txBody>
      </p:sp>
      <p:sp>
        <p:nvSpPr>
          <p:cNvPr id="117765" name="Rectangle 5"/>
          <p:cNvSpPr>
            <a:spLocks noChangeArrowheads="1"/>
          </p:cNvSpPr>
          <p:nvPr/>
        </p:nvSpPr>
        <p:spPr bwMode="blackWhite">
          <a:xfrm>
            <a:off x="914400" y="4092575"/>
            <a:ext cx="7119938" cy="10953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defRPr/>
            </a:pPr>
            <a:endParaRPr lang="zh-CN" altLang="en-US">
              <a:solidFill>
                <a:srgbClr val="000000"/>
              </a:solidFill>
              <a:latin typeface="Courier New" pitchFamily="49" charset="0"/>
            </a:endParaRPr>
          </a:p>
          <a:p>
            <a:pPr algn="l">
              <a:tabLst>
                <a:tab pos="1200150" algn="l"/>
              </a:tabLst>
              <a:defRPr/>
            </a:pPr>
            <a:endParaRPr lang="zh-CN" altLang="en-US">
              <a:solidFill>
                <a:srgbClr val="000000"/>
              </a:solidFill>
              <a:latin typeface="Courier New" pitchFamily="49" charset="0"/>
            </a:endParaRPr>
          </a:p>
        </p:txBody>
      </p:sp>
      <p:sp>
        <p:nvSpPr>
          <p:cNvPr id="17414" name="Rectangle 6"/>
          <p:cNvSpPr>
            <a:spLocks noChangeArrowheads="1"/>
          </p:cNvSpPr>
          <p:nvPr/>
        </p:nvSpPr>
        <p:spPr bwMode="blackWhite">
          <a:xfrm>
            <a:off x="928688" y="4079875"/>
            <a:ext cx="7381875" cy="1120775"/>
          </a:xfrm>
          <a:prstGeom prst="rect">
            <a:avLst/>
          </a:prstGeom>
          <a:noFill/>
          <a:ln w="9525">
            <a:noFill/>
            <a:miter lim="800000"/>
            <a:headEnd/>
            <a:tailEnd/>
          </a:ln>
        </p:spPr>
        <p:txBody>
          <a:bodyPr wrap="none" lIns="92075" tIns="46038" rIns="92075" bIns="46038" anchor="ctr"/>
          <a:lstStyle/>
          <a:p>
            <a:pPr algn="l">
              <a:tabLst>
                <a:tab pos="1200150" algn="l"/>
              </a:tabLst>
            </a:pPr>
            <a:r>
              <a:rPr lang="en-US" altLang="zh-CN">
                <a:solidFill>
                  <a:srgbClr val="000000"/>
                </a:solidFill>
                <a:latin typeface="Courier New" pitchFamily="49" charset="0"/>
              </a:rPr>
              <a:t>SELECT employee_id, last_name, department_id</a:t>
            </a:r>
          </a:p>
          <a:p>
            <a:pPr algn="l">
              <a:tabLst>
                <a:tab pos="1200150" algn="l"/>
              </a:tabLst>
            </a:pPr>
            <a:r>
              <a:rPr lang="en-US" altLang="zh-CN">
                <a:solidFill>
                  <a:srgbClr val="000000"/>
                </a:solidFill>
                <a:latin typeface="Courier New" pitchFamily="49" charset="0"/>
              </a:rPr>
              <a:t>FROM   employees</a:t>
            </a:r>
          </a:p>
          <a:p>
            <a:pPr algn="l">
              <a:tabLst>
                <a:tab pos="1200150" algn="l"/>
              </a:tabLst>
            </a:pPr>
            <a:r>
              <a:rPr lang="en-US" altLang="zh-CN">
                <a:solidFill>
                  <a:srgbClr val="000000"/>
                </a:solidFill>
                <a:latin typeface="Courier New" pitchFamily="49" charset="0"/>
              </a:rPr>
              <a:t>WHERE  LOWER(last_name) = 'higgins';</a:t>
            </a:r>
          </a:p>
        </p:txBody>
      </p:sp>
      <p:sp>
        <p:nvSpPr>
          <p:cNvPr id="17415" name="Rectangle 7"/>
          <p:cNvSpPr>
            <a:spLocks noChangeArrowheads="1"/>
          </p:cNvSpPr>
          <p:nvPr/>
        </p:nvSpPr>
        <p:spPr bwMode="auto">
          <a:xfrm>
            <a:off x="1905000" y="4778375"/>
            <a:ext cx="3886200" cy="304800"/>
          </a:xfrm>
          <a:prstGeom prst="rect">
            <a:avLst/>
          </a:prstGeom>
          <a:noFill/>
          <a:ln w="25400">
            <a:solidFill>
              <a:schemeClr val="hlink"/>
            </a:solidFill>
            <a:miter lim="800000"/>
            <a:headEnd/>
            <a:tailEnd/>
          </a:ln>
        </p:spPr>
        <p:txBody>
          <a:bodyPr wrap="none" anchor="ctr"/>
          <a:lstStyle/>
          <a:p>
            <a:endParaRPr lang="zh-CN" altLang="en-US"/>
          </a:p>
        </p:txBody>
      </p:sp>
      <p:pic>
        <p:nvPicPr>
          <p:cNvPr id="17416" name="Picture 8"/>
          <p:cNvPicPr>
            <a:picLocks noChangeAspect="1" noChangeArrowheads="1"/>
          </p:cNvPicPr>
          <p:nvPr/>
        </p:nvPicPr>
        <p:blipFill>
          <a:blip r:embed="rId3"/>
          <a:srcRect/>
          <a:stretch>
            <a:fillRect/>
          </a:stretch>
        </p:blipFill>
        <p:spPr bwMode="auto">
          <a:xfrm>
            <a:off x="914400" y="5284788"/>
            <a:ext cx="7162800" cy="514350"/>
          </a:xfrm>
          <a:prstGeom prst="rect">
            <a:avLst/>
          </a:prstGeom>
          <a:noFill/>
          <a:ln w="25400">
            <a:noFill/>
            <a:miter lim="800000"/>
            <a:headEnd type="none" w="sm" len="sm"/>
            <a:tailEnd type="none" w="sm" len="sm"/>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onnectorsPresentation">
  <a:themeElements>
    <a:clrScheme name="Connectors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ConnectorsPresentatio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003366"/>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003366"/>
            </a:solidFill>
            <a:effectLst/>
            <a:latin typeface="Arial" pitchFamily="34" charset="0"/>
            <a:ea typeface="宋体" pitchFamily="2" charset="-122"/>
          </a:defRPr>
        </a:defPPr>
      </a:lstStyle>
    </a:lnDef>
  </a:objectDefaults>
  <a:extraClrSchemeLst>
    <a:extraClrScheme>
      <a:clrScheme name="Connectors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nnectorsPresentation">
  <a:themeElements>
    <a:clrScheme name="1_Connectors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1_Connectors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003366"/>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003366"/>
            </a:solidFill>
            <a:effectLst/>
            <a:latin typeface="Arial" pitchFamily="34" charset="0"/>
            <a:ea typeface="宋体" pitchFamily="2" charset="-122"/>
          </a:defRPr>
        </a:defPPr>
      </a:lstStyle>
    </a:lnDef>
  </a:objectDefaults>
  <a:extraClrSchemeLst>
    <a:extraClrScheme>
      <a:clrScheme name="1_Connectors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D:\wwc\STANDARDS\iplatform_1.0.ppt</Template>
  <TotalTime>9488</TotalTime>
  <Words>6509</Words>
  <Application>Microsoft PowerPoint</Application>
  <PresentationFormat>全屏显示(4:3)</PresentationFormat>
  <Paragraphs>753</Paragraphs>
  <Slides>41</Slides>
  <Notes>39</Notes>
  <HiddenSlides>0</HiddenSlides>
  <MMClips>0</MMClips>
  <ScaleCrop>false</ScaleCrop>
  <HeadingPairs>
    <vt:vector size="8" baseType="variant">
      <vt:variant>
        <vt:lpstr>已用的字体</vt:lpstr>
      </vt:variant>
      <vt:variant>
        <vt:i4>23</vt:i4>
      </vt:variant>
      <vt:variant>
        <vt:lpstr>主题</vt:lpstr>
      </vt:variant>
      <vt:variant>
        <vt:i4>2</vt:i4>
      </vt:variant>
      <vt:variant>
        <vt:lpstr>嵌入 OLE 服务器</vt:lpstr>
      </vt:variant>
      <vt:variant>
        <vt:i4>2</vt:i4>
      </vt:variant>
      <vt:variant>
        <vt:lpstr>幻灯片标题</vt:lpstr>
      </vt:variant>
      <vt:variant>
        <vt:i4>41</vt:i4>
      </vt:variant>
    </vt:vector>
  </HeadingPairs>
  <TitlesOfParts>
    <vt:vector size="68" baseType="lpstr">
      <vt:lpstr>Arial</vt:lpstr>
      <vt:lpstr>宋体</vt:lpstr>
      <vt:lpstr>Times New Roman</vt:lpstr>
      <vt:lpstr>Courier New</vt:lpstr>
      <vt:lpstr>Helvetica</vt:lpstr>
      <vt:lpstr>Verdana</vt:lpstr>
      <vt:lpstr>MS Shell Dlg</vt:lpstr>
      <vt:lpstr>华文细黑</vt:lpstr>
      <vt:lpstr>Meiryo</vt:lpstr>
      <vt:lpstr>HY신명조</vt:lpstr>
      <vt:lpstr>Arial Narrow</vt:lpstr>
      <vt:lpstr>HY헤드라인M</vt:lpstr>
      <vt:lpstr>Arial,Bold</vt:lpstr>
      <vt:lpstr>Courier</vt:lpstr>
      <vt:lpstr>Courier-Bold</vt:lpstr>
      <vt:lpstr>Univers</vt:lpstr>
      <vt:lpstr>Wingdings</vt:lpstr>
      <vt:lpstr>TT548o00</vt:lpstr>
      <vt:lpstr>Times</vt:lpstr>
      <vt:lpstr>TimesNewRoman</vt:lpstr>
      <vt:lpstr>TimesNewRoman,Italic</vt:lpstr>
      <vt:lpstr>TimesNewRoman,Bold</vt:lpstr>
      <vt:lpstr>Symbol</vt:lpstr>
      <vt:lpstr>ConnectorsPresentation</vt:lpstr>
      <vt:lpstr>1_ConnectorsPresentation</vt:lpstr>
      <vt:lpstr>Document</vt:lpstr>
      <vt:lpstr>Microsoft Word Document</vt:lpstr>
      <vt:lpstr>SQL语句的一些技巧</vt:lpstr>
      <vt:lpstr>基本的SELECT 语句</vt:lpstr>
      <vt:lpstr>定义空（Null）值</vt:lpstr>
      <vt:lpstr>在算术表达式中的空值</vt:lpstr>
      <vt:lpstr>Where中的字符串和日期数据</vt:lpstr>
      <vt:lpstr>使用 BETWEEN运算符</vt:lpstr>
      <vt:lpstr>使用 LIKE 运算符</vt:lpstr>
      <vt:lpstr>使用 IS NULL 运算符</vt:lpstr>
      <vt:lpstr>单行函数的使用</vt:lpstr>
      <vt:lpstr>很多有意思的单行函数</vt:lpstr>
      <vt:lpstr>转换函数</vt:lpstr>
      <vt:lpstr>NVL 函数</vt:lpstr>
      <vt:lpstr>CASE 表达式</vt:lpstr>
      <vt:lpstr>使用 CASE 表达式</vt:lpstr>
      <vt:lpstr>使用 DECODE 函数</vt:lpstr>
      <vt:lpstr>组函数的类型</vt:lpstr>
      <vt:lpstr>使用 GROUP BY 子句 </vt:lpstr>
      <vt:lpstr>使用子查询</vt:lpstr>
      <vt:lpstr>单行子查询</vt:lpstr>
      <vt:lpstr>下面的语句错在哪里?</vt:lpstr>
      <vt:lpstr>多行子查询</vt:lpstr>
      <vt:lpstr>集合操作</vt:lpstr>
      <vt:lpstr>使用 UNION 操作符</vt:lpstr>
      <vt:lpstr>使用UNION ALL 操作符</vt:lpstr>
      <vt:lpstr>使用INTERSECT 操作符</vt:lpstr>
      <vt:lpstr>使用 MINUS 操作符</vt:lpstr>
      <vt:lpstr>集合操作符的提示</vt:lpstr>
      <vt:lpstr>分组的增强 </vt:lpstr>
      <vt:lpstr>ROLLUP 操作符的例子</vt:lpstr>
      <vt:lpstr>CUBE 操作符的例子</vt:lpstr>
      <vt:lpstr>GROUPING SETS</vt:lpstr>
      <vt:lpstr>多列子查询</vt:lpstr>
      <vt:lpstr>成对比较子查询</vt:lpstr>
      <vt:lpstr>非成对比较子查询</vt:lpstr>
      <vt:lpstr>相关子查询</vt:lpstr>
      <vt:lpstr>使用相关子查询</vt:lpstr>
      <vt:lpstr>在 FROM 子句中使用子查询</vt:lpstr>
      <vt:lpstr>使用 EXISTS 操作符</vt:lpstr>
      <vt:lpstr>使用 NOT EXISTS 操作符</vt:lpstr>
      <vt:lpstr>UPDATE中的相关子查询</vt:lpstr>
      <vt:lpstr>使用WITH 子句</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lery</cp:lastModifiedBy>
  <cp:revision>688</cp:revision>
  <cp:lastPrinted>2001-04-18T03:10:35Z</cp:lastPrinted>
  <dcterms:created xsi:type="dcterms:W3CDTF">1995-06-17T23:31:02Z</dcterms:created>
  <dcterms:modified xsi:type="dcterms:W3CDTF">2012-08-03T07:01:26Z</dcterms:modified>
</cp:coreProperties>
</file>