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E7A65D-5A81-467F-B7D5-E553248A61C0}">
  <a:tblStyle styleId="{3DE7A65D-5A81-467F-B7D5-E553248A61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hyperlink" Target="http://www.energysec.org/blog/quick-and-dirty-vulnerability-trending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tools.ietf.org/html/draft-christey-wysopal-vuln-disclosure-0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google.com/about/appsecurity/reward-program/" TargetMode="External"/><Relationship Id="rId4" Type="http://schemas.openxmlformats.org/officeDocument/2006/relationships/hyperlink" Target="https://www.facebook.com/whitehat/bounty/" TargetMode="External"/><Relationship Id="rId5" Type="http://schemas.openxmlformats.org/officeDocument/2006/relationships/hyperlink" Target="http://www.mozilla.org/security/bug-bounty.html" TargetMode="External"/><Relationship Id="rId6" Type="http://schemas.openxmlformats.org/officeDocument/2006/relationships/hyperlink" Target="http://www.barracudalabs.com/bugbounty/" TargetMode="External"/><Relationship Id="rId7" Type="http://schemas.openxmlformats.org/officeDocument/2006/relationships/hyperlink" Target="http://www.zerodayinitiative.com/about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tarsnap.com/bugbounty.html" TargetMode="External"/><Relationship Id="rId4" Type="http://schemas.openxmlformats.org/officeDocument/2006/relationships/hyperlink" Target="http://www.whitefirdesign.com/about/wordpress-security-bug-bounty-program.html" TargetMode="External"/><Relationship Id="rId5" Type="http://schemas.openxmlformats.org/officeDocument/2006/relationships/hyperlink" Target="http://www.hex-rays.com/bugbounty.shtml" TargetMode="External"/><Relationship Id="rId6" Type="http://schemas.openxmlformats.org/officeDocument/2006/relationships/hyperlink" Target="https://cms.paypal.com/cgi-bin/marketingweb?cmd=_render-content&amp;content_ID=security/reporting_security_issue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computersecuritywithethicalhacking.blogspot.com/2012/09/web-product-vulnerabilty-bug-bounty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www.youtube.com/watch?v=q000_EOWy80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9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www.pentest-standard.org/index.php/Intelligence_Gathering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://www.idart.sandia.gov/methodology/materials/Adversary_Modeling/SAND2007-5791.pdf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5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://pentest.cryptocity.net/files/intro/vuln_disclosure.pdf" TargetMode="External"/><Relationship Id="rId4" Type="http://schemas.openxmlformats.org/officeDocument/2006/relationships/hyperlink" Target="http://www.idart.sandia.gov/methodology/materials/Adversary_Modeling/SAND2007-5791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9950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CIS 4930 / CIS 5930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Offensive Security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Prof Xiuwen Liu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W. Owen Redwood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Credit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Extra credit will be granted for: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Participation in any capture the flag games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Weighed upon difficulty of problems solved, and your level of participation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Any legal application of course material outside of the classroom.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Pen testing for local companies or universities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Quizzes if and when I feel like 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this class is about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Security Assessment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Risk Assessment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344375" y="2539425"/>
            <a:ext cx="7319400" cy="3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RISK = THREAT x VULNERABILITY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"Risk is a function of the likelihood of a given threat-source's exercising a particular potential vulnerability, and the resulting impact of that adverse event on the organization"</a:t>
            </a:r>
            <a:br>
              <a:rPr lang="en" sz="3000">
                <a:solidFill>
                  <a:srgbClr val="FF0000"/>
                </a:solidFill>
              </a:rPr>
            </a:br>
            <a:br>
              <a:rPr lang="en" sz="3000">
                <a:solidFill>
                  <a:srgbClr val="FF0000"/>
                </a:solidFill>
              </a:rPr>
            </a:br>
            <a:r>
              <a:rPr lang="en">
                <a:solidFill>
                  <a:srgbClr val="FFFFFF"/>
                </a:solidFill>
              </a:rPr>
              <a:t>Source: http://pauldotcom.com/IntroToPenTesting.pdf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thing we call "Security"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5" y="1506450"/>
            <a:ext cx="8753765" cy="524546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964400" y="2630675"/>
            <a:ext cx="71796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sz="4800">
                <a:solidFill>
                  <a:srgbClr val="FF0000"/>
                </a:solidFill>
              </a:rPr>
              <a:t>Security is only appreciated when threats are visible, and are stopped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this class is for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Seniors and Grads who want to become: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Incident Responders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Penetration Testers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Security Professionals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Forensics Professionals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i.e. FBI, law enforcement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people who REALLY like programming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and so on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We will focus mainly on penetration testing and incident response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this class is </a:t>
            </a:r>
            <a:r>
              <a:rPr lang="en">
                <a:solidFill>
                  <a:srgbClr val="FF0000"/>
                </a:solidFill>
              </a:rPr>
              <a:t>NOT</a:t>
            </a:r>
            <a:r>
              <a:rPr lang="en"/>
              <a:t> for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Students who have not taken a security class before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you will </a:t>
            </a:r>
            <a:r>
              <a:rPr lang="en">
                <a:solidFill>
                  <a:srgbClr val="FF0000"/>
                </a:solidFill>
              </a:rPr>
              <a:t>fail </a:t>
            </a:r>
            <a:r>
              <a:rPr lang="en"/>
              <a:t>this class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Lazy people who don't do the assigned reading.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 don't care if you don't do it for other classes.  You better do it for this one.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 u="sng"/>
              <a:t>Tests will cover reading</a:t>
            </a:r>
            <a:br>
              <a:rPr b="1" lang="en" u="sng"/>
            </a:br>
            <a:r>
              <a:rPr b="1" lang="en" u="sng"/>
              <a:t>material not covered in</a:t>
            </a:r>
            <a:br>
              <a:rPr b="1" lang="en" u="sng"/>
            </a:br>
            <a:r>
              <a:rPr b="1" lang="en" u="sng"/>
              <a:t>class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People who hate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hexcode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579" y="4302098"/>
            <a:ext cx="3405096" cy="22087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 rot="-922166">
            <a:off x="5638228" y="4552066"/>
            <a:ext cx="2611288" cy="1148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FAIL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books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Counter Hack Reloaded - Edward Skoudis &amp; Tom Liston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2006 book (so attack material is slightly outdated)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Explains the material very well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Hacking: The Art of Exploitation - Jon Erickson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2008 book (will be relevant for a very long time)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HANDS ON approach to all the material, rich with source code, comes with CD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i="1" lang="en"/>
              <a:t>Prefers INTEL assembly notation</a:t>
            </a:r>
            <a:r>
              <a:rPr lang="en"/>
              <a:t> (as opposed to AT&amp;T)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i="1" lang="en"/>
              <a:t>Is going to be our main textbook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Machines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Live CD that comes with Hacking the Art Of Exploitation is ideal for experimentation.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Set up a VM (I suggest Virtual Box) with .iso of the live cd.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You will use this VM to do many of the homeworks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books used to create this class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incomplete list: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Hacking: The Art of Exploitation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Counter Hack Reloaded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Shellcoder's Handbook (2nd ed)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Windows Internals 6 (1 &amp; 2)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Metasploit: The Penetration Testers Guide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Practical Malware Analysis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Art of Debugging with GDB, DDD, and Eclipse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Rootkit ARESENAL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Teaching only defense is like teaching people only to play goalie in soccer </a:t>
            </a:r>
            <a:r>
              <a:rPr lang="en" u="sng"/>
              <a:t>when you don't even know what the goal looks like</a:t>
            </a:r>
            <a:r>
              <a:rPr lang="en"/>
              <a:t>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400"/>
              <a:t>people will be taking shots at you all day, and if you don't know how to attack, you won't know what to expect.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i="1" lang="en">
                <a:solidFill>
                  <a:srgbClr val="EFEFEF"/>
                </a:solidFill>
              </a:rPr>
              <a:t>"One test is worth a thousand expert opinions"</a:t>
            </a:r>
            <a:r>
              <a:rPr lang="en"/>
              <a:t> - Anonymous dude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Penetration testing is the best way to assess correct implementation of security controls and policies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And required for regulations Compliance (i.e. PCI...)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Most security education focuses heavily on </a:t>
            </a:r>
            <a:r>
              <a:rPr lang="en">
                <a:solidFill>
                  <a:srgbClr val="FFFF00"/>
                </a:solidFill>
              </a:rPr>
              <a:t>Cryptography</a:t>
            </a: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but...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"One of the most dangerous aspects of cryptology ..., is that you can </a:t>
            </a:r>
            <a:r>
              <a:rPr lang="en">
                <a:solidFill>
                  <a:srgbClr val="FF0000"/>
                </a:solidFill>
              </a:rPr>
              <a:t>almost </a:t>
            </a:r>
            <a:r>
              <a:rPr lang="en"/>
              <a:t>measure it."  -</a:t>
            </a:r>
            <a:r>
              <a:rPr lang="en">
                <a:solidFill>
                  <a:srgbClr val="FFFFFF"/>
                </a:solidFill>
              </a:rPr>
              <a:t>Matt Blaze</a:t>
            </a:r>
            <a:r>
              <a:rPr lang="en"/>
              <a:t> (Afterword in Bruce Schneier's "Applied Cryptography")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u="sng">
                <a:solidFill>
                  <a:srgbClr val="FF0000"/>
                </a:solidFill>
              </a:rPr>
              <a:t>But to break into most systems, you don't have to break crypto.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class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Structured as a hands-on survey of topics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Topics hand picked from a variety of expert resources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Hands on through homework assignments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Will transform n00bs into ninjas in</a:t>
            </a:r>
            <a:r>
              <a:rPr b="1" lang="en"/>
              <a:t> </a:t>
            </a:r>
            <a:r>
              <a:rPr b="1" lang="en" u="sng"/>
              <a:t>16 weeks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If you get a decent grade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Final project demands you do something impressive: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Make a difference on the security community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Expand existing tools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Design new tools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Explore cutting edge tools / techniques / skills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Hopefully becomes a permanent part of the curriculum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i="1" lang="en" u="sng"/>
              <a:t>So give us feedback!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Motivations (Pen testing)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Pen testing is fun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you get paid to hack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and think like a bad guy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people look at you like ^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3193950"/>
            <a:ext cx="46672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Motivations (Incident Response)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Networks get hacked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Incident responders are in HIGH DEMAND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5" y="2634700"/>
            <a:ext cx="67056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75" y="3631950"/>
            <a:ext cx="622935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8075" y="3631950"/>
            <a:ext cx="44196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8525" y="4441575"/>
            <a:ext cx="57054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Pen Testing &amp; Incident Response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Both require a great deal of offensive knowledge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"Dark Arts"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But Pen Testing = proactive (hopefully)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Incident Response = reactive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478" y="2234300"/>
            <a:ext cx="5251322" cy="24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Hacking versus Penetration Testing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Hacking, </a:t>
            </a:r>
            <a:r>
              <a:rPr i="1" lang="en"/>
              <a:t>AKA cracking, etc..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Penetration Testing, </a:t>
            </a:r>
            <a:r>
              <a:rPr i="1" lang="en"/>
              <a:t>AKA red teaming, security assessment, etc..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/>
              <a:t>What's the difference?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00" y="3286125"/>
            <a:ext cx="38481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7895400" y="3568950"/>
            <a:ext cx="975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Cambria"/>
                <a:ea typeface="Cambria"/>
                <a:cs typeface="Cambria"/>
                <a:sym typeface="Cambria"/>
              </a:rPr>
              <a:t>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really thats it.</a:t>
            </a:r>
          </a:p>
        </p:txBody>
      </p:sp>
      <p:sp>
        <p:nvSpPr>
          <p:cNvPr id="179" name="Shape 1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PERMISSION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981175" y="4622825"/>
            <a:ext cx="52143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Without permission, its ILLEGAL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86" name="Shape 18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talk Vulnerabilities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Vulnerabilities (Mobile)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361" y="1612314"/>
            <a:ext cx="7099278" cy="518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Exploits (Mobile)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43" y="1463512"/>
            <a:ext cx="7085915" cy="5321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Vulnerabilities (SCADA)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4" y="1461914"/>
            <a:ext cx="8364991" cy="491733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91025" y="6412825"/>
            <a:ext cx="83769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http://www.energysec.org/blog/quick-and-dirty-vulnerability-trending/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Total Vulnerabilities Disclosed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04" y="1357216"/>
            <a:ext cx="8124992" cy="5500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Instructors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Professor Xiuwen Liu (liux@cs.fsu.edu)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specialties: Computer Vision, Pattern Analysis, Computer Security, Cyber Physical Systems Security, etc...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W. Owen Redwood (redwood@cs.fsu.edu)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specialties: counter intelligence, system administration, exploit development, web application hacking, insider threats, and other bad stuff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don't call me "professor"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maybe you one day in the future ;)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Ethics and Vulnerability Disclosure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Say you find a security problem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Who do you tell?  And how?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How would they react?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Would they sue you? patch it? or ignore it?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What if you worked hard to find it?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should you be rewarded?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What if they threaten legal action?!?!?!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Got Here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79" y="1726625"/>
            <a:ext cx="8209521" cy="45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time!  Early on...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Security mailing lists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Phrack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1985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attacker focused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99% of people didn't know about security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wasn't a real problem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Perception: vulnerability "Researchers" were evil people, practicing dark magic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Private Communities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Morris worm (1988)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Woke people up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invite only mailing lists rose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these also became targets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Main problems: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Vendors would not acknowledge security problems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"Buy at your own risk"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but mostly only the attackers knew the risks...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this changed...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Full Disclosure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Inform everyone, good and bad!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Font typeface="Arial"/>
              <a:buChar char="●"/>
            </a:pPr>
            <a:r>
              <a:rPr b="1" lang="en" u="sng">
                <a:solidFill>
                  <a:srgbClr val="FF0000"/>
                </a:solidFill>
              </a:rPr>
              <a:t>8lgm (8 legged groove machine)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Basic format, remains today: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Affected software &amp; OS's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Description of Impact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Fix and workaround info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Reported to vendor and to the public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Extremely controversial at time!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But in a sense necessary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068" y="55008"/>
            <a:ext cx="6705863" cy="8812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Full Disclosure common outcome...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09" y="1417638"/>
            <a:ext cx="8632382" cy="538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Situational awareness was bad....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Poor communication on the inside of vendors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led to confusion/panic in customers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lawyers involved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slow patching / solutions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sometimes attackers could exploit it quicker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Full Disclosure continues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main problems: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z="2400"/>
              <a:t>Creates a problem to </a:t>
            </a:r>
            <a:r>
              <a:rPr b="1" lang="en" sz="2400"/>
              <a:t>force </a:t>
            </a:r>
            <a:r>
              <a:rPr lang="en" sz="2400"/>
              <a:t>vendors to act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z="2400"/>
              <a:t>Lack of clarity around vuln research and legal issues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Vendor's first reaction was to get lawyers involved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z="2400"/>
              <a:t>Underground industry evolved around all the new available info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mass malware rises from full disclosures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script kiddies got more skills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Bottom lines: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"Researchers" became famous from it (why stop?!?)</a:t>
            </a:r>
          </a:p>
          <a:p>
            <a:pPr indent="-381000" lvl="0" marL="457200" rtl="0">
              <a:spcBef>
                <a:spcPts val="0"/>
              </a:spcBef>
              <a:buSzPct val="80000"/>
              <a:buAutoNum type="arabicPeriod"/>
            </a:pPr>
            <a:r>
              <a:rPr lang="en"/>
              <a:t>FD did not result in a reduction of attacks...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Responsible Disclosure ~2002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Mass Malware &amp; Worms made people reconsider FD in 2000's.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ILOVEYOU, Code Red, Code Red II, Nimda, Blaster, Slammer, etc...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Most worms reused FD researchers'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"Responsible Vulnerability Disclosure Process"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Submitted to IETF by Christey &amp; Wysopal in 2002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Responsible - researchers withhold info until vendor patch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Responsibilities centered around researchers, not vendors  (problem???)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Source: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http://tools.ietf.org/html/draft-christey-wysopal-vuln-disclosure-00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Website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Hosted at: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will try to video record (screencast) all the lectures and host the links on the website.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Does not mean you can skip class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Means you can save trees by not printing out all the lecture slides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Status of Industry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Coordinated Vulnerability Disclosure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"We swear we won't sue you"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Vendor accepts responsibility for security issues  :D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vendorsec Mailing Lists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Invite-only mailing list for sharing vulnerability details and research (Bad idea??)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Compromised in 2011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Delayed Disclosure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Issue PR release (vuln found in XYZ!)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Delay to disclose vuln details at major conference (Black Hat, Defcon, etc..)... patch may not be out!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 Bounties ~2010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People came to realize: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Vulnerability research is a valuable service that protects vendors and customers, and it should be rewarded.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Linus's Law: "</a:t>
            </a:r>
            <a:r>
              <a:rPr i="1" lang="en" u="sng"/>
              <a:t>given enough eyeballs, all bugs are shallow</a:t>
            </a:r>
            <a:r>
              <a:rPr lang="en"/>
              <a:t>" (Linus Torvalds)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Thus bug bounties were formed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Bugs for $$$$$!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 Bounties</a:t>
            </a:r>
          </a:p>
        </p:txBody>
      </p:sp>
      <p:graphicFrame>
        <p:nvGraphicFramePr>
          <p:cNvPr id="296" name="Shape 296"/>
          <p:cNvGraphicFramePr/>
          <p:nvPr/>
        </p:nvGraphicFramePr>
        <p:xfrm>
          <a:off x="952500" y="141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{3DE7A65D-5A81-467F-B7D5-E553248A61C0}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Company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Scope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Bounty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URL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Google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Web &amp; Apps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$500-$20,000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http://www.google.com/about/appsecurity/reward-program/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Facebook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$500 +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https://www.facebook.com/whitehat/bounty/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Mozilla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Web / Mobile/ Apps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$500 - $3,000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http://www.mozilla.org/security/bug-bounty.html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Barracuda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Appliances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 to $3,133.70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http://www.barracudalabs.com/bugbounty/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Zero Day Initiative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Popular software / applications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Reward points, benefits, and $500-$5,000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7"/>
                        </a:rPr>
                        <a:t>http://www.zerodayinitiative.com/about/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Bug Bounties</a:t>
            </a:r>
          </a:p>
        </p:txBody>
      </p:sp>
      <p:graphicFrame>
        <p:nvGraphicFramePr>
          <p:cNvPr id="302" name="Shape 302"/>
          <p:cNvGraphicFramePr/>
          <p:nvPr/>
        </p:nvGraphicFramePr>
        <p:xfrm>
          <a:off x="952500" y="141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{3DE7A65D-5A81-467F-B7D5-E553248A61C0}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Company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Scope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Bounty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URL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tarsnap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Web &amp; Apps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$1-$2,000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http://www.tarsnap.com/bugbounty.html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Wordpress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$100-$1,000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http://www.whitefirdesign.com/about/wordpress-security-bug-bounty-program.html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Hexrays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Software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$5,000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http://www.hex-rays.com/bugbounty.shtml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Paypall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Web / Apps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unknown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https://cms.paypal.com/cgi-bin/marketingweb?cmd=_render-content&amp;content_ID=security/reporting_security_issues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03" name="Shape 303"/>
          <p:cNvSpPr txBox="1"/>
          <p:nvPr/>
        </p:nvSpPr>
        <p:spPr>
          <a:xfrm>
            <a:off x="842200" y="5976675"/>
            <a:ext cx="80460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And many more.....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 Bounties and Disclosure Websites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Huge list here: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http://computersecuritywithethicalhacking.blogspot.com/2012/09/web-product-vulnerabilty-bug-bounty.html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cxnSp>
        <p:nvCxnSpPr>
          <p:cNvPr id="315" name="Shape 315"/>
          <p:cNvCxnSpPr>
            <a:stCxn id="316" idx="1"/>
          </p:cNvCxnSpPr>
          <p:nvPr/>
        </p:nvCxnSpPr>
        <p:spPr>
          <a:xfrm>
            <a:off x="457200" y="4084050"/>
            <a:ext cx="8151900" cy="0"/>
          </a:xfrm>
          <a:prstGeom prst="straightConnector1">
            <a:avLst/>
          </a:prstGeom>
          <a:noFill/>
          <a:ln cap="flat" cmpd="sng" w="22860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7" name="Shape 317"/>
          <p:cNvCxnSpPr/>
          <p:nvPr/>
        </p:nvCxnSpPr>
        <p:spPr>
          <a:xfrm rot="10800000">
            <a:off x="1151100" y="3394900"/>
            <a:ext cx="0" cy="6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8" name="Shape 318"/>
          <p:cNvCxnSpPr/>
          <p:nvPr/>
        </p:nvCxnSpPr>
        <p:spPr>
          <a:xfrm>
            <a:off x="2467575" y="4135875"/>
            <a:ext cx="16200" cy="72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9" name="Shape 319"/>
          <p:cNvCxnSpPr/>
          <p:nvPr/>
        </p:nvCxnSpPr>
        <p:spPr>
          <a:xfrm rot="10800000">
            <a:off x="3767850" y="3265275"/>
            <a:ext cx="0" cy="79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0" name="Shape 320"/>
          <p:cNvCxnSpPr/>
          <p:nvPr/>
        </p:nvCxnSpPr>
        <p:spPr>
          <a:xfrm>
            <a:off x="5249700" y="4059675"/>
            <a:ext cx="0" cy="97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1" name="Shape 321"/>
          <p:cNvCxnSpPr/>
          <p:nvPr/>
        </p:nvCxnSpPr>
        <p:spPr>
          <a:xfrm rot="10800000">
            <a:off x="6760725" y="3070575"/>
            <a:ext cx="0" cy="98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2" name="Shape 322"/>
          <p:cNvSpPr txBox="1"/>
          <p:nvPr/>
        </p:nvSpPr>
        <p:spPr>
          <a:xfrm>
            <a:off x="398825" y="2704300"/>
            <a:ext cx="1605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No disclosure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(~1950-1988)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694225" y="4914100"/>
            <a:ext cx="1605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Private Communities / Mailing lists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(~1988-1993)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2989625" y="2475700"/>
            <a:ext cx="1848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Full disclosure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(~1993-2002)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437425" y="4990300"/>
            <a:ext cx="22050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Responsible disclosure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(~2002-2010)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961425" y="2247100"/>
            <a:ext cx="2221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Bug Bounties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(~2010-present)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Vendor's Patching Trends got better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890" y="1600200"/>
            <a:ext cx="5224219" cy="472039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x="556450" y="6293525"/>
            <a:ext cx="7745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IBM's X-Force 2011 Trend and Risk report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Bad Guy Trends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76" y="1447800"/>
            <a:ext cx="6420848" cy="489413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556450" y="6293525"/>
            <a:ext cx="7745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IBM's X-Force 2011 Trend and Risk report</a:t>
            </a:r>
          </a:p>
        </p:txBody>
      </p:sp>
      <p:cxnSp>
        <p:nvCxnSpPr>
          <p:cNvPr id="343" name="Shape 343"/>
          <p:cNvCxnSpPr/>
          <p:nvPr/>
        </p:nvCxnSpPr>
        <p:spPr>
          <a:xfrm rot="10800000">
            <a:off x="3524250" y="2713000"/>
            <a:ext cx="0" cy="52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4" name="Shape 344"/>
          <p:cNvCxnSpPr/>
          <p:nvPr/>
        </p:nvCxnSpPr>
        <p:spPr>
          <a:xfrm rot="10800000">
            <a:off x="5579550" y="4382400"/>
            <a:ext cx="14100" cy="55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5" name="Shape 345"/>
          <p:cNvSpPr txBox="1"/>
          <p:nvPr/>
        </p:nvSpPr>
        <p:spPr>
          <a:xfrm>
            <a:off x="3714750" y="4463711"/>
            <a:ext cx="1789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DDoS, groups like Anon...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4872800" y="2546675"/>
            <a:ext cx="1248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The usual case for attackers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Total Vulnerabilities Disclosed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04" y="1357216"/>
            <a:ext cx="8124992" cy="5500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Are things getting worse?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and more vulnerabilities!!!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2421300" y="2502575"/>
            <a:ext cx="4301400" cy="25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41425" y="3690675"/>
            <a:ext cx="83019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00FF00"/>
                </a:solidFill>
              </a:rPr>
              <a:t>Situational Awareness is getting better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Grade Breakdown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Homeworks + Attendance: 40%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Homeworks are hands on exposure to topics, and are mini-project like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Midterm 15%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Midterm will cover the meat of the class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Term Project 20%; Presentation 10%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9 weeks to do something new, exciting, and a chance to make a difference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Final Exam 15%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Required by FSU.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Security/Threat Intelligence Trend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Source IBM's X-Force 2011 Trend and Risk Report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21" y="1993718"/>
            <a:ext cx="8361958" cy="258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Disclosure Debate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Still people are all about: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Anti-disclosure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Full-disclosure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Responsible-disclosure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Coordinated-disclosure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Delayed-disclosure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etc...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Disclosure?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But I hardly know her!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</a:t>
            </a:r>
            <a:r>
              <a:rPr lang="en" u="sng">
                <a:solidFill>
                  <a:srgbClr val="FF0000"/>
                </a:solidFill>
              </a:rPr>
              <a:t>NOT</a:t>
            </a:r>
            <a:r>
              <a:rPr lang="en"/>
              <a:t> to do disclosure: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Video from the hacker who was behind the July 2013 Intrusion on Apple Developer's sites.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http://www.youtube.com/watch?v=q000_EOWy80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Shows ACTUAL user's personally identifiable information (PII) in his video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"I am being accused of hacking but I have not given any harm to the system and i did notwanted to damage."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second thought, lets get back to..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8" y="1574213"/>
            <a:ext cx="9077325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204" y="975382"/>
            <a:ext cx="5683591" cy="57179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/>
        </p:nvSpPr>
        <p:spPr>
          <a:xfrm>
            <a:off x="3509375" y="2322600"/>
            <a:ext cx="18216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The methodology cycle of hackers, and penetration testers.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270700" y="306800"/>
            <a:ext cx="8632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The Basics of Penetration Testing and Hacking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 to a penetration test...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getting permission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A discussion with the client establishes the following: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type of penetration test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physical access or just remote access?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solidFill>
                  <a:srgbClr val="EA9999"/>
                </a:solidFill>
              </a:rPr>
              <a:t>social engineering allowed?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covert or overt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Rules of Engagement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What is off limits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Threat model (insider threat, ex-employee, outsider, etc)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Specified targets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Timeline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to expect from the report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1) Reconnaissance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Internet searches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Courier New"/>
              <a:buChar char="o"/>
            </a:pPr>
            <a:r>
              <a:rPr lang="en">
                <a:solidFill>
                  <a:srgbClr val="FFFFFF"/>
                </a:solidFill>
              </a:rPr>
              <a:t>For URLs (google, yahoo, bing, etc)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Courier New"/>
              <a:buChar char="o"/>
            </a:pPr>
            <a:r>
              <a:rPr lang="en">
                <a:solidFill>
                  <a:srgbClr val="FFFFFF"/>
                </a:solidFill>
              </a:rPr>
              <a:t>For devices / access points (http://www.shodanhq.com/)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Courier New"/>
              <a:buChar char="o"/>
            </a:pPr>
            <a:r>
              <a:rPr lang="en">
                <a:solidFill>
                  <a:srgbClr val="FFFFFF"/>
                </a:solidFill>
              </a:rPr>
              <a:t>Company website</a:t>
            </a:r>
          </a:p>
          <a:p>
            <a:pPr indent="-228600" lvl="2" marL="1371600" rtl="0">
              <a:spcBef>
                <a:spcPts val="0"/>
              </a:spcBef>
              <a:buClr>
                <a:srgbClr val="FFFFFF"/>
              </a:buClr>
              <a:buFont typeface="Wingdings"/>
              <a:buChar char="§"/>
            </a:pPr>
            <a:r>
              <a:rPr lang="en">
                <a:solidFill>
                  <a:srgbClr val="FFFFFF"/>
                </a:solidFill>
              </a:rPr>
              <a:t>cached versions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Courier New"/>
              <a:buChar char="o"/>
            </a:pPr>
            <a:r>
              <a:rPr lang="en">
                <a:solidFill>
                  <a:srgbClr val="FFFFFF"/>
                </a:solidFill>
              </a:rPr>
              <a:t>of public records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Courier New"/>
              <a:buChar char="o"/>
            </a:pPr>
            <a:r>
              <a:rPr lang="en">
                <a:solidFill>
                  <a:srgbClr val="FFFFFF"/>
                </a:solidFill>
              </a:rPr>
              <a:t>social media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Phone calls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Courier New"/>
              <a:buChar char="o"/>
            </a:pPr>
            <a:r>
              <a:rPr lang="en">
                <a:solidFill>
                  <a:srgbClr val="FF0000"/>
                </a:solidFill>
              </a:rPr>
              <a:t>to sales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Courier New"/>
              <a:buChar char="o"/>
            </a:pPr>
            <a:r>
              <a:rPr lang="en">
                <a:solidFill>
                  <a:srgbClr val="FF0000"/>
                </a:solidFill>
              </a:rPr>
              <a:t>to IT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Courier New"/>
              <a:buChar char="o"/>
            </a:pPr>
            <a:r>
              <a:rPr lang="en">
                <a:solidFill>
                  <a:srgbClr val="FF0000"/>
                </a:solidFill>
              </a:rPr>
              <a:t>to PR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Visit in person...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= Intelligence Gathering 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Identifying target and it's assets, and services, and gathering as much info as possible.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Company Website, google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Public Financial records / news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Recent / future mergers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DNS records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Social Media, employee blogs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phone calls, visits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http://www.pentest-standard.org/index.php/Intelligence_Gathering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 txBox="1"/>
          <p:nvPr/>
        </p:nvSpPr>
        <p:spPr>
          <a:xfrm>
            <a:off x="7356750" y="2965300"/>
            <a:ext cx="14910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FF00"/>
                </a:solidFill>
              </a:rPr>
              <a:t>OSINT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FF00"/>
                </a:solidFill>
              </a:rPr>
              <a:t>(open source intelligence)</a:t>
            </a:r>
          </a:p>
        </p:txBody>
      </p:sp>
      <p:sp>
        <p:nvSpPr>
          <p:cNvPr id="414" name="Shape 414"/>
          <p:cNvSpPr/>
          <p:nvPr/>
        </p:nvSpPr>
        <p:spPr>
          <a:xfrm>
            <a:off x="6066466" y="2734225"/>
            <a:ext cx="1178378" cy="1972391"/>
          </a:xfrm>
          <a:custGeom>
            <a:pathLst>
              <a:path extrusionOk="0" h="62020" w="76630">
                <a:moveTo>
                  <a:pt x="9839" y="0"/>
                </a:moveTo>
                <a:lnTo>
                  <a:pt x="67685" y="5964"/>
                </a:lnTo>
                <a:lnTo>
                  <a:pt x="66194" y="22661"/>
                </a:lnTo>
                <a:lnTo>
                  <a:pt x="76630" y="24450"/>
                </a:lnTo>
                <a:lnTo>
                  <a:pt x="66791" y="29519"/>
                </a:lnTo>
                <a:lnTo>
                  <a:pt x="69176" y="45919"/>
                </a:lnTo>
                <a:lnTo>
                  <a:pt x="0" y="6202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5" name="Shape 415"/>
          <p:cNvSpPr txBox="1"/>
          <p:nvPr/>
        </p:nvSpPr>
        <p:spPr>
          <a:xfrm>
            <a:off x="5493150" y="4821425"/>
            <a:ext cx="3398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HUMINT</a:t>
            </a:r>
            <a:r>
              <a:rPr lang="en" sz="1200">
                <a:solidFill>
                  <a:srgbClr val="FF0000"/>
                </a:solidFill>
              </a:rPr>
              <a:t>, usually off limits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6" name="Shape 416"/>
          <p:cNvCxnSpPr>
            <a:stCxn id="415" idx="1"/>
          </p:cNvCxnSpPr>
          <p:nvPr/>
        </p:nvCxnSpPr>
        <p:spPr>
          <a:xfrm flipH="1">
            <a:off x="4188750" y="5089775"/>
            <a:ext cx="13044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2) Scanning and Enumeration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involves determining what applications/OSes are up and running, what versions they are, discovering accounts for them, and how to access the applications.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TONS of tools for automating this.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w3af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metasploit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many more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Identifying Attack Surface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Depends on the entity (system, business, etc), and the components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 a single system: would be all ports running open, all user accounts and the strengths of their passwords, the filesystem permission model, all available programs (i.e. /bin/cp, /bin/ls, /bin/sh, /bin/bash), and </a:t>
            </a:r>
            <a:r>
              <a:rPr i="1" lang="en"/>
              <a:t>anything excluding physical access.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 + Attendance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40% of grade combined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9 homeworks, each worth 4% of your grade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Attendance during final project presentations=</a:t>
            </a:r>
            <a:r>
              <a:rPr lang="en" u="sng"/>
              <a:t>4%</a:t>
            </a:r>
            <a:r>
              <a:rPr lang="en"/>
              <a:t>(basically a free homework)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each day you attend during final presentations (5 days long) is 0.7% of your grade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Discovering Vulnerabilities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Perhaps a vulnerable CMS is used, or plugin?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plugins are attacked far more than the framework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Perhaps an old network service is in use?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Default credentials work anywhere?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routers, SCADA, PLC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etc...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3) Gaining access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Via: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Brute force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web hacking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exploit development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malware / mass-malware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Social Engineering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etc...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ways attackers break into businesses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Social Engineering (HUMINT)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easiest way in BY FAR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spear phishing: trick an employee to visit your malicious link, or execute your malicious attachment, or give over user/pass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Web application exploitation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command injection: SQLi, CGI,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directory traversal: ....</a:t>
            </a:r>
            <a:r>
              <a:rPr lang="en">
                <a:solidFill>
                  <a:srgbClr val="B7B7B7"/>
                </a:solidFill>
              </a:rPr>
              <a:t>home.php?../../../../etc/passwd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Pivoting from 3rd party partner systems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Network application exploitation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Malicious USB's, or gift gaming keyboards.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and more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4) Privilege Escalation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Gaining access is just one step.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Attackers want root.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Password cracking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SUID program exploits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Disclosed critical vulnerability exploits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keylogging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social engineering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etc...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5) Maintaining Access &amp; Post Exploitation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After attackers get </a:t>
            </a:r>
            <a:r>
              <a:rPr i="1" lang="en"/>
              <a:t>root</a:t>
            </a:r>
            <a:r>
              <a:rPr lang="en"/>
              <a:t> access to your systems: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establish back doors (prefer open source applications, for ease)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crack moar passwords, expand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erase logs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 after your IP, data, and users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steal </a:t>
            </a:r>
            <a:r>
              <a:rPr lang="en">
                <a:solidFill>
                  <a:srgbClr val="00FF00"/>
                </a:solidFill>
              </a:rPr>
              <a:t>$$$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pivot into 3rd party systems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 will learn in this class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Reverse engineering (x86) of binaries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Exploit Development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Shellcode development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Network hacking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Web Application Hacking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SQLi, XSS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Social Engineering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Metasploit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Post Exploitation techniques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Lockpicking (Physical security is important too!!!) and more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most important thing you will learn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communicate system vulnerabilities to others.  So that they can fix them!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Hackers who cannot communicate are....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69725" y="4050500"/>
            <a:ext cx="80232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FF0000"/>
                </a:solidFill>
              </a:rPr>
              <a:t>WORTHLESS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Threat models</a:t>
            </a:r>
          </a:p>
        </p:txBody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3 general model types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Attacker centric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starts with an attacker and evaluates their goals and how they might achieve them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Software centric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starts with the design of the system, and attempts to step through a model of it... looking for attacks against each aspect of it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i="1" lang="en"/>
              <a:t>i.e. Microsoft's Security Development Lifecycle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Asset-centric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starts from the assets in a trusted system.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Categorizing Threat</a:t>
            </a: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key is understanding the capabilities posed by threats.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number of threats is continually increasing.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generic threat model</a:t>
            </a: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490" name="Shape 490"/>
          <p:cNvGraphicFramePr/>
          <p:nvPr/>
        </p:nvGraphicFramePr>
        <p:xfrm>
          <a:off x="505250" y="13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{3DE7A65D-5A81-467F-B7D5-E553248A61C0}</a:tableStyleId>
              </a:tblPr>
              <a:tblGrid>
                <a:gridCol w="1025000"/>
                <a:gridCol w="1025000"/>
                <a:gridCol w="913200"/>
                <a:gridCol w="1136800"/>
                <a:gridCol w="1025000"/>
                <a:gridCol w="1025000"/>
                <a:gridCol w="1025000"/>
                <a:gridCol w="1025000"/>
              </a:tblGrid>
              <a:tr h="381000">
                <a:tc row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THREAT LEVEL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>
                          <a:solidFill>
                            <a:srgbClr val="FF0000"/>
                          </a:solidFill>
                        </a:rPr>
                        <a:t>THREAT PROFILE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 vMerge="1"/>
                <a:tc gridSpan="3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COMMITMENT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RESOURCES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INTENSITY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STEALTH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Technical Personnel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Cyber know how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Kinetic know how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ACCESS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(APT)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years to decades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Hundreds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years to decades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Tens of Tens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Months to years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Tens of Tens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Weeks to Months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Weeks to Months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Weeks to Months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Ones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Months to years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68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 (Skiddie)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Days to weeks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Ones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Grading Policy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Individual work only: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On every homework, assignment, and project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Do not share answers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all homeworks I grade based off of your: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Ability to utilize the required skills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Communicate what you did, what happened, and etc...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Threat model</a:t>
            </a: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http://www.idart.sandia.gov/methodology/materials/Adversary_Modeling/SAND2007-5791.pdf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^document on generating threat matrices.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Several factors can affect one or more threat attributes in the model; and enhance a threat's capabilities.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i.e. funding, assets, and technology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why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RISK = THREAT x VULNERABILITY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is important to express the threat model when discussing vulnerabilities to help clients assess their risks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Bad guy goals</a:t>
            </a: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00FF00"/>
                </a:solidFill>
              </a:rPr>
              <a:t>$$$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 u="sng">
                <a:solidFill>
                  <a:srgbClr val="FF0000"/>
                </a:solidFill>
              </a:rPr>
              <a:t>Critical Infrastructure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 sz="2400">
                <a:solidFill>
                  <a:srgbClr val="FF0000"/>
                </a:solidFill>
              </a:rPr>
              <a:t>(i.e. proj Night Dragon</a:t>
            </a:r>
            <a:r>
              <a:rPr b="1" lang="en" sz="2400" u="sng">
                <a:solidFill>
                  <a:srgbClr val="FF0000"/>
                </a:solidFill>
              </a:rPr>
              <a:t>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PII, enemies, political dissidents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9900"/>
                </a:solidFill>
              </a:rPr>
              <a:t>(operation Aurora)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credit cards, financial data </a:t>
            </a:r>
            <a:r>
              <a:rPr lang="en">
                <a:solidFill>
                  <a:srgbClr val="FF9900"/>
                </a:solidFill>
              </a:rPr>
              <a:t>(Sony ps3 hack)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passwords, password hashes </a:t>
            </a:r>
            <a:r>
              <a:rPr lang="en">
                <a:solidFill>
                  <a:srgbClr val="FF9900"/>
                </a:solidFill>
              </a:rPr>
              <a:t>(every hack)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2400"/>
              <a:t>TOTAL Corporate Sabotage</a:t>
            </a: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(HBGary hack)	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partner companies / 3rd parties </a:t>
            </a:r>
            <a:r>
              <a:rPr lang="en">
                <a:solidFill>
                  <a:srgbClr val="FF9900"/>
                </a:solidFill>
              </a:rPr>
              <a:t>(too many)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they will pivot from your systems to attack partners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LONG TERM backdoors into your system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intellectual property </a:t>
            </a:r>
            <a:r>
              <a:rPr lang="en">
                <a:solidFill>
                  <a:srgbClr val="FF9900"/>
                </a:solidFill>
              </a:rPr>
              <a:t>(most APT hacks)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i="1" lang="en"/>
              <a:t>and anything for the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 u="sng">
                <a:solidFill>
                  <a:srgbClr val="FF9900"/>
                </a:solidFill>
              </a:rPr>
              <a:t>lulz</a:t>
            </a:r>
          </a:p>
        </p:txBody>
      </p:sp>
      <p:cxnSp>
        <p:nvCxnSpPr>
          <p:cNvPr id="509" name="Shape 509"/>
          <p:cNvCxnSpPr/>
          <p:nvPr/>
        </p:nvCxnSpPr>
        <p:spPr>
          <a:xfrm flipH="1">
            <a:off x="4580850" y="1344800"/>
            <a:ext cx="1419900" cy="76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0" name="Shape 510"/>
          <p:cNvSpPr txBox="1"/>
          <p:nvPr/>
        </p:nvSpPr>
        <p:spPr>
          <a:xfrm>
            <a:off x="5973950" y="782250"/>
            <a:ext cx="1460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On the rise :(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064" y="99100"/>
            <a:ext cx="6555871" cy="6594258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3509375" y="2322600"/>
            <a:ext cx="18216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The methodology cycle of hackers, and penetration testers.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 World</a:t>
            </a:r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Bad guys have major advantage.  They can: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utilize android/windows spyware apps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attacking your partners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blackmail / use $5 wrench solution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easily buy crimekits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zeus tr0jan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break many laws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impersonate police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social engineering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etc...</a:t>
            </a:r>
          </a:p>
        </p:txBody>
      </p: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750" y="3566100"/>
            <a:ext cx="42672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 World...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Thats why pen testing and incident responders are so important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Doubts?</a:t>
            </a:r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Can't we just fix this crap by: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everyone being smart (no more dumb users)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everyone using strong passwords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safe code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(no unsafe C functions)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safer languages like python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fix all the buffer overflows, SQLi vulns, etc!!  </a:t>
            </a:r>
            <a:br>
              <a:rPr lang="en"/>
            </a:br>
            <a:r>
              <a:rPr lang="en"/>
              <a:t>        </a:t>
            </a:r>
            <a:r>
              <a:rPr b="1" lang="en" u="sng"/>
              <a:t>Come on already its 2013!!!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keeping everything patched?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etc...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2026600" y="5518825"/>
            <a:ext cx="6906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I really wish, but its not likely!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:(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the history slides: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Dan Guido "Vulnerability Disclosure: Penetration Testing and Vulnerability Analysis", Fall 2011. 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pentest.cryptocity.net/files/intro/vuln_disclosure.pdf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Threat Model: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http://www.idart.sandia.gov/methodology/materials/Adversary_Modeling/SAND2007-5791.pdf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SAIT Lab Access (room 010)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Most homeworks will not require the lab, and can be done at home in a virtual machine, or by ssh into the lab.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If you have a project idea, and would like to use the lab, contact us for access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We're happy to help!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Midterm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Hopefully before spring break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Covers meat of the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After midterm, the course is special topics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