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84" Type="http://schemas.openxmlformats.org/officeDocument/2006/relationships/slide" Target="slides/slide80.xml"/><Relationship Id="rId83" Type="http://schemas.openxmlformats.org/officeDocument/2006/relationships/slide" Target="slides/slide79.xml"/><Relationship Id="rId42" Type="http://schemas.openxmlformats.org/officeDocument/2006/relationships/slide" Target="slides/slide38.xml"/><Relationship Id="rId41" Type="http://schemas.openxmlformats.org/officeDocument/2006/relationships/slide" Target="slides/slide37.xml"/><Relationship Id="rId85" Type="http://schemas.openxmlformats.org/officeDocument/2006/relationships/slide" Target="slides/slide81.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80" Type="http://schemas.openxmlformats.org/officeDocument/2006/relationships/slide" Target="slides/slide76.xml"/><Relationship Id="rId82" Type="http://schemas.openxmlformats.org/officeDocument/2006/relationships/slide" Target="slides/slide78.xml"/><Relationship Id="rId81" Type="http://schemas.openxmlformats.org/officeDocument/2006/relationships/slide" Target="slides/slide7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slide" Target="slides/slide69.xml"/><Relationship Id="rId72" Type="http://schemas.openxmlformats.org/officeDocument/2006/relationships/slide" Target="slides/slide68.xml"/><Relationship Id="rId31" Type="http://schemas.openxmlformats.org/officeDocument/2006/relationships/slide" Target="slides/slide27.xml"/><Relationship Id="rId75" Type="http://schemas.openxmlformats.org/officeDocument/2006/relationships/slide" Target="slides/slide71.xml"/><Relationship Id="rId30" Type="http://schemas.openxmlformats.org/officeDocument/2006/relationships/slide" Target="slides/slide26.xml"/><Relationship Id="rId74" Type="http://schemas.openxmlformats.org/officeDocument/2006/relationships/slide" Target="slides/slide70.xml"/><Relationship Id="rId33" Type="http://schemas.openxmlformats.org/officeDocument/2006/relationships/slide" Target="slides/slide29.xml"/><Relationship Id="rId77" Type="http://schemas.openxmlformats.org/officeDocument/2006/relationships/slide" Target="slides/slide73.xml"/><Relationship Id="rId32" Type="http://schemas.openxmlformats.org/officeDocument/2006/relationships/slide" Target="slides/slide28.xml"/><Relationship Id="rId76" Type="http://schemas.openxmlformats.org/officeDocument/2006/relationships/slide" Target="slides/slide72.xml"/><Relationship Id="rId35" Type="http://schemas.openxmlformats.org/officeDocument/2006/relationships/slide" Target="slides/slide31.xml"/><Relationship Id="rId79" Type="http://schemas.openxmlformats.org/officeDocument/2006/relationships/slide" Target="slides/slide75.xml"/><Relationship Id="rId34" Type="http://schemas.openxmlformats.org/officeDocument/2006/relationships/slide" Target="slides/slide30.xml"/><Relationship Id="rId78" Type="http://schemas.openxmlformats.org/officeDocument/2006/relationships/slide" Target="slides/slide74.xml"/><Relationship Id="rId71" Type="http://schemas.openxmlformats.org/officeDocument/2006/relationships/slide" Target="slides/slide67.xml"/><Relationship Id="rId70" Type="http://schemas.openxmlformats.org/officeDocument/2006/relationships/slide" Target="slides/slide66.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slide" Target="slides/slide62.xml"/><Relationship Id="rId21" Type="http://schemas.openxmlformats.org/officeDocument/2006/relationships/slide" Target="slides/slide17.xml"/><Relationship Id="rId65" Type="http://schemas.openxmlformats.org/officeDocument/2006/relationships/slide" Target="slides/slide61.xml"/><Relationship Id="rId24" Type="http://schemas.openxmlformats.org/officeDocument/2006/relationships/slide" Target="slides/slide20.xml"/><Relationship Id="rId68" Type="http://schemas.openxmlformats.org/officeDocument/2006/relationships/slide" Target="slides/slide64.xml"/><Relationship Id="rId23" Type="http://schemas.openxmlformats.org/officeDocument/2006/relationships/slide" Target="slides/slide19.xml"/><Relationship Id="rId67" Type="http://schemas.openxmlformats.org/officeDocument/2006/relationships/slide" Target="slides/slide63.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slide" Target="slides/slide65.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 name="Shape 33"/>
        <p:cNvGrpSpPr/>
        <p:nvPr/>
      </p:nvGrpSpPr>
      <p:grpSpPr>
        <a:xfrm>
          <a:off x="0" y="0"/>
          <a:ext cx="0" cy="0"/>
          <a:chOff x="0" y="0"/>
          <a:chExt cx="0" cy="0"/>
        </a:xfrm>
      </p:grpSpPr>
      <p:sp>
        <p:nvSpPr>
          <p:cNvPr id="34" name="Shape 3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
        <p:nvSpPr>
          <p:cNvPr id="35" name="Shape 3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 name="Shape 40"/>
        <p:cNvGrpSpPr/>
        <p:nvPr/>
      </p:nvGrpSpPr>
      <p:grpSpPr>
        <a:xfrm>
          <a:off x="0" y="0"/>
          <a:ext cx="0" cy="0"/>
          <a:chOff x="0" y="0"/>
          <a:chExt cx="0" cy="0"/>
        </a:xfrm>
      </p:grpSpPr>
      <p:sp>
        <p:nvSpPr>
          <p:cNvPr id="41" name="Shape 4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2" name="Shape 4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16" name="Shape 21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Shape 25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56" name="Shape 25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Shape 29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96" name="Shape 29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Shape 33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38" name="Shape 33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Shape 34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45" name="Shape 34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 name="Shape 47"/>
        <p:cNvGrpSpPr/>
        <p:nvPr/>
      </p:nvGrpSpPr>
      <p:grpSpPr>
        <a:xfrm>
          <a:off x="0" y="0"/>
          <a:ext cx="0" cy="0"/>
          <a:chOff x="0" y="0"/>
          <a:chExt cx="0" cy="0"/>
        </a:xfrm>
      </p:grpSpPr>
      <p:sp>
        <p:nvSpPr>
          <p:cNvPr id="48" name="Shape 4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9" name="Shape 4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Shape 35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51" name="Shape 35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Shape 35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57" name="Shape 35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Shape 36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63" name="Shape 36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Shape 36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69" name="Shape 36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Shape 37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75" name="Shape 37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Shape 38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81" name="Shape 38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Shape 38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87" name="Shape 38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 name="Shape 391"/>
        <p:cNvGrpSpPr/>
        <p:nvPr/>
      </p:nvGrpSpPr>
      <p:grpSpPr>
        <a:xfrm>
          <a:off x="0" y="0"/>
          <a:ext cx="0" cy="0"/>
          <a:chOff x="0" y="0"/>
          <a:chExt cx="0" cy="0"/>
        </a:xfrm>
      </p:grpSpPr>
      <p:sp>
        <p:nvSpPr>
          <p:cNvPr id="392" name="Shape 39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93" name="Shape 39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 name="Shape 397"/>
        <p:cNvGrpSpPr/>
        <p:nvPr/>
      </p:nvGrpSpPr>
      <p:grpSpPr>
        <a:xfrm>
          <a:off x="0" y="0"/>
          <a:ext cx="0" cy="0"/>
          <a:chOff x="0" y="0"/>
          <a:chExt cx="0" cy="0"/>
        </a:xfrm>
      </p:grpSpPr>
      <p:sp>
        <p:nvSpPr>
          <p:cNvPr id="398" name="Shape 39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99" name="Shape 39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3" name="Shape 403"/>
        <p:cNvGrpSpPr/>
        <p:nvPr/>
      </p:nvGrpSpPr>
      <p:grpSpPr>
        <a:xfrm>
          <a:off x="0" y="0"/>
          <a:ext cx="0" cy="0"/>
          <a:chOff x="0" y="0"/>
          <a:chExt cx="0" cy="0"/>
        </a:xfrm>
      </p:grpSpPr>
      <p:sp>
        <p:nvSpPr>
          <p:cNvPr id="404" name="Shape 40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05" name="Shape 40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 name="Shape 53"/>
        <p:cNvGrpSpPr/>
        <p:nvPr/>
      </p:nvGrpSpPr>
      <p:grpSpPr>
        <a:xfrm>
          <a:off x="0" y="0"/>
          <a:ext cx="0" cy="0"/>
          <a:chOff x="0" y="0"/>
          <a:chExt cx="0" cy="0"/>
        </a:xfrm>
      </p:grpSpPr>
      <p:sp>
        <p:nvSpPr>
          <p:cNvPr id="54" name="Shape 5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5" name="Shape 5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9" name="Shape 409"/>
        <p:cNvGrpSpPr/>
        <p:nvPr/>
      </p:nvGrpSpPr>
      <p:grpSpPr>
        <a:xfrm>
          <a:off x="0" y="0"/>
          <a:ext cx="0" cy="0"/>
          <a:chOff x="0" y="0"/>
          <a:chExt cx="0" cy="0"/>
        </a:xfrm>
      </p:grpSpPr>
      <p:sp>
        <p:nvSpPr>
          <p:cNvPr id="410" name="Shape 41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11" name="Shape 41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5" name="Shape 415"/>
        <p:cNvGrpSpPr/>
        <p:nvPr/>
      </p:nvGrpSpPr>
      <p:grpSpPr>
        <a:xfrm>
          <a:off x="0" y="0"/>
          <a:ext cx="0" cy="0"/>
          <a:chOff x="0" y="0"/>
          <a:chExt cx="0" cy="0"/>
        </a:xfrm>
      </p:grpSpPr>
      <p:sp>
        <p:nvSpPr>
          <p:cNvPr id="416" name="Shape 41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17" name="Shape 41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3" name="Shape 423"/>
        <p:cNvGrpSpPr/>
        <p:nvPr/>
      </p:nvGrpSpPr>
      <p:grpSpPr>
        <a:xfrm>
          <a:off x="0" y="0"/>
          <a:ext cx="0" cy="0"/>
          <a:chOff x="0" y="0"/>
          <a:chExt cx="0" cy="0"/>
        </a:xfrm>
      </p:grpSpPr>
      <p:sp>
        <p:nvSpPr>
          <p:cNvPr id="424" name="Shape 42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25" name="Shape 42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9" name="Shape 429"/>
        <p:cNvGrpSpPr/>
        <p:nvPr/>
      </p:nvGrpSpPr>
      <p:grpSpPr>
        <a:xfrm>
          <a:off x="0" y="0"/>
          <a:ext cx="0" cy="0"/>
          <a:chOff x="0" y="0"/>
          <a:chExt cx="0" cy="0"/>
        </a:xfrm>
      </p:grpSpPr>
      <p:sp>
        <p:nvSpPr>
          <p:cNvPr id="430" name="Shape 43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31" name="Shape 43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6" name="Shape 436"/>
        <p:cNvGrpSpPr/>
        <p:nvPr/>
      </p:nvGrpSpPr>
      <p:grpSpPr>
        <a:xfrm>
          <a:off x="0" y="0"/>
          <a:ext cx="0" cy="0"/>
          <a:chOff x="0" y="0"/>
          <a:chExt cx="0" cy="0"/>
        </a:xfrm>
      </p:grpSpPr>
      <p:sp>
        <p:nvSpPr>
          <p:cNvPr id="437" name="Shape 43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38" name="Shape 43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4" name="Shape 444"/>
        <p:cNvGrpSpPr/>
        <p:nvPr/>
      </p:nvGrpSpPr>
      <p:grpSpPr>
        <a:xfrm>
          <a:off x="0" y="0"/>
          <a:ext cx="0" cy="0"/>
          <a:chOff x="0" y="0"/>
          <a:chExt cx="0" cy="0"/>
        </a:xfrm>
      </p:grpSpPr>
      <p:sp>
        <p:nvSpPr>
          <p:cNvPr id="445" name="Shape 44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46" name="Shape 44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0" name="Shape 450"/>
        <p:cNvGrpSpPr/>
        <p:nvPr/>
      </p:nvGrpSpPr>
      <p:grpSpPr>
        <a:xfrm>
          <a:off x="0" y="0"/>
          <a:ext cx="0" cy="0"/>
          <a:chOff x="0" y="0"/>
          <a:chExt cx="0" cy="0"/>
        </a:xfrm>
      </p:grpSpPr>
      <p:sp>
        <p:nvSpPr>
          <p:cNvPr id="451" name="Shape 45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52" name="Shape 4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6" name="Shape 456"/>
        <p:cNvGrpSpPr/>
        <p:nvPr/>
      </p:nvGrpSpPr>
      <p:grpSpPr>
        <a:xfrm>
          <a:off x="0" y="0"/>
          <a:ext cx="0" cy="0"/>
          <a:chOff x="0" y="0"/>
          <a:chExt cx="0" cy="0"/>
        </a:xfrm>
      </p:grpSpPr>
      <p:sp>
        <p:nvSpPr>
          <p:cNvPr id="457" name="Shape 45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58" name="Shape 4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2" name="Shape 462"/>
        <p:cNvGrpSpPr/>
        <p:nvPr/>
      </p:nvGrpSpPr>
      <p:grpSpPr>
        <a:xfrm>
          <a:off x="0" y="0"/>
          <a:ext cx="0" cy="0"/>
          <a:chOff x="0" y="0"/>
          <a:chExt cx="0" cy="0"/>
        </a:xfrm>
      </p:grpSpPr>
      <p:sp>
        <p:nvSpPr>
          <p:cNvPr id="463" name="Shape 46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64" name="Shape 46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8" name="Shape 468"/>
        <p:cNvGrpSpPr/>
        <p:nvPr/>
      </p:nvGrpSpPr>
      <p:grpSpPr>
        <a:xfrm>
          <a:off x="0" y="0"/>
          <a:ext cx="0" cy="0"/>
          <a:chOff x="0" y="0"/>
          <a:chExt cx="0" cy="0"/>
        </a:xfrm>
      </p:grpSpPr>
      <p:sp>
        <p:nvSpPr>
          <p:cNvPr id="469" name="Shape 46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70" name="Shape 4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4" name="Shape 474"/>
        <p:cNvGrpSpPr/>
        <p:nvPr/>
      </p:nvGrpSpPr>
      <p:grpSpPr>
        <a:xfrm>
          <a:off x="0" y="0"/>
          <a:ext cx="0" cy="0"/>
          <a:chOff x="0" y="0"/>
          <a:chExt cx="0" cy="0"/>
        </a:xfrm>
      </p:grpSpPr>
      <p:sp>
        <p:nvSpPr>
          <p:cNvPr id="475" name="Shape 47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76" name="Shape 47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0" name="Shape 480"/>
        <p:cNvGrpSpPr/>
        <p:nvPr/>
      </p:nvGrpSpPr>
      <p:grpSpPr>
        <a:xfrm>
          <a:off x="0" y="0"/>
          <a:ext cx="0" cy="0"/>
          <a:chOff x="0" y="0"/>
          <a:chExt cx="0" cy="0"/>
        </a:xfrm>
      </p:grpSpPr>
      <p:sp>
        <p:nvSpPr>
          <p:cNvPr id="481" name="Shape 48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82" name="Shape 48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6" name="Shape 486"/>
        <p:cNvGrpSpPr/>
        <p:nvPr/>
      </p:nvGrpSpPr>
      <p:grpSpPr>
        <a:xfrm>
          <a:off x="0" y="0"/>
          <a:ext cx="0" cy="0"/>
          <a:chOff x="0" y="0"/>
          <a:chExt cx="0" cy="0"/>
        </a:xfrm>
      </p:grpSpPr>
      <p:sp>
        <p:nvSpPr>
          <p:cNvPr id="487" name="Shape 48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88" name="Shape 48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2" name="Shape 492"/>
        <p:cNvGrpSpPr/>
        <p:nvPr/>
      </p:nvGrpSpPr>
      <p:grpSpPr>
        <a:xfrm>
          <a:off x="0" y="0"/>
          <a:ext cx="0" cy="0"/>
          <a:chOff x="0" y="0"/>
          <a:chExt cx="0" cy="0"/>
        </a:xfrm>
      </p:grpSpPr>
      <p:sp>
        <p:nvSpPr>
          <p:cNvPr id="493" name="Shape 49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94" name="Shape 49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8" name="Shape 498"/>
        <p:cNvGrpSpPr/>
        <p:nvPr/>
      </p:nvGrpSpPr>
      <p:grpSpPr>
        <a:xfrm>
          <a:off x="0" y="0"/>
          <a:ext cx="0" cy="0"/>
          <a:chOff x="0" y="0"/>
          <a:chExt cx="0" cy="0"/>
        </a:xfrm>
      </p:grpSpPr>
      <p:sp>
        <p:nvSpPr>
          <p:cNvPr id="499" name="Shape 49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00" name="Shape 50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4" name="Shape 504"/>
        <p:cNvGrpSpPr/>
        <p:nvPr/>
      </p:nvGrpSpPr>
      <p:grpSpPr>
        <a:xfrm>
          <a:off x="0" y="0"/>
          <a:ext cx="0" cy="0"/>
          <a:chOff x="0" y="0"/>
          <a:chExt cx="0" cy="0"/>
        </a:xfrm>
      </p:grpSpPr>
      <p:sp>
        <p:nvSpPr>
          <p:cNvPr id="505" name="Shape 50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06" name="Shape 50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0" name="Shape 510"/>
        <p:cNvGrpSpPr/>
        <p:nvPr/>
      </p:nvGrpSpPr>
      <p:grpSpPr>
        <a:xfrm>
          <a:off x="0" y="0"/>
          <a:ext cx="0" cy="0"/>
          <a:chOff x="0" y="0"/>
          <a:chExt cx="0" cy="0"/>
        </a:xfrm>
      </p:grpSpPr>
      <p:sp>
        <p:nvSpPr>
          <p:cNvPr id="511" name="Shape 51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12" name="Shape 51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6" name="Shape 516"/>
        <p:cNvGrpSpPr/>
        <p:nvPr/>
      </p:nvGrpSpPr>
      <p:grpSpPr>
        <a:xfrm>
          <a:off x="0" y="0"/>
          <a:ext cx="0" cy="0"/>
          <a:chOff x="0" y="0"/>
          <a:chExt cx="0" cy="0"/>
        </a:xfrm>
      </p:grpSpPr>
      <p:sp>
        <p:nvSpPr>
          <p:cNvPr id="517" name="Shape 51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18" name="Shape 51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2" name="Shape 522"/>
        <p:cNvGrpSpPr/>
        <p:nvPr/>
      </p:nvGrpSpPr>
      <p:grpSpPr>
        <a:xfrm>
          <a:off x="0" y="0"/>
          <a:ext cx="0" cy="0"/>
          <a:chOff x="0" y="0"/>
          <a:chExt cx="0" cy="0"/>
        </a:xfrm>
      </p:grpSpPr>
      <p:sp>
        <p:nvSpPr>
          <p:cNvPr id="523" name="Shape 52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24" name="Shape 52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8" name="Shape 528"/>
        <p:cNvGrpSpPr/>
        <p:nvPr/>
      </p:nvGrpSpPr>
      <p:grpSpPr>
        <a:xfrm>
          <a:off x="0" y="0"/>
          <a:ext cx="0" cy="0"/>
          <a:chOff x="0" y="0"/>
          <a:chExt cx="0" cy="0"/>
        </a:xfrm>
      </p:grpSpPr>
      <p:sp>
        <p:nvSpPr>
          <p:cNvPr id="529" name="Shape 52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30" name="Shape 53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4" name="Shape 534"/>
        <p:cNvGrpSpPr/>
        <p:nvPr/>
      </p:nvGrpSpPr>
      <p:grpSpPr>
        <a:xfrm>
          <a:off x="0" y="0"/>
          <a:ext cx="0" cy="0"/>
          <a:chOff x="0" y="0"/>
          <a:chExt cx="0" cy="0"/>
        </a:xfrm>
      </p:grpSpPr>
      <p:sp>
        <p:nvSpPr>
          <p:cNvPr id="535" name="Shape 53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36" name="Shape 53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0" name="Shape 540"/>
        <p:cNvGrpSpPr/>
        <p:nvPr/>
      </p:nvGrpSpPr>
      <p:grpSpPr>
        <a:xfrm>
          <a:off x="0" y="0"/>
          <a:ext cx="0" cy="0"/>
          <a:chOff x="0" y="0"/>
          <a:chExt cx="0" cy="0"/>
        </a:xfrm>
      </p:grpSpPr>
      <p:sp>
        <p:nvSpPr>
          <p:cNvPr id="541" name="Shape 54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42" name="Shape 54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6" name="Shape 546"/>
        <p:cNvGrpSpPr/>
        <p:nvPr/>
      </p:nvGrpSpPr>
      <p:grpSpPr>
        <a:xfrm>
          <a:off x="0" y="0"/>
          <a:ext cx="0" cy="0"/>
          <a:chOff x="0" y="0"/>
          <a:chExt cx="0" cy="0"/>
        </a:xfrm>
      </p:grpSpPr>
      <p:sp>
        <p:nvSpPr>
          <p:cNvPr id="547" name="Shape 54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48" name="Shape 54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2" name="Shape 552"/>
        <p:cNvGrpSpPr/>
        <p:nvPr/>
      </p:nvGrpSpPr>
      <p:grpSpPr>
        <a:xfrm>
          <a:off x="0" y="0"/>
          <a:ext cx="0" cy="0"/>
          <a:chOff x="0" y="0"/>
          <a:chExt cx="0" cy="0"/>
        </a:xfrm>
      </p:grpSpPr>
      <p:sp>
        <p:nvSpPr>
          <p:cNvPr id="553" name="Shape 55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54" name="Shape 55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8" name="Shape 558"/>
        <p:cNvGrpSpPr/>
        <p:nvPr/>
      </p:nvGrpSpPr>
      <p:grpSpPr>
        <a:xfrm>
          <a:off x="0" y="0"/>
          <a:ext cx="0" cy="0"/>
          <a:chOff x="0" y="0"/>
          <a:chExt cx="0" cy="0"/>
        </a:xfrm>
      </p:grpSpPr>
      <p:sp>
        <p:nvSpPr>
          <p:cNvPr id="559" name="Shape 55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60" name="Shape 56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6" name="Shape 586"/>
        <p:cNvGrpSpPr/>
        <p:nvPr/>
      </p:nvGrpSpPr>
      <p:grpSpPr>
        <a:xfrm>
          <a:off x="0" y="0"/>
          <a:ext cx="0" cy="0"/>
          <a:chOff x="0" y="0"/>
          <a:chExt cx="0" cy="0"/>
        </a:xfrm>
      </p:grpSpPr>
      <p:sp>
        <p:nvSpPr>
          <p:cNvPr id="587" name="Shape 58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88" name="Shape 58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2" name="Shape 592"/>
        <p:cNvGrpSpPr/>
        <p:nvPr/>
      </p:nvGrpSpPr>
      <p:grpSpPr>
        <a:xfrm>
          <a:off x="0" y="0"/>
          <a:ext cx="0" cy="0"/>
          <a:chOff x="0" y="0"/>
          <a:chExt cx="0" cy="0"/>
        </a:xfrm>
      </p:grpSpPr>
      <p:sp>
        <p:nvSpPr>
          <p:cNvPr id="593" name="Shape 59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94" name="Shape 59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8" name="Shape 598"/>
        <p:cNvGrpSpPr/>
        <p:nvPr/>
      </p:nvGrpSpPr>
      <p:grpSpPr>
        <a:xfrm>
          <a:off x="0" y="0"/>
          <a:ext cx="0" cy="0"/>
          <a:chOff x="0" y="0"/>
          <a:chExt cx="0" cy="0"/>
        </a:xfrm>
      </p:grpSpPr>
      <p:sp>
        <p:nvSpPr>
          <p:cNvPr id="599" name="Shape 59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600" name="Shape 60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4" name="Shape 604"/>
        <p:cNvGrpSpPr/>
        <p:nvPr/>
      </p:nvGrpSpPr>
      <p:grpSpPr>
        <a:xfrm>
          <a:off x="0" y="0"/>
          <a:ext cx="0" cy="0"/>
          <a:chOff x="0" y="0"/>
          <a:chExt cx="0" cy="0"/>
        </a:xfrm>
      </p:grpSpPr>
      <p:sp>
        <p:nvSpPr>
          <p:cNvPr id="605" name="Shape 60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606" name="Shape 60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0" name="Shape 610"/>
        <p:cNvGrpSpPr/>
        <p:nvPr/>
      </p:nvGrpSpPr>
      <p:grpSpPr>
        <a:xfrm>
          <a:off x="0" y="0"/>
          <a:ext cx="0" cy="0"/>
          <a:chOff x="0" y="0"/>
          <a:chExt cx="0" cy="0"/>
        </a:xfrm>
      </p:grpSpPr>
      <p:sp>
        <p:nvSpPr>
          <p:cNvPr id="611" name="Shape 61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612" name="Shape 61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6" name="Shape 616"/>
        <p:cNvGrpSpPr/>
        <p:nvPr/>
      </p:nvGrpSpPr>
      <p:grpSpPr>
        <a:xfrm>
          <a:off x="0" y="0"/>
          <a:ext cx="0" cy="0"/>
          <a:chOff x="0" y="0"/>
          <a:chExt cx="0" cy="0"/>
        </a:xfrm>
      </p:grpSpPr>
      <p:sp>
        <p:nvSpPr>
          <p:cNvPr id="617" name="Shape 61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618" name="Shape 61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2" name="Shape 622"/>
        <p:cNvGrpSpPr/>
        <p:nvPr/>
      </p:nvGrpSpPr>
      <p:grpSpPr>
        <a:xfrm>
          <a:off x="0" y="0"/>
          <a:ext cx="0" cy="0"/>
          <a:chOff x="0" y="0"/>
          <a:chExt cx="0" cy="0"/>
        </a:xfrm>
      </p:grpSpPr>
      <p:sp>
        <p:nvSpPr>
          <p:cNvPr id="623" name="Shape 62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624" name="Shape 62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8" name="Shape 628"/>
        <p:cNvGrpSpPr/>
        <p:nvPr/>
      </p:nvGrpSpPr>
      <p:grpSpPr>
        <a:xfrm>
          <a:off x="0" y="0"/>
          <a:ext cx="0" cy="0"/>
          <a:chOff x="0" y="0"/>
          <a:chExt cx="0" cy="0"/>
        </a:xfrm>
      </p:grpSpPr>
      <p:sp>
        <p:nvSpPr>
          <p:cNvPr id="629" name="Shape 62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630" name="Shape 63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4" name="Shape 634"/>
        <p:cNvGrpSpPr/>
        <p:nvPr/>
      </p:nvGrpSpPr>
      <p:grpSpPr>
        <a:xfrm>
          <a:off x="0" y="0"/>
          <a:ext cx="0" cy="0"/>
          <a:chOff x="0" y="0"/>
          <a:chExt cx="0" cy="0"/>
        </a:xfrm>
      </p:grpSpPr>
      <p:sp>
        <p:nvSpPr>
          <p:cNvPr id="635" name="Shape 63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636" name="Shape 63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0" name="Shape 640"/>
        <p:cNvGrpSpPr/>
        <p:nvPr/>
      </p:nvGrpSpPr>
      <p:grpSpPr>
        <a:xfrm>
          <a:off x="0" y="0"/>
          <a:ext cx="0" cy="0"/>
          <a:chOff x="0" y="0"/>
          <a:chExt cx="0" cy="0"/>
        </a:xfrm>
      </p:grpSpPr>
      <p:sp>
        <p:nvSpPr>
          <p:cNvPr id="641" name="Shape 64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642" name="Shape 64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6" name="Shape 646"/>
        <p:cNvGrpSpPr/>
        <p:nvPr/>
      </p:nvGrpSpPr>
      <p:grpSpPr>
        <a:xfrm>
          <a:off x="0" y="0"/>
          <a:ext cx="0" cy="0"/>
          <a:chOff x="0" y="0"/>
          <a:chExt cx="0" cy="0"/>
        </a:xfrm>
      </p:grpSpPr>
      <p:sp>
        <p:nvSpPr>
          <p:cNvPr id="647" name="Shape 64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648" name="Shape 64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2" name="Shape 652"/>
        <p:cNvGrpSpPr/>
        <p:nvPr/>
      </p:nvGrpSpPr>
      <p:grpSpPr>
        <a:xfrm>
          <a:off x="0" y="0"/>
          <a:ext cx="0" cy="0"/>
          <a:chOff x="0" y="0"/>
          <a:chExt cx="0" cy="0"/>
        </a:xfrm>
      </p:grpSpPr>
      <p:sp>
        <p:nvSpPr>
          <p:cNvPr id="653" name="Shape 65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654" name="Shape 65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8" name="Shape 658"/>
        <p:cNvGrpSpPr/>
        <p:nvPr/>
      </p:nvGrpSpPr>
      <p:grpSpPr>
        <a:xfrm>
          <a:off x="0" y="0"/>
          <a:ext cx="0" cy="0"/>
          <a:chOff x="0" y="0"/>
          <a:chExt cx="0" cy="0"/>
        </a:xfrm>
      </p:grpSpPr>
      <p:sp>
        <p:nvSpPr>
          <p:cNvPr id="659" name="Shape 65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660" name="Shape 66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4" name="Shape 664"/>
        <p:cNvGrpSpPr/>
        <p:nvPr/>
      </p:nvGrpSpPr>
      <p:grpSpPr>
        <a:xfrm>
          <a:off x="0" y="0"/>
          <a:ext cx="0" cy="0"/>
          <a:chOff x="0" y="0"/>
          <a:chExt cx="0" cy="0"/>
        </a:xfrm>
      </p:grpSpPr>
      <p:sp>
        <p:nvSpPr>
          <p:cNvPr id="665" name="Shape 66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666" name="Shape 66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0" name="Shape 670"/>
        <p:cNvGrpSpPr/>
        <p:nvPr/>
      </p:nvGrpSpPr>
      <p:grpSpPr>
        <a:xfrm>
          <a:off x="0" y="0"/>
          <a:ext cx="0" cy="0"/>
          <a:chOff x="0" y="0"/>
          <a:chExt cx="0" cy="0"/>
        </a:xfrm>
      </p:grpSpPr>
      <p:sp>
        <p:nvSpPr>
          <p:cNvPr id="671" name="Shape 67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672" name="Shape 67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6" name="Shape 676"/>
        <p:cNvGrpSpPr/>
        <p:nvPr/>
      </p:nvGrpSpPr>
      <p:grpSpPr>
        <a:xfrm>
          <a:off x="0" y="0"/>
          <a:ext cx="0" cy="0"/>
          <a:chOff x="0" y="0"/>
          <a:chExt cx="0" cy="0"/>
        </a:xfrm>
      </p:grpSpPr>
      <p:sp>
        <p:nvSpPr>
          <p:cNvPr id="677" name="Shape 67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678" name="Shape 67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2" name="Shape 682"/>
        <p:cNvGrpSpPr/>
        <p:nvPr/>
      </p:nvGrpSpPr>
      <p:grpSpPr>
        <a:xfrm>
          <a:off x="0" y="0"/>
          <a:ext cx="0" cy="0"/>
          <a:chOff x="0" y="0"/>
          <a:chExt cx="0" cy="0"/>
        </a:xfrm>
      </p:grpSpPr>
      <p:sp>
        <p:nvSpPr>
          <p:cNvPr id="683" name="Shape 68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684" name="Shape 68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8" name="Shape 8"/>
        <p:cNvGrpSpPr/>
        <p:nvPr/>
      </p:nvGrpSpPr>
      <p:grpSpPr>
        <a:xfrm>
          <a:off x="0" y="0"/>
          <a:ext cx="0" cy="0"/>
          <a:chOff x="0" y="0"/>
          <a:chExt cx="0" cy="0"/>
        </a:xfrm>
      </p:grpSpPr>
      <p:sp>
        <p:nvSpPr>
          <p:cNvPr id="9" name="Shape 9"/>
          <p:cNvSpPr/>
          <p:nvPr/>
        </p:nvSpPr>
        <p:spPr>
          <a:xfrm>
            <a:off x="0" y="0"/>
            <a:ext cx="9144000" cy="4691400"/>
          </a:xfrm>
          <a:prstGeom prst="rect">
            <a:avLst/>
          </a:prstGeom>
          <a:solidFill>
            <a:schemeClr val="dk2"/>
          </a:solidFill>
          <a:ln>
            <a:noFill/>
          </a:ln>
        </p:spPr>
        <p:txBody>
          <a:bodyPr anchorCtr="0" anchor="ctr" bIns="45700" lIns="91425" rIns="91425" wrap="square" tIns="45700">
            <a:noAutofit/>
          </a:bodyPr>
          <a:lstStyle/>
          <a:p>
            <a:pPr lvl="0">
              <a:spcBef>
                <a:spcPts val="0"/>
              </a:spcBef>
              <a:buNone/>
            </a:pPr>
            <a:r>
              <a:t/>
            </a:r>
            <a:endParaRPr/>
          </a:p>
        </p:txBody>
      </p:sp>
      <p:cxnSp>
        <p:nvCxnSpPr>
          <p:cNvPr id="10" name="Shape 10"/>
          <p:cNvCxnSpPr/>
          <p:nvPr/>
        </p:nvCxnSpPr>
        <p:spPr>
          <a:xfrm>
            <a:off x="0" y="4662140"/>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1" name="Shape 11"/>
          <p:cNvSpPr txBox="1"/>
          <p:nvPr>
            <p:ph type="ctrTitle"/>
          </p:nvPr>
        </p:nvSpPr>
        <p:spPr>
          <a:xfrm>
            <a:off x="685800" y="2490375"/>
            <a:ext cx="7772400" cy="2198400"/>
          </a:xfrm>
          <a:prstGeom prst="rect">
            <a:avLst/>
          </a:prstGeom>
          <a:noFill/>
          <a:ln>
            <a:noFill/>
          </a:ln>
        </p:spPr>
        <p:txBody>
          <a:bodyPr anchorCtr="0" anchor="b" bIns="91425" lIns="91425" rIns="91425" wrap="square" tIns="91425"/>
          <a:lstStyle>
            <a:lvl1pPr lvl="0" rtl="0" algn="l">
              <a:spcBef>
                <a:spcPts val="0"/>
              </a:spcBef>
              <a:buClr>
                <a:schemeClr val="lt1"/>
              </a:buClr>
              <a:buSzPct val="100000"/>
              <a:buFont typeface="Arial"/>
              <a:buNone/>
              <a:defRPr b="1" i="0" sz="7200" u="none" cap="none" strike="noStrike">
                <a:solidFill>
                  <a:schemeClr val="lt1"/>
                </a:solidFill>
                <a:latin typeface="Arial"/>
                <a:ea typeface="Arial"/>
                <a:cs typeface="Arial"/>
                <a:sym typeface="Arial"/>
              </a:defRPr>
            </a:lvl1pPr>
            <a:lvl2pPr lvl="1" rtl="0" algn="l">
              <a:spcBef>
                <a:spcPts val="0"/>
              </a:spcBef>
              <a:buClr>
                <a:schemeClr val="lt1"/>
              </a:buClr>
              <a:buSzPct val="100000"/>
              <a:buFont typeface="Arial"/>
              <a:buNone/>
              <a:defRPr b="1" i="0" sz="7200" u="none" cap="none" strike="noStrike">
                <a:solidFill>
                  <a:schemeClr val="lt1"/>
                </a:solidFill>
                <a:latin typeface="Arial"/>
                <a:ea typeface="Arial"/>
                <a:cs typeface="Arial"/>
                <a:sym typeface="Arial"/>
              </a:defRPr>
            </a:lvl2pPr>
            <a:lvl3pPr lvl="2" rtl="0" algn="l">
              <a:spcBef>
                <a:spcPts val="0"/>
              </a:spcBef>
              <a:buClr>
                <a:schemeClr val="lt1"/>
              </a:buClr>
              <a:buSzPct val="100000"/>
              <a:buFont typeface="Arial"/>
              <a:buNone/>
              <a:defRPr b="1" i="0" sz="7200" u="none" cap="none" strike="noStrike">
                <a:solidFill>
                  <a:schemeClr val="lt1"/>
                </a:solidFill>
                <a:latin typeface="Arial"/>
                <a:ea typeface="Arial"/>
                <a:cs typeface="Arial"/>
                <a:sym typeface="Arial"/>
              </a:defRPr>
            </a:lvl3pPr>
            <a:lvl4pPr lvl="3" rtl="0" algn="l">
              <a:spcBef>
                <a:spcPts val="0"/>
              </a:spcBef>
              <a:buClr>
                <a:schemeClr val="lt1"/>
              </a:buClr>
              <a:buSzPct val="100000"/>
              <a:buFont typeface="Arial"/>
              <a:buNone/>
              <a:defRPr b="1" i="0" sz="7200" u="none" cap="none" strike="noStrike">
                <a:solidFill>
                  <a:schemeClr val="lt1"/>
                </a:solidFill>
                <a:latin typeface="Arial"/>
                <a:ea typeface="Arial"/>
                <a:cs typeface="Arial"/>
                <a:sym typeface="Arial"/>
              </a:defRPr>
            </a:lvl4pPr>
            <a:lvl5pPr lvl="4" rtl="0" algn="l">
              <a:spcBef>
                <a:spcPts val="0"/>
              </a:spcBef>
              <a:buClr>
                <a:schemeClr val="lt1"/>
              </a:buClr>
              <a:buSzPct val="100000"/>
              <a:buFont typeface="Arial"/>
              <a:buNone/>
              <a:defRPr b="1" i="0" sz="7200" u="none" cap="none" strike="noStrike">
                <a:solidFill>
                  <a:schemeClr val="lt1"/>
                </a:solidFill>
                <a:latin typeface="Arial"/>
                <a:ea typeface="Arial"/>
                <a:cs typeface="Arial"/>
                <a:sym typeface="Arial"/>
              </a:defRPr>
            </a:lvl5pPr>
            <a:lvl6pPr lvl="5" rtl="0" algn="l">
              <a:spcBef>
                <a:spcPts val="0"/>
              </a:spcBef>
              <a:buClr>
                <a:schemeClr val="lt1"/>
              </a:buClr>
              <a:buSzPct val="100000"/>
              <a:buFont typeface="Arial"/>
              <a:buNone/>
              <a:defRPr b="1" i="0" sz="7200" u="none" cap="none" strike="noStrike">
                <a:solidFill>
                  <a:schemeClr val="lt1"/>
                </a:solidFill>
                <a:latin typeface="Arial"/>
                <a:ea typeface="Arial"/>
                <a:cs typeface="Arial"/>
                <a:sym typeface="Arial"/>
              </a:defRPr>
            </a:lvl6pPr>
            <a:lvl7pPr lvl="6" rtl="0" algn="l">
              <a:spcBef>
                <a:spcPts val="0"/>
              </a:spcBef>
              <a:buClr>
                <a:schemeClr val="lt1"/>
              </a:buClr>
              <a:buSzPct val="100000"/>
              <a:buFont typeface="Arial"/>
              <a:buNone/>
              <a:defRPr b="1" i="0" sz="7200" u="none" cap="none" strike="noStrike">
                <a:solidFill>
                  <a:schemeClr val="lt1"/>
                </a:solidFill>
                <a:latin typeface="Arial"/>
                <a:ea typeface="Arial"/>
                <a:cs typeface="Arial"/>
                <a:sym typeface="Arial"/>
              </a:defRPr>
            </a:lvl7pPr>
            <a:lvl8pPr lvl="7" rtl="0" algn="l">
              <a:spcBef>
                <a:spcPts val="0"/>
              </a:spcBef>
              <a:buClr>
                <a:schemeClr val="lt1"/>
              </a:buClr>
              <a:buSzPct val="100000"/>
              <a:buFont typeface="Arial"/>
              <a:buNone/>
              <a:defRPr b="1" i="0" sz="7200" u="none" cap="none" strike="noStrike">
                <a:solidFill>
                  <a:schemeClr val="lt1"/>
                </a:solidFill>
                <a:latin typeface="Arial"/>
                <a:ea typeface="Arial"/>
                <a:cs typeface="Arial"/>
                <a:sym typeface="Arial"/>
              </a:defRPr>
            </a:lvl8pPr>
            <a:lvl9pPr lvl="8" rtl="0" algn="l">
              <a:spcBef>
                <a:spcPts val="0"/>
              </a:spcBef>
              <a:buClr>
                <a:schemeClr val="lt1"/>
              </a:buClr>
              <a:buSzPct val="100000"/>
              <a:buFont typeface="Arial"/>
              <a:buNone/>
              <a:defRPr b="1" i="0" sz="7200" u="none" cap="none" strike="noStrike">
                <a:solidFill>
                  <a:schemeClr val="lt1"/>
                </a:solidFill>
                <a:latin typeface="Arial"/>
                <a:ea typeface="Arial"/>
                <a:cs typeface="Arial"/>
                <a:sym typeface="Arial"/>
              </a:defRPr>
            </a:lvl9pPr>
          </a:lstStyle>
          <a:p/>
        </p:txBody>
      </p:sp>
      <p:sp>
        <p:nvSpPr>
          <p:cNvPr id="12" name="Shape 12"/>
          <p:cNvSpPr txBox="1"/>
          <p:nvPr>
            <p:ph idx="1" type="subTitle"/>
          </p:nvPr>
        </p:nvSpPr>
        <p:spPr>
          <a:xfrm>
            <a:off x="685800" y="4836036"/>
            <a:ext cx="7772400" cy="1032600"/>
          </a:xfrm>
          <a:prstGeom prst="rect">
            <a:avLst/>
          </a:prstGeom>
          <a:noFill/>
          <a:ln>
            <a:noFill/>
          </a:ln>
        </p:spPr>
        <p:txBody>
          <a:bodyPr anchorCtr="0" anchor="t" bIns="91425" lIns="91425" rIns="91425" wrap="square" tIns="91425"/>
          <a:lstStyle>
            <a:lvl1pPr lvl="0" rtl="0" algn="l">
              <a:spcBef>
                <a:spcPts val="0"/>
              </a:spcBef>
              <a:buClr>
                <a:schemeClr val="dk2"/>
              </a:buClr>
              <a:buSzPct val="100000"/>
              <a:buFont typeface="Arial"/>
              <a:buNone/>
              <a:defRPr b="0" i="0" sz="3000" u="none" cap="none" strike="noStrike">
                <a:solidFill>
                  <a:schemeClr val="dk2"/>
                </a:solidFill>
                <a:latin typeface="Arial"/>
                <a:ea typeface="Arial"/>
                <a:cs typeface="Arial"/>
                <a:sym typeface="Arial"/>
              </a:defRPr>
            </a:lvl1pPr>
            <a:lvl2pPr lvl="1" rtl="0" algn="l">
              <a:spcBef>
                <a:spcPts val="0"/>
              </a:spcBef>
              <a:buClr>
                <a:schemeClr val="dk2"/>
              </a:buClr>
              <a:buSzPct val="100000"/>
              <a:buFont typeface="Arial"/>
              <a:buNone/>
              <a:defRPr b="0" i="0" sz="3000" u="none" cap="none" strike="noStrike">
                <a:solidFill>
                  <a:schemeClr val="dk2"/>
                </a:solidFill>
                <a:latin typeface="Arial"/>
                <a:ea typeface="Arial"/>
                <a:cs typeface="Arial"/>
                <a:sym typeface="Arial"/>
              </a:defRPr>
            </a:lvl2pPr>
            <a:lvl3pPr lvl="2" rtl="0" algn="l">
              <a:spcBef>
                <a:spcPts val="0"/>
              </a:spcBef>
              <a:buClr>
                <a:schemeClr val="dk2"/>
              </a:buClr>
              <a:buSzPct val="100000"/>
              <a:buFont typeface="Arial"/>
              <a:buNone/>
              <a:defRPr b="0" i="0" sz="3000" u="none" cap="none" strike="noStrike">
                <a:solidFill>
                  <a:schemeClr val="dk2"/>
                </a:solidFill>
                <a:latin typeface="Arial"/>
                <a:ea typeface="Arial"/>
                <a:cs typeface="Arial"/>
                <a:sym typeface="Arial"/>
              </a:defRPr>
            </a:lvl3pPr>
            <a:lvl4pPr lvl="3" rtl="0" algn="l">
              <a:spcBef>
                <a:spcPts val="0"/>
              </a:spcBef>
              <a:buClr>
                <a:schemeClr val="dk2"/>
              </a:buClr>
              <a:buSzPct val="100000"/>
              <a:buFont typeface="Arial"/>
              <a:buNone/>
              <a:defRPr b="0" i="0" sz="3000" u="none" cap="none" strike="noStrike">
                <a:solidFill>
                  <a:schemeClr val="dk2"/>
                </a:solidFill>
                <a:latin typeface="Arial"/>
                <a:ea typeface="Arial"/>
                <a:cs typeface="Arial"/>
                <a:sym typeface="Arial"/>
              </a:defRPr>
            </a:lvl4pPr>
            <a:lvl5pPr lvl="4" rtl="0" algn="l">
              <a:spcBef>
                <a:spcPts val="0"/>
              </a:spcBef>
              <a:buClr>
                <a:schemeClr val="dk2"/>
              </a:buClr>
              <a:buSzPct val="100000"/>
              <a:buFont typeface="Arial"/>
              <a:buNone/>
              <a:defRPr b="0" i="0" sz="3000" u="none" cap="none" strike="noStrike">
                <a:solidFill>
                  <a:schemeClr val="dk2"/>
                </a:solidFill>
                <a:latin typeface="Arial"/>
                <a:ea typeface="Arial"/>
                <a:cs typeface="Arial"/>
                <a:sym typeface="Arial"/>
              </a:defRPr>
            </a:lvl5pPr>
            <a:lvl6pPr lvl="5" rtl="0" algn="l">
              <a:spcBef>
                <a:spcPts val="0"/>
              </a:spcBef>
              <a:buClr>
                <a:schemeClr val="dk2"/>
              </a:buClr>
              <a:buSzPct val="100000"/>
              <a:buFont typeface="Arial"/>
              <a:buNone/>
              <a:defRPr b="0" i="0" sz="3000" u="none" cap="none" strike="noStrike">
                <a:solidFill>
                  <a:schemeClr val="dk2"/>
                </a:solidFill>
                <a:latin typeface="Arial"/>
                <a:ea typeface="Arial"/>
                <a:cs typeface="Arial"/>
                <a:sym typeface="Arial"/>
              </a:defRPr>
            </a:lvl6pPr>
            <a:lvl7pPr lvl="6" rtl="0" algn="l">
              <a:spcBef>
                <a:spcPts val="0"/>
              </a:spcBef>
              <a:buClr>
                <a:schemeClr val="dk2"/>
              </a:buClr>
              <a:buSzPct val="100000"/>
              <a:buFont typeface="Arial"/>
              <a:buNone/>
              <a:defRPr b="0" i="0" sz="3000" u="none" cap="none" strike="noStrike">
                <a:solidFill>
                  <a:schemeClr val="dk2"/>
                </a:solidFill>
                <a:latin typeface="Arial"/>
                <a:ea typeface="Arial"/>
                <a:cs typeface="Arial"/>
                <a:sym typeface="Arial"/>
              </a:defRPr>
            </a:lvl7pPr>
            <a:lvl8pPr lvl="7" rtl="0" algn="l">
              <a:spcBef>
                <a:spcPts val="0"/>
              </a:spcBef>
              <a:buClr>
                <a:schemeClr val="dk2"/>
              </a:buClr>
              <a:buSzPct val="100000"/>
              <a:buFont typeface="Arial"/>
              <a:buNone/>
              <a:defRPr b="0" i="0" sz="3000" u="none" cap="none" strike="noStrike">
                <a:solidFill>
                  <a:schemeClr val="dk2"/>
                </a:solidFill>
                <a:latin typeface="Arial"/>
                <a:ea typeface="Arial"/>
                <a:cs typeface="Arial"/>
                <a:sym typeface="Arial"/>
              </a:defRPr>
            </a:lvl8pPr>
            <a:lvl9pPr lvl="8" rtl="0" algn="l">
              <a:spcBef>
                <a:spcPts val="0"/>
              </a:spcBef>
              <a:buClr>
                <a:schemeClr val="dk2"/>
              </a:buClr>
              <a:buSzPct val="100000"/>
              <a:buFont typeface="Arial"/>
              <a:buNone/>
              <a:defRPr b="0" i="0" sz="30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3" name="Shape 13"/>
        <p:cNvGrpSpPr/>
        <p:nvPr/>
      </p:nvGrpSpPr>
      <p:grpSpPr>
        <a:xfrm>
          <a:off x="0" y="0"/>
          <a:ext cx="0" cy="0"/>
          <a:chOff x="0" y="0"/>
          <a:chExt cx="0" cy="0"/>
        </a:xfrm>
      </p:grpSpPr>
      <p:sp>
        <p:nvSpPr>
          <p:cNvPr id="14" name="Shape 14"/>
          <p:cNvSpPr/>
          <p:nvPr/>
        </p:nvSpPr>
        <p:spPr>
          <a:xfrm>
            <a:off x="0" y="0"/>
            <a:ext cx="9144000" cy="1533000"/>
          </a:xfrm>
          <a:prstGeom prst="rect">
            <a:avLst/>
          </a:prstGeom>
          <a:solidFill>
            <a:srgbClr val="2388DB"/>
          </a:solidFill>
          <a:ln>
            <a:noFill/>
          </a:ln>
        </p:spPr>
        <p:txBody>
          <a:bodyPr anchorCtr="0" anchor="ctr" bIns="45700" lIns="91425" rIns="91425" wrap="square" tIns="45700">
            <a:noAutofit/>
          </a:bodyPr>
          <a:lstStyle/>
          <a:p>
            <a:pPr lvl="0">
              <a:spcBef>
                <a:spcPts val="0"/>
              </a:spcBef>
              <a:buNone/>
            </a:pPr>
            <a:r>
              <a:t/>
            </a:r>
            <a:endParaRPr/>
          </a:p>
        </p:txBody>
      </p:sp>
      <p:cxnSp>
        <p:nvCxnSpPr>
          <p:cNvPr id="15" name="Shape 15"/>
          <p:cNvCxnSpPr/>
          <p:nvPr/>
        </p:nvCxnSpPr>
        <p:spPr>
          <a:xfrm>
            <a:off x="0" y="1503834"/>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6" name="Shape 16"/>
          <p:cNvSpPr txBox="1"/>
          <p:nvPr>
            <p:ph type="title"/>
          </p:nvPr>
        </p:nvSpPr>
        <p:spPr>
          <a:xfrm>
            <a:off x="457200" y="274638"/>
            <a:ext cx="8229600" cy="1143000"/>
          </a:xfrm>
          <a:prstGeom prst="rect">
            <a:avLst/>
          </a:prstGeom>
          <a:noFill/>
          <a:ln>
            <a:noFill/>
          </a:ln>
        </p:spPr>
        <p:txBody>
          <a:bodyPr anchorCtr="0" anchor="b" bIns="91425" lIns="91425" rIns="91425" wrap="square" tIns="91425"/>
          <a:lstStyle>
            <a:lvl1pPr lvl="0" rtl="0">
              <a:spcBef>
                <a:spcPts val="0"/>
              </a:spcBef>
              <a:defRPr sz="3600"/>
            </a:lvl1pPr>
            <a:lvl2pPr lvl="1" rtl="0">
              <a:spcBef>
                <a:spcPts val="0"/>
              </a:spcBef>
              <a:defRPr sz="3600"/>
            </a:lvl2pPr>
            <a:lvl3pPr lvl="2" rtl="0">
              <a:spcBef>
                <a:spcPts val="0"/>
              </a:spcBef>
              <a:defRPr sz="3600"/>
            </a:lvl3pPr>
            <a:lvl4pPr lvl="3" rtl="0">
              <a:spcBef>
                <a:spcPts val="0"/>
              </a:spcBef>
              <a:defRPr sz="3600"/>
            </a:lvl4pPr>
            <a:lvl5pPr lvl="4" rtl="0">
              <a:spcBef>
                <a:spcPts val="0"/>
              </a:spcBef>
              <a:defRPr sz="3600"/>
            </a:lvl5pPr>
            <a:lvl6pPr lvl="5" rtl="0">
              <a:spcBef>
                <a:spcPts val="0"/>
              </a:spcBef>
              <a:defRPr sz="3600"/>
            </a:lvl6pPr>
            <a:lvl7pPr lvl="6" rtl="0">
              <a:spcBef>
                <a:spcPts val="0"/>
              </a:spcBef>
              <a:defRPr sz="3600"/>
            </a:lvl7pPr>
            <a:lvl8pPr lvl="7" rtl="0">
              <a:spcBef>
                <a:spcPts val="0"/>
              </a:spcBef>
              <a:defRPr sz="3600"/>
            </a:lvl8pPr>
            <a:lvl9pPr lvl="8" rtl="0">
              <a:spcBef>
                <a:spcPts val="0"/>
              </a:spcBef>
              <a:defRPr sz="3600"/>
            </a:lvl9pPr>
          </a:lstStyle>
          <a:p/>
        </p:txBody>
      </p:sp>
      <p:sp>
        <p:nvSpPr>
          <p:cNvPr id="17" name="Shape 17"/>
          <p:cNvSpPr txBox="1"/>
          <p:nvPr>
            <p:ph idx="1" type="body"/>
          </p:nvPr>
        </p:nvSpPr>
        <p:spPr>
          <a:xfrm>
            <a:off x="457200" y="1600200"/>
            <a:ext cx="8229600" cy="4967700"/>
          </a:xfrm>
          <a:prstGeom prst="rect">
            <a:avLst/>
          </a:prstGeom>
          <a:noFill/>
          <a:ln>
            <a:noFill/>
          </a:ln>
        </p:spPr>
        <p:txBody>
          <a:bodyPr anchorCtr="0" anchor="t"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18" name="Shape 18"/>
        <p:cNvGrpSpPr/>
        <p:nvPr/>
      </p:nvGrpSpPr>
      <p:grpSpPr>
        <a:xfrm>
          <a:off x="0" y="0"/>
          <a:ext cx="0" cy="0"/>
          <a:chOff x="0" y="0"/>
          <a:chExt cx="0" cy="0"/>
        </a:xfrm>
      </p:grpSpPr>
      <p:sp>
        <p:nvSpPr>
          <p:cNvPr id="19" name="Shape 19"/>
          <p:cNvSpPr/>
          <p:nvPr/>
        </p:nvSpPr>
        <p:spPr>
          <a:xfrm>
            <a:off x="0" y="0"/>
            <a:ext cx="9144000" cy="1533000"/>
          </a:xfrm>
          <a:prstGeom prst="rect">
            <a:avLst/>
          </a:prstGeom>
          <a:solidFill>
            <a:schemeClr val="dk2"/>
          </a:solidFill>
          <a:ln>
            <a:noFill/>
          </a:ln>
        </p:spPr>
        <p:txBody>
          <a:bodyPr anchorCtr="0" anchor="ctr" bIns="45700" lIns="91425" rIns="91425" wrap="square" tIns="45700">
            <a:noAutofit/>
          </a:bodyPr>
          <a:lstStyle/>
          <a:p>
            <a:pPr lvl="0">
              <a:spcBef>
                <a:spcPts val="0"/>
              </a:spcBef>
              <a:buNone/>
            </a:pPr>
            <a:r>
              <a:t/>
            </a:r>
            <a:endParaRPr/>
          </a:p>
        </p:txBody>
      </p:sp>
      <p:cxnSp>
        <p:nvCxnSpPr>
          <p:cNvPr id="20" name="Shape 20"/>
          <p:cNvCxnSpPr/>
          <p:nvPr/>
        </p:nvCxnSpPr>
        <p:spPr>
          <a:xfrm>
            <a:off x="0" y="1503834"/>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1" name="Shape 21"/>
          <p:cNvSpPr txBox="1"/>
          <p:nvPr>
            <p:ph type="title"/>
          </p:nvPr>
        </p:nvSpPr>
        <p:spPr>
          <a:xfrm>
            <a:off x="457200" y="274638"/>
            <a:ext cx="8229600" cy="1143000"/>
          </a:xfrm>
          <a:prstGeom prst="rect">
            <a:avLst/>
          </a:prstGeom>
          <a:noFill/>
          <a:ln>
            <a:noFill/>
          </a:ln>
        </p:spPr>
        <p:txBody>
          <a:bodyPr anchorCtr="0" anchor="b" bIns="91425" lIns="91425" rIns="91425" wrap="square" tIns="91425"/>
          <a:lstStyle>
            <a:lvl1pPr lvl="0" rtl="0" algn="l">
              <a:spcBef>
                <a:spcPts val="0"/>
              </a:spcBef>
              <a:buSzPct val="100000"/>
              <a:buFont typeface="Arial"/>
              <a:buNone/>
              <a:defRPr b="1" sz="3600">
                <a:solidFill>
                  <a:schemeClr val="lt1"/>
                </a:solidFill>
                <a:latin typeface="Arial"/>
                <a:ea typeface="Arial"/>
                <a:cs typeface="Arial"/>
                <a:sym typeface="Arial"/>
              </a:defRPr>
            </a:lvl1pPr>
            <a:lvl2pPr lvl="1" rtl="0" algn="l">
              <a:spcBef>
                <a:spcPts val="0"/>
              </a:spcBef>
              <a:buSzPct val="100000"/>
              <a:buFont typeface="Arial"/>
              <a:buNone/>
              <a:defRPr b="1" sz="3600">
                <a:solidFill>
                  <a:schemeClr val="lt1"/>
                </a:solidFill>
                <a:latin typeface="Arial"/>
                <a:ea typeface="Arial"/>
                <a:cs typeface="Arial"/>
                <a:sym typeface="Arial"/>
              </a:defRPr>
            </a:lvl2pPr>
            <a:lvl3pPr lvl="2" rtl="0" algn="l">
              <a:spcBef>
                <a:spcPts val="0"/>
              </a:spcBef>
              <a:buSzPct val="100000"/>
              <a:buFont typeface="Arial"/>
              <a:buNone/>
              <a:defRPr b="1" sz="3600">
                <a:solidFill>
                  <a:schemeClr val="lt1"/>
                </a:solidFill>
                <a:latin typeface="Arial"/>
                <a:ea typeface="Arial"/>
                <a:cs typeface="Arial"/>
                <a:sym typeface="Arial"/>
              </a:defRPr>
            </a:lvl3pPr>
            <a:lvl4pPr lvl="3" rtl="0" algn="l">
              <a:spcBef>
                <a:spcPts val="0"/>
              </a:spcBef>
              <a:buSzPct val="100000"/>
              <a:buFont typeface="Arial"/>
              <a:buNone/>
              <a:defRPr b="1" sz="3600">
                <a:solidFill>
                  <a:schemeClr val="lt1"/>
                </a:solidFill>
                <a:latin typeface="Arial"/>
                <a:ea typeface="Arial"/>
                <a:cs typeface="Arial"/>
                <a:sym typeface="Arial"/>
              </a:defRPr>
            </a:lvl4pPr>
            <a:lvl5pPr lvl="4" rtl="0" algn="l">
              <a:spcBef>
                <a:spcPts val="0"/>
              </a:spcBef>
              <a:buSzPct val="100000"/>
              <a:buFont typeface="Arial"/>
              <a:buNone/>
              <a:defRPr b="1" sz="3600">
                <a:solidFill>
                  <a:schemeClr val="lt1"/>
                </a:solidFill>
                <a:latin typeface="Arial"/>
                <a:ea typeface="Arial"/>
                <a:cs typeface="Arial"/>
                <a:sym typeface="Arial"/>
              </a:defRPr>
            </a:lvl5pPr>
            <a:lvl6pPr lvl="5" rtl="0" algn="l">
              <a:spcBef>
                <a:spcPts val="0"/>
              </a:spcBef>
              <a:buSzPct val="100000"/>
              <a:buFont typeface="Arial"/>
              <a:buNone/>
              <a:defRPr b="1" sz="3600">
                <a:solidFill>
                  <a:schemeClr val="lt1"/>
                </a:solidFill>
                <a:latin typeface="Arial"/>
                <a:ea typeface="Arial"/>
                <a:cs typeface="Arial"/>
                <a:sym typeface="Arial"/>
              </a:defRPr>
            </a:lvl6pPr>
            <a:lvl7pPr lvl="6" rtl="0" algn="l">
              <a:spcBef>
                <a:spcPts val="0"/>
              </a:spcBef>
              <a:buSzPct val="100000"/>
              <a:buFont typeface="Arial"/>
              <a:buNone/>
              <a:defRPr b="1" sz="3600">
                <a:solidFill>
                  <a:schemeClr val="lt1"/>
                </a:solidFill>
                <a:latin typeface="Arial"/>
                <a:ea typeface="Arial"/>
                <a:cs typeface="Arial"/>
                <a:sym typeface="Arial"/>
              </a:defRPr>
            </a:lvl7pPr>
            <a:lvl8pPr lvl="7" rtl="0" algn="l">
              <a:spcBef>
                <a:spcPts val="0"/>
              </a:spcBef>
              <a:buSzPct val="100000"/>
              <a:buFont typeface="Arial"/>
              <a:buNone/>
              <a:defRPr b="1" sz="3600">
                <a:solidFill>
                  <a:schemeClr val="lt1"/>
                </a:solidFill>
                <a:latin typeface="Arial"/>
                <a:ea typeface="Arial"/>
                <a:cs typeface="Arial"/>
                <a:sym typeface="Arial"/>
              </a:defRPr>
            </a:lvl8pPr>
            <a:lvl9pPr lvl="8" rtl="0" algn="l">
              <a:spcBef>
                <a:spcPts val="0"/>
              </a:spcBef>
              <a:buSzPct val="100000"/>
              <a:buFont typeface="Arial"/>
              <a:buNone/>
              <a:defRPr b="1" sz="3600">
                <a:solidFill>
                  <a:schemeClr val="lt1"/>
                </a:solidFill>
                <a:latin typeface="Arial"/>
                <a:ea typeface="Arial"/>
                <a:cs typeface="Arial"/>
                <a:sym typeface="Arial"/>
              </a:defRPr>
            </a:lvl9pPr>
          </a:lstStyle>
          <a:p/>
        </p:txBody>
      </p:sp>
      <p:sp>
        <p:nvSpPr>
          <p:cNvPr id="22" name="Shape 22"/>
          <p:cNvSpPr txBox="1"/>
          <p:nvPr>
            <p:ph idx="1" type="body"/>
          </p:nvPr>
        </p:nvSpPr>
        <p:spPr>
          <a:xfrm>
            <a:off x="457200" y="1600200"/>
            <a:ext cx="3994500" cy="4967700"/>
          </a:xfrm>
          <a:prstGeom prst="rect">
            <a:avLst/>
          </a:prstGeom>
          <a:noFill/>
          <a:ln>
            <a:noFill/>
          </a:ln>
        </p:spPr>
        <p:txBody>
          <a:bodyPr anchorCtr="0" anchor="t"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p:txBody>
      </p:sp>
      <p:sp>
        <p:nvSpPr>
          <p:cNvPr id="23" name="Shape 23"/>
          <p:cNvSpPr txBox="1"/>
          <p:nvPr>
            <p:ph idx="2" type="body"/>
          </p:nvPr>
        </p:nvSpPr>
        <p:spPr>
          <a:xfrm>
            <a:off x="4692274" y="1600200"/>
            <a:ext cx="3994500" cy="4967700"/>
          </a:xfrm>
          <a:prstGeom prst="rect">
            <a:avLst/>
          </a:prstGeom>
          <a:noFill/>
          <a:ln>
            <a:noFill/>
          </a:ln>
        </p:spPr>
        <p:txBody>
          <a:bodyPr anchorCtr="0" anchor="t"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4" name="Shape 24"/>
        <p:cNvGrpSpPr/>
        <p:nvPr/>
      </p:nvGrpSpPr>
      <p:grpSpPr>
        <a:xfrm>
          <a:off x="0" y="0"/>
          <a:ext cx="0" cy="0"/>
          <a:chOff x="0" y="0"/>
          <a:chExt cx="0" cy="0"/>
        </a:xfrm>
      </p:grpSpPr>
      <p:sp>
        <p:nvSpPr>
          <p:cNvPr id="25" name="Shape 25"/>
          <p:cNvSpPr/>
          <p:nvPr/>
        </p:nvSpPr>
        <p:spPr>
          <a:xfrm>
            <a:off x="0" y="0"/>
            <a:ext cx="9144000" cy="1533000"/>
          </a:xfrm>
          <a:prstGeom prst="rect">
            <a:avLst/>
          </a:prstGeom>
          <a:solidFill>
            <a:srgbClr val="2388DB"/>
          </a:solidFill>
          <a:ln>
            <a:noFill/>
          </a:ln>
        </p:spPr>
        <p:txBody>
          <a:bodyPr anchorCtr="0" anchor="ctr" bIns="45700" lIns="91425" rIns="91425" wrap="square" tIns="45700">
            <a:noAutofit/>
          </a:bodyPr>
          <a:lstStyle/>
          <a:p>
            <a:pPr lvl="0">
              <a:spcBef>
                <a:spcPts val="0"/>
              </a:spcBef>
              <a:buNone/>
            </a:pPr>
            <a:r>
              <a:t/>
            </a:r>
            <a:endParaRPr/>
          </a:p>
        </p:txBody>
      </p:sp>
      <p:cxnSp>
        <p:nvCxnSpPr>
          <p:cNvPr id="26" name="Shape 26"/>
          <p:cNvCxnSpPr/>
          <p:nvPr/>
        </p:nvCxnSpPr>
        <p:spPr>
          <a:xfrm>
            <a:off x="0" y="1503834"/>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7" name="Shape 27"/>
          <p:cNvSpPr txBox="1"/>
          <p:nvPr>
            <p:ph type="title"/>
          </p:nvPr>
        </p:nvSpPr>
        <p:spPr>
          <a:xfrm>
            <a:off x="457200" y="274638"/>
            <a:ext cx="8229600" cy="1143000"/>
          </a:xfrm>
          <a:prstGeom prst="rect">
            <a:avLst/>
          </a:prstGeom>
          <a:noFill/>
          <a:ln>
            <a:noFill/>
          </a:ln>
        </p:spPr>
        <p:txBody>
          <a:bodyPr anchorCtr="0" anchor="b" bIns="91425" lIns="91425" rIns="91425" wrap="square" tIns="91425"/>
          <a:lstStyle>
            <a:lvl1pPr lvl="0" rtl="0" algn="l">
              <a:spcBef>
                <a:spcPts val="0"/>
              </a:spcBef>
              <a:buSzPct val="100000"/>
              <a:buFont typeface="Arial"/>
              <a:buNone/>
              <a:defRPr b="1" sz="3600">
                <a:solidFill>
                  <a:schemeClr val="lt1"/>
                </a:solidFill>
                <a:latin typeface="Arial"/>
                <a:ea typeface="Arial"/>
                <a:cs typeface="Arial"/>
                <a:sym typeface="Arial"/>
              </a:defRPr>
            </a:lvl1pPr>
            <a:lvl2pPr lvl="1" rtl="0" algn="l">
              <a:spcBef>
                <a:spcPts val="0"/>
              </a:spcBef>
              <a:buSzPct val="100000"/>
              <a:buFont typeface="Arial"/>
              <a:buNone/>
              <a:defRPr b="1" sz="3600">
                <a:solidFill>
                  <a:schemeClr val="lt1"/>
                </a:solidFill>
                <a:latin typeface="Arial"/>
                <a:ea typeface="Arial"/>
                <a:cs typeface="Arial"/>
                <a:sym typeface="Arial"/>
              </a:defRPr>
            </a:lvl2pPr>
            <a:lvl3pPr lvl="2" rtl="0" algn="l">
              <a:spcBef>
                <a:spcPts val="0"/>
              </a:spcBef>
              <a:buSzPct val="100000"/>
              <a:buFont typeface="Arial"/>
              <a:buNone/>
              <a:defRPr b="1" sz="3600">
                <a:solidFill>
                  <a:schemeClr val="lt1"/>
                </a:solidFill>
                <a:latin typeface="Arial"/>
                <a:ea typeface="Arial"/>
                <a:cs typeface="Arial"/>
                <a:sym typeface="Arial"/>
              </a:defRPr>
            </a:lvl3pPr>
            <a:lvl4pPr lvl="3" rtl="0" algn="l">
              <a:spcBef>
                <a:spcPts val="0"/>
              </a:spcBef>
              <a:buSzPct val="100000"/>
              <a:buFont typeface="Arial"/>
              <a:buNone/>
              <a:defRPr b="1" sz="3600">
                <a:solidFill>
                  <a:schemeClr val="lt1"/>
                </a:solidFill>
                <a:latin typeface="Arial"/>
                <a:ea typeface="Arial"/>
                <a:cs typeface="Arial"/>
                <a:sym typeface="Arial"/>
              </a:defRPr>
            </a:lvl4pPr>
            <a:lvl5pPr lvl="4" rtl="0" algn="l">
              <a:spcBef>
                <a:spcPts val="0"/>
              </a:spcBef>
              <a:buSzPct val="100000"/>
              <a:buFont typeface="Arial"/>
              <a:buNone/>
              <a:defRPr b="1" sz="3600">
                <a:solidFill>
                  <a:schemeClr val="lt1"/>
                </a:solidFill>
                <a:latin typeface="Arial"/>
                <a:ea typeface="Arial"/>
                <a:cs typeface="Arial"/>
                <a:sym typeface="Arial"/>
              </a:defRPr>
            </a:lvl5pPr>
            <a:lvl6pPr lvl="5" rtl="0" algn="l">
              <a:spcBef>
                <a:spcPts val="0"/>
              </a:spcBef>
              <a:buSzPct val="100000"/>
              <a:buFont typeface="Arial"/>
              <a:buNone/>
              <a:defRPr b="1" sz="3600">
                <a:solidFill>
                  <a:schemeClr val="lt1"/>
                </a:solidFill>
                <a:latin typeface="Arial"/>
                <a:ea typeface="Arial"/>
                <a:cs typeface="Arial"/>
                <a:sym typeface="Arial"/>
              </a:defRPr>
            </a:lvl6pPr>
            <a:lvl7pPr lvl="6" rtl="0" algn="l">
              <a:spcBef>
                <a:spcPts val="0"/>
              </a:spcBef>
              <a:buSzPct val="100000"/>
              <a:buFont typeface="Arial"/>
              <a:buNone/>
              <a:defRPr b="1" sz="3600">
                <a:solidFill>
                  <a:schemeClr val="lt1"/>
                </a:solidFill>
                <a:latin typeface="Arial"/>
                <a:ea typeface="Arial"/>
                <a:cs typeface="Arial"/>
                <a:sym typeface="Arial"/>
              </a:defRPr>
            </a:lvl7pPr>
            <a:lvl8pPr lvl="7" rtl="0" algn="l">
              <a:spcBef>
                <a:spcPts val="0"/>
              </a:spcBef>
              <a:buSzPct val="100000"/>
              <a:buFont typeface="Arial"/>
              <a:buNone/>
              <a:defRPr b="1" sz="3600">
                <a:solidFill>
                  <a:schemeClr val="lt1"/>
                </a:solidFill>
                <a:latin typeface="Arial"/>
                <a:ea typeface="Arial"/>
                <a:cs typeface="Arial"/>
                <a:sym typeface="Arial"/>
              </a:defRPr>
            </a:lvl8pPr>
            <a:lvl9pPr lvl="8" rtl="0" algn="l">
              <a:spcBef>
                <a:spcPts val="0"/>
              </a:spcBef>
              <a:buSzPct val="100000"/>
              <a:buFont typeface="Arial"/>
              <a:buNone/>
              <a:defRPr b="1" sz="3600">
                <a:solidFill>
                  <a:schemeClr val="lt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28" name="Shape 28"/>
        <p:cNvGrpSpPr/>
        <p:nvPr/>
      </p:nvGrpSpPr>
      <p:grpSpPr>
        <a:xfrm>
          <a:off x="0" y="0"/>
          <a:ext cx="0" cy="0"/>
          <a:chOff x="0" y="0"/>
          <a:chExt cx="0" cy="0"/>
        </a:xfrm>
      </p:grpSpPr>
      <p:sp>
        <p:nvSpPr>
          <p:cNvPr id="29" name="Shape 29"/>
          <p:cNvSpPr txBox="1"/>
          <p:nvPr>
            <p:ph idx="1" type="body"/>
          </p:nvPr>
        </p:nvSpPr>
        <p:spPr>
          <a:xfrm>
            <a:off x="457200" y="5875079"/>
            <a:ext cx="8229600" cy="692700"/>
          </a:xfrm>
          <a:prstGeom prst="rect">
            <a:avLst/>
          </a:prstGeom>
          <a:noFill/>
          <a:ln>
            <a:noFill/>
          </a:ln>
        </p:spPr>
        <p:txBody>
          <a:bodyPr anchorCtr="0" anchor="t" bIns="91425" lIns="91425" rIns="91425" wrap="square" tIns="91425"/>
          <a:lstStyle>
            <a:lvl1pPr lvl="0" rtl="0" algn="l">
              <a:lnSpc>
                <a:spcPct val="100000"/>
              </a:lnSpc>
              <a:spcBef>
                <a:spcPts val="0"/>
              </a:spcBef>
              <a:spcAft>
                <a:spcPts val="0"/>
              </a:spcAft>
              <a:buClr>
                <a:schemeClr val="dk2"/>
              </a:buClr>
              <a:buSzPct val="100000"/>
              <a:buFont typeface="Arial"/>
              <a:buChar char="●"/>
              <a:defRPr b="0" sz="1800">
                <a:solidFill>
                  <a:schemeClr val="dk2"/>
                </a:solidFill>
              </a:defRPr>
            </a:lvl1pPr>
            <a:lvl2pPr lvl="1" rtl="0" algn="l">
              <a:lnSpc>
                <a:spcPct val="100000"/>
              </a:lnSpc>
              <a:spcBef>
                <a:spcPts val="0"/>
              </a:spcBef>
              <a:spcAft>
                <a:spcPts val="0"/>
              </a:spcAft>
              <a:buClr>
                <a:schemeClr val="dk2"/>
              </a:buClr>
              <a:buSzPct val="100000"/>
              <a:buFont typeface="Courier New"/>
              <a:buChar char="o"/>
              <a:defRPr b="0" sz="1800">
                <a:solidFill>
                  <a:schemeClr val="dk2"/>
                </a:solidFill>
              </a:defRPr>
            </a:lvl2pPr>
            <a:lvl3pPr lvl="2" rtl="0" algn="l">
              <a:lnSpc>
                <a:spcPct val="100000"/>
              </a:lnSpc>
              <a:spcBef>
                <a:spcPts val="0"/>
              </a:spcBef>
              <a:spcAft>
                <a:spcPts val="0"/>
              </a:spcAft>
              <a:buClr>
                <a:schemeClr val="dk2"/>
              </a:buClr>
              <a:buSzPct val="100000"/>
              <a:buFont typeface="Wingdings"/>
              <a:buChar char="§"/>
              <a:defRPr b="0" sz="1800">
                <a:solidFill>
                  <a:schemeClr val="dk2"/>
                </a:solidFill>
              </a:defRPr>
            </a:lvl3pPr>
            <a:lvl4pPr lvl="3" rtl="0" algn="l">
              <a:lnSpc>
                <a:spcPct val="100000"/>
              </a:lnSpc>
              <a:spcBef>
                <a:spcPts val="0"/>
              </a:spcBef>
              <a:spcAft>
                <a:spcPts val="0"/>
              </a:spcAft>
              <a:buClr>
                <a:schemeClr val="dk2"/>
              </a:buClr>
              <a:buSzPct val="100000"/>
              <a:buFont typeface="Arial"/>
              <a:buChar char="●"/>
              <a:defRPr b="0" sz="1800">
                <a:solidFill>
                  <a:schemeClr val="dk2"/>
                </a:solidFill>
              </a:defRPr>
            </a:lvl4pPr>
            <a:lvl5pPr lvl="4" rtl="0" algn="l">
              <a:lnSpc>
                <a:spcPct val="100000"/>
              </a:lnSpc>
              <a:spcBef>
                <a:spcPts val="0"/>
              </a:spcBef>
              <a:spcAft>
                <a:spcPts val="0"/>
              </a:spcAft>
              <a:buClr>
                <a:schemeClr val="dk2"/>
              </a:buClr>
              <a:buSzPct val="100000"/>
              <a:buFont typeface="Courier New"/>
              <a:buChar char="o"/>
              <a:defRPr b="0" sz="1800">
                <a:solidFill>
                  <a:schemeClr val="dk2"/>
                </a:solidFill>
              </a:defRPr>
            </a:lvl5pPr>
            <a:lvl6pPr lvl="5" rtl="0" algn="l">
              <a:lnSpc>
                <a:spcPct val="100000"/>
              </a:lnSpc>
              <a:spcBef>
                <a:spcPts val="0"/>
              </a:spcBef>
              <a:spcAft>
                <a:spcPts val="0"/>
              </a:spcAft>
              <a:buClr>
                <a:schemeClr val="dk2"/>
              </a:buClr>
              <a:buSzPct val="100000"/>
              <a:buFont typeface="Wingdings"/>
              <a:buChar char="§"/>
              <a:defRPr b="0" sz="1800">
                <a:solidFill>
                  <a:schemeClr val="dk2"/>
                </a:solidFill>
              </a:defRPr>
            </a:lvl6pPr>
            <a:lvl7pPr lvl="6" rtl="0" algn="l">
              <a:lnSpc>
                <a:spcPct val="100000"/>
              </a:lnSpc>
              <a:spcBef>
                <a:spcPts val="0"/>
              </a:spcBef>
              <a:spcAft>
                <a:spcPts val="0"/>
              </a:spcAft>
              <a:buClr>
                <a:schemeClr val="dk2"/>
              </a:buClr>
              <a:buSzPct val="100000"/>
              <a:buFont typeface="Arial"/>
              <a:buChar char="●"/>
              <a:defRPr b="0" sz="1800">
                <a:solidFill>
                  <a:schemeClr val="dk2"/>
                </a:solidFill>
              </a:defRPr>
            </a:lvl7pPr>
            <a:lvl8pPr lvl="7" rtl="0" algn="l">
              <a:lnSpc>
                <a:spcPct val="100000"/>
              </a:lnSpc>
              <a:spcBef>
                <a:spcPts val="0"/>
              </a:spcBef>
              <a:spcAft>
                <a:spcPts val="0"/>
              </a:spcAft>
              <a:buClr>
                <a:schemeClr val="dk2"/>
              </a:buClr>
              <a:buSzPct val="100000"/>
              <a:buFont typeface="Courier New"/>
              <a:buChar char="o"/>
              <a:defRPr b="0" sz="1800">
                <a:solidFill>
                  <a:schemeClr val="dk2"/>
                </a:solidFill>
              </a:defRPr>
            </a:lvl8pPr>
            <a:lvl9pPr lvl="8" rtl="0" algn="l">
              <a:lnSpc>
                <a:spcPct val="100000"/>
              </a:lnSpc>
              <a:spcBef>
                <a:spcPts val="0"/>
              </a:spcBef>
              <a:spcAft>
                <a:spcPts val="0"/>
              </a:spcAft>
              <a:buClr>
                <a:schemeClr val="dk2"/>
              </a:buClr>
              <a:buSzPct val="100000"/>
              <a:buFont typeface="Wingdings"/>
              <a:buChar char="§"/>
              <a:defRPr b="0" sz="1800">
                <a:solidFill>
                  <a:schemeClr val="dk2"/>
                </a:solidFill>
              </a:defRPr>
            </a:lvl9pPr>
          </a:lstStyle>
          <a:p/>
        </p:txBody>
      </p:sp>
      <p:sp>
        <p:nvSpPr>
          <p:cNvPr id="30" name="Shape 30"/>
          <p:cNvSpPr/>
          <p:nvPr/>
        </p:nvSpPr>
        <p:spPr>
          <a:xfrm>
            <a:off x="4274" y="0"/>
            <a:ext cx="9144000" cy="5875200"/>
          </a:xfrm>
          <a:prstGeom prst="rect">
            <a:avLst/>
          </a:prstGeom>
          <a:solidFill>
            <a:srgbClr val="2388DB"/>
          </a:solidFill>
          <a:ln>
            <a:noFill/>
          </a:ln>
        </p:spPr>
        <p:txBody>
          <a:bodyPr anchorCtr="0" anchor="ctr" bIns="45700" lIns="91425" rIns="91425" wrap="square" tIns="45700">
            <a:noAutofit/>
          </a:bodyPr>
          <a:lstStyle/>
          <a:p>
            <a:pPr lvl="0">
              <a:spcBef>
                <a:spcPts val="0"/>
              </a:spcBef>
              <a:buNone/>
            </a:pPr>
            <a:r>
              <a:t/>
            </a:r>
            <a:endParaRPr/>
          </a:p>
        </p:txBody>
      </p:sp>
      <p:cxnSp>
        <p:nvCxnSpPr>
          <p:cNvPr id="31" name="Shape 31"/>
          <p:cNvCxnSpPr/>
          <p:nvPr/>
        </p:nvCxnSpPr>
        <p:spPr>
          <a:xfrm>
            <a:off x="0" y="5845828"/>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bg>
      <p:bgPr>
        <a:solidFill>
          <a:schemeClr val="dk2"/>
        </a:solidFill>
      </p:bgPr>
    </p:bg>
    <p:spTree>
      <p:nvGrpSpPr>
        <p:cNvPr id="32" name="Shape 3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8"/>
            <a:ext cx="8229600" cy="1143000"/>
          </a:xfrm>
          <a:prstGeom prst="rect">
            <a:avLst/>
          </a:prstGeom>
          <a:noFill/>
          <a:ln>
            <a:noFill/>
          </a:ln>
        </p:spPr>
        <p:txBody>
          <a:bodyPr anchorCtr="0" anchor="b" bIns="91425" lIns="91425" rIns="91425" wrap="square" tIns="91425"/>
          <a:lstStyle>
            <a:lvl1pPr lvl="0" rtl="0" algn="l">
              <a:spcBef>
                <a:spcPts val="0"/>
              </a:spcBef>
              <a:buClr>
                <a:schemeClr val="lt1"/>
              </a:buClr>
              <a:buSzPct val="100000"/>
              <a:buFont typeface="Arial"/>
              <a:buNone/>
              <a:defRPr b="1" i="0" sz="3600" u="none" cap="none" strike="noStrike">
                <a:solidFill>
                  <a:schemeClr val="lt1"/>
                </a:solidFill>
                <a:latin typeface="Arial"/>
                <a:ea typeface="Arial"/>
                <a:cs typeface="Arial"/>
                <a:sym typeface="Arial"/>
              </a:defRPr>
            </a:lvl1pPr>
            <a:lvl2pPr lvl="1" rtl="0" algn="l">
              <a:spcBef>
                <a:spcPts val="0"/>
              </a:spcBef>
              <a:buClr>
                <a:schemeClr val="lt1"/>
              </a:buClr>
              <a:buSzPct val="100000"/>
              <a:buFont typeface="Arial"/>
              <a:buNone/>
              <a:defRPr b="1" i="0" sz="3600" u="none" cap="none" strike="noStrike">
                <a:solidFill>
                  <a:schemeClr val="lt1"/>
                </a:solidFill>
                <a:latin typeface="Arial"/>
                <a:ea typeface="Arial"/>
                <a:cs typeface="Arial"/>
                <a:sym typeface="Arial"/>
              </a:defRPr>
            </a:lvl2pPr>
            <a:lvl3pPr lvl="2" rtl="0" algn="l">
              <a:spcBef>
                <a:spcPts val="0"/>
              </a:spcBef>
              <a:buClr>
                <a:schemeClr val="lt1"/>
              </a:buClr>
              <a:buSzPct val="100000"/>
              <a:buFont typeface="Arial"/>
              <a:buNone/>
              <a:defRPr b="1" i="0" sz="3600" u="none" cap="none" strike="noStrike">
                <a:solidFill>
                  <a:schemeClr val="lt1"/>
                </a:solidFill>
                <a:latin typeface="Arial"/>
                <a:ea typeface="Arial"/>
                <a:cs typeface="Arial"/>
                <a:sym typeface="Arial"/>
              </a:defRPr>
            </a:lvl3pPr>
            <a:lvl4pPr lvl="3" rtl="0" algn="l">
              <a:spcBef>
                <a:spcPts val="0"/>
              </a:spcBef>
              <a:buClr>
                <a:schemeClr val="lt1"/>
              </a:buClr>
              <a:buSzPct val="100000"/>
              <a:buFont typeface="Arial"/>
              <a:buNone/>
              <a:defRPr b="1" i="0" sz="3600" u="none" cap="none" strike="noStrike">
                <a:solidFill>
                  <a:schemeClr val="lt1"/>
                </a:solidFill>
                <a:latin typeface="Arial"/>
                <a:ea typeface="Arial"/>
                <a:cs typeface="Arial"/>
                <a:sym typeface="Arial"/>
              </a:defRPr>
            </a:lvl4pPr>
            <a:lvl5pPr lvl="4" rtl="0" algn="l">
              <a:spcBef>
                <a:spcPts val="0"/>
              </a:spcBef>
              <a:buClr>
                <a:schemeClr val="lt1"/>
              </a:buClr>
              <a:buSzPct val="100000"/>
              <a:buFont typeface="Arial"/>
              <a:buNone/>
              <a:defRPr b="1" i="0" sz="3600" u="none" cap="none" strike="noStrike">
                <a:solidFill>
                  <a:schemeClr val="lt1"/>
                </a:solidFill>
                <a:latin typeface="Arial"/>
                <a:ea typeface="Arial"/>
                <a:cs typeface="Arial"/>
                <a:sym typeface="Arial"/>
              </a:defRPr>
            </a:lvl5pPr>
            <a:lvl6pPr lvl="5" rtl="0" algn="l">
              <a:spcBef>
                <a:spcPts val="0"/>
              </a:spcBef>
              <a:buClr>
                <a:schemeClr val="lt1"/>
              </a:buClr>
              <a:buSzPct val="100000"/>
              <a:buFont typeface="Arial"/>
              <a:buNone/>
              <a:defRPr b="1" i="0" sz="3600" u="none" cap="none" strike="noStrike">
                <a:solidFill>
                  <a:schemeClr val="lt1"/>
                </a:solidFill>
                <a:latin typeface="Arial"/>
                <a:ea typeface="Arial"/>
                <a:cs typeface="Arial"/>
                <a:sym typeface="Arial"/>
              </a:defRPr>
            </a:lvl6pPr>
            <a:lvl7pPr lvl="6" rtl="0" algn="l">
              <a:spcBef>
                <a:spcPts val="0"/>
              </a:spcBef>
              <a:buClr>
                <a:schemeClr val="lt1"/>
              </a:buClr>
              <a:buSzPct val="100000"/>
              <a:buFont typeface="Arial"/>
              <a:buNone/>
              <a:defRPr b="1" i="0" sz="3600" u="none" cap="none" strike="noStrike">
                <a:solidFill>
                  <a:schemeClr val="lt1"/>
                </a:solidFill>
                <a:latin typeface="Arial"/>
                <a:ea typeface="Arial"/>
                <a:cs typeface="Arial"/>
                <a:sym typeface="Arial"/>
              </a:defRPr>
            </a:lvl7pPr>
            <a:lvl8pPr lvl="7" rtl="0" algn="l">
              <a:spcBef>
                <a:spcPts val="0"/>
              </a:spcBef>
              <a:buClr>
                <a:schemeClr val="lt1"/>
              </a:buClr>
              <a:buSzPct val="100000"/>
              <a:buFont typeface="Arial"/>
              <a:buNone/>
              <a:defRPr b="1" i="0" sz="3600" u="none" cap="none" strike="noStrike">
                <a:solidFill>
                  <a:schemeClr val="lt1"/>
                </a:solidFill>
                <a:latin typeface="Arial"/>
                <a:ea typeface="Arial"/>
                <a:cs typeface="Arial"/>
                <a:sym typeface="Arial"/>
              </a:defRPr>
            </a:lvl8pPr>
            <a:lvl9pPr lvl="8" rtl="0" algn="l">
              <a:spcBef>
                <a:spcPts val="0"/>
              </a:spcBef>
              <a:buClr>
                <a:schemeClr val="lt1"/>
              </a:buClr>
              <a:buSzPct val="100000"/>
              <a:buFont typeface="Arial"/>
              <a:buNone/>
              <a:defRPr b="1" i="0" sz="3600" u="none" cap="none" strike="noStrike">
                <a:solidFill>
                  <a:schemeClr val="lt1"/>
                </a:solidFill>
                <a:latin typeface="Arial"/>
                <a:ea typeface="Arial"/>
                <a:cs typeface="Arial"/>
                <a:sym typeface="Arial"/>
              </a:defRPr>
            </a:lvl9pPr>
          </a:lstStyle>
          <a:p/>
        </p:txBody>
      </p:sp>
      <p:sp>
        <p:nvSpPr>
          <p:cNvPr id="7" name="Shape 7"/>
          <p:cNvSpPr txBox="1"/>
          <p:nvPr>
            <p:ph idx="1" type="body"/>
          </p:nvPr>
        </p:nvSpPr>
        <p:spPr>
          <a:xfrm>
            <a:off x="457200" y="1600200"/>
            <a:ext cx="8229600" cy="4967700"/>
          </a:xfrm>
          <a:prstGeom prst="rect">
            <a:avLst/>
          </a:prstGeom>
          <a:noFill/>
          <a:ln>
            <a:noFill/>
          </a:ln>
        </p:spPr>
        <p:txBody>
          <a:bodyPr anchorCtr="0" anchor="t" bIns="91425" lIns="91425" rIns="91425" wrap="square" tIns="91425"/>
          <a:lstStyle>
            <a:lvl1pPr lvl="0" rtl="0" algn="l">
              <a:spcBef>
                <a:spcPts val="600"/>
              </a:spcBef>
              <a:buClr>
                <a:schemeClr val="dk1"/>
              </a:buClr>
              <a:buSzPct val="100000"/>
              <a:buFont typeface="Arial"/>
              <a:buChar char="●"/>
              <a:defRPr b="0" i="0" sz="3000" u="none" cap="none" strike="noStrike">
                <a:solidFill>
                  <a:schemeClr val="dk1"/>
                </a:solidFill>
                <a:latin typeface="Arial"/>
                <a:ea typeface="Arial"/>
                <a:cs typeface="Arial"/>
                <a:sym typeface="Arial"/>
              </a:defRPr>
            </a:lvl1pPr>
            <a:lvl2pPr lvl="1" rtl="0" algn="l">
              <a:spcBef>
                <a:spcPts val="480"/>
              </a:spcBef>
              <a:buClr>
                <a:schemeClr val="dk1"/>
              </a:buClr>
              <a:buSzPct val="100000"/>
              <a:buFont typeface="Courier New"/>
              <a:buChar char="o"/>
              <a:defRPr b="0" i="0" sz="2400" u="none" cap="none" strike="noStrike">
                <a:solidFill>
                  <a:schemeClr val="dk1"/>
                </a:solidFill>
                <a:latin typeface="Arial"/>
                <a:ea typeface="Arial"/>
                <a:cs typeface="Arial"/>
                <a:sym typeface="Arial"/>
              </a:defRPr>
            </a:lvl2pPr>
            <a:lvl3pPr lvl="2" rtl="0" algn="l">
              <a:spcBef>
                <a:spcPts val="480"/>
              </a:spcBef>
              <a:buClr>
                <a:schemeClr val="dk1"/>
              </a:buClr>
              <a:buSzPct val="100000"/>
              <a:buFont typeface="Wingdings"/>
              <a:buChar char="§"/>
              <a:defRPr b="0" i="0" sz="2400" u="none" cap="none" strike="noStrike">
                <a:solidFill>
                  <a:schemeClr val="dk1"/>
                </a:solidFill>
                <a:latin typeface="Arial"/>
                <a:ea typeface="Arial"/>
                <a:cs typeface="Arial"/>
                <a:sym typeface="Arial"/>
              </a:defRPr>
            </a:lvl3pPr>
            <a:lvl4pPr lvl="3" rtl="0" algn="l">
              <a:spcBef>
                <a:spcPts val="36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lvl="4" rtl="0" algn="l">
              <a:spcBef>
                <a:spcPts val="360"/>
              </a:spcBef>
              <a:buClr>
                <a:schemeClr val="dk1"/>
              </a:buClr>
              <a:buSzPct val="100000"/>
              <a:buFont typeface="Courier New"/>
              <a:buChar char="o"/>
              <a:defRPr b="0" i="0" sz="1800" u="none" cap="none" strike="noStrike">
                <a:solidFill>
                  <a:schemeClr val="dk1"/>
                </a:solidFill>
                <a:latin typeface="Arial"/>
                <a:ea typeface="Arial"/>
                <a:cs typeface="Arial"/>
                <a:sym typeface="Arial"/>
              </a:defRPr>
            </a:lvl5pPr>
            <a:lvl6pPr lvl="5" rtl="0" algn="l">
              <a:spcBef>
                <a:spcPts val="360"/>
              </a:spcBef>
              <a:buClr>
                <a:schemeClr val="dk1"/>
              </a:buClr>
              <a:buSzPct val="100000"/>
              <a:buFont typeface="Wingdings"/>
              <a:buChar char="§"/>
              <a:defRPr b="0" i="0" sz="1800" u="none" cap="none" strike="noStrike">
                <a:solidFill>
                  <a:schemeClr val="dk1"/>
                </a:solidFill>
                <a:latin typeface="Arial"/>
                <a:ea typeface="Arial"/>
                <a:cs typeface="Arial"/>
                <a:sym typeface="Arial"/>
              </a:defRPr>
            </a:lvl6pPr>
            <a:lvl7pPr lvl="6" rtl="0" algn="l">
              <a:spcBef>
                <a:spcPts val="36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lvl="7" rtl="0" algn="l">
              <a:spcBef>
                <a:spcPts val="360"/>
              </a:spcBef>
              <a:buClr>
                <a:schemeClr val="dk1"/>
              </a:buClr>
              <a:buSzPct val="100000"/>
              <a:buFont typeface="Courier New"/>
              <a:buChar char="o"/>
              <a:defRPr b="0" i="0" sz="1800" u="none" cap="none" strike="noStrike">
                <a:solidFill>
                  <a:schemeClr val="dk1"/>
                </a:solidFill>
                <a:latin typeface="Arial"/>
                <a:ea typeface="Arial"/>
                <a:cs typeface="Arial"/>
                <a:sym typeface="Arial"/>
              </a:defRPr>
            </a:lvl8pPr>
            <a:lvl9pPr lvl="8" rtl="0" algn="l">
              <a:spcBef>
                <a:spcPts val="360"/>
              </a:spcBef>
              <a:buClr>
                <a:schemeClr val="dk1"/>
              </a:buClr>
              <a:buSzPct val="100000"/>
              <a:buFont typeface="Wingdings"/>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duartes.org/gustavo/blog/post/2008/06" TargetMode="Externa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invisiblethingslab.com/resources/misc09/smm_cache_fun.pdf" TargetMode="Externa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6.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8.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groups.google.com/forum/#!topic/rubyonrails-security/61bkgvnSGTQ/discussion" TargetMode="External"/><Relationship Id="rId4" Type="http://schemas.openxmlformats.org/officeDocument/2006/relationships/hyperlink" Target="http://ronin-ruby.github.com/blog/2013/01/09/rails-pocs.html" TargetMode="External"/><Relationship Id="rId5" Type="http://schemas.openxmlformats.org/officeDocument/2006/relationships/hyperlink" Target="https://community.rapid7.com/community/metasploit/blog/2013/01/09/serialization-mischief-in-ruby-land-cve-2013-0156?x=1" TargetMode="External"/><Relationship Id="rId6" Type="http://schemas.openxmlformats.org/officeDocument/2006/relationships/hyperlink" Target="https://community.rapid7.com/community/metasploit/blog/2013/01/09/serialization-mischief-in-ruby-land-cve-2013-0156?x=1"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hyperlink" Target="http://www.bpfh.net/simes/computing/chroot-break.html"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7.png"/><Relationship Id="rId4" Type="http://schemas.openxmlformats.org/officeDocument/2006/relationships/hyperlink" Target="http://en.wikipedia.org/wiki/Jail_(computer_security)"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3.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hyperlink" Target="http://www.acm.uiuc.edu/workshops/security/setuid.html"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 name="Shape 36"/>
        <p:cNvGrpSpPr/>
        <p:nvPr/>
      </p:nvGrpSpPr>
      <p:grpSpPr>
        <a:xfrm>
          <a:off x="0" y="0"/>
          <a:ext cx="0" cy="0"/>
          <a:chOff x="0" y="0"/>
          <a:chExt cx="0" cy="0"/>
        </a:xfrm>
      </p:grpSpPr>
      <p:sp>
        <p:nvSpPr>
          <p:cNvPr id="37" name="Shape 37"/>
          <p:cNvSpPr txBox="1"/>
          <p:nvPr>
            <p:ph type="ctrTitle"/>
          </p:nvPr>
        </p:nvSpPr>
        <p:spPr>
          <a:xfrm>
            <a:off x="685800" y="2490375"/>
            <a:ext cx="7772400" cy="2198400"/>
          </a:xfrm>
          <a:prstGeom prst="rect">
            <a:avLst/>
          </a:prstGeom>
        </p:spPr>
        <p:txBody>
          <a:bodyPr anchorCtr="0" anchor="b" bIns="91425" lIns="91425" rIns="91425" wrap="square" tIns="91425">
            <a:noAutofit/>
          </a:bodyPr>
          <a:lstStyle/>
          <a:p>
            <a:pPr lvl="0" rtl="0">
              <a:spcBef>
                <a:spcPts val="0"/>
              </a:spcBef>
              <a:buNone/>
            </a:pPr>
            <a:r>
              <a:rPr lang="en"/>
              <a:t>Linux 101</a:t>
            </a:r>
          </a:p>
        </p:txBody>
      </p:sp>
      <p:sp>
        <p:nvSpPr>
          <p:cNvPr id="38" name="Shape 38"/>
          <p:cNvSpPr txBox="1"/>
          <p:nvPr>
            <p:ph idx="1" type="subTitle"/>
          </p:nvPr>
        </p:nvSpPr>
        <p:spPr>
          <a:xfrm>
            <a:off x="685800" y="4836036"/>
            <a:ext cx="7772400" cy="1032600"/>
          </a:xfrm>
          <a:prstGeom prst="rect">
            <a:avLst/>
          </a:prstGeom>
        </p:spPr>
        <p:txBody>
          <a:bodyPr anchorCtr="0" anchor="t" bIns="91425" lIns="91425" rIns="91425" wrap="square" tIns="91425">
            <a:noAutofit/>
          </a:bodyPr>
          <a:lstStyle/>
          <a:p>
            <a:pPr lvl="0" rtl="0">
              <a:spcBef>
                <a:spcPts val="0"/>
              </a:spcBef>
              <a:buNone/>
            </a:pPr>
            <a:r>
              <a:rPr lang="en"/>
              <a:t>CIS 5930 / 4930</a:t>
            </a:r>
          </a:p>
          <a:p>
            <a:pPr lvl="0" rtl="0">
              <a:spcBef>
                <a:spcPts val="0"/>
              </a:spcBef>
              <a:buNone/>
            </a:pPr>
            <a:r>
              <a:rPr lang="en"/>
              <a:t>Offensive Security</a:t>
            </a:r>
          </a:p>
          <a:p>
            <a:pPr lvl="0">
              <a:spcBef>
                <a:spcPts val="0"/>
              </a:spcBef>
              <a:buNone/>
            </a:pPr>
            <a:r>
              <a:rPr lang="en"/>
              <a:t>Spring 2013</a:t>
            </a:r>
          </a:p>
        </p:txBody>
      </p:sp>
      <p:pic>
        <p:nvPicPr>
          <p:cNvPr id="39" name="Shape 39"/>
          <p:cNvPicPr preferRelativeResize="0"/>
          <p:nvPr/>
        </p:nvPicPr>
        <p:blipFill>
          <a:blip r:embed="rId3">
            <a:alphaModFix/>
          </a:blip>
          <a:stretch>
            <a:fillRect/>
          </a:stretch>
        </p:blipFill>
        <p:spPr>
          <a:xfrm>
            <a:off x="3860898" y="4729073"/>
            <a:ext cx="2142752" cy="21289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Shape 93"/>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a:spcBef>
                <a:spcPts val="0"/>
              </a:spcBef>
              <a:buNone/>
            </a:pPr>
            <a:r>
              <a:rPr lang="en"/>
              <a:t>What happens when a system boots</a:t>
            </a:r>
          </a:p>
        </p:txBody>
      </p:sp>
      <p:sp>
        <p:nvSpPr>
          <p:cNvPr id="94" name="Shape 94"/>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228600" lvl="0" marL="457200" rtl="0">
              <a:spcBef>
                <a:spcPts val="0"/>
              </a:spcBef>
            </a:pPr>
            <a:r>
              <a:rPr lang="en"/>
              <a:t>The BIOS then looks for the video card (specifically the video card's own BIOS code which is usually at 0xC000 (C-thousand))</a:t>
            </a:r>
          </a:p>
          <a:p>
            <a:pPr indent="-228600" lvl="1" marL="914400" rtl="0">
              <a:spcBef>
                <a:spcPts val="0"/>
              </a:spcBef>
            </a:pPr>
            <a:r>
              <a:rPr lang="en"/>
              <a:t>If any other BIOSes are detected (secondary, etc) they are executed as well...</a:t>
            </a:r>
          </a:p>
          <a:p>
            <a:pPr indent="-228600" lvl="2" marL="1371600" rtl="0">
              <a:spcBef>
                <a:spcPts val="0"/>
              </a:spcBef>
            </a:pPr>
            <a:r>
              <a:rPr lang="en" sz="1800"/>
              <a:t>what could go wrong? :)</a:t>
            </a:r>
          </a:p>
          <a:p>
            <a:pPr indent="-228600" lvl="1" marL="914400" rtl="0">
              <a:spcBef>
                <a:spcPts val="480"/>
              </a:spcBef>
            </a:pPr>
            <a:r>
              <a:rPr lang="en"/>
              <a:t>Video cards can have non-volatile ram</a:t>
            </a:r>
          </a:p>
          <a:p>
            <a:pPr indent="-228600" lvl="2" marL="1371600" rtl="0">
              <a:spcBef>
                <a:spcPts val="480"/>
              </a:spcBef>
            </a:pPr>
            <a:r>
              <a:rPr lang="en" sz="2400">
                <a:solidFill>
                  <a:srgbClr val="FF0000"/>
                </a:solidFill>
              </a:rPr>
              <a:t>Rootkits *can* hide here (</a:t>
            </a:r>
            <a:r>
              <a:rPr lang="en">
                <a:solidFill>
                  <a:srgbClr val="FF0000"/>
                </a:solidFill>
              </a:rPr>
              <a:t>very rare)</a:t>
            </a:r>
          </a:p>
          <a:p>
            <a:pPr indent="-228600" lvl="0" marL="457200" rtl="0">
              <a:spcBef>
                <a:spcPts val="0"/>
              </a:spcBef>
              <a:buFont typeface="Arial"/>
              <a:buChar char="●"/>
            </a:pPr>
            <a:r>
              <a:rPr lang="en"/>
              <a:t>The BIOS then looks for any other devices ROM to see if they have BIOSes as well..</a:t>
            </a:r>
          </a:p>
          <a:p>
            <a:pPr indent="-228600" lvl="1" marL="914400" rtl="0">
              <a:spcBef>
                <a:spcPts val="0"/>
              </a:spcBef>
              <a:buFont typeface="Courier New"/>
              <a:buChar char="o"/>
            </a:pPr>
            <a:r>
              <a:rPr lang="en"/>
              <a:t>IDE/ATA hard disk BIOSes are usually at 0xC8000</a:t>
            </a:r>
          </a:p>
          <a:p>
            <a:pPr indent="-228600" lvl="1" marL="914400" rtl="0">
              <a:spcBef>
                <a:spcPts val="0"/>
              </a:spcBef>
              <a:buFont typeface="Courier New"/>
              <a:buChar char="o"/>
            </a:pPr>
            <a:r>
              <a:rPr lang="en"/>
              <a:t>Infecting these BIOS requires supply chain attack</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Shape 99"/>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a:spcBef>
                <a:spcPts val="0"/>
              </a:spcBef>
              <a:buNone/>
            </a:pPr>
            <a:r>
              <a:rPr lang="en"/>
              <a:t>What happens when a system boots</a:t>
            </a:r>
          </a:p>
        </p:txBody>
      </p:sp>
      <p:sp>
        <p:nvSpPr>
          <p:cNvPr id="100" name="Shape 100"/>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228600" lvl="0" marL="457200" rtl="0">
              <a:spcBef>
                <a:spcPts val="0"/>
              </a:spcBef>
              <a:buFont typeface="Arial"/>
              <a:buChar char="●"/>
            </a:pPr>
            <a:r>
              <a:rPr lang="en"/>
              <a:t>The BIOS then displays its startup screen</a:t>
            </a:r>
          </a:p>
          <a:p>
            <a:pPr indent="-228600" lvl="0" marL="457200" rtl="0">
              <a:spcBef>
                <a:spcPts val="0"/>
              </a:spcBef>
              <a:buFont typeface="Arial"/>
              <a:buChar char="●"/>
            </a:pPr>
            <a:r>
              <a:rPr lang="en"/>
              <a:t>BIOS tests the system memory (RAM count)</a:t>
            </a:r>
          </a:p>
          <a:p>
            <a:pPr indent="-228600" lvl="0" marL="457200" rtl="0">
              <a:spcBef>
                <a:spcPts val="0"/>
              </a:spcBef>
              <a:buFont typeface="Arial"/>
              <a:buChar char="●"/>
            </a:pPr>
            <a:r>
              <a:rPr lang="en"/>
              <a:t>BIOS then does hardware probing to detect what sorts of hardware is plugged in</a:t>
            </a:r>
          </a:p>
          <a:p>
            <a:pPr indent="-228600" lvl="0" marL="457200" rtl="0">
              <a:spcBef>
                <a:spcPts val="0"/>
              </a:spcBef>
              <a:buFont typeface="Arial"/>
              <a:buChar char="●"/>
            </a:pPr>
            <a:r>
              <a:rPr lang="en"/>
              <a:t>BIOS then will detect &amp; configure Plug &amp; Play </a:t>
            </a:r>
          </a:p>
          <a:p>
            <a:pPr indent="-228600" lvl="0" marL="457200" rtl="0">
              <a:spcBef>
                <a:spcPts val="0"/>
              </a:spcBef>
              <a:buFont typeface="Arial"/>
              <a:buChar char="●"/>
            </a:pPr>
            <a:r>
              <a:rPr lang="en"/>
              <a:t>BIOS then displays a summary screen, and then proceeds to look for a drive to boot from</a:t>
            </a:r>
          </a:p>
          <a:p>
            <a:pPr indent="-228600" lvl="0" marL="457200" rtl="0">
              <a:spcBef>
                <a:spcPts val="0"/>
              </a:spcBef>
              <a:buFont typeface="Arial"/>
              <a:buChar char="●"/>
            </a:pPr>
            <a:r>
              <a:rPr lang="en"/>
              <a:t>BIOS looks for main boot record (MBR) to start the OS boot process.  </a:t>
            </a:r>
          </a:p>
          <a:p>
            <a:pPr indent="-228600" lvl="1" marL="914400" rtl="0">
              <a:spcBef>
                <a:spcPts val="0"/>
              </a:spcBef>
              <a:buFont typeface="Courier New"/>
              <a:buChar char="o"/>
            </a:pPr>
            <a:r>
              <a:rPr lang="en">
                <a:solidFill>
                  <a:srgbClr val="FF0000"/>
                </a:solidFill>
              </a:rPr>
              <a:t>There are MBR viruses</a:t>
            </a:r>
          </a:p>
          <a:p>
            <a:pPr indent="-228600" lvl="1" marL="914400" rtl="0">
              <a:spcBef>
                <a:spcPts val="0"/>
              </a:spcBef>
              <a:buFont typeface="Courier New"/>
              <a:buChar char="o"/>
            </a:pPr>
            <a:r>
              <a:rPr lang="en"/>
              <a:t>If it is on a HD then it looks for master boot record at cylinder 0, head 0, sector 1</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Shape 105"/>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a:spcBef>
                <a:spcPts val="0"/>
              </a:spcBef>
              <a:buNone/>
            </a:pPr>
            <a:r>
              <a:rPr lang="en"/>
              <a:t>The BIOS</a:t>
            </a:r>
          </a:p>
        </p:txBody>
      </p:sp>
      <p:sp>
        <p:nvSpPr>
          <p:cNvPr id="106" name="Shape 106"/>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lvl="0" algn="ctr">
              <a:spcBef>
                <a:spcPts val="0"/>
              </a:spcBef>
              <a:buNone/>
            </a:pPr>
            <a:r>
              <a:rPr lang="en"/>
              <a:t>Is the ultimate authority of what hardware is and is not installed on a system.</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Shape 111"/>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a:spcBef>
                <a:spcPts val="0"/>
              </a:spcBef>
              <a:buNone/>
            </a:pPr>
            <a:r>
              <a:rPr lang="en"/>
              <a:t>Boot Memory Diagram</a:t>
            </a:r>
          </a:p>
        </p:txBody>
      </p:sp>
      <p:sp>
        <p:nvSpPr>
          <p:cNvPr id="112" name="Shape 112"/>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lvl="0" rtl="0">
              <a:spcBef>
                <a:spcPts val="0"/>
              </a:spcBef>
              <a:buNone/>
            </a:pPr>
            <a:r>
              <a:rPr lang="en"/>
              <a:t>Important memory </a:t>
            </a:r>
          </a:p>
          <a:p>
            <a:pPr lvl="0" rtl="0">
              <a:spcBef>
                <a:spcPts val="0"/>
              </a:spcBef>
              <a:buNone/>
            </a:pPr>
            <a:r>
              <a:rPr lang="en"/>
              <a:t>regions during boot</a:t>
            </a:r>
          </a:p>
          <a:p>
            <a:pPr lvl="0" rtl="0">
              <a:spcBef>
                <a:spcPts val="0"/>
              </a:spcBef>
              <a:buNone/>
            </a:pPr>
            <a:r>
              <a:t/>
            </a:r>
            <a:endParaRPr/>
          </a:p>
          <a:p>
            <a:pPr lvl="0">
              <a:spcBef>
                <a:spcPts val="0"/>
              </a:spcBef>
              <a:buNone/>
            </a:pPr>
            <a:r>
              <a:rPr lang="en"/>
              <a:t>source: </a:t>
            </a:r>
            <a:r>
              <a:rPr lang="en" sz="1200" u="sng">
                <a:solidFill>
                  <a:schemeClr val="hlink"/>
                </a:solidFill>
                <a:hlinkClick r:id="rId3"/>
              </a:rPr>
              <a:t>http://duartes.org/gustavo/blog/post/2008/06</a:t>
            </a:r>
          </a:p>
        </p:txBody>
      </p:sp>
      <p:pic>
        <p:nvPicPr>
          <p:cNvPr id="113" name="Shape 113"/>
          <p:cNvPicPr preferRelativeResize="0"/>
          <p:nvPr/>
        </p:nvPicPr>
        <p:blipFill>
          <a:blip r:embed="rId4">
            <a:alphaModFix/>
          </a:blip>
          <a:stretch>
            <a:fillRect/>
          </a:stretch>
        </p:blipFill>
        <p:spPr>
          <a:xfrm>
            <a:off x="5476875" y="1524000"/>
            <a:ext cx="3209925" cy="52101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a:spcBef>
                <a:spcPts val="0"/>
              </a:spcBef>
              <a:buNone/>
            </a:pPr>
            <a:r>
              <a:rPr lang="en"/>
              <a:t>Linux boot up</a:t>
            </a:r>
          </a:p>
        </p:txBody>
      </p:sp>
      <p:sp>
        <p:nvSpPr>
          <p:cNvPr id="119" name="Shape 119"/>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228600" lvl="0" marL="457200" rtl="0">
              <a:spcBef>
                <a:spcPts val="0"/>
              </a:spcBef>
              <a:buFont typeface="Arial"/>
              <a:buChar char="●"/>
            </a:pPr>
            <a:r>
              <a:rPr lang="en"/>
              <a:t>Boot loader (i.e. GRUB, LILO), then presents the boot options</a:t>
            </a:r>
          </a:p>
          <a:p>
            <a:pPr indent="-228600" lvl="1" marL="914400" rtl="0">
              <a:spcBef>
                <a:spcPts val="0"/>
              </a:spcBef>
              <a:buFont typeface="Courier New"/>
              <a:buChar char="o"/>
            </a:pPr>
            <a:r>
              <a:rPr lang="en"/>
              <a:t>calls start_kernel() on the selected option</a:t>
            </a:r>
          </a:p>
          <a:p>
            <a:pPr indent="-228600" lvl="1" marL="914400" rtl="0">
              <a:spcBef>
                <a:spcPts val="0"/>
              </a:spcBef>
              <a:buFont typeface="Courier New"/>
              <a:buChar char="o"/>
            </a:pPr>
            <a:r>
              <a:rPr lang="en"/>
              <a:t>start_kernel() performs most of the system setup</a:t>
            </a:r>
          </a:p>
          <a:p>
            <a:pPr indent="-228600" lvl="2" marL="1371600" rtl="0">
              <a:spcBef>
                <a:spcPts val="0"/>
              </a:spcBef>
              <a:buFont typeface="Wingdings"/>
              <a:buChar char="§"/>
            </a:pPr>
            <a:r>
              <a:rPr lang="en"/>
              <a:t>interrupt handling, memory manager, device initialization, drivers</a:t>
            </a:r>
          </a:p>
          <a:p>
            <a:pPr indent="-228600" lvl="0" marL="457200">
              <a:spcBef>
                <a:spcPts val="0"/>
              </a:spcBef>
              <a:buFont typeface="Arial"/>
              <a:buChar char="●"/>
            </a:pPr>
            <a:r>
              <a:rPr lang="en"/>
              <a:t>start_kernel() spawns the idle process, process scheduler, and the </a:t>
            </a:r>
            <a:r>
              <a:rPr b="1" lang="en" u="sng">
                <a:solidFill>
                  <a:srgbClr val="FF0000"/>
                </a:solidFill>
              </a:rPr>
              <a:t>init process</a:t>
            </a:r>
            <a:r>
              <a:rPr lang="en"/>
              <a:t> (which is in userspace)</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Shape 124"/>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a:spcBef>
                <a:spcPts val="0"/>
              </a:spcBef>
              <a:buNone/>
            </a:pPr>
            <a:r>
              <a:rPr lang="en"/>
              <a:t>The Kernel</a:t>
            </a:r>
          </a:p>
        </p:txBody>
      </p:sp>
      <p:sp>
        <p:nvSpPr>
          <p:cNvPr id="125" name="Shape 125"/>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228600" lvl="0" marL="457200" rtl="0">
              <a:spcBef>
                <a:spcPts val="0"/>
              </a:spcBef>
              <a:buFont typeface="Arial"/>
              <a:buChar char="●"/>
            </a:pPr>
            <a:r>
              <a:rPr lang="en"/>
              <a:t>Handles all operating system</a:t>
            </a:r>
          </a:p>
          <a:p>
            <a:pPr lvl="0" rtl="0">
              <a:spcBef>
                <a:spcPts val="0"/>
              </a:spcBef>
              <a:buNone/>
            </a:pPr>
            <a:r>
              <a:rPr lang="en"/>
              <a:t>processes</a:t>
            </a:r>
          </a:p>
          <a:p>
            <a:pPr indent="-228600" lvl="1" marL="914400" rtl="0">
              <a:spcBef>
                <a:spcPts val="0"/>
              </a:spcBef>
              <a:buFont typeface="Courier New"/>
              <a:buChar char="o"/>
            </a:pPr>
            <a:r>
              <a:rPr lang="en"/>
              <a:t>memory management,</a:t>
            </a:r>
          </a:p>
          <a:p>
            <a:pPr indent="-228600" lvl="1" marL="914400" rtl="0">
              <a:spcBef>
                <a:spcPts val="0"/>
              </a:spcBef>
              <a:buFont typeface="Courier New"/>
              <a:buChar char="o"/>
            </a:pPr>
            <a:r>
              <a:rPr lang="en"/>
              <a:t>task scheduling </a:t>
            </a:r>
            <a:r>
              <a:rPr lang="en" sz="1400"/>
              <a:t>(context switching)</a:t>
            </a:r>
          </a:p>
          <a:p>
            <a:pPr indent="-228600" lvl="1" marL="914400" rtl="0">
              <a:spcBef>
                <a:spcPts val="0"/>
              </a:spcBef>
              <a:buFont typeface="Courier New"/>
              <a:buChar char="o"/>
            </a:pPr>
            <a:r>
              <a:rPr lang="en"/>
              <a:t>I/O </a:t>
            </a:r>
            <a:r>
              <a:rPr lang="en" sz="1400"/>
              <a:t>(and CPU interrupts, per packet, keystroke, etc...)</a:t>
            </a:r>
          </a:p>
          <a:p>
            <a:pPr indent="-228600" lvl="1" marL="914400" rtl="0">
              <a:spcBef>
                <a:spcPts val="0"/>
              </a:spcBef>
              <a:buFont typeface="Courier New"/>
              <a:buChar char="o"/>
            </a:pPr>
            <a:r>
              <a:rPr lang="en"/>
              <a:t>interprocess communication</a:t>
            </a:r>
          </a:p>
          <a:p>
            <a:pPr indent="-228600" lvl="1" marL="914400" rtl="0">
              <a:spcBef>
                <a:spcPts val="0"/>
              </a:spcBef>
              <a:buFont typeface="Courier New"/>
              <a:buChar char="o"/>
            </a:pPr>
            <a:r>
              <a:rPr lang="en"/>
              <a:t>and overall system control</a:t>
            </a:r>
          </a:p>
          <a:p>
            <a:pPr indent="-228600" lvl="0" marL="457200" rtl="0">
              <a:spcBef>
                <a:spcPts val="0"/>
              </a:spcBef>
              <a:buFont typeface="Arial"/>
              <a:buChar char="●"/>
            </a:pPr>
            <a:r>
              <a:rPr lang="en"/>
              <a:t>Kernel is typically loaded as an image file, compressed into either </a:t>
            </a:r>
            <a:r>
              <a:rPr i="1" lang="en"/>
              <a:t>zImage or bzImage</a:t>
            </a:r>
            <a:r>
              <a:rPr lang="en"/>
              <a:t> formats (using zlib).</a:t>
            </a:r>
          </a:p>
          <a:p>
            <a:pPr indent="-228600" lvl="0" marL="457200" rtl="0">
              <a:spcBef>
                <a:spcPts val="0"/>
              </a:spcBef>
              <a:buFont typeface="Arial"/>
              <a:buChar char="●"/>
            </a:pPr>
            <a:r>
              <a:rPr lang="en"/>
              <a:t>Linux has a monolithic kernel</a:t>
            </a:r>
          </a:p>
        </p:txBody>
      </p:sp>
      <p:pic>
        <p:nvPicPr>
          <p:cNvPr id="126" name="Shape 126"/>
          <p:cNvPicPr preferRelativeResize="0"/>
          <p:nvPr/>
        </p:nvPicPr>
        <p:blipFill>
          <a:blip r:embed="rId3">
            <a:alphaModFix/>
          </a:blip>
          <a:stretch>
            <a:fillRect/>
          </a:stretch>
        </p:blipFill>
        <p:spPr>
          <a:xfrm>
            <a:off x="5794775" y="1600200"/>
            <a:ext cx="3302000" cy="2463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Shape 131"/>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a:spcBef>
                <a:spcPts val="0"/>
              </a:spcBef>
              <a:buNone/>
            </a:pPr>
            <a:r>
              <a:rPr lang="en"/>
              <a:t>The Rings security Model</a:t>
            </a:r>
          </a:p>
        </p:txBody>
      </p:sp>
      <p:sp>
        <p:nvSpPr>
          <p:cNvPr id="132" name="Shape 132"/>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368300" lvl="0" marL="457200" rtl="0">
              <a:spcBef>
                <a:spcPts val="0"/>
              </a:spcBef>
              <a:buSzPct val="100000"/>
              <a:buFont typeface="Arial"/>
              <a:buChar char="●"/>
            </a:pPr>
            <a:r>
              <a:rPr lang="en" sz="2200"/>
              <a:t>For fault tolerance, and security</a:t>
            </a:r>
          </a:p>
          <a:p>
            <a:pPr indent="-368300" lvl="0" marL="457200" rtl="0">
              <a:spcBef>
                <a:spcPts val="0"/>
              </a:spcBef>
              <a:buSzPct val="100000"/>
              <a:buFont typeface="Arial"/>
              <a:buChar char="●"/>
            </a:pPr>
            <a:r>
              <a:rPr lang="en" sz="2200"/>
              <a:t>Provide different levels of access </a:t>
            </a:r>
          </a:p>
          <a:p>
            <a:pPr indent="-368300" lvl="0" marL="457200" rtl="0">
              <a:spcBef>
                <a:spcPts val="0"/>
              </a:spcBef>
              <a:buSzPct val="100000"/>
              <a:buFont typeface="Arial"/>
              <a:buChar char="●"/>
            </a:pPr>
            <a:r>
              <a:rPr lang="en" sz="2200"/>
              <a:t>things operate above ring 0</a:t>
            </a:r>
          </a:p>
          <a:p>
            <a:pPr indent="-368300" lvl="1" marL="914400" rtl="0">
              <a:spcBef>
                <a:spcPts val="0"/>
              </a:spcBef>
              <a:buSzPct val="100000"/>
              <a:buFont typeface="Courier New"/>
              <a:buChar char="o"/>
            </a:pPr>
            <a:r>
              <a:rPr lang="en" sz="2200"/>
              <a:t>SMM (System Management Mode) on intel chips</a:t>
            </a:r>
          </a:p>
          <a:p>
            <a:pPr indent="-368300" lvl="2" marL="1371600" rtl="0">
              <a:spcBef>
                <a:spcPts val="0"/>
              </a:spcBef>
              <a:buSzPct val="100000"/>
              <a:buFont typeface="Wingdings"/>
              <a:buChar char="§"/>
            </a:pPr>
            <a:r>
              <a:rPr lang="en" sz="2200"/>
              <a:t>SMM rootkits: </a:t>
            </a:r>
            <a:r>
              <a:rPr lang="en" sz="1200" u="sng">
                <a:solidFill>
                  <a:schemeClr val="hlink"/>
                </a:solidFill>
                <a:hlinkClick r:id="rId3"/>
              </a:rPr>
              <a:t>http://invisiblethingslab.com/resources/misc09/smm_cache_fun.pdf</a:t>
            </a:r>
          </a:p>
          <a:p>
            <a:pPr indent="-368300" lvl="1" marL="914400" rtl="0">
              <a:spcBef>
                <a:spcPts val="0"/>
              </a:spcBef>
              <a:buSzPct val="100000"/>
              <a:buFont typeface="Courier New"/>
              <a:buChar char="o"/>
            </a:pPr>
            <a:r>
              <a:rPr lang="en" sz="2200"/>
              <a:t>BIOS</a:t>
            </a:r>
          </a:p>
          <a:p>
            <a:pPr lvl="0" rtl="0">
              <a:spcBef>
                <a:spcPts val="0"/>
              </a:spcBef>
              <a:buNone/>
            </a:pPr>
            <a:r>
              <a:rPr lang="en" sz="2200"/>
              <a:t>This is commonly referred to </a:t>
            </a:r>
          </a:p>
          <a:p>
            <a:pPr lvl="0" rtl="0">
              <a:spcBef>
                <a:spcPts val="0"/>
              </a:spcBef>
              <a:buNone/>
            </a:pPr>
            <a:r>
              <a:rPr lang="en" sz="2200"/>
              <a:t>with rootkits</a:t>
            </a:r>
          </a:p>
          <a:p>
            <a:pPr lvl="0" rtl="0">
              <a:spcBef>
                <a:spcPts val="0"/>
              </a:spcBef>
              <a:buNone/>
            </a:pPr>
            <a:r>
              <a:t/>
            </a:r>
            <a:endParaRPr sz="2200"/>
          </a:p>
          <a:p>
            <a:pPr lvl="0" rtl="0">
              <a:spcBef>
                <a:spcPts val="0"/>
              </a:spcBef>
              <a:buNone/>
            </a:pPr>
            <a:r>
              <a:rPr i="1" lang="en" sz="2200"/>
              <a:t>this model is the opposite of</a:t>
            </a:r>
          </a:p>
          <a:p>
            <a:pPr lvl="0" rtl="0">
              <a:spcBef>
                <a:spcPts val="0"/>
              </a:spcBef>
              <a:buNone/>
            </a:pPr>
            <a:r>
              <a:rPr i="1" lang="en" sz="2200"/>
              <a:t> capability-based security</a:t>
            </a:r>
          </a:p>
        </p:txBody>
      </p:sp>
      <p:pic>
        <p:nvPicPr>
          <p:cNvPr id="133" name="Shape 133"/>
          <p:cNvPicPr preferRelativeResize="0"/>
          <p:nvPr/>
        </p:nvPicPr>
        <p:blipFill>
          <a:blip r:embed="rId4">
            <a:alphaModFix/>
          </a:blip>
          <a:stretch>
            <a:fillRect/>
          </a:stretch>
        </p:blipFill>
        <p:spPr>
          <a:xfrm>
            <a:off x="4961595" y="3554766"/>
            <a:ext cx="4182405" cy="301313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Shape 138"/>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a:spcBef>
                <a:spcPts val="0"/>
              </a:spcBef>
              <a:buNone/>
            </a:pPr>
            <a:r>
              <a:rPr lang="en"/>
              <a:t>Kernel space</a:t>
            </a:r>
          </a:p>
        </p:txBody>
      </p:sp>
      <p:sp>
        <p:nvSpPr>
          <p:cNvPr id="139" name="Shape 139"/>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228600" lvl="0" marL="457200" rtl="0">
              <a:spcBef>
                <a:spcPts val="0"/>
              </a:spcBef>
              <a:buFont typeface="Arial"/>
              <a:buChar char="●"/>
            </a:pPr>
            <a:r>
              <a:rPr lang="en"/>
              <a:t>Where most device drivers run (@ ring 1-2)</a:t>
            </a:r>
          </a:p>
          <a:p>
            <a:pPr indent="-228600" lvl="1" marL="914400" rtl="0">
              <a:spcBef>
                <a:spcPts val="0"/>
              </a:spcBef>
              <a:buFont typeface="Courier New"/>
              <a:buChar char="o"/>
            </a:pPr>
            <a:r>
              <a:rPr lang="en"/>
              <a:t>Note that modern micro-kernel trends are pushing drivers into userspace.</a:t>
            </a:r>
          </a:p>
          <a:p>
            <a:pPr indent="-228600" lvl="0" marL="457200" rtl="0">
              <a:spcBef>
                <a:spcPts val="0"/>
              </a:spcBef>
              <a:buFont typeface="Arial"/>
              <a:buChar char="●"/>
            </a:pPr>
            <a:r>
              <a:rPr lang="en"/>
              <a:t>Much different from user space</a:t>
            </a:r>
          </a:p>
          <a:p>
            <a:pPr indent="-228600" lvl="1" marL="914400" rtl="0">
              <a:spcBef>
                <a:spcPts val="0"/>
              </a:spcBef>
              <a:buFont typeface="Courier New"/>
              <a:buChar char="o"/>
            </a:pPr>
            <a:r>
              <a:rPr lang="en"/>
              <a:t>A crash here can be fatal</a:t>
            </a:r>
          </a:p>
          <a:p>
            <a:pPr indent="-228600" lvl="1" marL="914400" rtl="0">
              <a:spcBef>
                <a:spcPts val="0"/>
              </a:spcBef>
              <a:buFont typeface="Courier New"/>
              <a:buChar char="o"/>
            </a:pPr>
            <a:r>
              <a:rPr lang="en"/>
              <a:t>random number generation is very difficult</a:t>
            </a:r>
          </a:p>
          <a:p>
            <a:pPr indent="-228600" lvl="1" marL="914400" rtl="0">
              <a:spcBef>
                <a:spcPts val="0"/>
              </a:spcBef>
              <a:buFont typeface="Courier New"/>
              <a:buChar char="o"/>
            </a:pPr>
            <a:r>
              <a:rPr lang="en"/>
              <a:t>mistakes are unforgiving</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Shape 144"/>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a:spcBef>
                <a:spcPts val="0"/>
              </a:spcBef>
              <a:buNone/>
            </a:pPr>
            <a:r>
              <a:rPr lang="en"/>
              <a:t>Kernel modification</a:t>
            </a:r>
          </a:p>
        </p:txBody>
      </p:sp>
      <p:sp>
        <p:nvSpPr>
          <p:cNvPr id="145" name="Shape 145"/>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lvl="0" rtl="0">
              <a:spcBef>
                <a:spcPts val="0"/>
              </a:spcBef>
              <a:buNone/>
            </a:pPr>
            <a:r>
              <a:rPr lang="en"/>
              <a:t>Modifying the kernel requires recompiling it, and rebooting from the new kernel to use it</a:t>
            </a:r>
          </a:p>
          <a:p>
            <a:pPr indent="-228600" lvl="0" marL="457200" rtl="0">
              <a:spcBef>
                <a:spcPts val="0"/>
              </a:spcBef>
              <a:buFont typeface="Arial"/>
              <a:buChar char="●"/>
            </a:pPr>
            <a:r>
              <a:rPr lang="en"/>
              <a:t>unless </a:t>
            </a:r>
            <a:r>
              <a:rPr lang="en">
                <a:latin typeface="Cambria"/>
                <a:ea typeface="Cambria"/>
                <a:cs typeface="Cambria"/>
                <a:sym typeface="Cambria"/>
              </a:rPr>
              <a:t>ksplice </a:t>
            </a:r>
            <a:r>
              <a:rPr lang="en"/>
              <a:t>or </a:t>
            </a:r>
            <a:r>
              <a:rPr lang="en">
                <a:latin typeface="Cambria"/>
                <a:ea typeface="Cambria"/>
                <a:cs typeface="Cambria"/>
                <a:sym typeface="Cambria"/>
              </a:rPr>
              <a:t>kexec </a:t>
            </a:r>
            <a:r>
              <a:rPr lang="en"/>
              <a:t>are used</a:t>
            </a:r>
          </a:p>
          <a:p>
            <a:pPr lvl="0" rtl="0">
              <a:spcBef>
                <a:spcPts val="0"/>
              </a:spcBef>
              <a:buNone/>
            </a:pPr>
            <a:r>
              <a:t/>
            </a:r>
            <a:endParaRPr/>
          </a:p>
          <a:p>
            <a:pPr lvl="0" rtl="0">
              <a:spcBef>
                <a:spcPts val="0"/>
              </a:spcBef>
              <a:buNone/>
            </a:pPr>
            <a:r>
              <a:rPr lang="en"/>
              <a:t>Mistakes are fatal</a:t>
            </a:r>
          </a:p>
          <a:p>
            <a:pPr lvl="0" rtl="0">
              <a:spcBef>
                <a:spcPts val="0"/>
              </a:spcBef>
              <a:buNone/>
            </a:pPr>
            <a:r>
              <a:t/>
            </a:r>
            <a:endParaRPr/>
          </a:p>
          <a:p>
            <a:pPr lvl="0">
              <a:spcBef>
                <a:spcPts val="0"/>
              </a:spcBef>
              <a:buNone/>
            </a:pPr>
            <a:r>
              <a:rPr lang="en"/>
              <a:t>Difficult to use this in attack chain</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Shape 150"/>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a:spcBef>
                <a:spcPts val="0"/>
              </a:spcBef>
              <a:buNone/>
            </a:pPr>
            <a:r>
              <a:rPr lang="en"/>
              <a:t>init process (user space, ring 3)</a:t>
            </a:r>
          </a:p>
        </p:txBody>
      </p:sp>
      <p:sp>
        <p:nvSpPr>
          <p:cNvPr id="151" name="Shape 151"/>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228600" lvl="0" marL="457200" rtl="0">
              <a:spcBef>
                <a:spcPts val="0"/>
              </a:spcBef>
              <a:buFont typeface="Arial"/>
              <a:buChar char="●"/>
            </a:pPr>
            <a:r>
              <a:rPr lang="en"/>
              <a:t>Init is the father of all processes</a:t>
            </a:r>
          </a:p>
          <a:p>
            <a:pPr indent="-228600" lvl="0" marL="457200" rtl="0">
              <a:spcBef>
                <a:spcPts val="0"/>
              </a:spcBef>
              <a:buFont typeface="Arial"/>
              <a:buChar char="●"/>
            </a:pPr>
            <a:r>
              <a:rPr lang="en"/>
              <a:t>it establishes and operates the entire user space</a:t>
            </a:r>
          </a:p>
          <a:p>
            <a:pPr indent="-228600" lvl="0" marL="457200" rtl="0">
              <a:spcBef>
                <a:spcPts val="0"/>
              </a:spcBef>
              <a:buFont typeface="Arial"/>
              <a:buChar char="●"/>
            </a:pPr>
            <a:r>
              <a:rPr lang="en"/>
              <a:t>takes a parameter: runlevel (from 1 to 6)</a:t>
            </a:r>
          </a:p>
          <a:p>
            <a:pPr indent="-228600" lvl="1" marL="914400" rtl="0">
              <a:spcBef>
                <a:spcPts val="0"/>
              </a:spcBef>
              <a:buFont typeface="Courier New"/>
              <a:buChar char="o"/>
            </a:pPr>
            <a:r>
              <a:rPr lang="en"/>
              <a:t>run level determines which subsystems are run</a:t>
            </a:r>
          </a:p>
          <a:p>
            <a:pPr indent="-228600" lvl="0" marL="457200" rtl="0">
              <a:spcBef>
                <a:spcPts val="0"/>
              </a:spcBef>
              <a:buFont typeface="Arial"/>
              <a:buChar char="●"/>
            </a:pPr>
            <a:r>
              <a:rPr lang="en"/>
              <a:t>Executes:</a:t>
            </a:r>
          </a:p>
          <a:p>
            <a:pPr indent="-228600" lvl="1" marL="914400" rtl="0">
              <a:spcBef>
                <a:spcPts val="0"/>
              </a:spcBef>
              <a:buFont typeface="Courier New"/>
              <a:buChar char="o"/>
            </a:pPr>
            <a:r>
              <a:rPr lang="en"/>
              <a:t>scripts to set up all non-operating system services and structures for the user environment</a:t>
            </a:r>
          </a:p>
          <a:p>
            <a:pPr indent="-228600" lvl="2" marL="1371600" rtl="0">
              <a:spcBef>
                <a:spcPts val="0"/>
              </a:spcBef>
              <a:buFont typeface="Wingdings"/>
              <a:buChar char="§"/>
            </a:pPr>
            <a:r>
              <a:rPr lang="en"/>
              <a:t>checks and mounts the file system</a:t>
            </a:r>
          </a:p>
          <a:p>
            <a:pPr indent="-228600" lvl="2" marL="1371600" rtl="0">
              <a:spcBef>
                <a:spcPts val="0"/>
              </a:spcBef>
              <a:buFont typeface="Wingdings"/>
              <a:buChar char="§"/>
            </a:pPr>
            <a:r>
              <a:t/>
            </a:r>
            <a:endParaRPr/>
          </a:p>
          <a:p>
            <a:pPr indent="-228600" lvl="1" marL="914400" rtl="0">
              <a:spcBef>
                <a:spcPts val="0"/>
              </a:spcBef>
              <a:buFont typeface="Courier New"/>
              <a:buChar char="o"/>
            </a:pPr>
            <a:r>
              <a:rPr lang="en"/>
              <a:t>spawns the gui (if configured to)</a:t>
            </a:r>
          </a:p>
          <a:p>
            <a:pPr indent="-228600" lvl="0" marL="457200" rtl="0">
              <a:spcBef>
                <a:spcPts val="0"/>
              </a:spcBef>
              <a:buFont typeface="Arial"/>
              <a:buChar char="●"/>
            </a:pPr>
            <a:r>
              <a:rPr lang="en"/>
              <a:t>Then presents the user with the login screen</a:t>
            </a:r>
          </a:p>
          <a:p>
            <a:pPr lvl="0" rtl="0">
              <a:spcBef>
                <a:spcPts val="0"/>
              </a:spcBef>
              <a:buNone/>
            </a:pPr>
            <a:r>
              <a:t/>
            </a:r>
            <a:endParaRPr/>
          </a:p>
          <a:p>
            <a:pPr lvl="0" rt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 name="Shape 43"/>
        <p:cNvGrpSpPr/>
        <p:nvPr/>
      </p:nvGrpSpPr>
      <p:grpSpPr>
        <a:xfrm>
          <a:off x="0" y="0"/>
          <a:ext cx="0" cy="0"/>
          <a:chOff x="0" y="0"/>
          <a:chExt cx="0" cy="0"/>
        </a:xfrm>
      </p:grpSpPr>
      <p:sp>
        <p:nvSpPr>
          <p:cNvPr id="44" name="Shape 44"/>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a:spcBef>
                <a:spcPts val="0"/>
              </a:spcBef>
              <a:buNone/>
            </a:pPr>
            <a:r>
              <a:rPr lang="en"/>
              <a:t>Today's talk</a:t>
            </a:r>
          </a:p>
        </p:txBody>
      </p:sp>
      <p:sp>
        <p:nvSpPr>
          <p:cNvPr id="45" name="Shape 45"/>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lvl="0" rtl="0">
              <a:spcBef>
                <a:spcPts val="0"/>
              </a:spcBef>
              <a:buNone/>
            </a:pPr>
            <a:r>
              <a:rPr lang="en"/>
              <a:t>We're focusing on basics that are important for security work</a:t>
            </a:r>
          </a:p>
          <a:p>
            <a:pPr indent="-228600" lvl="0" marL="457200" rtl="0">
              <a:spcBef>
                <a:spcPts val="0"/>
              </a:spcBef>
              <a:buFont typeface="Arial"/>
              <a:buChar char="●"/>
            </a:pPr>
            <a:r>
              <a:rPr lang="en"/>
              <a:t>OS basics</a:t>
            </a:r>
          </a:p>
          <a:p>
            <a:pPr indent="-228600" lvl="0" marL="457200" rtl="0">
              <a:spcBef>
                <a:spcPts val="0"/>
              </a:spcBef>
              <a:buFont typeface="Arial"/>
              <a:buChar char="●"/>
            </a:pPr>
            <a:r>
              <a:rPr lang="en"/>
              <a:t>Kernel vs user space</a:t>
            </a:r>
          </a:p>
          <a:p>
            <a:pPr indent="-228600" lvl="0" marL="457200" rtl="0">
              <a:spcBef>
                <a:spcPts val="0"/>
              </a:spcBef>
              <a:buFont typeface="Arial"/>
              <a:buChar char="●"/>
            </a:pPr>
            <a:r>
              <a:rPr lang="en"/>
              <a:t>root, and users; 	</a:t>
            </a:r>
          </a:p>
          <a:p>
            <a:pPr indent="-228600" lvl="1" marL="914400" rtl="0">
              <a:spcBef>
                <a:spcPts val="0"/>
              </a:spcBef>
              <a:buFont typeface="Courier New"/>
              <a:buChar char="o"/>
            </a:pPr>
            <a:r>
              <a:rPr lang="en"/>
              <a:t>permissions</a:t>
            </a:r>
          </a:p>
          <a:p>
            <a:pPr indent="-228600" lvl="0" marL="457200" rtl="0">
              <a:spcBef>
                <a:spcPts val="0"/>
              </a:spcBef>
              <a:buFont typeface="Arial"/>
              <a:buChar char="●"/>
            </a:pPr>
            <a:r>
              <a:rPr lang="en"/>
              <a:t>file system (ext)</a:t>
            </a:r>
          </a:p>
          <a:p>
            <a:pPr indent="-228600" lvl="0" marL="457200" rtl="0">
              <a:spcBef>
                <a:spcPts val="0"/>
              </a:spcBef>
              <a:buFont typeface="Arial"/>
              <a:buChar char="●"/>
            </a:pPr>
            <a:r>
              <a:rPr lang="en"/>
              <a:t>common commands</a:t>
            </a:r>
          </a:p>
          <a:p>
            <a:pPr indent="-228600" lvl="0" marL="457200" rtl="0">
              <a:spcBef>
                <a:spcPts val="0"/>
              </a:spcBef>
              <a:buFont typeface="Arial"/>
              <a:buChar char="●"/>
            </a:pPr>
            <a:r>
              <a:rPr lang="en"/>
              <a:t>persistence mechanisms used by malware</a:t>
            </a:r>
          </a:p>
          <a:p>
            <a:pPr indent="-228600" lvl="0" marL="457200" rtl="0">
              <a:spcBef>
                <a:spcPts val="0"/>
              </a:spcBef>
              <a:buFont typeface="Arial"/>
              <a:buChar char="●"/>
            </a:pPr>
            <a:r>
              <a:rPr lang="en"/>
              <a:t>and where logs occur</a:t>
            </a:r>
          </a:p>
          <a:p>
            <a:pPr indent="-228600" lvl="1" marL="914400" rtl="0">
              <a:spcBef>
                <a:spcPts val="0"/>
              </a:spcBef>
              <a:buFont typeface="Courier New"/>
              <a:buChar char="o"/>
            </a:pPr>
            <a:r>
              <a:rPr lang="en"/>
              <a:t>including SE linux</a:t>
            </a:r>
          </a:p>
        </p:txBody>
      </p:sp>
      <p:sp>
        <p:nvSpPr>
          <p:cNvPr id="46" name="Shape 46"/>
          <p:cNvSpPr txBox="1"/>
          <p:nvPr/>
        </p:nvSpPr>
        <p:spPr>
          <a:xfrm rot="1061283">
            <a:off x="5166081" y="2725149"/>
            <a:ext cx="3631584" cy="2696386"/>
          </a:xfrm>
          <a:prstGeom prst="rect">
            <a:avLst/>
          </a:prstGeom>
          <a:noFill/>
          <a:ln>
            <a:noFill/>
          </a:ln>
        </p:spPr>
        <p:txBody>
          <a:bodyPr anchorCtr="0" anchor="t" bIns="91425" lIns="91425" rIns="91425" wrap="square" tIns="91425">
            <a:noAutofit/>
          </a:bodyPr>
          <a:lstStyle/>
          <a:p>
            <a:pPr lvl="0">
              <a:spcBef>
                <a:spcPts val="0"/>
              </a:spcBef>
              <a:buNone/>
            </a:pPr>
            <a:r>
              <a:rPr lang="en" sz="3600">
                <a:solidFill>
                  <a:srgbClr val="B7B7B7"/>
                </a:solidFill>
              </a:rPr>
              <a:t>Today's talk is mostly going to be Debian-centric</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Shape 156"/>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init process (user space), cont</a:t>
            </a:r>
          </a:p>
        </p:txBody>
      </p:sp>
      <p:sp>
        <p:nvSpPr>
          <p:cNvPr id="157" name="Shape 157"/>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228600" lvl="0" marL="457200" rtl="0">
              <a:spcBef>
                <a:spcPts val="0"/>
              </a:spcBef>
              <a:buFont typeface="Arial"/>
              <a:buChar char="●"/>
            </a:pPr>
            <a:r>
              <a:rPr lang="en"/>
              <a:t>init scripts are located usually in directories such as:	</a:t>
            </a:r>
          </a:p>
          <a:p>
            <a:pPr indent="-228600" lvl="1" marL="914400" rtl="0">
              <a:spcBef>
                <a:spcPts val="0"/>
              </a:spcBef>
              <a:buFont typeface="Courier New"/>
              <a:buChar char="o"/>
            </a:pPr>
            <a:r>
              <a:rPr lang="en"/>
              <a:t>/etc/rc....../</a:t>
            </a:r>
          </a:p>
          <a:p>
            <a:pPr indent="-228600" lvl="0" marL="457200" rtl="0">
              <a:spcBef>
                <a:spcPts val="0"/>
              </a:spcBef>
              <a:buFont typeface="Arial"/>
              <a:buChar char="●"/>
            </a:pPr>
            <a:r>
              <a:rPr lang="en"/>
              <a:t>The toplevel configuration file for init is at </a:t>
            </a:r>
            <a:r>
              <a:rPr lang="en" u="sng"/>
              <a:t>/etc/inittab</a:t>
            </a:r>
          </a:p>
          <a:p>
            <a:pPr indent="-228600" lvl="0" marL="457200" rtl="0">
              <a:spcBef>
                <a:spcPts val="0"/>
              </a:spcBef>
              <a:buFont typeface="Arial"/>
              <a:buChar char="●"/>
            </a:pPr>
            <a:r>
              <a:rPr lang="en"/>
              <a:t>Init checks for the runlevel parameter in /etc/inittab as well.</a:t>
            </a:r>
          </a:p>
          <a:p>
            <a:pPr lvl="0" rtl="0">
              <a:spcBef>
                <a:spcPts val="0"/>
              </a:spcBef>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Shape 162"/>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init process (user space), cont..</a:t>
            </a:r>
          </a:p>
        </p:txBody>
      </p:sp>
      <p:sp>
        <p:nvSpPr>
          <p:cNvPr id="163" name="Shape 163"/>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lvl="0" rtl="0">
              <a:spcBef>
                <a:spcPts val="0"/>
              </a:spcBef>
              <a:buNone/>
            </a:pPr>
            <a:r>
              <a:rPr lang="en"/>
              <a:t>init goes dormant after all of the specified processes have been spawned</a:t>
            </a:r>
          </a:p>
          <a:p>
            <a:pPr indent="-228600" lvl="1" marL="914400" rtl="0">
              <a:spcBef>
                <a:spcPts val="480"/>
              </a:spcBef>
            </a:pPr>
            <a:r>
              <a:rPr lang="en" sz="2400"/>
              <a:t>waits for 3 things to happen:</a:t>
            </a:r>
          </a:p>
          <a:p>
            <a:pPr indent="-228600" lvl="2" marL="1371600" rtl="0">
              <a:spcBef>
                <a:spcPts val="480"/>
              </a:spcBef>
            </a:pPr>
            <a:r>
              <a:rPr lang="en" sz="2400"/>
              <a:t>a process init has started is ending / dying</a:t>
            </a:r>
          </a:p>
          <a:p>
            <a:pPr indent="-228600" lvl="2" marL="1371600" rtl="0">
              <a:spcBef>
                <a:spcPts val="480"/>
              </a:spcBef>
            </a:pPr>
            <a:r>
              <a:rPr lang="en" sz="2400"/>
              <a:t>a power failure signal</a:t>
            </a:r>
          </a:p>
          <a:p>
            <a:pPr indent="-228600" lvl="2" marL="1371600" rtl="0">
              <a:spcBef>
                <a:spcPts val="480"/>
              </a:spcBef>
            </a:pPr>
            <a:r>
              <a:rPr lang="en"/>
              <a:t>or a request to /sbin/telnit to change the run level</a:t>
            </a:r>
          </a:p>
          <a:p>
            <a:pPr lvl="0">
              <a:spcBef>
                <a:spcPts val="480"/>
              </a:spcBef>
              <a:buNone/>
            </a:pPr>
            <a:r>
              <a:rPr lang="en"/>
              <a:t>There are other init alternative binaries (depending on the system), such as </a:t>
            </a:r>
            <a:r>
              <a:rPr i="1" lang="en"/>
              <a:t>systemd</a:t>
            </a:r>
            <a:r>
              <a:rPr lang="en"/>
              <a:t>, or </a:t>
            </a:r>
            <a:r>
              <a:rPr i="1" lang="en"/>
              <a:t>upstart</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Shape 168"/>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a:spcBef>
                <a:spcPts val="0"/>
              </a:spcBef>
              <a:buNone/>
            </a:pPr>
            <a:r>
              <a:rPr lang="en"/>
              <a:t>User space</a:t>
            </a:r>
          </a:p>
        </p:txBody>
      </p:sp>
      <p:sp>
        <p:nvSpPr>
          <p:cNvPr id="169" name="Shape 169"/>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lvl="0" rtl="0">
              <a:spcBef>
                <a:spcPts val="0"/>
              </a:spcBef>
              <a:buNone/>
            </a:pPr>
            <a:r>
              <a:rPr lang="en"/>
              <a:t>More security layers here.</a:t>
            </a:r>
          </a:p>
          <a:p>
            <a:pPr lvl="0" rtl="0">
              <a:spcBef>
                <a:spcPts val="0"/>
              </a:spcBef>
              <a:buNone/>
            </a:pPr>
            <a:r>
              <a:t/>
            </a:r>
            <a:endParaRPr/>
          </a:p>
          <a:p>
            <a:pPr lvl="0" rtl="0">
              <a:spcBef>
                <a:spcPts val="0"/>
              </a:spcBef>
              <a:buNone/>
            </a:pPr>
            <a:r>
              <a:rPr lang="en"/>
              <a:t>root is king</a:t>
            </a:r>
          </a:p>
          <a:p>
            <a:pPr lvl="0" rtl="0">
              <a:spcBef>
                <a:spcPts val="0"/>
              </a:spcBef>
              <a:buNone/>
            </a:pPr>
            <a:r>
              <a:t/>
            </a:r>
            <a:endParaRPr/>
          </a:p>
          <a:p>
            <a:pPr lvl="0" rtl="0">
              <a:spcBef>
                <a:spcPts val="0"/>
              </a:spcBef>
              <a:buNone/>
            </a:pPr>
            <a:r>
              <a:rPr lang="en"/>
              <a:t>common to have a single user account per service (apache's httpd, mysqld)</a:t>
            </a:r>
          </a:p>
          <a:p>
            <a:pPr indent="-228600" lvl="0" marL="457200" rtl="0">
              <a:spcBef>
                <a:spcPts val="0"/>
              </a:spcBef>
              <a:buFont typeface="Arial"/>
              <a:buChar char="●"/>
            </a:pPr>
            <a:r>
              <a:rPr lang="en"/>
              <a:t>can be set to no login</a:t>
            </a:r>
          </a:p>
          <a:p>
            <a:pPr indent="-228600" lvl="0" marL="457200" rtl="0">
              <a:spcBef>
                <a:spcPts val="0"/>
              </a:spcBef>
              <a:buFont typeface="Arial"/>
              <a:buChar char="●"/>
            </a:pPr>
            <a:r>
              <a:rPr lang="en"/>
              <a:t>The least privilege principle...</a:t>
            </a:r>
          </a:p>
          <a:p>
            <a:pPr lvl="0" rtl="0">
              <a:spcBef>
                <a:spcPts val="0"/>
              </a:spcBef>
              <a:buNone/>
            </a:pPr>
            <a:r>
              <a:t/>
            </a:r>
            <a:endParaRPr/>
          </a:p>
          <a:p>
            <a:pPr lvl="0" rtl="0">
              <a:spcBef>
                <a:spcPts val="0"/>
              </a:spcBef>
              <a:buNone/>
            </a:pPr>
            <a:r>
              <a:t/>
            </a:r>
            <a:endParaRPr/>
          </a:p>
          <a:p>
            <a:pPr lvl="0" rtl="0">
              <a:spcBef>
                <a:spcPts val="0"/>
              </a:spcBef>
              <a:buNone/>
            </a:pPr>
            <a:r>
              <a:t/>
            </a:r>
            <a:endParaRPr/>
          </a:p>
          <a:p>
            <a:pPr lvl="0">
              <a:spcBef>
                <a:spcPts val="0"/>
              </a:spcBef>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Shape 174"/>
          <p:cNvSpPr txBox="1"/>
          <p:nvPr>
            <p:ph type="title"/>
          </p:nvPr>
        </p:nvSpPr>
        <p:spPr>
          <a:xfrm>
            <a:off x="457200" y="274638"/>
            <a:ext cx="4222200" cy="1143000"/>
          </a:xfrm>
          <a:prstGeom prst="rect">
            <a:avLst/>
          </a:prstGeom>
        </p:spPr>
        <p:txBody>
          <a:bodyPr anchorCtr="0" anchor="b" bIns="91425" lIns="91425" rIns="91425" wrap="square" tIns="91425">
            <a:noAutofit/>
          </a:bodyPr>
          <a:lstStyle/>
          <a:p>
            <a:pPr lvl="0" rtl="0">
              <a:spcBef>
                <a:spcPts val="0"/>
              </a:spcBef>
              <a:buNone/>
            </a:pPr>
            <a:r>
              <a:rPr lang="en"/>
              <a:t>File system, deleting files</a:t>
            </a:r>
          </a:p>
        </p:txBody>
      </p:sp>
      <p:sp>
        <p:nvSpPr>
          <p:cNvPr id="175" name="Shape 175"/>
          <p:cNvSpPr txBox="1"/>
          <p:nvPr>
            <p:ph idx="1" type="body"/>
          </p:nvPr>
        </p:nvSpPr>
        <p:spPr>
          <a:xfrm>
            <a:off x="457200" y="1600200"/>
            <a:ext cx="3506400" cy="4967700"/>
          </a:xfrm>
          <a:prstGeom prst="rect">
            <a:avLst/>
          </a:prstGeom>
        </p:spPr>
        <p:txBody>
          <a:bodyPr anchorCtr="0" anchor="t" bIns="91425" lIns="91425" rIns="91425" wrap="square" tIns="91425">
            <a:noAutofit/>
          </a:bodyPr>
          <a:lstStyle/>
          <a:p>
            <a:pPr lvl="0" rtl="0">
              <a:spcBef>
                <a:spcPts val="0"/>
              </a:spcBef>
              <a:buNone/>
            </a:pPr>
            <a:r>
              <a:rPr lang="en"/>
              <a:t>Deleting files can work somewhat like this (on hard disk).  </a:t>
            </a:r>
          </a:p>
          <a:p>
            <a:pPr lvl="0" rtl="0">
              <a:spcBef>
                <a:spcPts val="0"/>
              </a:spcBef>
              <a:buNone/>
            </a:pPr>
            <a:r>
              <a:rPr lang="en" sz="1800"/>
              <a:t>Data gets left on the disk, and the inode is just unlinked, </a:t>
            </a:r>
          </a:p>
          <a:p>
            <a:pPr lvl="0" rtl="0">
              <a:spcBef>
                <a:spcPts val="0"/>
              </a:spcBef>
              <a:buNone/>
            </a:pPr>
            <a:r>
              <a:rPr lang="en"/>
              <a:t>so sectors usually have old data from other files in them-&gt;</a:t>
            </a:r>
          </a:p>
          <a:p>
            <a:pPr lvl="0">
              <a:spcBef>
                <a:spcPts val="0"/>
              </a:spcBef>
              <a:buNone/>
            </a:pPr>
            <a:r>
              <a:rPr b="1" lang="en" u="sng"/>
              <a:t>unless securely deleted</a:t>
            </a:r>
          </a:p>
        </p:txBody>
      </p:sp>
      <p:pic>
        <p:nvPicPr>
          <p:cNvPr id="176" name="Shape 176"/>
          <p:cNvPicPr preferRelativeResize="0"/>
          <p:nvPr/>
        </p:nvPicPr>
        <p:blipFill>
          <a:blip r:embed="rId3">
            <a:alphaModFix/>
          </a:blip>
          <a:stretch>
            <a:fillRect/>
          </a:stretch>
        </p:blipFill>
        <p:spPr>
          <a:xfrm>
            <a:off x="4033598" y="44780"/>
            <a:ext cx="5110403" cy="681322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cxnSp>
        <p:nvCxnSpPr>
          <p:cNvPr id="181" name="Shape 181"/>
          <p:cNvCxnSpPr/>
          <p:nvPr/>
        </p:nvCxnSpPr>
        <p:spPr>
          <a:xfrm>
            <a:off x="-27325" y="4568350"/>
            <a:ext cx="9221400" cy="0"/>
          </a:xfrm>
          <a:prstGeom prst="straightConnector1">
            <a:avLst/>
          </a:prstGeom>
          <a:noFill/>
          <a:ln cap="flat" cmpd="sng" w="19050">
            <a:solidFill>
              <a:srgbClr val="B7B7B7"/>
            </a:solidFill>
            <a:prstDash val="lgDashDot"/>
            <a:round/>
            <a:headEnd len="lg" w="lg" type="none"/>
            <a:tailEnd len="lg" w="lg" type="none"/>
          </a:ln>
        </p:spPr>
      </p:cxnSp>
      <p:sp>
        <p:nvSpPr>
          <p:cNvPr id="182" name="Shape 182"/>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sz="3000"/>
              <a:t>File system basics ( ext2/ext3.. ufs, ffs, and others derived from the original fast file system (ffs)</a:t>
            </a:r>
          </a:p>
        </p:txBody>
      </p:sp>
      <p:sp>
        <p:nvSpPr>
          <p:cNvPr id="183" name="Shape 183"/>
          <p:cNvSpPr txBox="1"/>
          <p:nvPr>
            <p:ph idx="1" type="body"/>
          </p:nvPr>
        </p:nvSpPr>
        <p:spPr>
          <a:xfrm>
            <a:off x="457200" y="1524000"/>
            <a:ext cx="8229600" cy="4967700"/>
          </a:xfrm>
          <a:prstGeom prst="rect">
            <a:avLst/>
          </a:prstGeom>
        </p:spPr>
        <p:txBody>
          <a:bodyPr anchorCtr="0" anchor="t" bIns="91425" lIns="91425" rIns="91425" wrap="square" tIns="91425">
            <a:noAutofit/>
          </a:bodyPr>
          <a:lstStyle/>
          <a:p>
            <a:pPr lvl="0" rtl="0">
              <a:spcBef>
                <a:spcPts val="0"/>
              </a:spcBef>
              <a:buNone/>
            </a:pPr>
            <a:r>
              <a:rPr lang="en"/>
              <a:t> </a:t>
            </a:r>
          </a:p>
        </p:txBody>
      </p:sp>
      <p:sp>
        <p:nvSpPr>
          <p:cNvPr id="184" name="Shape 184"/>
          <p:cNvSpPr/>
          <p:nvPr/>
        </p:nvSpPr>
        <p:spPr>
          <a:xfrm>
            <a:off x="396175" y="1931725"/>
            <a:ext cx="4371600" cy="601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File Name				Inode</a:t>
            </a:r>
          </a:p>
        </p:txBody>
      </p:sp>
      <p:cxnSp>
        <p:nvCxnSpPr>
          <p:cNvPr id="185" name="Shape 185"/>
          <p:cNvCxnSpPr>
            <a:stCxn id="184" idx="0"/>
            <a:endCxn id="184" idx="2"/>
          </p:cNvCxnSpPr>
          <p:nvPr/>
        </p:nvCxnSpPr>
        <p:spPr>
          <a:xfrm>
            <a:off x="2581975" y="1931725"/>
            <a:ext cx="0" cy="601200"/>
          </a:xfrm>
          <a:prstGeom prst="straightConnector1">
            <a:avLst/>
          </a:prstGeom>
          <a:noFill/>
          <a:ln cap="flat" cmpd="sng" w="19050">
            <a:solidFill>
              <a:schemeClr val="dk2"/>
            </a:solidFill>
            <a:prstDash val="solid"/>
            <a:round/>
            <a:headEnd len="lg" w="lg" type="none"/>
            <a:tailEnd len="lg" w="lg" type="none"/>
          </a:ln>
        </p:spPr>
      </p:cxnSp>
      <p:cxnSp>
        <p:nvCxnSpPr>
          <p:cNvPr id="186" name="Shape 186"/>
          <p:cNvCxnSpPr/>
          <p:nvPr/>
        </p:nvCxnSpPr>
        <p:spPr>
          <a:xfrm>
            <a:off x="4112075" y="2437175"/>
            <a:ext cx="669300" cy="792300"/>
          </a:xfrm>
          <a:prstGeom prst="straightConnector1">
            <a:avLst/>
          </a:prstGeom>
          <a:noFill/>
          <a:ln cap="flat" cmpd="sng" w="19050">
            <a:solidFill>
              <a:schemeClr val="dk2"/>
            </a:solidFill>
            <a:prstDash val="solid"/>
            <a:round/>
            <a:headEnd len="lg" w="lg" type="none"/>
            <a:tailEnd len="lg" w="lg" type="triangle"/>
          </a:ln>
        </p:spPr>
      </p:cxnSp>
      <p:sp>
        <p:nvSpPr>
          <p:cNvPr id="187" name="Shape 187"/>
          <p:cNvSpPr txBox="1"/>
          <p:nvPr/>
        </p:nvSpPr>
        <p:spPr>
          <a:xfrm>
            <a:off x="1393450" y="1617500"/>
            <a:ext cx="2486400" cy="286800"/>
          </a:xfrm>
          <a:prstGeom prst="rect">
            <a:avLst/>
          </a:prstGeom>
          <a:noFill/>
          <a:ln>
            <a:noFill/>
          </a:ln>
        </p:spPr>
        <p:txBody>
          <a:bodyPr anchorCtr="0" anchor="t" bIns="91425" lIns="91425" rIns="91425" wrap="square" tIns="91425">
            <a:noAutofit/>
          </a:bodyPr>
          <a:lstStyle/>
          <a:p>
            <a:pPr lvl="0" rtl="0">
              <a:spcBef>
                <a:spcPts val="0"/>
              </a:spcBef>
              <a:buNone/>
            </a:pPr>
            <a:r>
              <a:rPr lang="en"/>
              <a:t>Directory Entry</a:t>
            </a:r>
          </a:p>
        </p:txBody>
      </p:sp>
      <p:sp>
        <p:nvSpPr>
          <p:cNvPr id="188" name="Shape 188"/>
          <p:cNvSpPr/>
          <p:nvPr/>
        </p:nvSpPr>
        <p:spPr>
          <a:xfrm>
            <a:off x="3032825" y="3243200"/>
            <a:ext cx="4030200" cy="396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Accessed Time	Size	.....	     UID	GID</a:t>
            </a:r>
          </a:p>
        </p:txBody>
      </p:sp>
      <p:sp>
        <p:nvSpPr>
          <p:cNvPr id="189" name="Shape 189"/>
          <p:cNvSpPr/>
          <p:nvPr/>
        </p:nvSpPr>
        <p:spPr>
          <a:xfrm>
            <a:off x="3032825" y="3624200"/>
            <a:ext cx="4030200" cy="396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Blk 1   Blk 2   ...                           Indirect Blk 1</a:t>
            </a:r>
          </a:p>
        </p:txBody>
      </p:sp>
      <p:cxnSp>
        <p:nvCxnSpPr>
          <p:cNvPr id="190" name="Shape 190"/>
          <p:cNvCxnSpPr/>
          <p:nvPr/>
        </p:nvCxnSpPr>
        <p:spPr>
          <a:xfrm>
            <a:off x="4453600" y="3256875"/>
            <a:ext cx="0" cy="382500"/>
          </a:xfrm>
          <a:prstGeom prst="straightConnector1">
            <a:avLst/>
          </a:prstGeom>
          <a:noFill/>
          <a:ln cap="flat" cmpd="sng" w="19050">
            <a:solidFill>
              <a:schemeClr val="dk2"/>
            </a:solidFill>
            <a:prstDash val="solid"/>
            <a:round/>
            <a:headEnd len="lg" w="lg" type="none"/>
            <a:tailEnd len="lg" w="lg" type="none"/>
          </a:ln>
        </p:spPr>
      </p:cxnSp>
      <p:cxnSp>
        <p:nvCxnSpPr>
          <p:cNvPr id="191" name="Shape 191"/>
          <p:cNvCxnSpPr/>
          <p:nvPr/>
        </p:nvCxnSpPr>
        <p:spPr>
          <a:xfrm>
            <a:off x="4895525" y="3243200"/>
            <a:ext cx="0" cy="381000"/>
          </a:xfrm>
          <a:prstGeom prst="straightConnector1">
            <a:avLst/>
          </a:prstGeom>
          <a:noFill/>
          <a:ln cap="flat" cmpd="sng" w="19050">
            <a:solidFill>
              <a:schemeClr val="dk2"/>
            </a:solidFill>
            <a:prstDash val="solid"/>
            <a:round/>
            <a:headEnd len="lg" w="lg" type="none"/>
            <a:tailEnd len="lg" w="lg" type="none"/>
          </a:ln>
        </p:spPr>
      </p:cxnSp>
      <p:cxnSp>
        <p:nvCxnSpPr>
          <p:cNvPr id="192" name="Shape 192"/>
          <p:cNvCxnSpPr/>
          <p:nvPr/>
        </p:nvCxnSpPr>
        <p:spPr>
          <a:xfrm>
            <a:off x="6038525" y="3243200"/>
            <a:ext cx="0" cy="381000"/>
          </a:xfrm>
          <a:prstGeom prst="straightConnector1">
            <a:avLst/>
          </a:prstGeom>
          <a:noFill/>
          <a:ln cap="flat" cmpd="sng" w="19050">
            <a:solidFill>
              <a:schemeClr val="dk2"/>
            </a:solidFill>
            <a:prstDash val="solid"/>
            <a:round/>
            <a:headEnd len="lg" w="lg" type="none"/>
            <a:tailEnd len="lg" w="lg" type="none"/>
          </a:ln>
        </p:spPr>
      </p:cxnSp>
      <p:cxnSp>
        <p:nvCxnSpPr>
          <p:cNvPr id="193" name="Shape 193"/>
          <p:cNvCxnSpPr/>
          <p:nvPr/>
        </p:nvCxnSpPr>
        <p:spPr>
          <a:xfrm>
            <a:off x="5428925" y="3243200"/>
            <a:ext cx="0" cy="381000"/>
          </a:xfrm>
          <a:prstGeom prst="straightConnector1">
            <a:avLst/>
          </a:prstGeom>
          <a:noFill/>
          <a:ln cap="flat" cmpd="sng" w="19050">
            <a:solidFill>
              <a:schemeClr val="dk2"/>
            </a:solidFill>
            <a:prstDash val="solid"/>
            <a:round/>
            <a:headEnd len="lg" w="lg" type="none"/>
            <a:tailEnd len="lg" w="lg" type="none"/>
          </a:ln>
        </p:spPr>
      </p:cxnSp>
      <p:sp>
        <p:nvSpPr>
          <p:cNvPr id="194" name="Shape 194"/>
          <p:cNvSpPr txBox="1"/>
          <p:nvPr/>
        </p:nvSpPr>
        <p:spPr>
          <a:xfrm>
            <a:off x="4890775" y="1795100"/>
            <a:ext cx="2363400" cy="683100"/>
          </a:xfrm>
          <a:prstGeom prst="rect">
            <a:avLst/>
          </a:prstGeom>
          <a:noFill/>
          <a:ln>
            <a:noFill/>
          </a:ln>
        </p:spPr>
        <p:txBody>
          <a:bodyPr anchorCtr="0" anchor="t" bIns="91425" lIns="91425" rIns="91425" wrap="square" tIns="91425">
            <a:noAutofit/>
          </a:bodyPr>
          <a:lstStyle/>
          <a:p>
            <a:pPr lvl="0" rtl="0">
              <a:spcBef>
                <a:spcPts val="0"/>
              </a:spcBef>
              <a:buNone/>
            </a:pPr>
            <a:r>
              <a:rPr lang="en">
                <a:solidFill>
                  <a:srgbClr val="FF0000"/>
                </a:solidFill>
              </a:rPr>
              <a:t>(memory)</a:t>
            </a:r>
          </a:p>
        </p:txBody>
      </p:sp>
      <p:sp>
        <p:nvSpPr>
          <p:cNvPr id="195" name="Shape 195"/>
          <p:cNvSpPr txBox="1"/>
          <p:nvPr/>
        </p:nvSpPr>
        <p:spPr>
          <a:xfrm>
            <a:off x="7063025" y="3243200"/>
            <a:ext cx="2363400" cy="683100"/>
          </a:xfrm>
          <a:prstGeom prst="rect">
            <a:avLst/>
          </a:prstGeom>
          <a:noFill/>
          <a:ln>
            <a:noFill/>
          </a:ln>
        </p:spPr>
        <p:txBody>
          <a:bodyPr anchorCtr="0" anchor="t" bIns="91425" lIns="91425" rIns="91425" wrap="square" tIns="91425">
            <a:noAutofit/>
          </a:bodyPr>
          <a:lstStyle/>
          <a:p>
            <a:pPr lvl="0" rtl="0">
              <a:spcBef>
                <a:spcPts val="0"/>
              </a:spcBef>
              <a:buNone/>
            </a:pPr>
            <a:r>
              <a:rPr lang="en">
                <a:solidFill>
                  <a:srgbClr val="FF0000"/>
                </a:solidFill>
              </a:rPr>
              <a:t>(memory or disk)</a:t>
            </a:r>
          </a:p>
        </p:txBody>
      </p:sp>
      <p:cxnSp>
        <p:nvCxnSpPr>
          <p:cNvPr id="196" name="Shape 196"/>
          <p:cNvCxnSpPr/>
          <p:nvPr/>
        </p:nvCxnSpPr>
        <p:spPr>
          <a:xfrm>
            <a:off x="5581325" y="3624200"/>
            <a:ext cx="0" cy="381000"/>
          </a:xfrm>
          <a:prstGeom prst="straightConnector1">
            <a:avLst/>
          </a:prstGeom>
          <a:noFill/>
          <a:ln cap="flat" cmpd="sng" w="19050">
            <a:solidFill>
              <a:schemeClr val="dk2"/>
            </a:solidFill>
            <a:prstDash val="solid"/>
            <a:round/>
            <a:headEnd len="lg" w="lg" type="none"/>
            <a:tailEnd len="lg" w="lg" type="none"/>
          </a:ln>
        </p:spPr>
      </p:cxnSp>
      <p:cxnSp>
        <p:nvCxnSpPr>
          <p:cNvPr id="197" name="Shape 197"/>
          <p:cNvCxnSpPr/>
          <p:nvPr/>
        </p:nvCxnSpPr>
        <p:spPr>
          <a:xfrm>
            <a:off x="4438325" y="3624200"/>
            <a:ext cx="0" cy="381000"/>
          </a:xfrm>
          <a:prstGeom prst="straightConnector1">
            <a:avLst/>
          </a:prstGeom>
          <a:noFill/>
          <a:ln cap="flat" cmpd="sng" w="19050">
            <a:solidFill>
              <a:schemeClr val="dk2"/>
            </a:solidFill>
            <a:prstDash val="solid"/>
            <a:round/>
            <a:headEnd len="lg" w="lg" type="none"/>
            <a:tailEnd len="lg" w="lg" type="none"/>
          </a:ln>
        </p:spPr>
      </p:cxnSp>
      <p:cxnSp>
        <p:nvCxnSpPr>
          <p:cNvPr id="198" name="Shape 198"/>
          <p:cNvCxnSpPr/>
          <p:nvPr/>
        </p:nvCxnSpPr>
        <p:spPr>
          <a:xfrm>
            <a:off x="4133525" y="3624200"/>
            <a:ext cx="0" cy="381000"/>
          </a:xfrm>
          <a:prstGeom prst="straightConnector1">
            <a:avLst/>
          </a:prstGeom>
          <a:noFill/>
          <a:ln cap="flat" cmpd="sng" w="19050">
            <a:solidFill>
              <a:schemeClr val="dk2"/>
            </a:solidFill>
            <a:prstDash val="solid"/>
            <a:round/>
            <a:headEnd len="lg" w="lg" type="none"/>
            <a:tailEnd len="lg" w="lg" type="none"/>
          </a:ln>
        </p:spPr>
      </p:cxnSp>
      <p:cxnSp>
        <p:nvCxnSpPr>
          <p:cNvPr id="199" name="Shape 199"/>
          <p:cNvCxnSpPr/>
          <p:nvPr/>
        </p:nvCxnSpPr>
        <p:spPr>
          <a:xfrm>
            <a:off x="3600125" y="3624200"/>
            <a:ext cx="0" cy="381000"/>
          </a:xfrm>
          <a:prstGeom prst="straightConnector1">
            <a:avLst/>
          </a:prstGeom>
          <a:noFill/>
          <a:ln cap="flat" cmpd="sng" w="19050">
            <a:solidFill>
              <a:schemeClr val="dk2"/>
            </a:solidFill>
            <a:prstDash val="solid"/>
            <a:round/>
            <a:headEnd len="lg" w="lg" type="none"/>
            <a:tailEnd len="lg" w="lg" type="none"/>
          </a:ln>
        </p:spPr>
      </p:cxnSp>
      <p:sp>
        <p:nvSpPr>
          <p:cNvPr id="200" name="Shape 200"/>
          <p:cNvSpPr txBox="1"/>
          <p:nvPr/>
        </p:nvSpPr>
        <p:spPr>
          <a:xfrm>
            <a:off x="4849775" y="2922922"/>
            <a:ext cx="2117700" cy="431700"/>
          </a:xfrm>
          <a:prstGeom prst="rect">
            <a:avLst/>
          </a:prstGeom>
          <a:noFill/>
          <a:ln>
            <a:noFill/>
          </a:ln>
        </p:spPr>
        <p:txBody>
          <a:bodyPr anchorCtr="0" anchor="t" bIns="91425" lIns="91425" rIns="91425" wrap="square" tIns="91425">
            <a:noAutofit/>
          </a:bodyPr>
          <a:lstStyle/>
          <a:p>
            <a:pPr lvl="0" rtl="0">
              <a:spcBef>
                <a:spcPts val="0"/>
              </a:spcBef>
              <a:buNone/>
            </a:pPr>
            <a:r>
              <a:rPr lang="en"/>
              <a:t>Inode (index node)</a:t>
            </a:r>
          </a:p>
        </p:txBody>
      </p:sp>
      <p:sp>
        <p:nvSpPr>
          <p:cNvPr id="201" name="Shape 201"/>
          <p:cNvSpPr txBox="1"/>
          <p:nvPr/>
        </p:nvSpPr>
        <p:spPr>
          <a:xfrm>
            <a:off x="220700" y="3163350"/>
            <a:ext cx="2827800" cy="1051800"/>
          </a:xfrm>
          <a:prstGeom prst="rect">
            <a:avLst/>
          </a:prstGeom>
          <a:noFill/>
          <a:ln>
            <a:noFill/>
          </a:ln>
        </p:spPr>
        <p:txBody>
          <a:bodyPr anchorCtr="0" anchor="t" bIns="91425" lIns="91425" rIns="91425" wrap="square" tIns="91425">
            <a:noAutofit/>
          </a:bodyPr>
          <a:lstStyle/>
          <a:p>
            <a:pPr lvl="0" rtl="0" algn="r">
              <a:spcBef>
                <a:spcPts val="0"/>
              </a:spcBef>
              <a:buNone/>
            </a:pPr>
            <a:r>
              <a:rPr i="1" lang="en"/>
              <a:t>contains permissions, ownership info, timestamps, and other metadata </a:t>
            </a:r>
          </a:p>
        </p:txBody>
      </p:sp>
      <p:sp>
        <p:nvSpPr>
          <p:cNvPr id="202" name="Shape 202"/>
          <p:cNvSpPr txBox="1"/>
          <p:nvPr/>
        </p:nvSpPr>
        <p:spPr>
          <a:xfrm>
            <a:off x="4010075" y="3951475"/>
            <a:ext cx="3046500" cy="396300"/>
          </a:xfrm>
          <a:prstGeom prst="rect">
            <a:avLst/>
          </a:prstGeom>
          <a:noFill/>
          <a:ln>
            <a:noFill/>
          </a:ln>
        </p:spPr>
        <p:txBody>
          <a:bodyPr anchorCtr="0" anchor="t" bIns="91425" lIns="91425" rIns="91425" wrap="square" tIns="91425">
            <a:noAutofit/>
          </a:bodyPr>
          <a:lstStyle/>
          <a:p>
            <a:pPr lvl="0" rtl="0">
              <a:spcBef>
                <a:spcPts val="0"/>
              </a:spcBef>
              <a:buNone/>
            </a:pPr>
            <a:r>
              <a:rPr i="1" lang="en"/>
              <a:t>there are fifteen 4K sized block pointers per inode usually</a:t>
            </a:r>
          </a:p>
        </p:txBody>
      </p:sp>
      <p:cxnSp>
        <p:nvCxnSpPr>
          <p:cNvPr id="203" name="Shape 203"/>
          <p:cNvCxnSpPr/>
          <p:nvPr/>
        </p:nvCxnSpPr>
        <p:spPr>
          <a:xfrm flipH="1">
            <a:off x="1721350" y="4049225"/>
            <a:ext cx="1475400" cy="888000"/>
          </a:xfrm>
          <a:prstGeom prst="straightConnector1">
            <a:avLst/>
          </a:prstGeom>
          <a:noFill/>
          <a:ln cap="flat" cmpd="sng" w="19050">
            <a:solidFill>
              <a:schemeClr val="dk2"/>
            </a:solidFill>
            <a:prstDash val="solid"/>
            <a:round/>
            <a:headEnd len="lg" w="lg" type="none"/>
            <a:tailEnd len="lg" w="lg" type="triangle"/>
          </a:ln>
        </p:spPr>
      </p:cxnSp>
      <p:sp>
        <p:nvSpPr>
          <p:cNvPr id="204" name="Shape 204"/>
          <p:cNvSpPr/>
          <p:nvPr/>
        </p:nvSpPr>
        <p:spPr>
          <a:xfrm>
            <a:off x="1107175" y="4964525"/>
            <a:ext cx="1147500" cy="1011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File Content</a:t>
            </a:r>
          </a:p>
        </p:txBody>
      </p:sp>
      <p:sp>
        <p:nvSpPr>
          <p:cNvPr id="205" name="Shape 205"/>
          <p:cNvSpPr/>
          <p:nvPr/>
        </p:nvSpPr>
        <p:spPr>
          <a:xfrm>
            <a:off x="2402575" y="4964525"/>
            <a:ext cx="1147500" cy="1011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File Content</a:t>
            </a:r>
          </a:p>
        </p:txBody>
      </p:sp>
      <p:cxnSp>
        <p:nvCxnSpPr>
          <p:cNvPr id="206" name="Shape 206"/>
          <p:cNvCxnSpPr>
            <a:endCxn id="205" idx="0"/>
          </p:cNvCxnSpPr>
          <p:nvPr/>
        </p:nvCxnSpPr>
        <p:spPr>
          <a:xfrm flipH="1">
            <a:off x="2976325" y="4008125"/>
            <a:ext cx="548100" cy="956400"/>
          </a:xfrm>
          <a:prstGeom prst="straightConnector1">
            <a:avLst/>
          </a:prstGeom>
          <a:noFill/>
          <a:ln cap="flat" cmpd="sng" w="19050">
            <a:solidFill>
              <a:schemeClr val="dk2"/>
            </a:solidFill>
            <a:prstDash val="solid"/>
            <a:round/>
            <a:headEnd len="lg" w="lg" type="none"/>
            <a:tailEnd len="lg" w="lg" type="triangle"/>
          </a:ln>
        </p:spPr>
      </p:cxnSp>
      <p:sp>
        <p:nvSpPr>
          <p:cNvPr id="207" name="Shape 207"/>
          <p:cNvSpPr txBox="1"/>
          <p:nvPr/>
        </p:nvSpPr>
        <p:spPr>
          <a:xfrm>
            <a:off x="150275" y="4663975"/>
            <a:ext cx="1420800" cy="273300"/>
          </a:xfrm>
          <a:prstGeom prst="rect">
            <a:avLst/>
          </a:prstGeom>
          <a:noFill/>
          <a:ln>
            <a:noFill/>
          </a:ln>
        </p:spPr>
        <p:txBody>
          <a:bodyPr anchorCtr="0" anchor="t" bIns="91425" lIns="91425" rIns="91425" wrap="square" tIns="91425">
            <a:noAutofit/>
          </a:bodyPr>
          <a:lstStyle/>
          <a:p>
            <a:pPr lvl="0" rtl="0">
              <a:spcBef>
                <a:spcPts val="0"/>
              </a:spcBef>
              <a:buNone/>
            </a:pPr>
            <a:r>
              <a:rPr lang="en"/>
              <a:t>(disk)</a:t>
            </a:r>
          </a:p>
        </p:txBody>
      </p:sp>
      <p:sp>
        <p:nvSpPr>
          <p:cNvPr id="208" name="Shape 208"/>
          <p:cNvSpPr/>
          <p:nvPr/>
        </p:nvSpPr>
        <p:spPr>
          <a:xfrm>
            <a:off x="6133950" y="4021900"/>
            <a:ext cx="1003825" cy="874325"/>
          </a:xfrm>
          <a:custGeom>
            <a:pathLst>
              <a:path extrusionOk="0" h="34973" w="40153">
                <a:moveTo>
                  <a:pt x="12568" y="0"/>
                </a:moveTo>
                <a:cubicBezTo>
                  <a:pt x="17121" y="1366"/>
                  <a:pt x="41985" y="2368"/>
                  <a:pt x="39891" y="8197"/>
                </a:cubicBezTo>
                <a:cubicBezTo>
                  <a:pt x="37796" y="14025"/>
                  <a:pt x="6648" y="30510"/>
                  <a:pt x="0" y="34973"/>
                </a:cubicBezTo>
              </a:path>
            </a:pathLst>
          </a:custGeom>
          <a:noFill/>
          <a:ln cap="flat" cmpd="sng" w="19050">
            <a:solidFill>
              <a:schemeClr val="dk2"/>
            </a:solidFill>
            <a:prstDash val="solid"/>
            <a:round/>
            <a:headEnd len="lg" w="lg" type="none"/>
            <a:tailEnd len="lg" w="lg" type="triangle"/>
          </a:ln>
        </p:spPr>
      </p:sp>
      <p:sp>
        <p:nvSpPr>
          <p:cNvPr id="209" name="Shape 209"/>
          <p:cNvSpPr/>
          <p:nvPr/>
        </p:nvSpPr>
        <p:spPr>
          <a:xfrm>
            <a:off x="4993375" y="4964525"/>
            <a:ext cx="1694100" cy="1011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Indirect block (contains addresses of more blocks)</a:t>
            </a:r>
          </a:p>
        </p:txBody>
      </p:sp>
      <p:sp>
        <p:nvSpPr>
          <p:cNvPr id="210" name="Shape 210"/>
          <p:cNvSpPr/>
          <p:nvPr/>
        </p:nvSpPr>
        <p:spPr>
          <a:xfrm>
            <a:off x="7539300" y="4644550"/>
            <a:ext cx="1147500" cy="1011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File Content</a:t>
            </a:r>
          </a:p>
        </p:txBody>
      </p:sp>
      <p:sp>
        <p:nvSpPr>
          <p:cNvPr id="211" name="Shape 211"/>
          <p:cNvSpPr/>
          <p:nvPr/>
        </p:nvSpPr>
        <p:spPr>
          <a:xfrm>
            <a:off x="7539300" y="5770800"/>
            <a:ext cx="1147500" cy="1011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File Content</a:t>
            </a:r>
          </a:p>
        </p:txBody>
      </p:sp>
      <p:cxnSp>
        <p:nvCxnSpPr>
          <p:cNvPr id="212" name="Shape 212"/>
          <p:cNvCxnSpPr>
            <a:stCxn id="209" idx="3"/>
            <a:endCxn id="210" idx="1"/>
          </p:cNvCxnSpPr>
          <p:nvPr/>
        </p:nvCxnSpPr>
        <p:spPr>
          <a:xfrm flipH="1" rot="10800000">
            <a:off x="6687475" y="5149925"/>
            <a:ext cx="851700" cy="320100"/>
          </a:xfrm>
          <a:prstGeom prst="straightConnector1">
            <a:avLst/>
          </a:prstGeom>
          <a:noFill/>
          <a:ln cap="flat" cmpd="sng" w="19050">
            <a:solidFill>
              <a:schemeClr val="dk2"/>
            </a:solidFill>
            <a:prstDash val="solid"/>
            <a:round/>
            <a:headEnd len="lg" w="lg" type="none"/>
            <a:tailEnd len="lg" w="lg" type="triangle"/>
          </a:ln>
        </p:spPr>
      </p:cxnSp>
      <p:cxnSp>
        <p:nvCxnSpPr>
          <p:cNvPr id="213" name="Shape 213"/>
          <p:cNvCxnSpPr>
            <a:endCxn id="211" idx="1"/>
          </p:cNvCxnSpPr>
          <p:nvPr/>
        </p:nvCxnSpPr>
        <p:spPr>
          <a:xfrm>
            <a:off x="6694200" y="5757000"/>
            <a:ext cx="845100" cy="519300"/>
          </a:xfrm>
          <a:prstGeom prst="straightConnector1">
            <a:avLst/>
          </a:prstGeom>
          <a:noFill/>
          <a:ln cap="flat" cmpd="sng" w="19050">
            <a:solidFill>
              <a:schemeClr val="dk2"/>
            </a:solidFill>
            <a:prstDash val="solid"/>
            <a:round/>
            <a:headEnd len="lg" w="lg" type="none"/>
            <a:tailEnd len="lg" w="lg" type="triangl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cxnSp>
        <p:nvCxnSpPr>
          <p:cNvPr id="218" name="Shape 218"/>
          <p:cNvCxnSpPr/>
          <p:nvPr/>
        </p:nvCxnSpPr>
        <p:spPr>
          <a:xfrm>
            <a:off x="-27325" y="4568350"/>
            <a:ext cx="9221400" cy="0"/>
          </a:xfrm>
          <a:prstGeom prst="straightConnector1">
            <a:avLst/>
          </a:prstGeom>
          <a:noFill/>
          <a:ln cap="flat" cmpd="sng" w="19050">
            <a:solidFill>
              <a:srgbClr val="B7B7B7"/>
            </a:solidFill>
            <a:prstDash val="lgDashDot"/>
            <a:round/>
            <a:headEnd len="lg" w="lg" type="none"/>
            <a:tailEnd len="lg" w="lg" type="none"/>
          </a:ln>
        </p:spPr>
      </p:cxnSp>
      <p:sp>
        <p:nvSpPr>
          <p:cNvPr id="219" name="Shape 219"/>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sz="3000"/>
              <a:t>File system basics ( ext2/ext3.. ufs, ffs, and others derived from the original fast file system (ffs)</a:t>
            </a:r>
          </a:p>
        </p:txBody>
      </p:sp>
      <p:sp>
        <p:nvSpPr>
          <p:cNvPr id="220" name="Shape 220"/>
          <p:cNvSpPr txBox="1"/>
          <p:nvPr>
            <p:ph idx="1" type="body"/>
          </p:nvPr>
        </p:nvSpPr>
        <p:spPr>
          <a:xfrm>
            <a:off x="457200" y="1524000"/>
            <a:ext cx="8229600" cy="4967700"/>
          </a:xfrm>
          <a:prstGeom prst="rect">
            <a:avLst/>
          </a:prstGeom>
        </p:spPr>
        <p:txBody>
          <a:bodyPr anchorCtr="0" anchor="t" bIns="91425" lIns="91425" rIns="91425" wrap="square" tIns="91425">
            <a:noAutofit/>
          </a:bodyPr>
          <a:lstStyle/>
          <a:p>
            <a:pPr lvl="0" rtl="0">
              <a:spcBef>
                <a:spcPts val="0"/>
              </a:spcBef>
              <a:buNone/>
            </a:pPr>
            <a:r>
              <a:rPr lang="en"/>
              <a:t> </a:t>
            </a:r>
          </a:p>
        </p:txBody>
      </p:sp>
      <p:sp>
        <p:nvSpPr>
          <p:cNvPr id="221" name="Shape 221"/>
          <p:cNvSpPr/>
          <p:nvPr/>
        </p:nvSpPr>
        <p:spPr>
          <a:xfrm>
            <a:off x="396175" y="1931725"/>
            <a:ext cx="3128400" cy="601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u="sng"/>
              <a:t>File Name	X</a:t>
            </a:r>
            <a:r>
              <a:rPr lang="en"/>
              <a:t>			Inode</a:t>
            </a:r>
          </a:p>
        </p:txBody>
      </p:sp>
      <p:cxnSp>
        <p:nvCxnSpPr>
          <p:cNvPr id="222" name="Shape 222"/>
          <p:cNvCxnSpPr>
            <a:stCxn id="221" idx="0"/>
            <a:endCxn id="221" idx="2"/>
          </p:cNvCxnSpPr>
          <p:nvPr/>
        </p:nvCxnSpPr>
        <p:spPr>
          <a:xfrm>
            <a:off x="1960375" y="1931725"/>
            <a:ext cx="0" cy="601200"/>
          </a:xfrm>
          <a:prstGeom prst="straightConnector1">
            <a:avLst/>
          </a:prstGeom>
          <a:noFill/>
          <a:ln cap="flat" cmpd="sng" w="19050">
            <a:solidFill>
              <a:schemeClr val="dk2"/>
            </a:solidFill>
            <a:prstDash val="solid"/>
            <a:round/>
            <a:headEnd len="lg" w="lg" type="none"/>
            <a:tailEnd len="lg" w="lg" type="none"/>
          </a:ln>
        </p:spPr>
      </p:cxnSp>
      <p:cxnSp>
        <p:nvCxnSpPr>
          <p:cNvPr id="223" name="Shape 223"/>
          <p:cNvCxnSpPr>
            <a:stCxn id="221" idx="3"/>
          </p:cNvCxnSpPr>
          <p:nvPr/>
        </p:nvCxnSpPr>
        <p:spPr>
          <a:xfrm>
            <a:off x="3524575" y="2232325"/>
            <a:ext cx="1256700" cy="997200"/>
          </a:xfrm>
          <a:prstGeom prst="straightConnector1">
            <a:avLst/>
          </a:prstGeom>
          <a:noFill/>
          <a:ln cap="flat" cmpd="sng" w="19050">
            <a:solidFill>
              <a:schemeClr val="dk2"/>
            </a:solidFill>
            <a:prstDash val="solid"/>
            <a:round/>
            <a:headEnd len="lg" w="lg" type="none"/>
            <a:tailEnd len="lg" w="lg" type="triangle"/>
          </a:ln>
        </p:spPr>
      </p:cxnSp>
      <p:sp>
        <p:nvSpPr>
          <p:cNvPr id="224" name="Shape 224"/>
          <p:cNvSpPr txBox="1"/>
          <p:nvPr/>
        </p:nvSpPr>
        <p:spPr>
          <a:xfrm>
            <a:off x="1393450" y="1617500"/>
            <a:ext cx="2486400" cy="286800"/>
          </a:xfrm>
          <a:prstGeom prst="rect">
            <a:avLst/>
          </a:prstGeom>
          <a:noFill/>
          <a:ln>
            <a:noFill/>
          </a:ln>
        </p:spPr>
        <p:txBody>
          <a:bodyPr anchorCtr="0" anchor="t" bIns="91425" lIns="91425" rIns="91425" wrap="square" tIns="91425">
            <a:noAutofit/>
          </a:bodyPr>
          <a:lstStyle/>
          <a:p>
            <a:pPr lvl="0" rtl="0">
              <a:spcBef>
                <a:spcPts val="0"/>
              </a:spcBef>
              <a:buNone/>
            </a:pPr>
            <a:r>
              <a:rPr lang="en"/>
              <a:t>Directory Entry</a:t>
            </a:r>
          </a:p>
        </p:txBody>
      </p:sp>
      <p:sp>
        <p:nvSpPr>
          <p:cNvPr id="225" name="Shape 225"/>
          <p:cNvSpPr/>
          <p:nvPr/>
        </p:nvSpPr>
        <p:spPr>
          <a:xfrm>
            <a:off x="3032825" y="3243200"/>
            <a:ext cx="4030200" cy="396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Accessed Time	Size	.....	     UID	GID</a:t>
            </a:r>
          </a:p>
        </p:txBody>
      </p:sp>
      <p:sp>
        <p:nvSpPr>
          <p:cNvPr id="226" name="Shape 226"/>
          <p:cNvSpPr/>
          <p:nvPr/>
        </p:nvSpPr>
        <p:spPr>
          <a:xfrm>
            <a:off x="3032825" y="3624200"/>
            <a:ext cx="4030200" cy="396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Blk 1   Blk 2   ...                           Indirect Blk 1</a:t>
            </a:r>
          </a:p>
        </p:txBody>
      </p:sp>
      <p:cxnSp>
        <p:nvCxnSpPr>
          <p:cNvPr id="227" name="Shape 227"/>
          <p:cNvCxnSpPr/>
          <p:nvPr/>
        </p:nvCxnSpPr>
        <p:spPr>
          <a:xfrm>
            <a:off x="4453600" y="3256875"/>
            <a:ext cx="0" cy="382500"/>
          </a:xfrm>
          <a:prstGeom prst="straightConnector1">
            <a:avLst/>
          </a:prstGeom>
          <a:noFill/>
          <a:ln cap="flat" cmpd="sng" w="19050">
            <a:solidFill>
              <a:schemeClr val="dk2"/>
            </a:solidFill>
            <a:prstDash val="solid"/>
            <a:round/>
            <a:headEnd len="lg" w="lg" type="none"/>
            <a:tailEnd len="lg" w="lg" type="none"/>
          </a:ln>
        </p:spPr>
      </p:cxnSp>
      <p:cxnSp>
        <p:nvCxnSpPr>
          <p:cNvPr id="228" name="Shape 228"/>
          <p:cNvCxnSpPr/>
          <p:nvPr/>
        </p:nvCxnSpPr>
        <p:spPr>
          <a:xfrm>
            <a:off x="4895525" y="3243200"/>
            <a:ext cx="0" cy="381000"/>
          </a:xfrm>
          <a:prstGeom prst="straightConnector1">
            <a:avLst/>
          </a:prstGeom>
          <a:noFill/>
          <a:ln cap="flat" cmpd="sng" w="19050">
            <a:solidFill>
              <a:schemeClr val="dk2"/>
            </a:solidFill>
            <a:prstDash val="solid"/>
            <a:round/>
            <a:headEnd len="lg" w="lg" type="none"/>
            <a:tailEnd len="lg" w="lg" type="none"/>
          </a:ln>
        </p:spPr>
      </p:cxnSp>
      <p:cxnSp>
        <p:nvCxnSpPr>
          <p:cNvPr id="229" name="Shape 229"/>
          <p:cNvCxnSpPr/>
          <p:nvPr/>
        </p:nvCxnSpPr>
        <p:spPr>
          <a:xfrm>
            <a:off x="6038525" y="3243200"/>
            <a:ext cx="0" cy="381000"/>
          </a:xfrm>
          <a:prstGeom prst="straightConnector1">
            <a:avLst/>
          </a:prstGeom>
          <a:noFill/>
          <a:ln cap="flat" cmpd="sng" w="19050">
            <a:solidFill>
              <a:schemeClr val="dk2"/>
            </a:solidFill>
            <a:prstDash val="solid"/>
            <a:round/>
            <a:headEnd len="lg" w="lg" type="none"/>
            <a:tailEnd len="lg" w="lg" type="none"/>
          </a:ln>
        </p:spPr>
      </p:cxnSp>
      <p:cxnSp>
        <p:nvCxnSpPr>
          <p:cNvPr id="230" name="Shape 230"/>
          <p:cNvCxnSpPr/>
          <p:nvPr/>
        </p:nvCxnSpPr>
        <p:spPr>
          <a:xfrm>
            <a:off x="5428925" y="3243200"/>
            <a:ext cx="0" cy="381000"/>
          </a:xfrm>
          <a:prstGeom prst="straightConnector1">
            <a:avLst/>
          </a:prstGeom>
          <a:noFill/>
          <a:ln cap="flat" cmpd="sng" w="19050">
            <a:solidFill>
              <a:schemeClr val="dk2"/>
            </a:solidFill>
            <a:prstDash val="solid"/>
            <a:round/>
            <a:headEnd len="lg" w="lg" type="none"/>
            <a:tailEnd len="lg" w="lg" type="none"/>
          </a:ln>
        </p:spPr>
      </p:cxnSp>
      <p:sp>
        <p:nvSpPr>
          <p:cNvPr id="231" name="Shape 231"/>
          <p:cNvSpPr txBox="1"/>
          <p:nvPr/>
        </p:nvSpPr>
        <p:spPr>
          <a:xfrm>
            <a:off x="7063025" y="3243200"/>
            <a:ext cx="2363400" cy="683100"/>
          </a:xfrm>
          <a:prstGeom prst="rect">
            <a:avLst/>
          </a:prstGeom>
          <a:noFill/>
          <a:ln>
            <a:noFill/>
          </a:ln>
        </p:spPr>
        <p:txBody>
          <a:bodyPr anchorCtr="0" anchor="t" bIns="91425" lIns="91425" rIns="91425" wrap="square" tIns="91425">
            <a:noAutofit/>
          </a:bodyPr>
          <a:lstStyle/>
          <a:p>
            <a:pPr lvl="0" rtl="0">
              <a:spcBef>
                <a:spcPts val="0"/>
              </a:spcBef>
              <a:buNone/>
            </a:pPr>
            <a:r>
              <a:rPr lang="en">
                <a:solidFill>
                  <a:srgbClr val="FF0000"/>
                </a:solidFill>
              </a:rPr>
              <a:t>(memory or disk)</a:t>
            </a:r>
          </a:p>
        </p:txBody>
      </p:sp>
      <p:cxnSp>
        <p:nvCxnSpPr>
          <p:cNvPr id="232" name="Shape 232"/>
          <p:cNvCxnSpPr/>
          <p:nvPr/>
        </p:nvCxnSpPr>
        <p:spPr>
          <a:xfrm>
            <a:off x="5581325" y="3624200"/>
            <a:ext cx="0" cy="381000"/>
          </a:xfrm>
          <a:prstGeom prst="straightConnector1">
            <a:avLst/>
          </a:prstGeom>
          <a:noFill/>
          <a:ln cap="flat" cmpd="sng" w="19050">
            <a:solidFill>
              <a:schemeClr val="dk2"/>
            </a:solidFill>
            <a:prstDash val="solid"/>
            <a:round/>
            <a:headEnd len="lg" w="lg" type="none"/>
            <a:tailEnd len="lg" w="lg" type="none"/>
          </a:ln>
        </p:spPr>
      </p:cxnSp>
      <p:cxnSp>
        <p:nvCxnSpPr>
          <p:cNvPr id="233" name="Shape 233"/>
          <p:cNvCxnSpPr/>
          <p:nvPr/>
        </p:nvCxnSpPr>
        <p:spPr>
          <a:xfrm>
            <a:off x="4438325" y="3624200"/>
            <a:ext cx="0" cy="381000"/>
          </a:xfrm>
          <a:prstGeom prst="straightConnector1">
            <a:avLst/>
          </a:prstGeom>
          <a:noFill/>
          <a:ln cap="flat" cmpd="sng" w="19050">
            <a:solidFill>
              <a:schemeClr val="dk2"/>
            </a:solidFill>
            <a:prstDash val="solid"/>
            <a:round/>
            <a:headEnd len="lg" w="lg" type="none"/>
            <a:tailEnd len="lg" w="lg" type="none"/>
          </a:ln>
        </p:spPr>
      </p:cxnSp>
      <p:cxnSp>
        <p:nvCxnSpPr>
          <p:cNvPr id="234" name="Shape 234"/>
          <p:cNvCxnSpPr/>
          <p:nvPr/>
        </p:nvCxnSpPr>
        <p:spPr>
          <a:xfrm>
            <a:off x="4133525" y="3624200"/>
            <a:ext cx="0" cy="381000"/>
          </a:xfrm>
          <a:prstGeom prst="straightConnector1">
            <a:avLst/>
          </a:prstGeom>
          <a:noFill/>
          <a:ln cap="flat" cmpd="sng" w="19050">
            <a:solidFill>
              <a:schemeClr val="dk2"/>
            </a:solidFill>
            <a:prstDash val="solid"/>
            <a:round/>
            <a:headEnd len="lg" w="lg" type="none"/>
            <a:tailEnd len="lg" w="lg" type="none"/>
          </a:ln>
        </p:spPr>
      </p:cxnSp>
      <p:cxnSp>
        <p:nvCxnSpPr>
          <p:cNvPr id="235" name="Shape 235"/>
          <p:cNvCxnSpPr/>
          <p:nvPr/>
        </p:nvCxnSpPr>
        <p:spPr>
          <a:xfrm>
            <a:off x="3600125" y="3624200"/>
            <a:ext cx="0" cy="381000"/>
          </a:xfrm>
          <a:prstGeom prst="straightConnector1">
            <a:avLst/>
          </a:prstGeom>
          <a:noFill/>
          <a:ln cap="flat" cmpd="sng" w="19050">
            <a:solidFill>
              <a:schemeClr val="dk2"/>
            </a:solidFill>
            <a:prstDash val="solid"/>
            <a:round/>
            <a:headEnd len="lg" w="lg" type="none"/>
            <a:tailEnd len="lg" w="lg" type="none"/>
          </a:ln>
        </p:spPr>
      </p:cxnSp>
      <p:sp>
        <p:nvSpPr>
          <p:cNvPr id="236" name="Shape 236"/>
          <p:cNvSpPr txBox="1"/>
          <p:nvPr/>
        </p:nvSpPr>
        <p:spPr>
          <a:xfrm>
            <a:off x="4849775" y="2922922"/>
            <a:ext cx="2117700" cy="431700"/>
          </a:xfrm>
          <a:prstGeom prst="rect">
            <a:avLst/>
          </a:prstGeom>
          <a:noFill/>
          <a:ln>
            <a:noFill/>
          </a:ln>
        </p:spPr>
        <p:txBody>
          <a:bodyPr anchorCtr="0" anchor="t" bIns="91425" lIns="91425" rIns="91425" wrap="square" tIns="91425">
            <a:noAutofit/>
          </a:bodyPr>
          <a:lstStyle/>
          <a:p>
            <a:pPr lvl="0" rtl="0">
              <a:spcBef>
                <a:spcPts val="0"/>
              </a:spcBef>
              <a:buNone/>
            </a:pPr>
            <a:r>
              <a:rPr lang="en"/>
              <a:t>Inode (index node)</a:t>
            </a:r>
          </a:p>
        </p:txBody>
      </p:sp>
      <p:sp>
        <p:nvSpPr>
          <p:cNvPr id="237" name="Shape 237"/>
          <p:cNvSpPr txBox="1"/>
          <p:nvPr/>
        </p:nvSpPr>
        <p:spPr>
          <a:xfrm>
            <a:off x="220700" y="3163350"/>
            <a:ext cx="2827800" cy="1051800"/>
          </a:xfrm>
          <a:prstGeom prst="rect">
            <a:avLst/>
          </a:prstGeom>
          <a:noFill/>
          <a:ln>
            <a:noFill/>
          </a:ln>
        </p:spPr>
        <p:txBody>
          <a:bodyPr anchorCtr="0" anchor="t" bIns="91425" lIns="91425" rIns="91425" wrap="square" tIns="91425">
            <a:noAutofit/>
          </a:bodyPr>
          <a:lstStyle/>
          <a:p>
            <a:pPr lvl="0" rtl="0" algn="r">
              <a:spcBef>
                <a:spcPts val="0"/>
              </a:spcBef>
              <a:buNone/>
            </a:pPr>
            <a:r>
              <a:rPr i="1" lang="en"/>
              <a:t>....Meta Data....</a:t>
            </a:r>
          </a:p>
        </p:txBody>
      </p:sp>
      <p:sp>
        <p:nvSpPr>
          <p:cNvPr id="238" name="Shape 238"/>
          <p:cNvSpPr txBox="1"/>
          <p:nvPr/>
        </p:nvSpPr>
        <p:spPr>
          <a:xfrm>
            <a:off x="4010075" y="3951475"/>
            <a:ext cx="3046500" cy="396300"/>
          </a:xfrm>
          <a:prstGeom prst="rect">
            <a:avLst/>
          </a:prstGeom>
          <a:noFill/>
          <a:ln>
            <a:noFill/>
          </a:ln>
        </p:spPr>
        <p:txBody>
          <a:bodyPr anchorCtr="0" anchor="t" bIns="91425" lIns="91425" rIns="91425" wrap="square" tIns="91425">
            <a:noAutofit/>
          </a:bodyPr>
          <a:lstStyle/>
          <a:p>
            <a:pPr lvl="0" rtl="0">
              <a:spcBef>
                <a:spcPts val="0"/>
              </a:spcBef>
              <a:buNone/>
            </a:pPr>
            <a:r>
              <a:rPr i="1" lang="en"/>
              <a:t>there are fifteen 4K sized block pointers per inode usually</a:t>
            </a:r>
          </a:p>
        </p:txBody>
      </p:sp>
      <p:cxnSp>
        <p:nvCxnSpPr>
          <p:cNvPr id="239" name="Shape 239"/>
          <p:cNvCxnSpPr/>
          <p:nvPr/>
        </p:nvCxnSpPr>
        <p:spPr>
          <a:xfrm flipH="1">
            <a:off x="1721350" y="4049225"/>
            <a:ext cx="1475400" cy="888000"/>
          </a:xfrm>
          <a:prstGeom prst="straightConnector1">
            <a:avLst/>
          </a:prstGeom>
          <a:noFill/>
          <a:ln cap="flat" cmpd="sng" w="19050">
            <a:solidFill>
              <a:schemeClr val="dk2"/>
            </a:solidFill>
            <a:prstDash val="solid"/>
            <a:round/>
            <a:headEnd len="lg" w="lg" type="none"/>
            <a:tailEnd len="lg" w="lg" type="triangle"/>
          </a:ln>
        </p:spPr>
      </p:cxnSp>
      <p:sp>
        <p:nvSpPr>
          <p:cNvPr id="240" name="Shape 240"/>
          <p:cNvSpPr/>
          <p:nvPr/>
        </p:nvSpPr>
        <p:spPr>
          <a:xfrm>
            <a:off x="1107175" y="4964525"/>
            <a:ext cx="1147500" cy="1011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File Content</a:t>
            </a:r>
          </a:p>
        </p:txBody>
      </p:sp>
      <p:sp>
        <p:nvSpPr>
          <p:cNvPr id="241" name="Shape 241"/>
          <p:cNvSpPr/>
          <p:nvPr/>
        </p:nvSpPr>
        <p:spPr>
          <a:xfrm>
            <a:off x="2402575" y="4964525"/>
            <a:ext cx="1147500" cy="1011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File Content</a:t>
            </a:r>
          </a:p>
        </p:txBody>
      </p:sp>
      <p:cxnSp>
        <p:nvCxnSpPr>
          <p:cNvPr id="242" name="Shape 242"/>
          <p:cNvCxnSpPr>
            <a:endCxn id="241" idx="0"/>
          </p:cNvCxnSpPr>
          <p:nvPr/>
        </p:nvCxnSpPr>
        <p:spPr>
          <a:xfrm flipH="1">
            <a:off x="2976325" y="4008125"/>
            <a:ext cx="548100" cy="956400"/>
          </a:xfrm>
          <a:prstGeom prst="straightConnector1">
            <a:avLst/>
          </a:prstGeom>
          <a:noFill/>
          <a:ln cap="flat" cmpd="sng" w="19050">
            <a:solidFill>
              <a:schemeClr val="dk2"/>
            </a:solidFill>
            <a:prstDash val="solid"/>
            <a:round/>
            <a:headEnd len="lg" w="lg" type="none"/>
            <a:tailEnd len="lg" w="lg" type="triangle"/>
          </a:ln>
        </p:spPr>
      </p:cxnSp>
      <p:sp>
        <p:nvSpPr>
          <p:cNvPr id="243" name="Shape 243"/>
          <p:cNvSpPr txBox="1"/>
          <p:nvPr/>
        </p:nvSpPr>
        <p:spPr>
          <a:xfrm>
            <a:off x="150275" y="4663975"/>
            <a:ext cx="1420800" cy="273300"/>
          </a:xfrm>
          <a:prstGeom prst="rect">
            <a:avLst/>
          </a:prstGeom>
          <a:noFill/>
          <a:ln>
            <a:noFill/>
          </a:ln>
        </p:spPr>
        <p:txBody>
          <a:bodyPr anchorCtr="0" anchor="t" bIns="91425" lIns="91425" rIns="91425" wrap="square" tIns="91425">
            <a:noAutofit/>
          </a:bodyPr>
          <a:lstStyle/>
          <a:p>
            <a:pPr lvl="0" rtl="0">
              <a:spcBef>
                <a:spcPts val="0"/>
              </a:spcBef>
              <a:buNone/>
            </a:pPr>
            <a:r>
              <a:rPr lang="en"/>
              <a:t>(disk)</a:t>
            </a:r>
          </a:p>
        </p:txBody>
      </p:sp>
      <p:sp>
        <p:nvSpPr>
          <p:cNvPr id="244" name="Shape 244"/>
          <p:cNvSpPr/>
          <p:nvPr/>
        </p:nvSpPr>
        <p:spPr>
          <a:xfrm>
            <a:off x="6133950" y="4021900"/>
            <a:ext cx="1003825" cy="874325"/>
          </a:xfrm>
          <a:custGeom>
            <a:pathLst>
              <a:path extrusionOk="0" h="34973" w="40153">
                <a:moveTo>
                  <a:pt x="12568" y="0"/>
                </a:moveTo>
                <a:cubicBezTo>
                  <a:pt x="17121" y="1366"/>
                  <a:pt x="41985" y="2368"/>
                  <a:pt x="39891" y="8197"/>
                </a:cubicBezTo>
                <a:cubicBezTo>
                  <a:pt x="37796" y="14025"/>
                  <a:pt x="6648" y="30510"/>
                  <a:pt x="0" y="34973"/>
                </a:cubicBezTo>
              </a:path>
            </a:pathLst>
          </a:custGeom>
          <a:noFill/>
          <a:ln cap="flat" cmpd="sng" w="19050">
            <a:solidFill>
              <a:schemeClr val="dk2"/>
            </a:solidFill>
            <a:prstDash val="solid"/>
            <a:round/>
            <a:headEnd len="lg" w="lg" type="none"/>
            <a:tailEnd len="lg" w="lg" type="triangle"/>
          </a:ln>
        </p:spPr>
      </p:sp>
      <p:sp>
        <p:nvSpPr>
          <p:cNvPr id="245" name="Shape 245"/>
          <p:cNvSpPr/>
          <p:nvPr/>
        </p:nvSpPr>
        <p:spPr>
          <a:xfrm>
            <a:off x="4993375" y="4964525"/>
            <a:ext cx="1694100" cy="1011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Indirect block (contains addresses of more blocks)</a:t>
            </a:r>
          </a:p>
        </p:txBody>
      </p:sp>
      <p:sp>
        <p:nvSpPr>
          <p:cNvPr id="246" name="Shape 246"/>
          <p:cNvSpPr/>
          <p:nvPr/>
        </p:nvSpPr>
        <p:spPr>
          <a:xfrm>
            <a:off x="7539300" y="4644550"/>
            <a:ext cx="1147500" cy="1011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File Content</a:t>
            </a:r>
          </a:p>
        </p:txBody>
      </p:sp>
      <p:sp>
        <p:nvSpPr>
          <p:cNvPr id="247" name="Shape 247"/>
          <p:cNvSpPr/>
          <p:nvPr/>
        </p:nvSpPr>
        <p:spPr>
          <a:xfrm>
            <a:off x="7539300" y="5770800"/>
            <a:ext cx="1147500" cy="1011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File Content</a:t>
            </a:r>
          </a:p>
        </p:txBody>
      </p:sp>
      <p:cxnSp>
        <p:nvCxnSpPr>
          <p:cNvPr id="248" name="Shape 248"/>
          <p:cNvCxnSpPr>
            <a:stCxn id="245" idx="3"/>
            <a:endCxn id="246" idx="1"/>
          </p:cNvCxnSpPr>
          <p:nvPr/>
        </p:nvCxnSpPr>
        <p:spPr>
          <a:xfrm flipH="1" rot="10800000">
            <a:off x="6687475" y="5149925"/>
            <a:ext cx="851700" cy="320100"/>
          </a:xfrm>
          <a:prstGeom prst="straightConnector1">
            <a:avLst/>
          </a:prstGeom>
          <a:noFill/>
          <a:ln cap="flat" cmpd="sng" w="19050">
            <a:solidFill>
              <a:schemeClr val="dk2"/>
            </a:solidFill>
            <a:prstDash val="solid"/>
            <a:round/>
            <a:headEnd len="lg" w="lg" type="none"/>
            <a:tailEnd len="lg" w="lg" type="triangle"/>
          </a:ln>
        </p:spPr>
      </p:cxnSp>
      <p:cxnSp>
        <p:nvCxnSpPr>
          <p:cNvPr id="249" name="Shape 249"/>
          <p:cNvCxnSpPr>
            <a:endCxn id="247" idx="1"/>
          </p:cNvCxnSpPr>
          <p:nvPr/>
        </p:nvCxnSpPr>
        <p:spPr>
          <a:xfrm>
            <a:off x="6694200" y="5757000"/>
            <a:ext cx="845100" cy="519300"/>
          </a:xfrm>
          <a:prstGeom prst="straightConnector1">
            <a:avLst/>
          </a:prstGeom>
          <a:noFill/>
          <a:ln cap="flat" cmpd="sng" w="19050">
            <a:solidFill>
              <a:schemeClr val="dk2"/>
            </a:solidFill>
            <a:prstDash val="solid"/>
            <a:round/>
            <a:headEnd len="lg" w="lg" type="none"/>
            <a:tailEnd len="lg" w="lg" type="triangle"/>
          </a:ln>
        </p:spPr>
      </p:cxnSp>
      <p:sp>
        <p:nvSpPr>
          <p:cNvPr id="250" name="Shape 250"/>
          <p:cNvSpPr/>
          <p:nvPr/>
        </p:nvSpPr>
        <p:spPr>
          <a:xfrm>
            <a:off x="5272975" y="1931725"/>
            <a:ext cx="3128400" cy="601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u="sng"/>
              <a:t>File Name	Y</a:t>
            </a:r>
            <a:r>
              <a:rPr lang="en"/>
              <a:t>			Inode</a:t>
            </a:r>
          </a:p>
        </p:txBody>
      </p:sp>
      <p:cxnSp>
        <p:nvCxnSpPr>
          <p:cNvPr id="251" name="Shape 251"/>
          <p:cNvCxnSpPr/>
          <p:nvPr/>
        </p:nvCxnSpPr>
        <p:spPr>
          <a:xfrm>
            <a:off x="6989575" y="1931725"/>
            <a:ext cx="0" cy="601200"/>
          </a:xfrm>
          <a:prstGeom prst="straightConnector1">
            <a:avLst/>
          </a:prstGeom>
          <a:noFill/>
          <a:ln cap="flat" cmpd="sng" w="19050">
            <a:solidFill>
              <a:schemeClr val="dk2"/>
            </a:solidFill>
            <a:prstDash val="solid"/>
            <a:round/>
            <a:headEnd len="lg" w="lg" type="none"/>
            <a:tailEnd len="lg" w="lg" type="none"/>
          </a:ln>
        </p:spPr>
      </p:cxnSp>
      <p:cxnSp>
        <p:nvCxnSpPr>
          <p:cNvPr id="252" name="Shape 252"/>
          <p:cNvCxnSpPr/>
          <p:nvPr/>
        </p:nvCxnSpPr>
        <p:spPr>
          <a:xfrm flipH="1">
            <a:off x="6680475" y="2546475"/>
            <a:ext cx="1174800" cy="696600"/>
          </a:xfrm>
          <a:prstGeom prst="straightConnector1">
            <a:avLst/>
          </a:prstGeom>
          <a:noFill/>
          <a:ln cap="flat" cmpd="sng" w="19050">
            <a:solidFill>
              <a:schemeClr val="dk2"/>
            </a:solidFill>
            <a:prstDash val="solid"/>
            <a:round/>
            <a:headEnd len="lg" w="lg" type="none"/>
            <a:tailEnd len="lg" w="lg" type="triangle"/>
          </a:ln>
        </p:spPr>
      </p:cxnSp>
      <p:sp>
        <p:nvSpPr>
          <p:cNvPr id="253" name="Shape 253"/>
          <p:cNvSpPr txBox="1"/>
          <p:nvPr/>
        </p:nvSpPr>
        <p:spPr>
          <a:xfrm>
            <a:off x="6041650" y="1617500"/>
            <a:ext cx="2486400" cy="286800"/>
          </a:xfrm>
          <a:prstGeom prst="rect">
            <a:avLst/>
          </a:prstGeom>
          <a:noFill/>
          <a:ln>
            <a:noFill/>
          </a:ln>
        </p:spPr>
        <p:txBody>
          <a:bodyPr anchorCtr="0" anchor="t" bIns="91425" lIns="91425" rIns="91425" wrap="square" tIns="91425">
            <a:noAutofit/>
          </a:bodyPr>
          <a:lstStyle/>
          <a:p>
            <a:pPr lvl="0" rtl="0">
              <a:spcBef>
                <a:spcPts val="0"/>
              </a:spcBef>
              <a:buNone/>
            </a:pPr>
            <a:r>
              <a:rPr lang="en"/>
              <a:t>Other Directory Entry</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cxnSp>
        <p:nvCxnSpPr>
          <p:cNvPr id="258" name="Shape 258"/>
          <p:cNvCxnSpPr/>
          <p:nvPr/>
        </p:nvCxnSpPr>
        <p:spPr>
          <a:xfrm>
            <a:off x="-27325" y="4568350"/>
            <a:ext cx="9221400" cy="0"/>
          </a:xfrm>
          <a:prstGeom prst="straightConnector1">
            <a:avLst/>
          </a:prstGeom>
          <a:noFill/>
          <a:ln cap="flat" cmpd="sng" w="19050">
            <a:solidFill>
              <a:srgbClr val="B7B7B7"/>
            </a:solidFill>
            <a:prstDash val="lgDashDot"/>
            <a:round/>
            <a:headEnd len="lg" w="lg" type="none"/>
            <a:tailEnd len="lg" w="lg" type="none"/>
          </a:ln>
        </p:spPr>
      </p:cxnSp>
      <p:sp>
        <p:nvSpPr>
          <p:cNvPr id="259" name="Shape 259"/>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a:spcBef>
                <a:spcPts val="0"/>
              </a:spcBef>
              <a:buNone/>
            </a:pPr>
            <a:r>
              <a:rPr lang="en" sz="3000"/>
              <a:t>General delete behavior (can differ per file system!!!)</a:t>
            </a:r>
          </a:p>
        </p:txBody>
      </p:sp>
      <p:sp>
        <p:nvSpPr>
          <p:cNvPr id="260" name="Shape 260"/>
          <p:cNvSpPr txBox="1"/>
          <p:nvPr>
            <p:ph idx="1" type="body"/>
          </p:nvPr>
        </p:nvSpPr>
        <p:spPr>
          <a:xfrm>
            <a:off x="457200" y="1524000"/>
            <a:ext cx="8229600" cy="4967700"/>
          </a:xfrm>
          <a:prstGeom prst="rect">
            <a:avLst/>
          </a:prstGeom>
        </p:spPr>
        <p:txBody>
          <a:bodyPr anchorCtr="0" anchor="t" bIns="91425" lIns="91425" rIns="91425" wrap="square" tIns="91425">
            <a:noAutofit/>
          </a:bodyPr>
          <a:lstStyle/>
          <a:p>
            <a:pPr lvl="0">
              <a:spcBef>
                <a:spcPts val="0"/>
              </a:spcBef>
              <a:buNone/>
            </a:pPr>
            <a:r>
              <a:rPr lang="en"/>
              <a:t> </a:t>
            </a:r>
          </a:p>
        </p:txBody>
      </p:sp>
      <p:sp>
        <p:nvSpPr>
          <p:cNvPr id="261" name="Shape 261"/>
          <p:cNvSpPr/>
          <p:nvPr/>
        </p:nvSpPr>
        <p:spPr>
          <a:xfrm>
            <a:off x="396175" y="1931725"/>
            <a:ext cx="4371600" cy="601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algn="ctr">
              <a:spcBef>
                <a:spcPts val="0"/>
              </a:spcBef>
              <a:buNone/>
            </a:pPr>
            <a:r>
              <a:rPr lang="en"/>
              <a:t>File Name				Inode</a:t>
            </a:r>
          </a:p>
        </p:txBody>
      </p:sp>
      <p:cxnSp>
        <p:nvCxnSpPr>
          <p:cNvPr id="262" name="Shape 262"/>
          <p:cNvCxnSpPr>
            <a:stCxn id="261" idx="0"/>
            <a:endCxn id="261" idx="2"/>
          </p:cNvCxnSpPr>
          <p:nvPr/>
        </p:nvCxnSpPr>
        <p:spPr>
          <a:xfrm>
            <a:off x="2581975" y="1931725"/>
            <a:ext cx="0" cy="601200"/>
          </a:xfrm>
          <a:prstGeom prst="straightConnector1">
            <a:avLst/>
          </a:prstGeom>
          <a:noFill/>
          <a:ln cap="flat" cmpd="sng" w="19050">
            <a:solidFill>
              <a:schemeClr val="dk2"/>
            </a:solidFill>
            <a:prstDash val="solid"/>
            <a:round/>
            <a:headEnd len="lg" w="lg" type="none"/>
            <a:tailEnd len="lg" w="lg" type="none"/>
          </a:ln>
        </p:spPr>
      </p:cxnSp>
      <p:cxnSp>
        <p:nvCxnSpPr>
          <p:cNvPr id="263" name="Shape 263"/>
          <p:cNvCxnSpPr/>
          <p:nvPr/>
        </p:nvCxnSpPr>
        <p:spPr>
          <a:xfrm>
            <a:off x="4112075" y="2437175"/>
            <a:ext cx="669300" cy="792300"/>
          </a:xfrm>
          <a:prstGeom prst="straightConnector1">
            <a:avLst/>
          </a:prstGeom>
          <a:noFill/>
          <a:ln cap="flat" cmpd="sng" w="19050">
            <a:solidFill>
              <a:schemeClr val="dk2"/>
            </a:solidFill>
            <a:prstDash val="solid"/>
            <a:round/>
            <a:headEnd len="lg" w="lg" type="none"/>
            <a:tailEnd len="lg" w="lg" type="triangle"/>
          </a:ln>
        </p:spPr>
      </p:cxnSp>
      <p:sp>
        <p:nvSpPr>
          <p:cNvPr id="264" name="Shape 264"/>
          <p:cNvSpPr txBox="1"/>
          <p:nvPr/>
        </p:nvSpPr>
        <p:spPr>
          <a:xfrm>
            <a:off x="1393450" y="1617500"/>
            <a:ext cx="2486400" cy="286800"/>
          </a:xfrm>
          <a:prstGeom prst="rect">
            <a:avLst/>
          </a:prstGeom>
          <a:noFill/>
          <a:ln>
            <a:noFill/>
          </a:ln>
        </p:spPr>
        <p:txBody>
          <a:bodyPr anchorCtr="0" anchor="t" bIns="91425" lIns="91425" rIns="91425" wrap="square" tIns="91425">
            <a:noAutofit/>
          </a:bodyPr>
          <a:lstStyle/>
          <a:p>
            <a:pPr lvl="0">
              <a:spcBef>
                <a:spcPts val="0"/>
              </a:spcBef>
              <a:buNone/>
            </a:pPr>
            <a:r>
              <a:rPr lang="en"/>
              <a:t>Directory Entry</a:t>
            </a:r>
          </a:p>
        </p:txBody>
      </p:sp>
      <p:sp>
        <p:nvSpPr>
          <p:cNvPr id="265" name="Shape 265"/>
          <p:cNvSpPr/>
          <p:nvPr/>
        </p:nvSpPr>
        <p:spPr>
          <a:xfrm>
            <a:off x="3032825" y="3243200"/>
            <a:ext cx="4030200" cy="396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rPr lang="en"/>
              <a:t>Accessed Time	Size	.....	     UID	GID</a:t>
            </a:r>
          </a:p>
        </p:txBody>
      </p:sp>
      <p:sp>
        <p:nvSpPr>
          <p:cNvPr id="266" name="Shape 266"/>
          <p:cNvSpPr/>
          <p:nvPr/>
        </p:nvSpPr>
        <p:spPr>
          <a:xfrm>
            <a:off x="3032825" y="3624200"/>
            <a:ext cx="4030200" cy="396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rPr lang="en"/>
              <a:t>Blk 1   Blk 2   ...                           Indirect Blk 1</a:t>
            </a:r>
          </a:p>
        </p:txBody>
      </p:sp>
      <p:cxnSp>
        <p:nvCxnSpPr>
          <p:cNvPr id="267" name="Shape 267"/>
          <p:cNvCxnSpPr/>
          <p:nvPr/>
        </p:nvCxnSpPr>
        <p:spPr>
          <a:xfrm>
            <a:off x="4453600" y="3256875"/>
            <a:ext cx="0" cy="382500"/>
          </a:xfrm>
          <a:prstGeom prst="straightConnector1">
            <a:avLst/>
          </a:prstGeom>
          <a:noFill/>
          <a:ln cap="flat" cmpd="sng" w="19050">
            <a:solidFill>
              <a:schemeClr val="dk2"/>
            </a:solidFill>
            <a:prstDash val="solid"/>
            <a:round/>
            <a:headEnd len="lg" w="lg" type="none"/>
            <a:tailEnd len="lg" w="lg" type="none"/>
          </a:ln>
        </p:spPr>
      </p:cxnSp>
      <p:cxnSp>
        <p:nvCxnSpPr>
          <p:cNvPr id="268" name="Shape 268"/>
          <p:cNvCxnSpPr/>
          <p:nvPr/>
        </p:nvCxnSpPr>
        <p:spPr>
          <a:xfrm>
            <a:off x="4895525" y="3243200"/>
            <a:ext cx="0" cy="381000"/>
          </a:xfrm>
          <a:prstGeom prst="straightConnector1">
            <a:avLst/>
          </a:prstGeom>
          <a:noFill/>
          <a:ln cap="flat" cmpd="sng" w="19050">
            <a:solidFill>
              <a:schemeClr val="dk2"/>
            </a:solidFill>
            <a:prstDash val="solid"/>
            <a:round/>
            <a:headEnd len="lg" w="lg" type="none"/>
            <a:tailEnd len="lg" w="lg" type="none"/>
          </a:ln>
        </p:spPr>
      </p:cxnSp>
      <p:cxnSp>
        <p:nvCxnSpPr>
          <p:cNvPr id="269" name="Shape 269"/>
          <p:cNvCxnSpPr/>
          <p:nvPr/>
        </p:nvCxnSpPr>
        <p:spPr>
          <a:xfrm>
            <a:off x="6038525" y="3243200"/>
            <a:ext cx="0" cy="381000"/>
          </a:xfrm>
          <a:prstGeom prst="straightConnector1">
            <a:avLst/>
          </a:prstGeom>
          <a:noFill/>
          <a:ln cap="flat" cmpd="sng" w="19050">
            <a:solidFill>
              <a:schemeClr val="dk2"/>
            </a:solidFill>
            <a:prstDash val="solid"/>
            <a:round/>
            <a:headEnd len="lg" w="lg" type="none"/>
            <a:tailEnd len="lg" w="lg" type="none"/>
          </a:ln>
        </p:spPr>
      </p:cxnSp>
      <p:cxnSp>
        <p:nvCxnSpPr>
          <p:cNvPr id="270" name="Shape 270"/>
          <p:cNvCxnSpPr/>
          <p:nvPr/>
        </p:nvCxnSpPr>
        <p:spPr>
          <a:xfrm>
            <a:off x="5428925" y="3243200"/>
            <a:ext cx="0" cy="381000"/>
          </a:xfrm>
          <a:prstGeom prst="straightConnector1">
            <a:avLst/>
          </a:prstGeom>
          <a:noFill/>
          <a:ln cap="flat" cmpd="sng" w="19050">
            <a:solidFill>
              <a:schemeClr val="dk2"/>
            </a:solidFill>
            <a:prstDash val="solid"/>
            <a:round/>
            <a:headEnd len="lg" w="lg" type="none"/>
            <a:tailEnd len="lg" w="lg" type="none"/>
          </a:ln>
        </p:spPr>
      </p:cxnSp>
      <p:sp>
        <p:nvSpPr>
          <p:cNvPr id="271" name="Shape 271"/>
          <p:cNvSpPr txBox="1"/>
          <p:nvPr/>
        </p:nvSpPr>
        <p:spPr>
          <a:xfrm>
            <a:off x="7063025" y="3700400"/>
            <a:ext cx="2363400" cy="683100"/>
          </a:xfrm>
          <a:prstGeom prst="rect">
            <a:avLst/>
          </a:prstGeom>
          <a:noFill/>
          <a:ln>
            <a:noFill/>
          </a:ln>
        </p:spPr>
        <p:txBody>
          <a:bodyPr anchorCtr="0" anchor="t" bIns="91425" lIns="91425" rIns="91425" wrap="square" tIns="91425">
            <a:noAutofit/>
          </a:bodyPr>
          <a:lstStyle/>
          <a:p>
            <a:pPr lvl="0" rtl="0">
              <a:spcBef>
                <a:spcPts val="0"/>
              </a:spcBef>
              <a:buNone/>
            </a:pPr>
            <a:r>
              <a:rPr lang="en"/>
              <a:t>(memory or disk)</a:t>
            </a:r>
          </a:p>
        </p:txBody>
      </p:sp>
      <p:cxnSp>
        <p:nvCxnSpPr>
          <p:cNvPr id="272" name="Shape 272"/>
          <p:cNvCxnSpPr/>
          <p:nvPr/>
        </p:nvCxnSpPr>
        <p:spPr>
          <a:xfrm>
            <a:off x="5581325" y="3624200"/>
            <a:ext cx="0" cy="381000"/>
          </a:xfrm>
          <a:prstGeom prst="straightConnector1">
            <a:avLst/>
          </a:prstGeom>
          <a:noFill/>
          <a:ln cap="flat" cmpd="sng" w="19050">
            <a:solidFill>
              <a:schemeClr val="dk2"/>
            </a:solidFill>
            <a:prstDash val="solid"/>
            <a:round/>
            <a:headEnd len="lg" w="lg" type="none"/>
            <a:tailEnd len="lg" w="lg" type="none"/>
          </a:ln>
        </p:spPr>
      </p:cxnSp>
      <p:cxnSp>
        <p:nvCxnSpPr>
          <p:cNvPr id="273" name="Shape 273"/>
          <p:cNvCxnSpPr/>
          <p:nvPr/>
        </p:nvCxnSpPr>
        <p:spPr>
          <a:xfrm>
            <a:off x="4438325" y="3624200"/>
            <a:ext cx="0" cy="381000"/>
          </a:xfrm>
          <a:prstGeom prst="straightConnector1">
            <a:avLst/>
          </a:prstGeom>
          <a:noFill/>
          <a:ln cap="flat" cmpd="sng" w="19050">
            <a:solidFill>
              <a:schemeClr val="dk2"/>
            </a:solidFill>
            <a:prstDash val="solid"/>
            <a:round/>
            <a:headEnd len="lg" w="lg" type="none"/>
            <a:tailEnd len="lg" w="lg" type="none"/>
          </a:ln>
        </p:spPr>
      </p:cxnSp>
      <p:cxnSp>
        <p:nvCxnSpPr>
          <p:cNvPr id="274" name="Shape 274"/>
          <p:cNvCxnSpPr/>
          <p:nvPr/>
        </p:nvCxnSpPr>
        <p:spPr>
          <a:xfrm>
            <a:off x="4133525" y="3624200"/>
            <a:ext cx="0" cy="381000"/>
          </a:xfrm>
          <a:prstGeom prst="straightConnector1">
            <a:avLst/>
          </a:prstGeom>
          <a:noFill/>
          <a:ln cap="flat" cmpd="sng" w="19050">
            <a:solidFill>
              <a:schemeClr val="dk2"/>
            </a:solidFill>
            <a:prstDash val="solid"/>
            <a:round/>
            <a:headEnd len="lg" w="lg" type="none"/>
            <a:tailEnd len="lg" w="lg" type="none"/>
          </a:ln>
        </p:spPr>
      </p:cxnSp>
      <p:cxnSp>
        <p:nvCxnSpPr>
          <p:cNvPr id="275" name="Shape 275"/>
          <p:cNvCxnSpPr/>
          <p:nvPr/>
        </p:nvCxnSpPr>
        <p:spPr>
          <a:xfrm>
            <a:off x="3600125" y="3624200"/>
            <a:ext cx="0" cy="381000"/>
          </a:xfrm>
          <a:prstGeom prst="straightConnector1">
            <a:avLst/>
          </a:prstGeom>
          <a:noFill/>
          <a:ln cap="flat" cmpd="sng" w="19050">
            <a:solidFill>
              <a:schemeClr val="dk2"/>
            </a:solidFill>
            <a:prstDash val="solid"/>
            <a:round/>
            <a:headEnd len="lg" w="lg" type="none"/>
            <a:tailEnd len="lg" w="lg" type="none"/>
          </a:ln>
        </p:spPr>
      </p:cxnSp>
      <p:sp>
        <p:nvSpPr>
          <p:cNvPr id="276" name="Shape 276"/>
          <p:cNvSpPr txBox="1"/>
          <p:nvPr/>
        </p:nvSpPr>
        <p:spPr>
          <a:xfrm>
            <a:off x="4849775" y="2922922"/>
            <a:ext cx="2117700" cy="431700"/>
          </a:xfrm>
          <a:prstGeom prst="rect">
            <a:avLst/>
          </a:prstGeom>
          <a:noFill/>
          <a:ln>
            <a:noFill/>
          </a:ln>
        </p:spPr>
        <p:txBody>
          <a:bodyPr anchorCtr="0" anchor="t" bIns="91425" lIns="91425" rIns="91425" wrap="square" tIns="91425">
            <a:noAutofit/>
          </a:bodyPr>
          <a:lstStyle/>
          <a:p>
            <a:pPr lvl="0">
              <a:spcBef>
                <a:spcPts val="0"/>
              </a:spcBef>
              <a:buNone/>
            </a:pPr>
            <a:r>
              <a:rPr lang="en"/>
              <a:t>Inode (index node)</a:t>
            </a:r>
          </a:p>
        </p:txBody>
      </p:sp>
      <p:sp>
        <p:nvSpPr>
          <p:cNvPr id="277" name="Shape 277"/>
          <p:cNvSpPr txBox="1"/>
          <p:nvPr/>
        </p:nvSpPr>
        <p:spPr>
          <a:xfrm>
            <a:off x="4010075" y="3951475"/>
            <a:ext cx="3046500" cy="396300"/>
          </a:xfrm>
          <a:prstGeom prst="rect">
            <a:avLst/>
          </a:prstGeom>
          <a:noFill/>
          <a:ln>
            <a:noFill/>
          </a:ln>
        </p:spPr>
        <p:txBody>
          <a:bodyPr anchorCtr="0" anchor="t" bIns="91425" lIns="91425" rIns="91425" wrap="square" tIns="91425">
            <a:noAutofit/>
          </a:bodyPr>
          <a:lstStyle/>
          <a:p>
            <a:pPr lvl="0">
              <a:spcBef>
                <a:spcPts val="0"/>
              </a:spcBef>
              <a:buNone/>
            </a:pPr>
            <a:r>
              <a:rPr i="1" lang="en"/>
              <a:t>there are fifteen 4K sized block pointers per inode usually</a:t>
            </a:r>
          </a:p>
        </p:txBody>
      </p:sp>
      <p:cxnSp>
        <p:nvCxnSpPr>
          <p:cNvPr id="278" name="Shape 278"/>
          <p:cNvCxnSpPr/>
          <p:nvPr/>
        </p:nvCxnSpPr>
        <p:spPr>
          <a:xfrm flipH="1">
            <a:off x="1721350" y="4049225"/>
            <a:ext cx="1475400" cy="888000"/>
          </a:xfrm>
          <a:prstGeom prst="straightConnector1">
            <a:avLst/>
          </a:prstGeom>
          <a:noFill/>
          <a:ln cap="flat" cmpd="sng" w="19050">
            <a:solidFill>
              <a:schemeClr val="dk2"/>
            </a:solidFill>
            <a:prstDash val="solid"/>
            <a:round/>
            <a:headEnd len="lg" w="lg" type="none"/>
            <a:tailEnd len="lg" w="lg" type="triangle"/>
          </a:ln>
        </p:spPr>
      </p:cxnSp>
      <p:sp>
        <p:nvSpPr>
          <p:cNvPr id="279" name="Shape 279"/>
          <p:cNvSpPr/>
          <p:nvPr/>
        </p:nvSpPr>
        <p:spPr>
          <a:xfrm>
            <a:off x="1107175" y="4964525"/>
            <a:ext cx="1147500" cy="1011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rPr lang="en"/>
              <a:t>File Content</a:t>
            </a:r>
          </a:p>
        </p:txBody>
      </p:sp>
      <p:sp>
        <p:nvSpPr>
          <p:cNvPr id="280" name="Shape 280"/>
          <p:cNvSpPr/>
          <p:nvPr/>
        </p:nvSpPr>
        <p:spPr>
          <a:xfrm>
            <a:off x="2402575" y="4964525"/>
            <a:ext cx="1147500" cy="1011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File Content</a:t>
            </a:r>
          </a:p>
        </p:txBody>
      </p:sp>
      <p:cxnSp>
        <p:nvCxnSpPr>
          <p:cNvPr id="281" name="Shape 281"/>
          <p:cNvCxnSpPr>
            <a:endCxn id="280" idx="0"/>
          </p:cNvCxnSpPr>
          <p:nvPr/>
        </p:nvCxnSpPr>
        <p:spPr>
          <a:xfrm flipH="1">
            <a:off x="2976325" y="4008125"/>
            <a:ext cx="548100" cy="956400"/>
          </a:xfrm>
          <a:prstGeom prst="straightConnector1">
            <a:avLst/>
          </a:prstGeom>
          <a:noFill/>
          <a:ln cap="flat" cmpd="sng" w="19050">
            <a:solidFill>
              <a:schemeClr val="dk2"/>
            </a:solidFill>
            <a:prstDash val="solid"/>
            <a:round/>
            <a:headEnd len="lg" w="lg" type="none"/>
            <a:tailEnd len="lg" w="lg" type="triangle"/>
          </a:ln>
        </p:spPr>
      </p:cxnSp>
      <p:sp>
        <p:nvSpPr>
          <p:cNvPr id="282" name="Shape 282"/>
          <p:cNvSpPr txBox="1"/>
          <p:nvPr/>
        </p:nvSpPr>
        <p:spPr>
          <a:xfrm>
            <a:off x="150275" y="4663975"/>
            <a:ext cx="1420800" cy="273300"/>
          </a:xfrm>
          <a:prstGeom prst="rect">
            <a:avLst/>
          </a:prstGeom>
          <a:noFill/>
          <a:ln>
            <a:noFill/>
          </a:ln>
        </p:spPr>
        <p:txBody>
          <a:bodyPr anchorCtr="0" anchor="t" bIns="91425" lIns="91425" rIns="91425" wrap="square" tIns="91425">
            <a:noAutofit/>
          </a:bodyPr>
          <a:lstStyle/>
          <a:p>
            <a:pPr lvl="0">
              <a:spcBef>
                <a:spcPts val="0"/>
              </a:spcBef>
              <a:buNone/>
            </a:pPr>
            <a:r>
              <a:rPr lang="en"/>
              <a:t>(disk)</a:t>
            </a:r>
          </a:p>
        </p:txBody>
      </p:sp>
      <p:sp>
        <p:nvSpPr>
          <p:cNvPr id="283" name="Shape 283"/>
          <p:cNvSpPr/>
          <p:nvPr/>
        </p:nvSpPr>
        <p:spPr>
          <a:xfrm>
            <a:off x="6133950" y="4021900"/>
            <a:ext cx="1003825" cy="874325"/>
          </a:xfrm>
          <a:custGeom>
            <a:pathLst>
              <a:path extrusionOk="0" h="34973" w="40153">
                <a:moveTo>
                  <a:pt x="12568" y="0"/>
                </a:moveTo>
                <a:cubicBezTo>
                  <a:pt x="17121" y="1366"/>
                  <a:pt x="41985" y="2368"/>
                  <a:pt x="39891" y="8197"/>
                </a:cubicBezTo>
                <a:cubicBezTo>
                  <a:pt x="37796" y="14025"/>
                  <a:pt x="6648" y="30510"/>
                  <a:pt x="0" y="34973"/>
                </a:cubicBezTo>
              </a:path>
            </a:pathLst>
          </a:custGeom>
          <a:noFill/>
          <a:ln cap="flat" cmpd="sng" w="19050">
            <a:solidFill>
              <a:schemeClr val="dk2"/>
            </a:solidFill>
            <a:prstDash val="solid"/>
            <a:round/>
            <a:headEnd len="lg" w="lg" type="none"/>
            <a:tailEnd len="lg" w="lg" type="triangle"/>
          </a:ln>
        </p:spPr>
      </p:sp>
      <p:sp>
        <p:nvSpPr>
          <p:cNvPr id="284" name="Shape 284"/>
          <p:cNvSpPr/>
          <p:nvPr/>
        </p:nvSpPr>
        <p:spPr>
          <a:xfrm>
            <a:off x="4993375" y="4964525"/>
            <a:ext cx="1694100" cy="1011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Indirect block (contains addresses of more blocks)</a:t>
            </a:r>
          </a:p>
        </p:txBody>
      </p:sp>
      <p:sp>
        <p:nvSpPr>
          <p:cNvPr id="285" name="Shape 285"/>
          <p:cNvSpPr/>
          <p:nvPr/>
        </p:nvSpPr>
        <p:spPr>
          <a:xfrm>
            <a:off x="7539300" y="4644550"/>
            <a:ext cx="1147500" cy="1011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File Content</a:t>
            </a:r>
          </a:p>
        </p:txBody>
      </p:sp>
      <p:sp>
        <p:nvSpPr>
          <p:cNvPr id="286" name="Shape 286"/>
          <p:cNvSpPr/>
          <p:nvPr/>
        </p:nvSpPr>
        <p:spPr>
          <a:xfrm>
            <a:off x="7539300" y="5770800"/>
            <a:ext cx="1147500" cy="1011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File Content</a:t>
            </a:r>
          </a:p>
        </p:txBody>
      </p:sp>
      <p:cxnSp>
        <p:nvCxnSpPr>
          <p:cNvPr id="287" name="Shape 287"/>
          <p:cNvCxnSpPr>
            <a:stCxn id="284" idx="3"/>
            <a:endCxn id="285" idx="1"/>
          </p:cNvCxnSpPr>
          <p:nvPr/>
        </p:nvCxnSpPr>
        <p:spPr>
          <a:xfrm flipH="1" rot="10800000">
            <a:off x="6687475" y="5149925"/>
            <a:ext cx="851700" cy="320100"/>
          </a:xfrm>
          <a:prstGeom prst="straightConnector1">
            <a:avLst/>
          </a:prstGeom>
          <a:noFill/>
          <a:ln cap="flat" cmpd="sng" w="19050">
            <a:solidFill>
              <a:schemeClr val="dk2"/>
            </a:solidFill>
            <a:prstDash val="solid"/>
            <a:round/>
            <a:headEnd len="lg" w="lg" type="none"/>
            <a:tailEnd len="lg" w="lg" type="triangle"/>
          </a:ln>
        </p:spPr>
      </p:cxnSp>
      <p:cxnSp>
        <p:nvCxnSpPr>
          <p:cNvPr id="288" name="Shape 288"/>
          <p:cNvCxnSpPr>
            <a:endCxn id="286" idx="1"/>
          </p:cNvCxnSpPr>
          <p:nvPr/>
        </p:nvCxnSpPr>
        <p:spPr>
          <a:xfrm>
            <a:off x="6694200" y="5757000"/>
            <a:ext cx="845100" cy="519300"/>
          </a:xfrm>
          <a:prstGeom prst="straightConnector1">
            <a:avLst/>
          </a:prstGeom>
          <a:noFill/>
          <a:ln cap="flat" cmpd="sng" w="19050">
            <a:solidFill>
              <a:schemeClr val="dk2"/>
            </a:solidFill>
            <a:prstDash val="solid"/>
            <a:round/>
            <a:headEnd len="lg" w="lg" type="none"/>
            <a:tailEnd len="lg" w="lg" type="triangle"/>
          </a:ln>
        </p:spPr>
      </p:cxnSp>
      <p:cxnSp>
        <p:nvCxnSpPr>
          <p:cNvPr id="289" name="Shape 289"/>
          <p:cNvCxnSpPr/>
          <p:nvPr/>
        </p:nvCxnSpPr>
        <p:spPr>
          <a:xfrm flipH="1">
            <a:off x="4265050" y="2583825"/>
            <a:ext cx="860700" cy="437100"/>
          </a:xfrm>
          <a:prstGeom prst="straightConnector1">
            <a:avLst/>
          </a:prstGeom>
          <a:noFill/>
          <a:ln cap="flat" cmpd="sng" w="76200">
            <a:solidFill>
              <a:srgbClr val="FF0000"/>
            </a:solidFill>
            <a:prstDash val="solid"/>
            <a:round/>
            <a:headEnd len="lg" w="lg" type="none"/>
            <a:tailEnd len="lg" w="lg" type="none"/>
          </a:ln>
        </p:spPr>
      </p:cxnSp>
      <p:sp>
        <p:nvSpPr>
          <p:cNvPr id="290" name="Shape 290"/>
          <p:cNvSpPr txBox="1"/>
          <p:nvPr/>
        </p:nvSpPr>
        <p:spPr>
          <a:xfrm>
            <a:off x="5003400" y="1876151"/>
            <a:ext cx="1243200" cy="721200"/>
          </a:xfrm>
          <a:prstGeom prst="rect">
            <a:avLst/>
          </a:prstGeom>
          <a:noFill/>
          <a:ln>
            <a:noFill/>
          </a:ln>
        </p:spPr>
        <p:txBody>
          <a:bodyPr anchorCtr="0" anchor="t" bIns="91425" lIns="91425" rIns="91425" wrap="square" tIns="91425">
            <a:noAutofit/>
          </a:bodyPr>
          <a:lstStyle/>
          <a:p>
            <a:pPr lvl="0" rtl="0" algn="ctr">
              <a:spcBef>
                <a:spcPts val="0"/>
              </a:spcBef>
              <a:buNone/>
            </a:pPr>
            <a:r>
              <a:rPr i="1" lang="en"/>
              <a:t>The inode gets "unlinked"</a:t>
            </a:r>
          </a:p>
        </p:txBody>
      </p:sp>
      <p:sp>
        <p:nvSpPr>
          <p:cNvPr id="291" name="Shape 291"/>
          <p:cNvSpPr txBox="1"/>
          <p:nvPr/>
        </p:nvSpPr>
        <p:spPr>
          <a:xfrm>
            <a:off x="163925" y="3161225"/>
            <a:ext cx="2636700" cy="1079400"/>
          </a:xfrm>
          <a:prstGeom prst="rect">
            <a:avLst/>
          </a:prstGeom>
          <a:noFill/>
          <a:ln>
            <a:noFill/>
          </a:ln>
        </p:spPr>
        <p:txBody>
          <a:bodyPr anchorCtr="0" anchor="t" bIns="91425" lIns="91425" rIns="91425" wrap="square" tIns="91425">
            <a:noAutofit/>
          </a:bodyPr>
          <a:lstStyle/>
          <a:p>
            <a:pPr lvl="0">
              <a:spcBef>
                <a:spcPts val="0"/>
              </a:spcBef>
              <a:buNone/>
            </a:pPr>
            <a:r>
              <a:t/>
            </a:r>
            <a:endParaRPr/>
          </a:p>
        </p:txBody>
      </p:sp>
      <p:sp>
        <p:nvSpPr>
          <p:cNvPr id="292" name="Shape 292"/>
          <p:cNvSpPr txBox="1"/>
          <p:nvPr/>
        </p:nvSpPr>
        <p:spPr>
          <a:xfrm>
            <a:off x="450425" y="5925200"/>
            <a:ext cx="3937500" cy="857400"/>
          </a:xfrm>
          <a:prstGeom prst="rect">
            <a:avLst/>
          </a:prstGeom>
          <a:noFill/>
          <a:ln>
            <a:noFill/>
          </a:ln>
        </p:spPr>
        <p:txBody>
          <a:bodyPr anchorCtr="0" anchor="t" bIns="91425" lIns="91425" rIns="91425" wrap="square" tIns="91425">
            <a:noAutofit/>
          </a:bodyPr>
          <a:lstStyle/>
          <a:p>
            <a:pPr lvl="0">
              <a:spcBef>
                <a:spcPts val="0"/>
              </a:spcBef>
              <a:buNone/>
            </a:pPr>
            <a:r>
              <a:rPr b="1" i="1" lang="en">
                <a:solidFill>
                  <a:srgbClr val="FF0000"/>
                </a:solidFill>
              </a:rPr>
              <a:t>Data remains on disk, and is available for the file system's automated garbage collection (can happen at any time)</a:t>
            </a:r>
          </a:p>
        </p:txBody>
      </p:sp>
      <p:sp>
        <p:nvSpPr>
          <p:cNvPr id="293" name="Shape 293"/>
          <p:cNvSpPr txBox="1"/>
          <p:nvPr/>
        </p:nvSpPr>
        <p:spPr>
          <a:xfrm>
            <a:off x="7135475" y="2480300"/>
            <a:ext cx="2049300" cy="888000"/>
          </a:xfrm>
          <a:prstGeom prst="rect">
            <a:avLst/>
          </a:prstGeom>
          <a:noFill/>
          <a:ln>
            <a:noFill/>
          </a:ln>
        </p:spPr>
        <p:txBody>
          <a:bodyPr anchorCtr="0" anchor="t" bIns="91425" lIns="91425" rIns="91425" wrap="square" tIns="91425">
            <a:noAutofit/>
          </a:bodyPr>
          <a:lstStyle/>
          <a:p>
            <a:pPr lvl="0">
              <a:spcBef>
                <a:spcPts val="0"/>
              </a:spcBef>
              <a:buNone/>
            </a:pPr>
            <a:r>
              <a:rPr i="1" lang="en">
                <a:solidFill>
                  <a:srgbClr val="FF0000"/>
                </a:solidFill>
              </a:rPr>
              <a:t>The inode on disk will remain, and be marked for garbage collection.  Memory inode will go away</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gtEl>
                                        <p:attrNameLst>
                                          <p:attrName>style.visibility</p:attrName>
                                        </p:attrNameLst>
                                      </p:cBhvr>
                                      <p:to>
                                        <p:strVal val="visible"/>
                                      </p:to>
                                    </p:set>
                                    <p:animEffect filter="fade" transition="in">
                                      <p:cBhvr>
                                        <p:cTn dur="1000"/>
                                        <p:tgtEl>
                                          <p:spTgt spid="289"/>
                                        </p:tgtEl>
                                      </p:cBhvr>
                                    </p:animEffect>
                                  </p:childTnLst>
                                </p:cTn>
                              </p:par>
                              <p:par>
                                <p:cTn fill="hold" nodeType="withEffect" presetClass="entr" presetID="10" presetSubtype="0">
                                  <p:stCondLst>
                                    <p:cond delay="0"/>
                                  </p:stCondLst>
                                  <p:childTnLst>
                                    <p:set>
                                      <p:cBhvr>
                                        <p:cTn dur="1" fill="hold">
                                          <p:stCondLst>
                                            <p:cond delay="0"/>
                                          </p:stCondLst>
                                        </p:cTn>
                                        <p:tgtEl>
                                          <p:spTgt spid="290"/>
                                        </p:tgtEl>
                                        <p:attrNameLst>
                                          <p:attrName>style.visibility</p:attrName>
                                        </p:attrNameLst>
                                      </p:cBhvr>
                                      <p:to>
                                        <p:strVal val="visible"/>
                                      </p:to>
                                    </p:set>
                                    <p:animEffect filter="fade" transition="in">
                                      <p:cBhvr>
                                        <p:cTn dur="1000"/>
                                        <p:tgtEl>
                                          <p:spTgt spid="2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
                                        </p:tgtEl>
                                        <p:attrNameLst>
                                          <p:attrName>style.visibility</p:attrName>
                                        </p:attrNameLst>
                                      </p:cBhvr>
                                      <p:to>
                                        <p:strVal val="visible"/>
                                      </p:to>
                                    </p:set>
                                    <p:animEffect filter="fade" transition="in">
                                      <p:cBhvr>
                                        <p:cTn dur="1000"/>
                                        <p:tgtEl>
                                          <p:spTgt spid="2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2"/>
                                        </p:tgtEl>
                                        <p:attrNameLst>
                                          <p:attrName>style.visibility</p:attrName>
                                        </p:attrNameLst>
                                      </p:cBhvr>
                                      <p:to>
                                        <p:strVal val="visible"/>
                                      </p:to>
                                    </p:set>
                                    <p:animEffect filter="fade" transition="in">
                                      <p:cBhvr>
                                        <p:cTn dur="1000"/>
                                        <p:tgtEl>
                                          <p:spTgt spid="2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cxnSp>
        <p:nvCxnSpPr>
          <p:cNvPr id="298" name="Shape 298"/>
          <p:cNvCxnSpPr/>
          <p:nvPr/>
        </p:nvCxnSpPr>
        <p:spPr>
          <a:xfrm>
            <a:off x="-27325" y="4568350"/>
            <a:ext cx="9221400" cy="0"/>
          </a:xfrm>
          <a:prstGeom prst="straightConnector1">
            <a:avLst/>
          </a:prstGeom>
          <a:noFill/>
          <a:ln cap="flat" cmpd="sng" w="19050">
            <a:solidFill>
              <a:srgbClr val="B7B7B7"/>
            </a:solidFill>
            <a:prstDash val="lgDashDot"/>
            <a:round/>
            <a:headEnd len="lg" w="lg" type="none"/>
            <a:tailEnd len="lg" w="lg" type="none"/>
          </a:ln>
        </p:spPr>
      </p:cxnSp>
      <p:sp>
        <p:nvSpPr>
          <p:cNvPr id="299" name="Shape 299"/>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sz="3000"/>
              <a:t>General delete behavior (can differ per file system!!!)</a:t>
            </a:r>
          </a:p>
        </p:txBody>
      </p:sp>
      <p:sp>
        <p:nvSpPr>
          <p:cNvPr id="300" name="Shape 300"/>
          <p:cNvSpPr txBox="1"/>
          <p:nvPr>
            <p:ph idx="1" type="body"/>
          </p:nvPr>
        </p:nvSpPr>
        <p:spPr>
          <a:xfrm>
            <a:off x="457200" y="1524000"/>
            <a:ext cx="8229600" cy="4967700"/>
          </a:xfrm>
          <a:prstGeom prst="rect">
            <a:avLst/>
          </a:prstGeom>
        </p:spPr>
        <p:txBody>
          <a:bodyPr anchorCtr="0" anchor="t" bIns="91425" lIns="91425" rIns="91425" wrap="square" tIns="91425">
            <a:noAutofit/>
          </a:bodyPr>
          <a:lstStyle/>
          <a:p>
            <a:pPr lvl="0" rtl="0">
              <a:spcBef>
                <a:spcPts val="0"/>
              </a:spcBef>
              <a:buNone/>
            </a:pPr>
            <a:r>
              <a:rPr lang="en"/>
              <a:t> </a:t>
            </a:r>
          </a:p>
        </p:txBody>
      </p:sp>
      <p:sp>
        <p:nvSpPr>
          <p:cNvPr id="301" name="Shape 301"/>
          <p:cNvSpPr/>
          <p:nvPr/>
        </p:nvSpPr>
        <p:spPr>
          <a:xfrm>
            <a:off x="396175" y="1931725"/>
            <a:ext cx="3128400" cy="601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u="sng"/>
              <a:t>File Name	X</a:t>
            </a:r>
            <a:r>
              <a:rPr lang="en"/>
              <a:t>			Inode</a:t>
            </a:r>
          </a:p>
        </p:txBody>
      </p:sp>
      <p:cxnSp>
        <p:nvCxnSpPr>
          <p:cNvPr id="302" name="Shape 302"/>
          <p:cNvCxnSpPr>
            <a:stCxn id="301" idx="0"/>
            <a:endCxn id="301" idx="2"/>
          </p:cNvCxnSpPr>
          <p:nvPr/>
        </p:nvCxnSpPr>
        <p:spPr>
          <a:xfrm>
            <a:off x="1960375" y="1931725"/>
            <a:ext cx="0" cy="601200"/>
          </a:xfrm>
          <a:prstGeom prst="straightConnector1">
            <a:avLst/>
          </a:prstGeom>
          <a:noFill/>
          <a:ln cap="flat" cmpd="sng" w="19050">
            <a:solidFill>
              <a:schemeClr val="dk2"/>
            </a:solidFill>
            <a:prstDash val="solid"/>
            <a:round/>
            <a:headEnd len="lg" w="lg" type="none"/>
            <a:tailEnd len="lg" w="lg" type="none"/>
          </a:ln>
        </p:spPr>
      </p:cxnSp>
      <p:cxnSp>
        <p:nvCxnSpPr>
          <p:cNvPr id="303" name="Shape 303"/>
          <p:cNvCxnSpPr>
            <a:stCxn id="301" idx="3"/>
          </p:cNvCxnSpPr>
          <p:nvPr/>
        </p:nvCxnSpPr>
        <p:spPr>
          <a:xfrm>
            <a:off x="3524575" y="2232325"/>
            <a:ext cx="1256700" cy="997200"/>
          </a:xfrm>
          <a:prstGeom prst="straightConnector1">
            <a:avLst/>
          </a:prstGeom>
          <a:noFill/>
          <a:ln cap="flat" cmpd="sng" w="19050">
            <a:solidFill>
              <a:schemeClr val="dk2"/>
            </a:solidFill>
            <a:prstDash val="solid"/>
            <a:round/>
            <a:headEnd len="lg" w="lg" type="none"/>
            <a:tailEnd len="lg" w="lg" type="triangle"/>
          </a:ln>
        </p:spPr>
      </p:cxnSp>
      <p:sp>
        <p:nvSpPr>
          <p:cNvPr id="304" name="Shape 304"/>
          <p:cNvSpPr txBox="1"/>
          <p:nvPr/>
        </p:nvSpPr>
        <p:spPr>
          <a:xfrm>
            <a:off x="1393450" y="1617500"/>
            <a:ext cx="2486400" cy="286800"/>
          </a:xfrm>
          <a:prstGeom prst="rect">
            <a:avLst/>
          </a:prstGeom>
          <a:noFill/>
          <a:ln>
            <a:noFill/>
          </a:ln>
        </p:spPr>
        <p:txBody>
          <a:bodyPr anchorCtr="0" anchor="t" bIns="91425" lIns="91425" rIns="91425" wrap="square" tIns="91425">
            <a:noAutofit/>
          </a:bodyPr>
          <a:lstStyle/>
          <a:p>
            <a:pPr lvl="0" rtl="0">
              <a:spcBef>
                <a:spcPts val="0"/>
              </a:spcBef>
              <a:buNone/>
            </a:pPr>
            <a:r>
              <a:rPr lang="en"/>
              <a:t>Directory Entry</a:t>
            </a:r>
          </a:p>
        </p:txBody>
      </p:sp>
      <p:sp>
        <p:nvSpPr>
          <p:cNvPr id="305" name="Shape 305"/>
          <p:cNvSpPr/>
          <p:nvPr/>
        </p:nvSpPr>
        <p:spPr>
          <a:xfrm>
            <a:off x="3032825" y="3243200"/>
            <a:ext cx="4030200" cy="396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Accessed Time	Size	.....	     UID	GID</a:t>
            </a:r>
          </a:p>
        </p:txBody>
      </p:sp>
      <p:sp>
        <p:nvSpPr>
          <p:cNvPr id="306" name="Shape 306"/>
          <p:cNvSpPr/>
          <p:nvPr/>
        </p:nvSpPr>
        <p:spPr>
          <a:xfrm>
            <a:off x="3032825" y="3624200"/>
            <a:ext cx="4030200" cy="396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Blk 1   Blk 2   ...                           Indirect Blk 1</a:t>
            </a:r>
          </a:p>
        </p:txBody>
      </p:sp>
      <p:cxnSp>
        <p:nvCxnSpPr>
          <p:cNvPr id="307" name="Shape 307"/>
          <p:cNvCxnSpPr/>
          <p:nvPr/>
        </p:nvCxnSpPr>
        <p:spPr>
          <a:xfrm>
            <a:off x="4453600" y="3256875"/>
            <a:ext cx="0" cy="382500"/>
          </a:xfrm>
          <a:prstGeom prst="straightConnector1">
            <a:avLst/>
          </a:prstGeom>
          <a:noFill/>
          <a:ln cap="flat" cmpd="sng" w="19050">
            <a:solidFill>
              <a:schemeClr val="dk2"/>
            </a:solidFill>
            <a:prstDash val="solid"/>
            <a:round/>
            <a:headEnd len="lg" w="lg" type="none"/>
            <a:tailEnd len="lg" w="lg" type="none"/>
          </a:ln>
        </p:spPr>
      </p:cxnSp>
      <p:cxnSp>
        <p:nvCxnSpPr>
          <p:cNvPr id="308" name="Shape 308"/>
          <p:cNvCxnSpPr/>
          <p:nvPr/>
        </p:nvCxnSpPr>
        <p:spPr>
          <a:xfrm>
            <a:off x="4895525" y="3243200"/>
            <a:ext cx="0" cy="381000"/>
          </a:xfrm>
          <a:prstGeom prst="straightConnector1">
            <a:avLst/>
          </a:prstGeom>
          <a:noFill/>
          <a:ln cap="flat" cmpd="sng" w="19050">
            <a:solidFill>
              <a:schemeClr val="dk2"/>
            </a:solidFill>
            <a:prstDash val="solid"/>
            <a:round/>
            <a:headEnd len="lg" w="lg" type="none"/>
            <a:tailEnd len="lg" w="lg" type="none"/>
          </a:ln>
        </p:spPr>
      </p:cxnSp>
      <p:cxnSp>
        <p:nvCxnSpPr>
          <p:cNvPr id="309" name="Shape 309"/>
          <p:cNvCxnSpPr/>
          <p:nvPr/>
        </p:nvCxnSpPr>
        <p:spPr>
          <a:xfrm>
            <a:off x="6038525" y="3243200"/>
            <a:ext cx="0" cy="381000"/>
          </a:xfrm>
          <a:prstGeom prst="straightConnector1">
            <a:avLst/>
          </a:prstGeom>
          <a:noFill/>
          <a:ln cap="flat" cmpd="sng" w="19050">
            <a:solidFill>
              <a:schemeClr val="dk2"/>
            </a:solidFill>
            <a:prstDash val="solid"/>
            <a:round/>
            <a:headEnd len="lg" w="lg" type="none"/>
            <a:tailEnd len="lg" w="lg" type="none"/>
          </a:ln>
        </p:spPr>
      </p:cxnSp>
      <p:cxnSp>
        <p:nvCxnSpPr>
          <p:cNvPr id="310" name="Shape 310"/>
          <p:cNvCxnSpPr/>
          <p:nvPr/>
        </p:nvCxnSpPr>
        <p:spPr>
          <a:xfrm>
            <a:off x="5428925" y="3243200"/>
            <a:ext cx="0" cy="381000"/>
          </a:xfrm>
          <a:prstGeom prst="straightConnector1">
            <a:avLst/>
          </a:prstGeom>
          <a:noFill/>
          <a:ln cap="flat" cmpd="sng" w="19050">
            <a:solidFill>
              <a:schemeClr val="dk2"/>
            </a:solidFill>
            <a:prstDash val="solid"/>
            <a:round/>
            <a:headEnd len="lg" w="lg" type="none"/>
            <a:tailEnd len="lg" w="lg" type="none"/>
          </a:ln>
        </p:spPr>
      </p:cxnSp>
      <p:sp>
        <p:nvSpPr>
          <p:cNvPr id="311" name="Shape 311"/>
          <p:cNvSpPr txBox="1"/>
          <p:nvPr/>
        </p:nvSpPr>
        <p:spPr>
          <a:xfrm>
            <a:off x="7063025" y="3243200"/>
            <a:ext cx="2363400" cy="683100"/>
          </a:xfrm>
          <a:prstGeom prst="rect">
            <a:avLst/>
          </a:prstGeom>
          <a:noFill/>
          <a:ln>
            <a:noFill/>
          </a:ln>
        </p:spPr>
        <p:txBody>
          <a:bodyPr anchorCtr="0" anchor="t" bIns="91425" lIns="91425" rIns="91425" wrap="square" tIns="91425">
            <a:noAutofit/>
          </a:bodyPr>
          <a:lstStyle/>
          <a:p>
            <a:pPr lvl="0" rtl="0">
              <a:spcBef>
                <a:spcPts val="0"/>
              </a:spcBef>
              <a:buNone/>
            </a:pPr>
            <a:r>
              <a:rPr lang="en">
                <a:solidFill>
                  <a:srgbClr val="FF0000"/>
                </a:solidFill>
              </a:rPr>
              <a:t>(memory or disk)</a:t>
            </a:r>
          </a:p>
        </p:txBody>
      </p:sp>
      <p:cxnSp>
        <p:nvCxnSpPr>
          <p:cNvPr id="312" name="Shape 312"/>
          <p:cNvCxnSpPr/>
          <p:nvPr/>
        </p:nvCxnSpPr>
        <p:spPr>
          <a:xfrm>
            <a:off x="5581325" y="3624200"/>
            <a:ext cx="0" cy="381000"/>
          </a:xfrm>
          <a:prstGeom prst="straightConnector1">
            <a:avLst/>
          </a:prstGeom>
          <a:noFill/>
          <a:ln cap="flat" cmpd="sng" w="19050">
            <a:solidFill>
              <a:schemeClr val="dk2"/>
            </a:solidFill>
            <a:prstDash val="solid"/>
            <a:round/>
            <a:headEnd len="lg" w="lg" type="none"/>
            <a:tailEnd len="lg" w="lg" type="none"/>
          </a:ln>
        </p:spPr>
      </p:cxnSp>
      <p:cxnSp>
        <p:nvCxnSpPr>
          <p:cNvPr id="313" name="Shape 313"/>
          <p:cNvCxnSpPr/>
          <p:nvPr/>
        </p:nvCxnSpPr>
        <p:spPr>
          <a:xfrm>
            <a:off x="4438325" y="3624200"/>
            <a:ext cx="0" cy="381000"/>
          </a:xfrm>
          <a:prstGeom prst="straightConnector1">
            <a:avLst/>
          </a:prstGeom>
          <a:noFill/>
          <a:ln cap="flat" cmpd="sng" w="19050">
            <a:solidFill>
              <a:schemeClr val="dk2"/>
            </a:solidFill>
            <a:prstDash val="solid"/>
            <a:round/>
            <a:headEnd len="lg" w="lg" type="none"/>
            <a:tailEnd len="lg" w="lg" type="none"/>
          </a:ln>
        </p:spPr>
      </p:cxnSp>
      <p:cxnSp>
        <p:nvCxnSpPr>
          <p:cNvPr id="314" name="Shape 314"/>
          <p:cNvCxnSpPr/>
          <p:nvPr/>
        </p:nvCxnSpPr>
        <p:spPr>
          <a:xfrm>
            <a:off x="4133525" y="3624200"/>
            <a:ext cx="0" cy="381000"/>
          </a:xfrm>
          <a:prstGeom prst="straightConnector1">
            <a:avLst/>
          </a:prstGeom>
          <a:noFill/>
          <a:ln cap="flat" cmpd="sng" w="19050">
            <a:solidFill>
              <a:schemeClr val="dk2"/>
            </a:solidFill>
            <a:prstDash val="solid"/>
            <a:round/>
            <a:headEnd len="lg" w="lg" type="none"/>
            <a:tailEnd len="lg" w="lg" type="none"/>
          </a:ln>
        </p:spPr>
      </p:cxnSp>
      <p:cxnSp>
        <p:nvCxnSpPr>
          <p:cNvPr id="315" name="Shape 315"/>
          <p:cNvCxnSpPr/>
          <p:nvPr/>
        </p:nvCxnSpPr>
        <p:spPr>
          <a:xfrm>
            <a:off x="3600125" y="3624200"/>
            <a:ext cx="0" cy="381000"/>
          </a:xfrm>
          <a:prstGeom prst="straightConnector1">
            <a:avLst/>
          </a:prstGeom>
          <a:noFill/>
          <a:ln cap="flat" cmpd="sng" w="19050">
            <a:solidFill>
              <a:schemeClr val="dk2"/>
            </a:solidFill>
            <a:prstDash val="solid"/>
            <a:round/>
            <a:headEnd len="lg" w="lg" type="none"/>
            <a:tailEnd len="lg" w="lg" type="none"/>
          </a:ln>
        </p:spPr>
      </p:cxnSp>
      <p:sp>
        <p:nvSpPr>
          <p:cNvPr id="316" name="Shape 316"/>
          <p:cNvSpPr txBox="1"/>
          <p:nvPr/>
        </p:nvSpPr>
        <p:spPr>
          <a:xfrm>
            <a:off x="4849775" y="2922922"/>
            <a:ext cx="2117700" cy="431700"/>
          </a:xfrm>
          <a:prstGeom prst="rect">
            <a:avLst/>
          </a:prstGeom>
          <a:noFill/>
          <a:ln>
            <a:noFill/>
          </a:ln>
        </p:spPr>
        <p:txBody>
          <a:bodyPr anchorCtr="0" anchor="t" bIns="91425" lIns="91425" rIns="91425" wrap="square" tIns="91425">
            <a:noAutofit/>
          </a:bodyPr>
          <a:lstStyle/>
          <a:p>
            <a:pPr lvl="0" rtl="0">
              <a:spcBef>
                <a:spcPts val="0"/>
              </a:spcBef>
              <a:buNone/>
            </a:pPr>
            <a:r>
              <a:rPr lang="en"/>
              <a:t>Inode (index node)</a:t>
            </a:r>
          </a:p>
        </p:txBody>
      </p:sp>
      <p:sp>
        <p:nvSpPr>
          <p:cNvPr id="317" name="Shape 317"/>
          <p:cNvSpPr txBox="1"/>
          <p:nvPr/>
        </p:nvSpPr>
        <p:spPr>
          <a:xfrm>
            <a:off x="220700" y="3163350"/>
            <a:ext cx="2827800" cy="1051800"/>
          </a:xfrm>
          <a:prstGeom prst="rect">
            <a:avLst/>
          </a:prstGeom>
          <a:noFill/>
          <a:ln>
            <a:noFill/>
          </a:ln>
        </p:spPr>
        <p:txBody>
          <a:bodyPr anchorCtr="0" anchor="t" bIns="91425" lIns="91425" rIns="91425" wrap="square" tIns="91425">
            <a:noAutofit/>
          </a:bodyPr>
          <a:lstStyle/>
          <a:p>
            <a:pPr lvl="0" rtl="0" algn="r">
              <a:spcBef>
                <a:spcPts val="0"/>
              </a:spcBef>
              <a:buNone/>
            </a:pPr>
            <a:r>
              <a:rPr i="1" lang="en"/>
              <a:t>....Meta Data....</a:t>
            </a:r>
          </a:p>
        </p:txBody>
      </p:sp>
      <p:sp>
        <p:nvSpPr>
          <p:cNvPr id="318" name="Shape 318"/>
          <p:cNvSpPr txBox="1"/>
          <p:nvPr/>
        </p:nvSpPr>
        <p:spPr>
          <a:xfrm>
            <a:off x="4010075" y="3951475"/>
            <a:ext cx="3046500" cy="396300"/>
          </a:xfrm>
          <a:prstGeom prst="rect">
            <a:avLst/>
          </a:prstGeom>
          <a:noFill/>
          <a:ln>
            <a:noFill/>
          </a:ln>
        </p:spPr>
        <p:txBody>
          <a:bodyPr anchorCtr="0" anchor="t" bIns="91425" lIns="91425" rIns="91425" wrap="square" tIns="91425">
            <a:noAutofit/>
          </a:bodyPr>
          <a:lstStyle/>
          <a:p>
            <a:pPr lvl="0" rtl="0">
              <a:spcBef>
                <a:spcPts val="0"/>
              </a:spcBef>
              <a:buNone/>
            </a:pPr>
            <a:r>
              <a:rPr i="1" lang="en"/>
              <a:t>there are fifteen 4K sized block pointers per inode usually</a:t>
            </a:r>
          </a:p>
        </p:txBody>
      </p:sp>
      <p:cxnSp>
        <p:nvCxnSpPr>
          <p:cNvPr id="319" name="Shape 319"/>
          <p:cNvCxnSpPr/>
          <p:nvPr/>
        </p:nvCxnSpPr>
        <p:spPr>
          <a:xfrm flipH="1">
            <a:off x="1721350" y="4049225"/>
            <a:ext cx="1475400" cy="888000"/>
          </a:xfrm>
          <a:prstGeom prst="straightConnector1">
            <a:avLst/>
          </a:prstGeom>
          <a:noFill/>
          <a:ln cap="flat" cmpd="sng" w="19050">
            <a:solidFill>
              <a:schemeClr val="dk2"/>
            </a:solidFill>
            <a:prstDash val="solid"/>
            <a:round/>
            <a:headEnd len="lg" w="lg" type="none"/>
            <a:tailEnd len="lg" w="lg" type="triangle"/>
          </a:ln>
        </p:spPr>
      </p:cxnSp>
      <p:sp>
        <p:nvSpPr>
          <p:cNvPr id="320" name="Shape 320"/>
          <p:cNvSpPr/>
          <p:nvPr/>
        </p:nvSpPr>
        <p:spPr>
          <a:xfrm>
            <a:off x="1107175" y="4964525"/>
            <a:ext cx="1147500" cy="1011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File Content</a:t>
            </a:r>
          </a:p>
        </p:txBody>
      </p:sp>
      <p:sp>
        <p:nvSpPr>
          <p:cNvPr id="321" name="Shape 321"/>
          <p:cNvSpPr/>
          <p:nvPr/>
        </p:nvSpPr>
        <p:spPr>
          <a:xfrm>
            <a:off x="2402575" y="4964525"/>
            <a:ext cx="1147500" cy="1011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File Content</a:t>
            </a:r>
          </a:p>
        </p:txBody>
      </p:sp>
      <p:cxnSp>
        <p:nvCxnSpPr>
          <p:cNvPr id="322" name="Shape 322"/>
          <p:cNvCxnSpPr>
            <a:endCxn id="321" idx="0"/>
          </p:cNvCxnSpPr>
          <p:nvPr/>
        </p:nvCxnSpPr>
        <p:spPr>
          <a:xfrm flipH="1">
            <a:off x="2976325" y="4008125"/>
            <a:ext cx="548100" cy="956400"/>
          </a:xfrm>
          <a:prstGeom prst="straightConnector1">
            <a:avLst/>
          </a:prstGeom>
          <a:noFill/>
          <a:ln cap="flat" cmpd="sng" w="19050">
            <a:solidFill>
              <a:schemeClr val="dk2"/>
            </a:solidFill>
            <a:prstDash val="solid"/>
            <a:round/>
            <a:headEnd len="lg" w="lg" type="none"/>
            <a:tailEnd len="lg" w="lg" type="triangle"/>
          </a:ln>
        </p:spPr>
      </p:cxnSp>
      <p:sp>
        <p:nvSpPr>
          <p:cNvPr id="323" name="Shape 323"/>
          <p:cNvSpPr txBox="1"/>
          <p:nvPr/>
        </p:nvSpPr>
        <p:spPr>
          <a:xfrm>
            <a:off x="150275" y="4663975"/>
            <a:ext cx="1420800" cy="273300"/>
          </a:xfrm>
          <a:prstGeom prst="rect">
            <a:avLst/>
          </a:prstGeom>
          <a:noFill/>
          <a:ln>
            <a:noFill/>
          </a:ln>
        </p:spPr>
        <p:txBody>
          <a:bodyPr anchorCtr="0" anchor="t" bIns="91425" lIns="91425" rIns="91425" wrap="square" tIns="91425">
            <a:noAutofit/>
          </a:bodyPr>
          <a:lstStyle/>
          <a:p>
            <a:pPr lvl="0" rtl="0">
              <a:spcBef>
                <a:spcPts val="0"/>
              </a:spcBef>
              <a:buNone/>
            </a:pPr>
            <a:r>
              <a:rPr lang="en"/>
              <a:t>(disk)</a:t>
            </a:r>
          </a:p>
        </p:txBody>
      </p:sp>
      <p:sp>
        <p:nvSpPr>
          <p:cNvPr id="324" name="Shape 324"/>
          <p:cNvSpPr/>
          <p:nvPr/>
        </p:nvSpPr>
        <p:spPr>
          <a:xfrm>
            <a:off x="6133950" y="4021900"/>
            <a:ext cx="1003825" cy="874325"/>
          </a:xfrm>
          <a:custGeom>
            <a:pathLst>
              <a:path extrusionOk="0" h="34973" w="40153">
                <a:moveTo>
                  <a:pt x="12568" y="0"/>
                </a:moveTo>
                <a:cubicBezTo>
                  <a:pt x="17121" y="1366"/>
                  <a:pt x="41985" y="2368"/>
                  <a:pt x="39891" y="8197"/>
                </a:cubicBezTo>
                <a:cubicBezTo>
                  <a:pt x="37796" y="14025"/>
                  <a:pt x="6648" y="30510"/>
                  <a:pt x="0" y="34973"/>
                </a:cubicBezTo>
              </a:path>
            </a:pathLst>
          </a:custGeom>
          <a:noFill/>
          <a:ln cap="flat" cmpd="sng" w="19050">
            <a:solidFill>
              <a:schemeClr val="dk2"/>
            </a:solidFill>
            <a:prstDash val="solid"/>
            <a:round/>
            <a:headEnd len="lg" w="lg" type="none"/>
            <a:tailEnd len="lg" w="lg" type="triangle"/>
          </a:ln>
        </p:spPr>
      </p:sp>
      <p:sp>
        <p:nvSpPr>
          <p:cNvPr id="325" name="Shape 325"/>
          <p:cNvSpPr/>
          <p:nvPr/>
        </p:nvSpPr>
        <p:spPr>
          <a:xfrm>
            <a:off x="4993375" y="4964525"/>
            <a:ext cx="1694100" cy="1011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Indirect block (contains addresses of more blocks)</a:t>
            </a:r>
          </a:p>
        </p:txBody>
      </p:sp>
      <p:sp>
        <p:nvSpPr>
          <p:cNvPr id="326" name="Shape 326"/>
          <p:cNvSpPr/>
          <p:nvPr/>
        </p:nvSpPr>
        <p:spPr>
          <a:xfrm>
            <a:off x="7539300" y="4644550"/>
            <a:ext cx="1147500" cy="1011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File Content</a:t>
            </a:r>
          </a:p>
        </p:txBody>
      </p:sp>
      <p:sp>
        <p:nvSpPr>
          <p:cNvPr id="327" name="Shape 327"/>
          <p:cNvSpPr/>
          <p:nvPr/>
        </p:nvSpPr>
        <p:spPr>
          <a:xfrm>
            <a:off x="7539300" y="5770800"/>
            <a:ext cx="1147500" cy="1011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File Content</a:t>
            </a:r>
          </a:p>
        </p:txBody>
      </p:sp>
      <p:cxnSp>
        <p:nvCxnSpPr>
          <p:cNvPr id="328" name="Shape 328"/>
          <p:cNvCxnSpPr>
            <a:stCxn id="325" idx="3"/>
            <a:endCxn id="326" idx="1"/>
          </p:cNvCxnSpPr>
          <p:nvPr/>
        </p:nvCxnSpPr>
        <p:spPr>
          <a:xfrm flipH="1" rot="10800000">
            <a:off x="6687475" y="5149925"/>
            <a:ext cx="851700" cy="320100"/>
          </a:xfrm>
          <a:prstGeom prst="straightConnector1">
            <a:avLst/>
          </a:prstGeom>
          <a:noFill/>
          <a:ln cap="flat" cmpd="sng" w="19050">
            <a:solidFill>
              <a:schemeClr val="dk2"/>
            </a:solidFill>
            <a:prstDash val="solid"/>
            <a:round/>
            <a:headEnd len="lg" w="lg" type="none"/>
            <a:tailEnd len="lg" w="lg" type="triangle"/>
          </a:ln>
        </p:spPr>
      </p:cxnSp>
      <p:cxnSp>
        <p:nvCxnSpPr>
          <p:cNvPr id="329" name="Shape 329"/>
          <p:cNvCxnSpPr>
            <a:endCxn id="327" idx="1"/>
          </p:cNvCxnSpPr>
          <p:nvPr/>
        </p:nvCxnSpPr>
        <p:spPr>
          <a:xfrm>
            <a:off x="6694200" y="5757000"/>
            <a:ext cx="845100" cy="519300"/>
          </a:xfrm>
          <a:prstGeom prst="straightConnector1">
            <a:avLst/>
          </a:prstGeom>
          <a:noFill/>
          <a:ln cap="flat" cmpd="sng" w="19050">
            <a:solidFill>
              <a:schemeClr val="dk2"/>
            </a:solidFill>
            <a:prstDash val="solid"/>
            <a:round/>
            <a:headEnd len="lg" w="lg" type="none"/>
            <a:tailEnd len="lg" w="lg" type="triangle"/>
          </a:ln>
        </p:spPr>
      </p:cxnSp>
      <p:sp>
        <p:nvSpPr>
          <p:cNvPr id="330" name="Shape 330"/>
          <p:cNvSpPr/>
          <p:nvPr/>
        </p:nvSpPr>
        <p:spPr>
          <a:xfrm>
            <a:off x="5272975" y="1931725"/>
            <a:ext cx="3128400" cy="601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u="sng"/>
              <a:t>File Name	Y</a:t>
            </a:r>
            <a:r>
              <a:rPr lang="en"/>
              <a:t>			Inode</a:t>
            </a:r>
          </a:p>
        </p:txBody>
      </p:sp>
      <p:cxnSp>
        <p:nvCxnSpPr>
          <p:cNvPr id="331" name="Shape 331"/>
          <p:cNvCxnSpPr/>
          <p:nvPr/>
        </p:nvCxnSpPr>
        <p:spPr>
          <a:xfrm>
            <a:off x="6989575" y="1931725"/>
            <a:ext cx="0" cy="601200"/>
          </a:xfrm>
          <a:prstGeom prst="straightConnector1">
            <a:avLst/>
          </a:prstGeom>
          <a:noFill/>
          <a:ln cap="flat" cmpd="sng" w="19050">
            <a:solidFill>
              <a:schemeClr val="dk2"/>
            </a:solidFill>
            <a:prstDash val="solid"/>
            <a:round/>
            <a:headEnd len="lg" w="lg" type="none"/>
            <a:tailEnd len="lg" w="lg" type="none"/>
          </a:ln>
        </p:spPr>
      </p:cxnSp>
      <p:cxnSp>
        <p:nvCxnSpPr>
          <p:cNvPr id="332" name="Shape 332"/>
          <p:cNvCxnSpPr/>
          <p:nvPr/>
        </p:nvCxnSpPr>
        <p:spPr>
          <a:xfrm flipH="1">
            <a:off x="6680475" y="2546475"/>
            <a:ext cx="1174800" cy="696600"/>
          </a:xfrm>
          <a:prstGeom prst="straightConnector1">
            <a:avLst/>
          </a:prstGeom>
          <a:noFill/>
          <a:ln cap="flat" cmpd="sng" w="19050">
            <a:solidFill>
              <a:schemeClr val="dk2"/>
            </a:solidFill>
            <a:prstDash val="solid"/>
            <a:round/>
            <a:headEnd len="lg" w="lg" type="none"/>
            <a:tailEnd len="lg" w="lg" type="triangle"/>
          </a:ln>
        </p:spPr>
      </p:cxnSp>
      <p:sp>
        <p:nvSpPr>
          <p:cNvPr id="333" name="Shape 333"/>
          <p:cNvSpPr txBox="1"/>
          <p:nvPr/>
        </p:nvSpPr>
        <p:spPr>
          <a:xfrm>
            <a:off x="6041650" y="1617500"/>
            <a:ext cx="2486400" cy="286800"/>
          </a:xfrm>
          <a:prstGeom prst="rect">
            <a:avLst/>
          </a:prstGeom>
          <a:noFill/>
          <a:ln>
            <a:noFill/>
          </a:ln>
        </p:spPr>
        <p:txBody>
          <a:bodyPr anchorCtr="0" anchor="t" bIns="91425" lIns="91425" rIns="91425" wrap="square" tIns="91425">
            <a:noAutofit/>
          </a:bodyPr>
          <a:lstStyle/>
          <a:p>
            <a:pPr lvl="0" rtl="0">
              <a:spcBef>
                <a:spcPts val="0"/>
              </a:spcBef>
              <a:buNone/>
            </a:pPr>
            <a:r>
              <a:rPr lang="en"/>
              <a:t>Other Directory Entry</a:t>
            </a:r>
          </a:p>
        </p:txBody>
      </p:sp>
      <p:cxnSp>
        <p:nvCxnSpPr>
          <p:cNvPr id="334" name="Shape 334"/>
          <p:cNvCxnSpPr/>
          <p:nvPr/>
        </p:nvCxnSpPr>
        <p:spPr>
          <a:xfrm flipH="1">
            <a:off x="3579250" y="2355225"/>
            <a:ext cx="860700" cy="437100"/>
          </a:xfrm>
          <a:prstGeom prst="straightConnector1">
            <a:avLst/>
          </a:prstGeom>
          <a:noFill/>
          <a:ln cap="flat" cmpd="sng" w="76200">
            <a:solidFill>
              <a:srgbClr val="FF0000"/>
            </a:solidFill>
            <a:prstDash val="solid"/>
            <a:round/>
            <a:headEnd len="lg" w="lg" type="none"/>
            <a:tailEnd len="lg" w="lg" type="none"/>
          </a:ln>
        </p:spPr>
      </p:cxnSp>
      <p:sp>
        <p:nvSpPr>
          <p:cNvPr id="335" name="Shape 335"/>
          <p:cNvSpPr txBox="1"/>
          <p:nvPr/>
        </p:nvSpPr>
        <p:spPr>
          <a:xfrm>
            <a:off x="3784200" y="1647551"/>
            <a:ext cx="1243200" cy="721200"/>
          </a:xfrm>
          <a:prstGeom prst="rect">
            <a:avLst/>
          </a:prstGeom>
          <a:noFill/>
          <a:ln>
            <a:noFill/>
          </a:ln>
        </p:spPr>
        <p:txBody>
          <a:bodyPr anchorCtr="0" anchor="t" bIns="91425" lIns="91425" rIns="91425" wrap="square" tIns="91425">
            <a:noAutofit/>
          </a:bodyPr>
          <a:lstStyle/>
          <a:p>
            <a:pPr lvl="0" algn="ctr">
              <a:spcBef>
                <a:spcPts val="0"/>
              </a:spcBef>
              <a:buNone/>
            </a:pPr>
            <a:r>
              <a:rPr i="1" lang="en"/>
              <a:t>The inode gets "unlinked"</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5"/>
                                        </p:tgtEl>
                                        <p:attrNameLst>
                                          <p:attrName>style.visibility</p:attrName>
                                        </p:attrNameLst>
                                      </p:cBhvr>
                                      <p:to>
                                        <p:strVal val="visible"/>
                                      </p:to>
                                    </p:set>
                                    <p:animEffect filter="fade" transition="in">
                                      <p:cBhvr>
                                        <p:cTn dur="1000"/>
                                        <p:tgtEl>
                                          <p:spTgt spid="335"/>
                                        </p:tgtEl>
                                      </p:cBhvr>
                                    </p:animEffect>
                                  </p:childTnLst>
                                </p:cTn>
                              </p:par>
                              <p:par>
                                <p:cTn fill="hold" nodeType="withEffect" presetClass="entr" presetID="10" presetSubtype="0">
                                  <p:stCondLst>
                                    <p:cond delay="0"/>
                                  </p:stCondLst>
                                  <p:childTnLst>
                                    <p:set>
                                      <p:cBhvr>
                                        <p:cTn dur="1" fill="hold">
                                          <p:stCondLst>
                                            <p:cond delay="0"/>
                                          </p:stCondLst>
                                        </p:cTn>
                                        <p:tgtEl>
                                          <p:spTgt spid="334"/>
                                        </p:tgtEl>
                                        <p:attrNameLst>
                                          <p:attrName>style.visibility</p:attrName>
                                        </p:attrNameLst>
                                      </p:cBhvr>
                                      <p:to>
                                        <p:strVal val="visible"/>
                                      </p:to>
                                    </p:set>
                                    <p:animEffect filter="fade" transition="in">
                                      <p:cBhvr>
                                        <p:cTn dur="1000"/>
                                        <p:tgtEl>
                                          <p:spTgt spid="3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Shape 340"/>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a:spcBef>
                <a:spcPts val="0"/>
              </a:spcBef>
              <a:buNone/>
            </a:pPr>
            <a:r>
              <a:rPr lang="en"/>
              <a:t>Generic directory layout for linux distros</a:t>
            </a:r>
          </a:p>
        </p:txBody>
      </p:sp>
      <p:sp>
        <p:nvSpPr>
          <p:cNvPr id="341" name="Shape 341"/>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228600" lvl="0" marL="457200" rtl="0">
              <a:spcBef>
                <a:spcPts val="0"/>
              </a:spcBef>
              <a:buFont typeface="Arial"/>
              <a:buChar char="●"/>
            </a:pPr>
            <a:r>
              <a:rPr lang="en"/>
              <a:t>Can vary, and can be confusion per distro</a:t>
            </a:r>
          </a:p>
          <a:p>
            <a:pPr indent="-228600" lvl="0" marL="457200" rtl="0">
              <a:spcBef>
                <a:spcPts val="0"/>
              </a:spcBef>
              <a:buFont typeface="Arial"/>
              <a:buChar char="●"/>
            </a:pPr>
            <a:r>
              <a:rPr lang="en"/>
              <a:t>Is not really standardized</a:t>
            </a:r>
          </a:p>
          <a:p>
            <a:pPr indent="-228600" lvl="0" marL="457200" rtl="0">
              <a:spcBef>
                <a:spcPts val="0"/>
              </a:spcBef>
              <a:buFont typeface="Arial"/>
              <a:buChar char="●"/>
            </a:pPr>
            <a:r>
              <a:rPr lang="en"/>
              <a:t>Can be difficult at first to figure out where programs, icons, config files, and other stuff is</a:t>
            </a:r>
          </a:p>
          <a:p>
            <a:pPr indent="-228600" lvl="0" marL="457200">
              <a:spcBef>
                <a:spcPts val="0"/>
              </a:spcBef>
              <a:buFont typeface="Arial"/>
              <a:buChar char="●"/>
            </a:pPr>
            <a:r>
              <a:rPr lang="en"/>
              <a:t>So lets go over the most interesting places:</a:t>
            </a:r>
          </a:p>
        </p:txBody>
      </p:sp>
      <p:pic>
        <p:nvPicPr>
          <p:cNvPr id="342" name="Shape 342"/>
          <p:cNvPicPr preferRelativeResize="0"/>
          <p:nvPr/>
        </p:nvPicPr>
        <p:blipFill>
          <a:blip r:embed="rId3">
            <a:alphaModFix/>
          </a:blip>
          <a:stretch>
            <a:fillRect/>
          </a:stretch>
        </p:blipFill>
        <p:spPr>
          <a:xfrm>
            <a:off x="5437200" y="4103875"/>
            <a:ext cx="3136900" cy="25908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Shape 347"/>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a:spcBef>
                <a:spcPts val="0"/>
              </a:spcBef>
              <a:buNone/>
            </a:pPr>
            <a:r>
              <a:rPr lang="en"/>
              <a:t>Generic directory layout highlights</a:t>
            </a:r>
          </a:p>
        </p:txBody>
      </p:sp>
      <p:sp>
        <p:nvSpPr>
          <p:cNvPr id="348" name="Shape 348"/>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lvl="0" rtl="0">
              <a:spcBef>
                <a:spcPts val="0"/>
              </a:spcBef>
              <a:buNone/>
            </a:pPr>
            <a:r>
              <a:rPr b="1" lang="en"/>
              <a:t>&lt; / &gt;</a:t>
            </a:r>
          </a:p>
          <a:p>
            <a:pPr lvl="0" rtl="0">
              <a:spcBef>
                <a:spcPts val="0"/>
              </a:spcBef>
              <a:buNone/>
            </a:pPr>
            <a:r>
              <a:rPr lang="en"/>
              <a:t>This is the root directory.  This is where the Linux FS begins.  Every other directory is under it.  Do not confuse it with the root account, or the root account's home directory.</a:t>
            </a:r>
          </a:p>
          <a:p>
            <a:pPr lvl="0" rtl="0">
              <a:spcBef>
                <a:spcPts val="0"/>
              </a:spcBef>
              <a:buNone/>
            </a:pPr>
            <a:r>
              <a:t/>
            </a:r>
            <a:endParaRPr/>
          </a:p>
          <a:p>
            <a:pPr lvl="0" rtl="0">
              <a:spcBef>
                <a:spcPts val="0"/>
              </a:spcBef>
              <a:buNone/>
            </a:pPr>
            <a:r>
              <a:rPr b="1" lang="en"/>
              <a:t>&lt; /etc &gt;</a:t>
            </a:r>
          </a:p>
          <a:p>
            <a:pPr lvl="0" rtl="0">
              <a:spcBef>
                <a:spcPts val="0"/>
              </a:spcBef>
              <a:buNone/>
            </a:pPr>
            <a:r>
              <a:rPr lang="en"/>
              <a:t>The config files for the Linux system.  Most are text files and can be edited by hand</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 name="Shape 50"/>
        <p:cNvGrpSpPr/>
        <p:nvPr/>
      </p:nvGrpSpPr>
      <p:grpSpPr>
        <a:xfrm>
          <a:off x="0" y="0"/>
          <a:ext cx="0" cy="0"/>
          <a:chOff x="0" y="0"/>
          <a:chExt cx="0" cy="0"/>
        </a:xfrm>
      </p:grpSpPr>
      <p:sp>
        <p:nvSpPr>
          <p:cNvPr id="51" name="Shape 51"/>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a:spcBef>
                <a:spcPts val="0"/>
              </a:spcBef>
              <a:buNone/>
            </a:pPr>
            <a:r>
              <a:rPr lang="en"/>
              <a:t>But first... CVE-2013-0156 and CVE-2013-0155 </a:t>
            </a:r>
          </a:p>
        </p:txBody>
      </p:sp>
      <p:sp>
        <p:nvSpPr>
          <p:cNvPr id="52" name="Shape 52"/>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lvl="0" rtl="0">
              <a:spcBef>
                <a:spcPts val="0"/>
              </a:spcBef>
              <a:buNone/>
            </a:pPr>
            <a:r>
              <a:rPr lang="en"/>
              <a:t>On Jan 8th a CVE (Vulnerability notice) was </a:t>
            </a:r>
            <a:r>
              <a:rPr lang="en" u="sng">
                <a:solidFill>
                  <a:schemeClr val="hlink"/>
                </a:solidFill>
                <a:hlinkClick r:id="rId3"/>
              </a:rPr>
              <a:t>issued for Ruby on Rails</a:t>
            </a:r>
            <a:r>
              <a:rPr lang="en"/>
              <a:t>.  Allowed attackers to:</a:t>
            </a:r>
          </a:p>
          <a:p>
            <a:pPr indent="-342900" lvl="0" marL="508000" rtl="0">
              <a:lnSpc>
                <a:spcPct val="115000"/>
              </a:lnSpc>
              <a:spcBef>
                <a:spcPts val="0"/>
              </a:spcBef>
              <a:buClr>
                <a:srgbClr val="000000"/>
              </a:buClr>
              <a:buSzPct val="100000"/>
            </a:pPr>
            <a:r>
              <a:rPr b="1" lang="en" sz="1800">
                <a:solidFill>
                  <a:srgbClr val="000000"/>
                </a:solidFill>
                <a:highlight>
                  <a:srgbClr val="FFFFFF"/>
                </a:highlight>
              </a:rPr>
              <a:t>Bypass Authentication systems</a:t>
            </a:r>
          </a:p>
          <a:p>
            <a:pPr indent="-342900" lvl="0" marL="508000" rtl="0">
              <a:lnSpc>
                <a:spcPct val="115000"/>
              </a:lnSpc>
              <a:spcBef>
                <a:spcPts val="0"/>
              </a:spcBef>
              <a:buClr>
                <a:srgbClr val="000000"/>
              </a:buClr>
              <a:buSzPct val="100000"/>
            </a:pPr>
            <a:r>
              <a:rPr b="1" lang="en" sz="1800">
                <a:solidFill>
                  <a:srgbClr val="000000"/>
                </a:solidFill>
                <a:highlight>
                  <a:srgbClr val="FFFFFF"/>
                </a:highlight>
              </a:rPr>
              <a:t>Inject Arbitrary SQL</a:t>
            </a:r>
          </a:p>
          <a:p>
            <a:pPr indent="-342900" lvl="0" marL="508000" rtl="0">
              <a:lnSpc>
                <a:spcPct val="115000"/>
              </a:lnSpc>
              <a:spcBef>
                <a:spcPts val="0"/>
              </a:spcBef>
              <a:buClr>
                <a:srgbClr val="000000"/>
              </a:buClr>
              <a:buSzPct val="100000"/>
            </a:pPr>
            <a:r>
              <a:rPr lang="en" sz="1800">
                <a:solidFill>
                  <a:srgbClr val="000000"/>
                </a:solidFill>
                <a:highlight>
                  <a:srgbClr val="FFFFFF"/>
                </a:highlight>
              </a:rPr>
              <a:t>Perform a Denial of Service (DoS)</a:t>
            </a:r>
          </a:p>
          <a:p>
            <a:pPr indent="-342900" lvl="0" marL="508000" rtl="0">
              <a:lnSpc>
                <a:spcPct val="115000"/>
              </a:lnSpc>
              <a:spcBef>
                <a:spcPts val="0"/>
              </a:spcBef>
              <a:buClr>
                <a:srgbClr val="000000"/>
              </a:buClr>
              <a:buSzPct val="100000"/>
            </a:pPr>
            <a:r>
              <a:rPr b="1" lang="en" sz="1800">
                <a:solidFill>
                  <a:srgbClr val="000000"/>
                </a:solidFill>
                <a:highlight>
                  <a:srgbClr val="FFFFFF"/>
                </a:highlight>
              </a:rPr>
              <a:t>Execute arbitrary code</a:t>
            </a:r>
          </a:p>
          <a:p>
            <a:pPr lvl="0" rtl="0">
              <a:spcBef>
                <a:spcPts val="0"/>
              </a:spcBef>
              <a:buNone/>
            </a:pPr>
            <a:r>
              <a:rPr lang="en" sz="2400"/>
              <a:t>On Jan 9th, </a:t>
            </a:r>
            <a:r>
              <a:rPr i="1" lang="en" sz="2400"/>
              <a:t>public</a:t>
            </a:r>
            <a:r>
              <a:rPr lang="en" sz="2400"/>
              <a:t> exploit code was released by someone else:</a:t>
            </a:r>
          </a:p>
          <a:p>
            <a:pPr lvl="0" rtl="0">
              <a:spcBef>
                <a:spcPts val="0"/>
              </a:spcBef>
              <a:buNone/>
            </a:pPr>
            <a:r>
              <a:rPr lang="en" sz="2400" u="sng">
                <a:solidFill>
                  <a:schemeClr val="hlink"/>
                </a:solidFill>
                <a:hlinkClick r:id="rId4"/>
              </a:rPr>
              <a:t>http://ronin-ruby.github.com/blog/2013/01/09/rails-pocs.html</a:t>
            </a:r>
          </a:p>
          <a:p>
            <a:pPr lvl="0" rtl="0">
              <a:spcBef>
                <a:spcPts val="0"/>
              </a:spcBef>
              <a:buNone/>
            </a:pPr>
            <a:r>
              <a:rPr lang="en" sz="2400" u="sng"/>
              <a:t>This is how fast this industry moves.</a:t>
            </a:r>
            <a:r>
              <a:rPr lang="en" sz="2400"/>
              <a:t>  We're also hours away from it being implemented as an exploit in </a:t>
            </a:r>
            <a:r>
              <a:rPr i="1" lang="en" sz="2400"/>
              <a:t>Metasploit</a:t>
            </a:r>
            <a:r>
              <a:rPr lang="en" sz="2400"/>
              <a:t>:</a:t>
            </a:r>
          </a:p>
          <a:p>
            <a:pPr lvl="0">
              <a:spcBef>
                <a:spcPts val="0"/>
              </a:spcBef>
              <a:buNone/>
            </a:pPr>
            <a:r>
              <a:rPr lang="en" sz="1400" u="sng">
                <a:solidFill>
                  <a:schemeClr val="hlink"/>
                </a:solidFill>
                <a:hlinkClick r:id="rId5"/>
              </a:rPr>
              <a:t>https://community.rapid7.com/community/metasploit/blog/2013/01/09/serialization-mischief-in-ruby-land-cve-2013-0156?x=1</a:t>
            </a:r>
            <a:r>
              <a:rPr lang="en" sz="2400" u="sng">
                <a:solidFill>
                  <a:schemeClr val="hlink"/>
                </a:solidFill>
                <a:hlinkClick r:id="rId6"/>
              </a:rPr>
              <a:t> </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Shape 353"/>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a:spcBef>
                <a:spcPts val="0"/>
              </a:spcBef>
              <a:buNone/>
            </a:pPr>
            <a:r>
              <a:rPr lang="en"/>
              <a:t>Generic directory layout highlights</a:t>
            </a:r>
          </a:p>
        </p:txBody>
      </p:sp>
      <p:sp>
        <p:nvSpPr>
          <p:cNvPr id="354" name="Shape 354"/>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lvl="0" rtl="0">
              <a:spcBef>
                <a:spcPts val="0"/>
              </a:spcBef>
              <a:buNone/>
            </a:pPr>
            <a:r>
              <a:rPr b="1" lang="en"/>
              <a:t>&lt; /bin &gt; and &lt; /usr/bin &gt;</a:t>
            </a:r>
          </a:p>
          <a:p>
            <a:pPr lvl="0" rtl="0">
              <a:spcBef>
                <a:spcPts val="0"/>
              </a:spcBef>
              <a:buNone/>
            </a:pPr>
            <a:r>
              <a:rPr lang="en"/>
              <a:t>These directories contain most of the binaries (programs) for the system.  The /bin directory contains the most important programs:</a:t>
            </a:r>
          </a:p>
          <a:p>
            <a:pPr indent="-228600" lvl="0" marL="457200" rtl="0">
              <a:spcBef>
                <a:spcPts val="0"/>
              </a:spcBef>
              <a:buFont typeface="Arial"/>
              <a:buChar char="●"/>
            </a:pPr>
            <a:r>
              <a:rPr lang="en"/>
              <a:t>shells,</a:t>
            </a:r>
          </a:p>
          <a:p>
            <a:pPr indent="-228600" lvl="0" marL="457200" rtl="0">
              <a:spcBef>
                <a:spcPts val="0"/>
              </a:spcBef>
              <a:buFont typeface="Arial"/>
              <a:buChar char="●"/>
            </a:pPr>
            <a:r>
              <a:rPr lang="en"/>
              <a:t>ls, grep</a:t>
            </a:r>
          </a:p>
          <a:p>
            <a:pPr lvl="0" rtl="0">
              <a:spcBef>
                <a:spcPts val="0"/>
              </a:spcBef>
              <a:buNone/>
            </a:pPr>
            <a:r>
              <a:rPr lang="en"/>
              <a:t>/usr/bin contains other applications for the users</a:t>
            </a:r>
          </a:p>
          <a:p>
            <a:pPr lvl="0" rtl="0">
              <a:spcBef>
                <a:spcPts val="0"/>
              </a:spcBef>
              <a:buNone/>
            </a:pPr>
            <a:r>
              <a:t/>
            </a:r>
            <a:endParaRPr/>
          </a:p>
          <a:p>
            <a:pPr lvl="0">
              <a:spcBef>
                <a:spcPts val="0"/>
              </a:spcBef>
              <a:buNone/>
            </a:pPr>
            <a:r>
              <a:rPr lang="en"/>
              <a:t>No real clear distinction purpose-wise between the two.</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Shape 359"/>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a:spcBef>
                <a:spcPts val="0"/>
              </a:spcBef>
              <a:buNone/>
            </a:pPr>
            <a:r>
              <a:rPr lang="en"/>
              <a:t>Generic directory layout highlights</a:t>
            </a:r>
          </a:p>
        </p:txBody>
      </p:sp>
      <p:sp>
        <p:nvSpPr>
          <p:cNvPr id="360" name="Shape 360"/>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lvl="0" rtl="0">
              <a:spcBef>
                <a:spcPts val="0"/>
              </a:spcBef>
              <a:buNone/>
            </a:pPr>
            <a:r>
              <a:rPr b="1" lang="en"/>
              <a:t>&lt; /sbin &gt; and &lt; /usr/sbin &gt; </a:t>
            </a:r>
          </a:p>
          <a:p>
            <a:pPr lvl="0" rtl="0">
              <a:spcBef>
                <a:spcPts val="0"/>
              </a:spcBef>
              <a:buNone/>
            </a:pPr>
            <a:r>
              <a:rPr lang="en"/>
              <a:t>Most system administration programs are here</a:t>
            </a:r>
          </a:p>
          <a:p>
            <a:pPr lvl="0" rtl="0">
              <a:spcBef>
                <a:spcPts val="0"/>
              </a:spcBef>
              <a:buNone/>
            </a:pPr>
            <a:r>
              <a:rPr b="1" lang="en"/>
              <a:t>&lt; /usr &gt;</a:t>
            </a:r>
          </a:p>
          <a:p>
            <a:pPr lvl="0" rtl="0">
              <a:spcBef>
                <a:spcPts val="0"/>
              </a:spcBef>
              <a:buNone/>
            </a:pPr>
            <a:r>
              <a:rPr lang="en"/>
              <a:t>Most user applications, their source code, pictures, docs, and other config files.  /usr is the largest directory on a linux system.</a:t>
            </a:r>
          </a:p>
          <a:p>
            <a:pPr lvl="0" rtl="0">
              <a:spcBef>
                <a:spcPts val="0"/>
              </a:spcBef>
              <a:buNone/>
            </a:pPr>
            <a:r>
              <a:rPr b="1" lang="en"/>
              <a:t>&lt; /lib&gt;</a:t>
            </a:r>
          </a:p>
          <a:p>
            <a:pPr lvl="0">
              <a:spcBef>
                <a:spcPts val="0"/>
              </a:spcBef>
              <a:buNone/>
            </a:pPr>
            <a:r>
              <a:rPr lang="en"/>
              <a:t>The shared libraries (shared objects) for programs that are dynamically linked are stored here</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Shape 365"/>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a:spcBef>
                <a:spcPts val="0"/>
              </a:spcBef>
              <a:buNone/>
            </a:pPr>
            <a:r>
              <a:rPr lang="en"/>
              <a:t>Generic directory layout highlights</a:t>
            </a:r>
          </a:p>
        </p:txBody>
      </p:sp>
      <p:sp>
        <p:nvSpPr>
          <p:cNvPr id="366" name="Shape 366"/>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lvl="0" rtl="0">
              <a:spcBef>
                <a:spcPts val="0"/>
              </a:spcBef>
              <a:buNone/>
            </a:pPr>
            <a:r>
              <a:rPr b="1" lang="en"/>
              <a:t>&lt; /boot &gt;</a:t>
            </a:r>
          </a:p>
          <a:p>
            <a:pPr lvl="0" rtl="0">
              <a:spcBef>
                <a:spcPts val="0"/>
              </a:spcBef>
              <a:buNone/>
            </a:pPr>
            <a:r>
              <a:rPr lang="en"/>
              <a:t>Boot info is stored here.  The linux kernel is also kept here.  The file </a:t>
            </a:r>
            <a:r>
              <a:rPr b="1" i="1" lang="en"/>
              <a:t>vmlinuz</a:t>
            </a:r>
            <a:r>
              <a:rPr lang="en"/>
              <a:t> is the kernel.</a:t>
            </a:r>
          </a:p>
          <a:p>
            <a:pPr lvl="0" rtl="0">
              <a:spcBef>
                <a:spcPts val="0"/>
              </a:spcBef>
              <a:buNone/>
            </a:pPr>
            <a:r>
              <a:t/>
            </a:r>
            <a:endParaRPr/>
          </a:p>
          <a:p>
            <a:pPr lvl="0" rtl="0">
              <a:spcBef>
                <a:spcPts val="0"/>
              </a:spcBef>
              <a:buNone/>
            </a:pPr>
            <a:r>
              <a:rPr b="1" lang="en"/>
              <a:t>&lt; /home &gt;</a:t>
            </a:r>
          </a:p>
          <a:p>
            <a:pPr lvl="0" rtl="0">
              <a:spcBef>
                <a:spcPts val="0"/>
              </a:spcBef>
              <a:buNone/>
            </a:pPr>
            <a:r>
              <a:rPr lang="en"/>
              <a:t>Where all the users' home directories are.  Every user has a directory under /home, and its usually where they store all their files.</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Shape 371"/>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a:spcBef>
                <a:spcPts val="0"/>
              </a:spcBef>
              <a:buNone/>
            </a:pPr>
            <a:r>
              <a:rPr lang="en"/>
              <a:t>Generic directory layout highlights</a:t>
            </a:r>
          </a:p>
        </p:txBody>
      </p:sp>
      <p:sp>
        <p:nvSpPr>
          <p:cNvPr id="372" name="Shape 372"/>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lvl="0" rtl="0">
              <a:spcBef>
                <a:spcPts val="0"/>
              </a:spcBef>
              <a:buNone/>
            </a:pPr>
            <a:r>
              <a:rPr b="1" lang="en"/>
              <a:t>&lt; /root &gt;</a:t>
            </a:r>
            <a:r>
              <a:rPr lang="en"/>
              <a:t> </a:t>
            </a:r>
          </a:p>
          <a:p>
            <a:pPr lvl="0" rtl="0">
              <a:spcBef>
                <a:spcPts val="0"/>
              </a:spcBef>
              <a:buNone/>
            </a:pPr>
            <a:r>
              <a:rPr lang="en"/>
              <a:t>The superuser's (root) home directory</a:t>
            </a:r>
          </a:p>
          <a:p>
            <a:pPr lvl="0" rtl="0">
              <a:spcBef>
                <a:spcPts val="0"/>
              </a:spcBef>
              <a:buNone/>
            </a:pPr>
            <a:r>
              <a:t/>
            </a:r>
            <a:endParaRPr/>
          </a:p>
          <a:p>
            <a:pPr lvl="0" rtl="0">
              <a:spcBef>
                <a:spcPts val="0"/>
              </a:spcBef>
              <a:buNone/>
            </a:pPr>
            <a:r>
              <a:rPr b="1" lang="en"/>
              <a:t>&lt; /var &gt;</a:t>
            </a:r>
            <a:r>
              <a:rPr lang="en"/>
              <a:t> </a:t>
            </a:r>
          </a:p>
          <a:p>
            <a:pPr lvl="0" rtl="0">
              <a:spcBef>
                <a:spcPts val="0"/>
              </a:spcBef>
              <a:buNone/>
            </a:pPr>
            <a:r>
              <a:rPr lang="en"/>
              <a:t>contains frequently changed variable data when the system is running.  Also contains logs (/var/log), mail (/var/mail), and print info (/var/spool)</a:t>
            </a:r>
          </a:p>
          <a:p>
            <a:pPr lvl="0" rtl="0">
              <a:spcBef>
                <a:spcPts val="0"/>
              </a:spcBef>
              <a:buNone/>
            </a:pPr>
            <a:r>
              <a:rPr b="1" lang="en"/>
              <a:t>&lt; /tmp &gt;</a:t>
            </a:r>
          </a:p>
          <a:p>
            <a:pPr lvl="0" rtl="0">
              <a:spcBef>
                <a:spcPts val="0"/>
              </a:spcBef>
              <a:buNone/>
            </a:pPr>
            <a:r>
              <a:rPr lang="en"/>
              <a:t>scratch space for temporary files</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sp>
        <p:nvSpPr>
          <p:cNvPr id="377" name="Shape 377"/>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a:spcBef>
                <a:spcPts val="0"/>
              </a:spcBef>
              <a:buNone/>
            </a:pPr>
            <a:r>
              <a:rPr lang="en"/>
              <a:t>Generic directory layout highlights</a:t>
            </a:r>
          </a:p>
        </p:txBody>
      </p:sp>
      <p:sp>
        <p:nvSpPr>
          <p:cNvPr id="378" name="Shape 378"/>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lvl="0" rtl="0">
              <a:spcBef>
                <a:spcPts val="0"/>
              </a:spcBef>
              <a:buNone/>
            </a:pPr>
            <a:r>
              <a:rPr b="1" lang="en"/>
              <a:t>&lt; /dev &gt;</a:t>
            </a:r>
          </a:p>
          <a:p>
            <a:pPr indent="-228600" lvl="0" marL="457200" rtl="0">
              <a:spcBef>
                <a:spcPts val="0"/>
              </a:spcBef>
              <a:buFont typeface="Arial"/>
              <a:buChar char="●"/>
            </a:pPr>
            <a:r>
              <a:rPr lang="en"/>
              <a:t>Contains all device info for the linux system. </a:t>
            </a:r>
          </a:p>
          <a:p>
            <a:pPr indent="-228600" lvl="0" marL="457200" rtl="0">
              <a:spcBef>
                <a:spcPts val="0"/>
              </a:spcBef>
              <a:buFont typeface="Arial"/>
              <a:buChar char="●"/>
            </a:pPr>
            <a:r>
              <a:rPr lang="en"/>
              <a:t>Devices are treated like files in linux, and you can read/write to them just like files (for the most part).</a:t>
            </a:r>
          </a:p>
          <a:p>
            <a:pPr lvl="0" rtl="0">
              <a:spcBef>
                <a:spcPts val="0"/>
              </a:spcBef>
              <a:buNone/>
            </a:pPr>
            <a:r>
              <a:rPr b="1" lang="en"/>
              <a:t>&lt; /mnt &gt;</a:t>
            </a:r>
          </a:p>
          <a:p>
            <a:pPr indent="-228600" lvl="0" marL="457200" rtl="0">
              <a:spcBef>
                <a:spcPts val="0"/>
              </a:spcBef>
              <a:buFont typeface="Arial"/>
              <a:buChar char="●"/>
            </a:pPr>
            <a:r>
              <a:rPr lang="en"/>
              <a:t>Used for mount points</a:t>
            </a:r>
          </a:p>
          <a:p>
            <a:pPr indent="-228600" lvl="0" marL="457200" rtl="0">
              <a:spcBef>
                <a:spcPts val="0"/>
              </a:spcBef>
              <a:buFont typeface="Arial"/>
              <a:buChar char="●"/>
            </a:pPr>
            <a:r>
              <a:rPr lang="en"/>
              <a:t>HD's, USB's, CD-ROM's must be mounted to some directory in the FS tree before being used.  Debian sometimes uses /cdrom instead of /mnt</a:t>
            </a:r>
          </a:p>
          <a:p>
            <a:pPr lvl="0">
              <a:spcBef>
                <a:spcPts val="0"/>
              </a:spcBef>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2" name="Shape 382"/>
        <p:cNvGrpSpPr/>
        <p:nvPr/>
      </p:nvGrpSpPr>
      <p:grpSpPr>
        <a:xfrm>
          <a:off x="0" y="0"/>
          <a:ext cx="0" cy="0"/>
          <a:chOff x="0" y="0"/>
          <a:chExt cx="0" cy="0"/>
        </a:xfrm>
      </p:grpSpPr>
      <p:sp>
        <p:nvSpPr>
          <p:cNvPr id="383" name="Shape 383"/>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a:spcBef>
                <a:spcPts val="0"/>
              </a:spcBef>
              <a:buNone/>
            </a:pPr>
            <a:r>
              <a:rPr lang="en"/>
              <a:t>Generic directory layout highlights</a:t>
            </a:r>
          </a:p>
        </p:txBody>
      </p:sp>
      <p:sp>
        <p:nvSpPr>
          <p:cNvPr id="384" name="Shape 384"/>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lvl="0" rtl="0">
              <a:spcBef>
                <a:spcPts val="0"/>
              </a:spcBef>
              <a:buNone/>
            </a:pPr>
            <a:r>
              <a:rPr b="1" lang="en"/>
              <a:t>&lt; /proc &gt;</a:t>
            </a:r>
          </a:p>
          <a:p>
            <a:pPr indent="-228600" lvl="0" marL="457200" rtl="0">
              <a:spcBef>
                <a:spcPts val="0"/>
              </a:spcBef>
              <a:buFont typeface="Arial"/>
              <a:buChar char="●"/>
            </a:pPr>
            <a:r>
              <a:rPr lang="en"/>
              <a:t>This is a special, and interesting directory.</a:t>
            </a:r>
          </a:p>
          <a:p>
            <a:pPr indent="-228600" lvl="0" marL="457200" rtl="0">
              <a:spcBef>
                <a:spcPts val="0"/>
              </a:spcBef>
              <a:buFont typeface="Arial"/>
              <a:buChar char="●"/>
            </a:pPr>
            <a:r>
              <a:rPr lang="en"/>
              <a:t>/proc is actually a virtual directory, b/c it does not actually exist.</a:t>
            </a:r>
          </a:p>
          <a:p>
            <a:pPr indent="-228600" lvl="0" marL="457200" rtl="0">
              <a:spcBef>
                <a:spcPts val="0"/>
              </a:spcBef>
              <a:buFont typeface="Arial"/>
              <a:buChar char="●"/>
            </a:pPr>
            <a:r>
              <a:rPr lang="en"/>
              <a:t>It contains info on:</a:t>
            </a:r>
          </a:p>
          <a:p>
            <a:pPr indent="-228600" lvl="1" marL="914400" rtl="0">
              <a:spcBef>
                <a:spcPts val="0"/>
              </a:spcBef>
              <a:buFont typeface="Courier New"/>
              <a:buChar char="o"/>
            </a:pPr>
            <a:r>
              <a:rPr lang="en"/>
              <a:t>the kernel</a:t>
            </a:r>
          </a:p>
          <a:p>
            <a:pPr indent="-228600" lvl="1" marL="914400" rtl="0">
              <a:spcBef>
                <a:spcPts val="0"/>
              </a:spcBef>
              <a:buFont typeface="Courier New"/>
              <a:buChar char="o"/>
            </a:pPr>
            <a:r>
              <a:rPr lang="en"/>
              <a:t>all processes info</a:t>
            </a:r>
          </a:p>
          <a:p>
            <a:pPr indent="-228600" lvl="0" marL="457200" rtl="0">
              <a:spcBef>
                <a:spcPts val="0"/>
              </a:spcBef>
              <a:buFont typeface="Arial"/>
              <a:buChar char="●"/>
            </a:pPr>
            <a:r>
              <a:rPr lang="en"/>
              <a:t>Contains special files that permit access to the current configuration of the system.</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 name="Shape 388"/>
        <p:cNvGrpSpPr/>
        <p:nvPr/>
      </p:nvGrpSpPr>
      <p:grpSpPr>
        <a:xfrm>
          <a:off x="0" y="0"/>
          <a:ext cx="0" cy="0"/>
          <a:chOff x="0" y="0"/>
          <a:chExt cx="0" cy="0"/>
        </a:xfrm>
      </p:grpSpPr>
      <p:sp>
        <p:nvSpPr>
          <p:cNvPr id="389" name="Shape 389"/>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a:spcBef>
                <a:spcPts val="0"/>
              </a:spcBef>
              <a:buNone/>
            </a:pPr>
            <a:r>
              <a:rPr lang="en"/>
              <a:t>Users and groups</a:t>
            </a:r>
          </a:p>
        </p:txBody>
      </p:sp>
      <p:sp>
        <p:nvSpPr>
          <p:cNvPr id="390" name="Shape 390"/>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lvl="0" rtl="0">
              <a:spcBef>
                <a:spcPts val="0"/>
              </a:spcBef>
              <a:buNone/>
            </a:pPr>
            <a:r>
              <a:rPr lang="en"/>
              <a:t>File permissions are specified in terms of the permissions of </a:t>
            </a:r>
          </a:p>
          <a:p>
            <a:pPr indent="-317500" lvl="0" marL="914400" rtl="0">
              <a:spcBef>
                <a:spcPts val="0"/>
              </a:spcBef>
              <a:buSzPct val="100000"/>
              <a:buAutoNum type="arabicPeriod"/>
            </a:pPr>
            <a:r>
              <a:rPr lang="en" sz="1400"/>
              <a:t>The file owner (self)</a:t>
            </a:r>
          </a:p>
          <a:p>
            <a:pPr indent="-317500" lvl="0" marL="914400" rtl="0">
              <a:spcBef>
                <a:spcPts val="0"/>
              </a:spcBef>
              <a:buSzPct val="100000"/>
              <a:buAutoNum type="arabicPeriod"/>
            </a:pPr>
            <a:r>
              <a:rPr lang="en" sz="1400"/>
              <a:t>The file's group members (group / business)</a:t>
            </a:r>
          </a:p>
          <a:p>
            <a:pPr indent="-317500" lvl="0" marL="914400" rtl="0">
              <a:spcBef>
                <a:spcPts val="0"/>
              </a:spcBef>
              <a:buSzPct val="100000"/>
              <a:buAutoNum type="arabicPeriod"/>
            </a:pPr>
            <a:r>
              <a:rPr lang="en" sz="1400"/>
              <a:t>and everyone else (other)</a:t>
            </a:r>
          </a:p>
          <a:p>
            <a:pPr lvl="0" rtl="0">
              <a:spcBef>
                <a:spcPts val="0"/>
              </a:spcBef>
              <a:buNone/>
            </a:pPr>
            <a:r>
              <a:rPr lang="en">
                <a:latin typeface="Cambria"/>
                <a:ea typeface="Cambria"/>
                <a:cs typeface="Cambria"/>
                <a:sym typeface="Cambria"/>
              </a:rPr>
              <a:t>ls -l</a:t>
            </a:r>
          </a:p>
          <a:p>
            <a:pPr lvl="0" rtl="0">
              <a:spcBef>
                <a:spcPts val="0"/>
              </a:spcBef>
              <a:buNone/>
            </a:pPr>
            <a:r>
              <a:rPr lang="en">
                <a:latin typeface="Cambria"/>
                <a:ea typeface="Cambria"/>
                <a:cs typeface="Cambria"/>
                <a:sym typeface="Cambria"/>
              </a:rPr>
              <a:t>chmod </a:t>
            </a:r>
          </a:p>
          <a:p>
            <a:pPr indent="-317500" lvl="0" marL="457200" rtl="0">
              <a:spcBef>
                <a:spcPts val="0"/>
              </a:spcBef>
              <a:buSzPct val="100000"/>
              <a:buFont typeface="Arial"/>
              <a:buChar char="●"/>
            </a:pPr>
            <a:r>
              <a:rPr lang="en" sz="1400"/>
              <a:t>-R recursive, ie include objects in subdirectories</a:t>
            </a:r>
          </a:p>
          <a:p>
            <a:pPr indent="-317500" lvl="0" marL="457200" rtl="0">
              <a:spcBef>
                <a:spcPts val="0"/>
              </a:spcBef>
              <a:buSzPct val="100000"/>
              <a:buFont typeface="Arial"/>
              <a:buChar char="●"/>
            </a:pPr>
            <a:r>
              <a:rPr lang="en" sz="1400"/>
              <a:t>-f force, forge ahead with all objects even if errors occur</a:t>
            </a:r>
          </a:p>
          <a:p>
            <a:pPr indent="-317500" lvl="0" marL="457200" rtl="0">
              <a:lnSpc>
                <a:spcPct val="115000"/>
              </a:lnSpc>
              <a:spcBef>
                <a:spcPts val="0"/>
              </a:spcBef>
              <a:buSzPct val="100000"/>
              <a:buFont typeface="Arial"/>
              <a:buChar char="●"/>
            </a:pPr>
            <a:r>
              <a:rPr lang="en" sz="1400"/>
              <a:t>-v verbose, show objects processed</a:t>
            </a:r>
          </a:p>
          <a:p>
            <a:pPr lvl="0" rtl="0">
              <a:spcBef>
                <a:spcPts val="0"/>
              </a:spcBef>
              <a:buNone/>
            </a:pPr>
            <a:r>
              <a:rPr lang="en">
                <a:latin typeface="Cambria"/>
                <a:ea typeface="Cambria"/>
                <a:cs typeface="Cambria"/>
                <a:sym typeface="Cambria"/>
              </a:rPr>
              <a:t>chattr / lsattr </a:t>
            </a:r>
          </a:p>
          <a:p>
            <a:pPr lvl="0" rtl="0">
              <a:spcBef>
                <a:spcPts val="0"/>
              </a:spcBef>
              <a:buNone/>
            </a:pPr>
            <a:r>
              <a:rPr lang="en">
                <a:latin typeface="Cambria"/>
                <a:ea typeface="Cambria"/>
                <a:cs typeface="Cambria"/>
                <a:sym typeface="Cambria"/>
              </a:rPr>
              <a:t>chown</a:t>
            </a:r>
          </a:p>
          <a:p>
            <a:pPr lvl="0" rtl="0">
              <a:spcBef>
                <a:spcPts val="0"/>
              </a:spcBef>
              <a:buNone/>
            </a:pPr>
            <a:r>
              <a:rPr lang="en">
                <a:latin typeface="Cambria"/>
                <a:ea typeface="Cambria"/>
                <a:cs typeface="Cambria"/>
                <a:sym typeface="Cambria"/>
              </a:rPr>
              <a:t>chgrp</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4" name="Shape 394"/>
        <p:cNvGrpSpPr/>
        <p:nvPr/>
      </p:nvGrpSpPr>
      <p:grpSpPr>
        <a:xfrm>
          <a:off x="0" y="0"/>
          <a:ext cx="0" cy="0"/>
          <a:chOff x="0" y="0"/>
          <a:chExt cx="0" cy="0"/>
        </a:xfrm>
      </p:grpSpPr>
      <p:sp>
        <p:nvSpPr>
          <p:cNvPr id="395" name="Shape 395"/>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a:spcBef>
                <a:spcPts val="0"/>
              </a:spcBef>
              <a:buNone/>
            </a:pPr>
            <a:r>
              <a:rPr lang="en"/>
              <a:t>/etc/passwd and /etc/shadow</a:t>
            </a:r>
          </a:p>
        </p:txBody>
      </p:sp>
      <p:sp>
        <p:nvSpPr>
          <p:cNvPr id="396" name="Shape 396"/>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lvl="0" rtl="0">
              <a:spcBef>
                <a:spcPts val="0"/>
              </a:spcBef>
              <a:buNone/>
            </a:pPr>
            <a:r>
              <a:rPr lang="en"/>
              <a:t>The  /etc/passwd file contains users':</a:t>
            </a:r>
          </a:p>
          <a:p>
            <a:pPr indent="-342900" lvl="0" marL="457200" rtl="0">
              <a:spcBef>
                <a:spcPts val="0"/>
              </a:spcBef>
              <a:buSzPct val="100000"/>
              <a:buFont typeface="Arial"/>
              <a:buChar char="●"/>
            </a:pPr>
            <a:r>
              <a:rPr lang="en" sz="1800"/>
              <a:t>user id</a:t>
            </a:r>
          </a:p>
          <a:p>
            <a:pPr indent="-342900" lvl="0" marL="457200" rtl="0">
              <a:spcBef>
                <a:spcPts val="0"/>
              </a:spcBef>
              <a:buSzPct val="100000"/>
              <a:buFont typeface="Arial"/>
              <a:buChar char="●"/>
            </a:pPr>
            <a:r>
              <a:rPr lang="en" sz="1800"/>
              <a:t>password hash or info (usually not included in the etc/passwd file anymore...)</a:t>
            </a:r>
          </a:p>
          <a:p>
            <a:pPr indent="-342900" lvl="0" marL="457200" rtl="0">
              <a:spcBef>
                <a:spcPts val="0"/>
              </a:spcBef>
              <a:buSzPct val="100000"/>
              <a:buFont typeface="Arial"/>
              <a:buChar char="●"/>
            </a:pPr>
            <a:r>
              <a:rPr lang="en" sz="1800"/>
              <a:t>user identifier</a:t>
            </a:r>
          </a:p>
          <a:p>
            <a:pPr indent="-342900" lvl="0" marL="457200" rtl="0">
              <a:spcBef>
                <a:spcPts val="0"/>
              </a:spcBef>
              <a:buSzPct val="100000"/>
              <a:buFont typeface="Arial"/>
              <a:buChar char="●"/>
            </a:pPr>
            <a:r>
              <a:rPr lang="en" sz="1800"/>
              <a:t>group identifier *(also stored in /etc/group)</a:t>
            </a:r>
          </a:p>
          <a:p>
            <a:pPr indent="-342900" lvl="0" marL="457200" rtl="0">
              <a:spcBef>
                <a:spcPts val="0"/>
              </a:spcBef>
              <a:buSzPct val="100000"/>
              <a:buFont typeface="Arial"/>
              <a:buChar char="●"/>
            </a:pPr>
            <a:r>
              <a:rPr lang="en" sz="1800"/>
              <a:t>Gecos field (just user meta data)</a:t>
            </a:r>
          </a:p>
          <a:p>
            <a:pPr indent="-342900" lvl="0" marL="457200" rtl="0">
              <a:spcBef>
                <a:spcPts val="0"/>
              </a:spcBef>
              <a:buSzPct val="100000"/>
              <a:buFont typeface="Arial"/>
              <a:buChar char="●"/>
            </a:pPr>
            <a:r>
              <a:rPr lang="en" sz="1800"/>
              <a:t>the user's home directory path</a:t>
            </a:r>
          </a:p>
          <a:p>
            <a:pPr indent="-342900" lvl="0" marL="457200" rtl="0">
              <a:spcBef>
                <a:spcPts val="0"/>
              </a:spcBef>
              <a:buSzPct val="100000"/>
              <a:buFont typeface="Arial"/>
              <a:buChar char="●"/>
            </a:pPr>
            <a:r>
              <a:rPr lang="en" sz="1800"/>
              <a:t>the program that launches when the user logs in (i.e. their shell)</a:t>
            </a:r>
          </a:p>
          <a:p>
            <a:pPr lvl="0" rtl="0">
              <a:spcBef>
                <a:spcPts val="0"/>
              </a:spcBef>
              <a:buNone/>
            </a:pPr>
            <a:r>
              <a:rPr lang="en"/>
              <a:t>entries look like: </a:t>
            </a:r>
          </a:p>
          <a:p>
            <a:pPr lvl="0" rtl="0">
              <a:spcBef>
                <a:spcPts val="0"/>
              </a:spcBef>
              <a:buNone/>
            </a:pPr>
            <a:r>
              <a:rPr lang="en" sz="1000">
                <a:solidFill>
                  <a:srgbClr val="000000"/>
                </a:solidFill>
                <a:highlight>
                  <a:srgbClr val="F9F9F9"/>
                </a:highlight>
                <a:latin typeface="Verdana"/>
                <a:ea typeface="Verdana"/>
                <a:cs typeface="Verdana"/>
                <a:sym typeface="Verdana"/>
              </a:rPr>
              <a:t>jsmith:x:1001:1000:Joe Smith,Room 1007,(234)555-8910,(234)555-0044,email:/home/jsmith:/bin/sh</a:t>
            </a:r>
          </a:p>
          <a:p>
            <a:pPr lvl="0" rtl="0">
              <a:spcBef>
                <a:spcPts val="0"/>
              </a:spcBef>
              <a:buNone/>
            </a:pPr>
            <a:r>
              <a:t/>
            </a:r>
            <a:endParaRPr sz="1000">
              <a:solidFill>
                <a:srgbClr val="000000"/>
              </a:solidFill>
              <a:highlight>
                <a:srgbClr val="F9F9F9"/>
              </a:highlight>
              <a:latin typeface="Verdana"/>
              <a:ea typeface="Verdana"/>
              <a:cs typeface="Verdana"/>
              <a:sym typeface="Verdana"/>
            </a:endParaRPr>
          </a:p>
          <a:p>
            <a:pPr lvl="0" rtl="0">
              <a:spcBef>
                <a:spcPts val="0"/>
              </a:spcBef>
              <a:buNone/>
            </a:pPr>
            <a:r>
              <a:rPr lang="en"/>
              <a:t>/etc/shadow file usually contains the password hashes, and is only accessible to root</a:t>
            </a:r>
          </a:p>
          <a:p>
            <a:pPr lvl="0">
              <a:spcBef>
                <a:spcPts val="0"/>
              </a:spcBef>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0" name="Shape 400"/>
        <p:cNvGrpSpPr/>
        <p:nvPr/>
      </p:nvGrpSpPr>
      <p:grpSpPr>
        <a:xfrm>
          <a:off x="0" y="0"/>
          <a:ext cx="0" cy="0"/>
          <a:chOff x="0" y="0"/>
          <a:chExt cx="0" cy="0"/>
        </a:xfrm>
      </p:grpSpPr>
      <p:sp>
        <p:nvSpPr>
          <p:cNvPr id="401" name="Shape 401"/>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a:spcBef>
                <a:spcPts val="0"/>
              </a:spcBef>
              <a:buNone/>
            </a:pPr>
            <a:r>
              <a:rPr lang="en"/>
              <a:t>/etc/shadow</a:t>
            </a:r>
          </a:p>
        </p:txBody>
      </p:sp>
      <p:sp>
        <p:nvSpPr>
          <p:cNvPr id="402" name="Shape 402"/>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lvl="0" rtl="0">
              <a:spcBef>
                <a:spcPts val="0"/>
              </a:spcBef>
              <a:buNone/>
            </a:pPr>
            <a:r>
              <a:rPr lang="en">
                <a:latin typeface="Cambria"/>
                <a:ea typeface="Cambria"/>
                <a:cs typeface="Cambria"/>
                <a:sym typeface="Cambria"/>
              </a:rPr>
              <a:t>man 3 crypt</a:t>
            </a:r>
            <a:r>
              <a:rPr lang="en"/>
              <a:t> (shows the encryption man page)</a:t>
            </a:r>
          </a:p>
          <a:p>
            <a:pPr indent="-228600" lvl="0" marL="457200" rtl="0">
              <a:spcBef>
                <a:spcPts val="0"/>
              </a:spcBef>
              <a:buFont typeface="Arial"/>
              <a:buChar char="●"/>
            </a:pPr>
            <a:r>
              <a:rPr lang="en"/>
              <a:t>options are:</a:t>
            </a:r>
          </a:p>
          <a:p>
            <a:pPr indent="-298450" lvl="0" marL="520700" rtl="0">
              <a:lnSpc>
                <a:spcPct val="115000"/>
              </a:lnSpc>
              <a:spcBef>
                <a:spcPts val="0"/>
              </a:spcBef>
              <a:buClr>
                <a:srgbClr val="000000"/>
              </a:buClr>
              <a:buSzPct val="100000"/>
            </a:pPr>
            <a:r>
              <a:rPr lang="en" sz="1100">
                <a:solidFill>
                  <a:srgbClr val="000000"/>
                </a:solidFill>
                <a:highlight>
                  <a:srgbClr val="FFFFFF"/>
                </a:highlight>
              </a:rPr>
              <a:t>$1$: it uses MD5.  </a:t>
            </a:r>
          </a:p>
          <a:p>
            <a:pPr indent="-298450" lvl="0" marL="520700" rtl="0">
              <a:lnSpc>
                <a:spcPct val="115000"/>
              </a:lnSpc>
              <a:spcBef>
                <a:spcPts val="0"/>
              </a:spcBef>
              <a:buClr>
                <a:srgbClr val="000000"/>
              </a:buClr>
              <a:buSzPct val="100000"/>
            </a:pPr>
            <a:r>
              <a:rPr lang="en" sz="1100">
                <a:solidFill>
                  <a:srgbClr val="000000"/>
                </a:solidFill>
                <a:highlight>
                  <a:srgbClr val="FFFFFF"/>
                </a:highlight>
              </a:rPr>
              <a:t>$5$: it uses SHA-256.</a:t>
            </a:r>
          </a:p>
          <a:p>
            <a:pPr indent="-298450" lvl="0" marL="520700" rtl="0">
              <a:lnSpc>
                <a:spcPct val="115000"/>
              </a:lnSpc>
              <a:spcBef>
                <a:spcPts val="0"/>
              </a:spcBef>
              <a:buClr>
                <a:srgbClr val="000000"/>
              </a:buClr>
              <a:buSzPct val="100000"/>
            </a:pPr>
            <a:r>
              <a:rPr lang="en" sz="1100">
                <a:solidFill>
                  <a:srgbClr val="000000"/>
                </a:solidFill>
                <a:highlight>
                  <a:srgbClr val="FFFFFF"/>
                </a:highlight>
              </a:rPr>
              <a:t>$6$: it uses SHA-512.</a:t>
            </a:r>
          </a:p>
          <a:p>
            <a:pPr indent="-298450" lvl="0" marL="520700" rtl="0">
              <a:lnSpc>
                <a:spcPct val="115000"/>
              </a:lnSpc>
              <a:spcBef>
                <a:spcPts val="0"/>
              </a:spcBef>
              <a:buClr>
                <a:srgbClr val="000000"/>
              </a:buClr>
              <a:buSzPct val="100000"/>
            </a:pPr>
            <a:r>
              <a:rPr lang="en" sz="1100">
                <a:solidFill>
                  <a:srgbClr val="000000"/>
                </a:solidFill>
                <a:highlight>
                  <a:srgbClr val="FFFFFF"/>
                </a:highlight>
              </a:rPr>
              <a:t>$2a$: it uses blowfish, not supported everywhere.</a:t>
            </a:r>
          </a:p>
          <a:p>
            <a:pPr indent="-298450" lvl="0" marL="520700" rtl="0">
              <a:lnSpc>
                <a:spcPct val="115000"/>
              </a:lnSpc>
              <a:spcBef>
                <a:spcPts val="0"/>
              </a:spcBef>
              <a:buClr>
                <a:srgbClr val="000000"/>
              </a:buClr>
              <a:buSzPct val="100000"/>
            </a:pPr>
            <a:r>
              <a:rPr lang="en" sz="1100">
                <a:solidFill>
                  <a:srgbClr val="000000"/>
                </a:solidFill>
                <a:highlight>
                  <a:srgbClr val="FFFFFF"/>
                </a:highlight>
              </a:rPr>
              <a:t>Otherwise it uses DES.</a:t>
            </a:r>
          </a:p>
          <a:p>
            <a:pPr indent="-228600" lvl="0" marL="457200" rtl="0">
              <a:spcBef>
                <a:spcPts val="0"/>
              </a:spcBef>
              <a:buFont typeface="Arial"/>
              <a:buChar char="●"/>
            </a:pPr>
            <a:r>
              <a:rPr lang="en"/>
              <a:t>md5 no longer secure</a:t>
            </a:r>
          </a:p>
          <a:p>
            <a:pPr indent="-228600" lvl="0" marL="457200" rtl="0">
              <a:spcBef>
                <a:spcPts val="0"/>
              </a:spcBef>
              <a:buFont typeface="Arial"/>
              <a:buChar char="●"/>
            </a:pPr>
            <a:r>
              <a:rPr lang="en"/>
              <a:t>default is DES based, with a 2 character salt string [a–zA–Z0–9./]</a:t>
            </a:r>
          </a:p>
          <a:p>
            <a:pPr indent="-228600" lvl="1" marL="914400" rtl="0">
              <a:spcBef>
                <a:spcPts val="0"/>
              </a:spcBef>
              <a:buFont typeface="Courier New"/>
              <a:buChar char="o"/>
            </a:pPr>
            <a:r>
              <a:rPr lang="en"/>
              <a:t>salt is used to perturb the hash, in one of 4096 ways</a:t>
            </a:r>
          </a:p>
          <a:p>
            <a:pPr lvl="0">
              <a:spcBef>
                <a:spcPts val="0"/>
              </a:spcBef>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6" name="Shape 406"/>
        <p:cNvGrpSpPr/>
        <p:nvPr/>
      </p:nvGrpSpPr>
      <p:grpSpPr>
        <a:xfrm>
          <a:off x="0" y="0"/>
          <a:ext cx="0" cy="0"/>
          <a:chOff x="0" y="0"/>
          <a:chExt cx="0" cy="0"/>
        </a:xfrm>
      </p:grpSpPr>
      <p:sp>
        <p:nvSpPr>
          <p:cNvPr id="407" name="Shape 407"/>
          <p:cNvSpPr txBox="1"/>
          <p:nvPr>
            <p:ph type="title"/>
          </p:nvPr>
        </p:nvSpPr>
        <p:spPr>
          <a:xfrm>
            <a:off x="457200" y="427038"/>
            <a:ext cx="8229600" cy="1143000"/>
          </a:xfrm>
          <a:prstGeom prst="rect">
            <a:avLst/>
          </a:prstGeom>
        </p:spPr>
        <p:txBody>
          <a:bodyPr anchorCtr="0" anchor="b" bIns="91425" lIns="91425" rIns="91425" wrap="square" tIns="91425">
            <a:noAutofit/>
          </a:bodyPr>
          <a:lstStyle/>
          <a:p>
            <a:pPr lvl="0">
              <a:spcBef>
                <a:spcPts val="0"/>
              </a:spcBef>
              <a:buNone/>
            </a:pPr>
            <a:r>
              <a:rPr lang="en" sz="4800" u="sng">
                <a:solidFill>
                  <a:srgbClr val="FFFFFF"/>
                </a:solidFill>
              </a:rPr>
              <a:t>The least privilege principle</a:t>
            </a:r>
          </a:p>
        </p:txBody>
      </p:sp>
      <p:sp>
        <p:nvSpPr>
          <p:cNvPr id="408" name="Shape 408"/>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lvl="0" rtl="0">
              <a:spcBef>
                <a:spcPts val="0"/>
              </a:spcBef>
              <a:buNone/>
            </a:pPr>
            <a:r>
              <a:rPr lang="en"/>
              <a:t>every process/user/program must be able to access </a:t>
            </a:r>
            <a:r>
              <a:rPr b="1" lang="en" u="sng"/>
              <a:t>only the information and resources</a:t>
            </a:r>
            <a:r>
              <a:rPr lang="en"/>
              <a:t> that are necessary for its legitimate purpose</a:t>
            </a:r>
          </a:p>
          <a:p>
            <a:pPr indent="-228600" lvl="0" marL="457200" rtl="0">
              <a:spcBef>
                <a:spcPts val="0"/>
              </a:spcBef>
              <a:buFont typeface="Arial"/>
              <a:buChar char="●"/>
            </a:pPr>
            <a:r>
              <a:rPr lang="en"/>
              <a:t>i.e. single no-login user accounts for services like httpd, msqld, etc...</a:t>
            </a:r>
          </a:p>
          <a:p>
            <a:pPr indent="-228600" lvl="0" marL="457200" rtl="0">
              <a:spcBef>
                <a:spcPts val="0"/>
              </a:spcBef>
              <a:buFont typeface="Arial"/>
              <a:buChar char="●"/>
            </a:pPr>
            <a:r>
              <a:rPr lang="en"/>
              <a:t>jails</a:t>
            </a:r>
          </a:p>
          <a:p>
            <a:pPr indent="-228600" lvl="0" marL="457200" rtl="0">
              <a:spcBef>
                <a:spcPts val="0"/>
              </a:spcBef>
              <a:buFont typeface="Arial"/>
              <a:buChar char="●"/>
            </a:pPr>
            <a:r>
              <a:rPr lang="en"/>
              <a:t>security in depth</a:t>
            </a:r>
          </a:p>
          <a:p>
            <a:pPr indent="-228600" lvl="0" marL="457200" rtl="0">
              <a:spcBef>
                <a:spcPts val="0"/>
              </a:spcBef>
              <a:buFont typeface="Arial"/>
              <a:buChar char="●"/>
            </a:pPr>
            <a:r>
              <a:rPr lang="en"/>
              <a:t>Makes logs cleaner</a:t>
            </a:r>
          </a:p>
          <a:p>
            <a:pPr lv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 name="Shape 56"/>
        <p:cNvGrpSpPr/>
        <p:nvPr/>
      </p:nvGrpSpPr>
      <p:grpSpPr>
        <a:xfrm>
          <a:off x="0" y="0"/>
          <a:ext cx="0" cy="0"/>
          <a:chOff x="0" y="0"/>
          <a:chExt cx="0" cy="0"/>
        </a:xfrm>
      </p:grpSpPr>
      <p:sp>
        <p:nvSpPr>
          <p:cNvPr id="57" name="Shape 57"/>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a:spcBef>
                <a:spcPts val="0"/>
              </a:spcBef>
              <a:buNone/>
            </a:pPr>
            <a:r>
              <a:rPr lang="en"/>
              <a:t>Lets revisit the disclosure debate</a:t>
            </a:r>
          </a:p>
        </p:txBody>
      </p:sp>
      <p:sp>
        <p:nvSpPr>
          <p:cNvPr id="58" name="Shape 58"/>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lvl="0" rtl="0">
              <a:spcBef>
                <a:spcPts val="0"/>
              </a:spcBef>
              <a:buNone/>
            </a:pPr>
            <a:r>
              <a:rPr lang="en"/>
              <a:t>Lets consider some special cases in the debate</a:t>
            </a:r>
          </a:p>
          <a:p>
            <a:pPr lvl="0" rtl="0" algn="ctr">
              <a:spcBef>
                <a:spcPts val="0"/>
              </a:spcBef>
              <a:buNone/>
            </a:pPr>
            <a:r>
              <a:rPr i="1" lang="en" sz="2400"/>
              <a:t>Anti Disclosure / Full Disclosure / Coordinated Disclosure / Delayed Disclosure / etc...</a:t>
            </a:r>
          </a:p>
          <a:p>
            <a:pPr lvl="0" rtl="0">
              <a:spcBef>
                <a:spcPts val="0"/>
              </a:spcBef>
              <a:buNone/>
            </a:pPr>
            <a:r>
              <a:t/>
            </a:r>
            <a:endParaRPr/>
          </a:p>
          <a:p>
            <a:pPr indent="-228600" lvl="0" marL="457200" rtl="0">
              <a:spcBef>
                <a:spcPts val="0"/>
              </a:spcBef>
              <a:buFont typeface="Arial"/>
              <a:buChar char="●"/>
            </a:pPr>
            <a:r>
              <a:rPr lang="en"/>
              <a:t>SCADA / PLC  and forever days</a:t>
            </a:r>
          </a:p>
          <a:p>
            <a:pPr indent="-228600" lvl="1" marL="914400" rtl="0">
              <a:spcBef>
                <a:spcPts val="0"/>
              </a:spcBef>
              <a:buFont typeface="Courier New"/>
              <a:buChar char="o"/>
            </a:pPr>
            <a:r>
              <a:rPr lang="en"/>
              <a:t>serious problem for public safety and national security</a:t>
            </a:r>
          </a:p>
          <a:p>
            <a:pPr indent="-228600" lvl="1" marL="914400" rtl="0">
              <a:spcBef>
                <a:spcPts val="0"/>
              </a:spcBef>
              <a:buFont typeface="Courier New"/>
              <a:buChar char="o"/>
            </a:pPr>
            <a:r>
              <a:rPr lang="en"/>
              <a:t>also what about aircraft/FAA systems?</a:t>
            </a:r>
          </a:p>
          <a:p>
            <a:pPr indent="-228600" lvl="0" marL="457200" rtl="0">
              <a:spcBef>
                <a:spcPts val="0"/>
              </a:spcBef>
              <a:buFont typeface="Arial"/>
              <a:buChar char="●"/>
            </a:pPr>
            <a:r>
              <a:rPr lang="en"/>
              <a:t>Medical systems (pacemakers?)</a:t>
            </a:r>
          </a:p>
          <a:p>
            <a:pPr indent="-228600" lvl="0" marL="457200" rtl="0">
              <a:spcBef>
                <a:spcPts val="0"/>
              </a:spcBef>
              <a:buFont typeface="Arial"/>
              <a:buChar char="●"/>
            </a:pPr>
            <a:r>
              <a:rPr lang="en"/>
              <a:t>Self driving vehicles (in the future!)</a:t>
            </a:r>
          </a:p>
          <a:p>
            <a:pPr lvl="0" rtl="0">
              <a:spcBef>
                <a:spcPts val="0"/>
              </a:spcBef>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2" name="Shape 412"/>
        <p:cNvGrpSpPr/>
        <p:nvPr/>
      </p:nvGrpSpPr>
      <p:grpSpPr>
        <a:xfrm>
          <a:off x="0" y="0"/>
          <a:ext cx="0" cy="0"/>
          <a:chOff x="0" y="0"/>
          <a:chExt cx="0" cy="0"/>
        </a:xfrm>
      </p:grpSpPr>
      <p:sp>
        <p:nvSpPr>
          <p:cNvPr id="413" name="Shape 413"/>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a:spcBef>
                <a:spcPts val="0"/>
              </a:spcBef>
              <a:buNone/>
            </a:pPr>
            <a:r>
              <a:rPr lang="en"/>
              <a:t>chroot</a:t>
            </a:r>
          </a:p>
        </p:txBody>
      </p:sp>
      <p:sp>
        <p:nvSpPr>
          <p:cNvPr id="414" name="Shape 414"/>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lvl="0" rtl="0">
              <a:spcBef>
                <a:spcPts val="0"/>
              </a:spcBef>
              <a:buNone/>
            </a:pPr>
            <a:r>
              <a:rPr lang="en"/>
              <a:t>The root directory (i.e. /) is stored within each process's entry in the </a:t>
            </a:r>
            <a:r>
              <a:rPr b="1" lang="en"/>
              <a:t>process table</a:t>
            </a:r>
            <a:r>
              <a:rPr lang="en"/>
              <a:t>. All the chroot() system call does is to change the location of the root directory for that process.</a:t>
            </a:r>
          </a:p>
          <a:p>
            <a:pPr indent="-228600" lvl="0" marL="457200" rtl="0">
              <a:spcBef>
                <a:spcPts val="0"/>
              </a:spcBef>
              <a:buFont typeface="Arial"/>
              <a:buChar char="●"/>
            </a:pPr>
            <a:r>
              <a:rPr lang="en"/>
              <a:t>Is seen as an OS-level virtualization mechanism.</a:t>
            </a:r>
          </a:p>
          <a:p>
            <a:pPr indent="-228600" lvl="0" marL="457200" rtl="0">
              <a:spcBef>
                <a:spcPts val="0"/>
              </a:spcBef>
              <a:buFont typeface="Arial"/>
              <a:buChar char="●"/>
            </a:pPr>
            <a:r>
              <a:rPr lang="en"/>
              <a:t>The result is called a "chroot jail"</a:t>
            </a:r>
          </a:p>
          <a:p>
            <a:pPr indent="-228600" lvl="1" marL="914400" rtl="0">
              <a:spcBef>
                <a:spcPts val="0"/>
              </a:spcBef>
              <a:buFont typeface="Courier New"/>
              <a:buChar char="o"/>
            </a:pPr>
            <a:r>
              <a:rPr lang="en"/>
              <a:t>can be easily broken.  Nothing prevents a program from chrooting out of the jail typically...</a:t>
            </a:r>
          </a:p>
          <a:p>
            <a:pPr indent="-228600" lvl="2" marL="1371600" rtl="0">
              <a:spcBef>
                <a:spcPts val="0"/>
              </a:spcBef>
              <a:buFont typeface="Wingdings"/>
              <a:buChar char="§"/>
            </a:pPr>
            <a:r>
              <a:rPr lang="en"/>
              <a:t>see </a:t>
            </a:r>
            <a:r>
              <a:rPr lang="en" u="sng">
                <a:solidFill>
                  <a:schemeClr val="hlink"/>
                </a:solidFill>
                <a:hlinkClick r:id="rId3"/>
              </a:rPr>
              <a:t>http://www.bpfh.net/simes/computing/chroot-break.html </a:t>
            </a:r>
          </a:p>
          <a:p>
            <a:pPr lvl="0" rtl="0">
              <a:spcBef>
                <a:spcPts val="0"/>
              </a:spcBef>
              <a:buNone/>
            </a:pPr>
            <a:r>
              <a:t/>
            </a:r>
            <a:endParaRPr/>
          </a:p>
          <a:p>
            <a:pPr lvl="0" rtl="0">
              <a:spcBef>
                <a:spcPts val="0"/>
              </a:spcBef>
              <a:buNone/>
            </a:pPr>
            <a:r>
              <a:t/>
            </a:r>
            <a:endParaRPr/>
          </a:p>
          <a:p>
            <a:pPr lvl="0">
              <a:spcBef>
                <a:spcPts val="0"/>
              </a:spcBef>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8" name="Shape 418"/>
        <p:cNvGrpSpPr/>
        <p:nvPr/>
      </p:nvGrpSpPr>
      <p:grpSpPr>
        <a:xfrm>
          <a:off x="0" y="0"/>
          <a:ext cx="0" cy="0"/>
          <a:chOff x="0" y="0"/>
          <a:chExt cx="0" cy="0"/>
        </a:xfrm>
      </p:grpSpPr>
      <p:sp>
        <p:nvSpPr>
          <p:cNvPr id="419" name="Shape 419"/>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a:spcBef>
                <a:spcPts val="0"/>
              </a:spcBef>
              <a:buNone/>
            </a:pPr>
            <a:r>
              <a:rPr lang="en"/>
              <a:t>Existing OS level virtualizations </a:t>
            </a:r>
          </a:p>
        </p:txBody>
      </p:sp>
      <p:sp>
        <p:nvSpPr>
          <p:cNvPr id="420" name="Shape 420"/>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lvl="0">
              <a:spcBef>
                <a:spcPts val="0"/>
              </a:spcBef>
              <a:buNone/>
            </a:pPr>
            <a:r>
              <a:t/>
            </a:r>
            <a:endParaRPr/>
          </a:p>
        </p:txBody>
      </p:sp>
      <p:pic>
        <p:nvPicPr>
          <p:cNvPr id="421" name="Shape 421"/>
          <p:cNvPicPr preferRelativeResize="0"/>
          <p:nvPr/>
        </p:nvPicPr>
        <p:blipFill>
          <a:blip r:embed="rId3">
            <a:alphaModFix/>
          </a:blip>
          <a:stretch>
            <a:fillRect/>
          </a:stretch>
        </p:blipFill>
        <p:spPr>
          <a:xfrm>
            <a:off x="0" y="1487787"/>
            <a:ext cx="9106747" cy="4990143"/>
          </a:xfrm>
          <a:prstGeom prst="rect">
            <a:avLst/>
          </a:prstGeom>
          <a:noFill/>
          <a:ln>
            <a:noFill/>
          </a:ln>
        </p:spPr>
      </p:pic>
      <p:sp>
        <p:nvSpPr>
          <p:cNvPr id="422" name="Shape 422"/>
          <p:cNvSpPr txBox="1"/>
          <p:nvPr/>
        </p:nvSpPr>
        <p:spPr>
          <a:xfrm>
            <a:off x="62900" y="6504400"/>
            <a:ext cx="8987700" cy="255600"/>
          </a:xfrm>
          <a:prstGeom prst="rect">
            <a:avLst/>
          </a:prstGeom>
          <a:noFill/>
          <a:ln>
            <a:noFill/>
          </a:ln>
        </p:spPr>
        <p:txBody>
          <a:bodyPr anchorCtr="0" anchor="t" bIns="91425" lIns="91425" rIns="91425" wrap="square" tIns="91425">
            <a:noAutofit/>
          </a:bodyPr>
          <a:lstStyle/>
          <a:p>
            <a:pPr lvl="0">
              <a:spcBef>
                <a:spcPts val="0"/>
              </a:spcBef>
              <a:buNone/>
            </a:pPr>
            <a:r>
              <a:rPr lang="en"/>
              <a:t>source: </a:t>
            </a:r>
            <a:r>
              <a:rPr lang="en" u="sng">
                <a:solidFill>
                  <a:schemeClr val="hlink"/>
                </a:solidFill>
                <a:hlinkClick r:id="rId4"/>
              </a:rPr>
              <a:t>http://en.wikipedia.org/wiki/Jail_(computer_security) </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6" name="Shape 426"/>
        <p:cNvGrpSpPr/>
        <p:nvPr/>
      </p:nvGrpSpPr>
      <p:grpSpPr>
        <a:xfrm>
          <a:off x="0" y="0"/>
          <a:ext cx="0" cy="0"/>
          <a:chOff x="0" y="0"/>
          <a:chExt cx="0" cy="0"/>
        </a:xfrm>
      </p:grpSpPr>
      <p:sp>
        <p:nvSpPr>
          <p:cNvPr id="427" name="Shape 427"/>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a:spcBef>
                <a:spcPts val="0"/>
              </a:spcBef>
              <a:buNone/>
            </a:pPr>
            <a:r>
              <a:rPr lang="en"/>
              <a:t>File ownage and setuid setgid </a:t>
            </a:r>
          </a:p>
        </p:txBody>
      </p:sp>
      <p:sp>
        <p:nvSpPr>
          <p:cNvPr id="428" name="Shape 428"/>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lvl="0" rtl="0">
              <a:spcBef>
                <a:spcPts val="0"/>
              </a:spcBef>
              <a:buNone/>
            </a:pPr>
            <a:r>
              <a:rPr lang="en"/>
              <a:t>Set User Id (upon execution) and Set Group ID (upon execution). </a:t>
            </a:r>
          </a:p>
          <a:p>
            <a:pPr indent="-228600" lvl="0" marL="457200" rtl="0">
              <a:spcBef>
                <a:spcPts val="0"/>
              </a:spcBef>
            </a:pPr>
            <a:r>
              <a:rPr lang="en"/>
              <a:t>Are flags that allow a binary to be executed with the permissions of the binary's owner</a:t>
            </a:r>
          </a:p>
          <a:p>
            <a:pPr lvl="0" rtl="0">
              <a:spcBef>
                <a:spcPts val="0"/>
              </a:spcBef>
              <a:buNone/>
            </a:pPr>
            <a:r>
              <a:rPr lang="en"/>
              <a:t>Certain applications need to execute under other user account permissions</a:t>
            </a:r>
          </a:p>
          <a:p>
            <a:pPr indent="-228600" lvl="0" marL="457200" rtl="0">
              <a:spcBef>
                <a:spcPts val="0"/>
              </a:spcBef>
              <a:buFont typeface="Arial"/>
              <a:buChar char="●"/>
            </a:pPr>
            <a:r>
              <a:rPr lang="en"/>
              <a:t>example: </a:t>
            </a:r>
            <a:r>
              <a:rPr lang="en">
                <a:latin typeface="Cambria"/>
                <a:ea typeface="Cambria"/>
                <a:cs typeface="Cambria"/>
                <a:sym typeface="Cambria"/>
              </a:rPr>
              <a:t>passwd</a:t>
            </a:r>
          </a:p>
          <a:p>
            <a:pPr indent="-228600" lvl="1" marL="914400" rtl="0">
              <a:spcBef>
                <a:spcPts val="0"/>
              </a:spcBef>
              <a:buFont typeface="Courier New"/>
              <a:buChar char="o"/>
            </a:pPr>
            <a:r>
              <a:rPr lang="en"/>
              <a:t>modified the </a:t>
            </a:r>
            <a:r>
              <a:rPr lang="en">
                <a:latin typeface="Cambria"/>
                <a:ea typeface="Cambria"/>
                <a:cs typeface="Cambria"/>
                <a:sym typeface="Cambria"/>
              </a:rPr>
              <a:t>/etc/passwd</a:t>
            </a:r>
            <a:r>
              <a:rPr lang="en"/>
              <a:t> or </a:t>
            </a:r>
            <a:r>
              <a:rPr lang="en">
                <a:latin typeface="Cambria"/>
                <a:ea typeface="Cambria"/>
                <a:cs typeface="Cambria"/>
                <a:sym typeface="Cambria"/>
              </a:rPr>
              <a:t>/etc/shadow</a:t>
            </a:r>
            <a:r>
              <a:rPr lang="en"/>
              <a:t> files which are owned by root.</a:t>
            </a:r>
          </a:p>
          <a:p>
            <a:pPr indent="-228600" lvl="2" marL="1371600" rtl="0">
              <a:spcBef>
                <a:spcPts val="0"/>
              </a:spcBef>
              <a:buFont typeface="Wingdings"/>
              <a:buChar char="§"/>
            </a:pPr>
            <a:r>
              <a:rPr lang="en"/>
              <a:t>Can't just let anyone edit this freely</a:t>
            </a:r>
          </a:p>
          <a:p>
            <a:pPr lvl="0" rtl="0">
              <a:spcBef>
                <a:spcPts val="0"/>
              </a:spcBef>
              <a:buNone/>
            </a:pPr>
            <a:r>
              <a:t/>
            </a:r>
            <a:endParaRPr/>
          </a:p>
          <a:p>
            <a:pPr lvl="0" rtl="0">
              <a:spcBef>
                <a:spcPts val="0"/>
              </a:spcBef>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2" name="Shape 432"/>
        <p:cNvGrpSpPr/>
        <p:nvPr/>
      </p:nvGrpSpPr>
      <p:grpSpPr>
        <a:xfrm>
          <a:off x="0" y="0"/>
          <a:ext cx="0" cy="0"/>
          <a:chOff x="0" y="0"/>
          <a:chExt cx="0" cy="0"/>
        </a:xfrm>
      </p:grpSpPr>
      <p:sp>
        <p:nvSpPr>
          <p:cNvPr id="433" name="Shape 433"/>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a:spcBef>
                <a:spcPts val="0"/>
              </a:spcBef>
              <a:buNone/>
            </a:pPr>
            <a:r>
              <a:rPr lang="en"/>
              <a:t>setuid (as root) programs</a:t>
            </a:r>
          </a:p>
        </p:txBody>
      </p:sp>
      <p:sp>
        <p:nvSpPr>
          <p:cNvPr id="434" name="Shape 434"/>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228600" lvl="0" marL="457200" rtl="0">
              <a:spcBef>
                <a:spcPts val="0"/>
              </a:spcBef>
              <a:buFont typeface="Arial"/>
              <a:buChar char="●"/>
            </a:pPr>
            <a:r>
              <a:rPr lang="en"/>
              <a:t>these programs have </a:t>
            </a:r>
            <a:r>
              <a:rPr lang="en" u="sng"/>
              <a:t>complete access</a:t>
            </a:r>
            <a:r>
              <a:rPr lang="en"/>
              <a:t> on a UNIX system</a:t>
            </a:r>
          </a:p>
          <a:p>
            <a:pPr indent="-228600" lvl="0" marL="457200" rtl="0">
              <a:spcBef>
                <a:spcPts val="0"/>
              </a:spcBef>
              <a:buFont typeface="Arial"/>
              <a:buChar char="●"/>
            </a:pPr>
            <a:r>
              <a:rPr lang="en"/>
              <a:t>virtually </a:t>
            </a:r>
            <a:r>
              <a:rPr b="1" i="1" lang="en" u="sng">
                <a:solidFill>
                  <a:srgbClr val="FF0000"/>
                </a:solidFill>
              </a:rPr>
              <a:t>every</a:t>
            </a:r>
            <a:r>
              <a:rPr b="1" lang="en"/>
              <a:t> </a:t>
            </a:r>
            <a:r>
              <a:rPr lang="en"/>
              <a:t>attack chain involves a focus on attacking these programs</a:t>
            </a:r>
          </a:p>
          <a:p>
            <a:pPr indent="-228600" lvl="1" marL="914400" rtl="0">
              <a:spcBef>
                <a:spcPts val="0"/>
              </a:spcBef>
              <a:buFont typeface="Courier New"/>
              <a:buChar char="o"/>
            </a:pPr>
            <a:r>
              <a:rPr lang="en"/>
              <a:t>they are the single points of failure</a:t>
            </a:r>
          </a:p>
          <a:p>
            <a:pPr indent="-228600" lvl="1" marL="914400" rtl="0">
              <a:spcBef>
                <a:spcPts val="0"/>
              </a:spcBef>
              <a:buFont typeface="Courier New"/>
              <a:buChar char="o"/>
            </a:pPr>
            <a:r>
              <a:rPr lang="en"/>
              <a:t>once attackers get any form of access, they want to escalate to root</a:t>
            </a:r>
          </a:p>
          <a:p>
            <a:pPr lvl="0" rtl="0">
              <a:spcBef>
                <a:spcPts val="0"/>
              </a:spcBef>
              <a:buNone/>
            </a:pPr>
            <a:r>
              <a:t/>
            </a:r>
            <a:endParaRPr b="1" sz="3600">
              <a:solidFill>
                <a:srgbClr val="000000"/>
              </a:solidFill>
            </a:endParaRPr>
          </a:p>
          <a:p>
            <a:pPr lvl="0" rtl="0">
              <a:spcBef>
                <a:spcPts val="0"/>
              </a:spcBef>
              <a:buNone/>
            </a:pPr>
            <a:r>
              <a:t/>
            </a:r>
            <a:endParaRPr b="1" sz="3600">
              <a:solidFill>
                <a:srgbClr val="000000"/>
              </a:solidFill>
            </a:endParaRPr>
          </a:p>
          <a:p>
            <a:pPr indent="-228600" lvl="0" marL="457200" rtl="0">
              <a:spcBef>
                <a:spcPts val="0"/>
              </a:spcBef>
              <a:buFont typeface="Arial"/>
              <a:buChar char="●"/>
            </a:pPr>
            <a:r>
              <a:rPr b="1" lang="en" sz="3600">
                <a:solidFill>
                  <a:srgbClr val="000000"/>
                </a:solidFill>
              </a:rPr>
              <a:t>find / -perm -4000 -print</a:t>
            </a:r>
          </a:p>
          <a:p>
            <a:pPr indent="-228600" lvl="1" marL="914400" rtl="0">
              <a:spcBef>
                <a:spcPts val="0"/>
              </a:spcBef>
              <a:buFont typeface="Courier New"/>
              <a:buChar char="o"/>
            </a:pPr>
            <a:r>
              <a:rPr lang="en"/>
              <a:t>will find all setuid programs</a:t>
            </a:r>
          </a:p>
          <a:p>
            <a:pPr lvl="0" rtl="0">
              <a:spcBef>
                <a:spcPts val="0"/>
              </a:spcBef>
              <a:buNone/>
            </a:pPr>
            <a:r>
              <a:t/>
            </a:r>
            <a:endParaRPr/>
          </a:p>
          <a:p>
            <a:pPr lvl="0" rtl="0">
              <a:spcBef>
                <a:spcPts val="0"/>
              </a:spcBef>
              <a:buNone/>
            </a:pPr>
            <a:r>
              <a:t/>
            </a:r>
            <a:endParaRPr/>
          </a:p>
          <a:p>
            <a:pPr lvl="0">
              <a:spcBef>
                <a:spcPts val="0"/>
              </a:spcBef>
              <a:buNone/>
            </a:pPr>
            <a:r>
              <a:t/>
            </a:r>
            <a:endParaRPr/>
          </a:p>
        </p:txBody>
      </p:sp>
      <p:pic>
        <p:nvPicPr>
          <p:cNvPr id="435" name="Shape 435"/>
          <p:cNvPicPr preferRelativeResize="0"/>
          <p:nvPr/>
        </p:nvPicPr>
        <p:blipFill>
          <a:blip r:embed="rId3">
            <a:alphaModFix/>
          </a:blip>
          <a:stretch>
            <a:fillRect/>
          </a:stretch>
        </p:blipFill>
        <p:spPr>
          <a:xfrm>
            <a:off x="3627675" y="4179625"/>
            <a:ext cx="3908324" cy="1629716"/>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9" name="Shape 439"/>
        <p:cNvGrpSpPr/>
        <p:nvPr/>
      </p:nvGrpSpPr>
      <p:grpSpPr>
        <a:xfrm>
          <a:off x="0" y="0"/>
          <a:ext cx="0" cy="0"/>
          <a:chOff x="0" y="0"/>
          <a:chExt cx="0" cy="0"/>
        </a:xfrm>
      </p:grpSpPr>
      <p:sp>
        <p:nvSpPr>
          <p:cNvPr id="440" name="Shape 440"/>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a:spcBef>
                <a:spcPts val="0"/>
              </a:spcBef>
              <a:buNone/>
            </a:pPr>
            <a:r>
              <a:rPr lang="en"/>
              <a:t>Some example results (ubuntu12.04)</a:t>
            </a:r>
          </a:p>
        </p:txBody>
      </p:sp>
      <p:sp>
        <p:nvSpPr>
          <p:cNvPr id="441" name="Shape 441"/>
          <p:cNvSpPr txBox="1"/>
          <p:nvPr>
            <p:ph idx="1" type="body"/>
          </p:nvPr>
        </p:nvSpPr>
        <p:spPr>
          <a:xfrm>
            <a:off x="457200" y="1600200"/>
            <a:ext cx="4102800" cy="4967700"/>
          </a:xfrm>
          <a:prstGeom prst="rect">
            <a:avLst/>
          </a:prstGeom>
        </p:spPr>
        <p:txBody>
          <a:bodyPr anchorCtr="0" anchor="t" bIns="91425" lIns="91425" rIns="91425" wrap="square" tIns="91425">
            <a:noAutofit/>
          </a:bodyPr>
          <a:lstStyle/>
          <a:p>
            <a:pPr lvl="0" rtl="0">
              <a:spcBef>
                <a:spcPts val="0"/>
              </a:spcBef>
              <a:buNone/>
            </a:pPr>
            <a:r>
              <a:rPr lang="en" sz="1400"/>
              <a:t>/usr/sbin/uuidd</a:t>
            </a:r>
          </a:p>
          <a:p>
            <a:pPr lvl="0" rtl="0">
              <a:spcBef>
                <a:spcPts val="0"/>
              </a:spcBef>
              <a:buNone/>
            </a:pPr>
            <a:r>
              <a:rPr lang="en" sz="1400"/>
              <a:t>/usr/sbin/pppd</a:t>
            </a:r>
          </a:p>
          <a:p>
            <a:pPr lvl="0" rtl="0">
              <a:spcBef>
                <a:spcPts val="0"/>
              </a:spcBef>
              <a:buNone/>
            </a:pPr>
            <a:r>
              <a:rPr lang="en" sz="1400"/>
              <a:t>/usr/lib/openssh/ssh-keysign</a:t>
            </a:r>
          </a:p>
          <a:p>
            <a:pPr lvl="0" rtl="0">
              <a:spcBef>
                <a:spcPts val="0"/>
              </a:spcBef>
              <a:buNone/>
            </a:pPr>
            <a:r>
              <a:rPr lang="en" sz="1400"/>
              <a:t>/usr/lib/eject/dmcrypt-get-device</a:t>
            </a:r>
          </a:p>
          <a:p>
            <a:pPr lvl="0" rtl="0">
              <a:spcBef>
                <a:spcPts val="0"/>
              </a:spcBef>
              <a:buNone/>
            </a:pPr>
            <a:r>
              <a:rPr lang="en" sz="1400"/>
              <a:t>/usr/lib/dbus-1.0/dbus-daemon-launch-helper</a:t>
            </a:r>
          </a:p>
          <a:p>
            <a:pPr lvl="0" rtl="0">
              <a:spcBef>
                <a:spcPts val="0"/>
              </a:spcBef>
              <a:buNone/>
            </a:pPr>
            <a:r>
              <a:rPr lang="en" sz="1400"/>
              <a:t>/usr/lib/policykit-1/polkit-agent-helper-1</a:t>
            </a:r>
          </a:p>
          <a:p>
            <a:pPr lvl="0" rtl="0">
              <a:spcBef>
                <a:spcPts val="0"/>
              </a:spcBef>
              <a:buNone/>
            </a:pPr>
            <a:r>
              <a:rPr lang="en" sz="1400"/>
              <a:t>/usr/lib/pt_chown</a:t>
            </a:r>
          </a:p>
          <a:p>
            <a:pPr lvl="0" rtl="0">
              <a:spcBef>
                <a:spcPts val="0"/>
              </a:spcBef>
              <a:buNone/>
            </a:pPr>
            <a:r>
              <a:rPr lang="en" sz="1400"/>
              <a:t>/usr/lib/chromium-browser/chromium-browser-sandbox</a:t>
            </a:r>
          </a:p>
          <a:p>
            <a:pPr lvl="0" rtl="0">
              <a:spcBef>
                <a:spcPts val="0"/>
              </a:spcBef>
              <a:buNone/>
            </a:pPr>
            <a:r>
              <a:rPr lang="en" sz="1400"/>
              <a:t>/usr/bin/lppasswd</a:t>
            </a:r>
          </a:p>
          <a:p>
            <a:pPr lvl="0" rtl="0">
              <a:spcBef>
                <a:spcPts val="0"/>
              </a:spcBef>
              <a:buNone/>
            </a:pPr>
            <a:r>
              <a:rPr lang="en" sz="1400"/>
              <a:t>/usr/bin/sudo</a:t>
            </a:r>
          </a:p>
          <a:p>
            <a:pPr lvl="0" rtl="0">
              <a:spcBef>
                <a:spcPts val="0"/>
              </a:spcBef>
              <a:buNone/>
            </a:pPr>
            <a:r>
              <a:rPr lang="en" sz="1400"/>
              <a:t>/usr/bin/passwd</a:t>
            </a:r>
          </a:p>
          <a:p>
            <a:pPr lvl="0" rtl="0">
              <a:spcBef>
                <a:spcPts val="0"/>
              </a:spcBef>
              <a:buNone/>
            </a:pPr>
            <a:r>
              <a:rPr lang="en" sz="1400"/>
              <a:t>/usr/bin/chfn</a:t>
            </a:r>
          </a:p>
          <a:p>
            <a:pPr lvl="0" rtl="0">
              <a:spcBef>
                <a:spcPts val="0"/>
              </a:spcBef>
              <a:buNone/>
            </a:pPr>
            <a:r>
              <a:rPr lang="en" sz="1400"/>
              <a:t>/usr/bin/X</a:t>
            </a:r>
          </a:p>
          <a:p>
            <a:pPr lvl="0" rtl="0">
              <a:spcBef>
                <a:spcPts val="0"/>
              </a:spcBef>
              <a:buNone/>
            </a:pPr>
            <a:r>
              <a:rPr lang="en" sz="1400"/>
              <a:t>/usr/bin/pkexec</a:t>
            </a:r>
          </a:p>
          <a:p>
            <a:pPr lvl="0" rtl="0">
              <a:spcBef>
                <a:spcPts val="0"/>
              </a:spcBef>
              <a:buNone/>
            </a:pPr>
            <a:r>
              <a:rPr lang="en" sz="1400"/>
              <a:t>/usr/bin/arping</a:t>
            </a:r>
          </a:p>
          <a:p>
            <a:pPr lvl="0" rtl="0">
              <a:spcBef>
                <a:spcPts val="0"/>
              </a:spcBef>
              <a:buNone/>
            </a:pPr>
            <a:r>
              <a:rPr lang="en" sz="1400"/>
              <a:t>/usr/bin/mtr</a:t>
            </a:r>
          </a:p>
          <a:p>
            <a:pPr lvl="0" rtl="0">
              <a:spcBef>
                <a:spcPts val="0"/>
              </a:spcBef>
              <a:buNone/>
            </a:pPr>
            <a:r>
              <a:rPr lang="en" sz="1400"/>
              <a:t>/usr/bin/gpasswd</a:t>
            </a:r>
          </a:p>
          <a:p>
            <a:pPr lvl="0">
              <a:spcBef>
                <a:spcPts val="0"/>
              </a:spcBef>
              <a:buNone/>
            </a:pPr>
            <a:r>
              <a:t/>
            </a:r>
            <a:endParaRPr/>
          </a:p>
        </p:txBody>
      </p:sp>
      <p:sp>
        <p:nvSpPr>
          <p:cNvPr id="442" name="Shape 442"/>
          <p:cNvSpPr txBox="1"/>
          <p:nvPr>
            <p:ph idx="1" type="body"/>
          </p:nvPr>
        </p:nvSpPr>
        <p:spPr>
          <a:xfrm>
            <a:off x="4508325" y="1600200"/>
            <a:ext cx="4102800" cy="4967700"/>
          </a:xfrm>
          <a:prstGeom prst="rect">
            <a:avLst/>
          </a:prstGeom>
        </p:spPr>
        <p:txBody>
          <a:bodyPr anchorCtr="0" anchor="t" bIns="91425" lIns="91425" rIns="91425" wrap="square" tIns="91425">
            <a:noAutofit/>
          </a:bodyPr>
          <a:lstStyle/>
          <a:p>
            <a:pPr lvl="0" rtl="0">
              <a:spcBef>
                <a:spcPts val="0"/>
              </a:spcBef>
              <a:buNone/>
            </a:pPr>
            <a:r>
              <a:rPr lang="en" sz="1400"/>
              <a:t>/usr/bin/newgrp</a:t>
            </a:r>
          </a:p>
          <a:p>
            <a:pPr lvl="0" rtl="0">
              <a:spcBef>
                <a:spcPts val="0"/>
              </a:spcBef>
              <a:buNone/>
            </a:pPr>
            <a:r>
              <a:rPr lang="en" sz="1400"/>
              <a:t>/usr/bin/at</a:t>
            </a:r>
          </a:p>
          <a:p>
            <a:pPr lvl="0" rtl="0">
              <a:spcBef>
                <a:spcPts val="0"/>
              </a:spcBef>
              <a:buNone/>
            </a:pPr>
            <a:r>
              <a:rPr lang="en" sz="1400"/>
              <a:t>/usr/bin/chsh</a:t>
            </a:r>
          </a:p>
          <a:p>
            <a:pPr lvl="0" rtl="0">
              <a:spcBef>
                <a:spcPts val="0"/>
              </a:spcBef>
              <a:buNone/>
            </a:pPr>
            <a:r>
              <a:rPr lang="en" sz="1400"/>
              <a:t>/usr/bin/traceroute6.iputils</a:t>
            </a:r>
          </a:p>
          <a:p>
            <a:pPr lvl="0" rtl="0">
              <a:spcBef>
                <a:spcPts val="0"/>
              </a:spcBef>
              <a:buNone/>
            </a:pPr>
            <a:r>
              <a:rPr lang="en" sz="1400"/>
              <a:t>/usr/bin/sudoedit</a:t>
            </a:r>
          </a:p>
          <a:p>
            <a:pPr lvl="0" rtl="0">
              <a:spcBef>
                <a:spcPts val="0"/>
              </a:spcBef>
              <a:buNone/>
            </a:pPr>
            <a:r>
              <a:rPr lang="en" sz="1400"/>
              <a:t>/sbin/mount.ecryptfs_private</a:t>
            </a:r>
          </a:p>
          <a:p>
            <a:pPr lvl="0" rtl="0">
              <a:spcBef>
                <a:spcPts val="0"/>
              </a:spcBef>
              <a:buNone/>
            </a:pPr>
            <a:r>
              <a:rPr lang="en" sz="1400"/>
              <a:t>/bin/su</a:t>
            </a:r>
          </a:p>
          <a:p>
            <a:pPr lvl="0" rtl="0">
              <a:spcBef>
                <a:spcPts val="0"/>
              </a:spcBef>
              <a:buNone/>
            </a:pPr>
            <a:r>
              <a:rPr lang="en" sz="1400"/>
              <a:t>/bin/ping6</a:t>
            </a:r>
          </a:p>
          <a:p>
            <a:pPr lvl="0" rtl="0">
              <a:spcBef>
                <a:spcPts val="0"/>
              </a:spcBef>
              <a:buNone/>
            </a:pPr>
            <a:r>
              <a:rPr lang="en" sz="1400"/>
              <a:t>/bin/fusermount</a:t>
            </a:r>
          </a:p>
          <a:p>
            <a:pPr lvl="0" rtl="0">
              <a:spcBef>
                <a:spcPts val="0"/>
              </a:spcBef>
              <a:buNone/>
            </a:pPr>
            <a:r>
              <a:rPr lang="en" sz="1400"/>
              <a:t>/bin/mount</a:t>
            </a:r>
          </a:p>
          <a:p>
            <a:pPr lvl="0" rtl="0">
              <a:spcBef>
                <a:spcPts val="0"/>
              </a:spcBef>
              <a:buNone/>
            </a:pPr>
            <a:r>
              <a:rPr lang="en" sz="1400"/>
              <a:t>/bin/ping</a:t>
            </a:r>
          </a:p>
          <a:p>
            <a:pPr lvl="0" rtl="0">
              <a:spcBef>
                <a:spcPts val="0"/>
              </a:spcBef>
              <a:buNone/>
            </a:pPr>
            <a:r>
              <a:rPr lang="en" sz="1400"/>
              <a:t>/bin/umount</a:t>
            </a:r>
          </a:p>
          <a:p>
            <a:pPr lvl="0" rtl="0">
              <a:spcBef>
                <a:spcPts val="0"/>
              </a:spcBef>
              <a:buNone/>
            </a:pPr>
            <a:r>
              <a:t/>
            </a:r>
            <a:endParaRPr sz="1400"/>
          </a:p>
          <a:p>
            <a:pPr lvl="0" rtl="0">
              <a:spcBef>
                <a:spcPts val="0"/>
              </a:spcBef>
              <a:buNone/>
            </a:pPr>
            <a:r>
              <a:t/>
            </a:r>
            <a:endParaRPr/>
          </a:p>
        </p:txBody>
      </p:sp>
      <p:sp>
        <p:nvSpPr>
          <p:cNvPr id="443" name="Shape 443"/>
          <p:cNvSpPr txBox="1"/>
          <p:nvPr/>
        </p:nvSpPr>
        <p:spPr>
          <a:xfrm>
            <a:off x="3558050" y="5079575"/>
            <a:ext cx="5456400" cy="1669200"/>
          </a:xfrm>
          <a:prstGeom prst="rect">
            <a:avLst/>
          </a:prstGeom>
          <a:noFill/>
          <a:ln>
            <a:noFill/>
          </a:ln>
        </p:spPr>
        <p:txBody>
          <a:bodyPr anchorCtr="0" anchor="t" bIns="91425" lIns="91425" rIns="91425" wrap="square" tIns="91425">
            <a:noAutofit/>
          </a:bodyPr>
          <a:lstStyle/>
          <a:p>
            <a:pPr lvl="0" rtl="0">
              <a:spcBef>
                <a:spcPts val="0"/>
              </a:spcBef>
              <a:buNone/>
            </a:pPr>
            <a:r>
              <a:rPr b="1" i="1" lang="en" sz="1800" u="sng">
                <a:solidFill>
                  <a:srgbClr val="FF0000"/>
                </a:solidFill>
              </a:rPr>
              <a:t>This can all be seen as the attack surface for any permission escalation attacks</a:t>
            </a:r>
          </a:p>
          <a:p>
            <a:pPr lvl="0">
              <a:spcBef>
                <a:spcPts val="0"/>
              </a:spcBef>
              <a:buNone/>
            </a:pPr>
            <a:r>
              <a:rPr lang="en" sz="1800"/>
              <a:t>good source:</a:t>
            </a:r>
            <a:br>
              <a:rPr lang="en" sz="1800">
                <a:solidFill>
                  <a:srgbClr val="FF0000"/>
                </a:solidFill>
              </a:rPr>
            </a:br>
            <a:r>
              <a:rPr lang="en" sz="1800" u="sng">
                <a:solidFill>
                  <a:schemeClr val="hlink"/>
                </a:solidFill>
                <a:hlinkClick r:id="rId3"/>
              </a:rPr>
              <a:t>http://www.acm.uiuc.edu/workshops/security/setuid.html</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3"/>
                                        </p:tgtEl>
                                        <p:attrNameLst>
                                          <p:attrName>style.visibility</p:attrName>
                                        </p:attrNameLst>
                                      </p:cBhvr>
                                      <p:to>
                                        <p:strVal val="visible"/>
                                      </p:to>
                                    </p:set>
                                    <p:animEffect filter="fade" transition="in">
                                      <p:cBhvr>
                                        <p:cTn dur="1000"/>
                                        <p:tgtEl>
                                          <p:spTgt spid="4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7" name="Shape 447"/>
        <p:cNvGrpSpPr/>
        <p:nvPr/>
      </p:nvGrpSpPr>
      <p:grpSpPr>
        <a:xfrm>
          <a:off x="0" y="0"/>
          <a:ext cx="0" cy="0"/>
          <a:chOff x="0" y="0"/>
          <a:chExt cx="0" cy="0"/>
        </a:xfrm>
      </p:grpSpPr>
      <p:sp>
        <p:nvSpPr>
          <p:cNvPr id="448" name="Shape 448"/>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a:spcBef>
                <a:spcPts val="0"/>
              </a:spcBef>
              <a:buNone/>
            </a:pPr>
            <a:r>
              <a:rPr lang="en"/>
              <a:t>setuid and setgid on directories</a:t>
            </a:r>
          </a:p>
        </p:txBody>
      </p:sp>
      <p:sp>
        <p:nvSpPr>
          <p:cNvPr id="449" name="Shape 449"/>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228600" lvl="0" marL="457200" rtl="0">
              <a:spcBef>
                <a:spcPts val="0"/>
              </a:spcBef>
              <a:buFont typeface="Arial"/>
              <a:buChar char="●"/>
            </a:pPr>
            <a:r>
              <a:rPr lang="en"/>
              <a:t>entirely different</a:t>
            </a:r>
          </a:p>
          <a:p>
            <a:pPr indent="-228600" lvl="0" marL="457200" rtl="0">
              <a:spcBef>
                <a:spcPts val="0"/>
              </a:spcBef>
              <a:buFont typeface="Arial"/>
              <a:buChar char="●"/>
            </a:pPr>
            <a:r>
              <a:rPr lang="en"/>
              <a:t>setuid in a directory:</a:t>
            </a:r>
          </a:p>
          <a:p>
            <a:pPr indent="-228600" lvl="1" marL="914400" rtl="0">
              <a:spcBef>
                <a:spcPts val="0"/>
              </a:spcBef>
              <a:buFont typeface="Courier New"/>
              <a:buChar char="o"/>
            </a:pPr>
            <a:r>
              <a:rPr lang="en"/>
              <a:t>does nothing!  Is disabled on almost all unix systems</a:t>
            </a:r>
          </a:p>
          <a:p>
            <a:pPr indent="-228600" lvl="0" marL="457200" rtl="0">
              <a:spcBef>
                <a:spcPts val="0"/>
              </a:spcBef>
              <a:buFont typeface="Arial"/>
              <a:buChar char="●"/>
            </a:pPr>
            <a:r>
              <a:rPr lang="en"/>
              <a:t>setgid on a directory:</a:t>
            </a:r>
          </a:p>
          <a:p>
            <a:pPr indent="-228600" lvl="1" marL="914400" rtl="0">
              <a:spcBef>
                <a:spcPts val="0"/>
              </a:spcBef>
              <a:buFont typeface="Courier New"/>
              <a:buChar char="o"/>
            </a:pPr>
            <a:r>
              <a:rPr lang="en"/>
              <a:t>new files and new subdirectories within inherit the directory's gid</a:t>
            </a:r>
          </a:p>
          <a:p>
            <a:pPr indent="-228600" lvl="2" marL="1371600" rtl="0">
              <a:spcBef>
                <a:spcPts val="0"/>
              </a:spcBef>
              <a:buFont typeface="Wingdings"/>
              <a:buChar char="§"/>
            </a:pPr>
            <a:r>
              <a:rPr lang="en"/>
              <a:t>instead of the creator's primary gid</a:t>
            </a:r>
          </a:p>
          <a:p>
            <a:pPr indent="-228600" lvl="2" marL="1371600">
              <a:spcBef>
                <a:spcPts val="0"/>
              </a:spcBef>
              <a:buFont typeface="Wingdings"/>
              <a:buChar char="§"/>
            </a:pPr>
            <a:r>
              <a:rPr lang="en"/>
              <a:t>enables shared workspaces for groups</a:t>
            </a: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3" name="Shape 453"/>
        <p:cNvGrpSpPr/>
        <p:nvPr/>
      </p:nvGrpSpPr>
      <p:grpSpPr>
        <a:xfrm>
          <a:off x="0" y="0"/>
          <a:ext cx="0" cy="0"/>
          <a:chOff x="0" y="0"/>
          <a:chExt cx="0" cy="0"/>
        </a:xfrm>
      </p:grpSpPr>
      <p:sp>
        <p:nvSpPr>
          <p:cNvPr id="454" name="Shape 454"/>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a:spcBef>
                <a:spcPts val="0"/>
              </a:spcBef>
              <a:buNone/>
            </a:pPr>
            <a:r>
              <a:rPr lang="en"/>
              <a:t>Access Control Lists</a:t>
            </a:r>
          </a:p>
        </p:txBody>
      </p:sp>
      <p:sp>
        <p:nvSpPr>
          <p:cNvPr id="455" name="Shape 455"/>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228600" lvl="0" marL="457200" rtl="0">
              <a:spcBef>
                <a:spcPts val="0"/>
              </a:spcBef>
              <a:buFont typeface="Arial"/>
              <a:buChar char="●"/>
            </a:pPr>
            <a:r>
              <a:rPr lang="en"/>
              <a:t>Usually are disabled by default</a:t>
            </a:r>
          </a:p>
          <a:p>
            <a:pPr indent="-228600" lvl="0" marL="457200" rtl="0">
              <a:spcBef>
                <a:spcPts val="0"/>
              </a:spcBef>
              <a:buFont typeface="Arial"/>
              <a:buChar char="●"/>
            </a:pPr>
            <a:r>
              <a:rPr lang="en"/>
              <a:t>Extendeds the owner/group/other access model to allow much finer control</a:t>
            </a:r>
          </a:p>
          <a:p>
            <a:pPr indent="-228600" lvl="1" marL="914400" rtl="0">
              <a:spcBef>
                <a:spcPts val="0"/>
              </a:spcBef>
              <a:buFont typeface="Courier New"/>
              <a:buChar char="o"/>
            </a:pPr>
            <a:r>
              <a:rPr lang="en"/>
              <a:t>can specify permissions for each individual user and group defined in the system</a:t>
            </a:r>
          </a:p>
          <a:p>
            <a:pPr indent="-228600" lvl="1" marL="914400" rtl="0">
              <a:spcBef>
                <a:spcPts val="0"/>
              </a:spcBef>
              <a:buFont typeface="Courier New"/>
              <a:buChar char="o"/>
            </a:pPr>
            <a:r>
              <a:rPr lang="en"/>
              <a:t>is a </a:t>
            </a:r>
            <a:r>
              <a:rPr i="1" lang="en">
                <a:latin typeface="Cambria"/>
                <a:ea typeface="Cambria"/>
                <a:cs typeface="Cambria"/>
                <a:sym typeface="Cambria"/>
              </a:rPr>
              <a:t>mount</a:t>
            </a:r>
            <a:r>
              <a:rPr lang="en">
                <a:latin typeface="Cambria"/>
                <a:ea typeface="Cambria"/>
                <a:cs typeface="Cambria"/>
                <a:sym typeface="Cambria"/>
              </a:rPr>
              <a:t> </a:t>
            </a:r>
            <a:r>
              <a:rPr lang="en"/>
              <a:t>option that can be turned on for specific permissions in the </a:t>
            </a:r>
            <a:r>
              <a:rPr lang="en">
                <a:latin typeface="Cambria"/>
                <a:ea typeface="Cambria"/>
                <a:cs typeface="Cambria"/>
                <a:sym typeface="Cambria"/>
              </a:rPr>
              <a:t>/etc/fstab</a:t>
            </a:r>
            <a:r>
              <a:rPr lang="en"/>
              <a:t> file</a:t>
            </a:r>
          </a:p>
          <a:p>
            <a:pPr indent="-228600" lvl="1" marL="914400" rtl="0">
              <a:spcBef>
                <a:spcPts val="0"/>
              </a:spcBef>
              <a:buFont typeface="Courier New"/>
              <a:buChar char="o"/>
            </a:pPr>
            <a:r>
              <a:rPr lang="en"/>
              <a:t>example entry in </a:t>
            </a:r>
            <a:r>
              <a:rPr lang="en">
                <a:latin typeface="Cambria"/>
                <a:ea typeface="Cambria"/>
                <a:cs typeface="Cambria"/>
                <a:sym typeface="Cambria"/>
              </a:rPr>
              <a:t>/etc/fstab</a:t>
            </a:r>
            <a:r>
              <a:rPr lang="en"/>
              <a:t>:</a:t>
            </a:r>
          </a:p>
          <a:p>
            <a:pPr lvl="0" rtl="0">
              <a:spcBef>
                <a:spcPts val="0"/>
              </a:spcBef>
              <a:buNone/>
            </a:pPr>
            <a:r>
              <a:t/>
            </a:r>
            <a:endParaRPr/>
          </a:p>
          <a:p>
            <a:pPr lvl="0" rtl="0">
              <a:spcBef>
                <a:spcPts val="0"/>
              </a:spcBef>
              <a:buNone/>
            </a:pPr>
            <a:r>
              <a:rPr lang="en" sz="1400"/>
              <a:t>UID=dfb1151a-be85-496f-8c3c-32804b947446 /               ext4    errors=remount-ro,</a:t>
            </a:r>
            <a:r>
              <a:rPr b="1" lang="en" sz="1400" u="sng"/>
              <a:t>acl</a:t>
            </a:r>
            <a:r>
              <a:rPr lang="en" sz="1400"/>
              <a:t> 0       1</a:t>
            </a:r>
          </a:p>
          <a:p>
            <a:pPr indent="0" lvl="0" marL="0" rtl="0">
              <a:spcBef>
                <a:spcPts val="0"/>
              </a:spcBef>
              <a:buNone/>
            </a:pPr>
            <a:r>
              <a:t/>
            </a:r>
            <a:endParaRPr/>
          </a:p>
          <a:p>
            <a:pPr indent="0" lvl="0" marL="0" rtl="0">
              <a:spcBef>
                <a:spcPts val="0"/>
              </a:spcBef>
              <a:buNone/>
            </a:pPr>
            <a:r>
              <a:t/>
            </a:r>
            <a:endParaRPr/>
          </a:p>
          <a:p>
            <a:pPr lvl="0">
              <a:spcBef>
                <a:spcPts val="0"/>
              </a:spcBef>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9" name="Shape 459"/>
        <p:cNvGrpSpPr/>
        <p:nvPr/>
      </p:nvGrpSpPr>
      <p:grpSpPr>
        <a:xfrm>
          <a:off x="0" y="0"/>
          <a:ext cx="0" cy="0"/>
          <a:chOff x="0" y="0"/>
          <a:chExt cx="0" cy="0"/>
        </a:xfrm>
      </p:grpSpPr>
      <p:sp>
        <p:nvSpPr>
          <p:cNvPr id="460" name="Shape 460"/>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a:spcBef>
                <a:spcPts val="0"/>
              </a:spcBef>
              <a:buNone/>
            </a:pPr>
            <a:r>
              <a:rPr lang="en"/>
              <a:t>Access Control Lists</a:t>
            </a:r>
          </a:p>
        </p:txBody>
      </p:sp>
      <p:sp>
        <p:nvSpPr>
          <p:cNvPr id="461" name="Shape 461"/>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lvl="0" rtl="0">
              <a:spcBef>
                <a:spcPts val="0"/>
              </a:spcBef>
              <a:buNone/>
            </a:pPr>
            <a:r>
              <a:rPr lang="en"/>
              <a:t>On debian can then install ACL utilities</a:t>
            </a:r>
          </a:p>
          <a:p>
            <a:pPr lvl="0" rtl="0">
              <a:spcBef>
                <a:spcPts val="0"/>
              </a:spcBef>
              <a:buNone/>
            </a:pPr>
            <a:r>
              <a:rPr lang="en">
                <a:latin typeface="Cambria"/>
                <a:ea typeface="Cambria"/>
                <a:cs typeface="Cambria"/>
                <a:sym typeface="Cambria"/>
              </a:rPr>
              <a:t>$ apt-get install acl</a:t>
            </a:r>
          </a:p>
          <a:p>
            <a:pPr lvl="0" rtl="0">
              <a:spcBef>
                <a:spcPts val="0"/>
              </a:spcBef>
              <a:buNone/>
            </a:pPr>
            <a:r>
              <a:rPr lang="en"/>
              <a:t>or use </a:t>
            </a:r>
            <a:r>
              <a:rPr lang="en">
                <a:latin typeface="Cambria"/>
                <a:ea typeface="Cambria"/>
                <a:cs typeface="Cambria"/>
                <a:sym typeface="Cambria"/>
              </a:rPr>
              <a:t>eiciel </a:t>
            </a:r>
            <a:r>
              <a:rPr lang="en"/>
              <a:t>(a GUI based ACL manager)</a:t>
            </a:r>
          </a:p>
          <a:p>
            <a:pPr lvl="0" rtl="0">
              <a:spcBef>
                <a:spcPts val="0"/>
              </a:spcBef>
              <a:buNone/>
            </a:pPr>
            <a:r>
              <a:t/>
            </a:r>
            <a:endParaRPr/>
          </a:p>
          <a:p>
            <a:pPr lvl="0" rtl="0">
              <a:spcBef>
                <a:spcPts val="0"/>
              </a:spcBef>
              <a:buNone/>
            </a:pPr>
            <a:r>
              <a:rPr lang="en"/>
              <a:t>Example use:</a:t>
            </a:r>
            <a:br>
              <a:rPr lang="en"/>
            </a:br>
            <a:r>
              <a:rPr lang="en"/>
              <a:t>Say we have a file "target.txt" that we want the following to be able to edit:</a:t>
            </a:r>
          </a:p>
          <a:p>
            <a:pPr indent="-228600" lvl="0" marL="457200" rtl="0">
              <a:spcBef>
                <a:spcPts val="0"/>
              </a:spcBef>
              <a:buFont typeface="Arial"/>
              <a:buChar char="●"/>
            </a:pPr>
            <a:r>
              <a:rPr lang="en"/>
              <a:t>joe (the CEO)</a:t>
            </a:r>
          </a:p>
          <a:p>
            <a:pPr indent="-228600" lvl="0" marL="457200" rtl="0">
              <a:spcBef>
                <a:spcPts val="0"/>
              </a:spcBef>
              <a:buFont typeface="Arial"/>
              <a:buChar char="●"/>
            </a:pPr>
            <a:r>
              <a:rPr lang="en"/>
              <a:t>developers-g (the developer's group)</a:t>
            </a:r>
          </a:p>
          <a:p>
            <a:pPr indent="-228600" lvl="0" marL="457200" rtl="0">
              <a:spcBef>
                <a:spcPts val="0"/>
              </a:spcBef>
              <a:buFont typeface="Arial"/>
              <a:buChar char="●"/>
            </a:pPr>
            <a:r>
              <a:rPr lang="en"/>
              <a:t>qa-g (the quality assurance &amp; testing group)</a:t>
            </a: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5" name="Shape 465"/>
        <p:cNvGrpSpPr/>
        <p:nvPr/>
      </p:nvGrpSpPr>
      <p:grpSpPr>
        <a:xfrm>
          <a:off x="0" y="0"/>
          <a:ext cx="0" cy="0"/>
          <a:chOff x="0" y="0"/>
          <a:chExt cx="0" cy="0"/>
        </a:xfrm>
      </p:grpSpPr>
      <p:sp>
        <p:nvSpPr>
          <p:cNvPr id="466" name="Shape 466"/>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a:spcBef>
                <a:spcPts val="0"/>
              </a:spcBef>
              <a:buNone/>
            </a:pPr>
            <a:r>
              <a:rPr lang="en"/>
              <a:t>ACL Example</a:t>
            </a:r>
          </a:p>
        </p:txBody>
      </p:sp>
      <p:sp>
        <p:nvSpPr>
          <p:cNvPr id="467" name="Shape 467"/>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lvl="0" rtl="0">
              <a:spcBef>
                <a:spcPts val="0"/>
              </a:spcBef>
              <a:buNone/>
            </a:pPr>
            <a:r>
              <a:rPr lang="en"/>
              <a:t>developers-g is the group owner for Target.txt</a:t>
            </a:r>
          </a:p>
          <a:p>
            <a:pPr lvl="0" rtl="0">
              <a:spcBef>
                <a:spcPts val="0"/>
              </a:spcBef>
              <a:buNone/>
            </a:pPr>
            <a:r>
              <a:rPr lang="en"/>
              <a:t>To enable ACL:</a:t>
            </a:r>
          </a:p>
          <a:p>
            <a:pPr lvl="0" rtl="0">
              <a:spcBef>
                <a:spcPts val="0"/>
              </a:spcBef>
              <a:buNone/>
            </a:pPr>
            <a:r>
              <a:rPr lang="en" sz="2400">
                <a:latin typeface="Cambria"/>
                <a:ea typeface="Cambria"/>
                <a:cs typeface="Cambria"/>
                <a:sym typeface="Cambria"/>
              </a:rPr>
              <a:t>$ setfacl -m group:developers-g:rw- Target.txt</a:t>
            </a:r>
          </a:p>
          <a:p>
            <a:pPr lvl="0" rtl="0">
              <a:spcBef>
                <a:spcPts val="0"/>
              </a:spcBef>
              <a:buNone/>
            </a:pPr>
            <a:r>
              <a:rPr lang="en"/>
              <a:t>TO enable R/W perm for qa-g, and joe:</a:t>
            </a:r>
          </a:p>
          <a:p>
            <a:pPr lvl="0" rtl="0">
              <a:spcBef>
                <a:spcPts val="0"/>
              </a:spcBef>
              <a:buNone/>
            </a:pPr>
            <a:r>
              <a:rPr lang="en" sz="2400">
                <a:latin typeface="Cambria"/>
                <a:ea typeface="Cambria"/>
                <a:cs typeface="Cambria"/>
                <a:sym typeface="Cambria"/>
              </a:rPr>
              <a:t>$setfacl -m group:qa-g:rw-,user:joe:rw- Target.txt</a:t>
            </a:r>
          </a:p>
          <a:p>
            <a:pPr lvl="0" rtl="0">
              <a:spcBef>
                <a:spcPts val="0"/>
              </a:spcBef>
              <a:buNone/>
            </a:pPr>
            <a:r>
              <a:t/>
            </a:r>
            <a:endParaRPr sz="2400">
              <a:latin typeface="Cambria"/>
              <a:ea typeface="Cambria"/>
              <a:cs typeface="Cambria"/>
              <a:sym typeface="Cambria"/>
            </a:endParaRPr>
          </a:p>
          <a:p>
            <a:pPr lvl="0" rtl="0">
              <a:spcBef>
                <a:spcPts val="0"/>
              </a:spcBef>
              <a:buNone/>
            </a:pPr>
            <a:r>
              <a:rPr lang="en" sz="2400">
                <a:latin typeface="Cambria"/>
                <a:ea typeface="Cambria"/>
                <a:cs typeface="Cambria"/>
                <a:sym typeface="Cambria"/>
              </a:rPr>
              <a:t>Pretty simple!!</a:t>
            </a:r>
          </a:p>
          <a:p>
            <a:pPr lvl="0" rtl="0">
              <a:spcBef>
                <a:spcPts val="0"/>
              </a:spcBef>
              <a:buNone/>
            </a:pPr>
            <a:r>
              <a:rPr b="1" lang="en" sz="2400">
                <a:latin typeface="Cambria"/>
                <a:ea typeface="Cambria"/>
                <a:cs typeface="Cambria"/>
                <a:sym typeface="Cambria"/>
              </a:rPr>
              <a:t>Note:</a:t>
            </a:r>
            <a:br>
              <a:rPr lang="en" sz="2400">
                <a:latin typeface="Cambria"/>
                <a:ea typeface="Cambria"/>
                <a:cs typeface="Cambria"/>
                <a:sym typeface="Cambria"/>
              </a:rPr>
            </a:br>
            <a:r>
              <a:rPr lang="en" sz="2400">
                <a:latin typeface="Cambria"/>
                <a:ea typeface="Cambria"/>
                <a:cs typeface="Cambria"/>
                <a:sym typeface="Cambria"/>
              </a:rPr>
              <a:t>ls- l will not display the ACL of a file, only if an ACL is enabled by a </a:t>
            </a:r>
            <a:r>
              <a:rPr b="1" lang="en" sz="2400">
                <a:latin typeface="Cambria"/>
                <a:ea typeface="Cambria"/>
                <a:cs typeface="Cambria"/>
                <a:sym typeface="Cambria"/>
              </a:rPr>
              <a:t>+</a:t>
            </a:r>
            <a:r>
              <a:rPr lang="en" sz="2400">
                <a:latin typeface="Cambria"/>
                <a:ea typeface="Cambria"/>
                <a:cs typeface="Cambria"/>
                <a:sym typeface="Cambria"/>
              </a:rPr>
              <a:t> sign at the end of permissions.  Example:</a:t>
            </a:r>
          </a:p>
          <a:p>
            <a:pPr lvl="0" rtl="0">
              <a:spcBef>
                <a:spcPts val="0"/>
              </a:spcBef>
              <a:buNone/>
            </a:pPr>
            <a:r>
              <a:rPr lang="en" sz="1800"/>
              <a:t>-rw-rw-r--</a:t>
            </a:r>
            <a:r>
              <a:rPr b="1" lang="en" sz="1800">
                <a:solidFill>
                  <a:srgbClr val="FF0000"/>
                </a:solidFill>
              </a:rPr>
              <a:t>+</a:t>
            </a:r>
            <a:r>
              <a:rPr lang="en" sz="1800"/>
              <a:t> 1 bob bob 60097 2013-01-01 10:55 Target.txt</a:t>
            </a:r>
          </a:p>
          <a:p>
            <a:pPr lvl="0">
              <a:spcBef>
                <a:spcPts val="0"/>
              </a:spcBef>
              <a:buNone/>
            </a:pPr>
            <a:r>
              <a:t/>
            </a:r>
            <a:endParaRPr sz="2400">
              <a:latin typeface="Cambria"/>
              <a:ea typeface="Cambria"/>
              <a:cs typeface="Cambria"/>
              <a:sym typeface="Cambria"/>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1" name="Shape 471"/>
        <p:cNvGrpSpPr/>
        <p:nvPr/>
      </p:nvGrpSpPr>
      <p:grpSpPr>
        <a:xfrm>
          <a:off x="0" y="0"/>
          <a:ext cx="0" cy="0"/>
          <a:chOff x="0" y="0"/>
          <a:chExt cx="0" cy="0"/>
        </a:xfrm>
      </p:grpSpPr>
      <p:sp>
        <p:nvSpPr>
          <p:cNvPr id="472" name="Shape 472"/>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a:spcBef>
                <a:spcPts val="0"/>
              </a:spcBef>
              <a:buNone/>
            </a:pPr>
            <a:r>
              <a:rPr lang="en"/>
              <a:t>Extended file attributes (xattr)</a:t>
            </a:r>
          </a:p>
        </p:txBody>
      </p:sp>
      <p:sp>
        <p:nvSpPr>
          <p:cNvPr id="473" name="Shape 473"/>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lvl="0" rtl="0">
              <a:spcBef>
                <a:spcPts val="0"/>
              </a:spcBef>
              <a:buNone/>
            </a:pPr>
            <a:r>
              <a:rPr lang="en"/>
              <a:t>supported by ext2, ext3, ext4, JFS, ReiserFS, XFS, Btrfs, etc...</a:t>
            </a:r>
          </a:p>
          <a:p>
            <a:pPr lvl="0" rtl="0">
              <a:spcBef>
                <a:spcPts val="0"/>
              </a:spcBef>
              <a:buNone/>
            </a:pPr>
            <a:r>
              <a:rPr lang="en"/>
              <a:t>attr / lsattr / chattr interesting uses:</a:t>
            </a:r>
          </a:p>
          <a:p>
            <a:pPr indent="-228600" lvl="0" marL="457200" rtl="0">
              <a:spcBef>
                <a:spcPts val="0"/>
              </a:spcBef>
              <a:buFont typeface="Arial"/>
              <a:buChar char="●"/>
            </a:pPr>
            <a:r>
              <a:rPr lang="en"/>
              <a:t>chattr +i = immutable (means no one, not even root can change/delete/link the file)</a:t>
            </a:r>
          </a:p>
          <a:p>
            <a:pPr indent="-228600" lvl="0" marL="457200" rtl="0">
              <a:spcBef>
                <a:spcPts val="0"/>
              </a:spcBef>
              <a:buFont typeface="Arial"/>
              <a:buChar char="●"/>
            </a:pPr>
            <a:r>
              <a:rPr lang="en"/>
              <a:t>chattr +a = make file append-only (great for logs security!)</a:t>
            </a:r>
          </a:p>
          <a:p>
            <a:pPr indent="-228600" lvl="0" marL="457200" rtl="0">
              <a:spcBef>
                <a:spcPts val="0"/>
              </a:spcBef>
              <a:buFont typeface="Arial"/>
              <a:buChar char="●"/>
            </a:pPr>
            <a:r>
              <a:rPr lang="en"/>
              <a:t>chattr +s = secure deletion for file</a:t>
            </a:r>
          </a:p>
          <a:p>
            <a:pPr lvl="0">
              <a:spcBef>
                <a:spcPts val="0"/>
              </a:spcBef>
              <a:buNone/>
            </a:pPr>
            <a:r>
              <a:rPr i="1" lang="en"/>
              <a:t>By default only root can use xattr, but can be enabled for all in /etc/fstab with the user_xattr option</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Shape 63"/>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a:spcBef>
                <a:spcPts val="0"/>
              </a:spcBef>
              <a:buNone/>
            </a:pPr>
            <a:r>
              <a:rPr lang="en"/>
              <a:t>Starter tips / Basic help</a:t>
            </a:r>
          </a:p>
        </p:txBody>
      </p:sp>
      <p:sp>
        <p:nvSpPr>
          <p:cNvPr id="64" name="Shape 64"/>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lvl="0" rtl="0">
              <a:spcBef>
                <a:spcPts val="0"/>
              </a:spcBef>
              <a:buNone/>
            </a:pPr>
            <a:r>
              <a:rPr lang="en"/>
              <a:t>When in doubt:</a:t>
            </a:r>
          </a:p>
          <a:p>
            <a:pPr indent="-228600" lvl="0" marL="457200" rtl="0">
              <a:spcBef>
                <a:spcPts val="0"/>
              </a:spcBef>
              <a:buFont typeface="Arial"/>
              <a:buChar char="●"/>
            </a:pPr>
            <a:r>
              <a:rPr lang="en"/>
              <a:t>consult the man pages</a:t>
            </a:r>
          </a:p>
          <a:p>
            <a:pPr indent="-228600" lvl="0" marL="457200" rtl="0">
              <a:spcBef>
                <a:spcPts val="0"/>
              </a:spcBef>
              <a:buFont typeface="Arial"/>
              <a:buChar char="●"/>
            </a:pPr>
            <a:r>
              <a:rPr lang="en"/>
              <a:t>find the file or program you are looking for via:</a:t>
            </a:r>
          </a:p>
          <a:p>
            <a:pPr indent="-228600" lvl="1" marL="914400" rtl="0">
              <a:spcBef>
                <a:spcPts val="0"/>
              </a:spcBef>
              <a:buFont typeface="Courier New"/>
              <a:buChar char="o"/>
            </a:pPr>
            <a:r>
              <a:rPr lang="en"/>
              <a:t>find / -name "target file"</a:t>
            </a:r>
          </a:p>
          <a:p>
            <a:pPr indent="-228600" lvl="0" marL="457200" rtl="0">
              <a:spcBef>
                <a:spcPts val="0"/>
              </a:spcBef>
              <a:buFont typeface="Arial"/>
              <a:buChar char="●"/>
            </a:pPr>
            <a:r>
              <a:rPr lang="en"/>
              <a:t>Program acting weird?</a:t>
            </a:r>
          </a:p>
          <a:p>
            <a:pPr indent="-228600" lvl="1" marL="914400" rtl="0">
              <a:spcBef>
                <a:spcPts val="0"/>
              </a:spcBef>
              <a:buFont typeface="Courier New"/>
              <a:buChar char="o"/>
            </a:pPr>
            <a:r>
              <a:rPr lang="en"/>
              <a:t>make sure it is the right program:</a:t>
            </a:r>
          </a:p>
          <a:p>
            <a:pPr indent="-228600" lvl="2" marL="1371600" rtl="0">
              <a:spcBef>
                <a:spcPts val="0"/>
              </a:spcBef>
              <a:buFont typeface="Wingdings"/>
              <a:buChar char="§"/>
            </a:pPr>
            <a:r>
              <a:rPr lang="en"/>
              <a:t>which "program"</a:t>
            </a:r>
          </a:p>
          <a:p>
            <a:pPr lvl="0" rtl="0">
              <a:spcBef>
                <a:spcPts val="0"/>
              </a:spcBef>
              <a:buNone/>
            </a:pPr>
            <a:r>
              <a:t/>
            </a:r>
            <a:endParaRPr/>
          </a:p>
          <a:p>
            <a:pPr indent="0" lvl="0" marL="0">
              <a:spcBef>
                <a:spcPts val="0"/>
              </a:spcBef>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7" name="Shape 477"/>
        <p:cNvGrpSpPr/>
        <p:nvPr/>
      </p:nvGrpSpPr>
      <p:grpSpPr>
        <a:xfrm>
          <a:off x="0" y="0"/>
          <a:ext cx="0" cy="0"/>
          <a:chOff x="0" y="0"/>
          <a:chExt cx="0" cy="0"/>
        </a:xfrm>
      </p:grpSpPr>
      <p:sp>
        <p:nvSpPr>
          <p:cNvPr id="478" name="Shape 478"/>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a:spcBef>
                <a:spcPts val="0"/>
              </a:spcBef>
              <a:buNone/>
            </a:pPr>
            <a:r>
              <a:rPr lang="en"/>
              <a:t>tty</a:t>
            </a:r>
          </a:p>
        </p:txBody>
      </p:sp>
      <p:sp>
        <p:nvSpPr>
          <p:cNvPr id="479" name="Shape 479"/>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lvl="0" rtl="0">
              <a:spcBef>
                <a:spcPts val="0"/>
              </a:spcBef>
              <a:buNone/>
            </a:pPr>
            <a:r>
              <a:rPr lang="en"/>
              <a:t>A TTY is a native terminal device (the backend is either kernel or hardware emulated)</a:t>
            </a:r>
          </a:p>
          <a:p>
            <a:pPr indent="-228600" lvl="1" marL="914400" rtl="0">
              <a:spcBef>
                <a:spcPts val="0"/>
              </a:spcBef>
              <a:buFont typeface="Courier New"/>
              <a:buChar char="o"/>
            </a:pPr>
            <a:r>
              <a:rPr lang="en"/>
              <a:t>named after TeleTYpewriter (TTY)</a:t>
            </a:r>
          </a:p>
          <a:p>
            <a:pPr indent="-228600" lvl="1" marL="914400" rtl="0">
              <a:spcBef>
                <a:spcPts val="0"/>
              </a:spcBef>
              <a:buFont typeface="Courier New"/>
              <a:buChar char="o"/>
            </a:pPr>
            <a:r>
              <a:rPr lang="en"/>
              <a:t>TTY ports are direct connections to the computer</a:t>
            </a:r>
          </a:p>
          <a:p>
            <a:pPr indent="-228600" lvl="2" marL="1371600" rtl="0">
              <a:spcBef>
                <a:spcPts val="0"/>
              </a:spcBef>
              <a:buFont typeface="Wingdings"/>
              <a:buChar char="§"/>
            </a:pPr>
            <a:r>
              <a:rPr lang="en"/>
              <a:t>i.e. keyboard, mouse, or serial connection</a:t>
            </a:r>
          </a:p>
          <a:p>
            <a:pPr indent="-228600" lvl="0" marL="457200" rtl="0">
              <a:spcBef>
                <a:spcPts val="0"/>
              </a:spcBef>
              <a:buFont typeface="Arial"/>
              <a:buChar char="●"/>
            </a:pPr>
            <a:r>
              <a:rPr lang="en"/>
              <a:t>commands:</a:t>
            </a:r>
          </a:p>
          <a:p>
            <a:pPr indent="-228600" lvl="1" marL="914400" rtl="0">
              <a:spcBef>
                <a:spcPts val="0"/>
              </a:spcBef>
              <a:buFont typeface="Courier New"/>
              <a:buChar char="o"/>
            </a:pPr>
            <a:r>
              <a:rPr lang="en"/>
              <a:t>who - lists all users and their terminals</a:t>
            </a:r>
          </a:p>
          <a:p>
            <a:pPr indent="-228600" lvl="1" marL="914400" rtl="0">
              <a:spcBef>
                <a:spcPts val="0"/>
              </a:spcBef>
              <a:buFont typeface="Courier New"/>
              <a:buChar char="o"/>
            </a:pPr>
            <a:r>
              <a:rPr lang="en"/>
              <a:t>chvt - switch to another terminal (requires root) </a:t>
            </a:r>
          </a:p>
          <a:p>
            <a:pPr indent="-228600" lvl="0" marL="457200" rtl="0">
              <a:spcBef>
                <a:spcPts val="0"/>
              </a:spcBef>
              <a:buFont typeface="Arial"/>
              <a:buChar char="●"/>
            </a:pPr>
            <a:r>
              <a:rPr lang="en"/>
              <a:t>no GUI (i.e. not the X environment)</a:t>
            </a: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3" name="Shape 483"/>
        <p:cNvGrpSpPr/>
        <p:nvPr/>
      </p:nvGrpSpPr>
      <p:grpSpPr>
        <a:xfrm>
          <a:off x="0" y="0"/>
          <a:ext cx="0" cy="0"/>
          <a:chOff x="0" y="0"/>
          <a:chExt cx="0" cy="0"/>
        </a:xfrm>
      </p:grpSpPr>
      <p:sp>
        <p:nvSpPr>
          <p:cNvPr id="484" name="Shape 484"/>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a:spcBef>
                <a:spcPts val="0"/>
              </a:spcBef>
              <a:buNone/>
            </a:pPr>
            <a:r>
              <a:rPr lang="en"/>
              <a:t>pts</a:t>
            </a:r>
          </a:p>
        </p:txBody>
      </p:sp>
      <p:sp>
        <p:nvSpPr>
          <p:cNvPr id="485" name="Shape 485"/>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lvl="0" rtl="0">
              <a:spcBef>
                <a:spcPts val="0"/>
              </a:spcBef>
              <a:buNone/>
            </a:pPr>
            <a:r>
              <a:rPr lang="en"/>
              <a:t>Pseudo Terminal Slave</a:t>
            </a:r>
          </a:p>
          <a:p>
            <a:pPr indent="-228600" lvl="0" marL="457200" rtl="0">
              <a:spcBef>
                <a:spcPts val="0"/>
              </a:spcBef>
              <a:buFont typeface="Arial"/>
              <a:buChar char="●"/>
            </a:pPr>
            <a:r>
              <a:rPr lang="en"/>
              <a:t>Is a terminal emulated by another program</a:t>
            </a:r>
          </a:p>
          <a:p>
            <a:pPr indent="-228600" lvl="1" marL="914400" rtl="0">
              <a:spcBef>
                <a:spcPts val="0"/>
              </a:spcBef>
              <a:buFont typeface="Courier New"/>
              <a:buChar char="o"/>
            </a:pPr>
            <a:r>
              <a:rPr lang="en"/>
              <a:t>xterm, screen, ssh, expect, GNOME terminal, Mac OSX terminal....</a:t>
            </a:r>
          </a:p>
          <a:p>
            <a:pPr indent="-228600" lvl="1" marL="914400" rtl="0">
              <a:spcBef>
                <a:spcPts val="0"/>
              </a:spcBef>
              <a:buFont typeface="Courier New"/>
              <a:buChar char="o"/>
            </a:pPr>
            <a:r>
              <a:rPr lang="en"/>
              <a:t>is created through</a:t>
            </a:r>
          </a:p>
          <a:p>
            <a:pPr indent="-228600" lvl="0" marL="457200" rtl="0">
              <a:spcBef>
                <a:spcPts val="0"/>
              </a:spcBef>
              <a:buFont typeface="Arial"/>
              <a:buChar char="●"/>
            </a:pPr>
            <a:r>
              <a:rPr lang="en"/>
              <a:t>Can switch terminals:</a:t>
            </a:r>
          </a:p>
          <a:p>
            <a:pPr indent="-228600" lvl="1" marL="914400" rtl="0">
              <a:spcBef>
                <a:spcPts val="0"/>
              </a:spcBef>
              <a:buFont typeface="Courier New"/>
              <a:buChar char="o"/>
            </a:pPr>
            <a:r>
              <a:rPr lang="en"/>
              <a:t>screen windowlist</a:t>
            </a:r>
          </a:p>
          <a:p>
            <a:pPr lvl="0" rtl="0">
              <a:spcBef>
                <a:spcPts val="0"/>
              </a:spcBef>
              <a:buNone/>
            </a:pPr>
            <a:r>
              <a:t/>
            </a:r>
            <a:endParaRPr/>
          </a:p>
          <a:p>
            <a:pPr lvl="0" rtl="0">
              <a:spcBef>
                <a:spcPts val="0"/>
              </a:spcBef>
              <a:buNone/>
            </a:pPr>
            <a:r>
              <a:t/>
            </a:r>
            <a:endParaRPr/>
          </a:p>
          <a:p>
            <a:pPr indent="-228600" lvl="0" marL="457200" rtl="0">
              <a:spcBef>
                <a:spcPts val="0"/>
              </a:spcBef>
            </a:pPr>
            <a:r>
              <a:rPr lang="en"/>
              <a:t>BSD PTYs (obsolete)</a:t>
            </a:r>
          </a:p>
          <a:p>
            <a:pPr indent="-228600" lvl="0" marL="457200" rtl="0">
              <a:spcBef>
                <a:spcPts val="0"/>
              </a:spcBef>
            </a:pPr>
            <a:r>
              <a:rPr lang="en"/>
              <a:t>Unix98 PTYs</a:t>
            </a:r>
          </a:p>
          <a:p>
            <a:pPr lvl="0">
              <a:spcBef>
                <a:spcPts val="0"/>
              </a:spcBef>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9" name="Shape 489"/>
        <p:cNvGrpSpPr/>
        <p:nvPr/>
      </p:nvGrpSpPr>
      <p:grpSpPr>
        <a:xfrm>
          <a:off x="0" y="0"/>
          <a:ext cx="0" cy="0"/>
          <a:chOff x="0" y="0"/>
          <a:chExt cx="0" cy="0"/>
        </a:xfrm>
      </p:grpSpPr>
      <p:sp>
        <p:nvSpPr>
          <p:cNvPr id="490" name="Shape 490"/>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a:spcBef>
                <a:spcPts val="0"/>
              </a:spcBef>
              <a:buNone/>
            </a:pPr>
            <a:r>
              <a:rPr lang="en"/>
              <a:t>Daemons</a:t>
            </a:r>
          </a:p>
        </p:txBody>
      </p:sp>
      <p:sp>
        <p:nvSpPr>
          <p:cNvPr id="491" name="Shape 491"/>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228600" lvl="0" marL="457200" rtl="0">
              <a:spcBef>
                <a:spcPts val="0"/>
              </a:spcBef>
              <a:buFont typeface="Arial"/>
              <a:buChar char="●"/>
            </a:pPr>
            <a:r>
              <a:rPr lang="en"/>
              <a:t>view them via "</a:t>
            </a:r>
            <a:r>
              <a:rPr lang="en">
                <a:latin typeface="Cambria"/>
                <a:ea typeface="Cambria"/>
                <a:cs typeface="Cambria"/>
                <a:sym typeface="Cambria"/>
              </a:rPr>
              <a:t>service</a:t>
            </a:r>
            <a:r>
              <a:rPr lang="en"/>
              <a:t>" command</a:t>
            </a:r>
          </a:p>
          <a:p>
            <a:pPr indent="-228600" lvl="0" marL="457200" rtl="0">
              <a:spcBef>
                <a:spcPts val="0"/>
              </a:spcBef>
              <a:buFont typeface="Arial"/>
              <a:buChar char="●"/>
            </a:pPr>
            <a:r>
              <a:rPr lang="en"/>
              <a:t>background processes</a:t>
            </a:r>
          </a:p>
          <a:p>
            <a:pPr indent="-228600" lvl="1" marL="914400" rtl="0">
              <a:spcBef>
                <a:spcPts val="0"/>
              </a:spcBef>
              <a:buFont typeface="Courier New"/>
              <a:buChar char="o"/>
            </a:pPr>
            <a:r>
              <a:rPr lang="en">
                <a:latin typeface="Cambria"/>
                <a:ea typeface="Cambria"/>
                <a:cs typeface="Cambria"/>
                <a:sym typeface="Cambria"/>
              </a:rPr>
              <a:t>syslogd </a:t>
            </a:r>
            <a:r>
              <a:rPr lang="en"/>
              <a:t>(system logging process)</a:t>
            </a:r>
          </a:p>
          <a:p>
            <a:pPr indent="-228600" lvl="1" marL="914400" rtl="0">
              <a:spcBef>
                <a:spcPts val="0"/>
              </a:spcBef>
              <a:buFont typeface="Courier New"/>
              <a:buChar char="o"/>
            </a:pPr>
            <a:r>
              <a:rPr lang="en">
                <a:latin typeface="Cambria"/>
                <a:ea typeface="Cambria"/>
                <a:cs typeface="Cambria"/>
                <a:sym typeface="Cambria"/>
              </a:rPr>
              <a:t>sshd </a:t>
            </a:r>
            <a:r>
              <a:rPr lang="en"/>
              <a:t>(ssh daemon for incoming ssh connections)</a:t>
            </a:r>
          </a:p>
          <a:p>
            <a:pPr indent="-228600" lvl="0" marL="457200" rtl="0">
              <a:spcBef>
                <a:spcPts val="0"/>
              </a:spcBef>
              <a:buFont typeface="Arial"/>
              <a:buChar char="●"/>
            </a:pPr>
            <a:r>
              <a:rPr lang="en"/>
              <a:t>almost all daemons are spawned by </a:t>
            </a:r>
            <a:r>
              <a:rPr lang="en">
                <a:latin typeface="Cambria"/>
                <a:ea typeface="Cambria"/>
                <a:cs typeface="Cambria"/>
                <a:sym typeface="Cambria"/>
              </a:rPr>
              <a:t>init</a:t>
            </a:r>
          </a:p>
          <a:p>
            <a:pPr indent="-228600" lvl="0" marL="457200" rtl="0">
              <a:spcBef>
                <a:spcPts val="0"/>
              </a:spcBef>
              <a:buFont typeface="Arial"/>
              <a:buChar char="●"/>
            </a:pPr>
            <a:r>
              <a:rPr lang="en"/>
              <a:t>standard behavior:</a:t>
            </a:r>
          </a:p>
          <a:p>
            <a:pPr indent="-228600" lvl="1" marL="914400" rtl="0">
              <a:spcBef>
                <a:spcPts val="0"/>
              </a:spcBef>
              <a:buFont typeface="Courier New"/>
              <a:buChar char="o"/>
            </a:pPr>
            <a:r>
              <a:rPr lang="en"/>
              <a:t>have no tty (controlling terminal)</a:t>
            </a:r>
          </a:p>
          <a:p>
            <a:pPr indent="-228600" lvl="2" marL="1371600" rtl="0">
              <a:spcBef>
                <a:spcPts val="0"/>
              </a:spcBef>
              <a:buFont typeface="Wingdings"/>
              <a:buChar char="§"/>
            </a:pPr>
            <a:r>
              <a:rPr lang="en"/>
              <a:t>ignore all terminal signals except SIGTERM</a:t>
            </a:r>
          </a:p>
          <a:p>
            <a:pPr indent="-228600" lvl="1" marL="914400" rtl="0">
              <a:spcBef>
                <a:spcPts val="0"/>
              </a:spcBef>
              <a:buFont typeface="Courier New"/>
              <a:buChar char="o"/>
            </a:pPr>
            <a:r>
              <a:rPr lang="en"/>
              <a:t>have no open file descriptors (no I/O)</a:t>
            </a:r>
          </a:p>
          <a:p>
            <a:pPr indent="-228600" lvl="1" marL="914400" rtl="0">
              <a:spcBef>
                <a:spcPts val="0"/>
              </a:spcBef>
              <a:buFont typeface="Courier New"/>
              <a:buChar char="o"/>
            </a:pPr>
            <a:r>
              <a:rPr lang="en"/>
              <a:t>dissassociated from process group</a:t>
            </a: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5" name="Shape 495"/>
        <p:cNvGrpSpPr/>
        <p:nvPr/>
      </p:nvGrpSpPr>
      <p:grpSpPr>
        <a:xfrm>
          <a:off x="0" y="0"/>
          <a:ext cx="0" cy="0"/>
          <a:chOff x="0" y="0"/>
          <a:chExt cx="0" cy="0"/>
        </a:xfrm>
      </p:grpSpPr>
      <p:sp>
        <p:nvSpPr>
          <p:cNvPr id="496" name="Shape 496"/>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a:spcBef>
                <a:spcPts val="0"/>
              </a:spcBef>
              <a:buNone/>
            </a:pPr>
            <a:r>
              <a:rPr lang="en"/>
              <a:t>Kernel Modules</a:t>
            </a:r>
          </a:p>
        </p:txBody>
      </p:sp>
      <p:sp>
        <p:nvSpPr>
          <p:cNvPr id="497" name="Shape 497"/>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lvl="0" rtl="0">
              <a:spcBef>
                <a:spcPts val="0"/>
              </a:spcBef>
              <a:buNone/>
            </a:pPr>
            <a:r>
              <a:rPr lang="en"/>
              <a:t>a Loadable Kernel Module (LKM) is an object file that contains code that extends the running kernel.</a:t>
            </a:r>
          </a:p>
          <a:p>
            <a:pPr indent="-228600" lvl="0" marL="457200" rtl="0">
              <a:spcBef>
                <a:spcPts val="0"/>
              </a:spcBef>
              <a:buFont typeface="Arial"/>
              <a:buChar char="●"/>
            </a:pPr>
            <a:r>
              <a:rPr lang="en"/>
              <a:t>typically used to add support for new hardware, file systems, or adding system calls...</a:t>
            </a:r>
          </a:p>
          <a:p>
            <a:pPr indent="-228600" lvl="0" marL="457200" rtl="0">
              <a:spcBef>
                <a:spcPts val="0"/>
              </a:spcBef>
              <a:buFont typeface="Arial"/>
              <a:buChar char="●"/>
            </a:pPr>
            <a:r>
              <a:rPr lang="en"/>
              <a:t>Convenient method for modifying the kernel</a:t>
            </a:r>
          </a:p>
          <a:p>
            <a:pPr indent="-228600" lvl="1" marL="914400">
              <a:spcBef>
                <a:spcPts val="0"/>
              </a:spcBef>
              <a:buFont typeface="Courier New"/>
              <a:buChar char="o"/>
            </a:pPr>
            <a:r>
              <a:rPr lang="en"/>
              <a:t>can be abused by attackers though...</a:t>
            </a: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1" name="Shape 501"/>
        <p:cNvGrpSpPr/>
        <p:nvPr/>
      </p:nvGrpSpPr>
      <p:grpSpPr>
        <a:xfrm>
          <a:off x="0" y="0"/>
          <a:ext cx="0" cy="0"/>
          <a:chOff x="0" y="0"/>
          <a:chExt cx="0" cy="0"/>
        </a:xfrm>
      </p:grpSpPr>
      <p:sp>
        <p:nvSpPr>
          <p:cNvPr id="502" name="Shape 502"/>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a:spcBef>
                <a:spcPts val="0"/>
              </a:spcBef>
              <a:buNone/>
            </a:pPr>
            <a:r>
              <a:rPr lang="en"/>
              <a:t>cronjobs</a:t>
            </a:r>
          </a:p>
        </p:txBody>
      </p:sp>
      <p:sp>
        <p:nvSpPr>
          <p:cNvPr id="503" name="Shape 503"/>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lvl="0" rtl="0">
              <a:spcBef>
                <a:spcPts val="0"/>
              </a:spcBef>
              <a:buNone/>
            </a:pPr>
            <a:r>
              <a:rPr lang="en"/>
              <a:t>cron is the time-based job schedule in Unix systems.</a:t>
            </a:r>
          </a:p>
          <a:p>
            <a:pPr lvl="0" rtl="0">
              <a:spcBef>
                <a:spcPts val="0"/>
              </a:spcBef>
              <a:buNone/>
            </a:pPr>
            <a:r>
              <a:t/>
            </a:r>
            <a:endParaRPr/>
          </a:p>
          <a:p>
            <a:pPr lvl="0" rtl="0">
              <a:spcBef>
                <a:spcPts val="0"/>
              </a:spcBef>
              <a:buNone/>
            </a:pPr>
            <a:r>
              <a:rPr lang="en">
                <a:latin typeface="Cambria"/>
                <a:ea typeface="Cambria"/>
                <a:cs typeface="Cambria"/>
                <a:sym typeface="Cambria"/>
              </a:rPr>
              <a:t>cron </a:t>
            </a:r>
            <a:r>
              <a:rPr lang="en"/>
              <a:t>enables users to schedule jobs (commands or shell scripts) to run periodically or at certain times or dates</a:t>
            </a:r>
          </a:p>
          <a:p>
            <a:pPr lvl="0" rtl="0">
              <a:spcBef>
                <a:spcPts val="0"/>
              </a:spcBef>
              <a:buNone/>
            </a:pPr>
            <a:r>
              <a:t/>
            </a:r>
            <a:endParaRPr/>
          </a:p>
          <a:p>
            <a:pPr lvl="0">
              <a:spcBef>
                <a:spcPts val="0"/>
              </a:spcBef>
              <a:buNone/>
            </a:pPr>
            <a:r>
              <a:rPr lang="en"/>
              <a:t>Commonly used to automate system maintenance or administration</a:t>
            </a: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7" name="Shape 507"/>
        <p:cNvGrpSpPr/>
        <p:nvPr/>
      </p:nvGrpSpPr>
      <p:grpSpPr>
        <a:xfrm>
          <a:off x="0" y="0"/>
          <a:ext cx="0" cy="0"/>
          <a:chOff x="0" y="0"/>
          <a:chExt cx="0" cy="0"/>
        </a:xfrm>
      </p:grpSpPr>
      <p:sp>
        <p:nvSpPr>
          <p:cNvPr id="508" name="Shape 508"/>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a:spcBef>
                <a:spcPts val="0"/>
              </a:spcBef>
              <a:buNone/>
            </a:pPr>
            <a:r>
              <a:rPr lang="en"/>
              <a:t>Command history</a:t>
            </a:r>
          </a:p>
        </p:txBody>
      </p:sp>
      <p:sp>
        <p:nvSpPr>
          <p:cNvPr id="509" name="Shape 509"/>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lvl="0" rtl="0">
              <a:spcBef>
                <a:spcPts val="0"/>
              </a:spcBef>
              <a:buNone/>
            </a:pPr>
            <a:r>
              <a:rPr lang="en"/>
              <a:t>can view previous commands:</a:t>
            </a:r>
          </a:p>
          <a:p>
            <a:pPr lvl="0" rtl="0">
              <a:spcBef>
                <a:spcPts val="0"/>
              </a:spcBef>
              <a:buNone/>
            </a:pPr>
            <a:r>
              <a:rPr lang="en">
                <a:latin typeface="Cambria"/>
                <a:ea typeface="Cambria"/>
                <a:cs typeface="Cambria"/>
                <a:sym typeface="Cambria"/>
              </a:rPr>
              <a:t> 	history</a:t>
            </a:r>
          </a:p>
          <a:p>
            <a:pPr lvl="0" rtl="0">
              <a:spcBef>
                <a:spcPts val="0"/>
              </a:spcBef>
              <a:buNone/>
            </a:pPr>
            <a:r>
              <a:rPr lang="en"/>
              <a:t>can repeat previous commands:</a:t>
            </a:r>
          </a:p>
          <a:p>
            <a:pPr lvl="0" rtl="0">
              <a:spcBef>
                <a:spcPts val="0"/>
              </a:spcBef>
              <a:buNone/>
            </a:pPr>
            <a:r>
              <a:rPr lang="en"/>
              <a:t>	</a:t>
            </a:r>
            <a:r>
              <a:rPr lang="en">
                <a:latin typeface="Cambria"/>
                <a:ea typeface="Cambria"/>
                <a:cs typeface="Cambria"/>
                <a:sym typeface="Cambria"/>
              </a:rPr>
              <a:t>!!</a:t>
            </a:r>
          </a:p>
          <a:p>
            <a:pPr lvl="0" rtl="0">
              <a:spcBef>
                <a:spcPts val="0"/>
              </a:spcBef>
              <a:buNone/>
            </a:pPr>
            <a:r>
              <a:rPr lang="en">
                <a:latin typeface="Cambria"/>
                <a:ea typeface="Cambria"/>
                <a:cs typeface="Cambria"/>
                <a:sym typeface="Cambria"/>
              </a:rPr>
              <a:t>	!ssh</a:t>
            </a:r>
          </a:p>
          <a:p>
            <a:pPr lvl="0" rtl="0">
              <a:spcBef>
                <a:spcPts val="0"/>
              </a:spcBef>
              <a:buNone/>
            </a:pPr>
            <a:r>
              <a:t/>
            </a:r>
            <a:endParaRPr/>
          </a:p>
          <a:p>
            <a:pPr lvl="0" rtl="0">
              <a:spcBef>
                <a:spcPts val="0"/>
              </a:spcBef>
              <a:buNone/>
            </a:pPr>
            <a:r>
              <a:rPr lang="en"/>
              <a:t>can print the command instead of repeating it:</a:t>
            </a:r>
          </a:p>
          <a:p>
            <a:pPr lvl="0" rtl="0">
              <a:spcBef>
                <a:spcPts val="0"/>
              </a:spcBef>
              <a:buNone/>
            </a:pPr>
            <a:r>
              <a:rPr lang="en"/>
              <a:t>	</a:t>
            </a:r>
            <a:r>
              <a:rPr lang="en">
                <a:latin typeface="Cambria"/>
                <a:ea typeface="Cambria"/>
                <a:cs typeface="Cambria"/>
                <a:sym typeface="Cambria"/>
              </a:rPr>
              <a:t>!ssh</a:t>
            </a:r>
            <a:r>
              <a:rPr b="1" lang="en">
                <a:solidFill>
                  <a:srgbClr val="FF0000"/>
                </a:solidFill>
                <a:latin typeface="Cambria"/>
                <a:ea typeface="Cambria"/>
                <a:cs typeface="Cambria"/>
                <a:sym typeface="Cambria"/>
              </a:rPr>
              <a:t>:p</a:t>
            </a:r>
          </a:p>
          <a:p>
            <a:pPr lvl="0" rtl="0">
              <a:spcBef>
                <a:spcPts val="0"/>
              </a:spcBef>
              <a:buNone/>
            </a:pPr>
            <a:r>
              <a:t/>
            </a:r>
            <a:endParaRPr/>
          </a:p>
          <a:p>
            <a:pPr lvl="0" rtl="0">
              <a:spcBef>
                <a:spcPts val="0"/>
              </a:spcBef>
              <a:buNone/>
            </a:pPr>
            <a:r>
              <a:t/>
            </a:r>
            <a:endParaRPr/>
          </a:p>
          <a:p>
            <a:pPr lvl="0">
              <a:spcBef>
                <a:spcPts val="0"/>
              </a:spcBef>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3" name="Shape 513"/>
        <p:cNvGrpSpPr/>
        <p:nvPr/>
      </p:nvGrpSpPr>
      <p:grpSpPr>
        <a:xfrm>
          <a:off x="0" y="0"/>
          <a:ext cx="0" cy="0"/>
          <a:chOff x="0" y="0"/>
          <a:chExt cx="0" cy="0"/>
        </a:xfrm>
      </p:grpSpPr>
      <p:sp>
        <p:nvSpPr>
          <p:cNvPr id="514" name="Shape 514"/>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a:spcBef>
                <a:spcPts val="0"/>
              </a:spcBef>
              <a:buNone/>
            </a:pPr>
            <a:r>
              <a:rPr lang="en"/>
              <a:t>logs</a:t>
            </a:r>
          </a:p>
        </p:txBody>
      </p:sp>
      <p:sp>
        <p:nvSpPr>
          <p:cNvPr id="515" name="Shape 515"/>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lvl="0" rtl="0">
              <a:spcBef>
                <a:spcPts val="0"/>
              </a:spcBef>
              <a:buNone/>
            </a:pPr>
            <a:r>
              <a:rPr lang="en"/>
              <a:t>stored typically in /var/log/</a:t>
            </a:r>
          </a:p>
          <a:p>
            <a:pPr indent="-228600" lvl="0" marL="457200" rtl="0">
              <a:spcBef>
                <a:spcPts val="0"/>
              </a:spcBef>
              <a:buFont typeface="Arial"/>
              <a:buChar char="●"/>
            </a:pPr>
            <a:r>
              <a:rPr lang="en">
                <a:latin typeface="Cambria"/>
                <a:ea typeface="Cambria"/>
                <a:cs typeface="Cambria"/>
                <a:sym typeface="Cambria"/>
              </a:rPr>
              <a:t>messages </a:t>
            </a:r>
            <a:r>
              <a:rPr lang="en"/>
              <a:t>- </a:t>
            </a:r>
            <a:r>
              <a:rPr lang="en">
                <a:solidFill>
                  <a:srgbClr val="111111"/>
                </a:solidFill>
                <a:highlight>
                  <a:srgbClr val="FFFFFF"/>
                </a:highlight>
              </a:rPr>
              <a:t>General log messages</a:t>
            </a:r>
          </a:p>
          <a:p>
            <a:pPr indent="-228600" lvl="0" marL="457200" rtl="0">
              <a:spcBef>
                <a:spcPts val="0"/>
              </a:spcBef>
              <a:buFont typeface="Arial"/>
              <a:buChar char="●"/>
            </a:pPr>
            <a:r>
              <a:rPr b="1" lang="en" u="sng">
                <a:latin typeface="Cambria"/>
                <a:ea typeface="Cambria"/>
                <a:cs typeface="Cambria"/>
                <a:sym typeface="Cambria"/>
              </a:rPr>
              <a:t>auth.log, faillog, lastlog</a:t>
            </a:r>
            <a:r>
              <a:rPr lang="en"/>
              <a:t> -authentication logs</a:t>
            </a:r>
          </a:p>
          <a:p>
            <a:pPr indent="-228600" lvl="0" marL="457200" rtl="0">
              <a:spcBef>
                <a:spcPts val="0"/>
              </a:spcBef>
              <a:buFont typeface="Arial"/>
              <a:buChar char="●"/>
            </a:pPr>
            <a:r>
              <a:rPr lang="en">
                <a:latin typeface="Cambria"/>
                <a:ea typeface="Cambria"/>
                <a:cs typeface="Cambria"/>
                <a:sym typeface="Cambria"/>
              </a:rPr>
              <a:t>boot.log</a:t>
            </a:r>
            <a:r>
              <a:rPr lang="en"/>
              <a:t> - System boot log</a:t>
            </a:r>
          </a:p>
          <a:p>
            <a:pPr indent="-228600" lvl="0" marL="457200" rtl="0">
              <a:spcBef>
                <a:spcPts val="0"/>
              </a:spcBef>
              <a:buFont typeface="Arial"/>
              <a:buChar char="●"/>
            </a:pPr>
            <a:r>
              <a:rPr lang="en">
                <a:latin typeface="Cambria"/>
                <a:ea typeface="Cambria"/>
                <a:cs typeface="Cambria"/>
                <a:sym typeface="Cambria"/>
              </a:rPr>
              <a:t>syslog </a:t>
            </a:r>
            <a:r>
              <a:rPr lang="en"/>
              <a:t>( a log file and a C command)</a:t>
            </a:r>
          </a:p>
          <a:p>
            <a:pPr indent="-228600" lvl="0" marL="457200" rtl="0">
              <a:spcBef>
                <a:spcPts val="0"/>
              </a:spcBef>
              <a:buFont typeface="Arial"/>
              <a:buChar char="●"/>
            </a:pPr>
            <a:r>
              <a:rPr lang="en">
                <a:latin typeface="Cambria"/>
                <a:ea typeface="Cambria"/>
                <a:cs typeface="Cambria"/>
                <a:sym typeface="Cambria"/>
              </a:rPr>
              <a:t>daemon.log</a:t>
            </a:r>
            <a:r>
              <a:rPr lang="en"/>
              <a:t> - running services such as ntpd, httpd, and etc logs</a:t>
            </a:r>
          </a:p>
          <a:p>
            <a:pPr indent="-228600" lvl="0" marL="457200" rtl="0">
              <a:spcBef>
                <a:spcPts val="0"/>
              </a:spcBef>
              <a:buFont typeface="Arial"/>
              <a:buChar char="●"/>
            </a:pPr>
            <a:r>
              <a:rPr lang="en">
                <a:latin typeface="Cambria"/>
                <a:ea typeface="Cambria"/>
                <a:cs typeface="Cambria"/>
                <a:sym typeface="Cambria"/>
              </a:rPr>
              <a:t>kern.log</a:t>
            </a:r>
            <a:r>
              <a:rPr lang="en"/>
              <a:t> - kernel log file</a:t>
            </a:r>
          </a:p>
          <a:p>
            <a:pPr indent="-228600" lvl="0" marL="457200" rtl="0">
              <a:spcBef>
                <a:spcPts val="0"/>
              </a:spcBef>
              <a:buFont typeface="Arial"/>
              <a:buChar char="●"/>
            </a:pPr>
            <a:r>
              <a:rPr lang="en">
                <a:latin typeface="Cambria"/>
                <a:ea typeface="Cambria"/>
                <a:cs typeface="Cambria"/>
                <a:sym typeface="Cambria"/>
              </a:rPr>
              <a:t>mysql.log, mysql.err</a:t>
            </a:r>
            <a:r>
              <a:rPr lang="en"/>
              <a:t> - database logs (different if postgres, mongo, or other DB)</a:t>
            </a:r>
          </a:p>
          <a:p>
            <a:pPr lvl="0" rtl="0">
              <a:spcBef>
                <a:spcPts val="0"/>
              </a:spcBef>
              <a:buNone/>
            </a:pPr>
            <a:r>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9" name="Shape 519"/>
        <p:cNvGrpSpPr/>
        <p:nvPr/>
      </p:nvGrpSpPr>
      <p:grpSpPr>
        <a:xfrm>
          <a:off x="0" y="0"/>
          <a:ext cx="0" cy="0"/>
          <a:chOff x="0" y="0"/>
          <a:chExt cx="0" cy="0"/>
        </a:xfrm>
      </p:grpSpPr>
      <p:sp>
        <p:nvSpPr>
          <p:cNvPr id="520" name="Shape 520"/>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a:spcBef>
                <a:spcPts val="0"/>
              </a:spcBef>
              <a:buNone/>
            </a:pPr>
            <a:r>
              <a:rPr lang="en"/>
              <a:t>logs continued</a:t>
            </a:r>
          </a:p>
        </p:txBody>
      </p:sp>
      <p:sp>
        <p:nvSpPr>
          <p:cNvPr id="521" name="Shape 521"/>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228600" lvl="0" marL="457200" rtl="0">
              <a:spcBef>
                <a:spcPts val="0"/>
              </a:spcBef>
            </a:pPr>
            <a:r>
              <a:rPr lang="en">
                <a:latin typeface="Cambria"/>
                <a:ea typeface="Cambria"/>
                <a:cs typeface="Cambria"/>
                <a:sym typeface="Cambria"/>
              </a:rPr>
              <a:t>user.log</a:t>
            </a:r>
            <a:r>
              <a:rPr lang="en"/>
              <a:t> (user level/application logs)</a:t>
            </a:r>
          </a:p>
          <a:p>
            <a:pPr indent="-228600" lvl="0" marL="457200" rtl="0">
              <a:spcBef>
                <a:spcPts val="0"/>
              </a:spcBef>
            </a:pPr>
            <a:r>
              <a:rPr lang="en"/>
              <a:t>There are also virtual machine logs too</a:t>
            </a:r>
          </a:p>
          <a:p>
            <a:pPr indent="-228600" lvl="0" marL="457200" rtl="0">
              <a:spcBef>
                <a:spcPts val="0"/>
              </a:spcBef>
            </a:pPr>
            <a:r>
              <a:rPr lang="en">
                <a:latin typeface="Cambria"/>
                <a:ea typeface="Cambria"/>
                <a:cs typeface="Cambria"/>
                <a:sym typeface="Cambria"/>
              </a:rPr>
              <a:t>/var/log/apache2/</a:t>
            </a:r>
            <a:r>
              <a:rPr lang="en"/>
              <a:t>     for apache2 logs</a:t>
            </a:r>
          </a:p>
          <a:p>
            <a:pPr indent="-228600" lvl="0" marL="457200" rtl="0">
              <a:spcBef>
                <a:spcPts val="0"/>
              </a:spcBef>
            </a:pPr>
            <a:r>
              <a:rPr lang="en">
                <a:latin typeface="Cambria"/>
                <a:ea typeface="Cambria"/>
                <a:cs typeface="Cambria"/>
                <a:sym typeface="Cambria"/>
              </a:rPr>
              <a:t>/var/log/snort/</a:t>
            </a:r>
            <a:r>
              <a:rPr lang="en"/>
              <a:t>  for snort logs </a:t>
            </a:r>
          </a:p>
          <a:p>
            <a:pPr indent="-228600" lvl="0" marL="457200" rtl="0">
              <a:spcBef>
                <a:spcPts val="0"/>
              </a:spcBef>
            </a:pPr>
            <a:r>
              <a:rPr lang="en"/>
              <a:t>and more....</a:t>
            </a:r>
          </a:p>
          <a:p>
            <a:pPr lvl="0" rtl="0">
              <a:spcBef>
                <a:spcPts val="0"/>
              </a:spcBef>
              <a:buNone/>
            </a:pPr>
            <a:r>
              <a:t/>
            </a:r>
            <a:endParaRPr/>
          </a:p>
          <a:p>
            <a:pPr lvl="0" rtl="0">
              <a:spcBef>
                <a:spcPts val="0"/>
              </a:spcBef>
              <a:buNone/>
            </a:pPr>
            <a:r>
              <a:t/>
            </a:r>
            <a:endParaRPr/>
          </a:p>
          <a:p>
            <a:pPr lvl="0" rtl="0">
              <a:spcBef>
                <a:spcPts val="0"/>
              </a:spcBef>
              <a:buNone/>
            </a:pPr>
            <a:r>
              <a:rPr lang="en"/>
              <a:t>There is a gui based log viewer for GNOME:</a:t>
            </a:r>
            <a:br>
              <a:rPr lang="en"/>
            </a:br>
            <a:r>
              <a:rPr lang="en" sz="2400">
                <a:solidFill>
                  <a:srgbClr val="111111"/>
                </a:solidFill>
                <a:highlight>
                  <a:srgbClr val="EEEEEE"/>
                </a:highlight>
                <a:latin typeface="Courier New"/>
                <a:ea typeface="Courier New"/>
                <a:cs typeface="Courier New"/>
                <a:sym typeface="Courier New"/>
              </a:rPr>
              <a:t>gnome-system-log</a:t>
            </a: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5" name="Shape 525"/>
        <p:cNvGrpSpPr/>
        <p:nvPr/>
      </p:nvGrpSpPr>
      <p:grpSpPr>
        <a:xfrm>
          <a:off x="0" y="0"/>
          <a:ext cx="0" cy="0"/>
          <a:chOff x="0" y="0"/>
          <a:chExt cx="0" cy="0"/>
        </a:xfrm>
      </p:grpSpPr>
      <p:sp>
        <p:nvSpPr>
          <p:cNvPr id="526" name="Shape 526"/>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a:spcBef>
                <a:spcPts val="0"/>
              </a:spcBef>
              <a:buNone/>
            </a:pPr>
            <a:r>
              <a:rPr lang="en"/>
              <a:t>logs are important to know about for attackers</a:t>
            </a:r>
          </a:p>
        </p:txBody>
      </p:sp>
      <p:sp>
        <p:nvSpPr>
          <p:cNvPr id="527" name="Shape 527"/>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228600" lvl="0" marL="457200" rtl="0">
              <a:spcBef>
                <a:spcPts val="0"/>
              </a:spcBef>
              <a:buFont typeface="Arial"/>
              <a:buChar char="●"/>
            </a:pPr>
            <a:r>
              <a:rPr lang="en"/>
              <a:t>brute force (i.e. </a:t>
            </a:r>
            <a:r>
              <a:rPr lang="en">
                <a:latin typeface="Cambria"/>
                <a:ea typeface="Cambria"/>
                <a:cs typeface="Cambria"/>
                <a:sym typeface="Cambria"/>
              </a:rPr>
              <a:t>ssh</a:t>
            </a:r>
            <a:r>
              <a:rPr lang="en"/>
              <a:t>) attempts leave a big footprint</a:t>
            </a:r>
          </a:p>
          <a:p>
            <a:pPr indent="-228600" lvl="0" marL="457200" rtl="0">
              <a:spcBef>
                <a:spcPts val="0"/>
              </a:spcBef>
              <a:buFont typeface="Arial"/>
              <a:buChar char="●"/>
            </a:pPr>
            <a:r>
              <a:rPr lang="en"/>
              <a:t>remote logins (ips/domains are logged)</a:t>
            </a:r>
          </a:p>
          <a:p>
            <a:pPr indent="-228600" lvl="0" marL="457200" rtl="0">
              <a:spcBef>
                <a:spcPts val="0"/>
              </a:spcBef>
              <a:buFont typeface="Arial"/>
              <a:buChar char="●"/>
            </a:pPr>
            <a:r>
              <a:rPr lang="en"/>
              <a:t>system modification </a:t>
            </a:r>
          </a:p>
          <a:p>
            <a:pPr indent="-228600" lvl="0" marL="457200" rtl="0">
              <a:spcBef>
                <a:spcPts val="0"/>
              </a:spcBef>
              <a:buFont typeface="Arial"/>
              <a:buChar char="●"/>
            </a:pPr>
            <a:r>
              <a:rPr lang="en"/>
              <a:t>kernel modification</a:t>
            </a:r>
          </a:p>
          <a:p>
            <a:pPr indent="-228600" lvl="0" marL="457200" rtl="0">
              <a:spcBef>
                <a:spcPts val="0"/>
              </a:spcBef>
              <a:buFont typeface="Arial"/>
              <a:buChar char="●"/>
            </a:pPr>
            <a:r>
              <a:rPr lang="en"/>
              <a:t>module loading / unloading</a:t>
            </a:r>
          </a:p>
          <a:p>
            <a:pPr indent="-228600" lvl="0" marL="457200" rtl="0">
              <a:spcBef>
                <a:spcPts val="0"/>
              </a:spcBef>
              <a:buFont typeface="Arial"/>
              <a:buChar char="●"/>
            </a:pPr>
            <a:r>
              <a:rPr lang="en"/>
              <a:t>daemon logs</a:t>
            </a: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1" name="Shape 531"/>
        <p:cNvGrpSpPr/>
        <p:nvPr/>
      </p:nvGrpSpPr>
      <p:grpSpPr>
        <a:xfrm>
          <a:off x="0" y="0"/>
          <a:ext cx="0" cy="0"/>
          <a:chOff x="0" y="0"/>
          <a:chExt cx="0" cy="0"/>
        </a:xfrm>
      </p:grpSpPr>
      <p:sp>
        <p:nvSpPr>
          <p:cNvPr id="532" name="Shape 532"/>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a:spcBef>
                <a:spcPts val="0"/>
              </a:spcBef>
              <a:buNone/>
            </a:pPr>
            <a:r>
              <a:rPr lang="en"/>
              <a:t>Linux Firewalls (host based)</a:t>
            </a:r>
          </a:p>
        </p:txBody>
      </p:sp>
      <p:sp>
        <p:nvSpPr>
          <p:cNvPr id="533" name="Shape 533"/>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lvl="0" rtl="0">
              <a:spcBef>
                <a:spcPts val="0"/>
              </a:spcBef>
              <a:buNone/>
            </a:pPr>
            <a:r>
              <a:rPr lang="en"/>
              <a:t>Modern Linux host-based firewalls rely on a kernel-based system called "</a:t>
            </a:r>
            <a:r>
              <a:rPr lang="en">
                <a:latin typeface="Cambria"/>
                <a:ea typeface="Cambria"/>
                <a:cs typeface="Cambria"/>
                <a:sym typeface="Cambria"/>
              </a:rPr>
              <a:t>netfilter</a:t>
            </a:r>
            <a:r>
              <a:rPr lang="en"/>
              <a:t>"</a:t>
            </a:r>
          </a:p>
          <a:p>
            <a:pPr indent="-228600" lvl="0" marL="457200" rtl="0">
              <a:spcBef>
                <a:spcPts val="0"/>
              </a:spcBef>
              <a:buFont typeface="Arial"/>
              <a:buChar char="●"/>
            </a:pPr>
            <a:r>
              <a:rPr lang="en"/>
              <a:t>the </a:t>
            </a:r>
            <a:r>
              <a:rPr lang="en">
                <a:latin typeface="Cambria"/>
                <a:ea typeface="Cambria"/>
                <a:cs typeface="Cambria"/>
                <a:sym typeface="Cambria"/>
              </a:rPr>
              <a:t>iptables </a:t>
            </a:r>
            <a:r>
              <a:rPr lang="en"/>
              <a:t>user-space tool allows for managing netfilter</a:t>
            </a:r>
          </a:p>
          <a:p>
            <a:pPr lvl="0" rtl="0">
              <a:spcBef>
                <a:spcPts val="0"/>
              </a:spcBef>
              <a:buNone/>
            </a:pPr>
            <a:r>
              <a:rPr lang="en"/>
              <a:t>Netfilter:</a:t>
            </a:r>
          </a:p>
          <a:p>
            <a:pPr indent="-228600" lvl="0" marL="457200" rtl="0">
              <a:spcBef>
                <a:spcPts val="0"/>
              </a:spcBef>
              <a:buFont typeface="Arial"/>
              <a:buChar char="●"/>
            </a:pPr>
            <a:r>
              <a:rPr lang="en"/>
              <a:t>is a framework within the linux kernel</a:t>
            </a:r>
          </a:p>
          <a:p>
            <a:pPr indent="-228600" lvl="0" marL="457200" rtl="0">
              <a:spcBef>
                <a:spcPts val="0"/>
              </a:spcBef>
              <a:buFont typeface="Arial"/>
              <a:buChar char="●"/>
            </a:pPr>
            <a:r>
              <a:rPr lang="en"/>
              <a:t>has 3 standard tables: filter, nat, mangle</a:t>
            </a:r>
          </a:p>
          <a:p>
            <a:pPr indent="-228600" lvl="0" marL="457200" rtl="0">
              <a:spcBef>
                <a:spcPts val="0"/>
              </a:spcBef>
              <a:buFont typeface="Arial"/>
              <a:buChar char="●"/>
            </a:pPr>
            <a:r>
              <a:rPr lang="en"/>
              <a:t>is primarily a connection-tracking system</a:t>
            </a:r>
          </a:p>
          <a:p>
            <a:pPr indent="-228600" lvl="0" marL="457200" rtl="0">
              <a:spcBef>
                <a:spcPts val="0"/>
              </a:spcBef>
              <a:buFont typeface="Arial"/>
              <a:buChar char="●"/>
            </a:pPr>
            <a:r>
              <a:rPr lang="en"/>
              <a:t>does NOT filter traffic itself, it provides functions for other tools to do that</a:t>
            </a:r>
          </a:p>
          <a:p>
            <a:pPr lvl="0" rtl="0">
              <a:spcBef>
                <a:spcPts val="0"/>
              </a:spcBef>
              <a:buNone/>
            </a:pPr>
            <a:r>
              <a:t/>
            </a:r>
            <a:endParaRPr/>
          </a:p>
          <a:p>
            <a:pPr lvl="0" rtl="0">
              <a:spcBef>
                <a:spcPts val="0"/>
              </a:spcBef>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Shape 69"/>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a:spcBef>
                <a:spcPts val="0"/>
              </a:spcBef>
              <a:buNone/>
            </a:pPr>
            <a:r>
              <a:rPr lang="en"/>
              <a:t>Linux is everywhere</a:t>
            </a:r>
          </a:p>
        </p:txBody>
      </p:sp>
      <p:sp>
        <p:nvSpPr>
          <p:cNvPr id="70" name="Shape 70"/>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228600" lvl="0" marL="457200" rtl="0">
              <a:spcBef>
                <a:spcPts val="0"/>
              </a:spcBef>
              <a:buFont typeface="Arial"/>
              <a:buChar char="●"/>
            </a:pPr>
            <a:r>
              <a:rPr lang="en"/>
              <a:t>Desktops, tablets, laptops</a:t>
            </a:r>
          </a:p>
          <a:p>
            <a:pPr indent="-228600" lvl="0" marL="457200" rtl="0">
              <a:spcBef>
                <a:spcPts val="0"/>
              </a:spcBef>
              <a:buFont typeface="Arial"/>
              <a:buChar char="●"/>
            </a:pPr>
            <a:r>
              <a:rPr lang="en"/>
              <a:t>routers</a:t>
            </a:r>
          </a:p>
          <a:p>
            <a:pPr indent="-228600" lvl="0" marL="457200" rtl="0">
              <a:spcBef>
                <a:spcPts val="0"/>
              </a:spcBef>
              <a:buFont typeface="Arial"/>
              <a:buChar char="●"/>
            </a:pPr>
            <a:r>
              <a:rPr lang="en"/>
              <a:t>mobile (android)</a:t>
            </a:r>
          </a:p>
          <a:p>
            <a:pPr indent="-228600" lvl="0" marL="457200" rtl="0">
              <a:spcBef>
                <a:spcPts val="0"/>
              </a:spcBef>
              <a:buFont typeface="Arial"/>
              <a:buChar char="●"/>
            </a:pPr>
            <a:r>
              <a:rPr lang="en"/>
              <a:t>TV's</a:t>
            </a:r>
          </a:p>
          <a:p>
            <a:pPr indent="-228600" lvl="0" marL="457200" rtl="0">
              <a:spcBef>
                <a:spcPts val="0"/>
              </a:spcBef>
              <a:buFont typeface="Arial"/>
              <a:buChar char="●"/>
            </a:pPr>
            <a:r>
              <a:rPr lang="en"/>
              <a:t>Home Appliances</a:t>
            </a:r>
          </a:p>
          <a:p>
            <a:pPr indent="-228600" lvl="0" marL="457200" rtl="0">
              <a:spcBef>
                <a:spcPts val="0"/>
              </a:spcBef>
              <a:buFont typeface="Arial"/>
              <a:buChar char="●"/>
            </a:pPr>
            <a:r>
              <a:rPr lang="en"/>
              <a:t>firewalls</a:t>
            </a:r>
          </a:p>
          <a:p>
            <a:pPr indent="-228600" lvl="0" marL="457200" rtl="0">
              <a:spcBef>
                <a:spcPts val="0"/>
              </a:spcBef>
              <a:buFont typeface="Arial"/>
              <a:buChar char="●"/>
            </a:pPr>
            <a:r>
              <a:rPr lang="en"/>
              <a:t>probably weapons systems, missiles, etc...</a:t>
            </a:r>
          </a:p>
          <a:p>
            <a:pPr indent="-228600" lvl="1" marL="914400" rtl="0">
              <a:spcBef>
                <a:spcPts val="0"/>
              </a:spcBef>
              <a:buFont typeface="Courier New"/>
              <a:buChar char="o"/>
            </a:pPr>
            <a:r>
              <a:rPr lang="en"/>
              <a:t>probably in UAV drones</a:t>
            </a:r>
          </a:p>
          <a:p>
            <a:pPr indent="-228600" lvl="0" marL="457200" rtl="0">
              <a:spcBef>
                <a:spcPts val="0"/>
              </a:spcBef>
              <a:buFont typeface="Arial"/>
              <a:buChar char="●"/>
            </a:pPr>
            <a:r>
              <a:rPr lang="en"/>
              <a:t>satellites</a:t>
            </a:r>
          </a:p>
          <a:p>
            <a:pPr indent="-228600" lvl="0" marL="457200" rtl="0">
              <a:spcBef>
                <a:spcPts val="0"/>
              </a:spcBef>
              <a:buFont typeface="Arial"/>
              <a:buChar char="●"/>
            </a:pPr>
            <a:r>
              <a:rPr lang="en"/>
              <a:t>many, if not most webservers</a:t>
            </a:r>
          </a:p>
          <a:p>
            <a:pPr indent="-228600" lvl="0" marL="457200" rtl="0">
              <a:spcBef>
                <a:spcPts val="0"/>
              </a:spcBef>
              <a:buFont typeface="Arial"/>
              <a:buChar char="●"/>
            </a:pPr>
            <a:r>
              <a:rPr lang="en"/>
              <a:t>etc...</a:t>
            </a: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7" name="Shape 537"/>
        <p:cNvGrpSpPr/>
        <p:nvPr/>
      </p:nvGrpSpPr>
      <p:grpSpPr>
        <a:xfrm>
          <a:off x="0" y="0"/>
          <a:ext cx="0" cy="0"/>
          <a:chOff x="0" y="0"/>
          <a:chExt cx="0" cy="0"/>
        </a:xfrm>
      </p:grpSpPr>
      <p:sp>
        <p:nvSpPr>
          <p:cNvPr id="538" name="Shape 538"/>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a:spcBef>
                <a:spcPts val="0"/>
              </a:spcBef>
              <a:buNone/>
            </a:pPr>
            <a:r>
              <a:rPr lang="en"/>
              <a:t>Netfilter framework tables</a:t>
            </a:r>
          </a:p>
        </p:txBody>
      </p:sp>
      <p:sp>
        <p:nvSpPr>
          <p:cNvPr id="539" name="Shape 539"/>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228600" lvl="0" marL="457200" rtl="0">
              <a:spcBef>
                <a:spcPts val="0"/>
              </a:spcBef>
              <a:buAutoNum type="arabicPeriod"/>
            </a:pPr>
            <a:r>
              <a:rPr lang="en"/>
              <a:t>Filter - default and most basic</a:t>
            </a:r>
          </a:p>
          <a:p>
            <a:pPr indent="-228600" lvl="1" marL="914400" rtl="0">
              <a:spcBef>
                <a:spcPts val="0"/>
              </a:spcBef>
            </a:pPr>
            <a:r>
              <a:rPr lang="en"/>
              <a:t>INPUT, OUTPUT, FORWARD chains</a:t>
            </a:r>
          </a:p>
          <a:p>
            <a:pPr indent="-228600" lvl="1" marL="914400" rtl="0">
              <a:spcBef>
                <a:spcPts val="0"/>
              </a:spcBef>
            </a:pPr>
            <a:r>
              <a:rPr lang="en"/>
              <a:t>responsible for system protection</a:t>
            </a:r>
          </a:p>
          <a:p>
            <a:pPr indent="-228600" lvl="0" marL="457200" rtl="0">
              <a:spcBef>
                <a:spcPts val="0"/>
              </a:spcBef>
              <a:buAutoNum type="arabicPeriod"/>
            </a:pPr>
            <a:r>
              <a:rPr lang="en"/>
              <a:t>NAT</a:t>
            </a:r>
          </a:p>
          <a:p>
            <a:pPr indent="-228600" lvl="1" marL="914400" rtl="0">
              <a:spcBef>
                <a:spcPts val="0"/>
              </a:spcBef>
            </a:pPr>
            <a:r>
              <a:rPr lang="en"/>
              <a:t>Network Address Translation</a:t>
            </a:r>
          </a:p>
          <a:p>
            <a:pPr indent="-228600" lvl="1" marL="914400" rtl="0">
              <a:spcBef>
                <a:spcPts val="0"/>
              </a:spcBef>
            </a:pPr>
            <a:r>
              <a:rPr lang="en"/>
              <a:t>MASQUERADE usage allows for routing multiple private IP addr's through a single public IP addr.</a:t>
            </a:r>
          </a:p>
          <a:p>
            <a:pPr indent="-228600" lvl="0" marL="457200" rtl="0">
              <a:spcBef>
                <a:spcPts val="0"/>
              </a:spcBef>
              <a:buAutoNum type="arabicPeriod"/>
            </a:pPr>
            <a:r>
              <a:rPr lang="en"/>
              <a:t>Mangle</a:t>
            </a:r>
          </a:p>
          <a:p>
            <a:pPr indent="-228600" lvl="1" marL="914400" rtl="0">
              <a:spcBef>
                <a:spcPts val="0"/>
              </a:spcBef>
            </a:pPr>
            <a:r>
              <a:rPr lang="en"/>
              <a:t>For changing certain packet fields prior to local delivery.</a:t>
            </a:r>
          </a:p>
          <a:p>
            <a:pPr lvl="0">
              <a:spcBef>
                <a:spcPts val="0"/>
              </a:spcBef>
              <a:buNone/>
            </a:pPr>
            <a:r>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3" name="Shape 543"/>
        <p:cNvGrpSpPr/>
        <p:nvPr/>
      </p:nvGrpSpPr>
      <p:grpSpPr>
        <a:xfrm>
          <a:off x="0" y="0"/>
          <a:ext cx="0" cy="0"/>
          <a:chOff x="0" y="0"/>
          <a:chExt cx="0" cy="0"/>
        </a:xfrm>
      </p:grpSpPr>
      <p:sp>
        <p:nvSpPr>
          <p:cNvPr id="544" name="Shape 544"/>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a:spcBef>
                <a:spcPts val="0"/>
              </a:spcBef>
              <a:buNone/>
            </a:pPr>
            <a:r>
              <a:rPr lang="en"/>
              <a:t>iptables</a:t>
            </a:r>
          </a:p>
        </p:txBody>
      </p:sp>
      <p:sp>
        <p:nvSpPr>
          <p:cNvPr id="545" name="Shape 545"/>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lvl="0" rtl="0">
              <a:spcBef>
                <a:spcPts val="0"/>
              </a:spcBef>
              <a:buNone/>
            </a:pPr>
            <a:r>
              <a:rPr lang="en"/>
              <a:t>part of almost all linux distros since 2.4 kernel (2001)</a:t>
            </a:r>
          </a:p>
          <a:p>
            <a:pPr indent="-228600" lvl="0" marL="457200" rtl="0">
              <a:spcBef>
                <a:spcPts val="0"/>
              </a:spcBef>
            </a:pPr>
            <a:r>
              <a:rPr lang="en"/>
              <a:t>tables, chains, matches, and targets</a:t>
            </a:r>
          </a:p>
          <a:p>
            <a:pPr indent="-228600" lvl="0" marL="457200" rtl="0">
              <a:spcBef>
                <a:spcPts val="0"/>
              </a:spcBef>
            </a:pPr>
            <a:r>
              <a:rPr lang="en"/>
              <a:t>policies are built from an ordered set of rules</a:t>
            </a:r>
          </a:p>
          <a:p>
            <a:pPr indent="-228600" lvl="0" marL="457200" rtl="0">
              <a:spcBef>
                <a:spcPts val="0"/>
              </a:spcBef>
            </a:pPr>
            <a:r>
              <a:rPr lang="en"/>
              <a:t>each rule is applied to a chain within a table</a:t>
            </a:r>
          </a:p>
          <a:p>
            <a:pPr indent="-228600" lvl="0" marL="457200" rtl="0">
              <a:spcBef>
                <a:spcPts val="0"/>
              </a:spcBef>
            </a:pPr>
            <a:r>
              <a:rPr lang="en"/>
              <a:t>an iptables chain is a collection of rules that are compared, in order, against packets that share common characteristics (inbound packets vs outbound for instance.</a:t>
            </a:r>
          </a:p>
          <a:p>
            <a:pPr lvl="0">
              <a:spcBef>
                <a:spcPts val="0"/>
              </a:spcBef>
              <a:buNone/>
            </a:pPr>
            <a:r>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9" name="Shape 549"/>
        <p:cNvGrpSpPr/>
        <p:nvPr/>
      </p:nvGrpSpPr>
      <p:grpSpPr>
        <a:xfrm>
          <a:off x="0" y="0"/>
          <a:ext cx="0" cy="0"/>
          <a:chOff x="0" y="0"/>
          <a:chExt cx="0" cy="0"/>
        </a:xfrm>
      </p:grpSpPr>
      <p:sp>
        <p:nvSpPr>
          <p:cNvPr id="550" name="Shape 550"/>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a:spcBef>
                <a:spcPts val="0"/>
              </a:spcBef>
              <a:buNone/>
            </a:pPr>
            <a:r>
              <a:rPr lang="en"/>
              <a:t>iptables</a:t>
            </a:r>
          </a:p>
        </p:txBody>
      </p:sp>
      <p:sp>
        <p:nvSpPr>
          <p:cNvPr id="551" name="Shape 551"/>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lvl="0" rtl="0">
              <a:spcBef>
                <a:spcPts val="0"/>
              </a:spcBef>
              <a:buNone/>
            </a:pPr>
            <a:r>
              <a:rPr b="1" lang="en"/>
              <a:t>Tables</a:t>
            </a:r>
            <a:r>
              <a:rPr lang="en"/>
              <a:t>:</a:t>
            </a:r>
          </a:p>
          <a:p>
            <a:pPr indent="-228600" lvl="0" marL="457200" rtl="0">
              <a:spcBef>
                <a:spcPts val="0"/>
              </a:spcBef>
              <a:buFont typeface="Arial"/>
              <a:buChar char="●"/>
            </a:pPr>
            <a:r>
              <a:rPr lang="en"/>
              <a:t>this is a construct that delineates a broad category of functionality</a:t>
            </a:r>
          </a:p>
          <a:p>
            <a:pPr indent="-228600" lvl="1" marL="914400" rtl="0">
              <a:spcBef>
                <a:spcPts val="0"/>
              </a:spcBef>
            </a:pPr>
            <a:r>
              <a:rPr lang="en"/>
              <a:t>packet filtering, NAT, etc.</a:t>
            </a:r>
          </a:p>
          <a:p>
            <a:pPr indent="-228600" lvl="0" marL="457200" rtl="0">
              <a:spcBef>
                <a:spcPts val="0"/>
              </a:spcBef>
              <a:buFont typeface="Arial"/>
              <a:buChar char="●"/>
            </a:pPr>
            <a:r>
              <a:rPr lang="en"/>
              <a:t>4 tables:</a:t>
            </a:r>
          </a:p>
          <a:p>
            <a:pPr indent="0" lvl="0" marL="0" rtl="0">
              <a:spcBef>
                <a:spcPts val="0"/>
              </a:spcBef>
              <a:buNone/>
            </a:pPr>
            <a:r>
              <a:rPr lang="en"/>
              <a:t>	1) </a:t>
            </a:r>
            <a:r>
              <a:rPr b="1" lang="en"/>
              <a:t>filter </a:t>
            </a:r>
            <a:r>
              <a:rPr lang="en"/>
              <a:t>(for filtering rules)</a:t>
            </a:r>
          </a:p>
          <a:p>
            <a:pPr indent="0" lvl="0" marL="0" rtl="0">
              <a:spcBef>
                <a:spcPts val="0"/>
              </a:spcBef>
              <a:buNone/>
            </a:pPr>
            <a:r>
              <a:rPr lang="en"/>
              <a:t>	2) </a:t>
            </a:r>
            <a:r>
              <a:rPr b="1" lang="en"/>
              <a:t>nat </a:t>
            </a:r>
            <a:r>
              <a:rPr lang="en"/>
              <a:t>(for nat rules)</a:t>
            </a:r>
          </a:p>
          <a:p>
            <a:pPr indent="0" lvl="0" marL="0" rtl="0">
              <a:spcBef>
                <a:spcPts val="0"/>
              </a:spcBef>
              <a:buNone/>
            </a:pPr>
            <a:r>
              <a:rPr lang="en"/>
              <a:t>	3) </a:t>
            </a:r>
            <a:r>
              <a:rPr b="1" lang="en"/>
              <a:t>mangle </a:t>
            </a:r>
            <a:r>
              <a:rPr lang="en"/>
              <a:t>(for specialized rules)</a:t>
            </a:r>
          </a:p>
          <a:p>
            <a:pPr indent="0" lvl="0" marL="457200" rtl="0">
              <a:spcBef>
                <a:spcPts val="0"/>
              </a:spcBef>
              <a:buNone/>
            </a:pPr>
            <a:r>
              <a:rPr lang="en"/>
              <a:t>4) </a:t>
            </a:r>
            <a:r>
              <a:rPr b="1" lang="en"/>
              <a:t>raw </a:t>
            </a:r>
            <a:r>
              <a:rPr lang="en"/>
              <a:t>(for rules that function independent of           the Netfilter connection tracking subsystem)</a:t>
            </a: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5" name="Shape 555"/>
        <p:cNvGrpSpPr/>
        <p:nvPr/>
      </p:nvGrpSpPr>
      <p:grpSpPr>
        <a:xfrm>
          <a:off x="0" y="0"/>
          <a:ext cx="0" cy="0"/>
          <a:chOff x="0" y="0"/>
          <a:chExt cx="0" cy="0"/>
        </a:xfrm>
      </p:grpSpPr>
      <p:sp>
        <p:nvSpPr>
          <p:cNvPr id="556" name="Shape 556"/>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a:spcBef>
                <a:spcPts val="0"/>
              </a:spcBef>
              <a:buNone/>
            </a:pPr>
            <a:r>
              <a:rPr lang="en"/>
              <a:t>iptables</a:t>
            </a:r>
          </a:p>
        </p:txBody>
      </p:sp>
      <p:sp>
        <p:nvSpPr>
          <p:cNvPr id="557" name="Shape 557"/>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lvl="0" rtl="0">
              <a:spcBef>
                <a:spcPts val="0"/>
              </a:spcBef>
              <a:buNone/>
            </a:pPr>
            <a:r>
              <a:rPr b="1" lang="en"/>
              <a:t>Chains</a:t>
            </a:r>
            <a:r>
              <a:rPr lang="en"/>
              <a:t>:</a:t>
            </a:r>
          </a:p>
          <a:p>
            <a:pPr indent="-228600" lvl="0" marL="457200" rtl="0">
              <a:spcBef>
                <a:spcPts val="0"/>
              </a:spcBef>
              <a:buFont typeface="Arial"/>
              <a:buChar char="●"/>
            </a:pPr>
            <a:r>
              <a:rPr lang="en"/>
              <a:t>Each table has its own set of default chains</a:t>
            </a:r>
          </a:p>
          <a:p>
            <a:pPr indent="-228600" lvl="0" marL="457200" rtl="0">
              <a:spcBef>
                <a:spcPts val="0"/>
              </a:spcBef>
              <a:buFont typeface="Arial"/>
              <a:buChar char="●"/>
            </a:pPr>
            <a:r>
              <a:rPr lang="en"/>
              <a:t>The most important built-in chains for us are the INPUT, OUTPUT, and FORWARD chains in the filter table</a:t>
            </a:r>
          </a:p>
          <a:p>
            <a:pPr indent="-228600" lvl="1" marL="914400" rtl="0">
              <a:spcBef>
                <a:spcPts val="0"/>
              </a:spcBef>
              <a:buFont typeface="Courier New"/>
              <a:buChar char="o"/>
            </a:pPr>
            <a:r>
              <a:rPr lang="en"/>
              <a:t>The INPUT chain used for packets destined for the local Linux system after routing calculations are done in kernel </a:t>
            </a:r>
            <a:r>
              <a:rPr i="1" lang="en"/>
              <a:t>(i.e. addressed to local socket)</a:t>
            </a:r>
          </a:p>
          <a:p>
            <a:pPr indent="-228600" lvl="1" marL="914400" rtl="0">
              <a:spcBef>
                <a:spcPts val="0"/>
              </a:spcBef>
              <a:buFont typeface="Courier New"/>
              <a:buChar char="o"/>
            </a:pPr>
            <a:r>
              <a:rPr lang="en"/>
              <a:t>The OUTPUT chain is used for packets leaving the system</a:t>
            </a:r>
          </a:p>
          <a:p>
            <a:pPr indent="-228600" lvl="1" marL="914400" rtl="0">
              <a:spcBef>
                <a:spcPts val="0"/>
              </a:spcBef>
              <a:buFont typeface="Courier New"/>
              <a:buChar char="o"/>
            </a:pPr>
            <a:r>
              <a:rPr lang="en"/>
              <a:t>FORWARD chain governs packets routed through the system</a:t>
            </a:r>
          </a:p>
          <a:p>
            <a:pPr lvl="0">
              <a:spcBef>
                <a:spcPts val="0"/>
              </a:spcBef>
              <a:buNone/>
            </a:pPr>
            <a:r>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1" name="Shape 561"/>
        <p:cNvGrpSpPr/>
        <p:nvPr/>
      </p:nvGrpSpPr>
      <p:grpSpPr>
        <a:xfrm>
          <a:off x="0" y="0"/>
          <a:ext cx="0" cy="0"/>
          <a:chOff x="0" y="0"/>
          <a:chExt cx="0" cy="0"/>
        </a:xfrm>
      </p:grpSpPr>
      <p:sp>
        <p:nvSpPr>
          <p:cNvPr id="562" name="Shape 562"/>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a:spcBef>
                <a:spcPts val="0"/>
              </a:spcBef>
              <a:buNone/>
            </a:pPr>
            <a:r>
              <a:rPr lang="en"/>
              <a:t>iptables</a:t>
            </a:r>
          </a:p>
        </p:txBody>
      </p:sp>
      <p:sp>
        <p:nvSpPr>
          <p:cNvPr id="563" name="Shape 563"/>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lvl="0" rtl="0">
              <a:spcBef>
                <a:spcPts val="0"/>
              </a:spcBef>
              <a:buNone/>
            </a:pPr>
            <a:r>
              <a:rPr lang="en"/>
              <a:t>Important </a:t>
            </a:r>
            <a:r>
              <a:rPr b="1" lang="en"/>
              <a:t>chains </a:t>
            </a:r>
            <a:r>
              <a:rPr lang="en"/>
              <a:t>in the NAT table:</a:t>
            </a:r>
          </a:p>
          <a:p>
            <a:pPr indent="-228600" lvl="0" marL="457200" rtl="0">
              <a:spcBef>
                <a:spcPts val="0"/>
              </a:spcBef>
              <a:buFont typeface="Arial"/>
              <a:buChar char="●"/>
            </a:pPr>
            <a:r>
              <a:rPr lang="en"/>
              <a:t>PREROUTING </a:t>
            </a:r>
          </a:p>
          <a:p>
            <a:pPr indent="-228600" lvl="0" marL="457200" rtl="0">
              <a:spcBef>
                <a:spcPts val="0"/>
              </a:spcBef>
              <a:buFont typeface="Arial"/>
              <a:buChar char="●"/>
            </a:pPr>
            <a:r>
              <a:rPr lang="en"/>
              <a:t>POSTROUTING</a:t>
            </a:r>
          </a:p>
          <a:p>
            <a:pPr indent="-228600" lvl="1" marL="914400" rtl="0">
              <a:spcBef>
                <a:spcPts val="0"/>
              </a:spcBef>
              <a:buFont typeface="Courier New"/>
              <a:buChar char="o"/>
            </a:pPr>
            <a:r>
              <a:rPr lang="en"/>
              <a:t>These are used to modify packet headers before and after IP routing calculations are made in kernel</a:t>
            </a:r>
          </a:p>
          <a:p>
            <a:pPr lvl="0">
              <a:spcBef>
                <a:spcPts val="0"/>
              </a:spcBef>
              <a:buNone/>
            </a:pPr>
            <a:r>
              <a:t/>
            </a:r>
            <a:endParaRPr/>
          </a:p>
        </p:txBody>
      </p:sp>
      <p:cxnSp>
        <p:nvCxnSpPr>
          <p:cNvPr id="564" name="Shape 564"/>
          <p:cNvCxnSpPr/>
          <p:nvPr/>
        </p:nvCxnSpPr>
        <p:spPr>
          <a:xfrm>
            <a:off x="14650" y="6057900"/>
            <a:ext cx="586200" cy="0"/>
          </a:xfrm>
          <a:prstGeom prst="straightConnector1">
            <a:avLst/>
          </a:prstGeom>
          <a:noFill/>
          <a:ln cap="flat" cmpd="sng" w="19050">
            <a:solidFill>
              <a:schemeClr val="dk2"/>
            </a:solidFill>
            <a:prstDash val="solid"/>
            <a:round/>
            <a:headEnd len="lg" w="lg" type="none"/>
            <a:tailEnd len="lg" w="lg" type="triangle"/>
          </a:ln>
        </p:spPr>
      </p:cxnSp>
      <p:sp>
        <p:nvSpPr>
          <p:cNvPr id="565" name="Shape 565"/>
          <p:cNvSpPr/>
          <p:nvPr/>
        </p:nvSpPr>
        <p:spPr>
          <a:xfrm>
            <a:off x="571500" y="5691550"/>
            <a:ext cx="1406700" cy="718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rPr lang="en"/>
              <a:t>nat PREROUTING</a:t>
            </a:r>
          </a:p>
        </p:txBody>
      </p:sp>
      <p:cxnSp>
        <p:nvCxnSpPr>
          <p:cNvPr id="566" name="Shape 566"/>
          <p:cNvCxnSpPr>
            <a:stCxn id="565" idx="3"/>
          </p:cNvCxnSpPr>
          <p:nvPr/>
        </p:nvCxnSpPr>
        <p:spPr>
          <a:xfrm>
            <a:off x="1978200" y="6050650"/>
            <a:ext cx="571500" cy="0"/>
          </a:xfrm>
          <a:prstGeom prst="straightConnector1">
            <a:avLst/>
          </a:prstGeom>
          <a:noFill/>
          <a:ln cap="flat" cmpd="sng" w="19050">
            <a:solidFill>
              <a:schemeClr val="dk2"/>
            </a:solidFill>
            <a:prstDash val="solid"/>
            <a:round/>
            <a:headEnd len="lg" w="lg" type="none"/>
            <a:tailEnd len="lg" w="lg" type="triangle"/>
          </a:ln>
        </p:spPr>
      </p:cxnSp>
      <p:sp>
        <p:nvSpPr>
          <p:cNvPr id="567" name="Shape 567"/>
          <p:cNvSpPr/>
          <p:nvPr/>
        </p:nvSpPr>
        <p:spPr>
          <a:xfrm>
            <a:off x="2535125" y="5512775"/>
            <a:ext cx="1230600" cy="1055700"/>
          </a:xfrm>
          <a:prstGeom prst="octagon">
            <a:avLst>
              <a:gd fmla="val 29289"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rPr lang="en"/>
              <a:t>Routing Decision</a:t>
            </a:r>
          </a:p>
        </p:txBody>
      </p:sp>
      <p:cxnSp>
        <p:nvCxnSpPr>
          <p:cNvPr id="568" name="Shape 568"/>
          <p:cNvCxnSpPr/>
          <p:nvPr/>
        </p:nvCxnSpPr>
        <p:spPr>
          <a:xfrm flipH="1" rot="10800000">
            <a:off x="3151721" y="5237375"/>
            <a:ext cx="13500" cy="275400"/>
          </a:xfrm>
          <a:prstGeom prst="straightConnector1">
            <a:avLst/>
          </a:prstGeom>
          <a:noFill/>
          <a:ln cap="flat" cmpd="sng" w="19050">
            <a:solidFill>
              <a:schemeClr val="dk2"/>
            </a:solidFill>
            <a:prstDash val="solid"/>
            <a:round/>
            <a:headEnd len="lg" w="lg" type="none"/>
            <a:tailEnd len="lg" w="lg" type="triangle"/>
          </a:ln>
        </p:spPr>
      </p:cxnSp>
      <p:sp>
        <p:nvSpPr>
          <p:cNvPr id="569" name="Shape 569"/>
          <p:cNvSpPr/>
          <p:nvPr/>
        </p:nvSpPr>
        <p:spPr>
          <a:xfrm>
            <a:off x="2482340" y="4803525"/>
            <a:ext cx="1333500" cy="410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rPr lang="en"/>
              <a:t>filter INPUT</a:t>
            </a:r>
          </a:p>
        </p:txBody>
      </p:sp>
      <p:cxnSp>
        <p:nvCxnSpPr>
          <p:cNvPr id="570" name="Shape 570"/>
          <p:cNvCxnSpPr/>
          <p:nvPr/>
        </p:nvCxnSpPr>
        <p:spPr>
          <a:xfrm>
            <a:off x="0" y="4671650"/>
            <a:ext cx="9173400" cy="0"/>
          </a:xfrm>
          <a:prstGeom prst="straightConnector1">
            <a:avLst/>
          </a:prstGeom>
          <a:noFill/>
          <a:ln cap="flat" cmpd="sng" w="19050">
            <a:solidFill>
              <a:schemeClr val="dk2"/>
            </a:solidFill>
            <a:prstDash val="dot"/>
            <a:round/>
            <a:headEnd len="lg" w="lg" type="none"/>
            <a:tailEnd len="lg" w="lg" type="none"/>
          </a:ln>
        </p:spPr>
      </p:cxnSp>
      <p:sp>
        <p:nvSpPr>
          <p:cNvPr id="571" name="Shape 571"/>
          <p:cNvSpPr/>
          <p:nvPr/>
        </p:nvSpPr>
        <p:spPr>
          <a:xfrm>
            <a:off x="5225540" y="4803525"/>
            <a:ext cx="1333500" cy="410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filter OUTPUT</a:t>
            </a:r>
          </a:p>
        </p:txBody>
      </p:sp>
      <p:sp>
        <p:nvSpPr>
          <p:cNvPr id="572" name="Shape 572"/>
          <p:cNvSpPr/>
          <p:nvPr/>
        </p:nvSpPr>
        <p:spPr>
          <a:xfrm>
            <a:off x="3833440" y="3933100"/>
            <a:ext cx="1304100" cy="454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rPr lang="en"/>
              <a:t>Local Socket</a:t>
            </a:r>
          </a:p>
        </p:txBody>
      </p:sp>
      <p:cxnSp>
        <p:nvCxnSpPr>
          <p:cNvPr id="573" name="Shape 573"/>
          <p:cNvCxnSpPr>
            <a:stCxn id="569" idx="0"/>
          </p:cNvCxnSpPr>
          <p:nvPr/>
        </p:nvCxnSpPr>
        <p:spPr>
          <a:xfrm flipH="1" rot="10800000">
            <a:off x="3149090" y="4402125"/>
            <a:ext cx="968700" cy="401400"/>
          </a:xfrm>
          <a:prstGeom prst="straightConnector1">
            <a:avLst/>
          </a:prstGeom>
          <a:noFill/>
          <a:ln cap="flat" cmpd="sng" w="19050">
            <a:solidFill>
              <a:schemeClr val="dk2"/>
            </a:solidFill>
            <a:prstDash val="solid"/>
            <a:round/>
            <a:headEnd len="lg" w="lg" type="none"/>
            <a:tailEnd len="lg" w="lg" type="triangle"/>
          </a:ln>
        </p:spPr>
      </p:cxnSp>
      <p:cxnSp>
        <p:nvCxnSpPr>
          <p:cNvPr id="574" name="Shape 574"/>
          <p:cNvCxnSpPr>
            <a:endCxn id="571" idx="0"/>
          </p:cNvCxnSpPr>
          <p:nvPr/>
        </p:nvCxnSpPr>
        <p:spPr>
          <a:xfrm>
            <a:off x="4923590" y="4416525"/>
            <a:ext cx="968700" cy="387000"/>
          </a:xfrm>
          <a:prstGeom prst="straightConnector1">
            <a:avLst/>
          </a:prstGeom>
          <a:noFill/>
          <a:ln cap="flat" cmpd="sng" w="19050">
            <a:solidFill>
              <a:schemeClr val="dk2"/>
            </a:solidFill>
            <a:prstDash val="solid"/>
            <a:round/>
            <a:headEnd len="lg" w="lg" type="none"/>
            <a:tailEnd len="lg" w="lg" type="triangle"/>
          </a:ln>
        </p:spPr>
      </p:cxnSp>
      <p:sp>
        <p:nvSpPr>
          <p:cNvPr id="575" name="Shape 575"/>
          <p:cNvSpPr txBox="1"/>
          <p:nvPr/>
        </p:nvSpPr>
        <p:spPr>
          <a:xfrm>
            <a:off x="146550" y="4240825"/>
            <a:ext cx="1934400" cy="293100"/>
          </a:xfrm>
          <a:prstGeom prst="rect">
            <a:avLst/>
          </a:prstGeom>
          <a:noFill/>
          <a:ln>
            <a:noFill/>
          </a:ln>
        </p:spPr>
        <p:txBody>
          <a:bodyPr anchorCtr="0" anchor="t" bIns="91425" lIns="91425" rIns="91425" wrap="square" tIns="91425">
            <a:noAutofit/>
          </a:bodyPr>
          <a:lstStyle/>
          <a:p>
            <a:pPr lvl="0">
              <a:spcBef>
                <a:spcPts val="0"/>
              </a:spcBef>
              <a:buNone/>
            </a:pPr>
            <a:r>
              <a:rPr lang="en"/>
              <a:t>User Space</a:t>
            </a:r>
          </a:p>
        </p:txBody>
      </p:sp>
      <p:sp>
        <p:nvSpPr>
          <p:cNvPr id="576" name="Shape 576"/>
          <p:cNvSpPr txBox="1"/>
          <p:nvPr/>
        </p:nvSpPr>
        <p:spPr>
          <a:xfrm>
            <a:off x="146550" y="4698025"/>
            <a:ext cx="1934400" cy="293100"/>
          </a:xfrm>
          <a:prstGeom prst="rect">
            <a:avLst/>
          </a:prstGeom>
          <a:noFill/>
          <a:ln>
            <a:noFill/>
          </a:ln>
        </p:spPr>
        <p:txBody>
          <a:bodyPr anchorCtr="0" anchor="t" bIns="91425" lIns="91425" rIns="91425" wrap="square" tIns="91425">
            <a:noAutofit/>
          </a:bodyPr>
          <a:lstStyle/>
          <a:p>
            <a:pPr lvl="0" rtl="0">
              <a:spcBef>
                <a:spcPts val="0"/>
              </a:spcBef>
              <a:buNone/>
            </a:pPr>
            <a:r>
              <a:rPr lang="en"/>
              <a:t>Kernel Space</a:t>
            </a:r>
          </a:p>
        </p:txBody>
      </p:sp>
      <p:cxnSp>
        <p:nvCxnSpPr>
          <p:cNvPr id="577" name="Shape 577"/>
          <p:cNvCxnSpPr/>
          <p:nvPr/>
        </p:nvCxnSpPr>
        <p:spPr>
          <a:xfrm>
            <a:off x="3765725" y="5974379"/>
            <a:ext cx="278700" cy="24900"/>
          </a:xfrm>
          <a:prstGeom prst="straightConnector1">
            <a:avLst/>
          </a:prstGeom>
          <a:noFill/>
          <a:ln cap="flat" cmpd="sng" w="19050">
            <a:solidFill>
              <a:schemeClr val="dk2"/>
            </a:solidFill>
            <a:prstDash val="solid"/>
            <a:round/>
            <a:headEnd len="lg" w="lg" type="none"/>
            <a:tailEnd len="lg" w="lg" type="triangle"/>
          </a:ln>
        </p:spPr>
      </p:cxnSp>
      <p:sp>
        <p:nvSpPr>
          <p:cNvPr id="578" name="Shape 578"/>
          <p:cNvSpPr/>
          <p:nvPr/>
        </p:nvSpPr>
        <p:spPr>
          <a:xfrm>
            <a:off x="4067900" y="5632942"/>
            <a:ext cx="1216500" cy="726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rPr lang="en"/>
              <a:t>filter FORWARD</a:t>
            </a:r>
          </a:p>
        </p:txBody>
      </p:sp>
      <p:cxnSp>
        <p:nvCxnSpPr>
          <p:cNvPr id="579" name="Shape 579"/>
          <p:cNvCxnSpPr>
            <a:stCxn id="578" idx="3"/>
          </p:cNvCxnSpPr>
          <p:nvPr/>
        </p:nvCxnSpPr>
        <p:spPr>
          <a:xfrm>
            <a:off x="5284400" y="5996392"/>
            <a:ext cx="1148700" cy="0"/>
          </a:xfrm>
          <a:prstGeom prst="straightConnector1">
            <a:avLst/>
          </a:prstGeom>
          <a:noFill/>
          <a:ln cap="flat" cmpd="sng" w="19050">
            <a:solidFill>
              <a:schemeClr val="dk2"/>
            </a:solidFill>
            <a:prstDash val="solid"/>
            <a:round/>
            <a:headEnd len="lg" w="lg" type="none"/>
            <a:tailEnd len="lg" w="lg" type="triangle"/>
          </a:ln>
        </p:spPr>
      </p:cxnSp>
      <p:cxnSp>
        <p:nvCxnSpPr>
          <p:cNvPr id="580" name="Shape 580"/>
          <p:cNvCxnSpPr>
            <a:stCxn id="571" idx="2"/>
          </p:cNvCxnSpPr>
          <p:nvPr/>
        </p:nvCxnSpPr>
        <p:spPr>
          <a:xfrm>
            <a:off x="5892290" y="5213925"/>
            <a:ext cx="27900" cy="770700"/>
          </a:xfrm>
          <a:prstGeom prst="straightConnector1">
            <a:avLst/>
          </a:prstGeom>
          <a:noFill/>
          <a:ln cap="flat" cmpd="sng" w="19050">
            <a:solidFill>
              <a:schemeClr val="dk2"/>
            </a:solidFill>
            <a:prstDash val="solid"/>
            <a:round/>
            <a:headEnd len="lg" w="lg" type="none"/>
            <a:tailEnd len="lg" w="lg" type="triangle"/>
          </a:ln>
        </p:spPr>
      </p:cxnSp>
      <p:sp>
        <p:nvSpPr>
          <p:cNvPr id="581" name="Shape 581"/>
          <p:cNvSpPr/>
          <p:nvPr/>
        </p:nvSpPr>
        <p:spPr>
          <a:xfrm>
            <a:off x="6477000" y="5691550"/>
            <a:ext cx="1861200" cy="5568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rPr lang="en"/>
              <a:t>nat POSTROUTING</a:t>
            </a:r>
          </a:p>
        </p:txBody>
      </p:sp>
      <p:cxnSp>
        <p:nvCxnSpPr>
          <p:cNvPr id="582" name="Shape 582"/>
          <p:cNvCxnSpPr>
            <a:stCxn id="581" idx="3"/>
          </p:cNvCxnSpPr>
          <p:nvPr/>
        </p:nvCxnSpPr>
        <p:spPr>
          <a:xfrm>
            <a:off x="8338200" y="5969950"/>
            <a:ext cx="805800" cy="0"/>
          </a:xfrm>
          <a:prstGeom prst="straightConnector1">
            <a:avLst/>
          </a:prstGeom>
          <a:noFill/>
          <a:ln cap="flat" cmpd="sng" w="19050">
            <a:solidFill>
              <a:schemeClr val="dk2"/>
            </a:solidFill>
            <a:prstDash val="solid"/>
            <a:round/>
            <a:headEnd len="lg" w="lg" type="none"/>
            <a:tailEnd len="lg" w="lg" type="triangle"/>
          </a:ln>
        </p:spPr>
      </p:cxnSp>
      <p:sp>
        <p:nvSpPr>
          <p:cNvPr id="583" name="Shape 583"/>
          <p:cNvSpPr txBox="1"/>
          <p:nvPr/>
        </p:nvSpPr>
        <p:spPr>
          <a:xfrm>
            <a:off x="3516927" y="6497525"/>
            <a:ext cx="5480400" cy="307800"/>
          </a:xfrm>
          <a:prstGeom prst="rect">
            <a:avLst/>
          </a:prstGeom>
          <a:noFill/>
          <a:ln>
            <a:noFill/>
          </a:ln>
        </p:spPr>
        <p:txBody>
          <a:bodyPr anchorCtr="0" anchor="t" bIns="91425" lIns="91425" rIns="91425" wrap="square" tIns="91425">
            <a:noAutofit/>
          </a:bodyPr>
          <a:lstStyle/>
          <a:p>
            <a:pPr lvl="0">
              <a:spcBef>
                <a:spcPts val="0"/>
              </a:spcBef>
              <a:buNone/>
            </a:pPr>
            <a:r>
              <a:rPr lang="en"/>
              <a:t>figure source: Linux Firewalls, by Michael Rash</a:t>
            </a:r>
          </a:p>
        </p:txBody>
      </p:sp>
      <p:sp>
        <p:nvSpPr>
          <p:cNvPr id="584" name="Shape 584"/>
          <p:cNvSpPr txBox="1"/>
          <p:nvPr/>
        </p:nvSpPr>
        <p:spPr>
          <a:xfrm>
            <a:off x="41025" y="5618275"/>
            <a:ext cx="615300" cy="395700"/>
          </a:xfrm>
          <a:prstGeom prst="rect">
            <a:avLst/>
          </a:prstGeom>
          <a:noFill/>
          <a:ln>
            <a:noFill/>
          </a:ln>
        </p:spPr>
        <p:txBody>
          <a:bodyPr anchorCtr="0" anchor="t" bIns="91425" lIns="91425" rIns="91425" wrap="square" tIns="91425">
            <a:noAutofit/>
          </a:bodyPr>
          <a:lstStyle/>
          <a:p>
            <a:pPr lvl="0">
              <a:spcBef>
                <a:spcPts val="0"/>
              </a:spcBef>
              <a:buNone/>
            </a:pPr>
            <a:r>
              <a:rPr lang="en" sz="800"/>
              <a:t>incoming packets</a:t>
            </a:r>
          </a:p>
        </p:txBody>
      </p:sp>
      <p:sp>
        <p:nvSpPr>
          <p:cNvPr id="585" name="Shape 585"/>
          <p:cNvSpPr txBox="1"/>
          <p:nvPr/>
        </p:nvSpPr>
        <p:spPr>
          <a:xfrm>
            <a:off x="8346825" y="5618275"/>
            <a:ext cx="615300" cy="395700"/>
          </a:xfrm>
          <a:prstGeom prst="rect">
            <a:avLst/>
          </a:prstGeom>
          <a:noFill/>
          <a:ln>
            <a:noFill/>
          </a:ln>
        </p:spPr>
        <p:txBody>
          <a:bodyPr anchorCtr="0" anchor="t" bIns="91425" lIns="91425" rIns="91425" wrap="square" tIns="91425">
            <a:noAutofit/>
          </a:bodyPr>
          <a:lstStyle/>
          <a:p>
            <a:pPr lvl="0" rtl="0">
              <a:spcBef>
                <a:spcPts val="0"/>
              </a:spcBef>
              <a:buNone/>
            </a:pPr>
            <a:r>
              <a:rPr lang="en" sz="800"/>
              <a:t>outboundpackets</a:t>
            </a: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9" name="Shape 589"/>
        <p:cNvGrpSpPr/>
        <p:nvPr/>
      </p:nvGrpSpPr>
      <p:grpSpPr>
        <a:xfrm>
          <a:off x="0" y="0"/>
          <a:ext cx="0" cy="0"/>
          <a:chOff x="0" y="0"/>
          <a:chExt cx="0" cy="0"/>
        </a:xfrm>
      </p:grpSpPr>
      <p:sp>
        <p:nvSpPr>
          <p:cNvPr id="590" name="Shape 590"/>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a:spcBef>
                <a:spcPts val="0"/>
              </a:spcBef>
              <a:buNone/>
            </a:pPr>
            <a:r>
              <a:rPr lang="en"/>
              <a:t>iptables</a:t>
            </a:r>
          </a:p>
        </p:txBody>
      </p:sp>
      <p:sp>
        <p:nvSpPr>
          <p:cNvPr id="591" name="Shape 591"/>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lvl="0" rtl="0">
              <a:spcBef>
                <a:spcPts val="0"/>
              </a:spcBef>
              <a:buNone/>
            </a:pPr>
            <a:r>
              <a:rPr lang="en"/>
              <a:t>rule </a:t>
            </a:r>
            <a:r>
              <a:rPr b="1" lang="en"/>
              <a:t>Matches</a:t>
            </a:r>
            <a:r>
              <a:rPr lang="en"/>
              <a:t>:</a:t>
            </a:r>
          </a:p>
          <a:p>
            <a:pPr indent="-228600" lvl="0" marL="457200" rtl="0">
              <a:spcBef>
                <a:spcPts val="0"/>
              </a:spcBef>
              <a:buFont typeface="Arial"/>
              <a:buChar char="●"/>
            </a:pPr>
            <a:r>
              <a:rPr lang="en"/>
              <a:t>Each rule has a set of matches, along with a target</a:t>
            </a:r>
          </a:p>
          <a:p>
            <a:pPr indent="-228600" lvl="0" marL="457200" rtl="0">
              <a:spcBef>
                <a:spcPts val="0"/>
              </a:spcBef>
              <a:buFont typeface="Arial"/>
              <a:buChar char="●"/>
            </a:pPr>
            <a:r>
              <a:rPr lang="en"/>
              <a:t>Target tells iptables what to do with a packet that matches the rule</a:t>
            </a:r>
          </a:p>
          <a:p>
            <a:pPr lvl="0" rtl="0">
              <a:spcBef>
                <a:spcPts val="0"/>
              </a:spcBef>
              <a:buNone/>
            </a:pPr>
            <a:r>
              <a:t/>
            </a:r>
            <a:endParaRPr/>
          </a:p>
          <a:p>
            <a:pPr lvl="0" rtl="0">
              <a:spcBef>
                <a:spcPts val="0"/>
              </a:spcBef>
              <a:buNone/>
            </a:pPr>
            <a:r>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5" name="Shape 595"/>
        <p:cNvGrpSpPr/>
        <p:nvPr/>
      </p:nvGrpSpPr>
      <p:grpSpPr>
        <a:xfrm>
          <a:off x="0" y="0"/>
          <a:ext cx="0" cy="0"/>
          <a:chOff x="0" y="0"/>
          <a:chExt cx="0" cy="0"/>
        </a:xfrm>
      </p:grpSpPr>
      <p:sp>
        <p:nvSpPr>
          <p:cNvPr id="596" name="Shape 596"/>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a:spcBef>
                <a:spcPts val="0"/>
              </a:spcBef>
              <a:buNone/>
            </a:pPr>
            <a:r>
              <a:rPr lang="en"/>
              <a:t>iptables</a:t>
            </a:r>
          </a:p>
        </p:txBody>
      </p:sp>
      <p:sp>
        <p:nvSpPr>
          <p:cNvPr id="597" name="Shape 597"/>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lvl="0" rtl="0">
              <a:spcBef>
                <a:spcPts val="0"/>
              </a:spcBef>
              <a:buNone/>
            </a:pPr>
            <a:r>
              <a:rPr b="1" lang="en"/>
              <a:t>match </a:t>
            </a:r>
            <a:r>
              <a:rPr lang="en"/>
              <a:t>examples</a:t>
            </a:r>
          </a:p>
          <a:p>
            <a:pPr indent="-228600" lvl="0" marL="457200" rtl="0">
              <a:spcBef>
                <a:spcPts val="0"/>
              </a:spcBef>
              <a:buFont typeface="Arial"/>
              <a:buChar char="●"/>
            </a:pPr>
            <a:r>
              <a:rPr lang="en"/>
              <a:t>--source (-s) 	</a:t>
            </a:r>
            <a:r>
              <a:rPr i="1" lang="en" sz="1800"/>
              <a:t>Match on source IP or network</a:t>
            </a:r>
          </a:p>
          <a:p>
            <a:pPr indent="-228600" lvl="0" marL="457200" rtl="0">
              <a:spcBef>
                <a:spcPts val="0"/>
              </a:spcBef>
              <a:buFont typeface="Arial"/>
              <a:buChar char="●"/>
            </a:pPr>
            <a:r>
              <a:rPr lang="en"/>
              <a:t>--destination (-d) 	</a:t>
            </a:r>
            <a:r>
              <a:rPr i="1" lang="en" sz="1800"/>
              <a:t>Match on dest IP or network</a:t>
            </a:r>
          </a:p>
          <a:p>
            <a:pPr indent="-228600" lvl="0" marL="457200" rtl="0">
              <a:spcBef>
                <a:spcPts val="0"/>
              </a:spcBef>
              <a:buFont typeface="Arial"/>
              <a:buChar char="●"/>
            </a:pPr>
            <a:r>
              <a:rPr lang="en"/>
              <a:t>--protocol (-p) 		</a:t>
            </a:r>
            <a:r>
              <a:rPr i="1" lang="en" sz="1800"/>
              <a:t>match on an IP value</a:t>
            </a:r>
          </a:p>
          <a:p>
            <a:pPr indent="-228600" lvl="0" marL="457200" rtl="0">
              <a:spcBef>
                <a:spcPts val="0"/>
              </a:spcBef>
              <a:buFont typeface="Arial"/>
              <a:buChar char="●"/>
            </a:pPr>
            <a:r>
              <a:rPr lang="en"/>
              <a:t>--in-interface (-i)		</a:t>
            </a:r>
            <a:r>
              <a:rPr i="1" lang="en" sz="1800"/>
              <a:t>match on input interface (eth0)</a:t>
            </a:r>
          </a:p>
          <a:p>
            <a:pPr indent="-228600" lvl="0" marL="457200" rtl="0">
              <a:spcBef>
                <a:spcPts val="0"/>
              </a:spcBef>
              <a:buFont typeface="Arial"/>
              <a:buChar char="●"/>
            </a:pPr>
            <a:r>
              <a:rPr lang="en"/>
              <a:t>--out-interface (-o)	</a:t>
            </a:r>
            <a:r>
              <a:rPr i="1" lang="en" sz="1800"/>
              <a:t>match on output interface (eth0)</a:t>
            </a:r>
          </a:p>
          <a:p>
            <a:pPr indent="-228600" lvl="0" marL="457200" rtl="0">
              <a:spcBef>
                <a:spcPts val="0"/>
              </a:spcBef>
              <a:buFont typeface="Arial"/>
              <a:buChar char="●"/>
            </a:pPr>
            <a:r>
              <a:rPr lang="en"/>
              <a:t>--state			</a:t>
            </a:r>
            <a:r>
              <a:rPr i="1" lang="en" sz="1800"/>
              <a:t>match on a set of connection states</a:t>
            </a:r>
          </a:p>
          <a:p>
            <a:pPr indent="-228600" lvl="0" marL="457200" rtl="0">
              <a:spcBef>
                <a:spcPts val="0"/>
              </a:spcBef>
              <a:buFont typeface="Arial"/>
              <a:buChar char="●"/>
            </a:pPr>
            <a:r>
              <a:rPr lang="en"/>
              <a:t>--string	</a:t>
            </a:r>
            <a:r>
              <a:rPr i="1" lang="en" sz="1800"/>
              <a:t>match on a sequence of application layer data bytes  (not ASCII string...) </a:t>
            </a:r>
          </a:p>
          <a:p>
            <a:pPr indent="-228600" lvl="0" marL="457200">
              <a:spcBef>
                <a:spcPts val="0"/>
              </a:spcBef>
              <a:buFont typeface="Arial"/>
              <a:buChar char="●"/>
            </a:pPr>
            <a:r>
              <a:rPr lang="en"/>
              <a:t>--comment 	</a:t>
            </a:r>
            <a:r>
              <a:rPr i="1" lang="en" sz="1800"/>
              <a:t>a way to tag packets with a comment in the kernel</a:t>
            </a: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1" name="Shape 601"/>
        <p:cNvGrpSpPr/>
        <p:nvPr/>
      </p:nvGrpSpPr>
      <p:grpSpPr>
        <a:xfrm>
          <a:off x="0" y="0"/>
          <a:ext cx="0" cy="0"/>
          <a:chOff x="0" y="0"/>
          <a:chExt cx="0" cy="0"/>
        </a:xfrm>
      </p:grpSpPr>
      <p:sp>
        <p:nvSpPr>
          <p:cNvPr id="602" name="Shape 602"/>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a:spcBef>
                <a:spcPts val="0"/>
              </a:spcBef>
              <a:buNone/>
            </a:pPr>
            <a:r>
              <a:rPr lang="en"/>
              <a:t>iptables</a:t>
            </a:r>
          </a:p>
        </p:txBody>
      </p:sp>
      <p:sp>
        <p:nvSpPr>
          <p:cNvPr id="603" name="Shape 603"/>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lvl="0" rtl="0">
              <a:spcBef>
                <a:spcPts val="0"/>
              </a:spcBef>
              <a:buNone/>
            </a:pPr>
            <a:r>
              <a:rPr b="1" lang="en"/>
              <a:t>Targets</a:t>
            </a:r>
            <a:r>
              <a:rPr lang="en"/>
              <a:t>:</a:t>
            </a:r>
          </a:p>
          <a:p>
            <a:pPr lvl="0" rtl="0">
              <a:spcBef>
                <a:spcPts val="0"/>
              </a:spcBef>
              <a:buNone/>
            </a:pPr>
            <a:r>
              <a:rPr lang="en"/>
              <a:t>when a packet matches a rule, the target (action) is triggered:</a:t>
            </a:r>
          </a:p>
          <a:p>
            <a:pPr indent="-228600" lvl="0" marL="457200" rtl="0">
              <a:spcBef>
                <a:spcPts val="0"/>
              </a:spcBef>
              <a:buFont typeface="Arial"/>
              <a:buChar char="●"/>
            </a:pPr>
            <a:r>
              <a:rPr lang="en"/>
              <a:t>ACCEPT</a:t>
            </a:r>
          </a:p>
          <a:p>
            <a:pPr indent="-228600" lvl="0" marL="457200" rtl="0">
              <a:spcBef>
                <a:spcPts val="0"/>
              </a:spcBef>
              <a:buFont typeface="Arial"/>
              <a:buChar char="●"/>
            </a:pPr>
            <a:r>
              <a:rPr lang="en"/>
              <a:t>DROP</a:t>
            </a:r>
          </a:p>
          <a:p>
            <a:pPr indent="-228600" lvl="0" marL="457200" rtl="0">
              <a:spcBef>
                <a:spcPts val="0"/>
              </a:spcBef>
              <a:buFont typeface="Arial"/>
              <a:buChar char="●"/>
            </a:pPr>
            <a:r>
              <a:rPr lang="en"/>
              <a:t>LOG   (logs a packet to syslog)</a:t>
            </a:r>
          </a:p>
          <a:p>
            <a:pPr indent="-228600" lvl="0" marL="457200" rtl="0">
              <a:spcBef>
                <a:spcPts val="0"/>
              </a:spcBef>
              <a:buFont typeface="Arial"/>
              <a:buChar char="●"/>
            </a:pPr>
            <a:r>
              <a:rPr lang="en"/>
              <a:t>REJECT</a:t>
            </a:r>
          </a:p>
          <a:p>
            <a:pPr indent="-228600" lvl="0" marL="457200" rtl="0">
              <a:spcBef>
                <a:spcPts val="0"/>
              </a:spcBef>
              <a:buFont typeface="Arial"/>
              <a:buChar char="●"/>
            </a:pPr>
            <a:r>
              <a:rPr lang="en"/>
              <a:t>RETURN </a:t>
            </a:r>
            <a:r>
              <a:rPr lang="en" sz="1800"/>
              <a:t> (continues processing a packet within the calling chain)</a:t>
            </a: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7" name="Shape 607"/>
        <p:cNvGrpSpPr/>
        <p:nvPr/>
      </p:nvGrpSpPr>
      <p:grpSpPr>
        <a:xfrm>
          <a:off x="0" y="0"/>
          <a:ext cx="0" cy="0"/>
          <a:chOff x="0" y="0"/>
          <a:chExt cx="0" cy="0"/>
        </a:xfrm>
      </p:grpSpPr>
      <p:sp>
        <p:nvSpPr>
          <p:cNvPr id="608" name="Shape 608"/>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a:spcBef>
                <a:spcPts val="0"/>
              </a:spcBef>
              <a:buNone/>
            </a:pPr>
            <a:r>
              <a:rPr lang="en"/>
              <a:t>iptables Policy Requirements</a:t>
            </a:r>
          </a:p>
        </p:txBody>
      </p:sp>
      <p:sp>
        <p:nvSpPr>
          <p:cNvPr id="609" name="Shape 609"/>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lvl="0" rtl="0">
              <a:spcBef>
                <a:spcPts val="0"/>
              </a:spcBef>
              <a:buNone/>
            </a:pPr>
            <a:r>
              <a:rPr lang="en"/>
              <a:t>In general, a system or systems behind a firewall should be able to initiate the following through to firewall, to outside servers:</a:t>
            </a:r>
          </a:p>
          <a:p>
            <a:pPr indent="-381000" lvl="0" marL="457200" rtl="0">
              <a:spcBef>
                <a:spcPts val="0"/>
              </a:spcBef>
              <a:buSzPct val="100000"/>
              <a:buFont typeface="Arial"/>
              <a:buChar char="●"/>
            </a:pPr>
            <a:r>
              <a:rPr lang="en" sz="2400"/>
              <a:t>Domain Name System (DNS) queries</a:t>
            </a:r>
          </a:p>
          <a:p>
            <a:pPr indent="-381000" lvl="0" marL="457200" rtl="0">
              <a:spcBef>
                <a:spcPts val="0"/>
              </a:spcBef>
              <a:buSzPct val="100000"/>
              <a:buFont typeface="Arial"/>
              <a:buChar char="●"/>
            </a:pPr>
            <a:r>
              <a:rPr lang="en" sz="2400"/>
              <a:t>File Transfer Protocol (FTP) transfers</a:t>
            </a:r>
          </a:p>
          <a:p>
            <a:pPr indent="-381000" lvl="0" marL="457200" rtl="0">
              <a:spcBef>
                <a:spcPts val="0"/>
              </a:spcBef>
              <a:buSzPct val="100000"/>
              <a:buFont typeface="Arial"/>
              <a:buChar char="●"/>
            </a:pPr>
            <a:r>
              <a:rPr lang="en" sz="2400"/>
              <a:t>Network Time Protocol (NTP) queries</a:t>
            </a:r>
          </a:p>
          <a:p>
            <a:pPr indent="-381000" lvl="0" marL="457200" rtl="0">
              <a:spcBef>
                <a:spcPts val="0"/>
              </a:spcBef>
              <a:buSzPct val="100000"/>
              <a:buFont typeface="Arial"/>
              <a:buChar char="●"/>
            </a:pPr>
            <a:r>
              <a:rPr lang="en" sz="2400"/>
              <a:t>Secure SHell (SSH) queries</a:t>
            </a:r>
          </a:p>
          <a:p>
            <a:pPr indent="-381000" lvl="0" marL="457200" rtl="0">
              <a:spcBef>
                <a:spcPts val="0"/>
              </a:spcBef>
              <a:buSzPct val="100000"/>
              <a:buFont typeface="Arial"/>
              <a:buChar char="●"/>
            </a:pPr>
            <a:r>
              <a:rPr lang="en" sz="2400"/>
              <a:t>Simple Mail Transfer Protocol (SMTP) sessions</a:t>
            </a:r>
          </a:p>
          <a:p>
            <a:pPr indent="-381000" lvl="0" marL="457200" rtl="0">
              <a:spcBef>
                <a:spcPts val="0"/>
              </a:spcBef>
              <a:buSzPct val="100000"/>
              <a:buFont typeface="Arial"/>
              <a:buChar char="●"/>
            </a:pPr>
            <a:r>
              <a:rPr lang="en" sz="2400"/>
              <a:t>Web Sessions over HTTP/HTTPS</a:t>
            </a:r>
          </a:p>
          <a:p>
            <a:pPr indent="-381000" lvl="0" marL="457200" rtl="0">
              <a:spcBef>
                <a:spcPts val="0"/>
              </a:spcBef>
              <a:buSzPct val="100000"/>
              <a:buFont typeface="Arial"/>
              <a:buChar char="●"/>
            </a:pPr>
            <a:r>
              <a:rPr lang="en" sz="2400"/>
              <a:t>WHOIS queries</a:t>
            </a:r>
          </a:p>
          <a:p>
            <a:pPr lvl="0" rtl="0">
              <a:spcBef>
                <a:spcPts val="0"/>
              </a:spcBef>
              <a:buNone/>
            </a:pPr>
            <a:r>
              <a:rPr lang="en" sz="2400"/>
              <a:t>And in general, ALL other outbound traffic should be blocked</a:t>
            </a: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3" name="Shape 613"/>
        <p:cNvGrpSpPr/>
        <p:nvPr/>
      </p:nvGrpSpPr>
      <p:grpSpPr>
        <a:xfrm>
          <a:off x="0" y="0"/>
          <a:ext cx="0" cy="0"/>
          <a:chOff x="0" y="0"/>
          <a:chExt cx="0" cy="0"/>
        </a:xfrm>
      </p:grpSpPr>
      <p:sp>
        <p:nvSpPr>
          <p:cNvPr id="614" name="Shape 614"/>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a:spcBef>
                <a:spcPts val="0"/>
              </a:spcBef>
              <a:buNone/>
            </a:pPr>
            <a:r>
              <a:rPr lang="en"/>
              <a:t>iptables Policy Requirements</a:t>
            </a:r>
          </a:p>
        </p:txBody>
      </p:sp>
      <p:sp>
        <p:nvSpPr>
          <p:cNvPr id="615" name="Shape 615"/>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lvl="0" rtl="0">
              <a:spcBef>
                <a:spcPts val="0"/>
              </a:spcBef>
              <a:buNone/>
            </a:pPr>
            <a:r>
              <a:rPr lang="en"/>
              <a:t>Sessions initiated from the internal network should be statefully tracked by iptables</a:t>
            </a:r>
          </a:p>
          <a:p>
            <a:pPr indent="-228600" lvl="0" marL="457200" rtl="0">
              <a:spcBef>
                <a:spcPts val="0"/>
              </a:spcBef>
              <a:buFont typeface="Arial"/>
              <a:buChar char="●"/>
            </a:pPr>
            <a:r>
              <a:rPr lang="en"/>
              <a:t>packets that do not conform to a valid state should be logged, and dropped</a:t>
            </a:r>
          </a:p>
          <a:p>
            <a:pPr indent="-228600" lvl="0" marL="457200" rtl="0">
              <a:spcBef>
                <a:spcPts val="0"/>
              </a:spcBef>
              <a:buFont typeface="Arial"/>
              <a:buChar char="●"/>
            </a:pPr>
            <a:r>
              <a:rPr lang="en"/>
              <a:t>firewall should be configured with a default </a:t>
            </a:r>
            <a:r>
              <a:rPr i="1" lang="en"/>
              <a:t>log and drop </a:t>
            </a:r>
            <a:r>
              <a:rPr lang="en"/>
              <a:t>policy, to guard against any stray packets, port scans or unallowed connection attempts</a:t>
            </a:r>
          </a:p>
          <a:p>
            <a:pPr indent="-228600" lvl="0" marL="457200" rtl="0">
              <a:spcBef>
                <a:spcPts val="0"/>
              </a:spcBef>
              <a:buFont typeface="Arial"/>
              <a:buChar char="●"/>
            </a:pPr>
            <a:r>
              <a:rPr lang="en" sz="2400"/>
              <a:t>perhaps block all incoming SSH traffic if applicable</a:t>
            </a:r>
          </a:p>
          <a:p>
            <a:pPr lvl="0" rtl="0">
              <a:spcBef>
                <a:spcPts val="0"/>
              </a:spcBef>
              <a:buNone/>
            </a:pPr>
            <a:r>
              <a:rPr lang="en"/>
              <a:t>We'll cover this more later... but the lesson here is: </a:t>
            </a:r>
            <a:r>
              <a:rPr b="1" lang="en"/>
              <a:t>Firewalls are effective security defenses</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Shape 75"/>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a:spcBef>
                <a:spcPts val="0"/>
              </a:spcBef>
              <a:buNone/>
            </a:pPr>
            <a:r>
              <a:rPr lang="en"/>
              <a:t>What is an operating system?</a:t>
            </a:r>
          </a:p>
        </p:txBody>
      </p:sp>
      <p:sp>
        <p:nvSpPr>
          <p:cNvPr id="76" name="Shape 76"/>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lvl="0" rtl="0">
              <a:spcBef>
                <a:spcPts val="0"/>
              </a:spcBef>
              <a:buNone/>
            </a:pPr>
            <a:r>
              <a:t/>
            </a:r>
            <a:endParaRPr/>
          </a:p>
          <a:p>
            <a:pPr lvl="0" rtl="0">
              <a:spcBef>
                <a:spcPts val="0"/>
              </a:spcBef>
              <a:buNone/>
            </a:pPr>
            <a:r>
              <a:t/>
            </a:r>
            <a:endParaRPr/>
          </a:p>
          <a:p>
            <a:pPr lvl="0" rtl="0">
              <a:spcBef>
                <a:spcPts val="0"/>
              </a:spcBef>
              <a:buNone/>
            </a:pPr>
            <a:r>
              <a:t/>
            </a:r>
            <a:endParaRPr/>
          </a:p>
          <a:p>
            <a:pPr lvl="0" rtl="0" algn="ctr">
              <a:spcBef>
                <a:spcPts val="0"/>
              </a:spcBef>
              <a:buNone/>
            </a:pPr>
            <a:r>
              <a:rPr lang="en"/>
              <a:t>Its an interface to the hardware, for users.</a:t>
            </a:r>
          </a:p>
          <a:p>
            <a:pPr lvl="0" rtl="0">
              <a:spcBef>
                <a:spcPts val="0"/>
              </a:spcBef>
              <a:buNone/>
            </a:pPr>
            <a:r>
              <a:t/>
            </a:r>
            <a:endParaRPr/>
          </a:p>
          <a:p>
            <a:pPr lvl="0" rtl="0">
              <a:spcBef>
                <a:spcPts val="0"/>
              </a:spcBef>
              <a:buNone/>
            </a:pPr>
            <a:r>
              <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9" name="Shape 619"/>
        <p:cNvGrpSpPr/>
        <p:nvPr/>
      </p:nvGrpSpPr>
      <p:grpSpPr>
        <a:xfrm>
          <a:off x="0" y="0"/>
          <a:ext cx="0" cy="0"/>
          <a:chOff x="0" y="0"/>
          <a:chExt cx="0" cy="0"/>
        </a:xfrm>
      </p:grpSpPr>
      <p:sp>
        <p:nvSpPr>
          <p:cNvPr id="620" name="Shape 620"/>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a:spcBef>
                <a:spcPts val="0"/>
              </a:spcBef>
              <a:buNone/>
            </a:pPr>
            <a:r>
              <a:rPr lang="en"/>
              <a:t>ports and services</a:t>
            </a:r>
          </a:p>
        </p:txBody>
      </p:sp>
      <p:sp>
        <p:nvSpPr>
          <p:cNvPr id="621" name="Shape 621"/>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lvl="0" rtl="0">
              <a:spcBef>
                <a:spcPts val="0"/>
              </a:spcBef>
              <a:buNone/>
            </a:pPr>
            <a:r>
              <a:rPr lang="en"/>
              <a:t>The </a:t>
            </a:r>
            <a:r>
              <a:rPr lang="en">
                <a:latin typeface="Cambria"/>
                <a:ea typeface="Cambria"/>
                <a:cs typeface="Cambria"/>
                <a:sym typeface="Cambria"/>
              </a:rPr>
              <a:t>/etc/services</a:t>
            </a:r>
            <a:r>
              <a:rPr lang="en"/>
              <a:t> file contains network port names and numbers which can be used to determine firewall rules</a:t>
            </a:r>
          </a:p>
          <a:p>
            <a:pPr lvl="0">
              <a:spcBef>
                <a:spcPts val="0"/>
              </a:spcBef>
              <a:buNone/>
            </a:pPr>
            <a:r>
              <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5" name="Shape 625"/>
        <p:cNvGrpSpPr/>
        <p:nvPr/>
      </p:nvGrpSpPr>
      <p:grpSpPr>
        <a:xfrm>
          <a:off x="0" y="0"/>
          <a:ext cx="0" cy="0"/>
          <a:chOff x="0" y="0"/>
          <a:chExt cx="0" cy="0"/>
        </a:xfrm>
      </p:grpSpPr>
      <p:sp>
        <p:nvSpPr>
          <p:cNvPr id="626" name="Shape 626"/>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a:spcBef>
                <a:spcPts val="0"/>
              </a:spcBef>
              <a:buNone/>
            </a:pPr>
            <a:r>
              <a:rPr lang="en"/>
              <a:t>What can go wrong if an attacker gets root</a:t>
            </a:r>
          </a:p>
        </p:txBody>
      </p:sp>
      <p:sp>
        <p:nvSpPr>
          <p:cNvPr id="627" name="Shape 627"/>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lvl="0" algn="ctr">
              <a:spcBef>
                <a:spcPts val="0"/>
              </a:spcBef>
              <a:buNone/>
            </a:pPr>
            <a:r>
              <a:rPr lang="en" sz="9600"/>
              <a:t>everything</a:t>
            </a: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1" name="Shape 631"/>
        <p:cNvGrpSpPr/>
        <p:nvPr/>
      </p:nvGrpSpPr>
      <p:grpSpPr>
        <a:xfrm>
          <a:off x="0" y="0"/>
          <a:ext cx="0" cy="0"/>
          <a:chOff x="0" y="0"/>
          <a:chExt cx="0" cy="0"/>
        </a:xfrm>
      </p:grpSpPr>
      <p:sp>
        <p:nvSpPr>
          <p:cNvPr id="632" name="Shape 632"/>
          <p:cNvSpPr txBox="1"/>
          <p:nvPr>
            <p:ph type="ctrTitle"/>
          </p:nvPr>
        </p:nvSpPr>
        <p:spPr>
          <a:xfrm>
            <a:off x="685800" y="2490375"/>
            <a:ext cx="7772400" cy="2198400"/>
          </a:xfrm>
          <a:prstGeom prst="rect">
            <a:avLst/>
          </a:prstGeom>
        </p:spPr>
        <p:txBody>
          <a:bodyPr anchorCtr="0" anchor="b" bIns="91425" lIns="91425" rIns="91425" wrap="square" tIns="91425">
            <a:noAutofit/>
          </a:bodyPr>
          <a:lstStyle/>
          <a:p>
            <a:pPr lvl="0">
              <a:spcBef>
                <a:spcPts val="0"/>
              </a:spcBef>
              <a:buNone/>
            </a:pPr>
            <a:r>
              <a:rPr lang="en"/>
              <a:t>Rootkits</a:t>
            </a:r>
          </a:p>
        </p:txBody>
      </p:sp>
      <p:sp>
        <p:nvSpPr>
          <p:cNvPr id="633" name="Shape 633"/>
          <p:cNvSpPr txBox="1"/>
          <p:nvPr>
            <p:ph idx="1" type="subTitle"/>
          </p:nvPr>
        </p:nvSpPr>
        <p:spPr>
          <a:xfrm>
            <a:off x="685800" y="4836036"/>
            <a:ext cx="7772400" cy="1032600"/>
          </a:xfrm>
          <a:prstGeom prst="rect">
            <a:avLst/>
          </a:prstGeom>
        </p:spPr>
        <p:txBody>
          <a:bodyPr anchorCtr="0" anchor="t" bIns="91425" lIns="91425" rIns="91425" wrap="square" tIns="91425">
            <a:noAutofit/>
          </a:bodyPr>
          <a:lstStyle/>
          <a:p>
            <a:pPr lvl="0">
              <a:spcBef>
                <a:spcPts val="0"/>
              </a:spcBef>
              <a:buNone/>
            </a:pPr>
            <a:r>
              <a:rPr lang="en"/>
              <a:t> </a:t>
            </a: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7" name="Shape 637"/>
        <p:cNvGrpSpPr/>
        <p:nvPr/>
      </p:nvGrpSpPr>
      <p:grpSpPr>
        <a:xfrm>
          <a:off x="0" y="0"/>
          <a:ext cx="0" cy="0"/>
          <a:chOff x="0" y="0"/>
          <a:chExt cx="0" cy="0"/>
        </a:xfrm>
      </p:grpSpPr>
      <p:sp>
        <p:nvSpPr>
          <p:cNvPr id="638" name="Shape 638"/>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a:spcBef>
                <a:spcPts val="0"/>
              </a:spcBef>
              <a:buNone/>
            </a:pPr>
            <a:r>
              <a:rPr lang="en"/>
              <a:t>Rootkits (i.e. game over man)</a:t>
            </a:r>
          </a:p>
        </p:txBody>
      </p:sp>
      <p:sp>
        <p:nvSpPr>
          <p:cNvPr id="639" name="Shape 639"/>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lvl="0" rtl="0">
              <a:spcBef>
                <a:spcPts val="0"/>
              </a:spcBef>
              <a:buNone/>
            </a:pPr>
            <a:r>
              <a:rPr lang="en"/>
              <a:t>The most common ways linux rootkits install on systems are:</a:t>
            </a:r>
          </a:p>
          <a:p>
            <a:pPr indent="-228600" lvl="0" marL="457200" rtl="0">
              <a:spcBef>
                <a:spcPts val="0"/>
              </a:spcBef>
              <a:buAutoNum type="arabicPeriod"/>
            </a:pPr>
            <a:r>
              <a:rPr lang="en"/>
              <a:t>Loadable Kernel Modules (LKM)</a:t>
            </a:r>
          </a:p>
          <a:p>
            <a:pPr indent="-228600" lvl="0" marL="457200" rtl="0">
              <a:spcBef>
                <a:spcPts val="0"/>
              </a:spcBef>
              <a:buAutoNum type="arabicPeriod"/>
            </a:pPr>
            <a:r>
              <a:rPr lang="en"/>
              <a:t>Hooking</a:t>
            </a:r>
          </a:p>
          <a:p>
            <a:pPr indent="-228600" lvl="0" marL="457200" rtl="0">
              <a:spcBef>
                <a:spcPts val="0"/>
              </a:spcBef>
              <a:buAutoNum type="arabicPeriod"/>
            </a:pPr>
            <a:r>
              <a:rPr lang="en"/>
              <a:t>Direct Kernel Object Manipulation (DKOM)</a:t>
            </a:r>
          </a:p>
          <a:p>
            <a:pPr indent="-228600" lvl="0" marL="457200" rtl="0">
              <a:spcBef>
                <a:spcPts val="0"/>
              </a:spcBef>
              <a:buAutoNum type="arabicPeriod"/>
            </a:pPr>
            <a:r>
              <a:rPr lang="en"/>
              <a:t>Kernel Object Hooking</a:t>
            </a:r>
          </a:p>
          <a:p>
            <a:pPr indent="-228600" lvl="0" marL="457200">
              <a:spcBef>
                <a:spcPts val="0"/>
              </a:spcBef>
              <a:buAutoNum type="arabicPeriod"/>
            </a:pPr>
            <a:r>
              <a:rPr lang="en"/>
              <a:t>Run-Time Kernel Memory Patching</a:t>
            </a: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3" name="Shape 643"/>
        <p:cNvGrpSpPr/>
        <p:nvPr/>
      </p:nvGrpSpPr>
      <p:grpSpPr>
        <a:xfrm>
          <a:off x="0" y="0"/>
          <a:ext cx="0" cy="0"/>
          <a:chOff x="0" y="0"/>
          <a:chExt cx="0" cy="0"/>
        </a:xfrm>
      </p:grpSpPr>
      <p:sp>
        <p:nvSpPr>
          <p:cNvPr id="644" name="Shape 644"/>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a:spcBef>
                <a:spcPts val="0"/>
              </a:spcBef>
              <a:buNone/>
            </a:pPr>
            <a:r>
              <a:rPr lang="en"/>
              <a:t>Loadable Kernel Modules</a:t>
            </a:r>
          </a:p>
        </p:txBody>
      </p:sp>
      <p:sp>
        <p:nvSpPr>
          <p:cNvPr id="645" name="Shape 645"/>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228600" lvl="0" marL="457200" rtl="0">
              <a:spcBef>
                <a:spcPts val="0"/>
              </a:spcBef>
              <a:buFont typeface="Arial"/>
              <a:buChar char="●"/>
            </a:pPr>
            <a:r>
              <a:rPr lang="en"/>
              <a:t>KLD = Kernel LoaDable object </a:t>
            </a:r>
            <a:br>
              <a:rPr lang="en"/>
            </a:br>
            <a:r>
              <a:rPr lang="en"/>
              <a:t>and LKM are synonymous</a:t>
            </a:r>
          </a:p>
          <a:p>
            <a:pPr indent="-228600" lvl="0" marL="457200" rtl="0">
              <a:spcBef>
                <a:spcPts val="0"/>
              </a:spcBef>
              <a:buFont typeface="Arial"/>
              <a:buChar char="●"/>
            </a:pPr>
            <a:r>
              <a:rPr lang="en"/>
              <a:t>are .ko  Object files that contains code to extend the kernel (ring 0)</a:t>
            </a:r>
          </a:p>
          <a:p>
            <a:pPr indent="-228600" lvl="0" marL="457200" rtl="0">
              <a:spcBef>
                <a:spcPts val="0"/>
              </a:spcBef>
              <a:buFont typeface="Arial"/>
              <a:buChar char="●"/>
            </a:pPr>
            <a:r>
              <a:rPr lang="en"/>
              <a:t>Is the official way of modifying the kernel</a:t>
            </a:r>
          </a:p>
          <a:p>
            <a:pPr indent="-228600" lvl="1" marL="914400" rtl="0">
              <a:spcBef>
                <a:spcPts val="0"/>
              </a:spcBef>
              <a:buFont typeface="Courier New"/>
              <a:buChar char="o"/>
            </a:pPr>
            <a:r>
              <a:rPr lang="en"/>
              <a:t>driver code</a:t>
            </a:r>
          </a:p>
          <a:p>
            <a:pPr indent="-228600" lvl="0" marL="457200" rtl="0">
              <a:spcBef>
                <a:spcPts val="0"/>
              </a:spcBef>
              <a:buFont typeface="Arial"/>
              <a:buChar char="●"/>
            </a:pPr>
            <a:r>
              <a:rPr lang="en"/>
              <a:t>most are located in /lib/modules</a:t>
            </a:r>
          </a:p>
          <a:p>
            <a:pPr indent="-228600" lvl="0" marL="457200" rtl="0">
              <a:spcBef>
                <a:spcPts val="0"/>
              </a:spcBef>
              <a:buFont typeface="Arial"/>
              <a:buChar char="●"/>
            </a:pPr>
            <a:r>
              <a:rPr lang="en"/>
              <a:t>can disable via </a:t>
            </a:r>
            <a:r>
              <a:rPr lang="en" sz="1800">
                <a:solidFill>
                  <a:srgbClr val="000000"/>
                </a:solidFill>
                <a:highlight>
                  <a:srgbClr val="FFFFFF"/>
                </a:highlight>
              </a:rPr>
              <a:t> </a:t>
            </a:r>
            <a:r>
              <a:rPr i="1" lang="en" sz="1800">
                <a:solidFill>
                  <a:srgbClr val="000000"/>
                </a:solidFill>
                <a:highlight>
                  <a:srgbClr val="FFFFFF"/>
                </a:highlight>
              </a:rPr>
              <a:t>/proc/sys/kernel/modules_disabled</a:t>
            </a:r>
          </a:p>
          <a:p>
            <a:pPr indent="-228600" lvl="0" marL="457200" rtl="0">
              <a:spcBef>
                <a:spcPts val="0"/>
              </a:spcBef>
              <a:buFont typeface="Arial"/>
              <a:buChar char="●"/>
            </a:pPr>
            <a:r>
              <a:rPr lang="en"/>
              <a:t>allows:</a:t>
            </a:r>
          </a:p>
          <a:p>
            <a:pPr indent="-228600" lvl="1" marL="914400" rtl="0">
              <a:spcBef>
                <a:spcPts val="0"/>
              </a:spcBef>
              <a:buFont typeface="Courier New"/>
              <a:buChar char="o"/>
            </a:pPr>
            <a:r>
              <a:rPr lang="en"/>
              <a:t>keylogging, backdoors, etc</a:t>
            </a:r>
          </a:p>
          <a:p>
            <a:pPr indent="-228600" lvl="0" marL="457200">
              <a:spcBef>
                <a:spcPts val="0"/>
              </a:spcBef>
              <a:buFont typeface="Arial"/>
              <a:buChar char="●"/>
            </a:pPr>
            <a:r>
              <a:rPr lang="en"/>
              <a:t>Not stealthy</a:t>
            </a: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9" name="Shape 649"/>
        <p:cNvGrpSpPr/>
        <p:nvPr/>
      </p:nvGrpSpPr>
      <p:grpSpPr>
        <a:xfrm>
          <a:off x="0" y="0"/>
          <a:ext cx="0" cy="0"/>
          <a:chOff x="0" y="0"/>
          <a:chExt cx="0" cy="0"/>
        </a:xfrm>
      </p:grpSpPr>
      <p:sp>
        <p:nvSpPr>
          <p:cNvPr id="650" name="Shape 650"/>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a:spcBef>
                <a:spcPts val="0"/>
              </a:spcBef>
              <a:buNone/>
            </a:pPr>
            <a:r>
              <a:rPr lang="en"/>
              <a:t>Hooking</a:t>
            </a:r>
          </a:p>
        </p:txBody>
      </p:sp>
      <p:sp>
        <p:nvSpPr>
          <p:cNvPr id="651" name="Shape 651"/>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lvl="0" rtl="0">
              <a:spcBef>
                <a:spcPts val="0"/>
              </a:spcBef>
              <a:buNone/>
            </a:pPr>
            <a:r>
              <a:rPr lang="en"/>
              <a:t>Hooking is a programming technique that employs handler functions (called hooks) to modify control flow of a process.</a:t>
            </a:r>
          </a:p>
          <a:p>
            <a:pPr indent="-228600" lvl="0" marL="457200" rtl="0">
              <a:spcBef>
                <a:spcPts val="0"/>
              </a:spcBef>
              <a:buFont typeface="Arial"/>
              <a:buChar char="●"/>
            </a:pPr>
            <a:r>
              <a:rPr lang="en"/>
              <a:t>New hook registers its address as the location for a specific function</a:t>
            </a:r>
          </a:p>
          <a:p>
            <a:pPr indent="-228600" lvl="1" marL="914400" rtl="0">
              <a:spcBef>
                <a:spcPts val="0"/>
              </a:spcBef>
              <a:buFont typeface="Courier New"/>
              <a:buChar char="o"/>
            </a:pPr>
            <a:r>
              <a:rPr lang="en"/>
              <a:t>when that function is called, the hook is run instead</a:t>
            </a:r>
          </a:p>
          <a:p>
            <a:pPr indent="-228600" lvl="0" marL="457200" rtl="0">
              <a:spcBef>
                <a:spcPts val="0"/>
              </a:spcBef>
              <a:buFont typeface="Arial"/>
              <a:buChar char="●"/>
            </a:pPr>
            <a:r>
              <a:rPr lang="en"/>
              <a:t>Hooks are used by rootkits to alter the OS's application programming interface (API)</a:t>
            </a:r>
          </a:p>
          <a:p>
            <a:pPr indent="-228600" lvl="0" marL="457200" rtl="0">
              <a:spcBef>
                <a:spcPts val="0"/>
              </a:spcBef>
              <a:buFont typeface="Arial"/>
              <a:buChar char="●"/>
            </a:pPr>
            <a:r>
              <a:rPr lang="en"/>
              <a:t>System calls are typical targets</a:t>
            </a:r>
          </a:p>
          <a:p>
            <a:pPr indent="-228600" lvl="1" marL="914400" rtl="0">
              <a:spcBef>
                <a:spcPts val="0"/>
              </a:spcBef>
              <a:buFont typeface="Courier New"/>
              <a:buChar char="o"/>
            </a:pPr>
            <a:r>
              <a:rPr lang="en"/>
              <a:t>enables keylogging, backdoors, etc...</a:t>
            </a:r>
          </a:p>
          <a:p>
            <a:pPr indent="0" lvl="0" marL="457200">
              <a:spcBef>
                <a:spcPts val="0"/>
              </a:spcBef>
              <a:buNone/>
            </a:pPr>
            <a:r>
              <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5" name="Shape 655"/>
        <p:cNvGrpSpPr/>
        <p:nvPr/>
      </p:nvGrpSpPr>
      <p:grpSpPr>
        <a:xfrm>
          <a:off x="0" y="0"/>
          <a:ext cx="0" cy="0"/>
          <a:chOff x="0" y="0"/>
          <a:chExt cx="0" cy="0"/>
        </a:xfrm>
      </p:grpSpPr>
      <p:sp>
        <p:nvSpPr>
          <p:cNvPr id="656" name="Shape 656"/>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a:spcBef>
                <a:spcPts val="0"/>
              </a:spcBef>
              <a:buNone/>
            </a:pPr>
            <a:r>
              <a:rPr lang="en"/>
              <a:t>Direct Kernel Object Manipulation (DKOM)</a:t>
            </a:r>
          </a:p>
        </p:txBody>
      </p:sp>
      <p:sp>
        <p:nvSpPr>
          <p:cNvPr id="657" name="Shape 657"/>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lvl="0" rtl="0">
              <a:spcBef>
                <a:spcPts val="0"/>
              </a:spcBef>
              <a:buNone/>
            </a:pPr>
            <a:r>
              <a:rPr lang="en"/>
              <a:t>All OSes store internal record-keeping data within </a:t>
            </a:r>
            <a:r>
              <a:rPr lang="en" u="sng"/>
              <a:t>main</a:t>
            </a:r>
            <a:r>
              <a:rPr lang="en"/>
              <a:t> memory.</a:t>
            </a:r>
          </a:p>
          <a:p>
            <a:pPr indent="-228600" lvl="0" marL="457200" rtl="0">
              <a:spcBef>
                <a:spcPts val="0"/>
              </a:spcBef>
              <a:buFont typeface="Arial"/>
              <a:buChar char="●"/>
            </a:pPr>
            <a:r>
              <a:rPr lang="en"/>
              <a:t>these memory structures can be manipulated directly, without any need to install a call hook.</a:t>
            </a:r>
          </a:p>
          <a:p>
            <a:pPr indent="-228600" lvl="1" marL="914400" rtl="0">
              <a:spcBef>
                <a:spcPts val="0"/>
              </a:spcBef>
              <a:buFont typeface="Courier New"/>
              <a:buChar char="o"/>
            </a:pPr>
            <a:r>
              <a:rPr lang="en"/>
              <a:t>hide a process in the </a:t>
            </a:r>
            <a:r>
              <a:rPr i="1" lang="en">
                <a:latin typeface="Cambria"/>
                <a:ea typeface="Cambria"/>
                <a:cs typeface="Cambria"/>
                <a:sym typeface="Cambria"/>
              </a:rPr>
              <a:t>/proc</a:t>
            </a:r>
            <a:r>
              <a:rPr lang="en"/>
              <a:t> structure or </a:t>
            </a:r>
            <a:r>
              <a:rPr i="1" lang="en">
                <a:latin typeface="Cambria"/>
                <a:ea typeface="Cambria"/>
                <a:cs typeface="Cambria"/>
                <a:sym typeface="Cambria"/>
              </a:rPr>
              <a:t>allproc</a:t>
            </a:r>
            <a:r>
              <a:rPr lang="en"/>
              <a:t> list</a:t>
            </a:r>
          </a:p>
          <a:p>
            <a:pPr indent="-228600" lvl="1" marL="914400" rtl="0">
              <a:spcBef>
                <a:spcPts val="0"/>
              </a:spcBef>
              <a:buFont typeface="Courier New"/>
              <a:buChar char="o"/>
            </a:pPr>
            <a:r>
              <a:rPr lang="en"/>
              <a:t>hide open ports </a:t>
            </a:r>
          </a:p>
          <a:p>
            <a:pPr indent="-228600" lvl="0" marL="457200" rtl="0">
              <a:spcBef>
                <a:spcPts val="0"/>
              </a:spcBef>
              <a:buFont typeface="Arial"/>
              <a:buChar char="●"/>
            </a:pPr>
            <a:r>
              <a:rPr lang="en"/>
              <a:t>attacks here can face synchronization issues (if kernel preempts before attack is done, crashes can happen)</a:t>
            </a: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1" name="Shape 661"/>
        <p:cNvGrpSpPr/>
        <p:nvPr/>
      </p:nvGrpSpPr>
      <p:grpSpPr>
        <a:xfrm>
          <a:off x="0" y="0"/>
          <a:ext cx="0" cy="0"/>
          <a:chOff x="0" y="0"/>
          <a:chExt cx="0" cy="0"/>
        </a:xfrm>
      </p:grpSpPr>
      <p:sp>
        <p:nvSpPr>
          <p:cNvPr id="662" name="Shape 662"/>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a:spcBef>
                <a:spcPts val="0"/>
              </a:spcBef>
              <a:buNone/>
            </a:pPr>
            <a:r>
              <a:rPr lang="en"/>
              <a:t>Kernel Object Hooking</a:t>
            </a:r>
          </a:p>
        </p:txBody>
      </p:sp>
      <p:sp>
        <p:nvSpPr>
          <p:cNvPr id="663" name="Shape 663"/>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228600" lvl="0" marL="457200" rtl="0">
              <a:spcBef>
                <a:spcPts val="0"/>
              </a:spcBef>
              <a:buFont typeface="Arial"/>
              <a:buChar char="●"/>
            </a:pPr>
            <a:r>
              <a:rPr lang="en"/>
              <a:t>Very similar to DKOM, but just uses hooks instead of data-state changes</a:t>
            </a:r>
          </a:p>
          <a:p>
            <a:pPr indent="-228600" lvl="0" marL="457200" rtl="0">
              <a:spcBef>
                <a:spcPts val="0"/>
              </a:spcBef>
              <a:buFont typeface="Arial"/>
              <a:buChar char="●"/>
            </a:pPr>
            <a:r>
              <a:rPr lang="en"/>
              <a:t>Devices are defined by their entries in device tables</a:t>
            </a:r>
          </a:p>
          <a:p>
            <a:pPr indent="-228600" lvl="1" marL="914400" rtl="0">
              <a:spcBef>
                <a:spcPts val="0"/>
              </a:spcBef>
              <a:buFont typeface="Courier New"/>
              <a:buChar char="o"/>
            </a:pPr>
            <a:r>
              <a:rPr lang="en"/>
              <a:t>i.e. character devices (keyboards) have entries in a thing called the character device switch table</a:t>
            </a:r>
          </a:p>
          <a:p>
            <a:pPr indent="-228600" lvl="1" marL="914400" rtl="0">
              <a:spcBef>
                <a:spcPts val="0"/>
              </a:spcBef>
              <a:buFont typeface="Courier New"/>
              <a:buChar char="o"/>
            </a:pPr>
            <a:r>
              <a:rPr lang="en"/>
              <a:t>Simply hook the device table</a:t>
            </a:r>
          </a:p>
          <a:p>
            <a:pPr indent="-228600" lvl="2" marL="1371600" rtl="0">
              <a:spcBef>
                <a:spcPts val="0"/>
              </a:spcBef>
              <a:buFont typeface="Wingdings"/>
              <a:buChar char="§"/>
            </a:pPr>
            <a:r>
              <a:rPr lang="en"/>
              <a:t>Boom</a:t>
            </a:r>
          </a:p>
          <a:p>
            <a:pPr indent="-228600" lvl="0" marL="457200">
              <a:spcBef>
                <a:spcPts val="0"/>
              </a:spcBef>
              <a:buFont typeface="Arial"/>
              <a:buChar char="●"/>
            </a:pPr>
            <a:r>
              <a:rPr lang="en"/>
              <a:t>Nothing new here really</a:t>
            </a: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7" name="Shape 667"/>
        <p:cNvGrpSpPr/>
        <p:nvPr/>
      </p:nvGrpSpPr>
      <p:grpSpPr>
        <a:xfrm>
          <a:off x="0" y="0"/>
          <a:ext cx="0" cy="0"/>
          <a:chOff x="0" y="0"/>
          <a:chExt cx="0" cy="0"/>
        </a:xfrm>
      </p:grpSpPr>
      <p:sp>
        <p:nvSpPr>
          <p:cNvPr id="668" name="Shape 668"/>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a:spcBef>
                <a:spcPts val="0"/>
              </a:spcBef>
              <a:buNone/>
            </a:pPr>
            <a:r>
              <a:rPr lang="en"/>
              <a:t>Run-Time Kernel Memory Patching</a:t>
            </a:r>
          </a:p>
        </p:txBody>
      </p:sp>
      <p:sp>
        <p:nvSpPr>
          <p:cNvPr id="669" name="Shape 669"/>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228600" lvl="0" marL="457200" rtl="0">
              <a:spcBef>
                <a:spcPts val="0"/>
              </a:spcBef>
              <a:buFont typeface="Arial"/>
              <a:buChar char="●"/>
            </a:pPr>
            <a:r>
              <a:rPr lang="en"/>
              <a:t>/dev/kmem device</a:t>
            </a:r>
          </a:p>
          <a:p>
            <a:pPr indent="-228600" lvl="1" marL="914400" rtl="0">
              <a:spcBef>
                <a:spcPts val="0"/>
              </a:spcBef>
              <a:buFont typeface="Courier New"/>
              <a:buChar char="o"/>
            </a:pPr>
            <a:r>
              <a:rPr lang="en"/>
              <a:t>allows read / write to kernel virtual memory</a:t>
            </a:r>
          </a:p>
          <a:p>
            <a:pPr indent="-228600" lvl="0" marL="457200" rtl="0">
              <a:spcBef>
                <a:spcPts val="0"/>
              </a:spcBef>
              <a:buFont typeface="Arial"/>
              <a:buChar char="●"/>
            </a:pPr>
            <a:r>
              <a:rPr lang="en"/>
              <a:t>Allows attackers to patch various code bytes (loaded in executable memory space) that control the logic of the kernel</a:t>
            </a:r>
          </a:p>
          <a:p>
            <a:pPr indent="-228600" lvl="1" marL="914400" rtl="0">
              <a:spcBef>
                <a:spcPts val="0"/>
              </a:spcBef>
              <a:buFont typeface="Courier New"/>
              <a:buChar char="o"/>
            </a:pPr>
            <a:r>
              <a:rPr lang="en"/>
              <a:t>byte code</a:t>
            </a:r>
          </a:p>
          <a:p>
            <a:pPr indent="0" lvl="0" marL="0" rtl="0">
              <a:spcBef>
                <a:spcPts val="0"/>
              </a:spcBef>
              <a:buNone/>
            </a:pPr>
            <a:r>
              <a:rPr lang="en"/>
              <a:t>Example Algorithm</a:t>
            </a:r>
          </a:p>
          <a:p>
            <a:pPr indent="-381000" lvl="0" marL="457200" rtl="0">
              <a:spcBef>
                <a:spcPts val="0"/>
              </a:spcBef>
              <a:buSzPct val="100000"/>
              <a:buAutoNum type="arabicPeriod"/>
            </a:pPr>
            <a:r>
              <a:rPr lang="en" sz="2400"/>
              <a:t>Retrieve the in-memory of the </a:t>
            </a:r>
            <a:r>
              <a:rPr i="1" lang="en" sz="2400"/>
              <a:t>mkdir</a:t>
            </a:r>
            <a:r>
              <a:rPr lang="en" sz="2400"/>
              <a:t> sys call</a:t>
            </a:r>
          </a:p>
          <a:p>
            <a:pPr indent="-381000" lvl="0" marL="457200" rtl="0">
              <a:spcBef>
                <a:spcPts val="0"/>
              </a:spcBef>
              <a:buSzPct val="100000"/>
              <a:buAutoNum type="arabicPeriod"/>
            </a:pPr>
            <a:r>
              <a:rPr lang="en" sz="2400"/>
              <a:t>save </a:t>
            </a:r>
            <a:r>
              <a:rPr i="1" lang="en" sz="2400"/>
              <a:t>sizeof(kmalloc)</a:t>
            </a:r>
            <a:r>
              <a:rPr lang="en" sz="2400"/>
              <a:t> bytes of </a:t>
            </a:r>
            <a:r>
              <a:rPr i="1" lang="en" sz="2400"/>
              <a:t>mkdir</a:t>
            </a:r>
          </a:p>
          <a:p>
            <a:pPr indent="-381000" lvl="0" marL="457200" rtl="0">
              <a:spcBef>
                <a:spcPts val="0"/>
              </a:spcBef>
              <a:buSzPct val="100000"/>
              <a:buAutoNum type="arabicPeriod"/>
            </a:pPr>
            <a:r>
              <a:rPr lang="en" sz="2400"/>
              <a:t>overwrite </a:t>
            </a:r>
            <a:r>
              <a:rPr i="1" lang="en" sz="2400"/>
              <a:t>mkdir </a:t>
            </a:r>
            <a:r>
              <a:rPr lang="en" sz="2400"/>
              <a:t>with </a:t>
            </a:r>
            <a:r>
              <a:rPr i="1" lang="en" sz="2400"/>
              <a:t>kmalloc (causes kernel panic)</a:t>
            </a:r>
          </a:p>
          <a:p>
            <a:pPr indent="-381000" lvl="0" marL="457200" rtl="0">
              <a:spcBef>
                <a:spcPts val="0"/>
              </a:spcBef>
              <a:buSzPct val="100000"/>
              <a:buAutoNum type="arabicPeriod"/>
            </a:pPr>
            <a:r>
              <a:rPr lang="en" sz="2400"/>
              <a:t>call </a:t>
            </a:r>
            <a:r>
              <a:rPr i="1" lang="en" sz="2400"/>
              <a:t>mkdir</a:t>
            </a:r>
          </a:p>
          <a:p>
            <a:pPr indent="-381000" lvl="0" marL="457200" rtl="0">
              <a:spcBef>
                <a:spcPts val="0"/>
              </a:spcBef>
              <a:buSzPct val="100000"/>
              <a:buAutoNum type="arabicPeriod"/>
            </a:pPr>
            <a:r>
              <a:rPr lang="en" sz="2400"/>
              <a:t>restore </a:t>
            </a:r>
            <a:r>
              <a:rPr i="1" lang="en" sz="2400"/>
              <a:t>mkdir</a:t>
            </a: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3" name="Shape 673"/>
        <p:cNvGrpSpPr/>
        <p:nvPr/>
      </p:nvGrpSpPr>
      <p:grpSpPr>
        <a:xfrm>
          <a:off x="0" y="0"/>
          <a:ext cx="0" cy="0"/>
          <a:chOff x="0" y="0"/>
          <a:chExt cx="0" cy="0"/>
        </a:xfrm>
      </p:grpSpPr>
      <p:sp>
        <p:nvSpPr>
          <p:cNvPr id="674" name="Shape 674"/>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a:spcBef>
                <a:spcPts val="0"/>
              </a:spcBef>
              <a:buNone/>
            </a:pPr>
            <a:r>
              <a:rPr lang="en"/>
              <a:t>Sources</a:t>
            </a:r>
          </a:p>
        </p:txBody>
      </p:sp>
      <p:sp>
        <p:nvSpPr>
          <p:cNvPr id="675" name="Shape 675"/>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lvl="0">
              <a:spcBef>
                <a:spcPts val="0"/>
              </a:spcBef>
              <a:buNone/>
            </a:pPr>
            <a:r>
              <a:rPr lang="en"/>
              <a:t>"Designing BSD Rootkits: An Introduction to Kernel Hacking" by Joseph Kong</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Shape 81"/>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a:spcBef>
                <a:spcPts val="0"/>
              </a:spcBef>
              <a:buNone/>
            </a:pPr>
            <a:r>
              <a:rPr lang="en"/>
              <a:t>What happens when a system boots</a:t>
            </a:r>
          </a:p>
        </p:txBody>
      </p:sp>
      <p:sp>
        <p:nvSpPr>
          <p:cNvPr id="82" name="Shape 82"/>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228600" lvl="0" marL="457200" rtl="0">
              <a:spcBef>
                <a:spcPts val="0"/>
              </a:spcBef>
              <a:buFont typeface="Arial"/>
              <a:buChar char="●"/>
            </a:pPr>
            <a:r>
              <a:rPr lang="en"/>
              <a:t>The PC's power supply brings all the required voltages for the Motherboard and peripheral components to acceptable levels</a:t>
            </a:r>
          </a:p>
          <a:p>
            <a:pPr indent="-228600" lvl="1" marL="914400" rtl="0">
              <a:spcBef>
                <a:spcPts val="0"/>
              </a:spcBef>
              <a:buFont typeface="Courier New"/>
              <a:buChar char="o"/>
            </a:pPr>
            <a:r>
              <a:rPr lang="en"/>
              <a:t>+ &amp; - 12V lines, + and - 5.00V, and likely + &amp; - 3.30V</a:t>
            </a:r>
          </a:p>
          <a:p>
            <a:pPr indent="-228600" lvl="0" marL="457200" rtl="0">
              <a:spcBef>
                <a:spcPts val="0"/>
              </a:spcBef>
              <a:buFont typeface="Arial"/>
              <a:buChar char="●"/>
            </a:pPr>
            <a:r>
              <a:rPr lang="en"/>
              <a:t>Once a good voltage is present, the Motherboard will turn on and fans will start spinning </a:t>
            </a:r>
            <a:r>
              <a:rPr lang="en" sz="1400"/>
              <a:t>(can take half a second)</a:t>
            </a:r>
          </a:p>
          <a:p>
            <a:pPr indent="-228600" lvl="0" marL="457200" rtl="0">
              <a:spcBef>
                <a:spcPts val="0"/>
              </a:spcBef>
              <a:buFont typeface="Arial"/>
              <a:buChar char="●"/>
            </a:pPr>
            <a:r>
              <a:rPr lang="en"/>
              <a:t>The motherboard's clock pulses begin synchronizing all interactions of the peripherals</a:t>
            </a:r>
          </a:p>
          <a:p>
            <a:pPr indent="-228600" lvl="0" marL="457200" rtl="0">
              <a:spcBef>
                <a:spcPts val="0"/>
              </a:spcBef>
              <a:buFont typeface="Arial"/>
              <a:buChar char="●"/>
            </a:pPr>
            <a:r>
              <a:rPr lang="en"/>
              <a:t>RAM will be clear*</a:t>
            </a:r>
          </a:p>
          <a:p>
            <a:pPr lvl="0">
              <a:spcBef>
                <a:spcPts val="0"/>
              </a:spcBef>
              <a:buNone/>
            </a:pPr>
            <a:r>
              <a:t/>
            </a:r>
            <a:endParaRPr sz="1400"/>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9" name="Shape 679"/>
        <p:cNvGrpSpPr/>
        <p:nvPr/>
      </p:nvGrpSpPr>
      <p:grpSpPr>
        <a:xfrm>
          <a:off x="0" y="0"/>
          <a:ext cx="0" cy="0"/>
          <a:chOff x="0" y="0"/>
          <a:chExt cx="0" cy="0"/>
        </a:xfrm>
      </p:grpSpPr>
      <p:sp>
        <p:nvSpPr>
          <p:cNvPr id="680" name="Shape 680"/>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a:spcBef>
                <a:spcPts val="0"/>
              </a:spcBef>
              <a:buNone/>
            </a:pPr>
            <a:r>
              <a:rPr lang="en"/>
              <a:t>Questions?</a:t>
            </a:r>
          </a:p>
        </p:txBody>
      </p:sp>
      <p:sp>
        <p:nvSpPr>
          <p:cNvPr id="681" name="Shape 681"/>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lvl="0">
              <a:spcBef>
                <a:spcPts val="0"/>
              </a:spcBef>
              <a:buNone/>
            </a:pPr>
            <a:r>
              <a:rPr lang="en"/>
              <a:t> </a:t>
            </a: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5" name="Shape 685"/>
        <p:cNvGrpSpPr/>
        <p:nvPr/>
      </p:nvGrpSpPr>
      <p:grpSpPr>
        <a:xfrm>
          <a:off x="0" y="0"/>
          <a:ext cx="0" cy="0"/>
          <a:chOff x="0" y="0"/>
          <a:chExt cx="0" cy="0"/>
        </a:xfrm>
      </p:grpSpPr>
      <p:sp>
        <p:nvSpPr>
          <p:cNvPr id="686" name="Shape 686"/>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a:spcBef>
                <a:spcPts val="0"/>
              </a:spcBef>
              <a:buNone/>
            </a:pPr>
            <a:r>
              <a:rPr lang="en"/>
              <a:t>Homework 1</a:t>
            </a:r>
          </a:p>
        </p:txBody>
      </p:sp>
      <p:sp>
        <p:nvSpPr>
          <p:cNvPr id="687" name="Shape 687"/>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lvl="0" rtl="0">
              <a:spcBef>
                <a:spcPts val="0"/>
              </a:spcBef>
              <a:buNone/>
            </a:pPr>
            <a:r>
              <a:rPr lang="en"/>
              <a:t>Out on the website.</a:t>
            </a:r>
          </a:p>
          <a:p>
            <a:pPr lvl="0" rtl="0">
              <a:spcBef>
                <a:spcPts val="0"/>
              </a:spcBef>
              <a:buNone/>
            </a:pPr>
            <a:r>
              <a:t/>
            </a:r>
            <a:endParaRPr/>
          </a:p>
          <a:p>
            <a:pPr lvl="0">
              <a:spcBef>
                <a:spcPts val="0"/>
              </a:spcBef>
              <a:buNone/>
            </a:pPr>
            <a:r>
              <a:rPr lang="en"/>
              <a:t>Due Jan 24, hard copy, before class</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Shape 87"/>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a:spcBef>
                <a:spcPts val="0"/>
              </a:spcBef>
              <a:buNone/>
            </a:pPr>
            <a:r>
              <a:rPr lang="en"/>
              <a:t>What happens when a system boots</a:t>
            </a:r>
          </a:p>
        </p:txBody>
      </p:sp>
      <p:sp>
        <p:nvSpPr>
          <p:cNvPr id="88" name="Shape 88"/>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lvl="0" rtl="0">
              <a:spcBef>
                <a:spcPts val="0"/>
              </a:spcBef>
              <a:buNone/>
            </a:pPr>
            <a:r>
              <a:rPr i="1" lang="en"/>
              <a:t>Non-volatile ram may not be clear</a:t>
            </a:r>
          </a:p>
          <a:p>
            <a:pPr indent="-228600" lvl="0" marL="457200" rtl="0">
              <a:spcBef>
                <a:spcPts val="0"/>
              </a:spcBef>
              <a:buFont typeface="Arial"/>
              <a:buChar char="●"/>
            </a:pPr>
            <a:r>
              <a:rPr lang="en"/>
              <a:t>The processor points to the start of the BIOS boot program (usually 0xFFFF0), right at the end of the system memory.</a:t>
            </a:r>
          </a:p>
          <a:p>
            <a:pPr indent="-228600" lvl="1" marL="914400" rtl="0">
              <a:spcBef>
                <a:spcPts val="0"/>
              </a:spcBef>
              <a:buFont typeface="Courier New"/>
              <a:buChar char="o"/>
            </a:pPr>
            <a:r>
              <a:rPr lang="en"/>
              <a:t>this usually is just a jump instruction</a:t>
            </a:r>
          </a:p>
          <a:p>
            <a:pPr indent="-228600" lvl="0" marL="457200" rtl="0">
              <a:spcBef>
                <a:spcPts val="0"/>
              </a:spcBef>
              <a:buFont typeface="Arial"/>
              <a:buChar char="●"/>
            </a:pPr>
            <a:r>
              <a:rPr lang="en"/>
              <a:t>The BIOS performs the power-on self test (POST), and if there are any fatal errors, the boot processor stops</a:t>
            </a:r>
          </a:p>
          <a:p>
            <a:pPr lvl="0" rtl="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