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6070F39-EE82-49E3-AB25-F186B5E14109}">
  <a:tblStyle styleId="{C6070F39-EE82-49E3-AB25-F186B5E14109}" styleName="Table_0">
    <a:wholeTbl>
      <a:tcTxStyle>
        <a:font>
          <a:latin typeface="Arial"/>
          <a:ea typeface="Arial"/>
          <a:cs typeface="Arial"/>
        </a:font>
        <a:srgbClr val="000000"/>
      </a:tcTxStyle>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4" name="Shape 5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2" name="Shape 5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Shape 5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79" name="Shape 5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4124513"/>
            <a:ext cx="8458200" cy="9498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10" name="Shape 10"/>
          <p:cNvSpPr txBox="1"/>
          <p:nvPr>
            <p:ph type="ctrTitle"/>
          </p:nvPr>
        </p:nvSpPr>
        <p:spPr>
          <a:xfrm>
            <a:off x="685800" y="1734343"/>
            <a:ext cx="7772400" cy="2245500"/>
          </a:xfrm>
          <a:prstGeom prst="rect">
            <a:avLst/>
          </a:prstGeom>
          <a:noFill/>
          <a:ln>
            <a:noFill/>
          </a:ln>
        </p:spPr>
        <p:txBody>
          <a:bodyPr anchorCtr="0" anchor="b" bIns="91425" lIns="91425" rIns="91425" wrap="square" tIns="91425"/>
          <a:lstStyle>
            <a:lvl1pPr lvl="0"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1pPr>
            <a:lvl2pPr lvl="1"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2pPr>
            <a:lvl3pPr lvl="2"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3pPr>
            <a:lvl4pPr lvl="3"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4pPr>
            <a:lvl5pPr lvl="4"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5pPr>
            <a:lvl6pPr lvl="5"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6pPr>
            <a:lvl7pPr lvl="6"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7pPr>
            <a:lvl8pPr lvl="7"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8pPr>
            <a:lvl9pPr lvl="8"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9pPr>
          </a:lstStyle>
          <a:p/>
        </p:txBody>
      </p:sp>
      <p:sp>
        <p:nvSpPr>
          <p:cNvPr id="11" name="Shape 11"/>
          <p:cNvSpPr txBox="1"/>
          <p:nvPr>
            <p:ph idx="1" type="subTitle"/>
          </p:nvPr>
        </p:nvSpPr>
        <p:spPr>
          <a:xfrm>
            <a:off x="685800" y="4124476"/>
            <a:ext cx="7772400" cy="949800"/>
          </a:xfrm>
          <a:prstGeom prst="rect">
            <a:avLst/>
          </a:prstGeom>
          <a:noFill/>
          <a:ln>
            <a:noFill/>
          </a:ln>
        </p:spPr>
        <p:txBody>
          <a:bodyPr anchorCtr="0" anchor="ctr" bIns="91425" lIns="91425" rIns="91425" wrap="square" tIns="91425"/>
          <a:lstStyle>
            <a:lvl1pPr lvl="0"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1pPr>
            <a:lvl2pPr lvl="1"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2pPr>
            <a:lvl3pPr lvl="2"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3pPr>
            <a:lvl4pPr lvl="3"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4pPr>
            <a:lvl5pPr lvl="4"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5pPr>
            <a:lvl6pPr lvl="5"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6pPr>
            <a:lvl7pPr lvl="6"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7pPr>
            <a:lvl8pPr lvl="7"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8pPr>
            <a:lvl9pPr lvl="8"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2" name="Shape 12"/>
        <p:cNvGrpSpPr/>
        <p:nvPr/>
      </p:nvGrpSpPr>
      <p:grpSpPr>
        <a:xfrm>
          <a:off x="0" y="0"/>
          <a:ext cx="0" cy="0"/>
          <a:chOff x="0" y="0"/>
          <a:chExt cx="0" cy="0"/>
        </a:xfrm>
      </p:grpSpPr>
      <p:sp>
        <p:nvSpPr>
          <p:cNvPr id="13" name="Shape 13"/>
          <p:cNvSpPr/>
          <p:nvPr/>
        </p:nvSpPr>
        <p:spPr>
          <a:xfrm>
            <a:off x="0" y="274636"/>
            <a:ext cx="8686800" cy="15543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14" name="Shape 14"/>
          <p:cNvSpPr txBox="1"/>
          <p:nvPr>
            <p:ph type="title"/>
          </p:nvPr>
        </p:nvSpPr>
        <p:spPr>
          <a:xfrm>
            <a:off x="457200" y="274637"/>
            <a:ext cx="8229600" cy="1522200"/>
          </a:xfrm>
          <a:prstGeom prst="rect">
            <a:avLst/>
          </a:prstGeom>
          <a:noFill/>
          <a:ln>
            <a:noFill/>
          </a:ln>
        </p:spPr>
        <p:txBody>
          <a:bodyPr anchorCtr="0" anchor="b" bIns="91425" lIns="91425" rIns="91425" wrap="square" tIns="91425"/>
          <a:lstStyle>
            <a:lvl1pPr lvl="0" rtl="0">
              <a:spcBef>
                <a:spcPts val="0"/>
              </a:spcBef>
              <a:defRPr>
                <a:solidFill>
                  <a:schemeClr val="lt1"/>
                </a:solidFill>
              </a:defRPr>
            </a:lvl1pPr>
            <a:lvl2pPr lvl="1" rtl="0">
              <a:spcBef>
                <a:spcPts val="0"/>
              </a:spcBef>
              <a:defRPr>
                <a:solidFill>
                  <a:schemeClr val="lt1"/>
                </a:solidFill>
              </a:defRPr>
            </a:lvl2pPr>
            <a:lvl3pPr lvl="2" rtl="0">
              <a:spcBef>
                <a:spcPts val="0"/>
              </a:spcBef>
              <a:defRPr>
                <a:solidFill>
                  <a:schemeClr val="lt1"/>
                </a:solidFill>
              </a:defRPr>
            </a:lvl3pPr>
            <a:lvl4pPr lvl="3" rtl="0">
              <a:spcBef>
                <a:spcPts val="0"/>
              </a:spcBef>
              <a:defRPr>
                <a:solidFill>
                  <a:schemeClr val="lt1"/>
                </a:solidFill>
              </a:defRPr>
            </a:lvl4pPr>
            <a:lvl5pPr lvl="4" rtl="0">
              <a:spcBef>
                <a:spcPts val="0"/>
              </a:spcBef>
              <a:defRPr>
                <a:solidFill>
                  <a:schemeClr val="lt1"/>
                </a:solidFill>
              </a:defRPr>
            </a:lvl5pPr>
            <a:lvl6pPr lvl="5" rtl="0">
              <a:spcBef>
                <a:spcPts val="0"/>
              </a:spcBef>
              <a:defRPr>
                <a:solidFill>
                  <a:schemeClr val="lt1"/>
                </a:solidFill>
              </a:defRPr>
            </a:lvl6pPr>
            <a:lvl7pPr lvl="6" rtl="0">
              <a:spcBef>
                <a:spcPts val="0"/>
              </a:spcBef>
              <a:defRPr>
                <a:solidFill>
                  <a:schemeClr val="lt1"/>
                </a:solidFill>
              </a:defRPr>
            </a:lvl7pPr>
            <a:lvl8pPr lvl="7" rtl="0">
              <a:spcBef>
                <a:spcPts val="0"/>
              </a:spcBef>
              <a:defRPr>
                <a:solidFill>
                  <a:schemeClr val="lt1"/>
                </a:solidFill>
              </a:defRPr>
            </a:lvl8pPr>
            <a:lvl9pPr lvl="8" rtl="0">
              <a:spcBef>
                <a:spcPts val="0"/>
              </a:spcBef>
              <a:defRPr>
                <a:solidFill>
                  <a:schemeClr val="lt1"/>
                </a:solidFill>
              </a:defRPr>
            </a:lvl9pPr>
          </a:lstStyle>
          <a:p/>
        </p:txBody>
      </p:sp>
      <p:sp>
        <p:nvSpPr>
          <p:cNvPr id="15" name="Shape 15"/>
          <p:cNvSpPr txBox="1"/>
          <p:nvPr>
            <p:ph idx="1" type="body"/>
          </p:nvPr>
        </p:nvSpPr>
        <p:spPr>
          <a:xfrm>
            <a:off x="457200" y="1947332"/>
            <a:ext cx="8229600" cy="46203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6" name="Shape 16"/>
        <p:cNvGrpSpPr/>
        <p:nvPr/>
      </p:nvGrpSpPr>
      <p:grpSpPr>
        <a:xfrm>
          <a:off x="0" y="0"/>
          <a:ext cx="0" cy="0"/>
          <a:chOff x="0" y="0"/>
          <a:chExt cx="0" cy="0"/>
        </a:xfrm>
      </p:grpSpPr>
      <p:sp>
        <p:nvSpPr>
          <p:cNvPr id="17" name="Shape 17"/>
          <p:cNvSpPr/>
          <p:nvPr/>
        </p:nvSpPr>
        <p:spPr>
          <a:xfrm>
            <a:off x="0" y="274636"/>
            <a:ext cx="8686800" cy="15543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18" name="Shape 18"/>
          <p:cNvSpPr txBox="1"/>
          <p:nvPr>
            <p:ph type="title"/>
          </p:nvPr>
        </p:nvSpPr>
        <p:spPr>
          <a:xfrm>
            <a:off x="457200" y="274637"/>
            <a:ext cx="8229600" cy="1522200"/>
          </a:xfrm>
          <a:prstGeom prst="rect">
            <a:avLst/>
          </a:prstGeom>
          <a:noFill/>
          <a:ln>
            <a:noFill/>
          </a:ln>
        </p:spPr>
        <p:txBody>
          <a:bodyPr anchorCtr="0" anchor="b" bIns="91425" lIns="91425" rIns="91425" wrap="square" tIns="91425"/>
          <a:lstStyle>
            <a:lvl1pPr lvl="0" rtl="0" algn="l">
              <a:spcBef>
                <a:spcPts val="0"/>
              </a:spcBef>
              <a:buSzPct val="100000"/>
              <a:buFont typeface="Arial"/>
              <a:buNone/>
              <a:defRPr b="1" sz="4800">
                <a:solidFill>
                  <a:schemeClr val="lt1"/>
                </a:solidFill>
                <a:latin typeface="Arial"/>
                <a:ea typeface="Arial"/>
                <a:cs typeface="Arial"/>
                <a:sym typeface="Arial"/>
              </a:defRPr>
            </a:lvl1pPr>
            <a:lvl2pPr lvl="1" rtl="0" algn="l">
              <a:spcBef>
                <a:spcPts val="0"/>
              </a:spcBef>
              <a:buSzPct val="100000"/>
              <a:buFont typeface="Arial"/>
              <a:buNone/>
              <a:defRPr b="1" sz="4800">
                <a:solidFill>
                  <a:schemeClr val="lt1"/>
                </a:solidFill>
                <a:latin typeface="Arial"/>
                <a:ea typeface="Arial"/>
                <a:cs typeface="Arial"/>
                <a:sym typeface="Arial"/>
              </a:defRPr>
            </a:lvl2pPr>
            <a:lvl3pPr lvl="2" rtl="0" algn="l">
              <a:spcBef>
                <a:spcPts val="0"/>
              </a:spcBef>
              <a:buSzPct val="100000"/>
              <a:buFont typeface="Arial"/>
              <a:buNone/>
              <a:defRPr b="1" sz="4800">
                <a:solidFill>
                  <a:schemeClr val="lt1"/>
                </a:solidFill>
                <a:latin typeface="Arial"/>
                <a:ea typeface="Arial"/>
                <a:cs typeface="Arial"/>
                <a:sym typeface="Arial"/>
              </a:defRPr>
            </a:lvl3pPr>
            <a:lvl4pPr lvl="3" rtl="0" algn="l">
              <a:spcBef>
                <a:spcPts val="0"/>
              </a:spcBef>
              <a:buSzPct val="100000"/>
              <a:buFont typeface="Arial"/>
              <a:buNone/>
              <a:defRPr b="1" sz="4800">
                <a:solidFill>
                  <a:schemeClr val="lt1"/>
                </a:solidFill>
                <a:latin typeface="Arial"/>
                <a:ea typeface="Arial"/>
                <a:cs typeface="Arial"/>
                <a:sym typeface="Arial"/>
              </a:defRPr>
            </a:lvl4pPr>
            <a:lvl5pPr lvl="4" rtl="0" algn="l">
              <a:spcBef>
                <a:spcPts val="0"/>
              </a:spcBef>
              <a:buSzPct val="100000"/>
              <a:buFont typeface="Arial"/>
              <a:buNone/>
              <a:defRPr b="1" sz="4800">
                <a:solidFill>
                  <a:schemeClr val="lt1"/>
                </a:solidFill>
                <a:latin typeface="Arial"/>
                <a:ea typeface="Arial"/>
                <a:cs typeface="Arial"/>
                <a:sym typeface="Arial"/>
              </a:defRPr>
            </a:lvl5pPr>
            <a:lvl6pPr lvl="5" rtl="0" algn="l">
              <a:spcBef>
                <a:spcPts val="0"/>
              </a:spcBef>
              <a:buSzPct val="100000"/>
              <a:buFont typeface="Arial"/>
              <a:buNone/>
              <a:defRPr b="1" sz="4800">
                <a:solidFill>
                  <a:schemeClr val="lt1"/>
                </a:solidFill>
                <a:latin typeface="Arial"/>
                <a:ea typeface="Arial"/>
                <a:cs typeface="Arial"/>
                <a:sym typeface="Arial"/>
              </a:defRPr>
            </a:lvl6pPr>
            <a:lvl7pPr lvl="6" rtl="0" algn="l">
              <a:spcBef>
                <a:spcPts val="0"/>
              </a:spcBef>
              <a:buSzPct val="100000"/>
              <a:buFont typeface="Arial"/>
              <a:buNone/>
              <a:defRPr b="1" sz="4800">
                <a:solidFill>
                  <a:schemeClr val="lt1"/>
                </a:solidFill>
                <a:latin typeface="Arial"/>
                <a:ea typeface="Arial"/>
                <a:cs typeface="Arial"/>
                <a:sym typeface="Arial"/>
              </a:defRPr>
            </a:lvl7pPr>
            <a:lvl8pPr lvl="7" rtl="0" algn="l">
              <a:spcBef>
                <a:spcPts val="0"/>
              </a:spcBef>
              <a:buSzPct val="100000"/>
              <a:buFont typeface="Arial"/>
              <a:buNone/>
              <a:defRPr b="1" sz="4800">
                <a:solidFill>
                  <a:schemeClr val="lt1"/>
                </a:solidFill>
                <a:latin typeface="Arial"/>
                <a:ea typeface="Arial"/>
                <a:cs typeface="Arial"/>
                <a:sym typeface="Arial"/>
              </a:defRPr>
            </a:lvl8pPr>
            <a:lvl9pPr lvl="8" rtl="0" algn="l">
              <a:spcBef>
                <a:spcPts val="0"/>
              </a:spcBef>
              <a:buSzPct val="100000"/>
              <a:buFont typeface="Arial"/>
              <a:buNone/>
              <a:defRPr b="1" sz="4800">
                <a:solidFill>
                  <a:schemeClr val="lt1"/>
                </a:solidFill>
                <a:latin typeface="Arial"/>
                <a:ea typeface="Arial"/>
                <a:cs typeface="Arial"/>
                <a:sym typeface="Arial"/>
              </a:defRPr>
            </a:lvl9pPr>
          </a:lstStyle>
          <a:p/>
        </p:txBody>
      </p:sp>
      <p:sp>
        <p:nvSpPr>
          <p:cNvPr id="19" name="Shape 19"/>
          <p:cNvSpPr txBox="1"/>
          <p:nvPr>
            <p:ph idx="1" type="body"/>
          </p:nvPr>
        </p:nvSpPr>
        <p:spPr>
          <a:xfrm>
            <a:off x="457200" y="1947332"/>
            <a:ext cx="4030200" cy="46203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20" name="Shape 20"/>
          <p:cNvSpPr txBox="1"/>
          <p:nvPr>
            <p:ph idx="2" type="body"/>
          </p:nvPr>
        </p:nvSpPr>
        <p:spPr>
          <a:xfrm>
            <a:off x="4656667" y="1949212"/>
            <a:ext cx="4030200" cy="46203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1" name="Shape 21"/>
        <p:cNvGrpSpPr/>
        <p:nvPr/>
      </p:nvGrpSpPr>
      <p:grpSpPr>
        <a:xfrm>
          <a:off x="0" y="0"/>
          <a:ext cx="0" cy="0"/>
          <a:chOff x="0" y="0"/>
          <a:chExt cx="0" cy="0"/>
        </a:xfrm>
      </p:grpSpPr>
      <p:sp>
        <p:nvSpPr>
          <p:cNvPr id="22" name="Shape 22"/>
          <p:cNvSpPr/>
          <p:nvPr/>
        </p:nvSpPr>
        <p:spPr>
          <a:xfrm>
            <a:off x="0" y="274636"/>
            <a:ext cx="8686800" cy="15543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23" name="Shape 23"/>
          <p:cNvSpPr txBox="1"/>
          <p:nvPr>
            <p:ph type="title"/>
          </p:nvPr>
        </p:nvSpPr>
        <p:spPr>
          <a:xfrm>
            <a:off x="457200" y="274637"/>
            <a:ext cx="8229600" cy="1522200"/>
          </a:xfrm>
          <a:prstGeom prst="rect">
            <a:avLst/>
          </a:prstGeom>
          <a:noFill/>
          <a:ln>
            <a:noFill/>
          </a:ln>
        </p:spPr>
        <p:txBody>
          <a:bodyPr anchorCtr="0" anchor="b" bIns="91425" lIns="91425" rIns="91425" wrap="square" tIns="91425"/>
          <a:lstStyle>
            <a:lvl1pPr lvl="0" rtl="0" algn="l">
              <a:spcBef>
                <a:spcPts val="0"/>
              </a:spcBef>
              <a:buSzPct val="100000"/>
              <a:buFont typeface="Arial"/>
              <a:buNone/>
              <a:defRPr b="1" sz="4800">
                <a:solidFill>
                  <a:schemeClr val="lt1"/>
                </a:solidFill>
                <a:latin typeface="Arial"/>
                <a:ea typeface="Arial"/>
                <a:cs typeface="Arial"/>
                <a:sym typeface="Arial"/>
              </a:defRPr>
            </a:lvl1pPr>
            <a:lvl2pPr lvl="1" rtl="0" algn="l">
              <a:spcBef>
                <a:spcPts val="0"/>
              </a:spcBef>
              <a:buSzPct val="100000"/>
              <a:buFont typeface="Arial"/>
              <a:buNone/>
              <a:defRPr b="1" sz="4800">
                <a:solidFill>
                  <a:schemeClr val="lt1"/>
                </a:solidFill>
                <a:latin typeface="Arial"/>
                <a:ea typeface="Arial"/>
                <a:cs typeface="Arial"/>
                <a:sym typeface="Arial"/>
              </a:defRPr>
            </a:lvl2pPr>
            <a:lvl3pPr lvl="2" rtl="0" algn="l">
              <a:spcBef>
                <a:spcPts val="0"/>
              </a:spcBef>
              <a:buSzPct val="100000"/>
              <a:buFont typeface="Arial"/>
              <a:buNone/>
              <a:defRPr b="1" sz="4800">
                <a:solidFill>
                  <a:schemeClr val="lt1"/>
                </a:solidFill>
                <a:latin typeface="Arial"/>
                <a:ea typeface="Arial"/>
                <a:cs typeface="Arial"/>
                <a:sym typeface="Arial"/>
              </a:defRPr>
            </a:lvl3pPr>
            <a:lvl4pPr lvl="3" rtl="0" algn="l">
              <a:spcBef>
                <a:spcPts val="0"/>
              </a:spcBef>
              <a:buSzPct val="100000"/>
              <a:buFont typeface="Arial"/>
              <a:buNone/>
              <a:defRPr b="1" sz="4800">
                <a:solidFill>
                  <a:schemeClr val="lt1"/>
                </a:solidFill>
                <a:latin typeface="Arial"/>
                <a:ea typeface="Arial"/>
                <a:cs typeface="Arial"/>
                <a:sym typeface="Arial"/>
              </a:defRPr>
            </a:lvl4pPr>
            <a:lvl5pPr lvl="4" rtl="0" algn="l">
              <a:spcBef>
                <a:spcPts val="0"/>
              </a:spcBef>
              <a:buSzPct val="100000"/>
              <a:buFont typeface="Arial"/>
              <a:buNone/>
              <a:defRPr b="1" sz="4800">
                <a:solidFill>
                  <a:schemeClr val="lt1"/>
                </a:solidFill>
                <a:latin typeface="Arial"/>
                <a:ea typeface="Arial"/>
                <a:cs typeface="Arial"/>
                <a:sym typeface="Arial"/>
              </a:defRPr>
            </a:lvl5pPr>
            <a:lvl6pPr lvl="5" rtl="0" algn="l">
              <a:spcBef>
                <a:spcPts val="0"/>
              </a:spcBef>
              <a:buSzPct val="100000"/>
              <a:buFont typeface="Arial"/>
              <a:buNone/>
              <a:defRPr b="1" sz="4800">
                <a:solidFill>
                  <a:schemeClr val="lt1"/>
                </a:solidFill>
                <a:latin typeface="Arial"/>
                <a:ea typeface="Arial"/>
                <a:cs typeface="Arial"/>
                <a:sym typeface="Arial"/>
              </a:defRPr>
            </a:lvl6pPr>
            <a:lvl7pPr lvl="6" rtl="0" algn="l">
              <a:spcBef>
                <a:spcPts val="0"/>
              </a:spcBef>
              <a:buSzPct val="100000"/>
              <a:buFont typeface="Arial"/>
              <a:buNone/>
              <a:defRPr b="1" sz="4800">
                <a:solidFill>
                  <a:schemeClr val="lt1"/>
                </a:solidFill>
                <a:latin typeface="Arial"/>
                <a:ea typeface="Arial"/>
                <a:cs typeface="Arial"/>
                <a:sym typeface="Arial"/>
              </a:defRPr>
            </a:lvl7pPr>
            <a:lvl8pPr lvl="7" rtl="0" algn="l">
              <a:spcBef>
                <a:spcPts val="0"/>
              </a:spcBef>
              <a:buSzPct val="100000"/>
              <a:buFont typeface="Arial"/>
              <a:buNone/>
              <a:defRPr b="1" sz="4800">
                <a:solidFill>
                  <a:schemeClr val="lt1"/>
                </a:solidFill>
                <a:latin typeface="Arial"/>
                <a:ea typeface="Arial"/>
                <a:cs typeface="Arial"/>
                <a:sym typeface="Arial"/>
              </a:defRPr>
            </a:lvl8pPr>
            <a:lvl9pPr lvl="8" rtl="0" algn="l">
              <a:spcBef>
                <a:spcPts val="0"/>
              </a:spcBef>
              <a:buSzPct val="1000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4" name="Shape 24"/>
        <p:cNvGrpSpPr/>
        <p:nvPr/>
      </p:nvGrpSpPr>
      <p:grpSpPr>
        <a:xfrm>
          <a:off x="0" y="0"/>
          <a:ext cx="0" cy="0"/>
          <a:chOff x="0" y="0"/>
          <a:chExt cx="0" cy="0"/>
        </a:xfrm>
      </p:grpSpPr>
      <p:sp>
        <p:nvSpPr>
          <p:cNvPr id="25" name="Shape 25"/>
          <p:cNvSpPr/>
          <p:nvPr/>
        </p:nvSpPr>
        <p:spPr>
          <a:xfrm>
            <a:off x="0" y="5875079"/>
            <a:ext cx="8686800" cy="6927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sp>
        <p:nvSpPr>
          <p:cNvPr id="26" name="Shape 26"/>
          <p:cNvSpPr txBox="1"/>
          <p:nvPr>
            <p:ph idx="1" type="body"/>
          </p:nvPr>
        </p:nvSpPr>
        <p:spPr>
          <a:xfrm>
            <a:off x="457200" y="5875079"/>
            <a:ext cx="8229600" cy="692700"/>
          </a:xfrm>
          <a:prstGeom prst="rect">
            <a:avLst/>
          </a:prstGeom>
          <a:noFill/>
          <a:ln>
            <a:noFill/>
          </a:ln>
        </p:spPr>
        <p:txBody>
          <a:bodyPr anchorCtr="0" anchor="ctr" bIns="91425" lIns="91425" rIns="91425" wrap="square" tIns="91425"/>
          <a:lstStyle>
            <a:lvl1pPr lvl="0" rtl="0" algn="l">
              <a:lnSpc>
                <a:spcPct val="100000"/>
              </a:lnSpc>
              <a:spcBef>
                <a:spcPts val="0"/>
              </a:spcBef>
              <a:spcAft>
                <a:spcPts val="0"/>
              </a:spcAft>
              <a:buClr>
                <a:schemeClr val="lt1"/>
              </a:buClr>
              <a:buSzPct val="100000"/>
              <a:buFont typeface="Arial"/>
              <a:buChar char="●"/>
              <a:defRPr b="1" i="0" sz="2400">
                <a:solidFill>
                  <a:schemeClr val="lt1"/>
                </a:solidFill>
              </a:defRPr>
            </a:lvl1pPr>
            <a:lvl2pPr lvl="1" rtl="0" algn="l">
              <a:lnSpc>
                <a:spcPct val="100000"/>
              </a:lnSpc>
              <a:spcBef>
                <a:spcPts val="0"/>
              </a:spcBef>
              <a:spcAft>
                <a:spcPts val="0"/>
              </a:spcAft>
              <a:buClr>
                <a:schemeClr val="lt1"/>
              </a:buClr>
              <a:buSzPct val="100000"/>
              <a:buFont typeface="Courier New"/>
              <a:buChar char="o"/>
              <a:defRPr b="1" i="0" sz="2400">
                <a:solidFill>
                  <a:schemeClr val="lt1"/>
                </a:solidFill>
              </a:defRPr>
            </a:lvl2pPr>
            <a:lvl3pPr lvl="2" rtl="0" algn="l">
              <a:lnSpc>
                <a:spcPct val="100000"/>
              </a:lnSpc>
              <a:spcBef>
                <a:spcPts val="0"/>
              </a:spcBef>
              <a:spcAft>
                <a:spcPts val="0"/>
              </a:spcAft>
              <a:buClr>
                <a:schemeClr val="lt1"/>
              </a:buClr>
              <a:buSzPct val="100000"/>
              <a:buFont typeface="Wingdings"/>
              <a:buChar char="§"/>
              <a:defRPr b="1" i="0" sz="2400">
                <a:solidFill>
                  <a:schemeClr val="lt1"/>
                </a:solidFill>
              </a:defRPr>
            </a:lvl3pPr>
            <a:lvl4pPr lvl="3" rtl="0" algn="l">
              <a:lnSpc>
                <a:spcPct val="100000"/>
              </a:lnSpc>
              <a:spcBef>
                <a:spcPts val="0"/>
              </a:spcBef>
              <a:spcAft>
                <a:spcPts val="0"/>
              </a:spcAft>
              <a:buClr>
                <a:schemeClr val="lt1"/>
              </a:buClr>
              <a:buSzPct val="100000"/>
              <a:buFont typeface="Arial"/>
              <a:buChar char="●"/>
              <a:defRPr b="1" i="0" sz="2400">
                <a:solidFill>
                  <a:schemeClr val="lt1"/>
                </a:solidFill>
              </a:defRPr>
            </a:lvl4pPr>
            <a:lvl5pPr lvl="4" rtl="0" algn="l">
              <a:lnSpc>
                <a:spcPct val="100000"/>
              </a:lnSpc>
              <a:spcBef>
                <a:spcPts val="0"/>
              </a:spcBef>
              <a:spcAft>
                <a:spcPts val="0"/>
              </a:spcAft>
              <a:buClr>
                <a:schemeClr val="lt1"/>
              </a:buClr>
              <a:buSzPct val="100000"/>
              <a:buFont typeface="Courier New"/>
              <a:buChar char="o"/>
              <a:defRPr b="1" i="0" sz="2400">
                <a:solidFill>
                  <a:schemeClr val="lt1"/>
                </a:solidFill>
              </a:defRPr>
            </a:lvl5pPr>
            <a:lvl6pPr lvl="5" rtl="0" algn="l">
              <a:lnSpc>
                <a:spcPct val="100000"/>
              </a:lnSpc>
              <a:spcBef>
                <a:spcPts val="0"/>
              </a:spcBef>
              <a:spcAft>
                <a:spcPts val="0"/>
              </a:spcAft>
              <a:buClr>
                <a:schemeClr val="lt1"/>
              </a:buClr>
              <a:buSzPct val="100000"/>
              <a:buFont typeface="Wingdings"/>
              <a:buChar char="§"/>
              <a:defRPr b="1" i="0" sz="2400">
                <a:solidFill>
                  <a:schemeClr val="lt1"/>
                </a:solidFill>
              </a:defRPr>
            </a:lvl6pPr>
            <a:lvl7pPr lvl="6" rtl="0" algn="l">
              <a:lnSpc>
                <a:spcPct val="100000"/>
              </a:lnSpc>
              <a:spcBef>
                <a:spcPts val="0"/>
              </a:spcBef>
              <a:spcAft>
                <a:spcPts val="0"/>
              </a:spcAft>
              <a:buClr>
                <a:schemeClr val="lt1"/>
              </a:buClr>
              <a:buSzPct val="100000"/>
              <a:buFont typeface="Arial"/>
              <a:buChar char="●"/>
              <a:defRPr b="1" i="0" sz="2400">
                <a:solidFill>
                  <a:schemeClr val="lt1"/>
                </a:solidFill>
              </a:defRPr>
            </a:lvl7pPr>
            <a:lvl8pPr lvl="7" rtl="0" algn="l">
              <a:lnSpc>
                <a:spcPct val="100000"/>
              </a:lnSpc>
              <a:spcBef>
                <a:spcPts val="0"/>
              </a:spcBef>
              <a:spcAft>
                <a:spcPts val="0"/>
              </a:spcAft>
              <a:buClr>
                <a:schemeClr val="lt1"/>
              </a:buClr>
              <a:buSzPct val="100000"/>
              <a:buFont typeface="Courier New"/>
              <a:buChar char="o"/>
              <a:defRPr b="1" i="0" sz="2400">
                <a:solidFill>
                  <a:schemeClr val="lt1"/>
                </a:solidFill>
              </a:defRPr>
            </a:lvl8pPr>
            <a:lvl9pPr lvl="8" rtl="0" algn="l">
              <a:lnSpc>
                <a:spcPct val="100000"/>
              </a:lnSpc>
              <a:spcBef>
                <a:spcPts val="0"/>
              </a:spcBef>
              <a:spcAft>
                <a:spcPts val="0"/>
              </a:spcAft>
              <a:buClr>
                <a:schemeClr val="lt1"/>
              </a:buClr>
              <a:buSzPct val="100000"/>
              <a:buFont typeface="Wingdings"/>
              <a:buChar char="§"/>
              <a:defRPr b="1" i="0" sz="2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522200"/>
          </a:xfrm>
          <a:prstGeom prst="rect">
            <a:avLst/>
          </a:prstGeom>
          <a:noFill/>
          <a:ln>
            <a:noFill/>
          </a:ln>
        </p:spPr>
        <p:txBody>
          <a:bodyPr anchorCtr="0" anchor="b" bIns="91425" lIns="91425" rIns="91425" wrap="square" tIns="91425"/>
          <a:lstStyle>
            <a:lvl1pPr lvl="0"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9pPr>
          </a:lstStyle>
          <a:p/>
        </p:txBody>
      </p:sp>
      <p:sp>
        <p:nvSpPr>
          <p:cNvPr id="7" name="Shape 7"/>
          <p:cNvSpPr txBox="1"/>
          <p:nvPr>
            <p:ph idx="1" type="body"/>
          </p:nvPr>
        </p:nvSpPr>
        <p:spPr>
          <a:xfrm>
            <a:off x="457200" y="1947332"/>
            <a:ext cx="8229600" cy="4620300"/>
          </a:xfrm>
          <a:prstGeom prst="rect">
            <a:avLst/>
          </a:prstGeom>
          <a:noFill/>
          <a:ln>
            <a:noFill/>
          </a:ln>
        </p:spPr>
        <p:txBody>
          <a:bodyPr anchorCtr="0" anchor="t" bIns="91425" lIns="91425" rIns="91425" wrap="square" tIns="91425"/>
          <a:lstStyle>
            <a:lvl1pPr lvl="0" rtl="0" algn="l">
              <a:spcBef>
                <a:spcPts val="600"/>
              </a:spcBef>
              <a:buClr>
                <a:schemeClr val="dk2"/>
              </a:buClr>
              <a:buSzPct val="100000"/>
              <a:buFont typeface="Arial"/>
              <a:buChar char="●"/>
              <a:defRPr b="0" i="0" sz="3000" u="none" cap="none" strike="noStrike">
                <a:solidFill>
                  <a:schemeClr val="dk2"/>
                </a:solidFill>
                <a:latin typeface="Arial"/>
                <a:ea typeface="Arial"/>
                <a:cs typeface="Arial"/>
                <a:sym typeface="Arial"/>
              </a:defRPr>
            </a:lvl1pPr>
            <a:lvl2pPr lvl="1" rtl="0" algn="l">
              <a:spcBef>
                <a:spcPts val="480"/>
              </a:spcBef>
              <a:buClr>
                <a:schemeClr val="dk2"/>
              </a:buClr>
              <a:buSzPct val="100000"/>
              <a:buFont typeface="Courier New"/>
              <a:buChar char="o"/>
              <a:defRPr b="0" i="0" sz="2400" u="none" cap="none" strike="noStrike">
                <a:solidFill>
                  <a:schemeClr val="dk2"/>
                </a:solidFill>
                <a:latin typeface="Arial"/>
                <a:ea typeface="Arial"/>
                <a:cs typeface="Arial"/>
                <a:sym typeface="Arial"/>
              </a:defRPr>
            </a:lvl2pPr>
            <a:lvl3pPr lvl="2" rtl="0" algn="l">
              <a:spcBef>
                <a:spcPts val="480"/>
              </a:spcBef>
              <a:buClr>
                <a:schemeClr val="dk2"/>
              </a:buClr>
              <a:buSzPct val="100000"/>
              <a:buFont typeface="Wingdings"/>
              <a:buChar char="§"/>
              <a:defRPr b="0" i="0" sz="2400" u="none" cap="none" strike="noStrike">
                <a:solidFill>
                  <a:schemeClr val="dk2"/>
                </a:solidFill>
                <a:latin typeface="Arial"/>
                <a:ea typeface="Arial"/>
                <a:cs typeface="Arial"/>
                <a:sym typeface="Arial"/>
              </a:defRPr>
            </a:lvl3pPr>
            <a:lvl4pPr lvl="3" rtl="0" algn="l">
              <a:spcBef>
                <a:spcPts val="360"/>
              </a:spcBef>
              <a:buClr>
                <a:schemeClr val="dk2"/>
              </a:buClr>
              <a:buSzPct val="100000"/>
              <a:buFont typeface="Arial"/>
              <a:buChar char="●"/>
              <a:defRPr b="0" i="0" sz="1800" u="none" cap="none" strike="noStrike">
                <a:solidFill>
                  <a:schemeClr val="dk2"/>
                </a:solidFill>
                <a:latin typeface="Arial"/>
                <a:ea typeface="Arial"/>
                <a:cs typeface="Arial"/>
                <a:sym typeface="Arial"/>
              </a:defRPr>
            </a:lvl4pPr>
            <a:lvl5pPr lvl="4" rtl="0" algn="l">
              <a:spcBef>
                <a:spcPts val="360"/>
              </a:spcBef>
              <a:buClr>
                <a:schemeClr val="dk2"/>
              </a:buClr>
              <a:buSzPct val="100000"/>
              <a:buFont typeface="Courier New"/>
              <a:buChar char="o"/>
              <a:defRPr b="0" i="0" sz="1800" u="none" cap="none" strike="noStrike">
                <a:solidFill>
                  <a:schemeClr val="dk2"/>
                </a:solidFill>
                <a:latin typeface="Arial"/>
                <a:ea typeface="Arial"/>
                <a:cs typeface="Arial"/>
                <a:sym typeface="Arial"/>
              </a:defRPr>
            </a:lvl5pPr>
            <a:lvl6pPr lvl="5" rtl="0" algn="l">
              <a:spcBef>
                <a:spcPts val="360"/>
              </a:spcBef>
              <a:buClr>
                <a:schemeClr val="dk2"/>
              </a:buClr>
              <a:buSzPct val="100000"/>
              <a:buFont typeface="Wingdings"/>
              <a:buChar char="§"/>
              <a:defRPr b="0" i="0" sz="1800" u="none" cap="none" strike="noStrike">
                <a:solidFill>
                  <a:schemeClr val="dk2"/>
                </a:solidFill>
                <a:latin typeface="Arial"/>
                <a:ea typeface="Arial"/>
                <a:cs typeface="Arial"/>
                <a:sym typeface="Arial"/>
              </a:defRPr>
            </a:lvl6pPr>
            <a:lvl7pPr lvl="6" rtl="0" algn="l">
              <a:spcBef>
                <a:spcPts val="360"/>
              </a:spcBef>
              <a:buClr>
                <a:schemeClr val="dk2"/>
              </a:buClr>
              <a:buSzPct val="100000"/>
              <a:buFont typeface="Arial"/>
              <a:buChar char="●"/>
              <a:defRPr b="0" i="0" sz="1800" u="none" cap="none" strike="noStrike">
                <a:solidFill>
                  <a:schemeClr val="dk2"/>
                </a:solidFill>
                <a:latin typeface="Arial"/>
                <a:ea typeface="Arial"/>
                <a:cs typeface="Arial"/>
                <a:sym typeface="Arial"/>
              </a:defRPr>
            </a:lvl7pPr>
            <a:lvl8pPr lvl="7" rtl="0" algn="l">
              <a:spcBef>
                <a:spcPts val="360"/>
              </a:spcBef>
              <a:buClr>
                <a:schemeClr val="dk2"/>
              </a:buClr>
              <a:buSzPct val="100000"/>
              <a:buFont typeface="Courier New"/>
              <a:buChar char="o"/>
              <a:defRPr b="0" i="0" sz="1800" u="none" cap="none" strike="noStrike">
                <a:solidFill>
                  <a:schemeClr val="dk2"/>
                </a:solidFill>
                <a:latin typeface="Arial"/>
                <a:ea typeface="Arial"/>
                <a:cs typeface="Arial"/>
                <a:sym typeface="Arial"/>
              </a:defRPr>
            </a:lvl8pPr>
            <a:lvl9pPr lvl="8" rtl="0" algn="l">
              <a:spcBef>
                <a:spcPts val="360"/>
              </a:spcBef>
              <a:buClr>
                <a:schemeClr val="dk2"/>
              </a:buClr>
              <a:buSzPct val="100000"/>
              <a:buFont typeface="Wingdings"/>
              <a:buChar char="§"/>
              <a:defRPr b="0" i="0" sz="18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blog.spiderlabs.com/2012/08/backward-compatibility-plays-to-malwares-hands.html" TargetMode="External"/><Relationship Id="rId4" Type="http://schemas.openxmlformats.org/officeDocument/2006/relationships/hyperlink" Target="http://www.cert.org/advisories/CA-2002-03.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itworld.com/sjvn" TargetMode="External"/><Relationship Id="rId4" Type="http://schemas.openxmlformats.org/officeDocument/2006/relationships/hyperlink" Target="http://www.itworld.com/security/75601/why-windows-security-awfu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wired.com/threatlevel/2012/11/att-hacker-found-guilty/"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jpg"/><Relationship Id="rId4"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en.wikipedia.org/wiki/Windows_API"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en.wikipedia.org/wiki/Windows_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www.dre.vanderbilt.edu/Doxygen/5.6/html/ace/classACE__Configuration__Win32Registry.html#_detail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ntcore.com/exsuite.php" TargetMode="External"/><Relationship Id="rId4" Type="http://schemas.openxmlformats.org/officeDocument/2006/relationships/hyperlink" Target="http://www.hex-rays.com/products/ida/support/download_demo.s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0.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hyperlink" Target="http://uninformed.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8.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Shape 32"/>
          <p:cNvSpPr txBox="1"/>
          <p:nvPr>
            <p:ph type="ctrTitle"/>
          </p:nvPr>
        </p:nvSpPr>
        <p:spPr>
          <a:xfrm>
            <a:off x="685800" y="1734343"/>
            <a:ext cx="7772400" cy="2245500"/>
          </a:xfrm>
          <a:prstGeom prst="rect">
            <a:avLst/>
          </a:prstGeom>
        </p:spPr>
        <p:txBody>
          <a:bodyPr anchorCtr="0" anchor="b" bIns="91425" lIns="91425" rIns="91425" wrap="square" tIns="91425">
            <a:noAutofit/>
          </a:bodyPr>
          <a:lstStyle/>
          <a:p>
            <a:pPr lvl="0">
              <a:spcBef>
                <a:spcPts val="0"/>
              </a:spcBef>
              <a:buNone/>
            </a:pPr>
            <a:r>
              <a:rPr lang="en"/>
              <a:t>Windows 101</a:t>
            </a:r>
          </a:p>
        </p:txBody>
      </p:sp>
      <p:sp>
        <p:nvSpPr>
          <p:cNvPr id="33" name="Shape 33"/>
          <p:cNvSpPr txBox="1"/>
          <p:nvPr>
            <p:ph idx="1" type="subTitle"/>
          </p:nvPr>
        </p:nvSpPr>
        <p:spPr>
          <a:xfrm>
            <a:off x="685800" y="4124476"/>
            <a:ext cx="7772400" cy="949800"/>
          </a:xfrm>
          <a:prstGeom prst="rect">
            <a:avLst/>
          </a:prstGeom>
        </p:spPr>
        <p:txBody>
          <a:bodyPr anchorCtr="0" anchor="ctr" bIns="91425" lIns="91425" rIns="91425" wrap="square" tIns="91425">
            <a:noAutofit/>
          </a:bodyPr>
          <a:lstStyle/>
          <a:p>
            <a:pPr lvl="0" rtl="0">
              <a:spcBef>
                <a:spcPts val="0"/>
              </a:spcBef>
              <a:buNone/>
            </a:pPr>
            <a:r>
              <a:rPr lang="en"/>
              <a:t>CIS 5930/4930, Offensive Security</a:t>
            </a:r>
          </a:p>
          <a:p>
            <a:pPr lvl="0">
              <a:spcBef>
                <a:spcPts val="0"/>
              </a:spcBef>
              <a:buNone/>
            </a:pPr>
            <a:r>
              <a:rPr lang="en"/>
              <a:t>Spring 2013</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Windows NT family</a:t>
            </a:r>
          </a:p>
        </p:txBody>
      </p:sp>
      <p:sp>
        <p:nvSpPr>
          <p:cNvPr id="88" name="Shape 88"/>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Windows 2000</a:t>
            </a:r>
          </a:p>
          <a:p>
            <a:pPr indent="-228600" lvl="0" marL="457200" rtl="0">
              <a:spcBef>
                <a:spcPts val="0"/>
              </a:spcBef>
              <a:buFont typeface="Arial"/>
              <a:buChar char="●"/>
            </a:pPr>
            <a:r>
              <a:rPr lang="en"/>
              <a:t>Windows XP</a:t>
            </a:r>
          </a:p>
          <a:p>
            <a:pPr indent="-228600" lvl="0" marL="457200" rtl="0">
              <a:spcBef>
                <a:spcPts val="0"/>
              </a:spcBef>
              <a:buFont typeface="Arial"/>
              <a:buChar char="●"/>
            </a:pPr>
            <a:r>
              <a:rPr lang="en"/>
              <a:t>Windows Server 2003</a:t>
            </a:r>
          </a:p>
          <a:p>
            <a:pPr indent="-228600" lvl="0" marL="457200" rtl="0">
              <a:spcBef>
                <a:spcPts val="0"/>
              </a:spcBef>
              <a:buFont typeface="Arial"/>
              <a:buChar char="●"/>
            </a:pPr>
            <a:r>
              <a:rPr lang="en"/>
              <a:t>Windows Vista</a:t>
            </a:r>
          </a:p>
          <a:p>
            <a:pPr indent="-228600" lvl="0" marL="457200" rtl="0">
              <a:spcBef>
                <a:spcPts val="0"/>
              </a:spcBef>
              <a:buFont typeface="Arial"/>
              <a:buChar char="●"/>
            </a:pPr>
            <a:r>
              <a:rPr lang="en"/>
              <a:t>Windows Home Server</a:t>
            </a:r>
          </a:p>
          <a:p>
            <a:pPr indent="-228600" lvl="0" marL="457200" rtl="0">
              <a:spcBef>
                <a:spcPts val="0"/>
              </a:spcBef>
              <a:buFont typeface="Arial"/>
              <a:buChar char="●"/>
            </a:pPr>
            <a:r>
              <a:rPr lang="en"/>
              <a:t>Windows Server 2008</a:t>
            </a:r>
          </a:p>
          <a:p>
            <a:pPr indent="-228600" lvl="0" marL="457200" rtl="0">
              <a:spcBef>
                <a:spcPts val="0"/>
              </a:spcBef>
              <a:buFont typeface="Arial"/>
              <a:buChar char="●"/>
            </a:pPr>
            <a:r>
              <a:rPr lang="en"/>
              <a:t>Windows 7</a:t>
            </a:r>
          </a:p>
          <a:p>
            <a:pPr indent="-228600" lvl="0" marL="457200" rtl="0">
              <a:spcBef>
                <a:spcPts val="0"/>
              </a:spcBef>
              <a:buFont typeface="Arial"/>
              <a:buChar char="●"/>
            </a:pPr>
            <a:r>
              <a:rPr lang="en"/>
              <a:t>Windows 8</a:t>
            </a:r>
          </a:p>
          <a:p>
            <a:pPr indent="-228600" lvl="0" marL="457200" rtl="0">
              <a:spcBef>
                <a:spcPts val="0"/>
              </a:spcBef>
              <a:buFont typeface="Arial"/>
              <a:buChar char="●"/>
            </a:pPr>
            <a:r>
              <a:rPr lang="en"/>
              <a:t>Windows Phone 8</a:t>
            </a:r>
          </a:p>
          <a:p>
            <a:pPr indent="-228600" lvl="0" marL="457200">
              <a:spcBef>
                <a:spcPts val="0"/>
              </a:spcBef>
              <a:buFont typeface="Arial"/>
              <a:buChar char="●"/>
            </a:pPr>
            <a:r>
              <a:rPr lang="en"/>
              <a:t>Windows Server 2012</a:t>
            </a:r>
          </a:p>
        </p:txBody>
      </p:sp>
      <p:sp>
        <p:nvSpPr>
          <p:cNvPr id="89" name="Shape 89"/>
          <p:cNvSpPr txBox="1"/>
          <p:nvPr/>
        </p:nvSpPr>
        <p:spPr>
          <a:xfrm>
            <a:off x="5286750" y="2006350"/>
            <a:ext cx="3579000" cy="3290400"/>
          </a:xfrm>
          <a:prstGeom prst="rect">
            <a:avLst/>
          </a:prstGeom>
          <a:noFill/>
          <a:ln>
            <a:noFill/>
          </a:ln>
        </p:spPr>
        <p:txBody>
          <a:bodyPr anchorCtr="0" anchor="t" bIns="91425" lIns="91425" rIns="91425" wrap="square" tIns="91425">
            <a:noAutofit/>
          </a:bodyPr>
          <a:lstStyle/>
          <a:p>
            <a:pPr lvl="0" rtl="0">
              <a:spcBef>
                <a:spcPts val="0"/>
              </a:spcBef>
              <a:buNone/>
            </a:pPr>
            <a:r>
              <a:rPr lang="en" sz="1800"/>
              <a:t>Then there are 32 bit vs 64 bit, home/professional/enterprise/etc flavors...</a:t>
            </a:r>
          </a:p>
          <a:p>
            <a:pPr lvl="0" rtl="0">
              <a:spcBef>
                <a:spcPts val="0"/>
              </a:spcBef>
              <a:buNone/>
            </a:pPr>
            <a:r>
              <a:t/>
            </a:r>
            <a:endParaRPr sz="1800"/>
          </a:p>
          <a:p>
            <a:pPr lvl="0" rtl="0">
              <a:spcBef>
                <a:spcPts val="0"/>
              </a:spcBef>
              <a:buNone/>
            </a:pPr>
            <a:r>
              <a:rPr lang="en" sz="1800"/>
              <a:t>*all use:</a:t>
            </a:r>
          </a:p>
          <a:p>
            <a:pPr indent="-228600" lvl="0" marL="457200" rtl="0">
              <a:spcBef>
                <a:spcPts val="0"/>
              </a:spcBef>
              <a:buFont typeface="Arial"/>
              <a:buChar char="●"/>
            </a:pPr>
            <a:r>
              <a:rPr lang="en" sz="1800"/>
              <a:t>ntdll.dll</a:t>
            </a:r>
          </a:p>
          <a:p>
            <a:pPr indent="-228600" lvl="0" marL="457200" rtl="0">
              <a:spcBef>
                <a:spcPts val="0"/>
              </a:spcBef>
              <a:buFont typeface="Arial"/>
              <a:buChar char="●"/>
            </a:pPr>
            <a:r>
              <a:rPr lang="en" sz="1800"/>
              <a:t>win32api</a:t>
            </a:r>
          </a:p>
          <a:p>
            <a:pPr indent="-228600" lvl="0" marL="457200" rtl="0">
              <a:spcBef>
                <a:spcPts val="0"/>
              </a:spcBef>
              <a:buFont typeface="Arial"/>
              <a:buChar char="●"/>
            </a:pPr>
            <a:r>
              <a:rPr lang="en" sz="1800"/>
              <a:t>Windows (NT) Domains</a:t>
            </a:r>
          </a:p>
          <a:p>
            <a:pPr indent="-228600" lvl="0" marL="457200" rtl="0">
              <a:spcBef>
                <a:spcPts val="0"/>
              </a:spcBef>
              <a:buFont typeface="Arial"/>
              <a:buChar char="●"/>
            </a:pPr>
            <a:r>
              <a:rPr lang="en" sz="1800"/>
              <a:t>Workgroups</a:t>
            </a:r>
          </a:p>
          <a:p>
            <a:pPr indent="-228600" lvl="0" marL="457200" rtl="0">
              <a:spcBef>
                <a:spcPts val="0"/>
              </a:spcBef>
              <a:buFont typeface="Arial"/>
              <a:buChar char="●"/>
            </a:pPr>
            <a:r>
              <a:rPr lang="en" sz="1800"/>
              <a:t>Active Directory</a:t>
            </a:r>
          </a:p>
          <a:p>
            <a:pPr lvl="0" rtl="0">
              <a:spcBef>
                <a:spcPts val="0"/>
              </a:spcBef>
              <a:buNone/>
            </a:pPr>
            <a:r>
              <a:t/>
            </a:r>
            <a:endParaRPr sz="1800"/>
          </a:p>
          <a:p>
            <a:pPr lvl="0">
              <a:spcBef>
                <a:spcPts val="0"/>
              </a:spcBef>
              <a:buNone/>
            </a:pPr>
            <a:r>
              <a:rPr lang="en" sz="1800"/>
              <a:t>lots of minor system filename changes between 32bit and 64 bit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Windows</a:t>
            </a:r>
          </a:p>
        </p:txBody>
      </p:sp>
      <p:sp>
        <p:nvSpPr>
          <p:cNvPr id="95" name="Shape 95"/>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Multi-tiered design</a:t>
            </a:r>
          </a:p>
          <a:p>
            <a:pPr indent="-228600" lvl="0" marL="457200" rtl="0">
              <a:spcBef>
                <a:spcPts val="0"/>
              </a:spcBef>
              <a:buFont typeface="Arial"/>
              <a:buChar char="●"/>
            </a:pPr>
            <a:r>
              <a:rPr lang="en"/>
              <a:t>Mostly implemented in C / C++ / asm</a:t>
            </a:r>
          </a:p>
          <a:p>
            <a:pPr indent="-228600" lvl="0" marL="457200" rtl="0">
              <a:spcBef>
                <a:spcPts val="0"/>
              </a:spcBef>
              <a:buFont typeface="Arial"/>
              <a:buChar char="●"/>
            </a:pPr>
            <a:r>
              <a:rPr lang="en"/>
              <a:t>Can isolate chipset dependencies by using Hardware Abstraction Layers  (HAL)</a:t>
            </a:r>
          </a:p>
          <a:p>
            <a:pPr indent="-228600" lvl="0" marL="457200" rtl="0">
              <a:spcBef>
                <a:spcPts val="0"/>
              </a:spcBef>
              <a:buFont typeface="Arial"/>
              <a:buChar char="●"/>
            </a:pPr>
            <a:r>
              <a:rPr lang="en"/>
              <a:t>Designed to support many architectures</a:t>
            </a:r>
          </a:p>
          <a:p>
            <a:pPr indent="-228600" lvl="1" marL="914400" rtl="0">
              <a:spcBef>
                <a:spcPts val="0"/>
              </a:spcBef>
              <a:buFont typeface="Courier New"/>
              <a:buChar char="o"/>
            </a:pPr>
            <a:r>
              <a:rPr lang="en"/>
              <a:t>MIPS</a:t>
            </a:r>
          </a:p>
          <a:p>
            <a:pPr indent="-228600" lvl="1" marL="914400" rtl="0">
              <a:spcBef>
                <a:spcPts val="0"/>
              </a:spcBef>
              <a:buFont typeface="Courier New"/>
              <a:buChar char="o"/>
            </a:pPr>
            <a:r>
              <a:rPr lang="en"/>
              <a:t>Intel</a:t>
            </a:r>
          </a:p>
          <a:p>
            <a:pPr indent="-228600" lvl="1" marL="914400" rtl="0">
              <a:spcBef>
                <a:spcPts val="0"/>
              </a:spcBef>
              <a:buFont typeface="Courier New"/>
              <a:buChar char="o"/>
            </a:pPr>
            <a:r>
              <a:rPr lang="en"/>
              <a:t>IBM</a:t>
            </a:r>
          </a:p>
          <a:p>
            <a:pPr indent="-228600" lvl="1" marL="914400" rtl="0">
              <a:spcBef>
                <a:spcPts val="0"/>
              </a:spcBef>
              <a:buFont typeface="Courier New"/>
              <a:buChar char="o"/>
            </a:pPr>
            <a:r>
              <a:rPr lang="en"/>
              <a:t>etc..</a:t>
            </a:r>
          </a:p>
          <a:p>
            <a:pPr indent="-228600" lvl="2" marL="1371600" rtl="0">
              <a:spcBef>
                <a:spcPts val="0"/>
              </a:spcBef>
              <a:buFont typeface="Wingdings"/>
              <a:buChar char="§"/>
            </a:pPr>
            <a:r>
              <a:rPr lang="en"/>
              <a:t>Means lots of places to hide :)</a:t>
            </a:r>
          </a:p>
          <a:p>
            <a:pPr indent="-228600" lvl="0" marL="457200">
              <a:spcBef>
                <a:spcPts val="0"/>
              </a:spcBef>
              <a:buFont typeface="Arial"/>
              <a:buChar char="●"/>
            </a:pPr>
            <a:r>
              <a:rPr b="1" lang="en" u="sng">
                <a:solidFill>
                  <a:srgbClr val="FF0000"/>
                </a:solidFill>
              </a:rPr>
              <a:t>LOTS OF BACKWARDS COMPATIBILITY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ctrTitle"/>
          </p:nvPr>
        </p:nvSpPr>
        <p:spPr>
          <a:xfrm>
            <a:off x="685800" y="1734343"/>
            <a:ext cx="7772400" cy="2245500"/>
          </a:xfrm>
          <a:prstGeom prst="rect">
            <a:avLst/>
          </a:prstGeom>
        </p:spPr>
        <p:txBody>
          <a:bodyPr anchorCtr="0" anchor="b" bIns="91425" lIns="91425" rIns="91425" wrap="square" tIns="91425">
            <a:noAutofit/>
          </a:bodyPr>
          <a:lstStyle/>
          <a:p>
            <a:pPr lvl="0">
              <a:spcBef>
                <a:spcPts val="0"/>
              </a:spcBef>
              <a:buNone/>
            </a:pPr>
            <a:r>
              <a:rPr lang="en"/>
              <a:t>Backwards Compatibility</a:t>
            </a:r>
          </a:p>
        </p:txBody>
      </p:sp>
      <p:sp>
        <p:nvSpPr>
          <p:cNvPr id="101" name="Shape 101"/>
          <p:cNvSpPr txBox="1"/>
          <p:nvPr>
            <p:ph idx="1" type="subTitle"/>
          </p:nvPr>
        </p:nvSpPr>
        <p:spPr>
          <a:xfrm>
            <a:off x="685800" y="4124476"/>
            <a:ext cx="7772400" cy="949800"/>
          </a:xfrm>
          <a:prstGeom prst="rect">
            <a:avLst/>
          </a:prstGeom>
        </p:spPr>
        <p:txBody>
          <a:bodyPr anchorCtr="0" anchor="ctr" bIns="91425" lIns="91425" rIns="91425" wrap="square" tIns="91425">
            <a:noAutofit/>
          </a:bodyPr>
          <a:lstStyle/>
          <a:p>
            <a:pPr lvl="0" rtl="0">
              <a:spcBef>
                <a:spcPts val="0"/>
              </a:spcBef>
              <a:buNone/>
            </a:pPr>
            <a:r>
              <a:rPr lang="en"/>
              <a:t>IS THE BANE OF SECURITY</a:t>
            </a:r>
          </a:p>
          <a:p>
            <a:pPr lvl="0">
              <a:spcBef>
                <a:spcPts val="0"/>
              </a:spcBef>
              <a:buNone/>
            </a:pPr>
            <a:r>
              <a:rPr lang="en"/>
              <a:t>It's really quite a horrible problem</a:t>
            </a:r>
          </a:p>
        </p:txBody>
      </p:sp>
      <p:sp>
        <p:nvSpPr>
          <p:cNvPr id="102" name="Shape 102"/>
          <p:cNvSpPr txBox="1"/>
          <p:nvPr/>
        </p:nvSpPr>
        <p:spPr>
          <a:xfrm rot="-627008">
            <a:off x="202125" y="413252"/>
            <a:ext cx="4708906" cy="1664096"/>
          </a:xfrm>
          <a:prstGeom prst="rect">
            <a:avLst/>
          </a:prstGeom>
          <a:noFill/>
          <a:ln>
            <a:noFill/>
          </a:ln>
        </p:spPr>
        <p:txBody>
          <a:bodyPr anchorCtr="0" anchor="t" bIns="91425" lIns="91425" rIns="91425" wrap="square" tIns="91425">
            <a:noAutofit/>
          </a:bodyPr>
          <a:lstStyle/>
          <a:p>
            <a:pPr lvl="0" rtl="0">
              <a:spcBef>
                <a:spcPts val="0"/>
              </a:spcBef>
              <a:buNone/>
            </a:pPr>
            <a:r>
              <a:rPr lang="en" sz="1800"/>
              <a:t>Look we still make all the old stuff work</a:t>
            </a:r>
          </a:p>
          <a:p>
            <a:pPr lvl="0" rtl="0">
              <a:spcBef>
                <a:spcPts val="0"/>
              </a:spcBef>
              <a:buNone/>
            </a:pPr>
            <a:r>
              <a:rPr lang="en" sz="1800"/>
              <a:t>to keep our customers happy!</a:t>
            </a:r>
          </a:p>
          <a:p>
            <a:pPr lvl="0">
              <a:spcBef>
                <a:spcPts val="0"/>
              </a:spcBef>
              <a:buNone/>
            </a:pPr>
            <a:r>
              <a:rPr lang="en" sz="1800"/>
              <a:t>Also lets not bother keeping the old stuff up to date!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Examples of Backwards compatibility issues</a:t>
            </a:r>
          </a:p>
        </p:txBody>
      </p:sp>
      <p:sp>
        <p:nvSpPr>
          <p:cNvPr id="108" name="Shape 108"/>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sz="1800"/>
              <a:t>The following things at some point were a security issue across versions...</a:t>
            </a:r>
          </a:p>
          <a:p>
            <a:pPr indent="-228600" lvl="0" marL="457200" rtl="0">
              <a:spcBef>
                <a:spcPts val="0"/>
              </a:spcBef>
              <a:buFont typeface="Arial"/>
              <a:buChar char="●"/>
            </a:pPr>
            <a:r>
              <a:rPr lang="en"/>
              <a:t>LANMAN password hashes </a:t>
            </a:r>
          </a:p>
          <a:p>
            <a:pPr indent="-228600" lvl="1" marL="914400" rtl="0">
              <a:spcBef>
                <a:spcPts val="0"/>
              </a:spcBef>
              <a:buFont typeface="Courier New"/>
              <a:buChar char="o"/>
            </a:pPr>
            <a:r>
              <a:rPr lang="en"/>
              <a:t>hilariously easy to crack</a:t>
            </a:r>
          </a:p>
          <a:p>
            <a:pPr indent="-228600" lvl="0" marL="457200" rtl="0">
              <a:spcBef>
                <a:spcPts val="0"/>
              </a:spcBef>
              <a:buFont typeface="Arial"/>
              <a:buChar char="●"/>
            </a:pPr>
            <a:r>
              <a:rPr lang="en"/>
              <a:t>Metafile Image Code Execution (MICE)</a:t>
            </a:r>
          </a:p>
          <a:p>
            <a:pPr indent="-228600" lvl="0" marL="457200" rtl="0">
              <a:spcBef>
                <a:spcPts val="0"/>
              </a:spcBef>
              <a:buFont typeface="Arial"/>
              <a:buChar char="●"/>
            </a:pPr>
            <a:r>
              <a:rPr lang="en"/>
              <a:t>PE file format (still around)</a:t>
            </a:r>
          </a:p>
          <a:p>
            <a:pPr indent="-228600" lvl="0" marL="457200" rtl="0">
              <a:spcBef>
                <a:spcPts val="0"/>
              </a:spcBef>
              <a:buFont typeface="Arial"/>
              <a:buChar char="●"/>
            </a:pPr>
            <a:r>
              <a:rPr lang="en" u="sng">
                <a:solidFill>
                  <a:schemeClr val="hlink"/>
                </a:solidFill>
                <a:hlinkClick r:id="rId3"/>
              </a:rPr>
              <a:t>MS XML Core Services (CVE-2012-1889)</a:t>
            </a:r>
          </a:p>
          <a:p>
            <a:pPr indent="-228600" lvl="1" marL="914400" rtl="0">
              <a:spcBef>
                <a:spcPts val="0"/>
              </a:spcBef>
              <a:buFont typeface="Courier New"/>
              <a:buChar char="o"/>
            </a:pPr>
            <a:r>
              <a:rPr lang="en"/>
              <a:t>IE  &amp; Javascript</a:t>
            </a:r>
          </a:p>
          <a:p>
            <a:pPr indent="-228600" lvl="0" marL="457200" rtl="0">
              <a:spcBef>
                <a:spcPts val="0"/>
              </a:spcBef>
              <a:buFont typeface="Arial"/>
              <a:buChar char="●"/>
            </a:pPr>
            <a:r>
              <a:rPr lang="en" u="sng">
                <a:solidFill>
                  <a:schemeClr val="hlink"/>
                </a:solidFill>
                <a:hlinkClick r:id="rId4"/>
              </a:rPr>
              <a:t>SNMP</a:t>
            </a:r>
          </a:p>
          <a:p>
            <a:pPr indent="-228600" lvl="0" marL="457200" rtl="0">
              <a:spcBef>
                <a:spcPts val="0"/>
              </a:spcBef>
              <a:buFont typeface="Arial"/>
              <a:buChar char="●"/>
            </a:pPr>
            <a:r>
              <a:rPr lang="en"/>
              <a:t>Server Message Block protocol</a:t>
            </a:r>
          </a:p>
          <a:p>
            <a:pPr indent="-228600" lvl="0" marL="457200">
              <a:spcBef>
                <a:spcPts val="0"/>
              </a:spcBef>
              <a:buFont typeface="Arial"/>
              <a:buChar char="●"/>
            </a:pPr>
            <a:r>
              <a:rPr lang="en"/>
              <a:t>etc..</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sz="3600"/>
              <a:t>Main reasons for windows having so many security "problems"</a:t>
            </a:r>
          </a:p>
        </p:txBody>
      </p:sp>
      <p:sp>
        <p:nvSpPr>
          <p:cNvPr id="114" name="Shape 114"/>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It is the big dog, marketshare wise</a:t>
            </a:r>
          </a:p>
          <a:p>
            <a:pPr indent="-228600" lvl="0" marL="457200" rtl="0">
              <a:spcBef>
                <a:spcPts val="0"/>
              </a:spcBef>
              <a:buAutoNum type="arabicPeriod"/>
            </a:pPr>
            <a:r>
              <a:rPr lang="en" sz="2400"/>
              <a:t>The massive size of Windows code</a:t>
            </a:r>
          </a:p>
          <a:p>
            <a:pPr indent="-228600" lvl="0" marL="457200" rtl="0">
              <a:spcBef>
                <a:spcPts val="0"/>
              </a:spcBef>
              <a:buAutoNum type="arabicPeriod"/>
            </a:pPr>
            <a:r>
              <a:rPr lang="en" sz="2400"/>
              <a:t>Hundreds of drivers (most are 3rd party!)</a:t>
            </a:r>
          </a:p>
          <a:p>
            <a:pPr indent="-228600" lvl="0" marL="457200" rtl="0">
              <a:spcBef>
                <a:spcPts val="0"/>
              </a:spcBef>
              <a:buAutoNum type="arabicPeriod"/>
            </a:pPr>
            <a:r>
              <a:rPr lang="en" sz="2400"/>
              <a:t>It has a lot of backwards compatibility, user friendliness, autorun, and "plug and play" features that make it target rich</a:t>
            </a:r>
          </a:p>
          <a:p>
            <a:pPr indent="-228600" lvl="0" marL="457200" rtl="0">
              <a:spcBef>
                <a:spcPts val="0"/>
              </a:spcBef>
              <a:buAutoNum type="arabicPeriod"/>
            </a:pPr>
            <a:r>
              <a:rPr lang="en" sz="2400"/>
              <a:t>Historically, it has a lot of MS products that are tied into kernel functions (outlook, IE, word, etc) to make them load faster than the competition</a:t>
            </a:r>
          </a:p>
          <a:p>
            <a:pPr lvl="0">
              <a:spcBef>
                <a:spcPts val="0"/>
              </a:spcBef>
              <a:buNone/>
            </a:pPr>
            <a:r>
              <a:rPr lang="en" sz="2400"/>
              <a:t>But...  Its still damn secure! (in my opinion)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Other opinion from critic</a:t>
            </a:r>
          </a:p>
        </p:txBody>
      </p:sp>
      <p:sp>
        <p:nvSpPr>
          <p:cNvPr id="120" name="Shape 120"/>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sz="1800">
                <a:solidFill>
                  <a:srgbClr val="000000"/>
                </a:solidFill>
                <a:highlight>
                  <a:srgbClr val="FFFFFF"/>
                </a:highlight>
              </a:rPr>
              <a:t>"Most of these problems come down to Windows has IPCs (</a:t>
            </a:r>
            <a:r>
              <a:rPr b="1" lang="en" sz="1800">
                <a:solidFill>
                  <a:srgbClr val="000000"/>
                </a:solidFill>
                <a:highlight>
                  <a:srgbClr val="FFFFFF"/>
                </a:highlight>
              </a:rPr>
              <a:t>interprocess communications</a:t>
            </a:r>
            <a:r>
              <a:rPr lang="en" sz="1800">
                <a:solidFill>
                  <a:srgbClr val="000000"/>
                </a:solidFill>
                <a:highlight>
                  <a:srgbClr val="FFFFFF"/>
                </a:highlight>
              </a:rPr>
              <a:t>), procedures that move information from one program to another, that were never designed with security in mind. Windows and Windows applications rely on these procedures to get work done. Over the years they've included DLLs (dynamic link libraries), OCXs (Object Linking and Embedding (OLE) Control Extension), and ActiveX. No matter what they're called, they do the same kind of work and they do it without any regard to security." - </a:t>
            </a:r>
            <a:r>
              <a:rPr lang="en" sz="1800" u="sng">
                <a:solidFill>
                  <a:schemeClr val="hlink"/>
                </a:solidFill>
                <a:hlinkClick r:id="rId3"/>
              </a:rPr>
              <a:t>Steven J. Vaughan-Nichols</a:t>
            </a:r>
            <a:r>
              <a:rPr lang="en" sz="1800"/>
              <a:t> </a:t>
            </a:r>
          </a:p>
          <a:p>
            <a:pPr lvl="0" rtl="0">
              <a:spcBef>
                <a:spcPts val="0"/>
              </a:spcBef>
              <a:buNone/>
            </a:pPr>
            <a:r>
              <a:rPr lang="en" sz="1400"/>
              <a:t>So:</a:t>
            </a:r>
          </a:p>
          <a:p>
            <a:pPr lvl="0" rtl="0">
              <a:spcBef>
                <a:spcPts val="0"/>
              </a:spcBef>
              <a:buNone/>
            </a:pPr>
            <a:r>
              <a:t/>
            </a:r>
            <a:endParaRPr sz="1400"/>
          </a:p>
          <a:p>
            <a:pPr lvl="0">
              <a:spcBef>
                <a:spcPts val="0"/>
              </a:spcBef>
              <a:buNone/>
            </a:pPr>
            <a:r>
              <a:rPr lang="en" sz="1400"/>
              <a:t>Source: </a:t>
            </a:r>
            <a:r>
              <a:rPr lang="en" sz="1400" u="sng">
                <a:solidFill>
                  <a:schemeClr val="hlink"/>
                </a:solidFill>
                <a:hlinkClick r:id="rId4"/>
              </a:rPr>
              <a:t>http://www.itworld.com/security/75601/why-windows-security-awful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ctrTitle"/>
          </p:nvPr>
        </p:nvSpPr>
        <p:spPr>
          <a:xfrm>
            <a:off x="685800" y="1734343"/>
            <a:ext cx="7772400" cy="2245500"/>
          </a:xfrm>
          <a:prstGeom prst="rect">
            <a:avLst/>
          </a:prstGeom>
        </p:spPr>
        <p:txBody>
          <a:bodyPr anchorCtr="0" anchor="b" bIns="91425" lIns="91425" rIns="91425" wrap="square" tIns="91425">
            <a:noAutofit/>
          </a:bodyPr>
          <a:lstStyle/>
          <a:p>
            <a:pPr lvl="0">
              <a:spcBef>
                <a:spcPts val="0"/>
              </a:spcBef>
              <a:buNone/>
            </a:pPr>
            <a:r>
              <a:rPr lang="en"/>
              <a:t>The Windows Overview</a:t>
            </a:r>
          </a:p>
        </p:txBody>
      </p:sp>
      <p:sp>
        <p:nvSpPr>
          <p:cNvPr id="126" name="Shape 126"/>
          <p:cNvSpPr txBox="1"/>
          <p:nvPr>
            <p:ph idx="1" type="subTitle"/>
          </p:nvPr>
        </p:nvSpPr>
        <p:spPr>
          <a:xfrm>
            <a:off x="685800" y="4124476"/>
            <a:ext cx="7772400" cy="949800"/>
          </a:xfrm>
          <a:prstGeom prst="rect">
            <a:avLst/>
          </a:prstGeom>
        </p:spPr>
        <p:txBody>
          <a:bodyPr anchorCtr="0" anchor="ctr" bIns="91425" lIns="91425" rIns="91425" wrap="square" tIns="91425">
            <a:noAutofit/>
          </a:bodyPr>
          <a:lstStyle/>
          <a:p>
            <a:pPr lvl="0">
              <a:spcBef>
                <a:spcPts val="0"/>
              </a:spcBef>
              <a:buNone/>
            </a:pPr>
            <a:r>
              <a:rPr lang="en"/>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The registry</a:t>
            </a:r>
          </a:p>
        </p:txBody>
      </p:sp>
      <p:sp>
        <p:nvSpPr>
          <p:cNvPr id="132" name="Shape 132"/>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Basically a database for info and config for everything.</a:t>
            </a:r>
          </a:p>
          <a:p>
            <a:pPr indent="-228600" lvl="0" marL="457200" rtl="0">
              <a:spcBef>
                <a:spcPts val="0"/>
              </a:spcBef>
              <a:buFont typeface="Arial"/>
              <a:buChar char="●"/>
            </a:pPr>
            <a:r>
              <a:rPr lang="en"/>
              <a:t>regedit.exe</a:t>
            </a:r>
          </a:p>
          <a:p>
            <a:pPr lvl="0" rtl="0">
              <a:spcBef>
                <a:spcPts val="0"/>
              </a:spcBef>
              <a:buNone/>
            </a:pPr>
            <a:r>
              <a:rPr lang="en"/>
              <a:t>The 5 </a:t>
            </a:r>
            <a:r>
              <a:rPr b="1" lang="en" u="sng"/>
              <a:t>hives</a:t>
            </a:r>
            <a:r>
              <a:rPr lang="en"/>
              <a:t>:</a:t>
            </a:r>
          </a:p>
          <a:p>
            <a:pPr indent="-228600" lvl="0" marL="457200" rtl="0">
              <a:spcBef>
                <a:spcPts val="0"/>
              </a:spcBef>
              <a:buFont typeface="Arial"/>
              <a:buChar char="●"/>
            </a:pPr>
            <a:r>
              <a:rPr lang="en"/>
              <a:t>HKEY_CLASSES_ROOT</a:t>
            </a:r>
          </a:p>
          <a:p>
            <a:pPr indent="-228600" lvl="0" marL="457200" rtl="0">
              <a:spcBef>
                <a:spcPts val="0"/>
              </a:spcBef>
              <a:buFont typeface="Arial"/>
              <a:buChar char="●"/>
            </a:pPr>
            <a:r>
              <a:rPr lang="en"/>
              <a:t>HKEY_CURRENT_USER</a:t>
            </a:r>
          </a:p>
          <a:p>
            <a:pPr indent="-228600" lvl="0" marL="457200" rtl="0">
              <a:spcBef>
                <a:spcPts val="0"/>
              </a:spcBef>
              <a:buFont typeface="Arial"/>
              <a:buChar char="●"/>
            </a:pPr>
            <a:r>
              <a:rPr lang="en"/>
              <a:t>HKEY_LOCAL_MACHINE</a:t>
            </a:r>
          </a:p>
          <a:p>
            <a:pPr indent="-228600" lvl="0" marL="457200" rtl="0">
              <a:spcBef>
                <a:spcPts val="0"/>
              </a:spcBef>
              <a:buFont typeface="Arial"/>
              <a:buChar char="●"/>
            </a:pPr>
            <a:r>
              <a:rPr lang="en"/>
              <a:t>HKEY_USERS</a:t>
            </a:r>
          </a:p>
          <a:p>
            <a:pPr indent="-228600" lvl="0" marL="457200">
              <a:spcBef>
                <a:spcPts val="0"/>
              </a:spcBef>
              <a:buFont typeface="Arial"/>
              <a:buChar char="●"/>
            </a:pPr>
            <a:r>
              <a:rPr lang="en"/>
              <a:t>HKEY_CURRENT_CONFIG</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The registry</a:t>
            </a:r>
          </a:p>
        </p:txBody>
      </p:sp>
      <p:sp>
        <p:nvSpPr>
          <p:cNvPr id="138" name="Shape 138"/>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Works with:</a:t>
            </a:r>
          </a:p>
          <a:p>
            <a:pPr indent="-228600" lvl="0" marL="457200" rtl="0">
              <a:spcBef>
                <a:spcPts val="0"/>
              </a:spcBef>
              <a:buFont typeface="Arial"/>
              <a:buChar char="●"/>
            </a:pPr>
            <a:r>
              <a:rPr lang="en"/>
              <a:t>Access Control</a:t>
            </a:r>
          </a:p>
          <a:p>
            <a:pPr indent="-228600" lvl="0" marL="457200" rtl="0">
              <a:spcBef>
                <a:spcPts val="0"/>
              </a:spcBef>
              <a:buFont typeface="Arial"/>
              <a:buChar char="●"/>
            </a:pPr>
            <a:r>
              <a:rPr lang="en"/>
              <a:t>Group Policy</a:t>
            </a:r>
          </a:p>
          <a:p>
            <a:pPr indent="-228600" lvl="0" marL="457200" rtl="0">
              <a:spcBef>
                <a:spcPts val="0"/>
              </a:spcBef>
              <a:buFont typeface="Arial"/>
              <a:buChar char="●"/>
            </a:pPr>
            <a:r>
              <a:rPr lang="en"/>
              <a:t>Local Security Settings</a:t>
            </a:r>
          </a:p>
          <a:p>
            <a:pPr indent="-228600" lvl="0" marL="457200" rtl="0">
              <a:spcBef>
                <a:spcPts val="0"/>
              </a:spcBef>
              <a:buFont typeface="Arial"/>
              <a:buChar char="●"/>
            </a:pPr>
            <a:r>
              <a:rPr lang="en"/>
              <a:t>Permissions</a:t>
            </a:r>
          </a:p>
          <a:p>
            <a:pPr indent="-228600" lvl="0" marL="457200" rtl="0">
              <a:spcBef>
                <a:spcPts val="0"/>
              </a:spcBef>
              <a:buFont typeface="Arial"/>
              <a:buChar char="●"/>
            </a:pPr>
            <a:r>
              <a:rPr lang="en"/>
              <a:t>and User Rights Assignment</a:t>
            </a:r>
          </a:p>
          <a:p>
            <a:pPr lvl="0">
              <a:spcBef>
                <a:spcPts val="0"/>
              </a:spcBef>
              <a:buNone/>
            </a:pPr>
            <a:r>
              <a:rPr lang="en"/>
              <a:t>To define everything the computer and the user can and cannot do</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The registry</a:t>
            </a:r>
          </a:p>
        </p:txBody>
      </p:sp>
      <p:sp>
        <p:nvSpPr>
          <p:cNvPr id="144" name="Shape 144"/>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There are 5 main root keys in the hive categories</a:t>
            </a:r>
          </a:p>
          <a:p>
            <a:pPr indent="-228600" lvl="0" marL="457200" rtl="0">
              <a:spcBef>
                <a:spcPts val="0"/>
              </a:spcBef>
              <a:buFont typeface="Arial"/>
              <a:buChar char="●"/>
            </a:pPr>
            <a:r>
              <a:rPr lang="en"/>
              <a:t>visible by default</a:t>
            </a:r>
          </a:p>
          <a:p>
            <a:pPr indent="-228600" lvl="0" marL="457200" rtl="0">
              <a:spcBef>
                <a:spcPts val="0"/>
              </a:spcBef>
              <a:buFont typeface="Arial"/>
              <a:buChar char="●"/>
            </a:pPr>
            <a:r>
              <a:rPr lang="en"/>
              <a:t>Are associative arrays and abstract data types that can hold collections of objects</a:t>
            </a:r>
          </a:p>
          <a:p>
            <a:pPr indent="-228600" lvl="1" marL="914400" rtl="0">
              <a:spcBef>
                <a:spcPts val="0"/>
              </a:spcBef>
              <a:buFont typeface="Courier New"/>
              <a:buChar char="o"/>
            </a:pPr>
            <a:r>
              <a:rPr lang="en"/>
              <a:t>They contain subkeys, which contain values </a:t>
            </a:r>
            <a:r>
              <a:rPr lang="en" sz="1800"/>
              <a:t>(variables)</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Shape 38"/>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Lecture Outline</a:t>
            </a:r>
          </a:p>
        </p:txBody>
      </p:sp>
      <p:sp>
        <p:nvSpPr>
          <p:cNvPr id="39" name="Shape 39"/>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Memory handling</a:t>
            </a:r>
          </a:p>
          <a:p>
            <a:pPr indent="-228600" lvl="0" marL="457200" rtl="0">
              <a:spcBef>
                <a:spcPts val="0"/>
              </a:spcBef>
              <a:buFont typeface="Arial"/>
              <a:buChar char="●"/>
            </a:pPr>
            <a:r>
              <a:rPr lang="en"/>
              <a:t>The registry</a:t>
            </a:r>
          </a:p>
          <a:p>
            <a:pPr indent="-228600" lvl="0" marL="457200" rtl="0">
              <a:spcBef>
                <a:spcPts val="0"/>
              </a:spcBef>
              <a:buFont typeface="Arial"/>
              <a:buChar char="●"/>
            </a:pPr>
            <a:r>
              <a:rPr lang="en"/>
              <a:t>Windows boot</a:t>
            </a:r>
          </a:p>
          <a:p>
            <a:pPr indent="-228600" lvl="0" marL="457200" rtl="0">
              <a:spcBef>
                <a:spcPts val="0"/>
              </a:spcBef>
              <a:buFont typeface="Arial"/>
              <a:buChar char="●"/>
            </a:pPr>
            <a:r>
              <a:rPr lang="en"/>
              <a:t>Windows architecture</a:t>
            </a:r>
          </a:p>
          <a:p>
            <a:pPr indent="-228600" lvl="1" marL="914400" rtl="0">
              <a:spcBef>
                <a:spcPts val="0"/>
              </a:spcBef>
              <a:buFont typeface="Courier New"/>
              <a:buChar char="o"/>
            </a:pPr>
            <a:r>
              <a:rPr lang="en"/>
              <a:t>systems and subsystem details</a:t>
            </a:r>
          </a:p>
          <a:p>
            <a:pPr indent="-228600" lvl="1" marL="914400" rtl="0">
              <a:spcBef>
                <a:spcPts val="0"/>
              </a:spcBef>
              <a:buFont typeface="Courier New"/>
              <a:buChar char="o"/>
            </a:pPr>
            <a:r>
              <a:rPr lang="en"/>
              <a:t>PE files</a:t>
            </a:r>
          </a:p>
          <a:p>
            <a:pPr indent="-228600" lvl="2" marL="1371600" rtl="0">
              <a:spcBef>
                <a:spcPts val="0"/>
              </a:spcBef>
              <a:buFont typeface="Wingdings"/>
              <a:buChar char="§"/>
            </a:pPr>
            <a:r>
              <a:rPr lang="en"/>
              <a:t>exe and dll</a:t>
            </a:r>
          </a:p>
          <a:p>
            <a:pPr indent="-228600" lvl="0" marL="457200" rtl="0">
              <a:spcBef>
                <a:spcPts val="0"/>
              </a:spcBef>
              <a:buFont typeface="Arial"/>
              <a:buChar char="●"/>
            </a:pPr>
            <a:r>
              <a:rPr lang="en"/>
              <a:t>Windows security</a:t>
            </a:r>
          </a:p>
          <a:p>
            <a:pPr indent="-228600" lvl="0" marL="457200" rtl="0">
              <a:spcBef>
                <a:spcPts val="0"/>
              </a:spcBef>
              <a:buFont typeface="Arial"/>
              <a:buChar char="●"/>
            </a:pPr>
            <a:r>
              <a:rPr lang="en"/>
              <a:t>Windows domain</a:t>
            </a:r>
          </a:p>
          <a:p>
            <a:pPr indent="-228600" lvl="0" marL="457200" rtl="0">
              <a:spcBef>
                <a:spcPts val="0"/>
              </a:spcBef>
              <a:buFont typeface="Arial"/>
              <a:buChar char="●"/>
            </a:pPr>
            <a:r>
              <a:rPr lang="en"/>
              <a:t>Rootkits</a:t>
            </a:r>
          </a:p>
          <a:p>
            <a:pPr lvl="0" rtl="0">
              <a:spcBef>
                <a:spcPts val="0"/>
              </a:spcBef>
              <a:buNone/>
            </a:pPr>
            <a:r>
              <a:t/>
            </a:r>
            <a:endParaRPr/>
          </a:p>
          <a:p>
            <a:pPr lvl="0">
              <a:spcBef>
                <a:spcPts val="0"/>
              </a:spcBef>
              <a:buNone/>
            </a:pPr>
            <a:r>
              <a:t/>
            </a:r>
            <a:endParaRPr/>
          </a:p>
        </p:txBody>
      </p:sp>
      <p:sp>
        <p:nvSpPr>
          <p:cNvPr id="40" name="Shape 40"/>
          <p:cNvSpPr txBox="1"/>
          <p:nvPr/>
        </p:nvSpPr>
        <p:spPr>
          <a:xfrm rot="2227446">
            <a:off x="5515334" y="2989625"/>
            <a:ext cx="4652026" cy="3000030"/>
          </a:xfrm>
          <a:prstGeom prst="rect">
            <a:avLst/>
          </a:prstGeom>
          <a:noFill/>
          <a:ln>
            <a:noFill/>
          </a:ln>
        </p:spPr>
        <p:txBody>
          <a:bodyPr anchorCtr="0" anchor="ctr" bIns="91425" lIns="91425" rIns="91425" wrap="square" tIns="91425">
            <a:noAutofit/>
          </a:bodyPr>
          <a:lstStyle/>
          <a:p>
            <a:pPr lvl="0" rtl="0">
              <a:spcBef>
                <a:spcPts val="0"/>
              </a:spcBef>
              <a:buNone/>
            </a:pPr>
            <a:r>
              <a:rPr lang="en" sz="3600">
                <a:solidFill>
                  <a:srgbClr val="B7B7B7"/>
                </a:solidFill>
              </a:rPr>
              <a:t>Today's talk is</a:t>
            </a:r>
          </a:p>
          <a:p>
            <a:pPr lvl="0" rtl="0">
              <a:spcBef>
                <a:spcPts val="0"/>
              </a:spcBef>
              <a:buNone/>
            </a:pPr>
            <a:r>
              <a:rPr lang="en" sz="3600">
                <a:solidFill>
                  <a:srgbClr val="B7B7B7"/>
                </a:solidFill>
              </a:rPr>
              <a:t> mostly going to</a:t>
            </a:r>
          </a:p>
          <a:p>
            <a:pPr lvl="0" rtl="0">
              <a:spcBef>
                <a:spcPts val="0"/>
              </a:spcBef>
              <a:buNone/>
            </a:pPr>
            <a:r>
              <a:rPr lang="en" sz="3600">
                <a:solidFill>
                  <a:srgbClr val="B7B7B7"/>
                </a:solidFill>
              </a:rPr>
              <a:t>be Win7-centric</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The hives</a:t>
            </a:r>
          </a:p>
        </p:txBody>
      </p:sp>
      <p:sp>
        <p:nvSpPr>
          <p:cNvPr id="150" name="Shape 150"/>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pPr>
            <a:r>
              <a:rPr lang="en"/>
              <a:t>HKEY_CLASSES_ROOT</a:t>
            </a:r>
          </a:p>
          <a:p>
            <a:pPr indent="-228600" lvl="1" marL="914400" rtl="0">
              <a:spcBef>
                <a:spcPts val="0"/>
              </a:spcBef>
            </a:pPr>
            <a:r>
              <a:rPr lang="en"/>
              <a:t>Contains file type associations</a:t>
            </a:r>
          </a:p>
          <a:p>
            <a:pPr indent="-228600" lvl="0" marL="457200" rtl="0">
              <a:spcBef>
                <a:spcPts val="0"/>
              </a:spcBef>
            </a:pPr>
            <a:r>
              <a:rPr lang="en"/>
              <a:t>HKEY_CURRENT_USER</a:t>
            </a:r>
          </a:p>
          <a:p>
            <a:pPr indent="-228600" lvl="1" marL="914400" rtl="0">
              <a:spcBef>
                <a:spcPts val="0"/>
              </a:spcBef>
            </a:pPr>
            <a:r>
              <a:rPr lang="en"/>
              <a:t>Contains preferences and settings of the currently logged on user</a:t>
            </a:r>
          </a:p>
          <a:p>
            <a:pPr indent="-228600" lvl="2" marL="1371600" rtl="0">
              <a:spcBef>
                <a:spcPts val="0"/>
              </a:spcBef>
            </a:pPr>
            <a:r>
              <a:rPr lang="en"/>
              <a:t>supporting files: Ntuser.dat, Ntuser.dat.log</a:t>
            </a:r>
          </a:p>
          <a:p>
            <a:pPr lvl="0" rtl="0">
              <a:spcBef>
                <a:spcPts val="0"/>
              </a:spcBef>
              <a:buNone/>
            </a:pPr>
            <a:r>
              <a:t/>
            </a:r>
            <a:endParaRPr/>
          </a:p>
          <a:p>
            <a:pPr lvl="0" rt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The hives</a:t>
            </a:r>
          </a:p>
        </p:txBody>
      </p:sp>
      <p:sp>
        <p:nvSpPr>
          <p:cNvPr id="156" name="Shape 156"/>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pPr>
            <a:r>
              <a:rPr lang="en"/>
              <a:t>HKEY_LOCAL_MACHINE</a:t>
            </a:r>
          </a:p>
          <a:p>
            <a:pPr indent="-228600" lvl="1" marL="914400" rtl="0">
              <a:spcBef>
                <a:spcPts val="0"/>
              </a:spcBef>
            </a:pPr>
            <a:r>
              <a:rPr lang="en"/>
              <a:t>PnP and HAL info is gathered here about the system's hardware</a:t>
            </a:r>
          </a:p>
          <a:p>
            <a:pPr indent="-228600" lvl="1" marL="914400" rtl="0">
              <a:spcBef>
                <a:spcPts val="0"/>
              </a:spcBef>
            </a:pPr>
            <a:r>
              <a:rPr lang="en"/>
              <a:t>contains software, hardware, and security info</a:t>
            </a:r>
          </a:p>
          <a:p>
            <a:pPr indent="-228600" lvl="1" marL="914400" rtl="0">
              <a:spcBef>
                <a:spcPts val="0"/>
              </a:spcBef>
            </a:pPr>
            <a:r>
              <a:rPr lang="en"/>
              <a:t>Also pulls info from the 4 other hives:</a:t>
            </a:r>
          </a:p>
          <a:p>
            <a:pPr indent="-228600" lvl="2" marL="1371600" rtl="0">
              <a:spcBef>
                <a:spcPts val="0"/>
              </a:spcBef>
            </a:pPr>
            <a:r>
              <a:rPr lang="en"/>
              <a:t>System</a:t>
            </a:r>
          </a:p>
          <a:p>
            <a:pPr indent="-228600" lvl="2" marL="1371600" rtl="0">
              <a:spcBef>
                <a:spcPts val="0"/>
              </a:spcBef>
            </a:pPr>
            <a:r>
              <a:rPr lang="en"/>
              <a:t>Software</a:t>
            </a:r>
          </a:p>
          <a:p>
            <a:pPr indent="-228600" lvl="2" marL="1371600" rtl="0">
              <a:spcBef>
                <a:spcPts val="0"/>
              </a:spcBef>
            </a:pPr>
            <a:r>
              <a:rPr lang="en"/>
              <a:t>Security</a:t>
            </a:r>
          </a:p>
          <a:p>
            <a:pPr indent="-228600" lvl="2" marL="1371600" rtl="0">
              <a:spcBef>
                <a:spcPts val="0"/>
              </a:spcBef>
            </a:pPr>
            <a:r>
              <a:rPr lang="en"/>
              <a:t>SAM</a:t>
            </a:r>
          </a:p>
          <a:p>
            <a:pPr indent="-228600" lvl="1" marL="914400" rtl="0">
              <a:spcBef>
                <a:spcPts val="0"/>
              </a:spcBef>
            </a:pPr>
            <a:r>
              <a:rPr lang="en"/>
              <a:t>is one of the most major hive structures</a:t>
            </a: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The hives</a:t>
            </a:r>
          </a:p>
        </p:txBody>
      </p:sp>
      <p:sp>
        <p:nvSpPr>
          <p:cNvPr id="162" name="Shape 162"/>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pPr>
            <a:r>
              <a:rPr lang="en"/>
              <a:t>HKEY_LOCAL_MACHINE (HKLM)</a:t>
            </a:r>
          </a:p>
          <a:p>
            <a:pPr indent="-228600" lvl="1" marL="914400" rtl="0">
              <a:spcBef>
                <a:spcPts val="0"/>
              </a:spcBef>
            </a:pPr>
            <a:r>
              <a:rPr lang="en"/>
              <a:t>supporting files:</a:t>
            </a:r>
          </a:p>
          <a:p>
            <a:pPr indent="-228600" lvl="2" marL="1371600" rtl="0">
              <a:spcBef>
                <a:spcPts val="0"/>
              </a:spcBef>
            </a:pPr>
            <a:r>
              <a:rPr lang="en"/>
              <a:t>HKLM \SAM: 	</a:t>
            </a:r>
            <a:r>
              <a:rPr i="1" lang="en"/>
              <a:t>Sam, Sam.log, Sam.sav</a:t>
            </a:r>
          </a:p>
          <a:p>
            <a:pPr indent="-228600" lvl="2" marL="1371600" rtl="0">
              <a:spcBef>
                <a:spcPts val="0"/>
              </a:spcBef>
            </a:pPr>
            <a:r>
              <a:rPr lang="en"/>
              <a:t>HKLM \Security: </a:t>
            </a:r>
            <a:r>
              <a:rPr i="1" lang="en"/>
              <a:t>Security, Security.log, Security.sav</a:t>
            </a:r>
          </a:p>
          <a:p>
            <a:pPr indent="-228600" lvl="2" marL="1371600" rtl="0">
              <a:spcBef>
                <a:spcPts val="0"/>
              </a:spcBef>
            </a:pPr>
            <a:r>
              <a:rPr lang="en"/>
              <a:t>HKLM \Software: </a:t>
            </a:r>
            <a:r>
              <a:rPr i="1" lang="en"/>
              <a:t>Software, Software.log, Software.sav</a:t>
            </a:r>
          </a:p>
          <a:p>
            <a:pPr indent="-228600" lvl="2" marL="1371600" rtl="0">
              <a:spcBef>
                <a:spcPts val="0"/>
              </a:spcBef>
            </a:pPr>
            <a:r>
              <a:rPr lang="en"/>
              <a:t>HKLM \System:	</a:t>
            </a:r>
            <a:r>
              <a:rPr i="1" lang="en"/>
              <a:t>System, System.alt, System.log, System.sav</a:t>
            </a:r>
          </a:p>
          <a:p>
            <a:pPr indent="-228600" lvl="1" marL="914400" rtl="0">
              <a:spcBef>
                <a:spcPts val="0"/>
              </a:spcBef>
            </a:pPr>
            <a:r>
              <a:rPr i="1" lang="en"/>
              <a:t>all are stored in </a:t>
            </a:r>
            <a:r>
              <a:rPr b="1" i="1" lang="en"/>
              <a:t>%System Root%\System32\config</a:t>
            </a:r>
          </a:p>
          <a:p>
            <a:pPr indent="-228600" lvl="2" marL="1371600" rtl="0">
              <a:spcBef>
                <a:spcPts val="0"/>
              </a:spcBef>
            </a:pPr>
            <a:r>
              <a:rPr i="1" lang="en"/>
              <a:t>stores all registry files</a:t>
            </a:r>
          </a:p>
          <a:p>
            <a:pPr indent="-228600" lvl="2" marL="1371600" rtl="0">
              <a:spcBef>
                <a:spcPts val="0"/>
              </a:spcBef>
            </a:pPr>
            <a:r>
              <a:rPr i="1" lang="en"/>
              <a:t>usually is C:\Windows\System32\config</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The hives</a:t>
            </a:r>
          </a:p>
        </p:txBody>
      </p:sp>
      <p:sp>
        <p:nvSpPr>
          <p:cNvPr id="168" name="Shape 168"/>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pPr>
            <a:r>
              <a:rPr lang="en"/>
              <a:t>HKEY_USERS</a:t>
            </a:r>
          </a:p>
          <a:p>
            <a:pPr indent="-228600" lvl="1" marL="914400" rtl="0">
              <a:spcBef>
                <a:spcPts val="0"/>
              </a:spcBef>
            </a:pPr>
            <a:r>
              <a:rPr lang="en"/>
              <a:t>Contains data from every user in the SAM</a:t>
            </a:r>
          </a:p>
          <a:p>
            <a:pPr indent="-228600" lvl="2" marL="1371600" rtl="0">
              <a:spcBef>
                <a:spcPts val="0"/>
              </a:spcBef>
            </a:pPr>
            <a:r>
              <a:rPr lang="en"/>
              <a:t>contains info for that user's:</a:t>
            </a:r>
          </a:p>
          <a:p>
            <a:pPr indent="-228600" lvl="3" marL="1828800" rtl="0">
              <a:spcBef>
                <a:spcPts val="0"/>
              </a:spcBef>
            </a:pPr>
            <a:r>
              <a:rPr lang="en"/>
              <a:t>desktop</a:t>
            </a:r>
          </a:p>
          <a:p>
            <a:pPr indent="-228600" lvl="3" marL="1828800" rtl="0">
              <a:spcBef>
                <a:spcPts val="0"/>
              </a:spcBef>
            </a:pPr>
            <a:r>
              <a:rPr lang="en"/>
              <a:t>environment </a:t>
            </a:r>
          </a:p>
          <a:p>
            <a:pPr indent="-228600" lvl="3" marL="1828800" rtl="0">
              <a:spcBef>
                <a:spcPts val="0"/>
              </a:spcBef>
            </a:pPr>
            <a:r>
              <a:rPr lang="en"/>
              <a:t>program settings</a:t>
            </a:r>
          </a:p>
          <a:p>
            <a:pPr indent="-228600" lvl="3" marL="1828800" rtl="0">
              <a:spcBef>
                <a:spcPts val="0"/>
              </a:spcBef>
            </a:pPr>
            <a:r>
              <a:rPr lang="en"/>
              <a:t>network connections</a:t>
            </a:r>
          </a:p>
          <a:p>
            <a:pPr indent="-228600" lvl="3" marL="1828800" rtl="0">
              <a:spcBef>
                <a:spcPts val="0"/>
              </a:spcBef>
            </a:pPr>
            <a:r>
              <a:rPr lang="en"/>
              <a:t>printers</a:t>
            </a:r>
          </a:p>
          <a:p>
            <a:pPr indent="-228600" lvl="0" marL="457200" rtl="0">
              <a:spcBef>
                <a:spcPts val="0"/>
              </a:spcBef>
            </a:pPr>
            <a:r>
              <a:rPr lang="en"/>
              <a:t>HKEY_CURRENT_CONFIG</a:t>
            </a:r>
          </a:p>
          <a:p>
            <a:pPr indent="-228600" lvl="1" marL="914400">
              <a:spcBef>
                <a:spcPts val="0"/>
              </a:spcBef>
            </a:pPr>
            <a:r>
              <a:rPr lang="en"/>
              <a:t>contains PnP data about system's hardware devices that are used in the loading/startup process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Registry notes</a:t>
            </a:r>
          </a:p>
        </p:txBody>
      </p:sp>
      <p:sp>
        <p:nvSpPr>
          <p:cNvPr id="174" name="Shape 174"/>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Each time a user logs on, a new hive ("user profile hive") is dynamically built for that user</a:t>
            </a:r>
          </a:p>
          <a:p>
            <a:pPr indent="-228600" lvl="1" marL="914400" rtl="0">
              <a:spcBef>
                <a:spcPts val="0"/>
              </a:spcBef>
              <a:buFont typeface="Courier New"/>
              <a:buChar char="o"/>
            </a:pPr>
            <a:r>
              <a:rPr lang="en"/>
              <a:t>located under HKEY_USERS</a:t>
            </a:r>
          </a:p>
          <a:p>
            <a:pPr indent="-228600" lvl="0" marL="457200">
              <a:spcBef>
                <a:spcPts val="0"/>
              </a:spcBef>
              <a:buFont typeface="Arial"/>
              <a:buChar char="●"/>
            </a:pPr>
            <a:r>
              <a:rPr lang="en"/>
              <a:t>Is dynamically created each time the system is booted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The Windows Boot </a:t>
            </a:r>
          </a:p>
        </p:txBody>
      </p:sp>
      <p:sp>
        <p:nvSpPr>
          <p:cNvPr id="180" name="Shape 180"/>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Post</a:t>
            </a:r>
          </a:p>
          <a:p>
            <a:pPr indent="-228600" lvl="0" marL="457200" rtl="0">
              <a:spcBef>
                <a:spcPts val="0"/>
              </a:spcBef>
              <a:buAutoNum type="arabicPeriod"/>
            </a:pPr>
            <a:r>
              <a:rPr lang="en"/>
              <a:t>CMOS</a:t>
            </a:r>
          </a:p>
          <a:p>
            <a:pPr indent="-228600" lvl="0" marL="457200" rtl="0">
              <a:spcBef>
                <a:spcPts val="0"/>
              </a:spcBef>
              <a:buAutoNum type="arabicPeriod"/>
            </a:pPr>
            <a:r>
              <a:rPr lang="en"/>
              <a:t>MBR - points to bootmgr - the windows boot manager</a:t>
            </a:r>
          </a:p>
          <a:p>
            <a:pPr indent="-228600" lvl="0" marL="457200" rtl="0">
              <a:spcBef>
                <a:spcPts val="0"/>
              </a:spcBef>
              <a:buAutoNum type="arabicPeriod"/>
            </a:pPr>
            <a:r>
              <a:rPr lang="en"/>
              <a:t>Bootmgr - loads and reads the Boot Configuration Data (BCD) file/store</a:t>
            </a:r>
          </a:p>
          <a:p>
            <a:pPr indent="-228600" lvl="0" marL="457200">
              <a:spcBef>
                <a:spcPts val="0"/>
              </a:spcBef>
              <a:buAutoNum type="arabicPeriod"/>
            </a:pPr>
            <a:r>
              <a:rPr lang="en"/>
              <a:t>BCD Store - reads which OSes are specified in the BCD store, and displays a menu to select which one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The Windows Boot</a:t>
            </a:r>
          </a:p>
        </p:txBody>
      </p:sp>
      <p:sp>
        <p:nvSpPr>
          <p:cNvPr id="186" name="Shape 186"/>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AutoNum type="arabicPeriod" startAt="6"/>
            </a:pPr>
            <a:r>
              <a:rPr lang="en"/>
              <a:t>bootmgr resumes - loads Winload.exe, the windows boot loader</a:t>
            </a:r>
          </a:p>
          <a:p>
            <a:pPr indent="-228600" lvl="0" marL="457200" rtl="0">
              <a:spcBef>
                <a:spcPts val="0"/>
              </a:spcBef>
              <a:buAutoNum type="arabicPeriod" startAt="6"/>
            </a:pPr>
            <a:r>
              <a:rPr lang="en"/>
              <a:t>Winload.exe - </a:t>
            </a:r>
          </a:p>
          <a:p>
            <a:pPr indent="-228600" lvl="1" marL="914400" rtl="0">
              <a:spcBef>
                <a:spcPts val="0"/>
              </a:spcBef>
            </a:pPr>
            <a:r>
              <a:rPr lang="en"/>
              <a:t>loads the kernel (ntoskrnl.exe), and loads HAL.dll into memory.  </a:t>
            </a:r>
          </a:p>
          <a:p>
            <a:pPr indent="-228600" lvl="1" marL="914400" rtl="0">
              <a:spcBef>
                <a:spcPts val="0"/>
              </a:spcBef>
            </a:pPr>
            <a:r>
              <a:rPr lang="en"/>
              <a:t>Then loads the SYSTEM registry hive</a:t>
            </a:r>
          </a:p>
          <a:p>
            <a:pPr indent="-228600" lvl="0" marL="457200" rtl="0">
              <a:spcBef>
                <a:spcPts val="0"/>
              </a:spcBef>
              <a:buAutoNum type="arabicPeriod" startAt="6"/>
            </a:pPr>
            <a:r>
              <a:rPr lang="en"/>
              <a:t>These processes are used to create registry key HKEY_LOCAL_MACHINE\SYSTEM</a:t>
            </a:r>
          </a:p>
          <a:p>
            <a:pPr indent="-228600" lvl="0" marL="457200" rtl="0">
              <a:spcBef>
                <a:spcPts val="0"/>
              </a:spcBef>
              <a:buAutoNum type="arabicPeriod" startAt="6"/>
            </a:pPr>
            <a:r>
              <a:rPr lang="en"/>
              <a:t>Winload uses the HKLM\SYSTEM key to load device drivers into memory (</a:t>
            </a:r>
            <a:r>
              <a:rPr b="1" lang="en"/>
              <a:t>without starting them</a:t>
            </a:r>
            <a:r>
              <a:rPr lang="en"/>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The Windows Boot</a:t>
            </a:r>
          </a:p>
        </p:txBody>
      </p:sp>
      <p:sp>
        <p:nvSpPr>
          <p:cNvPr id="192" name="Shape 192"/>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AutoNum type="arabicPeriod" startAt="10"/>
            </a:pPr>
            <a:r>
              <a:rPr lang="en"/>
              <a:t>Winload </a:t>
            </a:r>
            <a:r>
              <a:rPr lang="en" sz="2400"/>
              <a:t>checks if user wants to start using Last Known Good Configuration (pressing F8 key)</a:t>
            </a:r>
          </a:p>
          <a:p>
            <a:pPr indent="-228600" lvl="0" marL="457200" rtl="0">
              <a:spcBef>
                <a:spcPts val="480"/>
              </a:spcBef>
              <a:buAutoNum type="arabicPeriod" startAt="10"/>
            </a:pPr>
            <a:r>
              <a:rPr lang="en" sz="2400"/>
              <a:t>Winload starts:</a:t>
            </a:r>
          </a:p>
          <a:p>
            <a:pPr indent="-228600" lvl="1" marL="914400" rtl="0">
              <a:spcBef>
                <a:spcPts val="480"/>
              </a:spcBef>
            </a:pPr>
            <a:r>
              <a:rPr lang="en" sz="2400"/>
              <a:t>memory paging (pagefile.sys) and </a:t>
            </a:r>
          </a:p>
          <a:p>
            <a:pPr indent="-228600" lvl="1" marL="914400" rtl="0">
              <a:spcBef>
                <a:spcPts val="480"/>
              </a:spcBef>
            </a:pPr>
            <a:r>
              <a:rPr lang="en"/>
              <a:t>startup control passes to the ntoskrnl.exe (the windows kernel)</a:t>
            </a:r>
          </a:p>
          <a:p>
            <a:pPr indent="-228600" lvl="0" marL="457200" rtl="0">
              <a:spcBef>
                <a:spcPts val="480"/>
              </a:spcBef>
              <a:buAutoNum type="arabicPeriod" startAt="10"/>
            </a:pPr>
            <a:r>
              <a:rPr lang="en" sz="2400"/>
              <a:t>ntoskrnl.exe - causes the HAL to become active</a:t>
            </a:r>
          </a:p>
          <a:p>
            <a:pPr indent="-228600" lvl="1" marL="914400" rtl="0">
              <a:spcBef>
                <a:spcPts val="480"/>
              </a:spcBef>
            </a:pPr>
            <a:r>
              <a:rPr lang="en"/>
              <a:t>builds HKEY_LOCAL_MACHINE\HARDWARE from info collected thusfar</a:t>
            </a:r>
          </a:p>
          <a:p>
            <a:pPr indent="-228600" lvl="0" marL="457200" rtl="0">
              <a:spcBef>
                <a:spcPts val="480"/>
              </a:spcBef>
              <a:buAutoNum type="arabicPeriod" startAt="10"/>
            </a:pPr>
            <a:r>
              <a:rPr lang="en" sz="2400"/>
              <a:t>ntoskrnl.exe  starts critical services and drivers</a:t>
            </a:r>
          </a:p>
          <a:p>
            <a:pPr indent="-228600" lvl="1" marL="914400" rtl="0">
              <a:spcBef>
                <a:spcPts val="480"/>
              </a:spcBef>
            </a:pPr>
            <a:r>
              <a:rPr lang="en"/>
              <a:t>located in C:\Windows\System32\Drivers</a:t>
            </a:r>
          </a:p>
          <a:p>
            <a:pPr indent="0" lvl="0" marL="457200" rtl="0">
              <a:spcBef>
                <a:spcPts val="480"/>
              </a:spcBef>
              <a:buNone/>
            </a:pPr>
            <a:r>
              <a:t/>
            </a:r>
            <a:endParaRPr sz="2400"/>
          </a:p>
          <a:p>
            <a:pPr lvl="0" rt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The Windows Boot</a:t>
            </a:r>
          </a:p>
        </p:txBody>
      </p:sp>
      <p:sp>
        <p:nvSpPr>
          <p:cNvPr id="198" name="Shape 198"/>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AutoNum type="arabicPeriod" startAt="14"/>
            </a:pPr>
            <a:r>
              <a:rPr lang="en"/>
              <a:t>ntoskrnl.exe starts </a:t>
            </a:r>
            <a:r>
              <a:rPr b="1" lang="en"/>
              <a:t>smss.exe</a:t>
            </a:r>
            <a:r>
              <a:rPr lang="en"/>
              <a:t> (Session Manager SubSystem)</a:t>
            </a:r>
          </a:p>
          <a:p>
            <a:pPr indent="-228600" lvl="1" marL="914400" rtl="0">
              <a:spcBef>
                <a:spcPts val="0"/>
              </a:spcBef>
            </a:pPr>
            <a:r>
              <a:rPr lang="en" sz="1800"/>
              <a:t>responsible for handing sessions running on a machine</a:t>
            </a:r>
          </a:p>
          <a:p>
            <a:pPr indent="-228600" lvl="1" marL="914400" rtl="0">
              <a:spcBef>
                <a:spcPts val="0"/>
              </a:spcBef>
            </a:pPr>
            <a:r>
              <a:rPr lang="en"/>
              <a:t>starts the </a:t>
            </a:r>
            <a:r>
              <a:rPr b="1" lang="en"/>
              <a:t>kernel </a:t>
            </a:r>
            <a:r>
              <a:rPr lang="en"/>
              <a:t>and </a:t>
            </a:r>
            <a:r>
              <a:rPr b="1" lang="en"/>
              <a:t>user </a:t>
            </a:r>
            <a:r>
              <a:rPr lang="en"/>
              <a:t>modes of the Win32 subsystem</a:t>
            </a:r>
          </a:p>
          <a:p>
            <a:pPr indent="-228600" lvl="2" marL="1371600" rtl="0">
              <a:spcBef>
                <a:spcPts val="0"/>
              </a:spcBef>
            </a:pPr>
            <a:r>
              <a:rPr b="1" lang="en" sz="1800"/>
              <a:t>win32k.sys (kernel mode)</a:t>
            </a:r>
          </a:p>
          <a:p>
            <a:pPr indent="-228600" lvl="2" marL="1371600" rtl="0">
              <a:spcBef>
                <a:spcPts val="0"/>
              </a:spcBef>
            </a:pPr>
            <a:r>
              <a:rPr b="1" lang="en" sz="1800"/>
              <a:t>winsrv.dll and csrss.exe (both user mode)</a:t>
            </a:r>
          </a:p>
          <a:p>
            <a:pPr indent="-228600" lvl="1" marL="914400" rtl="0">
              <a:spcBef>
                <a:spcPts val="0"/>
              </a:spcBef>
            </a:pPr>
            <a:r>
              <a:rPr lang="en" sz="1800"/>
              <a:t>starts any subsystems listed with the "Required" value in the following registry key:</a:t>
            </a:r>
          </a:p>
          <a:p>
            <a:pPr indent="0" lvl="0" marL="457200" rtl="0" algn="ctr">
              <a:spcBef>
                <a:spcPts val="0"/>
              </a:spcBef>
              <a:buNone/>
            </a:pPr>
            <a:r>
              <a:rPr b="1" lang="en" sz="1400"/>
              <a:t>HKLM\System\CurrentControlSet\Control\Session Manager\Subsystems </a:t>
            </a:r>
          </a:p>
          <a:p>
            <a:pPr indent="-228600" lvl="1" marL="914400" rtl="0">
              <a:spcBef>
                <a:spcPts val="0"/>
              </a:spcBef>
            </a:pPr>
            <a:r>
              <a:rPr lang="en" sz="1800"/>
              <a:t>creates environment variables, virtual memory paging files</a:t>
            </a:r>
          </a:p>
          <a:p>
            <a:pPr indent="-228600" lvl="1" marL="914400" rtl="0">
              <a:spcBef>
                <a:spcPts val="0"/>
              </a:spcBef>
            </a:pPr>
            <a:r>
              <a:rPr i="1" lang="en"/>
              <a:t>smss.exe = historically common target for malware</a:t>
            </a:r>
          </a:p>
          <a:p>
            <a:pPr indent="-228600" lvl="2" marL="1371600" rtl="0">
              <a:spcBef>
                <a:spcPts val="0"/>
              </a:spcBef>
            </a:pPr>
            <a:r>
              <a:rPr i="1" lang="en"/>
              <a:t>first </a:t>
            </a:r>
            <a:r>
              <a:rPr b="1" i="1" lang="en"/>
              <a:t>native application</a:t>
            </a:r>
            <a:r>
              <a:rPr i="1" lang="en"/>
              <a:t> in boot/startup</a:t>
            </a:r>
          </a:p>
          <a:p>
            <a:pPr lvl="0" rt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The Windows Boot</a:t>
            </a:r>
          </a:p>
        </p:txBody>
      </p:sp>
      <p:sp>
        <p:nvSpPr>
          <p:cNvPr id="204" name="Shape 204"/>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AutoNum type="arabicPeriod" startAt="15"/>
            </a:pPr>
            <a:r>
              <a:rPr lang="en"/>
              <a:t>smss.exe starts the Win32 graphics subsystem</a:t>
            </a:r>
          </a:p>
          <a:p>
            <a:pPr indent="-228600" lvl="0" marL="457200" rtl="0">
              <a:spcBef>
                <a:spcPts val="0"/>
              </a:spcBef>
              <a:buAutoNum type="arabicPeriod" startAt="15"/>
            </a:pPr>
            <a:r>
              <a:rPr lang="en"/>
              <a:t>smss.exe starts </a:t>
            </a:r>
            <a:r>
              <a:rPr b="1" lang="en"/>
              <a:t>csrss.exe</a:t>
            </a:r>
            <a:r>
              <a:rPr lang="en"/>
              <a:t> (Client Server Runtime SubSystem)</a:t>
            </a:r>
          </a:p>
          <a:p>
            <a:pPr indent="-228600" lvl="1" marL="914400" rtl="0">
              <a:spcBef>
                <a:spcPts val="480"/>
              </a:spcBef>
            </a:pPr>
            <a:r>
              <a:rPr lang="en" sz="2400"/>
              <a:t>provides the user mode side of the Win32 subsystem</a:t>
            </a:r>
          </a:p>
          <a:p>
            <a:pPr indent="-228600" lvl="1" marL="914400" rtl="0">
              <a:spcBef>
                <a:spcPts val="480"/>
              </a:spcBef>
            </a:pPr>
            <a:r>
              <a:rPr lang="en"/>
              <a:t>console handling and GUI shutdown</a:t>
            </a:r>
          </a:p>
          <a:p>
            <a:pPr indent="-228600" lvl="1" marL="914400" rtl="0">
              <a:spcBef>
                <a:spcPts val="480"/>
              </a:spcBef>
            </a:pPr>
            <a:r>
              <a:rPr lang="en"/>
              <a:t>the second </a:t>
            </a:r>
            <a:r>
              <a:rPr b="1" lang="en"/>
              <a:t>native application</a:t>
            </a:r>
          </a:p>
          <a:p>
            <a:pPr indent="-228600" lvl="0" marL="457200" rtl="0">
              <a:spcBef>
                <a:spcPts val="0"/>
              </a:spcBef>
              <a:buAutoNum type="arabicPeriod" startAt="17"/>
            </a:pPr>
            <a:r>
              <a:rPr lang="en"/>
              <a:t>smss.exe starts </a:t>
            </a:r>
            <a:r>
              <a:rPr b="1" lang="en"/>
              <a:t>Winlogon.exe</a:t>
            </a:r>
            <a:r>
              <a:rPr lang="en"/>
              <a:t> (the logon manager)</a:t>
            </a:r>
          </a:p>
          <a:p>
            <a:pPr indent="-228600" lvl="0" marL="457200">
              <a:spcBef>
                <a:spcPts val="0"/>
              </a:spcBef>
              <a:buAutoNum type="arabicPeriod" startAt="17"/>
            </a:pPr>
            <a:r>
              <a:rPr lang="en"/>
              <a:t>Winlogon.exe starts </a:t>
            </a:r>
            <a:r>
              <a:rPr b="1" lang="en"/>
              <a:t>services.exe</a:t>
            </a:r>
            <a:r>
              <a:rPr lang="en"/>
              <a:t> (Service Control Manager)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Shape 45"/>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Revisiting the disclosure debate</a:t>
            </a:r>
          </a:p>
        </p:txBody>
      </p:sp>
      <p:sp>
        <p:nvSpPr>
          <p:cNvPr id="46" name="Shape 46"/>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sz="1800" u="sng">
                <a:solidFill>
                  <a:schemeClr val="hlink"/>
                </a:solidFill>
                <a:hlinkClick r:id="rId3"/>
              </a:rPr>
              <a:t>http://www.wired.com/threatlevel/2012/11/att-hacker-found-guilty/</a:t>
            </a:r>
          </a:p>
          <a:p>
            <a:pPr lvl="0" rtl="0">
              <a:spcBef>
                <a:spcPts val="0"/>
              </a:spcBef>
              <a:buNone/>
            </a:pPr>
            <a:r>
              <a:rPr lang="en" sz="1800"/>
              <a:t> “iPad 3G Account Slurper” Script story breakdown:</a:t>
            </a:r>
          </a:p>
          <a:p>
            <a:pPr indent="-228600" lvl="0" marL="457200" rtl="0">
              <a:spcBef>
                <a:spcPts val="0"/>
              </a:spcBef>
              <a:buFont typeface="Arial"/>
              <a:buChar char="●"/>
            </a:pPr>
            <a:r>
              <a:rPr lang="en" sz="1800"/>
              <a:t>Couple of "vulnerability researchers"/hacktivists discover massive problem with AT&amp;T's website:</a:t>
            </a:r>
          </a:p>
          <a:p>
            <a:pPr indent="-228600" lvl="1" marL="914400" rtl="0">
              <a:spcBef>
                <a:spcPts val="0"/>
              </a:spcBef>
              <a:buFont typeface="Courier New"/>
              <a:buChar char="o"/>
            </a:pPr>
            <a:r>
              <a:rPr lang="en" sz="1800"/>
              <a:t>allows them to access anyone's personal data that owns an iPad</a:t>
            </a:r>
          </a:p>
          <a:p>
            <a:pPr indent="-228600" lvl="1" marL="914400" rtl="0">
              <a:spcBef>
                <a:spcPts val="0"/>
              </a:spcBef>
              <a:buFont typeface="Courier New"/>
              <a:buChar char="o"/>
            </a:pPr>
            <a:r>
              <a:rPr lang="en" sz="1800"/>
              <a:t>convicted under the Computer Fraud and Abuse Act</a:t>
            </a:r>
          </a:p>
          <a:p>
            <a:pPr indent="-228600" lvl="2" marL="1371600" rtl="0">
              <a:spcBef>
                <a:spcPts val="0"/>
              </a:spcBef>
              <a:buFont typeface="Wingdings"/>
              <a:buChar char="§"/>
            </a:pPr>
            <a:r>
              <a:rPr lang="en" sz="1800"/>
              <a:t>widely controversial law, does not define "authorization"</a:t>
            </a:r>
          </a:p>
          <a:p>
            <a:pPr indent="-228600" lvl="1" marL="914400" rtl="0">
              <a:spcBef>
                <a:spcPts val="0"/>
              </a:spcBef>
              <a:buFont typeface="Courier New"/>
              <a:buChar char="o"/>
            </a:pPr>
            <a:r>
              <a:rPr lang="en" sz="1800"/>
              <a:t>They did a lot of shady things</a:t>
            </a:r>
          </a:p>
          <a:p>
            <a:pPr indent="-228600" lvl="2" marL="1371600" rtl="0">
              <a:spcBef>
                <a:spcPts val="0"/>
              </a:spcBef>
              <a:buFont typeface="Wingdings"/>
              <a:buChar char="§"/>
            </a:pPr>
            <a:r>
              <a:rPr lang="en" sz="1800"/>
              <a:t>discussing crashing stocks and short selling them for profit after disclosure (IRC logs)</a:t>
            </a:r>
          </a:p>
          <a:p>
            <a:pPr indent="-228600" lvl="0" marL="457200" rtl="0">
              <a:spcBef>
                <a:spcPts val="0"/>
              </a:spcBef>
              <a:buFont typeface="Arial"/>
              <a:buChar char="●"/>
            </a:pPr>
            <a:r>
              <a:rPr lang="en" sz="1800"/>
              <a:t>AT&amp;T/Apple claimed they never were directly approached by the pair, and found out through the press releases</a:t>
            </a:r>
          </a:p>
          <a:p>
            <a:pPr indent="-228600" lvl="1" marL="914400">
              <a:spcBef>
                <a:spcPts val="0"/>
              </a:spcBef>
              <a:buFont typeface="Courier New"/>
              <a:buChar char="o"/>
            </a:pPr>
            <a:r>
              <a:rPr lang="en" sz="1400"/>
              <a:t>the suspects could not prove otherwise, and have both been found guilty for now</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The Windows Boot</a:t>
            </a:r>
          </a:p>
        </p:txBody>
      </p:sp>
      <p:sp>
        <p:nvSpPr>
          <p:cNvPr id="210" name="Shape 210"/>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AutoNum type="arabicPeriod" startAt="19"/>
            </a:pPr>
            <a:r>
              <a:rPr lang="en"/>
              <a:t>Winlogon.exe starts lsass.exe (Local Security Authority Process)</a:t>
            </a:r>
          </a:p>
          <a:p>
            <a:pPr indent="-228600" lvl="1" marL="914400" rtl="0">
              <a:spcBef>
                <a:spcPts val="0"/>
              </a:spcBef>
              <a:buAutoNum type="alphaLcPeriod"/>
            </a:pPr>
            <a:r>
              <a:rPr lang="en"/>
              <a:t>displays the logon screen, prompting for user id and password.</a:t>
            </a:r>
          </a:p>
          <a:p>
            <a:pPr indent="-228600" lvl="1" marL="914400" rtl="0">
              <a:spcBef>
                <a:spcPts val="0"/>
              </a:spcBef>
              <a:buAutoNum type="alphaLcPeriod"/>
            </a:pPr>
            <a:r>
              <a:rPr lang="en"/>
              <a:t>handles authentication</a:t>
            </a:r>
          </a:p>
          <a:p>
            <a:pPr indent="-228600" lvl="0" marL="457200" rtl="0">
              <a:spcBef>
                <a:spcPts val="0"/>
              </a:spcBef>
              <a:buAutoNum type="arabicPeriod" startAt="19"/>
            </a:pPr>
            <a:r>
              <a:rPr lang="en"/>
              <a:t>Winlogon.exe executes userinit.exe</a:t>
            </a:r>
          </a:p>
          <a:p>
            <a:pPr indent="-228600" lvl="0" marL="457200" rtl="0">
              <a:spcBef>
                <a:spcPts val="0"/>
              </a:spcBef>
              <a:buAutoNum type="arabicPeriod" startAt="19"/>
            </a:pPr>
            <a:r>
              <a:rPr lang="en"/>
              <a:t>Userinit.exe</a:t>
            </a:r>
          </a:p>
          <a:p>
            <a:pPr indent="-228600" lvl="1" marL="914400" rtl="0">
              <a:spcBef>
                <a:spcPts val="0"/>
              </a:spcBef>
              <a:buAutoNum type="alphaLcPeriod"/>
            </a:pPr>
            <a:r>
              <a:rPr lang="en"/>
              <a:t>applies Group Policy settings and startup and policy settings</a:t>
            </a:r>
          </a:p>
          <a:p>
            <a:pPr indent="-228600" lvl="2" marL="1371600" rtl="0">
              <a:spcBef>
                <a:spcPts val="0"/>
              </a:spcBef>
              <a:buAutoNum type="romanLcPeriod"/>
            </a:pPr>
            <a:r>
              <a:rPr lang="en"/>
              <a:t>in the local user registry</a:t>
            </a:r>
          </a:p>
          <a:p>
            <a:pPr indent="-228600" lvl="2" marL="1371600">
              <a:spcBef>
                <a:spcPts val="0"/>
              </a:spcBef>
              <a:buAutoNum type="romanLcPeriod"/>
            </a:pPr>
            <a:r>
              <a:rPr lang="en"/>
              <a:t>not overridden by the Active Directory Group Policy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The Windows Boot</a:t>
            </a:r>
          </a:p>
        </p:txBody>
      </p:sp>
      <p:sp>
        <p:nvSpPr>
          <p:cNvPr id="216" name="Shape 216"/>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AutoNum type="arabicPeriod" startAt="22"/>
            </a:pPr>
            <a:r>
              <a:rPr lang="en"/>
              <a:t>Winlogon launches </a:t>
            </a:r>
            <a:r>
              <a:rPr b="1" lang="en"/>
              <a:t>Explorer.exe</a:t>
            </a:r>
            <a:r>
              <a:rPr lang="en"/>
              <a:t>, the windows graphical Window Manager and shell</a:t>
            </a:r>
          </a:p>
          <a:p>
            <a:pPr lvl="0" rtl="0">
              <a:spcBef>
                <a:spcPts val="0"/>
              </a:spcBef>
              <a:buNone/>
            </a:pPr>
            <a:r>
              <a:t/>
            </a:r>
            <a:endParaRPr/>
          </a:p>
          <a:p>
            <a:pPr lvl="0" rtl="0">
              <a:spcBef>
                <a:spcPts val="0"/>
              </a:spcBef>
              <a:buNone/>
            </a:pPr>
            <a:r>
              <a:t/>
            </a:r>
            <a:endParaRPr/>
          </a:p>
          <a:p>
            <a:pPr lvl="0" rtl="0">
              <a:spcBef>
                <a:spcPts val="0"/>
              </a:spcBef>
              <a:buNone/>
            </a:pPr>
            <a:r>
              <a:rPr lang="en"/>
              <a:t>Whew thats a lot</a:t>
            </a:r>
          </a:p>
          <a:p>
            <a:pPr lvl="0">
              <a:spcBef>
                <a:spcPts val="0"/>
              </a:spcBef>
              <a:buNone/>
            </a:pPr>
            <a:r>
              <a:rPr lang="en"/>
              <a:t> that happens!</a:t>
            </a:r>
          </a:p>
        </p:txBody>
      </p:sp>
      <p:pic>
        <p:nvPicPr>
          <p:cNvPr id="217" name="Shape 217"/>
          <p:cNvPicPr preferRelativeResize="0"/>
          <p:nvPr/>
        </p:nvPicPr>
        <p:blipFill>
          <a:blip r:embed="rId3">
            <a:alphaModFix/>
          </a:blip>
          <a:stretch>
            <a:fillRect/>
          </a:stretch>
        </p:blipFill>
        <p:spPr>
          <a:xfrm>
            <a:off x="3455324" y="3433175"/>
            <a:ext cx="5231476" cy="31344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Subsystem Startup</a:t>
            </a:r>
          </a:p>
        </p:txBody>
      </p:sp>
      <p:sp>
        <p:nvSpPr>
          <p:cNvPr id="223" name="Shape 223"/>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Subsystems are started by the Session Manager (Smss.exe) process</a:t>
            </a:r>
          </a:p>
          <a:p>
            <a:pPr indent="-228600" lvl="0" marL="457200" rtl="0">
              <a:spcBef>
                <a:spcPts val="0"/>
              </a:spcBef>
              <a:buFont typeface="Arial"/>
              <a:buChar char="●"/>
            </a:pPr>
            <a:r>
              <a:rPr lang="en"/>
              <a:t>Smss information is stored at:</a:t>
            </a:r>
          </a:p>
          <a:p>
            <a:pPr lvl="0" rtl="0">
              <a:spcBef>
                <a:spcPts val="0"/>
              </a:spcBef>
              <a:buNone/>
            </a:pPr>
            <a:r>
              <a:rPr lang="en" sz="1800"/>
              <a:t>HKLM\SYSTEM\CurrentControlSet\Control\Session Manager\Subsystems</a:t>
            </a:r>
          </a:p>
          <a:p>
            <a:pPr indent="-228600" lvl="0" marL="457200" rtl="0">
              <a:spcBef>
                <a:spcPts val="480"/>
              </a:spcBef>
              <a:buFont typeface="Arial"/>
              <a:buChar char="●"/>
            </a:pPr>
            <a:r>
              <a:rPr lang="en"/>
              <a:t>starts any subsystems listed with the "Required" value in the following registry key</a:t>
            </a:r>
          </a:p>
          <a:p>
            <a:pPr lvl="0" rtl="0">
              <a:spcBef>
                <a:spcPts val="0"/>
              </a:spcBef>
              <a:buNone/>
            </a:pPr>
            <a:r>
              <a:t/>
            </a:r>
            <a:endParaRPr sz="1800"/>
          </a:p>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 </a:t>
            </a:r>
          </a:p>
        </p:txBody>
      </p:sp>
      <p:sp>
        <p:nvSpPr>
          <p:cNvPr id="229" name="Shape 229"/>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230" name="Shape 230"/>
          <p:cNvPicPr preferRelativeResize="0"/>
          <p:nvPr/>
        </p:nvPicPr>
        <p:blipFill>
          <a:blip r:embed="rId3">
            <a:alphaModFix/>
          </a:blip>
          <a:stretch>
            <a:fillRect/>
          </a:stretch>
        </p:blipFill>
        <p:spPr>
          <a:xfrm>
            <a:off x="1000125" y="57150"/>
            <a:ext cx="7143750" cy="6743700"/>
          </a:xfrm>
          <a:prstGeom prst="rect">
            <a:avLst/>
          </a:prstGeom>
          <a:noFill/>
          <a:ln>
            <a:noFill/>
          </a:ln>
        </p:spPr>
      </p:pic>
      <p:sp>
        <p:nvSpPr>
          <p:cNvPr id="231" name="Shape 231"/>
          <p:cNvSpPr txBox="1"/>
          <p:nvPr/>
        </p:nvSpPr>
        <p:spPr>
          <a:xfrm rot="-5400000">
            <a:off x="-3780975" y="1929625"/>
            <a:ext cx="8721600" cy="840600"/>
          </a:xfrm>
          <a:prstGeom prst="rect">
            <a:avLst/>
          </a:prstGeom>
          <a:noFill/>
          <a:ln>
            <a:noFill/>
          </a:ln>
        </p:spPr>
        <p:txBody>
          <a:bodyPr anchorCtr="0" anchor="t" bIns="91425" lIns="91425" rIns="91425" wrap="square" tIns="91425">
            <a:noAutofit/>
          </a:bodyPr>
          <a:lstStyle/>
          <a:p>
            <a:pPr lvl="0">
              <a:spcBef>
                <a:spcPts val="0"/>
              </a:spcBef>
              <a:buNone/>
            </a:pPr>
            <a:r>
              <a:rPr lang="en" sz="2400"/>
              <a:t>WINDOWS XP / WINDOWS 2000</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 </a:t>
            </a:r>
          </a:p>
        </p:txBody>
      </p:sp>
      <p:sp>
        <p:nvSpPr>
          <p:cNvPr id="237" name="Shape 237"/>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238" name="Shape 238"/>
          <p:cNvSpPr txBox="1"/>
          <p:nvPr/>
        </p:nvSpPr>
        <p:spPr>
          <a:xfrm rot="-5400000">
            <a:off x="-3780975" y="1929625"/>
            <a:ext cx="8721600" cy="840600"/>
          </a:xfrm>
          <a:prstGeom prst="rect">
            <a:avLst/>
          </a:prstGeom>
          <a:noFill/>
          <a:ln>
            <a:noFill/>
          </a:ln>
        </p:spPr>
        <p:txBody>
          <a:bodyPr anchorCtr="0" anchor="t" bIns="91425" lIns="91425" rIns="91425" wrap="square" tIns="91425">
            <a:noAutofit/>
          </a:bodyPr>
          <a:lstStyle/>
          <a:p>
            <a:pPr lvl="0" rtl="0">
              <a:spcBef>
                <a:spcPts val="0"/>
              </a:spcBef>
              <a:buNone/>
            </a:pPr>
            <a:r>
              <a:rPr lang="en" sz="2400"/>
              <a:t>WINDOWS 7 / WINDOWS VISTA</a:t>
            </a:r>
          </a:p>
          <a:p>
            <a:pPr lvl="0" rtl="0">
              <a:spcBef>
                <a:spcPts val="0"/>
              </a:spcBef>
              <a:buNone/>
            </a:pPr>
            <a:r>
              <a:rPr i="1" lang="en" sz="1800" u="sng"/>
              <a:t>Source: Windows Internals 6th edition, Part 1</a:t>
            </a:r>
          </a:p>
        </p:txBody>
      </p:sp>
      <p:pic>
        <p:nvPicPr>
          <p:cNvPr id="239" name="Shape 239"/>
          <p:cNvPicPr preferRelativeResize="0"/>
          <p:nvPr/>
        </p:nvPicPr>
        <p:blipFill>
          <a:blip r:embed="rId3">
            <a:alphaModFix/>
          </a:blip>
          <a:stretch>
            <a:fillRect/>
          </a:stretch>
        </p:blipFill>
        <p:spPr>
          <a:xfrm>
            <a:off x="1004360" y="0"/>
            <a:ext cx="7135280" cy="6857999"/>
          </a:xfrm>
          <a:prstGeom prst="rect">
            <a:avLst/>
          </a:prstGeom>
          <a:noFill/>
          <a:ln>
            <a:noFill/>
          </a:ln>
        </p:spPr>
      </p:pic>
      <p:sp>
        <p:nvSpPr>
          <p:cNvPr id="240" name="Shape 240"/>
          <p:cNvSpPr txBox="1"/>
          <p:nvPr/>
        </p:nvSpPr>
        <p:spPr>
          <a:xfrm>
            <a:off x="7615681" y="1724875"/>
            <a:ext cx="1381200" cy="928200"/>
          </a:xfrm>
          <a:prstGeom prst="rect">
            <a:avLst/>
          </a:prstGeom>
          <a:noFill/>
          <a:ln>
            <a:noFill/>
          </a:ln>
        </p:spPr>
        <p:txBody>
          <a:bodyPr anchorCtr="0" anchor="t" bIns="91425" lIns="91425" rIns="91425" wrap="square" tIns="91425">
            <a:noAutofit/>
          </a:bodyPr>
          <a:lstStyle/>
          <a:p>
            <a:pPr lvl="0" rtl="0">
              <a:spcBef>
                <a:spcPts val="0"/>
              </a:spcBef>
              <a:buNone/>
            </a:pPr>
            <a:r>
              <a:rPr lang="en"/>
              <a:t>SUA = Subsystem for Unix-based</a:t>
            </a:r>
          </a:p>
          <a:p>
            <a:pPr lvl="0">
              <a:spcBef>
                <a:spcPts val="0"/>
              </a:spcBef>
              <a:buNone/>
            </a:pPr>
            <a:r>
              <a:rPr lang="en"/>
              <a:t>Applications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Win32 API &amp; native API</a:t>
            </a:r>
          </a:p>
        </p:txBody>
      </p:sp>
      <p:sp>
        <p:nvSpPr>
          <p:cNvPr id="246" name="Shape 246"/>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Windows has a layered architecture</a:t>
            </a:r>
          </a:p>
          <a:p>
            <a:pPr indent="-228600" lvl="0" marL="457200" rtl="0">
              <a:spcBef>
                <a:spcPts val="0"/>
              </a:spcBef>
              <a:buFont typeface="Arial"/>
              <a:buChar char="●"/>
            </a:pPr>
            <a:r>
              <a:rPr lang="en"/>
              <a:t>in order to program applications on it's OS, Windows provides the </a:t>
            </a:r>
            <a:r>
              <a:rPr b="1" lang="en"/>
              <a:t>Win32 API</a:t>
            </a:r>
            <a:r>
              <a:rPr lang="en"/>
              <a:t>:</a:t>
            </a:r>
          </a:p>
          <a:p>
            <a:pPr indent="-228600" lvl="1" marL="914400" rtl="0">
              <a:spcBef>
                <a:spcPts val="0"/>
              </a:spcBef>
              <a:buFont typeface="Courier New"/>
              <a:buChar char="o"/>
            </a:pPr>
            <a:r>
              <a:rPr b="1" lang="en"/>
              <a:t>These are the subsystem DLL's</a:t>
            </a:r>
          </a:p>
          <a:p>
            <a:pPr indent="-228600" lvl="1" marL="914400" rtl="0">
              <a:spcBef>
                <a:spcPts val="0"/>
              </a:spcBef>
              <a:buFont typeface="Courier New"/>
              <a:buChar char="o"/>
            </a:pPr>
            <a:r>
              <a:rPr lang="en"/>
              <a:t>Are well documented, and call the native API </a:t>
            </a:r>
          </a:p>
          <a:p>
            <a:pPr indent="-228600" lvl="0" marL="457200" rtl="0">
              <a:spcBef>
                <a:spcPts val="0"/>
              </a:spcBef>
              <a:buFont typeface="Arial"/>
              <a:buChar char="●"/>
            </a:pPr>
            <a:r>
              <a:rPr lang="en"/>
              <a:t>In order to communicate with the kernel, windows provides a native API (located usually in </a:t>
            </a:r>
            <a:r>
              <a:rPr lang="en" u="sng"/>
              <a:t>ntdll.dll</a:t>
            </a:r>
            <a:r>
              <a:rPr lang="en"/>
              <a:t>)</a:t>
            </a:r>
          </a:p>
          <a:p>
            <a:pPr indent="-228600" lvl="1" marL="914400" rtl="0">
              <a:spcBef>
                <a:spcPts val="0"/>
              </a:spcBef>
              <a:buFont typeface="Courier New"/>
              <a:buChar char="o"/>
            </a:pPr>
            <a:r>
              <a:rPr lang="en"/>
              <a:t>ntdll.dll functions have no documentation</a:t>
            </a:r>
          </a:p>
          <a:p>
            <a:pPr indent="-228600" lvl="2" marL="1371600" rtl="0">
              <a:spcBef>
                <a:spcPts val="0"/>
              </a:spcBef>
              <a:buFont typeface="Wingdings"/>
              <a:buChar char="§"/>
            </a:pPr>
            <a:r>
              <a:rPr lang="en"/>
              <a:t>Window's famous hidden API</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rtl="0">
              <a:spcBef>
                <a:spcPts val="0"/>
              </a:spcBef>
              <a:buNone/>
            </a:pPr>
            <a:r>
              <a:rPr lang="en"/>
              <a:t> </a:t>
            </a:r>
          </a:p>
        </p:txBody>
      </p:sp>
      <p:sp>
        <p:nvSpPr>
          <p:cNvPr id="252" name="Shape 252"/>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 </a:t>
            </a:r>
          </a:p>
        </p:txBody>
      </p:sp>
      <p:sp>
        <p:nvSpPr>
          <p:cNvPr id="253" name="Shape 253"/>
          <p:cNvSpPr txBox="1"/>
          <p:nvPr/>
        </p:nvSpPr>
        <p:spPr>
          <a:xfrm rot="-5400000">
            <a:off x="-3780975" y="1929625"/>
            <a:ext cx="8721600" cy="840600"/>
          </a:xfrm>
          <a:prstGeom prst="rect">
            <a:avLst/>
          </a:prstGeom>
          <a:noFill/>
          <a:ln>
            <a:noFill/>
          </a:ln>
        </p:spPr>
        <p:txBody>
          <a:bodyPr anchorCtr="0" anchor="t" bIns="91425" lIns="91425" rIns="91425" wrap="square" tIns="91425">
            <a:noAutofit/>
          </a:bodyPr>
          <a:lstStyle/>
          <a:p>
            <a:pPr lvl="0" rtl="0">
              <a:spcBef>
                <a:spcPts val="0"/>
              </a:spcBef>
              <a:buNone/>
            </a:pPr>
            <a:r>
              <a:rPr lang="en" sz="2400"/>
              <a:t>WINDOWS 7 / WINDOWS VISTA</a:t>
            </a:r>
          </a:p>
          <a:p>
            <a:pPr lvl="0" rtl="0">
              <a:spcBef>
                <a:spcPts val="0"/>
              </a:spcBef>
              <a:buNone/>
            </a:pPr>
            <a:r>
              <a:rPr i="1" lang="en" sz="1800" u="sng"/>
              <a:t>Source: Windows Internals 6th edition, Part 1</a:t>
            </a:r>
          </a:p>
        </p:txBody>
      </p:sp>
      <p:pic>
        <p:nvPicPr>
          <p:cNvPr id="254" name="Shape 254"/>
          <p:cNvPicPr preferRelativeResize="0"/>
          <p:nvPr/>
        </p:nvPicPr>
        <p:blipFill>
          <a:blip r:embed="rId3">
            <a:alphaModFix/>
          </a:blip>
          <a:stretch>
            <a:fillRect/>
          </a:stretch>
        </p:blipFill>
        <p:spPr>
          <a:xfrm>
            <a:off x="1004360" y="0"/>
            <a:ext cx="7135280" cy="6857999"/>
          </a:xfrm>
          <a:prstGeom prst="rect">
            <a:avLst/>
          </a:prstGeom>
          <a:noFill/>
          <a:ln>
            <a:noFill/>
          </a:ln>
        </p:spPr>
      </p:pic>
      <p:sp>
        <p:nvSpPr>
          <p:cNvPr id="255" name="Shape 255"/>
          <p:cNvSpPr txBox="1"/>
          <p:nvPr/>
        </p:nvSpPr>
        <p:spPr>
          <a:xfrm>
            <a:off x="7615681" y="1724875"/>
            <a:ext cx="1381200" cy="928200"/>
          </a:xfrm>
          <a:prstGeom prst="rect">
            <a:avLst/>
          </a:prstGeom>
          <a:noFill/>
          <a:ln>
            <a:noFill/>
          </a:ln>
        </p:spPr>
        <p:txBody>
          <a:bodyPr anchorCtr="0" anchor="t" bIns="91425" lIns="91425" rIns="91425" wrap="square" tIns="91425">
            <a:noAutofit/>
          </a:bodyPr>
          <a:lstStyle/>
          <a:p>
            <a:pPr lvl="0" rtl="0">
              <a:spcBef>
                <a:spcPts val="0"/>
              </a:spcBef>
              <a:buNone/>
            </a:pPr>
            <a:r>
              <a:rPr lang="en"/>
              <a:t>SUA = Subsystem for Unix-based</a:t>
            </a:r>
          </a:p>
          <a:p>
            <a:pPr lvl="0" rtl="0">
              <a:spcBef>
                <a:spcPts val="0"/>
              </a:spcBef>
              <a:buNone/>
            </a:pPr>
            <a:r>
              <a:rPr lang="en"/>
              <a:t>Applications</a:t>
            </a:r>
          </a:p>
        </p:txBody>
      </p:sp>
      <p:sp>
        <p:nvSpPr>
          <p:cNvPr id="256" name="Shape 256"/>
          <p:cNvSpPr/>
          <p:nvPr/>
        </p:nvSpPr>
        <p:spPr>
          <a:xfrm>
            <a:off x="1359425" y="2007450"/>
            <a:ext cx="6078400" cy="548150"/>
          </a:xfrm>
          <a:custGeom>
            <a:pathLst>
              <a:path extrusionOk="0" h="21926" w="243136">
                <a:moveTo>
                  <a:pt x="0" y="19490"/>
                </a:moveTo>
                <a:cubicBezTo>
                  <a:pt x="-2923" y="16972"/>
                  <a:pt x="39873" y="10070"/>
                  <a:pt x="59444" y="6822"/>
                </a:cubicBezTo>
                <a:cubicBezTo>
                  <a:pt x="79015" y="3573"/>
                  <a:pt x="96636" y="812"/>
                  <a:pt x="117426" y="0"/>
                </a:cubicBezTo>
                <a:cubicBezTo>
                  <a:pt x="138215" y="-812"/>
                  <a:pt x="163227" y="974"/>
                  <a:pt x="184179" y="1949"/>
                </a:cubicBezTo>
                <a:cubicBezTo>
                  <a:pt x="205130" y="2923"/>
                  <a:pt x="235015" y="4060"/>
                  <a:pt x="243136" y="5847"/>
                </a:cubicBezTo>
                <a:cubicBezTo>
                  <a:pt x="251256" y="7633"/>
                  <a:pt x="260595" y="9989"/>
                  <a:pt x="232904" y="12669"/>
                </a:cubicBezTo>
                <a:cubicBezTo>
                  <a:pt x="205212" y="15348"/>
                  <a:pt x="115802" y="20789"/>
                  <a:pt x="76985" y="21926"/>
                </a:cubicBezTo>
                <a:cubicBezTo>
                  <a:pt x="38167" y="23062"/>
                  <a:pt x="2923" y="22007"/>
                  <a:pt x="0" y="19490"/>
                </a:cubicBezTo>
                <a:close/>
              </a:path>
            </a:pathLst>
          </a:custGeom>
          <a:noFill/>
          <a:ln cap="flat" cmpd="sng" w="19050">
            <a:solidFill>
              <a:srgbClr val="FF0000"/>
            </a:solidFill>
            <a:prstDash val="solid"/>
            <a:round/>
            <a:headEnd len="lg" w="lg" type="none"/>
            <a:tailEnd len="lg" w="lg" type="none"/>
          </a:ln>
        </p:spPr>
      </p:sp>
      <p:sp>
        <p:nvSpPr>
          <p:cNvPr id="257" name="Shape 257"/>
          <p:cNvSpPr txBox="1"/>
          <p:nvPr/>
        </p:nvSpPr>
        <p:spPr>
          <a:xfrm>
            <a:off x="4025750" y="2234275"/>
            <a:ext cx="1193700" cy="2313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0000"/>
                </a:solidFill>
              </a:rPr>
              <a:t>Win32 API</a:t>
            </a:r>
          </a:p>
        </p:txBody>
      </p:sp>
      <p:sp>
        <p:nvSpPr>
          <p:cNvPr id="258" name="Shape 258"/>
          <p:cNvSpPr txBox="1"/>
          <p:nvPr/>
        </p:nvSpPr>
        <p:spPr>
          <a:xfrm>
            <a:off x="5233025" y="2735225"/>
            <a:ext cx="1949100" cy="219300"/>
          </a:xfrm>
          <a:prstGeom prst="rect">
            <a:avLst/>
          </a:prstGeom>
          <a:noFill/>
          <a:ln>
            <a:noFill/>
          </a:ln>
        </p:spPr>
        <p:txBody>
          <a:bodyPr anchorCtr="0" anchor="t" bIns="91425" lIns="91425" rIns="91425" wrap="square" tIns="91425">
            <a:noAutofit/>
          </a:bodyPr>
          <a:lstStyle/>
          <a:p>
            <a:pPr lvl="0">
              <a:spcBef>
                <a:spcPts val="0"/>
              </a:spcBef>
              <a:buNone/>
            </a:pPr>
            <a:r>
              <a:rPr lang="en" sz="1200"/>
              <a:t>(undocumented)</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Win32 API &amp; native API</a:t>
            </a:r>
          </a:p>
        </p:txBody>
      </p:sp>
      <p:sp>
        <p:nvSpPr>
          <p:cNvPr id="264" name="Shape 264"/>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algn="ctr">
              <a:spcBef>
                <a:spcPts val="0"/>
              </a:spcBef>
              <a:buNone/>
            </a:pPr>
            <a:r>
              <a:rPr i="1" lang="en"/>
              <a:t>The role of the subsystem DLL's is to translate a documented function into the appropriate internal (and mostly undocumented) native system calls (for security in depth)</a:t>
            </a:r>
          </a:p>
        </p:txBody>
      </p:sp>
      <p:pic>
        <p:nvPicPr>
          <p:cNvPr id="265" name="Shape 265"/>
          <p:cNvPicPr preferRelativeResize="0"/>
          <p:nvPr/>
        </p:nvPicPr>
        <p:blipFill>
          <a:blip r:embed="rId3">
            <a:alphaModFix/>
          </a:blip>
          <a:stretch>
            <a:fillRect/>
          </a:stretch>
        </p:blipFill>
        <p:spPr>
          <a:xfrm>
            <a:off x="457200" y="4434032"/>
            <a:ext cx="3797300" cy="2133600"/>
          </a:xfrm>
          <a:prstGeom prst="rect">
            <a:avLst/>
          </a:prstGeom>
          <a:noFill/>
          <a:ln>
            <a:noFill/>
          </a:ln>
        </p:spPr>
      </p:pic>
      <p:pic>
        <p:nvPicPr>
          <p:cNvPr id="266" name="Shape 266"/>
          <p:cNvPicPr preferRelativeResize="0"/>
          <p:nvPr/>
        </p:nvPicPr>
        <p:blipFill>
          <a:blip r:embed="rId4">
            <a:alphaModFix/>
          </a:blip>
          <a:stretch>
            <a:fillRect/>
          </a:stretch>
        </p:blipFill>
        <p:spPr>
          <a:xfrm>
            <a:off x="5315301" y="4337431"/>
            <a:ext cx="3120099" cy="2230201"/>
          </a:xfrm>
          <a:prstGeom prst="rect">
            <a:avLst/>
          </a:prstGeom>
          <a:noFill/>
          <a:ln>
            <a:noFill/>
          </a:ln>
        </p:spPr>
      </p:pic>
      <p:sp>
        <p:nvSpPr>
          <p:cNvPr id="267" name="Shape 267"/>
          <p:cNvSpPr txBox="1"/>
          <p:nvPr/>
        </p:nvSpPr>
        <p:spPr>
          <a:xfrm>
            <a:off x="5774300" y="5806900"/>
            <a:ext cx="2308500" cy="583800"/>
          </a:xfrm>
          <a:prstGeom prst="rect">
            <a:avLst/>
          </a:prstGeom>
          <a:noFill/>
          <a:ln>
            <a:noFill/>
          </a:ln>
        </p:spPr>
        <p:txBody>
          <a:bodyPr anchorCtr="0" anchor="t" bIns="91425" lIns="91425" rIns="91425" wrap="square" tIns="91425">
            <a:noAutofit/>
          </a:bodyPr>
          <a:lstStyle/>
          <a:p>
            <a:pPr lvl="0" rtl="0" algn="ctr">
              <a:spcBef>
                <a:spcPts val="0"/>
              </a:spcBef>
              <a:buNone/>
            </a:pPr>
            <a:r>
              <a:rPr b="1" lang="en">
                <a:solidFill>
                  <a:srgbClr val="FF0000"/>
                </a:solidFill>
              </a:rPr>
              <a:t>Basically the subsystem DLL's</a:t>
            </a:r>
          </a:p>
          <a:p>
            <a:pPr lvl="0" algn="ctr">
              <a:spcBef>
                <a:spcPts val="0"/>
              </a:spcBef>
              <a:buNone/>
            </a:pPr>
            <a:r>
              <a:t/>
            </a:r>
            <a:endParaRPr b="1">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Win32 API breakdown</a:t>
            </a:r>
          </a:p>
        </p:txBody>
      </p:sp>
      <p:sp>
        <p:nvSpPr>
          <p:cNvPr id="273" name="Shape 273"/>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Functions fall in 8 categories:</a:t>
            </a:r>
          </a:p>
          <a:p>
            <a:pPr indent="-228600" lvl="0" marL="457200" rtl="0">
              <a:spcBef>
                <a:spcPts val="0"/>
              </a:spcBef>
              <a:buAutoNum type="arabicPeriod"/>
            </a:pPr>
            <a:r>
              <a:rPr lang="en"/>
              <a:t>Base Services</a:t>
            </a:r>
          </a:p>
          <a:p>
            <a:pPr indent="-228600" lvl="1" marL="914400" rtl="0">
              <a:spcBef>
                <a:spcPts val="0"/>
              </a:spcBef>
              <a:buAutoNum type="alphaLcPeriod"/>
            </a:pPr>
            <a:r>
              <a:rPr lang="en"/>
              <a:t>file system, devices, processes, threads, err handling</a:t>
            </a:r>
          </a:p>
          <a:p>
            <a:pPr indent="-228600" lvl="0" marL="457200" rtl="0">
              <a:spcBef>
                <a:spcPts val="0"/>
              </a:spcBef>
              <a:buAutoNum type="arabicPeriod"/>
            </a:pPr>
            <a:r>
              <a:rPr lang="en"/>
              <a:t>Advanced Services</a:t>
            </a:r>
          </a:p>
          <a:p>
            <a:pPr indent="-228600" lvl="1" marL="914400" rtl="0">
              <a:spcBef>
                <a:spcPts val="0"/>
              </a:spcBef>
              <a:buAutoNum type="alphaLcPeriod"/>
            </a:pPr>
            <a:r>
              <a:rPr lang="en"/>
              <a:t>registry, shutdown, service management, user account management (advapi32.dll)</a:t>
            </a:r>
          </a:p>
          <a:p>
            <a:pPr indent="-228600" lvl="0" marL="457200" rtl="0">
              <a:spcBef>
                <a:spcPts val="0"/>
              </a:spcBef>
              <a:buAutoNum type="arabicPeriod"/>
            </a:pPr>
            <a:r>
              <a:rPr lang="en"/>
              <a:t>Graphics Device Interface</a:t>
            </a:r>
          </a:p>
          <a:p>
            <a:pPr indent="-228600" lvl="1" marL="914400" rtl="0">
              <a:spcBef>
                <a:spcPts val="0"/>
              </a:spcBef>
              <a:buAutoNum type="alphaLcPeriod"/>
            </a:pPr>
            <a:r>
              <a:rPr lang="en"/>
              <a:t>monitor output, printers, and etc</a:t>
            </a:r>
          </a:p>
          <a:p>
            <a:pPr indent="-228600" lvl="0" marL="457200" rtl="0">
              <a:spcBef>
                <a:spcPts val="0"/>
              </a:spcBef>
              <a:buAutoNum type="arabicPeriod"/>
            </a:pPr>
            <a:r>
              <a:rPr lang="en"/>
              <a:t>User Interface</a:t>
            </a:r>
          </a:p>
          <a:p>
            <a:pPr indent="-228600" lvl="1" marL="914400">
              <a:spcBef>
                <a:spcPts val="0"/>
              </a:spcBef>
              <a:buAutoNum type="alphaLcPeriod"/>
            </a:pPr>
            <a:r>
              <a:rPr lang="en"/>
              <a:t>windows, buttons, menus, scrollbars, etc...</a:t>
            </a:r>
          </a:p>
        </p:txBody>
      </p:sp>
      <p:sp>
        <p:nvSpPr>
          <p:cNvPr id="274" name="Shape 274"/>
          <p:cNvSpPr txBox="1"/>
          <p:nvPr/>
        </p:nvSpPr>
        <p:spPr>
          <a:xfrm>
            <a:off x="137475" y="6262000"/>
            <a:ext cx="8982300" cy="704400"/>
          </a:xfrm>
          <a:prstGeom prst="rect">
            <a:avLst/>
          </a:prstGeom>
          <a:noFill/>
          <a:ln>
            <a:noFill/>
          </a:ln>
        </p:spPr>
        <p:txBody>
          <a:bodyPr anchorCtr="0" anchor="t" bIns="91425" lIns="91425" rIns="91425" wrap="square" tIns="91425">
            <a:noAutofit/>
          </a:bodyPr>
          <a:lstStyle/>
          <a:p>
            <a:pPr lvl="0" rtl="0">
              <a:spcBef>
                <a:spcPts val="0"/>
              </a:spcBef>
              <a:buNone/>
            </a:pPr>
            <a:r>
              <a:rPr lang="en"/>
              <a:t>Source:</a:t>
            </a:r>
          </a:p>
          <a:p>
            <a:pPr lvl="0">
              <a:spcBef>
                <a:spcPts val="0"/>
              </a:spcBef>
              <a:buNone/>
            </a:pPr>
            <a:r>
              <a:rPr lang="en" u="sng">
                <a:solidFill>
                  <a:schemeClr val="hlink"/>
                </a:solidFill>
                <a:hlinkClick r:id="rId3"/>
              </a:rPr>
              <a:t>http://en.wikipedia.org/wiki/Windows_API</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Win32 API breakdown</a:t>
            </a:r>
          </a:p>
        </p:txBody>
      </p:sp>
      <p:sp>
        <p:nvSpPr>
          <p:cNvPr id="280" name="Shape 280"/>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5.  Common Control Library</a:t>
            </a:r>
          </a:p>
          <a:p>
            <a:pPr lvl="0" rtl="0">
              <a:spcBef>
                <a:spcPts val="0"/>
              </a:spcBef>
              <a:buNone/>
            </a:pPr>
            <a:r>
              <a:rPr lang="en"/>
              <a:t>	- status bars, progress bars, toolbars, tabs..</a:t>
            </a:r>
          </a:p>
          <a:p>
            <a:pPr lvl="0" rtl="0">
              <a:spcBef>
                <a:spcPts val="0"/>
              </a:spcBef>
              <a:buNone/>
            </a:pPr>
            <a:r>
              <a:rPr lang="en"/>
              <a:t>6. Common Dialog box library</a:t>
            </a:r>
          </a:p>
          <a:p>
            <a:pPr lvl="0" rtl="0">
              <a:spcBef>
                <a:spcPts val="0"/>
              </a:spcBef>
              <a:buNone/>
            </a:pPr>
            <a:r>
              <a:rPr lang="en"/>
              <a:t>	- dialog boxes and fonts...</a:t>
            </a:r>
          </a:p>
          <a:p>
            <a:pPr lvl="0" rtl="0">
              <a:spcBef>
                <a:spcPts val="0"/>
              </a:spcBef>
              <a:buNone/>
            </a:pPr>
            <a:r>
              <a:rPr lang="en"/>
              <a:t>7.  Windows Shell</a:t>
            </a:r>
          </a:p>
          <a:p>
            <a:pPr lvl="0" rtl="0">
              <a:spcBef>
                <a:spcPts val="0"/>
              </a:spcBef>
              <a:buNone/>
            </a:pPr>
            <a:r>
              <a:rPr lang="en"/>
              <a:t>	- os system shell (shell32.dll, shlwapi.dll)</a:t>
            </a:r>
          </a:p>
          <a:p>
            <a:pPr lvl="0" rtl="0">
              <a:spcBef>
                <a:spcPts val="0"/>
              </a:spcBef>
              <a:buNone/>
            </a:pPr>
            <a:r>
              <a:rPr lang="en"/>
              <a:t>8. Network Services</a:t>
            </a:r>
          </a:p>
          <a:p>
            <a:pPr indent="0" lvl="0" marL="457200">
              <a:spcBef>
                <a:spcPts val="0"/>
              </a:spcBef>
              <a:buNone/>
            </a:pPr>
            <a:r>
              <a:rPr lang="en"/>
              <a:t>-networking, NetBIOS, Winsock, NetDDE, RPC (netapi32.dll)</a:t>
            </a:r>
          </a:p>
        </p:txBody>
      </p:sp>
      <p:sp>
        <p:nvSpPr>
          <p:cNvPr id="281" name="Shape 281"/>
          <p:cNvSpPr txBox="1"/>
          <p:nvPr/>
        </p:nvSpPr>
        <p:spPr>
          <a:xfrm>
            <a:off x="137475" y="6262000"/>
            <a:ext cx="8982300" cy="704400"/>
          </a:xfrm>
          <a:prstGeom prst="rect">
            <a:avLst/>
          </a:prstGeom>
          <a:noFill/>
          <a:ln>
            <a:noFill/>
          </a:ln>
        </p:spPr>
        <p:txBody>
          <a:bodyPr anchorCtr="0" anchor="t" bIns="91425" lIns="91425" rIns="91425" wrap="square" tIns="91425">
            <a:noAutofit/>
          </a:bodyPr>
          <a:lstStyle/>
          <a:p>
            <a:pPr lvl="0" rtl="0">
              <a:spcBef>
                <a:spcPts val="0"/>
              </a:spcBef>
              <a:buNone/>
            </a:pPr>
            <a:r>
              <a:rPr lang="en"/>
              <a:t>Source:</a:t>
            </a:r>
          </a:p>
          <a:p>
            <a:pPr lvl="0" rtl="0">
              <a:spcBef>
                <a:spcPts val="0"/>
              </a:spcBef>
              <a:buNone/>
            </a:pPr>
            <a:r>
              <a:rPr lang="en" u="sng">
                <a:solidFill>
                  <a:schemeClr val="hlink"/>
                </a:solidFill>
                <a:hlinkClick r:id="rId3"/>
              </a:rPr>
              <a:t>http://en.wikipedia.org/wiki/Windows_API</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Corrections/Comments from last time</a:t>
            </a:r>
          </a:p>
        </p:txBody>
      </p:sp>
      <p:sp>
        <p:nvSpPr>
          <p:cNvPr id="52" name="Shape 52"/>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#1:  HW 1 is due Jan 24, not 25th which is a Friday</a:t>
            </a:r>
          </a:p>
          <a:p>
            <a:pPr indent="-228600" lvl="0" marL="457200" rtl="0">
              <a:spcBef>
                <a:spcPts val="0"/>
              </a:spcBef>
              <a:buFont typeface="Arial"/>
              <a:buChar char="●"/>
            </a:pPr>
            <a:r>
              <a:rPr lang="en"/>
              <a:t>My mistake!</a:t>
            </a:r>
          </a:p>
          <a:p>
            <a:pPr indent="-228600" lvl="0" marL="457200" rtl="0">
              <a:spcBef>
                <a:spcPts val="0"/>
              </a:spcBef>
              <a:buFont typeface="Arial"/>
              <a:buChar char="●"/>
            </a:pPr>
            <a:r>
              <a:rPr lang="en"/>
              <a:t>Due in class (please type and not handwrite)</a:t>
            </a:r>
          </a:p>
          <a:p>
            <a:pPr lvl="0" rtl="0">
              <a:spcBef>
                <a:spcPts val="0"/>
              </a:spcBef>
              <a:buNone/>
            </a:pPr>
            <a:r>
              <a:t/>
            </a:r>
            <a:endParaRPr/>
          </a:p>
          <a:p>
            <a:pPr lvl="0" rtl="0">
              <a:spcBef>
                <a:spcPts val="0"/>
              </a:spcBef>
              <a:buNone/>
            </a:pPr>
            <a:r>
              <a:rPr lang="en"/>
              <a:t>Renderman's Hackers + Airplanes talk at DEFCON</a:t>
            </a:r>
          </a:p>
          <a:p>
            <a:pPr indent="-228600" lvl="0" marL="457200" rtl="0">
              <a:spcBef>
                <a:spcPts val="0"/>
              </a:spcBef>
              <a:buFont typeface="Arial"/>
              <a:buChar char="●"/>
            </a:pPr>
            <a:r>
              <a:rPr lang="en"/>
              <a:t>Caused a lot of good</a:t>
            </a:r>
          </a:p>
          <a:p>
            <a:pPr indent="-228600" lvl="1" marL="914400">
              <a:spcBef>
                <a:spcPts val="0"/>
              </a:spcBef>
              <a:buFont typeface="Courier New"/>
              <a:buChar char="o"/>
            </a:pPr>
            <a:r>
              <a:rPr lang="en"/>
              <a:t>Lots of industry professionals reacted and are trying to fix it, to make us all safer :D</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Win32 API files</a:t>
            </a:r>
          </a:p>
        </p:txBody>
      </p:sp>
      <p:sp>
        <p:nvSpPr>
          <p:cNvPr id="287" name="Shape 287"/>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Kernel32.dll</a:t>
            </a:r>
          </a:p>
          <a:p>
            <a:pPr indent="-228600" lvl="1" marL="914400" rtl="0">
              <a:spcBef>
                <a:spcPts val="0"/>
              </a:spcBef>
              <a:buFont typeface="Courier New"/>
              <a:buChar char="o"/>
            </a:pPr>
            <a:r>
              <a:rPr lang="en"/>
              <a:t>exports most of the wind32 base APIs, such as memory management, I/O, process and thread creation, &amp; synchronization functions</a:t>
            </a:r>
          </a:p>
          <a:p>
            <a:pPr indent="-228600" lvl="0" marL="457200" rtl="0">
              <a:spcBef>
                <a:spcPts val="0"/>
              </a:spcBef>
              <a:buFont typeface="Arial"/>
              <a:buChar char="●"/>
            </a:pPr>
            <a:r>
              <a:rPr lang="en"/>
              <a:t>GDI32.dll </a:t>
            </a:r>
          </a:p>
          <a:p>
            <a:pPr indent="-228600" lvl="1" marL="914400" rtl="0">
              <a:spcBef>
                <a:spcPts val="0"/>
              </a:spcBef>
              <a:buFont typeface="Courier New"/>
              <a:buChar char="o"/>
            </a:pPr>
            <a:r>
              <a:rPr lang="en"/>
              <a:t>exports Graphics Device Interface functions</a:t>
            </a:r>
          </a:p>
          <a:p>
            <a:pPr indent="-228600" lvl="0" marL="457200" rtl="0">
              <a:spcBef>
                <a:spcPts val="0"/>
              </a:spcBef>
              <a:buFont typeface="Arial"/>
              <a:buChar char="●"/>
            </a:pPr>
            <a:r>
              <a:rPr lang="en"/>
              <a:t>User32.dll</a:t>
            </a:r>
          </a:p>
          <a:p>
            <a:pPr indent="-228600" lvl="1" marL="914400" rtl="0">
              <a:spcBef>
                <a:spcPts val="0"/>
              </a:spcBef>
              <a:buFont typeface="Courier New"/>
              <a:buChar char="o"/>
            </a:pPr>
            <a:r>
              <a:rPr lang="en"/>
              <a:t>exports functions that create/manipulate the Windows Users Interface</a:t>
            </a:r>
          </a:p>
          <a:p>
            <a:pPr indent="-228600" lvl="0" marL="457200" rtl="0">
              <a:spcBef>
                <a:spcPts val="0"/>
              </a:spcBef>
              <a:buFont typeface="Arial"/>
              <a:buChar char="●"/>
            </a:pPr>
            <a:r>
              <a:rPr lang="en"/>
              <a:t>Comctl32.dll</a:t>
            </a:r>
          </a:p>
          <a:p>
            <a:pPr indent="-228600" lvl="1" marL="914400">
              <a:spcBef>
                <a:spcPts val="0"/>
              </a:spcBef>
              <a:buFont typeface="Courier New"/>
              <a:buChar char="o"/>
            </a:pPr>
            <a:r>
              <a:rPr lang="en"/>
              <a:t>File open / save / save as / progress pars, etc...</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ntdll.dll</a:t>
            </a:r>
          </a:p>
        </p:txBody>
      </p:sp>
      <p:sp>
        <p:nvSpPr>
          <p:cNvPr id="293" name="Shape 293"/>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mostly undocumented (by Microsoft)</a:t>
            </a:r>
          </a:p>
          <a:p>
            <a:pPr indent="-228600" lvl="1" marL="914400" rtl="0">
              <a:spcBef>
                <a:spcPts val="0"/>
              </a:spcBef>
              <a:buFont typeface="Courier New"/>
              <a:buChar char="o"/>
            </a:pPr>
            <a:r>
              <a:rPr lang="en"/>
              <a:t>historically "well" documented on the underground</a:t>
            </a:r>
          </a:p>
          <a:p>
            <a:pPr indent="-228600" lvl="0" marL="457200" rtl="0">
              <a:spcBef>
                <a:spcPts val="0"/>
              </a:spcBef>
              <a:buFont typeface="Arial"/>
              <a:buChar char="●"/>
            </a:pPr>
            <a:r>
              <a:rPr lang="en"/>
              <a:t>majority of applications do not call ntdll.dll </a:t>
            </a:r>
          </a:p>
          <a:p>
            <a:pPr indent="-228600" lvl="0" marL="457200" rtl="0">
              <a:spcBef>
                <a:spcPts val="0"/>
              </a:spcBef>
              <a:buFont typeface="Arial"/>
              <a:buChar char="●"/>
            </a:pPr>
            <a:r>
              <a:rPr lang="en"/>
              <a:t>Applications that link/call ntdll.dll directly are called </a:t>
            </a:r>
            <a:r>
              <a:rPr b="1" lang="en"/>
              <a:t>native applications</a:t>
            </a:r>
          </a:p>
          <a:p>
            <a:pPr indent="-228600" lvl="1" marL="914400" rtl="0">
              <a:spcBef>
                <a:spcPts val="0"/>
              </a:spcBef>
              <a:buFont typeface="Courier New"/>
              <a:buChar char="o"/>
            </a:pPr>
            <a:r>
              <a:rPr lang="en"/>
              <a:t>cannot be run by a User</a:t>
            </a:r>
          </a:p>
          <a:p>
            <a:pPr indent="-228600" lvl="0" marL="457200" rtl="0">
              <a:spcBef>
                <a:spcPts val="0"/>
              </a:spcBef>
              <a:buFont typeface="Arial"/>
              <a:buChar char="●"/>
            </a:pPr>
            <a:r>
              <a:rPr lang="en"/>
              <a:t>vast majority of </a:t>
            </a:r>
            <a:r>
              <a:rPr b="1" lang="en"/>
              <a:t>exported functions (aka symbols)</a:t>
            </a:r>
            <a:r>
              <a:rPr lang="en"/>
              <a:t> are prefixed with </a:t>
            </a:r>
            <a:r>
              <a:rPr b="1" lang="en"/>
              <a:t>"NT</a:t>
            </a:r>
            <a:r>
              <a:rPr lang="en"/>
              <a:t>"</a:t>
            </a:r>
          </a:p>
          <a:p>
            <a:pPr indent="-228600" lvl="1" marL="914400" rtl="0">
              <a:spcBef>
                <a:spcPts val="0"/>
              </a:spcBef>
              <a:buFont typeface="Courier New"/>
              <a:buChar char="o"/>
            </a:pPr>
            <a:r>
              <a:rPr lang="en" sz="1800"/>
              <a:t>NtDisplayString, NtReadFile, NtWriteFile</a:t>
            </a:r>
          </a:p>
          <a:p>
            <a:pPr indent="-228600" lvl="1" marL="914400" rtl="0">
              <a:spcBef>
                <a:spcPts val="0"/>
              </a:spcBef>
              <a:buFont typeface="Courier New"/>
              <a:buChar char="o"/>
            </a:pPr>
            <a:r>
              <a:rPr lang="en" sz="1800"/>
              <a:t>ReadFile calls NtReadFile</a:t>
            </a:r>
          </a:p>
          <a:p>
            <a:pPr indent="-228600" lvl="1" marL="914400" rtl="0">
              <a:spcBef>
                <a:spcPts val="0"/>
              </a:spcBef>
              <a:buFont typeface="Courier New"/>
              <a:buChar char="o"/>
            </a:pPr>
            <a:r>
              <a:rPr lang="en" sz="1800"/>
              <a:t>WriteFile calls NtWriteFile</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Exported Functions</a:t>
            </a:r>
          </a:p>
        </p:txBody>
      </p:sp>
      <p:sp>
        <p:nvSpPr>
          <p:cNvPr id="299" name="Shape 299"/>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How API's are provided...</a:t>
            </a:r>
          </a:p>
          <a:p>
            <a:pPr indent="-228600" lvl="0" marL="457200" rtl="0">
              <a:spcBef>
                <a:spcPts val="0"/>
              </a:spcBef>
              <a:buFont typeface="Arial"/>
              <a:buChar char="●"/>
            </a:pPr>
            <a:r>
              <a:rPr lang="en"/>
              <a:t>EXEs and DLLs export functions to interact with other programs and code</a:t>
            </a:r>
          </a:p>
          <a:p>
            <a:pPr indent="-228600" lvl="0" marL="457200" rtl="0">
              <a:spcBef>
                <a:spcPts val="0"/>
              </a:spcBef>
              <a:buFont typeface="Arial"/>
              <a:buChar char="●"/>
            </a:pPr>
            <a:r>
              <a:rPr lang="en"/>
              <a:t>most common in DLLs, rare in EXEs</a:t>
            </a:r>
          </a:p>
          <a:p>
            <a:pPr indent="-228600" lvl="0" marL="914400" rtl="0">
              <a:spcBef>
                <a:spcPts val="0"/>
              </a:spcBef>
              <a:buFont typeface="Arial"/>
              <a:buChar char="●"/>
            </a:pPr>
            <a:r>
              <a:rPr lang="en"/>
              <a:t>malware that exports functions will use intentionally misleading function names</a:t>
            </a:r>
          </a:p>
          <a:p>
            <a:pPr lv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PE files / Importing functions</a:t>
            </a:r>
          </a:p>
        </p:txBody>
      </p:sp>
      <p:sp>
        <p:nvSpPr>
          <p:cNvPr id="305" name="Shape 305"/>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Portable Executable</a:t>
            </a:r>
          </a:p>
          <a:p>
            <a:pPr indent="-228600" lvl="0" marL="457200" rtl="0">
              <a:spcBef>
                <a:spcPts val="0"/>
              </a:spcBef>
              <a:buFont typeface="Arial"/>
              <a:buChar char="●"/>
            </a:pPr>
            <a:r>
              <a:rPr lang="en"/>
              <a:t>.cpl, </a:t>
            </a:r>
            <a:r>
              <a:rPr b="1" lang="en"/>
              <a:t>.exe</a:t>
            </a:r>
            <a:r>
              <a:rPr lang="en"/>
              <a:t>, .dll, .ocx, .sys, .scr, .drv</a:t>
            </a:r>
          </a:p>
          <a:p>
            <a:pPr indent="-228600" lvl="0" marL="457200" rtl="0">
              <a:spcBef>
                <a:spcPts val="0"/>
              </a:spcBef>
              <a:buFont typeface="Arial"/>
              <a:buChar char="●"/>
            </a:pPr>
            <a:r>
              <a:rPr lang="en"/>
              <a:t>Contains info as to what functions are imported / exported in its headers </a:t>
            </a:r>
            <a:r>
              <a:rPr i="1" lang="en" u="sng"/>
              <a:t>(call tables)</a:t>
            </a:r>
          </a:p>
          <a:p>
            <a:pPr indent="-228600" lvl="0" marL="457200" rtl="0">
              <a:spcBef>
                <a:spcPts val="0"/>
              </a:spcBef>
              <a:buFont typeface="Arial"/>
              <a:buChar char="●"/>
            </a:pPr>
            <a:r>
              <a:rPr lang="en"/>
              <a:t>When reverse engineering PE's, looking at the imported functions is informative</a:t>
            </a:r>
          </a:p>
          <a:p>
            <a:pPr indent="-228600" lvl="0" marL="457200" rtl="0">
              <a:spcBef>
                <a:spcPts val="0"/>
              </a:spcBef>
              <a:buFont typeface="Arial"/>
              <a:buChar char="●"/>
            </a:pPr>
            <a:r>
              <a:rPr lang="en"/>
              <a:t>Can play tricks and import functions by indirect reference</a:t>
            </a:r>
          </a:p>
          <a:p>
            <a:pPr indent="-228600" lvl="1" marL="914400" rtl="0">
              <a:spcBef>
                <a:spcPts val="0"/>
              </a:spcBef>
              <a:buFont typeface="Courier New"/>
              <a:buChar char="o"/>
            </a:pPr>
            <a:r>
              <a:rPr lang="en"/>
              <a:t>common in malware</a:t>
            </a:r>
          </a:p>
          <a:p>
            <a:pPr indent="-228600" lvl="1" marL="914400" rtl="0">
              <a:spcBef>
                <a:spcPts val="0"/>
              </a:spcBef>
              <a:buFont typeface="Courier New"/>
              <a:buChar char="o"/>
            </a:pPr>
            <a:r>
              <a:rPr lang="en"/>
              <a:t>i.e. import the 6th function in winsrv.dll</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PE files / Importing functions</a:t>
            </a:r>
          </a:p>
        </p:txBody>
      </p:sp>
      <p:sp>
        <p:nvSpPr>
          <p:cNvPr id="311" name="Shape 311"/>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When applications are compiled,</a:t>
            </a:r>
          </a:p>
          <a:p>
            <a:pPr indent="-228600" lvl="0" marL="457200" rtl="0">
              <a:spcBef>
                <a:spcPts val="0"/>
              </a:spcBef>
              <a:buFont typeface="Arial"/>
              <a:buChar char="●"/>
            </a:pPr>
            <a:r>
              <a:rPr lang="en"/>
              <a:t>API calls do not use hardcoded addresses</a:t>
            </a:r>
          </a:p>
          <a:p>
            <a:pPr indent="-228600" lvl="1" marL="914400" rtl="0">
              <a:spcBef>
                <a:spcPts val="0"/>
              </a:spcBef>
              <a:buFont typeface="Courier New"/>
              <a:buChar char="o"/>
            </a:pPr>
            <a:r>
              <a:rPr lang="en"/>
              <a:t>Work through a function pointer</a:t>
            </a:r>
          </a:p>
          <a:p>
            <a:pPr indent="-228600" lvl="1" marL="914400" rtl="0">
              <a:spcBef>
                <a:spcPts val="0"/>
              </a:spcBef>
              <a:buFont typeface="Courier New"/>
              <a:buChar char="o"/>
            </a:pPr>
            <a:r>
              <a:rPr lang="en"/>
              <a:t>Organized in a table</a:t>
            </a:r>
          </a:p>
          <a:p>
            <a:pPr indent="-228600" lvl="2" marL="1371600" rtl="0">
              <a:spcBef>
                <a:spcPts val="0"/>
              </a:spcBef>
              <a:buFont typeface="Wingdings"/>
              <a:buChar char="§"/>
            </a:pPr>
            <a:r>
              <a:rPr b="1" lang="en"/>
              <a:t>The Import Address Table (</a:t>
            </a:r>
            <a:r>
              <a:rPr b="1" lang="en" u="sng"/>
              <a:t>IAT</a:t>
            </a:r>
            <a:r>
              <a:rPr b="1" lang="en"/>
              <a:t>)</a:t>
            </a:r>
          </a:p>
          <a:p>
            <a:pPr indent="-228600" lvl="1" marL="914400" rtl="0">
              <a:spcBef>
                <a:spcPts val="0"/>
              </a:spcBef>
              <a:buFont typeface="Courier New"/>
              <a:buChar char="o"/>
            </a:pPr>
            <a:r>
              <a:rPr lang="en"/>
              <a:t>This way each API call doesn't have to be touched up by the compiler with the correct jump address for the API code</a:t>
            </a:r>
          </a:p>
          <a:p>
            <a:pPr indent="-228600" lvl="1" marL="914400" rtl="0">
              <a:spcBef>
                <a:spcPts val="0"/>
              </a:spcBef>
              <a:buFont typeface="Courier New"/>
              <a:buChar char="o"/>
            </a:pPr>
            <a:r>
              <a:rPr lang="en"/>
              <a:t>packed executables mess with the process IAT table to make it smaller (we'll cover executable packing later :)</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Interesting functions malware may often use</a:t>
            </a:r>
          </a:p>
        </p:txBody>
      </p:sp>
      <p:sp>
        <p:nvSpPr>
          <p:cNvPr id="317" name="Shape 317"/>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From Kernel32.dll</a:t>
            </a:r>
          </a:p>
          <a:p>
            <a:pPr lvl="0">
              <a:spcBef>
                <a:spcPts val="0"/>
              </a:spcBef>
              <a:buNone/>
            </a:pPr>
            <a:r>
              <a:t/>
            </a:r>
            <a:endParaRPr/>
          </a:p>
        </p:txBody>
      </p:sp>
      <p:graphicFrame>
        <p:nvGraphicFramePr>
          <p:cNvPr id="318" name="Shape 318"/>
          <p:cNvGraphicFramePr/>
          <p:nvPr/>
        </p:nvGraphicFramePr>
        <p:xfrm>
          <a:off x="952500" y="2636450"/>
          <a:ext cx="3000000" cy="3000000"/>
        </p:xfrm>
        <a:graphic>
          <a:graphicData uri="http://schemas.openxmlformats.org/drawingml/2006/table">
            <a:tbl>
              <a:tblPr>
                <a:noFill/>
                <a:tableStyleId>{C6070F39-EE82-49E3-AB25-F186B5E14109}</a:tableStyleId>
              </a:tblPr>
              <a:tblGrid>
                <a:gridCol w="3619500"/>
                <a:gridCol w="3619500"/>
              </a:tblGrid>
              <a:tr h="381000">
                <a:tc>
                  <a:txBody>
                    <a:bodyPr>
                      <a:noAutofit/>
                    </a:bodyPr>
                    <a:lstStyle/>
                    <a:p>
                      <a:pPr lvl="0">
                        <a:spcBef>
                          <a:spcPts val="0"/>
                        </a:spcBef>
                        <a:buNone/>
                      </a:pPr>
                      <a:r>
                        <a:rPr lang="en"/>
                        <a:t>CreateFileW</a:t>
                      </a:r>
                    </a:p>
                  </a:txBody>
                  <a:tcPr marT="91425" marB="91425" marR="91425" marL="91425"/>
                </a:tc>
                <a:tc>
                  <a:txBody>
                    <a:bodyPr>
                      <a:noAutofit/>
                    </a:bodyPr>
                    <a:lstStyle/>
                    <a:p>
                      <a:pPr lvl="0">
                        <a:spcBef>
                          <a:spcPts val="0"/>
                        </a:spcBef>
                        <a:buNone/>
                      </a:pPr>
                      <a:r>
                        <a:rPr lang="en"/>
                        <a:t>opening and manipulating files</a:t>
                      </a:r>
                    </a:p>
                  </a:txBody>
                  <a:tcPr marT="91425" marB="91425" marR="91425" marL="91425"/>
                </a:tc>
              </a:tr>
              <a:tr h="381000">
                <a:tc>
                  <a:txBody>
                    <a:bodyPr>
                      <a:noAutofit/>
                    </a:bodyPr>
                    <a:lstStyle/>
                    <a:p>
                      <a:pPr lvl="0">
                        <a:spcBef>
                          <a:spcPts val="0"/>
                        </a:spcBef>
                        <a:buNone/>
                      </a:pPr>
                      <a:r>
                        <a:rPr lang="en"/>
                        <a:t>FindFirstFileW</a:t>
                      </a:r>
                    </a:p>
                  </a:txBody>
                  <a:tcPr marT="91425" marB="91425" marR="91425" marL="91425"/>
                </a:tc>
                <a:tc>
                  <a:txBody>
                    <a:bodyPr>
                      <a:noAutofit/>
                    </a:bodyPr>
                    <a:lstStyle/>
                    <a:p>
                      <a:pPr lvl="0">
                        <a:spcBef>
                          <a:spcPts val="0"/>
                        </a:spcBef>
                        <a:buNone/>
                      </a:pPr>
                      <a:r>
                        <a:rPr lang="en"/>
                        <a:t>for traversing directories</a:t>
                      </a:r>
                    </a:p>
                  </a:txBody>
                  <a:tcPr marT="91425" marB="91425" marR="91425" marL="91425"/>
                </a:tc>
              </a:tr>
              <a:tr h="381000">
                <a:tc>
                  <a:txBody>
                    <a:bodyPr>
                      <a:noAutofit/>
                    </a:bodyPr>
                    <a:lstStyle/>
                    <a:p>
                      <a:pPr lvl="0">
                        <a:spcBef>
                          <a:spcPts val="0"/>
                        </a:spcBef>
                        <a:buNone/>
                      </a:pPr>
                      <a:r>
                        <a:rPr lang="en"/>
                        <a:t>FindNextFileW</a:t>
                      </a:r>
                    </a:p>
                  </a:txBody>
                  <a:tcPr marT="91425" marB="91425" marR="91425" marL="91425"/>
                </a:tc>
                <a:tc>
                  <a:txBody>
                    <a:bodyPr>
                      <a:noAutofit/>
                    </a:bodyPr>
                    <a:lstStyle/>
                    <a:p>
                      <a:pPr lvl="0">
                        <a:spcBef>
                          <a:spcPts val="0"/>
                        </a:spcBef>
                        <a:buNone/>
                      </a:pPr>
                      <a:r>
                        <a:rPr lang="en"/>
                        <a:t>for traversing directories</a:t>
                      </a:r>
                    </a:p>
                  </a:txBody>
                  <a:tcPr marT="91425" marB="91425" marR="91425" marL="91425"/>
                </a:tc>
              </a:tr>
              <a:tr h="381000">
                <a:tc>
                  <a:txBody>
                    <a:bodyPr>
                      <a:noAutofit/>
                    </a:bodyPr>
                    <a:lstStyle/>
                    <a:p>
                      <a:pPr lvl="0" rtl="0">
                        <a:spcBef>
                          <a:spcPts val="0"/>
                        </a:spcBef>
                        <a:buNone/>
                      </a:pPr>
                      <a:r>
                        <a:rPr lang="en"/>
                        <a:t>GetCurrentProcess</a:t>
                      </a:r>
                    </a:p>
                  </a:txBody>
                  <a:tcPr marT="91425" marB="91425" marR="91425" marL="91425"/>
                </a:tc>
                <a:tc>
                  <a:txBody>
                    <a:bodyPr>
                      <a:noAutofit/>
                    </a:bodyPr>
                    <a:lstStyle/>
                    <a:p>
                      <a:pPr lvl="0">
                        <a:spcBef>
                          <a:spcPts val="0"/>
                        </a:spcBef>
                        <a:buNone/>
                      </a:pPr>
                      <a:r>
                        <a:rPr lang="en"/>
                        <a:t>for open and manipulating processes</a:t>
                      </a:r>
                    </a:p>
                  </a:txBody>
                  <a:tcPr marT="91425" marB="91425" marR="91425" marL="91425"/>
                </a:tc>
              </a:tr>
              <a:tr h="381000">
                <a:tc>
                  <a:txBody>
                    <a:bodyPr>
                      <a:noAutofit/>
                    </a:bodyPr>
                    <a:lstStyle/>
                    <a:p>
                      <a:pPr lvl="0" rtl="0">
                        <a:spcBef>
                          <a:spcPts val="0"/>
                        </a:spcBef>
                        <a:buNone/>
                      </a:pPr>
                      <a:r>
                        <a:rPr lang="en"/>
                        <a:t>GetProcessHeap</a:t>
                      </a:r>
                    </a:p>
                  </a:txBody>
                  <a:tcPr marT="91425" marB="91425" marR="91425" marL="91425"/>
                </a:tc>
                <a:tc>
                  <a:txBody>
                    <a:bodyPr>
                      <a:noAutofit/>
                    </a:bodyPr>
                    <a:lstStyle/>
                    <a:p>
                      <a:pPr lvl="0">
                        <a:spcBef>
                          <a:spcPts val="0"/>
                        </a:spcBef>
                        <a:buNone/>
                      </a:pPr>
                      <a:r>
                        <a:rPr lang="en"/>
                        <a:t>for open and manipulating processes</a:t>
                      </a:r>
                    </a:p>
                  </a:txBody>
                  <a:tcPr marT="91425" marB="91425" marR="91425" marL="91425"/>
                </a:tc>
              </a:tr>
              <a:tr h="381000">
                <a:tc>
                  <a:txBody>
                    <a:bodyPr>
                      <a:noAutofit/>
                    </a:bodyPr>
                    <a:lstStyle/>
                    <a:p>
                      <a:pPr lvl="0">
                        <a:spcBef>
                          <a:spcPts val="0"/>
                        </a:spcBef>
                        <a:buNone/>
                      </a:pPr>
                      <a:r>
                        <a:rPr lang="en"/>
                        <a:t>OpenProcess</a:t>
                      </a:r>
                    </a:p>
                  </a:txBody>
                  <a:tcPr marT="91425" marB="91425" marR="91425" marL="91425"/>
                </a:tc>
                <a:tc>
                  <a:txBody>
                    <a:bodyPr>
                      <a:noAutofit/>
                    </a:bodyPr>
                    <a:lstStyle/>
                    <a:p>
                      <a:pPr lvl="0">
                        <a:spcBef>
                          <a:spcPts val="0"/>
                        </a:spcBef>
                        <a:buNone/>
                      </a:pPr>
                      <a:r>
                        <a:rPr lang="en"/>
                        <a:t>for open and manipulating processes</a:t>
                      </a:r>
                    </a:p>
                  </a:txBody>
                  <a:tcPr marT="91425" marB="91425" marR="91425" marL="91425"/>
                </a:tc>
              </a:tr>
              <a:tr h="381000">
                <a:tc>
                  <a:txBody>
                    <a:bodyPr>
                      <a:noAutofit/>
                    </a:bodyPr>
                    <a:lstStyle/>
                    <a:p>
                      <a:pPr lvl="0">
                        <a:spcBef>
                          <a:spcPts val="0"/>
                        </a:spcBef>
                        <a:buNone/>
                      </a:pPr>
                      <a:r>
                        <a:rPr lang="en"/>
                        <a:t>ReadFile</a:t>
                      </a:r>
                    </a:p>
                  </a:txBody>
                  <a:tcPr marT="91425" marB="91425" marR="91425" marL="91425"/>
                </a:tc>
                <a:tc>
                  <a:txBody>
                    <a:bodyPr>
                      <a:noAutofit/>
                    </a:bodyPr>
                    <a:lstStyle/>
                    <a:p>
                      <a:pPr lvl="0">
                        <a:spcBef>
                          <a:spcPts val="0"/>
                        </a:spcBef>
                        <a:buNone/>
                      </a:pPr>
                      <a:r>
                        <a:rPr lang="en"/>
                        <a:t>opening and manipulating files</a:t>
                      </a:r>
                    </a:p>
                  </a:txBody>
                  <a:tcPr marT="91425" marB="91425" marR="91425" marL="91425"/>
                </a:tc>
              </a:tr>
              <a:tr h="381000">
                <a:tc>
                  <a:txBody>
                    <a:bodyPr>
                      <a:noAutofit/>
                    </a:bodyPr>
                    <a:lstStyle/>
                    <a:p>
                      <a:pPr lvl="0">
                        <a:spcBef>
                          <a:spcPts val="0"/>
                        </a:spcBef>
                        <a:buNone/>
                      </a:pPr>
                      <a:r>
                        <a:rPr lang="en"/>
                        <a:t>WriteFile</a:t>
                      </a:r>
                    </a:p>
                  </a:txBody>
                  <a:tcPr marT="91425" marB="91425" marR="91425" marL="91425"/>
                </a:tc>
                <a:tc>
                  <a:txBody>
                    <a:bodyPr>
                      <a:noAutofit/>
                    </a:bodyPr>
                    <a:lstStyle/>
                    <a:p>
                      <a:pPr lvl="0">
                        <a:spcBef>
                          <a:spcPts val="0"/>
                        </a:spcBef>
                        <a:buNone/>
                      </a:pPr>
                      <a:r>
                        <a:rPr lang="en"/>
                        <a:t>opening and manipulating files</a:t>
                      </a: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Interesting functions malware may often use</a:t>
            </a:r>
          </a:p>
        </p:txBody>
      </p:sp>
      <p:sp>
        <p:nvSpPr>
          <p:cNvPr id="324" name="Shape 324"/>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from User32.dll (user environment / GUI)</a:t>
            </a:r>
          </a:p>
          <a:p>
            <a:pPr lvl="0">
              <a:spcBef>
                <a:spcPts val="0"/>
              </a:spcBef>
              <a:buNone/>
            </a:pPr>
            <a:r>
              <a:t/>
            </a:r>
            <a:endParaRPr/>
          </a:p>
        </p:txBody>
      </p:sp>
      <p:graphicFrame>
        <p:nvGraphicFramePr>
          <p:cNvPr id="325" name="Shape 325"/>
          <p:cNvGraphicFramePr/>
          <p:nvPr/>
        </p:nvGraphicFramePr>
        <p:xfrm>
          <a:off x="952500" y="2685475"/>
          <a:ext cx="3000000" cy="3000000"/>
        </p:xfrm>
        <a:graphic>
          <a:graphicData uri="http://schemas.openxmlformats.org/drawingml/2006/table">
            <a:tbl>
              <a:tblPr>
                <a:noFill/>
                <a:tableStyleId>{C6070F39-EE82-49E3-AB25-F186B5E14109}</a:tableStyleId>
              </a:tblPr>
              <a:tblGrid>
                <a:gridCol w="3619500"/>
                <a:gridCol w="3619500"/>
              </a:tblGrid>
              <a:tr h="381000">
                <a:tc>
                  <a:txBody>
                    <a:bodyPr>
                      <a:noAutofit/>
                    </a:bodyPr>
                    <a:lstStyle/>
                    <a:p>
                      <a:pPr lvl="0">
                        <a:spcBef>
                          <a:spcPts val="0"/>
                        </a:spcBef>
                        <a:buNone/>
                      </a:pPr>
                      <a:r>
                        <a:rPr lang="en"/>
                        <a:t>RegisterClassExW</a:t>
                      </a:r>
                    </a:p>
                  </a:txBody>
                  <a:tcPr marT="91425" marB="91425" marR="91425" marL="91425"/>
                </a:tc>
                <a:tc>
                  <a:txBody>
                    <a:bodyPr>
                      <a:noAutofit/>
                    </a:bodyPr>
                    <a:lstStyle/>
                    <a:p>
                      <a:pPr lvl="0">
                        <a:spcBef>
                          <a:spcPts val="0"/>
                        </a:spcBef>
                        <a:buNone/>
                      </a:pPr>
                      <a:r>
                        <a:rPr lang="en"/>
                        <a:t>Gui Creation/Manipulation (does not have to appear for user)</a:t>
                      </a:r>
                    </a:p>
                  </a:txBody>
                  <a:tcPr marT="91425" marB="91425" marR="91425" marL="91425"/>
                </a:tc>
              </a:tr>
              <a:tr h="381000">
                <a:tc>
                  <a:txBody>
                    <a:bodyPr>
                      <a:noAutofit/>
                    </a:bodyPr>
                    <a:lstStyle/>
                    <a:p>
                      <a:pPr lvl="0">
                        <a:spcBef>
                          <a:spcPts val="0"/>
                        </a:spcBef>
                        <a:buNone/>
                      </a:pPr>
                      <a:r>
                        <a:rPr lang="en"/>
                        <a:t>RegisterHotKey</a:t>
                      </a:r>
                    </a:p>
                  </a:txBody>
                  <a:tcPr marT="91425" marB="91425" marR="91425" marL="91425"/>
                </a:tc>
                <a:tc>
                  <a:txBody>
                    <a:bodyPr>
                      <a:noAutofit/>
                    </a:bodyPr>
                    <a:lstStyle/>
                    <a:p>
                      <a:pPr lvl="0" rtl="0">
                        <a:spcBef>
                          <a:spcPts val="0"/>
                        </a:spcBef>
                        <a:buNone/>
                      </a:pPr>
                      <a:r>
                        <a:rPr lang="en"/>
                        <a:t>Whenever a hotkey is pressed (even in the focus of other applications), this application will be notified </a:t>
                      </a:r>
                    </a:p>
                    <a:p>
                      <a:pPr lvl="0">
                        <a:spcBef>
                          <a:spcPts val="0"/>
                        </a:spcBef>
                        <a:buNone/>
                      </a:pPr>
                      <a:r>
                        <a:rPr lang="en"/>
                        <a:t>(i.e. CTRL-SHIFT-P)</a:t>
                      </a:r>
                    </a:p>
                  </a:txBody>
                  <a:tcPr marT="91425" marB="91425" marR="91425" marL="91425"/>
                </a:tc>
              </a:tr>
              <a:tr h="381000">
                <a:tc>
                  <a:txBody>
                    <a:bodyPr>
                      <a:noAutofit/>
                    </a:bodyPr>
                    <a:lstStyle/>
                    <a:p>
                      <a:pPr lvl="0">
                        <a:spcBef>
                          <a:spcPts val="0"/>
                        </a:spcBef>
                        <a:buNone/>
                      </a:pPr>
                      <a:r>
                        <a:rPr lang="en"/>
                        <a:t>SetWindowTextW</a:t>
                      </a:r>
                    </a:p>
                  </a:txBody>
                  <a:tcPr marT="91425" marB="91425" marR="91425" marL="91425"/>
                </a:tc>
                <a:tc>
                  <a:txBody>
                    <a:bodyPr>
                      <a:noAutofit/>
                    </a:bodyPr>
                    <a:lstStyle/>
                    <a:p>
                      <a:pPr lvl="0">
                        <a:spcBef>
                          <a:spcPts val="0"/>
                        </a:spcBef>
                        <a:buNone/>
                      </a:pPr>
                      <a:r>
                        <a:rPr lang="en"/>
                        <a:t>Gui Creation/Manipulation (does not have to appear for user)</a:t>
                      </a:r>
                    </a:p>
                  </a:txBody>
                  <a:tcPr marT="91425" marB="91425" marR="91425" marL="91425"/>
                </a:tc>
              </a:tr>
              <a:tr h="381000">
                <a:tc>
                  <a:txBody>
                    <a:bodyPr>
                      <a:noAutofit/>
                    </a:bodyPr>
                    <a:lstStyle/>
                    <a:p>
                      <a:pPr lvl="0">
                        <a:spcBef>
                          <a:spcPts val="0"/>
                        </a:spcBef>
                        <a:buNone/>
                      </a:pPr>
                      <a:r>
                        <a:rPr lang="en"/>
                        <a:t>SetWindowsHookExW</a:t>
                      </a:r>
                    </a:p>
                  </a:txBody>
                  <a:tcPr marT="91425" marB="91425" marR="91425" marL="91425"/>
                </a:tc>
                <a:tc>
                  <a:txBody>
                    <a:bodyPr>
                      <a:noAutofit/>
                    </a:bodyPr>
                    <a:lstStyle/>
                    <a:p>
                      <a:pPr lvl="0">
                        <a:spcBef>
                          <a:spcPts val="0"/>
                        </a:spcBef>
                        <a:buNone/>
                      </a:pPr>
                      <a:r>
                        <a:rPr lang="en"/>
                        <a:t>Commonly used by malware to hook things (i.e. for keylogging)</a:t>
                      </a:r>
                    </a:p>
                  </a:txBody>
                  <a:tcPr marT="91425" marB="91425" marR="91425" marL="91425"/>
                </a:tc>
              </a:tr>
              <a:tr h="381000">
                <a:tc>
                  <a:txBody>
                    <a:bodyPr>
                      <a:noAutofit/>
                    </a:bodyPr>
                    <a:lstStyle/>
                    <a:p>
                      <a:pPr lvl="0">
                        <a:spcBef>
                          <a:spcPts val="0"/>
                        </a:spcBef>
                        <a:buNone/>
                      </a:pPr>
                      <a:r>
                        <a:rPr lang="en"/>
                        <a:t>ShowWindow</a:t>
                      </a:r>
                    </a:p>
                  </a:txBody>
                  <a:tcPr marT="91425" marB="91425" marR="91425" marL="91425"/>
                </a:tc>
                <a:tc>
                  <a:txBody>
                    <a:bodyPr>
                      <a:noAutofit/>
                    </a:bodyPr>
                    <a:lstStyle/>
                    <a:p>
                      <a:pPr lvl="0">
                        <a:spcBef>
                          <a:spcPts val="0"/>
                        </a:spcBef>
                        <a:buNone/>
                      </a:pPr>
                      <a:r>
                        <a:rPr lang="en"/>
                        <a:t>Gui Creation/Manipulation (does not have to appear for user)</a:t>
                      </a:r>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Interesting functions malware may often use</a:t>
            </a:r>
          </a:p>
        </p:txBody>
      </p:sp>
      <p:sp>
        <p:nvSpPr>
          <p:cNvPr id="331" name="Shape 331"/>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from Advapi32.dll (for manipulating the registry)</a:t>
            </a:r>
          </a:p>
          <a:p>
            <a:pPr lvl="0">
              <a:spcBef>
                <a:spcPts val="0"/>
              </a:spcBef>
              <a:buNone/>
            </a:pPr>
            <a:r>
              <a:rPr lang="en"/>
              <a:t> </a:t>
            </a:r>
          </a:p>
        </p:txBody>
      </p:sp>
      <p:graphicFrame>
        <p:nvGraphicFramePr>
          <p:cNvPr id="332" name="Shape 332"/>
          <p:cNvGraphicFramePr/>
          <p:nvPr/>
        </p:nvGraphicFramePr>
        <p:xfrm>
          <a:off x="952500" y="2745075"/>
          <a:ext cx="3000000" cy="3000000"/>
        </p:xfrm>
        <a:graphic>
          <a:graphicData uri="http://schemas.openxmlformats.org/drawingml/2006/table">
            <a:tbl>
              <a:tblPr>
                <a:noFill/>
                <a:tableStyleId>{C6070F39-EE82-49E3-AB25-F186B5E14109}</a:tableStyleId>
              </a:tblPr>
              <a:tblGrid>
                <a:gridCol w="3619500"/>
                <a:gridCol w="3619500"/>
              </a:tblGrid>
              <a:tr h="381000">
                <a:tc>
                  <a:txBody>
                    <a:bodyPr>
                      <a:noAutofit/>
                    </a:bodyPr>
                    <a:lstStyle/>
                    <a:p>
                      <a:pPr lvl="0">
                        <a:spcBef>
                          <a:spcPts val="0"/>
                        </a:spcBef>
                        <a:buNone/>
                      </a:pPr>
                      <a:r>
                        <a:rPr lang="en"/>
                        <a:t>RegCloseKey</a:t>
                      </a:r>
                    </a:p>
                  </a:txBody>
                  <a:tcPr marT="91425" marB="91425" marR="91425" marL="91425"/>
                </a:tc>
                <a:tc>
                  <a:txBody>
                    <a:bodyPr>
                      <a:noAutofit/>
                    </a:bodyPr>
                    <a:lstStyle/>
                    <a:p>
                      <a:pPr lvl="0">
                        <a:spcBef>
                          <a:spcPts val="0"/>
                        </a:spcBef>
                        <a:buNone/>
                      </a:pPr>
                      <a:r>
                        <a:rPr lang="en"/>
                        <a:t>for viewing / changing the registry</a:t>
                      </a:r>
                    </a:p>
                  </a:txBody>
                  <a:tcPr marT="91425" marB="91425" marR="91425" marL="91425"/>
                </a:tc>
              </a:tr>
              <a:tr h="381000">
                <a:tc>
                  <a:txBody>
                    <a:bodyPr>
                      <a:noAutofit/>
                    </a:bodyPr>
                    <a:lstStyle/>
                    <a:p>
                      <a:pPr lvl="0" rtl="0">
                        <a:spcBef>
                          <a:spcPts val="0"/>
                        </a:spcBef>
                        <a:buNone/>
                      </a:pPr>
                      <a:r>
                        <a:rPr lang="en"/>
                        <a:t>RegDeleteValueW</a:t>
                      </a:r>
                    </a:p>
                  </a:txBody>
                  <a:tcPr marT="91425" marB="91425" marR="91425" marL="91425"/>
                </a:tc>
                <a:tc>
                  <a:txBody>
                    <a:bodyPr>
                      <a:noAutofit/>
                    </a:bodyPr>
                    <a:lstStyle/>
                    <a:p>
                      <a:pPr lvl="0">
                        <a:spcBef>
                          <a:spcPts val="0"/>
                        </a:spcBef>
                        <a:buNone/>
                      </a:pPr>
                      <a:r>
                        <a:rPr lang="en"/>
                        <a:t>for viewing / changing the registry</a:t>
                      </a:r>
                    </a:p>
                  </a:txBody>
                  <a:tcPr marT="91425" marB="91425" marR="91425" marL="91425"/>
                </a:tc>
              </a:tr>
              <a:tr h="381000">
                <a:tc>
                  <a:txBody>
                    <a:bodyPr>
                      <a:noAutofit/>
                    </a:bodyPr>
                    <a:lstStyle/>
                    <a:p>
                      <a:pPr lvl="0">
                        <a:spcBef>
                          <a:spcPts val="0"/>
                        </a:spcBef>
                        <a:buNone/>
                      </a:pPr>
                      <a:r>
                        <a:rPr lang="en"/>
                        <a:t>RegOpenCurrentUser</a:t>
                      </a:r>
                    </a:p>
                  </a:txBody>
                  <a:tcPr marT="91425" marB="91425" marR="91425" marL="91425"/>
                </a:tc>
                <a:tc>
                  <a:txBody>
                    <a:bodyPr>
                      <a:noAutofit/>
                    </a:bodyPr>
                    <a:lstStyle/>
                    <a:p>
                      <a:pPr lvl="0">
                        <a:spcBef>
                          <a:spcPts val="0"/>
                        </a:spcBef>
                        <a:buNone/>
                      </a:pPr>
                      <a:r>
                        <a:rPr lang="en"/>
                        <a:t>for viewing / changing the registry</a:t>
                      </a:r>
                    </a:p>
                  </a:txBody>
                  <a:tcPr marT="91425" marB="91425" marR="91425" marL="91425"/>
                </a:tc>
              </a:tr>
              <a:tr h="381000">
                <a:tc>
                  <a:txBody>
                    <a:bodyPr>
                      <a:noAutofit/>
                    </a:bodyPr>
                    <a:lstStyle/>
                    <a:p>
                      <a:pPr lvl="0">
                        <a:spcBef>
                          <a:spcPts val="0"/>
                        </a:spcBef>
                        <a:buNone/>
                      </a:pPr>
                      <a:r>
                        <a:rPr lang="en"/>
                        <a:t>RegOpenKeyExW</a:t>
                      </a:r>
                    </a:p>
                  </a:txBody>
                  <a:tcPr marT="91425" marB="91425" marR="91425" marL="91425"/>
                </a:tc>
                <a:tc>
                  <a:txBody>
                    <a:bodyPr>
                      <a:noAutofit/>
                    </a:bodyPr>
                    <a:lstStyle/>
                    <a:p>
                      <a:pPr lvl="0">
                        <a:spcBef>
                          <a:spcPts val="0"/>
                        </a:spcBef>
                        <a:buNone/>
                      </a:pPr>
                      <a:r>
                        <a:rPr lang="en"/>
                        <a:t>for viewing / changing the registry</a:t>
                      </a:r>
                    </a:p>
                  </a:txBody>
                  <a:tcPr marT="91425" marB="91425" marR="91425" marL="91425"/>
                </a:tc>
              </a:tr>
              <a:tr h="381000">
                <a:tc>
                  <a:txBody>
                    <a:bodyPr>
                      <a:noAutofit/>
                    </a:bodyPr>
                    <a:lstStyle/>
                    <a:p>
                      <a:pPr lvl="0">
                        <a:spcBef>
                          <a:spcPts val="0"/>
                        </a:spcBef>
                        <a:buNone/>
                      </a:pPr>
                      <a:r>
                        <a:rPr lang="en"/>
                        <a:t>RegQueryValueExW</a:t>
                      </a:r>
                    </a:p>
                  </a:txBody>
                  <a:tcPr marT="91425" marB="91425" marR="91425" marL="91425"/>
                </a:tc>
                <a:tc>
                  <a:txBody>
                    <a:bodyPr>
                      <a:noAutofit/>
                    </a:bodyPr>
                    <a:lstStyle/>
                    <a:p>
                      <a:pPr lvl="0">
                        <a:spcBef>
                          <a:spcPts val="0"/>
                        </a:spcBef>
                        <a:buNone/>
                      </a:pPr>
                      <a:r>
                        <a:rPr lang="en"/>
                        <a:t>for viewing / changing the registry</a:t>
                      </a:r>
                    </a:p>
                  </a:txBody>
                  <a:tcPr marT="91425" marB="91425" marR="91425" marL="91425"/>
                </a:tc>
              </a:tr>
              <a:tr h="381000">
                <a:tc>
                  <a:txBody>
                    <a:bodyPr>
                      <a:noAutofit/>
                    </a:bodyPr>
                    <a:lstStyle/>
                    <a:p>
                      <a:pPr lvl="0">
                        <a:spcBef>
                          <a:spcPts val="0"/>
                        </a:spcBef>
                        <a:buNone/>
                      </a:pPr>
                      <a:r>
                        <a:rPr lang="en"/>
                        <a:t>RegSetValueExW</a:t>
                      </a:r>
                    </a:p>
                  </a:txBody>
                  <a:tcPr marT="91425" marB="91425" marR="91425" marL="91425"/>
                </a:tc>
                <a:tc>
                  <a:txBody>
                    <a:bodyPr>
                      <a:noAutofit/>
                    </a:bodyPr>
                    <a:lstStyle/>
                    <a:p>
                      <a:pPr lvl="0">
                        <a:spcBef>
                          <a:spcPts val="0"/>
                        </a:spcBef>
                        <a:buNone/>
                      </a:pPr>
                      <a:r>
                        <a:rPr lang="en"/>
                        <a:t>for viewing / changing the registry</a:t>
                      </a:r>
                    </a:p>
                  </a:txBody>
                  <a:tcPr marT="91425" marB="91425" marR="91425" marL="9142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Interesting functions malware may often use</a:t>
            </a:r>
          </a:p>
        </p:txBody>
      </p:sp>
      <p:sp>
        <p:nvSpPr>
          <p:cNvPr id="338" name="Shape 338"/>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Shell32.dll (for launching other applications)</a:t>
            </a:r>
          </a:p>
          <a:p>
            <a:pPr lvl="0">
              <a:spcBef>
                <a:spcPts val="0"/>
              </a:spcBef>
              <a:buNone/>
            </a:pPr>
            <a:r>
              <a:t/>
            </a:r>
            <a:endParaRPr/>
          </a:p>
        </p:txBody>
      </p:sp>
      <p:graphicFrame>
        <p:nvGraphicFramePr>
          <p:cNvPr id="339" name="Shape 339"/>
          <p:cNvGraphicFramePr/>
          <p:nvPr/>
        </p:nvGraphicFramePr>
        <p:xfrm>
          <a:off x="952500" y="2717925"/>
          <a:ext cx="3000000" cy="3000000"/>
        </p:xfrm>
        <a:graphic>
          <a:graphicData uri="http://schemas.openxmlformats.org/drawingml/2006/table">
            <a:tbl>
              <a:tblPr>
                <a:noFill/>
                <a:tableStyleId>{C6070F39-EE82-49E3-AB25-F186B5E14109}</a:tableStyleId>
              </a:tblPr>
              <a:tblGrid>
                <a:gridCol w="3619500"/>
                <a:gridCol w="3619500"/>
              </a:tblGrid>
              <a:tr h="381000">
                <a:tc>
                  <a:txBody>
                    <a:bodyPr>
                      <a:noAutofit/>
                    </a:bodyPr>
                    <a:lstStyle/>
                    <a:p>
                      <a:pPr lvl="0">
                        <a:spcBef>
                          <a:spcPts val="0"/>
                        </a:spcBef>
                        <a:buNone/>
                      </a:pPr>
                      <a:r>
                        <a:rPr lang="en"/>
                        <a:t>CommandLineToArgvW</a:t>
                      </a:r>
                    </a:p>
                  </a:txBody>
                  <a:tcPr marT="91425" marB="91425" marR="91425" marL="91425"/>
                </a:tc>
                <a:tc>
                  <a:txBody>
                    <a:bodyPr>
                      <a:noAutofit/>
                    </a:bodyPr>
                    <a:lstStyle/>
                    <a:p>
                      <a:pPr lvl="0">
                        <a:spcBef>
                          <a:spcPts val="0"/>
                        </a:spcBef>
                        <a:buNone/>
                      </a:pPr>
                      <a:r>
                        <a:rPr lang="en" sz="1100">
                          <a:solidFill>
                            <a:srgbClr val="454545"/>
                          </a:solidFill>
                          <a:latin typeface="Verdana"/>
                          <a:ea typeface="Verdana"/>
                          <a:cs typeface="Verdana"/>
                          <a:sym typeface="Verdana"/>
                        </a:rPr>
                        <a:t>Parses a Unicode command line string and returns an array of pointers to the command line arguments, along with a count of such arguments, in a way that is similar to the standard C run-time </a:t>
                      </a:r>
                      <a:r>
                        <a:rPr i="1" lang="en" sz="1100">
                          <a:solidFill>
                            <a:srgbClr val="454545"/>
                          </a:solidFill>
                          <a:latin typeface="Verdana"/>
                          <a:ea typeface="Verdana"/>
                          <a:cs typeface="Verdana"/>
                          <a:sym typeface="Verdana"/>
                        </a:rPr>
                        <a:t>argv</a:t>
                      </a:r>
                      <a:r>
                        <a:rPr lang="en" sz="1100">
                          <a:solidFill>
                            <a:srgbClr val="454545"/>
                          </a:solidFill>
                          <a:latin typeface="Verdana"/>
                          <a:ea typeface="Verdana"/>
                          <a:cs typeface="Verdana"/>
                          <a:sym typeface="Verdana"/>
                        </a:rPr>
                        <a:t> and </a:t>
                      </a:r>
                      <a:r>
                        <a:rPr i="1" lang="en" sz="1100">
                          <a:solidFill>
                            <a:srgbClr val="454545"/>
                          </a:solidFill>
                          <a:latin typeface="Verdana"/>
                          <a:ea typeface="Verdana"/>
                          <a:cs typeface="Verdana"/>
                          <a:sym typeface="Verdana"/>
                        </a:rPr>
                        <a:t>argc</a:t>
                      </a:r>
                      <a:r>
                        <a:rPr lang="en" sz="1100">
                          <a:solidFill>
                            <a:srgbClr val="454545"/>
                          </a:solidFill>
                          <a:latin typeface="Verdana"/>
                          <a:ea typeface="Verdana"/>
                          <a:cs typeface="Verdana"/>
                          <a:sym typeface="Verdana"/>
                        </a:rPr>
                        <a:t> values.</a:t>
                      </a:r>
                    </a:p>
                  </a:txBody>
                  <a:tcPr marT="91425" marB="91425" marR="91425" marL="91425"/>
                </a:tc>
              </a:tr>
              <a:tr h="381000">
                <a:tc>
                  <a:txBody>
                    <a:bodyPr>
                      <a:noAutofit/>
                    </a:bodyPr>
                    <a:lstStyle/>
                    <a:p>
                      <a:pPr lvl="0">
                        <a:spcBef>
                          <a:spcPts val="0"/>
                        </a:spcBef>
                        <a:buNone/>
                      </a:pPr>
                      <a:r>
                        <a:rPr lang="en"/>
                        <a:t>SHChangeNotify</a:t>
                      </a:r>
                    </a:p>
                  </a:txBody>
                  <a:tcPr marT="91425" marB="91425" marR="91425" marL="91425"/>
                </a:tc>
                <a:tc>
                  <a:txBody>
                    <a:bodyPr>
                      <a:noAutofit/>
                    </a:bodyPr>
                    <a:lstStyle/>
                    <a:p>
                      <a:pPr lvl="0">
                        <a:spcBef>
                          <a:spcPts val="0"/>
                        </a:spcBef>
                        <a:buNone/>
                      </a:pPr>
                      <a:r>
                        <a:rPr lang="en" sz="1100">
                          <a:solidFill>
                            <a:srgbClr val="454545"/>
                          </a:solidFill>
                          <a:latin typeface="Verdana"/>
                          <a:ea typeface="Verdana"/>
                          <a:cs typeface="Verdana"/>
                          <a:sym typeface="Verdana"/>
                        </a:rPr>
                        <a:t>Notifies the system of an event that an application has performed. An application should use this function if it performs an action that may affect the Shell.</a:t>
                      </a:r>
                    </a:p>
                  </a:txBody>
                  <a:tcPr marT="91425" marB="91425" marR="91425" marL="91425"/>
                </a:tc>
              </a:tr>
              <a:tr h="381000">
                <a:tc>
                  <a:txBody>
                    <a:bodyPr>
                      <a:noAutofit/>
                    </a:bodyPr>
                    <a:lstStyle/>
                    <a:p>
                      <a:pPr lvl="0">
                        <a:spcBef>
                          <a:spcPts val="0"/>
                        </a:spcBef>
                        <a:buNone/>
                      </a:pPr>
                      <a:r>
                        <a:rPr lang="en"/>
                        <a:t>ShellExecuteExW</a:t>
                      </a:r>
                    </a:p>
                  </a:txBody>
                  <a:tcPr marT="91425" marB="91425" marR="91425" marL="91425"/>
                </a:tc>
                <a:tc>
                  <a:txBody>
                    <a:bodyPr>
                      <a:noAutofit/>
                    </a:bodyPr>
                    <a:lstStyle/>
                    <a:p>
                      <a:pPr lvl="0">
                        <a:spcBef>
                          <a:spcPts val="0"/>
                        </a:spcBef>
                        <a:buNone/>
                      </a:pPr>
                      <a:r>
                        <a:rPr lang="en" sz="1100">
                          <a:solidFill>
                            <a:srgbClr val="454545"/>
                          </a:solidFill>
                          <a:latin typeface="Verdana"/>
                          <a:ea typeface="Verdana"/>
                          <a:cs typeface="Verdana"/>
                          <a:sym typeface="Verdana"/>
                        </a:rPr>
                        <a:t>Performs an operation on a specified file.</a:t>
                      </a:r>
                    </a:p>
                  </a:txBody>
                  <a:tcPr marT="91425" marB="91425" marR="91425" marL="91425"/>
                </a:tc>
              </a:tr>
              <a:tr h="381000">
                <a:tc>
                  <a:txBody>
                    <a:bodyPr>
                      <a:noAutofit/>
                    </a:bodyPr>
                    <a:lstStyle/>
                    <a:p>
                      <a:pPr lvl="0">
                        <a:spcBef>
                          <a:spcPts val="0"/>
                        </a:spcBef>
                        <a:buNone/>
                      </a:pPr>
                      <a:r>
                        <a:rPr lang="en"/>
                        <a:t>ShellExecuteW</a:t>
                      </a:r>
                    </a:p>
                  </a:txBody>
                  <a:tcPr marT="91425" marB="91425" marR="91425" marL="91425"/>
                </a:tc>
                <a:tc>
                  <a:txBody>
                    <a:bodyPr>
                      <a:noAutofit/>
                    </a:bodyPr>
                    <a:lstStyle/>
                    <a:p>
                      <a:pPr lvl="0">
                        <a:spcBef>
                          <a:spcPts val="0"/>
                        </a:spcBef>
                        <a:buNone/>
                      </a:pPr>
                      <a:r>
                        <a:rPr lang="en" sz="1100">
                          <a:solidFill>
                            <a:srgbClr val="454545"/>
                          </a:solidFill>
                          <a:latin typeface="Verdana"/>
                          <a:ea typeface="Verdana"/>
                          <a:cs typeface="Verdana"/>
                          <a:sym typeface="Verdana"/>
                        </a:rPr>
                        <a:t>Performs an operation on a specified file.</a:t>
                      </a:r>
                    </a:p>
                  </a:txBody>
                  <a:tcPr marT="91425" marB="91425" marR="91425" marL="91425"/>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Security in Win 7</a:t>
            </a:r>
          </a:p>
        </p:txBody>
      </p:sp>
      <p:sp>
        <p:nvSpPr>
          <p:cNvPr id="345" name="Shape 345"/>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sz="1400"/>
              <a:t>Data Execution Prevention (DEP)</a:t>
            </a:r>
          </a:p>
          <a:p>
            <a:pPr lvl="0" rtl="0">
              <a:spcBef>
                <a:spcPts val="0"/>
              </a:spcBef>
              <a:buNone/>
            </a:pPr>
            <a:r>
              <a:rPr lang="en" sz="1400"/>
              <a:t>Address Space Layout Randomization (ASLR)</a:t>
            </a:r>
          </a:p>
          <a:p>
            <a:pPr lvl="0" rtl="0">
              <a:spcBef>
                <a:spcPts val="0"/>
              </a:spcBef>
              <a:buNone/>
            </a:pPr>
            <a:r>
              <a:rPr lang="en" sz="1400"/>
              <a:t>/GS Compiler option and /SAFESEH linker option</a:t>
            </a:r>
          </a:p>
          <a:p>
            <a:pPr lvl="0" rtl="0">
              <a:spcBef>
                <a:spcPts val="0"/>
              </a:spcBef>
              <a:buNone/>
            </a:pPr>
            <a:r>
              <a:rPr lang="en" sz="1400"/>
              <a:t>Kernel Patch Protection</a:t>
            </a:r>
          </a:p>
          <a:p>
            <a:pPr lvl="0" rtl="0">
              <a:spcBef>
                <a:spcPts val="0"/>
              </a:spcBef>
              <a:buNone/>
            </a:pPr>
            <a:r>
              <a:rPr lang="en" sz="1400"/>
              <a:t>Enhanced mitigation Experience Toolkit (EMET)</a:t>
            </a:r>
          </a:p>
          <a:p>
            <a:pPr indent="-228600" lvl="0" marL="457200" rtl="0">
              <a:spcBef>
                <a:spcPts val="0"/>
              </a:spcBef>
              <a:buFont typeface="Arial"/>
              <a:buChar char="●"/>
            </a:pPr>
            <a:r>
              <a:rPr lang="en"/>
              <a:t>User Account Control (UAC)</a:t>
            </a:r>
          </a:p>
          <a:p>
            <a:pPr indent="-228600" lvl="1" marL="914400" rtl="0">
              <a:spcBef>
                <a:spcPts val="0"/>
              </a:spcBef>
              <a:buFont typeface="Courier New"/>
              <a:buChar char="o"/>
            </a:pPr>
            <a:r>
              <a:rPr lang="en"/>
              <a:t>These are the </a:t>
            </a:r>
            <a:r>
              <a:rPr i="1" lang="en" u="sng"/>
              <a:t>consent</a:t>
            </a:r>
            <a:r>
              <a:rPr lang="en"/>
              <a:t> command prompts</a:t>
            </a:r>
          </a:p>
          <a:p>
            <a:pPr indent="-228600" lvl="1" marL="914400" rtl="0">
              <a:spcBef>
                <a:spcPts val="0"/>
              </a:spcBef>
              <a:buFont typeface="Courier New"/>
              <a:buChar char="o"/>
            </a:pPr>
            <a:r>
              <a:rPr lang="en"/>
              <a:t>All users (including administrators) run as Standard user by default (can still download malware)</a:t>
            </a:r>
          </a:p>
          <a:p>
            <a:pPr indent="-228600" lvl="2" marL="1371600" rtl="0">
              <a:spcBef>
                <a:spcPts val="0"/>
              </a:spcBef>
              <a:buFont typeface="Wingdings"/>
              <a:buChar char="§"/>
            </a:pPr>
            <a:r>
              <a:rPr lang="en"/>
              <a:t>Prompt for administrator access</a:t>
            </a:r>
          </a:p>
          <a:p>
            <a:pPr indent="-228600" lvl="1" marL="914400" rtl="0">
              <a:spcBef>
                <a:spcPts val="0"/>
              </a:spcBef>
              <a:buFont typeface="Courier New"/>
              <a:buChar char="o"/>
            </a:pPr>
            <a:r>
              <a:rPr lang="en"/>
              <a:t>From Vista: vast reduction in number of OS applications that require elevated privileges</a:t>
            </a:r>
          </a:p>
          <a:p>
            <a:pPr indent="0" lvl="0" marL="457200" rtl="0">
              <a:spcBef>
                <a:spcPts val="0"/>
              </a:spcBef>
              <a:buNone/>
            </a:pPr>
            <a:r>
              <a:t/>
            </a:r>
            <a:endParaRPr/>
          </a:p>
          <a:p>
            <a:pPr lvl="0">
              <a:spcBef>
                <a:spcPts val="0"/>
              </a:spcBef>
              <a:buNone/>
            </a:pPr>
            <a:r>
              <a:t/>
            </a:r>
            <a:endParaRPr/>
          </a:p>
        </p:txBody>
      </p:sp>
      <p:sp>
        <p:nvSpPr>
          <p:cNvPr id="346" name="Shape 346"/>
          <p:cNvSpPr/>
          <p:nvPr/>
        </p:nvSpPr>
        <p:spPr>
          <a:xfrm>
            <a:off x="4104180" y="1988150"/>
            <a:ext cx="1115902" cy="1504691"/>
          </a:xfrm>
          <a:custGeom>
            <a:pathLst>
              <a:path extrusionOk="0" h="56493" w="24988">
                <a:moveTo>
                  <a:pt x="0" y="0"/>
                </a:moveTo>
                <a:lnTo>
                  <a:pt x="16297" y="7061"/>
                </a:lnTo>
                <a:lnTo>
                  <a:pt x="13581" y="22814"/>
                </a:lnTo>
                <a:lnTo>
                  <a:pt x="23902" y="24444"/>
                </a:lnTo>
                <a:lnTo>
                  <a:pt x="16297" y="30419"/>
                </a:lnTo>
                <a:lnTo>
                  <a:pt x="24988" y="41827"/>
                </a:lnTo>
                <a:lnTo>
                  <a:pt x="21185" y="54864"/>
                </a:lnTo>
                <a:lnTo>
                  <a:pt x="10865" y="56493"/>
                </a:lnTo>
              </a:path>
            </a:pathLst>
          </a:custGeom>
          <a:noFill/>
          <a:ln cap="flat" cmpd="sng" w="19050">
            <a:solidFill>
              <a:schemeClr val="dk2"/>
            </a:solidFill>
            <a:prstDash val="solid"/>
            <a:round/>
            <a:headEnd len="lg" w="lg" type="none"/>
            <a:tailEnd len="lg" w="lg" type="none"/>
          </a:ln>
        </p:spPr>
      </p:sp>
      <p:sp>
        <p:nvSpPr>
          <p:cNvPr id="347" name="Shape 347"/>
          <p:cNvSpPr txBox="1"/>
          <p:nvPr/>
        </p:nvSpPr>
        <p:spPr>
          <a:xfrm>
            <a:off x="5220081" y="2106750"/>
            <a:ext cx="1154400" cy="964200"/>
          </a:xfrm>
          <a:prstGeom prst="rect">
            <a:avLst/>
          </a:prstGeom>
          <a:noFill/>
          <a:ln>
            <a:noFill/>
          </a:ln>
        </p:spPr>
        <p:txBody>
          <a:bodyPr anchorCtr="0" anchor="t" bIns="91425" lIns="91425" rIns="91425" wrap="square" tIns="91425">
            <a:noAutofit/>
          </a:bodyPr>
          <a:lstStyle/>
          <a:p>
            <a:pPr lvl="0">
              <a:spcBef>
                <a:spcPts val="0"/>
              </a:spcBef>
              <a:buNone/>
            </a:pPr>
            <a:r>
              <a:rPr lang="en"/>
              <a:t>We will cover later 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Books used to build this lecture</a:t>
            </a:r>
          </a:p>
        </p:txBody>
      </p:sp>
      <p:sp>
        <p:nvSpPr>
          <p:cNvPr id="58" name="Shape 58"/>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Windows Internals 6 (part 1 and 2) </a:t>
            </a:r>
          </a:p>
          <a:p>
            <a:pPr indent="-228600" lvl="0" marL="457200" rtl="0">
              <a:spcBef>
                <a:spcPts val="0"/>
              </a:spcBef>
              <a:buAutoNum type="arabicPeriod"/>
            </a:pPr>
            <a:r>
              <a:rPr lang="en"/>
              <a:t>The Rootkit ARSENAL: Escape and Evasion in the Dark Corners of the System (2nd edition)</a:t>
            </a:r>
          </a:p>
          <a:p>
            <a:pPr indent="-228600" lvl="0" marL="457200" rtl="0">
              <a:spcBef>
                <a:spcPts val="0"/>
              </a:spcBef>
              <a:buAutoNum type="arabicPeriod"/>
            </a:pPr>
            <a:r>
              <a:rPr lang="en"/>
              <a:t>Designing BSD Rootkits</a:t>
            </a:r>
          </a:p>
          <a:p>
            <a:pPr indent="-228600" lvl="0" marL="457200" rtl="0">
              <a:spcBef>
                <a:spcPts val="0"/>
              </a:spcBef>
              <a:buAutoNum type="arabicPeriod"/>
            </a:pPr>
            <a:r>
              <a:rPr lang="en"/>
              <a:t>Practical Malware Analysis: The Hands-On Guide to Dissecting Malicious Software </a:t>
            </a:r>
          </a:p>
          <a:p>
            <a:pPr indent="-228600" lvl="0" marL="457200" rtl="0">
              <a:spcBef>
                <a:spcPts val="0"/>
              </a:spcBef>
              <a:buAutoNum type="arabicPeriod"/>
            </a:pPr>
            <a:r>
              <a:rPr lang="en"/>
              <a:t>Gray Hat Python: Python Programming for Hackers and Reverse Engineers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Security in Win 7</a:t>
            </a:r>
          </a:p>
        </p:txBody>
      </p:sp>
      <p:sp>
        <p:nvSpPr>
          <p:cNvPr id="353" name="Shape 353"/>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SAM ([local] Security Accounts Manager)</a:t>
            </a:r>
          </a:p>
          <a:p>
            <a:pPr indent="-228600" lvl="1" marL="914400" rtl="0">
              <a:spcBef>
                <a:spcPts val="0"/>
              </a:spcBef>
              <a:buFont typeface="Courier New"/>
              <a:buChar char="o"/>
            </a:pPr>
            <a:r>
              <a:rPr lang="en"/>
              <a:t>stores the users' passwords in a hashed format</a:t>
            </a:r>
          </a:p>
          <a:p>
            <a:pPr indent="-228600" lvl="1" marL="914400" rtl="0">
              <a:spcBef>
                <a:spcPts val="0"/>
              </a:spcBef>
              <a:buFont typeface="Courier New"/>
              <a:buChar char="o"/>
            </a:pPr>
            <a:r>
              <a:rPr lang="en" sz="1800"/>
              <a:t>in %System Root%\System32\config\</a:t>
            </a:r>
          </a:p>
          <a:p>
            <a:pPr indent="-228600" lvl="2" marL="1371600" rtl="0">
              <a:spcBef>
                <a:spcPts val="0"/>
              </a:spcBef>
              <a:buFont typeface="Wingdings"/>
              <a:buChar char="§"/>
            </a:pPr>
            <a:r>
              <a:rPr b="1" lang="en" sz="1800"/>
              <a:t>LM hash and NTLM hash</a:t>
            </a:r>
          </a:p>
          <a:p>
            <a:pPr indent="-228600" lvl="2" marL="1371600" rtl="0">
              <a:spcBef>
                <a:spcPts val="0"/>
              </a:spcBef>
              <a:buFont typeface="Wingdings"/>
              <a:buChar char="§"/>
            </a:pPr>
            <a:r>
              <a:rPr lang="en"/>
              <a:t>Windows kernel has exclusive filesystem lock on the SAM file to prevent any sort of online copying</a:t>
            </a:r>
          </a:p>
          <a:p>
            <a:pPr indent="-228600" lvl="3" marL="1828800" rtl="0">
              <a:spcBef>
                <a:spcPts val="0"/>
              </a:spcBef>
              <a:buFont typeface="Arial"/>
              <a:buChar char="●"/>
            </a:pPr>
            <a:r>
              <a:rPr lang="en"/>
              <a:t>can only be copied/opened by users while system is offline</a:t>
            </a:r>
          </a:p>
          <a:p>
            <a:pPr indent="-228600" lvl="2" marL="1371600" rtl="0">
              <a:spcBef>
                <a:spcPts val="0"/>
              </a:spcBef>
              <a:buFont typeface="Wingdings"/>
              <a:buChar char="§"/>
            </a:pPr>
            <a:r>
              <a:rPr lang="en" sz="1800"/>
              <a:t>SYSKEY function introduced to improve the security of the hash</a:t>
            </a:r>
          </a:p>
          <a:p>
            <a:pPr indent="-228600" lvl="3" marL="1828800" rtl="0">
              <a:spcBef>
                <a:spcPts val="0"/>
              </a:spcBef>
              <a:buFont typeface="Arial"/>
              <a:buChar char="●"/>
            </a:pPr>
            <a:r>
              <a:rPr lang="en"/>
              <a:t>on disk copy of SAM file is partially encrypted with a key (the SYSKEY)</a:t>
            </a:r>
          </a:p>
          <a:p>
            <a:pPr indent="-228600" lvl="3" marL="1828800" rtl="0">
              <a:spcBef>
                <a:spcPts val="0"/>
              </a:spcBef>
              <a:buFont typeface="Arial"/>
              <a:buChar char="●"/>
            </a:pPr>
            <a:r>
              <a:rPr lang="en"/>
              <a:t>in memory version of SAM can still be dumped while online</a:t>
            </a:r>
          </a:p>
          <a:p>
            <a:pPr indent="-228600" lvl="4" marL="2286000" rtl="0">
              <a:spcBef>
                <a:spcPts val="0"/>
              </a:spcBef>
              <a:buFont typeface="Courier New"/>
              <a:buChar char="o"/>
            </a:pPr>
            <a:r>
              <a:rPr lang="en"/>
              <a:t>via pwdump and similar tools</a:t>
            </a:r>
          </a:p>
          <a:p>
            <a:pPr indent="-228600" lvl="2" marL="1371600" rtl="0">
              <a:spcBef>
                <a:spcPts val="0"/>
              </a:spcBef>
              <a:buFont typeface="Wingdings"/>
              <a:buChar char="§"/>
            </a:pPr>
            <a:r>
              <a:rPr lang="en"/>
              <a:t>Note: In windows 2000 and before, if an attacker deleted the SAM file, no passwords were required</a:t>
            </a:r>
          </a:p>
          <a:p>
            <a:pPr lvl="0">
              <a:spcBef>
                <a:spcPts val="0"/>
              </a:spcBef>
              <a:buNone/>
            </a:pPr>
            <a:r>
              <a:t/>
            </a:r>
            <a:endParaRPr/>
          </a:p>
        </p:txBody>
      </p:sp>
      <p:pic>
        <p:nvPicPr>
          <p:cNvPr id="354" name="Shape 354"/>
          <p:cNvPicPr preferRelativeResize="0"/>
          <p:nvPr/>
        </p:nvPicPr>
        <p:blipFill>
          <a:blip r:embed="rId3">
            <a:alphaModFix/>
          </a:blip>
          <a:stretch>
            <a:fillRect/>
          </a:stretch>
        </p:blipFill>
        <p:spPr>
          <a:xfrm>
            <a:off x="688225" y="5787950"/>
            <a:ext cx="830899" cy="83090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Security in Win 7</a:t>
            </a:r>
          </a:p>
        </p:txBody>
      </p:sp>
      <p:sp>
        <p:nvSpPr>
          <p:cNvPr id="360" name="Shape 360"/>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Better Desktop Auditing (Event Viewer)</a:t>
            </a:r>
          </a:p>
          <a:p>
            <a:pPr indent="-228600" lvl="1" marL="914400" rtl="0">
              <a:spcBef>
                <a:spcPts val="0"/>
              </a:spcBef>
              <a:buFont typeface="Courier New"/>
              <a:buChar char="o"/>
            </a:pPr>
            <a:r>
              <a:rPr lang="en"/>
              <a:t>XML based logs</a:t>
            </a:r>
          </a:p>
          <a:p>
            <a:pPr indent="-228600" lvl="1" marL="914400" rtl="0">
              <a:spcBef>
                <a:spcPts val="0"/>
              </a:spcBef>
              <a:buFont typeface="Courier New"/>
              <a:buChar char="o"/>
            </a:pPr>
            <a:r>
              <a:rPr lang="en"/>
              <a:t>tasks tied to events</a:t>
            </a:r>
          </a:p>
          <a:p>
            <a:pPr indent="-228600" lvl="1" marL="914400" rtl="0">
              <a:spcBef>
                <a:spcPts val="0"/>
              </a:spcBef>
              <a:buFont typeface="Courier New"/>
              <a:buChar char="o"/>
            </a:pPr>
            <a:r>
              <a:rPr lang="en"/>
              <a:t>fine grained support for audit of administrator privilege</a:t>
            </a:r>
          </a:p>
          <a:p>
            <a:pPr indent="-228600" lvl="1" marL="914400" rtl="0">
              <a:spcBef>
                <a:spcPts val="0"/>
              </a:spcBef>
              <a:buFont typeface="Courier New"/>
              <a:buChar char="o"/>
            </a:pPr>
            <a:r>
              <a:rPr lang="en"/>
              <a:t>easier to filter "noise" out to find the vents you want</a:t>
            </a:r>
          </a:p>
          <a:p>
            <a:pPr indent="-228600" lvl="1" marL="914400" rtl="0">
              <a:spcBef>
                <a:spcPts val="0"/>
              </a:spcBef>
              <a:buFont typeface="Courier New"/>
              <a:buChar char="o"/>
            </a:pPr>
            <a:r>
              <a:rPr lang="en"/>
              <a:t>reworked event viewer</a:t>
            </a:r>
          </a:p>
          <a:p>
            <a:pPr indent="-228600" lvl="1" marL="914400" rtl="0">
              <a:spcBef>
                <a:spcPts val="0"/>
              </a:spcBef>
              <a:buFont typeface="Courier New"/>
              <a:buChar char="o"/>
            </a:pPr>
            <a:r>
              <a:rPr lang="en"/>
              <a:t>also I suggest checking out </a:t>
            </a:r>
            <a:r>
              <a:rPr b="1" lang="en" u="sng"/>
              <a:t>Splunk</a:t>
            </a:r>
            <a:r>
              <a:rPr b="1" lang="en"/>
              <a:t>!</a:t>
            </a:r>
          </a:p>
          <a:p>
            <a:pPr indent="-228600" lvl="0" marL="457200" rtl="0">
              <a:spcBef>
                <a:spcPts val="0"/>
              </a:spcBef>
              <a:buFont typeface="Arial"/>
              <a:buChar char="●"/>
            </a:pPr>
            <a:r>
              <a:rPr lang="en"/>
              <a:t>Network Access Protection</a:t>
            </a:r>
          </a:p>
          <a:p>
            <a:pPr indent="-228600" lvl="1" marL="914400" rtl="0">
              <a:spcBef>
                <a:spcPts val="0"/>
              </a:spcBef>
              <a:buFont typeface="Courier New"/>
              <a:buChar char="o"/>
            </a:pPr>
            <a:r>
              <a:rPr lang="en"/>
              <a:t>Helps insure that machines that connect to corporate networks meet corporate policy, are fully patched, and have up to date AV</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Security in Win 7</a:t>
            </a:r>
          </a:p>
        </p:txBody>
      </p:sp>
      <p:sp>
        <p:nvSpPr>
          <p:cNvPr id="366" name="Shape 366"/>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Direct Access</a:t>
            </a:r>
          </a:p>
          <a:p>
            <a:pPr indent="-228600" lvl="1" marL="914400" rtl="0">
              <a:spcBef>
                <a:spcPts val="0"/>
              </a:spcBef>
              <a:buFont typeface="Courier New"/>
              <a:buChar char="o"/>
            </a:pPr>
            <a:r>
              <a:rPr lang="en"/>
              <a:t>When enabled, IT departments are allowed full access (via an IPSEC tunnel) to a machine.</a:t>
            </a:r>
          </a:p>
          <a:p>
            <a:pPr indent="-228600" lvl="1" marL="914400" rtl="0">
              <a:spcBef>
                <a:spcPts val="0"/>
              </a:spcBef>
              <a:buFont typeface="Courier New"/>
              <a:buChar char="o"/>
            </a:pPr>
            <a:r>
              <a:rPr lang="en"/>
              <a:t>Happens without knowledge of a user (a "seemless" experience) --- makes IT high value target</a:t>
            </a:r>
          </a:p>
          <a:p>
            <a:pPr indent="-228600" lvl="0" marL="457200" rtl="0">
              <a:spcBef>
                <a:spcPts val="0"/>
              </a:spcBef>
              <a:buFont typeface="Arial"/>
              <a:buChar char="●"/>
            </a:pPr>
            <a:r>
              <a:rPr lang="en"/>
              <a:t>App Locker</a:t>
            </a:r>
          </a:p>
          <a:p>
            <a:pPr indent="-228600" lvl="1" marL="914400" rtl="0">
              <a:spcBef>
                <a:spcPts val="0"/>
              </a:spcBef>
              <a:buFont typeface="Courier New"/>
              <a:buChar char="o"/>
            </a:pPr>
            <a:r>
              <a:rPr lang="en"/>
              <a:t>Helps IT eliminate unknown and unverified applications in the network</a:t>
            </a:r>
          </a:p>
          <a:p>
            <a:pPr indent="-228600" lvl="2" marL="1371600" rtl="0">
              <a:spcBef>
                <a:spcPts val="0"/>
              </a:spcBef>
              <a:buFont typeface="Wingdings"/>
              <a:buChar char="§"/>
            </a:pPr>
            <a:r>
              <a:rPr lang="en"/>
              <a:t>black lists, white lists, publisher </a:t>
            </a:r>
            <a:r>
              <a:rPr b="1" lang="en"/>
              <a:t>rules </a:t>
            </a:r>
            <a:r>
              <a:rPr lang="en"/>
              <a:t>based off of digital signatures</a:t>
            </a:r>
          </a:p>
          <a:p>
            <a:pPr lvl="0" rtl="0">
              <a:spcBef>
                <a:spcPts val="0"/>
              </a:spcBef>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Security in Win 7</a:t>
            </a:r>
          </a:p>
        </p:txBody>
      </p:sp>
      <p:sp>
        <p:nvSpPr>
          <p:cNvPr id="372" name="Shape 372"/>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RMS (Rights Management Service)</a:t>
            </a:r>
          </a:p>
          <a:p>
            <a:pPr indent="-228600" lvl="1" marL="914400" rtl="0">
              <a:spcBef>
                <a:spcPts val="0"/>
              </a:spcBef>
              <a:buFont typeface="Courier New"/>
              <a:buChar char="o"/>
            </a:pPr>
            <a:r>
              <a:rPr lang="en"/>
              <a:t>Fine grained access control for documents</a:t>
            </a:r>
          </a:p>
          <a:p>
            <a:pPr indent="-228600" lvl="2" marL="1371600" rtl="0">
              <a:spcBef>
                <a:spcPts val="0"/>
              </a:spcBef>
              <a:buFont typeface="Wingdings"/>
              <a:buChar char="§"/>
            </a:pPr>
            <a:r>
              <a:rPr lang="en"/>
              <a:t>can control whether users can copy, print, etc a document</a:t>
            </a:r>
          </a:p>
          <a:p>
            <a:pPr indent="-228600" lvl="0" marL="457200" rtl="0">
              <a:spcBef>
                <a:spcPts val="0"/>
              </a:spcBef>
            </a:pPr>
            <a:r>
              <a:rPr lang="en"/>
              <a:t>Bit Locker</a:t>
            </a:r>
          </a:p>
          <a:p>
            <a:pPr indent="-228600" lvl="1" marL="914400" rtl="0">
              <a:spcBef>
                <a:spcPts val="480"/>
              </a:spcBef>
            </a:pPr>
            <a:r>
              <a:rPr lang="en" sz="2400"/>
              <a:t>full HD encryption (desktops, laptops, and even thumbdrives)</a:t>
            </a:r>
          </a:p>
          <a:p>
            <a:pPr indent="-228600" lvl="1" marL="914400" rtl="0">
              <a:spcBef>
                <a:spcPts val="480"/>
              </a:spcBef>
            </a:pPr>
            <a:r>
              <a:rPr lang="en"/>
              <a:t>focused on protecting the OS volume / partition</a:t>
            </a:r>
          </a:p>
          <a:p>
            <a:pPr indent="-228600" lvl="2" marL="1371600" rtl="0">
              <a:spcBef>
                <a:spcPts val="480"/>
              </a:spcBef>
            </a:pPr>
            <a:r>
              <a:rPr lang="en"/>
              <a:t>best used on dual / multi partition setups</a:t>
            </a:r>
          </a:p>
          <a:p>
            <a:pPr lvl="0">
              <a:spcBef>
                <a:spcPts val="0"/>
              </a:spcBef>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Least Privilege in Win 7</a:t>
            </a:r>
          </a:p>
        </p:txBody>
      </p:sp>
      <p:sp>
        <p:nvSpPr>
          <p:cNvPr id="378" name="Shape 378"/>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sz="2400"/>
              <a:t>All registry keys implement access control through:</a:t>
            </a:r>
          </a:p>
          <a:p>
            <a:pPr indent="-228600" lvl="0" marL="457200" rtl="0">
              <a:spcBef>
                <a:spcPts val="0"/>
              </a:spcBef>
              <a:buFont typeface="Arial"/>
              <a:buChar char="●"/>
            </a:pPr>
            <a:r>
              <a:rPr lang="en" u="sng">
                <a:solidFill>
                  <a:schemeClr val="hlink"/>
                </a:solidFill>
                <a:hlinkClick r:id="rId3"/>
              </a:rPr>
              <a:t>Access Control Entries</a:t>
            </a:r>
            <a:r>
              <a:rPr lang="en"/>
              <a:t> (ACE) in Discretionary Access Control Lists (DACLs)</a:t>
            </a:r>
          </a:p>
          <a:p>
            <a:pPr indent="-228600" lvl="1" marL="914400" rtl="0">
              <a:spcBef>
                <a:spcPts val="0"/>
              </a:spcBef>
              <a:buFont typeface="Courier New"/>
              <a:buChar char="o"/>
            </a:pPr>
            <a:r>
              <a:rPr lang="en"/>
              <a:t>ACE controls or monitors access to an object by a specified trustee</a:t>
            </a:r>
          </a:p>
          <a:p>
            <a:pPr indent="-228600" lvl="1" marL="914400" rtl="0">
              <a:spcBef>
                <a:spcPts val="0"/>
              </a:spcBef>
              <a:buFont typeface="Courier New"/>
              <a:buChar char="o"/>
            </a:pPr>
            <a:r>
              <a:rPr lang="en"/>
              <a:t>ACE entries contain:</a:t>
            </a:r>
          </a:p>
          <a:p>
            <a:pPr indent="-228600" lvl="2" marL="1371600" rtl="0">
              <a:spcBef>
                <a:spcPts val="0"/>
              </a:spcBef>
              <a:buFont typeface="Wingdings"/>
              <a:buChar char="§"/>
            </a:pPr>
            <a:r>
              <a:rPr lang="en"/>
              <a:t>SID (security identifier for the trustee)</a:t>
            </a:r>
          </a:p>
          <a:p>
            <a:pPr indent="-228600" lvl="2" marL="1371600" rtl="0">
              <a:spcBef>
                <a:spcPts val="0"/>
              </a:spcBef>
              <a:buFont typeface="Wingdings"/>
              <a:buChar char="§"/>
            </a:pPr>
            <a:r>
              <a:rPr lang="en"/>
              <a:t>access mask (specifies the access rights)</a:t>
            </a:r>
          </a:p>
          <a:p>
            <a:pPr indent="-228600" lvl="2" marL="1371600" rtl="0">
              <a:spcBef>
                <a:spcPts val="0"/>
              </a:spcBef>
              <a:buFont typeface="Wingdings"/>
              <a:buChar char="§"/>
            </a:pPr>
            <a:r>
              <a:rPr lang="en"/>
              <a:t>a flag that indicates the type of ACE (6 types)</a:t>
            </a:r>
          </a:p>
          <a:p>
            <a:pPr indent="-228600" lvl="2" marL="1371600" rtl="0">
              <a:spcBef>
                <a:spcPts val="0"/>
              </a:spcBef>
              <a:buFont typeface="Wingdings"/>
              <a:buChar char="§"/>
            </a:pPr>
            <a:r>
              <a:rPr lang="en"/>
              <a:t>a set of flags to dictate if ACE applies to child containers/directories</a:t>
            </a:r>
          </a:p>
          <a:p>
            <a:pPr lvl="0" rtl="0">
              <a:spcBef>
                <a:spcPts val="0"/>
              </a:spcBef>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Least Privilege in Win 7</a:t>
            </a:r>
          </a:p>
        </p:txBody>
      </p:sp>
      <p:sp>
        <p:nvSpPr>
          <p:cNvPr id="384" name="Shape 384"/>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DACL</a:t>
            </a:r>
          </a:p>
          <a:p>
            <a:pPr indent="-228600" lvl="0" marL="457200" rtl="0">
              <a:spcBef>
                <a:spcPts val="0"/>
              </a:spcBef>
              <a:buFont typeface="Arial"/>
              <a:buChar char="●"/>
            </a:pPr>
            <a:r>
              <a:rPr lang="en"/>
              <a:t>controlled by the owner of an object</a:t>
            </a:r>
          </a:p>
          <a:p>
            <a:pPr indent="-228600" lvl="0" marL="457200" rtl="0">
              <a:spcBef>
                <a:spcPts val="0"/>
              </a:spcBef>
              <a:buFont typeface="Arial"/>
              <a:buChar char="●"/>
            </a:pPr>
            <a:r>
              <a:rPr lang="en"/>
              <a:t>a NULL DACL permits all types of access to all users (do not use NULL DACLs)</a:t>
            </a:r>
          </a:p>
          <a:p>
            <a:pPr indent="-228600" lvl="0" marL="457200">
              <a:spcBef>
                <a:spcPts val="0"/>
              </a:spcBef>
              <a:buFont typeface="Arial"/>
              <a:buChar char="●"/>
            </a:pPr>
            <a:r>
              <a:rPr lang="en"/>
              <a:t>is an important part of application development</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Domains, Workgroups, and Homegroups</a:t>
            </a:r>
          </a:p>
        </p:txBody>
      </p:sp>
      <p:sp>
        <p:nvSpPr>
          <p:cNvPr id="390" name="Shape 390"/>
          <p:cNvSpPr txBox="1"/>
          <p:nvPr>
            <p:ph idx="1" type="body"/>
          </p:nvPr>
        </p:nvSpPr>
        <p:spPr>
          <a:xfrm>
            <a:off x="457200" y="1947332"/>
            <a:ext cx="3912300" cy="4603200"/>
          </a:xfrm>
          <a:prstGeom prst="rect">
            <a:avLst/>
          </a:prstGeom>
        </p:spPr>
        <p:txBody>
          <a:bodyPr anchorCtr="0" anchor="t" bIns="91425" lIns="91425" rIns="91425" wrap="square" tIns="91425">
            <a:noAutofit/>
          </a:bodyPr>
          <a:lstStyle/>
          <a:p>
            <a:pPr lvl="0" rtl="0">
              <a:spcBef>
                <a:spcPts val="0"/>
              </a:spcBef>
              <a:buNone/>
            </a:pPr>
            <a:r>
              <a:rPr lang="en"/>
              <a:t>All computers running Windows on a network MUST be part of a workgroup or domain</a:t>
            </a:r>
          </a:p>
          <a:p>
            <a:pPr indent="-381000" lvl="0" marL="457200">
              <a:spcBef>
                <a:spcPts val="0"/>
              </a:spcBef>
              <a:buSzPct val="100000"/>
              <a:buFont typeface="Arial"/>
              <a:buChar char="●"/>
            </a:pPr>
            <a:r>
              <a:rPr lang="en" sz="2400"/>
              <a:t>Windows PC's running on "home networks" can be also part of a homegroup, but not required</a:t>
            </a:r>
          </a:p>
        </p:txBody>
      </p:sp>
      <p:pic>
        <p:nvPicPr>
          <p:cNvPr id="391" name="Shape 391"/>
          <p:cNvPicPr preferRelativeResize="0"/>
          <p:nvPr/>
        </p:nvPicPr>
        <p:blipFill>
          <a:blip r:embed="rId3">
            <a:alphaModFix/>
          </a:blip>
          <a:stretch>
            <a:fillRect/>
          </a:stretch>
        </p:blipFill>
        <p:spPr>
          <a:xfrm>
            <a:off x="4315696" y="2935888"/>
            <a:ext cx="4371103" cy="3631744"/>
          </a:xfrm>
          <a:prstGeom prst="rect">
            <a:avLst/>
          </a:prstGeom>
          <a:noFill/>
          <a:ln>
            <a:noFill/>
          </a:ln>
        </p:spPr>
      </p:pic>
      <p:cxnSp>
        <p:nvCxnSpPr>
          <p:cNvPr id="392" name="Shape 392"/>
          <p:cNvCxnSpPr/>
          <p:nvPr/>
        </p:nvCxnSpPr>
        <p:spPr>
          <a:xfrm flipH="1" rot="10800000">
            <a:off x="3815150" y="4355975"/>
            <a:ext cx="828300" cy="462900"/>
          </a:xfrm>
          <a:prstGeom prst="straightConnector1">
            <a:avLst/>
          </a:prstGeom>
          <a:noFill/>
          <a:ln cap="flat" cmpd="sng" w="28575">
            <a:solidFill>
              <a:srgbClr val="FF0000"/>
            </a:solidFill>
            <a:prstDash val="solid"/>
            <a:round/>
            <a:headEnd len="lg" w="lg" type="none"/>
            <a:tailEnd len="lg" w="lg" type="stealth"/>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Workgroup</a:t>
            </a:r>
          </a:p>
        </p:txBody>
      </p:sp>
      <p:sp>
        <p:nvSpPr>
          <p:cNvPr id="398" name="Shape 398"/>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All PCs are peers</a:t>
            </a:r>
          </a:p>
          <a:p>
            <a:pPr indent="-228600" lvl="0" marL="457200" rtl="0">
              <a:spcBef>
                <a:spcPts val="0"/>
              </a:spcBef>
              <a:buFont typeface="Arial"/>
              <a:buChar char="●"/>
            </a:pPr>
            <a:r>
              <a:rPr lang="en"/>
              <a:t>No PCs has control of another PCs</a:t>
            </a:r>
          </a:p>
          <a:p>
            <a:pPr indent="-228600" lvl="0" marL="457200" rtl="0">
              <a:spcBef>
                <a:spcPts val="0"/>
              </a:spcBef>
              <a:buFont typeface="Arial"/>
              <a:buChar char="●"/>
            </a:pPr>
            <a:r>
              <a:rPr lang="en"/>
              <a:t>each PC has a set of user accounts</a:t>
            </a:r>
          </a:p>
          <a:p>
            <a:pPr indent="-228600" lvl="1" marL="914400" rtl="0">
              <a:spcBef>
                <a:spcPts val="0"/>
              </a:spcBef>
              <a:buFont typeface="Courier New"/>
              <a:buChar char="o"/>
            </a:pPr>
            <a:r>
              <a:rPr lang="en"/>
              <a:t>to log on a PC in the workgroup, you must have an account on that PC</a:t>
            </a:r>
          </a:p>
          <a:p>
            <a:pPr indent="-228600" lvl="0" marL="457200" rtl="0">
              <a:spcBef>
                <a:spcPts val="0"/>
              </a:spcBef>
              <a:buFont typeface="Arial"/>
              <a:buChar char="●"/>
            </a:pPr>
            <a:r>
              <a:rPr lang="en"/>
              <a:t>There is usually a 20 PC cap</a:t>
            </a:r>
          </a:p>
          <a:p>
            <a:pPr indent="-228600" lvl="0" marL="457200" rtl="0">
              <a:spcBef>
                <a:spcPts val="0"/>
              </a:spcBef>
              <a:buFont typeface="Arial"/>
              <a:buChar char="●"/>
            </a:pPr>
            <a:r>
              <a:rPr lang="en"/>
              <a:t>A workgroup is not protected by a password</a:t>
            </a:r>
          </a:p>
          <a:p>
            <a:pPr indent="-228600" lvl="0" marL="457200">
              <a:spcBef>
                <a:spcPts val="0"/>
              </a:spcBef>
              <a:buFont typeface="Arial"/>
              <a:buChar char="●"/>
            </a:pPr>
            <a:r>
              <a:rPr lang="en"/>
              <a:t>all PCs must be on the same LAN or subnet</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Homegroup</a:t>
            </a:r>
          </a:p>
        </p:txBody>
      </p:sp>
      <p:sp>
        <p:nvSpPr>
          <p:cNvPr id="404" name="Shape 404"/>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PCs in a homegroup must belong to a workgroup as well.</a:t>
            </a:r>
          </a:p>
          <a:p>
            <a:pPr indent="-228600" lvl="0" marL="457200" rtl="0">
              <a:spcBef>
                <a:spcPts val="0"/>
              </a:spcBef>
              <a:buFont typeface="Arial"/>
              <a:buChar char="●"/>
            </a:pPr>
            <a:r>
              <a:rPr lang="en"/>
              <a:t>Homegroup makes it easy to share pictures, music, videos, documents, and printers</a:t>
            </a:r>
          </a:p>
          <a:p>
            <a:pPr indent="-228600" lvl="0" marL="457200" rtl="0">
              <a:spcBef>
                <a:spcPts val="0"/>
              </a:spcBef>
              <a:buFont typeface="Arial"/>
              <a:buChar char="●"/>
            </a:pPr>
            <a:r>
              <a:rPr lang="en"/>
              <a:t>Homegroup IS password protected</a:t>
            </a:r>
          </a:p>
          <a:p>
            <a:pPr indent="-228600" lvl="1" marL="914400">
              <a:spcBef>
                <a:spcPts val="0"/>
              </a:spcBef>
              <a:buFont typeface="Courier New"/>
              <a:buChar char="o"/>
            </a:pPr>
            <a:r>
              <a:rPr lang="en"/>
              <a:t>password is only typed in once, when adding the pc to the homegroup</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Domain</a:t>
            </a:r>
          </a:p>
        </p:txBody>
      </p:sp>
      <p:sp>
        <p:nvSpPr>
          <p:cNvPr id="410" name="Shape 410"/>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One or more PCs are servers</a:t>
            </a:r>
          </a:p>
          <a:p>
            <a:pPr indent="-228600" lvl="1" marL="914400" rtl="0">
              <a:spcBef>
                <a:spcPts val="0"/>
              </a:spcBef>
              <a:buFont typeface="Courier New"/>
              <a:buChar char="o"/>
            </a:pPr>
            <a:r>
              <a:rPr lang="en"/>
              <a:t>Network admins use servers to control the security and permissions for all PCs in the domain.</a:t>
            </a:r>
          </a:p>
          <a:p>
            <a:pPr indent="-228600" lvl="2" marL="1371600" rtl="0">
              <a:spcBef>
                <a:spcPts val="0"/>
              </a:spcBef>
              <a:buFont typeface="Wingdings"/>
              <a:buChar char="§"/>
            </a:pPr>
            <a:r>
              <a:rPr lang="en"/>
              <a:t>any changes are automatically made to all PCs in the domain</a:t>
            </a:r>
          </a:p>
          <a:p>
            <a:pPr indent="-228600" lvl="0" marL="457200" rtl="0">
              <a:spcBef>
                <a:spcPts val="0"/>
              </a:spcBef>
              <a:buFont typeface="Arial"/>
              <a:buChar char="●"/>
            </a:pPr>
            <a:r>
              <a:rPr lang="en"/>
              <a:t>Password/Credentials required each logon</a:t>
            </a:r>
          </a:p>
          <a:p>
            <a:pPr indent="-228600" lvl="0" marL="457200" rtl="0">
              <a:spcBef>
                <a:spcPts val="0"/>
              </a:spcBef>
              <a:buFont typeface="Arial"/>
              <a:buChar char="●"/>
            </a:pPr>
            <a:r>
              <a:rPr lang="en"/>
              <a:t>If user has a domain account, he/she can log onto any PC on the domain </a:t>
            </a:r>
          </a:p>
          <a:p>
            <a:pPr indent="-228600" lvl="1" marL="914400" rtl="0">
              <a:spcBef>
                <a:spcPts val="0"/>
              </a:spcBef>
              <a:buFont typeface="Courier New"/>
              <a:buChar char="o"/>
            </a:pPr>
            <a:r>
              <a:rPr lang="en"/>
              <a:t>without needing a local account on that PC</a:t>
            </a:r>
          </a:p>
          <a:p>
            <a:pPr indent="-228600" lvl="0" marL="457200" rtl="0">
              <a:spcBef>
                <a:spcPts val="0"/>
              </a:spcBef>
              <a:buFont typeface="Arial"/>
              <a:buChar char="●"/>
            </a:pPr>
            <a:r>
              <a:rPr lang="en"/>
              <a:t>Thousands of PCs on a domain</a:t>
            </a:r>
          </a:p>
          <a:p>
            <a:pPr indent="-228600" lvl="0" marL="457200">
              <a:spcBef>
                <a:spcPts val="0"/>
              </a:spcBef>
              <a:buFont typeface="Arial"/>
              <a:buChar char="●"/>
            </a:pPr>
            <a:r>
              <a:rPr lang="en"/>
              <a:t>Can span across networks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solidFill>
                  <a:srgbClr val="FF0000"/>
                </a:solidFill>
              </a:rPr>
              <a:t>First, next week is RE week</a:t>
            </a:r>
          </a:p>
        </p:txBody>
      </p:sp>
      <p:sp>
        <p:nvSpPr>
          <p:cNvPr id="64" name="Shape 64"/>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What you need to do to prepare </a:t>
            </a:r>
            <a:r>
              <a:rPr b="1" lang="en" sz="1800" u="sng">
                <a:solidFill>
                  <a:srgbClr val="FF0000"/>
                </a:solidFill>
              </a:rPr>
              <a:t>(it is super hands on)</a:t>
            </a:r>
            <a:r>
              <a:rPr lang="en"/>
              <a:t>:</a:t>
            </a:r>
          </a:p>
          <a:p>
            <a:pPr indent="-228600" lvl="0" marL="457200" rtl="0">
              <a:spcBef>
                <a:spcPts val="0"/>
              </a:spcBef>
              <a:buAutoNum type="arabicPeriod"/>
            </a:pPr>
            <a:r>
              <a:rPr lang="en"/>
              <a:t>Find a laptop (borrow one if you can)</a:t>
            </a:r>
          </a:p>
          <a:p>
            <a:pPr indent="-228600" lvl="0" marL="457200" rtl="0">
              <a:spcBef>
                <a:spcPts val="0"/>
              </a:spcBef>
              <a:buAutoNum type="arabicPeriod"/>
            </a:pPr>
            <a:r>
              <a:rPr lang="en"/>
              <a:t>Download (from MSDNAA (see systems group ASAP)) a </a:t>
            </a:r>
            <a:r>
              <a:rPr b="1" lang="en"/>
              <a:t>32 bit </a:t>
            </a:r>
            <a:r>
              <a:rPr lang="en"/>
              <a:t>version of Windows</a:t>
            </a:r>
          </a:p>
          <a:p>
            <a:pPr indent="-228600" lvl="1" marL="914400" rtl="0">
              <a:spcBef>
                <a:spcPts val="0"/>
              </a:spcBef>
            </a:pPr>
            <a:r>
              <a:rPr lang="en"/>
              <a:t>any windows (XP/VISTA/7)</a:t>
            </a:r>
          </a:p>
          <a:p>
            <a:pPr indent="-228600" lvl="0" marL="457200" rtl="0">
              <a:spcBef>
                <a:spcPts val="0"/>
              </a:spcBef>
              <a:buAutoNum type="arabicPeriod"/>
            </a:pPr>
            <a:r>
              <a:rPr lang="en"/>
              <a:t>Install the windows 32 bit iso on a virtual machine</a:t>
            </a:r>
          </a:p>
          <a:p>
            <a:pPr indent="-228600" lvl="1" marL="914400" rtl="0">
              <a:spcBef>
                <a:spcPts val="0"/>
              </a:spcBef>
            </a:pPr>
            <a:r>
              <a:rPr lang="en"/>
              <a:t>5-8GB for the hard drive should be fine</a:t>
            </a:r>
          </a:p>
          <a:p>
            <a:pPr indent="-228600" lvl="0" marL="457200" rtl="0">
              <a:spcBef>
                <a:spcPts val="0"/>
              </a:spcBef>
              <a:buAutoNum type="arabicPeriod"/>
            </a:pPr>
            <a:r>
              <a:rPr lang="en"/>
              <a:t>Install CFF Explorer and IDA pro (free trial)</a:t>
            </a:r>
          </a:p>
          <a:p>
            <a:pPr indent="-228600" lvl="1" marL="914400" rtl="0">
              <a:spcBef>
                <a:spcPts val="0"/>
              </a:spcBef>
            </a:pPr>
            <a:r>
              <a:rPr lang="en" sz="1400" u="sng">
                <a:solidFill>
                  <a:schemeClr val="hlink"/>
                </a:solidFill>
                <a:hlinkClick r:id="rId3"/>
              </a:rPr>
              <a:t>http://www.ntcore.com/exsuite.php</a:t>
            </a:r>
          </a:p>
          <a:p>
            <a:pPr indent="-228600" lvl="1" marL="914400">
              <a:spcBef>
                <a:spcPts val="0"/>
              </a:spcBef>
            </a:pPr>
            <a:r>
              <a:rPr lang="en" sz="1400" u="sng">
                <a:solidFill>
                  <a:schemeClr val="hlink"/>
                </a:solidFill>
                <a:hlinkClick r:id="rId4"/>
              </a:rPr>
              <a:t>http://www.hex-rays.com/products/ida/support/download_demo.shtml</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Windows Domain</a:t>
            </a:r>
          </a:p>
        </p:txBody>
      </p:sp>
      <p:sp>
        <p:nvSpPr>
          <p:cNvPr id="416" name="Shape 416"/>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History:</a:t>
            </a:r>
          </a:p>
          <a:p>
            <a:pPr indent="-228600" lvl="0" marL="457200" rtl="0">
              <a:spcBef>
                <a:spcPts val="0"/>
              </a:spcBef>
              <a:buFont typeface="Arial"/>
              <a:buChar char="●"/>
            </a:pPr>
            <a:r>
              <a:rPr lang="en"/>
              <a:t>Microsoft wanted a way to just make everything work seamlessly together.</a:t>
            </a:r>
          </a:p>
          <a:p>
            <a:pPr indent="-228600" lvl="0" marL="457200" rtl="0">
              <a:spcBef>
                <a:spcPts val="0"/>
              </a:spcBef>
              <a:buFont typeface="Arial"/>
              <a:buChar char="●"/>
            </a:pPr>
            <a:r>
              <a:rPr lang="en"/>
              <a:t>Plug it into the network and you can start sharing, collaborating, etc.</a:t>
            </a:r>
          </a:p>
          <a:p>
            <a:pPr indent="-228600" lvl="0" marL="457200" rtl="0">
              <a:spcBef>
                <a:spcPts val="0"/>
              </a:spcBef>
              <a:buFont typeface="Arial"/>
              <a:buChar char="●"/>
            </a:pPr>
            <a:r>
              <a:rPr lang="en"/>
              <a:t>Started with LANMAN (LAN Manager), and then NTLM (NT LANMAN) protocols.</a:t>
            </a:r>
          </a:p>
          <a:p>
            <a:pPr indent="-228600" lvl="1" marL="914400" rtl="0">
              <a:spcBef>
                <a:spcPts val="0"/>
              </a:spcBef>
              <a:buFont typeface="Courier New"/>
              <a:buChar char="o"/>
            </a:pPr>
            <a:r>
              <a:rPr lang="en"/>
              <a:t>LANMAN hashes were easy to break</a:t>
            </a:r>
          </a:p>
          <a:p>
            <a:pPr indent="-228600" lvl="1" marL="914400" rtl="0">
              <a:spcBef>
                <a:spcPts val="0"/>
              </a:spcBef>
              <a:buFont typeface="Courier New"/>
              <a:buChar char="o"/>
            </a:pPr>
            <a:r>
              <a:rPr lang="en"/>
              <a:t>NTLM replaced it, but lots of things were backwards compatible with LANMAN until NTLM v2 came along</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Windows Domain</a:t>
            </a:r>
          </a:p>
        </p:txBody>
      </p:sp>
      <p:sp>
        <p:nvSpPr>
          <p:cNvPr id="422" name="Shape 422"/>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Collection of security principals that share some centralized directory database on a network.</a:t>
            </a:r>
          </a:p>
          <a:p>
            <a:pPr lvl="0" rtl="0">
              <a:spcBef>
                <a:spcPts val="0"/>
              </a:spcBef>
              <a:buNone/>
            </a:pPr>
            <a:r>
              <a:rPr lang="en"/>
              <a:t>Database history:</a:t>
            </a:r>
          </a:p>
          <a:p>
            <a:pPr indent="-228600" lvl="0" marL="457200" rtl="0">
              <a:spcBef>
                <a:spcPts val="0"/>
              </a:spcBef>
              <a:buFont typeface="Arial"/>
              <a:buChar char="●"/>
            </a:pPr>
            <a:r>
              <a:rPr lang="en"/>
              <a:t>Active Directory (win2000) Active Directory Domain Services (win serv2008)</a:t>
            </a:r>
          </a:p>
          <a:p>
            <a:pPr indent="-228600" lvl="1" marL="914400" rtl="0">
              <a:spcBef>
                <a:spcPts val="0"/>
              </a:spcBef>
              <a:buFont typeface="Courier New"/>
              <a:buChar char="o"/>
            </a:pPr>
            <a:r>
              <a:rPr lang="en"/>
              <a:t>servers that run Active Directory are called "domain controllers"</a:t>
            </a:r>
          </a:p>
          <a:p>
            <a:pPr indent="-228600" lvl="1" marL="914400" rtl="0">
              <a:spcBef>
                <a:spcPts val="0"/>
              </a:spcBef>
              <a:buFont typeface="Courier New"/>
              <a:buChar char="o"/>
            </a:pPr>
            <a:r>
              <a:rPr lang="en"/>
              <a:t>Uses LDAP v2/v3, Kerberos, and DNS</a:t>
            </a:r>
          </a:p>
          <a:p>
            <a:pPr indent="-228600" lvl="0" marL="457200" rtl="0">
              <a:spcBef>
                <a:spcPts val="0"/>
              </a:spcBef>
              <a:buFont typeface="Arial"/>
              <a:buChar char="●"/>
            </a:pPr>
            <a:r>
              <a:rPr lang="en"/>
              <a:t>NT Directory Services or NTDS on Windows NT systems </a:t>
            </a:r>
            <a:r>
              <a:rPr i="1" lang="en"/>
              <a:t>prior to Active Directory</a:t>
            </a:r>
          </a:p>
          <a:p>
            <a:pPr lvl="0">
              <a:spcBef>
                <a:spcPts val="0"/>
              </a:spcBef>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Windows Domain</a:t>
            </a:r>
          </a:p>
        </p:txBody>
      </p:sp>
      <p:sp>
        <p:nvSpPr>
          <p:cNvPr id="428" name="Shape 428"/>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Each person who uses computers with on a domain received their own unique user name.</a:t>
            </a:r>
          </a:p>
          <a:p>
            <a:pPr indent="-228600" lvl="0" marL="457200" rtl="0">
              <a:spcBef>
                <a:spcPts val="0"/>
              </a:spcBef>
              <a:buFont typeface="Arial"/>
              <a:buChar char="●"/>
            </a:pPr>
            <a:r>
              <a:rPr lang="en"/>
              <a:t>this account can be assigned access to resources in the domain</a:t>
            </a:r>
          </a:p>
          <a:p>
            <a:pPr indent="-228600" lvl="0" marL="457200" rtl="0">
              <a:spcBef>
                <a:spcPts val="0"/>
              </a:spcBef>
              <a:buFont typeface="Arial"/>
              <a:buChar char="●"/>
            </a:pPr>
            <a:r>
              <a:rPr lang="en"/>
              <a:t>Domain connections supported over LAN, WAN, or VPN</a:t>
            </a:r>
          </a:p>
          <a:p>
            <a:pPr indent="-228600" lvl="1" marL="914400" rtl="0">
              <a:spcBef>
                <a:spcPts val="0"/>
              </a:spcBef>
              <a:buFont typeface="Courier New"/>
              <a:buChar char="o"/>
            </a:pPr>
            <a:r>
              <a:rPr lang="en"/>
              <a:t>VPN makes it a pivoting target</a:t>
            </a:r>
          </a:p>
          <a:p>
            <a:pPr lvl="0">
              <a:spcBef>
                <a:spcPts val="0"/>
              </a:spcBef>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Windows Domain Protocol</a:t>
            </a:r>
          </a:p>
        </p:txBody>
      </p:sp>
      <p:sp>
        <p:nvSpPr>
          <p:cNvPr id="434" name="Shape 434"/>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sz="1800"/>
              <a:t>Security/Protocol history:</a:t>
            </a:r>
          </a:p>
          <a:p>
            <a:pPr indent="-228600" lvl="0" marL="457200" rtl="0">
              <a:spcBef>
                <a:spcPts val="0"/>
              </a:spcBef>
              <a:buFont typeface="Arial"/>
              <a:buChar char="●"/>
            </a:pPr>
            <a:r>
              <a:rPr lang="en"/>
              <a:t>LANMAN</a:t>
            </a:r>
          </a:p>
          <a:p>
            <a:pPr indent="-228600" lvl="1" marL="914400" rtl="0">
              <a:spcBef>
                <a:spcPts val="0"/>
              </a:spcBef>
              <a:buFont typeface="Courier New"/>
              <a:buChar char="o"/>
            </a:pPr>
            <a:r>
              <a:rPr lang="en"/>
              <a:t>LM hashes were notoriously weak</a:t>
            </a:r>
          </a:p>
          <a:p>
            <a:pPr indent="-228600" lvl="1" marL="914400" rtl="0">
              <a:spcBef>
                <a:spcPts val="0"/>
              </a:spcBef>
              <a:buFont typeface="Courier New"/>
              <a:buChar char="o"/>
            </a:pPr>
            <a:r>
              <a:rPr lang="en" sz="1400"/>
              <a:t>still appears some places for backwards compatibility (even in apple OSes!) </a:t>
            </a:r>
          </a:p>
          <a:p>
            <a:pPr indent="-228600" lvl="0" marL="457200" rtl="0">
              <a:spcBef>
                <a:spcPts val="0"/>
              </a:spcBef>
              <a:buFont typeface="Arial"/>
              <a:buChar char="●"/>
            </a:pPr>
            <a:r>
              <a:rPr lang="en"/>
              <a:t>NTLMv1 (NT LANMAN) </a:t>
            </a:r>
          </a:p>
          <a:p>
            <a:pPr indent="-228600" lvl="1" marL="914400" rtl="0">
              <a:spcBef>
                <a:spcPts val="0"/>
              </a:spcBef>
              <a:buFont typeface="Courier New"/>
              <a:buChar char="o"/>
            </a:pPr>
            <a:r>
              <a:rPr lang="en"/>
              <a:t>provided backwards compatibility w/ LANMAN</a:t>
            </a:r>
          </a:p>
          <a:p>
            <a:pPr indent="-228600" lvl="0" marL="457200" rtl="0">
              <a:spcBef>
                <a:spcPts val="0"/>
              </a:spcBef>
              <a:buFont typeface="Arial"/>
              <a:buChar char="●"/>
            </a:pPr>
            <a:r>
              <a:rPr lang="en"/>
              <a:t>NTLMv2 introduced Windows NT 4.0</a:t>
            </a:r>
          </a:p>
          <a:p>
            <a:pPr indent="-228600" lvl="1" marL="914400" rtl="0">
              <a:spcBef>
                <a:spcPts val="0"/>
              </a:spcBef>
              <a:buFont typeface="Courier New"/>
              <a:buChar char="o"/>
            </a:pPr>
            <a:r>
              <a:rPr lang="en" sz="1800"/>
              <a:t>used HMAC-MD5 for authentication</a:t>
            </a:r>
          </a:p>
          <a:p>
            <a:pPr indent="-228600" lvl="1" marL="914400" rtl="0">
              <a:spcBef>
                <a:spcPts val="0"/>
              </a:spcBef>
              <a:buFont typeface="Courier New"/>
              <a:buChar char="o"/>
            </a:pPr>
            <a:r>
              <a:rPr lang="en" sz="1800"/>
              <a:t>uses CRC &amp; Message Digest algorithms for integrity</a:t>
            </a:r>
          </a:p>
          <a:p>
            <a:pPr indent="-228600" lvl="1" marL="914400" rtl="0">
              <a:spcBef>
                <a:spcPts val="0"/>
              </a:spcBef>
              <a:buFont typeface="Courier New"/>
              <a:buChar char="o"/>
            </a:pPr>
            <a:r>
              <a:rPr lang="en" sz="1800"/>
              <a:t>Uses RC4 for encryption (no support for AES/SHA2)</a:t>
            </a:r>
          </a:p>
          <a:p>
            <a:pPr indent="-228600" lvl="0" marL="457200">
              <a:spcBef>
                <a:spcPts val="0"/>
              </a:spcBef>
              <a:buFont typeface="Arial"/>
              <a:buChar char="●"/>
            </a:pPr>
            <a:r>
              <a:rPr lang="en"/>
              <a:t>Kerberos adopted since Windows 2000</a:t>
            </a:r>
          </a:p>
        </p:txBody>
      </p:sp>
      <p:sp>
        <p:nvSpPr>
          <p:cNvPr id="435" name="Shape 435"/>
          <p:cNvSpPr/>
          <p:nvPr/>
        </p:nvSpPr>
        <p:spPr>
          <a:xfrm>
            <a:off x="6714250" y="4843225"/>
            <a:ext cx="389800" cy="1035400"/>
          </a:xfrm>
          <a:custGeom>
            <a:pathLst>
              <a:path extrusionOk="0" h="41416" w="15592">
                <a:moveTo>
                  <a:pt x="0" y="0"/>
                </a:moveTo>
                <a:lnTo>
                  <a:pt x="10233" y="7796"/>
                </a:lnTo>
                <a:lnTo>
                  <a:pt x="7309" y="19490"/>
                </a:lnTo>
                <a:lnTo>
                  <a:pt x="15592" y="21439"/>
                </a:lnTo>
                <a:lnTo>
                  <a:pt x="7796" y="25824"/>
                </a:lnTo>
                <a:lnTo>
                  <a:pt x="10720" y="40442"/>
                </a:lnTo>
                <a:lnTo>
                  <a:pt x="3898" y="41416"/>
                </a:lnTo>
              </a:path>
            </a:pathLst>
          </a:custGeom>
          <a:noFill/>
          <a:ln cap="flat" cmpd="sng" w="19050">
            <a:solidFill>
              <a:schemeClr val="dk2"/>
            </a:solidFill>
            <a:prstDash val="solid"/>
            <a:round/>
            <a:headEnd len="lg" w="lg" type="none"/>
            <a:tailEnd len="lg" w="lg" type="none"/>
          </a:ln>
        </p:spPr>
      </p:sp>
      <p:sp>
        <p:nvSpPr>
          <p:cNvPr id="436" name="Shape 436"/>
          <p:cNvSpPr txBox="1"/>
          <p:nvPr/>
        </p:nvSpPr>
        <p:spPr>
          <a:xfrm>
            <a:off x="7116250" y="4891950"/>
            <a:ext cx="1754100" cy="986700"/>
          </a:xfrm>
          <a:prstGeom prst="rect">
            <a:avLst/>
          </a:prstGeom>
          <a:noFill/>
          <a:ln>
            <a:noFill/>
          </a:ln>
        </p:spPr>
        <p:txBody>
          <a:bodyPr anchorCtr="0" anchor="t" bIns="91425" lIns="91425" rIns="91425" wrap="square" tIns="91425">
            <a:noAutofit/>
          </a:bodyPr>
          <a:lstStyle/>
          <a:p>
            <a:pPr lvl="0">
              <a:spcBef>
                <a:spcPts val="0"/>
              </a:spcBef>
              <a:buNone/>
            </a:pPr>
            <a:r>
              <a:rPr lang="en"/>
              <a:t>NTLM 2 sessions are similar to </a:t>
            </a:r>
            <a:r>
              <a:rPr b="1" lang="en" u="sng"/>
              <a:t>MS-CHAPv2</a:t>
            </a:r>
            <a:br>
              <a:rPr lang="en"/>
            </a:br>
            <a:r>
              <a:rPr lang="en"/>
              <a:t>(recently broken!)</a:t>
            </a:r>
          </a:p>
        </p:txBody>
      </p:sp>
      <p:sp>
        <p:nvSpPr>
          <p:cNvPr id="437" name="Shape 437"/>
          <p:cNvSpPr/>
          <p:nvPr/>
        </p:nvSpPr>
        <p:spPr>
          <a:xfrm>
            <a:off x="380050" y="2480075"/>
            <a:ext cx="864875" cy="3374200"/>
          </a:xfrm>
          <a:custGeom>
            <a:pathLst>
              <a:path extrusionOk="0" h="134968" w="34595">
                <a:moveTo>
                  <a:pt x="12181" y="0"/>
                </a:moveTo>
                <a:lnTo>
                  <a:pt x="0" y="10233"/>
                </a:lnTo>
                <a:lnTo>
                  <a:pt x="5847" y="64317"/>
                </a:lnTo>
                <a:lnTo>
                  <a:pt x="0" y="76985"/>
                </a:lnTo>
                <a:lnTo>
                  <a:pt x="6334" y="88192"/>
                </a:lnTo>
                <a:lnTo>
                  <a:pt x="10232" y="128634"/>
                </a:lnTo>
                <a:lnTo>
                  <a:pt x="34595" y="134968"/>
                </a:lnTo>
              </a:path>
            </a:pathLst>
          </a:custGeom>
          <a:noFill/>
          <a:ln cap="flat" cmpd="sng" w="19050">
            <a:solidFill>
              <a:schemeClr val="dk2"/>
            </a:solidFill>
            <a:prstDash val="solid"/>
            <a:round/>
            <a:headEnd len="lg" w="lg" type="none"/>
            <a:tailEnd len="lg" w="lg" type="none"/>
          </a:ln>
        </p:spPr>
      </p:sp>
      <p:sp>
        <p:nvSpPr>
          <p:cNvPr id="438" name="Shape 438"/>
          <p:cNvSpPr txBox="1"/>
          <p:nvPr/>
        </p:nvSpPr>
        <p:spPr>
          <a:xfrm rot="-5400000">
            <a:off x="-1911900" y="2742500"/>
            <a:ext cx="4365900" cy="389700"/>
          </a:xfrm>
          <a:prstGeom prst="rect">
            <a:avLst/>
          </a:prstGeom>
          <a:noFill/>
          <a:ln>
            <a:noFill/>
          </a:ln>
        </p:spPr>
        <p:txBody>
          <a:bodyPr anchorCtr="0" anchor="t" bIns="91425" lIns="91425" rIns="91425" wrap="square" tIns="91425">
            <a:noAutofit/>
          </a:bodyPr>
          <a:lstStyle/>
          <a:p>
            <a:pPr lvl="0">
              <a:spcBef>
                <a:spcPts val="0"/>
              </a:spcBef>
              <a:buNone/>
            </a:pPr>
            <a:r>
              <a:rPr lang="en"/>
              <a:t>100% BROKEN (at some point)</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Windows Domain Protocol</a:t>
            </a:r>
          </a:p>
        </p:txBody>
      </p:sp>
      <p:sp>
        <p:nvSpPr>
          <p:cNvPr id="444" name="Shape 444"/>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Kerberos has replaced NTLM as the default authentication protocol in Active Directory, but</a:t>
            </a:r>
          </a:p>
          <a:p>
            <a:pPr lvl="0" rtl="0">
              <a:spcBef>
                <a:spcPts val="0"/>
              </a:spcBef>
              <a:buNone/>
            </a:pPr>
            <a:r>
              <a:rPr i="1" lang="en"/>
              <a:t>NTLM widely/default used where the client</a:t>
            </a:r>
            <a:r>
              <a:rPr lang="en"/>
              <a:t>:</a:t>
            </a:r>
          </a:p>
          <a:p>
            <a:pPr indent="-228600" lvl="0" marL="457200" rtl="0">
              <a:spcBef>
                <a:spcPts val="0"/>
              </a:spcBef>
              <a:buFont typeface="Arial"/>
              <a:buChar char="●"/>
            </a:pPr>
            <a:r>
              <a:rPr lang="en"/>
              <a:t>cannot access Domain controller</a:t>
            </a:r>
          </a:p>
          <a:p>
            <a:pPr indent="-228600" lvl="0" marL="457200" rtl="0">
              <a:spcBef>
                <a:spcPts val="0"/>
              </a:spcBef>
              <a:buFont typeface="Arial"/>
              <a:buChar char="●"/>
            </a:pPr>
            <a:r>
              <a:rPr lang="en"/>
              <a:t>is authenticating to a server using an IP addr</a:t>
            </a:r>
          </a:p>
          <a:p>
            <a:pPr indent="-228600" lvl="0" marL="457200" rtl="0">
              <a:spcBef>
                <a:spcPts val="0"/>
              </a:spcBef>
              <a:buFont typeface="Arial"/>
              <a:buChar char="●"/>
            </a:pPr>
            <a:r>
              <a:rPr lang="en"/>
              <a:t>is authenticating that belongs to a different Active Directory forest that has </a:t>
            </a:r>
            <a:r>
              <a:rPr b="1" lang="en"/>
              <a:t>legacy </a:t>
            </a:r>
            <a:r>
              <a:rPr lang="en"/>
              <a:t>NTLM trust...</a:t>
            </a:r>
          </a:p>
          <a:p>
            <a:pPr indent="-228600" lvl="0" marL="457200" rtl="0">
              <a:spcBef>
                <a:spcPts val="0"/>
              </a:spcBef>
              <a:buFont typeface="Arial"/>
              <a:buChar char="●"/>
            </a:pPr>
            <a:r>
              <a:rPr lang="en" sz="2400"/>
              <a:t>is authenticating to a server not part of a domain</a:t>
            </a:r>
          </a:p>
          <a:p>
            <a:pPr indent="-228600" lvl="0" marL="457200">
              <a:spcBef>
                <a:spcPts val="0"/>
              </a:spcBef>
              <a:buFont typeface="Arial"/>
              <a:buChar char="●"/>
            </a:pPr>
            <a:r>
              <a:rPr lang="en"/>
              <a:t>cannot access kerberos ports due to firewall</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Shape 449"/>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Windows Firewall</a:t>
            </a:r>
          </a:p>
        </p:txBody>
      </p:sp>
      <p:sp>
        <p:nvSpPr>
          <p:cNvPr id="450" name="Shape 450"/>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On by default in win7</a:t>
            </a:r>
          </a:p>
          <a:p>
            <a:pPr indent="-228600" lvl="0" marL="457200" rtl="0">
              <a:spcBef>
                <a:spcPts val="0"/>
              </a:spcBef>
              <a:buFont typeface="Arial"/>
              <a:buChar char="●"/>
            </a:pPr>
            <a:r>
              <a:rPr lang="en"/>
              <a:t>Has Home/Work/Public profiles</a:t>
            </a:r>
          </a:p>
          <a:p>
            <a:pPr indent="-228600" lvl="0" marL="457200" rtl="0">
              <a:spcBef>
                <a:spcPts val="0"/>
              </a:spcBef>
              <a:buFont typeface="Arial"/>
              <a:buChar char="●"/>
            </a:pPr>
            <a:r>
              <a:rPr lang="en"/>
              <a:t>Ties connections to applications</a:t>
            </a:r>
          </a:p>
          <a:p>
            <a:pPr indent="-228600" lvl="1" marL="914400" rtl="0">
              <a:spcBef>
                <a:spcPts val="0"/>
              </a:spcBef>
              <a:buFont typeface="Courier New"/>
              <a:buChar char="o"/>
            </a:pPr>
            <a:r>
              <a:rPr lang="en"/>
              <a:t>incoming and outgoing</a:t>
            </a:r>
          </a:p>
          <a:p>
            <a:pPr indent="-228600" lvl="1" marL="914400" rtl="0">
              <a:spcBef>
                <a:spcPts val="0"/>
              </a:spcBef>
              <a:buFont typeface="Courier New"/>
              <a:buChar char="o"/>
            </a:pPr>
            <a:r>
              <a:rPr lang="en"/>
              <a:t>can require user consent</a:t>
            </a:r>
          </a:p>
          <a:p>
            <a:pPr indent="-228600" lvl="0" marL="457200" rtl="0">
              <a:spcBef>
                <a:spcPts val="0"/>
              </a:spcBef>
              <a:buFont typeface="Arial"/>
              <a:buChar char="●"/>
            </a:pPr>
            <a:r>
              <a:rPr lang="en"/>
              <a:t>Application white list</a:t>
            </a:r>
          </a:p>
          <a:p>
            <a:pPr indent="-228600" lvl="1" marL="914400">
              <a:spcBef>
                <a:spcPts val="0"/>
              </a:spcBef>
              <a:buFont typeface="Courier New"/>
              <a:buChar char="o"/>
            </a:pPr>
            <a:r>
              <a:rPr lang="en"/>
              <a:t>can block all other incoming connections</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When things go wrong</a:t>
            </a:r>
          </a:p>
        </p:txBody>
      </p:sp>
      <p:sp>
        <p:nvSpPr>
          <p:cNvPr id="456" name="Shape 456"/>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Program / Browser inexplicably crashes</a:t>
            </a:r>
          </a:p>
          <a:p>
            <a:pPr lvl="0" rtl="0">
              <a:spcBef>
                <a:spcPts val="0"/>
              </a:spcBef>
              <a:buNone/>
            </a:pPr>
            <a:r>
              <a:rPr lang="en"/>
              <a:t>BSOD</a:t>
            </a:r>
          </a:p>
          <a:p>
            <a:pPr lvl="0" rtl="0">
              <a:spcBef>
                <a:spcPts val="0"/>
              </a:spcBef>
              <a:buNone/>
            </a:pPr>
            <a:r>
              <a:rPr lang="en"/>
              <a:t>or other crashes</a:t>
            </a:r>
          </a:p>
          <a:p>
            <a:pPr lvl="0" rtl="0">
              <a:spcBef>
                <a:spcPts val="0"/>
              </a:spcBef>
              <a:buNone/>
            </a:pPr>
            <a:r>
              <a:rPr lang="en"/>
              <a:t>etc </a:t>
            </a:r>
          </a:p>
          <a:p>
            <a:pPr lvl="0" rtl="0">
              <a:spcBef>
                <a:spcPts val="0"/>
              </a:spcBef>
              <a:buNone/>
            </a:pPr>
            <a:r>
              <a:t/>
            </a:r>
            <a:endParaRPr/>
          </a:p>
          <a:p>
            <a:pPr lvl="0" rtl="0">
              <a:spcBef>
                <a:spcPts val="0"/>
              </a:spcBef>
              <a:buNone/>
            </a:pPr>
            <a:r>
              <a:rPr lang="en"/>
              <a:t>usually the worst</a:t>
            </a:r>
          </a:p>
          <a:p>
            <a:pPr lvl="0" rtl="0">
              <a:spcBef>
                <a:spcPts val="0"/>
              </a:spcBef>
              <a:buNone/>
            </a:pPr>
            <a:r>
              <a:rPr lang="en"/>
              <a:t>is fixable with</a:t>
            </a:r>
          </a:p>
          <a:p>
            <a:pPr lvl="0" rtl="0">
              <a:spcBef>
                <a:spcPts val="0"/>
              </a:spcBef>
              <a:buNone/>
            </a:pPr>
            <a:r>
              <a:rPr lang="en"/>
              <a:t>system restore</a:t>
            </a:r>
          </a:p>
          <a:p>
            <a:pPr lvl="0" rtl="0">
              <a:spcBef>
                <a:spcPts val="0"/>
              </a:spcBef>
              <a:buNone/>
            </a:pPr>
            <a:r>
              <a:t/>
            </a:r>
            <a:endParaRPr/>
          </a:p>
          <a:p>
            <a:pPr lvl="0" rtl="0">
              <a:spcBef>
                <a:spcPts val="0"/>
              </a:spcBef>
              <a:buNone/>
            </a:pPr>
            <a:r>
              <a:t/>
            </a:r>
            <a:endParaRPr/>
          </a:p>
          <a:p>
            <a:pPr lvl="0">
              <a:spcBef>
                <a:spcPts val="0"/>
              </a:spcBef>
              <a:buNone/>
            </a:pPr>
            <a:r>
              <a:t/>
            </a:r>
            <a:endParaRPr/>
          </a:p>
        </p:txBody>
      </p:sp>
      <p:pic>
        <p:nvPicPr>
          <p:cNvPr id="457" name="Shape 457"/>
          <p:cNvPicPr preferRelativeResize="0"/>
          <p:nvPr/>
        </p:nvPicPr>
        <p:blipFill>
          <a:blip r:embed="rId3">
            <a:alphaModFix/>
          </a:blip>
          <a:stretch>
            <a:fillRect/>
          </a:stretch>
        </p:blipFill>
        <p:spPr>
          <a:xfrm>
            <a:off x="3924300" y="3291032"/>
            <a:ext cx="4762500" cy="32766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type="ctrTitle"/>
          </p:nvPr>
        </p:nvSpPr>
        <p:spPr>
          <a:xfrm>
            <a:off x="685800" y="1734343"/>
            <a:ext cx="7772400" cy="2245500"/>
          </a:xfrm>
          <a:prstGeom prst="rect">
            <a:avLst/>
          </a:prstGeom>
        </p:spPr>
        <p:txBody>
          <a:bodyPr anchorCtr="0" anchor="b" bIns="91425" lIns="91425" rIns="91425" wrap="square" tIns="91425">
            <a:noAutofit/>
          </a:bodyPr>
          <a:lstStyle/>
          <a:p>
            <a:pPr lvl="0">
              <a:spcBef>
                <a:spcPts val="0"/>
              </a:spcBef>
              <a:buNone/>
            </a:pPr>
            <a:r>
              <a:rPr lang="en"/>
              <a:t>The Ugly</a:t>
            </a:r>
          </a:p>
        </p:txBody>
      </p:sp>
      <p:sp>
        <p:nvSpPr>
          <p:cNvPr id="463" name="Shape 463"/>
          <p:cNvSpPr txBox="1"/>
          <p:nvPr>
            <p:ph idx="1" type="subTitle"/>
          </p:nvPr>
        </p:nvSpPr>
        <p:spPr>
          <a:xfrm>
            <a:off x="685800" y="4124476"/>
            <a:ext cx="7772400" cy="949800"/>
          </a:xfrm>
          <a:prstGeom prst="rect">
            <a:avLst/>
          </a:prstGeom>
        </p:spPr>
        <p:txBody>
          <a:bodyPr anchorCtr="0" anchor="ctr" bIns="91425" lIns="91425" rIns="91425" wrap="square" tIns="91425">
            <a:noAutofit/>
          </a:bodyPr>
          <a:lstStyle/>
          <a:p>
            <a:pPr lvl="0" rtl="0">
              <a:spcBef>
                <a:spcPts val="0"/>
              </a:spcBef>
              <a:buNone/>
            </a:pPr>
            <a:r>
              <a:rPr lang="en"/>
              <a:t>Rootkits!</a:t>
            </a:r>
          </a:p>
        </p:txBody>
      </p:sp>
      <p:sp>
        <p:nvSpPr>
          <p:cNvPr id="464" name="Shape 464"/>
          <p:cNvSpPr txBox="1"/>
          <p:nvPr/>
        </p:nvSpPr>
        <p:spPr>
          <a:xfrm>
            <a:off x="4521650" y="5769000"/>
            <a:ext cx="4397400" cy="937800"/>
          </a:xfrm>
          <a:prstGeom prst="rect">
            <a:avLst/>
          </a:prstGeom>
          <a:noFill/>
          <a:ln>
            <a:noFill/>
          </a:ln>
        </p:spPr>
        <p:txBody>
          <a:bodyPr anchorCtr="0" anchor="t" bIns="91425" lIns="91425" rIns="91425" wrap="square" tIns="91425">
            <a:noAutofit/>
          </a:bodyPr>
          <a:lstStyle/>
          <a:p>
            <a:pPr lvl="0">
              <a:spcBef>
                <a:spcPts val="0"/>
              </a:spcBef>
              <a:buNone/>
            </a:pPr>
            <a:r>
              <a:rPr lang="en"/>
              <a:t>The following material comes from:</a:t>
            </a:r>
            <a:br>
              <a:rPr lang="en"/>
            </a:br>
            <a:r>
              <a:rPr b="1" lang="en"/>
              <a:t>The Rootkit ARSENAL</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Rootkits</a:t>
            </a:r>
          </a:p>
        </p:txBody>
      </p:sp>
      <p:sp>
        <p:nvSpPr>
          <p:cNvPr id="470" name="Shape 470"/>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Who builds them?</a:t>
            </a:r>
          </a:p>
          <a:p>
            <a:pPr indent="-228600" lvl="0" marL="457200" rtl="0">
              <a:spcBef>
                <a:spcPts val="0"/>
              </a:spcBef>
              <a:buFont typeface="Arial"/>
              <a:buChar char="●"/>
            </a:pPr>
            <a:r>
              <a:rPr lang="en"/>
              <a:t>Marketing  ("what is security???"  :D  )</a:t>
            </a:r>
          </a:p>
          <a:p>
            <a:pPr indent="-228600" lvl="0" marL="457200" rtl="0">
              <a:spcBef>
                <a:spcPts val="0"/>
              </a:spcBef>
              <a:buFont typeface="Arial"/>
              <a:buChar char="●"/>
            </a:pPr>
            <a:r>
              <a:rPr lang="en"/>
              <a:t>Digital Rights Management</a:t>
            </a:r>
          </a:p>
          <a:p>
            <a:pPr indent="-228600" lvl="0" marL="457200" rtl="0">
              <a:spcBef>
                <a:spcPts val="0"/>
              </a:spcBef>
              <a:buFont typeface="Arial"/>
              <a:buChar char="●"/>
            </a:pPr>
            <a:r>
              <a:rPr lang="en"/>
              <a:t>"features" / anti-cheating</a:t>
            </a:r>
          </a:p>
          <a:p>
            <a:pPr indent="-228600" lvl="0" marL="457200" rtl="0">
              <a:spcBef>
                <a:spcPts val="0"/>
              </a:spcBef>
              <a:buFont typeface="Arial"/>
              <a:buChar char="●"/>
            </a:pPr>
            <a:r>
              <a:rPr lang="en"/>
              <a:t>Law Enforcement</a:t>
            </a:r>
          </a:p>
          <a:p>
            <a:pPr indent="-228600" lvl="0" marL="457200" rtl="0">
              <a:spcBef>
                <a:spcPts val="0"/>
              </a:spcBef>
              <a:buFont typeface="Arial"/>
              <a:buChar char="●"/>
            </a:pPr>
            <a:r>
              <a:rPr lang="en"/>
              <a:t>Industrial Espionage</a:t>
            </a:r>
          </a:p>
          <a:p>
            <a:pPr indent="-228600" lvl="0" marL="457200" rtl="0">
              <a:spcBef>
                <a:spcPts val="0"/>
              </a:spcBef>
              <a:buFont typeface="Arial"/>
              <a:buChar char="●"/>
            </a:pPr>
            <a:r>
              <a:rPr lang="en"/>
              <a:t>Political Espionage</a:t>
            </a:r>
          </a:p>
          <a:p>
            <a:pPr indent="-228600" lvl="0" marL="457200">
              <a:spcBef>
                <a:spcPts val="0"/>
              </a:spcBef>
              <a:buFont typeface="Arial"/>
              <a:buChar char="●"/>
            </a:pPr>
            <a:r>
              <a:rPr lang="en"/>
              <a:t>Cybercrime</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Getting into the kernel</a:t>
            </a:r>
          </a:p>
        </p:txBody>
      </p:sp>
      <p:sp>
        <p:nvSpPr>
          <p:cNvPr id="476" name="Shape 476"/>
          <p:cNvSpPr txBox="1"/>
          <p:nvPr>
            <p:ph idx="1" type="body"/>
          </p:nvPr>
        </p:nvSpPr>
        <p:spPr>
          <a:xfrm>
            <a:off x="457200" y="1947332"/>
            <a:ext cx="5454600" cy="46203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Kernel Mode Drivers (</a:t>
            </a:r>
            <a:r>
              <a:rPr b="1" lang="en" u="sng"/>
              <a:t>KMD</a:t>
            </a:r>
            <a:r>
              <a:rPr lang="en"/>
              <a:t>), are the </a:t>
            </a:r>
            <a:r>
              <a:rPr i="1" lang="en"/>
              <a:t>official channel</a:t>
            </a:r>
            <a:r>
              <a:rPr lang="en"/>
              <a:t> to gain access to hardware (ring 0)</a:t>
            </a:r>
          </a:p>
          <a:p>
            <a:pPr indent="-228600" lvl="1" marL="914400" rtl="0">
              <a:spcBef>
                <a:spcPts val="0"/>
              </a:spcBef>
            </a:pPr>
            <a:r>
              <a:rPr lang="en" sz="1800"/>
              <a:t>for system engineers</a:t>
            </a:r>
          </a:p>
          <a:p>
            <a:pPr indent="-228600" lvl="1" marL="914400" rtl="0">
              <a:spcBef>
                <a:spcPts val="0"/>
              </a:spcBef>
            </a:pPr>
            <a:r>
              <a:rPr lang="en" sz="1800"/>
              <a:t>can be loaded by user applications</a:t>
            </a:r>
          </a:p>
          <a:p>
            <a:pPr indent="-228600" lvl="1" marL="914400" rtl="0">
              <a:spcBef>
                <a:spcPts val="0"/>
              </a:spcBef>
            </a:pPr>
            <a:r>
              <a:rPr lang="en" sz="1800"/>
              <a:t>are like training-wheels for rootkit design</a:t>
            </a:r>
          </a:p>
          <a:p>
            <a:pPr indent="-228600" lvl="1" marL="914400" rtl="0">
              <a:spcBef>
                <a:spcPts val="0"/>
              </a:spcBef>
            </a:pPr>
            <a:r>
              <a:rPr lang="en" sz="1800"/>
              <a:t>KMD's are usually .sys files</a:t>
            </a:r>
          </a:p>
          <a:p>
            <a:pPr indent="-228600" lvl="1" marL="914400" rtl="0">
              <a:spcBef>
                <a:spcPts val="0"/>
              </a:spcBef>
            </a:pPr>
            <a:r>
              <a:rPr lang="en" sz="1800"/>
              <a:t>C:\Windows\system32\drivers\</a:t>
            </a:r>
          </a:p>
          <a:p>
            <a:pPr indent="-228600" lvl="1" marL="914400" rtl="0">
              <a:spcBef>
                <a:spcPts val="0"/>
              </a:spcBef>
            </a:pPr>
            <a:r>
              <a:rPr lang="en" sz="1800"/>
              <a:t>offers: high complexity </a:t>
            </a:r>
            <a:r>
              <a:rPr i="1" lang="en" sz="1800"/>
              <a:t>(can do a lot)</a:t>
            </a:r>
          </a:p>
          <a:p>
            <a:pPr indent="-228600" lvl="1" marL="914400" rtl="0">
              <a:spcBef>
                <a:spcPts val="0"/>
              </a:spcBef>
            </a:pPr>
            <a:r>
              <a:rPr lang="en" sz="1800"/>
              <a:t>cost: low stealth / high detection</a:t>
            </a:r>
          </a:p>
          <a:p>
            <a:pPr indent="-228600" lvl="1" marL="914400" rtl="0">
              <a:spcBef>
                <a:spcPts val="0"/>
              </a:spcBef>
            </a:pPr>
            <a:r>
              <a:rPr lang="en" sz="1800"/>
              <a:t>not difficult to code</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477" name="Shape 477"/>
          <p:cNvSpPr/>
          <p:nvPr/>
        </p:nvSpPr>
        <p:spPr>
          <a:xfrm>
            <a:off x="6129575" y="2202225"/>
            <a:ext cx="1510500" cy="377700"/>
          </a:xfrm>
          <a:prstGeom prst="rect">
            <a:avLst/>
          </a:prstGeom>
          <a:solidFill>
            <a:srgbClr val="F3F3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User .EXE</a:t>
            </a:r>
          </a:p>
        </p:txBody>
      </p:sp>
      <p:sp>
        <p:nvSpPr>
          <p:cNvPr id="478" name="Shape 478"/>
          <p:cNvSpPr/>
          <p:nvPr/>
        </p:nvSpPr>
        <p:spPr>
          <a:xfrm>
            <a:off x="6129575" y="2583225"/>
            <a:ext cx="1510500" cy="377700"/>
          </a:xfrm>
          <a:prstGeom prst="rect">
            <a:avLst/>
          </a:prstGeom>
          <a:solidFill>
            <a:srgbClr val="F3F3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win32 API DLLs</a:t>
            </a:r>
          </a:p>
        </p:txBody>
      </p:sp>
      <p:sp>
        <p:nvSpPr>
          <p:cNvPr id="479" name="Shape 479"/>
          <p:cNvSpPr/>
          <p:nvPr/>
        </p:nvSpPr>
        <p:spPr>
          <a:xfrm>
            <a:off x="6129575" y="2964225"/>
            <a:ext cx="1510500" cy="377700"/>
          </a:xfrm>
          <a:prstGeom prst="rect">
            <a:avLst/>
          </a:prstGeom>
          <a:solidFill>
            <a:srgbClr val="F3F3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NTDLL.dll</a:t>
            </a:r>
          </a:p>
        </p:txBody>
      </p:sp>
      <p:sp>
        <p:nvSpPr>
          <p:cNvPr id="480" name="Shape 480"/>
          <p:cNvSpPr/>
          <p:nvPr/>
        </p:nvSpPr>
        <p:spPr>
          <a:xfrm>
            <a:off x="5876201" y="2343533"/>
            <a:ext cx="363000" cy="321600"/>
          </a:xfrm>
          <a:prstGeom prst="arc">
            <a:avLst>
              <a:gd fmla="val 5060822" name="adj1"/>
              <a:gd fmla="val 16200000" name="adj2"/>
            </a:avLst>
          </a:prstGeom>
          <a:noFill/>
          <a:ln cap="flat" cmpd="sng" w="28575">
            <a:solidFill>
              <a:schemeClr val="dk2"/>
            </a:solidFill>
            <a:prstDash val="solid"/>
            <a:round/>
            <a:headEnd len="med" w="med" type="triangle"/>
            <a:tailEnd len="med" w="med" type="none"/>
          </a:ln>
        </p:spPr>
        <p:txBody>
          <a:bodyPr anchorCtr="0" anchor="ctr" bIns="91425" lIns="91425" rIns="91425" wrap="square" tIns="91425">
            <a:noAutofit/>
          </a:bodyPr>
          <a:lstStyle/>
          <a:p>
            <a:pPr lvl="0">
              <a:spcBef>
                <a:spcPts val="0"/>
              </a:spcBef>
              <a:buNone/>
            </a:pPr>
            <a:r>
              <a:t/>
            </a:r>
            <a:endParaRPr/>
          </a:p>
        </p:txBody>
      </p:sp>
      <p:sp>
        <p:nvSpPr>
          <p:cNvPr id="481" name="Shape 481"/>
          <p:cNvSpPr/>
          <p:nvPr/>
        </p:nvSpPr>
        <p:spPr>
          <a:xfrm>
            <a:off x="7431734" y="2724784"/>
            <a:ext cx="489600" cy="489600"/>
          </a:xfrm>
          <a:prstGeom prst="arc">
            <a:avLst>
              <a:gd fmla="val 16200000" name="adj1"/>
              <a:gd fmla="val 5742810" name="adj2"/>
            </a:avLst>
          </a:prstGeom>
          <a:noFill/>
          <a:ln cap="flat" cmpd="sng" w="28575">
            <a:solidFill>
              <a:schemeClr val="dk2"/>
            </a:solidFill>
            <a:prstDash val="solid"/>
            <a:round/>
            <a:headEnd len="med" w="med" type="none"/>
            <a:tailEnd len="med" w="med" type="triangle"/>
          </a:ln>
        </p:spPr>
        <p:txBody>
          <a:bodyPr anchorCtr="0" anchor="ctr" bIns="91425" lIns="91425" rIns="91425" wrap="square" tIns="91425">
            <a:noAutofit/>
          </a:bodyPr>
          <a:lstStyle/>
          <a:p>
            <a:pPr lvl="0">
              <a:spcBef>
                <a:spcPts val="0"/>
              </a:spcBef>
              <a:buNone/>
            </a:pPr>
            <a:r>
              <a:t/>
            </a:r>
            <a:endParaRPr/>
          </a:p>
        </p:txBody>
      </p:sp>
      <p:cxnSp>
        <p:nvCxnSpPr>
          <p:cNvPr id="482" name="Shape 482"/>
          <p:cNvCxnSpPr/>
          <p:nvPr/>
        </p:nvCxnSpPr>
        <p:spPr>
          <a:xfrm>
            <a:off x="4887075" y="3505600"/>
            <a:ext cx="4129500" cy="0"/>
          </a:xfrm>
          <a:prstGeom prst="straightConnector1">
            <a:avLst/>
          </a:prstGeom>
          <a:noFill/>
          <a:ln cap="flat" cmpd="sng" w="19050">
            <a:solidFill>
              <a:schemeClr val="dk2"/>
            </a:solidFill>
            <a:prstDash val="dot"/>
            <a:round/>
            <a:headEnd len="lg" w="lg" type="none"/>
            <a:tailEnd len="lg" w="lg" type="none"/>
          </a:ln>
        </p:spPr>
      </p:cxnSp>
      <p:sp>
        <p:nvSpPr>
          <p:cNvPr id="483" name="Shape 483"/>
          <p:cNvSpPr txBox="1"/>
          <p:nvPr/>
        </p:nvSpPr>
        <p:spPr>
          <a:xfrm>
            <a:off x="8139450" y="3176725"/>
            <a:ext cx="1011000" cy="219300"/>
          </a:xfrm>
          <a:prstGeom prst="rect">
            <a:avLst/>
          </a:prstGeom>
          <a:noFill/>
          <a:ln>
            <a:noFill/>
          </a:ln>
        </p:spPr>
        <p:txBody>
          <a:bodyPr anchorCtr="0" anchor="t" bIns="91425" lIns="91425" rIns="91425" wrap="square" tIns="91425">
            <a:noAutofit/>
          </a:bodyPr>
          <a:lstStyle/>
          <a:p>
            <a:pPr lvl="0" rtl="0">
              <a:spcBef>
                <a:spcPts val="0"/>
              </a:spcBef>
              <a:buNone/>
            </a:pPr>
            <a:r>
              <a:rPr lang="en"/>
              <a:t>User</a:t>
            </a:r>
          </a:p>
          <a:p>
            <a:pPr lvl="0" rtl="0">
              <a:spcBef>
                <a:spcPts val="0"/>
              </a:spcBef>
              <a:buNone/>
            </a:pPr>
            <a:r>
              <a:t/>
            </a:r>
            <a:endParaRPr/>
          </a:p>
          <a:p>
            <a:pPr lvl="0">
              <a:spcBef>
                <a:spcPts val="0"/>
              </a:spcBef>
              <a:buNone/>
            </a:pPr>
            <a:r>
              <a:rPr lang="en"/>
              <a:t>Kernel</a:t>
            </a:r>
          </a:p>
        </p:txBody>
      </p:sp>
      <p:sp>
        <p:nvSpPr>
          <p:cNvPr id="484" name="Shape 484"/>
          <p:cNvSpPr/>
          <p:nvPr/>
        </p:nvSpPr>
        <p:spPr>
          <a:xfrm>
            <a:off x="6129575" y="3726225"/>
            <a:ext cx="1793100" cy="377700"/>
          </a:xfrm>
          <a:prstGeom prst="rect">
            <a:avLst/>
          </a:prstGeom>
          <a:solidFill>
            <a:srgbClr val="F3F3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KiFastCallEntry()</a:t>
            </a:r>
          </a:p>
        </p:txBody>
      </p:sp>
      <p:sp>
        <p:nvSpPr>
          <p:cNvPr id="485" name="Shape 485"/>
          <p:cNvSpPr/>
          <p:nvPr/>
        </p:nvSpPr>
        <p:spPr>
          <a:xfrm>
            <a:off x="4877605" y="3371625"/>
            <a:ext cx="1313100" cy="304500"/>
          </a:xfrm>
          <a:prstGeom prst="ellipse">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sz="1000"/>
              <a:t>SYSENTER</a:t>
            </a:r>
          </a:p>
        </p:txBody>
      </p:sp>
      <p:sp>
        <p:nvSpPr>
          <p:cNvPr id="486" name="Shape 486"/>
          <p:cNvSpPr/>
          <p:nvPr/>
        </p:nvSpPr>
        <p:spPr>
          <a:xfrm rot="2957449">
            <a:off x="5817444" y="3125548"/>
            <a:ext cx="362914" cy="321654"/>
          </a:xfrm>
          <a:prstGeom prst="arc">
            <a:avLst>
              <a:gd fmla="val 5060822" name="adj1"/>
              <a:gd fmla="val 16200000" name="adj2"/>
            </a:avLst>
          </a:prstGeom>
          <a:noFill/>
          <a:ln cap="flat" cmpd="sng" w="28575">
            <a:solidFill>
              <a:schemeClr val="dk2"/>
            </a:solidFill>
            <a:prstDash val="solid"/>
            <a:round/>
            <a:headEnd len="med" w="med" type="triangle"/>
            <a:tailEnd len="med" w="med" type="none"/>
          </a:ln>
        </p:spPr>
        <p:txBody>
          <a:bodyPr anchorCtr="0" anchor="ctr" bIns="91425" lIns="91425" rIns="91425" wrap="square" tIns="91425">
            <a:noAutofit/>
          </a:bodyPr>
          <a:lstStyle/>
          <a:p>
            <a:pPr lvl="0">
              <a:spcBef>
                <a:spcPts val="0"/>
              </a:spcBef>
              <a:buNone/>
            </a:pPr>
            <a:r>
              <a:t/>
            </a:r>
            <a:endParaRPr/>
          </a:p>
        </p:txBody>
      </p:sp>
      <p:sp>
        <p:nvSpPr>
          <p:cNvPr id="487" name="Shape 487"/>
          <p:cNvSpPr/>
          <p:nvPr/>
        </p:nvSpPr>
        <p:spPr>
          <a:xfrm rot="-4028603">
            <a:off x="5817400" y="3510841"/>
            <a:ext cx="363003" cy="321719"/>
          </a:xfrm>
          <a:prstGeom prst="arc">
            <a:avLst>
              <a:gd fmla="val 5060822" name="adj1"/>
              <a:gd fmla="val 16200000" name="adj2"/>
            </a:avLst>
          </a:prstGeom>
          <a:noFill/>
          <a:ln cap="flat" cmpd="sng" w="28575">
            <a:solidFill>
              <a:schemeClr val="dk2"/>
            </a:solidFill>
            <a:prstDash val="solid"/>
            <a:round/>
            <a:headEnd len="med" w="med" type="triangle"/>
            <a:tailEnd len="med" w="med" type="none"/>
          </a:ln>
        </p:spPr>
        <p:txBody>
          <a:bodyPr anchorCtr="0" anchor="ctr" bIns="91425" lIns="91425" rIns="91425" wrap="square" tIns="91425">
            <a:noAutofit/>
          </a:bodyPr>
          <a:lstStyle/>
          <a:p>
            <a:pPr lvl="0">
              <a:spcBef>
                <a:spcPts val="0"/>
              </a:spcBef>
              <a:buNone/>
            </a:pPr>
            <a:r>
              <a:t/>
            </a:r>
            <a:endParaRPr/>
          </a:p>
        </p:txBody>
      </p:sp>
      <p:sp>
        <p:nvSpPr>
          <p:cNvPr id="488" name="Shape 488"/>
          <p:cNvSpPr/>
          <p:nvPr/>
        </p:nvSpPr>
        <p:spPr>
          <a:xfrm>
            <a:off x="6129575" y="4107225"/>
            <a:ext cx="1793100" cy="377700"/>
          </a:xfrm>
          <a:prstGeom prst="rect">
            <a:avLst/>
          </a:prstGeom>
          <a:solidFill>
            <a:srgbClr val="F3F3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200"/>
              <a:t>System Calls (NT*())</a:t>
            </a:r>
          </a:p>
        </p:txBody>
      </p:sp>
      <p:sp>
        <p:nvSpPr>
          <p:cNvPr id="489" name="Shape 489"/>
          <p:cNvSpPr/>
          <p:nvPr/>
        </p:nvSpPr>
        <p:spPr>
          <a:xfrm>
            <a:off x="6129575" y="4488225"/>
            <a:ext cx="1793100" cy="377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I/O Manager (IO*())</a:t>
            </a:r>
          </a:p>
        </p:txBody>
      </p:sp>
      <p:sp>
        <p:nvSpPr>
          <p:cNvPr id="490" name="Shape 490"/>
          <p:cNvSpPr/>
          <p:nvPr/>
        </p:nvSpPr>
        <p:spPr>
          <a:xfrm>
            <a:off x="4593426" y="4829843"/>
            <a:ext cx="1597200" cy="370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000"/>
              <a:t>I/O Request Packets (IRP)</a:t>
            </a:r>
          </a:p>
        </p:txBody>
      </p:sp>
      <p:sp>
        <p:nvSpPr>
          <p:cNvPr id="491" name="Shape 491"/>
          <p:cNvSpPr/>
          <p:nvPr/>
        </p:nvSpPr>
        <p:spPr>
          <a:xfrm rot="2957449">
            <a:off x="5817444" y="4649548"/>
            <a:ext cx="362914" cy="321654"/>
          </a:xfrm>
          <a:prstGeom prst="arc">
            <a:avLst>
              <a:gd fmla="val 5060822" name="adj1"/>
              <a:gd fmla="val 16200000" name="adj2"/>
            </a:avLst>
          </a:prstGeom>
          <a:noFill/>
          <a:ln cap="flat" cmpd="sng" w="28575">
            <a:solidFill>
              <a:schemeClr val="dk2"/>
            </a:solidFill>
            <a:prstDash val="solid"/>
            <a:round/>
            <a:headEnd len="med" w="med" type="triangle"/>
            <a:tailEnd len="med" w="med" type="triangle"/>
          </a:ln>
        </p:spPr>
        <p:txBody>
          <a:bodyPr anchorCtr="0" anchor="ctr" bIns="91425" lIns="91425" rIns="91425" wrap="square" tIns="91425">
            <a:noAutofit/>
          </a:bodyPr>
          <a:lstStyle/>
          <a:p>
            <a:pPr lvl="0">
              <a:spcBef>
                <a:spcPts val="0"/>
              </a:spcBef>
              <a:buNone/>
            </a:pPr>
            <a:r>
              <a:t/>
            </a:r>
            <a:endParaRPr/>
          </a:p>
        </p:txBody>
      </p:sp>
      <p:sp>
        <p:nvSpPr>
          <p:cNvPr id="492" name="Shape 492"/>
          <p:cNvSpPr/>
          <p:nvPr/>
        </p:nvSpPr>
        <p:spPr>
          <a:xfrm rot="-4028603">
            <a:off x="5817400" y="5034841"/>
            <a:ext cx="363003" cy="321719"/>
          </a:xfrm>
          <a:prstGeom prst="arc">
            <a:avLst>
              <a:gd fmla="val 5060822" name="adj1"/>
              <a:gd fmla="val 16200000" name="adj2"/>
            </a:avLst>
          </a:prstGeom>
          <a:noFill/>
          <a:ln cap="flat" cmpd="sng" w="28575">
            <a:solidFill>
              <a:schemeClr val="dk2"/>
            </a:solidFill>
            <a:prstDash val="solid"/>
            <a:round/>
            <a:headEnd len="med" w="med" type="triangle"/>
            <a:tailEnd len="med" w="med" type="triangle"/>
          </a:ln>
        </p:spPr>
        <p:txBody>
          <a:bodyPr anchorCtr="0" anchor="ctr" bIns="91425" lIns="91425" rIns="91425" wrap="square" tIns="91425">
            <a:noAutofit/>
          </a:bodyPr>
          <a:lstStyle/>
          <a:p>
            <a:pPr lvl="0">
              <a:spcBef>
                <a:spcPts val="0"/>
              </a:spcBef>
              <a:buNone/>
            </a:pPr>
            <a:r>
              <a:t/>
            </a:r>
            <a:endParaRPr/>
          </a:p>
        </p:txBody>
      </p:sp>
      <p:sp>
        <p:nvSpPr>
          <p:cNvPr id="493" name="Shape 493"/>
          <p:cNvSpPr/>
          <p:nvPr/>
        </p:nvSpPr>
        <p:spPr>
          <a:xfrm>
            <a:off x="6129575" y="5174025"/>
            <a:ext cx="1793100" cy="377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KMD (.sys)</a:t>
            </a:r>
          </a:p>
        </p:txBody>
      </p:sp>
      <p:sp>
        <p:nvSpPr>
          <p:cNvPr id="494" name="Shape 494"/>
          <p:cNvSpPr/>
          <p:nvPr/>
        </p:nvSpPr>
        <p:spPr>
          <a:xfrm>
            <a:off x="6129575" y="5631225"/>
            <a:ext cx="1793100" cy="377700"/>
          </a:xfrm>
          <a:prstGeom prst="rect">
            <a:avLst/>
          </a:prstGeom>
          <a:solidFill>
            <a:srgbClr val="F3F3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hal.dll (Hal*() )</a:t>
            </a:r>
          </a:p>
        </p:txBody>
      </p:sp>
      <p:sp>
        <p:nvSpPr>
          <p:cNvPr id="495" name="Shape 495"/>
          <p:cNvSpPr/>
          <p:nvPr/>
        </p:nvSpPr>
        <p:spPr>
          <a:xfrm>
            <a:off x="6129575" y="6088425"/>
            <a:ext cx="1793100" cy="377700"/>
          </a:xfrm>
          <a:prstGeom prst="rect">
            <a:avLst/>
          </a:prstGeom>
          <a:solidFill>
            <a:srgbClr val="F3F3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Hardware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Segmentation &amp; Paging in Windows</a:t>
            </a:r>
          </a:p>
        </p:txBody>
      </p:sp>
      <p:sp>
        <p:nvSpPr>
          <p:cNvPr id="70" name="Shape 70"/>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Boundary between the OS and user applications relies heavily on hardware-based mechanisms</a:t>
            </a:r>
          </a:p>
          <a:p>
            <a:pPr indent="-228600" lvl="0" marL="457200" rtl="0">
              <a:spcBef>
                <a:spcPts val="0"/>
              </a:spcBef>
              <a:buFont typeface="Arial"/>
              <a:buChar char="●"/>
            </a:pPr>
            <a:r>
              <a:rPr lang="en"/>
              <a:t>Intel 32 based processors (and variants) implements memory protection through both segmentation and paging</a:t>
            </a:r>
          </a:p>
          <a:p>
            <a:pPr lvl="0">
              <a:spcBef>
                <a:spcPts val="0"/>
              </a:spcBef>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Shape 500"/>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Windows Kernel Mode Security</a:t>
            </a:r>
          </a:p>
        </p:txBody>
      </p:sp>
      <p:sp>
        <p:nvSpPr>
          <p:cNvPr id="501" name="Shape 501"/>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"Kernel-Mode Code Signing" (KMCS)</a:t>
            </a:r>
          </a:p>
          <a:p>
            <a:pPr indent="-228600" lvl="0" marL="457200" rtl="0">
              <a:spcBef>
                <a:spcPts val="0"/>
              </a:spcBef>
              <a:buFont typeface="Arial"/>
              <a:buChar char="●"/>
            </a:pPr>
            <a:r>
              <a:rPr lang="en"/>
              <a:t>When 64 bit windows came out, Microsoft required KMD's to be digitally signed with a </a:t>
            </a:r>
            <a:r>
              <a:rPr i="1" lang="en"/>
              <a:t>Software Publishing Certificate</a:t>
            </a:r>
          </a:p>
          <a:p>
            <a:pPr indent="-228600" lvl="0" marL="457200" rtl="0">
              <a:spcBef>
                <a:spcPts val="0"/>
              </a:spcBef>
              <a:buFont typeface="Arial"/>
              <a:buChar char="●"/>
            </a:pPr>
            <a:r>
              <a:rPr lang="en"/>
              <a:t>Code signing does work!</a:t>
            </a:r>
          </a:p>
          <a:p>
            <a:pPr indent="-228600" lvl="1" marL="914400" rtl="0">
              <a:spcBef>
                <a:spcPts val="0"/>
              </a:spcBef>
              <a:buFont typeface="Courier New"/>
              <a:buChar char="o"/>
            </a:pPr>
            <a:r>
              <a:rPr lang="en"/>
              <a:t>associates drivers with authors/vendors</a:t>
            </a:r>
          </a:p>
          <a:p>
            <a:pPr indent="-228600" lvl="0" marL="457200" rtl="0">
              <a:spcBef>
                <a:spcPts val="0"/>
              </a:spcBef>
              <a:buFont typeface="Arial"/>
              <a:buChar char="●"/>
            </a:pPr>
            <a:r>
              <a:rPr lang="en"/>
              <a:t>not applicable to 32 bit versions</a:t>
            </a:r>
          </a:p>
          <a:p>
            <a:pPr indent="-228600" lvl="1" marL="914400" rtl="0">
              <a:spcBef>
                <a:spcPts val="0"/>
              </a:spcBef>
              <a:buFont typeface="Courier New"/>
              <a:buChar char="o"/>
            </a:pPr>
            <a:r>
              <a:rPr lang="en"/>
              <a:t>Though, now all versions do require:</a:t>
            </a:r>
          </a:p>
          <a:p>
            <a:pPr indent="-228600" lvl="2" marL="1371600" rtl="0">
              <a:spcBef>
                <a:spcPts val="0"/>
              </a:spcBef>
              <a:buFont typeface="Wingdings"/>
              <a:buChar char="§"/>
            </a:pPr>
            <a:r>
              <a:rPr lang="en"/>
              <a:t>signed: a subset (small) of core system binaries</a:t>
            </a:r>
          </a:p>
          <a:p>
            <a:pPr indent="-228600" lvl="2" marL="1371600" rtl="0">
              <a:spcBef>
                <a:spcPts val="0"/>
              </a:spcBef>
              <a:buFont typeface="Wingdings"/>
              <a:buChar char="§"/>
            </a:pPr>
            <a:r>
              <a:rPr lang="en"/>
              <a:t>signed: boot drivers</a:t>
            </a:r>
          </a:p>
          <a:p>
            <a:pPr indent="-228600" lvl="0" marL="457200">
              <a:spcBef>
                <a:spcPts val="0"/>
              </a:spcBef>
              <a:buFont typeface="Arial"/>
              <a:buChar char="●"/>
            </a:pPr>
            <a:r>
              <a:rPr lang="en" sz="2400"/>
              <a:t>attackers can still piggy back on signed drivers!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KMCS Countermeasures</a:t>
            </a:r>
          </a:p>
        </p:txBody>
      </p:sp>
      <p:sp>
        <p:nvSpPr>
          <p:cNvPr id="507" name="Shape 507"/>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Not easy, involves piggybacking on "existing" drivers</a:t>
            </a:r>
          </a:p>
          <a:p>
            <a:pPr lvl="0" rtl="0">
              <a:spcBef>
                <a:spcPts val="0"/>
              </a:spcBef>
              <a:buNone/>
            </a:pPr>
            <a:r>
              <a:rPr lang="en"/>
              <a:t>How attackers change that "existing" problem:</a:t>
            </a:r>
          </a:p>
          <a:p>
            <a:pPr indent="-228600" lvl="0" marL="457200" rtl="0">
              <a:spcBef>
                <a:spcPts val="0"/>
              </a:spcBef>
              <a:buFont typeface="Arial"/>
              <a:buChar char="●"/>
            </a:pPr>
            <a:r>
              <a:rPr lang="en"/>
              <a:t>With money and a cover, can buy a SPC</a:t>
            </a:r>
          </a:p>
          <a:p>
            <a:pPr indent="-228600" lvl="1" marL="914400" rtl="0">
              <a:spcBef>
                <a:spcPts val="0"/>
              </a:spcBef>
              <a:buFont typeface="Courier New"/>
              <a:buChar char="o"/>
            </a:pPr>
            <a:r>
              <a:rPr lang="en"/>
              <a:t>way too brazen</a:t>
            </a:r>
          </a:p>
          <a:p>
            <a:pPr indent="-228600" lvl="1" marL="914400" rtl="0">
              <a:spcBef>
                <a:spcPts val="0"/>
              </a:spcBef>
              <a:buFont typeface="Courier New"/>
              <a:buChar char="o"/>
            </a:pPr>
            <a:r>
              <a:rPr lang="en"/>
              <a:t>release KMD with backdoor disguised as a bug</a:t>
            </a:r>
          </a:p>
          <a:p>
            <a:pPr indent="-228600" lvl="2" marL="1371600" rtl="0">
              <a:spcBef>
                <a:spcPts val="0"/>
              </a:spcBef>
              <a:buFont typeface="Wingdings"/>
              <a:buChar char="§"/>
            </a:pPr>
            <a:r>
              <a:rPr lang="en"/>
              <a:t>has occurred before</a:t>
            </a:r>
          </a:p>
          <a:p>
            <a:pPr indent="-228600" lvl="0" marL="457200" rtl="0">
              <a:spcBef>
                <a:spcPts val="0"/>
              </a:spcBef>
              <a:buFont typeface="Arial"/>
              <a:buChar char="●"/>
            </a:pPr>
            <a:r>
              <a:rPr lang="en"/>
              <a:t>Bad guys can get a job at a third party vendor and introduce backdoor/bug</a:t>
            </a:r>
          </a:p>
          <a:p>
            <a:pPr lvl="0" rtl="0">
              <a:spcBef>
                <a:spcPts val="0"/>
              </a:spcBef>
              <a:buNone/>
            </a:pPr>
            <a:r>
              <a:rPr lang="en"/>
              <a:t>OR instead, </a:t>
            </a:r>
            <a:r>
              <a:rPr b="1" i="1" lang="en"/>
              <a:t>KMD Exploits</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Shape 512"/>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Getting into the kernel</a:t>
            </a:r>
          </a:p>
        </p:txBody>
      </p:sp>
      <p:sp>
        <p:nvSpPr>
          <p:cNvPr id="513" name="Shape 513"/>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AutoNum type="arabicPeriod" startAt="2"/>
            </a:pPr>
            <a:r>
              <a:rPr lang="en"/>
              <a:t>Kernel / KMD Exploits</a:t>
            </a:r>
          </a:p>
          <a:p>
            <a:pPr indent="-228600" lvl="1" marL="914400" rtl="0">
              <a:spcBef>
                <a:spcPts val="0"/>
              </a:spcBef>
              <a:buFont typeface="Courier New"/>
              <a:buChar char="o"/>
            </a:pPr>
            <a:r>
              <a:rPr lang="en"/>
              <a:t>Hundreds of drivers, and most are by 3rd parties</a:t>
            </a:r>
          </a:p>
          <a:p>
            <a:pPr indent="-228600" lvl="2" marL="1371600" rtl="0">
              <a:spcBef>
                <a:spcPts val="0"/>
              </a:spcBef>
              <a:buFont typeface="Wingdings"/>
              <a:buChar char="§"/>
            </a:pPr>
            <a:r>
              <a:rPr lang="en"/>
              <a:t>Nothing Microsoft can do about it</a:t>
            </a:r>
          </a:p>
          <a:p>
            <a:pPr indent="-228600" lvl="2" marL="1371600" rtl="0">
              <a:spcBef>
                <a:spcPts val="0"/>
              </a:spcBef>
              <a:buFont typeface="Wingdings"/>
              <a:buChar char="§"/>
            </a:pPr>
            <a:r>
              <a:rPr lang="en"/>
              <a:t>*Easy* and statistically likely to find bugs / exploits</a:t>
            </a:r>
          </a:p>
          <a:p>
            <a:pPr indent="-228600" lvl="1" marL="914400" rtl="0">
              <a:spcBef>
                <a:spcPts val="0"/>
              </a:spcBef>
              <a:buFont typeface="Courier New"/>
              <a:buChar char="o"/>
            </a:pPr>
            <a:r>
              <a:rPr lang="en"/>
              <a:t>requires being a master of stack overflows / shellcode / ROP / etc...</a:t>
            </a:r>
          </a:p>
          <a:p>
            <a:pPr indent="-228600" lvl="1" marL="914400" rtl="0">
              <a:spcBef>
                <a:spcPts val="0"/>
              </a:spcBef>
              <a:buFont typeface="Courier New"/>
              <a:buChar char="o"/>
            </a:pPr>
            <a:r>
              <a:rPr lang="en"/>
              <a:t>"This is the most generic attack today." - Joanna Rutkowska in the Rootkit Arsenal book</a:t>
            </a:r>
          </a:p>
          <a:p>
            <a:pPr indent="-228600" lvl="1" marL="914400" rtl="0">
              <a:spcBef>
                <a:spcPts val="0"/>
              </a:spcBef>
              <a:buFont typeface="Courier New"/>
              <a:buChar char="o"/>
            </a:pPr>
            <a:r>
              <a:rPr lang="en"/>
              <a:t>The basic exploit payload is also a </a:t>
            </a:r>
            <a:r>
              <a:rPr b="1" lang="en" u="sng"/>
              <a:t>KMD</a:t>
            </a:r>
            <a:r>
              <a:rPr lang="en"/>
              <a:t>, but leave zero to little footprints</a:t>
            </a:r>
          </a:p>
          <a:p>
            <a:pPr indent="-228600" lvl="2" marL="1371600" rtl="0">
              <a:spcBef>
                <a:spcPts val="0"/>
              </a:spcBef>
              <a:buFont typeface="Wingdings"/>
              <a:buChar char="§"/>
            </a:pPr>
            <a:r>
              <a:rPr lang="en"/>
              <a:t>high stealth</a:t>
            </a:r>
          </a:p>
          <a:p>
            <a:pPr indent="-228600" lvl="2" marL="1371600">
              <a:spcBef>
                <a:spcPts val="0"/>
              </a:spcBef>
              <a:buFont typeface="Wingdings"/>
              <a:buChar char="§"/>
            </a:pPr>
            <a:r>
              <a:rPr lang="en"/>
              <a:t>high complexity</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Shape 518"/>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Getting into the kernel</a:t>
            </a:r>
          </a:p>
        </p:txBody>
      </p:sp>
      <p:sp>
        <p:nvSpPr>
          <p:cNvPr id="519" name="Shape 519"/>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AutoNum type="arabicPeriod" startAt="3"/>
            </a:pPr>
            <a:r>
              <a:rPr lang="en"/>
              <a:t>Modifying Call Tables / Hooking</a:t>
            </a:r>
          </a:p>
          <a:p>
            <a:pPr indent="-228600" lvl="1" marL="914400" rtl="0">
              <a:spcBef>
                <a:spcPts val="0"/>
              </a:spcBef>
            </a:pPr>
            <a:r>
              <a:rPr lang="en"/>
              <a:t>A Call table is an array where each element stores the address of a routine/function</a:t>
            </a:r>
          </a:p>
          <a:p>
            <a:pPr indent="-228600" lvl="2" marL="1371600" rtl="0">
              <a:spcBef>
                <a:spcPts val="0"/>
              </a:spcBef>
              <a:buAutoNum type="romanLcPeriod"/>
            </a:pPr>
            <a:r>
              <a:rPr lang="en"/>
              <a:t>IAT for user space</a:t>
            </a:r>
          </a:p>
          <a:p>
            <a:pPr indent="-228600" lvl="2" marL="1371600" rtl="0">
              <a:spcBef>
                <a:spcPts val="0"/>
              </a:spcBef>
              <a:buAutoNum type="romanLcPeriod"/>
            </a:pPr>
            <a:r>
              <a:rPr lang="en"/>
              <a:t>IDT, CPU MSRs, GDT, SSDT, IRP Dispatch Table for kernel space</a:t>
            </a:r>
          </a:p>
          <a:p>
            <a:pPr indent="-228600" lvl="1" marL="914400" rtl="0">
              <a:spcBef>
                <a:spcPts val="0"/>
              </a:spcBef>
            </a:pPr>
            <a:r>
              <a:rPr lang="en"/>
              <a:t>Hooking = changing legitimate call table addresses with your own addresses</a:t>
            </a:r>
          </a:p>
          <a:p>
            <a:pPr indent="-228600" lvl="2" marL="1371600" rtl="0">
              <a:spcBef>
                <a:spcPts val="0"/>
              </a:spcBef>
              <a:buAutoNum type="romanLcPeriod"/>
            </a:pPr>
            <a:r>
              <a:rPr lang="en"/>
              <a:t>challenging in kernel, multiple copies of the GDT, IDT, and MSRs on a machine</a:t>
            </a:r>
          </a:p>
          <a:p>
            <a:pPr indent="-228600" lvl="2" marL="1371600" rtl="0">
              <a:spcBef>
                <a:spcPts val="0"/>
              </a:spcBef>
              <a:buAutoNum type="romanLcPeriod"/>
            </a:pPr>
            <a:r>
              <a:rPr lang="en"/>
              <a:t>common targets:</a:t>
            </a:r>
          </a:p>
          <a:p>
            <a:pPr indent="-228600" lvl="3" marL="1828800">
              <a:spcBef>
                <a:spcPts val="0"/>
              </a:spcBef>
              <a:buAutoNum type="arabicPeriod"/>
            </a:pPr>
            <a:r>
              <a:rPr lang="en"/>
              <a:t>processes, drivers, files &amp; directories, Registry keys, and network ports</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Shape 524"/>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Getting into the kernel</a:t>
            </a:r>
          </a:p>
        </p:txBody>
      </p:sp>
      <p:sp>
        <p:nvSpPr>
          <p:cNvPr id="525" name="Shape 525"/>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Basics to an attacker's hook routine:</a:t>
            </a:r>
          </a:p>
          <a:p>
            <a:pPr indent="-228600" lvl="0" marL="457200" rtl="0">
              <a:spcBef>
                <a:spcPts val="0"/>
              </a:spcBef>
              <a:buFont typeface="Arial"/>
              <a:buChar char="●"/>
            </a:pPr>
            <a:r>
              <a:rPr lang="en"/>
              <a:t>save existing entry in target call table</a:t>
            </a:r>
          </a:p>
          <a:p>
            <a:pPr indent="-228600" lvl="0" marL="457200" rtl="0">
              <a:spcBef>
                <a:spcPts val="0"/>
              </a:spcBef>
              <a:buFont typeface="Arial"/>
              <a:buChar char="●"/>
            </a:pPr>
            <a:r>
              <a:rPr lang="en"/>
              <a:t>swap in new address for attacker hook</a:t>
            </a:r>
          </a:p>
          <a:p>
            <a:pPr indent="-228600" lvl="1" marL="914400" rtl="0">
              <a:spcBef>
                <a:spcPts val="0"/>
              </a:spcBef>
              <a:buFont typeface="Courier New"/>
              <a:buChar char="o"/>
            </a:pPr>
            <a:r>
              <a:rPr lang="en"/>
              <a:t>restore old entry when done (Why???)</a:t>
            </a:r>
          </a:p>
          <a:p>
            <a:pPr indent="-228600" lvl="2" marL="1371600" rtl="0">
              <a:spcBef>
                <a:spcPts val="0"/>
              </a:spcBef>
              <a:buFont typeface="Wingdings"/>
              <a:buChar char="§"/>
            </a:pPr>
            <a:r>
              <a:rPr lang="en"/>
              <a:t>usually left over from rootkit development</a:t>
            </a:r>
          </a:p>
          <a:p>
            <a:pPr indent="-228600" lvl="0" marL="457200" rtl="0">
              <a:spcBef>
                <a:spcPts val="0"/>
              </a:spcBef>
              <a:buFont typeface="Arial"/>
              <a:buChar char="●"/>
            </a:pPr>
            <a:r>
              <a:rPr lang="en"/>
              <a:t>Block calls made by certain applications (AV)</a:t>
            </a:r>
          </a:p>
          <a:p>
            <a:pPr indent="-228600" lvl="0" marL="457200" rtl="0">
              <a:spcBef>
                <a:spcPts val="0"/>
              </a:spcBef>
              <a:buFont typeface="Arial"/>
              <a:buChar char="●"/>
            </a:pPr>
            <a:r>
              <a:rPr lang="en"/>
              <a:t>Entirely replace the original routine</a:t>
            </a:r>
          </a:p>
          <a:p>
            <a:pPr indent="-228600" lvl="0" marL="457200" rtl="0">
              <a:spcBef>
                <a:spcPts val="0"/>
              </a:spcBef>
              <a:buFont typeface="Arial"/>
              <a:buChar char="●"/>
            </a:pPr>
            <a:r>
              <a:rPr lang="en"/>
              <a:t>Monitor system by intercepting input params</a:t>
            </a:r>
          </a:p>
          <a:p>
            <a:pPr indent="-228600" lvl="0" marL="457200" rtl="0">
              <a:spcBef>
                <a:spcPts val="0"/>
              </a:spcBef>
              <a:buFont typeface="Arial"/>
              <a:buChar char="●"/>
            </a:pPr>
            <a:r>
              <a:rPr lang="en"/>
              <a:t>Filter output parameters</a:t>
            </a:r>
          </a:p>
          <a:p>
            <a:pPr indent="-228600" lvl="0" marL="457200">
              <a:spcBef>
                <a:spcPts val="0"/>
              </a:spcBef>
              <a:buFont typeface="Arial"/>
              <a:buChar char="●"/>
            </a:pPr>
            <a:r>
              <a:rPr lang="en" sz="2400"/>
              <a:t>Perform malicious routine code, then call original routine</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Hooking Countermeasures</a:t>
            </a:r>
          </a:p>
        </p:txBody>
      </p:sp>
      <p:sp>
        <p:nvSpPr>
          <p:cNvPr id="531" name="Shape 531"/>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Hooking *can* be easy to detect</a:t>
            </a:r>
          </a:p>
          <a:p>
            <a:pPr indent="-228600" lvl="1" marL="914400" rtl="0">
              <a:spcBef>
                <a:spcPts val="0"/>
              </a:spcBef>
              <a:buFont typeface="Courier New"/>
              <a:buChar char="o"/>
            </a:pPr>
            <a:r>
              <a:rPr lang="en"/>
              <a:t>known good address ranges</a:t>
            </a:r>
          </a:p>
          <a:p>
            <a:pPr indent="-228600" lvl="0" marL="457200" rtl="0">
              <a:spcBef>
                <a:spcPts val="0"/>
              </a:spcBef>
              <a:buFont typeface="Arial"/>
              <a:buChar char="●"/>
            </a:pPr>
            <a:r>
              <a:rPr lang="en"/>
              <a:t>Can look for *sane* address values in the </a:t>
            </a:r>
            <a:r>
              <a:rPr lang="en" sz="2400"/>
              <a:t>IDT, CPU MSRs, GDT, SSDT, IRP...</a:t>
            </a:r>
          </a:p>
          <a:p>
            <a:pPr lvl="0" rtl="0">
              <a:spcBef>
                <a:spcPts val="0"/>
              </a:spcBef>
              <a:buNone/>
            </a:pPr>
            <a:r>
              <a:rPr lang="en"/>
              <a:t>Counter Countermeasure!</a:t>
            </a:r>
          </a:p>
          <a:p>
            <a:pPr indent="-228600" lvl="0" marL="457200" rtl="0">
              <a:spcBef>
                <a:spcPts val="0"/>
              </a:spcBef>
              <a:buFont typeface="Arial"/>
              <a:buChar char="●"/>
            </a:pPr>
            <a:r>
              <a:rPr lang="en"/>
              <a:t>The above hooking checks all use the  same system call to check the call tables (ZwQuerySystemInformation() )</a:t>
            </a:r>
          </a:p>
          <a:p>
            <a:pPr indent="-228600" lvl="1" marL="914400" rtl="0">
              <a:spcBef>
                <a:spcPts val="0"/>
              </a:spcBef>
              <a:buFont typeface="Courier New"/>
              <a:buChar char="o"/>
            </a:pPr>
            <a:r>
              <a:rPr b="1" lang="en"/>
              <a:t>hook on this to override it</a:t>
            </a:r>
          </a:p>
          <a:p>
            <a:pPr indent="-228600" lvl="0" marL="457200" rtl="0">
              <a:spcBef>
                <a:spcPts val="0"/>
              </a:spcBef>
              <a:buFont typeface="Arial"/>
              <a:buChar char="●"/>
            </a:pPr>
            <a:r>
              <a:rPr b="1" lang="en"/>
              <a:t>Detour patching</a:t>
            </a:r>
            <a:r>
              <a:rPr lang="en"/>
              <a:t>:</a:t>
            </a:r>
            <a:r>
              <a:rPr lang="en" sz="2400"/>
              <a:t> leave call table alone, just add a jump to your hook in the original routine! </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Shape 536"/>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rtl="0">
              <a:spcBef>
                <a:spcPts val="0"/>
              </a:spcBef>
              <a:buNone/>
            </a:pPr>
            <a:r>
              <a:rPr lang="en"/>
              <a:t>Getting into the kernel</a:t>
            </a:r>
          </a:p>
        </p:txBody>
      </p:sp>
      <p:sp>
        <p:nvSpPr>
          <p:cNvPr id="537" name="Shape 537"/>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AutoNum type="arabicPeriod" startAt="4"/>
            </a:pPr>
            <a:r>
              <a:rPr lang="en"/>
              <a:t>Patching Methods</a:t>
            </a:r>
          </a:p>
          <a:p>
            <a:pPr indent="-228600" lvl="1" marL="914400" rtl="0">
              <a:spcBef>
                <a:spcPts val="0"/>
              </a:spcBef>
            </a:pPr>
            <a:r>
              <a:rPr lang="en"/>
              <a:t>Binary Patching </a:t>
            </a:r>
          </a:p>
          <a:p>
            <a:pPr indent="-228600" lvl="2" marL="1371600" rtl="0">
              <a:spcBef>
                <a:spcPts val="0"/>
              </a:spcBef>
            </a:pPr>
            <a:r>
              <a:rPr lang="en"/>
              <a:t>modify the binary on disk, wait for reboot(</a:t>
            </a:r>
            <a:r>
              <a:rPr b="1" i="1" lang="en" u="sng"/>
              <a:t>bootkit</a:t>
            </a:r>
            <a:r>
              <a:rPr lang="en"/>
              <a:t>)</a:t>
            </a:r>
          </a:p>
          <a:p>
            <a:pPr indent="-228600" lvl="3" marL="1828800" rtl="0">
              <a:spcBef>
                <a:spcPts val="0"/>
              </a:spcBef>
            </a:pPr>
            <a:r>
              <a:rPr lang="en"/>
              <a:t>easy to detect</a:t>
            </a:r>
          </a:p>
          <a:p>
            <a:pPr indent="-228600" lvl="1" marL="914400" rtl="0">
              <a:spcBef>
                <a:spcPts val="0"/>
              </a:spcBef>
            </a:pPr>
            <a:r>
              <a:rPr lang="en"/>
              <a:t>Run-time Patching</a:t>
            </a:r>
          </a:p>
          <a:p>
            <a:pPr indent="-228600" lvl="2" marL="1371600" rtl="0">
              <a:spcBef>
                <a:spcPts val="0"/>
              </a:spcBef>
            </a:pPr>
            <a:r>
              <a:rPr lang="en"/>
              <a:t>modify memory image of a module</a:t>
            </a:r>
          </a:p>
          <a:p>
            <a:pPr indent="-228600" lvl="3" marL="1828800" rtl="0">
              <a:spcBef>
                <a:spcPts val="0"/>
              </a:spcBef>
            </a:pPr>
            <a:r>
              <a:rPr lang="en"/>
              <a:t>super hard to detect</a:t>
            </a:r>
          </a:p>
          <a:p>
            <a:pPr indent="-228600" lvl="0" marL="457200" rtl="0">
              <a:spcBef>
                <a:spcPts val="0"/>
              </a:spcBef>
              <a:buFont typeface="Arial"/>
              <a:buChar char="●"/>
            </a:pPr>
            <a:r>
              <a:rPr lang="en"/>
              <a:t>Ways to code patches:</a:t>
            </a:r>
          </a:p>
          <a:p>
            <a:pPr indent="-228600" lvl="1" marL="914400" rtl="0">
              <a:spcBef>
                <a:spcPts val="0"/>
              </a:spcBef>
              <a:buFont typeface="Courier New"/>
              <a:buChar char="o"/>
            </a:pPr>
            <a:r>
              <a:rPr lang="en"/>
              <a:t>In-place patching</a:t>
            </a:r>
          </a:p>
          <a:p>
            <a:pPr indent="-228600" lvl="2" marL="1371600" rtl="0">
              <a:spcBef>
                <a:spcPts val="0"/>
              </a:spcBef>
              <a:buFont typeface="Wingdings"/>
              <a:buChar char="§"/>
            </a:pPr>
            <a:r>
              <a:rPr lang="en"/>
              <a:t>if a routine is only 10 bytes long, use only 10 bytes to do malicious hook (quite limited)</a:t>
            </a:r>
          </a:p>
          <a:p>
            <a:pPr indent="-228600" lvl="1" marL="914400" rtl="0">
              <a:spcBef>
                <a:spcPts val="0"/>
              </a:spcBef>
              <a:buFont typeface="Courier New"/>
              <a:buChar char="o"/>
            </a:pPr>
            <a:r>
              <a:rPr b="1" lang="en" u="sng"/>
              <a:t>Detour patching</a:t>
            </a:r>
          </a:p>
          <a:p>
            <a:pPr indent="-228600" lvl="2" marL="1371600" rtl="0">
              <a:spcBef>
                <a:spcPts val="0"/>
              </a:spcBef>
              <a:buFont typeface="Wingdings"/>
              <a:buChar char="§"/>
            </a:pPr>
            <a:r>
              <a:rPr lang="en"/>
              <a:t>prologue &amp; epilogue detours</a:t>
            </a:r>
          </a:p>
        </p:txBody>
      </p:sp>
      <p:sp>
        <p:nvSpPr>
          <p:cNvPr id="538" name="Shape 538"/>
          <p:cNvSpPr txBox="1"/>
          <p:nvPr/>
        </p:nvSpPr>
        <p:spPr>
          <a:xfrm>
            <a:off x="3968359" y="2096441"/>
            <a:ext cx="4398000" cy="546600"/>
          </a:xfrm>
          <a:prstGeom prst="rect">
            <a:avLst/>
          </a:prstGeom>
          <a:noFill/>
          <a:ln>
            <a:noFill/>
          </a:ln>
        </p:spPr>
        <p:txBody>
          <a:bodyPr anchorCtr="0" anchor="t" bIns="91425" lIns="91425" rIns="91425" wrap="square" tIns="91425">
            <a:noAutofit/>
          </a:bodyPr>
          <a:lstStyle/>
          <a:p>
            <a:pPr lvl="0">
              <a:spcBef>
                <a:spcPts val="0"/>
              </a:spcBef>
              <a:buNone/>
            </a:pPr>
            <a:r>
              <a:rPr lang="en"/>
              <a:t>(High complexity)</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Shape 543"/>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Once you get into the kernel</a:t>
            </a:r>
          </a:p>
        </p:txBody>
      </p:sp>
      <p:sp>
        <p:nvSpPr>
          <p:cNvPr id="544" name="Shape 544"/>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Attackers like to stay there</a:t>
            </a:r>
          </a:p>
          <a:p>
            <a:pPr indent="-228600" lvl="0" marL="457200" rtl="0">
              <a:spcBef>
                <a:spcPts val="0"/>
              </a:spcBef>
              <a:buFont typeface="Arial"/>
              <a:buChar char="●"/>
            </a:pPr>
            <a:r>
              <a:rPr lang="en"/>
              <a:t>Its really hard work getting there!</a:t>
            </a:r>
          </a:p>
          <a:p>
            <a:pPr indent="-228600" lvl="0" marL="457200" rtl="0">
              <a:spcBef>
                <a:spcPts val="0"/>
              </a:spcBef>
              <a:buFont typeface="Arial"/>
              <a:buChar char="●"/>
            </a:pPr>
            <a:r>
              <a:rPr lang="en"/>
              <a:t>try to find ways to retain access across reboots and even updates</a:t>
            </a:r>
          </a:p>
          <a:p>
            <a:pPr indent="-228600" lvl="1" marL="914400" rtl="0">
              <a:spcBef>
                <a:spcPts val="0"/>
              </a:spcBef>
              <a:buFont typeface="Courier New"/>
              <a:buChar char="o"/>
            </a:pPr>
            <a:r>
              <a:rPr b="1" lang="en"/>
              <a:t>patching kernel</a:t>
            </a:r>
          </a:p>
          <a:p>
            <a:pPr indent="-228600" lvl="1" marL="914400">
              <a:spcBef>
                <a:spcPts val="0"/>
              </a:spcBef>
              <a:buFont typeface="Courier New"/>
              <a:buChar char="o"/>
            </a:pPr>
            <a:r>
              <a:rPr lang="en"/>
              <a:t>patching some part of the boot process</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Kernel Patch Protection (KPP)</a:t>
            </a:r>
          </a:p>
        </p:txBody>
      </p:sp>
      <p:sp>
        <p:nvSpPr>
          <p:cNvPr id="550" name="Shape 550"/>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MS introduced PatchGuard to guard the kernel against malicious </a:t>
            </a:r>
            <a:r>
              <a:rPr i="1" lang="en"/>
              <a:t>patching</a:t>
            </a:r>
            <a:r>
              <a:rPr lang="en"/>
              <a:t>.</a:t>
            </a:r>
          </a:p>
          <a:p>
            <a:pPr indent="-228600" lvl="0" marL="457200" rtl="0">
              <a:spcBef>
                <a:spcPts val="0"/>
              </a:spcBef>
              <a:buFont typeface="Arial"/>
              <a:buChar char="●"/>
            </a:pPr>
            <a:r>
              <a:rPr lang="en"/>
              <a:t>Periodic checks on core components against known good signatures or copies:</a:t>
            </a:r>
          </a:p>
          <a:p>
            <a:pPr indent="-228600" lvl="1" marL="914400" rtl="0">
              <a:spcBef>
                <a:spcPts val="0"/>
              </a:spcBef>
              <a:buFont typeface="Courier New"/>
              <a:buChar char="o"/>
            </a:pPr>
            <a:r>
              <a:rPr lang="en" sz="1800"/>
              <a:t>ntoskrnl.exe</a:t>
            </a:r>
          </a:p>
          <a:p>
            <a:pPr indent="-228600" lvl="1" marL="914400" rtl="0">
              <a:spcBef>
                <a:spcPts val="0"/>
              </a:spcBef>
              <a:buFont typeface="Courier New"/>
              <a:buChar char="o"/>
            </a:pPr>
            <a:r>
              <a:rPr lang="en" sz="1800"/>
              <a:t>hal.dll</a:t>
            </a:r>
          </a:p>
          <a:p>
            <a:pPr indent="-228600" lvl="1" marL="914400" rtl="0">
              <a:spcBef>
                <a:spcPts val="0"/>
              </a:spcBef>
              <a:buFont typeface="Courier New"/>
              <a:buChar char="o"/>
            </a:pPr>
            <a:r>
              <a:rPr lang="en" sz="1800"/>
              <a:t>ci.dll   (windows 7 Code Integrity DLL)</a:t>
            </a:r>
          </a:p>
          <a:p>
            <a:pPr indent="-228600" lvl="1" marL="914400" rtl="0">
              <a:spcBef>
                <a:spcPts val="0"/>
              </a:spcBef>
              <a:buFont typeface="Courier New"/>
              <a:buChar char="o"/>
            </a:pPr>
            <a:r>
              <a:rPr lang="en" sz="1800"/>
              <a:t>kdcom.dll</a:t>
            </a:r>
          </a:p>
          <a:p>
            <a:pPr indent="-228600" lvl="1" marL="914400" rtl="0">
              <a:spcBef>
                <a:spcPts val="0"/>
              </a:spcBef>
              <a:buFont typeface="Courier New"/>
              <a:buChar char="o"/>
            </a:pPr>
            <a:r>
              <a:rPr lang="en" sz="1800"/>
              <a:t>pshed.dll</a:t>
            </a:r>
          </a:p>
          <a:p>
            <a:pPr indent="-228600" lvl="1" marL="914400" rtl="0">
              <a:spcBef>
                <a:spcPts val="0"/>
              </a:spcBef>
              <a:buFont typeface="Courier New"/>
              <a:buChar char="o"/>
            </a:pPr>
            <a:r>
              <a:rPr lang="en" sz="1800"/>
              <a:t>clfd.dll</a:t>
            </a:r>
          </a:p>
          <a:p>
            <a:pPr indent="-228600" lvl="1" marL="914400" rtl="0">
              <a:spcBef>
                <a:spcPts val="0"/>
              </a:spcBef>
              <a:buFont typeface="Courier New"/>
              <a:buChar char="o"/>
            </a:pPr>
            <a:r>
              <a:rPr lang="en" sz="1800"/>
              <a:t>ndis.sys</a:t>
            </a:r>
          </a:p>
          <a:p>
            <a:pPr indent="-228600" lvl="1" marL="914400">
              <a:spcBef>
                <a:spcPts val="0"/>
              </a:spcBef>
              <a:buFont typeface="Courier New"/>
              <a:buChar char="o"/>
            </a:pPr>
            <a:r>
              <a:rPr lang="en" sz="1800"/>
              <a:t>tcpip.sys</a:t>
            </a:r>
          </a:p>
        </p:txBody>
      </p:sp>
      <p:sp>
        <p:nvSpPr>
          <p:cNvPr id="551" name="Shape 551"/>
          <p:cNvSpPr txBox="1"/>
          <p:nvPr/>
        </p:nvSpPr>
        <p:spPr>
          <a:xfrm>
            <a:off x="5703225" y="4307250"/>
            <a:ext cx="2972100" cy="2107500"/>
          </a:xfrm>
          <a:prstGeom prst="rect">
            <a:avLst/>
          </a:prstGeom>
          <a:noFill/>
          <a:ln>
            <a:noFill/>
          </a:ln>
        </p:spPr>
        <p:txBody>
          <a:bodyPr anchorCtr="0" anchor="t" bIns="91425" lIns="91425" rIns="91425" wrap="square" tIns="91425">
            <a:noAutofit/>
          </a:bodyPr>
          <a:lstStyle/>
          <a:p>
            <a:pPr lvl="0" rtl="0" algn="r">
              <a:spcBef>
                <a:spcPts val="0"/>
              </a:spcBef>
              <a:buNone/>
            </a:pPr>
            <a:r>
              <a:rPr i="1" lang="en"/>
              <a:t>If the periodic check fails, the system dies</a:t>
            </a:r>
          </a:p>
          <a:p>
            <a:pPr lvl="0" rtl="0" algn="r">
              <a:spcBef>
                <a:spcPts val="0"/>
              </a:spcBef>
              <a:buNone/>
            </a:pPr>
            <a:r>
              <a:t/>
            </a:r>
            <a:endParaRPr i="1"/>
          </a:p>
          <a:p>
            <a:pPr lvl="0" algn="r">
              <a:spcBef>
                <a:spcPts val="0"/>
              </a:spcBef>
              <a:buNone/>
            </a:pPr>
            <a:r>
              <a:rPr i="1" lang="en"/>
              <a:t>periodic checks can occur every few miliseconds</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KPP Countermeasures</a:t>
            </a:r>
          </a:p>
        </p:txBody>
      </p:sp>
      <p:sp>
        <p:nvSpPr>
          <p:cNvPr id="557" name="Shape 557"/>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Only modify the parts of the kernel long enough to get in and establish a foothold, and then replace what you changed with the original code (must occur kinda quickly)</a:t>
            </a:r>
          </a:p>
          <a:p>
            <a:pPr indent="-228600" lvl="0" marL="457200" rtl="0">
              <a:spcBef>
                <a:spcPts val="0"/>
              </a:spcBef>
              <a:buFont typeface="Arial"/>
              <a:buChar char="●"/>
            </a:pPr>
            <a:r>
              <a:rPr lang="en"/>
              <a:t>KMD's and Patchguard operate at ring 0</a:t>
            </a:r>
          </a:p>
          <a:p>
            <a:pPr indent="-228600" lvl="1" marL="914400" rtl="0">
              <a:spcBef>
                <a:spcPts val="0"/>
              </a:spcBef>
              <a:buFont typeface="Courier New"/>
              <a:buChar char="o"/>
            </a:pPr>
            <a:r>
              <a:rPr lang="en"/>
              <a:t>A custom KMD or KMD Exploit can just disable PatchGuard!</a:t>
            </a:r>
          </a:p>
          <a:p>
            <a:pPr indent="-228600" lvl="2" marL="1371600" rtl="0">
              <a:spcBef>
                <a:spcPts val="0"/>
              </a:spcBef>
              <a:buFont typeface="Wingdings"/>
              <a:buChar char="§"/>
            </a:pPr>
            <a:r>
              <a:rPr lang="en"/>
              <a:t>Microsoft combats this with just crazy amounts of obfuscation</a:t>
            </a:r>
          </a:p>
          <a:p>
            <a:pPr indent="-228600" lvl="0" marL="457200" rtl="0">
              <a:spcBef>
                <a:spcPts val="0"/>
              </a:spcBef>
              <a:buFont typeface="Arial"/>
              <a:buChar char="●"/>
            </a:pPr>
            <a:r>
              <a:rPr lang="en"/>
              <a:t>Wonderful resource: </a:t>
            </a:r>
            <a:r>
              <a:rPr lang="en" u="sng">
                <a:solidFill>
                  <a:schemeClr val="hlink"/>
                </a:solidFill>
                <a:hlinkClick r:id="rId3"/>
              </a:rPr>
              <a:t>http://uninformed.org/</a:t>
            </a:r>
            <a:r>
              <a:rPr lang="en"/>
              <a:t> </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Paging</a:t>
            </a:r>
          </a:p>
        </p:txBody>
      </p:sp>
      <p:sp>
        <p:nvSpPr>
          <p:cNvPr id="76" name="Shape 76"/>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b="1" lang="en"/>
              <a:t>Paging</a:t>
            </a:r>
            <a:r>
              <a:rPr lang="en"/>
              <a:t>: memory is divided into small partitions (all the same size), and are referred to as page frames.  When a process is loaded, it gets divided into pages --- these pages are loaded into the frames</a:t>
            </a:r>
          </a:p>
          <a:p>
            <a:pPr indent="-342900" lvl="0" marL="457200" rtl="0">
              <a:spcBef>
                <a:spcPts val="0"/>
              </a:spcBef>
              <a:buSzPct val="100000"/>
              <a:buFont typeface="Arial"/>
              <a:buChar char="●"/>
            </a:pPr>
            <a:r>
              <a:rPr b="1" lang="en" sz="1800"/>
              <a:t>Transparent to programmer</a:t>
            </a:r>
            <a:r>
              <a:rPr lang="en" sz="1800"/>
              <a:t> (system allocates memory)</a:t>
            </a:r>
          </a:p>
          <a:p>
            <a:pPr indent="-342900" lvl="0" marL="457200" rtl="0">
              <a:spcBef>
                <a:spcPts val="0"/>
              </a:spcBef>
              <a:buSzPct val="100000"/>
              <a:buFont typeface="Arial"/>
              <a:buChar char="●"/>
            </a:pPr>
            <a:r>
              <a:rPr lang="en" sz="1800"/>
              <a:t>No separate protection</a:t>
            </a:r>
          </a:p>
          <a:p>
            <a:pPr indent="-342900" lvl="0" marL="457200" rtl="0">
              <a:spcBef>
                <a:spcPts val="0"/>
              </a:spcBef>
              <a:buSzPct val="100000"/>
              <a:buFont typeface="Arial"/>
              <a:buChar char="●"/>
            </a:pPr>
            <a:r>
              <a:rPr lang="en" sz="1800"/>
              <a:t>No separate compiling</a:t>
            </a:r>
          </a:p>
          <a:p>
            <a:pPr indent="-342900" lvl="0" marL="457200" rtl="0">
              <a:spcBef>
                <a:spcPts val="0"/>
              </a:spcBef>
              <a:buSzPct val="100000"/>
              <a:buFont typeface="Arial"/>
              <a:buChar char="●"/>
            </a:pPr>
            <a:r>
              <a:rPr lang="en" sz="1800"/>
              <a:t>No shared code</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Shape 562"/>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Theoretical Countermeasures</a:t>
            </a:r>
          </a:p>
        </p:txBody>
      </p:sp>
      <p:sp>
        <p:nvSpPr>
          <p:cNvPr id="563" name="Shape 563"/>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Both hooks and detour patches modify constructs that are pretty static</a:t>
            </a:r>
          </a:p>
          <a:p>
            <a:pPr lvl="0" rtl="0">
              <a:spcBef>
                <a:spcPts val="0"/>
              </a:spcBef>
              <a:buNone/>
            </a:pPr>
            <a:r>
              <a:rPr lang="en"/>
              <a:t>Thus is is possible to safeguard against them by:</a:t>
            </a:r>
          </a:p>
          <a:p>
            <a:pPr indent="-228600" lvl="0" marL="457200" rtl="0">
              <a:spcBef>
                <a:spcPts val="0"/>
              </a:spcBef>
              <a:buFont typeface="Arial"/>
              <a:buChar char="●"/>
            </a:pPr>
            <a:r>
              <a:rPr lang="en"/>
              <a:t>explicitly reconstructing them from known good versions</a:t>
            </a:r>
          </a:p>
          <a:p>
            <a:pPr indent="-228600" lvl="0" marL="457200" rtl="0">
              <a:spcBef>
                <a:spcPts val="0"/>
              </a:spcBef>
              <a:buFont typeface="Arial"/>
              <a:buChar char="●"/>
            </a:pPr>
            <a:r>
              <a:rPr lang="en"/>
              <a:t>checksum-based signature detection</a:t>
            </a:r>
          </a:p>
          <a:p>
            <a:pPr indent="-228600" lvl="1" marL="914400" rtl="0">
              <a:spcBef>
                <a:spcPts val="0"/>
              </a:spcBef>
              <a:buFont typeface="Courier New"/>
              <a:buChar char="o"/>
            </a:pPr>
            <a:r>
              <a:rPr lang="en"/>
              <a:t>i.e. check against known good signature for contents of a table or routine</a:t>
            </a:r>
          </a:p>
          <a:p>
            <a:pPr indent="-228600" lvl="0" marL="457200">
              <a:spcBef>
                <a:spcPts val="0"/>
              </a:spcBef>
              <a:buFont typeface="Arial"/>
              <a:buChar char="●"/>
            </a:pPr>
            <a:r>
              <a:rPr lang="en"/>
              <a:t>direct binary comparison detection</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Shape 568"/>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But we can break this by</a:t>
            </a:r>
          </a:p>
        </p:txBody>
      </p:sp>
      <p:sp>
        <p:nvSpPr>
          <p:cNvPr id="569" name="Shape 569"/>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indent="-228600" lvl="0" marL="457200" rtl="0">
              <a:spcBef>
                <a:spcPts val="0"/>
              </a:spcBef>
              <a:buAutoNum type="arabicPeriod" startAt="5"/>
            </a:pPr>
            <a:r>
              <a:rPr lang="en"/>
              <a:t>Modifying Kernel Objects or,</a:t>
            </a:r>
            <a:br>
              <a:rPr lang="en"/>
            </a:br>
            <a:r>
              <a:rPr lang="en"/>
              <a:t>Direct Kernel Object Manipulation (DKOM)</a:t>
            </a:r>
          </a:p>
          <a:p>
            <a:pPr indent="-228600" lvl="1" marL="914400" rtl="0">
              <a:spcBef>
                <a:spcPts val="0"/>
              </a:spcBef>
            </a:pPr>
            <a:r>
              <a:rPr lang="en"/>
              <a:t>Objects here are </a:t>
            </a:r>
            <a:r>
              <a:rPr i="1" lang="en" u="sng"/>
              <a:t>abstractions for system resources</a:t>
            </a:r>
          </a:p>
          <a:p>
            <a:pPr indent="-228600" lvl="2" marL="1371600" rtl="0">
              <a:spcBef>
                <a:spcPts val="0"/>
              </a:spcBef>
              <a:buAutoNum type="romanLcPeriod"/>
            </a:pPr>
            <a:r>
              <a:rPr lang="en"/>
              <a:t>do not confuse with object oriented terminology</a:t>
            </a:r>
          </a:p>
          <a:p>
            <a:pPr indent="-228600" lvl="1" marL="914400" rtl="0">
              <a:spcBef>
                <a:spcPts val="0"/>
              </a:spcBef>
            </a:pPr>
            <a:r>
              <a:rPr lang="en"/>
              <a:t>Objects are C structures</a:t>
            </a:r>
          </a:p>
          <a:p>
            <a:pPr indent="-228600" lvl="2" marL="1371600" rtl="0">
              <a:spcBef>
                <a:spcPts val="0"/>
              </a:spcBef>
              <a:buAutoNum type="romanLcPeriod"/>
            </a:pPr>
            <a:r>
              <a:rPr lang="en"/>
              <a:t>C is not a object oriented language</a:t>
            </a:r>
          </a:p>
          <a:p>
            <a:pPr indent="-228600" lvl="1" marL="914400" rtl="0">
              <a:spcBef>
                <a:spcPts val="0"/>
              </a:spcBef>
            </a:pPr>
            <a:r>
              <a:rPr lang="en"/>
              <a:t>Changes to Objects are handled by the Object manager subsystem (too many subsystems!!!!)</a:t>
            </a:r>
          </a:p>
          <a:p>
            <a:pPr indent="-228600" lvl="1" marL="914400" rtl="0">
              <a:spcBef>
                <a:spcPts val="0"/>
              </a:spcBef>
            </a:pPr>
            <a:r>
              <a:rPr lang="en"/>
              <a:t>Common targets:</a:t>
            </a:r>
          </a:p>
          <a:p>
            <a:pPr indent="-228600" lvl="2" marL="1371600" rtl="0">
              <a:spcBef>
                <a:spcPts val="0"/>
              </a:spcBef>
              <a:buAutoNum type="romanLcPeriod"/>
            </a:pPr>
            <a:r>
              <a:rPr lang="en"/>
              <a:t>EPROCESS object (to hide a process)</a:t>
            </a:r>
          </a:p>
          <a:p>
            <a:pPr indent="-228600" lvl="2" marL="1371600" rtl="0">
              <a:spcBef>
                <a:spcPts val="0"/>
              </a:spcBef>
              <a:buAutoNum type="romanLcPeriod"/>
            </a:pPr>
            <a:r>
              <a:rPr lang="en"/>
              <a:t>DRIVER_SELECTION object (load &amp; hide KMB)</a:t>
            </a:r>
          </a:p>
          <a:p>
            <a:pPr indent="-228600" lvl="2" marL="1371600" rtl="0">
              <a:spcBef>
                <a:spcPts val="0"/>
              </a:spcBef>
              <a:buAutoNum type="romanLcPeriod"/>
            </a:pPr>
            <a:r>
              <a:rPr lang="en"/>
              <a:t>Token object (subverts entirety of authentication),  </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Shape 574"/>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And so on</a:t>
            </a:r>
          </a:p>
        </p:txBody>
      </p:sp>
      <p:sp>
        <p:nvSpPr>
          <p:cNvPr id="575" name="Shape 575"/>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lang="en"/>
              <a:t>There are countermeasures to these attacks</a:t>
            </a:r>
          </a:p>
          <a:p>
            <a:pPr lvl="0" rtl="0">
              <a:spcBef>
                <a:spcPts val="0"/>
              </a:spcBef>
              <a:buNone/>
            </a:pPr>
            <a:r>
              <a:t/>
            </a:r>
            <a:endParaRPr/>
          </a:p>
          <a:p>
            <a:pPr lvl="0" rtl="0">
              <a:spcBef>
                <a:spcPts val="0"/>
              </a:spcBef>
              <a:buNone/>
            </a:pPr>
            <a:r>
              <a:rPr lang="en"/>
              <a:t>And counter countermeasures to their defenses!</a:t>
            </a:r>
          </a:p>
          <a:p>
            <a:pPr lvl="0" rtl="0">
              <a:spcBef>
                <a:spcPts val="0"/>
              </a:spcBef>
              <a:buNone/>
            </a:pPr>
            <a:r>
              <a:t/>
            </a:r>
            <a:endParaRPr/>
          </a:p>
          <a:p>
            <a:pPr lvl="0" rtl="0">
              <a:spcBef>
                <a:spcPts val="0"/>
              </a:spcBef>
              <a:buNone/>
            </a:pPr>
            <a:r>
              <a:rPr lang="en"/>
              <a:t>and so on</a:t>
            </a:r>
          </a:p>
          <a:p>
            <a:pPr lvl="0" rtl="0">
              <a:spcBef>
                <a:spcPts val="0"/>
              </a:spcBef>
              <a:buNone/>
            </a:pPr>
            <a:r>
              <a:t/>
            </a:r>
            <a:endParaRPr/>
          </a:p>
          <a:p>
            <a:pPr lvl="0">
              <a:spcBef>
                <a:spcPts val="0"/>
              </a:spcBef>
              <a:buNone/>
            </a:pPr>
            <a:r>
              <a:rPr lang="en"/>
              <a:t>and so on</a:t>
            </a:r>
          </a:p>
        </p:txBody>
      </p:sp>
      <p:pic>
        <p:nvPicPr>
          <p:cNvPr id="576" name="Shape 576"/>
          <p:cNvPicPr preferRelativeResize="0"/>
          <p:nvPr/>
        </p:nvPicPr>
        <p:blipFill>
          <a:blip r:embed="rId3">
            <a:alphaModFix/>
          </a:blip>
          <a:stretch>
            <a:fillRect/>
          </a:stretch>
        </p:blipFill>
        <p:spPr>
          <a:xfrm>
            <a:off x="2927350" y="4091132"/>
            <a:ext cx="3289300" cy="24765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Shape 581"/>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Questions?</a:t>
            </a:r>
          </a:p>
        </p:txBody>
      </p:sp>
      <p:sp>
        <p:nvSpPr>
          <p:cNvPr id="582" name="Shape 582"/>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583" name="Shape 583"/>
          <p:cNvPicPr preferRelativeResize="0"/>
          <p:nvPr/>
        </p:nvPicPr>
        <p:blipFill>
          <a:blip r:embed="rId3">
            <a:alphaModFix/>
          </a:blip>
          <a:stretch>
            <a:fillRect/>
          </a:stretch>
        </p:blipFill>
        <p:spPr>
          <a:xfrm>
            <a:off x="1491071" y="1954733"/>
            <a:ext cx="6161859" cy="4612899"/>
          </a:xfrm>
          <a:prstGeom prst="rect">
            <a:avLst/>
          </a:prstGeom>
          <a:noFill/>
          <a:ln>
            <a:noFill/>
          </a:ln>
        </p:spPr>
      </p:pic>
      <p:sp>
        <p:nvSpPr>
          <p:cNvPr id="584" name="Shape 584"/>
          <p:cNvSpPr txBox="1"/>
          <p:nvPr/>
        </p:nvSpPr>
        <p:spPr>
          <a:xfrm>
            <a:off x="474275" y="3448525"/>
            <a:ext cx="1447500" cy="488100"/>
          </a:xfrm>
          <a:prstGeom prst="rect">
            <a:avLst/>
          </a:prstGeom>
          <a:noFill/>
          <a:ln>
            <a:noFill/>
          </a:ln>
        </p:spPr>
        <p:txBody>
          <a:bodyPr anchorCtr="0" anchor="t" bIns="91425" lIns="91425" rIns="91425" wrap="square" tIns="91425">
            <a:noAutofit/>
          </a:bodyPr>
          <a:lstStyle/>
          <a:p>
            <a:pPr lvl="0">
              <a:spcBef>
                <a:spcPts val="0"/>
              </a:spcBef>
              <a:buNone/>
            </a:pPr>
            <a:r>
              <a:rPr lang="en" sz="3000"/>
              <a:t>DKOM</a:t>
            </a:r>
          </a:p>
        </p:txBody>
      </p:sp>
      <p:sp>
        <p:nvSpPr>
          <p:cNvPr id="585" name="Shape 585"/>
          <p:cNvSpPr txBox="1"/>
          <p:nvPr/>
        </p:nvSpPr>
        <p:spPr>
          <a:xfrm>
            <a:off x="0" y="2485300"/>
            <a:ext cx="1789200" cy="488100"/>
          </a:xfrm>
          <a:prstGeom prst="rect">
            <a:avLst/>
          </a:prstGeom>
          <a:noFill/>
          <a:ln>
            <a:noFill/>
          </a:ln>
        </p:spPr>
        <p:txBody>
          <a:bodyPr anchorCtr="0" anchor="t" bIns="91425" lIns="91425" rIns="91425" wrap="square" tIns="91425">
            <a:noAutofit/>
          </a:bodyPr>
          <a:lstStyle/>
          <a:p>
            <a:pPr lvl="0" rtl="0">
              <a:spcBef>
                <a:spcPts val="0"/>
              </a:spcBef>
              <a:buNone/>
            </a:pPr>
            <a:r>
              <a:rPr lang="en" sz="3000"/>
              <a:t>DOMAIN</a:t>
            </a:r>
          </a:p>
        </p:txBody>
      </p:sp>
      <p:sp>
        <p:nvSpPr>
          <p:cNvPr id="586" name="Shape 586"/>
          <p:cNvSpPr txBox="1"/>
          <p:nvPr/>
        </p:nvSpPr>
        <p:spPr>
          <a:xfrm>
            <a:off x="5029200" y="5914300"/>
            <a:ext cx="1789200" cy="488100"/>
          </a:xfrm>
          <a:prstGeom prst="rect">
            <a:avLst/>
          </a:prstGeom>
          <a:noFill/>
          <a:ln>
            <a:noFill/>
          </a:ln>
        </p:spPr>
        <p:txBody>
          <a:bodyPr anchorCtr="0" anchor="t" bIns="91425" lIns="91425" rIns="91425" wrap="square" tIns="91425">
            <a:noAutofit/>
          </a:bodyPr>
          <a:lstStyle/>
          <a:p>
            <a:pPr lvl="0" rtl="0">
              <a:spcBef>
                <a:spcPts val="0"/>
              </a:spcBef>
              <a:buNone/>
            </a:pPr>
            <a:r>
              <a:rPr lang="en" sz="1800"/>
              <a:t>Active Directory</a:t>
            </a:r>
          </a:p>
        </p:txBody>
      </p:sp>
      <p:sp>
        <p:nvSpPr>
          <p:cNvPr id="587" name="Shape 587"/>
          <p:cNvSpPr txBox="1"/>
          <p:nvPr/>
        </p:nvSpPr>
        <p:spPr>
          <a:xfrm>
            <a:off x="474275" y="5810725"/>
            <a:ext cx="1447500" cy="488100"/>
          </a:xfrm>
          <a:prstGeom prst="rect">
            <a:avLst/>
          </a:prstGeom>
          <a:noFill/>
          <a:ln>
            <a:noFill/>
          </a:ln>
        </p:spPr>
        <p:txBody>
          <a:bodyPr anchorCtr="0" anchor="t" bIns="91425" lIns="91425" rIns="91425" wrap="square" tIns="91425">
            <a:noAutofit/>
          </a:bodyPr>
          <a:lstStyle/>
          <a:p>
            <a:pPr lvl="0" rtl="0">
              <a:spcBef>
                <a:spcPts val="0"/>
              </a:spcBef>
              <a:buNone/>
            </a:pPr>
            <a:r>
              <a:rPr lang="en" sz="3000"/>
              <a:t>NTDLL</a:t>
            </a:r>
          </a:p>
        </p:txBody>
      </p:sp>
      <p:sp>
        <p:nvSpPr>
          <p:cNvPr id="588" name="Shape 588"/>
          <p:cNvSpPr txBox="1"/>
          <p:nvPr/>
        </p:nvSpPr>
        <p:spPr>
          <a:xfrm>
            <a:off x="6581400" y="2253200"/>
            <a:ext cx="1134900" cy="488100"/>
          </a:xfrm>
          <a:prstGeom prst="rect">
            <a:avLst/>
          </a:prstGeom>
          <a:noFill/>
          <a:ln>
            <a:noFill/>
          </a:ln>
        </p:spPr>
        <p:txBody>
          <a:bodyPr anchorCtr="0" anchor="t" bIns="91425" lIns="91425" rIns="91425" wrap="square" tIns="91425">
            <a:noAutofit/>
          </a:bodyPr>
          <a:lstStyle/>
          <a:p>
            <a:pPr lvl="0">
              <a:spcBef>
                <a:spcPts val="0"/>
              </a:spcBef>
              <a:buNone/>
            </a:pPr>
            <a:r>
              <a:rPr lang="en" sz="1800"/>
              <a:t>win32</a:t>
            </a:r>
          </a:p>
        </p:txBody>
      </p:sp>
      <p:sp>
        <p:nvSpPr>
          <p:cNvPr id="589" name="Shape 589"/>
          <p:cNvSpPr txBox="1"/>
          <p:nvPr/>
        </p:nvSpPr>
        <p:spPr>
          <a:xfrm>
            <a:off x="2685700" y="2222825"/>
            <a:ext cx="1159200" cy="244200"/>
          </a:xfrm>
          <a:prstGeom prst="rect">
            <a:avLst/>
          </a:prstGeom>
          <a:noFill/>
          <a:ln>
            <a:noFill/>
          </a:ln>
        </p:spPr>
        <p:txBody>
          <a:bodyPr anchorCtr="0" anchor="t" bIns="91425" lIns="91425" rIns="91425" wrap="square" tIns="91425">
            <a:noAutofit/>
          </a:bodyPr>
          <a:lstStyle/>
          <a:p>
            <a:pPr lvl="0">
              <a:spcBef>
                <a:spcPts val="0"/>
              </a:spcBef>
              <a:buNone/>
            </a:pPr>
            <a:r>
              <a:rPr lang="en"/>
              <a:t>LANMAN</a:t>
            </a:r>
          </a:p>
        </p:txBody>
      </p:sp>
      <p:sp>
        <p:nvSpPr>
          <p:cNvPr id="590" name="Shape 590"/>
          <p:cNvSpPr txBox="1"/>
          <p:nvPr/>
        </p:nvSpPr>
        <p:spPr>
          <a:xfrm>
            <a:off x="6505200" y="4082000"/>
            <a:ext cx="1134900" cy="488100"/>
          </a:xfrm>
          <a:prstGeom prst="rect">
            <a:avLst/>
          </a:prstGeom>
          <a:noFill/>
          <a:ln>
            <a:noFill/>
          </a:ln>
        </p:spPr>
        <p:txBody>
          <a:bodyPr anchorCtr="0" anchor="t" bIns="91425" lIns="91425" rIns="91425" wrap="square" tIns="91425">
            <a:noAutofit/>
          </a:bodyPr>
          <a:lstStyle/>
          <a:p>
            <a:pPr lvl="0" rtl="0">
              <a:spcBef>
                <a:spcPts val="0"/>
              </a:spcBef>
              <a:buNone/>
            </a:pPr>
            <a:r>
              <a:rPr lang="en" sz="1800"/>
              <a:t>SMSS</a:t>
            </a:r>
          </a:p>
        </p:txBody>
      </p:sp>
      <p:sp>
        <p:nvSpPr>
          <p:cNvPr id="591" name="Shape 591"/>
          <p:cNvSpPr txBox="1"/>
          <p:nvPr/>
        </p:nvSpPr>
        <p:spPr>
          <a:xfrm>
            <a:off x="1981200" y="6066700"/>
            <a:ext cx="1789200" cy="488100"/>
          </a:xfrm>
          <a:prstGeom prst="rect">
            <a:avLst/>
          </a:prstGeom>
          <a:noFill/>
          <a:ln>
            <a:noFill/>
          </a:ln>
        </p:spPr>
        <p:txBody>
          <a:bodyPr anchorCtr="0" anchor="t" bIns="91425" lIns="91425" rIns="91425" wrap="square" tIns="91425">
            <a:noAutofit/>
          </a:bodyPr>
          <a:lstStyle/>
          <a:p>
            <a:pPr lvl="0" rtl="0">
              <a:spcBef>
                <a:spcPts val="0"/>
              </a:spcBef>
              <a:buNone/>
            </a:pPr>
            <a:r>
              <a:rPr lang="en" sz="1800"/>
              <a:t>Registry</a:t>
            </a:r>
          </a:p>
        </p:txBody>
      </p:sp>
      <p:sp>
        <p:nvSpPr>
          <p:cNvPr id="592" name="Shape 592"/>
          <p:cNvSpPr txBox="1"/>
          <p:nvPr/>
        </p:nvSpPr>
        <p:spPr>
          <a:xfrm>
            <a:off x="3756575" y="6228325"/>
            <a:ext cx="903000" cy="256200"/>
          </a:xfrm>
          <a:prstGeom prst="rect">
            <a:avLst/>
          </a:prstGeom>
          <a:noFill/>
          <a:ln>
            <a:noFill/>
          </a:ln>
        </p:spPr>
        <p:txBody>
          <a:bodyPr anchorCtr="0" anchor="t" bIns="91425" lIns="91425" rIns="91425" wrap="square" tIns="91425">
            <a:noAutofit/>
          </a:bodyPr>
          <a:lstStyle/>
          <a:p>
            <a:pPr lvl="0">
              <a:spcBef>
                <a:spcPts val="0"/>
              </a:spcBef>
              <a:buNone/>
            </a:pPr>
            <a:r>
              <a:rPr lang="en"/>
              <a:t>magnets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74637"/>
            <a:ext cx="8229600" cy="1522200"/>
          </a:xfrm>
          <a:prstGeom prst="rect">
            <a:avLst/>
          </a:prstGeom>
        </p:spPr>
        <p:txBody>
          <a:bodyPr anchorCtr="0" anchor="b" bIns="91425" lIns="91425" rIns="91425" wrap="square" tIns="91425">
            <a:noAutofit/>
          </a:bodyPr>
          <a:lstStyle/>
          <a:p>
            <a:pPr lvl="0">
              <a:spcBef>
                <a:spcPts val="0"/>
              </a:spcBef>
              <a:buNone/>
            </a:pPr>
            <a:r>
              <a:rPr lang="en"/>
              <a:t>Segmentation</a:t>
            </a:r>
          </a:p>
        </p:txBody>
      </p:sp>
      <p:sp>
        <p:nvSpPr>
          <p:cNvPr id="82" name="Shape 82"/>
          <p:cNvSpPr txBox="1"/>
          <p:nvPr>
            <p:ph idx="1" type="body"/>
          </p:nvPr>
        </p:nvSpPr>
        <p:spPr>
          <a:xfrm>
            <a:off x="457200" y="1947332"/>
            <a:ext cx="8229600" cy="4620300"/>
          </a:xfrm>
          <a:prstGeom prst="rect">
            <a:avLst/>
          </a:prstGeom>
        </p:spPr>
        <p:txBody>
          <a:bodyPr anchorCtr="0" anchor="t" bIns="91425" lIns="91425" rIns="91425" wrap="square" tIns="91425">
            <a:noAutofit/>
          </a:bodyPr>
          <a:lstStyle/>
          <a:p>
            <a:pPr lvl="0" rtl="0">
              <a:spcBef>
                <a:spcPts val="0"/>
              </a:spcBef>
              <a:buNone/>
            </a:pPr>
            <a:r>
              <a:rPr b="1" lang="en"/>
              <a:t>Segmentation</a:t>
            </a:r>
            <a:r>
              <a:rPr lang="en"/>
              <a:t>: memory is allocated in various sizes (segments), depending on the need for address space of a process.  Segments can be individually protected, or shared between processes.  </a:t>
            </a:r>
            <a:r>
              <a:rPr i="1" lang="en"/>
              <a:t>Segmentation Faults</a:t>
            </a:r>
            <a:r>
              <a:rPr lang="en"/>
              <a:t> occur when data that is about to be read or written is outside of the permitted address space for that process.</a:t>
            </a:r>
          </a:p>
          <a:p>
            <a:pPr indent="-342900" lvl="0" marL="457200" rtl="0">
              <a:spcBef>
                <a:spcPts val="0"/>
              </a:spcBef>
              <a:buSzPct val="100000"/>
              <a:buFont typeface="Arial"/>
              <a:buChar char="●"/>
            </a:pPr>
            <a:r>
              <a:rPr lang="en" sz="1800"/>
              <a:t>Involves programmer (allocates memory to specific function inside code)</a:t>
            </a:r>
          </a:p>
          <a:p>
            <a:pPr indent="-342900" lvl="0" marL="457200" rtl="0">
              <a:spcBef>
                <a:spcPts val="0"/>
              </a:spcBef>
              <a:buSzPct val="100000"/>
              <a:buFont typeface="Arial"/>
              <a:buChar char="●"/>
            </a:pPr>
            <a:r>
              <a:rPr lang="en" sz="1800"/>
              <a:t>Separate compiling </a:t>
            </a:r>
          </a:p>
          <a:p>
            <a:pPr indent="-342900" lvl="0" marL="457200" rtl="0">
              <a:spcBef>
                <a:spcPts val="0"/>
              </a:spcBef>
              <a:buSzPct val="100000"/>
              <a:buFont typeface="Arial"/>
              <a:buChar char="●"/>
            </a:pPr>
            <a:r>
              <a:rPr lang="en" sz="1800"/>
              <a:t>Separate protection </a:t>
            </a:r>
          </a:p>
          <a:p>
            <a:pPr indent="-342900" lvl="0" marL="457200" rtl="0">
              <a:spcBef>
                <a:spcPts val="0"/>
              </a:spcBef>
              <a:buSzPct val="100000"/>
              <a:buFont typeface="Arial"/>
              <a:buChar char="●"/>
            </a:pPr>
            <a:r>
              <a:rPr lang="en" sz="1800"/>
              <a:t>Share code </a:t>
            </a:r>
          </a:p>
          <a:p>
            <a:pPr lvl="0" rtl="0">
              <a:spcBef>
                <a:spcPts val="0"/>
              </a:spcBef>
              <a:buNone/>
            </a:pPr>
            <a:r>
              <a:t/>
            </a:r>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