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8" cy="6859503"/>
            <a:chOff x="0" y="-1438"/>
            <a:chExt cx="798030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8" cy="6859503"/>
            <a:chOff x="0" y="-1438"/>
            <a:chExt cx="798030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21" name="Shape 21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24" name="Shape 2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32" name="Shape 32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35" name="Shape 3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Shape 37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44" name="Shape 4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54" name="Shape 5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Shape 5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57" name="Shape 5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64" name="Shape 6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67" name="Shape 6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hyperlink" Target="http://en.wikipedia.org/wiki/Integer_overflow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entest.cryptocity.n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pentest.cryptocity.ne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pentest.cryptocity.ne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cs.cmu.edu/~dbrumley/pubs/integer-ndss-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ve.mitre.org/" TargetMode="External"/><Relationship Id="rId4" Type="http://schemas.openxmlformats.org/officeDocument/2006/relationships/hyperlink" Target="http://cwe.mitre.org/" TargetMode="External"/><Relationship Id="rId5" Type="http://schemas.openxmlformats.org/officeDocument/2006/relationships/hyperlink" Target="http://cwe.mitre.org/documents/sources/SevenPerniciousKingdomsTaxonomyGraphic.pdf" TargetMode="External"/><Relationship Id="rId6" Type="http://schemas.openxmlformats.org/officeDocument/2006/relationships/hyperlink" Target="http://cce.mitre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cs.cmu.edu/~dbrumley/pubs/integer-ndss-07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vd.nist.gov/home.cfm" TargetMode="External"/><Relationship Id="rId4" Type="http://schemas.openxmlformats.org/officeDocument/2006/relationships/hyperlink" Target="http://web.nvd.nist.gov/view/vuln/detail?vulnId=CVE-2012-0861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ve.mitre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Security Auditing and Vulnerabilities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CIS 4930 / 5930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Offensive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Nomenclature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0" name="Shape 130"/>
          <p:cNvSpPr/>
          <p:nvPr/>
        </p:nvSpPr>
        <p:spPr>
          <a:xfrm>
            <a:off x="755225" y="1822300"/>
            <a:ext cx="7674300" cy="46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31" name="Shape 131"/>
          <p:cNvSpPr/>
          <p:nvPr/>
        </p:nvSpPr>
        <p:spPr>
          <a:xfrm>
            <a:off x="1741900" y="2467900"/>
            <a:ext cx="6029700" cy="3374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132" name="Shape 132"/>
          <p:cNvSpPr/>
          <p:nvPr/>
        </p:nvSpPr>
        <p:spPr>
          <a:xfrm>
            <a:off x="2582400" y="3003875"/>
            <a:ext cx="4531500" cy="2375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Weaknesses</a:t>
            </a:r>
          </a:p>
        </p:txBody>
      </p:sp>
      <p:sp>
        <p:nvSpPr>
          <p:cNvPr id="133" name="Shape 133"/>
          <p:cNvSpPr/>
          <p:nvPr/>
        </p:nvSpPr>
        <p:spPr>
          <a:xfrm>
            <a:off x="4068500" y="3478950"/>
            <a:ext cx="2899200" cy="15105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Vulnerabilities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448425" y="1895400"/>
            <a:ext cx="3703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(Not drawn to any scale, and generally true for any sufficiently large software)</a:t>
            </a:r>
          </a:p>
        </p:txBody>
      </p:sp>
      <p:sp>
        <p:nvSpPr>
          <p:cNvPr id="135" name="Shape 135"/>
          <p:cNvSpPr/>
          <p:nvPr/>
        </p:nvSpPr>
        <p:spPr>
          <a:xfrm>
            <a:off x="4312118" y="3498432"/>
            <a:ext cx="2448600" cy="504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Exposures</a:t>
            </a:r>
          </a:p>
        </p:txBody>
      </p:sp>
      <p:sp>
        <p:nvSpPr>
          <p:cNvPr id="136" name="Shape 136"/>
          <p:cNvSpPr/>
          <p:nvPr/>
        </p:nvSpPr>
        <p:spPr>
          <a:xfrm>
            <a:off x="5359725" y="3637300"/>
            <a:ext cx="1546800" cy="12744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Exploited </a:t>
            </a:r>
            <a:r>
              <a:rPr lang="en" sz="1100"/>
              <a:t>Vulnerabilities</a:t>
            </a:r>
          </a:p>
        </p:txBody>
      </p:sp>
      <p:sp>
        <p:nvSpPr>
          <p:cNvPr id="137" name="Shape 137"/>
          <p:cNvSpPr/>
          <p:nvPr/>
        </p:nvSpPr>
        <p:spPr>
          <a:xfrm>
            <a:off x="5953212" y="2092325"/>
            <a:ext cx="1949100" cy="1545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Important Note:</a:t>
            </a:r>
            <a:br>
              <a:rPr lang="en"/>
            </a:br>
            <a:r>
              <a:rPr lang="en"/>
              <a:t>Exploits can creatively leverage other things like misconfiguration, weak crypto, etc...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Programs in memory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processes are loaded into memory, they are basically broken into many small sections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.text Section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contains the machine instructions (read only)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.data Section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global initialized variables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.bss Section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Heap Section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Stack Section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Discovering Vulnerabilities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Three Primary Methods: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b="1" lang="en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 Auditing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source code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Reverse Engineering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done without source code.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binary applications (i.e. not interpreted languages)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time consuming and requires high technical skill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Fuzzing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Lots of tools / frameworks exist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 to make custom ones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61111"/>
              <a:buFont typeface="Arial"/>
              <a:buAutoNum type="alphaLcPeriod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 or source code availability is unimportant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Auditing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Tedious and time consuming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Hard to estimate time cost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Requires high knowledge/skill with given language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Find the most bugs?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Find the easiest to find bugs?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Find the weaknesses that are most reliable to exploit?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important to limit the approach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won't ever have enough time to find all the bugs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Methodology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Understand the Application 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Read specs / documentation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understand purpose or business logic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examine attack surface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inputs, configuration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Identify target components an attacker would hit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think like an attacker to defend better: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try to hit the Database for SQLi?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try to upload a file?</a:t>
            </a:r>
          </a:p>
          <a:p>
            <a:pPr indent="-228600" lvl="3" marL="1828800">
              <a:spcBef>
                <a:spcPts val="0"/>
              </a:spcBef>
              <a:buFont typeface="Arial"/>
              <a:buChar char="●"/>
            </a:pPr>
            <a:r>
              <a:rPr lang="en"/>
              <a:t>try to spawn a shell?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think like an attacker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Traditional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input sources related to code paths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data management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i.e. website input that is used to access the database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Security Mechanisms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Complex parsing, protocols, or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think like an attacker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"Meta Targeting"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Start by looking at source code comments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grep/search for: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 FIX THIS, TODO!, XXXX, *******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Swearing  /  typos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old code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old libraries!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code checked in at 4AM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(its said that SSL was a largely a 4AM decision)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code checked in at same time as other buggy code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or patterns from other buggy code</a:t>
            </a:r>
          </a:p>
          <a:p>
            <a:pPr indent="-228600" lvl="3" marL="1828800">
              <a:spcBef>
                <a:spcPts val="0"/>
              </a:spcBef>
              <a:buFont typeface="Arial"/>
              <a:buChar char="●"/>
            </a:pPr>
            <a:r>
              <a:rPr lang="en"/>
              <a:t>or code from bad developers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usually frustrating at times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read iteratively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try to understand each component as you read it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gain a glimpse of the big picture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skim past filler 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function prototypes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macros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initial or hardcoded value assignments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abstraction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Code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Look for abstraction (in java, c++, python, etc)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when used commonly, can be a big source for bugs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misuses can lead to vulnerabilities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many devs love abstraction and use it as much as possible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focus on code patterns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Intro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CVE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CWE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programming errors/bugs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Source code auditing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Auditing tools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Editors / Reading tools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vi/vim; emacs; source-navigator; notepad++; eclipse; visual studio; Understand; source insight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Pattern matching tools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Static analyzers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prone to missing vulnerabilities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prone to false positives (can waste time)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pen &amp; paper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bugs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bugs in the way the code was implemented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can allow attackers to make the application behave in unintended ways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main causes: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failure to validate input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programmer failure to understand an API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miscalculations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failure to validate results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of operations, functions, etc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application state failures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bugs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other causes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Complex protocols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Complex file formats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Complex encoding / decoding / expansion</a:t>
            </a:r>
          </a:p>
          <a:p>
            <a:pPr indent="-419100" lvl="0" marL="1371600" rtl="0">
              <a:spcBef>
                <a:spcPts val="600"/>
              </a:spcBef>
              <a:buSzPct val="166666"/>
            </a:pPr>
            <a:r>
              <a:rPr lang="en" sz="1800"/>
              <a:t>improper Unicode expansion (or other encoding)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Trusting the validity of input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failure to track relationships, object references, etc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overflow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Integer overflow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operation results in numeric</a:t>
            </a:r>
            <a:br>
              <a:rPr lang="en"/>
            </a:br>
            <a:r>
              <a:rPr lang="en"/>
              <a:t>value that is too large for</a:t>
            </a:r>
            <a:br>
              <a:rPr lang="en"/>
            </a:br>
            <a:r>
              <a:rPr lang="en"/>
              <a:t>storage space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 u="sng"/>
              <a:t>wraparound</a:t>
            </a:r>
            <a:r>
              <a:rPr lang="en"/>
              <a:t>: does not</a:t>
            </a:r>
            <a:br>
              <a:rPr lang="en"/>
            </a:br>
            <a:r>
              <a:rPr lang="en"/>
              <a:t>overflow into other storage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b="1" lang="en"/>
              <a:t>result saturation</a:t>
            </a:r>
            <a:r>
              <a:rPr lang="en"/>
              <a:t>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occurs on GPUs and DSP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wrap around does not occur, instead a MAXVALUE is always returned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Unless uses as an index to an array/pointer, will not result in invalid memory access / corruption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00" y="1600200"/>
            <a:ext cx="31750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6414600" y="4508500"/>
            <a:ext cx="280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image source: </a:t>
            </a:r>
            <a:r>
              <a:rPr lang="en" u="sng">
                <a:solidFill>
                  <a:srgbClr val="FFFFFF"/>
                </a:solidFill>
                <a:hlinkClick r:id="rId4"/>
              </a:rPr>
              <a:t>wikipedia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overflow 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Overflow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C99 standard dictates that the result is always modulo, "computation involving unsigned operands can never overflow"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Underflow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occurs in subtraction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unsigned int x = 0 - 1</a:t>
            </a:r>
          </a:p>
          <a:p>
            <a:pPr indent="-228600" lvl="3" marL="1828800" rtl="0">
              <a:spcBef>
                <a:spcPts val="0"/>
              </a:spcBef>
              <a:buFont typeface="Arial"/>
              <a:buChar char="●"/>
            </a:pPr>
            <a:r>
              <a:rPr lang="en"/>
              <a:t>x == 2</a:t>
            </a:r>
            <a:r>
              <a:rPr baseline="30000" lang="en"/>
              <a:t>16</a:t>
            </a:r>
            <a:r>
              <a:rPr lang="en"/>
              <a:t> - 1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Signedness Error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Truncation	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used in a SSH CRC-32 attack in next 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 Signedness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80725" y="2008050"/>
            <a:ext cx="1740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int y;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177300" y="2008050"/>
            <a:ext cx="2844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unsigned int y;</a:t>
            </a:r>
          </a:p>
        </p:txBody>
      </p:sp>
      <p:sp>
        <p:nvSpPr>
          <p:cNvPr id="232" name="Shape 232"/>
          <p:cNvSpPr/>
          <p:nvPr/>
        </p:nvSpPr>
        <p:spPr>
          <a:xfrm>
            <a:off x="480575" y="26185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233" name="Shape 233"/>
          <p:cNvSpPr/>
          <p:nvPr/>
        </p:nvSpPr>
        <p:spPr>
          <a:xfrm>
            <a:off x="480575" y="35329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	1	1	1	1	1	1	1</a:t>
            </a:r>
          </a:p>
        </p:txBody>
      </p:sp>
      <p:sp>
        <p:nvSpPr>
          <p:cNvPr id="234" name="Shape 234"/>
          <p:cNvSpPr/>
          <p:nvPr/>
        </p:nvSpPr>
        <p:spPr>
          <a:xfrm>
            <a:off x="480575" y="45235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	0	0	0	0	0	0	0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575" y="55141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236" name="Shape 236"/>
          <p:cNvSpPr/>
          <p:nvPr/>
        </p:nvSpPr>
        <p:spPr>
          <a:xfrm>
            <a:off x="4823975" y="26185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	0	0	0	0	0	0	0</a:t>
            </a:r>
          </a:p>
        </p:txBody>
      </p:sp>
      <p:sp>
        <p:nvSpPr>
          <p:cNvPr id="237" name="Shape 237"/>
          <p:cNvSpPr/>
          <p:nvPr/>
        </p:nvSpPr>
        <p:spPr>
          <a:xfrm>
            <a:off x="4823975" y="35329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	0	0	0	0	0	0	1</a:t>
            </a:r>
          </a:p>
        </p:txBody>
      </p:sp>
      <p:sp>
        <p:nvSpPr>
          <p:cNvPr id="238" name="Shape 238"/>
          <p:cNvSpPr/>
          <p:nvPr/>
        </p:nvSpPr>
        <p:spPr>
          <a:xfrm>
            <a:off x="4823975" y="45235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	0	1	0	1	0	0	0</a:t>
            </a:r>
          </a:p>
        </p:txBody>
      </p:sp>
      <p:sp>
        <p:nvSpPr>
          <p:cNvPr id="239" name="Shape 239"/>
          <p:cNvSpPr/>
          <p:nvPr/>
        </p:nvSpPr>
        <p:spPr>
          <a:xfrm>
            <a:off x="4823975" y="5514100"/>
            <a:ext cx="3519900" cy="51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	1	1	1	1	1	1	1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43350" y="23734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SIGN	64	32	16	8	4	2	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3350" y="32878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SIGN	64	32	16	8	4	2	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43350" y="42784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SIGN	64	32	16	8	4	2	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19550" y="52690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SIGN	64	32	16	8	4	2	1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987500" y="2696450"/>
            <a:ext cx="53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=1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987500" y="3610850"/>
            <a:ext cx="66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=127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987500" y="4601450"/>
            <a:ext cx="766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=-128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987500" y="5592050"/>
            <a:ext cx="53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=-1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330900" y="2696450"/>
            <a:ext cx="53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=0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330900" y="3610850"/>
            <a:ext cx="53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=1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330900" y="4601450"/>
            <a:ext cx="532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=40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330900" y="5592050"/>
            <a:ext cx="649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=255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786750" y="42784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128	64	32	16	8	4	2	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786750" y="32878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128	64	32	16	8	4	2	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786750" y="23734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128	64	32	16	8	4	2	1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786750" y="5269050"/>
            <a:ext cx="3558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128	64	32	16	8	4	2	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overflow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checkSize(unsigned int inputLength)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unsigned short length;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length = inputLength;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if (length &gt;= 1024)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return 1;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return 0;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154500" y="1167250"/>
            <a:ext cx="594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overflow pt2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#define MAXSOCKBUF 4096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readSocketData(int sock){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char buf[MAXSOCKBUF];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int length;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read(sock, (char *)&amp;length,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if (length &lt; MAXSOCKBUF)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read(sock,buf,length);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//.....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998000" y="4104250"/>
            <a:ext cx="368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//Comparison between two signed values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701875" y="4748650"/>
            <a:ext cx="3792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E06666"/>
                </a:solidFill>
              </a:rPr>
              <a:t>If length is 0xFFFFFFFF it will be -1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rgbClr val="E06666"/>
                </a:solidFill>
              </a:rPr>
              <a:t>Send it a big packet and it will crash!  ( likely exploitable!)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154500" y="1167250"/>
            <a:ext cx="594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Integer overflow pt2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#define MAXSOCKBUF 4096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int readSocketData(int sock){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char buf[MAXSOCKBUF];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int length;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read(sock, (char *)&amp;length, 4);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if (length &lt; MAXSOCKBUF)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read(sock,buf,length);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//.....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998000" y="4104250"/>
            <a:ext cx="3688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//Comparison between two signed values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701875" y="4748650"/>
            <a:ext cx="3792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E06666"/>
                </a:solidFill>
              </a:rPr>
              <a:t>So will read() still work?  It only takes in unsigned ints for size parameter</a:t>
            </a:r>
          </a:p>
        </p:txBody>
      </p:sp>
      <p:cxnSp>
        <p:nvCxnSpPr>
          <p:cNvPr id="280" name="Shape 280"/>
          <p:cNvCxnSpPr>
            <a:stCxn id="279" idx="1"/>
          </p:cNvCxnSpPr>
          <p:nvPr/>
        </p:nvCxnSpPr>
        <p:spPr>
          <a:xfrm rot="10800000">
            <a:off x="1922375" y="4930450"/>
            <a:ext cx="2779500" cy="5586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3154500" y="1167250"/>
            <a:ext cx="594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rgbClr val="FFFFFF"/>
                </a:solidFill>
                <a:hlinkClick r:id="rId3"/>
              </a:rPr>
              <a:t>pentest.cryptocity.net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Integer overflow CVE-2001-0144 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int detect_attack(u_char *buf, u_char *IV){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static word16 *h = (word16 *)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static word16 n = HASH_MIN_ENTRIES;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register word32 i, j;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word32 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for (l=n; l&lt;HASH_FACTOR(len/BSIZE); l=l&lt;&lt;2);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if (h == NULL) {</a:t>
            </a:r>
            <a:br>
              <a:rPr lang="en" sz="1400"/>
            </a:br>
            <a:r>
              <a:rPr lang="en" sz="1400"/>
              <a:t>		debug("Install crc attack detector");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n = 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h = (word16 *)xmalloc(n*sizeof(word16));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for (c=buf, j=0; c &lt; (buf+len); c+=BSIZE, j++){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	for(i=HASH(c) &amp; (n-1); h[1] != UNUSED; i = (i+1) &amp; (n - 1) .....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		h[i]   =   j;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}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068371" y="1198200"/>
            <a:ext cx="6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http://www.cs.cmu.edu/~dbrumley/pubs/integer-ndss-07.pdf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794500" y="1907575"/>
            <a:ext cx="31671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Can you spot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Security Resources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the: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Common Vulnerablities and Exposures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http://cve.mitre.org/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Weakness Enumeration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http://cwe.mitre.org/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Seven kingdoms of weaknesses Taxonomy</a:t>
            </a:r>
            <a:br>
              <a:rPr lang="en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http://cwe.mitre.org/documents/sources/SevenPerniciousKingdomsTaxonomyGraphic.pdf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Common Configuration Enumeration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http://cce.mitre.org/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Integer overflow CVE-2001-0144 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int detect_attack(u_char *buf, u_char *IV){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static word16 *h = (word16 *)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static word16 n = HASH_MIN_ENTRIES;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register word32 i, j;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word32 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for (l=n; l&lt;HASH_FACTOR(len/BSIZE); l=l&lt;&lt;2);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if (h == NULL) {</a:t>
            </a:r>
            <a:br>
              <a:rPr lang="en" sz="1400"/>
            </a:br>
            <a:r>
              <a:rPr lang="en" sz="1400"/>
              <a:t>		debug("Install crc attack detector");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</a:t>
            </a:r>
            <a:r>
              <a:rPr lang="en" sz="1400">
                <a:solidFill>
                  <a:srgbClr val="FF9900"/>
                </a:solidFill>
              </a:rPr>
              <a:t>n = 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</a:t>
            </a:r>
            <a:r>
              <a:rPr lang="en" sz="1400">
                <a:solidFill>
                  <a:srgbClr val="FF0000"/>
                </a:solidFill>
              </a:rPr>
              <a:t>h = (word16 *)xmalloc(n*sizeof(word16));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for (c=buf, j=0; c &lt; (buf+len); c+=BSIZE, j++){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	</a:t>
            </a:r>
            <a:r>
              <a:rPr lang="en" sz="1400">
                <a:solidFill>
                  <a:srgbClr val="FF0000"/>
                </a:solidFill>
              </a:rPr>
              <a:t>for(i=HASH(c) &amp; (n-1); h[1] != UNUSED; i = (i+1) &amp; (n - 1)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		</a:t>
            </a:r>
            <a:r>
              <a:rPr lang="en" sz="1400">
                <a:solidFill>
                  <a:srgbClr val="FF0000"/>
                </a:solidFill>
              </a:rPr>
              <a:t>h[i]   =   j;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}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068371" y="1198200"/>
            <a:ext cx="6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http://www.cs.cmu.edu/~dbrumley/pubs/integer-ndss-07.pdf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794500" y="1907575"/>
            <a:ext cx="31671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Can you spot it?</a:t>
            </a:r>
          </a:p>
        </p:txBody>
      </p:sp>
      <p:cxnSp>
        <p:nvCxnSpPr>
          <p:cNvPr id="298" name="Shape 298"/>
          <p:cNvCxnSpPr/>
          <p:nvPr/>
        </p:nvCxnSpPr>
        <p:spPr>
          <a:xfrm flipH="1">
            <a:off x="2029325" y="4477800"/>
            <a:ext cx="4957800" cy="109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6987125" y="3966200"/>
            <a:ext cx="15105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integer overflow: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(Truncation)</a:t>
            </a:r>
          </a:p>
        </p:txBody>
      </p:sp>
      <p:cxnSp>
        <p:nvCxnSpPr>
          <p:cNvPr id="300" name="Shape 300"/>
          <p:cNvCxnSpPr/>
          <p:nvPr/>
        </p:nvCxnSpPr>
        <p:spPr>
          <a:xfrm rot="10800000">
            <a:off x="4977375" y="4952775"/>
            <a:ext cx="2229000" cy="438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/>
          <p:nvPr/>
        </p:nvCxnSpPr>
        <p:spPr>
          <a:xfrm flipH="1">
            <a:off x="6804375" y="5610650"/>
            <a:ext cx="462900" cy="109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3564150" y="6024800"/>
            <a:ext cx="3666600" cy="6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7279475" y="5184300"/>
            <a:ext cx="12060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Exploitable code that leads to memory corruption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overflow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Overflow: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 sz="2400"/>
              <a:t>operation results in data value that is too large for storage space, and overflows into adjacent memory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unsafe string functions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since the 1980's &amp; still common!!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Main reason is </a:t>
            </a:r>
            <a:r>
              <a:rPr lang="en" u="sng">
                <a:solidFill>
                  <a:srgbClr val="FF0000"/>
                </a:solidFill>
              </a:rPr>
              <a:t>people can't code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most developers aren't computer scientists 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from my experience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did you learn security practices in your software engineering course?  </a:t>
            </a:r>
            <a:r>
              <a:rPr i="1" lang="en"/>
              <a:t>Lucky for you if you did!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overflow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some_function(char *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char 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[256];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/* make a temp copy of data to work on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strcpy(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, 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return;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316" name="Shape 316"/>
          <p:cNvSpPr/>
          <p:nvPr/>
        </p:nvSpPr>
        <p:spPr>
          <a:xfrm>
            <a:off x="3210950" y="4831050"/>
            <a:ext cx="5727600" cy="426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210950" y="5440650"/>
            <a:ext cx="3885900" cy="4263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8" name="Shape 318"/>
          <p:cNvCxnSpPr/>
          <p:nvPr/>
        </p:nvCxnSpPr>
        <p:spPr>
          <a:xfrm>
            <a:off x="3792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3487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4097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4402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4706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5011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5316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5621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6" name="Shape 326"/>
          <p:cNvCxnSpPr/>
          <p:nvPr/>
        </p:nvCxnSpPr>
        <p:spPr>
          <a:xfrm>
            <a:off x="5926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230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8" name="Shape 328"/>
          <p:cNvCxnSpPr/>
          <p:nvPr/>
        </p:nvCxnSpPr>
        <p:spPr>
          <a:xfrm>
            <a:off x="6535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>
            <a:off x="6840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/>
          <p:nvPr/>
        </p:nvCxnSpPr>
        <p:spPr>
          <a:xfrm>
            <a:off x="7145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7450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/>
          <p:nvPr/>
        </p:nvCxnSpPr>
        <p:spPr>
          <a:xfrm>
            <a:off x="7754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8059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/>
          <p:nvPr/>
        </p:nvCxnSpPr>
        <p:spPr>
          <a:xfrm>
            <a:off x="8364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8669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>
            <a:off x="3792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/>
          <p:nvPr/>
        </p:nvCxnSpPr>
        <p:spPr>
          <a:xfrm>
            <a:off x="3487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8" name="Shape 338"/>
          <p:cNvCxnSpPr/>
          <p:nvPr/>
        </p:nvCxnSpPr>
        <p:spPr>
          <a:xfrm>
            <a:off x="40973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9" name="Shape 339"/>
          <p:cNvCxnSpPr/>
          <p:nvPr/>
        </p:nvCxnSpPr>
        <p:spPr>
          <a:xfrm>
            <a:off x="44021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>
            <a:off x="47069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5011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5316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56213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/>
          <p:nvPr/>
        </p:nvCxnSpPr>
        <p:spPr>
          <a:xfrm>
            <a:off x="59261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5" name="Shape 345"/>
          <p:cNvCxnSpPr/>
          <p:nvPr/>
        </p:nvCxnSpPr>
        <p:spPr>
          <a:xfrm>
            <a:off x="62309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6535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6840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393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/>
          <p:nvPr/>
        </p:nvCxnSpPr>
        <p:spPr>
          <a:xfrm>
            <a:off x="69750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/>
          <p:nvPr/>
        </p:nvCxnSpPr>
        <p:spPr>
          <a:xfrm>
            <a:off x="5298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>
            <a:off x="43842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/>
          <p:nvPr/>
        </p:nvCxnSpPr>
        <p:spPr>
          <a:xfrm>
            <a:off x="75084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>
            <a:off x="84228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/>
          <p:nvPr/>
        </p:nvCxnSpPr>
        <p:spPr>
          <a:xfrm>
            <a:off x="6060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 functions / API's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Despite the existence of safe functions and safe APIs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Developers still misuse them or completely misunderstand them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improper calculation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of API inputs, of string size (forgot the NULL terminator)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improper parameters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length variable can be completely misunderstood</a:t>
            </a:r>
          </a:p>
          <a:p>
            <a:pPr indent="-228600" lvl="1" marL="914400">
              <a:spcBef>
                <a:spcPts val="0"/>
              </a:spcBef>
              <a:buFont typeface="Courier New"/>
              <a:buChar char="o"/>
            </a:pPr>
            <a:r>
              <a:rPr lang="en"/>
              <a:t>etc..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 pt2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maybe_safer_function(char *</a:t>
            </a:r>
            <a:r>
              <a:rPr lang="en">
                <a:solidFill>
                  <a:srgbClr val="B6D7A8"/>
                </a:solidFill>
              </a:rPr>
              <a:t>inputstring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char </a:t>
            </a:r>
            <a:r>
              <a:rPr lang="en">
                <a:solidFill>
                  <a:srgbClr val="FF9900"/>
                </a:solidFill>
              </a:rPr>
              <a:t>buf</a:t>
            </a:r>
            <a:r>
              <a:rPr lang="en"/>
              <a:t>[256];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/* make a temp copy of data to work on */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strncpy(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/>
              <a:t>, </a:t>
            </a:r>
            <a:r>
              <a:rPr lang="en" sz="2400">
                <a:solidFill>
                  <a:srgbClr val="B6D7A8"/>
                </a:solidFill>
              </a:rPr>
              <a:t>inputstring, </a:t>
            </a:r>
            <a:r>
              <a:rPr lang="en" sz="2400">
                <a:solidFill>
                  <a:srgbClr val="FFFFFF"/>
                </a:solidFill>
              </a:rPr>
              <a:t>strlen</a:t>
            </a:r>
            <a:r>
              <a:rPr lang="en" sz="2400">
                <a:solidFill>
                  <a:srgbClr val="B6D7A8"/>
                </a:solidFill>
              </a:rPr>
              <a:t>(inputstring)</a:t>
            </a:r>
            <a:r>
              <a:rPr lang="en" sz="2400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.....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return;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  <p:sp>
        <p:nvSpPr>
          <p:cNvPr id="367" name="Shape 367"/>
          <p:cNvSpPr/>
          <p:nvPr/>
        </p:nvSpPr>
        <p:spPr>
          <a:xfrm>
            <a:off x="3210950" y="4831050"/>
            <a:ext cx="5727600" cy="426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210950" y="5440650"/>
            <a:ext cx="3885900" cy="4263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3792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3487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4097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2" name="Shape 372"/>
          <p:cNvCxnSpPr/>
          <p:nvPr/>
        </p:nvCxnSpPr>
        <p:spPr>
          <a:xfrm>
            <a:off x="4402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/>
          <p:nvPr/>
        </p:nvCxnSpPr>
        <p:spPr>
          <a:xfrm>
            <a:off x="4706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/>
          <p:nvPr/>
        </p:nvCxnSpPr>
        <p:spPr>
          <a:xfrm>
            <a:off x="5011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5316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>
            <a:off x="5621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/>
          <p:nvPr/>
        </p:nvCxnSpPr>
        <p:spPr>
          <a:xfrm>
            <a:off x="5926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8" name="Shape 378"/>
          <p:cNvCxnSpPr/>
          <p:nvPr/>
        </p:nvCxnSpPr>
        <p:spPr>
          <a:xfrm>
            <a:off x="6230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9" name="Shape 379"/>
          <p:cNvCxnSpPr/>
          <p:nvPr/>
        </p:nvCxnSpPr>
        <p:spPr>
          <a:xfrm>
            <a:off x="6535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6840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1" name="Shape 381"/>
          <p:cNvCxnSpPr/>
          <p:nvPr/>
        </p:nvCxnSpPr>
        <p:spPr>
          <a:xfrm>
            <a:off x="7145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2" name="Shape 382"/>
          <p:cNvCxnSpPr/>
          <p:nvPr/>
        </p:nvCxnSpPr>
        <p:spPr>
          <a:xfrm>
            <a:off x="74501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77549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4" name="Shape 384"/>
          <p:cNvCxnSpPr/>
          <p:nvPr/>
        </p:nvCxnSpPr>
        <p:spPr>
          <a:xfrm>
            <a:off x="80597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5" name="Shape 385"/>
          <p:cNvCxnSpPr/>
          <p:nvPr/>
        </p:nvCxnSpPr>
        <p:spPr>
          <a:xfrm>
            <a:off x="83645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6" name="Shape 386"/>
          <p:cNvCxnSpPr/>
          <p:nvPr/>
        </p:nvCxnSpPr>
        <p:spPr>
          <a:xfrm>
            <a:off x="8669350" y="48432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7" name="Shape 387"/>
          <p:cNvCxnSpPr/>
          <p:nvPr/>
        </p:nvCxnSpPr>
        <p:spPr>
          <a:xfrm>
            <a:off x="3792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/>
          <p:nvPr/>
        </p:nvCxnSpPr>
        <p:spPr>
          <a:xfrm>
            <a:off x="3487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/>
          <p:nvPr/>
        </p:nvCxnSpPr>
        <p:spPr>
          <a:xfrm>
            <a:off x="40973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" name="Shape 390"/>
          <p:cNvCxnSpPr/>
          <p:nvPr/>
        </p:nvCxnSpPr>
        <p:spPr>
          <a:xfrm>
            <a:off x="44021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/>
          <p:nvPr/>
        </p:nvCxnSpPr>
        <p:spPr>
          <a:xfrm>
            <a:off x="47069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/>
          <p:nvPr/>
        </p:nvCxnSpPr>
        <p:spPr>
          <a:xfrm>
            <a:off x="5011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5316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56213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>
            <a:off x="59261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62309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65357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6840550" y="5452825"/>
            <a:ext cx="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/>
          <p:nvPr/>
        </p:nvCxnSpPr>
        <p:spPr>
          <a:xfrm>
            <a:off x="3393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/>
          <p:nvPr/>
        </p:nvCxnSpPr>
        <p:spPr>
          <a:xfrm>
            <a:off x="69750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/>
          <p:nvPr/>
        </p:nvCxnSpPr>
        <p:spPr>
          <a:xfrm>
            <a:off x="5298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2" name="Shape 402"/>
          <p:cNvCxnSpPr/>
          <p:nvPr/>
        </p:nvCxnSpPr>
        <p:spPr>
          <a:xfrm>
            <a:off x="43842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/>
          <p:nvPr/>
        </p:nvCxnSpPr>
        <p:spPr>
          <a:xfrm>
            <a:off x="75084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/>
          <p:nvPr/>
        </p:nvCxnSpPr>
        <p:spPr>
          <a:xfrm>
            <a:off x="84228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/>
          <p:nvPr/>
        </p:nvCxnSpPr>
        <p:spPr>
          <a:xfrm>
            <a:off x="6060675" y="5245225"/>
            <a:ext cx="0" cy="19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Reasonable Buffer overflow pt3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char* parser(char *</a:t>
            </a:r>
            <a:r>
              <a:rPr lang="en" sz="2400">
                <a:solidFill>
                  <a:srgbClr val="B6D7A8"/>
                </a:solidFill>
              </a:rPr>
              <a:t>instring</a:t>
            </a:r>
            <a:r>
              <a:rPr lang="en" sz="2400">
                <a:solidFill>
                  <a:srgbClr val="FFFFFF"/>
                </a:solidFill>
              </a:rPr>
              <a:t>, char *</a:t>
            </a:r>
            <a:r>
              <a:rPr lang="en" sz="2400">
                <a:solidFill>
                  <a:srgbClr val="FFE599"/>
                </a:solidFill>
              </a:rPr>
              <a:t>outstring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char 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/>
              <a:t>[256];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strncpy(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/>
              <a:t>, </a:t>
            </a:r>
            <a:r>
              <a:rPr lang="en" sz="2400">
                <a:solidFill>
                  <a:srgbClr val="B6D7A8"/>
                </a:solidFill>
              </a:rPr>
              <a:t>instring, </a:t>
            </a:r>
            <a:r>
              <a:rPr lang="en" sz="2400">
                <a:solidFill>
                  <a:srgbClr val="FFFFFF"/>
                </a:solidFill>
              </a:rPr>
              <a:t>sizeof</a:t>
            </a:r>
            <a:r>
              <a:rPr lang="en" sz="2400">
                <a:solidFill>
                  <a:srgbClr val="B6D7A8"/>
                </a:solidFill>
              </a:rPr>
              <a:t>(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>
                <a:solidFill>
                  <a:srgbClr val="B6D7A8"/>
                </a:solidFill>
              </a:rPr>
              <a:t>)</a:t>
            </a:r>
            <a:r>
              <a:rPr lang="en" sz="2400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2400">
                <a:solidFill>
                  <a:srgbClr val="9FC5E8"/>
                </a:solidFill>
              </a:rPr>
              <a:t>//do some parsing with strtok() and</a:t>
            </a:r>
            <a:r>
              <a:rPr i="1" lang="en" sz="2400" u="sng">
                <a:solidFill>
                  <a:srgbClr val="9FC5E8"/>
                </a:solidFill>
              </a:rPr>
              <a:t> cut buf in half </a:t>
            </a:r>
            <a:r>
              <a:rPr lang="en" sz="2400">
                <a:solidFill>
                  <a:srgbClr val="9FC5E8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	</a:t>
            </a:r>
            <a:r>
              <a:rPr lang="en" sz="2400">
                <a:solidFill>
                  <a:srgbClr val="FF9900"/>
                </a:solidFill>
              </a:rPr>
              <a:t>buf </a:t>
            </a:r>
            <a:r>
              <a:rPr lang="en" sz="2400">
                <a:solidFill>
                  <a:srgbClr val="EFEFEF"/>
                </a:solidFill>
              </a:rPr>
              <a:t>= strtok_r( 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>
                <a:solidFill>
                  <a:srgbClr val="EFEFEF"/>
                </a:solidFill>
              </a:rPr>
              <a:t>, delims, &amp;tok);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	for (int i = 0; i &lt; 3; i++)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buf </a:t>
            </a:r>
            <a:r>
              <a:rPr lang="en" sz="2400">
                <a:solidFill>
                  <a:srgbClr val="EFEFEF"/>
                </a:solidFill>
              </a:rPr>
              <a:t>= strtok_r( NULL, delims, &amp;tok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strncpy(</a:t>
            </a:r>
            <a:r>
              <a:rPr lang="en" sz="2400">
                <a:solidFill>
                  <a:srgbClr val="FFE599"/>
                </a:solidFill>
              </a:rPr>
              <a:t>outstring</a:t>
            </a:r>
            <a:r>
              <a:rPr lang="en" sz="2400"/>
              <a:t>, 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/>
              <a:t>, sizeof(</a:t>
            </a:r>
            <a:r>
              <a:rPr lang="en" sz="2400">
                <a:solidFill>
                  <a:srgbClr val="FF9900"/>
                </a:solidFill>
              </a:rPr>
              <a:t>buf</a:t>
            </a:r>
            <a:r>
              <a:rPr lang="en" sz="2400"/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return </a:t>
            </a:r>
            <a:r>
              <a:rPr lang="en" sz="2400">
                <a:solidFill>
                  <a:srgbClr val="FFE599"/>
                </a:solidFill>
              </a:rPr>
              <a:t>outstring</a:t>
            </a:r>
            <a:r>
              <a:rPr lang="en" sz="24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794425" y="5445800"/>
            <a:ext cx="1659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rgbClr val="FF0000"/>
                </a:solidFill>
              </a:rPr>
              <a:t>Why?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</p:txBody>
      </p:sp>
      <p:cxnSp>
        <p:nvCxnSpPr>
          <p:cNvPr id="413" name="Shape 413"/>
          <p:cNvCxnSpPr>
            <a:stCxn id="414" idx="1"/>
          </p:cNvCxnSpPr>
          <p:nvPr/>
        </p:nvCxnSpPr>
        <p:spPr>
          <a:xfrm rot="10800000">
            <a:off x="5220725" y="5793300"/>
            <a:ext cx="1303500" cy="402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6524225" y="6000450"/>
            <a:ext cx="210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still going to be 256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612925" y="2321725"/>
            <a:ext cx="4272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E06666"/>
                </a:solidFill>
              </a:rPr>
              <a:t>sizeof is calculated at compile time,</a:t>
            </a:r>
            <a:br>
              <a:rPr i="1" lang="en" sz="1800">
                <a:solidFill>
                  <a:srgbClr val="E06666"/>
                </a:solidFill>
              </a:rPr>
            </a:br>
            <a:r>
              <a:rPr i="1" lang="en" sz="1800">
                <a:solidFill>
                  <a:srgbClr val="E06666"/>
                </a:solidFill>
              </a:rPr>
              <a:t>whereas strlen is at run time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Metacharacter injection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Different languages / interpreters have different metacharacters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Often applications interface with other components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Sometimes these components are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shells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libraries / code in other languages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databases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Important to note how each component handles metacharacters, and how bugs can be introduced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Metacharacter injection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cases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comment symbols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-- in SQL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union, or metacharacters that extend commands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&amp;&amp;, AND, 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wildcard symbols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*, %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String closure/start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'  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SQLi Example time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Identify targets / components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make sure that any interfaces with components are bug free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Be smart about reading code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Focus on weaknesses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000">
                <a:solidFill>
                  <a:schemeClr val="lt1"/>
                </a:solidFill>
              </a:rPr>
              <a:t>National Vulnerability Database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http://nvd.nist.gov/home.cfm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an example:</a:t>
            </a:r>
            <a:br>
              <a:rPr lang="en" sz="3600"/>
            </a:br>
            <a:r>
              <a:rPr lang="en" sz="3600" u="sng">
                <a:solidFill>
                  <a:schemeClr val="hlink"/>
                </a:solidFill>
                <a:hlinkClick r:id="rId4"/>
              </a:rPr>
              <a:t>http://web.nvd.nist.gov/view/vuln/detail?vulnId=CVE-2012-0861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Weaknesses that can commonly lead to *exploited* vulnerabilities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Anything that results in memory corruption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buffer overflows, double frees, string format errors,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Anything that causes an exception, and thus triggers an exception handler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attackers can replace exception handlers with their exploit code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Anything that results in crashes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Anything that results in weird or invalid application states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 sz="2400"/>
              <a:t>Anything that allows metacharacter injection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CVEs (Common Vulnerabilities and Exposures)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list of information security vulnerabilities that aims to provide common names for publicly known problems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Goal is to make it easier to spread/share data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in house, between divisions, companies, researchers, etc.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across vulnerability databases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Run by MITRE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*should be taught in all software engineering classes....*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CVEs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http://cve.mitre.org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Intended to be a comprehensive list of publicly known vulnerabilities &amp; exposures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 u="sng"/>
              <a:t>vulnerability</a:t>
            </a:r>
            <a:r>
              <a:rPr lang="en"/>
              <a:t>: "is a mistake in software that can be directly used by a hacker to gain access to a system or network"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b="1" lang="en" u="sng"/>
              <a:t>exposure</a:t>
            </a:r>
            <a:r>
              <a:rPr lang="en"/>
              <a:t>: "is a mistake in software that allows access to information or capabilities that can be used be a hacker as a stepping-stone into a system or network"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CCE (Common Configuration Enumeration)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Assigns unique identifiers to configuration guidance statements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example </a:t>
            </a:r>
            <a:r>
              <a:rPr b="1" lang="en"/>
              <a:t>configuration guidance statements</a:t>
            </a:r>
            <a:r>
              <a:rPr lang="en"/>
              <a:t>: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required permissions for accessing the directory </a:t>
            </a:r>
            <a:r>
              <a:rPr lang="en">
                <a:solidFill>
                  <a:srgbClr val="CCCCCC"/>
                </a:solidFill>
              </a:rPr>
              <a:t>%System Root%\System32\Setup</a:t>
            </a:r>
            <a:r>
              <a:rPr lang="en"/>
              <a:t> should be "Administrator Account" only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The "account lockout threshold" for failed password attempts should be 3</a:t>
            </a:r>
          </a:p>
          <a:p>
            <a:pPr indent="-228600" lvl="2" marL="1371600">
              <a:spcBef>
                <a:spcPts val="0"/>
              </a:spcBef>
              <a:buFont typeface="Wingdings"/>
              <a:buChar char="§"/>
            </a:pPr>
            <a:r>
              <a:rPr lang="en"/>
              <a:t>For Linux, passwords should be stored in either SHA256 or SHA512, or the default DES formats and in the /etc/shadow file not the /etc/passwd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CWE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software </a:t>
            </a:r>
            <a:r>
              <a:rPr b="1" lang="en" u="sng"/>
              <a:t>weakness</a:t>
            </a:r>
            <a:r>
              <a:rPr b="1" lang="en"/>
              <a:t> </a:t>
            </a:r>
            <a:r>
              <a:rPr lang="en"/>
              <a:t>is an error that may lead to a software vulnerability, such as those enumerated by the CVE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 software weaknesses include: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buffer overflows, format strings, etc.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structure and validity problems; common special element manipulations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channel and path errors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handler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CWE Examples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 interface errors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pathname traversal and equivalence errors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authentication errors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resource management errors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insufficient verification of data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code evaluation and injection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and randomness and predictability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Weaknesses are a subset of bugs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