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-1"/>
            <a:ext cx="9144000" cy="496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03761" y="2643248"/>
            <a:ext cx="834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b="0" i="1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2258800" y="2550225"/>
            <a:ext cx="4621800" cy="144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/>
          <p:nvPr/>
        </p:nvSpPr>
        <p:spPr>
          <a:xfrm>
            <a:off x="0" y="4040396"/>
            <a:ext cx="9144000" cy="1058821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1"/>
            <a:ext cx="9144000" cy="12498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301687"/>
            <a:ext cx="9144000" cy="1058821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" name="Shape 57"/>
          <p:cNvCxnSpPr/>
          <p:nvPr/>
        </p:nvCxnSpPr>
        <p:spPr>
          <a:xfrm flipH="1" rot="10800000">
            <a:off x="2258963" y="1045040"/>
            <a:ext cx="4602300" cy="93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1"/>
            <a:ext cx="4456800" cy="627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flipH="1">
            <a:off x="3434" y="5013041"/>
            <a:ext cx="4453250" cy="1374347"/>
          </a:xfrm>
          <a:custGeom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409699" y="992104"/>
            <a:ext cx="36600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5508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17762"/>
            <a:ext cx="355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021124" y="1600200"/>
            <a:ext cx="35508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"/>
            <a:ext cx="9144000" cy="12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301687"/>
            <a:ext cx="9144000" cy="1058821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 flipH="1" rot="10800000">
            <a:off x="2258963" y="1045040"/>
            <a:ext cx="4602300" cy="93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10800000">
            <a:off x="-5938" y="5483653"/>
            <a:ext cx="4453250" cy="1374347"/>
          </a:xfrm>
          <a:custGeom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>
            <a:off x="388493" y="5879570"/>
            <a:ext cx="3708600" cy="48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1" type="body"/>
          </p:nvPr>
        </p:nvSpPr>
        <p:spPr>
          <a:xfrm>
            <a:off x="388493" y="5991680"/>
            <a:ext cx="3644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8279"/>
            <a:ext cx="9144067" cy="6849600"/>
            <a:chOff x="0" y="14678"/>
            <a:chExt cx="9144067" cy="6849600"/>
          </a:xfrm>
        </p:grpSpPr>
        <p:sp>
          <p:nvSpPr>
            <p:cNvPr id="7" name="Shape 7"/>
            <p:cNvSpPr/>
            <p:nvPr/>
          </p:nvSpPr>
          <p:spPr>
            <a:xfrm>
              <a:off x="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483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46967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70451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935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17419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40903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64387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87871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11355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4839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58322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1806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05290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28774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52258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75742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99226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22710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6194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69678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93161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16645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40129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63613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87097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10581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34065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57549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81033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04517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28000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51484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4968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98452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21936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45420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8904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92386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eff.org/files/colour_map_of_CAs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slshopper.com/article-ssl-certificate-for-mozilla.com-issued-without-valid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privacy-pc.com/articles/ssl-and-the-future-of-authenticity-comodo-hack-and-secure-protocol-component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Relationship Id="rId4" Type="http://schemas.openxmlformats.org/officeDocument/2006/relationships/hyperlink" Target="http://pastebin.com/85WV10E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gif"/><Relationship Id="rId4" Type="http://schemas.openxmlformats.org/officeDocument/2006/relationships/hyperlink" Target="http://www.f-secure.com/weblog/archives/00002228.html" TargetMode="External"/><Relationship Id="rId5" Type="http://schemas.openxmlformats.org/officeDocument/2006/relationships/hyperlink" Target="http://pastebin.com/jhz20PqJ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en.wikipedia.org/wiki/DigiNotar" TargetMode="External"/><Relationship Id="rId4" Type="http://schemas.openxmlformats.org/officeDocument/2006/relationships/hyperlink" Target="http://threatpost.com/en_us/blogs/final-report-diginotar-hack-shows-total-compromise-ca-servers-103112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blogs.reuters.com/financial-regulatory-forum/2012/04/06/disclosures-2012-level-of-cyber-security-risk-disclosures-varies-after-new-sec-guidance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csrc.nist.gov/publications/nistbul/july-2012_itl-bulletin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youtube.com/watch?v=Q1hnHbBb_bA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 Hacking/Security 103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403761" y="2643248"/>
            <a:ext cx="8342400" cy="124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 2013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925" y="-189925"/>
            <a:ext cx="2216025" cy="161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Implementation details can vary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Details can vary over versions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Client authenticates server based off of server's certificate..........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Automated to not involve the user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unless the certificate is of unknown origin....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Handshake notes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Trust is too hard for the normal user to think about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Browser vendors decide the trust for you!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 nice of them </a:t>
            </a:r>
            <a:r>
              <a:rPr lang="en" sz="3000"/>
              <a:t>^-^</a:t>
            </a:r>
          </a:p>
          <a:p>
            <a:pPr indent="-228600" lvl="0" marL="457200" rtl="0">
              <a:spcBef>
                <a:spcPts val="400"/>
              </a:spcBef>
              <a:buFont typeface="Arial"/>
              <a:buChar char="●"/>
            </a:pPr>
            <a:r>
              <a:rPr lang="en"/>
              <a:t>Browsers ship with trusted root certificate authorities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Trusted root certificate authorities: </a:t>
            </a:r>
          </a:p>
          <a:p>
            <a:pPr indent="-228600" lvl="2" marL="1371600" rtl="0">
              <a:spcBef>
                <a:spcPts val="400"/>
              </a:spcBef>
              <a:buFont typeface="Wingdings"/>
              <a:buChar char="§"/>
            </a:pPr>
            <a:r>
              <a:rPr lang="en"/>
              <a:t>about 40 (chrome)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Intermediate certificate authorities</a:t>
            </a:r>
          </a:p>
          <a:p>
            <a:pPr indent="-228600" lvl="2" marL="1371600" rtl="0">
              <a:spcBef>
                <a:spcPts val="400"/>
              </a:spcBef>
              <a:buFont typeface="Wingdings"/>
              <a:buChar char="§"/>
            </a:pPr>
            <a:r>
              <a:rPr lang="en"/>
              <a:t>about 25 (chrome)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Users can add certificates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issue of "Trust"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498" y="4258197"/>
            <a:ext cx="4137578" cy="237310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108375" y="2875547"/>
            <a:ext cx="28971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latin typeface="Comic Sans MS"/>
                <a:ea typeface="Comic Sans MS"/>
                <a:cs typeface="Comic Sans MS"/>
                <a:sym typeface="Comic Sans MS"/>
              </a:rPr>
              <a:t>I don't even know 40 people that I trust!!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Certificates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composed of a Public key, and a Private key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Public key certificate (aka "certificate"):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digitally signed statement that binds the value of a public key to the identity of the person, device, or service that holds the corresponding private key</a:t>
            </a:r>
          </a:p>
          <a:p>
            <a:pPr indent="-228600" lvl="2" marL="1371600" rtl="0">
              <a:spcBef>
                <a:spcPts val="400"/>
              </a:spcBef>
              <a:buFont typeface="Wingdings"/>
              <a:buChar char="§"/>
            </a:pPr>
            <a:r>
              <a:rPr lang="en"/>
              <a:t>usually X.509 standard certificates</a:t>
            </a:r>
          </a:p>
          <a:p>
            <a:pPr indent="-228600" lvl="3" marL="1828800" rtl="0">
              <a:spcBef>
                <a:spcPts val="400"/>
              </a:spcBef>
              <a:buFont typeface="Arial"/>
              <a:buChar char="●"/>
            </a:pPr>
            <a:r>
              <a:rPr lang="en"/>
              <a:t>designed in 1980</a:t>
            </a:r>
          </a:p>
          <a:p>
            <a:pPr indent="-228600" lvl="4" marL="2286000" rtl="0">
              <a:spcBef>
                <a:spcPts val="400"/>
              </a:spcBef>
              <a:buFont typeface="Courier New"/>
              <a:buChar char="o"/>
            </a:pPr>
            <a:r>
              <a:rPr lang="en"/>
              <a:t>messy</a:t>
            </a:r>
          </a:p>
          <a:p>
            <a:pPr indent="-228600" lvl="4" marL="2286000" rtl="0">
              <a:spcBef>
                <a:spcPts val="400"/>
              </a:spcBef>
              <a:buFont typeface="Courier New"/>
              <a:buChar char="o"/>
            </a:pPr>
            <a:r>
              <a:rPr lang="en"/>
              <a:t>overly flexible and general</a:t>
            </a:r>
          </a:p>
          <a:p>
            <a:pPr lvl="0" rtl="0">
              <a:spcBef>
                <a:spcPts val="40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Certificates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400"/>
              </a:spcBef>
              <a:buFont typeface="Arial"/>
              <a:buChar char="●"/>
            </a:pPr>
            <a:r>
              <a:rPr lang="en"/>
              <a:t>Signing </a:t>
            </a:r>
            <a:r>
              <a:rPr i="1" lang="en"/>
              <a:t>(Digital Signatures)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The private key of a certificate can be used to sign a message</a:t>
            </a:r>
          </a:p>
          <a:p>
            <a:pPr indent="-228600" lvl="2" marL="1371600" rtl="0">
              <a:spcBef>
                <a:spcPts val="400"/>
              </a:spcBef>
              <a:buFont typeface="Wingdings"/>
              <a:buChar char="§"/>
            </a:pPr>
            <a:r>
              <a:rPr lang="en"/>
              <a:t>which is then decrypted by the public key</a:t>
            </a:r>
          </a:p>
          <a:p>
            <a:pPr indent="-228600" lvl="3" marL="1828800" rtl="0">
              <a:spcBef>
                <a:spcPts val="400"/>
              </a:spcBef>
              <a:buFont typeface="Arial"/>
              <a:buChar char="●"/>
            </a:pPr>
            <a:r>
              <a:rPr lang="en"/>
              <a:t>nonrepudiation</a:t>
            </a:r>
          </a:p>
          <a:p>
            <a:pPr indent="-228600" lvl="3" marL="1828800" rtl="0">
              <a:spcBef>
                <a:spcPts val="400"/>
              </a:spcBef>
              <a:buFont typeface="Arial"/>
              <a:buChar char="●"/>
            </a:pPr>
            <a:r>
              <a:rPr lang="en"/>
              <a:t>authenticity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 u="sng"/>
              <a:t>Private key</a:t>
            </a:r>
            <a:r>
              <a:rPr lang="en"/>
              <a:t> can be used to sign other user's </a:t>
            </a:r>
            <a:r>
              <a:rPr lang="en" u="sng"/>
              <a:t>public keys</a:t>
            </a:r>
          </a:p>
          <a:p>
            <a:pPr indent="-228600" lvl="2" marL="1371600" rtl="0">
              <a:spcBef>
                <a:spcPts val="400"/>
              </a:spcBef>
              <a:buFont typeface="Wingdings"/>
              <a:buChar char="§"/>
            </a:pPr>
            <a:r>
              <a:rPr lang="en"/>
              <a:t>establish a trust relationship</a:t>
            </a:r>
          </a:p>
          <a:p>
            <a:pPr indent="-228600" lvl="3" marL="1828800" rtl="0">
              <a:spcBef>
                <a:spcPts val="400"/>
              </a:spcBef>
              <a:buFont typeface="Arial"/>
              <a:buChar char="●"/>
            </a:pPr>
            <a:r>
              <a:rPr lang="en"/>
              <a:t>Verisign signs the certificate for Microsoft</a:t>
            </a:r>
          </a:p>
          <a:p>
            <a:pPr indent="-228600" lvl="4" marL="2286000" rtl="0">
              <a:spcBef>
                <a:spcPts val="400"/>
              </a:spcBef>
              <a:buFont typeface="Courier New"/>
              <a:buChar char="o"/>
            </a:pPr>
            <a:r>
              <a:rPr lang="en"/>
              <a:t>(Verisign trusts Microsoft)</a:t>
            </a:r>
          </a:p>
          <a:p>
            <a:pPr indent="-228600" lvl="2" marL="1371600">
              <a:spcBef>
                <a:spcPts val="400"/>
              </a:spcBef>
              <a:buFont typeface="Wingdings"/>
              <a:buChar char="§"/>
            </a:pPr>
            <a:r>
              <a:rPr lang="en"/>
              <a:t>foundation to the public key infrastructure </a:t>
            </a:r>
            <a:r>
              <a:rPr b="1" lang="en" sz="3600"/>
              <a:t>(PKI)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Certificates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public-key infrastructure (PKI)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set of hardware, software, people, policies, and procedures needed for digital certificate: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creation,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management,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distribution,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use,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storage,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revokation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certificate black-lists exist.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and they work!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Public Key Infrastructure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45420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Certificate Authorities (CA)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binds the public keys with the respective user identities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user identities MUST be unique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 uses it's own private key to sign user's public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Validation Authority (VA)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3rd party exists to provide and vouch for user information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involved in </a:t>
            </a:r>
            <a:r>
              <a:rPr i="1" lang="en"/>
              <a:t>registration </a:t>
            </a:r>
            <a:r>
              <a:rPr lang="en"/>
              <a:t>and </a:t>
            </a:r>
            <a:r>
              <a:rPr i="1" lang="en"/>
              <a:t>issuance </a:t>
            </a:r>
            <a:r>
              <a:rPr lang="en"/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Registration Authority (RA)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Exists to ensure that the public key is bound to the individual to which it is assigned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to ensure </a:t>
            </a:r>
            <a:r>
              <a:rPr b="1" lang="en"/>
              <a:t>non-repudiation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Public Key Infrastructure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600200"/>
            <a:ext cx="3810000" cy="2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36813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Certificates have</a:t>
            </a:r>
            <a:br>
              <a:rPr lang="en"/>
            </a:br>
            <a:r>
              <a:rPr lang="en"/>
              <a:t> permissions / capabilities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ROOT CA's can sign the key of other CA's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 chains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2269">
            <a:off x="4491875" y="1569800"/>
            <a:ext cx="3810000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225" y="3845675"/>
            <a:ext cx="38100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43300" y="2233425"/>
            <a:ext cx="1236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ROOT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226900" y="4101850"/>
            <a:ext cx="1236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</a:t>
            </a:r>
            <a:br>
              <a:rPr lang="en"/>
            </a:br>
            <a:r>
              <a:rPr lang="en"/>
              <a:t>CA</a:t>
            </a:r>
          </a:p>
        </p:txBody>
      </p:sp>
      <p:sp>
        <p:nvSpPr>
          <p:cNvPr id="210" name="Shape 210"/>
          <p:cNvSpPr/>
          <p:nvPr/>
        </p:nvSpPr>
        <p:spPr>
          <a:xfrm>
            <a:off x="2887050" y="3251725"/>
            <a:ext cx="2603400" cy="2127300"/>
          </a:xfrm>
          <a:custGeom>
            <a:pathLst>
              <a:path extrusionOk="0" h="85092" w="104136">
                <a:moveTo>
                  <a:pt x="104136" y="55918"/>
                </a:moveTo>
                <a:lnTo>
                  <a:pt x="37278" y="85092"/>
                </a:lnTo>
                <a:lnTo>
                  <a:pt x="0" y="43762"/>
                </a:lnTo>
                <a:lnTo>
                  <a:pt x="58349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11" name="Shape 211"/>
          <p:cNvSpPr txBox="1"/>
          <p:nvPr/>
        </p:nvSpPr>
        <p:spPr>
          <a:xfrm>
            <a:off x="3363150" y="4538225"/>
            <a:ext cx="486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347300" y="5227075"/>
            <a:ext cx="3646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NOT happen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But is an option if you have enough $$$$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(still is rare)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00" y="5323775"/>
            <a:ext cx="6731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Getting a certificate for your website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054125"/>
            <a:ext cx="5448300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1722100" y="5895650"/>
            <a:ext cx="64428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img source: http://blog.securism.com/2009/01/summarizing-pki-certificate-validation/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752326" y="1459800"/>
            <a:ext cx="4193700" cy="188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a cert means: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forking over $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provide identifying info about yourself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promising to play nice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b="1" lang="en" u="sng"/>
              <a:t>you are buying their trust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Getting a certificate for your website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0" y="1548563"/>
            <a:ext cx="4286250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50" y="3463088"/>
            <a:ext cx="43053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752326" y="1600200"/>
            <a:ext cx="3934500" cy="174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But how do website owners decide?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They all do the same thing right?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why not buy the cheapest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After all, they're all "trustworthy"!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Getting a certificate for your website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0" y="1548563"/>
            <a:ext cx="4286250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50" y="3463088"/>
            <a:ext cx="4305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25" y="3340500"/>
            <a:ext cx="18288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SSL / TLS and the Certificate Authority infrastructure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basics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history, the story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flaws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important CA attacks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lessons learned (ignored)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SSL / TLS attacks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sslstrip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sslsniff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crypto attacks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BEAST (Browser Exploit Against SSL/TLS)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CRIME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6002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can become a CA?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36225" y="1693325"/>
            <a:ext cx="348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You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36225" y="2074325"/>
            <a:ext cx="348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Me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36225" y="2455325"/>
            <a:ext cx="348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Anyone really..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317025" y="3377250"/>
            <a:ext cx="34431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But you have to get someone to trust you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Securing the Internet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107250"/>
            <a:ext cx="5638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600200"/>
            <a:ext cx="36813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40 root CA's your browser trusts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leads to an exponentially large network of CA's that you trust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 chains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2269">
            <a:off x="4491875" y="1569800"/>
            <a:ext cx="3810000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225" y="3845675"/>
            <a:ext cx="38100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443300" y="2233425"/>
            <a:ext cx="1236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ROOT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226900" y="4101850"/>
            <a:ext cx="1236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Intermediate</a:t>
            </a:r>
            <a:br>
              <a:rPr lang="en"/>
            </a:br>
            <a:r>
              <a:rPr lang="en"/>
              <a:t>CA</a:t>
            </a:r>
          </a:p>
        </p:txBody>
      </p:sp>
      <p:cxnSp>
        <p:nvCxnSpPr>
          <p:cNvPr id="266" name="Shape 266"/>
          <p:cNvCxnSpPr>
            <a:stCxn id="265" idx="3"/>
          </p:cNvCxnSpPr>
          <p:nvPr/>
        </p:nvCxnSpPr>
        <p:spPr>
          <a:xfrm flipH="1">
            <a:off x="4578800" y="4365250"/>
            <a:ext cx="884100" cy="156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stCxn id="265" idx="3"/>
          </p:cNvCxnSpPr>
          <p:nvPr/>
        </p:nvCxnSpPr>
        <p:spPr>
          <a:xfrm flipH="1">
            <a:off x="4953500" y="4365250"/>
            <a:ext cx="509400" cy="185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 flipH="1">
            <a:off x="3849350" y="4396425"/>
            <a:ext cx="1610700" cy="115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 flipH="1">
            <a:off x="3089525" y="4426800"/>
            <a:ext cx="2360400" cy="4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 flipH="1">
            <a:off x="2988250" y="4913050"/>
            <a:ext cx="101400" cy="9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985475" y="4953575"/>
            <a:ext cx="1083900" cy="2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2167825" y="4700375"/>
            <a:ext cx="9522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2471725" y="4335675"/>
            <a:ext cx="648300" cy="55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 flipH="1">
            <a:off x="2400925" y="4933300"/>
            <a:ext cx="719100" cy="72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 flipH="1">
            <a:off x="1428350" y="5612000"/>
            <a:ext cx="952200" cy="1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 flipH="1">
            <a:off x="1600675" y="5632275"/>
            <a:ext cx="759600" cy="60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endCxn id="260" idx="2"/>
          </p:cNvCxnSpPr>
          <p:nvPr/>
        </p:nvCxnSpPr>
        <p:spPr>
          <a:xfrm flipH="1">
            <a:off x="2297850" y="5642400"/>
            <a:ext cx="153600" cy="79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 rot="10800000">
            <a:off x="790100" y="5510750"/>
            <a:ext cx="6585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/>
          <p:nvPr/>
        </p:nvCxnSpPr>
        <p:spPr>
          <a:xfrm flipH="1">
            <a:off x="506600" y="5774100"/>
            <a:ext cx="94200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/>
          <p:nvPr/>
        </p:nvCxnSpPr>
        <p:spPr>
          <a:xfrm flipH="1">
            <a:off x="830675" y="5774100"/>
            <a:ext cx="648300" cy="5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074" y="5086889"/>
            <a:ext cx="2454527" cy="177111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600200"/>
            <a:ext cx="45420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Certificate Authorities (CA)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Are the single point of failure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top target for hackers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Look bad if they get hacked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meh, brush it under the rug!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Validation Authority (VA)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who?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usually don't even exist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involved in </a:t>
            </a:r>
            <a:r>
              <a:rPr i="1" lang="en"/>
              <a:t>registration </a:t>
            </a:r>
            <a:r>
              <a:rPr lang="en"/>
              <a:t>and </a:t>
            </a:r>
            <a:r>
              <a:rPr i="1" lang="en"/>
              <a:t>issuance </a:t>
            </a:r>
            <a:r>
              <a:rPr lang="en"/>
              <a:t>process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issuance-smishuance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registration-smegistration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Registration Authority (RA)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Probably an intern at the CA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supposed to be a 3rd party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keeps an "eye out" for "bad things"</a:t>
            </a: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PRACTICE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600200"/>
            <a:ext cx="38100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4924075" y="4218475"/>
            <a:ext cx="41229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DOING EVERYTHING RIGHT COSTS $$$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Competing with the lowest bidder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pricing is all artificial anyways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ZERO </a:t>
            </a:r>
            <a:r>
              <a:rPr lang="en">
                <a:solidFill>
                  <a:schemeClr val="dk1"/>
                </a:solidFill>
              </a:rPr>
              <a:t>consequences when </a:t>
            </a:r>
            <a:r>
              <a:rPr b="1" lang="en">
                <a:solidFill>
                  <a:schemeClr val="dk1"/>
                </a:solidFill>
              </a:rPr>
              <a:t>EVERYTHING </a:t>
            </a:r>
            <a:r>
              <a:rPr lang="en">
                <a:solidFill>
                  <a:schemeClr val="dk1"/>
                </a:solidFill>
              </a:rPr>
              <a:t>goes wrong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1980s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x.509 designed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(pro and con) flexible and general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ugly as hell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long history of implementation vulnerabilities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1990's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SSL conceived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2009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Three major vulnerabilities affected the world, just due to CA mistakes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whoops I published my private key in my public_html directory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2010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growing evidence of governments compelling CAs to do their bidding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https://www.eff.org/files/ccc2010.pdf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https://www.eff.org/observatory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 blues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Intermission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403761" y="2643248"/>
            <a:ext cx="8342400" cy="45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us peruse the SSL observatory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06200" y="3231475"/>
            <a:ext cx="71316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https://www.eff.org/files/colour_map_of_CAs.pdf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map of the organizations that can function as CAs that are trusted (directly or indirectly) by Mozilla or Microsoft</a:t>
            </a: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(total of 650 CAs in that list)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U.S. Department of Homeland Security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U.S. Defence Contractors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CNNIC, 2007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(China Internet Network Information Center)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Etisalat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(Emeriates Telecommunications Corporation)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Island of Berumuda</a:t>
            </a:r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Noteworthy CAs on that list</a:t>
            </a:r>
          </a:p>
        </p:txBody>
      </p:sp>
      <p:sp>
        <p:nvSpPr>
          <p:cNvPr id="309" name="Shape 309"/>
          <p:cNvSpPr/>
          <p:nvPr/>
        </p:nvSpPr>
        <p:spPr>
          <a:xfrm>
            <a:off x="5308100" y="1681575"/>
            <a:ext cx="1205475" cy="3606199"/>
          </a:xfrm>
          <a:custGeom>
            <a:pathLst>
              <a:path extrusionOk="0" h="113456" w="48219">
                <a:moveTo>
                  <a:pt x="0" y="0"/>
                </a:moveTo>
                <a:lnTo>
                  <a:pt x="35253" y="8914"/>
                </a:lnTo>
                <a:lnTo>
                  <a:pt x="38089" y="41736"/>
                </a:lnTo>
                <a:lnTo>
                  <a:pt x="48219" y="47003"/>
                </a:lnTo>
                <a:lnTo>
                  <a:pt x="40926" y="53486"/>
                </a:lnTo>
                <a:lnTo>
                  <a:pt x="42546" y="100084"/>
                </a:lnTo>
                <a:lnTo>
                  <a:pt x="16614" y="113456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0" name="Shape 310"/>
          <p:cNvSpPr txBox="1"/>
          <p:nvPr/>
        </p:nvSpPr>
        <p:spPr>
          <a:xfrm>
            <a:off x="6442675" y="2390675"/>
            <a:ext cx="2532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Are trusted as CAs by either Microsoft or Mozilla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Transitively your browser trusts them by default too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Maybe DHS should just sign for sites in the USA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likewise Chinese state run CA's should just sign for sites in China</a:t>
            </a: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Scoping Issues</a:t>
            </a:r>
          </a:p>
        </p:txBody>
      </p:sp>
      <p:sp>
        <p:nvSpPr>
          <p:cNvPr id="317" name="Shape 317"/>
          <p:cNvSpPr/>
          <p:nvPr/>
        </p:nvSpPr>
        <p:spPr>
          <a:xfrm>
            <a:off x="972475" y="2410925"/>
            <a:ext cx="2927700" cy="2927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DHS</a:t>
            </a:r>
          </a:p>
        </p:txBody>
      </p:sp>
      <p:sp>
        <p:nvSpPr>
          <p:cNvPr id="318" name="Shape 318"/>
          <p:cNvSpPr/>
          <p:nvPr/>
        </p:nvSpPr>
        <p:spPr>
          <a:xfrm>
            <a:off x="5011075" y="2410925"/>
            <a:ext cx="2927700" cy="2927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CHINA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489100" y="5561350"/>
            <a:ext cx="6361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naturally there are americans who would never trust DHS as a 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chinese citizens who would never trust any chinese CAs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Securing the Internet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107250"/>
            <a:ext cx="5638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following people were just able to obtain a major certificate without hacking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Mike Zussman obtained login.live.com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simply just asked for it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to do his security research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Eddy Nigg obtained mozilla.com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 Validation Authority (VA) stopped him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he was investigating unethical CA practices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didn't have to try very hard to hit a jackpot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http://www.sslshopper.com/article-ssl-certificate-for-mozilla.com-issued-without-validation.html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Verisign issued a code signing cert for "Microsoft Coporation" to unknown hackers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could sign KMDs, Windows Updates, Applications, etc..</a:t>
            </a:r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</a:t>
            </a:r>
            <a:r>
              <a:rPr b="1" lang="en"/>
              <a:t>"attacks"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45048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Secure Sockets Layer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developed by </a:t>
            </a:r>
            <a:r>
              <a:rPr i="1" lang="en"/>
              <a:t>Netscape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predecessor to </a:t>
            </a:r>
            <a:r>
              <a:rPr b="1" lang="en"/>
              <a:t>TLS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cryptographic protocol that provides secure communication over the internet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Encryption @ the application layer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asymmetric cryptography for key exchange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symmetric encryption for confidentiality</a:t>
            </a:r>
          </a:p>
          <a:p>
            <a:pPr indent="-228600" lvl="1" marL="914400" rtl="0">
              <a:spcBef>
                <a:spcPts val="400"/>
              </a:spcBef>
              <a:buFont typeface="Courier New"/>
              <a:buChar char="o"/>
            </a:pPr>
            <a:r>
              <a:rPr lang="en"/>
              <a:t>message authentication codes for message integrity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SSL?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81" y="1700025"/>
            <a:ext cx="4037793" cy="46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 flipH="1" rot="10800000">
            <a:off x="4666950" y="3089525"/>
            <a:ext cx="2684100" cy="12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RSA (2010)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SecureID program compromised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Not really SSL, but similar in concept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Massive hack hit 760 companies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google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facebook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microsoft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20% of the Fortune 100 list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many more in the Fortune 500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http://money.cnn.com/2011/10/27/technology/rsa_hack_widespread/index.htm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Comodo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/>
              <a:t>hacked in </a:t>
            </a:r>
            <a:r>
              <a:rPr b="1" i="1" lang="en"/>
              <a:t>March 2011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Attacker IP address: 212.95.136.18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GPS Longitude &amp; latitude: 35.696111     51.423056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attacker made off with some important certs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mail.google.com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www.google.com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login.yahoo.com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login.skype.com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addons.mozilla.org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login.live.com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75" y="2409175"/>
            <a:ext cx="67341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Comodo (continued)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Immediately after the attack, the CEO issued the following statement: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“This [attack] was extremely sophisticated and critically executed… it was a very well orchestrated, very clinical attack, and the attacker knew exactly what they needed to do and how fast they had to operate”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Also claimed that all of the IP addrs involved in the attack were from Iran.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i="1" lang="en"/>
              <a:t>sparked debate on </a:t>
            </a:r>
            <a:r>
              <a:rPr lang="en"/>
              <a:t>"cyber war"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"All of the above leads us to one conclusion only: that this was likely to be a state-driven attack."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drama ++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quotes cited from: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http://privacy-pc.com/articles/ssl-and-the-future-of-authenticity-comodo-hack-and-secure-protocol-components.html</a:t>
            </a:r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398" y="4002986"/>
            <a:ext cx="3959603" cy="2855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Comodo (continued)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It turned out that the hacker was an amateur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script kiddie who talks a really BIG game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its hilarious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see his/her ramblings: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http://pastebin.com/85WV10EL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Comodo secures 25% - 20% of all sites on the internet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Surely there must be consequences!  A amateur breaking 25% of the internet is preposterous!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Got hacked 3 times later that year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86250" y="4468675"/>
            <a:ext cx="3900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no one cared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Nothing happened to Comodo!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97675" y="5368900"/>
            <a:ext cx="4599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Comodo CEO named entrepreneur of the 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at RSA 2011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5200"/>
            <a:ext cx="28702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DigiNotar (2011)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DigiNotar issued a rouge *.google.com certificate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presented a number of Internet users in Iran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noticed by DigiNotar, and then quickly revoked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Hackers!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Important because the ENTIRE DUTCH GOVERNMENT runs off of DigiNotar certificates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Thus the hackers were able the hack the ENTIRE DUTCH GOVERNMENT (in a sense)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http://www.f-secure.com/weblog/archives/00002228.html</a:t>
            </a:r>
          </a:p>
          <a:p>
            <a:pPr indent="-228600" lvl="5" marL="2743200" rtl="0">
              <a:spcBef>
                <a:spcPts val="0"/>
              </a:spcBef>
              <a:buFont typeface="Wingdings"/>
              <a:buChar char="§"/>
            </a:pPr>
            <a:r>
              <a:rPr lang="en"/>
              <a:t>Hacker's "proof"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http://pastebin.com/jhz20PqJ</a:t>
            </a:r>
          </a:p>
          <a:p>
            <a:pPr indent="-228600" lvl="5" marL="2743200" rtl="0">
              <a:spcBef>
                <a:spcPts val="0"/>
              </a:spcBef>
              <a:buFont typeface="Wingdings"/>
              <a:buChar char="§"/>
            </a:pPr>
            <a:r>
              <a:rPr lang="en"/>
              <a:t>DigiNotar got dropped by most browser vendors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DigiNotar (continued)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Dutch government took over the company afterwards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That same month, the company was declared bankrupt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http://en.wikipedia.org/wiki/DigiNotar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	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i="1" lang="en"/>
              <a:t>Lesson learned:</a:t>
            </a:r>
            <a:r>
              <a:rPr lang="en"/>
              <a:t>  you are not too big to fail, if you cause someone bigger than you to fail, when you fail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Total Compromise of CA servers: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http://threatpost.com/en_us/blogs/final-report-diginotar-hack-shows-total-compromise-ca-servers-103112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StartCom (2011)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Israeli CA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simply just rumors of a breach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GlobalSign (2011)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possibly compromised by same hacker that got DigiNotar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reports concluded there was no evidence of any breach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  <p:sp>
        <p:nvSpPr>
          <p:cNvPr id="374" name="Shape 374"/>
          <p:cNvSpPr txBox="1"/>
          <p:nvPr/>
        </p:nvSpPr>
        <p:spPr>
          <a:xfrm rot="779663">
            <a:off x="4039187" y="5123377"/>
            <a:ext cx="5702325" cy="669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It is important to note how rumors of breaches affect "trust"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Verisign repeatedly hacked (2010-2011)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revealed hacks in a quarterly SEC (Securities and Exchange Commission) filing in October 2011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u="sng"/>
              <a:t>only because new SEC guidelines required reporting security breaches to investors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these new guidelines have resulted in an EXPLOSION of reports/filings disclosing security breaches and breach risks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http://blogs.reuters.com/financial-regulatory-forum/2012/04/06/disclosures-2012-level-of-cyber-security-risk-disclosures-varies-after-new-sec-guidance/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secures over 50% of the internet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.com   .net    .gov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allows hackers to impersonate any company on the net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not sure as to the extent of the hack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Verisign's DNS system processes 50+ billion queries per day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report implies APT / nation-state attack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SSL hit?  we don't know...</a:t>
            </a:r>
          </a:p>
          <a:p>
            <a:pPr indent="-228600" lvl="3" marL="1828800">
              <a:spcBef>
                <a:spcPts val="0"/>
              </a:spcBef>
              <a:buFont typeface="Arial"/>
              <a:buChar char="●"/>
            </a:pPr>
            <a:r>
              <a:rPr lang="en"/>
              <a:t>Verisign sold its SSL business to Symantec, summer 2010</a:t>
            </a: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"cyber"</a:t>
            </a:r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4800"/>
              <a:t>Secrecy</a:t>
            </a:r>
          </a:p>
          <a:p>
            <a:pPr indent="-533400" lvl="1" marL="914400" rtl="0">
              <a:spcBef>
                <a:spcPts val="0"/>
              </a:spcBef>
              <a:buSzPct val="342857"/>
              <a:buFont typeface="Courier New"/>
              <a:buChar char="o"/>
            </a:pPr>
            <a:r>
              <a:rPr lang="en" sz="1400"/>
              <a:t>everyone's a CA now a days</a:t>
            </a:r>
          </a:p>
          <a:p>
            <a:pPr indent="-5334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4800"/>
              <a:t>Integrity</a:t>
            </a:r>
          </a:p>
          <a:p>
            <a:pPr indent="-533400" lvl="1" marL="914400" rtl="0">
              <a:spcBef>
                <a:spcPts val="0"/>
              </a:spcBef>
              <a:buSzPct val="342857"/>
              <a:buFont typeface="Courier New"/>
              <a:buChar char="o"/>
            </a:pPr>
            <a:r>
              <a:rPr lang="en" sz="1400"/>
              <a:t>no accountability for CAs</a:t>
            </a:r>
          </a:p>
          <a:p>
            <a:pPr indent="-5334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4800"/>
              <a:t>Authenticity</a:t>
            </a:r>
          </a:p>
          <a:p>
            <a:pPr indent="-533400" lvl="1" marL="914400" rtl="0">
              <a:spcBef>
                <a:spcPts val="0"/>
              </a:spcBef>
              <a:buSzPct val="342857"/>
              <a:buFont typeface="Courier New"/>
              <a:buChar char="o"/>
            </a:pPr>
            <a:r>
              <a:rPr lang="en" sz="1400"/>
              <a:t>CAs can give your cert away to others by accident</a:t>
            </a: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Secure Protocol......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"the security of HTTPS is only as strong as the practices of the least trustworthy/competent CA,"</a:t>
            </a:r>
          </a:p>
        </p:txBody>
      </p:sp>
      <p:sp>
        <p:nvSpPr>
          <p:cNvPr id="398" name="Shape 398"/>
          <p:cNvSpPr txBox="1"/>
          <p:nvPr>
            <p:ph idx="1" type="subTitle"/>
          </p:nvPr>
        </p:nvSpPr>
        <p:spPr>
          <a:xfrm>
            <a:off x="403761" y="3392848"/>
            <a:ext cx="8342400" cy="45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 SSL Observatory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https://www.eff.org/observatory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45048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Transport Layer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RFC 5246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successor to </a:t>
            </a:r>
            <a:r>
              <a:rPr b="1" lang="en"/>
              <a:t>SSL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/>
              <a:t>but is derived from an early version of </a:t>
            </a:r>
            <a:r>
              <a:rPr b="1" lang="en" u="sng"/>
              <a:t>SSL</a:t>
            </a:r>
            <a:r>
              <a:rPr lang="en" u="sng"/>
              <a:t>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cryptographic protocol that provides secure communication over the internet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Encryption @ the application layer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asymmetric cryptography for key exchange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symmetric encryption for confidentiality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message authentication codes for message integrity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(At a high level SSL and TLS are about the same)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TLS?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81" y="1700025"/>
            <a:ext cx="4037793" cy="46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/>
          <p:nvPr/>
        </p:nvCxnSpPr>
        <p:spPr>
          <a:xfrm flipH="1" rot="10800000">
            <a:off x="4666950" y="3089525"/>
            <a:ext cx="2684100" cy="12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[source eff ssl observatory]</a:t>
            </a: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Countries than can intercept secure communications (SSL)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67800"/>
            <a:ext cx="6096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We are locked into these trust relationships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Market forces reward the cheapest "Trust" vendors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only natural to see so many hacks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imagine the ones that don't get detected  / reported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browser vendors could have dropped Comodo after their ridiculous hacks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Would have broken 25% of the internet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Convenience won out, and we still trust Comodo to this day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There is no "agility" in the current model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we cannot adapt to disturbances in trust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trust becomes forever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flaw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http://csrc.nist.gov/publications/nistbul/july-2012_itl-bulletin.pdf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summary: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...Its complicated...</a:t>
            </a:r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Defending against the Broken CA system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http://convergence.io/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Moxie Marlinspike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Trust Agility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Firefox plugin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its simple and it works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Alternatives to the broken CA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Attacking SSL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(without targeting the CA system)</a:t>
            </a:r>
          </a:p>
        </p:txBody>
      </p:sp>
      <p:sp>
        <p:nvSpPr>
          <p:cNvPr id="429" name="Shape 429"/>
          <p:cNvSpPr txBox="1"/>
          <p:nvPr>
            <p:ph idx="1" type="subTitle"/>
          </p:nvPr>
        </p:nvSpPr>
        <p:spPr>
          <a:xfrm>
            <a:off x="403761" y="2643248"/>
            <a:ext cx="8342400" cy="45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107788"/>
            <a:ext cx="1361885" cy="159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 / TLS Handshake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18" y="1787165"/>
            <a:ext cx="1200264" cy="190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1864575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394400" y="1467525"/>
            <a:ext cx="1489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027500" y="1611075"/>
            <a:ext cx="1489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441" name="Shape 441"/>
          <p:cNvSpPr txBox="1"/>
          <p:nvPr/>
        </p:nvSpPr>
        <p:spPr>
          <a:xfrm rot="129405">
            <a:off x="1687052" y="1797234"/>
            <a:ext cx="5532319" cy="459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Client's SSL version #, Cipher Settings, Session-data, etc..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1687100" y="2072000"/>
            <a:ext cx="4929900" cy="16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x="3166075" y="1327050"/>
            <a:ext cx="350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u="sng"/>
              <a:t>The following is sent in plaintext:</a:t>
            </a:r>
          </a:p>
        </p:txBody>
      </p:sp>
      <p:sp>
        <p:nvSpPr>
          <p:cNvPr id="444" name="Shape 444"/>
          <p:cNvSpPr txBox="1"/>
          <p:nvPr/>
        </p:nvSpPr>
        <p:spPr>
          <a:xfrm rot="-183898">
            <a:off x="1557155" y="2258660"/>
            <a:ext cx="5246104" cy="536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Server's SSL version #, Cipher Settings, Session-data, etc..</a:t>
            </a:r>
            <a:br>
              <a:rPr lang="en"/>
            </a:br>
            <a:r>
              <a:rPr lang="en"/>
              <a:t>+ Server's certificate</a:t>
            </a:r>
          </a:p>
        </p:txBody>
      </p:sp>
      <p:cxnSp>
        <p:nvCxnSpPr>
          <p:cNvPr id="445" name="Shape 445"/>
          <p:cNvCxnSpPr/>
          <p:nvPr/>
        </p:nvCxnSpPr>
        <p:spPr>
          <a:xfrm flipH="1">
            <a:off x="1730850" y="2608825"/>
            <a:ext cx="48204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6" name="Shape 446"/>
          <p:cNvSpPr/>
          <p:nvPr/>
        </p:nvSpPr>
        <p:spPr>
          <a:xfrm>
            <a:off x="1467772" y="3145397"/>
            <a:ext cx="526200" cy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1943200" y="3054225"/>
            <a:ext cx="4358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uses certificate info to authenticate the server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2023193" y="3287925"/>
            <a:ext cx="4908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If authentication fails, the user is warned that an encrypted and authenticated connection cannot be established</a:t>
            </a:r>
          </a:p>
        </p:txBody>
      </p:sp>
      <p:sp>
        <p:nvSpPr>
          <p:cNvPr id="449" name="Shape 449"/>
          <p:cNvSpPr/>
          <p:nvPr/>
        </p:nvSpPr>
        <p:spPr>
          <a:xfrm>
            <a:off x="1467772" y="3907397"/>
            <a:ext cx="526200" cy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0" name="Shape 450"/>
          <p:cNvCxnSpPr>
            <a:stCxn id="449" idx="0"/>
          </p:cNvCxnSpPr>
          <p:nvPr/>
        </p:nvCxnSpPr>
        <p:spPr>
          <a:xfrm>
            <a:off x="1687640" y="3910973"/>
            <a:ext cx="4910400" cy="57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1" name="Shape 451"/>
          <p:cNvCxnSpPr/>
          <p:nvPr/>
        </p:nvCxnSpPr>
        <p:spPr>
          <a:xfrm flipH="1">
            <a:off x="1969350" y="3920200"/>
            <a:ext cx="474870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2" name="Shape 452"/>
          <p:cNvSpPr/>
          <p:nvPr/>
        </p:nvSpPr>
        <p:spPr>
          <a:xfrm flipH="1">
            <a:off x="6516740" y="3907397"/>
            <a:ext cx="526200" cy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2279326" y="4360050"/>
            <a:ext cx="4128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and server establish a master secret to generate the </a:t>
            </a:r>
            <a:r>
              <a:rPr lang="en">
                <a:solidFill>
                  <a:schemeClr val="accent4"/>
                </a:solidFill>
              </a:rPr>
              <a:t>session key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4"/>
                </a:solidFill>
              </a:rPr>
              <a:t>Session key = a symmetric</a:t>
            </a:r>
            <a:r>
              <a:rPr lang="en"/>
              <a:t> key used to encrypt and decrypt the session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Details depend on cipher settings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1639525" y="5887175"/>
            <a:ext cx="5138400" cy="9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5" name="Shape 455"/>
          <p:cNvSpPr txBox="1"/>
          <p:nvPr/>
        </p:nvSpPr>
        <p:spPr>
          <a:xfrm rot="125205">
            <a:off x="1562329" y="5439717"/>
            <a:ext cx="4778569" cy="349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"Begin encrypted session", Encrypted (with symmetric key) final client handshake message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838000" y="3693375"/>
            <a:ext cx="20595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chemeClr val="accent2"/>
                </a:solidFill>
              </a:rPr>
              <a:t>Now encrypted communication begins...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chemeClr val="accent2"/>
                </a:solidFill>
              </a:rPr>
              <a:t>Supported by the </a:t>
            </a:r>
            <a:r>
              <a:rPr b="1" i="1" lang="en" u="sng">
                <a:solidFill>
                  <a:schemeClr val="accent3"/>
                </a:solidFill>
              </a:rPr>
              <a:t>asymmetric key </a:t>
            </a:r>
            <a:r>
              <a:rPr b="1" i="1" lang="en">
                <a:solidFill>
                  <a:schemeClr val="accent2"/>
                </a:solidFill>
              </a:rPr>
              <a:t>encryption </a:t>
            </a:r>
          </a:p>
        </p:txBody>
      </p:sp>
      <p:cxnSp>
        <p:nvCxnSpPr>
          <p:cNvPr id="457" name="Shape 457"/>
          <p:cNvCxnSpPr/>
          <p:nvPr/>
        </p:nvCxnSpPr>
        <p:spPr>
          <a:xfrm flipH="1">
            <a:off x="1589425" y="6375700"/>
            <a:ext cx="5208600" cy="8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8" name="Shape 458"/>
          <p:cNvSpPr txBox="1"/>
          <p:nvPr/>
        </p:nvSpPr>
        <p:spPr>
          <a:xfrm rot="-54172">
            <a:off x="1714760" y="5896855"/>
            <a:ext cx="4778693" cy="349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"Begin encrypted session", Encrypted (with symmetric key) final server handshake message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52425" y="5411928"/>
            <a:ext cx="15795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i="1" lang="en" sz="1200">
                <a:solidFill>
                  <a:schemeClr val="accent2"/>
                </a:solidFill>
              </a:rPr>
              <a:t>Now encrypted communication begins with the </a:t>
            </a:r>
            <a:r>
              <a:rPr b="1" i="1" lang="en" sz="1200" u="sng">
                <a:solidFill>
                  <a:schemeClr val="accent4"/>
                </a:solidFill>
              </a:rPr>
              <a:t>symmetric key </a:t>
            </a:r>
            <a:r>
              <a:rPr b="1" i="1" lang="en" sz="1200">
                <a:solidFill>
                  <a:schemeClr val="accent2"/>
                </a:solidFill>
              </a:rPr>
              <a:t>encryption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sslstrip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uses ARP poisoning to MITM attack unwitting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sslsniff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provided a CA cert, can decrypt all SSL/TLS traffic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BEAST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Juliano Rizzo and Thai Duong (2011)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attacks TLS 1.0, 1.1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CRIME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Juliano Rizzo and Thai Duong (again 2012)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attacks all versions of TLS/SSL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details unknown </a:t>
            </a:r>
          </a:p>
        </p:txBody>
      </p:sp>
      <p:sp>
        <p:nvSpPr>
          <p:cNvPr id="465" name="Shape 46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Tools for breaking SSL/TSL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need to be on same network as your victim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ARP spoof the victim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impersonate the gateway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all traffic routes through you then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Once you intercept all traffic: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replace all GET HTTPS / POST HTTPS with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GET HTTP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POST HTTP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simply just replace HTTPS with HTTP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sslstrip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SSLSTRIP demo</a:t>
            </a:r>
          </a:p>
        </p:txBody>
      </p:sp>
      <p:sp>
        <p:nvSpPr>
          <p:cNvPr id="477" name="Shape 477"/>
          <p:cNvSpPr txBox="1"/>
          <p:nvPr>
            <p:ph idx="1" type="subTitle"/>
          </p:nvPr>
        </p:nvSpPr>
        <p:spPr>
          <a:xfrm>
            <a:off x="403761" y="2643248"/>
            <a:ext cx="8342400" cy="45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the lulz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(backup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http://www.youtube.com/watch?v=Q1hnHbBb_bA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Have your website run </a:t>
            </a:r>
            <a:r>
              <a:rPr b="1" lang="en" u="sng"/>
              <a:t>strict transport security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ssl on all pages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MANY websites do not do this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b="1" lang="en" u="sng">
                <a:solidFill>
                  <a:srgbClr val="FF0000"/>
                </a:solidFill>
              </a:rPr>
              <a:t>due to incompentence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there is NO other excuse now a days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 HTTP request to your server will always respond with a HTTPS response.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no more downgrading from HTTPS to HTTP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plain HTTP not permitted</a:t>
            </a:r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defeating sslstrip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web browsing (HTTPS)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email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internet faxing (still exists???)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instant messaging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VOIP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etc...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 / TLS uses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2754000"/>
            <a:ext cx="4572000" cy="3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requires being able to monitor the communication of your intended victim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requires also having the certificates to decrypt the SSL/TLS traffic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Bad guys do this after hacking a CA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cannot be defended against</a:t>
            </a:r>
          </a:p>
        </p:txBody>
      </p:sp>
      <p:sp>
        <p:nvSpPr>
          <p:cNvPr id="489" name="Shape 489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sslsniff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Crypto attack tools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strip HTTPS cookies from a session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&lt; 10 minutes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exploits vulnerabilities in TLS 1.0, 1.1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Defense is to use latest TLS / SSL versions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Similar to BEAST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details not fully disclosed yet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supposedly affects all versions of TLS / SSL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CRIME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ctrTitle"/>
          </p:nvPr>
        </p:nvSpPr>
        <p:spPr>
          <a:xfrm>
            <a:off x="391160" y="1911985"/>
            <a:ext cx="8351400" cy="56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507" name="Shape 507"/>
          <p:cNvSpPr txBox="1"/>
          <p:nvPr>
            <p:ph idx="1" type="subTitle"/>
          </p:nvPr>
        </p:nvSpPr>
        <p:spPr>
          <a:xfrm>
            <a:off x="403761" y="2643248"/>
            <a:ext cx="8342400" cy="45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 the early 90's, at the dawn </a:t>
            </a:r>
            <a:r>
              <a:rPr lang="en" strike="sngStrike"/>
              <a:t>of time</a:t>
            </a:r>
            <a:r>
              <a:rPr lang="en"/>
              <a:t> the World Wide Web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Engineers at Netscape developed a protocol for making secure HTTP requests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Very scarce body of knowledge about how to secure protocols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+ intense pressure to get the job done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Deadlines man!!!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i="1" lang="en"/>
              <a:t>4AM decisions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gave us </a:t>
            </a:r>
            <a:r>
              <a:rPr b="1" lang="en"/>
              <a:t>SSL</a:t>
            </a:r>
            <a:r>
              <a:rPr lang="en"/>
              <a:t>!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amazing it lasted this long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Today, the fundamental system engineered back in the 90's now faces serious problems with authenticity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Diminishing trust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Hackers are smarter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We now know more about how to secure things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history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300" y="17762"/>
            <a:ext cx="18161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4800"/>
              <a:t>Secrecy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indent="-5334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4800"/>
              <a:t>Integrity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indent="-5334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4800"/>
              <a:t>Authenticity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Secure Protocol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 / TLS Handshake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18" y="1787165"/>
            <a:ext cx="1200264" cy="190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1864575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94400" y="1467525"/>
            <a:ext cx="1489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027500" y="1611075"/>
            <a:ext cx="1489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36" name="Shape 136"/>
          <p:cNvSpPr txBox="1"/>
          <p:nvPr/>
        </p:nvSpPr>
        <p:spPr>
          <a:xfrm rot="129405">
            <a:off x="1687052" y="1797234"/>
            <a:ext cx="5532319" cy="459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Client's SSL version #, Cipher Settings, Session-data, etc..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1687100" y="2072000"/>
            <a:ext cx="4929900" cy="16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3166075" y="1327050"/>
            <a:ext cx="350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/>
              <a:t>The following is sent in plaintext:</a:t>
            </a:r>
          </a:p>
        </p:txBody>
      </p:sp>
      <p:sp>
        <p:nvSpPr>
          <p:cNvPr id="139" name="Shape 139"/>
          <p:cNvSpPr txBox="1"/>
          <p:nvPr/>
        </p:nvSpPr>
        <p:spPr>
          <a:xfrm rot="-183898">
            <a:off x="1557155" y="2258660"/>
            <a:ext cx="5246104" cy="536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Server's SSL version #, Cipher Settings, Session-data, etc..</a:t>
            </a:r>
            <a:br>
              <a:rPr lang="en"/>
            </a:br>
            <a:r>
              <a:rPr lang="en"/>
              <a:t>+ Server's certificate</a:t>
            </a:r>
          </a:p>
        </p:txBody>
      </p:sp>
      <p:cxnSp>
        <p:nvCxnSpPr>
          <p:cNvPr id="140" name="Shape 140"/>
          <p:cNvCxnSpPr/>
          <p:nvPr/>
        </p:nvCxnSpPr>
        <p:spPr>
          <a:xfrm flipH="1">
            <a:off x="1730850" y="2608825"/>
            <a:ext cx="48204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/>
          <p:nvPr/>
        </p:nvSpPr>
        <p:spPr>
          <a:xfrm>
            <a:off x="1467772" y="3145397"/>
            <a:ext cx="526200" cy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943200" y="3054225"/>
            <a:ext cx="4358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uses certificate info to authenticate the server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023193" y="3287925"/>
            <a:ext cx="4908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If authentication fails, the user is warned that an encrypted and authenticated connection cannot be established</a:t>
            </a:r>
          </a:p>
        </p:txBody>
      </p:sp>
      <p:sp>
        <p:nvSpPr>
          <p:cNvPr id="144" name="Shape 144"/>
          <p:cNvSpPr/>
          <p:nvPr/>
        </p:nvSpPr>
        <p:spPr>
          <a:xfrm>
            <a:off x="1467772" y="3907397"/>
            <a:ext cx="526200" cy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" name="Shape 145"/>
          <p:cNvCxnSpPr>
            <a:stCxn id="144" idx="0"/>
          </p:cNvCxnSpPr>
          <p:nvPr/>
        </p:nvCxnSpPr>
        <p:spPr>
          <a:xfrm>
            <a:off x="1687640" y="3910973"/>
            <a:ext cx="4910400" cy="57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flipH="1">
            <a:off x="1969350" y="3920200"/>
            <a:ext cx="474870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/>
          <p:nvPr/>
        </p:nvSpPr>
        <p:spPr>
          <a:xfrm flipH="1">
            <a:off x="6516740" y="3907397"/>
            <a:ext cx="526200" cy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279326" y="4360050"/>
            <a:ext cx="4128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and server establish a master secret to generate the </a:t>
            </a:r>
            <a:r>
              <a:rPr lang="en">
                <a:solidFill>
                  <a:schemeClr val="accent4"/>
                </a:solidFill>
              </a:rPr>
              <a:t>session key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4"/>
                </a:solidFill>
              </a:rPr>
              <a:t>Session key = a symmetric</a:t>
            </a:r>
            <a:r>
              <a:rPr lang="en"/>
              <a:t> key used to encrypt and decrypt the session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Details depend on cipher settings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1639525" y="5887175"/>
            <a:ext cx="5138400" cy="9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 rot="125205">
            <a:off x="1562329" y="5439717"/>
            <a:ext cx="4778569" cy="349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"Begin encrypted session", Encrypted (with symmetric key) final client handshake message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838000" y="3693375"/>
            <a:ext cx="20595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chemeClr val="accent2"/>
                </a:solidFill>
              </a:rPr>
              <a:t>Now encrypted communication begins...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chemeClr val="accent2"/>
                </a:solidFill>
              </a:rPr>
              <a:t>Supported by the </a:t>
            </a:r>
            <a:r>
              <a:rPr b="1" i="1" lang="en" u="sng">
                <a:solidFill>
                  <a:schemeClr val="accent3"/>
                </a:solidFill>
              </a:rPr>
              <a:t>asymmetric key </a:t>
            </a:r>
            <a:r>
              <a:rPr b="1" i="1" lang="en">
                <a:solidFill>
                  <a:schemeClr val="accent2"/>
                </a:solidFill>
              </a:rPr>
              <a:t>encryption 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1589425" y="6375700"/>
            <a:ext cx="5208600" cy="8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 rot="-54172">
            <a:off x="1714760" y="5896855"/>
            <a:ext cx="4778693" cy="349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"Begin encrypted session", Encrypted (with symmetric key) final server handshake message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2425" y="5411928"/>
            <a:ext cx="15795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i="1" lang="en" sz="1200">
                <a:solidFill>
                  <a:schemeClr val="accent2"/>
                </a:solidFill>
              </a:rPr>
              <a:t>Now encrypted communication begins with the </a:t>
            </a:r>
            <a:r>
              <a:rPr b="1" i="1" lang="en" sz="1200" u="sng">
                <a:solidFill>
                  <a:schemeClr val="accent4"/>
                </a:solidFill>
              </a:rPr>
              <a:t>symmetric key </a:t>
            </a:r>
            <a:r>
              <a:rPr b="1" i="1" lang="en" sz="1200">
                <a:solidFill>
                  <a:schemeClr val="accent2"/>
                </a:solidFill>
              </a:rPr>
              <a:t>encryption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accent2"/>
                </a:solidFill>
              </a:rPr>
              <a:t>Certificate Authorities (CAs) say</a:t>
            </a:r>
          </a:p>
          <a:p>
            <a:pPr lvl="0" rtl="0" algn="ctr">
              <a:spcBef>
                <a:spcPts val="0"/>
              </a:spcBef>
              <a:buNone/>
            </a:pPr>
            <a:br>
              <a:rPr lang="en" sz="3600">
                <a:solidFill>
                  <a:schemeClr val="accent2"/>
                </a:solidFill>
              </a:rPr>
            </a:br>
            <a:r>
              <a:rPr lang="en" sz="3600">
                <a:solidFill>
                  <a:schemeClr val="accent2"/>
                </a:solidFill>
              </a:rPr>
              <a:t>"This key belongs to mail.live.com"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chemeClr val="accent2"/>
                </a:solidFill>
              </a:rPr>
              <a:t>(Browser trusts the CAs)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57200" y="17762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HTTPS uses Certificates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spiration 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