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256"/>
            <a:ext cx="9162288" cy="4114897"/>
            <a:chOff x="-7937" y="4255638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6" y="4315963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8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3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8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8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8" y="4315963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3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8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3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6" y="4328663"/>
              <a:ext cx="246063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8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6" y="4290563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1" y="4287388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3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8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3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8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8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3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6" y="4306438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8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3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3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3" y="4315963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8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1" y="4290563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6" y="4331838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1" y="4335013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2319514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4114800"/>
            <a:ext cx="77724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 sz="4800"/>
            </a:lvl1pPr>
            <a:lvl2pPr lvl="1" rtl="0">
              <a:spcBef>
                <a:spcPts val="0"/>
              </a:spcBef>
              <a:defRPr sz="4800"/>
            </a:lvl2pPr>
            <a:lvl3pPr lvl="2" rtl="0">
              <a:spcBef>
                <a:spcPts val="0"/>
              </a:spcBef>
              <a:defRPr sz="4800"/>
            </a:lvl3pPr>
            <a:lvl4pPr lvl="3" rtl="0">
              <a:spcBef>
                <a:spcPts val="0"/>
              </a:spcBef>
              <a:defRPr sz="4800"/>
            </a:lvl4pPr>
            <a:lvl5pPr lvl="4" rtl="0">
              <a:spcBef>
                <a:spcPts val="0"/>
              </a:spcBef>
              <a:defRPr sz="4800"/>
            </a:lvl5pPr>
            <a:lvl6pPr lvl="5" rtl="0">
              <a:spcBef>
                <a:spcPts val="0"/>
              </a:spcBef>
              <a:defRPr sz="4800"/>
            </a:lvl6pPr>
            <a:lvl7pPr lvl="6" rtl="0">
              <a:spcBef>
                <a:spcPts val="0"/>
              </a:spcBef>
              <a:defRPr sz="4800"/>
            </a:lvl7pPr>
            <a:lvl8pPr lvl="7" rtl="0">
              <a:spcBef>
                <a:spcPts val="0"/>
              </a:spcBef>
              <a:defRPr sz="4800"/>
            </a:lvl8pPr>
            <a:lvl9pPr lvl="8"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730374"/>
            <a:ext cx="40416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730374"/>
            <a:ext cx="40416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5442546"/>
            <a:ext cx="9162288" cy="1430804"/>
            <a:chOff x="-7937" y="4255638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6" y="4315963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8"/>
              <a:ext cx="348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8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3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8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8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8" y="4315963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3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8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3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6" y="4328663"/>
              <a:ext cx="246063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8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1" y="4341363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8"/>
              <a:ext cx="381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6" y="4290563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1" y="4287388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3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8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3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8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8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3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6" y="4306438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8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3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3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3" y="4315963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8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1" y="4290563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6" y="4331838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1" y="4335013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5662087"/>
            <a:ext cx="82296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70" y="91"/>
              <a:ext cx="5700" cy="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1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://www.trailofbits.com/resources/the_future_of_exploitation_slides.pdf" TargetMode="External"/><Relationship Id="rId5" Type="http://schemas.openxmlformats.org/officeDocument/2006/relationships/hyperlink" Target="http://www.trailofbits.com/resources/the_future_of_exploitation_slides.pdf" TargetMode="External"/><Relationship Id="rId6" Type="http://schemas.openxmlformats.org/officeDocument/2006/relationships/hyperlink" Target="http://www.trailofbits.com/resources/the_future_of_exploitation_slides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ackertarget.com/tor-exit-node-visualization/" TargetMode="External"/><Relationship Id="rId4" Type="http://schemas.openxmlformats.org/officeDocument/2006/relationships/hyperlink" Target="https://www.securelist.com/en/blog/208194129/The_MiniDuke_Mystery_PDF_0_day_Government_Spy_Assembler_Micro_Backdoor" TargetMode="External"/><Relationship Id="rId5" Type="http://schemas.openxmlformats.org/officeDocument/2006/relationships/hyperlink" Target="http://www.rohitab.com/discuss/topic/37018-api-hooking-in-python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hyperlink" Target="http://blog.zynamics.com/2010/03/12/a-gentle-introduction-to-return-oriented-programming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hyperlink" Target="http://www.trailofbits.com/resources/the_future_of_exploitation_slides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uninformed.org/?v=2&amp;a=4&amp;t=txt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cseweb.ucsd.edu/~hovav/dist/geometry.pdf" TargetMode="External"/><Relationship Id="rId4" Type="http://schemas.openxmlformats.org/officeDocument/2006/relationships/hyperlink" Target="https://github.com/pakt/ropc" TargetMode="External"/><Relationship Id="rId5" Type="http://schemas.openxmlformats.org/officeDocument/2006/relationships/hyperlink" Target="http://users.ece.cmu.edu/~ejschwar/bib/schwartz_2011_rop-abstract.html" TargetMode="External"/><Relationship Id="rId6" Type="http://schemas.openxmlformats.org/officeDocument/2006/relationships/hyperlink" Target="http://www.ieee-security.org/TC/SP2012/papers/4681a571.pdf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www.immunitysec.com/downloads/DEPLIB.pdf)" TargetMode="External"/><Relationship Id="rId4" Type="http://schemas.openxmlformats.org/officeDocument/2006/relationships/hyperlink" Target="http://blip.tv/source-boston-2010/dino-dai-zovi-practical-return-oriented-programming-3583429" TargetMode="External"/><Relationship Id="rId5" Type="http://schemas.openxmlformats.org/officeDocument/2006/relationships/hyperlink" Target="http://blip.tv/source-boston-2010/dino-dai-zovi-practical-return-oriented-programming-3583429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corelan.be/index.php/security/corelan-ropdb/" TargetMode="External"/><Relationship Id="rId4" Type="http://schemas.openxmlformats.org/officeDocument/2006/relationships/hyperlink" Target="https://community.rapid7.com/community/metasploit/blog/2012/10/03/defeat-the-hard-and-strong-with-the-soft-and-gentle-metasploit-ropdb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Relationship Id="rId4" Type="http://schemas.openxmlformats.org/officeDocument/2006/relationships/hyperlink" Target="http://www.trailofbits.com/resources/the_future_of_exploitation_slides.pdf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blog.zynamics.com/2010/03/12/a-gentle-introduction-to-return-oriented-programming/" TargetMode="External"/><Relationship Id="rId4" Type="http://schemas.openxmlformats.org/officeDocument/2006/relationships/hyperlink" Target="http://blip.tv/source-boston-2010/dino-dai-zovi-practical-return-oriented-programming-3583429" TargetMode="External"/><Relationship Id="rId5" Type="http://schemas.openxmlformats.org/officeDocument/2006/relationships/hyperlink" Target="https://www.corelan.be/index.php/2010/06/16/exploit-writing-tutorial-part-10-chaining-dep-with-rop-the-rubikstm-cube/" TargetMode="External"/><Relationship Id="rId6" Type="http://schemas.openxmlformats.org/officeDocument/2006/relationships/hyperlink" Target="http://fumalwareanalysis.blogspot.com/2012/02/malware-analysis-tutorial-16-return.html" TargetMode="External"/><Relationship Id="rId7" Type="http://schemas.openxmlformats.org/officeDocument/2006/relationships/hyperlink" Target="https://www.corelan.be/index.php/security/corelan-ropdb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efcon.org/images/defcon-18/dc-18-presentations/Haas/DEFCON-18-Haas-Adv-Format-String-Attacks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2319514"/>
            <a:ext cx="77724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Midterm Review 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Exploit Development 105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4114800"/>
            <a:ext cx="7772400" cy="88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 overflows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Generic heap unlink exploitation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generic linked list: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BK = P-&gt;bk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FD = P-&gt;fd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FD-&gt; bk = BK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BK-&gt;fd = FD</a:t>
            </a:r>
          </a:p>
        </p:txBody>
      </p:sp>
      <p:sp>
        <p:nvSpPr>
          <p:cNvPr id="191" name="Shape 191"/>
          <p:cNvSpPr/>
          <p:nvPr/>
        </p:nvSpPr>
        <p:spPr>
          <a:xfrm>
            <a:off x="773450" y="5351200"/>
            <a:ext cx="60897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	on	heap			heap block header	fd		bk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51271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59653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/>
          <p:nvPr/>
        </p:nvSpPr>
        <p:spPr>
          <a:xfrm>
            <a:off x="2892150" y="2959775"/>
            <a:ext cx="3490800" cy="143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kernel32.dll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5" name="Shape 195"/>
          <p:cNvCxnSpPr/>
          <p:nvPr/>
        </p:nvCxnSpPr>
        <p:spPr>
          <a:xfrm>
            <a:off x="32221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3506350" y="3991050"/>
            <a:ext cx="1990375" cy="1567550"/>
          </a:xfrm>
          <a:custGeom>
            <a:pathLst>
              <a:path extrusionOk="0" h="62702" w="79615">
                <a:moveTo>
                  <a:pt x="79615" y="62702"/>
                </a:moveTo>
                <a:lnTo>
                  <a:pt x="70539" y="43314"/>
                </a:lnTo>
                <a:lnTo>
                  <a:pt x="19388" y="40426"/>
                </a:lnTo>
                <a:lnTo>
                  <a:pt x="412" y="26401"/>
                </a:lnTo>
                <a:lnTo>
                  <a:pt x="0" y="2887"/>
                </a:lnTo>
                <a:lnTo>
                  <a:pt x="1361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97" name="Shape 197"/>
          <p:cNvSpPr/>
          <p:nvPr/>
        </p:nvSpPr>
        <p:spPr>
          <a:xfrm>
            <a:off x="3815725" y="3728075"/>
            <a:ext cx="2274000" cy="489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pointer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7181698" y="3501275"/>
            <a:ext cx="13095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199" name="Shape 199"/>
          <p:cNvCxnSpPr>
            <a:stCxn id="197" idx="0"/>
            <a:endCxn id="198" idx="1"/>
          </p:cNvCxnSpPr>
          <p:nvPr/>
        </p:nvCxnSpPr>
        <p:spPr>
          <a:xfrm flipH="1" rot="10800000">
            <a:off x="6089725" y="3877625"/>
            <a:ext cx="1092000" cy="9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91" idx="3"/>
            <a:endCxn id="198" idx="2"/>
          </p:cNvCxnSpPr>
          <p:nvPr/>
        </p:nvCxnSpPr>
        <p:spPr>
          <a:xfrm flipH="1" rot="10800000">
            <a:off x="6863150" y="4253950"/>
            <a:ext cx="973200" cy="147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732200" y="6393925"/>
            <a:ext cx="610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742525" y="6070225"/>
            <a:ext cx="2691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buffer overflow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that attackers relied 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Fixed addrs of stack &amp; executables segments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changed with ASLR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Function pointers at well-known locations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common targets for arbitrary memory writes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Heap allocation that trusts the heap metadata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allows for generic ways to turn heap overflows into arbitrary memory writes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next free block is &lt;here!&gt; (pointer to a WX permissions segment)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Executable data on stack and heap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changed with NX &amp; DEP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Times changed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Windows XP SP 2 (August 2004)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Non executable heap and stack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stack cookies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safe unlinking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PEB randomization (ASLR)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Red Hat Enterprise Linux 3 Update 3 (sept 2004)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non executable heap and stack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randomization of library load-in locations in process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ASLR just for libraries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Security Evolution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066800"/>
            <a:ext cx="7553325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794075" y="965400"/>
            <a:ext cx="2959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Source:</a:t>
            </a:r>
            <a:br>
              <a:rPr lang="en" sz="1000" u="sng">
                <a:solidFill>
                  <a:schemeClr val="hlink"/>
                </a:solidFill>
                <a:hlinkClick r:id="rId5"/>
              </a:rPr>
            </a:br>
            <a:r>
              <a:rPr lang="en" sz="1000" u="sng">
                <a:solidFill>
                  <a:schemeClr val="hlink"/>
                </a:solidFill>
                <a:hlinkClick r:id="rId6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Executable Security Mechanisms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 memory corruption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GS stack cookies (checked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SEH chain validation (SEHOP)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Heap corruption detection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Defeat common exploit patterns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GS variable reordering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SafeSEH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DEP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ASLR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Exploit Mitigations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529749"/>
            <a:ext cx="79629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480349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Even though your hardware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and OS may offer these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mitigations...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they may be OFF for your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(things have to OPT in)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Exploit Mitigations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529749"/>
            <a:ext cx="796290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480349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Jailbroken phones, usually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disable all support for these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9000% easier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A86E8"/>
                </a:solidFill>
              </a:rPr>
              <a:t>to attack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 or .dll must be compiled with the /NXCOMPAT flag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otherwise no DEP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NX BIT support can be absent in jailbroken phones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partial ASLR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base locations for certain things are randomized each time the process is initialized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things will still be static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full ASLR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the base location for every segment is randomized each time the process is inititalized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Cookies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cookie value is usually stored somewhere in the .data segment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if you can debug the program, you can read the cookie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http://hackertarget.com/tor-exit-node-visualization/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https://www.securelist.com/en/blog/208194129/The_MiniDuke_Mystery_PDF_0_day_Government_Spy_Assembler_Micro_Backdoor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to understand Win32 API hooking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http://www.rohitab.com/discuss/topic/37018-api-hooking-in-python/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know the basics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know the restrictions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nullbytes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 know how system calls are made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EAX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int 0x80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Exploit development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Return to library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return chaining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later this lecture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ROP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later this lecture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protocol suite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1969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Application layer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DHCP </a:t>
            </a:r>
            <a:r>
              <a:rPr lang="en" sz="2400"/>
              <a:t>DHCPv6 </a:t>
            </a:r>
            <a:r>
              <a:rPr b="1" lang="en" sz="2400"/>
              <a:t>DNS </a:t>
            </a:r>
            <a:r>
              <a:rPr lang="en" sz="2400"/>
              <a:t>FTP </a:t>
            </a:r>
            <a:r>
              <a:rPr b="1" lang="en" sz="2400"/>
              <a:t>HTTP </a:t>
            </a:r>
            <a:r>
              <a:rPr lang="en" sz="2400"/>
              <a:t>IMAP IRC LDAP MGCP NNTP BGP NTP POP RPC RTP RTSP RIP SIP SMTP SNMP SOCKS SSH Telnet </a:t>
            </a:r>
            <a:r>
              <a:rPr b="1" lang="en" sz="2400"/>
              <a:t>TLS/SSL</a:t>
            </a:r>
            <a:r>
              <a:rPr lang="en" sz="2400"/>
              <a:t> XMPP (more)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Transport layer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TCP UDP </a:t>
            </a:r>
            <a:r>
              <a:rPr lang="en" sz="2400"/>
              <a:t>DCCP SCTP RSVP (more)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Internet layer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IP IPv4</a:t>
            </a:r>
            <a:r>
              <a:rPr lang="en" sz="2400"/>
              <a:t> IPv6  </a:t>
            </a:r>
            <a:r>
              <a:rPr b="1" lang="en" sz="2400"/>
              <a:t>ICMP </a:t>
            </a:r>
            <a:r>
              <a:rPr lang="en" sz="2400"/>
              <a:t>ICMPv6 ECN IGMP IPsec (more)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Link layer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b="1" lang="en" sz="2400"/>
              <a:t>ARP</a:t>
            </a:r>
            <a:r>
              <a:rPr lang="en" sz="2400"/>
              <a:t>/InARP NDP OSPF Tunnels L2TP PPP Media access control Ethernet DSL ISDN FDDI  (more)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the basics of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Application layer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DHCP 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DNS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HTTP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TLS/SSL</a:t>
            </a: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Transport layer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TCP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UDP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 the basics of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Internet layer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IPv4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ICMP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Link layer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ARP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Know: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about the ARP cache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will require just a bit of extra research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ARP spoofing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MITM with ARP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routing + security mechanisms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Firewalls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IDS / IPS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WAF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Stateful firewalls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730374"/>
            <a:ext cx="41082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IP </a:t>
            </a:r>
            <a:r>
              <a:rPr lang="en" u="sng"/>
              <a:t>stateless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UDP </a:t>
            </a:r>
            <a:r>
              <a:rPr lang="en" u="sng"/>
              <a:t>stateless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TCP </a:t>
            </a:r>
            <a:r>
              <a:rPr b="1" lang="en"/>
              <a:t>stateful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still check for </a:t>
            </a:r>
            <a:r>
              <a:rPr lang="en" u="sng"/>
              <a:t>protocol noncompliance</a:t>
            </a:r>
            <a:r>
              <a:rPr lang="en"/>
              <a:t> on stateless protocols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12" y="1534250"/>
            <a:ext cx="4323339" cy="52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State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897924"/>
            <a:ext cx="3810000" cy="5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Packet Inspection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 how to defeat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Know what's required to be able to defeat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Review of Exploit Development Concepts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shellcode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exploitation techniques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executable security mitigations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DEP/NX, ASLR, etc..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Review of Network Hacking concepts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Review of Web Application Hacking concepts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Review of Big picture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attack chains</a:t>
            </a:r>
          </a:p>
          <a:p>
            <a:pPr indent="-342900" lvl="0" marL="457200" rtl="0">
              <a:spcBef>
                <a:spcPts val="0"/>
              </a:spcBef>
              <a:buSzPct val="60000"/>
            </a:pPr>
            <a:r>
              <a:rPr lang="en"/>
              <a:t>What to expect on the Midterm</a:t>
            </a:r>
          </a:p>
          <a:p>
            <a:pPr indent="-342900" lvl="0" marL="457200" rtl="0">
              <a:spcBef>
                <a:spcPts val="0"/>
              </a:spcBef>
              <a:buSzPct val="60000"/>
            </a:pPr>
            <a:r>
              <a:rPr lang="en"/>
              <a:t>Exploit Development 105</a:t>
            </a:r>
          </a:p>
          <a:p>
            <a:pPr indent="-342900" lvl="1" marL="914400" rtl="0">
              <a:spcBef>
                <a:spcPts val="0"/>
              </a:spcBef>
              <a:buSzPct val="75000"/>
            </a:pPr>
            <a:r>
              <a:rPr lang="en"/>
              <a:t>RETURN-ORIENTED PROGRAMMING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78" y="4653693"/>
            <a:ext cx="1724021" cy="202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Hacking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 the basics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(There will be a homework over spring break on it)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SQLi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XSS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the big picture stuff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to see attack chains that span the networking, executable security mitigation, and general topics covered so far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going to require you to construct your own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Not going to be strict on format, as long as you can represent all the relevant info, you'll get points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expect on the Midterm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True false questions on concepts, similar to homeworks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majority (~80%) of questions test your understanding of concepts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(10-20%) test your ability to apply the concepts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440" y="3983727"/>
            <a:ext cx="4310760" cy="287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53150"/>
            <a:ext cx="424815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82" y="-126546"/>
            <a:ext cx="9262608" cy="741024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3042275" y="2121000"/>
            <a:ext cx="6007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Exploit Development 105</a:t>
            </a:r>
          </a:p>
        </p:txBody>
      </p:sp>
      <p:sp>
        <p:nvSpPr>
          <p:cNvPr id="357" name="Shape 357"/>
          <p:cNvSpPr txBox="1"/>
          <p:nvPr/>
        </p:nvSpPr>
        <p:spPr>
          <a:xfrm rot="544687">
            <a:off x="1907906" y="3568776"/>
            <a:ext cx="7141554" cy="696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Return-Oriented Programming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Oriented Programming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Exploitation technique used in buffer overflows to defeat DEP / NX &amp; code signing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related to: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return to library exploitation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ret2libc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SEH exploitation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POP RET sequences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114125" y="6435175"/>
            <a:ext cx="7023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Source: http://blog.zynamics.com/2010/03/12/a-gentle-introduction-to-return-oriented-programming/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Exploitation Difficulty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0" y="1252924"/>
            <a:ext cx="7877175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2041925" y="1361275"/>
            <a:ext cx="5878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Bad Guy Trends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12222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IBM Xforce report 2011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49" y="1699766"/>
            <a:ext cx="6156102" cy="468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Conceived in 2004 by Sebastian Krahmer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http://users.suse.com/~krahmer/no-nx.pdf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Introduced as an academic paper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"</a:t>
            </a:r>
            <a:r>
              <a:rPr i="1" lang="en"/>
              <a:t>The Geometry of Innocent Flesh on the Bone: Return-into-libc without Function Calls (on the x86)</a:t>
            </a:r>
            <a:r>
              <a:rPr lang="en"/>
              <a:t>" by Hovav Sacham in 2007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http://cseweb.ucsd.edu/~hovav/dist/geometry.pdf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Key lesson: 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Preventing the introduction of malicious code, is NOT enough for preventing the </a:t>
            </a:r>
            <a:r>
              <a:rPr b="1" lang="en">
                <a:solidFill>
                  <a:schemeClr val="accent3"/>
                </a:solidFill>
              </a:rPr>
              <a:t>execution of malicious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Reverse Engineering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Won't directly be testing on the midterm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I assess your RE skills on the homeworks throughout the course really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Return-Oriented Programming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Expands attack vectors for return-to-* techniques, by introducing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control branches / structures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loops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return-into-library techniques have no support for conditional branching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removal of functions from libraries provides zero security against ROP, but can defeat return-into-library techniques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Theory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 u="sng"/>
              <a:t>linked</a:t>
            </a:r>
            <a:r>
              <a:rPr lang="en"/>
              <a:t> binary executables, the calling conventions for functions is either: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cdecl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originates from C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Args pushed on the stack right to left (reverse order)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Calling function cleans up stack (push call pop)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stdcall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originates from Microsoft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Args pushed on stack right to left (reverse order)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Called function cleans up stack (pop pop ret)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...Theory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We're going to use </a:t>
            </a:r>
            <a:r>
              <a:rPr b="1" lang="en"/>
              <a:t>cdecl </a:t>
            </a:r>
            <a:r>
              <a:rPr lang="en"/>
              <a:t>convention for this lecture.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calling theory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 u="sng"/>
              <a:t>linked</a:t>
            </a:r>
            <a:r>
              <a:rPr lang="en"/>
              <a:t> binary executables, the function call syntax is: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call function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125800" y="2629750"/>
            <a:ext cx="2856600" cy="438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Saved EIP </a:t>
            </a:r>
            <a:r>
              <a:rPr b="1" lang="en"/>
              <a:t>(RET VALUE)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FUNCTION local vars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calling theory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730374"/>
            <a:ext cx="82089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Because the RET instruction is so similar to POP EIP we can call functions in this way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$arg1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pointer to function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Thats if we had pure W+X ASM capability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to libc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730374"/>
            <a:ext cx="63474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instead of overwriting RET address on stack to point to shellcode, reuse existing library code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simulate function call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 from attacker's controlled buffer on stack are used as function's args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system(command)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defeats non-executable stack</a:t>
            </a:r>
          </a:p>
        </p:txBody>
      </p:sp>
      <p:sp>
        <p:nvSpPr>
          <p:cNvPr id="430" name="Shape 430"/>
          <p:cNvSpPr/>
          <p:nvPr/>
        </p:nvSpPr>
        <p:spPr>
          <a:xfrm>
            <a:off x="6125800" y="2629750"/>
            <a:ext cx="2856600" cy="438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 1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&amp;exit()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&lt;RET value for system()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&amp;system()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(RET Value)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beyond ret-2-libc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730374"/>
            <a:ext cx="61722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here: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Say we wanted to do something after system(), instead of exit().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function1, then function 2, then 3, ....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would have to clean up the stack</a:t>
            </a:r>
          </a:p>
        </p:txBody>
      </p:sp>
      <p:sp>
        <p:nvSpPr>
          <p:cNvPr id="437" name="Shape 437"/>
          <p:cNvSpPr/>
          <p:nvPr/>
        </p:nvSpPr>
        <p:spPr>
          <a:xfrm>
            <a:off x="6125800" y="2629750"/>
            <a:ext cx="2856600" cy="438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ARG 2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--------------------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ARG 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&amp;exit()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&lt;RET value for system()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&amp;system()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/>
              <a:t>(RET Value)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.....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Chaining Theory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Stack unwinds upwards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be used to call a chain of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First function must return into code to advance the stack pointer over to function 2's arguments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pop pop ret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assumes using cdecl</a:t>
            </a:r>
          </a:p>
        </p:txBody>
      </p:sp>
      <p:sp>
        <p:nvSpPr>
          <p:cNvPr id="444" name="Shape 444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Function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0x0043a82F: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51" name="Shape 451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&amp;Function 1</a:t>
            </a:r>
          </a:p>
          <a:p>
            <a:pPr lvl="0" rtl="0" algn="ctr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0x780DFFFC: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....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452" name="Shape 452"/>
          <p:cNvSpPr/>
          <p:nvPr/>
        </p:nvSpPr>
        <p:spPr>
          <a:xfrm>
            <a:off x="1763475" y="3379161"/>
            <a:ext cx="4743900" cy="1426600"/>
          </a:xfrm>
          <a:custGeom>
            <a:pathLst>
              <a:path extrusionOk="0" h="57064" w="189756">
                <a:moveTo>
                  <a:pt x="0" y="12926"/>
                </a:moveTo>
                <a:cubicBezTo>
                  <a:pt x="6669" y="10794"/>
                  <a:pt x="23307" y="688"/>
                  <a:pt x="40014" y="138"/>
                </a:cubicBezTo>
                <a:cubicBezTo>
                  <a:pt x="56720" y="-412"/>
                  <a:pt x="84771" y="2337"/>
                  <a:pt x="100241" y="9625"/>
                </a:cubicBezTo>
                <a:cubicBezTo>
                  <a:pt x="115710" y="16912"/>
                  <a:pt x="117909" y="35957"/>
                  <a:pt x="132829" y="43864"/>
                </a:cubicBezTo>
                <a:cubicBezTo>
                  <a:pt x="147748" y="51770"/>
                  <a:pt x="180268" y="54864"/>
                  <a:pt x="189756" y="5706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453" name="Shape 453"/>
          <p:cNvSpPr txBox="1"/>
          <p:nvPr/>
        </p:nvSpPr>
        <p:spPr>
          <a:xfrm>
            <a:off x="4331375" y="3444475"/>
            <a:ext cx="215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equivalent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 EIP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178725" y="5482825"/>
            <a:ext cx="4197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u="sng"/>
              <a:t>This example is cdecl based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61" name="Shape 461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Overflows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linux and windows, with single-threaded applications with a static stack base address</a:t>
            </a:r>
          </a:p>
        </p:txBody>
      </p:sp>
      <p:sp>
        <p:nvSpPr>
          <p:cNvPr id="135" name="Shape 135"/>
          <p:cNvSpPr/>
          <p:nvPr/>
        </p:nvSpPr>
        <p:spPr>
          <a:xfrm>
            <a:off x="773450" y="4589200"/>
            <a:ext cx="77448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NOP NOP NOP NOP NOP......	NOP NOP NOP	shellcode				ret address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4898575" y="4589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7184575" y="4589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/>
          <p:nvPr/>
        </p:nvSpPr>
        <p:spPr>
          <a:xfrm>
            <a:off x="1619100" y="3970425"/>
            <a:ext cx="6290800" cy="783775"/>
          </a:xfrm>
          <a:custGeom>
            <a:pathLst>
              <a:path extrusionOk="0" h="31351" w="251632">
                <a:moveTo>
                  <a:pt x="251632" y="31351"/>
                </a:moveTo>
                <a:lnTo>
                  <a:pt x="233482" y="0"/>
                </a:lnTo>
                <a:lnTo>
                  <a:pt x="3300" y="825"/>
                </a:lnTo>
                <a:lnTo>
                  <a:pt x="0" y="31351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dashDot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68" name="Shape 468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Saved EBP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....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75" name="Shape 475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Saved EBP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82" name="Shape 482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Saved EBP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483" name="Shape 483"/>
          <p:cNvSpPr/>
          <p:nvPr/>
        </p:nvSpPr>
        <p:spPr>
          <a:xfrm>
            <a:off x="2072875" y="3949466"/>
            <a:ext cx="4413875" cy="2357025"/>
          </a:xfrm>
          <a:custGeom>
            <a:pathLst>
              <a:path extrusionOk="0" h="94281" w="176555">
                <a:moveTo>
                  <a:pt x="0" y="74677"/>
                </a:moveTo>
                <a:cubicBezTo>
                  <a:pt x="6393" y="77427"/>
                  <a:pt x="24956" y="88290"/>
                  <a:pt x="38363" y="91178"/>
                </a:cubicBezTo>
                <a:cubicBezTo>
                  <a:pt x="51769" y="94065"/>
                  <a:pt x="70057" y="95853"/>
                  <a:pt x="80439" y="92003"/>
                </a:cubicBezTo>
                <a:cubicBezTo>
                  <a:pt x="90820" y="88152"/>
                  <a:pt x="98040" y="81071"/>
                  <a:pt x="100653" y="68077"/>
                </a:cubicBezTo>
                <a:cubicBezTo>
                  <a:pt x="103265" y="55082"/>
                  <a:pt x="94258" y="25313"/>
                  <a:pt x="96115" y="14038"/>
                </a:cubicBezTo>
                <a:cubicBezTo>
                  <a:pt x="97971" y="2762"/>
                  <a:pt x="103539" y="1662"/>
                  <a:pt x="111790" y="425"/>
                </a:cubicBezTo>
                <a:cubicBezTo>
                  <a:pt x="120040" y="-812"/>
                  <a:pt x="134821" y="1044"/>
                  <a:pt x="145616" y="6613"/>
                </a:cubicBezTo>
                <a:cubicBezTo>
                  <a:pt x="156410" y="12182"/>
                  <a:pt x="171398" y="29301"/>
                  <a:pt x="176555" y="3383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484" name="Shape 484"/>
          <p:cNvSpPr txBox="1"/>
          <p:nvPr/>
        </p:nvSpPr>
        <p:spPr>
          <a:xfrm>
            <a:off x="4950125" y="3244525"/>
            <a:ext cx="15573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equivalent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SP, BP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 BP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0x780DFFFC: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ebp, esp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sub esp, 0x10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 [ebp+8]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91" name="Shape 491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492" name="Shape 492"/>
          <p:cNvSpPr/>
          <p:nvPr/>
        </p:nvSpPr>
        <p:spPr>
          <a:xfrm>
            <a:off x="1691300" y="3841089"/>
            <a:ext cx="4785125" cy="2592150"/>
          </a:xfrm>
          <a:custGeom>
            <a:pathLst>
              <a:path extrusionOk="0" h="103686" w="191405">
                <a:moveTo>
                  <a:pt x="0" y="99225"/>
                </a:moveTo>
                <a:cubicBezTo>
                  <a:pt x="13750" y="99637"/>
                  <a:pt x="63045" y="107062"/>
                  <a:pt x="82502" y="101700"/>
                </a:cubicBezTo>
                <a:cubicBezTo>
                  <a:pt x="101958" y="96337"/>
                  <a:pt x="110209" y="81556"/>
                  <a:pt x="116741" y="67050"/>
                </a:cubicBezTo>
                <a:cubicBezTo>
                  <a:pt x="123272" y="52543"/>
                  <a:pt x="117772" y="25798"/>
                  <a:pt x="121691" y="14661"/>
                </a:cubicBezTo>
                <a:cubicBezTo>
                  <a:pt x="125609" y="3523"/>
                  <a:pt x="128635" y="-670"/>
                  <a:pt x="140254" y="223"/>
                </a:cubicBezTo>
                <a:cubicBezTo>
                  <a:pt x="151873" y="1116"/>
                  <a:pt x="182879" y="16723"/>
                  <a:pt x="191405" y="2002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0x740109FC: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 edi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499" name="Shape 499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500" name="Shape 500"/>
          <p:cNvSpPr/>
          <p:nvPr/>
        </p:nvSpPr>
        <p:spPr>
          <a:xfrm>
            <a:off x="1669850" y="3036100"/>
            <a:ext cx="4813100" cy="1162150"/>
          </a:xfrm>
          <a:custGeom>
            <a:pathLst>
              <a:path extrusionOk="0" h="46486" w="192524">
                <a:moveTo>
                  <a:pt x="0" y="31075"/>
                </a:moveTo>
                <a:cubicBezTo>
                  <a:pt x="7620" y="33575"/>
                  <a:pt x="28039" y="44767"/>
                  <a:pt x="45720" y="46077"/>
                </a:cubicBezTo>
                <a:cubicBezTo>
                  <a:pt x="63400" y="47386"/>
                  <a:pt x="90249" y="44767"/>
                  <a:pt x="106085" y="38933"/>
                </a:cubicBezTo>
                <a:cubicBezTo>
                  <a:pt x="121920" y="33099"/>
                  <a:pt x="126325" y="17561"/>
                  <a:pt x="140732" y="11073"/>
                </a:cubicBezTo>
                <a:cubicBezTo>
                  <a:pt x="155138" y="4584"/>
                  <a:pt x="183892" y="1845"/>
                  <a:pt x="19252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Chaining Example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730374"/>
            <a:ext cx="52647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0x740109FC: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pop edi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pop ebp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507" name="Shape 507"/>
          <p:cNvSpPr/>
          <p:nvPr/>
        </p:nvSpPr>
        <p:spPr>
          <a:xfrm>
            <a:off x="5666046" y="1466112"/>
            <a:ext cx="3317100" cy="554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argument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argument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&amp;(pop pop ret)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&amp;Function 2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STACK GROWTH</a:t>
            </a:r>
          </a:p>
        </p:txBody>
      </p:sp>
      <p:sp>
        <p:nvSpPr>
          <p:cNvPr id="508" name="Shape 508"/>
          <p:cNvSpPr/>
          <p:nvPr/>
        </p:nvSpPr>
        <p:spPr>
          <a:xfrm>
            <a:off x="1669850" y="3036100"/>
            <a:ext cx="4813100" cy="1162150"/>
          </a:xfrm>
          <a:custGeom>
            <a:pathLst>
              <a:path extrusionOk="0" h="46486" w="192524">
                <a:moveTo>
                  <a:pt x="0" y="31075"/>
                </a:moveTo>
                <a:cubicBezTo>
                  <a:pt x="7620" y="33575"/>
                  <a:pt x="28039" y="44767"/>
                  <a:pt x="45720" y="46077"/>
                </a:cubicBezTo>
                <a:cubicBezTo>
                  <a:pt x="63400" y="47386"/>
                  <a:pt x="90249" y="44767"/>
                  <a:pt x="106085" y="38933"/>
                </a:cubicBezTo>
                <a:cubicBezTo>
                  <a:pt x="121920" y="33099"/>
                  <a:pt x="126325" y="17561"/>
                  <a:pt x="140732" y="11073"/>
                </a:cubicBezTo>
                <a:cubicBezTo>
                  <a:pt x="155138" y="4584"/>
                  <a:pt x="183892" y="1845"/>
                  <a:pt x="19252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509" name="Shape 509"/>
          <p:cNvSpPr txBox="1"/>
          <p:nvPr/>
        </p:nvSpPr>
        <p:spPr>
          <a:xfrm>
            <a:off x="1910950" y="4634500"/>
            <a:ext cx="31878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so 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730374"/>
            <a:ext cx="86628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Basically a combination of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return-to-libc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return chaining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Was used by malware to disable DEP on windows XP SP2 and Vista SP0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NtSetInformationProcess(-1, 34, &amp;2, 4)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http://www.uninformed.org/?v=2&amp;a=4&amp;t=txt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XP SP3, Vista SP1 and Windows 7 responded with "Permanent DEP"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SetProcessDEPPolicy(PROCESS_DEP_ENABLE)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applications have to OPT in for this feature though</a:t>
            </a:r>
          </a:p>
          <a:p>
            <a:pPr indent="-228600" lvl="4" marL="2286000" rtl="0">
              <a:spcBef>
                <a:spcPts val="0"/>
              </a:spcBef>
              <a:buFont typeface="Courier New"/>
              <a:buChar char="o"/>
            </a:pPr>
            <a:r>
              <a:rPr lang="en"/>
              <a:t>defenses off by default?  Haha!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defenses evolved to mitigate early ROP attacks.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Attackers evolved their techniques as well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730374"/>
            <a:ext cx="61893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Instead of returning to functions,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return to instruction sequences followed by a RET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return into the middle of existing functions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Can return into the middle of existing instruction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Attacker just needs usable byte sequences that represent valid instructions</a:t>
            </a:r>
          </a:p>
        </p:txBody>
      </p:sp>
      <p:sp>
        <p:nvSpPr>
          <p:cNvPr id="528" name="Shape 528"/>
          <p:cNvSpPr/>
          <p:nvPr/>
        </p:nvSpPr>
        <p:spPr>
          <a:xfrm>
            <a:off x="6714525" y="3357575"/>
            <a:ext cx="1964700" cy="47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B8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89  41  08  C3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6415998" y="2518175"/>
            <a:ext cx="22011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0xc3084189</a:t>
            </a:r>
          </a:p>
        </p:txBody>
      </p:sp>
      <p:sp>
        <p:nvSpPr>
          <p:cNvPr id="530" name="Shape 530"/>
          <p:cNvSpPr/>
          <p:nvPr/>
        </p:nvSpPr>
        <p:spPr>
          <a:xfrm>
            <a:off x="6724050" y="2937875"/>
            <a:ext cx="1986871" cy="446475"/>
          </a:xfrm>
          <a:custGeom>
            <a:pathLst>
              <a:path extrusionOk="0" h="17859" w="73581">
                <a:moveTo>
                  <a:pt x="0" y="17145"/>
                </a:moveTo>
                <a:lnTo>
                  <a:pt x="7858" y="10001"/>
                </a:lnTo>
                <a:lnTo>
                  <a:pt x="33576" y="12858"/>
                </a:lnTo>
                <a:lnTo>
                  <a:pt x="35719" y="0"/>
                </a:lnTo>
                <a:lnTo>
                  <a:pt x="36791" y="12858"/>
                </a:lnTo>
                <a:lnTo>
                  <a:pt x="70009" y="10715"/>
                </a:lnTo>
                <a:lnTo>
                  <a:pt x="73581" y="17859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31" name="Shape 531"/>
          <p:cNvSpPr/>
          <p:nvPr/>
        </p:nvSpPr>
        <p:spPr>
          <a:xfrm>
            <a:off x="7170550" y="3866550"/>
            <a:ext cx="1410875" cy="375050"/>
          </a:xfrm>
          <a:custGeom>
            <a:pathLst>
              <a:path extrusionOk="0" h="15002" w="56435">
                <a:moveTo>
                  <a:pt x="0" y="0"/>
                </a:moveTo>
                <a:lnTo>
                  <a:pt x="7858" y="9644"/>
                </a:lnTo>
                <a:lnTo>
                  <a:pt x="24288" y="8216"/>
                </a:lnTo>
                <a:lnTo>
                  <a:pt x="26431" y="15002"/>
                </a:lnTo>
                <a:lnTo>
                  <a:pt x="27146" y="8216"/>
                </a:lnTo>
                <a:lnTo>
                  <a:pt x="51077" y="10716"/>
                </a:lnTo>
                <a:lnTo>
                  <a:pt x="56435" y="357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32" name="Shape 532"/>
          <p:cNvSpPr txBox="1"/>
          <p:nvPr/>
        </p:nvSpPr>
        <p:spPr>
          <a:xfrm>
            <a:off x="7108025" y="4161225"/>
            <a:ext cx="197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 [ecx+8], eax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 Theory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1730374"/>
            <a:ext cx="60552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these useful little things all over memory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code-reuse, level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the terminology of ROP, these are called: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i="1" lang="en"/>
              <a:t>gadgets</a:t>
            </a:r>
          </a:p>
        </p:txBody>
      </p:sp>
      <p:sp>
        <p:nvSpPr>
          <p:cNvPr id="539" name="Shape 539"/>
          <p:cNvSpPr/>
          <p:nvPr/>
        </p:nvSpPr>
        <p:spPr>
          <a:xfrm>
            <a:off x="6714525" y="3357575"/>
            <a:ext cx="1964700" cy="47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B8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89  41  08  C3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6415998" y="2518175"/>
            <a:ext cx="22011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mov eax, 0xc3084189</a:t>
            </a:r>
          </a:p>
        </p:txBody>
      </p:sp>
      <p:sp>
        <p:nvSpPr>
          <p:cNvPr id="541" name="Shape 541"/>
          <p:cNvSpPr/>
          <p:nvPr/>
        </p:nvSpPr>
        <p:spPr>
          <a:xfrm>
            <a:off x="6724050" y="2937875"/>
            <a:ext cx="1986871" cy="446475"/>
          </a:xfrm>
          <a:custGeom>
            <a:pathLst>
              <a:path extrusionOk="0" h="17859" w="73581">
                <a:moveTo>
                  <a:pt x="0" y="17145"/>
                </a:moveTo>
                <a:lnTo>
                  <a:pt x="7858" y="10001"/>
                </a:lnTo>
                <a:lnTo>
                  <a:pt x="33576" y="12858"/>
                </a:lnTo>
                <a:lnTo>
                  <a:pt x="35719" y="0"/>
                </a:lnTo>
                <a:lnTo>
                  <a:pt x="36791" y="12858"/>
                </a:lnTo>
                <a:lnTo>
                  <a:pt x="70009" y="10715"/>
                </a:lnTo>
                <a:lnTo>
                  <a:pt x="73581" y="17859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2" name="Shape 542"/>
          <p:cNvSpPr/>
          <p:nvPr/>
        </p:nvSpPr>
        <p:spPr>
          <a:xfrm>
            <a:off x="7170550" y="3866550"/>
            <a:ext cx="1410875" cy="375050"/>
          </a:xfrm>
          <a:custGeom>
            <a:pathLst>
              <a:path extrusionOk="0" h="15002" w="56435">
                <a:moveTo>
                  <a:pt x="0" y="0"/>
                </a:moveTo>
                <a:lnTo>
                  <a:pt x="7858" y="9644"/>
                </a:lnTo>
                <a:lnTo>
                  <a:pt x="24288" y="8216"/>
                </a:lnTo>
                <a:lnTo>
                  <a:pt x="26431" y="15002"/>
                </a:lnTo>
                <a:lnTo>
                  <a:pt x="27146" y="8216"/>
                </a:lnTo>
                <a:lnTo>
                  <a:pt x="51077" y="10716"/>
                </a:lnTo>
                <a:lnTo>
                  <a:pt x="56435" y="357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43" name="Shape 543"/>
          <p:cNvSpPr txBox="1"/>
          <p:nvPr/>
        </p:nvSpPr>
        <p:spPr>
          <a:xfrm>
            <a:off x="7108025" y="4161225"/>
            <a:ext cx="197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mov [ecx+8],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Overflows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multi-threaded application, ntdll.dll is always loaded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loaded at a Static base address</a:t>
            </a:r>
          </a:p>
        </p:txBody>
      </p:sp>
      <p:sp>
        <p:nvSpPr>
          <p:cNvPr id="145" name="Shape 145"/>
          <p:cNvSpPr/>
          <p:nvPr/>
        </p:nvSpPr>
        <p:spPr>
          <a:xfrm>
            <a:off x="773450" y="5351200"/>
            <a:ext cx="77448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								ret address 			shellcode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48985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59653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8" name="Shape 148"/>
          <p:cNvSpPr/>
          <p:nvPr/>
        </p:nvSpPr>
        <p:spPr>
          <a:xfrm>
            <a:off x="5940150" y="2959775"/>
            <a:ext cx="2918400" cy="143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NTDLL.dll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497050" y="3454775"/>
            <a:ext cx="1155000" cy="8457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 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50" name="Shape 150"/>
          <p:cNvSpPr/>
          <p:nvPr/>
        </p:nvSpPr>
        <p:spPr>
          <a:xfrm>
            <a:off x="5177025" y="4145750"/>
            <a:ext cx="1309725" cy="1320025"/>
          </a:xfrm>
          <a:custGeom>
            <a:pathLst>
              <a:path extrusionOk="0" h="52801" w="52389">
                <a:moveTo>
                  <a:pt x="1650" y="52801"/>
                </a:moveTo>
                <a:lnTo>
                  <a:pt x="0" y="1650"/>
                </a:lnTo>
                <a:lnTo>
                  <a:pt x="52389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51" name="Shape 151"/>
          <p:cNvSpPr/>
          <p:nvPr/>
        </p:nvSpPr>
        <p:spPr>
          <a:xfrm>
            <a:off x="6239225" y="4197300"/>
            <a:ext cx="309400" cy="1082850"/>
          </a:xfrm>
          <a:custGeom>
            <a:pathLst>
              <a:path extrusionOk="0" h="43314" w="12376">
                <a:moveTo>
                  <a:pt x="12376" y="0"/>
                </a:moveTo>
                <a:lnTo>
                  <a:pt x="0" y="43314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various instruction sequences / byte sequences can be combined to form gadgets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gadgets perform a higher level function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POP EAX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POP ECX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mov [ecx], eax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3652250" y="3268275"/>
            <a:ext cx="1223350" cy="2911075"/>
          </a:xfrm>
          <a:custGeom>
            <a:pathLst>
              <a:path extrusionOk="0" h="116443" w="48934">
                <a:moveTo>
                  <a:pt x="0" y="0"/>
                </a:moveTo>
                <a:lnTo>
                  <a:pt x="29646" y="16787"/>
                </a:lnTo>
                <a:lnTo>
                  <a:pt x="22860" y="50006"/>
                </a:lnTo>
                <a:lnTo>
                  <a:pt x="48934" y="57150"/>
                </a:lnTo>
                <a:lnTo>
                  <a:pt x="25360" y="66079"/>
                </a:lnTo>
                <a:lnTo>
                  <a:pt x="30003" y="108585"/>
                </a:lnTo>
                <a:lnTo>
                  <a:pt x="1071" y="116443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51" name="Shape 551"/>
          <p:cNvSpPr txBox="1"/>
          <p:nvPr/>
        </p:nvSpPr>
        <p:spPr>
          <a:xfrm>
            <a:off x="4884550" y="4153500"/>
            <a:ext cx="3366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immediate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gadget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Scan executable memory regions of commonly shared libraries for instruction sequences: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useful instruction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Chain the returns to identified sequences to form all the desired gadgets to form a Turing-complete gadget catalog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Turing Completeness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system of data-manipulation rules is said to be "Turing Complete" if: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it can be used to simulate ANY single-taped Turing machine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common criteria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conditional branching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ability to modify arbitrary memory locations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Gadgets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be difficult to work with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still have to avoid nullbytes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Just like ASCII shellcode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ROP catalogue can be seen as a </a:t>
            </a:r>
            <a:r>
              <a:rPr i="1" lang="en" u="sng"/>
              <a:t>instruction 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ROP Gadget-catalogues are used to build exploit compilers / assemblers!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Gadgets Compilers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gadgets can be used as a backend to a C/C++ compiler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Hovav Shacham's initial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http://cseweb.ucsd.edu/~hovav/dist/geometry.pdf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Return-Oriented quicksort!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https://github.com/pakt/ropc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http://users.ece.cmu.edu/~ejschwar/bib/schwartz_2011_rop-abstract.html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http://www.ieee-security.org/TC/SP2012/papers/4681a571.pdf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Oriented Exploits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~2010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thing attacker wants to defeat: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needs to execute malicious 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exploits are multi-staged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Defeat DEP with ROP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traditional payload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86360" y="3781729"/>
            <a:ext cx="2049961" cy="307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Oriented Exploits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~2010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 does not prevent the allocation of more memory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HEAP_CREATE_ENABLE_EXECUTE method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(http://www.immunitysec.com/downloads/DEPLIB.pdf)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VirtualAlloc() method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http://blip.tv/source-boston-2010/dino-dai-zovi-practical-return-oriented-programming-3583429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VirtualProtect(ESP) method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just makes the stack executable again!  haha!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VirtualProtect(ESP+offset &amp; (4096 - 1),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dwPayloadSize, PAGE_EXECUTE_READWRITE); //make executable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(*ESP+offset)();  // jump to target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http://blip.tv/source-boston-2010/dino-dai-zovi-practical-return-oriented-programming-3583429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 Oriented Exploits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~2013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 + ASLR is common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makes ROP very difficult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 idea where things are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b="1" lang="en" u="sng"/>
              <a:t>requires address disclosure vulnerabilities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however modules have to OPT into DEP + ASLR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if a .dll doesn't use DEP or ALSR, then can still ROP easily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***DEP + ALSR can be completely disabled on smartphone ROMs, and jailbroken smartphones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Return Oriented Exploits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~2013</a:t>
            </a: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databases of ROP gadget chains now a days.  They work on most platforms, and exploit common .dll's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https://www.corelan.be/index.php/security/corelan-ropdb/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https://community.rapid7.com/community/metasploit/blog/2012/10/03/defeat-the-hard-and-strong-with-the-soft-and-gentle-metasploit-ropdb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ROP chain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rop_gadgets =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0x7c37653d, 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POP EAX # POP EDI # POP ESI # POP EBX # POP EBP # RETN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0xfffffdff,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Value to negate, will become 0x00000201 (dwSize)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0x7c347f98,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RETN (ROP NOP) [msvcr71.dll]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0x7c3415a2,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JMP [EAX] [msvcr71.dll]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0xffffffff,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0x7c376402,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skip 4 bytes [msvcr71.dll]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0x7c351e05,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NEG EAX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0x7c345255,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INC EBX # FPATAN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0x7c352174,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ADD EBX,EAX # XOR EAX,EAX # INC EAX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0x7c344f87,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POP EDX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0xffffffc0,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Value to negate, will become 0x00000040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0x7c351eb1,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NEG EDX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0x7c34d201,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POP ECX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0x7c38b001,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&amp;Writable location [msvcr71.dll]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0x7c347f97,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POP EAX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0x7c37a151,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ptr to &amp;VirtualProtect() - 0x0EF [IAT 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0x7c378c81,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PUSHAD # ADD AL,0EF # RETN [msvcr71.dll] 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0x7c345c30,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ptr to 'push esp #  ret ' [msvcr71.dll]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D7DF01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# rop chain generated with mona.py</a:t>
            </a:r>
            <a:b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C2C2C2"/>
                </a:solidFill>
                <a:highlight>
                  <a:srgbClr val="252525"/>
                </a:highlight>
                <a:latin typeface="Arial"/>
                <a:ea typeface="Arial"/>
                <a:cs typeface="Arial"/>
                <a:sym typeface="Arial"/>
              </a:rPr>
              <a:t>].pack("V*")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Overflows SEH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Windows SEH pointer can be targeted similar to RET pointer on the 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73450" y="5351200"/>
            <a:ext cx="77448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								ret address 			shellcode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48985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5965375" y="5351200"/>
            <a:ext cx="51600" cy="7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>
            <a:off x="5940150" y="2959775"/>
            <a:ext cx="2918400" cy="143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NTDLL.dll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97050" y="3454775"/>
            <a:ext cx="1155000" cy="8457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63" name="Shape 163"/>
          <p:cNvSpPr/>
          <p:nvPr/>
        </p:nvSpPr>
        <p:spPr>
          <a:xfrm>
            <a:off x="5177025" y="3748705"/>
            <a:ext cx="1309725" cy="1717088"/>
          </a:xfrm>
          <a:custGeom>
            <a:pathLst>
              <a:path extrusionOk="0" h="52801" w="52389">
                <a:moveTo>
                  <a:pt x="1650" y="52801"/>
                </a:moveTo>
                <a:lnTo>
                  <a:pt x="0" y="1650"/>
                </a:lnTo>
                <a:lnTo>
                  <a:pt x="52389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sp>
      <p:sp>
        <p:nvSpPr>
          <p:cNvPr id="164" name="Shape 164"/>
          <p:cNvSpPr/>
          <p:nvPr/>
        </p:nvSpPr>
        <p:spPr>
          <a:xfrm>
            <a:off x="6172198" y="4197300"/>
            <a:ext cx="376416" cy="1108622"/>
          </a:xfrm>
          <a:custGeom>
            <a:pathLst>
              <a:path extrusionOk="0" h="43314" w="12376">
                <a:moveTo>
                  <a:pt x="12376" y="0"/>
                </a:moveTo>
                <a:lnTo>
                  <a:pt x="0" y="43314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</a:t>
            </a: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CDECL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Will have to clean up your arguments on the stack, or skip over them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gadgets that do pop pop pop ret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STDCALL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called function will do clean up for you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gadgets not necessary for clean up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no POP RET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makes life simple!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Conclusion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return oriented payload stage can be developed to bypass Permanent DEP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Bypassing DEP under ASLR requires at least ONE non-ASLR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Bypassing DEP under full ASLR requires an executable memory address disclosure vulnerability + memory corruption vulnerability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Conclusion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Key lesson: 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Preventing the introduction of malicious code, is NOT enough for preventing the </a:t>
            </a:r>
            <a:r>
              <a:rPr b="1" lang="en">
                <a:solidFill>
                  <a:schemeClr val="accent3"/>
                </a:solidFill>
              </a:rPr>
              <a:t>execution of malicious computations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Exploitation Difficulty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0" y="1252924"/>
            <a:ext cx="7877175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2041925" y="1361275"/>
            <a:ext cx="5878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http://www.trailofbits.com/resources/the_future_of_exploitation_slides.pdf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Resources</a:t>
            </a: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 gentle introduction to ROP:</a:t>
            </a:r>
            <a:br>
              <a:rPr lang="en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http://blog.zynamics.com/2010/03/12/a-gentle-introduction-to-return-oriented-programming/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Practical Return Oriented Programming: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http://blip.tv/source-boston-2010/dino-dai-zovi-practical-return-oriented-programming-3583429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ROP tutorials:</a:t>
            </a:r>
            <a:br>
              <a:rPr lang="en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https://www.corelan.be/index.php/2010/06/16/exploit-writing-tutorial-part-10-chaining-dep-with-rop-the-rubikstm-cube/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http://fumalwareanalysis.blogspot.com/2012/02/malware-analysis-tutorial-16-return.html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ROP Database: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https://www.corelan.be/index.php/security/corelan-ropdb/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83" y="1600104"/>
            <a:ext cx="8166834" cy="519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Format string bugs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%d, %x, %s, %10s allows us to expose stack values: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%x can manually pop the stack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u="sng"/>
              <a:t>%p can expose address location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Advanced Format String Attacks: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http://www.defcon.org/images/defcon-18/dc-18-presentations/Haas/DEFCON-18-Haas-Adv-Format-String-Attacks.pdf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7504"/>
            <a:ext cx="8229600" cy="13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string bugs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730374"/>
            <a:ext cx="8229600" cy="48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%n allows us to write an arbitrary DWORD (32 bits) to an arbitrary address: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18750" y="2959775"/>
            <a:ext cx="2918400" cy="143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NTDLL.dll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175650" y="3454775"/>
            <a:ext cx="2274000" cy="8457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pointer</a:t>
            </a:r>
          </a:p>
        </p:txBody>
      </p:sp>
      <p:sp>
        <p:nvSpPr>
          <p:cNvPr id="179" name="Shape 179"/>
          <p:cNvSpPr/>
          <p:nvPr/>
        </p:nvSpPr>
        <p:spPr>
          <a:xfrm>
            <a:off x="6419698" y="3501275"/>
            <a:ext cx="21603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180" name="Shape 180"/>
          <p:cNvCxnSpPr>
            <a:stCxn id="178" idx="0"/>
            <a:endCxn id="179" idx="1"/>
          </p:cNvCxnSpPr>
          <p:nvPr/>
        </p:nvCxnSpPr>
        <p:spPr>
          <a:xfrm>
            <a:off x="3449650" y="3877625"/>
            <a:ext cx="29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618750" y="4712375"/>
            <a:ext cx="2918400" cy="143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binary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175650" y="5207375"/>
            <a:ext cx="2274000" cy="8457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GOT</a:t>
            </a:r>
          </a:p>
        </p:txBody>
      </p:sp>
      <p:sp>
        <p:nvSpPr>
          <p:cNvPr id="183" name="Shape 183"/>
          <p:cNvSpPr/>
          <p:nvPr/>
        </p:nvSpPr>
        <p:spPr>
          <a:xfrm>
            <a:off x="6419698" y="5253875"/>
            <a:ext cx="2160300" cy="75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cxnSp>
        <p:nvCxnSpPr>
          <p:cNvPr id="184" name="Shape 184"/>
          <p:cNvCxnSpPr>
            <a:stCxn id="182" idx="0"/>
            <a:endCxn id="183" idx="1"/>
          </p:cNvCxnSpPr>
          <p:nvPr/>
        </p:nvCxnSpPr>
        <p:spPr>
          <a:xfrm>
            <a:off x="3449650" y="5630225"/>
            <a:ext cx="29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